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0"/>
  </p:notesMasterIdLst>
  <p:sldIdLst>
    <p:sldId id="289" r:id="rId3"/>
    <p:sldId id="293" r:id="rId4"/>
    <p:sldId id="294" r:id="rId5"/>
    <p:sldId id="312" r:id="rId6"/>
    <p:sldId id="313" r:id="rId7"/>
    <p:sldId id="314" r:id="rId8"/>
    <p:sldId id="315" r:id="rId9"/>
    <p:sldId id="316" r:id="rId10"/>
    <p:sldId id="317" r:id="rId11"/>
    <p:sldId id="318" r:id="rId12"/>
    <p:sldId id="295" r:id="rId13"/>
    <p:sldId id="296" r:id="rId14"/>
    <p:sldId id="309" r:id="rId15"/>
    <p:sldId id="310" r:id="rId16"/>
    <p:sldId id="311" r:id="rId17"/>
    <p:sldId id="301" r:id="rId18"/>
    <p:sldId id="302" r:id="rId19"/>
    <p:sldId id="319" r:id="rId20"/>
    <p:sldId id="321" r:id="rId21"/>
    <p:sldId id="322" r:id="rId22"/>
    <p:sldId id="297" r:id="rId23"/>
    <p:sldId id="298" r:id="rId24"/>
    <p:sldId id="323" r:id="rId25"/>
    <p:sldId id="299" r:id="rId26"/>
    <p:sldId id="304" r:id="rId27"/>
    <p:sldId id="300" r:id="rId28"/>
    <p:sldId id="324" r:id="rId29"/>
    <p:sldId id="305" r:id="rId30"/>
    <p:sldId id="306" r:id="rId31"/>
    <p:sldId id="328" r:id="rId32"/>
    <p:sldId id="327" r:id="rId33"/>
    <p:sldId id="329" r:id="rId34"/>
    <p:sldId id="308" r:id="rId35"/>
    <p:sldId id="307" r:id="rId36"/>
    <p:sldId id="325" r:id="rId37"/>
    <p:sldId id="326" r:id="rId38"/>
    <p:sldId id="30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4" d="100"/>
          <a:sy n="74" d="100"/>
        </p:scale>
        <p:origin x="34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35420-1E75-4401-B628-7291E6C17451}" type="datetimeFigureOut">
              <a:rPr lang="en-GB" smtClean="0"/>
              <a:t>12/05/2024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5852CC-BE57-4359-9065-364D4902B632}" type="slidenum">
              <a:rPr lang="en-GB" smtClean="0"/>
              <a:t>‹#›</a:t>
            </a:fld>
            <a:endParaRPr lang="en-GB"/>
          </a:p>
        </p:txBody>
      </p:sp>
    </p:spTree>
    <p:extLst>
      <p:ext uri="{BB962C8B-B14F-4D97-AF65-F5344CB8AC3E}">
        <p14:creationId xmlns:p14="http://schemas.microsoft.com/office/powerpoint/2010/main" val="3744466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F5852CC-BE57-4359-9065-364D4902B632}" type="slidenum">
              <a:rPr lang="en-GB" smtClean="0"/>
              <a:t>31</a:t>
            </a:fld>
            <a:endParaRPr lang="en-GB"/>
          </a:p>
        </p:txBody>
      </p:sp>
    </p:spTree>
    <p:extLst>
      <p:ext uri="{BB962C8B-B14F-4D97-AF65-F5344CB8AC3E}">
        <p14:creationId xmlns:p14="http://schemas.microsoft.com/office/powerpoint/2010/main" val="603559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E2C80-EDA5-EA8F-3A14-516F232E6A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93BB1D5-D79F-0248-4ED1-D796C10D5A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CD2D322-A3F4-C1BA-7371-A04C04EB00B8}"/>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5" name="Footer Placeholder 4">
            <a:extLst>
              <a:ext uri="{FF2B5EF4-FFF2-40B4-BE49-F238E27FC236}">
                <a16:creationId xmlns:a16="http://schemas.microsoft.com/office/drawing/2014/main" id="{CBD7D54B-4F9D-FB43-4012-DD480251C0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7CC8E7-ABCA-2B42-4705-B275D4DFB174}"/>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1226847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9A2B3-30F1-2023-39B2-676AD28117E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4FDAE2-A092-E7D1-643B-C73EB2CA46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56EF0E-70FF-C48E-BD35-E9AF8F5BB1BA}"/>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5" name="Footer Placeholder 4">
            <a:extLst>
              <a:ext uri="{FF2B5EF4-FFF2-40B4-BE49-F238E27FC236}">
                <a16:creationId xmlns:a16="http://schemas.microsoft.com/office/drawing/2014/main" id="{993767E8-0630-CA69-3769-2E0F10DFFC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88B7F7-E9BA-81CE-0585-E60EBA7DA35D}"/>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2327648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9B7872-BF57-F038-47AF-2F4EC303DC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6AEA74A-D197-5801-DDA5-9BB8F7FE83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FB11EB-FD12-022C-C2B0-A7365C16B1C3}"/>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5" name="Footer Placeholder 4">
            <a:extLst>
              <a:ext uri="{FF2B5EF4-FFF2-40B4-BE49-F238E27FC236}">
                <a16:creationId xmlns:a16="http://schemas.microsoft.com/office/drawing/2014/main" id="{4E222D5C-746E-8F1A-BB15-A98E8034FB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6893C4-722B-4855-323B-AE2A0BEA15CD}"/>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3278569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914400" y="2130426"/>
            <a:ext cx="10363200" cy="1470025"/>
          </a:xfrm>
        </p:spPr>
        <p:txBody>
          <a:bodyPr/>
          <a:lstStyle/>
          <a:p>
            <a:r>
              <a:rPr lang="el-GR"/>
              <a:t>Στυλ κύριου τίτλου</a:t>
            </a:r>
          </a:p>
        </p:txBody>
      </p:sp>
      <p:sp>
        <p:nvSpPr>
          <p:cNvPr id="3" name="Υπότιτλος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702AD549-B1F4-4F18-ABA4-776AFC95270A}" type="datetimeFigureOut">
              <a:rPr lang="el-GR" smtClean="0"/>
              <a:pPr/>
              <a:t>12/5/2024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2266160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702AD549-B1F4-4F18-ABA4-776AFC95270A}" type="datetimeFigureOut">
              <a:rPr lang="el-GR" smtClean="0"/>
              <a:pPr/>
              <a:t>12/5/2024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15450430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4406901"/>
            <a:ext cx="103632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702AD549-B1F4-4F18-ABA4-776AFC95270A}" type="datetimeFigureOut">
              <a:rPr lang="el-GR" smtClean="0"/>
              <a:pPr/>
              <a:t>12/5/2024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2787101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702AD549-B1F4-4F18-ABA4-776AFC95270A}" type="datetimeFigureOut">
              <a:rPr lang="el-GR" smtClean="0"/>
              <a:pPr/>
              <a:t>12/5/2024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207827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702AD549-B1F4-4F18-ABA4-776AFC95270A}" type="datetimeFigureOut">
              <a:rPr lang="el-GR" smtClean="0"/>
              <a:pPr/>
              <a:t>12/5/2024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1073915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702AD549-B1F4-4F18-ABA4-776AFC95270A}" type="datetimeFigureOut">
              <a:rPr lang="el-GR" smtClean="0"/>
              <a:pPr/>
              <a:t>12/5/2024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35094194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02AD549-B1F4-4F18-ABA4-776AFC95270A}" type="datetimeFigureOut">
              <a:rPr lang="el-GR" smtClean="0"/>
              <a:pPr/>
              <a:t>12/5/2024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2493474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1" y="273050"/>
            <a:ext cx="4011084"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702AD549-B1F4-4F18-ABA4-776AFC95270A}" type="datetimeFigureOut">
              <a:rPr lang="el-GR" smtClean="0"/>
              <a:pPr/>
              <a:t>12/5/2024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3907138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31FF-F0DC-030E-DB3A-8DEFED046C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A1EAC2-0BC4-AB24-780D-75D3E0893A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E614EE-0632-B0FC-A598-C00997A49B04}"/>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5" name="Footer Placeholder 4">
            <a:extLst>
              <a:ext uri="{FF2B5EF4-FFF2-40B4-BE49-F238E27FC236}">
                <a16:creationId xmlns:a16="http://schemas.microsoft.com/office/drawing/2014/main" id="{9B7FAFC4-1694-B140-9F99-3907BE386F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1A30EA-A9E1-ACC5-3D01-24921040233C}"/>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2034162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2389717" y="4800600"/>
            <a:ext cx="73152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702AD549-B1F4-4F18-ABA4-776AFC95270A}" type="datetimeFigureOut">
              <a:rPr lang="el-GR" smtClean="0"/>
              <a:pPr/>
              <a:t>12/5/2024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2298719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702AD549-B1F4-4F18-ABA4-776AFC95270A}" type="datetimeFigureOut">
              <a:rPr lang="el-GR" smtClean="0"/>
              <a:pPr/>
              <a:t>12/5/2024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16555434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702AD549-B1F4-4F18-ABA4-776AFC95270A}" type="datetimeFigureOut">
              <a:rPr lang="el-GR" smtClean="0"/>
              <a:pPr/>
              <a:t>12/5/2024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pPr/>
              <a:t>‹#›</a:t>
            </a:fld>
            <a:endParaRPr lang="el-GR"/>
          </a:p>
        </p:txBody>
      </p:sp>
    </p:spTree>
    <p:extLst>
      <p:ext uri="{BB962C8B-B14F-4D97-AF65-F5344CB8AC3E}">
        <p14:creationId xmlns:p14="http://schemas.microsoft.com/office/powerpoint/2010/main" val="5651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30CDB-B478-0066-6783-DA9ECFCEFB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F3D9E4-6989-58EE-2E51-3C74E833132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CFC302-0CEE-7671-5715-0F34DB6969DB}"/>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5" name="Footer Placeholder 4">
            <a:extLst>
              <a:ext uri="{FF2B5EF4-FFF2-40B4-BE49-F238E27FC236}">
                <a16:creationId xmlns:a16="http://schemas.microsoft.com/office/drawing/2014/main" id="{F4884455-E27B-64DC-5B72-BDF401694E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42631E-FD61-7C34-BB04-8B383D694B61}"/>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812986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BDAFB-A887-A592-9318-AB6DF38C97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510A2A-FFEA-1108-20FF-6C7F56078B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EFF3408-BE07-BCC4-0398-356FA06FDF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4DD831F-D659-6F1B-D1E8-26D686377CEE}"/>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6" name="Footer Placeholder 5">
            <a:extLst>
              <a:ext uri="{FF2B5EF4-FFF2-40B4-BE49-F238E27FC236}">
                <a16:creationId xmlns:a16="http://schemas.microsoft.com/office/drawing/2014/main" id="{7907735A-F761-108A-C9FC-C941B72C82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0E6819-2816-0455-DBC6-E8B19BAF2871}"/>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402711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7543-C240-8D34-B868-88FF757B8B8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6B5F39-29B5-6AF6-300A-F1F716C434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A836A6-A55B-3E57-CE1D-7E6D29D8D7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B70B125-A952-1B45-BD3C-351F4FCEE2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79E80B-3BA1-93C7-5BA1-0450C12215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DC4871B-4FBA-2528-E8EF-6BC6DDC8609D}"/>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8" name="Footer Placeholder 7">
            <a:extLst>
              <a:ext uri="{FF2B5EF4-FFF2-40B4-BE49-F238E27FC236}">
                <a16:creationId xmlns:a16="http://schemas.microsoft.com/office/drawing/2014/main" id="{0BA64862-1B9C-D9ED-0704-D83EF9657A0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3CCEF5-8B5A-11A2-2A28-036E185CCC8E}"/>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2241904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8E426-E52F-BF1A-537F-55D996FBE81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1BA479C-E8BB-5D7C-8207-83F5BA045812}"/>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4" name="Footer Placeholder 3">
            <a:extLst>
              <a:ext uri="{FF2B5EF4-FFF2-40B4-BE49-F238E27FC236}">
                <a16:creationId xmlns:a16="http://schemas.microsoft.com/office/drawing/2014/main" id="{3D8C3611-23AE-569E-C19A-B3E277DEED7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9BE85A-B765-62A2-DEBC-7E720D7B955B}"/>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63360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BAF49E-F853-141C-09D9-2AB810C8A132}"/>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3" name="Footer Placeholder 2">
            <a:extLst>
              <a:ext uri="{FF2B5EF4-FFF2-40B4-BE49-F238E27FC236}">
                <a16:creationId xmlns:a16="http://schemas.microsoft.com/office/drawing/2014/main" id="{6AD4862C-4AA1-988F-8AA1-5DD7EEBD40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4018D6B-A4E3-FE47-3D55-C0691E14C2E9}"/>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281095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DE30F-A310-7BC5-5BAC-5F97BFBDD1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EE2C0D5-980A-ED31-645E-2B4BACA5C5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8D3AC0-E8D0-B579-FED7-1E652AC73D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E46F44-C6F1-887E-42C2-02688F47DE8D}"/>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6" name="Footer Placeholder 5">
            <a:extLst>
              <a:ext uri="{FF2B5EF4-FFF2-40B4-BE49-F238E27FC236}">
                <a16:creationId xmlns:a16="http://schemas.microsoft.com/office/drawing/2014/main" id="{8EDDF809-B6B2-5A89-5FFB-33BC8B3FF1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34DC1A-9997-27C0-A1AB-00738E129EDF}"/>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4066753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B58E9-2D4B-E590-DF58-F6B6C89D75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20714B9-E05E-D9B1-49D7-155F299511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174C397-828A-BDA7-8874-55E2D3BA9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776DA2-4F94-6F3E-5C8E-5113007626BF}"/>
              </a:ext>
            </a:extLst>
          </p:cNvPr>
          <p:cNvSpPr>
            <a:spLocks noGrp="1"/>
          </p:cNvSpPr>
          <p:nvPr>
            <p:ph type="dt" sz="half" idx="10"/>
          </p:nvPr>
        </p:nvSpPr>
        <p:spPr/>
        <p:txBody>
          <a:bodyPr/>
          <a:lstStyle/>
          <a:p>
            <a:fld id="{7EFB7000-ED3B-4286-9034-A7B6C01FA0BA}" type="datetimeFigureOut">
              <a:rPr lang="en-GB" smtClean="0"/>
              <a:t>12/05/2024</a:t>
            </a:fld>
            <a:endParaRPr lang="en-GB"/>
          </a:p>
        </p:txBody>
      </p:sp>
      <p:sp>
        <p:nvSpPr>
          <p:cNvPr id="6" name="Footer Placeholder 5">
            <a:extLst>
              <a:ext uri="{FF2B5EF4-FFF2-40B4-BE49-F238E27FC236}">
                <a16:creationId xmlns:a16="http://schemas.microsoft.com/office/drawing/2014/main" id="{072F20CD-3815-DB3D-8A46-2510BFCAE0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24B4F8-C103-605C-16FE-BBE2305D48E2}"/>
              </a:ext>
            </a:extLst>
          </p:cNvPr>
          <p:cNvSpPr>
            <a:spLocks noGrp="1"/>
          </p:cNvSpPr>
          <p:nvPr>
            <p:ph type="sldNum" sz="quarter" idx="12"/>
          </p:nvPr>
        </p:nvSpPr>
        <p:spPr/>
        <p:txBody>
          <a:bodyPr/>
          <a:lstStyle/>
          <a:p>
            <a:fld id="{A3568F8E-DA56-4704-BC30-5DED353A3D39}" type="slidenum">
              <a:rPr lang="en-GB" smtClean="0"/>
              <a:t>‹#›</a:t>
            </a:fld>
            <a:endParaRPr lang="en-GB"/>
          </a:p>
        </p:txBody>
      </p:sp>
    </p:spTree>
    <p:extLst>
      <p:ext uri="{BB962C8B-B14F-4D97-AF65-F5344CB8AC3E}">
        <p14:creationId xmlns:p14="http://schemas.microsoft.com/office/powerpoint/2010/main" val="391262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CDAE67-95B0-0D05-4314-358AACF49A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CD32E0-BDF2-0499-D212-9593A6F464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34E259-44E4-B1BD-3365-A33D4BF2A5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EFB7000-ED3B-4286-9034-A7B6C01FA0BA}" type="datetimeFigureOut">
              <a:rPr lang="en-GB" smtClean="0"/>
              <a:t>12/05/2024</a:t>
            </a:fld>
            <a:endParaRPr lang="en-GB"/>
          </a:p>
        </p:txBody>
      </p:sp>
      <p:sp>
        <p:nvSpPr>
          <p:cNvPr id="5" name="Footer Placeholder 4">
            <a:extLst>
              <a:ext uri="{FF2B5EF4-FFF2-40B4-BE49-F238E27FC236}">
                <a16:creationId xmlns:a16="http://schemas.microsoft.com/office/drawing/2014/main" id="{B9C79092-7BB1-CF8C-9B28-8FCF8925A2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9BE5254-B45A-2375-B5D0-C3BAFB216A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3568F8E-DA56-4704-BC30-5DED353A3D39}" type="slidenum">
              <a:rPr lang="en-GB" smtClean="0"/>
              <a:t>‹#›</a:t>
            </a:fld>
            <a:endParaRPr lang="en-GB"/>
          </a:p>
        </p:txBody>
      </p:sp>
    </p:spTree>
    <p:extLst>
      <p:ext uri="{BB962C8B-B14F-4D97-AF65-F5344CB8AC3E}">
        <p14:creationId xmlns:p14="http://schemas.microsoft.com/office/powerpoint/2010/main" val="33584074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AD549-B1F4-4F18-ABA4-776AFC95270A}" type="datetimeFigureOut">
              <a:rPr lang="el-GR" smtClean="0"/>
              <a:pPr/>
              <a:t>12/5/2024</a:t>
            </a:fld>
            <a:endParaRPr lang="el-GR"/>
          </a:p>
        </p:txBody>
      </p:sp>
      <p:sp>
        <p:nvSpPr>
          <p:cNvPr id="5" name="Θέση υποσέλιδου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56EE4-A0DB-42DA-8B11-C7426366F428}" type="slidenum">
              <a:rPr lang="el-GR" smtClean="0"/>
              <a:pPr/>
              <a:t>‹#›</a:t>
            </a:fld>
            <a:endParaRPr lang="el-GR"/>
          </a:p>
        </p:txBody>
      </p:sp>
    </p:spTree>
    <p:extLst>
      <p:ext uri="{BB962C8B-B14F-4D97-AF65-F5344CB8AC3E}">
        <p14:creationId xmlns:p14="http://schemas.microsoft.com/office/powerpoint/2010/main" val="6139398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31504" y="116632"/>
            <a:ext cx="8784976" cy="648072"/>
          </a:xfrm>
        </p:spPr>
        <p:txBody>
          <a:bodyPr>
            <a:normAutofit/>
          </a:bodyPr>
          <a:lstStyle/>
          <a:p>
            <a:r>
              <a:rPr lang="el-GR" sz="3200" b="1" dirty="0">
                <a:solidFill>
                  <a:srgbClr val="FF0000"/>
                </a:solidFill>
                <a:latin typeface="Cambria" pitchFamily="18" charset="0"/>
              </a:rPr>
              <a:t>Η πλήρης εξίσωση του ποσοστού κέρδους</a:t>
            </a:r>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1631504" y="764704"/>
                <a:ext cx="8928992" cy="6093296"/>
              </a:xfrm>
            </p:spPr>
            <p:txBody>
              <a:bodyPr>
                <a:normAutofit fontScale="40000" lnSpcReduction="20000"/>
              </a:bodyPr>
              <a:lstStyle/>
              <a:p>
                <a:pPr marL="0" indent="0">
                  <a:buNone/>
                </a:pPr>
                <a14:m>
                  <m:oMathPara xmlns:m="http://schemas.openxmlformats.org/officeDocument/2006/math">
                    <m:oMathParaPr>
                      <m:jc m:val="centerGroup"/>
                    </m:oMathParaPr>
                    <m:oMath xmlns:m="http://schemas.openxmlformats.org/officeDocument/2006/math">
                      <m:r>
                        <a:rPr lang="en-US" sz="7000" i="1">
                          <a:latin typeface="Cambria Math"/>
                        </a:rPr>
                        <m:t>𝑟</m:t>
                      </m:r>
                      <m:r>
                        <a:rPr lang="en-US" sz="7000" i="1">
                          <a:latin typeface="Cambria Math"/>
                        </a:rPr>
                        <m:t>=</m:t>
                      </m:r>
                      <m:f>
                        <m:fPr>
                          <m:ctrlPr>
                            <a:rPr lang="en-US" sz="7000" i="1">
                              <a:latin typeface="Cambria Math" panose="02040503050406030204" pitchFamily="18" charset="0"/>
                            </a:rPr>
                          </m:ctrlPr>
                        </m:fPr>
                        <m:num>
                          <m:d>
                            <m:dPr>
                              <m:ctrlPr>
                                <a:rPr lang="en-US" sz="7000" i="1">
                                  <a:latin typeface="Cambria Math" panose="02040503050406030204" pitchFamily="18" charset="0"/>
                                </a:rPr>
                              </m:ctrlPr>
                            </m:dPr>
                            <m:e>
                              <m:r>
                                <a:rPr lang="en-US" sz="7000" i="1">
                                  <a:latin typeface="Cambria Math"/>
                                </a:rPr>
                                <m:t>𝑃𝑧𝑒𝑓</m:t>
                              </m:r>
                            </m:e>
                          </m:d>
                          <m:r>
                            <a:rPr lang="en-US" sz="7000" i="1">
                              <a:latin typeface="Cambria Math"/>
                            </a:rPr>
                            <m:t>−</m:t>
                          </m:r>
                          <m:d>
                            <m:dPr>
                              <m:ctrlPr>
                                <a:rPr lang="en-US" sz="7000" i="1">
                                  <a:latin typeface="Cambria Math" panose="02040503050406030204" pitchFamily="18" charset="0"/>
                                </a:rPr>
                              </m:ctrlPr>
                            </m:dPr>
                            <m:e>
                              <m:r>
                                <a:rPr lang="en-US" sz="7000" i="1">
                                  <a:latin typeface="Cambria Math"/>
                                </a:rPr>
                                <m:t>𝑃𝑚𝑚</m:t>
                              </m:r>
                            </m:e>
                          </m:d>
                          <m:r>
                            <a:rPr lang="en-US" sz="7000" i="1">
                              <a:latin typeface="Cambria Math"/>
                            </a:rPr>
                            <m:t>−</m:t>
                          </m:r>
                          <m:r>
                            <a:rPr lang="en-US" sz="7000" i="1">
                              <a:latin typeface="Cambria Math"/>
                            </a:rPr>
                            <m:t>𝑤</m:t>
                          </m:r>
                        </m:num>
                        <m:den>
                          <m:r>
                            <a:rPr lang="en-US" sz="7000" i="1">
                              <a:latin typeface="Cambria Math"/>
                            </a:rPr>
                            <m:t>𝑃𝑐</m:t>
                          </m:r>
                          <m:d>
                            <m:dPr>
                              <m:ctrlPr>
                                <a:rPr lang="en-US" sz="7000" i="1">
                                  <a:latin typeface="Cambria Math" panose="02040503050406030204" pitchFamily="18" charset="0"/>
                                </a:rPr>
                              </m:ctrlPr>
                            </m:dPr>
                            <m:e>
                              <m:f>
                                <m:fPr>
                                  <m:ctrlPr>
                                    <a:rPr lang="en-US" sz="7000" i="1">
                                      <a:latin typeface="Cambria Math" panose="02040503050406030204" pitchFamily="18" charset="0"/>
                                    </a:rPr>
                                  </m:ctrlPr>
                                </m:fPr>
                                <m:num>
                                  <m:r>
                                    <a:rPr lang="en-US" sz="7000" i="1">
                                      <a:latin typeface="Cambria Math"/>
                                    </a:rPr>
                                    <m:t>1</m:t>
                                  </m:r>
                                </m:num>
                                <m:den>
                                  <m:r>
                                    <a:rPr lang="en-US" sz="7000" i="1">
                                      <a:latin typeface="Cambria Math"/>
                                    </a:rPr>
                                    <m:t>𝑢</m:t>
                                  </m:r>
                                </m:den>
                              </m:f>
                            </m:e>
                          </m:d>
                          <m:r>
                            <a:rPr lang="en-US" sz="7000" i="1">
                              <a:latin typeface="Cambria Math"/>
                            </a:rPr>
                            <m:t>𝑔</m:t>
                          </m:r>
                        </m:den>
                      </m:f>
                    </m:oMath>
                  </m:oMathPara>
                </a14:m>
                <a:endParaRPr lang="en-US" dirty="0"/>
              </a:p>
              <a:p>
                <a:pPr marL="0" indent="0">
                  <a:buNone/>
                </a:pPr>
                <a:r>
                  <a:rPr lang="en-US" sz="6200" dirty="0">
                    <a:latin typeface="Cambria" pitchFamily="18" charset="0"/>
                  </a:rPr>
                  <a:t>r = </a:t>
                </a:r>
                <a:r>
                  <a:rPr lang="el-GR" sz="6200" dirty="0">
                    <a:latin typeface="Cambria" pitchFamily="18" charset="0"/>
                  </a:rPr>
                  <a:t>ποσοστό κέρδους</a:t>
                </a:r>
                <a:endParaRPr lang="en-US" sz="6200" dirty="0">
                  <a:latin typeface="Cambria" pitchFamily="18" charset="0"/>
                </a:endParaRPr>
              </a:p>
              <a:p>
                <a:pPr marL="0" indent="0">
                  <a:buNone/>
                </a:pPr>
                <a:r>
                  <a:rPr lang="en-US" sz="6200" dirty="0" err="1">
                    <a:latin typeface="Cambria" pitchFamily="18" charset="0"/>
                  </a:rPr>
                  <a:t>Pz</a:t>
                </a:r>
                <a:r>
                  <a:rPr lang="el-GR" sz="6200" dirty="0">
                    <a:latin typeface="Cambria" pitchFamily="18" charset="0"/>
                  </a:rPr>
                  <a:t> = τιμή του προϊόντος</a:t>
                </a:r>
                <a:endParaRPr lang="en-US" sz="6200" dirty="0">
                  <a:latin typeface="Cambria" pitchFamily="18" charset="0"/>
                </a:endParaRPr>
              </a:p>
              <a:p>
                <a:pPr marL="0" indent="0">
                  <a:buNone/>
                </a:pPr>
                <a:r>
                  <a:rPr lang="en-US" sz="6200" dirty="0">
                    <a:latin typeface="Cambria" pitchFamily="18" charset="0"/>
                  </a:rPr>
                  <a:t>e= </a:t>
                </a:r>
                <a:r>
                  <a:rPr lang="el-GR" sz="6200" dirty="0">
                    <a:latin typeface="Cambria" pitchFamily="18" charset="0"/>
                  </a:rPr>
                  <a:t>ένταση της εργασίας</a:t>
                </a:r>
                <a:endParaRPr lang="en-US" sz="6200" dirty="0">
                  <a:latin typeface="Cambria" pitchFamily="18" charset="0"/>
                </a:endParaRPr>
              </a:p>
              <a:p>
                <a:pPr marL="0" indent="0">
                  <a:buNone/>
                </a:pPr>
                <a:r>
                  <a:rPr lang="en-US" sz="6200" dirty="0">
                    <a:latin typeface="Cambria" pitchFamily="18" charset="0"/>
                  </a:rPr>
                  <a:t>f= </a:t>
                </a:r>
                <a:r>
                  <a:rPr lang="el-GR" sz="6200" dirty="0">
                    <a:latin typeface="Cambria" pitchFamily="18" charset="0"/>
                  </a:rPr>
                  <a:t>αποδοτικότητα της εργασίας</a:t>
                </a:r>
                <a:endParaRPr lang="en-US" sz="6200" dirty="0">
                  <a:latin typeface="Cambria" pitchFamily="18" charset="0"/>
                </a:endParaRPr>
              </a:p>
              <a:p>
                <a:pPr marL="0" indent="0">
                  <a:buNone/>
                </a:pPr>
                <a:r>
                  <a:rPr lang="en-US" sz="6200" dirty="0">
                    <a:latin typeface="Cambria" pitchFamily="18" charset="0"/>
                  </a:rPr>
                  <a:t>Pm</a:t>
                </a:r>
                <a:r>
                  <a:rPr lang="el-GR" sz="6200" dirty="0">
                    <a:latin typeface="Cambria" pitchFamily="18" charset="0"/>
                  </a:rPr>
                  <a:t> = τιμή των υλικών και μηχανημάτων</a:t>
                </a:r>
                <a:endParaRPr lang="en-US" sz="6200" dirty="0">
                  <a:latin typeface="Cambria" pitchFamily="18" charset="0"/>
                </a:endParaRPr>
              </a:p>
              <a:p>
                <a:pPr marL="0" indent="0">
                  <a:buNone/>
                </a:pPr>
                <a:r>
                  <a:rPr lang="en-US" sz="6200" dirty="0">
                    <a:latin typeface="Cambria" pitchFamily="18" charset="0"/>
                  </a:rPr>
                  <a:t>m = </a:t>
                </a:r>
                <a:r>
                  <a:rPr lang="el-GR" sz="6200" dirty="0">
                    <a:latin typeface="Cambria" pitchFamily="18" charset="0"/>
                  </a:rPr>
                  <a:t>χρησιμοποιούμενα υλικά και μηχανήματα ανά ώρα</a:t>
                </a:r>
                <a:endParaRPr lang="en-US" sz="6200" dirty="0">
                  <a:latin typeface="Cambria" pitchFamily="18" charset="0"/>
                </a:endParaRPr>
              </a:p>
              <a:p>
                <a:pPr marL="0" indent="0">
                  <a:buNone/>
                </a:pPr>
                <a:r>
                  <a:rPr lang="en-US" sz="6200" dirty="0">
                    <a:latin typeface="Cambria" pitchFamily="18" charset="0"/>
                  </a:rPr>
                  <a:t>w = </a:t>
                </a:r>
                <a:r>
                  <a:rPr lang="el-GR" sz="6200" dirty="0">
                    <a:latin typeface="Cambria" pitchFamily="18" charset="0"/>
                  </a:rPr>
                  <a:t>ωρομίσθιο</a:t>
                </a:r>
                <a:endParaRPr lang="en-US" sz="6200" dirty="0">
                  <a:latin typeface="Cambria" pitchFamily="18" charset="0"/>
                </a:endParaRPr>
              </a:p>
              <a:p>
                <a:pPr marL="0" indent="0">
                  <a:buNone/>
                </a:pPr>
                <a:r>
                  <a:rPr lang="en-US" sz="6200" dirty="0">
                    <a:latin typeface="Cambria" pitchFamily="18" charset="0"/>
                  </a:rPr>
                  <a:t>Pc</a:t>
                </a:r>
                <a:r>
                  <a:rPr lang="el-GR" sz="6200" dirty="0">
                    <a:latin typeface="Cambria" pitchFamily="18" charset="0"/>
                  </a:rPr>
                  <a:t> = τιμή των κεφαλαιουχικών αγαθών (ανά «μηχάνημα»)</a:t>
                </a:r>
                <a:endParaRPr lang="en-US" sz="6200" dirty="0">
                  <a:latin typeface="Cambria" pitchFamily="18" charset="0"/>
                </a:endParaRPr>
              </a:p>
              <a:p>
                <a:pPr marL="0" indent="0">
                  <a:buNone/>
                </a:pPr>
                <a:r>
                  <a:rPr lang="en-US" sz="6200" dirty="0">
                    <a:latin typeface="Cambria" pitchFamily="18" charset="0"/>
                  </a:rPr>
                  <a:t>u = </a:t>
                </a:r>
                <a:r>
                  <a:rPr lang="el-GR" sz="6200" dirty="0">
                    <a:latin typeface="Cambria" pitchFamily="18" charset="0"/>
                  </a:rPr>
                  <a:t>ποσοστό χρησιμοποίησης της παραγωγικής ικανότητας</a:t>
                </a:r>
                <a:endParaRPr lang="en-US" sz="6200" dirty="0">
                  <a:latin typeface="Cambria" pitchFamily="18" charset="0"/>
                </a:endParaRPr>
              </a:p>
              <a:p>
                <a:pPr marL="0" indent="0">
                  <a:buNone/>
                </a:pPr>
                <a:r>
                  <a:rPr lang="en-US" sz="6200" dirty="0">
                    <a:latin typeface="Cambria" pitchFamily="18" charset="0"/>
                  </a:rPr>
                  <a:t>g = </a:t>
                </a:r>
                <a:r>
                  <a:rPr lang="el-GR" sz="6200" dirty="0">
                    <a:latin typeface="Cambria" pitchFamily="18" charset="0"/>
                  </a:rPr>
                  <a:t>κεφαλαιουχικά αγαθά σε χρήση ανά ώρα εργασίας</a:t>
                </a:r>
              </a:p>
              <a:p>
                <a:pPr marL="0" indent="0">
                  <a:buNone/>
                </a:pPr>
                <a:endParaRPr lang="el-GR" sz="6200" dirty="0">
                  <a:latin typeface="Cambria" pitchFamily="18" charset="0"/>
                </a:endParaRPr>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1631504" y="764704"/>
                <a:ext cx="8928992" cy="6093296"/>
              </a:xfrm>
              <a:blipFill>
                <a:blip r:embed="rId2"/>
                <a:stretch>
                  <a:fillRect l="-1161"/>
                </a:stretch>
              </a:blipFill>
            </p:spPr>
            <p:txBody>
              <a:bodyPr/>
              <a:lstStyle/>
              <a:p>
                <a:r>
                  <a:rPr lang="en-GB">
                    <a:noFill/>
                  </a:rPr>
                  <a:t> </a:t>
                </a:r>
              </a:p>
            </p:txBody>
          </p:sp>
        </mc:Fallback>
      </mc:AlternateContent>
    </p:spTree>
    <p:extLst>
      <p:ext uri="{BB962C8B-B14F-4D97-AF65-F5344CB8AC3E}">
        <p14:creationId xmlns:p14="http://schemas.microsoft.com/office/powerpoint/2010/main" val="3143406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E7A9B-44CE-52B7-20D9-3BDBD14575CE}"/>
              </a:ext>
            </a:extLst>
          </p:cNvPr>
          <p:cNvSpPr>
            <a:spLocks noGrp="1"/>
          </p:cNvSpPr>
          <p:nvPr>
            <p:ph type="title"/>
          </p:nvPr>
        </p:nvSpPr>
        <p:spPr/>
        <p:txBody>
          <a:bodyPr/>
          <a:lstStyle/>
          <a:p>
            <a:pPr algn="ctr"/>
            <a:r>
              <a:rPr lang="el-GR" dirty="0">
                <a:solidFill>
                  <a:srgbClr val="FF0000"/>
                </a:solidFill>
              </a:rPr>
              <a:t>Κέρδος και οικονομική συγκέντρωση </a:t>
            </a:r>
            <a:endParaRPr lang="en-GB" dirty="0">
              <a:solidFill>
                <a:srgbClr val="FF0000"/>
              </a:solidFill>
            </a:endParaRPr>
          </a:p>
        </p:txBody>
      </p:sp>
      <p:sp>
        <p:nvSpPr>
          <p:cNvPr id="3" name="Content Placeholder 2">
            <a:extLst>
              <a:ext uri="{FF2B5EF4-FFF2-40B4-BE49-F238E27FC236}">
                <a16:creationId xmlns:a16="http://schemas.microsoft.com/office/drawing/2014/main" id="{F67A9380-6BF2-74B4-4569-385D1D23A600}"/>
              </a:ext>
            </a:extLst>
          </p:cNvPr>
          <p:cNvSpPr>
            <a:spLocks noGrp="1"/>
          </p:cNvSpPr>
          <p:nvPr>
            <p:ph idx="1"/>
          </p:nvPr>
        </p:nvSpPr>
        <p:spPr>
          <a:xfrm>
            <a:off x="550333" y="1540933"/>
            <a:ext cx="11032067" cy="4636030"/>
          </a:xfrm>
        </p:spPr>
        <p:txBody>
          <a:bodyPr>
            <a:normAutofit/>
          </a:bodyPr>
          <a:lstStyle/>
          <a:p>
            <a:r>
              <a:rPr lang="el-GR" dirty="0"/>
              <a:t>Σε αγορές που οι μεγάλες επενδύσεις ευνοούνται λόγο </a:t>
            </a:r>
            <a:r>
              <a:rPr lang="el-GR" dirty="0">
                <a:solidFill>
                  <a:srgbClr val="FF0000"/>
                </a:solidFill>
              </a:rPr>
              <a:t>της αύξησης της απόδοσης κλίμακας</a:t>
            </a:r>
            <a:r>
              <a:rPr lang="el-GR" dirty="0"/>
              <a:t>, καταλήγουμε σε συγκέντρωση κεφαλαίου.</a:t>
            </a:r>
          </a:p>
          <a:p>
            <a:pPr lvl="1"/>
            <a:r>
              <a:rPr lang="el-GR" sz="1600" dirty="0"/>
              <a:t>Η συγκέντρωση δίνει την δυνατότητα επενδύσεων μεγάλης κλίμακας και για καινοτομίες</a:t>
            </a:r>
          </a:p>
          <a:p>
            <a:pPr lvl="1"/>
            <a:r>
              <a:rPr lang="el-GR" sz="1600" dirty="0"/>
              <a:t>Η μεγέθυνση της εταιρίας δίνει διαπραγματευτική ισχύ στην σχέση με – κυβερνήσεις, εργάτες, προμηθευτές, καταναλωτές, ανταγωνιστές </a:t>
            </a:r>
          </a:p>
          <a:p>
            <a:pPr lvl="1"/>
            <a:endParaRPr lang="en-US" sz="600" dirty="0"/>
          </a:p>
          <a:p>
            <a:r>
              <a:rPr lang="el-GR" dirty="0"/>
              <a:t>Σε αγορές που η μεγέθυνση μιας εταιρίας δίνει </a:t>
            </a:r>
            <a:r>
              <a:rPr lang="el-GR" dirty="0">
                <a:solidFill>
                  <a:srgbClr val="FF0000"/>
                </a:solidFill>
              </a:rPr>
              <a:t>φθίνουσες αποδόσεις </a:t>
            </a:r>
            <a:r>
              <a:rPr lang="el-GR" dirty="0"/>
              <a:t>(λόγο π.χ. της μείωσης αποδοτικότητας όταν έχεις πολλά διοικητικά στρώματα στην εταιρία που δεν είναι παραγωγικά) ο ανταγωνισμός κρατάει τις εταιρίες μικρές και το κέρδος διανέμεται πιο γενικά.</a:t>
            </a:r>
            <a:endParaRPr lang="en-US" dirty="0"/>
          </a:p>
          <a:p>
            <a:endParaRPr lang="el-GR" sz="1000" dirty="0"/>
          </a:p>
          <a:p>
            <a:r>
              <a:rPr lang="el-GR" dirty="0"/>
              <a:t>Τι υπερτερεί γενικά στην οικονομία</a:t>
            </a:r>
            <a:r>
              <a:rPr lang="en-US" dirty="0"/>
              <a:t>;</a:t>
            </a:r>
            <a:endParaRPr lang="el-GR" dirty="0"/>
          </a:p>
          <a:p>
            <a:pPr lvl="1"/>
            <a:r>
              <a:rPr lang="el-GR" dirty="0"/>
              <a:t>Η συγκέντρωση δημιουργεί </a:t>
            </a:r>
            <a:r>
              <a:rPr lang="el-GR" dirty="0">
                <a:solidFill>
                  <a:srgbClr val="FF0000"/>
                </a:solidFill>
              </a:rPr>
              <a:t>ανισότητες</a:t>
            </a:r>
            <a:r>
              <a:rPr lang="el-GR" dirty="0"/>
              <a:t> στην οικονομία</a:t>
            </a:r>
          </a:p>
        </p:txBody>
      </p:sp>
    </p:spTree>
    <p:extLst>
      <p:ext uri="{BB962C8B-B14F-4D97-AF65-F5344CB8AC3E}">
        <p14:creationId xmlns:p14="http://schemas.microsoft.com/office/powerpoint/2010/main" val="2221137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47528" y="44624"/>
            <a:ext cx="8424936" cy="504056"/>
          </a:xfrm>
        </p:spPr>
        <p:txBody>
          <a:bodyPr>
            <a:noAutofit/>
          </a:bodyPr>
          <a:lstStyle/>
          <a:p>
            <a:r>
              <a:rPr lang="el-GR" sz="3600" b="1" dirty="0">
                <a:solidFill>
                  <a:srgbClr val="FF0000"/>
                </a:solidFill>
                <a:latin typeface="Cambria" pitchFamily="18" charset="0"/>
              </a:rPr>
              <a:t>Μισθοί και Εργασία</a:t>
            </a:r>
          </a:p>
        </p:txBody>
      </p:sp>
      <p:sp>
        <p:nvSpPr>
          <p:cNvPr id="3" name="Θέση περιεχομένου 2"/>
          <p:cNvSpPr>
            <a:spLocks noGrp="1"/>
          </p:cNvSpPr>
          <p:nvPr>
            <p:ph idx="1"/>
          </p:nvPr>
        </p:nvSpPr>
        <p:spPr>
          <a:xfrm>
            <a:off x="287867" y="863600"/>
            <a:ext cx="11565466" cy="5877768"/>
          </a:xfrm>
        </p:spPr>
        <p:txBody>
          <a:bodyPr>
            <a:normAutofit lnSpcReduction="10000"/>
          </a:bodyPr>
          <a:lstStyle/>
          <a:p>
            <a:pPr marL="0" indent="0" algn="just">
              <a:buNone/>
            </a:pPr>
            <a:r>
              <a:rPr lang="el-GR" sz="2400" dirty="0">
                <a:latin typeface="Cambria" pitchFamily="18" charset="0"/>
              </a:rPr>
              <a:t>Σχέσεις εργαζομένων και εργοδοτών. Βασικές ιδέες: α) θεμελιωδώς αντικρουόμενα συμφέροντα στο χώρο εργασίας, β) ιεραρχική οργάνωση της παραγωγής από τους εργοδότες για απόσπαση εργασίας (δημιουργία κερδών) από τους εργαζόμενους. </a:t>
            </a:r>
            <a:endParaRPr lang="en-US" sz="2400" dirty="0">
              <a:latin typeface="Cambria" pitchFamily="18" charset="0"/>
            </a:endParaRPr>
          </a:p>
          <a:p>
            <a:pPr marL="0" indent="0" algn="just">
              <a:buNone/>
            </a:pPr>
            <a:endParaRPr lang="en-US" sz="2400" b="1" dirty="0">
              <a:latin typeface="Cambria" pitchFamily="18" charset="0"/>
            </a:endParaRPr>
          </a:p>
          <a:p>
            <a:pPr marL="0" indent="0" algn="just">
              <a:buNone/>
            </a:pPr>
            <a:r>
              <a:rPr lang="el-GR" sz="2400" b="1" dirty="0">
                <a:latin typeface="Cambria" pitchFamily="18" charset="0"/>
              </a:rPr>
              <a:t>Κύρια σημεία:</a:t>
            </a:r>
          </a:p>
          <a:p>
            <a:pPr marL="457200" indent="-457200" algn="just">
              <a:buAutoNum type="arabicPeriod"/>
            </a:pPr>
            <a:r>
              <a:rPr lang="el-GR" sz="2400" dirty="0">
                <a:latin typeface="Cambria" pitchFamily="18" charset="0"/>
              </a:rPr>
              <a:t>Η </a:t>
            </a:r>
            <a:r>
              <a:rPr lang="el-GR" sz="2400" i="1" dirty="0">
                <a:solidFill>
                  <a:srgbClr val="FF0000"/>
                </a:solidFill>
                <a:latin typeface="Cambria" pitchFamily="18" charset="0"/>
              </a:rPr>
              <a:t>Φύση</a:t>
            </a:r>
            <a:r>
              <a:rPr lang="el-GR" sz="2400" dirty="0">
                <a:latin typeface="Cambria" pitchFamily="18" charset="0"/>
              </a:rPr>
              <a:t> της εργασίας (εργασιακής διαδικασίας) δεν είναι κάτι το προκαθορισμένο και αναλλοίωτο και ανεξάρτητο από τον τρόπο οργάνωσης της εργασίας</a:t>
            </a:r>
          </a:p>
          <a:p>
            <a:pPr marL="457200" indent="-457200" algn="just">
              <a:buAutoNum type="arabicPeriod"/>
            </a:pPr>
            <a:r>
              <a:rPr lang="el-GR" sz="2400" dirty="0">
                <a:latin typeface="Cambria" pitchFamily="18" charset="0"/>
              </a:rPr>
              <a:t>Η καπιταλιστική επιχείρηση είναι ένα σύστημα </a:t>
            </a:r>
            <a:r>
              <a:rPr lang="el-GR" sz="2400" i="1" dirty="0">
                <a:solidFill>
                  <a:srgbClr val="FF0000"/>
                </a:solidFill>
                <a:latin typeface="Cambria" pitchFamily="18" charset="0"/>
              </a:rPr>
              <a:t>εντολής</a:t>
            </a:r>
            <a:r>
              <a:rPr lang="el-GR" sz="2400" dirty="0">
                <a:latin typeface="Cambria" pitchFamily="18" charset="0"/>
              </a:rPr>
              <a:t>-άσκησης εξουσίας</a:t>
            </a:r>
          </a:p>
          <a:p>
            <a:pPr marL="457200" indent="-457200" algn="just">
              <a:buAutoNum type="arabicPeriod"/>
            </a:pPr>
            <a:r>
              <a:rPr lang="el-GR" sz="2400" dirty="0">
                <a:latin typeface="Cambria" pitchFamily="18" charset="0"/>
              </a:rPr>
              <a:t>Σύγκρουση μεταξύ εργοδοτών και εργαζομένων για τους </a:t>
            </a:r>
            <a:r>
              <a:rPr lang="el-GR" sz="2400" i="1" dirty="0">
                <a:solidFill>
                  <a:srgbClr val="FF0000"/>
                </a:solidFill>
                <a:latin typeface="Cambria" pitchFamily="18" charset="0"/>
              </a:rPr>
              <a:t>μισθούς </a:t>
            </a:r>
            <a:r>
              <a:rPr lang="el-GR" sz="2400" dirty="0">
                <a:latin typeface="Cambria" pitchFamily="18" charset="0"/>
              </a:rPr>
              <a:t>και το </a:t>
            </a:r>
            <a:r>
              <a:rPr lang="el-GR" sz="2400" i="1" dirty="0">
                <a:solidFill>
                  <a:srgbClr val="FF0000"/>
                </a:solidFill>
                <a:latin typeface="Cambria" pitchFamily="18" charset="0"/>
              </a:rPr>
              <a:t>ρυθμό εργασίας</a:t>
            </a:r>
          </a:p>
          <a:p>
            <a:pPr marL="457200" indent="-457200" algn="just">
              <a:buAutoNum type="arabicPeriod"/>
            </a:pPr>
            <a:r>
              <a:rPr lang="el-GR" sz="2400" dirty="0">
                <a:latin typeface="Cambria" pitchFamily="18" charset="0"/>
              </a:rPr>
              <a:t>Καπιταλιστική επιχείρηση οργανωμένη ιεραρχικά με σκοπό την </a:t>
            </a:r>
            <a:r>
              <a:rPr lang="el-GR" sz="2400" i="1" dirty="0">
                <a:solidFill>
                  <a:srgbClr val="FF0000"/>
                </a:solidFill>
                <a:latin typeface="Cambria" pitchFamily="18" charset="0"/>
              </a:rPr>
              <a:t>απόσπαση</a:t>
            </a:r>
            <a:r>
              <a:rPr lang="el-GR" sz="2400" dirty="0">
                <a:latin typeface="Cambria" pitchFamily="18" charset="0"/>
              </a:rPr>
              <a:t> εργασίας</a:t>
            </a:r>
          </a:p>
          <a:p>
            <a:pPr marL="457200" indent="-457200" algn="just">
              <a:buAutoNum type="arabicPeriod"/>
            </a:pPr>
            <a:r>
              <a:rPr lang="el-GR" sz="2400" dirty="0">
                <a:latin typeface="Cambria" pitchFamily="18" charset="0"/>
              </a:rPr>
              <a:t>Μόνιμη παρουσία </a:t>
            </a:r>
            <a:r>
              <a:rPr lang="el-GR" sz="2400" i="1" dirty="0">
                <a:solidFill>
                  <a:srgbClr val="FF0000"/>
                </a:solidFill>
                <a:latin typeface="Cambria" pitchFamily="18" charset="0"/>
              </a:rPr>
              <a:t>ανέργων</a:t>
            </a:r>
            <a:r>
              <a:rPr lang="el-GR" sz="2400" dirty="0">
                <a:latin typeface="Cambria" pitchFamily="18" charset="0"/>
              </a:rPr>
              <a:t> – «εφεδρικού στρατού εργασίας» --</a:t>
            </a:r>
            <a:r>
              <a:rPr lang="el-GR" sz="2400" dirty="0">
                <a:latin typeface="Cambria" pitchFamily="18" charset="0"/>
                <a:sym typeface="Wingdings" pitchFamily="2" charset="2"/>
              </a:rPr>
              <a:t> πλεονεκτική θέση των εργοδοτών</a:t>
            </a:r>
          </a:p>
          <a:p>
            <a:pPr marL="457200" indent="-457200" algn="just">
              <a:buAutoNum type="arabicPeriod"/>
            </a:pPr>
            <a:r>
              <a:rPr lang="en-US" sz="2400" dirty="0">
                <a:latin typeface="Cambria" pitchFamily="18" charset="0"/>
                <a:sym typeface="Wingdings" pitchFamily="2" charset="2"/>
              </a:rPr>
              <a:t>w* &gt; </a:t>
            </a:r>
            <a:r>
              <a:rPr lang="en-US" sz="2400" dirty="0" err="1">
                <a:latin typeface="Cambria" pitchFamily="18" charset="0"/>
                <a:sym typeface="Wingdings" pitchFamily="2" charset="2"/>
              </a:rPr>
              <a:t>w</a:t>
            </a:r>
            <a:r>
              <a:rPr lang="en-US" sz="2000" dirty="0" err="1">
                <a:latin typeface="Cambria" pitchFamily="18" charset="0"/>
                <a:sym typeface="Wingdings" pitchFamily="2" charset="2"/>
              </a:rPr>
              <a:t>min</a:t>
            </a:r>
            <a:r>
              <a:rPr lang="en-US" sz="2000" dirty="0">
                <a:latin typeface="Cambria" pitchFamily="18" charset="0"/>
                <a:sym typeface="Wingdings" pitchFamily="2" charset="2"/>
              </a:rPr>
              <a:t> ----</a:t>
            </a:r>
            <a:r>
              <a:rPr lang="en-US" sz="2400" dirty="0">
                <a:latin typeface="Cambria" pitchFamily="18" charset="0"/>
                <a:sym typeface="Wingdings" pitchFamily="2" charset="2"/>
              </a:rPr>
              <a:t> </a:t>
            </a:r>
            <a:r>
              <a:rPr lang="el-GR" sz="2400" i="1" dirty="0">
                <a:solidFill>
                  <a:srgbClr val="FF0000"/>
                </a:solidFill>
                <a:latin typeface="Cambria" pitchFamily="18" charset="0"/>
                <a:sym typeface="Wingdings" pitchFamily="2" charset="2"/>
              </a:rPr>
              <a:t>ακούσια ανεργία</a:t>
            </a:r>
            <a:endParaRPr lang="el-GR" sz="2400" i="1" dirty="0">
              <a:solidFill>
                <a:srgbClr val="FF0000"/>
              </a:solidFill>
              <a:latin typeface="Cambria" pitchFamily="18" charset="0"/>
            </a:endParaRPr>
          </a:p>
          <a:p>
            <a:pPr marL="457200" indent="-457200" algn="just">
              <a:buAutoNum type="arabicPeriod"/>
            </a:pPr>
            <a:endParaRPr lang="el-GR" sz="2400" dirty="0">
              <a:latin typeface="Cambria" pitchFamily="18" charset="0"/>
            </a:endParaRPr>
          </a:p>
        </p:txBody>
      </p:sp>
    </p:spTree>
    <p:extLst>
      <p:ext uri="{BB962C8B-B14F-4D97-AF65-F5344CB8AC3E}">
        <p14:creationId xmlns:p14="http://schemas.microsoft.com/office/powerpoint/2010/main" val="2982068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31504" y="0"/>
            <a:ext cx="8784976" cy="476672"/>
          </a:xfrm>
        </p:spPr>
        <p:txBody>
          <a:bodyPr>
            <a:noAutofit/>
          </a:bodyPr>
          <a:lstStyle/>
          <a:p>
            <a:r>
              <a:rPr lang="el-GR" sz="3200" b="1" dirty="0">
                <a:solidFill>
                  <a:srgbClr val="FF0000"/>
                </a:solidFill>
                <a:latin typeface="Cambria" pitchFamily="18" charset="0"/>
              </a:rPr>
              <a:t>Βασικά σημεία</a:t>
            </a:r>
          </a:p>
        </p:txBody>
      </p:sp>
      <p:sp>
        <p:nvSpPr>
          <p:cNvPr id="3" name="Θέση περιεχομένου 2"/>
          <p:cNvSpPr>
            <a:spLocks noGrp="1"/>
          </p:cNvSpPr>
          <p:nvPr>
            <p:ph idx="1"/>
          </p:nvPr>
        </p:nvSpPr>
        <p:spPr>
          <a:xfrm>
            <a:off x="1775520" y="764704"/>
            <a:ext cx="8568952" cy="5832648"/>
          </a:xfrm>
        </p:spPr>
        <p:txBody>
          <a:bodyPr>
            <a:normAutofit/>
          </a:bodyPr>
          <a:lstStyle/>
          <a:p>
            <a:pPr marL="514350" indent="-514350">
              <a:buAutoNum type="arabicPeriod"/>
            </a:pPr>
            <a:r>
              <a:rPr lang="el-GR" sz="2800" dirty="0">
                <a:latin typeface="Cambria" pitchFamily="18" charset="0"/>
              </a:rPr>
              <a:t>Εργασία, οκνηρία και κοινωνική οργάνωση</a:t>
            </a:r>
          </a:p>
          <a:p>
            <a:pPr marL="0" indent="0">
              <a:buNone/>
            </a:pPr>
            <a:r>
              <a:rPr lang="el-GR" sz="2800" dirty="0">
                <a:latin typeface="Cambria" pitchFamily="18" charset="0"/>
              </a:rPr>
              <a:t>Ο τρόπος </a:t>
            </a:r>
            <a:r>
              <a:rPr lang="el-GR" sz="2800" i="1" dirty="0">
                <a:solidFill>
                  <a:srgbClr val="FF0000"/>
                </a:solidFill>
                <a:latin typeface="Cambria" pitchFamily="18" charset="0"/>
              </a:rPr>
              <a:t>οργάνωσης</a:t>
            </a:r>
            <a:r>
              <a:rPr lang="el-GR" sz="2800" dirty="0">
                <a:latin typeface="Cambria" pitchFamily="18" charset="0"/>
              </a:rPr>
              <a:t> καθοριστικός για το περιεχόμενο της εργασίας</a:t>
            </a:r>
          </a:p>
          <a:p>
            <a:pPr marL="0" indent="0">
              <a:buNone/>
            </a:pPr>
            <a:r>
              <a:rPr lang="el-GR" sz="2800" dirty="0">
                <a:latin typeface="Cambria" pitchFamily="18" charset="0"/>
              </a:rPr>
              <a:t>2. Η καπιταλιστική επιχείρηση ως οικονομία εντολών</a:t>
            </a:r>
            <a:r>
              <a:rPr lang="en-US" sz="2800" dirty="0">
                <a:latin typeface="Cambria" pitchFamily="18" charset="0"/>
              </a:rPr>
              <a:t>.</a:t>
            </a:r>
            <a:endParaRPr lang="el-GR" sz="2800" dirty="0">
              <a:latin typeface="Cambria" pitchFamily="18" charset="0"/>
            </a:endParaRPr>
          </a:p>
          <a:p>
            <a:pPr marL="0" indent="0">
              <a:buNone/>
            </a:pPr>
            <a:r>
              <a:rPr lang="el-GR" sz="2800" i="1" dirty="0">
                <a:solidFill>
                  <a:srgbClr val="FF0000"/>
                </a:solidFill>
                <a:latin typeface="Cambria" pitchFamily="18" charset="0"/>
              </a:rPr>
              <a:t>Εντολές</a:t>
            </a:r>
            <a:r>
              <a:rPr lang="el-GR" sz="2800" dirty="0">
                <a:latin typeface="Cambria" pitchFamily="18" charset="0"/>
              </a:rPr>
              <a:t> και όχι ανταλλαγές στην καπιταλιστική επιχείρηση</a:t>
            </a:r>
          </a:p>
          <a:p>
            <a:pPr marL="0" indent="0">
              <a:buNone/>
            </a:pPr>
            <a:r>
              <a:rPr lang="el-GR" sz="2800" dirty="0">
                <a:latin typeface="Cambria" pitchFamily="18" charset="0"/>
              </a:rPr>
              <a:t>Μ</a:t>
            </a:r>
            <a:r>
              <a:rPr lang="en-US" sz="2800" dirty="0">
                <a:latin typeface="Cambria" pitchFamily="18" charset="0"/>
              </a:rPr>
              <a:t>-------C (LP, MP) ------- P --------C’ --------M’</a:t>
            </a:r>
          </a:p>
          <a:p>
            <a:pPr marL="0" indent="0">
              <a:buNone/>
            </a:pPr>
            <a:r>
              <a:rPr lang="el-GR" sz="2800" dirty="0">
                <a:latin typeface="Cambria" pitchFamily="18" charset="0"/>
              </a:rPr>
              <a:t> </a:t>
            </a:r>
          </a:p>
          <a:p>
            <a:pPr marL="0" indent="0">
              <a:buNone/>
            </a:pPr>
            <a:r>
              <a:rPr lang="el-GR" sz="2800" dirty="0">
                <a:latin typeface="Cambria" pitchFamily="18" charset="0"/>
              </a:rPr>
              <a:t>Ανταλλαγή                  Εντολή (μέσα σε όρια)</a:t>
            </a:r>
          </a:p>
          <a:p>
            <a:pPr marL="0" indent="0">
              <a:buNone/>
            </a:pPr>
            <a:r>
              <a:rPr lang="el-GR" sz="2800" dirty="0">
                <a:latin typeface="Cambria" pitchFamily="18" charset="0"/>
              </a:rPr>
              <a:t>3. Η </a:t>
            </a:r>
            <a:r>
              <a:rPr lang="el-GR" sz="2800" i="1" dirty="0">
                <a:solidFill>
                  <a:srgbClr val="FF0000"/>
                </a:solidFill>
                <a:latin typeface="Cambria" pitchFamily="18" charset="0"/>
              </a:rPr>
              <a:t>σύγκρουση</a:t>
            </a:r>
            <a:r>
              <a:rPr lang="el-GR" sz="2800" dirty="0">
                <a:latin typeface="Cambria" pitchFamily="18" charset="0"/>
              </a:rPr>
              <a:t> μεταξύ εργαζομένων και εργοδοτών</a:t>
            </a:r>
            <a:r>
              <a:rPr lang="en-US" sz="2800" dirty="0">
                <a:latin typeface="Cambria" pitchFamily="18" charset="0"/>
              </a:rPr>
              <a:t> </a:t>
            </a:r>
            <a:r>
              <a:rPr lang="el-GR" sz="2800" dirty="0">
                <a:latin typeface="Cambria" pitchFamily="18" charset="0"/>
              </a:rPr>
              <a:t>διεξάγεται κυρίως γύρω από το </a:t>
            </a:r>
            <a:r>
              <a:rPr lang="en-US" sz="2800" b="1" dirty="0">
                <a:solidFill>
                  <a:srgbClr val="FF0000"/>
                </a:solidFill>
                <a:latin typeface="Cambria" pitchFamily="18" charset="0"/>
              </a:rPr>
              <a:t>e</a:t>
            </a:r>
            <a:r>
              <a:rPr lang="en-US" sz="2800" dirty="0">
                <a:latin typeface="Cambria" pitchFamily="18" charset="0"/>
              </a:rPr>
              <a:t> (</a:t>
            </a:r>
            <a:r>
              <a:rPr lang="el-GR" sz="2800" dirty="0">
                <a:latin typeface="Cambria" pitchFamily="18" charset="0"/>
              </a:rPr>
              <a:t>ένταση της εργασίας) και το </a:t>
            </a:r>
            <a:r>
              <a:rPr lang="en-US" sz="2800" b="1" dirty="0">
                <a:solidFill>
                  <a:srgbClr val="FF0000"/>
                </a:solidFill>
                <a:latin typeface="Cambria" pitchFamily="18" charset="0"/>
              </a:rPr>
              <a:t>w</a:t>
            </a:r>
            <a:r>
              <a:rPr lang="en-US" sz="2800" dirty="0">
                <a:latin typeface="Cambria" pitchFamily="18" charset="0"/>
              </a:rPr>
              <a:t> (</a:t>
            </a:r>
            <a:r>
              <a:rPr lang="el-GR" sz="2800" dirty="0">
                <a:latin typeface="Cambria" pitchFamily="18" charset="0"/>
              </a:rPr>
              <a:t>ωρομίσθιο).</a:t>
            </a:r>
          </a:p>
        </p:txBody>
      </p:sp>
      <p:cxnSp>
        <p:nvCxnSpPr>
          <p:cNvPr id="5" name="Ευθύγραμμο βέλος σύνδεσης 4"/>
          <p:cNvCxnSpPr/>
          <p:nvPr/>
        </p:nvCxnSpPr>
        <p:spPr>
          <a:xfrm>
            <a:off x="2567608" y="4081636"/>
            <a:ext cx="0" cy="72008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a:off x="5597327" y="4077072"/>
            <a:ext cx="0" cy="72008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5390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116632"/>
            <a:ext cx="8229600" cy="648072"/>
          </a:xfrm>
        </p:spPr>
        <p:txBody>
          <a:bodyPr>
            <a:normAutofit/>
          </a:bodyPr>
          <a:lstStyle/>
          <a:p>
            <a:r>
              <a:rPr lang="en-US" sz="3600" b="1" dirty="0">
                <a:solidFill>
                  <a:srgbClr val="FF0000"/>
                </a:solidFill>
                <a:latin typeface="Cambria" pitchFamily="18" charset="0"/>
              </a:rPr>
              <a:t>u=demand effect, g= capital effect</a:t>
            </a:r>
            <a:endParaRPr lang="el-GR" sz="3600" b="1" dirty="0">
              <a:solidFill>
                <a:srgbClr val="FF0000"/>
              </a:solidFill>
              <a:latin typeface="Cambria" pitchFamily="18" charset="0"/>
            </a:endParaRPr>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1847528" y="908720"/>
                <a:ext cx="8496944" cy="5688632"/>
              </a:xfrm>
            </p:spPr>
            <p:txBody>
              <a:bodyPr/>
              <a:lstStyle/>
              <a:p>
                <a:pPr marL="0" indent="0">
                  <a:buNone/>
                </a:pPr>
                <a:r>
                  <a:rPr lang="en-US" dirty="0"/>
                  <a:t>	r=</a:t>
                </a:r>
                <a14:m>
                  <m:oMath xmlns:m="http://schemas.openxmlformats.org/officeDocument/2006/math">
                    <m:f>
                      <m:fPr>
                        <m:ctrlPr>
                          <a:rPr lang="el-GR" i="1" smtClean="0">
                            <a:latin typeface="Cambria Math" panose="02040503050406030204" pitchFamily="18" charset="0"/>
                          </a:rPr>
                        </m:ctrlPr>
                      </m:fPr>
                      <m:num>
                        <m:r>
                          <a:rPr lang="en-US" b="0" i="1" smtClean="0">
                            <a:latin typeface="Cambria Math"/>
                          </a:rPr>
                          <m:t>𝑃𝑧</m:t>
                        </m:r>
                        <m:r>
                          <a:rPr lang="en-US" b="0" i="1" smtClean="0">
                            <a:latin typeface="Cambria Math"/>
                          </a:rPr>
                          <m:t> </m:t>
                        </m:r>
                        <m:r>
                          <a:rPr lang="en-US" b="0" i="1" smtClean="0">
                            <a:latin typeface="Cambria Math"/>
                          </a:rPr>
                          <m:t>𝑒𝑓</m:t>
                        </m:r>
                        <m:r>
                          <a:rPr lang="en-US" b="0" i="1" smtClean="0">
                            <a:latin typeface="Cambria Math"/>
                          </a:rPr>
                          <m:t>−</m:t>
                        </m:r>
                        <m:r>
                          <a:rPr lang="en-US" b="0" i="1" smtClean="0">
                            <a:latin typeface="Cambria Math"/>
                          </a:rPr>
                          <m:t>𝑃𝑚𝑚</m:t>
                        </m:r>
                        <m:r>
                          <a:rPr lang="en-US" b="0" i="1" smtClean="0">
                            <a:latin typeface="Cambria Math"/>
                          </a:rPr>
                          <m:t>−</m:t>
                        </m:r>
                        <m:r>
                          <a:rPr lang="en-US" b="0" i="1" smtClean="0">
                            <a:latin typeface="Cambria Math"/>
                          </a:rPr>
                          <m:t>𝑤</m:t>
                        </m:r>
                      </m:num>
                      <m:den>
                        <m:r>
                          <a:rPr lang="en-US" b="0" i="1" smtClean="0">
                            <a:latin typeface="Cambria Math"/>
                          </a:rPr>
                          <m:t>𝑃𝑐</m:t>
                        </m:r>
                        <m:f>
                          <m:fPr>
                            <m:ctrlPr>
                              <a:rPr lang="en-US" b="0" i="1" smtClean="0">
                                <a:latin typeface="Cambria Math" panose="02040503050406030204" pitchFamily="18" charset="0"/>
                              </a:rPr>
                            </m:ctrlPr>
                          </m:fPr>
                          <m:num>
                            <m:r>
                              <a:rPr lang="en-US" b="0" i="1" smtClean="0">
                                <a:latin typeface="Cambria Math"/>
                              </a:rPr>
                              <m:t>1</m:t>
                            </m:r>
                          </m:num>
                          <m:den>
                            <m:r>
                              <a:rPr lang="en-US" b="0" i="1" smtClean="0">
                                <a:latin typeface="Cambria Math"/>
                              </a:rPr>
                              <m:t>𝑢</m:t>
                            </m:r>
                          </m:den>
                        </m:f>
                        <m:r>
                          <a:rPr lang="en-US" b="0" i="1" smtClean="0">
                            <a:latin typeface="Cambria Math"/>
                          </a:rPr>
                          <m:t>𝑔</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𝑃𝑧𝑒𝑓</m:t>
                        </m:r>
                        <m:r>
                          <a:rPr lang="en-US" b="0" i="1" smtClean="0">
                            <a:latin typeface="Cambria Math"/>
                          </a:rPr>
                          <m:t>−</m:t>
                        </m:r>
                        <m:r>
                          <a:rPr lang="en-US" b="0" i="1" smtClean="0">
                            <a:latin typeface="Cambria Math"/>
                          </a:rPr>
                          <m:t>𝑃𝑚𝑚</m:t>
                        </m:r>
                        <m:r>
                          <a:rPr lang="en-US" b="0" i="1" smtClean="0">
                            <a:latin typeface="Cambria Math"/>
                          </a:rPr>
                          <m:t>−</m:t>
                        </m:r>
                        <m:r>
                          <a:rPr lang="en-US" b="0" i="1" smtClean="0">
                            <a:latin typeface="Cambria Math"/>
                          </a:rPr>
                          <m:t>𝑤</m:t>
                        </m:r>
                      </m:num>
                      <m:den>
                        <m:r>
                          <a:rPr lang="en-US" b="0" i="1" smtClean="0">
                            <a:latin typeface="Cambria Math"/>
                          </a:rPr>
                          <m:t>𝑃𝑐𝑔</m:t>
                        </m:r>
                      </m:den>
                    </m:f>
                    <m:r>
                      <a:rPr lang="en-US" b="0" i="1" smtClean="0">
                        <a:latin typeface="Cambria Math"/>
                      </a:rPr>
                      <m:t>𝑢</m:t>
                    </m:r>
                    <m:r>
                      <a:rPr lang="en-US" b="0" i="1" smtClean="0">
                        <a:latin typeface="Cambria Math"/>
                        <a:ea typeface="Cambria Math"/>
                      </a:rPr>
                      <m:t>⇒</m:t>
                    </m:r>
                  </m:oMath>
                </a14:m>
                <a:endParaRPr lang="en-US" b="0" i="1" dirty="0">
                  <a:latin typeface="Cambria Math"/>
                  <a:ea typeface="Cambria Math"/>
                </a:endParaRPr>
              </a:p>
              <a:p>
                <a:pPr marL="0" indent="0" algn="just">
                  <a:buNone/>
                </a:pPr>
                <a14:m>
                  <m:oMathPara xmlns:m="http://schemas.openxmlformats.org/officeDocument/2006/math">
                    <m:oMathParaPr>
                      <m:jc m:val="centerGroup"/>
                    </m:oMathParaPr>
                    <m:oMath xmlns:m="http://schemas.openxmlformats.org/officeDocument/2006/math">
                      <m:r>
                        <a:rPr lang="en-US" b="0" i="1" smtClean="0">
                          <a:latin typeface="Cambria Math"/>
                          <a:ea typeface="Cambria Math"/>
                        </a:rPr>
                        <m:t>𝑟</m:t>
                      </m:r>
                      <m:r>
                        <a:rPr lang="en-US" b="0" i="1" smtClean="0">
                          <a:latin typeface="Cambria Math"/>
                          <a:ea typeface="Cambria Math"/>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𝑢</m:t>
                          </m:r>
                        </m:sub>
                      </m:sSub>
                      <m:r>
                        <a:rPr lang="en-US" b="0" i="1" smtClean="0">
                          <a:latin typeface="Cambria Math"/>
                        </a:rPr>
                        <m:t>)(</m:t>
                      </m:r>
                      <m:r>
                        <a:rPr lang="en-US" b="0" i="1" smtClean="0">
                          <a:latin typeface="Cambria Math"/>
                        </a:rPr>
                        <m:t>𝑢</m:t>
                      </m:r>
                      <m:r>
                        <a:rPr lang="en-US" b="0" i="1" smtClean="0">
                          <a:latin typeface="Cambria Math"/>
                        </a:rPr>
                        <m:t>)</m:t>
                      </m:r>
                    </m:oMath>
                  </m:oMathPara>
                </a14:m>
                <a:endParaRPr lang="en-US" dirty="0">
                  <a:latin typeface="Cambria" pitchFamily="18" charset="0"/>
                </a:endParaRPr>
              </a:p>
              <a:p>
                <a:pPr marL="0" indent="0" algn="just">
                  <a:buNone/>
                </a:pPr>
                <a:r>
                  <a:rPr lang="en-US" dirty="0">
                    <a:latin typeface="Cambria" pitchFamily="18" charset="0"/>
                  </a:rPr>
                  <a:t>r = </a:t>
                </a:r>
                <a:r>
                  <a:rPr lang="el-GR" dirty="0">
                    <a:latin typeface="Cambria" pitchFamily="18" charset="0"/>
                  </a:rPr>
                  <a:t>ποσοστό κέρδους</a:t>
                </a:r>
              </a:p>
              <a:p>
                <a:pPr marL="0" indent="0" algn="just">
                  <a:buNone/>
                </a:pPr>
                <a:r>
                  <a:rPr lang="en-US" dirty="0">
                    <a:latin typeface="Cambria" pitchFamily="18" charset="0"/>
                  </a:rPr>
                  <a:t>r</a:t>
                </a:r>
                <a:r>
                  <a:rPr lang="en-US" sz="1200" dirty="0">
                    <a:latin typeface="Cambria" pitchFamily="18" charset="0"/>
                  </a:rPr>
                  <a:t>u</a:t>
                </a:r>
                <a:r>
                  <a:rPr lang="en-US" dirty="0">
                    <a:latin typeface="Cambria" pitchFamily="18" charset="0"/>
                  </a:rPr>
                  <a:t> = </a:t>
                </a:r>
                <a:r>
                  <a:rPr lang="el-GR" dirty="0">
                    <a:latin typeface="Cambria" pitchFamily="18" charset="0"/>
                  </a:rPr>
                  <a:t>ποσοστό κέρδους επί των κεφαλαιουχικών αγαθών σε χρήση</a:t>
                </a:r>
              </a:p>
              <a:p>
                <a:pPr marL="0" indent="0" algn="just">
                  <a:buNone/>
                </a:pPr>
                <a:r>
                  <a:rPr lang="en-US" dirty="0">
                    <a:latin typeface="Cambria" pitchFamily="18" charset="0"/>
                  </a:rPr>
                  <a:t>u = </a:t>
                </a:r>
                <a:r>
                  <a:rPr lang="el-GR" dirty="0">
                    <a:latin typeface="Cambria" pitchFamily="18" charset="0"/>
                  </a:rPr>
                  <a:t>ποσοστό χρησιμοποίησης της παραγωγικής ικανότητας</a:t>
                </a:r>
                <a:endParaRPr lang="en-US" dirty="0">
                  <a:latin typeface="Cambria" pitchFamily="18" charset="0"/>
                </a:endParaRPr>
              </a:p>
              <a:p>
                <a:pPr marL="0" indent="0" algn="just">
                  <a:buNone/>
                </a:pPr>
                <a:r>
                  <a:rPr lang="en-US" dirty="0">
                    <a:latin typeface="Cambria" pitchFamily="18" charset="0"/>
                  </a:rPr>
                  <a:t>r=10%  u = 80% ---</a:t>
                </a:r>
                <a:r>
                  <a:rPr lang="en-US" dirty="0">
                    <a:latin typeface="Cambria" pitchFamily="18" charset="0"/>
                    <a:sym typeface="Wingdings" pitchFamily="2" charset="2"/>
                  </a:rPr>
                  <a:t> r</a:t>
                </a:r>
                <a:r>
                  <a:rPr lang="en-US" sz="1200" dirty="0">
                    <a:latin typeface="Cambria" pitchFamily="18" charset="0"/>
                    <a:sym typeface="Wingdings" pitchFamily="2" charset="2"/>
                  </a:rPr>
                  <a:t>u</a:t>
                </a:r>
                <a:r>
                  <a:rPr lang="en-US" dirty="0">
                    <a:latin typeface="Cambria" pitchFamily="18" charset="0"/>
                    <a:sym typeface="Wingdings" pitchFamily="2" charset="2"/>
                  </a:rPr>
                  <a:t> = (r/u) = 10%/80% = 12,5%</a:t>
                </a:r>
                <a:endParaRPr lang="el-GR" dirty="0">
                  <a:latin typeface="Cambria" pitchFamily="18" charset="0"/>
                </a:endParaRPr>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1847528" y="908720"/>
                <a:ext cx="8496944" cy="5688632"/>
              </a:xfrm>
              <a:blipFill>
                <a:blip r:embed="rId2"/>
                <a:stretch>
                  <a:fillRect l="-1793" r="-1865"/>
                </a:stretch>
              </a:blipFill>
            </p:spPr>
            <p:txBody>
              <a:bodyPr/>
              <a:lstStyle/>
              <a:p>
                <a:r>
                  <a:rPr lang="en-GB">
                    <a:noFill/>
                  </a:rPr>
                  <a:t> </a:t>
                </a:r>
              </a:p>
            </p:txBody>
          </p:sp>
        </mc:Fallback>
      </mc:AlternateContent>
    </p:spTree>
    <p:extLst>
      <p:ext uri="{BB962C8B-B14F-4D97-AF65-F5344CB8AC3E}">
        <p14:creationId xmlns:p14="http://schemas.microsoft.com/office/powerpoint/2010/main" val="40775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47528" y="0"/>
            <a:ext cx="8712968" cy="476672"/>
          </a:xfrm>
        </p:spPr>
        <p:txBody>
          <a:bodyPr>
            <a:normAutofit fontScale="90000"/>
          </a:bodyPr>
          <a:lstStyle/>
          <a:p>
            <a:br>
              <a:rPr lang="el-GR" sz="3100" b="1" dirty="0">
                <a:latin typeface="Cambria" pitchFamily="18" charset="0"/>
              </a:rPr>
            </a:br>
            <a:r>
              <a:rPr lang="el-GR" sz="3100" b="1" dirty="0">
                <a:effectLst>
                  <a:outerShdw blurRad="38100" dist="38100" dir="2700000" algn="tl">
                    <a:srgbClr val="000000">
                      <a:alpha val="43137"/>
                    </a:srgbClr>
                  </a:outerShdw>
                </a:effectLst>
                <a:latin typeface="Cambria" pitchFamily="18" charset="0"/>
              </a:rPr>
              <a:t>Η </a:t>
            </a:r>
            <a:r>
              <a:rPr lang="el-GR" sz="3100" b="1" i="1" dirty="0">
                <a:solidFill>
                  <a:srgbClr val="FF0000"/>
                </a:solidFill>
                <a:effectLst>
                  <a:outerShdw blurRad="38100" dist="38100" dir="2700000" algn="tl">
                    <a:srgbClr val="000000">
                      <a:alpha val="43137"/>
                    </a:srgbClr>
                  </a:outerShdw>
                </a:effectLst>
                <a:latin typeface="Cambria" pitchFamily="18" charset="0"/>
              </a:rPr>
              <a:t>σύγκρουση</a:t>
            </a:r>
            <a:r>
              <a:rPr lang="el-GR" sz="3100" b="1" dirty="0">
                <a:effectLst>
                  <a:outerShdw blurRad="38100" dist="38100" dir="2700000" algn="tl">
                    <a:srgbClr val="000000">
                      <a:alpha val="43137"/>
                    </a:srgbClr>
                  </a:outerShdw>
                </a:effectLst>
                <a:latin typeface="Cambria" pitchFamily="18" charset="0"/>
              </a:rPr>
              <a:t> μεταξύ εργαζομένων και εργοδοτών</a:t>
            </a:r>
            <a:br>
              <a:rPr lang="el-GR" dirty="0">
                <a:latin typeface="Cambria" pitchFamily="18" charset="0"/>
              </a:rPr>
            </a:br>
            <a:endParaRPr lang="el-GR" dirty="0"/>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1703512" y="548680"/>
                <a:ext cx="8568952" cy="5976664"/>
              </a:xfrm>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𝑟</m:t>
                      </m:r>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𝑃𝑧</m:t>
                          </m:r>
                          <m:r>
                            <a:rPr lang="en-US" b="0" i="1" smtClean="0">
                              <a:latin typeface="Cambria Math"/>
                            </a:rPr>
                            <m:t> </m:t>
                          </m:r>
                          <m:r>
                            <a:rPr lang="en-US" b="0" i="1" smtClean="0">
                              <a:latin typeface="Cambria Math"/>
                            </a:rPr>
                            <m:t>𝑧</m:t>
                          </m:r>
                          <m:r>
                            <a:rPr lang="en-US" b="0" i="1" smtClean="0">
                              <a:latin typeface="Cambria Math"/>
                            </a:rPr>
                            <m:t>−</m:t>
                          </m:r>
                          <m:r>
                            <a:rPr lang="en-US" b="0" i="1" smtClean="0">
                              <a:latin typeface="Cambria Math"/>
                            </a:rPr>
                            <m:t>𝑃𝑚</m:t>
                          </m:r>
                          <m:r>
                            <a:rPr lang="en-US" b="0" i="1" smtClean="0">
                              <a:latin typeface="Cambria Math"/>
                            </a:rPr>
                            <m:t> </m:t>
                          </m:r>
                          <m:r>
                            <a:rPr lang="en-US" b="0" i="1" smtClean="0">
                              <a:latin typeface="Cambria Math"/>
                            </a:rPr>
                            <m:t>𝑚</m:t>
                          </m:r>
                          <m:r>
                            <a:rPr lang="en-US" b="0" i="1" smtClean="0">
                              <a:latin typeface="Cambria Math"/>
                            </a:rPr>
                            <m:t> −</m:t>
                          </m:r>
                          <m:r>
                            <a:rPr lang="en-US" b="0" i="1" smtClean="0">
                              <a:latin typeface="Cambria Math"/>
                            </a:rPr>
                            <m:t>𝑤</m:t>
                          </m:r>
                        </m:num>
                        <m:den>
                          <m:r>
                            <a:rPr lang="en-US" b="0" i="1" smtClean="0">
                              <a:latin typeface="Cambria Math"/>
                            </a:rPr>
                            <m:t>𝑘</m:t>
                          </m:r>
                        </m:den>
                      </m:f>
                      <m:r>
                        <a:rPr lang="el-GR" dirty="0">
                          <a:latin typeface="Cambria Math"/>
                          <a:ea typeface="Cambria Math"/>
                        </a:rPr>
                        <m:t>⇒</m:t>
                      </m:r>
                      <m:r>
                        <m:rPr>
                          <m:sty m:val="p"/>
                        </m:rPr>
                        <a:rPr lang="en-US" b="0" i="0" dirty="0" smtClean="0">
                          <a:latin typeface="Cambria Math"/>
                          <a:ea typeface="Cambria Math"/>
                        </a:rPr>
                        <m:t>Pz</m:t>
                      </m:r>
                      <m:r>
                        <a:rPr lang="en-US" b="0" i="0" dirty="0" smtClean="0">
                          <a:latin typeface="Cambria Math"/>
                          <a:ea typeface="Cambria Math"/>
                        </a:rPr>
                        <m:t> </m:t>
                      </m:r>
                      <m:r>
                        <m:rPr>
                          <m:sty m:val="p"/>
                        </m:rPr>
                        <a:rPr lang="en-US" b="0" i="0" dirty="0" smtClean="0">
                          <a:latin typeface="Cambria Math"/>
                          <a:ea typeface="Cambria Math"/>
                        </a:rPr>
                        <m:t>z</m:t>
                      </m:r>
                      <m:r>
                        <a:rPr lang="en-US" b="0" i="0" dirty="0" smtClean="0">
                          <a:latin typeface="Cambria Math"/>
                          <a:ea typeface="Cambria Math"/>
                        </a:rPr>
                        <m:t>−</m:t>
                      </m:r>
                      <m:r>
                        <m:rPr>
                          <m:sty m:val="p"/>
                        </m:rPr>
                        <a:rPr lang="en-US" b="0" i="0" dirty="0" smtClean="0">
                          <a:latin typeface="Cambria Math"/>
                          <a:ea typeface="Cambria Math"/>
                        </a:rPr>
                        <m:t>Pm</m:t>
                      </m:r>
                      <m:r>
                        <a:rPr lang="en-US" b="0" i="0" dirty="0" smtClean="0">
                          <a:latin typeface="Cambria Math"/>
                          <a:ea typeface="Cambria Math"/>
                        </a:rPr>
                        <m:t> </m:t>
                      </m:r>
                      <m:r>
                        <m:rPr>
                          <m:sty m:val="p"/>
                        </m:rPr>
                        <a:rPr lang="en-US" b="0" i="0" dirty="0" smtClean="0">
                          <a:latin typeface="Cambria Math"/>
                          <a:ea typeface="Cambria Math"/>
                        </a:rPr>
                        <m:t>m</m:t>
                      </m:r>
                      <m:r>
                        <a:rPr lang="en-US" b="0" i="0" dirty="0" smtClean="0">
                          <a:latin typeface="Cambria Math"/>
                          <a:ea typeface="Cambria Math"/>
                        </a:rPr>
                        <m:t>−</m:t>
                      </m:r>
                      <m:r>
                        <m:rPr>
                          <m:sty m:val="p"/>
                        </m:rPr>
                        <a:rPr lang="en-US" b="0" i="0" dirty="0" smtClean="0">
                          <a:latin typeface="Cambria Math"/>
                          <a:ea typeface="Cambria Math"/>
                        </a:rPr>
                        <m:t>w</m:t>
                      </m:r>
                      <m:r>
                        <a:rPr lang="en-US" b="0" i="0" dirty="0" smtClean="0">
                          <a:latin typeface="Cambria Math"/>
                          <a:ea typeface="Cambria Math"/>
                        </a:rPr>
                        <m:t>=</m:t>
                      </m:r>
                      <m:r>
                        <m:rPr>
                          <m:sty m:val="p"/>
                        </m:rPr>
                        <a:rPr lang="en-US" b="0" i="0" dirty="0" smtClean="0">
                          <a:latin typeface="Cambria Math"/>
                          <a:ea typeface="Cambria Math"/>
                        </a:rPr>
                        <m:t>rk</m:t>
                      </m:r>
                      <m:r>
                        <a:rPr lang="en-US" b="0" i="1" dirty="0" smtClean="0">
                          <a:latin typeface="Cambria Math"/>
                          <a:ea typeface="Cambria Math"/>
                        </a:rPr>
                        <m:t>⇒</m:t>
                      </m:r>
                      <m:r>
                        <a:rPr lang="en-US" b="0" i="1" dirty="0" smtClean="0">
                          <a:latin typeface="Cambria Math"/>
                          <a:ea typeface="Cambria Math"/>
                        </a:rPr>
                        <m:t>𝑃𝑧</m:t>
                      </m:r>
                      <m:r>
                        <a:rPr lang="en-US" b="0" i="1" dirty="0" smtClean="0">
                          <a:latin typeface="Cambria Math"/>
                          <a:ea typeface="Cambria Math"/>
                        </a:rPr>
                        <m:t> </m:t>
                      </m:r>
                      <m:r>
                        <a:rPr lang="en-US" b="0" i="1" dirty="0" smtClean="0">
                          <a:latin typeface="Cambria Math"/>
                          <a:ea typeface="Cambria Math"/>
                        </a:rPr>
                        <m:t>𝑧</m:t>
                      </m:r>
                      <m:r>
                        <a:rPr lang="en-US" b="0" i="1" dirty="0" smtClean="0">
                          <a:latin typeface="Cambria Math"/>
                          <a:ea typeface="Cambria Math"/>
                        </a:rPr>
                        <m:t>=</m:t>
                      </m:r>
                      <m:r>
                        <a:rPr lang="en-US" b="0" i="1" dirty="0" smtClean="0">
                          <a:latin typeface="Cambria Math"/>
                          <a:ea typeface="Cambria Math"/>
                        </a:rPr>
                        <m:t>𝑃𝑚</m:t>
                      </m:r>
                      <m:r>
                        <a:rPr lang="en-US" b="0" i="1" dirty="0" smtClean="0">
                          <a:latin typeface="Cambria Math"/>
                          <a:ea typeface="Cambria Math"/>
                        </a:rPr>
                        <m:t> </m:t>
                      </m:r>
                      <m:r>
                        <a:rPr lang="en-US" b="0" i="1" dirty="0" smtClean="0">
                          <a:latin typeface="Cambria Math"/>
                          <a:ea typeface="Cambria Math"/>
                        </a:rPr>
                        <m:t>𝑚</m:t>
                      </m:r>
                      <m:r>
                        <a:rPr lang="en-US" b="0" i="1" dirty="0" smtClean="0">
                          <a:latin typeface="Cambria Math"/>
                          <a:ea typeface="Cambria Math"/>
                        </a:rPr>
                        <m:t>+</m:t>
                      </m:r>
                      <m:r>
                        <a:rPr lang="en-US" b="0" i="1" dirty="0" smtClean="0">
                          <a:latin typeface="Cambria Math"/>
                          <a:ea typeface="Cambria Math"/>
                        </a:rPr>
                        <m:t>𝑤</m:t>
                      </m:r>
                      <m:r>
                        <a:rPr lang="en-US" b="0" i="1" dirty="0" smtClean="0">
                          <a:latin typeface="Cambria Math"/>
                          <a:ea typeface="Cambria Math"/>
                        </a:rPr>
                        <m:t>+</m:t>
                      </m:r>
                      <m:r>
                        <a:rPr lang="en-US" b="0" i="1" dirty="0" smtClean="0">
                          <a:latin typeface="Cambria Math"/>
                          <a:ea typeface="Cambria Math"/>
                        </a:rPr>
                        <m:t>𝑟𝑘</m:t>
                      </m:r>
                      <m:r>
                        <a:rPr lang="en-US" b="0" i="1" dirty="0" smtClean="0">
                          <a:latin typeface="Cambria Math"/>
                          <a:ea typeface="Cambria Math"/>
                        </a:rPr>
                        <m:t>⇒</m:t>
                      </m:r>
                    </m:oMath>
                  </m:oMathPara>
                </a14:m>
                <a:endParaRPr lang="en-US" b="0" i="1" dirty="0">
                  <a:latin typeface="Cambria Math"/>
                  <a:ea typeface="Cambria Math"/>
                </a:endParaRPr>
              </a:p>
              <a:p>
                <a:pPr marL="0" indent="0">
                  <a:buNone/>
                </a:pPr>
                <a14:m>
                  <m:oMathPara xmlns:m="http://schemas.openxmlformats.org/officeDocument/2006/math">
                    <m:oMathParaPr>
                      <m:jc m:val="centerGroup"/>
                    </m:oMathParaPr>
                    <m:oMath xmlns:m="http://schemas.openxmlformats.org/officeDocument/2006/math">
                      <m:r>
                        <a:rPr lang="en-US" b="1" i="1" dirty="0" smtClean="0">
                          <a:solidFill>
                            <a:srgbClr val="FF0000"/>
                          </a:solidFill>
                          <a:latin typeface="Cambria Math"/>
                          <a:ea typeface="Cambria Math"/>
                        </a:rPr>
                        <m:t>𝑷𝒛</m:t>
                      </m:r>
                      <m:r>
                        <a:rPr lang="en-US" b="1" i="1" dirty="0" smtClean="0">
                          <a:solidFill>
                            <a:srgbClr val="FF0000"/>
                          </a:solidFill>
                          <a:latin typeface="Cambria Math"/>
                          <a:ea typeface="Cambria Math"/>
                        </a:rPr>
                        <m:t>=</m:t>
                      </m:r>
                      <m:f>
                        <m:fPr>
                          <m:ctrlPr>
                            <a:rPr lang="en-US" b="1" i="1" dirty="0" smtClean="0">
                              <a:solidFill>
                                <a:srgbClr val="FF0000"/>
                              </a:solidFill>
                              <a:latin typeface="Cambria Math" panose="02040503050406030204" pitchFamily="18" charset="0"/>
                              <a:ea typeface="Cambria Math"/>
                            </a:rPr>
                          </m:ctrlPr>
                        </m:fPr>
                        <m:num>
                          <m:r>
                            <a:rPr lang="en-US" b="1" i="1" dirty="0" smtClean="0">
                              <a:solidFill>
                                <a:srgbClr val="FF0000"/>
                              </a:solidFill>
                              <a:latin typeface="Cambria Math"/>
                              <a:ea typeface="Cambria Math"/>
                            </a:rPr>
                            <m:t>𝑷𝒎</m:t>
                          </m:r>
                          <m:r>
                            <a:rPr lang="en-US" b="1" i="1" dirty="0" smtClean="0">
                              <a:solidFill>
                                <a:srgbClr val="FF0000"/>
                              </a:solidFill>
                              <a:latin typeface="Cambria Math"/>
                              <a:ea typeface="Cambria Math"/>
                            </a:rPr>
                            <m:t> </m:t>
                          </m:r>
                          <m:r>
                            <a:rPr lang="en-US" b="1" i="1" dirty="0" smtClean="0">
                              <a:solidFill>
                                <a:srgbClr val="FF0000"/>
                              </a:solidFill>
                              <a:latin typeface="Cambria Math"/>
                              <a:ea typeface="Cambria Math"/>
                            </a:rPr>
                            <m:t>𝒎</m:t>
                          </m:r>
                        </m:num>
                        <m:den>
                          <m:r>
                            <a:rPr lang="en-US" b="1" i="1" dirty="0" smtClean="0">
                              <a:solidFill>
                                <a:srgbClr val="FF0000"/>
                              </a:solidFill>
                              <a:latin typeface="Cambria Math"/>
                              <a:ea typeface="Cambria Math"/>
                            </a:rPr>
                            <m:t>𝒛</m:t>
                          </m:r>
                        </m:den>
                      </m:f>
                      <m:r>
                        <a:rPr lang="en-US" b="1" i="1" dirty="0" smtClean="0">
                          <a:solidFill>
                            <a:srgbClr val="FF0000"/>
                          </a:solidFill>
                          <a:latin typeface="Cambria Math"/>
                          <a:ea typeface="Cambria Math"/>
                        </a:rPr>
                        <m:t>+</m:t>
                      </m:r>
                      <m:f>
                        <m:fPr>
                          <m:ctrlPr>
                            <a:rPr lang="en-US" b="1" i="1" dirty="0" smtClean="0">
                              <a:solidFill>
                                <a:srgbClr val="FF0000"/>
                              </a:solidFill>
                              <a:latin typeface="Cambria Math" panose="02040503050406030204" pitchFamily="18" charset="0"/>
                              <a:ea typeface="Cambria Math"/>
                            </a:rPr>
                          </m:ctrlPr>
                        </m:fPr>
                        <m:num>
                          <m:r>
                            <a:rPr lang="en-US" b="1" i="1" dirty="0" smtClean="0">
                              <a:solidFill>
                                <a:srgbClr val="FF0000"/>
                              </a:solidFill>
                              <a:latin typeface="Cambria Math"/>
                              <a:ea typeface="Cambria Math"/>
                            </a:rPr>
                            <m:t>𝒘</m:t>
                          </m:r>
                        </m:num>
                        <m:den>
                          <m:r>
                            <a:rPr lang="en-US" b="1" i="1" dirty="0" smtClean="0">
                              <a:solidFill>
                                <a:srgbClr val="FF0000"/>
                              </a:solidFill>
                              <a:latin typeface="Cambria Math"/>
                              <a:ea typeface="Cambria Math"/>
                            </a:rPr>
                            <m:t>𝒛</m:t>
                          </m:r>
                        </m:den>
                      </m:f>
                      <m:r>
                        <a:rPr lang="en-US" b="1" i="1" dirty="0" smtClean="0">
                          <a:solidFill>
                            <a:srgbClr val="FF0000"/>
                          </a:solidFill>
                          <a:latin typeface="Cambria Math"/>
                          <a:ea typeface="Cambria Math"/>
                        </a:rPr>
                        <m:t>+</m:t>
                      </m:r>
                      <m:f>
                        <m:fPr>
                          <m:ctrlPr>
                            <a:rPr lang="en-US" b="1" i="1" dirty="0" smtClean="0">
                              <a:solidFill>
                                <a:srgbClr val="FF0000"/>
                              </a:solidFill>
                              <a:latin typeface="Cambria Math" panose="02040503050406030204" pitchFamily="18" charset="0"/>
                              <a:ea typeface="Cambria Math"/>
                            </a:rPr>
                          </m:ctrlPr>
                        </m:fPr>
                        <m:num>
                          <m:r>
                            <a:rPr lang="en-US" b="1" i="1" dirty="0" smtClean="0">
                              <a:solidFill>
                                <a:srgbClr val="FF0000"/>
                              </a:solidFill>
                              <a:latin typeface="Cambria Math"/>
                              <a:ea typeface="Cambria Math"/>
                            </a:rPr>
                            <m:t>𝒓𝒌</m:t>
                          </m:r>
                        </m:num>
                        <m:den>
                          <m:r>
                            <a:rPr lang="en-US" b="1" i="1" dirty="0" smtClean="0">
                              <a:solidFill>
                                <a:srgbClr val="FF0000"/>
                              </a:solidFill>
                              <a:latin typeface="Cambria Math"/>
                              <a:ea typeface="Cambria Math"/>
                            </a:rPr>
                            <m:t>𝒛</m:t>
                          </m:r>
                        </m:den>
                      </m:f>
                      <m:r>
                        <a:rPr lang="en-US" b="1" i="0" dirty="0" smtClean="0">
                          <a:solidFill>
                            <a:srgbClr val="FF0000"/>
                          </a:solidFill>
                          <a:latin typeface="Cambria Math"/>
                          <a:ea typeface="Cambria Math"/>
                        </a:rPr>
                        <m:t>=</m:t>
                      </m:r>
                      <m:r>
                        <a:rPr lang="en-US" b="1" i="0" dirty="0" smtClean="0">
                          <a:solidFill>
                            <a:srgbClr val="FF0000"/>
                          </a:solidFill>
                          <a:latin typeface="Cambria Math"/>
                          <a:ea typeface="Cambria Math"/>
                        </a:rPr>
                        <m:t>𝐮𝐦𝐜</m:t>
                      </m:r>
                      <m:r>
                        <a:rPr lang="en-US" b="1" i="0" dirty="0" smtClean="0">
                          <a:solidFill>
                            <a:srgbClr val="FF0000"/>
                          </a:solidFill>
                          <a:latin typeface="Cambria Math"/>
                          <a:ea typeface="Cambria Math"/>
                        </a:rPr>
                        <m:t>+</m:t>
                      </m:r>
                      <m:r>
                        <a:rPr lang="en-US" b="1" i="0" dirty="0" smtClean="0">
                          <a:solidFill>
                            <a:srgbClr val="FF0000"/>
                          </a:solidFill>
                          <a:latin typeface="Cambria Math"/>
                          <a:ea typeface="Cambria Math"/>
                        </a:rPr>
                        <m:t>𝐮𝐥𝐜</m:t>
                      </m:r>
                      <m:r>
                        <a:rPr lang="en-US" b="1" i="0" dirty="0" smtClean="0">
                          <a:solidFill>
                            <a:srgbClr val="FF0000"/>
                          </a:solidFill>
                          <a:latin typeface="Cambria Math"/>
                          <a:ea typeface="Cambria Math"/>
                        </a:rPr>
                        <m:t>+</m:t>
                      </m:r>
                      <m:r>
                        <a:rPr lang="en-US" b="1" i="0" dirty="0" smtClean="0">
                          <a:solidFill>
                            <a:srgbClr val="FF0000"/>
                          </a:solidFill>
                          <a:latin typeface="Cambria Math"/>
                          <a:ea typeface="Cambria Math"/>
                        </a:rPr>
                        <m:t>𝐮𝐩</m:t>
                      </m:r>
                    </m:oMath>
                  </m:oMathPara>
                </a14:m>
                <a:endParaRPr lang="en-US" b="1" dirty="0">
                  <a:latin typeface="Cambria" pitchFamily="18" charset="0"/>
                </a:endParaRPr>
              </a:p>
              <a:p>
                <a:pPr marL="0" indent="0">
                  <a:buNone/>
                </a:pPr>
                <a:endParaRPr lang="en-US" b="1" dirty="0">
                  <a:latin typeface="Cambria" pitchFamily="18" charset="0"/>
                </a:endParaRPr>
              </a:p>
              <a:p>
                <a:pPr marL="0" indent="0">
                  <a:buNone/>
                </a:pPr>
                <a:endParaRPr lang="el-GR" dirty="0"/>
              </a:p>
              <a:p>
                <a:pPr marL="0" indent="0">
                  <a:buNone/>
                </a:pPr>
                <a:endParaRPr lang="el-GR" dirty="0"/>
              </a:p>
              <a:p>
                <a:pPr marL="0" indent="0">
                  <a:buNone/>
                </a:pPr>
                <a:endParaRPr lang="el-GR"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𝑢𝑙𝑐</m:t>
                      </m:r>
                      <m:r>
                        <a:rPr lang="en-US" b="0" i="1" smtClean="0">
                          <a:latin typeface="Cambria Math"/>
                        </a:rPr>
                        <m:t>=</m:t>
                      </m:r>
                      <m:f>
                        <m:fPr>
                          <m:ctrlPr>
                            <a:rPr lang="en-US" b="0" i="1" smtClean="0">
                              <a:latin typeface="Cambria Math" panose="02040503050406030204" pitchFamily="18" charset="0"/>
                            </a:rPr>
                          </m:ctrlPr>
                        </m:fPr>
                        <m:num>
                          <m:r>
                            <a:rPr lang="el-GR" b="0" i="1" smtClean="0">
                              <a:latin typeface="Cambria Math"/>
                            </a:rPr>
                            <m:t>𝜔𝜌𝜊𝜇𝜄𝜎𝜃𝜄𝜊</m:t>
                          </m:r>
                        </m:num>
                        <m:den>
                          <m:r>
                            <a:rPr lang="el-GR" b="0" i="1" smtClean="0">
                              <a:latin typeface="Cambria Math"/>
                            </a:rPr>
                            <m:t>𝜔𝜌𝜄𝛼𝜄𝜊</m:t>
                          </m:r>
                          <m:r>
                            <a:rPr lang="el-GR" b="0" i="1" smtClean="0">
                              <a:latin typeface="Cambria Math"/>
                            </a:rPr>
                            <m:t> </m:t>
                          </m:r>
                          <m:r>
                            <a:rPr lang="el-GR" b="0" i="1" smtClean="0">
                              <a:latin typeface="Cambria Math"/>
                            </a:rPr>
                            <m:t>𝜋𝜌𝜊</m:t>
                          </m:r>
                          <m:r>
                            <m:rPr>
                              <m:sty m:val="p"/>
                            </m:rPr>
                            <a:rPr lang="el-GR" b="0" i="1" smtClean="0">
                              <a:latin typeface="Cambria Math"/>
                            </a:rPr>
                            <m:t>ϊό</m:t>
                          </m:r>
                          <m:r>
                            <a:rPr lang="el-GR" b="0" i="1" smtClean="0">
                              <a:latin typeface="Cambria Math"/>
                            </a:rPr>
                            <m:t>𝜈</m:t>
                          </m:r>
                        </m:den>
                      </m:f>
                      <m:r>
                        <a:rPr lang="el-GR" b="0" i="1" smtClean="0">
                          <a:latin typeface="Cambria Math"/>
                        </a:rPr>
                        <m:t>=</m:t>
                      </m:r>
                      <m:f>
                        <m:fPr>
                          <m:ctrlPr>
                            <a:rPr lang="el-GR" b="0" i="1" smtClean="0">
                              <a:latin typeface="Cambria Math" panose="02040503050406030204" pitchFamily="18" charset="0"/>
                            </a:rPr>
                          </m:ctrlPr>
                        </m:fPr>
                        <m:num>
                          <m:r>
                            <a:rPr lang="en-US" b="0" i="1" smtClean="0">
                              <a:latin typeface="Cambria Math"/>
                            </a:rPr>
                            <m:t>𝑤</m:t>
                          </m:r>
                        </m:num>
                        <m:den>
                          <m:r>
                            <a:rPr lang="en-US" b="0" i="1" smtClean="0">
                              <a:latin typeface="Cambria Math"/>
                            </a:rPr>
                            <m:t>𝑧</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𝑤</m:t>
                          </m:r>
                        </m:num>
                        <m:den>
                          <m:r>
                            <a:rPr lang="en-US" b="0" i="1" smtClean="0">
                              <a:latin typeface="Cambria Math"/>
                            </a:rPr>
                            <m:t>𝑒𝑓</m:t>
                          </m:r>
                        </m:den>
                      </m:f>
                    </m:oMath>
                  </m:oMathPara>
                </a14:m>
                <a:endParaRPr lang="en-US" dirty="0"/>
              </a:p>
              <a:p>
                <a:pPr marL="0" indent="0">
                  <a:buNone/>
                </a:pPr>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1703512" y="548680"/>
                <a:ext cx="8568952" cy="5976664"/>
              </a:xfrm>
              <a:blipFill>
                <a:blip r:embed="rId2"/>
                <a:stretch>
                  <a:fillRect/>
                </a:stretch>
              </a:blipFill>
            </p:spPr>
            <p:txBody>
              <a:bodyPr/>
              <a:lstStyle/>
              <a:p>
                <a:r>
                  <a:rPr lang="en-GB">
                    <a:noFill/>
                  </a:rPr>
                  <a:t> </a:t>
                </a:r>
              </a:p>
            </p:txBody>
          </p:sp>
        </mc:Fallback>
      </mc:AlternateContent>
      <p:sp>
        <p:nvSpPr>
          <p:cNvPr id="5" name="Ορθογώνιο 4"/>
          <p:cNvSpPr/>
          <p:nvPr/>
        </p:nvSpPr>
        <p:spPr>
          <a:xfrm>
            <a:off x="2135560" y="3645024"/>
            <a:ext cx="1584176"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dirty="0">
                <a:solidFill>
                  <a:prstClr val="white"/>
                </a:solidFill>
                <a:latin typeface="Cambria" pitchFamily="18" charset="0"/>
              </a:rPr>
              <a:t>Τιμή μονάδας</a:t>
            </a:r>
          </a:p>
          <a:p>
            <a:r>
              <a:rPr lang="el-GR" dirty="0">
                <a:solidFill>
                  <a:prstClr val="white"/>
                </a:solidFill>
                <a:latin typeface="Cambria" pitchFamily="18" charset="0"/>
              </a:rPr>
              <a:t>Προϊόντος  </a:t>
            </a:r>
            <a:endParaRPr lang="en-US" dirty="0">
              <a:solidFill>
                <a:prstClr val="white"/>
              </a:solidFill>
              <a:latin typeface="Cambria" pitchFamily="18" charset="0"/>
            </a:endParaRPr>
          </a:p>
        </p:txBody>
      </p:sp>
      <p:sp>
        <p:nvSpPr>
          <p:cNvPr id="6" name="Ορθογώνιο 5"/>
          <p:cNvSpPr/>
          <p:nvPr/>
        </p:nvSpPr>
        <p:spPr>
          <a:xfrm>
            <a:off x="4151784" y="3645024"/>
            <a:ext cx="2016224" cy="1152128"/>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dirty="0">
                <a:solidFill>
                  <a:prstClr val="white"/>
                </a:solidFill>
                <a:latin typeface="Cambria" pitchFamily="18" charset="0"/>
              </a:rPr>
              <a:t>Κόστος υλικών και αποσβέσεις ανά μονάδα προϊόντος </a:t>
            </a:r>
          </a:p>
        </p:txBody>
      </p:sp>
      <p:sp>
        <p:nvSpPr>
          <p:cNvPr id="7" name="Ορθογώνιο 6"/>
          <p:cNvSpPr/>
          <p:nvPr/>
        </p:nvSpPr>
        <p:spPr>
          <a:xfrm>
            <a:off x="6528048" y="3573016"/>
            <a:ext cx="1728192" cy="1224136"/>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l-GR" dirty="0">
                <a:solidFill>
                  <a:prstClr val="white"/>
                </a:solidFill>
                <a:latin typeface="Cambria" pitchFamily="18" charset="0"/>
              </a:rPr>
              <a:t>Κόστος εργασίας ανά μονάδα προϊόντος</a:t>
            </a:r>
          </a:p>
        </p:txBody>
      </p:sp>
      <p:sp>
        <p:nvSpPr>
          <p:cNvPr id="8" name="Ορθογώνιο 7"/>
          <p:cNvSpPr/>
          <p:nvPr/>
        </p:nvSpPr>
        <p:spPr>
          <a:xfrm>
            <a:off x="8760296" y="3573016"/>
            <a:ext cx="1296144" cy="12241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l-GR" dirty="0">
                <a:solidFill>
                  <a:prstClr val="black"/>
                </a:solidFill>
                <a:latin typeface="Cambria" pitchFamily="18" charset="0"/>
              </a:rPr>
              <a:t>Κέρδος ανά μονάδα προϊόντος</a:t>
            </a:r>
          </a:p>
        </p:txBody>
      </p:sp>
      <p:sp>
        <p:nvSpPr>
          <p:cNvPr id="9" name="Ορθογώνιο 8"/>
          <p:cNvSpPr/>
          <p:nvPr/>
        </p:nvSpPr>
        <p:spPr>
          <a:xfrm>
            <a:off x="3791744" y="3933056"/>
            <a:ext cx="216024" cy="50405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2400" dirty="0">
                <a:solidFill>
                  <a:prstClr val="black"/>
                </a:solidFill>
                <a:latin typeface="Calibri"/>
              </a:rPr>
              <a:t>=</a:t>
            </a:r>
          </a:p>
        </p:txBody>
      </p:sp>
      <p:sp>
        <p:nvSpPr>
          <p:cNvPr id="10" name="Ορθογώνιο 9"/>
          <p:cNvSpPr/>
          <p:nvPr/>
        </p:nvSpPr>
        <p:spPr>
          <a:xfrm>
            <a:off x="6240016" y="4106112"/>
            <a:ext cx="144016" cy="18002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2000" dirty="0">
                <a:solidFill>
                  <a:prstClr val="black"/>
                </a:solidFill>
                <a:latin typeface="Calibri"/>
              </a:rPr>
              <a:t>+</a:t>
            </a:r>
          </a:p>
        </p:txBody>
      </p:sp>
      <p:sp>
        <p:nvSpPr>
          <p:cNvPr id="11" name="Ορθογώνιο 10"/>
          <p:cNvSpPr/>
          <p:nvPr/>
        </p:nvSpPr>
        <p:spPr>
          <a:xfrm>
            <a:off x="8400256" y="4113076"/>
            <a:ext cx="216024" cy="18002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2000" dirty="0">
                <a:solidFill>
                  <a:prstClr val="black"/>
                </a:solidFill>
                <a:latin typeface="Calibri"/>
              </a:rPr>
              <a:t>+</a:t>
            </a:r>
          </a:p>
        </p:txBody>
      </p:sp>
    </p:spTree>
    <p:extLst>
      <p:ext uri="{BB962C8B-B14F-4D97-AF65-F5344CB8AC3E}">
        <p14:creationId xmlns:p14="http://schemas.microsoft.com/office/powerpoint/2010/main" val="502967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24000" y="116632"/>
            <a:ext cx="8964488" cy="576064"/>
          </a:xfrm>
        </p:spPr>
        <p:txBody>
          <a:bodyPr>
            <a:noAutofit/>
          </a:bodyPr>
          <a:lstStyle/>
          <a:p>
            <a:r>
              <a:rPr lang="el-GR" sz="2800" b="1" dirty="0">
                <a:effectLst>
                  <a:outerShdw blurRad="38100" dist="38100" dir="2700000" algn="tl">
                    <a:srgbClr val="000000">
                      <a:alpha val="43137"/>
                    </a:srgbClr>
                  </a:outerShdw>
                </a:effectLst>
                <a:latin typeface="Cambria" pitchFamily="18" charset="0"/>
              </a:rPr>
              <a:t>Η </a:t>
            </a:r>
            <a:r>
              <a:rPr lang="el-GR" sz="2800" b="1" i="1" dirty="0">
                <a:solidFill>
                  <a:srgbClr val="FF0000"/>
                </a:solidFill>
                <a:effectLst>
                  <a:outerShdw blurRad="38100" dist="38100" dir="2700000" algn="tl">
                    <a:srgbClr val="000000">
                      <a:alpha val="43137"/>
                    </a:srgbClr>
                  </a:outerShdw>
                </a:effectLst>
                <a:latin typeface="Cambria" pitchFamily="18" charset="0"/>
              </a:rPr>
              <a:t>σύγκρουση</a:t>
            </a:r>
            <a:r>
              <a:rPr lang="el-GR" sz="2800" b="1" dirty="0">
                <a:effectLst>
                  <a:outerShdw blurRad="38100" dist="38100" dir="2700000" algn="tl">
                    <a:srgbClr val="000000">
                      <a:alpha val="43137"/>
                    </a:srgbClr>
                  </a:outerShdw>
                </a:effectLst>
                <a:latin typeface="Cambria" pitchFamily="18" charset="0"/>
              </a:rPr>
              <a:t> μεταξύ εργαζομένων και εργοδοτών</a:t>
            </a:r>
            <a:endParaRPr lang="el-GR" sz="2800" dirty="0"/>
          </a:p>
        </p:txBody>
      </p:sp>
      <p:sp>
        <p:nvSpPr>
          <p:cNvPr id="3" name="Θέση περιεχομένου 2"/>
          <p:cNvSpPr>
            <a:spLocks noGrp="1"/>
          </p:cNvSpPr>
          <p:nvPr>
            <p:ph idx="1"/>
          </p:nvPr>
        </p:nvSpPr>
        <p:spPr>
          <a:xfrm>
            <a:off x="601133" y="819150"/>
            <a:ext cx="11099800" cy="5778202"/>
          </a:xfrm>
        </p:spPr>
        <p:txBody>
          <a:bodyPr>
            <a:normAutofit/>
          </a:bodyPr>
          <a:lstStyle/>
          <a:p>
            <a:pPr algn="just"/>
            <a:r>
              <a:rPr lang="en-US" dirty="0">
                <a:latin typeface="Cambria" pitchFamily="18" charset="0"/>
              </a:rPr>
              <a:t>z= </a:t>
            </a:r>
            <a:r>
              <a:rPr lang="el-GR" dirty="0">
                <a:latin typeface="Cambria" pitchFamily="18" charset="0"/>
              </a:rPr>
              <a:t>μονάδες προϊόντος </a:t>
            </a:r>
            <a:r>
              <a:rPr lang="el-GR" b="1" dirty="0">
                <a:solidFill>
                  <a:srgbClr val="FF0000"/>
                </a:solidFill>
                <a:latin typeface="Cambria" pitchFamily="18" charset="0"/>
              </a:rPr>
              <a:t>και όχι </a:t>
            </a:r>
            <a:r>
              <a:rPr lang="el-GR" dirty="0">
                <a:latin typeface="Cambria" pitchFamily="18" charset="0"/>
              </a:rPr>
              <a:t>αξία του προϊόντος (σ. 412)</a:t>
            </a:r>
            <a:endParaRPr lang="en-US" dirty="0">
              <a:latin typeface="Cambria" pitchFamily="18" charset="0"/>
            </a:endParaRPr>
          </a:p>
          <a:p>
            <a:pPr algn="just"/>
            <a:r>
              <a:rPr lang="en-US" dirty="0">
                <a:latin typeface="Cambria" pitchFamily="18" charset="0"/>
              </a:rPr>
              <a:t>ulc = w/z = $/</a:t>
            </a:r>
            <a:r>
              <a:rPr lang="el-GR" dirty="0">
                <a:latin typeface="Cambria" pitchFamily="18" charset="0"/>
              </a:rPr>
              <a:t>ανά μονάδα προϊόντος (</a:t>
            </a:r>
            <a:r>
              <a:rPr lang="en-US" dirty="0">
                <a:latin typeface="Cambria" pitchFamily="18" charset="0"/>
              </a:rPr>
              <a:t>kg)</a:t>
            </a:r>
            <a:endParaRPr lang="el-GR" dirty="0">
              <a:latin typeface="Cambria" pitchFamily="18" charset="0"/>
            </a:endParaRPr>
          </a:p>
          <a:p>
            <a:pPr marL="0" indent="0" algn="just">
              <a:buNone/>
            </a:pPr>
            <a:r>
              <a:rPr lang="el-GR" dirty="0">
                <a:latin typeface="Cambria" pitchFamily="18" charset="0"/>
              </a:rPr>
              <a:t>Αν </a:t>
            </a:r>
            <a:r>
              <a:rPr lang="en-US" dirty="0">
                <a:latin typeface="Cambria" pitchFamily="18" charset="0"/>
              </a:rPr>
              <a:t>ulc    ----</a:t>
            </a:r>
            <a:r>
              <a:rPr lang="en-US" dirty="0">
                <a:latin typeface="Cambria" pitchFamily="18" charset="0"/>
                <a:sym typeface="Wingdings" pitchFamily="2" charset="2"/>
              </a:rPr>
              <a:t> r</a:t>
            </a:r>
            <a:r>
              <a:rPr lang="el-GR" dirty="0">
                <a:latin typeface="Cambria" pitchFamily="18" charset="0"/>
                <a:sym typeface="Wingdings" pitchFamily="2" charset="2"/>
              </a:rPr>
              <a:t>    ---- </a:t>
            </a:r>
            <a:r>
              <a:rPr lang="en-US" dirty="0">
                <a:latin typeface="Cambria" pitchFamily="18" charset="0"/>
                <a:sym typeface="Wingdings" pitchFamily="2" charset="2"/>
              </a:rPr>
              <a:t>e, w (ulc, r) </a:t>
            </a:r>
            <a:r>
              <a:rPr lang="el-GR" dirty="0">
                <a:latin typeface="Cambria" pitchFamily="18" charset="0"/>
                <a:sym typeface="Wingdings" pitchFamily="2" charset="2"/>
              </a:rPr>
              <a:t>αντικείμενα σύγκρουσης μεταξύ εργαζομένων και εργοδοτών.</a:t>
            </a:r>
            <a:r>
              <a:rPr lang="en-US" dirty="0">
                <a:latin typeface="Cambria" pitchFamily="18" charset="0"/>
              </a:rPr>
              <a:t>  To w (</a:t>
            </a:r>
            <a:r>
              <a:rPr lang="el-GR" dirty="0">
                <a:latin typeface="Cambria" pitchFamily="18" charset="0"/>
              </a:rPr>
              <a:t>και το </a:t>
            </a:r>
            <a:r>
              <a:rPr lang="en-US" dirty="0">
                <a:latin typeface="Cambria" pitchFamily="18" charset="0"/>
              </a:rPr>
              <a:t>e</a:t>
            </a:r>
            <a:r>
              <a:rPr lang="el-GR" dirty="0">
                <a:latin typeface="Cambria" pitchFamily="18" charset="0"/>
              </a:rPr>
              <a:t>) προσδιορίζονται σε σημαντικό βαθμό από τη </a:t>
            </a:r>
            <a:r>
              <a:rPr lang="el-GR" b="1" dirty="0">
                <a:solidFill>
                  <a:srgbClr val="FF0000"/>
                </a:solidFill>
                <a:latin typeface="Cambria" pitchFamily="18" charset="0"/>
              </a:rPr>
              <a:t>σχετική διαπραγματευτική δύναμη</a:t>
            </a:r>
            <a:r>
              <a:rPr lang="el-GR" dirty="0">
                <a:latin typeface="Cambria" pitchFamily="18" charset="0"/>
              </a:rPr>
              <a:t> των εργαζομένων (ατομικά ή συλλογικά) και των εργοδοτών τους και την κατάσταση στην αγορά εργασίας (ποσοστό ανεργίας, κλπ), την παραγωγικότητα της εργασίας, </a:t>
            </a:r>
            <a:r>
              <a:rPr lang="en-US" dirty="0">
                <a:latin typeface="Cambria" pitchFamily="18" charset="0"/>
              </a:rPr>
              <a:t>z </a:t>
            </a:r>
            <a:r>
              <a:rPr lang="el-GR" dirty="0">
                <a:latin typeface="Cambria" pitchFamily="18" charset="0"/>
              </a:rPr>
              <a:t>και τις τιμές, </a:t>
            </a:r>
            <a:r>
              <a:rPr lang="en-US" dirty="0" err="1">
                <a:latin typeface="Cambria" pitchFamily="18" charset="0"/>
              </a:rPr>
              <a:t>Pz</a:t>
            </a:r>
            <a:r>
              <a:rPr lang="el-GR" dirty="0">
                <a:latin typeface="Cambria" pitchFamily="18" charset="0"/>
              </a:rPr>
              <a:t>.</a:t>
            </a:r>
          </a:p>
          <a:p>
            <a:pPr marL="0" indent="0" algn="just">
              <a:buNone/>
            </a:pPr>
            <a:r>
              <a:rPr lang="el-GR" i="1" dirty="0">
                <a:solidFill>
                  <a:srgbClr val="FF0000"/>
                </a:solidFill>
                <a:latin typeface="Cambria" pitchFamily="18" charset="0"/>
              </a:rPr>
              <a:t>Συλλογικές διαπραγματεύσεις και σημασία της συλλογικής αντιπροσώπευσης των εργαζομένων.</a:t>
            </a:r>
          </a:p>
        </p:txBody>
      </p:sp>
      <p:cxnSp>
        <p:nvCxnSpPr>
          <p:cNvPr id="5" name="Ευθύγραμμο βέλος σύνδεσης 4"/>
          <p:cNvCxnSpPr/>
          <p:nvPr/>
        </p:nvCxnSpPr>
        <p:spPr>
          <a:xfrm>
            <a:off x="2097997" y="2132938"/>
            <a:ext cx="0" cy="4320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flipV="1">
            <a:off x="3880479" y="2061983"/>
            <a:ext cx="0" cy="4297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3556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E9A0-149B-0271-65A0-EB4CA1A53E33}"/>
              </a:ext>
            </a:extLst>
          </p:cNvPr>
          <p:cNvSpPr>
            <a:spLocks noGrp="1"/>
          </p:cNvSpPr>
          <p:nvPr>
            <p:ph type="title"/>
          </p:nvPr>
        </p:nvSpPr>
        <p:spPr/>
        <p:txBody>
          <a:bodyPr/>
          <a:lstStyle/>
          <a:p>
            <a:r>
              <a:rPr lang="el-GR" dirty="0">
                <a:solidFill>
                  <a:srgbClr val="FF0000"/>
                </a:solidFill>
              </a:rPr>
              <a:t>«Ο καλός Βακαλάος»</a:t>
            </a:r>
            <a:endParaRPr lang="en-GB" dirty="0">
              <a:solidFill>
                <a:srgbClr val="FF0000"/>
              </a:solidFill>
            </a:endParaRPr>
          </a:p>
        </p:txBody>
      </p:sp>
      <p:sp>
        <p:nvSpPr>
          <p:cNvPr id="3" name="Content Placeholder 2">
            <a:extLst>
              <a:ext uri="{FF2B5EF4-FFF2-40B4-BE49-F238E27FC236}">
                <a16:creationId xmlns:a16="http://schemas.microsoft.com/office/drawing/2014/main" id="{AE7B99C5-9B74-CF6E-3CE0-0E17CB7EEB4E}"/>
              </a:ext>
            </a:extLst>
          </p:cNvPr>
          <p:cNvSpPr>
            <a:spLocks noGrp="1"/>
          </p:cNvSpPr>
          <p:nvPr>
            <p:ph idx="1"/>
          </p:nvPr>
        </p:nvSpPr>
        <p:spPr/>
        <p:txBody>
          <a:bodyPr>
            <a:normAutofit fontScale="70000" lnSpcReduction="20000"/>
          </a:bodyPr>
          <a:lstStyle/>
          <a:p>
            <a:r>
              <a:rPr lang="el-GR" dirty="0"/>
              <a:t>10 δίχτυα – 10 εργαζόμενοι – κάθε εργαζόμενος 1 δίχτυ</a:t>
            </a:r>
          </a:p>
          <a:p>
            <a:r>
              <a:rPr lang="el-GR" dirty="0"/>
              <a:t>Κάθε εργαζόμενος 25 λίβρες ψάρια την ώρα</a:t>
            </a:r>
          </a:p>
          <a:p>
            <a:r>
              <a:rPr lang="el-GR" dirty="0"/>
              <a:t>Εργατικά – 10$ την ώρα και εργασία 100 ώρες τον χρόνο</a:t>
            </a:r>
          </a:p>
          <a:p>
            <a:r>
              <a:rPr lang="el-GR" dirty="0"/>
              <a:t>Κεφαλαιακά αγαθά- δίχτυα- $1.250 το ένα, διαλύεται μετά από 100 ώρες.</a:t>
            </a:r>
          </a:p>
          <a:p>
            <a:r>
              <a:rPr lang="el-GR" dirty="0"/>
              <a:t>Τιμή ψαριών – $1 ανά λίβρα.</a:t>
            </a:r>
          </a:p>
          <a:p>
            <a:r>
              <a:rPr lang="el-GR" dirty="0">
                <a:solidFill>
                  <a:srgbClr val="FF0000"/>
                </a:solidFill>
              </a:rPr>
              <a:t>Συνολικά έσοδα</a:t>
            </a:r>
            <a:r>
              <a:rPr lang="en-US" dirty="0">
                <a:solidFill>
                  <a:srgbClr val="FF0000"/>
                </a:solidFill>
              </a:rPr>
              <a:t> </a:t>
            </a:r>
            <a:r>
              <a:rPr lang="el-GR" dirty="0">
                <a:solidFill>
                  <a:srgbClr val="FF0000"/>
                </a:solidFill>
              </a:rPr>
              <a:t>- </a:t>
            </a:r>
            <a:r>
              <a:rPr lang="en-US" dirty="0">
                <a:solidFill>
                  <a:srgbClr val="FF0000"/>
                </a:solidFill>
              </a:rPr>
              <a:t>S</a:t>
            </a:r>
            <a:r>
              <a:rPr lang="el-GR" dirty="0">
                <a:solidFill>
                  <a:srgbClr val="FF0000"/>
                </a:solidFill>
              </a:rPr>
              <a:t> – </a:t>
            </a:r>
            <a:r>
              <a:rPr lang="en-US" dirty="0">
                <a:solidFill>
                  <a:srgbClr val="FF0000"/>
                </a:solidFill>
              </a:rPr>
              <a:t> </a:t>
            </a:r>
            <a:r>
              <a:rPr lang="el-GR" dirty="0">
                <a:solidFill>
                  <a:srgbClr val="FF0000"/>
                </a:solidFill>
              </a:rPr>
              <a:t>$1 Χ 25.000 λίβρες =$25.000</a:t>
            </a:r>
          </a:p>
          <a:p>
            <a:r>
              <a:rPr lang="el-GR" dirty="0">
                <a:solidFill>
                  <a:srgbClr val="FF0000"/>
                </a:solidFill>
              </a:rPr>
              <a:t>Αναπλήρωση διχτύων </a:t>
            </a:r>
            <a:r>
              <a:rPr lang="en-US" dirty="0">
                <a:solidFill>
                  <a:srgbClr val="FF0000"/>
                </a:solidFill>
              </a:rPr>
              <a:t> - </a:t>
            </a:r>
            <a:r>
              <a:rPr lang="el-GR" dirty="0">
                <a:solidFill>
                  <a:srgbClr val="FF0000"/>
                </a:solidFill>
              </a:rPr>
              <a:t> $1.250 Χ 10 = $12.500</a:t>
            </a:r>
          </a:p>
          <a:p>
            <a:r>
              <a:rPr lang="en-US" dirty="0">
                <a:solidFill>
                  <a:srgbClr val="FF0000"/>
                </a:solidFill>
              </a:rPr>
              <a:t>Y (</a:t>
            </a:r>
            <a:r>
              <a:rPr lang="el-GR" dirty="0">
                <a:solidFill>
                  <a:srgbClr val="FF0000"/>
                </a:solidFill>
              </a:rPr>
              <a:t>Καθαρή εκροή)= $25.000-$12.500=$12.500</a:t>
            </a:r>
          </a:p>
          <a:p>
            <a:r>
              <a:rPr lang="en-US" dirty="0">
                <a:solidFill>
                  <a:srgbClr val="FF0000"/>
                </a:solidFill>
              </a:rPr>
              <a:t>W=</a:t>
            </a:r>
            <a:r>
              <a:rPr lang="el-GR" dirty="0">
                <a:solidFill>
                  <a:srgbClr val="FF0000"/>
                </a:solidFill>
              </a:rPr>
              <a:t>10 Χ10 Χ100 = </a:t>
            </a:r>
            <a:r>
              <a:rPr lang="en-US" dirty="0">
                <a:solidFill>
                  <a:srgbClr val="FF0000"/>
                </a:solidFill>
              </a:rPr>
              <a:t>$10.000 </a:t>
            </a:r>
          </a:p>
          <a:p>
            <a:r>
              <a:rPr lang="en-US" dirty="0">
                <a:solidFill>
                  <a:srgbClr val="FF0000"/>
                </a:solidFill>
              </a:rPr>
              <a:t>R=Y-W=12.500-10.000=</a:t>
            </a:r>
            <a:r>
              <a:rPr lang="el-GR" dirty="0">
                <a:solidFill>
                  <a:srgbClr val="FF0000"/>
                </a:solidFill>
              </a:rPr>
              <a:t>$</a:t>
            </a:r>
            <a:r>
              <a:rPr lang="en-US" dirty="0">
                <a:solidFill>
                  <a:srgbClr val="FF0000"/>
                </a:solidFill>
              </a:rPr>
              <a:t>2.500</a:t>
            </a:r>
          </a:p>
          <a:p>
            <a:r>
              <a:rPr lang="en-US" dirty="0">
                <a:solidFill>
                  <a:srgbClr val="FF0000"/>
                </a:solidFill>
              </a:rPr>
              <a:t>K=10X$1.250=</a:t>
            </a:r>
            <a:r>
              <a:rPr lang="el-GR" dirty="0">
                <a:solidFill>
                  <a:srgbClr val="FF0000"/>
                </a:solidFill>
              </a:rPr>
              <a:t>$</a:t>
            </a:r>
            <a:r>
              <a:rPr lang="en-US" dirty="0">
                <a:solidFill>
                  <a:srgbClr val="FF0000"/>
                </a:solidFill>
              </a:rPr>
              <a:t>12.500</a:t>
            </a:r>
          </a:p>
          <a:p>
            <a:r>
              <a:rPr lang="en-US" dirty="0">
                <a:solidFill>
                  <a:srgbClr val="FF0000"/>
                </a:solidFill>
              </a:rPr>
              <a:t>r=R/K=2.500/12.500=20%</a:t>
            </a:r>
            <a:endParaRPr lang="el-GR" dirty="0"/>
          </a:p>
          <a:p>
            <a:endParaRPr lang="en-GB" dirty="0"/>
          </a:p>
        </p:txBody>
      </p:sp>
      <p:sp>
        <p:nvSpPr>
          <p:cNvPr id="5" name="TextBox 4">
            <a:extLst>
              <a:ext uri="{FF2B5EF4-FFF2-40B4-BE49-F238E27FC236}">
                <a16:creationId xmlns:a16="http://schemas.microsoft.com/office/drawing/2014/main" id="{7626CC05-CFBF-4B24-6DBC-73429FC3478D}"/>
              </a:ext>
            </a:extLst>
          </p:cNvPr>
          <p:cNvSpPr txBox="1"/>
          <p:nvPr/>
        </p:nvSpPr>
        <p:spPr>
          <a:xfrm>
            <a:off x="1786468" y="5756832"/>
            <a:ext cx="8127999" cy="830997"/>
          </a:xfrm>
          <a:prstGeom prst="rect">
            <a:avLst/>
          </a:prstGeom>
          <a:noFill/>
        </p:spPr>
        <p:txBody>
          <a:bodyPr wrap="square" rtlCol="0">
            <a:spAutoFit/>
          </a:bodyPr>
          <a:lstStyle/>
          <a:p>
            <a:r>
              <a:rPr lang="en-US" sz="2400" dirty="0" err="1"/>
              <a:t>ucl</a:t>
            </a:r>
            <a:r>
              <a:rPr lang="en-US" sz="2400" dirty="0"/>
              <a:t>=w/z=10/25= 0,40$ </a:t>
            </a:r>
            <a:r>
              <a:rPr lang="el-GR" sz="2400" dirty="0"/>
              <a:t>σε κόστος εργασίας για την παραγωγή κάθε λίβρας του προϊόντος</a:t>
            </a:r>
            <a:r>
              <a:rPr lang="en-US" sz="2400" dirty="0"/>
              <a:t> </a:t>
            </a:r>
            <a:endParaRPr lang="en-GB" sz="2400" dirty="0"/>
          </a:p>
        </p:txBody>
      </p:sp>
      <p:sp>
        <p:nvSpPr>
          <p:cNvPr id="6" name="TextBox 5">
            <a:extLst>
              <a:ext uri="{FF2B5EF4-FFF2-40B4-BE49-F238E27FC236}">
                <a16:creationId xmlns:a16="http://schemas.microsoft.com/office/drawing/2014/main" id="{B4D978D5-402F-3B06-38A9-D5AE44DCDA37}"/>
              </a:ext>
            </a:extLst>
          </p:cNvPr>
          <p:cNvSpPr txBox="1"/>
          <p:nvPr/>
        </p:nvSpPr>
        <p:spPr>
          <a:xfrm>
            <a:off x="7272867" y="3217333"/>
            <a:ext cx="3952398" cy="1754326"/>
          </a:xfrm>
          <a:prstGeom prst="rect">
            <a:avLst/>
          </a:prstGeom>
          <a:noFill/>
        </p:spPr>
        <p:txBody>
          <a:bodyPr wrap="square" rtlCol="0">
            <a:spAutoFit/>
          </a:bodyPr>
          <a:lstStyle/>
          <a:p>
            <a:r>
              <a:rPr lang="el-GR" dirty="0"/>
              <a:t>Σε κατά-κεφαλήν όρους</a:t>
            </a:r>
            <a:r>
              <a:rPr lang="en-US" dirty="0"/>
              <a:t> (1000 </a:t>
            </a:r>
            <a:r>
              <a:rPr lang="el-GR" dirty="0"/>
              <a:t>ώρες)</a:t>
            </a:r>
          </a:p>
          <a:p>
            <a:r>
              <a:rPr lang="en-US" dirty="0"/>
              <a:t>y=</a:t>
            </a:r>
            <a:r>
              <a:rPr lang="el-GR" dirty="0"/>
              <a:t>12.500/1000=$12,5</a:t>
            </a:r>
          </a:p>
          <a:p>
            <a:r>
              <a:rPr lang="en-US" dirty="0"/>
              <a:t>w</a:t>
            </a:r>
            <a:r>
              <a:rPr lang="el-GR" dirty="0"/>
              <a:t>=10</a:t>
            </a:r>
            <a:r>
              <a:rPr lang="en-US" dirty="0"/>
              <a:t>.000/1000=$10</a:t>
            </a:r>
          </a:p>
          <a:p>
            <a:r>
              <a:rPr lang="en-US" dirty="0"/>
              <a:t>k=12.500/1000=$12,5</a:t>
            </a:r>
          </a:p>
          <a:p>
            <a:r>
              <a:rPr lang="en-US" dirty="0"/>
              <a:t>r=(y-w)/k=(12,5-10)/12,5=20%</a:t>
            </a:r>
          </a:p>
          <a:p>
            <a:endParaRPr lang="en-GB" dirty="0"/>
          </a:p>
        </p:txBody>
      </p:sp>
    </p:spTree>
    <p:extLst>
      <p:ext uri="{BB962C8B-B14F-4D97-AF65-F5344CB8AC3E}">
        <p14:creationId xmlns:p14="http://schemas.microsoft.com/office/powerpoint/2010/main" val="1790612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6659D-D174-8FED-4701-74B4C1CEE17F}"/>
              </a:ext>
            </a:extLst>
          </p:cNvPr>
          <p:cNvSpPr>
            <a:spLocks noGrp="1"/>
          </p:cNvSpPr>
          <p:nvPr>
            <p:ph type="title"/>
          </p:nvPr>
        </p:nvSpPr>
        <p:spPr/>
        <p:txBody>
          <a:bodyPr/>
          <a:lstStyle/>
          <a:p>
            <a:pPr algn="ctr"/>
            <a:r>
              <a:rPr lang="el-GR" dirty="0">
                <a:solidFill>
                  <a:srgbClr val="FF0000"/>
                </a:solidFill>
              </a:rPr>
              <a:t>Ο Καλός Βακαλάος</a:t>
            </a:r>
            <a:endParaRPr lang="en-GB" dirty="0">
              <a:solidFill>
                <a:srgbClr val="FF0000"/>
              </a:solidFill>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1511D54-5ACD-88E8-B087-AA49A5630F7A}"/>
                  </a:ext>
                </a:extLst>
              </p:cNvPr>
              <p:cNvSpPr>
                <a:spLocks noGrp="1"/>
              </p:cNvSpPr>
              <p:nvPr>
                <p:ph idx="1"/>
              </p:nvPr>
            </p:nvSpPr>
            <p:spPr>
              <a:xfrm>
                <a:off x="838200" y="1464733"/>
                <a:ext cx="10515600" cy="4712230"/>
              </a:xfrm>
            </p:spPr>
            <p:txBody>
              <a:bodyPr>
                <a:normAutofit fontScale="92500" lnSpcReduction="20000"/>
              </a:bodyPr>
              <a:lstStyle/>
              <a:p>
                <a:pPr marL="0" indent="0">
                  <a:buNone/>
                </a:pPr>
                <a:endParaRPr lang="el-GR" dirty="0"/>
              </a:p>
              <a:p>
                <a:r>
                  <a:rPr lang="el-GR" dirty="0"/>
                  <a:t>Κάθε εργάτης ρίχνει το δίχτυ του στο νερό πέντε φορές την ώρα </a:t>
                </a:r>
                <a:r>
                  <a:rPr lang="en-US" dirty="0"/>
                  <a:t>(e) </a:t>
                </a:r>
                <a:r>
                  <a:rPr lang="el-GR" dirty="0"/>
                  <a:t>και ανεβάζει πέντε λίβρες ψάρια κάθε φορά</a:t>
                </a:r>
                <a:r>
                  <a:rPr lang="en-US" dirty="0"/>
                  <a:t> (f)</a:t>
                </a:r>
                <a:r>
                  <a:rPr lang="el-GR" dirty="0"/>
                  <a:t>. Βρείτε το </a:t>
                </a:r>
                <a:r>
                  <a:rPr lang="en-US" dirty="0"/>
                  <a:t>ulc:</a:t>
                </a:r>
                <a:endParaRPr lang="el-GR" dirty="0"/>
              </a:p>
              <a:p>
                <a:pPr marL="0" indent="0">
                  <a:buNone/>
                </a:pPr>
                <a:endParaRPr lang="en-US" i="1" dirty="0">
                  <a:latin typeface="Cambria Math"/>
                </a:endParaRPr>
              </a:p>
              <a:p>
                <a:pPr marL="0" indent="0">
                  <a:buNone/>
                </a:pPr>
                <a14:m>
                  <m:oMathPara xmlns:m="http://schemas.openxmlformats.org/officeDocument/2006/math">
                    <m:oMathParaPr>
                      <m:jc m:val="centerGroup"/>
                    </m:oMathParaPr>
                    <m:oMath xmlns:m="http://schemas.openxmlformats.org/officeDocument/2006/math">
                      <m:r>
                        <a:rPr lang="en-US" i="1">
                          <a:latin typeface="Cambria Math"/>
                        </a:rPr>
                        <m:t>𝑢𝑙𝑐</m:t>
                      </m:r>
                      <m:r>
                        <a:rPr lang="en-US" i="1">
                          <a:latin typeface="Cambria Math"/>
                        </a:rPr>
                        <m:t>=</m:t>
                      </m:r>
                      <m:f>
                        <m:fPr>
                          <m:ctrlPr>
                            <a:rPr lang="en-US" i="1">
                              <a:latin typeface="Cambria Math" panose="02040503050406030204" pitchFamily="18" charset="0"/>
                            </a:rPr>
                          </m:ctrlPr>
                        </m:fPr>
                        <m:num>
                          <m:r>
                            <a:rPr lang="el-GR" i="1">
                              <a:latin typeface="Cambria Math"/>
                            </a:rPr>
                            <m:t>𝜔𝜌𝜊𝜇𝜄𝜎𝜃𝜄𝜊</m:t>
                          </m:r>
                        </m:num>
                        <m:den>
                          <m:r>
                            <a:rPr lang="el-GR" i="1">
                              <a:latin typeface="Cambria Math"/>
                            </a:rPr>
                            <m:t>𝜔𝜌𝜄𝛼𝜄𝜊</m:t>
                          </m:r>
                          <m:r>
                            <a:rPr lang="el-GR" i="1">
                              <a:latin typeface="Cambria Math"/>
                            </a:rPr>
                            <m:t> </m:t>
                          </m:r>
                          <m:r>
                            <a:rPr lang="el-GR" i="1">
                              <a:latin typeface="Cambria Math"/>
                            </a:rPr>
                            <m:t>𝜋𝜌𝜊</m:t>
                          </m:r>
                          <m:r>
                            <m:rPr>
                              <m:sty m:val="p"/>
                            </m:rPr>
                            <a:rPr lang="el-GR" i="1">
                              <a:latin typeface="Cambria Math"/>
                            </a:rPr>
                            <m:t>ϊό</m:t>
                          </m:r>
                          <m:r>
                            <a:rPr lang="el-GR" i="1">
                              <a:latin typeface="Cambria Math"/>
                            </a:rPr>
                            <m:t>𝜈</m:t>
                          </m:r>
                        </m:den>
                      </m:f>
                      <m:r>
                        <a:rPr lang="el-GR" i="1">
                          <a:latin typeface="Cambria Math"/>
                        </a:rPr>
                        <m:t>=</m:t>
                      </m:r>
                      <m:f>
                        <m:fPr>
                          <m:ctrlPr>
                            <a:rPr lang="el-GR" i="1">
                              <a:latin typeface="Cambria Math" panose="02040503050406030204" pitchFamily="18" charset="0"/>
                            </a:rPr>
                          </m:ctrlPr>
                        </m:fPr>
                        <m:num>
                          <m:r>
                            <a:rPr lang="en-US" i="1">
                              <a:latin typeface="Cambria Math"/>
                            </a:rPr>
                            <m:t>𝑤</m:t>
                          </m:r>
                        </m:num>
                        <m:den>
                          <m:r>
                            <a:rPr lang="en-US" i="1">
                              <a:latin typeface="Cambria Math"/>
                            </a:rPr>
                            <m:t>𝑧</m:t>
                          </m:r>
                        </m:den>
                      </m:f>
                      <m:r>
                        <a:rPr lang="en-US" i="1">
                          <a:latin typeface="Cambria Math"/>
                        </a:rPr>
                        <m:t>=</m:t>
                      </m:r>
                      <m:f>
                        <m:fPr>
                          <m:ctrlPr>
                            <a:rPr lang="en-US" i="1">
                              <a:latin typeface="Cambria Math" panose="02040503050406030204" pitchFamily="18" charset="0"/>
                            </a:rPr>
                          </m:ctrlPr>
                        </m:fPr>
                        <m:num>
                          <m:r>
                            <a:rPr lang="en-US" i="1">
                              <a:latin typeface="Cambria Math"/>
                            </a:rPr>
                            <m:t>𝑤</m:t>
                          </m:r>
                        </m:num>
                        <m:den>
                          <m:r>
                            <a:rPr lang="en-US" i="1">
                              <a:latin typeface="Cambria Math"/>
                            </a:rPr>
                            <m:t>𝑒𝑓</m:t>
                          </m:r>
                        </m:den>
                      </m:f>
                      <m:r>
                        <a:rPr lang="en-US" b="0" i="1" smtClean="0">
                          <a:latin typeface="Cambria Math" panose="02040503050406030204" pitchFamily="18" charset="0"/>
                        </a:rPr>
                        <m:t>=</m:t>
                      </m:r>
                      <m:f>
                        <m:fPr>
                          <m:ctrlPr>
                            <a:rPr lang="en-US" i="1">
                              <a:latin typeface="Cambria Math" panose="02040503050406030204" pitchFamily="18" charset="0"/>
                            </a:rPr>
                          </m:ctrlPr>
                        </m:fPr>
                        <m:num>
                          <m:r>
                            <a:rPr lang="en-US" b="0" i="1" smtClean="0">
                              <a:latin typeface="Cambria Math" panose="02040503050406030204" pitchFamily="18" charset="0"/>
                            </a:rPr>
                            <m:t>10</m:t>
                          </m:r>
                        </m:num>
                        <m:den>
                          <m:r>
                            <a:rPr lang="en-US" b="0" i="1" smtClean="0">
                              <a:latin typeface="Cambria Math" panose="02040503050406030204" pitchFamily="18" charset="0"/>
                            </a:rPr>
                            <m:t>5</m:t>
                          </m:r>
                          <m:r>
                            <a:rPr lang="en-US" b="0" i="1" smtClean="0">
                              <a:latin typeface="Cambria Math" panose="02040503050406030204" pitchFamily="18" charset="0"/>
                            </a:rPr>
                            <m:t>𝑥</m:t>
                          </m:r>
                          <m:r>
                            <a:rPr lang="en-US" b="0" i="1" smtClean="0">
                              <a:latin typeface="Cambria Math" panose="02040503050406030204" pitchFamily="18" charset="0"/>
                            </a:rPr>
                            <m:t>5</m:t>
                          </m:r>
                        </m:den>
                      </m:f>
                      <m:r>
                        <a:rPr lang="en-US" b="0" i="1" smtClean="0">
                          <a:latin typeface="Cambria Math" panose="02040503050406030204" pitchFamily="18" charset="0"/>
                        </a:rPr>
                        <m:t>=0,4$</m:t>
                      </m:r>
                    </m:oMath>
                  </m:oMathPara>
                </a14:m>
                <a:endParaRPr lang="el-GR" dirty="0"/>
              </a:p>
              <a:p>
                <a:pPr marL="0" indent="0">
                  <a:buNone/>
                </a:pPr>
                <a:endParaRPr lang="en-GB" dirty="0"/>
              </a:p>
              <a:p>
                <a:r>
                  <a:rPr lang="el-GR" dirty="0"/>
                  <a:t>Εάν οι εργαζόμενοι δεν εργάζονται τόσο σκληρά και ρίχνουν το δίχτυ στο νερό τέσσερις φορές την ώρα, (με την ίδια αποδοτικότητα</a:t>
                </a:r>
                <a:r>
                  <a:rPr lang="en-US" dirty="0"/>
                  <a:t>)</a:t>
                </a:r>
                <a:r>
                  <a:rPr lang="el-GR" dirty="0"/>
                  <a:t>, βρείτε το </a:t>
                </a:r>
                <a:r>
                  <a:rPr lang="en-GB" dirty="0" err="1"/>
                  <a:t>ulc</a:t>
                </a:r>
                <a:r>
                  <a:rPr lang="en-GB" dirty="0"/>
                  <a:t>:</a:t>
                </a:r>
              </a:p>
              <a:p>
                <a:pPr marL="0" indent="0">
                  <a:buNone/>
                </a:pPr>
                <a:endParaRPr lang="el-GR" dirty="0"/>
              </a:p>
              <a:p>
                <a:pPr marL="0" lvl="0" indent="0">
                  <a:buNone/>
                </a:pPr>
                <a14:m>
                  <m:oMathPara xmlns:m="http://schemas.openxmlformats.org/officeDocument/2006/math">
                    <m:oMathParaPr>
                      <m:jc m:val="centerGroup"/>
                    </m:oMathParaPr>
                    <m:oMath xmlns:m="http://schemas.openxmlformats.org/officeDocument/2006/math">
                      <m:r>
                        <a:rPr lang="en-US" i="1">
                          <a:solidFill>
                            <a:prstClr val="black"/>
                          </a:solidFill>
                          <a:latin typeface="Cambria Math"/>
                        </a:rPr>
                        <m:t>𝑢𝑙𝑐</m:t>
                      </m:r>
                      <m:r>
                        <a:rPr lang="en-US" i="1">
                          <a:solidFill>
                            <a:prstClr val="black"/>
                          </a:solidFill>
                          <a:latin typeface="Cambria Math"/>
                        </a:rPr>
                        <m:t>=</m:t>
                      </m:r>
                      <m:f>
                        <m:fPr>
                          <m:ctrlPr>
                            <a:rPr lang="en-US" i="1">
                              <a:solidFill>
                                <a:prstClr val="black"/>
                              </a:solidFill>
                              <a:latin typeface="Cambria Math" panose="02040503050406030204" pitchFamily="18" charset="0"/>
                            </a:rPr>
                          </m:ctrlPr>
                        </m:fPr>
                        <m:num>
                          <m:r>
                            <a:rPr lang="el-GR" i="1">
                              <a:solidFill>
                                <a:prstClr val="black"/>
                              </a:solidFill>
                              <a:latin typeface="Cambria Math"/>
                            </a:rPr>
                            <m:t>𝜔𝜌𝜊𝜇𝜄𝜎𝜃𝜄𝜊</m:t>
                          </m:r>
                        </m:num>
                        <m:den>
                          <m:r>
                            <a:rPr lang="el-GR" i="1">
                              <a:solidFill>
                                <a:prstClr val="black"/>
                              </a:solidFill>
                              <a:latin typeface="Cambria Math"/>
                            </a:rPr>
                            <m:t>𝜔𝜌𝜄𝛼𝜄𝜊</m:t>
                          </m:r>
                          <m:r>
                            <a:rPr lang="el-GR" i="1">
                              <a:solidFill>
                                <a:prstClr val="black"/>
                              </a:solidFill>
                              <a:latin typeface="Cambria Math"/>
                            </a:rPr>
                            <m:t> </m:t>
                          </m:r>
                          <m:r>
                            <a:rPr lang="el-GR" i="1">
                              <a:solidFill>
                                <a:prstClr val="black"/>
                              </a:solidFill>
                              <a:latin typeface="Cambria Math"/>
                            </a:rPr>
                            <m:t>𝜋𝜌𝜊</m:t>
                          </m:r>
                          <m:r>
                            <m:rPr>
                              <m:sty m:val="p"/>
                            </m:rPr>
                            <a:rPr lang="el-GR" i="1">
                              <a:solidFill>
                                <a:prstClr val="black"/>
                              </a:solidFill>
                              <a:latin typeface="Cambria Math"/>
                            </a:rPr>
                            <m:t>ϊό</m:t>
                          </m:r>
                          <m:r>
                            <a:rPr lang="el-GR" i="1">
                              <a:solidFill>
                                <a:prstClr val="black"/>
                              </a:solidFill>
                              <a:latin typeface="Cambria Math"/>
                            </a:rPr>
                            <m:t>𝜈</m:t>
                          </m:r>
                        </m:den>
                      </m:f>
                      <m:r>
                        <a:rPr lang="el-GR" i="1">
                          <a:solidFill>
                            <a:prstClr val="black"/>
                          </a:solidFill>
                          <a:latin typeface="Cambria Math"/>
                        </a:rPr>
                        <m:t>=</m:t>
                      </m:r>
                      <m:f>
                        <m:fPr>
                          <m:ctrlPr>
                            <a:rPr lang="el-GR" i="1">
                              <a:solidFill>
                                <a:prstClr val="black"/>
                              </a:solidFill>
                              <a:latin typeface="Cambria Math" panose="02040503050406030204" pitchFamily="18" charset="0"/>
                            </a:rPr>
                          </m:ctrlPr>
                        </m:fPr>
                        <m:num>
                          <m:r>
                            <a:rPr lang="en-US" i="1">
                              <a:solidFill>
                                <a:prstClr val="black"/>
                              </a:solidFill>
                              <a:latin typeface="Cambria Math"/>
                            </a:rPr>
                            <m:t>𝑤</m:t>
                          </m:r>
                        </m:num>
                        <m:den>
                          <m:r>
                            <a:rPr lang="en-US" i="1">
                              <a:solidFill>
                                <a:prstClr val="black"/>
                              </a:solidFill>
                              <a:latin typeface="Cambria Math"/>
                            </a:rPr>
                            <m:t>𝑧</m:t>
                          </m:r>
                        </m:den>
                      </m:f>
                      <m:r>
                        <a:rPr lang="en-US" i="1">
                          <a:solidFill>
                            <a:prstClr val="black"/>
                          </a:solidFill>
                          <a:latin typeface="Cambria Math"/>
                        </a:rPr>
                        <m:t>=</m:t>
                      </m:r>
                      <m:f>
                        <m:fPr>
                          <m:ctrlPr>
                            <a:rPr lang="en-US" i="1">
                              <a:solidFill>
                                <a:prstClr val="black"/>
                              </a:solidFill>
                              <a:latin typeface="Cambria Math" panose="02040503050406030204" pitchFamily="18" charset="0"/>
                            </a:rPr>
                          </m:ctrlPr>
                        </m:fPr>
                        <m:num>
                          <m:r>
                            <a:rPr lang="en-US" i="1">
                              <a:solidFill>
                                <a:prstClr val="black"/>
                              </a:solidFill>
                              <a:latin typeface="Cambria Math"/>
                            </a:rPr>
                            <m:t>𝑤</m:t>
                          </m:r>
                        </m:num>
                        <m:den>
                          <m:r>
                            <a:rPr lang="en-US" i="1">
                              <a:solidFill>
                                <a:prstClr val="black"/>
                              </a:solidFill>
                              <a:latin typeface="Cambria Math"/>
                            </a:rPr>
                            <m:t>𝑒𝑓</m:t>
                          </m:r>
                        </m:den>
                      </m:f>
                      <m:r>
                        <a:rPr lang="en-US" i="1">
                          <a:solidFill>
                            <a:prstClr val="black"/>
                          </a:solidFill>
                          <a:latin typeface="Cambria Math" panose="02040503050406030204" pitchFamily="18" charset="0"/>
                        </a:rPr>
                        <m:t>=</m:t>
                      </m:r>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10</m:t>
                          </m:r>
                        </m:num>
                        <m:den>
                          <m:r>
                            <a:rPr lang="en-US" i="1">
                              <a:solidFill>
                                <a:prstClr val="black"/>
                              </a:solidFill>
                              <a:latin typeface="Cambria Math" panose="02040503050406030204" pitchFamily="18" charset="0"/>
                            </a:rPr>
                            <m:t>5</m:t>
                          </m:r>
                          <m:r>
                            <a:rPr lang="en-US" i="1">
                              <a:solidFill>
                                <a:prstClr val="black"/>
                              </a:solidFill>
                              <a:latin typeface="Cambria Math" panose="02040503050406030204" pitchFamily="18" charset="0"/>
                            </a:rPr>
                            <m:t>𝑥</m:t>
                          </m:r>
                          <m:r>
                            <a:rPr lang="en-US" b="0" i="1" smtClean="0">
                              <a:solidFill>
                                <a:prstClr val="black"/>
                              </a:solidFill>
                              <a:latin typeface="Cambria Math" panose="02040503050406030204" pitchFamily="18" charset="0"/>
                            </a:rPr>
                            <m:t>4</m:t>
                          </m:r>
                        </m:den>
                      </m:f>
                      <m:r>
                        <a:rPr lang="en-US" i="1">
                          <a:solidFill>
                            <a:prstClr val="black"/>
                          </a:solidFill>
                          <a:latin typeface="Cambria Math" panose="02040503050406030204" pitchFamily="18" charset="0"/>
                        </a:rPr>
                        <m:t>=0,</m:t>
                      </m:r>
                      <m:r>
                        <a:rPr lang="en-US" b="0" i="1" smtClean="0">
                          <a:solidFill>
                            <a:prstClr val="black"/>
                          </a:solidFill>
                          <a:latin typeface="Cambria Math" panose="02040503050406030204" pitchFamily="18" charset="0"/>
                        </a:rPr>
                        <m:t>5</m:t>
                      </m:r>
                      <m:r>
                        <a:rPr lang="en-US" i="1">
                          <a:solidFill>
                            <a:prstClr val="black"/>
                          </a:solidFill>
                          <a:latin typeface="Cambria Math" panose="02040503050406030204" pitchFamily="18" charset="0"/>
                        </a:rPr>
                        <m:t>$</m:t>
                      </m:r>
                    </m:oMath>
                  </m:oMathPara>
                </a14:m>
                <a:endParaRPr lang="el-GR" dirty="0">
                  <a:solidFill>
                    <a:prstClr val="black"/>
                  </a:solidFill>
                </a:endParaRPr>
              </a:p>
              <a:p>
                <a:pPr marL="0" indent="0">
                  <a:buNone/>
                </a:pPr>
                <a:endParaRPr lang="el-GR" dirty="0"/>
              </a:p>
            </p:txBody>
          </p:sp>
        </mc:Choice>
        <mc:Fallback xmlns="">
          <p:sp>
            <p:nvSpPr>
              <p:cNvPr id="3" name="Content Placeholder 2">
                <a:extLst>
                  <a:ext uri="{FF2B5EF4-FFF2-40B4-BE49-F238E27FC236}">
                    <a16:creationId xmlns:a16="http://schemas.microsoft.com/office/drawing/2014/main" id="{41511D54-5ACD-88E8-B087-AA49A5630F7A}"/>
                  </a:ext>
                </a:extLst>
              </p:cNvPr>
              <p:cNvSpPr>
                <a:spLocks noGrp="1" noRot="1" noChangeAspect="1" noMove="1" noResize="1" noEditPoints="1" noAdjustHandles="1" noChangeArrowheads="1" noChangeShapeType="1" noTextEdit="1"/>
              </p:cNvSpPr>
              <p:nvPr>
                <p:ph idx="1"/>
              </p:nvPr>
            </p:nvSpPr>
            <p:spPr>
              <a:xfrm>
                <a:off x="838200" y="1464733"/>
                <a:ext cx="10515600" cy="4712230"/>
              </a:xfrm>
              <a:blipFill>
                <a:blip r:embed="rId2"/>
                <a:stretch>
                  <a:fillRect l="-928" r="-58"/>
                </a:stretch>
              </a:blipFill>
            </p:spPr>
            <p:txBody>
              <a:bodyPr/>
              <a:lstStyle/>
              <a:p>
                <a:r>
                  <a:rPr lang="en-GB">
                    <a:noFill/>
                  </a:rPr>
                  <a:t> </a:t>
                </a:r>
              </a:p>
            </p:txBody>
          </p:sp>
        </mc:Fallback>
      </mc:AlternateContent>
    </p:spTree>
    <p:extLst>
      <p:ext uri="{BB962C8B-B14F-4D97-AF65-F5344CB8AC3E}">
        <p14:creationId xmlns:p14="http://schemas.microsoft.com/office/powerpoint/2010/main" val="3151271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A327D-E8A4-ED4B-181B-EBC16BAA371D}"/>
              </a:ext>
            </a:extLst>
          </p:cNvPr>
          <p:cNvSpPr>
            <a:spLocks noGrp="1"/>
          </p:cNvSpPr>
          <p:nvPr>
            <p:ph type="title"/>
          </p:nvPr>
        </p:nvSpPr>
        <p:spPr/>
        <p:txBody>
          <a:bodyPr/>
          <a:lstStyle/>
          <a:p>
            <a:pPr algn="ctr"/>
            <a:r>
              <a:rPr kumimoji="0" lang="el-GR" sz="4400" b="0" i="0" u="none" strike="noStrike" kern="1200" cap="none" spc="0" normalizeH="0" baseline="0" noProof="0" dirty="0">
                <a:ln>
                  <a:noFill/>
                </a:ln>
                <a:solidFill>
                  <a:srgbClr val="FF0000"/>
                </a:solidFill>
                <a:effectLst/>
                <a:uLnTx/>
                <a:uFillTx/>
                <a:latin typeface="Aptos Display" panose="02110004020202020204"/>
                <a:ea typeface="+mj-ea"/>
                <a:cs typeface="+mj-cs"/>
              </a:rPr>
              <a:t>Ο Καλός Βακαλάος</a:t>
            </a: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75CB68-0500-AFDB-3254-087479915AFD}"/>
                  </a:ext>
                </a:extLst>
              </p:cNvPr>
              <p:cNvSpPr>
                <a:spLocks noGrp="1"/>
              </p:cNvSpPr>
              <p:nvPr>
                <p:ph idx="1"/>
              </p:nvPr>
            </p:nvSpPr>
            <p:spPr>
              <a:xfrm>
                <a:off x="838200" y="1464733"/>
                <a:ext cx="10515600" cy="4712230"/>
              </a:xfrm>
            </p:spPr>
            <p:txBody>
              <a:bodyPr>
                <a:normAutofit lnSpcReduction="10000"/>
              </a:bodyPr>
              <a:lstStyle/>
              <a:p>
                <a:r>
                  <a:rPr lang="el-GR" dirty="0"/>
                  <a:t>Εάν λόγω </a:t>
                </a:r>
                <a:r>
                  <a:rPr lang="el-GR" dirty="0" err="1"/>
                  <a:t>υπεραλίευσης</a:t>
                </a:r>
                <a:r>
                  <a:rPr lang="el-GR" dirty="0"/>
                  <a:t>  το δίχτυ ανεβάζει πλέον κατά μέσο όρο 4,5 λίβρες ψάρια ποιο είναι το </a:t>
                </a:r>
                <a:r>
                  <a:rPr lang="en-GB" dirty="0" err="1"/>
                  <a:t>ulc</a:t>
                </a:r>
                <a:r>
                  <a:rPr lang="el-GR" dirty="0"/>
                  <a:t>;</a:t>
                </a:r>
                <a:endParaRPr lang="en-US" dirty="0"/>
              </a:p>
              <a:p>
                <a:pPr marL="0" indent="0">
                  <a:buNone/>
                </a:pPr>
                <a:endParaRPr lang="el-GR"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14:m>
                  <m:oMathPara xmlns:m="http://schemas.openxmlformats.org/officeDocument/2006/math">
                    <m:oMathParaPr>
                      <m:jc m:val="centerGroup"/>
                    </m:oMathParaPr>
                    <m:oMath xmlns:m="http://schemas.openxmlformats.org/officeDocument/2006/math">
                      <m:r>
                        <a:rPr kumimoji="0" lang="en-US" sz="2600" b="0" i="1" u="none" strike="noStrike" kern="1200" cap="none" spc="0" normalizeH="0" baseline="0" noProof="0" smtClean="0">
                          <a:ln>
                            <a:noFill/>
                          </a:ln>
                          <a:solidFill>
                            <a:prstClr val="black"/>
                          </a:solidFill>
                          <a:effectLst/>
                          <a:uLnTx/>
                          <a:uFillTx/>
                          <a:latin typeface="Cambria Math"/>
                          <a:ea typeface="+mn-ea"/>
                          <a:cs typeface="+mn-cs"/>
                        </a:rPr>
                        <m:t>𝑢𝑙𝑐</m:t>
                      </m:r>
                      <m:r>
                        <a:rPr kumimoji="0" lang="en-US" sz="2600" b="0" i="1" u="none" strike="noStrike" kern="1200" cap="none" spc="0" normalizeH="0" baseline="0" noProof="0" smtClean="0">
                          <a:ln>
                            <a:noFill/>
                          </a:ln>
                          <a:solidFill>
                            <a:prstClr val="black"/>
                          </a:solidFill>
                          <a:effectLst/>
                          <a:uLnTx/>
                          <a:uFillTx/>
                          <a:latin typeface="Cambria Math"/>
                          <a:ea typeface="+mn-ea"/>
                          <a:cs typeface="+mn-cs"/>
                        </a:rPr>
                        <m:t>=</m:t>
                      </m:r>
                      <m:f>
                        <m:f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l-GR" sz="2600" b="0" i="1" u="none" strike="noStrike" kern="1200" cap="none" spc="0" normalizeH="0" baseline="0" noProof="0">
                              <a:ln>
                                <a:noFill/>
                              </a:ln>
                              <a:solidFill>
                                <a:prstClr val="black"/>
                              </a:solidFill>
                              <a:effectLst/>
                              <a:uLnTx/>
                              <a:uFillTx/>
                              <a:latin typeface="Cambria Math"/>
                              <a:ea typeface="+mn-ea"/>
                              <a:cs typeface="+mn-cs"/>
                            </a:rPr>
                            <m:t>𝜔𝜌𝜊𝜇𝜄𝜎𝜃𝜄𝜊</m:t>
                          </m:r>
                        </m:num>
                        <m:den>
                          <m:r>
                            <a:rPr kumimoji="0" lang="el-GR" sz="2600" b="0" i="1" u="none" strike="noStrike" kern="1200" cap="none" spc="0" normalizeH="0" baseline="0" noProof="0">
                              <a:ln>
                                <a:noFill/>
                              </a:ln>
                              <a:solidFill>
                                <a:prstClr val="black"/>
                              </a:solidFill>
                              <a:effectLst/>
                              <a:uLnTx/>
                              <a:uFillTx/>
                              <a:latin typeface="Cambria Math"/>
                              <a:ea typeface="+mn-ea"/>
                              <a:cs typeface="+mn-cs"/>
                            </a:rPr>
                            <m:t>𝜔𝜌𝜄𝛼𝜄𝜊</m:t>
                          </m:r>
                          <m:r>
                            <a:rPr kumimoji="0" lang="el-GR" sz="2600" b="0" i="1" u="none" strike="noStrike" kern="1200" cap="none" spc="0" normalizeH="0" baseline="0" noProof="0">
                              <a:ln>
                                <a:noFill/>
                              </a:ln>
                              <a:solidFill>
                                <a:prstClr val="black"/>
                              </a:solidFill>
                              <a:effectLst/>
                              <a:uLnTx/>
                              <a:uFillTx/>
                              <a:latin typeface="Cambria Math"/>
                              <a:ea typeface="+mn-ea"/>
                              <a:cs typeface="+mn-cs"/>
                            </a:rPr>
                            <m:t> </m:t>
                          </m:r>
                          <m:r>
                            <a:rPr kumimoji="0" lang="el-GR" sz="2600" b="0" i="1" u="none" strike="noStrike" kern="1200" cap="none" spc="0" normalizeH="0" baseline="0" noProof="0">
                              <a:ln>
                                <a:noFill/>
                              </a:ln>
                              <a:solidFill>
                                <a:prstClr val="black"/>
                              </a:solidFill>
                              <a:effectLst/>
                              <a:uLnTx/>
                              <a:uFillTx/>
                              <a:latin typeface="Cambria Math"/>
                              <a:ea typeface="+mn-ea"/>
                              <a:cs typeface="+mn-cs"/>
                            </a:rPr>
                            <m:t>𝜋𝜌𝜊</m:t>
                          </m:r>
                          <m:r>
                            <m:rPr>
                              <m:sty m:val="p"/>
                            </m:rPr>
                            <a:rPr kumimoji="0" lang="el-GR" sz="2600" b="0" i="1" u="none" strike="noStrike" kern="1200" cap="none" spc="0" normalizeH="0" baseline="0" noProof="0">
                              <a:ln>
                                <a:noFill/>
                              </a:ln>
                              <a:solidFill>
                                <a:prstClr val="black"/>
                              </a:solidFill>
                              <a:effectLst/>
                              <a:uLnTx/>
                              <a:uFillTx/>
                              <a:latin typeface="Cambria Math"/>
                              <a:ea typeface="+mn-ea"/>
                              <a:cs typeface="+mn-cs"/>
                            </a:rPr>
                            <m:t>ϊό</m:t>
                          </m:r>
                          <m:r>
                            <a:rPr kumimoji="0" lang="el-GR" sz="2600" b="0" i="1" u="none" strike="noStrike" kern="1200" cap="none" spc="0" normalizeH="0" baseline="0" noProof="0">
                              <a:ln>
                                <a:noFill/>
                              </a:ln>
                              <a:solidFill>
                                <a:prstClr val="black"/>
                              </a:solidFill>
                              <a:effectLst/>
                              <a:uLnTx/>
                              <a:uFillTx/>
                              <a:latin typeface="Cambria Math"/>
                              <a:ea typeface="+mn-ea"/>
                              <a:cs typeface="+mn-cs"/>
                            </a:rPr>
                            <m:t>𝜈</m:t>
                          </m:r>
                        </m:den>
                      </m:f>
                      <m:r>
                        <a:rPr kumimoji="0" lang="el-GR" sz="2600" b="0" i="1" u="none" strike="noStrike" kern="1200" cap="none" spc="0" normalizeH="0" baseline="0" noProof="0">
                          <a:ln>
                            <a:noFill/>
                          </a:ln>
                          <a:solidFill>
                            <a:prstClr val="black"/>
                          </a:solidFill>
                          <a:effectLst/>
                          <a:uLnTx/>
                          <a:uFillTx/>
                          <a:latin typeface="Cambria Math"/>
                          <a:ea typeface="+mn-ea"/>
                          <a:cs typeface="+mn-cs"/>
                        </a:rPr>
                        <m:t>=</m:t>
                      </m:r>
                      <m:f>
                        <m:fPr>
                          <m:ctrlPr>
                            <a:rPr kumimoji="0" lang="el-GR"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2600" b="0" i="1" u="none" strike="noStrike" kern="1200" cap="none" spc="0" normalizeH="0" baseline="0" noProof="0">
                              <a:ln>
                                <a:noFill/>
                              </a:ln>
                              <a:solidFill>
                                <a:prstClr val="black"/>
                              </a:solidFill>
                              <a:effectLst/>
                              <a:uLnTx/>
                              <a:uFillTx/>
                              <a:latin typeface="Cambria Math"/>
                              <a:ea typeface="+mn-ea"/>
                              <a:cs typeface="+mn-cs"/>
                            </a:rPr>
                            <m:t>𝑤</m:t>
                          </m:r>
                        </m:num>
                        <m:den>
                          <m:r>
                            <a:rPr kumimoji="0" lang="en-US" sz="2600" b="0" i="1" u="none" strike="noStrike" kern="1200" cap="none" spc="0" normalizeH="0" baseline="0" noProof="0">
                              <a:ln>
                                <a:noFill/>
                              </a:ln>
                              <a:solidFill>
                                <a:prstClr val="black"/>
                              </a:solidFill>
                              <a:effectLst/>
                              <a:uLnTx/>
                              <a:uFillTx/>
                              <a:latin typeface="Cambria Math"/>
                              <a:ea typeface="+mn-ea"/>
                              <a:cs typeface="+mn-cs"/>
                            </a:rPr>
                            <m:t>𝑧</m:t>
                          </m:r>
                        </m:den>
                      </m:f>
                      <m:r>
                        <a:rPr kumimoji="0" lang="en-US" sz="2600" b="0" i="1" u="none" strike="noStrike" kern="1200" cap="none" spc="0" normalizeH="0" baseline="0" noProof="0">
                          <a:ln>
                            <a:noFill/>
                          </a:ln>
                          <a:solidFill>
                            <a:prstClr val="black"/>
                          </a:solidFill>
                          <a:effectLst/>
                          <a:uLnTx/>
                          <a:uFillTx/>
                          <a:latin typeface="Cambria Math"/>
                          <a:ea typeface="+mn-ea"/>
                          <a:cs typeface="+mn-cs"/>
                        </a:rPr>
                        <m:t>=</m:t>
                      </m:r>
                      <m:f>
                        <m:f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2600" b="0" i="1" u="none" strike="noStrike" kern="1200" cap="none" spc="0" normalizeH="0" baseline="0" noProof="0">
                              <a:ln>
                                <a:noFill/>
                              </a:ln>
                              <a:solidFill>
                                <a:prstClr val="black"/>
                              </a:solidFill>
                              <a:effectLst/>
                              <a:uLnTx/>
                              <a:uFillTx/>
                              <a:latin typeface="Cambria Math"/>
                              <a:ea typeface="+mn-ea"/>
                              <a:cs typeface="+mn-cs"/>
                            </a:rPr>
                            <m:t>𝑤</m:t>
                          </m:r>
                        </m:num>
                        <m:den>
                          <m:r>
                            <a:rPr kumimoji="0" lang="en-US" sz="2600" b="0" i="1" u="none" strike="noStrike" kern="1200" cap="none" spc="0" normalizeH="0" baseline="0" noProof="0">
                              <a:ln>
                                <a:noFill/>
                              </a:ln>
                              <a:solidFill>
                                <a:prstClr val="black"/>
                              </a:solidFill>
                              <a:effectLst/>
                              <a:uLnTx/>
                              <a:uFillTx/>
                              <a:latin typeface="Cambria Math"/>
                              <a:ea typeface="+mn-ea"/>
                              <a:cs typeface="+mn-cs"/>
                            </a:rPr>
                            <m:t>𝑒𝑓</m:t>
                          </m:r>
                        </m:den>
                      </m:f>
                      <m: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m:t>
                      </m:r>
                      <m:f>
                        <m:f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m:t>
                          </m:r>
                        </m:num>
                        <m:den>
                          <m: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5</m:t>
                          </m:r>
                          <m: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𝑥</m:t>
                          </m:r>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den>
                      </m:f>
                      <m: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=0,</m:t>
                      </m:r>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44</m:t>
                      </m:r>
                      <m: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m:t>
                      </m:r>
                    </m:oMath>
                  </m:oMathPara>
                </a14:m>
                <a:endParaRPr kumimoji="0" lang="el-GR" sz="2600" b="0" i="0" u="none" strike="noStrike" kern="1200" cap="none" spc="0" normalizeH="0" baseline="0" noProof="0" dirty="0">
                  <a:ln>
                    <a:noFill/>
                  </a:ln>
                  <a:solidFill>
                    <a:prstClr val="black"/>
                  </a:solidFill>
                  <a:effectLst/>
                  <a:uLnTx/>
                  <a:uFillTx/>
                  <a:latin typeface="Aptos" panose="02110004020202020204"/>
                  <a:ea typeface="+mn-ea"/>
                  <a:cs typeface="+mn-cs"/>
                </a:endParaRPr>
              </a:p>
              <a:p>
                <a:endParaRPr lang="el-GR" dirty="0"/>
              </a:p>
              <a:p>
                <a:r>
                  <a:rPr lang="el-GR" dirty="0"/>
                  <a:t>Ας υποθέσουμε ότι ο εργοδότης βάζει στόχο να </a:t>
                </a:r>
                <a:r>
                  <a:rPr lang="el-GR" dirty="0">
                    <a:solidFill>
                      <a:srgbClr val="FF0000"/>
                    </a:solidFill>
                  </a:rPr>
                  <a:t>κρατήσει το κόστος εργασίας ανά μονάδα προϊόντος σε 0,4$ κατά μέσο όρο</a:t>
                </a:r>
                <a:r>
                  <a:rPr lang="el-GR" dirty="0"/>
                  <a:t>. Βρείτε το επίπεδο έντασης της εργασίας </a:t>
                </a:r>
                <a:endParaRPr lang="en-US" dirty="0"/>
              </a:p>
              <a:p>
                <a:pPr marL="0" indent="0">
                  <a:buNone/>
                </a:pPr>
                <a:endParaRPr lang="el-GR" dirty="0"/>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600" b="0" u="none" strike="noStrike" kern="1200" cap="none" spc="0" normalizeH="0" baseline="0" noProof="0" dirty="0">
                    <a:ln>
                      <a:noFill/>
                    </a:ln>
                    <a:solidFill>
                      <a:prstClr val="black"/>
                    </a:solidFill>
                    <a:effectLst/>
                    <a:uLnTx/>
                    <a:uFillTx/>
                    <a:ea typeface="+mn-ea"/>
                    <a:cs typeface="+mn-cs"/>
                  </a:rPr>
                  <a:t>	</a:t>
                </a:r>
                <a14:m>
                  <m:oMath xmlns:m="http://schemas.openxmlformats.org/officeDocument/2006/math">
                    <m:r>
                      <a:rPr kumimoji="0" lang="en-US"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0,4</m:t>
                    </m:r>
                    <m:r>
                      <a:rPr kumimoji="0" lang="en-US" sz="2600" b="0" i="1" u="none" strike="noStrike" kern="1200" cap="none" spc="0" normalizeH="0" baseline="0" noProof="0" smtClean="0">
                        <a:ln>
                          <a:noFill/>
                        </a:ln>
                        <a:solidFill>
                          <a:prstClr val="black"/>
                        </a:solidFill>
                        <a:effectLst/>
                        <a:uLnTx/>
                        <a:uFillTx/>
                        <a:latin typeface="Cambria Math"/>
                        <a:ea typeface="+mn-ea"/>
                        <a:cs typeface="+mn-cs"/>
                      </a:rPr>
                      <m:t>=</m:t>
                    </m:r>
                    <m:f>
                      <m:f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m:t>
                        </m:r>
                      </m:num>
                      <m:den>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𝑒</m:t>
                        </m:r>
                        <m: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𝑥</m:t>
                        </m:r>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den>
                    </m:f>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f>
                      <m:fPr>
                        <m:ctrlP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𝑒</m:t>
                        </m:r>
                      </m:den>
                    </m:f>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=0.18  </m:t>
                    </m:r>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𝑒</m:t>
                    </m:r>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=5.56</m:t>
                    </m:r>
                  </m:oMath>
                </a14:m>
                <a:endParaRPr kumimoji="0" lang="el-GR" sz="2600" b="0" i="0" u="none" strike="noStrike" kern="1200" cap="none" spc="0" normalizeH="0" baseline="0" noProof="0" dirty="0">
                  <a:ln>
                    <a:noFill/>
                  </a:ln>
                  <a:solidFill>
                    <a:prstClr val="black"/>
                  </a:solidFill>
                  <a:effectLst/>
                  <a:uLnTx/>
                  <a:uFillTx/>
                  <a:latin typeface="Aptos" panose="02110004020202020204"/>
                  <a:ea typeface="+mn-ea"/>
                  <a:cs typeface="+mn-cs"/>
                </a:endParaRPr>
              </a:p>
              <a:p>
                <a:endParaRPr lang="en-GB" dirty="0"/>
              </a:p>
            </p:txBody>
          </p:sp>
        </mc:Choice>
        <mc:Fallback xmlns="">
          <p:sp>
            <p:nvSpPr>
              <p:cNvPr id="3" name="Content Placeholder 2">
                <a:extLst>
                  <a:ext uri="{FF2B5EF4-FFF2-40B4-BE49-F238E27FC236}">
                    <a16:creationId xmlns:a16="http://schemas.microsoft.com/office/drawing/2014/main" id="{A775CB68-0500-AFDB-3254-087479915AFD}"/>
                  </a:ext>
                </a:extLst>
              </p:cNvPr>
              <p:cNvSpPr>
                <a:spLocks noGrp="1" noRot="1" noChangeAspect="1" noMove="1" noResize="1" noEditPoints="1" noAdjustHandles="1" noChangeArrowheads="1" noChangeShapeType="1" noTextEdit="1"/>
              </p:cNvSpPr>
              <p:nvPr>
                <p:ph idx="1"/>
              </p:nvPr>
            </p:nvSpPr>
            <p:spPr>
              <a:xfrm>
                <a:off x="838200" y="1464733"/>
                <a:ext cx="10515600" cy="4712230"/>
              </a:xfrm>
              <a:blipFill>
                <a:blip r:embed="rId2"/>
                <a:stretch>
                  <a:fillRect l="-1043" t="-2846"/>
                </a:stretch>
              </a:blipFill>
            </p:spPr>
            <p:txBody>
              <a:bodyPr/>
              <a:lstStyle/>
              <a:p>
                <a:r>
                  <a:rPr lang="en-GB">
                    <a:noFill/>
                  </a:rPr>
                  <a:t> </a:t>
                </a:r>
              </a:p>
            </p:txBody>
          </p:sp>
        </mc:Fallback>
      </mc:AlternateContent>
    </p:spTree>
    <p:extLst>
      <p:ext uri="{BB962C8B-B14F-4D97-AF65-F5344CB8AC3E}">
        <p14:creationId xmlns:p14="http://schemas.microsoft.com/office/powerpoint/2010/main" val="323939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75CB68-0500-AFDB-3254-087479915AFD}"/>
                  </a:ext>
                </a:extLst>
              </p:cNvPr>
              <p:cNvSpPr>
                <a:spLocks noGrp="1"/>
              </p:cNvSpPr>
              <p:nvPr>
                <p:ph idx="1"/>
              </p:nvPr>
            </p:nvSpPr>
            <p:spPr>
              <a:xfrm>
                <a:off x="152400" y="550333"/>
                <a:ext cx="11658600" cy="5626630"/>
              </a:xfrm>
            </p:spPr>
            <p:txBody>
              <a:bodyPr>
                <a:normAutofit lnSpcReduction="10000"/>
              </a:bodyPr>
              <a:lstStyle/>
              <a:p>
                <a:r>
                  <a:rPr lang="el-GR" dirty="0"/>
                  <a:t>Ας υποθέσουμε ότι ο εργοδότης δεν είναι στην βάρκα και </a:t>
                </a:r>
                <a:r>
                  <a:rPr lang="el-GR" dirty="0">
                    <a:solidFill>
                      <a:srgbClr val="FF0000"/>
                    </a:solidFill>
                  </a:rPr>
                  <a:t>δεν μπορεί άμεσα να παρατηρεί το επίπεδο προσπάθειας των εργαζομένων</a:t>
                </a:r>
                <a:r>
                  <a:rPr lang="el-GR" dirty="0"/>
                  <a:t>. </a:t>
                </a:r>
              </a:p>
              <a:p>
                <a:r>
                  <a:rPr lang="el-GR" dirty="0"/>
                  <a:t>Τους θέτει όρο ότι για να πληρωθούν </a:t>
                </a:r>
                <a:r>
                  <a:rPr lang="el-GR" dirty="0">
                    <a:solidFill>
                      <a:srgbClr val="FF0000"/>
                    </a:solidFill>
                  </a:rPr>
                  <a:t>κανονικά τον μισθό τους κάθε μέρα </a:t>
                </a:r>
                <a:r>
                  <a:rPr lang="el-GR" dirty="0"/>
                  <a:t>θα πρέπει το κόστος εργασίας ανά μονάδα προϊόντος</a:t>
                </a:r>
                <a:r>
                  <a:rPr lang="el-GR" dirty="0">
                    <a:solidFill>
                      <a:srgbClr val="FF0000"/>
                    </a:solidFill>
                  </a:rPr>
                  <a:t> να μην υπερβαίνει το 0,4$. </a:t>
                </a:r>
              </a:p>
              <a:p>
                <a:r>
                  <a:rPr lang="el-GR" dirty="0"/>
                  <a:t>Εάν οι εργάτες δεν έχουν άμεση εικόνα για το πόσα ψάρια το δίχτυ ανεβάζει, αλλά γνωρίζουν  ότι κατά μέσο </a:t>
                </a:r>
                <a:r>
                  <a:rPr lang="el-GR" dirty="0">
                    <a:solidFill>
                      <a:srgbClr val="FF0000"/>
                    </a:solidFill>
                  </a:rPr>
                  <a:t>όρο ανεβάζει 4,5 λίβρες ψάρια με εύρος 4 με 5 λίβρες την φορά </a:t>
                </a:r>
                <a:r>
                  <a:rPr lang="el-GR" dirty="0"/>
                  <a:t>(εξαρτάται από  τυχαίους παράγοντες</a:t>
                </a:r>
                <a:r>
                  <a:rPr lang="en-US" dirty="0"/>
                  <a:t> </a:t>
                </a:r>
                <a:r>
                  <a:rPr lang="el-GR" dirty="0"/>
                  <a:t>από μέρα σε μέρα). </a:t>
                </a:r>
              </a:p>
              <a:p>
                <a:r>
                  <a:rPr lang="el-GR" dirty="0"/>
                  <a:t>Βρείτε το επίπεδο έντασης της εργασίας που χρειάζεται </a:t>
                </a:r>
                <a:r>
                  <a:rPr lang="el-GR" dirty="0">
                    <a:solidFill>
                      <a:srgbClr val="FF0000"/>
                    </a:solidFill>
                  </a:rPr>
                  <a:t>για να πάρουν με βεβαιότητα κάθε μέρα τον μισθό τους </a:t>
                </a:r>
                <a:r>
                  <a:rPr lang="el-GR" dirty="0"/>
                  <a:t>(δεδομένου ότι δεν γνωρίζουν πόσες λίβρες ανεβάζει το δίχτυ πριν το τέλος της ημέρας που γίνεται η καταμέτρηση)</a:t>
                </a:r>
              </a:p>
              <a:p>
                <a:pPr marL="0" lvl="0" indent="0">
                  <a:buNone/>
                  <a:defRPr/>
                </a:pPr>
                <a14:m>
                  <m:oMathPara xmlns:m="http://schemas.openxmlformats.org/officeDocument/2006/math">
                    <m:oMathParaPr>
                      <m:jc m:val="centerGroup"/>
                    </m:oMathParaPr>
                    <m:oMath xmlns:m="http://schemas.openxmlformats.org/officeDocument/2006/math">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0,4</m:t>
                      </m:r>
                      <m:r>
                        <a:rPr kumimoji="0" lang="el-GR" sz="2600" b="0" i="1" u="none" strike="noStrike" kern="1200" cap="none" spc="0" normalizeH="0" baseline="0" noProof="0">
                          <a:ln>
                            <a:noFill/>
                          </a:ln>
                          <a:solidFill>
                            <a:prstClr val="black"/>
                          </a:solidFill>
                          <a:effectLst/>
                          <a:uLnTx/>
                          <a:uFillTx/>
                          <a:latin typeface="Cambria Math"/>
                          <a:ea typeface="+mn-ea"/>
                          <a:cs typeface="+mn-cs"/>
                        </a:rPr>
                        <m:t>=</m:t>
                      </m:r>
                      <m:f>
                        <m:f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10</m:t>
                          </m:r>
                        </m:num>
                        <m:den>
                          <m:r>
                            <a:rPr kumimoji="0" lang="en-US" sz="2600" b="0" i="1" u="none" strike="noStrike" kern="1200" cap="none" spc="0" normalizeH="0" baseline="0" noProof="0">
                              <a:ln>
                                <a:noFill/>
                              </a:ln>
                              <a:solidFill>
                                <a:prstClr val="black"/>
                              </a:solidFill>
                              <a:effectLst/>
                              <a:uLnTx/>
                              <a:uFillTx/>
                              <a:latin typeface="Cambria Math"/>
                              <a:ea typeface="+mn-ea"/>
                              <a:cs typeface="+mn-cs"/>
                            </a:rPr>
                            <m:t>𝑒</m:t>
                          </m:r>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𝑥</m:t>
                          </m:r>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den>
                      </m:f>
                      <m:r>
                        <a:rPr kumimoji="0" lang="en-US"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𝑒</m:t>
                      </m:r>
                      <m:r>
                        <a:rPr lang="en-US" sz="2600" i="1">
                          <a:solidFill>
                            <a:prstClr val="black"/>
                          </a:solidFill>
                          <a:latin typeface="Cambria Math" panose="02040503050406030204" pitchFamily="18" charset="0"/>
                        </a:rPr>
                        <m:t>=6.25</m:t>
                      </m:r>
                    </m:oMath>
                  </m:oMathPara>
                </a14:m>
                <a:endParaRPr lang="el-GR" dirty="0"/>
              </a:p>
              <a:p>
                <a:endParaRPr lang="en-GB" dirty="0"/>
              </a:p>
            </p:txBody>
          </p:sp>
        </mc:Choice>
        <mc:Fallback xmlns="">
          <p:sp>
            <p:nvSpPr>
              <p:cNvPr id="3" name="Content Placeholder 2">
                <a:extLst>
                  <a:ext uri="{FF2B5EF4-FFF2-40B4-BE49-F238E27FC236}">
                    <a16:creationId xmlns:a16="http://schemas.microsoft.com/office/drawing/2014/main" id="{A775CB68-0500-AFDB-3254-087479915AFD}"/>
                  </a:ext>
                </a:extLst>
              </p:cNvPr>
              <p:cNvSpPr>
                <a:spLocks noGrp="1" noRot="1" noChangeAspect="1" noMove="1" noResize="1" noEditPoints="1" noAdjustHandles="1" noChangeArrowheads="1" noChangeShapeType="1" noTextEdit="1"/>
              </p:cNvSpPr>
              <p:nvPr>
                <p:ph idx="1"/>
              </p:nvPr>
            </p:nvSpPr>
            <p:spPr>
              <a:xfrm>
                <a:off x="152400" y="550333"/>
                <a:ext cx="11658600" cy="5626630"/>
              </a:xfrm>
              <a:blipFill>
                <a:blip r:embed="rId2"/>
                <a:stretch>
                  <a:fillRect l="-941" t="-2384" r="-418"/>
                </a:stretch>
              </a:blipFill>
            </p:spPr>
            <p:txBody>
              <a:bodyPr/>
              <a:lstStyle/>
              <a:p>
                <a:r>
                  <a:rPr lang="en-GB">
                    <a:noFill/>
                  </a:rPr>
                  <a:t> </a:t>
                </a:r>
              </a:p>
            </p:txBody>
          </p:sp>
        </mc:Fallback>
      </mc:AlternateContent>
    </p:spTree>
    <p:extLst>
      <p:ext uri="{BB962C8B-B14F-4D97-AF65-F5344CB8AC3E}">
        <p14:creationId xmlns:p14="http://schemas.microsoft.com/office/powerpoint/2010/main" val="105487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116632"/>
            <a:ext cx="8229600" cy="432048"/>
          </a:xfrm>
        </p:spPr>
        <p:txBody>
          <a:bodyPr>
            <a:noAutofit/>
          </a:bodyPr>
          <a:lstStyle/>
          <a:p>
            <a:r>
              <a:rPr lang="el-GR" sz="3200" b="1" dirty="0">
                <a:solidFill>
                  <a:srgbClr val="FF0000"/>
                </a:solidFill>
                <a:latin typeface="Cambria" pitchFamily="18" charset="0"/>
              </a:rPr>
              <a:t>Προσδιορίζοντας το ποσοστό κέρδους</a:t>
            </a:r>
          </a:p>
        </p:txBody>
      </p:sp>
      <p:sp>
        <p:nvSpPr>
          <p:cNvPr id="3" name="Θέση περιεχομένου 2"/>
          <p:cNvSpPr>
            <a:spLocks noGrp="1"/>
          </p:cNvSpPr>
          <p:nvPr>
            <p:ph idx="1"/>
          </p:nvPr>
        </p:nvSpPr>
        <p:spPr>
          <a:xfrm>
            <a:off x="1220410" y="602627"/>
            <a:ext cx="8856984" cy="6120680"/>
          </a:xfrm>
        </p:spPr>
        <p:txBody>
          <a:bodyPr>
            <a:normAutofit/>
          </a:bodyPr>
          <a:lstStyle/>
          <a:p>
            <a:pPr marL="0" indent="0">
              <a:buNone/>
            </a:pPr>
            <a:r>
              <a:rPr lang="el-GR" sz="1800" b="1" dirty="0">
                <a:latin typeface="Cambria" pitchFamily="18" charset="0"/>
              </a:rPr>
              <a:t>ΠΡΟΣΔΙΟΡΙΣΤΙΚΟΙ ΠΑΡΑΓΟΝΤΕΣ ΤΗΣ ΕΡΓΑΣΙΑΣ</a:t>
            </a:r>
          </a:p>
          <a:p>
            <a:pPr marL="0" indent="0">
              <a:buNone/>
            </a:pPr>
            <a:endParaRPr lang="el-GR" sz="1800" b="1" dirty="0">
              <a:latin typeface="Cambria" pitchFamily="18" charset="0"/>
            </a:endParaRPr>
          </a:p>
          <a:p>
            <a:pPr marL="0" indent="0">
              <a:buNone/>
            </a:pPr>
            <a:endParaRPr lang="el-GR" sz="1800" b="1" dirty="0">
              <a:latin typeface="Cambria" pitchFamily="18" charset="0"/>
            </a:endParaRPr>
          </a:p>
          <a:p>
            <a:pPr marL="0" indent="0">
              <a:buNone/>
            </a:pPr>
            <a:endParaRPr lang="el-GR" sz="1800" b="1" dirty="0">
              <a:latin typeface="Cambria" pitchFamily="18" charset="0"/>
            </a:endParaRPr>
          </a:p>
          <a:p>
            <a:pPr marL="0" indent="0">
              <a:buNone/>
            </a:pPr>
            <a:endParaRPr lang="el-GR" sz="1800" b="1" dirty="0">
              <a:latin typeface="Cambria" pitchFamily="18" charset="0"/>
            </a:endParaRPr>
          </a:p>
          <a:p>
            <a:pPr marL="0" indent="0">
              <a:buNone/>
            </a:pPr>
            <a:r>
              <a:rPr lang="el-GR" sz="1800" b="1" dirty="0">
                <a:latin typeface="Cambria" pitchFamily="18" charset="0"/>
              </a:rPr>
              <a:t>ΤΙΜΗ ΠΡΟΪΟΝΤΟΣ</a:t>
            </a:r>
          </a:p>
          <a:p>
            <a:pPr marL="0" indent="0">
              <a:buNone/>
            </a:pPr>
            <a:endParaRPr lang="el-GR" sz="1800" b="1" dirty="0">
              <a:latin typeface="Cambria" pitchFamily="18" charset="0"/>
            </a:endParaRPr>
          </a:p>
          <a:p>
            <a:pPr marL="0" indent="0">
              <a:buNone/>
            </a:pPr>
            <a:r>
              <a:rPr lang="el-GR" sz="1800" b="1" dirty="0">
                <a:latin typeface="Cambria" pitchFamily="18" charset="0"/>
              </a:rPr>
              <a:t>ΠΡΟΣΔΙΟΡΙΣΤΙΚΟΙ ΠΑΡΑΓΟΝΤΕΣ ΠΡΩΤΩΝ ΥΛΩΝ</a:t>
            </a:r>
          </a:p>
          <a:p>
            <a:pPr marL="0" indent="0">
              <a:buNone/>
            </a:pPr>
            <a:endParaRPr lang="el-GR" sz="1800" b="1" dirty="0">
              <a:latin typeface="Cambria" pitchFamily="18" charset="0"/>
            </a:endParaRPr>
          </a:p>
          <a:p>
            <a:pPr marL="0" indent="0">
              <a:buNone/>
            </a:pPr>
            <a:endParaRPr lang="el-GR" sz="1800" b="1" dirty="0">
              <a:latin typeface="Cambria" pitchFamily="18" charset="0"/>
            </a:endParaRPr>
          </a:p>
          <a:p>
            <a:pPr marL="0" indent="0">
              <a:buNone/>
            </a:pPr>
            <a:r>
              <a:rPr lang="el-GR" sz="1800" b="1" dirty="0">
                <a:latin typeface="Cambria" pitchFamily="18" charset="0"/>
              </a:rPr>
              <a:t>ΠΡΟΣΔΙΟΡΙΣΤΙΚΟΙ ΠΑΡΑΓΟΝΤΕΣ ΚΕΦΑΛΑΙΟΥΧΙΚΩΝ ΑΓΑΘΩΝ</a:t>
            </a:r>
          </a:p>
        </p:txBody>
      </p:sp>
      <p:sp>
        <p:nvSpPr>
          <p:cNvPr id="5" name="Ορθογώνιο 4"/>
          <p:cNvSpPr/>
          <p:nvPr/>
        </p:nvSpPr>
        <p:spPr>
          <a:xfrm>
            <a:off x="2207568" y="1196752"/>
            <a:ext cx="9144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w</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sp>
        <p:nvSpPr>
          <p:cNvPr id="6" name="Ορθογώνιο 5"/>
          <p:cNvSpPr/>
          <p:nvPr/>
        </p:nvSpPr>
        <p:spPr>
          <a:xfrm>
            <a:off x="2207568" y="1700808"/>
            <a:ext cx="9144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e</a:t>
            </a:r>
            <a:endParaRPr kumimoji="0" lang="el-GR"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7" name="Ορθογώνιο 6"/>
          <p:cNvSpPr/>
          <p:nvPr/>
        </p:nvSpPr>
        <p:spPr>
          <a:xfrm>
            <a:off x="2207568" y="2204864"/>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f</a:t>
            </a:r>
            <a:endParaRPr kumimoji="0" lang="el-GR"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8" name="Ορθογώνιο 7"/>
          <p:cNvSpPr/>
          <p:nvPr/>
        </p:nvSpPr>
        <p:spPr>
          <a:xfrm>
            <a:off x="2207568" y="2780928"/>
            <a:ext cx="9144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white"/>
                </a:solidFill>
                <a:effectLst/>
                <a:uLnTx/>
                <a:uFillTx/>
                <a:latin typeface="Cambria" pitchFamily="18" charset="0"/>
                <a:ea typeface="+mn-ea"/>
                <a:cs typeface="+mn-cs"/>
              </a:rPr>
              <a:t>Pz</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sp>
        <p:nvSpPr>
          <p:cNvPr id="9" name="Ορθογώνιο 8"/>
          <p:cNvSpPr/>
          <p:nvPr/>
        </p:nvSpPr>
        <p:spPr>
          <a:xfrm>
            <a:off x="2207568" y="350100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Pm</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sp>
        <p:nvSpPr>
          <p:cNvPr id="10" name="Ορθογώνιο 9"/>
          <p:cNvSpPr/>
          <p:nvPr/>
        </p:nvSpPr>
        <p:spPr>
          <a:xfrm>
            <a:off x="2207568" y="3861048"/>
            <a:ext cx="9144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m</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sp>
        <p:nvSpPr>
          <p:cNvPr id="11" name="Ορθογώνιο 10"/>
          <p:cNvSpPr/>
          <p:nvPr/>
        </p:nvSpPr>
        <p:spPr>
          <a:xfrm>
            <a:off x="2211810" y="4929150"/>
            <a:ext cx="9144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Pc</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sp>
        <p:nvSpPr>
          <p:cNvPr id="12" name="Ορθογώνιο 11"/>
          <p:cNvSpPr/>
          <p:nvPr/>
        </p:nvSpPr>
        <p:spPr>
          <a:xfrm>
            <a:off x="2207568" y="5517232"/>
            <a:ext cx="9144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CG </a:t>
            </a:r>
            <a:r>
              <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rPr>
              <a:t>σε χρήση</a:t>
            </a:r>
          </a:p>
        </p:txBody>
      </p:sp>
      <p:sp>
        <p:nvSpPr>
          <p:cNvPr id="13" name="Ορθογώνιο 12"/>
          <p:cNvSpPr/>
          <p:nvPr/>
        </p:nvSpPr>
        <p:spPr>
          <a:xfrm>
            <a:off x="2211810" y="6097363"/>
            <a:ext cx="9144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CG</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cxnSp>
        <p:nvCxnSpPr>
          <p:cNvPr id="15" name="Ευθύγραμμο βέλος σύνδεσης 14"/>
          <p:cNvCxnSpPr/>
          <p:nvPr/>
        </p:nvCxnSpPr>
        <p:spPr>
          <a:xfrm>
            <a:off x="3126210" y="1880828"/>
            <a:ext cx="152963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Ευθύγραμμο βέλος σύνδεσης 15"/>
          <p:cNvCxnSpPr/>
          <p:nvPr/>
        </p:nvCxnSpPr>
        <p:spPr>
          <a:xfrm flipV="1">
            <a:off x="3126210" y="2060848"/>
            <a:ext cx="1529630" cy="28309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Ορθογώνιο 20"/>
          <p:cNvSpPr/>
          <p:nvPr/>
        </p:nvSpPr>
        <p:spPr>
          <a:xfrm>
            <a:off x="4727848" y="1700808"/>
            <a:ext cx="73115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z</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cxnSp>
        <p:nvCxnSpPr>
          <p:cNvPr id="23" name="Ευθύγραμμο βέλος σύνδεσης 22"/>
          <p:cNvCxnSpPr/>
          <p:nvPr/>
        </p:nvCxnSpPr>
        <p:spPr>
          <a:xfrm>
            <a:off x="5087888" y="2060848"/>
            <a:ext cx="0" cy="720080"/>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28" name="Ορθογώνιο 27"/>
          <p:cNvSpPr/>
          <p:nvPr/>
        </p:nvSpPr>
        <p:spPr>
          <a:xfrm>
            <a:off x="4583832" y="2780928"/>
            <a:ext cx="875171"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white"/>
                </a:solidFill>
                <a:effectLst/>
                <a:uLnTx/>
                <a:uFillTx/>
                <a:latin typeface="Cambria" pitchFamily="18" charset="0"/>
                <a:ea typeface="+mn-ea"/>
                <a:cs typeface="+mn-cs"/>
              </a:rPr>
              <a:t>Pz</a:t>
            </a: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 z</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cxnSp>
        <p:nvCxnSpPr>
          <p:cNvPr id="29" name="Ευθύγραμμο βέλος σύνδεσης 28"/>
          <p:cNvCxnSpPr/>
          <p:nvPr/>
        </p:nvCxnSpPr>
        <p:spPr>
          <a:xfrm>
            <a:off x="3215680" y="2960948"/>
            <a:ext cx="1296144" cy="0"/>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Ευθύγραμμο βέλος σύνδεσης 34"/>
          <p:cNvCxnSpPr/>
          <p:nvPr/>
        </p:nvCxnSpPr>
        <p:spPr>
          <a:xfrm>
            <a:off x="3214689" y="3645024"/>
            <a:ext cx="1296144" cy="16534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36" name="Ευθύγραμμο βέλος σύνδεσης 35"/>
          <p:cNvCxnSpPr/>
          <p:nvPr/>
        </p:nvCxnSpPr>
        <p:spPr>
          <a:xfrm flipV="1">
            <a:off x="3214689" y="3928095"/>
            <a:ext cx="1296144" cy="7200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39" name="Ορθογώνιο 38"/>
          <p:cNvSpPr/>
          <p:nvPr/>
        </p:nvSpPr>
        <p:spPr>
          <a:xfrm>
            <a:off x="5459002" y="5517232"/>
            <a:ext cx="1501094" cy="580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u=CG </a:t>
            </a:r>
            <a:r>
              <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rPr>
              <a:t>σε χρήση/</a:t>
            </a: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CG</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cxnSp>
        <p:nvCxnSpPr>
          <p:cNvPr id="40" name="Ευθύγραμμο βέλος σύνδεσης 39"/>
          <p:cNvCxnSpPr/>
          <p:nvPr/>
        </p:nvCxnSpPr>
        <p:spPr>
          <a:xfrm>
            <a:off x="5459002" y="3001796"/>
            <a:ext cx="2149166" cy="139173"/>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41" name="Ευθύγραμμο βέλος σύνδεσης 40"/>
          <p:cNvCxnSpPr/>
          <p:nvPr/>
        </p:nvCxnSpPr>
        <p:spPr>
          <a:xfrm flipV="1">
            <a:off x="5648902" y="3284984"/>
            <a:ext cx="1959267" cy="576064"/>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45" name="Ορθογώνιο 44"/>
          <p:cNvSpPr/>
          <p:nvPr/>
        </p:nvSpPr>
        <p:spPr>
          <a:xfrm>
            <a:off x="7680176" y="2492896"/>
            <a:ext cx="936104"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y = </a:t>
            </a:r>
            <a:r>
              <a:rPr kumimoji="0" lang="en-US" sz="1800" b="0" i="0" u="none" strike="noStrike" kern="1200" cap="none" spc="0" normalizeH="0" baseline="0" noProof="0" dirty="0" err="1">
                <a:ln>
                  <a:noFill/>
                </a:ln>
                <a:solidFill>
                  <a:prstClr val="white"/>
                </a:solidFill>
                <a:effectLst/>
                <a:uLnTx/>
                <a:uFillTx/>
                <a:latin typeface="Cambria" pitchFamily="18" charset="0"/>
                <a:ea typeface="+mn-ea"/>
                <a:cs typeface="+mn-cs"/>
              </a:rPr>
              <a:t>Pz</a:t>
            </a: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 z-Pm m</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cxnSp>
        <p:nvCxnSpPr>
          <p:cNvPr id="46" name="Ευθύγραμμο βέλος σύνδεσης 45"/>
          <p:cNvCxnSpPr/>
          <p:nvPr/>
        </p:nvCxnSpPr>
        <p:spPr>
          <a:xfrm flipV="1">
            <a:off x="3214690" y="1286762"/>
            <a:ext cx="5113559" cy="90010"/>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52" name="Ορθογώνιο 51"/>
          <p:cNvSpPr/>
          <p:nvPr/>
        </p:nvSpPr>
        <p:spPr>
          <a:xfrm>
            <a:off x="8363272" y="1196752"/>
            <a:ext cx="936104" cy="540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y-w</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cxnSp>
        <p:nvCxnSpPr>
          <p:cNvPr id="53" name="Ευθύγραμμο βέλος σύνδεσης 52"/>
          <p:cNvCxnSpPr/>
          <p:nvPr/>
        </p:nvCxnSpPr>
        <p:spPr>
          <a:xfrm flipV="1">
            <a:off x="3126210" y="5733256"/>
            <a:ext cx="2332792" cy="7200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54" name="Ευθύγραμμο βέλος σύνδεσης 53"/>
          <p:cNvCxnSpPr/>
          <p:nvPr/>
        </p:nvCxnSpPr>
        <p:spPr>
          <a:xfrm flipV="1">
            <a:off x="3214690" y="5949281"/>
            <a:ext cx="2161231" cy="364107"/>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55" name="Ευθύγραμμο βέλος σύνδεσης 54"/>
          <p:cNvCxnSpPr>
            <a:stCxn id="11" idx="3"/>
          </p:cNvCxnSpPr>
          <p:nvPr/>
        </p:nvCxnSpPr>
        <p:spPr>
          <a:xfrm>
            <a:off x="3126210" y="5109170"/>
            <a:ext cx="4697982" cy="180020"/>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63" name="Ορθογώνιο 62"/>
          <p:cNvSpPr/>
          <p:nvPr/>
        </p:nvSpPr>
        <p:spPr>
          <a:xfrm>
            <a:off x="4511824" y="3645024"/>
            <a:ext cx="94717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Pm m</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sp>
        <p:nvSpPr>
          <p:cNvPr id="64" name="Ορθογώνιο 63"/>
          <p:cNvSpPr/>
          <p:nvPr/>
        </p:nvSpPr>
        <p:spPr>
          <a:xfrm>
            <a:off x="5459002" y="6237312"/>
            <a:ext cx="150109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u=CG </a:t>
            </a:r>
            <a:r>
              <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rPr>
              <a:t>σε χρήση/</a:t>
            </a: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N</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sp>
        <p:nvSpPr>
          <p:cNvPr id="66" name="Ορθογώνιο 65"/>
          <p:cNvSpPr/>
          <p:nvPr/>
        </p:nvSpPr>
        <p:spPr>
          <a:xfrm>
            <a:off x="7896200" y="5199180"/>
            <a:ext cx="1403176" cy="71367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mbria" pitchFamily="18" charset="0"/>
                <a:ea typeface="+mn-ea"/>
                <a:cs typeface="+mn-cs"/>
              </a:rPr>
              <a:t>k=Pc(1/u)g</a:t>
            </a:r>
            <a:endParaRPr kumimoji="0" lang="el-GR" sz="1800" b="0" i="0" u="none" strike="noStrike" kern="1200" cap="none" spc="0" normalizeH="0" baseline="0" noProof="0" dirty="0">
              <a:ln>
                <a:noFill/>
              </a:ln>
              <a:solidFill>
                <a:prstClr val="white"/>
              </a:solidFill>
              <a:effectLst/>
              <a:uLnTx/>
              <a:uFillTx/>
              <a:latin typeface="Cambria" pitchFamily="18" charset="0"/>
              <a:ea typeface="+mn-ea"/>
              <a:cs typeface="+mn-cs"/>
            </a:endParaRPr>
          </a:p>
        </p:txBody>
      </p:sp>
      <p:cxnSp>
        <p:nvCxnSpPr>
          <p:cNvPr id="68" name="Ευθύγραμμο βέλος σύνδεσης 67"/>
          <p:cNvCxnSpPr/>
          <p:nvPr/>
        </p:nvCxnSpPr>
        <p:spPr>
          <a:xfrm flipV="1">
            <a:off x="6989068" y="5517232"/>
            <a:ext cx="835124" cy="252563"/>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69" name="Ευθύγραμμο βέλος σύνδεσης 68"/>
          <p:cNvCxnSpPr/>
          <p:nvPr/>
        </p:nvCxnSpPr>
        <p:spPr>
          <a:xfrm flipV="1">
            <a:off x="6971362" y="5733256"/>
            <a:ext cx="924838" cy="744872"/>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2" name="Ορθογώνιο 71"/>
              <p:cNvSpPr/>
              <p:nvPr/>
            </p:nvSpPr>
            <p:spPr>
              <a:xfrm>
                <a:off x="9299376" y="3284984"/>
                <a:ext cx="1261120" cy="144016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a:ln>
                            <a:noFill/>
                          </a:ln>
                          <a:solidFill>
                            <a:prstClr val="black"/>
                          </a:solidFill>
                          <a:effectLst/>
                          <a:uLnTx/>
                          <a:uFillTx/>
                          <a:latin typeface="Cambria Math"/>
                          <a:ea typeface="+mn-ea"/>
                          <a:cs typeface="+mn-cs"/>
                        </a:rPr>
                        <m:t>𝑟</m:t>
                      </m:r>
                      <m:r>
                        <a:rPr kumimoji="0" lang="en-US" sz="1800" b="0" i="1" u="none" strike="noStrike" kern="1200" cap="none" spc="0" normalizeH="0" baseline="0" noProof="0">
                          <a:ln>
                            <a:noFill/>
                          </a:ln>
                          <a:solidFill>
                            <a:prstClr val="black"/>
                          </a:solidFill>
                          <a:effectLst/>
                          <a:uLnTx/>
                          <a:uFillTx/>
                          <a:latin typeface="Cambria Math"/>
                          <a:ea typeface="+mn-ea"/>
                          <a:cs typeface="+mn-cs"/>
                        </a:rPr>
                        <m:t>=</m:t>
                      </m:r>
                      <m:f>
                        <m:fPr>
                          <m:ctrlP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a:ln>
                                <a:noFill/>
                              </a:ln>
                              <a:solidFill>
                                <a:prstClr val="black"/>
                              </a:solidFill>
                              <a:effectLst/>
                              <a:uLnTx/>
                              <a:uFillTx/>
                              <a:latin typeface="Cambria Math"/>
                              <a:ea typeface="+mn-ea"/>
                              <a:cs typeface="+mn-cs"/>
                            </a:rPr>
                            <m:t>𝑦</m:t>
                          </m:r>
                          <m:r>
                            <a:rPr kumimoji="0" lang="en-US" sz="1800" b="0" i="1" u="none" strike="noStrike" kern="1200" cap="none" spc="0" normalizeH="0" baseline="0" noProof="0">
                              <a:ln>
                                <a:noFill/>
                              </a:ln>
                              <a:solidFill>
                                <a:prstClr val="black"/>
                              </a:solidFill>
                              <a:effectLst/>
                              <a:uLnTx/>
                              <a:uFillTx/>
                              <a:latin typeface="Cambria Math"/>
                              <a:ea typeface="+mn-ea"/>
                              <a:cs typeface="+mn-cs"/>
                            </a:rPr>
                            <m:t>−</m:t>
                          </m:r>
                          <m:r>
                            <a:rPr kumimoji="0" lang="en-US" sz="1800" b="0" i="1" u="none" strike="noStrike" kern="1200" cap="none" spc="0" normalizeH="0" baseline="0" noProof="0">
                              <a:ln>
                                <a:noFill/>
                              </a:ln>
                              <a:solidFill>
                                <a:prstClr val="black"/>
                              </a:solidFill>
                              <a:effectLst/>
                              <a:uLnTx/>
                              <a:uFillTx/>
                              <a:latin typeface="Cambria Math"/>
                              <a:ea typeface="+mn-ea"/>
                              <a:cs typeface="+mn-cs"/>
                            </a:rPr>
                            <m:t>𝑤</m:t>
                          </m:r>
                        </m:num>
                        <m:den>
                          <m:r>
                            <a:rPr kumimoji="0" lang="en-US" sz="1800" b="0" i="1" u="none" strike="noStrike" kern="1200" cap="none" spc="0" normalizeH="0" baseline="0" noProof="0">
                              <a:ln>
                                <a:noFill/>
                              </a:ln>
                              <a:solidFill>
                                <a:prstClr val="black"/>
                              </a:solidFill>
                              <a:effectLst/>
                              <a:uLnTx/>
                              <a:uFillTx/>
                              <a:latin typeface="Cambria Math"/>
                              <a:ea typeface="+mn-ea"/>
                              <a:cs typeface="+mn-cs"/>
                            </a:rPr>
                            <m:t>𝑘</m:t>
                          </m:r>
                        </m:den>
                      </m:f>
                    </m:oMath>
                  </m:oMathPara>
                </a14:m>
                <a:endParaRPr kumimoji="0" lang="el-GR"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mc:Choice>
        <mc:Fallback xmlns="">
          <p:sp>
            <p:nvSpPr>
              <p:cNvPr id="72" name="Ορθογώνιο 71"/>
              <p:cNvSpPr>
                <a:spLocks noRot="1" noChangeAspect="1" noMove="1" noResize="1" noEditPoints="1" noAdjustHandles="1" noChangeArrowheads="1" noChangeShapeType="1" noTextEdit="1"/>
              </p:cNvSpPr>
              <p:nvPr/>
            </p:nvSpPr>
            <p:spPr>
              <a:xfrm>
                <a:off x="9299376" y="3284984"/>
                <a:ext cx="1261120" cy="1440160"/>
              </a:xfrm>
              <a:prstGeom prst="rect">
                <a:avLst/>
              </a:prstGeom>
              <a:blipFill>
                <a:blip r:embed="rId2"/>
                <a:stretch>
                  <a:fillRect/>
                </a:stretch>
              </a:blipFill>
            </p:spPr>
            <p:txBody>
              <a:bodyPr/>
              <a:lstStyle/>
              <a:p>
                <a:r>
                  <a:rPr lang="en-GB">
                    <a:noFill/>
                  </a:rPr>
                  <a:t> </a:t>
                </a:r>
              </a:p>
            </p:txBody>
          </p:sp>
        </mc:Fallback>
      </mc:AlternateContent>
      <p:cxnSp>
        <p:nvCxnSpPr>
          <p:cNvPr id="74" name="Ευθύγραμμο βέλος σύνδεσης 73"/>
          <p:cNvCxnSpPr/>
          <p:nvPr/>
        </p:nvCxnSpPr>
        <p:spPr>
          <a:xfrm>
            <a:off x="9192344" y="1736812"/>
            <a:ext cx="288032" cy="15481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5" name="Ευθύγραμμο βέλος σύνδεσης 74"/>
          <p:cNvCxnSpPr/>
          <p:nvPr/>
        </p:nvCxnSpPr>
        <p:spPr>
          <a:xfrm flipV="1">
            <a:off x="8148228" y="1748142"/>
            <a:ext cx="396044" cy="70886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78" name="Ευθύγραμμο βέλος σύνδεσης 77"/>
          <p:cNvCxnSpPr/>
          <p:nvPr/>
        </p:nvCxnSpPr>
        <p:spPr>
          <a:xfrm flipV="1">
            <a:off x="9336360" y="4869161"/>
            <a:ext cx="368796" cy="69564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1861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07D8AE8-EE50-6386-29A3-1D8907383A2C}"/>
                  </a:ext>
                </a:extLst>
              </p:cNvPr>
              <p:cNvSpPr>
                <a:spLocks noGrp="1"/>
              </p:cNvSpPr>
              <p:nvPr>
                <p:ph idx="1"/>
              </p:nvPr>
            </p:nvSpPr>
            <p:spPr>
              <a:xfrm>
                <a:off x="838200" y="389467"/>
                <a:ext cx="10515600" cy="5787496"/>
              </a:xfrm>
            </p:spPr>
            <p:txBody>
              <a:bodyPr>
                <a:normAutofit lnSpcReduction="10000"/>
              </a:bodyPr>
              <a:lstStyle/>
              <a:p>
                <a:r>
                  <a:rPr lang="el-GR" dirty="0"/>
                  <a:t>Βρείτε το </a:t>
                </a:r>
                <a:r>
                  <a:rPr lang="el-GR" dirty="0">
                    <a:solidFill>
                      <a:srgbClr val="FF0000"/>
                    </a:solidFill>
                  </a:rPr>
                  <a:t>μέσο ποσοστό κέρδους </a:t>
                </a:r>
                <a:r>
                  <a:rPr lang="el-GR" dirty="0"/>
                  <a:t>όταν έχει αυτόν τον όρο η σύμβαση εργασίας</a:t>
                </a:r>
              </a:p>
              <a:p>
                <a:pPr marL="0" indent="0">
                  <a:buNone/>
                </a:pPr>
                <a:endParaRPr lang="el-GR"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14:m>
                  <m:oMath xmlns:m="http://schemas.openxmlformats.org/officeDocument/2006/math">
                    <m:r>
                      <a:rPr kumimoji="0" lang="en-US" sz="2600" b="0" i="1" u="none" strike="noStrike" kern="1200" cap="none" spc="0" normalizeH="0" baseline="0" noProof="0" smtClean="0">
                        <a:ln>
                          <a:noFill/>
                        </a:ln>
                        <a:solidFill>
                          <a:prstClr val="black"/>
                        </a:solidFill>
                        <a:effectLst/>
                        <a:uLnTx/>
                        <a:uFillTx/>
                        <a:latin typeface="Cambria Math"/>
                        <a:ea typeface="+mn-ea"/>
                        <a:cs typeface="+mn-cs"/>
                      </a:rPr>
                      <m:t>𝑟</m:t>
                    </m:r>
                    <m:r>
                      <a:rPr kumimoji="0" lang="en-US" sz="2600" b="0" i="1" u="none" strike="noStrike" kern="1200" cap="none" spc="0" normalizeH="0" baseline="0" noProof="0" smtClean="0">
                        <a:ln>
                          <a:noFill/>
                        </a:ln>
                        <a:solidFill>
                          <a:prstClr val="black"/>
                        </a:solidFill>
                        <a:effectLst/>
                        <a:uLnTx/>
                        <a:uFillTx/>
                        <a:latin typeface="Cambria Math"/>
                        <a:ea typeface="+mn-ea"/>
                        <a:cs typeface="+mn-cs"/>
                      </a:rPr>
                      <m:t>=</m:t>
                    </m:r>
                    <m:f>
                      <m:f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2600" b="0" i="1" u="none" strike="noStrike" kern="1200" cap="none" spc="0" normalizeH="0" baseline="0" noProof="0">
                            <a:ln>
                              <a:noFill/>
                            </a:ln>
                            <a:solidFill>
                              <a:prstClr val="black"/>
                            </a:solidFill>
                            <a:effectLst/>
                            <a:uLnTx/>
                            <a:uFillTx/>
                            <a:latin typeface="Cambria Math"/>
                            <a:ea typeface="+mn-ea"/>
                            <a:cs typeface="+mn-cs"/>
                          </a:rPr>
                          <m:t>𝑦</m:t>
                        </m:r>
                        <m:r>
                          <a:rPr kumimoji="0" lang="en-US" sz="2600" b="0" i="1" u="none" strike="noStrike" kern="1200" cap="none" spc="0" normalizeH="0" baseline="0" noProof="0">
                            <a:ln>
                              <a:noFill/>
                            </a:ln>
                            <a:solidFill>
                              <a:prstClr val="black"/>
                            </a:solidFill>
                            <a:effectLst/>
                            <a:uLnTx/>
                            <a:uFillTx/>
                            <a:latin typeface="Cambria Math"/>
                            <a:ea typeface="+mn-ea"/>
                            <a:cs typeface="+mn-cs"/>
                          </a:rPr>
                          <m:t>−</m:t>
                        </m:r>
                        <m:r>
                          <a:rPr kumimoji="0" lang="en-US" sz="2600" b="0" i="1" u="none" strike="noStrike" kern="1200" cap="none" spc="0" normalizeH="0" baseline="0" noProof="0">
                            <a:ln>
                              <a:noFill/>
                            </a:ln>
                            <a:solidFill>
                              <a:prstClr val="black"/>
                            </a:solidFill>
                            <a:effectLst/>
                            <a:uLnTx/>
                            <a:uFillTx/>
                            <a:latin typeface="Cambria Math"/>
                            <a:ea typeface="+mn-ea"/>
                            <a:cs typeface="+mn-cs"/>
                          </a:rPr>
                          <m:t>𝑤</m:t>
                        </m:r>
                      </m:num>
                      <m:den>
                        <m:r>
                          <a:rPr kumimoji="0" lang="en-US" sz="2600" b="0" i="1" u="none" strike="noStrike" kern="1200" cap="none" spc="0" normalizeH="0" baseline="0" noProof="0">
                            <a:ln>
                              <a:noFill/>
                            </a:ln>
                            <a:solidFill>
                              <a:prstClr val="black"/>
                            </a:solidFill>
                            <a:effectLst/>
                            <a:uLnTx/>
                            <a:uFillTx/>
                            <a:latin typeface="Cambria Math"/>
                            <a:ea typeface="+mn-ea"/>
                            <a:cs typeface="+mn-cs"/>
                          </a:rPr>
                          <m:t>𝑘</m:t>
                        </m:r>
                      </m:den>
                    </m:f>
                    <m:r>
                      <a:rPr kumimoji="0" lang="en-US" sz="2600" b="0" i="1" u="none" strike="noStrike" kern="1200" cap="none" spc="0" normalizeH="0" baseline="0" noProof="0">
                        <a:ln>
                          <a:noFill/>
                        </a:ln>
                        <a:solidFill>
                          <a:prstClr val="black"/>
                        </a:solidFill>
                        <a:effectLst/>
                        <a:uLnTx/>
                        <a:uFillTx/>
                        <a:latin typeface="Cambria Math"/>
                        <a:ea typeface="+mn-ea"/>
                        <a:cs typeface="+mn-cs"/>
                      </a:rPr>
                      <m:t>=</m:t>
                    </m:r>
                    <m:f>
                      <m:f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d>
                          <m:d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n-US" sz="2600" b="0" i="1" u="none" strike="noStrike" kern="1200" cap="none" spc="0" normalizeH="0" baseline="0" noProof="0">
                                <a:ln>
                                  <a:noFill/>
                                </a:ln>
                                <a:solidFill>
                                  <a:prstClr val="black"/>
                                </a:solidFill>
                                <a:effectLst/>
                                <a:uLnTx/>
                                <a:uFillTx/>
                                <a:latin typeface="Cambria Math"/>
                                <a:ea typeface="+mn-ea"/>
                                <a:cs typeface="+mn-cs"/>
                              </a:rPr>
                              <m:t>𝑃𝑧𝑒𝑓</m:t>
                            </m:r>
                          </m:e>
                        </m:d>
                        <m:r>
                          <a:rPr kumimoji="0" lang="en-US" sz="2600" b="0" i="1" u="none" strike="noStrike" kern="1200" cap="none" spc="0" normalizeH="0" baseline="0" noProof="0">
                            <a:ln>
                              <a:noFill/>
                            </a:ln>
                            <a:solidFill>
                              <a:prstClr val="black"/>
                            </a:solidFill>
                            <a:effectLst/>
                            <a:uLnTx/>
                            <a:uFillTx/>
                            <a:latin typeface="Cambria Math"/>
                            <a:ea typeface="+mn-ea"/>
                            <a:cs typeface="+mn-cs"/>
                          </a:rPr>
                          <m:t>−</m:t>
                        </m:r>
                        <m:d>
                          <m:d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n-US" sz="2600" b="0" i="1" u="none" strike="noStrike" kern="1200" cap="none" spc="0" normalizeH="0" baseline="0" noProof="0">
                                <a:ln>
                                  <a:noFill/>
                                </a:ln>
                                <a:solidFill>
                                  <a:prstClr val="black"/>
                                </a:solidFill>
                                <a:effectLst/>
                                <a:uLnTx/>
                                <a:uFillTx/>
                                <a:latin typeface="Cambria Math"/>
                                <a:ea typeface="+mn-ea"/>
                                <a:cs typeface="+mn-cs"/>
                              </a:rPr>
                              <m:t>𝑃𝑚𝑚</m:t>
                            </m:r>
                          </m:e>
                        </m:d>
                        <m:r>
                          <a:rPr kumimoji="0" lang="en-US" sz="2600" b="0" i="1" u="none" strike="noStrike" kern="1200" cap="none" spc="0" normalizeH="0" baseline="0" noProof="0">
                            <a:ln>
                              <a:noFill/>
                            </a:ln>
                            <a:solidFill>
                              <a:prstClr val="black"/>
                            </a:solidFill>
                            <a:effectLst/>
                            <a:uLnTx/>
                            <a:uFillTx/>
                            <a:latin typeface="Cambria Math"/>
                            <a:ea typeface="+mn-ea"/>
                            <a:cs typeface="+mn-cs"/>
                          </a:rPr>
                          <m:t>−</m:t>
                        </m:r>
                        <m:r>
                          <a:rPr kumimoji="0" lang="en-US" sz="2600" b="0" i="1" u="none" strike="noStrike" kern="1200" cap="none" spc="0" normalizeH="0" baseline="0" noProof="0">
                            <a:ln>
                              <a:noFill/>
                            </a:ln>
                            <a:solidFill>
                              <a:prstClr val="black"/>
                            </a:solidFill>
                            <a:effectLst/>
                            <a:uLnTx/>
                            <a:uFillTx/>
                            <a:latin typeface="Cambria Math"/>
                            <a:ea typeface="+mn-ea"/>
                            <a:cs typeface="+mn-cs"/>
                          </a:rPr>
                          <m:t>𝑤</m:t>
                        </m:r>
                      </m:num>
                      <m:den>
                        <m:r>
                          <a:rPr kumimoji="0" lang="en-US" sz="2600" b="0" i="1" u="none" strike="noStrike" kern="1200" cap="none" spc="0" normalizeH="0" baseline="0" noProof="0">
                            <a:ln>
                              <a:noFill/>
                            </a:ln>
                            <a:solidFill>
                              <a:prstClr val="black"/>
                            </a:solidFill>
                            <a:effectLst/>
                            <a:uLnTx/>
                            <a:uFillTx/>
                            <a:latin typeface="Cambria Math"/>
                            <a:ea typeface="+mn-ea"/>
                            <a:cs typeface="+mn-cs"/>
                          </a:rPr>
                          <m:t>𝑘</m:t>
                        </m:r>
                      </m:den>
                    </m:f>
                  </m:oMath>
                </a14:m>
                <a:r>
                  <a:rPr kumimoji="0" lang="el-GR" sz="2600" b="0"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en-US" sz="2600" b="0" i="0" u="none" strike="noStrike" kern="1200" cap="none" spc="0" normalizeH="0" baseline="0" noProof="0" dirty="0">
                    <a:ln>
                      <a:noFill/>
                    </a:ln>
                    <a:solidFill>
                      <a:prstClr val="black"/>
                    </a:solidFill>
                    <a:effectLst/>
                    <a:uLnTx/>
                    <a:uFillTx/>
                    <a:latin typeface="Aptos" panose="02110004020202020204"/>
                    <a:ea typeface="+mn-ea"/>
                    <a:cs typeface="+mn-cs"/>
                  </a:rPr>
                  <a:t> </a:t>
                </a:r>
                <a14:m>
                  <m:oMath xmlns:m="http://schemas.openxmlformats.org/officeDocument/2006/math">
                    <m:f>
                      <m:f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d>
                          <m:d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r>
                              <m:rPr>
                                <m:sty m:val="p"/>
                              </m:rP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Χ</m:t>
                            </m:r>
                            <m: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4,5</m:t>
                            </m:r>
                            <m:r>
                              <m:rPr>
                                <m:sty m:val="p"/>
                              </m:rP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Χ</m:t>
                            </m:r>
                            <m: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6,25</m:t>
                            </m:r>
                          </m:e>
                        </m:d>
                        <m:r>
                          <a:rPr kumimoji="0" lang="en-US" sz="2600" b="0" i="1" u="none" strike="noStrike" kern="1200" cap="none" spc="0" normalizeH="0" baseline="0" noProof="0">
                            <a:ln>
                              <a:noFill/>
                            </a:ln>
                            <a:solidFill>
                              <a:prstClr val="black"/>
                            </a:solidFill>
                            <a:effectLst/>
                            <a:uLnTx/>
                            <a:uFillTx/>
                            <a:latin typeface="Cambria Math"/>
                            <a:ea typeface="+mn-ea"/>
                            <a:cs typeface="+mn-cs"/>
                          </a:rPr>
                          <m:t>−</m:t>
                        </m:r>
                        <m:d>
                          <m:d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12,5</m:t>
                            </m:r>
                            <m:r>
                              <m:rPr>
                                <m:sty m:val="p"/>
                              </m:rP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Χ</m:t>
                            </m:r>
                            <m: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e>
                        </m:d>
                        <m:r>
                          <a:rPr kumimoji="0" lang="en-US" sz="2600" b="0" i="1" u="none" strike="noStrike" kern="1200" cap="none" spc="0" normalizeH="0" baseline="0" noProof="0">
                            <a:ln>
                              <a:noFill/>
                            </a:ln>
                            <a:solidFill>
                              <a:prstClr val="black"/>
                            </a:solidFill>
                            <a:effectLst/>
                            <a:uLnTx/>
                            <a:uFillTx/>
                            <a:latin typeface="Cambria Math"/>
                            <a:ea typeface="+mn-ea"/>
                            <a:cs typeface="+mn-cs"/>
                          </a:rPr>
                          <m:t>−</m:t>
                        </m:r>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10</m:t>
                        </m:r>
                      </m:num>
                      <m:den>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12,5</m:t>
                        </m:r>
                      </m:den>
                    </m:f>
                  </m:oMath>
                </a14:m>
                <a:r>
                  <a:rPr kumimoji="0" lang="el-GR" sz="2600" b="0" i="0" u="none" strike="noStrike" kern="1200" cap="none" spc="0" normalizeH="0" baseline="0" noProof="0" dirty="0">
                    <a:ln>
                      <a:noFill/>
                    </a:ln>
                    <a:solidFill>
                      <a:prstClr val="black"/>
                    </a:solidFill>
                    <a:effectLst/>
                    <a:uLnTx/>
                    <a:uFillTx/>
                    <a:latin typeface="Aptos" panose="02110004020202020204"/>
                    <a:ea typeface="+mn-ea"/>
                    <a:cs typeface="+mn-cs"/>
                  </a:rPr>
                  <a:t>=</a:t>
                </a:r>
                <a:r>
                  <a:rPr lang="el-GR" sz="2600" dirty="0">
                    <a:solidFill>
                      <a:prstClr val="black"/>
                    </a:solidFill>
                    <a:latin typeface="Aptos" panose="02110004020202020204"/>
                  </a:rPr>
                  <a:t>45</a:t>
                </a:r>
                <a:r>
                  <a:rPr kumimoji="0" lang="el-GR" sz="2600" b="0" i="0" u="none" strike="noStrike" kern="1200" cap="none" spc="0" normalizeH="0" baseline="0" noProof="0" dirty="0">
                    <a:ln>
                      <a:noFill/>
                    </a:ln>
                    <a:solidFill>
                      <a:prstClr val="black"/>
                    </a:solidFill>
                    <a:effectLst/>
                    <a:uLnTx/>
                    <a:uFillTx/>
                    <a:latin typeface="Aptos" panose="02110004020202020204"/>
                    <a:ea typeface="+mn-ea"/>
                    <a:cs typeface="+mn-cs"/>
                  </a:rPr>
                  <a:t>%</a:t>
                </a:r>
              </a:p>
              <a:p>
                <a:endParaRPr lang="el-GR" dirty="0"/>
              </a:p>
              <a:p>
                <a:r>
                  <a:rPr lang="el-GR" dirty="0"/>
                  <a:t>Παρατηρήστε ότι εδώ το</a:t>
                </a:r>
                <a:r>
                  <a:rPr lang="en-US" dirty="0"/>
                  <a:t> f=4</a:t>
                </a:r>
                <a:r>
                  <a:rPr lang="el-GR" dirty="0"/>
                  <a:t>,</a:t>
                </a:r>
                <a:r>
                  <a:rPr lang="en-US" dirty="0"/>
                  <a:t>5, </a:t>
                </a:r>
                <a:r>
                  <a:rPr lang="el-GR" dirty="0"/>
                  <a:t>και το </a:t>
                </a:r>
                <a:r>
                  <a:rPr lang="en-US" dirty="0"/>
                  <a:t>e=6</a:t>
                </a:r>
                <a:r>
                  <a:rPr lang="el-GR" dirty="0"/>
                  <a:t>,</a:t>
                </a:r>
                <a:r>
                  <a:rPr lang="en-US" dirty="0"/>
                  <a:t>25</a:t>
                </a:r>
                <a:r>
                  <a:rPr lang="el-GR" dirty="0"/>
                  <a:t>. Τα κέρδη της εταιρίας </a:t>
                </a:r>
                <a:r>
                  <a:rPr lang="el-GR" dirty="0">
                    <a:solidFill>
                      <a:srgbClr val="FF0000"/>
                    </a:solidFill>
                  </a:rPr>
                  <a:t>αυξήθηκαν</a:t>
                </a:r>
                <a:r>
                  <a:rPr lang="el-GR" dirty="0"/>
                  <a:t> με την </a:t>
                </a:r>
                <a:r>
                  <a:rPr lang="el-GR" dirty="0">
                    <a:solidFill>
                      <a:srgbClr val="FF0000"/>
                    </a:solidFill>
                  </a:rPr>
                  <a:t>ανασφάλεια</a:t>
                </a:r>
                <a:r>
                  <a:rPr lang="el-GR" dirty="0"/>
                  <a:t> της κάθε ψαριάς λόγω της ρήτρας του συμβολαίου για ελάχιστο κόστος εργασίας ανά μονάδα προϊόντος για να αποδοθούν οι μισθοί στους εργάτες.</a:t>
                </a:r>
              </a:p>
              <a:p>
                <a:pPr marL="0" indent="0">
                  <a:buNone/>
                </a:pPr>
                <a:r>
                  <a:rPr lang="el-GR" dirty="0"/>
                  <a:t> </a:t>
                </a:r>
              </a:p>
              <a:p>
                <a:r>
                  <a:rPr lang="el-GR" dirty="0"/>
                  <a:t>Μια εταιρία που δεν έχει αυτόν τον όρο και αναμένει μέση ένταση  εργασίας (</a:t>
                </a:r>
                <a:r>
                  <a:rPr lang="en-US" dirty="0"/>
                  <a:t>e=</a:t>
                </a:r>
                <a:r>
                  <a:rPr lang="el-GR" dirty="0"/>
                  <a:t>5) θα έχει μέσο ποσοστό κέρδους</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14:m>
                  <m:oMath xmlns:m="http://schemas.openxmlformats.org/officeDocument/2006/math">
                    <m:r>
                      <a:rPr kumimoji="0" lang="en-US" sz="2600" b="0" i="1" u="none" strike="noStrike" kern="1200" cap="none" spc="0" normalizeH="0" baseline="0" noProof="0" smtClean="0">
                        <a:ln>
                          <a:noFill/>
                        </a:ln>
                        <a:solidFill>
                          <a:prstClr val="black"/>
                        </a:solidFill>
                        <a:effectLst/>
                        <a:uLnTx/>
                        <a:uFillTx/>
                        <a:latin typeface="Cambria Math"/>
                        <a:ea typeface="+mn-ea"/>
                        <a:cs typeface="+mn-cs"/>
                      </a:rPr>
                      <m:t>𝑟</m:t>
                    </m:r>
                    <m:r>
                      <a:rPr kumimoji="0" lang="en-US" sz="2600" b="0" i="1" u="none" strike="noStrike" kern="1200" cap="none" spc="0" normalizeH="0" baseline="0" noProof="0" smtClean="0">
                        <a:ln>
                          <a:noFill/>
                        </a:ln>
                        <a:solidFill>
                          <a:prstClr val="black"/>
                        </a:solidFill>
                        <a:effectLst/>
                        <a:uLnTx/>
                        <a:uFillTx/>
                        <a:latin typeface="Cambria Math"/>
                        <a:ea typeface="+mn-ea"/>
                        <a:cs typeface="+mn-cs"/>
                      </a:rPr>
                      <m:t>=</m:t>
                    </m:r>
                    <m:f>
                      <m:f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d>
                          <m:d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r>
                              <m:rPr>
                                <m:sty m:val="p"/>
                              </m:rP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Χ</m:t>
                            </m:r>
                            <m: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4,5</m:t>
                            </m:r>
                            <m:r>
                              <m:rPr>
                                <m:sty m:val="p"/>
                              </m:rP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Χ</m:t>
                            </m:r>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e>
                        </m:d>
                        <m:r>
                          <a:rPr kumimoji="0" lang="en-US" sz="2600" b="0" i="1" u="none" strike="noStrike" kern="1200" cap="none" spc="0" normalizeH="0" baseline="0" noProof="0">
                            <a:ln>
                              <a:noFill/>
                            </a:ln>
                            <a:solidFill>
                              <a:prstClr val="black"/>
                            </a:solidFill>
                            <a:effectLst/>
                            <a:uLnTx/>
                            <a:uFillTx/>
                            <a:latin typeface="Cambria Math"/>
                            <a:ea typeface="+mn-ea"/>
                            <a:cs typeface="+mn-cs"/>
                          </a:rPr>
                          <m:t>−</m:t>
                        </m:r>
                        <m:d>
                          <m:dPr>
                            <m:ctrlPr>
                              <a:rPr kumimoji="0" lang="en-US" sz="26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12,5</m:t>
                            </m:r>
                            <m:r>
                              <m:rPr>
                                <m:sty m:val="p"/>
                              </m:rP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Χ</m:t>
                            </m:r>
                            <m:r>
                              <a:rPr kumimoji="0" lang="el-GR" sz="26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e>
                        </m:d>
                        <m:r>
                          <a:rPr kumimoji="0" lang="en-US" sz="2600" b="0" i="1" u="none" strike="noStrike" kern="1200" cap="none" spc="0" normalizeH="0" baseline="0" noProof="0">
                            <a:ln>
                              <a:noFill/>
                            </a:ln>
                            <a:solidFill>
                              <a:prstClr val="black"/>
                            </a:solidFill>
                            <a:effectLst/>
                            <a:uLnTx/>
                            <a:uFillTx/>
                            <a:latin typeface="Cambria Math"/>
                            <a:ea typeface="+mn-ea"/>
                            <a:cs typeface="+mn-cs"/>
                          </a:rPr>
                          <m:t>−</m:t>
                        </m:r>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10</m:t>
                        </m:r>
                      </m:num>
                      <m:den>
                        <m:r>
                          <a:rPr kumimoji="0" lang="el-GR" sz="26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12,5</m:t>
                        </m:r>
                      </m:den>
                    </m:f>
                  </m:oMath>
                </a14:m>
                <a:r>
                  <a:rPr kumimoji="0" lang="el-GR" sz="2600" b="0" i="0" u="none" strike="noStrike" kern="1200" cap="none" spc="0" normalizeH="0" baseline="0" noProof="0" dirty="0">
                    <a:ln>
                      <a:noFill/>
                    </a:ln>
                    <a:solidFill>
                      <a:prstClr val="black"/>
                    </a:solidFill>
                    <a:effectLst/>
                    <a:uLnTx/>
                    <a:uFillTx/>
                    <a:latin typeface="Aptos" panose="02110004020202020204"/>
                    <a:ea typeface="+mn-ea"/>
                    <a:cs typeface="+mn-cs"/>
                  </a:rPr>
                  <a:t>=</a:t>
                </a:r>
                <a:r>
                  <a:rPr lang="el-GR" sz="2600" dirty="0">
                    <a:solidFill>
                      <a:prstClr val="black"/>
                    </a:solidFill>
                    <a:latin typeface="Aptos" panose="02110004020202020204"/>
                  </a:rPr>
                  <a:t>0</a:t>
                </a:r>
                <a:r>
                  <a:rPr kumimoji="0" lang="el-GR" sz="2600" b="0" i="0" u="none" strike="noStrike" kern="1200" cap="none" spc="0" normalizeH="0" baseline="0" noProof="0" dirty="0">
                    <a:ln>
                      <a:noFill/>
                    </a:ln>
                    <a:solidFill>
                      <a:prstClr val="black"/>
                    </a:solidFill>
                    <a:effectLst/>
                    <a:uLnTx/>
                    <a:uFillTx/>
                    <a:latin typeface="Aptos" panose="02110004020202020204"/>
                    <a:ea typeface="+mn-ea"/>
                    <a:cs typeface="+mn-cs"/>
                  </a:rPr>
                  <a:t>%</a:t>
                </a:r>
              </a:p>
              <a:p>
                <a:endParaRPr lang="el-GR" dirty="0"/>
              </a:p>
              <a:p>
                <a:pPr marL="0" indent="0">
                  <a:buNone/>
                </a:pPr>
                <a:endParaRPr lang="el-GR" dirty="0"/>
              </a:p>
              <a:p>
                <a:endParaRPr lang="en-GB" dirty="0"/>
              </a:p>
            </p:txBody>
          </p:sp>
        </mc:Choice>
        <mc:Fallback xmlns="">
          <p:sp>
            <p:nvSpPr>
              <p:cNvPr id="3" name="Content Placeholder 2">
                <a:extLst>
                  <a:ext uri="{FF2B5EF4-FFF2-40B4-BE49-F238E27FC236}">
                    <a16:creationId xmlns:a16="http://schemas.microsoft.com/office/drawing/2014/main" id="{507D8AE8-EE50-6386-29A3-1D8907383A2C}"/>
                  </a:ext>
                </a:extLst>
              </p:cNvPr>
              <p:cNvSpPr>
                <a:spLocks noGrp="1" noRot="1" noChangeAspect="1" noMove="1" noResize="1" noEditPoints="1" noAdjustHandles="1" noChangeArrowheads="1" noChangeShapeType="1" noTextEdit="1"/>
              </p:cNvSpPr>
              <p:nvPr>
                <p:ph idx="1"/>
              </p:nvPr>
            </p:nvSpPr>
            <p:spPr>
              <a:xfrm>
                <a:off x="838200" y="389467"/>
                <a:ext cx="10515600" cy="5787496"/>
              </a:xfrm>
              <a:blipFill>
                <a:blip r:embed="rId2"/>
                <a:stretch>
                  <a:fillRect l="-1043" t="-2424" r="-1449" b="-316"/>
                </a:stretch>
              </a:blipFill>
            </p:spPr>
            <p:txBody>
              <a:bodyPr/>
              <a:lstStyle/>
              <a:p>
                <a:r>
                  <a:rPr lang="en-GB">
                    <a:noFill/>
                  </a:rPr>
                  <a:t> </a:t>
                </a:r>
              </a:p>
            </p:txBody>
          </p:sp>
        </mc:Fallback>
      </mc:AlternateContent>
    </p:spTree>
    <p:extLst>
      <p:ext uri="{BB962C8B-B14F-4D97-AF65-F5344CB8AC3E}">
        <p14:creationId xmlns:p14="http://schemas.microsoft.com/office/powerpoint/2010/main" val="1526308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24000" y="0"/>
            <a:ext cx="8820472" cy="692696"/>
          </a:xfrm>
        </p:spPr>
        <p:txBody>
          <a:bodyPr>
            <a:normAutofit fontScale="90000"/>
          </a:bodyPr>
          <a:lstStyle/>
          <a:p>
            <a:r>
              <a:rPr lang="el-GR" sz="3200" b="1" dirty="0">
                <a:solidFill>
                  <a:srgbClr val="FF0000"/>
                </a:solidFill>
                <a:latin typeface="Cambria" pitchFamily="18" charset="0"/>
              </a:rPr>
              <a:t>4. Η εργασιακή πειθαρχία : καρότο και μαστίγιο </a:t>
            </a:r>
          </a:p>
        </p:txBody>
      </p:sp>
      <p:sp>
        <p:nvSpPr>
          <p:cNvPr id="3" name="Θέση περιεχομένου 2"/>
          <p:cNvSpPr>
            <a:spLocks noGrp="1"/>
          </p:cNvSpPr>
          <p:nvPr>
            <p:ph idx="1"/>
          </p:nvPr>
        </p:nvSpPr>
        <p:spPr>
          <a:xfrm>
            <a:off x="575733" y="764704"/>
            <a:ext cx="10905067" cy="5904656"/>
          </a:xfrm>
        </p:spPr>
        <p:txBody>
          <a:bodyPr>
            <a:normAutofit fontScale="92500" lnSpcReduction="10000"/>
          </a:bodyPr>
          <a:lstStyle/>
          <a:p>
            <a:pPr marL="0" indent="0" algn="just">
              <a:buNone/>
            </a:pPr>
            <a:r>
              <a:rPr lang="en-US" sz="2800" dirty="0">
                <a:latin typeface="Cambria" pitchFamily="18" charset="0"/>
              </a:rPr>
              <a:t>To e </a:t>
            </a:r>
            <a:r>
              <a:rPr lang="el-GR" sz="2800" dirty="0">
                <a:latin typeface="Cambria" pitchFamily="18" charset="0"/>
              </a:rPr>
              <a:t>προσδιορίζεται/προκύπτει κάθε μέρα δεν διευθετείται από μια συμβατική συμφωνία. Χρόνος εργασίας (δυνητική εργασία) και πραγματική εργασία διαφέρουν. </a:t>
            </a:r>
            <a:endParaRPr lang="en-US" sz="2800" dirty="0">
              <a:latin typeface="Cambria" pitchFamily="18" charset="0"/>
            </a:endParaRPr>
          </a:p>
          <a:p>
            <a:pPr marL="0" indent="0" algn="just">
              <a:buNone/>
            </a:pPr>
            <a:endParaRPr lang="en-US" sz="2800" dirty="0">
              <a:latin typeface="Cambria" pitchFamily="18" charset="0"/>
            </a:endParaRPr>
          </a:p>
          <a:p>
            <a:pPr marL="0" indent="0" algn="just">
              <a:buNone/>
            </a:pPr>
            <a:r>
              <a:rPr lang="el-GR" sz="2800" dirty="0">
                <a:latin typeface="Cambria" pitchFamily="18" charset="0"/>
              </a:rPr>
              <a:t>Απόσπαση και όχι ανταλλαγή – σύγκρουση για το επίπεδο της εργασιακής προσπάθειας, </a:t>
            </a:r>
            <a:r>
              <a:rPr lang="en-US" sz="2800" dirty="0">
                <a:latin typeface="Cambria" pitchFamily="18" charset="0"/>
              </a:rPr>
              <a:t>e</a:t>
            </a:r>
            <a:r>
              <a:rPr lang="el-GR" sz="2800" dirty="0">
                <a:latin typeface="Cambria" pitchFamily="18" charset="0"/>
              </a:rPr>
              <a:t> καθώς οι εργαζόμενοι παράγουν και οι εργοδότες κατέχουν το προϊόν. </a:t>
            </a:r>
            <a:r>
              <a:rPr lang="en-US" sz="2800" dirty="0">
                <a:latin typeface="Cambria" pitchFamily="18" charset="0"/>
              </a:rPr>
              <a:t> </a:t>
            </a:r>
          </a:p>
          <a:p>
            <a:pPr marL="0" indent="0" algn="just">
              <a:buNone/>
            </a:pPr>
            <a:endParaRPr lang="en-US" sz="2800" dirty="0">
              <a:latin typeface="Cambria" pitchFamily="18" charset="0"/>
            </a:endParaRPr>
          </a:p>
          <a:p>
            <a:pPr marL="0" indent="0" algn="just">
              <a:buNone/>
            </a:pPr>
            <a:r>
              <a:rPr lang="el-GR" sz="2800" dirty="0">
                <a:latin typeface="Cambria" pitchFamily="18" charset="0"/>
              </a:rPr>
              <a:t>Ιεραρχική οργάνωση της εργασίας και </a:t>
            </a:r>
            <a:r>
              <a:rPr lang="en-US" sz="2800" dirty="0">
                <a:latin typeface="Cambria" pitchFamily="18" charset="0"/>
              </a:rPr>
              <a:t>“supervisory labor”</a:t>
            </a:r>
            <a:r>
              <a:rPr lang="el-GR" sz="2800" dirty="0">
                <a:latin typeface="Cambria" pitchFamily="18" charset="0"/>
              </a:rPr>
              <a:t>. «Δίκαιη εργάσιμη ημέρα»; </a:t>
            </a:r>
            <a:endParaRPr lang="en-US" sz="2800" dirty="0">
              <a:latin typeface="Cambria" pitchFamily="18" charset="0"/>
            </a:endParaRPr>
          </a:p>
          <a:p>
            <a:pPr marL="0" indent="0" algn="just">
              <a:buNone/>
            </a:pPr>
            <a:endParaRPr lang="en-US" sz="2800" b="1" dirty="0">
              <a:solidFill>
                <a:srgbClr val="FF0000"/>
              </a:solidFill>
              <a:latin typeface="Cambria" pitchFamily="18" charset="0"/>
            </a:endParaRPr>
          </a:p>
          <a:p>
            <a:pPr marL="0" indent="0" algn="just">
              <a:buNone/>
            </a:pPr>
            <a:r>
              <a:rPr lang="el-GR" sz="2800" b="1" dirty="0">
                <a:solidFill>
                  <a:srgbClr val="FF0000"/>
                </a:solidFill>
                <a:latin typeface="Cambria" pitchFamily="18" charset="0"/>
              </a:rPr>
              <a:t>Ελλιπής σύμβαση εργασίας </a:t>
            </a:r>
            <a:r>
              <a:rPr lang="el-GR" sz="2800" dirty="0">
                <a:latin typeface="Cambria" pitchFamily="18" charset="0"/>
              </a:rPr>
              <a:t>(μισθός, ώρες, εργασιακή προσπάθεια). Ανελαστική και δαπανηρή η λεπτομερής καταγραφή των εργασιακών καθηκόντων και απρόσφορη η «αμοιβή με το κομμάτι».</a:t>
            </a:r>
            <a:endParaRPr lang="en-US" sz="2800" dirty="0">
              <a:latin typeface="Cambria" pitchFamily="18" charset="0"/>
            </a:endParaRPr>
          </a:p>
        </p:txBody>
      </p:sp>
    </p:spTree>
    <p:extLst>
      <p:ext uri="{BB962C8B-B14F-4D97-AF65-F5344CB8AC3E}">
        <p14:creationId xmlns:p14="http://schemas.microsoft.com/office/powerpoint/2010/main" val="2306747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71464" y="116632"/>
            <a:ext cx="9396536" cy="792088"/>
          </a:xfrm>
        </p:spPr>
        <p:txBody>
          <a:bodyPr>
            <a:noAutofit/>
          </a:bodyPr>
          <a:lstStyle/>
          <a:p>
            <a:br>
              <a:rPr lang="el-GR" sz="2400" b="1" dirty="0">
                <a:latin typeface="Cambria" pitchFamily="18" charset="0"/>
              </a:rPr>
            </a:br>
            <a:r>
              <a:rPr lang="en-US" sz="2400" b="1" dirty="0">
                <a:solidFill>
                  <a:srgbClr val="FF0000"/>
                </a:solidFill>
                <a:latin typeface="Cambria" pitchFamily="18" charset="0"/>
              </a:rPr>
              <a:t>5. </a:t>
            </a:r>
            <a:r>
              <a:rPr lang="el-GR" sz="2400" b="1" dirty="0">
                <a:solidFill>
                  <a:srgbClr val="FF0000"/>
                </a:solidFill>
                <a:latin typeface="Cambria" pitchFamily="18" charset="0"/>
              </a:rPr>
              <a:t>Η Αγορά εργασίας, ο μισθός και η ένταση της εργασίας</a:t>
            </a:r>
            <a:br>
              <a:rPr lang="el-GR" sz="3600" b="1" dirty="0">
                <a:solidFill>
                  <a:srgbClr val="FF0000"/>
                </a:solidFill>
                <a:latin typeface="Cambria" pitchFamily="18" charset="0"/>
              </a:rPr>
            </a:br>
            <a:endParaRPr lang="el-GR" sz="3600" dirty="0">
              <a:solidFill>
                <a:srgbClr val="FF0000"/>
              </a:solidFill>
            </a:endParaRPr>
          </a:p>
        </p:txBody>
      </p:sp>
      <p:sp>
        <p:nvSpPr>
          <p:cNvPr id="3" name="Θέση περιεχομένου 2"/>
          <p:cNvSpPr>
            <a:spLocks noGrp="1"/>
          </p:cNvSpPr>
          <p:nvPr>
            <p:ph idx="1"/>
          </p:nvPr>
        </p:nvSpPr>
        <p:spPr>
          <a:xfrm>
            <a:off x="448733" y="764704"/>
            <a:ext cx="10471803" cy="5832648"/>
          </a:xfrm>
        </p:spPr>
        <p:txBody>
          <a:bodyPr>
            <a:normAutofit fontScale="92500" lnSpcReduction="20000"/>
          </a:bodyPr>
          <a:lstStyle/>
          <a:p>
            <a:pPr marL="0" indent="0" algn="just">
              <a:buNone/>
            </a:pPr>
            <a:r>
              <a:rPr lang="el-GR" sz="2400" b="1" dirty="0">
                <a:solidFill>
                  <a:srgbClr val="FF0000"/>
                </a:solidFill>
                <a:latin typeface="Cambria" pitchFamily="18" charset="0"/>
              </a:rPr>
              <a:t>Αγορά εργασίας: </a:t>
            </a:r>
            <a:r>
              <a:rPr lang="el-GR" sz="2400" dirty="0">
                <a:latin typeface="Cambria" pitchFamily="18" charset="0"/>
              </a:rPr>
              <a:t>αγοραπωλησία χρόνου εργασίας και όχι της ίδιας της εργασίας. Ανταγωνισμός και σύγκρουση σε αυτήν την αγορά. Μισθοί, ένταση εργασίας, ασφάλεια στο χώρο εργασίας, μη μισθολογικές παροχές. Σχετική δύναμη των δύο πλευρών βραχυχρόνια και μακροχρόνια.</a:t>
            </a:r>
          </a:p>
          <a:p>
            <a:pPr marL="0" indent="0" algn="just">
              <a:buNone/>
            </a:pPr>
            <a:endParaRPr lang="en-US" sz="2400" dirty="0">
              <a:latin typeface="Cambria" pitchFamily="18" charset="0"/>
            </a:endParaRPr>
          </a:p>
          <a:p>
            <a:pPr marL="0" indent="0" algn="just">
              <a:buNone/>
            </a:pPr>
            <a:r>
              <a:rPr lang="el-GR" sz="2400" dirty="0">
                <a:latin typeface="Cambria" pitchFamily="18" charset="0"/>
              </a:rPr>
              <a:t>Σωματεία, νόρμες εργασίας και αμοιβής, κρατικές ρυθμίσεις, κατώτατος μισθός. Ο πιο σημαντικός παράγοντας είναι το:</a:t>
            </a:r>
            <a:endParaRPr lang="en-US" sz="2400" dirty="0">
              <a:latin typeface="Cambria" pitchFamily="18" charset="0"/>
            </a:endParaRPr>
          </a:p>
          <a:p>
            <a:pPr marL="0" indent="0" algn="just">
              <a:buNone/>
            </a:pPr>
            <a:endParaRPr lang="en-US" sz="2400" dirty="0">
              <a:latin typeface="Cambria" pitchFamily="18" charset="0"/>
            </a:endParaRPr>
          </a:p>
          <a:p>
            <a:pPr marL="0" indent="0" algn="just">
              <a:buNone/>
            </a:pPr>
            <a:r>
              <a:rPr lang="el-GR" sz="2000" b="1" dirty="0">
                <a:solidFill>
                  <a:srgbClr val="FF0000"/>
                </a:solidFill>
                <a:latin typeface="Cambria" pitchFamily="18" charset="0"/>
              </a:rPr>
              <a:t>Κόστος απώλειας εργασίας (</a:t>
            </a:r>
            <a:r>
              <a:rPr lang="en-US" sz="2000" b="1" dirty="0">
                <a:solidFill>
                  <a:srgbClr val="FF0000"/>
                </a:solidFill>
                <a:latin typeface="Cambria" pitchFamily="18" charset="0"/>
              </a:rPr>
              <a:t>cost of job loss, </a:t>
            </a:r>
            <a:r>
              <a:rPr lang="en-US" sz="2000" b="1" dirty="0" err="1">
                <a:solidFill>
                  <a:srgbClr val="FF0000"/>
                </a:solidFill>
                <a:latin typeface="Cambria" pitchFamily="18" charset="0"/>
              </a:rPr>
              <a:t>cjl</a:t>
            </a:r>
            <a:r>
              <a:rPr lang="en-US" sz="2000" b="1" dirty="0">
                <a:solidFill>
                  <a:srgbClr val="FF0000"/>
                </a:solidFill>
                <a:latin typeface="Cambria" pitchFamily="18" charset="0"/>
              </a:rPr>
              <a:t>) = (</a:t>
            </a:r>
            <a:r>
              <a:rPr lang="en-US" sz="2000" b="1" dirty="0" err="1">
                <a:solidFill>
                  <a:srgbClr val="FF0000"/>
                </a:solidFill>
                <a:latin typeface="Cambria" pitchFamily="18" charset="0"/>
              </a:rPr>
              <a:t>ww</a:t>
            </a:r>
            <a:r>
              <a:rPr lang="el-GR" sz="2000" b="1" dirty="0">
                <a:solidFill>
                  <a:srgbClr val="FF0000"/>
                </a:solidFill>
                <a:latin typeface="Cambria" pitchFamily="18" charset="0"/>
              </a:rPr>
              <a:t> </a:t>
            </a:r>
            <a:r>
              <a:rPr lang="en-US" sz="2000" b="1" dirty="0">
                <a:solidFill>
                  <a:srgbClr val="FF0000"/>
                </a:solidFill>
                <a:latin typeface="Cambria" pitchFamily="18" charset="0"/>
              </a:rPr>
              <a:t>-</a:t>
            </a:r>
            <a:r>
              <a:rPr lang="el-GR" sz="2000" b="1" dirty="0">
                <a:solidFill>
                  <a:srgbClr val="FF0000"/>
                </a:solidFill>
                <a:latin typeface="Cambria" pitchFamily="18" charset="0"/>
              </a:rPr>
              <a:t> </a:t>
            </a:r>
            <a:r>
              <a:rPr lang="en-US" sz="2000" b="1" dirty="0" err="1">
                <a:solidFill>
                  <a:srgbClr val="FF0000"/>
                </a:solidFill>
                <a:latin typeface="Cambria" pitchFamily="18" charset="0"/>
              </a:rPr>
              <a:t>ui</a:t>
            </a:r>
            <a:r>
              <a:rPr lang="en-US" sz="2000" b="1" dirty="0">
                <a:solidFill>
                  <a:srgbClr val="FF0000"/>
                </a:solidFill>
                <a:latin typeface="Cambria" pitchFamily="18" charset="0"/>
              </a:rPr>
              <a:t>)(</a:t>
            </a:r>
            <a:r>
              <a:rPr lang="en-US" sz="2000" b="1" dirty="0" err="1">
                <a:solidFill>
                  <a:srgbClr val="FF0000"/>
                </a:solidFill>
                <a:latin typeface="Cambria" pitchFamily="18" charset="0"/>
              </a:rPr>
              <a:t>ud</a:t>
            </a:r>
            <a:r>
              <a:rPr lang="en-US" sz="2000" b="1" dirty="0">
                <a:solidFill>
                  <a:srgbClr val="FF0000"/>
                </a:solidFill>
                <a:latin typeface="Cambria" pitchFamily="18" charset="0"/>
              </a:rPr>
              <a:t>)</a:t>
            </a:r>
          </a:p>
          <a:p>
            <a:pPr marL="0" indent="0" algn="just">
              <a:buNone/>
            </a:pPr>
            <a:r>
              <a:rPr lang="en-US" sz="2000" dirty="0" err="1">
                <a:latin typeface="Cambria" pitchFamily="18" charset="0"/>
              </a:rPr>
              <a:t>ww</a:t>
            </a:r>
            <a:r>
              <a:rPr lang="el-GR" sz="2000" dirty="0">
                <a:latin typeface="Cambria" pitchFamily="18" charset="0"/>
              </a:rPr>
              <a:t> </a:t>
            </a:r>
            <a:r>
              <a:rPr lang="en-US" sz="2000" dirty="0">
                <a:latin typeface="Cambria" pitchFamily="18" charset="0"/>
              </a:rPr>
              <a:t>= </a:t>
            </a:r>
            <a:r>
              <a:rPr lang="el-GR" sz="2000" dirty="0">
                <a:latin typeface="Cambria" pitchFamily="18" charset="0"/>
              </a:rPr>
              <a:t>εβδομαδιαίος καθαρός μισθός = νέος μισθός =$400</a:t>
            </a:r>
            <a:endParaRPr lang="en-US" sz="2000" dirty="0">
              <a:latin typeface="Cambria" pitchFamily="18" charset="0"/>
            </a:endParaRPr>
          </a:p>
          <a:p>
            <a:pPr marL="0" indent="0" algn="just">
              <a:buNone/>
            </a:pPr>
            <a:r>
              <a:rPr lang="en-US" sz="2000" dirty="0" err="1">
                <a:latin typeface="Cambria" pitchFamily="18" charset="0"/>
              </a:rPr>
              <a:t>ui</a:t>
            </a:r>
            <a:r>
              <a:rPr lang="en-US" sz="2000" dirty="0">
                <a:latin typeface="Cambria" pitchFamily="18" charset="0"/>
              </a:rPr>
              <a:t> = </a:t>
            </a:r>
            <a:r>
              <a:rPr lang="el-GR" sz="2000" dirty="0">
                <a:latin typeface="Cambria" pitchFamily="18" charset="0"/>
              </a:rPr>
              <a:t>εβδομαδιαίο καθαρό επίδομα ανεργίας = $200</a:t>
            </a:r>
          </a:p>
          <a:p>
            <a:pPr marL="0" indent="0" algn="just">
              <a:buNone/>
            </a:pPr>
            <a:r>
              <a:rPr lang="en-US" sz="2000" dirty="0" err="1">
                <a:latin typeface="Cambria" pitchFamily="18" charset="0"/>
              </a:rPr>
              <a:t>ud</a:t>
            </a:r>
            <a:r>
              <a:rPr lang="en-US" sz="2000" dirty="0">
                <a:latin typeface="Cambria" pitchFamily="18" charset="0"/>
              </a:rPr>
              <a:t> = </a:t>
            </a:r>
            <a:r>
              <a:rPr lang="el-GR" sz="2000" dirty="0">
                <a:latin typeface="Cambria" pitchFamily="18" charset="0"/>
              </a:rPr>
              <a:t>αναμενόμενος αριθμός εβδομάδων ανεργίας = 20</a:t>
            </a:r>
            <a:endParaRPr lang="en-US" sz="2000" dirty="0">
              <a:latin typeface="Cambria" pitchFamily="18" charset="0"/>
            </a:endParaRPr>
          </a:p>
          <a:p>
            <a:pPr marL="0" indent="0" algn="just">
              <a:buNone/>
            </a:pPr>
            <a:r>
              <a:rPr lang="en-US" sz="2000" dirty="0" err="1">
                <a:latin typeface="Cambria" pitchFamily="18" charset="0"/>
              </a:rPr>
              <a:t>cjl</a:t>
            </a:r>
            <a:r>
              <a:rPr lang="en-US" sz="2000" dirty="0">
                <a:latin typeface="Cambria" pitchFamily="18" charset="0"/>
              </a:rPr>
              <a:t> =($400-$200)(20)= $4000 </a:t>
            </a:r>
            <a:r>
              <a:rPr lang="el-GR" sz="2000" dirty="0">
                <a:latin typeface="Cambria" pitchFamily="18" charset="0"/>
              </a:rPr>
              <a:t>ή </a:t>
            </a:r>
            <a:r>
              <a:rPr lang="en-US" sz="2000" dirty="0" err="1">
                <a:latin typeface="Cambria" pitchFamily="18" charset="0"/>
              </a:rPr>
              <a:t>cjl</a:t>
            </a:r>
            <a:r>
              <a:rPr lang="en-US" sz="2000" dirty="0">
                <a:latin typeface="Cambria" pitchFamily="18" charset="0"/>
              </a:rPr>
              <a:t> = (4000/16000 = yearly net income) = 0.25</a:t>
            </a:r>
            <a:endParaRPr lang="el-GR" sz="2000" dirty="0">
              <a:latin typeface="Cambria" pitchFamily="18" charset="0"/>
            </a:endParaRPr>
          </a:p>
          <a:p>
            <a:pPr marL="0" indent="0" algn="just">
              <a:buNone/>
            </a:pPr>
            <a:endParaRPr lang="en-US" sz="2000" dirty="0">
              <a:latin typeface="Cambria" pitchFamily="18" charset="0"/>
            </a:endParaRPr>
          </a:p>
          <a:p>
            <a:pPr marL="0" indent="0" algn="just">
              <a:buNone/>
            </a:pPr>
            <a:r>
              <a:rPr lang="el-GR" sz="2000" dirty="0">
                <a:latin typeface="Cambria" pitchFamily="18" charset="0"/>
              </a:rPr>
              <a:t>Υποτίμηση του πραγματικού κόστους απώλειας εργασίας με διάφορους τρόπους: </a:t>
            </a:r>
            <a:r>
              <a:rPr lang="en-US" sz="2000" dirty="0">
                <a:latin typeface="Cambria" pitchFamily="18" charset="0"/>
              </a:rPr>
              <a:t>eligibility</a:t>
            </a:r>
            <a:r>
              <a:rPr lang="el-GR" sz="2000" dirty="0">
                <a:latin typeface="Cambria" pitchFamily="18" charset="0"/>
              </a:rPr>
              <a:t> για </a:t>
            </a:r>
            <a:r>
              <a:rPr lang="en-US" sz="2000" dirty="0" err="1">
                <a:latin typeface="Cambria" pitchFamily="18" charset="0"/>
              </a:rPr>
              <a:t>ui</a:t>
            </a:r>
            <a:r>
              <a:rPr lang="el-GR" sz="2000" dirty="0">
                <a:latin typeface="Cambria" pitchFamily="18" charset="0"/>
              </a:rPr>
              <a:t> και διάρκεια χορήγησης, χαμηλότερος νέος μισθός, ασφάλιση, ψυχολογικό κόστος</a:t>
            </a:r>
            <a:r>
              <a:rPr lang="en-US" sz="2000" dirty="0">
                <a:latin typeface="Cambria" pitchFamily="18" charset="0"/>
              </a:rPr>
              <a:t>.</a:t>
            </a:r>
            <a:endParaRPr lang="el-GR" sz="2000" dirty="0">
              <a:latin typeface="Cambria" pitchFamily="18" charset="0"/>
            </a:endParaRPr>
          </a:p>
          <a:p>
            <a:pPr marL="0" indent="0" algn="just">
              <a:buNone/>
            </a:pPr>
            <a:r>
              <a:rPr lang="el-GR" sz="2000" dirty="0">
                <a:solidFill>
                  <a:srgbClr val="FF0000"/>
                </a:solidFill>
                <a:latin typeface="Cambria" pitchFamily="18" charset="0"/>
              </a:rPr>
              <a:t>Όσο υψηλότερο το κόστος απώλειας εργασίας τόσο μεγαλύτερη εξουσία έχει ο εργοδότης </a:t>
            </a:r>
            <a:r>
              <a:rPr lang="el-GR" sz="2000" dirty="0">
                <a:latin typeface="Cambria" pitchFamily="18" charset="0"/>
              </a:rPr>
              <a:t>πάνω στον εργαζόμενο</a:t>
            </a:r>
            <a:r>
              <a:rPr lang="en-US" sz="2000" dirty="0">
                <a:latin typeface="Cambria" pitchFamily="18" charset="0"/>
              </a:rPr>
              <a:t> </a:t>
            </a:r>
          </a:p>
          <a:p>
            <a:pPr marL="0" indent="0" algn="just">
              <a:buNone/>
            </a:pPr>
            <a:r>
              <a:rPr lang="el-GR" sz="2000" dirty="0">
                <a:latin typeface="Cambria" pitchFamily="18" charset="0"/>
              </a:rPr>
              <a:t>Χαμηλότερο επίπεδο του αποδεκτού μισθού είναι το </a:t>
            </a:r>
            <a:r>
              <a:rPr lang="el-GR" sz="2000" dirty="0">
                <a:solidFill>
                  <a:srgbClr val="FF0000"/>
                </a:solidFill>
                <a:latin typeface="Cambria" pitchFamily="18" charset="0"/>
              </a:rPr>
              <a:t>ημερομίσθιο υποχώρησης</a:t>
            </a:r>
            <a:r>
              <a:rPr lang="el-GR" sz="2000" dirty="0">
                <a:latin typeface="Cambria" pitchFamily="18" charset="0"/>
              </a:rPr>
              <a:t>, </a:t>
            </a:r>
            <a:r>
              <a:rPr lang="en-US" sz="2000" b="1" dirty="0">
                <a:latin typeface="Cambria" pitchFamily="18" charset="0"/>
              </a:rPr>
              <a:t>w-</a:t>
            </a:r>
            <a:endParaRPr lang="el-GR" sz="2000" b="1" dirty="0">
              <a:latin typeface="Cambria" pitchFamily="18" charset="0"/>
            </a:endParaRPr>
          </a:p>
        </p:txBody>
      </p:sp>
    </p:spTree>
    <p:extLst>
      <p:ext uri="{BB962C8B-B14F-4D97-AF65-F5344CB8AC3E}">
        <p14:creationId xmlns:p14="http://schemas.microsoft.com/office/powerpoint/2010/main" val="10450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50976" y="-27012"/>
            <a:ext cx="9217024" cy="620688"/>
          </a:xfrm>
        </p:spPr>
        <p:txBody>
          <a:bodyPr>
            <a:normAutofit fontScale="90000"/>
          </a:bodyPr>
          <a:lstStyle/>
          <a:p>
            <a:r>
              <a:rPr lang="el-GR" sz="3100" b="1" dirty="0">
                <a:solidFill>
                  <a:srgbClr val="FF0000"/>
                </a:solidFill>
                <a:latin typeface="Cambria" pitchFamily="18" charset="0"/>
              </a:rPr>
              <a:t>Η αγορά εργασίας, ο μισθός και η ένταση της εργασίας</a:t>
            </a:r>
            <a:endParaRPr lang="el-GR" dirty="0"/>
          </a:p>
        </p:txBody>
      </p:sp>
      <p:sp>
        <p:nvSpPr>
          <p:cNvPr id="3" name="Θέση περιεχομένου 2"/>
          <p:cNvSpPr>
            <a:spLocks noGrp="1"/>
          </p:cNvSpPr>
          <p:nvPr>
            <p:ph idx="1"/>
          </p:nvPr>
        </p:nvSpPr>
        <p:spPr>
          <a:xfrm>
            <a:off x="304799" y="620688"/>
            <a:ext cx="11370733" cy="6237312"/>
          </a:xfrm>
        </p:spPr>
        <p:txBody>
          <a:bodyPr>
            <a:normAutofit fontScale="92500" lnSpcReduction="20000"/>
          </a:bodyPr>
          <a:lstStyle/>
          <a:p>
            <a:pPr marL="0" indent="0" algn="just">
              <a:buNone/>
            </a:pPr>
            <a:r>
              <a:rPr lang="en-US" dirty="0">
                <a:latin typeface="Cambria" pitchFamily="18" charset="0"/>
              </a:rPr>
              <a:t>w- </a:t>
            </a:r>
            <a:r>
              <a:rPr lang="el-GR" dirty="0">
                <a:latin typeface="Cambria" pitchFamily="18" charset="0"/>
              </a:rPr>
              <a:t>= </a:t>
            </a:r>
            <a:r>
              <a:rPr lang="el-GR" b="1" dirty="0">
                <a:latin typeface="Cambria" pitchFamily="18" charset="0"/>
              </a:rPr>
              <a:t>ημερομίσθιο υποχώρησης </a:t>
            </a:r>
            <a:r>
              <a:rPr lang="el-GR" dirty="0">
                <a:latin typeface="Cambria" pitchFamily="18" charset="0"/>
              </a:rPr>
              <a:t>(ο εργάτης είναι αδιάφορος για το ενδεχόμενο να χάσει την εργασία του).  </a:t>
            </a:r>
            <a:r>
              <a:rPr lang="en-US" dirty="0">
                <a:latin typeface="Cambria" pitchFamily="18" charset="0"/>
              </a:rPr>
              <a:t>w = w-  ----</a:t>
            </a:r>
            <a:r>
              <a:rPr lang="en-US" dirty="0">
                <a:latin typeface="Cambria" pitchFamily="18" charset="0"/>
                <a:sym typeface="Wingdings" pitchFamily="2" charset="2"/>
              </a:rPr>
              <a:t> </a:t>
            </a:r>
            <a:r>
              <a:rPr lang="en-US" dirty="0" err="1">
                <a:latin typeface="Cambria" pitchFamily="18" charset="0"/>
                <a:sym typeface="Wingdings" pitchFamily="2" charset="2"/>
              </a:rPr>
              <a:t>cjl</a:t>
            </a:r>
            <a:r>
              <a:rPr lang="en-US" dirty="0">
                <a:latin typeface="Cambria" pitchFamily="18" charset="0"/>
                <a:sym typeface="Wingdings" pitchFamily="2" charset="2"/>
              </a:rPr>
              <a:t> = 0 ----- </a:t>
            </a:r>
            <a:r>
              <a:rPr lang="el-GR" dirty="0">
                <a:latin typeface="Cambria" pitchFamily="18" charset="0"/>
                <a:sym typeface="Wingdings" pitchFamily="2" charset="2"/>
              </a:rPr>
              <a:t>ελάχιστη εργασιακή προσπάθεια.</a:t>
            </a:r>
            <a:endParaRPr lang="en-US" dirty="0">
              <a:latin typeface="Cambria" pitchFamily="18" charset="0"/>
              <a:sym typeface="Wingdings" pitchFamily="2" charset="2"/>
            </a:endParaRPr>
          </a:p>
          <a:p>
            <a:pPr marL="0" indent="0" algn="just">
              <a:buNone/>
            </a:pPr>
            <a:r>
              <a:rPr lang="el-GR" dirty="0">
                <a:latin typeface="Cambria" pitchFamily="18" charset="0"/>
                <a:sym typeface="Wingdings" pitchFamily="2" charset="2"/>
              </a:rPr>
              <a:t>Ραβδί (πιθανή ανεργία) καρότο (υψηλότερος μισθός)--- αύξηση της έντασης εργασίας, </a:t>
            </a:r>
            <a:r>
              <a:rPr lang="en-US" dirty="0">
                <a:latin typeface="Cambria" pitchFamily="18" charset="0"/>
                <a:sym typeface="Wingdings" pitchFamily="2" charset="2"/>
              </a:rPr>
              <a:t>e</a:t>
            </a:r>
          </a:p>
          <a:p>
            <a:pPr marL="0" indent="0" algn="just">
              <a:buNone/>
            </a:pPr>
            <a:r>
              <a:rPr lang="el-GR" dirty="0">
                <a:latin typeface="Cambria" pitchFamily="18" charset="0"/>
                <a:sym typeface="Wingdings" pitchFamily="2" charset="2"/>
              </a:rPr>
              <a:t>Αύξηση του μισθού</a:t>
            </a:r>
            <a:r>
              <a:rPr lang="en-US" dirty="0">
                <a:latin typeface="Cambria" pitchFamily="18" charset="0"/>
                <a:sym typeface="Wingdings" pitchFamily="2" charset="2"/>
              </a:rPr>
              <a:t> (</a:t>
            </a:r>
            <a:r>
              <a:rPr lang="el-GR" dirty="0">
                <a:latin typeface="Cambria" pitchFamily="18" charset="0"/>
                <a:sym typeface="Wingdings" pitchFamily="2" charset="2"/>
              </a:rPr>
              <a:t>και του κόστους) επιφέρει αύξηση της έντασης της εργασίας (του προϊόντος και των κερδών) -- επικέντρωση στο μοναδιαίο κόστος εργασίας (</a:t>
            </a:r>
            <a:r>
              <a:rPr lang="en-US" dirty="0">
                <a:latin typeface="Cambria" pitchFamily="18" charset="0"/>
                <a:sym typeface="Wingdings" pitchFamily="2" charset="2"/>
              </a:rPr>
              <a:t>ulc) </a:t>
            </a:r>
            <a:r>
              <a:rPr lang="el-GR" dirty="0">
                <a:latin typeface="Cambria" pitchFamily="18" charset="0"/>
                <a:sym typeface="Wingdings" pitchFamily="2" charset="2"/>
              </a:rPr>
              <a:t>η ελαχιστοποίηση του οποίου επιφέρει μεγιστοποίηση του ποσοστού κέρδους (</a:t>
            </a:r>
            <a:r>
              <a:rPr lang="en-US" dirty="0">
                <a:latin typeface="Cambria" pitchFamily="18" charset="0"/>
                <a:sym typeface="Wingdings" pitchFamily="2" charset="2"/>
              </a:rPr>
              <a:t>r).</a:t>
            </a:r>
          </a:p>
          <a:p>
            <a:pPr marL="0" indent="0" algn="just">
              <a:buNone/>
            </a:pPr>
            <a:endParaRPr lang="en-US" dirty="0">
              <a:latin typeface="Cambria" pitchFamily="18" charset="0"/>
              <a:sym typeface="Wingdings" pitchFamily="2" charset="2"/>
            </a:endParaRPr>
          </a:p>
          <a:p>
            <a:pPr marL="0" indent="0" algn="just">
              <a:buNone/>
            </a:pPr>
            <a:r>
              <a:rPr lang="en-US" dirty="0">
                <a:latin typeface="Cambria" pitchFamily="18" charset="0"/>
                <a:sym typeface="Wingdings" pitchFamily="2" charset="2"/>
              </a:rPr>
              <a:t> ulc = w/z = w/(</a:t>
            </a:r>
            <a:r>
              <a:rPr lang="en-US" dirty="0" err="1">
                <a:latin typeface="Cambria" pitchFamily="18" charset="0"/>
                <a:sym typeface="Wingdings" pitchFamily="2" charset="2"/>
              </a:rPr>
              <a:t>ef</a:t>
            </a:r>
            <a:r>
              <a:rPr lang="en-US" dirty="0">
                <a:latin typeface="Cambria" pitchFamily="18" charset="0"/>
                <a:sym typeface="Wingdings" pitchFamily="2" charset="2"/>
              </a:rPr>
              <a:t>)  --- f = </a:t>
            </a:r>
            <a:r>
              <a:rPr lang="en-US" dirty="0" err="1">
                <a:latin typeface="Cambria" pitchFamily="18" charset="0"/>
                <a:sym typeface="Wingdings" pitchFamily="2" charset="2"/>
              </a:rPr>
              <a:t>ct</a:t>
            </a:r>
            <a:r>
              <a:rPr lang="en-US" dirty="0">
                <a:latin typeface="Cambria" pitchFamily="18" charset="0"/>
                <a:sym typeface="Wingdings" pitchFamily="2" charset="2"/>
              </a:rPr>
              <a:t> </a:t>
            </a:r>
            <a:r>
              <a:rPr lang="el-GR" dirty="0">
                <a:latin typeface="Cambria" pitchFamily="18" charset="0"/>
                <a:sym typeface="Wingdings" pitchFamily="2" charset="2"/>
              </a:rPr>
              <a:t>(σταθερό)</a:t>
            </a:r>
            <a:endParaRPr lang="en-US" dirty="0">
              <a:latin typeface="Cambria" pitchFamily="18" charset="0"/>
              <a:sym typeface="Wingdings" pitchFamily="2" charset="2"/>
            </a:endParaRPr>
          </a:p>
          <a:p>
            <a:pPr marL="0" indent="0" algn="just">
              <a:buNone/>
            </a:pPr>
            <a:r>
              <a:rPr lang="el-GR" dirty="0">
                <a:latin typeface="Cambria" pitchFamily="18" charset="0"/>
                <a:sym typeface="Wingdings" pitchFamily="2" charset="2"/>
              </a:rPr>
              <a:t>Από </a:t>
            </a:r>
            <a:r>
              <a:rPr lang="en-US" dirty="0">
                <a:latin typeface="Cambria" pitchFamily="18" charset="0"/>
                <a:sym typeface="Wingdings" pitchFamily="2" charset="2"/>
              </a:rPr>
              <a:t>w- </a:t>
            </a:r>
            <a:r>
              <a:rPr lang="el-GR" dirty="0">
                <a:latin typeface="Cambria" pitchFamily="18" charset="0"/>
                <a:sym typeface="Wingdings" pitchFamily="2" charset="2"/>
              </a:rPr>
              <a:t> αύξηση του μισθού </a:t>
            </a:r>
            <a:r>
              <a:rPr lang="en-US" dirty="0">
                <a:latin typeface="Cambria" pitchFamily="18" charset="0"/>
                <a:sym typeface="Wingdings" pitchFamily="2" charset="2"/>
              </a:rPr>
              <a:t>w </a:t>
            </a:r>
            <a:r>
              <a:rPr lang="el-GR" dirty="0">
                <a:latin typeface="Cambria" pitchFamily="18" charset="0"/>
                <a:sym typeface="Wingdings" pitchFamily="2" charset="2"/>
              </a:rPr>
              <a:t>που επιφέρει μια αναλογικά μεγαλύτερη αύξηση στην εργασιακή προσπάθεια </a:t>
            </a:r>
            <a:r>
              <a:rPr lang="en-US" dirty="0">
                <a:latin typeface="Cambria" pitchFamily="18" charset="0"/>
                <a:sym typeface="Wingdings" pitchFamily="2" charset="2"/>
              </a:rPr>
              <a:t>e </a:t>
            </a:r>
            <a:r>
              <a:rPr lang="el-GR" dirty="0">
                <a:latin typeface="Cambria" pitchFamily="18" charset="0"/>
                <a:sym typeface="Wingdings" pitchFamily="2" charset="2"/>
              </a:rPr>
              <a:t>και άρα μια μείωση του μοναδιαίου κόστους εργασίας </a:t>
            </a:r>
            <a:r>
              <a:rPr lang="en-US" dirty="0">
                <a:latin typeface="Cambria" pitchFamily="18" charset="0"/>
                <a:sym typeface="Wingdings" pitchFamily="2" charset="2"/>
              </a:rPr>
              <a:t>ulc, </a:t>
            </a:r>
            <a:r>
              <a:rPr lang="el-GR" dirty="0">
                <a:latin typeface="Cambria" pitchFamily="18" charset="0"/>
                <a:sym typeface="Wingdings" pitchFamily="2" charset="2"/>
              </a:rPr>
              <a:t>με ταυτόχρονη</a:t>
            </a:r>
            <a:r>
              <a:rPr lang="en-US" dirty="0">
                <a:latin typeface="Cambria" pitchFamily="18" charset="0"/>
                <a:sym typeface="Wingdings" pitchFamily="2" charset="2"/>
              </a:rPr>
              <a:t> </a:t>
            </a:r>
            <a:r>
              <a:rPr lang="el-GR" dirty="0">
                <a:latin typeface="Cambria" pitchFamily="18" charset="0"/>
                <a:sym typeface="Wingdings" pitchFamily="2" charset="2"/>
              </a:rPr>
              <a:t>αύξηση του ποσοστού κέρδους, </a:t>
            </a:r>
            <a:r>
              <a:rPr lang="en-US" dirty="0">
                <a:latin typeface="Cambria" pitchFamily="18" charset="0"/>
                <a:sym typeface="Wingdings" pitchFamily="2" charset="2"/>
              </a:rPr>
              <a:t>r.</a:t>
            </a:r>
            <a:endParaRPr lang="el-GR" dirty="0">
              <a:latin typeface="Cambria" pitchFamily="18" charset="0"/>
              <a:sym typeface="Wingdings" pitchFamily="2" charset="2"/>
            </a:endParaRPr>
          </a:p>
          <a:p>
            <a:pPr marL="0" indent="0">
              <a:buNone/>
            </a:pPr>
            <a:endParaRPr lang="el-GR" dirty="0"/>
          </a:p>
        </p:txBody>
      </p:sp>
      <p:cxnSp>
        <p:nvCxnSpPr>
          <p:cNvPr id="5" name="Ευθύγραμμο βέλος σύνδεσης 4"/>
          <p:cNvCxnSpPr/>
          <p:nvPr/>
        </p:nvCxnSpPr>
        <p:spPr>
          <a:xfrm flipV="1">
            <a:off x="4449440" y="2187930"/>
            <a:ext cx="0" cy="4320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1166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59496" y="44624"/>
            <a:ext cx="9108504" cy="648072"/>
          </a:xfrm>
        </p:spPr>
        <p:txBody>
          <a:bodyPr>
            <a:noAutofit/>
          </a:bodyPr>
          <a:lstStyle/>
          <a:p>
            <a:r>
              <a:rPr lang="el-GR" sz="2400" b="1" dirty="0">
                <a:solidFill>
                  <a:srgbClr val="FF0000"/>
                </a:solidFill>
                <a:latin typeface="Cambria" pitchFamily="18" charset="0"/>
              </a:rPr>
              <a:t>Η αγορά εργασίας, ο μισθός και η ένταση της εργασίας</a:t>
            </a:r>
            <a:endParaRPr lang="el-GR" sz="2400" dirty="0"/>
          </a:p>
        </p:txBody>
      </p:sp>
      <p:sp>
        <p:nvSpPr>
          <p:cNvPr id="3" name="Θέση περιεχομένου 2"/>
          <p:cNvSpPr>
            <a:spLocks noGrp="1"/>
          </p:cNvSpPr>
          <p:nvPr>
            <p:ph idx="1"/>
          </p:nvPr>
        </p:nvSpPr>
        <p:spPr>
          <a:xfrm>
            <a:off x="177799" y="764704"/>
            <a:ext cx="11108267" cy="5976664"/>
          </a:xfrm>
        </p:spPr>
        <p:txBody>
          <a:bodyPr>
            <a:normAutofit/>
          </a:bodyPr>
          <a:lstStyle/>
          <a:p>
            <a:pPr marL="0" indent="0" algn="just">
              <a:buNone/>
            </a:pPr>
            <a:r>
              <a:rPr lang="el-GR" dirty="0">
                <a:latin typeface="Cambria" pitchFamily="18" charset="0"/>
              </a:rPr>
              <a:t>Από το ημερομίσθιο υποχώρησης, </a:t>
            </a:r>
            <a:r>
              <a:rPr lang="en-US" dirty="0">
                <a:latin typeface="Cambria" pitchFamily="18" charset="0"/>
              </a:rPr>
              <a:t>w-,</a:t>
            </a:r>
            <a:r>
              <a:rPr lang="el-GR" dirty="0">
                <a:latin typeface="Cambria" pitchFamily="18" charset="0"/>
              </a:rPr>
              <a:t> αν οι εργοδότες αυξήσουν το ωρομίσθιο, </a:t>
            </a:r>
            <a:endParaRPr lang="en-US" dirty="0">
              <a:latin typeface="Cambria" pitchFamily="18" charset="0"/>
            </a:endParaRPr>
          </a:p>
          <a:p>
            <a:pPr marL="0" indent="0" algn="just">
              <a:buNone/>
            </a:pPr>
            <a:r>
              <a:rPr lang="en-US" dirty="0">
                <a:latin typeface="Cambria" pitchFamily="18" charset="0"/>
              </a:rPr>
              <a:t>w-  ---</a:t>
            </a:r>
            <a:r>
              <a:rPr lang="en-US" dirty="0">
                <a:latin typeface="Cambria" pitchFamily="18" charset="0"/>
                <a:sym typeface="Wingdings" pitchFamily="2" charset="2"/>
              </a:rPr>
              <a:t> w    ---e     ---</a:t>
            </a:r>
            <a:r>
              <a:rPr lang="en-US" dirty="0">
                <a:solidFill>
                  <a:srgbClr val="7030A0"/>
                </a:solidFill>
                <a:latin typeface="Cambria" pitchFamily="18" charset="0"/>
                <a:sym typeface="Wingdings" pitchFamily="2" charset="2"/>
              </a:rPr>
              <a:t>ulc</a:t>
            </a:r>
            <a:r>
              <a:rPr lang="en-US" dirty="0">
                <a:latin typeface="Cambria" pitchFamily="18" charset="0"/>
                <a:sym typeface="Wingdings" pitchFamily="2" charset="2"/>
              </a:rPr>
              <a:t>  = w/ </a:t>
            </a:r>
            <a:r>
              <a:rPr lang="en-US" dirty="0" err="1">
                <a:latin typeface="Cambria" pitchFamily="18" charset="0"/>
                <a:sym typeface="Wingdings" pitchFamily="2" charset="2"/>
              </a:rPr>
              <a:t>ef</a:t>
            </a:r>
            <a:r>
              <a:rPr lang="en-US" dirty="0">
                <a:latin typeface="Cambria" pitchFamily="18" charset="0"/>
                <a:sym typeface="Wingdings" pitchFamily="2" charset="2"/>
              </a:rPr>
              <a:t>  ---- </a:t>
            </a:r>
            <a:r>
              <a:rPr lang="en-US" b="1" dirty="0">
                <a:solidFill>
                  <a:srgbClr val="7030A0"/>
                </a:solidFill>
                <a:latin typeface="Cambria" pitchFamily="18" charset="0"/>
                <a:sym typeface="Wingdings" pitchFamily="2" charset="2"/>
              </a:rPr>
              <a:t>r</a:t>
            </a:r>
            <a:r>
              <a:rPr lang="en-US" dirty="0">
                <a:latin typeface="Cambria" pitchFamily="18" charset="0"/>
                <a:sym typeface="Wingdings" pitchFamily="2" charset="2"/>
              </a:rPr>
              <a:t>    </a:t>
            </a:r>
            <a:r>
              <a:rPr lang="el-GR" dirty="0">
                <a:latin typeface="Cambria" pitchFamily="18" charset="0"/>
                <a:sym typeface="Wingdings" pitchFamily="2" charset="2"/>
              </a:rPr>
              <a:t>.</a:t>
            </a:r>
            <a:endParaRPr lang="en-US" dirty="0">
              <a:latin typeface="Cambria" pitchFamily="18" charset="0"/>
              <a:sym typeface="Wingdings" pitchFamily="2" charset="2"/>
            </a:endParaRPr>
          </a:p>
          <a:p>
            <a:pPr marL="0" indent="0" algn="just">
              <a:buNone/>
            </a:pPr>
            <a:endParaRPr lang="en-US" dirty="0">
              <a:latin typeface="Cambria" pitchFamily="18" charset="0"/>
              <a:sym typeface="Wingdings" pitchFamily="2" charset="2"/>
            </a:endParaRPr>
          </a:p>
          <a:p>
            <a:pPr marL="0" indent="0" algn="just">
              <a:buNone/>
            </a:pPr>
            <a:r>
              <a:rPr lang="el-GR" dirty="0">
                <a:latin typeface="Cambria" pitchFamily="18" charset="0"/>
                <a:sym typeface="Wingdings" pitchFamily="2" charset="2"/>
              </a:rPr>
              <a:t>Όμως οι αυξήσεις του </a:t>
            </a:r>
            <a:r>
              <a:rPr lang="en-US" dirty="0">
                <a:latin typeface="Cambria" pitchFamily="18" charset="0"/>
                <a:sym typeface="Wingdings" pitchFamily="2" charset="2"/>
              </a:rPr>
              <a:t>w </a:t>
            </a:r>
            <a:r>
              <a:rPr lang="el-GR" dirty="0">
                <a:latin typeface="Cambria" pitchFamily="18" charset="0"/>
                <a:sym typeface="Wingdings" pitchFamily="2" charset="2"/>
              </a:rPr>
              <a:t>φέρνουν όλο και μικρότερες αυξήσεις της έντασης εργασίας</a:t>
            </a:r>
            <a:r>
              <a:rPr lang="en-US" dirty="0">
                <a:latin typeface="Cambria" pitchFamily="18" charset="0"/>
                <a:sym typeface="Wingdings" pitchFamily="2" charset="2"/>
              </a:rPr>
              <a:t>,</a:t>
            </a:r>
            <a:r>
              <a:rPr lang="el-GR" dirty="0">
                <a:latin typeface="Cambria" pitchFamily="18" charset="0"/>
                <a:sym typeface="Wingdings" pitchFamily="2" charset="2"/>
              </a:rPr>
              <a:t> </a:t>
            </a:r>
            <a:r>
              <a:rPr lang="en-US" dirty="0">
                <a:latin typeface="Cambria" pitchFamily="18" charset="0"/>
                <a:sym typeface="Wingdings" pitchFamily="2" charset="2"/>
              </a:rPr>
              <a:t>e </a:t>
            </a:r>
            <a:r>
              <a:rPr lang="el-GR" dirty="0">
                <a:latin typeface="Cambria" pitchFamily="18" charset="0"/>
                <a:sym typeface="Wingdings" pitchFamily="2" charset="2"/>
              </a:rPr>
              <a:t>(Δ</a:t>
            </a:r>
            <a:r>
              <a:rPr lang="en-US" dirty="0">
                <a:latin typeface="Cambria" pitchFamily="18" charset="0"/>
                <a:sym typeface="Wingdings" pitchFamily="2" charset="2"/>
              </a:rPr>
              <a:t>z/</a:t>
            </a:r>
            <a:r>
              <a:rPr lang="el-GR" dirty="0">
                <a:latin typeface="Cambria" pitchFamily="18" charset="0"/>
                <a:sym typeface="Wingdings" pitchFamily="2" charset="2"/>
              </a:rPr>
              <a:t>Δ</a:t>
            </a:r>
            <a:r>
              <a:rPr lang="en-US" dirty="0">
                <a:latin typeface="Cambria" pitchFamily="18" charset="0"/>
                <a:sym typeface="Wingdings" pitchFamily="2" charset="2"/>
              </a:rPr>
              <a:t>w  </a:t>
            </a:r>
            <a:r>
              <a:rPr lang="el-GR" dirty="0">
                <a:latin typeface="Cambria" pitchFamily="18" charset="0"/>
                <a:sym typeface="Wingdings" pitchFamily="2" charset="2"/>
              </a:rPr>
              <a:t> και όχι Δ</a:t>
            </a:r>
            <a:r>
              <a:rPr lang="en-US" dirty="0">
                <a:latin typeface="Cambria" pitchFamily="18" charset="0"/>
                <a:sym typeface="Wingdings" pitchFamily="2" charset="2"/>
              </a:rPr>
              <a:t>z/w</a:t>
            </a:r>
            <a:r>
              <a:rPr lang="el-GR" dirty="0">
                <a:latin typeface="Cambria" pitchFamily="18" charset="0"/>
                <a:sym typeface="Wingdings" pitchFamily="2" charset="2"/>
              </a:rPr>
              <a:t> όπως στις σελίδες 428-9</a:t>
            </a:r>
            <a:r>
              <a:rPr lang="en-US" dirty="0">
                <a:latin typeface="Cambria" pitchFamily="18" charset="0"/>
                <a:sym typeface="Wingdings" pitchFamily="2" charset="2"/>
              </a:rPr>
              <a:t>) </a:t>
            </a:r>
            <a:r>
              <a:rPr lang="el-GR" dirty="0">
                <a:latin typeface="Cambria" pitchFamily="18" charset="0"/>
                <a:sym typeface="Wingdings" pitchFamily="2" charset="2"/>
              </a:rPr>
              <a:t>με σταθερή την αποδοτικότητα της εργασίας, </a:t>
            </a:r>
            <a:r>
              <a:rPr lang="en-US" dirty="0">
                <a:latin typeface="Cambria" pitchFamily="18" charset="0"/>
                <a:sym typeface="Wingdings" pitchFamily="2" charset="2"/>
              </a:rPr>
              <a:t>f</a:t>
            </a:r>
            <a:r>
              <a:rPr lang="el-GR" dirty="0">
                <a:latin typeface="Cambria" pitchFamily="18" charset="0"/>
                <a:sym typeface="Wingdings" pitchFamily="2" charset="2"/>
              </a:rPr>
              <a:t>.</a:t>
            </a:r>
            <a:r>
              <a:rPr lang="en-US" dirty="0">
                <a:latin typeface="Cambria" pitchFamily="18" charset="0"/>
                <a:sym typeface="Wingdings" pitchFamily="2" charset="2"/>
              </a:rPr>
              <a:t> </a:t>
            </a:r>
          </a:p>
          <a:p>
            <a:pPr marL="0" indent="0" algn="just">
              <a:buNone/>
            </a:pPr>
            <a:r>
              <a:rPr lang="el-GR" dirty="0">
                <a:latin typeface="Cambria" pitchFamily="18" charset="0"/>
                <a:sym typeface="Wingdings" pitchFamily="2" charset="2"/>
              </a:rPr>
              <a:t>Σε κάποιο σημείο </a:t>
            </a:r>
            <a:r>
              <a:rPr lang="en-US" dirty="0">
                <a:latin typeface="Cambria" pitchFamily="18" charset="0"/>
                <a:sym typeface="Wingdings" pitchFamily="2" charset="2"/>
              </a:rPr>
              <a:t>w* -- </a:t>
            </a:r>
            <a:r>
              <a:rPr lang="en-US" dirty="0" err="1">
                <a:latin typeface="Cambria" pitchFamily="18" charset="0"/>
                <a:sym typeface="Wingdings" pitchFamily="2" charset="2"/>
              </a:rPr>
              <a:t>ulc</a:t>
            </a:r>
            <a:r>
              <a:rPr lang="en-US" sz="2400" dirty="0" err="1">
                <a:latin typeface="Cambria" pitchFamily="18" charset="0"/>
                <a:sym typeface="Wingdings" pitchFamily="2" charset="2"/>
              </a:rPr>
              <a:t>min</a:t>
            </a:r>
            <a:r>
              <a:rPr lang="en-US" dirty="0">
                <a:latin typeface="Cambria" pitchFamily="18" charset="0"/>
                <a:sym typeface="Wingdings" pitchFamily="2" charset="2"/>
              </a:rPr>
              <a:t> -- </a:t>
            </a:r>
            <a:r>
              <a:rPr lang="en-US" dirty="0" err="1">
                <a:latin typeface="Cambria" pitchFamily="18" charset="0"/>
                <a:sym typeface="Wingdings" pitchFamily="2" charset="2"/>
              </a:rPr>
              <a:t>r</a:t>
            </a:r>
            <a:r>
              <a:rPr lang="en-US" sz="2400" dirty="0" err="1">
                <a:latin typeface="Cambria" pitchFamily="18" charset="0"/>
                <a:sym typeface="Wingdings" pitchFamily="2" charset="2"/>
              </a:rPr>
              <a:t>max</a:t>
            </a:r>
            <a:r>
              <a:rPr lang="en-US" sz="2400" dirty="0">
                <a:latin typeface="Cambria" pitchFamily="18" charset="0"/>
                <a:sym typeface="Wingdings" pitchFamily="2" charset="2"/>
              </a:rPr>
              <a:t>.</a:t>
            </a:r>
          </a:p>
          <a:p>
            <a:pPr marL="0" indent="0" algn="just">
              <a:buNone/>
            </a:pPr>
            <a:endParaRPr lang="el-GR" sz="2400" dirty="0">
              <a:latin typeface="Cambria" pitchFamily="18" charset="0"/>
              <a:sym typeface="Wingdings" pitchFamily="2" charset="2"/>
            </a:endParaRPr>
          </a:p>
          <a:p>
            <a:pPr marL="0" indent="0" algn="just">
              <a:buNone/>
            </a:pPr>
            <a:r>
              <a:rPr lang="el-GR" dirty="0">
                <a:latin typeface="Cambria" pitchFamily="18" charset="0"/>
                <a:sym typeface="Wingdings" pitchFamily="2" charset="2"/>
              </a:rPr>
              <a:t>Καμπύλη απόσπασης εργασίας</a:t>
            </a:r>
            <a:r>
              <a:rPr lang="en-US" dirty="0">
                <a:latin typeface="Cambria" pitchFamily="18" charset="0"/>
                <a:sym typeface="Wingdings" pitchFamily="2" charset="2"/>
              </a:rPr>
              <a:t> (labor extraction curve).   w ---e  ---f = </a:t>
            </a:r>
            <a:r>
              <a:rPr lang="en-US" dirty="0" err="1">
                <a:latin typeface="Cambria" pitchFamily="18" charset="0"/>
                <a:sym typeface="Wingdings" pitchFamily="2" charset="2"/>
              </a:rPr>
              <a:t>ct</a:t>
            </a:r>
            <a:r>
              <a:rPr lang="en-US" dirty="0">
                <a:latin typeface="Cambria" pitchFamily="18" charset="0"/>
                <a:sym typeface="Wingdings" pitchFamily="2" charset="2"/>
              </a:rPr>
              <a:t>--- z</a:t>
            </a:r>
            <a:endParaRPr lang="el-GR" dirty="0">
              <a:latin typeface="Cambria" pitchFamily="18" charset="0"/>
            </a:endParaRPr>
          </a:p>
        </p:txBody>
      </p:sp>
      <p:cxnSp>
        <p:nvCxnSpPr>
          <p:cNvPr id="5" name="Ευθύγραμμο βέλος σύνδεσης 4"/>
          <p:cNvCxnSpPr/>
          <p:nvPr/>
        </p:nvCxnSpPr>
        <p:spPr>
          <a:xfrm flipV="1">
            <a:off x="2284760" y="1922190"/>
            <a:ext cx="0" cy="3600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 name="Ευθύγραμμο βέλος σύνδεσης 5"/>
          <p:cNvCxnSpPr/>
          <p:nvPr/>
        </p:nvCxnSpPr>
        <p:spPr>
          <a:xfrm flipV="1">
            <a:off x="3555669" y="1849388"/>
            <a:ext cx="0" cy="6480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a:off x="6791921" y="1922190"/>
            <a:ext cx="0" cy="57527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Ευθύγραμμο βέλος σύνδεσης 10"/>
          <p:cNvCxnSpPr/>
          <p:nvPr/>
        </p:nvCxnSpPr>
        <p:spPr>
          <a:xfrm flipV="1">
            <a:off x="8204844" y="1849388"/>
            <a:ext cx="0" cy="51968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p:nvPr/>
        </p:nvCxnSpPr>
        <p:spPr>
          <a:xfrm>
            <a:off x="6441563" y="3624064"/>
            <a:ext cx="0" cy="4320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75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188640"/>
            <a:ext cx="8229600" cy="648072"/>
          </a:xfrm>
        </p:spPr>
        <p:txBody>
          <a:bodyPr>
            <a:normAutofit/>
          </a:bodyPr>
          <a:lstStyle/>
          <a:p>
            <a:r>
              <a:rPr lang="en-US" sz="3200" b="1" dirty="0">
                <a:solidFill>
                  <a:srgbClr val="FF0000"/>
                </a:solidFill>
                <a:latin typeface="Cambria" pitchFamily="18" charset="0"/>
              </a:rPr>
              <a:t>w, e, z, z/w, ulc</a:t>
            </a:r>
            <a:endParaRPr lang="el-GR" sz="3200" b="1" dirty="0">
              <a:solidFill>
                <a:srgbClr val="FF0000"/>
              </a:solidFill>
              <a:latin typeface="Cambria" pitchFamily="18" charset="0"/>
            </a:endParaRPr>
          </a:p>
        </p:txBody>
      </p:sp>
      <p:graphicFrame>
        <p:nvGraphicFramePr>
          <p:cNvPr id="4" name="Θέση περιεχομένου 3"/>
          <p:cNvGraphicFramePr>
            <a:graphicFrameLocks noGrp="1"/>
          </p:cNvGraphicFramePr>
          <p:nvPr>
            <p:ph idx="1"/>
          </p:nvPr>
        </p:nvGraphicFramePr>
        <p:xfrm>
          <a:off x="1847528" y="1052737"/>
          <a:ext cx="8712968" cy="5184573"/>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207678">
                  <a:extLst>
                    <a:ext uri="{9D8B030D-6E8A-4147-A177-3AD203B41FA5}">
                      <a16:colId xmlns:a16="http://schemas.microsoft.com/office/drawing/2014/main" val="20002"/>
                    </a:ext>
                  </a:extLst>
                </a:gridCol>
                <a:gridCol w="2248706">
                  <a:extLst>
                    <a:ext uri="{9D8B030D-6E8A-4147-A177-3AD203B41FA5}">
                      <a16:colId xmlns:a16="http://schemas.microsoft.com/office/drawing/2014/main" val="20003"/>
                    </a:ext>
                  </a:extLst>
                </a:gridCol>
                <a:gridCol w="2232248">
                  <a:extLst>
                    <a:ext uri="{9D8B030D-6E8A-4147-A177-3AD203B41FA5}">
                      <a16:colId xmlns:a16="http://schemas.microsoft.com/office/drawing/2014/main" val="20004"/>
                    </a:ext>
                  </a:extLst>
                </a:gridCol>
              </a:tblGrid>
              <a:tr h="984645">
                <a:tc>
                  <a:txBody>
                    <a:bodyPr/>
                    <a:lstStyle/>
                    <a:p>
                      <a:pPr algn="ctr"/>
                      <a:r>
                        <a:rPr lang="el-GR" sz="1600" dirty="0">
                          <a:latin typeface="Cambria" pitchFamily="18" charset="0"/>
                        </a:rPr>
                        <a:t>Ωρομίσθιο</a:t>
                      </a:r>
                      <a:r>
                        <a:rPr lang="en-US" sz="1600" dirty="0">
                          <a:latin typeface="Cambria" pitchFamily="18" charset="0"/>
                        </a:rPr>
                        <a:t>,</a:t>
                      </a:r>
                      <a:r>
                        <a:rPr lang="el-GR" sz="1600" dirty="0">
                          <a:latin typeface="Cambria" pitchFamily="18" charset="0"/>
                        </a:rPr>
                        <a:t> </a:t>
                      </a:r>
                      <a:r>
                        <a:rPr lang="en-US" sz="1600" dirty="0">
                          <a:latin typeface="Cambria" pitchFamily="18" charset="0"/>
                        </a:rPr>
                        <a:t>w</a:t>
                      </a:r>
                      <a:endParaRPr lang="el-GR" sz="1600" dirty="0">
                        <a:latin typeface="Cambria" pitchFamily="18" charset="0"/>
                      </a:endParaRPr>
                    </a:p>
                  </a:txBody>
                  <a:tcPr/>
                </a:tc>
                <a:tc>
                  <a:txBody>
                    <a:bodyPr/>
                    <a:lstStyle/>
                    <a:p>
                      <a:pPr algn="ctr"/>
                      <a:r>
                        <a:rPr lang="el-GR" sz="1600" dirty="0">
                          <a:latin typeface="Cambria" pitchFamily="18" charset="0"/>
                        </a:rPr>
                        <a:t>Προϊόν ανά ώρα, </a:t>
                      </a:r>
                      <a:r>
                        <a:rPr lang="en-US" sz="1600" dirty="0">
                          <a:latin typeface="Cambria" pitchFamily="18" charset="0"/>
                        </a:rPr>
                        <a:t>z</a:t>
                      </a:r>
                      <a:endParaRPr lang="el-GR" sz="1600" dirty="0">
                        <a:latin typeface="Cambria" pitchFamily="18" charset="0"/>
                      </a:endParaRPr>
                    </a:p>
                  </a:txBody>
                  <a:tcPr/>
                </a:tc>
                <a:tc>
                  <a:txBody>
                    <a:bodyPr/>
                    <a:lstStyle/>
                    <a:p>
                      <a:pPr algn="ctr"/>
                      <a:r>
                        <a:rPr lang="el-GR" sz="1600" dirty="0">
                          <a:latin typeface="Cambria" pitchFamily="18" charset="0"/>
                        </a:rPr>
                        <a:t>Δ</a:t>
                      </a:r>
                      <a:r>
                        <a:rPr lang="en-US" sz="1600" dirty="0">
                          <a:latin typeface="Cambria" pitchFamily="18" charset="0"/>
                        </a:rPr>
                        <a:t>z/</a:t>
                      </a:r>
                      <a:r>
                        <a:rPr lang="el-GR" sz="1600" dirty="0">
                          <a:latin typeface="Cambria" pitchFamily="18" charset="0"/>
                        </a:rPr>
                        <a:t>Δ</a:t>
                      </a:r>
                      <a:r>
                        <a:rPr lang="en-US" sz="1600" dirty="0">
                          <a:latin typeface="Cambria" pitchFamily="18" charset="0"/>
                        </a:rPr>
                        <a:t>w</a:t>
                      </a:r>
                      <a:endParaRPr lang="el-GR" sz="1600" dirty="0">
                        <a:latin typeface="Cambria" pitchFamily="18" charset="0"/>
                      </a:endParaRPr>
                    </a:p>
                  </a:txBody>
                  <a:tcPr/>
                </a:tc>
                <a:tc>
                  <a:txBody>
                    <a:bodyPr/>
                    <a:lstStyle/>
                    <a:p>
                      <a:pPr algn="ctr"/>
                      <a:r>
                        <a:rPr lang="el-GR" sz="1600" dirty="0">
                          <a:latin typeface="Cambria" pitchFamily="18" charset="0"/>
                        </a:rPr>
                        <a:t>Προϊόν</a:t>
                      </a:r>
                      <a:r>
                        <a:rPr lang="el-GR" sz="1600" baseline="0" dirty="0">
                          <a:latin typeface="Cambria" pitchFamily="18" charset="0"/>
                        </a:rPr>
                        <a:t> ανά δολάριο καταβαλλόμενου μισθού, </a:t>
                      </a:r>
                      <a:r>
                        <a:rPr lang="en-US" sz="1600" baseline="0" dirty="0">
                          <a:latin typeface="Cambria" pitchFamily="18" charset="0"/>
                        </a:rPr>
                        <a:t>z/w</a:t>
                      </a:r>
                      <a:endParaRPr lang="el-GR" sz="1600" dirty="0">
                        <a:latin typeface="Cambria" pitchFamily="18" charset="0"/>
                      </a:endParaRPr>
                    </a:p>
                  </a:txBody>
                  <a:tcPr/>
                </a:tc>
                <a:tc>
                  <a:txBody>
                    <a:bodyPr/>
                    <a:lstStyle/>
                    <a:p>
                      <a:pPr algn="ctr"/>
                      <a:r>
                        <a:rPr lang="el-GR" sz="1600" dirty="0">
                          <a:latin typeface="Cambria" pitchFamily="18" charset="0"/>
                        </a:rPr>
                        <a:t>Μοναδιαίο κόστος εργασίας, </a:t>
                      </a:r>
                      <a:r>
                        <a:rPr lang="en-US" sz="1600" dirty="0">
                          <a:latin typeface="Cambria" pitchFamily="18" charset="0"/>
                        </a:rPr>
                        <a:t>ulc = w/z</a:t>
                      </a:r>
                      <a:endParaRPr lang="el-GR" sz="1600" dirty="0">
                        <a:latin typeface="Cambria" pitchFamily="18" charset="0"/>
                      </a:endParaRPr>
                    </a:p>
                  </a:txBody>
                  <a:tcPr/>
                </a:tc>
                <a:extLst>
                  <a:ext uri="{0D108BD9-81ED-4DB2-BD59-A6C34878D82A}">
                    <a16:rowId xmlns:a16="http://schemas.microsoft.com/office/drawing/2014/main" val="10000"/>
                  </a:ext>
                </a:extLst>
              </a:tr>
              <a:tr h="1094049">
                <a:tc>
                  <a:txBody>
                    <a:bodyPr/>
                    <a:lstStyle/>
                    <a:p>
                      <a:pPr algn="ctr"/>
                      <a:r>
                        <a:rPr lang="en-US" dirty="0">
                          <a:latin typeface="Cambria" pitchFamily="18" charset="0"/>
                        </a:rPr>
                        <a:t>5 </a:t>
                      </a:r>
                      <a:r>
                        <a:rPr lang="el-GR" dirty="0">
                          <a:latin typeface="Cambria" pitchFamily="18" charset="0"/>
                        </a:rPr>
                        <a:t>δολάρια </a:t>
                      </a:r>
                      <a:r>
                        <a:rPr lang="en-US" dirty="0">
                          <a:latin typeface="Cambria" pitchFamily="18" charset="0"/>
                        </a:rPr>
                        <a:t>=</a:t>
                      </a:r>
                      <a:r>
                        <a:rPr lang="el-GR" dirty="0">
                          <a:latin typeface="Cambria" pitchFamily="18" charset="0"/>
                        </a:rPr>
                        <a:t> ημερομίσθιο υποχώρησης</a:t>
                      </a:r>
                    </a:p>
                  </a:txBody>
                  <a:tcPr/>
                </a:tc>
                <a:tc>
                  <a:txBody>
                    <a:bodyPr/>
                    <a:lstStyle/>
                    <a:p>
                      <a:pPr algn="ctr"/>
                      <a:r>
                        <a:rPr lang="el-GR" dirty="0">
                          <a:latin typeface="Cambria" pitchFamily="18" charset="0"/>
                        </a:rPr>
                        <a:t>20 μονάδες</a:t>
                      </a:r>
                    </a:p>
                  </a:txBody>
                  <a:tcPr/>
                </a:tc>
                <a:tc>
                  <a:txBody>
                    <a:bodyPr/>
                    <a:lstStyle/>
                    <a:p>
                      <a:pPr algn="ctr"/>
                      <a:endParaRPr lang="el-GR" dirty="0">
                        <a:latin typeface="Cambria" pitchFamily="18" charset="0"/>
                      </a:endParaRPr>
                    </a:p>
                  </a:txBody>
                  <a:tcPr/>
                </a:tc>
                <a:tc>
                  <a:txBody>
                    <a:bodyPr/>
                    <a:lstStyle/>
                    <a:p>
                      <a:pPr algn="ctr"/>
                      <a:r>
                        <a:rPr lang="el-GR" dirty="0">
                          <a:latin typeface="Cambria" pitchFamily="18" charset="0"/>
                        </a:rPr>
                        <a:t>4 μονάδες/δολάριο</a:t>
                      </a:r>
                    </a:p>
                  </a:txBody>
                  <a:tcPr/>
                </a:tc>
                <a:tc>
                  <a:txBody>
                    <a:bodyPr/>
                    <a:lstStyle/>
                    <a:p>
                      <a:pPr algn="ctr"/>
                      <a:r>
                        <a:rPr lang="en-US" dirty="0">
                          <a:latin typeface="Cambria" pitchFamily="18" charset="0"/>
                        </a:rPr>
                        <a:t>0,25 </a:t>
                      </a:r>
                      <a:r>
                        <a:rPr lang="el-GR" dirty="0">
                          <a:latin typeface="Cambria" pitchFamily="18" charset="0"/>
                        </a:rPr>
                        <a:t>δολάρια/μονάδα</a:t>
                      </a:r>
                    </a:p>
                  </a:txBody>
                  <a:tcPr/>
                </a:tc>
                <a:extLst>
                  <a:ext uri="{0D108BD9-81ED-4DB2-BD59-A6C34878D82A}">
                    <a16:rowId xmlns:a16="http://schemas.microsoft.com/office/drawing/2014/main" val="10001"/>
                  </a:ext>
                </a:extLst>
              </a:tr>
              <a:tr h="443697">
                <a:tc>
                  <a:txBody>
                    <a:bodyPr/>
                    <a:lstStyle/>
                    <a:p>
                      <a:pPr algn="ctr"/>
                      <a:r>
                        <a:rPr lang="el-GR" dirty="0">
                          <a:latin typeface="Cambria" pitchFamily="18" charset="0"/>
                        </a:rPr>
                        <a:t>6</a:t>
                      </a:r>
                    </a:p>
                  </a:txBody>
                  <a:tcPr/>
                </a:tc>
                <a:tc>
                  <a:txBody>
                    <a:bodyPr/>
                    <a:lstStyle/>
                    <a:p>
                      <a:pPr algn="ctr"/>
                      <a:r>
                        <a:rPr lang="el-GR" dirty="0">
                          <a:latin typeface="Cambria" pitchFamily="18" charset="0"/>
                        </a:rPr>
                        <a:t>34</a:t>
                      </a:r>
                    </a:p>
                  </a:txBody>
                  <a:tcPr/>
                </a:tc>
                <a:tc>
                  <a:txBody>
                    <a:bodyPr/>
                    <a:lstStyle/>
                    <a:p>
                      <a:pPr algn="ctr"/>
                      <a:r>
                        <a:rPr lang="en-US" dirty="0">
                          <a:latin typeface="Cambria" pitchFamily="18" charset="0"/>
                        </a:rPr>
                        <a:t>14</a:t>
                      </a:r>
                      <a:endParaRPr lang="el-GR" dirty="0">
                        <a:latin typeface="Cambria" pitchFamily="18" charset="0"/>
                      </a:endParaRPr>
                    </a:p>
                  </a:txBody>
                  <a:tcPr/>
                </a:tc>
                <a:tc>
                  <a:txBody>
                    <a:bodyPr/>
                    <a:lstStyle/>
                    <a:p>
                      <a:pPr algn="ctr"/>
                      <a:r>
                        <a:rPr lang="el-GR" dirty="0">
                          <a:latin typeface="Cambria" pitchFamily="18" charset="0"/>
                        </a:rPr>
                        <a:t>5,7</a:t>
                      </a:r>
                    </a:p>
                  </a:txBody>
                  <a:tcPr/>
                </a:tc>
                <a:tc>
                  <a:txBody>
                    <a:bodyPr/>
                    <a:lstStyle/>
                    <a:p>
                      <a:pPr algn="ctr"/>
                      <a:r>
                        <a:rPr lang="el-GR" dirty="0">
                          <a:latin typeface="Cambria" pitchFamily="18" charset="0"/>
                        </a:rPr>
                        <a:t>0,176</a:t>
                      </a:r>
                    </a:p>
                  </a:txBody>
                  <a:tcPr/>
                </a:tc>
                <a:extLst>
                  <a:ext uri="{0D108BD9-81ED-4DB2-BD59-A6C34878D82A}">
                    <a16:rowId xmlns:a16="http://schemas.microsoft.com/office/drawing/2014/main" val="10002"/>
                  </a:ext>
                </a:extLst>
              </a:tr>
              <a:tr h="443697">
                <a:tc>
                  <a:txBody>
                    <a:bodyPr/>
                    <a:lstStyle/>
                    <a:p>
                      <a:pPr algn="ctr"/>
                      <a:r>
                        <a:rPr lang="el-GR" dirty="0">
                          <a:latin typeface="Cambria" pitchFamily="18" charset="0"/>
                        </a:rPr>
                        <a:t>7</a:t>
                      </a:r>
                    </a:p>
                  </a:txBody>
                  <a:tcPr/>
                </a:tc>
                <a:tc>
                  <a:txBody>
                    <a:bodyPr/>
                    <a:lstStyle/>
                    <a:p>
                      <a:pPr algn="ctr"/>
                      <a:r>
                        <a:rPr lang="el-GR" dirty="0">
                          <a:latin typeface="Cambria" pitchFamily="18" charset="0"/>
                        </a:rPr>
                        <a:t>46</a:t>
                      </a:r>
                    </a:p>
                  </a:txBody>
                  <a:tcPr/>
                </a:tc>
                <a:tc>
                  <a:txBody>
                    <a:bodyPr/>
                    <a:lstStyle/>
                    <a:p>
                      <a:pPr algn="ctr"/>
                      <a:r>
                        <a:rPr lang="en-US" dirty="0">
                          <a:latin typeface="Cambria" pitchFamily="18" charset="0"/>
                        </a:rPr>
                        <a:t>12</a:t>
                      </a:r>
                      <a:endParaRPr lang="el-GR" dirty="0">
                        <a:latin typeface="Cambria" pitchFamily="18" charset="0"/>
                      </a:endParaRPr>
                    </a:p>
                  </a:txBody>
                  <a:tcPr/>
                </a:tc>
                <a:tc>
                  <a:txBody>
                    <a:bodyPr/>
                    <a:lstStyle/>
                    <a:p>
                      <a:pPr algn="ctr"/>
                      <a:r>
                        <a:rPr lang="el-GR" dirty="0">
                          <a:latin typeface="Cambria" pitchFamily="18" charset="0"/>
                        </a:rPr>
                        <a:t>6,6</a:t>
                      </a:r>
                    </a:p>
                  </a:txBody>
                  <a:tcPr/>
                </a:tc>
                <a:tc>
                  <a:txBody>
                    <a:bodyPr/>
                    <a:lstStyle/>
                    <a:p>
                      <a:pPr algn="ctr"/>
                      <a:r>
                        <a:rPr lang="el-GR" dirty="0">
                          <a:latin typeface="Cambria" pitchFamily="18" charset="0"/>
                        </a:rPr>
                        <a:t>0,152</a:t>
                      </a:r>
                    </a:p>
                  </a:txBody>
                  <a:tcPr/>
                </a:tc>
                <a:extLst>
                  <a:ext uri="{0D108BD9-81ED-4DB2-BD59-A6C34878D82A}">
                    <a16:rowId xmlns:a16="http://schemas.microsoft.com/office/drawing/2014/main" val="10003"/>
                  </a:ext>
                </a:extLst>
              </a:tr>
              <a:tr h="443697">
                <a:tc>
                  <a:txBody>
                    <a:bodyPr/>
                    <a:lstStyle/>
                    <a:p>
                      <a:pPr algn="ctr"/>
                      <a:r>
                        <a:rPr lang="el-GR" dirty="0">
                          <a:latin typeface="Cambria" pitchFamily="18" charset="0"/>
                        </a:rPr>
                        <a:t>8</a:t>
                      </a:r>
                    </a:p>
                  </a:txBody>
                  <a:tcPr/>
                </a:tc>
                <a:tc>
                  <a:txBody>
                    <a:bodyPr/>
                    <a:lstStyle/>
                    <a:p>
                      <a:pPr algn="ctr"/>
                      <a:r>
                        <a:rPr lang="el-GR" dirty="0">
                          <a:latin typeface="Cambria" pitchFamily="18" charset="0"/>
                        </a:rPr>
                        <a:t>56</a:t>
                      </a:r>
                    </a:p>
                  </a:txBody>
                  <a:tcPr/>
                </a:tc>
                <a:tc>
                  <a:txBody>
                    <a:bodyPr/>
                    <a:lstStyle/>
                    <a:p>
                      <a:pPr algn="ctr"/>
                      <a:r>
                        <a:rPr lang="en-US" dirty="0">
                          <a:latin typeface="Cambria" pitchFamily="18" charset="0"/>
                        </a:rPr>
                        <a:t>10</a:t>
                      </a:r>
                      <a:endParaRPr lang="el-GR" dirty="0">
                        <a:latin typeface="Cambria" pitchFamily="18" charset="0"/>
                      </a:endParaRPr>
                    </a:p>
                  </a:txBody>
                  <a:tcPr/>
                </a:tc>
                <a:tc>
                  <a:txBody>
                    <a:bodyPr/>
                    <a:lstStyle/>
                    <a:p>
                      <a:pPr algn="ctr"/>
                      <a:r>
                        <a:rPr lang="el-GR" dirty="0">
                          <a:latin typeface="Cambria" pitchFamily="18" charset="0"/>
                        </a:rPr>
                        <a:t>7</a:t>
                      </a:r>
                    </a:p>
                  </a:txBody>
                  <a:tcPr/>
                </a:tc>
                <a:tc>
                  <a:txBody>
                    <a:bodyPr/>
                    <a:lstStyle/>
                    <a:p>
                      <a:pPr algn="ctr"/>
                      <a:r>
                        <a:rPr lang="el-GR" dirty="0">
                          <a:latin typeface="Cambria" pitchFamily="18" charset="0"/>
                        </a:rPr>
                        <a:t>0,143</a:t>
                      </a:r>
                    </a:p>
                  </a:txBody>
                  <a:tcPr/>
                </a:tc>
                <a:extLst>
                  <a:ext uri="{0D108BD9-81ED-4DB2-BD59-A6C34878D82A}">
                    <a16:rowId xmlns:a16="http://schemas.microsoft.com/office/drawing/2014/main" val="10004"/>
                  </a:ext>
                </a:extLst>
              </a:tr>
              <a:tr h="443697">
                <a:tc>
                  <a:txBody>
                    <a:bodyPr/>
                    <a:lstStyle/>
                    <a:p>
                      <a:pPr algn="ctr"/>
                      <a:r>
                        <a:rPr lang="el-GR" b="1" dirty="0">
                          <a:latin typeface="Cambria" pitchFamily="18" charset="0"/>
                        </a:rPr>
                        <a:t>9</a:t>
                      </a:r>
                    </a:p>
                  </a:txBody>
                  <a:tcPr/>
                </a:tc>
                <a:tc>
                  <a:txBody>
                    <a:bodyPr/>
                    <a:lstStyle/>
                    <a:p>
                      <a:pPr algn="ctr"/>
                      <a:r>
                        <a:rPr lang="el-GR" b="1" dirty="0">
                          <a:latin typeface="Cambria" pitchFamily="18" charset="0"/>
                        </a:rPr>
                        <a:t>64</a:t>
                      </a:r>
                    </a:p>
                  </a:txBody>
                  <a:tcPr/>
                </a:tc>
                <a:tc>
                  <a:txBody>
                    <a:bodyPr/>
                    <a:lstStyle/>
                    <a:p>
                      <a:pPr algn="ctr"/>
                      <a:r>
                        <a:rPr lang="en-US" b="1" dirty="0">
                          <a:latin typeface="Cambria" pitchFamily="18" charset="0"/>
                        </a:rPr>
                        <a:t>8</a:t>
                      </a:r>
                      <a:endParaRPr lang="el-GR" b="1" dirty="0">
                        <a:latin typeface="Cambria" pitchFamily="18" charset="0"/>
                      </a:endParaRPr>
                    </a:p>
                  </a:txBody>
                  <a:tcPr/>
                </a:tc>
                <a:tc>
                  <a:txBody>
                    <a:bodyPr/>
                    <a:lstStyle/>
                    <a:p>
                      <a:pPr algn="ctr"/>
                      <a:r>
                        <a:rPr lang="el-GR" b="1" dirty="0">
                          <a:latin typeface="Cambria" pitchFamily="18" charset="0"/>
                        </a:rPr>
                        <a:t>7,1</a:t>
                      </a:r>
                    </a:p>
                  </a:txBody>
                  <a:tcPr/>
                </a:tc>
                <a:tc>
                  <a:txBody>
                    <a:bodyPr/>
                    <a:lstStyle/>
                    <a:p>
                      <a:pPr algn="ctr"/>
                      <a:r>
                        <a:rPr lang="el-GR" b="1" dirty="0">
                          <a:latin typeface="Cambria" pitchFamily="18" charset="0"/>
                        </a:rPr>
                        <a:t>0,141</a:t>
                      </a:r>
                    </a:p>
                  </a:txBody>
                  <a:tcPr/>
                </a:tc>
                <a:extLst>
                  <a:ext uri="{0D108BD9-81ED-4DB2-BD59-A6C34878D82A}">
                    <a16:rowId xmlns:a16="http://schemas.microsoft.com/office/drawing/2014/main" val="10005"/>
                  </a:ext>
                </a:extLst>
              </a:tr>
              <a:tr h="443697">
                <a:tc>
                  <a:txBody>
                    <a:bodyPr/>
                    <a:lstStyle/>
                    <a:p>
                      <a:pPr algn="ctr"/>
                      <a:r>
                        <a:rPr lang="el-GR" dirty="0">
                          <a:latin typeface="Cambria" pitchFamily="18" charset="0"/>
                        </a:rPr>
                        <a:t>10</a:t>
                      </a:r>
                    </a:p>
                  </a:txBody>
                  <a:tcPr/>
                </a:tc>
                <a:tc>
                  <a:txBody>
                    <a:bodyPr/>
                    <a:lstStyle/>
                    <a:p>
                      <a:pPr algn="ctr"/>
                      <a:r>
                        <a:rPr lang="el-GR" dirty="0">
                          <a:latin typeface="Cambria" pitchFamily="18" charset="0"/>
                        </a:rPr>
                        <a:t>70</a:t>
                      </a:r>
                    </a:p>
                  </a:txBody>
                  <a:tcPr/>
                </a:tc>
                <a:tc>
                  <a:txBody>
                    <a:bodyPr/>
                    <a:lstStyle/>
                    <a:p>
                      <a:pPr algn="ctr"/>
                      <a:r>
                        <a:rPr lang="en-US" dirty="0">
                          <a:latin typeface="Cambria" pitchFamily="18" charset="0"/>
                        </a:rPr>
                        <a:t>6</a:t>
                      </a:r>
                      <a:endParaRPr lang="el-GR" dirty="0">
                        <a:latin typeface="Cambria" pitchFamily="18" charset="0"/>
                      </a:endParaRPr>
                    </a:p>
                  </a:txBody>
                  <a:tcPr/>
                </a:tc>
                <a:tc>
                  <a:txBody>
                    <a:bodyPr/>
                    <a:lstStyle/>
                    <a:p>
                      <a:pPr algn="ctr"/>
                      <a:r>
                        <a:rPr lang="el-GR" dirty="0">
                          <a:latin typeface="Cambria" pitchFamily="18" charset="0"/>
                        </a:rPr>
                        <a:t>7</a:t>
                      </a:r>
                    </a:p>
                  </a:txBody>
                  <a:tcPr/>
                </a:tc>
                <a:tc>
                  <a:txBody>
                    <a:bodyPr/>
                    <a:lstStyle/>
                    <a:p>
                      <a:pPr algn="ctr"/>
                      <a:r>
                        <a:rPr lang="el-GR" dirty="0">
                          <a:latin typeface="Cambria" pitchFamily="18" charset="0"/>
                        </a:rPr>
                        <a:t>0,143</a:t>
                      </a:r>
                    </a:p>
                  </a:txBody>
                  <a:tcPr/>
                </a:tc>
                <a:extLst>
                  <a:ext uri="{0D108BD9-81ED-4DB2-BD59-A6C34878D82A}">
                    <a16:rowId xmlns:a16="http://schemas.microsoft.com/office/drawing/2014/main" val="10006"/>
                  </a:ext>
                </a:extLst>
              </a:tr>
              <a:tr h="443697">
                <a:tc>
                  <a:txBody>
                    <a:bodyPr/>
                    <a:lstStyle/>
                    <a:p>
                      <a:pPr algn="ctr"/>
                      <a:r>
                        <a:rPr lang="el-GR" dirty="0">
                          <a:latin typeface="Cambria" pitchFamily="18" charset="0"/>
                        </a:rPr>
                        <a:t>11</a:t>
                      </a:r>
                    </a:p>
                  </a:txBody>
                  <a:tcPr/>
                </a:tc>
                <a:tc>
                  <a:txBody>
                    <a:bodyPr/>
                    <a:lstStyle/>
                    <a:p>
                      <a:pPr algn="ctr"/>
                      <a:r>
                        <a:rPr lang="el-GR" dirty="0">
                          <a:latin typeface="Cambria" pitchFamily="18" charset="0"/>
                        </a:rPr>
                        <a:t>74</a:t>
                      </a:r>
                    </a:p>
                  </a:txBody>
                  <a:tcPr/>
                </a:tc>
                <a:tc>
                  <a:txBody>
                    <a:bodyPr/>
                    <a:lstStyle/>
                    <a:p>
                      <a:pPr algn="ctr"/>
                      <a:r>
                        <a:rPr lang="en-US" dirty="0">
                          <a:latin typeface="Cambria" pitchFamily="18" charset="0"/>
                        </a:rPr>
                        <a:t>4</a:t>
                      </a:r>
                      <a:endParaRPr lang="el-GR" dirty="0">
                        <a:latin typeface="Cambria" pitchFamily="18" charset="0"/>
                      </a:endParaRPr>
                    </a:p>
                  </a:txBody>
                  <a:tcPr/>
                </a:tc>
                <a:tc>
                  <a:txBody>
                    <a:bodyPr/>
                    <a:lstStyle/>
                    <a:p>
                      <a:pPr algn="ctr"/>
                      <a:r>
                        <a:rPr lang="el-GR" dirty="0">
                          <a:latin typeface="Cambria" pitchFamily="18" charset="0"/>
                        </a:rPr>
                        <a:t>6,7</a:t>
                      </a:r>
                    </a:p>
                  </a:txBody>
                  <a:tcPr/>
                </a:tc>
                <a:tc>
                  <a:txBody>
                    <a:bodyPr/>
                    <a:lstStyle/>
                    <a:p>
                      <a:pPr algn="ctr"/>
                      <a:r>
                        <a:rPr lang="el-GR" dirty="0">
                          <a:latin typeface="Cambria" pitchFamily="18" charset="0"/>
                        </a:rPr>
                        <a:t>0,149</a:t>
                      </a:r>
                    </a:p>
                  </a:txBody>
                  <a:tcPr/>
                </a:tc>
                <a:extLst>
                  <a:ext uri="{0D108BD9-81ED-4DB2-BD59-A6C34878D82A}">
                    <a16:rowId xmlns:a16="http://schemas.microsoft.com/office/drawing/2014/main" val="10007"/>
                  </a:ext>
                </a:extLst>
              </a:tr>
              <a:tr h="443697">
                <a:tc>
                  <a:txBody>
                    <a:bodyPr/>
                    <a:lstStyle/>
                    <a:p>
                      <a:pPr algn="ctr"/>
                      <a:r>
                        <a:rPr lang="el-GR" dirty="0">
                          <a:latin typeface="Cambria" pitchFamily="18" charset="0"/>
                        </a:rPr>
                        <a:t>12</a:t>
                      </a:r>
                    </a:p>
                  </a:txBody>
                  <a:tcPr/>
                </a:tc>
                <a:tc>
                  <a:txBody>
                    <a:bodyPr/>
                    <a:lstStyle/>
                    <a:p>
                      <a:pPr algn="ctr"/>
                      <a:r>
                        <a:rPr lang="el-GR" dirty="0">
                          <a:latin typeface="Cambria" pitchFamily="18" charset="0"/>
                        </a:rPr>
                        <a:t>76</a:t>
                      </a:r>
                    </a:p>
                  </a:txBody>
                  <a:tcPr/>
                </a:tc>
                <a:tc>
                  <a:txBody>
                    <a:bodyPr/>
                    <a:lstStyle/>
                    <a:p>
                      <a:pPr algn="ctr"/>
                      <a:r>
                        <a:rPr lang="en-US" dirty="0">
                          <a:latin typeface="Cambria" pitchFamily="18" charset="0"/>
                        </a:rPr>
                        <a:t>2</a:t>
                      </a:r>
                      <a:endParaRPr lang="el-GR" dirty="0">
                        <a:latin typeface="Cambria" pitchFamily="18" charset="0"/>
                      </a:endParaRPr>
                    </a:p>
                  </a:txBody>
                  <a:tcPr/>
                </a:tc>
                <a:tc>
                  <a:txBody>
                    <a:bodyPr/>
                    <a:lstStyle/>
                    <a:p>
                      <a:pPr algn="ctr"/>
                      <a:r>
                        <a:rPr lang="el-GR" dirty="0">
                          <a:latin typeface="Cambria" pitchFamily="18" charset="0"/>
                        </a:rPr>
                        <a:t>6,3</a:t>
                      </a:r>
                    </a:p>
                  </a:txBody>
                  <a:tcPr/>
                </a:tc>
                <a:tc>
                  <a:txBody>
                    <a:bodyPr/>
                    <a:lstStyle/>
                    <a:p>
                      <a:pPr algn="ctr"/>
                      <a:r>
                        <a:rPr lang="el-GR" dirty="0">
                          <a:latin typeface="Cambria" pitchFamily="18" charset="0"/>
                        </a:rPr>
                        <a:t>0,158</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139482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116632"/>
            <a:ext cx="8229600" cy="576064"/>
          </a:xfrm>
        </p:spPr>
        <p:txBody>
          <a:bodyPr>
            <a:normAutofit fontScale="90000"/>
          </a:bodyPr>
          <a:lstStyle/>
          <a:p>
            <a:r>
              <a:rPr lang="el-GR" sz="3600" b="1" dirty="0">
                <a:solidFill>
                  <a:srgbClr val="FF0000"/>
                </a:solidFill>
                <a:latin typeface="Cambria" pitchFamily="18" charset="0"/>
              </a:rPr>
              <a:t>Καμπύλη απόσπασης εργασίας</a:t>
            </a:r>
          </a:p>
        </p:txBody>
      </p:sp>
      <p:sp>
        <p:nvSpPr>
          <p:cNvPr id="3" name="Θέση περιεχομένου 2"/>
          <p:cNvSpPr>
            <a:spLocks noGrp="1"/>
          </p:cNvSpPr>
          <p:nvPr>
            <p:ph idx="1"/>
          </p:nvPr>
        </p:nvSpPr>
        <p:spPr>
          <a:xfrm>
            <a:off x="1847528" y="908720"/>
            <a:ext cx="8568952" cy="5616624"/>
          </a:xfrm>
          <a:ln>
            <a:solidFill>
              <a:schemeClr val="bg1"/>
            </a:solidFill>
          </a:ln>
        </p:spPr>
        <p:txBody>
          <a:bodyPr/>
          <a:lstStyle/>
          <a:p>
            <a:pPr marL="0" indent="0">
              <a:buNone/>
            </a:pPr>
            <a:endParaRPr lang="en-US" dirty="0"/>
          </a:p>
          <a:p>
            <a:pPr marL="0" indent="0">
              <a:buNone/>
            </a:pPr>
            <a:endParaRPr lang="en-US" dirty="0"/>
          </a:p>
          <a:p>
            <a:pPr marL="0" indent="0">
              <a:buNone/>
            </a:pPr>
            <a:endParaRPr lang="en-US" sz="1800" dirty="0">
              <a:latin typeface="Cambria" pitchFamily="18" charset="0"/>
            </a:endParaRPr>
          </a:p>
          <a:p>
            <a:pPr marL="0" indent="0">
              <a:buNone/>
            </a:pPr>
            <a:r>
              <a:rPr lang="en-US" sz="1800" dirty="0">
                <a:latin typeface="Cambria" pitchFamily="18" charset="0"/>
              </a:rPr>
              <a:t>         64kg</a:t>
            </a:r>
          </a:p>
          <a:p>
            <a:pPr marL="0" indent="0">
              <a:buNone/>
            </a:pPr>
            <a:endParaRPr lang="en-US" dirty="0"/>
          </a:p>
          <a:p>
            <a:pPr marL="0" indent="0">
              <a:buNone/>
            </a:pPr>
            <a:endParaRPr lang="en-US" dirty="0"/>
          </a:p>
          <a:p>
            <a:pPr marL="0" indent="0">
              <a:buNone/>
            </a:pPr>
            <a:endParaRPr lang="en-US" dirty="0"/>
          </a:p>
          <a:p>
            <a:pPr marL="0" indent="0">
              <a:buNone/>
            </a:pPr>
            <a:r>
              <a:rPr lang="en-US" sz="2000" dirty="0"/>
              <a:t>       </a:t>
            </a:r>
            <a:r>
              <a:rPr lang="en-US" sz="2000" dirty="0">
                <a:latin typeface="Cambria" pitchFamily="18" charset="0"/>
              </a:rPr>
              <a:t>20kg</a:t>
            </a:r>
          </a:p>
          <a:p>
            <a:pPr marL="0" indent="0">
              <a:buNone/>
            </a:pPr>
            <a:endParaRPr lang="en-US" sz="2000" dirty="0"/>
          </a:p>
          <a:p>
            <a:pPr marL="0" indent="0">
              <a:buNone/>
            </a:pPr>
            <a:endParaRPr lang="en-US" sz="2000" dirty="0"/>
          </a:p>
          <a:p>
            <a:pPr marL="0" indent="0">
              <a:buNone/>
            </a:pPr>
            <a:r>
              <a:rPr lang="en-US" sz="2000" dirty="0"/>
              <a:t>			</a:t>
            </a:r>
            <a:r>
              <a:rPr lang="en-US" sz="2000" dirty="0">
                <a:latin typeface="Cambria" pitchFamily="18" charset="0"/>
              </a:rPr>
              <a:t>        $5                        $9</a:t>
            </a:r>
            <a:endParaRPr lang="el-GR" sz="2000" dirty="0">
              <a:latin typeface="Cambria" pitchFamily="18" charset="0"/>
            </a:endParaRPr>
          </a:p>
        </p:txBody>
      </p:sp>
      <p:cxnSp>
        <p:nvCxnSpPr>
          <p:cNvPr id="5" name="Ευθεία γραμμή σύνδεσης 4"/>
          <p:cNvCxnSpPr/>
          <p:nvPr/>
        </p:nvCxnSpPr>
        <p:spPr>
          <a:xfrm>
            <a:off x="2927648" y="1412776"/>
            <a:ext cx="0" cy="417646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Ευθεία γραμμή σύνδεσης 5"/>
          <p:cNvCxnSpPr/>
          <p:nvPr/>
        </p:nvCxnSpPr>
        <p:spPr>
          <a:xfrm flipH="1">
            <a:off x="2905920" y="5589240"/>
            <a:ext cx="6286425" cy="419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Ορθογώνιο 8"/>
          <p:cNvSpPr/>
          <p:nvPr/>
        </p:nvSpPr>
        <p:spPr>
          <a:xfrm>
            <a:off x="1991545" y="1412776"/>
            <a:ext cx="914375" cy="2880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solidFill>
                  <a:prstClr val="black"/>
                </a:solidFill>
                <a:latin typeface="Cambria" pitchFamily="18" charset="0"/>
              </a:rPr>
              <a:t>z = e f</a:t>
            </a:r>
            <a:endParaRPr lang="el-GR" sz="2000" dirty="0">
              <a:solidFill>
                <a:prstClr val="black"/>
              </a:solidFill>
              <a:latin typeface="Cambria" pitchFamily="18" charset="0"/>
            </a:endParaRPr>
          </a:p>
        </p:txBody>
      </p:sp>
      <p:sp>
        <p:nvSpPr>
          <p:cNvPr id="10" name="Ορθογώνιο 9"/>
          <p:cNvSpPr/>
          <p:nvPr/>
        </p:nvSpPr>
        <p:spPr>
          <a:xfrm>
            <a:off x="8832304" y="5805264"/>
            <a:ext cx="936104" cy="3600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solidFill>
                  <a:prstClr val="black"/>
                </a:solidFill>
                <a:latin typeface="Cambria" pitchFamily="18" charset="0"/>
              </a:rPr>
              <a:t>w</a:t>
            </a:r>
            <a:endParaRPr lang="el-GR" dirty="0">
              <a:solidFill>
                <a:prstClr val="black"/>
              </a:solidFill>
              <a:latin typeface="Cambria" pitchFamily="18" charset="0"/>
            </a:endParaRPr>
          </a:p>
        </p:txBody>
      </p:sp>
      <p:sp>
        <p:nvSpPr>
          <p:cNvPr id="11" name="Ελεύθερη σχεδίαση 10"/>
          <p:cNvSpPr/>
          <p:nvPr/>
        </p:nvSpPr>
        <p:spPr>
          <a:xfrm>
            <a:off x="5219701" y="1952625"/>
            <a:ext cx="3457575" cy="2838450"/>
          </a:xfrm>
          <a:custGeom>
            <a:avLst/>
            <a:gdLst>
              <a:gd name="connsiteX0" fmla="*/ 0 w 3457575"/>
              <a:gd name="connsiteY0" fmla="*/ 2838450 h 2838450"/>
              <a:gd name="connsiteX1" fmla="*/ 0 w 3457575"/>
              <a:gd name="connsiteY1" fmla="*/ 2838450 h 2838450"/>
              <a:gd name="connsiteX2" fmla="*/ 76200 w 3457575"/>
              <a:gd name="connsiteY2" fmla="*/ 2743200 h 2838450"/>
              <a:gd name="connsiteX3" fmla="*/ 95250 w 3457575"/>
              <a:gd name="connsiteY3" fmla="*/ 2705100 h 2838450"/>
              <a:gd name="connsiteX4" fmla="*/ 123825 w 3457575"/>
              <a:gd name="connsiteY4" fmla="*/ 2676525 h 2838450"/>
              <a:gd name="connsiteX5" fmla="*/ 161925 w 3457575"/>
              <a:gd name="connsiteY5" fmla="*/ 2619375 h 2838450"/>
              <a:gd name="connsiteX6" fmla="*/ 200025 w 3457575"/>
              <a:gd name="connsiteY6" fmla="*/ 2552700 h 2838450"/>
              <a:gd name="connsiteX7" fmla="*/ 209550 w 3457575"/>
              <a:gd name="connsiteY7" fmla="*/ 2505075 h 2838450"/>
              <a:gd name="connsiteX8" fmla="*/ 276225 w 3457575"/>
              <a:gd name="connsiteY8" fmla="*/ 2409825 h 2838450"/>
              <a:gd name="connsiteX9" fmla="*/ 314325 w 3457575"/>
              <a:gd name="connsiteY9" fmla="*/ 2333625 h 2838450"/>
              <a:gd name="connsiteX10" fmla="*/ 333375 w 3457575"/>
              <a:gd name="connsiteY10" fmla="*/ 2295525 h 2838450"/>
              <a:gd name="connsiteX11" fmla="*/ 371475 w 3457575"/>
              <a:gd name="connsiteY11" fmla="*/ 2238375 h 2838450"/>
              <a:gd name="connsiteX12" fmla="*/ 409575 w 3457575"/>
              <a:gd name="connsiteY12" fmla="*/ 2152650 h 2838450"/>
              <a:gd name="connsiteX13" fmla="*/ 419100 w 3457575"/>
              <a:gd name="connsiteY13" fmla="*/ 2124075 h 2838450"/>
              <a:gd name="connsiteX14" fmla="*/ 457200 w 3457575"/>
              <a:gd name="connsiteY14" fmla="*/ 2057400 h 2838450"/>
              <a:gd name="connsiteX15" fmla="*/ 485775 w 3457575"/>
              <a:gd name="connsiteY15" fmla="*/ 1962150 h 2838450"/>
              <a:gd name="connsiteX16" fmla="*/ 504825 w 3457575"/>
              <a:gd name="connsiteY16" fmla="*/ 1933575 h 2838450"/>
              <a:gd name="connsiteX17" fmla="*/ 523875 w 3457575"/>
              <a:gd name="connsiteY17" fmla="*/ 1866900 h 2838450"/>
              <a:gd name="connsiteX18" fmla="*/ 552450 w 3457575"/>
              <a:gd name="connsiteY18" fmla="*/ 1838325 h 2838450"/>
              <a:gd name="connsiteX19" fmla="*/ 561975 w 3457575"/>
              <a:gd name="connsiteY19" fmla="*/ 1800225 h 2838450"/>
              <a:gd name="connsiteX20" fmla="*/ 619125 w 3457575"/>
              <a:gd name="connsiteY20" fmla="*/ 1724025 h 2838450"/>
              <a:gd name="connsiteX21" fmla="*/ 685800 w 3457575"/>
              <a:gd name="connsiteY21" fmla="*/ 1619250 h 2838450"/>
              <a:gd name="connsiteX22" fmla="*/ 714375 w 3457575"/>
              <a:gd name="connsiteY22" fmla="*/ 1600200 h 2838450"/>
              <a:gd name="connsiteX23" fmla="*/ 762000 w 3457575"/>
              <a:gd name="connsiteY23" fmla="*/ 1533525 h 2838450"/>
              <a:gd name="connsiteX24" fmla="*/ 800100 w 3457575"/>
              <a:gd name="connsiteY24" fmla="*/ 1504950 h 2838450"/>
              <a:gd name="connsiteX25" fmla="*/ 819150 w 3457575"/>
              <a:gd name="connsiteY25" fmla="*/ 1476375 h 2838450"/>
              <a:gd name="connsiteX26" fmla="*/ 876300 w 3457575"/>
              <a:gd name="connsiteY26" fmla="*/ 1409700 h 2838450"/>
              <a:gd name="connsiteX27" fmla="*/ 933450 w 3457575"/>
              <a:gd name="connsiteY27" fmla="*/ 1371600 h 2838450"/>
              <a:gd name="connsiteX28" fmla="*/ 1000125 w 3457575"/>
              <a:gd name="connsiteY28" fmla="*/ 1304925 h 2838450"/>
              <a:gd name="connsiteX29" fmla="*/ 1028700 w 3457575"/>
              <a:gd name="connsiteY29" fmla="*/ 1266825 h 2838450"/>
              <a:gd name="connsiteX30" fmla="*/ 1104900 w 3457575"/>
              <a:gd name="connsiteY30" fmla="*/ 1200150 h 2838450"/>
              <a:gd name="connsiteX31" fmla="*/ 1162050 w 3457575"/>
              <a:gd name="connsiteY31" fmla="*/ 1152525 h 2838450"/>
              <a:gd name="connsiteX32" fmla="*/ 1209675 w 3457575"/>
              <a:gd name="connsiteY32" fmla="*/ 1095375 h 2838450"/>
              <a:gd name="connsiteX33" fmla="*/ 1238250 w 3457575"/>
              <a:gd name="connsiteY33" fmla="*/ 1076325 h 2838450"/>
              <a:gd name="connsiteX34" fmla="*/ 1276350 w 3457575"/>
              <a:gd name="connsiteY34" fmla="*/ 1047750 h 2838450"/>
              <a:gd name="connsiteX35" fmla="*/ 1304925 w 3457575"/>
              <a:gd name="connsiteY35" fmla="*/ 1028700 h 2838450"/>
              <a:gd name="connsiteX36" fmla="*/ 1390650 w 3457575"/>
              <a:gd name="connsiteY36" fmla="*/ 962025 h 2838450"/>
              <a:gd name="connsiteX37" fmla="*/ 1419225 w 3457575"/>
              <a:gd name="connsiteY37" fmla="*/ 923925 h 2838450"/>
              <a:gd name="connsiteX38" fmla="*/ 1466850 w 3457575"/>
              <a:gd name="connsiteY38" fmla="*/ 895350 h 2838450"/>
              <a:gd name="connsiteX39" fmla="*/ 1495425 w 3457575"/>
              <a:gd name="connsiteY39" fmla="*/ 876300 h 2838450"/>
              <a:gd name="connsiteX40" fmla="*/ 1514475 w 3457575"/>
              <a:gd name="connsiteY40" fmla="*/ 847725 h 2838450"/>
              <a:gd name="connsiteX41" fmla="*/ 1543050 w 3457575"/>
              <a:gd name="connsiteY41" fmla="*/ 838200 h 2838450"/>
              <a:gd name="connsiteX42" fmla="*/ 1552575 w 3457575"/>
              <a:gd name="connsiteY42" fmla="*/ 809625 h 2838450"/>
              <a:gd name="connsiteX43" fmla="*/ 1581150 w 3457575"/>
              <a:gd name="connsiteY43" fmla="*/ 800100 h 2838450"/>
              <a:gd name="connsiteX44" fmla="*/ 1619250 w 3457575"/>
              <a:gd name="connsiteY44" fmla="*/ 781050 h 2838450"/>
              <a:gd name="connsiteX45" fmla="*/ 1676400 w 3457575"/>
              <a:gd name="connsiteY45" fmla="*/ 733425 h 2838450"/>
              <a:gd name="connsiteX46" fmla="*/ 1704975 w 3457575"/>
              <a:gd name="connsiteY46" fmla="*/ 704850 h 2838450"/>
              <a:gd name="connsiteX47" fmla="*/ 1762125 w 3457575"/>
              <a:gd name="connsiteY47" fmla="*/ 676275 h 2838450"/>
              <a:gd name="connsiteX48" fmla="*/ 1819275 w 3457575"/>
              <a:gd name="connsiteY48" fmla="*/ 628650 h 2838450"/>
              <a:gd name="connsiteX49" fmla="*/ 1924050 w 3457575"/>
              <a:gd name="connsiteY49" fmla="*/ 571500 h 2838450"/>
              <a:gd name="connsiteX50" fmla="*/ 2009775 w 3457575"/>
              <a:gd name="connsiteY50" fmla="*/ 514350 h 2838450"/>
              <a:gd name="connsiteX51" fmla="*/ 2038350 w 3457575"/>
              <a:gd name="connsiteY51" fmla="*/ 495300 h 2838450"/>
              <a:gd name="connsiteX52" fmla="*/ 2076450 w 3457575"/>
              <a:gd name="connsiteY52" fmla="*/ 476250 h 2838450"/>
              <a:gd name="connsiteX53" fmla="*/ 2114550 w 3457575"/>
              <a:gd name="connsiteY53" fmla="*/ 447675 h 2838450"/>
              <a:gd name="connsiteX54" fmla="*/ 2143125 w 3457575"/>
              <a:gd name="connsiteY54" fmla="*/ 438150 h 2838450"/>
              <a:gd name="connsiteX55" fmla="*/ 2181225 w 3457575"/>
              <a:gd name="connsiteY55" fmla="*/ 419100 h 2838450"/>
              <a:gd name="connsiteX56" fmla="*/ 2286000 w 3457575"/>
              <a:gd name="connsiteY56" fmla="*/ 352425 h 2838450"/>
              <a:gd name="connsiteX57" fmla="*/ 2343150 w 3457575"/>
              <a:gd name="connsiteY57" fmla="*/ 333375 h 2838450"/>
              <a:gd name="connsiteX58" fmla="*/ 2438400 w 3457575"/>
              <a:gd name="connsiteY58" fmla="*/ 266700 h 2838450"/>
              <a:gd name="connsiteX59" fmla="*/ 2466975 w 3457575"/>
              <a:gd name="connsiteY59" fmla="*/ 247650 h 2838450"/>
              <a:gd name="connsiteX60" fmla="*/ 2524125 w 3457575"/>
              <a:gd name="connsiteY60" fmla="*/ 228600 h 2838450"/>
              <a:gd name="connsiteX61" fmla="*/ 2552700 w 3457575"/>
              <a:gd name="connsiteY61" fmla="*/ 219075 h 2838450"/>
              <a:gd name="connsiteX62" fmla="*/ 2600325 w 3457575"/>
              <a:gd name="connsiteY62" fmla="*/ 209550 h 2838450"/>
              <a:gd name="connsiteX63" fmla="*/ 2657475 w 3457575"/>
              <a:gd name="connsiteY63" fmla="*/ 190500 h 2838450"/>
              <a:gd name="connsiteX64" fmla="*/ 2686050 w 3457575"/>
              <a:gd name="connsiteY64" fmla="*/ 180975 h 2838450"/>
              <a:gd name="connsiteX65" fmla="*/ 2724150 w 3457575"/>
              <a:gd name="connsiteY65" fmla="*/ 171450 h 2838450"/>
              <a:gd name="connsiteX66" fmla="*/ 2809875 w 3457575"/>
              <a:gd name="connsiteY66" fmla="*/ 161925 h 2838450"/>
              <a:gd name="connsiteX67" fmla="*/ 2867025 w 3457575"/>
              <a:gd name="connsiteY67" fmla="*/ 142875 h 2838450"/>
              <a:gd name="connsiteX68" fmla="*/ 2895600 w 3457575"/>
              <a:gd name="connsiteY68" fmla="*/ 133350 h 2838450"/>
              <a:gd name="connsiteX69" fmla="*/ 3038475 w 3457575"/>
              <a:gd name="connsiteY69" fmla="*/ 114300 h 2838450"/>
              <a:gd name="connsiteX70" fmla="*/ 3067050 w 3457575"/>
              <a:gd name="connsiteY70" fmla="*/ 104775 h 2838450"/>
              <a:gd name="connsiteX71" fmla="*/ 3152775 w 3457575"/>
              <a:gd name="connsiteY71" fmla="*/ 85725 h 2838450"/>
              <a:gd name="connsiteX72" fmla="*/ 3209925 w 3457575"/>
              <a:gd name="connsiteY72" fmla="*/ 76200 h 2838450"/>
              <a:gd name="connsiteX73" fmla="*/ 3238500 w 3457575"/>
              <a:gd name="connsiteY73" fmla="*/ 66675 h 2838450"/>
              <a:gd name="connsiteX74" fmla="*/ 3352800 w 3457575"/>
              <a:gd name="connsiteY74" fmla="*/ 47625 h 2838450"/>
              <a:gd name="connsiteX75" fmla="*/ 3409950 w 3457575"/>
              <a:gd name="connsiteY75" fmla="*/ 28575 h 2838450"/>
              <a:gd name="connsiteX76" fmla="*/ 3457575 w 3457575"/>
              <a:gd name="connsiteY76" fmla="*/ 0 h 2838450"/>
              <a:gd name="connsiteX77" fmla="*/ 3457575 w 3457575"/>
              <a:gd name="connsiteY77" fmla="*/ 0 h 2838450"/>
              <a:gd name="connsiteX78" fmla="*/ 3457575 w 3457575"/>
              <a:gd name="connsiteY78" fmla="*/ 0 h 283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457575" h="2838450">
                <a:moveTo>
                  <a:pt x="0" y="2838450"/>
                </a:moveTo>
                <a:lnTo>
                  <a:pt x="0" y="2838450"/>
                </a:lnTo>
                <a:cubicBezTo>
                  <a:pt x="25930" y="2808199"/>
                  <a:pt x="56036" y="2778487"/>
                  <a:pt x="76200" y="2743200"/>
                </a:cubicBezTo>
                <a:cubicBezTo>
                  <a:pt x="83245" y="2730872"/>
                  <a:pt x="86997" y="2716654"/>
                  <a:pt x="95250" y="2705100"/>
                </a:cubicBezTo>
                <a:cubicBezTo>
                  <a:pt x="103080" y="2694139"/>
                  <a:pt x="115555" y="2687158"/>
                  <a:pt x="123825" y="2676525"/>
                </a:cubicBezTo>
                <a:cubicBezTo>
                  <a:pt x="137881" y="2658453"/>
                  <a:pt x="149225" y="2638425"/>
                  <a:pt x="161925" y="2619375"/>
                </a:cubicBezTo>
                <a:cubicBezTo>
                  <a:pt x="188851" y="2578986"/>
                  <a:pt x="175855" y="2601039"/>
                  <a:pt x="200025" y="2552700"/>
                </a:cubicBezTo>
                <a:cubicBezTo>
                  <a:pt x="203200" y="2536825"/>
                  <a:pt x="203323" y="2520019"/>
                  <a:pt x="209550" y="2505075"/>
                </a:cubicBezTo>
                <a:cubicBezTo>
                  <a:pt x="233541" y="2447497"/>
                  <a:pt x="240491" y="2445559"/>
                  <a:pt x="276225" y="2409825"/>
                </a:cubicBezTo>
                <a:cubicBezTo>
                  <a:pt x="313733" y="2316056"/>
                  <a:pt x="276279" y="2400205"/>
                  <a:pt x="314325" y="2333625"/>
                </a:cubicBezTo>
                <a:cubicBezTo>
                  <a:pt x="321370" y="2321297"/>
                  <a:pt x="326070" y="2307701"/>
                  <a:pt x="333375" y="2295525"/>
                </a:cubicBezTo>
                <a:cubicBezTo>
                  <a:pt x="345155" y="2275892"/>
                  <a:pt x="361236" y="2258853"/>
                  <a:pt x="371475" y="2238375"/>
                </a:cubicBezTo>
                <a:cubicBezTo>
                  <a:pt x="393122" y="2195082"/>
                  <a:pt x="391332" y="2201297"/>
                  <a:pt x="409575" y="2152650"/>
                </a:cubicBezTo>
                <a:cubicBezTo>
                  <a:pt x="413100" y="2143249"/>
                  <a:pt x="415145" y="2133303"/>
                  <a:pt x="419100" y="2124075"/>
                </a:cubicBezTo>
                <a:cubicBezTo>
                  <a:pt x="433602" y="2090238"/>
                  <a:pt x="438068" y="2086098"/>
                  <a:pt x="457200" y="2057400"/>
                </a:cubicBezTo>
                <a:cubicBezTo>
                  <a:pt x="462525" y="2036102"/>
                  <a:pt x="476499" y="1976064"/>
                  <a:pt x="485775" y="1962150"/>
                </a:cubicBezTo>
                <a:lnTo>
                  <a:pt x="504825" y="1933575"/>
                </a:lnTo>
                <a:cubicBezTo>
                  <a:pt x="506095" y="1928494"/>
                  <a:pt x="518409" y="1875099"/>
                  <a:pt x="523875" y="1866900"/>
                </a:cubicBezTo>
                <a:cubicBezTo>
                  <a:pt x="531347" y="1855692"/>
                  <a:pt x="542925" y="1847850"/>
                  <a:pt x="552450" y="1838325"/>
                </a:cubicBezTo>
                <a:cubicBezTo>
                  <a:pt x="555625" y="1825625"/>
                  <a:pt x="556818" y="1812257"/>
                  <a:pt x="561975" y="1800225"/>
                </a:cubicBezTo>
                <a:cubicBezTo>
                  <a:pt x="569398" y="1782904"/>
                  <a:pt x="614549" y="1730563"/>
                  <a:pt x="619125" y="1724025"/>
                </a:cubicBezTo>
                <a:cubicBezTo>
                  <a:pt x="629312" y="1709472"/>
                  <a:pt x="674739" y="1626624"/>
                  <a:pt x="685800" y="1619250"/>
                </a:cubicBezTo>
                <a:lnTo>
                  <a:pt x="714375" y="1600200"/>
                </a:lnTo>
                <a:cubicBezTo>
                  <a:pt x="725192" y="1583975"/>
                  <a:pt x="750185" y="1545340"/>
                  <a:pt x="762000" y="1533525"/>
                </a:cubicBezTo>
                <a:cubicBezTo>
                  <a:pt x="773225" y="1522300"/>
                  <a:pt x="788875" y="1516175"/>
                  <a:pt x="800100" y="1504950"/>
                </a:cubicBezTo>
                <a:cubicBezTo>
                  <a:pt x="808195" y="1496855"/>
                  <a:pt x="812496" y="1485690"/>
                  <a:pt x="819150" y="1476375"/>
                </a:cubicBezTo>
                <a:cubicBezTo>
                  <a:pt x="835128" y="1454006"/>
                  <a:pt x="854047" y="1427008"/>
                  <a:pt x="876300" y="1409700"/>
                </a:cubicBezTo>
                <a:cubicBezTo>
                  <a:pt x="894372" y="1395644"/>
                  <a:pt x="919713" y="1389916"/>
                  <a:pt x="933450" y="1371600"/>
                </a:cubicBezTo>
                <a:cubicBezTo>
                  <a:pt x="1009650" y="1270000"/>
                  <a:pt x="911225" y="1393825"/>
                  <a:pt x="1000125" y="1304925"/>
                </a:cubicBezTo>
                <a:cubicBezTo>
                  <a:pt x="1011350" y="1293700"/>
                  <a:pt x="1018153" y="1278690"/>
                  <a:pt x="1028700" y="1266825"/>
                </a:cubicBezTo>
                <a:cubicBezTo>
                  <a:pt x="1113497" y="1171429"/>
                  <a:pt x="1042818" y="1251885"/>
                  <a:pt x="1104900" y="1200150"/>
                </a:cubicBezTo>
                <a:cubicBezTo>
                  <a:pt x="1178239" y="1139034"/>
                  <a:pt x="1091104" y="1199823"/>
                  <a:pt x="1162050" y="1152525"/>
                </a:cubicBezTo>
                <a:cubicBezTo>
                  <a:pt x="1180781" y="1124428"/>
                  <a:pt x="1182173" y="1118294"/>
                  <a:pt x="1209675" y="1095375"/>
                </a:cubicBezTo>
                <a:cubicBezTo>
                  <a:pt x="1218469" y="1088046"/>
                  <a:pt x="1228935" y="1082979"/>
                  <a:pt x="1238250" y="1076325"/>
                </a:cubicBezTo>
                <a:cubicBezTo>
                  <a:pt x="1251168" y="1067098"/>
                  <a:pt x="1263432" y="1056977"/>
                  <a:pt x="1276350" y="1047750"/>
                </a:cubicBezTo>
                <a:cubicBezTo>
                  <a:pt x="1285665" y="1041096"/>
                  <a:pt x="1296369" y="1036305"/>
                  <a:pt x="1304925" y="1028700"/>
                </a:cubicBezTo>
                <a:cubicBezTo>
                  <a:pt x="1382024" y="960167"/>
                  <a:pt x="1331728" y="981666"/>
                  <a:pt x="1390650" y="962025"/>
                </a:cubicBezTo>
                <a:cubicBezTo>
                  <a:pt x="1400175" y="949325"/>
                  <a:pt x="1407278" y="934379"/>
                  <a:pt x="1419225" y="923925"/>
                </a:cubicBezTo>
                <a:cubicBezTo>
                  <a:pt x="1433158" y="911734"/>
                  <a:pt x="1451151" y="905162"/>
                  <a:pt x="1466850" y="895350"/>
                </a:cubicBezTo>
                <a:cubicBezTo>
                  <a:pt x="1476558" y="889283"/>
                  <a:pt x="1485900" y="882650"/>
                  <a:pt x="1495425" y="876300"/>
                </a:cubicBezTo>
                <a:cubicBezTo>
                  <a:pt x="1501775" y="866775"/>
                  <a:pt x="1505536" y="854876"/>
                  <a:pt x="1514475" y="847725"/>
                </a:cubicBezTo>
                <a:cubicBezTo>
                  <a:pt x="1522315" y="841453"/>
                  <a:pt x="1535950" y="845300"/>
                  <a:pt x="1543050" y="838200"/>
                </a:cubicBezTo>
                <a:cubicBezTo>
                  <a:pt x="1550150" y="831100"/>
                  <a:pt x="1545475" y="816725"/>
                  <a:pt x="1552575" y="809625"/>
                </a:cubicBezTo>
                <a:cubicBezTo>
                  <a:pt x="1559675" y="802525"/>
                  <a:pt x="1571922" y="804055"/>
                  <a:pt x="1581150" y="800100"/>
                </a:cubicBezTo>
                <a:cubicBezTo>
                  <a:pt x="1594201" y="794507"/>
                  <a:pt x="1606550" y="787400"/>
                  <a:pt x="1619250" y="781050"/>
                </a:cubicBezTo>
                <a:cubicBezTo>
                  <a:pt x="1656805" y="724718"/>
                  <a:pt x="1614878" y="777370"/>
                  <a:pt x="1676400" y="733425"/>
                </a:cubicBezTo>
                <a:cubicBezTo>
                  <a:pt x="1687361" y="725595"/>
                  <a:pt x="1694627" y="713474"/>
                  <a:pt x="1704975" y="704850"/>
                </a:cubicBezTo>
                <a:cubicBezTo>
                  <a:pt x="1745921" y="670728"/>
                  <a:pt x="1719167" y="697754"/>
                  <a:pt x="1762125" y="676275"/>
                </a:cubicBezTo>
                <a:cubicBezTo>
                  <a:pt x="1797598" y="658538"/>
                  <a:pt x="1787677" y="654982"/>
                  <a:pt x="1819275" y="628650"/>
                </a:cubicBezTo>
                <a:cubicBezTo>
                  <a:pt x="1854120" y="599613"/>
                  <a:pt x="1880673" y="600418"/>
                  <a:pt x="1924050" y="571500"/>
                </a:cubicBezTo>
                <a:lnTo>
                  <a:pt x="2009775" y="514350"/>
                </a:lnTo>
                <a:cubicBezTo>
                  <a:pt x="2019300" y="508000"/>
                  <a:pt x="2028111" y="500420"/>
                  <a:pt x="2038350" y="495300"/>
                </a:cubicBezTo>
                <a:cubicBezTo>
                  <a:pt x="2051050" y="488950"/>
                  <a:pt x="2064409" y="483775"/>
                  <a:pt x="2076450" y="476250"/>
                </a:cubicBezTo>
                <a:cubicBezTo>
                  <a:pt x="2089912" y="467836"/>
                  <a:pt x="2100767" y="455551"/>
                  <a:pt x="2114550" y="447675"/>
                </a:cubicBezTo>
                <a:cubicBezTo>
                  <a:pt x="2123267" y="442694"/>
                  <a:pt x="2133897" y="442105"/>
                  <a:pt x="2143125" y="438150"/>
                </a:cubicBezTo>
                <a:cubicBezTo>
                  <a:pt x="2156176" y="432557"/>
                  <a:pt x="2169049" y="426405"/>
                  <a:pt x="2181225" y="419100"/>
                </a:cubicBezTo>
                <a:cubicBezTo>
                  <a:pt x="2216723" y="397801"/>
                  <a:pt x="2246727" y="365516"/>
                  <a:pt x="2286000" y="352425"/>
                </a:cubicBezTo>
                <a:cubicBezTo>
                  <a:pt x="2305050" y="346075"/>
                  <a:pt x="2326699" y="344890"/>
                  <a:pt x="2343150" y="333375"/>
                </a:cubicBezTo>
                <a:lnTo>
                  <a:pt x="2438400" y="266700"/>
                </a:lnTo>
                <a:cubicBezTo>
                  <a:pt x="2447812" y="260184"/>
                  <a:pt x="2456115" y="251270"/>
                  <a:pt x="2466975" y="247650"/>
                </a:cubicBezTo>
                <a:lnTo>
                  <a:pt x="2524125" y="228600"/>
                </a:lnTo>
                <a:cubicBezTo>
                  <a:pt x="2533650" y="225425"/>
                  <a:pt x="2542855" y="221044"/>
                  <a:pt x="2552700" y="219075"/>
                </a:cubicBezTo>
                <a:cubicBezTo>
                  <a:pt x="2568575" y="215900"/>
                  <a:pt x="2584706" y="213810"/>
                  <a:pt x="2600325" y="209550"/>
                </a:cubicBezTo>
                <a:cubicBezTo>
                  <a:pt x="2619698" y="204266"/>
                  <a:pt x="2638425" y="196850"/>
                  <a:pt x="2657475" y="190500"/>
                </a:cubicBezTo>
                <a:cubicBezTo>
                  <a:pt x="2667000" y="187325"/>
                  <a:pt x="2676310" y="183410"/>
                  <a:pt x="2686050" y="180975"/>
                </a:cubicBezTo>
                <a:cubicBezTo>
                  <a:pt x="2698750" y="177800"/>
                  <a:pt x="2711211" y="173441"/>
                  <a:pt x="2724150" y="171450"/>
                </a:cubicBezTo>
                <a:cubicBezTo>
                  <a:pt x="2752567" y="167078"/>
                  <a:pt x="2781300" y="165100"/>
                  <a:pt x="2809875" y="161925"/>
                </a:cubicBezTo>
                <a:lnTo>
                  <a:pt x="2867025" y="142875"/>
                </a:lnTo>
                <a:cubicBezTo>
                  <a:pt x="2876550" y="139700"/>
                  <a:pt x="2885661" y="134770"/>
                  <a:pt x="2895600" y="133350"/>
                </a:cubicBezTo>
                <a:cubicBezTo>
                  <a:pt x="2987615" y="120205"/>
                  <a:pt x="2939998" y="126610"/>
                  <a:pt x="3038475" y="114300"/>
                </a:cubicBezTo>
                <a:cubicBezTo>
                  <a:pt x="3048000" y="111125"/>
                  <a:pt x="3057396" y="107533"/>
                  <a:pt x="3067050" y="104775"/>
                </a:cubicBezTo>
                <a:cubicBezTo>
                  <a:pt x="3093804" y="97131"/>
                  <a:pt x="3125768" y="90635"/>
                  <a:pt x="3152775" y="85725"/>
                </a:cubicBezTo>
                <a:cubicBezTo>
                  <a:pt x="3171776" y="82270"/>
                  <a:pt x="3191072" y="80390"/>
                  <a:pt x="3209925" y="76200"/>
                </a:cubicBezTo>
                <a:cubicBezTo>
                  <a:pt x="3219726" y="74022"/>
                  <a:pt x="3228760" y="69110"/>
                  <a:pt x="3238500" y="66675"/>
                </a:cubicBezTo>
                <a:cubicBezTo>
                  <a:pt x="3275641" y="57390"/>
                  <a:pt x="3315166" y="53001"/>
                  <a:pt x="3352800" y="47625"/>
                </a:cubicBezTo>
                <a:cubicBezTo>
                  <a:pt x="3371850" y="41275"/>
                  <a:pt x="3393242" y="39714"/>
                  <a:pt x="3409950" y="28575"/>
                </a:cubicBezTo>
                <a:cubicBezTo>
                  <a:pt x="3444432" y="5587"/>
                  <a:pt x="3428286" y="14645"/>
                  <a:pt x="3457575" y="0"/>
                </a:cubicBezTo>
                <a:lnTo>
                  <a:pt x="3457575" y="0"/>
                </a:lnTo>
                <a:lnTo>
                  <a:pt x="3457575" y="0"/>
                </a:ln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solidFill>
                <a:prstClr val="black"/>
              </a:solidFill>
              <a:latin typeface="Calibri"/>
            </a:endParaRPr>
          </a:p>
        </p:txBody>
      </p:sp>
      <p:cxnSp>
        <p:nvCxnSpPr>
          <p:cNvPr id="13" name="Ευθεία γραμμή σύνδεσης 12"/>
          <p:cNvCxnSpPr/>
          <p:nvPr/>
        </p:nvCxnSpPr>
        <p:spPr>
          <a:xfrm>
            <a:off x="5219700" y="4791076"/>
            <a:ext cx="0" cy="798165"/>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flipH="1">
            <a:off x="2927648" y="4791075"/>
            <a:ext cx="2292052" cy="0"/>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sp>
        <p:nvSpPr>
          <p:cNvPr id="18" name="Ορθογώνιο 17"/>
          <p:cNvSpPr/>
          <p:nvPr/>
        </p:nvSpPr>
        <p:spPr>
          <a:xfrm>
            <a:off x="1847528" y="5985284"/>
            <a:ext cx="3168352" cy="54006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Ημερομίσθιο υποχώρησης = </a:t>
            </a:r>
            <a:r>
              <a:rPr lang="en-US" b="1" dirty="0">
                <a:solidFill>
                  <a:prstClr val="black"/>
                </a:solidFill>
                <a:latin typeface="Cambria" pitchFamily="18" charset="0"/>
              </a:rPr>
              <a:t>w-</a:t>
            </a:r>
            <a:endParaRPr lang="el-GR" b="1" dirty="0">
              <a:solidFill>
                <a:prstClr val="black"/>
              </a:solidFill>
              <a:latin typeface="Cambria" pitchFamily="18" charset="0"/>
            </a:endParaRPr>
          </a:p>
        </p:txBody>
      </p:sp>
      <p:sp>
        <p:nvSpPr>
          <p:cNvPr id="19" name="Ορθογώνιο 18"/>
          <p:cNvSpPr/>
          <p:nvPr/>
        </p:nvSpPr>
        <p:spPr>
          <a:xfrm>
            <a:off x="8328248" y="1556792"/>
            <a:ext cx="2339752" cy="93610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Καμπύλη Απόσπασης Εργασίας</a:t>
            </a:r>
          </a:p>
        </p:txBody>
      </p:sp>
      <p:sp>
        <p:nvSpPr>
          <p:cNvPr id="20" name="Ορθογώνιο 19"/>
          <p:cNvSpPr/>
          <p:nvPr/>
        </p:nvSpPr>
        <p:spPr>
          <a:xfrm>
            <a:off x="3215680" y="3861048"/>
            <a:ext cx="1440160" cy="3600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e- f</a:t>
            </a:r>
            <a:endParaRPr lang="el-GR" dirty="0">
              <a:solidFill>
                <a:prstClr val="black"/>
              </a:solidFill>
              <a:latin typeface="Cambria" pitchFamily="18" charset="0"/>
            </a:endParaRPr>
          </a:p>
        </p:txBody>
      </p:sp>
      <p:cxnSp>
        <p:nvCxnSpPr>
          <p:cNvPr id="22" name="Ευθύγραμμο βέλος σύνδεσης 21"/>
          <p:cNvCxnSpPr>
            <a:stCxn id="20" idx="2"/>
          </p:cNvCxnSpPr>
          <p:nvPr/>
        </p:nvCxnSpPr>
        <p:spPr>
          <a:xfrm flipH="1">
            <a:off x="3071664" y="4221088"/>
            <a:ext cx="864096" cy="4320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4" name="Ευθεία γραμμή σύνδεσης 23"/>
          <p:cNvCxnSpPr>
            <a:endCxn id="11" idx="17"/>
          </p:cNvCxnSpPr>
          <p:nvPr/>
        </p:nvCxnSpPr>
        <p:spPr>
          <a:xfrm flipV="1">
            <a:off x="2927649" y="3819526"/>
            <a:ext cx="2815927" cy="1769715"/>
          </a:xfrm>
          <a:prstGeom prst="line">
            <a:avLst/>
          </a:prstGeom>
          <a:ln w="28575">
            <a:prstDash val="lgDash"/>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flipV="1">
            <a:off x="2977208" y="1556792"/>
            <a:ext cx="5351040" cy="4013398"/>
          </a:xfrm>
          <a:prstGeom prst="line">
            <a:avLst/>
          </a:prstGeom>
          <a:ln>
            <a:prstDash val="lgDash"/>
          </a:ln>
        </p:spPr>
        <p:style>
          <a:lnRef idx="2">
            <a:schemeClr val="accent3"/>
          </a:lnRef>
          <a:fillRef idx="0">
            <a:schemeClr val="accent3"/>
          </a:fillRef>
          <a:effectRef idx="1">
            <a:schemeClr val="accent3"/>
          </a:effectRef>
          <a:fontRef idx="minor">
            <a:schemeClr val="tx1"/>
          </a:fontRef>
        </p:style>
      </p:cxnSp>
      <p:cxnSp>
        <p:nvCxnSpPr>
          <p:cNvPr id="31" name="Ευθεία γραμμή σύνδεσης 30"/>
          <p:cNvCxnSpPr>
            <a:stCxn id="11" idx="46"/>
          </p:cNvCxnSpPr>
          <p:nvPr/>
        </p:nvCxnSpPr>
        <p:spPr>
          <a:xfrm flipH="1">
            <a:off x="6888089" y="2657476"/>
            <a:ext cx="36587" cy="2931765"/>
          </a:xfrm>
          <a:prstGeom prst="line">
            <a:avLst/>
          </a:prstGeom>
          <a:ln w="28575">
            <a:prstDash val="lgDash"/>
          </a:ln>
        </p:spPr>
        <p:style>
          <a:lnRef idx="1">
            <a:schemeClr val="accent1"/>
          </a:lnRef>
          <a:fillRef idx="0">
            <a:schemeClr val="accent1"/>
          </a:fillRef>
          <a:effectRef idx="0">
            <a:schemeClr val="accent1"/>
          </a:effectRef>
          <a:fontRef idx="minor">
            <a:schemeClr val="tx1"/>
          </a:fontRef>
        </p:style>
      </p:cxnSp>
      <p:cxnSp>
        <p:nvCxnSpPr>
          <p:cNvPr id="32" name="Ευθεία γραμμή σύνδεσης 31"/>
          <p:cNvCxnSpPr>
            <a:endCxn id="11" idx="46"/>
          </p:cNvCxnSpPr>
          <p:nvPr/>
        </p:nvCxnSpPr>
        <p:spPr>
          <a:xfrm flipV="1">
            <a:off x="2977209" y="2657476"/>
            <a:ext cx="3947467" cy="51445"/>
          </a:xfrm>
          <a:prstGeom prst="line">
            <a:avLst/>
          </a:prstGeom>
          <a:ln w="28575">
            <a:prstDash val="lgDash"/>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flipV="1">
            <a:off x="4184737" y="5675312"/>
            <a:ext cx="942206" cy="324036"/>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sp>
        <p:nvSpPr>
          <p:cNvPr id="4" name="Ορθογώνιο 3"/>
          <p:cNvSpPr/>
          <p:nvPr/>
        </p:nvSpPr>
        <p:spPr>
          <a:xfrm>
            <a:off x="5743576" y="3861048"/>
            <a:ext cx="305556" cy="180020"/>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l-GR" dirty="0">
                <a:solidFill>
                  <a:prstClr val="black"/>
                </a:solidFill>
                <a:latin typeface="Calibri"/>
              </a:rPr>
              <a:t>Α</a:t>
            </a:r>
          </a:p>
        </p:txBody>
      </p:sp>
      <p:sp>
        <p:nvSpPr>
          <p:cNvPr id="8" name="Ορθογώνιο 7"/>
          <p:cNvSpPr/>
          <p:nvPr/>
        </p:nvSpPr>
        <p:spPr>
          <a:xfrm>
            <a:off x="6948487" y="2657475"/>
            <a:ext cx="443656" cy="41148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libri"/>
              </a:rPr>
              <a:t>Β</a:t>
            </a:r>
          </a:p>
        </p:txBody>
      </p:sp>
      <p:sp>
        <p:nvSpPr>
          <p:cNvPr id="15" name="Ορθογώνιο 14"/>
          <p:cNvSpPr/>
          <p:nvPr/>
        </p:nvSpPr>
        <p:spPr>
          <a:xfrm>
            <a:off x="7536160" y="2492897"/>
            <a:ext cx="2952328" cy="302433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el-GR" dirty="0">
                <a:solidFill>
                  <a:prstClr val="black"/>
                </a:solidFill>
                <a:latin typeface="Cambria" pitchFamily="18" charset="0"/>
              </a:rPr>
              <a:t>Η ΚΑΕ γίνεται όλο και πιο οριζόντια, η κλίση της, Δ</a:t>
            </a:r>
            <a:r>
              <a:rPr lang="en-US" dirty="0">
                <a:solidFill>
                  <a:prstClr val="black"/>
                </a:solidFill>
                <a:latin typeface="Cambria" pitchFamily="18" charset="0"/>
              </a:rPr>
              <a:t>z/</a:t>
            </a:r>
            <a:r>
              <a:rPr lang="el-GR" dirty="0">
                <a:solidFill>
                  <a:prstClr val="black"/>
                </a:solidFill>
                <a:latin typeface="Cambria" pitchFamily="18" charset="0"/>
              </a:rPr>
              <a:t>Δ</a:t>
            </a:r>
            <a:r>
              <a:rPr lang="en-US" dirty="0">
                <a:solidFill>
                  <a:prstClr val="black"/>
                </a:solidFill>
                <a:latin typeface="Cambria" pitchFamily="18" charset="0"/>
              </a:rPr>
              <a:t>w</a:t>
            </a:r>
            <a:r>
              <a:rPr lang="el-GR" dirty="0">
                <a:solidFill>
                  <a:prstClr val="black"/>
                </a:solidFill>
                <a:latin typeface="Cambria" pitchFamily="18" charset="0"/>
              </a:rPr>
              <a:t> μειώνεται, ενώ ο λόγος </a:t>
            </a:r>
            <a:r>
              <a:rPr lang="en-US" dirty="0">
                <a:solidFill>
                  <a:prstClr val="black"/>
                </a:solidFill>
                <a:latin typeface="Cambria" pitchFamily="18" charset="0"/>
              </a:rPr>
              <a:t>z/w</a:t>
            </a:r>
            <a:r>
              <a:rPr lang="el-GR" dirty="0">
                <a:solidFill>
                  <a:prstClr val="black"/>
                </a:solidFill>
                <a:latin typeface="Cambria" pitchFamily="18" charset="0"/>
              </a:rPr>
              <a:t> = 1/</a:t>
            </a:r>
            <a:r>
              <a:rPr lang="en-US" dirty="0">
                <a:solidFill>
                  <a:prstClr val="black"/>
                </a:solidFill>
                <a:latin typeface="Cambria" pitchFamily="18" charset="0"/>
              </a:rPr>
              <a:t>ulc</a:t>
            </a:r>
            <a:r>
              <a:rPr lang="el-GR" dirty="0">
                <a:solidFill>
                  <a:prstClr val="black"/>
                </a:solidFill>
                <a:latin typeface="Cambria" pitchFamily="18" charset="0"/>
              </a:rPr>
              <a:t> αυξάνεται από την αρχή της ΚΑΕ μέχρι το σημείο Β </a:t>
            </a:r>
            <a:r>
              <a:rPr lang="en-US" dirty="0">
                <a:solidFill>
                  <a:prstClr val="black"/>
                </a:solidFill>
                <a:latin typeface="Cambria" pitchFamily="18" charset="0"/>
              </a:rPr>
              <a:t>(</a:t>
            </a:r>
            <a:r>
              <a:rPr lang="el-GR" dirty="0">
                <a:solidFill>
                  <a:prstClr val="black"/>
                </a:solidFill>
                <a:latin typeface="Cambria" pitchFamily="18" charset="0"/>
              </a:rPr>
              <a:t>με </a:t>
            </a:r>
            <a:r>
              <a:rPr lang="en-US" dirty="0">
                <a:solidFill>
                  <a:prstClr val="black"/>
                </a:solidFill>
                <a:latin typeface="Cambria" pitchFamily="18" charset="0"/>
              </a:rPr>
              <a:t>w* </a:t>
            </a:r>
            <a:r>
              <a:rPr lang="el-GR" dirty="0">
                <a:solidFill>
                  <a:prstClr val="black"/>
                </a:solidFill>
                <a:latin typeface="Cambria" pitchFamily="18" charset="0"/>
              </a:rPr>
              <a:t>και </a:t>
            </a:r>
            <a:r>
              <a:rPr lang="en-US" dirty="0">
                <a:solidFill>
                  <a:prstClr val="black"/>
                </a:solidFill>
                <a:latin typeface="Cambria" pitchFamily="18" charset="0"/>
              </a:rPr>
              <a:t>e*) </a:t>
            </a:r>
            <a:r>
              <a:rPr lang="el-GR" dirty="0">
                <a:solidFill>
                  <a:prstClr val="black"/>
                </a:solidFill>
                <a:latin typeface="Cambria" pitchFamily="18" charset="0"/>
              </a:rPr>
              <a:t>όπου μεγιστοποιείται, δηλαδή ελαχιστοποιείται το </a:t>
            </a:r>
            <a:r>
              <a:rPr lang="en-US" dirty="0">
                <a:solidFill>
                  <a:prstClr val="black"/>
                </a:solidFill>
                <a:latin typeface="Cambria" pitchFamily="18" charset="0"/>
              </a:rPr>
              <a:t>ulc </a:t>
            </a:r>
            <a:r>
              <a:rPr lang="el-GR" dirty="0">
                <a:solidFill>
                  <a:prstClr val="black"/>
                </a:solidFill>
                <a:latin typeface="Cambria" pitchFamily="18" charset="0"/>
              </a:rPr>
              <a:t>και μεγιστοποιείται το ποσοστό κέρδους, </a:t>
            </a:r>
            <a:r>
              <a:rPr lang="en-US" dirty="0">
                <a:solidFill>
                  <a:prstClr val="black"/>
                </a:solidFill>
                <a:latin typeface="Cambria" pitchFamily="18" charset="0"/>
              </a:rPr>
              <a:t>r.</a:t>
            </a:r>
            <a:endParaRPr lang="el-GR" dirty="0">
              <a:solidFill>
                <a:prstClr val="black"/>
              </a:solidFill>
              <a:latin typeface="Cambria" pitchFamily="18" charset="0"/>
            </a:endParaRPr>
          </a:p>
        </p:txBody>
      </p:sp>
      <p:sp>
        <p:nvSpPr>
          <p:cNvPr id="17" name="Ορθογώνιο 16"/>
          <p:cNvSpPr/>
          <p:nvPr/>
        </p:nvSpPr>
        <p:spPr>
          <a:xfrm>
            <a:off x="6456040" y="5999348"/>
            <a:ext cx="1080120" cy="525996"/>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prstClr val="white"/>
                </a:solidFill>
                <a:latin typeface="Calibri"/>
              </a:rPr>
              <a:t>w*</a:t>
            </a:r>
            <a:r>
              <a:rPr lang="el-GR" dirty="0">
                <a:solidFill>
                  <a:prstClr val="white"/>
                </a:solidFill>
                <a:latin typeface="Calibri"/>
              </a:rPr>
              <a:t>&gt;</a:t>
            </a:r>
            <a:r>
              <a:rPr lang="en-US" dirty="0">
                <a:solidFill>
                  <a:prstClr val="white"/>
                </a:solidFill>
                <a:latin typeface="Calibri"/>
              </a:rPr>
              <a:t>w-</a:t>
            </a:r>
            <a:endParaRPr lang="el-GR" dirty="0">
              <a:solidFill>
                <a:prstClr val="white"/>
              </a:solidFill>
              <a:latin typeface="Calibri"/>
            </a:endParaRPr>
          </a:p>
        </p:txBody>
      </p:sp>
      <p:sp>
        <p:nvSpPr>
          <p:cNvPr id="21" name="Ορθογώνιο 20"/>
          <p:cNvSpPr/>
          <p:nvPr/>
        </p:nvSpPr>
        <p:spPr>
          <a:xfrm>
            <a:off x="1703512" y="2348880"/>
            <a:ext cx="576064" cy="576064"/>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prstClr val="white"/>
                </a:solidFill>
                <a:latin typeface="Calibri"/>
              </a:rPr>
              <a:t>e*f</a:t>
            </a:r>
            <a:endParaRPr lang="el-GR" dirty="0">
              <a:solidFill>
                <a:prstClr val="white"/>
              </a:solidFill>
              <a:latin typeface="Calibri"/>
            </a:endParaRPr>
          </a:p>
        </p:txBody>
      </p:sp>
      <p:cxnSp>
        <p:nvCxnSpPr>
          <p:cNvPr id="27" name="Ευθεία γραμμή σύνδεσης 26"/>
          <p:cNvCxnSpPr/>
          <p:nvPr/>
        </p:nvCxnSpPr>
        <p:spPr>
          <a:xfrm flipH="1">
            <a:off x="5743576" y="3822006"/>
            <a:ext cx="1" cy="1771427"/>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cxnSp>
        <p:nvCxnSpPr>
          <p:cNvPr id="29" name="Ευθεία γραμμή σύνδεσης 28"/>
          <p:cNvCxnSpPr/>
          <p:nvPr/>
        </p:nvCxnSpPr>
        <p:spPr>
          <a:xfrm flipV="1">
            <a:off x="2977208" y="3822006"/>
            <a:ext cx="2766368" cy="39043"/>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sp>
        <p:nvSpPr>
          <p:cNvPr id="30" name="Ορθογώνιο 29"/>
          <p:cNvSpPr/>
          <p:nvPr/>
        </p:nvSpPr>
        <p:spPr>
          <a:xfrm>
            <a:off x="5447928" y="5675312"/>
            <a:ext cx="720080" cy="30997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$6</a:t>
            </a:r>
            <a:endParaRPr lang="el-GR" dirty="0">
              <a:solidFill>
                <a:prstClr val="black"/>
              </a:solidFill>
              <a:latin typeface="Cambria" pitchFamily="18" charset="0"/>
            </a:endParaRPr>
          </a:p>
        </p:txBody>
      </p:sp>
      <p:sp>
        <p:nvSpPr>
          <p:cNvPr id="33" name="Ορθογώνιο 32"/>
          <p:cNvSpPr/>
          <p:nvPr/>
        </p:nvSpPr>
        <p:spPr>
          <a:xfrm>
            <a:off x="2063552" y="3619302"/>
            <a:ext cx="792088" cy="50405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 3</a:t>
            </a:r>
            <a:r>
              <a:rPr lang="el-GR" dirty="0">
                <a:solidFill>
                  <a:prstClr val="black"/>
                </a:solidFill>
                <a:latin typeface="Cambria" pitchFamily="18" charset="0"/>
              </a:rPr>
              <a:t>4</a:t>
            </a:r>
            <a:r>
              <a:rPr lang="en-US" dirty="0">
                <a:solidFill>
                  <a:prstClr val="black"/>
                </a:solidFill>
                <a:latin typeface="Cambria" pitchFamily="18" charset="0"/>
              </a:rPr>
              <a:t>kg</a:t>
            </a:r>
            <a:endParaRPr lang="el-GR" dirty="0">
              <a:solidFill>
                <a:prstClr val="black"/>
              </a:solidFill>
              <a:latin typeface="Cambria" pitchFamily="18" charset="0"/>
            </a:endParaRPr>
          </a:p>
        </p:txBody>
      </p:sp>
    </p:spTree>
    <p:extLst>
      <p:ext uri="{BB962C8B-B14F-4D97-AF65-F5344CB8AC3E}">
        <p14:creationId xmlns:p14="http://schemas.microsoft.com/office/powerpoint/2010/main" val="859307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116632"/>
            <a:ext cx="8229600" cy="576064"/>
          </a:xfrm>
        </p:spPr>
        <p:txBody>
          <a:bodyPr>
            <a:noAutofit/>
          </a:bodyPr>
          <a:lstStyle/>
          <a:p>
            <a:r>
              <a:rPr lang="en-US" sz="3600" b="1" dirty="0">
                <a:solidFill>
                  <a:srgbClr val="FF0000"/>
                </a:solidFill>
                <a:latin typeface="Cambria" pitchFamily="18" charset="0"/>
              </a:rPr>
              <a:t>z/w </a:t>
            </a:r>
            <a:r>
              <a:rPr lang="el-GR" sz="3600" b="1" dirty="0">
                <a:solidFill>
                  <a:srgbClr val="FF0000"/>
                </a:solidFill>
                <a:latin typeface="Cambria" pitchFamily="18" charset="0"/>
              </a:rPr>
              <a:t>και </a:t>
            </a:r>
            <a:r>
              <a:rPr lang="en-US" sz="3600" b="1" dirty="0">
                <a:solidFill>
                  <a:srgbClr val="FF0000"/>
                </a:solidFill>
                <a:latin typeface="Cambria" pitchFamily="18" charset="0"/>
              </a:rPr>
              <a:t>ulc</a:t>
            </a:r>
            <a:endParaRPr lang="el-GR" sz="3600" b="1" dirty="0">
              <a:solidFill>
                <a:srgbClr val="FF0000"/>
              </a:solidFill>
              <a:latin typeface="Cambria" pitchFamily="18" charset="0"/>
            </a:endParaRPr>
          </a:p>
        </p:txBody>
      </p:sp>
      <p:sp>
        <p:nvSpPr>
          <p:cNvPr id="3" name="Θέση περιεχομένου 2"/>
          <p:cNvSpPr>
            <a:spLocks noGrp="1"/>
          </p:cNvSpPr>
          <p:nvPr>
            <p:ph idx="1"/>
          </p:nvPr>
        </p:nvSpPr>
        <p:spPr>
          <a:xfrm>
            <a:off x="1775520" y="908720"/>
            <a:ext cx="8784976" cy="5544616"/>
          </a:xfrm>
        </p:spPr>
        <p:txBody>
          <a:bodyPr/>
          <a:lstStyle/>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r>
              <a:rPr lang="el-GR" dirty="0"/>
              <a:t>            0</a:t>
            </a:r>
          </a:p>
          <a:p>
            <a:pPr marL="0" indent="0">
              <a:buNone/>
            </a:pPr>
            <a:endParaRPr lang="el-GR" dirty="0"/>
          </a:p>
        </p:txBody>
      </p:sp>
      <p:cxnSp>
        <p:nvCxnSpPr>
          <p:cNvPr id="5" name="Ευθεία γραμμή σύνδεσης 4"/>
          <p:cNvCxnSpPr/>
          <p:nvPr/>
        </p:nvCxnSpPr>
        <p:spPr>
          <a:xfrm flipH="1">
            <a:off x="3287688" y="1393701"/>
            <a:ext cx="72008" cy="38884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Ευθεία γραμμή σύνδεσης 5"/>
          <p:cNvCxnSpPr/>
          <p:nvPr/>
        </p:nvCxnSpPr>
        <p:spPr>
          <a:xfrm flipH="1">
            <a:off x="3261792" y="5283596"/>
            <a:ext cx="5472608" cy="38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3290182" y="3610694"/>
            <a:ext cx="3604381" cy="1700708"/>
          </a:xfrm>
          <a:prstGeom prst="line">
            <a:avLst/>
          </a:prstGeom>
          <a:ln w="38100">
            <a:prstDash val="lgDash"/>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flipH="1">
            <a:off x="3323692" y="1592797"/>
            <a:ext cx="4727188" cy="3673077"/>
          </a:xfrm>
          <a:prstGeom prst="line">
            <a:avLst/>
          </a:prstGeom>
          <a:ln w="38100">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6" name="Ορθογώνιο 15"/>
          <p:cNvSpPr/>
          <p:nvPr/>
        </p:nvSpPr>
        <p:spPr>
          <a:xfrm>
            <a:off x="2567608" y="1393702"/>
            <a:ext cx="756084" cy="30710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err="1">
                <a:solidFill>
                  <a:prstClr val="black"/>
                </a:solidFill>
                <a:latin typeface="Cambria" pitchFamily="18" charset="0"/>
              </a:rPr>
              <a:t>ef</a:t>
            </a:r>
            <a:r>
              <a:rPr lang="en-US" sz="2000" dirty="0">
                <a:solidFill>
                  <a:prstClr val="black"/>
                </a:solidFill>
                <a:latin typeface="Cambria" pitchFamily="18" charset="0"/>
              </a:rPr>
              <a:t>=z</a:t>
            </a:r>
            <a:endParaRPr lang="el-GR" sz="2000" dirty="0">
              <a:solidFill>
                <a:prstClr val="black"/>
              </a:solidFill>
              <a:latin typeface="Cambria" pitchFamily="18" charset="0"/>
            </a:endParaRPr>
          </a:p>
        </p:txBody>
      </p:sp>
      <p:sp>
        <p:nvSpPr>
          <p:cNvPr id="17" name="Ορθογώνιο 16"/>
          <p:cNvSpPr/>
          <p:nvPr/>
        </p:nvSpPr>
        <p:spPr>
          <a:xfrm>
            <a:off x="8760296" y="5445224"/>
            <a:ext cx="576064" cy="3600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solidFill>
                  <a:prstClr val="black"/>
                </a:solidFill>
                <a:latin typeface="Cambria" pitchFamily="18" charset="0"/>
              </a:rPr>
              <a:t>w</a:t>
            </a:r>
            <a:endParaRPr lang="el-GR" sz="2000" dirty="0">
              <a:solidFill>
                <a:prstClr val="black"/>
              </a:solidFill>
              <a:latin typeface="Cambria" pitchFamily="18" charset="0"/>
            </a:endParaRPr>
          </a:p>
        </p:txBody>
      </p:sp>
      <p:sp>
        <p:nvSpPr>
          <p:cNvPr id="4" name="Ορθογώνιο 3"/>
          <p:cNvSpPr/>
          <p:nvPr/>
        </p:nvSpPr>
        <p:spPr>
          <a:xfrm>
            <a:off x="8112224" y="1052737"/>
            <a:ext cx="2304256" cy="165618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Κλίση 1 = </a:t>
            </a:r>
            <a:r>
              <a:rPr lang="en-US" dirty="0">
                <a:solidFill>
                  <a:prstClr val="black"/>
                </a:solidFill>
                <a:latin typeface="Cambria" pitchFamily="18" charset="0"/>
              </a:rPr>
              <a:t>z/w = </a:t>
            </a:r>
            <a:r>
              <a:rPr lang="en-US" dirty="0" err="1">
                <a:solidFill>
                  <a:prstClr val="black"/>
                </a:solidFill>
                <a:latin typeface="Cambria" pitchFamily="18" charset="0"/>
              </a:rPr>
              <a:t>ef</a:t>
            </a:r>
            <a:r>
              <a:rPr lang="en-US" dirty="0">
                <a:solidFill>
                  <a:prstClr val="black"/>
                </a:solidFill>
                <a:latin typeface="Cambria" pitchFamily="18" charset="0"/>
              </a:rPr>
              <a:t>/w</a:t>
            </a:r>
          </a:p>
          <a:p>
            <a:pPr algn="ctr"/>
            <a:r>
              <a:rPr lang="el-GR" dirty="0">
                <a:solidFill>
                  <a:prstClr val="black"/>
                </a:solidFill>
                <a:latin typeface="Cambria" pitchFamily="18" charset="0"/>
              </a:rPr>
              <a:t>Το προϊόν ανά δολάριο του ωρομισθίου είναι μεγαλύτερο</a:t>
            </a:r>
            <a:r>
              <a:rPr lang="en-US" dirty="0">
                <a:solidFill>
                  <a:prstClr val="black"/>
                </a:solidFill>
                <a:latin typeface="Cambria" pitchFamily="18" charset="0"/>
              </a:rPr>
              <a:t> </a:t>
            </a:r>
            <a:r>
              <a:rPr lang="el-GR" dirty="0">
                <a:solidFill>
                  <a:prstClr val="black"/>
                </a:solidFill>
                <a:latin typeface="Cambria" pitchFamily="18" charset="0"/>
              </a:rPr>
              <a:t>και το </a:t>
            </a:r>
            <a:r>
              <a:rPr lang="en-US" dirty="0">
                <a:solidFill>
                  <a:prstClr val="black"/>
                </a:solidFill>
                <a:latin typeface="Cambria" pitchFamily="18" charset="0"/>
              </a:rPr>
              <a:t>ulc</a:t>
            </a:r>
            <a:r>
              <a:rPr lang="el-GR" dirty="0">
                <a:solidFill>
                  <a:prstClr val="black"/>
                </a:solidFill>
                <a:latin typeface="Cambria" pitchFamily="18" charset="0"/>
              </a:rPr>
              <a:t> μικρότερο</a:t>
            </a:r>
          </a:p>
        </p:txBody>
      </p:sp>
      <p:sp>
        <p:nvSpPr>
          <p:cNvPr id="7" name="Ορθογώνιο 6"/>
          <p:cNvSpPr/>
          <p:nvPr/>
        </p:nvSpPr>
        <p:spPr>
          <a:xfrm>
            <a:off x="7176120" y="3501008"/>
            <a:ext cx="2736304" cy="108012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Κλίση 2 = </a:t>
            </a:r>
            <a:r>
              <a:rPr lang="en-US" dirty="0">
                <a:solidFill>
                  <a:prstClr val="black"/>
                </a:solidFill>
                <a:latin typeface="Cambria" pitchFamily="18" charset="0"/>
              </a:rPr>
              <a:t>z/w = </a:t>
            </a:r>
            <a:r>
              <a:rPr lang="en-US" dirty="0" err="1">
                <a:solidFill>
                  <a:prstClr val="black"/>
                </a:solidFill>
                <a:latin typeface="Cambria" pitchFamily="18" charset="0"/>
              </a:rPr>
              <a:t>ef</a:t>
            </a:r>
            <a:r>
              <a:rPr lang="en-US" dirty="0">
                <a:solidFill>
                  <a:prstClr val="black"/>
                </a:solidFill>
                <a:latin typeface="Cambria" pitchFamily="18" charset="0"/>
              </a:rPr>
              <a:t>/w</a:t>
            </a:r>
          </a:p>
          <a:p>
            <a:pPr algn="ctr"/>
            <a:r>
              <a:rPr lang="el-GR" dirty="0">
                <a:solidFill>
                  <a:prstClr val="black"/>
                </a:solidFill>
                <a:latin typeface="Cambria" pitchFamily="18" charset="0"/>
              </a:rPr>
              <a:t>Το προϊόν ανά δολάριο του ωρομισθίου είναι μικρότερο</a:t>
            </a:r>
          </a:p>
        </p:txBody>
      </p:sp>
    </p:spTree>
    <p:extLst>
      <p:ext uri="{BB962C8B-B14F-4D97-AF65-F5344CB8AC3E}">
        <p14:creationId xmlns:p14="http://schemas.microsoft.com/office/powerpoint/2010/main" val="2413989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116632"/>
            <a:ext cx="8229600" cy="576064"/>
          </a:xfrm>
        </p:spPr>
        <p:txBody>
          <a:bodyPr>
            <a:noAutofit/>
          </a:bodyPr>
          <a:lstStyle/>
          <a:p>
            <a:r>
              <a:rPr lang="el-GR" sz="2000" b="1" dirty="0">
                <a:solidFill>
                  <a:srgbClr val="FF0000"/>
                </a:solidFill>
                <a:latin typeface="Cambria" pitchFamily="18" charset="0"/>
              </a:rPr>
              <a:t>Η καμπύλη απόσπασης εργασίας και η μεγιστοποίηση των κερδών</a:t>
            </a:r>
          </a:p>
        </p:txBody>
      </p:sp>
      <p:sp>
        <p:nvSpPr>
          <p:cNvPr id="3" name="Θέση περιεχομένου 2"/>
          <p:cNvSpPr>
            <a:spLocks noGrp="1"/>
          </p:cNvSpPr>
          <p:nvPr>
            <p:ph idx="1"/>
          </p:nvPr>
        </p:nvSpPr>
        <p:spPr>
          <a:xfrm>
            <a:off x="1775520" y="908720"/>
            <a:ext cx="8712968" cy="5688632"/>
          </a:xfrm>
        </p:spPr>
        <p:txBody>
          <a:bodyPr/>
          <a:lstStyle/>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r>
              <a:rPr lang="el-GR" dirty="0"/>
              <a:t>         0</a:t>
            </a:r>
          </a:p>
          <a:p>
            <a:pPr marL="0" indent="0">
              <a:buNone/>
            </a:pPr>
            <a:endParaRPr lang="el-GR" dirty="0"/>
          </a:p>
        </p:txBody>
      </p:sp>
      <p:cxnSp>
        <p:nvCxnSpPr>
          <p:cNvPr id="5" name="Ευθεία γραμμή σύνδεσης 4"/>
          <p:cNvCxnSpPr/>
          <p:nvPr/>
        </p:nvCxnSpPr>
        <p:spPr>
          <a:xfrm flipH="1">
            <a:off x="2927648" y="1268760"/>
            <a:ext cx="72008" cy="46805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Ευθεία γραμμή σύνδεσης 5"/>
          <p:cNvCxnSpPr/>
          <p:nvPr/>
        </p:nvCxnSpPr>
        <p:spPr>
          <a:xfrm flipH="1">
            <a:off x="2927648" y="5835327"/>
            <a:ext cx="6912768" cy="11220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Ορθογώνιο 8"/>
          <p:cNvSpPr/>
          <p:nvPr/>
        </p:nvSpPr>
        <p:spPr>
          <a:xfrm>
            <a:off x="2207568" y="1268760"/>
            <a:ext cx="720080" cy="43204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z=</a:t>
            </a:r>
            <a:r>
              <a:rPr lang="en-US" dirty="0" err="1">
                <a:solidFill>
                  <a:prstClr val="black"/>
                </a:solidFill>
                <a:latin typeface="Cambria" pitchFamily="18" charset="0"/>
              </a:rPr>
              <a:t>ef</a:t>
            </a:r>
            <a:endParaRPr lang="el-GR" dirty="0">
              <a:solidFill>
                <a:prstClr val="black"/>
              </a:solidFill>
              <a:latin typeface="Cambria" pitchFamily="18" charset="0"/>
            </a:endParaRPr>
          </a:p>
        </p:txBody>
      </p:sp>
      <p:sp>
        <p:nvSpPr>
          <p:cNvPr id="10" name="Ορθογώνιο 9"/>
          <p:cNvSpPr/>
          <p:nvPr/>
        </p:nvSpPr>
        <p:spPr>
          <a:xfrm>
            <a:off x="9480376" y="5949280"/>
            <a:ext cx="576064" cy="2880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w</a:t>
            </a:r>
            <a:endParaRPr lang="el-GR" dirty="0">
              <a:solidFill>
                <a:prstClr val="black"/>
              </a:solidFill>
              <a:latin typeface="Cambria" pitchFamily="18" charset="0"/>
            </a:endParaRPr>
          </a:p>
        </p:txBody>
      </p:sp>
      <p:sp>
        <p:nvSpPr>
          <p:cNvPr id="11" name="Ελεύθερη σχεδίαση 10"/>
          <p:cNvSpPr/>
          <p:nvPr/>
        </p:nvSpPr>
        <p:spPr>
          <a:xfrm>
            <a:off x="6267450" y="1700809"/>
            <a:ext cx="3572966" cy="3600399"/>
          </a:xfrm>
          <a:custGeom>
            <a:avLst/>
            <a:gdLst>
              <a:gd name="connsiteX0" fmla="*/ 0 w 3571875"/>
              <a:gd name="connsiteY0" fmla="*/ 3468313 h 3468313"/>
              <a:gd name="connsiteX1" fmla="*/ 0 w 3571875"/>
              <a:gd name="connsiteY1" fmla="*/ 3468313 h 3468313"/>
              <a:gd name="connsiteX2" fmla="*/ 38100 w 3571875"/>
              <a:gd name="connsiteY2" fmla="*/ 3373063 h 3468313"/>
              <a:gd name="connsiteX3" fmla="*/ 57150 w 3571875"/>
              <a:gd name="connsiteY3" fmla="*/ 3277813 h 3468313"/>
              <a:gd name="connsiteX4" fmla="*/ 76200 w 3571875"/>
              <a:gd name="connsiteY4" fmla="*/ 3239713 h 3468313"/>
              <a:gd name="connsiteX5" fmla="*/ 95250 w 3571875"/>
              <a:gd name="connsiteY5" fmla="*/ 3182563 h 3468313"/>
              <a:gd name="connsiteX6" fmla="*/ 104775 w 3571875"/>
              <a:gd name="connsiteY6" fmla="*/ 3153988 h 3468313"/>
              <a:gd name="connsiteX7" fmla="*/ 123825 w 3571875"/>
              <a:gd name="connsiteY7" fmla="*/ 3115888 h 3468313"/>
              <a:gd name="connsiteX8" fmla="*/ 161925 w 3571875"/>
              <a:gd name="connsiteY8" fmla="*/ 3020638 h 3468313"/>
              <a:gd name="connsiteX9" fmla="*/ 171450 w 3571875"/>
              <a:gd name="connsiteY9" fmla="*/ 2992063 h 3468313"/>
              <a:gd name="connsiteX10" fmla="*/ 190500 w 3571875"/>
              <a:gd name="connsiteY10" fmla="*/ 2963488 h 3468313"/>
              <a:gd name="connsiteX11" fmla="*/ 200025 w 3571875"/>
              <a:gd name="connsiteY11" fmla="*/ 2934913 h 3468313"/>
              <a:gd name="connsiteX12" fmla="*/ 228600 w 3571875"/>
              <a:gd name="connsiteY12" fmla="*/ 2915863 h 3468313"/>
              <a:gd name="connsiteX13" fmla="*/ 247650 w 3571875"/>
              <a:gd name="connsiteY13" fmla="*/ 2877763 h 3468313"/>
              <a:gd name="connsiteX14" fmla="*/ 285750 w 3571875"/>
              <a:gd name="connsiteY14" fmla="*/ 2820613 h 3468313"/>
              <a:gd name="connsiteX15" fmla="*/ 295275 w 3571875"/>
              <a:gd name="connsiteY15" fmla="*/ 2772988 h 3468313"/>
              <a:gd name="connsiteX16" fmla="*/ 342900 w 3571875"/>
              <a:gd name="connsiteY16" fmla="*/ 2696788 h 3468313"/>
              <a:gd name="connsiteX17" fmla="*/ 352425 w 3571875"/>
              <a:gd name="connsiteY17" fmla="*/ 2668213 h 3468313"/>
              <a:gd name="connsiteX18" fmla="*/ 400050 w 3571875"/>
              <a:gd name="connsiteY18" fmla="*/ 2572963 h 3468313"/>
              <a:gd name="connsiteX19" fmla="*/ 428625 w 3571875"/>
              <a:gd name="connsiteY19" fmla="*/ 2496763 h 3468313"/>
              <a:gd name="connsiteX20" fmla="*/ 466725 w 3571875"/>
              <a:gd name="connsiteY20" fmla="*/ 2439613 h 3468313"/>
              <a:gd name="connsiteX21" fmla="*/ 485775 w 3571875"/>
              <a:gd name="connsiteY21" fmla="*/ 2401513 h 3468313"/>
              <a:gd name="connsiteX22" fmla="*/ 523875 w 3571875"/>
              <a:gd name="connsiteY22" fmla="*/ 2315788 h 3468313"/>
              <a:gd name="connsiteX23" fmla="*/ 533400 w 3571875"/>
              <a:gd name="connsiteY23" fmla="*/ 2287213 h 3468313"/>
              <a:gd name="connsiteX24" fmla="*/ 552450 w 3571875"/>
              <a:gd name="connsiteY24" fmla="*/ 2258638 h 3468313"/>
              <a:gd name="connsiteX25" fmla="*/ 581025 w 3571875"/>
              <a:gd name="connsiteY25" fmla="*/ 2182438 h 3468313"/>
              <a:gd name="connsiteX26" fmla="*/ 590550 w 3571875"/>
              <a:gd name="connsiteY26" fmla="*/ 2144338 h 3468313"/>
              <a:gd name="connsiteX27" fmla="*/ 619125 w 3571875"/>
              <a:gd name="connsiteY27" fmla="*/ 2077663 h 3468313"/>
              <a:gd name="connsiteX28" fmla="*/ 638175 w 3571875"/>
              <a:gd name="connsiteY28" fmla="*/ 2001463 h 3468313"/>
              <a:gd name="connsiteX29" fmla="*/ 676275 w 3571875"/>
              <a:gd name="connsiteY29" fmla="*/ 1925263 h 3468313"/>
              <a:gd name="connsiteX30" fmla="*/ 695325 w 3571875"/>
              <a:gd name="connsiteY30" fmla="*/ 1887163 h 3468313"/>
              <a:gd name="connsiteX31" fmla="*/ 704850 w 3571875"/>
              <a:gd name="connsiteY31" fmla="*/ 1858588 h 3468313"/>
              <a:gd name="connsiteX32" fmla="*/ 742950 w 3571875"/>
              <a:gd name="connsiteY32" fmla="*/ 1810963 h 3468313"/>
              <a:gd name="connsiteX33" fmla="*/ 781050 w 3571875"/>
              <a:gd name="connsiteY33" fmla="*/ 1753813 h 3468313"/>
              <a:gd name="connsiteX34" fmla="*/ 800100 w 3571875"/>
              <a:gd name="connsiteY34" fmla="*/ 1715713 h 3468313"/>
              <a:gd name="connsiteX35" fmla="*/ 828675 w 3571875"/>
              <a:gd name="connsiteY35" fmla="*/ 1687138 h 3468313"/>
              <a:gd name="connsiteX36" fmla="*/ 885825 w 3571875"/>
              <a:gd name="connsiteY36" fmla="*/ 1610938 h 3468313"/>
              <a:gd name="connsiteX37" fmla="*/ 990600 w 3571875"/>
              <a:gd name="connsiteY37" fmla="*/ 1515688 h 3468313"/>
              <a:gd name="connsiteX38" fmla="*/ 1038225 w 3571875"/>
              <a:gd name="connsiteY38" fmla="*/ 1458538 h 3468313"/>
              <a:gd name="connsiteX39" fmla="*/ 1047750 w 3571875"/>
              <a:gd name="connsiteY39" fmla="*/ 1429963 h 3468313"/>
              <a:gd name="connsiteX40" fmla="*/ 1104900 w 3571875"/>
              <a:gd name="connsiteY40" fmla="*/ 1382338 h 3468313"/>
              <a:gd name="connsiteX41" fmla="*/ 1152525 w 3571875"/>
              <a:gd name="connsiteY41" fmla="*/ 1334713 h 3468313"/>
              <a:gd name="connsiteX42" fmla="*/ 1171575 w 3571875"/>
              <a:gd name="connsiteY42" fmla="*/ 1306138 h 3468313"/>
              <a:gd name="connsiteX43" fmla="*/ 1200150 w 3571875"/>
              <a:gd name="connsiteY43" fmla="*/ 1287088 h 3468313"/>
              <a:gd name="connsiteX44" fmla="*/ 1257300 w 3571875"/>
              <a:gd name="connsiteY44" fmla="*/ 1229938 h 3468313"/>
              <a:gd name="connsiteX45" fmla="*/ 1285875 w 3571875"/>
              <a:gd name="connsiteY45" fmla="*/ 1201363 h 3468313"/>
              <a:gd name="connsiteX46" fmla="*/ 1343025 w 3571875"/>
              <a:gd name="connsiteY46" fmla="*/ 1144213 h 3468313"/>
              <a:gd name="connsiteX47" fmla="*/ 1371600 w 3571875"/>
              <a:gd name="connsiteY47" fmla="*/ 1115638 h 3468313"/>
              <a:gd name="connsiteX48" fmla="*/ 1457325 w 3571875"/>
              <a:gd name="connsiteY48" fmla="*/ 1020388 h 3468313"/>
              <a:gd name="connsiteX49" fmla="*/ 1485900 w 3571875"/>
              <a:gd name="connsiteY49" fmla="*/ 1001338 h 3468313"/>
              <a:gd name="connsiteX50" fmla="*/ 1543050 w 3571875"/>
              <a:gd name="connsiteY50" fmla="*/ 944188 h 3468313"/>
              <a:gd name="connsiteX51" fmla="*/ 1609725 w 3571875"/>
              <a:gd name="connsiteY51" fmla="*/ 887038 h 3468313"/>
              <a:gd name="connsiteX52" fmla="*/ 1704975 w 3571875"/>
              <a:gd name="connsiteY52" fmla="*/ 810838 h 3468313"/>
              <a:gd name="connsiteX53" fmla="*/ 1733550 w 3571875"/>
              <a:gd name="connsiteY53" fmla="*/ 791788 h 3468313"/>
              <a:gd name="connsiteX54" fmla="*/ 1762125 w 3571875"/>
              <a:gd name="connsiteY54" fmla="*/ 763213 h 3468313"/>
              <a:gd name="connsiteX55" fmla="*/ 1800225 w 3571875"/>
              <a:gd name="connsiteY55" fmla="*/ 734638 h 3468313"/>
              <a:gd name="connsiteX56" fmla="*/ 1828800 w 3571875"/>
              <a:gd name="connsiteY56" fmla="*/ 696538 h 3468313"/>
              <a:gd name="connsiteX57" fmla="*/ 1857375 w 3571875"/>
              <a:gd name="connsiteY57" fmla="*/ 687013 h 3468313"/>
              <a:gd name="connsiteX58" fmla="*/ 1885950 w 3571875"/>
              <a:gd name="connsiteY58" fmla="*/ 667963 h 3468313"/>
              <a:gd name="connsiteX59" fmla="*/ 1914525 w 3571875"/>
              <a:gd name="connsiteY59" fmla="*/ 658438 h 3468313"/>
              <a:gd name="connsiteX60" fmla="*/ 1943100 w 3571875"/>
              <a:gd name="connsiteY60" fmla="*/ 639388 h 3468313"/>
              <a:gd name="connsiteX61" fmla="*/ 1971675 w 3571875"/>
              <a:gd name="connsiteY61" fmla="*/ 629863 h 3468313"/>
              <a:gd name="connsiteX62" fmla="*/ 2000250 w 3571875"/>
              <a:gd name="connsiteY62" fmla="*/ 610813 h 3468313"/>
              <a:gd name="connsiteX63" fmla="*/ 2038350 w 3571875"/>
              <a:gd name="connsiteY63" fmla="*/ 591763 h 3468313"/>
              <a:gd name="connsiteX64" fmla="*/ 2095500 w 3571875"/>
              <a:gd name="connsiteY64" fmla="*/ 553663 h 3468313"/>
              <a:gd name="connsiteX65" fmla="*/ 2143125 w 3571875"/>
              <a:gd name="connsiteY65" fmla="*/ 534613 h 3468313"/>
              <a:gd name="connsiteX66" fmla="*/ 2171700 w 3571875"/>
              <a:gd name="connsiteY66" fmla="*/ 525088 h 3468313"/>
              <a:gd name="connsiteX67" fmla="*/ 2200275 w 3571875"/>
              <a:gd name="connsiteY67" fmla="*/ 506038 h 3468313"/>
              <a:gd name="connsiteX68" fmla="*/ 2247900 w 3571875"/>
              <a:gd name="connsiteY68" fmla="*/ 486988 h 3468313"/>
              <a:gd name="connsiteX69" fmla="*/ 2333625 w 3571875"/>
              <a:gd name="connsiteY69" fmla="*/ 439363 h 3468313"/>
              <a:gd name="connsiteX70" fmla="*/ 2381250 w 3571875"/>
              <a:gd name="connsiteY70" fmla="*/ 410788 h 3468313"/>
              <a:gd name="connsiteX71" fmla="*/ 2457450 w 3571875"/>
              <a:gd name="connsiteY71" fmla="*/ 353638 h 3468313"/>
              <a:gd name="connsiteX72" fmla="*/ 2514600 w 3571875"/>
              <a:gd name="connsiteY72" fmla="*/ 315538 h 3468313"/>
              <a:gd name="connsiteX73" fmla="*/ 2571750 w 3571875"/>
              <a:gd name="connsiteY73" fmla="*/ 277438 h 3468313"/>
              <a:gd name="connsiteX74" fmla="*/ 2600325 w 3571875"/>
              <a:gd name="connsiteY74" fmla="*/ 248863 h 3468313"/>
              <a:gd name="connsiteX75" fmla="*/ 2628900 w 3571875"/>
              <a:gd name="connsiteY75" fmla="*/ 239338 h 3468313"/>
              <a:gd name="connsiteX76" fmla="*/ 2667000 w 3571875"/>
              <a:gd name="connsiteY76" fmla="*/ 220288 h 3468313"/>
              <a:gd name="connsiteX77" fmla="*/ 2714625 w 3571875"/>
              <a:gd name="connsiteY77" fmla="*/ 210763 h 3468313"/>
              <a:gd name="connsiteX78" fmla="*/ 2743200 w 3571875"/>
              <a:gd name="connsiteY78" fmla="*/ 201238 h 3468313"/>
              <a:gd name="connsiteX79" fmla="*/ 2895600 w 3571875"/>
              <a:gd name="connsiteY79" fmla="*/ 182188 h 3468313"/>
              <a:gd name="connsiteX80" fmla="*/ 2943225 w 3571875"/>
              <a:gd name="connsiteY80" fmla="*/ 172663 h 3468313"/>
              <a:gd name="connsiteX81" fmla="*/ 3048000 w 3571875"/>
              <a:gd name="connsiteY81" fmla="*/ 153613 h 3468313"/>
              <a:gd name="connsiteX82" fmla="*/ 3086100 w 3571875"/>
              <a:gd name="connsiteY82" fmla="*/ 144088 h 3468313"/>
              <a:gd name="connsiteX83" fmla="*/ 3171825 w 3571875"/>
              <a:gd name="connsiteY83" fmla="*/ 125038 h 3468313"/>
              <a:gd name="connsiteX84" fmla="*/ 3267075 w 3571875"/>
              <a:gd name="connsiteY84" fmla="*/ 86938 h 3468313"/>
              <a:gd name="connsiteX85" fmla="*/ 3314700 w 3571875"/>
              <a:gd name="connsiteY85" fmla="*/ 67888 h 3468313"/>
              <a:gd name="connsiteX86" fmla="*/ 3343275 w 3571875"/>
              <a:gd name="connsiteY86" fmla="*/ 58363 h 3468313"/>
              <a:gd name="connsiteX87" fmla="*/ 3371850 w 3571875"/>
              <a:gd name="connsiteY87" fmla="*/ 39313 h 3468313"/>
              <a:gd name="connsiteX88" fmla="*/ 3400425 w 3571875"/>
              <a:gd name="connsiteY88" fmla="*/ 29788 h 3468313"/>
              <a:gd name="connsiteX89" fmla="*/ 3429000 w 3571875"/>
              <a:gd name="connsiteY89" fmla="*/ 10738 h 3468313"/>
              <a:gd name="connsiteX90" fmla="*/ 3571875 w 3571875"/>
              <a:gd name="connsiteY90" fmla="*/ 1213 h 3468313"/>
              <a:gd name="connsiteX91" fmla="*/ 3571875 w 3571875"/>
              <a:gd name="connsiteY91" fmla="*/ 1213 h 346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3571875" h="3468313">
                <a:moveTo>
                  <a:pt x="0" y="3468313"/>
                </a:moveTo>
                <a:lnTo>
                  <a:pt x="0" y="3468313"/>
                </a:lnTo>
                <a:cubicBezTo>
                  <a:pt x="12700" y="3436563"/>
                  <a:pt x="27900" y="3405702"/>
                  <a:pt x="38100" y="3373063"/>
                </a:cubicBezTo>
                <a:cubicBezTo>
                  <a:pt x="58676" y="3307220"/>
                  <a:pt x="36909" y="3331789"/>
                  <a:pt x="57150" y="3277813"/>
                </a:cubicBezTo>
                <a:cubicBezTo>
                  <a:pt x="62136" y="3264518"/>
                  <a:pt x="70927" y="3252896"/>
                  <a:pt x="76200" y="3239713"/>
                </a:cubicBezTo>
                <a:cubicBezTo>
                  <a:pt x="83658" y="3221069"/>
                  <a:pt x="88900" y="3201613"/>
                  <a:pt x="95250" y="3182563"/>
                </a:cubicBezTo>
                <a:cubicBezTo>
                  <a:pt x="98425" y="3173038"/>
                  <a:pt x="100285" y="3162968"/>
                  <a:pt x="104775" y="3153988"/>
                </a:cubicBezTo>
                <a:cubicBezTo>
                  <a:pt x="111125" y="3141288"/>
                  <a:pt x="118232" y="3128939"/>
                  <a:pt x="123825" y="3115888"/>
                </a:cubicBezTo>
                <a:cubicBezTo>
                  <a:pt x="137295" y="3084457"/>
                  <a:pt x="151111" y="3053079"/>
                  <a:pt x="161925" y="3020638"/>
                </a:cubicBezTo>
                <a:cubicBezTo>
                  <a:pt x="165100" y="3011113"/>
                  <a:pt x="166960" y="3001043"/>
                  <a:pt x="171450" y="2992063"/>
                </a:cubicBezTo>
                <a:cubicBezTo>
                  <a:pt x="176570" y="2981824"/>
                  <a:pt x="185380" y="2973727"/>
                  <a:pt x="190500" y="2963488"/>
                </a:cubicBezTo>
                <a:cubicBezTo>
                  <a:pt x="194990" y="2954508"/>
                  <a:pt x="193753" y="2942753"/>
                  <a:pt x="200025" y="2934913"/>
                </a:cubicBezTo>
                <a:cubicBezTo>
                  <a:pt x="207176" y="2925974"/>
                  <a:pt x="219075" y="2922213"/>
                  <a:pt x="228600" y="2915863"/>
                </a:cubicBezTo>
                <a:cubicBezTo>
                  <a:pt x="234950" y="2903163"/>
                  <a:pt x="240345" y="2889939"/>
                  <a:pt x="247650" y="2877763"/>
                </a:cubicBezTo>
                <a:cubicBezTo>
                  <a:pt x="259430" y="2858130"/>
                  <a:pt x="285750" y="2820613"/>
                  <a:pt x="285750" y="2820613"/>
                </a:cubicBezTo>
                <a:cubicBezTo>
                  <a:pt x="288925" y="2804738"/>
                  <a:pt x="289262" y="2788019"/>
                  <a:pt x="295275" y="2772988"/>
                </a:cubicBezTo>
                <a:cubicBezTo>
                  <a:pt x="319714" y="2711890"/>
                  <a:pt x="319780" y="2743028"/>
                  <a:pt x="342900" y="2696788"/>
                </a:cubicBezTo>
                <a:cubicBezTo>
                  <a:pt x="347390" y="2687808"/>
                  <a:pt x="348218" y="2677329"/>
                  <a:pt x="352425" y="2668213"/>
                </a:cubicBezTo>
                <a:cubicBezTo>
                  <a:pt x="367301" y="2635983"/>
                  <a:pt x="388825" y="2606639"/>
                  <a:pt x="400050" y="2572963"/>
                </a:cubicBezTo>
                <a:cubicBezTo>
                  <a:pt x="407338" y="2551098"/>
                  <a:pt x="418863" y="2514661"/>
                  <a:pt x="428625" y="2496763"/>
                </a:cubicBezTo>
                <a:cubicBezTo>
                  <a:pt x="439588" y="2476663"/>
                  <a:pt x="456486" y="2460091"/>
                  <a:pt x="466725" y="2439613"/>
                </a:cubicBezTo>
                <a:lnTo>
                  <a:pt x="485775" y="2401513"/>
                </a:lnTo>
                <a:cubicBezTo>
                  <a:pt x="503419" y="2313291"/>
                  <a:pt x="480678" y="2391384"/>
                  <a:pt x="523875" y="2315788"/>
                </a:cubicBezTo>
                <a:cubicBezTo>
                  <a:pt x="528856" y="2307071"/>
                  <a:pt x="528910" y="2296193"/>
                  <a:pt x="533400" y="2287213"/>
                </a:cubicBezTo>
                <a:cubicBezTo>
                  <a:pt x="538520" y="2276974"/>
                  <a:pt x="546100" y="2268163"/>
                  <a:pt x="552450" y="2258638"/>
                </a:cubicBezTo>
                <a:cubicBezTo>
                  <a:pt x="576608" y="2137849"/>
                  <a:pt x="544235" y="2268281"/>
                  <a:pt x="581025" y="2182438"/>
                </a:cubicBezTo>
                <a:cubicBezTo>
                  <a:pt x="586182" y="2170406"/>
                  <a:pt x="586954" y="2156925"/>
                  <a:pt x="590550" y="2144338"/>
                </a:cubicBezTo>
                <a:cubicBezTo>
                  <a:pt x="599893" y="2111636"/>
                  <a:pt x="602192" y="2111530"/>
                  <a:pt x="619125" y="2077663"/>
                </a:cubicBezTo>
                <a:cubicBezTo>
                  <a:pt x="623872" y="2053926"/>
                  <a:pt x="627715" y="2024476"/>
                  <a:pt x="638175" y="2001463"/>
                </a:cubicBezTo>
                <a:cubicBezTo>
                  <a:pt x="649926" y="1975610"/>
                  <a:pt x="663575" y="1950663"/>
                  <a:pt x="676275" y="1925263"/>
                </a:cubicBezTo>
                <a:cubicBezTo>
                  <a:pt x="682625" y="1912563"/>
                  <a:pt x="690835" y="1900633"/>
                  <a:pt x="695325" y="1887163"/>
                </a:cubicBezTo>
                <a:cubicBezTo>
                  <a:pt x="698500" y="1877638"/>
                  <a:pt x="699529" y="1867102"/>
                  <a:pt x="704850" y="1858588"/>
                </a:cubicBezTo>
                <a:cubicBezTo>
                  <a:pt x="715625" y="1841348"/>
                  <a:pt x="730993" y="1827405"/>
                  <a:pt x="742950" y="1810963"/>
                </a:cubicBezTo>
                <a:cubicBezTo>
                  <a:pt x="756416" y="1792447"/>
                  <a:pt x="770811" y="1774291"/>
                  <a:pt x="781050" y="1753813"/>
                </a:cubicBezTo>
                <a:cubicBezTo>
                  <a:pt x="787400" y="1741113"/>
                  <a:pt x="791847" y="1727267"/>
                  <a:pt x="800100" y="1715713"/>
                </a:cubicBezTo>
                <a:cubicBezTo>
                  <a:pt x="807930" y="1704752"/>
                  <a:pt x="820145" y="1697564"/>
                  <a:pt x="828675" y="1687138"/>
                </a:cubicBezTo>
                <a:cubicBezTo>
                  <a:pt x="848780" y="1662565"/>
                  <a:pt x="863374" y="1633389"/>
                  <a:pt x="885825" y="1610938"/>
                </a:cubicBezTo>
                <a:cubicBezTo>
                  <a:pt x="970120" y="1526643"/>
                  <a:pt x="932137" y="1554663"/>
                  <a:pt x="990600" y="1515688"/>
                </a:cubicBezTo>
                <a:cubicBezTo>
                  <a:pt x="1012439" y="1450170"/>
                  <a:pt x="980560" y="1527736"/>
                  <a:pt x="1038225" y="1458538"/>
                </a:cubicBezTo>
                <a:cubicBezTo>
                  <a:pt x="1044653" y="1450825"/>
                  <a:pt x="1042181" y="1438317"/>
                  <a:pt x="1047750" y="1429963"/>
                </a:cubicBezTo>
                <a:cubicBezTo>
                  <a:pt x="1062418" y="1407961"/>
                  <a:pt x="1083815" y="1396395"/>
                  <a:pt x="1104900" y="1382338"/>
                </a:cubicBezTo>
                <a:cubicBezTo>
                  <a:pt x="1124037" y="1324928"/>
                  <a:pt x="1098202" y="1379982"/>
                  <a:pt x="1152525" y="1334713"/>
                </a:cubicBezTo>
                <a:cubicBezTo>
                  <a:pt x="1161319" y="1327384"/>
                  <a:pt x="1163480" y="1314233"/>
                  <a:pt x="1171575" y="1306138"/>
                </a:cubicBezTo>
                <a:cubicBezTo>
                  <a:pt x="1179670" y="1298043"/>
                  <a:pt x="1191594" y="1294693"/>
                  <a:pt x="1200150" y="1287088"/>
                </a:cubicBezTo>
                <a:cubicBezTo>
                  <a:pt x="1220286" y="1269190"/>
                  <a:pt x="1238250" y="1248988"/>
                  <a:pt x="1257300" y="1229938"/>
                </a:cubicBezTo>
                <a:cubicBezTo>
                  <a:pt x="1266825" y="1220413"/>
                  <a:pt x="1278945" y="1212914"/>
                  <a:pt x="1285875" y="1201363"/>
                </a:cubicBezTo>
                <a:cubicBezTo>
                  <a:pt x="1319616" y="1145129"/>
                  <a:pt x="1296887" y="1159592"/>
                  <a:pt x="1343025" y="1144213"/>
                </a:cubicBezTo>
                <a:cubicBezTo>
                  <a:pt x="1352550" y="1134688"/>
                  <a:pt x="1362976" y="1125986"/>
                  <a:pt x="1371600" y="1115638"/>
                </a:cubicBezTo>
                <a:cubicBezTo>
                  <a:pt x="1411587" y="1067653"/>
                  <a:pt x="1372939" y="1076645"/>
                  <a:pt x="1457325" y="1020388"/>
                </a:cubicBezTo>
                <a:cubicBezTo>
                  <a:pt x="1466850" y="1014038"/>
                  <a:pt x="1477344" y="1008943"/>
                  <a:pt x="1485900" y="1001338"/>
                </a:cubicBezTo>
                <a:cubicBezTo>
                  <a:pt x="1506036" y="983440"/>
                  <a:pt x="1520634" y="959132"/>
                  <a:pt x="1543050" y="944188"/>
                </a:cubicBezTo>
                <a:cubicBezTo>
                  <a:pt x="1599188" y="906763"/>
                  <a:pt x="1543733" y="946431"/>
                  <a:pt x="1609725" y="887038"/>
                </a:cubicBezTo>
                <a:cubicBezTo>
                  <a:pt x="1636773" y="862695"/>
                  <a:pt x="1674115" y="832881"/>
                  <a:pt x="1704975" y="810838"/>
                </a:cubicBezTo>
                <a:cubicBezTo>
                  <a:pt x="1714290" y="804184"/>
                  <a:pt x="1724756" y="799117"/>
                  <a:pt x="1733550" y="791788"/>
                </a:cubicBezTo>
                <a:cubicBezTo>
                  <a:pt x="1743898" y="783164"/>
                  <a:pt x="1751898" y="771979"/>
                  <a:pt x="1762125" y="763213"/>
                </a:cubicBezTo>
                <a:cubicBezTo>
                  <a:pt x="1774178" y="752882"/>
                  <a:pt x="1789000" y="745863"/>
                  <a:pt x="1800225" y="734638"/>
                </a:cubicBezTo>
                <a:cubicBezTo>
                  <a:pt x="1811450" y="723413"/>
                  <a:pt x="1816604" y="706701"/>
                  <a:pt x="1828800" y="696538"/>
                </a:cubicBezTo>
                <a:cubicBezTo>
                  <a:pt x="1836513" y="690110"/>
                  <a:pt x="1848395" y="691503"/>
                  <a:pt x="1857375" y="687013"/>
                </a:cubicBezTo>
                <a:cubicBezTo>
                  <a:pt x="1867614" y="681893"/>
                  <a:pt x="1875711" y="673083"/>
                  <a:pt x="1885950" y="667963"/>
                </a:cubicBezTo>
                <a:cubicBezTo>
                  <a:pt x="1894930" y="663473"/>
                  <a:pt x="1905545" y="662928"/>
                  <a:pt x="1914525" y="658438"/>
                </a:cubicBezTo>
                <a:cubicBezTo>
                  <a:pt x="1924764" y="653318"/>
                  <a:pt x="1932861" y="644508"/>
                  <a:pt x="1943100" y="639388"/>
                </a:cubicBezTo>
                <a:cubicBezTo>
                  <a:pt x="1952080" y="634898"/>
                  <a:pt x="1962695" y="634353"/>
                  <a:pt x="1971675" y="629863"/>
                </a:cubicBezTo>
                <a:cubicBezTo>
                  <a:pt x="1981914" y="624743"/>
                  <a:pt x="1990311" y="616493"/>
                  <a:pt x="2000250" y="610813"/>
                </a:cubicBezTo>
                <a:cubicBezTo>
                  <a:pt x="2012578" y="603768"/>
                  <a:pt x="2026174" y="599068"/>
                  <a:pt x="2038350" y="591763"/>
                </a:cubicBezTo>
                <a:cubicBezTo>
                  <a:pt x="2057983" y="579983"/>
                  <a:pt x="2074242" y="562166"/>
                  <a:pt x="2095500" y="553663"/>
                </a:cubicBezTo>
                <a:cubicBezTo>
                  <a:pt x="2111375" y="547313"/>
                  <a:pt x="2127116" y="540616"/>
                  <a:pt x="2143125" y="534613"/>
                </a:cubicBezTo>
                <a:cubicBezTo>
                  <a:pt x="2152526" y="531088"/>
                  <a:pt x="2162720" y="529578"/>
                  <a:pt x="2171700" y="525088"/>
                </a:cubicBezTo>
                <a:cubicBezTo>
                  <a:pt x="2181939" y="519968"/>
                  <a:pt x="2190036" y="511158"/>
                  <a:pt x="2200275" y="506038"/>
                </a:cubicBezTo>
                <a:cubicBezTo>
                  <a:pt x="2215568" y="498392"/>
                  <a:pt x="2233239" y="495785"/>
                  <a:pt x="2247900" y="486988"/>
                </a:cubicBezTo>
                <a:cubicBezTo>
                  <a:pt x="2338803" y="432446"/>
                  <a:pt x="2254517" y="459140"/>
                  <a:pt x="2333625" y="439363"/>
                </a:cubicBezTo>
                <a:cubicBezTo>
                  <a:pt x="2349500" y="429838"/>
                  <a:pt x="2366029" y="421326"/>
                  <a:pt x="2381250" y="410788"/>
                </a:cubicBezTo>
                <a:cubicBezTo>
                  <a:pt x="2407355" y="392716"/>
                  <a:pt x="2431032" y="371250"/>
                  <a:pt x="2457450" y="353638"/>
                </a:cubicBezTo>
                <a:cubicBezTo>
                  <a:pt x="2476500" y="340938"/>
                  <a:pt x="2498411" y="331727"/>
                  <a:pt x="2514600" y="315538"/>
                </a:cubicBezTo>
                <a:cubicBezTo>
                  <a:pt x="2550275" y="279863"/>
                  <a:pt x="2530396" y="291223"/>
                  <a:pt x="2571750" y="277438"/>
                </a:cubicBezTo>
                <a:cubicBezTo>
                  <a:pt x="2581275" y="267913"/>
                  <a:pt x="2589117" y="256335"/>
                  <a:pt x="2600325" y="248863"/>
                </a:cubicBezTo>
                <a:cubicBezTo>
                  <a:pt x="2608679" y="243294"/>
                  <a:pt x="2619672" y="243293"/>
                  <a:pt x="2628900" y="239338"/>
                </a:cubicBezTo>
                <a:cubicBezTo>
                  <a:pt x="2641951" y="233745"/>
                  <a:pt x="2653530" y="224778"/>
                  <a:pt x="2667000" y="220288"/>
                </a:cubicBezTo>
                <a:cubicBezTo>
                  <a:pt x="2682359" y="215168"/>
                  <a:pt x="2698919" y="214690"/>
                  <a:pt x="2714625" y="210763"/>
                </a:cubicBezTo>
                <a:cubicBezTo>
                  <a:pt x="2724365" y="208328"/>
                  <a:pt x="2733399" y="203416"/>
                  <a:pt x="2743200" y="201238"/>
                </a:cubicBezTo>
                <a:cubicBezTo>
                  <a:pt x="2802415" y="188079"/>
                  <a:pt x="2829723" y="190972"/>
                  <a:pt x="2895600" y="182188"/>
                </a:cubicBezTo>
                <a:cubicBezTo>
                  <a:pt x="2911647" y="180048"/>
                  <a:pt x="2927297" y="175559"/>
                  <a:pt x="2943225" y="172663"/>
                </a:cubicBezTo>
                <a:cubicBezTo>
                  <a:pt x="3000091" y="162324"/>
                  <a:pt x="2995062" y="165377"/>
                  <a:pt x="3048000" y="153613"/>
                </a:cubicBezTo>
                <a:cubicBezTo>
                  <a:pt x="3060779" y="150773"/>
                  <a:pt x="3073321" y="146928"/>
                  <a:pt x="3086100" y="144088"/>
                </a:cubicBezTo>
                <a:cubicBezTo>
                  <a:pt x="3103678" y="140182"/>
                  <a:pt x="3152695" y="131870"/>
                  <a:pt x="3171825" y="125038"/>
                </a:cubicBezTo>
                <a:cubicBezTo>
                  <a:pt x="3204029" y="113537"/>
                  <a:pt x="3235325" y="99638"/>
                  <a:pt x="3267075" y="86938"/>
                </a:cubicBezTo>
                <a:cubicBezTo>
                  <a:pt x="3282950" y="80588"/>
                  <a:pt x="3298480" y="73295"/>
                  <a:pt x="3314700" y="67888"/>
                </a:cubicBezTo>
                <a:cubicBezTo>
                  <a:pt x="3324225" y="64713"/>
                  <a:pt x="3334295" y="62853"/>
                  <a:pt x="3343275" y="58363"/>
                </a:cubicBezTo>
                <a:cubicBezTo>
                  <a:pt x="3353514" y="53243"/>
                  <a:pt x="3361611" y="44433"/>
                  <a:pt x="3371850" y="39313"/>
                </a:cubicBezTo>
                <a:cubicBezTo>
                  <a:pt x="3380830" y="34823"/>
                  <a:pt x="3391445" y="34278"/>
                  <a:pt x="3400425" y="29788"/>
                </a:cubicBezTo>
                <a:cubicBezTo>
                  <a:pt x="3410664" y="24668"/>
                  <a:pt x="3418281" y="14758"/>
                  <a:pt x="3429000" y="10738"/>
                </a:cubicBezTo>
                <a:cubicBezTo>
                  <a:pt x="3471004" y="-5014"/>
                  <a:pt x="3532516" y="1213"/>
                  <a:pt x="3571875" y="1213"/>
                </a:cubicBezTo>
                <a:lnTo>
                  <a:pt x="3571875" y="1213"/>
                </a:lnTo>
              </a:path>
            </a:pathLst>
          </a:custGeom>
          <a:ln w="381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solidFill>
                <a:prstClr val="black"/>
              </a:solidFill>
              <a:latin typeface="Calibri"/>
            </a:endParaRPr>
          </a:p>
        </p:txBody>
      </p:sp>
      <p:cxnSp>
        <p:nvCxnSpPr>
          <p:cNvPr id="12" name="Ευθεία γραμμή σύνδεσης 11"/>
          <p:cNvCxnSpPr/>
          <p:nvPr/>
        </p:nvCxnSpPr>
        <p:spPr>
          <a:xfrm flipH="1">
            <a:off x="2930910" y="1124744"/>
            <a:ext cx="7053522" cy="4812096"/>
          </a:xfrm>
          <a:prstGeom prst="line">
            <a:avLst/>
          </a:prstGeom>
          <a:ln w="38100">
            <a:solidFill>
              <a:schemeClr val="accent1">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flipH="1">
            <a:off x="3025806" y="4677476"/>
            <a:ext cx="3489371" cy="1259364"/>
          </a:xfrm>
          <a:prstGeom prst="line">
            <a:avLst/>
          </a:prstGeom>
          <a:ln w="38100">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a:stCxn id="11" idx="86"/>
          </p:cNvCxnSpPr>
          <p:nvPr/>
        </p:nvCxnSpPr>
        <p:spPr>
          <a:xfrm flipH="1">
            <a:off x="2963652" y="1761394"/>
            <a:ext cx="6648094" cy="4187886"/>
          </a:xfrm>
          <a:prstGeom prst="line">
            <a:avLst/>
          </a:prstGeom>
          <a:ln w="38100">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25" name="Ορθογώνιο 24"/>
          <p:cNvSpPr/>
          <p:nvPr/>
        </p:nvSpPr>
        <p:spPr>
          <a:xfrm>
            <a:off x="6672064" y="4581128"/>
            <a:ext cx="144388" cy="2880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A</a:t>
            </a:r>
            <a:endParaRPr lang="el-GR" dirty="0">
              <a:solidFill>
                <a:prstClr val="black"/>
              </a:solidFill>
              <a:latin typeface="Cambria" pitchFamily="18" charset="0"/>
            </a:endParaRPr>
          </a:p>
        </p:txBody>
      </p:sp>
      <p:sp>
        <p:nvSpPr>
          <p:cNvPr id="26" name="Ορθογώνιο 25"/>
          <p:cNvSpPr/>
          <p:nvPr/>
        </p:nvSpPr>
        <p:spPr>
          <a:xfrm>
            <a:off x="7896200" y="2132856"/>
            <a:ext cx="288032" cy="21602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libri"/>
              </a:rPr>
              <a:t>B</a:t>
            </a:r>
            <a:endParaRPr lang="el-GR" dirty="0">
              <a:solidFill>
                <a:prstClr val="black"/>
              </a:solidFill>
              <a:latin typeface="Calibri"/>
            </a:endParaRPr>
          </a:p>
        </p:txBody>
      </p:sp>
      <p:sp>
        <p:nvSpPr>
          <p:cNvPr id="27" name="Ορθογώνιο 26"/>
          <p:cNvSpPr/>
          <p:nvPr/>
        </p:nvSpPr>
        <p:spPr>
          <a:xfrm>
            <a:off x="9611746" y="1575663"/>
            <a:ext cx="372686" cy="37146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libri"/>
              </a:rPr>
              <a:t>C</a:t>
            </a:r>
            <a:endParaRPr lang="el-GR" dirty="0">
              <a:solidFill>
                <a:prstClr val="black"/>
              </a:solidFill>
              <a:latin typeface="Calibri"/>
            </a:endParaRPr>
          </a:p>
        </p:txBody>
      </p:sp>
      <p:sp>
        <p:nvSpPr>
          <p:cNvPr id="28" name="Ορθογώνιο 27"/>
          <p:cNvSpPr/>
          <p:nvPr/>
        </p:nvSpPr>
        <p:spPr>
          <a:xfrm>
            <a:off x="6672064" y="1268760"/>
            <a:ext cx="1656184" cy="86409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Γραμμή 2: εφικτή και βέλτιστη</a:t>
            </a:r>
          </a:p>
        </p:txBody>
      </p:sp>
      <p:sp>
        <p:nvSpPr>
          <p:cNvPr id="29" name="Ορθογώνιο 28"/>
          <p:cNvSpPr/>
          <p:nvPr/>
        </p:nvSpPr>
        <p:spPr>
          <a:xfrm>
            <a:off x="6888088" y="4581129"/>
            <a:ext cx="1944216" cy="72007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Γραμμή 1: εφικτή αλλά μη βέλτιστη</a:t>
            </a:r>
          </a:p>
        </p:txBody>
      </p:sp>
      <p:sp>
        <p:nvSpPr>
          <p:cNvPr id="30" name="Ορθογώνιο 29"/>
          <p:cNvSpPr/>
          <p:nvPr/>
        </p:nvSpPr>
        <p:spPr>
          <a:xfrm>
            <a:off x="9120336" y="2132856"/>
            <a:ext cx="1368152" cy="115212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Γραμμή </a:t>
            </a:r>
            <a:r>
              <a:rPr lang="en-US" dirty="0">
                <a:solidFill>
                  <a:prstClr val="black"/>
                </a:solidFill>
                <a:latin typeface="Cambria" pitchFamily="18" charset="0"/>
              </a:rPr>
              <a:t>3</a:t>
            </a:r>
            <a:r>
              <a:rPr lang="el-GR" dirty="0">
                <a:solidFill>
                  <a:prstClr val="black"/>
                </a:solidFill>
                <a:latin typeface="Cambria" pitchFamily="18" charset="0"/>
              </a:rPr>
              <a:t>: εφικτή αλλά  μη βέλτιστη</a:t>
            </a:r>
          </a:p>
        </p:txBody>
      </p:sp>
      <p:sp>
        <p:nvSpPr>
          <p:cNvPr id="31" name="Ορθογώνιο 30"/>
          <p:cNvSpPr/>
          <p:nvPr/>
        </p:nvSpPr>
        <p:spPr>
          <a:xfrm>
            <a:off x="5807968" y="5373216"/>
            <a:ext cx="1008484" cy="3600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b="1" dirty="0">
                <a:solidFill>
                  <a:prstClr val="black"/>
                </a:solidFill>
                <a:latin typeface="Cambria" pitchFamily="18" charset="0"/>
              </a:rPr>
              <a:t>ΚΑΕ</a:t>
            </a:r>
          </a:p>
        </p:txBody>
      </p:sp>
      <p:cxnSp>
        <p:nvCxnSpPr>
          <p:cNvPr id="32" name="Ευθεία γραμμή σύνδεσης 31"/>
          <p:cNvCxnSpPr/>
          <p:nvPr/>
        </p:nvCxnSpPr>
        <p:spPr>
          <a:xfrm flipH="1">
            <a:off x="8089937" y="2373661"/>
            <a:ext cx="36004" cy="3517769"/>
          </a:xfrm>
          <a:prstGeom prst="line">
            <a:avLst/>
          </a:prstGeom>
          <a:ln w="38100">
            <a:prstDash val="lgDash"/>
          </a:ln>
        </p:spPr>
        <p:style>
          <a:lnRef idx="1">
            <a:schemeClr val="accent1"/>
          </a:lnRef>
          <a:fillRef idx="0">
            <a:schemeClr val="accent1"/>
          </a:fillRef>
          <a:effectRef idx="0">
            <a:schemeClr val="accent1"/>
          </a:effectRef>
          <a:fontRef idx="minor">
            <a:schemeClr val="tx1"/>
          </a:fontRef>
        </p:style>
      </p:cxnSp>
      <p:cxnSp>
        <p:nvCxnSpPr>
          <p:cNvPr id="34" name="Ευθεία γραμμή σύνδεσης 33"/>
          <p:cNvCxnSpPr/>
          <p:nvPr/>
        </p:nvCxnSpPr>
        <p:spPr>
          <a:xfrm flipV="1">
            <a:off x="2959883" y="2373661"/>
            <a:ext cx="5099587" cy="112075"/>
          </a:xfrm>
          <a:prstGeom prst="line">
            <a:avLst/>
          </a:prstGeom>
          <a:ln w="38100">
            <a:prstDash val="lgDash"/>
          </a:ln>
        </p:spPr>
        <p:style>
          <a:lnRef idx="1">
            <a:schemeClr val="accent1"/>
          </a:lnRef>
          <a:fillRef idx="0">
            <a:schemeClr val="accent1"/>
          </a:fillRef>
          <a:effectRef idx="0">
            <a:schemeClr val="accent1"/>
          </a:effectRef>
          <a:fontRef idx="minor">
            <a:schemeClr val="tx1"/>
          </a:fontRef>
        </p:style>
      </p:cxnSp>
      <p:sp>
        <p:nvSpPr>
          <p:cNvPr id="37" name="Ορθογώνιο 36"/>
          <p:cNvSpPr/>
          <p:nvPr/>
        </p:nvSpPr>
        <p:spPr>
          <a:xfrm>
            <a:off x="2279576" y="2373660"/>
            <a:ext cx="648072" cy="2632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prstClr val="white"/>
                </a:solidFill>
                <a:latin typeface="Calibri"/>
              </a:rPr>
              <a:t>e*f</a:t>
            </a:r>
            <a:endParaRPr lang="el-GR" dirty="0">
              <a:solidFill>
                <a:prstClr val="white"/>
              </a:solidFill>
              <a:latin typeface="Calibri"/>
            </a:endParaRPr>
          </a:p>
        </p:txBody>
      </p:sp>
      <p:sp>
        <p:nvSpPr>
          <p:cNvPr id="38" name="Ορθογώνιο 37"/>
          <p:cNvSpPr/>
          <p:nvPr/>
        </p:nvSpPr>
        <p:spPr>
          <a:xfrm>
            <a:off x="7608168" y="6093296"/>
            <a:ext cx="1008112"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prstClr val="white"/>
                </a:solidFill>
                <a:latin typeface="Calibri"/>
              </a:rPr>
              <a:t>w*&gt;w-</a:t>
            </a:r>
            <a:endParaRPr lang="el-GR" dirty="0">
              <a:solidFill>
                <a:prstClr val="white"/>
              </a:solidFill>
              <a:latin typeface="Calibri"/>
            </a:endParaRPr>
          </a:p>
        </p:txBody>
      </p:sp>
      <p:sp>
        <p:nvSpPr>
          <p:cNvPr id="39" name="Ορθογώνιο 38"/>
          <p:cNvSpPr/>
          <p:nvPr/>
        </p:nvSpPr>
        <p:spPr>
          <a:xfrm>
            <a:off x="6168008" y="5949280"/>
            <a:ext cx="576250" cy="57606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w-</a:t>
            </a:r>
            <a:endParaRPr lang="el-GR" dirty="0">
              <a:solidFill>
                <a:prstClr val="black"/>
              </a:solidFill>
              <a:latin typeface="Cambria" pitchFamily="18" charset="0"/>
            </a:endParaRPr>
          </a:p>
        </p:txBody>
      </p:sp>
      <p:cxnSp>
        <p:nvCxnSpPr>
          <p:cNvPr id="40" name="Ευθεία γραμμή σύνδεσης 39"/>
          <p:cNvCxnSpPr/>
          <p:nvPr/>
        </p:nvCxnSpPr>
        <p:spPr>
          <a:xfrm>
            <a:off x="6515176" y="4725145"/>
            <a:ext cx="0" cy="1166285"/>
          </a:xfrm>
          <a:prstGeom prst="line">
            <a:avLst/>
          </a:prstGeom>
          <a:ln w="38100">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6165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31504" y="116632"/>
            <a:ext cx="9001000" cy="504056"/>
          </a:xfrm>
        </p:spPr>
        <p:txBody>
          <a:bodyPr>
            <a:noAutofit/>
          </a:bodyPr>
          <a:lstStyle/>
          <a:p>
            <a:r>
              <a:rPr lang="el-GR" sz="1600" b="1" dirty="0">
                <a:solidFill>
                  <a:srgbClr val="FF0000"/>
                </a:solidFill>
                <a:latin typeface="Cambria" pitchFamily="18" charset="0"/>
              </a:rPr>
              <a:t>Ωρομίσθιο, απόσπαση εργασίας, μοναδιαίο κόστος εργασίας και μεγιστοποίηση των κερδών</a:t>
            </a:r>
          </a:p>
        </p:txBody>
      </p:sp>
      <p:sp>
        <p:nvSpPr>
          <p:cNvPr id="3" name="Θέση περιεχομένου 2"/>
          <p:cNvSpPr>
            <a:spLocks noGrp="1"/>
          </p:cNvSpPr>
          <p:nvPr>
            <p:ph idx="1"/>
          </p:nvPr>
        </p:nvSpPr>
        <p:spPr>
          <a:xfrm>
            <a:off x="1775520" y="836712"/>
            <a:ext cx="8640960" cy="6021288"/>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2400" dirty="0">
                <a:latin typeface="Cambria" pitchFamily="18" charset="0"/>
              </a:rPr>
              <a:t>0</a:t>
            </a:r>
            <a:endParaRPr lang="en-US" dirty="0">
              <a:latin typeface="Cambria" pitchFamily="18" charset="0"/>
            </a:endParaRPr>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2800" dirty="0">
                <a:latin typeface="Cambria" pitchFamily="18" charset="0"/>
              </a:rPr>
              <a:t>0</a:t>
            </a:r>
            <a:endParaRPr lang="el-GR" dirty="0">
              <a:latin typeface="Cambria" pitchFamily="18" charset="0"/>
            </a:endParaRPr>
          </a:p>
        </p:txBody>
      </p:sp>
      <p:cxnSp>
        <p:nvCxnSpPr>
          <p:cNvPr id="5" name="Ευθεία γραμμή σύνδεσης 4"/>
          <p:cNvCxnSpPr/>
          <p:nvPr/>
        </p:nvCxnSpPr>
        <p:spPr>
          <a:xfrm>
            <a:off x="2639616" y="764704"/>
            <a:ext cx="0" cy="324036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flipV="1">
            <a:off x="2639616" y="3933056"/>
            <a:ext cx="6876764" cy="7200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Ορθογώνιο 11"/>
          <p:cNvSpPr/>
          <p:nvPr/>
        </p:nvSpPr>
        <p:spPr>
          <a:xfrm>
            <a:off x="1775520" y="1123442"/>
            <a:ext cx="720080" cy="36134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z = </a:t>
            </a:r>
            <a:r>
              <a:rPr lang="en-US" dirty="0" err="1">
                <a:solidFill>
                  <a:prstClr val="black"/>
                </a:solidFill>
                <a:latin typeface="Cambria" pitchFamily="18" charset="0"/>
              </a:rPr>
              <a:t>ef</a:t>
            </a:r>
            <a:endParaRPr lang="el-GR" dirty="0">
              <a:solidFill>
                <a:prstClr val="black"/>
              </a:solidFill>
              <a:latin typeface="Cambria" pitchFamily="18" charset="0"/>
            </a:endParaRPr>
          </a:p>
        </p:txBody>
      </p:sp>
      <p:cxnSp>
        <p:nvCxnSpPr>
          <p:cNvPr id="13" name="Ευθεία γραμμή σύνδεσης 12"/>
          <p:cNvCxnSpPr/>
          <p:nvPr/>
        </p:nvCxnSpPr>
        <p:spPr>
          <a:xfrm>
            <a:off x="2639616" y="4181670"/>
            <a:ext cx="0" cy="227296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flipV="1">
            <a:off x="2634680" y="6382630"/>
            <a:ext cx="7205736" cy="7200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Ορθογώνιο 15"/>
          <p:cNvSpPr/>
          <p:nvPr/>
        </p:nvSpPr>
        <p:spPr>
          <a:xfrm>
            <a:off x="9048328" y="4005064"/>
            <a:ext cx="936104" cy="2880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w</a:t>
            </a:r>
            <a:endParaRPr lang="el-GR" dirty="0">
              <a:solidFill>
                <a:prstClr val="black"/>
              </a:solidFill>
              <a:latin typeface="Cambria" pitchFamily="18" charset="0"/>
            </a:endParaRPr>
          </a:p>
        </p:txBody>
      </p:sp>
      <p:sp>
        <p:nvSpPr>
          <p:cNvPr id="17" name="Ορθογώνιο 16"/>
          <p:cNvSpPr/>
          <p:nvPr/>
        </p:nvSpPr>
        <p:spPr>
          <a:xfrm>
            <a:off x="9120336" y="6438242"/>
            <a:ext cx="612068" cy="2880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libri"/>
              </a:rPr>
              <a:t>w</a:t>
            </a:r>
            <a:endParaRPr lang="el-GR" dirty="0">
              <a:solidFill>
                <a:prstClr val="black"/>
              </a:solidFill>
              <a:latin typeface="Calibri"/>
            </a:endParaRPr>
          </a:p>
        </p:txBody>
      </p:sp>
      <p:sp>
        <p:nvSpPr>
          <p:cNvPr id="20" name="Ορθογώνιο 19"/>
          <p:cNvSpPr/>
          <p:nvPr/>
        </p:nvSpPr>
        <p:spPr>
          <a:xfrm>
            <a:off x="1775520" y="4298032"/>
            <a:ext cx="648072" cy="43204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ulc</a:t>
            </a:r>
            <a:endParaRPr lang="el-GR" dirty="0">
              <a:solidFill>
                <a:prstClr val="black"/>
              </a:solidFill>
              <a:latin typeface="Cambria" pitchFamily="18" charset="0"/>
            </a:endParaRPr>
          </a:p>
        </p:txBody>
      </p:sp>
      <p:sp>
        <p:nvSpPr>
          <p:cNvPr id="21" name="Ελεύθερη σχεδίαση 20"/>
          <p:cNvSpPr/>
          <p:nvPr/>
        </p:nvSpPr>
        <p:spPr>
          <a:xfrm>
            <a:off x="3719737" y="1484785"/>
            <a:ext cx="4536504" cy="1896591"/>
          </a:xfrm>
          <a:custGeom>
            <a:avLst/>
            <a:gdLst>
              <a:gd name="connsiteX0" fmla="*/ 0 w 3619500"/>
              <a:gd name="connsiteY0" fmla="*/ 1866991 h 1866991"/>
              <a:gd name="connsiteX1" fmla="*/ 0 w 3619500"/>
              <a:gd name="connsiteY1" fmla="*/ 1866991 h 1866991"/>
              <a:gd name="connsiteX2" fmla="*/ 38100 w 3619500"/>
              <a:gd name="connsiteY2" fmla="*/ 1781266 h 1866991"/>
              <a:gd name="connsiteX3" fmla="*/ 114300 w 3619500"/>
              <a:gd name="connsiteY3" fmla="*/ 1666966 h 1866991"/>
              <a:gd name="connsiteX4" fmla="*/ 161925 w 3619500"/>
              <a:gd name="connsiteY4" fmla="*/ 1600291 h 1866991"/>
              <a:gd name="connsiteX5" fmla="*/ 190500 w 3619500"/>
              <a:gd name="connsiteY5" fmla="*/ 1552666 h 1866991"/>
              <a:gd name="connsiteX6" fmla="*/ 228600 w 3619500"/>
              <a:gd name="connsiteY6" fmla="*/ 1505041 h 1866991"/>
              <a:gd name="connsiteX7" fmla="*/ 285750 w 3619500"/>
              <a:gd name="connsiteY7" fmla="*/ 1419316 h 1866991"/>
              <a:gd name="connsiteX8" fmla="*/ 304800 w 3619500"/>
              <a:gd name="connsiteY8" fmla="*/ 1390741 h 1866991"/>
              <a:gd name="connsiteX9" fmla="*/ 323850 w 3619500"/>
              <a:gd name="connsiteY9" fmla="*/ 1362166 h 1866991"/>
              <a:gd name="connsiteX10" fmla="*/ 381000 w 3619500"/>
              <a:gd name="connsiteY10" fmla="*/ 1285966 h 1866991"/>
              <a:gd name="connsiteX11" fmla="*/ 419100 w 3619500"/>
              <a:gd name="connsiteY11" fmla="*/ 1228816 h 1866991"/>
              <a:gd name="connsiteX12" fmla="*/ 438150 w 3619500"/>
              <a:gd name="connsiteY12" fmla="*/ 1190716 h 1866991"/>
              <a:gd name="connsiteX13" fmla="*/ 466725 w 3619500"/>
              <a:gd name="connsiteY13" fmla="*/ 1162141 h 1866991"/>
              <a:gd name="connsiteX14" fmla="*/ 485775 w 3619500"/>
              <a:gd name="connsiteY14" fmla="*/ 1124041 h 1866991"/>
              <a:gd name="connsiteX15" fmla="*/ 514350 w 3619500"/>
              <a:gd name="connsiteY15" fmla="*/ 1085941 h 1866991"/>
              <a:gd name="connsiteX16" fmla="*/ 533400 w 3619500"/>
              <a:gd name="connsiteY16" fmla="*/ 1057366 h 1866991"/>
              <a:gd name="connsiteX17" fmla="*/ 571500 w 3619500"/>
              <a:gd name="connsiteY17" fmla="*/ 1028791 h 1866991"/>
              <a:gd name="connsiteX18" fmla="*/ 600075 w 3619500"/>
              <a:gd name="connsiteY18" fmla="*/ 971641 h 1866991"/>
              <a:gd name="connsiteX19" fmla="*/ 628650 w 3619500"/>
              <a:gd name="connsiteY19" fmla="*/ 943066 h 1866991"/>
              <a:gd name="connsiteX20" fmla="*/ 647700 w 3619500"/>
              <a:gd name="connsiteY20" fmla="*/ 914491 h 1866991"/>
              <a:gd name="connsiteX21" fmla="*/ 666750 w 3619500"/>
              <a:gd name="connsiteY21" fmla="*/ 876391 h 1866991"/>
              <a:gd name="connsiteX22" fmla="*/ 704850 w 3619500"/>
              <a:gd name="connsiteY22" fmla="*/ 847816 h 1866991"/>
              <a:gd name="connsiteX23" fmla="*/ 742950 w 3619500"/>
              <a:gd name="connsiteY23" fmla="*/ 809716 h 1866991"/>
              <a:gd name="connsiteX24" fmla="*/ 762000 w 3619500"/>
              <a:gd name="connsiteY24" fmla="*/ 781141 h 1866991"/>
              <a:gd name="connsiteX25" fmla="*/ 800100 w 3619500"/>
              <a:gd name="connsiteY25" fmla="*/ 762091 h 1866991"/>
              <a:gd name="connsiteX26" fmla="*/ 857250 w 3619500"/>
              <a:gd name="connsiteY26" fmla="*/ 723991 h 1866991"/>
              <a:gd name="connsiteX27" fmla="*/ 885825 w 3619500"/>
              <a:gd name="connsiteY27" fmla="*/ 704941 h 1866991"/>
              <a:gd name="connsiteX28" fmla="*/ 914400 w 3619500"/>
              <a:gd name="connsiteY28" fmla="*/ 695416 h 1866991"/>
              <a:gd name="connsiteX29" fmla="*/ 942975 w 3619500"/>
              <a:gd name="connsiteY29" fmla="*/ 676366 h 1866991"/>
              <a:gd name="connsiteX30" fmla="*/ 981075 w 3619500"/>
              <a:gd name="connsiteY30" fmla="*/ 666841 h 1866991"/>
              <a:gd name="connsiteX31" fmla="*/ 1019175 w 3619500"/>
              <a:gd name="connsiteY31" fmla="*/ 647791 h 1866991"/>
              <a:gd name="connsiteX32" fmla="*/ 1066800 w 3619500"/>
              <a:gd name="connsiteY32" fmla="*/ 628741 h 1866991"/>
              <a:gd name="connsiteX33" fmla="*/ 1095375 w 3619500"/>
              <a:gd name="connsiteY33" fmla="*/ 619216 h 1866991"/>
              <a:gd name="connsiteX34" fmla="*/ 1123950 w 3619500"/>
              <a:gd name="connsiteY34" fmla="*/ 600166 h 1866991"/>
              <a:gd name="connsiteX35" fmla="*/ 1200150 w 3619500"/>
              <a:gd name="connsiteY35" fmla="*/ 581116 h 1866991"/>
              <a:gd name="connsiteX36" fmla="*/ 1314450 w 3619500"/>
              <a:gd name="connsiteY36" fmla="*/ 543016 h 1866991"/>
              <a:gd name="connsiteX37" fmla="*/ 1381125 w 3619500"/>
              <a:gd name="connsiteY37" fmla="*/ 523966 h 1866991"/>
              <a:gd name="connsiteX38" fmla="*/ 1457325 w 3619500"/>
              <a:gd name="connsiteY38" fmla="*/ 485866 h 1866991"/>
              <a:gd name="connsiteX39" fmla="*/ 1533525 w 3619500"/>
              <a:gd name="connsiteY39" fmla="*/ 476341 h 1866991"/>
              <a:gd name="connsiteX40" fmla="*/ 1590675 w 3619500"/>
              <a:gd name="connsiteY40" fmla="*/ 447766 h 1866991"/>
              <a:gd name="connsiteX41" fmla="*/ 1628775 w 3619500"/>
              <a:gd name="connsiteY41" fmla="*/ 428716 h 1866991"/>
              <a:gd name="connsiteX42" fmla="*/ 1657350 w 3619500"/>
              <a:gd name="connsiteY42" fmla="*/ 419191 h 1866991"/>
              <a:gd name="connsiteX43" fmla="*/ 1733550 w 3619500"/>
              <a:gd name="connsiteY43" fmla="*/ 381091 h 1866991"/>
              <a:gd name="connsiteX44" fmla="*/ 1790700 w 3619500"/>
              <a:gd name="connsiteY44" fmla="*/ 362041 h 1866991"/>
              <a:gd name="connsiteX45" fmla="*/ 1819275 w 3619500"/>
              <a:gd name="connsiteY45" fmla="*/ 342991 h 1866991"/>
              <a:gd name="connsiteX46" fmla="*/ 1895475 w 3619500"/>
              <a:gd name="connsiteY46" fmla="*/ 323941 h 1866991"/>
              <a:gd name="connsiteX47" fmla="*/ 2019300 w 3619500"/>
              <a:gd name="connsiteY47" fmla="*/ 285841 h 1866991"/>
              <a:gd name="connsiteX48" fmla="*/ 2095500 w 3619500"/>
              <a:gd name="connsiteY48" fmla="*/ 238216 h 1866991"/>
              <a:gd name="connsiteX49" fmla="*/ 2162175 w 3619500"/>
              <a:gd name="connsiteY49" fmla="*/ 219166 h 1866991"/>
              <a:gd name="connsiteX50" fmla="*/ 2228850 w 3619500"/>
              <a:gd name="connsiteY50" fmla="*/ 181066 h 1866991"/>
              <a:gd name="connsiteX51" fmla="*/ 2257425 w 3619500"/>
              <a:gd name="connsiteY51" fmla="*/ 171541 h 1866991"/>
              <a:gd name="connsiteX52" fmla="*/ 2295525 w 3619500"/>
              <a:gd name="connsiteY52" fmla="*/ 152491 h 1866991"/>
              <a:gd name="connsiteX53" fmla="*/ 2324100 w 3619500"/>
              <a:gd name="connsiteY53" fmla="*/ 142966 h 1866991"/>
              <a:gd name="connsiteX54" fmla="*/ 2352675 w 3619500"/>
              <a:gd name="connsiteY54" fmla="*/ 123916 h 1866991"/>
              <a:gd name="connsiteX55" fmla="*/ 2428875 w 3619500"/>
              <a:gd name="connsiteY55" fmla="*/ 114391 h 1866991"/>
              <a:gd name="connsiteX56" fmla="*/ 2524125 w 3619500"/>
              <a:gd name="connsiteY56" fmla="*/ 95341 h 1866991"/>
              <a:gd name="connsiteX57" fmla="*/ 2552700 w 3619500"/>
              <a:gd name="connsiteY57" fmla="*/ 85816 h 1866991"/>
              <a:gd name="connsiteX58" fmla="*/ 2609850 w 3619500"/>
              <a:gd name="connsiteY58" fmla="*/ 76291 h 1866991"/>
              <a:gd name="connsiteX59" fmla="*/ 2705100 w 3619500"/>
              <a:gd name="connsiteY59" fmla="*/ 57241 h 1866991"/>
              <a:gd name="connsiteX60" fmla="*/ 2762250 w 3619500"/>
              <a:gd name="connsiteY60" fmla="*/ 38191 h 1866991"/>
              <a:gd name="connsiteX61" fmla="*/ 2790825 w 3619500"/>
              <a:gd name="connsiteY61" fmla="*/ 28666 h 1866991"/>
              <a:gd name="connsiteX62" fmla="*/ 2886075 w 3619500"/>
              <a:gd name="connsiteY62" fmla="*/ 19141 h 1866991"/>
              <a:gd name="connsiteX63" fmla="*/ 2962275 w 3619500"/>
              <a:gd name="connsiteY63" fmla="*/ 9616 h 1866991"/>
              <a:gd name="connsiteX64" fmla="*/ 3619500 w 3619500"/>
              <a:gd name="connsiteY64" fmla="*/ 91 h 1866991"/>
              <a:gd name="connsiteX65" fmla="*/ 3619500 w 3619500"/>
              <a:gd name="connsiteY65" fmla="*/ 91 h 186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3619500" h="1866991">
                <a:moveTo>
                  <a:pt x="0" y="1866991"/>
                </a:moveTo>
                <a:lnTo>
                  <a:pt x="0" y="1866991"/>
                </a:lnTo>
                <a:cubicBezTo>
                  <a:pt x="12700" y="1838416"/>
                  <a:pt x="24714" y="1809526"/>
                  <a:pt x="38100" y="1781266"/>
                </a:cubicBezTo>
                <a:cubicBezTo>
                  <a:pt x="86787" y="1678482"/>
                  <a:pt x="57498" y="1704834"/>
                  <a:pt x="114300" y="1666966"/>
                </a:cubicBezTo>
                <a:cubicBezTo>
                  <a:pt x="161574" y="1548781"/>
                  <a:pt x="103073" y="1668951"/>
                  <a:pt x="161925" y="1600291"/>
                </a:cubicBezTo>
                <a:cubicBezTo>
                  <a:pt x="173973" y="1586235"/>
                  <a:pt x="179883" y="1567833"/>
                  <a:pt x="190500" y="1552666"/>
                </a:cubicBezTo>
                <a:cubicBezTo>
                  <a:pt x="202158" y="1536011"/>
                  <a:pt x="216643" y="1521483"/>
                  <a:pt x="228600" y="1505041"/>
                </a:cubicBezTo>
                <a:lnTo>
                  <a:pt x="285750" y="1419316"/>
                </a:lnTo>
                <a:lnTo>
                  <a:pt x="304800" y="1390741"/>
                </a:lnTo>
                <a:cubicBezTo>
                  <a:pt x="311150" y="1381216"/>
                  <a:pt x="317960" y="1371982"/>
                  <a:pt x="323850" y="1362166"/>
                </a:cubicBezTo>
                <a:cubicBezTo>
                  <a:pt x="359355" y="1302990"/>
                  <a:pt x="339334" y="1327632"/>
                  <a:pt x="381000" y="1285966"/>
                </a:cubicBezTo>
                <a:cubicBezTo>
                  <a:pt x="401432" y="1224669"/>
                  <a:pt x="374507" y="1291246"/>
                  <a:pt x="419100" y="1228816"/>
                </a:cubicBezTo>
                <a:cubicBezTo>
                  <a:pt x="427353" y="1217262"/>
                  <a:pt x="429897" y="1202270"/>
                  <a:pt x="438150" y="1190716"/>
                </a:cubicBezTo>
                <a:cubicBezTo>
                  <a:pt x="445980" y="1179755"/>
                  <a:pt x="458895" y="1173102"/>
                  <a:pt x="466725" y="1162141"/>
                </a:cubicBezTo>
                <a:cubicBezTo>
                  <a:pt x="474978" y="1150587"/>
                  <a:pt x="478250" y="1136082"/>
                  <a:pt x="485775" y="1124041"/>
                </a:cubicBezTo>
                <a:cubicBezTo>
                  <a:pt x="494189" y="1110579"/>
                  <a:pt x="505123" y="1098859"/>
                  <a:pt x="514350" y="1085941"/>
                </a:cubicBezTo>
                <a:cubicBezTo>
                  <a:pt x="521004" y="1076626"/>
                  <a:pt x="525305" y="1065461"/>
                  <a:pt x="533400" y="1057366"/>
                </a:cubicBezTo>
                <a:cubicBezTo>
                  <a:pt x="544625" y="1046141"/>
                  <a:pt x="558800" y="1038316"/>
                  <a:pt x="571500" y="1028791"/>
                </a:cubicBezTo>
                <a:cubicBezTo>
                  <a:pt x="581046" y="1000152"/>
                  <a:pt x="579559" y="996260"/>
                  <a:pt x="600075" y="971641"/>
                </a:cubicBezTo>
                <a:cubicBezTo>
                  <a:pt x="608699" y="961293"/>
                  <a:pt x="620026" y="953414"/>
                  <a:pt x="628650" y="943066"/>
                </a:cubicBezTo>
                <a:cubicBezTo>
                  <a:pt x="635979" y="934272"/>
                  <a:pt x="642020" y="924430"/>
                  <a:pt x="647700" y="914491"/>
                </a:cubicBezTo>
                <a:cubicBezTo>
                  <a:pt x="654745" y="902163"/>
                  <a:pt x="657509" y="887172"/>
                  <a:pt x="666750" y="876391"/>
                </a:cubicBezTo>
                <a:cubicBezTo>
                  <a:pt x="677081" y="864338"/>
                  <a:pt x="692903" y="858270"/>
                  <a:pt x="704850" y="847816"/>
                </a:cubicBezTo>
                <a:cubicBezTo>
                  <a:pt x="718367" y="835989"/>
                  <a:pt x="731261" y="823353"/>
                  <a:pt x="742950" y="809716"/>
                </a:cubicBezTo>
                <a:cubicBezTo>
                  <a:pt x="750400" y="801024"/>
                  <a:pt x="753206" y="788470"/>
                  <a:pt x="762000" y="781141"/>
                </a:cubicBezTo>
                <a:cubicBezTo>
                  <a:pt x="772908" y="772051"/>
                  <a:pt x="787924" y="769396"/>
                  <a:pt x="800100" y="762091"/>
                </a:cubicBezTo>
                <a:cubicBezTo>
                  <a:pt x="819733" y="750311"/>
                  <a:pt x="838200" y="736691"/>
                  <a:pt x="857250" y="723991"/>
                </a:cubicBezTo>
                <a:cubicBezTo>
                  <a:pt x="866775" y="717641"/>
                  <a:pt x="874965" y="708561"/>
                  <a:pt x="885825" y="704941"/>
                </a:cubicBezTo>
                <a:cubicBezTo>
                  <a:pt x="895350" y="701766"/>
                  <a:pt x="905420" y="699906"/>
                  <a:pt x="914400" y="695416"/>
                </a:cubicBezTo>
                <a:cubicBezTo>
                  <a:pt x="924639" y="690296"/>
                  <a:pt x="932453" y="680875"/>
                  <a:pt x="942975" y="676366"/>
                </a:cubicBezTo>
                <a:cubicBezTo>
                  <a:pt x="955007" y="671209"/>
                  <a:pt x="968818" y="671438"/>
                  <a:pt x="981075" y="666841"/>
                </a:cubicBezTo>
                <a:cubicBezTo>
                  <a:pt x="994370" y="661855"/>
                  <a:pt x="1006200" y="653558"/>
                  <a:pt x="1019175" y="647791"/>
                </a:cubicBezTo>
                <a:cubicBezTo>
                  <a:pt x="1034799" y="640847"/>
                  <a:pt x="1050791" y="634744"/>
                  <a:pt x="1066800" y="628741"/>
                </a:cubicBezTo>
                <a:cubicBezTo>
                  <a:pt x="1076201" y="625216"/>
                  <a:pt x="1086395" y="623706"/>
                  <a:pt x="1095375" y="619216"/>
                </a:cubicBezTo>
                <a:cubicBezTo>
                  <a:pt x="1105614" y="614096"/>
                  <a:pt x="1113192" y="604078"/>
                  <a:pt x="1123950" y="600166"/>
                </a:cubicBezTo>
                <a:cubicBezTo>
                  <a:pt x="1148555" y="591219"/>
                  <a:pt x="1176732" y="592825"/>
                  <a:pt x="1200150" y="581116"/>
                </a:cubicBezTo>
                <a:cubicBezTo>
                  <a:pt x="1269800" y="546291"/>
                  <a:pt x="1209479" y="573008"/>
                  <a:pt x="1314450" y="543016"/>
                </a:cubicBezTo>
                <a:cubicBezTo>
                  <a:pt x="1336675" y="536666"/>
                  <a:pt x="1359664" y="532550"/>
                  <a:pt x="1381125" y="523966"/>
                </a:cubicBezTo>
                <a:cubicBezTo>
                  <a:pt x="1407492" y="513419"/>
                  <a:pt x="1429146" y="489388"/>
                  <a:pt x="1457325" y="485866"/>
                </a:cubicBezTo>
                <a:lnTo>
                  <a:pt x="1533525" y="476341"/>
                </a:lnTo>
                <a:cubicBezTo>
                  <a:pt x="1588439" y="439732"/>
                  <a:pt x="1535466" y="471427"/>
                  <a:pt x="1590675" y="447766"/>
                </a:cubicBezTo>
                <a:cubicBezTo>
                  <a:pt x="1603726" y="442173"/>
                  <a:pt x="1615724" y="434309"/>
                  <a:pt x="1628775" y="428716"/>
                </a:cubicBezTo>
                <a:cubicBezTo>
                  <a:pt x="1638003" y="424761"/>
                  <a:pt x="1648210" y="423346"/>
                  <a:pt x="1657350" y="419191"/>
                </a:cubicBezTo>
                <a:cubicBezTo>
                  <a:pt x="1683203" y="407440"/>
                  <a:pt x="1706609" y="390071"/>
                  <a:pt x="1733550" y="381091"/>
                </a:cubicBezTo>
                <a:cubicBezTo>
                  <a:pt x="1752600" y="374741"/>
                  <a:pt x="1773992" y="373180"/>
                  <a:pt x="1790700" y="362041"/>
                </a:cubicBezTo>
                <a:cubicBezTo>
                  <a:pt x="1800225" y="355691"/>
                  <a:pt x="1808517" y="346903"/>
                  <a:pt x="1819275" y="342991"/>
                </a:cubicBezTo>
                <a:cubicBezTo>
                  <a:pt x="1843880" y="334044"/>
                  <a:pt x="1895475" y="323941"/>
                  <a:pt x="1895475" y="323941"/>
                </a:cubicBezTo>
                <a:cubicBezTo>
                  <a:pt x="1966049" y="276892"/>
                  <a:pt x="1870235" y="335529"/>
                  <a:pt x="2019300" y="285841"/>
                </a:cubicBezTo>
                <a:cubicBezTo>
                  <a:pt x="2131470" y="248451"/>
                  <a:pt x="2017680" y="269344"/>
                  <a:pt x="2095500" y="238216"/>
                </a:cubicBezTo>
                <a:cubicBezTo>
                  <a:pt x="2116961" y="229632"/>
                  <a:pt x="2140452" y="227065"/>
                  <a:pt x="2162175" y="219166"/>
                </a:cubicBezTo>
                <a:cubicBezTo>
                  <a:pt x="2223404" y="196901"/>
                  <a:pt x="2178068" y="206457"/>
                  <a:pt x="2228850" y="181066"/>
                </a:cubicBezTo>
                <a:cubicBezTo>
                  <a:pt x="2237830" y="176576"/>
                  <a:pt x="2248197" y="175496"/>
                  <a:pt x="2257425" y="171541"/>
                </a:cubicBezTo>
                <a:cubicBezTo>
                  <a:pt x="2270476" y="165948"/>
                  <a:pt x="2282474" y="158084"/>
                  <a:pt x="2295525" y="152491"/>
                </a:cubicBezTo>
                <a:cubicBezTo>
                  <a:pt x="2304753" y="148536"/>
                  <a:pt x="2315120" y="147456"/>
                  <a:pt x="2324100" y="142966"/>
                </a:cubicBezTo>
                <a:cubicBezTo>
                  <a:pt x="2334339" y="137846"/>
                  <a:pt x="2341631" y="126928"/>
                  <a:pt x="2352675" y="123916"/>
                </a:cubicBezTo>
                <a:cubicBezTo>
                  <a:pt x="2377371" y="117181"/>
                  <a:pt x="2403475" y="117566"/>
                  <a:pt x="2428875" y="114391"/>
                </a:cubicBezTo>
                <a:cubicBezTo>
                  <a:pt x="2493433" y="92872"/>
                  <a:pt x="2414676" y="117231"/>
                  <a:pt x="2524125" y="95341"/>
                </a:cubicBezTo>
                <a:cubicBezTo>
                  <a:pt x="2533970" y="93372"/>
                  <a:pt x="2542899" y="87994"/>
                  <a:pt x="2552700" y="85816"/>
                </a:cubicBezTo>
                <a:cubicBezTo>
                  <a:pt x="2571553" y="81626"/>
                  <a:pt x="2590868" y="79850"/>
                  <a:pt x="2609850" y="76291"/>
                </a:cubicBezTo>
                <a:cubicBezTo>
                  <a:pt x="2641674" y="70324"/>
                  <a:pt x="2674383" y="67480"/>
                  <a:pt x="2705100" y="57241"/>
                </a:cubicBezTo>
                <a:lnTo>
                  <a:pt x="2762250" y="38191"/>
                </a:lnTo>
                <a:cubicBezTo>
                  <a:pt x="2771775" y="35016"/>
                  <a:pt x="2780835" y="29665"/>
                  <a:pt x="2790825" y="28666"/>
                </a:cubicBezTo>
                <a:lnTo>
                  <a:pt x="2886075" y="19141"/>
                </a:lnTo>
                <a:cubicBezTo>
                  <a:pt x="2911516" y="16314"/>
                  <a:pt x="2936696" y="10581"/>
                  <a:pt x="2962275" y="9616"/>
                </a:cubicBezTo>
                <a:cubicBezTo>
                  <a:pt x="3259550" y="-1602"/>
                  <a:pt x="3358646" y="91"/>
                  <a:pt x="3619500" y="91"/>
                </a:cubicBezTo>
                <a:lnTo>
                  <a:pt x="3619500" y="91"/>
                </a:lnTo>
              </a:path>
            </a:pathLst>
          </a:custGeom>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el-GR">
              <a:solidFill>
                <a:prstClr val="black"/>
              </a:solidFill>
              <a:latin typeface="Calibri"/>
            </a:endParaRPr>
          </a:p>
        </p:txBody>
      </p:sp>
      <p:cxnSp>
        <p:nvCxnSpPr>
          <p:cNvPr id="22" name="Ευθεία γραμμή σύνδεσης 21"/>
          <p:cNvCxnSpPr/>
          <p:nvPr/>
        </p:nvCxnSpPr>
        <p:spPr>
          <a:xfrm>
            <a:off x="3719737" y="3381376"/>
            <a:ext cx="0" cy="3056867"/>
          </a:xfrm>
          <a:prstGeom prst="line">
            <a:avLst/>
          </a:prstGeom>
          <a:ln w="28575">
            <a:prstDash val="lgDash"/>
          </a:ln>
        </p:spPr>
        <p:style>
          <a:lnRef idx="1">
            <a:schemeClr val="accent1"/>
          </a:lnRef>
          <a:fillRef idx="0">
            <a:schemeClr val="accent1"/>
          </a:fillRef>
          <a:effectRef idx="0">
            <a:schemeClr val="accent1"/>
          </a:effectRef>
          <a:fontRef idx="minor">
            <a:schemeClr val="tx1"/>
          </a:fontRef>
        </p:style>
      </p:cxnSp>
      <p:cxnSp>
        <p:nvCxnSpPr>
          <p:cNvPr id="24" name="Ευθεία γραμμή σύνδεσης 23"/>
          <p:cNvCxnSpPr/>
          <p:nvPr/>
        </p:nvCxnSpPr>
        <p:spPr>
          <a:xfrm flipH="1">
            <a:off x="2639616" y="872716"/>
            <a:ext cx="3672408" cy="3096344"/>
          </a:xfrm>
          <a:prstGeom prst="line">
            <a:avLst/>
          </a:prstGeom>
          <a:ln w="28575">
            <a:prstDash val="lgDash"/>
          </a:ln>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p:cNvCxnSpPr>
            <a:stCxn id="21" idx="24"/>
          </p:cNvCxnSpPr>
          <p:nvPr/>
        </p:nvCxnSpPr>
        <p:spPr>
          <a:xfrm>
            <a:off x="4674790" y="2278310"/>
            <a:ext cx="0" cy="4159932"/>
          </a:xfrm>
          <a:prstGeom prst="line">
            <a:avLst/>
          </a:prstGeom>
          <a:ln w="28575">
            <a:prstDash val="lgDash"/>
          </a:ln>
        </p:spPr>
        <p:style>
          <a:lnRef idx="1">
            <a:schemeClr val="accent1"/>
          </a:lnRef>
          <a:fillRef idx="0">
            <a:schemeClr val="accent1"/>
          </a:fillRef>
          <a:effectRef idx="0">
            <a:schemeClr val="accent1"/>
          </a:effectRef>
          <a:fontRef idx="minor">
            <a:schemeClr val="tx1"/>
          </a:fontRef>
        </p:style>
      </p:cxnSp>
      <p:sp>
        <p:nvSpPr>
          <p:cNvPr id="30" name="Ορθογώνιο 29"/>
          <p:cNvSpPr/>
          <p:nvPr/>
        </p:nvSpPr>
        <p:spPr>
          <a:xfrm>
            <a:off x="8256242" y="1484784"/>
            <a:ext cx="2232247" cy="50405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solidFill>
                  <a:prstClr val="black"/>
                </a:solidFill>
                <a:latin typeface="Cambria" pitchFamily="18" charset="0"/>
              </a:rPr>
              <a:t>z (</a:t>
            </a:r>
            <a:r>
              <a:rPr lang="el-GR" sz="1600" dirty="0">
                <a:solidFill>
                  <a:prstClr val="black"/>
                </a:solidFill>
                <a:latin typeface="Cambria" pitchFamily="18" charset="0"/>
              </a:rPr>
              <a:t>καμπύλη απόσπασης εργασίας)</a:t>
            </a:r>
          </a:p>
        </p:txBody>
      </p:sp>
      <p:sp>
        <p:nvSpPr>
          <p:cNvPr id="31" name="Ορθογώνιο 30"/>
          <p:cNvSpPr/>
          <p:nvPr/>
        </p:nvSpPr>
        <p:spPr>
          <a:xfrm>
            <a:off x="3575721" y="4005064"/>
            <a:ext cx="576064" cy="2880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w-</a:t>
            </a:r>
            <a:endParaRPr lang="el-GR" dirty="0">
              <a:solidFill>
                <a:prstClr val="black"/>
              </a:solidFill>
              <a:latin typeface="Cambria" pitchFamily="18" charset="0"/>
            </a:endParaRPr>
          </a:p>
        </p:txBody>
      </p:sp>
      <p:sp>
        <p:nvSpPr>
          <p:cNvPr id="32" name="Ορθογώνιο 31"/>
          <p:cNvSpPr/>
          <p:nvPr/>
        </p:nvSpPr>
        <p:spPr>
          <a:xfrm>
            <a:off x="3287689" y="6554452"/>
            <a:ext cx="864096" cy="30354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 w-</a:t>
            </a:r>
            <a:endParaRPr lang="el-GR" dirty="0">
              <a:solidFill>
                <a:prstClr val="black"/>
              </a:solidFill>
              <a:latin typeface="Cambria" pitchFamily="18" charset="0"/>
            </a:endParaRPr>
          </a:p>
        </p:txBody>
      </p:sp>
      <p:sp>
        <p:nvSpPr>
          <p:cNvPr id="33" name="Ορθογώνιο 32"/>
          <p:cNvSpPr/>
          <p:nvPr/>
        </p:nvSpPr>
        <p:spPr>
          <a:xfrm>
            <a:off x="4475820" y="6554452"/>
            <a:ext cx="468052" cy="30354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libri"/>
              </a:rPr>
              <a:t>w*</a:t>
            </a:r>
            <a:endParaRPr lang="el-GR" dirty="0">
              <a:solidFill>
                <a:prstClr val="black"/>
              </a:solidFill>
              <a:latin typeface="Calibri"/>
            </a:endParaRPr>
          </a:p>
        </p:txBody>
      </p:sp>
      <p:sp>
        <p:nvSpPr>
          <p:cNvPr id="34" name="Ορθογώνιο 33"/>
          <p:cNvSpPr/>
          <p:nvPr/>
        </p:nvSpPr>
        <p:spPr>
          <a:xfrm>
            <a:off x="4674790" y="4005064"/>
            <a:ext cx="557114" cy="3532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w*</a:t>
            </a:r>
            <a:endParaRPr lang="el-GR" dirty="0">
              <a:solidFill>
                <a:prstClr val="black"/>
              </a:solidFill>
              <a:latin typeface="Cambria" pitchFamily="18" charset="0"/>
            </a:endParaRPr>
          </a:p>
        </p:txBody>
      </p:sp>
      <p:sp>
        <p:nvSpPr>
          <p:cNvPr id="36" name="Ελεύθερη σχεδίαση 35"/>
          <p:cNvSpPr/>
          <p:nvPr/>
        </p:nvSpPr>
        <p:spPr>
          <a:xfrm>
            <a:off x="3719738" y="5019676"/>
            <a:ext cx="1872207" cy="714375"/>
          </a:xfrm>
          <a:custGeom>
            <a:avLst/>
            <a:gdLst>
              <a:gd name="connsiteX0" fmla="*/ 0 w 2152650"/>
              <a:gd name="connsiteY0" fmla="*/ 95250 h 714375"/>
              <a:gd name="connsiteX1" fmla="*/ 0 w 2152650"/>
              <a:gd name="connsiteY1" fmla="*/ 95250 h 714375"/>
              <a:gd name="connsiteX2" fmla="*/ 57150 w 2152650"/>
              <a:gd name="connsiteY2" fmla="*/ 171450 h 714375"/>
              <a:gd name="connsiteX3" fmla="*/ 85725 w 2152650"/>
              <a:gd name="connsiteY3" fmla="*/ 180975 h 714375"/>
              <a:gd name="connsiteX4" fmla="*/ 104775 w 2152650"/>
              <a:gd name="connsiteY4" fmla="*/ 209550 h 714375"/>
              <a:gd name="connsiteX5" fmla="*/ 161925 w 2152650"/>
              <a:gd name="connsiteY5" fmla="*/ 247650 h 714375"/>
              <a:gd name="connsiteX6" fmla="*/ 247650 w 2152650"/>
              <a:gd name="connsiteY6" fmla="*/ 323850 h 714375"/>
              <a:gd name="connsiteX7" fmla="*/ 314325 w 2152650"/>
              <a:gd name="connsiteY7" fmla="*/ 381000 h 714375"/>
              <a:gd name="connsiteX8" fmla="*/ 371475 w 2152650"/>
              <a:gd name="connsiteY8" fmla="*/ 419100 h 714375"/>
              <a:gd name="connsiteX9" fmla="*/ 400050 w 2152650"/>
              <a:gd name="connsiteY9" fmla="*/ 438150 h 714375"/>
              <a:gd name="connsiteX10" fmla="*/ 457200 w 2152650"/>
              <a:gd name="connsiteY10" fmla="*/ 495300 h 714375"/>
              <a:gd name="connsiteX11" fmla="*/ 485775 w 2152650"/>
              <a:gd name="connsiteY11" fmla="*/ 514350 h 714375"/>
              <a:gd name="connsiteX12" fmla="*/ 542925 w 2152650"/>
              <a:gd name="connsiteY12" fmla="*/ 533400 h 714375"/>
              <a:gd name="connsiteX13" fmla="*/ 571500 w 2152650"/>
              <a:gd name="connsiteY13" fmla="*/ 552450 h 714375"/>
              <a:gd name="connsiteX14" fmla="*/ 600075 w 2152650"/>
              <a:gd name="connsiteY14" fmla="*/ 561975 h 714375"/>
              <a:gd name="connsiteX15" fmla="*/ 695325 w 2152650"/>
              <a:gd name="connsiteY15" fmla="*/ 590550 h 714375"/>
              <a:gd name="connsiteX16" fmla="*/ 809625 w 2152650"/>
              <a:gd name="connsiteY16" fmla="*/ 647700 h 714375"/>
              <a:gd name="connsiteX17" fmla="*/ 914400 w 2152650"/>
              <a:gd name="connsiteY17" fmla="*/ 676275 h 714375"/>
              <a:gd name="connsiteX18" fmla="*/ 952500 w 2152650"/>
              <a:gd name="connsiteY18" fmla="*/ 685800 h 714375"/>
              <a:gd name="connsiteX19" fmla="*/ 1066800 w 2152650"/>
              <a:gd name="connsiteY19" fmla="*/ 714375 h 714375"/>
              <a:gd name="connsiteX20" fmla="*/ 1152525 w 2152650"/>
              <a:gd name="connsiteY20" fmla="*/ 695325 h 714375"/>
              <a:gd name="connsiteX21" fmla="*/ 1266825 w 2152650"/>
              <a:gd name="connsiteY21" fmla="*/ 666750 h 714375"/>
              <a:gd name="connsiteX22" fmla="*/ 1352550 w 2152650"/>
              <a:gd name="connsiteY22" fmla="*/ 657225 h 714375"/>
              <a:gd name="connsiteX23" fmla="*/ 1447800 w 2152650"/>
              <a:gd name="connsiteY23" fmla="*/ 619125 h 714375"/>
              <a:gd name="connsiteX24" fmla="*/ 1543050 w 2152650"/>
              <a:gd name="connsiteY24" fmla="*/ 600075 h 714375"/>
              <a:gd name="connsiteX25" fmla="*/ 1590675 w 2152650"/>
              <a:gd name="connsiteY25" fmla="*/ 590550 h 714375"/>
              <a:gd name="connsiteX26" fmla="*/ 1619250 w 2152650"/>
              <a:gd name="connsiteY26" fmla="*/ 581025 h 714375"/>
              <a:gd name="connsiteX27" fmla="*/ 1714500 w 2152650"/>
              <a:gd name="connsiteY27" fmla="*/ 571500 h 714375"/>
              <a:gd name="connsiteX28" fmla="*/ 1781175 w 2152650"/>
              <a:gd name="connsiteY28" fmla="*/ 542925 h 714375"/>
              <a:gd name="connsiteX29" fmla="*/ 1838325 w 2152650"/>
              <a:gd name="connsiteY29" fmla="*/ 523875 h 714375"/>
              <a:gd name="connsiteX30" fmla="*/ 1876425 w 2152650"/>
              <a:gd name="connsiteY30" fmla="*/ 457200 h 714375"/>
              <a:gd name="connsiteX31" fmla="*/ 1885950 w 2152650"/>
              <a:gd name="connsiteY31" fmla="*/ 428625 h 714375"/>
              <a:gd name="connsiteX32" fmla="*/ 1924050 w 2152650"/>
              <a:gd name="connsiteY32" fmla="*/ 371475 h 714375"/>
              <a:gd name="connsiteX33" fmla="*/ 1981200 w 2152650"/>
              <a:gd name="connsiteY33" fmla="*/ 285750 h 714375"/>
              <a:gd name="connsiteX34" fmla="*/ 2000250 w 2152650"/>
              <a:gd name="connsiteY34" fmla="*/ 257175 h 714375"/>
              <a:gd name="connsiteX35" fmla="*/ 2019300 w 2152650"/>
              <a:gd name="connsiteY35" fmla="*/ 219075 h 714375"/>
              <a:gd name="connsiteX36" fmla="*/ 2028825 w 2152650"/>
              <a:gd name="connsiteY36" fmla="*/ 190500 h 714375"/>
              <a:gd name="connsiteX37" fmla="*/ 2076450 w 2152650"/>
              <a:gd name="connsiteY37" fmla="*/ 133350 h 714375"/>
              <a:gd name="connsiteX38" fmla="*/ 2114550 w 2152650"/>
              <a:gd name="connsiteY38" fmla="*/ 66675 h 714375"/>
              <a:gd name="connsiteX39" fmla="*/ 2124075 w 2152650"/>
              <a:gd name="connsiteY39" fmla="*/ 38100 h 714375"/>
              <a:gd name="connsiteX40" fmla="*/ 2152650 w 2152650"/>
              <a:gd name="connsiteY40" fmla="*/ 0 h 714375"/>
              <a:gd name="connsiteX41" fmla="*/ 2152650 w 2152650"/>
              <a:gd name="connsiteY41" fmla="*/ 0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152650" h="714375">
                <a:moveTo>
                  <a:pt x="0" y="95250"/>
                </a:moveTo>
                <a:lnTo>
                  <a:pt x="0" y="95250"/>
                </a:lnTo>
                <a:cubicBezTo>
                  <a:pt x="19050" y="120650"/>
                  <a:pt x="34699" y="148999"/>
                  <a:pt x="57150" y="171450"/>
                </a:cubicBezTo>
                <a:cubicBezTo>
                  <a:pt x="64250" y="178550"/>
                  <a:pt x="77885" y="174703"/>
                  <a:pt x="85725" y="180975"/>
                </a:cubicBezTo>
                <a:cubicBezTo>
                  <a:pt x="94664" y="188126"/>
                  <a:pt x="96160" y="202012"/>
                  <a:pt x="104775" y="209550"/>
                </a:cubicBezTo>
                <a:cubicBezTo>
                  <a:pt x="122005" y="224627"/>
                  <a:pt x="148188" y="229334"/>
                  <a:pt x="161925" y="247650"/>
                </a:cubicBezTo>
                <a:cubicBezTo>
                  <a:pt x="253022" y="369113"/>
                  <a:pt x="106932" y="183132"/>
                  <a:pt x="247650" y="323850"/>
                </a:cubicBezTo>
                <a:cubicBezTo>
                  <a:pt x="280538" y="356738"/>
                  <a:pt x="273595" y="352489"/>
                  <a:pt x="314325" y="381000"/>
                </a:cubicBezTo>
                <a:cubicBezTo>
                  <a:pt x="333082" y="394130"/>
                  <a:pt x="352425" y="406400"/>
                  <a:pt x="371475" y="419100"/>
                </a:cubicBezTo>
                <a:cubicBezTo>
                  <a:pt x="381000" y="425450"/>
                  <a:pt x="391955" y="430055"/>
                  <a:pt x="400050" y="438150"/>
                </a:cubicBezTo>
                <a:cubicBezTo>
                  <a:pt x="419100" y="457200"/>
                  <a:pt x="434784" y="480356"/>
                  <a:pt x="457200" y="495300"/>
                </a:cubicBezTo>
                <a:cubicBezTo>
                  <a:pt x="466725" y="501650"/>
                  <a:pt x="475314" y="509701"/>
                  <a:pt x="485775" y="514350"/>
                </a:cubicBezTo>
                <a:cubicBezTo>
                  <a:pt x="504125" y="522505"/>
                  <a:pt x="526217" y="522261"/>
                  <a:pt x="542925" y="533400"/>
                </a:cubicBezTo>
                <a:cubicBezTo>
                  <a:pt x="552450" y="539750"/>
                  <a:pt x="561261" y="547330"/>
                  <a:pt x="571500" y="552450"/>
                </a:cubicBezTo>
                <a:cubicBezTo>
                  <a:pt x="580480" y="556940"/>
                  <a:pt x="590421" y="559217"/>
                  <a:pt x="600075" y="561975"/>
                </a:cubicBezTo>
                <a:cubicBezTo>
                  <a:pt x="631978" y="571090"/>
                  <a:pt x="665144" y="575460"/>
                  <a:pt x="695325" y="590550"/>
                </a:cubicBezTo>
                <a:cubicBezTo>
                  <a:pt x="733425" y="609600"/>
                  <a:pt x="769214" y="634230"/>
                  <a:pt x="809625" y="647700"/>
                </a:cubicBezTo>
                <a:cubicBezTo>
                  <a:pt x="863038" y="665504"/>
                  <a:pt x="828460" y="654790"/>
                  <a:pt x="914400" y="676275"/>
                </a:cubicBezTo>
                <a:cubicBezTo>
                  <a:pt x="927100" y="679450"/>
                  <a:pt x="940081" y="681660"/>
                  <a:pt x="952500" y="685800"/>
                </a:cubicBezTo>
                <a:cubicBezTo>
                  <a:pt x="1027972" y="710957"/>
                  <a:pt x="989843" y="701549"/>
                  <a:pt x="1066800" y="714375"/>
                </a:cubicBezTo>
                <a:cubicBezTo>
                  <a:pt x="1099536" y="707828"/>
                  <a:pt x="1121138" y="704293"/>
                  <a:pt x="1152525" y="695325"/>
                </a:cubicBezTo>
                <a:cubicBezTo>
                  <a:pt x="1216117" y="677156"/>
                  <a:pt x="1150169" y="686193"/>
                  <a:pt x="1266825" y="666750"/>
                </a:cubicBezTo>
                <a:cubicBezTo>
                  <a:pt x="1295185" y="662023"/>
                  <a:pt x="1323975" y="660400"/>
                  <a:pt x="1352550" y="657225"/>
                </a:cubicBezTo>
                <a:cubicBezTo>
                  <a:pt x="1391965" y="637517"/>
                  <a:pt x="1400720" y="630895"/>
                  <a:pt x="1447800" y="619125"/>
                </a:cubicBezTo>
                <a:cubicBezTo>
                  <a:pt x="1479212" y="611272"/>
                  <a:pt x="1511300" y="606425"/>
                  <a:pt x="1543050" y="600075"/>
                </a:cubicBezTo>
                <a:cubicBezTo>
                  <a:pt x="1558925" y="596900"/>
                  <a:pt x="1575316" y="595670"/>
                  <a:pt x="1590675" y="590550"/>
                </a:cubicBezTo>
                <a:cubicBezTo>
                  <a:pt x="1600200" y="587375"/>
                  <a:pt x="1609327" y="582552"/>
                  <a:pt x="1619250" y="581025"/>
                </a:cubicBezTo>
                <a:cubicBezTo>
                  <a:pt x="1650787" y="576173"/>
                  <a:pt x="1682750" y="574675"/>
                  <a:pt x="1714500" y="571500"/>
                </a:cubicBezTo>
                <a:cubicBezTo>
                  <a:pt x="1815286" y="546304"/>
                  <a:pt x="1696602" y="580513"/>
                  <a:pt x="1781175" y="542925"/>
                </a:cubicBezTo>
                <a:cubicBezTo>
                  <a:pt x="1799525" y="534770"/>
                  <a:pt x="1838325" y="523875"/>
                  <a:pt x="1838325" y="523875"/>
                </a:cubicBezTo>
                <a:cubicBezTo>
                  <a:pt x="1857457" y="495177"/>
                  <a:pt x="1861923" y="491037"/>
                  <a:pt x="1876425" y="457200"/>
                </a:cubicBezTo>
                <a:cubicBezTo>
                  <a:pt x="1880380" y="447972"/>
                  <a:pt x="1881074" y="437402"/>
                  <a:pt x="1885950" y="428625"/>
                </a:cubicBezTo>
                <a:cubicBezTo>
                  <a:pt x="1897069" y="408611"/>
                  <a:pt x="1911350" y="390525"/>
                  <a:pt x="1924050" y="371475"/>
                </a:cubicBezTo>
                <a:lnTo>
                  <a:pt x="1981200" y="285750"/>
                </a:lnTo>
                <a:cubicBezTo>
                  <a:pt x="1987550" y="276225"/>
                  <a:pt x="1995130" y="267414"/>
                  <a:pt x="2000250" y="257175"/>
                </a:cubicBezTo>
                <a:cubicBezTo>
                  <a:pt x="2006600" y="244475"/>
                  <a:pt x="2013707" y="232126"/>
                  <a:pt x="2019300" y="219075"/>
                </a:cubicBezTo>
                <a:cubicBezTo>
                  <a:pt x="2023255" y="209847"/>
                  <a:pt x="2024335" y="199480"/>
                  <a:pt x="2028825" y="190500"/>
                </a:cubicBezTo>
                <a:cubicBezTo>
                  <a:pt x="2042086" y="163978"/>
                  <a:pt x="2055384" y="154416"/>
                  <a:pt x="2076450" y="133350"/>
                </a:cubicBezTo>
                <a:cubicBezTo>
                  <a:pt x="2096595" y="52769"/>
                  <a:pt x="2069152" y="134772"/>
                  <a:pt x="2114550" y="66675"/>
                </a:cubicBezTo>
                <a:cubicBezTo>
                  <a:pt x="2120119" y="58321"/>
                  <a:pt x="2119585" y="47080"/>
                  <a:pt x="2124075" y="38100"/>
                </a:cubicBezTo>
                <a:cubicBezTo>
                  <a:pt x="2134845" y="16559"/>
                  <a:pt x="2139255" y="13395"/>
                  <a:pt x="2152650" y="0"/>
                </a:cubicBezTo>
                <a:lnTo>
                  <a:pt x="2152650" y="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solidFill>
                <a:prstClr val="black"/>
              </a:solidFill>
              <a:latin typeface="Calibri"/>
            </a:endParaRPr>
          </a:p>
        </p:txBody>
      </p:sp>
      <p:cxnSp>
        <p:nvCxnSpPr>
          <p:cNvPr id="37" name="Ευθεία γραμμή σύνδεσης 36"/>
          <p:cNvCxnSpPr/>
          <p:nvPr/>
        </p:nvCxnSpPr>
        <p:spPr>
          <a:xfrm flipH="1">
            <a:off x="2639617" y="5662042"/>
            <a:ext cx="5544615" cy="143222"/>
          </a:xfrm>
          <a:prstGeom prst="line">
            <a:avLst/>
          </a:prstGeom>
          <a:ln w="28575">
            <a:solidFill>
              <a:srgbClr val="002060"/>
            </a:solidFill>
            <a:prstDash val="lgDash"/>
          </a:ln>
        </p:spPr>
        <p:style>
          <a:lnRef idx="1">
            <a:schemeClr val="accent1"/>
          </a:lnRef>
          <a:fillRef idx="0">
            <a:schemeClr val="accent1"/>
          </a:fillRef>
          <a:effectRef idx="0">
            <a:schemeClr val="accent1"/>
          </a:effectRef>
          <a:fontRef idx="minor">
            <a:schemeClr val="tx1"/>
          </a:fontRef>
        </p:style>
      </p:cxnSp>
      <p:sp>
        <p:nvSpPr>
          <p:cNvPr id="40" name="Ορθογώνιο 39"/>
          <p:cNvSpPr/>
          <p:nvPr/>
        </p:nvSpPr>
        <p:spPr>
          <a:xfrm>
            <a:off x="8400256" y="5589240"/>
            <a:ext cx="1116124" cy="43204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ulc </a:t>
            </a:r>
            <a:r>
              <a:rPr lang="en-US" sz="1400" dirty="0">
                <a:solidFill>
                  <a:prstClr val="black"/>
                </a:solidFill>
                <a:latin typeface="Cambria" pitchFamily="18" charset="0"/>
              </a:rPr>
              <a:t>min</a:t>
            </a:r>
            <a:endParaRPr lang="el-GR" sz="1400" dirty="0">
              <a:solidFill>
                <a:prstClr val="black"/>
              </a:solidFill>
              <a:latin typeface="Cambria" pitchFamily="18" charset="0"/>
            </a:endParaRPr>
          </a:p>
        </p:txBody>
      </p:sp>
      <p:sp>
        <p:nvSpPr>
          <p:cNvPr id="41" name="Ορθογώνιο 40"/>
          <p:cNvSpPr/>
          <p:nvPr/>
        </p:nvSpPr>
        <p:spPr>
          <a:xfrm>
            <a:off x="5663952" y="5373867"/>
            <a:ext cx="4068452" cy="21537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ελάχιστο μοναδιαίο κόστος εργασίας</a:t>
            </a:r>
          </a:p>
        </p:txBody>
      </p:sp>
      <p:sp>
        <p:nvSpPr>
          <p:cNvPr id="42" name="Ορθογώνιο 41"/>
          <p:cNvSpPr/>
          <p:nvPr/>
        </p:nvSpPr>
        <p:spPr>
          <a:xfrm>
            <a:off x="5231904" y="4581128"/>
            <a:ext cx="3240360" cy="32868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solidFill>
                  <a:prstClr val="black"/>
                </a:solidFill>
                <a:latin typeface="Cambria" pitchFamily="18" charset="0"/>
              </a:rPr>
              <a:t>ulc (</a:t>
            </a:r>
            <a:r>
              <a:rPr lang="el-GR" sz="1400" dirty="0">
                <a:solidFill>
                  <a:prstClr val="black"/>
                </a:solidFill>
                <a:latin typeface="Cambria" pitchFamily="18" charset="0"/>
              </a:rPr>
              <a:t>μοναδιαίο κόστος εργασίας</a:t>
            </a:r>
          </a:p>
        </p:txBody>
      </p:sp>
    </p:spTree>
    <p:extLst>
      <p:ext uri="{BB962C8B-B14F-4D97-AF65-F5344CB8AC3E}">
        <p14:creationId xmlns:p14="http://schemas.microsoft.com/office/powerpoint/2010/main" val="607717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47528" y="0"/>
            <a:ext cx="8363272" cy="332656"/>
          </a:xfrm>
        </p:spPr>
        <p:txBody>
          <a:bodyPr>
            <a:noAutofit/>
          </a:bodyPr>
          <a:lstStyle/>
          <a:p>
            <a:r>
              <a:rPr lang="el-GR" sz="3200" b="1" dirty="0">
                <a:solidFill>
                  <a:srgbClr val="FF0000"/>
                </a:solidFill>
                <a:latin typeface="Cambria" pitchFamily="18" charset="0"/>
              </a:rPr>
              <a:t>Συγκρούσεις για το ποσοστό κέρδους</a:t>
            </a:r>
          </a:p>
        </p:txBody>
      </p:sp>
      <p:graphicFrame>
        <p:nvGraphicFramePr>
          <p:cNvPr id="4" name="Θέση περιεχομένου 3"/>
          <p:cNvGraphicFramePr>
            <a:graphicFrameLocks noGrp="1"/>
          </p:cNvGraphicFramePr>
          <p:nvPr>
            <p:ph idx="1"/>
          </p:nvPr>
        </p:nvGraphicFramePr>
        <p:xfrm>
          <a:off x="338667" y="565612"/>
          <a:ext cx="11260666" cy="6118876"/>
        </p:xfrm>
        <a:graphic>
          <a:graphicData uri="http://schemas.openxmlformats.org/drawingml/2006/table">
            <a:tbl>
              <a:tblPr firstRow="1" bandRow="1">
                <a:tableStyleId>{5C22544A-7EE6-4342-B048-85BDC9FD1C3A}</a:tableStyleId>
              </a:tblPr>
              <a:tblGrid>
                <a:gridCol w="4153567">
                  <a:extLst>
                    <a:ext uri="{9D8B030D-6E8A-4147-A177-3AD203B41FA5}">
                      <a16:colId xmlns:a16="http://schemas.microsoft.com/office/drawing/2014/main" val="20000"/>
                    </a:ext>
                  </a:extLst>
                </a:gridCol>
                <a:gridCol w="3742802">
                  <a:extLst>
                    <a:ext uri="{9D8B030D-6E8A-4147-A177-3AD203B41FA5}">
                      <a16:colId xmlns:a16="http://schemas.microsoft.com/office/drawing/2014/main" val="20001"/>
                    </a:ext>
                  </a:extLst>
                </a:gridCol>
                <a:gridCol w="3364297">
                  <a:extLst>
                    <a:ext uri="{9D8B030D-6E8A-4147-A177-3AD203B41FA5}">
                      <a16:colId xmlns:a16="http://schemas.microsoft.com/office/drawing/2014/main" val="20002"/>
                    </a:ext>
                  </a:extLst>
                </a:gridCol>
              </a:tblGrid>
              <a:tr h="576066">
                <a:tc>
                  <a:txBody>
                    <a:bodyPr/>
                    <a:lstStyle/>
                    <a:p>
                      <a:pPr algn="ctr"/>
                      <a:r>
                        <a:rPr lang="el-GR" dirty="0"/>
                        <a:t>Ποσοστό</a:t>
                      </a:r>
                    </a:p>
                  </a:txBody>
                  <a:tcPr/>
                </a:tc>
                <a:tc>
                  <a:txBody>
                    <a:bodyPr/>
                    <a:lstStyle/>
                    <a:p>
                      <a:pPr algn="ctr"/>
                      <a:r>
                        <a:rPr lang="en-US" dirty="0"/>
                        <a:t>Ways</a:t>
                      </a:r>
                      <a:r>
                        <a:rPr lang="en-US" baseline="0" dirty="0"/>
                        <a:t> for capital to increase r</a:t>
                      </a:r>
                      <a:endParaRPr lang="el-GR" dirty="0"/>
                    </a:p>
                  </a:txBody>
                  <a:tcPr/>
                </a:tc>
                <a:tc>
                  <a:txBody>
                    <a:bodyPr/>
                    <a:lstStyle/>
                    <a:p>
                      <a:pPr algn="ctr"/>
                      <a:r>
                        <a:rPr lang="en-US" dirty="0"/>
                        <a:t>Reactions (workers-buyers-suppliers-citizens)</a:t>
                      </a:r>
                      <a:endParaRPr lang="el-GR" dirty="0"/>
                    </a:p>
                  </a:txBody>
                  <a:tcPr/>
                </a:tc>
                <a:extLst>
                  <a:ext uri="{0D108BD9-81ED-4DB2-BD59-A6C34878D82A}">
                    <a16:rowId xmlns:a16="http://schemas.microsoft.com/office/drawing/2014/main" val="10000"/>
                  </a:ext>
                </a:extLst>
              </a:tr>
              <a:tr h="571615">
                <a:tc>
                  <a:txBody>
                    <a:bodyPr/>
                    <a:lstStyle/>
                    <a:p>
                      <a:pPr algn="just"/>
                      <a:r>
                        <a:rPr lang="en-US" sz="1600" dirty="0">
                          <a:latin typeface="Cambria" pitchFamily="18" charset="0"/>
                        </a:rPr>
                        <a:t>1</a:t>
                      </a:r>
                      <a:r>
                        <a:rPr lang="el-GR" sz="1600" dirty="0">
                          <a:latin typeface="Cambria" pitchFamily="18" charset="0"/>
                        </a:rPr>
                        <a:t>. Τιμή προϊόντος </a:t>
                      </a:r>
                      <a:r>
                        <a:rPr lang="en-US" sz="1600" dirty="0" err="1">
                          <a:latin typeface="Cambria" pitchFamily="18" charset="0"/>
                        </a:rPr>
                        <a:t>Pz</a:t>
                      </a:r>
                      <a:r>
                        <a:rPr lang="en-US" sz="1600" dirty="0">
                          <a:latin typeface="Cambria" pitchFamily="18" charset="0"/>
                        </a:rPr>
                        <a:t> (+)</a:t>
                      </a:r>
                      <a:endParaRPr lang="el-GR" sz="1600" dirty="0">
                        <a:latin typeface="Cambria" pitchFamily="18" charset="0"/>
                      </a:endParaRPr>
                    </a:p>
                  </a:txBody>
                  <a:tcPr/>
                </a:tc>
                <a:tc>
                  <a:txBody>
                    <a:bodyPr/>
                    <a:lstStyle/>
                    <a:p>
                      <a:pPr algn="just"/>
                      <a:r>
                        <a:rPr lang="el-GR" sz="1600" dirty="0">
                          <a:latin typeface="Cambria" pitchFamily="18" charset="0"/>
                        </a:rPr>
                        <a:t>Απόκτηση</a:t>
                      </a:r>
                      <a:r>
                        <a:rPr lang="el-GR" sz="1600" baseline="0" dirty="0">
                          <a:latin typeface="Cambria" pitchFamily="18" charset="0"/>
                        </a:rPr>
                        <a:t> μονοπωλιακής ισχύος</a:t>
                      </a:r>
                      <a:endParaRPr lang="el-GR" sz="1600" dirty="0">
                        <a:latin typeface="Cambria" pitchFamily="18" charset="0"/>
                      </a:endParaRPr>
                    </a:p>
                  </a:txBody>
                  <a:tcPr/>
                </a:tc>
                <a:tc>
                  <a:txBody>
                    <a:bodyPr/>
                    <a:lstStyle/>
                    <a:p>
                      <a:pPr algn="just"/>
                      <a:r>
                        <a:rPr lang="en-US" sz="1400" dirty="0"/>
                        <a:t>Buyers turn to cheaper substitutes</a:t>
                      </a:r>
                      <a:endParaRPr lang="el-GR" sz="1400" dirty="0"/>
                    </a:p>
                  </a:txBody>
                  <a:tcPr/>
                </a:tc>
                <a:extLst>
                  <a:ext uri="{0D108BD9-81ED-4DB2-BD59-A6C34878D82A}">
                    <a16:rowId xmlns:a16="http://schemas.microsoft.com/office/drawing/2014/main" val="10001"/>
                  </a:ext>
                </a:extLst>
              </a:tr>
              <a:tr h="571615">
                <a:tc>
                  <a:txBody>
                    <a:bodyPr/>
                    <a:lstStyle/>
                    <a:p>
                      <a:pPr algn="just"/>
                      <a:r>
                        <a:rPr lang="en-US" sz="1600" dirty="0">
                          <a:latin typeface="Cambria" pitchFamily="18" charset="0"/>
                        </a:rPr>
                        <a:t>2. </a:t>
                      </a:r>
                      <a:r>
                        <a:rPr lang="el-GR" sz="1600" dirty="0">
                          <a:latin typeface="Cambria" pitchFamily="18" charset="0"/>
                        </a:rPr>
                        <a:t>Ένταση εργασίας </a:t>
                      </a:r>
                      <a:r>
                        <a:rPr lang="en-US" sz="1600" dirty="0">
                          <a:latin typeface="Cambria" pitchFamily="18" charset="0"/>
                        </a:rPr>
                        <a:t>e (+)</a:t>
                      </a:r>
                      <a:endParaRPr lang="el-GR" sz="1600" dirty="0">
                        <a:latin typeface="Cambria" pitchFamily="18" charset="0"/>
                      </a:endParaRPr>
                    </a:p>
                  </a:txBody>
                  <a:tcPr/>
                </a:tc>
                <a:tc>
                  <a:txBody>
                    <a:bodyPr/>
                    <a:lstStyle/>
                    <a:p>
                      <a:pPr algn="just"/>
                      <a:r>
                        <a:rPr lang="en-US" sz="1400" dirty="0">
                          <a:latin typeface="Cambria" pitchFamily="18" charset="0"/>
                        </a:rPr>
                        <a:t>Speed-up - hiring of more supervisors</a:t>
                      </a:r>
                      <a:endParaRPr lang="el-GR" sz="1400" dirty="0">
                        <a:latin typeface="Cambria" pitchFamily="18" charset="0"/>
                      </a:endParaRPr>
                    </a:p>
                  </a:txBody>
                  <a:tcPr/>
                </a:tc>
                <a:tc>
                  <a:txBody>
                    <a:bodyPr/>
                    <a:lstStyle/>
                    <a:p>
                      <a:pPr algn="just"/>
                      <a:r>
                        <a:rPr lang="en-US" sz="1400" dirty="0">
                          <a:latin typeface="Cambria" pitchFamily="18" charset="0"/>
                        </a:rPr>
                        <a:t>Slowdown</a:t>
                      </a:r>
                      <a:r>
                        <a:rPr lang="en-US" sz="1400" baseline="0" dirty="0">
                          <a:latin typeface="Cambria" pitchFamily="18" charset="0"/>
                        </a:rPr>
                        <a:t> – union reactions</a:t>
                      </a:r>
                      <a:endParaRPr lang="el-GR" sz="1400" dirty="0">
                        <a:latin typeface="Cambria" pitchFamily="18" charset="0"/>
                      </a:endParaRPr>
                    </a:p>
                  </a:txBody>
                  <a:tcPr/>
                </a:tc>
                <a:extLst>
                  <a:ext uri="{0D108BD9-81ED-4DB2-BD59-A6C34878D82A}">
                    <a16:rowId xmlns:a16="http://schemas.microsoft.com/office/drawing/2014/main" val="10002"/>
                  </a:ext>
                </a:extLst>
              </a:tr>
              <a:tr h="571615">
                <a:tc>
                  <a:txBody>
                    <a:bodyPr/>
                    <a:lstStyle/>
                    <a:p>
                      <a:pPr algn="just"/>
                      <a:r>
                        <a:rPr lang="en-US" sz="1400" dirty="0">
                          <a:latin typeface="Cambria" pitchFamily="18" charset="0"/>
                        </a:rPr>
                        <a:t>3. </a:t>
                      </a:r>
                      <a:r>
                        <a:rPr lang="el-GR" sz="1400" dirty="0">
                          <a:latin typeface="Cambria" pitchFamily="18" charset="0"/>
                        </a:rPr>
                        <a:t>Αποδοτικότητα της εργασίας </a:t>
                      </a:r>
                      <a:r>
                        <a:rPr lang="en-US" sz="1400" dirty="0">
                          <a:latin typeface="Cambria" pitchFamily="18" charset="0"/>
                        </a:rPr>
                        <a:t>(f) (+)</a:t>
                      </a:r>
                      <a:endParaRPr lang="el-GR" sz="1400" dirty="0">
                        <a:latin typeface="Cambria" pitchFamily="18" charset="0"/>
                      </a:endParaRPr>
                    </a:p>
                  </a:txBody>
                  <a:tcPr/>
                </a:tc>
                <a:tc>
                  <a:txBody>
                    <a:bodyPr/>
                    <a:lstStyle/>
                    <a:p>
                      <a:pPr algn="just"/>
                      <a:r>
                        <a:rPr lang="en-US" sz="1400" dirty="0">
                          <a:latin typeface="Cambria" pitchFamily="18" charset="0"/>
                        </a:rPr>
                        <a:t>More efficient labor-saving technology</a:t>
                      </a:r>
                      <a:endParaRPr lang="el-GR" sz="1400" dirty="0">
                        <a:latin typeface="Cambria" pitchFamily="18" charset="0"/>
                      </a:endParaRPr>
                    </a:p>
                  </a:txBody>
                  <a:tcPr/>
                </a:tc>
                <a:tc>
                  <a:txBody>
                    <a:bodyPr/>
                    <a:lstStyle/>
                    <a:p>
                      <a:pPr algn="just"/>
                      <a:r>
                        <a:rPr lang="en-US" sz="1400" dirty="0">
                          <a:latin typeface="Cambria" pitchFamily="18" charset="0"/>
                        </a:rPr>
                        <a:t>Workers try to save jobs</a:t>
                      </a:r>
                      <a:endParaRPr lang="el-GR" sz="1400" dirty="0">
                        <a:latin typeface="Cambria" pitchFamily="18" charset="0"/>
                      </a:endParaRPr>
                    </a:p>
                  </a:txBody>
                  <a:tcPr/>
                </a:tc>
                <a:extLst>
                  <a:ext uri="{0D108BD9-81ED-4DB2-BD59-A6C34878D82A}">
                    <a16:rowId xmlns:a16="http://schemas.microsoft.com/office/drawing/2014/main" val="10003"/>
                  </a:ext>
                </a:extLst>
              </a:tr>
              <a:tr h="797930">
                <a:tc>
                  <a:txBody>
                    <a:bodyPr/>
                    <a:lstStyle/>
                    <a:p>
                      <a:pPr algn="just"/>
                      <a:r>
                        <a:rPr lang="el-GR" sz="1400" dirty="0">
                          <a:latin typeface="Cambria" pitchFamily="18" charset="0"/>
                        </a:rPr>
                        <a:t>4.</a:t>
                      </a:r>
                      <a:r>
                        <a:rPr lang="en-US" sz="1400" dirty="0">
                          <a:latin typeface="Cambria" pitchFamily="18" charset="0"/>
                        </a:rPr>
                        <a:t> </a:t>
                      </a:r>
                      <a:r>
                        <a:rPr lang="el-GR" sz="1400" dirty="0">
                          <a:latin typeface="Cambria" pitchFamily="18" charset="0"/>
                        </a:rPr>
                        <a:t>Ποσότητα χρησιμοποιούμενων πρώτων υλών και μηχανημάτων ανά ώρα εργασίας (</a:t>
                      </a:r>
                      <a:r>
                        <a:rPr lang="en-US" sz="1400" dirty="0">
                          <a:latin typeface="Cambria" pitchFamily="18" charset="0"/>
                        </a:rPr>
                        <a:t>m) (-)</a:t>
                      </a:r>
                      <a:endParaRPr lang="el-GR" sz="1400" dirty="0">
                        <a:latin typeface="Cambria" pitchFamily="18" charset="0"/>
                      </a:endParaRPr>
                    </a:p>
                  </a:txBody>
                  <a:tcPr/>
                </a:tc>
                <a:tc>
                  <a:txBody>
                    <a:bodyPr/>
                    <a:lstStyle/>
                    <a:p>
                      <a:pPr algn="just"/>
                      <a:r>
                        <a:rPr lang="el-GR" sz="1400" dirty="0">
                          <a:latin typeface="Cambria" pitchFamily="18" charset="0"/>
                        </a:rPr>
                        <a:t>Νέες</a:t>
                      </a:r>
                      <a:r>
                        <a:rPr lang="el-GR" sz="1400" baseline="0" dirty="0">
                          <a:latin typeface="Cambria" pitchFamily="18" charset="0"/>
                        </a:rPr>
                        <a:t> μέθοδοι παραγωγής μείωσης χρήσης υλικών</a:t>
                      </a:r>
                      <a:endParaRPr lang="el-GR" sz="1400" dirty="0">
                        <a:latin typeface="Cambria" pitchFamily="18" charset="0"/>
                      </a:endParaRPr>
                    </a:p>
                  </a:txBody>
                  <a:tcPr/>
                </a:tc>
                <a:tc>
                  <a:txBody>
                    <a:bodyPr/>
                    <a:lstStyle/>
                    <a:p>
                      <a:pPr algn="just"/>
                      <a:endParaRPr lang="el-GR" sz="1400" dirty="0">
                        <a:latin typeface="Cambria" pitchFamily="18" charset="0"/>
                      </a:endParaRPr>
                    </a:p>
                  </a:txBody>
                  <a:tcPr/>
                </a:tc>
                <a:extLst>
                  <a:ext uri="{0D108BD9-81ED-4DB2-BD59-A6C34878D82A}">
                    <a16:rowId xmlns:a16="http://schemas.microsoft.com/office/drawing/2014/main" val="10004"/>
                  </a:ext>
                </a:extLst>
              </a:tr>
              <a:tr h="663632">
                <a:tc>
                  <a:txBody>
                    <a:bodyPr/>
                    <a:lstStyle/>
                    <a:p>
                      <a:pPr algn="just"/>
                      <a:r>
                        <a:rPr lang="en-US" sz="1600" dirty="0">
                          <a:latin typeface="Cambria" pitchFamily="18" charset="0"/>
                        </a:rPr>
                        <a:t>5. </a:t>
                      </a:r>
                      <a:r>
                        <a:rPr lang="el-GR" sz="1600" dirty="0">
                          <a:latin typeface="Cambria" pitchFamily="18" charset="0"/>
                        </a:rPr>
                        <a:t>Τιμή</a:t>
                      </a:r>
                      <a:r>
                        <a:rPr lang="el-GR" sz="1600" baseline="0" dirty="0">
                          <a:latin typeface="Cambria" pitchFamily="18" charset="0"/>
                        </a:rPr>
                        <a:t> πρώτων υλών και μηχανημάτων </a:t>
                      </a:r>
                      <a:r>
                        <a:rPr lang="en-US" sz="1600" baseline="0" dirty="0">
                          <a:latin typeface="Cambria" pitchFamily="18" charset="0"/>
                        </a:rPr>
                        <a:t>(Pm) (-)</a:t>
                      </a:r>
                      <a:endParaRPr lang="el-GR" sz="1600" dirty="0">
                        <a:latin typeface="Cambria" pitchFamily="18" charset="0"/>
                      </a:endParaRPr>
                    </a:p>
                  </a:txBody>
                  <a:tcPr/>
                </a:tc>
                <a:tc>
                  <a:txBody>
                    <a:bodyPr/>
                    <a:lstStyle/>
                    <a:p>
                      <a:pPr algn="just"/>
                      <a:r>
                        <a:rPr lang="en-US" sz="1400" dirty="0">
                          <a:latin typeface="Cambria" pitchFamily="18" charset="0"/>
                        </a:rPr>
                        <a:t>International search for raw materials-military actions-imperialism</a:t>
                      </a:r>
                      <a:endParaRPr lang="el-GR" sz="1400" dirty="0">
                        <a:latin typeface="Cambria" pitchFamily="18" charset="0"/>
                      </a:endParaRPr>
                    </a:p>
                  </a:txBody>
                  <a:tcPr/>
                </a:tc>
                <a:tc>
                  <a:txBody>
                    <a:bodyPr/>
                    <a:lstStyle/>
                    <a:p>
                      <a:pPr algn="just"/>
                      <a:r>
                        <a:rPr lang="en-US" sz="1400" dirty="0">
                          <a:latin typeface="Cambria" pitchFamily="18" charset="0"/>
                        </a:rPr>
                        <a:t>Domestic producers press</a:t>
                      </a:r>
                      <a:r>
                        <a:rPr lang="en-US" sz="1400" baseline="0" dirty="0">
                          <a:latin typeface="Cambria" pitchFamily="18" charset="0"/>
                        </a:rPr>
                        <a:t> for tariffs-opposition to imperialism</a:t>
                      </a:r>
                      <a:endParaRPr lang="el-GR" sz="1400" dirty="0">
                        <a:latin typeface="Cambria" pitchFamily="18" charset="0"/>
                      </a:endParaRPr>
                    </a:p>
                  </a:txBody>
                  <a:tcPr/>
                </a:tc>
                <a:extLst>
                  <a:ext uri="{0D108BD9-81ED-4DB2-BD59-A6C34878D82A}">
                    <a16:rowId xmlns:a16="http://schemas.microsoft.com/office/drawing/2014/main" val="10005"/>
                  </a:ext>
                </a:extLst>
              </a:tr>
              <a:tr h="513120">
                <a:tc>
                  <a:txBody>
                    <a:bodyPr/>
                    <a:lstStyle/>
                    <a:p>
                      <a:pPr algn="just"/>
                      <a:r>
                        <a:rPr lang="en-US" sz="1600" dirty="0">
                          <a:latin typeface="Cambria" pitchFamily="18" charset="0"/>
                        </a:rPr>
                        <a:t>6.</a:t>
                      </a:r>
                      <a:r>
                        <a:rPr lang="el-GR" sz="1600" dirty="0">
                          <a:latin typeface="Cambria" pitchFamily="18" charset="0"/>
                        </a:rPr>
                        <a:t> Ωρομίσθιο (</a:t>
                      </a:r>
                      <a:r>
                        <a:rPr lang="en-US" sz="1600" dirty="0">
                          <a:latin typeface="Cambria" pitchFamily="18" charset="0"/>
                        </a:rPr>
                        <a:t>w) (-)</a:t>
                      </a:r>
                      <a:endParaRPr lang="el-GR" sz="1600" dirty="0">
                        <a:latin typeface="Cambria" pitchFamily="18" charset="0"/>
                      </a:endParaRPr>
                    </a:p>
                  </a:txBody>
                  <a:tcPr/>
                </a:tc>
                <a:tc>
                  <a:txBody>
                    <a:bodyPr/>
                    <a:lstStyle/>
                    <a:p>
                      <a:pPr algn="just"/>
                      <a:r>
                        <a:rPr lang="en-US" sz="1400" dirty="0">
                          <a:latin typeface="Cambria" pitchFamily="18" charset="0"/>
                        </a:rPr>
                        <a:t>Use of cheaper labor – attacks on labor unions and labor rights</a:t>
                      </a:r>
                      <a:endParaRPr lang="el-GR" sz="1400" dirty="0">
                        <a:latin typeface="Cambria" pitchFamily="18" charset="0"/>
                      </a:endParaRPr>
                    </a:p>
                  </a:txBody>
                  <a:tcPr/>
                </a:tc>
                <a:tc>
                  <a:txBody>
                    <a:bodyPr/>
                    <a:lstStyle/>
                    <a:p>
                      <a:pPr algn="just"/>
                      <a:r>
                        <a:rPr lang="en-US" sz="1400" dirty="0">
                          <a:latin typeface="Cambria" pitchFamily="18" charset="0"/>
                        </a:rPr>
                        <a:t>Push for more labor organization</a:t>
                      </a:r>
                      <a:endParaRPr lang="el-GR" sz="1400" dirty="0">
                        <a:latin typeface="Cambria" pitchFamily="18" charset="0"/>
                      </a:endParaRPr>
                    </a:p>
                  </a:txBody>
                  <a:tcPr/>
                </a:tc>
                <a:extLst>
                  <a:ext uri="{0D108BD9-81ED-4DB2-BD59-A6C34878D82A}">
                    <a16:rowId xmlns:a16="http://schemas.microsoft.com/office/drawing/2014/main" val="10006"/>
                  </a:ext>
                </a:extLst>
              </a:tr>
              <a:tr h="518408">
                <a:tc>
                  <a:txBody>
                    <a:bodyPr/>
                    <a:lstStyle/>
                    <a:p>
                      <a:pPr algn="just"/>
                      <a:r>
                        <a:rPr lang="en-US" sz="1600" dirty="0">
                          <a:latin typeface="Cambria" pitchFamily="18" charset="0"/>
                        </a:rPr>
                        <a:t>7. </a:t>
                      </a:r>
                      <a:r>
                        <a:rPr lang="el-GR" sz="1600" dirty="0">
                          <a:latin typeface="Cambria" pitchFamily="18" charset="0"/>
                        </a:rPr>
                        <a:t>Τιμή κεφαλαιουχικών αγαθών που χρησιμοποιούνται στην παραγωγή (</a:t>
                      </a:r>
                      <a:r>
                        <a:rPr lang="en-US" sz="1600" dirty="0" err="1">
                          <a:latin typeface="Cambria" pitchFamily="18" charset="0"/>
                        </a:rPr>
                        <a:t>Pz</a:t>
                      </a:r>
                      <a:r>
                        <a:rPr lang="en-US" sz="1600" dirty="0">
                          <a:latin typeface="Cambria" pitchFamily="18" charset="0"/>
                        </a:rPr>
                        <a:t>) (-)</a:t>
                      </a:r>
                      <a:endParaRPr lang="el-GR" sz="1600" dirty="0">
                        <a:latin typeface="Cambria" pitchFamily="18" charset="0"/>
                      </a:endParaRPr>
                    </a:p>
                  </a:txBody>
                  <a:tcPr/>
                </a:tc>
                <a:tc>
                  <a:txBody>
                    <a:bodyPr/>
                    <a:lstStyle/>
                    <a:p>
                      <a:pPr algn="just"/>
                      <a:r>
                        <a:rPr lang="en-US" sz="1600" dirty="0">
                          <a:latin typeface="Cambria" pitchFamily="18" charset="0"/>
                        </a:rPr>
                        <a:t>Imported capital goods</a:t>
                      </a:r>
                      <a:endParaRPr lang="el-GR" sz="1600" dirty="0">
                        <a:latin typeface="Cambria" pitchFamily="18" charset="0"/>
                      </a:endParaRPr>
                    </a:p>
                  </a:txBody>
                  <a:tcPr/>
                </a:tc>
                <a:tc>
                  <a:txBody>
                    <a:bodyPr/>
                    <a:lstStyle/>
                    <a:p>
                      <a:pPr algn="just"/>
                      <a:r>
                        <a:rPr lang="en-US" sz="1400" dirty="0">
                          <a:latin typeface="Cambria" pitchFamily="18" charset="0"/>
                        </a:rPr>
                        <a:t>Domestic producers press</a:t>
                      </a:r>
                      <a:r>
                        <a:rPr lang="en-US" sz="1400" baseline="0" dirty="0">
                          <a:latin typeface="Cambria" pitchFamily="18" charset="0"/>
                        </a:rPr>
                        <a:t> for tariffs</a:t>
                      </a:r>
                      <a:endParaRPr lang="el-GR" sz="1400" dirty="0">
                        <a:latin typeface="Cambria" pitchFamily="18" charset="0"/>
                      </a:endParaRPr>
                    </a:p>
                  </a:txBody>
                  <a:tcPr/>
                </a:tc>
                <a:extLst>
                  <a:ext uri="{0D108BD9-81ED-4DB2-BD59-A6C34878D82A}">
                    <a16:rowId xmlns:a16="http://schemas.microsoft.com/office/drawing/2014/main" val="10007"/>
                  </a:ext>
                </a:extLst>
              </a:tr>
              <a:tr h="624343">
                <a:tc>
                  <a:txBody>
                    <a:bodyPr/>
                    <a:lstStyle/>
                    <a:p>
                      <a:pPr algn="just"/>
                      <a:r>
                        <a:rPr lang="en-US" sz="1600" dirty="0">
                          <a:latin typeface="Cambria" pitchFamily="18" charset="0"/>
                        </a:rPr>
                        <a:t>8. </a:t>
                      </a:r>
                      <a:r>
                        <a:rPr lang="el-GR" sz="1600" dirty="0">
                          <a:latin typeface="Cambria" pitchFamily="18" charset="0"/>
                        </a:rPr>
                        <a:t>Κεφαλαιουχικά αγαθά σε χρήση ανά ώρα εργασίας (</a:t>
                      </a:r>
                      <a:r>
                        <a:rPr lang="en-US" sz="1600" dirty="0">
                          <a:latin typeface="Cambria" pitchFamily="18" charset="0"/>
                        </a:rPr>
                        <a:t>g) (-)</a:t>
                      </a:r>
                      <a:endParaRPr lang="el-GR" sz="1600" dirty="0">
                        <a:latin typeface="Cambria" pitchFamily="18" charset="0"/>
                      </a:endParaRPr>
                    </a:p>
                  </a:txBody>
                  <a:tcPr/>
                </a:tc>
                <a:tc>
                  <a:txBody>
                    <a:bodyPr/>
                    <a:lstStyle/>
                    <a:p>
                      <a:pPr algn="just"/>
                      <a:r>
                        <a:rPr lang="en-US" sz="1600" dirty="0">
                          <a:latin typeface="Cambria" pitchFamily="18" charset="0"/>
                        </a:rPr>
                        <a:t>New capital-saving methods-usually polluting</a:t>
                      </a:r>
                      <a:endParaRPr lang="el-GR" sz="1600" dirty="0">
                        <a:latin typeface="Cambria" pitchFamily="18" charset="0"/>
                      </a:endParaRPr>
                    </a:p>
                  </a:txBody>
                  <a:tcPr/>
                </a:tc>
                <a:tc>
                  <a:txBody>
                    <a:bodyPr/>
                    <a:lstStyle/>
                    <a:p>
                      <a:pPr algn="just"/>
                      <a:r>
                        <a:rPr lang="en-US" sz="1800" dirty="0">
                          <a:latin typeface="Cambria" pitchFamily="18" charset="0"/>
                        </a:rPr>
                        <a:t>Ecological reactions</a:t>
                      </a:r>
                      <a:endParaRPr lang="el-GR" sz="1800" dirty="0">
                        <a:latin typeface="Cambria" pitchFamily="18" charset="0"/>
                      </a:endParaRPr>
                    </a:p>
                  </a:txBody>
                  <a:tcPr/>
                </a:tc>
                <a:extLst>
                  <a:ext uri="{0D108BD9-81ED-4DB2-BD59-A6C34878D82A}">
                    <a16:rowId xmlns:a16="http://schemas.microsoft.com/office/drawing/2014/main" val="10008"/>
                  </a:ext>
                </a:extLst>
              </a:tr>
              <a:tr h="580766">
                <a:tc>
                  <a:txBody>
                    <a:bodyPr/>
                    <a:lstStyle/>
                    <a:p>
                      <a:pPr algn="just"/>
                      <a:r>
                        <a:rPr lang="en-US" sz="1600" dirty="0">
                          <a:latin typeface="Cambria" pitchFamily="18" charset="0"/>
                        </a:rPr>
                        <a:t>9. </a:t>
                      </a:r>
                      <a:r>
                        <a:rPr lang="el-GR" sz="1600" dirty="0">
                          <a:latin typeface="Cambria" pitchFamily="18" charset="0"/>
                        </a:rPr>
                        <a:t>Ποσοστό χρησιμοποίησης παραγωγικής ικανότητας (</a:t>
                      </a:r>
                      <a:r>
                        <a:rPr lang="en-US" sz="1600" dirty="0">
                          <a:latin typeface="Cambria" pitchFamily="18" charset="0"/>
                        </a:rPr>
                        <a:t>u) (+)</a:t>
                      </a:r>
                      <a:endParaRPr lang="el-GR" sz="1600" dirty="0">
                        <a:latin typeface="Cambria" pitchFamily="18" charset="0"/>
                      </a:endParaRPr>
                    </a:p>
                  </a:txBody>
                  <a:tcPr/>
                </a:tc>
                <a:tc>
                  <a:txBody>
                    <a:bodyPr/>
                    <a:lstStyle/>
                    <a:p>
                      <a:pPr algn="just"/>
                      <a:r>
                        <a:rPr lang="en-US" sz="1600" dirty="0">
                          <a:latin typeface="Cambria" pitchFamily="18" charset="0"/>
                        </a:rPr>
                        <a:t>Search for new markets – push for state policies increasing effective demand</a:t>
                      </a:r>
                      <a:endParaRPr lang="el-GR" sz="1600" dirty="0">
                        <a:latin typeface="Cambria" pitchFamily="18" charset="0"/>
                      </a:endParaRPr>
                    </a:p>
                  </a:txBody>
                  <a:tcPr/>
                </a:tc>
                <a:tc>
                  <a:txBody>
                    <a:bodyPr/>
                    <a:lstStyle/>
                    <a:p>
                      <a:pPr algn="just"/>
                      <a:endParaRPr lang="el-GR"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26759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E9A0-149B-0271-65A0-EB4CA1A53E33}"/>
              </a:ext>
            </a:extLst>
          </p:cNvPr>
          <p:cNvSpPr>
            <a:spLocks noGrp="1"/>
          </p:cNvSpPr>
          <p:nvPr>
            <p:ph type="title"/>
          </p:nvPr>
        </p:nvSpPr>
        <p:spPr/>
        <p:txBody>
          <a:bodyPr/>
          <a:lstStyle/>
          <a:p>
            <a:r>
              <a:rPr lang="el-GR" dirty="0">
                <a:solidFill>
                  <a:srgbClr val="FF0000"/>
                </a:solidFill>
              </a:rPr>
              <a:t>«Ο καλός Βακαλάος»</a:t>
            </a:r>
            <a:endParaRPr lang="en-GB" dirty="0">
              <a:solidFill>
                <a:srgbClr val="FF0000"/>
              </a:solidFill>
            </a:endParaRPr>
          </a:p>
        </p:txBody>
      </p:sp>
      <p:sp>
        <p:nvSpPr>
          <p:cNvPr id="3" name="Content Placeholder 2">
            <a:extLst>
              <a:ext uri="{FF2B5EF4-FFF2-40B4-BE49-F238E27FC236}">
                <a16:creationId xmlns:a16="http://schemas.microsoft.com/office/drawing/2014/main" id="{AE7B99C5-9B74-CF6E-3CE0-0E17CB7EEB4E}"/>
              </a:ext>
            </a:extLst>
          </p:cNvPr>
          <p:cNvSpPr>
            <a:spLocks noGrp="1"/>
          </p:cNvSpPr>
          <p:nvPr>
            <p:ph idx="1"/>
          </p:nvPr>
        </p:nvSpPr>
        <p:spPr/>
        <p:txBody>
          <a:bodyPr>
            <a:normAutofit fontScale="70000" lnSpcReduction="20000"/>
          </a:bodyPr>
          <a:lstStyle/>
          <a:p>
            <a:r>
              <a:rPr lang="el-GR" dirty="0"/>
              <a:t>10 δίχτυα – 10 εργαζόμενοι – κάθε εργαζόμενος 1 δίχτυ</a:t>
            </a:r>
          </a:p>
          <a:p>
            <a:r>
              <a:rPr lang="el-GR" dirty="0"/>
              <a:t>Κάθε εργαζόμενος 25 λίβρες ψάρια την ώρα όταν ο μισθός είναι 10$ την ώρα</a:t>
            </a:r>
          </a:p>
          <a:p>
            <a:r>
              <a:rPr lang="el-GR" dirty="0"/>
              <a:t>Εργατικά – 10$ την ώρα και εργασία 100 ώρες τον χρόνο</a:t>
            </a:r>
          </a:p>
          <a:p>
            <a:r>
              <a:rPr lang="el-GR" dirty="0"/>
              <a:t>Κεφαλαιακά αγαθά- δίχτυα- $1.250 το ένα, διαλύεται μετά από 100 ώρες.</a:t>
            </a:r>
          </a:p>
          <a:p>
            <a:r>
              <a:rPr lang="el-GR" dirty="0"/>
              <a:t>Τιμή ψαριών – $1 ανά λίβρα.</a:t>
            </a:r>
          </a:p>
          <a:p>
            <a:r>
              <a:rPr lang="el-GR" dirty="0">
                <a:solidFill>
                  <a:srgbClr val="FF0000"/>
                </a:solidFill>
              </a:rPr>
              <a:t>Συνολικά έσοδα</a:t>
            </a:r>
            <a:r>
              <a:rPr lang="en-US" dirty="0">
                <a:solidFill>
                  <a:srgbClr val="FF0000"/>
                </a:solidFill>
              </a:rPr>
              <a:t> </a:t>
            </a:r>
            <a:r>
              <a:rPr lang="el-GR" dirty="0">
                <a:solidFill>
                  <a:srgbClr val="FF0000"/>
                </a:solidFill>
              </a:rPr>
              <a:t>- </a:t>
            </a:r>
            <a:r>
              <a:rPr lang="en-US" dirty="0">
                <a:solidFill>
                  <a:srgbClr val="FF0000"/>
                </a:solidFill>
              </a:rPr>
              <a:t>S</a:t>
            </a:r>
            <a:r>
              <a:rPr lang="el-GR" dirty="0">
                <a:solidFill>
                  <a:srgbClr val="FF0000"/>
                </a:solidFill>
              </a:rPr>
              <a:t> – </a:t>
            </a:r>
            <a:r>
              <a:rPr lang="en-US" dirty="0">
                <a:solidFill>
                  <a:srgbClr val="FF0000"/>
                </a:solidFill>
              </a:rPr>
              <a:t> </a:t>
            </a:r>
            <a:r>
              <a:rPr lang="el-GR" dirty="0">
                <a:solidFill>
                  <a:srgbClr val="FF0000"/>
                </a:solidFill>
              </a:rPr>
              <a:t>$1 Χ 25.000 λίβρες =$25.000</a:t>
            </a:r>
          </a:p>
          <a:p>
            <a:r>
              <a:rPr lang="el-GR" dirty="0">
                <a:solidFill>
                  <a:srgbClr val="FF0000"/>
                </a:solidFill>
              </a:rPr>
              <a:t>Αναπλήρωση διχτύων </a:t>
            </a:r>
            <a:r>
              <a:rPr lang="en-US" dirty="0">
                <a:solidFill>
                  <a:srgbClr val="FF0000"/>
                </a:solidFill>
              </a:rPr>
              <a:t> - </a:t>
            </a:r>
            <a:r>
              <a:rPr lang="el-GR" dirty="0">
                <a:solidFill>
                  <a:srgbClr val="FF0000"/>
                </a:solidFill>
              </a:rPr>
              <a:t> $1.250 Χ 10 = $12.500</a:t>
            </a:r>
          </a:p>
          <a:p>
            <a:r>
              <a:rPr lang="en-US" dirty="0">
                <a:solidFill>
                  <a:srgbClr val="FF0000"/>
                </a:solidFill>
              </a:rPr>
              <a:t>Y (</a:t>
            </a:r>
            <a:r>
              <a:rPr lang="el-GR" dirty="0">
                <a:solidFill>
                  <a:srgbClr val="FF0000"/>
                </a:solidFill>
              </a:rPr>
              <a:t>Καθαρή εκροή)= $25.000-$12.500=$12.500</a:t>
            </a:r>
          </a:p>
          <a:p>
            <a:r>
              <a:rPr lang="en-US" dirty="0">
                <a:solidFill>
                  <a:srgbClr val="FF0000"/>
                </a:solidFill>
              </a:rPr>
              <a:t>W=</a:t>
            </a:r>
            <a:r>
              <a:rPr lang="el-GR" dirty="0">
                <a:solidFill>
                  <a:srgbClr val="FF0000"/>
                </a:solidFill>
              </a:rPr>
              <a:t>10 Χ10 Χ100 = </a:t>
            </a:r>
            <a:r>
              <a:rPr lang="en-US" dirty="0">
                <a:solidFill>
                  <a:srgbClr val="FF0000"/>
                </a:solidFill>
              </a:rPr>
              <a:t>$10.000 </a:t>
            </a:r>
          </a:p>
          <a:p>
            <a:r>
              <a:rPr lang="en-US" dirty="0">
                <a:solidFill>
                  <a:srgbClr val="FF0000"/>
                </a:solidFill>
              </a:rPr>
              <a:t>R=Y-W=12.500-10.000=</a:t>
            </a:r>
            <a:r>
              <a:rPr lang="el-GR" dirty="0">
                <a:solidFill>
                  <a:srgbClr val="FF0000"/>
                </a:solidFill>
              </a:rPr>
              <a:t>$</a:t>
            </a:r>
            <a:r>
              <a:rPr lang="en-US" dirty="0">
                <a:solidFill>
                  <a:srgbClr val="FF0000"/>
                </a:solidFill>
              </a:rPr>
              <a:t>2.500</a:t>
            </a:r>
          </a:p>
          <a:p>
            <a:r>
              <a:rPr lang="en-US" dirty="0">
                <a:solidFill>
                  <a:srgbClr val="FF0000"/>
                </a:solidFill>
              </a:rPr>
              <a:t>K=10X$1.250=</a:t>
            </a:r>
            <a:r>
              <a:rPr lang="el-GR" dirty="0">
                <a:solidFill>
                  <a:srgbClr val="FF0000"/>
                </a:solidFill>
              </a:rPr>
              <a:t>$</a:t>
            </a:r>
            <a:r>
              <a:rPr lang="en-US" dirty="0">
                <a:solidFill>
                  <a:srgbClr val="FF0000"/>
                </a:solidFill>
              </a:rPr>
              <a:t>12.500</a:t>
            </a:r>
          </a:p>
          <a:p>
            <a:r>
              <a:rPr lang="en-US" dirty="0">
                <a:solidFill>
                  <a:srgbClr val="FF0000"/>
                </a:solidFill>
              </a:rPr>
              <a:t>r=R/K=2.500/12.500=20%</a:t>
            </a:r>
            <a:endParaRPr lang="el-GR" dirty="0"/>
          </a:p>
          <a:p>
            <a:endParaRPr lang="en-GB" dirty="0"/>
          </a:p>
        </p:txBody>
      </p:sp>
      <p:sp>
        <p:nvSpPr>
          <p:cNvPr id="5" name="TextBox 4">
            <a:extLst>
              <a:ext uri="{FF2B5EF4-FFF2-40B4-BE49-F238E27FC236}">
                <a16:creationId xmlns:a16="http://schemas.microsoft.com/office/drawing/2014/main" id="{7626CC05-CFBF-4B24-6DBC-73429FC3478D}"/>
              </a:ext>
            </a:extLst>
          </p:cNvPr>
          <p:cNvSpPr txBox="1"/>
          <p:nvPr/>
        </p:nvSpPr>
        <p:spPr>
          <a:xfrm>
            <a:off x="1786468" y="5756832"/>
            <a:ext cx="8127999" cy="830997"/>
          </a:xfrm>
          <a:prstGeom prst="rect">
            <a:avLst/>
          </a:prstGeom>
          <a:noFill/>
        </p:spPr>
        <p:txBody>
          <a:bodyPr wrap="square" rtlCol="0">
            <a:spAutoFit/>
          </a:bodyPr>
          <a:lstStyle/>
          <a:p>
            <a:r>
              <a:rPr lang="en-US" sz="2400" dirty="0" err="1"/>
              <a:t>ucl</a:t>
            </a:r>
            <a:r>
              <a:rPr lang="en-US" sz="2400" dirty="0"/>
              <a:t>=w/z=10/25= 0,40$ </a:t>
            </a:r>
            <a:r>
              <a:rPr lang="el-GR" sz="2400" dirty="0"/>
              <a:t>σε κόστος εργασίας για την παραγωγή κάθε λίβρας του προϊόντος</a:t>
            </a:r>
            <a:r>
              <a:rPr lang="en-US" sz="2400" dirty="0"/>
              <a:t> </a:t>
            </a:r>
            <a:endParaRPr lang="en-GB" sz="2400" dirty="0"/>
          </a:p>
        </p:txBody>
      </p:sp>
    </p:spTree>
    <p:extLst>
      <p:ext uri="{BB962C8B-B14F-4D97-AF65-F5344CB8AC3E}">
        <p14:creationId xmlns:p14="http://schemas.microsoft.com/office/powerpoint/2010/main" val="240521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8EAC15-7B69-55C9-8D3F-340862C54062}"/>
              </a:ext>
            </a:extLst>
          </p:cNvPr>
          <p:cNvSpPr>
            <a:spLocks noGrp="1"/>
          </p:cNvSpPr>
          <p:nvPr>
            <p:ph idx="1"/>
          </p:nvPr>
        </p:nvSpPr>
        <p:spPr>
          <a:xfrm>
            <a:off x="101600" y="836713"/>
            <a:ext cx="3684794" cy="5572553"/>
          </a:xfr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a:ln>
                  <a:noFill/>
                </a:ln>
                <a:solidFill>
                  <a:prstClr val="black"/>
                </a:solidFill>
                <a:effectLst/>
                <a:uLnTx/>
                <a:uFillTx/>
                <a:latin typeface="Calibri"/>
                <a:ea typeface="+mn-ea"/>
                <a:cs typeface="+mn-cs"/>
              </a:rPr>
              <a:t>10 δίχτυα – 10 εργαζόμενοι – κάθε εργαζόμενος 1 δίχτυ</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a:ln>
                  <a:noFill/>
                </a:ln>
                <a:solidFill>
                  <a:prstClr val="black"/>
                </a:solidFill>
                <a:effectLst/>
                <a:uLnTx/>
                <a:uFillTx/>
                <a:latin typeface="Calibri"/>
                <a:ea typeface="+mn-ea"/>
                <a:cs typeface="+mn-cs"/>
              </a:rPr>
              <a:t>Κεφαλαιακά αγαθά- δίχτυα- $1.250 το ένα, διαλύεται μετά από 100 ώρες.</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a:ln>
                  <a:noFill/>
                </a:ln>
                <a:solidFill>
                  <a:prstClr val="black"/>
                </a:solidFill>
                <a:effectLst/>
                <a:uLnTx/>
                <a:uFillTx/>
                <a:latin typeface="Calibri"/>
                <a:ea typeface="+mn-ea"/>
                <a:cs typeface="+mn-cs"/>
              </a:rPr>
              <a:t>Τιμή ψαριών – $1 ανά λίβρα.</a:t>
            </a:r>
          </a:p>
          <a:p>
            <a:pPr lvl="0">
              <a:defRPr/>
            </a:pPr>
            <a:r>
              <a:rPr lang="el-GR" sz="2000" dirty="0">
                <a:solidFill>
                  <a:srgbClr val="FF0000"/>
                </a:solidFill>
              </a:rPr>
              <a:t>Βρείτε το </a:t>
            </a:r>
            <a:r>
              <a:rPr lang="en-US" sz="2000" dirty="0">
                <a:solidFill>
                  <a:srgbClr val="FF0000"/>
                </a:solidFill>
              </a:rPr>
              <a:t>ulc </a:t>
            </a:r>
            <a:r>
              <a:rPr lang="el-GR" sz="2000" dirty="0">
                <a:solidFill>
                  <a:srgbClr val="FF0000"/>
                </a:solidFill>
              </a:rPr>
              <a:t>και βέλτιστο ωρομίσθιο εάν έχουμε τις ακόλουθες τιμές</a:t>
            </a:r>
          </a:p>
          <a:p>
            <a:pPr lvl="0">
              <a:defRPr/>
            </a:pPr>
            <a:endParaRPr lang="en-GB" dirty="0"/>
          </a:p>
        </p:txBody>
      </p:sp>
      <p:graphicFrame>
        <p:nvGraphicFramePr>
          <p:cNvPr id="6" name="Θέση περιεχομένου 3">
            <a:extLst>
              <a:ext uri="{FF2B5EF4-FFF2-40B4-BE49-F238E27FC236}">
                <a16:creationId xmlns:a16="http://schemas.microsoft.com/office/drawing/2014/main" id="{57F4F782-A843-4B64-EB69-569813370435}"/>
              </a:ext>
            </a:extLst>
          </p:cNvPr>
          <p:cNvGraphicFramePr>
            <a:graphicFrameLocks/>
          </p:cNvGraphicFramePr>
          <p:nvPr>
            <p:extLst>
              <p:ext uri="{D42A27DB-BD31-4B8C-83A1-F6EECF244321}">
                <p14:modId xmlns:p14="http://schemas.microsoft.com/office/powerpoint/2010/main" val="2054102698"/>
              </p:ext>
            </p:extLst>
          </p:nvPr>
        </p:nvGraphicFramePr>
        <p:xfrm>
          <a:off x="3786394" y="836713"/>
          <a:ext cx="7505290" cy="4740876"/>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2248706">
                  <a:extLst>
                    <a:ext uri="{9D8B030D-6E8A-4147-A177-3AD203B41FA5}">
                      <a16:colId xmlns:a16="http://schemas.microsoft.com/office/drawing/2014/main" val="20003"/>
                    </a:ext>
                  </a:extLst>
                </a:gridCol>
                <a:gridCol w="2232248">
                  <a:extLst>
                    <a:ext uri="{9D8B030D-6E8A-4147-A177-3AD203B41FA5}">
                      <a16:colId xmlns:a16="http://schemas.microsoft.com/office/drawing/2014/main" val="20004"/>
                    </a:ext>
                  </a:extLst>
                </a:gridCol>
              </a:tblGrid>
              <a:tr h="984645">
                <a:tc>
                  <a:txBody>
                    <a:bodyPr/>
                    <a:lstStyle/>
                    <a:p>
                      <a:pPr algn="ctr"/>
                      <a:r>
                        <a:rPr lang="el-GR" sz="1600" dirty="0">
                          <a:latin typeface="Cambria" pitchFamily="18" charset="0"/>
                        </a:rPr>
                        <a:t>Ωρομίσθιο</a:t>
                      </a:r>
                      <a:r>
                        <a:rPr lang="en-US" sz="1600" dirty="0">
                          <a:latin typeface="Cambria" pitchFamily="18" charset="0"/>
                        </a:rPr>
                        <a:t>,</a:t>
                      </a:r>
                      <a:r>
                        <a:rPr lang="el-GR" sz="1600" dirty="0">
                          <a:latin typeface="Cambria" pitchFamily="18" charset="0"/>
                        </a:rPr>
                        <a:t> </a:t>
                      </a:r>
                      <a:r>
                        <a:rPr lang="en-US" sz="1600" dirty="0">
                          <a:latin typeface="Cambria" pitchFamily="18" charset="0"/>
                        </a:rPr>
                        <a:t>w</a:t>
                      </a:r>
                      <a:endParaRPr lang="el-GR" sz="1600" dirty="0">
                        <a:latin typeface="Cambria" pitchFamily="18" charset="0"/>
                      </a:endParaRPr>
                    </a:p>
                  </a:txBody>
                  <a:tcPr/>
                </a:tc>
                <a:tc>
                  <a:txBody>
                    <a:bodyPr/>
                    <a:lstStyle/>
                    <a:p>
                      <a:pPr algn="ctr"/>
                      <a:r>
                        <a:rPr lang="el-GR" sz="1600" dirty="0">
                          <a:latin typeface="Cambria" pitchFamily="18" charset="0"/>
                        </a:rPr>
                        <a:t>Προϊόν ανά ώρα, </a:t>
                      </a:r>
                      <a:r>
                        <a:rPr lang="en-US" sz="1600" dirty="0">
                          <a:latin typeface="Cambria" pitchFamily="18" charset="0"/>
                        </a:rPr>
                        <a:t>z</a:t>
                      </a:r>
                      <a:endParaRPr lang="el-GR" sz="1600" dirty="0">
                        <a:latin typeface="Cambria" pitchFamily="18" charset="0"/>
                      </a:endParaRPr>
                    </a:p>
                  </a:txBody>
                  <a:tcPr/>
                </a:tc>
                <a:tc>
                  <a:txBody>
                    <a:bodyPr/>
                    <a:lstStyle/>
                    <a:p>
                      <a:pPr algn="ctr"/>
                      <a:r>
                        <a:rPr lang="el-GR" sz="1600" dirty="0">
                          <a:latin typeface="Cambria" pitchFamily="18" charset="0"/>
                        </a:rPr>
                        <a:t>Προϊόν</a:t>
                      </a:r>
                      <a:r>
                        <a:rPr lang="el-GR" sz="1600" baseline="0" dirty="0">
                          <a:latin typeface="Cambria" pitchFamily="18" charset="0"/>
                        </a:rPr>
                        <a:t> ανά δολάριο καταβαλλόμενου μισθού, </a:t>
                      </a:r>
                      <a:r>
                        <a:rPr lang="en-US" sz="1600" baseline="0" dirty="0">
                          <a:latin typeface="Cambria" pitchFamily="18" charset="0"/>
                        </a:rPr>
                        <a:t>z/w</a:t>
                      </a:r>
                      <a:endParaRPr lang="el-GR" sz="1600" dirty="0">
                        <a:latin typeface="Cambria" pitchFamily="18" charset="0"/>
                      </a:endParaRPr>
                    </a:p>
                  </a:txBody>
                  <a:tcPr/>
                </a:tc>
                <a:tc>
                  <a:txBody>
                    <a:bodyPr/>
                    <a:lstStyle/>
                    <a:p>
                      <a:pPr algn="ctr"/>
                      <a:r>
                        <a:rPr lang="el-GR" sz="1600" dirty="0">
                          <a:latin typeface="Cambria" pitchFamily="18" charset="0"/>
                        </a:rPr>
                        <a:t>Μοναδιαίο κόστος εργασίας, </a:t>
                      </a:r>
                      <a:r>
                        <a:rPr lang="en-US" sz="1600" dirty="0">
                          <a:latin typeface="Cambria" pitchFamily="18" charset="0"/>
                        </a:rPr>
                        <a:t>ulc = w/z</a:t>
                      </a:r>
                      <a:endParaRPr lang="el-GR" sz="1600" dirty="0">
                        <a:latin typeface="Cambria" pitchFamily="18" charset="0"/>
                      </a:endParaRPr>
                    </a:p>
                  </a:txBody>
                  <a:tcPr/>
                </a:tc>
                <a:extLst>
                  <a:ext uri="{0D108BD9-81ED-4DB2-BD59-A6C34878D82A}">
                    <a16:rowId xmlns:a16="http://schemas.microsoft.com/office/drawing/2014/main" val="10000"/>
                  </a:ext>
                </a:extLst>
              </a:tr>
              <a:tr h="1094049">
                <a:tc>
                  <a:txBody>
                    <a:bodyPr/>
                    <a:lstStyle/>
                    <a:p>
                      <a:pPr algn="ctr"/>
                      <a:r>
                        <a:rPr lang="el-GR" dirty="0">
                          <a:latin typeface="Cambria" pitchFamily="18" charset="0"/>
                        </a:rPr>
                        <a:t>10</a:t>
                      </a:r>
                      <a:r>
                        <a:rPr lang="en-US" dirty="0">
                          <a:latin typeface="Cambria" pitchFamily="18" charset="0"/>
                        </a:rPr>
                        <a:t> </a:t>
                      </a:r>
                      <a:r>
                        <a:rPr lang="el-GR" dirty="0">
                          <a:latin typeface="Cambria" pitchFamily="18" charset="0"/>
                        </a:rPr>
                        <a:t>δολάρια </a:t>
                      </a:r>
                      <a:r>
                        <a:rPr lang="en-US" dirty="0">
                          <a:latin typeface="Cambria" pitchFamily="18" charset="0"/>
                        </a:rPr>
                        <a:t>=</a:t>
                      </a:r>
                      <a:r>
                        <a:rPr lang="el-GR" dirty="0">
                          <a:latin typeface="Cambria" pitchFamily="18" charset="0"/>
                        </a:rPr>
                        <a:t> μισθός υποχώρησης</a:t>
                      </a:r>
                    </a:p>
                  </a:txBody>
                  <a:tcPr/>
                </a:tc>
                <a:tc>
                  <a:txBody>
                    <a:bodyPr/>
                    <a:lstStyle/>
                    <a:p>
                      <a:pPr algn="ctr"/>
                      <a:r>
                        <a:rPr lang="el-GR" dirty="0">
                          <a:latin typeface="Cambria" pitchFamily="18" charset="0"/>
                        </a:rPr>
                        <a:t>25 μονάδες</a:t>
                      </a:r>
                    </a:p>
                  </a:txBody>
                  <a:tcPr/>
                </a:tc>
                <a:tc>
                  <a:txBody>
                    <a:bodyPr/>
                    <a:lstStyle/>
                    <a:p>
                      <a:pPr algn="ctr"/>
                      <a:r>
                        <a:rPr lang="el-GR" dirty="0">
                          <a:latin typeface="Cambria" pitchFamily="18" charset="0"/>
                        </a:rPr>
                        <a:t>2,5 μονάδες/δολάριο</a:t>
                      </a:r>
                    </a:p>
                  </a:txBody>
                  <a:tcPr/>
                </a:tc>
                <a:tc>
                  <a:txBody>
                    <a:bodyPr/>
                    <a:lstStyle/>
                    <a:p>
                      <a:pPr algn="ctr"/>
                      <a:r>
                        <a:rPr lang="en-US" dirty="0">
                          <a:latin typeface="Cambria" pitchFamily="18" charset="0"/>
                        </a:rPr>
                        <a:t>0,</a:t>
                      </a:r>
                      <a:r>
                        <a:rPr lang="el-GR" dirty="0">
                          <a:latin typeface="Cambria" pitchFamily="18" charset="0"/>
                        </a:rPr>
                        <a:t>4</a:t>
                      </a:r>
                      <a:r>
                        <a:rPr lang="en-US" dirty="0">
                          <a:latin typeface="Cambria" pitchFamily="18" charset="0"/>
                        </a:rPr>
                        <a:t> </a:t>
                      </a:r>
                      <a:r>
                        <a:rPr lang="el-GR" dirty="0">
                          <a:latin typeface="Cambria" pitchFamily="18" charset="0"/>
                        </a:rPr>
                        <a:t>δολάρια/μονάδα</a:t>
                      </a:r>
                    </a:p>
                  </a:txBody>
                  <a:tcPr/>
                </a:tc>
                <a:extLst>
                  <a:ext uri="{0D108BD9-81ED-4DB2-BD59-A6C34878D82A}">
                    <a16:rowId xmlns:a16="http://schemas.microsoft.com/office/drawing/2014/main" val="10001"/>
                  </a:ext>
                </a:extLst>
              </a:tr>
              <a:tr h="443697">
                <a:tc>
                  <a:txBody>
                    <a:bodyPr/>
                    <a:lstStyle/>
                    <a:p>
                      <a:pPr algn="ctr"/>
                      <a:r>
                        <a:rPr lang="el-GR" dirty="0">
                          <a:latin typeface="Cambria" pitchFamily="18" charset="0"/>
                        </a:rPr>
                        <a:t>11</a:t>
                      </a:r>
                    </a:p>
                  </a:txBody>
                  <a:tcPr/>
                </a:tc>
                <a:tc>
                  <a:txBody>
                    <a:bodyPr/>
                    <a:lstStyle/>
                    <a:p>
                      <a:pPr algn="ctr"/>
                      <a:r>
                        <a:rPr lang="el-GR" dirty="0">
                          <a:latin typeface="Cambria" pitchFamily="18" charset="0"/>
                        </a:rPr>
                        <a:t>3</a:t>
                      </a:r>
                      <a:r>
                        <a:rPr lang="en-US" dirty="0">
                          <a:latin typeface="Cambria" pitchFamily="18" charset="0"/>
                        </a:rPr>
                        <a:t>0</a:t>
                      </a:r>
                      <a:endParaRPr lang="el-GR" dirty="0">
                        <a:latin typeface="Cambria" pitchFamily="18" charset="0"/>
                      </a:endParaRPr>
                    </a:p>
                  </a:txBody>
                  <a:tcPr/>
                </a:tc>
                <a:tc>
                  <a:txBody>
                    <a:bodyPr/>
                    <a:lstStyle/>
                    <a:p>
                      <a:pPr algn="ctr"/>
                      <a:r>
                        <a:rPr lang="el-GR" dirty="0">
                          <a:latin typeface="Cambria" pitchFamily="18" charset="0"/>
                        </a:rPr>
                        <a:t>2,</a:t>
                      </a:r>
                      <a:r>
                        <a:rPr lang="en-US" dirty="0">
                          <a:latin typeface="Cambria" pitchFamily="18" charset="0"/>
                        </a:rPr>
                        <a:t>7</a:t>
                      </a:r>
                      <a:r>
                        <a:rPr lang="el-GR" dirty="0">
                          <a:latin typeface="Cambria" pitchFamily="18" charset="0"/>
                        </a:rPr>
                        <a:t>2</a:t>
                      </a:r>
                    </a:p>
                  </a:txBody>
                  <a:tcPr/>
                </a:tc>
                <a:tc>
                  <a:txBody>
                    <a:bodyPr/>
                    <a:lstStyle/>
                    <a:p>
                      <a:pPr algn="ctr"/>
                      <a:r>
                        <a:rPr lang="el-GR" dirty="0">
                          <a:latin typeface="Cambria" pitchFamily="18" charset="0"/>
                        </a:rPr>
                        <a:t>0,</a:t>
                      </a:r>
                      <a:r>
                        <a:rPr lang="en-US" dirty="0">
                          <a:latin typeface="Cambria" pitchFamily="18" charset="0"/>
                        </a:rPr>
                        <a:t>367</a:t>
                      </a:r>
                      <a:endParaRPr lang="el-GR" dirty="0">
                        <a:latin typeface="Cambria" pitchFamily="18" charset="0"/>
                      </a:endParaRPr>
                    </a:p>
                  </a:txBody>
                  <a:tcPr/>
                </a:tc>
                <a:extLst>
                  <a:ext uri="{0D108BD9-81ED-4DB2-BD59-A6C34878D82A}">
                    <a16:rowId xmlns:a16="http://schemas.microsoft.com/office/drawing/2014/main" val="10002"/>
                  </a:ext>
                </a:extLst>
              </a:tr>
              <a:tr h="443697">
                <a:tc>
                  <a:txBody>
                    <a:bodyPr/>
                    <a:lstStyle/>
                    <a:p>
                      <a:pPr algn="ctr"/>
                      <a:r>
                        <a:rPr lang="el-GR" dirty="0">
                          <a:latin typeface="Cambria" pitchFamily="18" charset="0"/>
                        </a:rPr>
                        <a:t>12</a:t>
                      </a:r>
                    </a:p>
                  </a:txBody>
                  <a:tcPr/>
                </a:tc>
                <a:tc>
                  <a:txBody>
                    <a:bodyPr/>
                    <a:lstStyle/>
                    <a:p>
                      <a:pPr algn="ctr"/>
                      <a:r>
                        <a:rPr lang="en-US" dirty="0">
                          <a:latin typeface="Cambria" pitchFamily="18" charset="0"/>
                        </a:rPr>
                        <a:t>34</a:t>
                      </a:r>
                      <a:endParaRPr lang="el-GR" dirty="0">
                        <a:latin typeface="Cambria" pitchFamily="18" charset="0"/>
                      </a:endParaRPr>
                    </a:p>
                  </a:txBody>
                  <a:tcPr/>
                </a:tc>
                <a:tc>
                  <a:txBody>
                    <a:bodyPr/>
                    <a:lstStyle/>
                    <a:p>
                      <a:pPr algn="ctr"/>
                      <a:r>
                        <a:rPr lang="en-US" dirty="0">
                          <a:latin typeface="Cambria" pitchFamily="18" charset="0"/>
                        </a:rPr>
                        <a:t>2</a:t>
                      </a:r>
                      <a:r>
                        <a:rPr lang="el-GR" dirty="0">
                          <a:latin typeface="Cambria" pitchFamily="18" charset="0"/>
                        </a:rPr>
                        <a:t>,</a:t>
                      </a:r>
                      <a:r>
                        <a:rPr lang="en-US" dirty="0">
                          <a:latin typeface="Cambria" pitchFamily="18" charset="0"/>
                        </a:rPr>
                        <a:t>83</a:t>
                      </a:r>
                      <a:endParaRPr lang="el-GR" dirty="0">
                        <a:latin typeface="Cambria" pitchFamily="18" charset="0"/>
                      </a:endParaRPr>
                    </a:p>
                  </a:txBody>
                  <a:tcPr/>
                </a:tc>
                <a:tc>
                  <a:txBody>
                    <a:bodyPr/>
                    <a:lstStyle/>
                    <a:p>
                      <a:pPr algn="ctr"/>
                      <a:r>
                        <a:rPr lang="el-GR" dirty="0">
                          <a:latin typeface="Cambria" pitchFamily="18" charset="0"/>
                        </a:rPr>
                        <a:t>0,</a:t>
                      </a:r>
                      <a:r>
                        <a:rPr lang="en-US" dirty="0">
                          <a:latin typeface="Cambria" pitchFamily="18" charset="0"/>
                        </a:rPr>
                        <a:t>353</a:t>
                      </a:r>
                      <a:endParaRPr lang="el-GR" dirty="0">
                        <a:latin typeface="Cambria" pitchFamily="18" charset="0"/>
                      </a:endParaRPr>
                    </a:p>
                  </a:txBody>
                  <a:tcPr/>
                </a:tc>
                <a:extLst>
                  <a:ext uri="{0D108BD9-81ED-4DB2-BD59-A6C34878D82A}">
                    <a16:rowId xmlns:a16="http://schemas.microsoft.com/office/drawing/2014/main" val="10003"/>
                  </a:ext>
                </a:extLst>
              </a:tr>
              <a:tr h="443697">
                <a:tc>
                  <a:txBody>
                    <a:bodyPr/>
                    <a:lstStyle/>
                    <a:p>
                      <a:pPr algn="ctr"/>
                      <a:r>
                        <a:rPr lang="el-GR" dirty="0">
                          <a:latin typeface="Cambria" pitchFamily="18" charset="0"/>
                        </a:rPr>
                        <a:t>13</a:t>
                      </a:r>
                    </a:p>
                  </a:txBody>
                  <a:tcPr/>
                </a:tc>
                <a:tc>
                  <a:txBody>
                    <a:bodyPr/>
                    <a:lstStyle/>
                    <a:p>
                      <a:pPr algn="ctr"/>
                      <a:r>
                        <a:rPr lang="en-US" dirty="0">
                          <a:latin typeface="Cambria" pitchFamily="18" charset="0"/>
                        </a:rPr>
                        <a:t>37</a:t>
                      </a:r>
                      <a:endParaRPr lang="el-GR" dirty="0">
                        <a:latin typeface="Cambria" pitchFamily="18" charset="0"/>
                      </a:endParaRPr>
                    </a:p>
                  </a:txBody>
                  <a:tcPr/>
                </a:tc>
                <a:tc>
                  <a:txBody>
                    <a:bodyPr/>
                    <a:lstStyle/>
                    <a:p>
                      <a:pPr algn="ctr"/>
                      <a:r>
                        <a:rPr lang="en-US" dirty="0">
                          <a:solidFill>
                            <a:srgbClr val="FF0000"/>
                          </a:solidFill>
                          <a:latin typeface="Cambria" pitchFamily="18" charset="0"/>
                        </a:rPr>
                        <a:t>2,85</a:t>
                      </a:r>
                      <a:endParaRPr lang="el-GR" dirty="0">
                        <a:solidFill>
                          <a:srgbClr val="FF0000"/>
                        </a:solidFill>
                        <a:latin typeface="Cambria" pitchFamily="18" charset="0"/>
                      </a:endParaRPr>
                    </a:p>
                  </a:txBody>
                  <a:tcPr/>
                </a:tc>
                <a:tc>
                  <a:txBody>
                    <a:bodyPr/>
                    <a:lstStyle/>
                    <a:p>
                      <a:pPr algn="ctr"/>
                      <a:r>
                        <a:rPr lang="el-GR" dirty="0">
                          <a:solidFill>
                            <a:srgbClr val="FF0000"/>
                          </a:solidFill>
                          <a:latin typeface="Cambria" pitchFamily="18" charset="0"/>
                        </a:rPr>
                        <a:t>0,</a:t>
                      </a:r>
                      <a:r>
                        <a:rPr lang="en-US" dirty="0">
                          <a:solidFill>
                            <a:srgbClr val="FF0000"/>
                          </a:solidFill>
                          <a:latin typeface="Cambria" pitchFamily="18" charset="0"/>
                        </a:rPr>
                        <a:t>351</a:t>
                      </a:r>
                      <a:endParaRPr lang="el-GR" dirty="0">
                        <a:solidFill>
                          <a:srgbClr val="FF0000"/>
                        </a:solidFill>
                        <a:latin typeface="Cambria" pitchFamily="18" charset="0"/>
                      </a:endParaRPr>
                    </a:p>
                  </a:txBody>
                  <a:tcPr/>
                </a:tc>
                <a:extLst>
                  <a:ext uri="{0D108BD9-81ED-4DB2-BD59-A6C34878D82A}">
                    <a16:rowId xmlns:a16="http://schemas.microsoft.com/office/drawing/2014/main" val="10004"/>
                  </a:ext>
                </a:extLst>
              </a:tr>
              <a:tr h="443697">
                <a:tc>
                  <a:txBody>
                    <a:bodyPr/>
                    <a:lstStyle/>
                    <a:p>
                      <a:pPr algn="ctr"/>
                      <a:r>
                        <a:rPr lang="el-GR" b="0" dirty="0">
                          <a:latin typeface="Cambria" pitchFamily="18" charset="0"/>
                        </a:rPr>
                        <a:t>14</a:t>
                      </a:r>
                    </a:p>
                  </a:txBody>
                  <a:tcPr/>
                </a:tc>
                <a:tc>
                  <a:txBody>
                    <a:bodyPr/>
                    <a:lstStyle/>
                    <a:p>
                      <a:pPr algn="ctr"/>
                      <a:r>
                        <a:rPr lang="en-US" b="0" dirty="0">
                          <a:latin typeface="Cambria" pitchFamily="18" charset="0"/>
                        </a:rPr>
                        <a:t>38</a:t>
                      </a:r>
                      <a:endParaRPr lang="el-GR" b="0" dirty="0">
                        <a:latin typeface="Cambria" pitchFamily="18" charset="0"/>
                      </a:endParaRPr>
                    </a:p>
                  </a:txBody>
                  <a:tcPr/>
                </a:tc>
                <a:tc>
                  <a:txBody>
                    <a:bodyPr/>
                    <a:lstStyle/>
                    <a:p>
                      <a:pPr algn="ctr"/>
                      <a:r>
                        <a:rPr lang="en-US" b="0" dirty="0">
                          <a:latin typeface="Cambria" pitchFamily="18" charset="0"/>
                        </a:rPr>
                        <a:t>2,71</a:t>
                      </a:r>
                      <a:endParaRPr lang="el-GR" b="0" dirty="0">
                        <a:latin typeface="Cambria" pitchFamily="18" charset="0"/>
                      </a:endParaRPr>
                    </a:p>
                  </a:txBody>
                  <a:tcPr/>
                </a:tc>
                <a:tc>
                  <a:txBody>
                    <a:bodyPr/>
                    <a:lstStyle/>
                    <a:p>
                      <a:pPr algn="ctr"/>
                      <a:r>
                        <a:rPr lang="el-GR" b="0" dirty="0">
                          <a:latin typeface="Cambria" pitchFamily="18" charset="0"/>
                        </a:rPr>
                        <a:t>0,</a:t>
                      </a:r>
                      <a:r>
                        <a:rPr lang="en-US" b="0" dirty="0">
                          <a:latin typeface="Cambria" pitchFamily="18" charset="0"/>
                        </a:rPr>
                        <a:t>368</a:t>
                      </a:r>
                      <a:endParaRPr lang="el-GR" b="0" dirty="0">
                        <a:latin typeface="Cambria" pitchFamily="18" charset="0"/>
                      </a:endParaRPr>
                    </a:p>
                  </a:txBody>
                  <a:tcPr/>
                </a:tc>
                <a:extLst>
                  <a:ext uri="{0D108BD9-81ED-4DB2-BD59-A6C34878D82A}">
                    <a16:rowId xmlns:a16="http://schemas.microsoft.com/office/drawing/2014/main" val="10005"/>
                  </a:ext>
                </a:extLst>
              </a:tr>
              <a:tr h="443697">
                <a:tc>
                  <a:txBody>
                    <a:bodyPr/>
                    <a:lstStyle/>
                    <a:p>
                      <a:pPr algn="ctr"/>
                      <a:r>
                        <a:rPr lang="el-GR" dirty="0">
                          <a:latin typeface="Cambria" pitchFamily="18" charset="0"/>
                        </a:rPr>
                        <a:t>15</a:t>
                      </a:r>
                    </a:p>
                  </a:txBody>
                  <a:tcPr/>
                </a:tc>
                <a:tc>
                  <a:txBody>
                    <a:bodyPr/>
                    <a:lstStyle/>
                    <a:p>
                      <a:pPr algn="ctr"/>
                      <a:r>
                        <a:rPr lang="en-US" dirty="0">
                          <a:latin typeface="Cambria" pitchFamily="18" charset="0"/>
                        </a:rPr>
                        <a:t>39</a:t>
                      </a:r>
                      <a:endParaRPr lang="el-GR" dirty="0">
                        <a:latin typeface="Cambria" pitchFamily="18" charset="0"/>
                      </a:endParaRPr>
                    </a:p>
                  </a:txBody>
                  <a:tcPr/>
                </a:tc>
                <a:tc>
                  <a:txBody>
                    <a:bodyPr/>
                    <a:lstStyle/>
                    <a:p>
                      <a:pPr algn="ctr"/>
                      <a:r>
                        <a:rPr lang="en-US" dirty="0">
                          <a:solidFill>
                            <a:schemeClr val="tx1"/>
                          </a:solidFill>
                          <a:latin typeface="Cambria" pitchFamily="18" charset="0"/>
                        </a:rPr>
                        <a:t>2,6</a:t>
                      </a:r>
                      <a:endParaRPr lang="el-GR" dirty="0">
                        <a:solidFill>
                          <a:schemeClr val="tx1"/>
                        </a:solidFill>
                        <a:latin typeface="Cambria" pitchFamily="18" charset="0"/>
                      </a:endParaRPr>
                    </a:p>
                  </a:txBody>
                  <a:tcPr/>
                </a:tc>
                <a:tc>
                  <a:txBody>
                    <a:bodyPr/>
                    <a:lstStyle/>
                    <a:p>
                      <a:pPr algn="ctr"/>
                      <a:r>
                        <a:rPr lang="el-GR" dirty="0">
                          <a:solidFill>
                            <a:schemeClr val="tx1"/>
                          </a:solidFill>
                          <a:latin typeface="Cambria" pitchFamily="18" charset="0"/>
                        </a:rPr>
                        <a:t>0,</a:t>
                      </a:r>
                      <a:r>
                        <a:rPr lang="en-US" dirty="0">
                          <a:solidFill>
                            <a:schemeClr val="tx1"/>
                          </a:solidFill>
                          <a:latin typeface="Cambria" pitchFamily="18" charset="0"/>
                        </a:rPr>
                        <a:t>385</a:t>
                      </a:r>
                      <a:endParaRPr lang="el-GR" dirty="0">
                        <a:solidFill>
                          <a:schemeClr val="tx1"/>
                        </a:solidFill>
                        <a:latin typeface="Cambria" pitchFamily="18" charset="0"/>
                      </a:endParaRPr>
                    </a:p>
                  </a:txBody>
                  <a:tcPr/>
                </a:tc>
                <a:extLst>
                  <a:ext uri="{0D108BD9-81ED-4DB2-BD59-A6C34878D82A}">
                    <a16:rowId xmlns:a16="http://schemas.microsoft.com/office/drawing/2014/main" val="10006"/>
                  </a:ext>
                </a:extLst>
              </a:tr>
              <a:tr h="443697">
                <a:tc>
                  <a:txBody>
                    <a:bodyPr/>
                    <a:lstStyle/>
                    <a:p>
                      <a:pPr algn="ctr"/>
                      <a:r>
                        <a:rPr lang="el-GR" dirty="0">
                          <a:latin typeface="Cambria" pitchFamily="18" charset="0"/>
                        </a:rPr>
                        <a:t>16</a:t>
                      </a:r>
                    </a:p>
                  </a:txBody>
                  <a:tcPr/>
                </a:tc>
                <a:tc>
                  <a:txBody>
                    <a:bodyPr/>
                    <a:lstStyle/>
                    <a:p>
                      <a:pPr algn="ctr"/>
                      <a:r>
                        <a:rPr lang="en-US" dirty="0">
                          <a:latin typeface="Cambria" pitchFamily="18" charset="0"/>
                        </a:rPr>
                        <a:t>40</a:t>
                      </a:r>
                      <a:endParaRPr lang="el-GR" dirty="0">
                        <a:latin typeface="Cambria" pitchFamily="18" charset="0"/>
                      </a:endParaRPr>
                    </a:p>
                  </a:txBody>
                  <a:tcPr/>
                </a:tc>
                <a:tc>
                  <a:txBody>
                    <a:bodyPr/>
                    <a:lstStyle/>
                    <a:p>
                      <a:pPr algn="ctr"/>
                      <a:r>
                        <a:rPr lang="en-US" dirty="0">
                          <a:latin typeface="Cambria" pitchFamily="18" charset="0"/>
                        </a:rPr>
                        <a:t>2,5</a:t>
                      </a:r>
                      <a:endParaRPr lang="el-GR" dirty="0">
                        <a:latin typeface="Cambria" pitchFamily="18" charset="0"/>
                      </a:endParaRPr>
                    </a:p>
                  </a:txBody>
                  <a:tcPr/>
                </a:tc>
                <a:tc>
                  <a:txBody>
                    <a:bodyPr/>
                    <a:lstStyle/>
                    <a:p>
                      <a:pPr algn="ctr"/>
                      <a:r>
                        <a:rPr lang="el-GR" dirty="0">
                          <a:latin typeface="Cambria" pitchFamily="18" charset="0"/>
                        </a:rPr>
                        <a:t>0,</a:t>
                      </a:r>
                      <a:r>
                        <a:rPr lang="en-US" dirty="0">
                          <a:latin typeface="Cambria" pitchFamily="18" charset="0"/>
                        </a:rPr>
                        <a:t>4</a:t>
                      </a:r>
                      <a:endParaRPr lang="el-GR" dirty="0">
                        <a:latin typeface="Cambria" pitchFamily="18" charset="0"/>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9520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1E28191-55AD-DDF2-6C8C-190DFABAFC46}"/>
                  </a:ext>
                </a:extLst>
              </p:cNvPr>
              <p:cNvSpPr>
                <a:spLocks noGrp="1"/>
              </p:cNvSpPr>
              <p:nvPr>
                <p:ph idx="1"/>
              </p:nvPr>
            </p:nvSpPr>
            <p:spPr>
              <a:xfrm>
                <a:off x="0" y="194733"/>
                <a:ext cx="12192000" cy="6663267"/>
              </a:xfrm>
            </p:spPr>
            <p:txBody>
              <a:bodyPr>
                <a:normAutofit fontScale="55000" lnSpcReduction="20000"/>
              </a:bodyPr>
              <a:lstStyle/>
              <a:p>
                <a:r>
                  <a:rPr lang="el-GR" dirty="0"/>
                  <a:t>Υπολογίστε το επίπεδο κερδών της εταιρείας</a:t>
                </a:r>
              </a:p>
              <a:p>
                <a14:m>
                  <m:oMath xmlns:m="http://schemas.openxmlformats.org/officeDocument/2006/math">
                    <m:r>
                      <a:rPr kumimoji="0" lang="en-US" sz="3200" b="0" i="1" u="none" strike="noStrike" kern="1200" cap="none" spc="0" normalizeH="0" baseline="0" noProof="0" smtClean="0">
                        <a:ln>
                          <a:noFill/>
                        </a:ln>
                        <a:solidFill>
                          <a:prstClr val="black"/>
                        </a:solidFill>
                        <a:effectLst/>
                        <a:uLnTx/>
                        <a:uFillTx/>
                        <a:latin typeface="Cambria Math"/>
                        <a:ea typeface="+mn-ea"/>
                        <a:cs typeface="+mn-cs"/>
                      </a:rPr>
                      <m:t>𝑟</m:t>
                    </m:r>
                    <m:r>
                      <a:rPr kumimoji="0" lang="en-US" sz="3200" b="0" i="1" u="none" strike="noStrike" kern="1200" cap="none" spc="0" normalizeH="0" baseline="0" noProof="0" smtClean="0">
                        <a:ln>
                          <a:noFill/>
                        </a:ln>
                        <a:solidFill>
                          <a:prstClr val="black"/>
                        </a:solidFill>
                        <a:effectLst/>
                        <a:uLnTx/>
                        <a:uFillTx/>
                        <a:latin typeface="Cambria Math"/>
                        <a:ea typeface="+mn-ea"/>
                        <a:cs typeface="+mn-cs"/>
                      </a:rPr>
                      <m:t>=</m:t>
                    </m:r>
                    <m:f>
                      <m:fPr>
                        <m:ctrlPr>
                          <a:rPr kumimoji="0" lang="en-US" sz="3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3200" b="0" i="1" u="none" strike="noStrike" kern="1200" cap="none" spc="0" normalizeH="0" baseline="0" noProof="0">
                            <a:ln>
                              <a:noFill/>
                            </a:ln>
                            <a:solidFill>
                              <a:prstClr val="black"/>
                            </a:solidFill>
                            <a:effectLst/>
                            <a:uLnTx/>
                            <a:uFillTx/>
                            <a:latin typeface="Cambria Math"/>
                            <a:ea typeface="+mn-ea"/>
                            <a:cs typeface="+mn-cs"/>
                          </a:rPr>
                          <m:t>𝑦</m:t>
                        </m:r>
                        <m:r>
                          <a:rPr kumimoji="0" lang="en-US" sz="3200" b="0" i="1" u="none" strike="noStrike" kern="1200" cap="none" spc="0" normalizeH="0" baseline="0" noProof="0">
                            <a:ln>
                              <a:noFill/>
                            </a:ln>
                            <a:solidFill>
                              <a:prstClr val="black"/>
                            </a:solidFill>
                            <a:effectLst/>
                            <a:uLnTx/>
                            <a:uFillTx/>
                            <a:latin typeface="Cambria Math"/>
                            <a:ea typeface="+mn-ea"/>
                            <a:cs typeface="+mn-cs"/>
                          </a:rPr>
                          <m:t>−</m:t>
                        </m:r>
                        <m:r>
                          <a:rPr kumimoji="0" lang="en-US" sz="3200" b="0" i="1" u="none" strike="noStrike" kern="1200" cap="none" spc="0" normalizeH="0" baseline="0" noProof="0">
                            <a:ln>
                              <a:noFill/>
                            </a:ln>
                            <a:solidFill>
                              <a:prstClr val="black"/>
                            </a:solidFill>
                            <a:effectLst/>
                            <a:uLnTx/>
                            <a:uFillTx/>
                            <a:latin typeface="Cambria Math"/>
                            <a:ea typeface="+mn-ea"/>
                            <a:cs typeface="+mn-cs"/>
                          </a:rPr>
                          <m:t>𝑤</m:t>
                        </m:r>
                      </m:num>
                      <m:den>
                        <m:r>
                          <a:rPr kumimoji="0" lang="en-US" sz="3200" b="0" i="1" u="none" strike="noStrike" kern="1200" cap="none" spc="0" normalizeH="0" baseline="0" noProof="0">
                            <a:ln>
                              <a:noFill/>
                            </a:ln>
                            <a:solidFill>
                              <a:prstClr val="black"/>
                            </a:solidFill>
                            <a:effectLst/>
                            <a:uLnTx/>
                            <a:uFillTx/>
                            <a:latin typeface="Cambria Math"/>
                            <a:ea typeface="+mn-ea"/>
                            <a:cs typeface="+mn-cs"/>
                          </a:rPr>
                          <m:t>𝑘</m:t>
                        </m:r>
                      </m:den>
                    </m:f>
                    <m:r>
                      <a:rPr kumimoji="0" lang="en-US" sz="3200" b="0" i="1" u="none" strike="noStrike" kern="1200" cap="none" spc="0" normalizeH="0" baseline="0" noProof="0">
                        <a:ln>
                          <a:noFill/>
                        </a:ln>
                        <a:solidFill>
                          <a:prstClr val="black"/>
                        </a:solidFill>
                        <a:effectLst/>
                        <a:uLnTx/>
                        <a:uFillTx/>
                        <a:latin typeface="Cambria Math"/>
                        <a:ea typeface="+mn-ea"/>
                        <a:cs typeface="+mn-cs"/>
                      </a:rPr>
                      <m:t>=</m:t>
                    </m:r>
                    <m:f>
                      <m:fPr>
                        <m:ctrlPr>
                          <a:rPr kumimoji="0" lang="en-US" sz="3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d>
                          <m:dPr>
                            <m:ctrlPr>
                              <a:rPr kumimoji="0" lang="en-US" sz="3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n-US" sz="3200" b="0" i="1" u="none" strike="noStrike" kern="1200" cap="none" spc="0" normalizeH="0" baseline="0" noProof="0">
                                <a:ln>
                                  <a:noFill/>
                                </a:ln>
                                <a:solidFill>
                                  <a:prstClr val="black"/>
                                </a:solidFill>
                                <a:effectLst/>
                                <a:uLnTx/>
                                <a:uFillTx/>
                                <a:latin typeface="Cambria Math"/>
                                <a:ea typeface="+mn-ea"/>
                                <a:cs typeface="+mn-cs"/>
                              </a:rPr>
                              <m:t>𝑃𝑧</m:t>
                            </m:r>
                            <m:r>
                              <m:rPr>
                                <m:sty m:val="p"/>
                              </m:rPr>
                              <a:rPr kumimoji="0" lang="el-GR" sz="32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Ζ</m:t>
                            </m:r>
                          </m:e>
                        </m:d>
                        <m:r>
                          <a:rPr kumimoji="0" lang="en-US" sz="3200" b="0" i="1" u="none" strike="noStrike" kern="1200" cap="none" spc="0" normalizeH="0" baseline="0" noProof="0">
                            <a:ln>
                              <a:noFill/>
                            </a:ln>
                            <a:solidFill>
                              <a:prstClr val="black"/>
                            </a:solidFill>
                            <a:effectLst/>
                            <a:uLnTx/>
                            <a:uFillTx/>
                            <a:latin typeface="Cambria Math"/>
                            <a:ea typeface="+mn-ea"/>
                            <a:cs typeface="+mn-cs"/>
                          </a:rPr>
                          <m:t>−</m:t>
                        </m:r>
                        <m:d>
                          <m:dPr>
                            <m:ctrlPr>
                              <a:rPr kumimoji="0" lang="en-US" sz="3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n-US" sz="3200" b="0" i="1" u="none" strike="noStrike" kern="1200" cap="none" spc="0" normalizeH="0" baseline="0" noProof="0">
                                <a:ln>
                                  <a:noFill/>
                                </a:ln>
                                <a:solidFill>
                                  <a:prstClr val="black"/>
                                </a:solidFill>
                                <a:effectLst/>
                                <a:uLnTx/>
                                <a:uFillTx/>
                                <a:latin typeface="Cambria Math"/>
                                <a:ea typeface="+mn-ea"/>
                                <a:cs typeface="+mn-cs"/>
                              </a:rPr>
                              <m:t>𝑃𝑚𝑚</m:t>
                            </m:r>
                          </m:e>
                        </m:d>
                        <m:r>
                          <a:rPr kumimoji="0" lang="en-US" sz="3200" b="0" i="1" u="none" strike="noStrike" kern="1200" cap="none" spc="0" normalizeH="0" baseline="0" noProof="0">
                            <a:ln>
                              <a:noFill/>
                            </a:ln>
                            <a:solidFill>
                              <a:prstClr val="black"/>
                            </a:solidFill>
                            <a:effectLst/>
                            <a:uLnTx/>
                            <a:uFillTx/>
                            <a:latin typeface="Cambria Math"/>
                            <a:ea typeface="+mn-ea"/>
                            <a:cs typeface="+mn-cs"/>
                          </a:rPr>
                          <m:t>−</m:t>
                        </m:r>
                        <m:r>
                          <a:rPr kumimoji="0" lang="en-US" sz="3200" b="0" i="1" u="none" strike="noStrike" kern="1200" cap="none" spc="0" normalizeH="0" baseline="0" noProof="0">
                            <a:ln>
                              <a:noFill/>
                            </a:ln>
                            <a:solidFill>
                              <a:prstClr val="black"/>
                            </a:solidFill>
                            <a:effectLst/>
                            <a:uLnTx/>
                            <a:uFillTx/>
                            <a:latin typeface="Cambria Math"/>
                            <a:ea typeface="+mn-ea"/>
                            <a:cs typeface="+mn-cs"/>
                          </a:rPr>
                          <m:t>𝑤</m:t>
                        </m:r>
                      </m:num>
                      <m:den>
                        <m:r>
                          <a:rPr kumimoji="0" lang="en-US" sz="3200" b="0" i="1" u="none" strike="noStrike" kern="1200" cap="none" spc="0" normalizeH="0" baseline="0" noProof="0">
                            <a:ln>
                              <a:noFill/>
                            </a:ln>
                            <a:solidFill>
                              <a:prstClr val="black"/>
                            </a:solidFill>
                            <a:effectLst/>
                            <a:uLnTx/>
                            <a:uFillTx/>
                            <a:latin typeface="Cambria Math"/>
                            <a:ea typeface="+mn-ea"/>
                            <a:cs typeface="+mn-cs"/>
                          </a:rPr>
                          <m:t>𝑘</m:t>
                        </m:r>
                      </m:den>
                    </m:f>
                  </m:oMath>
                </a14:m>
                <a:endParaRPr kumimoji="0" lang="en-US" sz="32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mn-cs"/>
                </a:endParaRPr>
              </a:p>
              <a:p>
                <a:r>
                  <a:rPr kumimoji="0" lang="en-US" sz="3200" b="0" u="none" strike="noStrike" kern="1200" cap="none" spc="0" normalizeH="0" baseline="0" noProof="0" dirty="0">
                    <a:ln>
                      <a:noFill/>
                    </a:ln>
                    <a:solidFill>
                      <a:prstClr val="black"/>
                    </a:solidFill>
                    <a:effectLst/>
                    <a:uLnTx/>
                    <a:uFillTx/>
                    <a:ea typeface="+mn-ea"/>
                    <a:cs typeface="+mn-cs"/>
                  </a:rPr>
                  <a:t>                                                            </a:t>
                </a:r>
                <a14:m>
                  <m:oMath xmlns:m="http://schemas.openxmlformats.org/officeDocument/2006/math">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𝑟</m:t>
                    </m:r>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US" sz="3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d>
                          <m:dPr>
                            <m:ctrlPr>
                              <a:rPr kumimoji="0" lang="en-US" sz="3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l-GR"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r>
                              <m:rPr>
                                <m:sty m:val="p"/>
                              </m:rPr>
                              <a:rPr kumimoji="0" lang="el-GR" sz="32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Χ</m:t>
                            </m:r>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37</m:t>
                            </m:r>
                          </m:e>
                        </m:d>
                        <m:r>
                          <a:rPr kumimoji="0" lang="en-US" sz="3200" b="0" i="1" u="none" strike="noStrike" kern="1200" cap="none" spc="0" normalizeH="0" baseline="0" noProof="0">
                            <a:ln>
                              <a:noFill/>
                            </a:ln>
                            <a:solidFill>
                              <a:prstClr val="black"/>
                            </a:solidFill>
                            <a:effectLst/>
                            <a:uLnTx/>
                            <a:uFillTx/>
                            <a:latin typeface="Cambria Math"/>
                            <a:ea typeface="+mn-ea"/>
                            <a:cs typeface="+mn-cs"/>
                          </a:rPr>
                          <m:t>−</m:t>
                        </m:r>
                        <m:d>
                          <m:dPr>
                            <m:ctrlPr>
                              <a:rPr kumimoji="0" lang="en-US" sz="3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dPr>
                          <m:e>
                            <m:r>
                              <a:rPr kumimoji="0" lang="el-GR"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12,5</m:t>
                            </m:r>
                            <m:r>
                              <m:rPr>
                                <m:sty m:val="p"/>
                              </m:rPr>
                              <a:rPr kumimoji="0" lang="el-GR" sz="32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Χ</m:t>
                            </m:r>
                            <m:r>
                              <a:rPr kumimoji="0" lang="el-GR" sz="32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e>
                        </m:d>
                        <m:r>
                          <a:rPr kumimoji="0" lang="en-US" sz="3200" b="0" i="1" u="none" strike="noStrike" kern="1200" cap="none" spc="0" normalizeH="0" baseline="0" noProof="0">
                            <a:ln>
                              <a:noFill/>
                            </a:ln>
                            <a:solidFill>
                              <a:prstClr val="black"/>
                            </a:solidFill>
                            <a:effectLst/>
                            <a:uLnTx/>
                            <a:uFillTx/>
                            <a:latin typeface="Cambria Math"/>
                            <a:ea typeface="+mn-ea"/>
                            <a:cs typeface="+mn-cs"/>
                          </a:rPr>
                          <m:t>−</m:t>
                        </m:r>
                        <m:r>
                          <a:rPr kumimoji="0" lang="el-GR"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num>
                      <m:den>
                        <m:r>
                          <a:rPr kumimoji="0" lang="el-GR"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12,5</m:t>
                        </m:r>
                      </m:den>
                    </m:f>
                  </m:oMath>
                </a14:m>
                <a:r>
                  <a:rPr kumimoji="0" lang="el-GR" sz="3200" b="0"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92%</a:t>
                </a:r>
                <a:endParaRPr kumimoji="0" lang="el-GR" sz="32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indent="0">
                  <a:buNone/>
                </a:pPr>
                <a:endParaRPr lang="el-GR" dirty="0"/>
              </a:p>
              <a:p>
                <a:r>
                  <a:rPr lang="el-GR" dirty="0"/>
                  <a:t>Υποθέστε ότι έχουμε μια άλλη εταιρεία (Εταιρεία Β) που προσφέρει ιατροφαρμακευτική κάλυψη για τους εργαζόμενους με κόστος 50$ κατά εργαζόμενο τον χρόνο</a:t>
                </a:r>
                <a:r>
                  <a:rPr lang="en-US" dirty="0"/>
                  <a:t> </a:t>
                </a:r>
                <a:r>
                  <a:rPr lang="el-GR" dirty="0"/>
                  <a:t>αλλά μόνο τον μισθό υποχώρησης (10$). Η ένταση εργασίας είναι </a:t>
                </a:r>
                <a:r>
                  <a:rPr lang="en-US" dirty="0"/>
                  <a:t>e=7</a:t>
                </a:r>
                <a:r>
                  <a:rPr lang="el-GR" dirty="0"/>
                  <a:t> και το </a:t>
                </a:r>
                <a:r>
                  <a:rPr lang="en-US" dirty="0"/>
                  <a:t>f</a:t>
                </a:r>
                <a:r>
                  <a:rPr lang="el-GR" dirty="0"/>
                  <a:t>=5.</a:t>
                </a:r>
              </a:p>
              <a:p>
                <a:r>
                  <a:rPr lang="el-GR" dirty="0"/>
                  <a:t>Βρείτε το </a:t>
                </a:r>
                <a:r>
                  <a:rPr lang="el-GR" dirty="0" err="1"/>
                  <a:t>ulc</a:t>
                </a:r>
                <a:r>
                  <a:rPr lang="el-GR" dirty="0"/>
                  <a:t>.</a:t>
                </a:r>
              </a:p>
              <a:p>
                <a:pPr marL="1828800" lvl="4" indent="0">
                  <a:buNone/>
                </a:pPr>
                <a:r>
                  <a:rPr lang="en-US" sz="3800" dirty="0"/>
                  <a:t>                     </a:t>
                </a:r>
                <a:r>
                  <a:rPr lang="pl-PL" sz="3800" dirty="0"/>
                  <a:t>ulc = w/z = w/(ef) </a:t>
                </a:r>
                <a:r>
                  <a:rPr lang="el-GR" sz="3800" dirty="0"/>
                  <a:t>=10/3</a:t>
                </a:r>
                <a:r>
                  <a:rPr lang="en-US" sz="3800" dirty="0"/>
                  <a:t>5</a:t>
                </a:r>
                <a:r>
                  <a:rPr lang="el-GR" sz="3800" dirty="0"/>
                  <a:t>=0,2</a:t>
                </a:r>
                <a:r>
                  <a:rPr lang="en-US" sz="3800" dirty="0"/>
                  <a:t>86</a:t>
                </a:r>
                <a:endParaRPr lang="el-GR" sz="3800" dirty="0"/>
              </a:p>
              <a:p>
                <a:pPr marL="0" indent="0">
                  <a:buNone/>
                </a:pPr>
                <a:endParaRPr lang="el-GR" dirty="0"/>
              </a:p>
              <a:p>
                <a:r>
                  <a:rPr lang="el-GR" dirty="0"/>
                  <a:t>Υπολογίστε το επίπεδο κερδών της εταιρείας</a:t>
                </a:r>
                <a:r>
                  <a:rPr lang="en-US" dirty="0"/>
                  <a:t>:</a:t>
                </a:r>
                <a:endParaRPr lang="el-GR" dirty="0"/>
              </a:p>
              <a:p>
                <a:r>
                  <a:rPr lang="el-GR" dirty="0"/>
                  <a:t>Ζ=35 την ώρα</a:t>
                </a:r>
              </a:p>
              <a:p>
                <a:r>
                  <a:rPr lang="el-GR" dirty="0">
                    <a:solidFill>
                      <a:srgbClr val="FF0000"/>
                    </a:solidFill>
                  </a:rPr>
                  <a:t>Συνολικά έσοδα</a:t>
                </a:r>
                <a:r>
                  <a:rPr lang="en-US" dirty="0">
                    <a:solidFill>
                      <a:srgbClr val="FF0000"/>
                    </a:solidFill>
                  </a:rPr>
                  <a:t> </a:t>
                </a:r>
                <a:r>
                  <a:rPr lang="el-GR" dirty="0">
                    <a:solidFill>
                      <a:srgbClr val="FF0000"/>
                    </a:solidFill>
                  </a:rPr>
                  <a:t>- </a:t>
                </a:r>
                <a:r>
                  <a:rPr lang="en-US" dirty="0">
                    <a:solidFill>
                      <a:srgbClr val="FF0000"/>
                    </a:solidFill>
                  </a:rPr>
                  <a:t>S</a:t>
                </a:r>
                <a:r>
                  <a:rPr lang="el-GR" dirty="0">
                    <a:solidFill>
                      <a:srgbClr val="FF0000"/>
                    </a:solidFill>
                  </a:rPr>
                  <a:t> – </a:t>
                </a:r>
                <a:r>
                  <a:rPr lang="en-US" dirty="0">
                    <a:solidFill>
                      <a:srgbClr val="FF0000"/>
                    </a:solidFill>
                  </a:rPr>
                  <a:t> </a:t>
                </a:r>
                <a:r>
                  <a:rPr lang="el-GR" dirty="0">
                    <a:solidFill>
                      <a:srgbClr val="FF0000"/>
                    </a:solidFill>
                  </a:rPr>
                  <a:t>$1 Χ 3</a:t>
                </a:r>
                <a:r>
                  <a:rPr lang="en-US" dirty="0">
                    <a:solidFill>
                      <a:srgbClr val="FF0000"/>
                    </a:solidFill>
                  </a:rPr>
                  <a:t>5</a:t>
                </a:r>
                <a:r>
                  <a:rPr lang="el-GR" dirty="0">
                    <a:solidFill>
                      <a:srgbClr val="FF0000"/>
                    </a:solidFill>
                  </a:rPr>
                  <a:t>.</a:t>
                </a:r>
                <a:r>
                  <a:rPr lang="en-US" dirty="0">
                    <a:solidFill>
                      <a:srgbClr val="FF0000"/>
                    </a:solidFill>
                  </a:rPr>
                  <a:t>0</a:t>
                </a:r>
                <a:r>
                  <a:rPr lang="el-GR" dirty="0">
                    <a:solidFill>
                      <a:srgbClr val="FF0000"/>
                    </a:solidFill>
                  </a:rPr>
                  <a:t>00 λίβρες =$3</a:t>
                </a:r>
                <a:r>
                  <a:rPr lang="en-US" dirty="0">
                    <a:solidFill>
                      <a:srgbClr val="FF0000"/>
                    </a:solidFill>
                  </a:rPr>
                  <a:t>5</a:t>
                </a:r>
                <a:r>
                  <a:rPr lang="el-GR" dirty="0">
                    <a:solidFill>
                      <a:srgbClr val="FF0000"/>
                    </a:solidFill>
                  </a:rPr>
                  <a:t>.</a:t>
                </a:r>
                <a:r>
                  <a:rPr lang="en-US" dirty="0">
                    <a:solidFill>
                      <a:srgbClr val="FF0000"/>
                    </a:solidFill>
                  </a:rPr>
                  <a:t>0</a:t>
                </a:r>
                <a:r>
                  <a:rPr lang="el-GR" dirty="0">
                    <a:solidFill>
                      <a:srgbClr val="FF0000"/>
                    </a:solidFill>
                  </a:rPr>
                  <a:t>00</a:t>
                </a:r>
                <a:r>
                  <a:rPr lang="en-US" dirty="0">
                    <a:solidFill>
                      <a:srgbClr val="FF0000"/>
                    </a:solidFill>
                  </a:rPr>
                  <a:t>		</a:t>
                </a:r>
                <a:r>
                  <a:rPr lang="el-GR" dirty="0">
                    <a:solidFill>
                      <a:srgbClr val="FF0000"/>
                    </a:solidFill>
                  </a:rPr>
                  <a:t>Αναπλήρωση διχτύων </a:t>
                </a:r>
                <a:r>
                  <a:rPr lang="en-US" dirty="0">
                    <a:solidFill>
                      <a:srgbClr val="FF0000"/>
                    </a:solidFill>
                  </a:rPr>
                  <a:t> - </a:t>
                </a:r>
                <a:r>
                  <a:rPr lang="el-GR" dirty="0">
                    <a:solidFill>
                      <a:srgbClr val="FF0000"/>
                    </a:solidFill>
                  </a:rPr>
                  <a:t> $1.250 Χ 10 = $12.500</a:t>
                </a:r>
              </a:p>
              <a:p>
                <a:r>
                  <a:rPr lang="el-GR" dirty="0">
                    <a:solidFill>
                      <a:srgbClr val="FF0000"/>
                    </a:solidFill>
                  </a:rPr>
                  <a:t>Ιατροφαρμακευτική κάλυψη $50 Χ 10= $500</a:t>
                </a:r>
                <a:r>
                  <a:rPr lang="en-US" dirty="0">
                    <a:solidFill>
                      <a:srgbClr val="FF0000"/>
                    </a:solidFill>
                  </a:rPr>
                  <a:t>			Y (</a:t>
                </a:r>
                <a:r>
                  <a:rPr lang="el-GR" dirty="0">
                    <a:solidFill>
                      <a:srgbClr val="FF0000"/>
                    </a:solidFill>
                  </a:rPr>
                  <a:t>Καθαρή εκροή)= $</a:t>
                </a:r>
                <a:r>
                  <a:rPr lang="en-US" dirty="0">
                    <a:solidFill>
                      <a:srgbClr val="FF0000"/>
                    </a:solidFill>
                  </a:rPr>
                  <a:t>35.0</a:t>
                </a:r>
                <a:r>
                  <a:rPr lang="el-GR" dirty="0">
                    <a:solidFill>
                      <a:srgbClr val="FF0000"/>
                    </a:solidFill>
                  </a:rPr>
                  <a:t>00-$12.500- $500=$</a:t>
                </a:r>
                <a:r>
                  <a:rPr lang="en-US" dirty="0">
                    <a:solidFill>
                      <a:srgbClr val="FF0000"/>
                    </a:solidFill>
                  </a:rPr>
                  <a:t>22</a:t>
                </a:r>
                <a:r>
                  <a:rPr lang="el-GR" dirty="0">
                    <a:solidFill>
                      <a:srgbClr val="FF0000"/>
                    </a:solidFill>
                  </a:rPr>
                  <a:t>.</a:t>
                </a:r>
                <a:r>
                  <a:rPr lang="en-US" dirty="0">
                    <a:solidFill>
                      <a:srgbClr val="FF0000"/>
                    </a:solidFill>
                  </a:rPr>
                  <a:t>0</a:t>
                </a:r>
                <a:r>
                  <a:rPr lang="el-GR" dirty="0">
                    <a:solidFill>
                      <a:srgbClr val="FF0000"/>
                    </a:solidFill>
                  </a:rPr>
                  <a:t>00</a:t>
                </a:r>
              </a:p>
              <a:p>
                <a:r>
                  <a:rPr lang="en-US" dirty="0">
                    <a:solidFill>
                      <a:srgbClr val="FF0000"/>
                    </a:solidFill>
                  </a:rPr>
                  <a:t>W=</a:t>
                </a:r>
                <a:r>
                  <a:rPr lang="el-GR" dirty="0">
                    <a:solidFill>
                      <a:srgbClr val="FF0000"/>
                    </a:solidFill>
                  </a:rPr>
                  <a:t>10 Χ10 Χ100 = </a:t>
                </a:r>
                <a:r>
                  <a:rPr lang="en-US" dirty="0">
                    <a:solidFill>
                      <a:srgbClr val="FF0000"/>
                    </a:solidFill>
                  </a:rPr>
                  <a:t>$10.000 				R=Y-W=22.000-10.000=</a:t>
                </a:r>
                <a:r>
                  <a:rPr lang="el-GR" dirty="0">
                    <a:solidFill>
                      <a:srgbClr val="FF0000"/>
                    </a:solidFill>
                  </a:rPr>
                  <a:t>$</a:t>
                </a:r>
                <a:r>
                  <a:rPr lang="en-US" dirty="0">
                    <a:solidFill>
                      <a:srgbClr val="FF0000"/>
                    </a:solidFill>
                  </a:rPr>
                  <a:t>12.000</a:t>
                </a:r>
              </a:p>
              <a:p>
                <a:r>
                  <a:rPr lang="en-US" dirty="0">
                    <a:solidFill>
                      <a:srgbClr val="FF0000"/>
                    </a:solidFill>
                  </a:rPr>
                  <a:t>K=10X$1.250=</a:t>
                </a:r>
                <a:r>
                  <a:rPr lang="el-GR" dirty="0">
                    <a:solidFill>
                      <a:srgbClr val="FF0000"/>
                    </a:solidFill>
                  </a:rPr>
                  <a:t>$</a:t>
                </a:r>
                <a:r>
                  <a:rPr lang="en-US" dirty="0">
                    <a:solidFill>
                      <a:srgbClr val="FF0000"/>
                    </a:solidFill>
                  </a:rPr>
                  <a:t>12.500</a:t>
                </a:r>
              </a:p>
              <a:p>
                <a:r>
                  <a:rPr lang="en-US" dirty="0">
                    <a:solidFill>
                      <a:srgbClr val="FF0000"/>
                    </a:solidFill>
                  </a:rPr>
                  <a:t>                                                             r=R/K=12.000/12.500=96%</a:t>
                </a:r>
                <a:endParaRPr lang="el-GR" dirty="0"/>
              </a:p>
              <a:p>
                <a:pPr marL="0" indent="0">
                  <a:buNone/>
                </a:pPr>
                <a:endParaRPr lang="el-GR" dirty="0"/>
              </a:p>
              <a:p>
                <a:r>
                  <a:rPr lang="el-GR" dirty="0"/>
                  <a:t>Έχει κίνητρο μια εταιρεία να προσφέρει ιατροφαρμακευτική κάλυψη η να αυξήσει τον μισθό</a:t>
                </a:r>
                <a:r>
                  <a:rPr lang="en-US" dirty="0"/>
                  <a:t>; </a:t>
                </a:r>
              </a:p>
              <a:p>
                <a:endParaRPr lang="en-US" dirty="0"/>
              </a:p>
              <a:p>
                <a:r>
                  <a:rPr lang="el-GR" dirty="0"/>
                  <a:t>Τι γίνετε, πιστεύετε εάν όλες οι εταιρείες προσφέρουν την ίδια κάλυψη στους εργαζόμενους</a:t>
                </a:r>
                <a:r>
                  <a:rPr lang="en-US" dirty="0"/>
                  <a:t>;</a:t>
                </a:r>
                <a:endParaRPr lang="el-GR" dirty="0"/>
              </a:p>
              <a:p>
                <a:endParaRPr lang="el-GR" dirty="0"/>
              </a:p>
              <a:p>
                <a:endParaRPr lang="el-GR" dirty="0"/>
              </a:p>
              <a:p>
                <a:endParaRPr lang="en-GB" dirty="0"/>
              </a:p>
            </p:txBody>
          </p:sp>
        </mc:Choice>
        <mc:Fallback xmlns="">
          <p:sp>
            <p:nvSpPr>
              <p:cNvPr id="3" name="Content Placeholder 2">
                <a:extLst>
                  <a:ext uri="{FF2B5EF4-FFF2-40B4-BE49-F238E27FC236}">
                    <a16:creationId xmlns:a16="http://schemas.microsoft.com/office/drawing/2014/main" id="{D1E28191-55AD-DDF2-6C8C-190DFABAFC46}"/>
                  </a:ext>
                </a:extLst>
              </p:cNvPr>
              <p:cNvSpPr>
                <a:spLocks noGrp="1" noRot="1" noChangeAspect="1" noMove="1" noResize="1" noEditPoints="1" noAdjustHandles="1" noChangeArrowheads="1" noChangeShapeType="1" noTextEdit="1"/>
              </p:cNvSpPr>
              <p:nvPr>
                <p:ph idx="1"/>
              </p:nvPr>
            </p:nvSpPr>
            <p:spPr>
              <a:xfrm>
                <a:off x="0" y="194733"/>
                <a:ext cx="12192000" cy="6663267"/>
              </a:xfrm>
              <a:blipFill>
                <a:blip r:embed="rId2"/>
                <a:stretch>
                  <a:fillRect l="-300" t="-1281" r="-50"/>
                </a:stretch>
              </a:blipFill>
            </p:spPr>
            <p:txBody>
              <a:bodyPr/>
              <a:lstStyle/>
              <a:p>
                <a:r>
                  <a:rPr lang="en-GB">
                    <a:noFill/>
                  </a:rPr>
                  <a:t> </a:t>
                </a:r>
              </a:p>
            </p:txBody>
          </p:sp>
        </mc:Fallback>
      </mc:AlternateContent>
    </p:spTree>
    <p:extLst>
      <p:ext uri="{BB962C8B-B14F-4D97-AF65-F5344CB8AC3E}">
        <p14:creationId xmlns:p14="http://schemas.microsoft.com/office/powerpoint/2010/main" val="157462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274638"/>
            <a:ext cx="8229600" cy="634082"/>
          </a:xfrm>
        </p:spPr>
        <p:txBody>
          <a:bodyPr>
            <a:normAutofit fontScale="90000"/>
          </a:bodyPr>
          <a:lstStyle/>
          <a:p>
            <a:r>
              <a:rPr lang="el-GR" sz="3600" b="1" dirty="0">
                <a:solidFill>
                  <a:srgbClr val="FF0000"/>
                </a:solidFill>
                <a:latin typeface="Cambria" pitchFamily="18" charset="0"/>
              </a:rPr>
              <a:t>Βασικά σημεία</a:t>
            </a:r>
          </a:p>
        </p:txBody>
      </p:sp>
      <p:sp>
        <p:nvSpPr>
          <p:cNvPr id="3" name="Θέση περιεχομένου 2"/>
          <p:cNvSpPr>
            <a:spLocks noGrp="1"/>
          </p:cNvSpPr>
          <p:nvPr>
            <p:ph idx="1"/>
          </p:nvPr>
        </p:nvSpPr>
        <p:spPr>
          <a:xfrm>
            <a:off x="1775520" y="980728"/>
            <a:ext cx="8640960" cy="5616624"/>
          </a:xfrm>
        </p:spPr>
        <p:txBody>
          <a:bodyPr/>
          <a:lstStyle/>
          <a:p>
            <a:pPr algn="just"/>
            <a:r>
              <a:rPr lang="el-GR" dirty="0">
                <a:latin typeface="Cambria" pitchFamily="18" charset="0"/>
              </a:rPr>
              <a:t>Αύξηση της εποπτικής εργασίας (</a:t>
            </a:r>
            <a:r>
              <a:rPr lang="en-US" dirty="0">
                <a:latin typeface="Cambria" pitchFamily="18" charset="0"/>
              </a:rPr>
              <a:t>supervisory labor)</a:t>
            </a:r>
            <a:r>
              <a:rPr lang="el-GR" dirty="0">
                <a:latin typeface="Cambria" pitchFamily="18" charset="0"/>
              </a:rPr>
              <a:t> ----</a:t>
            </a:r>
            <a:r>
              <a:rPr lang="el-GR" dirty="0">
                <a:latin typeface="Cambria" pitchFamily="18" charset="0"/>
                <a:sym typeface="Wingdings" pitchFamily="2" charset="2"/>
              </a:rPr>
              <a:t> υψηλότερη ΚΑΕ</a:t>
            </a:r>
            <a:endParaRPr lang="el-GR" dirty="0">
              <a:latin typeface="Cambria" pitchFamily="18" charset="0"/>
            </a:endParaRPr>
          </a:p>
          <a:p>
            <a:pPr algn="just"/>
            <a:r>
              <a:rPr lang="el-GR" dirty="0">
                <a:latin typeface="Cambria" pitchFamily="18" charset="0"/>
              </a:rPr>
              <a:t>Αύξηση του επιδόματος ανεργίας</a:t>
            </a:r>
            <a:r>
              <a:rPr lang="en-US" dirty="0">
                <a:latin typeface="Cambria" pitchFamily="18" charset="0"/>
              </a:rPr>
              <a:t> </a:t>
            </a:r>
            <a:r>
              <a:rPr lang="el-GR" dirty="0">
                <a:latin typeface="Cambria" pitchFamily="18" charset="0"/>
              </a:rPr>
              <a:t>και του ημερομισθίου υποχώρησης -----</a:t>
            </a:r>
            <a:r>
              <a:rPr lang="el-GR" dirty="0">
                <a:latin typeface="Cambria" pitchFamily="18" charset="0"/>
                <a:sym typeface="Wingdings" pitchFamily="2" charset="2"/>
              </a:rPr>
              <a:t> χαμηλότερη ΚΑΕ</a:t>
            </a:r>
            <a:endParaRPr lang="el-GR" dirty="0">
              <a:latin typeface="Cambria" pitchFamily="18" charset="0"/>
            </a:endParaRPr>
          </a:p>
          <a:p>
            <a:pPr algn="just"/>
            <a:r>
              <a:rPr lang="el-GR" dirty="0">
                <a:latin typeface="Cambria" pitchFamily="18" charset="0"/>
              </a:rPr>
              <a:t>Ωρομίσθιο ισορροπίας (μεγιστοποίησης των κερδών) μεγαλύτερο από το ημερομίσθιο υποχώρησης -----</a:t>
            </a:r>
            <a:r>
              <a:rPr lang="el-GR" dirty="0">
                <a:latin typeface="Cambria" pitchFamily="18" charset="0"/>
                <a:sym typeface="Wingdings" pitchFamily="2" charset="2"/>
              </a:rPr>
              <a:t> </a:t>
            </a:r>
            <a:r>
              <a:rPr lang="en-US" dirty="0">
                <a:latin typeface="Cambria" pitchFamily="18" charset="0"/>
                <a:sym typeface="Wingdings" pitchFamily="2" charset="2"/>
              </a:rPr>
              <a:t>w*, e* </a:t>
            </a:r>
            <a:r>
              <a:rPr lang="el-GR" dirty="0">
                <a:latin typeface="Cambria" pitchFamily="18" charset="0"/>
                <a:sym typeface="Wingdings" pitchFamily="2" charset="2"/>
              </a:rPr>
              <a:t>ισορροπία και ακούσια ανεργία</a:t>
            </a:r>
            <a:r>
              <a:rPr lang="el-GR" dirty="0">
                <a:latin typeface="Cambria" pitchFamily="18" charset="0"/>
              </a:rPr>
              <a:t> (μη εκκαθάριση της αγοράς).</a:t>
            </a:r>
          </a:p>
        </p:txBody>
      </p:sp>
    </p:spTree>
    <p:extLst>
      <p:ext uri="{BB962C8B-B14F-4D97-AF65-F5344CB8AC3E}">
        <p14:creationId xmlns:p14="http://schemas.microsoft.com/office/powerpoint/2010/main" val="40114378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43472" y="0"/>
            <a:ext cx="9505056" cy="476672"/>
          </a:xfrm>
        </p:spPr>
        <p:txBody>
          <a:bodyPr>
            <a:noAutofit/>
          </a:bodyPr>
          <a:lstStyle/>
          <a:p>
            <a:r>
              <a:rPr lang="el-GR" sz="1800" b="1" dirty="0">
                <a:solidFill>
                  <a:srgbClr val="FF0000"/>
                </a:solidFill>
                <a:latin typeface="Cambria" pitchFamily="18" charset="0"/>
              </a:rPr>
              <a:t>Μετατόπιση της καμπύλης απόσπασης εργασίας (μεγαλύτερο επίδομα ανεργίας)</a:t>
            </a:r>
          </a:p>
        </p:txBody>
      </p:sp>
      <p:sp>
        <p:nvSpPr>
          <p:cNvPr id="3" name="Θέση περιεχομένου 2"/>
          <p:cNvSpPr>
            <a:spLocks noGrp="1"/>
          </p:cNvSpPr>
          <p:nvPr>
            <p:ph idx="1"/>
          </p:nvPr>
        </p:nvSpPr>
        <p:spPr>
          <a:xfrm>
            <a:off x="1703512" y="908720"/>
            <a:ext cx="8712968" cy="5688632"/>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2800" dirty="0">
                <a:latin typeface="Cambria" pitchFamily="18" charset="0"/>
              </a:rPr>
              <a:t>0</a:t>
            </a:r>
            <a:endParaRPr lang="el-GR" sz="2800" dirty="0">
              <a:latin typeface="Cambria" pitchFamily="18" charset="0"/>
            </a:endParaRPr>
          </a:p>
        </p:txBody>
      </p:sp>
      <p:cxnSp>
        <p:nvCxnSpPr>
          <p:cNvPr id="5" name="Ευθεία γραμμή σύνδεσης 4"/>
          <p:cNvCxnSpPr/>
          <p:nvPr/>
        </p:nvCxnSpPr>
        <p:spPr>
          <a:xfrm>
            <a:off x="2574901" y="1124744"/>
            <a:ext cx="0" cy="4752528"/>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Ευθεία γραμμή σύνδεσης 5"/>
          <p:cNvCxnSpPr/>
          <p:nvPr/>
        </p:nvCxnSpPr>
        <p:spPr>
          <a:xfrm flipH="1">
            <a:off x="2567608" y="5839519"/>
            <a:ext cx="7488832"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Ορθογώνιο 10"/>
          <p:cNvSpPr/>
          <p:nvPr/>
        </p:nvSpPr>
        <p:spPr>
          <a:xfrm>
            <a:off x="1847528" y="836712"/>
            <a:ext cx="648072" cy="64807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z=</a:t>
            </a:r>
            <a:r>
              <a:rPr lang="en-US" dirty="0" err="1">
                <a:solidFill>
                  <a:prstClr val="black"/>
                </a:solidFill>
                <a:latin typeface="Cambria" pitchFamily="18" charset="0"/>
              </a:rPr>
              <a:t>ef</a:t>
            </a:r>
            <a:endParaRPr lang="el-GR" dirty="0">
              <a:solidFill>
                <a:prstClr val="black"/>
              </a:solidFill>
              <a:latin typeface="Cambria" pitchFamily="18" charset="0"/>
            </a:endParaRPr>
          </a:p>
        </p:txBody>
      </p:sp>
      <p:sp>
        <p:nvSpPr>
          <p:cNvPr id="12" name="Ορθογώνιο 11"/>
          <p:cNvSpPr/>
          <p:nvPr/>
        </p:nvSpPr>
        <p:spPr>
          <a:xfrm>
            <a:off x="9480376" y="6021288"/>
            <a:ext cx="792088" cy="3600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w</a:t>
            </a:r>
            <a:endParaRPr lang="el-GR" dirty="0">
              <a:solidFill>
                <a:prstClr val="black"/>
              </a:solidFill>
              <a:latin typeface="Cambria" pitchFamily="18" charset="0"/>
            </a:endParaRPr>
          </a:p>
        </p:txBody>
      </p:sp>
      <p:sp>
        <p:nvSpPr>
          <p:cNvPr id="13" name="Ελεύθερη σχεδίαση 12"/>
          <p:cNvSpPr/>
          <p:nvPr/>
        </p:nvSpPr>
        <p:spPr>
          <a:xfrm>
            <a:off x="5135885" y="1446684"/>
            <a:ext cx="4229050" cy="3134444"/>
          </a:xfrm>
          <a:custGeom>
            <a:avLst/>
            <a:gdLst>
              <a:gd name="connsiteX0" fmla="*/ 0 w 4257675"/>
              <a:gd name="connsiteY0" fmla="*/ 2638463 h 2638463"/>
              <a:gd name="connsiteX1" fmla="*/ 0 w 4257675"/>
              <a:gd name="connsiteY1" fmla="*/ 2638463 h 2638463"/>
              <a:gd name="connsiteX2" fmla="*/ 9525 w 4257675"/>
              <a:gd name="connsiteY2" fmla="*/ 2552738 h 2638463"/>
              <a:gd name="connsiteX3" fmla="*/ 57150 w 4257675"/>
              <a:gd name="connsiteY3" fmla="*/ 2476538 h 2638463"/>
              <a:gd name="connsiteX4" fmla="*/ 76200 w 4257675"/>
              <a:gd name="connsiteY4" fmla="*/ 2438438 h 2638463"/>
              <a:gd name="connsiteX5" fmla="*/ 133350 w 4257675"/>
              <a:gd name="connsiteY5" fmla="*/ 2362238 h 2638463"/>
              <a:gd name="connsiteX6" fmla="*/ 180975 w 4257675"/>
              <a:gd name="connsiteY6" fmla="*/ 2286038 h 2638463"/>
              <a:gd name="connsiteX7" fmla="*/ 209550 w 4257675"/>
              <a:gd name="connsiteY7" fmla="*/ 2228888 h 2638463"/>
              <a:gd name="connsiteX8" fmla="*/ 238125 w 4257675"/>
              <a:gd name="connsiteY8" fmla="*/ 2200313 h 2638463"/>
              <a:gd name="connsiteX9" fmla="*/ 257175 w 4257675"/>
              <a:gd name="connsiteY9" fmla="*/ 2162213 h 2638463"/>
              <a:gd name="connsiteX10" fmla="*/ 323850 w 4257675"/>
              <a:gd name="connsiteY10" fmla="*/ 2057438 h 2638463"/>
              <a:gd name="connsiteX11" fmla="*/ 352425 w 4257675"/>
              <a:gd name="connsiteY11" fmla="*/ 2028863 h 2638463"/>
              <a:gd name="connsiteX12" fmla="*/ 409575 w 4257675"/>
              <a:gd name="connsiteY12" fmla="*/ 1962188 h 2638463"/>
              <a:gd name="connsiteX13" fmla="*/ 428625 w 4257675"/>
              <a:gd name="connsiteY13" fmla="*/ 1933613 h 2638463"/>
              <a:gd name="connsiteX14" fmla="*/ 457200 w 4257675"/>
              <a:gd name="connsiteY14" fmla="*/ 1895513 h 2638463"/>
              <a:gd name="connsiteX15" fmla="*/ 495300 w 4257675"/>
              <a:gd name="connsiteY15" fmla="*/ 1838363 h 2638463"/>
              <a:gd name="connsiteX16" fmla="*/ 523875 w 4257675"/>
              <a:gd name="connsiteY16" fmla="*/ 1790738 h 2638463"/>
              <a:gd name="connsiteX17" fmla="*/ 561975 w 4257675"/>
              <a:gd name="connsiteY17" fmla="*/ 1752638 h 2638463"/>
              <a:gd name="connsiteX18" fmla="*/ 619125 w 4257675"/>
              <a:gd name="connsiteY18" fmla="*/ 1666913 h 2638463"/>
              <a:gd name="connsiteX19" fmla="*/ 666750 w 4257675"/>
              <a:gd name="connsiteY19" fmla="*/ 1638338 h 2638463"/>
              <a:gd name="connsiteX20" fmla="*/ 695325 w 4257675"/>
              <a:gd name="connsiteY20" fmla="*/ 1600238 h 2638463"/>
              <a:gd name="connsiteX21" fmla="*/ 733425 w 4257675"/>
              <a:gd name="connsiteY21" fmla="*/ 1571663 h 2638463"/>
              <a:gd name="connsiteX22" fmla="*/ 790575 w 4257675"/>
              <a:gd name="connsiteY22" fmla="*/ 1514513 h 2638463"/>
              <a:gd name="connsiteX23" fmla="*/ 809625 w 4257675"/>
              <a:gd name="connsiteY23" fmla="*/ 1485938 h 2638463"/>
              <a:gd name="connsiteX24" fmla="*/ 876300 w 4257675"/>
              <a:gd name="connsiteY24" fmla="*/ 1419263 h 2638463"/>
              <a:gd name="connsiteX25" fmla="*/ 904875 w 4257675"/>
              <a:gd name="connsiteY25" fmla="*/ 1390688 h 2638463"/>
              <a:gd name="connsiteX26" fmla="*/ 942975 w 4257675"/>
              <a:gd name="connsiteY26" fmla="*/ 1343063 h 2638463"/>
              <a:gd name="connsiteX27" fmla="*/ 971550 w 4257675"/>
              <a:gd name="connsiteY27" fmla="*/ 1333538 h 2638463"/>
              <a:gd name="connsiteX28" fmla="*/ 1095375 w 4257675"/>
              <a:gd name="connsiteY28" fmla="*/ 1228763 h 2638463"/>
              <a:gd name="connsiteX29" fmla="*/ 1123950 w 4257675"/>
              <a:gd name="connsiteY29" fmla="*/ 1209713 h 2638463"/>
              <a:gd name="connsiteX30" fmla="*/ 1162050 w 4257675"/>
              <a:gd name="connsiteY30" fmla="*/ 1171613 h 2638463"/>
              <a:gd name="connsiteX31" fmla="*/ 1209675 w 4257675"/>
              <a:gd name="connsiteY31" fmla="*/ 1133513 h 2638463"/>
              <a:gd name="connsiteX32" fmla="*/ 1304925 w 4257675"/>
              <a:gd name="connsiteY32" fmla="*/ 1047788 h 2638463"/>
              <a:gd name="connsiteX33" fmla="*/ 1343025 w 4257675"/>
              <a:gd name="connsiteY33" fmla="*/ 1028738 h 2638463"/>
              <a:gd name="connsiteX34" fmla="*/ 1371600 w 4257675"/>
              <a:gd name="connsiteY34" fmla="*/ 1000163 h 2638463"/>
              <a:gd name="connsiteX35" fmla="*/ 1447800 w 4257675"/>
              <a:gd name="connsiteY35" fmla="*/ 962063 h 2638463"/>
              <a:gd name="connsiteX36" fmla="*/ 1485900 w 4257675"/>
              <a:gd name="connsiteY36" fmla="*/ 933488 h 2638463"/>
              <a:gd name="connsiteX37" fmla="*/ 1533525 w 4257675"/>
              <a:gd name="connsiteY37" fmla="*/ 904913 h 2638463"/>
              <a:gd name="connsiteX38" fmla="*/ 1571625 w 4257675"/>
              <a:gd name="connsiteY38" fmla="*/ 876338 h 2638463"/>
              <a:gd name="connsiteX39" fmla="*/ 1609725 w 4257675"/>
              <a:gd name="connsiteY39" fmla="*/ 857288 h 2638463"/>
              <a:gd name="connsiteX40" fmla="*/ 1676400 w 4257675"/>
              <a:gd name="connsiteY40" fmla="*/ 819188 h 2638463"/>
              <a:gd name="connsiteX41" fmla="*/ 1724025 w 4257675"/>
              <a:gd name="connsiteY41" fmla="*/ 781088 h 2638463"/>
              <a:gd name="connsiteX42" fmla="*/ 2000250 w 4257675"/>
              <a:gd name="connsiteY42" fmla="*/ 609638 h 2638463"/>
              <a:gd name="connsiteX43" fmla="*/ 2076450 w 4257675"/>
              <a:gd name="connsiteY43" fmla="*/ 562013 h 2638463"/>
              <a:gd name="connsiteX44" fmla="*/ 2143125 w 4257675"/>
              <a:gd name="connsiteY44" fmla="*/ 533438 h 2638463"/>
              <a:gd name="connsiteX45" fmla="*/ 2171700 w 4257675"/>
              <a:gd name="connsiteY45" fmla="*/ 514388 h 2638463"/>
              <a:gd name="connsiteX46" fmla="*/ 2305050 w 4257675"/>
              <a:gd name="connsiteY46" fmla="*/ 457238 h 2638463"/>
              <a:gd name="connsiteX47" fmla="*/ 2333625 w 4257675"/>
              <a:gd name="connsiteY47" fmla="*/ 447713 h 2638463"/>
              <a:gd name="connsiteX48" fmla="*/ 2362200 w 4257675"/>
              <a:gd name="connsiteY48" fmla="*/ 428663 h 2638463"/>
              <a:gd name="connsiteX49" fmla="*/ 2390775 w 4257675"/>
              <a:gd name="connsiteY49" fmla="*/ 419138 h 2638463"/>
              <a:gd name="connsiteX50" fmla="*/ 2438400 w 4257675"/>
              <a:gd name="connsiteY50" fmla="*/ 400088 h 2638463"/>
              <a:gd name="connsiteX51" fmla="*/ 2514600 w 4257675"/>
              <a:gd name="connsiteY51" fmla="*/ 361988 h 2638463"/>
              <a:gd name="connsiteX52" fmla="*/ 2676525 w 4257675"/>
              <a:gd name="connsiteY52" fmla="*/ 304838 h 2638463"/>
              <a:gd name="connsiteX53" fmla="*/ 2733675 w 4257675"/>
              <a:gd name="connsiteY53" fmla="*/ 285788 h 2638463"/>
              <a:gd name="connsiteX54" fmla="*/ 2809875 w 4257675"/>
              <a:gd name="connsiteY54" fmla="*/ 247688 h 2638463"/>
              <a:gd name="connsiteX55" fmla="*/ 2838450 w 4257675"/>
              <a:gd name="connsiteY55" fmla="*/ 238163 h 2638463"/>
              <a:gd name="connsiteX56" fmla="*/ 2914650 w 4257675"/>
              <a:gd name="connsiteY56" fmla="*/ 200063 h 2638463"/>
              <a:gd name="connsiteX57" fmla="*/ 2981325 w 4257675"/>
              <a:gd name="connsiteY57" fmla="*/ 190538 h 2638463"/>
              <a:gd name="connsiteX58" fmla="*/ 3067050 w 4257675"/>
              <a:gd name="connsiteY58" fmla="*/ 161963 h 2638463"/>
              <a:gd name="connsiteX59" fmla="*/ 3105150 w 4257675"/>
              <a:gd name="connsiteY59" fmla="*/ 152438 h 2638463"/>
              <a:gd name="connsiteX60" fmla="*/ 3133725 w 4257675"/>
              <a:gd name="connsiteY60" fmla="*/ 142913 h 2638463"/>
              <a:gd name="connsiteX61" fmla="*/ 3209925 w 4257675"/>
              <a:gd name="connsiteY61" fmla="*/ 133388 h 2638463"/>
              <a:gd name="connsiteX62" fmla="*/ 3238500 w 4257675"/>
              <a:gd name="connsiteY62" fmla="*/ 123863 h 2638463"/>
              <a:gd name="connsiteX63" fmla="*/ 3390900 w 4257675"/>
              <a:gd name="connsiteY63" fmla="*/ 104813 h 2638463"/>
              <a:gd name="connsiteX64" fmla="*/ 3543300 w 4257675"/>
              <a:gd name="connsiteY64" fmla="*/ 95288 h 2638463"/>
              <a:gd name="connsiteX65" fmla="*/ 3724275 w 4257675"/>
              <a:gd name="connsiteY65" fmla="*/ 66713 h 2638463"/>
              <a:gd name="connsiteX66" fmla="*/ 3771900 w 4257675"/>
              <a:gd name="connsiteY66" fmla="*/ 57188 h 2638463"/>
              <a:gd name="connsiteX67" fmla="*/ 4029075 w 4257675"/>
              <a:gd name="connsiteY67" fmla="*/ 19088 h 2638463"/>
              <a:gd name="connsiteX68" fmla="*/ 4152900 w 4257675"/>
              <a:gd name="connsiteY68" fmla="*/ 9563 h 2638463"/>
              <a:gd name="connsiteX69" fmla="*/ 4257675 w 4257675"/>
              <a:gd name="connsiteY69" fmla="*/ 38 h 2638463"/>
              <a:gd name="connsiteX70" fmla="*/ 4257675 w 4257675"/>
              <a:gd name="connsiteY70" fmla="*/ 38 h 2638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257675" h="2638463">
                <a:moveTo>
                  <a:pt x="0" y="2638463"/>
                </a:moveTo>
                <a:lnTo>
                  <a:pt x="0" y="2638463"/>
                </a:lnTo>
                <a:cubicBezTo>
                  <a:pt x="3175" y="2609888"/>
                  <a:pt x="1627" y="2580383"/>
                  <a:pt x="9525" y="2552738"/>
                </a:cubicBezTo>
                <a:cubicBezTo>
                  <a:pt x="14657" y="2534774"/>
                  <a:pt x="45968" y="2496106"/>
                  <a:pt x="57150" y="2476538"/>
                </a:cubicBezTo>
                <a:cubicBezTo>
                  <a:pt x="64195" y="2464210"/>
                  <a:pt x="69155" y="2450766"/>
                  <a:pt x="76200" y="2438438"/>
                </a:cubicBezTo>
                <a:cubicBezTo>
                  <a:pt x="91364" y="2411902"/>
                  <a:pt x="115028" y="2385141"/>
                  <a:pt x="133350" y="2362238"/>
                </a:cubicBezTo>
                <a:cubicBezTo>
                  <a:pt x="154234" y="2299585"/>
                  <a:pt x="126619" y="2371454"/>
                  <a:pt x="180975" y="2286038"/>
                </a:cubicBezTo>
                <a:cubicBezTo>
                  <a:pt x="192410" y="2268069"/>
                  <a:pt x="197736" y="2246609"/>
                  <a:pt x="209550" y="2228888"/>
                </a:cubicBezTo>
                <a:cubicBezTo>
                  <a:pt x="217022" y="2217680"/>
                  <a:pt x="230295" y="2211274"/>
                  <a:pt x="238125" y="2200313"/>
                </a:cubicBezTo>
                <a:cubicBezTo>
                  <a:pt x="246378" y="2188759"/>
                  <a:pt x="250279" y="2174625"/>
                  <a:pt x="257175" y="2162213"/>
                </a:cubicBezTo>
                <a:cubicBezTo>
                  <a:pt x="270771" y="2137741"/>
                  <a:pt x="308573" y="2077080"/>
                  <a:pt x="323850" y="2057438"/>
                </a:cubicBezTo>
                <a:cubicBezTo>
                  <a:pt x="332120" y="2046805"/>
                  <a:pt x="342900" y="2038388"/>
                  <a:pt x="352425" y="2028863"/>
                </a:cubicBezTo>
                <a:cubicBezTo>
                  <a:pt x="389607" y="1935908"/>
                  <a:pt x="345504" y="2015581"/>
                  <a:pt x="409575" y="1962188"/>
                </a:cubicBezTo>
                <a:cubicBezTo>
                  <a:pt x="418369" y="1954859"/>
                  <a:pt x="421971" y="1942928"/>
                  <a:pt x="428625" y="1933613"/>
                </a:cubicBezTo>
                <a:cubicBezTo>
                  <a:pt x="437852" y="1920695"/>
                  <a:pt x="448096" y="1908518"/>
                  <a:pt x="457200" y="1895513"/>
                </a:cubicBezTo>
                <a:cubicBezTo>
                  <a:pt x="470330" y="1876756"/>
                  <a:pt x="483008" y="1857679"/>
                  <a:pt x="495300" y="1838363"/>
                </a:cubicBezTo>
                <a:cubicBezTo>
                  <a:pt x="505239" y="1822744"/>
                  <a:pt x="512509" y="1805351"/>
                  <a:pt x="523875" y="1790738"/>
                </a:cubicBezTo>
                <a:cubicBezTo>
                  <a:pt x="534902" y="1776561"/>
                  <a:pt x="549275" y="1765338"/>
                  <a:pt x="561975" y="1752638"/>
                </a:cubicBezTo>
                <a:cubicBezTo>
                  <a:pt x="576215" y="1709917"/>
                  <a:pt x="572794" y="1708611"/>
                  <a:pt x="619125" y="1666913"/>
                </a:cubicBezTo>
                <a:cubicBezTo>
                  <a:pt x="632886" y="1654528"/>
                  <a:pt x="650875" y="1647863"/>
                  <a:pt x="666750" y="1638338"/>
                </a:cubicBezTo>
                <a:cubicBezTo>
                  <a:pt x="676275" y="1625638"/>
                  <a:pt x="684100" y="1611463"/>
                  <a:pt x="695325" y="1600238"/>
                </a:cubicBezTo>
                <a:cubicBezTo>
                  <a:pt x="706550" y="1589013"/>
                  <a:pt x="721625" y="1582283"/>
                  <a:pt x="733425" y="1571663"/>
                </a:cubicBezTo>
                <a:cubicBezTo>
                  <a:pt x="753450" y="1553641"/>
                  <a:pt x="772677" y="1534649"/>
                  <a:pt x="790575" y="1514513"/>
                </a:cubicBezTo>
                <a:cubicBezTo>
                  <a:pt x="798180" y="1505957"/>
                  <a:pt x="801967" y="1494447"/>
                  <a:pt x="809625" y="1485938"/>
                </a:cubicBezTo>
                <a:cubicBezTo>
                  <a:pt x="830651" y="1462576"/>
                  <a:pt x="854075" y="1441488"/>
                  <a:pt x="876300" y="1419263"/>
                </a:cubicBezTo>
                <a:cubicBezTo>
                  <a:pt x="885825" y="1409738"/>
                  <a:pt x="896460" y="1401207"/>
                  <a:pt x="904875" y="1390688"/>
                </a:cubicBezTo>
                <a:cubicBezTo>
                  <a:pt x="917575" y="1374813"/>
                  <a:pt x="927539" y="1356294"/>
                  <a:pt x="942975" y="1343063"/>
                </a:cubicBezTo>
                <a:cubicBezTo>
                  <a:pt x="950598" y="1336529"/>
                  <a:pt x="962025" y="1336713"/>
                  <a:pt x="971550" y="1333538"/>
                </a:cubicBezTo>
                <a:cubicBezTo>
                  <a:pt x="1067250" y="1261763"/>
                  <a:pt x="932725" y="1364305"/>
                  <a:pt x="1095375" y="1228763"/>
                </a:cubicBezTo>
                <a:cubicBezTo>
                  <a:pt x="1104169" y="1221434"/>
                  <a:pt x="1115258" y="1217163"/>
                  <a:pt x="1123950" y="1209713"/>
                </a:cubicBezTo>
                <a:cubicBezTo>
                  <a:pt x="1137587" y="1198024"/>
                  <a:pt x="1148626" y="1183545"/>
                  <a:pt x="1162050" y="1171613"/>
                </a:cubicBezTo>
                <a:cubicBezTo>
                  <a:pt x="1177245" y="1158107"/>
                  <a:pt x="1194312" y="1146828"/>
                  <a:pt x="1209675" y="1133513"/>
                </a:cubicBezTo>
                <a:cubicBezTo>
                  <a:pt x="1241954" y="1105537"/>
                  <a:pt x="1271337" y="1074178"/>
                  <a:pt x="1304925" y="1047788"/>
                </a:cubicBezTo>
                <a:cubicBezTo>
                  <a:pt x="1316090" y="1039016"/>
                  <a:pt x="1331471" y="1036991"/>
                  <a:pt x="1343025" y="1028738"/>
                </a:cubicBezTo>
                <a:cubicBezTo>
                  <a:pt x="1353986" y="1020908"/>
                  <a:pt x="1360236" y="1007395"/>
                  <a:pt x="1371600" y="1000163"/>
                </a:cubicBezTo>
                <a:cubicBezTo>
                  <a:pt x="1395558" y="984917"/>
                  <a:pt x="1423270" y="976372"/>
                  <a:pt x="1447800" y="962063"/>
                </a:cubicBezTo>
                <a:cubicBezTo>
                  <a:pt x="1461512" y="954064"/>
                  <a:pt x="1472691" y="942294"/>
                  <a:pt x="1485900" y="933488"/>
                </a:cubicBezTo>
                <a:cubicBezTo>
                  <a:pt x="1501304" y="923219"/>
                  <a:pt x="1518121" y="915182"/>
                  <a:pt x="1533525" y="904913"/>
                </a:cubicBezTo>
                <a:cubicBezTo>
                  <a:pt x="1546734" y="896107"/>
                  <a:pt x="1558163" y="884752"/>
                  <a:pt x="1571625" y="876338"/>
                </a:cubicBezTo>
                <a:cubicBezTo>
                  <a:pt x="1583666" y="868813"/>
                  <a:pt x="1597260" y="864087"/>
                  <a:pt x="1609725" y="857288"/>
                </a:cubicBezTo>
                <a:cubicBezTo>
                  <a:pt x="1632197" y="845031"/>
                  <a:pt x="1655101" y="833387"/>
                  <a:pt x="1676400" y="819188"/>
                </a:cubicBezTo>
                <a:cubicBezTo>
                  <a:pt x="1693316" y="807911"/>
                  <a:pt x="1706957" y="792132"/>
                  <a:pt x="1724025" y="781088"/>
                </a:cubicBezTo>
                <a:cubicBezTo>
                  <a:pt x="1815009" y="722216"/>
                  <a:pt x="1908353" y="667074"/>
                  <a:pt x="2000250" y="609638"/>
                </a:cubicBezTo>
                <a:cubicBezTo>
                  <a:pt x="2018038" y="598521"/>
                  <a:pt x="2061366" y="567041"/>
                  <a:pt x="2076450" y="562013"/>
                </a:cubicBezTo>
                <a:cubicBezTo>
                  <a:pt x="2108508" y="551327"/>
                  <a:pt x="2110169" y="552270"/>
                  <a:pt x="2143125" y="533438"/>
                </a:cubicBezTo>
                <a:cubicBezTo>
                  <a:pt x="2153064" y="527758"/>
                  <a:pt x="2161342" y="519262"/>
                  <a:pt x="2171700" y="514388"/>
                </a:cubicBezTo>
                <a:cubicBezTo>
                  <a:pt x="2215457" y="493796"/>
                  <a:pt x="2259172" y="472531"/>
                  <a:pt x="2305050" y="457238"/>
                </a:cubicBezTo>
                <a:cubicBezTo>
                  <a:pt x="2314575" y="454063"/>
                  <a:pt x="2324645" y="452203"/>
                  <a:pt x="2333625" y="447713"/>
                </a:cubicBezTo>
                <a:cubicBezTo>
                  <a:pt x="2343864" y="442593"/>
                  <a:pt x="2351961" y="433783"/>
                  <a:pt x="2362200" y="428663"/>
                </a:cubicBezTo>
                <a:cubicBezTo>
                  <a:pt x="2371180" y="424173"/>
                  <a:pt x="2381374" y="422663"/>
                  <a:pt x="2390775" y="419138"/>
                </a:cubicBezTo>
                <a:cubicBezTo>
                  <a:pt x="2406784" y="413135"/>
                  <a:pt x="2422876" y="407253"/>
                  <a:pt x="2438400" y="400088"/>
                </a:cubicBezTo>
                <a:cubicBezTo>
                  <a:pt x="2464184" y="388188"/>
                  <a:pt x="2487659" y="370968"/>
                  <a:pt x="2514600" y="361988"/>
                </a:cubicBezTo>
                <a:cubicBezTo>
                  <a:pt x="2713003" y="295854"/>
                  <a:pt x="2493820" y="370090"/>
                  <a:pt x="2676525" y="304838"/>
                </a:cubicBezTo>
                <a:cubicBezTo>
                  <a:pt x="2695436" y="298084"/>
                  <a:pt x="2715218" y="293698"/>
                  <a:pt x="2733675" y="285788"/>
                </a:cubicBezTo>
                <a:cubicBezTo>
                  <a:pt x="2759777" y="274601"/>
                  <a:pt x="2782934" y="256668"/>
                  <a:pt x="2809875" y="247688"/>
                </a:cubicBezTo>
                <a:cubicBezTo>
                  <a:pt x="2819400" y="244513"/>
                  <a:pt x="2829310" y="242318"/>
                  <a:pt x="2838450" y="238163"/>
                </a:cubicBezTo>
                <a:cubicBezTo>
                  <a:pt x="2864303" y="226412"/>
                  <a:pt x="2886537" y="204079"/>
                  <a:pt x="2914650" y="200063"/>
                </a:cubicBezTo>
                <a:lnTo>
                  <a:pt x="2981325" y="190538"/>
                </a:lnTo>
                <a:cubicBezTo>
                  <a:pt x="3009900" y="181013"/>
                  <a:pt x="3037829" y="169268"/>
                  <a:pt x="3067050" y="161963"/>
                </a:cubicBezTo>
                <a:cubicBezTo>
                  <a:pt x="3079750" y="158788"/>
                  <a:pt x="3092563" y="156034"/>
                  <a:pt x="3105150" y="152438"/>
                </a:cubicBezTo>
                <a:cubicBezTo>
                  <a:pt x="3114804" y="149680"/>
                  <a:pt x="3123847" y="144709"/>
                  <a:pt x="3133725" y="142913"/>
                </a:cubicBezTo>
                <a:cubicBezTo>
                  <a:pt x="3158910" y="138334"/>
                  <a:pt x="3184525" y="136563"/>
                  <a:pt x="3209925" y="133388"/>
                </a:cubicBezTo>
                <a:cubicBezTo>
                  <a:pt x="3219450" y="130213"/>
                  <a:pt x="3228699" y="126041"/>
                  <a:pt x="3238500" y="123863"/>
                </a:cubicBezTo>
                <a:cubicBezTo>
                  <a:pt x="3282235" y="114144"/>
                  <a:pt x="3350599" y="107913"/>
                  <a:pt x="3390900" y="104813"/>
                </a:cubicBezTo>
                <a:cubicBezTo>
                  <a:pt x="3441649" y="100909"/>
                  <a:pt x="3492500" y="98463"/>
                  <a:pt x="3543300" y="95288"/>
                </a:cubicBezTo>
                <a:cubicBezTo>
                  <a:pt x="3623428" y="68579"/>
                  <a:pt x="3546691" y="92082"/>
                  <a:pt x="3724275" y="66713"/>
                </a:cubicBezTo>
                <a:cubicBezTo>
                  <a:pt x="3740302" y="64423"/>
                  <a:pt x="3756025" y="60363"/>
                  <a:pt x="3771900" y="57188"/>
                </a:cubicBezTo>
                <a:cubicBezTo>
                  <a:pt x="3875169" y="5553"/>
                  <a:pt x="3797882" y="38354"/>
                  <a:pt x="4029075" y="19088"/>
                </a:cubicBezTo>
                <a:cubicBezTo>
                  <a:pt x="4070329" y="15650"/>
                  <a:pt x="4111823" y="14698"/>
                  <a:pt x="4152900" y="9563"/>
                </a:cubicBezTo>
                <a:cubicBezTo>
                  <a:pt x="4238551" y="-1143"/>
                  <a:pt x="4203502" y="38"/>
                  <a:pt x="4257675" y="38"/>
                </a:cubicBezTo>
                <a:lnTo>
                  <a:pt x="4257675" y="38"/>
                </a:ln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solidFill>
                <a:prstClr val="black"/>
              </a:solidFill>
              <a:latin typeface="Calibri"/>
            </a:endParaRPr>
          </a:p>
        </p:txBody>
      </p:sp>
      <p:sp>
        <p:nvSpPr>
          <p:cNvPr id="14" name="Ελεύθερη σχεδίαση 13"/>
          <p:cNvSpPr/>
          <p:nvPr/>
        </p:nvSpPr>
        <p:spPr>
          <a:xfrm>
            <a:off x="6023992" y="2266950"/>
            <a:ext cx="3456384" cy="2686050"/>
          </a:xfrm>
          <a:custGeom>
            <a:avLst/>
            <a:gdLst>
              <a:gd name="connsiteX0" fmla="*/ 0 w 4086225"/>
              <a:gd name="connsiteY0" fmla="*/ 2686050 h 2686050"/>
              <a:gd name="connsiteX1" fmla="*/ 0 w 4086225"/>
              <a:gd name="connsiteY1" fmla="*/ 2686050 h 2686050"/>
              <a:gd name="connsiteX2" fmla="*/ 66675 w 4086225"/>
              <a:gd name="connsiteY2" fmla="*/ 2628900 h 2686050"/>
              <a:gd name="connsiteX3" fmla="*/ 123825 w 4086225"/>
              <a:gd name="connsiteY3" fmla="*/ 2581275 h 2686050"/>
              <a:gd name="connsiteX4" fmla="*/ 190500 w 4086225"/>
              <a:gd name="connsiteY4" fmla="*/ 2495550 h 2686050"/>
              <a:gd name="connsiteX5" fmla="*/ 276225 w 4086225"/>
              <a:gd name="connsiteY5" fmla="*/ 2400300 h 2686050"/>
              <a:gd name="connsiteX6" fmla="*/ 323850 w 4086225"/>
              <a:gd name="connsiteY6" fmla="*/ 2333625 h 2686050"/>
              <a:gd name="connsiteX7" fmla="*/ 352425 w 4086225"/>
              <a:gd name="connsiteY7" fmla="*/ 2295525 h 2686050"/>
              <a:gd name="connsiteX8" fmla="*/ 409575 w 4086225"/>
              <a:gd name="connsiteY8" fmla="*/ 2209800 h 2686050"/>
              <a:gd name="connsiteX9" fmla="*/ 438150 w 4086225"/>
              <a:gd name="connsiteY9" fmla="*/ 2152650 h 2686050"/>
              <a:gd name="connsiteX10" fmla="*/ 466725 w 4086225"/>
              <a:gd name="connsiteY10" fmla="*/ 2124075 h 2686050"/>
              <a:gd name="connsiteX11" fmla="*/ 485775 w 4086225"/>
              <a:gd name="connsiteY11" fmla="*/ 2095500 h 2686050"/>
              <a:gd name="connsiteX12" fmla="*/ 533400 w 4086225"/>
              <a:gd name="connsiteY12" fmla="*/ 2028825 h 2686050"/>
              <a:gd name="connsiteX13" fmla="*/ 552450 w 4086225"/>
              <a:gd name="connsiteY13" fmla="*/ 1990725 h 2686050"/>
              <a:gd name="connsiteX14" fmla="*/ 600075 w 4086225"/>
              <a:gd name="connsiteY14" fmla="*/ 1943100 h 2686050"/>
              <a:gd name="connsiteX15" fmla="*/ 647700 w 4086225"/>
              <a:gd name="connsiteY15" fmla="*/ 1866900 h 2686050"/>
              <a:gd name="connsiteX16" fmla="*/ 714375 w 4086225"/>
              <a:gd name="connsiteY16" fmla="*/ 1809750 h 2686050"/>
              <a:gd name="connsiteX17" fmla="*/ 781050 w 4086225"/>
              <a:gd name="connsiteY17" fmla="*/ 1724025 h 2686050"/>
              <a:gd name="connsiteX18" fmla="*/ 800100 w 4086225"/>
              <a:gd name="connsiteY18" fmla="*/ 1695450 h 2686050"/>
              <a:gd name="connsiteX19" fmla="*/ 828675 w 4086225"/>
              <a:gd name="connsiteY19" fmla="*/ 1676400 h 2686050"/>
              <a:gd name="connsiteX20" fmla="*/ 857250 w 4086225"/>
              <a:gd name="connsiteY20" fmla="*/ 1647825 h 2686050"/>
              <a:gd name="connsiteX21" fmla="*/ 885825 w 4086225"/>
              <a:gd name="connsiteY21" fmla="*/ 1628775 h 2686050"/>
              <a:gd name="connsiteX22" fmla="*/ 933450 w 4086225"/>
              <a:gd name="connsiteY22" fmla="*/ 1571625 h 2686050"/>
              <a:gd name="connsiteX23" fmla="*/ 962025 w 4086225"/>
              <a:gd name="connsiteY23" fmla="*/ 1533525 h 2686050"/>
              <a:gd name="connsiteX24" fmla="*/ 990600 w 4086225"/>
              <a:gd name="connsiteY24" fmla="*/ 1514475 h 2686050"/>
              <a:gd name="connsiteX25" fmla="*/ 1019175 w 4086225"/>
              <a:gd name="connsiteY25" fmla="*/ 1485900 h 2686050"/>
              <a:gd name="connsiteX26" fmla="*/ 1057275 w 4086225"/>
              <a:gd name="connsiteY26" fmla="*/ 1457325 h 2686050"/>
              <a:gd name="connsiteX27" fmla="*/ 1085850 w 4086225"/>
              <a:gd name="connsiteY27" fmla="*/ 1428750 h 2686050"/>
              <a:gd name="connsiteX28" fmla="*/ 1143000 w 4086225"/>
              <a:gd name="connsiteY28" fmla="*/ 1390650 h 2686050"/>
              <a:gd name="connsiteX29" fmla="*/ 1171575 w 4086225"/>
              <a:gd name="connsiteY29" fmla="*/ 1362075 h 2686050"/>
              <a:gd name="connsiteX30" fmla="*/ 1219200 w 4086225"/>
              <a:gd name="connsiteY30" fmla="*/ 1323975 h 2686050"/>
              <a:gd name="connsiteX31" fmla="*/ 1304925 w 4086225"/>
              <a:gd name="connsiteY31" fmla="*/ 1238250 h 2686050"/>
              <a:gd name="connsiteX32" fmla="*/ 1362075 w 4086225"/>
              <a:gd name="connsiteY32" fmla="*/ 1181100 h 2686050"/>
              <a:gd name="connsiteX33" fmla="*/ 1419225 w 4086225"/>
              <a:gd name="connsiteY33" fmla="*/ 1123950 h 2686050"/>
              <a:gd name="connsiteX34" fmla="*/ 1447800 w 4086225"/>
              <a:gd name="connsiteY34" fmla="*/ 1104900 h 2686050"/>
              <a:gd name="connsiteX35" fmla="*/ 1504950 w 4086225"/>
              <a:gd name="connsiteY35" fmla="*/ 1057275 h 2686050"/>
              <a:gd name="connsiteX36" fmla="*/ 1581150 w 4086225"/>
              <a:gd name="connsiteY36" fmla="*/ 990600 h 2686050"/>
              <a:gd name="connsiteX37" fmla="*/ 1619250 w 4086225"/>
              <a:gd name="connsiteY37" fmla="*/ 952500 h 2686050"/>
              <a:gd name="connsiteX38" fmla="*/ 1647825 w 4086225"/>
              <a:gd name="connsiteY38" fmla="*/ 942975 h 2686050"/>
              <a:gd name="connsiteX39" fmla="*/ 1704975 w 4086225"/>
              <a:gd name="connsiteY39" fmla="*/ 904875 h 2686050"/>
              <a:gd name="connsiteX40" fmla="*/ 1733550 w 4086225"/>
              <a:gd name="connsiteY40" fmla="*/ 885825 h 2686050"/>
              <a:gd name="connsiteX41" fmla="*/ 1838325 w 4086225"/>
              <a:gd name="connsiteY41" fmla="*/ 809625 h 2686050"/>
              <a:gd name="connsiteX42" fmla="*/ 1905000 w 4086225"/>
              <a:gd name="connsiteY42" fmla="*/ 771525 h 2686050"/>
              <a:gd name="connsiteX43" fmla="*/ 1943100 w 4086225"/>
              <a:gd name="connsiteY43" fmla="*/ 742950 h 2686050"/>
              <a:gd name="connsiteX44" fmla="*/ 2019300 w 4086225"/>
              <a:gd name="connsiteY44" fmla="*/ 695325 h 2686050"/>
              <a:gd name="connsiteX45" fmla="*/ 2066925 w 4086225"/>
              <a:gd name="connsiteY45" fmla="*/ 657225 h 2686050"/>
              <a:gd name="connsiteX46" fmla="*/ 2143125 w 4086225"/>
              <a:gd name="connsiteY46" fmla="*/ 619125 h 2686050"/>
              <a:gd name="connsiteX47" fmla="*/ 2238375 w 4086225"/>
              <a:gd name="connsiteY47" fmla="*/ 571500 h 2686050"/>
              <a:gd name="connsiteX48" fmla="*/ 2266950 w 4086225"/>
              <a:gd name="connsiteY48" fmla="*/ 561975 h 2686050"/>
              <a:gd name="connsiteX49" fmla="*/ 2343150 w 4086225"/>
              <a:gd name="connsiteY49" fmla="*/ 523875 h 2686050"/>
              <a:gd name="connsiteX50" fmla="*/ 2409825 w 4086225"/>
              <a:gd name="connsiteY50" fmla="*/ 495300 h 2686050"/>
              <a:gd name="connsiteX51" fmla="*/ 2486025 w 4086225"/>
              <a:gd name="connsiteY51" fmla="*/ 447675 h 2686050"/>
              <a:gd name="connsiteX52" fmla="*/ 2600325 w 4086225"/>
              <a:gd name="connsiteY52" fmla="*/ 400050 h 2686050"/>
              <a:gd name="connsiteX53" fmla="*/ 2667000 w 4086225"/>
              <a:gd name="connsiteY53" fmla="*/ 352425 h 2686050"/>
              <a:gd name="connsiteX54" fmla="*/ 2695575 w 4086225"/>
              <a:gd name="connsiteY54" fmla="*/ 342900 h 2686050"/>
              <a:gd name="connsiteX55" fmla="*/ 2771775 w 4086225"/>
              <a:gd name="connsiteY55" fmla="*/ 314325 h 2686050"/>
              <a:gd name="connsiteX56" fmla="*/ 2800350 w 4086225"/>
              <a:gd name="connsiteY56" fmla="*/ 295275 h 2686050"/>
              <a:gd name="connsiteX57" fmla="*/ 2838450 w 4086225"/>
              <a:gd name="connsiteY57" fmla="*/ 276225 h 2686050"/>
              <a:gd name="connsiteX58" fmla="*/ 2876550 w 4086225"/>
              <a:gd name="connsiteY58" fmla="*/ 247650 h 2686050"/>
              <a:gd name="connsiteX59" fmla="*/ 2962275 w 4086225"/>
              <a:gd name="connsiteY59" fmla="*/ 219075 h 2686050"/>
              <a:gd name="connsiteX60" fmla="*/ 3000375 w 4086225"/>
              <a:gd name="connsiteY60" fmla="*/ 200025 h 2686050"/>
              <a:gd name="connsiteX61" fmla="*/ 3028950 w 4086225"/>
              <a:gd name="connsiteY61" fmla="*/ 180975 h 2686050"/>
              <a:gd name="connsiteX62" fmla="*/ 3076575 w 4086225"/>
              <a:gd name="connsiteY62" fmla="*/ 171450 h 2686050"/>
              <a:gd name="connsiteX63" fmla="*/ 3143250 w 4086225"/>
              <a:gd name="connsiteY63" fmla="*/ 152400 h 2686050"/>
              <a:gd name="connsiteX64" fmla="*/ 3219450 w 4086225"/>
              <a:gd name="connsiteY64" fmla="*/ 142875 h 2686050"/>
              <a:gd name="connsiteX65" fmla="*/ 3257550 w 4086225"/>
              <a:gd name="connsiteY65" fmla="*/ 133350 h 2686050"/>
              <a:gd name="connsiteX66" fmla="*/ 3343275 w 4086225"/>
              <a:gd name="connsiteY66" fmla="*/ 123825 h 2686050"/>
              <a:gd name="connsiteX67" fmla="*/ 3390900 w 4086225"/>
              <a:gd name="connsiteY67" fmla="*/ 114300 h 2686050"/>
              <a:gd name="connsiteX68" fmla="*/ 3457575 w 4086225"/>
              <a:gd name="connsiteY68" fmla="*/ 104775 h 2686050"/>
              <a:gd name="connsiteX69" fmla="*/ 3562350 w 4086225"/>
              <a:gd name="connsiteY69" fmla="*/ 85725 h 2686050"/>
              <a:gd name="connsiteX70" fmla="*/ 3695700 w 4086225"/>
              <a:gd name="connsiteY70" fmla="*/ 76200 h 2686050"/>
              <a:gd name="connsiteX71" fmla="*/ 3743325 w 4086225"/>
              <a:gd name="connsiteY71" fmla="*/ 66675 h 2686050"/>
              <a:gd name="connsiteX72" fmla="*/ 3800475 w 4086225"/>
              <a:gd name="connsiteY72" fmla="*/ 57150 h 2686050"/>
              <a:gd name="connsiteX73" fmla="*/ 3857625 w 4086225"/>
              <a:gd name="connsiteY73" fmla="*/ 38100 h 2686050"/>
              <a:gd name="connsiteX74" fmla="*/ 3886200 w 4086225"/>
              <a:gd name="connsiteY74" fmla="*/ 28575 h 2686050"/>
              <a:gd name="connsiteX75" fmla="*/ 3962400 w 4086225"/>
              <a:gd name="connsiteY75" fmla="*/ 9525 h 2686050"/>
              <a:gd name="connsiteX76" fmla="*/ 4000500 w 4086225"/>
              <a:gd name="connsiteY76" fmla="*/ 0 h 2686050"/>
              <a:gd name="connsiteX77" fmla="*/ 4086225 w 4086225"/>
              <a:gd name="connsiteY77" fmla="*/ 0 h 2686050"/>
              <a:gd name="connsiteX78" fmla="*/ 4057650 w 4086225"/>
              <a:gd name="connsiteY78" fmla="*/ 9525 h 2686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086225" h="2686050">
                <a:moveTo>
                  <a:pt x="0" y="2686050"/>
                </a:moveTo>
                <a:lnTo>
                  <a:pt x="0" y="2686050"/>
                </a:lnTo>
                <a:cubicBezTo>
                  <a:pt x="22225" y="2667000"/>
                  <a:pt x="44917" y="2648482"/>
                  <a:pt x="66675" y="2628900"/>
                </a:cubicBezTo>
                <a:cubicBezTo>
                  <a:pt x="119060" y="2581753"/>
                  <a:pt x="70686" y="2616701"/>
                  <a:pt x="123825" y="2581275"/>
                </a:cubicBezTo>
                <a:cubicBezTo>
                  <a:pt x="149851" y="2503197"/>
                  <a:pt x="104834" y="2624049"/>
                  <a:pt x="190500" y="2495550"/>
                </a:cubicBezTo>
                <a:cubicBezTo>
                  <a:pt x="233793" y="2430611"/>
                  <a:pt x="182763" y="2503108"/>
                  <a:pt x="276225" y="2400300"/>
                </a:cubicBezTo>
                <a:cubicBezTo>
                  <a:pt x="296978" y="2377472"/>
                  <a:pt x="306588" y="2357792"/>
                  <a:pt x="323850" y="2333625"/>
                </a:cubicBezTo>
                <a:cubicBezTo>
                  <a:pt x="333077" y="2320707"/>
                  <a:pt x="342900" y="2308225"/>
                  <a:pt x="352425" y="2295525"/>
                </a:cubicBezTo>
                <a:cubicBezTo>
                  <a:pt x="374169" y="2230294"/>
                  <a:pt x="344712" y="2307095"/>
                  <a:pt x="409575" y="2209800"/>
                </a:cubicBezTo>
                <a:cubicBezTo>
                  <a:pt x="421389" y="2192079"/>
                  <a:pt x="426336" y="2170371"/>
                  <a:pt x="438150" y="2152650"/>
                </a:cubicBezTo>
                <a:cubicBezTo>
                  <a:pt x="445622" y="2141442"/>
                  <a:pt x="458101" y="2134423"/>
                  <a:pt x="466725" y="2124075"/>
                </a:cubicBezTo>
                <a:cubicBezTo>
                  <a:pt x="474054" y="2115281"/>
                  <a:pt x="479121" y="2104815"/>
                  <a:pt x="485775" y="2095500"/>
                </a:cubicBezTo>
                <a:cubicBezTo>
                  <a:pt x="500377" y="2075057"/>
                  <a:pt x="520573" y="2051273"/>
                  <a:pt x="533400" y="2028825"/>
                </a:cubicBezTo>
                <a:cubicBezTo>
                  <a:pt x="540445" y="2016497"/>
                  <a:pt x="543733" y="2001933"/>
                  <a:pt x="552450" y="1990725"/>
                </a:cubicBezTo>
                <a:cubicBezTo>
                  <a:pt x="566233" y="1973004"/>
                  <a:pt x="585160" y="1959880"/>
                  <a:pt x="600075" y="1943100"/>
                </a:cubicBezTo>
                <a:cubicBezTo>
                  <a:pt x="672855" y="1861222"/>
                  <a:pt x="589632" y="1948195"/>
                  <a:pt x="647700" y="1866900"/>
                </a:cubicBezTo>
                <a:cubicBezTo>
                  <a:pt x="663008" y="1845469"/>
                  <a:pt x="694363" y="1824759"/>
                  <a:pt x="714375" y="1809750"/>
                </a:cubicBezTo>
                <a:cubicBezTo>
                  <a:pt x="769779" y="1717409"/>
                  <a:pt x="712796" y="1803655"/>
                  <a:pt x="781050" y="1724025"/>
                </a:cubicBezTo>
                <a:cubicBezTo>
                  <a:pt x="788500" y="1715333"/>
                  <a:pt x="792005" y="1703545"/>
                  <a:pt x="800100" y="1695450"/>
                </a:cubicBezTo>
                <a:cubicBezTo>
                  <a:pt x="808195" y="1687355"/>
                  <a:pt x="819881" y="1683729"/>
                  <a:pt x="828675" y="1676400"/>
                </a:cubicBezTo>
                <a:cubicBezTo>
                  <a:pt x="839023" y="1667776"/>
                  <a:pt x="846902" y="1656449"/>
                  <a:pt x="857250" y="1647825"/>
                </a:cubicBezTo>
                <a:cubicBezTo>
                  <a:pt x="866044" y="1640496"/>
                  <a:pt x="877730" y="1636870"/>
                  <a:pt x="885825" y="1628775"/>
                </a:cubicBezTo>
                <a:cubicBezTo>
                  <a:pt x="903360" y="1611240"/>
                  <a:pt x="917959" y="1590989"/>
                  <a:pt x="933450" y="1571625"/>
                </a:cubicBezTo>
                <a:cubicBezTo>
                  <a:pt x="943367" y="1559229"/>
                  <a:pt x="950800" y="1544750"/>
                  <a:pt x="962025" y="1533525"/>
                </a:cubicBezTo>
                <a:cubicBezTo>
                  <a:pt x="970120" y="1525430"/>
                  <a:pt x="981806" y="1521804"/>
                  <a:pt x="990600" y="1514475"/>
                </a:cubicBezTo>
                <a:cubicBezTo>
                  <a:pt x="1000948" y="1505851"/>
                  <a:pt x="1008948" y="1494666"/>
                  <a:pt x="1019175" y="1485900"/>
                </a:cubicBezTo>
                <a:cubicBezTo>
                  <a:pt x="1031228" y="1475569"/>
                  <a:pt x="1045222" y="1467656"/>
                  <a:pt x="1057275" y="1457325"/>
                </a:cubicBezTo>
                <a:cubicBezTo>
                  <a:pt x="1067502" y="1448559"/>
                  <a:pt x="1075217" y="1437020"/>
                  <a:pt x="1085850" y="1428750"/>
                </a:cubicBezTo>
                <a:cubicBezTo>
                  <a:pt x="1103922" y="1414694"/>
                  <a:pt x="1124928" y="1404706"/>
                  <a:pt x="1143000" y="1390650"/>
                </a:cubicBezTo>
                <a:cubicBezTo>
                  <a:pt x="1153633" y="1382380"/>
                  <a:pt x="1161438" y="1370945"/>
                  <a:pt x="1171575" y="1362075"/>
                </a:cubicBezTo>
                <a:cubicBezTo>
                  <a:pt x="1186875" y="1348688"/>
                  <a:pt x="1204302" y="1337809"/>
                  <a:pt x="1219200" y="1323975"/>
                </a:cubicBezTo>
                <a:cubicBezTo>
                  <a:pt x="1248813" y="1296477"/>
                  <a:pt x="1276350" y="1266825"/>
                  <a:pt x="1304925" y="1238250"/>
                </a:cubicBezTo>
                <a:lnTo>
                  <a:pt x="1362075" y="1181100"/>
                </a:lnTo>
                <a:cubicBezTo>
                  <a:pt x="1381125" y="1162050"/>
                  <a:pt x="1396809" y="1138894"/>
                  <a:pt x="1419225" y="1123950"/>
                </a:cubicBezTo>
                <a:cubicBezTo>
                  <a:pt x="1428750" y="1117600"/>
                  <a:pt x="1439006" y="1112229"/>
                  <a:pt x="1447800" y="1104900"/>
                </a:cubicBezTo>
                <a:cubicBezTo>
                  <a:pt x="1521139" y="1043784"/>
                  <a:pt x="1434004" y="1104573"/>
                  <a:pt x="1504950" y="1057275"/>
                </a:cubicBezTo>
                <a:cubicBezTo>
                  <a:pt x="1543050" y="1000125"/>
                  <a:pt x="1501775" y="1054100"/>
                  <a:pt x="1581150" y="990600"/>
                </a:cubicBezTo>
                <a:cubicBezTo>
                  <a:pt x="1595175" y="979380"/>
                  <a:pt x="1604635" y="962939"/>
                  <a:pt x="1619250" y="952500"/>
                </a:cubicBezTo>
                <a:cubicBezTo>
                  <a:pt x="1627420" y="946664"/>
                  <a:pt x="1639048" y="947851"/>
                  <a:pt x="1647825" y="942975"/>
                </a:cubicBezTo>
                <a:cubicBezTo>
                  <a:pt x="1667839" y="931856"/>
                  <a:pt x="1685925" y="917575"/>
                  <a:pt x="1704975" y="904875"/>
                </a:cubicBezTo>
                <a:cubicBezTo>
                  <a:pt x="1714500" y="898525"/>
                  <a:pt x="1725455" y="893920"/>
                  <a:pt x="1733550" y="885825"/>
                </a:cubicBezTo>
                <a:cubicBezTo>
                  <a:pt x="1780842" y="838533"/>
                  <a:pt x="1756179" y="858913"/>
                  <a:pt x="1838325" y="809625"/>
                </a:cubicBezTo>
                <a:cubicBezTo>
                  <a:pt x="1860275" y="796455"/>
                  <a:pt x="1884522" y="786884"/>
                  <a:pt x="1905000" y="771525"/>
                </a:cubicBezTo>
                <a:cubicBezTo>
                  <a:pt x="1917700" y="762000"/>
                  <a:pt x="1929891" y="751756"/>
                  <a:pt x="1943100" y="742950"/>
                </a:cubicBezTo>
                <a:cubicBezTo>
                  <a:pt x="1968022" y="726335"/>
                  <a:pt x="1995911" y="714036"/>
                  <a:pt x="2019300" y="695325"/>
                </a:cubicBezTo>
                <a:cubicBezTo>
                  <a:pt x="2035175" y="682625"/>
                  <a:pt x="2049611" y="667880"/>
                  <a:pt x="2066925" y="657225"/>
                </a:cubicBezTo>
                <a:cubicBezTo>
                  <a:pt x="2091110" y="642342"/>
                  <a:pt x="2117725" y="631825"/>
                  <a:pt x="2143125" y="619125"/>
                </a:cubicBezTo>
                <a:cubicBezTo>
                  <a:pt x="2174875" y="603250"/>
                  <a:pt x="2204699" y="582725"/>
                  <a:pt x="2238375" y="571500"/>
                </a:cubicBezTo>
                <a:cubicBezTo>
                  <a:pt x="2247900" y="568325"/>
                  <a:pt x="2257810" y="566130"/>
                  <a:pt x="2266950" y="561975"/>
                </a:cubicBezTo>
                <a:cubicBezTo>
                  <a:pt x="2292803" y="550224"/>
                  <a:pt x="2317048" y="535062"/>
                  <a:pt x="2343150" y="523875"/>
                </a:cubicBezTo>
                <a:cubicBezTo>
                  <a:pt x="2365375" y="514350"/>
                  <a:pt x="2388198" y="506114"/>
                  <a:pt x="2409825" y="495300"/>
                </a:cubicBezTo>
                <a:cubicBezTo>
                  <a:pt x="2530558" y="434933"/>
                  <a:pt x="2402910" y="493011"/>
                  <a:pt x="2486025" y="447675"/>
                </a:cubicBezTo>
                <a:cubicBezTo>
                  <a:pt x="2560409" y="407102"/>
                  <a:pt x="2540909" y="414904"/>
                  <a:pt x="2600325" y="400050"/>
                </a:cubicBezTo>
                <a:cubicBezTo>
                  <a:pt x="2622550" y="384175"/>
                  <a:pt x="2643580" y="366477"/>
                  <a:pt x="2667000" y="352425"/>
                </a:cubicBezTo>
                <a:cubicBezTo>
                  <a:pt x="2675609" y="347259"/>
                  <a:pt x="2686347" y="346855"/>
                  <a:pt x="2695575" y="342900"/>
                </a:cubicBezTo>
                <a:cubicBezTo>
                  <a:pt x="2765307" y="313015"/>
                  <a:pt x="2701531" y="331886"/>
                  <a:pt x="2771775" y="314325"/>
                </a:cubicBezTo>
                <a:cubicBezTo>
                  <a:pt x="2781300" y="307975"/>
                  <a:pt x="2790411" y="300955"/>
                  <a:pt x="2800350" y="295275"/>
                </a:cubicBezTo>
                <a:cubicBezTo>
                  <a:pt x="2812678" y="288230"/>
                  <a:pt x="2826409" y="283750"/>
                  <a:pt x="2838450" y="276225"/>
                </a:cubicBezTo>
                <a:cubicBezTo>
                  <a:pt x="2851912" y="267811"/>
                  <a:pt x="2862136" y="254303"/>
                  <a:pt x="2876550" y="247650"/>
                </a:cubicBezTo>
                <a:cubicBezTo>
                  <a:pt x="2903898" y="235028"/>
                  <a:pt x="2935334" y="232545"/>
                  <a:pt x="2962275" y="219075"/>
                </a:cubicBezTo>
                <a:cubicBezTo>
                  <a:pt x="2974975" y="212725"/>
                  <a:pt x="2988047" y="207070"/>
                  <a:pt x="3000375" y="200025"/>
                </a:cubicBezTo>
                <a:cubicBezTo>
                  <a:pt x="3010314" y="194345"/>
                  <a:pt x="3018231" y="184995"/>
                  <a:pt x="3028950" y="180975"/>
                </a:cubicBezTo>
                <a:cubicBezTo>
                  <a:pt x="3044109" y="175291"/>
                  <a:pt x="3060869" y="175377"/>
                  <a:pt x="3076575" y="171450"/>
                </a:cubicBezTo>
                <a:cubicBezTo>
                  <a:pt x="3121871" y="160126"/>
                  <a:pt x="3089800" y="161308"/>
                  <a:pt x="3143250" y="152400"/>
                </a:cubicBezTo>
                <a:cubicBezTo>
                  <a:pt x="3168499" y="148192"/>
                  <a:pt x="3194201" y="147083"/>
                  <a:pt x="3219450" y="142875"/>
                </a:cubicBezTo>
                <a:cubicBezTo>
                  <a:pt x="3232363" y="140723"/>
                  <a:pt x="3244611" y="135341"/>
                  <a:pt x="3257550" y="133350"/>
                </a:cubicBezTo>
                <a:cubicBezTo>
                  <a:pt x="3285967" y="128978"/>
                  <a:pt x="3314813" y="127891"/>
                  <a:pt x="3343275" y="123825"/>
                </a:cubicBezTo>
                <a:cubicBezTo>
                  <a:pt x="3359302" y="121535"/>
                  <a:pt x="3374931" y="116962"/>
                  <a:pt x="3390900" y="114300"/>
                </a:cubicBezTo>
                <a:cubicBezTo>
                  <a:pt x="3413045" y="110609"/>
                  <a:pt x="3435430" y="108466"/>
                  <a:pt x="3457575" y="104775"/>
                </a:cubicBezTo>
                <a:cubicBezTo>
                  <a:pt x="3492590" y="98939"/>
                  <a:pt x="3527105" y="89954"/>
                  <a:pt x="3562350" y="85725"/>
                </a:cubicBezTo>
                <a:cubicBezTo>
                  <a:pt x="3606596" y="80416"/>
                  <a:pt x="3651250" y="79375"/>
                  <a:pt x="3695700" y="76200"/>
                </a:cubicBezTo>
                <a:lnTo>
                  <a:pt x="3743325" y="66675"/>
                </a:lnTo>
                <a:cubicBezTo>
                  <a:pt x="3762326" y="63220"/>
                  <a:pt x="3781739" y="61834"/>
                  <a:pt x="3800475" y="57150"/>
                </a:cubicBezTo>
                <a:cubicBezTo>
                  <a:pt x="3819956" y="52280"/>
                  <a:pt x="3838575" y="44450"/>
                  <a:pt x="3857625" y="38100"/>
                </a:cubicBezTo>
                <a:cubicBezTo>
                  <a:pt x="3867150" y="34925"/>
                  <a:pt x="3876460" y="31010"/>
                  <a:pt x="3886200" y="28575"/>
                </a:cubicBezTo>
                <a:lnTo>
                  <a:pt x="3962400" y="9525"/>
                </a:lnTo>
                <a:cubicBezTo>
                  <a:pt x="3975100" y="6350"/>
                  <a:pt x="3987409" y="0"/>
                  <a:pt x="4000500" y="0"/>
                </a:cubicBezTo>
                <a:lnTo>
                  <a:pt x="4086225" y="0"/>
                </a:lnTo>
                <a:lnTo>
                  <a:pt x="4057650" y="9525"/>
                </a:lnTo>
              </a:path>
            </a:pathLst>
          </a:custGeom>
          <a:ln w="38100">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solidFill>
                <a:prstClr val="black"/>
              </a:solidFill>
              <a:latin typeface="Calibri"/>
            </a:endParaRPr>
          </a:p>
        </p:txBody>
      </p:sp>
      <p:cxnSp>
        <p:nvCxnSpPr>
          <p:cNvPr id="16" name="Ευθύγραμμο βέλος σύνδεσης 15"/>
          <p:cNvCxnSpPr/>
          <p:nvPr/>
        </p:nvCxnSpPr>
        <p:spPr>
          <a:xfrm>
            <a:off x="6129908" y="3129694"/>
            <a:ext cx="648072" cy="683121"/>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flipV="1">
            <a:off x="2611340" y="1052736"/>
            <a:ext cx="5716909" cy="475078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2" name="Ευθεία γραμμή σύνδεσης 21"/>
          <p:cNvCxnSpPr/>
          <p:nvPr/>
        </p:nvCxnSpPr>
        <p:spPr>
          <a:xfrm flipV="1">
            <a:off x="2683348" y="1571092"/>
            <a:ext cx="7445101" cy="4232424"/>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a:stCxn id="14" idx="55"/>
          </p:cNvCxnSpPr>
          <p:nvPr/>
        </p:nvCxnSpPr>
        <p:spPr>
          <a:xfrm flipH="1">
            <a:off x="2571034" y="2581276"/>
            <a:ext cx="5797498" cy="183283"/>
          </a:xfrm>
          <a:prstGeom prst="line">
            <a:avLst/>
          </a:prstGeom>
          <a:ln>
            <a:solidFill>
              <a:schemeClr val="tx1">
                <a:lumMod val="95000"/>
                <a:lumOff val="5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27" name="Ευθεία γραμμή σύνδεσης 26"/>
          <p:cNvCxnSpPr/>
          <p:nvPr/>
        </p:nvCxnSpPr>
        <p:spPr>
          <a:xfrm flipH="1">
            <a:off x="8359886" y="2579180"/>
            <a:ext cx="17293" cy="3241873"/>
          </a:xfrm>
          <a:prstGeom prst="line">
            <a:avLst/>
          </a:prstGeom>
          <a:ln>
            <a:solidFill>
              <a:schemeClr val="tx1">
                <a:lumMod val="95000"/>
                <a:lumOff val="5000"/>
              </a:schemeClr>
            </a:solidFill>
            <a:prstDash val="dash"/>
          </a:ln>
        </p:spPr>
        <p:style>
          <a:lnRef idx="2">
            <a:schemeClr val="accent1"/>
          </a:lnRef>
          <a:fillRef idx="0">
            <a:schemeClr val="accent1"/>
          </a:fillRef>
          <a:effectRef idx="1">
            <a:schemeClr val="accent1"/>
          </a:effectRef>
          <a:fontRef idx="minor">
            <a:schemeClr val="tx1"/>
          </a:fontRef>
        </p:style>
      </p:cxnSp>
      <p:sp>
        <p:nvSpPr>
          <p:cNvPr id="30" name="Ορθογώνιο 29"/>
          <p:cNvSpPr/>
          <p:nvPr/>
        </p:nvSpPr>
        <p:spPr>
          <a:xfrm>
            <a:off x="1991544" y="2420888"/>
            <a:ext cx="504056" cy="36004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prstClr val="black"/>
                </a:solidFill>
                <a:latin typeface="Cambria" pitchFamily="18" charset="0"/>
              </a:rPr>
              <a:t>e*f</a:t>
            </a:r>
            <a:endParaRPr lang="el-GR" dirty="0">
              <a:solidFill>
                <a:prstClr val="black"/>
              </a:solidFill>
              <a:latin typeface="Cambria" pitchFamily="18" charset="0"/>
            </a:endParaRPr>
          </a:p>
        </p:txBody>
      </p:sp>
      <p:sp>
        <p:nvSpPr>
          <p:cNvPr id="31" name="Ορθογώνιο 30"/>
          <p:cNvSpPr/>
          <p:nvPr/>
        </p:nvSpPr>
        <p:spPr>
          <a:xfrm>
            <a:off x="7968208" y="6021288"/>
            <a:ext cx="936104" cy="3600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1600" dirty="0">
                <a:solidFill>
                  <a:prstClr val="black"/>
                </a:solidFill>
                <a:latin typeface="Cambria" pitchFamily="18" charset="0"/>
              </a:rPr>
              <a:t>Νέο </a:t>
            </a:r>
            <a:r>
              <a:rPr lang="en-US" sz="1600" dirty="0">
                <a:solidFill>
                  <a:prstClr val="black"/>
                </a:solidFill>
                <a:latin typeface="Cambria" pitchFamily="18" charset="0"/>
              </a:rPr>
              <a:t>w*</a:t>
            </a:r>
            <a:endParaRPr lang="el-GR" sz="1600" dirty="0">
              <a:solidFill>
                <a:prstClr val="black"/>
              </a:solidFill>
              <a:latin typeface="Cambria" pitchFamily="18" charset="0"/>
            </a:endParaRPr>
          </a:p>
        </p:txBody>
      </p:sp>
      <p:cxnSp>
        <p:nvCxnSpPr>
          <p:cNvPr id="35" name="Ευθεία γραμμή σύνδεσης 34"/>
          <p:cNvCxnSpPr>
            <a:stCxn id="13" idx="2"/>
          </p:cNvCxnSpPr>
          <p:nvPr/>
        </p:nvCxnSpPr>
        <p:spPr>
          <a:xfrm>
            <a:off x="5145346" y="4479289"/>
            <a:ext cx="0" cy="1360231"/>
          </a:xfrm>
          <a:prstGeom prst="line">
            <a:avLst/>
          </a:prstGeom>
          <a:ln>
            <a:solidFill>
              <a:schemeClr val="tx1">
                <a:lumMod val="95000"/>
                <a:lumOff val="5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38" name="Ευθεία γραμμή σύνδεσης 37"/>
          <p:cNvCxnSpPr>
            <a:stCxn id="14" idx="0"/>
          </p:cNvCxnSpPr>
          <p:nvPr/>
        </p:nvCxnSpPr>
        <p:spPr>
          <a:xfrm>
            <a:off x="6023992" y="4953000"/>
            <a:ext cx="0" cy="850516"/>
          </a:xfrm>
          <a:prstGeom prst="line">
            <a:avLst/>
          </a:prstGeom>
          <a:ln>
            <a:solidFill>
              <a:schemeClr val="tx1">
                <a:lumMod val="95000"/>
                <a:lumOff val="5000"/>
              </a:schemeClr>
            </a:solidFill>
            <a:prstDash val="dash"/>
          </a:ln>
        </p:spPr>
        <p:style>
          <a:lnRef idx="2">
            <a:schemeClr val="accent1"/>
          </a:lnRef>
          <a:fillRef idx="0">
            <a:schemeClr val="accent1"/>
          </a:fillRef>
          <a:effectRef idx="1">
            <a:schemeClr val="accent1"/>
          </a:effectRef>
          <a:fontRef idx="minor">
            <a:schemeClr val="tx1"/>
          </a:fontRef>
        </p:style>
      </p:cxnSp>
      <p:sp>
        <p:nvSpPr>
          <p:cNvPr id="41" name="Ορθογώνιο 40"/>
          <p:cNvSpPr/>
          <p:nvPr/>
        </p:nvSpPr>
        <p:spPr>
          <a:xfrm>
            <a:off x="4223792" y="6021288"/>
            <a:ext cx="1255210" cy="41835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παλαιό </a:t>
            </a:r>
            <a:r>
              <a:rPr lang="en-US" dirty="0">
                <a:solidFill>
                  <a:prstClr val="black"/>
                </a:solidFill>
                <a:latin typeface="Cambria" pitchFamily="18" charset="0"/>
              </a:rPr>
              <a:t>w-</a:t>
            </a:r>
            <a:endParaRPr lang="el-GR" dirty="0">
              <a:solidFill>
                <a:prstClr val="black"/>
              </a:solidFill>
              <a:latin typeface="Cambria" pitchFamily="18" charset="0"/>
            </a:endParaRPr>
          </a:p>
        </p:txBody>
      </p:sp>
      <p:sp>
        <p:nvSpPr>
          <p:cNvPr id="42" name="Ορθογώνιο 41"/>
          <p:cNvSpPr/>
          <p:nvPr/>
        </p:nvSpPr>
        <p:spPr>
          <a:xfrm>
            <a:off x="5807968" y="6021288"/>
            <a:ext cx="936104" cy="3600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νέο </a:t>
            </a:r>
            <a:r>
              <a:rPr lang="en-US" dirty="0">
                <a:solidFill>
                  <a:prstClr val="black"/>
                </a:solidFill>
                <a:latin typeface="Cambria" pitchFamily="18" charset="0"/>
              </a:rPr>
              <a:t>w-</a:t>
            </a:r>
            <a:endParaRPr lang="el-GR" dirty="0">
              <a:solidFill>
                <a:prstClr val="black"/>
              </a:solidFill>
              <a:latin typeface="Cambria" pitchFamily="18" charset="0"/>
            </a:endParaRPr>
          </a:p>
        </p:txBody>
      </p:sp>
      <p:sp>
        <p:nvSpPr>
          <p:cNvPr id="43" name="Ορθογώνιο 42"/>
          <p:cNvSpPr/>
          <p:nvPr/>
        </p:nvSpPr>
        <p:spPr>
          <a:xfrm>
            <a:off x="6276020" y="2132856"/>
            <a:ext cx="324036" cy="43204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Α</a:t>
            </a:r>
          </a:p>
        </p:txBody>
      </p:sp>
      <p:sp>
        <p:nvSpPr>
          <p:cNvPr id="44" name="Ορθογώνιο 43"/>
          <p:cNvSpPr/>
          <p:nvPr/>
        </p:nvSpPr>
        <p:spPr>
          <a:xfrm>
            <a:off x="8112224" y="2266950"/>
            <a:ext cx="264954" cy="29795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solidFill>
                  <a:prstClr val="black"/>
                </a:solidFill>
                <a:latin typeface="Cambria" pitchFamily="18" charset="0"/>
              </a:rPr>
              <a:t>Β</a:t>
            </a:r>
          </a:p>
        </p:txBody>
      </p:sp>
      <p:sp>
        <p:nvSpPr>
          <p:cNvPr id="46" name="Ορθογώνιο 45"/>
          <p:cNvSpPr/>
          <p:nvPr/>
        </p:nvSpPr>
        <p:spPr>
          <a:xfrm>
            <a:off x="8616280" y="3013906"/>
            <a:ext cx="1512168" cy="91915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1400" dirty="0">
                <a:solidFill>
                  <a:prstClr val="black"/>
                </a:solidFill>
                <a:latin typeface="Cambria" pitchFamily="18" charset="0"/>
              </a:rPr>
              <a:t>Νέα καμπύλη απόσπασης εργασίας</a:t>
            </a:r>
          </a:p>
        </p:txBody>
      </p:sp>
      <p:cxnSp>
        <p:nvCxnSpPr>
          <p:cNvPr id="49" name="Ευθύγραμμο βέλος σύνδεσης 48"/>
          <p:cNvCxnSpPr>
            <a:stCxn id="46" idx="0"/>
          </p:cNvCxnSpPr>
          <p:nvPr/>
        </p:nvCxnSpPr>
        <p:spPr>
          <a:xfrm flipH="1" flipV="1">
            <a:off x="9048328" y="2411364"/>
            <a:ext cx="324036" cy="602542"/>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57" name="Ορθογώνιο 56"/>
          <p:cNvSpPr/>
          <p:nvPr/>
        </p:nvSpPr>
        <p:spPr>
          <a:xfrm>
            <a:off x="3071664" y="2852936"/>
            <a:ext cx="1944216" cy="83436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1400" dirty="0">
                <a:solidFill>
                  <a:prstClr val="black"/>
                </a:solidFill>
                <a:latin typeface="Cambria" pitchFamily="18" charset="0"/>
              </a:rPr>
              <a:t>Παλαιά καμπύλη απόσπασης εργασίας</a:t>
            </a:r>
          </a:p>
        </p:txBody>
      </p:sp>
      <p:cxnSp>
        <p:nvCxnSpPr>
          <p:cNvPr id="58" name="Ευθύγραμμο βέλος σύνδεσης 57"/>
          <p:cNvCxnSpPr/>
          <p:nvPr/>
        </p:nvCxnSpPr>
        <p:spPr>
          <a:xfrm>
            <a:off x="4583832" y="3504791"/>
            <a:ext cx="648072" cy="683121"/>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5960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0F4FF-03E6-B7FE-86DA-CC971F15CE3B}"/>
              </a:ext>
            </a:extLst>
          </p:cNvPr>
          <p:cNvSpPr>
            <a:spLocks noGrp="1"/>
          </p:cNvSpPr>
          <p:nvPr>
            <p:ph type="title"/>
          </p:nvPr>
        </p:nvSpPr>
        <p:spPr/>
        <p:txBody>
          <a:bodyPr/>
          <a:lstStyle/>
          <a:p>
            <a:r>
              <a:rPr lang="el-GR" dirty="0"/>
              <a:t>Εργοδοτικά συστήματα ελέγχου</a:t>
            </a:r>
            <a:endParaRPr lang="en-GB" dirty="0"/>
          </a:p>
        </p:txBody>
      </p:sp>
      <p:graphicFrame>
        <p:nvGraphicFramePr>
          <p:cNvPr id="4" name="Content Placeholder 3">
            <a:extLst>
              <a:ext uri="{FF2B5EF4-FFF2-40B4-BE49-F238E27FC236}">
                <a16:creationId xmlns:a16="http://schemas.microsoft.com/office/drawing/2014/main" id="{70676597-2CC4-C4F0-45F2-37316C9C4ACF}"/>
              </a:ext>
            </a:extLst>
          </p:cNvPr>
          <p:cNvGraphicFramePr>
            <a:graphicFrameLocks noGrp="1"/>
          </p:cNvGraphicFramePr>
          <p:nvPr>
            <p:ph idx="1"/>
            <p:extLst>
              <p:ext uri="{D42A27DB-BD31-4B8C-83A1-F6EECF244321}">
                <p14:modId xmlns:p14="http://schemas.microsoft.com/office/powerpoint/2010/main" val="865958828"/>
              </p:ext>
            </p:extLst>
          </p:nvPr>
        </p:nvGraphicFramePr>
        <p:xfrm>
          <a:off x="609600" y="1600200"/>
          <a:ext cx="10972797" cy="2839720"/>
        </p:xfrm>
        <a:graphic>
          <a:graphicData uri="http://schemas.openxmlformats.org/drawingml/2006/table">
            <a:tbl>
              <a:tblPr firstRow="1" bandRow="1">
                <a:tableStyleId>{5C22544A-7EE6-4342-B048-85BDC9FD1C3A}</a:tableStyleId>
              </a:tblPr>
              <a:tblGrid>
                <a:gridCol w="3657599">
                  <a:extLst>
                    <a:ext uri="{9D8B030D-6E8A-4147-A177-3AD203B41FA5}">
                      <a16:colId xmlns:a16="http://schemas.microsoft.com/office/drawing/2014/main" val="1389287513"/>
                    </a:ext>
                  </a:extLst>
                </a:gridCol>
                <a:gridCol w="3657599">
                  <a:extLst>
                    <a:ext uri="{9D8B030D-6E8A-4147-A177-3AD203B41FA5}">
                      <a16:colId xmlns:a16="http://schemas.microsoft.com/office/drawing/2014/main" val="4007955726"/>
                    </a:ext>
                  </a:extLst>
                </a:gridCol>
                <a:gridCol w="3657599">
                  <a:extLst>
                    <a:ext uri="{9D8B030D-6E8A-4147-A177-3AD203B41FA5}">
                      <a16:colId xmlns:a16="http://schemas.microsoft.com/office/drawing/2014/main" val="2288916080"/>
                    </a:ext>
                  </a:extLst>
                </a:gridCol>
              </a:tblGrid>
              <a:tr h="370840">
                <a:tc>
                  <a:txBody>
                    <a:bodyPr/>
                    <a:lstStyle/>
                    <a:p>
                      <a:r>
                        <a:rPr lang="el-GR" dirty="0"/>
                        <a:t>ΣΥΣΤΗΜΑ ΕΛΕΓΧΟΥ</a:t>
                      </a:r>
                      <a:endParaRPr lang="en-GB" dirty="0"/>
                    </a:p>
                  </a:txBody>
                  <a:tcPr/>
                </a:tc>
                <a:tc>
                  <a:txBody>
                    <a:bodyPr/>
                    <a:lstStyle/>
                    <a:p>
                      <a:r>
                        <a:rPr lang="el-GR" dirty="0"/>
                        <a:t>ΜΙΣΘΟΙ</a:t>
                      </a:r>
                      <a:endParaRPr lang="en-GB" dirty="0"/>
                    </a:p>
                  </a:txBody>
                  <a:tcPr/>
                </a:tc>
                <a:tc>
                  <a:txBody>
                    <a:bodyPr/>
                    <a:lstStyle/>
                    <a:p>
                      <a:r>
                        <a:rPr lang="el-GR" dirty="0"/>
                        <a:t>ΕΠΟΠΤΕΙΑ</a:t>
                      </a:r>
                      <a:endParaRPr lang="en-GB" dirty="0"/>
                    </a:p>
                  </a:txBody>
                  <a:tcPr/>
                </a:tc>
                <a:extLst>
                  <a:ext uri="{0D108BD9-81ED-4DB2-BD59-A6C34878D82A}">
                    <a16:rowId xmlns:a16="http://schemas.microsoft.com/office/drawing/2014/main" val="387253507"/>
                  </a:ext>
                </a:extLst>
              </a:tr>
              <a:tr h="469053">
                <a:tc>
                  <a:txBody>
                    <a:bodyPr/>
                    <a:lstStyle/>
                    <a:p>
                      <a:r>
                        <a:rPr lang="el-GR" dirty="0"/>
                        <a:t>Απλός Έλεγχος</a:t>
                      </a:r>
                      <a:endParaRPr lang="en-GB" dirty="0"/>
                    </a:p>
                  </a:txBody>
                  <a:tcPr/>
                </a:tc>
                <a:tc>
                  <a:txBody>
                    <a:bodyPr/>
                    <a:lstStyle/>
                    <a:p>
                      <a:r>
                        <a:rPr lang="el-GR" dirty="0"/>
                        <a:t>Χαμηλοί, με ελάχιστες αμοιβές για μακρόχρονη υπηρεσία</a:t>
                      </a:r>
                      <a:endParaRPr lang="en-GB" dirty="0"/>
                    </a:p>
                  </a:txBody>
                  <a:tcPr/>
                </a:tc>
                <a:tc>
                  <a:txBody>
                    <a:bodyPr/>
                    <a:lstStyle/>
                    <a:p>
                      <a:r>
                        <a:rPr lang="el-GR" dirty="0"/>
                        <a:t>Άμεση εποπτεία από τα αφεντικά</a:t>
                      </a:r>
                      <a:endParaRPr lang="en-GB" dirty="0"/>
                    </a:p>
                  </a:txBody>
                  <a:tcPr/>
                </a:tc>
                <a:extLst>
                  <a:ext uri="{0D108BD9-81ED-4DB2-BD59-A6C34878D82A}">
                    <a16:rowId xmlns:a16="http://schemas.microsoft.com/office/drawing/2014/main" val="3061255067"/>
                  </a:ext>
                </a:extLst>
              </a:tr>
              <a:tr h="370840">
                <a:tc>
                  <a:txBody>
                    <a:bodyPr/>
                    <a:lstStyle/>
                    <a:p>
                      <a:r>
                        <a:rPr lang="el-GR" dirty="0"/>
                        <a:t>Τεχνικός Έλεγχος</a:t>
                      </a:r>
                      <a:endParaRPr lang="en-GB" dirty="0"/>
                    </a:p>
                  </a:txBody>
                  <a:tcPr/>
                </a:tc>
                <a:tc>
                  <a:txBody>
                    <a:bodyPr/>
                    <a:lstStyle/>
                    <a:p>
                      <a:r>
                        <a:rPr lang="el-GR" dirty="0"/>
                        <a:t>Χαμηλοί, με ελάχιστες αμοιβές για μακρόχρονη υπηρεσία</a:t>
                      </a:r>
                      <a:endParaRPr lang="en-GB" dirty="0"/>
                    </a:p>
                  </a:txBody>
                  <a:tcPr/>
                </a:tc>
                <a:tc>
                  <a:txBody>
                    <a:bodyPr/>
                    <a:lstStyle/>
                    <a:p>
                      <a:r>
                        <a:rPr lang="el-GR" dirty="0"/>
                        <a:t>Ρυθμός εργασίας που ελέγχεται από τα μηχανήματα- λιγότερη άμεση εποπτεία</a:t>
                      </a:r>
                      <a:endParaRPr lang="en-GB" dirty="0"/>
                    </a:p>
                  </a:txBody>
                  <a:tcPr/>
                </a:tc>
                <a:extLst>
                  <a:ext uri="{0D108BD9-81ED-4DB2-BD59-A6C34878D82A}">
                    <a16:rowId xmlns:a16="http://schemas.microsoft.com/office/drawing/2014/main" val="1319375307"/>
                  </a:ext>
                </a:extLst>
              </a:tr>
              <a:tr h="370840">
                <a:tc>
                  <a:txBody>
                    <a:bodyPr/>
                    <a:lstStyle/>
                    <a:p>
                      <a:r>
                        <a:rPr lang="el-GR" dirty="0"/>
                        <a:t>Γραφειοκρατικός Έλεγχος</a:t>
                      </a:r>
                      <a:endParaRPr lang="en-GB" dirty="0"/>
                    </a:p>
                  </a:txBody>
                  <a:tcPr/>
                </a:tc>
                <a:tc>
                  <a:txBody>
                    <a:bodyPr/>
                    <a:lstStyle/>
                    <a:p>
                      <a:r>
                        <a:rPr lang="el-GR" dirty="0"/>
                        <a:t>Υψηλοί, αυξανόμενοι με το χρόνο υπηρεσίας</a:t>
                      </a:r>
                      <a:endParaRPr lang="en-GB" dirty="0"/>
                    </a:p>
                  </a:txBody>
                  <a:tcPr/>
                </a:tc>
                <a:tc>
                  <a:txBody>
                    <a:bodyPr/>
                    <a:lstStyle/>
                    <a:p>
                      <a:r>
                        <a:rPr lang="el-GR" dirty="0"/>
                        <a:t>Προαγωγή και απόλυση με βάση τον «κανόνα δικαίου» της κάθε επιχείρησης. </a:t>
                      </a:r>
                      <a:endParaRPr lang="en-GB" dirty="0"/>
                    </a:p>
                  </a:txBody>
                  <a:tcPr/>
                </a:tc>
                <a:extLst>
                  <a:ext uri="{0D108BD9-81ED-4DB2-BD59-A6C34878D82A}">
                    <a16:rowId xmlns:a16="http://schemas.microsoft.com/office/drawing/2014/main" val="2463384662"/>
                  </a:ext>
                </a:extLst>
              </a:tr>
            </a:tbl>
          </a:graphicData>
        </a:graphic>
      </p:graphicFrame>
      <p:sp>
        <p:nvSpPr>
          <p:cNvPr id="5" name="TextBox 4">
            <a:extLst>
              <a:ext uri="{FF2B5EF4-FFF2-40B4-BE49-F238E27FC236}">
                <a16:creationId xmlns:a16="http://schemas.microsoft.com/office/drawing/2014/main" id="{A9E8EBC3-AF22-B77C-5F0E-95B7AE521514}"/>
              </a:ext>
            </a:extLst>
          </p:cNvPr>
          <p:cNvSpPr txBox="1"/>
          <p:nvPr/>
        </p:nvSpPr>
        <p:spPr>
          <a:xfrm>
            <a:off x="609600" y="5003466"/>
            <a:ext cx="9599749" cy="646331"/>
          </a:xfrm>
          <a:prstGeom prst="rect">
            <a:avLst/>
          </a:prstGeom>
          <a:noFill/>
        </p:spPr>
        <p:txBody>
          <a:bodyPr wrap="square" rtlCol="0">
            <a:spAutoFit/>
          </a:bodyPr>
          <a:lstStyle/>
          <a:p>
            <a:r>
              <a:rPr lang="el-GR" dirty="0"/>
              <a:t>Συχνά το επίπεδο κέρδους εξαρτάται από την ικανότητα μιας επιχείρησης να έχει ένα αποτελεσματικό σύστημα ελέγχου της διαδικασίας της εργασίας.</a:t>
            </a:r>
            <a:endParaRPr lang="en-GB" dirty="0"/>
          </a:p>
        </p:txBody>
      </p:sp>
    </p:spTree>
    <p:extLst>
      <p:ext uri="{BB962C8B-B14F-4D97-AF65-F5344CB8AC3E}">
        <p14:creationId xmlns:p14="http://schemas.microsoft.com/office/powerpoint/2010/main" val="26371871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AEDC2-A0BA-E02A-9D84-CC3FAD0498FA}"/>
              </a:ext>
            </a:extLst>
          </p:cNvPr>
          <p:cNvSpPr>
            <a:spLocks noGrp="1"/>
          </p:cNvSpPr>
          <p:nvPr>
            <p:ph type="title"/>
          </p:nvPr>
        </p:nvSpPr>
        <p:spPr/>
        <p:txBody>
          <a:bodyPr/>
          <a:lstStyle/>
          <a:p>
            <a:r>
              <a:rPr lang="el-GR" dirty="0">
                <a:solidFill>
                  <a:srgbClr val="FF0000"/>
                </a:solidFill>
              </a:rPr>
              <a:t>Τεχνολογία και έλεγχος</a:t>
            </a:r>
            <a:endParaRPr lang="en-GB" dirty="0">
              <a:solidFill>
                <a:srgbClr val="FF0000"/>
              </a:solidFill>
            </a:endParaRPr>
          </a:p>
        </p:txBody>
      </p:sp>
      <p:sp>
        <p:nvSpPr>
          <p:cNvPr id="3" name="Content Placeholder 2">
            <a:extLst>
              <a:ext uri="{FF2B5EF4-FFF2-40B4-BE49-F238E27FC236}">
                <a16:creationId xmlns:a16="http://schemas.microsoft.com/office/drawing/2014/main" id="{463EC281-5E2A-BCE4-EC76-3C8B87707C65}"/>
              </a:ext>
            </a:extLst>
          </p:cNvPr>
          <p:cNvSpPr>
            <a:spLocks noGrp="1"/>
          </p:cNvSpPr>
          <p:nvPr>
            <p:ph idx="1"/>
          </p:nvPr>
        </p:nvSpPr>
        <p:spPr/>
        <p:txBody>
          <a:bodyPr>
            <a:normAutofit fontScale="92500" lnSpcReduction="10000"/>
          </a:bodyPr>
          <a:lstStyle/>
          <a:p>
            <a:r>
              <a:rPr lang="el-GR" i="1" dirty="0"/>
              <a:t>Κάθε καπιταλιστική διαδικασία εργασίας συνδυάζει μια κοινωνική οργάνωση και μια τεχνολογία παραγωγής</a:t>
            </a:r>
          </a:p>
          <a:p>
            <a:pPr lvl="1"/>
            <a:r>
              <a:rPr lang="el-GR" dirty="0"/>
              <a:t>Κοινωνική οργάνωση της διαδικασίας της εργασίας – κέρδη-συστήματα ελέγχου.</a:t>
            </a:r>
          </a:p>
          <a:p>
            <a:pPr lvl="1"/>
            <a:r>
              <a:rPr lang="el-GR" dirty="0"/>
              <a:t>Τεχνολογίες παραγωγής – δυνατότητες και περιορισμοί.</a:t>
            </a:r>
          </a:p>
          <a:p>
            <a:pPr lvl="1"/>
            <a:r>
              <a:rPr lang="el-GR" dirty="0"/>
              <a:t> αλληλοσυγκρουόμενα συμφέροντα για – </a:t>
            </a:r>
            <a:r>
              <a:rPr lang="el-GR" b="1" i="1" dirty="0"/>
              <a:t>αμοιβές, ένταση και συνθήκες εργασίας</a:t>
            </a:r>
            <a:r>
              <a:rPr lang="el-GR" dirty="0"/>
              <a:t>. </a:t>
            </a:r>
          </a:p>
          <a:p>
            <a:pPr lvl="1"/>
            <a:r>
              <a:rPr lang="el-GR" dirty="0"/>
              <a:t>Οργάνωση εργασίας και αποτελεσματικότητα δεν συμβαδίζουν πάντοτε.</a:t>
            </a:r>
          </a:p>
          <a:p>
            <a:pPr lvl="1"/>
            <a:r>
              <a:rPr lang="el-GR" b="1" dirty="0"/>
              <a:t>Αγορές</a:t>
            </a:r>
            <a:r>
              <a:rPr lang="el-GR" dirty="0"/>
              <a:t> και </a:t>
            </a:r>
            <a:r>
              <a:rPr lang="el-GR" b="1" dirty="0"/>
              <a:t>ιεραρχίες</a:t>
            </a:r>
            <a:r>
              <a:rPr lang="el-GR" dirty="0"/>
              <a:t>.</a:t>
            </a:r>
          </a:p>
          <a:p>
            <a:pPr lvl="1"/>
            <a:r>
              <a:rPr lang="el-GR" dirty="0"/>
              <a:t>Δημοκρατικές επιχειρήσεις ως η λύση</a:t>
            </a:r>
            <a:r>
              <a:rPr lang="en-US" dirty="0"/>
              <a:t>;</a:t>
            </a:r>
            <a:r>
              <a:rPr lang="el-GR" dirty="0"/>
              <a:t> Σπάνια επιζούν στην αγορά. </a:t>
            </a:r>
            <a:endParaRPr lang="en-GB" dirty="0"/>
          </a:p>
        </p:txBody>
      </p:sp>
    </p:spTree>
    <p:extLst>
      <p:ext uri="{BB962C8B-B14F-4D97-AF65-F5344CB8AC3E}">
        <p14:creationId xmlns:p14="http://schemas.microsoft.com/office/powerpoint/2010/main" val="39788574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81200" y="0"/>
            <a:ext cx="8229600" cy="548680"/>
          </a:xfrm>
        </p:spPr>
        <p:txBody>
          <a:bodyPr>
            <a:noAutofit/>
          </a:bodyPr>
          <a:lstStyle/>
          <a:p>
            <a:r>
              <a:rPr lang="el-GR" sz="3200" b="1" dirty="0">
                <a:solidFill>
                  <a:srgbClr val="FF0000"/>
                </a:solidFill>
                <a:latin typeface="Cambria" pitchFamily="18" charset="0"/>
              </a:rPr>
              <a:t>Βασικές σχέσεις</a:t>
            </a:r>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1775520" y="692696"/>
                <a:ext cx="8640960" cy="5832648"/>
              </a:xfrm>
            </p:spPr>
            <p:txBody>
              <a:bodyPr>
                <a:normAutofit lnSpcReduction="10000"/>
              </a:bodyPr>
              <a:lstStyle/>
              <a:p>
                <a:pPr marL="0" indent="0">
                  <a:buNone/>
                </a:pPr>
                <a:r>
                  <a:rPr lang="el-GR" b="1" i="1" dirty="0">
                    <a:effectLst>
                      <a:outerShdw blurRad="38100" dist="38100" dir="2700000" algn="tl">
                        <a:srgbClr val="000000">
                          <a:alpha val="43137"/>
                        </a:srgbClr>
                      </a:outerShdw>
                    </a:effectLst>
                    <a:latin typeface="Cambria" pitchFamily="18" charset="0"/>
                    <a:ea typeface="Cambria Math"/>
                  </a:rPr>
                  <a:t>(1) Τιμή</a:t>
                </a:r>
                <a:endParaRPr lang="en-US" b="1" i="1" dirty="0">
                  <a:effectLst>
                    <a:outerShdw blurRad="38100" dist="38100" dir="2700000" algn="tl">
                      <a:srgbClr val="000000">
                        <a:alpha val="43137"/>
                      </a:srgbClr>
                    </a:outerShdw>
                  </a:effectLst>
                  <a:latin typeface="Cambria" pitchFamily="18" charset="0"/>
                  <a:ea typeface="Cambria Math"/>
                </a:endParaRPr>
              </a:p>
              <a:p>
                <a:pPr marL="0" indent="0">
                  <a:buNone/>
                </a:pPr>
                <a14:m>
                  <m:oMathPara xmlns:m="http://schemas.openxmlformats.org/officeDocument/2006/math">
                    <m:oMathParaPr>
                      <m:jc m:val="centerGroup"/>
                    </m:oMathParaPr>
                    <m:oMath xmlns:m="http://schemas.openxmlformats.org/officeDocument/2006/math">
                      <m:r>
                        <a:rPr lang="en-US" b="1" i="1" dirty="0">
                          <a:solidFill>
                            <a:srgbClr val="FF0000"/>
                          </a:solidFill>
                          <a:latin typeface="Cambria Math"/>
                          <a:ea typeface="Cambria Math"/>
                        </a:rPr>
                        <m:t>𝑷𝒛</m:t>
                      </m:r>
                      <m:r>
                        <a:rPr lang="en-US" b="1" i="1" dirty="0">
                          <a:solidFill>
                            <a:srgbClr val="FF0000"/>
                          </a:solidFill>
                          <a:latin typeface="Cambria Math"/>
                          <a:ea typeface="Cambria Math"/>
                        </a:rPr>
                        <m:t>=</m:t>
                      </m:r>
                      <m:f>
                        <m:fPr>
                          <m:ctrlPr>
                            <a:rPr lang="en-US" b="1" i="1" dirty="0">
                              <a:solidFill>
                                <a:srgbClr val="FF0000"/>
                              </a:solidFill>
                              <a:latin typeface="Cambria Math" panose="02040503050406030204" pitchFamily="18" charset="0"/>
                              <a:ea typeface="Cambria Math"/>
                            </a:rPr>
                          </m:ctrlPr>
                        </m:fPr>
                        <m:num>
                          <m:r>
                            <a:rPr lang="en-US" b="1" i="1" dirty="0">
                              <a:solidFill>
                                <a:srgbClr val="FF0000"/>
                              </a:solidFill>
                              <a:latin typeface="Cambria Math"/>
                              <a:ea typeface="Cambria Math"/>
                            </a:rPr>
                            <m:t>𝑷𝒎</m:t>
                          </m:r>
                          <m:r>
                            <a:rPr lang="en-US" b="1" i="1" dirty="0">
                              <a:solidFill>
                                <a:srgbClr val="FF0000"/>
                              </a:solidFill>
                              <a:latin typeface="Cambria Math"/>
                              <a:ea typeface="Cambria Math"/>
                            </a:rPr>
                            <m:t> </m:t>
                          </m:r>
                          <m:r>
                            <a:rPr lang="en-US" b="1" i="1" dirty="0">
                              <a:solidFill>
                                <a:srgbClr val="FF0000"/>
                              </a:solidFill>
                              <a:latin typeface="Cambria Math"/>
                              <a:ea typeface="Cambria Math"/>
                            </a:rPr>
                            <m:t>𝒎</m:t>
                          </m:r>
                        </m:num>
                        <m:den>
                          <m:r>
                            <a:rPr lang="en-US" b="1" i="1" dirty="0">
                              <a:solidFill>
                                <a:srgbClr val="FF0000"/>
                              </a:solidFill>
                              <a:latin typeface="Cambria Math"/>
                              <a:ea typeface="Cambria Math"/>
                            </a:rPr>
                            <m:t>𝒛</m:t>
                          </m:r>
                        </m:den>
                      </m:f>
                      <m:r>
                        <a:rPr lang="en-US" b="1" i="1" dirty="0">
                          <a:solidFill>
                            <a:srgbClr val="FF0000"/>
                          </a:solidFill>
                          <a:latin typeface="Cambria Math"/>
                          <a:ea typeface="Cambria Math"/>
                        </a:rPr>
                        <m:t>+</m:t>
                      </m:r>
                      <m:f>
                        <m:fPr>
                          <m:ctrlPr>
                            <a:rPr lang="en-US" b="1" i="1" dirty="0">
                              <a:solidFill>
                                <a:srgbClr val="FF0000"/>
                              </a:solidFill>
                              <a:latin typeface="Cambria Math" panose="02040503050406030204" pitchFamily="18" charset="0"/>
                              <a:ea typeface="Cambria Math"/>
                            </a:rPr>
                          </m:ctrlPr>
                        </m:fPr>
                        <m:num>
                          <m:r>
                            <a:rPr lang="en-US" b="1" i="1" dirty="0">
                              <a:solidFill>
                                <a:srgbClr val="FF0000"/>
                              </a:solidFill>
                              <a:latin typeface="Cambria Math"/>
                              <a:ea typeface="Cambria Math"/>
                            </a:rPr>
                            <m:t>𝒘</m:t>
                          </m:r>
                        </m:num>
                        <m:den>
                          <m:r>
                            <a:rPr lang="en-US" b="1" i="1" dirty="0">
                              <a:solidFill>
                                <a:srgbClr val="FF0000"/>
                              </a:solidFill>
                              <a:latin typeface="Cambria Math"/>
                              <a:ea typeface="Cambria Math"/>
                            </a:rPr>
                            <m:t>𝒛</m:t>
                          </m:r>
                        </m:den>
                      </m:f>
                      <m:r>
                        <a:rPr lang="en-US" b="1" i="1" dirty="0">
                          <a:solidFill>
                            <a:srgbClr val="FF0000"/>
                          </a:solidFill>
                          <a:latin typeface="Cambria Math"/>
                          <a:ea typeface="Cambria Math"/>
                        </a:rPr>
                        <m:t>+</m:t>
                      </m:r>
                      <m:f>
                        <m:fPr>
                          <m:ctrlPr>
                            <a:rPr lang="en-US" b="1" i="1" dirty="0">
                              <a:solidFill>
                                <a:srgbClr val="FF0000"/>
                              </a:solidFill>
                              <a:latin typeface="Cambria Math" panose="02040503050406030204" pitchFamily="18" charset="0"/>
                              <a:ea typeface="Cambria Math"/>
                            </a:rPr>
                          </m:ctrlPr>
                        </m:fPr>
                        <m:num>
                          <m:r>
                            <a:rPr lang="en-US" b="1" i="1" dirty="0">
                              <a:solidFill>
                                <a:srgbClr val="FF0000"/>
                              </a:solidFill>
                              <a:latin typeface="Cambria Math"/>
                              <a:ea typeface="Cambria Math"/>
                            </a:rPr>
                            <m:t>𝒓𝒌</m:t>
                          </m:r>
                        </m:num>
                        <m:den>
                          <m:r>
                            <a:rPr lang="en-US" b="1" i="1" dirty="0">
                              <a:solidFill>
                                <a:srgbClr val="FF0000"/>
                              </a:solidFill>
                              <a:latin typeface="Cambria Math"/>
                              <a:ea typeface="Cambria Math"/>
                            </a:rPr>
                            <m:t>𝒛</m:t>
                          </m:r>
                        </m:den>
                      </m:f>
                      <m:r>
                        <a:rPr lang="en-US" b="1" dirty="0">
                          <a:solidFill>
                            <a:srgbClr val="FF0000"/>
                          </a:solidFill>
                          <a:latin typeface="Cambria Math"/>
                          <a:ea typeface="Cambria Math"/>
                        </a:rPr>
                        <m:t>=</m:t>
                      </m:r>
                      <m:r>
                        <a:rPr lang="en-US" b="1" dirty="0">
                          <a:solidFill>
                            <a:srgbClr val="FF0000"/>
                          </a:solidFill>
                          <a:latin typeface="Cambria Math"/>
                          <a:ea typeface="Cambria Math"/>
                        </a:rPr>
                        <m:t>𝐮𝐦𝐜</m:t>
                      </m:r>
                      <m:r>
                        <a:rPr lang="en-US" b="1" dirty="0">
                          <a:solidFill>
                            <a:srgbClr val="FF0000"/>
                          </a:solidFill>
                          <a:latin typeface="Cambria Math"/>
                          <a:ea typeface="Cambria Math"/>
                        </a:rPr>
                        <m:t>+</m:t>
                      </m:r>
                      <m:r>
                        <a:rPr lang="en-US" b="1" dirty="0">
                          <a:solidFill>
                            <a:srgbClr val="FF0000"/>
                          </a:solidFill>
                          <a:latin typeface="Cambria Math"/>
                          <a:ea typeface="Cambria Math"/>
                        </a:rPr>
                        <m:t>𝐮𝐥𝐜</m:t>
                      </m:r>
                      <m:r>
                        <a:rPr lang="en-US" b="1" dirty="0">
                          <a:solidFill>
                            <a:srgbClr val="FF0000"/>
                          </a:solidFill>
                          <a:latin typeface="Cambria Math"/>
                          <a:ea typeface="Cambria Math"/>
                        </a:rPr>
                        <m:t>+</m:t>
                      </m:r>
                      <m:r>
                        <a:rPr lang="en-US" b="1" dirty="0">
                          <a:solidFill>
                            <a:srgbClr val="FF0000"/>
                          </a:solidFill>
                          <a:latin typeface="Cambria Math"/>
                          <a:ea typeface="Cambria Math"/>
                        </a:rPr>
                        <m:t>𝐮𝐩</m:t>
                      </m:r>
                    </m:oMath>
                  </m:oMathPara>
                </a14:m>
                <a:endParaRPr lang="el-GR" b="1" dirty="0">
                  <a:latin typeface="Cambria" pitchFamily="18" charset="0"/>
                </a:endParaRPr>
              </a:p>
              <a:p>
                <a:pPr marL="0" indent="0">
                  <a:buNone/>
                </a:pPr>
                <a:endParaRPr lang="el-GR" b="1" dirty="0">
                  <a:latin typeface="Cambria" pitchFamily="18" charset="0"/>
                </a:endParaRPr>
              </a:p>
              <a:p>
                <a:pPr marL="0" indent="0">
                  <a:buNone/>
                </a:pPr>
                <a:r>
                  <a:rPr lang="el-GR" b="1" i="1" dirty="0">
                    <a:effectLst>
                      <a:outerShdw blurRad="38100" dist="38100" dir="2700000" algn="tl">
                        <a:srgbClr val="000000">
                          <a:alpha val="43137"/>
                        </a:srgbClr>
                      </a:outerShdw>
                    </a:effectLst>
                    <a:latin typeface="Cambria" pitchFamily="18" charset="0"/>
                  </a:rPr>
                  <a:t>(2) Μοναδιαίο κόστος εργασίας</a:t>
                </a:r>
              </a:p>
              <a:p>
                <a:pPr marL="0" indent="0">
                  <a:buNone/>
                </a:pPr>
                <a:endParaRPr lang="en-US" b="1" i="1" dirty="0">
                  <a:effectLst>
                    <a:outerShdw blurRad="38100" dist="38100" dir="2700000" algn="tl">
                      <a:srgbClr val="000000">
                        <a:alpha val="43137"/>
                      </a:srgbClr>
                    </a:outerShdw>
                  </a:effectLst>
                  <a:latin typeface="Cambria" pitchFamily="18" charset="0"/>
                </a:endParaRPr>
              </a:p>
              <a:p>
                <a:pPr marL="0" indent="0">
                  <a:buNone/>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a:rPr>
                        <m:t>𝒖𝒍𝒄</m:t>
                      </m:r>
                      <m:r>
                        <a:rPr lang="en-US" b="1" i="1" smtClean="0">
                          <a:solidFill>
                            <a:srgbClr val="FF0000"/>
                          </a:solidFill>
                          <a:latin typeface="Cambria Math"/>
                        </a:rPr>
                        <m:t>=</m:t>
                      </m:r>
                      <m:f>
                        <m:fPr>
                          <m:ctrlPr>
                            <a:rPr lang="en-US" b="1" i="1">
                              <a:solidFill>
                                <a:srgbClr val="FF0000"/>
                              </a:solidFill>
                              <a:latin typeface="Cambria Math" panose="02040503050406030204" pitchFamily="18" charset="0"/>
                            </a:rPr>
                          </m:ctrlPr>
                        </m:fPr>
                        <m:num>
                          <m:r>
                            <a:rPr lang="el-GR" b="1" i="1">
                              <a:solidFill>
                                <a:srgbClr val="FF0000"/>
                              </a:solidFill>
                              <a:latin typeface="Cambria Math"/>
                            </a:rPr>
                            <m:t>𝝎𝝆𝝄𝝁𝜾𝝈𝜽𝜾𝝄</m:t>
                          </m:r>
                        </m:num>
                        <m:den>
                          <m:r>
                            <a:rPr lang="el-GR" b="1" i="1">
                              <a:solidFill>
                                <a:srgbClr val="FF0000"/>
                              </a:solidFill>
                              <a:latin typeface="Cambria Math"/>
                            </a:rPr>
                            <m:t>𝝎𝝆𝜾𝜶𝜾𝝄</m:t>
                          </m:r>
                          <m:r>
                            <a:rPr lang="el-GR" b="1" i="1">
                              <a:solidFill>
                                <a:srgbClr val="FF0000"/>
                              </a:solidFill>
                              <a:latin typeface="Cambria Math"/>
                            </a:rPr>
                            <m:t> </m:t>
                          </m:r>
                          <m:r>
                            <a:rPr lang="el-GR" b="1" i="1">
                              <a:solidFill>
                                <a:srgbClr val="FF0000"/>
                              </a:solidFill>
                              <a:latin typeface="Cambria Math"/>
                            </a:rPr>
                            <m:t>𝝅𝝆𝝄</m:t>
                          </m:r>
                          <m:r>
                            <m:rPr>
                              <m:sty m:val="p"/>
                            </m:rPr>
                            <a:rPr lang="el-GR" b="1" i="1">
                              <a:solidFill>
                                <a:srgbClr val="FF0000"/>
                              </a:solidFill>
                              <a:latin typeface="Cambria Math"/>
                            </a:rPr>
                            <m:t>ϊό</m:t>
                          </m:r>
                          <m:r>
                            <a:rPr lang="el-GR" b="1" i="1">
                              <a:solidFill>
                                <a:srgbClr val="FF0000"/>
                              </a:solidFill>
                              <a:latin typeface="Cambria Math"/>
                            </a:rPr>
                            <m:t>𝝂</m:t>
                          </m:r>
                        </m:den>
                      </m:f>
                      <m:r>
                        <a:rPr lang="el-GR" b="1" i="1">
                          <a:solidFill>
                            <a:srgbClr val="FF0000"/>
                          </a:solidFill>
                          <a:latin typeface="Cambria Math"/>
                        </a:rPr>
                        <m:t>=</m:t>
                      </m:r>
                      <m:f>
                        <m:fPr>
                          <m:ctrlPr>
                            <a:rPr lang="el-GR" b="1" i="1">
                              <a:solidFill>
                                <a:srgbClr val="FF0000"/>
                              </a:solidFill>
                              <a:latin typeface="Cambria Math" panose="02040503050406030204" pitchFamily="18" charset="0"/>
                            </a:rPr>
                          </m:ctrlPr>
                        </m:fPr>
                        <m:num>
                          <m:r>
                            <a:rPr lang="en-US" b="1" i="1">
                              <a:solidFill>
                                <a:srgbClr val="FF0000"/>
                              </a:solidFill>
                              <a:latin typeface="Cambria Math"/>
                            </a:rPr>
                            <m:t>𝒘</m:t>
                          </m:r>
                        </m:num>
                        <m:den>
                          <m:r>
                            <a:rPr lang="en-US" b="1" i="1">
                              <a:solidFill>
                                <a:srgbClr val="FF0000"/>
                              </a:solidFill>
                              <a:latin typeface="Cambria Math"/>
                            </a:rPr>
                            <m:t>𝒛</m:t>
                          </m:r>
                        </m:den>
                      </m:f>
                      <m:r>
                        <a:rPr lang="en-US" b="1" i="1">
                          <a:solidFill>
                            <a:srgbClr val="FF0000"/>
                          </a:solidFill>
                          <a:latin typeface="Cambria Math"/>
                        </a:rPr>
                        <m:t>=</m:t>
                      </m:r>
                      <m:f>
                        <m:fPr>
                          <m:ctrlPr>
                            <a:rPr lang="en-US" b="1" i="1">
                              <a:solidFill>
                                <a:srgbClr val="FF0000"/>
                              </a:solidFill>
                              <a:latin typeface="Cambria Math" panose="02040503050406030204" pitchFamily="18" charset="0"/>
                            </a:rPr>
                          </m:ctrlPr>
                        </m:fPr>
                        <m:num>
                          <m:r>
                            <a:rPr lang="en-US" b="1" i="1">
                              <a:solidFill>
                                <a:srgbClr val="FF0000"/>
                              </a:solidFill>
                              <a:latin typeface="Cambria Math"/>
                            </a:rPr>
                            <m:t>𝒘</m:t>
                          </m:r>
                        </m:num>
                        <m:den>
                          <m:r>
                            <a:rPr lang="en-US" b="1" i="1">
                              <a:solidFill>
                                <a:srgbClr val="FF0000"/>
                              </a:solidFill>
                              <a:latin typeface="Cambria Math"/>
                            </a:rPr>
                            <m:t>𝒆𝒇</m:t>
                          </m:r>
                        </m:den>
                      </m:f>
                    </m:oMath>
                  </m:oMathPara>
                </a14:m>
                <a:endParaRPr lang="el-GR" b="1" dirty="0"/>
              </a:p>
              <a:p>
                <a:pPr marL="0" indent="0">
                  <a:buNone/>
                </a:pPr>
                <a:endParaRPr lang="el-GR" dirty="0"/>
              </a:p>
              <a:p>
                <a:pPr marL="0" indent="0">
                  <a:buNone/>
                </a:pPr>
                <a:r>
                  <a:rPr lang="el-GR" b="1" i="1" dirty="0">
                    <a:effectLst>
                      <a:outerShdw blurRad="38100" dist="38100" dir="2700000" algn="tl">
                        <a:srgbClr val="000000">
                          <a:alpha val="43137"/>
                        </a:srgbClr>
                      </a:outerShdw>
                    </a:effectLst>
                    <a:latin typeface="Cambria" pitchFamily="18" charset="0"/>
                  </a:rPr>
                  <a:t>(3) Κόστος απώλειας εργασίας</a:t>
                </a:r>
              </a:p>
              <a:p>
                <a:pPr marL="0" indent="0">
                  <a:buNone/>
                </a:pPr>
                <a:r>
                  <a:rPr lang="el-GR" b="1" dirty="0">
                    <a:solidFill>
                      <a:srgbClr val="FF0000"/>
                    </a:solidFill>
                    <a:latin typeface="Cambria" pitchFamily="18" charset="0"/>
                  </a:rPr>
                  <a:t>(</a:t>
                </a:r>
                <a:r>
                  <a:rPr lang="en-US" b="1" dirty="0">
                    <a:solidFill>
                      <a:srgbClr val="FF0000"/>
                    </a:solidFill>
                    <a:latin typeface="Cambria" pitchFamily="18" charset="0"/>
                  </a:rPr>
                  <a:t>cost of job loss, </a:t>
                </a:r>
                <a:r>
                  <a:rPr lang="en-US" b="1" dirty="0" err="1">
                    <a:solidFill>
                      <a:srgbClr val="FF0000"/>
                    </a:solidFill>
                    <a:latin typeface="Cambria" pitchFamily="18" charset="0"/>
                  </a:rPr>
                  <a:t>cjl</a:t>
                </a:r>
                <a:r>
                  <a:rPr lang="en-US" b="1" dirty="0">
                    <a:solidFill>
                      <a:srgbClr val="FF0000"/>
                    </a:solidFill>
                    <a:latin typeface="Cambria" pitchFamily="18" charset="0"/>
                  </a:rPr>
                  <a:t>) = (</a:t>
                </a:r>
                <a:r>
                  <a:rPr lang="en-US" b="1" dirty="0" err="1">
                    <a:solidFill>
                      <a:srgbClr val="FF0000"/>
                    </a:solidFill>
                    <a:latin typeface="Cambria" pitchFamily="18" charset="0"/>
                  </a:rPr>
                  <a:t>ww</a:t>
                </a:r>
                <a:r>
                  <a:rPr lang="en-US" b="1" dirty="0">
                    <a:solidFill>
                      <a:srgbClr val="FF0000"/>
                    </a:solidFill>
                    <a:latin typeface="Cambria" pitchFamily="18" charset="0"/>
                  </a:rPr>
                  <a:t>-</a:t>
                </a:r>
                <a:r>
                  <a:rPr lang="en-US" b="1" dirty="0" err="1">
                    <a:solidFill>
                      <a:srgbClr val="FF0000"/>
                    </a:solidFill>
                    <a:latin typeface="Cambria" pitchFamily="18" charset="0"/>
                  </a:rPr>
                  <a:t>ui</a:t>
                </a:r>
                <a:r>
                  <a:rPr lang="en-US" b="1" dirty="0">
                    <a:solidFill>
                      <a:srgbClr val="FF0000"/>
                    </a:solidFill>
                    <a:latin typeface="Cambria" pitchFamily="18" charset="0"/>
                  </a:rPr>
                  <a:t>)(</a:t>
                </a:r>
                <a:r>
                  <a:rPr lang="en-US" b="1" dirty="0" err="1">
                    <a:solidFill>
                      <a:srgbClr val="FF0000"/>
                    </a:solidFill>
                    <a:latin typeface="Cambria" pitchFamily="18" charset="0"/>
                  </a:rPr>
                  <a:t>ud</a:t>
                </a:r>
                <a:r>
                  <a:rPr lang="en-US" b="1" dirty="0">
                    <a:solidFill>
                      <a:srgbClr val="FF0000"/>
                    </a:solidFill>
                    <a:latin typeface="Cambria" pitchFamily="18" charset="0"/>
                  </a:rPr>
                  <a:t>)</a:t>
                </a:r>
              </a:p>
              <a:p>
                <a:pPr marL="0" indent="0">
                  <a:buNone/>
                </a:pPr>
                <a:endParaRPr lang="en-US" dirty="0"/>
              </a:p>
              <a:p>
                <a:pPr marL="0" indent="0">
                  <a:buNone/>
                </a:pPr>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1775520" y="692696"/>
                <a:ext cx="8640960" cy="5832648"/>
              </a:xfrm>
              <a:blipFill>
                <a:blip r:embed="rId2"/>
                <a:stretch>
                  <a:fillRect l="-1834" t="-2301" b="-837"/>
                </a:stretch>
              </a:blipFill>
            </p:spPr>
            <p:txBody>
              <a:bodyPr/>
              <a:lstStyle/>
              <a:p>
                <a:r>
                  <a:rPr lang="en-GB">
                    <a:noFill/>
                  </a:rPr>
                  <a:t> </a:t>
                </a:r>
              </a:p>
            </p:txBody>
          </p:sp>
        </mc:Fallback>
      </mc:AlternateContent>
    </p:spTree>
    <p:extLst>
      <p:ext uri="{BB962C8B-B14F-4D97-AF65-F5344CB8AC3E}">
        <p14:creationId xmlns:p14="http://schemas.microsoft.com/office/powerpoint/2010/main" val="3412790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72A59-C7C3-6C00-FBA9-CC1E02454453}"/>
              </a:ext>
            </a:extLst>
          </p:cNvPr>
          <p:cNvSpPr>
            <a:spLocks noGrp="1"/>
          </p:cNvSpPr>
          <p:nvPr>
            <p:ph type="title"/>
          </p:nvPr>
        </p:nvSpPr>
        <p:spPr/>
        <p:txBody>
          <a:bodyPr/>
          <a:lstStyle/>
          <a:p>
            <a:pPr algn="ctr"/>
            <a:r>
              <a:rPr lang="el-GR" dirty="0">
                <a:solidFill>
                  <a:srgbClr val="FF0000"/>
                </a:solidFill>
              </a:rPr>
              <a:t>Ανταγωνισμός και Συγκέντρωση</a:t>
            </a:r>
            <a:endParaRPr lang="en-GB" dirty="0">
              <a:solidFill>
                <a:srgbClr val="FF0000"/>
              </a:solidFill>
            </a:endParaRPr>
          </a:p>
        </p:txBody>
      </p:sp>
      <p:sp>
        <p:nvSpPr>
          <p:cNvPr id="3" name="Content Placeholder 2">
            <a:extLst>
              <a:ext uri="{FF2B5EF4-FFF2-40B4-BE49-F238E27FC236}">
                <a16:creationId xmlns:a16="http://schemas.microsoft.com/office/drawing/2014/main" id="{E0C747D6-E4E1-5638-B354-DD0FC509FB87}"/>
              </a:ext>
            </a:extLst>
          </p:cNvPr>
          <p:cNvSpPr>
            <a:spLocks noGrp="1"/>
          </p:cNvSpPr>
          <p:nvPr>
            <p:ph idx="1"/>
          </p:nvPr>
        </p:nvSpPr>
        <p:spPr>
          <a:xfrm>
            <a:off x="838200" y="1456266"/>
            <a:ext cx="10515600" cy="5122333"/>
          </a:xfrm>
        </p:spPr>
        <p:txBody>
          <a:bodyPr/>
          <a:lstStyle/>
          <a:p>
            <a:r>
              <a:rPr lang="el-GR" dirty="0"/>
              <a:t>Ο ανταγωνισμός περιορίζει τις δυνατότητες δράσης μιας επιχείρησης, μορφοποιεί τη δράση όλων και προκαλεί μια τεράστια πίεση για συνεχή μεταβολή στην οικονομία ως σύνολο</a:t>
            </a:r>
          </a:p>
          <a:p>
            <a:pPr marL="0" indent="0">
              <a:buNone/>
            </a:pPr>
            <a:endParaRPr lang="el-GR" dirty="0"/>
          </a:p>
          <a:p>
            <a:pPr lvl="1"/>
            <a:r>
              <a:rPr lang="el-GR" dirty="0"/>
              <a:t>Οι επιχειρήσεις προσπαθούν να </a:t>
            </a:r>
            <a:r>
              <a:rPr lang="el-GR" dirty="0">
                <a:solidFill>
                  <a:srgbClr val="FF0000"/>
                </a:solidFill>
              </a:rPr>
              <a:t>ελέγξουν</a:t>
            </a:r>
            <a:r>
              <a:rPr lang="el-GR" dirty="0"/>
              <a:t> τους προσδιοριστικούς παράγοντες του κέρδους τους</a:t>
            </a:r>
          </a:p>
          <a:p>
            <a:pPr lvl="1"/>
            <a:r>
              <a:rPr lang="el-GR" dirty="0">
                <a:solidFill>
                  <a:srgbClr val="FF0000"/>
                </a:solidFill>
              </a:rPr>
              <a:t>Ανταγωνισμός</a:t>
            </a:r>
            <a:r>
              <a:rPr lang="el-GR" dirty="0"/>
              <a:t> 1) τιμών, 2)καινοτομίες 3) δημιουργία μονοπωλίων.</a:t>
            </a:r>
          </a:p>
          <a:p>
            <a:pPr lvl="1"/>
            <a:r>
              <a:rPr lang="el-GR" dirty="0">
                <a:solidFill>
                  <a:srgbClr val="FF0000"/>
                </a:solidFill>
              </a:rPr>
              <a:t>Επένδυση</a:t>
            </a:r>
            <a:r>
              <a:rPr lang="el-GR" dirty="0"/>
              <a:t> για να κερδηθεί ο ανταγωνισμός</a:t>
            </a:r>
          </a:p>
          <a:p>
            <a:pPr lvl="1"/>
            <a:r>
              <a:rPr lang="el-GR" dirty="0"/>
              <a:t>Ο ανταγωνισμός δεν είναι μια στατική υπόθεση, αλλά </a:t>
            </a:r>
            <a:r>
              <a:rPr lang="el-GR" dirty="0">
                <a:solidFill>
                  <a:srgbClr val="FF0000"/>
                </a:solidFill>
              </a:rPr>
              <a:t>εγγενώς δυναμικός</a:t>
            </a:r>
          </a:p>
          <a:p>
            <a:pPr lvl="1"/>
            <a:r>
              <a:rPr lang="el-GR" dirty="0"/>
              <a:t>Πίεση προς </a:t>
            </a:r>
            <a:r>
              <a:rPr lang="el-GR" dirty="0">
                <a:solidFill>
                  <a:srgbClr val="FF0000"/>
                </a:solidFill>
              </a:rPr>
              <a:t>εξίσωση</a:t>
            </a:r>
            <a:r>
              <a:rPr lang="el-GR" dirty="0"/>
              <a:t> των ποσοστών κέρδους</a:t>
            </a:r>
          </a:p>
          <a:p>
            <a:pPr lvl="1"/>
            <a:r>
              <a:rPr lang="el-GR" dirty="0"/>
              <a:t>Τάση προς οικονομική </a:t>
            </a:r>
            <a:r>
              <a:rPr lang="el-GR" dirty="0">
                <a:solidFill>
                  <a:srgbClr val="FF0000"/>
                </a:solidFill>
              </a:rPr>
              <a:t>συγκέντρωση</a:t>
            </a:r>
            <a:r>
              <a:rPr lang="el-GR" dirty="0"/>
              <a:t>.</a:t>
            </a:r>
            <a:endParaRPr lang="en-GB" dirty="0"/>
          </a:p>
        </p:txBody>
      </p:sp>
    </p:spTree>
    <p:extLst>
      <p:ext uri="{BB962C8B-B14F-4D97-AF65-F5344CB8AC3E}">
        <p14:creationId xmlns:p14="http://schemas.microsoft.com/office/powerpoint/2010/main" val="258666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9E326-1981-118F-9FD6-C15E28225C5A}"/>
              </a:ext>
            </a:extLst>
          </p:cNvPr>
          <p:cNvSpPr>
            <a:spLocks noGrp="1"/>
          </p:cNvSpPr>
          <p:nvPr>
            <p:ph type="title"/>
          </p:nvPr>
        </p:nvSpPr>
        <p:spPr/>
        <p:txBody>
          <a:bodyPr/>
          <a:lstStyle/>
          <a:p>
            <a:pPr algn="ctr"/>
            <a:r>
              <a:rPr lang="el-GR" dirty="0">
                <a:solidFill>
                  <a:srgbClr val="FF0000"/>
                </a:solidFill>
              </a:rPr>
              <a:t>Ανταγωνισμός τιμών</a:t>
            </a:r>
            <a:endParaRPr lang="en-GB" dirty="0">
              <a:solidFill>
                <a:srgbClr val="FF0000"/>
              </a:solidFill>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C0604E6-EBF9-5A47-AF50-367E11177386}"/>
                  </a:ext>
                </a:extLst>
              </p:cNvPr>
              <p:cNvSpPr>
                <a:spLocks noGrp="1"/>
              </p:cNvSpPr>
              <p:nvPr>
                <p:ph idx="1"/>
              </p:nvPr>
            </p:nvSpPr>
            <p:spPr>
              <a:xfrm>
                <a:off x="838200" y="1270000"/>
                <a:ext cx="10515600" cy="4906963"/>
              </a:xfrm>
            </p:spPr>
            <p:txBody>
              <a:bodyPr>
                <a:normAutofit fontScale="92500" lnSpcReduction="20000"/>
              </a:bodyPr>
              <a:lstStyle/>
              <a:p>
                <a:pPr marL="0" marR="0" lvl="0" indent="0" algn="l" defTabSz="914400" rtl="0" eaLnBrk="1" fontAlgn="auto" latinLnBrk="0" hangingPunct="1">
                  <a:lnSpc>
                    <a:spcPct val="90000"/>
                  </a:lnSpc>
                  <a:spcBef>
                    <a:spcPts val="1000"/>
                  </a:spcBef>
                  <a:spcAft>
                    <a:spcPts val="0"/>
                  </a:spcAft>
                  <a:buClrTx/>
                  <a:buSzTx/>
                  <a:buNone/>
                  <a:tabLst/>
                  <a:defRPr/>
                </a:pPr>
                <a14:m>
                  <m:oMath xmlns:m="http://schemas.openxmlformats.org/officeDocument/2006/math">
                    <m:r>
                      <a:rPr kumimoji="0" lang="en-US" sz="2200" b="0" i="1" u="none" strike="noStrike" kern="1200" cap="none" spc="0" normalizeH="0" baseline="0" noProof="0" smtClean="0">
                        <a:ln>
                          <a:noFill/>
                        </a:ln>
                        <a:solidFill>
                          <a:prstClr val="black"/>
                        </a:solidFill>
                        <a:effectLst/>
                        <a:uLnTx/>
                        <a:uFillTx/>
                        <a:latin typeface="Cambria Math"/>
                        <a:ea typeface="+mn-ea"/>
                        <a:cs typeface="+mn-cs"/>
                      </a:rPr>
                      <m:t>𝑟</m:t>
                    </m:r>
                    <m:r>
                      <a:rPr kumimoji="0" lang="en-US" sz="2200" b="0" i="1" u="none" strike="noStrike" kern="1200" cap="none" spc="0" normalizeH="0" baseline="0" noProof="0" smtClean="0">
                        <a:ln>
                          <a:noFill/>
                        </a:ln>
                        <a:solidFill>
                          <a:prstClr val="black"/>
                        </a:solidFill>
                        <a:effectLst/>
                        <a:uLnTx/>
                        <a:uFillTx/>
                        <a:latin typeface="Cambria Math"/>
                        <a:ea typeface="+mn-ea"/>
                        <a:cs typeface="+mn-cs"/>
                      </a:rPr>
                      <m:t>=</m:t>
                    </m:r>
                    <m:f>
                      <m:fPr>
                        <m:ctrlPr>
                          <a:rPr kumimoji="0" lang="en-US" sz="2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2200" b="0" i="1" u="none" strike="noStrike" kern="1200" cap="none" spc="0" normalizeH="0" baseline="0" noProof="0">
                            <a:ln>
                              <a:noFill/>
                            </a:ln>
                            <a:solidFill>
                              <a:prstClr val="black"/>
                            </a:solidFill>
                            <a:effectLst/>
                            <a:uLnTx/>
                            <a:uFillTx/>
                            <a:latin typeface="Cambria Math"/>
                            <a:ea typeface="+mn-ea"/>
                            <a:cs typeface="+mn-cs"/>
                          </a:rPr>
                          <m:t>𝑅</m:t>
                        </m:r>
                      </m:num>
                      <m:den>
                        <m:r>
                          <a:rPr kumimoji="0" lang="en-US" sz="2200" b="0" i="1" u="none" strike="noStrike" kern="1200" cap="none" spc="0" normalizeH="0" baseline="0" noProof="0">
                            <a:ln>
                              <a:noFill/>
                            </a:ln>
                            <a:solidFill>
                              <a:prstClr val="black"/>
                            </a:solidFill>
                            <a:effectLst/>
                            <a:uLnTx/>
                            <a:uFillTx/>
                            <a:latin typeface="Cambria Math"/>
                            <a:ea typeface="+mn-ea"/>
                            <a:cs typeface="+mn-cs"/>
                          </a:rPr>
                          <m:t>𝐾</m:t>
                        </m:r>
                      </m:den>
                    </m:f>
                  </m:oMath>
                </a14:m>
                <a:r>
                  <a:rPr kumimoji="0" lang="el-GR" sz="2200" b="0" i="0" u="none" strike="noStrike" kern="1200" cap="none" spc="0" normalizeH="0" baseline="0" noProof="0" dirty="0">
                    <a:ln>
                      <a:noFill/>
                    </a:ln>
                    <a:solidFill>
                      <a:prstClr val="black"/>
                    </a:solidFill>
                    <a:effectLst/>
                    <a:uLnTx/>
                    <a:uFillTx/>
                    <a:latin typeface="Cambria" pitchFamily="18" charset="0"/>
                    <a:ea typeface="+mn-ea"/>
                    <a:cs typeface="+mn-cs"/>
                  </a:rPr>
                  <a:t>,  ποσοστό κέρδους = Κέρδη/Κατεχόμενο κεφάλαιο</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200" b="0" i="0" u="none" strike="noStrike" kern="1200" cap="none" spc="0" normalizeH="0" baseline="0" noProof="0" dirty="0">
                  <a:ln>
                    <a:noFill/>
                  </a:ln>
                  <a:solidFill>
                    <a:prstClr val="black"/>
                  </a:solidFill>
                  <a:effectLst/>
                  <a:uLnTx/>
                  <a:uFillTx/>
                  <a:latin typeface="Cambria" pitchFamily="18"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mbria" pitchFamily="18" charset="0"/>
                    <a:ea typeface="+mn-ea"/>
                    <a:cs typeface="+mn-cs"/>
                  </a:rPr>
                  <a:t>u= </a:t>
                </a:r>
                <a:r>
                  <a:rPr kumimoji="0" lang="el-GR" sz="2200" b="0" i="0" u="none" strike="noStrike" kern="1200" cap="none" spc="0" normalizeH="0" baseline="0" noProof="0" dirty="0">
                    <a:ln>
                      <a:noFill/>
                    </a:ln>
                    <a:solidFill>
                      <a:prstClr val="black"/>
                    </a:solidFill>
                    <a:effectLst/>
                    <a:uLnTx/>
                    <a:uFillTx/>
                    <a:latin typeface="Cambria" pitchFamily="18" charset="0"/>
                    <a:ea typeface="+mn-ea"/>
                    <a:cs typeface="+mn-cs"/>
                  </a:rPr>
                  <a:t>ποσοστό χρησιμοποίησης της παραγωγικής ικανότητας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200" b="0" i="0" u="none" strike="noStrike" kern="1200" cap="none" spc="0" normalizeH="0" baseline="0" noProof="0" dirty="0">
                    <a:ln>
                      <a:noFill/>
                    </a:ln>
                    <a:solidFill>
                      <a:prstClr val="black"/>
                    </a:solidFill>
                    <a:effectLst/>
                    <a:uLnTx/>
                    <a:uFillTx/>
                    <a:latin typeface="Cambria" pitchFamily="18" charset="0"/>
                    <a:ea typeface="+mn-ea"/>
                    <a:cs typeface="+mn-cs"/>
                  </a:rPr>
                  <a:t>	</a:t>
                </a:r>
                <a:r>
                  <a:rPr kumimoji="0" lang="el-GR" sz="2200" b="0" i="1" u="none" strike="noStrike" kern="1200" cap="none" spc="0" normalizeH="0" baseline="0" noProof="0" dirty="0">
                    <a:ln>
                      <a:noFill/>
                    </a:ln>
                    <a:solidFill>
                      <a:prstClr val="black"/>
                    </a:solidFill>
                    <a:effectLst/>
                    <a:uLnTx/>
                    <a:uFillTx/>
                    <a:latin typeface="Cambria" pitchFamily="18" charset="0"/>
                    <a:ea typeface="+mn-ea"/>
                    <a:cs typeface="+mn-cs"/>
                  </a:rPr>
                  <a:t>επηρεάζεται από το επίπεδο ζήτησης του προϊόντος μιας εταιρίας</a:t>
                </a:r>
                <a:endParaRPr kumimoji="0" lang="el-GR" sz="22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l-GR" sz="2200" dirty="0">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200" dirty="0">
                    <a:latin typeface="Cambria" panose="02040503050406030204" pitchFamily="18" charset="0"/>
                    <a:ea typeface="Cambria" panose="02040503050406030204" pitchFamily="18" charset="0"/>
                  </a:rPr>
                  <a:t>r</a:t>
                </a:r>
                <a:r>
                  <a:rPr lang="en-US" sz="900" dirty="0">
                    <a:latin typeface="Cambria" panose="02040503050406030204" pitchFamily="18" charset="0"/>
                    <a:ea typeface="Cambria" panose="02040503050406030204" pitchFamily="18" charset="0"/>
                  </a:rPr>
                  <a:t>u</a:t>
                </a:r>
                <a:r>
                  <a:rPr lang="en-US" sz="2200" dirty="0">
                    <a:latin typeface="Cambria" panose="02040503050406030204" pitchFamily="18" charset="0"/>
                    <a:ea typeface="Cambria" panose="02040503050406030204" pitchFamily="18" charset="0"/>
                  </a:rPr>
                  <a:t>=</a:t>
                </a:r>
                <a:r>
                  <a:rPr lang="el-GR" sz="2200" dirty="0">
                    <a:latin typeface="Cambria" panose="02040503050406030204" pitchFamily="18" charset="0"/>
                    <a:ea typeface="Cambria" panose="02040503050406030204" pitchFamily="18" charset="0"/>
                  </a:rPr>
                  <a:t>ποσοστό κέρδους επί των κεφαλαιούχων αγαθών σε χρήση</a:t>
                </a:r>
                <a:endParaRPr lang="el-GR" sz="2400" dirty="0">
                  <a:latin typeface="Cambria" panose="02040503050406030204" pitchFamily="18" charset="0"/>
                  <a:ea typeface="Cambria" panose="02040503050406030204"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2400" dirty="0">
                  <a:latin typeface="Cambria" panose="02040503050406030204" pitchFamily="18" charset="0"/>
                  <a:ea typeface="Cambria" panose="02040503050406030204"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latin typeface="Cambria" panose="02040503050406030204" pitchFamily="18" charset="0"/>
                    <a:ea typeface="Cambria" panose="02040503050406030204" pitchFamily="18" charset="0"/>
                  </a:rPr>
                  <a:t>r=(r</a:t>
                </a:r>
                <a:r>
                  <a:rPr lang="en-US" sz="1000" dirty="0">
                    <a:latin typeface="Cambria" panose="02040503050406030204" pitchFamily="18" charset="0"/>
                    <a:ea typeface="Cambria" panose="02040503050406030204" pitchFamily="18" charset="0"/>
                  </a:rPr>
                  <a:t>u</a:t>
                </a:r>
                <a:r>
                  <a:rPr lang="en-US" sz="2400" dirty="0">
                    <a:latin typeface="Cambria" panose="02040503050406030204" pitchFamily="18" charset="0"/>
                    <a:ea typeface="Cambria" panose="02040503050406030204" pitchFamily="18" charset="0"/>
                  </a:rPr>
                  <a:t>)u</a:t>
                </a:r>
                <a:endParaRPr lang="el-GR" sz="2400" dirty="0">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2400" dirty="0">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l-GR" sz="2400" dirty="0">
                    <a:latin typeface="Cambria" panose="02040503050406030204" pitchFamily="18" charset="0"/>
                    <a:ea typeface="Cambria" panose="02040503050406030204" pitchFamily="18" charset="0"/>
                  </a:rPr>
                  <a:t>Για ένα δεδομένο </a:t>
                </a:r>
                <a:r>
                  <a:rPr kumimoji="0" lang="en-US" sz="2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r</a:t>
                </a:r>
                <a:r>
                  <a:rPr kumimoji="0" lang="en-US" sz="10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u</a:t>
                </a:r>
                <a:r>
                  <a:rPr lang="el-GR" sz="2400" dirty="0">
                    <a:solidFill>
                      <a:prstClr val="black"/>
                    </a:solidFill>
                    <a:latin typeface="Cambria" panose="02040503050406030204" pitchFamily="18" charset="0"/>
                    <a:ea typeface="Cambria" panose="02040503050406030204" pitchFamily="18" charset="0"/>
                  </a:rPr>
                  <a:t> η αύξηση του </a:t>
                </a:r>
                <a:r>
                  <a:rPr kumimoji="0" lang="en-US" sz="2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u</a:t>
                </a:r>
                <a:r>
                  <a:rPr kumimoji="0" lang="el-GR" sz="2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αυξάνει το ποσοστό κέρδους</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l-GR" sz="2400" i="1" dirty="0">
                    <a:solidFill>
                      <a:srgbClr val="FF0000"/>
                    </a:solidFill>
                    <a:latin typeface="Cambria" panose="02040503050406030204" pitchFamily="18" charset="0"/>
                    <a:ea typeface="Cambria" panose="02040503050406030204" pitchFamily="18" charset="0"/>
                  </a:rPr>
                  <a:t>Σε μια αγορά που η τιμή καθορίζεται εν μέρει από την εταιρία, μια αύξηση των πωλήσεων με μείωση της τιμής και αύξηση υπαρχόντων καπιταλιστικών προϊόντων μπορεί να αυξήσει τα κέρδη.</a:t>
                </a:r>
              </a:p>
              <a:p>
                <a:pPr marL="0" lvl="0" indent="0">
                  <a:buNone/>
                  <a:defRPr/>
                </a:pPr>
                <a:r>
                  <a:rPr lang="el-GR" sz="2400" i="1" dirty="0">
                    <a:solidFill>
                      <a:srgbClr val="FF0000"/>
                    </a:solidFill>
                    <a:latin typeface="Cambria" panose="02040503050406030204" pitchFamily="18" charset="0"/>
                    <a:ea typeface="Cambria" panose="02040503050406030204" pitchFamily="18" charset="0"/>
                  </a:rPr>
                  <a:t>	Η μείωση της τιμής μειώνει το </a:t>
                </a:r>
                <a:r>
                  <a:rPr lang="en-GB" sz="2400" i="1" dirty="0" err="1">
                    <a:solidFill>
                      <a:srgbClr val="FF0000"/>
                    </a:solidFill>
                    <a:latin typeface="Cambria" panose="02040503050406030204" pitchFamily="18" charset="0"/>
                    <a:ea typeface="Cambria" panose="02040503050406030204" pitchFamily="18" charset="0"/>
                  </a:rPr>
                  <a:t>r</a:t>
                </a:r>
                <a:r>
                  <a:rPr lang="en-GB" sz="1100" i="1" dirty="0" err="1">
                    <a:solidFill>
                      <a:srgbClr val="FF0000"/>
                    </a:solidFill>
                    <a:latin typeface="Cambria" panose="02040503050406030204" pitchFamily="18" charset="0"/>
                    <a:ea typeface="Cambria" panose="02040503050406030204" pitchFamily="18" charset="0"/>
                  </a:rPr>
                  <a:t>u</a:t>
                </a:r>
                <a:r>
                  <a:rPr lang="el-GR" sz="2400" i="1" dirty="0">
                    <a:solidFill>
                      <a:srgbClr val="FF0000"/>
                    </a:solidFill>
                    <a:latin typeface="Cambria" panose="02040503050406030204" pitchFamily="18" charset="0"/>
                    <a:ea typeface="Cambria" panose="02040503050406030204" pitchFamily="18" charset="0"/>
                  </a:rPr>
                  <a:t> αλλά αυξάνει το </a:t>
                </a:r>
                <a:r>
                  <a:rPr lang="en-GB" sz="2400" i="1" dirty="0">
                    <a:solidFill>
                      <a:srgbClr val="FF0000"/>
                    </a:solidFill>
                    <a:latin typeface="Cambria" panose="02040503050406030204" pitchFamily="18" charset="0"/>
                    <a:ea typeface="Cambria" panose="02040503050406030204" pitchFamily="18" charset="0"/>
                  </a:rPr>
                  <a:t>u</a:t>
                </a:r>
                <a:endParaRPr lang="el-GR" sz="2400" i="1" dirty="0">
                  <a:solidFill>
                    <a:srgbClr val="FF0000"/>
                  </a:solidFill>
                  <a:latin typeface="Cambria" panose="02040503050406030204" pitchFamily="18" charset="0"/>
                  <a:ea typeface="Cambria" panose="02040503050406030204" pitchFamily="18" charset="0"/>
                </a:endParaRPr>
              </a:p>
            </p:txBody>
          </p:sp>
        </mc:Choice>
        <mc:Fallback xmlns="">
          <p:sp>
            <p:nvSpPr>
              <p:cNvPr id="3" name="Content Placeholder 2">
                <a:extLst>
                  <a:ext uri="{FF2B5EF4-FFF2-40B4-BE49-F238E27FC236}">
                    <a16:creationId xmlns:a16="http://schemas.microsoft.com/office/drawing/2014/main" id="{EC0604E6-EBF9-5A47-AF50-367E11177386}"/>
                  </a:ext>
                </a:extLst>
              </p:cNvPr>
              <p:cNvSpPr>
                <a:spLocks noGrp="1" noRot="1" noChangeAspect="1" noMove="1" noResize="1" noEditPoints="1" noAdjustHandles="1" noChangeArrowheads="1" noChangeShapeType="1" noTextEdit="1"/>
              </p:cNvSpPr>
              <p:nvPr>
                <p:ph idx="1"/>
              </p:nvPr>
            </p:nvSpPr>
            <p:spPr>
              <a:xfrm>
                <a:off x="838200" y="1270000"/>
                <a:ext cx="10515600" cy="4906963"/>
              </a:xfrm>
              <a:blipFill>
                <a:blip r:embed="rId2"/>
                <a:stretch>
                  <a:fillRect l="-754" t="-1491"/>
                </a:stretch>
              </a:blipFill>
            </p:spPr>
            <p:txBody>
              <a:bodyPr/>
              <a:lstStyle/>
              <a:p>
                <a:r>
                  <a:rPr lang="en-GB">
                    <a:noFill/>
                  </a:rPr>
                  <a:t> </a:t>
                </a:r>
              </a:p>
            </p:txBody>
          </p:sp>
        </mc:Fallback>
      </mc:AlternateContent>
    </p:spTree>
    <p:extLst>
      <p:ext uri="{BB962C8B-B14F-4D97-AF65-F5344CB8AC3E}">
        <p14:creationId xmlns:p14="http://schemas.microsoft.com/office/powerpoint/2010/main" val="413038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7CE6D-846B-35ED-8697-D4AE7C4F1B2A}"/>
              </a:ext>
            </a:extLst>
          </p:cNvPr>
          <p:cNvSpPr>
            <a:spLocks noGrp="1"/>
          </p:cNvSpPr>
          <p:nvPr>
            <p:ph type="title"/>
          </p:nvPr>
        </p:nvSpPr>
        <p:spPr/>
        <p:txBody>
          <a:bodyPr/>
          <a:lstStyle/>
          <a:p>
            <a:pPr algn="ctr"/>
            <a:r>
              <a:rPr lang="el-GR" dirty="0">
                <a:solidFill>
                  <a:srgbClr val="FF0000"/>
                </a:solidFill>
              </a:rPr>
              <a:t>Καινοτομίες</a:t>
            </a:r>
            <a:endParaRPr lang="en-GB" dirty="0">
              <a:solidFill>
                <a:srgbClr val="FF0000"/>
              </a:solidFill>
            </a:endParaRPr>
          </a:p>
        </p:txBody>
      </p:sp>
      <p:sp>
        <p:nvSpPr>
          <p:cNvPr id="3" name="Content Placeholder 2">
            <a:extLst>
              <a:ext uri="{FF2B5EF4-FFF2-40B4-BE49-F238E27FC236}">
                <a16:creationId xmlns:a16="http://schemas.microsoft.com/office/drawing/2014/main" id="{CB151CDA-2C64-C297-4F1C-9F3B4FEBAA43}"/>
              </a:ext>
            </a:extLst>
          </p:cNvPr>
          <p:cNvSpPr>
            <a:spLocks noGrp="1"/>
          </p:cNvSpPr>
          <p:nvPr>
            <p:ph idx="1"/>
          </p:nvPr>
        </p:nvSpPr>
        <p:spPr/>
        <p:txBody>
          <a:bodyPr/>
          <a:lstStyle/>
          <a:p>
            <a:r>
              <a:rPr lang="el-GR" dirty="0"/>
              <a:t>Η Καινοτομία δίνει ανταγωνιστικό πλεονέκτημα</a:t>
            </a:r>
          </a:p>
          <a:p>
            <a:pPr lvl="1"/>
            <a:r>
              <a:rPr lang="el-GR" dirty="0"/>
              <a:t>Δημιουργία νέου προϊόντος</a:t>
            </a:r>
          </a:p>
          <a:p>
            <a:pPr lvl="1"/>
            <a:r>
              <a:rPr lang="el-GR" dirty="0"/>
              <a:t>Μείωση του κόστους παραγωγής (καινοτομία στην τεχνολογία)</a:t>
            </a:r>
          </a:p>
          <a:p>
            <a:pPr lvl="1"/>
            <a:r>
              <a:rPr lang="el-GR" dirty="0"/>
              <a:t>Αύξηση της παραγωγικότητας της εργασίας</a:t>
            </a:r>
          </a:p>
          <a:p>
            <a:pPr lvl="1"/>
            <a:r>
              <a:rPr lang="el-GR" dirty="0"/>
              <a:t>Καινοτομίες που μειώνουν το κόστος μεταφοράς κεφαλαίου σε άλλη χώρα (με ποιο φτηνά εργατικά χέρια)</a:t>
            </a:r>
          </a:p>
          <a:p>
            <a:pPr lvl="1"/>
            <a:endParaRPr lang="el-GR" dirty="0"/>
          </a:p>
          <a:p>
            <a:r>
              <a:rPr lang="el-GR" i="1" dirty="0">
                <a:solidFill>
                  <a:srgbClr val="FF0000"/>
                </a:solidFill>
              </a:rPr>
              <a:t>Ο ανταγωνισμός πιέζει τις εταιρίες να καινοτομούν- αλλιώς μένουν πίσω στον αγώνα για το κέρδος. </a:t>
            </a:r>
            <a:endParaRPr lang="en-GB" i="1" dirty="0">
              <a:solidFill>
                <a:srgbClr val="FF0000"/>
              </a:solidFill>
            </a:endParaRPr>
          </a:p>
        </p:txBody>
      </p:sp>
    </p:spTree>
    <p:extLst>
      <p:ext uri="{BB962C8B-B14F-4D97-AF65-F5344CB8AC3E}">
        <p14:creationId xmlns:p14="http://schemas.microsoft.com/office/powerpoint/2010/main" val="504316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3558C-010C-AF61-9D76-713745978D1C}"/>
              </a:ext>
            </a:extLst>
          </p:cNvPr>
          <p:cNvSpPr>
            <a:spLocks noGrp="1"/>
          </p:cNvSpPr>
          <p:nvPr>
            <p:ph type="title"/>
          </p:nvPr>
        </p:nvSpPr>
        <p:spPr/>
        <p:txBody>
          <a:bodyPr/>
          <a:lstStyle/>
          <a:p>
            <a:pPr algn="ctr"/>
            <a:r>
              <a:rPr lang="el-GR" dirty="0">
                <a:solidFill>
                  <a:srgbClr val="FF0000"/>
                </a:solidFill>
              </a:rPr>
              <a:t>Μονοπωλιακή δύναμη</a:t>
            </a:r>
            <a:endParaRPr lang="en-GB" dirty="0">
              <a:solidFill>
                <a:srgbClr val="FF0000"/>
              </a:solidFill>
            </a:endParaRPr>
          </a:p>
        </p:txBody>
      </p:sp>
      <p:sp>
        <p:nvSpPr>
          <p:cNvPr id="3" name="Content Placeholder 2">
            <a:extLst>
              <a:ext uri="{FF2B5EF4-FFF2-40B4-BE49-F238E27FC236}">
                <a16:creationId xmlns:a16="http://schemas.microsoft.com/office/drawing/2014/main" id="{85FC2E40-2636-5E40-38E4-E9C5DBDA69D3}"/>
              </a:ext>
            </a:extLst>
          </p:cNvPr>
          <p:cNvSpPr>
            <a:spLocks noGrp="1"/>
          </p:cNvSpPr>
          <p:nvPr>
            <p:ph idx="1"/>
          </p:nvPr>
        </p:nvSpPr>
        <p:spPr>
          <a:xfrm>
            <a:off x="838200" y="1515533"/>
            <a:ext cx="10515600" cy="4661430"/>
          </a:xfrm>
        </p:spPr>
        <p:txBody>
          <a:bodyPr>
            <a:normAutofit fontScale="92500" lnSpcReduction="10000"/>
          </a:bodyPr>
          <a:lstStyle/>
          <a:p>
            <a:r>
              <a:rPr lang="el-GR" dirty="0"/>
              <a:t>Τέλειο μονοπώλιο – ολιγοπώλιο - μονοπωλιακός ανταγωνισμός</a:t>
            </a:r>
          </a:p>
          <a:p>
            <a:endParaRPr lang="el-GR" dirty="0"/>
          </a:p>
          <a:p>
            <a:r>
              <a:rPr lang="en-GB" dirty="0"/>
              <a:t>Joseph Schumpeter -</a:t>
            </a:r>
            <a:r>
              <a:rPr lang="el-GR" dirty="0"/>
              <a:t> Καινοτομίες ως δημιουργοί «προσωρινών μονοπωλίων»</a:t>
            </a:r>
          </a:p>
          <a:p>
            <a:endParaRPr lang="el-GR" i="1" dirty="0"/>
          </a:p>
          <a:p>
            <a:r>
              <a:rPr lang="el-GR" i="1" dirty="0"/>
              <a:t>Φραγμοί είσοδού- </a:t>
            </a:r>
            <a:r>
              <a:rPr lang="el-GR" dirty="0"/>
              <a:t>οικονομικά, θεσμικά η νομικά εμπόδια</a:t>
            </a:r>
          </a:p>
          <a:p>
            <a:endParaRPr lang="el-GR" dirty="0"/>
          </a:p>
          <a:p>
            <a:r>
              <a:rPr lang="el-GR" dirty="0"/>
              <a:t>Ανταγωνισμός εκτός μείωσής των τιμών</a:t>
            </a:r>
          </a:p>
          <a:p>
            <a:pPr lvl="1"/>
            <a:r>
              <a:rPr lang="el-GR" dirty="0"/>
              <a:t>Μη τιμολογιακός ανταγωνισμός (π.χ. ανταγωνισμός στην ποιότητα του προϊόντος)</a:t>
            </a:r>
          </a:p>
          <a:p>
            <a:pPr lvl="1"/>
            <a:r>
              <a:rPr lang="el-GR" dirty="0"/>
              <a:t>Ανταγωνισμός για μερίδιο αγοράς (πχ. διαφήμιση, </a:t>
            </a:r>
            <a:r>
              <a:rPr lang="en-US" dirty="0"/>
              <a:t>branding, </a:t>
            </a:r>
            <a:r>
              <a:rPr lang="el-GR" dirty="0"/>
              <a:t>κλπ.)</a:t>
            </a:r>
          </a:p>
          <a:p>
            <a:pPr lvl="1"/>
            <a:endParaRPr lang="el-GR" dirty="0"/>
          </a:p>
        </p:txBody>
      </p:sp>
    </p:spTree>
    <p:extLst>
      <p:ext uri="{BB962C8B-B14F-4D97-AF65-F5344CB8AC3E}">
        <p14:creationId xmlns:p14="http://schemas.microsoft.com/office/powerpoint/2010/main" val="2729625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D46E-0E03-AA52-CE42-3D42D3B2AD8C}"/>
              </a:ext>
            </a:extLst>
          </p:cNvPr>
          <p:cNvSpPr>
            <a:spLocks noGrp="1"/>
          </p:cNvSpPr>
          <p:nvPr>
            <p:ph type="title"/>
          </p:nvPr>
        </p:nvSpPr>
        <p:spPr>
          <a:xfrm>
            <a:off x="838200" y="365125"/>
            <a:ext cx="10515600" cy="650875"/>
          </a:xfrm>
        </p:spPr>
        <p:txBody>
          <a:bodyPr>
            <a:normAutofit fontScale="90000"/>
          </a:bodyPr>
          <a:lstStyle/>
          <a:p>
            <a:pPr algn="ctr"/>
            <a:r>
              <a:rPr lang="el-GR" dirty="0">
                <a:solidFill>
                  <a:srgbClr val="FF0000"/>
                </a:solidFill>
              </a:rPr>
              <a:t>Επενδύσεις</a:t>
            </a:r>
            <a:endParaRPr lang="en-GB" dirty="0">
              <a:solidFill>
                <a:srgbClr val="FF0000"/>
              </a:solidFill>
            </a:endParaRPr>
          </a:p>
        </p:txBody>
      </p:sp>
      <p:sp>
        <p:nvSpPr>
          <p:cNvPr id="3" name="Content Placeholder 2">
            <a:extLst>
              <a:ext uri="{FF2B5EF4-FFF2-40B4-BE49-F238E27FC236}">
                <a16:creationId xmlns:a16="http://schemas.microsoft.com/office/drawing/2014/main" id="{8F7F24F3-2560-1098-F254-3960870B47EB}"/>
              </a:ext>
            </a:extLst>
          </p:cNvPr>
          <p:cNvSpPr>
            <a:spLocks noGrp="1"/>
          </p:cNvSpPr>
          <p:nvPr>
            <p:ph idx="1"/>
          </p:nvPr>
        </p:nvSpPr>
        <p:spPr>
          <a:xfrm>
            <a:off x="313267" y="1151467"/>
            <a:ext cx="11540066" cy="5025496"/>
          </a:xfrm>
        </p:spPr>
        <p:txBody>
          <a:bodyPr>
            <a:normAutofit fontScale="85000" lnSpcReduction="20000"/>
          </a:bodyPr>
          <a:lstStyle/>
          <a:p>
            <a:r>
              <a:rPr lang="el-GR" dirty="0"/>
              <a:t>Η επανεπένδυση των κερδών είναι η βάση μεγαλύτερων κερδών στο μέλλον.</a:t>
            </a:r>
          </a:p>
          <a:p>
            <a:r>
              <a:rPr lang="el-GR" dirty="0"/>
              <a:t>Δυναμικός ανταγωνισμός- οι επενδύσεις ως μοχλός δημιουργίας πλεονεκτήματος στην αγορά</a:t>
            </a:r>
          </a:p>
          <a:p>
            <a:endParaRPr lang="en-US" dirty="0"/>
          </a:p>
          <a:p>
            <a:r>
              <a:rPr lang="el-GR" dirty="0">
                <a:solidFill>
                  <a:srgbClr val="FF0000"/>
                </a:solidFill>
              </a:rPr>
              <a:t>Συνολική απόδοση της επένδυσης= Ι+</a:t>
            </a:r>
            <a:r>
              <a:rPr lang="en-US" dirty="0">
                <a:solidFill>
                  <a:srgbClr val="FF0000"/>
                </a:solidFill>
              </a:rPr>
              <a:t>r</a:t>
            </a:r>
            <a:r>
              <a:rPr lang="el-GR" dirty="0">
                <a:solidFill>
                  <a:srgbClr val="FF0000"/>
                </a:solidFill>
              </a:rPr>
              <a:t>Ι</a:t>
            </a:r>
          </a:p>
          <a:p>
            <a:r>
              <a:rPr lang="el-GR" dirty="0"/>
              <a:t>Ι η αξία της επένδυσης</a:t>
            </a:r>
          </a:p>
          <a:p>
            <a:r>
              <a:rPr lang="en-US" dirty="0"/>
              <a:t>r</a:t>
            </a:r>
            <a:r>
              <a:rPr lang="el-GR" dirty="0"/>
              <a:t> </a:t>
            </a:r>
            <a:r>
              <a:rPr lang="el-GR" i="1" dirty="0">
                <a:solidFill>
                  <a:srgbClr val="FF0000"/>
                </a:solidFill>
              </a:rPr>
              <a:t>προσδοκώμενο ποσοστό κέρδους </a:t>
            </a:r>
            <a:r>
              <a:rPr lang="el-GR" dirty="0"/>
              <a:t>της επένδυσης</a:t>
            </a:r>
          </a:p>
          <a:p>
            <a:pPr lvl="1"/>
            <a:r>
              <a:rPr lang="el-GR" dirty="0">
                <a:solidFill>
                  <a:srgbClr val="FF0000"/>
                </a:solidFill>
              </a:rPr>
              <a:t>Αβέβαια</a:t>
            </a:r>
            <a:r>
              <a:rPr lang="el-GR" dirty="0"/>
              <a:t> συνήθως η απόδοση σε βάθος χρόνου</a:t>
            </a:r>
          </a:p>
          <a:p>
            <a:pPr lvl="1"/>
            <a:r>
              <a:rPr lang="el-GR" i="1" dirty="0">
                <a:solidFill>
                  <a:srgbClr val="FF0000"/>
                </a:solidFill>
              </a:rPr>
              <a:t>Αισιοδοξία</a:t>
            </a:r>
            <a:r>
              <a:rPr lang="el-GR" dirty="0"/>
              <a:t> αυξάνει το </a:t>
            </a:r>
            <a:r>
              <a:rPr lang="en-US" dirty="0"/>
              <a:t>r</a:t>
            </a:r>
            <a:r>
              <a:rPr lang="el-GR" dirty="0"/>
              <a:t>. </a:t>
            </a:r>
            <a:r>
              <a:rPr lang="el-GR" i="1" dirty="0">
                <a:solidFill>
                  <a:srgbClr val="FF0000"/>
                </a:solidFill>
              </a:rPr>
              <a:t>Απαισιοδοξία</a:t>
            </a:r>
            <a:r>
              <a:rPr lang="el-GR" dirty="0"/>
              <a:t> για το μέλλον το</a:t>
            </a:r>
            <a:r>
              <a:rPr lang="en-US" dirty="0"/>
              <a:t> </a:t>
            </a:r>
            <a:r>
              <a:rPr lang="el-GR" dirty="0"/>
              <a:t>μειώνει.</a:t>
            </a:r>
          </a:p>
          <a:p>
            <a:pPr lvl="1"/>
            <a:endParaRPr lang="en-US" dirty="0"/>
          </a:p>
          <a:p>
            <a:r>
              <a:rPr lang="el-GR" dirty="0">
                <a:solidFill>
                  <a:srgbClr val="FF0000"/>
                </a:solidFill>
              </a:rPr>
              <a:t>Συνολικό κόστος της επένδυσης= Ι+</a:t>
            </a:r>
            <a:r>
              <a:rPr lang="en-US" dirty="0" err="1">
                <a:solidFill>
                  <a:srgbClr val="FF0000"/>
                </a:solidFill>
              </a:rPr>
              <a:t>i</a:t>
            </a:r>
            <a:r>
              <a:rPr lang="el-GR" dirty="0">
                <a:solidFill>
                  <a:srgbClr val="FF0000"/>
                </a:solidFill>
              </a:rPr>
              <a:t>Ι</a:t>
            </a:r>
          </a:p>
          <a:p>
            <a:r>
              <a:rPr lang="en-US" dirty="0" err="1"/>
              <a:t>i</a:t>
            </a:r>
            <a:r>
              <a:rPr lang="en-US" dirty="0"/>
              <a:t> –</a:t>
            </a:r>
            <a:r>
              <a:rPr lang="el-GR" dirty="0"/>
              <a:t>επιτόκιο τραπεζικού δανεισμού (κόστος ευκαιρίας)</a:t>
            </a:r>
          </a:p>
          <a:p>
            <a:endParaRPr lang="en-GB" dirty="0"/>
          </a:p>
          <a:p>
            <a:r>
              <a:rPr lang="el-GR" dirty="0">
                <a:solidFill>
                  <a:srgbClr val="FF0000"/>
                </a:solidFill>
              </a:rPr>
              <a:t>Κέρδος από την επένδυση</a:t>
            </a:r>
            <a:r>
              <a:rPr lang="el-GR" dirty="0"/>
              <a:t>= Ι+</a:t>
            </a:r>
            <a:r>
              <a:rPr lang="en-GB" dirty="0"/>
              <a:t>r</a:t>
            </a:r>
            <a:r>
              <a:rPr lang="el-GR" dirty="0"/>
              <a:t>Ι-(Ι+</a:t>
            </a:r>
            <a:r>
              <a:rPr lang="en-GB" dirty="0" err="1"/>
              <a:t>i</a:t>
            </a:r>
            <a:r>
              <a:rPr lang="el-GR" dirty="0"/>
              <a:t>Ι)=</a:t>
            </a:r>
            <a:r>
              <a:rPr lang="el-GR" dirty="0">
                <a:solidFill>
                  <a:srgbClr val="FF0000"/>
                </a:solidFill>
              </a:rPr>
              <a:t>(</a:t>
            </a:r>
            <a:r>
              <a:rPr lang="en-GB" dirty="0">
                <a:solidFill>
                  <a:srgbClr val="FF0000"/>
                </a:solidFill>
              </a:rPr>
              <a:t>r</a:t>
            </a:r>
            <a:r>
              <a:rPr lang="el-GR" dirty="0">
                <a:solidFill>
                  <a:srgbClr val="FF0000"/>
                </a:solidFill>
              </a:rPr>
              <a:t>-</a:t>
            </a:r>
            <a:r>
              <a:rPr lang="en-GB" dirty="0" err="1">
                <a:solidFill>
                  <a:srgbClr val="FF0000"/>
                </a:solidFill>
              </a:rPr>
              <a:t>i</a:t>
            </a:r>
            <a:r>
              <a:rPr lang="el-GR" dirty="0">
                <a:solidFill>
                  <a:srgbClr val="FF0000"/>
                </a:solidFill>
              </a:rPr>
              <a:t>)Ι</a:t>
            </a:r>
            <a:endParaRPr lang="en-GB" dirty="0">
              <a:solidFill>
                <a:srgbClr val="FF0000"/>
              </a:solidFill>
            </a:endParaRPr>
          </a:p>
        </p:txBody>
      </p:sp>
    </p:spTree>
    <p:extLst>
      <p:ext uri="{BB962C8B-B14F-4D97-AF65-F5344CB8AC3E}">
        <p14:creationId xmlns:p14="http://schemas.microsoft.com/office/powerpoint/2010/main" val="3435073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CE62E-7DE5-1523-06BA-1E4AF17E78EC}"/>
              </a:ext>
            </a:extLst>
          </p:cNvPr>
          <p:cNvSpPr>
            <a:spLocks noGrp="1"/>
          </p:cNvSpPr>
          <p:nvPr>
            <p:ph type="title"/>
          </p:nvPr>
        </p:nvSpPr>
        <p:spPr/>
        <p:txBody>
          <a:bodyPr/>
          <a:lstStyle/>
          <a:p>
            <a:pPr algn="ctr"/>
            <a:r>
              <a:rPr lang="el-GR" dirty="0">
                <a:solidFill>
                  <a:srgbClr val="FF0000"/>
                </a:solidFill>
              </a:rPr>
              <a:t>Η Δυναμική του ανταγωνισμού</a:t>
            </a:r>
            <a:endParaRPr lang="en-GB" dirty="0">
              <a:solidFill>
                <a:srgbClr val="FF0000"/>
              </a:solidFill>
            </a:endParaRPr>
          </a:p>
        </p:txBody>
      </p:sp>
      <p:sp>
        <p:nvSpPr>
          <p:cNvPr id="3" name="Content Placeholder 2">
            <a:extLst>
              <a:ext uri="{FF2B5EF4-FFF2-40B4-BE49-F238E27FC236}">
                <a16:creationId xmlns:a16="http://schemas.microsoft.com/office/drawing/2014/main" id="{8788751D-4D34-CBF5-3B66-A7370D3BC686}"/>
              </a:ext>
            </a:extLst>
          </p:cNvPr>
          <p:cNvSpPr>
            <a:spLocks noGrp="1"/>
          </p:cNvSpPr>
          <p:nvPr>
            <p:ph idx="1"/>
          </p:nvPr>
        </p:nvSpPr>
        <p:spPr>
          <a:xfrm>
            <a:off x="838200" y="1608667"/>
            <a:ext cx="10515600" cy="4568296"/>
          </a:xfrm>
        </p:spPr>
        <p:txBody>
          <a:bodyPr>
            <a:normAutofit/>
          </a:bodyPr>
          <a:lstStyle/>
          <a:p>
            <a:r>
              <a:rPr lang="el-GR" i="1" dirty="0"/>
              <a:t>Η επένδυση είναι ο τρόπος της επιχείρησης να ανταπεξέρχεται στον ανταγωνισμό στο μέλλον.</a:t>
            </a:r>
          </a:p>
          <a:p>
            <a:pPr marL="0" indent="0">
              <a:buNone/>
            </a:pPr>
            <a:endParaRPr lang="el-GR" sz="1000" dirty="0"/>
          </a:p>
          <a:p>
            <a:r>
              <a:rPr lang="en-US" dirty="0"/>
              <a:t>Y=f(K,L)</a:t>
            </a:r>
          </a:p>
          <a:p>
            <a:pPr lvl="1"/>
            <a:r>
              <a:rPr lang="en-US" dirty="0"/>
              <a:t>K- </a:t>
            </a:r>
            <a:r>
              <a:rPr lang="el-GR" dirty="0"/>
              <a:t>παραγωγικό Κεφαλαίο μιας εταιρίας</a:t>
            </a:r>
          </a:p>
          <a:p>
            <a:pPr lvl="1"/>
            <a:r>
              <a:rPr lang="en-US" dirty="0"/>
              <a:t>L- </a:t>
            </a:r>
            <a:r>
              <a:rPr lang="el-GR" dirty="0"/>
              <a:t>αριθμός εργατοωρών </a:t>
            </a:r>
          </a:p>
          <a:p>
            <a:pPr marL="457200" lvl="1" indent="0">
              <a:buNone/>
            </a:pPr>
            <a:endParaRPr lang="el-GR" sz="1000" dirty="0"/>
          </a:p>
          <a:p>
            <a:r>
              <a:rPr lang="el-GR" dirty="0"/>
              <a:t>Απόδοση κλίμακας</a:t>
            </a:r>
          </a:p>
          <a:p>
            <a:pPr lvl="1"/>
            <a:r>
              <a:rPr lang="el-GR" dirty="0"/>
              <a:t>Αύξουσα απόδοση	</a:t>
            </a:r>
            <a:r>
              <a:rPr lang="en-GB" dirty="0"/>
              <a:t>2f(K,L) </a:t>
            </a:r>
            <a:r>
              <a:rPr lang="el-GR" dirty="0"/>
              <a:t>&lt;</a:t>
            </a:r>
            <a:r>
              <a:rPr lang="en-US" dirty="0"/>
              <a:t> </a:t>
            </a:r>
            <a:r>
              <a:rPr lang="en-GB" dirty="0"/>
              <a:t>f(2K,2L)</a:t>
            </a:r>
            <a:r>
              <a:rPr lang="el-GR" dirty="0"/>
              <a:t>	</a:t>
            </a:r>
          </a:p>
          <a:p>
            <a:pPr lvl="1"/>
            <a:r>
              <a:rPr lang="el-GR" dirty="0"/>
              <a:t>Σταθερή απόδοση	2</a:t>
            </a:r>
            <a:r>
              <a:rPr lang="en-US" dirty="0"/>
              <a:t>f(K,L) = f(</a:t>
            </a:r>
            <a:r>
              <a:rPr lang="el-GR" dirty="0"/>
              <a:t>2</a:t>
            </a:r>
            <a:r>
              <a:rPr lang="en-US" dirty="0"/>
              <a:t>K,</a:t>
            </a:r>
            <a:r>
              <a:rPr lang="el-GR" dirty="0"/>
              <a:t>2</a:t>
            </a:r>
            <a:r>
              <a:rPr lang="en-US" dirty="0"/>
              <a:t>L)</a:t>
            </a:r>
            <a:endParaRPr lang="el-GR" dirty="0"/>
          </a:p>
          <a:p>
            <a:pPr lvl="1"/>
            <a:r>
              <a:rPr lang="el-GR" dirty="0"/>
              <a:t>Φθίνουσα απόδοση	</a:t>
            </a:r>
            <a:r>
              <a:rPr lang="en-GB" dirty="0"/>
              <a:t>2f(K,L) </a:t>
            </a:r>
            <a:r>
              <a:rPr lang="el-GR" dirty="0"/>
              <a:t>&gt;</a:t>
            </a:r>
            <a:r>
              <a:rPr lang="en-US" dirty="0"/>
              <a:t> </a:t>
            </a:r>
            <a:r>
              <a:rPr lang="en-GB" dirty="0"/>
              <a:t>f(2K,2L)</a:t>
            </a:r>
            <a:endParaRPr lang="el-GR" dirty="0"/>
          </a:p>
          <a:p>
            <a:pPr marL="0" indent="0">
              <a:buNone/>
            </a:pPr>
            <a:endParaRPr lang="en-GB" dirty="0"/>
          </a:p>
        </p:txBody>
      </p:sp>
    </p:spTree>
    <p:extLst>
      <p:ext uri="{BB962C8B-B14F-4D97-AF65-F5344CB8AC3E}">
        <p14:creationId xmlns:p14="http://schemas.microsoft.com/office/powerpoint/2010/main" val="345119566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8226</TotalTime>
  <Words>3659</Words>
  <Application>Microsoft Office PowerPoint</Application>
  <PresentationFormat>Widescreen</PresentationFormat>
  <Paragraphs>535</Paragraphs>
  <Slides>37</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37</vt:i4>
      </vt:variant>
    </vt:vector>
  </HeadingPairs>
  <TitlesOfParts>
    <vt:vector size="45" baseType="lpstr">
      <vt:lpstr>Aptos</vt:lpstr>
      <vt:lpstr>Aptos Display</vt:lpstr>
      <vt:lpstr>Arial</vt:lpstr>
      <vt:lpstr>Calibri</vt:lpstr>
      <vt:lpstr>Cambria</vt:lpstr>
      <vt:lpstr>Cambria Math</vt:lpstr>
      <vt:lpstr>1_Office Theme</vt:lpstr>
      <vt:lpstr>Θέμα του Office</vt:lpstr>
      <vt:lpstr>Η πλήρης εξίσωση του ποσοστού κέρδους</vt:lpstr>
      <vt:lpstr>Προσδιορίζοντας το ποσοστό κέρδους</vt:lpstr>
      <vt:lpstr>Συγκρούσεις για το ποσοστό κέρδους</vt:lpstr>
      <vt:lpstr>Ανταγωνισμός και Συγκέντρωση</vt:lpstr>
      <vt:lpstr>Ανταγωνισμός τιμών</vt:lpstr>
      <vt:lpstr>Καινοτομίες</vt:lpstr>
      <vt:lpstr>Μονοπωλιακή δύναμη</vt:lpstr>
      <vt:lpstr>Επενδύσεις</vt:lpstr>
      <vt:lpstr>Η Δυναμική του ανταγωνισμού</vt:lpstr>
      <vt:lpstr>Κέρδος και οικονομική συγκέντρωση </vt:lpstr>
      <vt:lpstr>Μισθοί και Εργασία</vt:lpstr>
      <vt:lpstr>Βασικά σημεία</vt:lpstr>
      <vt:lpstr>u=demand effect, g= capital effect</vt:lpstr>
      <vt:lpstr> Η σύγκρουση μεταξύ εργαζομένων και εργοδοτών </vt:lpstr>
      <vt:lpstr>Η σύγκρουση μεταξύ εργαζομένων και εργοδοτών</vt:lpstr>
      <vt:lpstr>«Ο καλός Βακαλάος»</vt:lpstr>
      <vt:lpstr>Ο Καλός Βακαλάος</vt:lpstr>
      <vt:lpstr>Ο Καλός Βακαλάος</vt:lpstr>
      <vt:lpstr>PowerPoint Presentation</vt:lpstr>
      <vt:lpstr>PowerPoint Presentation</vt:lpstr>
      <vt:lpstr>4. Η εργασιακή πειθαρχία : καρότο και μαστίγιο </vt:lpstr>
      <vt:lpstr> 5. Η Αγορά εργασίας, ο μισθός και η ένταση της εργασίας </vt:lpstr>
      <vt:lpstr>Η αγορά εργασίας, ο μισθός και η ένταση της εργασίας</vt:lpstr>
      <vt:lpstr>Η αγορά εργασίας, ο μισθός και η ένταση της εργασίας</vt:lpstr>
      <vt:lpstr>w, e, z, z/w, ulc</vt:lpstr>
      <vt:lpstr>Καμπύλη απόσπασης εργασίας</vt:lpstr>
      <vt:lpstr>z/w και ulc</vt:lpstr>
      <vt:lpstr>Η καμπύλη απόσπασης εργασίας και η μεγιστοποίηση των κερδών</vt:lpstr>
      <vt:lpstr>Ωρομίσθιο, απόσπαση εργασίας, μοναδιαίο κόστος εργασίας και μεγιστοποίηση των κερδών</vt:lpstr>
      <vt:lpstr>«Ο καλός Βακαλάος»</vt:lpstr>
      <vt:lpstr>PowerPoint Presentation</vt:lpstr>
      <vt:lpstr>PowerPoint Presentation</vt:lpstr>
      <vt:lpstr>Βασικά σημεία</vt:lpstr>
      <vt:lpstr>Μετατόπιση της καμπύλης απόσπασης εργασίας (μεγαλύτερο επίδομα ανεργίας)</vt:lpstr>
      <vt:lpstr>Εργοδοτικά συστήματα ελέγχου</vt:lpstr>
      <vt:lpstr>Τεχνολογία και έλεγχος</vt:lpstr>
      <vt:lpstr>Βασικές σχέσεις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πλήρης εξίσωση του ποσοστού κέρδους</dc:title>
  <dc:creator>Constantinos Repapis</dc:creator>
  <cp:lastModifiedBy>Constantinos Repapis</cp:lastModifiedBy>
  <cp:revision>18</cp:revision>
  <dcterms:created xsi:type="dcterms:W3CDTF">2024-04-14T08:37:32Z</dcterms:created>
  <dcterms:modified xsi:type="dcterms:W3CDTF">2024-05-12T14:00:35Z</dcterms:modified>
</cp:coreProperties>
</file>