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1" r:id="rId3"/>
    <p:sldId id="282" r:id="rId4"/>
    <p:sldId id="283" r:id="rId5"/>
    <p:sldId id="301" r:id="rId6"/>
    <p:sldId id="284" r:id="rId7"/>
    <p:sldId id="285" r:id="rId8"/>
    <p:sldId id="286" r:id="rId9"/>
    <p:sldId id="302" r:id="rId10"/>
    <p:sldId id="303" r:id="rId11"/>
    <p:sldId id="287" r:id="rId12"/>
    <p:sldId id="288" r:id="rId13"/>
    <p:sldId id="289" r:id="rId14"/>
    <p:sldId id="29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4660"/>
  </p:normalViewPr>
  <p:slideViewPr>
    <p:cSldViewPr snapToGrid="0">
      <p:cViewPr varScale="1">
        <p:scale>
          <a:sx n="75" d="100"/>
          <a:sy n="75" d="100"/>
        </p:scale>
        <p:origin x="3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E2C80-EDA5-EA8F-3A14-516F232E6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3BB1D5-D79F-0248-4ED1-D796C10D5A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2D322-A3F4-C1BA-7371-A04C04EB0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7000-ED3B-4286-9034-A7B6C01FA0BA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7D54B-4F9D-FB43-4012-DD480251C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C8E7-ABCA-2B42-4705-B275D4DFB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F8E-DA56-4704-BC30-5DED353A3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73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9A2B3-30F1-2023-39B2-676AD2811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FDAE2-A092-E7D1-643B-C73EB2CA46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6EF0E-70FF-C48E-BD35-E9AF8F5BB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7000-ED3B-4286-9034-A7B6C01FA0BA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767E8-0630-CA69-3769-2E0F10DFF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8B7F7-E9BA-81CE-0585-E60EBA7DA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F8E-DA56-4704-BC30-5DED353A3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07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9B7872-BF57-F038-47AF-2F4EC303DC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EA74A-D197-5801-DDA5-9BB8F7FE8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B11EB-FD12-022C-C2B0-A7365C16B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7000-ED3B-4286-9034-A7B6C01FA0BA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22D5C-746E-8F1A-BB15-A98E8034F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893C4-722B-4855-323B-AE2A0BEA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F8E-DA56-4704-BC30-5DED353A3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13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31FF-F0DC-030E-DB3A-8DEFED046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1EAC2-0BC4-AB24-780D-75D3E0893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614EE-0632-B0FC-A598-C00997A49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7000-ED3B-4286-9034-A7B6C01FA0BA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FAFC4-1694-B140-9F99-3907BE386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A30EA-A9E1-ACC5-3D01-249210402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F8E-DA56-4704-BC30-5DED353A3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18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30CDB-B478-0066-6783-DA9ECFCEF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F3D9E4-6989-58EE-2E51-3C74E8331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FC302-0CEE-7671-5715-0F34DB696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7000-ED3B-4286-9034-A7B6C01FA0BA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84455-E27B-64DC-5B72-BDF401694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2631E-FD61-7C34-BB04-8B383D69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F8E-DA56-4704-BC30-5DED353A3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44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BDAFB-A887-A592-9318-AB6DF38C9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10A2A-FFEA-1108-20FF-6C7F56078B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FF3408-BE07-BCC4-0398-356FA06FD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DD831F-D659-6F1B-D1E8-26D686377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7000-ED3B-4286-9034-A7B6C01FA0BA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07735A-F761-108A-C9FC-C941B72C8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0E6819-2816-0455-DBC6-E8B19BAF2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F8E-DA56-4704-BC30-5DED353A3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95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7543-C240-8D34-B868-88FF757B8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6B5F39-29B5-6AF6-300A-F1F716C43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A836A6-A55B-3E57-CE1D-7E6D29D8D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70B125-A952-1B45-BD3C-351F4FCEE2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9E80B-3BA1-93C7-5BA1-0450C12215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C4871B-4FBA-2528-E8EF-6BC6DDC86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7000-ED3B-4286-9034-A7B6C01FA0BA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A64862-1B9C-D9ED-0704-D83EF9657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3CCEF5-8B5A-11A2-2A28-036E185CC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F8E-DA56-4704-BC30-5DED353A3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40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E426-E52F-BF1A-537F-55D996FBE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BA479C-E8BB-5D7C-8207-83F5BA045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7000-ED3B-4286-9034-A7B6C01FA0BA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8C3611-23AE-569E-C19A-B3E277DEE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9BE85A-B765-62A2-DEBC-7E720D7B9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F8E-DA56-4704-BC30-5DED353A3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62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BAF49E-F853-141C-09D9-2AB810C8A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7000-ED3B-4286-9034-A7B6C01FA0BA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D4862C-4AA1-988F-8AA1-5DD7EEBD4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018D6B-A4E3-FE47-3D55-C0691E14C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F8E-DA56-4704-BC30-5DED353A3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03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DE30F-A310-7BC5-5BAC-5F97BFBDD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2C0D5-980A-ED31-645E-2B4BACA5C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8D3AC0-E8D0-B579-FED7-1E652AC73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E46F44-C6F1-887E-42C2-02688F47D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7000-ED3B-4286-9034-A7B6C01FA0BA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DF809-B6B2-5A89-5FFB-33BC8B3FF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34DC1A-9997-27C0-A1AB-00738E12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F8E-DA56-4704-BC30-5DED353A3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463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B58E9-2D4B-E590-DF58-F6B6C89D7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714B9-E05E-D9B1-49D7-155F299511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74C397-828A-BDA7-8874-55E2D3BA9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76DA2-4F94-6F3E-5C8E-511300762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7000-ED3B-4286-9034-A7B6C01FA0BA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2F20CD-3815-DB3D-8A46-2510BFCAE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4B4F8-C103-605C-16FE-BBE2305D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8F8E-DA56-4704-BC30-5DED353A3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74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CDAE67-95B0-0D05-4314-358AACF49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D32E0-BDF2-0499-D212-9593A6F46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4E259-44E4-B1BD-3365-A33D4BF2A5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FB7000-ED3B-4286-9034-A7B6C01FA0BA}" type="datetimeFigureOut">
              <a:rPr lang="en-GB" smtClean="0"/>
              <a:t>14/04/2024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79092-7BB1-CF8C-9B28-8FCF8925A2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E5254-B45A-2375-B5D0-C3BAFB216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568F8E-DA56-4704-BC30-5DED353A3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08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576064"/>
          </a:xfrm>
        </p:spPr>
        <p:txBody>
          <a:bodyPr>
            <a:noAutofit/>
          </a:bodyPr>
          <a:lstStyle/>
          <a:p>
            <a:r>
              <a:rPr lang="el-GR" sz="2400" b="1" dirty="0">
                <a:solidFill>
                  <a:srgbClr val="FF0000"/>
                </a:solidFill>
                <a:latin typeface="Cambria" pitchFamily="18" charset="0"/>
              </a:rPr>
              <a:t>Κεφάλαιο και καπιταλιστικά κέρδη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11866" y="764704"/>
            <a:ext cx="8604613" cy="5976664"/>
          </a:xfrm>
        </p:spPr>
        <p:txBody>
          <a:bodyPr>
            <a:normAutofit fontScale="62500" lnSpcReduction="20000"/>
          </a:bodyPr>
          <a:lstStyle/>
          <a:p>
            <a:r>
              <a:rPr lang="el-GR" sz="2400" dirty="0">
                <a:latin typeface="Cambria" pitchFamily="18" charset="0"/>
              </a:rPr>
              <a:t>Εμπορικά κέρδη (</a:t>
            </a:r>
            <a:r>
              <a:rPr lang="en-US" sz="2400" dirty="0">
                <a:latin typeface="Cambria" pitchFamily="18" charset="0"/>
              </a:rPr>
              <a:t>buy low sell high)</a:t>
            </a:r>
          </a:p>
          <a:p>
            <a:r>
              <a:rPr lang="el-GR" sz="2400" dirty="0">
                <a:latin typeface="Cambria" pitchFamily="18" charset="0"/>
              </a:rPr>
              <a:t>Καπιταλιστικά κέρδη (από διαδικασίες εργασίας/παραγωγής)</a:t>
            </a:r>
            <a:endParaRPr lang="en-US" sz="24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l-GR" sz="2400" dirty="0">
                <a:latin typeface="Cambria" pitchFamily="18" charset="0"/>
              </a:rPr>
              <a:t>Το κέρδος ή η ζημιά είναι η διαφορά μεταξύ του Μ και Μ’</a:t>
            </a:r>
            <a:endParaRPr lang="en-US" sz="2400" dirty="0">
              <a:latin typeface="Cambria" pitchFamily="18" charset="0"/>
            </a:endParaRPr>
          </a:p>
          <a:p>
            <a:pPr marL="0" indent="0">
              <a:buNone/>
            </a:pPr>
            <a:endParaRPr lang="en-US" sz="2400" dirty="0">
              <a:latin typeface="Cambria" pitchFamily="18" charset="0"/>
            </a:endParaRPr>
          </a:p>
          <a:p>
            <a:pPr marL="0" indent="0">
              <a:buNone/>
            </a:pPr>
            <a:endParaRPr lang="en-US" sz="2400" dirty="0">
              <a:latin typeface="Cambria" pitchFamily="18" charset="0"/>
            </a:endParaRPr>
          </a:p>
          <a:p>
            <a:pPr marL="0" indent="0">
              <a:buNone/>
            </a:pPr>
            <a:endParaRPr lang="en-US" sz="24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l-GR" sz="2400" dirty="0">
                <a:latin typeface="Cambria" pitchFamily="18" charset="0"/>
              </a:rPr>
              <a:t>          </a:t>
            </a:r>
          </a:p>
          <a:p>
            <a:pPr marL="0" indent="0">
              <a:buNone/>
            </a:pPr>
            <a:r>
              <a:rPr lang="el-GR" sz="2400" dirty="0">
                <a:latin typeface="Cambria" pitchFamily="18" charset="0"/>
              </a:rPr>
              <a:t>	</a:t>
            </a:r>
          </a:p>
          <a:p>
            <a:pPr marL="0" indent="0">
              <a:buNone/>
            </a:pPr>
            <a:endParaRPr lang="el-GR" sz="24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l-GR" sz="2400" dirty="0">
                <a:latin typeface="Cambria" pitchFamily="18" charset="0"/>
              </a:rPr>
              <a:t>	</a:t>
            </a:r>
          </a:p>
          <a:p>
            <a:pPr marL="0" indent="0">
              <a:buNone/>
            </a:pPr>
            <a:r>
              <a:rPr lang="el-GR" sz="2400" dirty="0">
                <a:latin typeface="Cambria" pitchFamily="18" charset="0"/>
              </a:rPr>
              <a:t>	</a:t>
            </a:r>
          </a:p>
          <a:p>
            <a:pPr marL="0" indent="0">
              <a:buNone/>
            </a:pPr>
            <a:endParaRPr lang="el-GR" sz="24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l-GR" sz="2400" dirty="0">
                <a:latin typeface="Cambria" pitchFamily="18" charset="0"/>
              </a:rPr>
              <a:t>	</a:t>
            </a:r>
          </a:p>
          <a:p>
            <a:pPr marL="0" indent="0">
              <a:buNone/>
            </a:pPr>
            <a:endParaRPr lang="el-GR" sz="24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l-GR" sz="2400" dirty="0">
                <a:latin typeface="Cambria" pitchFamily="18" charset="0"/>
              </a:rPr>
              <a:t>	Ανταλλαγή #1                                                                                                Ανταλλαγή #2</a:t>
            </a:r>
          </a:p>
          <a:p>
            <a:pPr marL="0" indent="0">
              <a:buNone/>
            </a:pPr>
            <a:r>
              <a:rPr lang="el-GR" sz="2400" dirty="0">
                <a:latin typeface="Cambria" pitchFamily="18" charset="0"/>
              </a:rPr>
              <a:t>	Χρήμα για αγορά εισροών			          Προϊόντα για χρήμα</a:t>
            </a:r>
          </a:p>
          <a:p>
            <a:pPr marL="0" indent="0">
              <a:buNone/>
            </a:pPr>
            <a:endParaRPr lang="el-GR" sz="2400" dirty="0">
              <a:latin typeface="Cambria" pitchFamily="18" charset="0"/>
            </a:endParaRPr>
          </a:p>
          <a:p>
            <a:pPr marL="0" indent="0">
              <a:buNone/>
            </a:pPr>
            <a:endParaRPr lang="el-GR" sz="24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l-GR" sz="2400" dirty="0">
                <a:latin typeface="Cambria" pitchFamily="18" charset="0"/>
              </a:rPr>
              <a:t>Η διαμόρφωση των τιμών εισροών (ιδίως της εργασίας) και εκροών εξηγούν τη (συστηματική) εμφάνιση του κέρδους = χρηματική αξία του πλεονάσματος.</a:t>
            </a:r>
          </a:p>
          <a:p>
            <a:pPr marL="0" indent="0">
              <a:buNone/>
            </a:pPr>
            <a:r>
              <a:rPr lang="el-GR" sz="2400" b="1" dirty="0">
                <a:latin typeface="Cambria" pitchFamily="18" charset="0"/>
              </a:rPr>
              <a:t>«Κέρδη» = </a:t>
            </a:r>
            <a:r>
              <a:rPr lang="en-US" sz="2400" b="1" dirty="0">
                <a:latin typeface="Cambria" pitchFamily="18" charset="0"/>
              </a:rPr>
              <a:t>property incomes = </a:t>
            </a:r>
            <a:r>
              <a:rPr lang="el-GR" sz="2400" b="1" dirty="0">
                <a:latin typeface="Cambria" pitchFamily="18" charset="0"/>
              </a:rPr>
              <a:t>Κέρδη + τόκοι + πρόσοδοι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919536" y="3140968"/>
            <a:ext cx="100811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ambria" pitchFamily="18" charset="0"/>
              </a:rPr>
              <a:t>Μ</a:t>
            </a:r>
            <a:r>
              <a:rPr lang="en-US" dirty="0">
                <a:latin typeface="Cambria" pitchFamily="18" charset="0"/>
              </a:rPr>
              <a:t>=</a:t>
            </a:r>
            <a:r>
              <a:rPr lang="el-GR" dirty="0">
                <a:latin typeface="Cambria" pitchFamily="18" charset="0"/>
              </a:rPr>
              <a:t>κεφάλαιο</a:t>
            </a:r>
          </a:p>
        </p:txBody>
      </p:sp>
      <p:cxnSp>
        <p:nvCxnSpPr>
          <p:cNvPr id="6" name="Ευθύγραμμο βέλος σύνδεσης 5"/>
          <p:cNvCxnSpPr/>
          <p:nvPr/>
        </p:nvCxnSpPr>
        <p:spPr>
          <a:xfrm>
            <a:off x="2927648" y="3573016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Ορθογώνιο 6"/>
          <p:cNvSpPr/>
          <p:nvPr/>
        </p:nvSpPr>
        <p:spPr>
          <a:xfrm>
            <a:off x="3431704" y="3140968"/>
            <a:ext cx="100811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b="1" dirty="0">
                <a:latin typeface="Cambria" pitchFamily="18" charset="0"/>
              </a:rPr>
              <a:t>C</a:t>
            </a:r>
            <a:r>
              <a:rPr lang="el-GR" sz="1400" b="1" dirty="0">
                <a:latin typeface="Cambria" pitchFamily="18" charset="0"/>
              </a:rPr>
              <a:t> </a:t>
            </a:r>
            <a:r>
              <a:rPr lang="en-US" sz="1400" b="1" dirty="0">
                <a:latin typeface="Cambria" pitchFamily="18" charset="0"/>
              </a:rPr>
              <a:t>=</a:t>
            </a:r>
            <a:r>
              <a:rPr lang="el-GR" sz="1400" b="1" dirty="0">
                <a:latin typeface="Cambria" pitchFamily="18" charset="0"/>
              </a:rPr>
              <a:t> εργασία και άλλες εισροές</a:t>
            </a:r>
          </a:p>
        </p:txBody>
      </p:sp>
      <p:cxnSp>
        <p:nvCxnSpPr>
          <p:cNvPr id="8" name="Ευθύγραμμο βέλος σύνδεσης 7"/>
          <p:cNvCxnSpPr/>
          <p:nvPr/>
        </p:nvCxnSpPr>
        <p:spPr>
          <a:xfrm>
            <a:off x="4483646" y="3573016"/>
            <a:ext cx="60424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Ισοσκελές τρίγωνο 8"/>
          <p:cNvSpPr/>
          <p:nvPr/>
        </p:nvSpPr>
        <p:spPr>
          <a:xfrm>
            <a:off x="5087888" y="2348880"/>
            <a:ext cx="1656184" cy="2448272"/>
          </a:xfrm>
          <a:prstGeom prst="triangle">
            <a:avLst>
              <a:gd name="adj" fmla="val 52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>
                <a:latin typeface="Cambria" pitchFamily="18" charset="0"/>
              </a:rPr>
              <a:t>Παραγωγή </a:t>
            </a:r>
            <a:r>
              <a:rPr lang="el-GR" sz="1200" b="1" dirty="0">
                <a:latin typeface="Cambria" pitchFamily="18" charset="0"/>
              </a:rPr>
              <a:t>(εντολή</a:t>
            </a:r>
            <a:r>
              <a:rPr lang="el-GR" sz="1200" dirty="0">
                <a:latin typeface="Cambria" pitchFamily="18" charset="0"/>
              </a:rPr>
              <a:t>) </a:t>
            </a:r>
            <a:r>
              <a:rPr lang="el-GR" sz="1200" dirty="0" err="1">
                <a:latin typeface="Cambria" pitchFamily="18" charset="0"/>
              </a:rPr>
              <a:t>εισροές&gt;εκροές</a:t>
            </a:r>
            <a:endParaRPr lang="el-GR" sz="1200" dirty="0">
              <a:latin typeface="Cambria" pitchFamily="18" charset="0"/>
            </a:endParaRPr>
          </a:p>
        </p:txBody>
      </p:sp>
      <p:cxnSp>
        <p:nvCxnSpPr>
          <p:cNvPr id="10" name="Ευθύγραμμο βέλος σύνδεσης 9"/>
          <p:cNvCxnSpPr/>
          <p:nvPr/>
        </p:nvCxnSpPr>
        <p:spPr>
          <a:xfrm>
            <a:off x="6744072" y="3573016"/>
            <a:ext cx="79208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Ορθογώνιο 11"/>
          <p:cNvSpPr/>
          <p:nvPr/>
        </p:nvSpPr>
        <p:spPr>
          <a:xfrm>
            <a:off x="7536160" y="2924944"/>
            <a:ext cx="100811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ambria" pitchFamily="18" charset="0"/>
              </a:rPr>
              <a:t>Εκροές</a:t>
            </a:r>
          </a:p>
          <a:p>
            <a:pPr algn="ctr"/>
            <a:r>
              <a:rPr lang="el-GR" dirty="0">
                <a:latin typeface="Cambria" pitchFamily="18" charset="0"/>
              </a:rPr>
              <a:t>(</a:t>
            </a:r>
            <a:r>
              <a:rPr lang="en-US" dirty="0">
                <a:latin typeface="Cambria" pitchFamily="18" charset="0"/>
              </a:rPr>
              <a:t>C’)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15" name="Ευθύγραμμο βέλος σύνδεσης 14"/>
          <p:cNvCxnSpPr/>
          <p:nvPr/>
        </p:nvCxnSpPr>
        <p:spPr>
          <a:xfrm>
            <a:off x="8544272" y="3562084"/>
            <a:ext cx="576064" cy="1093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Ορθογώνιο 16"/>
          <p:cNvSpPr/>
          <p:nvPr/>
        </p:nvSpPr>
        <p:spPr>
          <a:xfrm>
            <a:off x="9120336" y="2924944"/>
            <a:ext cx="86409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itchFamily="18" charset="0"/>
              </a:rPr>
              <a:t>M’ = M +R</a:t>
            </a:r>
            <a:endParaRPr lang="el-GR" dirty="0">
              <a:latin typeface="Cambria" pitchFamily="18" charset="0"/>
            </a:endParaRPr>
          </a:p>
        </p:txBody>
      </p:sp>
      <p:cxnSp>
        <p:nvCxnSpPr>
          <p:cNvPr id="23" name="Ευθεία γραμμή σύνδεσης 22"/>
          <p:cNvCxnSpPr/>
          <p:nvPr/>
        </p:nvCxnSpPr>
        <p:spPr>
          <a:xfrm>
            <a:off x="9552384" y="4509120"/>
            <a:ext cx="0" cy="11521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εία γραμμή σύνδεσης 23"/>
          <p:cNvCxnSpPr>
            <a:cxnSpLocks/>
          </p:cNvCxnSpPr>
          <p:nvPr/>
        </p:nvCxnSpPr>
        <p:spPr>
          <a:xfrm flipH="1">
            <a:off x="2279576" y="5642706"/>
            <a:ext cx="7255618" cy="185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ύγραμμο βέλος σύνδεσης 28"/>
          <p:cNvCxnSpPr>
            <a:cxnSpLocks/>
          </p:cNvCxnSpPr>
          <p:nvPr/>
        </p:nvCxnSpPr>
        <p:spPr>
          <a:xfrm flipV="1">
            <a:off x="2279576" y="4041068"/>
            <a:ext cx="0" cy="16201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ύγραμμο βέλος σύνδεσης 29"/>
          <p:cNvCxnSpPr/>
          <p:nvPr/>
        </p:nvCxnSpPr>
        <p:spPr>
          <a:xfrm>
            <a:off x="3143672" y="3562084"/>
            <a:ext cx="36004" cy="10910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ύγραμμο βέλος σύνδεσης 32"/>
          <p:cNvCxnSpPr/>
          <p:nvPr/>
        </p:nvCxnSpPr>
        <p:spPr>
          <a:xfrm>
            <a:off x="8753325" y="3562084"/>
            <a:ext cx="0" cy="10910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8160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60167F-6B00-7292-2B5F-F9B9B4D634A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45067"/>
                <a:ext cx="10515600" cy="5431896"/>
              </a:xfrm>
            </p:spPr>
            <p:txBody>
              <a:bodyPr>
                <a:normAutofit/>
              </a:bodyPr>
              <a:lstStyle/>
              <a:p>
                <a:endParaRPr lang="el-GR" dirty="0"/>
              </a:p>
              <a:p>
                <a:r>
                  <a:rPr lang="el-GR" dirty="0"/>
                  <a:t>Εάν λόγο </a:t>
                </a:r>
                <a:r>
                  <a:rPr lang="el-GR" i="0" dirty="0" err="1">
                    <a:solidFill>
                      <a:srgbClr val="202122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</a:rPr>
                  <a:t>υπεραλίευσης</a:t>
                </a:r>
                <a:r>
                  <a:rPr lang="el-GR" i="0" dirty="0">
                    <a:solidFill>
                      <a:srgbClr val="202122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</a:rPr>
                  <a:t> </a:t>
                </a:r>
                <a:r>
                  <a:rPr lang="el-GR" dirty="0"/>
                  <a:t> το δίχτυ ανεβάζει πλέον 4.5 λίβρες ψάρια πιο είναι το ποσοστό κέρδους</a:t>
                </a:r>
                <a:r>
                  <a:rPr lang="en-US" dirty="0"/>
                  <a:t>;</a:t>
                </a:r>
                <a:endParaRPr lang="el-GR" dirty="0"/>
              </a:p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</a:rPr>
                      <m:t>𝑟</m:t>
                    </m:r>
                  </m:oMath>
                </a14:m>
                <a:r>
                  <a:rPr lang="el-GR" dirty="0"/>
                  <a:t>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Χ</m:t>
                            </m:r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Χ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4.</m:t>
                            </m:r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12.5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Χ</m:t>
                            </m:r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l-GR" dirty="0"/>
                  <a:t>=0%</a:t>
                </a:r>
              </a:p>
              <a:p>
                <a:pPr marL="0" indent="0">
                  <a:buNone/>
                </a:pPr>
                <a:endParaRPr lang="el-GR" dirty="0"/>
              </a:p>
              <a:p>
                <a:r>
                  <a:rPr lang="el-GR" dirty="0"/>
                  <a:t>Εάν λόγο </a:t>
                </a:r>
                <a:r>
                  <a:rPr lang="el-GR" i="0" dirty="0" err="1">
                    <a:solidFill>
                      <a:srgbClr val="202122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</a:rPr>
                  <a:t>υπεραλίευσης</a:t>
                </a:r>
                <a:r>
                  <a:rPr lang="el-GR" i="0" dirty="0">
                    <a:solidFill>
                      <a:srgbClr val="202122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</a:rPr>
                  <a:t> </a:t>
                </a:r>
                <a:r>
                  <a:rPr lang="el-GR" dirty="0"/>
                  <a:t> το δίχτυ ανεβάζει πλέον 4.5 λίβρες ψάρια κάθε φορά πόσο πρέπει να αυξηθεί η ένταση εργασίας για να παραμείνει το κέρδος στο 20%;</a:t>
                </a:r>
              </a:p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</a:rPr>
                      <m:t>𝑟</m:t>
                    </m:r>
                  </m:oMath>
                </a14:m>
                <a:r>
                  <a:rPr lang="el-GR" dirty="0"/>
                  <a:t>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Χ</m:t>
                            </m:r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4.5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Χ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12.5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Χ</m:t>
                            </m:r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l-GR" dirty="0"/>
                  <a:t>=</a:t>
                </a:r>
                <a:r>
                  <a:rPr lang="en-US" dirty="0"/>
                  <a:t>0.2</a:t>
                </a:r>
                <a:r>
                  <a:rPr lang="el-GR" dirty="0"/>
                  <a:t>0</a:t>
                </a:r>
              </a:p>
              <a:p>
                <a:r>
                  <a:rPr lang="en-US" dirty="0"/>
                  <a:t>e=5.56 </a:t>
                </a:r>
                <a:r>
                  <a:rPr lang="el-GR" dirty="0"/>
                  <a:t>(μέσος όρος)</a:t>
                </a:r>
              </a:p>
              <a:p>
                <a:endParaRPr lang="el-GR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60167F-6B00-7292-2B5F-F9B9B4D634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45067"/>
                <a:ext cx="10515600" cy="5431896"/>
              </a:xfrm>
              <a:blipFill>
                <a:blip r:embed="rId2"/>
                <a:stretch>
                  <a:fillRect l="-1043" r="-1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896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576064"/>
          </a:xfrm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Ο ρόλος των κεφαλαιουχικών αγαθών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389467" y="764704"/>
                <a:ext cx="11633200" cy="5976664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K = </a:t>
                </a:r>
                <a:r>
                  <a:rPr lang="en-US" dirty="0" err="1">
                    <a:latin typeface="Cambria" pitchFamily="18" charset="0"/>
                  </a:rPr>
                  <a:t>PcCG</a:t>
                </a:r>
                <a:r>
                  <a:rPr lang="el-GR" dirty="0">
                    <a:latin typeface="Cambria" pitchFamily="18" charset="0"/>
                  </a:rPr>
                  <a:t>  όπου,</a:t>
                </a:r>
              </a:p>
              <a:p>
                <a:pPr marL="0" indent="0">
                  <a:buNone/>
                </a:pPr>
                <a:r>
                  <a:rPr lang="el-GR" dirty="0">
                    <a:latin typeface="Cambria" pitchFamily="18" charset="0"/>
                  </a:rPr>
                  <a:t>Κ</a:t>
                </a:r>
                <a:r>
                  <a:rPr lang="en-US" dirty="0">
                    <a:latin typeface="Cambria" pitchFamily="18" charset="0"/>
                  </a:rPr>
                  <a:t>=</a:t>
                </a:r>
                <a:r>
                  <a:rPr lang="el-GR" dirty="0">
                    <a:latin typeface="Cambria" pitchFamily="18" charset="0"/>
                  </a:rPr>
                  <a:t>αξία κατεχόμενων κεφαλαιουχικών αγαθών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Pc = </a:t>
                </a:r>
                <a:r>
                  <a:rPr lang="el-GR" dirty="0">
                    <a:latin typeface="Cambria" pitchFamily="18" charset="0"/>
                  </a:rPr>
                  <a:t>η τιμή των κεφαλαιουχικών αγαθών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CG (Capital Goods)=</a:t>
                </a:r>
                <a:r>
                  <a:rPr lang="el-GR" dirty="0">
                    <a:latin typeface="Cambria" pitchFamily="18" charset="0"/>
                  </a:rPr>
                  <a:t> κατεχόμενα κεφαλαιουχικά αγαθά</a:t>
                </a:r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k=</a:t>
                </a:r>
                <a:r>
                  <a:rPr lang="el-GR" dirty="0">
                    <a:latin typeface="Cambria" pitchFamily="18" charset="0"/>
                  </a:rPr>
                  <a:t>αξία των κατεχόμενων κεφαλαιουχικών αγαθών ανά ώρα εργασίας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𝑃𝑐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𝐶𝐺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𝑃𝑐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𝐶𝐺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u= </a:t>
                </a:r>
                <a:r>
                  <a:rPr lang="el-GR" dirty="0">
                    <a:latin typeface="Cambria" pitchFamily="18" charset="0"/>
                  </a:rPr>
                  <a:t>ποσοστό χρησιμοποίησης της παραγωγικής ικανότητας </a:t>
                </a:r>
              </a:p>
              <a:p>
                <a:pPr marL="0" indent="0">
                  <a:buNone/>
                </a:pPr>
                <a:r>
                  <a:rPr lang="el-GR" dirty="0">
                    <a:latin typeface="Cambria" pitchFamily="18" charset="0"/>
                  </a:rPr>
                  <a:t>	</a:t>
                </a:r>
                <a:r>
                  <a:rPr lang="el-GR" i="1" dirty="0">
                    <a:latin typeface="Cambria" pitchFamily="18" charset="0"/>
                  </a:rPr>
                  <a:t>επηρεάζεται από το επίπεδο ζήτησης του προϊόντος μιας εταιρίας    </a:t>
                </a:r>
              </a:p>
              <a:p>
                <a:pPr marL="0" indent="0">
                  <a:buNone/>
                </a:pPr>
                <a:r>
                  <a:rPr lang="el-GR" i="1" dirty="0">
                    <a:latin typeface="Cambria" pitchFamily="18" charset="0"/>
                  </a:rPr>
                  <a:t>     </a:t>
                </a:r>
                <a:endParaRPr lang="el-GR" b="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CG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/>
                            </a:rPr>
                            <m:t>σε</m:t>
                          </m:r>
                          <m:r>
                            <a:rPr lang="el-GR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/>
                            </a:rPr>
                            <m:t>χρήση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CG</m:t>
                          </m:r>
                        </m:den>
                      </m:f>
                    </m:oMath>
                  </m:oMathPara>
                </a14:m>
                <a:endParaRPr lang="el-GR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g = </a:t>
                </a:r>
                <a:r>
                  <a:rPr lang="el-GR" dirty="0">
                    <a:latin typeface="Cambria" pitchFamily="18" charset="0"/>
                  </a:rPr>
                  <a:t>ποσότητα κεφαλαιουχικών αγαθών σε χρήση ανά ώρα εργασίας     </a:t>
                </a:r>
              </a:p>
              <a:p>
                <a:pPr marL="0" indent="0">
                  <a:buNone/>
                </a:pPr>
                <a:r>
                  <a:rPr lang="el-GR" b="0" i="1" dirty="0">
                    <a:latin typeface="Cambria Math"/>
                  </a:rPr>
                  <a:t>	μεταβάλετε με αλλαγή της τεχνολογίας</a:t>
                </a:r>
              </a:p>
              <a:p>
                <a:pPr marL="0" indent="0">
                  <a:buNone/>
                </a:pPr>
                <a:endParaRPr lang="el-GR" b="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𝐶𝐺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l-GR" b="0" i="1" smtClean="0">
                              <a:latin typeface="Cambria Math"/>
                            </a:rPr>
                            <m:t>𝜎𝜀</m:t>
                          </m:r>
                          <m:r>
                            <a:rPr lang="el-GR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/>
                            </a:rPr>
                            <m:t>χρήση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N</m:t>
                          </m:r>
                        </m:den>
                      </m:f>
                    </m:oMath>
                  </m:oMathPara>
                </a14:m>
                <a:endParaRPr lang="el-GR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9467" y="764704"/>
                <a:ext cx="11633200" cy="5976664"/>
              </a:xfrm>
              <a:blipFill>
                <a:blip r:embed="rId2"/>
                <a:stretch>
                  <a:fillRect l="-681" t="-22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7391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620688"/>
          </a:xfrm>
        </p:spPr>
        <p:txBody>
          <a:bodyPr>
            <a:noAutofit/>
          </a:bodyPr>
          <a:lstStyle/>
          <a:p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Ο ρόλος των κεφαλαιουχικών αγαθών</a:t>
            </a:r>
            <a:endParaRPr lang="el-G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775520" y="908720"/>
                <a:ext cx="8496944" cy="5688632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b="1" dirty="0">
                    <a:solidFill>
                      <a:srgbClr val="FF0000"/>
                    </a:solidFill>
                    <a:latin typeface="Cambria" pitchFamily="18" charset="0"/>
                  </a:rPr>
                  <a:t>g = </a:t>
                </a:r>
                <a:r>
                  <a:rPr lang="el-GR" b="1" dirty="0">
                    <a:solidFill>
                      <a:srgbClr val="FF0000"/>
                    </a:solidFill>
                    <a:latin typeface="Cambria" pitchFamily="18" charset="0"/>
                  </a:rPr>
                  <a:t>τεχνολογία, </a:t>
                </a:r>
                <a:r>
                  <a:rPr lang="en-US" b="1" dirty="0">
                    <a:solidFill>
                      <a:srgbClr val="FF0000"/>
                    </a:solidFill>
                    <a:latin typeface="Cambria" pitchFamily="18" charset="0"/>
                  </a:rPr>
                  <a:t> u = </a:t>
                </a:r>
                <a:r>
                  <a:rPr lang="el-GR" b="1" dirty="0">
                    <a:solidFill>
                      <a:srgbClr val="FF0000"/>
                    </a:solidFill>
                    <a:latin typeface="Cambria" pitchFamily="18" charset="0"/>
                  </a:rPr>
                  <a:t>ζήτηση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𝑘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𝐾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𝑃𝑐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𝐶𝐺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𝑃𝑐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𝐶𝐺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l-GR" b="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0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u</m:t>
                            </m:r>
                          </m:den>
                        </m:f>
                      </m:e>
                    </m:d>
                    <m:r>
                      <a:rPr lang="en-US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𝐶𝐺</m:t>
                        </m:r>
                        <m:r>
                          <a:rPr lang="el-GR" b="0" i="1" smtClean="0">
                            <a:latin typeface="Cambria Math"/>
                          </a:rPr>
                          <m:t> </m:t>
                        </m:r>
                        <m:r>
                          <a:rPr lang="el-GR" b="0" i="1" smtClean="0">
                            <a:latin typeface="Cambria Math"/>
                          </a:rPr>
                          <m:t>𝜎𝜀</m:t>
                        </m:r>
                        <m:r>
                          <a:rPr lang="el-GR" b="0" i="1" smtClean="0">
                            <a:latin typeface="Cambria Math"/>
                          </a:rPr>
                          <m:t> </m:t>
                        </m:r>
                        <m:r>
                          <a:rPr lang="el-GR" b="0" i="1" smtClean="0">
                            <a:latin typeface="Cambria Math"/>
                          </a:rPr>
                          <m:t>𝜒𝜌𝜂𝜎𝜂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/>
                          </a:rPr>
                          <m:t>Ν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CG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𝐶𝐺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l-GR" b="0" i="1" smtClean="0">
                            <a:latin typeface="Cambria Math"/>
                          </a:rPr>
                          <m:t>𝜎𝜀</m:t>
                        </m:r>
                        <m:r>
                          <a:rPr lang="el-GR" b="0" i="1" smtClean="0">
                            <a:latin typeface="Cambria Math"/>
                          </a:rPr>
                          <m:t> </m:t>
                        </m:r>
                        <m:r>
                          <a:rPr lang="el-GR" b="0" i="1" smtClean="0">
                            <a:latin typeface="Cambria Math"/>
                          </a:rPr>
                          <m:t>𝜒𝜌𝜂𝜎𝜂</m:t>
                        </m:r>
                      </m:den>
                    </m:f>
                    <m:r>
                      <a:rPr lang="el-G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CG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dirty="0"/>
                  <a:t>=</a:t>
                </a:r>
                <a:r>
                  <a:rPr lang="el-GR" dirty="0">
                    <a:latin typeface="Cambria" pitchFamily="18" charset="0"/>
                  </a:rPr>
                  <a:t>ποσότητα κατεχόμενων αγαθών ανά ώρα εργασίας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𝑘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𝑃𝑐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𝑢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l-GR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g – </a:t>
                </a:r>
                <a:r>
                  <a:rPr lang="el-GR" dirty="0">
                    <a:latin typeface="Cambria" pitchFamily="18" charset="0"/>
                  </a:rPr>
                  <a:t>μηχανήματα που βρίσκονται σε χρήση ανά ώρα εργασίας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1/u</a:t>
                </a:r>
                <a:r>
                  <a:rPr lang="el-GR" dirty="0">
                    <a:latin typeface="Cambria" pitchFamily="18" charset="0"/>
                  </a:rPr>
                  <a:t> - αντίστροφο του ποσοστού χρησιμοποίησης της παραγωγικής ικανότητας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Pc ≠ Pm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Pc = </a:t>
                </a:r>
                <a:r>
                  <a:rPr lang="el-GR" dirty="0">
                    <a:latin typeface="Cambria" pitchFamily="18" charset="0"/>
                  </a:rPr>
                  <a:t>τιμή κεφαλαιουχικών αγαθών</a:t>
                </a:r>
                <a:r>
                  <a:rPr lang="en-US" dirty="0">
                    <a:latin typeface="Cambria" pitchFamily="18" charset="0"/>
                  </a:rPr>
                  <a:t> (</a:t>
                </a:r>
                <a:r>
                  <a:rPr lang="el-GR" dirty="0">
                    <a:latin typeface="Cambria" pitchFamily="18" charset="0"/>
                  </a:rPr>
                  <a:t>ανά μηχάνημα)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Pm</a:t>
                </a:r>
                <a:r>
                  <a:rPr lang="el-GR" dirty="0">
                    <a:latin typeface="Cambria" pitchFamily="18" charset="0"/>
                  </a:rPr>
                  <a:t> = τιμή πρώτων υλών και κεφαλαιουχικών αγαθών</a:t>
                </a: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75520" y="908720"/>
                <a:ext cx="8496944" cy="5688632"/>
              </a:xfrm>
              <a:blipFill>
                <a:blip r:embed="rId2"/>
                <a:stretch>
                  <a:fillRect l="-1291" t="-30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7360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31504" y="116632"/>
            <a:ext cx="8784976" cy="648072"/>
          </a:xfrm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Η πλήρης εξίσωση του ποσοστού κέρδους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631504" y="764704"/>
                <a:ext cx="8928992" cy="6093296"/>
              </a:xfrm>
            </p:spPr>
            <p:txBody>
              <a:bodyPr>
                <a:normAutofit fontScale="400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000" i="1">
                          <a:latin typeface="Cambria Math"/>
                        </a:rPr>
                        <m:t>𝑟</m:t>
                      </m:r>
                      <m:r>
                        <a:rPr lang="en-US" sz="7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7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7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7000" i="1">
                                  <a:latin typeface="Cambria Math"/>
                                </a:rPr>
                                <m:t>𝑃𝑧𝑒𝑓</m:t>
                              </m:r>
                            </m:e>
                          </m:d>
                          <m:r>
                            <a:rPr lang="en-US" sz="7000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7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7000" i="1">
                                  <a:latin typeface="Cambria Math"/>
                                </a:rPr>
                                <m:t>𝑃𝑚𝑚</m:t>
                              </m:r>
                            </m:e>
                          </m:d>
                          <m:r>
                            <a:rPr lang="en-US" sz="7000" i="1">
                              <a:latin typeface="Cambria Math"/>
                            </a:rPr>
                            <m:t>−</m:t>
                          </m:r>
                          <m:r>
                            <a:rPr lang="en-US" sz="7000" i="1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7000" i="1">
                              <a:latin typeface="Cambria Math"/>
                            </a:rPr>
                            <m:t>𝑃𝑐</m:t>
                          </m:r>
                          <m:d>
                            <m:dPr>
                              <m:ctrlPr>
                                <a:rPr lang="en-US" sz="7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7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7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7000" i="1">
                                      <a:latin typeface="Cambria Math"/>
                                    </a:rPr>
                                    <m:t>𝑢</m:t>
                                  </m:r>
                                </m:den>
                              </m:f>
                            </m:e>
                          </m:d>
                          <m:r>
                            <a:rPr lang="en-US" sz="7000" i="1">
                              <a:latin typeface="Cambria Math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sz="6200" dirty="0">
                    <a:latin typeface="Cambria" pitchFamily="18" charset="0"/>
                  </a:rPr>
                  <a:t>r = </a:t>
                </a:r>
                <a:r>
                  <a:rPr lang="el-GR" sz="6200" dirty="0">
                    <a:latin typeface="Cambria" pitchFamily="18" charset="0"/>
                  </a:rPr>
                  <a:t>ποσοστό κέρδους</a:t>
                </a:r>
                <a:endParaRPr lang="en-US" sz="62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sz="6200" dirty="0" err="1">
                    <a:latin typeface="Cambria" pitchFamily="18" charset="0"/>
                  </a:rPr>
                  <a:t>Pz</a:t>
                </a:r>
                <a:r>
                  <a:rPr lang="el-GR" sz="6200" dirty="0">
                    <a:latin typeface="Cambria" pitchFamily="18" charset="0"/>
                  </a:rPr>
                  <a:t> = τιμή του προϊόντος</a:t>
                </a:r>
                <a:endParaRPr lang="en-US" sz="62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sz="6200" dirty="0">
                    <a:latin typeface="Cambria" pitchFamily="18" charset="0"/>
                  </a:rPr>
                  <a:t>e= </a:t>
                </a:r>
                <a:r>
                  <a:rPr lang="el-GR" sz="6200" dirty="0">
                    <a:latin typeface="Cambria" pitchFamily="18" charset="0"/>
                  </a:rPr>
                  <a:t>ένταση της εργασίας</a:t>
                </a:r>
                <a:endParaRPr lang="en-US" sz="62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sz="6200" dirty="0">
                    <a:latin typeface="Cambria" pitchFamily="18" charset="0"/>
                  </a:rPr>
                  <a:t>f= </a:t>
                </a:r>
                <a:r>
                  <a:rPr lang="el-GR" sz="6200" dirty="0">
                    <a:latin typeface="Cambria" pitchFamily="18" charset="0"/>
                  </a:rPr>
                  <a:t>αποδοτικότητα της εργασίας</a:t>
                </a:r>
                <a:endParaRPr lang="en-US" sz="62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sz="6200" dirty="0">
                    <a:latin typeface="Cambria" pitchFamily="18" charset="0"/>
                  </a:rPr>
                  <a:t>Pm</a:t>
                </a:r>
                <a:r>
                  <a:rPr lang="el-GR" sz="6200" dirty="0">
                    <a:latin typeface="Cambria" pitchFamily="18" charset="0"/>
                  </a:rPr>
                  <a:t> = τιμή των υλικών και μηχανημάτων</a:t>
                </a:r>
                <a:endParaRPr lang="en-US" sz="62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sz="6200" dirty="0">
                    <a:latin typeface="Cambria" pitchFamily="18" charset="0"/>
                  </a:rPr>
                  <a:t>m = </a:t>
                </a:r>
                <a:r>
                  <a:rPr lang="el-GR" sz="6200" dirty="0">
                    <a:latin typeface="Cambria" pitchFamily="18" charset="0"/>
                  </a:rPr>
                  <a:t>χρησιμοποιούμενα υλικά και μηχανήματα ανά ώρα</a:t>
                </a:r>
                <a:endParaRPr lang="en-US" sz="62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sz="6200" dirty="0">
                    <a:latin typeface="Cambria" pitchFamily="18" charset="0"/>
                  </a:rPr>
                  <a:t>w = </a:t>
                </a:r>
                <a:r>
                  <a:rPr lang="el-GR" sz="6200" dirty="0">
                    <a:latin typeface="Cambria" pitchFamily="18" charset="0"/>
                  </a:rPr>
                  <a:t>ωρομίσθιο</a:t>
                </a:r>
                <a:endParaRPr lang="en-US" sz="62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sz="6200" dirty="0">
                    <a:latin typeface="Cambria" pitchFamily="18" charset="0"/>
                  </a:rPr>
                  <a:t>Pc</a:t>
                </a:r>
                <a:r>
                  <a:rPr lang="el-GR" sz="6200" dirty="0">
                    <a:latin typeface="Cambria" pitchFamily="18" charset="0"/>
                  </a:rPr>
                  <a:t> = τιμή των κεφαλαιουχικών αγαθών (ανά «μηχάνημα»)</a:t>
                </a:r>
                <a:endParaRPr lang="en-US" sz="62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sz="6200" dirty="0">
                    <a:latin typeface="Cambria" pitchFamily="18" charset="0"/>
                  </a:rPr>
                  <a:t>u = </a:t>
                </a:r>
                <a:r>
                  <a:rPr lang="el-GR" sz="6200" dirty="0">
                    <a:latin typeface="Cambria" pitchFamily="18" charset="0"/>
                  </a:rPr>
                  <a:t>ποσοστό χρησιμοποίησης της παραγωγικής ικανότητας</a:t>
                </a:r>
                <a:endParaRPr lang="en-US" sz="62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sz="6200" dirty="0">
                    <a:latin typeface="Cambria" pitchFamily="18" charset="0"/>
                  </a:rPr>
                  <a:t>g = </a:t>
                </a:r>
                <a:r>
                  <a:rPr lang="el-GR" sz="6200" dirty="0">
                    <a:latin typeface="Cambria" pitchFamily="18" charset="0"/>
                  </a:rPr>
                  <a:t>κεφαλαιουχικά αγαθά σε χρήση ανά ώρα εργασίας</a:t>
                </a:r>
              </a:p>
              <a:p>
                <a:pPr marL="0" indent="0">
                  <a:buNone/>
                </a:pPr>
                <a:endParaRPr lang="el-GR" sz="6200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31504" y="764704"/>
                <a:ext cx="8928992" cy="6093296"/>
              </a:xfrm>
              <a:blipFill>
                <a:blip r:embed="rId2"/>
                <a:stretch>
                  <a:fillRect l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3406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3400" y="685800"/>
            <a:ext cx="10947400" cy="583954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ambria" pitchFamily="18" charset="0"/>
              </a:rPr>
              <a:t>atr</a:t>
            </a:r>
            <a:r>
              <a:rPr lang="en-US" dirty="0">
                <a:latin typeface="Cambria" pitchFamily="18" charset="0"/>
              </a:rPr>
              <a:t> = (1-t)r</a:t>
            </a:r>
          </a:p>
          <a:p>
            <a:pPr marL="0" indent="0">
              <a:buNone/>
            </a:pPr>
            <a:r>
              <a:rPr lang="en-US" dirty="0" err="1">
                <a:latin typeface="Cambria" pitchFamily="18" charset="0"/>
              </a:rPr>
              <a:t>atr</a:t>
            </a:r>
            <a:r>
              <a:rPr lang="en-US" dirty="0">
                <a:latin typeface="Cambria" pitchFamily="18" charset="0"/>
              </a:rPr>
              <a:t> = </a:t>
            </a:r>
            <a:r>
              <a:rPr lang="el-GR" dirty="0">
                <a:latin typeface="Cambria" pitchFamily="18" charset="0"/>
              </a:rPr>
              <a:t>ποσοστό κέρδους μετά από φόρους</a:t>
            </a: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t = </a:t>
            </a:r>
            <a:r>
              <a:rPr lang="el-GR" dirty="0">
                <a:latin typeface="Cambria" pitchFamily="18" charset="0"/>
              </a:rPr>
              <a:t>φορολογικός συντελεστής κερδών</a:t>
            </a:r>
          </a:p>
          <a:p>
            <a:pPr marL="0" indent="0">
              <a:buNone/>
            </a:pPr>
            <a:endParaRPr lang="en-U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y, w, k ----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 9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προσδιοριστικοί παράγοντες του ποσοστού κέρδους που διαμορφώνονται μέσα από συγκρούσεις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καπιταλιστών, εργατών, αγοραστών, προμηθευτών πρώτων υλών, κυβερνήσεων, προμηθευτών κεφαλαιουχικών αγαθών</a:t>
            </a:r>
            <a:endParaRPr lang="el-GR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792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576064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rgbClr val="FF0000"/>
                </a:solidFill>
                <a:latin typeface="Cambria" pitchFamily="18" charset="0"/>
              </a:rPr>
              <a:t>Καπιταλιστική Παραγωγή και Κέρδη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703512" y="692696"/>
                <a:ext cx="8856984" cy="6048672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l-GR" sz="2400" dirty="0">
                    <a:latin typeface="Cambria" pitchFamily="18" charset="0"/>
                  </a:rPr>
                  <a:t>Στο επίπεδο της συνολικής οικονομίας σχεδόν πάντοτε υπάρχουν κέρδη (και πολύ σπάνια ζημιές). Γιατί συμβαίνει αυτό και τι καθορίζει το μέγεθος των κερδών;                                  						                    οριζόντια</a:t>
                </a:r>
              </a:p>
              <a:p>
                <a:pPr marL="0" indent="0">
                  <a:buNone/>
                </a:pPr>
                <a:r>
                  <a:rPr lang="el-GR" sz="2400" dirty="0">
                    <a:latin typeface="Cambria" pitchFamily="18" charset="0"/>
                  </a:rPr>
                  <a:t>Ποσοστό κέρδους κάθετη</a:t>
                </a:r>
              </a:p>
              <a:p>
                <a:pPr marL="0" indent="0">
                  <a:buNone/>
                </a:pPr>
                <a:r>
                  <a:rPr lang="el-GR" sz="2400" dirty="0">
                    <a:latin typeface="Cambria" pitchFamily="18" charset="0"/>
                  </a:rPr>
                  <a:t>(έλεγχος πλεονάσματος                      χρονική</a:t>
                </a:r>
              </a:p>
              <a:p>
                <a:pPr marL="0" indent="0">
                  <a:buNone/>
                </a:pPr>
                <a:r>
                  <a:rPr lang="el-GR" sz="2400" dirty="0">
                    <a:latin typeface="Cambria" pitchFamily="18" charset="0"/>
                  </a:rPr>
                  <a:t>διαιώνιση συστήματος)</a:t>
                </a:r>
              </a:p>
              <a:p>
                <a:pPr marL="0" indent="0">
                  <a:buNone/>
                </a:pPr>
                <a:r>
                  <a:rPr lang="el-GR" sz="2400" dirty="0">
                    <a:latin typeface="Cambria" pitchFamily="18" charset="0"/>
                  </a:rPr>
                  <a:t>Βασικό εργαλείο της ανάλυσης του καπιταλισμού</a:t>
                </a:r>
              </a:p>
              <a:p>
                <a:pPr marL="457200" indent="-457200">
                  <a:buAutoNum type="arabicPeriod"/>
                </a:pPr>
                <a:r>
                  <a:rPr lang="el-GR" sz="2400" dirty="0">
                    <a:latin typeface="Cambria" pitchFamily="18" charset="0"/>
                  </a:rPr>
                  <a:t>Κέρδος/Πλεόνασμα = Συνολικό Προϊόν – Αποσβέσεις και πρώτες ύλες – Μισθοί -</a:t>
                </a:r>
                <a:r>
                  <a:rPr lang="el-GR" sz="2400" dirty="0">
                    <a:latin typeface="Cambria" pitchFamily="18" charset="0"/>
                    <a:sym typeface="Wingdings" pitchFamily="2" charset="2"/>
                  </a:rPr>
                  <a:t> Υπόλοιπο (</a:t>
                </a: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residual)</a:t>
                </a:r>
                <a:r>
                  <a:rPr lang="el-GR" sz="2400" dirty="0">
                    <a:latin typeface="Cambria" pitchFamily="18" charset="0"/>
                    <a:sym typeface="Wingdings" pitchFamily="2" charset="2"/>
                  </a:rPr>
                  <a:t> και όχι «συνεισφορά» του κεφαλαίου.</a:t>
                </a:r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𝑟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𝐾</m:t>
                        </m:r>
                      </m:den>
                    </m:f>
                  </m:oMath>
                </a14:m>
                <a:r>
                  <a:rPr lang="el-GR" sz="2400" dirty="0">
                    <a:latin typeface="Cambria" pitchFamily="18" charset="0"/>
                  </a:rPr>
                  <a:t>,  ποσοστό κέρδους = Κέρδη/Κατεχόμενο κεφάλαιο</a:t>
                </a:r>
              </a:p>
              <a:p>
                <a:pPr marL="457200" indent="-457200">
                  <a:buAutoNum type="arabicPeriod"/>
                </a:pPr>
                <a:r>
                  <a:rPr lang="el-GR" sz="2400" dirty="0">
                    <a:latin typeface="Cambria" pitchFamily="18" charset="0"/>
                  </a:rPr>
                  <a:t>Το ύψος του </a:t>
                </a:r>
                <a:r>
                  <a:rPr lang="en-US" sz="2400" dirty="0">
                    <a:latin typeface="Cambria" pitchFamily="18" charset="0"/>
                  </a:rPr>
                  <a:t>r </a:t>
                </a:r>
                <a:r>
                  <a:rPr lang="el-GR" sz="2400" dirty="0">
                    <a:latin typeface="Cambria" pitchFamily="18" charset="0"/>
                  </a:rPr>
                  <a:t>εξαρτάται από την έκβαση της σχέσης/διαμάχης της καπιταλιστικής τάξης με α) τους εργάτες β) το κράτος γ) τους προμηθευτές εισροών</a:t>
                </a:r>
              </a:p>
              <a:p>
                <a:pPr marL="457200" indent="-457200">
                  <a:buAutoNum type="arabicPeriod"/>
                </a:pPr>
                <a:r>
                  <a:rPr lang="el-GR" sz="2400" dirty="0">
                    <a:latin typeface="Cambria" pitchFamily="18" charset="0"/>
                  </a:rPr>
                  <a:t>καθοριστικοί παράγοντες του ποσοστού κέρδους</a:t>
                </a: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03512" y="692696"/>
                <a:ext cx="8856984" cy="6048672"/>
              </a:xfrm>
              <a:blipFill>
                <a:blip r:embed="rId2"/>
                <a:stretch>
                  <a:fillRect l="-895" t="-1815" r="-8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Ευθύγραμμο βέλος σύνδεσης 6"/>
          <p:cNvCxnSpPr/>
          <p:nvPr/>
        </p:nvCxnSpPr>
        <p:spPr>
          <a:xfrm flipH="1">
            <a:off x="4633552" y="1762180"/>
            <a:ext cx="1462448" cy="19642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 flipH="1" flipV="1">
            <a:off x="4386883" y="2361001"/>
            <a:ext cx="1791816" cy="248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 flipH="1">
            <a:off x="4439816" y="2182122"/>
            <a:ext cx="1584176" cy="5543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835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576064"/>
          </a:xfrm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Υπολογίζοντας το ποσοστό κέρδους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775520" y="836712"/>
                <a:ext cx="8640960" cy="5832648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𝑟</m:t>
                    </m:r>
                    <m:r>
                      <a:rPr lang="en-US" sz="36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𝑅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𝐾</m:t>
                        </m:r>
                      </m:den>
                    </m:f>
                  </m:oMath>
                </a14:m>
                <a:r>
                  <a:rPr lang="en-US" sz="3600" dirty="0"/>
                  <a:t>, </a:t>
                </a:r>
                <a:r>
                  <a:rPr lang="el-GR" sz="2400" dirty="0">
                    <a:latin typeface="Cambria" pitchFamily="18" charset="0"/>
                  </a:rPr>
                  <a:t>δείκτης του βαθμού επιτυχίας του κεφαλαίου/επιχείρησης, κλάδου, συνολικής οικονομίας</a:t>
                </a:r>
              </a:p>
              <a:p>
                <a:pPr marL="0" indent="0" algn="just">
                  <a:buNone/>
                </a:pPr>
                <a:r>
                  <a:rPr lang="en-US" sz="2400" dirty="0">
                    <a:latin typeface="Cambria" pitchFamily="18" charset="0"/>
                  </a:rPr>
                  <a:t>R &lt;-----</a:t>
                </a: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 </a:t>
                </a:r>
                <a:r>
                  <a:rPr lang="el-GR" sz="2400" dirty="0">
                    <a:latin typeface="Cambria" pitchFamily="18" charset="0"/>
                    <a:sym typeface="Wingdings" pitchFamily="2" charset="2"/>
                  </a:rPr>
                  <a:t>μερίσματα, τόκοι, ενοίκια (πρόσοδοι γης), παρακρατηθέντα / αδιανέμητα κέρδη = </a:t>
                </a: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property incomes</a:t>
                </a:r>
                <a:endParaRPr lang="el-GR" sz="2400" dirty="0">
                  <a:latin typeface="Cambria" pitchFamily="18" charset="0"/>
                  <a:sym typeface="Wingdings" pitchFamily="2" charset="2"/>
                </a:endParaRPr>
              </a:p>
              <a:p>
                <a:pPr marL="0" indent="0" algn="just">
                  <a:buNone/>
                </a:pPr>
                <a:r>
                  <a:rPr lang="el-GR" sz="2400" dirty="0">
                    <a:latin typeface="Cambria" pitchFamily="18" charset="0"/>
                    <a:sym typeface="Wingdings" pitchFamily="2" charset="2"/>
                  </a:rPr>
                  <a:t>Υ = </a:t>
                </a: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S - M, </a:t>
                </a:r>
                <a:r>
                  <a:rPr lang="el-GR" sz="2400" dirty="0">
                    <a:latin typeface="Cambria" pitchFamily="18" charset="0"/>
                    <a:sym typeface="Wingdings" pitchFamily="2" charset="2"/>
                  </a:rPr>
                  <a:t>όπου</a:t>
                </a:r>
              </a:p>
              <a:p>
                <a:pPr marL="0" indent="0" algn="just">
                  <a:buNone/>
                </a:pP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Y </a:t>
                </a:r>
                <a:r>
                  <a:rPr lang="el-GR" sz="2400" dirty="0">
                    <a:latin typeface="Cambria" pitchFamily="18" charset="0"/>
                    <a:sym typeface="Wingdings" pitchFamily="2" charset="2"/>
                  </a:rPr>
                  <a:t>=χρηματική αξία του καθαρού προϊόντος/εκροής</a:t>
                </a:r>
              </a:p>
              <a:p>
                <a:pPr marL="0" indent="0" algn="just">
                  <a:buNone/>
                </a:pP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S</a:t>
                </a:r>
                <a:r>
                  <a:rPr lang="el-GR" sz="2400" dirty="0">
                    <a:latin typeface="Cambria" pitchFamily="18" charset="0"/>
                    <a:sym typeface="Wingdings" pitchFamily="2" charset="2"/>
                  </a:rPr>
                  <a:t> = χρηματική αξία του συνολικού προϊόντος</a:t>
                </a:r>
              </a:p>
              <a:p>
                <a:pPr marL="0" indent="0" algn="just">
                  <a:buNone/>
                </a:pP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M</a:t>
                </a:r>
                <a:r>
                  <a:rPr lang="el-GR" sz="2400" dirty="0">
                    <a:latin typeface="Cambria" pitchFamily="18" charset="0"/>
                    <a:sym typeface="Wingdings" pitchFamily="2" charset="2"/>
                  </a:rPr>
                  <a:t> = κόστος των χρησιμοποιηθέντων υλικών και κεφαλαιουχικών αγαθών (αποσβέσεων)- «ενδιάμεσα αγαθά».</a:t>
                </a:r>
              </a:p>
              <a:p>
                <a:pPr marL="0" indent="0" algn="just">
                  <a:buNone/>
                </a:pPr>
                <a:r>
                  <a:rPr lang="el-GR" sz="2400" dirty="0">
                    <a:latin typeface="Cambria" pitchFamily="18" charset="0"/>
                    <a:sym typeface="Wingdings" pitchFamily="2" charset="2"/>
                  </a:rPr>
                  <a:t>Υ = </a:t>
                </a: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W+R, </a:t>
                </a:r>
                <a:r>
                  <a:rPr lang="el-GR" sz="2400" dirty="0">
                    <a:latin typeface="Cambria" pitchFamily="18" charset="0"/>
                    <a:sym typeface="Wingdings" pitchFamily="2" charset="2"/>
                  </a:rPr>
                  <a:t> όπου </a:t>
                </a: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W= </a:t>
                </a:r>
                <a:r>
                  <a:rPr lang="el-GR" sz="2400" dirty="0">
                    <a:latin typeface="Cambria" pitchFamily="18" charset="0"/>
                    <a:sym typeface="Wingdings" pitchFamily="2" charset="2"/>
                  </a:rPr>
                  <a:t>μισθοί</a:t>
                </a: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,R = </a:t>
                </a:r>
                <a:r>
                  <a:rPr lang="el-GR" sz="2400" dirty="0">
                    <a:latin typeface="Cambria" pitchFamily="18" charset="0"/>
                    <a:sym typeface="Wingdings" pitchFamily="2" charset="2"/>
                  </a:rPr>
                  <a:t>«κέρδη» και </a:t>
                </a:r>
                <a:endParaRPr lang="en-US" sz="2400" i="1" dirty="0">
                  <a:latin typeface="Cambria Math"/>
                  <a:sym typeface="Wingdings" pitchFamily="2" charset="2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sym typeface="Wingdings" pitchFamily="2" charset="2"/>
                        </a:rPr>
                        <m:t>𝑟</m:t>
                      </m:r>
                      <m:r>
                        <a:rPr lang="en-US" sz="2400" i="1">
                          <a:latin typeface="Cambria Math"/>
                          <a:sym typeface="Wingdings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>
                              <a:latin typeface="Cambria Math"/>
                              <a:sym typeface="Wingdings" pitchFamily="2" charset="2"/>
                            </a:rPr>
                            <m:t>Υ</m:t>
                          </m:r>
                          <m:r>
                            <a:rPr lang="el-GR" sz="2400">
                              <a:latin typeface="Cambria Math"/>
                              <a:sym typeface="Wingdings" pitchFamily="2" charset="2"/>
                            </a:rPr>
                            <m:t>−</m:t>
                          </m:r>
                          <m:r>
                            <a:rPr lang="en-US" sz="2400" i="1">
                              <a:latin typeface="Cambria Math"/>
                              <a:sym typeface="Wingdings" pitchFamily="2" charset="2"/>
                            </a:rPr>
                            <m:t>𝑊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sym typeface="Wingdings" pitchFamily="2" charset="2"/>
                            </a:rPr>
                            <m:t>𝐾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mbria" pitchFamily="18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endParaRPr lang="el-GR" sz="2000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75520" y="836712"/>
                <a:ext cx="8640960" cy="5832648"/>
              </a:xfrm>
              <a:blipFill>
                <a:blip r:embed="rId2"/>
                <a:stretch>
                  <a:fillRect l="-1058" t="-418" r="-10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547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FF0000"/>
                </a:solidFill>
                <a:latin typeface="Cambria" pitchFamily="18" charset="0"/>
              </a:rPr>
              <a:t>Το ποσοστό κέρδους ανά ώρα εργασίας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775520" y="908720"/>
                <a:ext cx="8568952" cy="5688632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endParaRPr lang="el-GR" sz="3600" dirty="0"/>
              </a:p>
              <a:p>
                <a:pPr marL="0" indent="0">
                  <a:buNone/>
                </a:pPr>
                <a:r>
                  <a:rPr lang="en-US" sz="3600" dirty="0"/>
                  <a:t>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𝑌</m:t>
                        </m:r>
                        <m:r>
                          <a:rPr lang="en-US" sz="3600" i="1">
                            <a:latin typeface="Cambria Math"/>
                          </a:rPr>
                          <m:t>−</m:t>
                        </m:r>
                        <m:r>
                          <a:rPr lang="en-US" sz="3600" i="1">
                            <a:latin typeface="Cambria Math"/>
                          </a:rPr>
                          <m:t>𝑊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𝐾</m:t>
                        </m:r>
                      </m:den>
                    </m:f>
                    <m:r>
                      <a:rPr lang="en-US" sz="3600" i="1">
                        <a:latin typeface="Cambria Math"/>
                      </a:rPr>
                      <m:t>=</m:t>
                    </m:r>
                    <m:box>
                      <m:box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i="1">
                                    <a:latin typeface="Cambria Math"/>
                                  </a:rPr>
                                  <m:t>𝑌</m:t>
                                </m:r>
                              </m:num>
                              <m:den>
                                <m:r>
                                  <a:rPr lang="en-US" sz="3600" i="1">
                                    <a:latin typeface="Cambria Math"/>
                                  </a:rPr>
                                  <m:t>𝑁</m:t>
                                </m:r>
                              </m:den>
                            </m:f>
                            <m:r>
                              <a:rPr lang="en-US" sz="3600" i="1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i="1">
                                    <a:latin typeface="Cambria Math"/>
                                  </a:rPr>
                                  <m:t>𝑊</m:t>
                                </m:r>
                              </m:num>
                              <m:den>
                                <m:r>
                                  <a:rPr lang="en-US" sz="3600" i="1">
                                    <a:latin typeface="Cambria Math"/>
                                  </a:rPr>
                                  <m:t>𝑁</m:t>
                                </m:r>
                              </m:den>
                            </m:f>
                          </m:num>
                          <m:den>
                            <m:f>
                              <m:f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i="1">
                                    <a:latin typeface="Cambria Math"/>
                                  </a:rPr>
                                  <m:t>𝐾</m:t>
                                </m:r>
                              </m:num>
                              <m:den>
                                <m:r>
                                  <a:rPr lang="en-US" sz="3600" i="1">
                                    <a:latin typeface="Cambria Math"/>
                                  </a:rPr>
                                  <m:t>𝑁</m:t>
                                </m:r>
                              </m:den>
                            </m:f>
                          </m:den>
                        </m:f>
                        <m:r>
                          <a:rPr lang="en-US" sz="3600" i="1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36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3600" i="1">
                                <a:latin typeface="Cambria Math"/>
                              </a:rPr>
                              <m:t>𝑤</m:t>
                            </m:r>
                          </m:num>
                          <m:den>
                            <m:r>
                              <a:rPr lang="en-US" sz="3600" i="1">
                                <a:latin typeface="Cambria Math"/>
                              </a:rPr>
                              <m:t>𝑘</m:t>
                            </m:r>
                          </m:den>
                        </m:f>
                      </m:e>
                    </m:box>
                  </m:oMath>
                </a14:m>
                <a:r>
                  <a:rPr lang="el-GR" b="0" dirty="0"/>
                  <a:t> όπου</a:t>
                </a:r>
              </a:p>
              <a:p>
                <a:pPr marL="0" indent="0" algn="just">
                  <a:buNone/>
                </a:pPr>
                <a:endParaRPr lang="el-GR" dirty="0">
                  <a:latin typeface="Cambria" pitchFamily="18" charset="0"/>
                </a:endParaRPr>
              </a:p>
              <a:p>
                <a:pPr marL="0" indent="0" algn="just">
                  <a:buNone/>
                </a:pPr>
                <a:r>
                  <a:rPr lang="el-GR" dirty="0">
                    <a:latin typeface="Cambria" pitchFamily="18" charset="0"/>
                  </a:rPr>
                  <a:t>Ν = ώρες εργασίας, </a:t>
                </a:r>
                <a:r>
                  <a:rPr lang="en-US" dirty="0">
                    <a:latin typeface="Cambria" pitchFamily="18" charset="0"/>
                  </a:rPr>
                  <a:t>y=</a:t>
                </a:r>
                <a:r>
                  <a:rPr lang="el-GR" dirty="0">
                    <a:latin typeface="Cambria" pitchFamily="18" charset="0"/>
                  </a:rPr>
                  <a:t>αξία καθαρού προϊόντος ανά ώρα εργασίας, </a:t>
                </a:r>
                <a:r>
                  <a:rPr lang="en-US" dirty="0">
                    <a:latin typeface="Cambria" pitchFamily="18" charset="0"/>
                  </a:rPr>
                  <a:t>w</a:t>
                </a:r>
                <a:r>
                  <a:rPr lang="el-GR" dirty="0">
                    <a:latin typeface="Cambria" pitchFamily="18" charset="0"/>
                  </a:rPr>
                  <a:t>=ωρομίσθιο, </a:t>
                </a:r>
                <a:r>
                  <a:rPr lang="en-US" dirty="0">
                    <a:latin typeface="Cambria" pitchFamily="18" charset="0"/>
                  </a:rPr>
                  <a:t>k</a:t>
                </a:r>
                <a:r>
                  <a:rPr lang="el-GR" dirty="0">
                    <a:latin typeface="Cambria" pitchFamily="18" charset="0"/>
                  </a:rPr>
                  <a:t>= αξία κεφαλαίου ανά ώρα εργασίας</a:t>
                </a:r>
              </a:p>
              <a:p>
                <a:pPr marL="0" indent="0" algn="just">
                  <a:buNone/>
                </a:pPr>
                <a:endParaRPr lang="el-GR" dirty="0">
                  <a:latin typeface="Cambria" pitchFamily="18" charset="0"/>
                </a:endParaRPr>
              </a:p>
              <a:p>
                <a:pPr marL="0" indent="0" algn="just">
                  <a:buNone/>
                </a:pPr>
                <a:r>
                  <a:rPr lang="en-US" dirty="0">
                    <a:latin typeface="Cambria" pitchFamily="18" charset="0"/>
                  </a:rPr>
                  <a:t>y-w = </a:t>
                </a:r>
                <a:r>
                  <a:rPr lang="el-GR" dirty="0">
                    <a:latin typeface="Cambria" pitchFamily="18" charset="0"/>
                  </a:rPr>
                  <a:t>κέρδος ανά ώρα εργασίας</a:t>
                </a:r>
              </a:p>
              <a:p>
                <a:pPr marL="0" indent="0" algn="just">
                  <a:buNone/>
                </a:pPr>
                <a:endParaRPr lang="el-GR" dirty="0">
                  <a:latin typeface="Cambria" pitchFamily="18" charset="0"/>
                </a:endParaRPr>
              </a:p>
              <a:p>
                <a:pPr marL="0" indent="0" algn="just">
                  <a:buNone/>
                </a:pPr>
                <a:r>
                  <a:rPr lang="en-US" dirty="0">
                    <a:latin typeface="Cambria" pitchFamily="18" charset="0"/>
                  </a:rPr>
                  <a:t>y&gt;w </a:t>
                </a:r>
                <a:r>
                  <a:rPr lang="el-GR" dirty="0">
                    <a:latin typeface="Cambria" pitchFamily="18" charset="0"/>
                  </a:rPr>
                  <a:t>συστηματικά και μόνιμα. Οι εργάτες πληρώνονται λιγότερο από την αξία του καθαρού προϊόντος που παράγουν ----</a:t>
                </a:r>
                <a:r>
                  <a:rPr lang="el-GR" dirty="0">
                    <a:latin typeface="Cambria" pitchFamily="18" charset="0"/>
                    <a:sym typeface="Wingdings" pitchFamily="2" charset="2"/>
                  </a:rPr>
                  <a:t> γίνονται δηλαδή αντικείμενο «εκμετάλλευσης».</a:t>
                </a:r>
                <a:endParaRPr lang="el-GR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/>
                  <a:t>	</a:t>
                </a:r>
                <a:r>
                  <a:rPr lang="el-GR" b="0" dirty="0"/>
                  <a:t>εάν </a:t>
                </a:r>
                <a:r>
                  <a:rPr lang="en-US" b="0" dirty="0"/>
                  <a:t>y=w </a:t>
                </a:r>
                <a:r>
                  <a:rPr lang="el-GR" b="0" dirty="0"/>
                  <a:t>τότε </a:t>
                </a:r>
                <a:r>
                  <a:rPr lang="en-US" b="0" dirty="0"/>
                  <a:t>r=0. </a:t>
                </a:r>
              </a:p>
              <a:p>
                <a:pPr marL="0" indent="0">
                  <a:buNone/>
                </a:pPr>
                <a:r>
                  <a:rPr lang="el-GR" dirty="0"/>
                  <a:t>	Κανένα κίνητρο για τους καπιταλιστές να επενδύσουν.</a:t>
                </a:r>
                <a:endParaRPr lang="el-GR" b="0" dirty="0"/>
              </a:p>
              <a:p>
                <a:pPr marL="0" indent="0">
                  <a:buNone/>
                </a:pPr>
                <a:endParaRPr lang="el-GR" dirty="0"/>
              </a:p>
              <a:p>
                <a:pPr marL="0" indent="0">
                  <a:buNone/>
                </a:pPr>
                <a:endParaRPr lang="el-GR" b="0" dirty="0"/>
              </a:p>
              <a:p>
                <a:pPr marL="0" indent="0">
                  <a:buNone/>
                </a:pPr>
                <a:endParaRPr lang="el-GR" dirty="0"/>
              </a:p>
              <a:p>
                <a:pPr marL="0" indent="0">
                  <a:buNone/>
                </a:pPr>
                <a:endParaRPr lang="el-GR" b="0" dirty="0"/>
              </a:p>
              <a:p>
                <a:pPr marL="0" indent="0">
                  <a:buNone/>
                </a:pPr>
                <a:endParaRPr lang="el-GR" dirty="0"/>
              </a:p>
              <a:p>
                <a:pPr marL="0" indent="0">
                  <a:buNone/>
                </a:pPr>
                <a:endParaRPr lang="el-GR" b="0" dirty="0"/>
              </a:p>
              <a:p>
                <a:pPr marL="0" indent="0">
                  <a:buNone/>
                </a:pPr>
                <a:endParaRPr lang="el-GR" dirty="0"/>
              </a:p>
              <a:p>
                <a:pPr marL="0" indent="0">
                  <a:buNone/>
                </a:pPr>
                <a:endParaRPr lang="el-GR" b="0" dirty="0"/>
              </a:p>
              <a:p>
                <a:pPr marL="0" indent="0">
                  <a:buNone/>
                </a:pPr>
                <a:endParaRPr lang="el-GR" dirty="0"/>
              </a:p>
              <a:p>
                <a:pPr marL="0" indent="0">
                  <a:buNone/>
                </a:pPr>
                <a:endParaRPr lang="el-GR" b="0" dirty="0"/>
              </a:p>
              <a:p>
                <a:pPr marL="0" indent="0">
                  <a:buNone/>
                </a:pPr>
                <a:endParaRPr lang="el-GR" dirty="0"/>
              </a:p>
              <a:p>
                <a:pPr marL="0" indent="0">
                  <a:buNone/>
                </a:pPr>
                <a:endParaRPr lang="el-GR" b="0" dirty="0"/>
              </a:p>
              <a:p>
                <a:pPr marL="0" indent="0">
                  <a:buNone/>
                </a:pPr>
                <a:endParaRPr lang="el-GR" dirty="0"/>
              </a:p>
              <a:p>
                <a:pPr marL="0" indent="0">
                  <a:buNone/>
                </a:pPr>
                <a:endParaRPr lang="el-GR" b="0" dirty="0"/>
              </a:p>
              <a:p>
                <a:pPr marL="0" indent="0">
                  <a:buNone/>
                </a:pPr>
                <a:endParaRPr lang="el-GR" dirty="0"/>
              </a:p>
              <a:p>
                <a:pPr marL="0" indent="0">
                  <a:buNone/>
                </a:pPr>
                <a:endParaRPr lang="el-GR" b="0" dirty="0"/>
              </a:p>
              <a:p>
                <a:pPr marL="0" indent="0">
                  <a:buNone/>
                </a:pPr>
                <a:endParaRPr lang="el-GR" b="0" dirty="0"/>
              </a:p>
              <a:p>
                <a:pPr marL="0" indent="0">
                  <a:buNone/>
                </a:pPr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75520" y="908720"/>
                <a:ext cx="8568952" cy="5688632"/>
              </a:xfrm>
              <a:blipFill>
                <a:blip r:embed="rId2"/>
                <a:stretch>
                  <a:fillRect l="-1707" r="-1138" b="-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0700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0E9A0-149B-0271-65A0-EB4CA1A53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«Ο καλός Βακαλάος»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B99C5-9B74-CF6E-3CE0-0E17CB7EE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10 δίχτυα – 10 εργαζόμενοι – κάθε εργαζόμενος 1 δίχτυ</a:t>
            </a:r>
          </a:p>
          <a:p>
            <a:r>
              <a:rPr lang="el-GR" dirty="0"/>
              <a:t>Κάθε εργαζόμενος 25 λίβρες ψάρια την ώρα</a:t>
            </a:r>
          </a:p>
          <a:p>
            <a:r>
              <a:rPr lang="el-GR" dirty="0"/>
              <a:t>Εργατικά – 10$ την ώρα και εργασία 100 ώρες τον χρόνο</a:t>
            </a:r>
          </a:p>
          <a:p>
            <a:r>
              <a:rPr lang="el-GR" dirty="0"/>
              <a:t>Κεφαλαιακά αγαθά- δίχτυα- $1.250 το ένα, διαλύεται μετά από 100 ώρες.</a:t>
            </a:r>
          </a:p>
          <a:p>
            <a:r>
              <a:rPr lang="el-GR" dirty="0"/>
              <a:t>Τιμή ψαριών – $1 ανά λίβρα.</a:t>
            </a:r>
          </a:p>
          <a:p>
            <a:r>
              <a:rPr lang="el-GR" dirty="0">
                <a:solidFill>
                  <a:srgbClr val="FF0000"/>
                </a:solidFill>
              </a:rPr>
              <a:t>Συνολικά έσοδα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-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l-GR" dirty="0">
                <a:solidFill>
                  <a:srgbClr val="FF0000"/>
                </a:solidFill>
              </a:rPr>
              <a:t> –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$1 Χ 25.000 λίβρες =$25.000</a:t>
            </a:r>
          </a:p>
          <a:p>
            <a:r>
              <a:rPr lang="el-GR" dirty="0">
                <a:solidFill>
                  <a:srgbClr val="FF0000"/>
                </a:solidFill>
              </a:rPr>
              <a:t>Αναπλήρωση διχτύων </a:t>
            </a:r>
            <a:r>
              <a:rPr lang="en-US" dirty="0">
                <a:solidFill>
                  <a:srgbClr val="FF0000"/>
                </a:solidFill>
              </a:rPr>
              <a:t> - </a:t>
            </a:r>
            <a:r>
              <a:rPr lang="el-GR" dirty="0">
                <a:solidFill>
                  <a:srgbClr val="FF0000"/>
                </a:solidFill>
              </a:rPr>
              <a:t> $1.250 Χ 10 = $12.500</a:t>
            </a:r>
          </a:p>
          <a:p>
            <a:r>
              <a:rPr lang="en-US" dirty="0">
                <a:solidFill>
                  <a:srgbClr val="FF0000"/>
                </a:solidFill>
              </a:rPr>
              <a:t>Y (</a:t>
            </a:r>
            <a:r>
              <a:rPr lang="el-GR" dirty="0">
                <a:solidFill>
                  <a:srgbClr val="FF0000"/>
                </a:solidFill>
              </a:rPr>
              <a:t>Καθαρή εκροή)= $25.000-$12.500=$12.500</a:t>
            </a:r>
          </a:p>
          <a:p>
            <a:r>
              <a:rPr lang="en-US" dirty="0">
                <a:solidFill>
                  <a:srgbClr val="FF0000"/>
                </a:solidFill>
              </a:rPr>
              <a:t>W=</a:t>
            </a:r>
            <a:r>
              <a:rPr lang="el-GR" dirty="0">
                <a:solidFill>
                  <a:srgbClr val="FF0000"/>
                </a:solidFill>
              </a:rPr>
              <a:t>10 Χ10 Χ100 = </a:t>
            </a:r>
            <a:r>
              <a:rPr lang="en-US" dirty="0">
                <a:solidFill>
                  <a:srgbClr val="FF0000"/>
                </a:solidFill>
              </a:rPr>
              <a:t>$10.000 </a:t>
            </a:r>
          </a:p>
          <a:p>
            <a:r>
              <a:rPr lang="en-US" dirty="0">
                <a:solidFill>
                  <a:srgbClr val="FF0000"/>
                </a:solidFill>
              </a:rPr>
              <a:t>R=Y-W=12.500-10.000=</a:t>
            </a:r>
            <a:r>
              <a:rPr lang="el-GR" dirty="0">
                <a:solidFill>
                  <a:srgbClr val="FF0000"/>
                </a:solidFill>
              </a:rPr>
              <a:t>$</a:t>
            </a:r>
            <a:r>
              <a:rPr lang="en-US" dirty="0">
                <a:solidFill>
                  <a:srgbClr val="FF0000"/>
                </a:solidFill>
              </a:rPr>
              <a:t>2.500</a:t>
            </a:r>
          </a:p>
          <a:p>
            <a:r>
              <a:rPr lang="en-US" dirty="0">
                <a:solidFill>
                  <a:srgbClr val="FF0000"/>
                </a:solidFill>
              </a:rPr>
              <a:t>K=10X$1.250=</a:t>
            </a:r>
            <a:r>
              <a:rPr lang="el-GR" dirty="0">
                <a:solidFill>
                  <a:srgbClr val="FF0000"/>
                </a:solidFill>
              </a:rPr>
              <a:t>$</a:t>
            </a:r>
            <a:r>
              <a:rPr lang="en-US" dirty="0">
                <a:solidFill>
                  <a:srgbClr val="FF0000"/>
                </a:solidFill>
              </a:rPr>
              <a:t>12.500</a:t>
            </a:r>
          </a:p>
          <a:p>
            <a:r>
              <a:rPr lang="en-US" dirty="0">
                <a:solidFill>
                  <a:srgbClr val="FF0000"/>
                </a:solidFill>
              </a:rPr>
              <a:t>r=R/K=2.500/12.500=20%</a:t>
            </a:r>
            <a:endParaRPr lang="el-GR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649649-89F9-98B8-6D47-E0D262DD10D3}"/>
              </a:ext>
            </a:extLst>
          </p:cNvPr>
          <p:cNvSpPr txBox="1"/>
          <p:nvPr/>
        </p:nvSpPr>
        <p:spPr>
          <a:xfrm>
            <a:off x="7738534" y="4461933"/>
            <a:ext cx="39523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Σε κατά-κεφαλήν όρους</a:t>
            </a:r>
            <a:r>
              <a:rPr lang="en-US" dirty="0"/>
              <a:t> (1000 </a:t>
            </a:r>
            <a:r>
              <a:rPr lang="el-GR" dirty="0"/>
              <a:t>ώρες)</a:t>
            </a:r>
          </a:p>
          <a:p>
            <a:r>
              <a:rPr lang="en-US" dirty="0"/>
              <a:t>y=</a:t>
            </a:r>
            <a:r>
              <a:rPr lang="el-GR" dirty="0"/>
              <a:t>12.500/1000=$12,5</a:t>
            </a:r>
          </a:p>
          <a:p>
            <a:r>
              <a:rPr lang="en-US" dirty="0"/>
              <a:t>w</a:t>
            </a:r>
            <a:r>
              <a:rPr lang="el-GR" dirty="0"/>
              <a:t>=10</a:t>
            </a:r>
            <a:r>
              <a:rPr lang="en-US" dirty="0"/>
              <a:t>.000/1000=$10</a:t>
            </a:r>
          </a:p>
          <a:p>
            <a:r>
              <a:rPr lang="en-US" dirty="0"/>
              <a:t>k=12.500/1000=$12,5</a:t>
            </a:r>
          </a:p>
          <a:p>
            <a:r>
              <a:rPr lang="en-US" dirty="0"/>
              <a:t>r=(y-w)/k=(12,5-10)/12,5=20%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061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15480" y="0"/>
            <a:ext cx="9505056" cy="620688"/>
          </a:xfrm>
        </p:spPr>
        <p:txBody>
          <a:bodyPr>
            <a:noAutofit/>
          </a:bodyPr>
          <a:lstStyle/>
          <a:p>
            <a:r>
              <a:rPr lang="el-GR" sz="2400" b="1" dirty="0">
                <a:solidFill>
                  <a:srgbClr val="FF0000"/>
                </a:solidFill>
                <a:latin typeface="Cambria" pitchFamily="18" charset="0"/>
              </a:rPr>
              <a:t>Οι καθοριστικοί παράγοντες της εργασίας στο ποσοστό κέρδους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703512" y="620688"/>
                <a:ext cx="8784976" cy="60486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y= Y/N = </a:t>
                </a:r>
                <a:r>
                  <a:rPr lang="el-GR" dirty="0">
                    <a:latin typeface="Cambria" pitchFamily="18" charset="0"/>
                  </a:rPr>
                  <a:t>Η αξία του καθαρού προϊόντος ανά ώρα εργασίας</a:t>
                </a:r>
                <a:r>
                  <a:rPr lang="en-US" dirty="0">
                    <a:latin typeface="Cambria" pitchFamily="18" charset="0"/>
                  </a:rPr>
                  <a:t> = (</a:t>
                </a:r>
                <a:r>
                  <a:rPr lang="el-GR" dirty="0">
                    <a:latin typeface="Cambria" pitchFamily="18" charset="0"/>
                  </a:rPr>
                  <a:t>καθαρή) παραγωγικότητα</a:t>
                </a:r>
                <a:endParaRPr lang="en-US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Y = S - M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S = </a:t>
                </a:r>
                <a:r>
                  <a:rPr lang="en-US" dirty="0" err="1">
                    <a:latin typeface="Cambria" pitchFamily="18" charset="0"/>
                  </a:rPr>
                  <a:t>Pz</a:t>
                </a:r>
                <a:r>
                  <a:rPr lang="en-US" dirty="0">
                    <a:latin typeface="Cambria" pitchFamily="18" charset="0"/>
                  </a:rPr>
                  <a:t> Z</a:t>
                </a:r>
                <a:r>
                  <a:rPr lang="el-GR" dirty="0">
                    <a:latin typeface="Cambria" pitchFamily="18" charset="0"/>
                  </a:rPr>
                  <a:t>, όπου </a:t>
                </a:r>
                <a:r>
                  <a:rPr lang="en-US" dirty="0">
                    <a:latin typeface="Cambria" pitchFamily="18" charset="0"/>
                  </a:rPr>
                  <a:t>S = </a:t>
                </a:r>
                <a:r>
                  <a:rPr lang="el-GR" dirty="0">
                    <a:latin typeface="Cambria" pitchFamily="18" charset="0"/>
                  </a:rPr>
                  <a:t>αξία συνολικού προϊόντος, </a:t>
                </a:r>
                <a:r>
                  <a:rPr lang="en-US" dirty="0" err="1">
                    <a:latin typeface="Cambria" pitchFamily="18" charset="0"/>
                  </a:rPr>
                  <a:t>Pz</a:t>
                </a:r>
                <a:r>
                  <a:rPr lang="en-US" dirty="0">
                    <a:latin typeface="Cambria" pitchFamily="18" charset="0"/>
                  </a:rPr>
                  <a:t> =</a:t>
                </a:r>
                <a:r>
                  <a:rPr lang="el-GR" dirty="0">
                    <a:latin typeface="Cambria" pitchFamily="18" charset="0"/>
                  </a:rPr>
                  <a:t> η τιμή του προϊόντος</a:t>
                </a:r>
                <a:r>
                  <a:rPr lang="en-US" dirty="0">
                    <a:latin typeface="Cambria" pitchFamily="18" charset="0"/>
                  </a:rPr>
                  <a:t>,</a:t>
                </a:r>
                <a:r>
                  <a:rPr lang="el-GR" dirty="0">
                    <a:latin typeface="Cambria" pitchFamily="18" charset="0"/>
                  </a:rPr>
                  <a:t> </a:t>
                </a:r>
                <a:r>
                  <a:rPr lang="en-US" dirty="0">
                    <a:latin typeface="Cambria" pitchFamily="18" charset="0"/>
                  </a:rPr>
                  <a:t>Z = </a:t>
                </a:r>
                <a:r>
                  <a:rPr lang="el-GR" dirty="0">
                    <a:latin typeface="Cambria" pitchFamily="18" charset="0"/>
                  </a:rPr>
                  <a:t>παραγόμενες μονάδες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z=Z/N = </a:t>
                </a:r>
                <a:r>
                  <a:rPr lang="el-GR" dirty="0">
                    <a:latin typeface="Cambria" pitchFamily="18" charset="0"/>
                  </a:rPr>
                  <a:t>ποσότητα προϊόντος που παράγουν οι εργάτες ανά ώρα (ακαθάριστη παραγωγικότητα εργασίας)</a:t>
                </a:r>
              </a:p>
              <a:p>
                <a:pPr marL="0" indent="0">
                  <a:buNone/>
                </a:pPr>
                <a:endParaRPr lang="en-US" b="1" i="1" dirty="0">
                  <a:solidFill>
                    <a:srgbClr val="FF0000"/>
                  </a:solidFill>
                  <a:latin typeface="Cambria Math"/>
                  <a:sym typeface="Wingdings" pitchFamily="2" charset="2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  <a:sym typeface="Wingdings" pitchFamily="2" charset="2"/>
                        </a:rPr>
                        <m:t>𝒛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  <a:sym typeface="Wingdings" pitchFamily="2" charset="2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  <a:sym typeface="Wingdings" pitchFamily="2" charset="2"/>
                        </a:rPr>
                        <m:t>𝒆𝒇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  <a:sym typeface="Wingdings" pitchFamily="2" charset="2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𝒂𝒄𝒕𝒖𝒂𝒍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𝒘𝒐𝒓𝒌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𝒉𝒓</m:t>
                          </m:r>
                        </m:den>
                      </m:f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𝜶𝜿𝜶𝜽𝜶𝝆𝜾𝝈𝝉𝝄</m:t>
                          </m:r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 </m:t>
                          </m:r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𝝅𝝆𝝄</m:t>
                          </m:r>
                          <m:r>
                            <m:rPr>
                              <m:sty m:val="p"/>
                            </m:r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ϊό</m:t>
                          </m:r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𝝂</m:t>
                          </m:r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 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𝒂𝒄𝒕𝒖𝒂𝒍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sym typeface="Wingdings" pitchFamily="2" charset="2"/>
                            </a:rPr>
                            <m:t>𝒘𝒐𝒓𝒌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Cambria" pitchFamily="18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e= </a:t>
                </a:r>
                <a:r>
                  <a:rPr lang="el-GR" dirty="0">
                    <a:latin typeface="Cambria" pitchFamily="18" charset="0"/>
                  </a:rPr>
                  <a:t>ένταση της εργασίας (</a:t>
                </a:r>
                <a:r>
                  <a:rPr lang="en-US" dirty="0">
                    <a:latin typeface="Cambria" pitchFamily="18" charset="0"/>
                  </a:rPr>
                  <a:t>work effort)</a:t>
                </a:r>
                <a:endParaRPr lang="el-GR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f= </a:t>
                </a:r>
                <a:r>
                  <a:rPr lang="el-GR" dirty="0">
                    <a:latin typeface="Cambria" pitchFamily="18" charset="0"/>
                  </a:rPr>
                  <a:t>αποδοτικότητα της εργασίας</a:t>
                </a:r>
                <a:r>
                  <a:rPr lang="en-US" dirty="0">
                    <a:latin typeface="Cambria" pitchFamily="18" charset="0"/>
                  </a:rPr>
                  <a:t> (efficiency of labor)</a:t>
                </a:r>
                <a:endParaRPr lang="el-GR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03512" y="620688"/>
                <a:ext cx="8784976" cy="6048672"/>
              </a:xfrm>
              <a:blipFill>
                <a:blip r:embed="rId2"/>
                <a:stretch>
                  <a:fillRect l="-1387" t="-1815" r="-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218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75520" y="116632"/>
            <a:ext cx="8435280" cy="432048"/>
          </a:xfrm>
        </p:spPr>
        <p:txBody>
          <a:bodyPr>
            <a:noAutofit/>
          </a:bodyPr>
          <a:lstStyle/>
          <a:p>
            <a:r>
              <a:rPr lang="el-GR" sz="2000" b="1" dirty="0">
                <a:solidFill>
                  <a:srgbClr val="FF0000"/>
                </a:solidFill>
                <a:latin typeface="Cambria" pitchFamily="18" charset="0"/>
              </a:rPr>
              <a:t>Οι καθοριστικοί παράγοντες της εργασίας στο ποσοστό κέρδους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5520" y="836712"/>
            <a:ext cx="8640960" cy="590465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mbria" pitchFamily="18" charset="0"/>
              </a:rPr>
              <a:t>Hours of work -- </a:t>
            </a:r>
            <a:r>
              <a:rPr lang="en-US" b="1" dirty="0">
                <a:solidFill>
                  <a:srgbClr val="FF0000"/>
                </a:solidFill>
                <a:latin typeface="Cambria" pitchFamily="18" charset="0"/>
              </a:rPr>
              <a:t>e</a:t>
            </a:r>
            <a:r>
              <a:rPr lang="en-US" dirty="0">
                <a:latin typeface="Cambria" pitchFamily="18" charset="0"/>
              </a:rPr>
              <a:t>--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 actual work done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------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-</a:t>
            </a:r>
            <a:r>
              <a:rPr lang="en-US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 f 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---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--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gross product (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ακαθάριστο προϊόν)</a:t>
            </a:r>
          </a:p>
          <a:p>
            <a:pPr marL="0" indent="0">
              <a:buNone/>
            </a:pPr>
            <a:endParaRPr lang="en-US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endParaRPr lang="en-US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latin typeface="Cambria" pitchFamily="18" charset="0"/>
                <a:sym typeface="Wingdings" pitchFamily="2" charset="2"/>
              </a:rPr>
              <a:t>class struggle 				</a:t>
            </a:r>
            <a:r>
              <a:rPr lang="en-US" b="1" dirty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K,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   technology</a:t>
            </a:r>
          </a:p>
          <a:p>
            <a:pPr marL="0" indent="0">
              <a:buNone/>
            </a:pPr>
            <a:endParaRPr lang="en-US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l-GR" dirty="0">
                <a:latin typeface="Cambria" pitchFamily="18" charset="0"/>
                <a:sym typeface="Wingdings" pitchFamily="2" charset="2"/>
              </a:rPr>
              <a:t>Συνολικά έσοδα (ανά ώρα εργασίας) =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P</a:t>
            </a:r>
            <a:r>
              <a:rPr lang="en-US" sz="2000" dirty="0" err="1">
                <a:latin typeface="Cambria" pitchFamily="18" charset="0"/>
                <a:sym typeface="Wingdings" pitchFamily="2" charset="2"/>
              </a:rPr>
              <a:t>z</a:t>
            </a:r>
            <a:r>
              <a:rPr lang="en-US" sz="4000" dirty="0" err="1">
                <a:latin typeface="Cambria" pitchFamily="18" charset="0"/>
                <a:sym typeface="Wingdings" pitchFamily="2" charset="2"/>
              </a:rPr>
              <a:t>z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= </a:t>
            </a:r>
            <a:r>
              <a:rPr lang="en-US" dirty="0" err="1">
                <a:latin typeface="Cambria" pitchFamily="18" charset="0"/>
                <a:sym typeface="Wingdings" pitchFamily="2" charset="2"/>
              </a:rPr>
              <a:t>P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z</a:t>
            </a:r>
            <a:r>
              <a:rPr lang="en-US" sz="3600" dirty="0" err="1">
                <a:latin typeface="Cambria" pitchFamily="18" charset="0"/>
                <a:sym typeface="Wingdings" pitchFamily="2" charset="2"/>
              </a:rPr>
              <a:t>ef</a:t>
            </a:r>
            <a:endParaRPr lang="en-US" sz="3600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n-US" sz="3600" dirty="0" err="1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P</a:t>
            </a:r>
            <a:r>
              <a:rPr lang="en-US" sz="2400" dirty="0" err="1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z,</a:t>
            </a:r>
            <a:r>
              <a:rPr lang="en-US" sz="3600" dirty="0" err="1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e,f</a:t>
            </a:r>
            <a:r>
              <a:rPr lang="en-US" sz="3600" dirty="0">
                <a:latin typeface="Cambria" pitchFamily="18" charset="0"/>
                <a:sym typeface="Wingdings" pitchFamily="2" charset="2"/>
              </a:rPr>
              <a:t> = </a:t>
            </a:r>
            <a:r>
              <a:rPr lang="el-GR" sz="3600" dirty="0">
                <a:latin typeface="Cambria" pitchFamily="18" charset="0"/>
                <a:sym typeface="Wingdings" pitchFamily="2" charset="2"/>
              </a:rPr>
              <a:t>θετικά συσχετισμένες μεταβλητές με το ποσοστό κέρδους, </a:t>
            </a:r>
            <a:r>
              <a:rPr lang="en-US" sz="3600" dirty="0">
                <a:latin typeface="Cambria" pitchFamily="18" charset="0"/>
                <a:sym typeface="Wingdings" pitchFamily="2" charset="2"/>
              </a:rPr>
              <a:t>r.</a:t>
            </a:r>
            <a:endParaRPr lang="el-GR" sz="36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Cambria" pitchFamily="18" charset="0"/>
              </a:rPr>
              <a:t>w</a:t>
            </a:r>
            <a:r>
              <a:rPr lang="en-US" sz="3600" dirty="0">
                <a:latin typeface="Cambria" pitchFamily="18" charset="0"/>
              </a:rPr>
              <a:t> = </a:t>
            </a:r>
            <a:r>
              <a:rPr lang="el-GR" sz="3600" dirty="0">
                <a:latin typeface="Cambria" pitchFamily="18" charset="0"/>
              </a:rPr>
              <a:t>αρνητικά συσχετισμένο με το </a:t>
            </a:r>
            <a:r>
              <a:rPr lang="en-US" sz="3600" dirty="0">
                <a:latin typeface="Cambria" pitchFamily="18" charset="0"/>
              </a:rPr>
              <a:t>r</a:t>
            </a:r>
            <a:endParaRPr lang="el-GR" sz="3600" dirty="0">
              <a:latin typeface="Cambria" pitchFamily="18" charset="0"/>
            </a:endParaRP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 flipV="1">
            <a:off x="3279304" y="1268760"/>
            <a:ext cx="1152128" cy="13681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/>
          <p:nvPr/>
        </p:nvCxnSpPr>
        <p:spPr>
          <a:xfrm flipV="1">
            <a:off x="7850005" y="1268760"/>
            <a:ext cx="1224136" cy="12241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490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036496" cy="720080"/>
          </a:xfrm>
        </p:spPr>
        <p:txBody>
          <a:bodyPr>
            <a:noAutofit/>
          </a:bodyPr>
          <a:lstStyle/>
          <a:p>
            <a:r>
              <a:rPr lang="el-GR" sz="2000" b="1" dirty="0">
                <a:solidFill>
                  <a:srgbClr val="FF0000"/>
                </a:solidFill>
                <a:latin typeface="Cambria" pitchFamily="18" charset="0"/>
              </a:rPr>
              <a:t>Πρώτες ύλες και κεφαλαιουχικά αγαθά ως καθοριστικοί παράγοντες του ποσοστού κέρδους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174303" y="980728"/>
                <a:ext cx="10348829" cy="561662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M = </a:t>
                </a:r>
                <a:r>
                  <a:rPr lang="el-GR" dirty="0">
                    <a:latin typeface="Cambria" pitchFamily="18" charset="0"/>
                  </a:rPr>
                  <a:t>ποσότητα υλικών και μηχανημάτων (απόσβεση) που αναλώθηκαν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" pitchFamily="18" charset="0"/>
                  </a:rPr>
                  <a:t>m = M/N=</a:t>
                </a:r>
                <a:r>
                  <a:rPr lang="el-GR" dirty="0">
                    <a:latin typeface="Cambria" pitchFamily="18" charset="0"/>
                  </a:rPr>
                  <a:t>ποσότητα υλικών και μηχανημάτων (απόσβεση) που αναλώθηκαν ανά ώρα εργασίας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Cambria" pitchFamily="18" charset="0"/>
                  </a:rPr>
                  <a:t>Pm= </a:t>
                </a:r>
                <a:r>
                  <a:rPr lang="el-GR" sz="2400" dirty="0">
                    <a:latin typeface="Cambria" pitchFamily="18" charset="0"/>
                  </a:rPr>
                  <a:t>η τιμή των υλικών και μηχανημάτων που αναλώθηκαν ανά ώρα εργασίας</a:t>
                </a:r>
              </a:p>
              <a:p>
                <a:pPr marL="0" indent="0">
                  <a:buNone/>
                </a:pPr>
                <a:r>
                  <a:rPr lang="en-US" sz="2400" dirty="0" err="1">
                    <a:latin typeface="Cambria" pitchFamily="18" charset="0"/>
                  </a:rPr>
                  <a:t>P</a:t>
                </a:r>
                <a:r>
                  <a:rPr lang="en-US" sz="1800" dirty="0" err="1">
                    <a:latin typeface="Cambria" pitchFamily="18" charset="0"/>
                  </a:rPr>
                  <a:t>m</a:t>
                </a:r>
                <a:r>
                  <a:rPr lang="en-US" dirty="0" err="1">
                    <a:latin typeface="Cambria" pitchFamily="18" charset="0"/>
                  </a:rPr>
                  <a:t>m</a:t>
                </a:r>
                <a:r>
                  <a:rPr lang="en-US" dirty="0">
                    <a:latin typeface="Cambria" pitchFamily="18" charset="0"/>
                  </a:rPr>
                  <a:t>=</a:t>
                </a:r>
                <a:r>
                  <a:rPr lang="el-GR" sz="2400" dirty="0">
                    <a:latin typeface="Cambria" pitchFamily="18" charset="0"/>
                  </a:rPr>
                  <a:t>κόστος υλικών και μηχανημάτων που αναλώθηκαν ανά ώρα εργασίας</a:t>
                </a:r>
              </a:p>
              <a:p>
                <a:pPr marL="0" indent="0">
                  <a:buNone/>
                </a:pPr>
                <a:endParaRPr lang="el-GR" sz="24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𝑟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𝑦</m:t>
                          </m:r>
                          <m:r>
                            <a:rPr lang="en-US" sz="2400" i="1">
                              <a:latin typeface="Cambria Math"/>
                            </a:rPr>
                            <m:t>−</m:t>
                          </m:r>
                          <m:r>
                            <a:rPr lang="en-US" sz="2400" i="1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𝑃𝑧𝑒𝑓</m:t>
                              </m:r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𝑃𝑚𝑚</m:t>
                              </m:r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−</m:t>
                          </m:r>
                          <m:r>
                            <a:rPr lang="en-US" sz="2400" i="1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l-GR" sz="24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err="1">
                    <a:latin typeface="Cambria" pitchFamily="18" charset="0"/>
                  </a:rPr>
                  <a:t>P</a:t>
                </a:r>
                <a:r>
                  <a:rPr lang="en-US" sz="2000" dirty="0" err="1">
                    <a:latin typeface="Cambria" pitchFamily="18" charset="0"/>
                  </a:rPr>
                  <a:t>z</a:t>
                </a:r>
                <a:r>
                  <a:rPr lang="en-US" sz="2000" dirty="0">
                    <a:latin typeface="Cambria" pitchFamily="18" charset="0"/>
                  </a:rPr>
                  <a:t>,</a:t>
                </a:r>
                <a:r>
                  <a:rPr lang="en-US" sz="2400" dirty="0">
                    <a:latin typeface="Cambria" pitchFamily="18" charset="0"/>
                  </a:rPr>
                  <a:t> e, f </a:t>
                </a: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---</a:t>
                </a:r>
                <a:r>
                  <a:rPr lang="en-US" sz="2400" dirty="0">
                    <a:latin typeface="Cambria" pitchFamily="18" charset="0"/>
                  </a:rPr>
                  <a:t>-----(+)---</a:t>
                </a: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 r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Cambria" pitchFamily="18" charset="0"/>
                    <a:sym typeface="Wingdings" pitchFamily="2" charset="2"/>
                  </a:rPr>
                  <a:t>Pm, m, w, k -----(-)--- r</a:t>
                </a:r>
                <a:endParaRPr lang="el-GR" sz="2400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4303" y="980728"/>
                <a:ext cx="10348829" cy="5616624"/>
              </a:xfrm>
              <a:blipFill>
                <a:blip r:embed="rId2"/>
                <a:stretch>
                  <a:fillRect l="-1237" t="-1954" b="-7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3459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6659D-D174-8FED-4701-74B4C1CEE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Ο Καλός Βακαλάος</a:t>
            </a:r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511D54-5ACD-88E8-B087-AA49A5630F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64733"/>
                <a:ext cx="10515600" cy="471223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endParaRPr lang="el-GR" dirty="0"/>
              </a:p>
              <a:p>
                <a:r>
                  <a:rPr lang="el-GR" dirty="0"/>
                  <a:t>Κάθε εργάτης ρίχνει το δίχτυ του στο νερό πέντε φορές την ώρα </a:t>
                </a:r>
                <a:r>
                  <a:rPr lang="en-US" dirty="0"/>
                  <a:t>(e)</a:t>
                </a:r>
                <a:r>
                  <a:rPr lang="el-GR" dirty="0"/>
                  <a:t>και ανεβάζει πέντε λίβρες ψάρια κάθε φορά</a:t>
                </a:r>
                <a:r>
                  <a:rPr lang="en-US" dirty="0"/>
                  <a:t> (f)</a:t>
                </a:r>
                <a:r>
                  <a:rPr lang="el-GR" dirty="0"/>
                  <a:t>.</a:t>
                </a:r>
              </a:p>
              <a:p>
                <a:pPr marL="0" indent="0">
                  <a:buNone/>
                </a:pPr>
                <a:endParaRPr lang="el-GR" dirty="0"/>
              </a:p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</a:rPr>
                      <m:t>𝑟</m:t>
                    </m:r>
                    <m:r>
                      <a:rPr lang="en-US" sz="28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𝑦</m:t>
                        </m:r>
                        <m:r>
                          <a:rPr lang="en-US" sz="2800" i="1">
                            <a:latin typeface="Cambria Math"/>
                          </a:rPr>
                          <m:t>−</m:t>
                        </m:r>
                        <m:r>
                          <a:rPr lang="en-US" sz="2800" i="1">
                            <a:latin typeface="Cambria Math"/>
                          </a:rPr>
                          <m:t>𝑤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𝑘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𝑃𝑧𝑒𝑓</m:t>
                            </m:r>
                          </m:e>
                        </m:d>
                        <m:r>
                          <a:rPr lang="en-US" sz="2800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𝑃𝑚𝑚</m:t>
                            </m:r>
                          </m:e>
                        </m:d>
                        <m:r>
                          <a:rPr lang="en-US" sz="2800" i="1">
                            <a:latin typeface="Cambria Math"/>
                          </a:rPr>
                          <m:t>−</m:t>
                        </m:r>
                        <m:r>
                          <a:rPr lang="en-US" sz="2800" i="1">
                            <a:latin typeface="Cambria Math"/>
                          </a:rPr>
                          <m:t>𝑤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𝑘</m:t>
                        </m:r>
                      </m:den>
                    </m:f>
                  </m:oMath>
                </a14:m>
                <a:r>
                  <a:rPr lang="el-GR" dirty="0"/>
                  <a:t>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Χ</m:t>
                            </m:r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Χ</m:t>
                            </m:r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12.5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Χ</m:t>
                            </m:r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12,5</m:t>
                        </m:r>
                      </m:den>
                    </m:f>
                  </m:oMath>
                </a14:m>
                <a:r>
                  <a:rPr lang="el-GR" dirty="0"/>
                  <a:t>=20%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r>
                  <a:rPr lang="el-GR" dirty="0"/>
                  <a:t>Εάν οι εργαζόμενοι δεν εργάζονται τόσο σκληρά και ρίχνουν το δίχτυ στο νερό τέσσερις φορές την ώρα, (με την ίδια αποδοτικότητα, πιο είναι το ποσοστό κέρδους</a:t>
                </a:r>
              </a:p>
              <a:p>
                <a:endParaRPr lang="el-GR" dirty="0"/>
              </a:p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</a:rPr>
                      <m:t>𝑟</m:t>
                    </m:r>
                    <m:r>
                      <a:rPr lang="en-US" sz="28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l-GR" dirty="0"/>
                  <a:t>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Χ</m:t>
                            </m:r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Χ</m:t>
                            </m:r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12.5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Χ</m:t>
                            </m:r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12,5</m:t>
                        </m:r>
                      </m:den>
                    </m:f>
                  </m:oMath>
                </a14:m>
                <a:r>
                  <a:rPr lang="el-GR" dirty="0"/>
                  <a:t>=-20%</a:t>
                </a:r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511D54-5ACD-88E8-B087-AA49A5630F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64733"/>
                <a:ext cx="10515600" cy="4712230"/>
              </a:xfrm>
              <a:blipFill>
                <a:blip r:embed="rId2"/>
                <a:stretch>
                  <a:fillRect l="-9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127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2452</TotalTime>
  <Words>1282</Words>
  <Application>Microsoft Office PowerPoint</Application>
  <PresentationFormat>Widescreen</PresentationFormat>
  <Paragraphs>177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Arial</vt:lpstr>
      <vt:lpstr>Cambria</vt:lpstr>
      <vt:lpstr>Cambria Math</vt:lpstr>
      <vt:lpstr>Office Theme</vt:lpstr>
      <vt:lpstr>Κεφάλαιο και καπιταλιστικά κέρδη</vt:lpstr>
      <vt:lpstr>Καπιταλιστική Παραγωγή και Κέρδη</vt:lpstr>
      <vt:lpstr>Υπολογίζοντας το ποσοστό κέρδους</vt:lpstr>
      <vt:lpstr>Το ποσοστό κέρδους ανά ώρα εργασίας</vt:lpstr>
      <vt:lpstr>«Ο καλός Βακαλάος»</vt:lpstr>
      <vt:lpstr>Οι καθοριστικοί παράγοντες της εργασίας στο ποσοστό κέρδους</vt:lpstr>
      <vt:lpstr>Οι καθοριστικοί παράγοντες της εργασίας στο ποσοστό κέρδους</vt:lpstr>
      <vt:lpstr>Πρώτες ύλες και κεφαλαιουχικά αγαθά ως καθοριστικοί παράγοντες του ποσοστού κέρδους</vt:lpstr>
      <vt:lpstr>Ο Καλός Βακαλάος</vt:lpstr>
      <vt:lpstr>PowerPoint Presentation</vt:lpstr>
      <vt:lpstr>Ο ρόλος των κεφαλαιουχικών αγαθών</vt:lpstr>
      <vt:lpstr>Ο ρόλος των κεφαλαιουχικών αγαθών</vt:lpstr>
      <vt:lpstr>Η πλήρης εξίσωση του ποσοστού κέρδους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και καπιταλιστικά κέρδη</dc:title>
  <dc:creator>Constantinos Repapis</dc:creator>
  <cp:lastModifiedBy>Constantinos Repapis</cp:lastModifiedBy>
  <cp:revision>5</cp:revision>
  <dcterms:created xsi:type="dcterms:W3CDTF">2024-04-10T06:36:38Z</dcterms:created>
  <dcterms:modified xsi:type="dcterms:W3CDTF">2024-04-14T19:00:11Z</dcterms:modified>
</cp:coreProperties>
</file>