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70" r:id="rId6"/>
    <p:sldId id="262" r:id="rId7"/>
    <p:sldId id="273" r:id="rId8"/>
    <p:sldId id="274" r:id="rId9"/>
    <p:sldId id="272" r:id="rId10"/>
    <p:sldId id="276" r:id="rId11"/>
    <p:sldId id="275" r:id="rId12"/>
    <p:sldId id="290" r:id="rId13"/>
    <p:sldId id="279" r:id="rId14"/>
    <p:sldId id="288" r:id="rId15"/>
    <p:sldId id="289" r:id="rId16"/>
    <p:sldId id="285" r:id="rId17"/>
    <p:sldId id="264" r:id="rId18"/>
    <p:sldId id="258" r:id="rId19"/>
    <p:sldId id="277" r:id="rId20"/>
    <p:sldId id="278" r:id="rId21"/>
    <p:sldId id="280" r:id="rId22"/>
    <p:sldId id="287" r:id="rId23"/>
    <p:sldId id="281" r:id="rId24"/>
    <p:sldId id="263" r:id="rId25"/>
    <p:sldId id="266" r:id="rId26"/>
    <p:sldId id="265" r:id="rId27"/>
    <p:sldId id="269" r:id="rId28"/>
    <p:sldId id="291" r:id="rId29"/>
    <p:sldId id="292" r:id="rId30"/>
    <p:sldId id="267" r:id="rId31"/>
    <p:sldId id="282" r:id="rId32"/>
    <p:sldId id="268" r:id="rId33"/>
    <p:sldId id="286"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1C4347-C976-43A0-8489-14903B30C4BD}"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402994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1C4347-C976-43A0-8489-14903B30C4BD}"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102771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1C4347-C976-43A0-8489-14903B30C4BD}"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65310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1C4347-C976-43A0-8489-14903B30C4BD}"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100653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C4347-C976-43A0-8489-14903B30C4BD}" type="datetimeFigureOut">
              <a:rPr lang="en-GB" smtClean="0"/>
              <a:t>22/03/2024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219775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1C4347-C976-43A0-8489-14903B30C4BD}"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41153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1C4347-C976-43A0-8489-14903B30C4BD}" type="datetimeFigureOut">
              <a:rPr lang="en-GB" smtClean="0"/>
              <a:t>22/03/2024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85291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1C4347-C976-43A0-8489-14903B30C4BD}" type="datetimeFigureOut">
              <a:rPr lang="en-GB" smtClean="0"/>
              <a:t>22/03/2024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271916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C4347-C976-43A0-8489-14903B30C4BD}" type="datetimeFigureOut">
              <a:rPr lang="en-GB" smtClean="0"/>
              <a:t>22/03/2024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6243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C4347-C976-43A0-8489-14903B30C4BD}"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36770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C4347-C976-43A0-8489-14903B30C4BD}" type="datetimeFigureOut">
              <a:rPr lang="en-GB" smtClean="0"/>
              <a:t>22/03/2024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58BC75-06D3-4D17-8736-98313A9206F0}" type="slidenum">
              <a:rPr lang="en-GB" smtClean="0"/>
              <a:t>‹#›</a:t>
            </a:fld>
            <a:endParaRPr lang="en-GB"/>
          </a:p>
        </p:txBody>
      </p:sp>
    </p:spTree>
    <p:extLst>
      <p:ext uri="{BB962C8B-B14F-4D97-AF65-F5344CB8AC3E}">
        <p14:creationId xmlns:p14="http://schemas.microsoft.com/office/powerpoint/2010/main" val="202797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C4347-C976-43A0-8489-14903B30C4BD}" type="datetimeFigureOut">
              <a:rPr lang="en-GB" smtClean="0"/>
              <a:t>22/03/2024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8BC75-06D3-4D17-8736-98313A9206F0}" type="slidenum">
              <a:rPr lang="en-GB" smtClean="0"/>
              <a:t>‹#›</a:t>
            </a:fld>
            <a:endParaRPr lang="en-GB"/>
          </a:p>
        </p:txBody>
      </p:sp>
    </p:spTree>
    <p:extLst>
      <p:ext uri="{BB962C8B-B14F-4D97-AF65-F5344CB8AC3E}">
        <p14:creationId xmlns:p14="http://schemas.microsoft.com/office/powerpoint/2010/main" val="413900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294327" y="3664509"/>
            <a:ext cx="679038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63BC2B2-A16F-31F6-1A40-5095E50552C8}"/>
              </a:ext>
            </a:extLst>
          </p:cNvPr>
          <p:cNvSpPr>
            <a:spLocks noGrp="1"/>
          </p:cNvSpPr>
          <p:nvPr>
            <p:ph type="ctrTitle"/>
          </p:nvPr>
        </p:nvSpPr>
        <p:spPr>
          <a:xfrm>
            <a:off x="685800" y="1268761"/>
            <a:ext cx="7772400" cy="2331690"/>
          </a:xfrm>
        </p:spPr>
        <p:txBody>
          <a:bodyPr>
            <a:normAutofit fontScale="90000"/>
          </a:bodyPr>
          <a:lstStyle/>
          <a:p>
            <a:r>
              <a:rPr lang="el-GR" dirty="0"/>
              <a:t>Χρηματοπιστωτικές Φούσκες, Μανίες και Κρίσεις.</a:t>
            </a:r>
            <a:br>
              <a:rPr lang="el-GR" dirty="0"/>
            </a:br>
            <a:br>
              <a:rPr lang="el-GR" dirty="0"/>
            </a:br>
            <a:r>
              <a:rPr lang="el-GR" sz="2200" dirty="0"/>
              <a:t>Από την κρίση των τουλιπών (1620) έως σήμερα.</a:t>
            </a:r>
            <a:endParaRPr lang="en-GB" sz="2200" dirty="0"/>
          </a:p>
        </p:txBody>
      </p:sp>
      <p:sp>
        <p:nvSpPr>
          <p:cNvPr id="9" name="Subtitle 8">
            <a:extLst>
              <a:ext uri="{FF2B5EF4-FFF2-40B4-BE49-F238E27FC236}">
                <a16:creationId xmlns:a16="http://schemas.microsoft.com/office/drawing/2014/main" id="{00039E1B-CB93-49A4-67B8-6FDB15539FA0}"/>
              </a:ext>
            </a:extLst>
          </p:cNvPr>
          <p:cNvSpPr>
            <a:spLocks noGrp="1"/>
          </p:cNvSpPr>
          <p:nvPr>
            <p:ph type="subTitle" idx="1"/>
          </p:nvPr>
        </p:nvSpPr>
        <p:spPr/>
        <p:txBody>
          <a:bodyPr/>
          <a:lstStyle/>
          <a:p>
            <a:r>
              <a:rPr lang="el-GR" dirty="0"/>
              <a:t>Κωνσταντίνος </a:t>
            </a:r>
            <a:r>
              <a:rPr lang="el-GR" dirty="0" err="1"/>
              <a:t>Ρεπαπής</a:t>
            </a:r>
            <a:endParaRPr lang="el-GR" dirty="0"/>
          </a:p>
          <a:p>
            <a:r>
              <a:rPr lang="el-GR" dirty="0"/>
              <a:t>Επίκουρος καθηγητής ΕΚΠΑ</a:t>
            </a:r>
          </a:p>
        </p:txBody>
      </p:sp>
    </p:spTree>
    <p:extLst>
      <p:ext uri="{BB962C8B-B14F-4D97-AF65-F5344CB8AC3E}">
        <p14:creationId xmlns:p14="http://schemas.microsoft.com/office/powerpoint/2010/main" val="37484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628800"/>
            <a:ext cx="2880319" cy="3693319"/>
          </a:xfrm>
          <a:prstGeom prst="rect">
            <a:avLst/>
          </a:prstGeom>
          <a:noFill/>
        </p:spPr>
        <p:txBody>
          <a:bodyPr wrap="square" rtlCol="0">
            <a:spAutoFit/>
          </a:bodyPr>
          <a:lstStyle/>
          <a:p>
            <a:pPr marL="285750" indent="-285750">
              <a:buFontTx/>
              <a:buChar char="-"/>
            </a:pPr>
            <a:r>
              <a:rPr lang="en-GB" dirty="0"/>
              <a:t>Forward contract used in a transaction on 2 Sept, 1644.</a:t>
            </a:r>
          </a:p>
          <a:p>
            <a:endParaRPr lang="en-GB" dirty="0"/>
          </a:p>
          <a:p>
            <a:pPr marL="285750" indent="-285750">
              <a:buFontTx/>
              <a:buChar char="-"/>
            </a:pPr>
            <a:r>
              <a:rPr lang="en-GB" dirty="0"/>
              <a:t>This is on Dutch East India company shares and not tulips.</a:t>
            </a:r>
          </a:p>
          <a:p>
            <a:endParaRPr lang="en-GB" dirty="0"/>
          </a:p>
          <a:p>
            <a:pPr marL="285750" indent="-285750">
              <a:buFontTx/>
              <a:buChar char="-"/>
            </a:pPr>
            <a:r>
              <a:rPr lang="en-GB" dirty="0"/>
              <a:t>Formal forward contracts in the Amsterdam stock exchange existed before they were introduced in the tulip bulb trade.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251" y="404664"/>
            <a:ext cx="5772150"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592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64" y="116631"/>
            <a:ext cx="8424936" cy="1440157"/>
          </a:xfrm>
        </p:spPr>
        <p:txBody>
          <a:bodyPr>
            <a:normAutofit/>
          </a:bodyPr>
          <a:lstStyle/>
          <a:p>
            <a:r>
              <a:rPr lang="en-GB" dirty="0"/>
              <a:t>Forward contracts in detail</a:t>
            </a:r>
            <a:br>
              <a:rPr lang="el-GR" dirty="0"/>
            </a:br>
            <a:r>
              <a:rPr lang="el-GR" dirty="0"/>
              <a:t>(προθεσμιακή σύμβαση αγοράς) </a:t>
            </a:r>
            <a:r>
              <a:rPr lang="en-GB" dirty="0"/>
              <a:t> </a:t>
            </a:r>
          </a:p>
        </p:txBody>
      </p:sp>
      <p:sp>
        <p:nvSpPr>
          <p:cNvPr id="3" name="Content Placeholder 2"/>
          <p:cNvSpPr>
            <a:spLocks noGrp="1"/>
          </p:cNvSpPr>
          <p:nvPr>
            <p:ph idx="1"/>
          </p:nvPr>
        </p:nvSpPr>
        <p:spPr>
          <a:xfrm>
            <a:off x="179512" y="1844826"/>
            <a:ext cx="8640960" cy="4896542"/>
          </a:xfrm>
        </p:spPr>
        <p:txBody>
          <a:bodyPr>
            <a:normAutofit fontScale="70000" lnSpcReduction="20000"/>
          </a:bodyPr>
          <a:lstStyle/>
          <a:p>
            <a:r>
              <a:rPr lang="en-GB" dirty="0"/>
              <a:t>In Forward contracts the parties (buyer/seller) specify the price, good and date the exchange will take place. </a:t>
            </a:r>
          </a:p>
          <a:p>
            <a:pPr lvl="1"/>
            <a:r>
              <a:rPr lang="en-GB" dirty="0"/>
              <a:t>I.e. I will buy this bulb in September for this amount of money. </a:t>
            </a:r>
          </a:p>
          <a:p>
            <a:pPr marL="0" indent="0">
              <a:buNone/>
            </a:pPr>
            <a:endParaRPr lang="en-GB" dirty="0"/>
          </a:p>
          <a:p>
            <a:r>
              <a:rPr lang="en-GB" dirty="0"/>
              <a:t>The forward contact may require a down payment (pay e.g. 5% of the price now and the rest on delivery) but this is not always the case.</a:t>
            </a:r>
          </a:p>
          <a:p>
            <a:pPr lvl="1"/>
            <a:r>
              <a:rPr lang="en-GB" dirty="0"/>
              <a:t>In the tulip trade in 1636 there was usually no down-payment- the deal was sealed with buying of wine by the seller in the tavern where the two parties met.</a:t>
            </a:r>
          </a:p>
          <a:p>
            <a:pPr marL="457200" lvl="1" indent="0">
              <a:buNone/>
            </a:pPr>
            <a:endParaRPr lang="en-GB" dirty="0"/>
          </a:p>
          <a:p>
            <a:r>
              <a:rPr lang="en-GB" dirty="0"/>
              <a:t>The seller could require some cover, in case the buyer could not pay the agreed funds at the time agreed. </a:t>
            </a:r>
          </a:p>
          <a:p>
            <a:pPr lvl="1"/>
            <a:r>
              <a:rPr lang="en-GB" dirty="0"/>
              <a:t>For example</a:t>
            </a:r>
            <a:r>
              <a:rPr lang="el-GR" dirty="0"/>
              <a:t>,</a:t>
            </a:r>
            <a:r>
              <a:rPr lang="en-GB" dirty="0"/>
              <a:t> pledge of property, your house, as a guarantee that you will honour the contract.</a:t>
            </a:r>
          </a:p>
          <a:p>
            <a:pPr lvl="1"/>
            <a:r>
              <a:rPr lang="en-GB" dirty="0"/>
              <a:t>Enforcement became a matter of arbitration- the law courts. </a:t>
            </a:r>
          </a:p>
        </p:txBody>
      </p:sp>
      <p:cxnSp>
        <p:nvCxnSpPr>
          <p:cNvPr id="4" name="Straight Connector 3"/>
          <p:cNvCxnSpPr/>
          <p:nvPr/>
        </p:nvCxnSpPr>
        <p:spPr>
          <a:xfrm>
            <a:off x="359532" y="1628800"/>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4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rmAutofit fontScale="62500" lnSpcReduction="20000"/>
          </a:bodyPr>
          <a:lstStyle/>
          <a:p>
            <a:r>
              <a:rPr lang="en-GB" dirty="0"/>
              <a:t>It is up to the seller to agree to extend credit to the buyer. I.e. to believe that the buyer will be able to honour their agreement.</a:t>
            </a:r>
          </a:p>
          <a:p>
            <a:pPr lvl="1"/>
            <a:r>
              <a:rPr lang="en-GB" dirty="0"/>
              <a:t>The buyer did not, usually, have to prove that they had guarantees by the bank that they could pay that amount. </a:t>
            </a:r>
          </a:p>
          <a:p>
            <a:pPr lvl="1"/>
            <a:r>
              <a:rPr lang="en-GB" dirty="0"/>
              <a:t>For this reason</a:t>
            </a:r>
            <a:r>
              <a:rPr lang="el-GR" dirty="0"/>
              <a:t>,</a:t>
            </a:r>
            <a:r>
              <a:rPr lang="en-GB" dirty="0"/>
              <a:t> these transactions can be seen as </a:t>
            </a:r>
            <a:r>
              <a:rPr lang="en-GB" b="1" i="1" dirty="0"/>
              <a:t>speculative</a:t>
            </a:r>
            <a:r>
              <a:rPr lang="en-GB" dirty="0"/>
              <a:t>.</a:t>
            </a:r>
          </a:p>
          <a:p>
            <a:pPr marL="457200" lvl="1" indent="0">
              <a:buNone/>
            </a:pPr>
            <a:endParaRPr lang="en-GB" dirty="0"/>
          </a:p>
          <a:p>
            <a:r>
              <a:rPr lang="en-GB" dirty="0"/>
              <a:t>The buyer could sell the forward contract to someone else. </a:t>
            </a:r>
          </a:p>
          <a:p>
            <a:pPr lvl="1"/>
            <a:r>
              <a:rPr lang="en-GB" dirty="0"/>
              <a:t>I.e. the contract was transferable.</a:t>
            </a:r>
          </a:p>
          <a:p>
            <a:pPr marL="457200" lvl="1" indent="0">
              <a:buNone/>
            </a:pPr>
            <a:endParaRPr lang="en-GB" dirty="0"/>
          </a:p>
          <a:p>
            <a:r>
              <a:rPr lang="en-GB" dirty="0"/>
              <a:t>Prices fluctuated when the bulbs where in dormant phase for a number of reasons:</a:t>
            </a:r>
          </a:p>
          <a:p>
            <a:pPr lvl="1"/>
            <a:r>
              <a:rPr lang="en-GB" dirty="0"/>
              <a:t>Uncertainty on future price (both in Holland and abroad)</a:t>
            </a:r>
          </a:p>
          <a:p>
            <a:pPr lvl="1"/>
            <a:r>
              <a:rPr lang="en-GB" dirty="0"/>
              <a:t>Uncertainty on the weight of the bulb when dug up</a:t>
            </a:r>
          </a:p>
          <a:p>
            <a:pPr lvl="1"/>
            <a:r>
              <a:rPr lang="en-GB" dirty="0"/>
              <a:t>Uncertainty on the number of clones</a:t>
            </a:r>
          </a:p>
          <a:p>
            <a:pPr marL="457200" lvl="1" indent="0">
              <a:buNone/>
            </a:pPr>
            <a:endParaRPr lang="en-GB" dirty="0"/>
          </a:p>
          <a:p>
            <a:r>
              <a:rPr lang="en-GB" dirty="0"/>
              <a:t>This environment meant that a buyer could buy a contract in November for £100, and if prices further rise sell it for £110 in Dec. </a:t>
            </a:r>
          </a:p>
          <a:p>
            <a:pPr lvl="1"/>
            <a:r>
              <a:rPr lang="en-GB" dirty="0"/>
              <a:t>As long as the buyer of his contract could pay £110 and the producer deliver the bulb, this person can make £10 </a:t>
            </a:r>
            <a:r>
              <a:rPr lang="en-GB" b="1" dirty="0"/>
              <a:t>without ever having the money to pay the contract of £100 out in the first place</a:t>
            </a:r>
            <a:r>
              <a:rPr lang="en-GB" dirty="0"/>
              <a:t>! </a:t>
            </a:r>
          </a:p>
          <a:p>
            <a:pPr lvl="1"/>
            <a:r>
              <a:rPr lang="en-GB" dirty="0"/>
              <a:t>If prices fell to say £95, and he sold his forward contract, he only needed to pay from his pocket £5 to cover his initial contract. </a:t>
            </a:r>
            <a:r>
              <a:rPr lang="en-GB" b="1" dirty="0"/>
              <a:t>Thus the person had to only be able to cover the marginal position of the contract- not be expected to cover the whole amount. </a:t>
            </a:r>
          </a:p>
          <a:p>
            <a:pPr lvl="1"/>
            <a:r>
              <a:rPr lang="en-GB" dirty="0"/>
              <a:t>This kind of trade deals the Dutch called </a:t>
            </a:r>
            <a:r>
              <a:rPr lang="en-GB" b="1" i="1" dirty="0"/>
              <a:t>wind trade</a:t>
            </a:r>
            <a:r>
              <a:rPr lang="en-GB" dirty="0"/>
              <a:t>. </a:t>
            </a:r>
          </a:p>
        </p:txBody>
      </p:sp>
    </p:spTree>
    <p:extLst>
      <p:ext uri="{BB962C8B-B14F-4D97-AF65-F5344CB8AC3E}">
        <p14:creationId xmlns:p14="http://schemas.microsoft.com/office/powerpoint/2010/main" val="167510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Chain of contracts</a:t>
            </a:r>
            <a:br>
              <a:rPr lang="el-GR" dirty="0"/>
            </a:br>
            <a:r>
              <a:rPr lang="el-GR" dirty="0"/>
              <a:t>(αλυσίδα συναλλαγών)</a:t>
            </a:r>
            <a:endParaRPr lang="en-GB" dirty="0"/>
          </a:p>
        </p:txBody>
      </p:sp>
      <p:sp>
        <p:nvSpPr>
          <p:cNvPr id="3" name="Content Placeholder 2"/>
          <p:cNvSpPr>
            <a:spLocks noGrp="1"/>
          </p:cNvSpPr>
          <p:nvPr>
            <p:ph idx="1"/>
          </p:nvPr>
        </p:nvSpPr>
        <p:spPr>
          <a:xfrm>
            <a:off x="457200" y="1628800"/>
            <a:ext cx="3970784" cy="5040560"/>
          </a:xfrm>
        </p:spPr>
        <p:txBody>
          <a:bodyPr>
            <a:normAutofit fontScale="62500" lnSpcReduction="20000"/>
          </a:bodyPr>
          <a:lstStyle/>
          <a:p>
            <a:r>
              <a:rPr lang="en-GB" dirty="0"/>
              <a:t>Forward contracts could themselves be sold to other buyers. </a:t>
            </a:r>
          </a:p>
          <a:p>
            <a:pPr marL="0" indent="0">
              <a:buNone/>
            </a:pPr>
            <a:endParaRPr lang="en-GB" dirty="0"/>
          </a:p>
          <a:p>
            <a:r>
              <a:rPr lang="en-GB" dirty="0"/>
              <a:t>So the promise to buy the bulb could be sold and resold during the same winter between traders.</a:t>
            </a:r>
          </a:p>
          <a:p>
            <a:pPr marL="0" indent="0">
              <a:buNone/>
            </a:pPr>
            <a:endParaRPr lang="en-GB" dirty="0"/>
          </a:p>
          <a:p>
            <a:r>
              <a:rPr lang="en-GB" dirty="0"/>
              <a:t>Cash payments would be paid when the contract matured. Meanwhile, at best, only a premium was paid. </a:t>
            </a:r>
          </a:p>
          <a:p>
            <a:pPr marL="0" indent="0">
              <a:buNone/>
            </a:pPr>
            <a:endParaRPr lang="en-GB" dirty="0"/>
          </a:p>
          <a:p>
            <a:r>
              <a:rPr lang="en-GB" dirty="0"/>
              <a:t>As long as you sell the contract higher than you bought it, you will be able to repay your seller.</a:t>
            </a:r>
          </a:p>
          <a:p>
            <a:pPr lvl="1"/>
            <a:r>
              <a:rPr lang="en-GB" b="1" dirty="0"/>
              <a:t>As long as your buyer pays you!</a:t>
            </a:r>
          </a:p>
          <a:p>
            <a:endParaRPr lang="en-GB" dirty="0"/>
          </a:p>
          <a:p>
            <a:endParaRPr lang="en-GB" dirty="0"/>
          </a:p>
        </p:txBody>
      </p:sp>
      <p:sp>
        <p:nvSpPr>
          <p:cNvPr id="5" name="TextBox 4"/>
          <p:cNvSpPr txBox="1"/>
          <p:nvPr/>
        </p:nvSpPr>
        <p:spPr>
          <a:xfrm>
            <a:off x="5712006" y="1916832"/>
            <a:ext cx="2290114" cy="369332"/>
          </a:xfrm>
          <a:prstGeom prst="rect">
            <a:avLst/>
          </a:prstGeom>
          <a:noFill/>
        </p:spPr>
        <p:txBody>
          <a:bodyPr wrap="none" rtlCol="0">
            <a:spAutoFit/>
          </a:bodyPr>
          <a:lstStyle/>
          <a:p>
            <a:r>
              <a:rPr lang="en-GB" dirty="0"/>
              <a:t>Original owner of bulb</a:t>
            </a:r>
          </a:p>
        </p:txBody>
      </p:sp>
      <p:sp>
        <p:nvSpPr>
          <p:cNvPr id="6" name="TextBox 5"/>
          <p:cNvSpPr txBox="1"/>
          <p:nvPr/>
        </p:nvSpPr>
        <p:spPr>
          <a:xfrm>
            <a:off x="5508104" y="2987660"/>
            <a:ext cx="2697918" cy="369332"/>
          </a:xfrm>
          <a:prstGeom prst="rect">
            <a:avLst/>
          </a:prstGeom>
          <a:noFill/>
        </p:spPr>
        <p:txBody>
          <a:bodyPr wrap="none" rtlCol="0">
            <a:spAutoFit/>
          </a:bodyPr>
          <a:lstStyle/>
          <a:p>
            <a:r>
              <a:rPr lang="en-GB" dirty="0"/>
              <a:t>1</a:t>
            </a:r>
            <a:r>
              <a:rPr lang="en-GB" baseline="30000" dirty="0"/>
              <a:t>st</a:t>
            </a:r>
            <a:r>
              <a:rPr lang="en-GB" dirty="0"/>
              <a:t> buyer- forward contract</a:t>
            </a:r>
          </a:p>
        </p:txBody>
      </p:sp>
      <p:sp>
        <p:nvSpPr>
          <p:cNvPr id="7" name="TextBox 6"/>
          <p:cNvSpPr txBox="1"/>
          <p:nvPr/>
        </p:nvSpPr>
        <p:spPr>
          <a:xfrm>
            <a:off x="5052466" y="4303519"/>
            <a:ext cx="3609193" cy="369332"/>
          </a:xfrm>
          <a:prstGeom prst="rect">
            <a:avLst/>
          </a:prstGeom>
          <a:noFill/>
        </p:spPr>
        <p:txBody>
          <a:bodyPr wrap="none" rtlCol="0">
            <a:spAutoFit/>
          </a:bodyPr>
          <a:lstStyle/>
          <a:p>
            <a:r>
              <a:rPr lang="en-GB" dirty="0"/>
              <a:t>2</a:t>
            </a:r>
            <a:r>
              <a:rPr lang="en-GB" baseline="30000" dirty="0"/>
              <a:t>nd</a:t>
            </a:r>
            <a:r>
              <a:rPr lang="en-GB" dirty="0"/>
              <a:t> buyer- forward contract with 1</a:t>
            </a:r>
            <a:r>
              <a:rPr lang="en-GB" baseline="30000" dirty="0"/>
              <a:t>st</a:t>
            </a:r>
            <a:r>
              <a:rPr lang="en-GB" dirty="0"/>
              <a:t>.</a:t>
            </a:r>
          </a:p>
        </p:txBody>
      </p:sp>
      <p:sp>
        <p:nvSpPr>
          <p:cNvPr id="8" name="TextBox 7"/>
          <p:cNvSpPr txBox="1"/>
          <p:nvPr/>
        </p:nvSpPr>
        <p:spPr>
          <a:xfrm>
            <a:off x="5501005" y="5301208"/>
            <a:ext cx="2643481" cy="369332"/>
          </a:xfrm>
          <a:prstGeom prst="rect">
            <a:avLst/>
          </a:prstGeom>
          <a:noFill/>
        </p:spPr>
        <p:txBody>
          <a:bodyPr wrap="none" rtlCol="0">
            <a:spAutoFit/>
          </a:bodyPr>
          <a:lstStyle/>
          <a:p>
            <a:r>
              <a:rPr lang="en-GB" dirty="0"/>
              <a:t>Final (?) Purchaser of bulb</a:t>
            </a:r>
          </a:p>
        </p:txBody>
      </p:sp>
      <p:cxnSp>
        <p:nvCxnSpPr>
          <p:cNvPr id="10" name="Straight Arrow Connector 9"/>
          <p:cNvCxnSpPr/>
          <p:nvPr/>
        </p:nvCxnSpPr>
        <p:spPr>
          <a:xfrm>
            <a:off x="6516216" y="2286164"/>
            <a:ext cx="0" cy="782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27984" y="2354396"/>
            <a:ext cx="2088232" cy="646331"/>
          </a:xfrm>
          <a:prstGeom prst="rect">
            <a:avLst/>
          </a:prstGeom>
          <a:noFill/>
        </p:spPr>
        <p:txBody>
          <a:bodyPr wrap="square" rtlCol="0">
            <a:spAutoFit/>
          </a:bodyPr>
          <a:lstStyle/>
          <a:p>
            <a:r>
              <a:rPr lang="en-GB" dirty="0">
                <a:solidFill>
                  <a:srgbClr val="00B0F0"/>
                </a:solidFill>
              </a:rPr>
              <a:t>Promise to deliver bulb in Sept.</a:t>
            </a:r>
          </a:p>
        </p:txBody>
      </p:sp>
      <p:cxnSp>
        <p:nvCxnSpPr>
          <p:cNvPr id="14" name="Straight Arrow Connector 13"/>
          <p:cNvCxnSpPr/>
          <p:nvPr/>
        </p:nvCxnSpPr>
        <p:spPr>
          <a:xfrm>
            <a:off x="6516216" y="3356992"/>
            <a:ext cx="0" cy="94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16216" y="4581128"/>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092280" y="2286164"/>
            <a:ext cx="0" cy="7827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6297" y="2354395"/>
            <a:ext cx="1728192" cy="646331"/>
          </a:xfrm>
          <a:prstGeom prst="rect">
            <a:avLst/>
          </a:prstGeom>
          <a:noFill/>
        </p:spPr>
        <p:txBody>
          <a:bodyPr wrap="square" rtlCol="0">
            <a:spAutoFit/>
          </a:bodyPr>
          <a:lstStyle/>
          <a:p>
            <a:r>
              <a:rPr lang="en-GB" dirty="0">
                <a:solidFill>
                  <a:srgbClr val="FF0000"/>
                </a:solidFill>
              </a:rPr>
              <a:t>Promise to pay agreed price</a:t>
            </a:r>
          </a:p>
        </p:txBody>
      </p:sp>
      <p:cxnSp>
        <p:nvCxnSpPr>
          <p:cNvPr id="22" name="Straight Arrow Connector 21"/>
          <p:cNvCxnSpPr/>
          <p:nvPr/>
        </p:nvCxnSpPr>
        <p:spPr>
          <a:xfrm flipV="1">
            <a:off x="7092280" y="3356992"/>
            <a:ext cx="0" cy="9465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92280" y="4672851"/>
            <a:ext cx="0" cy="6283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D63451-9E28-52F9-BB51-564120A63B97}"/>
              </a:ext>
            </a:extLst>
          </p:cNvPr>
          <p:cNvCxnSpPr/>
          <p:nvPr/>
        </p:nvCxnSpPr>
        <p:spPr>
          <a:xfrm>
            <a:off x="457200" y="1480105"/>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23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Rare Tulips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68919"/>
            <a:ext cx="39719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47959"/>
            <a:ext cx="4219575"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86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lang="en-GB" dirty="0"/>
              <a:t>More common tulips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08" y="717078"/>
            <a:ext cx="403860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764704"/>
            <a:ext cx="403860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04048" y="6484694"/>
            <a:ext cx="2298514" cy="369332"/>
          </a:xfrm>
          <a:prstGeom prst="rect">
            <a:avLst/>
          </a:prstGeom>
          <a:noFill/>
        </p:spPr>
        <p:txBody>
          <a:bodyPr wrap="none" rtlCol="0">
            <a:spAutoFit/>
          </a:bodyPr>
          <a:lstStyle/>
          <a:p>
            <a:r>
              <a:rPr lang="en-GB" dirty="0"/>
              <a:t>All from Garber (1989)</a:t>
            </a:r>
          </a:p>
        </p:txBody>
      </p:sp>
    </p:spTree>
    <p:extLst>
      <p:ext uri="{BB962C8B-B14F-4D97-AF65-F5344CB8AC3E}">
        <p14:creationId xmlns:p14="http://schemas.microsoft.com/office/powerpoint/2010/main" val="358513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024" y="6021288"/>
            <a:ext cx="3898776" cy="360040"/>
          </a:xfrm>
        </p:spPr>
        <p:txBody>
          <a:bodyPr>
            <a:normAutofit/>
          </a:bodyPr>
          <a:lstStyle/>
          <a:p>
            <a:r>
              <a:rPr lang="en-GB" sz="1200" dirty="0"/>
              <a:t>Source Thompson (2006, 101)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879877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75655" y="432205"/>
            <a:ext cx="6697667" cy="523220"/>
          </a:xfrm>
          <a:prstGeom prst="rect">
            <a:avLst/>
          </a:prstGeom>
          <a:noFill/>
        </p:spPr>
        <p:txBody>
          <a:bodyPr wrap="none" rtlCol="0">
            <a:spAutoFit/>
          </a:bodyPr>
          <a:lstStyle/>
          <a:p>
            <a:r>
              <a:rPr lang="en-GB" sz="2800" dirty="0"/>
              <a:t>A General Index of tulip prices during 1636-7</a:t>
            </a:r>
          </a:p>
        </p:txBody>
      </p:sp>
    </p:spTree>
    <p:extLst>
      <p:ext uri="{BB962C8B-B14F-4D97-AF65-F5344CB8AC3E}">
        <p14:creationId xmlns:p14="http://schemas.microsoft.com/office/powerpoint/2010/main" val="2633282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Timeline </a:t>
            </a:r>
            <a:br>
              <a:rPr lang="en-GB" dirty="0"/>
            </a:br>
            <a:r>
              <a:rPr lang="en-GB" sz="1600" dirty="0"/>
              <a:t>(based on </a:t>
            </a:r>
            <a:r>
              <a:rPr lang="en-GB" sz="1600" dirty="0" err="1"/>
              <a:t>Bilginsoy</a:t>
            </a:r>
            <a:r>
              <a:rPr lang="en-GB" sz="1600" dirty="0"/>
              <a:t> 28-29)</a:t>
            </a:r>
          </a:p>
        </p:txBody>
      </p:sp>
      <p:graphicFrame>
        <p:nvGraphicFramePr>
          <p:cNvPr id="4" name="Table 3"/>
          <p:cNvGraphicFramePr>
            <a:graphicFrameLocks noGrp="1"/>
          </p:cNvGraphicFramePr>
          <p:nvPr>
            <p:extLst>
              <p:ext uri="{D42A27DB-BD31-4B8C-83A1-F6EECF244321}">
                <p14:modId xmlns:p14="http://schemas.microsoft.com/office/powerpoint/2010/main" val="3945759133"/>
              </p:ext>
            </p:extLst>
          </p:nvPr>
        </p:nvGraphicFramePr>
        <p:xfrm>
          <a:off x="179512" y="1124746"/>
          <a:ext cx="8640960" cy="5472609"/>
        </p:xfrm>
        <a:graphic>
          <a:graphicData uri="http://schemas.openxmlformats.org/drawingml/2006/table">
            <a:tbl>
              <a:tblPr firstRow="1" bandRow="1">
                <a:tableStyleId>{5C22544A-7EE6-4342-B048-85BDC9FD1C3A}</a:tableStyleId>
              </a:tblPr>
              <a:tblGrid>
                <a:gridCol w="1564592">
                  <a:extLst>
                    <a:ext uri="{9D8B030D-6E8A-4147-A177-3AD203B41FA5}">
                      <a16:colId xmlns:a16="http://schemas.microsoft.com/office/drawing/2014/main" val="20000"/>
                    </a:ext>
                  </a:extLst>
                </a:gridCol>
                <a:gridCol w="7076368">
                  <a:extLst>
                    <a:ext uri="{9D8B030D-6E8A-4147-A177-3AD203B41FA5}">
                      <a16:colId xmlns:a16="http://schemas.microsoft.com/office/drawing/2014/main" val="20001"/>
                    </a:ext>
                  </a:extLst>
                </a:gridCol>
              </a:tblGrid>
              <a:tr h="374064">
                <a:tc>
                  <a:txBody>
                    <a:bodyPr/>
                    <a:lstStyle/>
                    <a:p>
                      <a:r>
                        <a:rPr lang="en-GB" dirty="0"/>
                        <a:t>time</a:t>
                      </a:r>
                    </a:p>
                  </a:txBody>
                  <a:tcPr/>
                </a:tc>
                <a:tc>
                  <a:txBody>
                    <a:bodyPr/>
                    <a:lstStyle/>
                    <a:p>
                      <a:r>
                        <a:rPr lang="en-GB" dirty="0"/>
                        <a:t>event</a:t>
                      </a:r>
                    </a:p>
                  </a:txBody>
                  <a:tcPr/>
                </a:tc>
                <a:extLst>
                  <a:ext uri="{0D108BD9-81ED-4DB2-BD59-A6C34878D82A}">
                    <a16:rowId xmlns:a16="http://schemas.microsoft.com/office/drawing/2014/main" val="10000"/>
                  </a:ext>
                </a:extLst>
              </a:tr>
              <a:tr h="645645">
                <a:tc>
                  <a:txBody>
                    <a:bodyPr/>
                    <a:lstStyle/>
                    <a:p>
                      <a:r>
                        <a:rPr lang="en-GB" dirty="0"/>
                        <a:t>1600-30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Tulip market expands in Europe and Holland. Tulips become fashionable luxury item</a:t>
                      </a:r>
                      <a:r>
                        <a:rPr lang="en-GB" baseline="0" dirty="0"/>
                        <a:t> across a large merchant class.</a:t>
                      </a:r>
                      <a:endParaRPr lang="en-GB" dirty="0"/>
                    </a:p>
                  </a:txBody>
                  <a:tcPr/>
                </a:tc>
                <a:extLst>
                  <a:ext uri="{0D108BD9-81ED-4DB2-BD59-A6C34878D82A}">
                    <a16:rowId xmlns:a16="http://schemas.microsoft.com/office/drawing/2014/main" val="10001"/>
                  </a:ext>
                </a:extLst>
              </a:tr>
              <a:tr h="645645">
                <a:tc>
                  <a:txBody>
                    <a:bodyPr/>
                    <a:lstStyle/>
                    <a:p>
                      <a:r>
                        <a:rPr lang="en-GB" dirty="0"/>
                        <a:t>1630</a:t>
                      </a:r>
                    </a:p>
                  </a:txBody>
                  <a:tcPr/>
                </a:tc>
                <a:tc>
                  <a:txBody>
                    <a:bodyPr/>
                    <a:lstStyle/>
                    <a:p>
                      <a:r>
                        <a:rPr lang="en-GB" dirty="0"/>
                        <a:t>Traders who start to buy for capital gain (rather</a:t>
                      </a:r>
                      <a:r>
                        <a:rPr lang="en-GB" baseline="0" dirty="0"/>
                        <a:t> than interest in the product per se) enter the market.</a:t>
                      </a:r>
                      <a:endParaRPr lang="en-GB" dirty="0"/>
                    </a:p>
                  </a:txBody>
                  <a:tcPr/>
                </a:tc>
                <a:extLst>
                  <a:ext uri="{0D108BD9-81ED-4DB2-BD59-A6C34878D82A}">
                    <a16:rowId xmlns:a16="http://schemas.microsoft.com/office/drawing/2014/main" val="10002"/>
                  </a:ext>
                </a:extLst>
              </a:tr>
              <a:tr h="374064">
                <a:tc>
                  <a:txBody>
                    <a:bodyPr/>
                    <a:lstStyle/>
                    <a:p>
                      <a:r>
                        <a:rPr lang="en-GB" dirty="0"/>
                        <a:t>Dec.</a:t>
                      </a:r>
                      <a:r>
                        <a:rPr lang="en-GB" baseline="0" dirty="0"/>
                        <a:t> </a:t>
                      </a:r>
                      <a:r>
                        <a:rPr lang="en-GB" dirty="0"/>
                        <a:t>34</a:t>
                      </a:r>
                    </a:p>
                  </a:txBody>
                  <a:tcPr/>
                </a:tc>
                <a:tc>
                  <a:txBody>
                    <a:bodyPr/>
                    <a:lstStyle/>
                    <a:p>
                      <a:r>
                        <a:rPr lang="en-GB" dirty="0"/>
                        <a:t>First recorded sale of</a:t>
                      </a:r>
                      <a:r>
                        <a:rPr lang="en-GB" baseline="0" dirty="0"/>
                        <a:t> bulb by weight</a:t>
                      </a:r>
                      <a:r>
                        <a:rPr lang="el-GR" baseline="0" dirty="0"/>
                        <a:t>.</a:t>
                      </a:r>
                      <a:endParaRPr lang="en-GB" dirty="0"/>
                    </a:p>
                  </a:txBody>
                  <a:tcPr/>
                </a:tc>
                <a:extLst>
                  <a:ext uri="{0D108BD9-81ED-4DB2-BD59-A6C34878D82A}">
                    <a16:rowId xmlns:a16="http://schemas.microsoft.com/office/drawing/2014/main" val="10003"/>
                  </a:ext>
                </a:extLst>
              </a:tr>
              <a:tr h="374064">
                <a:tc>
                  <a:txBody>
                    <a:bodyPr/>
                    <a:lstStyle/>
                    <a:p>
                      <a:r>
                        <a:rPr lang="en-GB" dirty="0"/>
                        <a:t>1635</a:t>
                      </a:r>
                    </a:p>
                  </a:txBody>
                  <a:tcPr/>
                </a:tc>
                <a:tc>
                  <a:txBody>
                    <a:bodyPr/>
                    <a:lstStyle/>
                    <a:p>
                      <a:r>
                        <a:rPr lang="en-GB" dirty="0"/>
                        <a:t>First</a:t>
                      </a:r>
                      <a:r>
                        <a:rPr lang="en-GB" baseline="0" dirty="0"/>
                        <a:t> b</a:t>
                      </a:r>
                      <a:r>
                        <a:rPr lang="en-GB" dirty="0"/>
                        <a:t>ubonic plague</a:t>
                      </a:r>
                      <a:r>
                        <a:rPr lang="en-GB" baseline="0" dirty="0"/>
                        <a:t> victims in Holland</a:t>
                      </a:r>
                      <a:r>
                        <a:rPr lang="el-GR" baseline="0" dirty="0"/>
                        <a:t>.</a:t>
                      </a:r>
                      <a:endParaRPr lang="en-GB" dirty="0"/>
                    </a:p>
                  </a:txBody>
                  <a:tcPr/>
                </a:tc>
                <a:extLst>
                  <a:ext uri="{0D108BD9-81ED-4DB2-BD59-A6C34878D82A}">
                    <a16:rowId xmlns:a16="http://schemas.microsoft.com/office/drawing/2014/main" val="10004"/>
                  </a:ext>
                </a:extLst>
              </a:tr>
              <a:tr h="645645">
                <a:tc>
                  <a:txBody>
                    <a:bodyPr/>
                    <a:lstStyle/>
                    <a:p>
                      <a:r>
                        <a:rPr lang="en-GB" dirty="0"/>
                        <a:t>Fall 1636</a:t>
                      </a:r>
                    </a:p>
                  </a:txBody>
                  <a:tcPr/>
                </a:tc>
                <a:tc>
                  <a:txBody>
                    <a:bodyPr/>
                    <a:lstStyle/>
                    <a:p>
                      <a:r>
                        <a:rPr lang="en-GB" dirty="0"/>
                        <a:t>Development of forward market in bulbs-</a:t>
                      </a:r>
                      <a:r>
                        <a:rPr lang="en-GB" baseline="0" dirty="0"/>
                        <a:t> bulbs now traded through the whole year.</a:t>
                      </a:r>
                      <a:endParaRPr lang="en-GB" dirty="0"/>
                    </a:p>
                  </a:txBody>
                  <a:tcPr/>
                </a:tc>
                <a:extLst>
                  <a:ext uri="{0D108BD9-81ED-4DB2-BD59-A6C34878D82A}">
                    <a16:rowId xmlns:a16="http://schemas.microsoft.com/office/drawing/2014/main" val="10005"/>
                  </a:ext>
                </a:extLst>
              </a:tr>
              <a:tr h="374064">
                <a:tc>
                  <a:txBody>
                    <a:bodyPr/>
                    <a:lstStyle/>
                    <a:p>
                      <a:r>
                        <a:rPr lang="en-GB" dirty="0"/>
                        <a:t>November 36</a:t>
                      </a:r>
                    </a:p>
                  </a:txBody>
                  <a:tcPr/>
                </a:tc>
                <a:tc>
                  <a:txBody>
                    <a:bodyPr/>
                    <a:lstStyle/>
                    <a:p>
                      <a:r>
                        <a:rPr lang="en-GB" dirty="0"/>
                        <a:t>Sharp</a:t>
                      </a:r>
                      <a:r>
                        <a:rPr lang="en-GB" baseline="0" dirty="0"/>
                        <a:t> rise of tulip-bulb prices.</a:t>
                      </a:r>
                      <a:endParaRPr lang="en-GB" dirty="0"/>
                    </a:p>
                  </a:txBody>
                  <a:tcPr/>
                </a:tc>
                <a:extLst>
                  <a:ext uri="{0D108BD9-81ED-4DB2-BD59-A6C34878D82A}">
                    <a16:rowId xmlns:a16="http://schemas.microsoft.com/office/drawing/2014/main" val="10006"/>
                  </a:ext>
                </a:extLst>
              </a:tr>
              <a:tr h="374064">
                <a:tc>
                  <a:txBody>
                    <a:bodyPr/>
                    <a:lstStyle/>
                    <a:p>
                      <a:r>
                        <a:rPr lang="en-GB" dirty="0"/>
                        <a:t>3 Feb.</a:t>
                      </a:r>
                      <a:r>
                        <a:rPr lang="en-GB" baseline="0" dirty="0"/>
                        <a:t> 1637</a:t>
                      </a:r>
                      <a:endParaRPr lang="en-GB" dirty="0"/>
                    </a:p>
                  </a:txBody>
                  <a:tcPr/>
                </a:tc>
                <a:tc>
                  <a:txBody>
                    <a:bodyPr/>
                    <a:lstStyle/>
                    <a:p>
                      <a:r>
                        <a:rPr lang="en-GB" dirty="0"/>
                        <a:t>Peak of bulb forward</a:t>
                      </a:r>
                      <a:r>
                        <a:rPr lang="en-GB" baseline="0" dirty="0"/>
                        <a:t> contracts. Contracts not honoured.</a:t>
                      </a:r>
                    </a:p>
                  </a:txBody>
                  <a:tcPr/>
                </a:tc>
                <a:extLst>
                  <a:ext uri="{0D108BD9-81ED-4DB2-BD59-A6C34878D82A}">
                    <a16:rowId xmlns:a16="http://schemas.microsoft.com/office/drawing/2014/main" val="10007"/>
                  </a:ext>
                </a:extLst>
              </a:tr>
              <a:tr h="645645">
                <a:tc>
                  <a:txBody>
                    <a:bodyPr/>
                    <a:lstStyle/>
                    <a:p>
                      <a:r>
                        <a:rPr lang="en-GB" dirty="0"/>
                        <a:t>23 Feb.</a:t>
                      </a:r>
                    </a:p>
                  </a:txBody>
                  <a:tcPr/>
                </a:tc>
                <a:tc>
                  <a:txBody>
                    <a:bodyPr/>
                    <a:lstStyle/>
                    <a:p>
                      <a:r>
                        <a:rPr lang="en-GB" baseline="0" dirty="0"/>
                        <a:t>First attempt between buyers and sellers to settle contracts after Nov. 30 1636 at 10% of price. Agreement not reached.</a:t>
                      </a:r>
                    </a:p>
                  </a:txBody>
                  <a:tcPr/>
                </a:tc>
                <a:extLst>
                  <a:ext uri="{0D108BD9-81ED-4DB2-BD59-A6C34878D82A}">
                    <a16:rowId xmlns:a16="http://schemas.microsoft.com/office/drawing/2014/main" val="10008"/>
                  </a:ext>
                </a:extLst>
              </a:tr>
              <a:tr h="374064">
                <a:tc>
                  <a:txBody>
                    <a:bodyPr/>
                    <a:lstStyle/>
                    <a:p>
                      <a:r>
                        <a:rPr lang="en-GB" dirty="0"/>
                        <a:t>25 April, 1637</a:t>
                      </a:r>
                    </a:p>
                  </a:txBody>
                  <a:tcPr/>
                </a:tc>
                <a:tc>
                  <a:txBody>
                    <a:bodyPr/>
                    <a:lstStyle/>
                    <a:p>
                      <a:r>
                        <a:rPr lang="en-GB" baseline="0" dirty="0"/>
                        <a:t>All contracts on bulbs suspended awaiting decision of Court of Holland.</a:t>
                      </a:r>
                    </a:p>
                  </a:txBody>
                  <a:tcPr/>
                </a:tc>
                <a:extLst>
                  <a:ext uri="{0D108BD9-81ED-4DB2-BD59-A6C34878D82A}">
                    <a16:rowId xmlns:a16="http://schemas.microsoft.com/office/drawing/2014/main" val="10009"/>
                  </a:ext>
                </a:extLst>
              </a:tr>
              <a:tr h="645645">
                <a:tc>
                  <a:txBody>
                    <a:bodyPr/>
                    <a:lstStyle/>
                    <a:p>
                      <a:r>
                        <a:rPr lang="en-GB" dirty="0"/>
                        <a:t> May 1638</a:t>
                      </a:r>
                    </a:p>
                  </a:txBody>
                  <a:tcPr/>
                </a:tc>
                <a:tc>
                  <a:txBody>
                    <a:bodyPr/>
                    <a:lstStyle/>
                    <a:p>
                      <a:r>
                        <a:rPr lang="en-GB" baseline="0" dirty="0"/>
                        <a:t>Haarlem city council rules all contracts can be cancelled at 3.5% of original sale price.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0615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 there really a </a:t>
            </a:r>
            <a:r>
              <a:rPr lang="en-GB" dirty="0" err="1"/>
              <a:t>tulipmania</a:t>
            </a:r>
            <a:r>
              <a:rPr lang="en-GB" dirty="0"/>
              <a:t>?</a:t>
            </a:r>
          </a:p>
        </p:txBody>
      </p:sp>
      <p:sp>
        <p:nvSpPr>
          <p:cNvPr id="3" name="Content Placeholder 2"/>
          <p:cNvSpPr>
            <a:spLocks noGrp="1"/>
          </p:cNvSpPr>
          <p:nvPr>
            <p:ph idx="1"/>
          </p:nvPr>
        </p:nvSpPr>
        <p:spPr>
          <a:xfrm>
            <a:off x="457200" y="1484784"/>
            <a:ext cx="8229600" cy="4641379"/>
          </a:xfrm>
        </p:spPr>
        <p:txBody>
          <a:bodyPr>
            <a:normAutofit fontScale="70000" lnSpcReduction="20000"/>
          </a:bodyPr>
          <a:lstStyle/>
          <a:p>
            <a:r>
              <a:rPr lang="en-GB" dirty="0"/>
              <a:t>Finding reliable data on the prices of the bulbs remains a problem. </a:t>
            </a:r>
          </a:p>
          <a:p>
            <a:pPr lvl="1"/>
            <a:r>
              <a:rPr lang="en-GB" dirty="0"/>
              <a:t>This is compounded by the fact that the bulb market was both a new and a semiformal establishment.</a:t>
            </a:r>
          </a:p>
          <a:p>
            <a:pPr marL="457200" lvl="1" indent="0">
              <a:buNone/>
            </a:pPr>
            <a:endParaRPr lang="en-GB" dirty="0"/>
          </a:p>
          <a:p>
            <a:r>
              <a:rPr lang="en-GB" dirty="0"/>
              <a:t>The effects on the economy at large are contested by economists. </a:t>
            </a:r>
          </a:p>
          <a:p>
            <a:r>
              <a:rPr lang="en-GB" dirty="0"/>
              <a:t>Some find the effects substantial</a:t>
            </a:r>
          </a:p>
          <a:p>
            <a:pPr lvl="1"/>
            <a:r>
              <a:rPr lang="en-GB" dirty="0" err="1"/>
              <a:t>Goldgar</a:t>
            </a:r>
            <a:r>
              <a:rPr lang="en-GB" dirty="0"/>
              <a:t> (2007)  notes the negative effect this episode had on mutual trust between merchants.</a:t>
            </a:r>
          </a:p>
          <a:p>
            <a:pPr lvl="1"/>
            <a:r>
              <a:rPr lang="en-GB" dirty="0"/>
              <a:t>There where extended periods of litigation to deal with the financial mess.</a:t>
            </a:r>
          </a:p>
          <a:p>
            <a:r>
              <a:rPr lang="en-GB" dirty="0"/>
              <a:t>Others argue that some contemporary accounts may be misleading.</a:t>
            </a:r>
          </a:p>
          <a:p>
            <a:pPr lvl="1"/>
            <a:r>
              <a:rPr lang="en-GB" dirty="0"/>
              <a:t>Effects localised and the outcome of institutional design.</a:t>
            </a:r>
          </a:p>
          <a:p>
            <a:pPr marL="457200" lvl="1" indent="0">
              <a:buNone/>
            </a:pPr>
            <a:endParaRPr lang="en-GB" dirty="0"/>
          </a:p>
          <a:p>
            <a:r>
              <a:rPr lang="en-GB" dirty="0"/>
              <a:t>Modern economists disagree- we will investigate 3 views. </a:t>
            </a:r>
          </a:p>
          <a:p>
            <a:pPr marL="457200" lvl="1" indent="0">
              <a:buNone/>
            </a:pPr>
            <a:r>
              <a:rPr lang="en-GB" dirty="0"/>
              <a:t> </a:t>
            </a:r>
          </a:p>
        </p:txBody>
      </p:sp>
      <p:cxnSp>
        <p:nvCxnSpPr>
          <p:cNvPr id="4" name="Straight Connector 3"/>
          <p:cNvCxnSpPr/>
          <p:nvPr/>
        </p:nvCxnSpPr>
        <p:spPr>
          <a:xfrm>
            <a:off x="323528" y="1268760"/>
            <a:ext cx="81542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9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Galbraith’s view</a:t>
            </a:r>
          </a:p>
        </p:txBody>
      </p:sp>
      <p:sp>
        <p:nvSpPr>
          <p:cNvPr id="3" name="Content Placeholder 2"/>
          <p:cNvSpPr>
            <a:spLocks noGrp="1"/>
          </p:cNvSpPr>
          <p:nvPr>
            <p:ph idx="1"/>
          </p:nvPr>
        </p:nvSpPr>
        <p:spPr>
          <a:xfrm>
            <a:off x="323528" y="1600200"/>
            <a:ext cx="8363272" cy="4983159"/>
          </a:xfrm>
        </p:spPr>
        <p:txBody>
          <a:bodyPr>
            <a:normAutofit fontScale="70000" lnSpcReduction="20000"/>
          </a:bodyPr>
          <a:lstStyle/>
          <a:p>
            <a:r>
              <a:rPr lang="en-GB" dirty="0"/>
              <a:t>“It was the first great speculative explosion”.</a:t>
            </a:r>
          </a:p>
          <a:p>
            <a:pPr marL="0" indent="0">
              <a:buNone/>
            </a:pPr>
            <a:endParaRPr lang="en-GB" dirty="0"/>
          </a:p>
          <a:p>
            <a:r>
              <a:rPr lang="en-GB" dirty="0"/>
              <a:t>“In the aftermath the bitterness, recrimination, and search for scapegoats – all normal – were extreme, as was the avoidance of mention of </a:t>
            </a:r>
            <a:r>
              <a:rPr lang="en-GB" b="1" dirty="0"/>
              <a:t>mass mania that was the true cause</a:t>
            </a:r>
            <a:r>
              <a:rPr lang="en-GB" dirty="0"/>
              <a:t>.”</a:t>
            </a:r>
          </a:p>
          <a:p>
            <a:endParaRPr lang="en-GB" dirty="0"/>
          </a:p>
          <a:p>
            <a:r>
              <a:rPr lang="en-GB" dirty="0"/>
              <a:t>“Those who had contracted to buy at enormously inflated prices defaulted </a:t>
            </a:r>
            <a:r>
              <a:rPr lang="en-GB" dirty="0" err="1"/>
              <a:t>en</a:t>
            </a:r>
            <a:r>
              <a:rPr lang="en-GB" dirty="0"/>
              <a:t> masse. Angry sellers sought enforcement of their contracts of sale; the courts identifying it as a gambling operation where unhelpful”.</a:t>
            </a:r>
          </a:p>
          <a:p>
            <a:endParaRPr lang="en-GB" dirty="0"/>
          </a:p>
          <a:p>
            <a:r>
              <a:rPr lang="en-GB" dirty="0"/>
              <a:t>Galbraith views this as a </a:t>
            </a:r>
            <a:r>
              <a:rPr lang="en-GB" b="1" dirty="0"/>
              <a:t>psychological and institutional phenomenon</a:t>
            </a:r>
            <a:r>
              <a:rPr lang="en-GB" dirty="0"/>
              <a:t>. </a:t>
            </a:r>
          </a:p>
          <a:p>
            <a:pPr lvl="1"/>
            <a:r>
              <a:rPr lang="en-GB" dirty="0"/>
              <a:t>The expected outcome of mass psychology in an expanding, new, unregulated market, where speculative activity is allowed to operate unchecked. </a:t>
            </a:r>
          </a:p>
        </p:txBody>
      </p:sp>
      <p:cxnSp>
        <p:nvCxnSpPr>
          <p:cNvPr id="4" name="Straight Connector 3"/>
          <p:cNvCxnSpPr/>
          <p:nvPr/>
        </p:nvCxnSpPr>
        <p:spPr>
          <a:xfrm>
            <a:off x="323528" y="1268760"/>
            <a:ext cx="815425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73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196" y="404664"/>
            <a:ext cx="3661607" cy="5400600"/>
          </a:xfrm>
          <a:prstGeom prst="rect">
            <a:avLst/>
          </a:prstGeom>
        </p:spPr>
      </p:pic>
      <p:sp>
        <p:nvSpPr>
          <p:cNvPr id="2" name="Slide Number Placeholder 1"/>
          <p:cNvSpPr>
            <a:spLocks noGrp="1"/>
          </p:cNvSpPr>
          <p:nvPr>
            <p:ph type="sldNum" sz="quarter" idx="12"/>
          </p:nvPr>
        </p:nvSpPr>
        <p:spPr/>
        <p:txBody>
          <a:bodyPr/>
          <a:lstStyle/>
          <a:p>
            <a:fld id="{E166F637-4BC3-4723-BE9A-5D39EA6D2448}" type="slidenum">
              <a:rPr lang="en-GB" smtClean="0"/>
              <a:t>2</a:t>
            </a:fld>
            <a:endParaRPr lang="en-GB"/>
          </a:p>
        </p:txBody>
      </p:sp>
    </p:spTree>
    <p:extLst>
      <p:ext uri="{BB962C8B-B14F-4D97-AF65-F5344CB8AC3E}">
        <p14:creationId xmlns:p14="http://schemas.microsoft.com/office/powerpoint/2010/main" val="369895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Garber’s view</a:t>
            </a:r>
          </a:p>
        </p:txBody>
      </p:sp>
      <p:sp>
        <p:nvSpPr>
          <p:cNvPr id="3" name="Content Placeholder 2"/>
          <p:cNvSpPr>
            <a:spLocks noGrp="1"/>
          </p:cNvSpPr>
          <p:nvPr>
            <p:ph idx="1"/>
          </p:nvPr>
        </p:nvSpPr>
        <p:spPr>
          <a:xfrm>
            <a:off x="457200" y="1268760"/>
            <a:ext cx="8229600" cy="5328592"/>
          </a:xfrm>
        </p:spPr>
        <p:txBody>
          <a:bodyPr>
            <a:normAutofit fontScale="70000" lnSpcReduction="20000"/>
          </a:bodyPr>
          <a:lstStyle/>
          <a:p>
            <a:r>
              <a:rPr lang="en-GB" dirty="0"/>
              <a:t>It makes sense that tulips where expensive in the beginning. </a:t>
            </a:r>
          </a:p>
          <a:p>
            <a:pPr lvl="1"/>
            <a:r>
              <a:rPr lang="en-GB" dirty="0"/>
              <a:t>This is determined by supply conditions. It takes time to grow new ones.</a:t>
            </a:r>
          </a:p>
          <a:p>
            <a:pPr marL="457200" lvl="1" indent="0">
              <a:buNone/>
            </a:pPr>
            <a:endParaRPr lang="en-GB" dirty="0"/>
          </a:p>
          <a:p>
            <a:r>
              <a:rPr lang="en-GB" dirty="0"/>
              <a:t>As supply increases prices naturally fall over time.</a:t>
            </a:r>
          </a:p>
          <a:p>
            <a:pPr marL="0" indent="0">
              <a:buNone/>
            </a:pPr>
            <a:endParaRPr lang="en-GB" dirty="0"/>
          </a:p>
          <a:p>
            <a:r>
              <a:rPr lang="en-GB" dirty="0"/>
              <a:t>The discounted value of bulb sales can justify extremely high prices for the unique bulb of a new variety when first created.</a:t>
            </a:r>
          </a:p>
          <a:p>
            <a:pPr marL="0" indent="0">
              <a:buNone/>
            </a:pPr>
            <a:endParaRPr lang="en-GB" dirty="0"/>
          </a:p>
          <a:p>
            <a:r>
              <a:rPr lang="en-GB" dirty="0"/>
              <a:t>However, in January 1637 common bulbs where trading very high.</a:t>
            </a:r>
          </a:p>
          <a:p>
            <a:pPr marL="457200" lvl="1" indent="0">
              <a:buNone/>
            </a:pPr>
            <a:r>
              <a:rPr lang="en-GB" dirty="0"/>
              <a:t>“We would be hard pressed to find a market fundamental explanation for these relative price movements”</a:t>
            </a:r>
          </a:p>
          <a:p>
            <a:pPr marL="457200" lvl="1" indent="0">
              <a:buNone/>
            </a:pPr>
            <a:endParaRPr lang="en-GB" dirty="0"/>
          </a:p>
          <a:p>
            <a:r>
              <a:rPr lang="en-GB" dirty="0"/>
              <a:t>Garber sees an irrational bubble for a few months and in limited products.</a:t>
            </a:r>
          </a:p>
          <a:p>
            <a:pPr lvl="1"/>
            <a:r>
              <a:rPr lang="en-GB" dirty="0"/>
              <a:t>Thus a more limited phenomenon that generally believed.  </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124744"/>
            <a:ext cx="816292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44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Thompson’s view</a:t>
            </a:r>
          </a:p>
        </p:txBody>
      </p:sp>
      <p:sp>
        <p:nvSpPr>
          <p:cNvPr id="3" name="Content Placeholder 2"/>
          <p:cNvSpPr>
            <a:spLocks noGrp="1"/>
          </p:cNvSpPr>
          <p:nvPr>
            <p:ph idx="1"/>
          </p:nvPr>
        </p:nvSpPr>
        <p:spPr>
          <a:xfrm>
            <a:off x="0" y="1340768"/>
            <a:ext cx="8892480" cy="4785395"/>
          </a:xfrm>
        </p:spPr>
        <p:txBody>
          <a:bodyPr>
            <a:normAutofit fontScale="62500" lnSpcReduction="20000"/>
          </a:bodyPr>
          <a:lstStyle/>
          <a:p>
            <a:r>
              <a:rPr lang="en-GB" dirty="0"/>
              <a:t>“Despite outward appearances the </a:t>
            </a:r>
            <a:r>
              <a:rPr lang="en-GB" dirty="0" err="1"/>
              <a:t>tulipmania</a:t>
            </a:r>
            <a:r>
              <a:rPr lang="en-GB" dirty="0"/>
              <a:t> was not a bubble because bubbles require the existence of mutually-agreed-upon prices that exceed fundamental values.”</a:t>
            </a:r>
          </a:p>
          <a:p>
            <a:pPr marL="0" indent="0">
              <a:buNone/>
            </a:pPr>
            <a:endParaRPr lang="en-GB" dirty="0"/>
          </a:p>
          <a:p>
            <a:r>
              <a:rPr lang="en-GB" dirty="0"/>
              <a:t>Instead Thompson’s explanation focuses on </a:t>
            </a:r>
            <a:r>
              <a:rPr lang="en-GB" b="1" i="1" dirty="0"/>
              <a:t>institutional</a:t>
            </a:r>
            <a:r>
              <a:rPr lang="en-GB" b="1" dirty="0"/>
              <a:t> </a:t>
            </a:r>
            <a:r>
              <a:rPr lang="en-GB" b="1" i="1" dirty="0"/>
              <a:t>changes</a:t>
            </a:r>
            <a:r>
              <a:rPr lang="en-GB" dirty="0"/>
              <a:t>. </a:t>
            </a:r>
          </a:p>
          <a:p>
            <a:pPr marL="0" indent="0">
              <a:buNone/>
            </a:pPr>
            <a:endParaRPr lang="en-GB" dirty="0"/>
          </a:p>
          <a:p>
            <a:r>
              <a:rPr lang="en-GB" dirty="0"/>
              <a:t>On February 1637 Dutch florists (the buyers) declared that all contracts written after Oct. 1636 where not binding.</a:t>
            </a:r>
          </a:p>
          <a:p>
            <a:endParaRPr lang="en-GB" dirty="0"/>
          </a:p>
          <a:p>
            <a:r>
              <a:rPr lang="en-GB" dirty="0"/>
              <a:t>The </a:t>
            </a:r>
            <a:r>
              <a:rPr lang="en-GB" b="1" dirty="0"/>
              <a:t>price of the forward contract was not binding</a:t>
            </a:r>
            <a:r>
              <a:rPr lang="en-GB" dirty="0"/>
              <a:t>, but only a small percentage of it (eventually decided around 3%) had to be exchanged to unhull the contract.</a:t>
            </a:r>
          </a:p>
          <a:p>
            <a:pPr marL="0" indent="0">
              <a:buNone/>
            </a:pPr>
            <a:endParaRPr lang="en-GB" dirty="0"/>
          </a:p>
          <a:p>
            <a:r>
              <a:rPr lang="en-GB" dirty="0"/>
              <a:t>“Future prices in the original contract became option exercise prices in options contracts.” </a:t>
            </a:r>
          </a:p>
          <a:p>
            <a:pPr lvl="1"/>
            <a:r>
              <a:rPr lang="en-GB" dirty="0"/>
              <a:t>This the prices before and during the bubble are for different types of contracts.</a:t>
            </a:r>
          </a:p>
          <a:p>
            <a:pPr algn="ctr"/>
            <a:r>
              <a:rPr lang="en-GB" dirty="0"/>
              <a:t>“</a:t>
            </a:r>
            <a:r>
              <a:rPr lang="en-GB" b="1" dirty="0" err="1"/>
              <a:t>Tulipmania</a:t>
            </a:r>
            <a:r>
              <a:rPr lang="en-GB" b="1" dirty="0"/>
              <a:t>” is a contractual artefact</a:t>
            </a:r>
            <a:r>
              <a:rPr lang="en-GB"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1692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07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3181" y="5186799"/>
            <a:ext cx="3034680" cy="360040"/>
          </a:xfrm>
        </p:spPr>
        <p:txBody>
          <a:bodyPr>
            <a:normAutofit fontScale="55000" lnSpcReduction="20000"/>
          </a:bodyPr>
          <a:lstStyle/>
          <a:p>
            <a:r>
              <a:rPr lang="en-GB" dirty="0"/>
              <a:t>Source: Thompson (102)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7832"/>
            <a:ext cx="8048309" cy="482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60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fontScale="90000"/>
          </a:bodyPr>
          <a:lstStyle/>
          <a:p>
            <a:r>
              <a:rPr lang="en-GB" dirty="0"/>
              <a:t>Which view convinces you and why?</a:t>
            </a:r>
          </a:p>
        </p:txBody>
      </p:sp>
    </p:spTree>
    <p:extLst>
      <p:ext uri="{BB962C8B-B14F-4D97-AF65-F5344CB8AC3E}">
        <p14:creationId xmlns:p14="http://schemas.microsoft.com/office/powerpoint/2010/main" val="302929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GB" dirty="0"/>
              <a:t>Joseph de la Vega’s </a:t>
            </a:r>
            <a:br>
              <a:rPr lang="en-GB" dirty="0"/>
            </a:br>
            <a:r>
              <a:rPr lang="en-GB" i="1" dirty="0"/>
              <a:t>Confusion de </a:t>
            </a:r>
            <a:r>
              <a:rPr lang="en-GB" i="1" dirty="0" err="1"/>
              <a:t>Confusiones</a:t>
            </a:r>
            <a:endParaRPr lang="en-GB" i="1" dirty="0"/>
          </a:p>
        </p:txBody>
      </p:sp>
      <p:sp>
        <p:nvSpPr>
          <p:cNvPr id="3" name="Content Placeholder 2"/>
          <p:cNvSpPr>
            <a:spLocks noGrp="1"/>
          </p:cNvSpPr>
          <p:nvPr>
            <p:ph idx="1"/>
          </p:nvPr>
        </p:nvSpPr>
        <p:spPr>
          <a:xfrm>
            <a:off x="107504" y="1556792"/>
            <a:ext cx="8784976" cy="5112568"/>
          </a:xfrm>
        </p:spPr>
        <p:txBody>
          <a:bodyPr>
            <a:normAutofit fontScale="85000" lnSpcReduction="20000"/>
          </a:bodyPr>
          <a:lstStyle/>
          <a:p>
            <a:r>
              <a:rPr lang="en-GB" dirty="0"/>
              <a:t>This book published in 1688 is one of the first accounts (if not the first one) on the working of stock markets. </a:t>
            </a:r>
          </a:p>
          <a:p>
            <a:pPr lvl="1"/>
            <a:r>
              <a:rPr lang="en-GB" dirty="0"/>
              <a:t>In this case the Amsterdam stock market- the most advanced financial centre in Europe in the 18nth century.</a:t>
            </a:r>
          </a:p>
          <a:p>
            <a:pPr marL="457200" lvl="1" indent="0">
              <a:buNone/>
            </a:pPr>
            <a:endParaRPr lang="en-GB" dirty="0"/>
          </a:p>
          <a:p>
            <a:r>
              <a:rPr lang="en-GB" dirty="0"/>
              <a:t>It is written in a style that combines a moralising tone, with an explanation of the operations of the market and anecdotal evidence of transactions and the characters involved.</a:t>
            </a:r>
          </a:p>
          <a:p>
            <a:pPr lvl="1"/>
            <a:r>
              <a:rPr lang="en-GB" dirty="0"/>
              <a:t>It stands at the beginning of a long literature of popular writings on the stock exchange- books like </a:t>
            </a:r>
            <a:r>
              <a:rPr lang="en-GB" i="1" dirty="0"/>
              <a:t>A random walk down wall street:</a:t>
            </a:r>
            <a:r>
              <a:rPr lang="en-GB" dirty="0"/>
              <a:t> </a:t>
            </a:r>
            <a:r>
              <a:rPr lang="en-GB" i="1" dirty="0"/>
              <a:t>The Time-Tested Strategy for Successful Investing</a:t>
            </a:r>
            <a:r>
              <a:rPr lang="en-GB" dirty="0"/>
              <a:t>, which combine recipes of wall street success with historical examples and descriptions of the various operations. </a:t>
            </a:r>
          </a:p>
          <a:p>
            <a:pPr lvl="1"/>
            <a:endParaRPr lang="en-GB" dirty="0"/>
          </a:p>
        </p:txBody>
      </p:sp>
      <p:cxnSp>
        <p:nvCxnSpPr>
          <p:cNvPr id="4" name="Straight Connector 3"/>
          <p:cNvCxnSpPr/>
          <p:nvPr/>
        </p:nvCxnSpPr>
        <p:spPr>
          <a:xfrm>
            <a:off x="323528" y="1397022"/>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08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229200"/>
            <a:ext cx="8784976" cy="1512168"/>
          </a:xfrm>
        </p:spPr>
        <p:txBody>
          <a:bodyPr>
            <a:normAutofit fontScale="55000" lnSpcReduction="20000"/>
          </a:bodyPr>
          <a:lstStyle/>
          <a:p>
            <a:r>
              <a:rPr lang="en-GB" dirty="0"/>
              <a:t>Vega did not describe the tulip bulb market- but the much more formal market of the stock exchange about 40 years after the tulip crisis.</a:t>
            </a:r>
          </a:p>
          <a:p>
            <a:r>
              <a:rPr lang="en-GB" dirty="0"/>
              <a:t>The stock exchange traded primarily in stocks of the two grand trading companies: </a:t>
            </a:r>
          </a:p>
          <a:p>
            <a:pPr lvl="1"/>
            <a:r>
              <a:rPr lang="en-GB" dirty="0"/>
              <a:t>Dutch East India company (for whose shares the Amsterdam Stock exchange was set up in 1602)</a:t>
            </a:r>
          </a:p>
          <a:p>
            <a:pPr lvl="1"/>
            <a:r>
              <a:rPr lang="en-GB" dirty="0"/>
              <a:t>Dutch West India company (a smaller and less profitable operation  started in 1621)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8640"/>
            <a:ext cx="6064696" cy="485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45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Vega- Three classes of investors</a:t>
            </a:r>
          </a:p>
        </p:txBody>
      </p:sp>
      <p:sp>
        <p:nvSpPr>
          <p:cNvPr id="3" name="Content Placeholder 2"/>
          <p:cNvSpPr>
            <a:spLocks noGrp="1"/>
          </p:cNvSpPr>
          <p:nvPr>
            <p:ph idx="1"/>
          </p:nvPr>
        </p:nvSpPr>
        <p:spPr>
          <a:xfrm>
            <a:off x="251520" y="1340768"/>
            <a:ext cx="8784976" cy="5256584"/>
          </a:xfrm>
        </p:spPr>
        <p:txBody>
          <a:bodyPr>
            <a:normAutofit fontScale="70000" lnSpcReduction="20000"/>
          </a:bodyPr>
          <a:lstStyle/>
          <a:p>
            <a:r>
              <a:rPr lang="en-GB" dirty="0"/>
              <a:t>“Three classes of men are to be distinguished on the stock exchange”</a:t>
            </a:r>
          </a:p>
          <a:p>
            <a:pPr marL="0" indent="0">
              <a:buNone/>
            </a:pPr>
            <a:endParaRPr lang="en-GB" dirty="0"/>
          </a:p>
          <a:p>
            <a:r>
              <a:rPr lang="en-GB" dirty="0"/>
              <a:t>“The princes of business belong to the first class”</a:t>
            </a:r>
          </a:p>
          <a:p>
            <a:pPr lvl="1"/>
            <a:r>
              <a:rPr lang="en-GB" dirty="0"/>
              <a:t>These are powerful stockholders from rich families who live off dividends of the company and do not engage in day to day buying and selling of stocks.</a:t>
            </a:r>
          </a:p>
          <a:p>
            <a:pPr lvl="2"/>
            <a:r>
              <a:rPr lang="en-GB" dirty="0"/>
              <a:t>“They do not care about the movements in the price of the stock”.</a:t>
            </a:r>
          </a:p>
          <a:p>
            <a:pPr lvl="1"/>
            <a:r>
              <a:rPr lang="en-GB" dirty="0"/>
              <a:t>They engage in buying and selling of stocks through brokers.</a:t>
            </a:r>
          </a:p>
          <a:p>
            <a:pPr lvl="1"/>
            <a:r>
              <a:rPr lang="en-GB" dirty="0"/>
              <a:t>They are interested primarily in the continual welfare and profitability of the company (both short and long term).</a:t>
            </a:r>
          </a:p>
          <a:p>
            <a:pPr marL="457200" lvl="1" indent="0">
              <a:buNone/>
            </a:pPr>
            <a:endParaRPr lang="en-GB" dirty="0"/>
          </a:p>
          <a:p>
            <a:r>
              <a:rPr lang="en-GB" dirty="0"/>
              <a:t>“The merchants to the second”</a:t>
            </a:r>
          </a:p>
          <a:p>
            <a:pPr lvl="1"/>
            <a:r>
              <a:rPr lang="en-GB" dirty="0"/>
              <a:t>These are less wealthy individuals who buy and sell shares over time.</a:t>
            </a:r>
          </a:p>
          <a:p>
            <a:pPr lvl="1"/>
            <a:r>
              <a:rPr lang="en-GB" dirty="0"/>
              <a:t>They are primarily interested in the fluctuations of the price of stocks, as their gains come from the variations in price.</a:t>
            </a:r>
          </a:p>
          <a:p>
            <a:pPr lvl="1"/>
            <a:r>
              <a:rPr lang="en-GB" dirty="0"/>
              <a:t>They buy and sell both directly and through brokers.</a:t>
            </a:r>
          </a:p>
        </p:txBody>
      </p:sp>
      <p:cxnSp>
        <p:nvCxnSpPr>
          <p:cNvPr id="4" name="Straight Connector 3"/>
          <p:cNvCxnSpPr/>
          <p:nvPr/>
        </p:nvCxnSpPr>
        <p:spPr>
          <a:xfrm>
            <a:off x="251520" y="1196752"/>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4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9144000" cy="6480720"/>
          </a:xfrm>
        </p:spPr>
        <p:txBody>
          <a:bodyPr>
            <a:normAutofit fontScale="85000" lnSpcReduction="20000"/>
          </a:bodyPr>
          <a:lstStyle/>
          <a:p>
            <a:pPr lvl="1"/>
            <a:r>
              <a:rPr lang="en-GB" dirty="0"/>
              <a:t>“They prefer to gain little, but to gain that little with [relative] security; to incur no risk other than the solvency of the other party in the forward contract; and to have no worries other that those bound up with unforeseen events”.(page 5)</a:t>
            </a:r>
          </a:p>
          <a:p>
            <a:pPr marL="457200" lvl="1" indent="0">
              <a:buNone/>
            </a:pPr>
            <a:endParaRPr lang="en-GB" dirty="0"/>
          </a:p>
          <a:p>
            <a:r>
              <a:rPr lang="en-GB" dirty="0"/>
              <a:t>“The speculators to the last”.</a:t>
            </a:r>
          </a:p>
          <a:p>
            <a:pPr lvl="1"/>
            <a:r>
              <a:rPr lang="en-GB" dirty="0"/>
              <a:t>De la Vega considers these people lacking moral scruples and interested only in short term gains by any –mostly immoral if not illegal- means.</a:t>
            </a:r>
          </a:p>
          <a:p>
            <a:pPr lvl="1"/>
            <a:r>
              <a:rPr lang="en-GB" dirty="0"/>
              <a:t>These are people who trade for short term profits both in the underlying asset (shares) and in future markets (future contracts).</a:t>
            </a:r>
          </a:p>
          <a:p>
            <a:pPr lvl="1"/>
            <a:r>
              <a:rPr lang="en-GB" dirty="0"/>
              <a:t>Their primary interest is to make money through a variety of means including: </a:t>
            </a:r>
          </a:p>
          <a:p>
            <a:pPr lvl="2"/>
            <a:r>
              <a:rPr lang="en-GB" dirty="0"/>
              <a:t>Using privileged/inside information </a:t>
            </a:r>
          </a:p>
          <a:p>
            <a:pPr lvl="2"/>
            <a:r>
              <a:rPr lang="en-GB" dirty="0"/>
              <a:t>Spreading false information</a:t>
            </a:r>
          </a:p>
          <a:p>
            <a:pPr lvl="2"/>
            <a:r>
              <a:rPr lang="en-GB" dirty="0"/>
              <a:t>Playing on the psychology of the crowd to influence the direction of the price of shares. </a:t>
            </a:r>
          </a:p>
          <a:p>
            <a:pPr lvl="1"/>
            <a:r>
              <a:rPr lang="en-GB" dirty="0"/>
              <a:t>They form </a:t>
            </a:r>
            <a:r>
              <a:rPr lang="en-GB" i="1" dirty="0"/>
              <a:t>cabals, or rings</a:t>
            </a:r>
            <a:r>
              <a:rPr lang="en-GB" dirty="0"/>
              <a:t>, to raise capital and create both bubbles and crashes in stock prices that will make them gain money at the expense of other traders. </a:t>
            </a:r>
          </a:p>
          <a:p>
            <a:pPr lvl="1"/>
            <a:endParaRPr lang="en-GB" dirty="0"/>
          </a:p>
        </p:txBody>
      </p:sp>
    </p:spTree>
    <p:extLst>
      <p:ext uri="{BB962C8B-B14F-4D97-AF65-F5344CB8AC3E}">
        <p14:creationId xmlns:p14="http://schemas.microsoft.com/office/powerpoint/2010/main" val="13933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5BEF-7DF8-4FF0-7FCF-FECD003D3502}"/>
              </a:ext>
            </a:extLst>
          </p:cNvPr>
          <p:cNvSpPr>
            <a:spLocks noGrp="1"/>
          </p:cNvSpPr>
          <p:nvPr>
            <p:ph type="title"/>
          </p:nvPr>
        </p:nvSpPr>
        <p:spPr/>
        <p:txBody>
          <a:bodyPr>
            <a:normAutofit fontScale="90000"/>
          </a:bodyPr>
          <a:lstStyle/>
          <a:p>
            <a:r>
              <a:rPr lang="en-US" dirty="0"/>
              <a:t>An aside: Uncertainty and identity: a post Keynesian approach (Davis 2010)</a:t>
            </a:r>
            <a:endParaRPr lang="en-GB" dirty="0"/>
          </a:p>
        </p:txBody>
      </p:sp>
      <p:sp>
        <p:nvSpPr>
          <p:cNvPr id="3" name="Content Placeholder 2">
            <a:extLst>
              <a:ext uri="{FF2B5EF4-FFF2-40B4-BE49-F238E27FC236}">
                <a16:creationId xmlns:a16="http://schemas.microsoft.com/office/drawing/2014/main" id="{299C53D5-9131-4192-0C78-89C94A7461E9}"/>
              </a:ext>
            </a:extLst>
          </p:cNvPr>
          <p:cNvSpPr>
            <a:spLocks noGrp="1"/>
          </p:cNvSpPr>
          <p:nvPr>
            <p:ph idx="1"/>
          </p:nvPr>
        </p:nvSpPr>
        <p:spPr>
          <a:xfrm>
            <a:off x="457200" y="1916834"/>
            <a:ext cx="8229600" cy="4209329"/>
          </a:xfrm>
        </p:spPr>
        <p:txBody>
          <a:bodyPr>
            <a:normAutofit fontScale="85000" lnSpcReduction="20000"/>
          </a:bodyPr>
          <a:lstStyle/>
          <a:p>
            <a:r>
              <a:rPr lang="en-US" dirty="0"/>
              <a:t>The paper considers entrepreneur identity in which radical uncertainty plays a central role.</a:t>
            </a:r>
          </a:p>
          <a:p>
            <a:pPr lvl="1"/>
            <a:r>
              <a:rPr lang="en-US" dirty="0"/>
              <a:t>Entrepreneurs’ survival plays into their investment behavior, when there is radical uncertainty. </a:t>
            </a:r>
          </a:p>
          <a:p>
            <a:pPr marL="0" indent="0">
              <a:buNone/>
            </a:pPr>
            <a:endParaRPr lang="en-US" dirty="0"/>
          </a:p>
          <a:p>
            <a:pPr marL="0" indent="0">
              <a:buNone/>
            </a:pPr>
            <a:r>
              <a:rPr lang="en-US" dirty="0"/>
              <a:t>“Though the economy is a system of change, and though much also changes in the characteristics of economic agents, including the disappearance of some (through bankruptcy or voluntary withdrawal), </a:t>
            </a:r>
            <a:r>
              <a:rPr lang="en-US" i="1" dirty="0">
                <a:solidFill>
                  <a:srgbClr val="FF0000"/>
                </a:solidFill>
              </a:rPr>
              <a:t>when economic agents act, they act as if they retain their respective identities through time</a:t>
            </a:r>
            <a:r>
              <a:rPr lang="en-US" dirty="0"/>
              <a:t>.”</a:t>
            </a:r>
          </a:p>
          <a:p>
            <a:endParaRPr lang="en-GB" dirty="0"/>
          </a:p>
        </p:txBody>
      </p:sp>
      <p:cxnSp>
        <p:nvCxnSpPr>
          <p:cNvPr id="4" name="Straight Connector 3">
            <a:extLst>
              <a:ext uri="{FF2B5EF4-FFF2-40B4-BE49-F238E27FC236}">
                <a16:creationId xmlns:a16="http://schemas.microsoft.com/office/drawing/2014/main" id="{BC955BDD-C3B9-1122-03F4-1C038BCE652E}"/>
              </a:ext>
            </a:extLst>
          </p:cNvPr>
          <p:cNvCxnSpPr/>
          <p:nvPr/>
        </p:nvCxnSpPr>
        <p:spPr>
          <a:xfrm>
            <a:off x="457200" y="1600200"/>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153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B5F8E-FD6A-EE26-1539-E0B545322ECE}"/>
              </a:ext>
            </a:extLst>
          </p:cNvPr>
          <p:cNvSpPr>
            <a:spLocks noGrp="1"/>
          </p:cNvSpPr>
          <p:nvPr>
            <p:ph idx="1"/>
          </p:nvPr>
        </p:nvSpPr>
        <p:spPr>
          <a:xfrm>
            <a:off x="395536" y="692696"/>
            <a:ext cx="8229600" cy="5073427"/>
          </a:xfrm>
        </p:spPr>
        <p:txBody>
          <a:bodyPr>
            <a:normAutofit fontScale="55000" lnSpcReduction="20000"/>
          </a:bodyPr>
          <a:lstStyle/>
          <a:p>
            <a:pPr marL="0" indent="0">
              <a:buNone/>
            </a:pPr>
            <a:endParaRPr lang="en-US" dirty="0"/>
          </a:p>
          <a:p>
            <a:r>
              <a:rPr lang="en-US" dirty="0"/>
              <a:t>“</a:t>
            </a:r>
            <a:r>
              <a:rPr lang="en-US" dirty="0">
                <a:solidFill>
                  <a:srgbClr val="FF0000"/>
                </a:solidFill>
              </a:rPr>
              <a:t>Different types of agents have different types of identities</a:t>
            </a:r>
            <a:r>
              <a:rPr lang="en-US" dirty="0"/>
              <a:t>, so that </a:t>
            </a:r>
            <a:r>
              <a:rPr lang="en-US" dirty="0">
                <a:solidFill>
                  <a:srgbClr val="FF0000"/>
                </a:solidFill>
              </a:rPr>
              <a:t>the functioning of the economy needs to be understood in terms of the interaction of identifiably different (or heterogeneous) types of economic agents</a:t>
            </a:r>
            <a:r>
              <a:rPr lang="en-US" dirty="0"/>
              <a:t>.”</a:t>
            </a:r>
          </a:p>
          <a:p>
            <a:endParaRPr lang="en-US" dirty="0"/>
          </a:p>
          <a:p>
            <a:r>
              <a:rPr lang="en-US" i="1" dirty="0"/>
              <a:t>In our ordinary way of thinking, of course, we maintain a separation in our minds between individuals and what they own, allowing us to imagine that individuals continue and may somehow sustain their identities should they go bankrupt and cease to be wealth owners. But the analysis here does not distinguish between agent identity and personal identity,… individuals are subsumed by the roles they play in the economy, so that difference arguably does not exist there either</a:t>
            </a:r>
          </a:p>
          <a:p>
            <a:pPr marL="0" indent="0">
              <a:buNone/>
            </a:pPr>
            <a:endParaRPr lang="en-US" dirty="0"/>
          </a:p>
          <a:p>
            <a:r>
              <a:rPr lang="en-US" dirty="0">
                <a:solidFill>
                  <a:srgbClr val="FF0000"/>
                </a:solidFill>
              </a:rPr>
              <a:t>The risk that Keynesian entrepreneurs face in losing their ‘identity’ portfolios makes the unsettled character of long-term expectations an even more serious matter</a:t>
            </a:r>
            <a:r>
              <a:rPr lang="en-US" dirty="0"/>
              <a:t>. </a:t>
            </a:r>
          </a:p>
          <a:p>
            <a:endParaRPr lang="en-US" dirty="0"/>
          </a:p>
          <a:p>
            <a:r>
              <a:rPr lang="en-US" dirty="0"/>
              <a:t>Radical uncertainty is not only about what </a:t>
            </a:r>
            <a:r>
              <a:rPr lang="en-US" dirty="0">
                <a:solidFill>
                  <a:srgbClr val="FF0000"/>
                </a:solidFill>
              </a:rPr>
              <a:t>entrepreneurs cannot know about the future</a:t>
            </a:r>
            <a:r>
              <a:rPr lang="en-US" dirty="0"/>
              <a:t> (an </a:t>
            </a:r>
            <a:r>
              <a:rPr lang="en-US" dirty="0">
                <a:solidFill>
                  <a:srgbClr val="FF0000"/>
                </a:solidFill>
              </a:rPr>
              <a:t>epistemological</a:t>
            </a:r>
            <a:r>
              <a:rPr lang="en-US" dirty="0"/>
              <a:t> uncertainty), but also ultimately about whether </a:t>
            </a:r>
            <a:r>
              <a:rPr lang="en-US" dirty="0">
                <a:solidFill>
                  <a:srgbClr val="FF0000"/>
                </a:solidFill>
              </a:rPr>
              <a:t>they themselves may even exist in the future</a:t>
            </a:r>
            <a:r>
              <a:rPr lang="en-US" dirty="0"/>
              <a:t> (an </a:t>
            </a:r>
            <a:r>
              <a:rPr lang="en-US" dirty="0">
                <a:solidFill>
                  <a:srgbClr val="FF0000"/>
                </a:solidFill>
              </a:rPr>
              <a:t>ontological</a:t>
            </a:r>
            <a:r>
              <a:rPr lang="en-US" dirty="0"/>
              <a:t> uncertainty). </a:t>
            </a:r>
          </a:p>
          <a:p>
            <a:endParaRPr lang="en-US" dirty="0"/>
          </a:p>
        </p:txBody>
      </p:sp>
    </p:spTree>
    <p:extLst>
      <p:ext uri="{BB962C8B-B14F-4D97-AF65-F5344CB8AC3E}">
        <p14:creationId xmlns:p14="http://schemas.microsoft.com/office/powerpoint/2010/main" val="215339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365104"/>
            <a:ext cx="8651304" cy="2088232"/>
          </a:xfrm>
        </p:spPr>
        <p:txBody>
          <a:bodyPr>
            <a:normAutofit fontScale="85000" lnSpcReduction="20000"/>
          </a:bodyPr>
          <a:lstStyle/>
          <a:p>
            <a:r>
              <a:rPr lang="en-GB" sz="2400" dirty="0"/>
              <a:t>If you were living in Amsterdam in February 1637, this tulip would cost more than 12 acres of land, or 10 times the annual income of a skilled craftsman (according to some accounts).</a:t>
            </a:r>
          </a:p>
          <a:p>
            <a:r>
              <a:rPr lang="en-GB" sz="2400" dirty="0"/>
              <a:t>This price boom (and subsequent collapse) of tulip bulb prices was called “tulip mania”. </a:t>
            </a:r>
          </a:p>
          <a:p>
            <a:r>
              <a:rPr lang="en-GB" sz="2400" dirty="0"/>
              <a:t>It is considered to be the first episode of a financial bubble and a subsequent economic crisis.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859" y="404664"/>
            <a:ext cx="5616624" cy="392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166F637-4BC3-4723-BE9A-5D39EA6D2448}" type="slidenum">
              <a:rPr lang="en-GB" smtClean="0"/>
              <a:t>3</a:t>
            </a:fld>
            <a:endParaRPr lang="en-GB"/>
          </a:p>
        </p:txBody>
      </p:sp>
    </p:spTree>
    <p:extLst>
      <p:ext uri="{BB962C8B-B14F-4D97-AF65-F5344CB8AC3E}">
        <p14:creationId xmlns:p14="http://schemas.microsoft.com/office/powerpoint/2010/main" val="304017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85" y="202630"/>
            <a:ext cx="8229600" cy="562074"/>
          </a:xfrm>
        </p:spPr>
        <p:txBody>
          <a:bodyPr>
            <a:normAutofit fontScale="90000"/>
          </a:bodyPr>
          <a:lstStyle/>
          <a:p>
            <a:r>
              <a:rPr lang="en-GB" dirty="0"/>
              <a:t>The brokers</a:t>
            </a:r>
          </a:p>
        </p:txBody>
      </p:sp>
      <p:sp>
        <p:nvSpPr>
          <p:cNvPr id="3" name="Content Placeholder 2"/>
          <p:cNvSpPr>
            <a:spLocks noGrp="1"/>
          </p:cNvSpPr>
          <p:nvPr>
            <p:ph idx="1"/>
          </p:nvPr>
        </p:nvSpPr>
        <p:spPr>
          <a:xfrm>
            <a:off x="0" y="980728"/>
            <a:ext cx="9036496" cy="5616624"/>
          </a:xfrm>
        </p:spPr>
        <p:txBody>
          <a:bodyPr>
            <a:normAutofit fontScale="70000" lnSpcReduction="20000"/>
          </a:bodyPr>
          <a:lstStyle/>
          <a:p>
            <a:r>
              <a:rPr lang="en-GB" dirty="0"/>
              <a:t>The Amsterdam Stock exchange had both:</a:t>
            </a:r>
          </a:p>
          <a:p>
            <a:pPr lvl="1"/>
            <a:r>
              <a:rPr lang="en-GB" b="1" dirty="0"/>
              <a:t>Licenced brokers</a:t>
            </a:r>
            <a:r>
              <a:rPr lang="el-GR" b="1" dirty="0"/>
              <a:t> (χρηματιστές)</a:t>
            </a:r>
            <a:r>
              <a:rPr lang="en-GB" dirty="0"/>
              <a:t>. They are appointed by the municipal authorities and called “sworn” brokers. “They take an oath not to do business on their own account.” Their numbers are limited.</a:t>
            </a:r>
          </a:p>
          <a:p>
            <a:pPr lvl="1"/>
            <a:r>
              <a:rPr lang="en-GB" b="1" dirty="0"/>
              <a:t>Unlicensed (free) brokers</a:t>
            </a:r>
            <a:r>
              <a:rPr lang="en-GB" dirty="0"/>
              <a:t>. It appears any individual could (and many did) behave as a broker to represent a client. [This appears to be illegal, but they are rarely prosecuted].</a:t>
            </a:r>
          </a:p>
          <a:p>
            <a:pPr marL="457200" lvl="1" indent="0">
              <a:buNone/>
            </a:pPr>
            <a:endParaRPr lang="en-GB" dirty="0"/>
          </a:p>
          <a:p>
            <a:r>
              <a:rPr lang="en-GB" dirty="0"/>
              <a:t>All brokers receive –from the client- some brokerage fee from their clients (which appear to depend on a number of things).</a:t>
            </a:r>
          </a:p>
          <a:p>
            <a:pPr marL="0" indent="0">
              <a:buNone/>
            </a:pPr>
            <a:endParaRPr lang="en-GB" dirty="0"/>
          </a:p>
          <a:p>
            <a:r>
              <a:rPr lang="en-GB" dirty="0"/>
              <a:t>Brokers are used for honest and dishonest purposes.</a:t>
            </a:r>
          </a:p>
          <a:p>
            <a:pPr lvl="1"/>
            <a:r>
              <a:rPr lang="en-GB" b="1" dirty="0"/>
              <a:t>Honest purposes </a:t>
            </a:r>
            <a:r>
              <a:rPr lang="en-GB" dirty="0"/>
              <a:t>include buying and selling of stocks of people they represent at prices agreed between the brokers and their client. The client does not intent to mislead either the broker or the market with this commission.</a:t>
            </a:r>
          </a:p>
          <a:p>
            <a:pPr lvl="1"/>
            <a:r>
              <a:rPr lang="en-GB" b="1" dirty="0"/>
              <a:t>Dishonest purposes </a:t>
            </a:r>
            <a:r>
              <a:rPr lang="en-GB" dirty="0"/>
              <a:t>include buying and selling of stocks of other contracts (forward/options etc.) which the client does not wish to appear to do, and the broker allows anonymity that has ulterior motive (e.g. a speculator who is trying to inflate the price of the stocks, while betting the price will go down through the broker).  </a:t>
            </a:r>
          </a:p>
          <a:p>
            <a:pPr lvl="1"/>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 y="820267"/>
            <a:ext cx="8431213"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72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and settlement in the bank</a:t>
            </a:r>
          </a:p>
        </p:txBody>
      </p:sp>
      <p:sp>
        <p:nvSpPr>
          <p:cNvPr id="3" name="Content Placeholder 2"/>
          <p:cNvSpPr>
            <a:spLocks noGrp="1"/>
          </p:cNvSpPr>
          <p:nvPr>
            <p:ph idx="1"/>
          </p:nvPr>
        </p:nvSpPr>
        <p:spPr/>
        <p:txBody>
          <a:bodyPr>
            <a:normAutofit fontScale="77500" lnSpcReduction="20000"/>
          </a:bodyPr>
          <a:lstStyle/>
          <a:p>
            <a:r>
              <a:rPr lang="en-GB" dirty="0"/>
              <a:t>The Bank of Amsterdam issued credit to buyers and sellers who engaged in stock exchange transactions.</a:t>
            </a:r>
          </a:p>
          <a:p>
            <a:pPr marL="0" indent="0">
              <a:buNone/>
            </a:pPr>
            <a:endParaRPr lang="en-GB" dirty="0"/>
          </a:p>
          <a:p>
            <a:r>
              <a:rPr lang="en-GB" dirty="0"/>
              <a:t>It appears both buyers and sellers held deposits in the bank, and Stocks appear to be “payable at the bank”.</a:t>
            </a:r>
          </a:p>
          <a:p>
            <a:pPr lvl="1"/>
            <a:r>
              <a:rPr lang="en-GB" dirty="0"/>
              <a:t>Some of this payment would have been transferred immediately (i.e. if you buy a stock) or only a premium (if e.g. it’s a forward contact).</a:t>
            </a:r>
          </a:p>
          <a:p>
            <a:pPr marL="457200" lvl="1" indent="0">
              <a:buNone/>
            </a:pPr>
            <a:endParaRPr lang="en-GB" dirty="0"/>
          </a:p>
          <a:p>
            <a:r>
              <a:rPr lang="en-GB" dirty="0"/>
              <a:t>It appears that settled of accounts in the bank (clearing of the different positions of buying/selling, etc.) that determined your remaining capital took place once a month, around the 20</a:t>
            </a:r>
            <a:r>
              <a:rPr lang="en-GB" baseline="30000" dirty="0"/>
              <a:t>th</a:t>
            </a:r>
            <a:r>
              <a:rPr lang="en-GB" dirty="0"/>
              <a:t> of the month.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437563"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13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operations/trades curried out</a:t>
            </a:r>
          </a:p>
        </p:txBody>
      </p:sp>
      <p:sp>
        <p:nvSpPr>
          <p:cNvPr id="3" name="Content Placeholder 2"/>
          <p:cNvSpPr>
            <a:spLocks noGrp="1"/>
          </p:cNvSpPr>
          <p:nvPr>
            <p:ph idx="1"/>
          </p:nvPr>
        </p:nvSpPr>
        <p:spPr/>
        <p:txBody>
          <a:bodyPr>
            <a:normAutofit fontScale="55000" lnSpcReduction="20000"/>
          </a:bodyPr>
          <a:lstStyle/>
          <a:p>
            <a:r>
              <a:rPr lang="en-GB" b="1" i="1" dirty="0"/>
              <a:t>Spot contract/market</a:t>
            </a:r>
            <a:r>
              <a:rPr lang="en-GB" dirty="0"/>
              <a:t>: the exchange of a good for an amount of cash on the spot.</a:t>
            </a:r>
          </a:p>
          <a:p>
            <a:pPr marL="0" indent="0">
              <a:buNone/>
            </a:pPr>
            <a:r>
              <a:rPr lang="en-GB" dirty="0"/>
              <a:t>  </a:t>
            </a:r>
          </a:p>
          <a:p>
            <a:r>
              <a:rPr lang="en-GB" b="1" i="1" dirty="0"/>
              <a:t>Forward or Futures contract</a:t>
            </a:r>
            <a:r>
              <a:rPr lang="en-GB" dirty="0"/>
              <a:t>: The agreement between two parties to exchange a specific volume of goods (or shares) for an agreed price at a certain date.</a:t>
            </a:r>
          </a:p>
          <a:p>
            <a:pPr lvl="1"/>
            <a:r>
              <a:rPr lang="en-GB" dirty="0"/>
              <a:t>Here a premium is usually present, with size depending on the contract.</a:t>
            </a:r>
          </a:p>
          <a:p>
            <a:pPr lvl="1"/>
            <a:r>
              <a:rPr lang="en-GB" dirty="0"/>
              <a:t>The primary reason for Futures is </a:t>
            </a:r>
            <a:r>
              <a:rPr lang="en-GB" b="1" dirty="0"/>
              <a:t>hedging</a:t>
            </a:r>
            <a:r>
              <a:rPr lang="en-GB" dirty="0"/>
              <a:t>. I.e. to avoid the risk of unexpected price fluctuations in the future.</a:t>
            </a:r>
          </a:p>
          <a:p>
            <a:pPr marL="457200" lvl="1" indent="0">
              <a:buNone/>
            </a:pPr>
            <a:endParaRPr lang="en-GB" dirty="0"/>
          </a:p>
          <a:p>
            <a:r>
              <a:rPr lang="en-GB" b="1" i="1" dirty="0"/>
              <a:t>Option contracts</a:t>
            </a:r>
            <a:r>
              <a:rPr lang="el-GR" b="1" i="1" dirty="0"/>
              <a:t> (σύμβαση για χρηματοπιστωτικό δικαίωμα)</a:t>
            </a:r>
            <a:r>
              <a:rPr lang="en-GB" dirty="0"/>
              <a:t>: The selling of the right to purchase a given transaction at specific price at a certain date. A premium is paid by the buyer for the privilege of the contact.</a:t>
            </a:r>
          </a:p>
          <a:p>
            <a:pPr lvl="1"/>
            <a:r>
              <a:rPr lang="en-GB" b="1" dirty="0"/>
              <a:t>Call option</a:t>
            </a:r>
            <a:r>
              <a:rPr lang="el-GR" b="1" dirty="0"/>
              <a:t> (Δικαίωμα προαίρεσης για αγορά)</a:t>
            </a:r>
            <a:r>
              <a:rPr lang="en-GB" dirty="0"/>
              <a:t>: “a party agrees to deliver a given amount of stock at a specified price upon ‘call’ by the other party at a specified time.”</a:t>
            </a:r>
          </a:p>
          <a:p>
            <a:pPr lvl="1"/>
            <a:r>
              <a:rPr lang="en-GB" b="1" dirty="0"/>
              <a:t>Put option</a:t>
            </a:r>
            <a:r>
              <a:rPr lang="el-GR" b="1" dirty="0"/>
              <a:t> (</a:t>
            </a:r>
            <a:r>
              <a:rPr lang="el-GR" b="1" dirty="0" err="1"/>
              <a:t>οψιον</a:t>
            </a:r>
            <a:r>
              <a:rPr lang="el-GR" b="1" dirty="0"/>
              <a:t> πώλησης)</a:t>
            </a:r>
            <a:r>
              <a:rPr lang="en-GB" dirty="0"/>
              <a:t>: “a party agrees to accept a given amount of stock at a specified time and price if it is ‘put’ upon them then.” (De la Vega, p. XVI)</a:t>
            </a:r>
          </a:p>
          <a:p>
            <a:pPr marL="457200" lvl="1" indent="0">
              <a:buNone/>
            </a:pPr>
            <a:endParaRPr lang="en-GB"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437563"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117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Other terminology</a:t>
            </a:r>
          </a:p>
        </p:txBody>
      </p:sp>
      <p:sp>
        <p:nvSpPr>
          <p:cNvPr id="3" name="Content Placeholder 2"/>
          <p:cNvSpPr>
            <a:spLocks noGrp="1"/>
          </p:cNvSpPr>
          <p:nvPr>
            <p:ph idx="1"/>
          </p:nvPr>
        </p:nvSpPr>
        <p:spPr>
          <a:xfrm>
            <a:off x="251520" y="892275"/>
            <a:ext cx="8435280" cy="5777085"/>
          </a:xfrm>
        </p:spPr>
        <p:txBody>
          <a:bodyPr>
            <a:normAutofit fontScale="62500" lnSpcReduction="20000"/>
          </a:bodyPr>
          <a:lstStyle/>
          <a:p>
            <a:r>
              <a:rPr lang="en-GB" b="1" dirty="0"/>
              <a:t>Long position</a:t>
            </a:r>
            <a:r>
              <a:rPr lang="en-GB" dirty="0"/>
              <a:t>: This means buying and holding a stock or bond in the expectation of it rising in price.  </a:t>
            </a:r>
          </a:p>
          <a:p>
            <a:pPr marL="0" indent="0">
              <a:buNone/>
            </a:pPr>
            <a:endParaRPr lang="en-GB" dirty="0"/>
          </a:p>
          <a:p>
            <a:r>
              <a:rPr lang="en-GB" b="1" dirty="0"/>
              <a:t>Short position</a:t>
            </a:r>
            <a:r>
              <a:rPr lang="el-GR" b="1" dirty="0"/>
              <a:t> (Ανοικτή/ακάλυπτη θέση)</a:t>
            </a:r>
            <a:r>
              <a:rPr lang="en-GB" b="1" dirty="0"/>
              <a:t>: </a:t>
            </a:r>
            <a:r>
              <a:rPr lang="en-GB" dirty="0"/>
              <a:t>This is a complex operation that requires a broker or lender.</a:t>
            </a:r>
          </a:p>
          <a:p>
            <a:pPr lvl="1"/>
            <a:r>
              <a:rPr lang="en-GB" dirty="0"/>
              <a:t>You believe that the price of the stock will go down, (lets say from £100 that it currently trades).</a:t>
            </a:r>
          </a:p>
          <a:p>
            <a:pPr lvl="1"/>
            <a:r>
              <a:rPr lang="en-GB" dirty="0"/>
              <a:t>You ask your broker to borrow a stock from his portfolio and sell it for £100.</a:t>
            </a:r>
          </a:p>
          <a:p>
            <a:pPr lvl="1"/>
            <a:r>
              <a:rPr lang="en-GB" dirty="0"/>
              <a:t>You get through the sale the £100 and you have to give the broker back the stock at a future specified date.</a:t>
            </a:r>
          </a:p>
          <a:p>
            <a:pPr lvl="1"/>
            <a:r>
              <a:rPr lang="en-GB" dirty="0"/>
              <a:t>If at that date (or between then and that date) the stock is at £70, you buy it at £70, give it to the broker to cover your position, and gain from this operation £30 minus any brokerage fees.  </a:t>
            </a:r>
          </a:p>
          <a:p>
            <a:endParaRPr lang="en-GB" b="1" dirty="0"/>
          </a:p>
          <a:p>
            <a:r>
              <a:rPr lang="en-GB" b="1" dirty="0"/>
              <a:t>Short position is the opposite to a long position. </a:t>
            </a:r>
            <a:r>
              <a:rPr lang="en-GB" dirty="0"/>
              <a:t>In a long position you expect the price of the stock to increase. In a short position you are betting that it will fall (and you will make money by buying it more cheaply in the future- if the price increases you will lose money).</a:t>
            </a:r>
          </a:p>
          <a:p>
            <a:pPr marL="0" indent="0">
              <a:buNone/>
            </a:pPr>
            <a:endParaRPr lang="en-GB" dirty="0"/>
          </a:p>
          <a:p>
            <a:r>
              <a:rPr lang="en-GB" dirty="0"/>
              <a:t>Many regulatory authorities (starting with the Dutch) are suspicious of </a:t>
            </a:r>
            <a:r>
              <a:rPr lang="en-GB" b="1" dirty="0"/>
              <a:t>short positions seeing them as vehicles of speculation and market manipulation</a:t>
            </a:r>
            <a:r>
              <a:rPr lang="en-GB" dirty="0"/>
              <a:t>. </a:t>
            </a:r>
          </a:p>
          <a:p>
            <a:pPr marL="0" indent="0">
              <a:buNone/>
            </a:pPr>
            <a:endParaRPr lang="en-GB"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437563"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013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Concluding thoughts</a:t>
            </a:r>
          </a:p>
        </p:txBody>
      </p:sp>
      <p:sp>
        <p:nvSpPr>
          <p:cNvPr id="3" name="Content Placeholder 2"/>
          <p:cNvSpPr>
            <a:spLocks noGrp="1"/>
          </p:cNvSpPr>
          <p:nvPr>
            <p:ph idx="1"/>
          </p:nvPr>
        </p:nvSpPr>
        <p:spPr>
          <a:xfrm>
            <a:off x="251520" y="1600200"/>
            <a:ext cx="8435280" cy="4525963"/>
          </a:xfrm>
        </p:spPr>
        <p:txBody>
          <a:bodyPr>
            <a:normAutofit fontScale="92500" lnSpcReduction="20000"/>
          </a:bodyPr>
          <a:lstStyle/>
          <a:p>
            <a:r>
              <a:rPr lang="en-GB" dirty="0"/>
              <a:t>Amsterdam’s financial market in the 17</a:t>
            </a:r>
            <a:r>
              <a:rPr lang="en-GB" baseline="30000" dirty="0"/>
              <a:t>th</a:t>
            </a:r>
            <a:r>
              <a:rPr lang="en-GB" dirty="0"/>
              <a:t> century had sophistication that mirrored modern financial markets.</a:t>
            </a:r>
          </a:p>
          <a:p>
            <a:pPr marL="0" indent="0">
              <a:buNone/>
            </a:pPr>
            <a:endParaRPr lang="en-GB" dirty="0"/>
          </a:p>
          <a:p>
            <a:r>
              <a:rPr lang="en-GB" dirty="0"/>
              <a:t>The problem of speculation and bubbles was something that worried contemporary merchants and the government.</a:t>
            </a:r>
          </a:p>
          <a:p>
            <a:pPr marL="0" indent="0">
              <a:buNone/>
            </a:pPr>
            <a:endParaRPr lang="en-GB" dirty="0"/>
          </a:p>
          <a:p>
            <a:r>
              <a:rPr lang="en-GB" dirty="0"/>
              <a:t>At the same time financial sophistication came together with substantial growth and the creation of new consumer goods for a rich merchant class.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437563"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81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Historical setting</a:t>
            </a:r>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r>
              <a:rPr lang="en-GB" dirty="0"/>
              <a:t>The United Provinces where a highly urbanized, cosmopolitan republic.</a:t>
            </a:r>
          </a:p>
          <a:p>
            <a:pPr lvl="1"/>
            <a:r>
              <a:rPr lang="en-GB" dirty="0"/>
              <a:t>Holland had colonies in the Caribbean, South and North America and the Far East.</a:t>
            </a:r>
          </a:p>
          <a:p>
            <a:pPr marL="457200" lvl="1" indent="0">
              <a:buNone/>
            </a:pPr>
            <a:endParaRPr lang="en-GB" dirty="0"/>
          </a:p>
          <a:p>
            <a:r>
              <a:rPr lang="en-GB" dirty="0"/>
              <a:t>It had a strong merchant class that had accumulated substantial wealth. </a:t>
            </a:r>
          </a:p>
          <a:p>
            <a:pPr lvl="1"/>
            <a:r>
              <a:rPr lang="en-GB" dirty="0"/>
              <a:t>Rest of Europe still had more the medieval organisation of Lords and peasants. </a:t>
            </a:r>
          </a:p>
          <a:p>
            <a:pPr lvl="1"/>
            <a:endParaRPr lang="en-GB" dirty="0"/>
          </a:p>
          <a:p>
            <a:r>
              <a:rPr lang="en-GB" dirty="0"/>
              <a:t>It was the commercial hub of Europe, and the big company was the Dutch East India Company charted in 1602 and given monopoly of trade with Asia.</a:t>
            </a:r>
          </a:p>
          <a:p>
            <a:pPr marL="0" indent="0">
              <a:buNone/>
            </a:pPr>
            <a:endParaRPr lang="en-GB" dirty="0"/>
          </a:p>
          <a:p>
            <a:r>
              <a:rPr lang="en-GB" dirty="0"/>
              <a:t>In 1568 the Dutch where in revolt against the Spanish. The war lasted until 1648.</a:t>
            </a:r>
          </a:p>
          <a:p>
            <a:pPr marL="0" indent="0">
              <a:buNone/>
            </a:pPr>
            <a:endParaRPr lang="en-GB" dirty="0"/>
          </a:p>
          <a:p>
            <a:r>
              <a:rPr lang="en-GB" dirty="0"/>
              <a:t>In 1635 Bubonic plague reached Holland, and kills 20% of the population over the next two years. </a:t>
            </a:r>
          </a:p>
          <a:p>
            <a:endParaRPr lang="en-GB" dirty="0"/>
          </a:p>
        </p:txBody>
      </p:sp>
      <p:cxnSp>
        <p:nvCxnSpPr>
          <p:cNvPr id="4" name="Straight Connector 3"/>
          <p:cNvCxnSpPr/>
          <p:nvPr/>
        </p:nvCxnSpPr>
        <p:spPr>
          <a:xfrm>
            <a:off x="323528" y="980728"/>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18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Financial setting</a:t>
            </a:r>
          </a:p>
        </p:txBody>
      </p:sp>
      <p:sp>
        <p:nvSpPr>
          <p:cNvPr id="3" name="Content Placeholder 2"/>
          <p:cNvSpPr>
            <a:spLocks noGrp="1"/>
          </p:cNvSpPr>
          <p:nvPr>
            <p:ph idx="1"/>
          </p:nvPr>
        </p:nvSpPr>
        <p:spPr>
          <a:xfrm>
            <a:off x="0" y="1052736"/>
            <a:ext cx="9144000" cy="5688632"/>
          </a:xfrm>
        </p:spPr>
        <p:txBody>
          <a:bodyPr>
            <a:normAutofit fontScale="77500" lnSpcReduction="20000"/>
          </a:bodyPr>
          <a:lstStyle/>
          <a:p>
            <a:pPr marL="0" indent="0">
              <a:buNone/>
            </a:pPr>
            <a:endParaRPr lang="en-GB" dirty="0"/>
          </a:p>
          <a:p>
            <a:r>
              <a:rPr lang="en-GB" dirty="0"/>
              <a:t>The Dutch East India company was the biggest trading company in Europe and the prime importer of luxury products like spice and porcelain from Asia.</a:t>
            </a:r>
          </a:p>
          <a:p>
            <a:pPr lvl="1"/>
            <a:r>
              <a:rPr lang="en-GB" dirty="0"/>
              <a:t>It yielded enormous profits to the shareholders (was a </a:t>
            </a:r>
            <a:r>
              <a:rPr lang="en-GB" i="1" dirty="0"/>
              <a:t>joint-stock </a:t>
            </a:r>
            <a:r>
              <a:rPr lang="en-GB" dirty="0"/>
              <a:t>company).</a:t>
            </a:r>
          </a:p>
          <a:p>
            <a:pPr lvl="1"/>
            <a:r>
              <a:rPr lang="en-GB" dirty="0"/>
              <a:t>It was the first company that issues common stock tradable in the stock exchange.</a:t>
            </a:r>
          </a:p>
          <a:p>
            <a:pPr lvl="1"/>
            <a:r>
              <a:rPr lang="en-GB" dirty="0"/>
              <a:t>This made stocks highly liquid investments, as there was a market constantly trading in them. </a:t>
            </a:r>
          </a:p>
          <a:p>
            <a:pPr marL="457200" lvl="1" indent="0">
              <a:buNone/>
            </a:pPr>
            <a:endParaRPr lang="en-GB" dirty="0"/>
          </a:p>
          <a:p>
            <a:r>
              <a:rPr lang="en-GB" dirty="0"/>
              <a:t> The Bank of Amsterdam was establishes in 1609. </a:t>
            </a:r>
          </a:p>
          <a:p>
            <a:pPr lvl="1"/>
            <a:r>
              <a:rPr lang="en-GB" dirty="0"/>
              <a:t>It was the largest bank in the 17nth century.</a:t>
            </a:r>
          </a:p>
          <a:p>
            <a:pPr lvl="1"/>
            <a:r>
              <a:rPr lang="en-GB" dirty="0"/>
              <a:t>It created ‘bank money’ i.e. held credit against deposits that where settled at specific intervals in the month.</a:t>
            </a:r>
          </a:p>
          <a:p>
            <a:pPr lvl="2"/>
            <a:r>
              <a:rPr lang="en-GB" dirty="0"/>
              <a:t>This facilitated financial transactions as it standardized currency and offered the authority of the bank in bills for settlement. </a:t>
            </a:r>
          </a:p>
        </p:txBody>
      </p:sp>
      <p:cxnSp>
        <p:nvCxnSpPr>
          <p:cNvPr id="4" name="Straight Connector 3"/>
          <p:cNvCxnSpPr/>
          <p:nvPr/>
        </p:nvCxnSpPr>
        <p:spPr>
          <a:xfrm>
            <a:off x="323528" y="836712"/>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38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Facts about Tulips</a:t>
            </a:r>
          </a:p>
        </p:txBody>
      </p:sp>
      <p:sp>
        <p:nvSpPr>
          <p:cNvPr id="3" name="Content Placeholder 2"/>
          <p:cNvSpPr>
            <a:spLocks noGrp="1"/>
          </p:cNvSpPr>
          <p:nvPr>
            <p:ph idx="1"/>
          </p:nvPr>
        </p:nvSpPr>
        <p:spPr>
          <a:xfrm>
            <a:off x="107504" y="980728"/>
            <a:ext cx="8712968" cy="5760640"/>
          </a:xfrm>
        </p:spPr>
        <p:txBody>
          <a:bodyPr>
            <a:normAutofit fontScale="70000" lnSpcReduction="20000"/>
          </a:bodyPr>
          <a:lstStyle/>
          <a:p>
            <a:r>
              <a:rPr lang="en-GB" dirty="0"/>
              <a:t>The tulip was cultivated by the Ottoman Turks in the sixteenth century.</a:t>
            </a:r>
          </a:p>
          <a:p>
            <a:pPr lvl="1"/>
            <a:r>
              <a:rPr lang="en-GB" dirty="0"/>
              <a:t>It was imported to Holland around 1593.</a:t>
            </a:r>
          </a:p>
          <a:p>
            <a:pPr marL="457200" lvl="1" indent="0">
              <a:buNone/>
            </a:pPr>
            <a:endParaRPr lang="en-GB" dirty="0"/>
          </a:p>
          <a:p>
            <a:r>
              <a:rPr lang="en-GB" dirty="0"/>
              <a:t>Tulips can breed many varieties through cross-breeding.</a:t>
            </a:r>
          </a:p>
          <a:p>
            <a:pPr marL="0" indent="0">
              <a:buNone/>
            </a:pPr>
            <a:endParaRPr lang="en-GB" dirty="0"/>
          </a:p>
          <a:p>
            <a:r>
              <a:rPr lang="en-GB" dirty="0"/>
              <a:t>There are two basic categories.</a:t>
            </a:r>
          </a:p>
          <a:p>
            <a:pPr lvl="1"/>
            <a:r>
              <a:rPr lang="en-GB" dirty="0"/>
              <a:t>Breeders: common, simple, single-coloured tulips.</a:t>
            </a:r>
          </a:p>
          <a:p>
            <a:pPr lvl="1"/>
            <a:r>
              <a:rPr lang="en-GB" dirty="0"/>
              <a:t>Varietals: broken tulips, multi-coloured, and the product of a virus. </a:t>
            </a:r>
          </a:p>
          <a:p>
            <a:pPr marL="457200" lvl="1" indent="0">
              <a:buNone/>
            </a:pPr>
            <a:endParaRPr lang="en-GB" dirty="0"/>
          </a:p>
          <a:p>
            <a:r>
              <a:rPr lang="en-GB" dirty="0"/>
              <a:t>Tulips can grow either from seeds or by cultivating the offsets that the mother bulb created by cloning itself.</a:t>
            </a:r>
          </a:p>
          <a:p>
            <a:pPr lvl="1"/>
            <a:r>
              <a:rPr lang="en-GB" dirty="0"/>
              <a:t>Seeds do not display Varietals, as they are not infected by the virus. It also takes 7-12 years to grow a tulip from seed.</a:t>
            </a:r>
          </a:p>
          <a:p>
            <a:pPr lvl="1"/>
            <a:r>
              <a:rPr lang="en-GB" dirty="0"/>
              <a:t>A mother bulb yielded </a:t>
            </a:r>
            <a:r>
              <a:rPr lang="en-GB" b="1" dirty="0"/>
              <a:t>maximum 2-3 clones per year</a:t>
            </a:r>
            <a:r>
              <a:rPr lang="en-GB" dirty="0"/>
              <a:t>. It takes 2-3 years for them to become mature bulbs.</a:t>
            </a:r>
          </a:p>
          <a:p>
            <a:pPr lvl="1"/>
            <a:r>
              <a:rPr lang="en-GB" dirty="0"/>
              <a:t>Varietals had shorter life span than normal bulbs due to the virus.</a:t>
            </a:r>
          </a:p>
          <a:p>
            <a:pPr lvl="1"/>
            <a:r>
              <a:rPr lang="en-GB" dirty="0"/>
              <a:t>Each infected bulb was slightly different- influence of virus on bulbs varied. </a:t>
            </a:r>
          </a:p>
          <a:p>
            <a:pPr lvl="1"/>
            <a:endParaRPr lang="en-GB" dirty="0"/>
          </a:p>
          <a:p>
            <a:endParaRPr lang="en-GB" dirty="0"/>
          </a:p>
        </p:txBody>
      </p:sp>
      <p:cxnSp>
        <p:nvCxnSpPr>
          <p:cNvPr id="4" name="Straight Connector 3"/>
          <p:cNvCxnSpPr/>
          <p:nvPr/>
        </p:nvCxnSpPr>
        <p:spPr>
          <a:xfrm>
            <a:off x="323528" y="836712"/>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7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3" y="321875"/>
            <a:ext cx="9168483" cy="611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07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 y="0"/>
            <a:ext cx="9180408" cy="6926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72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dirty="0"/>
              <a:t>Tulips and contracts</a:t>
            </a:r>
          </a:p>
        </p:txBody>
      </p:sp>
      <p:sp>
        <p:nvSpPr>
          <p:cNvPr id="3" name="Content Placeholder 2"/>
          <p:cNvSpPr>
            <a:spLocks noGrp="1"/>
          </p:cNvSpPr>
          <p:nvPr>
            <p:ph idx="1"/>
          </p:nvPr>
        </p:nvSpPr>
        <p:spPr>
          <a:xfrm>
            <a:off x="107504" y="908720"/>
            <a:ext cx="8856984" cy="5760640"/>
          </a:xfrm>
        </p:spPr>
        <p:txBody>
          <a:bodyPr>
            <a:normAutofit fontScale="62500" lnSpcReduction="20000"/>
          </a:bodyPr>
          <a:lstStyle/>
          <a:p>
            <a:r>
              <a:rPr lang="en-GB" dirty="0"/>
              <a:t>Tulips bloom from April to June for one to two weeks.</a:t>
            </a:r>
          </a:p>
          <a:p>
            <a:pPr marL="0" indent="0">
              <a:buNone/>
            </a:pPr>
            <a:endParaRPr lang="en-GB" dirty="0"/>
          </a:p>
          <a:p>
            <a:r>
              <a:rPr lang="en-GB" dirty="0"/>
              <a:t>During the bulb’s dormant phase (June to September) they can be uprooted and planted elsewhere.</a:t>
            </a:r>
          </a:p>
          <a:p>
            <a:pPr marL="0" indent="0">
              <a:buNone/>
            </a:pPr>
            <a:endParaRPr lang="en-GB" dirty="0"/>
          </a:p>
          <a:p>
            <a:r>
              <a:rPr lang="en-GB" dirty="0"/>
              <a:t>Bulbs remained in the ground from September to their next bloom in Spring.</a:t>
            </a:r>
          </a:p>
          <a:p>
            <a:pPr marL="0" indent="0">
              <a:buNone/>
            </a:pPr>
            <a:endParaRPr lang="en-GB" dirty="0"/>
          </a:p>
          <a:p>
            <a:r>
              <a:rPr lang="en-GB" dirty="0"/>
              <a:t>Bulbs where originally traded after their bloom in </a:t>
            </a:r>
            <a:r>
              <a:rPr lang="en-GB" b="1" dirty="0"/>
              <a:t>spot markets</a:t>
            </a:r>
            <a:r>
              <a:rPr lang="el-GR" b="1" dirty="0"/>
              <a:t> (Αγορές άμεσης παράδοσης)</a:t>
            </a:r>
            <a:r>
              <a:rPr lang="en-GB" dirty="0"/>
              <a:t>. I.e. markets that bulbs changed hands for money.</a:t>
            </a:r>
          </a:p>
          <a:p>
            <a:pPr marL="0" indent="0">
              <a:buNone/>
            </a:pPr>
            <a:endParaRPr lang="en-GB" dirty="0"/>
          </a:p>
          <a:p>
            <a:r>
              <a:rPr lang="en-GB" dirty="0"/>
              <a:t>From about 1636 it became possible to have </a:t>
            </a:r>
            <a:r>
              <a:rPr lang="en-GB" b="1" dirty="0"/>
              <a:t>forward contracts (</a:t>
            </a:r>
            <a:r>
              <a:rPr lang="el-GR" b="1" dirty="0"/>
              <a:t>Προθεσμιακές συναλλαγές/ προθεσμιακή σύμβαση αγοράς)</a:t>
            </a:r>
            <a:r>
              <a:rPr lang="en-GB" b="1" dirty="0"/>
              <a:t> </a:t>
            </a:r>
            <a:r>
              <a:rPr lang="en-GB" dirty="0"/>
              <a:t>during the winter months. I.e. from September contracts could be made for delivery of bulbs for a price next September.</a:t>
            </a:r>
          </a:p>
          <a:p>
            <a:pPr marL="0" indent="0">
              <a:buNone/>
            </a:pPr>
            <a:endParaRPr lang="en-GB" dirty="0"/>
          </a:p>
          <a:p>
            <a:r>
              <a:rPr lang="en-GB" dirty="0"/>
              <a:t>Transfers of bulbs for money where usually enforced by written contacts before a notary. </a:t>
            </a:r>
          </a:p>
          <a:p>
            <a:pPr lvl="1"/>
            <a:r>
              <a:rPr lang="en-GB" dirty="0"/>
              <a:t>Some forward contracts where less formal contracts and their legal status more uncertain (more about this later).  </a:t>
            </a:r>
          </a:p>
        </p:txBody>
      </p:sp>
      <p:cxnSp>
        <p:nvCxnSpPr>
          <p:cNvPr id="4" name="Straight Connector 3"/>
          <p:cNvCxnSpPr/>
          <p:nvPr/>
        </p:nvCxnSpPr>
        <p:spPr>
          <a:xfrm>
            <a:off x="323528" y="836712"/>
            <a:ext cx="842493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06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3622</Words>
  <Application>Microsoft Office PowerPoint</Application>
  <PresentationFormat>On-screen Show (4:3)</PresentationFormat>
  <Paragraphs>273</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Χρηματοπιστωτικές Φούσκες, Μανίες και Κρίσεις.  Από την κρίση των τουλιπών (1620) έως σήμερα.</vt:lpstr>
      <vt:lpstr>PowerPoint Presentation</vt:lpstr>
      <vt:lpstr>PowerPoint Presentation</vt:lpstr>
      <vt:lpstr>Historical setting</vt:lpstr>
      <vt:lpstr>Financial setting</vt:lpstr>
      <vt:lpstr>Facts about Tulips</vt:lpstr>
      <vt:lpstr>PowerPoint Presentation</vt:lpstr>
      <vt:lpstr>PowerPoint Presentation</vt:lpstr>
      <vt:lpstr>Tulips and contracts</vt:lpstr>
      <vt:lpstr>PowerPoint Presentation</vt:lpstr>
      <vt:lpstr>Forward contracts in detail (προθεσμιακή σύμβαση αγοράς)  </vt:lpstr>
      <vt:lpstr>PowerPoint Presentation</vt:lpstr>
      <vt:lpstr>Chain of contracts (αλυσίδα συναλλαγών)</vt:lpstr>
      <vt:lpstr>Rare Tulips</vt:lpstr>
      <vt:lpstr>More common tulips</vt:lpstr>
      <vt:lpstr>PowerPoint Presentation</vt:lpstr>
      <vt:lpstr>Timeline  (based on Bilginsoy 28-29)</vt:lpstr>
      <vt:lpstr>Was there really a tulipmania?</vt:lpstr>
      <vt:lpstr>Galbraith’s view</vt:lpstr>
      <vt:lpstr>Garber’s view</vt:lpstr>
      <vt:lpstr>Thompson’s view</vt:lpstr>
      <vt:lpstr>PowerPoint Presentation</vt:lpstr>
      <vt:lpstr>Which view convinces you and why?</vt:lpstr>
      <vt:lpstr>Joseph de la Vega’s  Confusion de Confusiones</vt:lpstr>
      <vt:lpstr>PowerPoint Presentation</vt:lpstr>
      <vt:lpstr>Vega- Three classes of investors</vt:lpstr>
      <vt:lpstr>PowerPoint Presentation</vt:lpstr>
      <vt:lpstr>An aside: Uncertainty and identity: a post Keynesian approach (Davis 2010)</vt:lpstr>
      <vt:lpstr>PowerPoint Presentation</vt:lpstr>
      <vt:lpstr>The brokers</vt:lpstr>
      <vt:lpstr>Credit and settlement in the bank</vt:lpstr>
      <vt:lpstr>The operations/trades curried out</vt:lpstr>
      <vt:lpstr>Other terminology</vt:lpstr>
      <vt:lpstr>Concluding thoughts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Manias, Bubbles, Crises and Market Failure Lecture 2: Tulipmania</dc:title>
  <dc:creator>costis</dc:creator>
  <cp:lastModifiedBy>Constantinos Repapis</cp:lastModifiedBy>
  <cp:revision>51</cp:revision>
  <dcterms:created xsi:type="dcterms:W3CDTF">2019-01-20T10:31:23Z</dcterms:created>
  <dcterms:modified xsi:type="dcterms:W3CDTF">2024-03-22T13:23:28Z</dcterms:modified>
</cp:coreProperties>
</file>