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0" r:id="rId3"/>
    <p:sldId id="278" r:id="rId4"/>
    <p:sldId id="281" r:id="rId5"/>
    <p:sldId id="290" r:id="rId6"/>
    <p:sldId id="291" r:id="rId7"/>
    <p:sldId id="287" r:id="rId8"/>
    <p:sldId id="289" r:id="rId9"/>
    <p:sldId id="285" r:id="rId10"/>
    <p:sldId id="288" r:id="rId11"/>
    <p:sldId id="286" r:id="rId12"/>
    <p:sldId id="282" r:id="rId13"/>
    <p:sldId id="283" r:id="rId14"/>
    <p:sldId id="284" r:id="rId15"/>
    <p:sldId id="292" r:id="rId16"/>
    <p:sldId id="267" r:id="rId17"/>
    <p:sldId id="274" r:id="rId18"/>
    <p:sldId id="294" r:id="rId19"/>
    <p:sldId id="296" r:id="rId20"/>
    <p:sldId id="257" r:id="rId21"/>
    <p:sldId id="261" r:id="rId22"/>
    <p:sldId id="263" r:id="rId23"/>
    <p:sldId id="264" r:id="rId24"/>
    <p:sldId id="297" r:id="rId25"/>
    <p:sldId id="258" r:id="rId26"/>
    <p:sldId id="266" r:id="rId27"/>
    <p:sldId id="259" r:id="rId28"/>
    <p:sldId id="298" r:id="rId29"/>
    <p:sldId id="268" r:id="rId30"/>
    <p:sldId id="269" r:id="rId31"/>
    <p:sldId id="270" r:id="rId32"/>
    <p:sldId id="271" r:id="rId33"/>
    <p:sldId id="272" r:id="rId34"/>
    <p:sldId id="273" r:id="rId35"/>
    <p:sldId id="260" r:id="rId36"/>
    <p:sldId id="276" r:id="rId37"/>
    <p:sldId id="277" r:id="rId38"/>
    <p:sldId id="275" r:id="rId39"/>
    <p:sldId id="299" r:id="rId40"/>
    <p:sldId id="300" r:id="rId41"/>
    <p:sldId id="301" r:id="rId42"/>
    <p:sldId id="302" r:id="rId43"/>
    <p:sldId id="29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0" d="100"/>
          <a:sy n="80" d="100"/>
        </p:scale>
        <p:origin x="136"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272A845-BCBF-478E-9B95-7880125E7BBA}" type="datetimeFigureOut">
              <a:rPr lang="en-GB" smtClean="0"/>
              <a:t>05/04/2024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04151-B918-4F04-97DD-D104C32A82F4}" type="slidenum">
              <a:rPr lang="en-GB" smtClean="0"/>
              <a:t>‹#›</a:t>
            </a:fld>
            <a:endParaRPr lang="en-GB"/>
          </a:p>
        </p:txBody>
      </p:sp>
    </p:spTree>
    <p:extLst>
      <p:ext uri="{BB962C8B-B14F-4D97-AF65-F5344CB8AC3E}">
        <p14:creationId xmlns:p14="http://schemas.microsoft.com/office/powerpoint/2010/main" val="2009178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72A845-BCBF-478E-9B95-7880125E7BBA}" type="datetimeFigureOut">
              <a:rPr lang="en-GB" smtClean="0"/>
              <a:t>05/04/2024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04151-B918-4F04-97DD-D104C32A82F4}" type="slidenum">
              <a:rPr lang="en-GB" smtClean="0"/>
              <a:t>‹#›</a:t>
            </a:fld>
            <a:endParaRPr lang="en-GB"/>
          </a:p>
        </p:txBody>
      </p:sp>
    </p:spTree>
    <p:extLst>
      <p:ext uri="{BB962C8B-B14F-4D97-AF65-F5344CB8AC3E}">
        <p14:creationId xmlns:p14="http://schemas.microsoft.com/office/powerpoint/2010/main" val="366317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72A845-BCBF-478E-9B95-7880125E7BBA}" type="datetimeFigureOut">
              <a:rPr lang="en-GB" smtClean="0"/>
              <a:t>05/04/2024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04151-B918-4F04-97DD-D104C32A82F4}" type="slidenum">
              <a:rPr lang="en-GB" smtClean="0"/>
              <a:t>‹#›</a:t>
            </a:fld>
            <a:endParaRPr lang="en-GB"/>
          </a:p>
        </p:txBody>
      </p:sp>
    </p:spTree>
    <p:extLst>
      <p:ext uri="{BB962C8B-B14F-4D97-AF65-F5344CB8AC3E}">
        <p14:creationId xmlns:p14="http://schemas.microsoft.com/office/powerpoint/2010/main" val="1950463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72A845-BCBF-478E-9B95-7880125E7BBA}" type="datetimeFigureOut">
              <a:rPr lang="en-GB" smtClean="0"/>
              <a:t>05/04/2024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04151-B918-4F04-97DD-D104C32A82F4}" type="slidenum">
              <a:rPr lang="en-GB" smtClean="0"/>
              <a:t>‹#›</a:t>
            </a:fld>
            <a:endParaRPr lang="en-GB"/>
          </a:p>
        </p:txBody>
      </p:sp>
    </p:spTree>
    <p:extLst>
      <p:ext uri="{BB962C8B-B14F-4D97-AF65-F5344CB8AC3E}">
        <p14:creationId xmlns:p14="http://schemas.microsoft.com/office/powerpoint/2010/main" val="186941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72A845-BCBF-478E-9B95-7880125E7BBA}" type="datetimeFigureOut">
              <a:rPr lang="en-GB" smtClean="0"/>
              <a:t>05/04/2024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704151-B918-4F04-97DD-D104C32A82F4}" type="slidenum">
              <a:rPr lang="en-GB" smtClean="0"/>
              <a:t>‹#›</a:t>
            </a:fld>
            <a:endParaRPr lang="en-GB"/>
          </a:p>
        </p:txBody>
      </p:sp>
    </p:spTree>
    <p:extLst>
      <p:ext uri="{BB962C8B-B14F-4D97-AF65-F5344CB8AC3E}">
        <p14:creationId xmlns:p14="http://schemas.microsoft.com/office/powerpoint/2010/main" val="339379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272A845-BCBF-478E-9B95-7880125E7BBA}" type="datetimeFigureOut">
              <a:rPr lang="en-GB" smtClean="0"/>
              <a:t>05/04/2024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704151-B918-4F04-97DD-D104C32A82F4}" type="slidenum">
              <a:rPr lang="en-GB" smtClean="0"/>
              <a:t>‹#›</a:t>
            </a:fld>
            <a:endParaRPr lang="en-GB"/>
          </a:p>
        </p:txBody>
      </p:sp>
    </p:spTree>
    <p:extLst>
      <p:ext uri="{BB962C8B-B14F-4D97-AF65-F5344CB8AC3E}">
        <p14:creationId xmlns:p14="http://schemas.microsoft.com/office/powerpoint/2010/main" val="407252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272A845-BCBF-478E-9B95-7880125E7BBA}" type="datetimeFigureOut">
              <a:rPr lang="en-GB" smtClean="0"/>
              <a:t>05/04/2024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704151-B918-4F04-97DD-D104C32A82F4}" type="slidenum">
              <a:rPr lang="en-GB" smtClean="0"/>
              <a:t>‹#›</a:t>
            </a:fld>
            <a:endParaRPr lang="en-GB"/>
          </a:p>
        </p:txBody>
      </p:sp>
    </p:spTree>
    <p:extLst>
      <p:ext uri="{BB962C8B-B14F-4D97-AF65-F5344CB8AC3E}">
        <p14:creationId xmlns:p14="http://schemas.microsoft.com/office/powerpoint/2010/main" val="696113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272A845-BCBF-478E-9B95-7880125E7BBA}" type="datetimeFigureOut">
              <a:rPr lang="en-GB" smtClean="0"/>
              <a:t>05/04/2024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704151-B918-4F04-97DD-D104C32A82F4}" type="slidenum">
              <a:rPr lang="en-GB" smtClean="0"/>
              <a:t>‹#›</a:t>
            </a:fld>
            <a:endParaRPr lang="en-GB"/>
          </a:p>
        </p:txBody>
      </p:sp>
    </p:spTree>
    <p:extLst>
      <p:ext uri="{BB962C8B-B14F-4D97-AF65-F5344CB8AC3E}">
        <p14:creationId xmlns:p14="http://schemas.microsoft.com/office/powerpoint/2010/main" val="1119564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2A845-BCBF-478E-9B95-7880125E7BBA}" type="datetimeFigureOut">
              <a:rPr lang="en-GB" smtClean="0"/>
              <a:t>05/04/2024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704151-B918-4F04-97DD-D104C32A82F4}" type="slidenum">
              <a:rPr lang="en-GB" smtClean="0"/>
              <a:t>‹#›</a:t>
            </a:fld>
            <a:endParaRPr lang="en-GB"/>
          </a:p>
        </p:txBody>
      </p:sp>
    </p:spTree>
    <p:extLst>
      <p:ext uri="{BB962C8B-B14F-4D97-AF65-F5344CB8AC3E}">
        <p14:creationId xmlns:p14="http://schemas.microsoft.com/office/powerpoint/2010/main" val="408376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72A845-BCBF-478E-9B95-7880125E7BBA}" type="datetimeFigureOut">
              <a:rPr lang="en-GB" smtClean="0"/>
              <a:t>05/04/2024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704151-B918-4F04-97DD-D104C32A82F4}" type="slidenum">
              <a:rPr lang="en-GB" smtClean="0"/>
              <a:t>‹#›</a:t>
            </a:fld>
            <a:endParaRPr lang="en-GB"/>
          </a:p>
        </p:txBody>
      </p:sp>
    </p:spTree>
    <p:extLst>
      <p:ext uri="{BB962C8B-B14F-4D97-AF65-F5344CB8AC3E}">
        <p14:creationId xmlns:p14="http://schemas.microsoft.com/office/powerpoint/2010/main" val="931129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72A845-BCBF-478E-9B95-7880125E7BBA}" type="datetimeFigureOut">
              <a:rPr lang="en-GB" smtClean="0"/>
              <a:t>05/04/2024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704151-B918-4F04-97DD-D104C32A82F4}" type="slidenum">
              <a:rPr lang="en-GB" smtClean="0"/>
              <a:t>‹#›</a:t>
            </a:fld>
            <a:endParaRPr lang="en-GB"/>
          </a:p>
        </p:txBody>
      </p:sp>
    </p:spTree>
    <p:extLst>
      <p:ext uri="{BB962C8B-B14F-4D97-AF65-F5344CB8AC3E}">
        <p14:creationId xmlns:p14="http://schemas.microsoft.com/office/powerpoint/2010/main" val="2938649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72A845-BCBF-478E-9B95-7880125E7BBA}" type="datetimeFigureOut">
              <a:rPr lang="en-GB" smtClean="0"/>
              <a:t>05/04/2024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704151-B918-4F04-97DD-D104C32A82F4}" type="slidenum">
              <a:rPr lang="en-GB" smtClean="0"/>
              <a:t>‹#›</a:t>
            </a:fld>
            <a:endParaRPr lang="en-GB"/>
          </a:p>
        </p:txBody>
      </p:sp>
    </p:spTree>
    <p:extLst>
      <p:ext uri="{BB962C8B-B14F-4D97-AF65-F5344CB8AC3E}">
        <p14:creationId xmlns:p14="http://schemas.microsoft.com/office/powerpoint/2010/main" val="81603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Lecture 4: The Panic of 1825</a:t>
            </a:r>
          </a:p>
        </p:txBody>
      </p:sp>
    </p:spTree>
    <p:extLst>
      <p:ext uri="{BB962C8B-B14F-4D97-AF65-F5344CB8AC3E}">
        <p14:creationId xmlns:p14="http://schemas.microsoft.com/office/powerpoint/2010/main" val="1281022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87130" y="126291"/>
            <a:ext cx="8604753" cy="5875263"/>
          </a:xfrm>
          <a:prstGeom prst="rect">
            <a:avLst/>
          </a:prstGeom>
        </p:spPr>
      </p:pic>
      <p:sp>
        <p:nvSpPr>
          <p:cNvPr id="3" name="Content Placeholder 2"/>
          <p:cNvSpPr>
            <a:spLocks noGrp="1"/>
          </p:cNvSpPr>
          <p:nvPr>
            <p:ph idx="1"/>
          </p:nvPr>
        </p:nvSpPr>
        <p:spPr>
          <a:xfrm>
            <a:off x="580623" y="5847008"/>
            <a:ext cx="10515600" cy="690563"/>
          </a:xfrm>
        </p:spPr>
        <p:txBody>
          <a:bodyPr>
            <a:normAutofit fontScale="92500" lnSpcReduction="20000"/>
          </a:bodyPr>
          <a:lstStyle/>
          <a:p>
            <a:r>
              <a:rPr lang="en-GB" dirty="0"/>
              <a:t>The graph above shows that the 19</a:t>
            </a:r>
            <a:r>
              <a:rPr lang="en-GB" baseline="30000" dirty="0"/>
              <a:t>th</a:t>
            </a:r>
            <a:r>
              <a:rPr lang="en-GB" dirty="0"/>
              <a:t> century had continual panics that closed or forced country banks to fail or seize trading. </a:t>
            </a:r>
          </a:p>
        </p:txBody>
      </p:sp>
    </p:spTree>
    <p:extLst>
      <p:ext uri="{BB962C8B-B14F-4D97-AF65-F5344CB8AC3E}">
        <p14:creationId xmlns:p14="http://schemas.microsoft.com/office/powerpoint/2010/main" val="1806836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6200000">
            <a:off x="3092491" y="-1203119"/>
            <a:ext cx="5490222" cy="8017601"/>
          </a:xfrm>
          <a:prstGeom prst="rect">
            <a:avLst/>
          </a:prstGeom>
        </p:spPr>
      </p:pic>
      <p:sp>
        <p:nvSpPr>
          <p:cNvPr id="3" name="Content Placeholder 2"/>
          <p:cNvSpPr>
            <a:spLocks noGrp="1"/>
          </p:cNvSpPr>
          <p:nvPr>
            <p:ph idx="1"/>
          </p:nvPr>
        </p:nvSpPr>
        <p:spPr>
          <a:xfrm>
            <a:off x="220014" y="5422005"/>
            <a:ext cx="10276268" cy="1321779"/>
          </a:xfrm>
        </p:spPr>
        <p:txBody>
          <a:bodyPr>
            <a:normAutofit/>
          </a:bodyPr>
          <a:lstStyle/>
          <a:p>
            <a:r>
              <a:rPr lang="en-GB" dirty="0"/>
              <a:t>Number of banks that failed by year of starting. It seems that some years are really dreadful for starting a bank.</a:t>
            </a:r>
          </a:p>
          <a:p>
            <a:pPr lvl="1"/>
            <a:r>
              <a:rPr lang="en-GB" dirty="0"/>
              <a:t>But maybe a crisis does sort out the good banks from the bad ones?</a:t>
            </a:r>
          </a:p>
          <a:p>
            <a:endParaRPr lang="en-GB" dirty="0"/>
          </a:p>
        </p:txBody>
      </p:sp>
    </p:spTree>
    <p:extLst>
      <p:ext uri="{BB962C8B-B14F-4D97-AF65-F5344CB8AC3E}">
        <p14:creationId xmlns:p14="http://schemas.microsoft.com/office/powerpoint/2010/main" val="1883405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14" y="0"/>
            <a:ext cx="11057586" cy="785611"/>
          </a:xfrm>
        </p:spPr>
        <p:txBody>
          <a:bodyPr>
            <a:normAutofit/>
          </a:bodyPr>
          <a:lstStyle/>
          <a:p>
            <a:r>
              <a:rPr lang="en-GB" dirty="0"/>
              <a:t>Liquidity problems</a:t>
            </a:r>
          </a:p>
        </p:txBody>
      </p:sp>
      <p:sp>
        <p:nvSpPr>
          <p:cNvPr id="3" name="Content Placeholder 2"/>
          <p:cNvSpPr>
            <a:spLocks noGrp="1"/>
          </p:cNvSpPr>
          <p:nvPr>
            <p:ph idx="1"/>
          </p:nvPr>
        </p:nvSpPr>
        <p:spPr>
          <a:xfrm>
            <a:off x="0" y="965915"/>
            <a:ext cx="12191999" cy="5756857"/>
          </a:xfrm>
        </p:spPr>
        <p:txBody>
          <a:bodyPr>
            <a:normAutofit fontScale="92500" lnSpcReduction="10000"/>
          </a:bodyPr>
          <a:lstStyle/>
          <a:p>
            <a:r>
              <a:rPr lang="en-GB" dirty="0"/>
              <a:t>One basic problem for all banks in a </a:t>
            </a:r>
            <a:r>
              <a:rPr lang="en-GB" b="1" dirty="0"/>
              <a:t>fractional reserve system </a:t>
            </a:r>
            <a:r>
              <a:rPr lang="en-GB" dirty="0"/>
              <a:t>is that they do not hold, at any point in time, enough liquidity to pay back all depositors.</a:t>
            </a:r>
          </a:p>
          <a:p>
            <a:pPr marL="0" indent="0">
              <a:buNone/>
            </a:pPr>
            <a:endParaRPr lang="en-GB" dirty="0"/>
          </a:p>
          <a:p>
            <a:r>
              <a:rPr lang="en-GB" dirty="0"/>
              <a:t>Banks make money through lending out deposits to become investment that matures at a specific point in the future.</a:t>
            </a:r>
          </a:p>
          <a:p>
            <a:endParaRPr lang="en-GB" dirty="0"/>
          </a:p>
          <a:p>
            <a:r>
              <a:rPr lang="en-GB" b="1" dirty="0"/>
              <a:t>They may have made good investments</a:t>
            </a:r>
            <a:r>
              <a:rPr lang="en-GB" dirty="0"/>
              <a:t>, but if you ask them to liquidate your account now and withdraw all the money, </a:t>
            </a:r>
            <a:r>
              <a:rPr lang="en-GB" b="1" dirty="0"/>
              <a:t>they may not be able to repay you</a:t>
            </a:r>
            <a:r>
              <a:rPr lang="en-GB" dirty="0"/>
              <a:t>. Even if they are able to do so when their investments mature.</a:t>
            </a:r>
          </a:p>
          <a:p>
            <a:pPr marL="0" indent="0">
              <a:buNone/>
            </a:pPr>
            <a:endParaRPr lang="en-GB" dirty="0"/>
          </a:p>
          <a:p>
            <a:r>
              <a:rPr lang="en-GB" dirty="0"/>
              <a:t>However this creates the possibility of </a:t>
            </a:r>
            <a:r>
              <a:rPr lang="en-GB" b="1" dirty="0"/>
              <a:t>bank panics</a:t>
            </a:r>
            <a:r>
              <a:rPr lang="en-GB" dirty="0"/>
              <a:t>.</a:t>
            </a:r>
          </a:p>
          <a:p>
            <a:pPr lvl="1"/>
            <a:r>
              <a:rPr lang="en-GB" dirty="0"/>
              <a:t>If depositors confuse </a:t>
            </a:r>
            <a:r>
              <a:rPr lang="en-GB" b="1" dirty="0"/>
              <a:t>lack of liquidity for lack of capital </a:t>
            </a:r>
            <a:r>
              <a:rPr lang="en-GB" dirty="0"/>
              <a:t>(i.e. the bank does not have enough resources to pay back all depositors) there will be a bank run.</a:t>
            </a:r>
          </a:p>
          <a:p>
            <a:pPr lvl="1"/>
            <a:r>
              <a:rPr lang="en-GB" dirty="0"/>
              <a:t>The bunk run can create widespread panic, especially if it closes a bank, and friezes the financial system.</a:t>
            </a:r>
          </a:p>
        </p:txBody>
      </p:sp>
      <p:sp>
        <p:nvSpPr>
          <p:cNvPr id="4" name="Line 4"/>
          <p:cNvSpPr>
            <a:spLocks noChangeShapeType="1"/>
          </p:cNvSpPr>
          <p:nvPr/>
        </p:nvSpPr>
        <p:spPr bwMode="auto">
          <a:xfrm>
            <a:off x="296214" y="761769"/>
            <a:ext cx="11410682" cy="0"/>
          </a:xfrm>
          <a:prstGeom prst="line">
            <a:avLst/>
          </a:prstGeom>
          <a:noFill/>
          <a:ln w="38100">
            <a:solidFill>
              <a:schemeClr val="accent1"/>
            </a:solidFill>
            <a:round/>
            <a:headEnd/>
            <a:tailEnd/>
          </a:ln>
          <a:effectLst/>
        </p:spPr>
        <p:txBody>
          <a:bodyPr/>
          <a:lstStyle/>
          <a:p>
            <a:endParaRPr lang="en-GB"/>
          </a:p>
        </p:txBody>
      </p:sp>
    </p:spTree>
    <p:extLst>
      <p:ext uri="{BB962C8B-B14F-4D97-AF65-F5344CB8AC3E}">
        <p14:creationId xmlns:p14="http://schemas.microsoft.com/office/powerpoint/2010/main" val="983184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549" y="365125"/>
            <a:ext cx="10774251" cy="523517"/>
          </a:xfrm>
        </p:spPr>
        <p:txBody>
          <a:bodyPr>
            <a:normAutofit fontScale="90000"/>
          </a:bodyPr>
          <a:lstStyle/>
          <a:p>
            <a:r>
              <a:rPr lang="en-GB" dirty="0"/>
              <a:t>Solvency problems</a:t>
            </a:r>
          </a:p>
        </p:txBody>
      </p:sp>
      <p:sp>
        <p:nvSpPr>
          <p:cNvPr id="3" name="Content Placeholder 2"/>
          <p:cNvSpPr>
            <a:spLocks noGrp="1"/>
          </p:cNvSpPr>
          <p:nvPr>
            <p:ph idx="1"/>
          </p:nvPr>
        </p:nvSpPr>
        <p:spPr>
          <a:xfrm>
            <a:off x="476518" y="1056068"/>
            <a:ext cx="10877282" cy="5576552"/>
          </a:xfrm>
        </p:spPr>
        <p:txBody>
          <a:bodyPr>
            <a:normAutofit fontScale="92500" lnSpcReduction="20000"/>
          </a:bodyPr>
          <a:lstStyle/>
          <a:p>
            <a:r>
              <a:rPr lang="en-GB" dirty="0"/>
              <a:t>Does the capital have enough assets to cover its liabilities?</a:t>
            </a:r>
          </a:p>
          <a:p>
            <a:r>
              <a:rPr lang="en-GB" dirty="0"/>
              <a:t>One of the problems of </a:t>
            </a:r>
            <a:r>
              <a:rPr lang="en-GB" b="1" dirty="0"/>
              <a:t>checking for the solvency of a bank </a:t>
            </a:r>
            <a:r>
              <a:rPr lang="en-GB" dirty="0"/>
              <a:t>during a crisis is that the </a:t>
            </a:r>
            <a:r>
              <a:rPr lang="en-GB" b="1" dirty="0"/>
              <a:t>value of its assets have decreased</a:t>
            </a:r>
            <a:r>
              <a:rPr lang="en-GB" dirty="0"/>
              <a:t>.</a:t>
            </a:r>
          </a:p>
          <a:p>
            <a:pPr lvl="1"/>
            <a:r>
              <a:rPr lang="en-GB" dirty="0"/>
              <a:t>In some cases they may become completely illiquid.</a:t>
            </a:r>
          </a:p>
          <a:p>
            <a:pPr marL="457200" lvl="1" indent="0">
              <a:buNone/>
            </a:pPr>
            <a:endParaRPr lang="en-GB" dirty="0"/>
          </a:p>
          <a:p>
            <a:r>
              <a:rPr lang="en-GB" dirty="0"/>
              <a:t>So the bank may have been </a:t>
            </a:r>
            <a:r>
              <a:rPr lang="en-GB" b="1" dirty="0"/>
              <a:t>solvent before the crisis</a:t>
            </a:r>
            <a:r>
              <a:rPr lang="en-GB" dirty="0"/>
              <a:t>, but </a:t>
            </a:r>
            <a:r>
              <a:rPr lang="en-GB" b="1" dirty="0"/>
              <a:t>not solvent now when prices of its assets collapse</a:t>
            </a:r>
            <a:r>
              <a:rPr lang="en-GB" dirty="0"/>
              <a:t>.</a:t>
            </a:r>
          </a:p>
          <a:p>
            <a:pPr marL="0" indent="0">
              <a:buNone/>
            </a:pPr>
            <a:endParaRPr lang="en-GB" dirty="0"/>
          </a:p>
          <a:p>
            <a:r>
              <a:rPr lang="en-GB" dirty="0"/>
              <a:t>Therefore it </a:t>
            </a:r>
            <a:r>
              <a:rPr lang="en-GB" b="1" dirty="0"/>
              <a:t>may just appear to be non-solvent</a:t>
            </a:r>
            <a:r>
              <a:rPr lang="en-GB" dirty="0"/>
              <a:t>. If the bank manages to survive by finding liquidity and the prices of its assets rebound, it may be fine.</a:t>
            </a:r>
          </a:p>
          <a:p>
            <a:pPr marL="0" indent="0">
              <a:buNone/>
            </a:pPr>
            <a:endParaRPr lang="en-GB" dirty="0"/>
          </a:p>
          <a:p>
            <a:r>
              <a:rPr lang="en-GB" dirty="0"/>
              <a:t>Also if this bank fails </a:t>
            </a:r>
            <a:r>
              <a:rPr lang="en-GB" b="1" dirty="0"/>
              <a:t>other banks may also be affected</a:t>
            </a:r>
            <a:r>
              <a:rPr lang="en-GB" dirty="0"/>
              <a:t> and also fail.</a:t>
            </a:r>
          </a:p>
          <a:p>
            <a:pPr lvl="1"/>
            <a:r>
              <a:rPr lang="en-GB" dirty="0"/>
              <a:t>Problem of </a:t>
            </a:r>
            <a:r>
              <a:rPr lang="en-GB" b="1" dirty="0"/>
              <a:t>contagion</a:t>
            </a:r>
            <a:r>
              <a:rPr lang="en-GB" dirty="0"/>
              <a:t>.</a:t>
            </a:r>
          </a:p>
          <a:p>
            <a:pPr marL="457200" lvl="1" indent="0">
              <a:buNone/>
            </a:pPr>
            <a:endParaRPr lang="en-GB" dirty="0"/>
          </a:p>
          <a:p>
            <a:r>
              <a:rPr lang="en-GB" dirty="0"/>
              <a:t>So, if you are the Central Bank, </a:t>
            </a:r>
            <a:r>
              <a:rPr lang="en-GB" b="1" dirty="0"/>
              <a:t>what do you do in a crisis</a:t>
            </a:r>
            <a:r>
              <a:rPr lang="en-GB" dirty="0"/>
              <a:t>?</a:t>
            </a:r>
          </a:p>
        </p:txBody>
      </p:sp>
      <p:sp>
        <p:nvSpPr>
          <p:cNvPr id="4" name="Line 4"/>
          <p:cNvSpPr>
            <a:spLocks noChangeShapeType="1"/>
          </p:cNvSpPr>
          <p:nvPr/>
        </p:nvSpPr>
        <p:spPr bwMode="auto">
          <a:xfrm flipV="1">
            <a:off x="579549" y="888642"/>
            <a:ext cx="10774251" cy="0"/>
          </a:xfrm>
          <a:prstGeom prst="line">
            <a:avLst/>
          </a:prstGeom>
          <a:noFill/>
          <a:ln w="38100">
            <a:solidFill>
              <a:schemeClr val="accent1"/>
            </a:solidFill>
            <a:round/>
            <a:headEnd/>
            <a:tailEnd/>
          </a:ln>
          <a:effectLst/>
        </p:spPr>
        <p:txBody>
          <a:bodyPr/>
          <a:lstStyle/>
          <a:p>
            <a:endParaRPr lang="en-GB"/>
          </a:p>
        </p:txBody>
      </p:sp>
    </p:spTree>
    <p:extLst>
      <p:ext uri="{BB962C8B-B14F-4D97-AF65-F5344CB8AC3E}">
        <p14:creationId xmlns:p14="http://schemas.microsoft.com/office/powerpoint/2010/main" val="290636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76" y="180305"/>
            <a:ext cx="10851524" cy="1030309"/>
          </a:xfrm>
        </p:spPr>
        <p:txBody>
          <a:bodyPr>
            <a:normAutofit fontScale="90000"/>
          </a:bodyPr>
          <a:lstStyle/>
          <a:p>
            <a:r>
              <a:rPr lang="en-GB" dirty="0"/>
              <a:t>Central Bank’s problem: disentangling the Solvency/Liquidity issue- Modern perspectives</a:t>
            </a:r>
          </a:p>
        </p:txBody>
      </p:sp>
      <p:sp>
        <p:nvSpPr>
          <p:cNvPr id="3" name="Content Placeholder 2"/>
          <p:cNvSpPr>
            <a:spLocks noGrp="1"/>
          </p:cNvSpPr>
          <p:nvPr>
            <p:ph idx="1"/>
          </p:nvPr>
        </p:nvSpPr>
        <p:spPr>
          <a:xfrm>
            <a:off x="244699" y="1825625"/>
            <a:ext cx="11109101" cy="4351338"/>
          </a:xfrm>
        </p:spPr>
        <p:txBody>
          <a:bodyPr>
            <a:normAutofit fontScale="92500"/>
          </a:bodyPr>
          <a:lstStyle/>
          <a:p>
            <a:r>
              <a:rPr lang="en-GB" b="1" dirty="0"/>
              <a:t>Solution 1</a:t>
            </a:r>
            <a:r>
              <a:rPr lang="en-GB" dirty="0"/>
              <a:t>: Give credit if the commercial bank can give you the </a:t>
            </a:r>
            <a:r>
              <a:rPr lang="en-GB" b="1" dirty="0"/>
              <a:t>appropriate collateral. </a:t>
            </a:r>
          </a:p>
          <a:p>
            <a:r>
              <a:rPr lang="en-GB" b="1" dirty="0"/>
              <a:t>Problem 1</a:t>
            </a:r>
            <a:r>
              <a:rPr lang="en-GB" dirty="0"/>
              <a:t>: How do you </a:t>
            </a:r>
            <a:r>
              <a:rPr lang="en-GB" b="1" dirty="0"/>
              <a:t>value this collateral</a:t>
            </a:r>
            <a:r>
              <a:rPr lang="en-GB" dirty="0"/>
              <a:t>? If you heavily discount it, this may signal that the bank has solvency problems and therefore precipitate the bank run.</a:t>
            </a:r>
          </a:p>
          <a:p>
            <a:pPr marL="0" indent="0">
              <a:buNone/>
            </a:pPr>
            <a:endParaRPr lang="en-GB" dirty="0"/>
          </a:p>
          <a:p>
            <a:r>
              <a:rPr lang="en-GB" b="1" dirty="0"/>
              <a:t>Solution 2</a:t>
            </a:r>
            <a:r>
              <a:rPr lang="en-GB" dirty="0"/>
              <a:t>: Do </a:t>
            </a:r>
            <a:r>
              <a:rPr lang="en-GB" b="1" dirty="0"/>
              <a:t>stress tests when monitoring banks</a:t>
            </a:r>
            <a:r>
              <a:rPr lang="en-GB" dirty="0"/>
              <a:t>, to see that they are solvent under different scenarios, and therefore can prevent an insolvency situation.</a:t>
            </a:r>
          </a:p>
          <a:p>
            <a:r>
              <a:rPr lang="en-GB" b="1" dirty="0"/>
              <a:t>Problem 2</a:t>
            </a:r>
            <a:r>
              <a:rPr lang="en-GB" dirty="0"/>
              <a:t>: But if </a:t>
            </a:r>
            <a:r>
              <a:rPr lang="en-GB" b="1" dirty="0"/>
              <a:t>some banks fail </a:t>
            </a:r>
            <a:r>
              <a:rPr lang="en-GB" dirty="0"/>
              <a:t>the stress tests you may create a banking crisis! Instead of solving the problem you may simply create more crises.</a:t>
            </a:r>
          </a:p>
        </p:txBody>
      </p:sp>
      <p:sp>
        <p:nvSpPr>
          <p:cNvPr id="4" name="Line 4"/>
          <p:cNvSpPr>
            <a:spLocks noChangeShapeType="1"/>
          </p:cNvSpPr>
          <p:nvPr/>
        </p:nvSpPr>
        <p:spPr bwMode="auto">
          <a:xfrm>
            <a:off x="334851" y="1482986"/>
            <a:ext cx="10625070" cy="23842"/>
          </a:xfrm>
          <a:prstGeom prst="line">
            <a:avLst/>
          </a:prstGeom>
          <a:noFill/>
          <a:ln w="38100">
            <a:solidFill>
              <a:schemeClr val="accent1"/>
            </a:solidFill>
            <a:round/>
            <a:headEnd/>
            <a:tailEnd/>
          </a:ln>
          <a:effectLst/>
        </p:spPr>
        <p:txBody>
          <a:bodyPr/>
          <a:lstStyle/>
          <a:p>
            <a:endParaRPr lang="en-GB"/>
          </a:p>
        </p:txBody>
      </p:sp>
    </p:spTree>
    <p:extLst>
      <p:ext uri="{BB962C8B-B14F-4D97-AF65-F5344CB8AC3E}">
        <p14:creationId xmlns:p14="http://schemas.microsoft.com/office/powerpoint/2010/main" val="636323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003" y="238991"/>
            <a:ext cx="10928797" cy="842835"/>
          </a:xfrm>
        </p:spPr>
        <p:txBody>
          <a:bodyPr/>
          <a:lstStyle/>
          <a:p>
            <a:r>
              <a:rPr lang="en-GB" dirty="0"/>
              <a:t>Returning to the 1825 crisis</a:t>
            </a:r>
          </a:p>
        </p:txBody>
      </p:sp>
      <p:sp>
        <p:nvSpPr>
          <p:cNvPr id="3" name="Content Placeholder 2"/>
          <p:cNvSpPr>
            <a:spLocks noGrp="1"/>
          </p:cNvSpPr>
          <p:nvPr>
            <p:ph idx="1"/>
          </p:nvPr>
        </p:nvSpPr>
        <p:spPr>
          <a:xfrm>
            <a:off x="425003" y="1184564"/>
            <a:ext cx="10928797" cy="5357904"/>
          </a:xfrm>
        </p:spPr>
        <p:txBody>
          <a:bodyPr>
            <a:normAutofit fontScale="92500" lnSpcReduction="10000"/>
          </a:bodyPr>
          <a:lstStyle/>
          <a:p>
            <a:r>
              <a:rPr lang="en-GB" b="1" dirty="0"/>
              <a:t>Interest on government debt was very low</a:t>
            </a:r>
            <a:r>
              <a:rPr lang="en-GB" dirty="0"/>
              <a:t>. </a:t>
            </a:r>
          </a:p>
          <a:p>
            <a:pPr lvl="1"/>
            <a:r>
              <a:rPr lang="en-GB" dirty="0"/>
              <a:t>Investors where looking for more profitable investments.</a:t>
            </a:r>
          </a:p>
          <a:p>
            <a:pPr marL="457200" lvl="1" indent="0">
              <a:buNone/>
            </a:pPr>
            <a:endParaRPr lang="en-GB" dirty="0"/>
          </a:p>
          <a:p>
            <a:r>
              <a:rPr lang="en-GB" dirty="0"/>
              <a:t>One investment opportunity was the </a:t>
            </a:r>
            <a:r>
              <a:rPr lang="en-GB" b="1" dirty="0"/>
              <a:t>new companies </a:t>
            </a:r>
            <a:r>
              <a:rPr lang="en-GB" dirty="0"/>
              <a:t>that where being created in South America.</a:t>
            </a:r>
          </a:p>
          <a:p>
            <a:pPr marL="0" indent="0">
              <a:buNone/>
            </a:pPr>
            <a:endParaRPr lang="en-GB" dirty="0"/>
          </a:p>
          <a:p>
            <a:r>
              <a:rPr lang="en-GB" dirty="0"/>
              <a:t>People invested both their own money and funds borrowed from banks in bonds and stocks of new companies.</a:t>
            </a:r>
          </a:p>
          <a:p>
            <a:pPr marL="0" indent="0">
              <a:buNone/>
            </a:pPr>
            <a:endParaRPr lang="en-GB" dirty="0"/>
          </a:p>
          <a:p>
            <a:r>
              <a:rPr lang="en-GB" dirty="0"/>
              <a:t>The British stock market boomed and </a:t>
            </a:r>
            <a:r>
              <a:rPr lang="en-GB" b="1" dirty="0"/>
              <a:t>peaked in April 1825</a:t>
            </a:r>
            <a:r>
              <a:rPr lang="en-GB" dirty="0"/>
              <a:t>.</a:t>
            </a:r>
          </a:p>
          <a:p>
            <a:pPr marL="0" indent="0">
              <a:buNone/>
            </a:pPr>
            <a:endParaRPr lang="en-GB" dirty="0"/>
          </a:p>
          <a:p>
            <a:r>
              <a:rPr lang="en-GB" dirty="0"/>
              <a:t>However people started getting worried about the </a:t>
            </a:r>
            <a:r>
              <a:rPr lang="en-GB" b="1" dirty="0"/>
              <a:t>riskiness of the ventures</a:t>
            </a:r>
            <a:r>
              <a:rPr lang="en-GB" dirty="0"/>
              <a:t>- especially those in Latin America.</a:t>
            </a:r>
          </a:p>
        </p:txBody>
      </p:sp>
      <p:sp>
        <p:nvSpPr>
          <p:cNvPr id="4" name="Line 4"/>
          <p:cNvSpPr>
            <a:spLocks noChangeShapeType="1"/>
          </p:cNvSpPr>
          <p:nvPr/>
        </p:nvSpPr>
        <p:spPr bwMode="auto">
          <a:xfrm>
            <a:off x="425003" y="1057984"/>
            <a:ext cx="10625070" cy="23842"/>
          </a:xfrm>
          <a:prstGeom prst="line">
            <a:avLst/>
          </a:prstGeom>
          <a:noFill/>
          <a:ln w="38100">
            <a:solidFill>
              <a:schemeClr val="accent1"/>
            </a:solidFill>
            <a:round/>
            <a:headEnd/>
            <a:tailEnd/>
          </a:ln>
          <a:effectLst/>
        </p:spPr>
        <p:txBody>
          <a:bodyPr/>
          <a:lstStyle/>
          <a:p>
            <a:endParaRPr lang="en-GB"/>
          </a:p>
        </p:txBody>
      </p:sp>
    </p:spTree>
    <p:extLst>
      <p:ext uri="{BB962C8B-B14F-4D97-AF65-F5344CB8AC3E}">
        <p14:creationId xmlns:p14="http://schemas.microsoft.com/office/powerpoint/2010/main" val="1245903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9" y="365126"/>
            <a:ext cx="11526591" cy="742458"/>
          </a:xfrm>
        </p:spPr>
        <p:txBody>
          <a:bodyPr/>
          <a:lstStyle/>
          <a:p>
            <a:r>
              <a:rPr lang="en-GB" dirty="0"/>
              <a:t>The country of </a:t>
            </a:r>
            <a:r>
              <a:rPr lang="en-GB" dirty="0" err="1"/>
              <a:t>Poyais</a:t>
            </a:r>
            <a:r>
              <a:rPr lang="en-GB" dirty="0"/>
              <a:t>- find it the map in you can!</a:t>
            </a:r>
          </a:p>
        </p:txBody>
      </p:sp>
      <p:sp>
        <p:nvSpPr>
          <p:cNvPr id="3" name="Content Placeholder 2"/>
          <p:cNvSpPr>
            <a:spLocks noGrp="1"/>
          </p:cNvSpPr>
          <p:nvPr>
            <p:ph idx="1"/>
          </p:nvPr>
        </p:nvSpPr>
        <p:spPr>
          <a:xfrm>
            <a:off x="244699" y="1107584"/>
            <a:ext cx="11397801" cy="5576551"/>
          </a:xfrm>
        </p:spPr>
        <p:txBody>
          <a:bodyPr>
            <a:normAutofit fontScale="92500"/>
          </a:bodyPr>
          <a:lstStyle/>
          <a:p>
            <a:r>
              <a:rPr lang="en-GB" dirty="0"/>
              <a:t>In late 1821, His Highness Gregor, Cacique of </a:t>
            </a:r>
            <a:r>
              <a:rPr lang="en-GB" dirty="0" err="1"/>
              <a:t>Poyais</a:t>
            </a:r>
            <a:r>
              <a:rPr lang="en-GB" dirty="0"/>
              <a:t>, a ‘country’ in South America arrived in London.</a:t>
            </a:r>
          </a:p>
          <a:p>
            <a:pPr lvl="1"/>
            <a:r>
              <a:rPr lang="en-GB" dirty="0"/>
              <a:t>The Cacique’s real name was Sir Gregory Macgregor- an adventurer.</a:t>
            </a:r>
          </a:p>
          <a:p>
            <a:pPr marL="457200" lvl="1" indent="0">
              <a:buNone/>
            </a:pPr>
            <a:endParaRPr lang="en-GB" dirty="0"/>
          </a:p>
          <a:p>
            <a:r>
              <a:rPr lang="en-GB" dirty="0"/>
              <a:t>The Cacique, absolute ruler of </a:t>
            </a:r>
            <a:r>
              <a:rPr lang="en-GB" dirty="0" err="1"/>
              <a:t>Poyais</a:t>
            </a:r>
            <a:r>
              <a:rPr lang="en-GB" dirty="0"/>
              <a:t>, arranged to float in the Stock exchange a loan of £600,000 with a dividend of 6%.</a:t>
            </a:r>
          </a:p>
          <a:p>
            <a:pPr lvl="1"/>
            <a:r>
              <a:rPr lang="en-GB" dirty="0"/>
              <a:t>The issue was a tremendous success.</a:t>
            </a:r>
          </a:p>
          <a:p>
            <a:pPr lvl="1"/>
            <a:endParaRPr lang="en-GB" dirty="0"/>
          </a:p>
          <a:p>
            <a:r>
              <a:rPr lang="en-GB" dirty="0"/>
              <a:t>Early in 1823, 200 colonists left for </a:t>
            </a:r>
            <a:r>
              <a:rPr lang="en-GB" dirty="0" err="1"/>
              <a:t>Poyais</a:t>
            </a:r>
            <a:r>
              <a:rPr lang="en-GB" dirty="0"/>
              <a:t> and its fabled riches!</a:t>
            </a:r>
          </a:p>
          <a:p>
            <a:pPr lvl="1"/>
            <a:r>
              <a:rPr lang="en-GB" dirty="0"/>
              <a:t>Only 50 ever managed to return home.</a:t>
            </a:r>
          </a:p>
          <a:p>
            <a:pPr lvl="1"/>
            <a:r>
              <a:rPr lang="en-GB" dirty="0"/>
              <a:t>The Cacique and his family fled to France, taking with him the proceeds from the loan.</a:t>
            </a:r>
          </a:p>
          <a:p>
            <a:pPr marL="457200" lvl="1" indent="0">
              <a:buNone/>
            </a:pPr>
            <a:endParaRPr lang="en-GB" dirty="0"/>
          </a:p>
          <a:p>
            <a:r>
              <a:rPr lang="en-GB" dirty="0"/>
              <a:t>The </a:t>
            </a:r>
            <a:r>
              <a:rPr lang="en-GB" dirty="0" err="1"/>
              <a:t>Poyais</a:t>
            </a:r>
            <a:r>
              <a:rPr lang="en-GB" dirty="0"/>
              <a:t> loan remains the only loan for a </a:t>
            </a:r>
            <a:r>
              <a:rPr lang="en-GB" b="1" dirty="0"/>
              <a:t>fictitious country to be floated on the London Stock Exchange</a:t>
            </a:r>
            <a:r>
              <a:rPr lang="en-GB" dirty="0"/>
              <a:t>! </a:t>
            </a:r>
          </a:p>
        </p:txBody>
      </p:sp>
      <p:sp>
        <p:nvSpPr>
          <p:cNvPr id="4" name="Line 4"/>
          <p:cNvSpPr>
            <a:spLocks noChangeShapeType="1"/>
          </p:cNvSpPr>
          <p:nvPr/>
        </p:nvSpPr>
        <p:spPr bwMode="auto">
          <a:xfrm>
            <a:off x="425003" y="1081826"/>
            <a:ext cx="10625070" cy="23842"/>
          </a:xfrm>
          <a:prstGeom prst="line">
            <a:avLst/>
          </a:prstGeom>
          <a:noFill/>
          <a:ln w="38100">
            <a:solidFill>
              <a:schemeClr val="accent1"/>
            </a:solidFill>
            <a:round/>
            <a:headEnd/>
            <a:tailEnd/>
          </a:ln>
          <a:effectLst/>
        </p:spPr>
        <p:txBody>
          <a:bodyPr/>
          <a:lstStyle/>
          <a:p>
            <a:endParaRPr lang="en-GB"/>
          </a:p>
        </p:txBody>
      </p:sp>
    </p:spTree>
    <p:extLst>
      <p:ext uri="{BB962C8B-B14F-4D97-AF65-F5344CB8AC3E}">
        <p14:creationId xmlns:p14="http://schemas.microsoft.com/office/powerpoint/2010/main" val="2143166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1537"/>
          </a:xfrm>
        </p:spPr>
        <p:txBody>
          <a:bodyPr/>
          <a:lstStyle/>
          <a:p>
            <a:r>
              <a:rPr lang="en-GB" dirty="0" err="1"/>
              <a:t>Poyais</a:t>
            </a:r>
            <a:r>
              <a:rPr lang="en-GB" dirty="0"/>
              <a:t> legal tender!</a:t>
            </a:r>
          </a:p>
        </p:txBody>
      </p:sp>
      <p:sp>
        <p:nvSpPr>
          <p:cNvPr id="3" name="Content Placeholder 2"/>
          <p:cNvSpPr>
            <a:spLocks noGrp="1"/>
          </p:cNvSpPr>
          <p:nvPr>
            <p:ph idx="1"/>
          </p:nvPr>
        </p:nvSpPr>
        <p:spPr>
          <a:xfrm>
            <a:off x="632138" y="5273898"/>
            <a:ext cx="10894454" cy="1147763"/>
          </a:xfrm>
        </p:spPr>
        <p:txBody>
          <a:bodyPr>
            <a:normAutofit fontScale="70000" lnSpcReduction="20000"/>
          </a:bodyPr>
          <a:lstStyle/>
          <a:p>
            <a:pPr marL="0" indent="0">
              <a:buNone/>
            </a:pPr>
            <a:r>
              <a:rPr lang="en-GB" dirty="0"/>
              <a:t>MacGregor saw the settlers off from London on 10 September 1822, entrusting to the leader of the settlers 5,000 Bank of </a:t>
            </a:r>
            <a:r>
              <a:rPr lang="en-GB" dirty="0" err="1"/>
              <a:t>Poyais</a:t>
            </a:r>
            <a:r>
              <a:rPr lang="en-GB" dirty="0"/>
              <a:t> dollar notes produced by the Bank of Scotland’s official printer.</a:t>
            </a:r>
          </a:p>
          <a:p>
            <a:r>
              <a:rPr lang="en-GB" dirty="0"/>
              <a:t>“The people who had bought land, and who had planned to take their savings with them in coin, were also delighted to exchange their gold for the legal currency of </a:t>
            </a:r>
            <a:r>
              <a:rPr lang="en-GB" dirty="0" err="1"/>
              <a:t>Poyais</a:t>
            </a:r>
            <a:r>
              <a:rPr lang="en-GB" dirty="0"/>
              <a:t>.”</a:t>
            </a:r>
          </a:p>
        </p:txBody>
      </p:sp>
      <p:pic>
        <p:nvPicPr>
          <p:cNvPr id="4" name="Picture 3"/>
          <p:cNvPicPr>
            <a:picLocks noChangeAspect="1"/>
          </p:cNvPicPr>
          <p:nvPr/>
        </p:nvPicPr>
        <p:blipFill>
          <a:blip r:embed="rId2"/>
          <a:stretch>
            <a:fillRect/>
          </a:stretch>
        </p:blipFill>
        <p:spPr>
          <a:xfrm>
            <a:off x="2601532" y="1107584"/>
            <a:ext cx="7800716" cy="3928798"/>
          </a:xfrm>
          <a:prstGeom prst="rect">
            <a:avLst/>
          </a:prstGeom>
        </p:spPr>
      </p:pic>
    </p:spTree>
    <p:extLst>
      <p:ext uri="{BB962C8B-B14F-4D97-AF65-F5344CB8AC3E}">
        <p14:creationId xmlns:p14="http://schemas.microsoft.com/office/powerpoint/2010/main" val="740929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36757"/>
          </a:xfrm>
        </p:spPr>
        <p:txBody>
          <a:bodyPr/>
          <a:lstStyle/>
          <a:p>
            <a:r>
              <a:rPr lang="en-GB" dirty="0"/>
              <a:t>The crisis</a:t>
            </a:r>
          </a:p>
        </p:txBody>
      </p:sp>
      <p:sp>
        <p:nvSpPr>
          <p:cNvPr id="3" name="Content Placeholder 2"/>
          <p:cNvSpPr>
            <a:spLocks noGrp="1"/>
          </p:cNvSpPr>
          <p:nvPr>
            <p:ph idx="1"/>
          </p:nvPr>
        </p:nvSpPr>
        <p:spPr>
          <a:xfrm>
            <a:off x="838200" y="1589809"/>
            <a:ext cx="10515600" cy="4587154"/>
          </a:xfrm>
        </p:spPr>
        <p:txBody>
          <a:bodyPr>
            <a:normAutofit fontScale="85000" lnSpcReduction="20000"/>
          </a:bodyPr>
          <a:lstStyle/>
          <a:p>
            <a:r>
              <a:rPr lang="en-GB" dirty="0"/>
              <a:t>The </a:t>
            </a:r>
            <a:r>
              <a:rPr lang="en-GB" b="1" dirty="0"/>
              <a:t>crisis of confidence at these schemes creates crises of confidence on whether the banks where solvent</a:t>
            </a:r>
            <a:r>
              <a:rPr lang="en-GB" dirty="0"/>
              <a:t> and could pay back their deposits.</a:t>
            </a:r>
          </a:p>
          <a:p>
            <a:pPr marL="0" indent="0">
              <a:buNone/>
            </a:pPr>
            <a:endParaRPr lang="en-GB" dirty="0"/>
          </a:p>
          <a:p>
            <a:r>
              <a:rPr lang="en-GB" b="1" dirty="0"/>
              <a:t>Country banks rushed to London banks who in turn approached the Bank of England to make sure they have enough reserves </a:t>
            </a:r>
            <a:r>
              <a:rPr lang="en-GB" dirty="0"/>
              <a:t>(both in Gold and in higher quality paper- bank of England paper vs. commercial banks discount bills).</a:t>
            </a:r>
          </a:p>
          <a:p>
            <a:pPr marL="0" indent="0">
              <a:buNone/>
            </a:pPr>
            <a:endParaRPr lang="en-GB" dirty="0"/>
          </a:p>
          <a:p>
            <a:r>
              <a:rPr lang="en-GB" b="1" dirty="0"/>
              <a:t>But the Bank of England </a:t>
            </a:r>
            <a:r>
              <a:rPr lang="en-GB" dirty="0"/>
              <a:t>was alarmed- afraid that it will have to restrict convertibility again, and </a:t>
            </a:r>
            <a:r>
              <a:rPr lang="en-GB" b="1" dirty="0"/>
              <a:t>contracted its banknotes </a:t>
            </a:r>
            <a:r>
              <a:rPr lang="en-GB" dirty="0"/>
              <a:t>in circulation in mid 1825 by raising the discount rate (rate it lent to the commercial banks).</a:t>
            </a:r>
          </a:p>
          <a:p>
            <a:pPr marL="0" indent="0">
              <a:buNone/>
            </a:pPr>
            <a:endParaRPr lang="en-GB" dirty="0"/>
          </a:p>
          <a:p>
            <a:r>
              <a:rPr lang="en-GB" dirty="0"/>
              <a:t> The response was a </a:t>
            </a:r>
            <a:r>
              <a:rPr lang="en-GB" b="1" dirty="0"/>
              <a:t>liquidity crisis</a:t>
            </a:r>
            <a:r>
              <a:rPr lang="en-GB" dirty="0"/>
              <a:t>. Some country banks failed, reduced note circulation meant refinancing of loans could not take place.</a:t>
            </a:r>
          </a:p>
          <a:p>
            <a:endParaRPr lang="en-GB" dirty="0"/>
          </a:p>
          <a:p>
            <a:endParaRPr lang="en-GB" dirty="0"/>
          </a:p>
        </p:txBody>
      </p:sp>
      <p:sp>
        <p:nvSpPr>
          <p:cNvPr id="4" name="Line 4"/>
          <p:cNvSpPr>
            <a:spLocks noChangeShapeType="1"/>
          </p:cNvSpPr>
          <p:nvPr/>
        </p:nvSpPr>
        <p:spPr bwMode="auto">
          <a:xfrm>
            <a:off x="838200" y="1378040"/>
            <a:ext cx="10625070" cy="23842"/>
          </a:xfrm>
          <a:prstGeom prst="line">
            <a:avLst/>
          </a:prstGeom>
          <a:noFill/>
          <a:ln w="38100">
            <a:solidFill>
              <a:schemeClr val="accent1"/>
            </a:solidFill>
            <a:round/>
            <a:headEnd/>
            <a:tailEnd/>
          </a:ln>
          <a:effectLst/>
        </p:spPr>
        <p:txBody>
          <a:bodyPr/>
          <a:lstStyle/>
          <a:p>
            <a:endParaRPr lang="en-GB"/>
          </a:p>
        </p:txBody>
      </p:sp>
    </p:spTree>
    <p:extLst>
      <p:ext uri="{BB962C8B-B14F-4D97-AF65-F5344CB8AC3E}">
        <p14:creationId xmlns:p14="http://schemas.microsoft.com/office/powerpoint/2010/main" val="1280523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427" y="166256"/>
            <a:ext cx="11596255" cy="6421580"/>
          </a:xfrm>
        </p:spPr>
        <p:txBody>
          <a:bodyPr>
            <a:normAutofit lnSpcReduction="10000"/>
          </a:bodyPr>
          <a:lstStyle/>
          <a:p>
            <a:r>
              <a:rPr lang="en-GB" dirty="0"/>
              <a:t>This created a crisis- </a:t>
            </a:r>
            <a:r>
              <a:rPr lang="en-GB" b="1" dirty="0"/>
              <a:t>everyone was building up cash reserves</a:t>
            </a:r>
            <a:r>
              <a:rPr lang="en-GB" dirty="0"/>
              <a:t>, the price of collateral was collapsing, this led banks and companies to insolvency, further producing panic.</a:t>
            </a:r>
          </a:p>
          <a:p>
            <a:r>
              <a:rPr lang="en-GB" dirty="0"/>
              <a:t>Prime minister </a:t>
            </a:r>
            <a:r>
              <a:rPr lang="en-GB" b="1" dirty="0"/>
              <a:t>Lord Liverpool blamed the country banks </a:t>
            </a:r>
            <a:r>
              <a:rPr lang="en-GB" dirty="0"/>
              <a:t>for overextending lending and did not allow government bailout.</a:t>
            </a:r>
          </a:p>
          <a:p>
            <a:r>
              <a:rPr lang="en-GB" dirty="0"/>
              <a:t>Also, in the beginning the government would </a:t>
            </a:r>
            <a:r>
              <a:rPr lang="en-GB" b="1" dirty="0"/>
              <a:t>not outright support the Bank of England act as a lender of last resort</a:t>
            </a:r>
            <a:r>
              <a:rPr lang="en-GB" dirty="0"/>
              <a:t>.</a:t>
            </a:r>
          </a:p>
          <a:p>
            <a:pPr lvl="1"/>
            <a:r>
              <a:rPr lang="en-GB" dirty="0"/>
              <a:t>The Bank of England was a private institution with shareholders, so it was also safeguarding their interest.</a:t>
            </a:r>
          </a:p>
          <a:p>
            <a:r>
              <a:rPr lang="en-GB" dirty="0"/>
              <a:t>However, in December 14, the bank changed strategy and extending credit to banks by accepting collateral for banknotes. </a:t>
            </a:r>
            <a:r>
              <a:rPr lang="en-GB" b="1" dirty="0"/>
              <a:t>This ended the panic, but the economy was in recession at least until 1832</a:t>
            </a:r>
            <a:r>
              <a:rPr lang="en-GB" dirty="0"/>
              <a:t>. </a:t>
            </a:r>
          </a:p>
          <a:p>
            <a:pPr marL="457200" lvl="1" indent="0">
              <a:buNone/>
            </a:pPr>
            <a:endParaRPr lang="en-GB" dirty="0"/>
          </a:p>
          <a:p>
            <a:pPr marL="457200" lvl="1" indent="0">
              <a:buNone/>
            </a:pPr>
            <a:r>
              <a:rPr lang="en-GB" dirty="0"/>
              <a:t>“We </a:t>
            </a:r>
            <a:r>
              <a:rPr lang="en-GB" i="1" dirty="0"/>
              <a:t>[The Bank of England] lent [money] by every possible means and in modes we have never adopted before: we took in stock on security, we purchased Exchequer bills…. Seeing the dreadful state in which the public were, we rendered every assistance in our power</a:t>
            </a:r>
            <a:r>
              <a:rPr lang="en-GB" dirty="0"/>
              <a:t>” (</a:t>
            </a:r>
            <a:r>
              <a:rPr lang="en-GB" dirty="0" err="1"/>
              <a:t>Bilginsoy</a:t>
            </a:r>
            <a:r>
              <a:rPr lang="en-GB" dirty="0"/>
              <a:t>, 147)</a:t>
            </a:r>
          </a:p>
        </p:txBody>
      </p:sp>
    </p:spTree>
    <p:extLst>
      <p:ext uri="{BB962C8B-B14F-4D97-AF65-F5344CB8AC3E}">
        <p14:creationId xmlns:p14="http://schemas.microsoft.com/office/powerpoint/2010/main" val="3667639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184"/>
            <a:ext cx="10515600" cy="618186"/>
          </a:xfrm>
        </p:spPr>
        <p:txBody>
          <a:bodyPr>
            <a:normAutofit fontScale="90000"/>
          </a:bodyPr>
          <a:lstStyle/>
          <a:p>
            <a:r>
              <a:rPr lang="en-GB" dirty="0"/>
              <a:t>Historical context</a:t>
            </a:r>
          </a:p>
        </p:txBody>
      </p:sp>
      <p:sp>
        <p:nvSpPr>
          <p:cNvPr id="3" name="Content Placeholder 2"/>
          <p:cNvSpPr>
            <a:spLocks noGrp="1"/>
          </p:cNvSpPr>
          <p:nvPr>
            <p:ph idx="1"/>
          </p:nvPr>
        </p:nvSpPr>
        <p:spPr>
          <a:xfrm>
            <a:off x="309093" y="1219200"/>
            <a:ext cx="11044707" cy="4957763"/>
          </a:xfrm>
        </p:spPr>
        <p:txBody>
          <a:bodyPr>
            <a:normAutofit lnSpcReduction="10000"/>
          </a:bodyPr>
          <a:lstStyle/>
          <a:p>
            <a:r>
              <a:rPr lang="en-GB" dirty="0"/>
              <a:t>In the early 19nth century industrialisation was intensifying in Britain.</a:t>
            </a:r>
          </a:p>
          <a:p>
            <a:pPr lvl="1"/>
            <a:r>
              <a:rPr lang="en-GB" dirty="0"/>
              <a:t>Many new products.</a:t>
            </a:r>
          </a:p>
          <a:p>
            <a:pPr lvl="1"/>
            <a:r>
              <a:rPr lang="en-GB" dirty="0"/>
              <a:t>New way of transportation (canals/trains) some financed through joint stock company schemes.</a:t>
            </a:r>
          </a:p>
          <a:p>
            <a:r>
              <a:rPr lang="en-GB" dirty="0"/>
              <a:t>The government repealed the Bubble Act of 1720 in 1825, allowing the granting of the limited liability privilege to businesses in increasing numbers.</a:t>
            </a:r>
          </a:p>
          <a:p>
            <a:r>
              <a:rPr lang="en-GB" dirty="0"/>
              <a:t>Railways where financed and organised as joint-stock enterprises.</a:t>
            </a:r>
          </a:p>
          <a:p>
            <a:pPr lvl="1"/>
            <a:r>
              <a:rPr lang="en-GB" dirty="0"/>
              <a:t>They needed substantial capital in order to be funded.</a:t>
            </a:r>
          </a:p>
          <a:p>
            <a:r>
              <a:rPr lang="en-GB" dirty="0"/>
              <a:t>Financing was possible because of the rapid economic growth due to the industrial revolution.</a:t>
            </a:r>
          </a:p>
          <a:p>
            <a:r>
              <a:rPr lang="en-GB" dirty="0"/>
              <a:t>Also due to more liquidity in the economy.</a:t>
            </a:r>
          </a:p>
          <a:p>
            <a:pPr marL="0" indent="0">
              <a:buNone/>
            </a:pPr>
            <a:endParaRPr lang="en-GB" dirty="0"/>
          </a:p>
        </p:txBody>
      </p:sp>
      <p:sp>
        <p:nvSpPr>
          <p:cNvPr id="4" name="Line 4"/>
          <p:cNvSpPr>
            <a:spLocks noChangeShapeType="1"/>
          </p:cNvSpPr>
          <p:nvPr/>
        </p:nvSpPr>
        <p:spPr bwMode="auto">
          <a:xfrm>
            <a:off x="270455" y="1019347"/>
            <a:ext cx="11410682" cy="0"/>
          </a:xfrm>
          <a:prstGeom prst="line">
            <a:avLst/>
          </a:prstGeom>
          <a:noFill/>
          <a:ln w="38100">
            <a:solidFill>
              <a:schemeClr val="accent1"/>
            </a:solidFill>
            <a:round/>
            <a:headEnd/>
            <a:tailEnd/>
          </a:ln>
          <a:effectLst/>
        </p:spPr>
        <p:txBody>
          <a:bodyPr/>
          <a:lstStyle/>
          <a:p>
            <a:endParaRPr lang="en-GB"/>
          </a:p>
        </p:txBody>
      </p:sp>
    </p:spTree>
    <p:extLst>
      <p:ext uri="{BB962C8B-B14F-4D97-AF65-F5344CB8AC3E}">
        <p14:creationId xmlns:p14="http://schemas.microsoft.com/office/powerpoint/2010/main" val="1896273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547"/>
            <a:ext cx="10515600" cy="1262129"/>
          </a:xfrm>
        </p:spPr>
        <p:txBody>
          <a:bodyPr>
            <a:normAutofit fontScale="90000"/>
          </a:bodyPr>
          <a:lstStyle/>
          <a:p>
            <a:r>
              <a:rPr lang="en-GB" dirty="0"/>
              <a:t>Henry Thornton: An Enquiry into the Nature and Effects of the Paper Credit of Great Britain (1802)</a:t>
            </a:r>
          </a:p>
        </p:txBody>
      </p:sp>
      <p:sp>
        <p:nvSpPr>
          <p:cNvPr id="3" name="Content Placeholder 2"/>
          <p:cNvSpPr>
            <a:spLocks noGrp="1"/>
          </p:cNvSpPr>
          <p:nvPr>
            <p:ph idx="1"/>
          </p:nvPr>
        </p:nvSpPr>
        <p:spPr>
          <a:xfrm>
            <a:off x="347730" y="1558344"/>
            <a:ext cx="11397802" cy="5022759"/>
          </a:xfrm>
        </p:spPr>
        <p:txBody>
          <a:bodyPr>
            <a:normAutofit lnSpcReduction="10000"/>
          </a:bodyPr>
          <a:lstStyle/>
          <a:p>
            <a:r>
              <a:rPr lang="en-GB" dirty="0"/>
              <a:t>Henry Thornton (1760-1815) was a well-known banker and member of parliament. </a:t>
            </a:r>
          </a:p>
          <a:p>
            <a:pPr marL="0" indent="0">
              <a:buNone/>
            </a:pPr>
            <a:endParaRPr lang="en-GB" dirty="0"/>
          </a:p>
          <a:p>
            <a:r>
              <a:rPr lang="en-GB" dirty="0"/>
              <a:t>Thornton’s </a:t>
            </a:r>
            <a:r>
              <a:rPr lang="en-GB" i="1" dirty="0"/>
              <a:t>Paper Credit</a:t>
            </a:r>
            <a:r>
              <a:rPr lang="en-GB" dirty="0"/>
              <a:t> is a significant attempt to discuss two related concepts:</a:t>
            </a:r>
          </a:p>
          <a:p>
            <a:pPr lvl="1"/>
            <a:r>
              <a:rPr lang="en-GB" dirty="0"/>
              <a:t>The issue of a </a:t>
            </a:r>
            <a:r>
              <a:rPr lang="en-GB" b="1" dirty="0"/>
              <a:t>paper currency not backed by gold or silver</a:t>
            </a:r>
            <a:r>
              <a:rPr lang="en-GB" dirty="0"/>
              <a:t>.</a:t>
            </a:r>
          </a:p>
          <a:p>
            <a:pPr lvl="1"/>
            <a:r>
              <a:rPr lang="en-GB" dirty="0"/>
              <a:t>The </a:t>
            </a:r>
            <a:r>
              <a:rPr lang="en-GB" b="1" dirty="0"/>
              <a:t>role of the central bank </a:t>
            </a:r>
            <a:r>
              <a:rPr lang="en-GB" dirty="0"/>
              <a:t>when circulation is dependant on credit from the central bank.</a:t>
            </a:r>
          </a:p>
          <a:p>
            <a:pPr marL="457200" lvl="1" indent="0">
              <a:buNone/>
            </a:pPr>
            <a:endParaRPr lang="en-GB" dirty="0"/>
          </a:p>
          <a:p>
            <a:r>
              <a:rPr lang="en-GB" dirty="0"/>
              <a:t>Where Law was writing 100 years before as a visionary of a paper currency, Thornton was both realising the importance of transactions based on credit, and worried of having a monetary system not based at all on gold or silver.</a:t>
            </a:r>
          </a:p>
        </p:txBody>
      </p:sp>
      <p:sp>
        <p:nvSpPr>
          <p:cNvPr id="4" name="Line 4"/>
          <p:cNvSpPr>
            <a:spLocks noChangeShapeType="1"/>
          </p:cNvSpPr>
          <p:nvPr/>
        </p:nvSpPr>
        <p:spPr bwMode="auto">
          <a:xfrm flipV="1">
            <a:off x="838200" y="1416676"/>
            <a:ext cx="10515600" cy="0"/>
          </a:xfrm>
          <a:prstGeom prst="line">
            <a:avLst/>
          </a:prstGeom>
          <a:noFill/>
          <a:ln w="38100">
            <a:solidFill>
              <a:schemeClr val="accent1"/>
            </a:solidFill>
            <a:round/>
            <a:headEnd/>
            <a:tailEnd/>
          </a:ln>
          <a:effectLst/>
        </p:spPr>
        <p:txBody>
          <a:bodyPr/>
          <a:lstStyle/>
          <a:p>
            <a:endParaRPr lang="en-GB"/>
          </a:p>
        </p:txBody>
      </p:sp>
    </p:spTree>
    <p:extLst>
      <p:ext uri="{BB962C8B-B14F-4D97-AF65-F5344CB8AC3E}">
        <p14:creationId xmlns:p14="http://schemas.microsoft.com/office/powerpoint/2010/main" val="3275647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6040"/>
          </a:xfrm>
        </p:spPr>
        <p:txBody>
          <a:bodyPr>
            <a:normAutofit/>
          </a:bodyPr>
          <a:lstStyle/>
          <a:p>
            <a:pPr algn="l"/>
            <a:r>
              <a:rPr lang="en-GB" dirty="0"/>
              <a:t>Thornton : The Lender of Last Resort I</a:t>
            </a:r>
          </a:p>
        </p:txBody>
      </p:sp>
      <p:sp>
        <p:nvSpPr>
          <p:cNvPr id="3" name="Content Placeholder 2"/>
          <p:cNvSpPr>
            <a:spLocks noGrp="1"/>
          </p:cNvSpPr>
          <p:nvPr>
            <p:ph idx="1"/>
          </p:nvPr>
        </p:nvSpPr>
        <p:spPr>
          <a:xfrm>
            <a:off x="206062" y="1412777"/>
            <a:ext cx="11887200" cy="4943572"/>
          </a:xfrm>
        </p:spPr>
        <p:txBody>
          <a:bodyPr>
            <a:normAutofit/>
          </a:bodyPr>
          <a:lstStyle/>
          <a:p>
            <a:r>
              <a:rPr lang="en-GB" dirty="0"/>
              <a:t>Henry Thornton publishes in 1802 </a:t>
            </a:r>
            <a:r>
              <a:rPr lang="en-GB" i="1" dirty="0"/>
              <a:t>An Enquiry in the Nature and Effects of the Paper Credit of Great Britain</a:t>
            </a:r>
            <a:r>
              <a:rPr lang="en-GB" dirty="0"/>
              <a:t>. </a:t>
            </a:r>
          </a:p>
          <a:p>
            <a:pPr lvl="1"/>
            <a:r>
              <a:rPr lang="en-GB" dirty="0"/>
              <a:t>During this time there was financial turbulence due to the French Wars from 1793-1815.</a:t>
            </a:r>
          </a:p>
          <a:p>
            <a:pPr lvl="1"/>
            <a:endParaRPr lang="en-GB" dirty="0"/>
          </a:p>
          <a:p>
            <a:pPr lvl="1"/>
            <a:r>
              <a:rPr lang="en-GB" dirty="0"/>
              <a:t>People at the time were worried of a possible French invasion, and the government was afraid what would happen if everyone tried to withdraw their deposits from commercial banks.</a:t>
            </a:r>
          </a:p>
          <a:p>
            <a:pPr marL="457200" lvl="1" indent="0">
              <a:buNone/>
            </a:pPr>
            <a:endParaRPr lang="en-GB" dirty="0"/>
          </a:p>
          <a:p>
            <a:pPr lvl="1"/>
            <a:r>
              <a:rPr lang="en-GB" dirty="0"/>
              <a:t>Overprinting of bank notes due to financing the war with revolutionary France meant that there was not enough gold to cover all existing bank notes.</a:t>
            </a:r>
          </a:p>
          <a:p>
            <a:pPr marL="457200" lvl="1" indent="0">
              <a:buNone/>
            </a:pPr>
            <a:endParaRPr lang="en-GB" dirty="0"/>
          </a:p>
          <a:p>
            <a:pPr lvl="1"/>
            <a:r>
              <a:rPr lang="en-GB" b="1" dirty="0"/>
              <a:t>Bank Restriction Act of 1797 </a:t>
            </a:r>
            <a:r>
              <a:rPr lang="en-GB" dirty="0"/>
              <a:t>was an act of Parliament allowing the Bank of England  not to have to convert banknotes into gold.</a:t>
            </a:r>
          </a:p>
        </p:txBody>
      </p:sp>
      <p:sp>
        <p:nvSpPr>
          <p:cNvPr id="4" name="Line 4"/>
          <p:cNvSpPr>
            <a:spLocks noChangeShapeType="1"/>
          </p:cNvSpPr>
          <p:nvPr/>
        </p:nvSpPr>
        <p:spPr bwMode="auto">
          <a:xfrm>
            <a:off x="515155" y="1251166"/>
            <a:ext cx="11410682" cy="0"/>
          </a:xfrm>
          <a:prstGeom prst="line">
            <a:avLst/>
          </a:prstGeom>
          <a:noFill/>
          <a:ln w="38100">
            <a:solidFill>
              <a:schemeClr val="accent1"/>
            </a:solidFill>
            <a:round/>
            <a:headEnd/>
            <a:tailEnd/>
          </a:ln>
          <a:effectLst/>
        </p:spPr>
        <p:txBody>
          <a:bodyPr/>
          <a:lstStyle/>
          <a:p>
            <a:endParaRPr lang="en-GB"/>
          </a:p>
        </p:txBody>
      </p:sp>
      <p:sp>
        <p:nvSpPr>
          <p:cNvPr id="5" name="Slide Number Placeholder 4"/>
          <p:cNvSpPr>
            <a:spLocks noGrp="1"/>
          </p:cNvSpPr>
          <p:nvPr>
            <p:ph type="sldNum" sz="quarter" idx="12"/>
          </p:nvPr>
        </p:nvSpPr>
        <p:spPr/>
        <p:txBody>
          <a:bodyPr/>
          <a:lstStyle/>
          <a:p>
            <a:fld id="{54941228-7FA0-4E26-A694-E3484AFB5B45}" type="slidenum">
              <a:rPr lang="en-GB" smtClean="0"/>
              <a:pPr/>
              <a:t>21</a:t>
            </a:fld>
            <a:endParaRPr lang="en-GB"/>
          </a:p>
        </p:txBody>
      </p:sp>
    </p:spTree>
    <p:extLst>
      <p:ext uri="{BB962C8B-B14F-4D97-AF65-F5344CB8AC3E}">
        <p14:creationId xmlns:p14="http://schemas.microsoft.com/office/powerpoint/2010/main" val="490194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6386" y="390884"/>
            <a:ext cx="8936865" cy="858368"/>
          </a:xfrm>
        </p:spPr>
        <p:txBody>
          <a:bodyPr>
            <a:normAutofit/>
          </a:bodyPr>
          <a:lstStyle/>
          <a:p>
            <a:pPr algn="l"/>
            <a:r>
              <a:rPr lang="en-GB" dirty="0"/>
              <a:t>Thornton : The Lender of Last Resort II</a:t>
            </a:r>
          </a:p>
        </p:txBody>
      </p:sp>
      <p:sp>
        <p:nvSpPr>
          <p:cNvPr id="3" name="Content Placeholder 2"/>
          <p:cNvSpPr>
            <a:spLocks noGrp="1"/>
          </p:cNvSpPr>
          <p:nvPr>
            <p:ph idx="1"/>
          </p:nvPr>
        </p:nvSpPr>
        <p:spPr>
          <a:xfrm>
            <a:off x="206062" y="1249251"/>
            <a:ext cx="11706896" cy="5472224"/>
          </a:xfrm>
        </p:spPr>
        <p:txBody>
          <a:bodyPr>
            <a:normAutofit lnSpcReduction="10000"/>
          </a:bodyPr>
          <a:lstStyle/>
          <a:p>
            <a:endParaRPr lang="en-GB" dirty="0"/>
          </a:p>
          <a:p>
            <a:r>
              <a:rPr lang="en-GB" dirty="0"/>
              <a:t>Thornton wrote in a time when the monetary economy was </a:t>
            </a:r>
            <a:r>
              <a:rPr lang="en-GB" b="1" dirty="0"/>
              <a:t>changing from a gold-based system to one of paper credit</a:t>
            </a:r>
            <a:r>
              <a:rPr lang="en-GB" dirty="0"/>
              <a:t>.</a:t>
            </a:r>
          </a:p>
          <a:p>
            <a:pPr marL="0" indent="0">
              <a:buNone/>
            </a:pPr>
            <a:endParaRPr lang="en-GB" sz="1200" dirty="0"/>
          </a:p>
          <a:p>
            <a:r>
              <a:rPr lang="en-GB" dirty="0"/>
              <a:t>Thornton considered deeply the issue of what is money.</a:t>
            </a:r>
          </a:p>
          <a:p>
            <a:pPr lvl="1"/>
            <a:r>
              <a:rPr lang="en-GB" dirty="0"/>
              <a:t>He criticised writers for considering only gold and banknotes backed by gold as money. </a:t>
            </a:r>
          </a:p>
          <a:p>
            <a:pPr lvl="1"/>
            <a:r>
              <a:rPr lang="en-GB" dirty="0"/>
              <a:t>He noted that also </a:t>
            </a:r>
            <a:r>
              <a:rPr lang="en-GB" b="1" dirty="0"/>
              <a:t>bills of exchange </a:t>
            </a:r>
            <a:r>
              <a:rPr lang="en-GB" dirty="0"/>
              <a:t>area used as money as these bills circulated in the market. </a:t>
            </a:r>
          </a:p>
          <a:p>
            <a:pPr lvl="2"/>
            <a:r>
              <a:rPr lang="en-GB" dirty="0"/>
              <a:t>A bill of exchange is a document demanding payment of an amount by another party. The person who demands the payment may also endorse the ‘bill of exchange’ in favour of a third party, who may in turn endorse it to a fourth, and so on indefinitely.</a:t>
            </a:r>
          </a:p>
          <a:p>
            <a:pPr lvl="2"/>
            <a:r>
              <a:rPr lang="en-GB" dirty="0"/>
              <a:t>In Thornton’s time this was a common way for paying debts.</a:t>
            </a:r>
          </a:p>
          <a:p>
            <a:pPr lvl="2"/>
            <a:endParaRPr lang="en-GB" dirty="0"/>
          </a:p>
          <a:p>
            <a:pPr marL="0" indent="0">
              <a:buNone/>
            </a:pPr>
            <a:r>
              <a:rPr lang="en-GB" dirty="0"/>
              <a:t>  </a:t>
            </a:r>
            <a:r>
              <a:rPr lang="en-GB" i="1" dirty="0"/>
              <a:t>This moves us into a definition of money that relates it with liquidity- the extent this instrument is generally accepted in the market as payment.</a:t>
            </a:r>
          </a:p>
        </p:txBody>
      </p:sp>
      <p:sp>
        <p:nvSpPr>
          <p:cNvPr id="4" name="Line 4"/>
          <p:cNvSpPr>
            <a:spLocks noChangeShapeType="1"/>
          </p:cNvSpPr>
          <p:nvPr/>
        </p:nvSpPr>
        <p:spPr bwMode="auto">
          <a:xfrm>
            <a:off x="502276" y="1249252"/>
            <a:ext cx="10851524" cy="0"/>
          </a:xfrm>
          <a:prstGeom prst="line">
            <a:avLst/>
          </a:prstGeom>
          <a:noFill/>
          <a:ln w="38100">
            <a:solidFill>
              <a:schemeClr val="accent1"/>
            </a:solidFill>
            <a:round/>
            <a:headEnd/>
            <a:tailEnd/>
          </a:ln>
          <a:effectLst/>
        </p:spPr>
        <p:txBody>
          <a:bodyPr/>
          <a:lstStyle/>
          <a:p>
            <a:endParaRPr lang="en-GB"/>
          </a:p>
        </p:txBody>
      </p:sp>
      <p:sp>
        <p:nvSpPr>
          <p:cNvPr id="5" name="Slide Number Placeholder 4"/>
          <p:cNvSpPr>
            <a:spLocks noGrp="1"/>
          </p:cNvSpPr>
          <p:nvPr>
            <p:ph type="sldNum" sz="quarter" idx="12"/>
          </p:nvPr>
        </p:nvSpPr>
        <p:spPr/>
        <p:txBody>
          <a:bodyPr/>
          <a:lstStyle/>
          <a:p>
            <a:fld id="{54941228-7FA0-4E26-A694-E3484AFB5B45}" type="slidenum">
              <a:rPr lang="en-GB" smtClean="0"/>
              <a:pPr/>
              <a:t>22</a:t>
            </a:fld>
            <a:endParaRPr lang="en-GB"/>
          </a:p>
        </p:txBody>
      </p:sp>
    </p:spTree>
    <p:extLst>
      <p:ext uri="{BB962C8B-B14F-4D97-AF65-F5344CB8AC3E}">
        <p14:creationId xmlns:p14="http://schemas.microsoft.com/office/powerpoint/2010/main" val="1216787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623" y="348347"/>
            <a:ext cx="10515600" cy="768216"/>
          </a:xfrm>
        </p:spPr>
        <p:txBody>
          <a:bodyPr>
            <a:normAutofit/>
          </a:bodyPr>
          <a:lstStyle/>
          <a:p>
            <a:pPr algn="l"/>
            <a:r>
              <a:rPr lang="en-GB" dirty="0"/>
              <a:t>Thornton : The Lender of Last Resort III</a:t>
            </a:r>
          </a:p>
        </p:txBody>
      </p:sp>
      <p:sp>
        <p:nvSpPr>
          <p:cNvPr id="3" name="Content Placeholder 2"/>
          <p:cNvSpPr>
            <a:spLocks noGrp="1"/>
          </p:cNvSpPr>
          <p:nvPr>
            <p:ph idx="1"/>
          </p:nvPr>
        </p:nvSpPr>
        <p:spPr>
          <a:xfrm>
            <a:off x="154546" y="1249250"/>
            <a:ext cx="11694017" cy="5060069"/>
          </a:xfrm>
        </p:spPr>
        <p:txBody>
          <a:bodyPr>
            <a:normAutofit fontScale="92500" lnSpcReduction="20000"/>
          </a:bodyPr>
          <a:lstStyle/>
          <a:p>
            <a:r>
              <a:rPr lang="en-GB" dirty="0"/>
              <a:t>Thornton explained that the </a:t>
            </a:r>
            <a:r>
              <a:rPr lang="en-GB" b="1" dirty="0"/>
              <a:t>gold</a:t>
            </a:r>
            <a:r>
              <a:rPr lang="en-GB" dirty="0"/>
              <a:t> that circulated, as well as </a:t>
            </a:r>
            <a:r>
              <a:rPr lang="en-GB" b="1" dirty="0"/>
              <a:t>bank notes </a:t>
            </a:r>
            <a:r>
              <a:rPr lang="en-GB" dirty="0"/>
              <a:t>issued by the central bank </a:t>
            </a:r>
            <a:r>
              <a:rPr lang="en-GB" b="1" dirty="0"/>
              <a:t>where only part of the money supply</a:t>
            </a:r>
            <a:r>
              <a:rPr lang="en-GB" dirty="0"/>
              <a:t>.</a:t>
            </a:r>
          </a:p>
          <a:p>
            <a:pPr marL="0" indent="0">
              <a:buNone/>
            </a:pPr>
            <a:endParaRPr lang="en-GB" dirty="0"/>
          </a:p>
          <a:p>
            <a:r>
              <a:rPr lang="en-GB" dirty="0"/>
              <a:t>The actual money supply constituted of </a:t>
            </a:r>
            <a:r>
              <a:rPr lang="en-GB" b="1" dirty="0"/>
              <a:t>gold, bank notes from the Bank of England, banknotes from other banks, bills of exchange</a:t>
            </a:r>
            <a:r>
              <a:rPr lang="en-GB" dirty="0"/>
              <a:t>, </a:t>
            </a:r>
            <a:r>
              <a:rPr lang="en-GB" b="1" dirty="0"/>
              <a:t>even government bonds and other private promissory notes</a:t>
            </a:r>
            <a:r>
              <a:rPr lang="en-GB" dirty="0"/>
              <a:t>.</a:t>
            </a:r>
          </a:p>
          <a:p>
            <a:pPr marL="0" indent="0">
              <a:buNone/>
            </a:pPr>
            <a:endParaRPr lang="en-GB" dirty="0"/>
          </a:p>
          <a:p>
            <a:r>
              <a:rPr lang="en-GB" dirty="0"/>
              <a:t>However, that </a:t>
            </a:r>
            <a:r>
              <a:rPr lang="en-GB" b="1" dirty="0"/>
              <a:t>does not necessarily make all of these means of payment equivalent for the market participants.</a:t>
            </a:r>
          </a:p>
          <a:p>
            <a:pPr lvl="1"/>
            <a:r>
              <a:rPr lang="en-GB" dirty="0"/>
              <a:t>If a person had to chose they may chose one over the other depending on circumstance and other considerations.</a:t>
            </a:r>
          </a:p>
          <a:p>
            <a:pPr lvl="1"/>
            <a:r>
              <a:rPr lang="en-GB" dirty="0"/>
              <a:t>For example, you may prefer </a:t>
            </a:r>
            <a:r>
              <a:rPr lang="en-GB" b="1" dirty="0"/>
              <a:t>payment in gold at highly uncertain times</a:t>
            </a:r>
            <a:r>
              <a:rPr lang="en-GB" dirty="0"/>
              <a:t>, but find it equivalent to Bank of England notes in normal periods.</a:t>
            </a:r>
          </a:p>
          <a:p>
            <a:pPr lvl="1"/>
            <a:r>
              <a:rPr lang="en-GB" dirty="0"/>
              <a:t>You may </a:t>
            </a:r>
            <a:r>
              <a:rPr lang="en-GB" b="1" dirty="0"/>
              <a:t>accept a bill of exchange as form of payment, but only with some discount </a:t>
            </a:r>
            <a:r>
              <a:rPr lang="en-GB" dirty="0"/>
              <a:t>for the risk involved, i.e. receive as payment a bill of exchange from a third party of £100 for a debt of £90.</a:t>
            </a:r>
          </a:p>
        </p:txBody>
      </p:sp>
      <p:sp>
        <p:nvSpPr>
          <p:cNvPr id="4" name="Line 4"/>
          <p:cNvSpPr>
            <a:spLocks noChangeShapeType="1"/>
          </p:cNvSpPr>
          <p:nvPr/>
        </p:nvSpPr>
        <p:spPr bwMode="auto">
          <a:xfrm>
            <a:off x="467933" y="1116563"/>
            <a:ext cx="11238964" cy="16779"/>
          </a:xfrm>
          <a:prstGeom prst="line">
            <a:avLst/>
          </a:prstGeom>
          <a:noFill/>
          <a:ln w="38100">
            <a:solidFill>
              <a:schemeClr val="accent1"/>
            </a:solidFill>
            <a:round/>
            <a:headEnd/>
            <a:tailEnd/>
          </a:ln>
          <a:effectLst/>
        </p:spPr>
        <p:txBody>
          <a:bodyPr/>
          <a:lstStyle/>
          <a:p>
            <a:endParaRPr lang="en-GB"/>
          </a:p>
        </p:txBody>
      </p:sp>
      <p:sp>
        <p:nvSpPr>
          <p:cNvPr id="5" name="Slide Number Placeholder 4"/>
          <p:cNvSpPr>
            <a:spLocks noGrp="1"/>
          </p:cNvSpPr>
          <p:nvPr>
            <p:ph type="sldNum" sz="quarter" idx="12"/>
          </p:nvPr>
        </p:nvSpPr>
        <p:spPr/>
        <p:txBody>
          <a:bodyPr/>
          <a:lstStyle/>
          <a:p>
            <a:fld id="{54941228-7FA0-4E26-A694-E3484AFB5B45}" type="slidenum">
              <a:rPr lang="en-GB" smtClean="0"/>
              <a:pPr/>
              <a:t>23</a:t>
            </a:fld>
            <a:endParaRPr lang="en-GB"/>
          </a:p>
        </p:txBody>
      </p:sp>
    </p:spTree>
    <p:extLst>
      <p:ext uri="{BB962C8B-B14F-4D97-AF65-F5344CB8AC3E}">
        <p14:creationId xmlns:p14="http://schemas.microsoft.com/office/powerpoint/2010/main" val="3453034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933" y="1"/>
            <a:ext cx="10885867" cy="1133342"/>
          </a:xfrm>
        </p:spPr>
        <p:txBody>
          <a:bodyPr/>
          <a:lstStyle/>
          <a:p>
            <a:r>
              <a:rPr lang="en-GB" dirty="0"/>
              <a:t>Thornton : The Lender of Last Resort IV</a:t>
            </a:r>
          </a:p>
        </p:txBody>
      </p:sp>
      <p:sp>
        <p:nvSpPr>
          <p:cNvPr id="3" name="Content Placeholder 2"/>
          <p:cNvSpPr>
            <a:spLocks noGrp="1"/>
          </p:cNvSpPr>
          <p:nvPr>
            <p:ph idx="1"/>
          </p:nvPr>
        </p:nvSpPr>
        <p:spPr>
          <a:xfrm>
            <a:off x="334851" y="1133343"/>
            <a:ext cx="11372046" cy="5602308"/>
          </a:xfrm>
        </p:spPr>
        <p:txBody>
          <a:bodyPr>
            <a:normAutofit fontScale="92500" lnSpcReduction="20000"/>
          </a:bodyPr>
          <a:lstStyle/>
          <a:p>
            <a:pPr marL="0" indent="0">
              <a:buNone/>
            </a:pPr>
            <a:r>
              <a:rPr lang="en-GB" dirty="0"/>
              <a:t>Thornton notes that the </a:t>
            </a:r>
            <a:r>
              <a:rPr lang="en-GB" b="1" dirty="0"/>
              <a:t>bill of exchange bore a rate of interest that the banknote did not</a:t>
            </a:r>
            <a:r>
              <a:rPr lang="en-GB" dirty="0"/>
              <a:t>.</a:t>
            </a:r>
          </a:p>
          <a:p>
            <a:pPr marL="0" indent="0">
              <a:buNone/>
            </a:pPr>
            <a:endParaRPr lang="en-GB" dirty="0"/>
          </a:p>
          <a:p>
            <a:r>
              <a:rPr lang="en-GB" dirty="0"/>
              <a:t>Hence, in normal times, </a:t>
            </a:r>
            <a:r>
              <a:rPr lang="en-GB" b="1" dirty="0"/>
              <a:t>velocity of circulation of a bill of exchange could be slower than that of the banknote</a:t>
            </a:r>
            <a:r>
              <a:rPr lang="en-GB" dirty="0"/>
              <a:t>.</a:t>
            </a:r>
          </a:p>
          <a:p>
            <a:pPr lvl="1"/>
            <a:r>
              <a:rPr lang="en-GB" dirty="0"/>
              <a:t>As bills of exchange moved towards its maturity date, incentive for holders to benefit from the interest paid on it rather than to use it as a medium of exchange.</a:t>
            </a:r>
          </a:p>
          <a:p>
            <a:pPr marL="457200" lvl="1" indent="0">
              <a:buNone/>
            </a:pPr>
            <a:endParaRPr lang="en-GB" dirty="0"/>
          </a:p>
          <a:p>
            <a:r>
              <a:rPr lang="en-GB" dirty="0"/>
              <a:t>In </a:t>
            </a:r>
            <a:r>
              <a:rPr lang="en-GB" b="1" dirty="0"/>
              <a:t>normal times a number of things influence the velocity of circulation of a medium of exchange</a:t>
            </a:r>
            <a:r>
              <a:rPr lang="en-GB" dirty="0"/>
              <a:t>.</a:t>
            </a:r>
          </a:p>
          <a:p>
            <a:pPr lvl="1"/>
            <a:r>
              <a:rPr lang="en-GB" b="1" dirty="0"/>
              <a:t>Gold</a:t>
            </a:r>
            <a:r>
              <a:rPr lang="en-GB" dirty="0"/>
              <a:t> is balky and easy to steal if carried around. Its </a:t>
            </a:r>
            <a:r>
              <a:rPr lang="en-GB" b="1" dirty="0"/>
              <a:t>velocity could be very low </a:t>
            </a:r>
            <a:r>
              <a:rPr lang="en-GB" dirty="0"/>
              <a:t>in normal times- people hoard it more than use it for everyday payments.</a:t>
            </a:r>
          </a:p>
          <a:p>
            <a:pPr lvl="1"/>
            <a:r>
              <a:rPr lang="en-GB" b="1" dirty="0"/>
              <a:t>Bank of England notes </a:t>
            </a:r>
            <a:r>
              <a:rPr lang="en-GB" dirty="0"/>
              <a:t>are generally accepted as payment. So their </a:t>
            </a:r>
            <a:r>
              <a:rPr lang="en-GB" b="1" dirty="0"/>
              <a:t>velocity is high</a:t>
            </a:r>
            <a:r>
              <a:rPr lang="en-GB" dirty="0"/>
              <a:t>.</a:t>
            </a:r>
          </a:p>
          <a:p>
            <a:pPr lvl="1"/>
            <a:r>
              <a:rPr lang="en-GB" b="1" dirty="0"/>
              <a:t>Country bank money </a:t>
            </a:r>
            <a:r>
              <a:rPr lang="en-GB" dirty="0"/>
              <a:t>may be more accepted in small communities and therefore for specific transactions- their </a:t>
            </a:r>
            <a:r>
              <a:rPr lang="en-GB" b="1" dirty="0"/>
              <a:t>velocity may be lower</a:t>
            </a:r>
            <a:r>
              <a:rPr lang="en-GB" dirty="0"/>
              <a:t>.</a:t>
            </a:r>
          </a:p>
          <a:p>
            <a:pPr lvl="1"/>
            <a:r>
              <a:rPr lang="en-GB" dirty="0"/>
              <a:t>Bills of exchange may not be used as much as money under normal conditions- but used in this capacity if you run out of other means of payment. </a:t>
            </a:r>
          </a:p>
        </p:txBody>
      </p:sp>
      <p:sp>
        <p:nvSpPr>
          <p:cNvPr id="4" name="Line 4"/>
          <p:cNvSpPr>
            <a:spLocks noChangeShapeType="1"/>
          </p:cNvSpPr>
          <p:nvPr/>
        </p:nvSpPr>
        <p:spPr bwMode="auto">
          <a:xfrm>
            <a:off x="467933" y="936259"/>
            <a:ext cx="11238964" cy="16779"/>
          </a:xfrm>
          <a:prstGeom prst="line">
            <a:avLst/>
          </a:prstGeom>
          <a:noFill/>
          <a:ln w="38100">
            <a:solidFill>
              <a:schemeClr val="accent1"/>
            </a:solidFill>
            <a:round/>
            <a:headEnd/>
            <a:tailEnd/>
          </a:ln>
          <a:effectLst/>
        </p:spPr>
        <p:txBody>
          <a:bodyPr/>
          <a:lstStyle/>
          <a:p>
            <a:endParaRPr lang="en-GB"/>
          </a:p>
        </p:txBody>
      </p:sp>
    </p:spTree>
    <p:extLst>
      <p:ext uri="{BB962C8B-B14F-4D97-AF65-F5344CB8AC3E}">
        <p14:creationId xmlns:p14="http://schemas.microsoft.com/office/powerpoint/2010/main" val="4219126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304576"/>
          </a:xfrm>
        </p:spPr>
        <p:txBody>
          <a:bodyPr>
            <a:normAutofit fontScale="90000"/>
          </a:bodyPr>
          <a:lstStyle/>
          <a:p>
            <a:r>
              <a:rPr lang="en-GB" dirty="0"/>
              <a:t>Money and Liquidity of promissory notes</a:t>
            </a:r>
          </a:p>
        </p:txBody>
      </p:sp>
      <p:sp>
        <p:nvSpPr>
          <p:cNvPr id="3" name="Content Placeholder 2"/>
          <p:cNvSpPr>
            <a:spLocks noGrp="1"/>
          </p:cNvSpPr>
          <p:nvPr>
            <p:ph idx="1"/>
          </p:nvPr>
        </p:nvSpPr>
        <p:spPr>
          <a:xfrm>
            <a:off x="218941" y="798490"/>
            <a:ext cx="11134859" cy="5378473"/>
          </a:xfrm>
        </p:spPr>
        <p:txBody>
          <a:bodyPr>
            <a:normAutofit/>
          </a:bodyPr>
          <a:lstStyle/>
          <a:p>
            <a:r>
              <a:rPr lang="en-GB" dirty="0"/>
              <a:t>The issue of circulation of a medium of exchange is related to how </a:t>
            </a:r>
            <a:r>
              <a:rPr lang="en-GB" b="1" i="1" dirty="0"/>
              <a:t>liquid</a:t>
            </a:r>
            <a:r>
              <a:rPr lang="en-GB" dirty="0"/>
              <a:t> it is perceived to be.</a:t>
            </a:r>
          </a:p>
          <a:p>
            <a:pPr lvl="1"/>
            <a:r>
              <a:rPr lang="en-GB" dirty="0"/>
              <a:t>By liquidity we mean how well established and accepted this medium is as a means of payment.</a:t>
            </a:r>
          </a:p>
          <a:p>
            <a:r>
              <a:rPr lang="en-GB" dirty="0"/>
              <a:t>We can order a </a:t>
            </a:r>
            <a:r>
              <a:rPr lang="en-GB" b="1" dirty="0"/>
              <a:t>range</a:t>
            </a:r>
            <a:r>
              <a:rPr lang="en-GB" dirty="0"/>
              <a:t> of assets in order of increasing liquidity. </a:t>
            </a:r>
          </a:p>
          <a:p>
            <a:pPr lvl="1"/>
            <a:r>
              <a:rPr lang="en-GB" dirty="0"/>
              <a:t>What is then money is simply a partly arbitrary decision of where you draw the line. E.g. Are government bonds money? </a:t>
            </a:r>
          </a:p>
          <a:p>
            <a:pPr lvl="2"/>
            <a:r>
              <a:rPr lang="en-GB" b="1" dirty="0"/>
              <a:t>Yes if it is accepted in a variety of transactions by different people/institutions</a:t>
            </a:r>
            <a:r>
              <a:rPr lang="en-GB" dirty="0"/>
              <a:t>.</a:t>
            </a:r>
          </a:p>
          <a:p>
            <a:pPr lvl="2"/>
            <a:r>
              <a:rPr lang="en-GB" b="1" dirty="0"/>
              <a:t>No if no one accepts it other than the government- worse when the government stops accepting them as well</a:t>
            </a:r>
            <a:r>
              <a:rPr lang="en-GB" dirty="0"/>
              <a:t>.</a:t>
            </a:r>
          </a:p>
          <a:p>
            <a:pPr lvl="1"/>
            <a:r>
              <a:rPr lang="en-GB" dirty="0"/>
              <a:t>Modern central banks redraw the line depending on what they are trying to do.</a:t>
            </a:r>
          </a:p>
        </p:txBody>
      </p:sp>
      <p:sp>
        <p:nvSpPr>
          <p:cNvPr id="4" name="Line 4"/>
          <p:cNvSpPr>
            <a:spLocks noChangeShapeType="1"/>
          </p:cNvSpPr>
          <p:nvPr/>
        </p:nvSpPr>
        <p:spPr bwMode="auto">
          <a:xfrm>
            <a:off x="476518" y="798490"/>
            <a:ext cx="11238964" cy="16779"/>
          </a:xfrm>
          <a:prstGeom prst="line">
            <a:avLst/>
          </a:prstGeom>
          <a:noFill/>
          <a:ln w="38100">
            <a:solidFill>
              <a:schemeClr val="accent1"/>
            </a:solidFill>
            <a:round/>
            <a:headEnd/>
            <a:tailEnd/>
          </a:ln>
          <a:effectLst/>
        </p:spPr>
        <p:txBody>
          <a:bodyPr/>
          <a:lstStyle/>
          <a:p>
            <a:endParaRPr lang="en-GB"/>
          </a:p>
        </p:txBody>
      </p:sp>
      <p:grpSp>
        <p:nvGrpSpPr>
          <p:cNvPr id="14" name="Group 13"/>
          <p:cNvGrpSpPr/>
          <p:nvPr/>
        </p:nvGrpSpPr>
        <p:grpSpPr>
          <a:xfrm>
            <a:off x="913380" y="5002598"/>
            <a:ext cx="10802102" cy="1416615"/>
            <a:chOff x="768227" y="5002598"/>
            <a:chExt cx="10802102" cy="1416615"/>
          </a:xfrm>
        </p:grpSpPr>
        <p:cxnSp>
          <p:nvCxnSpPr>
            <p:cNvPr id="6" name="Straight Arrow Connector 5"/>
            <p:cNvCxnSpPr/>
            <p:nvPr/>
          </p:nvCxnSpPr>
          <p:spPr>
            <a:xfrm flipV="1">
              <a:off x="1017431" y="5666704"/>
              <a:ext cx="9852338" cy="25758"/>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045521" y="5151805"/>
              <a:ext cx="627095" cy="369332"/>
            </a:xfrm>
            <a:prstGeom prst="rect">
              <a:avLst/>
            </a:prstGeom>
            <a:noFill/>
          </p:spPr>
          <p:txBody>
            <a:bodyPr wrap="none" rtlCol="0">
              <a:spAutoFit/>
            </a:bodyPr>
            <a:lstStyle/>
            <a:p>
              <a:r>
                <a:rPr lang="en-GB" dirty="0"/>
                <a:t>Gold</a:t>
              </a:r>
            </a:p>
          </p:txBody>
        </p:sp>
        <p:sp>
          <p:nvSpPr>
            <p:cNvPr id="8" name="TextBox 7"/>
            <p:cNvSpPr txBox="1"/>
            <p:nvPr/>
          </p:nvSpPr>
          <p:spPr>
            <a:xfrm>
              <a:off x="6635000" y="5141097"/>
              <a:ext cx="2729337" cy="369332"/>
            </a:xfrm>
            <a:prstGeom prst="rect">
              <a:avLst/>
            </a:prstGeom>
            <a:noFill/>
          </p:spPr>
          <p:txBody>
            <a:bodyPr wrap="none" rtlCol="0">
              <a:spAutoFit/>
            </a:bodyPr>
            <a:lstStyle/>
            <a:p>
              <a:r>
                <a:rPr lang="en-GB" dirty="0"/>
                <a:t>Bank of England banknotes</a:t>
              </a:r>
            </a:p>
          </p:txBody>
        </p:sp>
        <p:sp>
          <p:nvSpPr>
            <p:cNvPr id="10" name="TextBox 9"/>
            <p:cNvSpPr txBox="1"/>
            <p:nvPr/>
          </p:nvSpPr>
          <p:spPr>
            <a:xfrm>
              <a:off x="3352686" y="5151805"/>
              <a:ext cx="2479910" cy="369332"/>
            </a:xfrm>
            <a:prstGeom prst="rect">
              <a:avLst/>
            </a:prstGeom>
            <a:noFill/>
          </p:spPr>
          <p:txBody>
            <a:bodyPr wrap="none" rtlCol="0">
              <a:spAutoFit/>
            </a:bodyPr>
            <a:lstStyle/>
            <a:p>
              <a:r>
                <a:rPr lang="en-GB" dirty="0"/>
                <a:t>Country bank banknotes</a:t>
              </a:r>
            </a:p>
          </p:txBody>
        </p:sp>
        <p:sp>
          <p:nvSpPr>
            <p:cNvPr id="11" name="TextBox 10"/>
            <p:cNvSpPr txBox="1"/>
            <p:nvPr/>
          </p:nvSpPr>
          <p:spPr>
            <a:xfrm>
              <a:off x="768227" y="5002598"/>
              <a:ext cx="2035173" cy="646331"/>
            </a:xfrm>
            <a:prstGeom prst="rect">
              <a:avLst/>
            </a:prstGeom>
            <a:noFill/>
          </p:spPr>
          <p:txBody>
            <a:bodyPr wrap="none" rtlCol="0">
              <a:spAutoFit/>
            </a:bodyPr>
            <a:lstStyle/>
            <a:p>
              <a:r>
                <a:rPr lang="en-GB" dirty="0"/>
                <a:t>Bills of exchange of </a:t>
              </a:r>
            </a:p>
            <a:p>
              <a:r>
                <a:rPr lang="en-GB" dirty="0"/>
                <a:t>private individuals</a:t>
              </a:r>
            </a:p>
          </p:txBody>
        </p:sp>
        <p:sp>
          <p:nvSpPr>
            <p:cNvPr id="12" name="TextBox 11"/>
            <p:cNvSpPr txBox="1"/>
            <p:nvPr/>
          </p:nvSpPr>
          <p:spPr>
            <a:xfrm>
              <a:off x="9147806" y="5772881"/>
              <a:ext cx="2422523" cy="646331"/>
            </a:xfrm>
            <a:prstGeom prst="rect">
              <a:avLst/>
            </a:prstGeom>
            <a:noFill/>
          </p:spPr>
          <p:txBody>
            <a:bodyPr wrap="none" rtlCol="0">
              <a:spAutoFit/>
            </a:bodyPr>
            <a:lstStyle/>
            <a:p>
              <a:r>
                <a:rPr lang="en-GB" dirty="0"/>
                <a:t>Higher liquidity- </a:t>
              </a:r>
            </a:p>
            <a:p>
              <a:r>
                <a:rPr lang="en-GB" dirty="0"/>
                <a:t>more widely recognised</a:t>
              </a:r>
            </a:p>
          </p:txBody>
        </p:sp>
        <p:sp>
          <p:nvSpPr>
            <p:cNvPr id="13" name="TextBox 12"/>
            <p:cNvSpPr txBox="1"/>
            <p:nvPr/>
          </p:nvSpPr>
          <p:spPr>
            <a:xfrm>
              <a:off x="768227" y="5772882"/>
              <a:ext cx="3479992" cy="646331"/>
            </a:xfrm>
            <a:prstGeom prst="rect">
              <a:avLst/>
            </a:prstGeom>
            <a:noFill/>
          </p:spPr>
          <p:txBody>
            <a:bodyPr wrap="none" rtlCol="0">
              <a:spAutoFit/>
            </a:bodyPr>
            <a:lstStyle/>
            <a:p>
              <a:r>
                <a:rPr lang="en-GB" dirty="0"/>
                <a:t>Lower liquidity</a:t>
              </a:r>
            </a:p>
            <a:p>
              <a:r>
                <a:rPr lang="en-GB" dirty="0"/>
                <a:t>Not so widely accepted/recognised</a:t>
              </a:r>
            </a:p>
          </p:txBody>
        </p:sp>
      </p:grpSp>
    </p:spTree>
    <p:extLst>
      <p:ext uri="{BB962C8B-B14F-4D97-AF65-F5344CB8AC3E}">
        <p14:creationId xmlns:p14="http://schemas.microsoft.com/office/powerpoint/2010/main" val="3935595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851" y="274638"/>
            <a:ext cx="9875949" cy="1143000"/>
          </a:xfrm>
        </p:spPr>
        <p:txBody>
          <a:bodyPr>
            <a:normAutofit/>
          </a:bodyPr>
          <a:lstStyle/>
          <a:p>
            <a:pPr algn="ctr"/>
            <a:r>
              <a:rPr lang="en-GB" dirty="0"/>
              <a:t>Thornton: The Lender of Last Resort V</a:t>
            </a:r>
          </a:p>
        </p:txBody>
      </p:sp>
      <p:sp>
        <p:nvSpPr>
          <p:cNvPr id="3" name="Content Placeholder 2"/>
          <p:cNvSpPr>
            <a:spLocks noGrp="1"/>
          </p:cNvSpPr>
          <p:nvPr>
            <p:ph idx="1"/>
          </p:nvPr>
        </p:nvSpPr>
        <p:spPr>
          <a:xfrm>
            <a:off x="244699" y="1268760"/>
            <a:ext cx="11590986" cy="5400600"/>
          </a:xfrm>
        </p:spPr>
        <p:txBody>
          <a:bodyPr>
            <a:normAutofit lnSpcReduction="10000"/>
          </a:bodyPr>
          <a:lstStyle/>
          <a:p>
            <a:pPr>
              <a:buNone/>
            </a:pPr>
            <a:endParaRPr lang="en-GB" dirty="0"/>
          </a:p>
          <a:p>
            <a:r>
              <a:rPr lang="en-GB" dirty="0"/>
              <a:t>Thornton </a:t>
            </a:r>
            <a:r>
              <a:rPr lang="en-GB" b="1" dirty="0"/>
              <a:t>warned against having the central bank restrict the supply of money in times of crisis </a:t>
            </a:r>
            <a:r>
              <a:rPr lang="en-GB" dirty="0"/>
              <a:t>and connecting it tightly with gold. </a:t>
            </a:r>
          </a:p>
          <a:p>
            <a:pPr lvl="1"/>
            <a:r>
              <a:rPr lang="en-GB" dirty="0"/>
              <a:t>Previous writers, especially Adam Smith, suggested that the </a:t>
            </a:r>
            <a:r>
              <a:rPr lang="en-GB" b="1" dirty="0"/>
              <a:t>Bank of England should cut back on the issue of bank notes when gold reserves where low</a:t>
            </a:r>
            <a:r>
              <a:rPr lang="en-GB" dirty="0"/>
              <a:t>.</a:t>
            </a:r>
          </a:p>
          <a:p>
            <a:pPr lvl="1"/>
            <a:r>
              <a:rPr lang="en-GB" dirty="0"/>
              <a:t>Thus Adam Smith had suggested a tight link between the money supply and the gold standard.</a:t>
            </a:r>
          </a:p>
          <a:p>
            <a:pPr lvl="1">
              <a:buNone/>
            </a:pPr>
            <a:endParaRPr lang="en-GB" sz="1400" dirty="0"/>
          </a:p>
          <a:p>
            <a:r>
              <a:rPr lang="en-GB" dirty="0"/>
              <a:t>Such a link could </a:t>
            </a:r>
            <a:r>
              <a:rPr lang="en-GB" b="1" dirty="0"/>
              <a:t>move the economy into deflationary spirals</a:t>
            </a:r>
            <a:r>
              <a:rPr lang="en-GB" dirty="0"/>
              <a:t>, </a:t>
            </a:r>
            <a:r>
              <a:rPr lang="en-GB" b="1" dirty="0"/>
              <a:t>as commercial banks would restrict credit, as the monetary base got withdrawn</a:t>
            </a:r>
            <a:r>
              <a:rPr lang="en-GB" dirty="0"/>
              <a:t>. This could lead the economy deeper in recession.</a:t>
            </a:r>
          </a:p>
          <a:p>
            <a:pPr lvl="1"/>
            <a:r>
              <a:rPr lang="en-GB" dirty="0"/>
              <a:t>‘[the effects of a diminution of the money supply] might, perhaps, be sufficient to produce a </a:t>
            </a:r>
            <a:r>
              <a:rPr lang="en-GB" b="1" dirty="0"/>
              <a:t>very general insolvency in London</a:t>
            </a:r>
            <a:r>
              <a:rPr lang="en-GB" dirty="0"/>
              <a:t>, of which the effect would be the suspension of confidence, the derangement of commerce, and the </a:t>
            </a:r>
            <a:r>
              <a:rPr lang="en-GB" b="1" dirty="0"/>
              <a:t>stagnation of manufactures throughout the country</a:t>
            </a:r>
            <a:r>
              <a:rPr lang="en-GB" dirty="0"/>
              <a:t>” (Thornton, 1939, 114).</a:t>
            </a:r>
          </a:p>
        </p:txBody>
      </p:sp>
      <p:sp>
        <p:nvSpPr>
          <p:cNvPr id="4" name="Line 4"/>
          <p:cNvSpPr>
            <a:spLocks noChangeShapeType="1"/>
          </p:cNvSpPr>
          <p:nvPr/>
        </p:nvSpPr>
        <p:spPr bwMode="auto">
          <a:xfrm>
            <a:off x="115909" y="1216643"/>
            <a:ext cx="11719775" cy="1"/>
          </a:xfrm>
          <a:prstGeom prst="line">
            <a:avLst/>
          </a:prstGeom>
          <a:noFill/>
          <a:ln w="38100">
            <a:solidFill>
              <a:schemeClr val="accent1"/>
            </a:solidFill>
            <a:round/>
            <a:headEnd/>
            <a:tailEnd/>
          </a:ln>
          <a:effectLst/>
        </p:spPr>
        <p:txBody>
          <a:bodyPr/>
          <a:lstStyle/>
          <a:p>
            <a:endParaRPr lang="en-GB"/>
          </a:p>
        </p:txBody>
      </p:sp>
      <p:sp>
        <p:nvSpPr>
          <p:cNvPr id="5" name="Slide Number Placeholder 4"/>
          <p:cNvSpPr>
            <a:spLocks noGrp="1"/>
          </p:cNvSpPr>
          <p:nvPr>
            <p:ph type="sldNum" sz="quarter" idx="12"/>
          </p:nvPr>
        </p:nvSpPr>
        <p:spPr/>
        <p:txBody>
          <a:bodyPr/>
          <a:lstStyle/>
          <a:p>
            <a:fld id="{54941228-7FA0-4E26-A694-E3484AFB5B45}" type="slidenum">
              <a:rPr lang="en-GB" smtClean="0"/>
              <a:pPr/>
              <a:t>26</a:t>
            </a:fld>
            <a:endParaRPr lang="en-GB"/>
          </a:p>
        </p:txBody>
      </p:sp>
    </p:spTree>
    <p:extLst>
      <p:ext uri="{BB962C8B-B14F-4D97-AF65-F5344CB8AC3E}">
        <p14:creationId xmlns:p14="http://schemas.microsoft.com/office/powerpoint/2010/main" val="4203828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052"/>
            <a:ext cx="4017789" cy="906305"/>
          </a:xfrm>
        </p:spPr>
        <p:txBody>
          <a:bodyPr>
            <a:normAutofit fontScale="90000"/>
          </a:bodyPr>
          <a:lstStyle/>
          <a:p>
            <a:r>
              <a:rPr lang="en-GB" dirty="0"/>
              <a:t>Seniority of Credit</a:t>
            </a:r>
          </a:p>
        </p:txBody>
      </p:sp>
      <p:sp>
        <p:nvSpPr>
          <p:cNvPr id="3" name="Content Placeholder 2"/>
          <p:cNvSpPr>
            <a:spLocks noGrp="1"/>
          </p:cNvSpPr>
          <p:nvPr>
            <p:ph idx="1"/>
          </p:nvPr>
        </p:nvSpPr>
        <p:spPr>
          <a:xfrm>
            <a:off x="104382" y="1044357"/>
            <a:ext cx="3398948" cy="5557609"/>
          </a:xfrm>
        </p:spPr>
        <p:txBody>
          <a:bodyPr>
            <a:normAutofit fontScale="77500" lnSpcReduction="20000"/>
          </a:bodyPr>
          <a:lstStyle/>
          <a:p>
            <a:r>
              <a:rPr lang="en-GB" b="1" dirty="0"/>
              <a:t>Not all credit is perceived to be equally good even in good times</a:t>
            </a:r>
            <a:r>
              <a:rPr lang="en-GB" dirty="0"/>
              <a:t>.</a:t>
            </a:r>
          </a:p>
          <a:p>
            <a:pPr marL="0" indent="0">
              <a:buNone/>
            </a:pPr>
            <a:endParaRPr lang="en-GB" dirty="0"/>
          </a:p>
          <a:p>
            <a:r>
              <a:rPr lang="en-GB" dirty="0"/>
              <a:t>More so during a period of crisis, </a:t>
            </a:r>
            <a:r>
              <a:rPr lang="en-GB" b="1" dirty="0"/>
              <a:t>where some forms of payment/credit may cease to be accepted altogether</a:t>
            </a:r>
            <a:r>
              <a:rPr lang="en-GB" dirty="0"/>
              <a:t>.</a:t>
            </a:r>
          </a:p>
          <a:p>
            <a:pPr marL="0" indent="0">
              <a:buNone/>
            </a:pPr>
            <a:endParaRPr lang="en-GB" dirty="0"/>
          </a:p>
          <a:p>
            <a:r>
              <a:rPr lang="en-GB" dirty="0"/>
              <a:t>In the 1820s, </a:t>
            </a:r>
            <a:r>
              <a:rPr lang="en-GB" b="1" dirty="0"/>
              <a:t>where currency was still based on convertibility to gold</a:t>
            </a:r>
            <a:r>
              <a:rPr lang="en-GB" dirty="0"/>
              <a:t>, gold </a:t>
            </a:r>
            <a:r>
              <a:rPr lang="en-GB" b="1" dirty="0"/>
              <a:t>was the most safe asset followed by Bank of England notes</a:t>
            </a:r>
            <a:r>
              <a:rPr lang="en-GB" dirty="0"/>
              <a:t>, then London Banks, then Country Banks and finally promissory notes of small businesses and individuals.</a:t>
            </a:r>
          </a:p>
        </p:txBody>
      </p:sp>
      <p:sp>
        <p:nvSpPr>
          <p:cNvPr id="4" name="TextBox 3"/>
          <p:cNvSpPr txBox="1"/>
          <p:nvPr/>
        </p:nvSpPr>
        <p:spPr>
          <a:xfrm>
            <a:off x="7547020" y="1044357"/>
            <a:ext cx="1841679" cy="646331"/>
          </a:xfrm>
          <a:prstGeom prst="rect">
            <a:avLst/>
          </a:prstGeom>
          <a:noFill/>
          <a:ln>
            <a:solidFill>
              <a:schemeClr val="tx1"/>
            </a:solidFill>
          </a:ln>
        </p:spPr>
        <p:txBody>
          <a:bodyPr wrap="square" rtlCol="0">
            <a:spAutoFit/>
          </a:bodyPr>
          <a:lstStyle/>
          <a:p>
            <a:pPr algn="ctr"/>
            <a:r>
              <a:rPr lang="en-GB" dirty="0"/>
              <a:t>Metallic medium Gold-Silver</a:t>
            </a:r>
          </a:p>
        </p:txBody>
      </p:sp>
      <p:sp>
        <p:nvSpPr>
          <p:cNvPr id="7" name="TextBox 6"/>
          <p:cNvSpPr txBox="1"/>
          <p:nvPr/>
        </p:nvSpPr>
        <p:spPr>
          <a:xfrm>
            <a:off x="7563116" y="4309065"/>
            <a:ext cx="1532587" cy="369332"/>
          </a:xfrm>
          <a:prstGeom prst="rect">
            <a:avLst/>
          </a:prstGeom>
          <a:noFill/>
          <a:ln>
            <a:solidFill>
              <a:schemeClr val="tx1"/>
            </a:solidFill>
          </a:ln>
        </p:spPr>
        <p:txBody>
          <a:bodyPr wrap="square" rtlCol="0">
            <a:spAutoFit/>
          </a:bodyPr>
          <a:lstStyle/>
          <a:p>
            <a:r>
              <a:rPr lang="en-GB" dirty="0"/>
              <a:t>Country Banks</a:t>
            </a:r>
          </a:p>
        </p:txBody>
      </p:sp>
      <p:sp>
        <p:nvSpPr>
          <p:cNvPr id="8" name="TextBox 7"/>
          <p:cNvSpPr txBox="1"/>
          <p:nvPr/>
        </p:nvSpPr>
        <p:spPr>
          <a:xfrm>
            <a:off x="5774027" y="5530632"/>
            <a:ext cx="4441065" cy="646331"/>
          </a:xfrm>
          <a:prstGeom prst="rect">
            <a:avLst/>
          </a:prstGeom>
          <a:noFill/>
          <a:ln>
            <a:solidFill>
              <a:schemeClr val="tx1"/>
            </a:solidFill>
          </a:ln>
        </p:spPr>
        <p:txBody>
          <a:bodyPr wrap="square" rtlCol="0">
            <a:spAutoFit/>
          </a:bodyPr>
          <a:lstStyle/>
          <a:p>
            <a:pPr algn="ctr"/>
            <a:r>
              <a:rPr lang="en-GB" dirty="0"/>
              <a:t>Individual producer/consumer</a:t>
            </a:r>
          </a:p>
          <a:p>
            <a:pPr algn="ctr"/>
            <a:r>
              <a:rPr lang="en-GB" dirty="0"/>
              <a:t>Small business</a:t>
            </a:r>
          </a:p>
        </p:txBody>
      </p:sp>
      <p:cxnSp>
        <p:nvCxnSpPr>
          <p:cNvPr id="11" name="Straight Arrow Connector 10"/>
          <p:cNvCxnSpPr/>
          <p:nvPr/>
        </p:nvCxnSpPr>
        <p:spPr>
          <a:xfrm flipV="1">
            <a:off x="8409904" y="1688750"/>
            <a:ext cx="0" cy="532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159979" y="264250"/>
            <a:ext cx="1599156" cy="646331"/>
          </a:xfrm>
          <a:prstGeom prst="rect">
            <a:avLst/>
          </a:prstGeom>
          <a:noFill/>
        </p:spPr>
        <p:txBody>
          <a:bodyPr wrap="none" rtlCol="0">
            <a:spAutoFit/>
          </a:bodyPr>
          <a:lstStyle/>
          <a:p>
            <a:r>
              <a:rPr lang="en-GB" dirty="0"/>
              <a:t>Holds Reserves</a:t>
            </a:r>
          </a:p>
          <a:p>
            <a:pPr algn="ctr"/>
            <a:r>
              <a:rPr lang="en-GB" dirty="0"/>
              <a:t>of</a:t>
            </a:r>
          </a:p>
        </p:txBody>
      </p:sp>
      <p:cxnSp>
        <p:nvCxnSpPr>
          <p:cNvPr id="15" name="Straight Arrow Connector 14"/>
          <p:cNvCxnSpPr/>
          <p:nvPr/>
        </p:nvCxnSpPr>
        <p:spPr>
          <a:xfrm flipV="1">
            <a:off x="8062175" y="2686173"/>
            <a:ext cx="0" cy="537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V="1">
            <a:off x="6649245" y="2441019"/>
            <a:ext cx="1851430" cy="160983"/>
          </a:xfrm>
          <a:prstGeom prst="curvedConnector4">
            <a:avLst>
              <a:gd name="adj1" fmla="val 7883"/>
              <a:gd name="adj2" fmla="val 70601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urved Connector 41"/>
          <p:cNvCxnSpPr/>
          <p:nvPr/>
        </p:nvCxnSpPr>
        <p:spPr>
          <a:xfrm rot="16200000" flipV="1">
            <a:off x="6627071" y="3431032"/>
            <a:ext cx="1851430" cy="160983"/>
          </a:xfrm>
          <a:prstGeom prst="curvedConnector4">
            <a:avLst>
              <a:gd name="adj1" fmla="val 7883"/>
              <a:gd name="adj2" fmla="val 70601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8062175" y="3653737"/>
            <a:ext cx="0" cy="645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8744755" y="2701850"/>
            <a:ext cx="0" cy="506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8744755" y="3653737"/>
            <a:ext cx="0" cy="645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Curved Connector 98"/>
          <p:cNvCxnSpPr>
            <a:stCxn id="6" idx="3"/>
          </p:cNvCxnSpPr>
          <p:nvPr/>
        </p:nvCxnSpPr>
        <p:spPr>
          <a:xfrm>
            <a:off x="9321620" y="3395827"/>
            <a:ext cx="787756" cy="2122228"/>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Curved Connector 106"/>
          <p:cNvCxnSpPr/>
          <p:nvPr/>
        </p:nvCxnSpPr>
        <p:spPr>
          <a:xfrm rot="16200000" flipH="1">
            <a:off x="8851185" y="4706560"/>
            <a:ext cx="1068589" cy="579552"/>
          </a:xfrm>
          <a:prstGeom prst="curvedConnector3">
            <a:avLst>
              <a:gd name="adj1" fmla="val -303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1" name="Curved Connector 110"/>
          <p:cNvCxnSpPr>
            <a:endCxn id="7" idx="3"/>
          </p:cNvCxnSpPr>
          <p:nvPr/>
        </p:nvCxnSpPr>
        <p:spPr>
          <a:xfrm rot="5400000">
            <a:off x="8920583" y="3532995"/>
            <a:ext cx="1135857" cy="78561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13" name="Freeform 112"/>
          <p:cNvSpPr/>
          <p:nvPr/>
        </p:nvSpPr>
        <p:spPr>
          <a:xfrm>
            <a:off x="9285668" y="2498501"/>
            <a:ext cx="599438" cy="862885"/>
          </a:xfrm>
          <a:custGeom>
            <a:avLst/>
            <a:gdLst>
              <a:gd name="connsiteX0" fmla="*/ 592428 w 599438"/>
              <a:gd name="connsiteY0" fmla="*/ 862885 h 862885"/>
              <a:gd name="connsiteX1" fmla="*/ 566670 w 599438"/>
              <a:gd name="connsiteY1" fmla="*/ 321972 h 862885"/>
              <a:gd name="connsiteX2" fmla="*/ 334850 w 599438"/>
              <a:gd name="connsiteY2" fmla="*/ 25758 h 862885"/>
              <a:gd name="connsiteX3" fmla="*/ 25757 w 599438"/>
              <a:gd name="connsiteY3" fmla="*/ 12879 h 862885"/>
              <a:gd name="connsiteX4" fmla="*/ 38636 w 599438"/>
              <a:gd name="connsiteY4" fmla="*/ 0 h 862885"/>
              <a:gd name="connsiteX5" fmla="*/ 0 w 599438"/>
              <a:gd name="connsiteY5" fmla="*/ 12879 h 86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438" h="862885">
                <a:moveTo>
                  <a:pt x="592428" y="862885"/>
                </a:moveTo>
                <a:cubicBezTo>
                  <a:pt x="601014" y="662189"/>
                  <a:pt x="609600" y="461493"/>
                  <a:pt x="566670" y="321972"/>
                </a:cubicBezTo>
                <a:cubicBezTo>
                  <a:pt x="523740" y="182451"/>
                  <a:pt x="425002" y="77273"/>
                  <a:pt x="334850" y="25758"/>
                </a:cubicBezTo>
                <a:cubicBezTo>
                  <a:pt x="244698" y="-25757"/>
                  <a:pt x="75126" y="17172"/>
                  <a:pt x="25757" y="12879"/>
                </a:cubicBezTo>
                <a:cubicBezTo>
                  <a:pt x="-23612" y="8586"/>
                  <a:pt x="42929" y="0"/>
                  <a:pt x="38636" y="0"/>
                </a:cubicBezTo>
                <a:cubicBezTo>
                  <a:pt x="34343" y="0"/>
                  <a:pt x="17171" y="6439"/>
                  <a:pt x="0" y="128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TextBox 113"/>
          <p:cNvSpPr txBox="1"/>
          <p:nvPr/>
        </p:nvSpPr>
        <p:spPr>
          <a:xfrm>
            <a:off x="9048325" y="259526"/>
            <a:ext cx="2281458" cy="646331"/>
          </a:xfrm>
          <a:prstGeom prst="rect">
            <a:avLst/>
          </a:prstGeom>
          <a:noFill/>
        </p:spPr>
        <p:txBody>
          <a:bodyPr wrap="none" rtlCol="0">
            <a:spAutoFit/>
          </a:bodyPr>
          <a:lstStyle/>
          <a:p>
            <a:pPr algn="ctr"/>
            <a:r>
              <a:rPr lang="en-GB" dirty="0"/>
              <a:t>Extends credit to/</a:t>
            </a:r>
          </a:p>
          <a:p>
            <a:r>
              <a:rPr lang="en-GB" dirty="0"/>
              <a:t>accepts payment from</a:t>
            </a:r>
          </a:p>
        </p:txBody>
      </p:sp>
      <p:cxnSp>
        <p:nvCxnSpPr>
          <p:cNvPr id="120" name="Curved Connector 119"/>
          <p:cNvCxnSpPr>
            <a:endCxn id="7" idx="1"/>
          </p:cNvCxnSpPr>
          <p:nvPr/>
        </p:nvCxnSpPr>
        <p:spPr>
          <a:xfrm rot="5400000" flipH="1" flipV="1">
            <a:off x="6817677" y="4785192"/>
            <a:ext cx="1036900" cy="453978"/>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3814021" y="259526"/>
            <a:ext cx="1656479" cy="646331"/>
          </a:xfrm>
          <a:prstGeom prst="rect">
            <a:avLst/>
          </a:prstGeom>
          <a:noFill/>
        </p:spPr>
        <p:txBody>
          <a:bodyPr wrap="none" rtlCol="0">
            <a:spAutoFit/>
          </a:bodyPr>
          <a:lstStyle/>
          <a:p>
            <a:pPr algn="ctr"/>
            <a:r>
              <a:rPr lang="en-GB" dirty="0"/>
              <a:t>Forms of credit </a:t>
            </a:r>
          </a:p>
          <a:p>
            <a:pPr algn="ctr"/>
            <a:r>
              <a:rPr lang="en-GB" dirty="0"/>
              <a:t>issued</a:t>
            </a:r>
          </a:p>
        </p:txBody>
      </p:sp>
      <p:cxnSp>
        <p:nvCxnSpPr>
          <p:cNvPr id="122" name="Curved Connector 121"/>
          <p:cNvCxnSpPr>
            <a:endCxn id="4" idx="1"/>
          </p:cNvCxnSpPr>
          <p:nvPr/>
        </p:nvCxnSpPr>
        <p:spPr>
          <a:xfrm rot="5400000" flipH="1" flipV="1">
            <a:off x="5963279" y="1608307"/>
            <a:ext cx="1824524" cy="134295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3634142" y="5530631"/>
            <a:ext cx="1911822" cy="923330"/>
          </a:xfrm>
          <a:prstGeom prst="rect">
            <a:avLst/>
          </a:prstGeom>
          <a:noFill/>
        </p:spPr>
        <p:txBody>
          <a:bodyPr wrap="square" rtlCol="0">
            <a:spAutoFit/>
          </a:bodyPr>
          <a:lstStyle/>
          <a:p>
            <a:r>
              <a:rPr lang="en-GB" dirty="0"/>
              <a:t>Bills of Exchange/ </a:t>
            </a:r>
          </a:p>
          <a:p>
            <a:r>
              <a:rPr lang="en-GB" dirty="0"/>
              <a:t>other promissory notes</a:t>
            </a:r>
          </a:p>
        </p:txBody>
      </p:sp>
      <p:sp>
        <p:nvSpPr>
          <p:cNvPr id="125" name="TextBox 124"/>
          <p:cNvSpPr txBox="1"/>
          <p:nvPr/>
        </p:nvSpPr>
        <p:spPr>
          <a:xfrm>
            <a:off x="3729246" y="3029217"/>
            <a:ext cx="1805046" cy="923330"/>
          </a:xfrm>
          <a:prstGeom prst="rect">
            <a:avLst/>
          </a:prstGeom>
          <a:noFill/>
        </p:spPr>
        <p:txBody>
          <a:bodyPr wrap="none" rtlCol="0">
            <a:spAutoFit/>
          </a:bodyPr>
          <a:lstStyle/>
          <a:p>
            <a:r>
              <a:rPr lang="en-GB" dirty="0"/>
              <a:t>Banknotes</a:t>
            </a:r>
          </a:p>
          <a:p>
            <a:r>
              <a:rPr lang="en-GB" dirty="0"/>
              <a:t>and other</a:t>
            </a:r>
          </a:p>
          <a:p>
            <a:r>
              <a:rPr lang="en-GB" dirty="0"/>
              <a:t>promissory notes</a:t>
            </a:r>
          </a:p>
        </p:txBody>
      </p:sp>
      <p:cxnSp>
        <p:nvCxnSpPr>
          <p:cNvPr id="126" name="Curved Connector 125"/>
          <p:cNvCxnSpPr>
            <a:endCxn id="6" idx="1"/>
          </p:cNvCxnSpPr>
          <p:nvPr/>
        </p:nvCxnSpPr>
        <p:spPr>
          <a:xfrm rot="5400000" flipH="1" flipV="1">
            <a:off x="5950105" y="3995166"/>
            <a:ext cx="2090538" cy="89186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Curved Connector 131"/>
          <p:cNvCxnSpPr>
            <a:endCxn id="5" idx="1"/>
          </p:cNvCxnSpPr>
          <p:nvPr/>
        </p:nvCxnSpPr>
        <p:spPr>
          <a:xfrm rot="5400000" flipH="1" flipV="1">
            <a:off x="5158608" y="3110530"/>
            <a:ext cx="3041729" cy="173509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Curved Connector 139"/>
          <p:cNvCxnSpPr/>
          <p:nvPr/>
        </p:nvCxnSpPr>
        <p:spPr>
          <a:xfrm rot="5400000" flipH="1" flipV="1">
            <a:off x="5080231" y="1910453"/>
            <a:ext cx="3041729" cy="173509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4" name="Curved Connector 143"/>
          <p:cNvCxnSpPr/>
          <p:nvPr/>
        </p:nvCxnSpPr>
        <p:spPr>
          <a:xfrm rot="16200000" flipH="1">
            <a:off x="5153749" y="4878663"/>
            <a:ext cx="1200076" cy="40479"/>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55" name="Curved Connector 154"/>
          <p:cNvCxnSpPr>
            <a:endCxn id="7" idx="1"/>
          </p:cNvCxnSpPr>
          <p:nvPr/>
        </p:nvCxnSpPr>
        <p:spPr>
          <a:xfrm>
            <a:off x="6204062" y="3163069"/>
            <a:ext cx="1359054" cy="1330662"/>
          </a:xfrm>
          <a:prstGeom prst="curvedConnector3">
            <a:avLst>
              <a:gd name="adj1" fmla="val -225"/>
            </a:avLst>
          </a:prstGeom>
        </p:spPr>
        <p:style>
          <a:lnRef idx="1">
            <a:schemeClr val="accent1"/>
          </a:lnRef>
          <a:fillRef idx="0">
            <a:schemeClr val="accent1"/>
          </a:fillRef>
          <a:effectRef idx="0">
            <a:schemeClr val="accent1"/>
          </a:effectRef>
          <a:fontRef idx="minor">
            <a:schemeClr val="tx1"/>
          </a:fontRef>
        </p:style>
      </p:cxnSp>
      <p:cxnSp>
        <p:nvCxnSpPr>
          <p:cNvPr id="163" name="Curved Connector 162"/>
          <p:cNvCxnSpPr/>
          <p:nvPr/>
        </p:nvCxnSpPr>
        <p:spPr>
          <a:xfrm rot="16200000" flipH="1">
            <a:off x="7990718" y="3687946"/>
            <a:ext cx="3041731" cy="631063"/>
          </a:xfrm>
          <a:prstGeom prst="curvedConnector3">
            <a:avLst>
              <a:gd name="adj1" fmla="val 3002"/>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441304" y="3211161"/>
            <a:ext cx="1880316" cy="369332"/>
          </a:xfrm>
          <a:prstGeom prst="rect">
            <a:avLst/>
          </a:prstGeom>
          <a:solidFill>
            <a:schemeClr val="bg1"/>
          </a:solidFill>
          <a:ln>
            <a:solidFill>
              <a:schemeClr val="tx1"/>
            </a:solidFill>
          </a:ln>
        </p:spPr>
        <p:txBody>
          <a:bodyPr wrap="square" rtlCol="0">
            <a:spAutoFit/>
          </a:bodyPr>
          <a:lstStyle/>
          <a:p>
            <a:pPr algn="ctr"/>
            <a:r>
              <a:rPr lang="en-GB" dirty="0"/>
              <a:t>London Banks</a:t>
            </a:r>
          </a:p>
        </p:txBody>
      </p:sp>
      <p:sp>
        <p:nvSpPr>
          <p:cNvPr id="169" name="Left Brace 168"/>
          <p:cNvSpPr/>
          <p:nvPr/>
        </p:nvSpPr>
        <p:spPr>
          <a:xfrm>
            <a:off x="5227953" y="2330511"/>
            <a:ext cx="460618" cy="234788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7547020" y="2272546"/>
            <a:ext cx="1725769" cy="369332"/>
          </a:xfrm>
          <a:prstGeom prst="rect">
            <a:avLst/>
          </a:prstGeom>
          <a:solidFill>
            <a:schemeClr val="bg1"/>
          </a:solidFill>
          <a:ln>
            <a:solidFill>
              <a:schemeClr val="tx1"/>
            </a:solidFill>
          </a:ln>
        </p:spPr>
        <p:txBody>
          <a:bodyPr wrap="square" rtlCol="0">
            <a:spAutoFit/>
          </a:bodyPr>
          <a:lstStyle/>
          <a:p>
            <a:r>
              <a:rPr lang="en-GB" dirty="0"/>
              <a:t>Bank of England</a:t>
            </a:r>
          </a:p>
        </p:txBody>
      </p:sp>
    </p:spTree>
    <p:extLst>
      <p:ext uri="{BB962C8B-B14F-4D97-AF65-F5344CB8AC3E}">
        <p14:creationId xmlns:p14="http://schemas.microsoft.com/office/powerpoint/2010/main" val="70965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83" y="236510"/>
            <a:ext cx="10515600" cy="746733"/>
          </a:xfrm>
        </p:spPr>
        <p:txBody>
          <a:bodyPr/>
          <a:lstStyle/>
          <a:p>
            <a:r>
              <a:rPr lang="en-GB" dirty="0"/>
              <a:t>Credit crisis</a:t>
            </a:r>
          </a:p>
        </p:txBody>
      </p:sp>
      <p:sp>
        <p:nvSpPr>
          <p:cNvPr id="3" name="Content Placeholder 2"/>
          <p:cNvSpPr>
            <a:spLocks noGrp="1"/>
          </p:cNvSpPr>
          <p:nvPr>
            <p:ph idx="1"/>
          </p:nvPr>
        </p:nvSpPr>
        <p:spPr>
          <a:xfrm>
            <a:off x="0" y="1149695"/>
            <a:ext cx="11734152" cy="1495407"/>
          </a:xfrm>
        </p:spPr>
        <p:txBody>
          <a:bodyPr>
            <a:normAutofit/>
          </a:bodyPr>
          <a:lstStyle/>
          <a:p>
            <a:r>
              <a:rPr lang="en-GB" sz="2400" dirty="0"/>
              <a:t>A restriction on banknotes by the bank of England because it was afraid of not having enough reserves to cover redemption of notes, would create a restriction of reserves held by London and country banks, which would reduce credit, and may make some banks and individuals insolvent. This starts a new cycle of credit restriction. </a:t>
            </a:r>
          </a:p>
        </p:txBody>
      </p:sp>
      <p:sp>
        <p:nvSpPr>
          <p:cNvPr id="26" name="TextBox 25"/>
          <p:cNvSpPr txBox="1"/>
          <p:nvPr/>
        </p:nvSpPr>
        <p:spPr>
          <a:xfrm>
            <a:off x="0" y="5323764"/>
            <a:ext cx="3167855" cy="1200329"/>
          </a:xfrm>
          <a:prstGeom prst="rect">
            <a:avLst/>
          </a:prstGeom>
          <a:noFill/>
        </p:spPr>
        <p:txBody>
          <a:bodyPr wrap="none" rtlCol="0">
            <a:spAutoFit/>
          </a:bodyPr>
          <a:lstStyle/>
          <a:p>
            <a:r>
              <a:rPr lang="en-GB" dirty="0"/>
              <a:t>Credit crisis means they cannot </a:t>
            </a:r>
          </a:p>
          <a:p>
            <a:r>
              <a:rPr lang="en-GB" dirty="0"/>
              <a:t>pay out some obligations.</a:t>
            </a:r>
          </a:p>
          <a:p>
            <a:r>
              <a:rPr lang="en-GB" dirty="0"/>
              <a:t>Some bills of exchange </a:t>
            </a:r>
          </a:p>
          <a:p>
            <a:r>
              <a:rPr lang="en-GB" dirty="0"/>
              <a:t>are not paid.</a:t>
            </a:r>
          </a:p>
        </p:txBody>
      </p:sp>
      <p:grpSp>
        <p:nvGrpSpPr>
          <p:cNvPr id="42" name="Group 41"/>
          <p:cNvGrpSpPr/>
          <p:nvPr/>
        </p:nvGrpSpPr>
        <p:grpSpPr>
          <a:xfrm>
            <a:off x="294715" y="3064996"/>
            <a:ext cx="11439437" cy="3043599"/>
            <a:chOff x="722804" y="3632259"/>
            <a:chExt cx="11439437" cy="3043599"/>
          </a:xfrm>
        </p:grpSpPr>
        <p:grpSp>
          <p:nvGrpSpPr>
            <p:cNvPr id="23" name="Group 22"/>
            <p:cNvGrpSpPr/>
            <p:nvPr/>
          </p:nvGrpSpPr>
          <p:grpSpPr>
            <a:xfrm>
              <a:off x="2082677" y="3632259"/>
              <a:ext cx="10079564" cy="2027170"/>
              <a:chOff x="565948" y="4522252"/>
              <a:chExt cx="10079564" cy="2027170"/>
            </a:xfrm>
          </p:grpSpPr>
          <p:sp>
            <p:nvSpPr>
              <p:cNvPr id="7" name="TextBox 6"/>
              <p:cNvSpPr txBox="1"/>
              <p:nvPr/>
            </p:nvSpPr>
            <p:spPr>
              <a:xfrm>
                <a:off x="7086363" y="5903091"/>
                <a:ext cx="2700098" cy="646331"/>
              </a:xfrm>
              <a:prstGeom prst="rect">
                <a:avLst/>
              </a:prstGeom>
              <a:noFill/>
            </p:spPr>
            <p:txBody>
              <a:bodyPr wrap="none" rtlCol="0">
                <a:spAutoFit/>
              </a:bodyPr>
              <a:lstStyle/>
              <a:p>
                <a:r>
                  <a:rPr lang="en-GB" dirty="0"/>
                  <a:t>Withdraws BoE banknotes </a:t>
                </a:r>
              </a:p>
              <a:p>
                <a:r>
                  <a:rPr lang="en-GB" dirty="0"/>
                  <a:t>from circulation</a:t>
                </a:r>
              </a:p>
            </p:txBody>
          </p:sp>
          <p:sp>
            <p:nvSpPr>
              <p:cNvPr id="15" name="TextBox 14"/>
              <p:cNvSpPr txBox="1"/>
              <p:nvPr/>
            </p:nvSpPr>
            <p:spPr>
              <a:xfrm>
                <a:off x="3659228" y="5903090"/>
                <a:ext cx="1754776" cy="646331"/>
              </a:xfrm>
              <a:prstGeom prst="rect">
                <a:avLst/>
              </a:prstGeom>
              <a:noFill/>
            </p:spPr>
            <p:txBody>
              <a:bodyPr wrap="none" rtlCol="0">
                <a:spAutoFit/>
              </a:bodyPr>
              <a:lstStyle/>
              <a:p>
                <a:r>
                  <a:rPr lang="en-GB" dirty="0"/>
                  <a:t>Reduces credit </a:t>
                </a:r>
              </a:p>
              <a:p>
                <a:r>
                  <a:rPr lang="en-GB" dirty="0"/>
                  <a:t>to country banks</a:t>
                </a:r>
              </a:p>
            </p:txBody>
          </p:sp>
          <p:sp>
            <p:nvSpPr>
              <p:cNvPr id="17" name="TextBox 16"/>
              <p:cNvSpPr txBox="1"/>
              <p:nvPr/>
            </p:nvSpPr>
            <p:spPr>
              <a:xfrm>
                <a:off x="565948" y="5903090"/>
                <a:ext cx="2298945" cy="646331"/>
              </a:xfrm>
              <a:prstGeom prst="rect">
                <a:avLst/>
              </a:prstGeom>
              <a:noFill/>
            </p:spPr>
            <p:txBody>
              <a:bodyPr wrap="square" rtlCol="0">
                <a:spAutoFit/>
              </a:bodyPr>
              <a:lstStyle/>
              <a:p>
                <a:r>
                  <a:rPr lang="en-GB" dirty="0"/>
                  <a:t>Withdraws banknotes from circulation</a:t>
                </a:r>
              </a:p>
            </p:txBody>
          </p:sp>
          <p:grpSp>
            <p:nvGrpSpPr>
              <p:cNvPr id="22" name="Group 21"/>
              <p:cNvGrpSpPr/>
              <p:nvPr/>
            </p:nvGrpSpPr>
            <p:grpSpPr>
              <a:xfrm>
                <a:off x="732969" y="4522252"/>
                <a:ext cx="9912543" cy="1384995"/>
                <a:chOff x="732969" y="4522252"/>
                <a:chExt cx="9912543" cy="1384995"/>
              </a:xfrm>
            </p:grpSpPr>
            <p:sp>
              <p:nvSpPr>
                <p:cNvPr id="4" name="TextBox 3"/>
                <p:cNvSpPr txBox="1"/>
                <p:nvPr/>
              </p:nvSpPr>
              <p:spPr>
                <a:xfrm>
                  <a:off x="8950817" y="5537915"/>
                  <a:ext cx="1694695" cy="369332"/>
                </a:xfrm>
                <a:prstGeom prst="rect">
                  <a:avLst/>
                </a:prstGeom>
                <a:noFill/>
              </p:spPr>
              <p:txBody>
                <a:bodyPr wrap="none" rtlCol="0">
                  <a:spAutoFit/>
                </a:bodyPr>
                <a:lstStyle/>
                <a:p>
                  <a:r>
                    <a:rPr lang="en-GB" dirty="0"/>
                    <a:t>Bank of England</a:t>
                  </a:r>
                </a:p>
              </p:txBody>
            </p:sp>
            <p:cxnSp>
              <p:nvCxnSpPr>
                <p:cNvPr id="6" name="Straight Arrow Connector 5"/>
                <p:cNvCxnSpPr>
                  <a:stCxn id="4" idx="1"/>
                  <a:endCxn id="11" idx="3"/>
                </p:cNvCxnSpPr>
                <p:nvPr/>
              </p:nvCxnSpPr>
              <p:spPr>
                <a:xfrm flipH="1">
                  <a:off x="6967328" y="5722581"/>
                  <a:ext cx="19834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67328" y="4522252"/>
                  <a:ext cx="2071844" cy="923330"/>
                </a:xfrm>
                <a:prstGeom prst="rect">
                  <a:avLst/>
                </a:prstGeom>
                <a:noFill/>
              </p:spPr>
              <p:txBody>
                <a:bodyPr wrap="square" rtlCol="0">
                  <a:spAutoFit/>
                </a:bodyPr>
                <a:lstStyle/>
                <a:p>
                  <a:r>
                    <a:rPr lang="en-GB" dirty="0"/>
                    <a:t>Less reserves of </a:t>
                  </a:r>
                  <a:r>
                    <a:rPr lang="en-GB" dirty="0" err="1"/>
                    <a:t>boE</a:t>
                  </a:r>
                  <a:r>
                    <a:rPr lang="en-GB" dirty="0"/>
                    <a:t> banknotes for banks and public</a:t>
                  </a:r>
                </a:p>
              </p:txBody>
            </p:sp>
            <p:sp>
              <p:nvSpPr>
                <p:cNvPr id="11" name="TextBox 10"/>
                <p:cNvSpPr txBox="1"/>
                <p:nvPr/>
              </p:nvSpPr>
              <p:spPr>
                <a:xfrm>
                  <a:off x="5473521" y="5537915"/>
                  <a:ext cx="1493807" cy="369332"/>
                </a:xfrm>
                <a:prstGeom prst="rect">
                  <a:avLst/>
                </a:prstGeom>
                <a:noFill/>
              </p:spPr>
              <p:txBody>
                <a:bodyPr wrap="none" rtlCol="0">
                  <a:spAutoFit/>
                </a:bodyPr>
                <a:lstStyle/>
                <a:p>
                  <a:r>
                    <a:rPr lang="en-GB" dirty="0"/>
                    <a:t>London Banks</a:t>
                  </a:r>
                </a:p>
              </p:txBody>
            </p:sp>
            <p:cxnSp>
              <p:nvCxnSpPr>
                <p:cNvPr id="14" name="Straight Arrow Connector 13"/>
                <p:cNvCxnSpPr/>
                <p:nvPr/>
              </p:nvCxnSpPr>
              <p:spPr>
                <a:xfrm flipH="1" flipV="1">
                  <a:off x="3901275" y="5719462"/>
                  <a:ext cx="1456336" cy="3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50955" y="4612506"/>
                  <a:ext cx="2569469" cy="923330"/>
                </a:xfrm>
                <a:prstGeom prst="rect">
                  <a:avLst/>
                </a:prstGeom>
                <a:noFill/>
              </p:spPr>
              <p:txBody>
                <a:bodyPr wrap="square" rtlCol="0">
                  <a:spAutoFit/>
                </a:bodyPr>
                <a:lstStyle/>
                <a:p>
                  <a:r>
                    <a:rPr lang="en-GB" dirty="0"/>
                    <a:t>Country banks have less reserves for their banknote issue</a:t>
                  </a:r>
                </a:p>
              </p:txBody>
            </p:sp>
            <p:sp>
              <p:nvSpPr>
                <p:cNvPr id="18" name="TextBox 17"/>
                <p:cNvSpPr txBox="1"/>
                <p:nvPr/>
              </p:nvSpPr>
              <p:spPr>
                <a:xfrm>
                  <a:off x="2350810" y="5534796"/>
                  <a:ext cx="1536126" cy="369332"/>
                </a:xfrm>
                <a:prstGeom prst="rect">
                  <a:avLst/>
                </a:prstGeom>
                <a:noFill/>
              </p:spPr>
              <p:txBody>
                <a:bodyPr wrap="none" rtlCol="0">
                  <a:spAutoFit/>
                </a:bodyPr>
                <a:lstStyle/>
                <a:p>
                  <a:r>
                    <a:rPr lang="en-GB" dirty="0"/>
                    <a:t>Country Banks</a:t>
                  </a:r>
                </a:p>
              </p:txBody>
            </p:sp>
            <p:sp>
              <p:nvSpPr>
                <p:cNvPr id="19" name="TextBox 18"/>
                <p:cNvSpPr txBox="1"/>
                <p:nvPr/>
              </p:nvSpPr>
              <p:spPr>
                <a:xfrm>
                  <a:off x="732969" y="4522252"/>
                  <a:ext cx="2171082" cy="923330"/>
                </a:xfrm>
                <a:prstGeom prst="rect">
                  <a:avLst/>
                </a:prstGeom>
                <a:noFill/>
              </p:spPr>
              <p:txBody>
                <a:bodyPr wrap="square" rtlCol="0">
                  <a:spAutoFit/>
                </a:bodyPr>
                <a:lstStyle/>
                <a:p>
                  <a:r>
                    <a:rPr lang="en-GB" dirty="0"/>
                    <a:t>Individuals have less </a:t>
                  </a:r>
                </a:p>
                <a:p>
                  <a:r>
                    <a:rPr lang="en-GB" dirty="0"/>
                    <a:t>cash to pay any obligations</a:t>
                  </a:r>
                </a:p>
              </p:txBody>
            </p:sp>
            <p:cxnSp>
              <p:nvCxnSpPr>
                <p:cNvPr id="21" name="Straight Arrow Connector 20"/>
                <p:cNvCxnSpPr/>
                <p:nvPr/>
              </p:nvCxnSpPr>
              <p:spPr>
                <a:xfrm flipH="1">
                  <a:off x="734779" y="5719462"/>
                  <a:ext cx="15664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24" name="TextBox 23"/>
            <p:cNvSpPr txBox="1"/>
            <p:nvPr/>
          </p:nvSpPr>
          <p:spPr>
            <a:xfrm>
              <a:off x="722804" y="4606704"/>
              <a:ext cx="1192955" cy="369332"/>
            </a:xfrm>
            <a:prstGeom prst="rect">
              <a:avLst/>
            </a:prstGeom>
            <a:noFill/>
          </p:spPr>
          <p:txBody>
            <a:bodyPr wrap="none" rtlCol="0">
              <a:spAutoFit/>
            </a:bodyPr>
            <a:lstStyle/>
            <a:p>
              <a:r>
                <a:rPr lang="en-GB" dirty="0"/>
                <a:t>Individuals</a:t>
              </a:r>
            </a:p>
          </p:txBody>
        </p:sp>
        <p:cxnSp>
          <p:nvCxnSpPr>
            <p:cNvPr id="28" name="Straight Arrow Connector 27"/>
            <p:cNvCxnSpPr>
              <a:endCxn id="24" idx="2"/>
            </p:cNvCxnSpPr>
            <p:nvPr/>
          </p:nvCxnSpPr>
          <p:spPr>
            <a:xfrm flipV="1">
              <a:off x="1319281" y="4976036"/>
              <a:ext cx="1" cy="867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3232149" y="6336406"/>
              <a:ext cx="7109586" cy="16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805145" y="5996749"/>
              <a:ext cx="5714834" cy="646331"/>
            </a:xfrm>
            <a:prstGeom prst="rect">
              <a:avLst/>
            </a:prstGeom>
            <a:noFill/>
          </p:spPr>
          <p:txBody>
            <a:bodyPr wrap="none" rtlCol="0">
              <a:spAutoFit/>
            </a:bodyPr>
            <a:lstStyle/>
            <a:p>
              <a:r>
                <a:rPr lang="en-GB" dirty="0"/>
                <a:t>Some individuals and banks fail, and their paper is useless. </a:t>
              </a:r>
            </a:p>
            <a:p>
              <a:r>
                <a:rPr lang="en-GB" dirty="0"/>
                <a:t>Panic means  the public withdraws more gold from banks.</a:t>
              </a:r>
            </a:p>
          </p:txBody>
        </p:sp>
        <p:cxnSp>
          <p:nvCxnSpPr>
            <p:cNvPr id="37" name="Straight Arrow Connector 36"/>
            <p:cNvCxnSpPr/>
            <p:nvPr/>
          </p:nvCxnSpPr>
          <p:spPr>
            <a:xfrm flipV="1">
              <a:off x="11537244" y="5109588"/>
              <a:ext cx="15106" cy="1007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341735" y="6029527"/>
              <a:ext cx="1568058" cy="646331"/>
            </a:xfrm>
            <a:prstGeom prst="rect">
              <a:avLst/>
            </a:prstGeom>
            <a:noFill/>
          </p:spPr>
          <p:txBody>
            <a:bodyPr wrap="none" rtlCol="0">
              <a:spAutoFit/>
            </a:bodyPr>
            <a:lstStyle/>
            <a:p>
              <a:r>
                <a:rPr lang="en-GB" dirty="0"/>
                <a:t>Worries of BoE</a:t>
              </a:r>
            </a:p>
            <a:p>
              <a:r>
                <a:rPr lang="en-GB" dirty="0"/>
                <a:t>Gold reserves</a:t>
              </a:r>
            </a:p>
          </p:txBody>
        </p:sp>
      </p:grpSp>
      <p:cxnSp>
        <p:nvCxnSpPr>
          <p:cNvPr id="44" name="Straight Arrow Connector 43"/>
          <p:cNvCxnSpPr/>
          <p:nvPr/>
        </p:nvCxnSpPr>
        <p:spPr>
          <a:xfrm>
            <a:off x="11109155" y="3400023"/>
            <a:ext cx="0" cy="639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0638359" y="2695940"/>
            <a:ext cx="971804" cy="646331"/>
          </a:xfrm>
          <a:prstGeom prst="rect">
            <a:avLst/>
          </a:prstGeom>
          <a:noFill/>
        </p:spPr>
        <p:txBody>
          <a:bodyPr wrap="none" rtlCol="0">
            <a:spAutoFit/>
          </a:bodyPr>
          <a:lstStyle/>
          <a:p>
            <a:r>
              <a:rPr lang="en-GB" dirty="0"/>
              <a:t>Gold </a:t>
            </a:r>
          </a:p>
          <a:p>
            <a:r>
              <a:rPr lang="en-GB" dirty="0"/>
              <a:t>reserves</a:t>
            </a:r>
          </a:p>
        </p:txBody>
      </p:sp>
    </p:spTree>
    <p:extLst>
      <p:ext uri="{BB962C8B-B14F-4D97-AF65-F5344CB8AC3E}">
        <p14:creationId xmlns:p14="http://schemas.microsoft.com/office/powerpoint/2010/main" val="2370043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1399"/>
          </a:xfrm>
        </p:spPr>
        <p:txBody>
          <a:bodyPr>
            <a:normAutofit/>
          </a:bodyPr>
          <a:lstStyle/>
          <a:p>
            <a:pPr algn="l"/>
            <a:r>
              <a:rPr lang="en-GB" dirty="0"/>
              <a:t>Thornton : The Lender of Last Resort VI</a:t>
            </a:r>
          </a:p>
        </p:txBody>
      </p:sp>
      <p:sp>
        <p:nvSpPr>
          <p:cNvPr id="3" name="Content Placeholder 2"/>
          <p:cNvSpPr>
            <a:spLocks noGrp="1"/>
          </p:cNvSpPr>
          <p:nvPr>
            <p:ph idx="1"/>
          </p:nvPr>
        </p:nvSpPr>
        <p:spPr>
          <a:xfrm>
            <a:off x="553792" y="1442434"/>
            <a:ext cx="11153104" cy="5010901"/>
          </a:xfrm>
        </p:spPr>
        <p:txBody>
          <a:bodyPr>
            <a:normAutofit/>
          </a:bodyPr>
          <a:lstStyle/>
          <a:p>
            <a:endParaRPr lang="en-GB" sz="900" dirty="0"/>
          </a:p>
          <a:p>
            <a:r>
              <a:rPr lang="en-GB" dirty="0"/>
              <a:t>Therefore Thornton was </a:t>
            </a:r>
            <a:r>
              <a:rPr lang="en-GB" b="1" dirty="0"/>
              <a:t>against a tight link between gold reserves and bank notes provided by the Bank of England</a:t>
            </a:r>
            <a:r>
              <a:rPr lang="en-GB" dirty="0"/>
              <a:t>, especially if this lead to deflation or precipitated a crisis.</a:t>
            </a:r>
          </a:p>
          <a:p>
            <a:pPr marL="0" indent="0">
              <a:buNone/>
            </a:pPr>
            <a:endParaRPr lang="en-GB" sz="1000" dirty="0"/>
          </a:p>
          <a:p>
            <a:r>
              <a:rPr lang="en-GB" dirty="0"/>
              <a:t>He provided three reasons against deflation:</a:t>
            </a:r>
          </a:p>
          <a:p>
            <a:pPr lvl="1">
              <a:buNone/>
            </a:pPr>
            <a:r>
              <a:rPr lang="en-GB" dirty="0"/>
              <a:t>A) </a:t>
            </a:r>
            <a:r>
              <a:rPr lang="en-GB" b="1" dirty="0"/>
              <a:t>Merchants would postpone buying from manufacturers </a:t>
            </a:r>
            <a:r>
              <a:rPr lang="en-GB" dirty="0"/>
              <a:t>as they expect prices to further decrease in the future. This would depress consumption in the economy.</a:t>
            </a:r>
          </a:p>
          <a:p>
            <a:pPr lvl="1">
              <a:buNone/>
            </a:pPr>
            <a:r>
              <a:rPr lang="en-GB" dirty="0"/>
              <a:t>B) While the price of goods would fall, </a:t>
            </a:r>
            <a:r>
              <a:rPr lang="en-GB" b="1" dirty="0"/>
              <a:t>wages would not fall </a:t>
            </a:r>
            <a:r>
              <a:rPr lang="en-GB" dirty="0"/>
              <a:t>in the same proportion as wages are ‘not as variable as the price of goods’.  Wage stickiness.</a:t>
            </a:r>
          </a:p>
          <a:p>
            <a:pPr lvl="1">
              <a:buNone/>
            </a:pPr>
            <a:r>
              <a:rPr lang="en-GB" dirty="0"/>
              <a:t>C) </a:t>
            </a:r>
            <a:r>
              <a:rPr lang="en-GB" b="1" dirty="0"/>
              <a:t>Uncertainty and business pessimism </a:t>
            </a:r>
            <a:r>
              <a:rPr lang="en-GB" dirty="0"/>
              <a:t>would reduce investment in new projects, which would lead to increased unemployment. </a:t>
            </a:r>
          </a:p>
        </p:txBody>
      </p:sp>
      <p:sp>
        <p:nvSpPr>
          <p:cNvPr id="4" name="Line 4"/>
          <p:cNvSpPr>
            <a:spLocks noChangeShapeType="1"/>
          </p:cNvSpPr>
          <p:nvPr/>
        </p:nvSpPr>
        <p:spPr bwMode="auto">
          <a:xfrm flipV="1">
            <a:off x="708338" y="1174294"/>
            <a:ext cx="10264462" cy="37686"/>
          </a:xfrm>
          <a:prstGeom prst="line">
            <a:avLst/>
          </a:prstGeom>
          <a:noFill/>
          <a:ln w="38100">
            <a:solidFill>
              <a:schemeClr val="accent1"/>
            </a:solidFill>
            <a:round/>
            <a:headEnd/>
            <a:tailEnd/>
          </a:ln>
          <a:effectLst/>
        </p:spPr>
        <p:txBody>
          <a:bodyPr/>
          <a:lstStyle/>
          <a:p>
            <a:endParaRPr lang="en-GB"/>
          </a:p>
        </p:txBody>
      </p:sp>
      <p:sp>
        <p:nvSpPr>
          <p:cNvPr id="5" name="Slide Number Placeholder 4"/>
          <p:cNvSpPr>
            <a:spLocks noGrp="1"/>
          </p:cNvSpPr>
          <p:nvPr>
            <p:ph type="sldNum" sz="quarter" idx="12"/>
          </p:nvPr>
        </p:nvSpPr>
        <p:spPr/>
        <p:txBody>
          <a:bodyPr/>
          <a:lstStyle/>
          <a:p>
            <a:fld id="{54941228-7FA0-4E26-A694-E3484AFB5B45}" type="slidenum">
              <a:rPr lang="en-GB" smtClean="0"/>
              <a:pPr/>
              <a:t>29</a:t>
            </a:fld>
            <a:endParaRPr lang="en-GB"/>
          </a:p>
        </p:txBody>
      </p:sp>
    </p:spTree>
    <p:extLst>
      <p:ext uri="{BB962C8B-B14F-4D97-AF65-F5344CB8AC3E}">
        <p14:creationId xmlns:p14="http://schemas.microsoft.com/office/powerpoint/2010/main" val="47527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82" y="365126"/>
            <a:ext cx="10915918" cy="767483"/>
          </a:xfrm>
        </p:spPr>
        <p:txBody>
          <a:bodyPr/>
          <a:lstStyle/>
          <a:p>
            <a:r>
              <a:rPr lang="en-GB" dirty="0"/>
              <a:t>History of the Bank of England</a:t>
            </a:r>
          </a:p>
        </p:txBody>
      </p:sp>
      <p:sp>
        <p:nvSpPr>
          <p:cNvPr id="3" name="Content Placeholder 2"/>
          <p:cNvSpPr>
            <a:spLocks noGrp="1"/>
          </p:cNvSpPr>
          <p:nvPr>
            <p:ph idx="1"/>
          </p:nvPr>
        </p:nvSpPr>
        <p:spPr>
          <a:xfrm>
            <a:off x="290945" y="1205345"/>
            <a:ext cx="11575473" cy="5392882"/>
          </a:xfrm>
        </p:spPr>
        <p:txBody>
          <a:bodyPr>
            <a:normAutofit lnSpcReduction="10000"/>
          </a:bodyPr>
          <a:lstStyle/>
          <a:p>
            <a:r>
              <a:rPr lang="en-GB" dirty="0"/>
              <a:t>Established in 1694 to act as the English Government's banker it was privately owned by stockholders from its foundation until it was nationalised in 1946.</a:t>
            </a:r>
          </a:p>
          <a:p>
            <a:pPr lvl="1"/>
            <a:r>
              <a:rPr lang="en-GB" dirty="0"/>
              <a:t>In the early 1700s the Bank was given exclusive possession of the government's balances, and was the only limited-liability corporation allowed to issue banknotes.</a:t>
            </a:r>
          </a:p>
          <a:p>
            <a:pPr lvl="2"/>
            <a:r>
              <a:rPr lang="en-GB" dirty="0"/>
              <a:t>But not the only bank to issue bank notes. Other banks could issue notes until much later.</a:t>
            </a:r>
          </a:p>
          <a:p>
            <a:pPr marL="914400" lvl="2" indent="0">
              <a:buNone/>
            </a:pPr>
            <a:r>
              <a:rPr lang="en-GB" dirty="0"/>
              <a:t>  </a:t>
            </a:r>
          </a:p>
          <a:p>
            <a:r>
              <a:rPr lang="en-GB" b="1" u="sng" dirty="0"/>
              <a:t>Bank Restriction Act 1797 : </a:t>
            </a:r>
            <a:r>
              <a:rPr lang="en-GB" dirty="0"/>
              <a:t>Removed the requirement for the Bank of England to convert banknotes into gold.</a:t>
            </a:r>
          </a:p>
          <a:p>
            <a:pPr lvl="1"/>
            <a:r>
              <a:rPr lang="en-GB" dirty="0"/>
              <a:t> Run on the Bank of England in 1797 because of the war with France, forced the suspension of convertibility.</a:t>
            </a:r>
          </a:p>
          <a:p>
            <a:pPr marL="457200" lvl="1" indent="0">
              <a:buNone/>
            </a:pPr>
            <a:endParaRPr lang="en-GB" dirty="0"/>
          </a:p>
          <a:p>
            <a:r>
              <a:rPr lang="en-GB" b="1" u="sng" dirty="0"/>
              <a:t>End of Restriction: 1821.</a:t>
            </a:r>
            <a:r>
              <a:rPr lang="en-GB" dirty="0"/>
              <a:t> The Bank restriction act repealed and convertibility to gold for banknotes was restored.</a:t>
            </a:r>
          </a:p>
          <a:p>
            <a:pPr lvl="1"/>
            <a:r>
              <a:rPr lang="en-GB" dirty="0"/>
              <a:t>The period between these two dates is known as the restriction period.</a:t>
            </a:r>
          </a:p>
        </p:txBody>
      </p:sp>
      <p:sp>
        <p:nvSpPr>
          <p:cNvPr id="4" name="Line 4"/>
          <p:cNvSpPr>
            <a:spLocks noChangeShapeType="1"/>
          </p:cNvSpPr>
          <p:nvPr/>
        </p:nvSpPr>
        <p:spPr bwMode="auto">
          <a:xfrm>
            <a:off x="416222" y="1065434"/>
            <a:ext cx="11242378" cy="0"/>
          </a:xfrm>
          <a:prstGeom prst="line">
            <a:avLst/>
          </a:prstGeom>
          <a:noFill/>
          <a:ln w="38100">
            <a:solidFill>
              <a:schemeClr val="accent1"/>
            </a:solidFill>
            <a:round/>
            <a:headEnd/>
            <a:tailEnd/>
          </a:ln>
          <a:effectLst/>
        </p:spPr>
        <p:txBody>
          <a:bodyPr/>
          <a:lstStyle/>
          <a:p>
            <a:endParaRPr lang="en-GB"/>
          </a:p>
        </p:txBody>
      </p:sp>
    </p:spTree>
    <p:extLst>
      <p:ext uri="{BB962C8B-B14F-4D97-AF65-F5344CB8AC3E}">
        <p14:creationId xmlns:p14="http://schemas.microsoft.com/office/powerpoint/2010/main" val="175201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671" y="197768"/>
            <a:ext cx="8363272" cy="1143000"/>
          </a:xfrm>
        </p:spPr>
        <p:txBody>
          <a:bodyPr>
            <a:normAutofit fontScale="90000"/>
          </a:bodyPr>
          <a:lstStyle/>
          <a:p>
            <a:r>
              <a:rPr lang="en-GB" dirty="0"/>
              <a:t>Thornton : The Lender of Last Resort VII</a:t>
            </a:r>
          </a:p>
        </p:txBody>
      </p:sp>
      <p:sp>
        <p:nvSpPr>
          <p:cNvPr id="3" name="Content Placeholder 2"/>
          <p:cNvSpPr>
            <a:spLocks noGrp="1"/>
          </p:cNvSpPr>
          <p:nvPr>
            <p:ph idx="1"/>
          </p:nvPr>
        </p:nvSpPr>
        <p:spPr>
          <a:xfrm>
            <a:off x="662671" y="1519930"/>
            <a:ext cx="11250769" cy="4657256"/>
          </a:xfrm>
        </p:spPr>
        <p:txBody>
          <a:bodyPr>
            <a:normAutofit/>
          </a:bodyPr>
          <a:lstStyle/>
          <a:p>
            <a:r>
              <a:rPr lang="en-GB" dirty="0"/>
              <a:t>In periods of panic, or when gold was getting scarce, the right approach was not to reduce the supply of bank notes, but, in </a:t>
            </a:r>
            <a:r>
              <a:rPr lang="en-GB" b="1" i="1" dirty="0"/>
              <a:t>contradistinction</a:t>
            </a:r>
            <a:r>
              <a:rPr lang="en-GB" dirty="0"/>
              <a:t> to increase it. </a:t>
            </a:r>
          </a:p>
          <a:p>
            <a:pPr>
              <a:buNone/>
            </a:pPr>
            <a:endParaRPr lang="en-GB" sz="1200" dirty="0"/>
          </a:p>
          <a:p>
            <a:r>
              <a:rPr lang="en-GB" dirty="0"/>
              <a:t>The Bank of England had to act as a </a:t>
            </a:r>
            <a:r>
              <a:rPr lang="en-GB" b="1" dirty="0"/>
              <a:t>lender of last resort </a:t>
            </a:r>
            <a:r>
              <a:rPr lang="en-GB" dirty="0"/>
              <a:t>and maintain stability in the banking system! </a:t>
            </a:r>
          </a:p>
          <a:p>
            <a:pPr>
              <a:buNone/>
            </a:pPr>
            <a:endParaRPr lang="en-GB" sz="1200" dirty="0"/>
          </a:p>
          <a:p>
            <a:r>
              <a:rPr lang="en-GB" dirty="0"/>
              <a:t>If necessary the bank could even suspend convertibility of notes to gold instead of restricting credit in the system.</a:t>
            </a:r>
          </a:p>
        </p:txBody>
      </p:sp>
      <p:sp>
        <p:nvSpPr>
          <p:cNvPr id="4" name="Line 4"/>
          <p:cNvSpPr>
            <a:spLocks noChangeShapeType="1"/>
          </p:cNvSpPr>
          <p:nvPr/>
        </p:nvSpPr>
        <p:spPr bwMode="auto">
          <a:xfrm>
            <a:off x="425003" y="1340768"/>
            <a:ext cx="11062952" cy="0"/>
          </a:xfrm>
          <a:prstGeom prst="line">
            <a:avLst/>
          </a:prstGeom>
          <a:noFill/>
          <a:ln w="38100">
            <a:solidFill>
              <a:schemeClr val="accent1"/>
            </a:solidFill>
            <a:round/>
            <a:headEnd/>
            <a:tailEnd/>
          </a:ln>
          <a:effectLst/>
        </p:spPr>
        <p:txBody>
          <a:bodyPr/>
          <a:lstStyle/>
          <a:p>
            <a:endParaRPr lang="en-GB"/>
          </a:p>
        </p:txBody>
      </p:sp>
      <p:sp>
        <p:nvSpPr>
          <p:cNvPr id="5" name="Slide Number Placeholder 4"/>
          <p:cNvSpPr>
            <a:spLocks noGrp="1"/>
          </p:cNvSpPr>
          <p:nvPr>
            <p:ph type="sldNum" sz="quarter" idx="12"/>
          </p:nvPr>
        </p:nvSpPr>
        <p:spPr/>
        <p:txBody>
          <a:bodyPr/>
          <a:lstStyle/>
          <a:p>
            <a:fld id="{54941228-7FA0-4E26-A694-E3484AFB5B45}" type="slidenum">
              <a:rPr lang="en-GB" smtClean="0"/>
              <a:pPr/>
              <a:t>30</a:t>
            </a:fld>
            <a:endParaRPr lang="en-GB"/>
          </a:p>
        </p:txBody>
      </p:sp>
    </p:spTree>
    <p:extLst>
      <p:ext uri="{BB962C8B-B14F-4D97-AF65-F5344CB8AC3E}">
        <p14:creationId xmlns:p14="http://schemas.microsoft.com/office/powerpoint/2010/main" val="1730243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124" y="332656"/>
            <a:ext cx="9860340" cy="1143000"/>
          </a:xfrm>
        </p:spPr>
        <p:txBody>
          <a:bodyPr>
            <a:normAutofit/>
          </a:bodyPr>
          <a:lstStyle/>
          <a:p>
            <a:pPr algn="l"/>
            <a:r>
              <a:rPr lang="en-GB" dirty="0"/>
              <a:t>Thornton : The Lender of Last Resort VIII</a:t>
            </a:r>
          </a:p>
        </p:txBody>
      </p:sp>
      <p:sp>
        <p:nvSpPr>
          <p:cNvPr id="3" name="Content Placeholder 2"/>
          <p:cNvSpPr>
            <a:spLocks noGrp="1"/>
          </p:cNvSpPr>
          <p:nvPr>
            <p:ph idx="1"/>
          </p:nvPr>
        </p:nvSpPr>
        <p:spPr>
          <a:xfrm>
            <a:off x="206061" y="1661375"/>
            <a:ext cx="11397803" cy="4464789"/>
          </a:xfrm>
        </p:spPr>
        <p:txBody>
          <a:bodyPr>
            <a:normAutofit/>
          </a:bodyPr>
          <a:lstStyle/>
          <a:p>
            <a:r>
              <a:rPr lang="en-GB" dirty="0"/>
              <a:t>This opened up an entirely new question, </a:t>
            </a:r>
            <a:r>
              <a:rPr lang="en-GB" b="1" dirty="0"/>
              <a:t>what is the role of a central bank if it is not simply to monitor the convertibility of bank notes into gold? </a:t>
            </a:r>
          </a:p>
          <a:p>
            <a:pPr>
              <a:buNone/>
            </a:pPr>
            <a:endParaRPr lang="en-GB" sz="1200" dirty="0"/>
          </a:p>
          <a:p>
            <a:r>
              <a:rPr lang="en-GB" dirty="0"/>
              <a:t>He noted that while the Bank of England was a </a:t>
            </a:r>
            <a:r>
              <a:rPr lang="en-GB" b="1" dirty="0"/>
              <a:t>joint stock company </a:t>
            </a:r>
            <a:r>
              <a:rPr lang="en-GB" dirty="0"/>
              <a:t>with shareholders, its directors were first and foremost motivated by </a:t>
            </a:r>
            <a:r>
              <a:rPr lang="en-GB" i="1" dirty="0"/>
              <a:t>pro bono </a:t>
            </a:r>
            <a:r>
              <a:rPr lang="en-GB" dirty="0"/>
              <a:t>considerations of stabilizing the monetary environment rather than mere pursuit of profit-maximizing objectives.</a:t>
            </a:r>
          </a:p>
          <a:p>
            <a:pPr lvl="1"/>
            <a:r>
              <a:rPr lang="en-GB" dirty="0"/>
              <a:t>But there was an </a:t>
            </a:r>
            <a:r>
              <a:rPr lang="en-GB" b="1" dirty="0"/>
              <a:t>inherent tension</a:t>
            </a:r>
            <a:r>
              <a:rPr lang="en-GB" dirty="0"/>
              <a:t> between a private bank acting against its interests to serve the public interest.</a:t>
            </a:r>
          </a:p>
          <a:p>
            <a:pPr lvl="1"/>
            <a:r>
              <a:rPr lang="en-GB" dirty="0"/>
              <a:t>Was the </a:t>
            </a:r>
            <a:r>
              <a:rPr lang="en-GB" b="1" dirty="0"/>
              <a:t>Bank of England then simply a monopoly </a:t>
            </a:r>
            <a:r>
              <a:rPr lang="en-GB" dirty="0"/>
              <a:t>created by the government?</a:t>
            </a:r>
          </a:p>
        </p:txBody>
      </p:sp>
      <p:sp>
        <p:nvSpPr>
          <p:cNvPr id="4" name="Line 4"/>
          <p:cNvSpPr>
            <a:spLocks noChangeShapeType="1"/>
          </p:cNvSpPr>
          <p:nvPr/>
        </p:nvSpPr>
        <p:spPr bwMode="auto">
          <a:xfrm>
            <a:off x="412124" y="1313645"/>
            <a:ext cx="9788332" cy="27122"/>
          </a:xfrm>
          <a:prstGeom prst="line">
            <a:avLst/>
          </a:prstGeom>
          <a:noFill/>
          <a:ln w="38100">
            <a:solidFill>
              <a:schemeClr val="accent1"/>
            </a:solidFill>
            <a:round/>
            <a:headEnd/>
            <a:tailEnd/>
          </a:ln>
          <a:effectLst/>
        </p:spPr>
        <p:txBody>
          <a:bodyPr/>
          <a:lstStyle/>
          <a:p>
            <a:endParaRPr lang="en-GB"/>
          </a:p>
        </p:txBody>
      </p:sp>
      <p:sp>
        <p:nvSpPr>
          <p:cNvPr id="5" name="Slide Number Placeholder 4"/>
          <p:cNvSpPr>
            <a:spLocks noGrp="1"/>
          </p:cNvSpPr>
          <p:nvPr>
            <p:ph type="sldNum" sz="quarter" idx="12"/>
          </p:nvPr>
        </p:nvSpPr>
        <p:spPr/>
        <p:txBody>
          <a:bodyPr/>
          <a:lstStyle/>
          <a:p>
            <a:fld id="{54941228-7FA0-4E26-A694-E3484AFB5B45}" type="slidenum">
              <a:rPr lang="en-GB" smtClean="0"/>
              <a:pPr/>
              <a:t>31</a:t>
            </a:fld>
            <a:endParaRPr lang="en-GB"/>
          </a:p>
        </p:txBody>
      </p:sp>
    </p:spTree>
    <p:extLst>
      <p:ext uri="{BB962C8B-B14F-4D97-AF65-F5344CB8AC3E}">
        <p14:creationId xmlns:p14="http://schemas.microsoft.com/office/powerpoint/2010/main" val="845871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29" y="274638"/>
            <a:ext cx="10140759" cy="871582"/>
          </a:xfrm>
        </p:spPr>
        <p:txBody>
          <a:bodyPr>
            <a:normAutofit/>
          </a:bodyPr>
          <a:lstStyle/>
          <a:p>
            <a:pPr algn="l"/>
            <a:r>
              <a:rPr lang="en-GB" dirty="0"/>
              <a:t>Thornton : The Lender of Last Resort IX</a:t>
            </a:r>
          </a:p>
        </p:txBody>
      </p:sp>
      <p:sp>
        <p:nvSpPr>
          <p:cNvPr id="3" name="Content Placeholder 2"/>
          <p:cNvSpPr>
            <a:spLocks noGrp="1"/>
          </p:cNvSpPr>
          <p:nvPr>
            <p:ph idx="1"/>
          </p:nvPr>
        </p:nvSpPr>
        <p:spPr>
          <a:xfrm>
            <a:off x="347729" y="1498352"/>
            <a:ext cx="11333409" cy="5040560"/>
          </a:xfrm>
        </p:spPr>
        <p:txBody>
          <a:bodyPr>
            <a:normAutofit fontScale="92500" lnSpcReduction="20000"/>
          </a:bodyPr>
          <a:lstStyle/>
          <a:p>
            <a:r>
              <a:rPr lang="en-GB" dirty="0"/>
              <a:t>Does this mean that the Central Bank is there to provide easy and plentiful credit to the system? </a:t>
            </a:r>
          </a:p>
          <a:p>
            <a:r>
              <a:rPr lang="en-GB" dirty="0"/>
              <a:t>Hume had said that increasing the supply of money leads to inflation in the long run.</a:t>
            </a:r>
          </a:p>
          <a:p>
            <a:r>
              <a:rPr lang="en-GB" dirty="0"/>
              <a:t>This can be codified into the quantity theory of money :</a:t>
            </a:r>
          </a:p>
          <a:p>
            <a:pPr algn="ctr">
              <a:buNone/>
            </a:pPr>
            <a:r>
              <a:rPr lang="en-GB" dirty="0"/>
              <a:t>MV=PY</a:t>
            </a:r>
          </a:p>
          <a:p>
            <a:r>
              <a:rPr lang="en-GB" dirty="0"/>
              <a:t>With M- the supply of money</a:t>
            </a:r>
          </a:p>
          <a:p>
            <a:pPr>
              <a:buNone/>
            </a:pPr>
            <a:r>
              <a:rPr lang="en-GB" dirty="0"/>
              <a:t>              V- the velocity of circulation</a:t>
            </a:r>
          </a:p>
          <a:p>
            <a:pPr>
              <a:buNone/>
            </a:pPr>
            <a:r>
              <a:rPr lang="en-GB" dirty="0"/>
              <a:t>              P- The price level</a:t>
            </a:r>
          </a:p>
          <a:p>
            <a:pPr>
              <a:buNone/>
            </a:pPr>
            <a:r>
              <a:rPr lang="en-GB" dirty="0"/>
              <a:t>              Y- output of the economy</a:t>
            </a:r>
          </a:p>
          <a:p>
            <a:r>
              <a:rPr lang="en-GB" dirty="0"/>
              <a:t>Assumption of the quantity theory of money : </a:t>
            </a:r>
            <a:r>
              <a:rPr lang="en-GB" b="1" dirty="0"/>
              <a:t>Velocity is fixed</a:t>
            </a:r>
            <a:r>
              <a:rPr lang="en-GB" dirty="0"/>
              <a:t>. Therefore, increases in the supply of money lead to increases in the price level if we assume that output if fixed by the productive capacity of the economy.</a:t>
            </a:r>
          </a:p>
        </p:txBody>
      </p:sp>
      <p:sp>
        <p:nvSpPr>
          <p:cNvPr id="4" name="Line 4"/>
          <p:cNvSpPr>
            <a:spLocks noChangeShapeType="1"/>
          </p:cNvSpPr>
          <p:nvPr/>
        </p:nvSpPr>
        <p:spPr bwMode="auto">
          <a:xfrm>
            <a:off x="347729" y="1340768"/>
            <a:ext cx="11436439" cy="0"/>
          </a:xfrm>
          <a:prstGeom prst="line">
            <a:avLst/>
          </a:prstGeom>
          <a:noFill/>
          <a:ln w="38100">
            <a:solidFill>
              <a:schemeClr val="accent1"/>
            </a:solidFill>
            <a:round/>
            <a:headEnd/>
            <a:tailEnd/>
          </a:ln>
          <a:effectLst/>
        </p:spPr>
        <p:txBody>
          <a:bodyPr/>
          <a:lstStyle/>
          <a:p>
            <a:endParaRPr lang="en-GB"/>
          </a:p>
        </p:txBody>
      </p:sp>
      <p:sp>
        <p:nvSpPr>
          <p:cNvPr id="5" name="Slide Number Placeholder 4"/>
          <p:cNvSpPr>
            <a:spLocks noGrp="1"/>
          </p:cNvSpPr>
          <p:nvPr>
            <p:ph type="sldNum" sz="quarter" idx="12"/>
          </p:nvPr>
        </p:nvSpPr>
        <p:spPr/>
        <p:txBody>
          <a:bodyPr/>
          <a:lstStyle/>
          <a:p>
            <a:fld id="{54941228-7FA0-4E26-A694-E3484AFB5B45}" type="slidenum">
              <a:rPr lang="en-GB" smtClean="0"/>
              <a:pPr/>
              <a:t>32</a:t>
            </a:fld>
            <a:endParaRPr lang="en-GB"/>
          </a:p>
        </p:txBody>
      </p:sp>
    </p:spTree>
    <p:extLst>
      <p:ext uri="{BB962C8B-B14F-4D97-AF65-F5344CB8AC3E}">
        <p14:creationId xmlns:p14="http://schemas.microsoft.com/office/powerpoint/2010/main" val="33499638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76" y="365126"/>
            <a:ext cx="10851524" cy="682526"/>
          </a:xfrm>
        </p:spPr>
        <p:txBody>
          <a:bodyPr>
            <a:normAutofit fontScale="90000"/>
          </a:bodyPr>
          <a:lstStyle/>
          <a:p>
            <a:r>
              <a:rPr lang="en-GB" dirty="0"/>
              <a:t>Thornton : The Lender of Last Resort X</a:t>
            </a:r>
          </a:p>
        </p:txBody>
      </p:sp>
      <p:sp>
        <p:nvSpPr>
          <p:cNvPr id="3" name="Content Placeholder 2"/>
          <p:cNvSpPr>
            <a:spLocks noGrp="1"/>
          </p:cNvSpPr>
          <p:nvPr>
            <p:ph idx="1"/>
          </p:nvPr>
        </p:nvSpPr>
        <p:spPr>
          <a:xfrm>
            <a:off x="502276" y="1074775"/>
            <a:ext cx="10851524" cy="5281576"/>
          </a:xfrm>
        </p:spPr>
        <p:txBody>
          <a:bodyPr>
            <a:normAutofit fontScale="92500"/>
          </a:bodyPr>
          <a:lstStyle/>
          <a:p>
            <a:r>
              <a:rPr lang="en-GB" dirty="0"/>
              <a:t>Thornton knew that if the central bank provided </a:t>
            </a:r>
            <a:r>
              <a:rPr lang="en-GB" b="1" dirty="0"/>
              <a:t>too much liquidity it could lead to inflation</a:t>
            </a:r>
            <a:r>
              <a:rPr lang="en-GB" dirty="0"/>
              <a:t>.</a:t>
            </a:r>
          </a:p>
          <a:p>
            <a:pPr marL="0" indent="0">
              <a:buNone/>
            </a:pPr>
            <a:endParaRPr lang="en-GB" dirty="0"/>
          </a:p>
          <a:p>
            <a:r>
              <a:rPr lang="en-GB" dirty="0"/>
              <a:t>He argued that if too much money would be issued by the central bank not only will the price level be affected but also this may even change the </a:t>
            </a:r>
            <a:r>
              <a:rPr lang="en-GB" b="1" dirty="0"/>
              <a:t>velocity of money, as people tried to hold less paper credit, as its value decreased rapidly.</a:t>
            </a:r>
          </a:p>
          <a:p>
            <a:pPr lvl="1"/>
            <a:r>
              <a:rPr lang="en-GB" dirty="0"/>
              <a:t>This would create a crisis of confidence in paper credit, and destabilise the financial system. </a:t>
            </a:r>
            <a:r>
              <a:rPr lang="en-GB" b="1" dirty="0"/>
              <a:t>Remember John Law’s Mississippi Scheme in France</a:t>
            </a:r>
            <a:r>
              <a:rPr lang="en-GB" dirty="0"/>
              <a:t>…</a:t>
            </a:r>
          </a:p>
          <a:p>
            <a:pPr marL="0" indent="0">
              <a:buNone/>
            </a:pPr>
            <a:endParaRPr lang="en-GB" dirty="0"/>
          </a:p>
          <a:p>
            <a:r>
              <a:rPr lang="en-GB" dirty="0"/>
              <a:t>Therefore, there is the problem of </a:t>
            </a:r>
            <a:r>
              <a:rPr lang="en-GB" b="1" dirty="0"/>
              <a:t>high inflation or even hyper-inflation</a:t>
            </a:r>
            <a:r>
              <a:rPr lang="en-GB" dirty="0"/>
              <a:t>, and that could harm the economy as </a:t>
            </a:r>
            <a:r>
              <a:rPr lang="en-GB" b="1" dirty="0"/>
              <a:t>money would lose its use as a medium of exchange, store of value, and even as a unit of account</a:t>
            </a:r>
            <a:r>
              <a:rPr lang="en-GB" dirty="0"/>
              <a:t>. </a:t>
            </a:r>
          </a:p>
        </p:txBody>
      </p:sp>
      <p:sp>
        <p:nvSpPr>
          <p:cNvPr id="4" name="Line 4"/>
          <p:cNvSpPr>
            <a:spLocks noChangeShapeType="1"/>
          </p:cNvSpPr>
          <p:nvPr/>
        </p:nvSpPr>
        <p:spPr bwMode="auto">
          <a:xfrm>
            <a:off x="502276" y="1047652"/>
            <a:ext cx="9914204" cy="27122"/>
          </a:xfrm>
          <a:prstGeom prst="line">
            <a:avLst/>
          </a:prstGeom>
          <a:noFill/>
          <a:ln w="38100">
            <a:solidFill>
              <a:schemeClr val="accent1"/>
            </a:solidFill>
            <a:round/>
            <a:headEnd/>
            <a:tailEnd/>
          </a:ln>
          <a:effectLst/>
        </p:spPr>
        <p:txBody>
          <a:bodyPr/>
          <a:lstStyle/>
          <a:p>
            <a:endParaRPr lang="en-GB"/>
          </a:p>
        </p:txBody>
      </p:sp>
      <p:sp>
        <p:nvSpPr>
          <p:cNvPr id="5" name="Slide Number Placeholder 4"/>
          <p:cNvSpPr>
            <a:spLocks noGrp="1"/>
          </p:cNvSpPr>
          <p:nvPr>
            <p:ph type="sldNum" sz="quarter" idx="12"/>
          </p:nvPr>
        </p:nvSpPr>
        <p:spPr/>
        <p:txBody>
          <a:bodyPr/>
          <a:lstStyle/>
          <a:p>
            <a:fld id="{54941228-7FA0-4E26-A694-E3484AFB5B45}" type="slidenum">
              <a:rPr lang="en-GB" smtClean="0"/>
              <a:pPr/>
              <a:t>33</a:t>
            </a:fld>
            <a:endParaRPr lang="en-GB"/>
          </a:p>
        </p:txBody>
      </p:sp>
    </p:spTree>
    <p:extLst>
      <p:ext uri="{BB962C8B-B14F-4D97-AF65-F5344CB8AC3E}">
        <p14:creationId xmlns:p14="http://schemas.microsoft.com/office/powerpoint/2010/main" val="3173700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6" y="365125"/>
            <a:ext cx="10967434" cy="1325563"/>
          </a:xfrm>
        </p:spPr>
        <p:txBody>
          <a:bodyPr>
            <a:normAutofit/>
          </a:bodyPr>
          <a:lstStyle/>
          <a:p>
            <a:r>
              <a:rPr lang="en-GB" dirty="0"/>
              <a:t>Thornton : The Lender of Last Resort XI</a:t>
            </a:r>
          </a:p>
        </p:txBody>
      </p:sp>
      <p:sp>
        <p:nvSpPr>
          <p:cNvPr id="3" name="Content Placeholder 2"/>
          <p:cNvSpPr>
            <a:spLocks noGrp="1"/>
          </p:cNvSpPr>
          <p:nvPr>
            <p:ph idx="1"/>
          </p:nvPr>
        </p:nvSpPr>
        <p:spPr>
          <a:xfrm>
            <a:off x="386366" y="1556793"/>
            <a:ext cx="11178862" cy="4569371"/>
          </a:xfrm>
        </p:spPr>
        <p:txBody>
          <a:bodyPr>
            <a:normAutofit/>
          </a:bodyPr>
          <a:lstStyle/>
          <a:p>
            <a:r>
              <a:rPr lang="en-GB" dirty="0"/>
              <a:t>Thus, Thornton was not willing to abandon convertibility to gold in the </a:t>
            </a:r>
            <a:r>
              <a:rPr lang="en-GB" u="sng" dirty="0"/>
              <a:t>long run</a:t>
            </a:r>
            <a:r>
              <a:rPr lang="en-GB" dirty="0"/>
              <a:t>. He was </a:t>
            </a:r>
            <a:r>
              <a:rPr lang="en-GB" b="1" dirty="0"/>
              <a:t>not an advocate of a pure paper currency</a:t>
            </a:r>
            <a:r>
              <a:rPr lang="en-GB" dirty="0"/>
              <a:t>, as this was believed to lead to </a:t>
            </a:r>
            <a:r>
              <a:rPr lang="en-GB" b="1" dirty="0"/>
              <a:t>too much inflation</a:t>
            </a:r>
            <a:r>
              <a:rPr lang="en-GB" dirty="0"/>
              <a:t>.</a:t>
            </a:r>
          </a:p>
          <a:p>
            <a:endParaRPr lang="en-GB" sz="1200" dirty="0"/>
          </a:p>
          <a:p>
            <a:r>
              <a:rPr lang="en-GB" dirty="0"/>
              <a:t>The tension which exists in Thornton’s work on paper credit between </a:t>
            </a:r>
            <a:r>
              <a:rPr lang="en-GB" b="1" dirty="0"/>
              <a:t>financial stability </a:t>
            </a:r>
            <a:r>
              <a:rPr lang="en-GB" dirty="0"/>
              <a:t>and </a:t>
            </a:r>
            <a:r>
              <a:rPr lang="en-GB" b="1" dirty="0"/>
              <a:t>price stability </a:t>
            </a:r>
            <a:r>
              <a:rPr lang="en-GB" dirty="0"/>
              <a:t>resurfaces regularly in debates on monetary policy.</a:t>
            </a:r>
          </a:p>
          <a:p>
            <a:endParaRPr lang="en-GB" sz="1200" dirty="0"/>
          </a:p>
          <a:p>
            <a:r>
              <a:rPr lang="en-GB" dirty="0"/>
              <a:t>Today </a:t>
            </a:r>
            <a:r>
              <a:rPr lang="en-GB" b="1" dirty="0"/>
              <a:t>central banks have abandoned gold convertibility</a:t>
            </a:r>
            <a:r>
              <a:rPr lang="en-GB" dirty="0"/>
              <a:t>, but they still care about </a:t>
            </a:r>
            <a:r>
              <a:rPr lang="en-GB" b="1" dirty="0"/>
              <a:t>inflation and financial stability</a:t>
            </a:r>
            <a:r>
              <a:rPr lang="en-GB" dirty="0"/>
              <a:t>. </a:t>
            </a:r>
          </a:p>
          <a:p>
            <a:pPr lvl="1"/>
            <a:r>
              <a:rPr lang="en-GB" dirty="0"/>
              <a:t>And they still hold some gold reserves, just in case....</a:t>
            </a:r>
          </a:p>
        </p:txBody>
      </p:sp>
      <p:sp>
        <p:nvSpPr>
          <p:cNvPr id="4" name="Line 4"/>
          <p:cNvSpPr>
            <a:spLocks noChangeShapeType="1"/>
          </p:cNvSpPr>
          <p:nvPr/>
        </p:nvSpPr>
        <p:spPr bwMode="auto">
          <a:xfrm>
            <a:off x="528033" y="1326608"/>
            <a:ext cx="10934163" cy="0"/>
          </a:xfrm>
          <a:prstGeom prst="line">
            <a:avLst/>
          </a:prstGeom>
          <a:noFill/>
          <a:ln w="38100">
            <a:solidFill>
              <a:schemeClr val="accent1"/>
            </a:solidFill>
            <a:round/>
            <a:headEnd/>
            <a:tailEnd/>
          </a:ln>
          <a:effectLst/>
        </p:spPr>
        <p:txBody>
          <a:bodyPr/>
          <a:lstStyle/>
          <a:p>
            <a:endParaRPr lang="en-GB"/>
          </a:p>
        </p:txBody>
      </p:sp>
      <p:sp>
        <p:nvSpPr>
          <p:cNvPr id="5" name="Slide Number Placeholder 4"/>
          <p:cNvSpPr>
            <a:spLocks noGrp="1"/>
          </p:cNvSpPr>
          <p:nvPr>
            <p:ph type="sldNum" sz="quarter" idx="12"/>
          </p:nvPr>
        </p:nvSpPr>
        <p:spPr/>
        <p:txBody>
          <a:bodyPr/>
          <a:lstStyle/>
          <a:p>
            <a:fld id="{54941228-7FA0-4E26-A694-E3484AFB5B45}" type="slidenum">
              <a:rPr lang="en-GB" smtClean="0"/>
              <a:pPr/>
              <a:t>34</a:t>
            </a:fld>
            <a:endParaRPr lang="en-GB"/>
          </a:p>
        </p:txBody>
      </p:sp>
    </p:spTree>
    <p:extLst>
      <p:ext uri="{BB962C8B-B14F-4D97-AF65-F5344CB8AC3E}">
        <p14:creationId xmlns:p14="http://schemas.microsoft.com/office/powerpoint/2010/main" val="579056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5" y="365125"/>
            <a:ext cx="11083345" cy="961399"/>
          </a:xfrm>
        </p:spPr>
        <p:txBody>
          <a:bodyPr/>
          <a:lstStyle/>
          <a:p>
            <a:r>
              <a:rPr lang="en-GB" dirty="0"/>
              <a:t>The free banking alternative</a:t>
            </a:r>
          </a:p>
        </p:txBody>
      </p:sp>
      <p:sp>
        <p:nvSpPr>
          <p:cNvPr id="3" name="Content Placeholder 2"/>
          <p:cNvSpPr>
            <a:spLocks noGrp="1"/>
          </p:cNvSpPr>
          <p:nvPr>
            <p:ph idx="1"/>
          </p:nvPr>
        </p:nvSpPr>
        <p:spPr>
          <a:xfrm>
            <a:off x="270455" y="1587935"/>
            <a:ext cx="11083345" cy="4589028"/>
          </a:xfrm>
        </p:spPr>
        <p:txBody>
          <a:bodyPr>
            <a:normAutofit fontScale="92500"/>
          </a:bodyPr>
          <a:lstStyle/>
          <a:p>
            <a:pPr marL="0" indent="0">
              <a:buNone/>
            </a:pPr>
            <a:endParaRPr lang="en-GB" dirty="0"/>
          </a:p>
          <a:p>
            <a:r>
              <a:rPr lang="en-GB" dirty="0"/>
              <a:t>The free banking school favours </a:t>
            </a:r>
            <a:r>
              <a:rPr lang="en-GB" b="1" dirty="0"/>
              <a:t>the end of the central bank status for the Bank of England</a:t>
            </a:r>
            <a:r>
              <a:rPr lang="en-GB" dirty="0"/>
              <a:t>.</a:t>
            </a:r>
          </a:p>
          <a:p>
            <a:pPr lvl="1"/>
            <a:r>
              <a:rPr lang="en-GB" dirty="0"/>
              <a:t>They therefore wished to eliminate the special status the Bank of England held.</a:t>
            </a:r>
          </a:p>
          <a:p>
            <a:pPr marL="457200" lvl="1" indent="0">
              <a:buNone/>
            </a:pPr>
            <a:endParaRPr lang="en-GB" dirty="0"/>
          </a:p>
          <a:p>
            <a:r>
              <a:rPr lang="en-GB" dirty="0"/>
              <a:t>They favoured </a:t>
            </a:r>
            <a:r>
              <a:rPr lang="en-GB" b="1" dirty="0"/>
              <a:t>a “spontaneous order” in banking</a:t>
            </a:r>
            <a:r>
              <a:rPr lang="en-GB" dirty="0"/>
              <a:t>, where banks competed with each other in producing note issue for the public, over a “</a:t>
            </a:r>
            <a:r>
              <a:rPr lang="en-GB" b="1" dirty="0"/>
              <a:t>constructed order” in which a central bank operated as the backbone to the system</a:t>
            </a:r>
            <a:r>
              <a:rPr lang="en-GB" dirty="0"/>
              <a:t>.</a:t>
            </a:r>
          </a:p>
          <a:p>
            <a:endParaRPr lang="en-GB" dirty="0"/>
          </a:p>
          <a:p>
            <a:r>
              <a:rPr lang="en-GB" dirty="0"/>
              <a:t>They suggested that the problem was not </a:t>
            </a:r>
            <a:r>
              <a:rPr lang="en-GB" b="1" dirty="0"/>
              <a:t>country bank credit</a:t>
            </a:r>
            <a:r>
              <a:rPr lang="en-GB" dirty="0"/>
              <a:t>, but the </a:t>
            </a:r>
            <a:r>
              <a:rPr lang="en-GB" b="1" dirty="0"/>
              <a:t>monopoly rights given by the government to the Bank of England</a:t>
            </a:r>
            <a:r>
              <a:rPr lang="en-GB" dirty="0"/>
              <a:t>.</a:t>
            </a:r>
          </a:p>
        </p:txBody>
      </p:sp>
      <p:sp>
        <p:nvSpPr>
          <p:cNvPr id="4" name="Line 4"/>
          <p:cNvSpPr>
            <a:spLocks noChangeShapeType="1"/>
          </p:cNvSpPr>
          <p:nvPr/>
        </p:nvSpPr>
        <p:spPr bwMode="auto">
          <a:xfrm>
            <a:off x="270455" y="1457229"/>
            <a:ext cx="11410682" cy="0"/>
          </a:xfrm>
          <a:prstGeom prst="line">
            <a:avLst/>
          </a:prstGeom>
          <a:noFill/>
          <a:ln w="38100">
            <a:solidFill>
              <a:schemeClr val="accent1"/>
            </a:solidFill>
            <a:round/>
            <a:headEnd/>
            <a:tailEnd/>
          </a:ln>
          <a:effectLst/>
        </p:spPr>
        <p:txBody>
          <a:bodyPr/>
          <a:lstStyle/>
          <a:p>
            <a:endParaRPr lang="en-GB"/>
          </a:p>
        </p:txBody>
      </p:sp>
    </p:spTree>
    <p:extLst>
      <p:ext uri="{BB962C8B-B14F-4D97-AF65-F5344CB8AC3E}">
        <p14:creationId xmlns:p14="http://schemas.microsoft.com/office/powerpoint/2010/main" val="1124863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35" y="206062"/>
            <a:ext cx="11070465" cy="540913"/>
          </a:xfrm>
        </p:spPr>
        <p:txBody>
          <a:bodyPr>
            <a:normAutofit fontScale="90000"/>
          </a:bodyPr>
          <a:lstStyle/>
          <a:p>
            <a:r>
              <a:rPr lang="en-GB" dirty="0"/>
              <a:t>Free banking- the basic argument</a:t>
            </a:r>
          </a:p>
        </p:txBody>
      </p:sp>
      <p:sp>
        <p:nvSpPr>
          <p:cNvPr id="3" name="Content Placeholder 2"/>
          <p:cNvSpPr>
            <a:spLocks noGrp="1"/>
          </p:cNvSpPr>
          <p:nvPr>
            <p:ph idx="1"/>
          </p:nvPr>
        </p:nvSpPr>
        <p:spPr>
          <a:xfrm>
            <a:off x="283335" y="940159"/>
            <a:ext cx="11526592" cy="5666704"/>
          </a:xfrm>
        </p:spPr>
        <p:txBody>
          <a:bodyPr>
            <a:normAutofit fontScale="85000" lnSpcReduction="10000"/>
          </a:bodyPr>
          <a:lstStyle/>
          <a:p>
            <a:r>
              <a:rPr lang="en-GB" dirty="0"/>
              <a:t>Is there a reason to have a </a:t>
            </a:r>
            <a:r>
              <a:rPr lang="en-GB" b="1" dirty="0"/>
              <a:t>monopoly in the issuer of credit</a:t>
            </a:r>
            <a:r>
              <a:rPr lang="en-GB" dirty="0"/>
              <a:t>? I.e. to have a central bank who is the sole issuer of legal tender – and regulates the system?</a:t>
            </a:r>
          </a:p>
          <a:p>
            <a:pPr marL="457200" lvl="1" indent="0">
              <a:buNone/>
            </a:pPr>
            <a:endParaRPr lang="en-GB" dirty="0"/>
          </a:p>
          <a:p>
            <a:r>
              <a:rPr lang="en-GB" dirty="0"/>
              <a:t>The free banking school said there is </a:t>
            </a:r>
            <a:r>
              <a:rPr lang="en-GB" b="1" dirty="0"/>
              <a:t>no good reason</a:t>
            </a:r>
            <a:r>
              <a:rPr lang="en-GB" dirty="0"/>
              <a:t>.</a:t>
            </a:r>
          </a:p>
          <a:p>
            <a:pPr lvl="1"/>
            <a:r>
              <a:rPr lang="en-GB" dirty="0"/>
              <a:t>The </a:t>
            </a:r>
            <a:r>
              <a:rPr lang="en-GB" b="1" dirty="0"/>
              <a:t>basic argument for having a central bank is that money is different to other commodities</a:t>
            </a:r>
            <a:r>
              <a:rPr lang="en-GB" dirty="0"/>
              <a:t>.</a:t>
            </a:r>
          </a:p>
          <a:p>
            <a:pPr lvl="1"/>
            <a:r>
              <a:rPr lang="en-GB" dirty="0"/>
              <a:t>Therefore, money is central to the market economy as all goods are denominated in money prices. If there is credit expansion, it can create an oversupply of banknotes and therefore an artificial cycle and a crash.</a:t>
            </a:r>
          </a:p>
          <a:p>
            <a:pPr lvl="1"/>
            <a:r>
              <a:rPr lang="en-GB" dirty="0"/>
              <a:t>That is why, according to standard theory, the central bank as an independent non-profit organisation has as its sole objective to regulate credit in the economy.</a:t>
            </a:r>
          </a:p>
          <a:p>
            <a:pPr marL="457200" lvl="1" indent="0">
              <a:buNone/>
            </a:pPr>
            <a:endParaRPr lang="en-GB" dirty="0"/>
          </a:p>
          <a:p>
            <a:r>
              <a:rPr lang="en-GB" dirty="0"/>
              <a:t>The free banking school argued that this is not necessary and actually achieved the opposite results.</a:t>
            </a:r>
          </a:p>
          <a:p>
            <a:pPr lvl="1"/>
            <a:r>
              <a:rPr lang="en-GB" dirty="0"/>
              <a:t>Central banks have political reasons to be increasing the supply of money and create inflation.</a:t>
            </a:r>
          </a:p>
          <a:p>
            <a:r>
              <a:rPr lang="en-GB" dirty="0"/>
              <a:t>Instead </a:t>
            </a:r>
            <a:r>
              <a:rPr lang="en-GB" b="1" dirty="0"/>
              <a:t>competition between providers of credit</a:t>
            </a:r>
            <a:r>
              <a:rPr lang="en-GB" dirty="0"/>
              <a:t> (commercial banks who complete) would not in general create the short-run phenomena of the business cycle.</a:t>
            </a:r>
          </a:p>
          <a:p>
            <a:pPr lvl="1"/>
            <a:r>
              <a:rPr lang="en-GB" dirty="0"/>
              <a:t>They did not think that competition would create an oversupply of notes.</a:t>
            </a:r>
          </a:p>
          <a:p>
            <a:endParaRPr lang="en-GB" dirty="0"/>
          </a:p>
        </p:txBody>
      </p:sp>
      <p:sp>
        <p:nvSpPr>
          <p:cNvPr id="4" name="Line 4"/>
          <p:cNvSpPr>
            <a:spLocks noChangeShapeType="1"/>
          </p:cNvSpPr>
          <p:nvPr/>
        </p:nvSpPr>
        <p:spPr bwMode="auto">
          <a:xfrm>
            <a:off x="283335" y="761770"/>
            <a:ext cx="11410682" cy="0"/>
          </a:xfrm>
          <a:prstGeom prst="line">
            <a:avLst/>
          </a:prstGeom>
          <a:noFill/>
          <a:ln w="38100">
            <a:solidFill>
              <a:schemeClr val="accent1"/>
            </a:solidFill>
            <a:round/>
            <a:headEnd/>
            <a:tailEnd/>
          </a:ln>
          <a:effectLst/>
        </p:spPr>
        <p:txBody>
          <a:bodyPr/>
          <a:lstStyle/>
          <a:p>
            <a:endParaRPr lang="en-GB"/>
          </a:p>
        </p:txBody>
      </p:sp>
    </p:spTree>
    <p:extLst>
      <p:ext uri="{BB962C8B-B14F-4D97-AF65-F5344CB8AC3E}">
        <p14:creationId xmlns:p14="http://schemas.microsoft.com/office/powerpoint/2010/main" val="2282560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9093"/>
            <a:ext cx="12192000" cy="6336406"/>
          </a:xfrm>
        </p:spPr>
        <p:txBody>
          <a:bodyPr>
            <a:normAutofit fontScale="92500" lnSpcReduction="20000"/>
          </a:bodyPr>
          <a:lstStyle/>
          <a:p>
            <a:r>
              <a:rPr lang="en-GB" dirty="0"/>
              <a:t>The way the competitive system would more immediately respond to one of the banks over-issuing its own currency is that the credit of that bank in the system would depreciate.</a:t>
            </a:r>
          </a:p>
          <a:p>
            <a:pPr lvl="1"/>
            <a:r>
              <a:rPr lang="en-GB" b="1" dirty="0"/>
              <a:t>A bank can issue banknotes to the extent “which corresponds to its relative credit”.</a:t>
            </a:r>
          </a:p>
          <a:p>
            <a:pPr marL="0" indent="0">
              <a:buNone/>
            </a:pPr>
            <a:endParaRPr lang="en-GB" dirty="0"/>
          </a:p>
          <a:p>
            <a:r>
              <a:rPr lang="en-GB" dirty="0"/>
              <a:t>The banks that would survive and make profits in the long run, would be banks that are </a:t>
            </a:r>
            <a:r>
              <a:rPr lang="en-GB" b="1" dirty="0"/>
              <a:t>very creditworthy, and trusted by market participants</a:t>
            </a:r>
            <a:r>
              <a:rPr lang="en-GB" dirty="0"/>
              <a:t>.</a:t>
            </a:r>
          </a:p>
          <a:p>
            <a:pPr lvl="1"/>
            <a:r>
              <a:rPr lang="en-GB" dirty="0"/>
              <a:t>Swindlers have low cost </a:t>
            </a:r>
            <a:r>
              <a:rPr lang="en-GB" b="1" i="1" dirty="0"/>
              <a:t>initiating</a:t>
            </a:r>
            <a:r>
              <a:rPr lang="en-GB" dirty="0"/>
              <a:t> a scam, but cannot </a:t>
            </a:r>
            <a:r>
              <a:rPr lang="en-GB" b="1" i="1" dirty="0"/>
              <a:t>maintain</a:t>
            </a:r>
            <a:r>
              <a:rPr lang="en-GB" dirty="0"/>
              <a:t> it. In an environment where there is competition </a:t>
            </a:r>
            <a:r>
              <a:rPr lang="en-GB" b="1" dirty="0"/>
              <a:t>people would be wise enough not to fall for the scams- </a:t>
            </a:r>
            <a:r>
              <a:rPr lang="en-GB" dirty="0"/>
              <a:t>and trust the banks with history and good credit.</a:t>
            </a:r>
          </a:p>
          <a:p>
            <a:pPr marL="457200" lvl="1" indent="0">
              <a:buNone/>
            </a:pPr>
            <a:endParaRPr lang="en-GB" dirty="0"/>
          </a:p>
          <a:p>
            <a:r>
              <a:rPr lang="en-GB" dirty="0"/>
              <a:t>Therefore, </a:t>
            </a:r>
            <a:r>
              <a:rPr lang="en-GB" b="1" dirty="0"/>
              <a:t>the system would police itself through competition- </a:t>
            </a:r>
            <a:r>
              <a:rPr lang="en-GB" dirty="0"/>
              <a:t>whoever is overusing the right to issue notes would soon have a run against their bank and customers would move their accounts in other banks.</a:t>
            </a:r>
          </a:p>
          <a:p>
            <a:pPr marL="0" indent="0">
              <a:buNone/>
            </a:pPr>
            <a:endParaRPr lang="en-GB" sz="1200" dirty="0"/>
          </a:p>
          <a:p>
            <a:r>
              <a:rPr lang="en-GB" dirty="0"/>
              <a:t>Although this sounds as creating a lot of volatility (and that is an argument that has some popularity)  </a:t>
            </a:r>
            <a:r>
              <a:rPr lang="en-GB" b="1" dirty="0"/>
              <a:t>the free banking school argued that this volatility would only exist until people get accustomed to this new system</a:t>
            </a:r>
            <a:r>
              <a:rPr lang="en-GB" dirty="0"/>
              <a:t>. </a:t>
            </a:r>
          </a:p>
          <a:p>
            <a:pPr lvl="1"/>
            <a:r>
              <a:rPr lang="en-GB" dirty="0"/>
              <a:t>They point to the Scottish banking system in the period 1716-1844 as an example.</a:t>
            </a:r>
          </a:p>
        </p:txBody>
      </p:sp>
    </p:spTree>
    <p:extLst>
      <p:ext uri="{BB962C8B-B14F-4D97-AF65-F5344CB8AC3E}">
        <p14:creationId xmlns:p14="http://schemas.microsoft.com/office/powerpoint/2010/main" val="3614726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07" y="249216"/>
            <a:ext cx="11359167" cy="600790"/>
          </a:xfrm>
        </p:spPr>
        <p:txBody>
          <a:bodyPr>
            <a:normAutofit fontScale="90000"/>
          </a:bodyPr>
          <a:lstStyle/>
          <a:p>
            <a:r>
              <a:rPr lang="en-GB" dirty="0"/>
              <a:t>Towards a market determination of credit worthiness?</a:t>
            </a:r>
          </a:p>
        </p:txBody>
      </p:sp>
      <p:sp>
        <p:nvSpPr>
          <p:cNvPr id="3" name="Content Placeholder 2"/>
          <p:cNvSpPr>
            <a:spLocks noGrp="1"/>
          </p:cNvSpPr>
          <p:nvPr>
            <p:ph idx="1"/>
          </p:nvPr>
        </p:nvSpPr>
        <p:spPr>
          <a:xfrm>
            <a:off x="360608" y="1188689"/>
            <a:ext cx="11526592" cy="5289384"/>
          </a:xfrm>
        </p:spPr>
        <p:txBody>
          <a:bodyPr>
            <a:normAutofit lnSpcReduction="10000"/>
          </a:bodyPr>
          <a:lstStyle/>
          <a:p>
            <a:r>
              <a:rPr lang="en-GB" dirty="0"/>
              <a:t>In the previous discussion on Thornton, there was an element of </a:t>
            </a:r>
            <a:r>
              <a:rPr lang="en-GB" b="1" dirty="0"/>
              <a:t>social determination of creditworthiness</a:t>
            </a:r>
            <a:r>
              <a:rPr lang="en-GB" dirty="0"/>
              <a:t>. There was a hierarchy of credit.</a:t>
            </a:r>
          </a:p>
          <a:p>
            <a:pPr marL="0" indent="0">
              <a:buNone/>
            </a:pPr>
            <a:endParaRPr lang="en-GB" dirty="0"/>
          </a:p>
          <a:p>
            <a:r>
              <a:rPr lang="en-GB" dirty="0"/>
              <a:t>However, with the </a:t>
            </a:r>
            <a:r>
              <a:rPr lang="en-GB" b="1" dirty="0"/>
              <a:t>free banking school we can completely change viewpoint</a:t>
            </a:r>
            <a:r>
              <a:rPr lang="en-GB" dirty="0"/>
              <a:t>. </a:t>
            </a:r>
          </a:p>
          <a:p>
            <a:pPr lvl="1"/>
            <a:r>
              <a:rPr lang="en-GB" dirty="0"/>
              <a:t>There is </a:t>
            </a:r>
            <a:r>
              <a:rPr lang="en-GB" b="1" dirty="0"/>
              <a:t>no social hierarchy of credit</a:t>
            </a:r>
            <a:r>
              <a:rPr lang="en-GB" dirty="0"/>
              <a:t>, but it depends </a:t>
            </a:r>
            <a:r>
              <a:rPr lang="en-GB" b="1" dirty="0"/>
              <a:t>on each institution’s creditworthiness in the market</a:t>
            </a:r>
            <a:r>
              <a:rPr lang="en-GB" dirty="0"/>
              <a:t>.</a:t>
            </a:r>
          </a:p>
          <a:p>
            <a:pPr lvl="1"/>
            <a:r>
              <a:rPr lang="en-GB" b="1" dirty="0"/>
              <a:t>Creditworthiness is down to individual bankers and institutions </a:t>
            </a:r>
            <a:r>
              <a:rPr lang="en-GB" dirty="0"/>
              <a:t>and their bilateral interactions vis-à-vis other individuals and institutions, and the name they have in the market.</a:t>
            </a:r>
          </a:p>
          <a:p>
            <a:pPr marL="457200" lvl="1" indent="0">
              <a:buNone/>
            </a:pPr>
            <a:endParaRPr lang="en-GB" dirty="0"/>
          </a:p>
          <a:p>
            <a:r>
              <a:rPr lang="en-GB" dirty="0"/>
              <a:t>A way to discuss the difference of the two views is whether you see </a:t>
            </a:r>
            <a:r>
              <a:rPr lang="en-GB" b="1" i="1" dirty="0"/>
              <a:t>credit as a socially constructed fact</a:t>
            </a:r>
            <a:r>
              <a:rPr lang="en-GB" dirty="0"/>
              <a:t>, or arising from </a:t>
            </a:r>
            <a:r>
              <a:rPr lang="en-GB" b="1" i="1" dirty="0"/>
              <a:t>individual interaction</a:t>
            </a:r>
            <a:r>
              <a:rPr lang="en-GB" dirty="0"/>
              <a:t>.</a:t>
            </a:r>
          </a:p>
          <a:p>
            <a:pPr lvl="1"/>
            <a:r>
              <a:rPr lang="en-GB" dirty="0"/>
              <a:t>I.e. what is the </a:t>
            </a:r>
            <a:r>
              <a:rPr lang="en-GB" b="1" i="1" dirty="0"/>
              <a:t>nature</a:t>
            </a:r>
            <a:r>
              <a:rPr lang="en-GB" b="1" dirty="0"/>
              <a:t> of credit</a:t>
            </a:r>
            <a:r>
              <a:rPr lang="en-GB" dirty="0"/>
              <a:t>?</a:t>
            </a:r>
          </a:p>
        </p:txBody>
      </p:sp>
      <p:sp>
        <p:nvSpPr>
          <p:cNvPr id="4" name="Line 4"/>
          <p:cNvSpPr>
            <a:spLocks noChangeShapeType="1"/>
          </p:cNvSpPr>
          <p:nvPr/>
        </p:nvSpPr>
        <p:spPr bwMode="auto">
          <a:xfrm flipV="1">
            <a:off x="566669" y="1019346"/>
            <a:ext cx="11114467" cy="10963"/>
          </a:xfrm>
          <a:prstGeom prst="line">
            <a:avLst/>
          </a:prstGeom>
          <a:noFill/>
          <a:ln w="38100">
            <a:solidFill>
              <a:schemeClr val="accent1"/>
            </a:solidFill>
            <a:round/>
            <a:headEnd/>
            <a:tailEnd/>
          </a:ln>
          <a:effectLst/>
        </p:spPr>
        <p:txBody>
          <a:bodyPr/>
          <a:lstStyle/>
          <a:p>
            <a:endParaRPr lang="en-GB"/>
          </a:p>
        </p:txBody>
      </p:sp>
    </p:spTree>
    <p:extLst>
      <p:ext uri="{BB962C8B-B14F-4D97-AF65-F5344CB8AC3E}">
        <p14:creationId xmlns:p14="http://schemas.microsoft.com/office/powerpoint/2010/main" val="4192239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2A3F5-267B-489F-BBC1-51AC116FD7D6}"/>
              </a:ext>
            </a:extLst>
          </p:cNvPr>
          <p:cNvSpPr>
            <a:spLocks noGrp="1"/>
          </p:cNvSpPr>
          <p:nvPr>
            <p:ph type="title"/>
          </p:nvPr>
        </p:nvSpPr>
        <p:spPr>
          <a:xfrm>
            <a:off x="314416" y="301515"/>
            <a:ext cx="2572910" cy="612885"/>
          </a:xfrm>
        </p:spPr>
        <p:txBody>
          <a:bodyPr>
            <a:noAutofit/>
          </a:bodyPr>
          <a:lstStyle/>
          <a:p>
            <a:r>
              <a:rPr lang="en-US" sz="2000" dirty="0"/>
              <a:t>Hierarchical vs non-hierarchical views on credit</a:t>
            </a:r>
            <a:endParaRPr lang="en-GB" sz="2000" dirty="0"/>
          </a:p>
        </p:txBody>
      </p:sp>
      <p:grpSp>
        <p:nvGrpSpPr>
          <p:cNvPr id="4" name="Group 3">
            <a:extLst>
              <a:ext uri="{FF2B5EF4-FFF2-40B4-BE49-F238E27FC236}">
                <a16:creationId xmlns:a16="http://schemas.microsoft.com/office/drawing/2014/main" id="{AF88126C-9261-40F3-A8D0-0EEE699307D1}"/>
              </a:ext>
            </a:extLst>
          </p:cNvPr>
          <p:cNvGrpSpPr/>
          <p:nvPr/>
        </p:nvGrpSpPr>
        <p:grpSpPr>
          <a:xfrm>
            <a:off x="5249475" y="201857"/>
            <a:ext cx="6980854" cy="6194435"/>
            <a:chOff x="3634142" y="259526"/>
            <a:chExt cx="6980854" cy="6194435"/>
          </a:xfrm>
        </p:grpSpPr>
        <p:sp>
          <p:nvSpPr>
            <p:cNvPr id="5" name="TextBox 4">
              <a:extLst>
                <a:ext uri="{FF2B5EF4-FFF2-40B4-BE49-F238E27FC236}">
                  <a16:creationId xmlns:a16="http://schemas.microsoft.com/office/drawing/2014/main" id="{DB04A2FB-FA84-4089-ACA0-1641205096CE}"/>
                </a:ext>
              </a:extLst>
            </p:cNvPr>
            <p:cNvSpPr txBox="1"/>
            <p:nvPr/>
          </p:nvSpPr>
          <p:spPr>
            <a:xfrm>
              <a:off x="7547020" y="1044357"/>
              <a:ext cx="1841679" cy="646331"/>
            </a:xfrm>
            <a:prstGeom prst="rect">
              <a:avLst/>
            </a:prstGeom>
            <a:noFill/>
            <a:ln>
              <a:solidFill>
                <a:schemeClr val="tx1"/>
              </a:solidFill>
            </a:ln>
          </p:spPr>
          <p:txBody>
            <a:bodyPr wrap="square" rtlCol="0">
              <a:spAutoFit/>
            </a:bodyPr>
            <a:lstStyle/>
            <a:p>
              <a:pPr algn="ctr"/>
              <a:r>
                <a:rPr lang="en-GB" dirty="0"/>
                <a:t>Metallic medium Gold-Silver</a:t>
              </a:r>
            </a:p>
          </p:txBody>
        </p:sp>
        <p:sp>
          <p:nvSpPr>
            <p:cNvPr id="6" name="TextBox 5">
              <a:extLst>
                <a:ext uri="{FF2B5EF4-FFF2-40B4-BE49-F238E27FC236}">
                  <a16:creationId xmlns:a16="http://schemas.microsoft.com/office/drawing/2014/main" id="{1FA35FE2-82EA-4424-9A5A-D16A66360057}"/>
                </a:ext>
              </a:extLst>
            </p:cNvPr>
            <p:cNvSpPr txBox="1"/>
            <p:nvPr/>
          </p:nvSpPr>
          <p:spPr>
            <a:xfrm>
              <a:off x="7563116" y="4309065"/>
              <a:ext cx="1532587" cy="369332"/>
            </a:xfrm>
            <a:prstGeom prst="rect">
              <a:avLst/>
            </a:prstGeom>
            <a:noFill/>
            <a:ln>
              <a:solidFill>
                <a:schemeClr val="tx1"/>
              </a:solidFill>
            </a:ln>
          </p:spPr>
          <p:txBody>
            <a:bodyPr wrap="square" rtlCol="0">
              <a:spAutoFit/>
            </a:bodyPr>
            <a:lstStyle/>
            <a:p>
              <a:r>
                <a:rPr lang="en-GB" dirty="0"/>
                <a:t>Country Banks</a:t>
              </a:r>
            </a:p>
          </p:txBody>
        </p:sp>
        <p:sp>
          <p:nvSpPr>
            <p:cNvPr id="7" name="TextBox 6">
              <a:extLst>
                <a:ext uri="{FF2B5EF4-FFF2-40B4-BE49-F238E27FC236}">
                  <a16:creationId xmlns:a16="http://schemas.microsoft.com/office/drawing/2014/main" id="{224F545F-352D-4EA9-88EB-C4097E91DD88}"/>
                </a:ext>
              </a:extLst>
            </p:cNvPr>
            <p:cNvSpPr txBox="1"/>
            <p:nvPr/>
          </p:nvSpPr>
          <p:spPr>
            <a:xfrm>
              <a:off x="5774027" y="5530632"/>
              <a:ext cx="4441065" cy="646331"/>
            </a:xfrm>
            <a:prstGeom prst="rect">
              <a:avLst/>
            </a:prstGeom>
            <a:noFill/>
            <a:ln>
              <a:solidFill>
                <a:schemeClr val="tx1"/>
              </a:solidFill>
            </a:ln>
          </p:spPr>
          <p:txBody>
            <a:bodyPr wrap="square" rtlCol="0">
              <a:spAutoFit/>
            </a:bodyPr>
            <a:lstStyle/>
            <a:p>
              <a:pPr algn="ctr"/>
              <a:r>
                <a:rPr lang="en-GB" dirty="0"/>
                <a:t>Individual producer/consumer</a:t>
              </a:r>
            </a:p>
            <a:p>
              <a:pPr algn="ctr"/>
              <a:r>
                <a:rPr lang="en-GB" dirty="0"/>
                <a:t>Small business</a:t>
              </a:r>
            </a:p>
          </p:txBody>
        </p:sp>
        <p:cxnSp>
          <p:nvCxnSpPr>
            <p:cNvPr id="8" name="Straight Arrow Connector 7">
              <a:extLst>
                <a:ext uri="{FF2B5EF4-FFF2-40B4-BE49-F238E27FC236}">
                  <a16:creationId xmlns:a16="http://schemas.microsoft.com/office/drawing/2014/main" id="{AE83463A-3AAF-4BD6-ABD0-F1CF1E67C236}"/>
                </a:ext>
              </a:extLst>
            </p:cNvPr>
            <p:cNvCxnSpPr/>
            <p:nvPr/>
          </p:nvCxnSpPr>
          <p:spPr>
            <a:xfrm flipV="1">
              <a:off x="8409904" y="1688750"/>
              <a:ext cx="0" cy="5321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7655A18-9C34-497B-AB97-159BFA1616C9}"/>
                </a:ext>
              </a:extLst>
            </p:cNvPr>
            <p:cNvSpPr txBox="1"/>
            <p:nvPr/>
          </p:nvSpPr>
          <p:spPr>
            <a:xfrm>
              <a:off x="6159979" y="264250"/>
              <a:ext cx="1599156" cy="646331"/>
            </a:xfrm>
            <a:prstGeom prst="rect">
              <a:avLst/>
            </a:prstGeom>
            <a:noFill/>
          </p:spPr>
          <p:txBody>
            <a:bodyPr wrap="none" rtlCol="0">
              <a:spAutoFit/>
            </a:bodyPr>
            <a:lstStyle/>
            <a:p>
              <a:r>
                <a:rPr lang="en-GB" dirty="0"/>
                <a:t>Holds Reserves</a:t>
              </a:r>
            </a:p>
            <a:p>
              <a:pPr algn="ctr"/>
              <a:r>
                <a:rPr lang="en-GB" dirty="0"/>
                <a:t>of</a:t>
              </a:r>
            </a:p>
          </p:txBody>
        </p:sp>
        <p:cxnSp>
          <p:nvCxnSpPr>
            <p:cNvPr id="10" name="Straight Arrow Connector 9">
              <a:extLst>
                <a:ext uri="{FF2B5EF4-FFF2-40B4-BE49-F238E27FC236}">
                  <a16:creationId xmlns:a16="http://schemas.microsoft.com/office/drawing/2014/main" id="{89E4B26A-E34B-4264-9959-A76F2349C07F}"/>
                </a:ext>
              </a:extLst>
            </p:cNvPr>
            <p:cNvCxnSpPr/>
            <p:nvPr/>
          </p:nvCxnSpPr>
          <p:spPr>
            <a:xfrm flipV="1">
              <a:off x="8062175" y="2686173"/>
              <a:ext cx="0" cy="537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urved Connector 26">
              <a:extLst>
                <a:ext uri="{FF2B5EF4-FFF2-40B4-BE49-F238E27FC236}">
                  <a16:creationId xmlns:a16="http://schemas.microsoft.com/office/drawing/2014/main" id="{A7D787EE-6845-4EEC-8F38-24AF7FCAC35A}"/>
                </a:ext>
              </a:extLst>
            </p:cNvPr>
            <p:cNvCxnSpPr/>
            <p:nvPr/>
          </p:nvCxnSpPr>
          <p:spPr>
            <a:xfrm rot="16200000" flipV="1">
              <a:off x="6649245" y="2441019"/>
              <a:ext cx="1851430" cy="160983"/>
            </a:xfrm>
            <a:prstGeom prst="curvedConnector4">
              <a:avLst>
                <a:gd name="adj1" fmla="val 7883"/>
                <a:gd name="adj2" fmla="val 70601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41">
              <a:extLst>
                <a:ext uri="{FF2B5EF4-FFF2-40B4-BE49-F238E27FC236}">
                  <a16:creationId xmlns:a16="http://schemas.microsoft.com/office/drawing/2014/main" id="{C4A41C44-9AA8-47D3-A1C0-930CD8E026A5}"/>
                </a:ext>
              </a:extLst>
            </p:cNvPr>
            <p:cNvCxnSpPr/>
            <p:nvPr/>
          </p:nvCxnSpPr>
          <p:spPr>
            <a:xfrm rot="16200000" flipV="1">
              <a:off x="6627071" y="3431032"/>
              <a:ext cx="1851430" cy="160983"/>
            </a:xfrm>
            <a:prstGeom prst="curvedConnector4">
              <a:avLst>
                <a:gd name="adj1" fmla="val 7883"/>
                <a:gd name="adj2" fmla="val 70601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1454289-3FED-4FD2-9EFD-FDF0B72A0E65}"/>
                </a:ext>
              </a:extLst>
            </p:cNvPr>
            <p:cNvCxnSpPr/>
            <p:nvPr/>
          </p:nvCxnSpPr>
          <p:spPr>
            <a:xfrm flipV="1">
              <a:off x="8062175" y="3653737"/>
              <a:ext cx="0" cy="645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F6151DB-EABD-4BD7-83AD-AA52B6B17405}"/>
                </a:ext>
              </a:extLst>
            </p:cNvPr>
            <p:cNvCxnSpPr/>
            <p:nvPr/>
          </p:nvCxnSpPr>
          <p:spPr>
            <a:xfrm>
              <a:off x="8744755" y="2701850"/>
              <a:ext cx="0" cy="506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BEC3CD7-057B-4D48-B068-0C808DF85201}"/>
                </a:ext>
              </a:extLst>
            </p:cNvPr>
            <p:cNvCxnSpPr/>
            <p:nvPr/>
          </p:nvCxnSpPr>
          <p:spPr>
            <a:xfrm>
              <a:off x="8744755" y="3653737"/>
              <a:ext cx="0" cy="645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98">
              <a:extLst>
                <a:ext uri="{FF2B5EF4-FFF2-40B4-BE49-F238E27FC236}">
                  <a16:creationId xmlns:a16="http://schemas.microsoft.com/office/drawing/2014/main" id="{15103A61-19C3-4AD1-A9E8-024CF2968EFD}"/>
                </a:ext>
              </a:extLst>
            </p:cNvPr>
            <p:cNvCxnSpPr>
              <a:stCxn id="32" idx="3"/>
            </p:cNvCxnSpPr>
            <p:nvPr/>
          </p:nvCxnSpPr>
          <p:spPr>
            <a:xfrm>
              <a:off x="9321620" y="3395827"/>
              <a:ext cx="787756" cy="2122228"/>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06">
              <a:extLst>
                <a:ext uri="{FF2B5EF4-FFF2-40B4-BE49-F238E27FC236}">
                  <a16:creationId xmlns:a16="http://schemas.microsoft.com/office/drawing/2014/main" id="{DB941457-C636-45F5-B38F-1D5DB113190A}"/>
                </a:ext>
              </a:extLst>
            </p:cNvPr>
            <p:cNvCxnSpPr/>
            <p:nvPr/>
          </p:nvCxnSpPr>
          <p:spPr>
            <a:xfrm rot="16200000" flipH="1">
              <a:off x="8851185" y="4706560"/>
              <a:ext cx="1068589" cy="579552"/>
            </a:xfrm>
            <a:prstGeom prst="curvedConnector3">
              <a:avLst>
                <a:gd name="adj1" fmla="val -303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10">
              <a:extLst>
                <a:ext uri="{FF2B5EF4-FFF2-40B4-BE49-F238E27FC236}">
                  <a16:creationId xmlns:a16="http://schemas.microsoft.com/office/drawing/2014/main" id="{B381F8C3-003B-404F-A698-9169F0120836}"/>
                </a:ext>
              </a:extLst>
            </p:cNvPr>
            <p:cNvCxnSpPr>
              <a:endCxn id="6" idx="3"/>
            </p:cNvCxnSpPr>
            <p:nvPr/>
          </p:nvCxnSpPr>
          <p:spPr>
            <a:xfrm rot="5400000">
              <a:off x="8920583" y="3532995"/>
              <a:ext cx="1135857" cy="78561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Freeform 112">
              <a:extLst>
                <a:ext uri="{FF2B5EF4-FFF2-40B4-BE49-F238E27FC236}">
                  <a16:creationId xmlns:a16="http://schemas.microsoft.com/office/drawing/2014/main" id="{2058BBA4-6295-45A6-9353-CDB2AE627DFA}"/>
                </a:ext>
              </a:extLst>
            </p:cNvPr>
            <p:cNvSpPr/>
            <p:nvPr/>
          </p:nvSpPr>
          <p:spPr>
            <a:xfrm>
              <a:off x="9285668" y="2498501"/>
              <a:ext cx="599438" cy="862885"/>
            </a:xfrm>
            <a:custGeom>
              <a:avLst/>
              <a:gdLst>
                <a:gd name="connsiteX0" fmla="*/ 592428 w 599438"/>
                <a:gd name="connsiteY0" fmla="*/ 862885 h 862885"/>
                <a:gd name="connsiteX1" fmla="*/ 566670 w 599438"/>
                <a:gd name="connsiteY1" fmla="*/ 321972 h 862885"/>
                <a:gd name="connsiteX2" fmla="*/ 334850 w 599438"/>
                <a:gd name="connsiteY2" fmla="*/ 25758 h 862885"/>
                <a:gd name="connsiteX3" fmla="*/ 25757 w 599438"/>
                <a:gd name="connsiteY3" fmla="*/ 12879 h 862885"/>
                <a:gd name="connsiteX4" fmla="*/ 38636 w 599438"/>
                <a:gd name="connsiteY4" fmla="*/ 0 h 862885"/>
                <a:gd name="connsiteX5" fmla="*/ 0 w 599438"/>
                <a:gd name="connsiteY5" fmla="*/ 12879 h 86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438" h="862885">
                  <a:moveTo>
                    <a:pt x="592428" y="862885"/>
                  </a:moveTo>
                  <a:cubicBezTo>
                    <a:pt x="601014" y="662189"/>
                    <a:pt x="609600" y="461493"/>
                    <a:pt x="566670" y="321972"/>
                  </a:cubicBezTo>
                  <a:cubicBezTo>
                    <a:pt x="523740" y="182451"/>
                    <a:pt x="425002" y="77273"/>
                    <a:pt x="334850" y="25758"/>
                  </a:cubicBezTo>
                  <a:cubicBezTo>
                    <a:pt x="244698" y="-25757"/>
                    <a:pt x="75126" y="17172"/>
                    <a:pt x="25757" y="12879"/>
                  </a:cubicBezTo>
                  <a:cubicBezTo>
                    <a:pt x="-23612" y="8586"/>
                    <a:pt x="42929" y="0"/>
                    <a:pt x="38636" y="0"/>
                  </a:cubicBezTo>
                  <a:cubicBezTo>
                    <a:pt x="34343" y="0"/>
                    <a:pt x="17171" y="6439"/>
                    <a:pt x="0" y="128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075D6E81-1350-4625-9C7B-2BC456FF4A16}"/>
                </a:ext>
              </a:extLst>
            </p:cNvPr>
            <p:cNvSpPr txBox="1"/>
            <p:nvPr/>
          </p:nvSpPr>
          <p:spPr>
            <a:xfrm>
              <a:off x="9467075" y="259526"/>
              <a:ext cx="1147921" cy="1477328"/>
            </a:xfrm>
            <a:prstGeom prst="rect">
              <a:avLst/>
            </a:prstGeom>
            <a:noFill/>
          </p:spPr>
          <p:txBody>
            <a:bodyPr wrap="square" rtlCol="0">
              <a:spAutoFit/>
            </a:bodyPr>
            <a:lstStyle/>
            <a:p>
              <a:pPr algn="ctr"/>
              <a:r>
                <a:rPr lang="en-GB" dirty="0"/>
                <a:t>Extends credit to/</a:t>
              </a:r>
            </a:p>
            <a:p>
              <a:r>
                <a:rPr lang="en-GB" dirty="0"/>
                <a:t>accepts payment from</a:t>
              </a:r>
            </a:p>
          </p:txBody>
        </p:sp>
        <p:cxnSp>
          <p:nvCxnSpPr>
            <p:cNvPr id="21" name="Curved Connector 119">
              <a:extLst>
                <a:ext uri="{FF2B5EF4-FFF2-40B4-BE49-F238E27FC236}">
                  <a16:creationId xmlns:a16="http://schemas.microsoft.com/office/drawing/2014/main" id="{28AAD78B-1CEE-4F1E-B91F-95D6AEDEFE03}"/>
                </a:ext>
              </a:extLst>
            </p:cNvPr>
            <p:cNvCxnSpPr>
              <a:endCxn id="6" idx="1"/>
            </p:cNvCxnSpPr>
            <p:nvPr/>
          </p:nvCxnSpPr>
          <p:spPr>
            <a:xfrm rot="5400000" flipH="1" flipV="1">
              <a:off x="6817677" y="4785192"/>
              <a:ext cx="1036900" cy="453978"/>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D9AF8B6-344C-447A-BC8F-36D229CD52EA}"/>
                </a:ext>
              </a:extLst>
            </p:cNvPr>
            <p:cNvSpPr txBox="1"/>
            <p:nvPr/>
          </p:nvSpPr>
          <p:spPr>
            <a:xfrm>
              <a:off x="3814021" y="259526"/>
              <a:ext cx="1656479" cy="646331"/>
            </a:xfrm>
            <a:prstGeom prst="rect">
              <a:avLst/>
            </a:prstGeom>
            <a:noFill/>
          </p:spPr>
          <p:txBody>
            <a:bodyPr wrap="none" rtlCol="0">
              <a:spAutoFit/>
            </a:bodyPr>
            <a:lstStyle/>
            <a:p>
              <a:pPr algn="ctr"/>
              <a:r>
                <a:rPr lang="en-GB" dirty="0"/>
                <a:t>Forms of credit </a:t>
              </a:r>
            </a:p>
            <a:p>
              <a:pPr algn="ctr"/>
              <a:r>
                <a:rPr lang="en-GB" dirty="0"/>
                <a:t>issued</a:t>
              </a:r>
            </a:p>
          </p:txBody>
        </p:sp>
        <p:cxnSp>
          <p:nvCxnSpPr>
            <p:cNvPr id="23" name="Curved Connector 121">
              <a:extLst>
                <a:ext uri="{FF2B5EF4-FFF2-40B4-BE49-F238E27FC236}">
                  <a16:creationId xmlns:a16="http://schemas.microsoft.com/office/drawing/2014/main" id="{009A0269-41B7-490B-8291-3A6E354CC68A}"/>
                </a:ext>
              </a:extLst>
            </p:cNvPr>
            <p:cNvCxnSpPr>
              <a:endCxn id="5" idx="1"/>
            </p:cNvCxnSpPr>
            <p:nvPr/>
          </p:nvCxnSpPr>
          <p:spPr>
            <a:xfrm rot="5400000" flipH="1" flipV="1">
              <a:off x="5963279" y="1608307"/>
              <a:ext cx="1824524" cy="134295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26686EB-30DC-41BC-9479-63CC1A143710}"/>
                </a:ext>
              </a:extLst>
            </p:cNvPr>
            <p:cNvSpPr txBox="1"/>
            <p:nvPr/>
          </p:nvSpPr>
          <p:spPr>
            <a:xfrm>
              <a:off x="3634142" y="5530631"/>
              <a:ext cx="1911822" cy="923330"/>
            </a:xfrm>
            <a:prstGeom prst="rect">
              <a:avLst/>
            </a:prstGeom>
            <a:noFill/>
          </p:spPr>
          <p:txBody>
            <a:bodyPr wrap="square" rtlCol="0">
              <a:spAutoFit/>
            </a:bodyPr>
            <a:lstStyle/>
            <a:p>
              <a:r>
                <a:rPr lang="en-GB" dirty="0"/>
                <a:t>Bills of Exchange/ </a:t>
              </a:r>
            </a:p>
            <a:p>
              <a:r>
                <a:rPr lang="en-GB" dirty="0"/>
                <a:t>other promissory notes</a:t>
              </a:r>
            </a:p>
          </p:txBody>
        </p:sp>
        <p:sp>
          <p:nvSpPr>
            <p:cNvPr id="25" name="TextBox 24">
              <a:extLst>
                <a:ext uri="{FF2B5EF4-FFF2-40B4-BE49-F238E27FC236}">
                  <a16:creationId xmlns:a16="http://schemas.microsoft.com/office/drawing/2014/main" id="{1E2D189A-09B6-4520-89B6-2A474F48DBAC}"/>
                </a:ext>
              </a:extLst>
            </p:cNvPr>
            <p:cNvSpPr txBox="1"/>
            <p:nvPr/>
          </p:nvSpPr>
          <p:spPr>
            <a:xfrm>
              <a:off x="3729246" y="3029217"/>
              <a:ext cx="1805046" cy="923330"/>
            </a:xfrm>
            <a:prstGeom prst="rect">
              <a:avLst/>
            </a:prstGeom>
            <a:noFill/>
          </p:spPr>
          <p:txBody>
            <a:bodyPr wrap="none" rtlCol="0">
              <a:spAutoFit/>
            </a:bodyPr>
            <a:lstStyle/>
            <a:p>
              <a:r>
                <a:rPr lang="en-GB" dirty="0"/>
                <a:t>Banknotes</a:t>
              </a:r>
            </a:p>
            <a:p>
              <a:r>
                <a:rPr lang="en-GB" dirty="0"/>
                <a:t>and other</a:t>
              </a:r>
            </a:p>
            <a:p>
              <a:r>
                <a:rPr lang="en-GB" dirty="0"/>
                <a:t>promissory notes</a:t>
              </a:r>
            </a:p>
          </p:txBody>
        </p:sp>
        <p:cxnSp>
          <p:nvCxnSpPr>
            <p:cNvPr id="26" name="Curved Connector 125">
              <a:extLst>
                <a:ext uri="{FF2B5EF4-FFF2-40B4-BE49-F238E27FC236}">
                  <a16:creationId xmlns:a16="http://schemas.microsoft.com/office/drawing/2014/main" id="{4B0C630C-4ACE-4582-AD3E-1E4B4B0AF531}"/>
                </a:ext>
              </a:extLst>
            </p:cNvPr>
            <p:cNvCxnSpPr>
              <a:endCxn id="32" idx="1"/>
            </p:cNvCxnSpPr>
            <p:nvPr/>
          </p:nvCxnSpPr>
          <p:spPr>
            <a:xfrm rot="5400000" flipH="1" flipV="1">
              <a:off x="5950105" y="3995166"/>
              <a:ext cx="2090538" cy="891860"/>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urved Connector 131">
              <a:extLst>
                <a:ext uri="{FF2B5EF4-FFF2-40B4-BE49-F238E27FC236}">
                  <a16:creationId xmlns:a16="http://schemas.microsoft.com/office/drawing/2014/main" id="{A5B6048D-6103-4F76-814D-8769D07F14EF}"/>
                </a:ext>
              </a:extLst>
            </p:cNvPr>
            <p:cNvCxnSpPr>
              <a:endCxn id="34" idx="1"/>
            </p:cNvCxnSpPr>
            <p:nvPr/>
          </p:nvCxnSpPr>
          <p:spPr>
            <a:xfrm rot="5400000" flipH="1" flipV="1">
              <a:off x="5158608" y="3110530"/>
              <a:ext cx="3041729" cy="173509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139">
              <a:extLst>
                <a:ext uri="{FF2B5EF4-FFF2-40B4-BE49-F238E27FC236}">
                  <a16:creationId xmlns:a16="http://schemas.microsoft.com/office/drawing/2014/main" id="{B0F79136-1C7F-4D8F-99A1-CED7116ADD44}"/>
                </a:ext>
              </a:extLst>
            </p:cNvPr>
            <p:cNvCxnSpPr/>
            <p:nvPr/>
          </p:nvCxnSpPr>
          <p:spPr>
            <a:xfrm rot="5400000" flipH="1" flipV="1">
              <a:off x="5080231" y="1910453"/>
              <a:ext cx="3041729" cy="173509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143">
              <a:extLst>
                <a:ext uri="{FF2B5EF4-FFF2-40B4-BE49-F238E27FC236}">
                  <a16:creationId xmlns:a16="http://schemas.microsoft.com/office/drawing/2014/main" id="{B3470F14-4992-4698-AACD-99D6A2BA8741}"/>
                </a:ext>
              </a:extLst>
            </p:cNvPr>
            <p:cNvCxnSpPr/>
            <p:nvPr/>
          </p:nvCxnSpPr>
          <p:spPr>
            <a:xfrm rot="16200000" flipH="1">
              <a:off x="5153749" y="4878663"/>
              <a:ext cx="1200076" cy="40479"/>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0" name="Curved Connector 154">
              <a:extLst>
                <a:ext uri="{FF2B5EF4-FFF2-40B4-BE49-F238E27FC236}">
                  <a16:creationId xmlns:a16="http://schemas.microsoft.com/office/drawing/2014/main" id="{9F78827B-4774-4F3D-801A-5160854C65D9}"/>
                </a:ext>
              </a:extLst>
            </p:cNvPr>
            <p:cNvCxnSpPr>
              <a:endCxn id="6" idx="1"/>
            </p:cNvCxnSpPr>
            <p:nvPr/>
          </p:nvCxnSpPr>
          <p:spPr>
            <a:xfrm>
              <a:off x="6204062" y="3163069"/>
              <a:ext cx="1359054" cy="1330662"/>
            </a:xfrm>
            <a:prstGeom prst="curvedConnector3">
              <a:avLst>
                <a:gd name="adj1" fmla="val -225"/>
              </a:avLst>
            </a:prstGeom>
          </p:spPr>
          <p:style>
            <a:lnRef idx="1">
              <a:schemeClr val="accent1"/>
            </a:lnRef>
            <a:fillRef idx="0">
              <a:schemeClr val="accent1"/>
            </a:fillRef>
            <a:effectRef idx="0">
              <a:schemeClr val="accent1"/>
            </a:effectRef>
            <a:fontRef idx="minor">
              <a:schemeClr val="tx1"/>
            </a:fontRef>
          </p:style>
        </p:cxnSp>
        <p:cxnSp>
          <p:nvCxnSpPr>
            <p:cNvPr id="31" name="Curved Connector 162">
              <a:extLst>
                <a:ext uri="{FF2B5EF4-FFF2-40B4-BE49-F238E27FC236}">
                  <a16:creationId xmlns:a16="http://schemas.microsoft.com/office/drawing/2014/main" id="{531FAD1F-2492-4A9F-8AF5-964A79F098A0}"/>
                </a:ext>
              </a:extLst>
            </p:cNvPr>
            <p:cNvCxnSpPr/>
            <p:nvPr/>
          </p:nvCxnSpPr>
          <p:spPr>
            <a:xfrm rot="16200000" flipH="1">
              <a:off x="7990718" y="3687946"/>
              <a:ext cx="3041731" cy="631063"/>
            </a:xfrm>
            <a:prstGeom prst="curvedConnector3">
              <a:avLst>
                <a:gd name="adj1" fmla="val 3002"/>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78DE3C5-1437-4399-9E8F-DFFB53D5D79D}"/>
                </a:ext>
              </a:extLst>
            </p:cNvPr>
            <p:cNvSpPr txBox="1"/>
            <p:nvPr/>
          </p:nvSpPr>
          <p:spPr>
            <a:xfrm>
              <a:off x="7441304" y="3211161"/>
              <a:ext cx="1880316" cy="369332"/>
            </a:xfrm>
            <a:prstGeom prst="rect">
              <a:avLst/>
            </a:prstGeom>
            <a:solidFill>
              <a:schemeClr val="bg1"/>
            </a:solidFill>
            <a:ln>
              <a:solidFill>
                <a:schemeClr val="tx1"/>
              </a:solidFill>
            </a:ln>
          </p:spPr>
          <p:txBody>
            <a:bodyPr wrap="square" rtlCol="0">
              <a:spAutoFit/>
            </a:bodyPr>
            <a:lstStyle/>
            <a:p>
              <a:pPr algn="ctr"/>
              <a:r>
                <a:rPr lang="en-GB" dirty="0"/>
                <a:t>London Banks</a:t>
              </a:r>
            </a:p>
          </p:txBody>
        </p:sp>
        <p:sp>
          <p:nvSpPr>
            <p:cNvPr id="33" name="Left Brace 32">
              <a:extLst>
                <a:ext uri="{FF2B5EF4-FFF2-40B4-BE49-F238E27FC236}">
                  <a16:creationId xmlns:a16="http://schemas.microsoft.com/office/drawing/2014/main" id="{0CFC63F1-5414-437B-97F9-69371074B38D}"/>
                </a:ext>
              </a:extLst>
            </p:cNvPr>
            <p:cNvSpPr/>
            <p:nvPr/>
          </p:nvSpPr>
          <p:spPr>
            <a:xfrm>
              <a:off x="5227953" y="2330511"/>
              <a:ext cx="460618" cy="234788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4" name="TextBox 33">
              <a:extLst>
                <a:ext uri="{FF2B5EF4-FFF2-40B4-BE49-F238E27FC236}">
                  <a16:creationId xmlns:a16="http://schemas.microsoft.com/office/drawing/2014/main" id="{34CDC313-0330-4317-A438-27A0EBA24555}"/>
                </a:ext>
              </a:extLst>
            </p:cNvPr>
            <p:cNvSpPr txBox="1"/>
            <p:nvPr/>
          </p:nvSpPr>
          <p:spPr>
            <a:xfrm>
              <a:off x="7547020" y="2272546"/>
              <a:ext cx="1725769" cy="369332"/>
            </a:xfrm>
            <a:prstGeom prst="rect">
              <a:avLst/>
            </a:prstGeom>
            <a:solidFill>
              <a:schemeClr val="bg1"/>
            </a:solidFill>
            <a:ln>
              <a:solidFill>
                <a:schemeClr val="tx1"/>
              </a:solidFill>
            </a:ln>
          </p:spPr>
          <p:txBody>
            <a:bodyPr wrap="square" rtlCol="0">
              <a:spAutoFit/>
            </a:bodyPr>
            <a:lstStyle/>
            <a:p>
              <a:r>
                <a:rPr lang="en-GB" dirty="0"/>
                <a:t>Bank of England</a:t>
              </a:r>
            </a:p>
          </p:txBody>
        </p:sp>
      </p:grpSp>
      <p:sp>
        <p:nvSpPr>
          <p:cNvPr id="36" name="TextBox 35">
            <a:extLst>
              <a:ext uri="{FF2B5EF4-FFF2-40B4-BE49-F238E27FC236}">
                <a16:creationId xmlns:a16="http://schemas.microsoft.com/office/drawing/2014/main" id="{89F5F7AE-546F-4B84-BDF8-0F3F39747295}"/>
              </a:ext>
            </a:extLst>
          </p:cNvPr>
          <p:cNvSpPr txBox="1"/>
          <p:nvPr/>
        </p:nvSpPr>
        <p:spPr>
          <a:xfrm>
            <a:off x="2001097" y="1426751"/>
            <a:ext cx="885179" cy="369332"/>
          </a:xfrm>
          <a:prstGeom prst="rect">
            <a:avLst/>
          </a:prstGeom>
          <a:noFill/>
          <a:ln w="12700">
            <a:solidFill>
              <a:schemeClr val="tx1"/>
            </a:solidFill>
          </a:ln>
        </p:spPr>
        <p:txBody>
          <a:bodyPr wrap="none" rtlCol="0">
            <a:spAutoFit/>
          </a:bodyPr>
          <a:lstStyle/>
          <a:p>
            <a:r>
              <a:rPr lang="en-US" dirty="0"/>
              <a:t>Bank A </a:t>
            </a:r>
            <a:endParaRPr lang="en-GB" dirty="0"/>
          </a:p>
        </p:txBody>
      </p:sp>
      <p:sp>
        <p:nvSpPr>
          <p:cNvPr id="37" name="TextBox 36">
            <a:extLst>
              <a:ext uri="{FF2B5EF4-FFF2-40B4-BE49-F238E27FC236}">
                <a16:creationId xmlns:a16="http://schemas.microsoft.com/office/drawing/2014/main" id="{96F80895-A107-48FB-A9EA-F1EC61CC597A}"/>
              </a:ext>
            </a:extLst>
          </p:cNvPr>
          <p:cNvSpPr txBox="1"/>
          <p:nvPr/>
        </p:nvSpPr>
        <p:spPr>
          <a:xfrm>
            <a:off x="3178401" y="2598640"/>
            <a:ext cx="824265" cy="369332"/>
          </a:xfrm>
          <a:prstGeom prst="rect">
            <a:avLst/>
          </a:prstGeom>
          <a:noFill/>
          <a:ln w="12700">
            <a:solidFill>
              <a:schemeClr val="tx1"/>
            </a:solidFill>
          </a:ln>
        </p:spPr>
        <p:txBody>
          <a:bodyPr wrap="none" rtlCol="0">
            <a:spAutoFit/>
          </a:bodyPr>
          <a:lstStyle/>
          <a:p>
            <a:r>
              <a:rPr lang="en-US" dirty="0"/>
              <a:t>Bank B</a:t>
            </a:r>
            <a:endParaRPr lang="en-GB" dirty="0"/>
          </a:p>
        </p:txBody>
      </p:sp>
      <p:sp>
        <p:nvSpPr>
          <p:cNvPr id="38" name="TextBox 37">
            <a:extLst>
              <a:ext uri="{FF2B5EF4-FFF2-40B4-BE49-F238E27FC236}">
                <a16:creationId xmlns:a16="http://schemas.microsoft.com/office/drawing/2014/main" id="{7EC2BFBD-2809-4479-9BF7-ECBEF59B1FDA}"/>
              </a:ext>
            </a:extLst>
          </p:cNvPr>
          <p:cNvSpPr txBox="1"/>
          <p:nvPr/>
        </p:nvSpPr>
        <p:spPr>
          <a:xfrm>
            <a:off x="71998" y="2723655"/>
            <a:ext cx="1156086" cy="369332"/>
          </a:xfrm>
          <a:prstGeom prst="rect">
            <a:avLst/>
          </a:prstGeom>
          <a:noFill/>
          <a:ln w="12700">
            <a:solidFill>
              <a:schemeClr val="tx1"/>
            </a:solidFill>
          </a:ln>
        </p:spPr>
        <p:txBody>
          <a:bodyPr wrap="none" rtlCol="0">
            <a:spAutoFit/>
          </a:bodyPr>
          <a:lstStyle/>
          <a:p>
            <a:r>
              <a:rPr lang="en-US" dirty="0"/>
              <a:t>Individual </a:t>
            </a:r>
          </a:p>
        </p:txBody>
      </p:sp>
      <p:sp>
        <p:nvSpPr>
          <p:cNvPr id="39" name="TextBox 38">
            <a:extLst>
              <a:ext uri="{FF2B5EF4-FFF2-40B4-BE49-F238E27FC236}">
                <a16:creationId xmlns:a16="http://schemas.microsoft.com/office/drawing/2014/main" id="{683F675F-46B1-4ECF-B457-672F2B80DDE5}"/>
              </a:ext>
            </a:extLst>
          </p:cNvPr>
          <p:cNvSpPr txBox="1"/>
          <p:nvPr/>
        </p:nvSpPr>
        <p:spPr>
          <a:xfrm>
            <a:off x="1136264" y="5422738"/>
            <a:ext cx="1627882" cy="369332"/>
          </a:xfrm>
          <a:prstGeom prst="rect">
            <a:avLst/>
          </a:prstGeom>
          <a:noFill/>
          <a:ln>
            <a:solidFill>
              <a:schemeClr val="tx1"/>
            </a:solidFill>
          </a:ln>
        </p:spPr>
        <p:txBody>
          <a:bodyPr wrap="none" rtlCol="0">
            <a:spAutoFit/>
          </a:bodyPr>
          <a:lstStyle/>
          <a:p>
            <a:r>
              <a:rPr lang="en-US" dirty="0"/>
              <a:t>Small Company</a:t>
            </a:r>
            <a:endParaRPr lang="en-GB" dirty="0"/>
          </a:p>
        </p:txBody>
      </p:sp>
      <p:cxnSp>
        <p:nvCxnSpPr>
          <p:cNvPr id="41" name="Straight Arrow Connector 40">
            <a:extLst>
              <a:ext uri="{FF2B5EF4-FFF2-40B4-BE49-F238E27FC236}">
                <a16:creationId xmlns:a16="http://schemas.microsoft.com/office/drawing/2014/main" id="{652447E9-2F79-4706-B1C4-5028FF61A8BA}"/>
              </a:ext>
            </a:extLst>
          </p:cNvPr>
          <p:cNvCxnSpPr>
            <a:cxnSpLocks/>
            <a:stCxn id="39" idx="3"/>
          </p:cNvCxnSpPr>
          <p:nvPr/>
        </p:nvCxnSpPr>
        <p:spPr>
          <a:xfrm flipV="1">
            <a:off x="2764146" y="2983030"/>
            <a:ext cx="1100247" cy="2624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DEE7D2B8-1E27-4F84-9403-FB47FE2A2FDF}"/>
              </a:ext>
            </a:extLst>
          </p:cNvPr>
          <p:cNvCxnSpPr>
            <a:cxnSpLocks/>
            <a:stCxn id="37" idx="2"/>
          </p:cNvCxnSpPr>
          <p:nvPr/>
        </p:nvCxnSpPr>
        <p:spPr>
          <a:xfrm flipH="1">
            <a:off x="2585322" y="2967972"/>
            <a:ext cx="1005212" cy="2365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312609B-393E-4956-92EB-E82619F01FAF}"/>
              </a:ext>
            </a:extLst>
          </p:cNvPr>
          <p:cNvSpPr txBox="1"/>
          <p:nvPr/>
        </p:nvSpPr>
        <p:spPr>
          <a:xfrm>
            <a:off x="3291684" y="4267038"/>
            <a:ext cx="2288476" cy="923330"/>
          </a:xfrm>
          <a:prstGeom prst="rect">
            <a:avLst/>
          </a:prstGeom>
          <a:noFill/>
        </p:spPr>
        <p:txBody>
          <a:bodyPr wrap="square" rtlCol="0">
            <a:spAutoFit/>
          </a:bodyPr>
          <a:lstStyle/>
          <a:p>
            <a:r>
              <a:rPr lang="en-US" dirty="0"/>
              <a:t>Deposits any bills of Bank A/holds  account </a:t>
            </a:r>
          </a:p>
          <a:p>
            <a:r>
              <a:rPr lang="en-US" dirty="0"/>
              <a:t>At Bank B</a:t>
            </a:r>
            <a:endParaRPr lang="en-GB" dirty="0"/>
          </a:p>
        </p:txBody>
      </p:sp>
      <p:cxnSp>
        <p:nvCxnSpPr>
          <p:cNvPr id="46" name="Straight Arrow Connector 45">
            <a:extLst>
              <a:ext uri="{FF2B5EF4-FFF2-40B4-BE49-F238E27FC236}">
                <a16:creationId xmlns:a16="http://schemas.microsoft.com/office/drawing/2014/main" id="{3E59AF1C-0DE1-4421-99BE-E17FD44936B6}"/>
              </a:ext>
            </a:extLst>
          </p:cNvPr>
          <p:cNvCxnSpPr>
            <a:cxnSpLocks/>
          </p:cNvCxnSpPr>
          <p:nvPr/>
        </p:nvCxnSpPr>
        <p:spPr>
          <a:xfrm flipH="1" flipV="1">
            <a:off x="2735974" y="1796084"/>
            <a:ext cx="716126" cy="768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7122CD40-7AC5-412E-A86E-5319525054C5}"/>
              </a:ext>
            </a:extLst>
          </p:cNvPr>
          <p:cNvSpPr txBox="1"/>
          <p:nvPr/>
        </p:nvSpPr>
        <p:spPr>
          <a:xfrm>
            <a:off x="2292617" y="3231691"/>
            <a:ext cx="1221718" cy="1200329"/>
          </a:xfrm>
          <a:prstGeom prst="rect">
            <a:avLst/>
          </a:prstGeom>
          <a:noFill/>
        </p:spPr>
        <p:txBody>
          <a:bodyPr wrap="square" rtlCol="0">
            <a:spAutoFit/>
          </a:bodyPr>
          <a:lstStyle/>
          <a:p>
            <a:r>
              <a:rPr lang="en-US" dirty="0"/>
              <a:t>Issues currency notes of Bank B</a:t>
            </a:r>
            <a:endParaRPr lang="en-GB" dirty="0"/>
          </a:p>
        </p:txBody>
      </p:sp>
      <p:cxnSp>
        <p:nvCxnSpPr>
          <p:cNvPr id="50" name="Straight Arrow Connector 49">
            <a:extLst>
              <a:ext uri="{FF2B5EF4-FFF2-40B4-BE49-F238E27FC236}">
                <a16:creationId xmlns:a16="http://schemas.microsoft.com/office/drawing/2014/main" id="{9C6175F9-6C74-45BE-81A3-8F185E700160}"/>
              </a:ext>
            </a:extLst>
          </p:cNvPr>
          <p:cNvCxnSpPr>
            <a:cxnSpLocks/>
          </p:cNvCxnSpPr>
          <p:nvPr/>
        </p:nvCxnSpPr>
        <p:spPr>
          <a:xfrm flipV="1">
            <a:off x="859662" y="1800127"/>
            <a:ext cx="1211928" cy="877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04A87AA-077D-4BEA-9951-B40C569708C8}"/>
              </a:ext>
            </a:extLst>
          </p:cNvPr>
          <p:cNvCxnSpPr>
            <a:cxnSpLocks/>
            <a:stCxn id="36" idx="3"/>
          </p:cNvCxnSpPr>
          <p:nvPr/>
        </p:nvCxnSpPr>
        <p:spPr>
          <a:xfrm>
            <a:off x="2886276" y="1611417"/>
            <a:ext cx="940949" cy="936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6709F7C4-A902-4F05-BA3B-7B2A755CE4E4}"/>
              </a:ext>
            </a:extLst>
          </p:cNvPr>
          <p:cNvSpPr txBox="1"/>
          <p:nvPr/>
        </p:nvSpPr>
        <p:spPr>
          <a:xfrm>
            <a:off x="3037227" y="556399"/>
            <a:ext cx="2771054" cy="1477328"/>
          </a:xfrm>
          <a:prstGeom prst="rect">
            <a:avLst/>
          </a:prstGeom>
          <a:noFill/>
        </p:spPr>
        <p:txBody>
          <a:bodyPr wrap="square" rtlCol="0">
            <a:spAutoFit/>
          </a:bodyPr>
          <a:lstStyle/>
          <a:p>
            <a:r>
              <a:rPr lang="en-US" dirty="0"/>
              <a:t>Exchange Bank A notes for Bank B notes in interbank exchange rate. And/or hold reserves of each other’s currency</a:t>
            </a:r>
            <a:endParaRPr lang="en-GB" dirty="0"/>
          </a:p>
        </p:txBody>
      </p:sp>
      <p:sp>
        <p:nvSpPr>
          <p:cNvPr id="62" name="TextBox 61">
            <a:extLst>
              <a:ext uri="{FF2B5EF4-FFF2-40B4-BE49-F238E27FC236}">
                <a16:creationId xmlns:a16="http://schemas.microsoft.com/office/drawing/2014/main" id="{331D0DBD-31BE-44F3-B380-EEFC21DB4B1E}"/>
              </a:ext>
            </a:extLst>
          </p:cNvPr>
          <p:cNvSpPr txBox="1"/>
          <p:nvPr/>
        </p:nvSpPr>
        <p:spPr>
          <a:xfrm>
            <a:off x="78456" y="1653526"/>
            <a:ext cx="1705714" cy="646331"/>
          </a:xfrm>
          <a:prstGeom prst="rect">
            <a:avLst/>
          </a:prstGeom>
          <a:noFill/>
        </p:spPr>
        <p:txBody>
          <a:bodyPr wrap="square" rtlCol="0">
            <a:spAutoFit/>
          </a:bodyPr>
          <a:lstStyle/>
          <a:p>
            <a:r>
              <a:rPr lang="en-US" dirty="0"/>
              <a:t>Holds account at Bank A</a:t>
            </a:r>
            <a:endParaRPr lang="en-GB" dirty="0"/>
          </a:p>
        </p:txBody>
      </p:sp>
      <p:cxnSp>
        <p:nvCxnSpPr>
          <p:cNvPr id="68" name="Straight Arrow Connector 67">
            <a:extLst>
              <a:ext uri="{FF2B5EF4-FFF2-40B4-BE49-F238E27FC236}">
                <a16:creationId xmlns:a16="http://schemas.microsoft.com/office/drawing/2014/main" id="{E1BE193F-6DA1-4D72-8308-A90CDE18F1AB}"/>
              </a:ext>
            </a:extLst>
          </p:cNvPr>
          <p:cNvCxnSpPr>
            <a:cxnSpLocks/>
            <a:stCxn id="36" idx="2"/>
          </p:cNvCxnSpPr>
          <p:nvPr/>
        </p:nvCxnSpPr>
        <p:spPr>
          <a:xfrm flipH="1">
            <a:off x="1217827" y="1796083"/>
            <a:ext cx="1225860" cy="868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6A9458B0-FCD8-4E8D-AE4A-9225B20C3660}"/>
              </a:ext>
            </a:extLst>
          </p:cNvPr>
          <p:cNvSpPr txBox="1"/>
          <p:nvPr/>
        </p:nvSpPr>
        <p:spPr>
          <a:xfrm>
            <a:off x="1354551" y="2433718"/>
            <a:ext cx="1346193" cy="1200329"/>
          </a:xfrm>
          <a:prstGeom prst="rect">
            <a:avLst/>
          </a:prstGeom>
          <a:noFill/>
        </p:spPr>
        <p:txBody>
          <a:bodyPr wrap="square" rtlCol="0">
            <a:spAutoFit/>
          </a:bodyPr>
          <a:lstStyle/>
          <a:p>
            <a:r>
              <a:rPr lang="en-US" dirty="0"/>
              <a:t>Issues currency notes of Bank A</a:t>
            </a:r>
            <a:endParaRPr lang="en-GB" dirty="0"/>
          </a:p>
        </p:txBody>
      </p:sp>
      <p:cxnSp>
        <p:nvCxnSpPr>
          <p:cNvPr id="77" name="Straight Arrow Connector 76">
            <a:extLst>
              <a:ext uri="{FF2B5EF4-FFF2-40B4-BE49-F238E27FC236}">
                <a16:creationId xmlns:a16="http://schemas.microsoft.com/office/drawing/2014/main" id="{E68DE034-F891-4D40-92BC-BC496937D446}"/>
              </a:ext>
            </a:extLst>
          </p:cNvPr>
          <p:cNvCxnSpPr>
            <a:cxnSpLocks/>
          </p:cNvCxnSpPr>
          <p:nvPr/>
        </p:nvCxnSpPr>
        <p:spPr>
          <a:xfrm flipV="1">
            <a:off x="2225881" y="1976691"/>
            <a:ext cx="108903" cy="33567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281A4717-8010-444D-BA46-EFEC6E201456}"/>
              </a:ext>
            </a:extLst>
          </p:cNvPr>
          <p:cNvCxnSpPr/>
          <p:nvPr/>
        </p:nvCxnSpPr>
        <p:spPr>
          <a:xfrm>
            <a:off x="276540" y="3202114"/>
            <a:ext cx="878032" cy="2131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86B20D48-46B2-4B73-AAF9-9D6B6B9671CC}"/>
              </a:ext>
            </a:extLst>
          </p:cNvPr>
          <p:cNvSpPr txBox="1"/>
          <p:nvPr/>
        </p:nvSpPr>
        <p:spPr>
          <a:xfrm>
            <a:off x="492760" y="5934627"/>
            <a:ext cx="4381169" cy="923330"/>
          </a:xfrm>
          <a:prstGeom prst="rect">
            <a:avLst/>
          </a:prstGeom>
          <a:noFill/>
        </p:spPr>
        <p:txBody>
          <a:bodyPr wrap="square" rtlCol="0">
            <a:spAutoFit/>
          </a:bodyPr>
          <a:lstStyle/>
          <a:p>
            <a:r>
              <a:rPr lang="en-US" dirty="0"/>
              <a:t>Simplified example: individual buys goods from company and also works there- holds account at different bank from company.</a:t>
            </a:r>
            <a:endParaRPr lang="en-GB" dirty="0"/>
          </a:p>
        </p:txBody>
      </p:sp>
      <p:sp>
        <p:nvSpPr>
          <p:cNvPr id="84" name="TextBox 83">
            <a:extLst>
              <a:ext uri="{FF2B5EF4-FFF2-40B4-BE49-F238E27FC236}">
                <a16:creationId xmlns:a16="http://schemas.microsoft.com/office/drawing/2014/main" id="{6DEB4DF6-1164-4DF4-BA99-B9D812D4E451}"/>
              </a:ext>
            </a:extLst>
          </p:cNvPr>
          <p:cNvSpPr txBox="1"/>
          <p:nvPr/>
        </p:nvSpPr>
        <p:spPr>
          <a:xfrm>
            <a:off x="33518" y="3888717"/>
            <a:ext cx="956208" cy="1754326"/>
          </a:xfrm>
          <a:prstGeom prst="rect">
            <a:avLst/>
          </a:prstGeom>
          <a:noFill/>
        </p:spPr>
        <p:txBody>
          <a:bodyPr wrap="square" rtlCol="0">
            <a:spAutoFit/>
          </a:bodyPr>
          <a:lstStyle/>
          <a:p>
            <a:r>
              <a:rPr lang="en-US" dirty="0"/>
              <a:t>Buys good and pays in Bank A money</a:t>
            </a:r>
            <a:endParaRPr lang="en-GB" dirty="0"/>
          </a:p>
        </p:txBody>
      </p:sp>
      <p:sp>
        <p:nvSpPr>
          <p:cNvPr id="88" name="TextBox 87">
            <a:extLst>
              <a:ext uri="{FF2B5EF4-FFF2-40B4-BE49-F238E27FC236}">
                <a16:creationId xmlns:a16="http://schemas.microsoft.com/office/drawing/2014/main" id="{BAA4D55D-5EF2-4F68-B3B5-A416F0529E99}"/>
              </a:ext>
            </a:extLst>
          </p:cNvPr>
          <p:cNvSpPr txBox="1"/>
          <p:nvPr/>
        </p:nvSpPr>
        <p:spPr>
          <a:xfrm>
            <a:off x="1216006" y="3940207"/>
            <a:ext cx="1173247" cy="1200329"/>
          </a:xfrm>
          <a:prstGeom prst="rect">
            <a:avLst/>
          </a:prstGeom>
          <a:noFill/>
        </p:spPr>
        <p:txBody>
          <a:bodyPr wrap="square" rtlCol="0">
            <a:spAutoFit/>
          </a:bodyPr>
          <a:lstStyle/>
          <a:p>
            <a:r>
              <a:rPr lang="en-US" dirty="0"/>
              <a:t>Pays wage in Bank B bills to individual</a:t>
            </a:r>
            <a:endParaRPr lang="en-GB" dirty="0"/>
          </a:p>
        </p:txBody>
      </p:sp>
    </p:spTree>
    <p:extLst>
      <p:ext uri="{BB962C8B-B14F-4D97-AF65-F5344CB8AC3E}">
        <p14:creationId xmlns:p14="http://schemas.microsoft.com/office/powerpoint/2010/main" val="3396720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455" y="365126"/>
            <a:ext cx="11083345" cy="587911"/>
          </a:xfrm>
        </p:spPr>
        <p:txBody>
          <a:bodyPr>
            <a:normAutofit fontScale="90000"/>
          </a:bodyPr>
          <a:lstStyle/>
          <a:p>
            <a:r>
              <a:rPr lang="en-GB" dirty="0"/>
              <a:t>Credit increases in Britain in the 1820s</a:t>
            </a:r>
          </a:p>
        </p:txBody>
      </p:sp>
      <p:sp>
        <p:nvSpPr>
          <p:cNvPr id="3" name="Content Placeholder 2"/>
          <p:cNvSpPr>
            <a:spLocks noGrp="1"/>
          </p:cNvSpPr>
          <p:nvPr>
            <p:ph idx="1"/>
          </p:nvPr>
        </p:nvSpPr>
        <p:spPr>
          <a:xfrm>
            <a:off x="270455" y="1287888"/>
            <a:ext cx="11539471" cy="5215943"/>
          </a:xfrm>
        </p:spPr>
        <p:txBody>
          <a:bodyPr>
            <a:normAutofit/>
          </a:bodyPr>
          <a:lstStyle/>
          <a:p>
            <a:pPr marL="0" indent="0">
              <a:buNone/>
            </a:pPr>
            <a:r>
              <a:rPr lang="en-GB" dirty="0"/>
              <a:t>1) The bank of England had increased liquidity:</a:t>
            </a:r>
          </a:p>
          <a:p>
            <a:pPr lvl="1"/>
            <a:r>
              <a:rPr lang="en-GB" dirty="0"/>
              <a:t>By buying back war debt the gov. had issued during the Napoleonic Wars.</a:t>
            </a:r>
          </a:p>
          <a:p>
            <a:pPr lvl="1"/>
            <a:r>
              <a:rPr lang="en-GB" dirty="0"/>
              <a:t>By decreasing its discount rate in 1822.</a:t>
            </a:r>
          </a:p>
          <a:p>
            <a:r>
              <a:rPr lang="en-GB" dirty="0"/>
              <a:t>However the bank, still under obligation to make payment in gold and silver for its banknotes, was very liquid.</a:t>
            </a:r>
          </a:p>
          <a:p>
            <a:pPr lvl="1"/>
            <a:r>
              <a:rPr lang="en-GB" dirty="0"/>
              <a:t>It held reserves close to a third of its liabilities in October 1824.</a:t>
            </a:r>
          </a:p>
          <a:p>
            <a:pPr marL="457200" lvl="1" indent="0">
              <a:buNone/>
            </a:pPr>
            <a:endParaRPr lang="en-GB" dirty="0"/>
          </a:p>
          <a:p>
            <a:pPr marL="0" indent="0">
              <a:buNone/>
            </a:pPr>
            <a:r>
              <a:rPr lang="en-GB" dirty="0"/>
              <a:t>2) Country banks had expanded both in number and in operations at that time. </a:t>
            </a:r>
          </a:p>
          <a:p>
            <a:pPr lvl="1"/>
            <a:r>
              <a:rPr lang="en-GB" dirty="0"/>
              <a:t>This was partly supported by the government as it was a way to finance the expansion of capital intensive manufacturing in the country.</a:t>
            </a:r>
          </a:p>
        </p:txBody>
      </p:sp>
      <p:sp>
        <p:nvSpPr>
          <p:cNvPr id="4" name="Line 4"/>
          <p:cNvSpPr>
            <a:spLocks noChangeShapeType="1"/>
          </p:cNvSpPr>
          <p:nvPr/>
        </p:nvSpPr>
        <p:spPr bwMode="auto">
          <a:xfrm>
            <a:off x="270455" y="1019347"/>
            <a:ext cx="11410682" cy="0"/>
          </a:xfrm>
          <a:prstGeom prst="line">
            <a:avLst/>
          </a:prstGeom>
          <a:noFill/>
          <a:ln w="38100">
            <a:solidFill>
              <a:schemeClr val="accent1"/>
            </a:solidFill>
            <a:round/>
            <a:headEnd/>
            <a:tailEnd/>
          </a:ln>
          <a:effectLst/>
        </p:spPr>
        <p:txBody>
          <a:bodyPr/>
          <a:lstStyle/>
          <a:p>
            <a:endParaRPr lang="en-GB"/>
          </a:p>
        </p:txBody>
      </p:sp>
    </p:spTree>
    <p:extLst>
      <p:ext uri="{BB962C8B-B14F-4D97-AF65-F5344CB8AC3E}">
        <p14:creationId xmlns:p14="http://schemas.microsoft.com/office/powerpoint/2010/main" val="11325105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45307-3419-43FA-F4D1-64F0AAC71730}"/>
              </a:ext>
            </a:extLst>
          </p:cNvPr>
          <p:cNvSpPr>
            <a:spLocks noGrp="1"/>
          </p:cNvSpPr>
          <p:nvPr>
            <p:ph type="title"/>
          </p:nvPr>
        </p:nvSpPr>
        <p:spPr/>
        <p:txBody>
          <a:bodyPr/>
          <a:lstStyle/>
          <a:p>
            <a:r>
              <a:rPr lang="en-US" dirty="0"/>
              <a:t>White (1984) A profit making bank</a:t>
            </a:r>
            <a:endParaRPr lang="en-GB" dirty="0"/>
          </a:p>
        </p:txBody>
      </p:sp>
      <p:sp>
        <p:nvSpPr>
          <p:cNvPr id="3" name="Content Placeholder 2">
            <a:extLst>
              <a:ext uri="{FF2B5EF4-FFF2-40B4-BE49-F238E27FC236}">
                <a16:creationId xmlns:a16="http://schemas.microsoft.com/office/drawing/2014/main" id="{52ABBEAC-A90E-8833-4B01-CFB2E0537A01}"/>
              </a:ext>
            </a:extLst>
          </p:cNvPr>
          <p:cNvSpPr>
            <a:spLocks noGrp="1"/>
          </p:cNvSpPr>
          <p:nvPr>
            <p:ph idx="1"/>
          </p:nvPr>
        </p:nvSpPr>
        <p:spPr/>
        <p:txBody>
          <a:bodyPr/>
          <a:lstStyle/>
          <a:p>
            <a:r>
              <a:rPr lang="en-US" dirty="0"/>
              <a:t>S+B=N+D+</a:t>
            </a:r>
            <a:r>
              <a:rPr lang="en-US" b="1" dirty="0"/>
              <a:t>K   </a:t>
            </a:r>
            <a:r>
              <a:rPr lang="en-US" dirty="0">
                <a:sym typeface="Wingdings" panose="05000000000000000000" pitchFamily="2" charset="2"/>
              </a:rPr>
              <a:t> Double entry bookkeeping</a:t>
            </a:r>
          </a:p>
          <a:p>
            <a:r>
              <a:rPr lang="en-US" dirty="0">
                <a:sym typeface="Wingdings" panose="05000000000000000000" pitchFamily="2" charset="2"/>
              </a:rPr>
              <a:t>S- Specie (Assets) B- Bills (Assets)</a:t>
            </a:r>
          </a:p>
          <a:p>
            <a:r>
              <a:rPr lang="en-US" dirty="0">
                <a:sym typeface="Wingdings" panose="05000000000000000000" pitchFamily="2" charset="2"/>
              </a:rPr>
              <a:t>N- Notes (Liabilities) D- Deposits (Liabilities)  </a:t>
            </a:r>
            <a:r>
              <a:rPr lang="en-US" b="1" dirty="0">
                <a:sym typeface="Wingdings" panose="05000000000000000000" pitchFamily="2" charset="2"/>
              </a:rPr>
              <a:t>K</a:t>
            </a:r>
            <a:r>
              <a:rPr lang="en-US" dirty="0">
                <a:sym typeface="Wingdings" panose="05000000000000000000" pitchFamily="2" charset="2"/>
              </a:rPr>
              <a:t>- Equity capital (exogenously given)</a:t>
            </a:r>
          </a:p>
          <a:p>
            <a:r>
              <a:rPr lang="en-US" dirty="0">
                <a:sym typeface="Wingdings" panose="05000000000000000000" pitchFamily="2" charset="2"/>
              </a:rPr>
              <a:t>Its assumed that the bank cannot make additional loans (issue more bills) without attracting additional depositors.</a:t>
            </a:r>
          </a:p>
          <a:p>
            <a:r>
              <a:rPr lang="el-GR" dirty="0">
                <a:sym typeface="Wingdings" panose="05000000000000000000" pitchFamily="2" charset="2"/>
              </a:rPr>
              <a:t>π=</a:t>
            </a:r>
            <a:r>
              <a:rPr lang="en-US" dirty="0">
                <a:sym typeface="Wingdings" panose="05000000000000000000" pitchFamily="2" charset="2"/>
              </a:rPr>
              <a:t>Rb(B)-Rd(D)-C-L</a:t>
            </a:r>
          </a:p>
          <a:p>
            <a:r>
              <a:rPr lang="en-US" dirty="0">
                <a:sym typeface="Wingdings" panose="05000000000000000000" pitchFamily="2" charset="2"/>
              </a:rPr>
              <a:t>profit-=yield rare earned on bills held-yield rate paid on deposits – operating costs – expected liquidity costs</a:t>
            </a:r>
          </a:p>
          <a:p>
            <a:endParaRPr lang="en-GB" dirty="0"/>
          </a:p>
        </p:txBody>
      </p:sp>
    </p:spTree>
    <p:extLst>
      <p:ext uri="{BB962C8B-B14F-4D97-AF65-F5344CB8AC3E}">
        <p14:creationId xmlns:p14="http://schemas.microsoft.com/office/powerpoint/2010/main" val="1698795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41839E-71E2-E7F5-393C-0B47173CFA9B}"/>
              </a:ext>
            </a:extLst>
          </p:cNvPr>
          <p:cNvSpPr>
            <a:spLocks noGrp="1"/>
          </p:cNvSpPr>
          <p:nvPr>
            <p:ph idx="1"/>
          </p:nvPr>
        </p:nvSpPr>
        <p:spPr>
          <a:xfrm>
            <a:off x="326003" y="365125"/>
            <a:ext cx="11410122" cy="5811838"/>
          </a:xfrm>
        </p:spPr>
        <p:txBody>
          <a:bodyPr>
            <a:normAutofit lnSpcReduction="10000"/>
          </a:bodyPr>
          <a:lstStyle/>
          <a:p>
            <a:r>
              <a:rPr lang="en-US" dirty="0"/>
              <a:t>Rb and Rd are exogenous to the individual bank- determined by the market.</a:t>
            </a:r>
          </a:p>
          <a:p>
            <a:endParaRPr lang="en-US" dirty="0"/>
          </a:p>
          <a:p>
            <a:r>
              <a:rPr lang="en-US" dirty="0"/>
              <a:t>Operating costs C=f(S,B,N,D) costs increase with greater volume of balance sheet entries</a:t>
            </a:r>
          </a:p>
          <a:p>
            <a:endParaRPr lang="en-US" dirty="0"/>
          </a:p>
          <a:p>
            <a:r>
              <a:rPr lang="en-US" dirty="0"/>
              <a:t>Liquidity costs L=g(S,N,D) Ls&lt;0, LN&gt;0, LD&gt;0. </a:t>
            </a:r>
          </a:p>
          <a:p>
            <a:pPr lvl="1"/>
            <a:r>
              <a:rPr lang="en-US" dirty="0"/>
              <a:t>Thus, the greater the volume of its notes or deposits, the greater the threat to the bank that net withdrawals during a period will exceed any given level of reserves.</a:t>
            </a:r>
          </a:p>
          <a:p>
            <a:pPr lvl="1"/>
            <a:r>
              <a:rPr lang="en-US" dirty="0"/>
              <a:t>Thus, liquidity costs reduce with more specie holdings, but increase with issue of notes and deposits.</a:t>
            </a:r>
          </a:p>
          <a:p>
            <a:pPr marL="457200" lvl="1" indent="0">
              <a:buNone/>
            </a:pPr>
            <a:endParaRPr lang="en-US" dirty="0"/>
          </a:p>
          <a:p>
            <a:r>
              <a:rPr lang="en-US" dirty="0"/>
              <a:t>Bank’s optimization problem can be set as a Lagrange problem. Solving it we get (see white pages 4-6) the following condition:</a:t>
            </a:r>
          </a:p>
          <a:p>
            <a:pPr lvl="1"/>
            <a:r>
              <a:rPr lang="en-US" dirty="0"/>
              <a:t>Marginal cost of enlarging the bank’s assets by an expansion of its note circulation is equated to the marginal enlargement by expansion of deposits. </a:t>
            </a:r>
          </a:p>
          <a:p>
            <a:endParaRPr lang="en-US" dirty="0"/>
          </a:p>
          <a:p>
            <a:endParaRPr lang="en-GB" dirty="0"/>
          </a:p>
        </p:txBody>
      </p:sp>
    </p:spTree>
    <p:extLst>
      <p:ext uri="{BB962C8B-B14F-4D97-AF65-F5344CB8AC3E}">
        <p14:creationId xmlns:p14="http://schemas.microsoft.com/office/powerpoint/2010/main" val="1974111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AD7AB-AE48-A675-13C8-FF31636BB318}"/>
              </a:ext>
            </a:extLst>
          </p:cNvPr>
          <p:cNvSpPr>
            <a:spLocks noGrp="1"/>
          </p:cNvSpPr>
          <p:nvPr>
            <p:ph type="title"/>
          </p:nvPr>
        </p:nvSpPr>
        <p:spPr/>
        <p:txBody>
          <a:bodyPr/>
          <a:lstStyle/>
          <a:p>
            <a:r>
              <a:rPr lang="en-US" dirty="0"/>
              <a:t>Free banking alternative – main ideas</a:t>
            </a:r>
            <a:endParaRPr lang="en-GB" dirty="0"/>
          </a:p>
        </p:txBody>
      </p:sp>
      <p:sp>
        <p:nvSpPr>
          <p:cNvPr id="3" name="Content Placeholder 2">
            <a:extLst>
              <a:ext uri="{FF2B5EF4-FFF2-40B4-BE49-F238E27FC236}">
                <a16:creationId xmlns:a16="http://schemas.microsoft.com/office/drawing/2014/main" id="{687E498C-7EA0-5D1C-6BC8-9F71A5AC15AF}"/>
              </a:ext>
            </a:extLst>
          </p:cNvPr>
          <p:cNvSpPr>
            <a:spLocks noGrp="1"/>
          </p:cNvSpPr>
          <p:nvPr>
            <p:ph idx="1"/>
          </p:nvPr>
        </p:nvSpPr>
        <p:spPr>
          <a:xfrm>
            <a:off x="310101" y="1359673"/>
            <a:ext cx="11043699" cy="5133202"/>
          </a:xfrm>
        </p:spPr>
        <p:txBody>
          <a:bodyPr>
            <a:normAutofit/>
          </a:bodyPr>
          <a:lstStyle/>
          <a:p>
            <a:r>
              <a:rPr lang="en-US" dirty="0"/>
              <a:t>“It is one thing to print up notes and to initiate their circulation; it is quite another to maintain their circulation in a competitive environment”</a:t>
            </a:r>
          </a:p>
          <a:p>
            <a:pPr lvl="1"/>
            <a:r>
              <a:rPr lang="en-US" dirty="0"/>
              <a:t>Assumes that the commercial bank’s objectives are long term survival and profit</a:t>
            </a:r>
          </a:p>
          <a:p>
            <a:pPr lvl="1"/>
            <a:r>
              <a:rPr lang="en-US" dirty="0"/>
              <a:t>“Where the plurality of competing issuers gives the public a choice among brands and bank notes, each issuer must extend resources in giving his brand the qualities most attractive to at least some members of the public for some purposes” (p. 7)</a:t>
            </a:r>
          </a:p>
          <a:p>
            <a:pPr lvl="1"/>
            <a:r>
              <a:rPr lang="en-US" dirty="0"/>
              <a:t>Competition in : A) convenience and ease of redemption B) public confidence to a specific institution issuer C) expected yields on note holders.</a:t>
            </a:r>
          </a:p>
          <a:p>
            <a:pPr lvl="1"/>
            <a:r>
              <a:rPr lang="en-US" dirty="0"/>
              <a:t>Inflation in the system at large is checked by the desire of each bank to not debase its own note vis-à-vis its competitors. </a:t>
            </a:r>
          </a:p>
          <a:p>
            <a:pPr lvl="2"/>
            <a:r>
              <a:rPr lang="en-US" dirty="0"/>
              <a:t>Thus there is a natural tendency for stability and inflation may be regulated by specie growth</a:t>
            </a:r>
          </a:p>
          <a:p>
            <a:pPr lvl="1"/>
            <a:endParaRPr lang="en-GB" dirty="0"/>
          </a:p>
        </p:txBody>
      </p:sp>
    </p:spTree>
    <p:extLst>
      <p:ext uri="{BB962C8B-B14F-4D97-AF65-F5344CB8AC3E}">
        <p14:creationId xmlns:p14="http://schemas.microsoft.com/office/powerpoint/2010/main" val="3193307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318" y="365125"/>
            <a:ext cx="10572482" cy="1142943"/>
          </a:xfrm>
        </p:spPr>
        <p:txBody>
          <a:bodyPr/>
          <a:lstStyle/>
          <a:p>
            <a:r>
              <a:rPr lang="en-GB" dirty="0"/>
              <a:t>Concluding remarks</a:t>
            </a:r>
          </a:p>
        </p:txBody>
      </p:sp>
      <p:sp>
        <p:nvSpPr>
          <p:cNvPr id="3" name="Content Placeholder 2"/>
          <p:cNvSpPr>
            <a:spLocks noGrp="1"/>
          </p:cNvSpPr>
          <p:nvPr>
            <p:ph idx="1"/>
          </p:nvPr>
        </p:nvSpPr>
        <p:spPr>
          <a:xfrm>
            <a:off x="781318" y="1508068"/>
            <a:ext cx="11041488" cy="4982884"/>
          </a:xfrm>
        </p:spPr>
        <p:txBody>
          <a:bodyPr>
            <a:normAutofit/>
          </a:bodyPr>
          <a:lstStyle/>
          <a:p>
            <a:r>
              <a:rPr lang="en-GB" b="1" dirty="0"/>
              <a:t>1620 </a:t>
            </a:r>
            <a:r>
              <a:rPr lang="en-GB" b="1" dirty="0" err="1"/>
              <a:t>Tulipmania</a:t>
            </a:r>
            <a:r>
              <a:rPr lang="en-GB" dirty="0"/>
              <a:t>- a crisis of private credit that was transferable.</a:t>
            </a:r>
          </a:p>
          <a:p>
            <a:r>
              <a:rPr lang="en-GB" b="1" dirty="0"/>
              <a:t>1720 Mississippi crisis- </a:t>
            </a:r>
            <a:r>
              <a:rPr lang="en-GB" dirty="0"/>
              <a:t>a crisis emanating from an overextension of paper credit, and a crisis of confidence on the convertibility ability of the </a:t>
            </a:r>
            <a:r>
              <a:rPr lang="en-GB" dirty="0" err="1"/>
              <a:t>Banque</a:t>
            </a:r>
            <a:r>
              <a:rPr lang="en-GB" dirty="0"/>
              <a:t> Royale.</a:t>
            </a:r>
          </a:p>
          <a:p>
            <a:r>
              <a:rPr lang="en-GB" b="1" dirty="0"/>
              <a:t>1825 Banking crisis-</a:t>
            </a:r>
            <a:r>
              <a:rPr lang="en-GB" dirty="0"/>
              <a:t> a crisis emanating from the relation between the market, the banking sector and the central bank. </a:t>
            </a:r>
          </a:p>
          <a:p>
            <a:pPr lvl="1"/>
            <a:r>
              <a:rPr lang="en-GB" dirty="0"/>
              <a:t>The central bank’s reluctance to be a lender of last resort created bank failures.</a:t>
            </a:r>
          </a:p>
          <a:p>
            <a:r>
              <a:rPr lang="en-GB" dirty="0"/>
              <a:t>In these three lectures </a:t>
            </a:r>
            <a:r>
              <a:rPr lang="en-GB" b="1" i="1" dirty="0"/>
              <a:t>we have moved into increasingly more complex credit environments</a:t>
            </a:r>
            <a:r>
              <a:rPr lang="en-GB" dirty="0"/>
              <a:t>, as the economy becomes a more complex production and exchange economy. </a:t>
            </a:r>
          </a:p>
        </p:txBody>
      </p:sp>
      <p:sp>
        <p:nvSpPr>
          <p:cNvPr id="4" name="Line 4"/>
          <p:cNvSpPr>
            <a:spLocks noChangeShapeType="1"/>
          </p:cNvSpPr>
          <p:nvPr/>
        </p:nvSpPr>
        <p:spPr bwMode="auto">
          <a:xfrm>
            <a:off x="781318" y="1268841"/>
            <a:ext cx="10572482" cy="44804"/>
          </a:xfrm>
          <a:prstGeom prst="line">
            <a:avLst/>
          </a:prstGeom>
          <a:noFill/>
          <a:ln w="38100">
            <a:solidFill>
              <a:schemeClr val="accent1"/>
            </a:solidFill>
            <a:round/>
            <a:headEnd/>
            <a:tailEnd/>
          </a:ln>
          <a:effectLst/>
        </p:spPr>
        <p:txBody>
          <a:bodyPr/>
          <a:lstStyle/>
          <a:p>
            <a:endParaRPr lang="en-GB"/>
          </a:p>
        </p:txBody>
      </p:sp>
    </p:spTree>
    <p:extLst>
      <p:ext uri="{BB962C8B-B14F-4D97-AF65-F5344CB8AC3E}">
        <p14:creationId xmlns:p14="http://schemas.microsoft.com/office/powerpoint/2010/main" val="1766393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0486"/>
          </a:xfrm>
        </p:spPr>
        <p:txBody>
          <a:bodyPr>
            <a:normAutofit fontScale="90000"/>
          </a:bodyPr>
          <a:lstStyle/>
          <a:p>
            <a:r>
              <a:rPr lang="en-GB" dirty="0"/>
              <a:t>Country banks</a:t>
            </a:r>
          </a:p>
        </p:txBody>
      </p:sp>
      <p:sp>
        <p:nvSpPr>
          <p:cNvPr id="3" name="Content Placeholder 2"/>
          <p:cNvSpPr>
            <a:spLocks noGrp="1"/>
          </p:cNvSpPr>
          <p:nvPr>
            <p:ph idx="1"/>
          </p:nvPr>
        </p:nvSpPr>
        <p:spPr>
          <a:xfrm>
            <a:off x="218941" y="914400"/>
            <a:ext cx="11578107" cy="5563673"/>
          </a:xfrm>
        </p:spPr>
        <p:txBody>
          <a:bodyPr>
            <a:normAutofit/>
          </a:bodyPr>
          <a:lstStyle/>
          <a:p>
            <a:r>
              <a:rPr lang="en-GB" dirty="0"/>
              <a:t>The legislation of 1707-8, that renewed the privilege of the Bank of England and its monopoly status, had the effect that it prevented any association of more than six persons from issuing notes payable on demand.</a:t>
            </a:r>
          </a:p>
          <a:p>
            <a:r>
              <a:rPr lang="en-GB" dirty="0"/>
              <a:t>This allowed the </a:t>
            </a:r>
            <a:r>
              <a:rPr lang="en-GB" b="1" dirty="0"/>
              <a:t>creation of country banks </a:t>
            </a:r>
            <a:r>
              <a:rPr lang="en-GB" dirty="0"/>
              <a:t>with two or three partners who issued promissory notes.</a:t>
            </a:r>
          </a:p>
          <a:p>
            <a:r>
              <a:rPr lang="en-GB" dirty="0"/>
              <a:t>These </a:t>
            </a:r>
            <a:r>
              <a:rPr lang="en-GB" b="1" dirty="0"/>
              <a:t>notes where accepted locally</a:t>
            </a:r>
            <a:r>
              <a:rPr lang="en-GB" dirty="0"/>
              <a:t>, but also by the main clearing banks in London.</a:t>
            </a:r>
          </a:p>
          <a:p>
            <a:r>
              <a:rPr lang="en-GB" dirty="0"/>
              <a:t>There was a </a:t>
            </a:r>
            <a:r>
              <a:rPr lang="en-GB" b="1" dirty="0"/>
              <a:t>common understanding </a:t>
            </a:r>
            <a:r>
              <a:rPr lang="en-GB" dirty="0"/>
              <a:t>that country banks made money for their partners, but also </a:t>
            </a:r>
            <a:r>
              <a:rPr lang="en-GB" b="1" dirty="0"/>
              <a:t>where vital (supported) the local community</a:t>
            </a:r>
            <a:r>
              <a:rPr lang="en-GB" dirty="0"/>
              <a:t>. </a:t>
            </a:r>
          </a:p>
          <a:p>
            <a:r>
              <a:rPr lang="en-GB" dirty="0"/>
              <a:t>A lot of their activities depended on </a:t>
            </a:r>
            <a:r>
              <a:rPr lang="en-GB" b="1" dirty="0"/>
              <a:t>good faith </a:t>
            </a:r>
            <a:r>
              <a:rPr lang="en-GB" dirty="0"/>
              <a:t>between people that new each other well.</a:t>
            </a:r>
          </a:p>
          <a:p>
            <a:pPr lvl="1"/>
            <a:r>
              <a:rPr lang="en-GB" dirty="0"/>
              <a:t>There is a story of </a:t>
            </a:r>
            <a:r>
              <a:rPr lang="en-GB" dirty="0" err="1"/>
              <a:t>Mssrs</a:t>
            </a:r>
            <a:r>
              <a:rPr lang="en-GB" dirty="0"/>
              <a:t>. Gurney and co. paid W. </a:t>
            </a:r>
            <a:r>
              <a:rPr lang="en-GB" dirty="0" err="1"/>
              <a:t>Turrell</a:t>
            </a:r>
            <a:r>
              <a:rPr lang="en-GB" dirty="0"/>
              <a:t> interest on a note of £25 he had lost- with the promise that if he finds it he will deliver it back to the bank. </a:t>
            </a:r>
          </a:p>
        </p:txBody>
      </p:sp>
      <p:sp>
        <p:nvSpPr>
          <p:cNvPr id="4" name="Line 4"/>
          <p:cNvSpPr>
            <a:spLocks noChangeShapeType="1"/>
          </p:cNvSpPr>
          <p:nvPr/>
        </p:nvSpPr>
        <p:spPr bwMode="auto">
          <a:xfrm>
            <a:off x="218941" y="813286"/>
            <a:ext cx="11410682" cy="0"/>
          </a:xfrm>
          <a:prstGeom prst="line">
            <a:avLst/>
          </a:prstGeom>
          <a:noFill/>
          <a:ln w="38100">
            <a:solidFill>
              <a:schemeClr val="accent1"/>
            </a:solidFill>
            <a:round/>
            <a:headEnd/>
            <a:tailEnd/>
          </a:ln>
          <a:effectLst/>
        </p:spPr>
        <p:txBody>
          <a:bodyPr/>
          <a:lstStyle/>
          <a:p>
            <a:endParaRPr lang="en-GB"/>
          </a:p>
        </p:txBody>
      </p:sp>
    </p:spTree>
    <p:extLst>
      <p:ext uri="{BB962C8B-B14F-4D97-AF65-F5344CB8AC3E}">
        <p14:creationId xmlns:p14="http://schemas.microsoft.com/office/powerpoint/2010/main" val="132928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48161"/>
          </a:xfrm>
        </p:spPr>
        <p:txBody>
          <a:bodyPr>
            <a:normAutofit fontScale="90000"/>
          </a:bodyPr>
          <a:lstStyle/>
          <a:p>
            <a:r>
              <a:rPr lang="en-GB" dirty="0"/>
              <a:t>Was their paper any good?</a:t>
            </a:r>
          </a:p>
        </p:txBody>
      </p:sp>
      <p:sp>
        <p:nvSpPr>
          <p:cNvPr id="3" name="Content Placeholder 2"/>
          <p:cNvSpPr>
            <a:spLocks noGrp="1"/>
          </p:cNvSpPr>
          <p:nvPr>
            <p:ph idx="1"/>
          </p:nvPr>
        </p:nvSpPr>
        <p:spPr>
          <a:xfrm>
            <a:off x="399245" y="1225411"/>
            <a:ext cx="10954555" cy="4951552"/>
          </a:xfrm>
        </p:spPr>
        <p:txBody>
          <a:bodyPr>
            <a:normAutofit lnSpcReduction="10000"/>
          </a:bodyPr>
          <a:lstStyle/>
          <a:p>
            <a:r>
              <a:rPr lang="en-GB" dirty="0"/>
              <a:t>Country banks issued paper currency (promissory notes), and in theory the soundness of their paper was their business.</a:t>
            </a:r>
          </a:p>
          <a:p>
            <a:pPr marL="0" indent="0">
              <a:buNone/>
            </a:pPr>
            <a:endParaRPr lang="en-GB" dirty="0"/>
          </a:p>
          <a:p>
            <a:r>
              <a:rPr lang="en-GB" dirty="0"/>
              <a:t>Opinion in the credit worthiness of the country banks varied widely. But in London this credit was not seen with a good eye:</a:t>
            </a:r>
          </a:p>
          <a:p>
            <a:pPr marL="0" indent="0">
              <a:buNone/>
            </a:pPr>
            <a:endParaRPr lang="en-GB" dirty="0"/>
          </a:p>
          <a:p>
            <a:pPr marL="0" indent="0">
              <a:buNone/>
            </a:pPr>
            <a:r>
              <a:rPr lang="en-GB" i="1" dirty="0"/>
              <a:t>“[Country banks are a] multitude of miserable shop-keepers in the country,…, [who] started up like mushrooms and turned banker, issuing their own notes, and inundating the country with their miserable rags of paper</a:t>
            </a:r>
            <a:r>
              <a:rPr lang="en-GB" dirty="0"/>
              <a:t>” (Macleod 1855)</a:t>
            </a:r>
          </a:p>
          <a:p>
            <a:pPr lvl="1"/>
            <a:r>
              <a:rPr lang="en-GB" dirty="0"/>
              <a:t>There is evidence that some provincial note issues where unsound- but to what extent this was generally true is a matter of disagreement.</a:t>
            </a:r>
          </a:p>
        </p:txBody>
      </p:sp>
      <p:sp>
        <p:nvSpPr>
          <p:cNvPr id="4" name="Line 4"/>
          <p:cNvSpPr>
            <a:spLocks noChangeShapeType="1"/>
          </p:cNvSpPr>
          <p:nvPr/>
        </p:nvSpPr>
        <p:spPr bwMode="auto">
          <a:xfrm>
            <a:off x="399245" y="1019348"/>
            <a:ext cx="11410682" cy="0"/>
          </a:xfrm>
          <a:prstGeom prst="line">
            <a:avLst/>
          </a:prstGeom>
          <a:noFill/>
          <a:ln w="38100">
            <a:solidFill>
              <a:schemeClr val="accent1"/>
            </a:solidFill>
            <a:round/>
            <a:headEnd/>
            <a:tailEnd/>
          </a:ln>
          <a:effectLst/>
        </p:spPr>
        <p:txBody>
          <a:bodyPr/>
          <a:lstStyle/>
          <a:p>
            <a:endParaRPr lang="en-GB"/>
          </a:p>
        </p:txBody>
      </p:sp>
    </p:spTree>
    <p:extLst>
      <p:ext uri="{BB962C8B-B14F-4D97-AF65-F5344CB8AC3E}">
        <p14:creationId xmlns:p14="http://schemas.microsoft.com/office/powerpoint/2010/main" val="187906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079" y="5550794"/>
            <a:ext cx="10515600" cy="1025414"/>
          </a:xfrm>
        </p:spPr>
        <p:txBody>
          <a:bodyPr>
            <a:normAutofit fontScale="85000" lnSpcReduction="20000"/>
          </a:bodyPr>
          <a:lstStyle/>
          <a:p>
            <a:r>
              <a:rPr lang="en-GB" dirty="0"/>
              <a:t>The number of private country banks exploded in the early 1800s, and the number reached its highest point in the 1820s.</a:t>
            </a:r>
          </a:p>
          <a:p>
            <a:pPr marL="0" indent="0">
              <a:buNone/>
            </a:pPr>
            <a:r>
              <a:rPr lang="en-GB" dirty="0"/>
              <a:t>(Source Dawes and Ward-Perkins, 2000, 7)</a:t>
            </a:r>
          </a:p>
          <a:p>
            <a:endParaRPr lang="en-GB" dirty="0"/>
          </a:p>
        </p:txBody>
      </p:sp>
      <p:pic>
        <p:nvPicPr>
          <p:cNvPr id="4" name="Picture 3"/>
          <p:cNvPicPr>
            <a:picLocks noChangeAspect="1"/>
          </p:cNvPicPr>
          <p:nvPr/>
        </p:nvPicPr>
        <p:blipFill>
          <a:blip r:embed="rId2"/>
          <a:stretch>
            <a:fillRect/>
          </a:stretch>
        </p:blipFill>
        <p:spPr>
          <a:xfrm rot="16200000">
            <a:off x="2947149" y="-802589"/>
            <a:ext cx="5407143" cy="7012322"/>
          </a:xfrm>
          <a:prstGeom prst="rect">
            <a:avLst/>
          </a:prstGeom>
        </p:spPr>
      </p:pic>
    </p:spTree>
    <p:extLst>
      <p:ext uri="{BB962C8B-B14F-4D97-AF65-F5344CB8AC3E}">
        <p14:creationId xmlns:p14="http://schemas.microsoft.com/office/powerpoint/2010/main" val="2188038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29473" y="0"/>
            <a:ext cx="6982176" cy="6539974"/>
          </a:xfrm>
          <a:prstGeom prst="rect">
            <a:avLst/>
          </a:prstGeom>
        </p:spPr>
      </p:pic>
      <p:sp>
        <p:nvSpPr>
          <p:cNvPr id="3" name="Content Placeholder 2"/>
          <p:cNvSpPr>
            <a:spLocks noGrp="1"/>
          </p:cNvSpPr>
          <p:nvPr>
            <p:ph idx="1"/>
          </p:nvPr>
        </p:nvSpPr>
        <p:spPr>
          <a:xfrm>
            <a:off x="188844" y="371992"/>
            <a:ext cx="4555434" cy="6028808"/>
          </a:xfrm>
        </p:spPr>
        <p:txBody>
          <a:bodyPr>
            <a:normAutofit/>
          </a:bodyPr>
          <a:lstStyle/>
          <a:p>
            <a:r>
              <a:rPr lang="en-GB" dirty="0"/>
              <a:t>The geographical dispersion of country banks</a:t>
            </a:r>
          </a:p>
          <a:p>
            <a:r>
              <a:rPr lang="en-GB" dirty="0"/>
              <a:t>Banking from a metropolis phenomenon (Amsterdam/London/Paris) became a national one.</a:t>
            </a:r>
          </a:p>
          <a:p>
            <a:r>
              <a:rPr lang="en-GB" dirty="0"/>
              <a:t>It spread to provincial cities.</a:t>
            </a:r>
          </a:p>
          <a:p>
            <a:r>
              <a:rPr lang="en-GB" dirty="0"/>
              <a:t>Country banks where the engine of growth for rural England- a way to raise capital and do important local building projects.</a:t>
            </a:r>
          </a:p>
          <a:p>
            <a:pPr lvl="1"/>
            <a:r>
              <a:rPr lang="en-GB" dirty="0"/>
              <a:t>Railways</a:t>
            </a:r>
          </a:p>
          <a:p>
            <a:pPr lvl="1"/>
            <a:r>
              <a:rPr lang="en-GB" dirty="0"/>
              <a:t>Canals </a:t>
            </a:r>
          </a:p>
        </p:txBody>
      </p:sp>
    </p:spTree>
    <p:extLst>
      <p:ext uri="{BB962C8B-B14F-4D97-AF65-F5344CB8AC3E}">
        <p14:creationId xmlns:p14="http://schemas.microsoft.com/office/powerpoint/2010/main" val="3780205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219" y="447586"/>
            <a:ext cx="3450465" cy="5978972"/>
          </a:xfrm>
        </p:spPr>
        <p:txBody>
          <a:bodyPr>
            <a:normAutofit fontScale="92500" lnSpcReduction="10000"/>
          </a:bodyPr>
          <a:lstStyle/>
          <a:p>
            <a:r>
              <a:rPr lang="en-GB" dirty="0"/>
              <a:t>Number of country and provincial banks of England and Wales that failed or where amalgamated from 1780-1900.</a:t>
            </a:r>
          </a:p>
          <a:p>
            <a:r>
              <a:rPr lang="en-GB" dirty="0"/>
              <a:t>The total number of banks in existence at every 10 year period is captured by the dot. As you see the 1820s where the period with the largest number of country banks.</a:t>
            </a:r>
          </a:p>
          <a:p>
            <a:pPr marL="0" indent="0">
              <a:buNone/>
            </a:pPr>
            <a:r>
              <a:rPr lang="en-GB" dirty="0"/>
              <a:t>(Source Dawes and Ward-Perkins, 2000, 22)</a:t>
            </a:r>
          </a:p>
        </p:txBody>
      </p:sp>
      <p:pic>
        <p:nvPicPr>
          <p:cNvPr id="5" name="Picture 4"/>
          <p:cNvPicPr>
            <a:picLocks noChangeAspect="1"/>
          </p:cNvPicPr>
          <p:nvPr/>
        </p:nvPicPr>
        <p:blipFill>
          <a:blip r:embed="rId2"/>
          <a:stretch>
            <a:fillRect/>
          </a:stretch>
        </p:blipFill>
        <p:spPr>
          <a:xfrm rot="16200000">
            <a:off x="4118058" y="-351947"/>
            <a:ext cx="6492875" cy="7437622"/>
          </a:xfrm>
          <a:prstGeom prst="rect">
            <a:avLst/>
          </a:prstGeom>
        </p:spPr>
      </p:pic>
    </p:spTree>
    <p:extLst>
      <p:ext uri="{BB962C8B-B14F-4D97-AF65-F5344CB8AC3E}">
        <p14:creationId xmlns:p14="http://schemas.microsoft.com/office/powerpoint/2010/main" val="3738660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1017</TotalTime>
  <Words>5303</Words>
  <Application>Microsoft Office PowerPoint</Application>
  <PresentationFormat>Widescreen</PresentationFormat>
  <Paragraphs>402</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Wingdings</vt:lpstr>
      <vt:lpstr>Office Theme</vt:lpstr>
      <vt:lpstr>Lecture 4: The Panic of 1825</vt:lpstr>
      <vt:lpstr>Historical context</vt:lpstr>
      <vt:lpstr>History of the Bank of England</vt:lpstr>
      <vt:lpstr>Credit increases in Britain in the 1820s</vt:lpstr>
      <vt:lpstr>Country banks</vt:lpstr>
      <vt:lpstr>Was their paper any good?</vt:lpstr>
      <vt:lpstr>PowerPoint Presentation</vt:lpstr>
      <vt:lpstr>PowerPoint Presentation</vt:lpstr>
      <vt:lpstr>PowerPoint Presentation</vt:lpstr>
      <vt:lpstr>PowerPoint Presentation</vt:lpstr>
      <vt:lpstr>PowerPoint Presentation</vt:lpstr>
      <vt:lpstr>Liquidity problems</vt:lpstr>
      <vt:lpstr>Solvency problems</vt:lpstr>
      <vt:lpstr>Central Bank’s problem: disentangling the Solvency/Liquidity issue- Modern perspectives</vt:lpstr>
      <vt:lpstr>Returning to the 1825 crisis</vt:lpstr>
      <vt:lpstr>The country of Poyais- find it the map in you can!</vt:lpstr>
      <vt:lpstr>Poyais legal tender!</vt:lpstr>
      <vt:lpstr>The crisis</vt:lpstr>
      <vt:lpstr>PowerPoint Presentation</vt:lpstr>
      <vt:lpstr>Henry Thornton: An Enquiry into the Nature and Effects of the Paper Credit of Great Britain (1802)</vt:lpstr>
      <vt:lpstr>Thornton : The Lender of Last Resort I</vt:lpstr>
      <vt:lpstr>Thornton : The Lender of Last Resort II</vt:lpstr>
      <vt:lpstr>Thornton : The Lender of Last Resort III</vt:lpstr>
      <vt:lpstr>Thornton : The Lender of Last Resort IV</vt:lpstr>
      <vt:lpstr>Money and Liquidity of promissory notes</vt:lpstr>
      <vt:lpstr>Thornton: The Lender of Last Resort V</vt:lpstr>
      <vt:lpstr>Seniority of Credit</vt:lpstr>
      <vt:lpstr>Credit crisis</vt:lpstr>
      <vt:lpstr>Thornton : The Lender of Last Resort VI</vt:lpstr>
      <vt:lpstr>Thornton : The Lender of Last Resort VII</vt:lpstr>
      <vt:lpstr>Thornton : The Lender of Last Resort VIII</vt:lpstr>
      <vt:lpstr>Thornton : The Lender of Last Resort IX</vt:lpstr>
      <vt:lpstr>Thornton : The Lender of Last Resort X</vt:lpstr>
      <vt:lpstr>Thornton : The Lender of Last Resort XI</vt:lpstr>
      <vt:lpstr>The free banking alternative</vt:lpstr>
      <vt:lpstr>Free banking- the basic argument</vt:lpstr>
      <vt:lpstr>PowerPoint Presentation</vt:lpstr>
      <vt:lpstr>Towards a market determination of credit worthiness?</vt:lpstr>
      <vt:lpstr>Hierarchical vs non-hierarchical views on credit</vt:lpstr>
      <vt:lpstr>White (1984) A profit making bank</vt:lpstr>
      <vt:lpstr>PowerPoint Presentation</vt:lpstr>
      <vt:lpstr>Free banking alternative – main ideas</vt:lpstr>
      <vt:lpstr>Concluding remarks</vt:lpstr>
    </vt:vector>
  </TitlesOfParts>
  <Company>Goldsmiths College, University of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4: The Panic of 1825</dc:title>
  <dc:creator>Constantinos Repapis</dc:creator>
  <cp:lastModifiedBy>Constantinos Repapis</cp:lastModifiedBy>
  <cp:revision>72</cp:revision>
  <dcterms:created xsi:type="dcterms:W3CDTF">2019-02-01T18:12:00Z</dcterms:created>
  <dcterms:modified xsi:type="dcterms:W3CDTF">2024-04-05T16:00:36Z</dcterms:modified>
</cp:coreProperties>
</file>