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65" r:id="rId5"/>
    <p:sldId id="266" r:id="rId6"/>
    <p:sldId id="267" r:id="rId7"/>
    <p:sldId id="268" r:id="rId8"/>
    <p:sldId id="271" r:id="rId9"/>
    <p:sldId id="272" r:id="rId10"/>
    <p:sldId id="273" r:id="rId11"/>
    <p:sldId id="294" r:id="rId12"/>
    <p:sldId id="295" r:id="rId13"/>
    <p:sldId id="274" r:id="rId14"/>
    <p:sldId id="276" r:id="rId15"/>
    <p:sldId id="277" r:id="rId16"/>
    <p:sldId id="278" r:id="rId17"/>
    <p:sldId id="275" r:id="rId18"/>
    <p:sldId id="279" r:id="rId19"/>
    <p:sldId id="289" r:id="rId20"/>
    <p:sldId id="286" r:id="rId21"/>
    <p:sldId id="290" r:id="rId22"/>
    <p:sldId id="291" r:id="rId23"/>
    <p:sldId id="287" r:id="rId24"/>
    <p:sldId id="284" r:id="rId25"/>
    <p:sldId id="262" r:id="rId26"/>
    <p:sldId id="259" r:id="rId27"/>
    <p:sldId id="292" r:id="rId28"/>
    <p:sldId id="293" r:id="rId29"/>
    <p:sldId id="283" r:id="rId30"/>
    <p:sldId id="261" r:id="rId31"/>
    <p:sldId id="285" r:id="rId32"/>
    <p:sldId id="288" r:id="rId33"/>
    <p:sldId id="269" r:id="rId34"/>
    <p:sldId id="270" r:id="rId35"/>
    <p:sldId id="281" r:id="rId36"/>
    <p:sldId id="28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AA6B12-7E3B-411F-B327-2A4C7DD398F7}" type="datetimeFigureOut">
              <a:rPr lang="en-GB" smtClean="0"/>
              <a:t>29/03/2024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289556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AA6B12-7E3B-411F-B327-2A4C7DD398F7}" type="datetimeFigureOut">
              <a:rPr lang="en-GB" smtClean="0"/>
              <a:t>29/03/2024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176124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AA6B12-7E3B-411F-B327-2A4C7DD398F7}" type="datetimeFigureOut">
              <a:rPr lang="en-GB" smtClean="0"/>
              <a:t>29/03/2024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77069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AA6B12-7E3B-411F-B327-2A4C7DD398F7}" type="datetimeFigureOut">
              <a:rPr lang="en-GB" smtClean="0"/>
              <a:t>29/03/2024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28308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A6B12-7E3B-411F-B327-2A4C7DD398F7}" type="datetimeFigureOut">
              <a:rPr lang="en-GB" smtClean="0"/>
              <a:t>29/03/2024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369253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AA6B12-7E3B-411F-B327-2A4C7DD398F7}" type="datetimeFigureOut">
              <a:rPr lang="en-GB" smtClean="0"/>
              <a:t>29/03/2024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196123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AA6B12-7E3B-411F-B327-2A4C7DD398F7}" type="datetimeFigureOut">
              <a:rPr lang="en-GB" smtClean="0"/>
              <a:t>29/03/2024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48949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AA6B12-7E3B-411F-B327-2A4C7DD398F7}" type="datetimeFigureOut">
              <a:rPr lang="en-GB" smtClean="0"/>
              <a:t>29/03/2024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73604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A6B12-7E3B-411F-B327-2A4C7DD398F7}" type="datetimeFigureOut">
              <a:rPr lang="en-GB" smtClean="0"/>
              <a:t>29/03/2024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125265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AA6B12-7E3B-411F-B327-2A4C7DD398F7}" type="datetimeFigureOut">
              <a:rPr lang="en-GB" smtClean="0"/>
              <a:t>29/03/2024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31475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AA6B12-7E3B-411F-B327-2A4C7DD398F7}" type="datetimeFigureOut">
              <a:rPr lang="en-GB" smtClean="0"/>
              <a:t>29/03/2024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F964B6-3443-46FE-82E6-6A496B63B9BE}" type="slidenum">
              <a:rPr lang="en-GB" smtClean="0"/>
              <a:t>‹#›</a:t>
            </a:fld>
            <a:endParaRPr lang="en-GB"/>
          </a:p>
        </p:txBody>
      </p:sp>
    </p:spTree>
    <p:extLst>
      <p:ext uri="{BB962C8B-B14F-4D97-AF65-F5344CB8AC3E}">
        <p14:creationId xmlns:p14="http://schemas.microsoft.com/office/powerpoint/2010/main" val="409702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A6B12-7E3B-411F-B327-2A4C7DD398F7}" type="datetimeFigureOut">
              <a:rPr lang="en-GB" smtClean="0"/>
              <a:t>29/03/2024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964B6-3443-46FE-82E6-6A496B63B9BE}" type="slidenum">
              <a:rPr lang="en-GB" smtClean="0"/>
              <a:t>‹#›</a:t>
            </a:fld>
            <a:endParaRPr lang="en-GB"/>
          </a:p>
        </p:txBody>
      </p:sp>
    </p:spTree>
    <p:extLst>
      <p:ext uri="{BB962C8B-B14F-4D97-AF65-F5344CB8AC3E}">
        <p14:creationId xmlns:p14="http://schemas.microsoft.com/office/powerpoint/2010/main" val="3037867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94327" y="3664509"/>
            <a:ext cx="679038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63BC2B2-A16F-31F6-1A40-5095E50552C8}"/>
              </a:ext>
            </a:extLst>
          </p:cNvPr>
          <p:cNvSpPr>
            <a:spLocks noGrp="1"/>
          </p:cNvSpPr>
          <p:nvPr>
            <p:ph type="ctrTitle"/>
          </p:nvPr>
        </p:nvSpPr>
        <p:spPr>
          <a:xfrm>
            <a:off x="685800" y="1268761"/>
            <a:ext cx="7772400" cy="2331690"/>
          </a:xfrm>
        </p:spPr>
        <p:txBody>
          <a:bodyPr>
            <a:normAutofit fontScale="90000"/>
          </a:bodyPr>
          <a:lstStyle/>
          <a:p>
            <a:r>
              <a:rPr lang="el-GR" dirty="0"/>
              <a:t>Χρηματοπιστωτικές Φούσκες, Μανίες και Κρίσεις.</a:t>
            </a:r>
            <a:br>
              <a:rPr lang="el-GR" dirty="0"/>
            </a:br>
            <a:br>
              <a:rPr lang="el-GR" dirty="0"/>
            </a:br>
            <a:r>
              <a:rPr lang="el-GR" sz="2200" dirty="0"/>
              <a:t>Από την κρίση των τουλιπών (1620) έως σήμερα.</a:t>
            </a:r>
            <a:endParaRPr lang="en-GB" sz="2200" dirty="0"/>
          </a:p>
        </p:txBody>
      </p:sp>
      <p:sp>
        <p:nvSpPr>
          <p:cNvPr id="9" name="Subtitle 8">
            <a:extLst>
              <a:ext uri="{FF2B5EF4-FFF2-40B4-BE49-F238E27FC236}">
                <a16:creationId xmlns:a16="http://schemas.microsoft.com/office/drawing/2014/main" id="{00039E1B-CB93-49A4-67B8-6FDB15539FA0}"/>
              </a:ext>
            </a:extLst>
          </p:cNvPr>
          <p:cNvSpPr>
            <a:spLocks noGrp="1"/>
          </p:cNvSpPr>
          <p:nvPr>
            <p:ph type="subTitle" idx="1"/>
          </p:nvPr>
        </p:nvSpPr>
        <p:spPr/>
        <p:txBody>
          <a:bodyPr/>
          <a:lstStyle/>
          <a:p>
            <a:r>
              <a:rPr lang="el-GR" dirty="0"/>
              <a:t>Κωνσταντίνος </a:t>
            </a:r>
            <a:r>
              <a:rPr lang="el-GR" dirty="0" err="1"/>
              <a:t>Ρεπαπής</a:t>
            </a:r>
            <a:endParaRPr lang="el-GR" dirty="0"/>
          </a:p>
          <a:p>
            <a:r>
              <a:rPr lang="el-GR" dirty="0"/>
              <a:t>Επίκουρος καθηγητής ΕΚΠΑ</a:t>
            </a:r>
          </a:p>
        </p:txBody>
      </p:sp>
    </p:spTree>
    <p:extLst>
      <p:ext uri="{BB962C8B-B14F-4D97-AF65-F5344CB8AC3E}">
        <p14:creationId xmlns:p14="http://schemas.microsoft.com/office/powerpoint/2010/main" val="37484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597352"/>
          </a:xfrm>
        </p:spPr>
        <p:txBody>
          <a:bodyPr>
            <a:normAutofit fontScale="85000" lnSpcReduction="10000"/>
          </a:bodyPr>
          <a:lstStyle/>
          <a:p>
            <a:r>
              <a:rPr lang="en-GB" dirty="0"/>
              <a:t>The reasons are the following:</a:t>
            </a:r>
          </a:p>
          <a:p>
            <a:pPr lvl="1"/>
            <a:r>
              <a:rPr lang="en-GB" b="1" dirty="0"/>
              <a:t>Land is of fixed quantity </a:t>
            </a:r>
            <a:r>
              <a:rPr lang="en-GB" dirty="0"/>
              <a:t>and does not vary with time (like silver) so future uncertainty on its value and quantity is lower.</a:t>
            </a:r>
          </a:p>
          <a:p>
            <a:pPr marL="457200" lvl="1" indent="0">
              <a:buNone/>
            </a:pPr>
            <a:endParaRPr lang="en-GB" dirty="0"/>
          </a:p>
          <a:p>
            <a:pPr lvl="1"/>
            <a:r>
              <a:rPr lang="en-GB" b="1" dirty="0"/>
              <a:t>As the economy grows land becomes more expensive- </a:t>
            </a:r>
            <a:r>
              <a:rPr lang="en-GB" dirty="0"/>
              <a:t>this means that any scheme based on land would naturally be able to yield dividends, and would be stable as the underlying asset appreciates in value.</a:t>
            </a:r>
          </a:p>
          <a:p>
            <a:pPr marL="457200" lvl="1" indent="0">
              <a:buNone/>
            </a:pPr>
            <a:endParaRPr lang="en-GB" dirty="0"/>
          </a:p>
          <a:p>
            <a:pPr lvl="1"/>
            <a:r>
              <a:rPr lang="en-GB" b="1" dirty="0"/>
              <a:t>Land can never fall entirely in value as all goods are derived from it </a:t>
            </a:r>
            <a:r>
              <a:rPr lang="en-GB" dirty="0"/>
              <a:t>directly or indirectly. </a:t>
            </a:r>
          </a:p>
          <a:p>
            <a:pPr lvl="2"/>
            <a:r>
              <a:rPr lang="en-GB" dirty="0"/>
              <a:t>So it would make sense to put it at the centre of our financial system.</a:t>
            </a:r>
          </a:p>
          <a:p>
            <a:pPr marL="914400" lvl="2" indent="0">
              <a:buNone/>
            </a:pPr>
            <a:endParaRPr lang="en-GB" dirty="0"/>
          </a:p>
          <a:p>
            <a:pPr lvl="1"/>
            <a:r>
              <a:rPr lang="en-GB" dirty="0"/>
              <a:t>Land is better than silver because </a:t>
            </a:r>
            <a:r>
              <a:rPr lang="en-GB" b="1" dirty="0"/>
              <a:t>it can be both productive and money at the same time</a:t>
            </a:r>
            <a:r>
              <a:rPr lang="en-GB" dirty="0"/>
              <a:t>!</a:t>
            </a:r>
          </a:p>
          <a:p>
            <a:pPr lvl="2"/>
            <a:r>
              <a:rPr lang="en-GB" dirty="0"/>
              <a:t>Silver is either jewellery or coin. It cannot be both at the same time. But land can be both producing goods and (if it is monetised) backing paper currency at the same time.</a:t>
            </a:r>
          </a:p>
        </p:txBody>
      </p:sp>
    </p:spTree>
    <p:extLst>
      <p:ext uri="{BB962C8B-B14F-4D97-AF65-F5344CB8AC3E}">
        <p14:creationId xmlns:p14="http://schemas.microsoft.com/office/powerpoint/2010/main" val="151922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41A1-4978-6BCE-4290-76F4D0D1BEFC}"/>
              </a:ext>
            </a:extLst>
          </p:cNvPr>
          <p:cNvSpPr>
            <a:spLocks noGrp="1"/>
          </p:cNvSpPr>
          <p:nvPr>
            <p:ph type="title"/>
          </p:nvPr>
        </p:nvSpPr>
        <p:spPr/>
        <p:txBody>
          <a:bodyPr>
            <a:normAutofit fontScale="90000"/>
          </a:bodyPr>
          <a:lstStyle/>
          <a:p>
            <a:r>
              <a:rPr lang="en-US" dirty="0"/>
              <a:t>Land and the problem of homogeneity</a:t>
            </a:r>
            <a:endParaRPr lang="en-GB" dirty="0"/>
          </a:p>
        </p:txBody>
      </p:sp>
      <p:sp>
        <p:nvSpPr>
          <p:cNvPr id="3" name="Content Placeholder 2">
            <a:extLst>
              <a:ext uri="{FF2B5EF4-FFF2-40B4-BE49-F238E27FC236}">
                <a16:creationId xmlns:a16="http://schemas.microsoft.com/office/drawing/2014/main" id="{85DE5083-5F1D-6697-0570-1894F092B254}"/>
              </a:ext>
            </a:extLst>
          </p:cNvPr>
          <p:cNvSpPr>
            <a:spLocks noGrp="1"/>
          </p:cNvSpPr>
          <p:nvPr>
            <p:ph idx="1"/>
          </p:nvPr>
        </p:nvSpPr>
        <p:spPr>
          <a:xfrm>
            <a:off x="323528" y="1628800"/>
            <a:ext cx="8229600" cy="4525963"/>
          </a:xfrm>
        </p:spPr>
        <p:txBody>
          <a:bodyPr>
            <a:normAutofit fontScale="70000" lnSpcReduction="20000"/>
          </a:bodyPr>
          <a:lstStyle/>
          <a:p>
            <a:pPr marL="0" indent="0">
              <a:buNone/>
            </a:pPr>
            <a:r>
              <a:rPr lang="en-US" dirty="0"/>
              <a:t>“Money to be qualified to serve as the measure by which goods are valued and as the value in which contracts are made payable </a:t>
            </a:r>
            <a:r>
              <a:rPr lang="en-US" i="1" dirty="0">
                <a:solidFill>
                  <a:srgbClr val="FF0000"/>
                </a:solidFill>
              </a:rPr>
              <a:t>ought not only to be certain in its value, but likewise to be capable of being brought to a standard,</a:t>
            </a:r>
            <a:r>
              <a:rPr lang="en-US" dirty="0"/>
              <a:t> i.e. </a:t>
            </a:r>
            <a:r>
              <a:rPr lang="en-US" i="1" dirty="0">
                <a:solidFill>
                  <a:srgbClr val="FF0000"/>
                </a:solidFill>
              </a:rPr>
              <a:t>that the different pieces of money have a value equal to their denomination</a:t>
            </a:r>
            <a:r>
              <a:rPr lang="en-US" dirty="0"/>
              <a:t>, that by it the value of goods in the same or different places may be measured and that both he who is to pay and he who is to receive may be certain that the sum contracted for shall be of the same value at the time of payment that it was of when the contract is made…” (Land Bank, 1705)</a:t>
            </a:r>
          </a:p>
          <a:p>
            <a:pPr marL="0" indent="0">
              <a:buNone/>
            </a:pPr>
            <a:endParaRPr lang="en-US" dirty="0"/>
          </a:p>
          <a:p>
            <a:pPr marL="0" indent="0">
              <a:buNone/>
            </a:pPr>
            <a:r>
              <a:rPr lang="en-US" dirty="0"/>
              <a:t>“That the lands for which these notes are given out </a:t>
            </a:r>
            <a:r>
              <a:rPr lang="en-US" i="1" dirty="0">
                <a:solidFill>
                  <a:srgbClr val="FF0000"/>
                </a:solidFill>
              </a:rPr>
              <a:t>be of equal value to the notes according as lands to be appointed and valued by Parliament as a standard are the making of the Act</a:t>
            </a:r>
            <a:r>
              <a:rPr lang="en-US" dirty="0"/>
              <a:t>”</a:t>
            </a:r>
          </a:p>
          <a:p>
            <a:pPr lvl="1"/>
            <a:r>
              <a:rPr lang="en-US" dirty="0"/>
              <a:t>the creations of a standard acre unit with given productivity (so better land accorded ‘more’ banknotes, </a:t>
            </a:r>
            <a:r>
              <a:rPr lang="en-US" dirty="0" err="1"/>
              <a:t>ie</a:t>
            </a:r>
            <a:r>
              <a:rPr lang="en-US" dirty="0"/>
              <a:t>. More standard units)</a:t>
            </a:r>
          </a:p>
          <a:p>
            <a:pPr marL="0" indent="0">
              <a:buNone/>
            </a:pPr>
            <a:endParaRPr lang="en-GB" dirty="0"/>
          </a:p>
        </p:txBody>
      </p:sp>
    </p:spTree>
    <p:extLst>
      <p:ext uri="{BB962C8B-B14F-4D97-AF65-F5344CB8AC3E}">
        <p14:creationId xmlns:p14="http://schemas.microsoft.com/office/powerpoint/2010/main" val="105243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057C-F26E-BEFE-0EC0-C671DD39C9DA}"/>
              </a:ext>
            </a:extLst>
          </p:cNvPr>
          <p:cNvSpPr>
            <a:spLocks noGrp="1"/>
          </p:cNvSpPr>
          <p:nvPr>
            <p:ph type="title"/>
          </p:nvPr>
        </p:nvSpPr>
        <p:spPr>
          <a:xfrm>
            <a:off x="930424" y="260648"/>
            <a:ext cx="7283152" cy="432048"/>
          </a:xfrm>
        </p:spPr>
        <p:txBody>
          <a:bodyPr>
            <a:normAutofit fontScale="90000"/>
          </a:bodyPr>
          <a:lstStyle/>
          <a:p>
            <a:r>
              <a:rPr lang="en-US" dirty="0"/>
              <a:t>Law’s analysis of Money </a:t>
            </a:r>
            <a:endParaRPr lang="en-GB" dirty="0"/>
          </a:p>
        </p:txBody>
      </p:sp>
      <p:graphicFrame>
        <p:nvGraphicFramePr>
          <p:cNvPr id="4" name="Content Placeholder 3">
            <a:extLst>
              <a:ext uri="{FF2B5EF4-FFF2-40B4-BE49-F238E27FC236}">
                <a16:creationId xmlns:a16="http://schemas.microsoft.com/office/drawing/2014/main" id="{D9767510-4748-9DF9-DDC8-100D11ED2744}"/>
              </a:ext>
            </a:extLst>
          </p:cNvPr>
          <p:cNvGraphicFramePr>
            <a:graphicFrameLocks noGrp="1"/>
          </p:cNvGraphicFramePr>
          <p:nvPr>
            <p:ph idx="1"/>
            <p:extLst>
              <p:ext uri="{D42A27DB-BD31-4B8C-83A1-F6EECF244321}">
                <p14:modId xmlns:p14="http://schemas.microsoft.com/office/powerpoint/2010/main" val="1531290679"/>
              </p:ext>
            </p:extLst>
          </p:nvPr>
        </p:nvGraphicFramePr>
        <p:xfrm>
          <a:off x="-23688" y="836712"/>
          <a:ext cx="9144000" cy="5904657"/>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456364232"/>
                    </a:ext>
                  </a:extLst>
                </a:gridCol>
                <a:gridCol w="2286000">
                  <a:extLst>
                    <a:ext uri="{9D8B030D-6E8A-4147-A177-3AD203B41FA5}">
                      <a16:colId xmlns:a16="http://schemas.microsoft.com/office/drawing/2014/main" val="1836566747"/>
                    </a:ext>
                  </a:extLst>
                </a:gridCol>
                <a:gridCol w="2286000">
                  <a:extLst>
                    <a:ext uri="{9D8B030D-6E8A-4147-A177-3AD203B41FA5}">
                      <a16:colId xmlns:a16="http://schemas.microsoft.com/office/drawing/2014/main" val="1585692426"/>
                    </a:ext>
                  </a:extLst>
                </a:gridCol>
                <a:gridCol w="2286000">
                  <a:extLst>
                    <a:ext uri="{9D8B030D-6E8A-4147-A177-3AD203B41FA5}">
                      <a16:colId xmlns:a16="http://schemas.microsoft.com/office/drawing/2014/main" val="3808332502"/>
                    </a:ext>
                  </a:extLst>
                </a:gridCol>
              </a:tblGrid>
              <a:tr h="670654">
                <a:tc>
                  <a:txBody>
                    <a:bodyPr/>
                    <a:lstStyle/>
                    <a:p>
                      <a:r>
                        <a:rPr lang="en-US" dirty="0"/>
                        <a:t>Functions of money</a:t>
                      </a:r>
                      <a:endParaRPr lang="en-GB" dirty="0"/>
                    </a:p>
                  </a:txBody>
                  <a:tcPr>
                    <a:lnR w="12700" cap="flat" cmpd="sng" algn="ctr">
                      <a:solidFill>
                        <a:schemeClr val="tx1"/>
                      </a:solidFill>
                      <a:prstDash val="solid"/>
                      <a:round/>
                      <a:headEnd type="none" w="med" len="med"/>
                      <a:tailEnd type="none" w="med" len="med"/>
                    </a:lnR>
                  </a:tcPr>
                </a:tc>
                <a:tc>
                  <a:txBody>
                    <a:bodyPr/>
                    <a:lstStyle/>
                    <a:p>
                      <a:r>
                        <a:rPr lang="en-US" dirty="0"/>
                        <a:t>Qualities Necessary for Money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dirty="0"/>
                        <a:t>Categories of Money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dirty="0"/>
                        <a:t>Examples of Money</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64794938"/>
                  </a:ext>
                </a:extLst>
              </a:tr>
              <a:tr h="414856">
                <a:tc>
                  <a:txBody>
                    <a:bodyPr/>
                    <a:lstStyle/>
                    <a:p>
                      <a:r>
                        <a:rPr lang="en-US" dirty="0"/>
                        <a:t>Measure of Value</a:t>
                      </a:r>
                      <a:endParaRPr lang="en-GB"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342900" indent="-342900">
                        <a:buAutoNum type="arabicParenR"/>
                      </a:pPr>
                      <a:r>
                        <a:rPr lang="en-US" dirty="0"/>
                        <a:t>Stability of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dirty="0"/>
                        <a:t>Category I Money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dirty="0"/>
                        <a:t>Category I Money</a:t>
                      </a:r>
                      <a:endParaRPr lang="en-GB"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3432557529"/>
                  </a:ext>
                </a:extLst>
              </a:tr>
              <a:tr h="414856">
                <a:tc>
                  <a:txBody>
                    <a:bodyPr/>
                    <a:lstStyle/>
                    <a:p>
                      <a:endParaRPr lang="en-GB"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dirty="0"/>
                        <a:t>2)Homogeneity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dirty="0"/>
                        <a:t>Land Money</a:t>
                      </a:r>
                      <a:endParaRPr lang="en-GB"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3318739934"/>
                  </a:ext>
                </a:extLst>
              </a:tr>
              <a:tr h="1329811">
                <a:tc>
                  <a:txBody>
                    <a:bodyPr/>
                    <a:lstStyle/>
                    <a:p>
                      <a:r>
                        <a:rPr lang="en-US" dirty="0"/>
                        <a:t>Means of Payment or medium of exchange</a:t>
                      </a:r>
                      <a:endParaRPr lang="en-GB"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dirty="0"/>
                        <a:t>Money Possesses qualities 1-6, and fulfils the three functions of money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dirty="0"/>
                        <a:t>Banknotes</a:t>
                      </a:r>
                    </a:p>
                    <a:p>
                      <a:r>
                        <a:rPr lang="en-US" dirty="0"/>
                        <a:t>Goldsmiths’ notes</a:t>
                      </a:r>
                    </a:p>
                    <a:p>
                      <a:r>
                        <a:rPr lang="en-US" dirty="0"/>
                        <a:t>Silver money</a:t>
                      </a:r>
                      <a:endParaRPr lang="en-GB"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683648583"/>
                  </a:ext>
                </a:extLst>
              </a:tr>
              <a:tr h="716053">
                <a:tc>
                  <a:txBody>
                    <a:bodyPr/>
                    <a:lstStyle/>
                    <a:p>
                      <a:r>
                        <a:rPr lang="en-US" dirty="0"/>
                        <a:t>Standard of deferred payments</a:t>
                      </a:r>
                      <a:endParaRPr lang="en-GB"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dirty="0"/>
                        <a:t>3) Durability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790276647"/>
                  </a:ext>
                </a:extLst>
              </a:tr>
              <a:tr h="414856">
                <a:tc>
                  <a:txBody>
                    <a:bodyPr/>
                    <a:lstStyle/>
                    <a:p>
                      <a:endParaRPr lang="en-GB"/>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dirty="0"/>
                        <a:t>4) Divisibility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dirty="0"/>
                        <a:t>Category 2 Money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dirty="0"/>
                        <a:t>Category 2 Money</a:t>
                      </a:r>
                      <a:endParaRPr lang="en-GB"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707645177"/>
                  </a:ext>
                </a:extLst>
              </a:tr>
              <a:tr h="1943571">
                <a:tc>
                  <a:txBody>
                    <a:bodyPr/>
                    <a:lstStyle/>
                    <a:p>
                      <a:endParaRPr lang="en-GB" dirty="0"/>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Transferability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Have a stamp that denotes the value of money</a:t>
                      </a:r>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dirty="0"/>
                        <a:t>Money that possesses qualities 2-6 and fulfils only the payment and exchanges functions of money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r>
                        <a:rPr lang="en-US" b="1" dirty="0"/>
                        <a:t>Bank of England shares</a:t>
                      </a:r>
                    </a:p>
                    <a:p>
                      <a:r>
                        <a:rPr lang="en-US" b="1" dirty="0"/>
                        <a:t>East India Company Shares</a:t>
                      </a:r>
                    </a:p>
                    <a:p>
                      <a:r>
                        <a:rPr lang="en-US" b="1" dirty="0"/>
                        <a:t>Irish debentures</a:t>
                      </a:r>
                      <a:endParaRPr lang="en-GB" b="1"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3216059481"/>
                  </a:ext>
                </a:extLst>
              </a:tr>
            </a:tbl>
          </a:graphicData>
        </a:graphic>
      </p:graphicFrame>
    </p:spTree>
    <p:extLst>
      <p:ext uri="{BB962C8B-B14F-4D97-AF65-F5344CB8AC3E}">
        <p14:creationId xmlns:p14="http://schemas.microsoft.com/office/powerpoint/2010/main" val="325532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the scheme would work</a:t>
            </a:r>
            <a:br>
              <a:rPr lang="en-GB" dirty="0"/>
            </a:br>
            <a:r>
              <a:rPr lang="en-GB" sz="2000" dirty="0"/>
              <a:t>(pages 90-92)</a:t>
            </a:r>
            <a:br>
              <a:rPr lang="en-GB" dirty="0"/>
            </a:br>
            <a:endParaRPr lang="en-GB" dirty="0"/>
          </a:p>
        </p:txBody>
      </p:sp>
      <p:sp>
        <p:nvSpPr>
          <p:cNvPr id="3" name="Content Placeholder 2"/>
          <p:cNvSpPr>
            <a:spLocks noGrp="1"/>
          </p:cNvSpPr>
          <p:nvPr>
            <p:ph idx="1"/>
          </p:nvPr>
        </p:nvSpPr>
        <p:spPr>
          <a:xfrm>
            <a:off x="157875" y="1123873"/>
            <a:ext cx="5788275" cy="3528392"/>
          </a:xfrm>
        </p:spPr>
        <p:txBody>
          <a:bodyPr>
            <a:normAutofit fontScale="62500" lnSpcReduction="20000"/>
          </a:bodyPr>
          <a:lstStyle/>
          <a:p>
            <a:r>
              <a:rPr lang="en-GB" dirty="0"/>
              <a:t>Suppose you have an island owned by one man.</a:t>
            </a:r>
          </a:p>
          <a:p>
            <a:pPr marL="0" indent="0">
              <a:buNone/>
            </a:pPr>
            <a:endParaRPr lang="en-GB" dirty="0"/>
          </a:p>
          <a:p>
            <a:r>
              <a:rPr lang="en-GB" dirty="0"/>
              <a:t>He has 10 tenants, each tenant a family of 10 people. In total 1000 people.</a:t>
            </a:r>
          </a:p>
          <a:p>
            <a:pPr marL="0" indent="0">
              <a:buNone/>
            </a:pPr>
            <a:endParaRPr lang="en-GB" dirty="0"/>
          </a:p>
          <a:p>
            <a:r>
              <a:rPr lang="en-GB" dirty="0"/>
              <a:t>Assume there is also 300 people unemployed.</a:t>
            </a:r>
          </a:p>
          <a:p>
            <a:pPr marL="0" indent="0">
              <a:buNone/>
            </a:pPr>
            <a:endParaRPr lang="en-GB" dirty="0"/>
          </a:p>
          <a:p>
            <a:r>
              <a:rPr lang="en-GB" dirty="0"/>
              <a:t>Originally there is no money. Rents are paid directly to the landlord in kind.</a:t>
            </a:r>
          </a:p>
          <a:p>
            <a:pPr lvl="1"/>
            <a:r>
              <a:rPr lang="en-GB" dirty="0"/>
              <a:t>Tenants trade with each other in barter bilaterally for any goods they want from each other.</a:t>
            </a:r>
          </a:p>
          <a:p>
            <a:pPr marL="457200" lvl="1" indent="0">
              <a:buNone/>
            </a:pPr>
            <a:endParaRPr lang="en-GB" dirty="0"/>
          </a:p>
        </p:txBody>
      </p:sp>
      <p:sp>
        <p:nvSpPr>
          <p:cNvPr id="4" name="TextBox 3"/>
          <p:cNvSpPr txBox="1"/>
          <p:nvPr/>
        </p:nvSpPr>
        <p:spPr>
          <a:xfrm>
            <a:off x="5868144" y="1556792"/>
            <a:ext cx="1010277" cy="369332"/>
          </a:xfrm>
          <a:prstGeom prst="rect">
            <a:avLst/>
          </a:prstGeom>
          <a:noFill/>
        </p:spPr>
        <p:txBody>
          <a:bodyPr wrap="none" rtlCol="0">
            <a:spAutoFit/>
          </a:bodyPr>
          <a:lstStyle/>
          <a:p>
            <a:r>
              <a:rPr lang="en-GB" dirty="0"/>
              <a:t>Landlord</a:t>
            </a:r>
          </a:p>
        </p:txBody>
      </p:sp>
      <p:sp>
        <p:nvSpPr>
          <p:cNvPr id="5" name="TextBox 4"/>
          <p:cNvSpPr txBox="1"/>
          <p:nvPr/>
        </p:nvSpPr>
        <p:spPr>
          <a:xfrm>
            <a:off x="5967787" y="3429000"/>
            <a:ext cx="1000402" cy="646331"/>
          </a:xfrm>
          <a:prstGeom prst="rect">
            <a:avLst/>
          </a:prstGeom>
          <a:noFill/>
        </p:spPr>
        <p:txBody>
          <a:bodyPr wrap="none" rtlCol="0">
            <a:spAutoFit/>
          </a:bodyPr>
          <a:lstStyle/>
          <a:p>
            <a:r>
              <a:rPr lang="en-GB" dirty="0"/>
              <a:t>Tenants/</a:t>
            </a:r>
          </a:p>
          <a:p>
            <a:r>
              <a:rPr lang="en-GB" dirty="0"/>
              <a:t>farmers</a:t>
            </a:r>
          </a:p>
        </p:txBody>
      </p:sp>
      <p:cxnSp>
        <p:nvCxnSpPr>
          <p:cNvPr id="7" name="Straight Arrow Connector 6"/>
          <p:cNvCxnSpPr/>
          <p:nvPr/>
        </p:nvCxnSpPr>
        <p:spPr>
          <a:xfrm>
            <a:off x="6878421" y="1771777"/>
            <a:ext cx="8417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156176" y="2013390"/>
            <a:ext cx="0" cy="1415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2564904"/>
            <a:ext cx="1273105" cy="646331"/>
          </a:xfrm>
          <a:prstGeom prst="rect">
            <a:avLst/>
          </a:prstGeom>
          <a:noFill/>
        </p:spPr>
        <p:txBody>
          <a:bodyPr wrap="none" rtlCol="0">
            <a:spAutoFit/>
          </a:bodyPr>
          <a:lstStyle/>
          <a:p>
            <a:r>
              <a:rPr lang="en-GB" dirty="0">
                <a:solidFill>
                  <a:srgbClr val="FF0000"/>
                </a:solidFill>
              </a:rPr>
              <a:t>Rent/food </a:t>
            </a:r>
          </a:p>
          <a:p>
            <a:r>
              <a:rPr lang="en-GB" dirty="0">
                <a:solidFill>
                  <a:srgbClr val="FF0000"/>
                </a:solidFill>
              </a:rPr>
              <a:t>paid in kind</a:t>
            </a:r>
          </a:p>
        </p:txBody>
      </p:sp>
      <p:sp>
        <p:nvSpPr>
          <p:cNvPr id="13" name="TextBox 12"/>
          <p:cNvSpPr txBox="1"/>
          <p:nvPr/>
        </p:nvSpPr>
        <p:spPr>
          <a:xfrm>
            <a:off x="7299315" y="1565340"/>
            <a:ext cx="1387688" cy="646331"/>
          </a:xfrm>
          <a:prstGeom prst="rect">
            <a:avLst/>
          </a:prstGeom>
          <a:noFill/>
        </p:spPr>
        <p:txBody>
          <a:bodyPr wrap="none" rtlCol="0">
            <a:spAutoFit/>
          </a:bodyPr>
          <a:lstStyle/>
          <a:p>
            <a:r>
              <a:rPr lang="en-GB" dirty="0"/>
              <a:t>           Poor/</a:t>
            </a:r>
          </a:p>
          <a:p>
            <a:r>
              <a:rPr lang="en-GB" dirty="0"/>
              <a:t>Unemployed</a:t>
            </a:r>
          </a:p>
        </p:txBody>
      </p:sp>
      <p:sp>
        <p:nvSpPr>
          <p:cNvPr id="14" name="TextBox 13"/>
          <p:cNvSpPr txBox="1"/>
          <p:nvPr/>
        </p:nvSpPr>
        <p:spPr>
          <a:xfrm>
            <a:off x="6988172" y="1372126"/>
            <a:ext cx="622286" cy="369332"/>
          </a:xfrm>
          <a:prstGeom prst="rect">
            <a:avLst/>
          </a:prstGeom>
          <a:noFill/>
        </p:spPr>
        <p:txBody>
          <a:bodyPr wrap="none" rtlCol="0">
            <a:spAutoFit/>
          </a:bodyPr>
          <a:lstStyle/>
          <a:p>
            <a:r>
              <a:rPr lang="en-GB" dirty="0">
                <a:solidFill>
                  <a:srgbClr val="FF0000"/>
                </a:solidFill>
              </a:rPr>
              <a:t>alms</a:t>
            </a:r>
          </a:p>
        </p:txBody>
      </p:sp>
      <p:sp>
        <p:nvSpPr>
          <p:cNvPr id="15" name="TextBox 14"/>
          <p:cNvSpPr txBox="1"/>
          <p:nvPr/>
        </p:nvSpPr>
        <p:spPr>
          <a:xfrm>
            <a:off x="192025" y="4653136"/>
            <a:ext cx="8700453" cy="1631216"/>
          </a:xfrm>
          <a:prstGeom prst="rect">
            <a:avLst/>
          </a:prstGeom>
          <a:noFill/>
        </p:spPr>
        <p:txBody>
          <a:bodyPr wrap="square" rtlCol="0">
            <a:spAutoFit/>
          </a:bodyPr>
          <a:lstStyle/>
          <a:p>
            <a:r>
              <a:rPr lang="en-GB" sz="2000" b="1" dirty="0"/>
              <a:t>The island has no manufacture. It simply reproduces the goods it can create</a:t>
            </a:r>
            <a:r>
              <a:rPr lang="en-GB" sz="2000" dirty="0"/>
              <a:t>, and distributes it between the different people to reproduce production.</a:t>
            </a:r>
          </a:p>
          <a:p>
            <a:pPr marL="742950" lvl="1" indent="-285750">
              <a:buFont typeface="Arial" panose="020B0604020202020204" pitchFamily="34" charset="0"/>
              <a:buChar char="•"/>
            </a:pPr>
            <a:r>
              <a:rPr lang="en-GB" sz="2000" dirty="0"/>
              <a:t>Rent is given in kind to the landlord, some alms are given to the unemployed, the rest goes into consumption for the tenant/workers and their families. This cycle is reproduced every year</a:t>
            </a:r>
            <a:r>
              <a:rPr lang="en-GB" dirty="0"/>
              <a:t>. </a:t>
            </a:r>
          </a:p>
        </p:txBody>
      </p:sp>
      <p:cxnSp>
        <p:nvCxnSpPr>
          <p:cNvPr id="17" name="Straight Arrow Connector 16"/>
          <p:cNvCxnSpPr/>
          <p:nvPr/>
        </p:nvCxnSpPr>
        <p:spPr>
          <a:xfrm>
            <a:off x="6588224" y="1888505"/>
            <a:ext cx="1224136" cy="15404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39361" y="3429000"/>
            <a:ext cx="1553117" cy="646331"/>
          </a:xfrm>
          <a:prstGeom prst="rect">
            <a:avLst/>
          </a:prstGeom>
          <a:noFill/>
        </p:spPr>
        <p:txBody>
          <a:bodyPr wrap="none" rtlCol="0">
            <a:spAutoFit/>
          </a:bodyPr>
          <a:lstStyle/>
          <a:p>
            <a:r>
              <a:rPr lang="en-GB" dirty="0"/>
              <a:t>Manufacture</a:t>
            </a:r>
          </a:p>
          <a:p>
            <a:r>
              <a:rPr lang="en-GB" dirty="0"/>
              <a:t>Goods/Abroad</a:t>
            </a:r>
          </a:p>
        </p:txBody>
      </p:sp>
      <p:sp>
        <p:nvSpPr>
          <p:cNvPr id="19" name="TextBox 18"/>
          <p:cNvSpPr txBox="1"/>
          <p:nvPr/>
        </p:nvSpPr>
        <p:spPr>
          <a:xfrm>
            <a:off x="7579145" y="2731372"/>
            <a:ext cx="1282020" cy="646331"/>
          </a:xfrm>
          <a:prstGeom prst="rect">
            <a:avLst/>
          </a:prstGeom>
          <a:noFill/>
        </p:spPr>
        <p:txBody>
          <a:bodyPr wrap="square" rtlCol="0">
            <a:spAutoFit/>
          </a:bodyPr>
          <a:lstStyle/>
          <a:p>
            <a:r>
              <a:rPr lang="en-GB" dirty="0">
                <a:solidFill>
                  <a:srgbClr val="FF0000"/>
                </a:solidFill>
              </a:rPr>
              <a:t>Exchanges    </a:t>
            </a:r>
          </a:p>
          <a:p>
            <a:r>
              <a:rPr lang="en-GB" dirty="0">
                <a:solidFill>
                  <a:srgbClr val="FF0000"/>
                </a:solidFill>
              </a:rPr>
              <a:t>    goods</a:t>
            </a:r>
          </a:p>
        </p:txBody>
      </p:sp>
    </p:spTree>
    <p:extLst>
      <p:ext uri="{BB962C8B-B14F-4D97-AF65-F5344CB8AC3E}">
        <p14:creationId xmlns:p14="http://schemas.microsoft.com/office/powerpoint/2010/main" val="407476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t>Money is introduced</a:t>
            </a:r>
          </a:p>
        </p:txBody>
      </p:sp>
      <p:sp>
        <p:nvSpPr>
          <p:cNvPr id="3" name="Content Placeholder 2"/>
          <p:cNvSpPr>
            <a:spLocks noGrp="1"/>
          </p:cNvSpPr>
          <p:nvPr>
            <p:ph idx="1"/>
          </p:nvPr>
        </p:nvSpPr>
        <p:spPr>
          <a:xfrm>
            <a:off x="457200" y="1052736"/>
            <a:ext cx="8229600" cy="5544616"/>
          </a:xfrm>
        </p:spPr>
        <p:txBody>
          <a:bodyPr>
            <a:normAutofit fontScale="70000" lnSpcReduction="20000"/>
          </a:bodyPr>
          <a:lstStyle/>
          <a:p>
            <a:r>
              <a:rPr lang="en-GB" dirty="0"/>
              <a:t>The landlord introduces paper currency.</a:t>
            </a:r>
          </a:p>
          <a:p>
            <a:pPr marL="0" indent="0">
              <a:buNone/>
            </a:pPr>
            <a:endParaRPr lang="en-GB" dirty="0"/>
          </a:p>
          <a:p>
            <a:r>
              <a:rPr lang="en-GB" dirty="0"/>
              <a:t>He declares that from now on he will collect rent in paper currency.</a:t>
            </a:r>
          </a:p>
          <a:p>
            <a:pPr marL="0" indent="0">
              <a:buNone/>
            </a:pPr>
            <a:endParaRPr lang="en-GB" dirty="0"/>
          </a:p>
          <a:p>
            <a:r>
              <a:rPr lang="en-GB" dirty="0"/>
              <a:t>He starts paying for goods he buys in paper.</a:t>
            </a:r>
          </a:p>
          <a:p>
            <a:pPr lvl="1"/>
            <a:r>
              <a:rPr lang="en-GB" dirty="0"/>
              <a:t>He coins paper to the value of a year’s rent and pays with.</a:t>
            </a:r>
          </a:p>
          <a:p>
            <a:r>
              <a:rPr lang="en-GB" dirty="0"/>
              <a:t>He employs workers for jobs and pays them in paper.</a:t>
            </a:r>
          </a:p>
          <a:p>
            <a:pPr marL="457200" lvl="1" indent="0">
              <a:buNone/>
            </a:pPr>
            <a:endParaRPr lang="en-GB" dirty="0"/>
          </a:p>
          <a:p>
            <a:r>
              <a:rPr lang="en-GB" dirty="0"/>
              <a:t>The workers go to the land tenants and buy corn giving the tenants paper.</a:t>
            </a:r>
          </a:p>
          <a:p>
            <a:pPr marL="0" indent="0">
              <a:buNone/>
            </a:pPr>
            <a:endParaRPr lang="en-GB" dirty="0"/>
          </a:p>
          <a:p>
            <a:r>
              <a:rPr lang="en-GB" dirty="0"/>
              <a:t>The tenants collect the paper in order to pay the rent.</a:t>
            </a:r>
          </a:p>
          <a:p>
            <a:pPr marL="0" indent="0">
              <a:buNone/>
            </a:pPr>
            <a:endParaRPr lang="en-GB" dirty="0"/>
          </a:p>
          <a:p>
            <a:r>
              <a:rPr lang="en-GB" dirty="0"/>
              <a:t>This has now become a monetised economy, based on the paper currency issued by the landlord. </a:t>
            </a:r>
          </a:p>
          <a:p>
            <a:pPr lvl="1"/>
            <a:r>
              <a:rPr lang="en-GB" dirty="0"/>
              <a:t>The landlord becomes the issuer of legal tender in this economy. </a:t>
            </a:r>
          </a:p>
        </p:txBody>
      </p:sp>
    </p:spTree>
    <p:extLst>
      <p:ext uri="{BB962C8B-B14F-4D97-AF65-F5344CB8AC3E}">
        <p14:creationId xmlns:p14="http://schemas.microsoft.com/office/powerpoint/2010/main" val="1832845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44" y="3789040"/>
            <a:ext cx="8229600" cy="2304256"/>
          </a:xfrm>
        </p:spPr>
        <p:txBody>
          <a:bodyPr>
            <a:normAutofit fontScale="70000" lnSpcReduction="20000"/>
          </a:bodyPr>
          <a:lstStyle/>
          <a:p>
            <a:r>
              <a:rPr lang="en-GB" dirty="0"/>
              <a:t>By this system a means of employing the unemployed is found.</a:t>
            </a:r>
          </a:p>
          <a:p>
            <a:pPr lvl="1"/>
            <a:r>
              <a:rPr lang="en-GB" i="1" dirty="0"/>
              <a:t>They can be brought into employment </a:t>
            </a:r>
            <a:r>
              <a:rPr lang="en-GB" dirty="0"/>
              <a:t>by the landlord, be given paper, and exchange their paper for food produced by the tenants.</a:t>
            </a:r>
          </a:p>
          <a:p>
            <a:pPr lvl="1"/>
            <a:r>
              <a:rPr lang="en-GB" dirty="0"/>
              <a:t>The economy </a:t>
            </a:r>
            <a:r>
              <a:rPr lang="en-GB" i="1" dirty="0"/>
              <a:t>can develop a manufacturing sector </a:t>
            </a:r>
            <a:r>
              <a:rPr lang="en-GB" dirty="0"/>
              <a:t>and become more complex because of this national credit system.</a:t>
            </a:r>
          </a:p>
          <a:p>
            <a:pPr lvl="1"/>
            <a:r>
              <a:rPr lang="en-GB" dirty="0"/>
              <a:t>This can also increase </a:t>
            </a:r>
            <a:r>
              <a:rPr lang="en-GB" i="1" dirty="0"/>
              <a:t>saving</a:t>
            </a:r>
            <a:r>
              <a:rPr lang="en-GB" dirty="0"/>
              <a:t>, as credit now allows the creation of a bigger production surplus in this economy than before.  </a:t>
            </a:r>
          </a:p>
        </p:txBody>
      </p:sp>
      <p:cxnSp>
        <p:nvCxnSpPr>
          <p:cNvPr id="5" name="Straight Arrow Connector 4"/>
          <p:cNvCxnSpPr>
            <a:stCxn id="10" idx="3"/>
            <a:endCxn id="11" idx="0"/>
          </p:cNvCxnSpPr>
          <p:nvPr/>
        </p:nvCxnSpPr>
        <p:spPr>
          <a:xfrm>
            <a:off x="5072778" y="721486"/>
            <a:ext cx="2045608" cy="1695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1" idx="1"/>
            <a:endCxn id="12" idx="3"/>
          </p:cNvCxnSpPr>
          <p:nvPr/>
        </p:nvCxnSpPr>
        <p:spPr>
          <a:xfrm flipH="1">
            <a:off x="2844224" y="2832175"/>
            <a:ext cx="3223041" cy="19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2" idx="0"/>
            <a:endCxn id="10" idx="1"/>
          </p:cNvCxnSpPr>
          <p:nvPr/>
        </p:nvCxnSpPr>
        <p:spPr>
          <a:xfrm flipV="1">
            <a:off x="1763896" y="721486"/>
            <a:ext cx="2025582" cy="1700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89478" y="490653"/>
            <a:ext cx="1283300" cy="461665"/>
          </a:xfrm>
          <a:prstGeom prst="rect">
            <a:avLst/>
          </a:prstGeom>
          <a:noFill/>
        </p:spPr>
        <p:txBody>
          <a:bodyPr wrap="none" rtlCol="0">
            <a:spAutoFit/>
          </a:bodyPr>
          <a:lstStyle/>
          <a:p>
            <a:r>
              <a:rPr lang="en-GB" sz="2400" dirty="0"/>
              <a:t>Landlord</a:t>
            </a:r>
          </a:p>
        </p:txBody>
      </p:sp>
      <p:sp>
        <p:nvSpPr>
          <p:cNvPr id="11" name="TextBox 10"/>
          <p:cNvSpPr txBox="1"/>
          <p:nvPr/>
        </p:nvSpPr>
        <p:spPr>
          <a:xfrm>
            <a:off x="6067265" y="2416676"/>
            <a:ext cx="2102242" cy="830997"/>
          </a:xfrm>
          <a:prstGeom prst="rect">
            <a:avLst/>
          </a:prstGeom>
          <a:noFill/>
        </p:spPr>
        <p:txBody>
          <a:bodyPr wrap="none" rtlCol="0">
            <a:spAutoFit/>
          </a:bodyPr>
          <a:lstStyle/>
          <a:p>
            <a:r>
              <a:rPr lang="en-GB" sz="2400" dirty="0"/>
              <a:t>Manufacturing </a:t>
            </a:r>
          </a:p>
          <a:p>
            <a:r>
              <a:rPr lang="en-GB" sz="2400" dirty="0"/>
              <a:t>sector</a:t>
            </a:r>
          </a:p>
        </p:txBody>
      </p:sp>
      <p:sp>
        <p:nvSpPr>
          <p:cNvPr id="12" name="TextBox 11"/>
          <p:cNvSpPr txBox="1"/>
          <p:nvPr/>
        </p:nvSpPr>
        <p:spPr>
          <a:xfrm>
            <a:off x="683568" y="2421758"/>
            <a:ext cx="2160656" cy="738664"/>
          </a:xfrm>
          <a:prstGeom prst="rect">
            <a:avLst/>
          </a:prstGeom>
          <a:noFill/>
        </p:spPr>
        <p:txBody>
          <a:bodyPr wrap="none" rtlCol="0">
            <a:spAutoFit/>
          </a:bodyPr>
          <a:lstStyle/>
          <a:p>
            <a:r>
              <a:rPr lang="en-GB" sz="2400" dirty="0"/>
              <a:t>Tenant/Farmers</a:t>
            </a:r>
          </a:p>
          <a:p>
            <a:r>
              <a:rPr lang="en-GB" dirty="0"/>
              <a:t>(Agricultural sector)</a:t>
            </a:r>
          </a:p>
        </p:txBody>
      </p:sp>
      <p:sp>
        <p:nvSpPr>
          <p:cNvPr id="19" name="TextBox 18"/>
          <p:cNvSpPr txBox="1"/>
          <p:nvPr/>
        </p:nvSpPr>
        <p:spPr>
          <a:xfrm>
            <a:off x="5960222" y="859985"/>
            <a:ext cx="1803379" cy="646331"/>
          </a:xfrm>
          <a:prstGeom prst="rect">
            <a:avLst/>
          </a:prstGeom>
          <a:noFill/>
        </p:spPr>
        <p:txBody>
          <a:bodyPr wrap="none" rtlCol="0">
            <a:spAutoFit/>
          </a:bodyPr>
          <a:lstStyle/>
          <a:p>
            <a:r>
              <a:rPr lang="en-GB" dirty="0">
                <a:solidFill>
                  <a:srgbClr val="FF0000"/>
                </a:solidFill>
              </a:rPr>
              <a:t>Paper money to </a:t>
            </a:r>
          </a:p>
          <a:p>
            <a:r>
              <a:rPr lang="en-GB" dirty="0">
                <a:solidFill>
                  <a:srgbClr val="FF0000"/>
                </a:solidFill>
              </a:rPr>
              <a:t>buy commodities</a:t>
            </a:r>
          </a:p>
        </p:txBody>
      </p:sp>
      <p:sp>
        <p:nvSpPr>
          <p:cNvPr id="20" name="TextBox 19"/>
          <p:cNvSpPr txBox="1"/>
          <p:nvPr/>
        </p:nvSpPr>
        <p:spPr>
          <a:xfrm>
            <a:off x="3305691" y="2375591"/>
            <a:ext cx="1977849" cy="369332"/>
          </a:xfrm>
          <a:prstGeom prst="rect">
            <a:avLst/>
          </a:prstGeom>
          <a:noFill/>
        </p:spPr>
        <p:txBody>
          <a:bodyPr wrap="none" rtlCol="0">
            <a:spAutoFit/>
          </a:bodyPr>
          <a:lstStyle/>
          <a:p>
            <a:r>
              <a:rPr lang="en-GB" dirty="0">
                <a:solidFill>
                  <a:srgbClr val="FF0000"/>
                </a:solidFill>
              </a:rPr>
              <a:t>Money to buy food</a:t>
            </a:r>
          </a:p>
        </p:txBody>
      </p:sp>
      <p:sp>
        <p:nvSpPr>
          <p:cNvPr id="21" name="TextBox 20"/>
          <p:cNvSpPr txBox="1"/>
          <p:nvPr/>
        </p:nvSpPr>
        <p:spPr>
          <a:xfrm>
            <a:off x="1115616" y="1124744"/>
            <a:ext cx="1531188" cy="646331"/>
          </a:xfrm>
          <a:prstGeom prst="rect">
            <a:avLst/>
          </a:prstGeom>
          <a:noFill/>
        </p:spPr>
        <p:txBody>
          <a:bodyPr wrap="none" rtlCol="0">
            <a:spAutoFit/>
          </a:bodyPr>
          <a:lstStyle/>
          <a:p>
            <a:r>
              <a:rPr lang="en-GB" dirty="0">
                <a:solidFill>
                  <a:srgbClr val="FF0000"/>
                </a:solidFill>
              </a:rPr>
              <a:t>Money to pay </a:t>
            </a:r>
          </a:p>
          <a:p>
            <a:r>
              <a:rPr lang="en-GB" dirty="0">
                <a:solidFill>
                  <a:srgbClr val="FF0000"/>
                </a:solidFill>
              </a:rPr>
              <a:t>For rent</a:t>
            </a:r>
          </a:p>
        </p:txBody>
      </p:sp>
      <p:sp>
        <p:nvSpPr>
          <p:cNvPr id="22" name="TextBox 21"/>
          <p:cNvSpPr txBox="1"/>
          <p:nvPr/>
        </p:nvSpPr>
        <p:spPr>
          <a:xfrm>
            <a:off x="5580112" y="3097399"/>
            <a:ext cx="3332194" cy="369332"/>
          </a:xfrm>
          <a:prstGeom prst="rect">
            <a:avLst/>
          </a:prstGeom>
          <a:noFill/>
        </p:spPr>
        <p:txBody>
          <a:bodyPr wrap="none" rtlCol="0">
            <a:spAutoFit/>
          </a:bodyPr>
          <a:lstStyle/>
          <a:p>
            <a:r>
              <a:rPr lang="en-GB" dirty="0"/>
              <a:t>(Adapted from Murphy, 2009, 51)</a:t>
            </a:r>
          </a:p>
        </p:txBody>
      </p:sp>
    </p:spTree>
    <p:extLst>
      <p:ext uri="{BB962C8B-B14F-4D97-AF65-F5344CB8AC3E}">
        <p14:creationId xmlns:p14="http://schemas.microsoft.com/office/powerpoint/2010/main" val="1385407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6192688"/>
          </a:xfrm>
        </p:spPr>
        <p:txBody>
          <a:bodyPr>
            <a:normAutofit fontScale="77500" lnSpcReduction="20000"/>
          </a:bodyPr>
          <a:lstStyle/>
          <a:p>
            <a:pPr marL="0" indent="0">
              <a:buNone/>
            </a:pPr>
            <a:r>
              <a:rPr lang="en-GB" dirty="0"/>
              <a:t>The landlord can </a:t>
            </a:r>
            <a:r>
              <a:rPr lang="en-GB" b="1" dirty="0"/>
              <a:t>regulate the quantity of paper currency</a:t>
            </a:r>
            <a:r>
              <a:rPr lang="en-GB" dirty="0"/>
              <a:t> in this economy to meet its full production capacity.</a:t>
            </a:r>
          </a:p>
          <a:p>
            <a:pPr marL="0" indent="0">
              <a:buNone/>
            </a:pPr>
            <a:endParaRPr lang="en-GB" sz="1200" dirty="0"/>
          </a:p>
          <a:p>
            <a:pPr lvl="1"/>
            <a:r>
              <a:rPr lang="en-GB" dirty="0"/>
              <a:t>If the paper given for goods to the farmers is not enough to cover the rent. (Manufacturers hoard the extra cash)</a:t>
            </a:r>
          </a:p>
          <a:p>
            <a:pPr lvl="2"/>
            <a:r>
              <a:rPr lang="en-GB" dirty="0"/>
              <a:t>The price of paper money begins to increase.</a:t>
            </a:r>
          </a:p>
          <a:p>
            <a:pPr lvl="2"/>
            <a:r>
              <a:rPr lang="en-GB" dirty="0"/>
              <a:t>Appreciation of paper vis-à-vis other goods (i.e. deflation).</a:t>
            </a:r>
          </a:p>
          <a:p>
            <a:pPr lvl="1"/>
            <a:r>
              <a:rPr lang="en-GB" dirty="0"/>
              <a:t>The landlord can issue more money.</a:t>
            </a:r>
          </a:p>
          <a:p>
            <a:pPr lvl="1"/>
            <a:r>
              <a:rPr lang="en-GB" dirty="0"/>
              <a:t>This will further invigorate the manufacturing industry as it creates increased demand for manufactured goods.</a:t>
            </a:r>
          </a:p>
          <a:p>
            <a:pPr lvl="1"/>
            <a:r>
              <a:rPr lang="en-GB" dirty="0"/>
              <a:t>It will employ more people, and even bring people from abroad if it runs against full internal employment.</a:t>
            </a:r>
          </a:p>
          <a:p>
            <a:pPr lvl="1"/>
            <a:r>
              <a:rPr lang="en-GB" dirty="0"/>
              <a:t>More people will need more food, and this will mean more money to the agricultural sector. It can now meet its rent.</a:t>
            </a:r>
          </a:p>
          <a:p>
            <a:pPr lvl="1"/>
            <a:r>
              <a:rPr lang="en-GB" dirty="0"/>
              <a:t>Thus the system has reached internal stability.</a:t>
            </a:r>
          </a:p>
          <a:p>
            <a:pPr marL="0" indent="0">
              <a:buNone/>
            </a:pPr>
            <a:endParaRPr lang="en-GB" dirty="0"/>
          </a:p>
          <a:p>
            <a:pPr marL="0" indent="0">
              <a:buNone/>
            </a:pPr>
            <a:r>
              <a:rPr lang="en-GB" dirty="0"/>
              <a:t>“</a:t>
            </a:r>
            <a:r>
              <a:rPr lang="en-GB" i="1" dirty="0"/>
              <a:t>This money </a:t>
            </a:r>
            <a:r>
              <a:rPr lang="en-GB" i="1" dirty="0" err="1"/>
              <a:t>tho</a:t>
            </a:r>
            <a:r>
              <a:rPr lang="en-GB" i="1" dirty="0"/>
              <a:t>’ it has no value but what the proprietor gives it, by receiving it in payments of his rent; yet it will be </a:t>
            </a:r>
            <a:r>
              <a:rPr lang="en-GB" i="1" dirty="0" err="1"/>
              <a:t>esteem’d</a:t>
            </a:r>
            <a:r>
              <a:rPr lang="en-GB" i="1" dirty="0"/>
              <a:t> equal to the product payed before.” </a:t>
            </a:r>
            <a:r>
              <a:rPr lang="en-GB" dirty="0"/>
              <a:t>(Law, 1705, 92)</a:t>
            </a:r>
          </a:p>
        </p:txBody>
      </p:sp>
    </p:spTree>
    <p:extLst>
      <p:ext uri="{BB962C8B-B14F-4D97-AF65-F5344CB8AC3E}">
        <p14:creationId xmlns:p14="http://schemas.microsoft.com/office/powerpoint/2010/main" val="395976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a:t>Why a land backed paper scheme is better than silver</a:t>
            </a:r>
          </a:p>
        </p:txBody>
      </p:sp>
      <p:sp>
        <p:nvSpPr>
          <p:cNvPr id="3" name="Content Placeholder 2"/>
          <p:cNvSpPr>
            <a:spLocks noGrp="1"/>
          </p:cNvSpPr>
          <p:nvPr>
            <p:ph idx="1"/>
          </p:nvPr>
        </p:nvSpPr>
        <p:spPr>
          <a:xfrm>
            <a:off x="457200" y="1268760"/>
            <a:ext cx="8229600" cy="4857403"/>
          </a:xfrm>
        </p:spPr>
        <p:txBody>
          <a:bodyPr>
            <a:normAutofit fontScale="77500" lnSpcReduction="20000"/>
          </a:bodyPr>
          <a:lstStyle/>
          <a:p>
            <a:r>
              <a:rPr lang="en-GB" dirty="0"/>
              <a:t>It fulfils the role of money better.</a:t>
            </a:r>
          </a:p>
          <a:p>
            <a:pPr marL="0" indent="0">
              <a:buNone/>
            </a:pPr>
            <a:endParaRPr lang="en-GB" dirty="0"/>
          </a:p>
          <a:p>
            <a:r>
              <a:rPr lang="en-GB" dirty="0"/>
              <a:t>“Trade and money depend mutually on one another; when trade decays, money lessens; and when money lessens, trade decays.” (Law, 1705, 93)</a:t>
            </a:r>
          </a:p>
          <a:p>
            <a:endParaRPr lang="en-GB" dirty="0"/>
          </a:p>
          <a:p>
            <a:r>
              <a:rPr lang="en-GB" dirty="0"/>
              <a:t>Without land backed paper, “money being scarce they cannot get any to borrow, </a:t>
            </a:r>
            <a:r>
              <a:rPr lang="en-GB" b="1" i="1" dirty="0" err="1"/>
              <a:t>tho</a:t>
            </a:r>
            <a:r>
              <a:rPr lang="en-GB" b="1" i="1" dirty="0"/>
              <a:t>’ their security be good</a:t>
            </a:r>
            <a:r>
              <a:rPr lang="en-GB" dirty="0"/>
              <a:t>; nor cannot well have credit for the goods from so many different people they are strangers to.” (Law, 1705, 107)</a:t>
            </a:r>
          </a:p>
          <a:p>
            <a:pPr marL="0" indent="0">
              <a:buNone/>
            </a:pPr>
            <a:endParaRPr lang="en-GB" dirty="0"/>
          </a:p>
          <a:p>
            <a:r>
              <a:rPr lang="en-GB" dirty="0"/>
              <a:t>“</a:t>
            </a:r>
            <a:r>
              <a:rPr lang="en-GB" b="1" i="1" dirty="0"/>
              <a:t>Money is not the value for which goods are exchanged, but the value by which they are exchanged”</a:t>
            </a:r>
            <a:r>
              <a:rPr lang="en-GB" dirty="0"/>
              <a:t> (Law, 1705, 92) </a:t>
            </a:r>
          </a:p>
          <a:p>
            <a:endParaRPr lang="en-GB" dirty="0"/>
          </a:p>
          <a:p>
            <a:endParaRPr lang="en-GB" dirty="0"/>
          </a:p>
        </p:txBody>
      </p:sp>
    </p:spTree>
    <p:extLst>
      <p:ext uri="{BB962C8B-B14F-4D97-AF65-F5344CB8AC3E}">
        <p14:creationId xmlns:p14="http://schemas.microsoft.com/office/powerpoint/2010/main" val="383676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a:t>The story of the Mississippi bubble</a:t>
            </a:r>
          </a:p>
        </p:txBody>
      </p:sp>
      <p:sp>
        <p:nvSpPr>
          <p:cNvPr id="3" name="Content Placeholder 2"/>
          <p:cNvSpPr>
            <a:spLocks noGrp="1"/>
          </p:cNvSpPr>
          <p:nvPr>
            <p:ph idx="1"/>
          </p:nvPr>
        </p:nvSpPr>
        <p:spPr>
          <a:xfrm>
            <a:off x="251520" y="1340768"/>
            <a:ext cx="8640960" cy="5112568"/>
          </a:xfrm>
        </p:spPr>
        <p:txBody>
          <a:bodyPr>
            <a:normAutofit fontScale="77500" lnSpcReduction="20000"/>
          </a:bodyPr>
          <a:lstStyle/>
          <a:p>
            <a:r>
              <a:rPr lang="en-GB" dirty="0"/>
              <a:t>A very complicated story that involved the following issues:</a:t>
            </a:r>
          </a:p>
          <a:p>
            <a:pPr marL="0" indent="0">
              <a:buNone/>
            </a:pPr>
            <a:endParaRPr lang="en-GB" dirty="0"/>
          </a:p>
          <a:p>
            <a:pPr lvl="1"/>
            <a:r>
              <a:rPr lang="en-GB" dirty="0"/>
              <a:t>A trading company (the Mississippi Company) and some subsidiary companies it absorbed (not important details).</a:t>
            </a:r>
          </a:p>
          <a:p>
            <a:pPr lvl="1"/>
            <a:r>
              <a:rPr lang="en-GB" dirty="0"/>
              <a:t>A commercial bank, then national bank (the General, then Royal Bank).</a:t>
            </a:r>
          </a:p>
          <a:p>
            <a:pPr lvl="1"/>
            <a:r>
              <a:rPr lang="en-GB" dirty="0"/>
              <a:t>Shares of the Mississippi company</a:t>
            </a:r>
          </a:p>
          <a:p>
            <a:pPr lvl="1"/>
            <a:r>
              <a:rPr lang="en-GB" dirty="0"/>
              <a:t>Paper currency issued by the National Bank, which became, for a period, the sole legal tender.</a:t>
            </a:r>
          </a:p>
          <a:p>
            <a:pPr lvl="1"/>
            <a:r>
              <a:rPr lang="en-GB" dirty="0"/>
              <a:t>The national debt, which was bought by the Company at some point.</a:t>
            </a:r>
          </a:p>
          <a:p>
            <a:pPr marL="457200" lvl="1" indent="0">
              <a:buNone/>
            </a:pPr>
            <a:endParaRPr lang="en-GB" dirty="0"/>
          </a:p>
          <a:p>
            <a:r>
              <a:rPr lang="en-GB" dirty="0"/>
              <a:t>The big problem in France was a huge government debt and no well established financial sector (in comparison to England and the Dutch).</a:t>
            </a:r>
          </a:p>
        </p:txBody>
      </p:sp>
    </p:spTree>
    <p:extLst>
      <p:ext uri="{BB962C8B-B14F-4D97-AF65-F5344CB8AC3E}">
        <p14:creationId xmlns:p14="http://schemas.microsoft.com/office/powerpoint/2010/main" val="1682025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t>what banks do</a:t>
            </a:r>
          </a:p>
        </p:txBody>
      </p:sp>
      <p:sp>
        <p:nvSpPr>
          <p:cNvPr id="3" name="Content Placeholder 2"/>
          <p:cNvSpPr>
            <a:spLocks noGrp="1"/>
          </p:cNvSpPr>
          <p:nvPr>
            <p:ph idx="1"/>
          </p:nvPr>
        </p:nvSpPr>
        <p:spPr>
          <a:xfrm>
            <a:off x="395536" y="1052736"/>
            <a:ext cx="8291264" cy="5073427"/>
          </a:xfrm>
        </p:spPr>
        <p:txBody>
          <a:bodyPr>
            <a:normAutofit fontScale="55000" lnSpcReduction="20000"/>
          </a:bodyPr>
          <a:lstStyle/>
          <a:p>
            <a:r>
              <a:rPr lang="en-GB" dirty="0"/>
              <a:t>A private bank is set up with capital (i.e. initial funding) from private individuals as a joint stock company.</a:t>
            </a:r>
          </a:p>
          <a:p>
            <a:pPr marL="0" indent="0">
              <a:buNone/>
            </a:pPr>
            <a:endParaRPr lang="en-GB" dirty="0"/>
          </a:p>
          <a:p>
            <a:r>
              <a:rPr lang="en-GB" dirty="0"/>
              <a:t>It accepts deposits (e.g. silver coin) and gives out loans. By doing this it creates credit in the economy.</a:t>
            </a:r>
          </a:p>
          <a:p>
            <a:pPr marL="0" indent="0">
              <a:buNone/>
            </a:pPr>
            <a:endParaRPr lang="en-GB" dirty="0"/>
          </a:p>
          <a:p>
            <a:r>
              <a:rPr lang="en-GB" dirty="0"/>
              <a:t>It may (and in the 1720s in France it did) issue paper currency- banknotes.</a:t>
            </a:r>
          </a:p>
          <a:p>
            <a:pPr lvl="1"/>
            <a:r>
              <a:rPr lang="en-GB" dirty="0"/>
              <a:t>This paper is a promissory note that says that anyone holding it can redeem it for gold or silver at the bank.</a:t>
            </a:r>
          </a:p>
          <a:p>
            <a:pPr marL="457200" lvl="1" indent="0">
              <a:buNone/>
            </a:pPr>
            <a:endParaRPr lang="en-GB" dirty="0"/>
          </a:p>
          <a:p>
            <a:r>
              <a:rPr lang="en-GB" dirty="0"/>
              <a:t>Thus the bank has:</a:t>
            </a:r>
          </a:p>
          <a:p>
            <a:pPr lvl="1"/>
            <a:r>
              <a:rPr lang="en-GB" dirty="0"/>
              <a:t>On </a:t>
            </a:r>
            <a:r>
              <a:rPr lang="en-GB" sz="2900" dirty="0"/>
              <a:t>the</a:t>
            </a:r>
            <a:r>
              <a:rPr lang="en-GB" sz="3200" dirty="0"/>
              <a:t> </a:t>
            </a:r>
            <a:r>
              <a:rPr lang="en-GB" sz="3200" b="1" dirty="0"/>
              <a:t>asset side (</a:t>
            </a:r>
            <a:r>
              <a:rPr lang="el-GR" sz="3200" b="1" dirty="0"/>
              <a:t>στοιχεία ενεργητικού</a:t>
            </a:r>
            <a:r>
              <a:rPr lang="en-US" sz="3200" b="1" dirty="0"/>
              <a:t>)</a:t>
            </a:r>
            <a:r>
              <a:rPr lang="en-GB" dirty="0"/>
              <a:t>: loans and reserves of gold and silver it keeps in its vaults.</a:t>
            </a:r>
          </a:p>
          <a:p>
            <a:pPr lvl="1"/>
            <a:r>
              <a:rPr lang="en-GB" dirty="0"/>
              <a:t>On the </a:t>
            </a:r>
            <a:r>
              <a:rPr lang="en-GB" b="1" dirty="0"/>
              <a:t>liability side (</a:t>
            </a:r>
            <a:r>
              <a:rPr lang="el-GR" b="1" dirty="0"/>
              <a:t>υποχρεώσεις</a:t>
            </a:r>
            <a:r>
              <a:rPr lang="en-US" b="1" dirty="0"/>
              <a:t>)</a:t>
            </a:r>
            <a:r>
              <a:rPr lang="en-GB" dirty="0"/>
              <a:t>: shares of the investors, deposits with the public, and banknotes held by the public.</a:t>
            </a:r>
          </a:p>
          <a:p>
            <a:pPr marL="457200" lvl="1" indent="0">
              <a:buNone/>
            </a:pPr>
            <a:endParaRPr lang="en-GB" dirty="0"/>
          </a:p>
          <a:p>
            <a:r>
              <a:rPr lang="en-GB" dirty="0"/>
              <a:t>Banks have two major problems (will cover this next week):</a:t>
            </a:r>
          </a:p>
          <a:p>
            <a:pPr lvl="1"/>
            <a:r>
              <a:rPr lang="en-GB" b="1" dirty="0"/>
              <a:t>Liquidity problem</a:t>
            </a:r>
            <a:r>
              <a:rPr lang="en-GB" dirty="0"/>
              <a:t> – has made good loans, but has no cash at present.</a:t>
            </a:r>
          </a:p>
          <a:p>
            <a:pPr lvl="1"/>
            <a:r>
              <a:rPr lang="en-GB" b="1" dirty="0"/>
              <a:t>Solvency problem </a:t>
            </a:r>
            <a:r>
              <a:rPr lang="en-GB" dirty="0"/>
              <a:t>– has not made good loans and is insolvent. </a:t>
            </a:r>
          </a:p>
        </p:txBody>
      </p:sp>
    </p:spTree>
    <p:extLst>
      <p:ext uri="{BB962C8B-B14F-4D97-AF65-F5344CB8AC3E}">
        <p14:creationId xmlns:p14="http://schemas.microsoft.com/office/powerpoint/2010/main" val="54698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4186808" cy="316334"/>
          </a:xfrm>
        </p:spPr>
        <p:txBody>
          <a:bodyPr>
            <a:normAutofit fontScale="90000"/>
          </a:bodyPr>
          <a:lstStyle/>
          <a:p>
            <a:r>
              <a:rPr lang="en-GB" dirty="0"/>
              <a:t>John Law</a:t>
            </a:r>
          </a:p>
        </p:txBody>
      </p:sp>
      <p:sp>
        <p:nvSpPr>
          <p:cNvPr id="3" name="Content Placeholder 2"/>
          <p:cNvSpPr>
            <a:spLocks noGrp="1"/>
          </p:cNvSpPr>
          <p:nvPr>
            <p:ph idx="1"/>
          </p:nvPr>
        </p:nvSpPr>
        <p:spPr>
          <a:xfrm>
            <a:off x="107504" y="548680"/>
            <a:ext cx="4824536" cy="6192688"/>
          </a:xfrm>
        </p:spPr>
        <p:txBody>
          <a:bodyPr>
            <a:normAutofit fontScale="55000" lnSpcReduction="20000"/>
          </a:bodyPr>
          <a:lstStyle/>
          <a:p>
            <a:r>
              <a:rPr lang="en-GB" dirty="0"/>
              <a:t>(baptised) 21 April 1671 – 21 March 1729</a:t>
            </a:r>
          </a:p>
          <a:p>
            <a:endParaRPr lang="en-GB" dirty="0"/>
          </a:p>
          <a:p>
            <a:r>
              <a:rPr lang="en-GB" dirty="0"/>
              <a:t>9 April 1694, John Law fought a duel with Edward "Beau" Wilson, in Bloomsbury Square, London</a:t>
            </a:r>
          </a:p>
          <a:p>
            <a:pPr lvl="1"/>
            <a:r>
              <a:rPr lang="en-GB" dirty="0"/>
              <a:t>Law killed Wilson</a:t>
            </a:r>
          </a:p>
          <a:p>
            <a:pPr lvl="1"/>
            <a:r>
              <a:rPr lang="en-GB" dirty="0"/>
              <a:t>Convicted of murder, but escaped death sentence.</a:t>
            </a:r>
          </a:p>
          <a:p>
            <a:endParaRPr lang="en-GB" dirty="0"/>
          </a:p>
          <a:p>
            <a:r>
              <a:rPr lang="en-GB" i="1" dirty="0"/>
              <a:t>Money and Trade Considered:</a:t>
            </a:r>
            <a:r>
              <a:rPr lang="en-GB" dirty="0"/>
              <a:t>(1705)</a:t>
            </a:r>
          </a:p>
          <a:p>
            <a:pPr lvl="1"/>
            <a:r>
              <a:rPr lang="en-GB" dirty="0"/>
              <a:t>Law's propositions of creating a national bank in Scotland were ultimately rejected</a:t>
            </a:r>
          </a:p>
          <a:p>
            <a:endParaRPr lang="en-GB" dirty="0"/>
          </a:p>
          <a:p>
            <a:r>
              <a:rPr lang="en-GB" dirty="0"/>
              <a:t>1716 Law established the </a:t>
            </a:r>
            <a:r>
              <a:rPr lang="en-GB" i="1" dirty="0" err="1"/>
              <a:t>Banque</a:t>
            </a:r>
            <a:r>
              <a:rPr lang="en-GB" i="1" dirty="0"/>
              <a:t> </a:t>
            </a:r>
            <a:r>
              <a:rPr lang="en-GB" i="1" dirty="0" err="1"/>
              <a:t>Générale</a:t>
            </a:r>
            <a:r>
              <a:rPr lang="en-GB" i="1" dirty="0"/>
              <a:t>, </a:t>
            </a:r>
            <a:r>
              <a:rPr lang="en-GB" dirty="0"/>
              <a:t>a private bank (originally), in France.</a:t>
            </a:r>
          </a:p>
          <a:p>
            <a:pPr marL="0" indent="0">
              <a:buNone/>
            </a:pPr>
            <a:endParaRPr lang="en-GB" dirty="0"/>
          </a:p>
          <a:p>
            <a:r>
              <a:rPr lang="en-GB" dirty="0"/>
              <a:t>Scheme collapsed in 1720.</a:t>
            </a:r>
          </a:p>
          <a:p>
            <a:endParaRPr lang="en-GB" dirty="0"/>
          </a:p>
          <a:p>
            <a:r>
              <a:rPr lang="en-GB" dirty="0"/>
              <a:t>Law initially moved to Brussels on 22 December 1720 in impoverished circumstances as his properties in France were confiscated.</a:t>
            </a:r>
          </a:p>
          <a:p>
            <a:pPr marL="0" indent="0">
              <a:buNone/>
            </a:pPr>
            <a:endParaRPr lang="en-GB" dirty="0"/>
          </a:p>
          <a:p>
            <a:r>
              <a:rPr lang="en-GB" dirty="0"/>
              <a:t>Died in Venice, a poor man in 1729</a:t>
            </a:r>
          </a:p>
          <a:p>
            <a:endParaRPr lang="en-GB" dirty="0"/>
          </a:p>
        </p:txBody>
      </p:sp>
      <p:sp>
        <p:nvSpPr>
          <p:cNvPr id="4" name="AutoShape 2" descr="Image result for john l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0338"/>
            <a:ext cx="3960440" cy="569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751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fontScale="90000"/>
          </a:bodyPr>
          <a:lstStyle/>
          <a:p>
            <a:r>
              <a:rPr lang="en-GB" dirty="0"/>
              <a:t>A brief simplified account </a:t>
            </a:r>
          </a:p>
        </p:txBody>
      </p:sp>
      <p:sp>
        <p:nvSpPr>
          <p:cNvPr id="3" name="Content Placeholder 2"/>
          <p:cNvSpPr>
            <a:spLocks noGrp="1"/>
          </p:cNvSpPr>
          <p:nvPr>
            <p:ph idx="1"/>
          </p:nvPr>
        </p:nvSpPr>
        <p:spPr>
          <a:xfrm>
            <a:off x="0" y="836712"/>
            <a:ext cx="9036496" cy="5904656"/>
          </a:xfrm>
        </p:spPr>
        <p:txBody>
          <a:bodyPr>
            <a:normAutofit fontScale="62500" lnSpcReduction="20000"/>
          </a:bodyPr>
          <a:lstStyle/>
          <a:p>
            <a:r>
              <a:rPr lang="en-GB" dirty="0"/>
              <a:t>King Louis XIV died in 1715, leaving his nephew Philippe II, Duke of Orleans, as regent. </a:t>
            </a:r>
          </a:p>
          <a:p>
            <a:pPr marL="0" indent="0">
              <a:buNone/>
            </a:pPr>
            <a:endParaRPr lang="en-GB" dirty="0"/>
          </a:p>
          <a:p>
            <a:r>
              <a:rPr lang="en-GB" dirty="0"/>
              <a:t>France had serious financial problems- Louis had spent a lot in palaces and wars.</a:t>
            </a:r>
          </a:p>
          <a:p>
            <a:endParaRPr lang="en-GB" dirty="0"/>
          </a:p>
          <a:p>
            <a:r>
              <a:rPr lang="en-GB" dirty="0"/>
              <a:t>French government debt was in arrears- financial markets discounted debt at 50% of face value.</a:t>
            </a:r>
          </a:p>
          <a:p>
            <a:pPr marL="0" indent="0">
              <a:buNone/>
            </a:pPr>
            <a:endParaRPr lang="en-GB" dirty="0"/>
          </a:p>
          <a:p>
            <a:r>
              <a:rPr lang="en-GB" dirty="0"/>
              <a:t>In May 1716 Law is given permission from Philippe to establish the General Bank. A private bank with a capital base of 6 million Livre.</a:t>
            </a:r>
          </a:p>
          <a:p>
            <a:pPr lvl="1"/>
            <a:r>
              <a:rPr lang="en-GB" dirty="0"/>
              <a:t>Capital was raised by selling shares to the public. Law, Phillippe and the aristocracy participated.</a:t>
            </a:r>
          </a:p>
          <a:p>
            <a:pPr lvl="1"/>
            <a:r>
              <a:rPr lang="en-GB" dirty="0"/>
              <a:t>Government bonds where accepted as payment for shares.</a:t>
            </a:r>
          </a:p>
          <a:p>
            <a:endParaRPr lang="en-GB" dirty="0"/>
          </a:p>
          <a:p>
            <a:r>
              <a:rPr lang="en-GB" dirty="0"/>
              <a:t>In 1717. Banknotes issued by the General Bank could be paid for taxes and where given out by the government for money payments.</a:t>
            </a:r>
          </a:p>
          <a:p>
            <a:pPr lvl="1"/>
            <a:r>
              <a:rPr lang="en-GB" dirty="0"/>
              <a:t>Law guaranteed that the banknotes where redeemable in silver and gold.</a:t>
            </a:r>
          </a:p>
          <a:p>
            <a:endParaRPr lang="en-GB" dirty="0"/>
          </a:p>
          <a:p>
            <a:r>
              <a:rPr lang="en-GB" dirty="0"/>
              <a:t>In 1718 bank becomes nationalised and renamed Bank Royale.</a:t>
            </a:r>
          </a:p>
          <a:p>
            <a:pPr lvl="1"/>
            <a:r>
              <a:rPr lang="en-GB" dirty="0"/>
              <a:t>Notes are not any more guaranteed to be redeemable.</a:t>
            </a:r>
          </a:p>
        </p:txBody>
      </p:sp>
    </p:spTree>
    <p:extLst>
      <p:ext uri="{BB962C8B-B14F-4D97-AF65-F5344CB8AC3E}">
        <p14:creationId xmlns:p14="http://schemas.microsoft.com/office/powerpoint/2010/main" val="3094783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a:t>Mississippi Company</a:t>
            </a:r>
          </a:p>
        </p:txBody>
      </p:sp>
      <p:sp>
        <p:nvSpPr>
          <p:cNvPr id="3" name="Content Placeholder 2"/>
          <p:cNvSpPr>
            <a:spLocks noGrp="1"/>
          </p:cNvSpPr>
          <p:nvPr>
            <p:ph idx="1"/>
          </p:nvPr>
        </p:nvSpPr>
        <p:spPr>
          <a:xfrm>
            <a:off x="107504" y="980728"/>
            <a:ext cx="8928992" cy="5688632"/>
          </a:xfrm>
        </p:spPr>
        <p:txBody>
          <a:bodyPr>
            <a:normAutofit fontScale="62500" lnSpcReduction="20000"/>
          </a:bodyPr>
          <a:lstStyle/>
          <a:p>
            <a:r>
              <a:rPr lang="en-GB" dirty="0"/>
              <a:t>August 1717 Law purchases the Mississippi company that had monopoly trading rights with the French colony of Louisiana.</a:t>
            </a:r>
          </a:p>
          <a:p>
            <a:pPr lvl="1"/>
            <a:r>
              <a:rPr lang="en-GB" dirty="0"/>
              <a:t>Law Launched it as a joint stock company, 200,000 shares, with 500L per share.</a:t>
            </a:r>
          </a:p>
          <a:p>
            <a:pPr lvl="1"/>
            <a:r>
              <a:rPr lang="en-GB" dirty="0"/>
              <a:t>Government debt was accepted for payment for shares.</a:t>
            </a:r>
          </a:p>
          <a:p>
            <a:pPr marL="0" indent="0">
              <a:buNone/>
            </a:pPr>
            <a:endParaRPr lang="en-GB" dirty="0"/>
          </a:p>
          <a:p>
            <a:r>
              <a:rPr lang="en-GB" dirty="0"/>
              <a:t>1717-19. Law takes over almost all other smaller trading companies in France and merges them with the Mississippi company.</a:t>
            </a:r>
          </a:p>
          <a:p>
            <a:pPr marL="0" indent="0">
              <a:buNone/>
            </a:pPr>
            <a:endParaRPr lang="en-GB" dirty="0"/>
          </a:p>
          <a:p>
            <a:r>
              <a:rPr lang="en-GB" dirty="0"/>
              <a:t>1719 – Law buys the Royal mint, and the right to collect all indirect and direct taxes in France.</a:t>
            </a:r>
          </a:p>
          <a:p>
            <a:pPr marL="0" indent="0">
              <a:buNone/>
            </a:pPr>
            <a:endParaRPr lang="en-GB" dirty="0"/>
          </a:p>
          <a:p>
            <a:r>
              <a:rPr lang="en-GB" dirty="0"/>
              <a:t>1719 – More shares issued- another 100,000. Dividends from all the activities of the company (oversees trade, tax collection, government bond interest, etc.) promised.</a:t>
            </a:r>
          </a:p>
          <a:p>
            <a:pPr marL="0" indent="0">
              <a:buNone/>
            </a:pPr>
            <a:endParaRPr lang="en-GB" dirty="0"/>
          </a:p>
          <a:p>
            <a:r>
              <a:rPr lang="en-GB" dirty="0"/>
              <a:t>1719 – Law allowed </a:t>
            </a:r>
            <a:r>
              <a:rPr lang="en-GB" i="1" dirty="0"/>
              <a:t>shares rights to be sold with only a down-payment to be given at sale</a:t>
            </a:r>
            <a:r>
              <a:rPr lang="en-GB" dirty="0"/>
              <a:t>. The sale would be complete when full payment is payed in the future.</a:t>
            </a:r>
          </a:p>
          <a:p>
            <a:pPr lvl="1"/>
            <a:r>
              <a:rPr lang="en-GB" dirty="0"/>
              <a:t>This was equivalent to selling investors an </a:t>
            </a:r>
            <a:r>
              <a:rPr lang="en-GB" b="1" i="1" dirty="0"/>
              <a:t>option</a:t>
            </a:r>
            <a:r>
              <a:rPr lang="en-GB" dirty="0"/>
              <a:t> on the share, as they only paid the right to buy it in the future. </a:t>
            </a:r>
          </a:p>
          <a:p>
            <a:pPr marL="0" indent="0">
              <a:buNone/>
            </a:pPr>
            <a:endParaRPr lang="en-GB" dirty="0"/>
          </a:p>
        </p:txBody>
      </p:sp>
    </p:spTree>
    <p:extLst>
      <p:ext uri="{BB962C8B-B14F-4D97-AF65-F5344CB8AC3E}">
        <p14:creationId xmlns:p14="http://schemas.microsoft.com/office/powerpoint/2010/main" val="126647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The boom</a:t>
            </a:r>
          </a:p>
        </p:txBody>
      </p:sp>
      <p:sp>
        <p:nvSpPr>
          <p:cNvPr id="3" name="Content Placeholder 2"/>
          <p:cNvSpPr>
            <a:spLocks noGrp="1"/>
          </p:cNvSpPr>
          <p:nvPr>
            <p:ph idx="1"/>
          </p:nvPr>
        </p:nvSpPr>
        <p:spPr>
          <a:xfrm>
            <a:off x="179512" y="836712"/>
            <a:ext cx="8856984" cy="5616624"/>
          </a:xfrm>
        </p:spPr>
        <p:txBody>
          <a:bodyPr>
            <a:normAutofit fontScale="70000" lnSpcReduction="20000"/>
          </a:bodyPr>
          <a:lstStyle/>
          <a:p>
            <a:r>
              <a:rPr lang="en-GB" dirty="0"/>
              <a:t>Mississippi Company share prices rose from 500L in 1717 to 3,600L in August 26, 1719.</a:t>
            </a:r>
          </a:p>
          <a:p>
            <a:endParaRPr lang="en-GB" dirty="0"/>
          </a:p>
          <a:p>
            <a:r>
              <a:rPr lang="en-GB" dirty="0"/>
              <a:t>Law now had the Mississippi company assume the whole public debt of France, and become the state’s sole creditor.</a:t>
            </a:r>
          </a:p>
          <a:p>
            <a:pPr lvl="1"/>
            <a:r>
              <a:rPr lang="en-GB" dirty="0"/>
              <a:t>This was achieved through a swap. Holders of national debt swapped their paper for Mississippi company stocks.</a:t>
            </a:r>
          </a:p>
          <a:p>
            <a:endParaRPr lang="en-GB" dirty="0"/>
          </a:p>
          <a:p>
            <a:r>
              <a:rPr lang="en-GB" dirty="0"/>
              <a:t>This was done </a:t>
            </a:r>
            <a:r>
              <a:rPr lang="en-GB" i="1" dirty="0"/>
              <a:t>voluntarily</a:t>
            </a:r>
            <a:r>
              <a:rPr lang="en-GB" dirty="0"/>
              <a:t> by the public.</a:t>
            </a:r>
          </a:p>
          <a:p>
            <a:pPr lvl="1"/>
            <a:r>
              <a:rPr lang="en-GB" dirty="0"/>
              <a:t>The public must have believed that the company could pay higher dividends to what the government was paying in interest payments, and the stock price of the company would rise.</a:t>
            </a:r>
          </a:p>
          <a:p>
            <a:endParaRPr lang="en-GB" dirty="0"/>
          </a:p>
          <a:p>
            <a:r>
              <a:rPr lang="en-GB" dirty="0"/>
              <a:t>The Royal bank and the company worked together- the bank extended credit (in banknotes) to the company to meet any cash needs it had. </a:t>
            </a:r>
          </a:p>
          <a:p>
            <a:pPr lvl="1"/>
            <a:r>
              <a:rPr lang="en-GB" dirty="0"/>
              <a:t>And since there was no convertibility to silver, this was an unbounded operation. </a:t>
            </a:r>
          </a:p>
        </p:txBody>
      </p:sp>
    </p:spTree>
    <p:extLst>
      <p:ext uri="{BB962C8B-B14F-4D97-AF65-F5344CB8AC3E}">
        <p14:creationId xmlns:p14="http://schemas.microsoft.com/office/powerpoint/2010/main" val="1410066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The operations in one graph</a:t>
            </a:r>
          </a:p>
        </p:txBody>
      </p:sp>
      <p:sp>
        <p:nvSpPr>
          <p:cNvPr id="3" name="Content Placeholder 2"/>
          <p:cNvSpPr>
            <a:spLocks noGrp="1"/>
          </p:cNvSpPr>
          <p:nvPr>
            <p:ph idx="1"/>
          </p:nvPr>
        </p:nvSpPr>
        <p:spPr>
          <a:xfrm>
            <a:off x="5749052" y="6021288"/>
            <a:ext cx="2937748" cy="565704"/>
          </a:xfrm>
        </p:spPr>
        <p:txBody>
          <a:bodyPr>
            <a:normAutofit fontScale="77500" lnSpcReduction="20000"/>
          </a:bodyPr>
          <a:lstStyle/>
          <a:p>
            <a:pPr marL="0" indent="0">
              <a:buNone/>
            </a:pPr>
            <a:r>
              <a:rPr lang="en-GB" dirty="0"/>
              <a:t>(from </a:t>
            </a:r>
            <a:r>
              <a:rPr lang="en-GB" dirty="0" err="1"/>
              <a:t>Bilginsoy</a:t>
            </a:r>
            <a:r>
              <a:rPr lang="en-GB" dirty="0"/>
              <a:t> p. 45)</a:t>
            </a:r>
          </a:p>
        </p:txBody>
      </p:sp>
      <p:sp>
        <p:nvSpPr>
          <p:cNvPr id="4" name="TextBox 3"/>
          <p:cNvSpPr txBox="1"/>
          <p:nvPr/>
        </p:nvSpPr>
        <p:spPr>
          <a:xfrm>
            <a:off x="899592" y="2961818"/>
            <a:ext cx="805220" cy="646331"/>
          </a:xfrm>
          <a:prstGeom prst="rect">
            <a:avLst/>
          </a:prstGeom>
          <a:noFill/>
          <a:ln w="9525">
            <a:solidFill>
              <a:schemeClr val="tx1"/>
            </a:solidFill>
          </a:ln>
        </p:spPr>
        <p:txBody>
          <a:bodyPr wrap="none" rtlCol="0">
            <a:spAutoFit/>
          </a:bodyPr>
          <a:lstStyle/>
          <a:p>
            <a:r>
              <a:rPr lang="en-GB" dirty="0"/>
              <a:t>Bank </a:t>
            </a:r>
          </a:p>
          <a:p>
            <a:r>
              <a:rPr lang="en-GB" dirty="0"/>
              <a:t>Royale</a:t>
            </a:r>
          </a:p>
        </p:txBody>
      </p:sp>
      <p:sp>
        <p:nvSpPr>
          <p:cNvPr id="5" name="TextBox 4"/>
          <p:cNvSpPr txBox="1"/>
          <p:nvPr/>
        </p:nvSpPr>
        <p:spPr>
          <a:xfrm>
            <a:off x="4499992" y="2961817"/>
            <a:ext cx="1249060" cy="646331"/>
          </a:xfrm>
          <a:prstGeom prst="rect">
            <a:avLst/>
          </a:prstGeom>
          <a:noFill/>
          <a:ln w="6350">
            <a:solidFill>
              <a:schemeClr val="tx1"/>
            </a:solidFill>
          </a:ln>
        </p:spPr>
        <p:txBody>
          <a:bodyPr wrap="none" rtlCol="0">
            <a:spAutoFit/>
          </a:bodyPr>
          <a:lstStyle/>
          <a:p>
            <a:r>
              <a:rPr lang="en-GB" dirty="0"/>
              <a:t>Mississippi </a:t>
            </a:r>
          </a:p>
          <a:p>
            <a:r>
              <a:rPr lang="en-GB" dirty="0"/>
              <a:t>Company</a:t>
            </a:r>
          </a:p>
        </p:txBody>
      </p:sp>
      <p:cxnSp>
        <p:nvCxnSpPr>
          <p:cNvPr id="7" name="Straight Arrow Connector 6"/>
          <p:cNvCxnSpPr>
            <a:stCxn id="4" idx="3"/>
            <a:endCxn id="5" idx="1"/>
          </p:cNvCxnSpPr>
          <p:nvPr/>
        </p:nvCxnSpPr>
        <p:spPr>
          <a:xfrm flipV="1">
            <a:off x="1704812" y="3284983"/>
            <a:ext cx="2795180"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45313" y="2961818"/>
            <a:ext cx="1914178" cy="369332"/>
          </a:xfrm>
          <a:prstGeom prst="rect">
            <a:avLst/>
          </a:prstGeom>
          <a:noFill/>
        </p:spPr>
        <p:txBody>
          <a:bodyPr wrap="none" rtlCol="0">
            <a:spAutoFit/>
          </a:bodyPr>
          <a:lstStyle/>
          <a:p>
            <a:r>
              <a:rPr lang="en-GB" dirty="0"/>
              <a:t>Effectively merged</a:t>
            </a:r>
          </a:p>
        </p:txBody>
      </p:sp>
      <p:sp>
        <p:nvSpPr>
          <p:cNvPr id="9" name="TextBox 8"/>
          <p:cNvSpPr txBox="1"/>
          <p:nvPr/>
        </p:nvSpPr>
        <p:spPr>
          <a:xfrm>
            <a:off x="6948264" y="4077072"/>
            <a:ext cx="685829" cy="369332"/>
          </a:xfrm>
          <a:prstGeom prst="rect">
            <a:avLst/>
          </a:prstGeom>
          <a:noFill/>
        </p:spPr>
        <p:txBody>
          <a:bodyPr wrap="none" rtlCol="0">
            <a:spAutoFit/>
          </a:bodyPr>
          <a:lstStyle/>
          <a:p>
            <a:r>
              <a:rPr lang="en-GB" dirty="0"/>
              <a:t>Taxes</a:t>
            </a:r>
          </a:p>
        </p:txBody>
      </p:sp>
      <p:sp>
        <p:nvSpPr>
          <p:cNvPr id="10" name="TextBox 9"/>
          <p:cNvSpPr txBox="1"/>
          <p:nvPr/>
        </p:nvSpPr>
        <p:spPr>
          <a:xfrm>
            <a:off x="6935128" y="3372189"/>
            <a:ext cx="1357872" cy="646331"/>
          </a:xfrm>
          <a:prstGeom prst="rect">
            <a:avLst/>
          </a:prstGeom>
          <a:noFill/>
        </p:spPr>
        <p:txBody>
          <a:bodyPr wrap="none" rtlCol="0">
            <a:spAutoFit/>
          </a:bodyPr>
          <a:lstStyle/>
          <a:p>
            <a:r>
              <a:rPr lang="en-GB" dirty="0"/>
              <a:t>Commercial </a:t>
            </a:r>
          </a:p>
          <a:p>
            <a:r>
              <a:rPr lang="en-GB" dirty="0"/>
              <a:t>Activities</a:t>
            </a:r>
          </a:p>
        </p:txBody>
      </p:sp>
      <p:sp>
        <p:nvSpPr>
          <p:cNvPr id="11" name="Left Brace 10"/>
          <p:cNvSpPr/>
          <p:nvPr/>
        </p:nvSpPr>
        <p:spPr>
          <a:xfrm>
            <a:off x="6660232" y="3372189"/>
            <a:ext cx="432048" cy="12089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Arrow Connector 12"/>
          <p:cNvCxnSpPr>
            <a:stCxn id="11" idx="1"/>
          </p:cNvCxnSpPr>
          <p:nvPr/>
        </p:nvCxnSpPr>
        <p:spPr>
          <a:xfrm flipH="1" flipV="1">
            <a:off x="5868144" y="3372189"/>
            <a:ext cx="792088" cy="604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411902">
            <a:off x="5944290" y="3187523"/>
            <a:ext cx="1042273" cy="369332"/>
          </a:xfrm>
          <a:prstGeom prst="rect">
            <a:avLst/>
          </a:prstGeom>
          <a:noFill/>
        </p:spPr>
        <p:txBody>
          <a:bodyPr wrap="none" rtlCol="0">
            <a:spAutoFit/>
          </a:bodyPr>
          <a:lstStyle/>
          <a:p>
            <a:r>
              <a:rPr lang="en-GB" dirty="0"/>
              <a:t>revenues</a:t>
            </a:r>
          </a:p>
        </p:txBody>
      </p:sp>
      <p:sp>
        <p:nvSpPr>
          <p:cNvPr id="15" name="TextBox 14"/>
          <p:cNvSpPr txBox="1"/>
          <p:nvPr/>
        </p:nvSpPr>
        <p:spPr>
          <a:xfrm>
            <a:off x="4499992" y="5230268"/>
            <a:ext cx="1249059" cy="369332"/>
          </a:xfrm>
          <a:prstGeom prst="rect">
            <a:avLst/>
          </a:prstGeom>
          <a:noFill/>
          <a:ln w="3175">
            <a:solidFill>
              <a:schemeClr val="tx1"/>
            </a:solidFill>
          </a:ln>
        </p:spPr>
        <p:txBody>
          <a:bodyPr wrap="square" rtlCol="0">
            <a:spAutoFit/>
          </a:bodyPr>
          <a:lstStyle/>
          <a:p>
            <a:pPr algn="ctr"/>
            <a:r>
              <a:rPr lang="en-GB" dirty="0"/>
              <a:t>State</a:t>
            </a:r>
          </a:p>
        </p:txBody>
      </p:sp>
      <p:cxnSp>
        <p:nvCxnSpPr>
          <p:cNvPr id="17" name="Straight Arrow Connector 16"/>
          <p:cNvCxnSpPr/>
          <p:nvPr/>
        </p:nvCxnSpPr>
        <p:spPr>
          <a:xfrm flipV="1">
            <a:off x="5436096" y="3787493"/>
            <a:ext cx="0" cy="1317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54855" y="4581127"/>
            <a:ext cx="1348639" cy="646331"/>
          </a:xfrm>
          <a:prstGeom prst="rect">
            <a:avLst/>
          </a:prstGeom>
          <a:noFill/>
        </p:spPr>
        <p:txBody>
          <a:bodyPr wrap="none" rtlCol="0">
            <a:spAutoFit/>
          </a:bodyPr>
          <a:lstStyle/>
          <a:p>
            <a:r>
              <a:rPr lang="en-GB" dirty="0"/>
              <a:t>Interest</a:t>
            </a:r>
          </a:p>
          <a:p>
            <a:r>
              <a:rPr lang="en-GB" dirty="0"/>
              <a:t>To Gov. debt</a:t>
            </a:r>
          </a:p>
        </p:txBody>
      </p:sp>
      <p:cxnSp>
        <p:nvCxnSpPr>
          <p:cNvPr id="20" name="Straight Arrow Connector 19"/>
          <p:cNvCxnSpPr/>
          <p:nvPr/>
        </p:nvCxnSpPr>
        <p:spPr>
          <a:xfrm>
            <a:off x="4788024" y="3787493"/>
            <a:ext cx="0" cy="1317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63888" y="3877753"/>
            <a:ext cx="1224136" cy="1200329"/>
          </a:xfrm>
          <a:prstGeom prst="rect">
            <a:avLst/>
          </a:prstGeom>
          <a:noFill/>
        </p:spPr>
        <p:txBody>
          <a:bodyPr wrap="square" rtlCol="0">
            <a:spAutoFit/>
          </a:bodyPr>
          <a:lstStyle/>
          <a:p>
            <a:r>
              <a:rPr lang="en-GB" dirty="0"/>
              <a:t>Extended Credit</a:t>
            </a:r>
          </a:p>
          <a:p>
            <a:r>
              <a:rPr lang="en-GB" dirty="0"/>
              <a:t>Payed Tax lease</a:t>
            </a:r>
          </a:p>
        </p:txBody>
      </p:sp>
      <p:sp>
        <p:nvSpPr>
          <p:cNvPr id="22" name="TextBox 21"/>
          <p:cNvSpPr txBox="1"/>
          <p:nvPr/>
        </p:nvSpPr>
        <p:spPr>
          <a:xfrm>
            <a:off x="3707904" y="1412776"/>
            <a:ext cx="750526" cy="369332"/>
          </a:xfrm>
          <a:prstGeom prst="rect">
            <a:avLst/>
          </a:prstGeom>
          <a:noFill/>
          <a:ln w="3175">
            <a:solidFill>
              <a:schemeClr val="accent1"/>
            </a:solidFill>
          </a:ln>
        </p:spPr>
        <p:txBody>
          <a:bodyPr wrap="none" rtlCol="0">
            <a:spAutoFit/>
          </a:bodyPr>
          <a:lstStyle/>
          <a:p>
            <a:r>
              <a:rPr lang="en-GB" dirty="0"/>
              <a:t>Public</a:t>
            </a:r>
          </a:p>
        </p:txBody>
      </p:sp>
      <p:cxnSp>
        <p:nvCxnSpPr>
          <p:cNvPr id="24" name="Straight Arrow Connector 23"/>
          <p:cNvCxnSpPr/>
          <p:nvPr/>
        </p:nvCxnSpPr>
        <p:spPr>
          <a:xfrm>
            <a:off x="4499992" y="1597442"/>
            <a:ext cx="864096" cy="1297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88024" y="1700808"/>
            <a:ext cx="3252685" cy="646331"/>
          </a:xfrm>
          <a:prstGeom prst="rect">
            <a:avLst/>
          </a:prstGeom>
          <a:noFill/>
        </p:spPr>
        <p:txBody>
          <a:bodyPr wrap="none" rtlCol="0">
            <a:spAutoFit/>
          </a:bodyPr>
          <a:lstStyle/>
          <a:p>
            <a:r>
              <a:rPr lang="en-GB" dirty="0"/>
              <a:t>Buying shares with A) silver/cash</a:t>
            </a:r>
          </a:p>
          <a:p>
            <a:r>
              <a:rPr lang="en-GB" dirty="0"/>
              <a:t>     B) Royal Bank paper</a:t>
            </a:r>
          </a:p>
        </p:txBody>
      </p:sp>
      <p:cxnSp>
        <p:nvCxnSpPr>
          <p:cNvPr id="27" name="Straight Arrow Connector 26"/>
          <p:cNvCxnSpPr/>
          <p:nvPr/>
        </p:nvCxnSpPr>
        <p:spPr>
          <a:xfrm flipH="1" flipV="1">
            <a:off x="4059491" y="1844824"/>
            <a:ext cx="656525" cy="1049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99014" y="2246110"/>
            <a:ext cx="1747979" cy="646331"/>
          </a:xfrm>
          <a:prstGeom prst="rect">
            <a:avLst/>
          </a:prstGeom>
          <a:noFill/>
        </p:spPr>
        <p:txBody>
          <a:bodyPr wrap="none" rtlCol="0">
            <a:spAutoFit/>
          </a:bodyPr>
          <a:lstStyle/>
          <a:p>
            <a:r>
              <a:rPr lang="en-GB" dirty="0"/>
              <a:t>Selling Shares</a:t>
            </a:r>
          </a:p>
          <a:p>
            <a:r>
              <a:rPr lang="en-GB" dirty="0"/>
              <a:t>Paying dividends</a:t>
            </a:r>
          </a:p>
        </p:txBody>
      </p:sp>
      <p:cxnSp>
        <p:nvCxnSpPr>
          <p:cNvPr id="30" name="Straight Arrow Connector 29"/>
          <p:cNvCxnSpPr/>
          <p:nvPr/>
        </p:nvCxnSpPr>
        <p:spPr>
          <a:xfrm flipV="1">
            <a:off x="1302202" y="1700808"/>
            <a:ext cx="2261686" cy="1191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1406" y="1597442"/>
            <a:ext cx="2958887" cy="646331"/>
          </a:xfrm>
          <a:prstGeom prst="rect">
            <a:avLst/>
          </a:prstGeom>
          <a:noFill/>
        </p:spPr>
        <p:txBody>
          <a:bodyPr wrap="none" rtlCol="0">
            <a:spAutoFit/>
          </a:bodyPr>
          <a:lstStyle/>
          <a:p>
            <a:r>
              <a:rPr lang="en-GB" dirty="0"/>
              <a:t>Gives paper notes to support </a:t>
            </a:r>
          </a:p>
          <a:p>
            <a:r>
              <a:rPr lang="en-GB" dirty="0"/>
              <a:t>activities</a:t>
            </a:r>
          </a:p>
        </p:txBody>
      </p:sp>
      <p:cxnSp>
        <p:nvCxnSpPr>
          <p:cNvPr id="33" name="Straight Arrow Connector 32"/>
          <p:cNvCxnSpPr/>
          <p:nvPr/>
        </p:nvCxnSpPr>
        <p:spPr>
          <a:xfrm>
            <a:off x="1403648" y="3674424"/>
            <a:ext cx="2984105" cy="1740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560" y="4261738"/>
            <a:ext cx="1864293" cy="646331"/>
          </a:xfrm>
          <a:prstGeom prst="rect">
            <a:avLst/>
          </a:prstGeom>
          <a:noFill/>
        </p:spPr>
        <p:txBody>
          <a:bodyPr wrap="none" rtlCol="0">
            <a:spAutoFit/>
          </a:bodyPr>
          <a:lstStyle/>
          <a:p>
            <a:r>
              <a:rPr lang="en-GB" dirty="0"/>
              <a:t>Extends paper</a:t>
            </a:r>
          </a:p>
          <a:p>
            <a:r>
              <a:rPr lang="en-GB" dirty="0"/>
              <a:t>Notes to the state</a:t>
            </a:r>
          </a:p>
        </p:txBody>
      </p:sp>
      <p:sp>
        <p:nvSpPr>
          <p:cNvPr id="35" name="TextBox 34"/>
          <p:cNvSpPr txBox="1"/>
          <p:nvPr/>
        </p:nvSpPr>
        <p:spPr>
          <a:xfrm>
            <a:off x="0" y="5805264"/>
            <a:ext cx="4932040" cy="923330"/>
          </a:xfrm>
          <a:prstGeom prst="rect">
            <a:avLst/>
          </a:prstGeom>
          <a:noFill/>
        </p:spPr>
        <p:txBody>
          <a:bodyPr wrap="square" rtlCol="0">
            <a:spAutoFit/>
          </a:bodyPr>
          <a:lstStyle/>
          <a:p>
            <a:r>
              <a:rPr lang="en-GB" dirty="0"/>
              <a:t>Initial capital of the Bank through capitalisation by shareholders (when it was General bank). Some of the capital was gov. debt. </a:t>
            </a:r>
          </a:p>
        </p:txBody>
      </p:sp>
    </p:spTree>
    <p:extLst>
      <p:ext uri="{BB962C8B-B14F-4D97-AF65-F5344CB8AC3E}">
        <p14:creationId xmlns:p14="http://schemas.microsoft.com/office/powerpoint/2010/main" val="1775187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3298"/>
            <a:ext cx="7578258" cy="580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043608" y="5805264"/>
            <a:ext cx="6789440" cy="781547"/>
          </a:xfrm>
        </p:spPr>
        <p:txBody>
          <a:bodyPr>
            <a:normAutofit fontScale="85000" lnSpcReduction="20000"/>
          </a:bodyPr>
          <a:lstStyle/>
          <a:p>
            <a:r>
              <a:rPr lang="en-GB" dirty="0"/>
              <a:t>Stock prices of the Mississippi Company (</a:t>
            </a:r>
            <a:r>
              <a:rPr lang="en-GB" i="1" dirty="0" err="1"/>
              <a:t>Compangie</a:t>
            </a:r>
            <a:r>
              <a:rPr lang="en-GB" i="1" dirty="0"/>
              <a:t> des </a:t>
            </a:r>
            <a:r>
              <a:rPr lang="en-GB" i="1" dirty="0" err="1"/>
              <a:t>Indes</a:t>
            </a:r>
            <a:r>
              <a:rPr lang="en-GB" i="1" dirty="0"/>
              <a:t>) </a:t>
            </a:r>
            <a:r>
              <a:rPr lang="en-GB" dirty="0"/>
              <a:t>(Garber, 1990, 44)</a:t>
            </a:r>
          </a:p>
        </p:txBody>
      </p:sp>
    </p:spTree>
    <p:extLst>
      <p:ext uri="{BB962C8B-B14F-4D97-AF65-F5344CB8AC3E}">
        <p14:creationId xmlns:p14="http://schemas.microsoft.com/office/powerpoint/2010/main" val="152921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r>
              <a:rPr lang="en-GB" dirty="0"/>
              <a:t>Law’s paper money</a:t>
            </a:r>
          </a:p>
        </p:txBody>
      </p:sp>
      <p:sp>
        <p:nvSpPr>
          <p:cNvPr id="3" name="Content Placeholder 2"/>
          <p:cNvSpPr>
            <a:spLocks noGrp="1"/>
          </p:cNvSpPr>
          <p:nvPr>
            <p:ph idx="1"/>
          </p:nvPr>
        </p:nvSpPr>
        <p:spPr>
          <a:xfrm>
            <a:off x="467544" y="5805264"/>
            <a:ext cx="8229600" cy="824955"/>
          </a:xfrm>
        </p:spPr>
        <p:txBody>
          <a:bodyPr>
            <a:normAutofit fontScale="70000" lnSpcReduction="20000"/>
          </a:bodyPr>
          <a:lstStyle/>
          <a:p>
            <a:r>
              <a:rPr lang="en-GB" dirty="0"/>
              <a:t>BANQUE ROYALE.A bank note for </a:t>
            </a:r>
            <a:r>
              <a:rPr lang="en-GB" i="1" dirty="0"/>
              <a:t>1,000 livres </a:t>
            </a:r>
            <a:r>
              <a:rPr lang="en-GB" i="1" dirty="0" err="1"/>
              <a:t>Tournois</a:t>
            </a:r>
            <a:r>
              <a:rPr lang="en-GB" dirty="0"/>
              <a:t> (no.493956)  of John Law's </a:t>
            </a:r>
            <a:r>
              <a:rPr lang="en-GB" dirty="0" err="1"/>
              <a:t>Banque</a:t>
            </a:r>
            <a:r>
              <a:rPr lang="en-GB" dirty="0"/>
              <a:t> </a:t>
            </a:r>
            <a:r>
              <a:rPr lang="en-GB" dirty="0" err="1"/>
              <a:t>royale</a:t>
            </a:r>
            <a:r>
              <a:rPr lang="en-GB" dirty="0"/>
              <a:t>, Paris, 1 January 1720</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174" y="836712"/>
            <a:ext cx="7560840" cy="492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773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t>The stock exchange</a:t>
            </a:r>
          </a:p>
        </p:txBody>
      </p:sp>
      <p:sp>
        <p:nvSpPr>
          <p:cNvPr id="3" name="Content Placeholder 2"/>
          <p:cNvSpPr>
            <a:spLocks noGrp="1"/>
          </p:cNvSpPr>
          <p:nvPr>
            <p:ph idx="1"/>
          </p:nvPr>
        </p:nvSpPr>
        <p:spPr>
          <a:xfrm>
            <a:off x="251520" y="5229200"/>
            <a:ext cx="8712968" cy="1512168"/>
          </a:xfrm>
        </p:spPr>
        <p:txBody>
          <a:bodyPr>
            <a:normAutofit fontScale="70000" lnSpcReduction="20000"/>
          </a:bodyPr>
          <a:lstStyle/>
          <a:p>
            <a:pPr marL="0" indent="0">
              <a:buNone/>
            </a:pPr>
            <a:r>
              <a:rPr lang="en-GB" dirty="0"/>
              <a:t>“The Rue de </a:t>
            </a:r>
            <a:r>
              <a:rPr lang="en-GB" dirty="0" err="1"/>
              <a:t>Quinquempoix</a:t>
            </a:r>
            <a:r>
              <a:rPr lang="en-GB" dirty="0"/>
              <a:t>, which is their Exchange Alley, is crowded from early in the morning to the late at night with princes and princesses, dukes and peers and duchesses </a:t>
            </a:r>
            <a:r>
              <a:rPr lang="en-GB" dirty="0" err="1"/>
              <a:t>erc</a:t>
            </a:r>
            <a:r>
              <a:rPr lang="en-GB" dirty="0"/>
              <a:t>. In a way all that is great in France. They sell estates and pawn jewels to purchase Mississippi” (Murphy, 1997: 205)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40" y="980728"/>
            <a:ext cx="726567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116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The crush</a:t>
            </a:r>
          </a:p>
        </p:txBody>
      </p:sp>
      <p:sp>
        <p:nvSpPr>
          <p:cNvPr id="3" name="Content Placeholder 2"/>
          <p:cNvSpPr>
            <a:spLocks noGrp="1"/>
          </p:cNvSpPr>
          <p:nvPr>
            <p:ph idx="1"/>
          </p:nvPr>
        </p:nvSpPr>
        <p:spPr>
          <a:xfrm>
            <a:off x="107504" y="1052736"/>
            <a:ext cx="8712968" cy="5472608"/>
          </a:xfrm>
        </p:spPr>
        <p:txBody>
          <a:bodyPr>
            <a:normAutofit fontScale="70000" lnSpcReduction="20000"/>
          </a:bodyPr>
          <a:lstStyle/>
          <a:p>
            <a:r>
              <a:rPr lang="en-GB" dirty="0"/>
              <a:t>July 1719- Law announces that the shares will pay 12% dividend.</a:t>
            </a:r>
          </a:p>
          <a:p>
            <a:pPr lvl="1"/>
            <a:r>
              <a:rPr lang="en-GB" dirty="0"/>
              <a:t>Law also guaranteed the price by saying it will buy back the company shares below a threshold.</a:t>
            </a:r>
          </a:p>
          <a:p>
            <a:r>
              <a:rPr lang="en-GB" dirty="0"/>
              <a:t>From September 1719 prises of shares really rose to around 10,000L. </a:t>
            </a:r>
          </a:p>
          <a:p>
            <a:r>
              <a:rPr lang="en-GB" dirty="0"/>
              <a:t>The Royal Bank continued to extend credit for shareholders to buy more shares.</a:t>
            </a:r>
          </a:p>
          <a:p>
            <a:r>
              <a:rPr lang="en-GB" dirty="0"/>
              <a:t>By Dec. 1719, Bank Royale had issued 769 million Livres in banknotes and had extremely low silver and gold reserves in its vaults.</a:t>
            </a:r>
          </a:p>
          <a:p>
            <a:r>
              <a:rPr lang="en-GB" dirty="0"/>
              <a:t>The gov. made banknotes legal tender and penalised use of silver and gold in transactions. Hoarding silver was prohibited.</a:t>
            </a:r>
          </a:p>
          <a:p>
            <a:r>
              <a:rPr lang="en-GB" dirty="0"/>
              <a:t>In February 1720, Law stopped supporting the share price. It fell 26% in one week.</a:t>
            </a:r>
          </a:p>
          <a:p>
            <a:r>
              <a:rPr lang="en-GB" dirty="0"/>
              <a:t>Political pressure made the company guarantee the share at 9,500L in March, 1720. Bank Royale actively traded printing banknotes to support the price share. </a:t>
            </a:r>
          </a:p>
          <a:p>
            <a:pPr lvl="1"/>
            <a:r>
              <a:rPr lang="en-GB" dirty="0"/>
              <a:t>Supply of banknotes increased to 2 billion Livres by April 1720.</a:t>
            </a:r>
          </a:p>
        </p:txBody>
      </p:sp>
    </p:spTree>
    <p:extLst>
      <p:ext uri="{BB962C8B-B14F-4D97-AF65-F5344CB8AC3E}">
        <p14:creationId xmlns:p14="http://schemas.microsoft.com/office/powerpoint/2010/main" val="1529421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507288" cy="6120680"/>
          </a:xfrm>
        </p:spPr>
        <p:txBody>
          <a:bodyPr>
            <a:normAutofit fontScale="77500" lnSpcReduction="20000"/>
          </a:bodyPr>
          <a:lstStyle/>
          <a:p>
            <a:r>
              <a:rPr lang="en-GB" dirty="0"/>
              <a:t>May 1720- Mississippi company takes over the Royal Bank.</a:t>
            </a:r>
          </a:p>
          <a:p>
            <a:pPr lvl="1"/>
            <a:r>
              <a:rPr lang="en-GB" dirty="0"/>
              <a:t>Law declares a gradual reduction of the price of stocks and to withdraw banknotes from circulation. </a:t>
            </a:r>
          </a:p>
          <a:p>
            <a:pPr lvl="1"/>
            <a:r>
              <a:rPr lang="en-GB" dirty="0"/>
              <a:t>Share price collapse, with a fall of 17% in 6 days.</a:t>
            </a:r>
          </a:p>
          <a:p>
            <a:r>
              <a:rPr lang="en-GB" dirty="0"/>
              <a:t>29 May 1720- Law in house arrest. His reduction of share price support abandoned.</a:t>
            </a:r>
          </a:p>
          <a:p>
            <a:r>
              <a:rPr lang="en-GB" dirty="0"/>
              <a:t>Shares dropped to 4,116 Livres by May. </a:t>
            </a:r>
          </a:p>
          <a:p>
            <a:r>
              <a:rPr lang="en-GB" dirty="0"/>
              <a:t>Royal bank facing run- cannot convert bank paper into gold.</a:t>
            </a:r>
          </a:p>
          <a:p>
            <a:r>
              <a:rPr lang="en-GB" dirty="0"/>
              <a:t>Law released- but the game was up!</a:t>
            </a:r>
          </a:p>
          <a:p>
            <a:r>
              <a:rPr lang="en-GB" dirty="0"/>
              <a:t>Street demonstrations- violence, and problem of provision of basic foodstuff as the financial system disintegrated.</a:t>
            </a:r>
          </a:p>
          <a:p>
            <a:r>
              <a:rPr lang="en-GB" dirty="0"/>
              <a:t>Law’s system abandoned. Gold and silver return to circulation, Government debt issued outside the Mississippi company. </a:t>
            </a:r>
          </a:p>
          <a:p>
            <a:r>
              <a:rPr lang="en-GB" dirty="0"/>
              <a:t>November 1720- Royal Bank closes down. </a:t>
            </a:r>
          </a:p>
          <a:p>
            <a:r>
              <a:rPr lang="en-GB" dirty="0"/>
              <a:t>March 1721- Mississippi company folds.</a:t>
            </a:r>
          </a:p>
        </p:txBody>
      </p:sp>
    </p:spTree>
    <p:extLst>
      <p:ext uri="{BB962C8B-B14F-4D97-AF65-F5344CB8AC3E}">
        <p14:creationId xmlns:p14="http://schemas.microsoft.com/office/powerpoint/2010/main" val="3181233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6176" y="5517232"/>
            <a:ext cx="2530624" cy="608931"/>
          </a:xfrm>
        </p:spPr>
        <p:txBody>
          <a:bodyPr>
            <a:normAutofit fontScale="77500" lnSpcReduction="20000"/>
          </a:bodyPr>
          <a:lstStyle/>
          <a:p>
            <a:pPr marL="0" indent="0">
              <a:buNone/>
            </a:pPr>
            <a:r>
              <a:rPr lang="en-GB" dirty="0"/>
              <a:t>(Garber, 1990, 46)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344816" cy="507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5579948"/>
            <a:ext cx="5420330" cy="369332"/>
          </a:xfrm>
          <a:prstGeom prst="rect">
            <a:avLst/>
          </a:prstGeom>
          <a:noFill/>
        </p:spPr>
        <p:txBody>
          <a:bodyPr wrap="none" rtlCol="0">
            <a:spAutoFit/>
          </a:bodyPr>
          <a:lstStyle/>
          <a:p>
            <a:r>
              <a:rPr lang="en-GB" dirty="0"/>
              <a:t>The price level for foodstuff in Paris according to Garber.</a:t>
            </a:r>
          </a:p>
        </p:txBody>
      </p:sp>
    </p:spTree>
    <p:extLst>
      <p:ext uri="{BB962C8B-B14F-4D97-AF65-F5344CB8AC3E}">
        <p14:creationId xmlns:p14="http://schemas.microsoft.com/office/powerpoint/2010/main" val="287457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a:t>Money and Trade Considered (1705)</a:t>
            </a:r>
          </a:p>
        </p:txBody>
      </p:sp>
      <p:sp>
        <p:nvSpPr>
          <p:cNvPr id="3" name="Content Placeholder 2"/>
          <p:cNvSpPr>
            <a:spLocks noGrp="1"/>
          </p:cNvSpPr>
          <p:nvPr>
            <p:ph idx="1"/>
          </p:nvPr>
        </p:nvSpPr>
        <p:spPr>
          <a:xfrm>
            <a:off x="179512" y="1268760"/>
            <a:ext cx="8856984" cy="5256584"/>
          </a:xfrm>
        </p:spPr>
        <p:txBody>
          <a:bodyPr>
            <a:normAutofit fontScale="70000" lnSpcReduction="20000"/>
          </a:bodyPr>
          <a:lstStyle/>
          <a:p>
            <a:r>
              <a:rPr lang="en-GB" dirty="0"/>
              <a:t>John Law first proposed his scheme of a revolutionary new currency in Scotland where he published anonymously his book:</a:t>
            </a:r>
          </a:p>
          <a:p>
            <a:pPr marL="0" indent="0">
              <a:buNone/>
            </a:pPr>
            <a:r>
              <a:rPr lang="en-GB" dirty="0"/>
              <a:t> </a:t>
            </a:r>
          </a:p>
          <a:p>
            <a:pPr marL="0" indent="0" algn="ctr">
              <a:buNone/>
            </a:pPr>
            <a:r>
              <a:rPr lang="en-GB" i="1" dirty="0"/>
              <a:t>Money and Trade Considered</a:t>
            </a:r>
          </a:p>
          <a:p>
            <a:pPr marL="0" indent="0" algn="ctr">
              <a:buNone/>
            </a:pPr>
            <a:r>
              <a:rPr lang="en-GB" i="1" dirty="0"/>
              <a:t>With a Proposal for Supplying the Nation with Money</a:t>
            </a:r>
          </a:p>
          <a:p>
            <a:pPr marL="0" indent="0" algn="ctr">
              <a:buNone/>
            </a:pPr>
            <a:endParaRPr lang="en-GB" dirty="0"/>
          </a:p>
          <a:p>
            <a:r>
              <a:rPr lang="en-GB" dirty="0"/>
              <a:t>Scotland did not adopt his scheme, but it became the blueprint for the </a:t>
            </a:r>
            <a:r>
              <a:rPr lang="en-GB" i="1" dirty="0" err="1"/>
              <a:t>Banque</a:t>
            </a:r>
            <a:r>
              <a:rPr lang="en-GB" i="1" dirty="0"/>
              <a:t> Royale</a:t>
            </a:r>
            <a:r>
              <a:rPr lang="en-GB" dirty="0"/>
              <a:t> and the Mississippi company that took place in France.</a:t>
            </a:r>
          </a:p>
          <a:p>
            <a:r>
              <a:rPr lang="en-GB" dirty="0"/>
              <a:t>As a treatise of high monetary theory it is one of the most innovative and pioneering texts ever produced.</a:t>
            </a:r>
          </a:p>
          <a:p>
            <a:pPr marL="0" indent="0">
              <a:buNone/>
            </a:pPr>
            <a:endParaRPr lang="en-GB" dirty="0"/>
          </a:p>
          <a:p>
            <a:pPr marL="0" indent="0" algn="ctr">
              <a:buNone/>
            </a:pPr>
            <a:r>
              <a:rPr lang="en-GB" i="1" dirty="0"/>
              <a:t>“John Law…I have always felt in a class by himself. He worked out the economics of is projects with a brilliance and, yes, profundity, which places him in the front ranks of monetary theorists of all time.” Joseph Schumpeter </a:t>
            </a:r>
          </a:p>
          <a:p>
            <a:pPr marL="0" indent="0">
              <a:buNone/>
            </a:pPr>
            <a:r>
              <a:rPr lang="en-GB" dirty="0"/>
              <a:t> </a:t>
            </a:r>
          </a:p>
        </p:txBody>
      </p:sp>
    </p:spTree>
    <p:extLst>
      <p:ext uri="{BB962C8B-B14F-4D97-AF65-F5344CB8AC3E}">
        <p14:creationId xmlns:p14="http://schemas.microsoft.com/office/powerpoint/2010/main" val="846560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dirty="0"/>
              <a:t>Contemporary reaction to Law’s scheme</a:t>
            </a:r>
          </a:p>
        </p:txBody>
      </p:sp>
      <p:sp>
        <p:nvSpPr>
          <p:cNvPr id="3" name="Content Placeholder 2"/>
          <p:cNvSpPr>
            <a:spLocks noGrp="1"/>
          </p:cNvSpPr>
          <p:nvPr>
            <p:ph idx="1"/>
          </p:nvPr>
        </p:nvSpPr>
        <p:spPr>
          <a:xfrm>
            <a:off x="251520" y="1556792"/>
            <a:ext cx="2952329" cy="4683249"/>
          </a:xfrm>
        </p:spPr>
        <p:txBody>
          <a:bodyPr>
            <a:normAutofit fontScale="77500" lnSpcReduction="20000"/>
          </a:bodyPr>
          <a:lstStyle/>
          <a:p>
            <a:pPr marL="0" indent="0">
              <a:buNone/>
            </a:pPr>
            <a:r>
              <a:rPr lang="en-GB" dirty="0"/>
              <a:t>A contemporary scatological rendering of John Law making fiat money. (Amsterdam 1720)</a:t>
            </a:r>
          </a:p>
          <a:p>
            <a:pPr marL="0" indent="0">
              <a:buNone/>
            </a:pPr>
            <a:r>
              <a:rPr lang="en-GB" dirty="0"/>
              <a:t>He is on the platform being fed gold and then passing paper money out the other end.</a:t>
            </a:r>
          </a:p>
          <a:p>
            <a:pPr marL="0" indent="0">
              <a:buNone/>
            </a:pPr>
            <a:r>
              <a:rPr lang="en-GB" dirty="0"/>
              <a:t>(Murphy, 1997, 256)</a:t>
            </a:r>
          </a:p>
          <a:p>
            <a:pPr marL="0" indent="0">
              <a:buNone/>
            </a:pPr>
            <a:r>
              <a:rPr lang="en-GB"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556792"/>
            <a:ext cx="5142587" cy="468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986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8806450"/>
              </p:ext>
            </p:extLst>
          </p:nvPr>
        </p:nvGraphicFramePr>
        <p:xfrm>
          <a:off x="467544" y="188640"/>
          <a:ext cx="8229600" cy="635000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6861448">
                  <a:extLst>
                    <a:ext uri="{9D8B030D-6E8A-4147-A177-3AD203B41FA5}">
                      <a16:colId xmlns:a16="http://schemas.microsoft.com/office/drawing/2014/main" val="20001"/>
                    </a:ext>
                  </a:extLst>
                </a:gridCol>
              </a:tblGrid>
              <a:tr h="370840">
                <a:tc>
                  <a:txBody>
                    <a:bodyPr/>
                    <a:lstStyle/>
                    <a:p>
                      <a:r>
                        <a:rPr lang="en-GB" sz="1600" dirty="0"/>
                        <a:t>Timeline</a:t>
                      </a:r>
                    </a:p>
                  </a:txBody>
                  <a:tcPr/>
                </a:tc>
                <a:tc>
                  <a:txBody>
                    <a:bodyPr/>
                    <a:lstStyle/>
                    <a:p>
                      <a:r>
                        <a:rPr lang="en-GB" sz="1600" dirty="0"/>
                        <a:t>Event</a:t>
                      </a:r>
                    </a:p>
                  </a:txBody>
                  <a:tcPr/>
                </a:tc>
                <a:extLst>
                  <a:ext uri="{0D108BD9-81ED-4DB2-BD59-A6C34878D82A}">
                    <a16:rowId xmlns:a16="http://schemas.microsoft.com/office/drawing/2014/main" val="10000"/>
                  </a:ext>
                </a:extLst>
              </a:tr>
              <a:tr h="370840">
                <a:tc>
                  <a:txBody>
                    <a:bodyPr/>
                    <a:lstStyle/>
                    <a:p>
                      <a:r>
                        <a:rPr lang="en-GB" sz="1600" dirty="0"/>
                        <a:t>1716 </a:t>
                      </a:r>
                    </a:p>
                  </a:txBody>
                  <a:tcPr/>
                </a:tc>
                <a:tc>
                  <a:txBody>
                    <a:bodyPr/>
                    <a:lstStyle/>
                    <a:p>
                      <a:r>
                        <a:rPr lang="en-GB" sz="1600" dirty="0"/>
                        <a:t>John Law sets us General Bank in Paris</a:t>
                      </a:r>
                    </a:p>
                  </a:txBody>
                  <a:tcPr/>
                </a:tc>
                <a:extLst>
                  <a:ext uri="{0D108BD9-81ED-4DB2-BD59-A6C34878D82A}">
                    <a16:rowId xmlns:a16="http://schemas.microsoft.com/office/drawing/2014/main" val="10001"/>
                  </a:ext>
                </a:extLst>
              </a:tr>
              <a:tr h="370840">
                <a:tc>
                  <a:txBody>
                    <a:bodyPr/>
                    <a:lstStyle/>
                    <a:p>
                      <a:r>
                        <a:rPr lang="en-GB" sz="1600" dirty="0"/>
                        <a:t>Aug. 1717</a:t>
                      </a:r>
                    </a:p>
                  </a:txBody>
                  <a:tcPr/>
                </a:tc>
                <a:tc>
                  <a:txBody>
                    <a:bodyPr/>
                    <a:lstStyle/>
                    <a:p>
                      <a:r>
                        <a:rPr lang="en-GB" sz="1600" dirty="0"/>
                        <a:t>Law buys Mississippi Company (MC)</a:t>
                      </a:r>
                    </a:p>
                  </a:txBody>
                  <a:tcPr/>
                </a:tc>
                <a:extLst>
                  <a:ext uri="{0D108BD9-81ED-4DB2-BD59-A6C34878D82A}">
                    <a16:rowId xmlns:a16="http://schemas.microsoft.com/office/drawing/2014/main" val="10002"/>
                  </a:ext>
                </a:extLst>
              </a:tr>
              <a:tr h="370840">
                <a:tc>
                  <a:txBody>
                    <a:bodyPr/>
                    <a:lstStyle/>
                    <a:p>
                      <a:r>
                        <a:rPr lang="en-GB" sz="1600" dirty="0"/>
                        <a:t>Sept. 1717</a:t>
                      </a:r>
                    </a:p>
                  </a:txBody>
                  <a:tcPr/>
                </a:tc>
                <a:tc>
                  <a:txBody>
                    <a:bodyPr/>
                    <a:lstStyle/>
                    <a:p>
                      <a:r>
                        <a:rPr lang="en-GB" sz="1600" dirty="0"/>
                        <a:t>First issue of MC shares (200,000)</a:t>
                      </a:r>
                    </a:p>
                  </a:txBody>
                  <a:tcPr/>
                </a:tc>
                <a:extLst>
                  <a:ext uri="{0D108BD9-81ED-4DB2-BD59-A6C34878D82A}">
                    <a16:rowId xmlns:a16="http://schemas.microsoft.com/office/drawing/2014/main" val="10003"/>
                  </a:ext>
                </a:extLst>
              </a:tr>
              <a:tr h="370840">
                <a:tc>
                  <a:txBody>
                    <a:bodyPr/>
                    <a:lstStyle/>
                    <a:p>
                      <a:r>
                        <a:rPr lang="en-GB" sz="1600" dirty="0"/>
                        <a:t>4 Dec. 1718</a:t>
                      </a:r>
                    </a:p>
                  </a:txBody>
                  <a:tcPr/>
                </a:tc>
                <a:tc>
                  <a:txBody>
                    <a:bodyPr/>
                    <a:lstStyle/>
                    <a:p>
                      <a:r>
                        <a:rPr lang="en-GB" sz="1600" dirty="0"/>
                        <a:t>General bank named Royal Bank</a:t>
                      </a:r>
                      <a:r>
                        <a:rPr lang="en-GB" sz="1600" baseline="0" dirty="0"/>
                        <a:t> and nationalised</a:t>
                      </a:r>
                      <a:endParaRPr lang="en-GB" sz="1600" dirty="0"/>
                    </a:p>
                  </a:txBody>
                  <a:tcPr/>
                </a:tc>
                <a:extLst>
                  <a:ext uri="{0D108BD9-81ED-4DB2-BD59-A6C34878D82A}">
                    <a16:rowId xmlns:a16="http://schemas.microsoft.com/office/drawing/2014/main" val="10004"/>
                  </a:ext>
                </a:extLst>
              </a:tr>
              <a:tr h="370840">
                <a:tc>
                  <a:txBody>
                    <a:bodyPr/>
                    <a:lstStyle/>
                    <a:p>
                      <a:r>
                        <a:rPr lang="en-GB" sz="1600" dirty="0"/>
                        <a:t>March 1719</a:t>
                      </a:r>
                    </a:p>
                  </a:txBody>
                  <a:tcPr/>
                </a:tc>
                <a:tc>
                  <a:txBody>
                    <a:bodyPr/>
                    <a:lstStyle/>
                    <a:p>
                      <a:r>
                        <a:rPr lang="en-GB" sz="1600" dirty="0"/>
                        <a:t>Restrictions in use of silver coin for large transactions</a:t>
                      </a:r>
                    </a:p>
                  </a:txBody>
                  <a:tcPr/>
                </a:tc>
                <a:extLst>
                  <a:ext uri="{0D108BD9-81ED-4DB2-BD59-A6C34878D82A}">
                    <a16:rowId xmlns:a16="http://schemas.microsoft.com/office/drawing/2014/main" val="10005"/>
                  </a:ext>
                </a:extLst>
              </a:tr>
              <a:tr h="370840">
                <a:tc>
                  <a:txBody>
                    <a:bodyPr/>
                    <a:lstStyle/>
                    <a:p>
                      <a:r>
                        <a:rPr lang="en-GB" sz="1600" dirty="0"/>
                        <a:t>May/Jun1719</a:t>
                      </a:r>
                    </a:p>
                  </a:txBody>
                  <a:tcPr/>
                </a:tc>
                <a:tc>
                  <a:txBody>
                    <a:bodyPr/>
                    <a:lstStyle/>
                    <a:p>
                      <a:r>
                        <a:rPr lang="en-GB" sz="1600" dirty="0"/>
                        <a:t>MCV absorbs</a:t>
                      </a:r>
                      <a:r>
                        <a:rPr lang="en-GB" sz="1600" baseline="0" dirty="0"/>
                        <a:t> several trading companies, and makes second issue of shares (50,000) at 500L, old shares trade at 650L</a:t>
                      </a:r>
                      <a:endParaRPr lang="en-GB" sz="1600" dirty="0"/>
                    </a:p>
                  </a:txBody>
                  <a:tcPr/>
                </a:tc>
                <a:extLst>
                  <a:ext uri="{0D108BD9-81ED-4DB2-BD59-A6C34878D82A}">
                    <a16:rowId xmlns:a16="http://schemas.microsoft.com/office/drawing/2014/main" val="10006"/>
                  </a:ext>
                </a:extLst>
              </a:tr>
              <a:tr h="370840">
                <a:tc>
                  <a:txBody>
                    <a:bodyPr/>
                    <a:lstStyle/>
                    <a:p>
                      <a:r>
                        <a:rPr lang="en-GB" sz="1600" dirty="0"/>
                        <a:t>July 1719</a:t>
                      </a:r>
                    </a:p>
                  </a:txBody>
                  <a:tcPr/>
                </a:tc>
                <a:tc>
                  <a:txBody>
                    <a:bodyPr/>
                    <a:lstStyle/>
                    <a:p>
                      <a:r>
                        <a:rPr lang="en-GB" sz="1600" dirty="0"/>
                        <a:t>Third issue of shares (50,000) shares</a:t>
                      </a:r>
                      <a:r>
                        <a:rPr lang="en-GB" sz="1600" baseline="0" dirty="0"/>
                        <a:t> over 1,000L. MC takes over mint</a:t>
                      </a:r>
                      <a:endParaRPr lang="en-GB" sz="1600" dirty="0"/>
                    </a:p>
                  </a:txBody>
                  <a:tcPr/>
                </a:tc>
                <a:extLst>
                  <a:ext uri="{0D108BD9-81ED-4DB2-BD59-A6C34878D82A}">
                    <a16:rowId xmlns:a16="http://schemas.microsoft.com/office/drawing/2014/main" val="10007"/>
                  </a:ext>
                </a:extLst>
              </a:tr>
              <a:tr h="370840">
                <a:tc>
                  <a:txBody>
                    <a:bodyPr/>
                    <a:lstStyle/>
                    <a:p>
                      <a:r>
                        <a:rPr lang="en-GB" sz="1600" dirty="0"/>
                        <a:t>August 1719</a:t>
                      </a:r>
                    </a:p>
                  </a:txBody>
                  <a:tcPr/>
                </a:tc>
                <a:tc>
                  <a:txBody>
                    <a:bodyPr/>
                    <a:lstStyle/>
                    <a:p>
                      <a:r>
                        <a:rPr lang="en-GB" sz="1600" dirty="0"/>
                        <a:t>MC</a:t>
                      </a:r>
                      <a:r>
                        <a:rPr lang="en-GB" sz="1600" baseline="0" dirty="0"/>
                        <a:t> buys national debt, and swaps it with shares. Gets privilege of tax collection for nine years. Share price at 5,000L</a:t>
                      </a:r>
                      <a:endParaRPr lang="en-GB" sz="1600" dirty="0"/>
                    </a:p>
                  </a:txBody>
                  <a:tcPr/>
                </a:tc>
                <a:extLst>
                  <a:ext uri="{0D108BD9-81ED-4DB2-BD59-A6C34878D82A}">
                    <a16:rowId xmlns:a16="http://schemas.microsoft.com/office/drawing/2014/main" val="10008"/>
                  </a:ext>
                </a:extLst>
              </a:tr>
              <a:tr h="370840">
                <a:tc>
                  <a:txBody>
                    <a:bodyPr/>
                    <a:lstStyle/>
                    <a:p>
                      <a:r>
                        <a:rPr lang="en-GB" sz="1600" dirty="0"/>
                        <a:t>Sept-Nov.</a:t>
                      </a:r>
                    </a:p>
                  </a:txBody>
                  <a:tcPr/>
                </a:tc>
                <a:tc>
                  <a:txBody>
                    <a:bodyPr/>
                    <a:lstStyle/>
                    <a:p>
                      <a:r>
                        <a:rPr lang="en-GB" sz="1600" dirty="0"/>
                        <a:t>More issues of shares, share prise at 6500L. Banknote stock</a:t>
                      </a:r>
                      <a:r>
                        <a:rPr lang="en-GB" sz="1600" baseline="0" dirty="0"/>
                        <a:t> 640 million</a:t>
                      </a:r>
                      <a:endParaRPr lang="en-GB" sz="1600" dirty="0"/>
                    </a:p>
                  </a:txBody>
                  <a:tcPr/>
                </a:tc>
                <a:extLst>
                  <a:ext uri="{0D108BD9-81ED-4DB2-BD59-A6C34878D82A}">
                    <a16:rowId xmlns:a16="http://schemas.microsoft.com/office/drawing/2014/main" val="10009"/>
                  </a:ext>
                </a:extLst>
              </a:tr>
              <a:tr h="370840">
                <a:tc>
                  <a:txBody>
                    <a:bodyPr/>
                    <a:lstStyle/>
                    <a:p>
                      <a:r>
                        <a:rPr lang="en-GB" sz="1600" dirty="0"/>
                        <a:t>Dec. 1719</a:t>
                      </a:r>
                    </a:p>
                  </a:txBody>
                  <a:tcPr/>
                </a:tc>
                <a:tc>
                  <a:txBody>
                    <a:bodyPr/>
                    <a:lstStyle/>
                    <a:p>
                      <a:r>
                        <a:rPr lang="en-GB" sz="1600" dirty="0"/>
                        <a:t>Royal Bank notes are legal tender. Restrictions</a:t>
                      </a:r>
                      <a:r>
                        <a:rPr lang="en-GB" sz="1600" baseline="0" dirty="0"/>
                        <a:t> in all other forms of money</a:t>
                      </a:r>
                      <a:endParaRPr lang="en-GB" sz="1600" dirty="0"/>
                    </a:p>
                  </a:txBody>
                  <a:tcPr/>
                </a:tc>
                <a:extLst>
                  <a:ext uri="{0D108BD9-81ED-4DB2-BD59-A6C34878D82A}">
                    <a16:rowId xmlns:a16="http://schemas.microsoft.com/office/drawing/2014/main" val="10010"/>
                  </a:ext>
                </a:extLst>
              </a:tr>
              <a:tr h="370840">
                <a:tc>
                  <a:txBody>
                    <a:bodyPr/>
                    <a:lstStyle/>
                    <a:p>
                      <a:r>
                        <a:rPr lang="en-GB" sz="1600" dirty="0"/>
                        <a:t>Jan. 1720</a:t>
                      </a:r>
                    </a:p>
                  </a:txBody>
                  <a:tcPr/>
                </a:tc>
                <a:tc>
                  <a:txBody>
                    <a:bodyPr/>
                    <a:lstStyle/>
                    <a:p>
                      <a:r>
                        <a:rPr lang="en-GB" sz="1600" dirty="0"/>
                        <a:t>Law</a:t>
                      </a:r>
                      <a:r>
                        <a:rPr lang="en-GB" sz="1600" baseline="0" dirty="0"/>
                        <a:t> appointed Controller General. MC share peaks at 10,100L</a:t>
                      </a:r>
                      <a:endParaRPr lang="en-GB" sz="1600" dirty="0"/>
                    </a:p>
                  </a:txBody>
                  <a:tcPr/>
                </a:tc>
                <a:extLst>
                  <a:ext uri="{0D108BD9-81ED-4DB2-BD59-A6C34878D82A}">
                    <a16:rowId xmlns:a16="http://schemas.microsoft.com/office/drawing/2014/main" val="10011"/>
                  </a:ext>
                </a:extLst>
              </a:tr>
              <a:tr h="370840">
                <a:tc>
                  <a:txBody>
                    <a:bodyPr/>
                    <a:lstStyle/>
                    <a:p>
                      <a:r>
                        <a:rPr lang="en-GB" sz="1600" dirty="0"/>
                        <a:t>Feb 1720</a:t>
                      </a:r>
                    </a:p>
                  </a:txBody>
                  <a:tcPr/>
                </a:tc>
                <a:tc>
                  <a:txBody>
                    <a:bodyPr/>
                    <a:lstStyle/>
                    <a:p>
                      <a:r>
                        <a:rPr lang="en-GB" sz="1600" dirty="0"/>
                        <a:t>Law withdraws</a:t>
                      </a:r>
                      <a:r>
                        <a:rPr lang="en-GB" sz="1600" baseline="0" dirty="0"/>
                        <a:t> support of share price- decline of 26%</a:t>
                      </a:r>
                      <a:endParaRPr lang="en-GB" sz="1600" dirty="0"/>
                    </a:p>
                  </a:txBody>
                  <a:tcPr/>
                </a:tc>
                <a:extLst>
                  <a:ext uri="{0D108BD9-81ED-4DB2-BD59-A6C34878D82A}">
                    <a16:rowId xmlns:a16="http://schemas.microsoft.com/office/drawing/2014/main" val="10012"/>
                  </a:ext>
                </a:extLst>
              </a:tr>
              <a:tr h="370840">
                <a:tc>
                  <a:txBody>
                    <a:bodyPr/>
                    <a:lstStyle/>
                    <a:p>
                      <a:r>
                        <a:rPr lang="en-GB" sz="1600" dirty="0"/>
                        <a:t>May 1720</a:t>
                      </a:r>
                    </a:p>
                  </a:txBody>
                  <a:tcPr/>
                </a:tc>
                <a:tc>
                  <a:txBody>
                    <a:bodyPr/>
                    <a:lstStyle/>
                    <a:p>
                      <a:r>
                        <a:rPr lang="en-GB" sz="1600" dirty="0"/>
                        <a:t>Decline of share price. MC takes over Royal Bank. Law dismissed.</a:t>
                      </a:r>
                    </a:p>
                  </a:txBody>
                  <a:tcPr/>
                </a:tc>
                <a:extLst>
                  <a:ext uri="{0D108BD9-81ED-4DB2-BD59-A6C34878D82A}">
                    <a16:rowId xmlns:a16="http://schemas.microsoft.com/office/drawing/2014/main" val="10013"/>
                  </a:ext>
                </a:extLst>
              </a:tr>
              <a:tr h="370840">
                <a:tc>
                  <a:txBody>
                    <a:bodyPr/>
                    <a:lstStyle/>
                    <a:p>
                      <a:r>
                        <a:rPr lang="en-GB" sz="1600" dirty="0"/>
                        <a:t>July 1720</a:t>
                      </a:r>
                    </a:p>
                  </a:txBody>
                  <a:tcPr/>
                </a:tc>
                <a:tc>
                  <a:txBody>
                    <a:bodyPr/>
                    <a:lstStyle/>
                    <a:p>
                      <a:r>
                        <a:rPr lang="en-GB" sz="1600" dirty="0"/>
                        <a:t>Street demonstrations by people who want to return paper</a:t>
                      </a:r>
                      <a:r>
                        <a:rPr lang="en-GB" sz="1600" baseline="0" dirty="0"/>
                        <a:t> for silver and gold</a:t>
                      </a:r>
                      <a:endParaRPr lang="en-GB" sz="1600" dirty="0"/>
                    </a:p>
                  </a:txBody>
                  <a:tcPr/>
                </a:tc>
                <a:extLst>
                  <a:ext uri="{0D108BD9-81ED-4DB2-BD59-A6C34878D82A}">
                    <a16:rowId xmlns:a16="http://schemas.microsoft.com/office/drawing/2014/main" val="10014"/>
                  </a:ext>
                </a:extLst>
              </a:tr>
              <a:tr h="370840">
                <a:tc>
                  <a:txBody>
                    <a:bodyPr/>
                    <a:lstStyle/>
                    <a:p>
                      <a:r>
                        <a:rPr lang="en-GB" sz="1600" dirty="0"/>
                        <a:t>End</a:t>
                      </a:r>
                      <a:r>
                        <a:rPr lang="en-GB" sz="1600" baseline="0" dirty="0"/>
                        <a:t> of</a:t>
                      </a:r>
                      <a:r>
                        <a:rPr lang="en-GB" sz="1600" dirty="0"/>
                        <a:t> 1720</a:t>
                      </a:r>
                    </a:p>
                  </a:txBody>
                  <a:tcPr/>
                </a:tc>
                <a:tc>
                  <a:txBody>
                    <a:bodyPr/>
                    <a:lstStyle/>
                    <a:p>
                      <a:r>
                        <a:rPr lang="en-GB" sz="1600" dirty="0"/>
                        <a:t>Repeal of Royal Bank</a:t>
                      </a:r>
                      <a:r>
                        <a:rPr lang="en-GB" sz="1600" baseline="0" dirty="0"/>
                        <a:t> notes as legal tender. Law flees France</a:t>
                      </a:r>
                      <a:endParaRPr lang="en-GB" sz="1600"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878286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t>Law -not a common swindler</a:t>
            </a:r>
          </a:p>
        </p:txBody>
      </p:sp>
      <p:sp>
        <p:nvSpPr>
          <p:cNvPr id="3" name="Content Placeholder 2"/>
          <p:cNvSpPr>
            <a:spLocks noGrp="1"/>
          </p:cNvSpPr>
          <p:nvPr>
            <p:ph idx="1"/>
          </p:nvPr>
        </p:nvSpPr>
        <p:spPr>
          <a:xfrm>
            <a:off x="457200" y="1124744"/>
            <a:ext cx="8229600" cy="5256584"/>
          </a:xfrm>
        </p:spPr>
        <p:txBody>
          <a:bodyPr>
            <a:normAutofit fontScale="62500" lnSpcReduction="20000"/>
          </a:bodyPr>
          <a:lstStyle/>
          <a:p>
            <a:r>
              <a:rPr lang="en-GB" dirty="0"/>
              <a:t>He did not profit from his scheme, or try to liquidate and run at the height of the boom.</a:t>
            </a:r>
          </a:p>
          <a:p>
            <a:r>
              <a:rPr lang="en-GB" dirty="0"/>
              <a:t>He also did not appear to believe that huge and unreasonable profitability of the Mississippi company was necessary for the success of the scheme.</a:t>
            </a:r>
          </a:p>
          <a:p>
            <a:r>
              <a:rPr lang="en-GB" b="1" dirty="0"/>
              <a:t>He believed that the creation of paper credit would create a sustained financial boom in France- and for a time it did!</a:t>
            </a:r>
          </a:p>
          <a:p>
            <a:pPr marL="0" indent="0">
              <a:buNone/>
            </a:pPr>
            <a:endParaRPr lang="en-GB" dirty="0"/>
          </a:p>
          <a:p>
            <a:r>
              <a:rPr lang="en-GB" dirty="0"/>
              <a:t>Law writes in 1722:</a:t>
            </a:r>
          </a:p>
          <a:p>
            <a:endParaRPr lang="en-GB" dirty="0"/>
          </a:p>
          <a:p>
            <a:pPr marL="0" indent="0">
              <a:buNone/>
            </a:pPr>
            <a:r>
              <a:rPr lang="en-GB" dirty="0"/>
              <a:t>“</a:t>
            </a:r>
            <a:r>
              <a:rPr lang="en-GB" i="1" dirty="0"/>
              <a:t>The Prince headed a rich nation and increased his revenues while reducing the burden of his people. There was no unutilised land or unemployed workers. Manufactures, navigation, and trade increased. The peasants were fed and clothed and owed nothing to the king or to their master. Credit together with specie had made money so abundant that one could ordinarily borrow at the notaries at ½ percent and only repay the principal at will… when paper money was preferred and commanded a premium over specie [meaning gold and silver].” </a:t>
            </a:r>
            <a:r>
              <a:rPr lang="en-GB" dirty="0"/>
              <a:t>(Murphy, 1977, 319)</a:t>
            </a:r>
          </a:p>
        </p:txBody>
      </p:sp>
    </p:spTree>
    <p:extLst>
      <p:ext uri="{BB962C8B-B14F-4D97-AF65-F5344CB8AC3E}">
        <p14:creationId xmlns:p14="http://schemas.microsoft.com/office/powerpoint/2010/main" val="1023853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r>
              <a:rPr lang="en-GB" dirty="0"/>
              <a:t>Revisiting Garber’s view</a:t>
            </a:r>
          </a:p>
        </p:txBody>
      </p:sp>
      <p:sp>
        <p:nvSpPr>
          <p:cNvPr id="3" name="Content Placeholder 2"/>
          <p:cNvSpPr>
            <a:spLocks noGrp="1"/>
          </p:cNvSpPr>
          <p:nvPr>
            <p:ph idx="1"/>
          </p:nvPr>
        </p:nvSpPr>
        <p:spPr>
          <a:xfrm>
            <a:off x="107504" y="980728"/>
            <a:ext cx="9036496" cy="5688632"/>
          </a:xfrm>
        </p:spPr>
        <p:txBody>
          <a:bodyPr>
            <a:normAutofit fontScale="55000" lnSpcReduction="20000"/>
          </a:bodyPr>
          <a:lstStyle/>
          <a:p>
            <a:r>
              <a:rPr lang="en-GB" dirty="0"/>
              <a:t>Should this be interpreted as a bubble? </a:t>
            </a:r>
          </a:p>
          <a:p>
            <a:pPr lvl="1"/>
            <a:r>
              <a:rPr lang="en-GB" dirty="0"/>
              <a:t>Let us observe what is happening to fundamentals at different points in time.</a:t>
            </a:r>
          </a:p>
          <a:p>
            <a:pPr marL="514350" indent="-514350">
              <a:buFont typeface="+mj-lt"/>
              <a:buAutoNum type="arabicPeriod"/>
            </a:pPr>
            <a:endParaRPr lang="en-GB" dirty="0"/>
          </a:p>
          <a:p>
            <a:pPr marL="514350" indent="-514350">
              <a:buFont typeface="+mj-lt"/>
              <a:buAutoNum type="arabicPeriod"/>
            </a:pPr>
            <a:r>
              <a:rPr lang="en-GB" dirty="0"/>
              <a:t>The original investor (Law) claims the scheme will produce great dividends. The new investors (buyers of shares) believe him, as they do not have better information.</a:t>
            </a:r>
          </a:p>
          <a:p>
            <a:pPr lvl="1"/>
            <a:r>
              <a:rPr lang="en-GB" dirty="0"/>
              <a:t>Problem of asymmetric information.</a:t>
            </a:r>
          </a:p>
          <a:p>
            <a:pPr marL="514350" indent="-514350">
              <a:buFont typeface="+mj-lt"/>
              <a:buAutoNum type="arabicPeriod"/>
            </a:pPr>
            <a:endParaRPr lang="en-GB" dirty="0"/>
          </a:p>
          <a:p>
            <a:pPr marL="514350" indent="-514350">
              <a:buFont typeface="+mj-lt"/>
              <a:buAutoNum type="arabicPeriod"/>
            </a:pPr>
            <a:r>
              <a:rPr lang="en-GB" dirty="0"/>
              <a:t>The original investor uses a Ponzi scheme- pays dividends of old investors with capital from new investors.</a:t>
            </a:r>
          </a:p>
          <a:p>
            <a:pPr marL="914400" lvl="1" indent="-514350"/>
            <a:r>
              <a:rPr lang="en-GB" dirty="0"/>
              <a:t>Both new and old investors see these pay-outs as proof that fundamentals of the company are strong.</a:t>
            </a:r>
          </a:p>
          <a:p>
            <a:pPr marL="400050" lvl="1" indent="0">
              <a:buNone/>
            </a:pPr>
            <a:endParaRPr lang="en-GB" dirty="0"/>
          </a:p>
          <a:p>
            <a:pPr marL="514350" indent="-514350">
              <a:buFont typeface="+mj-lt"/>
              <a:buAutoNum type="arabicPeriod"/>
            </a:pPr>
            <a:r>
              <a:rPr lang="en-GB" dirty="0"/>
              <a:t>The scheme may be - to some degree - a success, so there is no bubble then! Some highly speculative companies make their owners rich (see e.g. Dutch East India Trade company).</a:t>
            </a:r>
          </a:p>
          <a:p>
            <a:pPr marL="514350" indent="-514350">
              <a:buFont typeface="+mj-lt"/>
              <a:buAutoNum type="arabicPeriod"/>
            </a:pPr>
            <a:endParaRPr lang="en-GB" dirty="0"/>
          </a:p>
          <a:p>
            <a:pPr marL="514350" indent="-514350">
              <a:buFont typeface="+mj-lt"/>
              <a:buAutoNum type="arabicPeriod"/>
            </a:pPr>
            <a:r>
              <a:rPr lang="en-GB" dirty="0"/>
              <a:t>If these profits did not materialise and the company is a failure, fundamentals change- the drop in the price of the stock represents this new information. </a:t>
            </a:r>
          </a:p>
          <a:p>
            <a:pPr marL="0" indent="0">
              <a:buNone/>
            </a:pPr>
            <a:endParaRPr lang="en-GB" dirty="0"/>
          </a:p>
          <a:p>
            <a:pPr marL="0" indent="0">
              <a:buNone/>
            </a:pPr>
            <a:endParaRPr lang="en-GB" dirty="0"/>
          </a:p>
          <a:p>
            <a:pPr marL="0" indent="0">
              <a:buNone/>
            </a:pPr>
            <a:r>
              <a:rPr lang="en-GB" b="1" i="1" dirty="0"/>
              <a:t>Thus what happened can be described by rational behaviour and perceived fluctuating valuation of fundamentals during the different stages of the cycle.</a:t>
            </a:r>
          </a:p>
          <a:p>
            <a:pPr marL="514350" indent="-514350">
              <a:buFont typeface="+mj-lt"/>
              <a:buAutoNum type="arabicPeriod"/>
            </a:pPr>
            <a:endParaRPr lang="en-GB" dirty="0"/>
          </a:p>
        </p:txBody>
      </p:sp>
    </p:spTree>
    <p:extLst>
      <p:ext uri="{BB962C8B-B14F-4D97-AF65-F5344CB8AC3E}">
        <p14:creationId xmlns:p14="http://schemas.microsoft.com/office/powerpoint/2010/main" val="26452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fontScale="92500" lnSpcReduction="20000"/>
          </a:bodyPr>
          <a:lstStyle/>
          <a:p>
            <a:pPr marL="0" indent="0">
              <a:buNone/>
            </a:pPr>
            <a:r>
              <a:rPr lang="en-GB" dirty="0"/>
              <a:t>“ </a:t>
            </a:r>
            <a:r>
              <a:rPr lang="en-GB" i="1" dirty="0"/>
              <a:t>In the end, one can take one’s pick: </a:t>
            </a:r>
            <a:r>
              <a:rPr lang="en-GB" b="1" i="1" dirty="0"/>
              <a:t>market fundamental explanations of events </a:t>
            </a:r>
            <a:r>
              <a:rPr lang="en-GB" i="1" dirty="0"/>
              <a:t>or </a:t>
            </a:r>
            <a:r>
              <a:rPr lang="en-GB" b="1" i="1" dirty="0"/>
              <a:t>bubble and crowd psychology theories</a:t>
            </a:r>
            <a:r>
              <a:rPr lang="en-GB" i="1" dirty="0"/>
              <a:t>. It is my view that bubble theories are the easy way out-they are simply names that we attach to that part of asset price movements that we cannot easily explain. As tautological explanations, they can never be refuted. The goal here is to find explanations with some measure of economic and refutable content</a:t>
            </a:r>
            <a:r>
              <a:rPr lang="en-GB" dirty="0"/>
              <a:t>” (Garber, 2001, 126)</a:t>
            </a:r>
          </a:p>
          <a:p>
            <a:pPr marL="0" indent="0">
              <a:buNone/>
            </a:pPr>
            <a:endParaRPr lang="en-GB" dirty="0"/>
          </a:p>
          <a:p>
            <a:pPr lvl="1"/>
            <a:r>
              <a:rPr lang="en-GB" dirty="0"/>
              <a:t>So for Garber psychological theories of the crisis are essentially non-scientific, as they are not refutable.</a:t>
            </a:r>
          </a:p>
        </p:txBody>
      </p:sp>
    </p:spTree>
    <p:extLst>
      <p:ext uri="{BB962C8B-B14F-4D97-AF65-F5344CB8AC3E}">
        <p14:creationId xmlns:p14="http://schemas.microsoft.com/office/powerpoint/2010/main" val="429057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Hans-Joachim </a:t>
            </a:r>
            <a:r>
              <a:rPr lang="en-GB" dirty="0" err="1"/>
              <a:t>Voth’s</a:t>
            </a:r>
            <a:r>
              <a:rPr lang="en-GB" dirty="0"/>
              <a:t> view</a:t>
            </a:r>
          </a:p>
        </p:txBody>
      </p:sp>
      <p:sp>
        <p:nvSpPr>
          <p:cNvPr id="3" name="Content Placeholder 2"/>
          <p:cNvSpPr>
            <a:spLocks noGrp="1"/>
          </p:cNvSpPr>
          <p:nvPr>
            <p:ph idx="1"/>
          </p:nvPr>
        </p:nvSpPr>
        <p:spPr>
          <a:xfrm>
            <a:off x="457200" y="980728"/>
            <a:ext cx="8229600" cy="5145435"/>
          </a:xfrm>
        </p:spPr>
        <p:txBody>
          <a:bodyPr>
            <a:normAutofit fontScale="77500" lnSpcReduction="20000"/>
          </a:bodyPr>
          <a:lstStyle/>
          <a:p>
            <a:r>
              <a:rPr lang="en-GB" dirty="0"/>
              <a:t>The </a:t>
            </a:r>
            <a:r>
              <a:rPr lang="en-GB" b="1" i="1" dirty="0"/>
              <a:t>Mississippi bubble has evidence of overvaluation</a:t>
            </a:r>
            <a:r>
              <a:rPr lang="en-GB" dirty="0"/>
              <a:t>.</a:t>
            </a:r>
          </a:p>
          <a:p>
            <a:pPr marL="0" indent="0">
              <a:buNone/>
            </a:pPr>
            <a:endParaRPr lang="en-GB" dirty="0"/>
          </a:p>
          <a:p>
            <a:r>
              <a:rPr lang="en-GB" b="1" i="1" dirty="0"/>
              <a:t>Agents, however, where fairly rational</a:t>
            </a:r>
            <a:r>
              <a:rPr lang="en-GB" dirty="0"/>
              <a:t>. Buying and holding overvalued paper was a sensible investment strategy at the time.</a:t>
            </a:r>
          </a:p>
          <a:p>
            <a:pPr lvl="2"/>
            <a:r>
              <a:rPr lang="en-GB" dirty="0"/>
              <a:t>They engage in ‘</a:t>
            </a:r>
            <a:r>
              <a:rPr lang="en-GB" b="1" dirty="0"/>
              <a:t>risk shifting</a:t>
            </a:r>
            <a:r>
              <a:rPr lang="en-GB" dirty="0"/>
              <a:t>’. Agents take risks because in the upside they can make lots of money, and try to shift losses to other players. </a:t>
            </a:r>
          </a:p>
          <a:p>
            <a:pPr lvl="3"/>
            <a:r>
              <a:rPr lang="en-GB" sz="2300" dirty="0"/>
              <a:t>Remember shares in the Mississippi company where more like options, as you payed a small down payment and then the rest in instalments. You could walk out if share prices went down.</a:t>
            </a:r>
          </a:p>
          <a:p>
            <a:pPr lvl="2"/>
            <a:r>
              <a:rPr lang="en-GB" dirty="0"/>
              <a:t>Market participants try to </a:t>
            </a:r>
            <a:r>
              <a:rPr lang="en-GB" b="1" dirty="0"/>
              <a:t>judge the mood of the market</a:t>
            </a:r>
            <a:r>
              <a:rPr lang="en-GB" dirty="0"/>
              <a:t>. They buy and sell at exaggerated prices if they feel that these prices will be sustainable in the short run.</a:t>
            </a:r>
          </a:p>
          <a:p>
            <a:pPr marL="0" indent="0">
              <a:buNone/>
            </a:pPr>
            <a:endParaRPr lang="en-GB" dirty="0"/>
          </a:p>
          <a:p>
            <a:r>
              <a:rPr lang="en-GB" dirty="0"/>
              <a:t>However, </a:t>
            </a:r>
            <a:r>
              <a:rPr lang="en-GB" b="1" i="1" dirty="0"/>
              <a:t>the rationality of the players in pursuing profits did not create an efficient market or non-bubble prices</a:t>
            </a:r>
            <a:r>
              <a:rPr lang="en-GB" dirty="0"/>
              <a:t>.</a:t>
            </a:r>
          </a:p>
        </p:txBody>
      </p:sp>
    </p:spTree>
    <p:extLst>
      <p:ext uri="{BB962C8B-B14F-4D97-AF65-F5344CB8AC3E}">
        <p14:creationId xmlns:p14="http://schemas.microsoft.com/office/powerpoint/2010/main" val="3262772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General remarks</a:t>
            </a:r>
          </a:p>
        </p:txBody>
      </p:sp>
      <p:sp>
        <p:nvSpPr>
          <p:cNvPr id="3" name="Content Placeholder 2"/>
          <p:cNvSpPr>
            <a:spLocks noGrp="1"/>
          </p:cNvSpPr>
          <p:nvPr>
            <p:ph idx="1"/>
          </p:nvPr>
        </p:nvSpPr>
        <p:spPr>
          <a:xfrm>
            <a:off x="457200" y="1124744"/>
            <a:ext cx="8229600" cy="5001419"/>
          </a:xfrm>
        </p:spPr>
        <p:txBody>
          <a:bodyPr>
            <a:normAutofit fontScale="77500" lnSpcReduction="20000"/>
          </a:bodyPr>
          <a:lstStyle/>
          <a:p>
            <a:r>
              <a:rPr lang="en-GB" dirty="0"/>
              <a:t>The story of the </a:t>
            </a:r>
            <a:r>
              <a:rPr lang="en-GB" b="1" dirty="0" err="1"/>
              <a:t>tulipmania</a:t>
            </a:r>
            <a:r>
              <a:rPr lang="en-GB" b="1" dirty="0"/>
              <a:t> is essentially one of private credit in an informal economy setting</a:t>
            </a:r>
            <a:r>
              <a:rPr lang="en-GB" dirty="0"/>
              <a:t>. </a:t>
            </a:r>
          </a:p>
          <a:p>
            <a:pPr lvl="1"/>
            <a:r>
              <a:rPr lang="en-GB" dirty="0"/>
              <a:t>This private credit was transferable between people.</a:t>
            </a:r>
          </a:p>
          <a:p>
            <a:pPr lvl="1"/>
            <a:r>
              <a:rPr lang="en-GB" dirty="0"/>
              <a:t>The bank of Amsterdam did not play a role- in some ways it did not have complicated central bank operations by later standards.</a:t>
            </a:r>
          </a:p>
          <a:p>
            <a:pPr marL="457200" lvl="1" indent="0">
              <a:buNone/>
            </a:pPr>
            <a:endParaRPr lang="en-GB" dirty="0"/>
          </a:p>
          <a:p>
            <a:r>
              <a:rPr lang="en-GB" dirty="0"/>
              <a:t>The story of the </a:t>
            </a:r>
            <a:r>
              <a:rPr lang="en-GB" b="1" dirty="0"/>
              <a:t>Mississippi bubble is one of paper credit with the creation of a commercial bank dealing in very complicated financial operations</a:t>
            </a:r>
            <a:r>
              <a:rPr lang="en-GB" dirty="0"/>
              <a:t>.</a:t>
            </a:r>
          </a:p>
          <a:p>
            <a:pPr lvl="1"/>
            <a:r>
              <a:rPr lang="en-GB" dirty="0"/>
              <a:t>Leverage and sophistication of the scheme exceeds what we saw in the </a:t>
            </a:r>
            <a:r>
              <a:rPr lang="en-GB" dirty="0" err="1"/>
              <a:t>tulipmania</a:t>
            </a:r>
            <a:r>
              <a:rPr lang="en-GB" dirty="0"/>
              <a:t> or indeed in the Amsterdam stock exchange.</a:t>
            </a:r>
          </a:p>
          <a:p>
            <a:pPr lvl="1"/>
            <a:r>
              <a:rPr lang="en-GB" dirty="0"/>
              <a:t>This central bank dealt in stock value directly with the public, and was effectively, both the stock exchange and the clearing house of these claims. </a:t>
            </a:r>
          </a:p>
          <a:p>
            <a:pPr lvl="1"/>
            <a:endParaRPr lang="en-GB" dirty="0"/>
          </a:p>
        </p:txBody>
      </p:sp>
    </p:spTree>
    <p:extLst>
      <p:ext uri="{BB962C8B-B14F-4D97-AF65-F5344CB8AC3E}">
        <p14:creationId xmlns:p14="http://schemas.microsoft.com/office/powerpoint/2010/main" val="188439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algn="l"/>
            <a:r>
              <a:rPr lang="en-GB" dirty="0"/>
              <a:t>Basic argument</a:t>
            </a:r>
          </a:p>
        </p:txBody>
      </p:sp>
      <p:sp>
        <p:nvSpPr>
          <p:cNvPr id="3" name="Content Placeholder 2"/>
          <p:cNvSpPr>
            <a:spLocks noGrp="1"/>
          </p:cNvSpPr>
          <p:nvPr>
            <p:ph idx="1"/>
          </p:nvPr>
        </p:nvSpPr>
        <p:spPr>
          <a:xfrm>
            <a:off x="457200" y="1484784"/>
            <a:ext cx="8229600" cy="4968552"/>
          </a:xfrm>
        </p:spPr>
        <p:txBody>
          <a:bodyPr>
            <a:normAutofit fontScale="70000" lnSpcReduction="20000"/>
          </a:bodyPr>
          <a:lstStyle/>
          <a:p>
            <a:r>
              <a:rPr lang="en-GB" b="1" dirty="0"/>
              <a:t>Trade and the supply of money are fundamentally related</a:t>
            </a:r>
            <a:r>
              <a:rPr lang="en-GB" dirty="0"/>
              <a:t>.</a:t>
            </a:r>
          </a:p>
          <a:p>
            <a:pPr lvl="1"/>
            <a:r>
              <a:rPr lang="en-GB" dirty="0"/>
              <a:t>More primitive production and trade societies use barter, but this limits the amount of production that can take place. </a:t>
            </a:r>
          </a:p>
          <a:p>
            <a:pPr lvl="1"/>
            <a:r>
              <a:rPr lang="en-GB" dirty="0"/>
              <a:t>Benefits in trade and production happen in tandem with improving financial services.</a:t>
            </a:r>
          </a:p>
          <a:p>
            <a:pPr marL="457200" lvl="1" indent="0">
              <a:buNone/>
            </a:pPr>
            <a:endParaRPr lang="en-GB" dirty="0"/>
          </a:p>
          <a:p>
            <a:r>
              <a:rPr lang="en-GB" dirty="0"/>
              <a:t>More importantly, if at any point in time, there isn’t enough money in the country then there is </a:t>
            </a:r>
            <a:r>
              <a:rPr lang="en-GB" b="1" dirty="0"/>
              <a:t>unemployment</a:t>
            </a:r>
            <a:r>
              <a:rPr lang="en-GB" dirty="0"/>
              <a:t>.</a:t>
            </a:r>
          </a:p>
          <a:p>
            <a:pPr lvl="1"/>
            <a:r>
              <a:rPr lang="en-GB" dirty="0"/>
              <a:t>With unemployment everyone suffers. Both the unemployed, and the landed class who could have used the unemployed for higher yields.</a:t>
            </a:r>
          </a:p>
          <a:p>
            <a:pPr marL="457200" lvl="1" indent="0">
              <a:buNone/>
            </a:pPr>
            <a:endParaRPr lang="en-GB" dirty="0"/>
          </a:p>
          <a:p>
            <a:r>
              <a:rPr lang="en-GB" dirty="0"/>
              <a:t>Therefore it is of outmost importance that </a:t>
            </a:r>
            <a:r>
              <a:rPr lang="en-GB" b="1" dirty="0"/>
              <a:t>a country is properly furnished with money</a:t>
            </a:r>
            <a:r>
              <a:rPr lang="en-GB" dirty="0"/>
              <a:t>, so that its trade and commerce prosper.</a:t>
            </a:r>
          </a:p>
          <a:p>
            <a:pPr lvl="1"/>
            <a:r>
              <a:rPr lang="en-GB" dirty="0"/>
              <a:t>Therefore this book is </a:t>
            </a:r>
            <a:r>
              <a:rPr lang="en-GB" i="1" dirty="0"/>
              <a:t>an investigation of the nature of money </a:t>
            </a:r>
            <a:r>
              <a:rPr lang="en-GB" dirty="0"/>
              <a:t>in a complex exchange/trade economy.</a:t>
            </a:r>
          </a:p>
        </p:txBody>
      </p:sp>
      <p:cxnSp>
        <p:nvCxnSpPr>
          <p:cNvPr id="4" name="Straight Connector 3"/>
          <p:cNvCxnSpPr/>
          <p:nvPr/>
        </p:nvCxnSpPr>
        <p:spPr>
          <a:xfrm>
            <a:off x="467544" y="1268760"/>
            <a:ext cx="79928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9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 of money- silver</a:t>
            </a:r>
          </a:p>
        </p:txBody>
      </p:sp>
      <p:sp>
        <p:nvSpPr>
          <p:cNvPr id="3" name="Content Placeholder 2"/>
          <p:cNvSpPr>
            <a:spLocks noGrp="1"/>
          </p:cNvSpPr>
          <p:nvPr>
            <p:ph idx="1"/>
          </p:nvPr>
        </p:nvSpPr>
        <p:spPr>
          <a:xfrm>
            <a:off x="457200" y="1412776"/>
            <a:ext cx="8229600" cy="4713387"/>
          </a:xfrm>
        </p:spPr>
        <p:txBody>
          <a:bodyPr>
            <a:normAutofit fontScale="62500" lnSpcReduction="20000"/>
          </a:bodyPr>
          <a:lstStyle/>
          <a:p>
            <a:r>
              <a:rPr lang="en-GB" dirty="0"/>
              <a:t>Silver is supposed to fulfil the following functions:</a:t>
            </a:r>
          </a:p>
          <a:p>
            <a:pPr lvl="1"/>
            <a:r>
              <a:rPr lang="en-GB" dirty="0"/>
              <a:t>Be brought to a standard fineness – so that all coins curry the same amount of silver.</a:t>
            </a:r>
          </a:p>
          <a:p>
            <a:pPr lvl="1"/>
            <a:r>
              <a:rPr lang="en-GB" dirty="0"/>
              <a:t>Be easy to deliver as payment.</a:t>
            </a:r>
          </a:p>
          <a:p>
            <a:pPr lvl="1"/>
            <a:r>
              <a:rPr lang="en-GB" dirty="0"/>
              <a:t>Has similar value between different places. (To facilitate trade)</a:t>
            </a:r>
          </a:p>
          <a:p>
            <a:pPr lvl="1"/>
            <a:r>
              <a:rPr lang="en-GB" dirty="0"/>
              <a:t>Does not spoil with time.</a:t>
            </a:r>
          </a:p>
          <a:p>
            <a:pPr lvl="1"/>
            <a:r>
              <a:rPr lang="en-GB" dirty="0"/>
              <a:t>It is divisible.</a:t>
            </a:r>
          </a:p>
          <a:p>
            <a:endParaRPr lang="en-GB" dirty="0"/>
          </a:p>
          <a:p>
            <a:r>
              <a:rPr lang="en-GB" dirty="0"/>
              <a:t>People would save any excess income they have in silver for future use.</a:t>
            </a:r>
          </a:p>
          <a:p>
            <a:endParaRPr lang="en-GB" dirty="0"/>
          </a:p>
          <a:p>
            <a:r>
              <a:rPr lang="en-GB" dirty="0"/>
              <a:t>Law also adds the following interesting idea on futures, or why bonds are denominated in silver:</a:t>
            </a:r>
          </a:p>
          <a:p>
            <a:pPr lvl="1"/>
            <a:r>
              <a:rPr lang="en-GB" dirty="0"/>
              <a:t>Future contracts are denominated in silver (the accepted money) more than other goods, because it is perceived that silver’s value is less uncertain than the value of other goods- only because it is accepted as money.</a:t>
            </a:r>
          </a:p>
          <a:p>
            <a:pPr lvl="1"/>
            <a:r>
              <a:rPr lang="en-GB" dirty="0"/>
              <a:t>Therefore because silver is used as money its price and prestige remain high as a prised commodity.</a:t>
            </a:r>
          </a:p>
          <a:p>
            <a:pPr marL="457200" lvl="1" indent="0">
              <a:buNone/>
            </a:pPr>
            <a:endParaRPr lang="en-GB" dirty="0"/>
          </a:p>
        </p:txBody>
      </p:sp>
    </p:spTree>
    <p:extLst>
      <p:ext uri="{BB962C8B-B14F-4D97-AF65-F5344CB8AC3E}">
        <p14:creationId xmlns:p14="http://schemas.microsoft.com/office/powerpoint/2010/main" val="299353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Money and stages of development</a:t>
            </a:r>
          </a:p>
        </p:txBody>
      </p:sp>
      <p:sp>
        <p:nvSpPr>
          <p:cNvPr id="3" name="Content Placeholder 2"/>
          <p:cNvSpPr>
            <a:spLocks noGrp="1"/>
          </p:cNvSpPr>
          <p:nvPr>
            <p:ph idx="1"/>
          </p:nvPr>
        </p:nvSpPr>
        <p:spPr>
          <a:xfrm>
            <a:off x="457200" y="1052736"/>
            <a:ext cx="8229600" cy="5073427"/>
          </a:xfrm>
        </p:spPr>
        <p:txBody>
          <a:bodyPr>
            <a:normAutofit fontScale="62500" lnSpcReduction="20000"/>
          </a:bodyPr>
          <a:lstStyle/>
          <a:p>
            <a:r>
              <a:rPr lang="en-GB" dirty="0"/>
              <a:t>Law tantalisingly argues that </a:t>
            </a:r>
            <a:r>
              <a:rPr lang="en-GB" b="1" i="1" dirty="0"/>
              <a:t>in order to have complex production and trade economies you need more sophisticated financial structures</a:t>
            </a:r>
            <a:r>
              <a:rPr lang="en-GB" dirty="0"/>
              <a:t>.</a:t>
            </a:r>
          </a:p>
          <a:p>
            <a:pPr marL="0" indent="0">
              <a:buNone/>
            </a:pPr>
            <a:endParaRPr lang="en-GB" dirty="0"/>
          </a:p>
          <a:p>
            <a:r>
              <a:rPr lang="en-GB" dirty="0"/>
              <a:t>Barter (the exchange of goods for goods) is good for only primitive agricultural economies.</a:t>
            </a:r>
          </a:p>
          <a:p>
            <a:pPr marL="0" indent="0">
              <a:buNone/>
            </a:pPr>
            <a:endParaRPr lang="en-GB" dirty="0"/>
          </a:p>
          <a:p>
            <a:r>
              <a:rPr lang="en-GB" dirty="0"/>
              <a:t>Money is necessary to start having trade and manufacture and having a thriving economy.</a:t>
            </a:r>
          </a:p>
          <a:p>
            <a:pPr lvl="1"/>
            <a:r>
              <a:rPr lang="en-GB" dirty="0"/>
              <a:t>In theory credit could achieve the same result. But because personal credit is usually a bilateral agreement (between 2 people) and not transferable, it cannot go very far in a complex economy, which credit should be transferable between unknown people. </a:t>
            </a:r>
          </a:p>
          <a:p>
            <a:pPr marL="0" indent="0">
              <a:buNone/>
            </a:pPr>
            <a:endParaRPr lang="en-GB" dirty="0"/>
          </a:p>
          <a:p>
            <a:r>
              <a:rPr lang="en-GB" dirty="0"/>
              <a:t>A good national credit system run by a bank (the Bank of Amsterdam) was for John Law the reason behind the success of the Dutch- a country of little land and few natural resources, that was then the richest country in Europe.</a:t>
            </a:r>
          </a:p>
          <a:p>
            <a:pPr lvl="1"/>
            <a:r>
              <a:rPr lang="en-GB" dirty="0"/>
              <a:t>Holland was a pioneer in the creation of a credit currency system backed by silver in the bank vaults.  </a:t>
            </a:r>
          </a:p>
        </p:txBody>
      </p:sp>
    </p:spTree>
    <p:extLst>
      <p:ext uri="{BB962C8B-B14F-4D97-AF65-F5344CB8AC3E}">
        <p14:creationId xmlns:p14="http://schemas.microsoft.com/office/powerpoint/2010/main" val="149323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85000" lnSpcReduction="20000"/>
          </a:bodyPr>
          <a:lstStyle/>
          <a:p>
            <a:r>
              <a:rPr lang="en-GB" dirty="0"/>
              <a:t>He argued that there is no </a:t>
            </a:r>
            <a:r>
              <a:rPr lang="en-GB" b="1" dirty="0"/>
              <a:t>natural tendency for silver to vary in value so that all transactions that ought to take place do so</a:t>
            </a:r>
            <a:r>
              <a:rPr lang="en-GB" dirty="0"/>
              <a:t>.</a:t>
            </a:r>
          </a:p>
          <a:p>
            <a:pPr lvl="1"/>
            <a:r>
              <a:rPr lang="en-GB" dirty="0"/>
              <a:t>If </a:t>
            </a:r>
            <a:r>
              <a:rPr lang="en-GB" b="1" dirty="0"/>
              <a:t>silver is too scarce </a:t>
            </a:r>
            <a:r>
              <a:rPr lang="en-GB" dirty="0"/>
              <a:t>there will be </a:t>
            </a:r>
            <a:r>
              <a:rPr lang="en-GB" b="1" dirty="0"/>
              <a:t>unemployment</a:t>
            </a:r>
            <a:r>
              <a:rPr lang="en-GB" dirty="0"/>
              <a:t> of resources and people.</a:t>
            </a:r>
          </a:p>
          <a:p>
            <a:pPr lvl="1"/>
            <a:r>
              <a:rPr lang="en-GB" dirty="0"/>
              <a:t>If </a:t>
            </a:r>
            <a:r>
              <a:rPr lang="en-GB" b="1" dirty="0"/>
              <a:t>silver is too much</a:t>
            </a:r>
            <a:r>
              <a:rPr lang="en-GB" dirty="0"/>
              <a:t>, it will lead to a depreciation of its value- </a:t>
            </a:r>
            <a:r>
              <a:rPr lang="en-GB" b="1" dirty="0"/>
              <a:t>inflation</a:t>
            </a:r>
            <a:r>
              <a:rPr lang="en-GB" dirty="0"/>
              <a:t>.</a:t>
            </a:r>
          </a:p>
          <a:p>
            <a:pPr marL="457200" lvl="1" indent="0">
              <a:buNone/>
            </a:pPr>
            <a:endParaRPr lang="en-GB" dirty="0"/>
          </a:p>
          <a:p>
            <a:r>
              <a:rPr lang="en-GB" dirty="0"/>
              <a:t>Law observed that both conditions held at that time in Europe. </a:t>
            </a:r>
          </a:p>
          <a:p>
            <a:pPr lvl="1"/>
            <a:r>
              <a:rPr lang="en-GB" dirty="0"/>
              <a:t>Across Europe in the last 200 years the value of silver has decreased because of all the silver brought to Europe by the Spanish from the Americas.</a:t>
            </a:r>
          </a:p>
          <a:p>
            <a:pPr lvl="1"/>
            <a:r>
              <a:rPr lang="en-GB" dirty="0"/>
              <a:t>In Scotland, which was a peripheral, non-silver producing country, silver coin was scarce. The outcome was trade was depressed and unemployment existed.  </a:t>
            </a:r>
          </a:p>
        </p:txBody>
      </p:sp>
    </p:spTree>
    <p:extLst>
      <p:ext uri="{BB962C8B-B14F-4D97-AF65-F5344CB8AC3E}">
        <p14:creationId xmlns:p14="http://schemas.microsoft.com/office/powerpoint/2010/main" val="13484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fontScale="90000"/>
          </a:bodyPr>
          <a:lstStyle/>
          <a:p>
            <a:r>
              <a:rPr lang="en-GB" dirty="0"/>
              <a:t>Why use silver? </a:t>
            </a:r>
          </a:p>
        </p:txBody>
      </p:sp>
      <p:sp>
        <p:nvSpPr>
          <p:cNvPr id="3" name="Content Placeholder 2"/>
          <p:cNvSpPr>
            <a:spLocks noGrp="1"/>
          </p:cNvSpPr>
          <p:nvPr>
            <p:ph idx="1"/>
          </p:nvPr>
        </p:nvSpPr>
        <p:spPr>
          <a:xfrm>
            <a:off x="107504" y="764704"/>
            <a:ext cx="8579296" cy="5760640"/>
          </a:xfrm>
        </p:spPr>
        <p:txBody>
          <a:bodyPr>
            <a:normAutofit fontScale="70000" lnSpcReduction="20000"/>
          </a:bodyPr>
          <a:lstStyle/>
          <a:p>
            <a:r>
              <a:rPr lang="en-GB" dirty="0"/>
              <a:t>So the real question is why use silver for money anyway? </a:t>
            </a:r>
          </a:p>
          <a:p>
            <a:pPr lvl="1"/>
            <a:r>
              <a:rPr lang="en-GB" dirty="0"/>
              <a:t>According to Law it </a:t>
            </a:r>
            <a:r>
              <a:rPr lang="en-GB" b="1" dirty="0"/>
              <a:t>performed its task as money inadequately</a:t>
            </a:r>
            <a:r>
              <a:rPr lang="en-GB" dirty="0"/>
              <a:t>- it was neither stable enough over time, or achieved full employment and prosperity.</a:t>
            </a:r>
          </a:p>
          <a:p>
            <a:pPr lvl="1"/>
            <a:r>
              <a:rPr lang="en-GB" dirty="0"/>
              <a:t>If you try to increase the number of coins in circulation by clipping, or reducing the fineness of the silver, then you create </a:t>
            </a:r>
            <a:r>
              <a:rPr lang="en-GB" i="1" dirty="0"/>
              <a:t>crises of confidence </a:t>
            </a:r>
            <a:r>
              <a:rPr lang="en-GB" dirty="0"/>
              <a:t>and the coins lose their value.</a:t>
            </a:r>
          </a:p>
          <a:p>
            <a:pPr marL="457200" lvl="1" indent="0">
              <a:buNone/>
            </a:pPr>
            <a:endParaRPr lang="en-GB" dirty="0"/>
          </a:p>
          <a:p>
            <a:r>
              <a:rPr lang="en-GB" dirty="0"/>
              <a:t>He also noted that </a:t>
            </a:r>
            <a:r>
              <a:rPr lang="en-GB" b="1" i="1" dirty="0"/>
              <a:t>mercantilist policies </a:t>
            </a:r>
            <a:r>
              <a:rPr lang="en-GB" dirty="0"/>
              <a:t>that tried to increase the amount of circulation of silver in Scotland (by running a balance of payment surplus) where hit and miss. </a:t>
            </a:r>
          </a:p>
          <a:p>
            <a:pPr lvl="1"/>
            <a:r>
              <a:rPr lang="en-GB" dirty="0"/>
              <a:t>No general policy could be devised that always achieved a steady increase of silver (which would have meant a reduction elsewhere anyway).</a:t>
            </a:r>
          </a:p>
          <a:p>
            <a:pPr marL="457200" lvl="1" indent="0">
              <a:buNone/>
            </a:pPr>
            <a:endParaRPr lang="en-GB" dirty="0"/>
          </a:p>
          <a:p>
            <a:r>
              <a:rPr lang="en-GB" dirty="0"/>
              <a:t>An alternative is </a:t>
            </a:r>
            <a:r>
              <a:rPr lang="en-GB" b="1" dirty="0"/>
              <a:t>to create a bank and use the silver as reserves</a:t>
            </a:r>
            <a:r>
              <a:rPr lang="en-GB" dirty="0"/>
              <a:t>. With the bank issuing paper notes based on its reserves.</a:t>
            </a:r>
          </a:p>
          <a:p>
            <a:pPr lvl="1"/>
            <a:r>
              <a:rPr lang="en-GB" dirty="0"/>
              <a:t>But Scotland has too little silver compared to the volume of trade it needs to carry.</a:t>
            </a:r>
          </a:p>
          <a:p>
            <a:pPr lvl="1"/>
            <a:r>
              <a:rPr lang="en-GB" dirty="0"/>
              <a:t>With too little silver the bank would be undercapitalised and there would be constant bank runs. </a:t>
            </a:r>
          </a:p>
        </p:txBody>
      </p:sp>
    </p:spTree>
    <p:extLst>
      <p:ext uri="{BB962C8B-B14F-4D97-AF65-F5344CB8AC3E}">
        <p14:creationId xmlns:p14="http://schemas.microsoft.com/office/powerpoint/2010/main" val="17721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t>Land….Land….Land</a:t>
            </a:r>
          </a:p>
        </p:txBody>
      </p:sp>
      <p:sp>
        <p:nvSpPr>
          <p:cNvPr id="3" name="Content Placeholder 2"/>
          <p:cNvSpPr>
            <a:spLocks noGrp="1"/>
          </p:cNvSpPr>
          <p:nvPr>
            <p:ph idx="1"/>
          </p:nvPr>
        </p:nvSpPr>
        <p:spPr>
          <a:xfrm>
            <a:off x="457200" y="1124744"/>
            <a:ext cx="8229600" cy="5001419"/>
          </a:xfrm>
        </p:spPr>
        <p:txBody>
          <a:bodyPr>
            <a:normAutofit fontScale="85000" lnSpcReduction="10000"/>
          </a:bodyPr>
          <a:lstStyle/>
          <a:p>
            <a:r>
              <a:rPr lang="en-GB" dirty="0"/>
              <a:t>But there is no reason to use silver as coin anyway.</a:t>
            </a:r>
          </a:p>
          <a:p>
            <a:pPr marL="0" indent="0">
              <a:buNone/>
            </a:pPr>
            <a:endParaRPr lang="en-GB" dirty="0"/>
          </a:p>
          <a:p>
            <a:r>
              <a:rPr lang="en-GB" dirty="0"/>
              <a:t>Or even to do as the Dutch did, issue paper currency backed by silver reserves.</a:t>
            </a:r>
          </a:p>
          <a:p>
            <a:pPr marL="0" indent="0">
              <a:buNone/>
            </a:pPr>
            <a:endParaRPr lang="en-GB" dirty="0"/>
          </a:p>
          <a:p>
            <a:r>
              <a:rPr lang="en-GB" dirty="0"/>
              <a:t>Any commodity which fulfils the functions of money as good (or better) than silver can work.</a:t>
            </a:r>
          </a:p>
          <a:p>
            <a:pPr marL="0" indent="0">
              <a:buNone/>
            </a:pPr>
            <a:endParaRPr lang="en-GB" dirty="0"/>
          </a:p>
          <a:p>
            <a:r>
              <a:rPr lang="en-GB" dirty="0"/>
              <a:t>Law hit upon the idea that land actually is a much better commodity to base the monetary system on!</a:t>
            </a:r>
          </a:p>
          <a:p>
            <a:endParaRPr lang="en-GB" dirty="0"/>
          </a:p>
        </p:txBody>
      </p:sp>
    </p:spTree>
    <p:extLst>
      <p:ext uri="{BB962C8B-B14F-4D97-AF65-F5344CB8AC3E}">
        <p14:creationId xmlns:p14="http://schemas.microsoft.com/office/powerpoint/2010/main" val="240256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4619</Words>
  <Application>Microsoft Office PowerPoint</Application>
  <PresentationFormat>On-screen Show (4:3)</PresentationFormat>
  <Paragraphs>405</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Χρηματοπιστωτικές Φούσκες, Μανίες και Κρίσεις.  Από την κρίση των τουλιπών (1620) έως σήμερα.</vt:lpstr>
      <vt:lpstr>John Law</vt:lpstr>
      <vt:lpstr>Money and Trade Considered (1705)</vt:lpstr>
      <vt:lpstr>Basic argument</vt:lpstr>
      <vt:lpstr>Function of money- silver</vt:lpstr>
      <vt:lpstr>Money and stages of development</vt:lpstr>
      <vt:lpstr>PowerPoint Presentation</vt:lpstr>
      <vt:lpstr>Why use silver? </vt:lpstr>
      <vt:lpstr>Land….Land….Land</vt:lpstr>
      <vt:lpstr>PowerPoint Presentation</vt:lpstr>
      <vt:lpstr>Land and the problem of homogeneity</vt:lpstr>
      <vt:lpstr>Law’s analysis of Money </vt:lpstr>
      <vt:lpstr>How the scheme would work (pages 90-92) </vt:lpstr>
      <vt:lpstr>Money is introduced</vt:lpstr>
      <vt:lpstr>PowerPoint Presentation</vt:lpstr>
      <vt:lpstr>PowerPoint Presentation</vt:lpstr>
      <vt:lpstr>Why a land backed paper scheme is better than silver</vt:lpstr>
      <vt:lpstr>The story of the Mississippi bubble</vt:lpstr>
      <vt:lpstr>what banks do</vt:lpstr>
      <vt:lpstr>A brief simplified account </vt:lpstr>
      <vt:lpstr>Mississippi Company</vt:lpstr>
      <vt:lpstr>The boom</vt:lpstr>
      <vt:lpstr>The operations in one graph</vt:lpstr>
      <vt:lpstr>PowerPoint Presentation</vt:lpstr>
      <vt:lpstr>Law’s paper money</vt:lpstr>
      <vt:lpstr>The stock exchange</vt:lpstr>
      <vt:lpstr>The crush</vt:lpstr>
      <vt:lpstr>PowerPoint Presentation</vt:lpstr>
      <vt:lpstr>PowerPoint Presentation</vt:lpstr>
      <vt:lpstr>Contemporary reaction to Law’s scheme</vt:lpstr>
      <vt:lpstr>PowerPoint Presentation</vt:lpstr>
      <vt:lpstr>Law -not a common swindler</vt:lpstr>
      <vt:lpstr>Revisiting Garber’s view</vt:lpstr>
      <vt:lpstr>PowerPoint Presentation</vt:lpstr>
      <vt:lpstr>Hans-Joachim Voth’s view</vt:lpstr>
      <vt:lpstr>General remarks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Manias, Bubbles, Crises and Market Failure Lecture 3: Mississippi Scheme</dc:title>
  <dc:creator>costis</dc:creator>
  <cp:lastModifiedBy>Constantinos Repapis</cp:lastModifiedBy>
  <cp:revision>68</cp:revision>
  <dcterms:created xsi:type="dcterms:W3CDTF">2019-01-27T19:48:04Z</dcterms:created>
  <dcterms:modified xsi:type="dcterms:W3CDTF">2024-03-29T18:03:31Z</dcterms:modified>
</cp:coreProperties>
</file>