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74" r:id="rId8"/>
    <p:sldId id="275" r:id="rId9"/>
    <p:sldId id="273" r:id="rId10"/>
    <p:sldId id="276" r:id="rId11"/>
    <p:sldId id="268" r:id="rId12"/>
    <p:sldId id="277" r:id="rId13"/>
    <p:sldId id="281" r:id="rId14"/>
    <p:sldId id="270" r:id="rId15"/>
    <p:sldId id="263" r:id="rId16"/>
    <p:sldId id="282" r:id="rId17"/>
    <p:sldId id="278" r:id="rId18"/>
    <p:sldId id="269" r:id="rId19"/>
    <p:sldId id="279" r:id="rId20"/>
    <p:sldId id="267" r:id="rId21"/>
    <p:sldId id="284" r:id="rId22"/>
    <p:sldId id="26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10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50839-EB70-2DD2-5EBD-B6D5461615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A3F6760-5F5E-146B-63C0-B8199B99A4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D15CD24-369A-B11E-BED2-02AC6E83F03F}"/>
              </a:ext>
            </a:extLst>
          </p:cNvPr>
          <p:cNvSpPr>
            <a:spLocks noGrp="1"/>
          </p:cNvSpPr>
          <p:nvPr>
            <p:ph type="dt" sz="half" idx="10"/>
          </p:nvPr>
        </p:nvSpPr>
        <p:spPr/>
        <p:txBody>
          <a:bodyPr/>
          <a:lstStyle/>
          <a:p>
            <a:fld id="{1162DEF9-3698-4F30-B8B0-7F730406A4B5}" type="datetimeFigureOut">
              <a:rPr lang="en-GB" smtClean="0"/>
              <a:t>15/03/2024</a:t>
            </a:fld>
            <a:endParaRPr lang="en-GB"/>
          </a:p>
        </p:txBody>
      </p:sp>
      <p:sp>
        <p:nvSpPr>
          <p:cNvPr id="5" name="Footer Placeholder 4">
            <a:extLst>
              <a:ext uri="{FF2B5EF4-FFF2-40B4-BE49-F238E27FC236}">
                <a16:creationId xmlns:a16="http://schemas.microsoft.com/office/drawing/2014/main" id="{58611D4A-3E52-1B57-7472-497719772D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F6F5F7-741C-3DE7-3881-EBC402F753A4}"/>
              </a:ext>
            </a:extLst>
          </p:cNvPr>
          <p:cNvSpPr>
            <a:spLocks noGrp="1"/>
          </p:cNvSpPr>
          <p:nvPr>
            <p:ph type="sldNum" sz="quarter" idx="12"/>
          </p:nvPr>
        </p:nvSpPr>
        <p:spPr/>
        <p:txBody>
          <a:bodyPr/>
          <a:lstStyle/>
          <a:p>
            <a:fld id="{B066EC58-7C29-4FC8-AA28-311F4A4A1D8B}" type="slidenum">
              <a:rPr lang="en-GB" smtClean="0"/>
              <a:t>‹#›</a:t>
            </a:fld>
            <a:endParaRPr lang="en-GB"/>
          </a:p>
        </p:txBody>
      </p:sp>
    </p:spTree>
    <p:extLst>
      <p:ext uri="{BB962C8B-B14F-4D97-AF65-F5344CB8AC3E}">
        <p14:creationId xmlns:p14="http://schemas.microsoft.com/office/powerpoint/2010/main" val="3309348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14F1E-9CF0-CA1D-ACA9-F4EAD3B7085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334461-4587-4725-86C4-A1CE773753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6118A2-FC59-2A4C-1564-05D8686AA107}"/>
              </a:ext>
            </a:extLst>
          </p:cNvPr>
          <p:cNvSpPr>
            <a:spLocks noGrp="1"/>
          </p:cNvSpPr>
          <p:nvPr>
            <p:ph type="dt" sz="half" idx="10"/>
          </p:nvPr>
        </p:nvSpPr>
        <p:spPr/>
        <p:txBody>
          <a:bodyPr/>
          <a:lstStyle/>
          <a:p>
            <a:fld id="{1162DEF9-3698-4F30-B8B0-7F730406A4B5}" type="datetimeFigureOut">
              <a:rPr lang="en-GB" smtClean="0"/>
              <a:t>15/03/2024</a:t>
            </a:fld>
            <a:endParaRPr lang="en-GB"/>
          </a:p>
        </p:txBody>
      </p:sp>
      <p:sp>
        <p:nvSpPr>
          <p:cNvPr id="5" name="Footer Placeholder 4">
            <a:extLst>
              <a:ext uri="{FF2B5EF4-FFF2-40B4-BE49-F238E27FC236}">
                <a16:creationId xmlns:a16="http://schemas.microsoft.com/office/drawing/2014/main" id="{73CC2049-EF3E-637F-E6FD-8DA70F4BF6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72DA05-88C3-931C-D071-6D325E0B6562}"/>
              </a:ext>
            </a:extLst>
          </p:cNvPr>
          <p:cNvSpPr>
            <a:spLocks noGrp="1"/>
          </p:cNvSpPr>
          <p:nvPr>
            <p:ph type="sldNum" sz="quarter" idx="12"/>
          </p:nvPr>
        </p:nvSpPr>
        <p:spPr/>
        <p:txBody>
          <a:bodyPr/>
          <a:lstStyle/>
          <a:p>
            <a:fld id="{B066EC58-7C29-4FC8-AA28-311F4A4A1D8B}" type="slidenum">
              <a:rPr lang="en-GB" smtClean="0"/>
              <a:t>‹#›</a:t>
            </a:fld>
            <a:endParaRPr lang="en-GB"/>
          </a:p>
        </p:txBody>
      </p:sp>
    </p:spTree>
    <p:extLst>
      <p:ext uri="{BB962C8B-B14F-4D97-AF65-F5344CB8AC3E}">
        <p14:creationId xmlns:p14="http://schemas.microsoft.com/office/powerpoint/2010/main" val="1688452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81C753-B934-9209-5231-C3B0AB96FB3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B81ABAF-0C6E-A2BA-2989-DDB3C4BC467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78610D-5A67-55C6-50D6-5EDF3955B10F}"/>
              </a:ext>
            </a:extLst>
          </p:cNvPr>
          <p:cNvSpPr>
            <a:spLocks noGrp="1"/>
          </p:cNvSpPr>
          <p:nvPr>
            <p:ph type="dt" sz="half" idx="10"/>
          </p:nvPr>
        </p:nvSpPr>
        <p:spPr/>
        <p:txBody>
          <a:bodyPr/>
          <a:lstStyle/>
          <a:p>
            <a:fld id="{1162DEF9-3698-4F30-B8B0-7F730406A4B5}" type="datetimeFigureOut">
              <a:rPr lang="en-GB" smtClean="0"/>
              <a:t>15/03/2024</a:t>
            </a:fld>
            <a:endParaRPr lang="en-GB"/>
          </a:p>
        </p:txBody>
      </p:sp>
      <p:sp>
        <p:nvSpPr>
          <p:cNvPr id="5" name="Footer Placeholder 4">
            <a:extLst>
              <a:ext uri="{FF2B5EF4-FFF2-40B4-BE49-F238E27FC236}">
                <a16:creationId xmlns:a16="http://schemas.microsoft.com/office/drawing/2014/main" id="{29D73673-8707-6FEE-B806-DA7C4CC0A1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EDD024-88A3-C5CB-719D-28DFFC747C2D}"/>
              </a:ext>
            </a:extLst>
          </p:cNvPr>
          <p:cNvSpPr>
            <a:spLocks noGrp="1"/>
          </p:cNvSpPr>
          <p:nvPr>
            <p:ph type="sldNum" sz="quarter" idx="12"/>
          </p:nvPr>
        </p:nvSpPr>
        <p:spPr/>
        <p:txBody>
          <a:bodyPr/>
          <a:lstStyle/>
          <a:p>
            <a:fld id="{B066EC58-7C29-4FC8-AA28-311F4A4A1D8B}" type="slidenum">
              <a:rPr lang="en-GB" smtClean="0"/>
              <a:t>‹#›</a:t>
            </a:fld>
            <a:endParaRPr lang="en-GB"/>
          </a:p>
        </p:txBody>
      </p:sp>
    </p:spTree>
    <p:extLst>
      <p:ext uri="{BB962C8B-B14F-4D97-AF65-F5344CB8AC3E}">
        <p14:creationId xmlns:p14="http://schemas.microsoft.com/office/powerpoint/2010/main" val="2641469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C4DA2-0726-FA58-258A-1016582FDC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DE09B9C-1A7B-6AC6-EECE-062E1BC6C1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728E34-26C4-9B4C-C310-9AFC2542B081}"/>
              </a:ext>
            </a:extLst>
          </p:cNvPr>
          <p:cNvSpPr>
            <a:spLocks noGrp="1"/>
          </p:cNvSpPr>
          <p:nvPr>
            <p:ph type="dt" sz="half" idx="10"/>
          </p:nvPr>
        </p:nvSpPr>
        <p:spPr/>
        <p:txBody>
          <a:bodyPr/>
          <a:lstStyle/>
          <a:p>
            <a:fld id="{1162DEF9-3698-4F30-B8B0-7F730406A4B5}" type="datetimeFigureOut">
              <a:rPr lang="en-GB" smtClean="0"/>
              <a:t>15/03/2024</a:t>
            </a:fld>
            <a:endParaRPr lang="en-GB"/>
          </a:p>
        </p:txBody>
      </p:sp>
      <p:sp>
        <p:nvSpPr>
          <p:cNvPr id="5" name="Footer Placeholder 4">
            <a:extLst>
              <a:ext uri="{FF2B5EF4-FFF2-40B4-BE49-F238E27FC236}">
                <a16:creationId xmlns:a16="http://schemas.microsoft.com/office/drawing/2014/main" id="{D8A98866-87FF-7F06-40CF-25E61D1D4D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216B2B-1137-55B0-E124-F1DE36EE5A2A}"/>
              </a:ext>
            </a:extLst>
          </p:cNvPr>
          <p:cNvSpPr>
            <a:spLocks noGrp="1"/>
          </p:cNvSpPr>
          <p:nvPr>
            <p:ph type="sldNum" sz="quarter" idx="12"/>
          </p:nvPr>
        </p:nvSpPr>
        <p:spPr/>
        <p:txBody>
          <a:bodyPr/>
          <a:lstStyle/>
          <a:p>
            <a:fld id="{B066EC58-7C29-4FC8-AA28-311F4A4A1D8B}" type="slidenum">
              <a:rPr lang="en-GB" smtClean="0"/>
              <a:t>‹#›</a:t>
            </a:fld>
            <a:endParaRPr lang="en-GB"/>
          </a:p>
        </p:txBody>
      </p:sp>
    </p:spTree>
    <p:extLst>
      <p:ext uri="{BB962C8B-B14F-4D97-AF65-F5344CB8AC3E}">
        <p14:creationId xmlns:p14="http://schemas.microsoft.com/office/powerpoint/2010/main" val="2596820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DAB09-EB94-2279-B80E-DA3DC7001C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E4A15C0-B6D8-431B-249D-6B103B22D0F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5929929-395F-B9A6-637C-78496478E5E9}"/>
              </a:ext>
            </a:extLst>
          </p:cNvPr>
          <p:cNvSpPr>
            <a:spLocks noGrp="1"/>
          </p:cNvSpPr>
          <p:nvPr>
            <p:ph type="dt" sz="half" idx="10"/>
          </p:nvPr>
        </p:nvSpPr>
        <p:spPr/>
        <p:txBody>
          <a:bodyPr/>
          <a:lstStyle/>
          <a:p>
            <a:fld id="{1162DEF9-3698-4F30-B8B0-7F730406A4B5}" type="datetimeFigureOut">
              <a:rPr lang="en-GB" smtClean="0"/>
              <a:t>15/03/2024</a:t>
            </a:fld>
            <a:endParaRPr lang="en-GB"/>
          </a:p>
        </p:txBody>
      </p:sp>
      <p:sp>
        <p:nvSpPr>
          <p:cNvPr id="5" name="Footer Placeholder 4">
            <a:extLst>
              <a:ext uri="{FF2B5EF4-FFF2-40B4-BE49-F238E27FC236}">
                <a16:creationId xmlns:a16="http://schemas.microsoft.com/office/drawing/2014/main" id="{A7708F0B-7DEB-7585-E382-F234345787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71329F-E925-BBA1-6993-EF64960700F0}"/>
              </a:ext>
            </a:extLst>
          </p:cNvPr>
          <p:cNvSpPr>
            <a:spLocks noGrp="1"/>
          </p:cNvSpPr>
          <p:nvPr>
            <p:ph type="sldNum" sz="quarter" idx="12"/>
          </p:nvPr>
        </p:nvSpPr>
        <p:spPr/>
        <p:txBody>
          <a:bodyPr/>
          <a:lstStyle/>
          <a:p>
            <a:fld id="{B066EC58-7C29-4FC8-AA28-311F4A4A1D8B}" type="slidenum">
              <a:rPr lang="en-GB" smtClean="0"/>
              <a:t>‹#›</a:t>
            </a:fld>
            <a:endParaRPr lang="en-GB"/>
          </a:p>
        </p:txBody>
      </p:sp>
    </p:spTree>
    <p:extLst>
      <p:ext uri="{BB962C8B-B14F-4D97-AF65-F5344CB8AC3E}">
        <p14:creationId xmlns:p14="http://schemas.microsoft.com/office/powerpoint/2010/main" val="2704916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A81AF-634C-B032-ECF5-80D4B7759C3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14BD65B-6544-5C57-A165-1D1C20F947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B42F859-1B26-D02C-7D89-29182203930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F465C85-E62E-D8E1-379C-1F078036173E}"/>
              </a:ext>
            </a:extLst>
          </p:cNvPr>
          <p:cNvSpPr>
            <a:spLocks noGrp="1"/>
          </p:cNvSpPr>
          <p:nvPr>
            <p:ph type="dt" sz="half" idx="10"/>
          </p:nvPr>
        </p:nvSpPr>
        <p:spPr/>
        <p:txBody>
          <a:bodyPr/>
          <a:lstStyle/>
          <a:p>
            <a:fld id="{1162DEF9-3698-4F30-B8B0-7F730406A4B5}" type="datetimeFigureOut">
              <a:rPr lang="en-GB" smtClean="0"/>
              <a:t>15/03/2024</a:t>
            </a:fld>
            <a:endParaRPr lang="en-GB"/>
          </a:p>
        </p:txBody>
      </p:sp>
      <p:sp>
        <p:nvSpPr>
          <p:cNvPr id="6" name="Footer Placeholder 5">
            <a:extLst>
              <a:ext uri="{FF2B5EF4-FFF2-40B4-BE49-F238E27FC236}">
                <a16:creationId xmlns:a16="http://schemas.microsoft.com/office/drawing/2014/main" id="{97FC8C68-B134-8119-3BDB-73AA7B3DBA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30433F-68FA-4984-DE48-FF9AA8747BEC}"/>
              </a:ext>
            </a:extLst>
          </p:cNvPr>
          <p:cNvSpPr>
            <a:spLocks noGrp="1"/>
          </p:cNvSpPr>
          <p:nvPr>
            <p:ph type="sldNum" sz="quarter" idx="12"/>
          </p:nvPr>
        </p:nvSpPr>
        <p:spPr/>
        <p:txBody>
          <a:bodyPr/>
          <a:lstStyle/>
          <a:p>
            <a:fld id="{B066EC58-7C29-4FC8-AA28-311F4A4A1D8B}" type="slidenum">
              <a:rPr lang="en-GB" smtClean="0"/>
              <a:t>‹#›</a:t>
            </a:fld>
            <a:endParaRPr lang="en-GB"/>
          </a:p>
        </p:txBody>
      </p:sp>
    </p:spTree>
    <p:extLst>
      <p:ext uri="{BB962C8B-B14F-4D97-AF65-F5344CB8AC3E}">
        <p14:creationId xmlns:p14="http://schemas.microsoft.com/office/powerpoint/2010/main" val="3773191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5BAEC-3E2A-6A74-2AD0-701ECCB00C4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2D5D332-AF88-8B35-F8EC-60B59294AE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6FAAAE-96CE-FCF3-1E7C-E807EE3BA2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C12A6FF-F547-8C91-0C44-116151B9E6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1F8966-3006-F614-569D-758E65BBFA2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54CFF85-0C27-BF4E-442A-148B1BC77F3A}"/>
              </a:ext>
            </a:extLst>
          </p:cNvPr>
          <p:cNvSpPr>
            <a:spLocks noGrp="1"/>
          </p:cNvSpPr>
          <p:nvPr>
            <p:ph type="dt" sz="half" idx="10"/>
          </p:nvPr>
        </p:nvSpPr>
        <p:spPr/>
        <p:txBody>
          <a:bodyPr/>
          <a:lstStyle/>
          <a:p>
            <a:fld id="{1162DEF9-3698-4F30-B8B0-7F730406A4B5}" type="datetimeFigureOut">
              <a:rPr lang="en-GB" smtClean="0"/>
              <a:t>15/03/2024</a:t>
            </a:fld>
            <a:endParaRPr lang="en-GB"/>
          </a:p>
        </p:txBody>
      </p:sp>
      <p:sp>
        <p:nvSpPr>
          <p:cNvPr id="8" name="Footer Placeholder 7">
            <a:extLst>
              <a:ext uri="{FF2B5EF4-FFF2-40B4-BE49-F238E27FC236}">
                <a16:creationId xmlns:a16="http://schemas.microsoft.com/office/drawing/2014/main" id="{CAEE900C-D8B0-C970-3F77-0C018B00532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06A4FD9-C4E9-23E9-347D-970D503569C0}"/>
              </a:ext>
            </a:extLst>
          </p:cNvPr>
          <p:cNvSpPr>
            <a:spLocks noGrp="1"/>
          </p:cNvSpPr>
          <p:nvPr>
            <p:ph type="sldNum" sz="quarter" idx="12"/>
          </p:nvPr>
        </p:nvSpPr>
        <p:spPr/>
        <p:txBody>
          <a:bodyPr/>
          <a:lstStyle/>
          <a:p>
            <a:fld id="{B066EC58-7C29-4FC8-AA28-311F4A4A1D8B}" type="slidenum">
              <a:rPr lang="en-GB" smtClean="0"/>
              <a:t>‹#›</a:t>
            </a:fld>
            <a:endParaRPr lang="en-GB"/>
          </a:p>
        </p:txBody>
      </p:sp>
    </p:spTree>
    <p:extLst>
      <p:ext uri="{BB962C8B-B14F-4D97-AF65-F5344CB8AC3E}">
        <p14:creationId xmlns:p14="http://schemas.microsoft.com/office/powerpoint/2010/main" val="1877945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5E51A-B133-0BB5-3F0E-0A07CA3B37A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EA9D84A-D667-C931-74EF-DFB6C5FE89C5}"/>
              </a:ext>
            </a:extLst>
          </p:cNvPr>
          <p:cNvSpPr>
            <a:spLocks noGrp="1"/>
          </p:cNvSpPr>
          <p:nvPr>
            <p:ph type="dt" sz="half" idx="10"/>
          </p:nvPr>
        </p:nvSpPr>
        <p:spPr/>
        <p:txBody>
          <a:bodyPr/>
          <a:lstStyle/>
          <a:p>
            <a:fld id="{1162DEF9-3698-4F30-B8B0-7F730406A4B5}" type="datetimeFigureOut">
              <a:rPr lang="en-GB" smtClean="0"/>
              <a:t>15/03/2024</a:t>
            </a:fld>
            <a:endParaRPr lang="en-GB"/>
          </a:p>
        </p:txBody>
      </p:sp>
      <p:sp>
        <p:nvSpPr>
          <p:cNvPr id="4" name="Footer Placeholder 3">
            <a:extLst>
              <a:ext uri="{FF2B5EF4-FFF2-40B4-BE49-F238E27FC236}">
                <a16:creationId xmlns:a16="http://schemas.microsoft.com/office/drawing/2014/main" id="{FBD612C3-1242-B872-0D7B-6DDFB302E3B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2C67F26-CB8D-030E-3754-E050F0907D5E}"/>
              </a:ext>
            </a:extLst>
          </p:cNvPr>
          <p:cNvSpPr>
            <a:spLocks noGrp="1"/>
          </p:cNvSpPr>
          <p:nvPr>
            <p:ph type="sldNum" sz="quarter" idx="12"/>
          </p:nvPr>
        </p:nvSpPr>
        <p:spPr/>
        <p:txBody>
          <a:bodyPr/>
          <a:lstStyle/>
          <a:p>
            <a:fld id="{B066EC58-7C29-4FC8-AA28-311F4A4A1D8B}" type="slidenum">
              <a:rPr lang="en-GB" smtClean="0"/>
              <a:t>‹#›</a:t>
            </a:fld>
            <a:endParaRPr lang="en-GB"/>
          </a:p>
        </p:txBody>
      </p:sp>
    </p:spTree>
    <p:extLst>
      <p:ext uri="{BB962C8B-B14F-4D97-AF65-F5344CB8AC3E}">
        <p14:creationId xmlns:p14="http://schemas.microsoft.com/office/powerpoint/2010/main" val="2788947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0E924B-6CD3-623C-085E-E5DAA5064E97}"/>
              </a:ext>
            </a:extLst>
          </p:cNvPr>
          <p:cNvSpPr>
            <a:spLocks noGrp="1"/>
          </p:cNvSpPr>
          <p:nvPr>
            <p:ph type="dt" sz="half" idx="10"/>
          </p:nvPr>
        </p:nvSpPr>
        <p:spPr/>
        <p:txBody>
          <a:bodyPr/>
          <a:lstStyle/>
          <a:p>
            <a:fld id="{1162DEF9-3698-4F30-B8B0-7F730406A4B5}" type="datetimeFigureOut">
              <a:rPr lang="en-GB" smtClean="0"/>
              <a:t>15/03/2024</a:t>
            </a:fld>
            <a:endParaRPr lang="en-GB"/>
          </a:p>
        </p:txBody>
      </p:sp>
      <p:sp>
        <p:nvSpPr>
          <p:cNvPr id="3" name="Footer Placeholder 2">
            <a:extLst>
              <a:ext uri="{FF2B5EF4-FFF2-40B4-BE49-F238E27FC236}">
                <a16:creationId xmlns:a16="http://schemas.microsoft.com/office/drawing/2014/main" id="{3957800D-3D37-64FC-E53B-27ABBF2FF15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14208F7-690C-0A09-7A24-D07D586CD576}"/>
              </a:ext>
            </a:extLst>
          </p:cNvPr>
          <p:cNvSpPr>
            <a:spLocks noGrp="1"/>
          </p:cNvSpPr>
          <p:nvPr>
            <p:ph type="sldNum" sz="quarter" idx="12"/>
          </p:nvPr>
        </p:nvSpPr>
        <p:spPr/>
        <p:txBody>
          <a:bodyPr/>
          <a:lstStyle/>
          <a:p>
            <a:fld id="{B066EC58-7C29-4FC8-AA28-311F4A4A1D8B}" type="slidenum">
              <a:rPr lang="en-GB" smtClean="0"/>
              <a:t>‹#›</a:t>
            </a:fld>
            <a:endParaRPr lang="en-GB"/>
          </a:p>
        </p:txBody>
      </p:sp>
    </p:spTree>
    <p:extLst>
      <p:ext uri="{BB962C8B-B14F-4D97-AF65-F5344CB8AC3E}">
        <p14:creationId xmlns:p14="http://schemas.microsoft.com/office/powerpoint/2010/main" val="1911137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FE2A6-1AC4-7C62-8E85-27658859F7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C59F8B2-ACFA-F347-E144-EB14F8C69A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C7D1A88-4616-9506-419F-1D0694E10E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C9DD7C-C7FD-7D59-511F-CD3BF90A8E90}"/>
              </a:ext>
            </a:extLst>
          </p:cNvPr>
          <p:cNvSpPr>
            <a:spLocks noGrp="1"/>
          </p:cNvSpPr>
          <p:nvPr>
            <p:ph type="dt" sz="half" idx="10"/>
          </p:nvPr>
        </p:nvSpPr>
        <p:spPr/>
        <p:txBody>
          <a:bodyPr/>
          <a:lstStyle/>
          <a:p>
            <a:fld id="{1162DEF9-3698-4F30-B8B0-7F730406A4B5}" type="datetimeFigureOut">
              <a:rPr lang="en-GB" smtClean="0"/>
              <a:t>15/03/2024</a:t>
            </a:fld>
            <a:endParaRPr lang="en-GB"/>
          </a:p>
        </p:txBody>
      </p:sp>
      <p:sp>
        <p:nvSpPr>
          <p:cNvPr id="6" name="Footer Placeholder 5">
            <a:extLst>
              <a:ext uri="{FF2B5EF4-FFF2-40B4-BE49-F238E27FC236}">
                <a16:creationId xmlns:a16="http://schemas.microsoft.com/office/drawing/2014/main" id="{6A45D173-1C53-7326-F1B0-F13F8BC960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73F533-6E50-041A-B301-A00396BE8DFA}"/>
              </a:ext>
            </a:extLst>
          </p:cNvPr>
          <p:cNvSpPr>
            <a:spLocks noGrp="1"/>
          </p:cNvSpPr>
          <p:nvPr>
            <p:ph type="sldNum" sz="quarter" idx="12"/>
          </p:nvPr>
        </p:nvSpPr>
        <p:spPr/>
        <p:txBody>
          <a:bodyPr/>
          <a:lstStyle/>
          <a:p>
            <a:fld id="{B066EC58-7C29-4FC8-AA28-311F4A4A1D8B}" type="slidenum">
              <a:rPr lang="en-GB" smtClean="0"/>
              <a:t>‹#›</a:t>
            </a:fld>
            <a:endParaRPr lang="en-GB"/>
          </a:p>
        </p:txBody>
      </p:sp>
    </p:spTree>
    <p:extLst>
      <p:ext uri="{BB962C8B-B14F-4D97-AF65-F5344CB8AC3E}">
        <p14:creationId xmlns:p14="http://schemas.microsoft.com/office/powerpoint/2010/main" val="710996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850AB-79E7-82EA-687B-3B508270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941449D-4BBF-4E30-A901-C20A2FC46E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A9E975C-08A3-F0DB-8305-B906861172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A66F2A-91DD-68AD-156B-3CFB71FFD2C2}"/>
              </a:ext>
            </a:extLst>
          </p:cNvPr>
          <p:cNvSpPr>
            <a:spLocks noGrp="1"/>
          </p:cNvSpPr>
          <p:nvPr>
            <p:ph type="dt" sz="half" idx="10"/>
          </p:nvPr>
        </p:nvSpPr>
        <p:spPr/>
        <p:txBody>
          <a:bodyPr/>
          <a:lstStyle/>
          <a:p>
            <a:fld id="{1162DEF9-3698-4F30-B8B0-7F730406A4B5}" type="datetimeFigureOut">
              <a:rPr lang="en-GB" smtClean="0"/>
              <a:t>15/03/2024</a:t>
            </a:fld>
            <a:endParaRPr lang="en-GB"/>
          </a:p>
        </p:txBody>
      </p:sp>
      <p:sp>
        <p:nvSpPr>
          <p:cNvPr id="6" name="Footer Placeholder 5">
            <a:extLst>
              <a:ext uri="{FF2B5EF4-FFF2-40B4-BE49-F238E27FC236}">
                <a16:creationId xmlns:a16="http://schemas.microsoft.com/office/drawing/2014/main" id="{92E9808C-C622-97EB-54C3-E3E2C78E5E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3FCA38-437E-2A35-BE89-0E7DAA1C21AF}"/>
              </a:ext>
            </a:extLst>
          </p:cNvPr>
          <p:cNvSpPr>
            <a:spLocks noGrp="1"/>
          </p:cNvSpPr>
          <p:nvPr>
            <p:ph type="sldNum" sz="quarter" idx="12"/>
          </p:nvPr>
        </p:nvSpPr>
        <p:spPr/>
        <p:txBody>
          <a:bodyPr/>
          <a:lstStyle/>
          <a:p>
            <a:fld id="{B066EC58-7C29-4FC8-AA28-311F4A4A1D8B}" type="slidenum">
              <a:rPr lang="en-GB" smtClean="0"/>
              <a:t>‹#›</a:t>
            </a:fld>
            <a:endParaRPr lang="en-GB"/>
          </a:p>
        </p:txBody>
      </p:sp>
    </p:spTree>
    <p:extLst>
      <p:ext uri="{BB962C8B-B14F-4D97-AF65-F5344CB8AC3E}">
        <p14:creationId xmlns:p14="http://schemas.microsoft.com/office/powerpoint/2010/main" val="2386838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FD1114-3E68-0B51-1219-BB3319189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5F2250D-A585-E64E-1C3A-5738CF0CA7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1F348C-10DB-F8A2-6FEC-7A0D3DD05B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162DEF9-3698-4F30-B8B0-7F730406A4B5}" type="datetimeFigureOut">
              <a:rPr lang="en-GB" smtClean="0"/>
              <a:t>15/03/2024</a:t>
            </a:fld>
            <a:endParaRPr lang="en-GB"/>
          </a:p>
        </p:txBody>
      </p:sp>
      <p:sp>
        <p:nvSpPr>
          <p:cNvPr id="5" name="Footer Placeholder 4">
            <a:extLst>
              <a:ext uri="{FF2B5EF4-FFF2-40B4-BE49-F238E27FC236}">
                <a16:creationId xmlns:a16="http://schemas.microsoft.com/office/drawing/2014/main" id="{8C42FFD7-18EE-E69F-802E-60200C2206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6C18E7C-0ED8-0B13-4DF4-3515D00A9C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066EC58-7C29-4FC8-AA28-311F4A4A1D8B}" type="slidenum">
              <a:rPr lang="en-GB" smtClean="0"/>
              <a:t>‹#›</a:t>
            </a:fld>
            <a:endParaRPr lang="en-GB"/>
          </a:p>
        </p:txBody>
      </p:sp>
    </p:spTree>
    <p:extLst>
      <p:ext uri="{BB962C8B-B14F-4D97-AF65-F5344CB8AC3E}">
        <p14:creationId xmlns:p14="http://schemas.microsoft.com/office/powerpoint/2010/main" val="1301272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6F7F1-F6EA-1424-B17A-23B5A84D6D73}"/>
              </a:ext>
            </a:extLst>
          </p:cNvPr>
          <p:cNvSpPr>
            <a:spLocks noGrp="1"/>
          </p:cNvSpPr>
          <p:nvPr>
            <p:ph type="ctrTitle"/>
          </p:nvPr>
        </p:nvSpPr>
        <p:spPr>
          <a:xfrm>
            <a:off x="1524000" y="1122363"/>
            <a:ext cx="9144000" cy="2638604"/>
          </a:xfrm>
        </p:spPr>
        <p:txBody>
          <a:bodyPr>
            <a:normAutofit fontScale="90000"/>
          </a:bodyPr>
          <a:lstStyle/>
          <a:p>
            <a:r>
              <a:rPr lang="el-GR" dirty="0"/>
              <a:t>Χρηματοπιστωτικές Φούσκες, Μανίες και Κρίσεις.</a:t>
            </a:r>
            <a:br>
              <a:rPr lang="el-GR" dirty="0"/>
            </a:br>
            <a:br>
              <a:rPr lang="el-GR" dirty="0"/>
            </a:br>
            <a:r>
              <a:rPr lang="el-GR" sz="2200" dirty="0"/>
              <a:t>Από την κρίση των τουλιπών (1620) έως σήμερα.</a:t>
            </a:r>
            <a:endParaRPr lang="en-GB" sz="2200" dirty="0"/>
          </a:p>
        </p:txBody>
      </p:sp>
      <p:sp>
        <p:nvSpPr>
          <p:cNvPr id="3" name="Subtitle 2">
            <a:extLst>
              <a:ext uri="{FF2B5EF4-FFF2-40B4-BE49-F238E27FC236}">
                <a16:creationId xmlns:a16="http://schemas.microsoft.com/office/drawing/2014/main" id="{C7CA42D7-67F3-1E24-23F9-A01E39892912}"/>
              </a:ext>
            </a:extLst>
          </p:cNvPr>
          <p:cNvSpPr>
            <a:spLocks noGrp="1"/>
          </p:cNvSpPr>
          <p:nvPr>
            <p:ph type="subTitle" idx="1"/>
          </p:nvPr>
        </p:nvSpPr>
        <p:spPr>
          <a:xfrm>
            <a:off x="1524000" y="3983602"/>
            <a:ext cx="9144000" cy="1274197"/>
          </a:xfrm>
        </p:spPr>
        <p:txBody>
          <a:bodyPr/>
          <a:lstStyle/>
          <a:p>
            <a:r>
              <a:rPr lang="el-GR" dirty="0"/>
              <a:t>Κωνσταντίνος </a:t>
            </a:r>
            <a:r>
              <a:rPr lang="el-GR" dirty="0" err="1"/>
              <a:t>Ρεπαπής</a:t>
            </a:r>
            <a:endParaRPr lang="el-GR" dirty="0"/>
          </a:p>
          <a:p>
            <a:r>
              <a:rPr lang="el-GR" dirty="0"/>
              <a:t>Επίκουρος καθηγητής ΕΚΠΑ</a:t>
            </a:r>
            <a:endParaRPr lang="en-GB" dirty="0"/>
          </a:p>
        </p:txBody>
      </p:sp>
    </p:spTree>
    <p:extLst>
      <p:ext uri="{BB962C8B-B14F-4D97-AF65-F5344CB8AC3E}">
        <p14:creationId xmlns:p14="http://schemas.microsoft.com/office/powerpoint/2010/main" val="3980907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639" y="365125"/>
            <a:ext cx="10890161" cy="1325563"/>
          </a:xfrm>
        </p:spPr>
        <p:txBody>
          <a:bodyPr/>
          <a:lstStyle/>
          <a:p>
            <a:r>
              <a:rPr lang="en-GB" dirty="0"/>
              <a:t>Methods of analysis: what can an economist do to analyse each situation?</a:t>
            </a:r>
          </a:p>
        </p:txBody>
      </p:sp>
      <p:sp>
        <p:nvSpPr>
          <p:cNvPr id="3" name="Content Placeholder 2"/>
          <p:cNvSpPr>
            <a:spLocks noGrp="1"/>
          </p:cNvSpPr>
          <p:nvPr>
            <p:ph idx="1"/>
          </p:nvPr>
        </p:nvSpPr>
        <p:spPr>
          <a:xfrm>
            <a:off x="463639" y="1931831"/>
            <a:ext cx="10890161" cy="4752304"/>
          </a:xfrm>
        </p:spPr>
        <p:txBody>
          <a:bodyPr>
            <a:normAutofit fontScale="92500"/>
          </a:bodyPr>
          <a:lstStyle/>
          <a:p>
            <a:r>
              <a:rPr lang="en-GB" dirty="0"/>
              <a:t>Pluralism of method and evidence</a:t>
            </a:r>
          </a:p>
          <a:p>
            <a:pPr lvl="1"/>
            <a:r>
              <a:rPr lang="en-GB" dirty="0"/>
              <a:t>Quantitative and qualitative data</a:t>
            </a:r>
          </a:p>
          <a:p>
            <a:pPr lvl="1"/>
            <a:r>
              <a:rPr lang="en-GB" dirty="0"/>
              <a:t>Historical example and abstract theorising</a:t>
            </a:r>
          </a:p>
          <a:p>
            <a:pPr lvl="1"/>
            <a:r>
              <a:rPr lang="en-GB" dirty="0"/>
              <a:t>Induction and Deduction in theorising</a:t>
            </a:r>
          </a:p>
          <a:p>
            <a:pPr marL="457200" lvl="1" indent="0">
              <a:buNone/>
            </a:pPr>
            <a:endParaRPr lang="en-GB" dirty="0"/>
          </a:p>
          <a:p>
            <a:r>
              <a:rPr lang="en-GB" dirty="0"/>
              <a:t>Use of alternative interpretative devices</a:t>
            </a:r>
          </a:p>
          <a:p>
            <a:pPr lvl="1"/>
            <a:r>
              <a:rPr lang="en-GB" dirty="0"/>
              <a:t>Reasoned argument. Building logical sequences of events and consequences</a:t>
            </a:r>
          </a:p>
          <a:p>
            <a:pPr lvl="2"/>
            <a:r>
              <a:rPr lang="en-GB" dirty="0"/>
              <a:t>Open Systems: Understanding the social realm and exploring the insight of key concepts</a:t>
            </a:r>
          </a:p>
          <a:p>
            <a:pPr lvl="2"/>
            <a:r>
              <a:rPr lang="en-GB" dirty="0"/>
              <a:t>Closed systems: Building (mathematical) models and fitting them to real world data </a:t>
            </a:r>
          </a:p>
          <a:p>
            <a:pPr lvl="1"/>
            <a:r>
              <a:rPr lang="en-GB" dirty="0"/>
              <a:t>By example. Finding historical or contemporary parallels and judiciously extrapolating.</a:t>
            </a:r>
          </a:p>
          <a:p>
            <a:pPr lvl="1"/>
            <a:r>
              <a:rPr lang="en-GB" dirty="0"/>
              <a:t>Synthetically. By using a mix of the above techniques.</a:t>
            </a:r>
          </a:p>
          <a:p>
            <a:endParaRPr lang="en-GB" dirty="0"/>
          </a:p>
        </p:txBody>
      </p:sp>
      <p:cxnSp>
        <p:nvCxnSpPr>
          <p:cNvPr id="4" name="Straight Connector 3"/>
          <p:cNvCxnSpPr/>
          <p:nvPr/>
        </p:nvCxnSpPr>
        <p:spPr>
          <a:xfrm>
            <a:off x="463639" y="1790163"/>
            <a:ext cx="11384924" cy="12879"/>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7166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Reasoned argument: </a:t>
            </a:r>
            <a:r>
              <a:rPr lang="en-GB" b="1" dirty="0"/>
              <a:t>Closed Systems</a:t>
            </a:r>
            <a:br>
              <a:rPr lang="en-GB" b="1" dirty="0"/>
            </a:br>
            <a:endParaRPr lang="en-GB" b="1" dirty="0"/>
          </a:p>
        </p:txBody>
      </p:sp>
      <p:sp>
        <p:nvSpPr>
          <p:cNvPr id="3" name="Content Placeholder 2"/>
          <p:cNvSpPr>
            <a:spLocks noGrp="1"/>
          </p:cNvSpPr>
          <p:nvPr>
            <p:ph idx="1"/>
          </p:nvPr>
        </p:nvSpPr>
        <p:spPr>
          <a:xfrm>
            <a:off x="838200" y="1184856"/>
            <a:ext cx="10515600" cy="5357612"/>
          </a:xfrm>
        </p:spPr>
        <p:txBody>
          <a:bodyPr>
            <a:normAutofit/>
          </a:bodyPr>
          <a:lstStyle/>
          <a:p>
            <a:r>
              <a:rPr lang="en-GB" b="1" dirty="0"/>
              <a:t>Method</a:t>
            </a:r>
            <a:r>
              <a:rPr lang="en-GB" dirty="0"/>
              <a:t>: Theorists build a mathematical model that clearly distinguishes between endogenous and exogenous variables. </a:t>
            </a:r>
          </a:p>
          <a:p>
            <a:r>
              <a:rPr lang="en-GB" b="1" dirty="0"/>
              <a:t>Data</a:t>
            </a:r>
            <a:r>
              <a:rPr lang="en-GB" dirty="0"/>
              <a:t>: Quantitative, fit of model to data.</a:t>
            </a:r>
          </a:p>
          <a:p>
            <a:r>
              <a:rPr lang="en-GB" b="1" dirty="0"/>
              <a:t>Context of use</a:t>
            </a:r>
            <a:r>
              <a:rPr lang="en-GB" dirty="0"/>
              <a:t>: Explaining past data series or trying to understand a particular mechanism in the economy.</a:t>
            </a:r>
          </a:p>
          <a:p>
            <a:r>
              <a:rPr lang="en-GB" b="1" dirty="0"/>
              <a:t>Heuristics</a:t>
            </a:r>
            <a:r>
              <a:rPr lang="en-GB" dirty="0"/>
              <a:t>: Simple models that you can fit to data or use to discuss the effects of changes on a limited set of variables.</a:t>
            </a:r>
          </a:p>
          <a:p>
            <a:r>
              <a:rPr lang="en-GB" b="1" dirty="0"/>
              <a:t>Example</a:t>
            </a:r>
            <a:r>
              <a:rPr lang="en-GB" dirty="0"/>
              <a:t>: An IS/LM analysis of conducting monetary policy. </a:t>
            </a:r>
          </a:p>
          <a:p>
            <a:r>
              <a:rPr lang="en-GB" b="1" dirty="0"/>
              <a:t>Limits of approach</a:t>
            </a:r>
            <a:r>
              <a:rPr lang="en-GB" dirty="0"/>
              <a:t>: It is highly abstract by construction and its unclear if it is capturing the relevant variables for the situations you may wish to use it. </a:t>
            </a:r>
          </a:p>
          <a:p>
            <a:endParaRPr lang="en-GB" dirty="0"/>
          </a:p>
        </p:txBody>
      </p:sp>
      <p:cxnSp>
        <p:nvCxnSpPr>
          <p:cNvPr id="4" name="Straight Connector 3"/>
          <p:cNvCxnSpPr/>
          <p:nvPr/>
        </p:nvCxnSpPr>
        <p:spPr>
          <a:xfrm>
            <a:off x="838200" y="1076246"/>
            <a:ext cx="10547797" cy="1"/>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9225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3893078" y="1468192"/>
            <a:ext cx="7460722" cy="4134118"/>
          </a:xfrm>
          <a:prstGeom prst="rect">
            <a:avLst/>
          </a:prstGeom>
        </p:spPr>
      </p:pic>
      <p:sp>
        <p:nvSpPr>
          <p:cNvPr id="2" name="Title 1"/>
          <p:cNvSpPr>
            <a:spLocks noGrp="1"/>
          </p:cNvSpPr>
          <p:nvPr>
            <p:ph type="title"/>
          </p:nvPr>
        </p:nvSpPr>
        <p:spPr>
          <a:xfrm>
            <a:off x="348803" y="365125"/>
            <a:ext cx="11004997" cy="711121"/>
          </a:xfrm>
        </p:spPr>
        <p:txBody>
          <a:bodyPr>
            <a:normAutofit/>
          </a:bodyPr>
          <a:lstStyle/>
          <a:p>
            <a:r>
              <a:rPr lang="en-GB" dirty="0"/>
              <a:t>Example: The IS/LM model</a:t>
            </a:r>
          </a:p>
        </p:txBody>
      </p:sp>
      <p:sp>
        <p:nvSpPr>
          <p:cNvPr id="3" name="Content Placeholder 2"/>
          <p:cNvSpPr>
            <a:spLocks noGrp="1"/>
          </p:cNvSpPr>
          <p:nvPr>
            <p:ph idx="1"/>
          </p:nvPr>
        </p:nvSpPr>
        <p:spPr>
          <a:xfrm>
            <a:off x="194256" y="2034861"/>
            <a:ext cx="5369417" cy="4404575"/>
          </a:xfrm>
        </p:spPr>
        <p:txBody>
          <a:bodyPr>
            <a:normAutofit fontScale="92500" lnSpcReduction="10000"/>
          </a:bodyPr>
          <a:lstStyle/>
          <a:p>
            <a:r>
              <a:rPr lang="en-GB" dirty="0"/>
              <a:t>Endogenous variables: determined in the model.</a:t>
            </a:r>
          </a:p>
          <a:p>
            <a:r>
              <a:rPr lang="en-GB" dirty="0"/>
              <a:t>Exogenous variables: considered given in the model.</a:t>
            </a:r>
          </a:p>
          <a:p>
            <a:r>
              <a:rPr lang="en-GB" dirty="0"/>
              <a:t>LM: combinations of Y and r whereby money market is in equilibrium</a:t>
            </a:r>
          </a:p>
          <a:p>
            <a:r>
              <a:rPr lang="en-GB" dirty="0"/>
              <a:t>IS: combinations of Y and r whereby commodities market is in equilibrium</a:t>
            </a:r>
          </a:p>
          <a:p>
            <a:r>
              <a:rPr lang="en-GB" dirty="0"/>
              <a:t>Intersection E: equilibrium in both markets</a:t>
            </a:r>
          </a:p>
          <a:p>
            <a:pPr marL="0" indent="0">
              <a:buNone/>
            </a:pPr>
            <a:endParaRPr lang="en-GB" dirty="0"/>
          </a:p>
          <a:p>
            <a:endParaRPr lang="en-GB" dirty="0"/>
          </a:p>
          <a:p>
            <a:endParaRPr lang="en-GB" dirty="0"/>
          </a:p>
        </p:txBody>
      </p:sp>
      <p:cxnSp>
        <p:nvCxnSpPr>
          <p:cNvPr id="4" name="Straight Connector 3"/>
          <p:cNvCxnSpPr/>
          <p:nvPr/>
        </p:nvCxnSpPr>
        <p:spPr>
          <a:xfrm flipV="1">
            <a:off x="348803" y="1262130"/>
            <a:ext cx="11004997" cy="20178"/>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994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745"/>
            <a:ext cx="10515600" cy="1325563"/>
          </a:xfrm>
        </p:spPr>
        <p:txBody>
          <a:bodyPr/>
          <a:lstStyle/>
          <a:p>
            <a:r>
              <a:rPr lang="en-US" dirty="0"/>
              <a:t>Monetary influences: shifts in LM</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80918" y="1900055"/>
            <a:ext cx="5135763" cy="3515095"/>
          </a:xfrm>
          <a:ln>
            <a:noFill/>
          </a:ln>
        </p:spPr>
      </p:pic>
      <p:sp>
        <p:nvSpPr>
          <p:cNvPr id="4" name="Content Placeholder 3"/>
          <p:cNvSpPr>
            <a:spLocks noGrp="1"/>
          </p:cNvSpPr>
          <p:nvPr>
            <p:ph sz="half" idx="2"/>
          </p:nvPr>
        </p:nvSpPr>
        <p:spPr>
          <a:xfrm>
            <a:off x="7015348" y="1528743"/>
            <a:ext cx="4373088" cy="3481139"/>
          </a:xfrm>
        </p:spPr>
        <p:txBody>
          <a:bodyPr>
            <a:normAutofit lnSpcReduction="10000"/>
          </a:bodyPr>
          <a:lstStyle/>
          <a:p>
            <a:r>
              <a:rPr lang="en-US" sz="2000" dirty="0"/>
              <a:t>Let’s consider an increase in money supply</a:t>
            </a:r>
          </a:p>
          <a:p>
            <a:r>
              <a:rPr lang="en-US" sz="2000" dirty="0"/>
              <a:t>We start at point A. Increase in money supply creates excess supply for money, which causes r to fall </a:t>
            </a:r>
            <a:r>
              <a:rPr lang="en-US" sz="2000" dirty="0">
                <a:sym typeface="Wingdings"/>
              </a:rPr>
              <a:t> I increases  Y rises  C rises </a:t>
            </a:r>
          </a:p>
          <a:p>
            <a:r>
              <a:rPr lang="en-US" sz="2000" dirty="0">
                <a:sym typeface="Wingdings"/>
              </a:rPr>
              <a:t>Lower r and higher Y  </a:t>
            </a:r>
            <a:r>
              <a:rPr lang="en-US" sz="2000" dirty="0" err="1">
                <a:sym typeface="Wingdings"/>
              </a:rPr>
              <a:t>M</a:t>
            </a:r>
            <a:r>
              <a:rPr lang="en-US" sz="2000" baseline="30000" dirty="0" err="1">
                <a:sym typeface="Wingdings"/>
              </a:rPr>
              <a:t>d</a:t>
            </a:r>
            <a:r>
              <a:rPr lang="en-US" sz="2000" dirty="0">
                <a:sym typeface="Wingdings"/>
              </a:rPr>
              <a:t> is higher until it is equal to new </a:t>
            </a:r>
            <a:r>
              <a:rPr lang="en-US" sz="2000" dirty="0" err="1">
                <a:sym typeface="Wingdings"/>
              </a:rPr>
              <a:t>M</a:t>
            </a:r>
            <a:r>
              <a:rPr lang="en-US" sz="2000" baseline="30000" dirty="0" err="1">
                <a:sym typeface="Wingdings"/>
              </a:rPr>
              <a:t>s</a:t>
            </a:r>
            <a:endParaRPr lang="en-US" sz="2000" baseline="30000" dirty="0"/>
          </a:p>
          <a:p>
            <a:r>
              <a:rPr lang="en-US" sz="2000" dirty="0"/>
              <a:t>New equilibrium at B: lower r, higher Y</a:t>
            </a:r>
          </a:p>
        </p:txBody>
      </p:sp>
    </p:spTree>
    <p:extLst>
      <p:ext uri="{BB962C8B-B14F-4D97-AF65-F5344CB8AC3E}">
        <p14:creationId xmlns:p14="http://schemas.microsoft.com/office/powerpoint/2010/main" val="950644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Reasoned argument: </a:t>
            </a:r>
            <a:r>
              <a:rPr lang="en-GB" b="1" dirty="0"/>
              <a:t>Open Systems</a:t>
            </a:r>
            <a:br>
              <a:rPr lang="en-GB" b="1" dirty="0"/>
            </a:br>
            <a:endParaRPr lang="en-GB" b="1" dirty="0"/>
          </a:p>
        </p:txBody>
      </p:sp>
      <p:sp>
        <p:nvSpPr>
          <p:cNvPr id="3" name="Content Placeholder 2"/>
          <p:cNvSpPr>
            <a:spLocks noGrp="1"/>
          </p:cNvSpPr>
          <p:nvPr>
            <p:ph idx="1"/>
          </p:nvPr>
        </p:nvSpPr>
        <p:spPr>
          <a:xfrm>
            <a:off x="838200" y="1352282"/>
            <a:ext cx="10515600" cy="4824681"/>
          </a:xfrm>
        </p:spPr>
        <p:txBody>
          <a:bodyPr>
            <a:normAutofit fontScale="92500" lnSpcReduction="10000"/>
          </a:bodyPr>
          <a:lstStyle/>
          <a:p>
            <a:r>
              <a:rPr lang="en-GB" b="1" dirty="0"/>
              <a:t>Method</a:t>
            </a:r>
            <a:r>
              <a:rPr lang="en-GB" dirty="0"/>
              <a:t>: Theorists discuss possible factors that are linked to observed phenomena.  </a:t>
            </a:r>
          </a:p>
          <a:p>
            <a:r>
              <a:rPr lang="en-GB" b="1" dirty="0"/>
              <a:t>Data</a:t>
            </a:r>
            <a:r>
              <a:rPr lang="en-GB" dirty="0"/>
              <a:t>: Qualitative, textual and historical.</a:t>
            </a:r>
          </a:p>
          <a:p>
            <a:r>
              <a:rPr lang="en-GB" b="1" dirty="0"/>
              <a:t>Context of use</a:t>
            </a:r>
            <a:r>
              <a:rPr lang="en-GB" dirty="0"/>
              <a:t>: Framing policy decisions, discussion of alternatives, and informing selection of specific models to be used in quantitative analysis.</a:t>
            </a:r>
          </a:p>
          <a:p>
            <a:r>
              <a:rPr lang="en-GB" b="1" dirty="0"/>
              <a:t>Heuristics</a:t>
            </a:r>
            <a:r>
              <a:rPr lang="en-GB" dirty="0"/>
              <a:t>: Understandings about the nature of social and economic reality that act as key fundamental concepts.</a:t>
            </a:r>
          </a:p>
          <a:p>
            <a:r>
              <a:rPr lang="en-GB" b="1" dirty="0"/>
              <a:t>Example</a:t>
            </a:r>
            <a:r>
              <a:rPr lang="en-GB" dirty="0"/>
              <a:t>: the distinction between different types of uncertainty among the post Keynesians.</a:t>
            </a:r>
          </a:p>
          <a:p>
            <a:r>
              <a:rPr lang="en-GB" b="1" dirty="0"/>
              <a:t>Limits of approach</a:t>
            </a:r>
            <a:r>
              <a:rPr lang="en-GB" dirty="0"/>
              <a:t>: Cannot really be used to do quantitative or even, on occasion, qualitative predictions of events.</a:t>
            </a:r>
          </a:p>
        </p:txBody>
      </p:sp>
      <p:cxnSp>
        <p:nvCxnSpPr>
          <p:cNvPr id="4" name="Straight Connector 3"/>
          <p:cNvCxnSpPr/>
          <p:nvPr/>
        </p:nvCxnSpPr>
        <p:spPr>
          <a:xfrm>
            <a:off x="838200" y="1076246"/>
            <a:ext cx="10547797" cy="1"/>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4000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14E8F-F0A5-EC03-DAA2-34D3AD46CADB}"/>
              </a:ext>
            </a:extLst>
          </p:cNvPr>
          <p:cNvSpPr>
            <a:spLocks noGrp="1"/>
          </p:cNvSpPr>
          <p:nvPr>
            <p:ph type="title"/>
          </p:nvPr>
        </p:nvSpPr>
        <p:spPr/>
        <p:txBody>
          <a:bodyPr/>
          <a:lstStyle/>
          <a:p>
            <a:r>
              <a:rPr lang="en-US" dirty="0"/>
              <a:t>Open systems – Critical Realism &amp; Tony Lawson</a:t>
            </a:r>
            <a:endParaRPr lang="en-GB" dirty="0"/>
          </a:p>
        </p:txBody>
      </p:sp>
      <p:sp>
        <p:nvSpPr>
          <p:cNvPr id="3" name="Content Placeholder 2">
            <a:extLst>
              <a:ext uri="{FF2B5EF4-FFF2-40B4-BE49-F238E27FC236}">
                <a16:creationId xmlns:a16="http://schemas.microsoft.com/office/drawing/2014/main" id="{F177AB07-1CC8-FB3D-DE7F-E027DF3428F0}"/>
              </a:ext>
            </a:extLst>
          </p:cNvPr>
          <p:cNvSpPr>
            <a:spLocks noGrp="1"/>
          </p:cNvSpPr>
          <p:nvPr>
            <p:ph idx="1"/>
          </p:nvPr>
        </p:nvSpPr>
        <p:spPr>
          <a:xfrm>
            <a:off x="838200" y="1773141"/>
            <a:ext cx="10515600" cy="4403822"/>
          </a:xfrm>
        </p:spPr>
        <p:txBody>
          <a:bodyPr>
            <a:normAutofit fontScale="92500" lnSpcReduction="10000"/>
          </a:bodyPr>
          <a:lstStyle/>
          <a:p>
            <a:r>
              <a:rPr lang="en-US" dirty="0"/>
              <a:t>Link between ontology and methods of use.</a:t>
            </a:r>
          </a:p>
          <a:p>
            <a:r>
              <a:rPr lang="en-US" dirty="0"/>
              <a:t>Central question: are we using the right tool for the right job?</a:t>
            </a:r>
          </a:p>
          <a:p>
            <a:r>
              <a:rPr lang="en-US" dirty="0"/>
              <a:t>Mainstream closed system thinking has a deep systemic problem.</a:t>
            </a:r>
          </a:p>
          <a:p>
            <a:pPr lvl="1"/>
            <a:r>
              <a:rPr lang="en-US" dirty="0"/>
              <a:t>Wrong uses of method given the nature of social reality.</a:t>
            </a:r>
          </a:p>
          <a:p>
            <a:pPr lvl="1"/>
            <a:endParaRPr lang="en-GB" dirty="0"/>
          </a:p>
          <a:p>
            <a:r>
              <a:rPr lang="en-GB" dirty="0"/>
              <a:t>Open system theorising defines what method is appropriate for the nature of social reality. </a:t>
            </a:r>
          </a:p>
          <a:p>
            <a:pPr lvl="1"/>
            <a:r>
              <a:rPr lang="en-GB" dirty="0"/>
              <a:t>Systemic thinking is still possible, and it is there to uncover deep elements of the economic system that we live in.</a:t>
            </a:r>
          </a:p>
          <a:p>
            <a:pPr lvl="1"/>
            <a:r>
              <a:rPr lang="en-GB" dirty="0"/>
              <a:t>Some questions (i.e. measuring how a change in basis point interest rates influences inflation) are simply mis-specified as they are not closed system event regularities.</a:t>
            </a:r>
          </a:p>
        </p:txBody>
      </p:sp>
      <p:cxnSp>
        <p:nvCxnSpPr>
          <p:cNvPr id="4" name="Straight Connector 3">
            <a:extLst>
              <a:ext uri="{FF2B5EF4-FFF2-40B4-BE49-F238E27FC236}">
                <a16:creationId xmlns:a16="http://schemas.microsoft.com/office/drawing/2014/main" id="{1DC61121-3808-79BB-793F-44FAF2522037}"/>
              </a:ext>
            </a:extLst>
          </p:cNvPr>
          <p:cNvCxnSpPr/>
          <p:nvPr/>
        </p:nvCxnSpPr>
        <p:spPr>
          <a:xfrm>
            <a:off x="925664" y="1690687"/>
            <a:ext cx="10547797" cy="1"/>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8017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1415E-8C48-1358-B91D-DB1B4C778610}"/>
              </a:ext>
            </a:extLst>
          </p:cNvPr>
          <p:cNvSpPr>
            <a:spLocks noGrp="1"/>
          </p:cNvSpPr>
          <p:nvPr>
            <p:ph type="title"/>
          </p:nvPr>
        </p:nvSpPr>
        <p:spPr/>
        <p:txBody>
          <a:bodyPr/>
          <a:lstStyle/>
          <a:p>
            <a:r>
              <a:rPr lang="en-US" dirty="0"/>
              <a:t>Open Systems – post-Keynesian variety (Sheila Dow/Victoria Chick)</a:t>
            </a:r>
            <a:endParaRPr lang="en-GB" dirty="0"/>
          </a:p>
        </p:txBody>
      </p:sp>
      <p:sp>
        <p:nvSpPr>
          <p:cNvPr id="3" name="Content Placeholder 2">
            <a:extLst>
              <a:ext uri="{FF2B5EF4-FFF2-40B4-BE49-F238E27FC236}">
                <a16:creationId xmlns:a16="http://schemas.microsoft.com/office/drawing/2014/main" id="{6645E628-A46E-C9E9-2AA2-6DEE0F9914E2}"/>
              </a:ext>
            </a:extLst>
          </p:cNvPr>
          <p:cNvSpPr>
            <a:spLocks noGrp="1"/>
          </p:cNvSpPr>
          <p:nvPr>
            <p:ph idx="1"/>
          </p:nvPr>
        </p:nvSpPr>
        <p:spPr/>
        <p:txBody>
          <a:bodyPr>
            <a:normAutofit fontScale="70000" lnSpcReduction="20000"/>
          </a:bodyPr>
          <a:lstStyle/>
          <a:p>
            <a:r>
              <a:rPr lang="en-US" dirty="0"/>
              <a:t>Opening happens in different ways.</a:t>
            </a:r>
          </a:p>
          <a:p>
            <a:pPr marL="0" indent="0">
              <a:buNone/>
            </a:pPr>
            <a:endParaRPr lang="en-US" dirty="0"/>
          </a:p>
          <a:p>
            <a:r>
              <a:rPr lang="en-US" dirty="0"/>
              <a:t>A closed system has the following characteristics:</a:t>
            </a:r>
          </a:p>
          <a:p>
            <a:pPr lvl="1"/>
            <a:r>
              <a:rPr lang="en-US" dirty="0"/>
              <a:t>All relevant variables can be identified;</a:t>
            </a:r>
          </a:p>
          <a:p>
            <a:pPr lvl="1"/>
            <a:r>
              <a:rPr lang="en-US" dirty="0"/>
              <a:t>The boundaries of the system are definite and immutable; </a:t>
            </a:r>
            <a:r>
              <a:rPr lang="en-US" dirty="0" err="1"/>
              <a:t>ie</a:t>
            </a:r>
            <a:r>
              <a:rPr lang="en-US" dirty="0"/>
              <a:t>. Endogenous and exogenous variables are clearly defined and fixed; </a:t>
            </a:r>
          </a:p>
          <a:p>
            <a:pPr lvl="1"/>
            <a:r>
              <a:rPr lang="en-US" dirty="0"/>
              <a:t>Only the specified exogenous variables affect the system, and they do this in a known way;</a:t>
            </a:r>
          </a:p>
          <a:p>
            <a:pPr lvl="1"/>
            <a:r>
              <a:rPr lang="en-US" dirty="0"/>
              <a:t>Relations between variables are either knowable or random;</a:t>
            </a:r>
          </a:p>
          <a:p>
            <a:pPr lvl="1"/>
            <a:r>
              <a:rPr lang="en-US" dirty="0"/>
              <a:t>Economic agents are treated </a:t>
            </a:r>
            <a:r>
              <a:rPr lang="en-US" dirty="0" err="1"/>
              <a:t>atomistically</a:t>
            </a:r>
            <a:r>
              <a:rPr lang="en-US" dirty="0"/>
              <a:t>;</a:t>
            </a:r>
          </a:p>
          <a:p>
            <a:pPr lvl="1"/>
            <a:r>
              <a:rPr lang="en-US" dirty="0"/>
              <a:t>The nature of the agent is constant;</a:t>
            </a:r>
          </a:p>
          <a:p>
            <a:pPr lvl="1"/>
            <a:r>
              <a:rPr lang="en-US" dirty="0"/>
              <a:t>The structure of the relationships between the components is knowable or random.</a:t>
            </a:r>
          </a:p>
          <a:p>
            <a:pPr lvl="1"/>
            <a:r>
              <a:rPr lang="en-US" dirty="0"/>
              <a:t>The structural framework in which agents act is a given.</a:t>
            </a:r>
          </a:p>
          <a:p>
            <a:endParaRPr lang="en-US" dirty="0"/>
          </a:p>
          <a:p>
            <a:r>
              <a:rPr lang="en-US" dirty="0"/>
              <a:t>The focus is to identify properly the problem under question and the method to use.</a:t>
            </a:r>
          </a:p>
          <a:p>
            <a:r>
              <a:rPr lang="en-US" dirty="0"/>
              <a:t>Closed systems have their uses, but one should be aware of the dangers involved.</a:t>
            </a:r>
            <a:endParaRPr lang="en-GB" dirty="0"/>
          </a:p>
        </p:txBody>
      </p:sp>
    </p:spTree>
    <p:extLst>
      <p:ext uri="{BB962C8B-B14F-4D97-AF65-F5344CB8AC3E}">
        <p14:creationId xmlns:p14="http://schemas.microsoft.com/office/powerpoint/2010/main" val="238236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8520"/>
          </a:xfrm>
        </p:spPr>
        <p:txBody>
          <a:bodyPr>
            <a:normAutofit/>
          </a:bodyPr>
          <a:lstStyle/>
          <a:p>
            <a:r>
              <a:rPr lang="en-GB" dirty="0"/>
              <a:t>Example: Different types of uncertainty</a:t>
            </a:r>
          </a:p>
        </p:txBody>
      </p:sp>
      <p:cxnSp>
        <p:nvCxnSpPr>
          <p:cNvPr id="4" name="Straight Connector 3"/>
          <p:cNvCxnSpPr/>
          <p:nvPr/>
        </p:nvCxnSpPr>
        <p:spPr>
          <a:xfrm>
            <a:off x="838200" y="1346702"/>
            <a:ext cx="10547797" cy="1"/>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50760" y="1661375"/>
            <a:ext cx="10903039" cy="4893970"/>
          </a:xfrm>
        </p:spPr>
        <p:txBody>
          <a:bodyPr>
            <a:noAutofit/>
          </a:bodyPr>
          <a:lstStyle/>
          <a:p>
            <a:pPr marL="0" indent="0">
              <a:buNone/>
            </a:pPr>
            <a:r>
              <a:rPr lang="en-US" sz="2200" b="1" dirty="0"/>
              <a:t>Definition of Risk:</a:t>
            </a:r>
          </a:p>
          <a:p>
            <a:r>
              <a:rPr lang="en-US" sz="2200" dirty="0"/>
              <a:t>I know the set of possible </a:t>
            </a:r>
            <a:r>
              <a:rPr lang="en-US" sz="2200" i="1" dirty="0"/>
              <a:t>states of the world </a:t>
            </a:r>
            <a:r>
              <a:rPr lang="en-US" sz="2200" dirty="0"/>
              <a:t>that can happen</a:t>
            </a:r>
          </a:p>
          <a:p>
            <a:pPr lvl="1"/>
            <a:r>
              <a:rPr lang="en-US" sz="2200" dirty="0"/>
              <a:t>A state of the world is a description that takes into account relevant aspects for that decision</a:t>
            </a:r>
          </a:p>
          <a:p>
            <a:r>
              <a:rPr lang="en-US" sz="2200" dirty="0"/>
              <a:t>I know the effect each state of the world will have on my payoff</a:t>
            </a:r>
          </a:p>
          <a:p>
            <a:pPr lvl="1"/>
            <a:r>
              <a:rPr lang="en-US" sz="2200" dirty="0"/>
              <a:t>I know the effect they have on the decision I make</a:t>
            </a:r>
          </a:p>
          <a:p>
            <a:r>
              <a:rPr lang="en-US" sz="2200" dirty="0"/>
              <a:t>I know the probability with which each state of the world will happen</a:t>
            </a:r>
          </a:p>
          <a:p>
            <a:pPr marL="0" indent="0">
              <a:buNone/>
            </a:pPr>
            <a:r>
              <a:rPr lang="en-US" sz="2200" b="1" dirty="0"/>
              <a:t>Definition of weak uncertainty:</a:t>
            </a:r>
          </a:p>
          <a:p>
            <a:r>
              <a:rPr lang="en-GB" sz="2200" dirty="0"/>
              <a:t>I know the possible events that can happen, and the effect on my payoff</a:t>
            </a:r>
          </a:p>
          <a:p>
            <a:r>
              <a:rPr lang="en-GB" sz="2200" dirty="0"/>
              <a:t>But I don’t know their probability</a:t>
            </a:r>
          </a:p>
          <a:p>
            <a:pPr marL="0" indent="0">
              <a:buNone/>
            </a:pPr>
            <a:r>
              <a:rPr lang="en-GB" sz="2200" b="1" dirty="0"/>
              <a:t>Definition of strong uncertainty:</a:t>
            </a:r>
          </a:p>
          <a:p>
            <a:r>
              <a:rPr lang="en-GB" sz="2200" dirty="0"/>
              <a:t>We don’t even know all the relevant states of the world, let alone their probability</a:t>
            </a:r>
          </a:p>
          <a:p>
            <a:pPr marL="0" indent="0">
              <a:buNone/>
            </a:pPr>
            <a:endParaRPr lang="en-US" sz="2200" dirty="0"/>
          </a:p>
        </p:txBody>
      </p:sp>
    </p:spTree>
    <p:extLst>
      <p:ext uri="{BB962C8B-B14F-4D97-AF65-F5344CB8AC3E}">
        <p14:creationId xmlns:p14="http://schemas.microsoft.com/office/powerpoint/2010/main" val="2399223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670" y="347729"/>
            <a:ext cx="10787130" cy="972354"/>
          </a:xfrm>
        </p:spPr>
        <p:txBody>
          <a:bodyPr>
            <a:normAutofit fontScale="90000"/>
          </a:bodyPr>
          <a:lstStyle/>
          <a:p>
            <a:r>
              <a:rPr lang="en-GB" sz="3600" b="1" dirty="0"/>
              <a:t>By Example</a:t>
            </a:r>
            <a:r>
              <a:rPr lang="en-GB" sz="3600" dirty="0"/>
              <a:t>. Finding historical or contemporary parallels and comparing/extrapolating.</a:t>
            </a:r>
            <a:endParaRPr lang="en-GB" dirty="0"/>
          </a:p>
        </p:txBody>
      </p:sp>
      <p:sp>
        <p:nvSpPr>
          <p:cNvPr id="3" name="Content Placeholder 2"/>
          <p:cNvSpPr>
            <a:spLocks noGrp="1"/>
          </p:cNvSpPr>
          <p:nvPr>
            <p:ph idx="1"/>
          </p:nvPr>
        </p:nvSpPr>
        <p:spPr>
          <a:xfrm>
            <a:off x="321972" y="1558344"/>
            <a:ext cx="11031828" cy="5061397"/>
          </a:xfrm>
        </p:spPr>
        <p:txBody>
          <a:bodyPr>
            <a:normAutofit fontScale="92500" lnSpcReduction="10000"/>
          </a:bodyPr>
          <a:lstStyle/>
          <a:p>
            <a:r>
              <a:rPr lang="en-GB" dirty="0"/>
              <a:t>Adam Smith’s method of doing economics: analytical examples in historical time used to build a general broad narrative.</a:t>
            </a:r>
          </a:p>
          <a:p>
            <a:pPr marL="0" indent="0">
              <a:buNone/>
            </a:pPr>
            <a:endParaRPr lang="en-GB" sz="1100" dirty="0"/>
          </a:p>
          <a:p>
            <a:r>
              <a:rPr lang="en-GB" dirty="0"/>
              <a:t>Economists of all schools substantially use past experience when doing theory and empirical analysis today to understand and test their understanding of what is happening.</a:t>
            </a:r>
          </a:p>
          <a:p>
            <a:pPr lvl="1"/>
            <a:r>
              <a:rPr lang="en-GB" dirty="0"/>
              <a:t>Some only focus on the past as data to test their closed system models.</a:t>
            </a:r>
          </a:p>
          <a:p>
            <a:pPr lvl="1"/>
            <a:r>
              <a:rPr lang="en-GB" dirty="0"/>
              <a:t>Others investigate the historical conditions of a boom, bubble or crush and see if there are parallels in institutions or human/social behaviour then that can explain what happened today.</a:t>
            </a:r>
          </a:p>
          <a:p>
            <a:pPr marL="457200" lvl="1" indent="0">
              <a:buNone/>
            </a:pPr>
            <a:endParaRPr lang="en-GB" dirty="0"/>
          </a:p>
          <a:p>
            <a:r>
              <a:rPr lang="en-GB" dirty="0"/>
              <a:t>Examples are more useful in situations that are uncommon and we do not experience frequently. There past discussions that retain memories of the problem and the solutions sought could be very useful for dealing with a situation today.  </a:t>
            </a:r>
          </a:p>
        </p:txBody>
      </p:sp>
      <p:cxnSp>
        <p:nvCxnSpPr>
          <p:cNvPr id="4" name="Straight Connector 3"/>
          <p:cNvCxnSpPr/>
          <p:nvPr/>
        </p:nvCxnSpPr>
        <p:spPr>
          <a:xfrm>
            <a:off x="550572" y="1320083"/>
            <a:ext cx="10803228" cy="1"/>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3659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Great depression and the 2008 financial crisis. Are there parallels?</a:t>
            </a:r>
          </a:p>
        </p:txBody>
      </p:sp>
      <p:sp>
        <p:nvSpPr>
          <p:cNvPr id="3" name="Content Placeholder 2"/>
          <p:cNvSpPr>
            <a:spLocks noGrp="1"/>
          </p:cNvSpPr>
          <p:nvPr>
            <p:ph idx="1"/>
          </p:nvPr>
        </p:nvSpPr>
        <p:spPr>
          <a:xfrm>
            <a:off x="838200" y="2163651"/>
            <a:ext cx="3862589" cy="4013312"/>
          </a:xfrm>
        </p:spPr>
        <p:txBody>
          <a:bodyPr>
            <a:normAutofit fontScale="92500" lnSpcReduction="10000"/>
          </a:bodyPr>
          <a:lstStyle/>
          <a:p>
            <a:r>
              <a:rPr lang="en-GB" dirty="0"/>
              <a:t>The money multiplier during the great depression and the current (2007-13) crisis. </a:t>
            </a:r>
          </a:p>
          <a:p>
            <a:r>
              <a:rPr lang="en-GB" dirty="0"/>
              <a:t>Are there parallels?</a:t>
            </a:r>
          </a:p>
          <a:p>
            <a:r>
              <a:rPr lang="en-GB" dirty="0"/>
              <a:t>What are they?</a:t>
            </a:r>
          </a:p>
          <a:p>
            <a:r>
              <a:rPr lang="en-GB" dirty="0"/>
              <a:t>Did it collapse in the same way or are the similarities only superficial?</a:t>
            </a:r>
          </a:p>
          <a:p>
            <a:endParaRPr lang="en-GB" dirty="0"/>
          </a:p>
        </p:txBody>
      </p:sp>
      <p:cxnSp>
        <p:nvCxnSpPr>
          <p:cNvPr id="4" name="Straight Connector 3"/>
          <p:cNvCxnSpPr/>
          <p:nvPr/>
        </p:nvCxnSpPr>
        <p:spPr>
          <a:xfrm>
            <a:off x="838200" y="1790163"/>
            <a:ext cx="10547797" cy="1"/>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83287" y="1983053"/>
            <a:ext cx="6796469" cy="4621599"/>
          </a:xfrm>
          <a:prstGeom prst="rect">
            <a:avLst/>
          </a:prstGeom>
        </p:spPr>
      </p:pic>
    </p:spTree>
    <p:extLst>
      <p:ext uri="{BB962C8B-B14F-4D97-AF65-F5344CB8AC3E}">
        <p14:creationId xmlns:p14="http://schemas.microsoft.com/office/powerpoint/2010/main" val="1018223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761" y="141668"/>
            <a:ext cx="10903039" cy="772732"/>
          </a:xfrm>
        </p:spPr>
        <p:txBody>
          <a:bodyPr>
            <a:normAutofit/>
          </a:bodyPr>
          <a:lstStyle/>
          <a:p>
            <a:r>
              <a:rPr lang="el-GR" dirty="0"/>
              <a:t>Περιεχόμενα μαθήματος</a:t>
            </a:r>
            <a:endParaRPr lang="en-GB" dirty="0"/>
          </a:p>
        </p:txBody>
      </p:sp>
      <p:sp>
        <p:nvSpPr>
          <p:cNvPr id="3" name="Content Placeholder 2"/>
          <p:cNvSpPr>
            <a:spLocks noGrp="1"/>
          </p:cNvSpPr>
          <p:nvPr>
            <p:ph idx="1"/>
          </p:nvPr>
        </p:nvSpPr>
        <p:spPr>
          <a:xfrm>
            <a:off x="244699" y="1030310"/>
            <a:ext cx="11732653" cy="5628067"/>
          </a:xfrm>
        </p:spPr>
        <p:txBody>
          <a:bodyPr>
            <a:normAutofit fontScale="92500" lnSpcReduction="10000"/>
          </a:bodyPr>
          <a:lstStyle/>
          <a:p>
            <a:r>
              <a:rPr lang="el-GR" dirty="0"/>
              <a:t>Εισαγωγή και Περίγραμμα Μαθήματος</a:t>
            </a:r>
          </a:p>
          <a:p>
            <a:r>
              <a:rPr lang="el-GR" dirty="0"/>
              <a:t>Η Ολλανδική κρίση των τουλιπών το 1630. </a:t>
            </a:r>
          </a:p>
          <a:p>
            <a:r>
              <a:rPr lang="el-GR" dirty="0"/>
              <a:t>Η Χρηματοπιστωτική φούσκα της εταιρείας του Μισισιπή στην Γαλλία και της εταιρείας εμπορίου της Νότιας Θάλασσας στην Μεγάλη Βρετάνια το 1720. </a:t>
            </a:r>
          </a:p>
          <a:p>
            <a:r>
              <a:rPr lang="el-GR" dirty="0"/>
              <a:t>Ο τραπεζικός πανικός των περιφερειακών τράπεζων στο Ηνωμένο Βασίλειο το 1825, και οι κρίσεις μετατρεψιμότητας του νομίσματος σε χρυσό. </a:t>
            </a:r>
          </a:p>
          <a:p>
            <a:r>
              <a:rPr lang="en-GB" dirty="0"/>
              <a:t>H </a:t>
            </a:r>
            <a:r>
              <a:rPr lang="el-GR" dirty="0"/>
              <a:t>διαρκής κρίση (</a:t>
            </a:r>
            <a:r>
              <a:rPr lang="en-GB" dirty="0"/>
              <a:t>long depression) </a:t>
            </a:r>
            <a:r>
              <a:rPr lang="el-GR" dirty="0"/>
              <a:t>στην Αμερική και την Ευρώπη της δεκαετίας του 1870. </a:t>
            </a:r>
          </a:p>
          <a:p>
            <a:r>
              <a:rPr lang="el-GR" dirty="0"/>
              <a:t>Η μεγάλη ύφεση (</a:t>
            </a:r>
            <a:r>
              <a:rPr lang="en-GB" dirty="0"/>
              <a:t>Great Depression) </a:t>
            </a:r>
            <a:r>
              <a:rPr lang="el-GR" dirty="0"/>
              <a:t>του 1930. </a:t>
            </a:r>
            <a:endParaRPr lang="en-GB" dirty="0"/>
          </a:p>
          <a:p>
            <a:r>
              <a:rPr lang="en-GB" dirty="0"/>
              <a:t>H </a:t>
            </a:r>
            <a:r>
              <a:rPr lang="el-GR" dirty="0"/>
              <a:t>Ιαπωνική κρίση των ενεργητικών των επιχειρήσεων του 1991. </a:t>
            </a:r>
            <a:endParaRPr lang="en-GB" dirty="0"/>
          </a:p>
          <a:p>
            <a:r>
              <a:rPr lang="el-GR" dirty="0"/>
              <a:t>Η Ασιατική χρηματοπιστωτική κρίση του 1997.</a:t>
            </a:r>
          </a:p>
          <a:p>
            <a:r>
              <a:rPr lang="el-GR" dirty="0"/>
              <a:t>Η φούσκα της αξίας των εταιριών </a:t>
            </a:r>
            <a:r>
              <a:rPr lang="en-GB" dirty="0"/>
              <a:t>dot-com </a:t>
            </a:r>
            <a:r>
              <a:rPr lang="el-GR" dirty="0"/>
              <a:t>στα τέλη του 1990. </a:t>
            </a:r>
            <a:endParaRPr lang="en-GB" dirty="0"/>
          </a:p>
          <a:p>
            <a:r>
              <a:rPr lang="el-GR" dirty="0"/>
              <a:t>Η Κρίση του 2008 και η σημερινή κατάσταση </a:t>
            </a:r>
            <a:r>
              <a:rPr lang="en-GB" dirty="0"/>
              <a:t>circa 2023-24 </a:t>
            </a:r>
            <a:endParaRPr lang="el-GR" dirty="0"/>
          </a:p>
          <a:p>
            <a:pPr marL="0" indent="0">
              <a:buNone/>
            </a:pPr>
            <a:endParaRPr lang="en-GB" dirty="0"/>
          </a:p>
        </p:txBody>
      </p:sp>
      <p:cxnSp>
        <p:nvCxnSpPr>
          <p:cNvPr id="4" name="Straight Connector 3"/>
          <p:cNvCxnSpPr/>
          <p:nvPr/>
        </p:nvCxnSpPr>
        <p:spPr>
          <a:xfrm>
            <a:off x="244699" y="875763"/>
            <a:ext cx="11552349"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602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22762"/>
          </a:xfrm>
        </p:spPr>
        <p:txBody>
          <a:bodyPr/>
          <a:lstStyle/>
          <a:p>
            <a:r>
              <a:rPr lang="en-GB" dirty="0"/>
              <a:t>The use of contrasting perspectives</a:t>
            </a:r>
          </a:p>
        </p:txBody>
      </p:sp>
      <p:sp>
        <p:nvSpPr>
          <p:cNvPr id="3" name="Content Placeholder 2"/>
          <p:cNvSpPr>
            <a:spLocks noGrp="1"/>
          </p:cNvSpPr>
          <p:nvPr>
            <p:ph idx="1"/>
          </p:nvPr>
        </p:nvSpPr>
        <p:spPr>
          <a:xfrm>
            <a:off x="838200" y="1287888"/>
            <a:ext cx="10515600" cy="5241701"/>
          </a:xfrm>
        </p:spPr>
        <p:txBody>
          <a:bodyPr>
            <a:normAutofit lnSpcReduction="10000"/>
          </a:bodyPr>
          <a:lstStyle/>
          <a:p>
            <a:r>
              <a:rPr lang="en-GB" dirty="0"/>
              <a:t>Economists from different schools of economic thought place different emphasis to the use of the tools discussed above.</a:t>
            </a:r>
          </a:p>
          <a:p>
            <a:pPr marL="0" indent="0">
              <a:buNone/>
            </a:pPr>
            <a:endParaRPr lang="en-GB" dirty="0"/>
          </a:p>
          <a:p>
            <a:r>
              <a:rPr lang="en-GB" dirty="0"/>
              <a:t>Some see </a:t>
            </a:r>
            <a:r>
              <a:rPr lang="en-GB" b="1" i="1" dirty="0"/>
              <a:t>closed system </a:t>
            </a:r>
            <a:r>
              <a:rPr lang="en-GB" dirty="0"/>
              <a:t>model building as the only proper way of doing analysis.</a:t>
            </a:r>
          </a:p>
          <a:p>
            <a:pPr lvl="1"/>
            <a:r>
              <a:rPr lang="en-GB" dirty="0"/>
              <a:t>They do not see historical examples as useful (only as material providing quantitative data).</a:t>
            </a:r>
          </a:p>
          <a:p>
            <a:pPr lvl="1"/>
            <a:r>
              <a:rPr lang="en-GB" dirty="0"/>
              <a:t>They do not see open systems as a scientific approach to economics. </a:t>
            </a:r>
          </a:p>
          <a:p>
            <a:pPr lvl="2"/>
            <a:r>
              <a:rPr lang="en-GB" dirty="0"/>
              <a:t>Model selection is dictated by goodness of fit of each model to data.</a:t>
            </a:r>
          </a:p>
          <a:p>
            <a:pPr lvl="1"/>
            <a:r>
              <a:rPr lang="en-GB" dirty="0"/>
              <a:t>They find limited use to an understanding of broad historical context.</a:t>
            </a:r>
          </a:p>
          <a:p>
            <a:pPr marL="457200" lvl="1" indent="0">
              <a:buNone/>
            </a:pPr>
            <a:endParaRPr lang="en-GB" dirty="0"/>
          </a:p>
          <a:p>
            <a:r>
              <a:rPr lang="en-GB" dirty="0"/>
              <a:t>Others find that closed system model building is not suited for social analysis. They concentrate on </a:t>
            </a:r>
            <a:r>
              <a:rPr lang="en-GB" b="1" dirty="0"/>
              <a:t>an open system approach</a:t>
            </a:r>
            <a:r>
              <a:rPr lang="en-GB" dirty="0"/>
              <a:t>.</a:t>
            </a:r>
          </a:p>
        </p:txBody>
      </p:sp>
      <p:cxnSp>
        <p:nvCxnSpPr>
          <p:cNvPr id="4" name="Straight Connector 3"/>
          <p:cNvCxnSpPr/>
          <p:nvPr/>
        </p:nvCxnSpPr>
        <p:spPr>
          <a:xfrm>
            <a:off x="806003" y="1197735"/>
            <a:ext cx="10547797" cy="1"/>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8017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31B24-83E9-E2F3-2348-6880B25103DC}"/>
              </a:ext>
            </a:extLst>
          </p:cNvPr>
          <p:cNvSpPr>
            <a:spLocks noGrp="1"/>
          </p:cNvSpPr>
          <p:nvPr>
            <p:ph type="title"/>
          </p:nvPr>
        </p:nvSpPr>
        <p:spPr/>
        <p:txBody>
          <a:bodyPr/>
          <a:lstStyle/>
          <a:p>
            <a:r>
              <a:rPr lang="en-US" dirty="0"/>
              <a:t>Ideology, theory and point of view- a complex relationship.</a:t>
            </a:r>
            <a:endParaRPr lang="en-GB" dirty="0"/>
          </a:p>
        </p:txBody>
      </p:sp>
      <p:sp>
        <p:nvSpPr>
          <p:cNvPr id="3" name="Content Placeholder 2">
            <a:extLst>
              <a:ext uri="{FF2B5EF4-FFF2-40B4-BE49-F238E27FC236}">
                <a16:creationId xmlns:a16="http://schemas.microsoft.com/office/drawing/2014/main" id="{3FB06E08-360B-5EDA-C19E-D5CD854B1E46}"/>
              </a:ext>
            </a:extLst>
          </p:cNvPr>
          <p:cNvSpPr>
            <a:spLocks noGrp="1"/>
          </p:cNvSpPr>
          <p:nvPr>
            <p:ph idx="1"/>
          </p:nvPr>
        </p:nvSpPr>
        <p:spPr/>
        <p:txBody>
          <a:bodyPr>
            <a:normAutofit fontScale="92500"/>
          </a:bodyPr>
          <a:lstStyle/>
          <a:p>
            <a:r>
              <a:rPr lang="en-US" dirty="0"/>
              <a:t>Werner Stark’s position of embedding ideology to historical reality.</a:t>
            </a:r>
          </a:p>
          <a:p>
            <a:pPr marL="0" indent="0">
              <a:buNone/>
            </a:pPr>
            <a:endParaRPr lang="en-US" dirty="0"/>
          </a:p>
          <a:p>
            <a:r>
              <a:rPr lang="en-US" dirty="0"/>
              <a:t>The identification of ideology with theoretical positions has diachronic links, but also experience change- language is at times more shared by contemporary ideological rivals than by sympathetic readers across ages that identify with the same (broadly) ideological position.</a:t>
            </a:r>
          </a:p>
          <a:p>
            <a:pPr marL="0" indent="0">
              <a:buNone/>
            </a:pPr>
            <a:endParaRPr lang="en-US" dirty="0"/>
          </a:p>
          <a:p>
            <a:r>
              <a:rPr lang="en-US" dirty="0"/>
              <a:t>Issues of incommensurability between positions emanating from different theoretical systems (Marxist vs neoclassical) and due to historical and social change. </a:t>
            </a:r>
            <a:endParaRPr lang="en-GB" dirty="0"/>
          </a:p>
        </p:txBody>
      </p:sp>
      <p:cxnSp>
        <p:nvCxnSpPr>
          <p:cNvPr id="4" name="Straight Connector 3">
            <a:extLst>
              <a:ext uri="{FF2B5EF4-FFF2-40B4-BE49-F238E27FC236}">
                <a16:creationId xmlns:a16="http://schemas.microsoft.com/office/drawing/2014/main" id="{6EE2AAE0-640F-2E33-E78D-E36B502E16D1}"/>
              </a:ext>
            </a:extLst>
          </p:cNvPr>
          <p:cNvCxnSpPr/>
          <p:nvPr/>
        </p:nvCxnSpPr>
        <p:spPr>
          <a:xfrm>
            <a:off x="965225" y="1589365"/>
            <a:ext cx="10547797" cy="1"/>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83136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Competing interpretations</a:t>
            </a:r>
          </a:p>
        </p:txBody>
      </p:sp>
      <p:sp>
        <p:nvSpPr>
          <p:cNvPr id="3" name="Content Placeholder 2"/>
          <p:cNvSpPr>
            <a:spLocks noGrp="1"/>
          </p:cNvSpPr>
          <p:nvPr>
            <p:ph idx="1"/>
          </p:nvPr>
        </p:nvSpPr>
        <p:spPr/>
        <p:txBody>
          <a:bodyPr>
            <a:normAutofit fontScale="92500" lnSpcReduction="10000"/>
          </a:bodyPr>
          <a:lstStyle/>
          <a:p>
            <a:pPr marL="0" indent="0">
              <a:buNone/>
            </a:pPr>
            <a:r>
              <a:rPr lang="en-GB" dirty="0"/>
              <a:t>We will investigate these crises from perspectives that differ in the following way:</a:t>
            </a:r>
          </a:p>
          <a:p>
            <a:r>
              <a:rPr lang="en-GB" dirty="0"/>
              <a:t>They have different ideological bias.</a:t>
            </a:r>
          </a:p>
          <a:p>
            <a:pPr lvl="1"/>
            <a:r>
              <a:rPr lang="en-GB" dirty="0"/>
              <a:t>Some are in favour of free markets others in favour of government intervention.</a:t>
            </a:r>
          </a:p>
          <a:p>
            <a:r>
              <a:rPr lang="en-GB" dirty="0"/>
              <a:t>They have different methodological positions.</a:t>
            </a:r>
          </a:p>
          <a:p>
            <a:pPr lvl="1"/>
            <a:r>
              <a:rPr lang="en-GB" dirty="0"/>
              <a:t>Some employ models and closed system logic, others use a more open system approach. </a:t>
            </a:r>
          </a:p>
          <a:p>
            <a:r>
              <a:rPr lang="en-GB" dirty="0"/>
              <a:t>They have different ontological positions.</a:t>
            </a:r>
          </a:p>
          <a:p>
            <a:pPr lvl="1"/>
            <a:r>
              <a:rPr lang="en-GB" dirty="0"/>
              <a:t>Their belief about the </a:t>
            </a:r>
            <a:r>
              <a:rPr lang="en-GB" i="1" dirty="0"/>
              <a:t>nature</a:t>
            </a:r>
            <a:r>
              <a:rPr lang="en-GB" dirty="0"/>
              <a:t> of social reality is different. </a:t>
            </a:r>
          </a:p>
          <a:p>
            <a:r>
              <a:rPr lang="en-GB" dirty="0"/>
              <a:t>They understand </a:t>
            </a:r>
            <a:r>
              <a:rPr lang="en-GB" i="1" dirty="0"/>
              <a:t>historical context (both then and now) </a:t>
            </a:r>
            <a:r>
              <a:rPr lang="en-GB" dirty="0"/>
              <a:t>in different ways.</a:t>
            </a:r>
          </a:p>
          <a:p>
            <a:pPr lvl="1"/>
            <a:endParaRPr lang="en-GB" dirty="0"/>
          </a:p>
        </p:txBody>
      </p:sp>
      <p:cxnSp>
        <p:nvCxnSpPr>
          <p:cNvPr id="4" name="Straight Connector 3"/>
          <p:cNvCxnSpPr/>
          <p:nvPr/>
        </p:nvCxnSpPr>
        <p:spPr>
          <a:xfrm>
            <a:off x="822101" y="1493949"/>
            <a:ext cx="10547797" cy="1"/>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8503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335F1-48D5-A788-10BB-F0347D0D9300}"/>
              </a:ext>
            </a:extLst>
          </p:cNvPr>
          <p:cNvSpPr>
            <a:spLocks noGrp="1"/>
          </p:cNvSpPr>
          <p:nvPr>
            <p:ph type="title"/>
          </p:nvPr>
        </p:nvSpPr>
        <p:spPr>
          <a:xfrm>
            <a:off x="838200" y="365126"/>
            <a:ext cx="10515600" cy="807692"/>
          </a:xfrm>
        </p:spPr>
        <p:txBody>
          <a:bodyPr/>
          <a:lstStyle/>
          <a:p>
            <a:r>
              <a:rPr lang="el-GR" dirty="0"/>
              <a:t>Κεντρικά κείμενα της εποχής</a:t>
            </a:r>
            <a:endParaRPr lang="en-GB" dirty="0"/>
          </a:p>
        </p:txBody>
      </p:sp>
      <p:sp>
        <p:nvSpPr>
          <p:cNvPr id="3" name="Content Placeholder 2">
            <a:extLst>
              <a:ext uri="{FF2B5EF4-FFF2-40B4-BE49-F238E27FC236}">
                <a16:creationId xmlns:a16="http://schemas.microsoft.com/office/drawing/2014/main" id="{BDD92066-E993-8753-938D-202AA3D0AAF2}"/>
              </a:ext>
            </a:extLst>
          </p:cNvPr>
          <p:cNvSpPr>
            <a:spLocks noGrp="1"/>
          </p:cNvSpPr>
          <p:nvPr>
            <p:ph idx="1"/>
          </p:nvPr>
        </p:nvSpPr>
        <p:spPr>
          <a:xfrm>
            <a:off x="838200" y="1311965"/>
            <a:ext cx="10515600" cy="4961614"/>
          </a:xfrm>
        </p:spPr>
        <p:txBody>
          <a:bodyPr>
            <a:normAutofit fontScale="62500" lnSpcReduction="20000"/>
          </a:bodyPr>
          <a:lstStyle/>
          <a:p>
            <a:r>
              <a:rPr lang="el-GR" dirty="0"/>
              <a:t> </a:t>
            </a:r>
            <a:r>
              <a:rPr lang="en-GB" dirty="0"/>
              <a:t>De La Vega, 1688, Confusion de </a:t>
            </a:r>
            <a:r>
              <a:rPr lang="en-GB" dirty="0" err="1"/>
              <a:t>Confusiones</a:t>
            </a:r>
            <a:endParaRPr lang="en-GB" dirty="0"/>
          </a:p>
          <a:p>
            <a:r>
              <a:rPr lang="en-GB" dirty="0"/>
              <a:t>John Law, 1705, Money and trade considered: with a proposal for supplying the nation with Money</a:t>
            </a:r>
          </a:p>
          <a:p>
            <a:r>
              <a:rPr lang="en-GB" dirty="0"/>
              <a:t>Henry Thornton, 1802, An Enquiry into the Nature and Effects of the Paper Credit of Great Britain </a:t>
            </a:r>
          </a:p>
          <a:p>
            <a:r>
              <a:rPr lang="en-GB" dirty="0"/>
              <a:t>J.A. Hobson, 1909, The Industrial System</a:t>
            </a:r>
          </a:p>
          <a:p>
            <a:r>
              <a:rPr lang="en-GB" dirty="0"/>
              <a:t>Fisher, I. (1933) "The Debt-Deflation Theory of Great Depressions," </a:t>
            </a:r>
            <a:r>
              <a:rPr lang="en-GB" dirty="0" err="1"/>
              <a:t>Econometrica</a:t>
            </a:r>
            <a:r>
              <a:rPr lang="en-GB" dirty="0"/>
              <a:t> 1 (4): 337-57 Fisher, Debt deflation theory</a:t>
            </a:r>
          </a:p>
          <a:p>
            <a:r>
              <a:rPr lang="en-GB" dirty="0"/>
              <a:t>Hyman Minsky, 1986, Stabilizing an Unstable Economy</a:t>
            </a:r>
          </a:p>
          <a:p>
            <a:r>
              <a:rPr lang="en-GB" dirty="0"/>
              <a:t>Furman, J. and Stiglitz, J. (1998) ‘Economic Crises: Evidence and Insights from East Asia’, Brookings Papers on Economic Activity, Vol. 29, No. 2, pp. 1–136.</a:t>
            </a:r>
          </a:p>
          <a:p>
            <a:r>
              <a:rPr lang="en-GB" dirty="0"/>
              <a:t>Robert Shiller, 2000, Irrational Exuberance, Princeton: Princeton University Press</a:t>
            </a:r>
          </a:p>
          <a:p>
            <a:r>
              <a:rPr lang="en-GB" dirty="0"/>
              <a:t>Dow S., 2017, “Central banking in the twenty-first century.” Cambridge Journal of Economics, 41 (6), pp. 1539-1557. </a:t>
            </a:r>
          </a:p>
          <a:p>
            <a:r>
              <a:rPr lang="en-GB" dirty="0" err="1"/>
              <a:t>Gennaioli</a:t>
            </a:r>
            <a:r>
              <a:rPr lang="en-GB" dirty="0"/>
              <a:t>, Nicola, Andrei Shleifer, and Robert </a:t>
            </a:r>
            <a:r>
              <a:rPr lang="en-GB" dirty="0" err="1"/>
              <a:t>Vishny</a:t>
            </a:r>
            <a:r>
              <a:rPr lang="en-GB" dirty="0"/>
              <a:t>. 2015. "Neglected Risks: The Psychology of Financial Crises." American Economic Review, 105 (5): 310-14</a:t>
            </a:r>
          </a:p>
          <a:p>
            <a:r>
              <a:rPr lang="en-GB" dirty="0"/>
              <a:t>Samuel G. Hanson, Anil K Kashyap, and Jeremy C. Stein, 2011, “A Macroprudential Approach to Financial Regulation”, Journal of Economic Perspectives, 25 (1). pages 3–28</a:t>
            </a:r>
          </a:p>
        </p:txBody>
      </p:sp>
      <p:cxnSp>
        <p:nvCxnSpPr>
          <p:cNvPr id="4" name="Straight Connector 3">
            <a:extLst>
              <a:ext uri="{FF2B5EF4-FFF2-40B4-BE49-F238E27FC236}">
                <a16:creationId xmlns:a16="http://schemas.microsoft.com/office/drawing/2014/main" id="{BD7E5DAC-0F0A-844D-432A-803A15435C4F}"/>
              </a:ext>
            </a:extLst>
          </p:cNvPr>
          <p:cNvCxnSpPr>
            <a:cxnSpLocks/>
          </p:cNvCxnSpPr>
          <p:nvPr/>
        </p:nvCxnSpPr>
        <p:spPr>
          <a:xfrm>
            <a:off x="838200" y="1058643"/>
            <a:ext cx="11033974"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4061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74BD0-75DD-0EC5-3467-5404B118B543}"/>
              </a:ext>
            </a:extLst>
          </p:cNvPr>
          <p:cNvSpPr>
            <a:spLocks noGrp="1"/>
          </p:cNvSpPr>
          <p:nvPr>
            <p:ph type="title"/>
          </p:nvPr>
        </p:nvSpPr>
        <p:spPr/>
        <p:txBody>
          <a:bodyPr/>
          <a:lstStyle/>
          <a:p>
            <a:r>
              <a:rPr lang="el-GR" dirty="0"/>
              <a:t>Μοντέρνες οπτικές των κρίσεων</a:t>
            </a:r>
            <a:endParaRPr lang="en-GB" dirty="0"/>
          </a:p>
        </p:txBody>
      </p:sp>
      <p:sp>
        <p:nvSpPr>
          <p:cNvPr id="3" name="Content Placeholder 2">
            <a:extLst>
              <a:ext uri="{FF2B5EF4-FFF2-40B4-BE49-F238E27FC236}">
                <a16:creationId xmlns:a16="http://schemas.microsoft.com/office/drawing/2014/main" id="{A0C65A3A-E1C2-172D-351B-5107F234FFB0}"/>
              </a:ext>
            </a:extLst>
          </p:cNvPr>
          <p:cNvSpPr>
            <a:spLocks noGrp="1"/>
          </p:cNvSpPr>
          <p:nvPr>
            <p:ph idx="1"/>
          </p:nvPr>
        </p:nvSpPr>
        <p:spPr>
          <a:xfrm>
            <a:off x="838200" y="1598212"/>
            <a:ext cx="10515600" cy="4578751"/>
          </a:xfrm>
        </p:spPr>
        <p:txBody>
          <a:bodyPr>
            <a:normAutofit fontScale="77500" lnSpcReduction="20000"/>
          </a:bodyPr>
          <a:lstStyle/>
          <a:p>
            <a:r>
              <a:rPr lang="en-US" dirty="0" err="1"/>
              <a:t>Cihan</a:t>
            </a:r>
            <a:r>
              <a:rPr lang="en-US" dirty="0"/>
              <a:t> </a:t>
            </a:r>
            <a:r>
              <a:rPr lang="en-US" dirty="0" err="1"/>
              <a:t>Bilginsoy</a:t>
            </a:r>
            <a:r>
              <a:rPr lang="en-US" dirty="0"/>
              <a:t>, 2015, A history of financial crises: dreams and follies of expectations, </a:t>
            </a:r>
            <a:r>
              <a:rPr lang="en-US" dirty="0" err="1"/>
              <a:t>Κεφάλ</a:t>
            </a:r>
            <a:r>
              <a:rPr lang="en-US" dirty="0"/>
              <a:t>αιο 2 που ασχολείται με την κρίση των τουλιπών.</a:t>
            </a:r>
          </a:p>
          <a:p>
            <a:r>
              <a:rPr lang="en-US" dirty="0"/>
              <a:t>John Kenneth Galbraith, 1996, A short history of financial euphoria, New York: Penguin, </a:t>
            </a:r>
            <a:r>
              <a:rPr lang="en-US" dirty="0" err="1"/>
              <a:t>Κεφάλ</a:t>
            </a:r>
            <a:r>
              <a:rPr lang="en-US" dirty="0"/>
              <a:t>αιο 2 σχετικό με την ‘παράλογη’ συμπεριφορά.</a:t>
            </a:r>
          </a:p>
          <a:p>
            <a:r>
              <a:rPr lang="en-GB" dirty="0"/>
              <a:t>Robert Z. </a:t>
            </a:r>
            <a:r>
              <a:rPr lang="en-GB" dirty="0" err="1"/>
              <a:t>Aliber</a:t>
            </a:r>
            <a:r>
              <a:rPr lang="en-GB" dirty="0"/>
              <a:t>; Charles Poor Kindleberger; Charles Poor Kindleberger, 2011, Manias, panics, and crashes: a history of financial crises, London: Palgrave Macmillan </a:t>
            </a:r>
            <a:r>
              <a:rPr lang="el-GR" dirty="0"/>
              <a:t>διαβάστε σελ. 213-228)</a:t>
            </a:r>
            <a:endParaRPr lang="en-US" dirty="0"/>
          </a:p>
          <a:p>
            <a:pPr marL="0" indent="0">
              <a:buNone/>
            </a:pPr>
            <a:endParaRPr lang="en-US" dirty="0"/>
          </a:p>
          <a:p>
            <a:r>
              <a:rPr lang="en-US" dirty="0"/>
              <a:t>Friedman, Milton, 1990, “The Crime of 1873” Journal of Political Economy, Vol. 98 (6), </a:t>
            </a:r>
            <a:r>
              <a:rPr lang="en-US" dirty="0" err="1"/>
              <a:t>σελ</a:t>
            </a:r>
            <a:r>
              <a:rPr lang="en-US" dirty="0"/>
              <a:t>. 1159-1194</a:t>
            </a:r>
          </a:p>
          <a:p>
            <a:r>
              <a:rPr lang="en-US" dirty="0"/>
              <a:t>Richard Koo, 2009, The Holy Grail of macroeconomics: lessons from Japan's great recession, Singapore: John Wiley and sons</a:t>
            </a:r>
          </a:p>
          <a:p>
            <a:r>
              <a:rPr lang="en-US" dirty="0"/>
              <a:t>Joseph E. Stiglitz, 1999, “Reforming the Global Economic Architecture: Lessons from Recent Crises”, The Journal of Finance, Vol. 54, No. 4, </a:t>
            </a:r>
            <a:r>
              <a:rPr lang="en-US" dirty="0" err="1"/>
              <a:t>σελ</a:t>
            </a:r>
            <a:r>
              <a:rPr lang="en-US" dirty="0"/>
              <a:t>. 1508-1521</a:t>
            </a:r>
            <a:endParaRPr lang="en-GB" dirty="0"/>
          </a:p>
        </p:txBody>
      </p:sp>
      <p:cxnSp>
        <p:nvCxnSpPr>
          <p:cNvPr id="4" name="Straight Connector 3">
            <a:extLst>
              <a:ext uri="{FF2B5EF4-FFF2-40B4-BE49-F238E27FC236}">
                <a16:creationId xmlns:a16="http://schemas.microsoft.com/office/drawing/2014/main" id="{A9CBA2D6-3702-CEE7-3DD3-C26344E5E4B6}"/>
              </a:ext>
            </a:extLst>
          </p:cNvPr>
          <p:cNvCxnSpPr>
            <a:cxnSpLocks/>
          </p:cNvCxnSpPr>
          <p:nvPr/>
        </p:nvCxnSpPr>
        <p:spPr>
          <a:xfrm>
            <a:off x="838200" y="1392598"/>
            <a:ext cx="11033974"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4893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FE9DC-2591-6E0D-E41A-F946DEB85D5D}"/>
              </a:ext>
            </a:extLst>
          </p:cNvPr>
          <p:cNvSpPr>
            <a:spLocks noGrp="1"/>
          </p:cNvSpPr>
          <p:nvPr>
            <p:ph type="title"/>
          </p:nvPr>
        </p:nvSpPr>
        <p:spPr/>
        <p:txBody>
          <a:bodyPr/>
          <a:lstStyle/>
          <a:p>
            <a:r>
              <a:rPr lang="el-GR" dirty="0"/>
              <a:t>Μεθοδολογικό πλαίσιο</a:t>
            </a:r>
            <a:r>
              <a:rPr lang="en-US" dirty="0"/>
              <a:t> </a:t>
            </a:r>
            <a:r>
              <a:rPr lang="el-GR" dirty="0"/>
              <a:t>Ι </a:t>
            </a:r>
            <a:r>
              <a:rPr lang="en-US" dirty="0"/>
              <a:t>– </a:t>
            </a:r>
            <a:r>
              <a:rPr lang="el-GR" dirty="0"/>
              <a:t>οικονομικά «ερωτήματα» και η εποχή τους</a:t>
            </a:r>
            <a:endParaRPr lang="en-GB" dirty="0"/>
          </a:p>
        </p:txBody>
      </p:sp>
      <p:sp>
        <p:nvSpPr>
          <p:cNvPr id="3" name="Content Placeholder 2">
            <a:extLst>
              <a:ext uri="{FF2B5EF4-FFF2-40B4-BE49-F238E27FC236}">
                <a16:creationId xmlns:a16="http://schemas.microsoft.com/office/drawing/2014/main" id="{A7289260-F13C-7034-00C3-85BE9D219CA2}"/>
              </a:ext>
            </a:extLst>
          </p:cNvPr>
          <p:cNvSpPr>
            <a:spLocks noGrp="1"/>
          </p:cNvSpPr>
          <p:nvPr>
            <p:ph idx="1"/>
          </p:nvPr>
        </p:nvSpPr>
        <p:spPr/>
        <p:txBody>
          <a:bodyPr>
            <a:normAutofit lnSpcReduction="10000"/>
          </a:bodyPr>
          <a:lstStyle/>
          <a:p>
            <a:r>
              <a:rPr lang="el-GR" dirty="0"/>
              <a:t>Η θέση του </a:t>
            </a:r>
            <a:r>
              <a:rPr lang="en-US" dirty="0"/>
              <a:t>Karl Mannheim </a:t>
            </a:r>
            <a:r>
              <a:rPr lang="el-GR" dirty="0"/>
              <a:t>και των </a:t>
            </a:r>
            <a:r>
              <a:rPr lang="en-GB" dirty="0"/>
              <a:t>Karl</a:t>
            </a:r>
            <a:r>
              <a:rPr lang="el-GR" dirty="0"/>
              <a:t> </a:t>
            </a:r>
            <a:r>
              <a:rPr lang="en-GB" dirty="0" err="1"/>
              <a:t>Niebyl</a:t>
            </a:r>
            <a:r>
              <a:rPr lang="el-GR" dirty="0"/>
              <a:t> και </a:t>
            </a:r>
            <a:r>
              <a:rPr lang="en-GB" dirty="0"/>
              <a:t>Werner</a:t>
            </a:r>
            <a:r>
              <a:rPr lang="el-GR" dirty="0"/>
              <a:t> </a:t>
            </a:r>
            <a:r>
              <a:rPr lang="en-GB" dirty="0"/>
              <a:t>Stark</a:t>
            </a:r>
            <a:r>
              <a:rPr lang="el-GR" dirty="0"/>
              <a:t> για την εξελικτική πορεία των οικονομικών</a:t>
            </a:r>
          </a:p>
          <a:p>
            <a:pPr lvl="1"/>
            <a:r>
              <a:rPr lang="el-GR" dirty="0"/>
              <a:t>Οι ιδέες και η σχέση με την εποχή τους. </a:t>
            </a:r>
          </a:p>
          <a:p>
            <a:pPr marL="0" indent="0">
              <a:buNone/>
            </a:pPr>
            <a:endParaRPr lang="el-GR" sz="1200" dirty="0"/>
          </a:p>
          <a:p>
            <a:r>
              <a:rPr lang="el-GR" dirty="0"/>
              <a:t>Άλλες απόψεις</a:t>
            </a:r>
            <a:endParaRPr lang="en-US" dirty="0"/>
          </a:p>
          <a:p>
            <a:pPr lvl="1"/>
            <a:r>
              <a:rPr lang="en-US" dirty="0"/>
              <a:t>Joseph Schumpeter</a:t>
            </a:r>
          </a:p>
          <a:p>
            <a:pPr lvl="1"/>
            <a:r>
              <a:rPr lang="en-US" dirty="0"/>
              <a:t>Paul Samuelson</a:t>
            </a:r>
          </a:p>
          <a:p>
            <a:endParaRPr lang="el-GR" sz="1200" dirty="0"/>
          </a:p>
          <a:p>
            <a:r>
              <a:rPr lang="el-GR" dirty="0"/>
              <a:t>Η σχέση του πλαισίου αυτού με ετερόδοξες οικονομικές σχολές.	</a:t>
            </a:r>
          </a:p>
          <a:p>
            <a:pPr lvl="1"/>
            <a:r>
              <a:rPr lang="el-GR" dirty="0"/>
              <a:t>Μαρξισμός</a:t>
            </a:r>
          </a:p>
          <a:p>
            <a:pPr lvl="1"/>
            <a:r>
              <a:rPr lang="el-GR" dirty="0" err="1"/>
              <a:t>Μετα-Κευνσιανισμος</a:t>
            </a:r>
            <a:endParaRPr lang="en-GB" dirty="0"/>
          </a:p>
        </p:txBody>
      </p:sp>
      <p:cxnSp>
        <p:nvCxnSpPr>
          <p:cNvPr id="4" name="Straight Connector 3">
            <a:extLst>
              <a:ext uri="{FF2B5EF4-FFF2-40B4-BE49-F238E27FC236}">
                <a16:creationId xmlns:a16="http://schemas.microsoft.com/office/drawing/2014/main" id="{2E3CD5F2-AD0B-4A0C-2E3F-0271AA0FB2D3}"/>
              </a:ext>
            </a:extLst>
          </p:cNvPr>
          <p:cNvCxnSpPr>
            <a:cxnSpLocks/>
          </p:cNvCxnSpPr>
          <p:nvPr/>
        </p:nvCxnSpPr>
        <p:spPr>
          <a:xfrm>
            <a:off x="579013" y="1690688"/>
            <a:ext cx="11033974"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9772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03391-378D-F9A2-B110-77064AF96402}"/>
              </a:ext>
            </a:extLst>
          </p:cNvPr>
          <p:cNvSpPr>
            <a:spLocks noGrp="1"/>
          </p:cNvSpPr>
          <p:nvPr>
            <p:ph type="title"/>
          </p:nvPr>
        </p:nvSpPr>
        <p:spPr/>
        <p:txBody>
          <a:bodyPr/>
          <a:lstStyle/>
          <a:p>
            <a:r>
              <a:rPr lang="el-GR" dirty="0"/>
              <a:t>Μεθοδολογικό πλαίσιο ΙΙ- εντοπίζοντας το θεωρητικό πρόβλημα </a:t>
            </a:r>
            <a:endParaRPr lang="en-GB" dirty="0"/>
          </a:p>
        </p:txBody>
      </p:sp>
      <p:sp>
        <p:nvSpPr>
          <p:cNvPr id="3" name="Content Placeholder 2">
            <a:extLst>
              <a:ext uri="{FF2B5EF4-FFF2-40B4-BE49-F238E27FC236}">
                <a16:creationId xmlns:a16="http://schemas.microsoft.com/office/drawing/2014/main" id="{BCA3D461-17A8-FE69-5B84-260E84C950E9}"/>
              </a:ext>
            </a:extLst>
          </p:cNvPr>
          <p:cNvSpPr>
            <a:spLocks noGrp="1"/>
          </p:cNvSpPr>
          <p:nvPr>
            <p:ph idx="1"/>
          </p:nvPr>
        </p:nvSpPr>
        <p:spPr>
          <a:xfrm>
            <a:off x="393700" y="1825625"/>
            <a:ext cx="11480800" cy="4351338"/>
          </a:xfrm>
        </p:spPr>
        <p:txBody>
          <a:bodyPr>
            <a:normAutofit fontScale="70000" lnSpcReduction="20000"/>
          </a:bodyPr>
          <a:lstStyle/>
          <a:p>
            <a:pPr marL="0" indent="0">
              <a:buNone/>
            </a:pPr>
            <a:r>
              <a:rPr lang="el-GR" dirty="0"/>
              <a:t>Πως μπορούμε να προσδιορίσουμε τ</a:t>
            </a:r>
            <a:r>
              <a:rPr lang="en-US" dirty="0" err="1"/>
              <a:t>i</a:t>
            </a:r>
            <a:r>
              <a:rPr lang="el-GR" dirty="0"/>
              <a:t>ς χρηματοπιστωτικές φούσκες </a:t>
            </a:r>
            <a:r>
              <a:rPr lang="en-US" dirty="0"/>
              <a:t>(Bubbles);</a:t>
            </a:r>
          </a:p>
          <a:p>
            <a:pPr marL="0" indent="0">
              <a:buNone/>
            </a:pPr>
            <a:endParaRPr lang="en-US" dirty="0"/>
          </a:p>
          <a:p>
            <a:r>
              <a:rPr lang="el-GR" dirty="0"/>
              <a:t>Ορισμός - Ως οικονομικές φούσκες εννοούμε ότι οι τιμές των στοιχείων του ενεργητικού (η αξίας των μετοχών) δεν αντικατοπτρίζονται στην αξία όπως διαμορφώνεται από τα θεμελιώδη της χαρακτηριστικά.      </a:t>
            </a:r>
          </a:p>
          <a:p>
            <a:pPr lvl="1"/>
            <a:r>
              <a:rPr lang="en-US" dirty="0"/>
              <a:t>A bubble is conventionally defined as market prices which are not supported (cannot be explained) by an analysis of the fundamentals of the asset.</a:t>
            </a:r>
          </a:p>
          <a:p>
            <a:pPr lvl="1"/>
            <a:r>
              <a:rPr lang="en-US" dirty="0"/>
              <a:t>By fundamentals we mean a valuation of the asset that we believe reflects its true value, and may (under conditions), in time become its true price.</a:t>
            </a:r>
          </a:p>
          <a:p>
            <a:r>
              <a:rPr lang="el-GR" dirty="0"/>
              <a:t>Η διαφορά της αξίας από την τιμή της αγοράς, απορρέει, σε κάποιον βαθμό τουλάχιστον, από ψυχολογικούς λόγους.  </a:t>
            </a:r>
          </a:p>
          <a:p>
            <a:pPr lvl="1"/>
            <a:r>
              <a:rPr lang="en-US" dirty="0"/>
              <a:t>The departure from this valuation by the market is, to some degree at least, a psychological phenomenon.</a:t>
            </a:r>
          </a:p>
          <a:p>
            <a:pPr marL="0" indent="0">
              <a:buNone/>
            </a:pPr>
            <a:r>
              <a:rPr lang="en-US" dirty="0"/>
              <a:t> </a:t>
            </a:r>
          </a:p>
          <a:p>
            <a:pPr marL="0" indent="0">
              <a:buNone/>
            </a:pPr>
            <a:r>
              <a:rPr lang="en-US" dirty="0"/>
              <a:t>“In general these events are viewed as outbursts of irrationality: self-generating surges of optimism that pump up asset prices and misallocate investments and resources to such a great extent that a crash and major financial and economic distress inevitably follow.” (Garber, 2001, 3)</a:t>
            </a:r>
          </a:p>
          <a:p>
            <a:endParaRPr lang="en-GB" dirty="0"/>
          </a:p>
        </p:txBody>
      </p:sp>
      <p:cxnSp>
        <p:nvCxnSpPr>
          <p:cNvPr id="4" name="Straight Connector 3">
            <a:extLst>
              <a:ext uri="{FF2B5EF4-FFF2-40B4-BE49-F238E27FC236}">
                <a16:creationId xmlns:a16="http://schemas.microsoft.com/office/drawing/2014/main" id="{50475CC8-976A-F598-1355-4BF666A7A7A7}"/>
              </a:ext>
            </a:extLst>
          </p:cNvPr>
          <p:cNvCxnSpPr>
            <a:cxnSpLocks/>
          </p:cNvCxnSpPr>
          <p:nvPr/>
        </p:nvCxnSpPr>
        <p:spPr>
          <a:xfrm>
            <a:off x="647173" y="1690687"/>
            <a:ext cx="10953780" cy="1"/>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4916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034" y="365125"/>
            <a:ext cx="10825766" cy="891239"/>
          </a:xfrm>
        </p:spPr>
        <p:txBody>
          <a:bodyPr>
            <a:normAutofit fontScale="90000"/>
          </a:bodyPr>
          <a:lstStyle/>
          <a:p>
            <a:r>
              <a:rPr lang="en-US" dirty="0"/>
              <a:t>X</a:t>
            </a:r>
            <a:r>
              <a:rPr lang="el-GR" dirty="0" err="1"/>
              <a:t>ρηματοπιστωτικές</a:t>
            </a:r>
            <a:r>
              <a:rPr lang="el-GR" dirty="0"/>
              <a:t> φούσκες</a:t>
            </a:r>
            <a:r>
              <a:rPr lang="en-US" dirty="0"/>
              <a:t>;</a:t>
            </a:r>
            <a:r>
              <a:rPr lang="el-GR" dirty="0"/>
              <a:t> Μπορεί</a:t>
            </a:r>
            <a:r>
              <a:rPr lang="en-US" dirty="0"/>
              <a:t> </a:t>
            </a:r>
            <a:r>
              <a:rPr lang="el-GR" dirty="0"/>
              <a:t>να υπάρχει ορισμός</a:t>
            </a:r>
            <a:r>
              <a:rPr lang="en-US" dirty="0"/>
              <a:t>;</a:t>
            </a:r>
            <a:endParaRPr lang="en-GB" dirty="0"/>
          </a:p>
        </p:txBody>
      </p:sp>
      <p:sp>
        <p:nvSpPr>
          <p:cNvPr id="3" name="Content Placeholder 2"/>
          <p:cNvSpPr>
            <a:spLocks noGrp="1"/>
          </p:cNvSpPr>
          <p:nvPr>
            <p:ph idx="1"/>
          </p:nvPr>
        </p:nvSpPr>
        <p:spPr>
          <a:xfrm>
            <a:off x="838200" y="1478945"/>
            <a:ext cx="10515600" cy="5140796"/>
          </a:xfrm>
        </p:spPr>
        <p:txBody>
          <a:bodyPr>
            <a:normAutofit fontScale="92500"/>
          </a:bodyPr>
          <a:lstStyle/>
          <a:p>
            <a:r>
              <a:rPr lang="en-GB" dirty="0"/>
              <a:t>“I don’t even know what a bubble means. These words have become popular. I don’t think they have any meaning.” (Eugene </a:t>
            </a:r>
            <a:r>
              <a:rPr lang="en-GB" dirty="0" err="1"/>
              <a:t>Fama</a:t>
            </a:r>
            <a:r>
              <a:rPr lang="en-GB" dirty="0"/>
              <a:t>, interview in January 2010).</a:t>
            </a:r>
          </a:p>
          <a:p>
            <a:pPr lvl="1"/>
            <a:r>
              <a:rPr lang="el-GR" dirty="0"/>
              <a:t>Ο </a:t>
            </a:r>
            <a:r>
              <a:rPr lang="en-GB" dirty="0"/>
              <a:t>Eugene </a:t>
            </a:r>
            <a:r>
              <a:rPr lang="en-GB" dirty="0" err="1"/>
              <a:t>Fama</a:t>
            </a:r>
            <a:r>
              <a:rPr lang="en-GB" dirty="0"/>
              <a:t> </a:t>
            </a:r>
            <a:r>
              <a:rPr lang="el-GR" dirty="0"/>
              <a:t>είναι ένα από τους κεντρικούς θεωρητικούς της </a:t>
            </a:r>
            <a:r>
              <a:rPr lang="en-GB" dirty="0"/>
              <a:t>efficient-market hypothesis (EMH) </a:t>
            </a:r>
            <a:r>
              <a:rPr lang="el-GR" dirty="0"/>
              <a:t>που υποστηρίζει ότι οι τιμές των μετοχών αντικατοπτρίζουν πλήρως όλες τις σχετικές πληροφορίες σε πραγματικό χρόνο. </a:t>
            </a:r>
            <a:endParaRPr lang="en-GB" dirty="0"/>
          </a:p>
          <a:p>
            <a:pPr marL="457200" lvl="1" indent="0">
              <a:buNone/>
            </a:pPr>
            <a:endParaRPr lang="en-GB" dirty="0"/>
          </a:p>
          <a:p>
            <a:r>
              <a:rPr lang="en-GB" dirty="0"/>
              <a:t>“A bubble may be defined loosely as a sharp rise in price of an asset or a range of assets in a continuous process, with the initial rise generating expectations of further rises and attracting new buyers” (</a:t>
            </a:r>
            <a:r>
              <a:rPr lang="en-GB" dirty="0" err="1"/>
              <a:t>Kindelberger</a:t>
            </a:r>
            <a:r>
              <a:rPr lang="en-GB" dirty="0"/>
              <a:t>, 1987, vol. I, 281)</a:t>
            </a:r>
          </a:p>
          <a:p>
            <a:pPr lvl="1"/>
            <a:r>
              <a:rPr lang="el-GR" dirty="0"/>
              <a:t>Ο </a:t>
            </a:r>
            <a:r>
              <a:rPr lang="en-GB" dirty="0"/>
              <a:t>Kindleberger</a:t>
            </a:r>
            <a:r>
              <a:rPr lang="el-GR" dirty="0"/>
              <a:t> είναι </a:t>
            </a:r>
            <a:r>
              <a:rPr lang="el-GR" dirty="0" err="1"/>
              <a:t>Κευνσιανός</a:t>
            </a:r>
            <a:r>
              <a:rPr lang="el-GR" dirty="0"/>
              <a:t> οικονομολόγος και το βιβλίο του κάνει μια ιστορική αναδρομή σημαντικών χρηματοπιστωτικών επεισοδίων από το 1630 έως σήμερα. </a:t>
            </a:r>
            <a:endParaRPr lang="en-GB" dirty="0"/>
          </a:p>
        </p:txBody>
      </p:sp>
      <p:cxnSp>
        <p:nvCxnSpPr>
          <p:cNvPr id="4" name="Straight Connector 3"/>
          <p:cNvCxnSpPr/>
          <p:nvPr/>
        </p:nvCxnSpPr>
        <p:spPr>
          <a:xfrm>
            <a:off x="667018" y="1317932"/>
            <a:ext cx="10686782"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9180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490" y="365126"/>
            <a:ext cx="11736126" cy="672295"/>
          </a:xfrm>
        </p:spPr>
        <p:txBody>
          <a:bodyPr>
            <a:normAutofit fontScale="90000"/>
          </a:bodyPr>
          <a:lstStyle/>
          <a:p>
            <a:r>
              <a:rPr lang="el-GR" dirty="0"/>
              <a:t>Φούσκες </a:t>
            </a:r>
            <a:r>
              <a:rPr lang="en-US" dirty="0"/>
              <a:t>(bubbles) </a:t>
            </a:r>
            <a:r>
              <a:rPr lang="el-GR" dirty="0"/>
              <a:t>και γενική οικονομική κατάσταση</a:t>
            </a:r>
            <a:endParaRPr lang="en-GB" dirty="0"/>
          </a:p>
        </p:txBody>
      </p:sp>
      <p:sp>
        <p:nvSpPr>
          <p:cNvPr id="3" name="Content Placeholder 2"/>
          <p:cNvSpPr>
            <a:spLocks noGrp="1"/>
          </p:cNvSpPr>
          <p:nvPr>
            <p:ph idx="1"/>
          </p:nvPr>
        </p:nvSpPr>
        <p:spPr>
          <a:xfrm>
            <a:off x="476517" y="1339402"/>
            <a:ext cx="11191741" cy="5177307"/>
          </a:xfrm>
        </p:spPr>
        <p:txBody>
          <a:bodyPr>
            <a:normAutofit lnSpcReduction="10000"/>
          </a:bodyPr>
          <a:lstStyle/>
          <a:p>
            <a:r>
              <a:rPr lang="el-GR" dirty="0"/>
              <a:t>Κατά τον</a:t>
            </a:r>
            <a:r>
              <a:rPr lang="en-GB" dirty="0"/>
              <a:t> </a:t>
            </a:r>
            <a:r>
              <a:rPr lang="en-GB" dirty="0" err="1"/>
              <a:t>Fama</a:t>
            </a:r>
            <a:r>
              <a:rPr lang="en-GB" dirty="0"/>
              <a:t> </a:t>
            </a:r>
            <a:r>
              <a:rPr lang="el-GR" dirty="0"/>
              <a:t>ο όρος</a:t>
            </a:r>
            <a:r>
              <a:rPr lang="en-GB" dirty="0"/>
              <a:t> </a:t>
            </a:r>
            <a:r>
              <a:rPr lang="el-GR" dirty="0"/>
              <a:t>«</a:t>
            </a:r>
            <a:r>
              <a:rPr lang="en-GB" dirty="0"/>
              <a:t>bubbles and crises</a:t>
            </a:r>
            <a:r>
              <a:rPr lang="el-GR" dirty="0"/>
              <a:t>» δεν μπορεί να οριστεί επαρκώς. Εάν δημιουργούνται οικονομικές φούσκες τότε είναι εντελώς απρόβλεπτες και καταρρέουν σχεδόν αμέσως. </a:t>
            </a:r>
          </a:p>
          <a:p>
            <a:pPr lvl="1"/>
            <a:r>
              <a:rPr lang="el-GR" dirty="0"/>
              <a:t>Οι μεγάλες αυξομειώσεις συμβαίνουν λόγο της μεταβολής της πληροφορίας στην αγορά</a:t>
            </a:r>
            <a:r>
              <a:rPr lang="en-GB" dirty="0"/>
              <a:t>.</a:t>
            </a:r>
          </a:p>
          <a:p>
            <a:pPr marL="457200" lvl="1" indent="0">
              <a:buNone/>
            </a:pPr>
            <a:endParaRPr lang="en-GB" sz="1300" dirty="0"/>
          </a:p>
          <a:p>
            <a:r>
              <a:rPr lang="el-GR" dirty="0"/>
              <a:t>Για τον</a:t>
            </a:r>
            <a:r>
              <a:rPr lang="en-US" dirty="0"/>
              <a:t> James</a:t>
            </a:r>
            <a:r>
              <a:rPr lang="en-GB" dirty="0"/>
              <a:t> Galbraith</a:t>
            </a:r>
            <a:r>
              <a:rPr lang="el-GR" dirty="0"/>
              <a:t> οι φούσκες (</a:t>
            </a:r>
            <a:r>
              <a:rPr lang="en-GB" dirty="0"/>
              <a:t>bubbles</a:t>
            </a:r>
            <a:r>
              <a:rPr lang="el-GR" dirty="0"/>
              <a:t>) είναι ένα δομικό στοιχείο του καπιταλιστικού συστήματος λόγο της γενικής αβεβαιότητας που το σύστημα παράγει. </a:t>
            </a:r>
            <a:endParaRPr lang="en-GB" dirty="0"/>
          </a:p>
          <a:p>
            <a:pPr marL="0" indent="0">
              <a:buNone/>
            </a:pPr>
            <a:endParaRPr lang="en-GB" sz="1300" dirty="0"/>
          </a:p>
          <a:p>
            <a:r>
              <a:rPr lang="el-GR" dirty="0"/>
              <a:t>Μια άλλη οπτική που έχει απασχολήσει έντονα τα οικονομικά και τον δημόσιο διάλογο είναι ότι οι κρίσεις απορρέουν από κακό σχεδιασμό η ανεπαρκή θεσμικά πλαίσια (</a:t>
            </a:r>
            <a:r>
              <a:rPr lang="en-GB" dirty="0"/>
              <a:t>bad institutional design</a:t>
            </a:r>
            <a:r>
              <a:rPr lang="el-GR" dirty="0"/>
              <a:t>)</a:t>
            </a:r>
            <a:r>
              <a:rPr lang="en-GB" dirty="0"/>
              <a:t>. </a:t>
            </a:r>
            <a:endParaRPr lang="el-GR" dirty="0"/>
          </a:p>
          <a:p>
            <a:pPr lvl="1"/>
            <a:r>
              <a:rPr lang="el-GR" dirty="0"/>
              <a:t>Ο κρατικός μηχανισμός δίνει λάθος σήματα (</a:t>
            </a:r>
            <a:r>
              <a:rPr lang="en-GB" dirty="0"/>
              <a:t>signals</a:t>
            </a:r>
            <a:r>
              <a:rPr lang="el-GR" dirty="0"/>
              <a:t>) η κίνητρα (</a:t>
            </a:r>
            <a:r>
              <a:rPr lang="en-GB" dirty="0"/>
              <a:t>incentives</a:t>
            </a:r>
            <a:r>
              <a:rPr lang="el-GR" dirty="0"/>
              <a:t>)</a:t>
            </a:r>
            <a:r>
              <a:rPr lang="en-GB" dirty="0"/>
              <a:t>.</a:t>
            </a:r>
          </a:p>
          <a:p>
            <a:endParaRPr lang="en-GB" dirty="0"/>
          </a:p>
          <a:p>
            <a:endParaRPr lang="en-GB" dirty="0"/>
          </a:p>
        </p:txBody>
      </p:sp>
      <p:cxnSp>
        <p:nvCxnSpPr>
          <p:cNvPr id="4" name="Straight Connector 3"/>
          <p:cNvCxnSpPr/>
          <p:nvPr/>
        </p:nvCxnSpPr>
        <p:spPr>
          <a:xfrm>
            <a:off x="476517" y="1037421"/>
            <a:ext cx="10869768" cy="1"/>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9357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Μια σύντομη ιστορία του Αγγλικού όρου </a:t>
            </a:r>
            <a:r>
              <a:rPr lang="en-GB" dirty="0"/>
              <a:t>‘bubbles’</a:t>
            </a:r>
          </a:p>
        </p:txBody>
      </p:sp>
      <p:sp>
        <p:nvSpPr>
          <p:cNvPr id="3" name="Content Placeholder 2"/>
          <p:cNvSpPr>
            <a:spLocks noGrp="1"/>
          </p:cNvSpPr>
          <p:nvPr>
            <p:ph idx="1"/>
          </p:nvPr>
        </p:nvSpPr>
        <p:spPr/>
        <p:txBody>
          <a:bodyPr>
            <a:normAutofit/>
          </a:bodyPr>
          <a:lstStyle/>
          <a:p>
            <a:r>
              <a:rPr lang="en-GB" dirty="0"/>
              <a:t>“The term has been commonly applied since the 17</a:t>
            </a:r>
            <a:r>
              <a:rPr lang="en-GB" baseline="30000" dirty="0"/>
              <a:t>th</a:t>
            </a:r>
            <a:r>
              <a:rPr lang="en-GB" dirty="0"/>
              <a:t> century to any unsound commercial undertaking accompanied by a high degree of speculation.” (Palgrave dictionary,  vol. I, 1894, 182-3)</a:t>
            </a:r>
          </a:p>
          <a:p>
            <a:pPr lvl="1"/>
            <a:r>
              <a:rPr lang="en-GB" dirty="0"/>
              <a:t>First of times the term has been used is in relation to the tulip prices in Holland in the 1630s.</a:t>
            </a:r>
          </a:p>
          <a:p>
            <a:pPr lvl="1"/>
            <a:r>
              <a:rPr lang="en-GB" dirty="0"/>
              <a:t>Then the term was used in conjunction with the Mississippi scheme of 1719-1720 in France.</a:t>
            </a:r>
          </a:p>
          <a:p>
            <a:pPr lvl="1"/>
            <a:r>
              <a:rPr lang="en-GB" dirty="0"/>
              <a:t>At the same time in England the term was used in relation to the South Sea Bubble, of 1720.</a:t>
            </a:r>
          </a:p>
          <a:p>
            <a:pPr lvl="1"/>
            <a:r>
              <a:rPr lang="en-GB" dirty="0"/>
              <a:t>The term has been in use ever since in the popular and academic press.</a:t>
            </a:r>
          </a:p>
        </p:txBody>
      </p:sp>
      <p:cxnSp>
        <p:nvCxnSpPr>
          <p:cNvPr id="4" name="Straight Connector 3"/>
          <p:cNvCxnSpPr/>
          <p:nvPr/>
        </p:nvCxnSpPr>
        <p:spPr>
          <a:xfrm>
            <a:off x="822101" y="1697743"/>
            <a:ext cx="10547797" cy="1"/>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3261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2631</TotalTime>
  <Words>2552</Words>
  <Application>Microsoft Office PowerPoint</Application>
  <PresentationFormat>Widescreen</PresentationFormat>
  <Paragraphs>187</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Aptos</vt:lpstr>
      <vt:lpstr>Aptos Display</vt:lpstr>
      <vt:lpstr>Arial</vt:lpstr>
      <vt:lpstr>Wingdings</vt:lpstr>
      <vt:lpstr>Office Theme</vt:lpstr>
      <vt:lpstr>Χρηματοπιστωτικές Φούσκες, Μανίες και Κρίσεις.  Από την κρίση των τουλιπών (1620) έως σήμερα.</vt:lpstr>
      <vt:lpstr>Περιεχόμενα μαθήματος</vt:lpstr>
      <vt:lpstr>Κεντρικά κείμενα της εποχής</vt:lpstr>
      <vt:lpstr>Μοντέρνες οπτικές των κρίσεων</vt:lpstr>
      <vt:lpstr>Μεθοδολογικό πλαίσιο Ι – οικονομικά «ερωτήματα» και η εποχή τους</vt:lpstr>
      <vt:lpstr>Μεθοδολογικό πλαίσιο ΙΙ- εντοπίζοντας το θεωρητικό πρόβλημα </vt:lpstr>
      <vt:lpstr>Xρηματοπιστωτικές φούσκες; Μπορεί να υπάρχει ορισμός;</vt:lpstr>
      <vt:lpstr>Φούσκες (bubbles) και γενική οικονομική κατάσταση</vt:lpstr>
      <vt:lpstr>Μια σύντομη ιστορία του Αγγλικού όρου ‘bubbles’</vt:lpstr>
      <vt:lpstr>Methods of analysis: what can an economist do to analyse each situation?</vt:lpstr>
      <vt:lpstr>Reasoned argument: Closed Systems </vt:lpstr>
      <vt:lpstr>Example: The IS/LM model</vt:lpstr>
      <vt:lpstr>Monetary influences: shifts in LM</vt:lpstr>
      <vt:lpstr>Reasoned argument: Open Systems </vt:lpstr>
      <vt:lpstr>Open systems – Critical Realism &amp; Tony Lawson</vt:lpstr>
      <vt:lpstr>Open Systems – post-Keynesian variety (Sheila Dow/Victoria Chick)</vt:lpstr>
      <vt:lpstr>Example: Different types of uncertainty</vt:lpstr>
      <vt:lpstr>By Example. Finding historical or contemporary parallels and comparing/extrapolating.</vt:lpstr>
      <vt:lpstr>The Great depression and the 2008 financial crisis. Are there parallels?</vt:lpstr>
      <vt:lpstr>The use of contrasting perspectives</vt:lpstr>
      <vt:lpstr>Ideology, theory and point of view- a complex relationship.</vt:lpstr>
      <vt:lpstr>Competing interpretations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Χρηματοπιστωτικές Φούσκες, Μανίες και Κρίσεις.  Από την κρίση των τουλιπών (1620) έως σήμερα.</dc:title>
  <dc:creator>Constantinos Repapis</dc:creator>
  <cp:lastModifiedBy>Constantinos Repapis</cp:lastModifiedBy>
  <cp:revision>9</cp:revision>
  <dcterms:created xsi:type="dcterms:W3CDTF">2024-03-04T18:03:32Z</dcterms:created>
  <dcterms:modified xsi:type="dcterms:W3CDTF">2024-03-15T10:08:06Z</dcterms:modified>
</cp:coreProperties>
</file>