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Ενότητα χωρίς τίτλο" id="{9BAF3112-8521-48DD-B1D1-71B2C78E4BBF}">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646DA-FE02-424C-8D5B-E2D03DC9B5B9}" type="doc">
      <dgm:prSet loTypeId="urn:microsoft.com/office/officeart/2005/8/layout/process5" loCatId="process" qsTypeId="urn:microsoft.com/office/officeart/2005/8/quickstyle/simple4" qsCatId="simple" csTypeId="urn:microsoft.com/office/officeart/2005/8/colors/accent0_3" csCatId="mainScheme" phldr="1"/>
      <dgm:spPr/>
      <dgm:t>
        <a:bodyPr/>
        <a:lstStyle/>
        <a:p>
          <a:endParaRPr lang="en-US"/>
        </a:p>
      </dgm:t>
    </dgm:pt>
    <dgm:pt modelId="{06F4271D-0CE6-408C-973B-D2EB35A2A8B4}">
      <dgm:prSet custT="1"/>
      <dgm:spPr/>
      <dgm:t>
        <a:bodyPr/>
        <a:lstStyle/>
        <a:p>
          <a:r>
            <a:rPr lang="en-US" sz="3600" dirty="0" err="1"/>
            <a:t>Σύστημ</a:t>
          </a:r>
          <a:r>
            <a:rPr lang="en-US" sz="3600" dirty="0"/>
            <a:t>α Συμβάσεων</a:t>
          </a:r>
        </a:p>
      </dgm:t>
    </dgm:pt>
    <dgm:pt modelId="{47D68FA3-366F-43D0-8384-7394D4D106E9}" type="parTrans" cxnId="{C1010D12-EDED-49AF-B262-57A5315CD0C6}">
      <dgm:prSet/>
      <dgm:spPr/>
      <dgm:t>
        <a:bodyPr/>
        <a:lstStyle/>
        <a:p>
          <a:endParaRPr lang="en-US"/>
        </a:p>
      </dgm:t>
    </dgm:pt>
    <dgm:pt modelId="{F239F96D-E3F2-4FF4-8CCF-0F7367A86923}" type="sibTrans" cxnId="{C1010D12-EDED-49AF-B262-57A5315CD0C6}">
      <dgm:prSet/>
      <dgm:spPr/>
      <dgm:t>
        <a:bodyPr/>
        <a:lstStyle/>
        <a:p>
          <a:endParaRPr lang="en-US"/>
        </a:p>
      </dgm:t>
    </dgm:pt>
    <dgm:pt modelId="{7964D9FD-2BDC-43DE-96CF-9CA35C55F246}">
      <dgm:prSet/>
      <dgm:spPr/>
      <dgm:t>
        <a:bodyPr/>
        <a:lstStyle/>
        <a:p>
          <a:pPr>
            <a:buNone/>
          </a:pPr>
          <a:r>
            <a:rPr lang="en-US" dirty="0" err="1"/>
            <a:t>Δέσμευση</a:t>
          </a:r>
          <a:r>
            <a:rPr lang="en-US" dirty="0"/>
            <a:t> μα</a:t>
          </a:r>
          <a:r>
            <a:rPr lang="en-US" dirty="0" err="1"/>
            <a:t>θητών</a:t>
          </a:r>
          <a:r>
            <a:rPr lang="en-US" dirty="0"/>
            <a:t> </a:t>
          </a:r>
          <a:r>
            <a:rPr lang="en-US" dirty="0" err="1"/>
            <a:t>σε</a:t>
          </a:r>
          <a:r>
            <a:rPr lang="en-US" dirty="0"/>
            <a:t> </a:t>
          </a:r>
          <a:r>
            <a:rPr lang="en-US" dirty="0" err="1"/>
            <a:t>έν</a:t>
          </a:r>
          <a:r>
            <a:rPr lang="en-US" dirty="0"/>
            <a:t>α έργο και ανάπτυξη του αυτοελέγχου τους </a:t>
          </a:r>
        </a:p>
      </dgm:t>
    </dgm:pt>
    <dgm:pt modelId="{FB73E251-84E7-45AB-AB63-65490A29F7B7}" type="parTrans" cxnId="{CADA76B3-4218-4D7A-A5F2-5B722C4E12E0}">
      <dgm:prSet/>
      <dgm:spPr/>
      <dgm:t>
        <a:bodyPr/>
        <a:lstStyle/>
        <a:p>
          <a:endParaRPr lang="en-US"/>
        </a:p>
      </dgm:t>
    </dgm:pt>
    <dgm:pt modelId="{75EB0FB2-EE38-4373-B63E-185413C7CA72}" type="sibTrans" cxnId="{CADA76B3-4218-4D7A-A5F2-5B722C4E12E0}">
      <dgm:prSet/>
      <dgm:spPr/>
      <dgm:t>
        <a:bodyPr/>
        <a:lstStyle/>
        <a:p>
          <a:endParaRPr lang="en-US"/>
        </a:p>
      </dgm:t>
    </dgm:pt>
    <dgm:pt modelId="{50B757A1-45CD-4961-9C28-103DBC0371AF}">
      <dgm:prSet/>
      <dgm:spPr/>
      <dgm:t>
        <a:bodyPr/>
        <a:lstStyle/>
        <a:p>
          <a:pPr>
            <a:buFont typeface="Wingdings" panose="05000000000000000000" pitchFamily="2" charset="2"/>
            <a:buChar char="q"/>
          </a:pPr>
          <a:r>
            <a:rPr lang="en-US" b="0" dirty="0" err="1"/>
            <a:t>Σύν</a:t>
          </a:r>
          <a:r>
            <a:rPr lang="en-US" b="0" dirty="0"/>
            <a:t>αψη προσωπικών συμβάσεων, μεταξύ μαθητών και δασκάλων</a:t>
          </a:r>
        </a:p>
      </dgm:t>
    </dgm:pt>
    <dgm:pt modelId="{C8A9D7E0-C8E4-43F7-9065-BD662301FCAA}" type="parTrans" cxnId="{07D2F411-432F-4412-A320-45CE1497D4F3}">
      <dgm:prSet/>
      <dgm:spPr/>
      <dgm:t>
        <a:bodyPr/>
        <a:lstStyle/>
        <a:p>
          <a:endParaRPr lang="en-US"/>
        </a:p>
      </dgm:t>
    </dgm:pt>
    <dgm:pt modelId="{20AD09EA-B5F6-45DA-B32E-E96967A3A4F7}" type="sibTrans" cxnId="{07D2F411-432F-4412-A320-45CE1497D4F3}">
      <dgm:prSet/>
      <dgm:spPr/>
      <dgm:t>
        <a:bodyPr/>
        <a:lstStyle/>
        <a:p>
          <a:endParaRPr lang="en-US"/>
        </a:p>
      </dgm:t>
    </dgm:pt>
    <dgm:pt modelId="{D5C326C0-A193-4E4A-8413-8C08624F06A2}">
      <dgm:prSet/>
      <dgm:spPr/>
      <dgm:t>
        <a:bodyPr/>
        <a:lstStyle/>
        <a:p>
          <a:pPr>
            <a:buFont typeface="Wingdings" panose="05000000000000000000" pitchFamily="2" charset="2"/>
            <a:buChar char="q"/>
          </a:pPr>
          <a:r>
            <a:rPr lang="en-US" b="0" dirty="0" err="1"/>
            <a:t>Συμ</a:t>
          </a:r>
          <a:r>
            <a:rPr lang="en-US" b="0" dirty="0"/>
            <a:t>βόλαια κανόνων ή ευρύτερων θεμάτων, στα πλαίσια της τάξης </a:t>
          </a:r>
        </a:p>
      </dgm:t>
    </dgm:pt>
    <dgm:pt modelId="{B55C408F-4314-4193-B241-829C95275576}" type="parTrans" cxnId="{DA4E26E8-C987-4C6E-B343-A7E4AA982024}">
      <dgm:prSet/>
      <dgm:spPr/>
      <dgm:t>
        <a:bodyPr/>
        <a:lstStyle/>
        <a:p>
          <a:endParaRPr lang="en-US"/>
        </a:p>
      </dgm:t>
    </dgm:pt>
    <dgm:pt modelId="{D86DD0A4-2856-46A6-96DA-5A7F8033B1ED}" type="sibTrans" cxnId="{DA4E26E8-C987-4C6E-B343-A7E4AA982024}">
      <dgm:prSet/>
      <dgm:spPr/>
      <dgm:t>
        <a:bodyPr/>
        <a:lstStyle/>
        <a:p>
          <a:endParaRPr lang="en-US"/>
        </a:p>
      </dgm:t>
    </dgm:pt>
    <dgm:pt modelId="{402962F8-0101-49DA-B676-C36B5CBB0087}" type="pres">
      <dgm:prSet presAssocID="{43D646DA-FE02-424C-8D5B-E2D03DC9B5B9}" presName="diagram" presStyleCnt="0">
        <dgm:presLayoutVars>
          <dgm:dir/>
          <dgm:resizeHandles val="exact"/>
        </dgm:presLayoutVars>
      </dgm:prSet>
      <dgm:spPr/>
    </dgm:pt>
    <dgm:pt modelId="{9C5F8F9A-CA3C-44C5-9C34-33B7D02E24E3}" type="pres">
      <dgm:prSet presAssocID="{06F4271D-0CE6-408C-973B-D2EB35A2A8B4}" presName="node" presStyleLbl="node1" presStyleIdx="0" presStyleCnt="2">
        <dgm:presLayoutVars>
          <dgm:bulletEnabled val="1"/>
        </dgm:presLayoutVars>
      </dgm:prSet>
      <dgm:spPr/>
    </dgm:pt>
    <dgm:pt modelId="{9334FA9F-756A-4938-80B7-1B60028B50C2}" type="pres">
      <dgm:prSet presAssocID="{F239F96D-E3F2-4FF4-8CCF-0F7367A86923}" presName="sibTrans" presStyleLbl="sibTrans2D1" presStyleIdx="0" presStyleCnt="1"/>
      <dgm:spPr/>
    </dgm:pt>
    <dgm:pt modelId="{B9F3B4DB-F34B-427B-83C9-66DFC83A6C37}" type="pres">
      <dgm:prSet presAssocID="{F239F96D-E3F2-4FF4-8CCF-0F7367A86923}" presName="connectorText" presStyleLbl="sibTrans2D1" presStyleIdx="0" presStyleCnt="1"/>
      <dgm:spPr/>
    </dgm:pt>
    <dgm:pt modelId="{419EFF0E-E8FA-4F52-B0B6-14C0123D1B5A}" type="pres">
      <dgm:prSet presAssocID="{7964D9FD-2BDC-43DE-96CF-9CA35C55F246}" presName="node" presStyleLbl="node1" presStyleIdx="1" presStyleCnt="2">
        <dgm:presLayoutVars>
          <dgm:bulletEnabled val="1"/>
        </dgm:presLayoutVars>
      </dgm:prSet>
      <dgm:spPr/>
    </dgm:pt>
  </dgm:ptLst>
  <dgm:cxnLst>
    <dgm:cxn modelId="{3C821E02-61EB-419D-8814-8A1764EE007B}" type="presOf" srcId="{D5C326C0-A193-4E4A-8413-8C08624F06A2}" destId="{419EFF0E-E8FA-4F52-B0B6-14C0123D1B5A}" srcOrd="0" destOrd="2" presId="urn:microsoft.com/office/officeart/2005/8/layout/process5"/>
    <dgm:cxn modelId="{07D2F411-432F-4412-A320-45CE1497D4F3}" srcId="{7964D9FD-2BDC-43DE-96CF-9CA35C55F246}" destId="{50B757A1-45CD-4961-9C28-103DBC0371AF}" srcOrd="0" destOrd="0" parTransId="{C8A9D7E0-C8E4-43F7-9065-BD662301FCAA}" sibTransId="{20AD09EA-B5F6-45DA-B32E-E96967A3A4F7}"/>
    <dgm:cxn modelId="{C1010D12-EDED-49AF-B262-57A5315CD0C6}" srcId="{43D646DA-FE02-424C-8D5B-E2D03DC9B5B9}" destId="{06F4271D-0CE6-408C-973B-D2EB35A2A8B4}" srcOrd="0" destOrd="0" parTransId="{47D68FA3-366F-43D0-8384-7394D4D106E9}" sibTransId="{F239F96D-E3F2-4FF4-8CCF-0F7367A86923}"/>
    <dgm:cxn modelId="{37AF7E23-A897-44DD-9A64-94D99F9886CE}" type="presOf" srcId="{7964D9FD-2BDC-43DE-96CF-9CA35C55F246}" destId="{419EFF0E-E8FA-4F52-B0B6-14C0123D1B5A}" srcOrd="0" destOrd="0" presId="urn:microsoft.com/office/officeart/2005/8/layout/process5"/>
    <dgm:cxn modelId="{19225C26-F80E-4C84-9A85-6BEEC4F41378}" type="presOf" srcId="{50B757A1-45CD-4961-9C28-103DBC0371AF}" destId="{419EFF0E-E8FA-4F52-B0B6-14C0123D1B5A}" srcOrd="0" destOrd="1" presId="urn:microsoft.com/office/officeart/2005/8/layout/process5"/>
    <dgm:cxn modelId="{FB362D81-652A-4260-A495-8E3EAADE29F1}" type="presOf" srcId="{F239F96D-E3F2-4FF4-8CCF-0F7367A86923}" destId="{B9F3B4DB-F34B-427B-83C9-66DFC83A6C37}" srcOrd="1" destOrd="0" presId="urn:microsoft.com/office/officeart/2005/8/layout/process5"/>
    <dgm:cxn modelId="{576FE19F-B766-4BBB-9696-6FB6FC08B8A7}" type="presOf" srcId="{F239F96D-E3F2-4FF4-8CCF-0F7367A86923}" destId="{9334FA9F-756A-4938-80B7-1B60028B50C2}" srcOrd="0" destOrd="0" presId="urn:microsoft.com/office/officeart/2005/8/layout/process5"/>
    <dgm:cxn modelId="{2DB8F4A0-787C-4A6C-8BC0-7DE884DF8ADC}" type="presOf" srcId="{06F4271D-0CE6-408C-973B-D2EB35A2A8B4}" destId="{9C5F8F9A-CA3C-44C5-9C34-33B7D02E24E3}" srcOrd="0" destOrd="0" presId="urn:microsoft.com/office/officeart/2005/8/layout/process5"/>
    <dgm:cxn modelId="{CADA76B3-4218-4D7A-A5F2-5B722C4E12E0}" srcId="{43D646DA-FE02-424C-8D5B-E2D03DC9B5B9}" destId="{7964D9FD-2BDC-43DE-96CF-9CA35C55F246}" srcOrd="1" destOrd="0" parTransId="{FB73E251-84E7-45AB-AB63-65490A29F7B7}" sibTransId="{75EB0FB2-EE38-4373-B63E-185413C7CA72}"/>
    <dgm:cxn modelId="{0597E9C3-680D-4BD5-8F4F-2EA5865D9CDA}" type="presOf" srcId="{43D646DA-FE02-424C-8D5B-E2D03DC9B5B9}" destId="{402962F8-0101-49DA-B676-C36B5CBB0087}" srcOrd="0" destOrd="0" presId="urn:microsoft.com/office/officeart/2005/8/layout/process5"/>
    <dgm:cxn modelId="{DA4E26E8-C987-4C6E-B343-A7E4AA982024}" srcId="{7964D9FD-2BDC-43DE-96CF-9CA35C55F246}" destId="{D5C326C0-A193-4E4A-8413-8C08624F06A2}" srcOrd="1" destOrd="0" parTransId="{B55C408F-4314-4193-B241-829C95275576}" sibTransId="{D86DD0A4-2856-46A6-96DA-5A7F8033B1ED}"/>
    <dgm:cxn modelId="{72BC5D3A-CD15-4D99-B247-9F05667E4133}" type="presParOf" srcId="{402962F8-0101-49DA-B676-C36B5CBB0087}" destId="{9C5F8F9A-CA3C-44C5-9C34-33B7D02E24E3}" srcOrd="0" destOrd="0" presId="urn:microsoft.com/office/officeart/2005/8/layout/process5"/>
    <dgm:cxn modelId="{46DD59F1-FDDD-4B89-88BC-B9BD4EB215C1}" type="presParOf" srcId="{402962F8-0101-49DA-B676-C36B5CBB0087}" destId="{9334FA9F-756A-4938-80B7-1B60028B50C2}" srcOrd="1" destOrd="0" presId="urn:microsoft.com/office/officeart/2005/8/layout/process5"/>
    <dgm:cxn modelId="{25BCD9DF-697F-49B3-A942-3C17D217E69C}" type="presParOf" srcId="{9334FA9F-756A-4938-80B7-1B60028B50C2}" destId="{B9F3B4DB-F34B-427B-83C9-66DFC83A6C37}" srcOrd="0" destOrd="0" presId="urn:microsoft.com/office/officeart/2005/8/layout/process5"/>
    <dgm:cxn modelId="{1DD5258B-0C88-40A7-8709-0E466B23F4C1}" type="presParOf" srcId="{402962F8-0101-49DA-B676-C36B5CBB0087}" destId="{419EFF0E-E8FA-4F52-B0B6-14C0123D1B5A}" srcOrd="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F8F9A-CA3C-44C5-9C34-33B7D02E24E3}">
      <dsp:nvSpPr>
        <dsp:cNvPr id="0" name=""/>
        <dsp:cNvSpPr/>
      </dsp:nvSpPr>
      <dsp:spPr>
        <a:xfrm>
          <a:off x="2176" y="1764042"/>
          <a:ext cx="4641876" cy="2785125"/>
        </a:xfrm>
        <a:prstGeom prst="roundRect">
          <a:avLst>
            <a:gd name="adj" fmla="val 10000"/>
          </a:avLst>
        </a:prstGeom>
        <a:gradFill rotWithShape="0">
          <a:gsLst>
            <a:gs pos="0">
              <a:schemeClr val="dk2">
                <a:hueOff val="0"/>
                <a:satOff val="0"/>
                <a:lumOff val="0"/>
                <a:alphaOff val="0"/>
                <a:tint val="96000"/>
                <a:lumMod val="104000"/>
              </a:schemeClr>
            </a:gs>
            <a:gs pos="100000">
              <a:schemeClr val="dk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err="1"/>
            <a:t>Σύστημ</a:t>
          </a:r>
          <a:r>
            <a:rPr lang="en-US" sz="3600" kern="1200" dirty="0"/>
            <a:t>α Συμβάσεων</a:t>
          </a:r>
        </a:p>
      </dsp:txBody>
      <dsp:txXfrm>
        <a:off x="83750" y="1845616"/>
        <a:ext cx="4478728" cy="2621977"/>
      </dsp:txXfrm>
    </dsp:sp>
    <dsp:sp modelId="{9334FA9F-756A-4938-80B7-1B60028B50C2}">
      <dsp:nvSpPr>
        <dsp:cNvPr id="0" name=""/>
        <dsp:cNvSpPr/>
      </dsp:nvSpPr>
      <dsp:spPr>
        <a:xfrm>
          <a:off x="5052537" y="2581012"/>
          <a:ext cx="984077" cy="1151185"/>
        </a:xfrm>
        <a:prstGeom prst="rightArrow">
          <a:avLst>
            <a:gd name="adj1" fmla="val 60000"/>
            <a:gd name="adj2" fmla="val 50000"/>
          </a:avLst>
        </a:prstGeom>
        <a:gradFill rotWithShape="0">
          <a:gsLst>
            <a:gs pos="0">
              <a:schemeClr val="dk2">
                <a:tint val="60000"/>
                <a:hueOff val="0"/>
                <a:satOff val="0"/>
                <a:lumOff val="0"/>
                <a:alphaOff val="0"/>
                <a:tint val="96000"/>
                <a:lumMod val="104000"/>
              </a:schemeClr>
            </a:gs>
            <a:gs pos="100000">
              <a:schemeClr val="dk2">
                <a:tint val="60000"/>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052537" y="2811249"/>
        <a:ext cx="688854" cy="690711"/>
      </dsp:txXfrm>
    </dsp:sp>
    <dsp:sp modelId="{419EFF0E-E8FA-4F52-B0B6-14C0123D1B5A}">
      <dsp:nvSpPr>
        <dsp:cNvPr id="0" name=""/>
        <dsp:cNvSpPr/>
      </dsp:nvSpPr>
      <dsp:spPr>
        <a:xfrm>
          <a:off x="6500803" y="1764042"/>
          <a:ext cx="4641876" cy="2785125"/>
        </a:xfrm>
        <a:prstGeom prst="roundRect">
          <a:avLst>
            <a:gd name="adj" fmla="val 10000"/>
          </a:avLst>
        </a:prstGeom>
        <a:gradFill rotWithShape="0">
          <a:gsLst>
            <a:gs pos="0">
              <a:schemeClr val="dk2">
                <a:hueOff val="0"/>
                <a:satOff val="0"/>
                <a:lumOff val="0"/>
                <a:alphaOff val="0"/>
                <a:tint val="96000"/>
                <a:lumMod val="104000"/>
              </a:schemeClr>
            </a:gs>
            <a:gs pos="100000">
              <a:schemeClr val="dk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err="1"/>
            <a:t>Δέσμευση</a:t>
          </a:r>
          <a:r>
            <a:rPr lang="en-US" sz="2700" kern="1200" dirty="0"/>
            <a:t> μα</a:t>
          </a:r>
          <a:r>
            <a:rPr lang="en-US" sz="2700" kern="1200" dirty="0" err="1"/>
            <a:t>θητών</a:t>
          </a:r>
          <a:r>
            <a:rPr lang="en-US" sz="2700" kern="1200" dirty="0"/>
            <a:t> </a:t>
          </a:r>
          <a:r>
            <a:rPr lang="en-US" sz="2700" kern="1200" dirty="0" err="1"/>
            <a:t>σε</a:t>
          </a:r>
          <a:r>
            <a:rPr lang="en-US" sz="2700" kern="1200" dirty="0"/>
            <a:t> </a:t>
          </a:r>
          <a:r>
            <a:rPr lang="en-US" sz="2700" kern="1200" dirty="0" err="1"/>
            <a:t>έν</a:t>
          </a:r>
          <a:r>
            <a:rPr lang="en-US" sz="2700" kern="1200" dirty="0"/>
            <a:t>α έργο και ανάπτυξη του αυτοελέγχου τους </a:t>
          </a:r>
        </a:p>
        <a:p>
          <a:pPr marL="228600" lvl="1" indent="-228600" algn="l" defTabSz="933450">
            <a:lnSpc>
              <a:spcPct val="90000"/>
            </a:lnSpc>
            <a:spcBef>
              <a:spcPct val="0"/>
            </a:spcBef>
            <a:spcAft>
              <a:spcPct val="15000"/>
            </a:spcAft>
            <a:buFont typeface="Wingdings" panose="05000000000000000000" pitchFamily="2" charset="2"/>
            <a:buChar char="q"/>
          </a:pPr>
          <a:r>
            <a:rPr lang="en-US" sz="2100" b="0" kern="1200" dirty="0" err="1"/>
            <a:t>Σύν</a:t>
          </a:r>
          <a:r>
            <a:rPr lang="en-US" sz="2100" b="0" kern="1200" dirty="0"/>
            <a:t>αψη προσωπικών συμβάσεων, μεταξύ μαθητών και δασκάλων</a:t>
          </a:r>
        </a:p>
        <a:p>
          <a:pPr marL="228600" lvl="1" indent="-228600" algn="l" defTabSz="933450">
            <a:lnSpc>
              <a:spcPct val="90000"/>
            </a:lnSpc>
            <a:spcBef>
              <a:spcPct val="0"/>
            </a:spcBef>
            <a:spcAft>
              <a:spcPct val="15000"/>
            </a:spcAft>
            <a:buFont typeface="Wingdings" panose="05000000000000000000" pitchFamily="2" charset="2"/>
            <a:buChar char="q"/>
          </a:pPr>
          <a:r>
            <a:rPr lang="en-US" sz="2100" b="0" kern="1200" dirty="0" err="1"/>
            <a:t>Συμ</a:t>
          </a:r>
          <a:r>
            <a:rPr lang="en-US" sz="2100" b="0" kern="1200" dirty="0"/>
            <a:t>βόλαια κανόνων ή ευρύτερων θεμάτων, στα πλαίσια της τάξης </a:t>
          </a:r>
        </a:p>
      </dsp:txBody>
      <dsp:txXfrm>
        <a:off x="6582377" y="1845616"/>
        <a:ext cx="4478728" cy="26219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89669-9F1F-4B08-85ED-5D3823055B46}" type="datetimeFigureOut">
              <a:rPr lang="el-GR" smtClean="0"/>
              <a:t>9/5/2024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9BCD0-EA71-4696-91C3-DE6C06C995DD}" type="slidenum">
              <a:rPr lang="el-GR" smtClean="0"/>
              <a:t>‹#›</a:t>
            </a:fld>
            <a:endParaRPr lang="el-GR"/>
          </a:p>
        </p:txBody>
      </p:sp>
    </p:spTree>
    <p:extLst>
      <p:ext uri="{BB962C8B-B14F-4D97-AF65-F5344CB8AC3E}">
        <p14:creationId xmlns:p14="http://schemas.microsoft.com/office/powerpoint/2010/main" val="1999315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989BCD0-EA71-4696-91C3-DE6C06C995DD}" type="slidenum">
              <a:rPr lang="el-GR" smtClean="0"/>
              <a:t>3</a:t>
            </a:fld>
            <a:endParaRPr lang="el-GR"/>
          </a:p>
        </p:txBody>
      </p:sp>
    </p:spTree>
    <p:extLst>
      <p:ext uri="{BB962C8B-B14F-4D97-AF65-F5344CB8AC3E}">
        <p14:creationId xmlns:p14="http://schemas.microsoft.com/office/powerpoint/2010/main" val="183695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22252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4164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48736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89F9E-9962-4B7B-BA18-A15907CCC6BF}"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95319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127306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118772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4257339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78979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47858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74805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83572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621411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73117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68679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1611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10640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D0D92BC-42A9-434B-8530-ADBF4485E407}" type="datetimeFigureOut">
              <a:rPr lang="en-US" smtClean="0"/>
              <a:pPr/>
              <a:t>05/09/2024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74568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D0D92BC-42A9-434B-8530-ADBF4485E407}" type="datetimeFigureOut">
              <a:rPr lang="en-US" smtClean="0"/>
              <a:pPr/>
              <a:t>05/09/2024</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83565857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Έγχρωμες μολύβια μέσα σε μια, η οποία βρίσκεται πάνω από έναν πίνακα καφέ">
            <a:extLst>
              <a:ext uri="{FF2B5EF4-FFF2-40B4-BE49-F238E27FC236}">
                <a16:creationId xmlns:a16="http://schemas.microsoft.com/office/drawing/2014/main" id="{888297A6-6FA1-E0B7-D8CE-133BDFA88F23}"/>
              </a:ext>
            </a:extLst>
          </p:cNvPr>
          <p:cNvPicPr>
            <a:picLocks noChangeAspect="1"/>
          </p:cNvPicPr>
          <p:nvPr/>
        </p:nvPicPr>
        <p:blipFill rotWithShape="1">
          <a:blip r:embed="rId2">
            <a:alphaModFix/>
          </a:blip>
          <a:srcRect t="15749"/>
          <a:stretch/>
        </p:blipFill>
        <p:spPr>
          <a:xfrm>
            <a:off x="0" y="1571"/>
            <a:ext cx="12191980" cy="6856429"/>
          </a:xfrm>
          <a:prstGeom prst="rect">
            <a:avLst/>
          </a:prstGeom>
        </p:spPr>
      </p:pic>
      <p:sp>
        <p:nvSpPr>
          <p:cNvPr id="2" name="Τίτλος 1">
            <a:extLst>
              <a:ext uri="{FF2B5EF4-FFF2-40B4-BE49-F238E27FC236}">
                <a16:creationId xmlns:a16="http://schemas.microsoft.com/office/drawing/2014/main" id="{AA9BF27A-6FFF-001F-5063-A3D1252700D6}"/>
              </a:ext>
            </a:extLst>
          </p:cNvPr>
          <p:cNvSpPr>
            <a:spLocks noGrp="1"/>
          </p:cNvSpPr>
          <p:nvPr>
            <p:ph type="ctrTitle"/>
          </p:nvPr>
        </p:nvSpPr>
        <p:spPr>
          <a:xfrm>
            <a:off x="433634" y="725869"/>
            <a:ext cx="7230358" cy="3355937"/>
          </a:xfrm>
        </p:spPr>
        <p:txBody>
          <a:bodyPr anchor="b">
            <a:normAutofit fontScale="90000"/>
          </a:bodyPr>
          <a:lstStyle/>
          <a:p>
            <a:pPr algn="ctr"/>
            <a:r>
              <a:rPr lang="el-GR" sz="4400" b="1" dirty="0"/>
              <a:t>ΚΕΦΑΛΑΙΟ 11: Αξιολόγηση Δεξιοτήτων Μελέτης και Δεξιότητες Διαμόρφωσης Τεστ</a:t>
            </a:r>
            <a:br>
              <a:rPr lang="el-GR" sz="4400" b="1" dirty="0"/>
            </a:br>
            <a:r>
              <a:rPr lang="el-GR" sz="2700" b="1" dirty="0"/>
              <a:t>ΜΑΘΗΜΑ: Εκπαιδευτική Αξιολόγηση στην Ειδική Αγωγή και την Ενταξιακή Εκπαίδευση</a:t>
            </a:r>
            <a:br>
              <a:rPr lang="el-GR" sz="2700" b="1" dirty="0"/>
            </a:br>
            <a:r>
              <a:rPr lang="el-GR" sz="2700" b="1" dirty="0"/>
              <a:t>Διδάσκουσα: Βλάχου Αναστασία</a:t>
            </a:r>
          </a:p>
        </p:txBody>
      </p:sp>
      <p:sp>
        <p:nvSpPr>
          <p:cNvPr id="3" name="Υπότιτλος 2">
            <a:extLst>
              <a:ext uri="{FF2B5EF4-FFF2-40B4-BE49-F238E27FC236}">
                <a16:creationId xmlns:a16="http://schemas.microsoft.com/office/drawing/2014/main" id="{9FC0B96B-5785-EBB8-3FF8-265413E35A0F}"/>
              </a:ext>
            </a:extLst>
          </p:cNvPr>
          <p:cNvSpPr>
            <a:spLocks noGrp="1"/>
          </p:cNvSpPr>
          <p:nvPr>
            <p:ph type="subTitle" idx="1"/>
          </p:nvPr>
        </p:nvSpPr>
        <p:spPr>
          <a:xfrm>
            <a:off x="1574277" y="4249360"/>
            <a:ext cx="5099900" cy="1882771"/>
          </a:xfrm>
        </p:spPr>
        <p:txBody>
          <a:bodyPr>
            <a:normAutofit/>
          </a:bodyPr>
          <a:lstStyle/>
          <a:p>
            <a:pPr algn="ctr"/>
            <a:r>
              <a:rPr lang="el-GR" b="1" dirty="0"/>
              <a:t>Παντελιού Νίκη </a:t>
            </a:r>
          </a:p>
          <a:p>
            <a:pPr algn="ctr"/>
            <a:r>
              <a:rPr lang="el-GR" b="1" dirty="0"/>
              <a:t>Σκουτελάκη Βασιλική Παυλίνα</a:t>
            </a:r>
          </a:p>
          <a:p>
            <a:pPr algn="ctr"/>
            <a:r>
              <a:rPr lang="el-GR" b="1" dirty="0"/>
              <a:t>8</a:t>
            </a:r>
            <a:r>
              <a:rPr lang="el-GR" b="1" baseline="30000" dirty="0"/>
              <a:t>ο</a:t>
            </a:r>
            <a:r>
              <a:rPr lang="el-GR" b="1" dirty="0"/>
              <a:t> Εξάμηνο</a:t>
            </a:r>
          </a:p>
          <a:p>
            <a:pPr algn="ctr"/>
            <a:r>
              <a:rPr lang="el-GR" b="1" dirty="0"/>
              <a:t>2023 - 2024 </a:t>
            </a:r>
          </a:p>
          <a:p>
            <a:pPr algn="ctr"/>
            <a:endParaRPr lang="el-GR" dirty="0"/>
          </a:p>
        </p:txBody>
      </p:sp>
    </p:spTree>
    <p:extLst>
      <p:ext uri="{BB962C8B-B14F-4D97-AF65-F5344CB8AC3E}">
        <p14:creationId xmlns:p14="http://schemas.microsoft.com/office/powerpoint/2010/main" val="26955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Εικόνα 2" descr="Εικόνα που περιέχει γραφική ύλη, στυλό, είδη γραφείου, γραφικός χαρακτήρας&#10;&#10;Περιγραφή που δημιουργήθηκε αυτόματα">
            <a:extLst>
              <a:ext uri="{FF2B5EF4-FFF2-40B4-BE49-F238E27FC236}">
                <a16:creationId xmlns:a16="http://schemas.microsoft.com/office/drawing/2014/main" id="{E49EF2A3-902C-9CB4-052D-F4197C5353A7}"/>
              </a:ext>
            </a:extLst>
          </p:cNvPr>
          <p:cNvPicPr>
            <a:picLocks noChangeAspect="1"/>
          </p:cNvPicPr>
          <p:nvPr/>
        </p:nvPicPr>
        <p:blipFill rotWithShape="1">
          <a:blip r:embed="rId3"/>
          <a:srcRect r="16961" b="-2"/>
          <a:stretch/>
        </p:blipFill>
        <p:spPr>
          <a:xfrm>
            <a:off x="0" y="-1"/>
            <a:ext cx="12192000" cy="6956982"/>
          </a:xfrm>
          <a:prstGeom prst="rect">
            <a:avLst/>
          </a:prstGeom>
        </p:spPr>
      </p:pic>
      <p:graphicFrame>
        <p:nvGraphicFramePr>
          <p:cNvPr id="15" name="TextBox 1">
            <a:extLst>
              <a:ext uri="{FF2B5EF4-FFF2-40B4-BE49-F238E27FC236}">
                <a16:creationId xmlns:a16="http://schemas.microsoft.com/office/drawing/2014/main" id="{D06A4FF3-EE36-21E7-4647-2D7F922CE3EE}"/>
              </a:ext>
            </a:extLst>
          </p:cNvPr>
          <p:cNvGraphicFramePr/>
          <p:nvPr>
            <p:extLst>
              <p:ext uri="{D42A27DB-BD31-4B8C-83A1-F6EECF244321}">
                <p14:modId xmlns:p14="http://schemas.microsoft.com/office/powerpoint/2010/main" val="2713909493"/>
              </p:ext>
            </p:extLst>
          </p:nvPr>
        </p:nvGraphicFramePr>
        <p:xfrm>
          <a:off x="376466" y="266698"/>
          <a:ext cx="11144856" cy="6313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289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F6FA77F-F6E8-21AF-B053-D42C2BCD04D0}"/>
              </a:ext>
            </a:extLst>
          </p:cNvPr>
          <p:cNvPicPr>
            <a:picLocks noChangeAspect="1"/>
          </p:cNvPicPr>
          <p:nvPr/>
        </p:nvPicPr>
        <p:blipFill rotWithShape="1">
          <a:blip r:embed="rId2">
            <a:alphaModFix amt="25000"/>
          </a:blip>
          <a:srcRect t="15704" b="9297"/>
          <a:stretch/>
        </p:blipFill>
        <p:spPr>
          <a:xfrm>
            <a:off x="1" y="10"/>
            <a:ext cx="12192000" cy="6857990"/>
          </a:xfrm>
          <a:prstGeom prst="rect">
            <a:avLst/>
          </a:prstGeom>
        </p:spPr>
      </p:pic>
      <p:sp>
        <p:nvSpPr>
          <p:cNvPr id="2" name="TextBox 1">
            <a:extLst>
              <a:ext uri="{FF2B5EF4-FFF2-40B4-BE49-F238E27FC236}">
                <a16:creationId xmlns:a16="http://schemas.microsoft.com/office/drawing/2014/main" id="{56DE523A-1C1D-4AF3-4292-AF44CB354F9A}"/>
              </a:ext>
            </a:extLst>
          </p:cNvPr>
          <p:cNvSpPr txBox="1"/>
          <p:nvPr/>
        </p:nvSpPr>
        <p:spPr>
          <a:xfrm>
            <a:off x="998635" y="1104900"/>
            <a:ext cx="10725756" cy="5753100"/>
          </a:xfrm>
          <a:prstGeom prst="rect">
            <a:avLst/>
          </a:prstGeom>
        </p:spPr>
        <p:txBody>
          <a:bodyPr vert="horz" lIns="91440" tIns="45720" rIns="91440" bIns="45720" rtlCol="0" anchor="ctr">
            <a:normAutofit/>
          </a:bodyPr>
          <a:lstStyle/>
          <a:p>
            <a:pPr>
              <a:spcBef>
                <a:spcPct val="20000"/>
              </a:spcBef>
              <a:spcAft>
                <a:spcPts val="600"/>
              </a:spcAft>
              <a:buClr>
                <a:schemeClr val="tx2"/>
              </a:buClr>
              <a:buSzPct val="70000"/>
              <a:buFont typeface="Wingdings 2" charset="2"/>
            </a:pP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Πα</a:t>
            </a: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ράγοντες</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ου</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επ</a:t>
            </a: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ηρεάζουν</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τις</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επ</a:t>
            </a: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ιδόσεις</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των μα</a:t>
            </a: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θητών</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στα </a:t>
            </a: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τεστ</a:t>
            </a:r>
            <a:endPar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571500" indent="-571500">
              <a:spcBef>
                <a:spcPct val="20000"/>
              </a:spcBef>
              <a:spcAft>
                <a:spcPts val="600"/>
              </a:spcAft>
              <a:buClr>
                <a:schemeClr val="tx2"/>
              </a:buClr>
              <a:buSzPct val="70000"/>
              <a:buFont typeface="Wingdings" panose="05000000000000000000" pitchFamily="2" charset="2"/>
              <a:buChar char="q"/>
            </a:pPr>
            <a:r>
              <a:rPr lang="el-GR"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Τα κ</a:t>
            </a:r>
            <a:r>
              <a:rPr lang="en-US" sz="2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ίνητρ</a:t>
            </a:r>
            <a:r>
              <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 και </a:t>
            </a:r>
            <a:r>
              <a:rPr lang="el-GR"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 </a:t>
            </a:r>
            <a:r>
              <a:rPr lang="en-US" sz="2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ενδι</a:t>
            </a:r>
            <a:r>
              <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αφέρον </a:t>
            </a:r>
          </a:p>
          <a:p>
            <a:pPr marL="571500" indent="-571500">
              <a:spcBef>
                <a:spcPct val="20000"/>
              </a:spcBef>
              <a:spcAft>
                <a:spcPts val="600"/>
              </a:spcAft>
              <a:buClr>
                <a:schemeClr val="tx2"/>
              </a:buClr>
              <a:buSzPct val="70000"/>
              <a:buFont typeface="Wingdings" panose="05000000000000000000" pitchFamily="2" charset="2"/>
              <a:buChar char="q"/>
            </a:pPr>
            <a:r>
              <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Η α</a:t>
            </a:r>
            <a:r>
              <a:rPr lang="en-US" sz="2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υτο</a:t>
            </a:r>
            <a:r>
              <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πεποίθηση</a:t>
            </a:r>
          </a:p>
          <a:p>
            <a:pPr marL="571500" indent="-571500">
              <a:spcBef>
                <a:spcPct val="20000"/>
              </a:spcBef>
              <a:spcAft>
                <a:spcPts val="600"/>
              </a:spcAft>
              <a:buClr>
                <a:schemeClr val="tx2"/>
              </a:buClr>
              <a:buSzPct val="70000"/>
              <a:buFont typeface="Wingdings" panose="05000000000000000000" pitchFamily="2" charset="2"/>
              <a:buChar char="q"/>
            </a:pPr>
            <a:r>
              <a:rPr lang="en-US" sz="2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a:t>
            </a:r>
            <a:r>
              <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άγχος</a:t>
            </a:r>
            <a:endPar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571500" indent="-571500">
              <a:spcBef>
                <a:spcPct val="20000"/>
              </a:spcBef>
              <a:spcAft>
                <a:spcPts val="600"/>
              </a:spcAft>
              <a:buClr>
                <a:schemeClr val="tx2"/>
              </a:buClr>
              <a:buSzPct val="70000"/>
              <a:buFont typeface="Wingdings" panose="05000000000000000000" pitchFamily="2" charset="2"/>
              <a:buChar char="q"/>
            </a:pPr>
            <a:r>
              <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Η π</a:t>
            </a:r>
            <a:r>
              <a:rPr lang="en-US" sz="2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ροσοχή</a:t>
            </a:r>
            <a:r>
              <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στη</a:t>
            </a:r>
            <a:r>
              <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λε</a:t>
            </a:r>
            <a:r>
              <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πτομέρεια</a:t>
            </a:r>
          </a:p>
          <a:p>
            <a:pPr marL="571500" indent="-571500">
              <a:spcBef>
                <a:spcPct val="20000"/>
              </a:spcBef>
              <a:spcAft>
                <a:spcPts val="600"/>
              </a:spcAft>
              <a:buClr>
                <a:schemeClr val="tx2"/>
              </a:buClr>
              <a:buSzPct val="70000"/>
              <a:buFont typeface="Wingdings" panose="05000000000000000000" pitchFamily="2" charset="2"/>
              <a:buChar char="q"/>
            </a:pPr>
            <a:r>
              <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Η </a:t>
            </a:r>
            <a:r>
              <a:rPr lang="en-US" sz="2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ικ</a:t>
            </a:r>
            <a:r>
              <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ανότητα να ακολουθεί οδηγίες</a:t>
            </a:r>
          </a:p>
          <a:p>
            <a:pPr marL="571500" indent="-571500">
              <a:spcBef>
                <a:spcPct val="20000"/>
              </a:spcBef>
              <a:spcAft>
                <a:spcPts val="600"/>
              </a:spcAft>
              <a:buClr>
                <a:schemeClr val="tx2"/>
              </a:buClr>
              <a:buSzPct val="70000"/>
              <a:buFont typeface="Wingdings" panose="05000000000000000000" pitchFamily="2" charset="2"/>
              <a:buChar char="q"/>
            </a:pPr>
            <a:r>
              <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Η </a:t>
            </a:r>
            <a:r>
              <a:rPr lang="en-US" sz="2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ικ</a:t>
            </a:r>
            <a:r>
              <a:rPr lang="en-US" sz="2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ανότητα διαχείρισης του χρόνου</a:t>
            </a:r>
          </a:p>
          <a:p>
            <a:pPr>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342900" indent="-342900">
              <a:spcBef>
                <a:spcPct val="20000"/>
              </a:spcBef>
              <a:spcAft>
                <a:spcPts val="600"/>
              </a:spcAft>
              <a:buClr>
                <a:schemeClr val="tx2"/>
              </a:buClr>
              <a:buSzPct val="70000"/>
              <a:buFont typeface="Wingdings 2" charset="2"/>
              <a:buChar char="o"/>
            </a:pPr>
            <a:endPar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317633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7EA394C-72B7-E25E-0655-CB4CE64C8F43}"/>
              </a:ext>
            </a:extLst>
          </p:cNvPr>
          <p:cNvPicPr>
            <a:picLocks noChangeAspect="1"/>
          </p:cNvPicPr>
          <p:nvPr/>
        </p:nvPicPr>
        <p:blipFill rotWithShape="1">
          <a:blip r:embed="rId2">
            <a:alphaModFix amt="25000"/>
          </a:blip>
          <a:srcRect t="37736" b="1617"/>
          <a:stretch/>
        </p:blipFill>
        <p:spPr>
          <a:xfrm>
            <a:off x="20" y="10"/>
            <a:ext cx="12191980" cy="6857990"/>
          </a:xfrm>
          <a:prstGeom prst="rect">
            <a:avLst/>
          </a:prstGeom>
        </p:spPr>
      </p:pic>
      <p:sp>
        <p:nvSpPr>
          <p:cNvPr id="2" name="TextBox 1">
            <a:extLst>
              <a:ext uri="{FF2B5EF4-FFF2-40B4-BE49-F238E27FC236}">
                <a16:creationId xmlns:a16="http://schemas.microsoft.com/office/drawing/2014/main" id="{27C3E553-A9A4-C846-B8FA-005EE2222E20}"/>
              </a:ext>
            </a:extLst>
          </p:cNvPr>
          <p:cNvSpPr txBox="1"/>
          <p:nvPr/>
        </p:nvSpPr>
        <p:spPr>
          <a:xfrm>
            <a:off x="941482" y="471488"/>
            <a:ext cx="11391900" cy="5915024"/>
          </a:xfrm>
          <a:prstGeom prst="rect">
            <a:avLst/>
          </a:prstGeom>
        </p:spPr>
        <p:txBody>
          <a:bodyPr vert="horz" lIns="91440" tIns="45720" rIns="91440" bIns="45720" rtlCol="0" anchor="ctr">
            <a:normAutofit/>
          </a:bodyPr>
          <a:lstStyle/>
          <a:p>
            <a:pPr>
              <a:spcBef>
                <a:spcPct val="20000"/>
              </a:spcBef>
              <a:spcAft>
                <a:spcPts val="600"/>
              </a:spcAft>
              <a:buClr>
                <a:schemeClr val="tx2"/>
              </a:buClr>
              <a:buSzPct val="70000"/>
              <a:buFont typeface="Wingdings 2" charset="2"/>
            </a:pP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Προετοιμ</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ασία για τεστ</a:t>
            </a:r>
            <a:endPar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spcBef>
                <a:spcPct val="20000"/>
              </a:spcBef>
              <a:spcAft>
                <a:spcPts val="600"/>
              </a:spcAft>
              <a:buClr>
                <a:schemeClr val="tx2"/>
              </a:buClr>
              <a:buSzPct val="70000"/>
            </a:pP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Πώς</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μπ</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ορούμε</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να β</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οηθήσουμε</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τους</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μα</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θητές</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να </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είν</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αι σωστά προετοιμασμένοι για ένα διαγώνισμα;</a:t>
            </a:r>
          </a:p>
          <a:p>
            <a:pPr marL="342900" indent="-342900">
              <a:spcBef>
                <a:spcPct val="20000"/>
              </a:spcBef>
              <a:spcAft>
                <a:spcPts val="600"/>
              </a:spcAft>
              <a:buClr>
                <a:schemeClr val="tx2"/>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Εξοικείωση</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των μα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θητών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με</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δια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γωνίσμ</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ατά, όπως προσομοιώσεις</a:t>
            </a:r>
          </a:p>
          <a:p>
            <a:pPr marL="342900" indent="-342900">
              <a:spcBef>
                <a:spcPct val="20000"/>
              </a:spcBef>
              <a:spcAft>
                <a:spcPts val="600"/>
              </a:spcAft>
              <a:buClr>
                <a:schemeClr val="tx2"/>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Εξάσκηση</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μα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θητών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στην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νάγνωση</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ερωτήσεων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φυλλάδι</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 εξετάσεων</a:t>
            </a:r>
          </a:p>
          <a:p>
            <a:pPr marL="342900" indent="-342900">
              <a:spcBef>
                <a:spcPct val="20000"/>
              </a:spcBef>
              <a:spcAft>
                <a:spcPts val="600"/>
              </a:spcAft>
              <a:buClr>
                <a:schemeClr val="tx2"/>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Εκμάθηση</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της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ικ</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ανότητας να απαντούν σε ερωτήσεις, πάνω σε ένα διαφορετικό φύλλο απαντήσεων </a:t>
            </a:r>
          </a:p>
          <a:p>
            <a:pPr marL="342900" indent="-342900">
              <a:spcBef>
                <a:spcPct val="20000"/>
              </a:spcBef>
              <a:spcAft>
                <a:spcPts val="600"/>
              </a:spcAft>
              <a:buClr>
                <a:schemeClr val="tx2"/>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Κατα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νόηση</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του</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τρό</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που εύρεσης των λέξεων κλειδιών στις εκφωνήσεις</a:t>
            </a:r>
          </a:p>
          <a:p>
            <a:pPr marL="342900" indent="-342900">
              <a:spcBef>
                <a:spcPct val="20000"/>
              </a:spcBef>
              <a:spcAft>
                <a:spcPts val="600"/>
              </a:spcAft>
              <a:buClr>
                <a:schemeClr val="tx2"/>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Κα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θοδήγηση</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για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τη</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δόκιμη σειρά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συμ</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πλήρωσης εργασιών </a:t>
            </a:r>
            <a:endParaRPr lang="el-GR"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spcBef>
                <a:spcPct val="20000"/>
              </a:spcBef>
              <a:spcAft>
                <a:spcPts val="600"/>
              </a:spcAft>
              <a:buClr>
                <a:schemeClr val="tx2"/>
              </a:buClr>
              <a:buSzPct val="70000"/>
            </a:pPr>
            <a:r>
              <a:rPr lang="el-GR"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(από την ευκολότερη στη δυσκολότερη)</a:t>
            </a:r>
          </a:p>
        </p:txBody>
      </p:sp>
    </p:spTree>
    <p:extLst>
      <p:ext uri="{BB962C8B-B14F-4D97-AF65-F5344CB8AC3E}">
        <p14:creationId xmlns:p14="http://schemas.microsoft.com/office/powerpoint/2010/main" val="2082408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8E55625-FB37-37B0-0C36-12707C353E0A}"/>
              </a:ext>
            </a:extLst>
          </p:cNvPr>
          <p:cNvPicPr>
            <a:picLocks noChangeAspect="1"/>
          </p:cNvPicPr>
          <p:nvPr/>
        </p:nvPicPr>
        <p:blipFill rotWithShape="1">
          <a:blip r:embed="rId3"/>
          <a:srcRect l="28460" r="21709" b="-2"/>
          <a:stretch/>
        </p:blipFill>
        <p:spPr>
          <a:xfrm>
            <a:off x="-10649" y="1"/>
            <a:ext cx="4571649" cy="6858000"/>
          </a:xfrm>
          <a:prstGeom prst="rect">
            <a:avLst/>
          </a:prstGeom>
        </p:spPr>
      </p:pic>
      <p:sp>
        <p:nvSpPr>
          <p:cNvPr id="2" name="TextBox 1">
            <a:extLst>
              <a:ext uri="{FF2B5EF4-FFF2-40B4-BE49-F238E27FC236}">
                <a16:creationId xmlns:a16="http://schemas.microsoft.com/office/drawing/2014/main" id="{82C8CDC0-D633-3486-4586-23BC46B50BB8}"/>
              </a:ext>
            </a:extLst>
          </p:cNvPr>
          <p:cNvSpPr txBox="1"/>
          <p:nvPr/>
        </p:nvSpPr>
        <p:spPr>
          <a:xfrm>
            <a:off x="5146159" y="228600"/>
            <a:ext cx="6807715" cy="6372225"/>
          </a:xfrm>
          <a:prstGeom prst="rect">
            <a:avLst/>
          </a:prstGeom>
        </p:spPr>
        <p:txBody>
          <a:bodyPr vert="horz" lIns="91440" tIns="45720" rIns="91440" bIns="45720" rtlCol="0" anchor="ctr">
            <a:normAutofit/>
          </a:bodyPr>
          <a:lstStyle/>
          <a:p>
            <a:pPr>
              <a:lnSpc>
                <a:spcPct val="90000"/>
              </a:lnSpc>
              <a:spcBef>
                <a:spcPct val="20000"/>
              </a:spcBef>
              <a:spcAft>
                <a:spcPts val="600"/>
              </a:spcAft>
              <a:buClr>
                <a:srgbClr val="FE7D65"/>
              </a:buClr>
              <a:buSzPct val="70000"/>
              <a:buFont typeface="Wingdings 2" charset="2"/>
            </a:pP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Πα</a:t>
            </a: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ράγοντες</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ου</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επ</a:t>
            </a: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ηρεάζουν</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τις</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δεξιότητες </a:t>
            </a: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εξέτ</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ασης και μελέτης </a:t>
            </a:r>
          </a:p>
          <a:p>
            <a:pPr>
              <a:lnSpc>
                <a:spcPct val="90000"/>
              </a:lnSpc>
              <a:spcBef>
                <a:spcPct val="20000"/>
              </a:spcBef>
              <a:spcAft>
                <a:spcPts val="600"/>
              </a:spcAft>
              <a:buClr>
                <a:srgbClr val="FE7D65"/>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 μα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θητής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ικεντρώνετ</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αι στο θέμα της εργασίας;</a:t>
            </a: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Χρησιμο</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ποιεί συγκεκριμένες τεχνικές μελέτης;</a:t>
            </a: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Έχει</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ροετοιμ</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αστεί κατάλληλα;</a:t>
            </a: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Χρησιμο</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ποιεί οπτική, προφορική/ακουστική, η  πολυαισθητηριακή προσέγγιση;</a:t>
            </a: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Προσ</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αρμόζει το σχέδιο μελέτης του ανάλογα με τη προτροπή του δασκάλου; </a:t>
            </a: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Διαβ</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άζει</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σε</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ήσυχο</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και κα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λά</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φωτιζόμενο</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ερι</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βάλλον</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t>
            </a:r>
          </a:p>
        </p:txBody>
      </p:sp>
    </p:spTree>
    <p:extLst>
      <p:ext uri="{BB962C8B-B14F-4D97-AF65-F5344CB8AC3E}">
        <p14:creationId xmlns:p14="http://schemas.microsoft.com/office/powerpoint/2010/main" val="79417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70CA06-C1DE-73DE-CE0A-16EB662866EF}"/>
              </a:ext>
            </a:extLst>
          </p:cNvPr>
          <p:cNvSpPr txBox="1"/>
          <p:nvPr/>
        </p:nvSpPr>
        <p:spPr>
          <a:xfrm>
            <a:off x="561991" y="695590"/>
            <a:ext cx="11406433" cy="1200329"/>
          </a:xfrm>
          <a:prstGeom prst="rect">
            <a:avLst/>
          </a:prstGeom>
          <a:noFill/>
        </p:spPr>
        <p:txBody>
          <a:bodyPr wrap="square" rtlCol="0">
            <a:spAutoFit/>
          </a:bodyPr>
          <a:lstStyle/>
          <a:p>
            <a:r>
              <a:rPr lang="el-GR" sz="3600" b="1" dirty="0"/>
              <a:t>Άγχος Εξετάσεων</a:t>
            </a:r>
          </a:p>
          <a:p>
            <a:r>
              <a:rPr lang="el-GR" sz="3600" b="1" dirty="0"/>
              <a:t> </a:t>
            </a:r>
          </a:p>
        </p:txBody>
      </p:sp>
      <p:sp>
        <p:nvSpPr>
          <p:cNvPr id="3" name="Οβάλ 2">
            <a:extLst>
              <a:ext uri="{FF2B5EF4-FFF2-40B4-BE49-F238E27FC236}">
                <a16:creationId xmlns:a16="http://schemas.microsoft.com/office/drawing/2014/main" id="{555173F1-2F54-0931-6EFB-97098B423E37}"/>
              </a:ext>
            </a:extLst>
          </p:cNvPr>
          <p:cNvSpPr/>
          <p:nvPr/>
        </p:nvSpPr>
        <p:spPr>
          <a:xfrm>
            <a:off x="4854804" y="1957651"/>
            <a:ext cx="2912883" cy="1200329"/>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Άγχος εξετάσεων</a:t>
            </a:r>
          </a:p>
        </p:txBody>
      </p:sp>
      <p:cxnSp>
        <p:nvCxnSpPr>
          <p:cNvPr id="5" name="Ευθύγραμμο βέλος σύνδεσης 4">
            <a:extLst>
              <a:ext uri="{FF2B5EF4-FFF2-40B4-BE49-F238E27FC236}">
                <a16:creationId xmlns:a16="http://schemas.microsoft.com/office/drawing/2014/main" id="{AE0BF6EC-EB6D-E1B1-9631-F1B0851C7C2D}"/>
              </a:ext>
            </a:extLst>
          </p:cNvPr>
          <p:cNvCxnSpPr>
            <a:cxnSpLocks/>
          </p:cNvCxnSpPr>
          <p:nvPr/>
        </p:nvCxnSpPr>
        <p:spPr>
          <a:xfrm flipH="1">
            <a:off x="3205113" y="2535811"/>
            <a:ext cx="1376313"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pic>
        <p:nvPicPr>
          <p:cNvPr id="9" name="Εικόνα 8">
            <a:extLst>
              <a:ext uri="{FF2B5EF4-FFF2-40B4-BE49-F238E27FC236}">
                <a16:creationId xmlns:a16="http://schemas.microsoft.com/office/drawing/2014/main" id="{F69AAAE9-51ED-F33B-C73C-4806540185C3}"/>
              </a:ext>
            </a:extLst>
          </p:cNvPr>
          <p:cNvPicPr>
            <a:picLocks noChangeAspect="1"/>
          </p:cNvPicPr>
          <p:nvPr/>
        </p:nvPicPr>
        <p:blipFill>
          <a:blip r:embed="rId2"/>
          <a:stretch>
            <a:fillRect/>
          </a:stretch>
        </p:blipFill>
        <p:spPr>
          <a:xfrm rot="16200000">
            <a:off x="5810921" y="3805256"/>
            <a:ext cx="1004215" cy="95640"/>
          </a:xfrm>
          <a:prstGeom prst="rect">
            <a:avLst/>
          </a:prstGeom>
        </p:spPr>
      </p:pic>
      <p:pic>
        <p:nvPicPr>
          <p:cNvPr id="10" name="Εικόνα 9">
            <a:extLst>
              <a:ext uri="{FF2B5EF4-FFF2-40B4-BE49-F238E27FC236}">
                <a16:creationId xmlns:a16="http://schemas.microsoft.com/office/drawing/2014/main" id="{403CCAFD-CA3C-AFD5-03C1-FA21820C0BA6}"/>
              </a:ext>
            </a:extLst>
          </p:cNvPr>
          <p:cNvPicPr>
            <a:picLocks noChangeAspect="1"/>
          </p:cNvPicPr>
          <p:nvPr/>
        </p:nvPicPr>
        <p:blipFill>
          <a:blip r:embed="rId2"/>
          <a:stretch>
            <a:fillRect/>
          </a:stretch>
        </p:blipFill>
        <p:spPr>
          <a:xfrm rot="10800000">
            <a:off x="8041065" y="2550621"/>
            <a:ext cx="1329178" cy="126589"/>
          </a:xfrm>
          <a:prstGeom prst="rect">
            <a:avLst/>
          </a:prstGeom>
        </p:spPr>
      </p:pic>
      <p:sp>
        <p:nvSpPr>
          <p:cNvPr id="12" name="TextBox 11">
            <a:extLst>
              <a:ext uri="{FF2B5EF4-FFF2-40B4-BE49-F238E27FC236}">
                <a16:creationId xmlns:a16="http://schemas.microsoft.com/office/drawing/2014/main" id="{5D5FB462-0A5F-FD28-9BDF-D2C1290EE2AA}"/>
              </a:ext>
            </a:extLst>
          </p:cNvPr>
          <p:cNvSpPr txBox="1"/>
          <p:nvPr/>
        </p:nvSpPr>
        <p:spPr>
          <a:xfrm>
            <a:off x="561991" y="2291772"/>
            <a:ext cx="3058997" cy="1292662"/>
          </a:xfrm>
          <a:prstGeom prst="rect">
            <a:avLst/>
          </a:prstGeom>
          <a:noFill/>
        </p:spPr>
        <p:txBody>
          <a:bodyPr wrap="square" rtlCol="0">
            <a:spAutoFit/>
          </a:bodyPr>
          <a:lstStyle/>
          <a:p>
            <a:r>
              <a:rPr lang="el-GR" sz="2000" b="1" dirty="0"/>
              <a:t>Γνωστικό:</a:t>
            </a:r>
          </a:p>
          <a:p>
            <a:r>
              <a:rPr lang="el-GR" sz="2000" dirty="0"/>
              <a:t>Δεν έχουν αυτοπεποίθηση </a:t>
            </a:r>
          </a:p>
          <a:p>
            <a:r>
              <a:rPr lang="el-GR" sz="2000" dirty="0"/>
              <a:t>Αρνητικές σκέψεις</a:t>
            </a:r>
          </a:p>
          <a:p>
            <a:endParaRPr lang="el-GR" dirty="0"/>
          </a:p>
        </p:txBody>
      </p:sp>
      <p:sp>
        <p:nvSpPr>
          <p:cNvPr id="13" name="TextBox 12">
            <a:extLst>
              <a:ext uri="{FF2B5EF4-FFF2-40B4-BE49-F238E27FC236}">
                <a16:creationId xmlns:a16="http://schemas.microsoft.com/office/drawing/2014/main" id="{DDF5E530-49E9-A932-B66A-70CB2F7EB7E6}"/>
              </a:ext>
            </a:extLst>
          </p:cNvPr>
          <p:cNvSpPr txBox="1"/>
          <p:nvPr/>
        </p:nvSpPr>
        <p:spPr>
          <a:xfrm>
            <a:off x="4451921" y="4481773"/>
            <a:ext cx="3817855" cy="1754326"/>
          </a:xfrm>
          <a:prstGeom prst="rect">
            <a:avLst/>
          </a:prstGeom>
          <a:noFill/>
        </p:spPr>
        <p:txBody>
          <a:bodyPr wrap="square" rtlCol="0">
            <a:spAutoFit/>
          </a:bodyPr>
          <a:lstStyle/>
          <a:p>
            <a:r>
              <a:rPr lang="el-GR" b="1" dirty="0"/>
              <a:t>Συναισθηματικό:</a:t>
            </a:r>
          </a:p>
          <a:p>
            <a:r>
              <a:rPr lang="el-GR" dirty="0"/>
              <a:t>Αυξημένος καρδιακός ρυθμός</a:t>
            </a:r>
          </a:p>
          <a:p>
            <a:r>
              <a:rPr lang="el-GR" dirty="0"/>
              <a:t>Κρύα χέρια</a:t>
            </a:r>
          </a:p>
          <a:p>
            <a:r>
              <a:rPr lang="el-GR" dirty="0"/>
              <a:t>Αίσθημα ναυτίας</a:t>
            </a:r>
          </a:p>
          <a:p>
            <a:r>
              <a:rPr lang="el-GR" dirty="0"/>
              <a:t>Πανικός κ.α.</a:t>
            </a:r>
          </a:p>
          <a:p>
            <a:endParaRPr lang="el-GR" dirty="0"/>
          </a:p>
        </p:txBody>
      </p:sp>
      <p:sp>
        <p:nvSpPr>
          <p:cNvPr id="14" name="TextBox 13">
            <a:extLst>
              <a:ext uri="{FF2B5EF4-FFF2-40B4-BE49-F238E27FC236}">
                <a16:creationId xmlns:a16="http://schemas.microsoft.com/office/drawing/2014/main" id="{19A7FAFF-B4C8-C979-D7C9-5948052A6699}"/>
              </a:ext>
            </a:extLst>
          </p:cNvPr>
          <p:cNvSpPr txBox="1"/>
          <p:nvPr/>
        </p:nvSpPr>
        <p:spPr>
          <a:xfrm>
            <a:off x="9436230" y="2419316"/>
            <a:ext cx="2359843" cy="1477328"/>
          </a:xfrm>
          <a:prstGeom prst="rect">
            <a:avLst/>
          </a:prstGeom>
          <a:noFill/>
        </p:spPr>
        <p:txBody>
          <a:bodyPr wrap="square" rtlCol="0">
            <a:spAutoFit/>
          </a:bodyPr>
          <a:lstStyle/>
          <a:p>
            <a:r>
              <a:rPr lang="el-GR" b="1" dirty="0"/>
              <a:t>Συμπεριφορικό:</a:t>
            </a:r>
          </a:p>
          <a:p>
            <a:r>
              <a:rPr lang="el-GR" dirty="0"/>
              <a:t>Αναβλητικότητα</a:t>
            </a:r>
          </a:p>
          <a:p>
            <a:r>
              <a:rPr lang="el-GR" dirty="0"/>
              <a:t>Αναποτελεσματικές δεξιότητες μελέτης και εξέτασης</a:t>
            </a:r>
          </a:p>
        </p:txBody>
      </p:sp>
    </p:spTree>
    <p:extLst>
      <p:ext uri="{BB962C8B-B14F-4D97-AF65-F5344CB8AC3E}">
        <p14:creationId xmlns:p14="http://schemas.microsoft.com/office/powerpoint/2010/main" val="1167990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E536BE7-E579-13C7-E737-2307CBFF140E}"/>
              </a:ext>
            </a:extLst>
          </p:cNvPr>
          <p:cNvPicPr>
            <a:picLocks noChangeAspect="1"/>
          </p:cNvPicPr>
          <p:nvPr/>
        </p:nvPicPr>
        <p:blipFill rotWithShape="1">
          <a:blip r:embed="rId2">
            <a:alphaModFix amt="25000"/>
          </a:blip>
          <a:srcRect t="6250"/>
          <a:stretch/>
        </p:blipFill>
        <p:spPr>
          <a:xfrm>
            <a:off x="20" y="10"/>
            <a:ext cx="12191980" cy="6857990"/>
          </a:xfrm>
          <a:prstGeom prst="rect">
            <a:avLst/>
          </a:prstGeom>
        </p:spPr>
      </p:pic>
      <p:sp>
        <p:nvSpPr>
          <p:cNvPr id="2" name="TextBox 1">
            <a:extLst>
              <a:ext uri="{FF2B5EF4-FFF2-40B4-BE49-F238E27FC236}">
                <a16:creationId xmlns:a16="http://schemas.microsoft.com/office/drawing/2014/main" id="{160D64EF-F2B4-597F-EBE1-D5FE4D2A17EB}"/>
              </a:ext>
            </a:extLst>
          </p:cNvPr>
          <p:cNvSpPr txBox="1"/>
          <p:nvPr/>
        </p:nvSpPr>
        <p:spPr>
          <a:xfrm>
            <a:off x="980389" y="942680"/>
            <a:ext cx="10573436" cy="5191420"/>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tx2"/>
              </a:buClr>
              <a:buSzPct val="70000"/>
              <a:buFont typeface="Wingdings 2" charset="2"/>
            </a:pP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Αίτι</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 άγχους πριν</a:t>
            </a:r>
            <a:r>
              <a:rPr lang="el-GR"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και</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κατά τη διάρκεια της εξέτασης</a:t>
            </a:r>
          </a:p>
          <a:p>
            <a:pPr>
              <a:lnSpc>
                <a:spcPct val="90000"/>
              </a:lnSpc>
              <a:spcBef>
                <a:spcPct val="20000"/>
              </a:spcBef>
              <a:spcAft>
                <a:spcPts val="600"/>
              </a:spcAft>
              <a:buClr>
                <a:schemeClr val="tx2"/>
              </a:buClr>
              <a:buSzPct val="70000"/>
              <a:buFont typeface="Wingdings 2" charset="2"/>
            </a:pPr>
            <a:endPar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Ψυχολογικά</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φό</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βος αποτυχίας</a:t>
            </a:r>
          </a:p>
          <a:p>
            <a:pPr>
              <a:lnSpc>
                <a:spcPct val="90000"/>
              </a:lnSpc>
              <a:spcBef>
                <a:spcPct val="20000"/>
              </a:spcBef>
              <a:spcAft>
                <a:spcPts val="600"/>
              </a:spcAft>
              <a:buClr>
                <a:schemeClr val="tx2"/>
              </a:buClr>
              <a:buSzPct val="70000"/>
              <a:buFont typeface="Wingdings 2" charset="2"/>
            </a:pP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l-GR"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νησυχί</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a:t>
            </a:r>
            <a:endParaRPr lang="el-GR"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r>
              <a:rPr lang="el-GR"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προκατειλημμένη στάση λόγω παλαιότερων κακών επιδόσεων </a:t>
            </a:r>
          </a:p>
          <a:p>
            <a:pPr>
              <a:lnSpc>
                <a:spcPct val="90000"/>
              </a:lnSpc>
              <a:spcBef>
                <a:spcPct val="20000"/>
              </a:spcBef>
              <a:spcAft>
                <a:spcPts val="600"/>
              </a:spcAft>
              <a:buClr>
                <a:schemeClr val="tx2"/>
              </a:buClr>
              <a:buSzPct val="70000"/>
              <a:buFont typeface="Wingdings 2" charset="2"/>
            </a:pPr>
            <a:endPar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endPar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Σωμ</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ατικά: κούραση λόγω κακής διατροφής</a:t>
            </a:r>
          </a:p>
          <a:p>
            <a:pPr>
              <a:lnSpc>
                <a:spcPct val="90000"/>
              </a:lnSpc>
              <a:spcBef>
                <a:spcPct val="20000"/>
              </a:spcBef>
              <a:spcAft>
                <a:spcPts val="600"/>
              </a:spcAft>
              <a:buClr>
                <a:schemeClr val="tx2"/>
              </a:buClr>
              <a:buSzPct val="70000"/>
              <a:buFont typeface="Wingdings 2" charset="2"/>
            </a:pP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l-GR"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κα</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κές</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συνήθειες ύπ</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νου</a:t>
            </a:r>
            <a:endPar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l-GR"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διάφορ</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 προβλήματα υγείας</a:t>
            </a:r>
          </a:p>
          <a:p>
            <a:pPr>
              <a:lnSpc>
                <a:spcPct val="90000"/>
              </a:lnSpc>
              <a:spcBef>
                <a:spcPct val="20000"/>
              </a:spcBef>
              <a:spcAft>
                <a:spcPts val="600"/>
              </a:spcAft>
              <a:buClr>
                <a:schemeClr val="tx2"/>
              </a:buClr>
              <a:buSzPct val="70000"/>
              <a:buFont typeface="Wingdings 2" charset="2"/>
            </a:pPr>
            <a:endPar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258501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A5C7BF-7EBB-B5D5-1D5E-6E75895BB692}"/>
              </a:ext>
            </a:extLst>
          </p:cNvPr>
          <p:cNvSpPr txBox="1"/>
          <p:nvPr/>
        </p:nvSpPr>
        <p:spPr>
          <a:xfrm>
            <a:off x="584461" y="886120"/>
            <a:ext cx="11199043"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prstClr val="white"/>
                </a:solidFill>
                <a:effectLst/>
                <a:uLnTx/>
                <a:uFillTx/>
                <a:ea typeface="+mn-ea"/>
                <a:cs typeface="+mn-cs"/>
              </a:rPr>
              <a:t>Τι μπορούμε να κάνουμε, ως δάσκαλοι, για να βοηθήσουμε τους μαθητές μας;</a:t>
            </a: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sz="2000" b="0" i="0" u="none" strike="noStrike" kern="1200" cap="none" spc="0" normalizeH="0" baseline="0" noProof="0" dirty="0">
                <a:ln>
                  <a:noFill/>
                </a:ln>
                <a:solidFill>
                  <a:prstClr val="white"/>
                </a:solidFill>
                <a:effectLst/>
                <a:uLnTx/>
                <a:uFillTx/>
                <a:ea typeface="+mn-ea"/>
                <a:cs typeface="+mn-cs"/>
              </a:rPr>
              <a:t>Αναθεώρηση οδηγιών</a:t>
            </a: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sz="2000" b="0" i="0" u="none" strike="noStrike" kern="1200" cap="none" spc="0" normalizeH="0" baseline="0" noProof="0" dirty="0">
                <a:ln>
                  <a:noFill/>
                </a:ln>
                <a:solidFill>
                  <a:prstClr val="white"/>
                </a:solidFill>
                <a:effectLst/>
                <a:uLnTx/>
                <a:uFillTx/>
                <a:ea typeface="+mn-ea"/>
                <a:cs typeface="+mn-cs"/>
              </a:rPr>
              <a:t>Ανασκόπηση του υλικού που θα χορηγηθεί πριν τη διενέργεια του τεστ</a:t>
            </a: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2000" dirty="0">
                <a:solidFill>
                  <a:prstClr val="white"/>
                </a:solidFill>
              </a:rPr>
              <a:t>Διασφάλιση ότι οι μαθητές έχουν εξατομικευμένο εκπαιδευτικό σχέδιο </a:t>
            </a: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2000" dirty="0">
                <a:solidFill>
                  <a:prstClr val="white"/>
                </a:solidFill>
              </a:rPr>
              <a:t>Διενέργεια συζητήσεων ή σύσταση συνεδριών για την διαχείριση του άγχους</a:t>
            </a: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sz="2000" b="0" i="0" u="none" strike="noStrike" kern="1200" cap="none" spc="0" normalizeH="0" baseline="0" noProof="0" dirty="0">
                <a:ln>
                  <a:noFill/>
                </a:ln>
                <a:solidFill>
                  <a:prstClr val="white"/>
                </a:solidFill>
                <a:effectLst/>
                <a:uLnTx/>
                <a:uFillTx/>
                <a:ea typeface="+mn-ea"/>
                <a:cs typeface="+mn-cs"/>
              </a:rPr>
              <a:t>Εξάσκηση διαφόρων</a:t>
            </a:r>
            <a:r>
              <a:rPr lang="el-GR" sz="2000" dirty="0">
                <a:solidFill>
                  <a:prstClr val="white"/>
                </a:solidFill>
              </a:rPr>
              <a:t>ν τεχνικών χαλάρωσης</a:t>
            </a: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2000" dirty="0">
                <a:solidFill>
                  <a:prstClr val="white"/>
                </a:solidFill>
              </a:rPr>
              <a:t>Παροχή προσομοιωμένων τεστ</a:t>
            </a: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2000" dirty="0">
                <a:solidFill>
                  <a:prstClr val="white"/>
                </a:solidFill>
              </a:rPr>
              <a:t>Διδασκαλία για τη κατανόηση των στρατηγικών λήψης του διαγωνίσματος</a:t>
            </a: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2000" dirty="0">
                <a:solidFill>
                  <a:prstClr val="white"/>
                </a:solidFill>
              </a:rPr>
              <a:t>Σχεδιασμός ορισμένων διαγωνισμάτων στη τάξη, χρησιμοποιώντας τυποποιημένη μορφή τεστ</a:t>
            </a: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2000" dirty="0">
                <a:solidFill>
                  <a:prstClr val="white"/>
                </a:solidFill>
              </a:rPr>
              <a:t>Συμβολή στο να κατανοήσουν οι μαθητές το διακύβευμα του να δίνουν τυχαίες απαντήσεις σε ένα ερώτημα που δεν είναι σίγουρη για την απάντηση</a:t>
            </a: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2000" dirty="0">
                <a:solidFill>
                  <a:prstClr val="white"/>
                </a:solidFill>
              </a:rPr>
              <a:t>Αποστολή σημείωσης στους γονείς σχετικά με τις επερχόμενες ημερομηνίες και ώρες των εξετάσεων </a:t>
            </a:r>
          </a:p>
        </p:txBody>
      </p:sp>
    </p:spTree>
    <p:extLst>
      <p:ext uri="{BB962C8B-B14F-4D97-AF65-F5344CB8AC3E}">
        <p14:creationId xmlns:p14="http://schemas.microsoft.com/office/powerpoint/2010/main" val="392196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2E9FC83-995A-C597-C447-61BD5CD8EE21}"/>
              </a:ext>
            </a:extLst>
          </p:cNvPr>
          <p:cNvPicPr>
            <a:picLocks noChangeAspect="1"/>
          </p:cNvPicPr>
          <p:nvPr/>
        </p:nvPicPr>
        <p:blipFill rotWithShape="1">
          <a:blip r:embed="rId3"/>
          <a:srcRect l="965"/>
          <a:stretch/>
        </p:blipFill>
        <p:spPr>
          <a:xfrm>
            <a:off x="914400" y="1338791"/>
            <a:ext cx="4333632" cy="4180418"/>
          </a:xfrm>
          <a:prstGeom prst="rect">
            <a:avLst/>
          </a:prstGeom>
        </p:spPr>
      </p:pic>
      <p:sp>
        <p:nvSpPr>
          <p:cNvPr id="2" name="TextBox 1">
            <a:extLst>
              <a:ext uri="{FF2B5EF4-FFF2-40B4-BE49-F238E27FC236}">
                <a16:creationId xmlns:a16="http://schemas.microsoft.com/office/drawing/2014/main" id="{D4B7F1C6-4AD7-4355-642A-04D16CF591DA}"/>
              </a:ext>
            </a:extLst>
          </p:cNvPr>
          <p:cNvSpPr txBox="1"/>
          <p:nvPr/>
        </p:nvSpPr>
        <p:spPr>
          <a:xfrm>
            <a:off x="5457825" y="476250"/>
            <a:ext cx="5943600" cy="5867399"/>
          </a:xfrm>
          <a:prstGeom prst="rect">
            <a:avLst/>
          </a:prstGeom>
        </p:spPr>
        <p:txBody>
          <a:bodyPr vert="horz" lIns="91440" tIns="45720" rIns="91440" bIns="45720" rtlCol="0" anchor="ctr">
            <a:normAutofit/>
          </a:bodyPr>
          <a:lstStyle/>
          <a:p>
            <a:pPr>
              <a:spcBef>
                <a:spcPct val="20000"/>
              </a:spcBef>
              <a:spcAft>
                <a:spcPts val="600"/>
              </a:spcAft>
              <a:buClr>
                <a:srgbClr val="F19123"/>
              </a:buClr>
              <a:buSzPct val="70000"/>
              <a:buFont typeface="Wingdings 2" charset="2"/>
            </a:pPr>
            <a:r>
              <a:rPr lang="en-U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Στάση</a:t>
            </a: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και παρα</a:t>
            </a:r>
            <a:r>
              <a:rPr lang="en-U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κινητικοί</a:t>
            </a: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πα</a:t>
            </a:r>
            <a:r>
              <a:rPr lang="en-U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ράγοντες</a:t>
            </a:r>
            <a:endPar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342900" indent="-342900">
              <a:spcBef>
                <a:spcPct val="20000"/>
              </a:spcBef>
              <a:spcAft>
                <a:spcPts val="600"/>
              </a:spcAft>
              <a:buClr>
                <a:schemeClr val="tx1"/>
              </a:buClr>
              <a:buSzPct val="70000"/>
              <a:buFont typeface="Wingdings" panose="05000000000000000000" pitchFamily="2" charset="2"/>
              <a:buChar char="q"/>
            </a:pP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Οι</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μα</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θητές</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επ</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ιτυγχάνουν</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στις</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εξετάσεις</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ότ</a:t>
            </a: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αν:</a:t>
            </a:r>
          </a:p>
          <a:p>
            <a:pPr marL="342900" indent="-342900">
              <a:spcBef>
                <a:spcPct val="20000"/>
              </a:spcBef>
              <a:spcAft>
                <a:spcPts val="600"/>
              </a:spcAft>
              <a:buClr>
                <a:schemeClr val="tx1"/>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Κατα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νοούν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σκο</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πό του διαγωνίσματος</a:t>
            </a:r>
          </a:p>
          <a:p>
            <a:pPr marL="342900" indent="-342900">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Γνωρίζουν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ώς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θα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χρησιμο</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ποιηθούν τα αποτελέσματα </a:t>
            </a:r>
          </a:p>
          <a:p>
            <a:pPr marL="342900" indent="-342900">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αγνωρίζουν τη σημασία του τεστ </a:t>
            </a:r>
          </a:p>
          <a:p>
            <a:pPr marL="342900" indent="-342900">
              <a:spcBef>
                <a:spcPct val="20000"/>
              </a:spcBef>
              <a:spcAft>
                <a:spcPts val="600"/>
              </a:spcAft>
              <a:buClr>
                <a:schemeClr val="tx1"/>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Κατα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νοούν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την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συνάφει</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 του τεστ με τη διδασκαλία </a:t>
            </a:r>
          </a:p>
          <a:p>
            <a:pPr marL="342900" indent="-342900">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αμένουν να πάνε καλά σε τυποποιημένα τεστ</a:t>
            </a:r>
          </a:p>
          <a:p>
            <a:pPr marL="342900" indent="-342900">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Είν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αι σίγουροι για τις δεξιότητες τους, κατά τη διάρκεια συμπλήρωσης του τεστ</a:t>
            </a:r>
          </a:p>
        </p:txBody>
      </p:sp>
    </p:spTree>
    <p:extLst>
      <p:ext uri="{BB962C8B-B14F-4D97-AF65-F5344CB8AC3E}">
        <p14:creationId xmlns:p14="http://schemas.microsoft.com/office/powerpoint/2010/main" val="200481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90C24B8-D4F7-13C4-B764-8C39C906CCB1}"/>
              </a:ext>
            </a:extLst>
          </p:cNvPr>
          <p:cNvPicPr>
            <a:picLocks noChangeAspect="1"/>
          </p:cNvPicPr>
          <p:nvPr/>
        </p:nvPicPr>
        <p:blipFill rotWithShape="1">
          <a:blip r:embed="rId3"/>
          <a:srcRect l="6353" r="757" b="-1"/>
          <a:stretch/>
        </p:blipFill>
        <p:spPr>
          <a:xfrm>
            <a:off x="1" y="10"/>
            <a:ext cx="12192000" cy="6857990"/>
          </a:xfrm>
          <a:prstGeom prst="rect">
            <a:avLst/>
          </a:prstGeom>
        </p:spPr>
      </p:pic>
      <p:sp useBgFill="1">
        <p:nvSpPr>
          <p:cNvPr id="9"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E541F88-4BC1-5D3B-0124-775305FE5813}"/>
              </a:ext>
            </a:extLst>
          </p:cNvPr>
          <p:cNvSpPr txBox="1"/>
          <p:nvPr/>
        </p:nvSpPr>
        <p:spPr>
          <a:xfrm>
            <a:off x="802963" y="947649"/>
            <a:ext cx="3769038" cy="5286375"/>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tx2"/>
              </a:buClr>
              <a:buSzPct val="70000"/>
              <a:buFont typeface="Wingdings 2" charset="2"/>
            </a:pPr>
            <a:r>
              <a:rPr lang="en-US" sz="24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Εθνική</a:t>
            </a:r>
            <a:r>
              <a:rPr 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4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Έρευν</a:t>
            </a:r>
            <a:r>
              <a:rPr 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 Δασκάλων από τον Jayanthi και τους συναδέλφους του 1996</a:t>
            </a:r>
          </a:p>
          <a:p>
            <a:pPr>
              <a:lnSpc>
                <a:spcPct val="90000"/>
              </a:lnSpc>
              <a:spcBef>
                <a:spcPct val="20000"/>
              </a:spcBef>
              <a:spcAft>
                <a:spcPts val="600"/>
              </a:spcAft>
              <a:buClr>
                <a:schemeClr val="tx2"/>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Διαπ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ίστωσε</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ότι</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οι</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ροσ</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αρμογές του τεστ που θεωρήθηκαν πιο χρήσιμες περιλάμβαναν:</a:t>
            </a:r>
          </a:p>
          <a:p>
            <a:pPr marL="342900" indent="-342900">
              <a:lnSpc>
                <a:spcPct val="90000"/>
              </a:lnSpc>
              <a:spcBef>
                <a:spcPct val="20000"/>
              </a:spcBef>
              <a:spcAft>
                <a:spcPts val="600"/>
              </a:spcAft>
              <a:buClr>
                <a:schemeClr val="tx2"/>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Την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ροχή</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τομικής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β</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οήθει</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ας με οδηγίες κατά τη διάρκεια των δοκιμών</a:t>
            </a:r>
          </a:p>
          <a:p>
            <a:pPr marL="342900" indent="-342900">
              <a:lnSpc>
                <a:spcPct val="90000"/>
              </a:lnSpc>
              <a:spcBef>
                <a:spcPct val="20000"/>
              </a:spcBef>
              <a:spcAft>
                <a:spcPts val="600"/>
              </a:spcAft>
              <a:buClr>
                <a:schemeClr val="tx2"/>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Την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νάγνωση</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των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ερωτήσεων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του</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τεστ</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στους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μα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θητές</a:t>
            </a:r>
            <a:endPar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342900" indent="-342900">
              <a:lnSpc>
                <a:spcPct val="90000"/>
              </a:lnSpc>
              <a:spcBef>
                <a:spcPct val="20000"/>
              </a:spcBef>
              <a:spcAft>
                <a:spcPts val="600"/>
              </a:spcAft>
              <a:buClr>
                <a:schemeClr val="tx2"/>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λουστευμένη</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δια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τύ</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πωση ερωτήσεων</a:t>
            </a:r>
          </a:p>
          <a:p>
            <a:pPr>
              <a:lnSpc>
                <a:spcPct val="90000"/>
              </a:lnSpc>
              <a:spcBef>
                <a:spcPct val="20000"/>
              </a:spcBef>
              <a:spcAft>
                <a:spcPts val="600"/>
              </a:spcAft>
              <a:buClr>
                <a:schemeClr val="tx2"/>
              </a:buClr>
              <a:buSzPct val="70000"/>
              <a:buFont typeface="Wingdings 2" charset="2"/>
            </a:pPr>
            <a:endParaRPr lang="en-US"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216261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9CBCD6-66DA-FA2A-C9A4-2FB2FC53D635}"/>
              </a:ext>
            </a:extLst>
          </p:cNvPr>
          <p:cNvSpPr txBox="1"/>
          <p:nvPr/>
        </p:nvSpPr>
        <p:spPr>
          <a:xfrm>
            <a:off x="514350" y="581025"/>
            <a:ext cx="6448425" cy="5867400"/>
          </a:xfrm>
          <a:prstGeom prst="rect">
            <a:avLst/>
          </a:prstGeom>
        </p:spPr>
        <p:txBody>
          <a:bodyPr vert="horz" lIns="91440" tIns="45720" rIns="91440" bIns="45720" rtlCol="0" anchor="ctr">
            <a:normAutofit/>
          </a:bodyPr>
          <a:lstStyle/>
          <a:p>
            <a:pPr>
              <a:spcBef>
                <a:spcPct val="20000"/>
              </a:spcBef>
              <a:spcAft>
                <a:spcPts val="600"/>
              </a:spcAft>
              <a:buClr>
                <a:srgbClr val="F23202"/>
              </a:buClr>
              <a:buSzPct val="70000"/>
              <a:buFont typeface="Wingdings 2" charset="2"/>
            </a:pP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Η </a:t>
            </a: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έρευν</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 (Alliance, 2001) υποστηρίζει ότι …</a:t>
            </a:r>
          </a:p>
          <a:p>
            <a:pPr>
              <a:spcBef>
                <a:spcPct val="20000"/>
              </a:spcBef>
              <a:spcAft>
                <a:spcPts val="600"/>
              </a:spcAft>
              <a:buClr>
                <a:srgbClr val="F23202"/>
              </a:buClr>
              <a:buSzPct val="70000"/>
              <a:buFont typeface="Wingdings 2" charset="2"/>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Οι</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μα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θητές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ου</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επ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ιτυγχάνουν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στα τεστ:</a:t>
            </a:r>
          </a:p>
          <a:p>
            <a:pPr marL="342900" indent="-342900">
              <a:spcBef>
                <a:spcPct val="20000"/>
              </a:spcBef>
              <a:spcAft>
                <a:spcPts val="600"/>
              </a:spcAft>
              <a:buClr>
                <a:schemeClr val="tx1"/>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Μπ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ορούν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να 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κολουθούν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οδηγίες</a:t>
            </a:r>
            <a:endPar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342900" indent="-342900">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Είν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αι εξοικειωμένοι με τη μορφή των διαγωνισμάτων</a:t>
            </a:r>
          </a:p>
          <a:p>
            <a:pPr marL="342900" indent="-342900">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Γνωρίζουν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ως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να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χρησιμο</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ποιούν αποτελεσματικά και αποδοτικά το χρόνο τους</a:t>
            </a:r>
          </a:p>
          <a:p>
            <a:pPr marL="342900" indent="-342900">
              <a:spcBef>
                <a:spcPct val="20000"/>
              </a:spcBef>
              <a:spcAft>
                <a:spcPts val="600"/>
              </a:spcAft>
              <a:buClr>
                <a:schemeClr val="tx1"/>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Μπ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ορούν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να β</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ελτιώσουν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τις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επ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ιδόσεις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τους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p>
          <a:p>
            <a:pPr marL="342900" indent="-342900">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Έχουν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κάνει</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ολλές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ροσομοιώσεις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δια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γωνισμάτων</a:t>
            </a:r>
            <a:endPar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342900" indent="-342900">
              <a:spcBef>
                <a:spcPct val="20000"/>
              </a:spcBef>
              <a:spcAft>
                <a:spcPts val="600"/>
              </a:spcAft>
              <a:buClr>
                <a:schemeClr val="tx1"/>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Μπ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ορούν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να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εφ</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αρμόσουν στρατηγικές εξέτασης, για την επίλυση διαφορετικών έιδών προβλημάτων </a:t>
            </a:r>
          </a:p>
          <a:p>
            <a:pPr marL="342900" indent="-342900">
              <a:spcBef>
                <a:spcPct val="20000"/>
              </a:spcBef>
              <a:spcAft>
                <a:spcPts val="600"/>
              </a:spcAft>
              <a:buClr>
                <a:srgbClr val="F23202"/>
              </a:buClr>
              <a:buSzPct val="70000"/>
              <a:buFont typeface="Wingdings 2" charset="2"/>
              <a:buChar char="ü"/>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3" name="Εικόνα 2">
            <a:extLst>
              <a:ext uri="{FF2B5EF4-FFF2-40B4-BE49-F238E27FC236}">
                <a16:creationId xmlns:a16="http://schemas.microsoft.com/office/drawing/2014/main" id="{83344F1D-688E-72A0-A884-21036E95811C}"/>
              </a:ext>
            </a:extLst>
          </p:cNvPr>
          <p:cNvPicPr>
            <a:picLocks noChangeAspect="1"/>
          </p:cNvPicPr>
          <p:nvPr/>
        </p:nvPicPr>
        <p:blipFill rotWithShape="1">
          <a:blip r:embed="rId3"/>
          <a:srcRect l="36248" r="30254" b="-1"/>
          <a:stretch/>
        </p:blipFill>
        <p:spPr>
          <a:xfrm>
            <a:off x="7620351" y="10"/>
            <a:ext cx="4571649" cy="6857990"/>
          </a:xfrm>
          <a:prstGeom prst="rect">
            <a:avLst/>
          </a:prstGeom>
        </p:spPr>
      </p:pic>
    </p:spTree>
    <p:extLst>
      <p:ext uri="{BB962C8B-B14F-4D97-AF65-F5344CB8AC3E}">
        <p14:creationId xmlns:p14="http://schemas.microsoft.com/office/powerpoint/2010/main" val="178568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4F0BC7-2DAB-B412-EB52-047E6E32F90E}"/>
              </a:ext>
            </a:extLst>
          </p:cNvPr>
          <p:cNvSpPr txBox="1"/>
          <p:nvPr/>
        </p:nvSpPr>
        <p:spPr>
          <a:xfrm>
            <a:off x="876693" y="559186"/>
            <a:ext cx="10397765" cy="5940088"/>
          </a:xfrm>
          <a:prstGeom prst="rect">
            <a:avLst/>
          </a:prstGeom>
          <a:noFill/>
        </p:spPr>
        <p:txBody>
          <a:bodyPr wrap="square" rtlCol="0">
            <a:spAutoFit/>
          </a:bodyPr>
          <a:lstStyle/>
          <a:p>
            <a:pPr algn="just"/>
            <a:r>
              <a:rPr lang="el-GR" sz="3600" b="1" dirty="0"/>
              <a:t>Τι είναι «Δεξιότητες Μελέτης»;</a:t>
            </a:r>
          </a:p>
          <a:p>
            <a:pPr algn="just"/>
            <a:endParaRPr lang="el-GR" sz="2000" b="1" dirty="0"/>
          </a:p>
          <a:p>
            <a:pPr algn="just"/>
            <a:r>
              <a:rPr lang="el-GR" sz="2000" dirty="0"/>
              <a:t>Οι δεξιότητες μελέτης είναι δεξιότητες υποστήριξης που χρησιμοποιούνται για την οργάνωση, την αποθήκευση, τον εντοπισμό, την ενσωμάτωση, την διαδικασία, την εκτίμηση και την μεταφορά προφορικών και γραπτών πληροφοριών, κατά τη διάρκεια της διαδικασίας μάθησης.</a:t>
            </a:r>
          </a:p>
          <a:p>
            <a:endParaRPr lang="el-GR" sz="3600" dirty="0"/>
          </a:p>
          <a:p>
            <a:r>
              <a:rPr lang="el-GR" sz="3600" b="1" dirty="0"/>
              <a:t>Ποιους αφορούν αυτές οι δεξιότητες μελέτης;</a:t>
            </a:r>
          </a:p>
          <a:p>
            <a:endParaRPr lang="el-GR" sz="3600" dirty="0"/>
          </a:p>
          <a:p>
            <a:pPr marL="285750" indent="-285750">
              <a:buFont typeface="Courier New" panose="02070309020205020404" pitchFamily="49" charset="0"/>
              <a:buChar char="o"/>
            </a:pPr>
            <a:r>
              <a:rPr lang="el-GR" sz="2000" dirty="0"/>
              <a:t>Μαθητές δημοτικής εκπαίδευσης (τυπικής ανάπτυξης)</a:t>
            </a:r>
          </a:p>
          <a:p>
            <a:pPr marL="285750" indent="-285750">
              <a:buFont typeface="Courier New" panose="02070309020205020404" pitchFamily="49" charset="0"/>
              <a:buChar char="o"/>
            </a:pPr>
            <a:endParaRPr lang="el-GR" sz="2000" dirty="0"/>
          </a:p>
          <a:p>
            <a:pPr marL="285750" indent="-285750">
              <a:buFont typeface="Courier New" panose="02070309020205020404" pitchFamily="49" charset="0"/>
              <a:buChar char="o"/>
            </a:pPr>
            <a:r>
              <a:rPr lang="el-GR" sz="2000" dirty="0"/>
              <a:t>Μαθητές Γυμνασίου, Λυκείου και Πανεπιστημίου</a:t>
            </a:r>
          </a:p>
          <a:p>
            <a:pPr marL="285750" indent="-285750">
              <a:buFont typeface="Courier New" panose="02070309020205020404" pitchFamily="49" charset="0"/>
              <a:buChar char="o"/>
            </a:pPr>
            <a:endParaRPr lang="el-GR" sz="2000" dirty="0"/>
          </a:p>
          <a:p>
            <a:pPr marL="285750" indent="-285750">
              <a:buFont typeface="Courier New" panose="02070309020205020404" pitchFamily="49" charset="0"/>
              <a:buChar char="o"/>
            </a:pPr>
            <a:r>
              <a:rPr lang="el-GR" sz="2000" dirty="0"/>
              <a:t>Μαθητές με ειδικές ανάγκες</a:t>
            </a:r>
          </a:p>
          <a:p>
            <a:r>
              <a:rPr lang="el-GR" dirty="0"/>
              <a:t> </a:t>
            </a:r>
          </a:p>
          <a:p>
            <a:endParaRPr lang="el-GR" dirty="0"/>
          </a:p>
        </p:txBody>
      </p:sp>
      <p:pic>
        <p:nvPicPr>
          <p:cNvPr id="6" name="Εικόνα 5">
            <a:extLst>
              <a:ext uri="{FF2B5EF4-FFF2-40B4-BE49-F238E27FC236}">
                <a16:creationId xmlns:a16="http://schemas.microsoft.com/office/drawing/2014/main" id="{057D0A84-D3C1-7986-DAA1-1D189D906691}"/>
              </a:ext>
            </a:extLst>
          </p:cNvPr>
          <p:cNvPicPr>
            <a:picLocks noChangeAspect="1"/>
          </p:cNvPicPr>
          <p:nvPr/>
        </p:nvPicPr>
        <p:blipFill>
          <a:blip r:embed="rId2"/>
          <a:stretch>
            <a:fillRect/>
          </a:stretch>
        </p:blipFill>
        <p:spPr>
          <a:xfrm>
            <a:off x="7484884" y="4130134"/>
            <a:ext cx="3667026" cy="1846460"/>
          </a:xfrm>
          <a:prstGeom prst="rect">
            <a:avLst/>
          </a:prstGeom>
        </p:spPr>
      </p:pic>
    </p:spTree>
    <p:extLst>
      <p:ext uri="{BB962C8B-B14F-4D97-AF65-F5344CB8AC3E}">
        <p14:creationId xmlns:p14="http://schemas.microsoft.com/office/powerpoint/2010/main" val="1911733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7ABA77-407D-B0EC-3A05-A1EC3CAFA57C}"/>
              </a:ext>
            </a:extLst>
          </p:cNvPr>
          <p:cNvSpPr txBox="1"/>
          <p:nvPr/>
        </p:nvSpPr>
        <p:spPr>
          <a:xfrm>
            <a:off x="958391" y="744582"/>
            <a:ext cx="10878532" cy="646331"/>
          </a:xfrm>
          <a:prstGeom prst="rect">
            <a:avLst/>
          </a:prstGeom>
          <a:noFill/>
        </p:spPr>
        <p:txBody>
          <a:bodyPr wrap="square" rtlCol="0">
            <a:spAutoFit/>
          </a:bodyPr>
          <a:lstStyle/>
          <a:p>
            <a:r>
              <a:rPr lang="el-GR" sz="3600" b="1" dirty="0"/>
              <a:t>Σύνοψη</a:t>
            </a:r>
          </a:p>
        </p:txBody>
      </p:sp>
      <p:sp>
        <p:nvSpPr>
          <p:cNvPr id="3" name="TextBox 2">
            <a:extLst>
              <a:ext uri="{FF2B5EF4-FFF2-40B4-BE49-F238E27FC236}">
                <a16:creationId xmlns:a16="http://schemas.microsoft.com/office/drawing/2014/main" id="{1692D8CC-2CD5-B8ED-E983-8FE9B6596E2F}"/>
              </a:ext>
            </a:extLst>
          </p:cNvPr>
          <p:cNvSpPr txBox="1"/>
          <p:nvPr/>
        </p:nvSpPr>
        <p:spPr>
          <a:xfrm>
            <a:off x="876693" y="1696824"/>
            <a:ext cx="10752841" cy="4093428"/>
          </a:xfrm>
          <a:prstGeom prst="rect">
            <a:avLst/>
          </a:prstGeom>
          <a:noFill/>
        </p:spPr>
        <p:txBody>
          <a:bodyPr wrap="square" rtlCol="0">
            <a:spAutoFit/>
          </a:bodyPr>
          <a:lstStyle/>
          <a:p>
            <a:r>
              <a:rPr lang="el-GR" sz="2000" b="1" dirty="0"/>
              <a:t>Τα κύρια συστατικά των δεξιοτήτων μελέτης περιλαμβάνουν την ικανότητα:</a:t>
            </a:r>
          </a:p>
          <a:p>
            <a:pPr marL="285750" indent="-285750">
              <a:buFont typeface="Wingdings" panose="05000000000000000000" pitchFamily="2" charset="2"/>
              <a:buChar char="q"/>
            </a:pPr>
            <a:r>
              <a:rPr lang="el-GR" sz="2000" dirty="0"/>
              <a:t>Προγραμματισμού</a:t>
            </a:r>
          </a:p>
          <a:p>
            <a:pPr marL="285750" indent="-285750">
              <a:buFont typeface="Wingdings" panose="05000000000000000000" pitchFamily="2" charset="2"/>
              <a:buChar char="q"/>
            </a:pPr>
            <a:r>
              <a:rPr lang="el-GR" sz="2000" dirty="0"/>
              <a:t>Οργάνωσης</a:t>
            </a:r>
          </a:p>
          <a:p>
            <a:pPr marL="285750" indent="-285750">
              <a:buFont typeface="Wingdings" panose="05000000000000000000" pitchFamily="2" charset="2"/>
              <a:buChar char="q"/>
            </a:pPr>
            <a:r>
              <a:rPr lang="el-GR" sz="2000" dirty="0"/>
              <a:t>Παρακολούθησης εργασιών </a:t>
            </a:r>
          </a:p>
          <a:p>
            <a:pPr marL="285750" indent="-285750">
              <a:buFont typeface="Wingdings" panose="05000000000000000000" pitchFamily="2" charset="2"/>
              <a:buChar char="q"/>
            </a:pPr>
            <a:r>
              <a:rPr lang="el-GR" sz="2000" dirty="0"/>
              <a:t>Προσοχή στο μάθημα</a:t>
            </a:r>
          </a:p>
          <a:p>
            <a:pPr marL="285750" indent="-285750">
              <a:buFont typeface="Wingdings" panose="05000000000000000000" pitchFamily="2" charset="2"/>
              <a:buChar char="q"/>
            </a:pPr>
            <a:r>
              <a:rPr lang="el-GR" sz="2000" dirty="0"/>
              <a:t>Επίλυση προβλημάτων </a:t>
            </a:r>
          </a:p>
          <a:p>
            <a:endParaRPr lang="el-GR" sz="2000" dirty="0"/>
          </a:p>
          <a:p>
            <a:r>
              <a:rPr lang="el-GR" sz="2000" b="1" dirty="0"/>
              <a:t>Συστηματική αξιολόγηση:</a:t>
            </a:r>
          </a:p>
          <a:p>
            <a:r>
              <a:rPr lang="el-GR" sz="2000" b="1" dirty="0"/>
              <a:t>Για την αξιολόγηση πρέπει να λαμβάνονται υπόψη </a:t>
            </a:r>
          </a:p>
          <a:p>
            <a:pPr marL="342900" indent="-342900">
              <a:buFont typeface="Wingdings" panose="05000000000000000000" pitchFamily="2" charset="2"/>
              <a:buChar char="q"/>
            </a:pPr>
            <a:r>
              <a:rPr lang="el-GR" sz="2000" b="1" dirty="0"/>
              <a:t>το είδος των πληροφοριών που πρέπει να ανακληθούν</a:t>
            </a:r>
          </a:p>
          <a:p>
            <a:pPr marL="342900" indent="-342900">
              <a:buFont typeface="Wingdings" panose="05000000000000000000" pitchFamily="2" charset="2"/>
              <a:buChar char="q"/>
            </a:pPr>
            <a:r>
              <a:rPr lang="el-GR" sz="2000" b="1" dirty="0"/>
              <a:t>Ο χρόνος</a:t>
            </a:r>
          </a:p>
          <a:p>
            <a:pPr marL="342900" indent="-342900">
              <a:buFont typeface="Wingdings" panose="05000000000000000000" pitchFamily="2" charset="2"/>
              <a:buChar char="q"/>
            </a:pPr>
            <a:r>
              <a:rPr lang="el-GR" sz="2000" b="1" dirty="0"/>
              <a:t>Ο τύπος της μνήμης (αναγνώριση ή ανάκληση)</a:t>
            </a:r>
          </a:p>
          <a:p>
            <a:pPr marL="342900" indent="-342900">
              <a:buFont typeface="Wingdings" panose="05000000000000000000" pitchFamily="2" charset="2"/>
              <a:buChar char="q"/>
            </a:pPr>
            <a:r>
              <a:rPr lang="el-GR" sz="2000" b="1" dirty="0"/>
              <a:t>Ο τρόπος της οργάνωσης των πληροφοριών που πρέπει να ανακληθούν</a:t>
            </a:r>
          </a:p>
        </p:txBody>
      </p:sp>
    </p:spTree>
    <p:extLst>
      <p:ext uri="{BB962C8B-B14F-4D97-AF65-F5344CB8AC3E}">
        <p14:creationId xmlns:p14="http://schemas.microsoft.com/office/powerpoint/2010/main" val="208928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BD7DEB-2E19-12D5-2F13-448586671DC8}"/>
              </a:ext>
            </a:extLst>
          </p:cNvPr>
          <p:cNvSpPr txBox="1"/>
          <p:nvPr/>
        </p:nvSpPr>
        <p:spPr>
          <a:xfrm>
            <a:off x="794993" y="681087"/>
            <a:ext cx="6463645" cy="6217087"/>
          </a:xfrm>
          <a:prstGeom prst="rect">
            <a:avLst/>
          </a:prstGeom>
          <a:noFill/>
        </p:spPr>
        <p:txBody>
          <a:bodyPr wrap="square" rtlCol="0">
            <a:spAutoFit/>
          </a:bodyPr>
          <a:lstStyle/>
          <a:p>
            <a:r>
              <a:rPr lang="el-GR" sz="2000" b="1" dirty="0"/>
              <a:t>Οι δεξιότητες αξιολόγησης ενός μαθητή είναι:</a:t>
            </a:r>
          </a:p>
          <a:p>
            <a:pPr marL="342900" indent="-342900">
              <a:buFont typeface="Wingdings" panose="05000000000000000000" pitchFamily="2" charset="2"/>
              <a:buChar char="q"/>
            </a:pPr>
            <a:r>
              <a:rPr lang="el-GR" sz="2000" dirty="0"/>
              <a:t>Η ακρόαση</a:t>
            </a:r>
          </a:p>
          <a:p>
            <a:pPr marL="342900" indent="-342900">
              <a:buFont typeface="Wingdings" panose="05000000000000000000" pitchFamily="2" charset="2"/>
              <a:buChar char="q"/>
            </a:pPr>
            <a:r>
              <a:rPr lang="el-GR" sz="2000" dirty="0"/>
              <a:t>Η μνήμη</a:t>
            </a:r>
          </a:p>
          <a:p>
            <a:pPr marL="342900" indent="-342900">
              <a:buFont typeface="Wingdings" panose="05000000000000000000" pitchFamily="2" charset="2"/>
              <a:buChar char="q"/>
            </a:pPr>
            <a:r>
              <a:rPr lang="el-GR" sz="2000" dirty="0"/>
              <a:t>Η οργάνωση</a:t>
            </a:r>
          </a:p>
          <a:p>
            <a:pPr marL="342900" indent="-342900">
              <a:buFont typeface="Wingdings" panose="05000000000000000000" pitchFamily="2" charset="2"/>
              <a:buChar char="q"/>
            </a:pPr>
            <a:r>
              <a:rPr lang="el-GR" sz="2000" dirty="0"/>
              <a:t>Ο μεταγνωστικός στοχασμός</a:t>
            </a:r>
          </a:p>
          <a:p>
            <a:pPr marL="342900" indent="-342900">
              <a:buFont typeface="Wingdings" panose="05000000000000000000" pitchFamily="2" charset="2"/>
              <a:buChar char="q"/>
            </a:pPr>
            <a:r>
              <a:rPr lang="el-GR" sz="2000" dirty="0"/>
              <a:t>Η λήψη σημειώσεων</a:t>
            </a:r>
          </a:p>
          <a:p>
            <a:pPr marL="342900" indent="-342900">
              <a:buFont typeface="Wingdings" panose="05000000000000000000" pitchFamily="2" charset="2"/>
              <a:buChar char="q"/>
            </a:pPr>
            <a:r>
              <a:rPr lang="el-GR" sz="2000" dirty="0"/>
              <a:t>Η έρευνα </a:t>
            </a:r>
          </a:p>
          <a:p>
            <a:pPr marL="342900" indent="-342900">
              <a:buFont typeface="Wingdings" panose="05000000000000000000" pitchFamily="2" charset="2"/>
              <a:buChar char="q"/>
            </a:pPr>
            <a:endParaRPr lang="el-GR" sz="2000" dirty="0"/>
          </a:p>
          <a:p>
            <a:r>
              <a:rPr lang="el-GR" sz="2000" b="1" dirty="0"/>
              <a:t>Παράγοντες που επηρεάζουν την επίδοση των μαθητών στα τεστ:</a:t>
            </a:r>
          </a:p>
          <a:p>
            <a:pPr marL="342900" indent="-342900">
              <a:buFont typeface="Wingdings" panose="05000000000000000000" pitchFamily="2" charset="2"/>
              <a:buChar char="q"/>
            </a:pPr>
            <a:r>
              <a:rPr lang="el-GR" sz="2000" dirty="0"/>
              <a:t>Περιεχόμενο του προγράμματος σπουδών </a:t>
            </a:r>
          </a:p>
          <a:p>
            <a:pPr marL="342900" indent="-342900">
              <a:buFont typeface="Wingdings" panose="05000000000000000000" pitchFamily="2" charset="2"/>
              <a:buChar char="q"/>
            </a:pPr>
            <a:r>
              <a:rPr lang="el-GR" sz="2000" dirty="0"/>
              <a:t>Κίνητρο</a:t>
            </a:r>
          </a:p>
          <a:p>
            <a:pPr marL="342900" indent="-342900">
              <a:buFont typeface="Wingdings" panose="05000000000000000000" pitchFamily="2" charset="2"/>
              <a:buChar char="q"/>
            </a:pPr>
            <a:r>
              <a:rPr lang="el-GR" sz="2000" dirty="0"/>
              <a:t>Ενδιαφέρον</a:t>
            </a:r>
          </a:p>
          <a:p>
            <a:pPr marL="342900" indent="-342900">
              <a:buFont typeface="Wingdings" panose="05000000000000000000" pitchFamily="2" charset="2"/>
              <a:buChar char="q"/>
            </a:pPr>
            <a:r>
              <a:rPr lang="el-GR" sz="2000" dirty="0"/>
              <a:t>Αυτοπεποίθηση</a:t>
            </a:r>
          </a:p>
          <a:p>
            <a:pPr marL="342900" indent="-342900">
              <a:buFont typeface="Wingdings" panose="05000000000000000000" pitchFamily="2" charset="2"/>
              <a:buChar char="q"/>
            </a:pPr>
            <a:r>
              <a:rPr lang="el-GR" sz="2000" dirty="0"/>
              <a:t>Άγχος</a:t>
            </a:r>
          </a:p>
          <a:p>
            <a:pPr marL="342900" indent="-342900">
              <a:buFont typeface="Wingdings" panose="05000000000000000000" pitchFamily="2" charset="2"/>
              <a:buChar char="q"/>
            </a:pPr>
            <a:r>
              <a:rPr lang="el-GR" sz="2000" dirty="0"/>
              <a:t>Προσοχή στις λεπτομέρειες</a:t>
            </a:r>
          </a:p>
          <a:p>
            <a:pPr marL="342900" indent="-342900">
              <a:buFont typeface="Wingdings" panose="05000000000000000000" pitchFamily="2" charset="2"/>
              <a:buChar char="q"/>
            </a:pPr>
            <a:r>
              <a:rPr lang="el-GR" sz="2000" dirty="0"/>
              <a:t>Δυνατότητα παρακολούθησης οδηγιών</a:t>
            </a:r>
          </a:p>
          <a:p>
            <a:pPr marL="342900" indent="-342900">
              <a:buFont typeface="Wingdings" panose="05000000000000000000" pitchFamily="2" charset="2"/>
              <a:buChar char="q"/>
            </a:pPr>
            <a:r>
              <a:rPr lang="el-GR" sz="2000" dirty="0"/>
              <a:t>Χρονικοί περιορισμοί</a:t>
            </a:r>
          </a:p>
          <a:p>
            <a:pPr marL="342900" indent="-342900">
              <a:buFont typeface="Wingdings" panose="05000000000000000000" pitchFamily="2" charset="2"/>
              <a:buChar char="q"/>
            </a:pPr>
            <a:endParaRPr lang="el-GR" sz="2000" b="1" dirty="0"/>
          </a:p>
          <a:p>
            <a:endParaRPr lang="el-GR" dirty="0"/>
          </a:p>
        </p:txBody>
      </p:sp>
      <p:sp>
        <p:nvSpPr>
          <p:cNvPr id="4" name="TextBox 3">
            <a:extLst>
              <a:ext uri="{FF2B5EF4-FFF2-40B4-BE49-F238E27FC236}">
                <a16:creationId xmlns:a16="http://schemas.microsoft.com/office/drawing/2014/main" id="{4AFF381E-8D5C-0B09-849E-DD2B9AD36963}"/>
              </a:ext>
            </a:extLst>
          </p:cNvPr>
          <p:cNvSpPr txBox="1"/>
          <p:nvPr/>
        </p:nvSpPr>
        <p:spPr>
          <a:xfrm>
            <a:off x="6787299" y="784781"/>
            <a:ext cx="4826523"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ea typeface="+mn-ea"/>
                <a:cs typeface="+mn-cs"/>
              </a:rPr>
              <a:t>Το άγχος των εξετάσεων μπορεί να προκαλέσει:</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800" b="0" i="0" u="none" strike="noStrike" kern="1200" cap="none" spc="0" normalizeH="0" baseline="0" noProof="0" dirty="0">
                <a:ln>
                  <a:noFill/>
                </a:ln>
                <a:solidFill>
                  <a:prstClr val="white"/>
                </a:solidFill>
                <a:effectLst/>
                <a:uLnTx/>
                <a:uFillTx/>
                <a:ea typeface="+mn-ea"/>
                <a:cs typeface="+mn-cs"/>
              </a:rPr>
              <a:t>Ψυχολογική δυσφορία</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800" b="0" i="0" u="none" strike="noStrike" kern="1200" cap="none" spc="0" normalizeH="0" baseline="0" noProof="0" dirty="0">
                <a:ln>
                  <a:noFill/>
                </a:ln>
                <a:solidFill>
                  <a:prstClr val="white"/>
                </a:solidFill>
                <a:effectLst/>
                <a:uLnTx/>
                <a:uFillTx/>
                <a:ea typeface="+mn-ea"/>
                <a:cs typeface="+mn-cs"/>
              </a:rPr>
              <a:t>Ανασφάλεια</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1800" b="0" i="0" u="none" strike="noStrike" kern="1200" cap="none" spc="0" normalizeH="0" baseline="0" noProof="0" dirty="0">
                <a:ln>
                  <a:noFill/>
                </a:ln>
                <a:solidFill>
                  <a:prstClr val="white"/>
                </a:solidFill>
                <a:effectLst/>
                <a:uLnTx/>
                <a:uFillTx/>
                <a:ea typeface="+mn-ea"/>
                <a:cs typeface="+mn-cs"/>
              </a:rPr>
              <a:t>Ακαδημαϊκή αποτυχία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ea typeface="+mn-ea"/>
                <a:cs typeface="+mn-cs"/>
              </a:rPr>
              <a:t>Οι μαθητές με αναπηρίες μπορούν να λάβουν υποστήριξη για την αντιμετώπιση του άγχους των εξετάσεων. Χρειάζονται απλές οδηγίες για τον τρόπο εξέτασης και συχνές εξασκήσεις τυποποιημένων τεστ.   </a:t>
            </a:r>
          </a:p>
        </p:txBody>
      </p:sp>
    </p:spTree>
    <p:extLst>
      <p:ext uri="{BB962C8B-B14F-4D97-AF65-F5344CB8AC3E}">
        <p14:creationId xmlns:p14="http://schemas.microsoft.com/office/powerpoint/2010/main" val="3521533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Εικόνα 1" descr="Εικόνα που περιέχει κείμενο, γραφικός χαρακτήρας, είδη γραφείου, γραφική ύλη&#10;&#10;Περιγραφή που δημιουργήθηκε αυτόματα">
            <a:extLst>
              <a:ext uri="{FF2B5EF4-FFF2-40B4-BE49-F238E27FC236}">
                <a16:creationId xmlns:a16="http://schemas.microsoft.com/office/drawing/2014/main" id="{71A51357-AFC1-B40F-34E8-89E607C23E5B}"/>
              </a:ext>
            </a:extLst>
          </p:cNvPr>
          <p:cNvPicPr>
            <a:picLocks noChangeAspect="1"/>
          </p:cNvPicPr>
          <p:nvPr/>
        </p:nvPicPr>
        <p:blipFill rotWithShape="1">
          <a:blip r:embed="rId3"/>
          <a:srcRect t="12198" b="12802"/>
          <a:stretch/>
        </p:blipFill>
        <p:spPr>
          <a:xfrm>
            <a:off x="325224" y="333377"/>
            <a:ext cx="11541551" cy="6191245"/>
          </a:xfrm>
          <a:prstGeom prst="rect">
            <a:avLst/>
          </a:prstGeom>
        </p:spPr>
      </p:pic>
    </p:spTree>
    <p:extLst>
      <p:ext uri="{BB962C8B-B14F-4D97-AF65-F5344CB8AC3E}">
        <p14:creationId xmlns:p14="http://schemas.microsoft.com/office/powerpoint/2010/main" val="31768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EADF06-BB2E-FF2E-F39A-5ECD91B95BD0}"/>
              </a:ext>
            </a:extLst>
          </p:cNvPr>
          <p:cNvSpPr txBox="1"/>
          <p:nvPr/>
        </p:nvSpPr>
        <p:spPr>
          <a:xfrm>
            <a:off x="900506" y="958553"/>
            <a:ext cx="4671467" cy="4508994"/>
          </a:xfrm>
          <a:prstGeom prst="rect">
            <a:avLst/>
          </a:prstGeom>
        </p:spPr>
        <p:txBody>
          <a:bodyPr vert="horz" lIns="91440" tIns="45720" rIns="91440" bIns="45720" rtlCol="0" anchor="ctr">
            <a:normAutofit/>
          </a:bodyPr>
          <a:lstStyle/>
          <a:p>
            <a:pPr>
              <a:spcBef>
                <a:spcPct val="0"/>
              </a:spcBef>
              <a:spcAft>
                <a:spcPts val="600"/>
              </a:spcAft>
            </a:pPr>
            <a:r>
              <a:rPr lang="en-US" sz="4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Δεξιότητες </a:t>
            </a:r>
            <a:r>
              <a:rPr lang="en-US" sz="48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Μελέτης</a:t>
            </a:r>
            <a:r>
              <a:rPr lang="en-US" sz="4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και </a:t>
            </a:r>
            <a:r>
              <a:rPr lang="en-US" sz="48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Στρ</a:t>
            </a:r>
            <a:r>
              <a:rPr lang="en-US" sz="4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ατηγικές Αξιόλόγησης</a:t>
            </a:r>
          </a:p>
        </p:txBody>
      </p:sp>
      <p:sp>
        <p:nvSpPr>
          <p:cNvPr id="3" name="TextBox 2">
            <a:extLst>
              <a:ext uri="{FF2B5EF4-FFF2-40B4-BE49-F238E27FC236}">
                <a16:creationId xmlns:a16="http://schemas.microsoft.com/office/drawing/2014/main" id="{E12E170F-CAC6-9389-2C16-44F63EDB7C0E}"/>
              </a:ext>
            </a:extLst>
          </p:cNvPr>
          <p:cNvSpPr txBox="1"/>
          <p:nvPr/>
        </p:nvSpPr>
        <p:spPr>
          <a:xfrm>
            <a:off x="6564757" y="615966"/>
            <a:ext cx="4935944" cy="5514680"/>
          </a:xfrm>
          <a:prstGeom prst="rect">
            <a:avLst/>
          </a:prstGeom>
          <a:effectLst/>
        </p:spPr>
        <p:txBody>
          <a:bodyPr vert="horz" lIns="91440" tIns="45720" rIns="91440" bIns="45720" rtlCol="0" anchor="ctr">
            <a:noAutofit/>
          </a:bodyPr>
          <a:lstStyle/>
          <a:p>
            <a:pPr marL="342900" indent="-342900">
              <a:spcBef>
                <a:spcPct val="20000"/>
              </a:spcBef>
              <a:spcAft>
                <a:spcPts val="600"/>
              </a:spcAft>
              <a:buClr>
                <a:schemeClr val="tx2"/>
              </a:buClr>
              <a:buSzPct val="70000"/>
              <a:buFont typeface="Wingdings" panose="05000000000000000000" pitchFamily="2" charset="2"/>
              <a:buChar char="q"/>
            </a:pP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Ακουστικές δεξιότητες: συγκέντρωση</a:t>
            </a:r>
          </a:p>
          <a:p>
            <a:pPr marL="342900" indent="-342900">
              <a:spcBef>
                <a:spcPct val="20000"/>
              </a:spcBef>
              <a:spcAft>
                <a:spcPts val="600"/>
              </a:spcAft>
              <a:buClr>
                <a:schemeClr val="tx2"/>
              </a:buClr>
              <a:buSzPct val="70000"/>
              <a:buFont typeface="Wingdings" panose="05000000000000000000" pitchFamily="2" charset="2"/>
              <a:buChar char="q"/>
            </a:pP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Δια</a:t>
            </a:r>
            <a:r>
              <a:rPr lang="en-US" sz="2400" dirty="0" err="1">
                <a:ln>
                  <a:solidFill>
                    <a:schemeClr val="bg1">
                      <a:lumMod val="75000"/>
                      <a:lumOff val="25000"/>
                      <a:alpha val="10000"/>
                    </a:schemeClr>
                  </a:solidFill>
                </a:ln>
                <a:effectLst>
                  <a:outerShdw blurRad="9525" dist="25400" dir="14640000" algn="tl" rotWithShape="0">
                    <a:schemeClr val="bg1">
                      <a:alpha val="30000"/>
                    </a:schemeClr>
                  </a:outerShdw>
                </a:effectLst>
              </a:rPr>
              <a:t>τήρηση</a:t>
            </a: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 και α</a:t>
            </a:r>
            <a:r>
              <a:rPr lang="en-US" sz="2400" dirty="0" err="1">
                <a:ln>
                  <a:solidFill>
                    <a:schemeClr val="bg1">
                      <a:lumMod val="75000"/>
                      <a:lumOff val="25000"/>
                      <a:alpha val="10000"/>
                    </a:schemeClr>
                  </a:solidFill>
                </a:ln>
                <a:effectLst>
                  <a:outerShdw blurRad="9525" dist="25400" dir="14640000" algn="tl" rotWithShape="0">
                    <a:schemeClr val="bg1">
                      <a:alpha val="30000"/>
                    </a:schemeClr>
                  </a:outerShdw>
                </a:effectLst>
              </a:rPr>
              <a:t>νάκληση</a:t>
            </a: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 δεξιότητες </a:t>
            </a:r>
            <a:r>
              <a:rPr lang="en-US" sz="2400" dirty="0" err="1">
                <a:ln>
                  <a:solidFill>
                    <a:schemeClr val="bg1">
                      <a:lumMod val="75000"/>
                      <a:lumOff val="25000"/>
                      <a:alpha val="10000"/>
                    </a:schemeClr>
                  </a:solidFill>
                </a:ln>
                <a:effectLst>
                  <a:outerShdw blurRad="9525" dist="25400" dir="14640000" algn="tl" rotWithShape="0">
                    <a:schemeClr val="bg1">
                      <a:alpha val="30000"/>
                    </a:schemeClr>
                  </a:outerShdw>
                </a:effectLst>
              </a:rPr>
              <a:t>μνήμης</a:t>
            </a:r>
            <a:endPar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marL="342900" indent="-342900">
              <a:spcBef>
                <a:spcPct val="20000"/>
              </a:spcBef>
              <a:spcAft>
                <a:spcPts val="600"/>
              </a:spcAft>
              <a:buClr>
                <a:schemeClr val="tx2"/>
              </a:buClr>
              <a:buSzPct val="70000"/>
              <a:buFont typeface="Wingdings" panose="05000000000000000000" pitchFamily="2" charset="2"/>
              <a:buChar char="q"/>
            </a:pP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Δια</a:t>
            </a:r>
            <a:r>
              <a:rPr lang="en-US" sz="2400" dirty="0" err="1">
                <a:ln>
                  <a:solidFill>
                    <a:schemeClr val="bg1">
                      <a:lumMod val="75000"/>
                      <a:lumOff val="25000"/>
                      <a:alpha val="10000"/>
                    </a:schemeClr>
                  </a:solidFill>
                </a:ln>
                <a:effectLst>
                  <a:outerShdw blurRad="9525" dist="25400" dir="14640000" algn="tl" rotWithShape="0">
                    <a:schemeClr val="bg1">
                      <a:alpha val="30000"/>
                    </a:schemeClr>
                  </a:outerShdw>
                </a:effectLst>
              </a:rPr>
              <a:t>χείριση</a:t>
            </a: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 </a:t>
            </a:r>
            <a:r>
              <a:rPr lang="en-US" sz="2400" dirty="0" err="1">
                <a:ln>
                  <a:solidFill>
                    <a:schemeClr val="bg1">
                      <a:lumMod val="75000"/>
                      <a:lumOff val="25000"/>
                      <a:alpha val="10000"/>
                    </a:schemeClr>
                  </a:solidFill>
                </a:ln>
                <a:effectLst>
                  <a:outerShdw blurRad="9525" dist="25400" dir="14640000" algn="tl" rotWithShape="0">
                    <a:schemeClr val="bg1">
                      <a:alpha val="30000"/>
                    </a:schemeClr>
                  </a:outerShdw>
                </a:effectLst>
              </a:rPr>
              <a:t>χρόνου</a:t>
            </a: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 και </a:t>
            </a:r>
            <a:r>
              <a:rPr lang="en-US" sz="2400" dirty="0" err="1">
                <a:ln>
                  <a:solidFill>
                    <a:schemeClr val="bg1">
                      <a:lumMod val="75000"/>
                      <a:lumOff val="25000"/>
                      <a:alpha val="10000"/>
                    </a:schemeClr>
                  </a:solidFill>
                </a:ln>
                <a:effectLst>
                  <a:outerShdw blurRad="9525" dist="25400" dir="14640000" algn="tl" rotWithShape="0">
                    <a:schemeClr val="bg1">
                      <a:alpha val="30000"/>
                    </a:schemeClr>
                  </a:outerShdw>
                </a:effectLst>
              </a:rPr>
              <a:t>οργ</a:t>
            </a: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ανωτικές δεξιότητες</a:t>
            </a:r>
          </a:p>
          <a:p>
            <a:pPr marL="342900" indent="-342900">
              <a:spcBef>
                <a:spcPct val="20000"/>
              </a:spcBef>
              <a:spcAft>
                <a:spcPts val="600"/>
              </a:spcAft>
              <a:buClr>
                <a:schemeClr val="tx2"/>
              </a:buClr>
              <a:buSzPct val="70000"/>
              <a:buFont typeface="Wingdings" panose="05000000000000000000" pitchFamily="2" charset="2"/>
              <a:buChar char="q"/>
            </a:pP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Μετα</a:t>
            </a:r>
            <a:r>
              <a:rPr lang="en-US" sz="2400" dirty="0" err="1">
                <a:ln>
                  <a:solidFill>
                    <a:schemeClr val="bg1">
                      <a:lumMod val="75000"/>
                      <a:lumOff val="25000"/>
                      <a:alpha val="10000"/>
                    </a:schemeClr>
                  </a:solidFill>
                </a:ln>
                <a:effectLst>
                  <a:outerShdw blurRad="9525" dist="25400" dir="14640000" algn="tl" rotWithShape="0">
                    <a:schemeClr val="bg1">
                      <a:alpha val="30000"/>
                    </a:schemeClr>
                  </a:outerShdw>
                </a:effectLst>
              </a:rPr>
              <a:t>γνωστικ</a:t>
            </a:r>
            <a:r>
              <a:rPr lang="el-GR" sz="2400" dirty="0" err="1">
                <a:ln>
                  <a:solidFill>
                    <a:schemeClr val="bg1">
                      <a:lumMod val="75000"/>
                      <a:lumOff val="25000"/>
                      <a:alpha val="10000"/>
                    </a:schemeClr>
                  </a:solidFill>
                </a:ln>
                <a:effectLst>
                  <a:outerShdw blurRad="9525" dist="25400" dir="14640000" algn="tl" rotWithShape="0">
                    <a:schemeClr val="bg1">
                      <a:alpha val="30000"/>
                    </a:schemeClr>
                  </a:outerShdw>
                </a:effectLst>
              </a:rPr>
              <a:t>οί</a:t>
            </a: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 π</a:t>
            </a:r>
            <a:r>
              <a:rPr lang="en-US" sz="2400" dirty="0" err="1">
                <a:ln>
                  <a:solidFill>
                    <a:schemeClr val="bg1">
                      <a:lumMod val="75000"/>
                      <a:lumOff val="25000"/>
                      <a:alpha val="10000"/>
                    </a:schemeClr>
                  </a:solidFill>
                </a:ln>
                <a:effectLst>
                  <a:outerShdw blurRad="9525" dist="25400" dir="14640000" algn="tl" rotWithShape="0">
                    <a:schemeClr val="bg1">
                      <a:alpha val="30000"/>
                    </a:schemeClr>
                  </a:outerShdw>
                </a:effectLst>
              </a:rPr>
              <a:t>ρο</a:t>
            </a: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βληματισμοί</a:t>
            </a:r>
          </a:p>
          <a:p>
            <a:pPr marL="342900" indent="-342900">
              <a:spcBef>
                <a:spcPct val="20000"/>
              </a:spcBef>
              <a:spcAft>
                <a:spcPts val="600"/>
              </a:spcAft>
              <a:buClr>
                <a:schemeClr val="tx2"/>
              </a:buClr>
              <a:buSzPct val="70000"/>
              <a:buFont typeface="Wingdings" panose="05000000000000000000" pitchFamily="2" charset="2"/>
              <a:buChar char="q"/>
            </a:pPr>
            <a:r>
              <a:rPr lang="en-US" sz="2400" dirty="0" err="1">
                <a:ln>
                  <a:solidFill>
                    <a:schemeClr val="bg1">
                      <a:lumMod val="75000"/>
                      <a:lumOff val="25000"/>
                      <a:alpha val="10000"/>
                    </a:schemeClr>
                  </a:solidFill>
                </a:ln>
                <a:effectLst>
                  <a:outerShdw blurRad="9525" dist="25400" dir="14640000" algn="tl" rotWithShape="0">
                    <a:schemeClr val="bg1">
                      <a:alpha val="30000"/>
                    </a:schemeClr>
                  </a:outerShdw>
                </a:effectLst>
              </a:rPr>
              <a:t>Λήψη</a:t>
            </a: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 </a:t>
            </a:r>
            <a:r>
              <a:rPr lang="en-US" sz="2400" dirty="0" err="1">
                <a:ln>
                  <a:solidFill>
                    <a:schemeClr val="bg1">
                      <a:lumMod val="75000"/>
                      <a:lumOff val="25000"/>
                      <a:alpha val="10000"/>
                    </a:schemeClr>
                  </a:solidFill>
                </a:ln>
                <a:effectLst>
                  <a:outerShdw blurRad="9525" dist="25400" dir="14640000" algn="tl" rotWithShape="0">
                    <a:schemeClr val="bg1">
                      <a:alpha val="30000"/>
                    </a:schemeClr>
                  </a:outerShdw>
                </a:effectLst>
              </a:rPr>
              <a:t>σημειώσεων</a:t>
            </a:r>
            <a:endPar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marL="342900" indent="-342900">
              <a:spcBef>
                <a:spcPct val="20000"/>
              </a:spcBef>
              <a:spcAft>
                <a:spcPts val="600"/>
              </a:spcAft>
              <a:buClr>
                <a:schemeClr val="tx2"/>
              </a:buClr>
              <a:buSzPct val="70000"/>
              <a:buFont typeface="Wingdings" panose="05000000000000000000" pitchFamily="2" charset="2"/>
              <a:buChar char="q"/>
            </a:pP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Δεξιότητες </a:t>
            </a:r>
            <a:r>
              <a:rPr lang="en-US" sz="2400" dirty="0" err="1">
                <a:ln>
                  <a:solidFill>
                    <a:schemeClr val="bg1">
                      <a:lumMod val="75000"/>
                      <a:lumOff val="25000"/>
                      <a:alpha val="10000"/>
                    </a:schemeClr>
                  </a:solidFill>
                </a:ln>
                <a:effectLst>
                  <a:outerShdw blurRad="9525" dist="25400" dir="14640000" algn="tl" rotWithShape="0">
                    <a:schemeClr val="bg1">
                      <a:alpha val="30000"/>
                    </a:schemeClr>
                  </a:outerShdw>
                </a:effectLst>
              </a:rPr>
              <a:t>έρευν</a:t>
            </a:r>
            <a:r>
              <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rPr>
              <a:t>ας</a:t>
            </a:r>
            <a:endParaRPr lang="el-GR" sz="2400"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marL="342900" indent="-342900">
              <a:spcBef>
                <a:spcPct val="20000"/>
              </a:spcBef>
              <a:spcAft>
                <a:spcPts val="600"/>
              </a:spcAft>
              <a:buClr>
                <a:schemeClr val="tx2"/>
              </a:buClr>
              <a:buSzPct val="70000"/>
              <a:buFont typeface="Wingdings" panose="05000000000000000000" pitchFamily="2" charset="2"/>
              <a:buChar char="q"/>
            </a:pPr>
            <a:r>
              <a:rPr lang="el-GR" sz="2400" dirty="0">
                <a:ln>
                  <a:solidFill>
                    <a:schemeClr val="bg1">
                      <a:lumMod val="75000"/>
                      <a:lumOff val="25000"/>
                      <a:alpha val="10000"/>
                    </a:schemeClr>
                  </a:solidFill>
                </a:ln>
                <a:effectLst>
                  <a:outerShdw blurRad="9525" dist="25400" dir="14640000" algn="tl" rotWithShape="0">
                    <a:schemeClr val="bg1">
                      <a:alpha val="30000"/>
                    </a:schemeClr>
                  </a:outerShdw>
                </a:effectLst>
              </a:rPr>
              <a:t>Σύστημα συμβάσεων  </a:t>
            </a:r>
            <a:endPar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3849307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C53820-02D2-DAD3-2842-7C7D6E20249E}"/>
              </a:ext>
            </a:extLst>
          </p:cNvPr>
          <p:cNvSpPr txBox="1"/>
          <p:nvPr/>
        </p:nvSpPr>
        <p:spPr>
          <a:xfrm>
            <a:off x="4924425" y="544613"/>
            <a:ext cx="6624236" cy="212894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Ακουστικές Δεξιότητες: Συγκέντρωση</a:t>
            </a:r>
          </a:p>
          <a:p>
            <a:pPr algn="ctr">
              <a:lnSpc>
                <a:spcPct val="90000"/>
              </a:lnSpc>
              <a:spcBef>
                <a:spcPct val="0"/>
              </a:spcBef>
              <a:spcAft>
                <a:spcPts val="600"/>
              </a:spcAft>
            </a:pPr>
            <a:endParaRPr lang="en-US" sz="5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4" name="Εικόνα 3">
            <a:extLst>
              <a:ext uri="{FF2B5EF4-FFF2-40B4-BE49-F238E27FC236}">
                <a16:creationId xmlns:a16="http://schemas.microsoft.com/office/drawing/2014/main" id="{0EC6B1DD-9100-DB11-F72A-BBFE41F169DB}"/>
              </a:ext>
            </a:extLst>
          </p:cNvPr>
          <p:cNvPicPr>
            <a:picLocks noChangeAspect="1"/>
          </p:cNvPicPr>
          <p:nvPr/>
        </p:nvPicPr>
        <p:blipFill rotWithShape="1">
          <a:blip r:embed="rId3"/>
          <a:srcRect l="13007" r="37443"/>
          <a:stretch/>
        </p:blipFill>
        <p:spPr>
          <a:xfrm>
            <a:off x="643399" y="1253764"/>
            <a:ext cx="3551912" cy="408180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2D60132-B941-23BC-2930-992D17BCB525}"/>
              </a:ext>
            </a:extLst>
          </p:cNvPr>
          <p:cNvSpPr txBox="1"/>
          <p:nvPr/>
        </p:nvSpPr>
        <p:spPr>
          <a:xfrm>
            <a:off x="5513667" y="2272071"/>
            <a:ext cx="6043211" cy="3447098"/>
          </a:xfrm>
          <a:prstGeom prst="rect">
            <a:avLst/>
          </a:prstGeom>
          <a:noFill/>
        </p:spPr>
        <p:txBody>
          <a:bodyPr wrap="square" rtlCol="0">
            <a:spAutoFit/>
          </a:bodyPr>
          <a:lstStyle/>
          <a:p>
            <a:r>
              <a:rPr lang="el-GR" sz="2000" dirty="0"/>
              <a:t>Οι μαθητές μπορεί να έχουν δυσκολία εστίασης σε μια εργασία λόγω της </a:t>
            </a:r>
            <a:r>
              <a:rPr lang="el-GR" sz="2000" b="1" dirty="0"/>
              <a:t>πολυπλοκότητας</a:t>
            </a:r>
            <a:r>
              <a:rPr lang="el-GR" sz="2000" dirty="0"/>
              <a:t>, της </a:t>
            </a:r>
            <a:r>
              <a:rPr lang="el-GR" sz="2000" b="1" dirty="0"/>
              <a:t>μορφής</a:t>
            </a:r>
            <a:r>
              <a:rPr lang="el-GR" sz="2000" dirty="0"/>
              <a:t> ή της </a:t>
            </a:r>
            <a:r>
              <a:rPr lang="el-GR" sz="2000" b="1" dirty="0"/>
              <a:t>διάρκειας </a:t>
            </a:r>
            <a:r>
              <a:rPr lang="el-GR" sz="2000" dirty="0"/>
              <a:t>της δραστηριότητας.</a:t>
            </a:r>
          </a:p>
          <a:p>
            <a:endParaRPr lang="el-GR" sz="2000" dirty="0"/>
          </a:p>
          <a:p>
            <a:r>
              <a:rPr lang="el-GR" sz="2000" b="1" dirty="0"/>
              <a:t>Πώς μπορούμε να το ελαττώσουμε;</a:t>
            </a:r>
          </a:p>
          <a:p>
            <a:r>
              <a:rPr lang="el-GR" sz="2000" dirty="0"/>
              <a:t>Ως εκπαιδευτικοί            ανάθεση </a:t>
            </a:r>
            <a:r>
              <a:rPr lang="el-GR" sz="2000" dirty="0" err="1"/>
              <a:t>ενδιαφέροντων</a:t>
            </a:r>
            <a:r>
              <a:rPr lang="el-GR" sz="2000" dirty="0"/>
              <a:t>   εργασιών</a:t>
            </a:r>
          </a:p>
          <a:p>
            <a:r>
              <a:rPr lang="el-GR" sz="2000" dirty="0"/>
              <a:t>Ως δάσκαλοι και γονείς           έλεγχος και παρατήρηση της ικανότητας των μαθητών να ολοκληρώνουν επιτυχώς μια εργασία</a:t>
            </a:r>
          </a:p>
          <a:p>
            <a:endParaRPr lang="el-GR" dirty="0"/>
          </a:p>
        </p:txBody>
      </p:sp>
      <p:cxnSp>
        <p:nvCxnSpPr>
          <p:cNvPr id="10" name="Ευθύγραμμο βέλος σύνδεσης 9">
            <a:extLst>
              <a:ext uri="{FF2B5EF4-FFF2-40B4-BE49-F238E27FC236}">
                <a16:creationId xmlns:a16="http://schemas.microsoft.com/office/drawing/2014/main" id="{A3B8D87D-7A32-1D1E-5993-C6BB32F7270A}"/>
              </a:ext>
            </a:extLst>
          </p:cNvPr>
          <p:cNvCxnSpPr/>
          <p:nvPr/>
        </p:nvCxnSpPr>
        <p:spPr>
          <a:xfrm>
            <a:off x="7626284" y="3995620"/>
            <a:ext cx="499621"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1" name="Εικόνα 10">
            <a:extLst>
              <a:ext uri="{FF2B5EF4-FFF2-40B4-BE49-F238E27FC236}">
                <a16:creationId xmlns:a16="http://schemas.microsoft.com/office/drawing/2014/main" id="{6C1A0D1E-B9FE-D907-C93E-82F11CE99D0D}"/>
              </a:ext>
            </a:extLst>
          </p:cNvPr>
          <p:cNvPicPr>
            <a:picLocks noChangeAspect="1"/>
          </p:cNvPicPr>
          <p:nvPr/>
        </p:nvPicPr>
        <p:blipFill>
          <a:blip r:embed="rId4"/>
          <a:stretch>
            <a:fillRect/>
          </a:stretch>
        </p:blipFill>
        <p:spPr>
          <a:xfrm>
            <a:off x="8236543" y="4512855"/>
            <a:ext cx="597460" cy="188992"/>
          </a:xfrm>
          <a:prstGeom prst="rect">
            <a:avLst/>
          </a:prstGeom>
        </p:spPr>
      </p:pic>
    </p:spTree>
    <p:extLst>
      <p:ext uri="{BB962C8B-B14F-4D97-AF65-F5344CB8AC3E}">
        <p14:creationId xmlns:p14="http://schemas.microsoft.com/office/powerpoint/2010/main" val="225146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31B4CA3-24E4-DF70-AFEC-69A83F74CF29}"/>
              </a:ext>
            </a:extLst>
          </p:cNvPr>
          <p:cNvPicPr>
            <a:picLocks noChangeAspect="1"/>
          </p:cNvPicPr>
          <p:nvPr/>
        </p:nvPicPr>
        <p:blipFill rotWithShape="1">
          <a:blip r:embed="rId2">
            <a:alphaModFix amt="25000"/>
          </a:blip>
          <a:srcRect t="10763" b="4650"/>
          <a:stretch/>
        </p:blipFill>
        <p:spPr>
          <a:xfrm>
            <a:off x="20" y="10"/>
            <a:ext cx="12191980" cy="6857990"/>
          </a:xfrm>
          <a:prstGeom prst="rect">
            <a:avLst/>
          </a:prstGeom>
        </p:spPr>
      </p:pic>
      <p:sp>
        <p:nvSpPr>
          <p:cNvPr id="2" name="TextBox 1">
            <a:extLst>
              <a:ext uri="{FF2B5EF4-FFF2-40B4-BE49-F238E27FC236}">
                <a16:creationId xmlns:a16="http://schemas.microsoft.com/office/drawing/2014/main" id="{0B981093-E340-CD61-C08D-BA57C4E0BA38}"/>
              </a:ext>
            </a:extLst>
          </p:cNvPr>
          <p:cNvSpPr txBox="1"/>
          <p:nvPr/>
        </p:nvSpPr>
        <p:spPr>
          <a:xfrm>
            <a:off x="895350" y="504825"/>
            <a:ext cx="10709046" cy="6093938"/>
          </a:xfrm>
          <a:prstGeom prst="rect">
            <a:avLst/>
          </a:prstGeom>
        </p:spPr>
        <p:txBody>
          <a:bodyPr vert="horz" lIns="91440" tIns="45720" rIns="91440" bIns="45720" rtlCol="0" anchor="ctr">
            <a:normAutofit fontScale="70000" lnSpcReduction="20000"/>
          </a:bodyPr>
          <a:lstStyle/>
          <a:p>
            <a:pPr>
              <a:lnSpc>
                <a:spcPct val="90000"/>
              </a:lnSpc>
              <a:spcBef>
                <a:spcPct val="20000"/>
              </a:spcBef>
              <a:spcAft>
                <a:spcPts val="600"/>
              </a:spcAft>
              <a:buClr>
                <a:schemeClr val="tx2"/>
              </a:buClr>
              <a:buSzPct val="70000"/>
              <a:buFont typeface="Wingdings 2" charset="2"/>
            </a:pPr>
            <a:r>
              <a:rPr lang="en-US" sz="51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Δια</a:t>
            </a:r>
            <a:r>
              <a:rPr lang="en-US" sz="51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τήρηση</a:t>
            </a:r>
            <a:r>
              <a:rPr lang="en-US" sz="51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και α</a:t>
            </a:r>
            <a:r>
              <a:rPr lang="en-US" sz="51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νάκληση</a:t>
            </a:r>
            <a:r>
              <a:rPr lang="en-US" sz="51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51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Δεξιότητες</a:t>
            </a:r>
            <a:r>
              <a:rPr lang="en-US" sz="51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51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Μνήμης</a:t>
            </a:r>
            <a:endParaRPr lang="en-US" sz="51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Είν</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αι σημαντικό οι μαθητές να συγκρατούν μεγάλο όγκο πληροφοριών και </a:t>
            </a:r>
            <a:r>
              <a:rPr lang="el-GR"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να τις</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συνδέουν με προηγούμενες γνώσεις. </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Αυτό</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όμως </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δυσκολεύει</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α</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ρκετά</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τους</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μα</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θητές</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endParaRPr lang="el-GR"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r>
              <a:rPr lang="en-US" sz="29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Πώς</a:t>
            </a:r>
            <a:r>
              <a:rPr lang="en-US" sz="29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μπ</a:t>
            </a:r>
            <a:r>
              <a:rPr lang="en-US" sz="29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ορούμε</a:t>
            </a:r>
            <a:r>
              <a:rPr lang="en-US" sz="29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να </a:t>
            </a:r>
            <a:r>
              <a:rPr lang="en-US" sz="29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τους</a:t>
            </a:r>
            <a:r>
              <a:rPr lang="en-US" sz="29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β</a:t>
            </a:r>
            <a:r>
              <a:rPr lang="en-US" sz="29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οηθήσουμε</a:t>
            </a:r>
            <a:r>
              <a:rPr lang="en-US" sz="29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t>
            </a:r>
          </a:p>
          <a:p>
            <a:pPr>
              <a:lnSpc>
                <a:spcPct val="90000"/>
              </a:lnSpc>
              <a:spcBef>
                <a:spcPct val="20000"/>
              </a:spcBef>
              <a:spcAft>
                <a:spcPts val="600"/>
              </a:spcAft>
              <a:buClr>
                <a:schemeClr val="tx2"/>
              </a:buClr>
              <a:buSzPct val="70000"/>
              <a:buFont typeface="Wingdings 2" charset="2"/>
            </a:pP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Ως</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εκ</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παιδευτικοί</a:t>
            </a:r>
            <a:r>
              <a:rPr lang="el-GR"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Αξιολόγηση</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των δεξιοτήτων μνήμης των μαθητών και των μεθόδων που χρησιμοποιούν</a:t>
            </a:r>
          </a:p>
          <a:p>
            <a:pPr>
              <a:lnSpc>
                <a:spcPct val="90000"/>
              </a:lnSpc>
              <a:spcBef>
                <a:spcPct val="20000"/>
              </a:spcBef>
              <a:spcAft>
                <a:spcPts val="600"/>
              </a:spcAft>
              <a:buClr>
                <a:schemeClr val="tx2"/>
              </a:buClr>
              <a:buSzPct val="70000"/>
              <a:buFont typeface="Wingdings 2" charset="2"/>
            </a:pPr>
            <a:endParaRPr lang="el-GR"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endPar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gn="ctr">
              <a:lnSpc>
                <a:spcPct val="90000"/>
              </a:lnSpc>
              <a:spcBef>
                <a:spcPct val="20000"/>
              </a:spcBef>
              <a:spcAft>
                <a:spcPts val="600"/>
              </a:spcAft>
              <a:buClr>
                <a:schemeClr val="tx2"/>
              </a:buClr>
              <a:buSzPct val="70000"/>
              <a:buFont typeface="Wingdings 2" charset="2"/>
            </a:pP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Παρα</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κολούθηση</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της</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ροόδου</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των μα</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θητών</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και πα</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ροχή</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τυχόν</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υπ</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οστηρικτικών</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στρ</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ατηγικών</a:t>
            </a:r>
            <a:endParaRPr lang="el-GR"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gn="ctr">
              <a:lnSpc>
                <a:spcPct val="90000"/>
              </a:lnSpc>
              <a:spcBef>
                <a:spcPct val="20000"/>
              </a:spcBef>
              <a:spcAft>
                <a:spcPts val="600"/>
              </a:spcAft>
              <a:buClr>
                <a:schemeClr val="tx2"/>
              </a:buClr>
              <a:buSzPct val="70000"/>
              <a:buFont typeface="Wingdings 2" charset="2"/>
            </a:pPr>
            <a:endPar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r>
              <a:rPr lang="en-US" sz="2900"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Πα</a:t>
            </a:r>
            <a:r>
              <a:rPr lang="en-US" sz="2900" u="sng"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ράγοντες</a:t>
            </a:r>
            <a:r>
              <a:rPr lang="en-US" sz="2900"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900" u="sng"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ου</a:t>
            </a:r>
            <a:r>
              <a:rPr lang="en-US" sz="2900"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επ</a:t>
            </a:r>
            <a:r>
              <a:rPr lang="en-US" sz="2900" u="sng"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ηρεάζουν</a:t>
            </a:r>
            <a:r>
              <a:rPr lang="en-US" sz="2900"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900" u="sng"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την</a:t>
            </a:r>
            <a:r>
              <a:rPr lang="en-US" sz="2900"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900" u="sng"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ικ</a:t>
            </a:r>
            <a:r>
              <a:rPr lang="en-US" sz="2900"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ανότητα των μαθητών να διατηρούν μνημονικά πληροφορίε</a:t>
            </a:r>
            <a:r>
              <a:rPr lang="el-GR" sz="2900"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ς:</a:t>
            </a:r>
            <a:endParaRPr lang="en-US" sz="2900"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457200" indent="-457200">
              <a:lnSpc>
                <a:spcPct val="90000"/>
              </a:lnSpc>
              <a:spcBef>
                <a:spcPct val="20000"/>
              </a:spcBef>
              <a:spcAft>
                <a:spcPts val="600"/>
              </a:spcAft>
              <a:buClr>
                <a:schemeClr val="tx2"/>
              </a:buClr>
              <a:buSzPct val="70000"/>
              <a:buFont typeface="Wingdings" panose="05000000000000000000" pitchFamily="2" charset="2"/>
              <a:buChar char="q"/>
            </a:pP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είδος</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των π</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ληροφοριών</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ου</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ρέ</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πει να ανακληθούν </a:t>
            </a:r>
          </a:p>
          <a:p>
            <a:pPr marL="457200" indent="-457200">
              <a:lnSpc>
                <a:spcPct val="90000"/>
              </a:lnSpc>
              <a:spcBef>
                <a:spcPct val="20000"/>
              </a:spcBef>
              <a:spcAft>
                <a:spcPts val="600"/>
              </a:spcAft>
              <a:buClr>
                <a:schemeClr val="tx2"/>
              </a:buClr>
              <a:buSzPct val="70000"/>
              <a:buFont typeface="Wingdings" panose="05000000000000000000" pitchFamily="2" charset="2"/>
              <a:buChar char="q"/>
            </a:pP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χρονικό</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διάστημ</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 που έχει περάσει από τη πρώτη επαφή με αυτές τις πληροφορίες </a:t>
            </a:r>
          </a:p>
          <a:p>
            <a:pPr marL="457200" indent="-457200">
              <a:lnSpc>
                <a:spcPct val="90000"/>
              </a:lnSpc>
              <a:spcBef>
                <a:spcPct val="20000"/>
              </a:spcBef>
              <a:spcAft>
                <a:spcPts val="600"/>
              </a:spcAft>
              <a:buClr>
                <a:schemeClr val="tx2"/>
              </a:buClr>
              <a:buSzPct val="70000"/>
              <a:buFont typeface="Wingdings" panose="05000000000000000000" pitchFamily="2" charset="2"/>
              <a:buChar char="q"/>
            </a:pP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 </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τύ</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πος της μνήμης </a:t>
            </a:r>
          </a:p>
          <a:p>
            <a:pPr marL="457200" indent="-457200">
              <a:lnSpc>
                <a:spcPct val="90000"/>
              </a:lnSpc>
              <a:spcBef>
                <a:spcPct val="20000"/>
              </a:spcBef>
              <a:spcAft>
                <a:spcPts val="600"/>
              </a:spcAft>
              <a:buClr>
                <a:schemeClr val="tx2"/>
              </a:buClr>
              <a:buSzPct val="70000"/>
              <a:buFont typeface="Wingdings" panose="05000000000000000000" pitchFamily="2" charset="2"/>
              <a:buChar char="q"/>
            </a:pP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Η </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οργάνωση</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των ανα</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κληθέντων</a:t>
            </a:r>
            <a:r>
              <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9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ληροφοριών</a:t>
            </a:r>
            <a:endParaRPr lang="en-US" sz="2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indent="-285750">
              <a:lnSpc>
                <a:spcPct val="90000"/>
              </a:lnSpc>
              <a:spcBef>
                <a:spcPct val="20000"/>
              </a:spcBef>
              <a:spcAft>
                <a:spcPts val="600"/>
              </a:spcAft>
              <a:buClr>
                <a:schemeClr val="tx2"/>
              </a:buClr>
              <a:buSzPct val="70000"/>
              <a:buFont typeface="Wingdings" panose="05000000000000000000" pitchFamily="2" charset="2"/>
              <a:buChar char="§"/>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p>
        </p:txBody>
      </p:sp>
      <p:cxnSp>
        <p:nvCxnSpPr>
          <p:cNvPr id="10" name="Ευθύγραμμο βέλος σύνδεσης 9">
            <a:extLst>
              <a:ext uri="{FF2B5EF4-FFF2-40B4-BE49-F238E27FC236}">
                <a16:creationId xmlns:a16="http://schemas.microsoft.com/office/drawing/2014/main" id="{4ED91B92-B3A2-7176-B28E-BEFD8A43A2B1}"/>
              </a:ext>
            </a:extLst>
          </p:cNvPr>
          <p:cNvCxnSpPr/>
          <p:nvPr/>
        </p:nvCxnSpPr>
        <p:spPr>
          <a:xfrm>
            <a:off x="2903456" y="2403835"/>
            <a:ext cx="43363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Βέλος: Κάτω 10">
            <a:extLst>
              <a:ext uri="{FF2B5EF4-FFF2-40B4-BE49-F238E27FC236}">
                <a16:creationId xmlns:a16="http://schemas.microsoft.com/office/drawing/2014/main" id="{EA2C2F36-8274-C433-0AFB-790D8BF8664E}"/>
              </a:ext>
            </a:extLst>
          </p:cNvPr>
          <p:cNvSpPr/>
          <p:nvPr/>
        </p:nvSpPr>
        <p:spPr>
          <a:xfrm>
            <a:off x="5015059" y="2507531"/>
            <a:ext cx="688157" cy="829558"/>
          </a:xfrm>
          <a:prstGeom prst="downArrow">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1436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3" descr="Κοντινό πλάνο χάρακα">
            <a:extLst>
              <a:ext uri="{FF2B5EF4-FFF2-40B4-BE49-F238E27FC236}">
                <a16:creationId xmlns:a16="http://schemas.microsoft.com/office/drawing/2014/main" id="{AD700602-C4B4-AE6C-44CD-9F18FBCF0D25}"/>
              </a:ext>
            </a:extLst>
          </p:cNvPr>
          <p:cNvPicPr>
            <a:picLocks noChangeAspect="1"/>
          </p:cNvPicPr>
          <p:nvPr/>
        </p:nvPicPr>
        <p:blipFill rotWithShape="1">
          <a:blip r:embed="rId3"/>
          <a:srcRect l="25057" r="30445" b="-2"/>
          <a:stretch/>
        </p:blipFill>
        <p:spPr>
          <a:xfrm>
            <a:off x="-10649" y="1"/>
            <a:ext cx="4690532" cy="6858000"/>
          </a:xfrm>
          <a:prstGeom prst="rect">
            <a:avLst/>
          </a:prstGeom>
        </p:spPr>
      </p:pic>
      <p:sp>
        <p:nvSpPr>
          <p:cNvPr id="2" name="TextBox 1">
            <a:extLst>
              <a:ext uri="{FF2B5EF4-FFF2-40B4-BE49-F238E27FC236}">
                <a16:creationId xmlns:a16="http://schemas.microsoft.com/office/drawing/2014/main" id="{E9283265-BF35-E82A-C609-C2C82A4C0C9A}"/>
              </a:ext>
            </a:extLst>
          </p:cNvPr>
          <p:cNvSpPr txBox="1"/>
          <p:nvPr/>
        </p:nvSpPr>
        <p:spPr>
          <a:xfrm>
            <a:off x="5162549" y="228600"/>
            <a:ext cx="6696075" cy="6315075"/>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Δια</a:t>
            </a:r>
            <a:r>
              <a:rPr lang="en-U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χείριση</a:t>
            </a: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Χρόνου</a:t>
            </a: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και </a:t>
            </a:r>
            <a:r>
              <a:rPr lang="en-U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Οργ</a:t>
            </a: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ανωτικές Δεξιότητες</a:t>
            </a:r>
          </a:p>
          <a:p>
            <a:pPr algn="just">
              <a:lnSpc>
                <a:spcPct val="90000"/>
              </a:lnSpc>
              <a:spcBef>
                <a:spcPct val="20000"/>
              </a:spcBef>
              <a:spcAft>
                <a:spcPts val="600"/>
              </a:spcAft>
              <a:buClr>
                <a:schemeClr val="tx2"/>
              </a:buClr>
              <a:buSzPct val="70000"/>
              <a:buFont typeface="Wingdings 2" charset="2"/>
            </a:pPr>
            <a:endParaRPr lang="en-US" sz="1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gn="just">
              <a:lnSpc>
                <a:spcPct val="90000"/>
              </a:lnSpc>
              <a:spcBef>
                <a:spcPct val="20000"/>
              </a:spcBef>
              <a:spcAft>
                <a:spcPts val="600"/>
              </a:spcAft>
              <a:buClr>
                <a:schemeClr val="tx2"/>
              </a:buClr>
              <a:buSzPct val="70000"/>
              <a:buFont typeface="Wingdings 2" charset="2"/>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Πολλοί</a:t>
            </a:r>
            <a:r>
              <a:rPr lang="el-GR"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μα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θητές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φαίνεται να μην προλαβαίνουν να τελειώσουν στο απαιτούμενο χρονικό πλαίσιο τις εργασίες τους με αποτέλεσμα:</a:t>
            </a:r>
          </a:p>
          <a:p>
            <a:pPr marL="342900" indent="-342900">
              <a:lnSpc>
                <a:spcPct val="90000"/>
              </a:lnSpc>
              <a:spcBef>
                <a:spcPct val="20000"/>
              </a:spcBef>
              <a:spcAft>
                <a:spcPts val="600"/>
              </a:spcAft>
              <a:buClr>
                <a:schemeClr val="tx2"/>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Να επ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ηρε</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αστούν οι βαθμολογικές επιδόσεις τους</a:t>
            </a:r>
          </a:p>
          <a:p>
            <a:pPr marL="342900" indent="-342900">
              <a:lnSpc>
                <a:spcPct val="90000"/>
              </a:lnSpc>
              <a:spcBef>
                <a:spcPct val="20000"/>
              </a:spcBef>
              <a:spcAft>
                <a:spcPts val="600"/>
              </a:spcAft>
              <a:buClr>
                <a:schemeClr val="tx2"/>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Να επ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ηρε</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αστεί η ικανότητα να λειτουργούν ανεξάρτητα</a:t>
            </a:r>
          </a:p>
          <a:p>
            <a:pPr marL="342900" indent="-342900">
              <a:lnSpc>
                <a:spcPct val="90000"/>
              </a:lnSpc>
              <a:spcBef>
                <a:spcPct val="20000"/>
              </a:spcBef>
              <a:spcAft>
                <a:spcPts val="600"/>
              </a:spcAft>
              <a:buClr>
                <a:schemeClr val="tx2"/>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Να επ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ηρε</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αστεί η επιτυχία τους στο σχολείο </a:t>
            </a:r>
          </a:p>
          <a:p>
            <a:pPr marL="342900" indent="-342900">
              <a:lnSpc>
                <a:spcPct val="90000"/>
              </a:lnSpc>
              <a:spcBef>
                <a:spcPct val="20000"/>
              </a:spcBef>
              <a:spcAft>
                <a:spcPts val="600"/>
              </a:spcAft>
              <a:buClr>
                <a:schemeClr val="tx2"/>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Να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μην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υπ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άρχει</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συνοχή</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στην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νά</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πτυξη του γραπτού λόγου τους</a:t>
            </a:r>
          </a:p>
          <a:p>
            <a:pPr>
              <a:lnSpc>
                <a:spcPct val="90000"/>
              </a:lnSpc>
              <a:spcBef>
                <a:spcPct val="20000"/>
              </a:spcBef>
              <a:spcAft>
                <a:spcPts val="600"/>
              </a:spcAft>
              <a:buClr>
                <a:schemeClr val="tx2"/>
              </a:buClr>
              <a:buSzPct val="70000"/>
              <a:buFont typeface="Wingdings 2" charset="2"/>
            </a:pPr>
            <a:endPar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Σχήμ</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 11.4</a:t>
            </a:r>
          </a:p>
          <a:p>
            <a:pPr marL="571500" indent="-571500">
              <a:lnSpc>
                <a:spcPct val="90000"/>
              </a:lnSpc>
              <a:spcBef>
                <a:spcPct val="20000"/>
              </a:spcBef>
              <a:spcAft>
                <a:spcPts val="600"/>
              </a:spcAft>
              <a:buClr>
                <a:schemeClr val="tx2"/>
              </a:buClr>
              <a:buSzPct val="70000"/>
              <a:buFont typeface="Wingdings 2" charset="2"/>
              <a:buChar char="o"/>
            </a:pPr>
            <a:endParaRPr lang="en-US" sz="1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290978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38E40DA-3DAC-567A-5116-66F35D386975}"/>
              </a:ext>
            </a:extLst>
          </p:cNvPr>
          <p:cNvPicPr>
            <a:picLocks noChangeAspect="1"/>
          </p:cNvPicPr>
          <p:nvPr/>
        </p:nvPicPr>
        <p:blipFill rotWithShape="1">
          <a:blip r:embed="rId3"/>
          <a:srcRect l="17884" r="4783" b="1"/>
          <a:stretch/>
        </p:blipFill>
        <p:spPr>
          <a:xfrm>
            <a:off x="1" y="10"/>
            <a:ext cx="12192000" cy="6857990"/>
          </a:xfrm>
          <a:prstGeom prst="rect">
            <a:avLst/>
          </a:prstGeom>
        </p:spPr>
      </p:pic>
      <p:sp useBgFill="1">
        <p:nvSpPr>
          <p:cNvPr id="9"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E3579C72-9929-07CA-A530-FAF4C2908AF1}"/>
              </a:ext>
            </a:extLst>
          </p:cNvPr>
          <p:cNvSpPr txBox="1"/>
          <p:nvPr/>
        </p:nvSpPr>
        <p:spPr>
          <a:xfrm>
            <a:off x="7598005" y="700962"/>
            <a:ext cx="4012510" cy="5624424"/>
          </a:xfrm>
          <a:prstGeom prst="rect">
            <a:avLst/>
          </a:prstGeom>
        </p:spPr>
        <p:txBody>
          <a:bodyPr vert="horz" lIns="91440" tIns="45720" rIns="91440" bIns="45720" rtlCol="0" anchor="t">
            <a:normAutofit fontScale="92500" lnSpcReduction="20000"/>
          </a:bodyPr>
          <a:lstStyle/>
          <a:p>
            <a:pPr>
              <a:lnSpc>
                <a:spcPct val="90000"/>
              </a:lnSpc>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Μετα</a:t>
            </a:r>
            <a:r>
              <a:rPr lang="en-U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γνωστικός</a:t>
            </a: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ρο</a:t>
            </a: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βληματισμός</a:t>
            </a:r>
          </a:p>
          <a:p>
            <a:pPr>
              <a:lnSpc>
                <a:spcPct val="90000"/>
              </a:lnSpc>
              <a:spcBef>
                <a:spcPct val="20000"/>
              </a:spcBef>
              <a:spcAft>
                <a:spcPts val="600"/>
              </a:spcAft>
              <a:buClr>
                <a:schemeClr val="tx2"/>
              </a:buClr>
              <a:buSzPct val="70000"/>
              <a:buFont typeface="Wingdings 2" charset="2"/>
            </a:pPr>
            <a:endParaRPr lang="en-US" sz="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Οι</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μα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θητές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είν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αι σημαντικό:</a:t>
            </a:r>
          </a:p>
          <a:p>
            <a:pPr marL="342900" indent="-342900">
              <a:lnSpc>
                <a:spcPct val="90000"/>
              </a:lnSpc>
              <a:spcBef>
                <a:spcPct val="20000"/>
              </a:spcBef>
              <a:spcAft>
                <a:spcPts val="600"/>
              </a:spcAft>
              <a:buClr>
                <a:schemeClr val="tx2"/>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Να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συνειδητο</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ποιο</a:t>
            </a:r>
            <a:r>
              <a:rPr lang="el-GR"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ύ</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 τις δικές τους διαδικασίες σκέψης </a:t>
            </a:r>
          </a:p>
          <a:p>
            <a:pPr marL="342900" indent="-342900">
              <a:lnSpc>
                <a:spcPct val="90000"/>
              </a:lnSpc>
              <a:spcBef>
                <a:spcPct val="20000"/>
              </a:spcBef>
              <a:spcAft>
                <a:spcPts val="600"/>
              </a:spcAft>
              <a:buClr>
                <a:schemeClr val="tx2"/>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Να ανα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γνωρίζουν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τις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πεπ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οιθήσεις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τους</a:t>
            </a:r>
            <a:endPar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342900" indent="-342900">
              <a:lnSpc>
                <a:spcPct val="90000"/>
              </a:lnSpc>
              <a:spcBef>
                <a:spcPct val="20000"/>
              </a:spcBef>
              <a:spcAft>
                <a:spcPts val="600"/>
              </a:spcAft>
              <a:buClr>
                <a:schemeClr val="tx2"/>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Να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γνωρίζουν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την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ξί</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 της επιμονής και τη φύση της εργασίας τους </a:t>
            </a:r>
          </a:p>
          <a:p>
            <a:pPr marL="342900" indent="-342900">
              <a:lnSpc>
                <a:spcPct val="90000"/>
              </a:lnSpc>
              <a:spcBef>
                <a:spcPct val="20000"/>
              </a:spcBef>
              <a:spcAft>
                <a:spcPts val="600"/>
              </a:spcAft>
              <a:buClr>
                <a:schemeClr val="tx2"/>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Να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γνωρίζουν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την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ευθύνη</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τους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για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την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επ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ίτευξη</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ενός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στόχου</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p>
          <a:p>
            <a:pPr marL="342900" indent="-342900">
              <a:lnSpc>
                <a:spcPct val="90000"/>
              </a:lnSpc>
              <a:spcBef>
                <a:spcPct val="20000"/>
              </a:spcBef>
              <a:spcAft>
                <a:spcPts val="600"/>
              </a:spcAft>
              <a:buClr>
                <a:schemeClr val="tx2"/>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Να ανακα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λύψουν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οιες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στρ</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ατηγικές τους βοηθούν στο διάβασμα </a:t>
            </a:r>
          </a:p>
          <a:p>
            <a:pPr marL="342900" indent="-342900">
              <a:lnSpc>
                <a:spcPct val="90000"/>
              </a:lnSpc>
              <a:spcBef>
                <a:spcPct val="20000"/>
              </a:spcBef>
              <a:spcAft>
                <a:spcPts val="600"/>
              </a:spcAft>
              <a:buClr>
                <a:schemeClr val="tx2"/>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Να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γνωρίζουν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ρυθμό</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νάγνωσης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ου</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θα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ρέ</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πει να χρησιμοποιήσουν ανάλογα με το κείμενο </a:t>
            </a:r>
          </a:p>
        </p:txBody>
      </p:sp>
    </p:spTree>
    <p:extLst>
      <p:ext uri="{BB962C8B-B14F-4D97-AF65-F5344CB8AC3E}">
        <p14:creationId xmlns:p14="http://schemas.microsoft.com/office/powerpoint/2010/main" val="339623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5B50F0-7DA2-9667-94F1-A59DD394778F}"/>
              </a:ext>
            </a:extLst>
          </p:cNvPr>
          <p:cNvSpPr txBox="1"/>
          <p:nvPr/>
        </p:nvSpPr>
        <p:spPr>
          <a:xfrm>
            <a:off x="631596" y="433634"/>
            <a:ext cx="10928808" cy="3600986"/>
          </a:xfrm>
          <a:prstGeom prst="rect">
            <a:avLst/>
          </a:prstGeom>
          <a:noFill/>
        </p:spPr>
        <p:txBody>
          <a:bodyPr wrap="square" rtlCol="0">
            <a:spAutoFit/>
          </a:bodyPr>
          <a:lstStyle/>
          <a:p>
            <a:endParaRPr lang="el-GR" sz="3600" b="1" dirty="0"/>
          </a:p>
          <a:p>
            <a:r>
              <a:rPr lang="el-GR" sz="3600" b="1" dirty="0"/>
              <a:t>Λήψη Σημειώσεων</a:t>
            </a:r>
          </a:p>
          <a:p>
            <a:r>
              <a:rPr lang="el-GR" sz="2000" dirty="0"/>
              <a:t>Καταγραφή σημαντικών πτυχών και λεπτομερειών από το μάθημα.</a:t>
            </a:r>
          </a:p>
          <a:p>
            <a:r>
              <a:rPr lang="el-GR" sz="2000" dirty="0"/>
              <a:t>Οι μαθητές απαιτείται να είναι σε θέση: </a:t>
            </a:r>
          </a:p>
          <a:p>
            <a:pPr marL="342900" indent="-342900">
              <a:buFont typeface="Wingdings" panose="05000000000000000000" pitchFamily="2" charset="2"/>
              <a:buChar char="q"/>
            </a:pPr>
            <a:r>
              <a:rPr lang="el-GR" sz="2000" dirty="0"/>
              <a:t>Να ταξινομούν</a:t>
            </a:r>
          </a:p>
          <a:p>
            <a:pPr marL="342900" indent="-342900">
              <a:buFont typeface="Wingdings" panose="05000000000000000000" pitchFamily="2" charset="2"/>
              <a:buChar char="q"/>
            </a:pPr>
            <a:r>
              <a:rPr lang="el-GR" sz="2000" dirty="0"/>
              <a:t>Να οργανώνουν                                                                Αποτελεσματική λήψη σημειώσεων</a:t>
            </a:r>
          </a:p>
          <a:p>
            <a:pPr marL="342900" indent="-342900">
              <a:buFont typeface="Wingdings" panose="05000000000000000000" pitchFamily="2" charset="2"/>
              <a:buChar char="q"/>
            </a:pPr>
            <a:r>
              <a:rPr lang="el-GR" sz="2000" dirty="0"/>
              <a:t>Να τεκμηριώνουν, σημαντικές πληροφορίες </a:t>
            </a:r>
          </a:p>
          <a:p>
            <a:pPr marL="342900" indent="-342900">
              <a:buFont typeface="Wingdings" panose="05000000000000000000" pitchFamily="2" charset="2"/>
              <a:buChar char="q"/>
            </a:pPr>
            <a:endParaRPr lang="el-GR" sz="2000" dirty="0"/>
          </a:p>
          <a:p>
            <a:endParaRPr lang="el-GR" sz="3600" dirty="0"/>
          </a:p>
        </p:txBody>
      </p:sp>
      <p:sp>
        <p:nvSpPr>
          <p:cNvPr id="3" name="Δεξί άγκιστρο 2">
            <a:extLst>
              <a:ext uri="{FF2B5EF4-FFF2-40B4-BE49-F238E27FC236}">
                <a16:creationId xmlns:a16="http://schemas.microsoft.com/office/drawing/2014/main" id="{A7EF23CC-69DB-7FE9-5997-0BBFAF91D81C}"/>
              </a:ext>
            </a:extLst>
          </p:cNvPr>
          <p:cNvSpPr/>
          <p:nvPr/>
        </p:nvSpPr>
        <p:spPr>
          <a:xfrm>
            <a:off x="5961669" y="2234127"/>
            <a:ext cx="781050" cy="92382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pic>
        <p:nvPicPr>
          <p:cNvPr id="4" name="Εικόνα 3">
            <a:extLst>
              <a:ext uri="{FF2B5EF4-FFF2-40B4-BE49-F238E27FC236}">
                <a16:creationId xmlns:a16="http://schemas.microsoft.com/office/drawing/2014/main" id="{03AC0F2F-CAC3-EBE1-9475-9112FCE476AB}"/>
              </a:ext>
            </a:extLst>
          </p:cNvPr>
          <p:cNvPicPr>
            <a:picLocks noChangeAspect="1"/>
          </p:cNvPicPr>
          <p:nvPr/>
        </p:nvPicPr>
        <p:blipFill>
          <a:blip r:embed="rId2"/>
          <a:stretch>
            <a:fillRect/>
          </a:stretch>
        </p:blipFill>
        <p:spPr>
          <a:xfrm>
            <a:off x="7709849" y="2799761"/>
            <a:ext cx="3687157" cy="3450897"/>
          </a:xfrm>
          <a:prstGeom prst="rect">
            <a:avLst/>
          </a:prstGeom>
        </p:spPr>
      </p:pic>
      <p:sp>
        <p:nvSpPr>
          <p:cNvPr id="5" name="TextBox 4">
            <a:extLst>
              <a:ext uri="{FF2B5EF4-FFF2-40B4-BE49-F238E27FC236}">
                <a16:creationId xmlns:a16="http://schemas.microsoft.com/office/drawing/2014/main" id="{557B5C74-9221-01F3-DD47-5CF7B7043565}"/>
              </a:ext>
            </a:extLst>
          </p:cNvPr>
          <p:cNvSpPr txBox="1"/>
          <p:nvPr/>
        </p:nvSpPr>
        <p:spPr>
          <a:xfrm>
            <a:off x="631596" y="3325305"/>
            <a:ext cx="6249971" cy="2585323"/>
          </a:xfrm>
          <a:prstGeom prst="rect">
            <a:avLst/>
          </a:prstGeom>
          <a:noFill/>
        </p:spPr>
        <p:txBody>
          <a:bodyPr wrap="square" rtlCol="0">
            <a:spAutoFit/>
          </a:bodyPr>
          <a:lstStyle/>
          <a:p>
            <a:r>
              <a:rPr lang="el-GR" b="1" dirty="0"/>
              <a:t>Πώς μπορώ να είμαι σίγουρος ότι ο μαθητής/ τριες κρατάν αποτελεσματικές σημειώσεις;</a:t>
            </a:r>
          </a:p>
          <a:p>
            <a:endParaRPr lang="el-GR" dirty="0"/>
          </a:p>
          <a:p>
            <a:r>
              <a:rPr lang="el-GR" dirty="0"/>
              <a:t>Αξιολόγηση με τη χρήση παρατήρησης ή συνέντευξης</a:t>
            </a:r>
          </a:p>
          <a:p>
            <a:pPr marL="285750" indent="-285750">
              <a:buFont typeface="Wingdings" panose="05000000000000000000" pitchFamily="2" charset="2"/>
              <a:buChar char="q"/>
            </a:pPr>
            <a:r>
              <a:rPr lang="el-GR" dirty="0"/>
              <a:t>Οι μαθητές καλούνται να διαβάσουν ένα τμήμα του κειμένου και να κρατήσουν σημειώσει</a:t>
            </a:r>
          </a:p>
          <a:p>
            <a:pPr marL="285750" indent="-285750">
              <a:buFont typeface="Wingdings" panose="05000000000000000000" pitchFamily="2" charset="2"/>
              <a:buChar char="q"/>
            </a:pPr>
            <a:r>
              <a:rPr lang="el-GR" dirty="0"/>
              <a:t>Να κρατάν σημειώσεις κατά τη διάρκεια μιας προφορικής διάλεξης</a:t>
            </a:r>
          </a:p>
          <a:p>
            <a:endParaRPr lang="el-GR" dirty="0"/>
          </a:p>
        </p:txBody>
      </p:sp>
    </p:spTree>
    <p:extLst>
      <p:ext uri="{BB962C8B-B14F-4D97-AF65-F5344CB8AC3E}">
        <p14:creationId xmlns:p14="http://schemas.microsoft.com/office/powerpoint/2010/main" val="162823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B42E218-605C-ADC4-86FB-CC5839FC993B}"/>
              </a:ext>
            </a:extLst>
          </p:cNvPr>
          <p:cNvPicPr>
            <a:picLocks noChangeAspect="1"/>
          </p:cNvPicPr>
          <p:nvPr/>
        </p:nvPicPr>
        <p:blipFill rotWithShape="1">
          <a:blip r:embed="rId3"/>
          <a:srcRect l="23832" r="17412"/>
          <a:stretch/>
        </p:blipFill>
        <p:spPr>
          <a:xfrm>
            <a:off x="632816" y="1209675"/>
            <a:ext cx="3807210" cy="435213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F082B7D4-6400-8875-5C76-D9EC55ABF149}"/>
              </a:ext>
            </a:extLst>
          </p:cNvPr>
          <p:cNvSpPr txBox="1"/>
          <p:nvPr/>
        </p:nvSpPr>
        <p:spPr>
          <a:xfrm>
            <a:off x="5279472" y="981075"/>
            <a:ext cx="6169578" cy="5248274"/>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rgbClr val="D7973F"/>
              </a:buClr>
              <a:buSzPct val="70000"/>
              <a:buFont typeface="Wingdings 2" charset="2"/>
            </a:pPr>
            <a:r>
              <a:rPr lang="en-US" sz="36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Ερευνητικές</a:t>
            </a: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δεξιότητες </a:t>
            </a:r>
          </a:p>
          <a:p>
            <a:pPr>
              <a:lnSpc>
                <a:spcPct val="90000"/>
              </a:lnSpc>
              <a:spcBef>
                <a:spcPct val="20000"/>
              </a:spcBef>
              <a:spcAft>
                <a:spcPts val="600"/>
              </a:spcAft>
              <a:buClr>
                <a:srgbClr val="D7973F"/>
              </a:buClr>
              <a:buSzPct val="70000"/>
              <a:buFont typeface="Wingdings 2" charset="2"/>
            </a:pPr>
            <a:endPar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rgbClr val="D7973F"/>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Δεξιότητες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ου</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ρέ</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πει να έχει ο μαθητής ώστε να αναπτύξει την ικανότητα διεξαγωγής μιας έρευνας</a:t>
            </a: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Ικ</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ανότητα αλφαβητισμού </a:t>
            </a: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Γνώση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ορθογρ</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αφίας</a:t>
            </a: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Γνώση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σε</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βα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σικά</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μέρη</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του</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λόγου</a:t>
            </a:r>
            <a:endPar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Κατα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νόηση</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ορισμών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αγνώριση συνωνύμων και αντώνυμων</a:t>
            </a: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Ερμηνεί</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 γραφημάτων και χαρτών </a:t>
            </a: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Εύρεση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ληροφοριών</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από καταλόγους,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γλωσσάρι</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 ευρετήρια και διαδικτυακούς πόρους</a:t>
            </a:r>
          </a:p>
          <a:p>
            <a:pPr marL="342900" indent="-342900">
              <a:lnSpc>
                <a:spcPct val="90000"/>
              </a:lnSpc>
              <a:spcBef>
                <a:spcPct val="20000"/>
              </a:spcBef>
              <a:spcAft>
                <a:spcPts val="600"/>
              </a:spcAft>
              <a:buClr>
                <a:schemeClr val="tx1"/>
              </a:buClr>
              <a:buSzPct val="70000"/>
              <a:buFont typeface="Wingdings" panose="05000000000000000000" pitchFamily="2" charset="2"/>
              <a:buChar char="q"/>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Γνώση </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της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κα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τάλληλης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π</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ηγής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ανα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φοράς</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α</a:t>
            </a:r>
            <a:r>
              <a:rPr lang="en-US" sz="20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νάλογ</a:t>
            </a: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α τι κάθε περίπτωση</a:t>
            </a:r>
          </a:p>
          <a:p>
            <a:pPr marL="285750" indent="-285750">
              <a:lnSpc>
                <a:spcPct val="90000"/>
              </a:lnSpc>
              <a:spcBef>
                <a:spcPct val="20000"/>
              </a:spcBef>
              <a:spcAft>
                <a:spcPts val="600"/>
              </a:spcAft>
              <a:buClr>
                <a:srgbClr val="D7973F"/>
              </a:buClr>
              <a:buSzPct val="70000"/>
              <a:buFont typeface="Wingdings 2" charset="2"/>
              <a:buChar char="o"/>
            </a:pPr>
            <a:endPar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indent="-285750">
              <a:lnSpc>
                <a:spcPct val="90000"/>
              </a:lnSpc>
              <a:spcBef>
                <a:spcPct val="20000"/>
              </a:spcBef>
              <a:spcAft>
                <a:spcPts val="600"/>
              </a:spcAft>
              <a:buClr>
                <a:srgbClr val="D7973F"/>
              </a:buClr>
              <a:buSzPct val="70000"/>
              <a:buFont typeface="Wingdings 2" charset="2"/>
              <a:buChar char="o"/>
            </a:pPr>
            <a:endPar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4068107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χιστόλιθος">
  <a:themeElements>
    <a:clrScheme name="Σχιστόλιθος">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Σχιστόλιθος">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χιστόλιθος">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Σχιστόλιθος</Template>
  <TotalTime>387</TotalTime>
  <Words>1225</Words>
  <Application>Microsoft Office PowerPoint</Application>
  <PresentationFormat>Ευρεία οθόνη</PresentationFormat>
  <Paragraphs>208</Paragraphs>
  <Slides>22</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22</vt:i4>
      </vt:variant>
    </vt:vector>
  </HeadingPairs>
  <TitlesOfParts>
    <vt:vector size="28" baseType="lpstr">
      <vt:lpstr>Aptos</vt:lpstr>
      <vt:lpstr>Calisto MT</vt:lpstr>
      <vt:lpstr>Courier New</vt:lpstr>
      <vt:lpstr>Wingdings</vt:lpstr>
      <vt:lpstr>Wingdings 2</vt:lpstr>
      <vt:lpstr>Σχιστόλιθος</vt:lpstr>
      <vt:lpstr>ΚΕΦΑΛΑΙΟ 11: Αξιολόγηση Δεξιοτήτων Μελέτης και Δεξιότητες Διαμόρφωσης Τεστ ΜΑΘΗΜΑ: Εκπαιδευτική Αξιολόγηση στην Ειδική Αγωγή και την Ενταξιακή Εκπαίδευση Διδάσκουσα: Βλάχου Αναστασία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ERGASIA EPITYXIAS</dc:title>
  <dc:creator>ΝΙΚΗ ΠΑΝΤΕΛΙΟΥ</dc:creator>
  <cp:lastModifiedBy>Vasiliki Skoutelaki</cp:lastModifiedBy>
  <cp:revision>76</cp:revision>
  <dcterms:created xsi:type="dcterms:W3CDTF">2024-04-28T08:35:36Z</dcterms:created>
  <dcterms:modified xsi:type="dcterms:W3CDTF">2024-05-09T13:44:18Z</dcterms:modified>
</cp:coreProperties>
</file>