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63" r:id="rId4"/>
    <p:sldId id="271" r:id="rId5"/>
    <p:sldId id="258" r:id="rId6"/>
    <p:sldId id="272" r:id="rId7"/>
    <p:sldId id="259" r:id="rId8"/>
    <p:sldId id="260" r:id="rId9"/>
    <p:sldId id="277" r:id="rId10"/>
    <p:sldId id="261" r:id="rId11"/>
    <p:sldId id="264" r:id="rId12"/>
    <p:sldId id="262" r:id="rId13"/>
    <p:sldId id="265" r:id="rId14"/>
    <p:sldId id="266" r:id="rId15"/>
    <p:sldId id="294" r:id="rId16"/>
    <p:sldId id="267" r:id="rId17"/>
    <p:sldId id="295" r:id="rId18"/>
    <p:sldId id="268" r:id="rId19"/>
    <p:sldId id="269" r:id="rId20"/>
    <p:sldId id="270" r:id="rId21"/>
    <p:sldId id="273" r:id="rId22"/>
    <p:sldId id="274" r:id="rId23"/>
    <p:sldId id="275"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C84DB7-5D27-4034-8A42-728DE8EC7066}">
          <p14:sldIdLst>
            <p14:sldId id="256"/>
            <p14:sldId id="257"/>
            <p14:sldId id="263"/>
            <p14:sldId id="271"/>
            <p14:sldId id="258"/>
            <p14:sldId id="272"/>
            <p14:sldId id="259"/>
            <p14:sldId id="260"/>
            <p14:sldId id="277"/>
            <p14:sldId id="261"/>
            <p14:sldId id="264"/>
            <p14:sldId id="262"/>
            <p14:sldId id="265"/>
            <p14:sldId id="266"/>
            <p14:sldId id="294"/>
            <p14:sldId id="267"/>
            <p14:sldId id="295"/>
            <p14:sldId id="268"/>
            <p14:sldId id="269"/>
            <p14:sldId id="270"/>
            <p14:sldId id="273"/>
            <p14:sldId id="274"/>
            <p14:sldId id="275"/>
            <p14:sldId id="276"/>
            <p14:sldId id="278"/>
            <p14:sldId id="279"/>
            <p14:sldId id="280"/>
            <p14:sldId id="281"/>
            <p14:sldId id="282"/>
            <p14:sldId id="283"/>
            <p14:sldId id="284"/>
            <p14:sldId id="285"/>
            <p14:sldId id="286"/>
            <p14:sldId id="287"/>
            <p14:sldId id="288"/>
            <p14:sldId id="289"/>
            <p14:sldId id="290"/>
            <p14:sldId id="291"/>
            <p14:sldId id="292"/>
            <p14:sldId id="293"/>
          </p14:sldIdLst>
        </p14:section>
        <p14:section name="Untitled Section" id="{2943F42C-1B03-41CB-9CDA-DD7FCA1FE2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35F89-729C-4199-8E12-3FF925E19D72}" v="2" dt="2024-05-27T13:04:48.60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snapToGrid="0">
      <p:cViewPr varScale="1">
        <p:scale>
          <a:sx n="59" d="100"/>
          <a:sy n="59" d="100"/>
        </p:scale>
        <p:origin x="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Ισμήνη Τσιλικά" userId="40fbe65080405f73" providerId="LiveId" clId="{FDC35F89-729C-4199-8E12-3FF925E19D72}"/>
    <pc:docChg chg="undo custSel addSld delSld modSld modSection">
      <pc:chgData name="Ισμήνη Τσιλικά" userId="40fbe65080405f73" providerId="LiveId" clId="{FDC35F89-729C-4199-8E12-3FF925E19D72}" dt="2024-05-29T11:07:43.920" v="63" actId="27636"/>
      <pc:docMkLst>
        <pc:docMk/>
      </pc:docMkLst>
      <pc:sldChg chg="modSp mod">
        <pc:chgData name="Ισμήνη Τσιλικά" userId="40fbe65080405f73" providerId="LiveId" clId="{FDC35F89-729C-4199-8E12-3FF925E19D72}" dt="2024-05-29T10:58:27.757" v="9" actId="27636"/>
        <pc:sldMkLst>
          <pc:docMk/>
          <pc:sldMk cId="3993212600" sldId="257"/>
        </pc:sldMkLst>
        <pc:spChg chg="mod">
          <ac:chgData name="Ισμήνη Τσιλικά" userId="40fbe65080405f73" providerId="LiveId" clId="{FDC35F89-729C-4199-8E12-3FF925E19D72}" dt="2024-05-29T10:58:27.757" v="9" actId="27636"/>
          <ac:spMkLst>
            <pc:docMk/>
            <pc:sldMk cId="3993212600" sldId="257"/>
            <ac:spMk id="6" creationId="{2C85588A-7BEA-84E2-0480-4B0987488592}"/>
          </ac:spMkLst>
        </pc:spChg>
      </pc:sldChg>
      <pc:sldChg chg="modSp mod">
        <pc:chgData name="Ισμήνη Τσιλικά" userId="40fbe65080405f73" providerId="LiveId" clId="{FDC35F89-729C-4199-8E12-3FF925E19D72}" dt="2024-05-27T13:06:23.378" v="3" actId="113"/>
        <pc:sldMkLst>
          <pc:docMk/>
          <pc:sldMk cId="1346866168" sldId="259"/>
        </pc:sldMkLst>
        <pc:spChg chg="mod">
          <ac:chgData name="Ισμήνη Τσιλικά" userId="40fbe65080405f73" providerId="LiveId" clId="{FDC35F89-729C-4199-8E12-3FF925E19D72}" dt="2024-05-27T13:06:23.378" v="3" actId="113"/>
          <ac:spMkLst>
            <pc:docMk/>
            <pc:sldMk cId="1346866168" sldId="259"/>
            <ac:spMk id="3" creationId="{98F6BE1C-5462-4CE9-329B-A0D862721AD8}"/>
          </ac:spMkLst>
        </pc:spChg>
      </pc:sldChg>
      <pc:sldChg chg="modSp">
        <pc:chgData name="Ισμήνη Τσιλικά" userId="40fbe65080405f73" providerId="LiveId" clId="{FDC35F89-729C-4199-8E12-3FF925E19D72}" dt="2024-05-27T13:04:48.608" v="1" actId="255"/>
        <pc:sldMkLst>
          <pc:docMk/>
          <pc:sldMk cId="3512036242" sldId="261"/>
        </pc:sldMkLst>
        <pc:graphicFrameChg chg="mod">
          <ac:chgData name="Ισμήνη Τσιλικά" userId="40fbe65080405f73" providerId="LiveId" clId="{FDC35F89-729C-4199-8E12-3FF925E19D72}" dt="2024-05-27T13:04:48.608" v="1" actId="255"/>
          <ac:graphicFrameMkLst>
            <pc:docMk/>
            <pc:sldMk cId="3512036242" sldId="261"/>
            <ac:graphicFrameMk id="9" creationId="{40DDCBD8-CFD3-CA7E-AC86-9FACBFE60A12}"/>
          </ac:graphicFrameMkLst>
        </pc:graphicFrameChg>
      </pc:sldChg>
      <pc:sldChg chg="modSp mod">
        <pc:chgData name="Ισμήνη Τσιλικά" userId="40fbe65080405f73" providerId="LiveId" clId="{FDC35F89-729C-4199-8E12-3FF925E19D72}" dt="2024-05-29T11:00:53.244" v="15" actId="255"/>
        <pc:sldMkLst>
          <pc:docMk/>
          <pc:sldMk cId="431341945" sldId="266"/>
        </pc:sldMkLst>
        <pc:spChg chg="mod">
          <ac:chgData name="Ισμήνη Τσιλικά" userId="40fbe65080405f73" providerId="LiveId" clId="{FDC35F89-729C-4199-8E12-3FF925E19D72}" dt="2024-05-29T11:00:53.244" v="15" actId="255"/>
          <ac:spMkLst>
            <pc:docMk/>
            <pc:sldMk cId="431341945" sldId="266"/>
            <ac:spMk id="3" creationId="{9C7B87AE-39E0-18E9-D688-C35F7275E4FF}"/>
          </ac:spMkLst>
        </pc:spChg>
      </pc:sldChg>
      <pc:sldChg chg="modSp mod">
        <pc:chgData name="Ισμήνη Τσιλικά" userId="40fbe65080405f73" providerId="LiveId" clId="{FDC35F89-729C-4199-8E12-3FF925E19D72}" dt="2024-05-29T11:02:57.965" v="24" actId="27636"/>
        <pc:sldMkLst>
          <pc:docMk/>
          <pc:sldMk cId="103996124" sldId="267"/>
        </pc:sldMkLst>
        <pc:spChg chg="mod">
          <ac:chgData name="Ισμήνη Τσιλικά" userId="40fbe65080405f73" providerId="LiveId" clId="{FDC35F89-729C-4199-8E12-3FF925E19D72}" dt="2024-05-29T11:02:57.965" v="24" actId="27636"/>
          <ac:spMkLst>
            <pc:docMk/>
            <pc:sldMk cId="103996124" sldId="267"/>
            <ac:spMk id="3" creationId="{8AB9D765-A08E-9AD0-29C1-0354A027B6D9}"/>
          </ac:spMkLst>
        </pc:spChg>
      </pc:sldChg>
      <pc:sldChg chg="modSp mod">
        <pc:chgData name="Ισμήνη Τσιλικά" userId="40fbe65080405f73" providerId="LiveId" clId="{FDC35F89-729C-4199-8E12-3FF925E19D72}" dt="2024-05-29T11:04:13.514" v="35" actId="27636"/>
        <pc:sldMkLst>
          <pc:docMk/>
          <pc:sldMk cId="2551190473" sldId="268"/>
        </pc:sldMkLst>
        <pc:spChg chg="mod">
          <ac:chgData name="Ισμήνη Τσιλικά" userId="40fbe65080405f73" providerId="LiveId" clId="{FDC35F89-729C-4199-8E12-3FF925E19D72}" dt="2024-05-29T11:04:13.514" v="35" actId="27636"/>
          <ac:spMkLst>
            <pc:docMk/>
            <pc:sldMk cId="2551190473" sldId="268"/>
            <ac:spMk id="3" creationId="{46740507-711C-BC85-1ADB-ACFA8C7A0049}"/>
          </ac:spMkLst>
        </pc:spChg>
      </pc:sldChg>
      <pc:sldChg chg="modSp mod">
        <pc:chgData name="Ισμήνη Τσιλικά" userId="40fbe65080405f73" providerId="LiveId" clId="{FDC35F89-729C-4199-8E12-3FF925E19D72}" dt="2024-05-29T11:06:28.155" v="49" actId="27636"/>
        <pc:sldMkLst>
          <pc:docMk/>
          <pc:sldMk cId="2541148020" sldId="269"/>
        </pc:sldMkLst>
        <pc:spChg chg="mod">
          <ac:chgData name="Ισμήνη Τσιλικά" userId="40fbe65080405f73" providerId="LiveId" clId="{FDC35F89-729C-4199-8E12-3FF925E19D72}" dt="2024-05-29T11:06:28.155" v="49" actId="27636"/>
          <ac:spMkLst>
            <pc:docMk/>
            <pc:sldMk cId="2541148020" sldId="269"/>
            <ac:spMk id="3" creationId="{265F1558-DD23-A28A-FAD5-0AF4AA809B73}"/>
          </ac:spMkLst>
        </pc:spChg>
        <pc:picChg chg="mod">
          <ac:chgData name="Ισμήνη Τσιλικά" userId="40fbe65080405f73" providerId="LiveId" clId="{FDC35F89-729C-4199-8E12-3FF925E19D72}" dt="2024-05-29T11:06:05.502" v="46" actId="1076"/>
          <ac:picMkLst>
            <pc:docMk/>
            <pc:sldMk cId="2541148020" sldId="269"/>
            <ac:picMk id="5" creationId="{41B24D8D-3A70-4D34-F67C-1726D06F1FFE}"/>
          </ac:picMkLst>
        </pc:picChg>
      </pc:sldChg>
      <pc:sldChg chg="modSp mod">
        <pc:chgData name="Ισμήνη Τσιλικά" userId="40fbe65080405f73" providerId="LiveId" clId="{FDC35F89-729C-4199-8E12-3FF925E19D72}" dt="2024-05-29T11:06:58.541" v="54" actId="27636"/>
        <pc:sldMkLst>
          <pc:docMk/>
          <pc:sldMk cId="2531114324" sldId="273"/>
        </pc:sldMkLst>
        <pc:spChg chg="mod">
          <ac:chgData name="Ισμήνη Τσιλικά" userId="40fbe65080405f73" providerId="LiveId" clId="{FDC35F89-729C-4199-8E12-3FF925E19D72}" dt="2024-05-29T11:06:58.541" v="54" actId="27636"/>
          <ac:spMkLst>
            <pc:docMk/>
            <pc:sldMk cId="2531114324" sldId="273"/>
            <ac:spMk id="3" creationId="{BEE8AA0B-C74B-13B5-7BCF-3680CF943D2C}"/>
          </ac:spMkLst>
        </pc:spChg>
      </pc:sldChg>
      <pc:sldChg chg="modSp mod">
        <pc:chgData name="Ισμήνη Τσιλικά" userId="40fbe65080405f73" providerId="LiveId" clId="{FDC35F89-729C-4199-8E12-3FF925E19D72}" dt="2024-05-29T11:07:22.252" v="57" actId="27636"/>
        <pc:sldMkLst>
          <pc:docMk/>
          <pc:sldMk cId="3432194304" sldId="274"/>
        </pc:sldMkLst>
        <pc:spChg chg="mod">
          <ac:chgData name="Ισμήνη Τσιλικά" userId="40fbe65080405f73" providerId="LiveId" clId="{FDC35F89-729C-4199-8E12-3FF925E19D72}" dt="2024-05-29T11:07:22.252" v="57" actId="27636"/>
          <ac:spMkLst>
            <pc:docMk/>
            <pc:sldMk cId="3432194304" sldId="274"/>
            <ac:spMk id="3" creationId="{88D369A6-A21F-39E0-B5B0-98E2018ACDE6}"/>
          </ac:spMkLst>
        </pc:spChg>
      </pc:sldChg>
      <pc:sldChg chg="modSp mod">
        <pc:chgData name="Ισμήνη Τσιλικά" userId="40fbe65080405f73" providerId="LiveId" clId="{FDC35F89-729C-4199-8E12-3FF925E19D72}" dt="2024-05-29T11:07:43.920" v="63" actId="27636"/>
        <pc:sldMkLst>
          <pc:docMk/>
          <pc:sldMk cId="1633883338" sldId="275"/>
        </pc:sldMkLst>
        <pc:spChg chg="mod">
          <ac:chgData name="Ισμήνη Τσιλικά" userId="40fbe65080405f73" providerId="LiveId" clId="{FDC35F89-729C-4199-8E12-3FF925E19D72}" dt="2024-05-29T11:07:43.920" v="63" actId="27636"/>
          <ac:spMkLst>
            <pc:docMk/>
            <pc:sldMk cId="1633883338" sldId="275"/>
            <ac:spMk id="5" creationId="{921BF642-E55F-B4CB-EDF2-67521D0446B4}"/>
          </ac:spMkLst>
        </pc:spChg>
      </pc:sldChg>
      <pc:sldChg chg="new del">
        <pc:chgData name="Ισμήνη Τσιλικά" userId="40fbe65080405f73" providerId="LiveId" clId="{FDC35F89-729C-4199-8E12-3FF925E19D72}" dt="2024-05-29T10:58:52.413" v="11" actId="47"/>
        <pc:sldMkLst>
          <pc:docMk/>
          <pc:sldMk cId="2377392317" sldId="294"/>
        </pc:sldMkLst>
      </pc:sldChg>
      <pc:sldChg chg="modSp new mod">
        <pc:chgData name="Ισμήνη Τσιλικά" userId="40fbe65080405f73" providerId="LiveId" clId="{FDC35F89-729C-4199-8E12-3FF925E19D72}" dt="2024-05-29T11:01:14.321" v="18"/>
        <pc:sldMkLst>
          <pc:docMk/>
          <pc:sldMk cId="2722343511" sldId="294"/>
        </pc:sldMkLst>
        <pc:spChg chg="mod">
          <ac:chgData name="Ισμήνη Τσιλικά" userId="40fbe65080405f73" providerId="LiveId" clId="{FDC35F89-729C-4199-8E12-3FF925E19D72}" dt="2024-05-29T11:01:14.321" v="18"/>
          <ac:spMkLst>
            <pc:docMk/>
            <pc:sldMk cId="2722343511" sldId="294"/>
            <ac:spMk id="2" creationId="{BFAC4725-EE3E-0CBF-D4D1-3E72D5CDB7D3}"/>
          </ac:spMkLst>
        </pc:spChg>
        <pc:spChg chg="mod">
          <ac:chgData name="Ισμήνη Τσιλικά" userId="40fbe65080405f73" providerId="LiveId" clId="{FDC35F89-729C-4199-8E12-3FF925E19D72}" dt="2024-05-29T11:01:05.236" v="17" actId="27636"/>
          <ac:spMkLst>
            <pc:docMk/>
            <pc:sldMk cId="2722343511" sldId="294"/>
            <ac:spMk id="3" creationId="{9BD19BAE-30A9-40F7-7302-290D676AC7F0}"/>
          </ac:spMkLst>
        </pc:spChg>
      </pc:sldChg>
      <pc:sldChg chg="new del">
        <pc:chgData name="Ισμήνη Τσιλικά" userId="40fbe65080405f73" providerId="LiveId" clId="{FDC35F89-729C-4199-8E12-3FF925E19D72}" dt="2024-05-27T13:09:07.430" v="7" actId="47"/>
        <pc:sldMkLst>
          <pc:docMk/>
          <pc:sldMk cId="3006240375" sldId="294"/>
        </pc:sldMkLst>
      </pc:sldChg>
      <pc:sldChg chg="modSp new mod">
        <pc:chgData name="Ισμήνη Τσιλικά" userId="40fbe65080405f73" providerId="LiveId" clId="{FDC35F89-729C-4199-8E12-3FF925E19D72}" dt="2024-05-29T11:03:34.953" v="29" actId="20577"/>
        <pc:sldMkLst>
          <pc:docMk/>
          <pc:sldMk cId="803574666" sldId="295"/>
        </pc:sldMkLst>
        <pc:spChg chg="mod">
          <ac:chgData name="Ισμήνη Τσιλικά" userId="40fbe65080405f73" providerId="LiveId" clId="{FDC35F89-729C-4199-8E12-3FF925E19D72}" dt="2024-05-29T11:03:20.461" v="27"/>
          <ac:spMkLst>
            <pc:docMk/>
            <pc:sldMk cId="803574666" sldId="295"/>
            <ac:spMk id="2" creationId="{A6E19AAE-CFFC-F029-FFA2-E2BAD828CD6A}"/>
          </ac:spMkLst>
        </pc:spChg>
        <pc:spChg chg="mod">
          <ac:chgData name="Ισμήνη Τσιλικά" userId="40fbe65080405f73" providerId="LiveId" clId="{FDC35F89-729C-4199-8E12-3FF925E19D72}" dt="2024-05-29T11:03:34.953" v="29" actId="20577"/>
          <ac:spMkLst>
            <pc:docMk/>
            <pc:sldMk cId="803574666" sldId="295"/>
            <ac:spMk id="3" creationId="{4FEE82EA-C7E6-CAA3-E5E2-6899B8154B92}"/>
          </ac:spMkLst>
        </pc:spChg>
      </pc:sldChg>
      <pc:sldChg chg="new del">
        <pc:chgData name="Ισμήνη Τσιλικά" userId="40fbe65080405f73" providerId="LiveId" clId="{FDC35F89-729C-4199-8E12-3FF925E19D72}" dt="2024-05-29T11:04:05.034" v="33" actId="47"/>
        <pc:sldMkLst>
          <pc:docMk/>
          <pc:sldMk cId="641866139" sldId="296"/>
        </pc:sldMkLst>
      </pc:sldChg>
    </pc:docChg>
  </pc:docChgLst>
  <pc:docChgLst>
    <pc:chgData name="Ισμήνη Τσιλικά" userId="40fbe65080405f73" providerId="LiveId" clId="{0E0EE648-CECE-4F5C-A428-14965CEF1994}"/>
    <pc:docChg chg="undo custSel addSld delSld modSld">
      <pc:chgData name="Ισμήνη Τσιλικά" userId="40fbe65080405f73" providerId="LiveId" clId="{0E0EE648-CECE-4F5C-A428-14965CEF1994}" dt="2024-05-11T11:20:06.070" v="4" actId="47"/>
      <pc:docMkLst>
        <pc:docMk/>
      </pc:docMkLst>
      <pc:sldChg chg="modSp mod">
        <pc:chgData name="Ισμήνη Τσιλικά" userId="40fbe65080405f73" providerId="LiveId" clId="{0E0EE648-CECE-4F5C-A428-14965CEF1994}" dt="2024-05-11T11:10:50.074" v="2" actId="948"/>
        <pc:sldMkLst>
          <pc:docMk/>
          <pc:sldMk cId="1346866168" sldId="259"/>
        </pc:sldMkLst>
        <pc:spChg chg="mod">
          <ac:chgData name="Ισμήνη Τσιλικά" userId="40fbe65080405f73" providerId="LiveId" clId="{0E0EE648-CECE-4F5C-A428-14965CEF1994}" dt="2024-05-11T11:10:50.074" v="2" actId="948"/>
          <ac:spMkLst>
            <pc:docMk/>
            <pc:sldMk cId="1346866168" sldId="259"/>
            <ac:spMk id="3" creationId="{98F6BE1C-5462-4CE9-329B-A0D862721AD8}"/>
          </ac:spMkLst>
        </pc:spChg>
      </pc:sldChg>
      <pc:sldChg chg="modSp mod">
        <pc:chgData name="Ισμήνη Τσιλικά" userId="40fbe65080405f73" providerId="LiveId" clId="{0E0EE648-CECE-4F5C-A428-14965CEF1994}" dt="2024-05-11T11:10:48.416" v="1" actId="255"/>
        <pc:sldMkLst>
          <pc:docMk/>
          <pc:sldMk cId="1209999934" sldId="265"/>
        </pc:sldMkLst>
        <pc:graphicFrameChg chg="modGraphic">
          <ac:chgData name="Ισμήνη Τσιλικά" userId="40fbe65080405f73" providerId="LiveId" clId="{0E0EE648-CECE-4F5C-A428-14965CEF1994}" dt="2024-05-11T11:10:48.416" v="1" actId="255"/>
          <ac:graphicFrameMkLst>
            <pc:docMk/>
            <pc:sldMk cId="1209999934" sldId="265"/>
            <ac:graphicFrameMk id="6" creationId="{69284E4D-787D-6EBC-C022-35E3DFB07A30}"/>
          </ac:graphicFrameMkLst>
        </pc:graphicFrameChg>
      </pc:sldChg>
      <pc:sldChg chg="new del">
        <pc:chgData name="Ισμήνη Τσιλικά" userId="40fbe65080405f73" providerId="LiveId" clId="{0E0EE648-CECE-4F5C-A428-14965CEF1994}" dt="2024-05-11T11:20:06.070" v="4" actId="47"/>
        <pc:sldMkLst>
          <pc:docMk/>
          <pc:sldMk cId="2451823607"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F4E27-4C8B-43C1-9EFD-ABFD46C5634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403978E9-9765-44CB-8EAC-896115334C6A}">
      <dgm:prSet/>
      <dgm:spPr/>
      <dgm:t>
        <a:bodyPr/>
        <a:lstStyle/>
        <a:p>
          <a:r>
            <a:rPr lang="el-GR" b="0" i="0"/>
            <a:t>Αντιστασιακή ή επιθετική συμπεριφορά </a:t>
          </a:r>
          <a:endParaRPr lang="en-US"/>
        </a:p>
      </dgm:t>
    </dgm:pt>
    <dgm:pt modelId="{35F452C1-30C5-4020-B82D-1BFF0A39C12B}" type="parTrans" cxnId="{8A3A637C-5DB8-45E7-A326-4842950A14D1}">
      <dgm:prSet/>
      <dgm:spPr/>
      <dgm:t>
        <a:bodyPr/>
        <a:lstStyle/>
        <a:p>
          <a:endParaRPr lang="en-US"/>
        </a:p>
      </dgm:t>
    </dgm:pt>
    <dgm:pt modelId="{AE906661-2E71-4953-9247-C6A520F993A3}" type="sibTrans" cxnId="{8A3A637C-5DB8-45E7-A326-4842950A14D1}">
      <dgm:prSet/>
      <dgm:spPr/>
      <dgm:t>
        <a:bodyPr/>
        <a:lstStyle/>
        <a:p>
          <a:endParaRPr lang="en-US"/>
        </a:p>
      </dgm:t>
    </dgm:pt>
    <dgm:pt modelId="{75998AD8-21A7-4B07-8E95-0C73128F8103}">
      <dgm:prSet/>
      <dgm:spPr/>
      <dgm:t>
        <a:bodyPr/>
        <a:lstStyle/>
        <a:p>
          <a:r>
            <a:rPr lang="el-GR" b="0" i="0"/>
            <a:t>Υψηλό επίπεδο έντασης και αγχούς</a:t>
          </a:r>
          <a:endParaRPr lang="en-US"/>
        </a:p>
      </dgm:t>
    </dgm:pt>
    <dgm:pt modelId="{89102CAE-7AB8-4738-B3AC-9684B4FFC262}" type="parTrans" cxnId="{23DBFFE5-1DE2-4C62-8159-3467FEE68A2D}">
      <dgm:prSet/>
      <dgm:spPr/>
      <dgm:t>
        <a:bodyPr/>
        <a:lstStyle/>
        <a:p>
          <a:endParaRPr lang="en-US"/>
        </a:p>
      </dgm:t>
    </dgm:pt>
    <dgm:pt modelId="{DDFF3298-16CF-4D8F-BAD6-8A5D6C709B70}" type="sibTrans" cxnId="{23DBFFE5-1DE2-4C62-8159-3467FEE68A2D}">
      <dgm:prSet/>
      <dgm:spPr/>
      <dgm:t>
        <a:bodyPr/>
        <a:lstStyle/>
        <a:p>
          <a:endParaRPr lang="en-US"/>
        </a:p>
      </dgm:t>
    </dgm:pt>
    <dgm:pt modelId="{9771D8CE-4212-402D-A0C6-783949F7FFE6}">
      <dgm:prSet/>
      <dgm:spPr/>
      <dgm:t>
        <a:bodyPr/>
        <a:lstStyle/>
        <a:p>
          <a:r>
            <a:rPr lang="el-GR" b="0" i="0"/>
            <a:t>Απόδειξη απομόνωσης ή κοινωνικής απομόνωσης</a:t>
          </a:r>
          <a:endParaRPr lang="en-US"/>
        </a:p>
      </dgm:t>
    </dgm:pt>
    <dgm:pt modelId="{A9F9EFA2-115A-4097-BCB0-62AABAF5920A}" type="parTrans" cxnId="{12369513-D5B5-42E0-AA65-0246EF90C955}">
      <dgm:prSet/>
      <dgm:spPr/>
      <dgm:t>
        <a:bodyPr/>
        <a:lstStyle/>
        <a:p>
          <a:endParaRPr lang="en-US"/>
        </a:p>
      </dgm:t>
    </dgm:pt>
    <dgm:pt modelId="{E6FE3866-B4A2-4F00-9D6D-82AC41D81B8D}" type="sibTrans" cxnId="{12369513-D5B5-42E0-AA65-0246EF90C955}">
      <dgm:prSet/>
      <dgm:spPr/>
      <dgm:t>
        <a:bodyPr/>
        <a:lstStyle/>
        <a:p>
          <a:endParaRPr lang="en-US"/>
        </a:p>
      </dgm:t>
    </dgm:pt>
    <dgm:pt modelId="{350BAEE6-1CC1-4091-9928-2FA90531D836}">
      <dgm:prSet/>
      <dgm:spPr/>
      <dgm:t>
        <a:bodyPr/>
        <a:lstStyle/>
        <a:p>
          <a:r>
            <a:rPr lang="el-GR" b="0" i="0"/>
            <a:t>Έλλειψη κίνητρου ή ένδειξη χαμηλών επιπέδων ενέργειας</a:t>
          </a:r>
          <a:endParaRPr lang="en-US"/>
        </a:p>
      </dgm:t>
    </dgm:pt>
    <dgm:pt modelId="{CF7BB703-B8A3-4690-83B4-6D489822B97F}" type="parTrans" cxnId="{ADEDA9CD-8A74-4509-84CF-15A748E68BC7}">
      <dgm:prSet/>
      <dgm:spPr/>
      <dgm:t>
        <a:bodyPr/>
        <a:lstStyle/>
        <a:p>
          <a:endParaRPr lang="en-US"/>
        </a:p>
      </dgm:t>
    </dgm:pt>
    <dgm:pt modelId="{ADB0A2A3-9049-4848-BF3B-456FC95075CB}" type="sibTrans" cxnId="{ADEDA9CD-8A74-4509-84CF-15A748E68BC7}">
      <dgm:prSet/>
      <dgm:spPr/>
      <dgm:t>
        <a:bodyPr/>
        <a:lstStyle/>
        <a:p>
          <a:endParaRPr lang="en-US"/>
        </a:p>
      </dgm:t>
    </dgm:pt>
    <dgm:pt modelId="{0C8A0048-73DC-4C60-9F3F-DB3AFA8F63D2}">
      <dgm:prSet/>
      <dgm:spPr/>
      <dgm:t>
        <a:bodyPr/>
        <a:lstStyle/>
        <a:p>
          <a:r>
            <a:rPr lang="el-GR" b="0" i="0"/>
            <a:t>Πρότυπα αρνητικού συμπεριφορικού χαρακτήρα· συνεχής αποτυχία να αναλαμβάνει ευθύνες για κακές πράξεις</a:t>
          </a:r>
          <a:endParaRPr lang="en-US"/>
        </a:p>
      </dgm:t>
    </dgm:pt>
    <dgm:pt modelId="{7C3FE844-5AF7-4235-BEDD-6508FF9DDF5A}" type="parTrans" cxnId="{AEE1D7D8-C834-4D70-A1C7-632FA87BB04C}">
      <dgm:prSet/>
      <dgm:spPr/>
      <dgm:t>
        <a:bodyPr/>
        <a:lstStyle/>
        <a:p>
          <a:endParaRPr lang="en-US"/>
        </a:p>
      </dgm:t>
    </dgm:pt>
    <dgm:pt modelId="{21EC28EB-F983-4701-B474-D49CDFF5AE72}" type="sibTrans" cxnId="{AEE1D7D8-C834-4D70-A1C7-632FA87BB04C}">
      <dgm:prSet/>
      <dgm:spPr/>
      <dgm:t>
        <a:bodyPr/>
        <a:lstStyle/>
        <a:p>
          <a:endParaRPr lang="en-US"/>
        </a:p>
      </dgm:t>
    </dgm:pt>
    <dgm:pt modelId="{BB7F8620-1D40-43D4-B716-86EF67DEEEBE}">
      <dgm:prSet/>
      <dgm:spPr/>
      <dgm:t>
        <a:bodyPr/>
        <a:lstStyle/>
        <a:p>
          <a:r>
            <a:rPr lang="el-GR" b="0" i="0"/>
            <a:t>Σημάδια απάθειας ή απόγνωσης </a:t>
          </a:r>
          <a:endParaRPr lang="en-US"/>
        </a:p>
      </dgm:t>
    </dgm:pt>
    <dgm:pt modelId="{72E0CDBC-8822-4C0E-AFEC-691597115D5A}" type="parTrans" cxnId="{D9F21E0B-F000-4C9F-8637-18E7AD49F9A5}">
      <dgm:prSet/>
      <dgm:spPr/>
      <dgm:t>
        <a:bodyPr/>
        <a:lstStyle/>
        <a:p>
          <a:endParaRPr lang="en-US"/>
        </a:p>
      </dgm:t>
    </dgm:pt>
    <dgm:pt modelId="{D2078C12-5E62-414E-996E-D39BEDF33999}" type="sibTrans" cxnId="{D9F21E0B-F000-4C9F-8637-18E7AD49F9A5}">
      <dgm:prSet/>
      <dgm:spPr/>
      <dgm:t>
        <a:bodyPr/>
        <a:lstStyle/>
        <a:p>
          <a:endParaRPr lang="en-US"/>
        </a:p>
      </dgm:t>
    </dgm:pt>
    <dgm:pt modelId="{50F8EDB7-8070-447F-9D70-EC4A634237F1}">
      <dgm:prSet/>
      <dgm:spPr/>
      <dgm:t>
        <a:bodyPr/>
        <a:lstStyle/>
        <a:p>
          <a:r>
            <a:rPr lang="el-GR" b="0" i="0"/>
            <a:t>Ασταθής ή ασυνεπής ακαδημαϊκή επίδοση</a:t>
          </a:r>
          <a:endParaRPr lang="en-US"/>
        </a:p>
      </dgm:t>
    </dgm:pt>
    <dgm:pt modelId="{8A204155-DA85-42C1-AC92-FB7FAFB882CC}" type="parTrans" cxnId="{3BCBFFC8-3F64-46C7-835F-DD8864EFC3D4}">
      <dgm:prSet/>
      <dgm:spPr/>
      <dgm:t>
        <a:bodyPr/>
        <a:lstStyle/>
        <a:p>
          <a:endParaRPr lang="en-US"/>
        </a:p>
      </dgm:t>
    </dgm:pt>
    <dgm:pt modelId="{42495D69-71C6-4FE1-84C5-66C67B9B70FA}" type="sibTrans" cxnId="{3BCBFFC8-3F64-46C7-835F-DD8864EFC3D4}">
      <dgm:prSet/>
      <dgm:spPr/>
      <dgm:t>
        <a:bodyPr/>
        <a:lstStyle/>
        <a:p>
          <a:endParaRPr lang="en-US"/>
        </a:p>
      </dgm:t>
    </dgm:pt>
    <dgm:pt modelId="{4606BD9F-B76B-4BFF-8094-5D0AA204892C}">
      <dgm:prSet/>
      <dgm:spPr/>
      <dgm:t>
        <a:bodyPr/>
        <a:lstStyle/>
        <a:p>
          <a:r>
            <a:rPr lang="el-GR" b="0" i="0"/>
            <a:t>Ιστορικό ανάλογων ακατάλληλων κρίσεων</a:t>
          </a:r>
          <a:endParaRPr lang="en-US"/>
        </a:p>
      </dgm:t>
    </dgm:pt>
    <dgm:pt modelId="{32F4D80E-A0C3-439A-A8BA-6BD02BAE6A94}" type="parTrans" cxnId="{E0585437-A634-4C1F-BC03-A545DEA21F6C}">
      <dgm:prSet/>
      <dgm:spPr/>
      <dgm:t>
        <a:bodyPr/>
        <a:lstStyle/>
        <a:p>
          <a:endParaRPr lang="en-US"/>
        </a:p>
      </dgm:t>
    </dgm:pt>
    <dgm:pt modelId="{C58AFA94-8C2A-4799-85C9-D03921DBC699}" type="sibTrans" cxnId="{E0585437-A634-4C1F-BC03-A545DEA21F6C}">
      <dgm:prSet/>
      <dgm:spPr/>
      <dgm:t>
        <a:bodyPr/>
        <a:lstStyle/>
        <a:p>
          <a:endParaRPr lang="en-US"/>
        </a:p>
      </dgm:t>
    </dgm:pt>
    <dgm:pt modelId="{E4C09C84-4CA3-4B11-A4AF-743A67D478C3}">
      <dgm:prSet/>
      <dgm:spPr/>
      <dgm:t>
        <a:bodyPr/>
        <a:lstStyle/>
        <a:p>
          <a:r>
            <a:rPr lang="el-GR" b="0" i="0"/>
            <a:t>Κακός έλεγχος του εαυτού ή προσποιητικότητα</a:t>
          </a:r>
          <a:endParaRPr lang="en-US"/>
        </a:p>
      </dgm:t>
    </dgm:pt>
    <dgm:pt modelId="{254FF745-A477-4078-85F7-50E59D06858A}" type="parTrans" cxnId="{310095B2-3DE4-49B3-BD38-D1189777E754}">
      <dgm:prSet/>
      <dgm:spPr/>
      <dgm:t>
        <a:bodyPr/>
        <a:lstStyle/>
        <a:p>
          <a:endParaRPr lang="en-US"/>
        </a:p>
      </dgm:t>
    </dgm:pt>
    <dgm:pt modelId="{E6AE2F85-50E2-4F11-AEE3-0029868970E9}" type="sibTrans" cxnId="{310095B2-3DE4-49B3-BD38-D1189777E754}">
      <dgm:prSet/>
      <dgm:spPr/>
      <dgm:t>
        <a:bodyPr/>
        <a:lstStyle/>
        <a:p>
          <a:endParaRPr lang="en-US"/>
        </a:p>
      </dgm:t>
    </dgm:pt>
    <dgm:pt modelId="{F4E2FFA4-963B-43FC-A456-3676DEB99E35}">
      <dgm:prSet/>
      <dgm:spPr/>
      <dgm:t>
        <a:bodyPr/>
        <a:lstStyle/>
        <a:p>
          <a:r>
            <a:rPr lang="el-GR" b="0" i="0"/>
            <a:t>Ακραία, συνεχής επιδίωξη προσοχής ή προκλητική συμπεριφορά.</a:t>
          </a:r>
          <a:endParaRPr lang="en-US"/>
        </a:p>
      </dgm:t>
    </dgm:pt>
    <dgm:pt modelId="{5EE17DD1-FCA1-4416-96DB-99BCF90EE765}" type="parTrans" cxnId="{7BF103D6-C043-4227-84F0-58145C04295E}">
      <dgm:prSet/>
      <dgm:spPr/>
      <dgm:t>
        <a:bodyPr/>
        <a:lstStyle/>
        <a:p>
          <a:endParaRPr lang="en-US"/>
        </a:p>
      </dgm:t>
    </dgm:pt>
    <dgm:pt modelId="{B0C1AC0D-7EEE-4135-83CA-339AB5B76BDE}" type="sibTrans" cxnId="{7BF103D6-C043-4227-84F0-58145C04295E}">
      <dgm:prSet/>
      <dgm:spPr/>
      <dgm:t>
        <a:bodyPr/>
        <a:lstStyle/>
        <a:p>
          <a:endParaRPr lang="en-US"/>
        </a:p>
      </dgm:t>
    </dgm:pt>
    <dgm:pt modelId="{8622E1B2-AF6E-4056-9AC8-61CCA66F507E}" type="pres">
      <dgm:prSet presAssocID="{018F4E27-4C8B-43C1-9EFD-ABFD46C5634E}" presName="Name0" presStyleCnt="0">
        <dgm:presLayoutVars>
          <dgm:dir/>
          <dgm:resizeHandles val="exact"/>
        </dgm:presLayoutVars>
      </dgm:prSet>
      <dgm:spPr/>
    </dgm:pt>
    <dgm:pt modelId="{8DCF9AA6-1F11-469C-B501-17310358A794}" type="pres">
      <dgm:prSet presAssocID="{403978E9-9765-44CB-8EAC-896115334C6A}" presName="node" presStyleLbl="node1" presStyleIdx="0" presStyleCnt="10">
        <dgm:presLayoutVars>
          <dgm:bulletEnabled val="1"/>
        </dgm:presLayoutVars>
      </dgm:prSet>
      <dgm:spPr/>
    </dgm:pt>
    <dgm:pt modelId="{DD1D0429-7D3C-42B4-A2B3-5F3CB509C613}" type="pres">
      <dgm:prSet presAssocID="{AE906661-2E71-4953-9247-C6A520F993A3}" presName="sibTrans" presStyleLbl="sibTrans1D1" presStyleIdx="0" presStyleCnt="9"/>
      <dgm:spPr/>
    </dgm:pt>
    <dgm:pt modelId="{9D9CD1D5-5924-4B9E-9EC6-4EB8CFF7D398}" type="pres">
      <dgm:prSet presAssocID="{AE906661-2E71-4953-9247-C6A520F993A3}" presName="connectorText" presStyleLbl="sibTrans1D1" presStyleIdx="0" presStyleCnt="9"/>
      <dgm:spPr/>
    </dgm:pt>
    <dgm:pt modelId="{01F57596-04B3-42FE-A749-05387B487EDE}" type="pres">
      <dgm:prSet presAssocID="{75998AD8-21A7-4B07-8E95-0C73128F8103}" presName="node" presStyleLbl="node1" presStyleIdx="1" presStyleCnt="10">
        <dgm:presLayoutVars>
          <dgm:bulletEnabled val="1"/>
        </dgm:presLayoutVars>
      </dgm:prSet>
      <dgm:spPr/>
    </dgm:pt>
    <dgm:pt modelId="{DB68FB07-3005-484A-A730-9E38515F3C93}" type="pres">
      <dgm:prSet presAssocID="{DDFF3298-16CF-4D8F-BAD6-8A5D6C709B70}" presName="sibTrans" presStyleLbl="sibTrans1D1" presStyleIdx="1" presStyleCnt="9"/>
      <dgm:spPr/>
    </dgm:pt>
    <dgm:pt modelId="{204BA8EE-EFD5-4449-A083-E9E3AB587DD5}" type="pres">
      <dgm:prSet presAssocID="{DDFF3298-16CF-4D8F-BAD6-8A5D6C709B70}" presName="connectorText" presStyleLbl="sibTrans1D1" presStyleIdx="1" presStyleCnt="9"/>
      <dgm:spPr/>
    </dgm:pt>
    <dgm:pt modelId="{EDE0FD90-B3A6-43D9-9C93-5FBD6789E9DC}" type="pres">
      <dgm:prSet presAssocID="{9771D8CE-4212-402D-A0C6-783949F7FFE6}" presName="node" presStyleLbl="node1" presStyleIdx="2" presStyleCnt="10">
        <dgm:presLayoutVars>
          <dgm:bulletEnabled val="1"/>
        </dgm:presLayoutVars>
      </dgm:prSet>
      <dgm:spPr/>
    </dgm:pt>
    <dgm:pt modelId="{B7168DEB-0EF9-43AF-9435-D9BDB41D2238}" type="pres">
      <dgm:prSet presAssocID="{E6FE3866-B4A2-4F00-9D6D-82AC41D81B8D}" presName="sibTrans" presStyleLbl="sibTrans1D1" presStyleIdx="2" presStyleCnt="9"/>
      <dgm:spPr/>
    </dgm:pt>
    <dgm:pt modelId="{502AE4A5-80EB-4CE2-948F-8DF2EEB4459D}" type="pres">
      <dgm:prSet presAssocID="{E6FE3866-B4A2-4F00-9D6D-82AC41D81B8D}" presName="connectorText" presStyleLbl="sibTrans1D1" presStyleIdx="2" presStyleCnt="9"/>
      <dgm:spPr/>
    </dgm:pt>
    <dgm:pt modelId="{263E8616-7ACF-4841-B5E6-CB6BB53102ED}" type="pres">
      <dgm:prSet presAssocID="{350BAEE6-1CC1-4091-9928-2FA90531D836}" presName="node" presStyleLbl="node1" presStyleIdx="3" presStyleCnt="10">
        <dgm:presLayoutVars>
          <dgm:bulletEnabled val="1"/>
        </dgm:presLayoutVars>
      </dgm:prSet>
      <dgm:spPr/>
    </dgm:pt>
    <dgm:pt modelId="{B3C1A925-F3F4-4DB4-B1EB-5FB649C6D877}" type="pres">
      <dgm:prSet presAssocID="{ADB0A2A3-9049-4848-BF3B-456FC95075CB}" presName="sibTrans" presStyleLbl="sibTrans1D1" presStyleIdx="3" presStyleCnt="9"/>
      <dgm:spPr/>
    </dgm:pt>
    <dgm:pt modelId="{DC1FBAFF-F8BD-40C4-AACD-F4FB6D1753DE}" type="pres">
      <dgm:prSet presAssocID="{ADB0A2A3-9049-4848-BF3B-456FC95075CB}" presName="connectorText" presStyleLbl="sibTrans1D1" presStyleIdx="3" presStyleCnt="9"/>
      <dgm:spPr/>
    </dgm:pt>
    <dgm:pt modelId="{7765479B-D4D5-4110-91EB-F0C39DB3CACE}" type="pres">
      <dgm:prSet presAssocID="{0C8A0048-73DC-4C60-9F3F-DB3AFA8F63D2}" presName="node" presStyleLbl="node1" presStyleIdx="4" presStyleCnt="10">
        <dgm:presLayoutVars>
          <dgm:bulletEnabled val="1"/>
        </dgm:presLayoutVars>
      </dgm:prSet>
      <dgm:spPr/>
    </dgm:pt>
    <dgm:pt modelId="{5DE0D4AC-B3A6-4E90-8C62-8DAC4C7E6176}" type="pres">
      <dgm:prSet presAssocID="{21EC28EB-F983-4701-B474-D49CDFF5AE72}" presName="sibTrans" presStyleLbl="sibTrans1D1" presStyleIdx="4" presStyleCnt="9"/>
      <dgm:spPr/>
    </dgm:pt>
    <dgm:pt modelId="{350E55C9-C2A6-46CD-A042-13ABCC4B6000}" type="pres">
      <dgm:prSet presAssocID="{21EC28EB-F983-4701-B474-D49CDFF5AE72}" presName="connectorText" presStyleLbl="sibTrans1D1" presStyleIdx="4" presStyleCnt="9"/>
      <dgm:spPr/>
    </dgm:pt>
    <dgm:pt modelId="{5FC69DFE-38C7-4891-8865-BC84AC974805}" type="pres">
      <dgm:prSet presAssocID="{BB7F8620-1D40-43D4-B716-86EF67DEEEBE}" presName="node" presStyleLbl="node1" presStyleIdx="5" presStyleCnt="10">
        <dgm:presLayoutVars>
          <dgm:bulletEnabled val="1"/>
        </dgm:presLayoutVars>
      </dgm:prSet>
      <dgm:spPr/>
    </dgm:pt>
    <dgm:pt modelId="{1EC8CE69-6A0B-454F-9A88-1949FCCDBA6F}" type="pres">
      <dgm:prSet presAssocID="{D2078C12-5E62-414E-996E-D39BEDF33999}" presName="sibTrans" presStyleLbl="sibTrans1D1" presStyleIdx="5" presStyleCnt="9"/>
      <dgm:spPr/>
    </dgm:pt>
    <dgm:pt modelId="{0FC9DB79-3225-4DC3-840B-1DCB541698A5}" type="pres">
      <dgm:prSet presAssocID="{D2078C12-5E62-414E-996E-D39BEDF33999}" presName="connectorText" presStyleLbl="sibTrans1D1" presStyleIdx="5" presStyleCnt="9"/>
      <dgm:spPr/>
    </dgm:pt>
    <dgm:pt modelId="{B328CF95-2686-48DA-832B-C246241A5616}" type="pres">
      <dgm:prSet presAssocID="{50F8EDB7-8070-447F-9D70-EC4A634237F1}" presName="node" presStyleLbl="node1" presStyleIdx="6" presStyleCnt="10">
        <dgm:presLayoutVars>
          <dgm:bulletEnabled val="1"/>
        </dgm:presLayoutVars>
      </dgm:prSet>
      <dgm:spPr/>
    </dgm:pt>
    <dgm:pt modelId="{31EF5EC6-B381-47CF-B0C6-BFCE38FFC3A5}" type="pres">
      <dgm:prSet presAssocID="{42495D69-71C6-4FE1-84C5-66C67B9B70FA}" presName="sibTrans" presStyleLbl="sibTrans1D1" presStyleIdx="6" presStyleCnt="9"/>
      <dgm:spPr/>
    </dgm:pt>
    <dgm:pt modelId="{7BA57140-729F-495F-B0A6-8C777BA07628}" type="pres">
      <dgm:prSet presAssocID="{42495D69-71C6-4FE1-84C5-66C67B9B70FA}" presName="connectorText" presStyleLbl="sibTrans1D1" presStyleIdx="6" presStyleCnt="9"/>
      <dgm:spPr/>
    </dgm:pt>
    <dgm:pt modelId="{3F1030B2-0CA6-4D4F-A861-7ABD70A6FE94}" type="pres">
      <dgm:prSet presAssocID="{4606BD9F-B76B-4BFF-8094-5D0AA204892C}" presName="node" presStyleLbl="node1" presStyleIdx="7" presStyleCnt="10">
        <dgm:presLayoutVars>
          <dgm:bulletEnabled val="1"/>
        </dgm:presLayoutVars>
      </dgm:prSet>
      <dgm:spPr/>
    </dgm:pt>
    <dgm:pt modelId="{620DDE4A-A468-4726-8D32-D9DF937FEC74}" type="pres">
      <dgm:prSet presAssocID="{C58AFA94-8C2A-4799-85C9-D03921DBC699}" presName="sibTrans" presStyleLbl="sibTrans1D1" presStyleIdx="7" presStyleCnt="9"/>
      <dgm:spPr/>
    </dgm:pt>
    <dgm:pt modelId="{CB76550C-A709-42EC-9F94-A92ED5A2F645}" type="pres">
      <dgm:prSet presAssocID="{C58AFA94-8C2A-4799-85C9-D03921DBC699}" presName="connectorText" presStyleLbl="sibTrans1D1" presStyleIdx="7" presStyleCnt="9"/>
      <dgm:spPr/>
    </dgm:pt>
    <dgm:pt modelId="{50D9C27D-4991-4D8E-A93F-3EE05CEEEB67}" type="pres">
      <dgm:prSet presAssocID="{E4C09C84-4CA3-4B11-A4AF-743A67D478C3}" presName="node" presStyleLbl="node1" presStyleIdx="8" presStyleCnt="10">
        <dgm:presLayoutVars>
          <dgm:bulletEnabled val="1"/>
        </dgm:presLayoutVars>
      </dgm:prSet>
      <dgm:spPr/>
    </dgm:pt>
    <dgm:pt modelId="{4229BE8F-81C5-4AA2-B8D3-67E91BA3DE74}" type="pres">
      <dgm:prSet presAssocID="{E6AE2F85-50E2-4F11-AEE3-0029868970E9}" presName="sibTrans" presStyleLbl="sibTrans1D1" presStyleIdx="8" presStyleCnt="9"/>
      <dgm:spPr/>
    </dgm:pt>
    <dgm:pt modelId="{DCE87C98-6C33-45E0-9DDE-1B61E607739F}" type="pres">
      <dgm:prSet presAssocID="{E6AE2F85-50E2-4F11-AEE3-0029868970E9}" presName="connectorText" presStyleLbl="sibTrans1D1" presStyleIdx="8" presStyleCnt="9"/>
      <dgm:spPr/>
    </dgm:pt>
    <dgm:pt modelId="{29BE7739-FB4B-471E-B68B-AB371AD0340B}" type="pres">
      <dgm:prSet presAssocID="{F4E2FFA4-963B-43FC-A456-3676DEB99E35}" presName="node" presStyleLbl="node1" presStyleIdx="9" presStyleCnt="10">
        <dgm:presLayoutVars>
          <dgm:bulletEnabled val="1"/>
        </dgm:presLayoutVars>
      </dgm:prSet>
      <dgm:spPr/>
    </dgm:pt>
  </dgm:ptLst>
  <dgm:cxnLst>
    <dgm:cxn modelId="{D9F21E0B-F000-4C9F-8637-18E7AD49F9A5}" srcId="{018F4E27-4C8B-43C1-9EFD-ABFD46C5634E}" destId="{BB7F8620-1D40-43D4-B716-86EF67DEEEBE}" srcOrd="5" destOrd="0" parTransId="{72E0CDBC-8822-4C0E-AFEC-691597115D5A}" sibTransId="{D2078C12-5E62-414E-996E-D39BEDF33999}"/>
    <dgm:cxn modelId="{FB751F0C-86B7-4B2D-8B02-021F587FE40C}" type="presOf" srcId="{350BAEE6-1CC1-4091-9928-2FA90531D836}" destId="{263E8616-7ACF-4841-B5E6-CB6BB53102ED}" srcOrd="0" destOrd="0" presId="urn:microsoft.com/office/officeart/2016/7/layout/RepeatingBendingProcessNew"/>
    <dgm:cxn modelId="{12369513-D5B5-42E0-AA65-0246EF90C955}" srcId="{018F4E27-4C8B-43C1-9EFD-ABFD46C5634E}" destId="{9771D8CE-4212-402D-A0C6-783949F7FFE6}" srcOrd="2" destOrd="0" parTransId="{A9F9EFA2-115A-4097-BCB0-62AABAF5920A}" sibTransId="{E6FE3866-B4A2-4F00-9D6D-82AC41D81B8D}"/>
    <dgm:cxn modelId="{A3595D17-D4E6-4CD6-A775-694D9B70AC9F}" type="presOf" srcId="{403978E9-9765-44CB-8EAC-896115334C6A}" destId="{8DCF9AA6-1F11-469C-B501-17310358A794}" srcOrd="0" destOrd="0" presId="urn:microsoft.com/office/officeart/2016/7/layout/RepeatingBendingProcessNew"/>
    <dgm:cxn modelId="{E0585437-A634-4C1F-BC03-A545DEA21F6C}" srcId="{018F4E27-4C8B-43C1-9EFD-ABFD46C5634E}" destId="{4606BD9F-B76B-4BFF-8094-5D0AA204892C}" srcOrd="7" destOrd="0" parTransId="{32F4D80E-A0C3-439A-A8BA-6BD02BAE6A94}" sibTransId="{C58AFA94-8C2A-4799-85C9-D03921DBC699}"/>
    <dgm:cxn modelId="{C9262544-3597-4316-9E4F-6E49F899AABB}" type="presOf" srcId="{E6FE3866-B4A2-4F00-9D6D-82AC41D81B8D}" destId="{B7168DEB-0EF9-43AF-9435-D9BDB41D2238}" srcOrd="0" destOrd="0" presId="urn:microsoft.com/office/officeart/2016/7/layout/RepeatingBendingProcessNew"/>
    <dgm:cxn modelId="{EE89B06F-C8D7-4731-91BE-5B3A02B26AFA}" type="presOf" srcId="{42495D69-71C6-4FE1-84C5-66C67B9B70FA}" destId="{31EF5EC6-B381-47CF-B0C6-BFCE38FFC3A5}" srcOrd="0" destOrd="0" presId="urn:microsoft.com/office/officeart/2016/7/layout/RepeatingBendingProcessNew"/>
    <dgm:cxn modelId="{4A49D454-B6CF-4BD7-A915-815C02C19884}" type="presOf" srcId="{0C8A0048-73DC-4C60-9F3F-DB3AFA8F63D2}" destId="{7765479B-D4D5-4110-91EB-F0C39DB3CACE}" srcOrd="0" destOrd="0" presId="urn:microsoft.com/office/officeart/2016/7/layout/RepeatingBendingProcessNew"/>
    <dgm:cxn modelId="{0CE44E7B-31CC-4293-9C2E-A2C4CB0DACA1}" type="presOf" srcId="{21EC28EB-F983-4701-B474-D49CDFF5AE72}" destId="{5DE0D4AC-B3A6-4E90-8C62-8DAC4C7E6176}" srcOrd="0" destOrd="0" presId="urn:microsoft.com/office/officeart/2016/7/layout/RepeatingBendingProcessNew"/>
    <dgm:cxn modelId="{8A3A637C-5DB8-45E7-A326-4842950A14D1}" srcId="{018F4E27-4C8B-43C1-9EFD-ABFD46C5634E}" destId="{403978E9-9765-44CB-8EAC-896115334C6A}" srcOrd="0" destOrd="0" parTransId="{35F452C1-30C5-4020-B82D-1BFF0A39C12B}" sibTransId="{AE906661-2E71-4953-9247-C6A520F993A3}"/>
    <dgm:cxn modelId="{ABF97980-6F85-4E85-B805-D2BDA4799322}" type="presOf" srcId="{AE906661-2E71-4953-9247-C6A520F993A3}" destId="{DD1D0429-7D3C-42B4-A2B3-5F3CB509C613}" srcOrd="0" destOrd="0" presId="urn:microsoft.com/office/officeart/2016/7/layout/RepeatingBendingProcessNew"/>
    <dgm:cxn modelId="{ED817784-9C67-4C74-A575-14AEDFA0826F}" type="presOf" srcId="{42495D69-71C6-4FE1-84C5-66C67B9B70FA}" destId="{7BA57140-729F-495F-B0A6-8C777BA07628}" srcOrd="1" destOrd="0" presId="urn:microsoft.com/office/officeart/2016/7/layout/RepeatingBendingProcessNew"/>
    <dgm:cxn modelId="{E48EC78B-AF70-4CD8-A7D3-110A5F96F646}" type="presOf" srcId="{ADB0A2A3-9049-4848-BF3B-456FC95075CB}" destId="{DC1FBAFF-F8BD-40C4-AACD-F4FB6D1753DE}" srcOrd="1" destOrd="0" presId="urn:microsoft.com/office/officeart/2016/7/layout/RepeatingBendingProcessNew"/>
    <dgm:cxn modelId="{7ACD2A8C-ACC7-48BA-AE79-7F3C9E8B987B}" type="presOf" srcId="{75998AD8-21A7-4B07-8E95-0C73128F8103}" destId="{01F57596-04B3-42FE-A749-05387B487EDE}" srcOrd="0" destOrd="0" presId="urn:microsoft.com/office/officeart/2016/7/layout/RepeatingBendingProcessNew"/>
    <dgm:cxn modelId="{AA8F668F-4C4B-4654-A485-6D71505B3057}" type="presOf" srcId="{E6AE2F85-50E2-4F11-AEE3-0029868970E9}" destId="{4229BE8F-81C5-4AA2-B8D3-67E91BA3DE74}" srcOrd="0" destOrd="0" presId="urn:microsoft.com/office/officeart/2016/7/layout/RepeatingBendingProcessNew"/>
    <dgm:cxn modelId="{48C36F99-6631-408B-9A73-086155ECF721}" type="presOf" srcId="{21EC28EB-F983-4701-B474-D49CDFF5AE72}" destId="{350E55C9-C2A6-46CD-A042-13ABCC4B6000}" srcOrd="1" destOrd="0" presId="urn:microsoft.com/office/officeart/2016/7/layout/RepeatingBendingProcessNew"/>
    <dgm:cxn modelId="{65A6559B-B63A-40B6-8D1D-7CB9248E4331}" type="presOf" srcId="{ADB0A2A3-9049-4848-BF3B-456FC95075CB}" destId="{B3C1A925-F3F4-4DB4-B1EB-5FB649C6D877}" srcOrd="0" destOrd="0" presId="urn:microsoft.com/office/officeart/2016/7/layout/RepeatingBendingProcessNew"/>
    <dgm:cxn modelId="{23ACC5B1-2F36-41C3-8BF7-52C6ED21E570}" type="presOf" srcId="{E6AE2F85-50E2-4F11-AEE3-0029868970E9}" destId="{DCE87C98-6C33-45E0-9DDE-1B61E607739F}" srcOrd="1" destOrd="0" presId="urn:microsoft.com/office/officeart/2016/7/layout/RepeatingBendingProcessNew"/>
    <dgm:cxn modelId="{310095B2-3DE4-49B3-BD38-D1189777E754}" srcId="{018F4E27-4C8B-43C1-9EFD-ABFD46C5634E}" destId="{E4C09C84-4CA3-4B11-A4AF-743A67D478C3}" srcOrd="8" destOrd="0" parTransId="{254FF745-A477-4078-85F7-50E59D06858A}" sibTransId="{E6AE2F85-50E2-4F11-AEE3-0029868970E9}"/>
    <dgm:cxn modelId="{6FECDAB3-FF48-4EB4-83F8-DB2EC0247298}" type="presOf" srcId="{D2078C12-5E62-414E-996E-D39BEDF33999}" destId="{0FC9DB79-3225-4DC3-840B-1DCB541698A5}" srcOrd="1" destOrd="0" presId="urn:microsoft.com/office/officeart/2016/7/layout/RepeatingBendingProcessNew"/>
    <dgm:cxn modelId="{26E5F5B3-B368-4F48-AFEC-7D0283F07830}" type="presOf" srcId="{BB7F8620-1D40-43D4-B716-86EF67DEEEBE}" destId="{5FC69DFE-38C7-4891-8865-BC84AC974805}" srcOrd="0" destOrd="0" presId="urn:microsoft.com/office/officeart/2016/7/layout/RepeatingBendingProcessNew"/>
    <dgm:cxn modelId="{844488C6-F844-49D3-AEEA-9D055D57FE1D}" type="presOf" srcId="{4606BD9F-B76B-4BFF-8094-5D0AA204892C}" destId="{3F1030B2-0CA6-4D4F-A861-7ABD70A6FE94}" srcOrd="0" destOrd="0" presId="urn:microsoft.com/office/officeart/2016/7/layout/RepeatingBendingProcessNew"/>
    <dgm:cxn modelId="{3BCBFFC8-3F64-46C7-835F-DD8864EFC3D4}" srcId="{018F4E27-4C8B-43C1-9EFD-ABFD46C5634E}" destId="{50F8EDB7-8070-447F-9D70-EC4A634237F1}" srcOrd="6" destOrd="0" parTransId="{8A204155-DA85-42C1-AC92-FB7FAFB882CC}" sibTransId="{42495D69-71C6-4FE1-84C5-66C67B9B70FA}"/>
    <dgm:cxn modelId="{D6271EC9-24FA-4884-9D0F-950A1B0EEDAB}" type="presOf" srcId="{50F8EDB7-8070-447F-9D70-EC4A634237F1}" destId="{B328CF95-2686-48DA-832B-C246241A5616}" srcOrd="0" destOrd="0" presId="urn:microsoft.com/office/officeart/2016/7/layout/RepeatingBendingProcessNew"/>
    <dgm:cxn modelId="{0563A2C9-FFF7-4EAB-B4D8-242AA0C5D359}" type="presOf" srcId="{F4E2FFA4-963B-43FC-A456-3676DEB99E35}" destId="{29BE7739-FB4B-471E-B68B-AB371AD0340B}" srcOrd="0" destOrd="0" presId="urn:microsoft.com/office/officeart/2016/7/layout/RepeatingBendingProcessNew"/>
    <dgm:cxn modelId="{A4AF65CA-EE93-4636-8B95-056A560D38FD}" type="presOf" srcId="{9771D8CE-4212-402D-A0C6-783949F7FFE6}" destId="{EDE0FD90-B3A6-43D9-9C93-5FBD6789E9DC}" srcOrd="0" destOrd="0" presId="urn:microsoft.com/office/officeart/2016/7/layout/RepeatingBendingProcessNew"/>
    <dgm:cxn modelId="{ADEDA9CD-8A74-4509-84CF-15A748E68BC7}" srcId="{018F4E27-4C8B-43C1-9EFD-ABFD46C5634E}" destId="{350BAEE6-1CC1-4091-9928-2FA90531D836}" srcOrd="3" destOrd="0" parTransId="{CF7BB703-B8A3-4690-83B4-6D489822B97F}" sibTransId="{ADB0A2A3-9049-4848-BF3B-456FC95075CB}"/>
    <dgm:cxn modelId="{759460D2-F7C3-4DED-9A70-83477C7041DB}" type="presOf" srcId="{DDFF3298-16CF-4D8F-BAD6-8A5D6C709B70}" destId="{204BA8EE-EFD5-4449-A083-E9E3AB587DD5}" srcOrd="1" destOrd="0" presId="urn:microsoft.com/office/officeart/2016/7/layout/RepeatingBendingProcessNew"/>
    <dgm:cxn modelId="{7BF103D6-C043-4227-84F0-58145C04295E}" srcId="{018F4E27-4C8B-43C1-9EFD-ABFD46C5634E}" destId="{F4E2FFA4-963B-43FC-A456-3676DEB99E35}" srcOrd="9" destOrd="0" parTransId="{5EE17DD1-FCA1-4416-96DB-99BCF90EE765}" sibTransId="{B0C1AC0D-7EEE-4135-83CA-339AB5B76BDE}"/>
    <dgm:cxn modelId="{AEE1D7D8-C834-4D70-A1C7-632FA87BB04C}" srcId="{018F4E27-4C8B-43C1-9EFD-ABFD46C5634E}" destId="{0C8A0048-73DC-4C60-9F3F-DB3AFA8F63D2}" srcOrd="4" destOrd="0" parTransId="{7C3FE844-5AF7-4235-BEDD-6508FF9DDF5A}" sibTransId="{21EC28EB-F983-4701-B474-D49CDFF5AE72}"/>
    <dgm:cxn modelId="{5EE364DC-F82D-45EB-8485-CC670102AF61}" type="presOf" srcId="{018F4E27-4C8B-43C1-9EFD-ABFD46C5634E}" destId="{8622E1B2-AF6E-4056-9AC8-61CCA66F507E}" srcOrd="0" destOrd="0" presId="urn:microsoft.com/office/officeart/2016/7/layout/RepeatingBendingProcessNew"/>
    <dgm:cxn modelId="{5BD3A2E0-1B17-4325-A02B-67363F2A967B}" type="presOf" srcId="{AE906661-2E71-4953-9247-C6A520F993A3}" destId="{9D9CD1D5-5924-4B9E-9EC6-4EB8CFF7D398}" srcOrd="1" destOrd="0" presId="urn:microsoft.com/office/officeart/2016/7/layout/RepeatingBendingProcessNew"/>
    <dgm:cxn modelId="{23DBFFE5-1DE2-4C62-8159-3467FEE68A2D}" srcId="{018F4E27-4C8B-43C1-9EFD-ABFD46C5634E}" destId="{75998AD8-21A7-4B07-8E95-0C73128F8103}" srcOrd="1" destOrd="0" parTransId="{89102CAE-7AB8-4738-B3AC-9684B4FFC262}" sibTransId="{DDFF3298-16CF-4D8F-BAD6-8A5D6C709B70}"/>
    <dgm:cxn modelId="{EB46A5E9-46B1-424B-8269-61D8AE9AFC91}" type="presOf" srcId="{DDFF3298-16CF-4D8F-BAD6-8A5D6C709B70}" destId="{DB68FB07-3005-484A-A730-9E38515F3C93}" srcOrd="0" destOrd="0" presId="urn:microsoft.com/office/officeart/2016/7/layout/RepeatingBendingProcessNew"/>
    <dgm:cxn modelId="{CB3627EE-A1DC-4B67-9AE2-8A7CF1EA6EA1}" type="presOf" srcId="{E6FE3866-B4A2-4F00-9D6D-82AC41D81B8D}" destId="{502AE4A5-80EB-4CE2-948F-8DF2EEB4459D}" srcOrd="1" destOrd="0" presId="urn:microsoft.com/office/officeart/2016/7/layout/RepeatingBendingProcessNew"/>
    <dgm:cxn modelId="{6D96FDF2-69F0-466E-942C-0DCC143FC556}" type="presOf" srcId="{C58AFA94-8C2A-4799-85C9-D03921DBC699}" destId="{CB76550C-A709-42EC-9F94-A92ED5A2F645}" srcOrd="1" destOrd="0" presId="urn:microsoft.com/office/officeart/2016/7/layout/RepeatingBendingProcessNew"/>
    <dgm:cxn modelId="{A1699CF6-ECD6-473E-8385-2FABCCD4A40C}" type="presOf" srcId="{D2078C12-5E62-414E-996E-D39BEDF33999}" destId="{1EC8CE69-6A0B-454F-9A88-1949FCCDBA6F}" srcOrd="0" destOrd="0" presId="urn:microsoft.com/office/officeart/2016/7/layout/RepeatingBendingProcessNew"/>
    <dgm:cxn modelId="{EE6BB4FE-0AB9-41B5-B3D9-9B1A86CDB81B}" type="presOf" srcId="{C58AFA94-8C2A-4799-85C9-D03921DBC699}" destId="{620DDE4A-A468-4726-8D32-D9DF937FEC74}" srcOrd="0" destOrd="0" presId="urn:microsoft.com/office/officeart/2016/7/layout/RepeatingBendingProcessNew"/>
    <dgm:cxn modelId="{2E11E0FF-A14E-4C3D-A488-30D347A5809C}" type="presOf" srcId="{E4C09C84-4CA3-4B11-A4AF-743A67D478C3}" destId="{50D9C27D-4991-4D8E-A93F-3EE05CEEEB67}" srcOrd="0" destOrd="0" presId="urn:microsoft.com/office/officeart/2016/7/layout/RepeatingBendingProcessNew"/>
    <dgm:cxn modelId="{69A0AE8E-5F36-4F16-983B-5FC27B7A869F}" type="presParOf" srcId="{8622E1B2-AF6E-4056-9AC8-61CCA66F507E}" destId="{8DCF9AA6-1F11-469C-B501-17310358A794}" srcOrd="0" destOrd="0" presId="urn:microsoft.com/office/officeart/2016/7/layout/RepeatingBendingProcessNew"/>
    <dgm:cxn modelId="{6A3105DA-C65C-4EF7-9324-A16A94E358E1}" type="presParOf" srcId="{8622E1B2-AF6E-4056-9AC8-61CCA66F507E}" destId="{DD1D0429-7D3C-42B4-A2B3-5F3CB509C613}" srcOrd="1" destOrd="0" presId="urn:microsoft.com/office/officeart/2016/7/layout/RepeatingBendingProcessNew"/>
    <dgm:cxn modelId="{DF150B63-8C2E-4F3B-B26D-AE3864D64387}" type="presParOf" srcId="{DD1D0429-7D3C-42B4-A2B3-5F3CB509C613}" destId="{9D9CD1D5-5924-4B9E-9EC6-4EB8CFF7D398}" srcOrd="0" destOrd="0" presId="urn:microsoft.com/office/officeart/2016/7/layout/RepeatingBendingProcessNew"/>
    <dgm:cxn modelId="{74B790B5-3AF5-4F05-A5B7-36C7580147F3}" type="presParOf" srcId="{8622E1B2-AF6E-4056-9AC8-61CCA66F507E}" destId="{01F57596-04B3-42FE-A749-05387B487EDE}" srcOrd="2" destOrd="0" presId="urn:microsoft.com/office/officeart/2016/7/layout/RepeatingBendingProcessNew"/>
    <dgm:cxn modelId="{E097B2F0-0949-4498-9906-01E7F5D05CC5}" type="presParOf" srcId="{8622E1B2-AF6E-4056-9AC8-61CCA66F507E}" destId="{DB68FB07-3005-484A-A730-9E38515F3C93}" srcOrd="3" destOrd="0" presId="urn:microsoft.com/office/officeart/2016/7/layout/RepeatingBendingProcessNew"/>
    <dgm:cxn modelId="{F1EDA3E3-71C7-4787-9BCE-55BB850873D1}" type="presParOf" srcId="{DB68FB07-3005-484A-A730-9E38515F3C93}" destId="{204BA8EE-EFD5-4449-A083-E9E3AB587DD5}" srcOrd="0" destOrd="0" presId="urn:microsoft.com/office/officeart/2016/7/layout/RepeatingBendingProcessNew"/>
    <dgm:cxn modelId="{B13BF479-F4F4-4531-B6B1-34032C02AF6E}" type="presParOf" srcId="{8622E1B2-AF6E-4056-9AC8-61CCA66F507E}" destId="{EDE0FD90-B3A6-43D9-9C93-5FBD6789E9DC}" srcOrd="4" destOrd="0" presId="urn:microsoft.com/office/officeart/2016/7/layout/RepeatingBendingProcessNew"/>
    <dgm:cxn modelId="{6517DF47-BD15-45F8-BF08-36C57614849D}" type="presParOf" srcId="{8622E1B2-AF6E-4056-9AC8-61CCA66F507E}" destId="{B7168DEB-0EF9-43AF-9435-D9BDB41D2238}" srcOrd="5" destOrd="0" presId="urn:microsoft.com/office/officeart/2016/7/layout/RepeatingBendingProcessNew"/>
    <dgm:cxn modelId="{C7357279-1FD1-4921-878C-5CA15F912E71}" type="presParOf" srcId="{B7168DEB-0EF9-43AF-9435-D9BDB41D2238}" destId="{502AE4A5-80EB-4CE2-948F-8DF2EEB4459D}" srcOrd="0" destOrd="0" presId="urn:microsoft.com/office/officeart/2016/7/layout/RepeatingBendingProcessNew"/>
    <dgm:cxn modelId="{E6DD3765-519C-4A64-9F9D-008850DE9B99}" type="presParOf" srcId="{8622E1B2-AF6E-4056-9AC8-61CCA66F507E}" destId="{263E8616-7ACF-4841-B5E6-CB6BB53102ED}" srcOrd="6" destOrd="0" presId="urn:microsoft.com/office/officeart/2016/7/layout/RepeatingBendingProcessNew"/>
    <dgm:cxn modelId="{5FD08D04-D468-4D36-B755-53D82A6456DA}" type="presParOf" srcId="{8622E1B2-AF6E-4056-9AC8-61CCA66F507E}" destId="{B3C1A925-F3F4-4DB4-B1EB-5FB649C6D877}" srcOrd="7" destOrd="0" presId="urn:microsoft.com/office/officeart/2016/7/layout/RepeatingBendingProcessNew"/>
    <dgm:cxn modelId="{59DC4224-E299-431C-9395-33CD35497CEB}" type="presParOf" srcId="{B3C1A925-F3F4-4DB4-B1EB-5FB649C6D877}" destId="{DC1FBAFF-F8BD-40C4-AACD-F4FB6D1753DE}" srcOrd="0" destOrd="0" presId="urn:microsoft.com/office/officeart/2016/7/layout/RepeatingBendingProcessNew"/>
    <dgm:cxn modelId="{9A2C314C-9B98-4A1F-8E30-27536AA2DE01}" type="presParOf" srcId="{8622E1B2-AF6E-4056-9AC8-61CCA66F507E}" destId="{7765479B-D4D5-4110-91EB-F0C39DB3CACE}" srcOrd="8" destOrd="0" presId="urn:microsoft.com/office/officeart/2016/7/layout/RepeatingBendingProcessNew"/>
    <dgm:cxn modelId="{C3BC8113-04E4-4627-B69B-D185FACC859B}" type="presParOf" srcId="{8622E1B2-AF6E-4056-9AC8-61CCA66F507E}" destId="{5DE0D4AC-B3A6-4E90-8C62-8DAC4C7E6176}" srcOrd="9" destOrd="0" presId="urn:microsoft.com/office/officeart/2016/7/layout/RepeatingBendingProcessNew"/>
    <dgm:cxn modelId="{15533ED0-B3CE-4921-8B42-8BA457A8F001}" type="presParOf" srcId="{5DE0D4AC-B3A6-4E90-8C62-8DAC4C7E6176}" destId="{350E55C9-C2A6-46CD-A042-13ABCC4B6000}" srcOrd="0" destOrd="0" presId="urn:microsoft.com/office/officeart/2016/7/layout/RepeatingBendingProcessNew"/>
    <dgm:cxn modelId="{113F207F-03E9-4A70-B17B-ACB4A31882E0}" type="presParOf" srcId="{8622E1B2-AF6E-4056-9AC8-61CCA66F507E}" destId="{5FC69DFE-38C7-4891-8865-BC84AC974805}" srcOrd="10" destOrd="0" presId="urn:microsoft.com/office/officeart/2016/7/layout/RepeatingBendingProcessNew"/>
    <dgm:cxn modelId="{082EA32E-34DB-450E-8E00-EF077189C0B0}" type="presParOf" srcId="{8622E1B2-AF6E-4056-9AC8-61CCA66F507E}" destId="{1EC8CE69-6A0B-454F-9A88-1949FCCDBA6F}" srcOrd="11" destOrd="0" presId="urn:microsoft.com/office/officeart/2016/7/layout/RepeatingBendingProcessNew"/>
    <dgm:cxn modelId="{C9B77A26-295B-4870-937A-883EB2744409}" type="presParOf" srcId="{1EC8CE69-6A0B-454F-9A88-1949FCCDBA6F}" destId="{0FC9DB79-3225-4DC3-840B-1DCB541698A5}" srcOrd="0" destOrd="0" presId="urn:microsoft.com/office/officeart/2016/7/layout/RepeatingBendingProcessNew"/>
    <dgm:cxn modelId="{596E2362-099E-4621-9A4D-369E67038F51}" type="presParOf" srcId="{8622E1B2-AF6E-4056-9AC8-61CCA66F507E}" destId="{B328CF95-2686-48DA-832B-C246241A5616}" srcOrd="12" destOrd="0" presId="urn:microsoft.com/office/officeart/2016/7/layout/RepeatingBendingProcessNew"/>
    <dgm:cxn modelId="{0E474133-388D-4059-B3AC-013703DA3EAE}" type="presParOf" srcId="{8622E1B2-AF6E-4056-9AC8-61CCA66F507E}" destId="{31EF5EC6-B381-47CF-B0C6-BFCE38FFC3A5}" srcOrd="13" destOrd="0" presId="urn:microsoft.com/office/officeart/2016/7/layout/RepeatingBendingProcessNew"/>
    <dgm:cxn modelId="{B533BF3F-2FBC-4FB9-8BC3-CAC031E8CCE7}" type="presParOf" srcId="{31EF5EC6-B381-47CF-B0C6-BFCE38FFC3A5}" destId="{7BA57140-729F-495F-B0A6-8C777BA07628}" srcOrd="0" destOrd="0" presId="urn:microsoft.com/office/officeart/2016/7/layout/RepeatingBendingProcessNew"/>
    <dgm:cxn modelId="{37E7625C-02F0-487F-A7B4-73FF0E4E8F64}" type="presParOf" srcId="{8622E1B2-AF6E-4056-9AC8-61CCA66F507E}" destId="{3F1030B2-0CA6-4D4F-A861-7ABD70A6FE94}" srcOrd="14" destOrd="0" presId="urn:microsoft.com/office/officeart/2016/7/layout/RepeatingBendingProcessNew"/>
    <dgm:cxn modelId="{EECCE940-2142-4C47-88C8-4F74999CB183}" type="presParOf" srcId="{8622E1B2-AF6E-4056-9AC8-61CCA66F507E}" destId="{620DDE4A-A468-4726-8D32-D9DF937FEC74}" srcOrd="15" destOrd="0" presId="urn:microsoft.com/office/officeart/2016/7/layout/RepeatingBendingProcessNew"/>
    <dgm:cxn modelId="{299435B6-7D93-4080-A814-69298F4D5968}" type="presParOf" srcId="{620DDE4A-A468-4726-8D32-D9DF937FEC74}" destId="{CB76550C-A709-42EC-9F94-A92ED5A2F645}" srcOrd="0" destOrd="0" presId="urn:microsoft.com/office/officeart/2016/7/layout/RepeatingBendingProcessNew"/>
    <dgm:cxn modelId="{C4F79C49-5580-4079-BC11-CBFA6D86F512}" type="presParOf" srcId="{8622E1B2-AF6E-4056-9AC8-61CCA66F507E}" destId="{50D9C27D-4991-4D8E-A93F-3EE05CEEEB67}" srcOrd="16" destOrd="0" presId="urn:microsoft.com/office/officeart/2016/7/layout/RepeatingBendingProcessNew"/>
    <dgm:cxn modelId="{23CB6A9D-EF6A-4CDF-A790-0734B36D2B66}" type="presParOf" srcId="{8622E1B2-AF6E-4056-9AC8-61CCA66F507E}" destId="{4229BE8F-81C5-4AA2-B8D3-67E91BA3DE74}" srcOrd="17" destOrd="0" presId="urn:microsoft.com/office/officeart/2016/7/layout/RepeatingBendingProcessNew"/>
    <dgm:cxn modelId="{61F550D1-3D4D-4869-8FD0-A56B3BC5003B}" type="presParOf" srcId="{4229BE8F-81C5-4AA2-B8D3-67E91BA3DE74}" destId="{DCE87C98-6C33-45E0-9DDE-1B61E607739F}" srcOrd="0" destOrd="0" presId="urn:microsoft.com/office/officeart/2016/7/layout/RepeatingBendingProcessNew"/>
    <dgm:cxn modelId="{0ED0D750-7C57-4B13-9E65-8A3CF19D3265}" type="presParOf" srcId="{8622E1B2-AF6E-4056-9AC8-61CCA66F507E}" destId="{29BE7739-FB4B-471E-B68B-AB371AD0340B}"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6EFF5-D000-4517-A0EB-3D5A27612C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C002FE-F9F3-42B6-8295-45F8CC8091E6}">
      <dgm:prSet/>
      <dgm:spPr/>
      <dgm:t>
        <a:bodyPr/>
        <a:lstStyle/>
        <a:p>
          <a:r>
            <a:rPr lang="el-GR" dirty="0"/>
            <a:t>Ενεργούν και αντιδρούν επιθετικά απέναντι σε άλλους.</a:t>
          </a:r>
          <a:endParaRPr lang="en-US" dirty="0"/>
        </a:p>
      </dgm:t>
    </dgm:pt>
    <dgm:pt modelId="{F41EA9EF-BFA7-41A5-9019-0853A1AFD5A8}" type="parTrans" cxnId="{FE7B9C66-2FC5-4BFC-A767-047DE122C197}">
      <dgm:prSet/>
      <dgm:spPr/>
      <dgm:t>
        <a:bodyPr/>
        <a:lstStyle/>
        <a:p>
          <a:endParaRPr lang="en-US"/>
        </a:p>
      </dgm:t>
    </dgm:pt>
    <dgm:pt modelId="{A5591E27-8D5D-4043-94D8-86F9284A04C8}" type="sibTrans" cxnId="{FE7B9C66-2FC5-4BFC-A767-047DE122C197}">
      <dgm:prSet/>
      <dgm:spPr/>
      <dgm:t>
        <a:bodyPr/>
        <a:lstStyle/>
        <a:p>
          <a:endParaRPr lang="en-US"/>
        </a:p>
      </dgm:t>
    </dgm:pt>
    <dgm:pt modelId="{4C9A0F63-0765-48B4-9416-685181692A83}">
      <dgm:prSet/>
      <dgm:spPr/>
      <dgm:t>
        <a:bodyPr/>
        <a:lstStyle/>
        <a:p>
          <a:r>
            <a:rPr lang="el-GR" dirty="0"/>
            <a:t>Φυσικά κακοποιούν άλλους.</a:t>
          </a:r>
          <a:endParaRPr lang="en-US" dirty="0"/>
        </a:p>
      </dgm:t>
    </dgm:pt>
    <dgm:pt modelId="{401A269C-D4B6-4CED-8B6B-D61E8CF78351}" type="parTrans" cxnId="{9A758C11-4425-4F47-9AC3-DCCC02651177}">
      <dgm:prSet/>
      <dgm:spPr/>
      <dgm:t>
        <a:bodyPr/>
        <a:lstStyle/>
        <a:p>
          <a:endParaRPr lang="en-US"/>
        </a:p>
      </dgm:t>
    </dgm:pt>
    <dgm:pt modelId="{9D4868BC-209C-4D39-85A0-0851BE343D57}" type="sibTrans" cxnId="{9A758C11-4425-4F47-9AC3-DCCC02651177}">
      <dgm:prSet/>
      <dgm:spPr/>
      <dgm:t>
        <a:bodyPr/>
        <a:lstStyle/>
        <a:p>
          <a:endParaRPr lang="en-US"/>
        </a:p>
      </dgm:t>
    </dgm:pt>
    <dgm:pt modelId="{F30B3178-DE87-4F03-9FC6-E8E7A95F43DD}">
      <dgm:prSet/>
      <dgm:spPr/>
      <dgm:t>
        <a:bodyPr/>
        <a:lstStyle/>
        <a:p>
          <a:r>
            <a:rPr lang="el-GR" dirty="0"/>
            <a:t>Προκαλούν επίτηδες φθορές στην ιδιοκτησία των άλλων.</a:t>
          </a:r>
          <a:endParaRPr lang="en-US" dirty="0"/>
        </a:p>
      </dgm:t>
    </dgm:pt>
    <dgm:pt modelId="{7FB5A838-5386-4308-BA40-F4A7DA3777F3}" type="parTrans" cxnId="{2C5F7B98-F1A2-4E6E-837F-33686D71FB8C}">
      <dgm:prSet/>
      <dgm:spPr/>
      <dgm:t>
        <a:bodyPr/>
        <a:lstStyle/>
        <a:p>
          <a:endParaRPr lang="en-US"/>
        </a:p>
      </dgm:t>
    </dgm:pt>
    <dgm:pt modelId="{76A6E831-9EF6-42E9-9AB7-59E40A3A32F6}" type="sibTrans" cxnId="{2C5F7B98-F1A2-4E6E-837F-33686D71FB8C}">
      <dgm:prSet/>
      <dgm:spPr/>
      <dgm:t>
        <a:bodyPr/>
        <a:lstStyle/>
        <a:p>
          <a:endParaRPr lang="en-US"/>
        </a:p>
      </dgm:t>
    </dgm:pt>
    <dgm:pt modelId="{3C412B08-550E-4499-88CE-D46ED042A5EF}">
      <dgm:prSet/>
      <dgm:spPr/>
      <dgm:t>
        <a:bodyPr/>
        <a:lstStyle/>
        <a:p>
          <a:r>
            <a:rPr lang="el-GR" dirty="0"/>
            <a:t>Εκφοβίζουν, απειλούν ή εκφοβίζουν άλλους.</a:t>
          </a:r>
          <a:endParaRPr lang="en-US" dirty="0"/>
        </a:p>
      </dgm:t>
    </dgm:pt>
    <dgm:pt modelId="{E673DFBC-8393-40C4-8944-C96FCEAC166B}" type="parTrans" cxnId="{67958283-EDAD-4AFC-91F6-341B024A1F56}">
      <dgm:prSet/>
      <dgm:spPr/>
      <dgm:t>
        <a:bodyPr/>
        <a:lstStyle/>
        <a:p>
          <a:endParaRPr lang="en-US"/>
        </a:p>
      </dgm:t>
    </dgm:pt>
    <dgm:pt modelId="{ACC760C5-185A-4F00-9DE3-9AE46317673F}" type="sibTrans" cxnId="{67958283-EDAD-4AFC-91F6-341B024A1F56}">
      <dgm:prSet/>
      <dgm:spPr/>
      <dgm:t>
        <a:bodyPr/>
        <a:lstStyle/>
        <a:p>
          <a:endParaRPr lang="en-US"/>
        </a:p>
      </dgm:t>
    </dgm:pt>
    <dgm:pt modelId="{1DC01D47-2C93-4642-BA6B-79E76098A40E}">
      <dgm:prSet/>
      <dgm:spPr/>
      <dgm:t>
        <a:bodyPr/>
        <a:lstStyle/>
        <a:p>
          <a:r>
            <a:rPr lang="el-GR" dirty="0"/>
            <a:t>Αμέσως κατηγορούν άλλους για τις δικές τους παρανομίες.</a:t>
          </a:r>
          <a:endParaRPr lang="en-US" dirty="0"/>
        </a:p>
      </dgm:t>
    </dgm:pt>
    <dgm:pt modelId="{8F42BA9B-5900-4A61-8AFB-49A224C8DF86}" type="parTrans" cxnId="{6232E020-9D9C-43AD-8324-D1BB426390AD}">
      <dgm:prSet/>
      <dgm:spPr/>
      <dgm:t>
        <a:bodyPr/>
        <a:lstStyle/>
        <a:p>
          <a:endParaRPr lang="en-US"/>
        </a:p>
      </dgm:t>
    </dgm:pt>
    <dgm:pt modelId="{59CF3E48-E6F1-482A-8E11-374BA26B6521}" type="sibTrans" cxnId="{6232E020-9D9C-43AD-8324-D1BB426390AD}">
      <dgm:prSet/>
      <dgm:spPr/>
      <dgm:t>
        <a:bodyPr/>
        <a:lstStyle/>
        <a:p>
          <a:endParaRPr lang="en-US"/>
        </a:p>
      </dgm:t>
    </dgm:pt>
    <dgm:pt modelId="{345C6B41-D80A-491B-9D98-B8DFA2BD23BD}">
      <dgm:prSet/>
      <dgm:spPr/>
      <dgm:t>
        <a:bodyPr/>
        <a:lstStyle/>
        <a:p>
          <a:r>
            <a:rPr lang="el-GR" dirty="0"/>
            <a:t>Δείχνουν ελάχιστη ή καμία συμπάθεια για τα συναισθήματα ή την ευημερία των άλλων.</a:t>
          </a:r>
          <a:endParaRPr lang="en-US" dirty="0"/>
        </a:p>
      </dgm:t>
    </dgm:pt>
    <dgm:pt modelId="{486E4154-7684-4121-AEBF-52E0795A00B2}" type="parTrans" cxnId="{7F2584E8-ADC6-4F81-97B0-25A4C91E8088}">
      <dgm:prSet/>
      <dgm:spPr/>
      <dgm:t>
        <a:bodyPr/>
        <a:lstStyle/>
        <a:p>
          <a:endParaRPr lang="en-US"/>
        </a:p>
      </dgm:t>
    </dgm:pt>
    <dgm:pt modelId="{FC589A19-B8E2-436F-AEED-CF28D468DC2F}" type="sibTrans" cxnId="{7F2584E8-ADC6-4F81-97B0-25A4C91E8088}">
      <dgm:prSet/>
      <dgm:spPr/>
      <dgm:t>
        <a:bodyPr/>
        <a:lstStyle/>
        <a:p>
          <a:endParaRPr lang="en-US"/>
        </a:p>
      </dgm:t>
    </dgm:pt>
    <dgm:pt modelId="{904F1CBE-93BA-4EA8-9BE9-4D19AFB1023B}" type="pres">
      <dgm:prSet presAssocID="{55A6EFF5-D000-4517-A0EB-3D5A27612C71}" presName="linear" presStyleCnt="0">
        <dgm:presLayoutVars>
          <dgm:animLvl val="lvl"/>
          <dgm:resizeHandles val="exact"/>
        </dgm:presLayoutVars>
      </dgm:prSet>
      <dgm:spPr/>
    </dgm:pt>
    <dgm:pt modelId="{F9F7B74D-DCF6-4C95-BF6C-F31A885ECD56}" type="pres">
      <dgm:prSet presAssocID="{53C002FE-F9F3-42B6-8295-45F8CC8091E6}" presName="parentText" presStyleLbl="node1" presStyleIdx="0" presStyleCnt="6">
        <dgm:presLayoutVars>
          <dgm:chMax val="0"/>
          <dgm:bulletEnabled val="1"/>
        </dgm:presLayoutVars>
      </dgm:prSet>
      <dgm:spPr/>
    </dgm:pt>
    <dgm:pt modelId="{4139E658-568A-4580-ADAD-47EDD4E64D08}" type="pres">
      <dgm:prSet presAssocID="{A5591E27-8D5D-4043-94D8-86F9284A04C8}" presName="spacer" presStyleCnt="0"/>
      <dgm:spPr/>
    </dgm:pt>
    <dgm:pt modelId="{F07B07D1-C8A4-4167-9095-E0072402032F}" type="pres">
      <dgm:prSet presAssocID="{4C9A0F63-0765-48B4-9416-685181692A83}" presName="parentText" presStyleLbl="node1" presStyleIdx="1" presStyleCnt="6">
        <dgm:presLayoutVars>
          <dgm:chMax val="0"/>
          <dgm:bulletEnabled val="1"/>
        </dgm:presLayoutVars>
      </dgm:prSet>
      <dgm:spPr/>
    </dgm:pt>
    <dgm:pt modelId="{0F9A680F-CD8F-4007-98A4-FF307FE18B73}" type="pres">
      <dgm:prSet presAssocID="{9D4868BC-209C-4D39-85A0-0851BE343D57}" presName="spacer" presStyleCnt="0"/>
      <dgm:spPr/>
    </dgm:pt>
    <dgm:pt modelId="{97C3A7F4-7C50-4DD9-B0E6-D3644646E213}" type="pres">
      <dgm:prSet presAssocID="{F30B3178-DE87-4F03-9FC6-E8E7A95F43DD}" presName="parentText" presStyleLbl="node1" presStyleIdx="2" presStyleCnt="6">
        <dgm:presLayoutVars>
          <dgm:chMax val="0"/>
          <dgm:bulletEnabled val="1"/>
        </dgm:presLayoutVars>
      </dgm:prSet>
      <dgm:spPr/>
    </dgm:pt>
    <dgm:pt modelId="{C39BC9E0-1155-480A-A0FF-806A2DA82D1E}" type="pres">
      <dgm:prSet presAssocID="{76A6E831-9EF6-42E9-9AB7-59E40A3A32F6}" presName="spacer" presStyleCnt="0"/>
      <dgm:spPr/>
    </dgm:pt>
    <dgm:pt modelId="{7FAB15B5-223A-48A0-B563-D44C77E5CF87}" type="pres">
      <dgm:prSet presAssocID="{3C412B08-550E-4499-88CE-D46ED042A5EF}" presName="parentText" presStyleLbl="node1" presStyleIdx="3" presStyleCnt="6">
        <dgm:presLayoutVars>
          <dgm:chMax val="0"/>
          <dgm:bulletEnabled val="1"/>
        </dgm:presLayoutVars>
      </dgm:prSet>
      <dgm:spPr/>
    </dgm:pt>
    <dgm:pt modelId="{31E86E97-7982-4E4D-ADEB-5EC38AEBCA96}" type="pres">
      <dgm:prSet presAssocID="{ACC760C5-185A-4F00-9DE3-9AE46317673F}" presName="spacer" presStyleCnt="0"/>
      <dgm:spPr/>
    </dgm:pt>
    <dgm:pt modelId="{E97B2D87-E3A1-48C4-ABAF-8CF93ED0256C}" type="pres">
      <dgm:prSet presAssocID="{1DC01D47-2C93-4642-BA6B-79E76098A40E}" presName="parentText" presStyleLbl="node1" presStyleIdx="4" presStyleCnt="6">
        <dgm:presLayoutVars>
          <dgm:chMax val="0"/>
          <dgm:bulletEnabled val="1"/>
        </dgm:presLayoutVars>
      </dgm:prSet>
      <dgm:spPr/>
    </dgm:pt>
    <dgm:pt modelId="{17FD1885-9C65-4952-948B-330DC67B2101}" type="pres">
      <dgm:prSet presAssocID="{59CF3E48-E6F1-482A-8E11-374BA26B6521}" presName="spacer" presStyleCnt="0"/>
      <dgm:spPr/>
    </dgm:pt>
    <dgm:pt modelId="{B2041F69-B846-4B50-ABE2-FBDF284A4D1A}" type="pres">
      <dgm:prSet presAssocID="{345C6B41-D80A-491B-9D98-B8DFA2BD23BD}" presName="parentText" presStyleLbl="node1" presStyleIdx="5" presStyleCnt="6">
        <dgm:presLayoutVars>
          <dgm:chMax val="0"/>
          <dgm:bulletEnabled val="1"/>
        </dgm:presLayoutVars>
      </dgm:prSet>
      <dgm:spPr/>
    </dgm:pt>
  </dgm:ptLst>
  <dgm:cxnLst>
    <dgm:cxn modelId="{7FFC8E0C-56C4-4173-A077-039668A0BC90}" type="presOf" srcId="{345C6B41-D80A-491B-9D98-B8DFA2BD23BD}" destId="{B2041F69-B846-4B50-ABE2-FBDF284A4D1A}" srcOrd="0" destOrd="0" presId="urn:microsoft.com/office/officeart/2005/8/layout/vList2"/>
    <dgm:cxn modelId="{9A758C11-4425-4F47-9AC3-DCCC02651177}" srcId="{55A6EFF5-D000-4517-A0EB-3D5A27612C71}" destId="{4C9A0F63-0765-48B4-9416-685181692A83}" srcOrd="1" destOrd="0" parTransId="{401A269C-D4B6-4CED-8B6B-D61E8CF78351}" sibTransId="{9D4868BC-209C-4D39-85A0-0851BE343D57}"/>
    <dgm:cxn modelId="{5565D01C-00A9-4DF0-B2AF-2B4C44FE7351}" type="presOf" srcId="{3C412B08-550E-4499-88CE-D46ED042A5EF}" destId="{7FAB15B5-223A-48A0-B563-D44C77E5CF87}" srcOrd="0" destOrd="0" presId="urn:microsoft.com/office/officeart/2005/8/layout/vList2"/>
    <dgm:cxn modelId="{6232E020-9D9C-43AD-8324-D1BB426390AD}" srcId="{55A6EFF5-D000-4517-A0EB-3D5A27612C71}" destId="{1DC01D47-2C93-4642-BA6B-79E76098A40E}" srcOrd="4" destOrd="0" parTransId="{8F42BA9B-5900-4A61-8AFB-49A224C8DF86}" sibTransId="{59CF3E48-E6F1-482A-8E11-374BA26B6521}"/>
    <dgm:cxn modelId="{FE7B9C66-2FC5-4BFC-A767-047DE122C197}" srcId="{55A6EFF5-D000-4517-A0EB-3D5A27612C71}" destId="{53C002FE-F9F3-42B6-8295-45F8CC8091E6}" srcOrd="0" destOrd="0" parTransId="{F41EA9EF-BFA7-41A5-9019-0853A1AFD5A8}" sibTransId="{A5591E27-8D5D-4043-94D8-86F9284A04C8}"/>
    <dgm:cxn modelId="{FF56F17F-A6DC-4394-99BA-0E267D28F2BB}" type="presOf" srcId="{F30B3178-DE87-4F03-9FC6-E8E7A95F43DD}" destId="{97C3A7F4-7C50-4DD9-B0E6-D3644646E213}" srcOrd="0" destOrd="0" presId="urn:microsoft.com/office/officeart/2005/8/layout/vList2"/>
    <dgm:cxn modelId="{67958283-EDAD-4AFC-91F6-341B024A1F56}" srcId="{55A6EFF5-D000-4517-A0EB-3D5A27612C71}" destId="{3C412B08-550E-4499-88CE-D46ED042A5EF}" srcOrd="3" destOrd="0" parTransId="{E673DFBC-8393-40C4-8944-C96FCEAC166B}" sibTransId="{ACC760C5-185A-4F00-9DE3-9AE46317673F}"/>
    <dgm:cxn modelId="{FA564C89-2762-4D82-964D-45BE45900602}" type="presOf" srcId="{53C002FE-F9F3-42B6-8295-45F8CC8091E6}" destId="{F9F7B74D-DCF6-4C95-BF6C-F31A885ECD56}" srcOrd="0" destOrd="0" presId="urn:microsoft.com/office/officeart/2005/8/layout/vList2"/>
    <dgm:cxn modelId="{3FC7AD8B-A5D7-4654-8BAD-7C2F45424814}" type="presOf" srcId="{1DC01D47-2C93-4642-BA6B-79E76098A40E}" destId="{E97B2D87-E3A1-48C4-ABAF-8CF93ED0256C}" srcOrd="0" destOrd="0" presId="urn:microsoft.com/office/officeart/2005/8/layout/vList2"/>
    <dgm:cxn modelId="{2C5F7B98-F1A2-4E6E-837F-33686D71FB8C}" srcId="{55A6EFF5-D000-4517-A0EB-3D5A27612C71}" destId="{F30B3178-DE87-4F03-9FC6-E8E7A95F43DD}" srcOrd="2" destOrd="0" parTransId="{7FB5A838-5386-4308-BA40-F4A7DA3777F3}" sibTransId="{76A6E831-9EF6-42E9-9AB7-59E40A3A32F6}"/>
    <dgm:cxn modelId="{1E6792BD-BB45-4926-84D4-993CE0488B28}" type="presOf" srcId="{55A6EFF5-D000-4517-A0EB-3D5A27612C71}" destId="{904F1CBE-93BA-4EA8-9BE9-4D19AFB1023B}" srcOrd="0" destOrd="0" presId="urn:microsoft.com/office/officeart/2005/8/layout/vList2"/>
    <dgm:cxn modelId="{7F2584E8-ADC6-4F81-97B0-25A4C91E8088}" srcId="{55A6EFF5-D000-4517-A0EB-3D5A27612C71}" destId="{345C6B41-D80A-491B-9D98-B8DFA2BD23BD}" srcOrd="5" destOrd="0" parTransId="{486E4154-7684-4121-AEBF-52E0795A00B2}" sibTransId="{FC589A19-B8E2-436F-AEED-CF28D468DC2F}"/>
    <dgm:cxn modelId="{2B6DF2F0-F3F6-4E3B-BFCA-CC574650EAB8}" type="presOf" srcId="{4C9A0F63-0765-48B4-9416-685181692A83}" destId="{F07B07D1-C8A4-4167-9095-E0072402032F}" srcOrd="0" destOrd="0" presId="urn:microsoft.com/office/officeart/2005/8/layout/vList2"/>
    <dgm:cxn modelId="{B2D5F523-18E4-4E0E-B96C-6CA6AD0E99BA}" type="presParOf" srcId="{904F1CBE-93BA-4EA8-9BE9-4D19AFB1023B}" destId="{F9F7B74D-DCF6-4C95-BF6C-F31A885ECD56}" srcOrd="0" destOrd="0" presId="urn:microsoft.com/office/officeart/2005/8/layout/vList2"/>
    <dgm:cxn modelId="{7EE55E8F-324E-432D-A60A-1B1B91E2B293}" type="presParOf" srcId="{904F1CBE-93BA-4EA8-9BE9-4D19AFB1023B}" destId="{4139E658-568A-4580-ADAD-47EDD4E64D08}" srcOrd="1" destOrd="0" presId="urn:microsoft.com/office/officeart/2005/8/layout/vList2"/>
    <dgm:cxn modelId="{2B883860-C67F-402E-B52F-6035416CCBE2}" type="presParOf" srcId="{904F1CBE-93BA-4EA8-9BE9-4D19AFB1023B}" destId="{F07B07D1-C8A4-4167-9095-E0072402032F}" srcOrd="2" destOrd="0" presId="urn:microsoft.com/office/officeart/2005/8/layout/vList2"/>
    <dgm:cxn modelId="{010AA885-396D-4E0A-82E9-2A40D47D164A}" type="presParOf" srcId="{904F1CBE-93BA-4EA8-9BE9-4D19AFB1023B}" destId="{0F9A680F-CD8F-4007-98A4-FF307FE18B73}" srcOrd="3" destOrd="0" presId="urn:microsoft.com/office/officeart/2005/8/layout/vList2"/>
    <dgm:cxn modelId="{DA814A5C-29F3-4EC1-B132-0223BEE66C40}" type="presParOf" srcId="{904F1CBE-93BA-4EA8-9BE9-4D19AFB1023B}" destId="{97C3A7F4-7C50-4DD9-B0E6-D3644646E213}" srcOrd="4" destOrd="0" presId="urn:microsoft.com/office/officeart/2005/8/layout/vList2"/>
    <dgm:cxn modelId="{EAAA04DE-18CA-4E26-939C-0ABCBD25B309}" type="presParOf" srcId="{904F1CBE-93BA-4EA8-9BE9-4D19AFB1023B}" destId="{C39BC9E0-1155-480A-A0FF-806A2DA82D1E}" srcOrd="5" destOrd="0" presId="urn:microsoft.com/office/officeart/2005/8/layout/vList2"/>
    <dgm:cxn modelId="{56C5BC12-3B20-4A16-A515-0C8F585671A8}" type="presParOf" srcId="{904F1CBE-93BA-4EA8-9BE9-4D19AFB1023B}" destId="{7FAB15B5-223A-48A0-B563-D44C77E5CF87}" srcOrd="6" destOrd="0" presId="urn:microsoft.com/office/officeart/2005/8/layout/vList2"/>
    <dgm:cxn modelId="{596B840E-55DE-4C6B-8F45-F9C92BF18EE2}" type="presParOf" srcId="{904F1CBE-93BA-4EA8-9BE9-4D19AFB1023B}" destId="{31E86E97-7982-4E4D-ADEB-5EC38AEBCA96}" srcOrd="7" destOrd="0" presId="urn:microsoft.com/office/officeart/2005/8/layout/vList2"/>
    <dgm:cxn modelId="{0A72A0E2-5BB8-4231-8D2F-B8B7CC261ADC}" type="presParOf" srcId="{904F1CBE-93BA-4EA8-9BE9-4D19AFB1023B}" destId="{E97B2D87-E3A1-48C4-ABAF-8CF93ED0256C}" srcOrd="8" destOrd="0" presId="urn:microsoft.com/office/officeart/2005/8/layout/vList2"/>
    <dgm:cxn modelId="{2B68BE12-30BC-4155-90BC-A21134657872}" type="presParOf" srcId="{904F1CBE-93BA-4EA8-9BE9-4D19AFB1023B}" destId="{17FD1885-9C65-4952-948B-330DC67B2101}" srcOrd="9" destOrd="0" presId="urn:microsoft.com/office/officeart/2005/8/layout/vList2"/>
    <dgm:cxn modelId="{BDD54C44-3F18-4DD8-904C-E059DEC4EFEB}" type="presParOf" srcId="{904F1CBE-93BA-4EA8-9BE9-4D19AFB1023B}" destId="{B2041F69-B846-4B50-ABE2-FBDF284A4D1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797102-C736-4A29-8EB4-A0DC195ABCB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71FAE7C-D066-408A-8257-7C4E4310988D}">
      <dgm:prSet/>
      <dgm:spPr/>
      <dgm:t>
        <a:bodyPr/>
        <a:lstStyle/>
        <a:p>
          <a:r>
            <a:rPr lang="el-GR"/>
            <a:t>Συγκέντρωση σχετικών πληροφοριών για τον μαθητή τόσο στο κοινωνικό όσο και στο εκπαιδευτικό περιβάλλον.</a:t>
          </a:r>
          <a:endParaRPr lang="en-US"/>
        </a:p>
      </dgm:t>
    </dgm:pt>
    <dgm:pt modelId="{654FCA00-04D3-4822-8392-3A48B234143D}" type="parTrans" cxnId="{595093D4-5250-44E9-B0AA-43E34024536B}">
      <dgm:prSet/>
      <dgm:spPr/>
      <dgm:t>
        <a:bodyPr/>
        <a:lstStyle/>
        <a:p>
          <a:endParaRPr lang="en-US"/>
        </a:p>
      </dgm:t>
    </dgm:pt>
    <dgm:pt modelId="{CBAB4AC2-6CEB-4716-BE31-2B613A0AE735}" type="sibTrans" cxnId="{595093D4-5250-44E9-B0AA-43E34024536B}">
      <dgm:prSet/>
      <dgm:spPr/>
      <dgm:t>
        <a:bodyPr/>
        <a:lstStyle/>
        <a:p>
          <a:endParaRPr lang="en-US"/>
        </a:p>
      </dgm:t>
    </dgm:pt>
    <dgm:pt modelId="{4B7EFFC5-964F-4692-8936-8A0ACA50BD27}">
      <dgm:prSet/>
      <dgm:spPr/>
      <dgm:t>
        <a:bodyPr/>
        <a:lstStyle/>
        <a:p>
          <a:r>
            <a:rPr lang="el-GR"/>
            <a:t>Σύνθεση των δεδομένων για να δημιουργηθεί μια συνολική εικόνα των ανησυχιών.</a:t>
          </a:r>
          <a:endParaRPr lang="en-US"/>
        </a:p>
      </dgm:t>
    </dgm:pt>
    <dgm:pt modelId="{41DA8B61-DA94-4890-A85E-B070D20E5043}" type="parTrans" cxnId="{864BA968-F74F-46A6-852C-ECC4F1910227}">
      <dgm:prSet/>
      <dgm:spPr/>
      <dgm:t>
        <a:bodyPr/>
        <a:lstStyle/>
        <a:p>
          <a:endParaRPr lang="en-US"/>
        </a:p>
      </dgm:t>
    </dgm:pt>
    <dgm:pt modelId="{2D12595F-C96F-4260-8EF4-58A1FC486A80}" type="sibTrans" cxnId="{864BA968-F74F-46A6-852C-ECC4F1910227}">
      <dgm:prSet/>
      <dgm:spPr/>
      <dgm:t>
        <a:bodyPr/>
        <a:lstStyle/>
        <a:p>
          <a:endParaRPr lang="en-US"/>
        </a:p>
      </dgm:t>
    </dgm:pt>
    <dgm:pt modelId="{70B06CDB-3C58-469E-817C-E108E8AE2A0D}">
      <dgm:prSet/>
      <dgm:spPr/>
      <dgm:t>
        <a:bodyPr/>
        <a:lstStyle/>
        <a:p>
          <a:r>
            <a:rPr lang="el-GR"/>
            <a:t>Ανάπτυξη στόχων και στρατηγικών για παρεμβάσεις μεσοπρόθεσμου και μακροπρόθεσμου χρόνου.</a:t>
          </a:r>
          <a:endParaRPr lang="en-US"/>
        </a:p>
      </dgm:t>
    </dgm:pt>
    <dgm:pt modelId="{ADFD4FD0-64C4-467A-864E-771E04AF73B8}" type="parTrans" cxnId="{9B68467D-2EC3-4A80-BAF9-879D74B019DF}">
      <dgm:prSet/>
      <dgm:spPr/>
      <dgm:t>
        <a:bodyPr/>
        <a:lstStyle/>
        <a:p>
          <a:endParaRPr lang="en-US"/>
        </a:p>
      </dgm:t>
    </dgm:pt>
    <dgm:pt modelId="{B604C0FC-15FC-47C9-8B6B-5B7096AEFE74}" type="sibTrans" cxnId="{9B68467D-2EC3-4A80-BAF9-879D74B019DF}">
      <dgm:prSet/>
      <dgm:spPr/>
      <dgm:t>
        <a:bodyPr/>
        <a:lstStyle/>
        <a:p>
          <a:endParaRPr lang="en-US"/>
        </a:p>
      </dgm:t>
    </dgm:pt>
    <dgm:pt modelId="{A979451D-0B15-4F89-ABD4-BD33C634B206}" type="pres">
      <dgm:prSet presAssocID="{CF797102-C736-4A29-8EB4-A0DC195ABCB6}" presName="hierChild1" presStyleCnt="0">
        <dgm:presLayoutVars>
          <dgm:chPref val="1"/>
          <dgm:dir/>
          <dgm:animOne val="branch"/>
          <dgm:animLvl val="lvl"/>
          <dgm:resizeHandles/>
        </dgm:presLayoutVars>
      </dgm:prSet>
      <dgm:spPr/>
    </dgm:pt>
    <dgm:pt modelId="{592B5CE6-FDDD-4D7A-8269-C8163C511226}" type="pres">
      <dgm:prSet presAssocID="{C71FAE7C-D066-408A-8257-7C4E4310988D}" presName="hierRoot1" presStyleCnt="0"/>
      <dgm:spPr/>
    </dgm:pt>
    <dgm:pt modelId="{FFE309C6-C09D-4132-8FAC-1BDD90180DDE}" type="pres">
      <dgm:prSet presAssocID="{C71FAE7C-D066-408A-8257-7C4E4310988D}" presName="composite" presStyleCnt="0"/>
      <dgm:spPr/>
    </dgm:pt>
    <dgm:pt modelId="{8B406D43-BF1F-43A1-A958-9D7C426C99E7}" type="pres">
      <dgm:prSet presAssocID="{C71FAE7C-D066-408A-8257-7C4E4310988D}" presName="background" presStyleLbl="node0" presStyleIdx="0" presStyleCnt="3"/>
      <dgm:spPr/>
    </dgm:pt>
    <dgm:pt modelId="{3B86FE86-0D97-4A8C-B1EE-B11C629AB9A7}" type="pres">
      <dgm:prSet presAssocID="{C71FAE7C-D066-408A-8257-7C4E4310988D}" presName="text" presStyleLbl="fgAcc0" presStyleIdx="0" presStyleCnt="3">
        <dgm:presLayoutVars>
          <dgm:chPref val="3"/>
        </dgm:presLayoutVars>
      </dgm:prSet>
      <dgm:spPr/>
    </dgm:pt>
    <dgm:pt modelId="{EB9BE6E3-D9DA-496A-BDA9-BF31E6E908C4}" type="pres">
      <dgm:prSet presAssocID="{C71FAE7C-D066-408A-8257-7C4E4310988D}" presName="hierChild2" presStyleCnt="0"/>
      <dgm:spPr/>
    </dgm:pt>
    <dgm:pt modelId="{B9E24E6C-2701-4464-B54A-028FA05AD0EE}" type="pres">
      <dgm:prSet presAssocID="{4B7EFFC5-964F-4692-8936-8A0ACA50BD27}" presName="hierRoot1" presStyleCnt="0"/>
      <dgm:spPr/>
    </dgm:pt>
    <dgm:pt modelId="{9A86AD2B-161B-4FD6-9CB8-9185085C4D51}" type="pres">
      <dgm:prSet presAssocID="{4B7EFFC5-964F-4692-8936-8A0ACA50BD27}" presName="composite" presStyleCnt="0"/>
      <dgm:spPr/>
    </dgm:pt>
    <dgm:pt modelId="{65AC30E7-E0B1-4E24-970B-01B0CC2C7A33}" type="pres">
      <dgm:prSet presAssocID="{4B7EFFC5-964F-4692-8936-8A0ACA50BD27}" presName="background" presStyleLbl="node0" presStyleIdx="1" presStyleCnt="3"/>
      <dgm:spPr/>
    </dgm:pt>
    <dgm:pt modelId="{2E5310D6-A2B9-4C6F-B5A5-C183DF79074B}" type="pres">
      <dgm:prSet presAssocID="{4B7EFFC5-964F-4692-8936-8A0ACA50BD27}" presName="text" presStyleLbl="fgAcc0" presStyleIdx="1" presStyleCnt="3">
        <dgm:presLayoutVars>
          <dgm:chPref val="3"/>
        </dgm:presLayoutVars>
      </dgm:prSet>
      <dgm:spPr/>
    </dgm:pt>
    <dgm:pt modelId="{0133C04F-E3CC-426C-8448-D3123D2DD0C6}" type="pres">
      <dgm:prSet presAssocID="{4B7EFFC5-964F-4692-8936-8A0ACA50BD27}" presName="hierChild2" presStyleCnt="0"/>
      <dgm:spPr/>
    </dgm:pt>
    <dgm:pt modelId="{B82A432F-AAE1-4671-BD1C-180BB6483DF8}" type="pres">
      <dgm:prSet presAssocID="{70B06CDB-3C58-469E-817C-E108E8AE2A0D}" presName="hierRoot1" presStyleCnt="0"/>
      <dgm:spPr/>
    </dgm:pt>
    <dgm:pt modelId="{0571D456-0858-4D7E-9315-6136B46FEA38}" type="pres">
      <dgm:prSet presAssocID="{70B06CDB-3C58-469E-817C-E108E8AE2A0D}" presName="composite" presStyleCnt="0"/>
      <dgm:spPr/>
    </dgm:pt>
    <dgm:pt modelId="{607ED2A0-D7A7-4547-B1F8-9ADD84CE803A}" type="pres">
      <dgm:prSet presAssocID="{70B06CDB-3C58-469E-817C-E108E8AE2A0D}" presName="background" presStyleLbl="node0" presStyleIdx="2" presStyleCnt="3"/>
      <dgm:spPr/>
    </dgm:pt>
    <dgm:pt modelId="{08E8CC0A-7662-409B-8FFC-988E3DF4C001}" type="pres">
      <dgm:prSet presAssocID="{70B06CDB-3C58-469E-817C-E108E8AE2A0D}" presName="text" presStyleLbl="fgAcc0" presStyleIdx="2" presStyleCnt="3">
        <dgm:presLayoutVars>
          <dgm:chPref val="3"/>
        </dgm:presLayoutVars>
      </dgm:prSet>
      <dgm:spPr/>
    </dgm:pt>
    <dgm:pt modelId="{D0669F0B-25FE-4C42-A035-B4FAD5558AFE}" type="pres">
      <dgm:prSet presAssocID="{70B06CDB-3C58-469E-817C-E108E8AE2A0D}" presName="hierChild2" presStyleCnt="0"/>
      <dgm:spPr/>
    </dgm:pt>
  </dgm:ptLst>
  <dgm:cxnLst>
    <dgm:cxn modelId="{6D283705-40E0-4E18-8E0D-96EE8DC2B7FB}" type="presOf" srcId="{70B06CDB-3C58-469E-817C-E108E8AE2A0D}" destId="{08E8CC0A-7662-409B-8FFC-988E3DF4C001}" srcOrd="0" destOrd="0" presId="urn:microsoft.com/office/officeart/2005/8/layout/hierarchy1"/>
    <dgm:cxn modelId="{D30BEF21-7725-4950-B00A-27AEDCDEE94A}" type="presOf" srcId="{4B7EFFC5-964F-4692-8936-8A0ACA50BD27}" destId="{2E5310D6-A2B9-4C6F-B5A5-C183DF79074B}" srcOrd="0" destOrd="0" presId="urn:microsoft.com/office/officeart/2005/8/layout/hierarchy1"/>
    <dgm:cxn modelId="{864BA968-F74F-46A6-852C-ECC4F1910227}" srcId="{CF797102-C736-4A29-8EB4-A0DC195ABCB6}" destId="{4B7EFFC5-964F-4692-8936-8A0ACA50BD27}" srcOrd="1" destOrd="0" parTransId="{41DA8B61-DA94-4890-A85E-B070D20E5043}" sibTransId="{2D12595F-C96F-4260-8EF4-58A1FC486A80}"/>
    <dgm:cxn modelId="{9B68467D-2EC3-4A80-BAF9-879D74B019DF}" srcId="{CF797102-C736-4A29-8EB4-A0DC195ABCB6}" destId="{70B06CDB-3C58-469E-817C-E108E8AE2A0D}" srcOrd="2" destOrd="0" parTransId="{ADFD4FD0-64C4-467A-864E-771E04AF73B8}" sibTransId="{B604C0FC-15FC-47C9-8B6B-5B7096AEFE74}"/>
    <dgm:cxn modelId="{90D345CE-3822-494C-9B2B-4831435334D9}" type="presOf" srcId="{CF797102-C736-4A29-8EB4-A0DC195ABCB6}" destId="{A979451D-0B15-4F89-ABD4-BD33C634B206}" srcOrd="0" destOrd="0" presId="urn:microsoft.com/office/officeart/2005/8/layout/hierarchy1"/>
    <dgm:cxn modelId="{595093D4-5250-44E9-B0AA-43E34024536B}" srcId="{CF797102-C736-4A29-8EB4-A0DC195ABCB6}" destId="{C71FAE7C-D066-408A-8257-7C4E4310988D}" srcOrd="0" destOrd="0" parTransId="{654FCA00-04D3-4822-8392-3A48B234143D}" sibTransId="{CBAB4AC2-6CEB-4716-BE31-2B613A0AE735}"/>
    <dgm:cxn modelId="{D53CA2D9-ED36-4DB4-A168-B00DDB414E65}" type="presOf" srcId="{C71FAE7C-D066-408A-8257-7C4E4310988D}" destId="{3B86FE86-0D97-4A8C-B1EE-B11C629AB9A7}" srcOrd="0" destOrd="0" presId="urn:microsoft.com/office/officeart/2005/8/layout/hierarchy1"/>
    <dgm:cxn modelId="{2CD848A4-F6CF-49B0-AD94-71FF3540700A}" type="presParOf" srcId="{A979451D-0B15-4F89-ABD4-BD33C634B206}" destId="{592B5CE6-FDDD-4D7A-8269-C8163C511226}" srcOrd="0" destOrd="0" presId="urn:microsoft.com/office/officeart/2005/8/layout/hierarchy1"/>
    <dgm:cxn modelId="{6F86AE20-C3B3-4006-BD32-EE10BF8FA65E}" type="presParOf" srcId="{592B5CE6-FDDD-4D7A-8269-C8163C511226}" destId="{FFE309C6-C09D-4132-8FAC-1BDD90180DDE}" srcOrd="0" destOrd="0" presId="urn:microsoft.com/office/officeart/2005/8/layout/hierarchy1"/>
    <dgm:cxn modelId="{986940AA-410C-48CC-9192-AAE25C89C4A9}" type="presParOf" srcId="{FFE309C6-C09D-4132-8FAC-1BDD90180DDE}" destId="{8B406D43-BF1F-43A1-A958-9D7C426C99E7}" srcOrd="0" destOrd="0" presId="urn:microsoft.com/office/officeart/2005/8/layout/hierarchy1"/>
    <dgm:cxn modelId="{490AECE0-7740-4EEB-BA86-5E84D914DA8B}" type="presParOf" srcId="{FFE309C6-C09D-4132-8FAC-1BDD90180DDE}" destId="{3B86FE86-0D97-4A8C-B1EE-B11C629AB9A7}" srcOrd="1" destOrd="0" presId="urn:microsoft.com/office/officeart/2005/8/layout/hierarchy1"/>
    <dgm:cxn modelId="{284DD187-0849-45DA-A9C9-32FF089E8E49}" type="presParOf" srcId="{592B5CE6-FDDD-4D7A-8269-C8163C511226}" destId="{EB9BE6E3-D9DA-496A-BDA9-BF31E6E908C4}" srcOrd="1" destOrd="0" presId="urn:microsoft.com/office/officeart/2005/8/layout/hierarchy1"/>
    <dgm:cxn modelId="{82F8C16B-54FD-4090-87B8-C459A02598EF}" type="presParOf" srcId="{A979451D-0B15-4F89-ABD4-BD33C634B206}" destId="{B9E24E6C-2701-4464-B54A-028FA05AD0EE}" srcOrd="1" destOrd="0" presId="urn:microsoft.com/office/officeart/2005/8/layout/hierarchy1"/>
    <dgm:cxn modelId="{7AA420A0-7B3D-4486-A67E-329B1DE6D916}" type="presParOf" srcId="{B9E24E6C-2701-4464-B54A-028FA05AD0EE}" destId="{9A86AD2B-161B-4FD6-9CB8-9185085C4D51}" srcOrd="0" destOrd="0" presId="urn:microsoft.com/office/officeart/2005/8/layout/hierarchy1"/>
    <dgm:cxn modelId="{C076CC58-FC8C-4D76-BB79-2477382A5DE0}" type="presParOf" srcId="{9A86AD2B-161B-4FD6-9CB8-9185085C4D51}" destId="{65AC30E7-E0B1-4E24-970B-01B0CC2C7A33}" srcOrd="0" destOrd="0" presId="urn:microsoft.com/office/officeart/2005/8/layout/hierarchy1"/>
    <dgm:cxn modelId="{C2FFE0F5-847F-43E0-9397-A6C0CD7A204A}" type="presParOf" srcId="{9A86AD2B-161B-4FD6-9CB8-9185085C4D51}" destId="{2E5310D6-A2B9-4C6F-B5A5-C183DF79074B}" srcOrd="1" destOrd="0" presId="urn:microsoft.com/office/officeart/2005/8/layout/hierarchy1"/>
    <dgm:cxn modelId="{C3851A7E-18F8-4385-96F0-A16D6D8B7ED5}" type="presParOf" srcId="{B9E24E6C-2701-4464-B54A-028FA05AD0EE}" destId="{0133C04F-E3CC-426C-8448-D3123D2DD0C6}" srcOrd="1" destOrd="0" presId="urn:microsoft.com/office/officeart/2005/8/layout/hierarchy1"/>
    <dgm:cxn modelId="{56AF338B-65BE-46AA-9052-911C5CE0DAA4}" type="presParOf" srcId="{A979451D-0B15-4F89-ABD4-BD33C634B206}" destId="{B82A432F-AAE1-4671-BD1C-180BB6483DF8}" srcOrd="2" destOrd="0" presId="urn:microsoft.com/office/officeart/2005/8/layout/hierarchy1"/>
    <dgm:cxn modelId="{6AF88CBD-1400-45F1-A7F9-E859111CADBA}" type="presParOf" srcId="{B82A432F-AAE1-4671-BD1C-180BB6483DF8}" destId="{0571D456-0858-4D7E-9315-6136B46FEA38}" srcOrd="0" destOrd="0" presId="urn:microsoft.com/office/officeart/2005/8/layout/hierarchy1"/>
    <dgm:cxn modelId="{5B18E550-E727-40FA-8BB9-611617691C8D}" type="presParOf" srcId="{0571D456-0858-4D7E-9315-6136B46FEA38}" destId="{607ED2A0-D7A7-4547-B1F8-9ADD84CE803A}" srcOrd="0" destOrd="0" presId="urn:microsoft.com/office/officeart/2005/8/layout/hierarchy1"/>
    <dgm:cxn modelId="{12D499FF-5309-4C39-8DCE-13EB8EE3D06A}" type="presParOf" srcId="{0571D456-0858-4D7E-9315-6136B46FEA38}" destId="{08E8CC0A-7662-409B-8FFC-988E3DF4C001}" srcOrd="1" destOrd="0" presId="urn:microsoft.com/office/officeart/2005/8/layout/hierarchy1"/>
    <dgm:cxn modelId="{1D98DCED-50B3-490D-8833-C50760D13543}" type="presParOf" srcId="{B82A432F-AAE1-4671-BD1C-180BB6483DF8}" destId="{D0669F0B-25FE-4C42-A035-B4FAD5558A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3B560-4039-4562-984A-FE6BFE04D16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194417E-A9BC-4FAB-ACC4-4268207B5DAC}">
      <dgm:prSet/>
      <dgm:spPr/>
      <dgm:t>
        <a:bodyPr/>
        <a:lstStyle/>
        <a:p>
          <a:r>
            <a:rPr lang="el-GR" b="0" i="0"/>
            <a:t>Η άμεση ανάλυση της συμπεριφοράς επικεντρώνεται στις ενέργειες που περιβάλλουν την ανεπιθύμητη, αναποτελεσματική και ακατάλληλη συμπεριφορά. Είναι η μέθοδος αξιολόγησης προτίμησης όταν η συμπεριφορά είναι εμφανώς δυσλειτουργική ή διαταραγμένη. </a:t>
          </a:r>
          <a:endParaRPr lang="en-US"/>
        </a:p>
      </dgm:t>
    </dgm:pt>
    <dgm:pt modelId="{C1E7661D-2A36-436C-8905-E3C61A06F659}" type="parTrans" cxnId="{CCBDEC95-1588-4256-8A38-9F154619A7CC}">
      <dgm:prSet/>
      <dgm:spPr/>
      <dgm:t>
        <a:bodyPr/>
        <a:lstStyle/>
        <a:p>
          <a:endParaRPr lang="en-US"/>
        </a:p>
      </dgm:t>
    </dgm:pt>
    <dgm:pt modelId="{E6423F59-5DB5-4FF4-AAB8-6F8F833C935B}" type="sibTrans" cxnId="{CCBDEC95-1588-4256-8A38-9F154619A7CC}">
      <dgm:prSet/>
      <dgm:spPr/>
      <dgm:t>
        <a:bodyPr/>
        <a:lstStyle/>
        <a:p>
          <a:endParaRPr lang="en-US"/>
        </a:p>
      </dgm:t>
    </dgm:pt>
    <dgm:pt modelId="{B4040A1D-96D3-4CA8-B2D5-5391BFCA57EA}">
      <dgm:prSet/>
      <dgm:spPr/>
      <dgm:t>
        <a:bodyPr/>
        <a:lstStyle/>
        <a:p>
          <a:r>
            <a:rPr lang="el-GR" b="0" i="0"/>
            <a:t>Η έμμεση αξιολόγηση - η οποία παρέχει δεδομένα σχετικά με τις στάσεις και τα συναισθήματα που δεν είναι εύκολα αναγνωρίσιμα κατά την παρατήρηση - είναι η μέθοδος που χρησιμοποιείται όταν απαιτείται συμπληρωματική πληροφορία για το κίνητρο και άλλα προσωπικά στοιχεία για να φωτίσουν το πρόβλημα.</a:t>
          </a:r>
          <a:endParaRPr lang="en-US"/>
        </a:p>
      </dgm:t>
    </dgm:pt>
    <dgm:pt modelId="{5D301A99-E851-4819-9EEC-7437FD12AFAB}" type="parTrans" cxnId="{144F3491-97D3-4F03-8B46-027C2E3C3636}">
      <dgm:prSet/>
      <dgm:spPr/>
      <dgm:t>
        <a:bodyPr/>
        <a:lstStyle/>
        <a:p>
          <a:endParaRPr lang="en-US"/>
        </a:p>
      </dgm:t>
    </dgm:pt>
    <dgm:pt modelId="{6E26F078-463F-4BD6-A37D-4B30079B614C}" type="sibTrans" cxnId="{144F3491-97D3-4F03-8B46-027C2E3C3636}">
      <dgm:prSet/>
      <dgm:spPr/>
      <dgm:t>
        <a:bodyPr/>
        <a:lstStyle/>
        <a:p>
          <a:endParaRPr lang="en-US"/>
        </a:p>
      </dgm:t>
    </dgm:pt>
    <dgm:pt modelId="{8EA858D3-2FA1-4575-B8B4-282B0DCF8751}" type="pres">
      <dgm:prSet presAssocID="{5A93B560-4039-4562-984A-FE6BFE04D164}" presName="linear" presStyleCnt="0">
        <dgm:presLayoutVars>
          <dgm:animLvl val="lvl"/>
          <dgm:resizeHandles val="exact"/>
        </dgm:presLayoutVars>
      </dgm:prSet>
      <dgm:spPr/>
    </dgm:pt>
    <dgm:pt modelId="{71B16FF1-ED67-41A5-B145-EB96D2BD2CA7}" type="pres">
      <dgm:prSet presAssocID="{4194417E-A9BC-4FAB-ACC4-4268207B5DAC}" presName="parentText" presStyleLbl="node1" presStyleIdx="0" presStyleCnt="2">
        <dgm:presLayoutVars>
          <dgm:chMax val="0"/>
          <dgm:bulletEnabled val="1"/>
        </dgm:presLayoutVars>
      </dgm:prSet>
      <dgm:spPr/>
    </dgm:pt>
    <dgm:pt modelId="{B59C6E0C-75CF-4A93-B6A0-B621D042BA6C}" type="pres">
      <dgm:prSet presAssocID="{E6423F59-5DB5-4FF4-AAB8-6F8F833C935B}" presName="spacer" presStyleCnt="0"/>
      <dgm:spPr/>
    </dgm:pt>
    <dgm:pt modelId="{6CC2A6C6-8C2A-445A-A39B-10B5E1F5E139}" type="pres">
      <dgm:prSet presAssocID="{B4040A1D-96D3-4CA8-B2D5-5391BFCA57EA}" presName="parentText" presStyleLbl="node1" presStyleIdx="1" presStyleCnt="2">
        <dgm:presLayoutVars>
          <dgm:chMax val="0"/>
          <dgm:bulletEnabled val="1"/>
        </dgm:presLayoutVars>
      </dgm:prSet>
      <dgm:spPr/>
    </dgm:pt>
  </dgm:ptLst>
  <dgm:cxnLst>
    <dgm:cxn modelId="{00340B77-D8B0-4062-978E-68E4616E40FB}" type="presOf" srcId="{5A93B560-4039-4562-984A-FE6BFE04D164}" destId="{8EA858D3-2FA1-4575-B8B4-282B0DCF8751}" srcOrd="0" destOrd="0" presId="urn:microsoft.com/office/officeart/2005/8/layout/vList2"/>
    <dgm:cxn modelId="{144F3491-97D3-4F03-8B46-027C2E3C3636}" srcId="{5A93B560-4039-4562-984A-FE6BFE04D164}" destId="{B4040A1D-96D3-4CA8-B2D5-5391BFCA57EA}" srcOrd="1" destOrd="0" parTransId="{5D301A99-E851-4819-9EEC-7437FD12AFAB}" sibTransId="{6E26F078-463F-4BD6-A37D-4B30079B614C}"/>
    <dgm:cxn modelId="{CCBDEC95-1588-4256-8A38-9F154619A7CC}" srcId="{5A93B560-4039-4562-984A-FE6BFE04D164}" destId="{4194417E-A9BC-4FAB-ACC4-4268207B5DAC}" srcOrd="0" destOrd="0" parTransId="{C1E7661D-2A36-436C-8905-E3C61A06F659}" sibTransId="{E6423F59-5DB5-4FF4-AAB8-6F8F833C935B}"/>
    <dgm:cxn modelId="{11A6B2AD-DBA0-41C8-9115-9576ECC94557}" type="presOf" srcId="{4194417E-A9BC-4FAB-ACC4-4268207B5DAC}" destId="{71B16FF1-ED67-41A5-B145-EB96D2BD2CA7}" srcOrd="0" destOrd="0" presId="urn:microsoft.com/office/officeart/2005/8/layout/vList2"/>
    <dgm:cxn modelId="{62D4B1CF-C4D6-4C85-8C63-D00FE6E328EB}" type="presOf" srcId="{B4040A1D-96D3-4CA8-B2D5-5391BFCA57EA}" destId="{6CC2A6C6-8C2A-445A-A39B-10B5E1F5E139}" srcOrd="0" destOrd="0" presId="urn:microsoft.com/office/officeart/2005/8/layout/vList2"/>
    <dgm:cxn modelId="{1C5C9B87-10EA-47FD-BC27-E5C206AE130B}" type="presParOf" srcId="{8EA858D3-2FA1-4575-B8B4-282B0DCF8751}" destId="{71B16FF1-ED67-41A5-B145-EB96D2BD2CA7}" srcOrd="0" destOrd="0" presId="urn:microsoft.com/office/officeart/2005/8/layout/vList2"/>
    <dgm:cxn modelId="{44721CE5-FBFD-4550-80E9-527A0EE4E874}" type="presParOf" srcId="{8EA858D3-2FA1-4575-B8B4-282B0DCF8751}" destId="{B59C6E0C-75CF-4A93-B6A0-B621D042BA6C}" srcOrd="1" destOrd="0" presId="urn:microsoft.com/office/officeart/2005/8/layout/vList2"/>
    <dgm:cxn modelId="{3FBC8690-D404-4FF3-A071-E7867EE7F87A}" type="presParOf" srcId="{8EA858D3-2FA1-4575-B8B4-282B0DCF8751}" destId="{6CC2A6C6-8C2A-445A-A39B-10B5E1F5E1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63D60E-9FF2-442C-A404-2BEF0BCA5427}"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D68365F-4E16-4A7A-991F-17CEB06A254B}">
      <dgm:prSet custT="1"/>
      <dgm:spPr/>
      <dgm:t>
        <a:bodyPr/>
        <a:lstStyle/>
        <a:p>
          <a:r>
            <a:rPr lang="el-GR" sz="1000" dirty="0"/>
            <a:t>Τη φύση της κακής </a:t>
          </a:r>
          <a:r>
            <a:rPr lang="el-GR" sz="1400" dirty="0"/>
            <a:t>συμπεριφοράς</a:t>
          </a:r>
          <a:r>
            <a:rPr lang="el-GR" sz="1000" dirty="0"/>
            <a:t> και τις συνθήκες κάτω από τις οποίες συμβαίνει</a:t>
          </a:r>
          <a:endParaRPr lang="en-US" sz="1000" dirty="0"/>
        </a:p>
      </dgm:t>
    </dgm:pt>
    <dgm:pt modelId="{54F3895B-14FB-4BC5-9A8A-3747417C7FD1}" type="parTrans" cxnId="{76C93DB9-2A8C-43BC-9731-C461804E2260}">
      <dgm:prSet/>
      <dgm:spPr/>
      <dgm:t>
        <a:bodyPr/>
        <a:lstStyle/>
        <a:p>
          <a:endParaRPr lang="en-US"/>
        </a:p>
      </dgm:t>
    </dgm:pt>
    <dgm:pt modelId="{C2BFA924-2B29-4B26-B627-9F7865F54B71}" type="sibTrans" cxnId="{76C93DB9-2A8C-43BC-9731-C461804E2260}">
      <dgm:prSet/>
      <dgm:spPr/>
      <dgm:t>
        <a:bodyPr/>
        <a:lstStyle/>
        <a:p>
          <a:endParaRPr lang="en-US"/>
        </a:p>
      </dgm:t>
    </dgm:pt>
    <dgm:pt modelId="{A9CB6187-2ACC-438D-A189-2E52044E9D5B}">
      <dgm:prSet/>
      <dgm:spPr/>
      <dgm:t>
        <a:bodyPr/>
        <a:lstStyle/>
        <a:p>
          <a:r>
            <a:rPr lang="el-GR" dirty="0"/>
            <a:t>Την κατάλληλη συμπεριφορά του μαθητή και πότε συμβαίνει • Την έναρξη, τις συνθήκες και τη διάρκεια του προβλήματος</a:t>
          </a:r>
          <a:endParaRPr lang="en-US" dirty="0"/>
        </a:p>
      </dgm:t>
    </dgm:pt>
    <dgm:pt modelId="{1A95B393-AE8F-40D3-BFF0-6854C0BAA431}" type="parTrans" cxnId="{1A903AD8-DF29-4AED-AACA-E013617C3143}">
      <dgm:prSet/>
      <dgm:spPr/>
      <dgm:t>
        <a:bodyPr/>
        <a:lstStyle/>
        <a:p>
          <a:endParaRPr lang="en-US"/>
        </a:p>
      </dgm:t>
    </dgm:pt>
    <dgm:pt modelId="{950ACF06-E572-427B-BBB9-A75CE1A5CFF0}" type="sibTrans" cxnId="{1A903AD8-DF29-4AED-AACA-E013617C3143}">
      <dgm:prSet/>
      <dgm:spPr/>
      <dgm:t>
        <a:bodyPr/>
        <a:lstStyle/>
        <a:p>
          <a:endParaRPr lang="en-US"/>
        </a:p>
      </dgm:t>
    </dgm:pt>
    <dgm:pt modelId="{C702817E-6E81-49F0-A4BB-0D51A3484006}">
      <dgm:prSet/>
      <dgm:spPr/>
      <dgm:t>
        <a:bodyPr/>
        <a:lstStyle/>
        <a:p>
          <a:r>
            <a:rPr lang="el-GR"/>
            <a:t>Το επίπεδο ηλικίας ή τις συνθήκες κάτω από τις οποίες η συμπεριφορά μπορεί να είναι κατάλληλη</a:t>
          </a:r>
          <a:endParaRPr lang="en-US"/>
        </a:p>
      </dgm:t>
    </dgm:pt>
    <dgm:pt modelId="{C4CB87DB-B026-4A71-8378-0484AC05DDC4}" type="parTrans" cxnId="{4B8DB21E-B0F6-44F9-86C9-D9943F3B4895}">
      <dgm:prSet/>
      <dgm:spPr/>
      <dgm:t>
        <a:bodyPr/>
        <a:lstStyle/>
        <a:p>
          <a:endParaRPr lang="en-US"/>
        </a:p>
      </dgm:t>
    </dgm:pt>
    <dgm:pt modelId="{03573730-2902-44EB-9719-44C90ADAB19D}" type="sibTrans" cxnId="{4B8DB21E-B0F6-44F9-86C9-D9943F3B4895}">
      <dgm:prSet/>
      <dgm:spPr/>
      <dgm:t>
        <a:bodyPr/>
        <a:lstStyle/>
        <a:p>
          <a:endParaRPr lang="en-US"/>
        </a:p>
      </dgm:t>
    </dgm:pt>
    <dgm:pt modelId="{B51F8718-9464-4C05-9829-B0B8A5A7803B}">
      <dgm:prSet/>
      <dgm:spPr/>
      <dgm:t>
        <a:bodyPr/>
        <a:lstStyle/>
        <a:p>
          <a:r>
            <a:rPr lang="el-GR"/>
            <a:t>Τα πρότυπα καλής συμπεριφοράς και κακής συμπεριφοράς </a:t>
          </a:r>
          <a:endParaRPr lang="en-US"/>
        </a:p>
      </dgm:t>
    </dgm:pt>
    <dgm:pt modelId="{3EC16082-B4CB-4A93-8307-906384B6A964}" type="parTrans" cxnId="{A99DFFE8-41AE-4023-A853-1F4C5E3982F8}">
      <dgm:prSet/>
      <dgm:spPr/>
      <dgm:t>
        <a:bodyPr/>
        <a:lstStyle/>
        <a:p>
          <a:endParaRPr lang="en-US"/>
        </a:p>
      </dgm:t>
    </dgm:pt>
    <dgm:pt modelId="{9F1C7949-5427-4830-AF36-8FE0AA502B68}" type="sibTrans" cxnId="{A99DFFE8-41AE-4023-A853-1F4C5E3982F8}">
      <dgm:prSet/>
      <dgm:spPr/>
      <dgm:t>
        <a:bodyPr/>
        <a:lstStyle/>
        <a:p>
          <a:endParaRPr lang="en-US"/>
        </a:p>
      </dgm:t>
    </dgm:pt>
    <dgm:pt modelId="{D66DEF51-4F81-43BE-8D79-840DD5AD433F}">
      <dgm:prSet/>
      <dgm:spPr/>
      <dgm:t>
        <a:bodyPr/>
        <a:lstStyle/>
        <a:p>
          <a:r>
            <a:rPr lang="el-GR"/>
            <a:t>Η ποιότητα των διαπροσωπικών σχέσεων ενός μαθητή σε διάφορες σχολικές και εξωσχολικές καταστάσεις </a:t>
          </a:r>
          <a:endParaRPr lang="en-US"/>
        </a:p>
      </dgm:t>
    </dgm:pt>
    <dgm:pt modelId="{636D042D-DEBE-4796-AFEF-58013E36FB0F}" type="parTrans" cxnId="{20AF94A7-3AAB-45B6-A66D-E86371B20F02}">
      <dgm:prSet/>
      <dgm:spPr/>
      <dgm:t>
        <a:bodyPr/>
        <a:lstStyle/>
        <a:p>
          <a:endParaRPr lang="en-US"/>
        </a:p>
      </dgm:t>
    </dgm:pt>
    <dgm:pt modelId="{DDBB00C7-0F5E-4331-8748-3B9D7F5EC539}" type="sibTrans" cxnId="{20AF94A7-3AAB-45B6-A66D-E86371B20F02}">
      <dgm:prSet/>
      <dgm:spPr/>
      <dgm:t>
        <a:bodyPr/>
        <a:lstStyle/>
        <a:p>
          <a:endParaRPr lang="en-US"/>
        </a:p>
      </dgm:t>
    </dgm:pt>
    <dgm:pt modelId="{20CEEFCE-21D1-42DD-A3A2-C117F6EE1699}">
      <dgm:prSet/>
      <dgm:spPr/>
      <dgm:t>
        <a:bodyPr/>
        <a:lstStyle/>
        <a:p>
          <a:r>
            <a:rPr lang="el-GR" dirty="0"/>
            <a:t>Το επίπεδο κυριαρχίας των δεξιοτήτων του μαθητή κατά τη διάρκεια περιόδων κατάλληλης έναντι ακατάλληλης συμπεριφοράς</a:t>
          </a:r>
          <a:endParaRPr lang="en-US" dirty="0"/>
        </a:p>
      </dgm:t>
    </dgm:pt>
    <dgm:pt modelId="{0CD479D1-BE25-4C88-BC5A-D081171AEEB5}" type="parTrans" cxnId="{645DD39B-169C-4683-92B9-A6C71E14532A}">
      <dgm:prSet/>
      <dgm:spPr/>
      <dgm:t>
        <a:bodyPr/>
        <a:lstStyle/>
        <a:p>
          <a:endParaRPr lang="en-US"/>
        </a:p>
      </dgm:t>
    </dgm:pt>
    <dgm:pt modelId="{2A64FA41-A39D-4D2B-9701-C221E2E4ACFC}" type="sibTrans" cxnId="{645DD39B-169C-4683-92B9-A6C71E14532A}">
      <dgm:prSet/>
      <dgm:spPr/>
      <dgm:t>
        <a:bodyPr/>
        <a:lstStyle/>
        <a:p>
          <a:endParaRPr lang="en-US"/>
        </a:p>
      </dgm:t>
    </dgm:pt>
    <dgm:pt modelId="{D9AD42BA-AECA-4E54-B73B-CA5E920D6C65}">
      <dgm:prSet/>
      <dgm:spPr/>
      <dgm:t>
        <a:bodyPr/>
        <a:lstStyle/>
        <a:p>
          <a:r>
            <a:rPr lang="el-GR"/>
            <a:t>Τους τρόπους αντιμετώπισης και πώς υποστηρίζονται ή ενισχύονται στο σχολικό περιβάλλον</a:t>
          </a:r>
          <a:endParaRPr lang="en-US"/>
        </a:p>
      </dgm:t>
    </dgm:pt>
    <dgm:pt modelId="{E3D8FA98-76E4-453D-890A-C01DA439C346}" type="parTrans" cxnId="{4D2BF2A1-7585-4241-B68E-A3A3687F9ED7}">
      <dgm:prSet/>
      <dgm:spPr/>
      <dgm:t>
        <a:bodyPr/>
        <a:lstStyle/>
        <a:p>
          <a:endParaRPr lang="en-US"/>
        </a:p>
      </dgm:t>
    </dgm:pt>
    <dgm:pt modelId="{9D1F6E6B-64F8-41D1-A6C6-565FE5F86424}" type="sibTrans" cxnId="{4D2BF2A1-7585-4241-B68E-A3A3687F9ED7}">
      <dgm:prSet/>
      <dgm:spPr/>
      <dgm:t>
        <a:bodyPr/>
        <a:lstStyle/>
        <a:p>
          <a:endParaRPr lang="en-US"/>
        </a:p>
      </dgm:t>
    </dgm:pt>
    <dgm:pt modelId="{9EBF826A-806F-4410-A45B-F15DC2E2B464}">
      <dgm:prSet/>
      <dgm:spPr/>
      <dgm:t>
        <a:bodyPr/>
        <a:lstStyle/>
        <a:p>
          <a:r>
            <a:rPr lang="el-GR"/>
            <a:t>Την προθυμία του μαθητή να συμμετέχει σε αλλαγές</a:t>
          </a:r>
          <a:endParaRPr lang="en-US"/>
        </a:p>
      </dgm:t>
    </dgm:pt>
    <dgm:pt modelId="{D5EB6DBD-3695-451F-8D1C-821AA33C0A72}" type="parTrans" cxnId="{14817E47-09E6-414B-940E-8937C983D8CC}">
      <dgm:prSet/>
      <dgm:spPr/>
      <dgm:t>
        <a:bodyPr/>
        <a:lstStyle/>
        <a:p>
          <a:endParaRPr lang="en-US"/>
        </a:p>
      </dgm:t>
    </dgm:pt>
    <dgm:pt modelId="{9BFB97AE-EAF6-46F9-9DE8-B90371E86EDC}" type="sibTrans" cxnId="{14817E47-09E6-414B-940E-8937C983D8CC}">
      <dgm:prSet/>
      <dgm:spPr/>
      <dgm:t>
        <a:bodyPr/>
        <a:lstStyle/>
        <a:p>
          <a:endParaRPr lang="en-US"/>
        </a:p>
      </dgm:t>
    </dgm:pt>
    <dgm:pt modelId="{44F29A72-4778-46BF-93F5-984B84273C36}">
      <dgm:prSet/>
      <dgm:spPr/>
      <dgm:t>
        <a:bodyPr/>
        <a:lstStyle/>
        <a:p>
          <a:r>
            <a:rPr lang="el-GR"/>
            <a:t>Αξιολόγηση της κινητοποίησης, των συναισθημάτων, των στάσεων, των πιστεύων και των ικανοτήτων του μαθητή</a:t>
          </a:r>
          <a:endParaRPr lang="en-US"/>
        </a:p>
      </dgm:t>
    </dgm:pt>
    <dgm:pt modelId="{0A980DFC-B874-4B9A-9FC9-5123B9A07399}" type="parTrans" cxnId="{CB1BD2E1-BB3F-4E31-8482-BE9968704E51}">
      <dgm:prSet/>
      <dgm:spPr/>
      <dgm:t>
        <a:bodyPr/>
        <a:lstStyle/>
        <a:p>
          <a:endParaRPr lang="en-US"/>
        </a:p>
      </dgm:t>
    </dgm:pt>
    <dgm:pt modelId="{BDFED752-6280-4912-9D91-4511485315DA}" type="sibTrans" cxnId="{CB1BD2E1-BB3F-4E31-8482-BE9968704E51}">
      <dgm:prSet/>
      <dgm:spPr/>
      <dgm:t>
        <a:bodyPr/>
        <a:lstStyle/>
        <a:p>
          <a:endParaRPr lang="en-US"/>
        </a:p>
      </dgm:t>
    </dgm:pt>
    <dgm:pt modelId="{CF875A00-45B1-4B57-A3E0-8EC61AA7B501}">
      <dgm:prSet/>
      <dgm:spPr/>
      <dgm:t>
        <a:bodyPr/>
        <a:lstStyle/>
        <a:p>
          <a:r>
            <a:rPr lang="el-GR"/>
            <a:t>Τον ρόλο του μαθητή στην τάξη και στο σχολείο κατά τη διάρκεια διαφορετικών δραστηριοτήτων </a:t>
          </a:r>
          <a:endParaRPr lang="en-US"/>
        </a:p>
      </dgm:t>
    </dgm:pt>
    <dgm:pt modelId="{8CA9816E-3D67-4DD9-B1ED-C17FA5B70635}" type="parTrans" cxnId="{79588520-51C8-4130-9FB6-A80968E0BC17}">
      <dgm:prSet/>
      <dgm:spPr/>
      <dgm:t>
        <a:bodyPr/>
        <a:lstStyle/>
        <a:p>
          <a:endParaRPr lang="en-US"/>
        </a:p>
      </dgm:t>
    </dgm:pt>
    <dgm:pt modelId="{16B00212-B300-4656-9ED4-367A2F2D1C03}" type="sibTrans" cxnId="{79588520-51C8-4130-9FB6-A80968E0BC17}">
      <dgm:prSet/>
      <dgm:spPr/>
      <dgm:t>
        <a:bodyPr/>
        <a:lstStyle/>
        <a:p>
          <a:endParaRPr lang="en-US"/>
        </a:p>
      </dgm:t>
    </dgm:pt>
    <dgm:pt modelId="{D10BBC8B-CF90-4E2A-ABE4-163D7ADCE393}">
      <dgm:prSet/>
      <dgm:spPr/>
      <dgm:t>
        <a:bodyPr/>
        <a:lstStyle/>
        <a:p>
          <a:r>
            <a:rPr lang="el-GR"/>
            <a:t>Την οικιακή και συμμαθητική υποστήριξη για την κακή συμπεριφορά.</a:t>
          </a:r>
          <a:endParaRPr lang="en-US"/>
        </a:p>
      </dgm:t>
    </dgm:pt>
    <dgm:pt modelId="{28E7BCC7-8532-4E29-858E-18C6E1DC178F}" type="parTrans" cxnId="{D639F45F-8D21-49E2-B2EB-9990713D9761}">
      <dgm:prSet/>
      <dgm:spPr/>
      <dgm:t>
        <a:bodyPr/>
        <a:lstStyle/>
        <a:p>
          <a:endParaRPr lang="en-US"/>
        </a:p>
      </dgm:t>
    </dgm:pt>
    <dgm:pt modelId="{35C23D3A-FF85-4805-B7A2-E59DD5263E76}" type="sibTrans" cxnId="{D639F45F-8D21-49E2-B2EB-9990713D9761}">
      <dgm:prSet/>
      <dgm:spPr/>
      <dgm:t>
        <a:bodyPr/>
        <a:lstStyle/>
        <a:p>
          <a:endParaRPr lang="en-US"/>
        </a:p>
      </dgm:t>
    </dgm:pt>
    <dgm:pt modelId="{1929EF9D-7DF6-4D8B-9852-932ED75D491E}" type="pres">
      <dgm:prSet presAssocID="{E363D60E-9FF2-442C-A404-2BEF0BCA5427}" presName="diagram" presStyleCnt="0">
        <dgm:presLayoutVars>
          <dgm:dir/>
          <dgm:resizeHandles val="exact"/>
        </dgm:presLayoutVars>
      </dgm:prSet>
      <dgm:spPr/>
    </dgm:pt>
    <dgm:pt modelId="{B7646F3D-40FF-44B9-9557-5331754AEAAD}" type="pres">
      <dgm:prSet presAssocID="{FD68365F-4E16-4A7A-991F-17CEB06A254B}" presName="node" presStyleLbl="node1" presStyleIdx="0" presStyleCnt="11">
        <dgm:presLayoutVars>
          <dgm:bulletEnabled val="1"/>
        </dgm:presLayoutVars>
      </dgm:prSet>
      <dgm:spPr/>
    </dgm:pt>
    <dgm:pt modelId="{5CA99730-3EAB-4F56-80E3-C917836B9182}" type="pres">
      <dgm:prSet presAssocID="{C2BFA924-2B29-4B26-B627-9F7865F54B71}" presName="sibTrans" presStyleCnt="0"/>
      <dgm:spPr/>
    </dgm:pt>
    <dgm:pt modelId="{90FBB435-4111-4BC7-827D-750809647355}" type="pres">
      <dgm:prSet presAssocID="{A9CB6187-2ACC-438D-A189-2E52044E9D5B}" presName="node" presStyleLbl="node1" presStyleIdx="1" presStyleCnt="11">
        <dgm:presLayoutVars>
          <dgm:bulletEnabled val="1"/>
        </dgm:presLayoutVars>
      </dgm:prSet>
      <dgm:spPr/>
    </dgm:pt>
    <dgm:pt modelId="{FB4A04D9-A0B5-4F72-8783-81748923808F}" type="pres">
      <dgm:prSet presAssocID="{950ACF06-E572-427B-BBB9-A75CE1A5CFF0}" presName="sibTrans" presStyleCnt="0"/>
      <dgm:spPr/>
    </dgm:pt>
    <dgm:pt modelId="{1EF80599-5C21-4611-9D26-CD6E4A108032}" type="pres">
      <dgm:prSet presAssocID="{C702817E-6E81-49F0-A4BB-0D51A3484006}" presName="node" presStyleLbl="node1" presStyleIdx="2" presStyleCnt="11">
        <dgm:presLayoutVars>
          <dgm:bulletEnabled val="1"/>
        </dgm:presLayoutVars>
      </dgm:prSet>
      <dgm:spPr/>
    </dgm:pt>
    <dgm:pt modelId="{B359E440-E802-4E66-A4EE-CB91B4000978}" type="pres">
      <dgm:prSet presAssocID="{03573730-2902-44EB-9719-44C90ADAB19D}" presName="sibTrans" presStyleCnt="0"/>
      <dgm:spPr/>
    </dgm:pt>
    <dgm:pt modelId="{9BB4B6B8-844B-4447-9F49-F9F65E7944A2}" type="pres">
      <dgm:prSet presAssocID="{B51F8718-9464-4C05-9829-B0B8A5A7803B}" presName="node" presStyleLbl="node1" presStyleIdx="3" presStyleCnt="11">
        <dgm:presLayoutVars>
          <dgm:bulletEnabled val="1"/>
        </dgm:presLayoutVars>
      </dgm:prSet>
      <dgm:spPr/>
    </dgm:pt>
    <dgm:pt modelId="{02F146CD-8E93-4EC4-A41D-28D4AC520419}" type="pres">
      <dgm:prSet presAssocID="{9F1C7949-5427-4830-AF36-8FE0AA502B68}" presName="sibTrans" presStyleCnt="0"/>
      <dgm:spPr/>
    </dgm:pt>
    <dgm:pt modelId="{C4CAAA87-9065-410B-A291-E09AA3DB453F}" type="pres">
      <dgm:prSet presAssocID="{D66DEF51-4F81-43BE-8D79-840DD5AD433F}" presName="node" presStyleLbl="node1" presStyleIdx="4" presStyleCnt="11">
        <dgm:presLayoutVars>
          <dgm:bulletEnabled val="1"/>
        </dgm:presLayoutVars>
      </dgm:prSet>
      <dgm:spPr/>
    </dgm:pt>
    <dgm:pt modelId="{66EE3F44-CEC7-4077-9FC7-728E8E28AABC}" type="pres">
      <dgm:prSet presAssocID="{DDBB00C7-0F5E-4331-8748-3B9D7F5EC539}" presName="sibTrans" presStyleCnt="0"/>
      <dgm:spPr/>
    </dgm:pt>
    <dgm:pt modelId="{7C3DE8E1-33D7-41F3-85F2-EA65AA59E04E}" type="pres">
      <dgm:prSet presAssocID="{20CEEFCE-21D1-42DD-A3A2-C117F6EE1699}" presName="node" presStyleLbl="node1" presStyleIdx="5" presStyleCnt="11">
        <dgm:presLayoutVars>
          <dgm:bulletEnabled val="1"/>
        </dgm:presLayoutVars>
      </dgm:prSet>
      <dgm:spPr/>
    </dgm:pt>
    <dgm:pt modelId="{3B8FC21C-984F-4250-8196-C095959A5AF5}" type="pres">
      <dgm:prSet presAssocID="{2A64FA41-A39D-4D2B-9701-C221E2E4ACFC}" presName="sibTrans" presStyleCnt="0"/>
      <dgm:spPr/>
    </dgm:pt>
    <dgm:pt modelId="{C0AB3CEB-5670-4966-9115-3F1E5C0754F6}" type="pres">
      <dgm:prSet presAssocID="{D9AD42BA-AECA-4E54-B73B-CA5E920D6C65}" presName="node" presStyleLbl="node1" presStyleIdx="6" presStyleCnt="11">
        <dgm:presLayoutVars>
          <dgm:bulletEnabled val="1"/>
        </dgm:presLayoutVars>
      </dgm:prSet>
      <dgm:spPr/>
    </dgm:pt>
    <dgm:pt modelId="{5D8AABD1-CC44-451A-A40C-CC558036041D}" type="pres">
      <dgm:prSet presAssocID="{9D1F6E6B-64F8-41D1-A6C6-565FE5F86424}" presName="sibTrans" presStyleCnt="0"/>
      <dgm:spPr/>
    </dgm:pt>
    <dgm:pt modelId="{A417D2C4-8CD9-4E6A-BB95-F9108092EBAC}" type="pres">
      <dgm:prSet presAssocID="{9EBF826A-806F-4410-A45B-F15DC2E2B464}" presName="node" presStyleLbl="node1" presStyleIdx="7" presStyleCnt="11">
        <dgm:presLayoutVars>
          <dgm:bulletEnabled val="1"/>
        </dgm:presLayoutVars>
      </dgm:prSet>
      <dgm:spPr/>
    </dgm:pt>
    <dgm:pt modelId="{CB154278-A948-4952-95A9-4F9BD30C8F8B}" type="pres">
      <dgm:prSet presAssocID="{9BFB97AE-EAF6-46F9-9DE8-B90371E86EDC}" presName="sibTrans" presStyleCnt="0"/>
      <dgm:spPr/>
    </dgm:pt>
    <dgm:pt modelId="{569F6E99-B105-4BBC-99B2-6C139C128834}" type="pres">
      <dgm:prSet presAssocID="{44F29A72-4778-46BF-93F5-984B84273C36}" presName="node" presStyleLbl="node1" presStyleIdx="8" presStyleCnt="11">
        <dgm:presLayoutVars>
          <dgm:bulletEnabled val="1"/>
        </dgm:presLayoutVars>
      </dgm:prSet>
      <dgm:spPr/>
    </dgm:pt>
    <dgm:pt modelId="{EBC2B5CA-D857-43F5-B122-D267F0FEB6A4}" type="pres">
      <dgm:prSet presAssocID="{BDFED752-6280-4912-9D91-4511485315DA}" presName="sibTrans" presStyleCnt="0"/>
      <dgm:spPr/>
    </dgm:pt>
    <dgm:pt modelId="{658A7CE6-8865-4C78-8D06-C171FE21AD9E}" type="pres">
      <dgm:prSet presAssocID="{CF875A00-45B1-4B57-A3E0-8EC61AA7B501}" presName="node" presStyleLbl="node1" presStyleIdx="9" presStyleCnt="11">
        <dgm:presLayoutVars>
          <dgm:bulletEnabled val="1"/>
        </dgm:presLayoutVars>
      </dgm:prSet>
      <dgm:spPr/>
    </dgm:pt>
    <dgm:pt modelId="{DE7A0881-0A8F-430E-BB1B-8856E51F502A}" type="pres">
      <dgm:prSet presAssocID="{16B00212-B300-4656-9ED4-367A2F2D1C03}" presName="sibTrans" presStyleCnt="0"/>
      <dgm:spPr/>
    </dgm:pt>
    <dgm:pt modelId="{0A199CCF-3D51-419B-BF72-18D68D632661}" type="pres">
      <dgm:prSet presAssocID="{D10BBC8B-CF90-4E2A-ABE4-163D7ADCE393}" presName="node" presStyleLbl="node1" presStyleIdx="10" presStyleCnt="11">
        <dgm:presLayoutVars>
          <dgm:bulletEnabled val="1"/>
        </dgm:presLayoutVars>
      </dgm:prSet>
      <dgm:spPr/>
    </dgm:pt>
  </dgm:ptLst>
  <dgm:cxnLst>
    <dgm:cxn modelId="{E326E104-8FAA-4D99-A9CF-4858FED081C5}" type="presOf" srcId="{44F29A72-4778-46BF-93F5-984B84273C36}" destId="{569F6E99-B105-4BBC-99B2-6C139C128834}" srcOrd="0" destOrd="0" presId="urn:microsoft.com/office/officeart/2005/8/layout/default"/>
    <dgm:cxn modelId="{3927AB07-F982-497B-B0A3-59D37D985D74}" type="presOf" srcId="{B51F8718-9464-4C05-9829-B0B8A5A7803B}" destId="{9BB4B6B8-844B-4447-9F49-F9F65E7944A2}" srcOrd="0" destOrd="0" presId="urn:microsoft.com/office/officeart/2005/8/layout/default"/>
    <dgm:cxn modelId="{267E5416-798F-4E93-AFFF-32A948D8E569}" type="presOf" srcId="{D10BBC8B-CF90-4E2A-ABE4-163D7ADCE393}" destId="{0A199CCF-3D51-419B-BF72-18D68D632661}" srcOrd="0" destOrd="0" presId="urn:microsoft.com/office/officeart/2005/8/layout/default"/>
    <dgm:cxn modelId="{C486E11B-7570-45DE-ABA9-659D84469DC4}" type="presOf" srcId="{9EBF826A-806F-4410-A45B-F15DC2E2B464}" destId="{A417D2C4-8CD9-4E6A-BB95-F9108092EBAC}" srcOrd="0" destOrd="0" presId="urn:microsoft.com/office/officeart/2005/8/layout/default"/>
    <dgm:cxn modelId="{DFF7201C-2F09-4E88-911F-EB9E65CEFBBF}" type="presOf" srcId="{E363D60E-9FF2-442C-A404-2BEF0BCA5427}" destId="{1929EF9D-7DF6-4D8B-9852-932ED75D491E}" srcOrd="0" destOrd="0" presId="urn:microsoft.com/office/officeart/2005/8/layout/default"/>
    <dgm:cxn modelId="{4B8DB21E-B0F6-44F9-86C9-D9943F3B4895}" srcId="{E363D60E-9FF2-442C-A404-2BEF0BCA5427}" destId="{C702817E-6E81-49F0-A4BB-0D51A3484006}" srcOrd="2" destOrd="0" parTransId="{C4CB87DB-B026-4A71-8378-0484AC05DDC4}" sibTransId="{03573730-2902-44EB-9719-44C90ADAB19D}"/>
    <dgm:cxn modelId="{79588520-51C8-4130-9FB6-A80968E0BC17}" srcId="{E363D60E-9FF2-442C-A404-2BEF0BCA5427}" destId="{CF875A00-45B1-4B57-A3E0-8EC61AA7B501}" srcOrd="9" destOrd="0" parTransId="{8CA9816E-3D67-4DD9-B1ED-C17FA5B70635}" sibTransId="{16B00212-B300-4656-9ED4-367A2F2D1C03}"/>
    <dgm:cxn modelId="{D639F45F-8D21-49E2-B2EB-9990713D9761}" srcId="{E363D60E-9FF2-442C-A404-2BEF0BCA5427}" destId="{D10BBC8B-CF90-4E2A-ABE4-163D7ADCE393}" srcOrd="10" destOrd="0" parTransId="{28E7BCC7-8532-4E29-858E-18C6E1DC178F}" sibTransId="{35C23D3A-FF85-4805-B7A2-E59DD5263E76}"/>
    <dgm:cxn modelId="{2CA86C65-C149-4C83-AA38-31A97D49720D}" type="presOf" srcId="{C702817E-6E81-49F0-A4BB-0D51A3484006}" destId="{1EF80599-5C21-4611-9D26-CD6E4A108032}" srcOrd="0" destOrd="0" presId="urn:microsoft.com/office/officeart/2005/8/layout/default"/>
    <dgm:cxn modelId="{14817E47-09E6-414B-940E-8937C983D8CC}" srcId="{E363D60E-9FF2-442C-A404-2BEF0BCA5427}" destId="{9EBF826A-806F-4410-A45B-F15DC2E2B464}" srcOrd="7" destOrd="0" parTransId="{D5EB6DBD-3695-451F-8D1C-821AA33C0A72}" sibTransId="{9BFB97AE-EAF6-46F9-9DE8-B90371E86EDC}"/>
    <dgm:cxn modelId="{384E9447-D625-4254-A6F9-0AE59495F41C}" type="presOf" srcId="{FD68365F-4E16-4A7A-991F-17CEB06A254B}" destId="{B7646F3D-40FF-44B9-9557-5331754AEAAD}" srcOrd="0" destOrd="0" presId="urn:microsoft.com/office/officeart/2005/8/layout/default"/>
    <dgm:cxn modelId="{5EF8E288-855C-4A3C-8176-687C63B2991B}" type="presOf" srcId="{A9CB6187-2ACC-438D-A189-2E52044E9D5B}" destId="{90FBB435-4111-4BC7-827D-750809647355}" srcOrd="0" destOrd="0" presId="urn:microsoft.com/office/officeart/2005/8/layout/default"/>
    <dgm:cxn modelId="{CFCED496-D580-46AC-94CD-D4259F73DF1E}" type="presOf" srcId="{D66DEF51-4F81-43BE-8D79-840DD5AD433F}" destId="{C4CAAA87-9065-410B-A291-E09AA3DB453F}" srcOrd="0" destOrd="0" presId="urn:microsoft.com/office/officeart/2005/8/layout/default"/>
    <dgm:cxn modelId="{645DD39B-169C-4683-92B9-A6C71E14532A}" srcId="{E363D60E-9FF2-442C-A404-2BEF0BCA5427}" destId="{20CEEFCE-21D1-42DD-A3A2-C117F6EE1699}" srcOrd="5" destOrd="0" parTransId="{0CD479D1-BE25-4C88-BC5A-D081171AEEB5}" sibTransId="{2A64FA41-A39D-4D2B-9701-C221E2E4ACFC}"/>
    <dgm:cxn modelId="{4D2BF2A1-7585-4241-B68E-A3A3687F9ED7}" srcId="{E363D60E-9FF2-442C-A404-2BEF0BCA5427}" destId="{D9AD42BA-AECA-4E54-B73B-CA5E920D6C65}" srcOrd="6" destOrd="0" parTransId="{E3D8FA98-76E4-453D-890A-C01DA439C346}" sibTransId="{9D1F6E6B-64F8-41D1-A6C6-565FE5F86424}"/>
    <dgm:cxn modelId="{20AF94A7-3AAB-45B6-A66D-E86371B20F02}" srcId="{E363D60E-9FF2-442C-A404-2BEF0BCA5427}" destId="{D66DEF51-4F81-43BE-8D79-840DD5AD433F}" srcOrd="4" destOrd="0" parTransId="{636D042D-DEBE-4796-AFEF-58013E36FB0F}" sibTransId="{DDBB00C7-0F5E-4331-8748-3B9D7F5EC539}"/>
    <dgm:cxn modelId="{125C89B0-C157-4C42-AF54-D25E645C61BA}" type="presOf" srcId="{CF875A00-45B1-4B57-A3E0-8EC61AA7B501}" destId="{658A7CE6-8865-4C78-8D06-C171FE21AD9E}" srcOrd="0" destOrd="0" presId="urn:microsoft.com/office/officeart/2005/8/layout/default"/>
    <dgm:cxn modelId="{76C93DB9-2A8C-43BC-9731-C461804E2260}" srcId="{E363D60E-9FF2-442C-A404-2BEF0BCA5427}" destId="{FD68365F-4E16-4A7A-991F-17CEB06A254B}" srcOrd="0" destOrd="0" parTransId="{54F3895B-14FB-4BC5-9A8A-3747417C7FD1}" sibTransId="{C2BFA924-2B29-4B26-B627-9F7865F54B71}"/>
    <dgm:cxn modelId="{1A903AD8-DF29-4AED-AACA-E013617C3143}" srcId="{E363D60E-9FF2-442C-A404-2BEF0BCA5427}" destId="{A9CB6187-2ACC-438D-A189-2E52044E9D5B}" srcOrd="1" destOrd="0" parTransId="{1A95B393-AE8F-40D3-BFF0-6854C0BAA431}" sibTransId="{950ACF06-E572-427B-BBB9-A75CE1A5CFF0}"/>
    <dgm:cxn modelId="{CB1BD2E1-BB3F-4E31-8482-BE9968704E51}" srcId="{E363D60E-9FF2-442C-A404-2BEF0BCA5427}" destId="{44F29A72-4778-46BF-93F5-984B84273C36}" srcOrd="8" destOrd="0" parTransId="{0A980DFC-B874-4B9A-9FC9-5123B9A07399}" sibTransId="{BDFED752-6280-4912-9D91-4511485315DA}"/>
    <dgm:cxn modelId="{4287E9E2-1107-4970-810A-EFD9DD8CA1F8}" type="presOf" srcId="{20CEEFCE-21D1-42DD-A3A2-C117F6EE1699}" destId="{7C3DE8E1-33D7-41F3-85F2-EA65AA59E04E}" srcOrd="0" destOrd="0" presId="urn:microsoft.com/office/officeart/2005/8/layout/default"/>
    <dgm:cxn modelId="{A99DFFE8-41AE-4023-A853-1F4C5E3982F8}" srcId="{E363D60E-9FF2-442C-A404-2BEF0BCA5427}" destId="{B51F8718-9464-4C05-9829-B0B8A5A7803B}" srcOrd="3" destOrd="0" parTransId="{3EC16082-B4CB-4A93-8307-906384B6A964}" sibTransId="{9F1C7949-5427-4830-AF36-8FE0AA502B68}"/>
    <dgm:cxn modelId="{9EBB55F0-6CAF-44A6-ADAD-DCD102609DC2}" type="presOf" srcId="{D9AD42BA-AECA-4E54-B73B-CA5E920D6C65}" destId="{C0AB3CEB-5670-4966-9115-3F1E5C0754F6}" srcOrd="0" destOrd="0" presId="urn:microsoft.com/office/officeart/2005/8/layout/default"/>
    <dgm:cxn modelId="{F6CCB230-AEF3-4159-AB22-AFB37A6EA3E2}" type="presParOf" srcId="{1929EF9D-7DF6-4D8B-9852-932ED75D491E}" destId="{B7646F3D-40FF-44B9-9557-5331754AEAAD}" srcOrd="0" destOrd="0" presId="urn:microsoft.com/office/officeart/2005/8/layout/default"/>
    <dgm:cxn modelId="{AF7F45FF-6180-4BC1-8089-01410583C767}" type="presParOf" srcId="{1929EF9D-7DF6-4D8B-9852-932ED75D491E}" destId="{5CA99730-3EAB-4F56-80E3-C917836B9182}" srcOrd="1" destOrd="0" presId="urn:microsoft.com/office/officeart/2005/8/layout/default"/>
    <dgm:cxn modelId="{52CEA486-A244-4559-BC55-49E05C74D131}" type="presParOf" srcId="{1929EF9D-7DF6-4D8B-9852-932ED75D491E}" destId="{90FBB435-4111-4BC7-827D-750809647355}" srcOrd="2" destOrd="0" presId="urn:microsoft.com/office/officeart/2005/8/layout/default"/>
    <dgm:cxn modelId="{1CB50A61-EF82-45F2-9082-D1F8ADEA915A}" type="presParOf" srcId="{1929EF9D-7DF6-4D8B-9852-932ED75D491E}" destId="{FB4A04D9-A0B5-4F72-8783-81748923808F}" srcOrd="3" destOrd="0" presId="urn:microsoft.com/office/officeart/2005/8/layout/default"/>
    <dgm:cxn modelId="{51BAA962-6ACE-4BD1-A3C8-FA979241D94F}" type="presParOf" srcId="{1929EF9D-7DF6-4D8B-9852-932ED75D491E}" destId="{1EF80599-5C21-4611-9D26-CD6E4A108032}" srcOrd="4" destOrd="0" presId="urn:microsoft.com/office/officeart/2005/8/layout/default"/>
    <dgm:cxn modelId="{08BCC76F-E520-41E5-A97F-79114CF31B20}" type="presParOf" srcId="{1929EF9D-7DF6-4D8B-9852-932ED75D491E}" destId="{B359E440-E802-4E66-A4EE-CB91B4000978}" srcOrd="5" destOrd="0" presId="urn:microsoft.com/office/officeart/2005/8/layout/default"/>
    <dgm:cxn modelId="{49B73A26-A587-4B7F-87A0-40AF1A869CC2}" type="presParOf" srcId="{1929EF9D-7DF6-4D8B-9852-932ED75D491E}" destId="{9BB4B6B8-844B-4447-9F49-F9F65E7944A2}" srcOrd="6" destOrd="0" presId="urn:microsoft.com/office/officeart/2005/8/layout/default"/>
    <dgm:cxn modelId="{0B7DF419-CD10-44B7-BE43-3F4C04FE3E39}" type="presParOf" srcId="{1929EF9D-7DF6-4D8B-9852-932ED75D491E}" destId="{02F146CD-8E93-4EC4-A41D-28D4AC520419}" srcOrd="7" destOrd="0" presId="urn:microsoft.com/office/officeart/2005/8/layout/default"/>
    <dgm:cxn modelId="{21B0B457-177E-4749-AA09-8F92088B7337}" type="presParOf" srcId="{1929EF9D-7DF6-4D8B-9852-932ED75D491E}" destId="{C4CAAA87-9065-410B-A291-E09AA3DB453F}" srcOrd="8" destOrd="0" presId="urn:microsoft.com/office/officeart/2005/8/layout/default"/>
    <dgm:cxn modelId="{E35938B7-C25C-4B1B-AB40-F7CCFD6EB365}" type="presParOf" srcId="{1929EF9D-7DF6-4D8B-9852-932ED75D491E}" destId="{66EE3F44-CEC7-4077-9FC7-728E8E28AABC}" srcOrd="9" destOrd="0" presId="urn:microsoft.com/office/officeart/2005/8/layout/default"/>
    <dgm:cxn modelId="{1F062A7E-2176-4858-8639-2E68CFEDF680}" type="presParOf" srcId="{1929EF9D-7DF6-4D8B-9852-932ED75D491E}" destId="{7C3DE8E1-33D7-41F3-85F2-EA65AA59E04E}" srcOrd="10" destOrd="0" presId="urn:microsoft.com/office/officeart/2005/8/layout/default"/>
    <dgm:cxn modelId="{77AB4ABF-6BF7-4ED3-88AF-A1B7C86C0B3D}" type="presParOf" srcId="{1929EF9D-7DF6-4D8B-9852-932ED75D491E}" destId="{3B8FC21C-984F-4250-8196-C095959A5AF5}" srcOrd="11" destOrd="0" presId="urn:microsoft.com/office/officeart/2005/8/layout/default"/>
    <dgm:cxn modelId="{CB47FDA9-0A8B-4FC5-9F08-CF566565DE0C}" type="presParOf" srcId="{1929EF9D-7DF6-4D8B-9852-932ED75D491E}" destId="{C0AB3CEB-5670-4966-9115-3F1E5C0754F6}" srcOrd="12" destOrd="0" presId="urn:microsoft.com/office/officeart/2005/8/layout/default"/>
    <dgm:cxn modelId="{48312910-2F26-4715-9109-C4E163CE0432}" type="presParOf" srcId="{1929EF9D-7DF6-4D8B-9852-932ED75D491E}" destId="{5D8AABD1-CC44-451A-A40C-CC558036041D}" srcOrd="13" destOrd="0" presId="urn:microsoft.com/office/officeart/2005/8/layout/default"/>
    <dgm:cxn modelId="{90F3CCF9-2356-42F5-A75C-6E9896BF4B10}" type="presParOf" srcId="{1929EF9D-7DF6-4D8B-9852-932ED75D491E}" destId="{A417D2C4-8CD9-4E6A-BB95-F9108092EBAC}" srcOrd="14" destOrd="0" presId="urn:microsoft.com/office/officeart/2005/8/layout/default"/>
    <dgm:cxn modelId="{00649E48-DDDB-413B-AB09-285C7752667E}" type="presParOf" srcId="{1929EF9D-7DF6-4D8B-9852-932ED75D491E}" destId="{CB154278-A948-4952-95A9-4F9BD30C8F8B}" srcOrd="15" destOrd="0" presId="urn:microsoft.com/office/officeart/2005/8/layout/default"/>
    <dgm:cxn modelId="{F7022181-18E4-4E2B-9ACC-C2F75A448AEE}" type="presParOf" srcId="{1929EF9D-7DF6-4D8B-9852-932ED75D491E}" destId="{569F6E99-B105-4BBC-99B2-6C139C128834}" srcOrd="16" destOrd="0" presId="urn:microsoft.com/office/officeart/2005/8/layout/default"/>
    <dgm:cxn modelId="{D6A6095A-FC96-4E41-8746-84CED35A5757}" type="presParOf" srcId="{1929EF9D-7DF6-4D8B-9852-932ED75D491E}" destId="{EBC2B5CA-D857-43F5-B122-D267F0FEB6A4}" srcOrd="17" destOrd="0" presId="urn:microsoft.com/office/officeart/2005/8/layout/default"/>
    <dgm:cxn modelId="{EB22F746-B074-4A3D-B965-D9E9C25151BC}" type="presParOf" srcId="{1929EF9D-7DF6-4D8B-9852-932ED75D491E}" destId="{658A7CE6-8865-4C78-8D06-C171FE21AD9E}" srcOrd="18" destOrd="0" presId="urn:microsoft.com/office/officeart/2005/8/layout/default"/>
    <dgm:cxn modelId="{D507F8FE-6803-447C-A261-643A2722D575}" type="presParOf" srcId="{1929EF9D-7DF6-4D8B-9852-932ED75D491E}" destId="{DE7A0881-0A8F-430E-BB1B-8856E51F502A}" srcOrd="19" destOrd="0" presId="urn:microsoft.com/office/officeart/2005/8/layout/default"/>
    <dgm:cxn modelId="{3A299EC7-AD37-4E20-AD3E-D2F545C2A5F7}" type="presParOf" srcId="{1929EF9D-7DF6-4D8B-9852-932ED75D491E}" destId="{0A199CCF-3D51-419B-BF72-18D68D632661}"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D0429-7D3C-42B4-A2B3-5F3CB509C613}">
      <dsp:nvSpPr>
        <dsp:cNvPr id="0" name=""/>
        <dsp:cNvSpPr/>
      </dsp:nvSpPr>
      <dsp:spPr>
        <a:xfrm>
          <a:off x="1831889" y="492689"/>
          <a:ext cx="378400" cy="91440"/>
        </a:xfrm>
        <a:custGeom>
          <a:avLst/>
          <a:gdLst/>
          <a:ahLst/>
          <a:cxnLst/>
          <a:rect l="0" t="0" r="0" b="0"/>
          <a:pathLst>
            <a:path>
              <a:moveTo>
                <a:pt x="0" y="45720"/>
              </a:moveTo>
              <a:lnTo>
                <a:pt x="37840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0864" y="536362"/>
        <a:ext cx="20450" cy="4093"/>
      </dsp:txXfrm>
    </dsp:sp>
    <dsp:sp modelId="{8DCF9AA6-1F11-469C-B501-17310358A794}">
      <dsp:nvSpPr>
        <dsp:cNvPr id="0" name=""/>
        <dsp:cNvSpPr/>
      </dsp:nvSpPr>
      <dsp:spPr>
        <a:xfrm>
          <a:off x="55428" y="4930"/>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Αντιστασιακή ή επιθετική συμπεριφορά </a:t>
          </a:r>
          <a:endParaRPr lang="en-US" sz="1200" kern="1200"/>
        </a:p>
      </dsp:txBody>
      <dsp:txXfrm>
        <a:off x="55428" y="4930"/>
        <a:ext cx="1778260" cy="1066956"/>
      </dsp:txXfrm>
    </dsp:sp>
    <dsp:sp modelId="{DB68FB07-3005-484A-A730-9E38515F3C93}">
      <dsp:nvSpPr>
        <dsp:cNvPr id="0" name=""/>
        <dsp:cNvSpPr/>
      </dsp:nvSpPr>
      <dsp:spPr>
        <a:xfrm>
          <a:off x="4019150" y="492689"/>
          <a:ext cx="378400" cy="91440"/>
        </a:xfrm>
        <a:custGeom>
          <a:avLst/>
          <a:gdLst/>
          <a:ahLst/>
          <a:cxnLst/>
          <a:rect l="0" t="0" r="0" b="0"/>
          <a:pathLst>
            <a:path>
              <a:moveTo>
                <a:pt x="0" y="45720"/>
              </a:moveTo>
              <a:lnTo>
                <a:pt x="37840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8125" y="536362"/>
        <a:ext cx="20450" cy="4093"/>
      </dsp:txXfrm>
    </dsp:sp>
    <dsp:sp modelId="{01F57596-04B3-42FE-A749-05387B487EDE}">
      <dsp:nvSpPr>
        <dsp:cNvPr id="0" name=""/>
        <dsp:cNvSpPr/>
      </dsp:nvSpPr>
      <dsp:spPr>
        <a:xfrm>
          <a:off x="2242689" y="4930"/>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Υψηλό επίπεδο έντασης και αγχούς</a:t>
          </a:r>
          <a:endParaRPr lang="en-US" sz="1200" kern="1200"/>
        </a:p>
      </dsp:txBody>
      <dsp:txXfrm>
        <a:off x="2242689" y="4930"/>
        <a:ext cx="1778260" cy="1066956"/>
      </dsp:txXfrm>
    </dsp:sp>
    <dsp:sp modelId="{B7168DEB-0EF9-43AF-9435-D9BDB41D2238}">
      <dsp:nvSpPr>
        <dsp:cNvPr id="0" name=""/>
        <dsp:cNvSpPr/>
      </dsp:nvSpPr>
      <dsp:spPr>
        <a:xfrm>
          <a:off x="944558" y="1070087"/>
          <a:ext cx="4374522" cy="378400"/>
        </a:xfrm>
        <a:custGeom>
          <a:avLst/>
          <a:gdLst/>
          <a:ahLst/>
          <a:cxnLst/>
          <a:rect l="0" t="0" r="0" b="0"/>
          <a:pathLst>
            <a:path>
              <a:moveTo>
                <a:pt x="4374522" y="0"/>
              </a:moveTo>
              <a:lnTo>
                <a:pt x="4374522" y="206300"/>
              </a:lnTo>
              <a:lnTo>
                <a:pt x="0" y="206300"/>
              </a:lnTo>
              <a:lnTo>
                <a:pt x="0" y="37840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1979" y="1257240"/>
        <a:ext cx="219680" cy="4093"/>
      </dsp:txXfrm>
    </dsp:sp>
    <dsp:sp modelId="{EDE0FD90-B3A6-43D9-9C93-5FBD6789E9DC}">
      <dsp:nvSpPr>
        <dsp:cNvPr id="0" name=""/>
        <dsp:cNvSpPr/>
      </dsp:nvSpPr>
      <dsp:spPr>
        <a:xfrm>
          <a:off x="4429950" y="4930"/>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Απόδειξη απομόνωσης ή κοινωνικής απομόνωσης</a:t>
          </a:r>
          <a:endParaRPr lang="en-US" sz="1200" kern="1200"/>
        </a:p>
      </dsp:txBody>
      <dsp:txXfrm>
        <a:off x="4429950" y="4930"/>
        <a:ext cx="1778260" cy="1066956"/>
      </dsp:txXfrm>
    </dsp:sp>
    <dsp:sp modelId="{B3C1A925-F3F4-4DB4-B1EB-5FB649C6D877}">
      <dsp:nvSpPr>
        <dsp:cNvPr id="0" name=""/>
        <dsp:cNvSpPr/>
      </dsp:nvSpPr>
      <dsp:spPr>
        <a:xfrm>
          <a:off x="1831889" y="1968645"/>
          <a:ext cx="378400" cy="91440"/>
        </a:xfrm>
        <a:custGeom>
          <a:avLst/>
          <a:gdLst/>
          <a:ahLst/>
          <a:cxnLst/>
          <a:rect l="0" t="0" r="0" b="0"/>
          <a:pathLst>
            <a:path>
              <a:moveTo>
                <a:pt x="0" y="45720"/>
              </a:moveTo>
              <a:lnTo>
                <a:pt x="37840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0864" y="2012318"/>
        <a:ext cx="20450" cy="4093"/>
      </dsp:txXfrm>
    </dsp:sp>
    <dsp:sp modelId="{263E8616-7ACF-4841-B5E6-CB6BB53102ED}">
      <dsp:nvSpPr>
        <dsp:cNvPr id="0" name=""/>
        <dsp:cNvSpPr/>
      </dsp:nvSpPr>
      <dsp:spPr>
        <a:xfrm>
          <a:off x="55428" y="1480887"/>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Έλλειψη κίνητρου ή ένδειξη χαμηλών επιπέδων ενέργειας</a:t>
          </a:r>
          <a:endParaRPr lang="en-US" sz="1200" kern="1200"/>
        </a:p>
      </dsp:txBody>
      <dsp:txXfrm>
        <a:off x="55428" y="1480887"/>
        <a:ext cx="1778260" cy="1066956"/>
      </dsp:txXfrm>
    </dsp:sp>
    <dsp:sp modelId="{5DE0D4AC-B3A6-4E90-8C62-8DAC4C7E6176}">
      <dsp:nvSpPr>
        <dsp:cNvPr id="0" name=""/>
        <dsp:cNvSpPr/>
      </dsp:nvSpPr>
      <dsp:spPr>
        <a:xfrm>
          <a:off x="4019150" y="1968645"/>
          <a:ext cx="378400" cy="91440"/>
        </a:xfrm>
        <a:custGeom>
          <a:avLst/>
          <a:gdLst/>
          <a:ahLst/>
          <a:cxnLst/>
          <a:rect l="0" t="0" r="0" b="0"/>
          <a:pathLst>
            <a:path>
              <a:moveTo>
                <a:pt x="0" y="45720"/>
              </a:moveTo>
              <a:lnTo>
                <a:pt x="37840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8125" y="2012318"/>
        <a:ext cx="20450" cy="4093"/>
      </dsp:txXfrm>
    </dsp:sp>
    <dsp:sp modelId="{7765479B-D4D5-4110-91EB-F0C39DB3CACE}">
      <dsp:nvSpPr>
        <dsp:cNvPr id="0" name=""/>
        <dsp:cNvSpPr/>
      </dsp:nvSpPr>
      <dsp:spPr>
        <a:xfrm>
          <a:off x="2242689" y="1480887"/>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Πρότυπα αρνητικού συμπεριφορικού χαρακτήρα· συνεχής αποτυχία να αναλαμβάνει ευθύνες για κακές πράξεις</a:t>
          </a:r>
          <a:endParaRPr lang="en-US" sz="1200" kern="1200"/>
        </a:p>
      </dsp:txBody>
      <dsp:txXfrm>
        <a:off x="2242689" y="1480887"/>
        <a:ext cx="1778260" cy="1066956"/>
      </dsp:txXfrm>
    </dsp:sp>
    <dsp:sp modelId="{1EC8CE69-6A0B-454F-9A88-1949FCCDBA6F}">
      <dsp:nvSpPr>
        <dsp:cNvPr id="0" name=""/>
        <dsp:cNvSpPr/>
      </dsp:nvSpPr>
      <dsp:spPr>
        <a:xfrm>
          <a:off x="944558" y="2546043"/>
          <a:ext cx="4374522" cy="378400"/>
        </a:xfrm>
        <a:custGeom>
          <a:avLst/>
          <a:gdLst/>
          <a:ahLst/>
          <a:cxnLst/>
          <a:rect l="0" t="0" r="0" b="0"/>
          <a:pathLst>
            <a:path>
              <a:moveTo>
                <a:pt x="4374522" y="0"/>
              </a:moveTo>
              <a:lnTo>
                <a:pt x="4374522" y="206300"/>
              </a:lnTo>
              <a:lnTo>
                <a:pt x="0" y="206300"/>
              </a:lnTo>
              <a:lnTo>
                <a:pt x="0" y="37840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1979" y="2733197"/>
        <a:ext cx="219680" cy="4093"/>
      </dsp:txXfrm>
    </dsp:sp>
    <dsp:sp modelId="{5FC69DFE-38C7-4891-8865-BC84AC974805}">
      <dsp:nvSpPr>
        <dsp:cNvPr id="0" name=""/>
        <dsp:cNvSpPr/>
      </dsp:nvSpPr>
      <dsp:spPr>
        <a:xfrm>
          <a:off x="4429950" y="1480887"/>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Σημάδια απάθειας ή απόγνωσης </a:t>
          </a:r>
          <a:endParaRPr lang="en-US" sz="1200" kern="1200"/>
        </a:p>
      </dsp:txBody>
      <dsp:txXfrm>
        <a:off x="4429950" y="1480887"/>
        <a:ext cx="1778260" cy="1066956"/>
      </dsp:txXfrm>
    </dsp:sp>
    <dsp:sp modelId="{31EF5EC6-B381-47CF-B0C6-BFCE38FFC3A5}">
      <dsp:nvSpPr>
        <dsp:cNvPr id="0" name=""/>
        <dsp:cNvSpPr/>
      </dsp:nvSpPr>
      <dsp:spPr>
        <a:xfrm>
          <a:off x="1831889" y="3444602"/>
          <a:ext cx="378400" cy="91440"/>
        </a:xfrm>
        <a:custGeom>
          <a:avLst/>
          <a:gdLst/>
          <a:ahLst/>
          <a:cxnLst/>
          <a:rect l="0" t="0" r="0" b="0"/>
          <a:pathLst>
            <a:path>
              <a:moveTo>
                <a:pt x="0" y="45720"/>
              </a:moveTo>
              <a:lnTo>
                <a:pt x="37840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0864" y="3488275"/>
        <a:ext cx="20450" cy="4093"/>
      </dsp:txXfrm>
    </dsp:sp>
    <dsp:sp modelId="{B328CF95-2686-48DA-832B-C246241A5616}">
      <dsp:nvSpPr>
        <dsp:cNvPr id="0" name=""/>
        <dsp:cNvSpPr/>
      </dsp:nvSpPr>
      <dsp:spPr>
        <a:xfrm>
          <a:off x="55428" y="2956844"/>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Ασταθής ή ασυνεπής ακαδημαϊκή επίδοση</a:t>
          </a:r>
          <a:endParaRPr lang="en-US" sz="1200" kern="1200"/>
        </a:p>
      </dsp:txBody>
      <dsp:txXfrm>
        <a:off x="55428" y="2956844"/>
        <a:ext cx="1778260" cy="1066956"/>
      </dsp:txXfrm>
    </dsp:sp>
    <dsp:sp modelId="{620DDE4A-A468-4726-8D32-D9DF937FEC74}">
      <dsp:nvSpPr>
        <dsp:cNvPr id="0" name=""/>
        <dsp:cNvSpPr/>
      </dsp:nvSpPr>
      <dsp:spPr>
        <a:xfrm>
          <a:off x="4019150" y="3444602"/>
          <a:ext cx="378400" cy="91440"/>
        </a:xfrm>
        <a:custGeom>
          <a:avLst/>
          <a:gdLst/>
          <a:ahLst/>
          <a:cxnLst/>
          <a:rect l="0" t="0" r="0" b="0"/>
          <a:pathLst>
            <a:path>
              <a:moveTo>
                <a:pt x="0" y="45720"/>
              </a:moveTo>
              <a:lnTo>
                <a:pt x="37840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8125" y="3488275"/>
        <a:ext cx="20450" cy="4093"/>
      </dsp:txXfrm>
    </dsp:sp>
    <dsp:sp modelId="{3F1030B2-0CA6-4D4F-A861-7ABD70A6FE94}">
      <dsp:nvSpPr>
        <dsp:cNvPr id="0" name=""/>
        <dsp:cNvSpPr/>
      </dsp:nvSpPr>
      <dsp:spPr>
        <a:xfrm>
          <a:off x="2242689" y="2956844"/>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Ιστορικό ανάλογων ακατάλληλων κρίσεων</a:t>
          </a:r>
          <a:endParaRPr lang="en-US" sz="1200" kern="1200"/>
        </a:p>
      </dsp:txBody>
      <dsp:txXfrm>
        <a:off x="2242689" y="2956844"/>
        <a:ext cx="1778260" cy="1066956"/>
      </dsp:txXfrm>
    </dsp:sp>
    <dsp:sp modelId="{4229BE8F-81C5-4AA2-B8D3-67E91BA3DE74}">
      <dsp:nvSpPr>
        <dsp:cNvPr id="0" name=""/>
        <dsp:cNvSpPr/>
      </dsp:nvSpPr>
      <dsp:spPr>
        <a:xfrm>
          <a:off x="944558" y="4022000"/>
          <a:ext cx="4374522" cy="378400"/>
        </a:xfrm>
        <a:custGeom>
          <a:avLst/>
          <a:gdLst/>
          <a:ahLst/>
          <a:cxnLst/>
          <a:rect l="0" t="0" r="0" b="0"/>
          <a:pathLst>
            <a:path>
              <a:moveTo>
                <a:pt x="4374522" y="0"/>
              </a:moveTo>
              <a:lnTo>
                <a:pt x="4374522" y="206300"/>
              </a:lnTo>
              <a:lnTo>
                <a:pt x="0" y="206300"/>
              </a:lnTo>
              <a:lnTo>
                <a:pt x="0" y="37840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1979" y="4209153"/>
        <a:ext cx="219680" cy="4093"/>
      </dsp:txXfrm>
    </dsp:sp>
    <dsp:sp modelId="{50D9C27D-4991-4D8E-A93F-3EE05CEEEB67}">
      <dsp:nvSpPr>
        <dsp:cNvPr id="0" name=""/>
        <dsp:cNvSpPr/>
      </dsp:nvSpPr>
      <dsp:spPr>
        <a:xfrm>
          <a:off x="4429950" y="2956844"/>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Κακός έλεγχος του εαυτού ή προσποιητικότητα</a:t>
          </a:r>
          <a:endParaRPr lang="en-US" sz="1200" kern="1200"/>
        </a:p>
      </dsp:txBody>
      <dsp:txXfrm>
        <a:off x="4429950" y="2956844"/>
        <a:ext cx="1778260" cy="1066956"/>
      </dsp:txXfrm>
    </dsp:sp>
    <dsp:sp modelId="{29BE7739-FB4B-471E-B68B-AB371AD0340B}">
      <dsp:nvSpPr>
        <dsp:cNvPr id="0" name=""/>
        <dsp:cNvSpPr/>
      </dsp:nvSpPr>
      <dsp:spPr>
        <a:xfrm>
          <a:off x="55428" y="4432800"/>
          <a:ext cx="1778260" cy="10669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136" tIns="91465" rIns="87136" bIns="91465" numCol="1" spcCol="1270" anchor="ctr" anchorCtr="0">
          <a:noAutofit/>
        </a:bodyPr>
        <a:lstStyle/>
        <a:p>
          <a:pPr marL="0" lvl="0" indent="0" algn="ctr" defTabSz="533400">
            <a:lnSpc>
              <a:spcPct val="90000"/>
            </a:lnSpc>
            <a:spcBef>
              <a:spcPct val="0"/>
            </a:spcBef>
            <a:spcAft>
              <a:spcPct val="35000"/>
            </a:spcAft>
            <a:buNone/>
          </a:pPr>
          <a:r>
            <a:rPr lang="el-GR" sz="1200" b="0" i="0" kern="1200"/>
            <a:t>Ακραία, συνεχής επιδίωξη προσοχής ή προκλητική συμπεριφορά.</a:t>
          </a:r>
          <a:endParaRPr lang="en-US" sz="1200" kern="1200"/>
        </a:p>
      </dsp:txBody>
      <dsp:txXfrm>
        <a:off x="55428" y="4432800"/>
        <a:ext cx="1778260" cy="106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7B74D-DCF6-4C95-BF6C-F31A885ECD56}">
      <dsp:nvSpPr>
        <dsp:cNvPr id="0" name=""/>
        <dsp:cNvSpPr/>
      </dsp:nvSpPr>
      <dsp:spPr>
        <a:xfrm>
          <a:off x="0" y="624918"/>
          <a:ext cx="8596312"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Ενεργούν και αντιδρούν επιθετικά απέναντι σε άλλους.</a:t>
          </a:r>
          <a:endParaRPr lang="en-US" sz="1700" kern="1200" dirty="0"/>
        </a:p>
      </dsp:txBody>
      <dsp:txXfrm>
        <a:off x="19419" y="644337"/>
        <a:ext cx="8557474" cy="358962"/>
      </dsp:txXfrm>
    </dsp:sp>
    <dsp:sp modelId="{F07B07D1-C8A4-4167-9095-E0072402032F}">
      <dsp:nvSpPr>
        <dsp:cNvPr id="0" name=""/>
        <dsp:cNvSpPr/>
      </dsp:nvSpPr>
      <dsp:spPr>
        <a:xfrm>
          <a:off x="0" y="1071678"/>
          <a:ext cx="8596312"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Φυσικά κακοποιούν άλλους.</a:t>
          </a:r>
          <a:endParaRPr lang="en-US" sz="1700" kern="1200" dirty="0"/>
        </a:p>
      </dsp:txBody>
      <dsp:txXfrm>
        <a:off x="19419" y="1091097"/>
        <a:ext cx="8557474" cy="358962"/>
      </dsp:txXfrm>
    </dsp:sp>
    <dsp:sp modelId="{97C3A7F4-7C50-4DD9-B0E6-D3644646E213}">
      <dsp:nvSpPr>
        <dsp:cNvPr id="0" name=""/>
        <dsp:cNvSpPr/>
      </dsp:nvSpPr>
      <dsp:spPr>
        <a:xfrm>
          <a:off x="0" y="1518438"/>
          <a:ext cx="8596312"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Προκαλούν επίτηδες φθορές στην ιδιοκτησία των άλλων.</a:t>
          </a:r>
          <a:endParaRPr lang="en-US" sz="1700" kern="1200" dirty="0"/>
        </a:p>
      </dsp:txBody>
      <dsp:txXfrm>
        <a:off x="19419" y="1537857"/>
        <a:ext cx="8557474" cy="358962"/>
      </dsp:txXfrm>
    </dsp:sp>
    <dsp:sp modelId="{7FAB15B5-223A-48A0-B563-D44C77E5CF87}">
      <dsp:nvSpPr>
        <dsp:cNvPr id="0" name=""/>
        <dsp:cNvSpPr/>
      </dsp:nvSpPr>
      <dsp:spPr>
        <a:xfrm>
          <a:off x="0" y="1965198"/>
          <a:ext cx="8596312"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Εκφοβίζουν, απειλούν ή εκφοβίζουν άλλους.</a:t>
          </a:r>
          <a:endParaRPr lang="en-US" sz="1700" kern="1200" dirty="0"/>
        </a:p>
      </dsp:txBody>
      <dsp:txXfrm>
        <a:off x="19419" y="1984617"/>
        <a:ext cx="8557474" cy="358962"/>
      </dsp:txXfrm>
    </dsp:sp>
    <dsp:sp modelId="{E97B2D87-E3A1-48C4-ABAF-8CF93ED0256C}">
      <dsp:nvSpPr>
        <dsp:cNvPr id="0" name=""/>
        <dsp:cNvSpPr/>
      </dsp:nvSpPr>
      <dsp:spPr>
        <a:xfrm>
          <a:off x="0" y="2411958"/>
          <a:ext cx="8596312"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Αμέσως κατηγορούν άλλους για τις δικές τους παρανομίες.</a:t>
          </a:r>
          <a:endParaRPr lang="en-US" sz="1700" kern="1200" dirty="0"/>
        </a:p>
      </dsp:txBody>
      <dsp:txXfrm>
        <a:off x="19419" y="2431377"/>
        <a:ext cx="8557474" cy="358962"/>
      </dsp:txXfrm>
    </dsp:sp>
    <dsp:sp modelId="{B2041F69-B846-4B50-ABE2-FBDF284A4D1A}">
      <dsp:nvSpPr>
        <dsp:cNvPr id="0" name=""/>
        <dsp:cNvSpPr/>
      </dsp:nvSpPr>
      <dsp:spPr>
        <a:xfrm>
          <a:off x="0" y="2858718"/>
          <a:ext cx="8596312"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Δείχνουν ελάχιστη ή καμία συμπάθεια για τα συναισθήματα ή την ευημερία των άλλων.</a:t>
          </a:r>
          <a:endParaRPr lang="en-US" sz="1700" kern="1200" dirty="0"/>
        </a:p>
      </dsp:txBody>
      <dsp:txXfrm>
        <a:off x="19419" y="2878137"/>
        <a:ext cx="8557474"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06D43-BF1F-43A1-A958-9D7C426C99E7}">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6FE86-0D97-4A8C-B1EE-B11C629AB9A7}">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Συγκέντρωση σχετικών πληροφοριών για τον μαθητή τόσο στο κοινωνικό όσο και στο εκπαιδευτικό περιβάλλον.</a:t>
          </a:r>
          <a:endParaRPr lang="en-US" sz="1900" kern="1200"/>
        </a:p>
      </dsp:txBody>
      <dsp:txXfrm>
        <a:off x="378614" y="886531"/>
        <a:ext cx="2810360" cy="1744948"/>
      </dsp:txXfrm>
    </dsp:sp>
    <dsp:sp modelId="{65AC30E7-E0B1-4E24-970B-01B0CC2C7A3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310D6-A2B9-4C6F-B5A5-C183DF79074B}">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Σύνθεση των δεδομένων για να δημιουργηθεί μια συνολική εικόνα των ανησυχιών.</a:t>
          </a:r>
          <a:endParaRPr lang="en-US" sz="1900" kern="1200"/>
        </a:p>
      </dsp:txBody>
      <dsp:txXfrm>
        <a:off x="3946203" y="886531"/>
        <a:ext cx="2810360" cy="1744948"/>
      </dsp:txXfrm>
    </dsp:sp>
    <dsp:sp modelId="{607ED2A0-D7A7-4547-B1F8-9ADD84CE803A}">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8CC0A-7662-409B-8FFC-988E3DF4C001}">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Ανάπτυξη στόχων και στρατηγικών για παρεμβάσεις μεσοπρόθεσμου και μακροπρόθεσμου χρόνου.</a:t>
          </a:r>
          <a:endParaRPr lang="en-US" sz="1900" kern="1200"/>
        </a:p>
      </dsp:txBody>
      <dsp:txXfrm>
        <a:off x="7513791" y="886531"/>
        <a:ext cx="2810360" cy="1744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16FF1-ED67-41A5-B145-EB96D2BD2CA7}">
      <dsp:nvSpPr>
        <dsp:cNvPr id="0" name=""/>
        <dsp:cNvSpPr/>
      </dsp:nvSpPr>
      <dsp:spPr>
        <a:xfrm>
          <a:off x="0" y="80350"/>
          <a:ext cx="10378440" cy="1492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0" i="0" kern="1200"/>
            <a:t>Η άμεση ανάλυση της συμπεριφοράς επικεντρώνεται στις ενέργειες που περιβάλλουν την ανεπιθύμητη, αναποτελεσματική και ακατάλληλη συμπεριφορά. Είναι η μέθοδος αξιολόγησης προτίμησης όταν η συμπεριφορά είναι εμφανώς δυσλειτουργική ή διαταραγμένη. </a:t>
          </a:r>
          <a:endParaRPr lang="en-US" sz="2200" kern="1200"/>
        </a:p>
      </dsp:txBody>
      <dsp:txXfrm>
        <a:off x="72878" y="153228"/>
        <a:ext cx="10232684" cy="1347164"/>
      </dsp:txXfrm>
    </dsp:sp>
    <dsp:sp modelId="{6CC2A6C6-8C2A-445A-A39B-10B5E1F5E139}">
      <dsp:nvSpPr>
        <dsp:cNvPr id="0" name=""/>
        <dsp:cNvSpPr/>
      </dsp:nvSpPr>
      <dsp:spPr>
        <a:xfrm>
          <a:off x="0" y="1636630"/>
          <a:ext cx="10378440" cy="1492920"/>
        </a:xfrm>
        <a:prstGeom prst="roundRect">
          <a:avLst/>
        </a:prstGeom>
        <a:solidFill>
          <a:schemeClr val="accent2">
            <a:hueOff val="-19377047"/>
            <a:satOff val="22338"/>
            <a:lumOff val="74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0" i="0" kern="1200"/>
            <a:t>Η έμμεση αξιολόγηση - η οποία παρέχει δεδομένα σχετικά με τις στάσεις και τα συναισθήματα που δεν είναι εύκολα αναγνωρίσιμα κατά την παρατήρηση - είναι η μέθοδος που χρησιμοποιείται όταν απαιτείται συμπληρωματική πληροφορία για το κίνητρο και άλλα προσωπικά στοιχεία για να φωτίσουν το πρόβλημα.</a:t>
          </a:r>
          <a:endParaRPr lang="en-US" sz="2200" kern="1200"/>
        </a:p>
      </dsp:txBody>
      <dsp:txXfrm>
        <a:off x="72878" y="1709508"/>
        <a:ext cx="10232684" cy="1347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46F3D-40FF-44B9-9557-5331754AEAAD}">
      <dsp:nvSpPr>
        <dsp:cNvPr id="0" name=""/>
        <dsp:cNvSpPr/>
      </dsp:nvSpPr>
      <dsp:spPr>
        <a:xfrm>
          <a:off x="858704" y="1056"/>
          <a:ext cx="1603894" cy="96233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t>Τη φύση της κακής </a:t>
          </a:r>
          <a:r>
            <a:rPr lang="el-GR" sz="1400" kern="1200" dirty="0"/>
            <a:t>συμπεριφοράς</a:t>
          </a:r>
          <a:r>
            <a:rPr lang="el-GR" sz="1000" kern="1200" dirty="0"/>
            <a:t> και τις συνθήκες κάτω από τις οποίες συμβαίνει</a:t>
          </a:r>
          <a:endParaRPr lang="en-US" sz="1000" kern="1200" dirty="0"/>
        </a:p>
      </dsp:txBody>
      <dsp:txXfrm>
        <a:off x="858704" y="1056"/>
        <a:ext cx="1603894" cy="962336"/>
      </dsp:txXfrm>
    </dsp:sp>
    <dsp:sp modelId="{90FBB435-4111-4BC7-827D-750809647355}">
      <dsp:nvSpPr>
        <dsp:cNvPr id="0" name=""/>
        <dsp:cNvSpPr/>
      </dsp:nvSpPr>
      <dsp:spPr>
        <a:xfrm>
          <a:off x="2622988" y="1056"/>
          <a:ext cx="1603894" cy="962336"/>
        </a:xfrm>
        <a:prstGeom prst="rect">
          <a:avLst/>
        </a:prstGeom>
        <a:solidFill>
          <a:schemeClr val="accent5">
            <a:hueOff val="1421132"/>
            <a:satOff val="-2854"/>
            <a:lumOff val="1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t>Την κατάλληλη συμπεριφορά του μαθητή και πότε συμβαίνει • Την έναρξη, τις συνθήκες και τη διάρκεια του προβλήματος</a:t>
          </a:r>
          <a:endParaRPr lang="en-US" sz="1000" kern="1200" dirty="0"/>
        </a:p>
      </dsp:txBody>
      <dsp:txXfrm>
        <a:off x="2622988" y="1056"/>
        <a:ext cx="1603894" cy="962336"/>
      </dsp:txXfrm>
    </dsp:sp>
    <dsp:sp modelId="{1EF80599-5C21-4611-9D26-CD6E4A108032}">
      <dsp:nvSpPr>
        <dsp:cNvPr id="0" name=""/>
        <dsp:cNvSpPr/>
      </dsp:nvSpPr>
      <dsp:spPr>
        <a:xfrm>
          <a:off x="4387272" y="1056"/>
          <a:ext cx="1603894" cy="962336"/>
        </a:xfrm>
        <a:prstGeom prst="rect">
          <a:avLst/>
        </a:prstGeom>
        <a:solidFill>
          <a:schemeClr val="accent5">
            <a:hueOff val="2842264"/>
            <a:satOff val="-5708"/>
            <a:lumOff val="333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Το επίπεδο ηλικίας ή τις συνθήκες κάτω από τις οποίες η συμπεριφορά μπορεί να είναι κατάλληλη</a:t>
          </a:r>
          <a:endParaRPr lang="en-US" sz="1000" kern="1200"/>
        </a:p>
      </dsp:txBody>
      <dsp:txXfrm>
        <a:off x="4387272" y="1056"/>
        <a:ext cx="1603894" cy="962336"/>
      </dsp:txXfrm>
    </dsp:sp>
    <dsp:sp modelId="{9BB4B6B8-844B-4447-9F49-F9F65E7944A2}">
      <dsp:nvSpPr>
        <dsp:cNvPr id="0" name=""/>
        <dsp:cNvSpPr/>
      </dsp:nvSpPr>
      <dsp:spPr>
        <a:xfrm>
          <a:off x="6151556" y="1056"/>
          <a:ext cx="1603894" cy="962336"/>
        </a:xfrm>
        <a:prstGeom prst="rect">
          <a:avLst/>
        </a:prstGeom>
        <a:solidFill>
          <a:schemeClr val="accent5">
            <a:hueOff val="4263397"/>
            <a:satOff val="-8562"/>
            <a:lumOff val="500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Τα πρότυπα καλής συμπεριφοράς και κακής συμπεριφοράς </a:t>
          </a:r>
          <a:endParaRPr lang="en-US" sz="1000" kern="1200"/>
        </a:p>
      </dsp:txBody>
      <dsp:txXfrm>
        <a:off x="6151556" y="1056"/>
        <a:ext cx="1603894" cy="962336"/>
      </dsp:txXfrm>
    </dsp:sp>
    <dsp:sp modelId="{C4CAAA87-9065-410B-A291-E09AA3DB453F}">
      <dsp:nvSpPr>
        <dsp:cNvPr id="0" name=""/>
        <dsp:cNvSpPr/>
      </dsp:nvSpPr>
      <dsp:spPr>
        <a:xfrm>
          <a:off x="7915840" y="1056"/>
          <a:ext cx="1603894" cy="962336"/>
        </a:xfrm>
        <a:prstGeom prst="rect">
          <a:avLst/>
        </a:prstGeom>
        <a:solidFill>
          <a:schemeClr val="accent5">
            <a:hueOff val="5684529"/>
            <a:satOff val="-11416"/>
            <a:lumOff val="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Η ποιότητα των διαπροσωπικών σχέσεων ενός μαθητή σε διάφορες σχολικές και εξωσχολικές καταστάσεις </a:t>
          </a:r>
          <a:endParaRPr lang="en-US" sz="1000" kern="1200"/>
        </a:p>
      </dsp:txBody>
      <dsp:txXfrm>
        <a:off x="7915840" y="1056"/>
        <a:ext cx="1603894" cy="962336"/>
      </dsp:txXfrm>
    </dsp:sp>
    <dsp:sp modelId="{7C3DE8E1-33D7-41F3-85F2-EA65AA59E04E}">
      <dsp:nvSpPr>
        <dsp:cNvPr id="0" name=""/>
        <dsp:cNvSpPr/>
      </dsp:nvSpPr>
      <dsp:spPr>
        <a:xfrm>
          <a:off x="858704" y="1123782"/>
          <a:ext cx="1603894" cy="962336"/>
        </a:xfrm>
        <a:prstGeom prst="rect">
          <a:avLst/>
        </a:prstGeom>
        <a:solidFill>
          <a:schemeClr val="accent5">
            <a:hueOff val="7105661"/>
            <a:satOff val="-14270"/>
            <a:lumOff val="83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t>Το επίπεδο κυριαρχίας των δεξιοτήτων του μαθητή κατά τη διάρκεια περιόδων κατάλληλης έναντι ακατάλληλης συμπεριφοράς</a:t>
          </a:r>
          <a:endParaRPr lang="en-US" sz="1000" kern="1200" dirty="0"/>
        </a:p>
      </dsp:txBody>
      <dsp:txXfrm>
        <a:off x="858704" y="1123782"/>
        <a:ext cx="1603894" cy="962336"/>
      </dsp:txXfrm>
    </dsp:sp>
    <dsp:sp modelId="{C0AB3CEB-5670-4966-9115-3F1E5C0754F6}">
      <dsp:nvSpPr>
        <dsp:cNvPr id="0" name=""/>
        <dsp:cNvSpPr/>
      </dsp:nvSpPr>
      <dsp:spPr>
        <a:xfrm>
          <a:off x="2622988" y="1123782"/>
          <a:ext cx="1603894" cy="962336"/>
        </a:xfrm>
        <a:prstGeom prst="rect">
          <a:avLst/>
        </a:prstGeom>
        <a:solidFill>
          <a:schemeClr val="accent5">
            <a:hueOff val="8526793"/>
            <a:satOff val="-17125"/>
            <a:lumOff val="1000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Τους τρόπους αντιμετώπισης και πώς υποστηρίζονται ή ενισχύονται στο σχολικό περιβάλλον</a:t>
          </a:r>
          <a:endParaRPr lang="en-US" sz="1000" kern="1200"/>
        </a:p>
      </dsp:txBody>
      <dsp:txXfrm>
        <a:off x="2622988" y="1123782"/>
        <a:ext cx="1603894" cy="962336"/>
      </dsp:txXfrm>
    </dsp:sp>
    <dsp:sp modelId="{A417D2C4-8CD9-4E6A-BB95-F9108092EBAC}">
      <dsp:nvSpPr>
        <dsp:cNvPr id="0" name=""/>
        <dsp:cNvSpPr/>
      </dsp:nvSpPr>
      <dsp:spPr>
        <a:xfrm>
          <a:off x="4387272" y="1123782"/>
          <a:ext cx="1603894" cy="962336"/>
        </a:xfrm>
        <a:prstGeom prst="rect">
          <a:avLst/>
        </a:prstGeom>
        <a:solidFill>
          <a:schemeClr val="accent5">
            <a:hueOff val="9947925"/>
            <a:satOff val="-19979"/>
            <a:lumOff val="11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Την προθυμία του μαθητή να συμμετέχει σε αλλαγές</a:t>
          </a:r>
          <a:endParaRPr lang="en-US" sz="1000" kern="1200"/>
        </a:p>
      </dsp:txBody>
      <dsp:txXfrm>
        <a:off x="4387272" y="1123782"/>
        <a:ext cx="1603894" cy="962336"/>
      </dsp:txXfrm>
    </dsp:sp>
    <dsp:sp modelId="{569F6E99-B105-4BBC-99B2-6C139C128834}">
      <dsp:nvSpPr>
        <dsp:cNvPr id="0" name=""/>
        <dsp:cNvSpPr/>
      </dsp:nvSpPr>
      <dsp:spPr>
        <a:xfrm>
          <a:off x="6151556" y="1123782"/>
          <a:ext cx="1603894" cy="962336"/>
        </a:xfrm>
        <a:prstGeom prst="rect">
          <a:avLst/>
        </a:prstGeom>
        <a:solidFill>
          <a:schemeClr val="accent5">
            <a:hueOff val="11369058"/>
            <a:satOff val="-22833"/>
            <a:lumOff val="133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Αξιολόγηση της κινητοποίησης, των συναισθημάτων, των στάσεων, των πιστεύων και των ικανοτήτων του μαθητή</a:t>
          </a:r>
          <a:endParaRPr lang="en-US" sz="1000" kern="1200"/>
        </a:p>
      </dsp:txBody>
      <dsp:txXfrm>
        <a:off x="6151556" y="1123782"/>
        <a:ext cx="1603894" cy="962336"/>
      </dsp:txXfrm>
    </dsp:sp>
    <dsp:sp modelId="{658A7CE6-8865-4C78-8D06-C171FE21AD9E}">
      <dsp:nvSpPr>
        <dsp:cNvPr id="0" name=""/>
        <dsp:cNvSpPr/>
      </dsp:nvSpPr>
      <dsp:spPr>
        <a:xfrm>
          <a:off x="7915840" y="1123782"/>
          <a:ext cx="1603894" cy="962336"/>
        </a:xfrm>
        <a:prstGeom prst="rect">
          <a:avLst/>
        </a:prstGeom>
        <a:solidFill>
          <a:schemeClr val="accent5">
            <a:hueOff val="12790189"/>
            <a:satOff val="-25687"/>
            <a:lumOff val="1500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Τον ρόλο του μαθητή στην τάξη και στο σχολείο κατά τη διάρκεια διαφορετικών δραστηριοτήτων </a:t>
          </a:r>
          <a:endParaRPr lang="en-US" sz="1000" kern="1200"/>
        </a:p>
      </dsp:txBody>
      <dsp:txXfrm>
        <a:off x="7915840" y="1123782"/>
        <a:ext cx="1603894" cy="962336"/>
      </dsp:txXfrm>
    </dsp:sp>
    <dsp:sp modelId="{0A199CCF-3D51-419B-BF72-18D68D632661}">
      <dsp:nvSpPr>
        <dsp:cNvPr id="0" name=""/>
        <dsp:cNvSpPr/>
      </dsp:nvSpPr>
      <dsp:spPr>
        <a:xfrm>
          <a:off x="4387272" y="2246508"/>
          <a:ext cx="1603894" cy="962336"/>
        </a:xfrm>
        <a:prstGeom prst="rect">
          <a:avLst/>
        </a:prstGeom>
        <a:solidFill>
          <a:schemeClr val="accent5">
            <a:hueOff val="14211322"/>
            <a:satOff val="-28541"/>
            <a:lumOff val="1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Την οικιακή και συμμαθητική υποστήριξη για την κακή συμπεριφορά.</a:t>
          </a:r>
          <a:endParaRPr lang="en-US" sz="1000" kern="1200"/>
        </a:p>
      </dsp:txBody>
      <dsp:txXfrm>
        <a:off x="4387272" y="2246508"/>
        <a:ext cx="1603894" cy="96233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53749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114705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8699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302992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623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3074246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424689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57711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37060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A2B53-4290-440F-8CCA-7E53B353EA27}" type="datetimeFigureOut">
              <a:rPr lang="el-GR" smtClean="0"/>
              <a:t>29/5/2024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68452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DA2B53-4290-440F-8CCA-7E53B353EA27}" type="datetimeFigureOut">
              <a:rPr lang="el-GR" smtClean="0"/>
              <a:t>29/5/2024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40925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DA2B53-4290-440F-8CCA-7E53B353EA27}" type="datetimeFigureOut">
              <a:rPr lang="el-GR" smtClean="0"/>
              <a:t>29/5/2024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09581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DA2B53-4290-440F-8CCA-7E53B353EA27}" type="datetimeFigureOut">
              <a:rPr lang="el-GR" smtClean="0"/>
              <a:t>29/5/2024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08169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A2B53-4290-440F-8CCA-7E53B353EA27}" type="datetimeFigureOut">
              <a:rPr lang="el-GR" smtClean="0"/>
              <a:t>29/5/2024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86648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A2B53-4290-440F-8CCA-7E53B353EA27}" type="datetimeFigureOut">
              <a:rPr lang="el-GR" smtClean="0"/>
              <a:t>29/5/2024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227063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DA2B53-4290-440F-8CCA-7E53B353EA27}" type="datetimeFigureOut">
              <a:rPr lang="el-GR" smtClean="0"/>
              <a:t>29/5/2024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445AEE-FF4E-4BDB-91C7-86010A1385A5}" type="slidenum">
              <a:rPr lang="el-GR" smtClean="0"/>
              <a:t>‹#›</a:t>
            </a:fld>
            <a:endParaRPr lang="el-GR"/>
          </a:p>
        </p:txBody>
      </p:sp>
    </p:spTree>
    <p:extLst>
      <p:ext uri="{BB962C8B-B14F-4D97-AF65-F5344CB8AC3E}">
        <p14:creationId xmlns:p14="http://schemas.microsoft.com/office/powerpoint/2010/main" val="71166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DA2B53-4290-440F-8CCA-7E53B353EA27}" type="datetimeFigureOut">
              <a:rPr lang="el-GR" smtClean="0"/>
              <a:t>29/5/2024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D445AEE-FF4E-4BDB-91C7-86010A1385A5}" type="slidenum">
              <a:rPr lang="el-GR" smtClean="0"/>
              <a:t>‹#›</a:t>
            </a:fld>
            <a:endParaRPr lang="el-GR"/>
          </a:p>
        </p:txBody>
      </p:sp>
    </p:spTree>
    <p:extLst>
      <p:ext uri="{BB962C8B-B14F-4D97-AF65-F5344CB8AC3E}">
        <p14:creationId xmlns:p14="http://schemas.microsoft.com/office/powerpoint/2010/main" val="209019903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97C381-5359-169C-A48F-176AFC0E5583}"/>
              </a:ext>
            </a:extLst>
          </p:cNvPr>
          <p:cNvSpPr>
            <a:spLocks noGrp="1"/>
          </p:cNvSpPr>
          <p:nvPr>
            <p:ph type="ctrTitle"/>
          </p:nvPr>
        </p:nvSpPr>
        <p:spPr>
          <a:xfrm>
            <a:off x="640080" y="640080"/>
            <a:ext cx="6894575" cy="3566160"/>
          </a:xfrm>
        </p:spPr>
        <p:txBody>
          <a:bodyPr>
            <a:normAutofit fontScale="90000"/>
          </a:bodyPr>
          <a:lstStyle/>
          <a:p>
            <a:pPr algn="l"/>
            <a:r>
              <a:rPr lang="el-GR" sz="4100" b="1">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Αξιολόγηση της Εκπαίδευσης στον Συναισθηματικό, Κοινωνικό και Συμπεριφορικό Τομέα.</a:t>
            </a:r>
            <a:br>
              <a:rPr lang="el-GR" sz="4100">
                <a:effectLst/>
                <a:latin typeface="Calibri" panose="020F0502020204030204" pitchFamily="34" charset="0"/>
                <a:ea typeface="Calibri" panose="020F0502020204030204" pitchFamily="34" charset="0"/>
                <a:cs typeface="Times New Roman" panose="02020603050405020304" pitchFamily="18" charset="0"/>
              </a:rPr>
            </a:br>
            <a:endParaRPr lang="el-GR" sz="4100"/>
          </a:p>
        </p:txBody>
      </p:sp>
      <p:sp>
        <p:nvSpPr>
          <p:cNvPr id="3" name="Υπότιτλος 2">
            <a:extLst>
              <a:ext uri="{FF2B5EF4-FFF2-40B4-BE49-F238E27FC236}">
                <a16:creationId xmlns:a16="http://schemas.microsoft.com/office/drawing/2014/main" id="{811C8FED-C6B1-370D-E815-40E4D926AED7}"/>
              </a:ext>
            </a:extLst>
          </p:cNvPr>
          <p:cNvSpPr>
            <a:spLocks noGrp="1"/>
          </p:cNvSpPr>
          <p:nvPr>
            <p:ph type="subTitle" idx="1"/>
          </p:nvPr>
        </p:nvSpPr>
        <p:spPr>
          <a:xfrm>
            <a:off x="640080" y="4636008"/>
            <a:ext cx="6894576" cy="1572768"/>
          </a:xfrm>
        </p:spPr>
        <p:txBody>
          <a:bodyPr>
            <a:normAutofit lnSpcReduction="10000"/>
          </a:bodyPr>
          <a:lstStyle/>
          <a:p>
            <a:pPr algn="l"/>
            <a:r>
              <a:rPr lang="el-GR" sz="2200" b="1" dirty="0">
                <a:latin typeface="Times New Roman" panose="02020603050405020304" pitchFamily="18" charset="0"/>
                <a:ea typeface="Times New Roman" panose="02020603050405020304" pitchFamily="18" charset="0"/>
              </a:rPr>
              <a:t>Μάθημα: Εκπαιδευτική Αξιολόγηση στην Ειδική Αγωγή και την Ενταξιακή Εκπαίδευση</a:t>
            </a:r>
            <a:r>
              <a:rPr lang="en-US" sz="2200" b="1" dirty="0">
                <a:latin typeface="Times New Roman" panose="02020603050405020304" pitchFamily="18" charset="0"/>
                <a:ea typeface="Times New Roman" panose="02020603050405020304" pitchFamily="18" charset="0"/>
              </a:rPr>
              <a:t>.</a:t>
            </a:r>
            <a:endParaRPr lang="el-GR" sz="2200" b="1" dirty="0">
              <a:effectLst/>
              <a:latin typeface="Times New Roman" panose="02020603050405020304" pitchFamily="18" charset="0"/>
              <a:ea typeface="Times New Roman" panose="02020603050405020304" pitchFamily="18" charset="0"/>
            </a:endParaRPr>
          </a:p>
          <a:p>
            <a:pPr algn="l"/>
            <a:r>
              <a:rPr lang="el-GR" sz="2200" b="1" dirty="0">
                <a:effectLst/>
                <a:latin typeface="Times New Roman" panose="02020603050405020304" pitchFamily="18" charset="0"/>
                <a:ea typeface="Times New Roman" panose="02020603050405020304" pitchFamily="18" charset="0"/>
              </a:rPr>
              <a:t>Διδάσκων: Βλάχου Αναστασία</a:t>
            </a:r>
            <a:r>
              <a:rPr lang="en-US" sz="2200" b="1" dirty="0">
                <a:effectLst/>
                <a:latin typeface="Times New Roman" panose="02020603050405020304" pitchFamily="18" charset="0"/>
                <a:ea typeface="Times New Roman" panose="02020603050405020304" pitchFamily="18" charset="0"/>
              </a:rPr>
              <a:t>.</a:t>
            </a:r>
            <a:endParaRPr lang="el-GR" sz="2200" b="1" dirty="0">
              <a:effectLst/>
              <a:latin typeface="Times New Roman" panose="02020603050405020304" pitchFamily="18" charset="0"/>
              <a:ea typeface="Times New Roman" panose="02020603050405020304" pitchFamily="18" charset="0"/>
            </a:endParaRPr>
          </a:p>
          <a:p>
            <a:pPr algn="l"/>
            <a:r>
              <a:rPr lang="el-GR" sz="2200" b="1" dirty="0">
                <a:effectLst/>
                <a:latin typeface="Times New Roman" panose="02020603050405020304" pitchFamily="18" charset="0"/>
                <a:ea typeface="Times New Roman" panose="02020603050405020304" pitchFamily="18" charset="0"/>
              </a:rPr>
              <a:t>Φοιτήτριες: Ισμήνη Τσιλικά - </a:t>
            </a:r>
            <a:r>
              <a:rPr lang="el-GR" sz="2200" b="1" dirty="0" err="1">
                <a:effectLst/>
                <a:latin typeface="Times New Roman" panose="02020603050405020304" pitchFamily="18" charset="0"/>
                <a:ea typeface="Times New Roman" panose="02020603050405020304" pitchFamily="18" charset="0"/>
              </a:rPr>
              <a:t>Ορτένσια</a:t>
            </a:r>
            <a:r>
              <a:rPr lang="el-GR" sz="2200" b="1" dirty="0">
                <a:effectLst/>
                <a:latin typeface="Times New Roman" panose="02020603050405020304" pitchFamily="18" charset="0"/>
                <a:ea typeface="Times New Roman" panose="02020603050405020304" pitchFamily="18" charset="0"/>
              </a:rPr>
              <a:t> Σπανού</a:t>
            </a:r>
            <a:r>
              <a:rPr lang="en-US" sz="2200" b="1" dirty="0">
                <a:effectLst/>
                <a:latin typeface="Times New Roman" panose="02020603050405020304" pitchFamily="18" charset="0"/>
                <a:ea typeface="Times New Roman" panose="02020603050405020304" pitchFamily="18" charset="0"/>
              </a:rPr>
              <a:t>.</a:t>
            </a:r>
            <a:endParaRPr lang="el-GR" sz="2200" b="1" dirty="0">
              <a:effectLst/>
              <a:latin typeface="Times New Roman" panose="02020603050405020304" pitchFamily="18" charset="0"/>
              <a:ea typeface="Times New Roman" panose="02020603050405020304" pitchFamily="18" charset="0"/>
            </a:endParaRPr>
          </a:p>
          <a:p>
            <a:pPr algn="l"/>
            <a:endParaRPr lang="el-GR" sz="2200" b="1" dirty="0">
              <a:effectLst/>
              <a:latin typeface="Times New Roman" panose="02020603050405020304" pitchFamily="18" charset="0"/>
              <a:ea typeface="Times New Roman" panose="02020603050405020304" pitchFamily="18" charset="0"/>
            </a:endParaRPr>
          </a:p>
          <a:p>
            <a:pPr algn="l"/>
            <a:endParaRPr lang="el-GR" sz="2200" dirty="0"/>
          </a:p>
        </p:txBody>
      </p:sp>
      <p:pic>
        <p:nvPicPr>
          <p:cNvPr id="5" name="Picture 4">
            <a:extLst>
              <a:ext uri="{FF2B5EF4-FFF2-40B4-BE49-F238E27FC236}">
                <a16:creationId xmlns:a16="http://schemas.microsoft.com/office/drawing/2014/main" id="{6227FCFC-4EC4-53C6-DF3C-054DA3C05008}"/>
              </a:ext>
            </a:extLst>
          </p:cNvPr>
          <p:cNvPicPr>
            <a:picLocks noChangeAspect="1"/>
          </p:cNvPicPr>
          <p:nvPr/>
        </p:nvPicPr>
        <p:blipFill rotWithShape="1">
          <a:blip r:embed="rId2"/>
          <a:srcRect l="30217" r="32853"/>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950997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FE0C62-10B4-CB16-2FD6-F55557D72F76}"/>
              </a:ext>
            </a:extLst>
          </p:cNvPr>
          <p:cNvSpPr txBox="1"/>
          <p:nvPr/>
        </p:nvSpPr>
        <p:spPr>
          <a:xfrm>
            <a:off x="1043631" y="809898"/>
            <a:ext cx="10173010"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a:solidFill>
                  <a:schemeClr val="tx1"/>
                </a:solidFill>
                <a:effectLst/>
                <a:latin typeface="+mj-lt"/>
                <a:ea typeface="+mj-ea"/>
                <a:cs typeface="+mj-cs"/>
              </a:rPr>
              <a:t>Μια ολοκληρωμένη ανάλυση της συμπεριφοράς περιλαμβάνει</a:t>
            </a:r>
            <a:r>
              <a:rPr lang="en-US" sz="4800" kern="1200">
                <a:solidFill>
                  <a:schemeClr val="tx1"/>
                </a:solidFill>
                <a:effectLst/>
                <a:latin typeface="+mj-lt"/>
                <a:ea typeface="+mj-ea"/>
                <a:cs typeface="+mj-cs"/>
              </a:rPr>
              <a:t>: </a:t>
            </a:r>
            <a:endParaRPr lang="en-US" sz="4800" kern="1200">
              <a:solidFill>
                <a:schemeClr val="tx1"/>
              </a:solidFill>
              <a:latin typeface="+mj-lt"/>
              <a:ea typeface="+mj-ea"/>
              <a:cs typeface="+mj-cs"/>
            </a:endParaRPr>
          </a:p>
        </p:txBody>
      </p:sp>
      <p:graphicFrame>
        <p:nvGraphicFramePr>
          <p:cNvPr id="9" name="TextBox 6">
            <a:extLst>
              <a:ext uri="{FF2B5EF4-FFF2-40B4-BE49-F238E27FC236}">
                <a16:creationId xmlns:a16="http://schemas.microsoft.com/office/drawing/2014/main" id="{40DDCBD8-CFD3-CA7E-AC86-9FACBFE60A12}"/>
              </a:ext>
            </a:extLst>
          </p:cNvPr>
          <p:cNvGraphicFramePr/>
          <p:nvPr>
            <p:extLst>
              <p:ext uri="{D42A27DB-BD31-4B8C-83A1-F6EECF244321}">
                <p14:modId xmlns:p14="http://schemas.microsoft.com/office/powerpoint/2010/main" val="353786521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036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D13D00-8615-212B-49C9-3B53E0119323}"/>
              </a:ext>
            </a:extLst>
          </p:cNvPr>
          <p:cNvSpPr>
            <a:spLocks noGrp="1"/>
          </p:cNvSpPr>
          <p:nvPr>
            <p:ph type="title"/>
          </p:nvPr>
        </p:nvSpPr>
        <p:spPr>
          <a:xfrm>
            <a:off x="1449572" y="1036674"/>
            <a:ext cx="9292856" cy="1371600"/>
          </a:xfrm>
        </p:spPr>
        <p:txBody>
          <a:bodyPr>
            <a:normAutofit/>
          </a:bodyPr>
          <a:lstStyle/>
          <a:p>
            <a:pPr algn="ctr"/>
            <a:r>
              <a:rPr lang="el-GR" sz="2400" b="1" i="0" u="sng"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Οι συμπεριφορές που μπορεί να χρειάζεται να αξιολογηθούν, γενικά, χωρίζονται συνήθως σε μία από τις παρακάτω τρεις κατηγορίες</a:t>
            </a:r>
            <a:endParaRPr lang="el-GR" sz="2400" b="1"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Θέση περιεχομένου 3">
            <a:extLst>
              <a:ext uri="{FF2B5EF4-FFF2-40B4-BE49-F238E27FC236}">
                <a16:creationId xmlns:a16="http://schemas.microsoft.com/office/drawing/2014/main" id="{48A9A9F6-BC75-469C-FA12-59A7DEE53087}"/>
              </a:ext>
            </a:extLst>
          </p:cNvPr>
          <p:cNvGraphicFramePr>
            <a:graphicFrameLocks noGrp="1"/>
          </p:cNvGraphicFramePr>
          <p:nvPr>
            <p:ph idx="1"/>
            <p:extLst>
              <p:ext uri="{D42A27DB-BD31-4B8C-83A1-F6EECF244321}">
                <p14:modId xmlns:p14="http://schemas.microsoft.com/office/powerpoint/2010/main" val="739082429"/>
              </p:ext>
            </p:extLst>
          </p:nvPr>
        </p:nvGraphicFramePr>
        <p:xfrm>
          <a:off x="1279451" y="2859223"/>
          <a:ext cx="9633100" cy="2766339"/>
        </p:xfrm>
        <a:graphic>
          <a:graphicData uri="http://schemas.openxmlformats.org/drawingml/2006/table">
            <a:tbl>
              <a:tblPr firstRow="1" bandRow="1">
                <a:solidFill>
                  <a:srgbClr val="F2F2F2">
                    <a:alpha val="45098"/>
                  </a:srgbClr>
                </a:solidFill>
                <a:tableStyleId>{7DF18680-E054-41AD-8BC1-D1AEF772440D}</a:tableStyleId>
              </a:tblPr>
              <a:tblGrid>
                <a:gridCol w="2736323">
                  <a:extLst>
                    <a:ext uri="{9D8B030D-6E8A-4147-A177-3AD203B41FA5}">
                      <a16:colId xmlns:a16="http://schemas.microsoft.com/office/drawing/2014/main" val="1705324381"/>
                    </a:ext>
                  </a:extLst>
                </a:gridCol>
                <a:gridCol w="3375749">
                  <a:extLst>
                    <a:ext uri="{9D8B030D-6E8A-4147-A177-3AD203B41FA5}">
                      <a16:colId xmlns:a16="http://schemas.microsoft.com/office/drawing/2014/main" val="3172021596"/>
                    </a:ext>
                  </a:extLst>
                </a:gridCol>
                <a:gridCol w="3521028">
                  <a:extLst>
                    <a:ext uri="{9D8B030D-6E8A-4147-A177-3AD203B41FA5}">
                      <a16:colId xmlns:a16="http://schemas.microsoft.com/office/drawing/2014/main" val="1448606950"/>
                    </a:ext>
                  </a:extLst>
                </a:gridCol>
              </a:tblGrid>
              <a:tr h="371800">
                <a:tc>
                  <a:txBody>
                    <a:bodyPr/>
                    <a:lstStyle/>
                    <a:p>
                      <a:r>
                        <a:rPr lang="el-GR" sz="1400" b="0" i="0" kern="1200" cap="none" spc="0">
                          <a:solidFill>
                            <a:schemeClr val="bg1"/>
                          </a:solidFill>
                          <a:effectLst/>
                          <a:latin typeface="+mn-lt"/>
                          <a:ea typeface="+mn-ea"/>
                          <a:cs typeface="+mn-cs"/>
                        </a:rPr>
                        <a:t>Κοινωνικές Αλληλεπιδράσεις</a:t>
                      </a:r>
                      <a:endParaRPr lang="el-GR" sz="1400" b="0" cap="none" spc="0">
                        <a:solidFill>
                          <a:schemeClr val="bg1"/>
                        </a:solidFill>
                      </a:endParaRPr>
                    </a:p>
                  </a:txBody>
                  <a:tcPr marL="77799" marR="77799" marT="89170" marB="38900" anchor="ctr">
                    <a:lnL w="12700" cmpd="sng">
                      <a:noFill/>
                    </a:lnL>
                    <a:lnR w="12700" cmpd="sng">
                      <a:noFill/>
                    </a:lnR>
                    <a:lnT w="19050" cap="flat" cmpd="sng" algn="ctr">
                      <a:noFill/>
                      <a:prstDash val="solid"/>
                    </a:lnT>
                    <a:lnB w="38100" cmpd="sng">
                      <a:noFill/>
                    </a:lnB>
                    <a:solidFill>
                      <a:schemeClr val="tx1"/>
                    </a:solidFill>
                  </a:tcPr>
                </a:tc>
                <a:tc>
                  <a:txBody>
                    <a:bodyPr/>
                    <a:lstStyle/>
                    <a:p>
                      <a:r>
                        <a:rPr lang="el-GR" sz="1400" b="0" i="0" kern="1200" cap="none" spc="0">
                          <a:solidFill>
                            <a:schemeClr val="bg1"/>
                          </a:solidFill>
                          <a:effectLst/>
                          <a:latin typeface="+mn-lt"/>
                          <a:ea typeface="+mn-ea"/>
                          <a:cs typeface="+mn-cs"/>
                        </a:rPr>
                        <a:t>Ακαδημαϊκές/Δεξιότητες</a:t>
                      </a:r>
                      <a:endParaRPr lang="el-GR" sz="1400" b="0" cap="none" spc="0">
                        <a:solidFill>
                          <a:schemeClr val="bg1"/>
                        </a:solidFill>
                      </a:endParaRPr>
                    </a:p>
                  </a:txBody>
                  <a:tcPr marL="77799" marR="77799" marT="89170" marB="38900" anchor="ctr">
                    <a:lnL w="12700" cmpd="sng">
                      <a:noFill/>
                    </a:lnL>
                    <a:lnR w="12700" cmpd="sng">
                      <a:noFill/>
                    </a:lnR>
                    <a:lnT w="19050" cap="flat" cmpd="sng" algn="ctr">
                      <a:noFill/>
                      <a:prstDash val="solid"/>
                    </a:lnT>
                    <a:lnB w="38100" cmpd="sng">
                      <a:noFill/>
                    </a:lnB>
                    <a:solidFill>
                      <a:schemeClr val="tx1"/>
                    </a:solidFill>
                  </a:tcPr>
                </a:tc>
                <a:tc>
                  <a:txBody>
                    <a:bodyPr/>
                    <a:lstStyle/>
                    <a:p>
                      <a:r>
                        <a:rPr lang="el-GR" sz="1400" b="0" i="0" kern="1200" cap="none" spc="0">
                          <a:solidFill>
                            <a:schemeClr val="bg1"/>
                          </a:solidFill>
                          <a:effectLst/>
                          <a:latin typeface="+mn-lt"/>
                          <a:ea typeface="+mn-ea"/>
                          <a:cs typeface="+mn-cs"/>
                        </a:rPr>
                        <a:t>Συναισθήματα/Αφοσίωση</a:t>
                      </a:r>
                      <a:endParaRPr lang="el-GR" sz="1400" b="0" cap="none" spc="0">
                        <a:solidFill>
                          <a:schemeClr val="bg1"/>
                        </a:solidFill>
                      </a:endParaRPr>
                    </a:p>
                  </a:txBody>
                  <a:tcPr marL="77799" marR="77799" marT="89170" marB="3890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402186274"/>
                  </a:ext>
                </a:extLst>
              </a:tr>
              <a:tr h="342077">
                <a:tc>
                  <a:txBody>
                    <a:bodyPr/>
                    <a:lstStyle/>
                    <a:p>
                      <a:r>
                        <a:rPr lang="el-GR" sz="1200" b="0" i="0" kern="1200" cap="none" spc="0">
                          <a:solidFill>
                            <a:schemeClr val="tx1"/>
                          </a:solidFill>
                          <a:effectLst/>
                          <a:latin typeface="+mn-lt"/>
                          <a:ea typeface="+mn-ea"/>
                          <a:cs typeface="+mn-cs"/>
                        </a:rPr>
                        <a:t>Συνεργασία</a:t>
                      </a:r>
                      <a:endParaRPr lang="el-GR" sz="1200" cap="none" spc="0">
                        <a:solidFill>
                          <a:schemeClr val="tx1"/>
                        </a:solidFill>
                      </a:endParaRPr>
                    </a:p>
                  </a:txBody>
                  <a:tcPr marL="77799" marR="77799" marT="89170" marB="3890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l-GR" sz="1200" b="0" i="0" kern="1200" cap="none" spc="0">
                          <a:solidFill>
                            <a:schemeClr val="tx1"/>
                          </a:solidFill>
                          <a:effectLst/>
                          <a:latin typeface="+mn-lt"/>
                          <a:ea typeface="+mn-ea"/>
                          <a:cs typeface="+mn-cs"/>
                        </a:rPr>
                        <a:t>Ευθύνη</a:t>
                      </a:r>
                      <a:endParaRPr lang="el-GR" sz="1200" cap="none" spc="0">
                        <a:solidFill>
                          <a:schemeClr val="tx1"/>
                        </a:solidFill>
                      </a:endParaRPr>
                    </a:p>
                  </a:txBody>
                  <a:tcPr marL="77799" marR="77799" marT="89170" marB="3890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l-GR" sz="1200" b="0" i="0" kern="1200" cap="none" spc="0">
                          <a:solidFill>
                            <a:schemeClr val="tx1"/>
                          </a:solidFill>
                          <a:effectLst/>
                          <a:latin typeface="+mn-lt"/>
                          <a:ea typeface="+mn-ea"/>
                          <a:cs typeface="+mn-cs"/>
                        </a:rPr>
                        <a:t>Ενδιαφέροντα</a:t>
                      </a:r>
                      <a:endParaRPr lang="el-GR" sz="1200" cap="none" spc="0">
                        <a:solidFill>
                          <a:schemeClr val="tx1"/>
                        </a:solidFill>
                      </a:endParaRPr>
                    </a:p>
                  </a:txBody>
                  <a:tcPr marL="77799" marR="77799" marT="89170" marB="3890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647383808"/>
                  </a:ext>
                </a:extLst>
              </a:tr>
              <a:tr h="342077">
                <a:tc>
                  <a:txBody>
                    <a:bodyPr/>
                    <a:lstStyle/>
                    <a:p>
                      <a:r>
                        <a:rPr lang="el-GR" sz="1200" b="0" i="0" kern="1200" cap="none" spc="0">
                          <a:solidFill>
                            <a:schemeClr val="tx1"/>
                          </a:solidFill>
                          <a:effectLst/>
                          <a:latin typeface="+mn-lt"/>
                          <a:ea typeface="+mn-ea"/>
                          <a:cs typeface="+mn-cs"/>
                        </a:rPr>
                        <a:t>Φιλικότητα</a:t>
                      </a:r>
                      <a:endParaRPr lang="el-GR" sz="1200" cap="none" spc="0">
                        <a:solidFill>
                          <a:schemeClr val="tx1"/>
                        </a:solidFill>
                      </a:endParaRP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l-GR" sz="1200" b="0" i="0" kern="1200" cap="none" spc="0">
                          <a:solidFill>
                            <a:schemeClr val="tx1"/>
                          </a:solidFill>
                          <a:effectLst/>
                          <a:latin typeface="+mn-lt"/>
                          <a:ea typeface="+mn-ea"/>
                          <a:cs typeface="+mn-cs"/>
                        </a:rPr>
                        <a:t>Ολοκλήρωση</a:t>
                      </a:r>
                      <a:endParaRPr lang="el-GR" sz="1200" cap="none" spc="0">
                        <a:solidFill>
                          <a:schemeClr val="tx1"/>
                        </a:solidFill>
                      </a:endParaRP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l-GR" sz="1200" b="0" i="0" kern="1200" cap="none" spc="0">
                          <a:solidFill>
                            <a:schemeClr val="tx1"/>
                          </a:solidFill>
                          <a:effectLst/>
                          <a:latin typeface="+mn-lt"/>
                          <a:ea typeface="+mn-ea"/>
                          <a:cs typeface="+mn-cs"/>
                        </a:rPr>
                        <a:t>Διάθεση</a:t>
                      </a: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97682220"/>
                  </a:ext>
                </a:extLst>
              </a:tr>
              <a:tr h="342077">
                <a:tc>
                  <a:txBody>
                    <a:bodyPr/>
                    <a:lstStyle/>
                    <a:p>
                      <a:r>
                        <a:rPr lang="el-GR" sz="1200" b="0" i="0" kern="1200" cap="none" spc="0">
                          <a:solidFill>
                            <a:schemeClr val="tx1"/>
                          </a:solidFill>
                          <a:effectLst/>
                          <a:latin typeface="+mn-lt"/>
                          <a:ea typeface="+mn-ea"/>
                          <a:cs typeface="+mn-cs"/>
                        </a:rPr>
                        <a:t>Αποδοχή</a:t>
                      </a:r>
                      <a:endParaRPr lang="el-GR" sz="1200" cap="none" spc="0">
                        <a:solidFill>
                          <a:schemeClr val="tx1"/>
                        </a:solidFill>
                      </a:endParaRPr>
                    </a:p>
                  </a:txBody>
                  <a:tcPr marL="77799" marR="77799" marT="89170" marB="3890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l-GR" sz="1200" b="0" i="0" kern="1200" cap="none" spc="0">
                          <a:solidFill>
                            <a:schemeClr val="tx1"/>
                          </a:solidFill>
                          <a:effectLst/>
                          <a:latin typeface="+mn-lt"/>
                          <a:ea typeface="+mn-ea"/>
                          <a:cs typeface="+mn-cs"/>
                        </a:rPr>
                        <a:t>Συνέπεια</a:t>
                      </a:r>
                      <a:endParaRPr lang="el-GR" sz="1200" cap="none" spc="0">
                        <a:solidFill>
                          <a:schemeClr val="tx1"/>
                        </a:solidFill>
                      </a:endParaRPr>
                    </a:p>
                  </a:txBody>
                  <a:tcPr marL="77799" marR="77799" marT="89170" marB="3890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l-GR" sz="1200" b="0" i="0" kern="1200" cap="none" spc="0">
                          <a:solidFill>
                            <a:schemeClr val="tx1"/>
                          </a:solidFill>
                          <a:effectLst/>
                          <a:latin typeface="+mn-lt"/>
                          <a:ea typeface="+mn-ea"/>
                          <a:cs typeface="+mn-cs"/>
                        </a:rPr>
                        <a:t>Υπομονή</a:t>
                      </a:r>
                      <a:endParaRPr lang="el-GR" sz="1200" cap="none" spc="0">
                        <a:solidFill>
                          <a:schemeClr val="tx1"/>
                        </a:solidFill>
                      </a:endParaRPr>
                    </a:p>
                  </a:txBody>
                  <a:tcPr marL="77799" marR="77799" marT="89170" marB="3890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0911130"/>
                  </a:ext>
                </a:extLst>
              </a:tr>
              <a:tr h="342077">
                <a:tc>
                  <a:txBody>
                    <a:bodyPr/>
                    <a:lstStyle/>
                    <a:p>
                      <a:r>
                        <a:rPr lang="el-GR" sz="1200" b="0" i="0" kern="1200" cap="none" spc="0">
                          <a:solidFill>
                            <a:schemeClr val="tx1"/>
                          </a:solidFill>
                          <a:effectLst/>
                          <a:latin typeface="+mn-lt"/>
                          <a:ea typeface="+mn-ea"/>
                          <a:cs typeface="+mn-cs"/>
                        </a:rPr>
                        <a:t>Ευγένεια</a:t>
                      </a:r>
                      <a:endParaRPr lang="el-GR" sz="1200" cap="none" spc="0">
                        <a:solidFill>
                          <a:schemeClr val="tx1"/>
                        </a:solidFill>
                      </a:endParaRP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l-GR" sz="1200" b="0" i="0" kern="1200" cap="none" spc="0">
                          <a:solidFill>
                            <a:schemeClr val="tx1"/>
                          </a:solidFill>
                          <a:effectLst/>
                          <a:latin typeface="+mn-lt"/>
                          <a:ea typeface="+mn-ea"/>
                          <a:cs typeface="+mn-cs"/>
                        </a:rPr>
                        <a:t>Συνάφεια</a:t>
                      </a:r>
                      <a:endParaRPr lang="el-GR" sz="1200" cap="none" spc="0">
                        <a:solidFill>
                          <a:schemeClr val="tx1"/>
                        </a:solidFill>
                      </a:endParaRP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l-GR" sz="1200" b="0" i="0" kern="1200" cap="none" spc="0">
                          <a:solidFill>
                            <a:schemeClr val="tx1"/>
                          </a:solidFill>
                          <a:effectLst/>
                          <a:latin typeface="+mn-lt"/>
                          <a:ea typeface="+mn-ea"/>
                          <a:cs typeface="+mn-cs"/>
                        </a:rPr>
                        <a:t>Απογοήτευση</a:t>
                      </a:r>
                      <a:endParaRPr lang="el-GR" sz="1200" cap="none" spc="0">
                        <a:solidFill>
                          <a:schemeClr val="tx1"/>
                        </a:solidFill>
                      </a:endParaRP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557681081"/>
                  </a:ext>
                </a:extLst>
              </a:tr>
              <a:tr h="342077">
                <a:tc>
                  <a:txBody>
                    <a:bodyPr/>
                    <a:lstStyle/>
                    <a:p>
                      <a:r>
                        <a:rPr lang="el-GR" sz="1200" b="0" i="0" kern="1200" cap="none" spc="0">
                          <a:solidFill>
                            <a:schemeClr val="tx1"/>
                          </a:solidFill>
                          <a:effectLst/>
                          <a:latin typeface="+mn-lt"/>
                          <a:ea typeface="+mn-ea"/>
                          <a:cs typeface="+mn-cs"/>
                        </a:rPr>
                        <a:t>Χρησιμότητα</a:t>
                      </a:r>
                      <a:endParaRPr lang="el-GR" sz="1200" cap="none" spc="0">
                        <a:solidFill>
                          <a:schemeClr val="tx1"/>
                        </a:solidFill>
                      </a:endParaRPr>
                    </a:p>
                  </a:txBody>
                  <a:tcPr marL="77799" marR="77799" marT="89170" marB="3890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l-GR" sz="1200" b="0" i="0" kern="1200" cap="none" spc="0">
                          <a:solidFill>
                            <a:schemeClr val="tx1"/>
                          </a:solidFill>
                          <a:effectLst/>
                          <a:latin typeface="+mn-lt"/>
                          <a:ea typeface="+mn-ea"/>
                          <a:cs typeface="+mn-cs"/>
                        </a:rPr>
                        <a:t>Κατανόηση</a:t>
                      </a:r>
                    </a:p>
                  </a:txBody>
                  <a:tcPr marL="77799" marR="77799" marT="89170" marB="3890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l-GR" sz="1200" b="0" i="0" kern="1200" cap="none" spc="0">
                          <a:solidFill>
                            <a:schemeClr val="tx1"/>
                          </a:solidFill>
                          <a:effectLst/>
                          <a:latin typeface="+mn-lt"/>
                          <a:ea typeface="+mn-ea"/>
                          <a:cs typeface="+mn-cs"/>
                        </a:rPr>
                        <a:t>Οργή</a:t>
                      </a:r>
                      <a:endParaRPr lang="el-GR" sz="1200" cap="none" spc="0">
                        <a:solidFill>
                          <a:schemeClr val="tx1"/>
                        </a:solidFill>
                      </a:endParaRPr>
                    </a:p>
                  </a:txBody>
                  <a:tcPr marL="77799" marR="77799" marT="89170" marB="3890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795423036"/>
                  </a:ext>
                </a:extLst>
              </a:tr>
              <a:tr h="342077">
                <a:tc>
                  <a:txBody>
                    <a:bodyPr/>
                    <a:lstStyle/>
                    <a:p>
                      <a:r>
                        <a:rPr lang="el-GR" sz="1200" b="0" i="0" kern="1200" cap="none" spc="0">
                          <a:solidFill>
                            <a:schemeClr val="tx1"/>
                          </a:solidFill>
                          <a:effectLst/>
                          <a:latin typeface="+mn-lt"/>
                          <a:ea typeface="+mn-ea"/>
                          <a:cs typeface="+mn-cs"/>
                        </a:rPr>
                        <a:t>Σεβασμός</a:t>
                      </a:r>
                      <a:endParaRPr lang="el-GR" sz="1200" cap="none" spc="0">
                        <a:solidFill>
                          <a:schemeClr val="tx1"/>
                        </a:solidFill>
                      </a:endParaRP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l-GR" sz="1200" cap="none" spc="0">
                          <a:solidFill>
                            <a:schemeClr val="tx1"/>
                          </a:solidFill>
                        </a:rPr>
                        <a:t>Μνήμη</a:t>
                      </a: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l-GR" sz="1200" cap="none" spc="0">
                          <a:solidFill>
                            <a:schemeClr val="tx1"/>
                          </a:solidFill>
                        </a:rPr>
                        <a:t>Φόβος</a:t>
                      </a:r>
                    </a:p>
                  </a:txBody>
                  <a:tcPr marL="77799" marR="77799" marT="89170" marB="3890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355619144"/>
                  </a:ext>
                </a:extLst>
              </a:tr>
              <a:tr h="342077">
                <a:tc>
                  <a:txBody>
                    <a:bodyPr/>
                    <a:lstStyle/>
                    <a:p>
                      <a:r>
                        <a:rPr lang="el-GR" sz="1200" b="0" i="0" kern="1200" cap="none" spc="0">
                          <a:solidFill>
                            <a:schemeClr val="tx1"/>
                          </a:solidFill>
                          <a:effectLst/>
                          <a:latin typeface="+mn-lt"/>
                          <a:ea typeface="+mn-ea"/>
                          <a:cs typeface="+mn-cs"/>
                        </a:rPr>
                        <a:t>Κουβεντιάρης</a:t>
                      </a:r>
                      <a:endParaRPr lang="el-GR" sz="1200" cap="none" spc="0">
                        <a:solidFill>
                          <a:schemeClr val="tx1"/>
                        </a:solidFill>
                      </a:endParaRPr>
                    </a:p>
                  </a:txBody>
                  <a:tcPr marL="77799" marR="77799" marT="89170" marB="3890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r>
                        <a:rPr lang="el-GR" sz="1200" cap="none" spc="0">
                          <a:solidFill>
                            <a:schemeClr val="tx1"/>
                          </a:solidFill>
                        </a:rPr>
                        <a:t>Γλώσσα</a:t>
                      </a:r>
                    </a:p>
                  </a:txBody>
                  <a:tcPr marL="77799" marR="77799" marT="89170" marB="3890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r>
                        <a:rPr lang="el-GR" sz="1200" cap="none" spc="0">
                          <a:solidFill>
                            <a:schemeClr val="tx1"/>
                          </a:solidFill>
                        </a:rPr>
                        <a:t>Αγάπη</a:t>
                      </a:r>
                    </a:p>
                  </a:txBody>
                  <a:tcPr marL="77799" marR="77799" marT="89170" marB="3890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073867079"/>
                  </a:ext>
                </a:extLst>
              </a:tr>
            </a:tbl>
          </a:graphicData>
        </a:graphic>
      </p:graphicFrame>
    </p:spTree>
    <p:extLst>
      <p:ext uri="{BB962C8B-B14F-4D97-AF65-F5344CB8AC3E}">
        <p14:creationId xmlns:p14="http://schemas.microsoft.com/office/powerpoint/2010/main" val="34862244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AFEFDCE0-7788-DF98-50FA-3F7515C07DAC}"/>
              </a:ext>
            </a:extLst>
          </p:cNvPr>
          <p:cNvSpPr>
            <a:spLocks noGrp="1"/>
          </p:cNvSpPr>
          <p:nvPr>
            <p:ph type="title"/>
          </p:nvPr>
        </p:nvSpPr>
        <p:spPr>
          <a:xfrm>
            <a:off x="1156851" y="637762"/>
            <a:ext cx="9888496" cy="1275444"/>
          </a:xfrm>
        </p:spPr>
        <p:txBody>
          <a:bodyPr anchor="t">
            <a:normAutofit fontScale="90000"/>
          </a:bodyPr>
          <a:lstStyle/>
          <a:p>
            <a:r>
              <a:rPr lang="el-GR" sz="4000" dirty="0">
                <a:solidFill>
                  <a:schemeClr val="accent2">
                    <a:lumMod val="75000"/>
                  </a:schemeClr>
                </a:solidFill>
              </a:rPr>
              <a:t>Γενικές και άμεσες παρατηρήσεις και διαδικασίες συνεντεύξεων.</a:t>
            </a:r>
          </a:p>
        </p:txBody>
      </p:sp>
      <p:sp>
        <p:nvSpPr>
          <p:cNvPr id="3" name="Θέση περιεχομένου 2">
            <a:extLst>
              <a:ext uri="{FF2B5EF4-FFF2-40B4-BE49-F238E27FC236}">
                <a16:creationId xmlns:a16="http://schemas.microsoft.com/office/drawing/2014/main" id="{4A879A90-1DFF-C813-9044-D8542A05D359}"/>
              </a:ext>
            </a:extLst>
          </p:cNvPr>
          <p:cNvSpPr>
            <a:spLocks noGrp="1"/>
          </p:cNvSpPr>
          <p:nvPr>
            <p:ph idx="1"/>
          </p:nvPr>
        </p:nvSpPr>
        <p:spPr>
          <a:xfrm>
            <a:off x="1155548" y="2217343"/>
            <a:ext cx="9880893" cy="3959619"/>
          </a:xfrm>
        </p:spPr>
        <p:txBody>
          <a:bodyPr>
            <a:normAutofit fontScale="92500"/>
          </a:bodyPr>
          <a:lstStyle/>
          <a:p>
            <a:pPr marL="0" indent="0">
              <a:lnSpc>
                <a:spcPct val="150000"/>
              </a:lnSpc>
              <a:buNone/>
            </a:pPr>
            <a:r>
              <a:rPr lang="el-GR" sz="2400" dirty="0">
                <a:effectLst/>
                <a:latin typeface="Calibri" panose="020F0502020204030204" pitchFamily="34" charset="0"/>
                <a:ea typeface="Calibri" panose="020F0502020204030204" pitchFamily="34" charset="0"/>
                <a:cs typeface="Calibri" panose="020F0502020204030204" pitchFamily="34" charset="0"/>
              </a:rPr>
              <a:t>	Για να αποκτηθεί μια ολοκληρωμένη εικόνα του μαθητή, οι παρατηρήσεις πρέπει να γίνονται σε διάφορες ρυθμίσεις, σε διάφορες χρονικές στιγμές και υπό διάφορες συνθήκες. Αυτό περιλαμβάνει δομημένες και μη δομημένες ρυθμίσεις (π.χ., η τάξη, το γυμναστήριο, την αυλή, την καφετέρια, το σχολικό λεωφορείο), σε διάφορες ώρες της ημέρας (π.χ., πριν και μετά το μεσημεριανό); σε διάφορα μαθήματα (π.χ., ανάγνωση, τέχνη, μαθηματικά, μουσική) και σε διάφορες καταστάσεις (π.χ., εργασία ανεξάρτητα, σε μικρές και μεγάλες ομάδες).</a:t>
            </a:r>
          </a:p>
          <a:p>
            <a:endParaRPr lang="el-GR" sz="2400" dirty="0"/>
          </a:p>
        </p:txBody>
      </p:sp>
      <p:sp>
        <p:nvSpPr>
          <p:cNvPr id="5" name="Rectangle 2">
            <a:extLst>
              <a:ext uri="{FF2B5EF4-FFF2-40B4-BE49-F238E27FC236}">
                <a16:creationId xmlns:a16="http://schemas.microsoft.com/office/drawing/2014/main" id="{B67E8953-CFFF-D7F3-04F0-8DC323A3ABD9}"/>
              </a:ext>
            </a:extLst>
          </p:cNvPr>
          <p:cNvSpPr>
            <a:spLocks noChangeArrowheads="1"/>
          </p:cNvSpPr>
          <p:nvPr/>
        </p:nvSpPr>
        <p:spPr bwMode="auto">
          <a:xfrm>
            <a:off x="0" y="-2769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l-GR" altLang="el-GR" sz="1200" b="0" i="0" u="none" strike="noStrike" cap="none" normalizeH="0" baseline="0">
                <a:ln>
                  <a:noFill/>
                </a:ln>
                <a:solidFill>
                  <a:srgbClr val="000000"/>
                </a:solidFill>
                <a:effectLst/>
                <a:latin typeface="Söhne"/>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5291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Πίνακας 5">
            <a:extLst>
              <a:ext uri="{FF2B5EF4-FFF2-40B4-BE49-F238E27FC236}">
                <a16:creationId xmlns:a16="http://schemas.microsoft.com/office/drawing/2014/main" id="{69284E4D-787D-6EBC-C022-35E3DFB07A30}"/>
              </a:ext>
            </a:extLst>
          </p:cNvPr>
          <p:cNvGraphicFramePr>
            <a:graphicFrameLocks noGrp="1"/>
          </p:cNvGraphicFramePr>
          <p:nvPr>
            <p:extLst>
              <p:ext uri="{D42A27DB-BD31-4B8C-83A1-F6EECF244321}">
                <p14:modId xmlns:p14="http://schemas.microsoft.com/office/powerpoint/2010/main" val="729529426"/>
              </p:ext>
            </p:extLst>
          </p:nvPr>
        </p:nvGraphicFramePr>
        <p:xfrm>
          <a:off x="2027817" y="643467"/>
          <a:ext cx="8136369" cy="5610423"/>
        </p:xfrm>
        <a:graphic>
          <a:graphicData uri="http://schemas.openxmlformats.org/drawingml/2006/table">
            <a:tbl>
              <a:tblPr firstRow="1" bandRow="1">
                <a:solidFill>
                  <a:schemeClr val="accent1">
                    <a:lumMod val="20000"/>
                    <a:lumOff val="80000"/>
                  </a:schemeClr>
                </a:solidFill>
              </a:tblPr>
              <a:tblGrid>
                <a:gridCol w="4263254">
                  <a:extLst>
                    <a:ext uri="{9D8B030D-6E8A-4147-A177-3AD203B41FA5}">
                      <a16:colId xmlns:a16="http://schemas.microsoft.com/office/drawing/2014/main" val="4019005016"/>
                    </a:ext>
                  </a:extLst>
                </a:gridCol>
                <a:gridCol w="917453">
                  <a:extLst>
                    <a:ext uri="{9D8B030D-6E8A-4147-A177-3AD203B41FA5}">
                      <a16:colId xmlns:a16="http://schemas.microsoft.com/office/drawing/2014/main" val="1649978833"/>
                    </a:ext>
                  </a:extLst>
                </a:gridCol>
                <a:gridCol w="1126386">
                  <a:extLst>
                    <a:ext uri="{9D8B030D-6E8A-4147-A177-3AD203B41FA5}">
                      <a16:colId xmlns:a16="http://schemas.microsoft.com/office/drawing/2014/main" val="3886732624"/>
                    </a:ext>
                  </a:extLst>
                </a:gridCol>
                <a:gridCol w="1004025">
                  <a:extLst>
                    <a:ext uri="{9D8B030D-6E8A-4147-A177-3AD203B41FA5}">
                      <a16:colId xmlns:a16="http://schemas.microsoft.com/office/drawing/2014/main" val="1340853358"/>
                    </a:ext>
                  </a:extLst>
                </a:gridCol>
                <a:gridCol w="825251">
                  <a:extLst>
                    <a:ext uri="{9D8B030D-6E8A-4147-A177-3AD203B41FA5}">
                      <a16:colId xmlns:a16="http://schemas.microsoft.com/office/drawing/2014/main" val="2618409398"/>
                    </a:ext>
                  </a:extLst>
                </a:gridCol>
              </a:tblGrid>
              <a:tr h="270930">
                <a:tc>
                  <a:txBody>
                    <a:bodyPr/>
                    <a:lstStyle/>
                    <a:p>
                      <a:pPr algn="l" fontAlgn="t">
                        <a:lnSpc>
                          <a:spcPct val="105000"/>
                        </a:lnSpc>
                        <a:spcBef>
                          <a:spcPts val="0"/>
                        </a:spcBef>
                        <a:spcAft>
                          <a:spcPts val="800"/>
                        </a:spcAft>
                      </a:pPr>
                      <a:r>
                        <a:rPr lang="el-GR" sz="600" b="1" i="0" u="none" strike="noStrike" cap="all" spc="60" dirty="0" err="1">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Συμπεριφορική</a:t>
                      </a:r>
                      <a:r>
                        <a:rPr lang="el-GR" sz="600" b="1" i="0" u="none" strike="noStrike" cap="all" spc="6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Δεξιότητα</a:t>
                      </a:r>
                      <a:endParaRPr lang="el-GR" sz="600" b="1" i="0" u="none" strike="noStrike" cap="all" spc="60" dirty="0">
                        <a:solidFill>
                          <a:schemeClr val="tx1"/>
                        </a:solidFill>
                        <a:effectLst/>
                        <a:latin typeface="Arial" panose="020B0604020202020204" pitchFamily="34" charset="0"/>
                      </a:endParaRPr>
                    </a:p>
                  </a:txBody>
                  <a:tcPr marL="73890" marR="73890" marT="73890" marB="73890">
                    <a:lnL w="12700" cmpd="sng">
                      <a:noFill/>
                    </a:lnL>
                    <a:lnR w="12700" cmpd="sng">
                      <a:noFill/>
                    </a:lnR>
                    <a:lnT w="12700" cmpd="sng">
                      <a:noFill/>
                    </a:lnT>
                    <a:lnB w="38100" cmpd="sng">
                      <a:noFill/>
                    </a:lnB>
                    <a:noFill/>
                  </a:tcPr>
                </a:tc>
                <a:tc>
                  <a:txBody>
                    <a:bodyPr/>
                    <a:lstStyle/>
                    <a:p>
                      <a:pPr algn="ctr" fontAlgn="t">
                        <a:lnSpc>
                          <a:spcPct val="105000"/>
                        </a:lnSpc>
                        <a:spcBef>
                          <a:spcPts val="0"/>
                        </a:spcBef>
                        <a:spcAft>
                          <a:spcPts val="800"/>
                        </a:spcAft>
                      </a:pPr>
                      <a:r>
                        <a:rPr lang="el-GR" sz="600" b="1" i="0" u="none" strike="noStrike" cap="all" spc="60">
                          <a:solidFill>
                            <a:schemeClr val="tx1"/>
                          </a:solidFill>
                          <a:effectLst/>
                          <a:latin typeface="Calibri" panose="020F0502020204030204" pitchFamily="34" charset="0"/>
                          <a:ea typeface="Calibri" panose="020F0502020204030204" pitchFamily="34" charset="0"/>
                          <a:cs typeface="Calibri" panose="020F0502020204030204" pitchFamily="34" charset="0"/>
                        </a:rPr>
                        <a:t>Πάντα</a:t>
                      </a:r>
                      <a:endParaRPr lang="el-GR" sz="600" b="1" i="0" u="none" strike="noStrike" cap="all" spc="60">
                        <a:solidFill>
                          <a:schemeClr val="tx1"/>
                        </a:solidFill>
                        <a:effectLst/>
                        <a:latin typeface="Arial" panose="020B0604020202020204" pitchFamily="34" charset="0"/>
                      </a:endParaRPr>
                    </a:p>
                  </a:txBody>
                  <a:tcPr marL="73890" marR="73890" marT="73890" marB="73890">
                    <a:lnL w="12700" cmpd="sng">
                      <a:noFill/>
                    </a:lnL>
                    <a:lnR w="12700" cmpd="sng">
                      <a:noFill/>
                    </a:lnR>
                    <a:lnT w="12700" cmpd="sng">
                      <a:noFill/>
                    </a:lnT>
                    <a:lnB w="38100" cmpd="sng">
                      <a:noFill/>
                    </a:lnB>
                    <a:noFill/>
                  </a:tcPr>
                </a:tc>
                <a:tc>
                  <a:txBody>
                    <a:bodyPr/>
                    <a:lstStyle/>
                    <a:p>
                      <a:pPr algn="l" fontAlgn="t">
                        <a:lnSpc>
                          <a:spcPct val="105000"/>
                        </a:lnSpc>
                        <a:spcBef>
                          <a:spcPts val="0"/>
                        </a:spcBef>
                        <a:spcAft>
                          <a:spcPts val="800"/>
                        </a:spcAft>
                      </a:pPr>
                      <a:r>
                        <a:rPr lang="el-GR" sz="600" b="1" i="0" u="none" strike="noStrike"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Συνήθως </a:t>
                      </a:r>
                      <a:endParaRPr lang="el-GR" sz="600" b="1" i="0" u="none" strike="noStrike" cap="all" spc="60">
                        <a:solidFill>
                          <a:schemeClr val="tx1"/>
                        </a:solidFill>
                        <a:effectLst/>
                        <a:latin typeface="Arial" panose="020B0604020202020204" pitchFamily="34" charset="0"/>
                      </a:endParaRPr>
                    </a:p>
                  </a:txBody>
                  <a:tcPr marL="73890" marR="73890" marT="73890" marB="73890">
                    <a:lnL w="12700" cmpd="sng">
                      <a:noFill/>
                    </a:lnL>
                    <a:lnR w="12700" cmpd="sng">
                      <a:noFill/>
                    </a:lnR>
                    <a:lnT w="12700" cmpd="sng">
                      <a:noFill/>
                    </a:lnT>
                    <a:lnB w="38100" cmpd="sng">
                      <a:noFill/>
                    </a:lnB>
                    <a:noFill/>
                  </a:tcPr>
                </a:tc>
                <a:tc>
                  <a:txBody>
                    <a:bodyPr/>
                    <a:lstStyle/>
                    <a:p>
                      <a:pPr algn="l" fontAlgn="t">
                        <a:lnSpc>
                          <a:spcPct val="105000"/>
                        </a:lnSpc>
                        <a:spcBef>
                          <a:spcPts val="0"/>
                        </a:spcBef>
                        <a:spcAft>
                          <a:spcPts val="800"/>
                        </a:spcAft>
                      </a:pPr>
                      <a:r>
                        <a:rPr lang="el-GR" sz="600" b="1" i="0" u="none" strike="noStrike"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Σπάνια </a:t>
                      </a:r>
                      <a:endParaRPr lang="el-GR" sz="600" b="1" i="0" u="none" strike="noStrike" cap="all" spc="60">
                        <a:solidFill>
                          <a:schemeClr val="tx1"/>
                        </a:solidFill>
                        <a:effectLst/>
                        <a:latin typeface="Arial" panose="020B0604020202020204" pitchFamily="34" charset="0"/>
                      </a:endParaRPr>
                    </a:p>
                  </a:txBody>
                  <a:tcPr marL="73890" marR="73890" marT="73890" marB="73890">
                    <a:lnL w="12700" cmpd="sng">
                      <a:noFill/>
                    </a:lnL>
                    <a:lnR w="12700" cmpd="sng">
                      <a:noFill/>
                    </a:lnR>
                    <a:lnT w="12700" cmpd="sng">
                      <a:noFill/>
                    </a:lnT>
                    <a:lnB w="38100" cmpd="sng">
                      <a:noFill/>
                    </a:lnB>
                    <a:noFill/>
                  </a:tcPr>
                </a:tc>
                <a:tc>
                  <a:txBody>
                    <a:bodyPr/>
                    <a:lstStyle/>
                    <a:p>
                      <a:pPr algn="l" fontAlgn="t">
                        <a:lnSpc>
                          <a:spcPct val="105000"/>
                        </a:lnSpc>
                        <a:spcBef>
                          <a:spcPts val="0"/>
                        </a:spcBef>
                        <a:spcAft>
                          <a:spcPts val="800"/>
                        </a:spcAft>
                      </a:pPr>
                      <a:r>
                        <a:rPr lang="el-GR" sz="600" b="1" i="0" u="none" strike="noStrike"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Ποτέ</a:t>
                      </a:r>
                      <a:endParaRPr lang="el-GR" sz="600" b="1" i="0" u="none" strike="noStrike" cap="all" spc="60">
                        <a:solidFill>
                          <a:schemeClr val="tx1"/>
                        </a:solidFill>
                        <a:effectLst/>
                        <a:latin typeface="Arial" panose="020B0604020202020204" pitchFamily="34" charset="0"/>
                      </a:endParaRPr>
                    </a:p>
                  </a:txBody>
                  <a:tcPr marL="73890" marR="73890" marT="73890" marB="73890">
                    <a:lnL w="12700" cmpd="sng">
                      <a:noFill/>
                    </a:lnL>
                    <a:lnR w="12700" cmpd="sng">
                      <a:noFill/>
                    </a:lnR>
                    <a:lnT w="12700" cmpd="sng">
                      <a:noFill/>
                    </a:lnT>
                    <a:lnB w="38100" cmpd="sng">
                      <a:noFill/>
                    </a:lnB>
                    <a:noFill/>
                  </a:tcPr>
                </a:tc>
                <a:extLst>
                  <a:ext uri="{0D108BD9-81ED-4DB2-BD59-A6C34878D82A}">
                    <a16:rowId xmlns:a16="http://schemas.microsoft.com/office/drawing/2014/main" val="3143266967"/>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Έγκαιρος και Προετοιμασμένος</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203061456"/>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Έρχεται στην τάξη στην ώρα του</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18536692"/>
                  </a:ext>
                </a:extLst>
              </a:tr>
              <a:tr h="210071">
                <a:tc>
                  <a:txBody>
                    <a:bodyPr/>
                    <a:lstStyle/>
                    <a:p>
                      <a:pPr algn="l" fontAlgn="t">
                        <a:lnSpc>
                          <a:spcPct val="105000"/>
                        </a:lnSpc>
                        <a:spcBef>
                          <a:spcPts val="0"/>
                        </a:spcBef>
                        <a:spcAft>
                          <a:spcPts val="800"/>
                        </a:spcAft>
                      </a:pPr>
                      <a:r>
                        <a:rPr lang="el-GR" sz="900" b="1" i="0" u="none" strike="noStrike" cap="none" spc="0" dirty="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Φέρνει τα απαραίτητα υλικά</a:t>
                      </a:r>
                      <a:endParaRPr lang="el-GR" sz="900" b="0" i="0" u="none" strike="noStrike" cap="none" spc="0" dirty="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74304770"/>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Ολοκληρώνει την εργασία</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782081347"/>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Σέβεται τους Συμμαθητές</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68886513"/>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Σέβεται την ιδιοκτησία των άλλων</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563598384"/>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Ακούει τους συμμαθητές</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14943129"/>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Αντιδρά κατάλληλα στους συμμαθητές</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444719826"/>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Σέβεται τις απόψεις των άλλων</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88354335"/>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Απέχει από προσβλητική γλώσσα</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535641123"/>
                  </a:ext>
                </a:extLst>
              </a:tr>
              <a:tr h="210071">
                <a:tc>
                  <a:txBody>
                    <a:bodyPr/>
                    <a:lstStyle/>
                    <a:p>
                      <a:pPr algn="l" fontAlgn="t">
                        <a:lnSpc>
                          <a:spcPct val="105000"/>
                        </a:lnSpc>
                        <a:spcBef>
                          <a:spcPts val="0"/>
                        </a:spcBef>
                        <a:spcAft>
                          <a:spcPts val="800"/>
                        </a:spcAft>
                      </a:pPr>
                      <a:r>
                        <a:rPr lang="el-GR" sz="900" b="1" i="0" u="none" strike="noStrike" cap="none" spc="0" dirty="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Σέβεται τον Δάσκαλο και το Προσωπικό</a:t>
                      </a:r>
                      <a:endParaRPr lang="el-GR" sz="900" b="0" i="0" u="none" strike="noStrike" cap="none" spc="0" dirty="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74615284"/>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Ακολουθεί τις οδηγίες</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520140617"/>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Ακούει τον δάσκαλο και το προσωπικό</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73301599"/>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Αποδέχεται την ευθύνη για τις πράξεις του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684643979"/>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Επιδεικνύει Κατάλληλα Χαρακτηριστικά Χαρακτήρα</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45899648"/>
                  </a:ext>
                </a:extLst>
              </a:tr>
              <a:tr h="347999">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Επιδεικνύει θετικά χαρακτηριστικά χαρακτήρα (π.χ., ευγένεια, αξιοπιστία, ειλικρίνεια)</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72525647"/>
                  </a:ext>
                </a:extLst>
              </a:tr>
              <a:tr h="347999">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Επιδεικνύει παραγωγικά χαρακτηριστικά χαρακτήρα (π.χ., υπομονή, λεπτομέρεια, σκληρή δουλειά)</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88101476"/>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Επιδεικνύει ενδιαφέρον για τους άλλους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850150059"/>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Επιδεικνύει Επίπεδο Ενδιαφέροντος για την Μάθηση</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14731968"/>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Παραμένει στο έργο του</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48626505"/>
                  </a:ext>
                </a:extLst>
              </a:tr>
              <a:tr h="402732">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Επιτρέπει στους άλλους να παραμένουν στο έργο τους</a:t>
                      </a:r>
                      <a:endParaRPr lang="el-GR" sz="900" b="0" i="0" u="none" strike="noStrike" cap="none" spc="0">
                        <a:solidFill>
                          <a:schemeClr val="tx1"/>
                        </a:solidFill>
                        <a:effectLst/>
                        <a:highlight>
                          <a:srgbClr val="D9E2F3"/>
                        </a:highlight>
                        <a:latin typeface="Arial" panose="020B0604020202020204" pitchFamily="34" charset="0"/>
                      </a:endParaRPr>
                    </a:p>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93802077"/>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159777369"/>
                  </a:ext>
                </a:extLst>
              </a:tr>
              <a:tr h="210071">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05000"/>
                        </a:lnSpc>
                        <a:spcBef>
                          <a:spcPts val="0"/>
                        </a:spcBef>
                        <a:spcAft>
                          <a:spcPts val="800"/>
                        </a:spcAft>
                      </a:pPr>
                      <a:r>
                        <a:rPr lang="el-GR" sz="900" b="1" i="0" u="none" strike="noStrike" cap="none" spc="0" dirty="0">
                          <a:solidFill>
                            <a:schemeClr val="tx1"/>
                          </a:solidFill>
                          <a:effectLst/>
                          <a:highlight>
                            <a:srgbClr val="D9E2F3"/>
                          </a:highlight>
                          <a:latin typeface="Calibri" panose="020F0502020204030204" pitchFamily="34" charset="0"/>
                          <a:ea typeface="Calibri" panose="020F0502020204030204" pitchFamily="34" charset="0"/>
                          <a:cs typeface="Times New Roman" panose="02020603050405020304" pitchFamily="18" charset="0"/>
                        </a:rPr>
                        <a:t> </a:t>
                      </a:r>
                      <a:endParaRPr lang="el-GR" sz="900" b="0" i="0" u="none" strike="noStrike" cap="none" spc="0" dirty="0">
                        <a:solidFill>
                          <a:schemeClr val="tx1"/>
                        </a:solidFill>
                        <a:effectLst/>
                        <a:highlight>
                          <a:srgbClr val="D9E2F3"/>
                        </a:highlight>
                        <a:latin typeface="Arial" panose="020B0604020202020204" pitchFamily="34" charset="0"/>
                      </a:endParaRPr>
                    </a:p>
                  </a:txBody>
                  <a:tcPr marL="22890" marR="22890" marT="3179" marB="4926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1504962"/>
                  </a:ext>
                </a:extLst>
              </a:tr>
            </a:tbl>
          </a:graphicData>
        </a:graphic>
      </p:graphicFrame>
    </p:spTree>
    <p:extLst>
      <p:ext uri="{BB962C8B-B14F-4D97-AF65-F5344CB8AC3E}">
        <p14:creationId xmlns:p14="http://schemas.microsoft.com/office/powerpoint/2010/main" val="120999993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8AD9BE-82AF-B790-E0E9-5F79491DEE81}"/>
              </a:ext>
            </a:extLst>
          </p:cNvPr>
          <p:cNvSpPr>
            <a:spLocks noGrp="1"/>
          </p:cNvSpPr>
          <p:nvPr>
            <p:ph type="title"/>
          </p:nvPr>
        </p:nvSpPr>
        <p:spPr>
          <a:xfrm>
            <a:off x="640080" y="1243013"/>
            <a:ext cx="3855720" cy="4371974"/>
          </a:xfrm>
        </p:spPr>
        <p:txBody>
          <a:bodyPr>
            <a:normAutofit/>
          </a:bodyPr>
          <a:lstStyle/>
          <a:p>
            <a:r>
              <a:rPr lang="el-GR" sz="3600" b="0" i="0" dirty="0">
                <a:solidFill>
                  <a:schemeClr val="tx2"/>
                </a:solidFill>
                <a:effectLst/>
                <a:highlight>
                  <a:srgbClr val="FFFFFF"/>
                </a:highlight>
                <a:latin typeface="Söhne"/>
              </a:rPr>
              <a:t>Τύποι άμεσων παρατηρήσεων</a:t>
            </a:r>
            <a:endParaRPr lang="el-GR" sz="3600" dirty="0">
              <a:solidFill>
                <a:schemeClr val="tx2"/>
              </a:solidFill>
            </a:endParaRPr>
          </a:p>
        </p:txBody>
      </p:sp>
      <p:sp>
        <p:nvSpPr>
          <p:cNvPr id="3" name="Θέση περιεχομένου 2">
            <a:extLst>
              <a:ext uri="{FF2B5EF4-FFF2-40B4-BE49-F238E27FC236}">
                <a16:creationId xmlns:a16="http://schemas.microsoft.com/office/drawing/2014/main" id="{9C7B87AE-39E0-18E9-D688-C35F7275E4FF}"/>
              </a:ext>
            </a:extLst>
          </p:cNvPr>
          <p:cNvSpPr>
            <a:spLocks noGrp="1"/>
          </p:cNvSpPr>
          <p:nvPr>
            <p:ph idx="1"/>
          </p:nvPr>
        </p:nvSpPr>
        <p:spPr>
          <a:xfrm>
            <a:off x="6172200" y="804672"/>
            <a:ext cx="5221224" cy="5230368"/>
          </a:xfrm>
        </p:spPr>
        <p:txBody>
          <a:bodyPr anchor="ctr">
            <a:normAutofit/>
          </a:bodyPr>
          <a:lstStyle/>
          <a:p>
            <a:r>
              <a:rPr lang="el-GR" sz="1500" b="1" i="0" u="sng" dirty="0">
                <a:solidFill>
                  <a:schemeClr val="tx2"/>
                </a:solidFill>
                <a:effectLst/>
                <a:highlight>
                  <a:srgbClr val="FFFFFF"/>
                </a:highlight>
                <a:latin typeface="Söhne"/>
              </a:rPr>
              <a:t>Καταγραφή Συμβάντων</a:t>
            </a:r>
          </a:p>
          <a:p>
            <a:pPr marL="0" indent="0">
              <a:spcBef>
                <a:spcPts val="0"/>
              </a:spcBef>
              <a:buNone/>
            </a:pPr>
            <a:r>
              <a:rPr lang="el-GR"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Η καταγραφή συμβάντων είναι μια μέθοδος άμεσης παρατήρησης στην οποία ο παρατηρητής μετρά τον αριθμό των φορών που εμφανίζεται μια συγκεκριμένη συμπεριφορά-στόχος. Αυτός ο τύπος παρατήρησης είναι επίσης γνωστός ως καταγραφή συχνότητας. Όταν η καταγραφή συμβάντων σχετίζεται άμεσα με τον χρόνο, γνωρίζεται ως καταγραφή ποσοστού (π.χ., 12 φορές ανά λεπτό, 4 φορές ανά ώρα). Η καταγραφή συμβάντων μπορεί να χρησιμοποιηθεί όταν η συμπεριφορά έχει έναν καθορισμένο αρχή και τέλος, επίσης αναφέρεται ως διακριτή συμπεριφορά. </a:t>
            </a:r>
          </a:p>
          <a:p>
            <a:pPr marL="0" indent="0">
              <a:spcBef>
                <a:spcPts val="0"/>
              </a:spcBef>
              <a:buNone/>
            </a:pPr>
            <a:r>
              <a:rPr lang="el-GR"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spcBef>
                <a:spcPts val="600"/>
              </a:spcBef>
              <a:buNone/>
            </a:pPr>
            <a:endParaRPr lang="el-GR" sz="1500" dirty="0">
              <a:solidFill>
                <a:schemeClr val="tx2"/>
              </a:solidFill>
              <a:highlight>
                <a:srgbClr val="FFFFFF"/>
              </a:highlight>
              <a:latin typeface="Söhne"/>
            </a:endParaRPr>
          </a:p>
        </p:txBody>
      </p:sp>
    </p:spTree>
    <p:extLst>
      <p:ext uri="{BB962C8B-B14F-4D97-AF65-F5344CB8AC3E}">
        <p14:creationId xmlns:p14="http://schemas.microsoft.com/office/powerpoint/2010/main" val="431341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C4725-EE3E-0CBF-D4D1-3E72D5CDB7D3}"/>
              </a:ext>
            </a:extLst>
          </p:cNvPr>
          <p:cNvSpPr>
            <a:spLocks noGrp="1"/>
          </p:cNvSpPr>
          <p:nvPr>
            <p:ph type="title"/>
          </p:nvPr>
        </p:nvSpPr>
        <p:spPr/>
        <p:txBody>
          <a:bodyPr/>
          <a:lstStyle/>
          <a:p>
            <a:r>
              <a:rPr lang="el-GR" sz="3600" b="1" i="0" u="sng" dirty="0">
                <a:solidFill>
                  <a:schemeClr val="tx2"/>
                </a:solidFill>
                <a:effectLst/>
                <a:highlight>
                  <a:srgbClr val="FFFFFF"/>
                </a:highlight>
                <a:latin typeface="Söhne"/>
              </a:rPr>
              <a:t>Καταγραφή Συμβάντων</a:t>
            </a:r>
            <a:br>
              <a:rPr lang="el-GR" sz="3600" b="1" i="0" u="sng" dirty="0">
                <a:solidFill>
                  <a:schemeClr val="tx2"/>
                </a:solidFill>
                <a:effectLst/>
                <a:highlight>
                  <a:srgbClr val="FFFFFF"/>
                </a:highlight>
                <a:latin typeface="Söhne"/>
              </a:rPr>
            </a:br>
            <a:endParaRPr lang="el-GR" dirty="0"/>
          </a:p>
        </p:txBody>
      </p:sp>
      <p:sp>
        <p:nvSpPr>
          <p:cNvPr id="3" name="Θέση περιεχομένου 2">
            <a:extLst>
              <a:ext uri="{FF2B5EF4-FFF2-40B4-BE49-F238E27FC236}">
                <a16:creationId xmlns:a16="http://schemas.microsoft.com/office/drawing/2014/main" id="{9BD19BAE-30A9-40F7-7302-290D676AC7F0}"/>
              </a:ext>
            </a:extLst>
          </p:cNvPr>
          <p:cNvSpPr>
            <a:spLocks noGrp="1"/>
          </p:cNvSpPr>
          <p:nvPr>
            <p:ph idx="1"/>
          </p:nvPr>
        </p:nvSpPr>
        <p:spPr/>
        <p:txBody>
          <a:bodyPr>
            <a:normAutofit lnSpcReduction="10000"/>
          </a:bodyPr>
          <a:lstStyle/>
          <a:p>
            <a:r>
              <a:rPr lang="el-GR"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Οι δάσκαλοι συχνά εφαρμόζουν την καταγραφή συμβάντων σε καθημερινές δραστηριότητες της τάξης. Ένα παράδειγμα καταγραφής συμβάντων είναι η καταγραφή του αριθμού των φορών που ο μαθητής εγκαταλείπει το γραφείο του κατά τη διάρκεια μιας περιόδου ανάγνωσης 45 λεπτών. Η καταγραφή συμβάντων μπορεί να είναι σχετικά εύκολη με την καταγραφή κάθε φοράς με γραμμές σε ένα σημειωματάριο, χρησιμοποιώντας ένα φορητό μετρητή, ή απλά μετακινώντας ένα λάστιχο από το ένα δάκτυλο στο επόμενο για να καταμετρήσετε τα περιστατικά της συγκεκριμένης συμπεριφοράς-στόχου.</a:t>
            </a:r>
          </a:p>
          <a:p>
            <a:endParaRPr lang="el-GR" dirty="0"/>
          </a:p>
        </p:txBody>
      </p:sp>
    </p:spTree>
    <p:extLst>
      <p:ext uri="{BB962C8B-B14F-4D97-AF65-F5344CB8AC3E}">
        <p14:creationId xmlns:p14="http://schemas.microsoft.com/office/powerpoint/2010/main" val="2722343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CA94B0-534A-D6D1-C6E0-E8510B0F9843}"/>
              </a:ext>
            </a:extLst>
          </p:cNvPr>
          <p:cNvSpPr>
            <a:spLocks noGrp="1"/>
          </p:cNvSpPr>
          <p:nvPr>
            <p:ph type="title"/>
          </p:nvPr>
        </p:nvSpPr>
        <p:spPr/>
        <p:txBody>
          <a:bodyPr>
            <a:normAutofit/>
          </a:bodyPr>
          <a:lstStyle/>
          <a:p>
            <a:r>
              <a:rPr lang="el-GR" b="0" i="0" dirty="0">
                <a:effectLst/>
                <a:highlight>
                  <a:srgbClr val="FFFFFF"/>
                </a:highlight>
                <a:latin typeface="Söhne"/>
              </a:rPr>
              <a:t>Τύποι άμεσων παρατηρήσεων</a:t>
            </a:r>
            <a:endParaRPr lang="el-GR" dirty="0"/>
          </a:p>
        </p:txBody>
      </p:sp>
      <p:sp>
        <p:nvSpPr>
          <p:cNvPr id="3" name="Θέση περιεχομένου 2">
            <a:extLst>
              <a:ext uri="{FF2B5EF4-FFF2-40B4-BE49-F238E27FC236}">
                <a16:creationId xmlns:a16="http://schemas.microsoft.com/office/drawing/2014/main" id="{8AB9D765-A08E-9AD0-29C1-0354A027B6D9}"/>
              </a:ext>
            </a:extLst>
          </p:cNvPr>
          <p:cNvSpPr>
            <a:spLocks noGrp="1"/>
          </p:cNvSpPr>
          <p:nvPr>
            <p:ph idx="1"/>
          </p:nvPr>
        </p:nvSpPr>
        <p:spPr/>
        <p:txBody>
          <a:bodyPr>
            <a:normAutofit lnSpcReduction="10000"/>
          </a:bodyPr>
          <a:lstStyle/>
          <a:p>
            <a:r>
              <a:rPr lang="el-GR" sz="1300" b="1" i="0" u="sng" dirty="0">
                <a:effectLst/>
                <a:highlight>
                  <a:srgbClr val="FFFFFF"/>
                </a:highlight>
                <a:latin typeface="Söhne"/>
              </a:rPr>
              <a:t> Καταγραφή Διάρκειας</a:t>
            </a:r>
          </a:p>
          <a:p>
            <a:pPr marL="0" indent="0">
              <a:buNone/>
            </a:pPr>
            <a:r>
              <a:rPr lang="el-GR" sz="2000" dirty="0">
                <a:effectLst/>
                <a:latin typeface="Times New Roman" panose="02020603050405020304" pitchFamily="18" charset="0"/>
                <a:ea typeface="Times New Roman" panose="02020603050405020304" pitchFamily="18" charset="0"/>
              </a:rPr>
              <a:t>Η καταγραφή διάρκειας είναι ένας τύπος άμεσης μέτρησης που χρησιμοποιείται για να καταγραφεί πόσο διαρκεί μια συγκεκριμένη συμπεριφορά. Σε ορισμένες καταστάσεις, η διάρκεια μιας συγκεκριμένης συμπεριφοράς μπορεί να είναι πιο σημαντική από το πόσο συχνά συμβαίνει. Για μια νόηση της καταγραφής διάρκειας, η συμπεριφορά πρέπει να έχει έναν σαφή αρχή και ένα τέλος.</a:t>
            </a:r>
          </a:p>
          <a:p>
            <a:pPr marL="0" indent="0">
              <a:spcBef>
                <a:spcPts val="1500"/>
              </a:spcBef>
              <a:spcAft>
                <a:spcPts val="1500"/>
              </a:spcAft>
              <a:buNone/>
            </a:pPr>
            <a:r>
              <a:rPr lang="el-GR" sz="2000" dirty="0">
                <a:effectLst/>
                <a:latin typeface="Times New Roman" panose="02020603050405020304" pitchFamily="18" charset="0"/>
                <a:ea typeface="Times New Roman" panose="02020603050405020304" pitchFamily="18" charset="0"/>
              </a:rPr>
              <a:t>Ο </a:t>
            </a:r>
            <a:r>
              <a:rPr lang="el-GR" sz="2000" dirty="0" err="1">
                <a:effectLst/>
                <a:latin typeface="Times New Roman" panose="02020603050405020304" pitchFamily="18" charset="0"/>
                <a:ea typeface="Times New Roman" panose="02020603050405020304" pitchFamily="18" charset="0"/>
              </a:rPr>
              <a:t>Τεντ</a:t>
            </a:r>
            <a:r>
              <a:rPr lang="el-GR" sz="2000" dirty="0">
                <a:effectLst/>
                <a:latin typeface="Times New Roman" panose="02020603050405020304" pitchFamily="18" charset="0"/>
                <a:ea typeface="Times New Roman" panose="02020603050405020304" pitchFamily="18" charset="0"/>
              </a:rPr>
              <a:t> γύρισε το κεφάλι του για να κοιτάξει έξω από το παράθυρο της τάξης δύο φορές κατά τη διάρκεια της ώρας μελέτης. Την πρώτη φορά, κοίταξε έξω από το παράθυρο για 15 λεπτά και τη δεύτερη φορά για 18 λεπτά. Είναι πιο σημαντικό να αναφέρουμε ότι αποσπάστηκε από το έργο του για περισσότερο από το μισό της περιόδου των 45 λεπτών παρά να αναφέρουμε ότι αποσπάστηκε μόνο δύο φορές από την εργασία του κατά τη διάρκεια αυτής της περιόδου. </a:t>
            </a:r>
          </a:p>
          <a:p>
            <a:pPr marL="0" indent="0">
              <a:buNone/>
            </a:pPr>
            <a:endParaRPr lang="el-GR" sz="1300" dirty="0">
              <a:effectLst/>
              <a:latin typeface="Times New Roman" panose="02020603050405020304" pitchFamily="18" charset="0"/>
              <a:ea typeface="Times New Roman" panose="02020603050405020304" pitchFamily="18" charset="0"/>
            </a:endParaRPr>
          </a:p>
          <a:p>
            <a:pPr marL="0" indent="0">
              <a:buNone/>
            </a:pPr>
            <a:endParaRPr lang="el-GR" sz="1300" dirty="0">
              <a:effectLst/>
              <a:latin typeface="Times New Roman" panose="02020603050405020304" pitchFamily="18" charset="0"/>
              <a:ea typeface="Times New Roman" panose="02020603050405020304" pitchFamily="18" charset="0"/>
            </a:endParaRPr>
          </a:p>
          <a:p>
            <a:pPr marL="0" indent="0">
              <a:buNone/>
            </a:pPr>
            <a:endParaRPr lang="el-GR"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9961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E19AAE-CFFC-F029-FFA2-E2BAD828CD6A}"/>
              </a:ext>
            </a:extLst>
          </p:cNvPr>
          <p:cNvSpPr>
            <a:spLocks noGrp="1"/>
          </p:cNvSpPr>
          <p:nvPr>
            <p:ph type="title"/>
          </p:nvPr>
        </p:nvSpPr>
        <p:spPr/>
        <p:txBody>
          <a:bodyPr/>
          <a:lstStyle/>
          <a:p>
            <a:r>
              <a:rPr lang="el-GR" sz="3600" b="1" i="0" u="sng" dirty="0">
                <a:effectLst/>
                <a:highlight>
                  <a:srgbClr val="FFFFFF"/>
                </a:highlight>
                <a:latin typeface="Söhne"/>
              </a:rPr>
              <a:t>Καταγραφή Διάρκειας</a:t>
            </a:r>
            <a:endParaRPr lang="el-GR" dirty="0"/>
          </a:p>
        </p:txBody>
      </p:sp>
      <p:sp>
        <p:nvSpPr>
          <p:cNvPr id="3" name="Θέση περιεχομένου 2">
            <a:extLst>
              <a:ext uri="{FF2B5EF4-FFF2-40B4-BE49-F238E27FC236}">
                <a16:creationId xmlns:a16="http://schemas.microsoft.com/office/drawing/2014/main" id="{4FEE82EA-C7E6-CAA3-E5E2-6899B8154B92}"/>
              </a:ext>
            </a:extLst>
          </p:cNvPr>
          <p:cNvSpPr>
            <a:spLocks noGrp="1"/>
          </p:cNvSpPr>
          <p:nvPr>
            <p:ph idx="1"/>
          </p:nvPr>
        </p:nvSpPr>
        <p:spPr/>
        <p:txBody>
          <a:bodyPr>
            <a:normAutofit lnSpcReduction="10000"/>
          </a:bodyPr>
          <a:lstStyle/>
          <a:p>
            <a:pPr marL="0" indent="0">
              <a:spcBef>
                <a:spcPts val="1500"/>
              </a:spcBef>
              <a:spcAft>
                <a:spcPts val="1500"/>
              </a:spcAft>
              <a:buNone/>
            </a:pPr>
            <a:r>
              <a:rPr lang="en-US" sz="2000" dirty="0">
                <a:effectLst/>
                <a:latin typeface="Times New Roman" panose="02020603050405020304" pitchFamily="18" charset="0"/>
                <a:ea typeface="Times New Roman" panose="02020603050405020304" pitchFamily="18" charset="0"/>
              </a:rPr>
              <a:t>	</a:t>
            </a:r>
            <a:r>
              <a:rPr lang="el-GR" sz="2000" dirty="0">
                <a:effectLst/>
                <a:latin typeface="Times New Roman" panose="02020603050405020304" pitchFamily="18" charset="0"/>
                <a:ea typeface="Times New Roman" panose="02020603050405020304" pitchFamily="18" charset="0"/>
              </a:rPr>
              <a:t>Υπάρχουν δύο μέθοδοι καταγραφής διάρκειας. Ο δάσκαλος μπορεί είτε να </a:t>
            </a:r>
            <a:r>
              <a:rPr lang="el-GR" sz="2000" dirty="0" err="1">
                <a:effectLst/>
                <a:latin typeface="Times New Roman" panose="02020603050405020304" pitchFamily="18" charset="0"/>
                <a:ea typeface="Times New Roman" panose="02020603050405020304" pitchFamily="18" charset="0"/>
              </a:rPr>
              <a:t>συνολίσει</a:t>
            </a:r>
            <a:r>
              <a:rPr lang="el-GR" sz="2000" dirty="0">
                <a:effectLst/>
                <a:latin typeface="Times New Roman" panose="02020603050405020304" pitchFamily="18" charset="0"/>
                <a:ea typeface="Times New Roman" panose="02020603050405020304" pitchFamily="18" charset="0"/>
              </a:rPr>
              <a:t> είτε να κάνει μέσο όρο τα κομμάτια του χρόνου που η συμπεριφορά συνέβη κατά μια συγκεκριμένη χρονική περίοδο. Για να αποκτήσει το συνολικό, προσθέτει κάθε καταγεγραμμένη περίοδο χρόνου που συνέβη η συμπεριφορά. Για να αποκτήσει έναν μέσο όρο, διαιρεί το συνολικό αριθμό λεπτών που η συμπεριφορά συνέβη με τον αριθμό των φορών που παρατηρήθηκε η συμπεριφορά κατά την καθορισμένη περίοδο.</a:t>
            </a:r>
          </a:p>
          <a:p>
            <a:pPr marL="0" indent="0">
              <a:spcBef>
                <a:spcPts val="1500"/>
              </a:spcBef>
              <a:spcAft>
                <a:spcPts val="1500"/>
              </a:spcAft>
              <a:buNone/>
            </a:pPr>
            <a:r>
              <a:rPr lang="en-US" sz="2000" dirty="0">
                <a:effectLst/>
                <a:latin typeface="Times New Roman" panose="02020603050405020304" pitchFamily="18" charset="0"/>
                <a:ea typeface="Times New Roman" panose="02020603050405020304" pitchFamily="18" charset="0"/>
              </a:rPr>
              <a:t>	</a:t>
            </a:r>
            <a:r>
              <a:rPr lang="el-GR" sz="2000" dirty="0">
                <a:effectLst/>
                <a:latin typeface="Times New Roman" panose="02020603050405020304" pitchFamily="18" charset="0"/>
                <a:ea typeface="Times New Roman" panose="02020603050405020304" pitchFamily="18" charset="0"/>
              </a:rPr>
              <a:t>Κατά την πρώτη ώρα της σχολικής μέρας, παρατηρείτε ότι ο </a:t>
            </a:r>
            <a:r>
              <a:rPr lang="el-GR" sz="2000" dirty="0" err="1">
                <a:effectLst/>
                <a:latin typeface="Times New Roman" panose="02020603050405020304" pitchFamily="18" charset="0"/>
                <a:ea typeface="Times New Roman" panose="02020603050405020304" pitchFamily="18" charset="0"/>
              </a:rPr>
              <a:t>Τζέσι</a:t>
            </a:r>
            <a:r>
              <a:rPr lang="el-GR" sz="2000" dirty="0">
                <a:effectLst/>
                <a:latin typeface="Times New Roman" panose="02020603050405020304" pitchFamily="18" charset="0"/>
                <a:ea typeface="Times New Roman" panose="02020603050405020304" pitchFamily="18" charset="0"/>
              </a:rPr>
              <a:t> χασκογελούσε για 10 λεπτά, 7 λεπτά, 3 λεπτά, 8 λεπτά και 12 λεπτά. Υπολογίζετε ότι κατά μία ώρα σχολείου, ο </a:t>
            </a:r>
            <a:r>
              <a:rPr lang="el-GR" sz="2000" dirty="0" err="1">
                <a:effectLst/>
                <a:latin typeface="Times New Roman" panose="02020603050405020304" pitchFamily="18" charset="0"/>
                <a:ea typeface="Times New Roman" panose="02020603050405020304" pitchFamily="18" charset="0"/>
              </a:rPr>
              <a:t>Τζέσι</a:t>
            </a:r>
            <a:r>
              <a:rPr lang="el-GR" sz="2000" dirty="0">
                <a:effectLst/>
                <a:latin typeface="Times New Roman" panose="02020603050405020304" pitchFamily="18" charset="0"/>
                <a:ea typeface="Times New Roman" panose="02020603050405020304" pitchFamily="18" charset="0"/>
              </a:rPr>
              <a:t> είχε συνολικά 40 λεπτά </a:t>
            </a:r>
            <a:r>
              <a:rPr lang="el-GR" sz="2000" dirty="0" err="1">
                <a:effectLst/>
                <a:latin typeface="Times New Roman" panose="02020603050405020304" pitchFamily="18" charset="0"/>
                <a:ea typeface="Times New Roman" panose="02020603050405020304" pitchFamily="18" charset="0"/>
              </a:rPr>
              <a:t>χασκογελίσματος</a:t>
            </a:r>
            <a:r>
              <a:rPr lang="el-GR" sz="2000" dirty="0">
                <a:effectLst/>
                <a:latin typeface="Times New Roman" panose="02020603050405020304" pitchFamily="18" charset="0"/>
                <a:ea typeface="Times New Roman" panose="02020603050405020304" pitchFamily="18" charset="0"/>
              </a:rPr>
              <a:t> με μέσο όρο 8 λεπτά κάθε φορά που χασκογελούσε.</a:t>
            </a:r>
          </a:p>
          <a:p>
            <a:endParaRPr lang="el-GR" dirty="0"/>
          </a:p>
        </p:txBody>
      </p:sp>
    </p:spTree>
    <p:extLst>
      <p:ext uri="{BB962C8B-B14F-4D97-AF65-F5344CB8AC3E}">
        <p14:creationId xmlns:p14="http://schemas.microsoft.com/office/powerpoint/2010/main" val="80357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3C253-8776-1C61-BA42-1753EEC5A09A}"/>
              </a:ext>
            </a:extLst>
          </p:cNvPr>
          <p:cNvSpPr>
            <a:spLocks noGrp="1"/>
          </p:cNvSpPr>
          <p:nvPr>
            <p:ph type="title"/>
          </p:nvPr>
        </p:nvSpPr>
        <p:spPr/>
        <p:txBody>
          <a:bodyPr>
            <a:normAutofit/>
          </a:bodyPr>
          <a:lstStyle/>
          <a:p>
            <a:r>
              <a:rPr lang="el-GR" b="0" i="0" dirty="0">
                <a:effectLst/>
                <a:highlight>
                  <a:srgbClr val="FFFFFF"/>
                </a:highlight>
                <a:latin typeface="Söhne"/>
              </a:rPr>
              <a:t>Τύποι άμεσων παρατηρήσεων</a:t>
            </a:r>
            <a:endParaRPr lang="el-GR" dirty="0"/>
          </a:p>
        </p:txBody>
      </p:sp>
      <p:sp>
        <p:nvSpPr>
          <p:cNvPr id="3" name="Θέση περιεχομένου 2">
            <a:extLst>
              <a:ext uri="{FF2B5EF4-FFF2-40B4-BE49-F238E27FC236}">
                <a16:creationId xmlns:a16="http://schemas.microsoft.com/office/drawing/2014/main" id="{46740507-711C-BC85-1ADB-ACFA8C7A0049}"/>
              </a:ext>
            </a:extLst>
          </p:cNvPr>
          <p:cNvSpPr>
            <a:spLocks noGrp="1"/>
          </p:cNvSpPr>
          <p:nvPr>
            <p:ph idx="1"/>
          </p:nvPr>
        </p:nvSpPr>
        <p:spPr/>
        <p:txBody>
          <a:bodyPr>
            <a:normAutofit fontScale="77500" lnSpcReduction="20000"/>
          </a:bodyPr>
          <a:lstStyle/>
          <a:p>
            <a:pPr>
              <a:lnSpc>
                <a:spcPct val="150000"/>
              </a:lnSpc>
              <a:spcBef>
                <a:spcPts val="0"/>
              </a:spcBef>
            </a:pPr>
            <a:r>
              <a:rPr lang="el-GR" sz="2000" b="1" i="0" u="sng" dirty="0">
                <a:effectLst/>
                <a:highlight>
                  <a:srgbClr val="FFFFFF"/>
                </a:highlight>
                <a:latin typeface="Söhne"/>
              </a:rPr>
              <a:t>Καταγραφή Χρονικής Καθυστέρησης</a:t>
            </a:r>
          </a:p>
          <a:p>
            <a:pPr marL="0" indent="0">
              <a:lnSpc>
                <a:spcPct val="150000"/>
              </a:lnSpc>
              <a:spcBef>
                <a:spcPts val="0"/>
              </a:spcBef>
              <a:buNone/>
            </a:pPr>
            <a:r>
              <a:rPr lang="el-GR" sz="2000" dirty="0">
                <a:effectLst/>
                <a:latin typeface="Segoe UI" panose="020B0502040204020203" pitchFamily="34" charset="0"/>
                <a:ea typeface="Calibri" panose="020F0502020204030204" pitchFamily="34" charset="0"/>
              </a:rPr>
              <a:t>	</a:t>
            </a:r>
            <a:r>
              <a:rPr lang="el-GR" sz="2100" dirty="0">
                <a:effectLst/>
                <a:latin typeface="Segoe UI" panose="020B0502040204020203" pitchFamily="34" charset="0"/>
                <a:ea typeface="Calibri" panose="020F0502020204030204" pitchFamily="34" charset="0"/>
              </a:rPr>
              <a:t>Η καταγραφή χρονικής καθυστέρησης είναι παρόμοια με την καταγραφή διάρκειας στο ότι ο χρόνος είναι ένας κρίσιμος παράγοντας, αν και η εστίαση δεν είναι στο πόσο διάρκεια έλαβε χώρα η συμπεριφορά, αλλά στο πόσο χρόνο πήρε πριν ο μαθητής πραγματοποιήσει τη στόχευση της συμπεριφοράς. Αυτός ο τύπος αξιολόγησης είναι ιδιαίτερα χρήσιμος για μαθητές που συχνά δεν είναι </a:t>
            </a:r>
            <a:r>
              <a:rPr lang="el-GR" sz="2100" dirty="0" err="1">
                <a:effectLst/>
                <a:latin typeface="Segoe UI" panose="020B0502040204020203" pitchFamily="34" charset="0"/>
                <a:ea typeface="Calibri" panose="020F0502020204030204" pitchFamily="34" charset="0"/>
              </a:rPr>
              <a:t>στοχευμένοι</a:t>
            </a:r>
            <a:r>
              <a:rPr lang="el-GR" sz="2100" dirty="0">
                <a:effectLst/>
                <a:latin typeface="Segoe UI" panose="020B0502040204020203" pitchFamily="34" charset="0"/>
                <a:ea typeface="Calibri" panose="020F0502020204030204" pitchFamily="34" charset="0"/>
              </a:rPr>
              <a:t>, αποσπασμένοι, μη συνεργάσιμοι, δυσκολεύονται να επεξεργαστούν καλά τις οδηγίες, ή είναι αργοί στο να ξεκινήσουν ή να ολοκληρώσουν μια εργασία. Τα αποτελέσματα μπορούν να υπολογιστούν στο μέσο χρόνο ή στον συνολικό χρόνο καθυστέρησης, ανάλογα με το ποιος ορίζει πιο ξεκάθαρα το θέμα.	</a:t>
            </a:r>
          </a:p>
          <a:p>
            <a:pPr marL="0" indent="0">
              <a:lnSpc>
                <a:spcPct val="150000"/>
              </a:lnSpc>
              <a:spcBef>
                <a:spcPts val="0"/>
              </a:spcBef>
              <a:buNone/>
            </a:pPr>
            <a:r>
              <a:rPr lang="el-GR" sz="2000" dirty="0">
                <a:highlight>
                  <a:srgbClr val="FFFFFF"/>
                </a:highlight>
                <a:latin typeface="Segoe UI" panose="020B0502040204020203" pitchFamily="34" charset="0"/>
                <a:ea typeface="Calibri" panose="020F0502020204030204" pitchFamily="34" charset="0"/>
              </a:rPr>
              <a:t>	</a:t>
            </a:r>
            <a:r>
              <a:rPr lang="el-GR" sz="2000" dirty="0">
                <a:effectLst/>
                <a:highlight>
                  <a:srgbClr val="FFFFFF"/>
                </a:highlight>
                <a:latin typeface="Segoe UI" panose="020B0502040204020203" pitchFamily="34" charset="0"/>
                <a:ea typeface="Times New Roman" panose="02020603050405020304" pitchFamily="18" charset="0"/>
              </a:rPr>
              <a:t>.</a:t>
            </a:r>
            <a:endParaRPr lang="el-GR" sz="20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l-GR" sz="2000" dirty="0"/>
          </a:p>
        </p:txBody>
      </p:sp>
    </p:spTree>
    <p:extLst>
      <p:ext uri="{BB962C8B-B14F-4D97-AF65-F5344CB8AC3E}">
        <p14:creationId xmlns:p14="http://schemas.microsoft.com/office/powerpoint/2010/main" val="2551190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A7DACF-C121-4552-042A-B20BE9633016}"/>
              </a:ext>
            </a:extLst>
          </p:cNvPr>
          <p:cNvSpPr>
            <a:spLocks noGrp="1"/>
          </p:cNvSpPr>
          <p:nvPr>
            <p:ph type="title"/>
          </p:nvPr>
        </p:nvSpPr>
        <p:spPr>
          <a:xfrm>
            <a:off x="761800" y="762001"/>
            <a:ext cx="5334197" cy="1708242"/>
          </a:xfrm>
        </p:spPr>
        <p:txBody>
          <a:bodyPr anchor="ctr">
            <a:normAutofit/>
          </a:bodyPr>
          <a:lstStyle/>
          <a:p>
            <a:r>
              <a:rPr lang="el-GR" sz="3200" b="1" i="0" u="sng" dirty="0">
                <a:effectLst/>
                <a:highlight>
                  <a:srgbClr val="FFFFFF"/>
                </a:highlight>
                <a:latin typeface="Söhne"/>
              </a:rPr>
              <a:t>Τύποι άμεσων παρατηρήσεων</a:t>
            </a:r>
            <a:endParaRPr lang="el-GR" sz="3200" b="1" u="sng" dirty="0"/>
          </a:p>
        </p:txBody>
      </p:sp>
      <p:sp>
        <p:nvSpPr>
          <p:cNvPr id="3" name="Θέση περιεχομένου 2">
            <a:extLst>
              <a:ext uri="{FF2B5EF4-FFF2-40B4-BE49-F238E27FC236}">
                <a16:creationId xmlns:a16="http://schemas.microsoft.com/office/drawing/2014/main" id="{265F1558-DD23-A28A-FAD5-0AF4AA809B73}"/>
              </a:ext>
            </a:extLst>
          </p:cNvPr>
          <p:cNvSpPr>
            <a:spLocks noGrp="1"/>
          </p:cNvSpPr>
          <p:nvPr>
            <p:ph idx="1"/>
          </p:nvPr>
        </p:nvSpPr>
        <p:spPr>
          <a:xfrm>
            <a:off x="315686" y="2470244"/>
            <a:ext cx="10395857" cy="4039413"/>
          </a:xfrm>
        </p:spPr>
        <p:txBody>
          <a:bodyPr anchor="ctr">
            <a:normAutofit fontScale="92500"/>
          </a:bodyPr>
          <a:lstStyle/>
          <a:p>
            <a:r>
              <a:rPr lang="el-GR" sz="1100" b="1" i="0" u="sng" dirty="0">
                <a:effectLst/>
                <a:highlight>
                  <a:srgbClr val="FFFFFF"/>
                </a:highlight>
                <a:latin typeface="Söhne"/>
              </a:rPr>
              <a:t>Καταγραφή Διαστήματος</a:t>
            </a:r>
          </a:p>
          <a:p>
            <a:pPr marL="0" indent="0">
              <a:buNone/>
            </a:pPr>
            <a:r>
              <a:rPr lang="en-US" sz="1600"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Η καταγραφή διαστήματος είναι ένας άλλος άμεσος τρόπος παρατήρησης συγκεκριμένων στόχων συμπεριφοράς. Ο δάσκαλος επιλέγει ένα συγκεκριμένο χρονικό διάστημα για την παρατήρηση - για παράδειγμα, 20 λεπτά - και διαιρεί αυτό το χρονικό διάστημα σε μικρότερα, ίσα χρονικά διαστήματα - για παράδειγμα, διαστήματα 10 δευτερολέπτων. Κατά τη διάρκεια κάθε διαστήματος 10 δευτερολέπτων, ο δάσκαλος παρακολουθεί προσεκτικά τον μαθητή και καταγράφει εάν παρατηρείται η συμπεριφορά-στόχος. Εάν ναι, ο δάσκαλος σημειώνει ένα σύμβολο συν (</a:t>
            </a:r>
            <a:r>
              <a:rPr lang="el-GR"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ή</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κάποιο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άλλο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κωδικό</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στο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προετοιμασμένο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φύλλο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αξιολόγησης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Εάν</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η</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συμπεριφορά</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δεν</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παρατηρείται</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κατά</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τη</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διάρκεια</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του</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διαστήματος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δάσκαλος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εισάγει</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ένα</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σύμβολο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μείον</a:t>
            </a:r>
            <a:r>
              <a:rPr lang="el-GR" dirty="0">
                <a:effectLst/>
                <a:latin typeface="Times New Roman" panose="02020603050405020304" pitchFamily="18" charset="0"/>
                <a:ea typeface="Times New Roman" panose="02020603050405020304" pitchFamily="18" charset="0"/>
              </a:rPr>
              <a:t> (</a:t>
            </a:r>
            <a:r>
              <a:rPr lang="el-GR"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ή</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μηδέν</a:t>
            </a:r>
            <a:r>
              <a:rPr lang="el-GR" dirty="0">
                <a:effectLst/>
                <a:latin typeface="Times New Roman" panose="02020603050405020304" pitchFamily="18" charset="0"/>
                <a:ea typeface="Times New Roman" panose="02020603050405020304" pitchFamily="18" charset="0"/>
              </a:rPr>
              <a:t> (0) </a:t>
            </a:r>
            <a:r>
              <a:rPr lang="el-GR" dirty="0">
                <a:effectLst/>
                <a:latin typeface="Calibri" panose="020F0502020204030204" pitchFamily="34" charset="0"/>
                <a:ea typeface="Times New Roman" panose="02020603050405020304" pitchFamily="18" charset="0"/>
              </a:rPr>
              <a:t>στο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φύλλο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αξιολόγησης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Υπάρχουν</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τρεις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τύποι</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καταγραφής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διαστήματος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α</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μερική</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καταγραφή</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διαστήματος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όταν</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η</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συμπεριφορά</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εμφανίζεται</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οποιαδήποτε</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στιγμή</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κατά</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τη</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διάρκεια</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του</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διαστήματος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π</a:t>
            </a:r>
            <a:r>
              <a:rPr lang="el-GR" dirty="0">
                <a:effectLst/>
                <a:latin typeface="Times New Roman" panose="02020603050405020304" pitchFamily="18" charset="0"/>
                <a:ea typeface="Times New Roman" panose="02020603050405020304" pitchFamily="18" charset="0"/>
              </a:rPr>
              <a:t>.</a:t>
            </a:r>
            <a:r>
              <a:rPr lang="el-GR" dirty="0">
                <a:effectLst/>
                <a:latin typeface="Calibri" panose="020F0502020204030204" pitchFamily="34" charset="0"/>
                <a:ea typeface="Times New Roman" panose="02020603050405020304" pitchFamily="18" charset="0"/>
              </a:rPr>
              <a:t>χ</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για</a:t>
            </a:r>
            <a:r>
              <a:rPr lang="el-GR" dirty="0">
                <a:effectLst/>
                <a:latin typeface="Times New Roman" panose="02020603050405020304" pitchFamily="18" charset="0"/>
                <a:ea typeface="Times New Roman" panose="02020603050405020304" pitchFamily="18" charset="0"/>
              </a:rPr>
              <a:t> 2 </a:t>
            </a:r>
            <a:r>
              <a:rPr lang="el-GR" dirty="0">
                <a:effectLst/>
                <a:latin typeface="Calibri" panose="020F0502020204030204" pitchFamily="34" charset="0"/>
                <a:ea typeface="Times New Roman" panose="02020603050405020304" pitchFamily="18" charset="0"/>
              </a:rPr>
              <a:t>δευτερόλεπτα</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κατά</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τη</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διάρκεια</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του</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διαστήματος</a:t>
            </a:r>
            <a:r>
              <a:rPr lang="el-GR" dirty="0">
                <a:effectLst/>
                <a:latin typeface="Times New Roman" panose="02020603050405020304" pitchFamily="18" charset="0"/>
                <a:ea typeface="Times New Roman" panose="02020603050405020304" pitchFamily="18" charset="0"/>
              </a:rPr>
              <a:t> 10 </a:t>
            </a:r>
            <a:r>
              <a:rPr lang="el-GR" dirty="0">
                <a:effectLst/>
                <a:latin typeface="Calibri" panose="020F0502020204030204" pitchFamily="34" charset="0"/>
                <a:ea typeface="Times New Roman" panose="02020603050405020304" pitchFamily="18" charset="0"/>
              </a:rPr>
              <a:t>δευτερολέπτων</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β</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καταγραφή</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ποσοστού</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διαστήματος</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όταν</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ο</a:t>
            </a:r>
            <a:r>
              <a:rPr lang="el-GR" dirty="0">
                <a:effectLst/>
                <a:latin typeface="Times New Roman" panose="02020603050405020304" pitchFamily="18" charset="0"/>
                <a:ea typeface="Times New Roman" panose="02020603050405020304" pitchFamily="18" charset="0"/>
              </a:rPr>
              <a:t> </a:t>
            </a:r>
            <a:r>
              <a:rPr lang="el-GR" dirty="0">
                <a:effectLst/>
                <a:latin typeface="Calibri" panose="020F0502020204030204" pitchFamily="34" charset="0"/>
                <a:ea typeface="Times New Roman" panose="02020603050405020304" pitchFamily="18" charset="0"/>
              </a:rPr>
              <a:t>παρατηρητή</a:t>
            </a:r>
            <a:r>
              <a:rPr lang="el-GR" dirty="0">
                <a:effectLst/>
                <a:latin typeface="Times New Roman" panose="02020603050405020304" pitchFamily="18" charset="0"/>
                <a:ea typeface="Times New Roman" panose="02020603050405020304" pitchFamily="18" charset="0"/>
              </a:rPr>
              <a:t>ς καταγράφει το ποσοστό του χρόνου που η συμπεριφορά εμφανίστηκε κατά τη διάρκεια του διαστήματος (π.χ., 20% του διαστήματος 10 δευτερολέπτων), και (γ) συνολικό διάστημα όταν η συμπεριφορά εμφανίζεται κατά τη διάρκεια ολόκληρου του διαστήματος (π.χ., 2 από τα 10 δευτερόλεπτα θα καταγραφούν ως μείον [-], αλλά 10 δευτερόλεπτα από το διάστημα των 10 δευτερολέπτων θα καταγραφούν ως συν [+]).</a:t>
            </a:r>
          </a:p>
          <a:p>
            <a:pPr marL="0" indent="0">
              <a:buNone/>
            </a:pPr>
            <a:endParaRPr lang="el-GR" sz="1100" b="1" u="sng" dirty="0"/>
          </a:p>
        </p:txBody>
      </p:sp>
      <p:pic>
        <p:nvPicPr>
          <p:cNvPr id="5" name="Picture 4" descr="Αναλογικό ρολόι τοίχου">
            <a:extLst>
              <a:ext uri="{FF2B5EF4-FFF2-40B4-BE49-F238E27FC236}">
                <a16:creationId xmlns:a16="http://schemas.microsoft.com/office/drawing/2014/main" id="{41B24D8D-3A70-4D34-F67C-1726D06F1FFE}"/>
              </a:ext>
            </a:extLst>
          </p:cNvPr>
          <p:cNvPicPr>
            <a:picLocks noChangeAspect="1"/>
          </p:cNvPicPr>
          <p:nvPr/>
        </p:nvPicPr>
        <p:blipFill rotWithShape="1">
          <a:blip r:embed="rId2"/>
          <a:srcRect l="17272" r="31086"/>
          <a:stretch/>
        </p:blipFill>
        <p:spPr>
          <a:xfrm>
            <a:off x="8023113" y="0"/>
            <a:ext cx="4168887" cy="276497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41148020"/>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7233E-4EC9-DAA7-C92B-0C6487585FCE}"/>
              </a:ext>
            </a:extLst>
          </p:cNvPr>
          <p:cNvSpPr>
            <a:spLocks noGrp="1"/>
          </p:cNvSpPr>
          <p:nvPr>
            <p:ph type="title"/>
          </p:nvPr>
        </p:nvSpPr>
        <p:spPr>
          <a:xfrm>
            <a:off x="1616054" y="1261137"/>
            <a:ext cx="8959893" cy="888360"/>
          </a:xfrm>
        </p:spPr>
        <p:txBody>
          <a:bodyPr anchor="b">
            <a:normAutofit fontScale="90000"/>
          </a:bodyPr>
          <a:lstStyle/>
          <a:p>
            <a:pPr algn="ctr"/>
            <a:r>
              <a:rPr lang="el-GR" sz="2700" b="1" i="0" u="sng" dirty="0">
                <a:solidFill>
                  <a:schemeClr val="tx1">
                    <a:lumMod val="65000"/>
                    <a:lumOff val="35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Εισαγωγή στην αξιολόγηση συναισθηματικών, κοινωνικών και </a:t>
            </a:r>
            <a:r>
              <a:rPr lang="el-GR" sz="2700" b="1" i="0" u="sng" dirty="0" err="1">
                <a:solidFill>
                  <a:schemeClr val="tx1">
                    <a:lumMod val="65000"/>
                    <a:lumOff val="35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συμπεριφερματικών</a:t>
            </a:r>
            <a:r>
              <a:rPr lang="el-GR" sz="2700" b="1" i="0" u="sng" dirty="0">
                <a:solidFill>
                  <a:schemeClr val="tx1">
                    <a:lumMod val="65000"/>
                    <a:lumOff val="35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δεικτών</a:t>
            </a:r>
            <a:endParaRPr lang="el-GR" sz="2700" b="1"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Θέση περιεχομένου 5">
            <a:extLst>
              <a:ext uri="{FF2B5EF4-FFF2-40B4-BE49-F238E27FC236}">
                <a16:creationId xmlns:a16="http://schemas.microsoft.com/office/drawing/2014/main" id="{2C85588A-7BEA-84E2-0480-4B0987488592}"/>
              </a:ext>
            </a:extLst>
          </p:cNvPr>
          <p:cNvSpPr>
            <a:spLocks noGrp="1"/>
          </p:cNvSpPr>
          <p:nvPr>
            <p:ph idx="1"/>
          </p:nvPr>
        </p:nvSpPr>
        <p:spPr>
          <a:xfrm>
            <a:off x="1616054" y="2427383"/>
            <a:ext cx="8959892" cy="3169482"/>
          </a:xfrm>
        </p:spPr>
        <p:txBody>
          <a:bodyPr anchor="t">
            <a:normAutofit fontScale="70000" lnSpcReduction="20000"/>
          </a:bodyPr>
          <a:lstStyle/>
          <a:p>
            <a:pPr marL="0" indent="0">
              <a:spcBef>
                <a:spcPts val="0"/>
              </a:spcBef>
              <a:spcAft>
                <a:spcPts val="500"/>
              </a:spcAft>
              <a:buNone/>
            </a:pP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Η αξιολόγηση της συναισθηματικής και</a:t>
            </a:r>
            <a:r>
              <a:rPr lang="en-US" sz="2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κοινωνικής συμπεριφοράς και χαρακτήρα </a:t>
            </a:r>
            <a:r>
              <a:rPr lang="el-GR" sz="2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των μαθητών περιλαμβάνει διάφορους τύπους διαδικασιών αξιολόγησης, συμπεριλαμβανομένων παρατηρήσεων, συνεντεύξεων, </a:t>
            </a:r>
            <a:r>
              <a:rPr lang="el-GR" sz="2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αυτοαναφορών</a:t>
            </a:r>
            <a:r>
              <a:rPr lang="el-GR" sz="2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αξιολογήσεων του περιβάλλοντος, κλίμακες αξιολόγησης συμπεριφοράς, λειτουργικές </a:t>
            </a:r>
            <a:r>
              <a:rPr lang="el-GR" sz="2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συμπεριφορικές</a:t>
            </a:r>
            <a:r>
              <a:rPr lang="el-GR" sz="2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αξιολογήσεις και κοινωνιογράμματα. Πρέπει να ληφθεί υπόψη η έναρξη της διαδικασίας αξιολόγησης όταν υπάρχει ένα γενικό πρότυπο στο οποίο ο μαθητής εκδηλώνει ένα ή περισσότερα από τα ακόλουθα </a:t>
            </a:r>
            <a:r>
              <a:rPr lang="el-GR" sz="2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συμπεριφορικά</a:t>
            </a:r>
            <a:r>
              <a:rPr lang="el-GR" sz="2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χαρακτηριστικά</a:t>
            </a:r>
            <a:r>
              <a:rPr lang="el-GR" sz="2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endParaRPr lang="el-GR" sz="2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500"/>
              </a:spcAft>
            </a:pPr>
            <a:r>
              <a:rPr lang="el-GR" sz="2100" dirty="0">
                <a:solidFill>
                  <a:schemeClr val="tx1">
                    <a:lumMod val="65000"/>
                    <a:lumOff val="35000"/>
                  </a:schemeClr>
                </a:solidFill>
                <a:effectLst/>
                <a:latin typeface="Times New Roman" panose="02020603050405020304" pitchFamily="18" charset="0"/>
                <a:ea typeface="Times New Roman" panose="02020603050405020304" pitchFamily="18" charset="0"/>
              </a:rPr>
              <a:t>Αδυναμία να μάθει σε συνεχή βάση που δεν μπορεί να εξηγηθεί από την νοητική ικανότητα, την ακοή ή την οπτική κατάσταση, ή τυχόν σωματικές ανωμαλίες στην υγεία. </a:t>
            </a:r>
            <a:endParaRPr lang="el-GR" sz="21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Bef>
                <a:spcPts val="0"/>
              </a:spcBef>
              <a:spcAft>
                <a:spcPts val="500"/>
              </a:spcAft>
            </a:pPr>
            <a:r>
              <a:rPr lang="el-GR" sz="2100" dirty="0">
                <a:solidFill>
                  <a:schemeClr val="tx1">
                    <a:lumMod val="65000"/>
                    <a:lumOff val="35000"/>
                  </a:schemeClr>
                </a:solidFill>
                <a:effectLst/>
                <a:latin typeface="Times New Roman" panose="02020603050405020304" pitchFamily="18" charset="0"/>
                <a:ea typeface="Times New Roman" panose="02020603050405020304" pitchFamily="18" charset="0"/>
              </a:rPr>
              <a:t>Αδυναμία ή ανικανότητα να αναπτύξει ή να διατηρήσει ικανοποιητικές διαπροσωπικές σχέσεις με συμμαθητές, δασκάλους, γονείς ή άλλους ενήλικες.</a:t>
            </a:r>
          </a:p>
          <a:p>
            <a:pPr>
              <a:spcBef>
                <a:spcPts val="0"/>
              </a:spcBef>
              <a:spcAft>
                <a:spcPts val="500"/>
              </a:spcAft>
            </a:pPr>
            <a:r>
              <a:rPr lang="el-GR" sz="2100" dirty="0">
                <a:solidFill>
                  <a:schemeClr val="tx1">
                    <a:lumMod val="65000"/>
                    <a:lumOff val="35000"/>
                  </a:schemeClr>
                </a:solidFill>
                <a:latin typeface="Times New Roman" panose="02020603050405020304" pitchFamily="18" charset="0"/>
                <a:ea typeface="Times New Roman" panose="02020603050405020304" pitchFamily="18" charset="0"/>
              </a:rPr>
              <a:t>Ακραία</a:t>
            </a:r>
            <a:r>
              <a:rPr lang="el-GR" sz="2100" dirty="0">
                <a:solidFill>
                  <a:schemeClr val="tx1">
                    <a:lumMod val="65000"/>
                    <a:lumOff val="35000"/>
                  </a:schemeClr>
                </a:solidFill>
                <a:effectLst/>
                <a:latin typeface="Times New Roman" panose="02020603050405020304" pitchFamily="18" charset="0"/>
                <a:ea typeface="Times New Roman" panose="02020603050405020304" pitchFamily="18" charset="0"/>
              </a:rPr>
              <a:t> αντίδραση σε ελάχιστα επιβαρυντικά περιστατικά για παρατεταμένο χρονικό διάστημα.</a:t>
            </a:r>
            <a:endParaRPr lang="el-GR" sz="21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Bef>
                <a:spcPts val="0"/>
              </a:spcBef>
              <a:spcAft>
                <a:spcPts val="500"/>
              </a:spcAft>
            </a:pPr>
            <a:r>
              <a:rPr lang="el-GR" sz="2100" dirty="0">
                <a:solidFill>
                  <a:schemeClr val="tx1">
                    <a:lumMod val="65000"/>
                    <a:lumOff val="35000"/>
                  </a:schemeClr>
                </a:solidFill>
                <a:effectLst/>
                <a:latin typeface="Times New Roman" panose="02020603050405020304" pitchFamily="18" charset="0"/>
                <a:ea typeface="Times New Roman" panose="02020603050405020304" pitchFamily="18" charset="0"/>
              </a:rPr>
              <a:t>Γενικό απλησίαστο κλίμα συνεχούς θλίψης ή κατάθλιψης. </a:t>
            </a:r>
          </a:p>
          <a:p>
            <a:pPr>
              <a:spcBef>
                <a:spcPts val="0"/>
              </a:spcBef>
              <a:spcAft>
                <a:spcPts val="500"/>
              </a:spcAft>
            </a:pPr>
            <a:r>
              <a:rPr lang="el-GR" sz="2100"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Τάση προς σωματικές </a:t>
            </a:r>
            <a:r>
              <a:rPr lang="el-GR" sz="2100" dirty="0" err="1">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παραπονήσεις</a:t>
            </a:r>
            <a:r>
              <a:rPr lang="el-GR" sz="2100"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πόνους ή υπερβολικούς φόβους που σχετίζονται με το σπίτι, το σχολείο ή κοινωνικές καταστάσεις.</a:t>
            </a:r>
            <a:endParaRPr lang="el-GR" sz="2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500"/>
              </a:spcAft>
              <a:buFont typeface="+mj-lt"/>
              <a:buAutoNum type="arabicPeriod"/>
            </a:pPr>
            <a:endParaRPr lang="el-GR"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2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99107-966E-C46C-1D12-0C352BA281AE}"/>
              </a:ext>
            </a:extLst>
          </p:cNvPr>
          <p:cNvSpPr>
            <a:spLocks noGrp="1"/>
          </p:cNvSpPr>
          <p:nvPr>
            <p:ph type="title"/>
          </p:nvPr>
        </p:nvSpPr>
        <p:spPr/>
        <p:txBody>
          <a:bodyPr>
            <a:normAutofit/>
          </a:bodyPr>
          <a:lstStyle/>
          <a:p>
            <a:r>
              <a:rPr lang="el-GR" sz="3200" b="1" i="0" u="sng"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Τύποι άμεσων παρατηρήσεων</a:t>
            </a:r>
            <a:endParaRPr lang="el-GR" sz="3200" b="1" u="sng" dirty="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63E8A06A-D2BE-A8DA-2243-256ADB5918E2}"/>
              </a:ext>
            </a:extLst>
          </p:cNvPr>
          <p:cNvSpPr>
            <a:spLocks noGrp="1"/>
          </p:cNvSpPr>
          <p:nvPr>
            <p:ph idx="1"/>
          </p:nvPr>
        </p:nvSpPr>
        <p:spPr>
          <a:xfrm>
            <a:off x="838200" y="1929384"/>
            <a:ext cx="10515600" cy="4251960"/>
          </a:xfrm>
        </p:spPr>
        <p:txBody>
          <a:bodyPr>
            <a:normAutofit/>
          </a:bodyPr>
          <a:lstStyle/>
          <a:p>
            <a:pPr marL="457200" lvl="1" indent="0">
              <a:lnSpc>
                <a:spcPct val="150000"/>
              </a:lnSpc>
              <a:buNone/>
            </a:pPr>
            <a:r>
              <a:rPr lang="el-GR" sz="1800" dirty="0">
                <a:effectLst/>
                <a:latin typeface="Calibri" panose="020F0502020204030204" pitchFamily="34" charset="0"/>
                <a:ea typeface="Calibri" panose="020F0502020204030204" pitchFamily="34" charset="0"/>
                <a:cs typeface="Calibri" panose="020F0502020204030204" pitchFamily="34" charset="0"/>
              </a:rPr>
              <a:t>	Η δειγματοληψία χρόνου είναι ένας άλλος τύπος μεθόδου καταγραφής διαστήματος. Χρησιμοποιώντας αυτήν τη μέθοδο, μια περίοδος παρατήρησης των 20 λεπτών μπορεί να διαιρεθεί σε 10 ίσα διαστήματα των δύο λεπτών. Κατά τη διάρκεια της τάξης, στο τέλος κάθε διαστήματος των δύο λεπτών, ο δάσκαλος ελέγχει για να δει εάν η επιθυμητή συμπεριφορά εμφανίζεται ακριβώς τη στιγμή εκείνη. Εάν ναι, σημειώνεται ένα σύμβολο συν (➕) στο φύλλο καταγραφής. Εάν η συμπεριφορά συνέβη κατά το πρώτο λεπτό του διαστήματος αλλά σταμάτησε πριν το τέλος του διαστήματος των δύο λεπτών (την ακριβή στιγμή κατά την οποία ο δάσκαλος είναι προγραμματισμένος να αναζητήσει τη συμπεριφορά), σημειώνεται ένα σύμβολο μείον (➖). Ένα ρολόι ή σύστημα με βομβητή χρησιμοποιείται συχνά για να κρατήσει τον χρόνο όταν χρησιμοποιείται κάθε τύπος καταγραφής διαστήματος, συμπεριλαμβανομένης της δειγματοληψίας χρόνου.</a:t>
            </a:r>
          </a:p>
          <a:p>
            <a:pPr marL="0" indent="0">
              <a:buNone/>
            </a:pPr>
            <a:endParaRPr lang="el-GR" sz="2200" dirty="0"/>
          </a:p>
        </p:txBody>
      </p:sp>
    </p:spTree>
    <p:extLst>
      <p:ext uri="{BB962C8B-B14F-4D97-AF65-F5344CB8AC3E}">
        <p14:creationId xmlns:p14="http://schemas.microsoft.com/office/powerpoint/2010/main" val="153571881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C70401-0E17-5B9B-54FF-D07A935DBEA4}"/>
              </a:ext>
            </a:extLst>
          </p:cNvPr>
          <p:cNvSpPr>
            <a:spLocks noGrp="1"/>
          </p:cNvSpPr>
          <p:nvPr>
            <p:ph type="title"/>
          </p:nvPr>
        </p:nvSpPr>
        <p:spPr/>
        <p:txBody>
          <a:bodyPr>
            <a:normAutofit/>
          </a:bodyPr>
          <a:lstStyle/>
          <a:p>
            <a:r>
              <a:rPr lang="el-GR" b="1" i="0" u="sng" dirty="0">
                <a:effectLst/>
                <a:highlight>
                  <a:srgbClr val="FFFFFF"/>
                </a:highlight>
                <a:latin typeface="Söhne"/>
              </a:rPr>
              <a:t>Τύποι άμεσων παρατηρήσεων</a:t>
            </a:r>
            <a:endParaRPr lang="el-GR" b="1" u="sng" dirty="0"/>
          </a:p>
        </p:txBody>
      </p:sp>
      <p:sp>
        <p:nvSpPr>
          <p:cNvPr id="3" name="Θέση περιεχομένου 2">
            <a:extLst>
              <a:ext uri="{FF2B5EF4-FFF2-40B4-BE49-F238E27FC236}">
                <a16:creationId xmlns:a16="http://schemas.microsoft.com/office/drawing/2014/main" id="{BEE8AA0B-C74B-13B5-7BCF-3680CF943D2C}"/>
              </a:ext>
            </a:extLst>
          </p:cNvPr>
          <p:cNvSpPr>
            <a:spLocks noGrp="1"/>
          </p:cNvSpPr>
          <p:nvPr>
            <p:ph idx="1"/>
          </p:nvPr>
        </p:nvSpPr>
        <p:spPr>
          <a:xfrm>
            <a:off x="677333" y="2160589"/>
            <a:ext cx="9511695" cy="4697411"/>
          </a:xfrm>
        </p:spPr>
        <p:txBody>
          <a:bodyPr>
            <a:normAutofit lnSpcReduction="10000"/>
          </a:bodyPr>
          <a:lstStyle/>
          <a:p>
            <a:r>
              <a:rPr lang="el-GR" sz="1500" dirty="0">
                <a:latin typeface="Calibri" panose="020F0502020204030204" pitchFamily="34" charset="0"/>
                <a:ea typeface="Calibri" panose="020F0502020204030204" pitchFamily="34" charset="0"/>
                <a:cs typeface="Calibri" panose="020F0502020204030204" pitchFamily="34" charset="0"/>
              </a:rPr>
              <a:t> </a:t>
            </a:r>
            <a:r>
              <a:rPr lang="el-GR" sz="1500" b="0" i="0" u="sng" dirty="0">
                <a:effectLst/>
                <a:highlight>
                  <a:srgbClr val="FFFFFF"/>
                </a:highlight>
                <a:latin typeface="Söhne"/>
              </a:rPr>
              <a:t>Αναφορές από παρατηρήσεις</a:t>
            </a:r>
          </a:p>
          <a:p>
            <a:pPr marL="0" indent="0">
              <a:spcBef>
                <a:spcPts val="0"/>
              </a:spcBef>
              <a:buNone/>
            </a:pPr>
            <a:r>
              <a:rPr lang="el-GR" sz="1500" dirty="0">
                <a:effectLst/>
                <a:highlight>
                  <a:srgbClr val="FFFFFF"/>
                </a:highlight>
                <a:latin typeface="Segoe UI" panose="020B0502040204020203" pitchFamily="34" charset="0"/>
                <a:ea typeface="Times New Roman" panose="02020603050405020304" pitchFamily="18" charset="0"/>
              </a:rPr>
              <a:t>	</a:t>
            </a:r>
            <a:endParaRPr lang="en-US" sz="1500" dirty="0">
              <a:effectLst/>
              <a:highlight>
                <a:srgbClr val="FFFFFF"/>
              </a:highlight>
              <a:latin typeface="Segoe UI" panose="020B0502040204020203" pitchFamily="34" charset="0"/>
              <a:ea typeface="Times New Roman" panose="02020603050405020304" pitchFamily="18" charset="0"/>
            </a:endParaRPr>
          </a:p>
          <a:p>
            <a:pPr marL="0" indent="0">
              <a:spcBef>
                <a:spcPts val="0"/>
              </a:spcBef>
              <a:buNone/>
            </a:pPr>
            <a:r>
              <a:rPr lang="en-US" sz="1500" dirty="0">
                <a:highlight>
                  <a:srgbClr val="FFFFFF"/>
                </a:highlight>
                <a:latin typeface="Segoe UI" panose="020B0502040204020203" pitchFamily="34" charset="0"/>
                <a:ea typeface="Times New Roman" panose="02020603050405020304" pitchFamily="18" charset="0"/>
              </a:rPr>
              <a:t>	</a:t>
            </a:r>
            <a:r>
              <a:rPr lang="el-GR" sz="1500" dirty="0">
                <a:effectLst/>
                <a:highlight>
                  <a:srgbClr val="FFFFFF"/>
                </a:highlight>
                <a:latin typeface="Segoe UI" panose="020B0502040204020203" pitchFamily="34" charset="0"/>
                <a:ea typeface="Times New Roman" panose="02020603050405020304" pitchFamily="18" charset="0"/>
              </a:rPr>
              <a:t>Τα ανέκδοτα αρχεία είναι συνεχείς εγγραφές σημαντικής συμπεριφοράς. Είναι αφηγηματικά και </a:t>
            </a:r>
            <a:r>
              <a:rPr lang="el-GR" sz="1500" dirty="0" err="1">
                <a:effectLst/>
                <a:highlight>
                  <a:srgbClr val="FFFFFF"/>
                </a:highlight>
                <a:latin typeface="Segoe UI" panose="020B0502040204020203" pitchFamily="34" charset="0"/>
                <a:ea typeface="Times New Roman" panose="02020603050405020304" pitchFamily="18" charset="0"/>
              </a:rPr>
              <a:t>ημερολογημένα</a:t>
            </a:r>
            <a:r>
              <a:rPr lang="el-GR" sz="1500" dirty="0">
                <a:effectLst/>
                <a:highlight>
                  <a:srgbClr val="FFFFFF"/>
                </a:highlight>
                <a:latin typeface="Segoe UI" panose="020B0502040204020203" pitchFamily="34" charset="0"/>
                <a:ea typeface="Times New Roman" panose="02020603050405020304" pitchFamily="18" charset="0"/>
              </a:rPr>
              <a:t> αναφορές που χρησιμοποιούνται για να μετρήσουν την πρόοδο του μαθητή, να καταγράψουν συμπεριφορές και να αναλύσουν μοτίβα συμπεριφοράς με την πάροδο του χρόνου. Αυτά τα αρχεία γράφονται από τον δάσκαλο βασισμένα σε άμεση παρατήρηση και δημιουργούνται με όσο το δυνατόν περισσότερες λεπτομέρειες για να περιγράψουν τη συμπεριφορά και το περιστατικό στο οποίο συνέβη, συμπεριλαμβανομένου του πλαισίου και του περιβάλλοντος. </a:t>
            </a:r>
          </a:p>
          <a:p>
            <a:pPr marL="0" indent="0">
              <a:spcBef>
                <a:spcPts val="0"/>
              </a:spcBef>
              <a:buNone/>
            </a:pPr>
            <a:r>
              <a:rPr lang="el-GR" sz="1500" dirty="0">
                <a:highlight>
                  <a:srgbClr val="FFFFFF"/>
                </a:highlight>
                <a:latin typeface="Segoe UI" panose="020B0502040204020203" pitchFamily="34" charset="0"/>
                <a:ea typeface="Times New Roman" panose="02020603050405020304" pitchFamily="18" charset="0"/>
              </a:rPr>
              <a:t>	</a:t>
            </a:r>
            <a:r>
              <a:rPr lang="el-GR" sz="1500" dirty="0">
                <a:effectLst/>
                <a:highlight>
                  <a:srgbClr val="FFFFFF"/>
                </a:highlight>
                <a:latin typeface="Segoe UI" panose="020B0502040204020203" pitchFamily="34" charset="0"/>
                <a:ea typeface="Times New Roman" panose="02020603050405020304" pitchFamily="18" charset="0"/>
              </a:rPr>
              <a:t>Αυτές οι αναφορές πρέπει να συμπληρώνονται το συντομότερο δυνατό μετά το περιστατικό για να μειωθεί ο κίνδυνος εσφαλμένων καταγραφών που οφείλονται σε ανακλήσεις και την τάση να γενικεύονται αρνητικές κρίσεις για περισσότερες από μία συμπεριφορές. Κάθε καταχώρηση μπορεί να είναι σύντομη αλλά θα πρέπει να περιέχει την ημερομηνία, την ώρα, περιγραφή του περιβάλλοντος, περιγραφή του περιβάλλοντος της κατάστασης, το αίτιο, και ένα περίληψη της καταγεγραμμένης συμπεριφοράς ή δραστηριότητας, συμπεριλαμβανομένου του τι είπε ή έκανε το παιδί ή τα παιδιά που ήταν εμπλεκόμενα (π.χ., ο μαθητής παρατηρήθηκε να αντιδρά σε ένα σχόλιο που έκανε ένα άλλο παιδί). Η ερμηνεία του δασκάλου για την παρατηρούμενη συμπεριφορά μπορεί να περιλαμβάνεται, αν και η ερμηνεία ή η πιθανή εξήγηση για αυτήν πρέπει να είναι σαφώς καθορισμένη με την τοποθέτησή της μέσα σε παρενθέσεις ή με κάποιον άλλον τρόπο ώστε να αποφευχθεί η σύγχυση της ερμηνείας της συμπεριφοράς με την παρατήρησή της. (π.χ., ο </a:t>
            </a:r>
            <a:r>
              <a:rPr lang="el-GR" sz="1500" dirty="0" err="1">
                <a:effectLst/>
                <a:highlight>
                  <a:srgbClr val="FFFFFF"/>
                </a:highlight>
                <a:latin typeface="Segoe UI" panose="020B0502040204020203" pitchFamily="34" charset="0"/>
                <a:ea typeface="Times New Roman" panose="02020603050405020304" pitchFamily="18" charset="0"/>
              </a:rPr>
              <a:t>Νταν</a:t>
            </a:r>
            <a:r>
              <a:rPr lang="el-GR" sz="1500" dirty="0">
                <a:effectLst/>
                <a:highlight>
                  <a:srgbClr val="FFFFFF"/>
                </a:highlight>
                <a:latin typeface="Segoe UI" panose="020B0502040204020203" pitchFamily="34" charset="0"/>
                <a:ea typeface="Times New Roman" panose="02020603050405020304" pitchFamily="18" charset="0"/>
              </a:rPr>
              <a:t> δεν συνεισέφερε στη συζήτηση της ομάδας των συνομηλίκων του [ίσως επειδή προκλήθηκε από δύο μέλη της ομάδας χθες]). Τα ανέκδοτα αρχεία μπορεί να χρειαστεί να ερμηνευτούν προσεκτικά λόγω των ζητημάτων αξιοπιστίας που σχετίζονται με την αναφορά των δασκάλων της εμπειρίας και της ικανότητάς τους.</a:t>
            </a:r>
          </a:p>
          <a:p>
            <a:pPr marL="0" indent="0">
              <a:spcBef>
                <a:spcPts val="0"/>
              </a:spcBef>
              <a:buNone/>
            </a:pPr>
            <a:endParaRPr lang="el-GR" sz="15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l-GR" sz="1500"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1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CC800E-0004-C36B-A7C5-9551F932548A}"/>
              </a:ext>
            </a:extLst>
          </p:cNvPr>
          <p:cNvSpPr>
            <a:spLocks noGrp="1"/>
          </p:cNvSpPr>
          <p:nvPr>
            <p:ph type="title"/>
          </p:nvPr>
        </p:nvSpPr>
        <p:spPr>
          <a:xfrm>
            <a:off x="1043631" y="809898"/>
            <a:ext cx="9942716" cy="1554480"/>
          </a:xfrm>
        </p:spPr>
        <p:txBody>
          <a:bodyPr anchor="ctr">
            <a:normAutofit/>
          </a:bodyPr>
          <a:lstStyle/>
          <a:p>
            <a:r>
              <a:rPr lang="el-GR" sz="4800" b="1" i="0" u="sng">
                <a:effectLst/>
                <a:highlight>
                  <a:srgbClr val="FFFFFF"/>
                </a:highlight>
                <a:latin typeface="Calibri" panose="020F0502020204030204" pitchFamily="34" charset="0"/>
                <a:ea typeface="Calibri" panose="020F0502020204030204" pitchFamily="34" charset="0"/>
                <a:cs typeface="Calibri" panose="020F0502020204030204" pitchFamily="34" charset="0"/>
              </a:rPr>
              <a:t>Τύποι άμεσων παρατηρήσεων</a:t>
            </a:r>
            <a:endParaRPr lang="el-GR" sz="480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8D369A6-A21F-39E0-B5B0-98E2018ACDE6}"/>
              </a:ext>
            </a:extLst>
          </p:cNvPr>
          <p:cNvSpPr>
            <a:spLocks noGrp="1"/>
          </p:cNvSpPr>
          <p:nvPr>
            <p:ph idx="1"/>
          </p:nvPr>
        </p:nvSpPr>
        <p:spPr>
          <a:xfrm>
            <a:off x="1045028" y="2286000"/>
            <a:ext cx="9941319" cy="3856180"/>
          </a:xfrm>
        </p:spPr>
        <p:txBody>
          <a:bodyPr anchor="ctr">
            <a:normAutofit lnSpcReduction="10000"/>
          </a:bodyPr>
          <a:lstStyle/>
          <a:p>
            <a:pPr marL="0" indent="0">
              <a:buNone/>
            </a:pPr>
            <a:r>
              <a:rPr lang="en-US" sz="1300" dirty="0">
                <a:effectLst/>
                <a:latin typeface="Times New Roman" panose="02020603050405020304" pitchFamily="18" charset="0"/>
                <a:ea typeface="Times New Roman" panose="02020603050405020304" pitchFamily="18" charset="0"/>
              </a:rPr>
              <a:t>	</a:t>
            </a:r>
            <a:r>
              <a:rPr lang="el-GR" sz="1600" dirty="0">
                <a:effectLst/>
                <a:latin typeface="Times New Roman" panose="02020603050405020304" pitchFamily="18" charset="0"/>
                <a:ea typeface="Times New Roman" panose="02020603050405020304" pitchFamily="18" charset="0"/>
              </a:rPr>
              <a:t>Μια σειρά από καταγραφές, ή συνεχή αρχεία, βοηθά τον δάσκαλο να παρατηρήσει εάν ορισμένες συμπεριφορές είναι χρόνιες ή περιστασιακές, εάν υπάρχει ένα μοτίβο, ή εάν οι συμπεριφορές αυξάνονται ή μειώνονται. Οι καταγραφές μπορούν να διατηρούνται καθημερινά, εβδομαδιαία ή μηνιαία, και πρέπει να σημειώνονται τόσο επιτυχείς όσο και ανεπιτυχείς προσπάθειες. Είναι σημαντικό να παρατηρούνται και να καταγράφονται οι μαθητές σε διάφορες καταστάσεις, όπως (α) σε συζητήσεις εργασίας ή σε ομάδες διαλόγου γραφής, (β) σε ανεξάρτητες δραστηριότητες γραφής, (γ) σε δραστηριότητες συνεργατικής εργασίας, (δ) χρησιμοποιώντας στρατηγικές στη γραφή, (ε) εφαρμόζοντας στρατηγικές κατά τη μελέτη πληροφοριακού κειμένου, και (ζ) αντιμετωπίζοντας ένα άγνωστο λέξη ή μπερδεμένο απόσπασμα (</a:t>
            </a:r>
            <a:r>
              <a:rPr lang="el-GR" sz="1600" dirty="0" err="1">
                <a:effectLst/>
                <a:latin typeface="Times New Roman" panose="02020603050405020304" pitchFamily="18" charset="0"/>
                <a:ea typeface="Times New Roman" panose="02020603050405020304" pitchFamily="18" charset="0"/>
              </a:rPr>
              <a:t>Gunning</a:t>
            </a:r>
            <a:r>
              <a:rPr lang="el-GR" sz="1600" dirty="0">
                <a:effectLst/>
                <a:latin typeface="Times New Roman" panose="02020603050405020304" pitchFamily="18" charset="0"/>
                <a:ea typeface="Times New Roman" panose="02020603050405020304" pitchFamily="18" charset="0"/>
              </a:rPr>
              <a:t>, 2010). Οι δάσκαλοι μπορούν να σημειώνουν σημειώσεις κατά τη διάρκεια της τάξης καθώς περπατούν γύρω από το δωμάτιο παρακολουθώντας την πρόοδο στις δραστηριότητες, όπως μια εργασία εργαστηρίου. Ορισμένοι δάσκαλοι, ιδιαίτερα αυτοί που διδάσκουν μικρά παιδιά που απαιτούν πολλή συμμετοχή, μπορεί να βρουν δύσκολο να καταγράφουν σημειώσεις κατά τη διάρκεια της τάξης. Βρίσκουν πιο εφικτό να αναπτύξουν κατανοητές συντομεύσεις για τους μαθητές, τις ενέργειες και τα περιβάλλοντα με τη δημιουργία ενός κλειδιού και ενός κωδικοποιημένου συστήματος για διαφορετικές ημερομηνίες καταχωρήσεων (π.χ., 1 - ναι, 2 - όχι, Ο - συχνά, Σ - μερικές φορές, Ρ - σπάνια). Με αυτόν τον τρόπο, μπορούν να βασιστούν σε ένα φύλλο αποτίμησης ή έναν έλεγχο λίστας για να σημειώσουν, για παράδειγμα, πόσο συχνά ο μαθητής συνέβαλε στη συζήτηση της ομάδας για το θέμα της εβδομάδας.</a:t>
            </a:r>
          </a:p>
          <a:p>
            <a:endParaRPr lang="el-GR" sz="1300" dirty="0"/>
          </a:p>
        </p:txBody>
      </p:sp>
    </p:spTree>
    <p:extLst>
      <p:ext uri="{BB962C8B-B14F-4D97-AF65-F5344CB8AC3E}">
        <p14:creationId xmlns:p14="http://schemas.microsoft.com/office/powerpoint/2010/main" val="3432194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B229C-6FB5-0127-3A16-889AFD730DE0}"/>
              </a:ext>
            </a:extLst>
          </p:cNvPr>
          <p:cNvSpPr>
            <a:spLocks noGrp="1"/>
          </p:cNvSpPr>
          <p:nvPr>
            <p:ph type="title"/>
          </p:nvPr>
        </p:nvSpPr>
        <p:spPr>
          <a:xfrm>
            <a:off x="1616054" y="1261137"/>
            <a:ext cx="8959893" cy="888360"/>
          </a:xfrm>
        </p:spPr>
        <p:txBody>
          <a:bodyPr anchor="b">
            <a:normAutofit/>
          </a:bodyPr>
          <a:lstStyle/>
          <a:p>
            <a:pPr algn="ctr"/>
            <a:r>
              <a:rPr lang="el-GR" sz="3200" b="1" i="0" u="sng">
                <a:solidFill>
                  <a:schemeClr val="tx1">
                    <a:lumMod val="65000"/>
                    <a:lumOff val="35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Τύποι άμεσων παρατηρήσεων</a:t>
            </a:r>
            <a:endParaRPr lang="el-GR" sz="3200">
              <a:solidFill>
                <a:schemeClr val="tx1">
                  <a:lumMod val="65000"/>
                  <a:lumOff val="35000"/>
                </a:schemeClr>
              </a:solidFill>
            </a:endParaRPr>
          </a:p>
        </p:txBody>
      </p:sp>
      <p:sp>
        <p:nvSpPr>
          <p:cNvPr id="5" name="Θέση περιεχομένου 4">
            <a:extLst>
              <a:ext uri="{FF2B5EF4-FFF2-40B4-BE49-F238E27FC236}">
                <a16:creationId xmlns:a16="http://schemas.microsoft.com/office/drawing/2014/main" id="{921BF642-E55F-B4CB-EDF2-67521D0446B4}"/>
              </a:ext>
            </a:extLst>
          </p:cNvPr>
          <p:cNvSpPr>
            <a:spLocks noGrp="1"/>
          </p:cNvSpPr>
          <p:nvPr>
            <p:ph idx="1"/>
          </p:nvPr>
        </p:nvSpPr>
        <p:spPr>
          <a:xfrm>
            <a:off x="696686" y="2427382"/>
            <a:ext cx="9879260" cy="3940761"/>
          </a:xfrm>
        </p:spPr>
        <p:txBody>
          <a:bodyPr anchor="t">
            <a:normAutofit lnSpcReduction="10000"/>
          </a:bodyPr>
          <a:lstStyle/>
          <a:p>
            <a:pPr marL="0" indent="0">
              <a:spcBef>
                <a:spcPts val="0"/>
              </a:spcBef>
              <a:buNone/>
            </a:pPr>
            <a:r>
              <a:rPr lang="en-US" sz="1400" dirty="0">
                <a:solidFill>
                  <a:schemeClr val="tx1">
                    <a:lumMod val="65000"/>
                    <a:lumOff val="35000"/>
                  </a:schemeClr>
                </a:solidFill>
                <a:effectLst/>
                <a:latin typeface="Times New Roman" panose="02020603050405020304" pitchFamily="18" charset="0"/>
                <a:ea typeface="Times New Roman" panose="02020603050405020304" pitchFamily="18" charset="0"/>
              </a:rPr>
              <a:t>	</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Αφού γίνουν οι καταγραφές, οι σημειώσεις ή οι μετρήσεις μπορούν να αποθηκευτούν και αργότερα να μεταφραστούν σε αφηγηματικές αναφορές. Εναλλακτικά, οι δάσκαλοι μπορεί να προτιμούν να μεταφέρουν τις νοητές τους σημειώσεις σε χαρτί κατά τη διάρκεια του γεύματος ή μετά τη λήξη των σχολικών ωρών. Οι σημειώσεις μπορούν να γραφτούν σε τετράδια, σε φακέλους μεμονωμένων μαθητών, σε κάρτες δεικτών, σε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μικροσημειώσεις</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 ή σε φορητούς υπολογιστές ή φορητούς υπολογιστές. Επιπλέον τρόποι για την παρακολούθηση της προόδου είναι τα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αυτοαξιολογητικά</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 ερωτηματολόγια, οι γραφικές παραστάσεις, οι καταχωρήσεις σε ημερολόγια και οι καθημερινοί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φακέλοι</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a:t>
            </a:r>
          </a:p>
          <a:p>
            <a:pPr marL="0" indent="0">
              <a:spcBef>
                <a:spcPts val="0"/>
              </a:spcBef>
              <a:buNone/>
            </a:pPr>
            <a:r>
              <a:rPr lang="en-US" sz="1600" dirty="0">
                <a:solidFill>
                  <a:schemeClr val="tx1">
                    <a:lumMod val="65000"/>
                    <a:lumOff val="35000"/>
                  </a:schemeClr>
                </a:solidFill>
                <a:effectLst/>
                <a:latin typeface="Times New Roman" panose="02020603050405020304" pitchFamily="18" charset="0"/>
                <a:ea typeface="Times New Roman" panose="02020603050405020304" pitchFamily="18" charset="0"/>
              </a:rPr>
              <a:t>	</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Εκτός από την παροχή πληροφοριών σχετικά με τις ακαδημαϊκές δεξιότητες των μαθητών, τα ανέκδοτα αρχεία μπορούν να χρησιμοποιηθούν για να παρακολουθηθεί η χρήση στρατηγικών των μαθητών, οι εργασιακές τους συνήθειες, η αλληλεπίδρασή τους με συμμαθητές και δασκάλους, καθώς και τα ενδιαφέροντά τους και οι στάσεις τους απέναντι σε συγκεκριμένες δραστηριότητες και εργασίες που τους ανατέθηκαν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Gunning</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 2010). Αυτά τα αρχεία πρέπει να ελέγχονται περιοδικά και να συνοψίζονται, και οποιεσδήποτε αναπτυξιακές τάσεις ή μοτίβα παρατηρούνται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Rhodes</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 &amp;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Nathenson-Mejia</a:t>
            </a:r>
            <a:r>
              <a:rPr lang="el-GR" sz="1600" dirty="0">
                <a:solidFill>
                  <a:schemeClr val="tx1">
                    <a:lumMod val="65000"/>
                    <a:lumOff val="35000"/>
                  </a:schemeClr>
                </a:solidFill>
                <a:effectLst/>
                <a:latin typeface="Times New Roman" panose="02020603050405020304" pitchFamily="18" charset="0"/>
                <a:ea typeface="Times New Roman" panose="02020603050405020304" pitchFamily="18" charset="0"/>
              </a:rPr>
              <a:t>, 1992). Έτσι, τα ανέκδοτα αρχεία μπορούν να είναι πολύτιμα όταν οι δάσκαλοι εξετάζουν το τρέχον επίπεδο εκπαιδευτικής απόδοσης του μαθητή, όταν γράφουν αναφορές προόδου στους γονείς, και όταν εξετάζουν την καθημερινή πρόοδο του μαθητή καθώς προβλέπουν τους στόχους του ατομικού προγράμματος εκπαίδευσης (IEP) για τον επόμενο χρόνο και, όπου κρίνεται αναγκαίο, τις </a:t>
            </a:r>
            <a:r>
              <a:rPr lang="el-GR" sz="1600" dirty="0" err="1">
                <a:solidFill>
                  <a:schemeClr val="tx1">
                    <a:lumMod val="65000"/>
                    <a:lumOff val="35000"/>
                  </a:schemeClr>
                </a:solidFill>
                <a:effectLst/>
                <a:latin typeface="Times New Roman" panose="02020603050405020304" pitchFamily="18" charset="0"/>
                <a:ea typeface="Times New Roman" panose="02020603050405020304" pitchFamily="18" charset="0"/>
              </a:rPr>
              <a:t>στόχευσεις</a:t>
            </a:r>
            <a:r>
              <a:rPr lang="el-GR" sz="1400" dirty="0">
                <a:solidFill>
                  <a:schemeClr val="tx1">
                    <a:lumMod val="65000"/>
                    <a:lumOff val="35000"/>
                  </a:schemeClr>
                </a:solidFill>
                <a:effectLst/>
                <a:latin typeface="Times New Roman" panose="02020603050405020304" pitchFamily="18" charset="0"/>
                <a:ea typeface="Times New Roman" panose="02020603050405020304" pitchFamily="18" charset="0"/>
              </a:rPr>
              <a:t>.</a:t>
            </a:r>
          </a:p>
          <a:p>
            <a:pPr marL="0" indent="0">
              <a:spcBef>
                <a:spcPts val="0"/>
              </a:spcBef>
              <a:buNone/>
            </a:pPr>
            <a:endParaRPr lang="el-GR" sz="14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a:p>
            <a:pPr marL="0" indent="0">
              <a:buNone/>
            </a:pPr>
            <a:endParaRPr lang="el-GR" sz="1400" dirty="0">
              <a:solidFill>
                <a:schemeClr val="tx1">
                  <a:lumMod val="65000"/>
                  <a:lumOff val="35000"/>
                </a:schemeClr>
              </a:solidFill>
            </a:endParaRPr>
          </a:p>
        </p:txBody>
      </p:sp>
    </p:spTree>
    <p:extLst>
      <p:ext uri="{BB962C8B-B14F-4D97-AF65-F5344CB8AC3E}">
        <p14:creationId xmlns:p14="http://schemas.microsoft.com/office/powerpoint/2010/main" val="1633883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CFADC2-0438-8A02-F60A-68FC222CD6AA}"/>
              </a:ext>
            </a:extLst>
          </p:cNvPr>
          <p:cNvSpPr>
            <a:spLocks noGrp="1"/>
          </p:cNvSpPr>
          <p:nvPr>
            <p:ph type="title"/>
          </p:nvPr>
        </p:nvSpPr>
        <p:spPr>
          <a:xfrm>
            <a:off x="808638" y="386930"/>
            <a:ext cx="9236700" cy="1188950"/>
          </a:xfrm>
        </p:spPr>
        <p:txBody>
          <a:bodyPr anchor="b">
            <a:normAutofit/>
          </a:bodyPr>
          <a:lstStyle/>
          <a:p>
            <a:r>
              <a:rPr lang="el-GR" sz="5400"/>
              <a:t>Συνεντεύξεις</a:t>
            </a:r>
          </a:p>
        </p:txBody>
      </p:sp>
      <p:sp>
        <p:nvSpPr>
          <p:cNvPr id="3" name="Θέση περιεχομένου 2">
            <a:extLst>
              <a:ext uri="{FF2B5EF4-FFF2-40B4-BE49-F238E27FC236}">
                <a16:creationId xmlns:a16="http://schemas.microsoft.com/office/drawing/2014/main" id="{8F2F1789-19FD-7ED6-16C8-F7E04931EF48}"/>
              </a:ext>
            </a:extLst>
          </p:cNvPr>
          <p:cNvSpPr>
            <a:spLocks noGrp="1"/>
          </p:cNvSpPr>
          <p:nvPr>
            <p:ph idx="1"/>
          </p:nvPr>
        </p:nvSpPr>
        <p:spPr>
          <a:xfrm>
            <a:off x="793660" y="2599509"/>
            <a:ext cx="10143668" cy="3435531"/>
          </a:xfrm>
        </p:spPr>
        <p:txBody>
          <a:bodyPr anchor="ctr">
            <a:normAutofit fontScale="92500" lnSpcReduction="20000"/>
          </a:bodyPr>
          <a:lstStyle/>
          <a:p>
            <a:pPr marL="0" indent="0">
              <a:lnSpc>
                <a:spcPct val="150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a:effectLst/>
                <a:latin typeface="Calibri" panose="020F0502020204030204" pitchFamily="34" charset="0"/>
                <a:ea typeface="Calibri" panose="020F0502020204030204" pitchFamily="34" charset="0"/>
                <a:cs typeface="Times New Roman" panose="02020603050405020304" pitchFamily="18" charset="0"/>
              </a:rPr>
              <a:t>Η συνέντευξη με τους μαθητές είναι ένα κρίσιμο βήμα για να μάθουμε τις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αυτο</a:t>
            </a:r>
            <a:r>
              <a:rPr lang="el-GR" sz="1500" dirty="0">
                <a:effectLst/>
                <a:latin typeface="Calibri" panose="020F0502020204030204" pitchFamily="34" charset="0"/>
                <a:ea typeface="Calibri" panose="020F0502020204030204" pitchFamily="34" charset="0"/>
                <a:cs typeface="Times New Roman" panose="02020603050405020304" pitchFamily="18" charset="0"/>
              </a:rPr>
              <a:t>-αντιλήψεις τους για τη μοναξιά και την κοινωνική ικανοποίηση. Δύο τρόποι για την απόκτηση αυτών των πληροφοριών είναι μέσω ανεπίσημων συνεντεύξεων και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αυτοαναφορικών</a:t>
            </a:r>
            <a:r>
              <a:rPr lang="el-GR" sz="1500" dirty="0">
                <a:effectLst/>
                <a:latin typeface="Calibri" panose="020F0502020204030204" pitchFamily="34" charset="0"/>
                <a:ea typeface="Calibri" panose="020F0502020204030204" pitchFamily="34" charset="0"/>
                <a:cs typeface="Times New Roman" panose="02020603050405020304" pitchFamily="18" charset="0"/>
              </a:rPr>
              <a:t> ερευνών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Pavri</a:t>
            </a:r>
            <a:r>
              <a:rPr lang="el-GR" sz="1500" dirty="0">
                <a:effectLst/>
                <a:latin typeface="Calibri" panose="020F0502020204030204" pitchFamily="34" charset="0"/>
                <a:ea typeface="Calibri" panose="020F0502020204030204" pitchFamily="34" charset="0"/>
                <a:cs typeface="Times New Roman" panose="02020603050405020304" pitchFamily="18" charset="0"/>
              </a:rPr>
              <a:t>, 2001). Οι συνεντεύξεις θα πρέπει να περιλαμβάνουν πολλαπλές πηγές. Οι συμμαθητές μπορούν να παρέχουν πληροφορίες μέσω ανεπίσημων ερωτήσεων, αξιολογήσεων από συμμαθητές, υποψηφιοτήτων από συμμαθητές και κοινωνικών αξιολογήσεων. Οι γονείς και άλλοι σημαντικοί ενήλικες στη ζωή του μαθητή μπορούν να παρέχουν πληροφορίες σχετικά με την κοινωνική συμπεριφορά και προσαρμογή του μαθητή </a:t>
            </a:r>
            <a:r>
              <a:rPr lang="el-GR" sz="1500" dirty="0">
                <a:effectLst/>
                <a:latin typeface="Times New Roman" panose="02020603050405020304" pitchFamily="18" charset="0"/>
                <a:ea typeface="Times New Roman" panose="02020603050405020304" pitchFamily="18" charset="0"/>
              </a:rPr>
              <a:t>σε διαφορετικές καταστάσεις και περιβάλλοντα (π.χ., σπίτι, σχολείο, εξωσχολικά περιβάλλοντα</a:t>
            </a:r>
            <a:r>
              <a:rPr lang="en-US" sz="1500" dirty="0">
                <a:effectLst/>
                <a:latin typeface="Times New Roman" panose="02020603050405020304" pitchFamily="18" charset="0"/>
                <a:ea typeface="Times New Roman" panose="02020603050405020304" pitchFamily="18" charset="0"/>
              </a:rPr>
              <a:t>.</a:t>
            </a:r>
            <a:r>
              <a:rPr lang="el-GR" sz="1500" dirty="0">
                <a:effectLst/>
                <a:latin typeface="Times New Roman" panose="02020603050405020304" pitchFamily="18" charset="0"/>
                <a:ea typeface="Times New Roman" panose="02020603050405020304" pitchFamily="18" charset="0"/>
              </a:rPr>
              <a:t> Οι ερωτήσεις που μπορούν να χρησιμοποιηθούν στη διαδικασία της συνέντευξης περιλαμβάνουν τα παρακάτω:</a:t>
            </a:r>
          </a:p>
          <a:p>
            <a:pPr marL="0" indent="0">
              <a:lnSpc>
                <a:spcPct val="150000"/>
              </a:lnSpc>
              <a:buNone/>
            </a:pPr>
            <a:r>
              <a:rPr lang="el-GR" sz="1500" dirty="0">
                <a:effectLst/>
                <a:latin typeface="Times New Roman" panose="02020603050405020304" pitchFamily="18" charset="0"/>
                <a:ea typeface="Times New Roman" panose="02020603050405020304" pitchFamily="18" charset="0"/>
              </a:rPr>
              <a:t>• Πόσο καιρό είναι εμφανή τα </a:t>
            </a:r>
            <a:r>
              <a:rPr lang="el-GR" sz="1500" dirty="0" err="1">
                <a:effectLst/>
                <a:latin typeface="Times New Roman" panose="02020603050405020304" pitchFamily="18" charset="0"/>
                <a:ea typeface="Times New Roman" panose="02020603050405020304" pitchFamily="18" charset="0"/>
              </a:rPr>
              <a:t>συμπεριφορικά</a:t>
            </a:r>
            <a:r>
              <a:rPr lang="el-GR" sz="1500" dirty="0">
                <a:effectLst/>
                <a:latin typeface="Times New Roman" panose="02020603050405020304" pitchFamily="18" charset="0"/>
                <a:ea typeface="Times New Roman" panose="02020603050405020304" pitchFamily="18" charset="0"/>
              </a:rPr>
              <a:t> προβλήματα;</a:t>
            </a:r>
          </a:p>
          <a:p>
            <a:pPr marL="0" indent="0">
              <a:lnSpc>
                <a:spcPct val="150000"/>
              </a:lnSpc>
              <a:buNone/>
            </a:pPr>
            <a:r>
              <a:rPr lang="el-GR" sz="1500" dirty="0">
                <a:effectLst/>
                <a:latin typeface="Times New Roman" panose="02020603050405020304" pitchFamily="18" charset="0"/>
                <a:ea typeface="Times New Roman" panose="02020603050405020304" pitchFamily="18" charset="0"/>
              </a:rPr>
              <a:t>• Υπάρχει σχέση μεταξύ της συμπεριφοράς και των παραγόντων άγχους (π.χ., αναπτυξιακοί, περιβαλλοντικοί, </a:t>
            </a:r>
            <a:r>
              <a:rPr lang="el-GR" sz="1500" dirty="0" err="1">
                <a:effectLst/>
                <a:latin typeface="Times New Roman" panose="02020603050405020304" pitchFamily="18" charset="0"/>
                <a:ea typeface="Times New Roman" panose="02020603050405020304" pitchFamily="18" charset="0"/>
              </a:rPr>
              <a:t>καταστάσιο</a:t>
            </a:r>
            <a:r>
              <a:rPr lang="el-GR" sz="1500" dirty="0">
                <a:effectLst/>
                <a:latin typeface="Times New Roman" panose="02020603050405020304" pitchFamily="18" charset="0"/>
                <a:ea typeface="Times New Roman" panose="02020603050405020304" pitchFamily="18" charset="0"/>
              </a:rPr>
              <a:t>); </a:t>
            </a:r>
          </a:p>
          <a:p>
            <a:pPr marL="0" indent="0">
              <a:lnSpc>
                <a:spcPct val="150000"/>
              </a:lnSpc>
              <a:buNone/>
            </a:pPr>
            <a:r>
              <a:rPr lang="el-GR" sz="1500" dirty="0">
                <a:effectLst/>
                <a:latin typeface="Times New Roman" panose="02020603050405020304" pitchFamily="18" charset="0"/>
                <a:ea typeface="Times New Roman" panose="02020603050405020304" pitchFamily="18" charset="0"/>
              </a:rPr>
              <a:t>• Έχουν γίνει προηγούμενες προσπάθειες για την επίλυση αυτών των προβλημάτων; Αν ναι, παρακαλούμε περιγράψτε.</a:t>
            </a:r>
          </a:p>
          <a:p>
            <a:endParaRPr lang="el-GR" sz="1500" dirty="0"/>
          </a:p>
        </p:txBody>
      </p:sp>
    </p:spTree>
    <p:extLst>
      <p:ext uri="{BB962C8B-B14F-4D97-AF65-F5344CB8AC3E}">
        <p14:creationId xmlns:p14="http://schemas.microsoft.com/office/powerpoint/2010/main" val="158703433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576A00-F6F3-4FC6-9FAA-B3613A6D95F1}"/>
              </a:ext>
            </a:extLst>
          </p:cNvPr>
          <p:cNvSpPr>
            <a:spLocks noGrp="1"/>
          </p:cNvSpPr>
          <p:nvPr>
            <p:ph type="subTitle" idx="1"/>
          </p:nvPr>
        </p:nvSpPr>
        <p:spPr>
          <a:xfrm>
            <a:off x="2358886" y="1178962"/>
            <a:ext cx="7288697" cy="1128277"/>
          </a:xfrm>
        </p:spPr>
        <p:txBody>
          <a:bodyPr>
            <a:noAutofit/>
          </a:bodyPr>
          <a:lstStyle/>
          <a:p>
            <a:pPr algn="just"/>
            <a:r>
              <a:rPr lang="el-GR" sz="2000" dirty="0">
                <a:solidFill>
                  <a:schemeClr val="tx1">
                    <a:lumMod val="95000"/>
                    <a:lumOff val="5000"/>
                  </a:schemeClr>
                </a:solidFill>
              </a:rPr>
              <a:t>Η </a:t>
            </a:r>
            <a:r>
              <a:rPr lang="el-GR" sz="2000" dirty="0">
                <a:solidFill>
                  <a:schemeClr val="tx1">
                    <a:lumMod val="95000"/>
                    <a:lumOff val="5000"/>
                  </a:schemeClr>
                </a:solidFill>
                <a:highlight>
                  <a:srgbClr val="FF00FF"/>
                </a:highlight>
              </a:rPr>
              <a:t>αξιολόγηση λειτουργικής συμπεριφοράς (</a:t>
            </a:r>
            <a:r>
              <a:rPr lang="el-GR" sz="2000" i="1" dirty="0">
                <a:solidFill>
                  <a:schemeClr val="tx1">
                    <a:lumMod val="95000"/>
                    <a:lumOff val="5000"/>
                  </a:schemeClr>
                </a:solidFill>
                <a:highlight>
                  <a:srgbClr val="FF00FF"/>
                </a:highlight>
              </a:rPr>
              <a:t>FBA</a:t>
            </a:r>
            <a:r>
              <a:rPr lang="el-GR" sz="2000" dirty="0">
                <a:solidFill>
                  <a:schemeClr val="tx1">
                    <a:lumMod val="95000"/>
                    <a:lumOff val="5000"/>
                  </a:schemeClr>
                </a:solidFill>
                <a:highlight>
                  <a:srgbClr val="FF00FF"/>
                </a:highlight>
              </a:rPr>
              <a:t> </a:t>
            </a:r>
            <a:r>
              <a:rPr lang="el-GR" sz="2000" dirty="0">
                <a:solidFill>
                  <a:schemeClr val="tx1">
                    <a:lumMod val="95000"/>
                    <a:lumOff val="5000"/>
                  </a:schemeClr>
                </a:solidFill>
              </a:rPr>
              <a:t>ή </a:t>
            </a:r>
            <a:r>
              <a:rPr lang="en-GB" sz="2000" i="1" dirty="0">
                <a:solidFill>
                  <a:schemeClr val="tx1">
                    <a:lumMod val="95000"/>
                    <a:lumOff val="5000"/>
                  </a:schemeClr>
                </a:solidFill>
              </a:rPr>
              <a:t>Functional </a:t>
            </a:r>
            <a:r>
              <a:rPr lang="en-GB" sz="2000" i="1" dirty="0" err="1">
                <a:solidFill>
                  <a:schemeClr val="tx1">
                    <a:lumMod val="95000"/>
                    <a:lumOff val="5000"/>
                  </a:schemeClr>
                </a:solidFill>
              </a:rPr>
              <a:t>behavioral</a:t>
            </a:r>
            <a:r>
              <a:rPr lang="en-GB" sz="2000" i="1" dirty="0">
                <a:solidFill>
                  <a:schemeClr val="tx1">
                    <a:lumMod val="95000"/>
                    <a:lumOff val="5000"/>
                  </a:schemeClr>
                </a:solidFill>
              </a:rPr>
              <a:t> assessment</a:t>
            </a:r>
            <a:r>
              <a:rPr lang="el-GR" sz="2000" dirty="0">
                <a:solidFill>
                  <a:schemeClr val="tx1">
                    <a:lumMod val="95000"/>
                    <a:lumOff val="5000"/>
                  </a:schemeClr>
                </a:solidFill>
              </a:rPr>
              <a:t>) περιλαμβάνει άμεση παρατήρηση για την ανάλυση της συμπεριφοράς των μαθητών σε σχέση με τις κοινωνικές και φυσικές πτυχές του περιβάλλοντος.</a:t>
            </a:r>
            <a:endParaRPr lang="en-GB" sz="2000" dirty="0">
              <a:solidFill>
                <a:schemeClr val="tx1">
                  <a:lumMod val="95000"/>
                  <a:lumOff val="5000"/>
                </a:schemeClr>
              </a:solidFill>
            </a:endParaRPr>
          </a:p>
        </p:txBody>
      </p:sp>
      <p:sp>
        <p:nvSpPr>
          <p:cNvPr id="4" name="Rectangle 3">
            <a:extLst>
              <a:ext uri="{FF2B5EF4-FFF2-40B4-BE49-F238E27FC236}">
                <a16:creationId xmlns:a16="http://schemas.microsoft.com/office/drawing/2014/main" id="{70FE3FD2-E04E-415B-8E43-A9E6F9CA3E02}"/>
              </a:ext>
            </a:extLst>
          </p:cNvPr>
          <p:cNvSpPr/>
          <p:nvPr/>
        </p:nvSpPr>
        <p:spPr>
          <a:xfrm>
            <a:off x="530087" y="1058111"/>
            <a:ext cx="1881808"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rPr>
              <a:t>Ορισμός:</a:t>
            </a:r>
            <a:endParaRPr kumimoji="0" lang="en-US"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endParaRPr>
          </a:p>
        </p:txBody>
      </p:sp>
      <p:sp>
        <p:nvSpPr>
          <p:cNvPr id="5" name="Rectangle 4">
            <a:extLst>
              <a:ext uri="{FF2B5EF4-FFF2-40B4-BE49-F238E27FC236}">
                <a16:creationId xmlns:a16="http://schemas.microsoft.com/office/drawing/2014/main" id="{DF7AB3CF-9452-46EC-BC18-5FDF075B3937}"/>
              </a:ext>
            </a:extLst>
          </p:cNvPr>
          <p:cNvSpPr/>
          <p:nvPr/>
        </p:nvSpPr>
        <p:spPr>
          <a:xfrm>
            <a:off x="583096" y="3582479"/>
            <a:ext cx="1775790"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rPr>
              <a:t>Σκοπός:</a:t>
            </a:r>
            <a:endParaRPr kumimoji="0" lang="en-US"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FD56369C-CEA6-4756-8591-FA0483444CDA}"/>
              </a:ext>
            </a:extLst>
          </p:cNvPr>
          <p:cNvSpPr txBox="1"/>
          <p:nvPr/>
        </p:nvSpPr>
        <p:spPr>
          <a:xfrm>
            <a:off x="2358886" y="3582479"/>
            <a:ext cx="7646505" cy="163121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Ο σκοπός της FBA είναι να καθορίσει ποια είδη υποστήριξης συμπεριφοράς  είναι αναγκαία για μαθητές που παρουσιάζουν μια σειρά από προκλητικές συμπεριφορές, όπως σωματικά και λεκτικά ξεσπάσματα, βανδαλισμός περιουσίας και ανατρεπτική συμπεριφορά (π.χ. εκρήξεις θυμού, φωνές).</a:t>
            </a:r>
            <a:endPar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35536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E9405-93EA-4826-8190-BA5467D309EE}"/>
              </a:ext>
            </a:extLst>
          </p:cNvPr>
          <p:cNvSpPr>
            <a:spLocks noGrp="1"/>
          </p:cNvSpPr>
          <p:nvPr>
            <p:ph idx="1"/>
          </p:nvPr>
        </p:nvSpPr>
        <p:spPr>
          <a:xfrm>
            <a:off x="927652" y="437322"/>
            <a:ext cx="8759687" cy="1484242"/>
          </a:xfrm>
        </p:spPr>
        <p:txBody>
          <a:bodyPr>
            <a:normAutofit/>
          </a:bodyPr>
          <a:lstStyle/>
          <a:p>
            <a:pPr marL="0" indent="0" algn="just">
              <a:buNone/>
            </a:pPr>
            <a:r>
              <a:rPr lang="el-GR" dirty="0">
                <a:solidFill>
                  <a:schemeClr val="tx1">
                    <a:lumMod val="95000"/>
                    <a:lumOff val="5000"/>
                  </a:schemeClr>
                </a:solidFill>
              </a:rPr>
              <a:t>Όταν η συμπεριφορά ενός μαθητή δεν ανταποκρίνεται στις τυπικές παρεμβάσεις, η FBA μπορεί να παρέχει πρόσθετες πληροφορίες για να βοηθήσει την ομάδα IEP(</a:t>
            </a:r>
            <a:r>
              <a:rPr lang="en-GB" dirty="0">
                <a:solidFill>
                  <a:schemeClr val="tx1">
                    <a:lumMod val="95000"/>
                    <a:lumOff val="5000"/>
                  </a:schemeClr>
                </a:solidFill>
              </a:rPr>
              <a:t>Individualized Education Plan or Program</a:t>
            </a:r>
            <a:r>
              <a:rPr lang="el-GR" dirty="0">
                <a:solidFill>
                  <a:schemeClr val="tx1">
                    <a:lumMod val="95000"/>
                    <a:lumOff val="5000"/>
                  </a:schemeClr>
                </a:solidFill>
              </a:rPr>
              <a:t> = πρόγραμμα εξατομικευμένης εκπαίδευσης</a:t>
            </a:r>
            <a:r>
              <a:rPr lang="en-GB" dirty="0">
                <a:solidFill>
                  <a:schemeClr val="tx1">
                    <a:lumMod val="95000"/>
                    <a:lumOff val="5000"/>
                  </a:schemeClr>
                </a:solidFill>
              </a:rPr>
              <a:t>)</a:t>
            </a:r>
            <a:r>
              <a:rPr lang="el-GR" dirty="0">
                <a:solidFill>
                  <a:schemeClr val="tx1">
                    <a:lumMod val="95000"/>
                    <a:lumOff val="5000"/>
                  </a:schemeClr>
                </a:solidFill>
              </a:rPr>
              <a:t> στο σχεδιασμό πιο αποτελεσματικών παρεμβάσεων.</a:t>
            </a:r>
          </a:p>
          <a:p>
            <a:pPr algn="just">
              <a:buFont typeface="Wingdings" panose="05000000000000000000" pitchFamily="2" charset="2"/>
              <a:buChar char="v"/>
            </a:pPr>
            <a:endParaRPr lang="el-GR" dirty="0">
              <a:solidFill>
                <a:schemeClr val="tx1">
                  <a:lumMod val="95000"/>
                  <a:lumOff val="5000"/>
                </a:schemeClr>
              </a:solidFill>
            </a:endParaRPr>
          </a:p>
          <a:p>
            <a:pPr marL="0" indent="0" algn="just">
              <a:buNone/>
            </a:pPr>
            <a:endParaRPr lang="en-GB" dirty="0">
              <a:solidFill>
                <a:schemeClr val="tx1">
                  <a:lumMod val="95000"/>
                  <a:lumOff val="5000"/>
                </a:schemeClr>
              </a:solidFill>
            </a:endParaRPr>
          </a:p>
        </p:txBody>
      </p:sp>
      <p:sp>
        <p:nvSpPr>
          <p:cNvPr id="4" name="TextBox 3">
            <a:extLst>
              <a:ext uri="{FF2B5EF4-FFF2-40B4-BE49-F238E27FC236}">
                <a16:creationId xmlns:a16="http://schemas.microsoft.com/office/drawing/2014/main" id="{38C16E6A-E50A-4EB8-B8AB-F1DD4775D099}"/>
              </a:ext>
            </a:extLst>
          </p:cNvPr>
          <p:cNvSpPr txBox="1"/>
          <p:nvPr/>
        </p:nvSpPr>
        <p:spPr>
          <a:xfrm>
            <a:off x="927652" y="1921564"/>
            <a:ext cx="82958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95000"/>
                    <a:lumOff val="5000"/>
                  </a:prstClr>
                </a:solidFill>
                <a:effectLst/>
                <a:uLnTx/>
                <a:uFillTx/>
                <a:latin typeface="Trebuchet MS" panose="020B0603020202020204"/>
                <a:ea typeface="+mn-ea"/>
                <a:cs typeface="+mn-cs"/>
              </a:rPr>
              <a:t>Οι πληροφορίες για τον μαθητή συγκεντρώνονται από διάφορα περιβάλλοντα όπως : </a:t>
            </a:r>
          </a:p>
        </p:txBody>
      </p:sp>
      <p:sp>
        <p:nvSpPr>
          <p:cNvPr id="5" name="Arrow: Right 4">
            <a:extLst>
              <a:ext uri="{FF2B5EF4-FFF2-40B4-BE49-F238E27FC236}">
                <a16:creationId xmlns:a16="http://schemas.microsoft.com/office/drawing/2014/main" id="{6350453F-EFCD-4B41-8C69-B3A55AD48F90}"/>
              </a:ext>
            </a:extLst>
          </p:cNvPr>
          <p:cNvSpPr/>
          <p:nvPr/>
        </p:nvSpPr>
        <p:spPr>
          <a:xfrm>
            <a:off x="205408" y="569844"/>
            <a:ext cx="543339"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Arrow: Right 5">
            <a:extLst>
              <a:ext uri="{FF2B5EF4-FFF2-40B4-BE49-F238E27FC236}">
                <a16:creationId xmlns:a16="http://schemas.microsoft.com/office/drawing/2014/main" id="{58E5F20A-C1B8-455D-9C38-27A9D4597FCD}"/>
              </a:ext>
            </a:extLst>
          </p:cNvPr>
          <p:cNvSpPr/>
          <p:nvPr/>
        </p:nvSpPr>
        <p:spPr>
          <a:xfrm>
            <a:off x="205408" y="1948066"/>
            <a:ext cx="543339"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C64529F3-3FC1-4C2C-9672-EC9AC23A5AD5}"/>
              </a:ext>
            </a:extLst>
          </p:cNvPr>
          <p:cNvPicPr>
            <a:picLocks noChangeAspect="1"/>
          </p:cNvPicPr>
          <p:nvPr/>
        </p:nvPicPr>
        <p:blipFill>
          <a:blip r:embed="rId2"/>
          <a:stretch>
            <a:fillRect/>
          </a:stretch>
        </p:blipFill>
        <p:spPr>
          <a:xfrm>
            <a:off x="2577331" y="4677044"/>
            <a:ext cx="1965671" cy="1743634"/>
          </a:xfrm>
          <a:prstGeom prst="rect">
            <a:avLst/>
          </a:prstGeom>
        </p:spPr>
      </p:pic>
      <p:pic>
        <p:nvPicPr>
          <p:cNvPr id="9" name="Picture 8">
            <a:extLst>
              <a:ext uri="{FF2B5EF4-FFF2-40B4-BE49-F238E27FC236}">
                <a16:creationId xmlns:a16="http://schemas.microsoft.com/office/drawing/2014/main" id="{C4463A7D-18C4-4258-80F2-24FE0DB5B56A}"/>
              </a:ext>
            </a:extLst>
          </p:cNvPr>
          <p:cNvPicPr>
            <a:picLocks noChangeAspect="1"/>
          </p:cNvPicPr>
          <p:nvPr/>
        </p:nvPicPr>
        <p:blipFill>
          <a:blip r:embed="rId3"/>
          <a:stretch>
            <a:fillRect/>
          </a:stretch>
        </p:blipFill>
        <p:spPr>
          <a:xfrm>
            <a:off x="8378164" y="2768275"/>
            <a:ext cx="2402707" cy="1743634"/>
          </a:xfrm>
          <a:prstGeom prst="rect">
            <a:avLst/>
          </a:prstGeom>
        </p:spPr>
      </p:pic>
      <p:pic>
        <p:nvPicPr>
          <p:cNvPr id="10" name="Picture 9">
            <a:extLst>
              <a:ext uri="{FF2B5EF4-FFF2-40B4-BE49-F238E27FC236}">
                <a16:creationId xmlns:a16="http://schemas.microsoft.com/office/drawing/2014/main" id="{0D968D74-946D-4CED-B2B3-FC4F50BF3F19}"/>
              </a:ext>
            </a:extLst>
          </p:cNvPr>
          <p:cNvPicPr>
            <a:picLocks noChangeAspect="1"/>
          </p:cNvPicPr>
          <p:nvPr/>
        </p:nvPicPr>
        <p:blipFill>
          <a:blip r:embed="rId4"/>
          <a:stretch>
            <a:fillRect/>
          </a:stretch>
        </p:blipFill>
        <p:spPr>
          <a:xfrm>
            <a:off x="4211893" y="2831336"/>
            <a:ext cx="2588770" cy="1743634"/>
          </a:xfrm>
          <a:prstGeom prst="rect">
            <a:avLst/>
          </a:prstGeom>
        </p:spPr>
      </p:pic>
      <p:pic>
        <p:nvPicPr>
          <p:cNvPr id="12" name="Picture 11">
            <a:extLst>
              <a:ext uri="{FF2B5EF4-FFF2-40B4-BE49-F238E27FC236}">
                <a16:creationId xmlns:a16="http://schemas.microsoft.com/office/drawing/2014/main" id="{DFD6C84D-B20F-4D58-857A-8EF2A894B64F}"/>
              </a:ext>
            </a:extLst>
          </p:cNvPr>
          <p:cNvPicPr>
            <a:picLocks noChangeAspect="1"/>
          </p:cNvPicPr>
          <p:nvPr/>
        </p:nvPicPr>
        <p:blipFill>
          <a:blip r:embed="rId5"/>
          <a:stretch>
            <a:fillRect/>
          </a:stretch>
        </p:blipFill>
        <p:spPr>
          <a:xfrm>
            <a:off x="205408" y="2887235"/>
            <a:ext cx="2228643" cy="1743634"/>
          </a:xfrm>
          <a:prstGeom prst="rect">
            <a:avLst/>
          </a:prstGeom>
        </p:spPr>
      </p:pic>
      <p:pic>
        <p:nvPicPr>
          <p:cNvPr id="13" name="Picture 12">
            <a:extLst>
              <a:ext uri="{FF2B5EF4-FFF2-40B4-BE49-F238E27FC236}">
                <a16:creationId xmlns:a16="http://schemas.microsoft.com/office/drawing/2014/main" id="{C686D47C-6EC2-4A0E-94B9-08752092750D}"/>
              </a:ext>
            </a:extLst>
          </p:cNvPr>
          <p:cNvPicPr>
            <a:picLocks noChangeAspect="1"/>
          </p:cNvPicPr>
          <p:nvPr/>
        </p:nvPicPr>
        <p:blipFill>
          <a:blip r:embed="rId6"/>
          <a:stretch>
            <a:fillRect/>
          </a:stretch>
        </p:blipFill>
        <p:spPr>
          <a:xfrm>
            <a:off x="5789394" y="4515678"/>
            <a:ext cx="2762250" cy="1905000"/>
          </a:xfrm>
          <a:prstGeom prst="rect">
            <a:avLst/>
          </a:prstGeom>
        </p:spPr>
      </p:pic>
      <p:sp>
        <p:nvSpPr>
          <p:cNvPr id="14" name="TextBox 13">
            <a:extLst>
              <a:ext uri="{FF2B5EF4-FFF2-40B4-BE49-F238E27FC236}">
                <a16:creationId xmlns:a16="http://schemas.microsoft.com/office/drawing/2014/main" id="{DF1DE1A0-26CB-4F32-8C42-34C973BBCC05}"/>
              </a:ext>
            </a:extLst>
          </p:cNvPr>
          <p:cNvSpPr txBox="1"/>
          <p:nvPr/>
        </p:nvSpPr>
        <p:spPr>
          <a:xfrm>
            <a:off x="536101" y="4761742"/>
            <a:ext cx="14842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Το σχολείο</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9FDB5630-15C2-4BA8-B89E-8245CFB0DC1A}"/>
              </a:ext>
            </a:extLst>
          </p:cNvPr>
          <p:cNvSpPr txBox="1"/>
          <p:nvPr/>
        </p:nvSpPr>
        <p:spPr>
          <a:xfrm>
            <a:off x="2577331" y="6420678"/>
            <a:ext cx="24058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Την παιδική χαρά</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058E8C0D-0979-474F-B265-D9341917F1B9}"/>
              </a:ext>
            </a:extLst>
          </p:cNvPr>
          <p:cNvSpPr txBox="1"/>
          <p:nvPr/>
        </p:nvSpPr>
        <p:spPr>
          <a:xfrm>
            <a:off x="4675425" y="4574970"/>
            <a:ext cx="16035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Την κοινωνία</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0276A1CB-B933-4962-A9BD-6955221163CD}"/>
              </a:ext>
            </a:extLst>
          </p:cNvPr>
          <p:cNvSpPr txBox="1"/>
          <p:nvPr/>
        </p:nvSpPr>
        <p:spPr>
          <a:xfrm>
            <a:off x="6560662" y="6420678"/>
            <a:ext cx="21496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Το σπίτι</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8" name="TextBox 17">
            <a:extLst>
              <a:ext uri="{FF2B5EF4-FFF2-40B4-BE49-F238E27FC236}">
                <a16:creationId xmlns:a16="http://schemas.microsoft.com/office/drawing/2014/main" id="{5B10CA69-CE75-45CB-BF22-018E31D7F6C7}"/>
              </a:ext>
            </a:extLst>
          </p:cNvPr>
          <p:cNvSpPr txBox="1"/>
          <p:nvPr/>
        </p:nvSpPr>
        <p:spPr>
          <a:xfrm>
            <a:off x="8520312" y="4630869"/>
            <a:ext cx="27622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Τα μέσα μεταφοράς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9922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998811-75D1-427A-B47A-6791A2D7A978}"/>
              </a:ext>
            </a:extLst>
          </p:cNvPr>
          <p:cNvSpPr txBox="1"/>
          <p:nvPr/>
        </p:nvSpPr>
        <p:spPr>
          <a:xfrm>
            <a:off x="755374" y="662608"/>
            <a:ext cx="906448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Η αξιολόγηση λειτουργικής συμπεριφοράς </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(FBA)</a:t>
            </a: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θα έπρεπε να :</a:t>
            </a:r>
          </a:p>
        </p:txBody>
      </p:sp>
      <p:sp>
        <p:nvSpPr>
          <p:cNvPr id="4" name="Rectangle: Rounded Corners 3">
            <a:extLst>
              <a:ext uri="{FF2B5EF4-FFF2-40B4-BE49-F238E27FC236}">
                <a16:creationId xmlns:a16="http://schemas.microsoft.com/office/drawing/2014/main" id="{452908CC-1C02-47AF-805E-58F10A3F1B1D}"/>
              </a:ext>
            </a:extLst>
          </p:cNvPr>
          <p:cNvSpPr/>
          <p:nvPr/>
        </p:nvSpPr>
        <p:spPr>
          <a:xfrm>
            <a:off x="609600" y="1656521"/>
            <a:ext cx="9210261" cy="7818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95000"/>
                    <a:lumOff val="5000"/>
                  </a:prstClr>
                </a:solidFill>
                <a:effectLst/>
                <a:uLnTx/>
                <a:uFillTx/>
                <a:latin typeface="Trebuchet MS" panose="020B0603020202020204"/>
                <a:ea typeface="+mn-ea"/>
                <a:cs typeface="+mn-cs"/>
              </a:rPr>
              <a:t>Να περιγράφει ξεκάθαρα την προβληματική συμπεριφορά του μαθητή.</a:t>
            </a:r>
            <a:endParaRPr kumimoji="0" lang="en-GB" sz="1800" b="0" i="0" u="none" strike="noStrike" kern="1200" cap="none" spc="0" normalizeH="0" baseline="0" noProof="0" dirty="0">
              <a:ln>
                <a:noFill/>
              </a:ln>
              <a:solidFill>
                <a:prstClr val="black">
                  <a:lumMod val="95000"/>
                  <a:lumOff val="5000"/>
                </a:prstClr>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D98959A3-8A3E-4EF9-976E-4CA31626C0B5}"/>
              </a:ext>
            </a:extLst>
          </p:cNvPr>
          <p:cNvSpPr txBox="1"/>
          <p:nvPr/>
        </p:nvSpPr>
        <p:spPr>
          <a:xfrm>
            <a:off x="139148" y="1656521"/>
            <a:ext cx="12324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C1BFE182-19DA-4C7A-AC83-5D2497DD5379}"/>
              </a:ext>
            </a:extLst>
          </p:cNvPr>
          <p:cNvSpPr/>
          <p:nvPr/>
        </p:nvSpPr>
        <p:spPr>
          <a:xfrm>
            <a:off x="516834" y="2746656"/>
            <a:ext cx="9395791" cy="32136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ταυτοποιεί τα γεγονότα, τους χρόνους και τις καταστάσεις που προβλέπουν πότε οι προκλητικές συμπεριφορές θα ή δεν θα συμβούν κατά την διάρκεια όλου του φάσματος της καθημερινής ρουτίνας, συμπεριλαμβανομένου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 τι συνέβαινε στο περιβάλλον πριν εμφανιστεί η συμπεριφορά,</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 ποια ήταν η πραγματική συμπεριφορά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 τι πέτυχε ο μαθητής ως αποτέλεσμα αυτής της συμπεριφοράς.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8C58494C-A41E-41C9-8D32-20D456A08345}"/>
              </a:ext>
            </a:extLst>
          </p:cNvPr>
          <p:cNvSpPr txBox="1"/>
          <p:nvPr/>
        </p:nvSpPr>
        <p:spPr>
          <a:xfrm>
            <a:off x="139147" y="2746656"/>
            <a:ext cx="10137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2)</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5972038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0B3A8-9CAD-4F2D-806F-A8B8AFFB7622}"/>
              </a:ext>
            </a:extLst>
          </p:cNvPr>
          <p:cNvSpPr txBox="1"/>
          <p:nvPr/>
        </p:nvSpPr>
        <p:spPr>
          <a:xfrm>
            <a:off x="318052" y="437321"/>
            <a:ext cx="4373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3)</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Rectangle: Rounded Corners 2">
            <a:extLst>
              <a:ext uri="{FF2B5EF4-FFF2-40B4-BE49-F238E27FC236}">
                <a16:creationId xmlns:a16="http://schemas.microsoft.com/office/drawing/2014/main" id="{0D52C001-1BFB-4120-90EE-D21924AA54B1}"/>
              </a:ext>
            </a:extLst>
          </p:cNvPr>
          <p:cNvSpPr/>
          <p:nvPr/>
        </p:nvSpPr>
        <p:spPr>
          <a:xfrm>
            <a:off x="755374" y="331304"/>
            <a:ext cx="8640417" cy="13119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αναγωρίζει τις συνέπειες που διατηρούν τις προκλητικές συμπεριφορές (π.χ</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τι καταφέρνει ο μαθητής να &lt;&lt;κατακτήσει&gt;&gt;από αυτήν την συμπεριφόρά, όπως προσοχή ).</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Rectangle: Rounded Corners 3">
            <a:extLst>
              <a:ext uri="{FF2B5EF4-FFF2-40B4-BE49-F238E27FC236}">
                <a16:creationId xmlns:a16="http://schemas.microsoft.com/office/drawing/2014/main" id="{CF4954BE-A9E5-4274-996E-F07FF579A5A8}"/>
              </a:ext>
            </a:extLst>
          </p:cNvPr>
          <p:cNvSpPr/>
          <p:nvPr/>
        </p:nvSpPr>
        <p:spPr>
          <a:xfrm>
            <a:off x="755372" y="2199861"/>
            <a:ext cx="8640417" cy="19215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αναπτύσσει μία ή περισσότερες δηλώσεις ή υποθέσεις περιγράφοντας συγκεκριμένες συμπεριφορές και να περιλαμβάνει τους τύπους καταστάσεων στις οποίες εμφανίζονται οι συμπεριφορές, καθώς και τους ενισχυτές που διατηρούν τις συμπεριφορές σε αυτές τις καταστάσεις.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DD86AA2A-11BD-49D8-A09B-9BAF773A3BD5}"/>
              </a:ext>
            </a:extLst>
          </p:cNvPr>
          <p:cNvSpPr txBox="1"/>
          <p:nvPr/>
        </p:nvSpPr>
        <p:spPr>
          <a:xfrm>
            <a:off x="318052" y="2312502"/>
            <a:ext cx="516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4)</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9C044045-D7D5-4878-8A68-5568CB848802}"/>
              </a:ext>
            </a:extLst>
          </p:cNvPr>
          <p:cNvSpPr/>
          <p:nvPr/>
        </p:nvSpPr>
        <p:spPr>
          <a:xfrm>
            <a:off x="755372" y="4678019"/>
            <a:ext cx="8640417" cy="12059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συλλέγει με άμεσο τρόπο παρατηρούμενα παραδείγματα που υποστηρίζουν αυτές τις δηλώσεις.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A7CF3871-4F75-4430-AC4F-C4E8FDFFE91C}"/>
              </a:ext>
            </a:extLst>
          </p:cNvPr>
          <p:cNvSpPr txBox="1"/>
          <p:nvPr/>
        </p:nvSpPr>
        <p:spPr>
          <a:xfrm>
            <a:off x="318052" y="4555585"/>
            <a:ext cx="6626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5)</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278129"/>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BD9914-5400-4050-8A53-2ADA92884480}"/>
              </a:ext>
            </a:extLst>
          </p:cNvPr>
          <p:cNvSpPr/>
          <p:nvPr/>
        </p:nvSpPr>
        <p:spPr>
          <a:xfrm>
            <a:off x="699496" y="379600"/>
            <a:ext cx="10001456"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rPr>
              <a:t>Τρόπος διεξαγωγής μιας λειτουργικής αξιολόγησης</a:t>
            </a:r>
            <a:endParaRPr kumimoji="0" lang="en-US"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D968B850-9F95-434F-A8C0-DAAF37B49161}"/>
              </a:ext>
            </a:extLst>
          </p:cNvPr>
          <p:cNvPicPr>
            <a:picLocks noChangeAspect="1"/>
          </p:cNvPicPr>
          <p:nvPr/>
        </p:nvPicPr>
        <p:blipFill>
          <a:blip r:embed="rId2"/>
          <a:stretch>
            <a:fillRect/>
          </a:stretch>
        </p:blipFill>
        <p:spPr>
          <a:xfrm>
            <a:off x="803782" y="1465938"/>
            <a:ext cx="566977" cy="323116"/>
          </a:xfrm>
          <a:prstGeom prst="rect">
            <a:avLst/>
          </a:prstGeom>
        </p:spPr>
      </p:pic>
      <p:sp>
        <p:nvSpPr>
          <p:cNvPr id="8" name="TextBox 7">
            <a:extLst>
              <a:ext uri="{FF2B5EF4-FFF2-40B4-BE49-F238E27FC236}">
                <a16:creationId xmlns:a16="http://schemas.microsoft.com/office/drawing/2014/main" id="{D11C00A6-F250-4FF5-B6D9-DEC52D583E43}"/>
              </a:ext>
            </a:extLst>
          </p:cNvPr>
          <p:cNvSpPr txBox="1"/>
          <p:nvPr/>
        </p:nvSpPr>
        <p:spPr>
          <a:xfrm>
            <a:off x="1442113" y="1424995"/>
            <a:ext cx="9307773"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Μπορούμε να προσδιορίσουμε μια συμπεριφορά που πρέπει να αυξηθεί ή να μειωθεί. Να βεβαιωθούμε ότι αυτή η συμπεριφορά παρατηρείται και είναι μετρήσιμη.</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9" name="Picture 8">
            <a:extLst>
              <a:ext uri="{FF2B5EF4-FFF2-40B4-BE49-F238E27FC236}">
                <a16:creationId xmlns:a16="http://schemas.microsoft.com/office/drawing/2014/main" id="{48E68F34-6787-4E40-B6C9-9E1FB715EB58}"/>
              </a:ext>
            </a:extLst>
          </p:cNvPr>
          <p:cNvPicPr>
            <a:picLocks noChangeAspect="1"/>
          </p:cNvPicPr>
          <p:nvPr/>
        </p:nvPicPr>
        <p:blipFill>
          <a:blip r:embed="rId2"/>
          <a:stretch>
            <a:fillRect/>
          </a:stretch>
        </p:blipFill>
        <p:spPr>
          <a:xfrm>
            <a:off x="803782" y="2544110"/>
            <a:ext cx="566977" cy="323116"/>
          </a:xfrm>
          <a:prstGeom prst="rect">
            <a:avLst/>
          </a:prstGeom>
        </p:spPr>
      </p:pic>
      <p:sp>
        <p:nvSpPr>
          <p:cNvPr id="10" name="TextBox 9">
            <a:extLst>
              <a:ext uri="{FF2B5EF4-FFF2-40B4-BE49-F238E27FC236}">
                <a16:creationId xmlns:a16="http://schemas.microsoft.com/office/drawing/2014/main" id="{AD7D251B-3724-433B-B9DC-B5A92E27086D}"/>
              </a:ext>
            </a:extLst>
          </p:cNvPr>
          <p:cNvSpPr txBox="1"/>
          <p:nvPr/>
        </p:nvSpPr>
        <p:spPr>
          <a:xfrm>
            <a:off x="1442112" y="2547521"/>
            <a:ext cx="9258839" cy="9233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ορίσουμε την προβληματική συμπεριφορά με σαφείς όρους (π.χ. Εκρήξεις θυμού,</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χτυπάει άλλους, πετάει αντικείμενα). Να περιγράψουμε γιατι η συμπεριφορά είναι προβληματική. </a:t>
            </a:r>
          </a:p>
        </p:txBody>
      </p:sp>
      <p:pic>
        <p:nvPicPr>
          <p:cNvPr id="11" name="Picture 10">
            <a:extLst>
              <a:ext uri="{FF2B5EF4-FFF2-40B4-BE49-F238E27FC236}">
                <a16:creationId xmlns:a16="http://schemas.microsoft.com/office/drawing/2014/main" id="{AA395D2E-FAED-4B6D-BFA9-D17A1CA6C2A6}"/>
              </a:ext>
            </a:extLst>
          </p:cNvPr>
          <p:cNvPicPr>
            <a:picLocks noChangeAspect="1"/>
          </p:cNvPicPr>
          <p:nvPr/>
        </p:nvPicPr>
        <p:blipFill>
          <a:blip r:embed="rId2"/>
          <a:stretch>
            <a:fillRect/>
          </a:stretch>
        </p:blipFill>
        <p:spPr>
          <a:xfrm>
            <a:off x="803782" y="3667659"/>
            <a:ext cx="566977" cy="323116"/>
          </a:xfrm>
          <a:prstGeom prst="rect">
            <a:avLst/>
          </a:prstGeom>
        </p:spPr>
      </p:pic>
      <p:sp>
        <p:nvSpPr>
          <p:cNvPr id="12" name="TextBox 11">
            <a:extLst>
              <a:ext uri="{FF2B5EF4-FFF2-40B4-BE49-F238E27FC236}">
                <a16:creationId xmlns:a16="http://schemas.microsoft.com/office/drawing/2014/main" id="{01A9BE10-E833-4FAC-AC18-DADA32667A2F}"/>
              </a:ext>
            </a:extLst>
          </p:cNvPr>
          <p:cNvSpPr txBox="1"/>
          <p:nvPr/>
        </p:nvSpPr>
        <p:spPr>
          <a:xfrm>
            <a:off x="1370759" y="3725093"/>
            <a:ext cx="9258839"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συγκεντρώσουμε  συγκεκριμένες πληροφορίες σχετικά με τη συμπεριφορά που μας απασχολεί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Τι συμβαίνει πριν εμφανιστεί η συμπεριφορά;</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Τι συμβαίνει μετά την εμφάνιση της συμπεριφοράς;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3" name="Picture 12">
            <a:extLst>
              <a:ext uri="{FF2B5EF4-FFF2-40B4-BE49-F238E27FC236}">
                <a16:creationId xmlns:a16="http://schemas.microsoft.com/office/drawing/2014/main" id="{432B7CF8-7154-4763-9409-5E76BA82C697}"/>
              </a:ext>
            </a:extLst>
          </p:cNvPr>
          <p:cNvPicPr>
            <a:picLocks noChangeAspect="1"/>
          </p:cNvPicPr>
          <p:nvPr/>
        </p:nvPicPr>
        <p:blipFill>
          <a:blip r:embed="rId2"/>
          <a:stretch>
            <a:fillRect/>
          </a:stretch>
        </p:blipFill>
        <p:spPr>
          <a:xfrm>
            <a:off x="799232" y="5519322"/>
            <a:ext cx="566977" cy="323116"/>
          </a:xfrm>
          <a:prstGeom prst="rect">
            <a:avLst/>
          </a:prstGeom>
        </p:spPr>
      </p:pic>
      <p:sp>
        <p:nvSpPr>
          <p:cNvPr id="14" name="TextBox 13">
            <a:extLst>
              <a:ext uri="{FF2B5EF4-FFF2-40B4-BE49-F238E27FC236}">
                <a16:creationId xmlns:a16="http://schemas.microsoft.com/office/drawing/2014/main" id="{8B9B78BB-E391-4619-A84F-6D5281FE1D37}"/>
              </a:ext>
            </a:extLst>
          </p:cNvPr>
          <p:cNvSpPr txBox="1"/>
          <p:nvPr/>
        </p:nvSpPr>
        <p:spPr>
          <a:xfrm>
            <a:off x="1442111" y="5471507"/>
            <a:ext cx="92588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συλλέξουμε  δεδομένα για τις πιθανές αιτίες της συμπεριφοράς.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7876786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0C3162-DE41-DB66-7728-A602267C89F2}"/>
              </a:ext>
            </a:extLst>
          </p:cNvPr>
          <p:cNvSpPr>
            <a:spLocks noGrp="1"/>
          </p:cNvSpPr>
          <p:nvPr>
            <p:ph type="title"/>
          </p:nvPr>
        </p:nvSpPr>
        <p:spPr>
          <a:xfrm>
            <a:off x="1285240" y="1050595"/>
            <a:ext cx="8074815" cy="1618489"/>
          </a:xfrm>
        </p:spPr>
        <p:txBody>
          <a:bodyPr anchor="ctr">
            <a:normAutofit/>
          </a:bodyPr>
          <a:lstStyle/>
          <a:p>
            <a:r>
              <a:rPr lang="el-GR" sz="4500" b="1" i="0" u="sng">
                <a:effectLst/>
                <a:highlight>
                  <a:srgbClr val="FFFFFF"/>
                </a:highlight>
                <a:latin typeface="Söhne"/>
              </a:rPr>
              <a:t>Συναισθηματικές και συμπεριφερειακές διαταραχές</a:t>
            </a:r>
            <a:endParaRPr lang="el-GR" sz="4500" b="1" u="sng"/>
          </a:p>
        </p:txBody>
      </p:sp>
      <p:sp>
        <p:nvSpPr>
          <p:cNvPr id="3" name="Θέση περιεχομένου 2">
            <a:extLst>
              <a:ext uri="{FF2B5EF4-FFF2-40B4-BE49-F238E27FC236}">
                <a16:creationId xmlns:a16="http://schemas.microsoft.com/office/drawing/2014/main" id="{C07430C9-71FD-4EBA-21CF-685E8FF15FDE}"/>
              </a:ext>
            </a:extLst>
          </p:cNvPr>
          <p:cNvSpPr>
            <a:spLocks noGrp="1"/>
          </p:cNvSpPr>
          <p:nvPr>
            <p:ph idx="1"/>
          </p:nvPr>
        </p:nvSpPr>
        <p:spPr>
          <a:xfrm>
            <a:off x="1285240" y="2969469"/>
            <a:ext cx="8074815" cy="2800395"/>
          </a:xfrm>
        </p:spPr>
        <p:txBody>
          <a:bodyPr anchor="t">
            <a:normAutofit/>
          </a:bodyPr>
          <a:lstStyle/>
          <a:p>
            <a:pPr marL="0" indent="0">
              <a:buNone/>
            </a:pPr>
            <a:r>
              <a:rPr lang="el-GR" sz="1300"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Μια συναισθηματική και </a:t>
            </a:r>
            <a:r>
              <a:rPr lang="el-GR" sz="1300" dirty="0" err="1">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συμπεριφορική</a:t>
            </a:r>
            <a:r>
              <a:rPr lang="el-GR" sz="1300"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διαταραχή (ΣΣΔ) στο σχολικό περιβάλλον είναι μια κατάσταση στην οποία οι αντιδράσεις ορισμένων μαθητών διαφέρουν τόσο πολύ από τους γενικά αποδεκτούς, ηλικιακά κατάλληλους, </a:t>
            </a:r>
            <a:r>
              <a:rPr lang="el-GR" sz="1300" dirty="0" err="1">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εθνοτικούς</a:t>
            </a:r>
            <a:r>
              <a:rPr lang="el-GR" sz="1300"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ή πολιτισμικούς κανόνες, ώστε να επηρεάζουν αρνητικά την απόδοση των μαθητών σε τομείς όπως η </a:t>
            </a:r>
            <a:r>
              <a:rPr lang="el-GR" sz="1300" dirty="0" err="1">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αυτοφροντίδα</a:t>
            </a:r>
            <a:r>
              <a:rPr lang="el-GR" sz="1300"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οι κοινωνικές σχέσεις, οι προσωπικές προσαρμογές, η ακαδημαϊκή πρόοδος, η συμπεριφορά στην τάξη και η εργασιακή προσαρμογή. Αυτός είναι ο λόγος που οι μαθητές παραπέμπονται περισσότερο για ψυχικές υπηρεσίες. Η ΣΣΔ μπορεί να επηρεάσει αρνητικά τις ακαδημαϊκές, επαγγελματικές και κοινωνικές δεξιότητες του μαθητή. Δεδομένου ότι οι μαθητές με ΣΣΔ συνήθως δεν λαμβάνουν την αναγκαία υποστήριξη, πρέπει να εξυπηρετούνται με συνεργατικό τρόπο. Είναι σημαντικό να ανιχνεύονται οι μαθητές με ΣΣΔ το συντομότερο δυνατόν, ώστε οι παρεμβάσεις να μπορέσουν να αρχίσουν και να μειώσουν πιθανώς τις αρνητικές επιπτώσεις στις ακαδημαϊκές και κοινωνικές πτυχές της εκπαίδευσής τους. (Δείτε το Σχήμα 10-1 για μια λίστα συμπεριφορών που σηματοδοτούν την ανάγκη για αξιολόγηση (</a:t>
            </a:r>
            <a:r>
              <a:rPr lang="el-GR" sz="1300" dirty="0" err="1">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Pierangelo</a:t>
            </a:r>
            <a:r>
              <a:rPr lang="el-GR" sz="1300"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&amp; </a:t>
            </a:r>
            <a:r>
              <a:rPr lang="el-GR" sz="1300" dirty="0" err="1">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Giuliani</a:t>
            </a:r>
            <a:r>
              <a:rPr lang="el-GR" sz="1300"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2006).)</a:t>
            </a:r>
            <a:endParaRPr lang="el-GR" sz="13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l-GR" sz="1300" dirty="0"/>
          </a:p>
        </p:txBody>
      </p:sp>
    </p:spTree>
    <p:extLst>
      <p:ext uri="{BB962C8B-B14F-4D97-AF65-F5344CB8AC3E}">
        <p14:creationId xmlns:p14="http://schemas.microsoft.com/office/powerpoint/2010/main" val="137007426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CA8CD0-1048-4D7C-BD13-833BC69C4297}"/>
              </a:ext>
            </a:extLst>
          </p:cNvPr>
          <p:cNvPicPr>
            <a:picLocks noChangeAspect="1"/>
          </p:cNvPicPr>
          <p:nvPr/>
        </p:nvPicPr>
        <p:blipFill>
          <a:blip r:embed="rId2"/>
          <a:stretch>
            <a:fillRect/>
          </a:stretch>
        </p:blipFill>
        <p:spPr>
          <a:xfrm>
            <a:off x="551398" y="590503"/>
            <a:ext cx="566977" cy="323116"/>
          </a:xfrm>
          <a:prstGeom prst="rect">
            <a:avLst/>
          </a:prstGeom>
        </p:spPr>
      </p:pic>
      <p:pic>
        <p:nvPicPr>
          <p:cNvPr id="4" name="Picture 3">
            <a:extLst>
              <a:ext uri="{FF2B5EF4-FFF2-40B4-BE49-F238E27FC236}">
                <a16:creationId xmlns:a16="http://schemas.microsoft.com/office/drawing/2014/main" id="{03A315C7-BAA6-4D1E-B6EB-C960FBA0E6C0}"/>
              </a:ext>
            </a:extLst>
          </p:cNvPr>
          <p:cNvPicPr>
            <a:picLocks noChangeAspect="1"/>
          </p:cNvPicPr>
          <p:nvPr/>
        </p:nvPicPr>
        <p:blipFill>
          <a:blip r:embed="rId2"/>
          <a:stretch>
            <a:fillRect/>
          </a:stretch>
        </p:blipFill>
        <p:spPr>
          <a:xfrm>
            <a:off x="551397" y="1896239"/>
            <a:ext cx="566977" cy="323116"/>
          </a:xfrm>
          <a:prstGeom prst="rect">
            <a:avLst/>
          </a:prstGeom>
        </p:spPr>
      </p:pic>
      <p:pic>
        <p:nvPicPr>
          <p:cNvPr id="5" name="Picture 4">
            <a:extLst>
              <a:ext uri="{FF2B5EF4-FFF2-40B4-BE49-F238E27FC236}">
                <a16:creationId xmlns:a16="http://schemas.microsoft.com/office/drawing/2014/main" id="{400B70D2-4963-4FEF-82EC-A5E3F1B95616}"/>
              </a:ext>
            </a:extLst>
          </p:cNvPr>
          <p:cNvPicPr>
            <a:picLocks noChangeAspect="1"/>
          </p:cNvPicPr>
          <p:nvPr/>
        </p:nvPicPr>
        <p:blipFill>
          <a:blip r:embed="rId2"/>
          <a:stretch>
            <a:fillRect/>
          </a:stretch>
        </p:blipFill>
        <p:spPr>
          <a:xfrm>
            <a:off x="551397" y="2912461"/>
            <a:ext cx="566977" cy="323116"/>
          </a:xfrm>
          <a:prstGeom prst="rect">
            <a:avLst/>
          </a:prstGeom>
        </p:spPr>
      </p:pic>
      <p:pic>
        <p:nvPicPr>
          <p:cNvPr id="6" name="Picture 5">
            <a:extLst>
              <a:ext uri="{FF2B5EF4-FFF2-40B4-BE49-F238E27FC236}">
                <a16:creationId xmlns:a16="http://schemas.microsoft.com/office/drawing/2014/main" id="{103DA438-85F9-4F78-A17D-9676B8E96543}"/>
              </a:ext>
            </a:extLst>
          </p:cNvPr>
          <p:cNvPicPr>
            <a:picLocks noChangeAspect="1"/>
          </p:cNvPicPr>
          <p:nvPr/>
        </p:nvPicPr>
        <p:blipFill>
          <a:blip r:embed="rId2"/>
          <a:stretch>
            <a:fillRect/>
          </a:stretch>
        </p:blipFill>
        <p:spPr>
          <a:xfrm>
            <a:off x="551397" y="5234419"/>
            <a:ext cx="566977" cy="323116"/>
          </a:xfrm>
          <a:prstGeom prst="rect">
            <a:avLst/>
          </a:prstGeom>
        </p:spPr>
      </p:pic>
      <p:sp>
        <p:nvSpPr>
          <p:cNvPr id="7" name="TextBox 6">
            <a:extLst>
              <a:ext uri="{FF2B5EF4-FFF2-40B4-BE49-F238E27FC236}">
                <a16:creationId xmlns:a16="http://schemas.microsoft.com/office/drawing/2014/main" id="{20F6159F-464A-4FE6-B602-10E7714B1DB3}"/>
              </a:ext>
            </a:extLst>
          </p:cNvPr>
          <p:cNvSpPr txBox="1"/>
          <p:nvPr/>
        </p:nvSpPr>
        <p:spPr>
          <a:xfrm>
            <a:off x="1272209" y="590503"/>
            <a:ext cx="8309113"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δημιουργήσουμε ένα διάγραμμα και να συλλέξουμε δεδομένα με επίπεδα αναφοράς(σε τουλάχιστον 3 περιπτώσεις)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94AB711F-1793-4850-99A1-BECBD6819552}"/>
              </a:ext>
            </a:extLst>
          </p:cNvPr>
          <p:cNvSpPr txBox="1"/>
          <p:nvPr/>
        </p:nvSpPr>
        <p:spPr>
          <a:xfrm>
            <a:off x="1272209" y="1899949"/>
            <a:ext cx="81898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αναλύσουμε τα δεδομένα.</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93F056D5-2272-4417-9E0E-560656673CA5}"/>
              </a:ext>
            </a:extLst>
          </p:cNvPr>
          <p:cNvSpPr txBox="1"/>
          <p:nvPr/>
        </p:nvSpPr>
        <p:spPr>
          <a:xfrm>
            <a:off x="1272209" y="2932396"/>
            <a:ext cx="8666921"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συνοψίσουμε τις πληροφορίες: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 Περιβαλλοντικοί παράγοντες ή/και σημεία αναφοράς που διαμορφώνουν τη βάση για την πρόκληση της προβληματικής συμπεριφοράς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 Συνέπειες που ενισχύουν την προβληματική συμπεριφορά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 • Λειτουργίες που εξυπηρετούνται από την προβληματική συμπεριφορά</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E72EDC85-7978-46B3-B98D-18C85633D1CF}"/>
              </a:ext>
            </a:extLst>
          </p:cNvPr>
          <p:cNvSpPr txBox="1"/>
          <p:nvPr/>
        </p:nvSpPr>
        <p:spPr>
          <a:xfrm>
            <a:off x="1272209" y="5234419"/>
            <a:ext cx="86669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Να αναπτύξουμε μια εύλογη υπόθεση για την προβληματική συμπεριφορά</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86214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ABE8-1912-4325-9E19-A4055BFF9530}"/>
              </a:ext>
            </a:extLst>
          </p:cNvPr>
          <p:cNvSpPr>
            <a:spLocks noGrp="1"/>
          </p:cNvSpPr>
          <p:nvPr>
            <p:ph type="ctrTitle"/>
          </p:nvPr>
        </p:nvSpPr>
        <p:spPr>
          <a:xfrm>
            <a:off x="198782" y="0"/>
            <a:ext cx="9978886" cy="890150"/>
          </a:xfrm>
        </p:spPr>
        <p:txBody>
          <a:bodyPr/>
          <a:lstStyle/>
          <a:p>
            <a:r>
              <a:rPr lang="el-GR" sz="4000" dirty="0"/>
              <a:t>Κατηγορίες Λειτουργικής Αξιολόγησης</a:t>
            </a:r>
            <a:endParaRPr lang="en-GB" sz="4000" dirty="0"/>
          </a:p>
        </p:txBody>
      </p:sp>
      <p:sp>
        <p:nvSpPr>
          <p:cNvPr id="4" name="Rectangle 3">
            <a:extLst>
              <a:ext uri="{FF2B5EF4-FFF2-40B4-BE49-F238E27FC236}">
                <a16:creationId xmlns:a16="http://schemas.microsoft.com/office/drawing/2014/main" id="{918D9BB1-CD1F-4F6F-8C70-D14B2861A61C}"/>
              </a:ext>
            </a:extLst>
          </p:cNvPr>
          <p:cNvSpPr/>
          <p:nvPr/>
        </p:nvSpPr>
        <p:spPr>
          <a:xfrm>
            <a:off x="959214" y="1080603"/>
            <a:ext cx="3488454" cy="46166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22225">
                  <a:solidFill>
                    <a:srgbClr val="8784C7"/>
                  </a:solidFill>
                  <a:prstDash val="solid"/>
                </a:ln>
                <a:solidFill>
                  <a:srgbClr val="8784C7">
                    <a:lumMod val="40000"/>
                    <a:lumOff val="60000"/>
                  </a:srgbClr>
                </a:solidFill>
                <a:effectLst/>
                <a:uLnTx/>
                <a:uFillTx/>
                <a:latin typeface="Trebuchet MS" panose="020B0603020202020204"/>
                <a:ea typeface="+mn-ea"/>
                <a:cs typeface="+mn-cs"/>
              </a:rPr>
              <a:t>Συλλογή πληροφοριών</a:t>
            </a:r>
            <a:endParaRPr kumimoji="0" lang="en-US" sz="2400" b="1" i="0" u="none" strike="noStrike" kern="1200" cap="none" spc="0" normalizeH="0" baseline="0" noProof="0" dirty="0">
              <a:ln w="22225">
                <a:solidFill>
                  <a:srgbClr val="8784C7"/>
                </a:solidFill>
                <a:prstDash val="solid"/>
              </a:ln>
              <a:solidFill>
                <a:srgbClr val="8784C7">
                  <a:lumMod val="40000"/>
                  <a:lumOff val="60000"/>
                </a:srgbClr>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64CB9DB4-E5A9-4844-987D-9D55F5DA2BD4}"/>
              </a:ext>
            </a:extLst>
          </p:cNvPr>
          <p:cNvSpPr txBox="1"/>
          <p:nvPr/>
        </p:nvSpPr>
        <p:spPr>
          <a:xfrm>
            <a:off x="596348" y="1702903"/>
            <a:ext cx="10482470" cy="557075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Η συλλογή πληροφοριών περιλαμβάνει την  συζήτηση με τους γονείς, τους πρώην και νυν δασκάλους,τους μαθητές και τα άτομα που γνωρίζουν καλά τον μαθητή. Οι πληροφορίες μπορούν να ληφθούν μέσω επίσημων συνεντεύξεων, ερωτηματολογίων ή κλιμάκων αξιολόγησης για να προσδιορίσουν ποια γεγονότα σε ένα περιβάλλον συνδέονται με τη συγκεκριμένη προβληματική συμπεριφορά.</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Οι ερωτήσεις θα πρέπει να καλύπτουν τα ακόλουθα θέματα.</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Ποιές προκλητικές συμπεριφορές προκαλούν την ανησυχία;</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Ποια γεγονότα ή φυσικές συνθήκες υπάρχουν πριν συμβεί η συμπεριφορά αυτή τα οποία αυξάνουν της προβλεψιμότητα της συμπεριφοράς;</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Ποιο αποτέλεσμα φαίνεται να παρακινεί ή να διατηρεί την προκλητική συμπεριφορά;</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Ποιες κατάλληλες συμπεριφορές θα μπορούσαν να έχουν το ίδιο αποτέλεσμα;</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Τι μπορεί να μαθευτεί από προηγούμενες προσπάθειες υποστήριξης συμπεριφοράς όσο αναφορά τις στρατηγικές που είναι αναποτελεσματικές, μερικώς αποτελεσματικές ή αποτελεσματικές μόνο για α σύντομο χρονικό διάστημα;</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6435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214BE-D8CF-4C8D-9C9E-2C4C6A0B1DC0}"/>
              </a:ext>
            </a:extLst>
          </p:cNvPr>
          <p:cNvSpPr/>
          <p:nvPr/>
        </p:nvSpPr>
        <p:spPr>
          <a:xfrm>
            <a:off x="595246" y="277144"/>
            <a:ext cx="2970685" cy="46166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22225">
                  <a:solidFill>
                    <a:srgbClr val="8784C7"/>
                  </a:solidFill>
                  <a:prstDash val="solid"/>
                </a:ln>
                <a:solidFill>
                  <a:srgbClr val="8784C7">
                    <a:lumMod val="40000"/>
                    <a:lumOff val="60000"/>
                  </a:srgbClr>
                </a:solidFill>
                <a:effectLst/>
                <a:uLnTx/>
                <a:uFillTx/>
                <a:latin typeface="Trebuchet MS" panose="020B0603020202020204"/>
                <a:ea typeface="+mn-ea"/>
                <a:cs typeface="+mn-cs"/>
              </a:rPr>
              <a:t>Άμεση Παρατήρηση</a:t>
            </a:r>
            <a:endParaRPr kumimoji="0" lang="en-US" sz="2400" b="1" i="0" u="none" strike="noStrike" kern="1200" cap="none" spc="0" normalizeH="0" baseline="0" noProof="0" dirty="0">
              <a:ln w="22225">
                <a:solidFill>
                  <a:srgbClr val="8784C7"/>
                </a:solidFill>
                <a:prstDash val="solid"/>
              </a:ln>
              <a:solidFill>
                <a:srgbClr val="8784C7">
                  <a:lumMod val="40000"/>
                  <a:lumOff val="60000"/>
                </a:srgbClr>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430AF414-D890-42BF-A5A1-D9AC0A31CC30}"/>
              </a:ext>
            </a:extLst>
          </p:cNvPr>
          <p:cNvSpPr txBox="1"/>
          <p:nvPr/>
        </p:nvSpPr>
        <p:spPr>
          <a:xfrm>
            <a:off x="477078" y="1192696"/>
            <a:ext cx="10177670" cy="532453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Οι παρατηρήσεις μπορούν να γίνουν από δασκάλους, βοηθητικό προσωπικό ή/και μέλη της οικογένειας. Ο παρατηρητής θα πρέπει να μπορεί να παρακολουθεί τον μαθητή σε φυσικά περιβάλλοντα και πάνω από μια παρατεταμένη χρονική περίοδο προκειμένου να παρατηρηθούν περιστατικά της (προκλητικής)συμπεριφοράς , αλλά όχι να διαταράξει τη συνηθισμένη ρουτίνα του μαθητή.Ο παρατηρητής καταγράφει όταν εμφανίζεται μια προκλητική συμπεριφορά.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 βήματα που πρέπει να ακολουθήσουμε περιλαμβάνουν τα ακόλουθα:</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just" defTabSz="457200" rtl="0" eaLnBrk="1" fontAlgn="auto" latinLnBrk="0" hangingPunct="1">
              <a:lnSpc>
                <a:spcPct val="100000"/>
              </a:lnSpc>
              <a:spcBef>
                <a:spcPts val="0"/>
              </a:spcBef>
              <a:spcAft>
                <a:spcPts val="0"/>
              </a:spcAft>
              <a:buClr>
                <a:srgbClr val="AD84C6">
                  <a:lumMod val="75000"/>
                </a:srgbClr>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Να καθορίσουμε την προκλητική συμπεριφορά</a:t>
            </a:r>
          </a:p>
          <a:p>
            <a:pPr marL="285750" marR="0" lvl="0" indent="-285750" algn="just" defTabSz="457200" rtl="0" eaLnBrk="1" fontAlgn="auto" latinLnBrk="0" hangingPunct="1">
              <a:lnSpc>
                <a:spcPct val="100000"/>
              </a:lnSpc>
              <a:spcBef>
                <a:spcPts val="0"/>
              </a:spcBef>
              <a:spcAft>
                <a:spcPts val="0"/>
              </a:spcAft>
              <a:buClr>
                <a:srgbClr val="AD84C6">
                  <a:lumMod val="75000"/>
                </a:srgbClr>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Να αναγνωρίσουμε τι συνέβη λίγο πρίν την εμφάνιση της συμπεριφοράς</a:t>
            </a:r>
          </a:p>
          <a:p>
            <a:pPr marL="285750" marR="0" lvl="0" indent="-285750" algn="just" defTabSz="457200" rtl="0" eaLnBrk="1" fontAlgn="auto" latinLnBrk="0" hangingPunct="1">
              <a:lnSpc>
                <a:spcPct val="100000"/>
              </a:lnSpc>
              <a:spcBef>
                <a:spcPts val="0"/>
              </a:spcBef>
              <a:spcAft>
                <a:spcPts val="0"/>
              </a:spcAft>
              <a:buClr>
                <a:srgbClr val="AD84C6">
                  <a:lumMod val="75000"/>
                </a:srgbClr>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Να καταγράψουμε τι συνέβη μετά την εμφάνιση της συμπεριφοράς</a:t>
            </a:r>
          </a:p>
          <a:p>
            <a:pPr marL="285750" marR="0" lvl="0" indent="-285750" algn="just" defTabSz="457200" rtl="0" eaLnBrk="1" fontAlgn="auto" latinLnBrk="0" hangingPunct="1">
              <a:lnSpc>
                <a:spcPct val="100000"/>
              </a:lnSpc>
              <a:spcBef>
                <a:spcPts val="0"/>
              </a:spcBef>
              <a:spcAft>
                <a:spcPts val="0"/>
              </a:spcAft>
              <a:buClr>
                <a:srgbClr val="AD84C6">
                  <a:lumMod val="75000"/>
                </a:srgbClr>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Να σημειώσουμε —μετά από 10 έως 15 περιπτώσεις παρατήρησης της συμπεριφοράς—τις αντιλήψεις του/της σχετικά με τη λειτουργία της συμπεριφοράς και το αν υπάρχει κάποιο  μοτίβο</a:t>
            </a:r>
            <a:endPar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87345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DE4DD-32FE-487F-9EF7-8105EB6F8056}"/>
              </a:ext>
            </a:extLst>
          </p:cNvPr>
          <p:cNvSpPr txBox="1"/>
          <p:nvPr/>
        </p:nvSpPr>
        <p:spPr>
          <a:xfrm>
            <a:off x="26504" y="1270048"/>
            <a:ext cx="219986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rPr>
              <a:t>Ορισμός:</a:t>
            </a:r>
            <a:endParaRPr kumimoji="0" lang="en-US" sz="3200" b="1" i="0" u="none" strike="noStrike" kern="1200" cap="none" spc="0" normalizeH="0" baseline="0" noProof="0" dirty="0">
              <a:ln w="6600">
                <a:solidFill>
                  <a:srgbClr val="8784C7"/>
                </a:solidFill>
                <a:prstDash val="solid"/>
              </a:ln>
              <a:solidFill>
                <a:srgbClr val="FFFFFF"/>
              </a:solidFill>
              <a:effectLst>
                <a:outerShdw dist="38100" dir="2700000" algn="tl" rotWithShape="0">
                  <a:srgbClr val="8784C7"/>
                </a:outerShdw>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042D44E1-3C0C-4B12-9DDD-2D34E12A31E7}"/>
              </a:ext>
            </a:extLst>
          </p:cNvPr>
          <p:cNvSpPr txBox="1"/>
          <p:nvPr/>
        </p:nvSpPr>
        <p:spPr>
          <a:xfrm>
            <a:off x="2226365" y="1270048"/>
            <a:ext cx="8865705" cy="526297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Trebuchet MS" panose="020B0603020202020204"/>
                <a:ea typeface="+mn-ea"/>
                <a:cs typeface="+mn-cs"/>
              </a:rPr>
              <a:t>Η </a:t>
            </a:r>
            <a:r>
              <a:rPr kumimoji="0" lang="el-GR" sz="2400" b="0" i="0" u="none" strike="noStrike" kern="1200" cap="none" spc="0" normalizeH="0" baseline="0" noProof="0" dirty="0">
                <a:ln>
                  <a:noFill/>
                </a:ln>
                <a:solidFill>
                  <a:prstClr val="black"/>
                </a:solidFill>
                <a:effectLst/>
                <a:highlight>
                  <a:srgbClr val="FF00FF"/>
                </a:highlight>
                <a:uLnTx/>
                <a:uFillTx/>
                <a:latin typeface="Trebuchet MS" panose="020B0603020202020204"/>
                <a:ea typeface="+mn-ea"/>
                <a:cs typeface="+mn-cs"/>
              </a:rPr>
              <a:t>αξιολόγηση των κοινωνικών δεξιοτήτων </a:t>
            </a:r>
            <a:r>
              <a:rPr kumimoji="0" lang="el-GR" sz="2400" b="0" i="0" u="none" strike="noStrike" kern="1200" cap="none" spc="0" normalizeH="0" baseline="0" noProof="0" dirty="0">
                <a:ln>
                  <a:noFill/>
                </a:ln>
                <a:solidFill>
                  <a:prstClr val="black"/>
                </a:solidFill>
                <a:effectLst/>
                <a:uLnTx/>
                <a:uFillTx/>
                <a:latin typeface="Trebuchet MS" panose="020B0603020202020204"/>
                <a:ea typeface="+mn-ea"/>
                <a:cs typeface="+mn-cs"/>
              </a:rPr>
              <a:t>πρέπει να γίνεται στα κοινωνικά περιβάλλοντα στα οποία ο μαθητής λειτουργεί.</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Trebuchet MS" panose="020B0603020202020204"/>
                <a:ea typeface="+mn-ea"/>
                <a:cs typeface="+mn-cs"/>
              </a:rPr>
              <a:t> Οι κοινωνικές δεξιότητες είναι αποδεκτές συμπεριφορές που επιτρέπουν τους ανθρώπους να αλληλεπιδρούν με άλλους με τρόπους που προκαλούν θετικές επιδράσεις και χαρακτηρίζονται από τέτοιες συμπεριφορές όπως η κοινή χρήση, η βοήθεια, η έναρξη επικοινωνίας, η αίτηση βοήθειας από άλλους και δίνοντας κομπλιμέντα σε όλον τον κόσμο.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Trebuchet MS" panose="020B0603020202020204"/>
                <a:ea typeface="+mn-ea"/>
                <a:cs typeface="+mn-cs"/>
              </a:rPr>
              <a:t>Η εκτίμηση των κοινωνικών δεξιοτήτων περιλαμβάνει γενικά παρατηρήσεις μαθητών, συνεντεύξεις, κλίμακες βαθμολογίας δασκάλων, συμπεριφορικά παιχνίδια ρόλων και κοινωνιογράμματα.</a:t>
            </a:r>
          </a:p>
        </p:txBody>
      </p:sp>
    </p:spTree>
    <p:extLst>
      <p:ext uri="{BB962C8B-B14F-4D97-AF65-F5344CB8AC3E}">
        <p14:creationId xmlns:p14="http://schemas.microsoft.com/office/powerpoint/2010/main" val="391461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F77C12-C3F5-4512-9ED4-43499DB08906}"/>
              </a:ext>
            </a:extLst>
          </p:cNvPr>
          <p:cNvSpPr/>
          <p:nvPr/>
        </p:nvSpPr>
        <p:spPr>
          <a:xfrm>
            <a:off x="2646979" y="262235"/>
            <a:ext cx="689804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50" normalizeH="0" baseline="0" noProof="0" dirty="0">
                <a:ln w="9525" cmpd="sng">
                  <a:solidFill>
                    <a:srgbClr val="AD84C6"/>
                  </a:solidFill>
                  <a:prstDash val="solid"/>
                </a:ln>
                <a:solidFill>
                  <a:srgbClr val="70AD47">
                    <a:tint val="1000"/>
                  </a:srgbClr>
                </a:solidFill>
                <a:effectLst>
                  <a:glow rad="38100">
                    <a:srgbClr val="AD84C6">
                      <a:alpha val="40000"/>
                    </a:srgbClr>
                  </a:glow>
                </a:effectLst>
                <a:uLnTx/>
                <a:uFillTx/>
                <a:latin typeface="Trebuchet MS" panose="020B0603020202020204"/>
                <a:ea typeface="+mn-ea"/>
                <a:cs typeface="+mn-cs"/>
              </a:rPr>
              <a:t>Ανάπτυξη Κοινωνικών Δεξιοτήτων</a:t>
            </a:r>
            <a:endParaRPr kumimoji="0" lang="en-US" sz="3200" b="1" i="0" u="none" strike="noStrike" kern="1200" cap="none" spc="50" normalizeH="0" baseline="0" noProof="0" dirty="0">
              <a:ln w="9525" cmpd="sng">
                <a:solidFill>
                  <a:srgbClr val="AD84C6"/>
                </a:solidFill>
                <a:prstDash val="solid"/>
              </a:ln>
              <a:solidFill>
                <a:srgbClr val="70AD47">
                  <a:tint val="1000"/>
                </a:srgbClr>
              </a:solidFill>
              <a:effectLst>
                <a:glow rad="38100">
                  <a:srgbClr val="AD84C6">
                    <a:alpha val="40000"/>
                  </a:srgbClr>
                </a:glow>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40921AFF-BC40-4451-9D10-FA834BA19C7B}"/>
              </a:ext>
            </a:extLst>
          </p:cNvPr>
          <p:cNvSpPr txBox="1"/>
          <p:nvPr/>
        </p:nvSpPr>
        <p:spPr>
          <a:xfrm>
            <a:off x="330200" y="1168400"/>
            <a:ext cx="11061700" cy="560153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Η κοινωνική ανάπτυξη ξεκινά από τη γέννηση και εξελίσσεται ραγδαία κατά την προσχολική ηλικία.</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Κατά τη διάρκεια των τελευταίων δύο δεκαετιών, έχει συσσωρευτεί ένα σύνολο αποδεικτικών στοιχείων που υποδεικνύουν ότι,  εάν τα παιδιά δεν αποκτήσουν ελάχιστη κοινωνική ικανότητα μέχρι την ηλικία των 6 ετών, έχουν μεγάλη πιθανότητα να διατρέχουν κίνδυνο μακροπρόθεσμων προβλημάτων με την κοινωνική και συναισθηματική προσαρμογή, την ακαδημαϊκή-γνωστική ανάπτυξη, την ιδιότητα του πολίτη και την αποτελεσματική λειτουργία τους ως ενήλικες.</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 σχολικά επιτεύγματα των εφήβων συχνά  σχετίζονται άμεσα με τη συναισθηματική τους προσαρμογή, η οποία περιλαμβάνει το αν βιώνουν κατάθλιψη, άγχος, απόρριψη συνομηλίκων ή/και απομόνωση.</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Επομένως, είναι σημαντικό να αξιολογήσουμε και να παρακολουθήσουμε την κοινωνικο-συναισθηματική και συμπεριφορική ανάπτυξη των μαθητών.</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64095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5067A4-7C01-4154-BEE2-9F160D0F8B02}"/>
              </a:ext>
            </a:extLst>
          </p:cNvPr>
          <p:cNvSpPr/>
          <p:nvPr/>
        </p:nvSpPr>
        <p:spPr>
          <a:xfrm>
            <a:off x="2977402" y="0"/>
            <a:ext cx="5538696"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w="12700" cmpd="sng">
                  <a:solidFill>
                    <a:srgbClr val="6997AF"/>
                  </a:solidFill>
                  <a:prstDash val="solid"/>
                </a:ln>
                <a:gradFill>
                  <a:gsLst>
                    <a:gs pos="0">
                      <a:srgbClr val="6997AF"/>
                    </a:gs>
                    <a:gs pos="4000">
                      <a:srgbClr val="6997AF">
                        <a:lumMod val="60000"/>
                        <a:lumOff val="40000"/>
                      </a:srgbClr>
                    </a:gs>
                    <a:gs pos="87000">
                      <a:srgbClr val="6997AF">
                        <a:lumMod val="20000"/>
                        <a:lumOff val="80000"/>
                      </a:srgbClr>
                    </a:gs>
                  </a:gsLst>
                  <a:lin ang="5400000"/>
                </a:gradFill>
                <a:effectLst/>
                <a:uLnTx/>
                <a:uFillTx/>
                <a:latin typeface="Trebuchet MS" panose="020B0603020202020204"/>
                <a:ea typeface="+mn-ea"/>
                <a:cs typeface="+mn-cs"/>
              </a:rPr>
              <a:t>Κοινωνιογράμματα</a:t>
            </a:r>
            <a:endParaRPr kumimoji="0" lang="en-US" sz="4800" b="1" i="0" u="none" strike="noStrike" kern="1200" cap="none" spc="0" normalizeH="0" baseline="0" noProof="0" dirty="0">
              <a:ln w="12700" cmpd="sng">
                <a:solidFill>
                  <a:srgbClr val="6997AF"/>
                </a:solidFill>
                <a:prstDash val="solid"/>
              </a:ln>
              <a:gradFill>
                <a:gsLst>
                  <a:gs pos="0">
                    <a:srgbClr val="6997AF"/>
                  </a:gs>
                  <a:gs pos="4000">
                    <a:srgbClr val="6997AF">
                      <a:lumMod val="60000"/>
                      <a:lumOff val="40000"/>
                    </a:srgbClr>
                  </a:gs>
                  <a:gs pos="87000">
                    <a:srgbClr val="6997AF">
                      <a:lumMod val="20000"/>
                      <a:lumOff val="80000"/>
                    </a:srgbClr>
                  </a:gs>
                </a:gsLst>
                <a:lin ang="5400000"/>
              </a:gra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2BB29832-C43B-4B54-BCB1-0E9BC64E284D}"/>
              </a:ext>
            </a:extLst>
          </p:cNvPr>
          <p:cNvSpPr txBox="1"/>
          <p:nvPr/>
        </p:nvSpPr>
        <p:spPr>
          <a:xfrm>
            <a:off x="355600" y="1052354"/>
            <a:ext cx="10782300" cy="5632311"/>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Οι κοινωνιομετρικές τεχνικές, όπως τα κοινωνιογράμματα, έχουν χρησιμοποιηθεί εκτενώς για τη μελέτη των σχέσεων και των αλληλεπιδράσεων μεταξύ συνομηλίκων.</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 κοινωνιογράμματα χρησιμοποιούνται για την αξιολόγηση της κοινωνικής θέσης των μαθητών παρακολουθώντας γραφικά τον τρόπο και τη συχνότητα των  κοινωνικών αλληλεπιδράσεων των μαθητών. Συγκεκριμένα, τα κοινωνιογράμματα παρακολουθούν τον αριθμό και τους τύπους των προτάσεων (π.χ. Προφορικός λόγος, χαιρετισμός, ένα χαμόγελο, ένα άγγιγμα) που κάνει ένας μαθητής προς άλλους μαθητές κατά τη διάρκεια μιας καθορισμένης χρονικής περιόδου.</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Η υποψηφιότητα συνομηλίκων(</a:t>
            </a: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peer nomination</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 ) περιλαμβάνει να ζητηθεί από όλους τους μαθητές της τάξης να αναγνωρίσουν τις προτιμήσεις των συνομήλικών τους. Για παράδειγμα, οι μαθητές ερωτώνται με ποιον θα επέλεγαν να δουλέψουν σε μια σχολική εργασία. Στη συνέχεια, τους λένε να κάνουν άλλη επιλογή σε περίπτωση που το πρώτο πρόσωπο δεν είναι διαθέσιμο.</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Το παρακάτω είναι ένα παράδειγμα της διαδικασίας για την ανάπτυξη και ανάλυση κοινωνιογραμμάτων.</a:t>
            </a:r>
            <a:endPar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076194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A315B153-384B-4028-9A00-623C223652E7}"/>
              </a:ext>
            </a:extLst>
          </p:cNvPr>
          <p:cNvSpPr/>
          <p:nvPr/>
        </p:nvSpPr>
        <p:spPr>
          <a:xfrm>
            <a:off x="873358" y="1446713"/>
            <a:ext cx="1600200" cy="16129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2181CE11-76F4-4B33-A8C1-830C0260EC94}"/>
              </a:ext>
            </a:extLst>
          </p:cNvPr>
          <p:cNvPicPr>
            <a:picLocks noChangeAspect="1"/>
          </p:cNvPicPr>
          <p:nvPr/>
        </p:nvPicPr>
        <p:blipFill>
          <a:blip r:embed="rId2"/>
          <a:stretch>
            <a:fillRect/>
          </a:stretch>
        </p:blipFill>
        <p:spPr>
          <a:xfrm>
            <a:off x="3650784" y="2706913"/>
            <a:ext cx="1621677" cy="1627773"/>
          </a:xfrm>
          <a:prstGeom prst="rect">
            <a:avLst/>
          </a:prstGeom>
        </p:spPr>
      </p:pic>
      <p:pic>
        <p:nvPicPr>
          <p:cNvPr id="4" name="Picture 3">
            <a:extLst>
              <a:ext uri="{FF2B5EF4-FFF2-40B4-BE49-F238E27FC236}">
                <a16:creationId xmlns:a16="http://schemas.microsoft.com/office/drawing/2014/main" id="{8A8675E5-48CF-4674-9428-7C86FF44EE5A}"/>
              </a:ext>
            </a:extLst>
          </p:cNvPr>
          <p:cNvPicPr>
            <a:picLocks noChangeAspect="1"/>
          </p:cNvPicPr>
          <p:nvPr/>
        </p:nvPicPr>
        <p:blipFill>
          <a:blip r:embed="rId2"/>
          <a:stretch>
            <a:fillRect/>
          </a:stretch>
        </p:blipFill>
        <p:spPr>
          <a:xfrm>
            <a:off x="3951666" y="262725"/>
            <a:ext cx="1621677" cy="1627773"/>
          </a:xfrm>
          <a:prstGeom prst="rect">
            <a:avLst/>
          </a:prstGeom>
        </p:spPr>
      </p:pic>
      <p:pic>
        <p:nvPicPr>
          <p:cNvPr id="5" name="Picture 4">
            <a:extLst>
              <a:ext uri="{FF2B5EF4-FFF2-40B4-BE49-F238E27FC236}">
                <a16:creationId xmlns:a16="http://schemas.microsoft.com/office/drawing/2014/main" id="{98974FD4-5BDB-4D64-AD7D-2ADC3B3E6727}"/>
              </a:ext>
            </a:extLst>
          </p:cNvPr>
          <p:cNvPicPr>
            <a:picLocks noChangeAspect="1"/>
          </p:cNvPicPr>
          <p:nvPr/>
        </p:nvPicPr>
        <p:blipFill>
          <a:blip r:embed="rId2"/>
          <a:stretch>
            <a:fillRect/>
          </a:stretch>
        </p:blipFill>
        <p:spPr>
          <a:xfrm>
            <a:off x="1301749" y="3901071"/>
            <a:ext cx="1621677" cy="1627773"/>
          </a:xfrm>
          <a:prstGeom prst="rect">
            <a:avLst/>
          </a:prstGeom>
        </p:spPr>
      </p:pic>
      <p:pic>
        <p:nvPicPr>
          <p:cNvPr id="6" name="Picture 5">
            <a:extLst>
              <a:ext uri="{FF2B5EF4-FFF2-40B4-BE49-F238E27FC236}">
                <a16:creationId xmlns:a16="http://schemas.microsoft.com/office/drawing/2014/main" id="{97FE7249-1599-4E2D-9D92-6CA7E64A2926}"/>
              </a:ext>
            </a:extLst>
          </p:cNvPr>
          <p:cNvPicPr>
            <a:picLocks noChangeAspect="1"/>
          </p:cNvPicPr>
          <p:nvPr/>
        </p:nvPicPr>
        <p:blipFill>
          <a:blip r:embed="rId2"/>
          <a:stretch>
            <a:fillRect/>
          </a:stretch>
        </p:blipFill>
        <p:spPr>
          <a:xfrm>
            <a:off x="6618658" y="784684"/>
            <a:ext cx="1621677" cy="1627773"/>
          </a:xfrm>
          <a:prstGeom prst="rect">
            <a:avLst/>
          </a:prstGeom>
        </p:spPr>
      </p:pic>
      <p:pic>
        <p:nvPicPr>
          <p:cNvPr id="7" name="Picture 6">
            <a:extLst>
              <a:ext uri="{FF2B5EF4-FFF2-40B4-BE49-F238E27FC236}">
                <a16:creationId xmlns:a16="http://schemas.microsoft.com/office/drawing/2014/main" id="{206216AC-681E-4769-917E-28EC27750B16}"/>
              </a:ext>
            </a:extLst>
          </p:cNvPr>
          <p:cNvPicPr>
            <a:picLocks noChangeAspect="1"/>
          </p:cNvPicPr>
          <p:nvPr/>
        </p:nvPicPr>
        <p:blipFill>
          <a:blip r:embed="rId2"/>
          <a:stretch>
            <a:fillRect/>
          </a:stretch>
        </p:blipFill>
        <p:spPr>
          <a:xfrm>
            <a:off x="6250361" y="3059613"/>
            <a:ext cx="1621677" cy="1627773"/>
          </a:xfrm>
          <a:prstGeom prst="rect">
            <a:avLst/>
          </a:prstGeom>
        </p:spPr>
      </p:pic>
      <p:pic>
        <p:nvPicPr>
          <p:cNvPr id="8" name="Picture 7">
            <a:extLst>
              <a:ext uri="{FF2B5EF4-FFF2-40B4-BE49-F238E27FC236}">
                <a16:creationId xmlns:a16="http://schemas.microsoft.com/office/drawing/2014/main" id="{27FE085D-A6F6-47DD-88FE-8A489D2934B8}"/>
              </a:ext>
            </a:extLst>
          </p:cNvPr>
          <p:cNvPicPr>
            <a:picLocks noChangeAspect="1"/>
          </p:cNvPicPr>
          <p:nvPr/>
        </p:nvPicPr>
        <p:blipFill>
          <a:blip r:embed="rId2"/>
          <a:stretch>
            <a:fillRect/>
          </a:stretch>
        </p:blipFill>
        <p:spPr>
          <a:xfrm>
            <a:off x="3765548" y="5151101"/>
            <a:ext cx="1621677" cy="1627773"/>
          </a:xfrm>
          <a:prstGeom prst="rect">
            <a:avLst/>
          </a:prstGeom>
        </p:spPr>
      </p:pic>
      <p:sp>
        <p:nvSpPr>
          <p:cNvPr id="9" name="TextBox 8">
            <a:extLst>
              <a:ext uri="{FF2B5EF4-FFF2-40B4-BE49-F238E27FC236}">
                <a16:creationId xmlns:a16="http://schemas.microsoft.com/office/drawing/2014/main" id="{D7D79DBE-C75D-4282-8919-D1C531DBC3D5}"/>
              </a:ext>
            </a:extLst>
          </p:cNvPr>
          <p:cNvSpPr txBox="1"/>
          <p:nvPr/>
        </p:nvSpPr>
        <p:spPr>
          <a:xfrm>
            <a:off x="1105379" y="2043125"/>
            <a:ext cx="140482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Μηχάλης</a:t>
            </a:r>
            <a:endPar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AAD7D02D-72E4-40D1-B6F9-521F8ED3DAD6}"/>
              </a:ext>
            </a:extLst>
          </p:cNvPr>
          <p:cNvSpPr txBox="1"/>
          <p:nvPr/>
        </p:nvSpPr>
        <p:spPr>
          <a:xfrm>
            <a:off x="4395415" y="891945"/>
            <a:ext cx="20046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Ελένη</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50E59A87-ABE3-498A-9C6A-3C349C405684}"/>
              </a:ext>
            </a:extLst>
          </p:cNvPr>
          <p:cNvSpPr txBox="1"/>
          <p:nvPr/>
        </p:nvSpPr>
        <p:spPr>
          <a:xfrm>
            <a:off x="6718300" y="1413904"/>
            <a:ext cx="15220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Αλέξανδρος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B6C58C3B-25F9-40F4-AC8B-46318668293D}"/>
              </a:ext>
            </a:extLst>
          </p:cNvPr>
          <p:cNvSpPr txBox="1"/>
          <p:nvPr/>
        </p:nvSpPr>
        <p:spPr>
          <a:xfrm>
            <a:off x="1673458" y="4530291"/>
            <a:ext cx="19299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Άννα</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C48C0945-E838-4865-A8B0-D0D66AB69E19}"/>
              </a:ext>
            </a:extLst>
          </p:cNvPr>
          <p:cNvSpPr txBox="1"/>
          <p:nvPr/>
        </p:nvSpPr>
        <p:spPr>
          <a:xfrm>
            <a:off x="4042755" y="3336134"/>
            <a:ext cx="17972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Ξένια</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a:extLst>
              <a:ext uri="{FF2B5EF4-FFF2-40B4-BE49-F238E27FC236}">
                <a16:creationId xmlns:a16="http://schemas.microsoft.com/office/drawing/2014/main" id="{73266E9E-33C2-41FE-A9C9-7AB0B88B5523}"/>
              </a:ext>
            </a:extLst>
          </p:cNvPr>
          <p:cNvSpPr txBox="1"/>
          <p:nvPr/>
        </p:nvSpPr>
        <p:spPr>
          <a:xfrm>
            <a:off x="6673385" y="3688832"/>
            <a:ext cx="18903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Άρης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79BF7381-1537-4966-9BB6-3E8D0E5D5ECC}"/>
              </a:ext>
            </a:extLst>
          </p:cNvPr>
          <p:cNvSpPr txBox="1"/>
          <p:nvPr/>
        </p:nvSpPr>
        <p:spPr>
          <a:xfrm>
            <a:off x="4015168" y="5750943"/>
            <a:ext cx="18248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Αφροδίτη</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17" name="Straight Arrow Connector 16">
            <a:extLst>
              <a:ext uri="{FF2B5EF4-FFF2-40B4-BE49-F238E27FC236}">
                <a16:creationId xmlns:a16="http://schemas.microsoft.com/office/drawing/2014/main" id="{49D67F8D-C533-4E8C-8B65-58A839CA636F}"/>
              </a:ext>
            </a:extLst>
          </p:cNvPr>
          <p:cNvCxnSpPr>
            <a:cxnSpLocks/>
          </p:cNvCxnSpPr>
          <p:nvPr/>
        </p:nvCxnSpPr>
        <p:spPr>
          <a:xfrm flipV="1">
            <a:off x="2794000" y="3859924"/>
            <a:ext cx="982055" cy="47476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pic>
        <p:nvPicPr>
          <p:cNvPr id="19" name="Picture 18">
            <a:extLst>
              <a:ext uri="{FF2B5EF4-FFF2-40B4-BE49-F238E27FC236}">
                <a16:creationId xmlns:a16="http://schemas.microsoft.com/office/drawing/2014/main" id="{773F93BA-9E77-4A35-904F-7348E65A9A71}"/>
              </a:ext>
            </a:extLst>
          </p:cNvPr>
          <p:cNvPicPr>
            <a:picLocks noChangeAspect="1"/>
          </p:cNvPicPr>
          <p:nvPr/>
        </p:nvPicPr>
        <p:blipFill>
          <a:blip r:embed="rId3"/>
          <a:stretch>
            <a:fillRect/>
          </a:stretch>
        </p:blipFill>
        <p:spPr>
          <a:xfrm rot="19452445">
            <a:off x="3774838" y="1932028"/>
            <a:ext cx="1188823" cy="682811"/>
          </a:xfrm>
          <a:prstGeom prst="rect">
            <a:avLst/>
          </a:prstGeom>
        </p:spPr>
      </p:pic>
      <p:pic>
        <p:nvPicPr>
          <p:cNvPr id="20" name="Picture 19">
            <a:extLst>
              <a:ext uri="{FF2B5EF4-FFF2-40B4-BE49-F238E27FC236}">
                <a16:creationId xmlns:a16="http://schemas.microsoft.com/office/drawing/2014/main" id="{54BFCC18-FDBD-4973-9C35-8BE8FB2A9BA1}"/>
              </a:ext>
            </a:extLst>
          </p:cNvPr>
          <p:cNvPicPr>
            <a:picLocks noChangeAspect="1"/>
          </p:cNvPicPr>
          <p:nvPr/>
        </p:nvPicPr>
        <p:blipFill>
          <a:blip r:embed="rId3"/>
          <a:stretch>
            <a:fillRect/>
          </a:stretch>
        </p:blipFill>
        <p:spPr>
          <a:xfrm rot="17443621">
            <a:off x="4098768" y="4413063"/>
            <a:ext cx="955234" cy="548648"/>
          </a:xfrm>
          <a:prstGeom prst="rect">
            <a:avLst/>
          </a:prstGeom>
        </p:spPr>
      </p:pic>
      <p:pic>
        <p:nvPicPr>
          <p:cNvPr id="21" name="Picture 20">
            <a:extLst>
              <a:ext uri="{FF2B5EF4-FFF2-40B4-BE49-F238E27FC236}">
                <a16:creationId xmlns:a16="http://schemas.microsoft.com/office/drawing/2014/main" id="{CBF9E6C4-CC88-4A85-8880-A066C1C17E8D}"/>
              </a:ext>
            </a:extLst>
          </p:cNvPr>
          <p:cNvPicPr>
            <a:picLocks noChangeAspect="1"/>
          </p:cNvPicPr>
          <p:nvPr/>
        </p:nvPicPr>
        <p:blipFill>
          <a:blip r:embed="rId3"/>
          <a:stretch>
            <a:fillRect/>
          </a:stretch>
        </p:blipFill>
        <p:spPr>
          <a:xfrm rot="1649173">
            <a:off x="5246952" y="3164705"/>
            <a:ext cx="1188823" cy="682811"/>
          </a:xfrm>
          <a:prstGeom prst="rect">
            <a:avLst/>
          </a:prstGeom>
        </p:spPr>
      </p:pic>
      <p:cxnSp>
        <p:nvCxnSpPr>
          <p:cNvPr id="23" name="Straight Arrow Connector 22">
            <a:extLst>
              <a:ext uri="{FF2B5EF4-FFF2-40B4-BE49-F238E27FC236}">
                <a16:creationId xmlns:a16="http://schemas.microsoft.com/office/drawing/2014/main" id="{9791B8E8-9A35-4DD5-BFBE-2606F3FD2FE1}"/>
              </a:ext>
            </a:extLst>
          </p:cNvPr>
          <p:cNvCxnSpPr/>
          <p:nvPr/>
        </p:nvCxnSpPr>
        <p:spPr>
          <a:xfrm>
            <a:off x="5573343" y="1076611"/>
            <a:ext cx="1100042" cy="18466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98BC62B0-9C28-4B1B-B797-E23EE01AFD1B}"/>
              </a:ext>
            </a:extLst>
          </p:cNvPr>
          <p:cNvCxnSpPr>
            <a:cxnSpLocks/>
          </p:cNvCxnSpPr>
          <p:nvPr/>
        </p:nvCxnSpPr>
        <p:spPr>
          <a:xfrm>
            <a:off x="5344740" y="1648862"/>
            <a:ext cx="1328645" cy="151343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43214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F7020B-2EB9-4F74-94B1-C9C2EB525B9B}"/>
              </a:ext>
            </a:extLst>
          </p:cNvPr>
          <p:cNvSpPr/>
          <p:nvPr/>
        </p:nvSpPr>
        <p:spPr>
          <a:xfrm>
            <a:off x="444631" y="257770"/>
            <a:ext cx="8300670"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w="12700">
                  <a:solidFill>
                    <a:srgbClr val="5D739A">
                      <a:lumMod val="50000"/>
                    </a:srgbClr>
                  </a:solidFill>
                  <a:prstDash val="solid"/>
                </a:ln>
                <a:pattFill prst="narHorz">
                  <a:fgClr>
                    <a:srgbClr val="5D739A"/>
                  </a:fgClr>
                  <a:bgClr>
                    <a:srgbClr val="5D739A">
                      <a:lumMod val="40000"/>
                      <a:lumOff val="60000"/>
                    </a:srgbClr>
                  </a:bgClr>
                </a:pattFill>
                <a:effectLst>
                  <a:innerShdw blurRad="177800">
                    <a:srgbClr val="5D739A">
                      <a:lumMod val="50000"/>
                    </a:srgbClr>
                  </a:innerShdw>
                </a:effectLst>
                <a:uLnTx/>
                <a:uFillTx/>
                <a:latin typeface="Trebuchet MS" panose="020B0603020202020204"/>
                <a:ea typeface="+mn-ea"/>
                <a:cs typeface="+mn-cs"/>
              </a:rPr>
              <a:t>Πώς χρησιμοποιείται ένα κοινωνιόγραμμα;</a:t>
            </a:r>
            <a:endParaRPr kumimoji="0" lang="en-US" sz="3200" b="1" i="0" u="none" strike="noStrike" kern="1200" cap="none" spc="0" normalizeH="0" baseline="0" noProof="0" dirty="0">
              <a:ln w="12700">
                <a:solidFill>
                  <a:srgbClr val="5D739A">
                    <a:lumMod val="50000"/>
                  </a:srgbClr>
                </a:solidFill>
                <a:prstDash val="solid"/>
              </a:ln>
              <a:pattFill prst="narHorz">
                <a:fgClr>
                  <a:srgbClr val="5D739A"/>
                </a:fgClr>
                <a:bgClr>
                  <a:srgbClr val="5D739A">
                    <a:lumMod val="40000"/>
                    <a:lumOff val="60000"/>
                  </a:srgbClr>
                </a:bgClr>
              </a:pattFill>
              <a:effectLst>
                <a:innerShdw blurRad="177800">
                  <a:srgbClr val="5D739A">
                    <a:lumMod val="50000"/>
                  </a:srgbClr>
                </a:innerShdw>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63880898-707F-4A69-A26C-517AEE81969F}"/>
              </a:ext>
            </a:extLst>
          </p:cNvPr>
          <p:cNvSpPr txBox="1"/>
          <p:nvPr/>
        </p:nvSpPr>
        <p:spPr>
          <a:xfrm>
            <a:off x="444631" y="1206500"/>
            <a:ext cx="9829669" cy="501675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Την ίδια ώρα της ημέρας για μια περίοδο δύο εβδομάδων, ο δάσκαλος ξοδεύει λίγα λεπτά παρατηρώντας τους μαθητές στην τάξη και ελέγχοντας το επίπεδο κοινωνικής ανάπτυξης για κάθε μαθητή.</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startAt="2"/>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Μετά την περίοδο των δύο εβδομάδων, ο καθηγητής ελέγχει κάθε μαθητή προσθέτοντας τη στήλη κάτω από κάθε κατηγορία και στη συνέχεια, προσθέτοντας όλα τα σύνολα από αριστερά προς τα δεξιά για να πάρετε ένα γενικό σύνολο.</a:t>
            </a:r>
          </a:p>
          <a:p>
            <a:pPr marL="342900" marR="0" lvl="0" indent="-342900" algn="l" defTabSz="457200" rtl="0" eaLnBrk="1" fontAlgn="auto" latinLnBrk="0" hangingPunct="1">
              <a:lnSpc>
                <a:spcPct val="100000"/>
              </a:lnSpc>
              <a:spcBef>
                <a:spcPts val="0"/>
              </a:spcBef>
              <a:spcAft>
                <a:spcPts val="0"/>
              </a:spcAft>
              <a:buClrTx/>
              <a:buSzTx/>
              <a:buFontTx/>
              <a:buAutoNum type="arabicParenR" startAt="2"/>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startAt="2"/>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Ο δάσκαλος διαιρεί τον συνολικό αριθμό σε κάθε κοινωνική κατηγορία με το γενικό σύνολο για να πάρει ένα ποσοστό για αυτό το κοινωνικό επίπεδο. </a:t>
            </a:r>
          </a:p>
          <a:p>
            <a:pPr marL="342900" marR="0" lvl="0" indent="-342900" algn="l" defTabSz="457200" rtl="0" eaLnBrk="1" fontAlgn="auto" latinLnBrk="0" hangingPunct="1">
              <a:lnSpc>
                <a:spcPct val="100000"/>
              </a:lnSpc>
              <a:spcBef>
                <a:spcPts val="0"/>
              </a:spcBef>
              <a:spcAft>
                <a:spcPts val="0"/>
              </a:spcAft>
              <a:buClrTx/>
              <a:buSzTx/>
              <a:buFontTx/>
              <a:buAutoNum type="arabicParenR" startAt="2"/>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startAt="2"/>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 ποσοστά μπορούν στη συνέχεια να αποτυπωθούν σε ένα ατομικό κοινωνικό γράφημα για κάθε μαθητή. Αυτές οι πληροφορίες είναι χρήσιμες για τον προσδιορισμό του τρόπου με τον οποίο κάθε παιδί λειτουργεί κοινωνικά και εάν τα αναπτυξιακά του επίπεδα είναι κατάλληλα για την ηλικία</a:t>
            </a:r>
          </a:p>
        </p:txBody>
      </p:sp>
    </p:spTree>
    <p:extLst>
      <p:ext uri="{BB962C8B-B14F-4D97-AF65-F5344CB8AC3E}">
        <p14:creationId xmlns:p14="http://schemas.microsoft.com/office/powerpoint/2010/main" val="2422948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05AE6E-70AB-4FD2-9706-F1A18D4B6740}"/>
              </a:ext>
            </a:extLst>
          </p:cNvPr>
          <p:cNvSpPr txBox="1"/>
          <p:nvPr/>
        </p:nvSpPr>
        <p:spPr>
          <a:xfrm>
            <a:off x="431800" y="477765"/>
            <a:ext cx="368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AD84C6">
                    <a:lumMod val="75000"/>
                  </a:srgbClr>
                </a:solidFill>
                <a:effectLst/>
                <a:uLnTx/>
                <a:uFillTx/>
                <a:latin typeface="Trebuchet MS" panose="020B0603020202020204"/>
                <a:ea typeface="+mn-ea"/>
                <a:cs typeface="+mn-cs"/>
              </a:rPr>
              <a:t>ΠΑΡΑΔΕΙΓΜΑ</a:t>
            </a:r>
            <a:endParaRPr kumimoji="0" lang="en-GB" sz="1800" b="0" i="0" u="sng" strike="noStrike" kern="1200" cap="none" spc="0" normalizeH="0" baseline="0" noProof="0" dirty="0">
              <a:ln>
                <a:noFill/>
              </a:ln>
              <a:solidFill>
                <a:srgbClr val="AD84C6">
                  <a:lumMod val="75000"/>
                </a:srgbClr>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0DADBB7D-5D8C-4FBB-8545-6090982D62E0}"/>
              </a:ext>
            </a:extLst>
          </p:cNvPr>
          <p:cNvPicPr>
            <a:picLocks noChangeAspect="1"/>
          </p:cNvPicPr>
          <p:nvPr/>
        </p:nvPicPr>
        <p:blipFill>
          <a:blip r:embed="rId2"/>
          <a:stretch>
            <a:fillRect/>
          </a:stretch>
        </p:blipFill>
        <p:spPr>
          <a:xfrm>
            <a:off x="723347" y="1506207"/>
            <a:ext cx="7925906" cy="4734586"/>
          </a:xfrm>
          <a:prstGeom prst="rect">
            <a:avLst/>
          </a:prstGeom>
        </p:spPr>
      </p:pic>
      <p:sp>
        <p:nvSpPr>
          <p:cNvPr id="5" name="TextBox 4">
            <a:extLst>
              <a:ext uri="{FF2B5EF4-FFF2-40B4-BE49-F238E27FC236}">
                <a16:creationId xmlns:a16="http://schemas.microsoft.com/office/drawing/2014/main" id="{12D3CB57-A4B2-4D7B-828E-ACF5D9759942}"/>
              </a:ext>
            </a:extLst>
          </p:cNvPr>
          <p:cNvSpPr txBox="1"/>
          <p:nvPr/>
        </p:nvSpPr>
        <p:spPr>
          <a:xfrm>
            <a:off x="2565400" y="469900"/>
            <a:ext cx="7239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Διάγραμμα παρατήρησης κοινωνικών δεξιοτήτων τάξης</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6DC609E7-061D-4276-A771-394CE5B90F13}"/>
              </a:ext>
            </a:extLst>
          </p:cNvPr>
          <p:cNvSpPr/>
          <p:nvPr/>
        </p:nvSpPr>
        <p:spPr>
          <a:xfrm>
            <a:off x="2228850" y="1506207"/>
            <a:ext cx="3530600" cy="36933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AD84C6"/>
              </a:solidFill>
              <a:effectLst/>
              <a:uLnTx/>
              <a:uFillTx/>
              <a:latin typeface="Trebuchet MS" panose="020B0603020202020204"/>
              <a:ea typeface="+mn-ea"/>
              <a:cs typeface="+mn-cs"/>
            </a:endParaRPr>
          </a:p>
        </p:txBody>
      </p:sp>
      <p:cxnSp>
        <p:nvCxnSpPr>
          <p:cNvPr id="8" name="Straight Arrow Connector 7">
            <a:extLst>
              <a:ext uri="{FF2B5EF4-FFF2-40B4-BE49-F238E27FC236}">
                <a16:creationId xmlns:a16="http://schemas.microsoft.com/office/drawing/2014/main" id="{F0E9E358-2FE6-4320-89E2-3B018B71BE73}"/>
              </a:ext>
            </a:extLst>
          </p:cNvPr>
          <p:cNvCxnSpPr/>
          <p:nvPr/>
        </p:nvCxnSpPr>
        <p:spPr>
          <a:xfrm flipV="1">
            <a:off x="4318000" y="839232"/>
            <a:ext cx="0" cy="6669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C995947B-22AA-4BBB-905C-6B09F208CFF3}"/>
              </a:ext>
            </a:extLst>
          </p:cNvPr>
          <p:cNvCxnSpPr/>
          <p:nvPr/>
        </p:nvCxnSpPr>
        <p:spPr>
          <a:xfrm>
            <a:off x="2654300" y="839232"/>
            <a:ext cx="56896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5908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E3F55-A650-4ECD-8E33-554E885DED96}"/>
              </a:ext>
            </a:extLst>
          </p:cNvPr>
          <p:cNvSpPr/>
          <p:nvPr/>
        </p:nvSpPr>
        <p:spPr>
          <a:xfrm>
            <a:off x="2873049" y="274935"/>
            <a:ext cx="4794902" cy="769441"/>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4400" b="1" i="0" u="none" strike="noStrike" kern="1200" cap="none" spc="50" normalizeH="0" baseline="0" noProof="0" dirty="0">
                <a:ln w="9525" cmpd="sng">
                  <a:solidFill>
                    <a:srgbClr val="AD84C6"/>
                  </a:solidFill>
                  <a:prstDash val="solid"/>
                </a:ln>
                <a:solidFill>
                  <a:srgbClr val="70AD47">
                    <a:tint val="1000"/>
                  </a:srgbClr>
                </a:solidFill>
                <a:effectLst>
                  <a:glow rad="38100">
                    <a:srgbClr val="AD84C6">
                      <a:alpha val="40000"/>
                    </a:srgbClr>
                  </a:glow>
                </a:effectLst>
                <a:uLnTx/>
                <a:uFillTx/>
                <a:latin typeface="Trebuchet MS" panose="020B0603020202020204"/>
                <a:ea typeface="+mn-ea"/>
                <a:cs typeface="+mn-cs"/>
              </a:rPr>
              <a:t>ΑΝΑΚΕΦΑΛΑΙΩΣΗ</a:t>
            </a:r>
            <a:endParaRPr kumimoji="0" lang="en-US" sz="4400" b="1" i="0" u="none" strike="noStrike" kern="1200" cap="none" spc="50" normalizeH="0" baseline="0" noProof="0" dirty="0">
              <a:ln w="9525" cmpd="sng">
                <a:solidFill>
                  <a:srgbClr val="AD84C6"/>
                </a:solidFill>
                <a:prstDash val="solid"/>
              </a:ln>
              <a:solidFill>
                <a:srgbClr val="70AD47">
                  <a:tint val="1000"/>
                </a:srgbClr>
              </a:solidFill>
              <a:effectLst>
                <a:glow rad="38100">
                  <a:srgbClr val="AD84C6">
                    <a:alpha val="40000"/>
                  </a:srgbClr>
                </a:glow>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FFD29543-1802-414F-9275-BBB23061C0D5}"/>
              </a:ext>
            </a:extLst>
          </p:cNvPr>
          <p:cNvSpPr txBox="1"/>
          <p:nvPr/>
        </p:nvSpPr>
        <p:spPr>
          <a:xfrm>
            <a:off x="393700" y="1282700"/>
            <a:ext cx="10426700" cy="532453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Η λειτουργική συμπεριφορική ανάλυση είναι μια μέθοδος αξιολόγησης που χρησιμοποιείται για τον καθορισμό των υποστηρικτικών συμπεριφορών που χρειάζονται οι μαθητές που παρουσιάζουν μια σειρά από προκλητικές συμπεριφορές, όπως σωματικά και λεκτικά ξεσπάσματα, καταστροφή ιδιοκτησίας και ανατρεπτική συμπεριφορά.</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Η καταγραφή συμβάντων είναι μια μέθοδος άμεσης παρατήρησης στοχευμένης συμπεριφοράς, η οποία μετριέται κάθε φορά που συμβαίνει. Η καταγραφή διάρκειας είναι ένας τύπος άμεσης μέτρησης που χρησιμοποιείται για να καταγράψει πόσο καιρό διαρκεί μια συγκεκριμένη συμπεριφορά και όχι πόσο συχνά εμφανίζεται. Η καταγραφή λανθάνοντος χρόνου είναι μια μέτρηση του χρόνου που χρειάζεται για να εμφανιστεί η στοχευμένη συμπεριφορά. Αυτοί οι τύποι εγγραφών συμπεριφοράς θα πρέπει να έχουν καθορισμένη αρχή και τέλος.</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 κοινωνιογράμματα χρησιμοποιούνται για την αξιολόγηση της κοινωνικής θέσης ενός μαθητή και είναι μια μέθοδος γραφικής παρακολούθησης του τρόπου και της συχνότητας των κοινωνικών τους αλληλεπιδράσεων.</a:t>
            </a:r>
            <a:endPar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8064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3BA7D8-AB17-61B8-AFC9-FCF79DE7C194}"/>
              </a:ext>
            </a:extLst>
          </p:cNvPr>
          <p:cNvSpPr>
            <a:spLocks noGrp="1"/>
          </p:cNvSpPr>
          <p:nvPr>
            <p:ph type="title"/>
          </p:nvPr>
        </p:nvSpPr>
        <p:spPr>
          <a:xfrm>
            <a:off x="838200" y="557189"/>
            <a:ext cx="3374136" cy="5567891"/>
          </a:xfrm>
          <a:solidFill>
            <a:schemeClr val="accent5">
              <a:lumMod val="60000"/>
              <a:lumOff val="40000"/>
            </a:schemeClr>
          </a:solidFill>
        </p:spPr>
        <p:txBody>
          <a:bodyPr>
            <a:normAutofit/>
          </a:bodyPr>
          <a:lstStyle/>
          <a:p>
            <a:r>
              <a:rPr lang="el-GR" sz="1800" b="1" i="0" u="sng"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Συμπεριφορές που σηματοδοτούν την ανάγκη για αξιολόγηση</a:t>
            </a:r>
            <a:r>
              <a:rPr lang="el-GR" sz="140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l-GR" sz="1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Θέση περιεχομένου 2">
            <a:extLst>
              <a:ext uri="{FF2B5EF4-FFF2-40B4-BE49-F238E27FC236}">
                <a16:creationId xmlns:a16="http://schemas.microsoft.com/office/drawing/2014/main" id="{59981A92-8D2C-160D-69FF-72C79DCDB6CA}"/>
              </a:ext>
            </a:extLst>
          </p:cNvPr>
          <p:cNvGraphicFramePr>
            <a:graphicFrameLocks noGrp="1"/>
          </p:cNvGraphicFramePr>
          <p:nvPr>
            <p:ph idx="1"/>
            <p:extLst>
              <p:ext uri="{D42A27DB-BD31-4B8C-83A1-F6EECF244321}">
                <p14:modId xmlns:p14="http://schemas.microsoft.com/office/powerpoint/2010/main" val="411419638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861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B9365A-5220-430A-BC74-48BDD7F93B4D}"/>
              </a:ext>
            </a:extLst>
          </p:cNvPr>
          <p:cNvPicPr>
            <a:picLocks noChangeAspect="1"/>
          </p:cNvPicPr>
          <p:nvPr/>
        </p:nvPicPr>
        <p:blipFill>
          <a:blip r:embed="rId2"/>
          <a:stretch>
            <a:fillRect/>
          </a:stretch>
        </p:blipFill>
        <p:spPr>
          <a:xfrm>
            <a:off x="2493082" y="2488039"/>
            <a:ext cx="5975057" cy="1367307"/>
          </a:xfrm>
          <a:prstGeom prst="rect">
            <a:avLst/>
          </a:prstGeom>
        </p:spPr>
      </p:pic>
    </p:spTree>
    <p:extLst>
      <p:ext uri="{BB962C8B-B14F-4D97-AF65-F5344CB8AC3E}">
        <p14:creationId xmlns:p14="http://schemas.microsoft.com/office/powerpoint/2010/main" val="940932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54E26-626A-F613-3DAB-3923064A50A2}"/>
              </a:ext>
            </a:extLst>
          </p:cNvPr>
          <p:cNvSpPr>
            <a:spLocks noGrp="1"/>
          </p:cNvSpPr>
          <p:nvPr>
            <p:ph type="title"/>
          </p:nvPr>
        </p:nvSpPr>
        <p:spPr>
          <a:xfrm>
            <a:off x="1043631" y="809898"/>
            <a:ext cx="9942716" cy="1554480"/>
          </a:xfrm>
        </p:spPr>
        <p:txBody>
          <a:bodyPr anchor="ctr">
            <a:normAutofit/>
          </a:bodyPr>
          <a:lstStyle/>
          <a:p>
            <a:r>
              <a:rPr lang="el-GR" sz="4800" b="1" i="0" u="sng">
                <a:effectLst/>
                <a:highlight>
                  <a:srgbClr val="FFFFFF"/>
                </a:highlight>
                <a:latin typeface="Söhne"/>
              </a:rPr>
              <a:t>Συναισθηματικές και συμπεριφερειακές διαταραχές</a:t>
            </a:r>
            <a:endParaRPr lang="el-GR" sz="4800"/>
          </a:p>
        </p:txBody>
      </p:sp>
      <p:sp>
        <p:nvSpPr>
          <p:cNvPr id="3" name="Θέση περιεχομένου 2">
            <a:extLst>
              <a:ext uri="{FF2B5EF4-FFF2-40B4-BE49-F238E27FC236}">
                <a16:creationId xmlns:a16="http://schemas.microsoft.com/office/drawing/2014/main" id="{0D8B84E6-7E39-1E20-A0AE-13FD0C1A6532}"/>
              </a:ext>
            </a:extLst>
          </p:cNvPr>
          <p:cNvSpPr>
            <a:spLocks noGrp="1"/>
          </p:cNvSpPr>
          <p:nvPr>
            <p:ph idx="1"/>
          </p:nvPr>
        </p:nvSpPr>
        <p:spPr>
          <a:xfrm>
            <a:off x="1045028" y="3017522"/>
            <a:ext cx="9941319" cy="3124658"/>
          </a:xfrm>
        </p:spPr>
        <p:txBody>
          <a:bodyPr anchor="ctr">
            <a:normAutofit fontScale="92500" lnSpcReduction="10000"/>
          </a:bodyPr>
          <a:lstStyle/>
          <a:p>
            <a:pPr marL="0" indent="0">
              <a:lnSpc>
                <a:spcPct val="150000"/>
              </a:lnSpc>
              <a:buNone/>
            </a:pPr>
            <a:r>
              <a:rPr lang="el-GR" sz="24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l-GR" sz="20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Οι ΣΣΔ πλήττουν αυτή τη στιγμή μεταξύ 1,3 και 4,0 εκατομμυρίων μαθητών από το νηπιαγωγείο έως το λύκειο. Δυστυχώς, αυτή η διαταραχή μεταξύ των μαθητών αυξάνεται με ανησυχητικούς ρυθμούς, καθιστώντας ολοένα και πιο δύσκολο το να εκπαιδευθούν όλοι οι μαθητές, καθώς οι μαθητές που εμφανίζουν συνεχείς πρότυπα συναισθηματικών και </a:t>
            </a:r>
            <a:r>
              <a:rPr lang="el-GR" sz="2000" dirty="0" err="1">
                <a:effectLst/>
                <a:highlight>
                  <a:srgbClr val="FFFFFF"/>
                </a:highlight>
                <a:latin typeface="Calibri" panose="020F0502020204030204" pitchFamily="34" charset="0"/>
                <a:ea typeface="Calibri" panose="020F0502020204030204" pitchFamily="34" charset="0"/>
                <a:cs typeface="Calibri" panose="020F0502020204030204" pitchFamily="34" charset="0"/>
              </a:rPr>
              <a:t>συμπεριφορικών</a:t>
            </a:r>
            <a:r>
              <a:rPr lang="el-GR" sz="20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προβλημάτων μπορούν να προκαλέσουν σημαντικές διαταραχές που επηρεάζουν και άλλους μαθητές. Για εκείνους που έχουν ΣΣΔ, αυτές οι συμπεριφορές συνήθως συνεχίζονται σε όλη τους τη ζωή</a:t>
            </a:r>
            <a:r>
              <a:rPr lang="el-GR" sz="24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75407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02F6F9-4806-668F-61D9-D6E067D3D049}"/>
              </a:ext>
            </a:extLst>
          </p:cNvPr>
          <p:cNvSpPr>
            <a:spLocks noGrp="1"/>
          </p:cNvSpPr>
          <p:nvPr>
            <p:ph type="title"/>
          </p:nvPr>
        </p:nvSpPr>
        <p:spPr/>
        <p:txBody>
          <a:bodyPr>
            <a:normAutofit/>
          </a:bodyPr>
          <a:lstStyle/>
          <a:p>
            <a:r>
              <a:rPr lang="el-GR" sz="3200" b="1" i="0" u="sng" dirty="0">
                <a:solidFill>
                  <a:srgbClr val="0D0D0D"/>
                </a:solidFill>
                <a:effectLst/>
                <a:highlight>
                  <a:srgbClr val="FFFFFF"/>
                </a:highlight>
                <a:latin typeface="Söhne"/>
              </a:rPr>
              <a:t>Οι </a:t>
            </a:r>
            <a:r>
              <a:rPr lang="el-GR" sz="3200" b="1" i="0" u="sng" dirty="0" err="1">
                <a:solidFill>
                  <a:srgbClr val="0D0D0D"/>
                </a:solidFill>
                <a:effectLst/>
                <a:highlight>
                  <a:srgbClr val="FFFFFF"/>
                </a:highlight>
                <a:latin typeface="Söhne"/>
              </a:rPr>
              <a:t>ένδειξεις</a:t>
            </a:r>
            <a:r>
              <a:rPr lang="el-GR" sz="3200" b="1" i="0" u="sng" dirty="0">
                <a:solidFill>
                  <a:srgbClr val="0D0D0D"/>
                </a:solidFill>
                <a:effectLst/>
                <a:highlight>
                  <a:srgbClr val="FFFFFF"/>
                </a:highlight>
                <a:latin typeface="Söhne"/>
              </a:rPr>
              <a:t> των διαταραχών συμπεριφοράς σε μαθητές</a:t>
            </a:r>
            <a:endParaRPr lang="el-GR" sz="3200" b="1" u="sng" dirty="0"/>
          </a:p>
        </p:txBody>
      </p:sp>
      <p:graphicFrame>
        <p:nvGraphicFramePr>
          <p:cNvPr id="5" name="Θέση περιεχομένου 2">
            <a:extLst>
              <a:ext uri="{FF2B5EF4-FFF2-40B4-BE49-F238E27FC236}">
                <a16:creationId xmlns:a16="http://schemas.microsoft.com/office/drawing/2014/main" id="{A7DB2770-2DD4-2633-185C-4DE5698D2DE5}"/>
              </a:ext>
            </a:extLst>
          </p:cNvPr>
          <p:cNvGraphicFramePr>
            <a:graphicFrameLocks noGrp="1"/>
          </p:cNvGraphicFramePr>
          <p:nvPr>
            <p:ph idx="1"/>
            <p:extLst>
              <p:ext uri="{D42A27DB-BD31-4B8C-83A1-F6EECF244321}">
                <p14:modId xmlns:p14="http://schemas.microsoft.com/office/powerpoint/2010/main" val="117726541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900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81760-C935-3579-D8BB-D446ED30BBBE}"/>
              </a:ext>
            </a:extLst>
          </p:cNvPr>
          <p:cNvSpPr>
            <a:spLocks noGrp="1"/>
          </p:cNvSpPr>
          <p:nvPr>
            <p:ph type="title"/>
          </p:nvPr>
        </p:nvSpPr>
        <p:spPr>
          <a:xfrm>
            <a:off x="1616054" y="1261137"/>
            <a:ext cx="8959893" cy="888360"/>
          </a:xfrm>
        </p:spPr>
        <p:txBody>
          <a:bodyPr anchor="b">
            <a:normAutofit/>
          </a:bodyPr>
          <a:lstStyle/>
          <a:p>
            <a:pPr algn="ctr"/>
            <a:r>
              <a:rPr lang="el-GR" sz="3000" b="1" i="0" u="sng">
                <a:solidFill>
                  <a:schemeClr val="tx1">
                    <a:lumMod val="65000"/>
                    <a:lumOff val="35000"/>
                  </a:schemeClr>
                </a:solidFill>
                <a:effectLst/>
                <a:highlight>
                  <a:srgbClr val="FFFFFF"/>
                </a:highlight>
                <a:latin typeface="Söhne"/>
              </a:rPr>
              <a:t>Συναισθηματικές και συμπεριφερειακές διαταραχές</a:t>
            </a:r>
            <a:endParaRPr lang="el-GR" sz="3000">
              <a:solidFill>
                <a:schemeClr val="tx1">
                  <a:lumMod val="65000"/>
                  <a:lumOff val="35000"/>
                </a:schemeClr>
              </a:solidFill>
            </a:endParaRPr>
          </a:p>
        </p:txBody>
      </p:sp>
      <p:sp>
        <p:nvSpPr>
          <p:cNvPr id="3" name="Θέση περιεχομένου 2">
            <a:extLst>
              <a:ext uri="{FF2B5EF4-FFF2-40B4-BE49-F238E27FC236}">
                <a16:creationId xmlns:a16="http://schemas.microsoft.com/office/drawing/2014/main" id="{98F6BE1C-5462-4CE9-329B-A0D862721AD8}"/>
              </a:ext>
            </a:extLst>
          </p:cNvPr>
          <p:cNvSpPr>
            <a:spLocks noGrp="1"/>
          </p:cNvSpPr>
          <p:nvPr>
            <p:ph idx="1"/>
          </p:nvPr>
        </p:nvSpPr>
        <p:spPr>
          <a:xfrm>
            <a:off x="1616054" y="2427383"/>
            <a:ext cx="8959892" cy="3169482"/>
          </a:xfrm>
        </p:spPr>
        <p:txBody>
          <a:bodyPr anchor="t">
            <a:normAutofit lnSpcReduction="10000"/>
          </a:bodyPr>
          <a:lstStyle/>
          <a:p>
            <a:pPr marL="0" indent="0">
              <a:buNone/>
            </a:pPr>
            <a:r>
              <a:rPr lang="el-GR" sz="1700" dirty="0">
                <a:solidFill>
                  <a:schemeClr val="tx1">
                    <a:lumMod val="65000"/>
                    <a:lumOff val="35000"/>
                  </a:schemeClr>
                </a:solidFill>
                <a:effectLst/>
                <a:latin typeface="Segoe UI" panose="020B0502040204020203" pitchFamily="34" charset="0"/>
                <a:ea typeface="Times New Roman" panose="02020603050405020304" pitchFamily="18" charset="0"/>
              </a:rPr>
              <a:t>	Για να αναγνωριστούν ως έχοντες ΣΣΔ, οι μαθητές πρέπει να εμφανίζουν τη συμπεριφορά σε τουλάχιστον δύο διαφορετικές συνθήκες, με το σχολείο να είναι μία από αυτές. Εκτός από την απόκτηση δεδομένων σχετικά με τη συμπεριφορά ή τη συναισθηματική λειτουργία του μαθητή από πολλές πηγές, είναι απαραίτητο να αναγνωριστούν τόσο οι δυνατότητες όσο και οι αδυναμίες του μαθητή. Πρέπει επίσης να ληφθεί υπόψη το πρόγραμμα στο οποίο συμμετέχει ο μαθητής και οι άνθρωποι με τους οποίους </a:t>
            </a:r>
            <a:r>
              <a:rPr lang="el-GR" sz="1700" dirty="0" err="1">
                <a:solidFill>
                  <a:schemeClr val="tx1">
                    <a:lumMod val="65000"/>
                    <a:lumOff val="35000"/>
                  </a:schemeClr>
                </a:solidFill>
                <a:effectLst/>
                <a:latin typeface="Segoe UI" panose="020B0502040204020203" pitchFamily="34" charset="0"/>
                <a:ea typeface="Times New Roman" panose="02020603050405020304" pitchFamily="18" charset="0"/>
              </a:rPr>
              <a:t>αλληλεπιδρά</a:t>
            </a:r>
            <a:r>
              <a:rPr lang="el-GR" sz="1700" dirty="0">
                <a:solidFill>
                  <a:schemeClr val="tx1">
                    <a:lumMod val="65000"/>
                    <a:lumOff val="35000"/>
                  </a:schemeClr>
                </a:solidFill>
                <a:effectLst/>
                <a:latin typeface="Segoe UI" panose="020B0502040204020203" pitchFamily="34" charset="0"/>
                <a:ea typeface="Times New Roman" panose="02020603050405020304" pitchFamily="18" charset="0"/>
              </a:rPr>
              <a:t>. Επιπλέον, ο </a:t>
            </a:r>
            <a:r>
              <a:rPr lang="el-GR" sz="1700" dirty="0" err="1">
                <a:solidFill>
                  <a:schemeClr val="tx1">
                    <a:lumMod val="65000"/>
                    <a:lumOff val="35000"/>
                  </a:schemeClr>
                </a:solidFill>
                <a:effectLst/>
                <a:latin typeface="Segoe UI" panose="020B0502040204020203" pitchFamily="34" charset="0"/>
                <a:ea typeface="Times New Roman" panose="02020603050405020304" pitchFamily="18" charset="0"/>
              </a:rPr>
              <a:t>αξιολογητής</a:t>
            </a:r>
            <a:r>
              <a:rPr lang="el-GR" sz="1700" dirty="0">
                <a:solidFill>
                  <a:schemeClr val="tx1">
                    <a:lumMod val="65000"/>
                    <a:lumOff val="35000"/>
                  </a:schemeClr>
                </a:solidFill>
                <a:effectLst/>
                <a:latin typeface="Segoe UI" panose="020B0502040204020203" pitchFamily="34" charset="0"/>
                <a:ea typeface="Times New Roman" panose="02020603050405020304" pitchFamily="18" charset="0"/>
              </a:rPr>
              <a:t> πρέπει να καθορίσει εάν τα προβλήματα του μαθητή μπορεί να οφείλονται κυρίως σε παροδικές εξελίξεις ή περιβαλλοντικές μεταβλητές, πολιτισμικές ή γλωσσικές διαφορές, ή τις επιδράσεις άλλων περιοριστικών συνθηκών. Η παραπομπή για ειδικές υπηρεσίες δεν πρέπει να βασίζεται σε προσπάθεια επίλυσης συγκρούσεων ή ως πειθαρχική ενέργεια. Υπάρχουν τρία κύρια βήματα στη διαδικασία αξιολόγησης:</a:t>
            </a:r>
          </a:p>
          <a:p>
            <a:endParaRPr lang="el-GR" sz="1700" dirty="0">
              <a:solidFill>
                <a:schemeClr val="tx1">
                  <a:lumMod val="65000"/>
                  <a:lumOff val="35000"/>
                </a:schemeClr>
              </a:solidFill>
            </a:endParaRPr>
          </a:p>
        </p:txBody>
      </p:sp>
    </p:spTree>
    <p:extLst>
      <p:ext uri="{BB962C8B-B14F-4D97-AF65-F5344CB8AC3E}">
        <p14:creationId xmlns:p14="http://schemas.microsoft.com/office/powerpoint/2010/main" val="13468661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C1060-06DC-BECF-7EE8-2DB9090764E9}"/>
              </a:ext>
            </a:extLst>
          </p:cNvPr>
          <p:cNvSpPr>
            <a:spLocks noGrp="1"/>
          </p:cNvSpPr>
          <p:nvPr>
            <p:ph type="title"/>
          </p:nvPr>
        </p:nvSpPr>
        <p:spPr>
          <a:xfrm>
            <a:off x="1043631" y="809898"/>
            <a:ext cx="10173010" cy="1554480"/>
          </a:xfrm>
        </p:spPr>
        <p:txBody>
          <a:bodyPr anchor="ctr">
            <a:normAutofit/>
          </a:bodyPr>
          <a:lstStyle/>
          <a:p>
            <a:r>
              <a:rPr lang="el-GR" sz="4800" b="1" i="0" u="sng">
                <a:effectLst/>
                <a:highlight>
                  <a:srgbClr val="FFFFFF"/>
                </a:highlight>
                <a:latin typeface="Söhne"/>
              </a:rPr>
              <a:t>Συναισθηματικές και συμπεριφερειακές διαταραχές</a:t>
            </a:r>
            <a:endParaRPr lang="el-GR" sz="4800"/>
          </a:p>
        </p:txBody>
      </p:sp>
      <p:graphicFrame>
        <p:nvGraphicFramePr>
          <p:cNvPr id="5" name="Θέση περιεχομένου 2">
            <a:extLst>
              <a:ext uri="{FF2B5EF4-FFF2-40B4-BE49-F238E27FC236}">
                <a16:creationId xmlns:a16="http://schemas.microsoft.com/office/drawing/2014/main" id="{87F78209-D744-BD3C-D0AC-3D73F274BE8E}"/>
              </a:ext>
            </a:extLst>
          </p:cNvPr>
          <p:cNvGraphicFramePr>
            <a:graphicFrameLocks noGrp="1"/>
          </p:cNvGraphicFramePr>
          <p:nvPr>
            <p:ph idx="1"/>
            <p:extLst>
              <p:ext uri="{D42A27DB-BD31-4B8C-83A1-F6EECF244321}">
                <p14:modId xmlns:p14="http://schemas.microsoft.com/office/powerpoint/2010/main" val="389532241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659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BF11E-D2B1-93DC-C828-426D183448C2}"/>
              </a:ext>
            </a:extLst>
          </p:cNvPr>
          <p:cNvSpPr>
            <a:spLocks noGrp="1"/>
          </p:cNvSpPr>
          <p:nvPr>
            <p:ph type="title"/>
          </p:nvPr>
        </p:nvSpPr>
        <p:spPr>
          <a:xfrm>
            <a:off x="1043631" y="809898"/>
            <a:ext cx="10173010" cy="1554480"/>
          </a:xfrm>
        </p:spPr>
        <p:txBody>
          <a:bodyPr anchor="ctr">
            <a:normAutofit/>
          </a:bodyPr>
          <a:lstStyle/>
          <a:p>
            <a:r>
              <a:rPr lang="el-GR" sz="4800" b="1" i="0" u="sng">
                <a:effectLst/>
                <a:highlight>
                  <a:srgbClr val="FFFFFF"/>
                </a:highlight>
                <a:latin typeface="Söhne"/>
              </a:rPr>
              <a:t>Διαδικασίες ανάλυσης συμπεριφοράς</a:t>
            </a:r>
            <a:endParaRPr lang="el-GR" sz="4800" b="1" u="sng"/>
          </a:p>
        </p:txBody>
      </p:sp>
      <p:graphicFrame>
        <p:nvGraphicFramePr>
          <p:cNvPr id="5" name="Θέση περιεχομένου 2">
            <a:extLst>
              <a:ext uri="{FF2B5EF4-FFF2-40B4-BE49-F238E27FC236}">
                <a16:creationId xmlns:a16="http://schemas.microsoft.com/office/drawing/2014/main" id="{3D3BE214-2E08-61E9-1323-FCB14FCAA3F7}"/>
              </a:ext>
            </a:extLst>
          </p:cNvPr>
          <p:cNvGraphicFramePr>
            <a:graphicFrameLocks noGrp="1"/>
          </p:cNvGraphicFramePr>
          <p:nvPr>
            <p:ph idx="1"/>
            <p:extLst>
              <p:ext uri="{D42A27DB-BD31-4B8C-83A1-F6EECF244321}">
                <p14:modId xmlns:p14="http://schemas.microsoft.com/office/powerpoint/2010/main" val="305072617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035099"/>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751</TotalTime>
  <Words>4862</Words>
  <Application>Microsoft Office PowerPoint</Application>
  <PresentationFormat>Ευρεία οθόνη</PresentationFormat>
  <Paragraphs>351</Paragraphs>
  <Slides>40</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40</vt:i4>
      </vt:variant>
    </vt:vector>
  </HeadingPairs>
  <TitlesOfParts>
    <vt:vector size="50" baseType="lpstr">
      <vt:lpstr>Arial</vt:lpstr>
      <vt:lpstr>Calibri</vt:lpstr>
      <vt:lpstr>Segoe UI</vt:lpstr>
      <vt:lpstr>Segoe UI Emoji</vt:lpstr>
      <vt:lpstr>Söhne</vt:lpstr>
      <vt:lpstr>Times New Roman</vt:lpstr>
      <vt:lpstr>Trebuchet MS</vt:lpstr>
      <vt:lpstr>Wingdings</vt:lpstr>
      <vt:lpstr>Wingdings 3</vt:lpstr>
      <vt:lpstr>Facet</vt:lpstr>
      <vt:lpstr>Αξιολόγηση της Εκπαίδευσης στον Συναισθηματικό, Κοινωνικό και Συμπεριφορικό Τομέα. </vt:lpstr>
      <vt:lpstr>Εισαγωγή στην αξιολόγηση συναισθηματικών, κοινωνικών και συμπεριφερματικών δεικτών</vt:lpstr>
      <vt:lpstr>Συναισθηματικές και συμπεριφερειακές διαταραχές</vt:lpstr>
      <vt:lpstr>Συμπεριφορές που σηματοδοτούν την ανάγκη για αξιολόγηση.</vt:lpstr>
      <vt:lpstr>Συναισθηματικές και συμπεριφερειακές διαταραχές</vt:lpstr>
      <vt:lpstr>Οι ένδειξεις των διαταραχών συμπεριφοράς σε μαθητές</vt:lpstr>
      <vt:lpstr>Συναισθηματικές και συμπεριφερειακές διαταραχές</vt:lpstr>
      <vt:lpstr>Συναισθηματικές και συμπεριφερειακές διαταραχές</vt:lpstr>
      <vt:lpstr>Διαδικασίες ανάλυσης συμπεριφοράς</vt:lpstr>
      <vt:lpstr>Παρουσίαση του PowerPoint</vt:lpstr>
      <vt:lpstr>Οι συμπεριφορές που μπορεί να χρειάζεται να αξιολογηθούν, γενικά, χωρίζονται συνήθως σε μία από τις παρακάτω τρεις κατηγορίες</vt:lpstr>
      <vt:lpstr>Γενικές και άμεσες παρατηρήσεις και διαδικασίες συνεντεύξεων.</vt:lpstr>
      <vt:lpstr>Παρουσίαση του PowerPoint</vt:lpstr>
      <vt:lpstr>Τύποι άμεσων παρατηρήσεων</vt:lpstr>
      <vt:lpstr>Καταγραφή Συμβάντων </vt:lpstr>
      <vt:lpstr>Τύποι άμεσων παρατηρήσεων</vt:lpstr>
      <vt:lpstr>Καταγραφή Διάρκειας</vt:lpstr>
      <vt:lpstr>Τύποι άμεσων παρατηρήσεων</vt:lpstr>
      <vt:lpstr>Τύποι άμεσων παρατηρήσεων</vt:lpstr>
      <vt:lpstr>Τύποι άμεσων παρατηρήσεων</vt:lpstr>
      <vt:lpstr>Τύποι άμεσων παρατηρήσεων</vt:lpstr>
      <vt:lpstr>Τύποι άμεσων παρατηρήσεων</vt:lpstr>
      <vt:lpstr>Τύποι άμεσων παρατηρήσεων</vt:lpstr>
      <vt:lpstr>Συνεντεύξεις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Κατηγορίες Λειτουργικής Αξιολόγησης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Αξιολόγηση της Εκπαίδευσης στον Συναισθηματικό, Κοινωνικό και Συμπεριφορικό Τομέα.</dc:title>
  <dc:creator>Ismini Tsilika</dc:creator>
  <cp:lastModifiedBy>Ismini Tsilika</cp:lastModifiedBy>
  <cp:revision>18</cp:revision>
  <dcterms:created xsi:type="dcterms:W3CDTF">2024-05-10T14:01:41Z</dcterms:created>
  <dcterms:modified xsi:type="dcterms:W3CDTF">2024-05-29T11:07:48Z</dcterms:modified>
</cp:coreProperties>
</file>