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0" r:id="rId2"/>
    <p:sldId id="272" r:id="rId3"/>
    <p:sldId id="273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69" r:id="rId13"/>
    <p:sldId id="270" r:id="rId14"/>
    <p:sldId id="258" r:id="rId15"/>
    <p:sldId id="281" r:id="rId16"/>
    <p:sldId id="282" r:id="rId17"/>
    <p:sldId id="283" r:id="rId18"/>
    <p:sldId id="290" r:id="rId19"/>
    <p:sldId id="288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Προεπιλεγμένη ενότητα" id="{376CF4FE-557C-446F-B0D1-1F12AA1FF49F}">
          <p14:sldIdLst>
            <p14:sldId id="280"/>
            <p14:sldId id="272"/>
            <p14:sldId id="273"/>
            <p14:sldId id="259"/>
            <p14:sldId id="260"/>
            <p14:sldId id="261"/>
            <p14:sldId id="262"/>
            <p14:sldId id="263"/>
            <p14:sldId id="266"/>
            <p14:sldId id="267"/>
            <p14:sldId id="268"/>
            <p14:sldId id="269"/>
            <p14:sldId id="270"/>
            <p14:sldId id="258"/>
            <p14:sldId id="281"/>
            <p14:sldId id="282"/>
            <p14:sldId id="283"/>
            <p14:sldId id="290"/>
            <p14:sldId id="288"/>
            <p14:sldId id="27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ΝΕΛΗ" initials="Ν" lastIdx="6" clrIdx="0">
    <p:extLst>
      <p:ext uri="{19B8F6BF-5375-455C-9EA6-DF929625EA0E}">
        <p15:presenceInfo xmlns:p15="http://schemas.microsoft.com/office/powerpoint/2012/main" userId="ΝΕΛΗ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>
        <p:scale>
          <a:sx n="139" d="100"/>
          <a:sy n="139" d="100"/>
        </p:scale>
        <p:origin x="-427" y="-1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6BC53E-DF7B-4233-BA5A-E42B5060BD12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1FA54AB5-2A30-42E9-9617-35827D5B6F51}">
      <dgm:prSet phldrT="[Κείμενο]" custT="1"/>
      <dgm:spPr>
        <a:solidFill>
          <a:schemeClr val="accent1">
            <a:lumMod val="40000"/>
            <a:lumOff val="60000"/>
          </a:schemeClr>
        </a:solidFill>
        <a:ln w="9525"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l-GR" sz="1800" i="1" dirty="0">
              <a:solidFill>
                <a:schemeClr val="tx1"/>
              </a:solidFill>
            </a:rPr>
            <a:t>Εκπαιδευτικός</a:t>
          </a:r>
        </a:p>
      </dgm:t>
    </dgm:pt>
    <dgm:pt modelId="{88EC9D31-5D50-4888-87B9-3E16497256FE}" type="parTrans" cxnId="{726DF71D-7317-4D14-AAC2-ADB8D808902D}">
      <dgm:prSet/>
      <dgm:spPr/>
      <dgm:t>
        <a:bodyPr/>
        <a:lstStyle/>
        <a:p>
          <a:endParaRPr lang="el-GR"/>
        </a:p>
      </dgm:t>
    </dgm:pt>
    <dgm:pt modelId="{06D063C0-0229-4719-8306-70928E325CB2}" type="sibTrans" cxnId="{726DF71D-7317-4D14-AAC2-ADB8D808902D}">
      <dgm:prSet/>
      <dgm:spPr/>
      <dgm:t>
        <a:bodyPr/>
        <a:lstStyle/>
        <a:p>
          <a:endParaRPr lang="el-GR"/>
        </a:p>
      </dgm:t>
    </dgm:pt>
    <dgm:pt modelId="{2FD933F3-DFB2-4C2C-A442-14AA878E8C43}">
      <dgm:prSet phldrT="[Κείμενο]" custT="1"/>
      <dgm:spPr>
        <a:solidFill>
          <a:schemeClr val="accent6">
            <a:lumMod val="20000"/>
            <a:lumOff val="8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el-GR" sz="1800" i="1" dirty="0">
              <a:solidFill>
                <a:schemeClr val="tx1"/>
              </a:solidFill>
            </a:rPr>
            <a:t>Ανατροφοδότηση </a:t>
          </a:r>
        </a:p>
        <a:p>
          <a:r>
            <a:rPr lang="el-GR" sz="1800" i="1" dirty="0">
              <a:solidFill>
                <a:schemeClr val="tx1"/>
              </a:solidFill>
            </a:rPr>
            <a:t>μαθητή</a:t>
          </a:r>
        </a:p>
      </dgm:t>
    </dgm:pt>
    <dgm:pt modelId="{7446F381-1D30-4688-8AB3-AD26F470B39E}" type="parTrans" cxnId="{5F7AAF41-F707-4333-B22B-24EA828D4B96}">
      <dgm:prSet/>
      <dgm:spPr/>
      <dgm:t>
        <a:bodyPr/>
        <a:lstStyle/>
        <a:p>
          <a:endParaRPr lang="el-GR"/>
        </a:p>
      </dgm:t>
    </dgm:pt>
    <dgm:pt modelId="{7D011BE3-F5E0-4E17-8E85-8C3D46C7BF64}" type="sibTrans" cxnId="{5F7AAF41-F707-4333-B22B-24EA828D4B96}">
      <dgm:prSet/>
      <dgm:spPr/>
      <dgm:t>
        <a:bodyPr/>
        <a:lstStyle/>
        <a:p>
          <a:endParaRPr lang="el-GR"/>
        </a:p>
      </dgm:t>
    </dgm:pt>
    <dgm:pt modelId="{1857D873-5720-4A47-9252-675ADCBA751C}">
      <dgm:prSet phldrT="[Κείμενο]" custT="1"/>
      <dgm:spPr>
        <a:solidFill>
          <a:schemeClr val="accent2">
            <a:lumMod val="20000"/>
            <a:lumOff val="80000"/>
          </a:schemeClr>
        </a:solidFill>
        <a:ln>
          <a:solidFill>
            <a:schemeClr val="accent2">
              <a:lumMod val="40000"/>
              <a:lumOff val="60000"/>
            </a:schemeClr>
          </a:solidFill>
        </a:ln>
      </dgm:spPr>
      <dgm:t>
        <a:bodyPr/>
        <a:lstStyle/>
        <a:p>
          <a:r>
            <a:rPr lang="el-GR" sz="1800" i="1" dirty="0">
              <a:solidFill>
                <a:schemeClr val="tx1"/>
              </a:solidFill>
            </a:rPr>
            <a:t>Επίτευξη</a:t>
          </a:r>
        </a:p>
        <a:p>
          <a:r>
            <a:rPr lang="el-GR" sz="1800" i="1" dirty="0">
              <a:solidFill>
                <a:schemeClr val="tx1"/>
              </a:solidFill>
            </a:rPr>
            <a:t>στόχου</a:t>
          </a:r>
        </a:p>
      </dgm:t>
    </dgm:pt>
    <dgm:pt modelId="{2E641422-2F63-4528-98E7-9C3640849ECA}" type="parTrans" cxnId="{DE40D8D5-1CE5-47E8-9308-251C3383A61D}">
      <dgm:prSet/>
      <dgm:spPr/>
      <dgm:t>
        <a:bodyPr/>
        <a:lstStyle/>
        <a:p>
          <a:endParaRPr lang="el-GR"/>
        </a:p>
      </dgm:t>
    </dgm:pt>
    <dgm:pt modelId="{177B6C5E-1433-47B0-9C7A-E904DE430619}" type="sibTrans" cxnId="{DE40D8D5-1CE5-47E8-9308-251C3383A61D}">
      <dgm:prSet/>
      <dgm:spPr/>
      <dgm:t>
        <a:bodyPr/>
        <a:lstStyle/>
        <a:p>
          <a:endParaRPr lang="el-GR"/>
        </a:p>
      </dgm:t>
    </dgm:pt>
    <dgm:pt modelId="{B4C9F564-CBB1-4811-B990-BF3D0EC5B6A5}">
      <dgm:prSet phldrT="[Κείμενο]" custT="1"/>
      <dgm:spPr>
        <a:solidFill>
          <a:schemeClr val="accent3">
            <a:lumMod val="40000"/>
            <a:lumOff val="60000"/>
          </a:schemeClr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el-GR" sz="1800" i="1" dirty="0">
              <a:solidFill>
                <a:schemeClr val="tx1"/>
              </a:solidFill>
            </a:rPr>
            <a:t>Αναβάθμιση στόχου</a:t>
          </a:r>
        </a:p>
      </dgm:t>
    </dgm:pt>
    <dgm:pt modelId="{DD05D54D-9516-4DBD-8A13-92298F2B01A6}" type="parTrans" cxnId="{9B52B7EF-DCE8-4B79-B7DE-2E44CEF56AA6}">
      <dgm:prSet/>
      <dgm:spPr/>
      <dgm:t>
        <a:bodyPr/>
        <a:lstStyle/>
        <a:p>
          <a:endParaRPr lang="el-GR"/>
        </a:p>
      </dgm:t>
    </dgm:pt>
    <dgm:pt modelId="{B572E2F7-4BEA-40E0-9035-EC9F3857FF28}" type="sibTrans" cxnId="{9B52B7EF-DCE8-4B79-B7DE-2E44CEF56AA6}">
      <dgm:prSet/>
      <dgm:spPr/>
      <dgm:t>
        <a:bodyPr/>
        <a:lstStyle/>
        <a:p>
          <a:endParaRPr lang="el-GR"/>
        </a:p>
      </dgm:t>
    </dgm:pt>
    <dgm:pt modelId="{829D6D85-40BB-4929-909E-B08A0B14A808}">
      <dgm:prSet phldrT="[Κείμενο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l-GR" sz="1800" i="1" dirty="0" err="1">
              <a:solidFill>
                <a:schemeClr val="tx1"/>
              </a:solidFill>
            </a:rPr>
            <a:t>Επανατροφοδότηση</a:t>
          </a:r>
          <a:r>
            <a:rPr lang="el-GR" sz="1800" i="1" dirty="0">
              <a:solidFill>
                <a:schemeClr val="tx1"/>
              </a:solidFill>
            </a:rPr>
            <a:t> μαθητή    κ΄</a:t>
          </a:r>
        </a:p>
        <a:p>
          <a:r>
            <a:rPr lang="el-GR" sz="1800" i="1" dirty="0">
              <a:solidFill>
                <a:schemeClr val="tx1"/>
              </a:solidFill>
            </a:rPr>
            <a:t>εκπαιδευτικού</a:t>
          </a:r>
        </a:p>
      </dgm:t>
    </dgm:pt>
    <dgm:pt modelId="{66E37BCB-2D6E-4E1C-83E4-4509E7BEFA45}" type="parTrans" cxnId="{918E10FE-2B7C-4664-BF9B-D36183AF22E3}">
      <dgm:prSet/>
      <dgm:spPr/>
      <dgm:t>
        <a:bodyPr/>
        <a:lstStyle/>
        <a:p>
          <a:endParaRPr lang="el-GR"/>
        </a:p>
      </dgm:t>
    </dgm:pt>
    <dgm:pt modelId="{2832CDA5-A3DD-45D6-80F3-C46BE8D6B448}" type="sibTrans" cxnId="{918E10FE-2B7C-4664-BF9B-D36183AF22E3}">
      <dgm:prSet/>
      <dgm:spPr/>
      <dgm:t>
        <a:bodyPr/>
        <a:lstStyle/>
        <a:p>
          <a:endParaRPr lang="el-GR"/>
        </a:p>
      </dgm:t>
    </dgm:pt>
    <dgm:pt modelId="{4FBD4C6D-C02B-4B1C-86C4-B3F4CBF7335A}" type="pres">
      <dgm:prSet presAssocID="{A76BC53E-DF7B-4233-BA5A-E42B5060BD1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B103C1A3-C452-4B0D-B0AF-B803744775E5}" type="pres">
      <dgm:prSet presAssocID="{1FA54AB5-2A30-42E9-9617-35827D5B6F51}" presName="node" presStyleLbl="node1" presStyleIdx="0" presStyleCnt="5" custScaleX="152657" custScaleY="5324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5B271CD-F709-47BD-99EB-DF294D9E36CA}" type="pres">
      <dgm:prSet presAssocID="{06D063C0-0229-4719-8306-70928E325CB2}" presName="sibTrans" presStyleLbl="sibTrans2D1" presStyleIdx="0" presStyleCnt="5"/>
      <dgm:spPr/>
      <dgm:t>
        <a:bodyPr/>
        <a:lstStyle/>
        <a:p>
          <a:endParaRPr lang="el-GR"/>
        </a:p>
      </dgm:t>
    </dgm:pt>
    <dgm:pt modelId="{702C5F9B-8FF5-474F-9445-6967A4F88F23}" type="pres">
      <dgm:prSet presAssocID="{06D063C0-0229-4719-8306-70928E325CB2}" presName="connectorText" presStyleLbl="sibTrans2D1" presStyleIdx="0" presStyleCnt="5"/>
      <dgm:spPr/>
      <dgm:t>
        <a:bodyPr/>
        <a:lstStyle/>
        <a:p>
          <a:endParaRPr lang="el-GR"/>
        </a:p>
      </dgm:t>
    </dgm:pt>
    <dgm:pt modelId="{09C47C0B-6E3F-4DE1-B0D3-BC4E55596B9C}" type="pres">
      <dgm:prSet presAssocID="{2FD933F3-DFB2-4C2C-A442-14AA878E8C43}" presName="node" presStyleLbl="node1" presStyleIdx="1" presStyleCnt="5" custScaleX="204169" custScaleY="8321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54F3816-BEEB-40F7-9D87-67E98D5F3913}" type="pres">
      <dgm:prSet presAssocID="{7D011BE3-F5E0-4E17-8E85-8C3D46C7BF64}" presName="sibTrans" presStyleLbl="sibTrans2D1" presStyleIdx="1" presStyleCnt="5"/>
      <dgm:spPr/>
      <dgm:t>
        <a:bodyPr/>
        <a:lstStyle/>
        <a:p>
          <a:endParaRPr lang="el-GR"/>
        </a:p>
      </dgm:t>
    </dgm:pt>
    <dgm:pt modelId="{B7B971DD-37EA-4C0C-8C8A-568A2B459B4B}" type="pres">
      <dgm:prSet presAssocID="{7D011BE3-F5E0-4E17-8E85-8C3D46C7BF64}" presName="connectorText" presStyleLbl="sibTrans2D1" presStyleIdx="1" presStyleCnt="5"/>
      <dgm:spPr/>
      <dgm:t>
        <a:bodyPr/>
        <a:lstStyle/>
        <a:p>
          <a:endParaRPr lang="el-GR"/>
        </a:p>
      </dgm:t>
    </dgm:pt>
    <dgm:pt modelId="{4911AC33-3CE4-4472-A4BE-228A3644EDB2}" type="pres">
      <dgm:prSet presAssocID="{1857D873-5720-4A47-9252-675ADCBA751C}" presName="node" presStyleLbl="node1" presStyleIdx="2" presStyleCnt="5" custScaleX="96109" custScaleY="7269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5E7EF5E-0F33-44D3-9E2B-8006F9D73CC8}" type="pres">
      <dgm:prSet presAssocID="{177B6C5E-1433-47B0-9C7A-E904DE430619}" presName="sibTrans" presStyleLbl="sibTrans2D1" presStyleIdx="2" presStyleCnt="5"/>
      <dgm:spPr/>
      <dgm:t>
        <a:bodyPr/>
        <a:lstStyle/>
        <a:p>
          <a:endParaRPr lang="el-GR"/>
        </a:p>
      </dgm:t>
    </dgm:pt>
    <dgm:pt modelId="{8F5919C8-F6C4-4788-9FFD-96B73C2F40DB}" type="pres">
      <dgm:prSet presAssocID="{177B6C5E-1433-47B0-9C7A-E904DE430619}" presName="connectorText" presStyleLbl="sibTrans2D1" presStyleIdx="2" presStyleCnt="5"/>
      <dgm:spPr/>
      <dgm:t>
        <a:bodyPr/>
        <a:lstStyle/>
        <a:p>
          <a:endParaRPr lang="el-GR"/>
        </a:p>
      </dgm:t>
    </dgm:pt>
    <dgm:pt modelId="{4BFDBFE3-B995-4581-8526-99C836DA5721}" type="pres">
      <dgm:prSet presAssocID="{B4C9F564-CBB1-4811-B990-BF3D0EC5B6A5}" presName="node" presStyleLbl="node1" presStyleIdx="3" presStyleCnt="5" custScaleX="136869" custScaleY="9824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B2A2699-E01E-4C2B-980B-75AB7F12D8A3}" type="pres">
      <dgm:prSet presAssocID="{B572E2F7-4BEA-40E0-9035-EC9F3857FF28}" presName="sibTrans" presStyleLbl="sibTrans2D1" presStyleIdx="3" presStyleCnt="5"/>
      <dgm:spPr/>
      <dgm:t>
        <a:bodyPr/>
        <a:lstStyle/>
        <a:p>
          <a:endParaRPr lang="el-GR"/>
        </a:p>
      </dgm:t>
    </dgm:pt>
    <dgm:pt modelId="{33B922AF-D2C9-4E92-8E83-50421F06D958}" type="pres">
      <dgm:prSet presAssocID="{B572E2F7-4BEA-40E0-9035-EC9F3857FF28}" presName="connectorText" presStyleLbl="sibTrans2D1" presStyleIdx="3" presStyleCnt="5"/>
      <dgm:spPr/>
      <dgm:t>
        <a:bodyPr/>
        <a:lstStyle/>
        <a:p>
          <a:endParaRPr lang="el-GR"/>
        </a:p>
      </dgm:t>
    </dgm:pt>
    <dgm:pt modelId="{CF46B3CB-3029-4B5D-A448-8A656D546E97}" type="pres">
      <dgm:prSet presAssocID="{829D6D85-40BB-4929-909E-B08A0B14A808}" presName="node" presStyleLbl="node1" presStyleIdx="4" presStyleCnt="5" custScaleX="21826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3D21F96-4A06-47E6-B496-5B7CA5B5BA54}" type="pres">
      <dgm:prSet presAssocID="{2832CDA5-A3DD-45D6-80F3-C46BE8D6B448}" presName="sibTrans" presStyleLbl="sibTrans2D1" presStyleIdx="4" presStyleCnt="5"/>
      <dgm:spPr/>
      <dgm:t>
        <a:bodyPr/>
        <a:lstStyle/>
        <a:p>
          <a:endParaRPr lang="el-GR"/>
        </a:p>
      </dgm:t>
    </dgm:pt>
    <dgm:pt modelId="{9F0143C2-2092-439C-AAEB-13B914201219}" type="pres">
      <dgm:prSet presAssocID="{2832CDA5-A3DD-45D6-80F3-C46BE8D6B448}" presName="connectorText" presStyleLbl="sibTrans2D1" presStyleIdx="4" presStyleCnt="5"/>
      <dgm:spPr/>
      <dgm:t>
        <a:bodyPr/>
        <a:lstStyle/>
        <a:p>
          <a:endParaRPr lang="el-GR"/>
        </a:p>
      </dgm:t>
    </dgm:pt>
  </dgm:ptLst>
  <dgm:cxnLst>
    <dgm:cxn modelId="{BB40AC8C-7254-4EC3-88B8-97D99FD9EA59}" type="presOf" srcId="{2832CDA5-A3DD-45D6-80F3-C46BE8D6B448}" destId="{83D21F96-4A06-47E6-B496-5B7CA5B5BA54}" srcOrd="0" destOrd="0" presId="urn:microsoft.com/office/officeart/2005/8/layout/cycle2"/>
    <dgm:cxn modelId="{01C8A0E8-6BAF-456B-A254-A8E46B49FFDD}" type="presOf" srcId="{829D6D85-40BB-4929-909E-B08A0B14A808}" destId="{CF46B3CB-3029-4B5D-A448-8A656D546E97}" srcOrd="0" destOrd="0" presId="urn:microsoft.com/office/officeart/2005/8/layout/cycle2"/>
    <dgm:cxn modelId="{726DF71D-7317-4D14-AAC2-ADB8D808902D}" srcId="{A76BC53E-DF7B-4233-BA5A-E42B5060BD12}" destId="{1FA54AB5-2A30-42E9-9617-35827D5B6F51}" srcOrd="0" destOrd="0" parTransId="{88EC9D31-5D50-4888-87B9-3E16497256FE}" sibTransId="{06D063C0-0229-4719-8306-70928E325CB2}"/>
    <dgm:cxn modelId="{5F7AAF41-F707-4333-B22B-24EA828D4B96}" srcId="{A76BC53E-DF7B-4233-BA5A-E42B5060BD12}" destId="{2FD933F3-DFB2-4C2C-A442-14AA878E8C43}" srcOrd="1" destOrd="0" parTransId="{7446F381-1D30-4688-8AB3-AD26F470B39E}" sibTransId="{7D011BE3-F5E0-4E17-8E85-8C3D46C7BF64}"/>
    <dgm:cxn modelId="{9F980E7D-06BD-463C-834C-6195F93E9FFB}" type="presOf" srcId="{1857D873-5720-4A47-9252-675ADCBA751C}" destId="{4911AC33-3CE4-4472-A4BE-228A3644EDB2}" srcOrd="0" destOrd="0" presId="urn:microsoft.com/office/officeart/2005/8/layout/cycle2"/>
    <dgm:cxn modelId="{D034D534-5491-4A3B-A771-C6B7FEA15DBB}" type="presOf" srcId="{B4C9F564-CBB1-4811-B990-BF3D0EC5B6A5}" destId="{4BFDBFE3-B995-4581-8526-99C836DA5721}" srcOrd="0" destOrd="0" presId="urn:microsoft.com/office/officeart/2005/8/layout/cycle2"/>
    <dgm:cxn modelId="{84D38079-7A08-4023-9D86-04711596D053}" type="presOf" srcId="{06D063C0-0229-4719-8306-70928E325CB2}" destId="{702C5F9B-8FF5-474F-9445-6967A4F88F23}" srcOrd="1" destOrd="0" presId="urn:microsoft.com/office/officeart/2005/8/layout/cycle2"/>
    <dgm:cxn modelId="{41ACBA09-AA41-44C7-99FC-457D6A314C99}" type="presOf" srcId="{7D011BE3-F5E0-4E17-8E85-8C3D46C7BF64}" destId="{B7B971DD-37EA-4C0C-8C8A-568A2B459B4B}" srcOrd="1" destOrd="0" presId="urn:microsoft.com/office/officeart/2005/8/layout/cycle2"/>
    <dgm:cxn modelId="{8854E554-EA1F-4CE5-B442-9E7CD53B0FB4}" type="presOf" srcId="{A76BC53E-DF7B-4233-BA5A-E42B5060BD12}" destId="{4FBD4C6D-C02B-4B1C-86C4-B3F4CBF7335A}" srcOrd="0" destOrd="0" presId="urn:microsoft.com/office/officeart/2005/8/layout/cycle2"/>
    <dgm:cxn modelId="{50992BE5-6948-4B10-BB24-A9221BB88A86}" type="presOf" srcId="{2FD933F3-DFB2-4C2C-A442-14AA878E8C43}" destId="{09C47C0B-6E3F-4DE1-B0D3-BC4E55596B9C}" srcOrd="0" destOrd="0" presId="urn:microsoft.com/office/officeart/2005/8/layout/cycle2"/>
    <dgm:cxn modelId="{2FD928A6-3A0F-4EC9-8472-726BB4FFCB3A}" type="presOf" srcId="{B572E2F7-4BEA-40E0-9035-EC9F3857FF28}" destId="{7B2A2699-E01E-4C2B-980B-75AB7F12D8A3}" srcOrd="0" destOrd="0" presId="urn:microsoft.com/office/officeart/2005/8/layout/cycle2"/>
    <dgm:cxn modelId="{DE40D8D5-1CE5-47E8-9308-251C3383A61D}" srcId="{A76BC53E-DF7B-4233-BA5A-E42B5060BD12}" destId="{1857D873-5720-4A47-9252-675ADCBA751C}" srcOrd="2" destOrd="0" parTransId="{2E641422-2F63-4528-98E7-9C3640849ECA}" sibTransId="{177B6C5E-1433-47B0-9C7A-E904DE430619}"/>
    <dgm:cxn modelId="{C43598E6-3959-4664-9642-E7ADF5A728DB}" type="presOf" srcId="{177B6C5E-1433-47B0-9C7A-E904DE430619}" destId="{8F5919C8-F6C4-4788-9FFD-96B73C2F40DB}" srcOrd="1" destOrd="0" presId="urn:microsoft.com/office/officeart/2005/8/layout/cycle2"/>
    <dgm:cxn modelId="{918E10FE-2B7C-4664-BF9B-D36183AF22E3}" srcId="{A76BC53E-DF7B-4233-BA5A-E42B5060BD12}" destId="{829D6D85-40BB-4929-909E-B08A0B14A808}" srcOrd="4" destOrd="0" parTransId="{66E37BCB-2D6E-4E1C-83E4-4509E7BEFA45}" sibTransId="{2832CDA5-A3DD-45D6-80F3-C46BE8D6B448}"/>
    <dgm:cxn modelId="{22E19E46-AC33-4C45-A19F-CBF26DF55577}" type="presOf" srcId="{177B6C5E-1433-47B0-9C7A-E904DE430619}" destId="{D5E7EF5E-0F33-44D3-9E2B-8006F9D73CC8}" srcOrd="0" destOrd="0" presId="urn:microsoft.com/office/officeart/2005/8/layout/cycle2"/>
    <dgm:cxn modelId="{EEABE742-D17F-4C20-B977-999CD87218D0}" type="presOf" srcId="{2832CDA5-A3DD-45D6-80F3-C46BE8D6B448}" destId="{9F0143C2-2092-439C-AAEB-13B914201219}" srcOrd="1" destOrd="0" presId="urn:microsoft.com/office/officeart/2005/8/layout/cycle2"/>
    <dgm:cxn modelId="{9B52B7EF-DCE8-4B79-B7DE-2E44CEF56AA6}" srcId="{A76BC53E-DF7B-4233-BA5A-E42B5060BD12}" destId="{B4C9F564-CBB1-4811-B990-BF3D0EC5B6A5}" srcOrd="3" destOrd="0" parTransId="{DD05D54D-9516-4DBD-8A13-92298F2B01A6}" sibTransId="{B572E2F7-4BEA-40E0-9035-EC9F3857FF28}"/>
    <dgm:cxn modelId="{3C94D641-F18A-46E6-AB73-085264E3F894}" type="presOf" srcId="{06D063C0-0229-4719-8306-70928E325CB2}" destId="{35B271CD-F709-47BD-99EB-DF294D9E36CA}" srcOrd="0" destOrd="0" presId="urn:microsoft.com/office/officeart/2005/8/layout/cycle2"/>
    <dgm:cxn modelId="{4D7FEDD9-358F-45A2-8A90-4722E9885EB5}" type="presOf" srcId="{B572E2F7-4BEA-40E0-9035-EC9F3857FF28}" destId="{33B922AF-D2C9-4E92-8E83-50421F06D958}" srcOrd="1" destOrd="0" presId="urn:microsoft.com/office/officeart/2005/8/layout/cycle2"/>
    <dgm:cxn modelId="{1C87687D-920D-4CFF-80E0-FE49832CECCA}" type="presOf" srcId="{1FA54AB5-2A30-42E9-9617-35827D5B6F51}" destId="{B103C1A3-C452-4B0D-B0AF-B803744775E5}" srcOrd="0" destOrd="0" presId="urn:microsoft.com/office/officeart/2005/8/layout/cycle2"/>
    <dgm:cxn modelId="{DD74B71A-1812-46D5-A230-4A2DF6B3D4EE}" type="presOf" srcId="{7D011BE3-F5E0-4E17-8E85-8C3D46C7BF64}" destId="{C54F3816-BEEB-40F7-9D87-67E98D5F3913}" srcOrd="0" destOrd="0" presId="urn:microsoft.com/office/officeart/2005/8/layout/cycle2"/>
    <dgm:cxn modelId="{88A4743B-8182-41AF-8999-1132A51AFB7A}" type="presParOf" srcId="{4FBD4C6D-C02B-4B1C-86C4-B3F4CBF7335A}" destId="{B103C1A3-C452-4B0D-B0AF-B803744775E5}" srcOrd="0" destOrd="0" presId="urn:microsoft.com/office/officeart/2005/8/layout/cycle2"/>
    <dgm:cxn modelId="{96EBF0ED-F4FF-42F9-98AC-6494459593D7}" type="presParOf" srcId="{4FBD4C6D-C02B-4B1C-86C4-B3F4CBF7335A}" destId="{35B271CD-F709-47BD-99EB-DF294D9E36CA}" srcOrd="1" destOrd="0" presId="urn:microsoft.com/office/officeart/2005/8/layout/cycle2"/>
    <dgm:cxn modelId="{A87407C8-F004-4EB6-9ED3-E8283959C266}" type="presParOf" srcId="{35B271CD-F709-47BD-99EB-DF294D9E36CA}" destId="{702C5F9B-8FF5-474F-9445-6967A4F88F23}" srcOrd="0" destOrd="0" presId="urn:microsoft.com/office/officeart/2005/8/layout/cycle2"/>
    <dgm:cxn modelId="{F1824EB0-228C-4B76-BCE0-C991655A4225}" type="presParOf" srcId="{4FBD4C6D-C02B-4B1C-86C4-B3F4CBF7335A}" destId="{09C47C0B-6E3F-4DE1-B0D3-BC4E55596B9C}" srcOrd="2" destOrd="0" presId="urn:microsoft.com/office/officeart/2005/8/layout/cycle2"/>
    <dgm:cxn modelId="{AFDDB78F-2DAA-462D-920F-436D88605FC9}" type="presParOf" srcId="{4FBD4C6D-C02B-4B1C-86C4-B3F4CBF7335A}" destId="{C54F3816-BEEB-40F7-9D87-67E98D5F3913}" srcOrd="3" destOrd="0" presId="urn:microsoft.com/office/officeart/2005/8/layout/cycle2"/>
    <dgm:cxn modelId="{6317FACE-5030-47D3-B5A6-500EEAB195CD}" type="presParOf" srcId="{C54F3816-BEEB-40F7-9D87-67E98D5F3913}" destId="{B7B971DD-37EA-4C0C-8C8A-568A2B459B4B}" srcOrd="0" destOrd="0" presId="urn:microsoft.com/office/officeart/2005/8/layout/cycle2"/>
    <dgm:cxn modelId="{29081429-C82D-493F-9D64-931BD32F193A}" type="presParOf" srcId="{4FBD4C6D-C02B-4B1C-86C4-B3F4CBF7335A}" destId="{4911AC33-3CE4-4472-A4BE-228A3644EDB2}" srcOrd="4" destOrd="0" presId="urn:microsoft.com/office/officeart/2005/8/layout/cycle2"/>
    <dgm:cxn modelId="{84E9D9B4-FD52-48A5-A142-5A0275BADAAE}" type="presParOf" srcId="{4FBD4C6D-C02B-4B1C-86C4-B3F4CBF7335A}" destId="{D5E7EF5E-0F33-44D3-9E2B-8006F9D73CC8}" srcOrd="5" destOrd="0" presId="urn:microsoft.com/office/officeart/2005/8/layout/cycle2"/>
    <dgm:cxn modelId="{8FDF9242-6CF6-4365-AF27-26FFD6198496}" type="presParOf" srcId="{D5E7EF5E-0F33-44D3-9E2B-8006F9D73CC8}" destId="{8F5919C8-F6C4-4788-9FFD-96B73C2F40DB}" srcOrd="0" destOrd="0" presId="urn:microsoft.com/office/officeart/2005/8/layout/cycle2"/>
    <dgm:cxn modelId="{22648976-C2A0-4C8A-8475-9A82A43CE2A1}" type="presParOf" srcId="{4FBD4C6D-C02B-4B1C-86C4-B3F4CBF7335A}" destId="{4BFDBFE3-B995-4581-8526-99C836DA5721}" srcOrd="6" destOrd="0" presId="urn:microsoft.com/office/officeart/2005/8/layout/cycle2"/>
    <dgm:cxn modelId="{3AB2D094-B591-4494-8CE7-0D6F911A5E16}" type="presParOf" srcId="{4FBD4C6D-C02B-4B1C-86C4-B3F4CBF7335A}" destId="{7B2A2699-E01E-4C2B-980B-75AB7F12D8A3}" srcOrd="7" destOrd="0" presId="urn:microsoft.com/office/officeart/2005/8/layout/cycle2"/>
    <dgm:cxn modelId="{A607B522-B131-42E1-94C6-869FFA59FEEC}" type="presParOf" srcId="{7B2A2699-E01E-4C2B-980B-75AB7F12D8A3}" destId="{33B922AF-D2C9-4E92-8E83-50421F06D958}" srcOrd="0" destOrd="0" presId="urn:microsoft.com/office/officeart/2005/8/layout/cycle2"/>
    <dgm:cxn modelId="{57B15061-B3C4-48E1-A057-025AD0FEA5B4}" type="presParOf" srcId="{4FBD4C6D-C02B-4B1C-86C4-B3F4CBF7335A}" destId="{CF46B3CB-3029-4B5D-A448-8A656D546E97}" srcOrd="8" destOrd="0" presId="urn:microsoft.com/office/officeart/2005/8/layout/cycle2"/>
    <dgm:cxn modelId="{EBBCC2A2-4084-4990-A0D8-C89D67873E98}" type="presParOf" srcId="{4FBD4C6D-C02B-4B1C-86C4-B3F4CBF7335A}" destId="{83D21F96-4A06-47E6-B496-5B7CA5B5BA54}" srcOrd="9" destOrd="0" presId="urn:microsoft.com/office/officeart/2005/8/layout/cycle2"/>
    <dgm:cxn modelId="{8DC6BE5A-8AA0-4553-A305-6DE59B769C8F}" type="presParOf" srcId="{83D21F96-4A06-47E6-B496-5B7CA5B5BA54}" destId="{9F0143C2-2092-439C-AAEB-13B914201219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03C1A3-C452-4B0D-B0AF-B803744775E5}">
      <dsp:nvSpPr>
        <dsp:cNvPr id="0" name=""/>
        <dsp:cNvSpPr/>
      </dsp:nvSpPr>
      <dsp:spPr>
        <a:xfrm>
          <a:off x="2038356" y="309744"/>
          <a:ext cx="1978091" cy="689870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9525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i="1" kern="1200" dirty="0">
              <a:solidFill>
                <a:schemeClr val="tx1"/>
              </a:solidFill>
            </a:rPr>
            <a:t>Εκπαιδευτικός</a:t>
          </a:r>
        </a:p>
      </dsp:txBody>
      <dsp:txXfrm>
        <a:off x="2328041" y="410773"/>
        <a:ext cx="1398721" cy="487812"/>
      </dsp:txXfrm>
    </dsp:sp>
    <dsp:sp modelId="{35B271CD-F709-47BD-99EB-DF294D9E36CA}">
      <dsp:nvSpPr>
        <dsp:cNvPr id="0" name=""/>
        <dsp:cNvSpPr/>
      </dsp:nvSpPr>
      <dsp:spPr>
        <a:xfrm rot="2160000">
          <a:off x="3534093" y="923089"/>
          <a:ext cx="327411" cy="4373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800" kern="1200"/>
        </a:p>
      </dsp:txBody>
      <dsp:txXfrm>
        <a:off x="3543472" y="981687"/>
        <a:ext cx="229188" cy="262394"/>
      </dsp:txXfrm>
    </dsp:sp>
    <dsp:sp modelId="{09C47C0B-6E3F-4DE1-B0D3-BC4E55596B9C}">
      <dsp:nvSpPr>
        <dsp:cNvPr id="0" name=""/>
        <dsp:cNvSpPr/>
      </dsp:nvSpPr>
      <dsp:spPr>
        <a:xfrm>
          <a:off x="3279574" y="1259820"/>
          <a:ext cx="2645571" cy="1078266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accent6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i="1" kern="1200" dirty="0">
              <a:solidFill>
                <a:schemeClr val="tx1"/>
              </a:solidFill>
            </a:rPr>
            <a:t>Ανατροφοδότηση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i="1" kern="1200" dirty="0">
              <a:solidFill>
                <a:schemeClr val="tx1"/>
              </a:solidFill>
            </a:rPr>
            <a:t>μαθητή</a:t>
          </a:r>
        </a:p>
      </dsp:txBody>
      <dsp:txXfrm>
        <a:off x="3667009" y="1417728"/>
        <a:ext cx="1870701" cy="762450"/>
      </dsp:txXfrm>
    </dsp:sp>
    <dsp:sp modelId="{C54F3816-BEEB-40F7-9D87-67E98D5F3913}">
      <dsp:nvSpPr>
        <dsp:cNvPr id="0" name=""/>
        <dsp:cNvSpPr/>
      </dsp:nvSpPr>
      <dsp:spPr>
        <a:xfrm rot="6480000">
          <a:off x="4053715" y="2531672"/>
          <a:ext cx="479043" cy="4373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800" kern="1200"/>
        </a:p>
      </dsp:txBody>
      <dsp:txXfrm rot="10800000">
        <a:off x="4139585" y="2556749"/>
        <a:ext cx="347846" cy="262394"/>
      </dsp:txXfrm>
    </dsp:sp>
    <dsp:sp modelId="{4911AC33-3CE4-4472-A4BE-228A3644EDB2}">
      <dsp:nvSpPr>
        <dsp:cNvPr id="0" name=""/>
        <dsp:cNvSpPr/>
      </dsp:nvSpPr>
      <dsp:spPr>
        <a:xfrm>
          <a:off x="3378101" y="3179426"/>
          <a:ext cx="1245356" cy="942002"/>
        </a:xfrm>
        <a:prstGeom prst="ellipse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accent2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i="1" kern="1200" dirty="0">
              <a:solidFill>
                <a:schemeClr val="tx1"/>
              </a:solidFill>
            </a:rPr>
            <a:t>Επίτευξη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i="1" kern="1200" dirty="0">
              <a:solidFill>
                <a:schemeClr val="tx1"/>
              </a:solidFill>
            </a:rPr>
            <a:t>στόχου</a:t>
          </a:r>
        </a:p>
      </dsp:txBody>
      <dsp:txXfrm>
        <a:off x="3560479" y="3317379"/>
        <a:ext cx="880600" cy="666096"/>
      </dsp:txXfrm>
    </dsp:sp>
    <dsp:sp modelId="{D5E7EF5E-0F33-44D3-9E2B-8006F9D73CC8}">
      <dsp:nvSpPr>
        <dsp:cNvPr id="0" name=""/>
        <dsp:cNvSpPr/>
      </dsp:nvSpPr>
      <dsp:spPr>
        <a:xfrm rot="10800000">
          <a:off x="3050111" y="3431765"/>
          <a:ext cx="231779" cy="4373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800" kern="1200"/>
        </a:p>
      </dsp:txBody>
      <dsp:txXfrm rot="10800000">
        <a:off x="3119645" y="3519230"/>
        <a:ext cx="162245" cy="262394"/>
      </dsp:txXfrm>
    </dsp:sp>
    <dsp:sp modelId="{4BFDBFE3-B995-4581-8526-99C836DA5721}">
      <dsp:nvSpPr>
        <dsp:cNvPr id="0" name=""/>
        <dsp:cNvSpPr/>
      </dsp:nvSpPr>
      <dsp:spPr>
        <a:xfrm>
          <a:off x="1167267" y="3013942"/>
          <a:ext cx="1773514" cy="1272969"/>
        </a:xfrm>
        <a:prstGeom prst="ellipse">
          <a:avLst/>
        </a:prstGeom>
        <a:solidFill>
          <a:schemeClr val="accent3">
            <a:lumMod val="40000"/>
            <a:lumOff val="60000"/>
          </a:schemeClr>
        </a:solidFill>
        <a:ln w="12700" cap="flat" cmpd="sng" algn="ctr">
          <a:solidFill>
            <a:schemeClr val="tx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i="1" kern="1200" dirty="0">
              <a:solidFill>
                <a:schemeClr val="tx1"/>
              </a:solidFill>
            </a:rPr>
            <a:t>Αναβάθμιση στόχου</a:t>
          </a:r>
        </a:p>
      </dsp:txBody>
      <dsp:txXfrm>
        <a:off x="1426992" y="3200364"/>
        <a:ext cx="1254064" cy="900125"/>
      </dsp:txXfrm>
    </dsp:sp>
    <dsp:sp modelId="{7B2A2699-E01E-4C2B-980B-75AB7F12D8A3}">
      <dsp:nvSpPr>
        <dsp:cNvPr id="0" name=""/>
        <dsp:cNvSpPr/>
      </dsp:nvSpPr>
      <dsp:spPr>
        <a:xfrm rot="15120000">
          <a:off x="1594903" y="2525377"/>
          <a:ext cx="329236" cy="4373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800" kern="1200"/>
        </a:p>
      </dsp:txBody>
      <dsp:txXfrm rot="10800000">
        <a:off x="1659549" y="2659810"/>
        <a:ext cx="230465" cy="262394"/>
      </dsp:txXfrm>
    </dsp:sp>
    <dsp:sp modelId="{CF46B3CB-3029-4B5D-A448-8A656D546E97}">
      <dsp:nvSpPr>
        <dsp:cNvPr id="0" name=""/>
        <dsp:cNvSpPr/>
      </dsp:nvSpPr>
      <dsp:spPr>
        <a:xfrm>
          <a:off x="38332" y="1151065"/>
          <a:ext cx="2828223" cy="1295775"/>
        </a:xfrm>
        <a:prstGeom prst="ellipse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i="1" kern="1200" dirty="0" err="1">
              <a:solidFill>
                <a:schemeClr val="tx1"/>
              </a:solidFill>
            </a:rPr>
            <a:t>Επανατροφοδότηση</a:t>
          </a:r>
          <a:r>
            <a:rPr lang="el-GR" sz="1800" i="1" kern="1200" dirty="0">
              <a:solidFill>
                <a:schemeClr val="tx1"/>
              </a:solidFill>
            </a:rPr>
            <a:t> μαθητή    κ΄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i="1" kern="1200" dirty="0">
              <a:solidFill>
                <a:schemeClr val="tx1"/>
              </a:solidFill>
            </a:rPr>
            <a:t>εκπαιδευτικού</a:t>
          </a:r>
        </a:p>
      </dsp:txBody>
      <dsp:txXfrm>
        <a:off x="452516" y="1340827"/>
        <a:ext cx="1999855" cy="916251"/>
      </dsp:txXfrm>
    </dsp:sp>
    <dsp:sp modelId="{83D21F96-4A06-47E6-B496-5B7CA5B5BA54}">
      <dsp:nvSpPr>
        <dsp:cNvPr id="0" name=""/>
        <dsp:cNvSpPr/>
      </dsp:nvSpPr>
      <dsp:spPr>
        <a:xfrm rot="19440000">
          <a:off x="2268555" y="893904"/>
          <a:ext cx="257239" cy="4373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800" kern="1200"/>
        </a:p>
      </dsp:txBody>
      <dsp:txXfrm>
        <a:off x="2275924" y="1004049"/>
        <a:ext cx="180067" cy="2623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B862-160F-48B8-B0DF-74FEFFDBAB17}" type="datetimeFigureOut">
              <a:rPr lang="el-GR" smtClean="0"/>
              <a:t>21/3/2023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0A7F7-BA9B-4FAF-8E16-4CD9518B96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76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B862-160F-48B8-B0DF-74FEFFDBAB17}" type="datetimeFigureOut">
              <a:rPr lang="el-GR" smtClean="0"/>
              <a:t>21/3/2023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0A7F7-BA9B-4FAF-8E16-4CD9518B96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22185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B862-160F-48B8-B0DF-74FEFFDBAB17}" type="datetimeFigureOut">
              <a:rPr lang="el-GR" smtClean="0"/>
              <a:t>21/3/2023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0A7F7-BA9B-4FAF-8E16-4CD9518B96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6346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B862-160F-48B8-B0DF-74FEFFDBAB17}" type="datetimeFigureOut">
              <a:rPr lang="el-GR" smtClean="0"/>
              <a:t>21/3/2023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0A7F7-BA9B-4FAF-8E16-4CD9518B96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3082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B862-160F-48B8-B0DF-74FEFFDBAB17}" type="datetimeFigureOut">
              <a:rPr lang="el-GR" smtClean="0"/>
              <a:t>21/3/2023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0A7F7-BA9B-4FAF-8E16-4CD9518B96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6574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B862-160F-48B8-B0DF-74FEFFDBAB17}" type="datetimeFigureOut">
              <a:rPr lang="el-GR" smtClean="0"/>
              <a:t>21/3/2023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0A7F7-BA9B-4FAF-8E16-4CD9518B96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4611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B862-160F-48B8-B0DF-74FEFFDBAB17}" type="datetimeFigureOut">
              <a:rPr lang="el-GR" smtClean="0"/>
              <a:t>21/3/2023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0A7F7-BA9B-4FAF-8E16-4CD9518B96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3794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B862-160F-48B8-B0DF-74FEFFDBAB17}" type="datetimeFigureOut">
              <a:rPr lang="el-GR" smtClean="0"/>
              <a:t>21/3/2023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0A7F7-BA9B-4FAF-8E16-4CD9518B96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51372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B862-160F-48B8-B0DF-74FEFFDBAB17}" type="datetimeFigureOut">
              <a:rPr lang="el-GR" smtClean="0"/>
              <a:t>21/3/2023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0A7F7-BA9B-4FAF-8E16-4CD9518B96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4422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B862-160F-48B8-B0DF-74FEFFDBAB17}" type="datetimeFigureOut">
              <a:rPr lang="el-GR" smtClean="0"/>
              <a:t>21/3/2023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0A7F7-BA9B-4FAF-8E16-4CD9518B96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29431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B862-160F-48B8-B0DF-74FEFFDBAB17}" type="datetimeFigureOut">
              <a:rPr lang="el-GR" smtClean="0"/>
              <a:t>21/3/2023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0A7F7-BA9B-4FAF-8E16-4CD9518B96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340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1B862-160F-48B8-B0DF-74FEFFDBAB17}" type="datetimeFigureOut">
              <a:rPr lang="el-GR" smtClean="0"/>
              <a:t>21/3/2023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0A7F7-BA9B-4FAF-8E16-4CD9518B96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7836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1" y="874643"/>
            <a:ext cx="7441924" cy="1086678"/>
          </a:xfrm>
          <a:solidFill>
            <a:schemeClr val="tx2">
              <a:lumMod val="20000"/>
              <a:lumOff val="8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l-GR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Αποτελεσματικές </a:t>
            </a:r>
            <a:r>
              <a:rPr lang="el-GR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Πρακτικές</a:t>
            </a:r>
            <a:r>
              <a:rPr lang="el-GR" sz="2400" b="1" dirty="0">
                <a:solidFill>
                  <a:schemeClr val="bg1"/>
                </a:solidFill>
              </a:rPr>
              <a:t/>
            </a:r>
            <a:br>
              <a:rPr lang="el-GR" sz="2400" b="1" dirty="0">
                <a:solidFill>
                  <a:schemeClr val="bg1"/>
                </a:solidFill>
              </a:rPr>
            </a:br>
            <a:endParaRPr lang="el-GR" sz="2400" b="1" dirty="0">
              <a:solidFill>
                <a:schemeClr val="bg1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2107096"/>
            <a:ext cx="7441925" cy="3988904"/>
          </a:xfrm>
          <a:solidFill>
            <a:schemeClr val="bg2">
              <a:lumMod val="90000"/>
            </a:schemeClr>
          </a:solidFill>
          <a:ln w="19050">
            <a:solidFill>
              <a:schemeClr val="bg2">
                <a:lumMod val="90000"/>
              </a:schemeClr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endParaRPr lang="el-GR" sz="2400" b="1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l-GR" sz="2400" b="1" dirty="0">
                <a:latin typeface="Arial" pitchFamily="34" charset="0"/>
                <a:cs typeface="Arial" pitchFamily="34" charset="0"/>
              </a:rPr>
              <a:t>Θέμα </a:t>
            </a:r>
          </a:p>
          <a:p>
            <a:pPr algn="ctr">
              <a:buNone/>
            </a:pPr>
            <a:r>
              <a:rPr lang="el-GR" sz="2400" b="1" dirty="0">
                <a:latin typeface="Arial" pitchFamily="34" charset="0"/>
                <a:cs typeface="Arial" pitchFamily="34" charset="0"/>
              </a:rPr>
              <a:t>«Η σημασία της ανατροφοδότησης στην εκπαιδευτική διαδικασία»</a:t>
            </a:r>
          </a:p>
          <a:p>
            <a:pPr algn="ctr">
              <a:buNone/>
            </a:pPr>
            <a:endParaRPr lang="el-GR" sz="2400" b="1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l-GR" sz="2400" b="1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l-GR" sz="2400" b="1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l-GR" sz="2400" b="1" smtClean="0">
                <a:latin typeface="Arial" pitchFamily="34" charset="0"/>
                <a:cs typeface="Arial" pitchFamily="34" charset="0"/>
              </a:rPr>
              <a:t>ΕΚΠΑ, ΑΘΗΝΑ</a:t>
            </a:r>
            <a:endParaRPr lang="el-GR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Πίνακας 3">
            <a:extLst>
              <a:ext uri="{FF2B5EF4-FFF2-40B4-BE49-F238E27FC236}">
                <a16:creationId xmlns:a16="http://schemas.microsoft.com/office/drawing/2014/main" xmlns="" id="{AB404161-10EB-4E58-A878-D2FB070999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253778"/>
              </p:ext>
            </p:extLst>
          </p:nvPr>
        </p:nvGraphicFramePr>
        <p:xfrm>
          <a:off x="980661" y="1397000"/>
          <a:ext cx="6506817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06817">
                  <a:extLst>
                    <a:ext uri="{9D8B030D-6E8A-4147-A177-3AD203B41FA5}">
                      <a16:colId xmlns:a16="http://schemas.microsoft.com/office/drawing/2014/main" xmlns="" val="5106319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400" i="1" dirty="0">
                          <a:solidFill>
                            <a:schemeClr val="tx1"/>
                          </a:solidFill>
                        </a:rPr>
                        <a:t>Διορθωτική ανατροφοδότηση</a:t>
                      </a:r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l-GR" sz="2400" i="1" dirty="0">
                          <a:solidFill>
                            <a:schemeClr val="tx1"/>
                          </a:solidFill>
                        </a:rPr>
                        <a:t>έλεγχος </a:t>
                      </a:r>
                    </a:p>
                    <a:p>
                      <a:r>
                        <a:rPr lang="el-GR" sz="2400" i="1" dirty="0">
                          <a:solidFill>
                            <a:schemeClr val="tx1"/>
                          </a:solidFill>
                        </a:rPr>
                        <a:t>                             εργασίας   </a:t>
                      </a: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53189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l-GR" sz="2400" i="1" u="sng" dirty="0"/>
                        <a:t>Επιβράβευση σωστών κινήσεων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l-GR" sz="2400" i="1" u="sng" dirty="0"/>
                        <a:t>Εντοπισμός λαθών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l-GR" sz="2400" i="1" u="sng" dirty="0"/>
                        <a:t>Υπόδειξη βελτίωσης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l-GR" sz="2400" i="1" u="sng" dirty="0"/>
                        <a:t>Ανατροφοδότηση= συγκεκριμένη, διατυπωμένη με απλό τρόπο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l-GR" sz="2400" i="1" dirty="0" err="1"/>
                        <a:t>Π.χ</a:t>
                      </a:r>
                      <a:r>
                        <a:rPr lang="el-GR" sz="2400" i="1" dirty="0"/>
                        <a:t> </a:t>
                      </a:r>
                      <a:r>
                        <a:rPr lang="en-US" sz="2400" i="1" dirty="0"/>
                        <a:t>:</a:t>
                      </a:r>
                      <a:r>
                        <a:rPr lang="el-GR" sz="2400" i="1" dirty="0"/>
                        <a:t> Σωστή η ανάπτυξη του θέματος ως προς τα πλεονεκτήματα της τεχνολογίας, όχι όμως ως προς τα μειονεκτήματα.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32502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1909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Πίνακας 3">
            <a:extLst>
              <a:ext uri="{FF2B5EF4-FFF2-40B4-BE49-F238E27FC236}">
                <a16:creationId xmlns:a16="http://schemas.microsoft.com/office/drawing/2014/main" xmlns="" id="{FF751E15-0359-460C-B1E3-87F63A0E1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992704"/>
              </p:ext>
            </p:extLst>
          </p:nvPr>
        </p:nvGraphicFramePr>
        <p:xfrm>
          <a:off x="1524000" y="1397000"/>
          <a:ext cx="60960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xmlns="" val="42463432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400" i="1" dirty="0">
                          <a:solidFill>
                            <a:schemeClr val="tx1"/>
                          </a:solidFill>
                        </a:rPr>
                        <a:t>Διαδικασία διεκπεραίωσης της εργασίας</a:t>
                      </a: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97849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l-GR" sz="2400" i="1" u="sng" dirty="0">
                          <a:solidFill>
                            <a:schemeClr val="tx1"/>
                          </a:solidFill>
                        </a:rPr>
                        <a:t>Παροχή πληροφοριών</a:t>
                      </a:r>
                      <a:r>
                        <a:rPr lang="el-GR" sz="2400" i="1" dirty="0">
                          <a:solidFill>
                            <a:schemeClr val="tx1"/>
                          </a:solidFill>
                        </a:rPr>
                        <a:t> για τον εντοπισμό των άστοχων ενεργειών του μαθητή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l-GR" sz="2400" i="1" u="sng" dirty="0">
                          <a:solidFill>
                            <a:schemeClr val="tx1"/>
                          </a:solidFill>
                        </a:rPr>
                        <a:t>Επεξεργασία σε βάθος</a:t>
                      </a:r>
                      <a:r>
                        <a:rPr lang="el-GR" sz="2400" i="1" dirty="0">
                          <a:solidFill>
                            <a:schemeClr val="tx1"/>
                          </a:solidFill>
                        </a:rPr>
                        <a:t>= κατανόηση των στρατηγικών που χρησιμοποιήθηκαν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l-GR" sz="2400" i="1" u="sng" dirty="0">
                          <a:solidFill>
                            <a:schemeClr val="tx1"/>
                          </a:solidFill>
                        </a:rPr>
                        <a:t>Καινούριες στρατηγικές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l-GR" sz="2400" i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l-GR" sz="2400" i="1" dirty="0" err="1">
                          <a:solidFill>
                            <a:schemeClr val="tx1"/>
                          </a:solidFill>
                        </a:rPr>
                        <a:t>π.χ</a:t>
                      </a:r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l-GR" sz="2400" i="1" dirty="0">
                          <a:solidFill>
                            <a:schemeClr val="tx1"/>
                          </a:solidFill>
                        </a:rPr>
                        <a:t>Το α΄ μέρος της έκθεσής σου είναι καλό, όχι όμως το β΄. Τι δεν πήγε καλά</a:t>
                      </a:r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;</a:t>
                      </a:r>
                      <a:r>
                        <a:rPr lang="el-GR" sz="2400" i="1" dirty="0">
                          <a:solidFill>
                            <a:schemeClr val="tx1"/>
                          </a:solidFill>
                        </a:rPr>
                        <a:t> Ποιες άλλες χρήσιμες πληροφορίες μπορείς να εντοπίσεις στη διατύπωση του θέματος</a:t>
                      </a:r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; )</a:t>
                      </a:r>
                      <a:endParaRPr lang="el-GR" sz="24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36996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4321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Πίνακας 4">
            <a:extLst>
              <a:ext uri="{FF2B5EF4-FFF2-40B4-BE49-F238E27FC236}">
                <a16:creationId xmlns:a16="http://schemas.microsoft.com/office/drawing/2014/main" xmlns="" id="{D0D21738-2F1B-4BCE-8A45-8A206EFC99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990412"/>
              </p:ext>
            </p:extLst>
          </p:nvPr>
        </p:nvGraphicFramePr>
        <p:xfrm>
          <a:off x="1523999" y="693174"/>
          <a:ext cx="6587614" cy="53873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7614">
                  <a:extLst>
                    <a:ext uri="{9D8B030D-6E8A-4147-A177-3AD203B41FA5}">
                      <a16:colId xmlns:a16="http://schemas.microsoft.com/office/drawing/2014/main" xmlns="" val="4193153621"/>
                    </a:ext>
                  </a:extLst>
                </a:gridCol>
              </a:tblGrid>
              <a:tr h="540989">
                <a:tc>
                  <a:txBody>
                    <a:bodyPr/>
                    <a:lstStyle/>
                    <a:p>
                      <a:r>
                        <a:rPr lang="el-GR" sz="2400" i="1" dirty="0">
                          <a:solidFill>
                            <a:schemeClr val="tx1"/>
                          </a:solidFill>
                        </a:rPr>
                        <a:t>                            Αυτορρύθμιση</a:t>
                      </a: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37306796"/>
                  </a:ext>
                </a:extLst>
              </a:tr>
              <a:tr h="4003317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l-GR" sz="2400" i="1" u="sng" dirty="0"/>
                        <a:t>Ανάπτυξη </a:t>
                      </a:r>
                      <a:r>
                        <a:rPr lang="el-GR" sz="2400" i="1" u="sng" dirty="0" err="1"/>
                        <a:t>μεταγνωστικών</a:t>
                      </a:r>
                      <a:r>
                        <a:rPr lang="el-GR" sz="2400" i="1" u="sng" dirty="0"/>
                        <a:t> δεξιοτήτων</a:t>
                      </a:r>
                      <a:endParaRPr lang="el-GR" sz="2400" i="1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l-GR" sz="2400" i="1" dirty="0"/>
                        <a:t>έλεγχος σκέψεων, </a:t>
                      </a:r>
                      <a:r>
                        <a:rPr lang="el-GR" sz="2400" i="1" dirty="0" err="1"/>
                        <a:t>συναισθημάτων,πορείας</a:t>
                      </a:r>
                      <a:r>
                        <a:rPr lang="el-GR" sz="2400" i="1" dirty="0"/>
                        <a:t> για την επίτευξη του στόχου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l-GR" sz="2400" i="1" u="sng" dirty="0"/>
                        <a:t>Χρήση συγκεκριμένων στρατηγικών</a:t>
                      </a:r>
                      <a:endParaRPr lang="el-GR" sz="2400" i="1" dirty="0"/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l-GR" sz="2400" i="1" dirty="0"/>
                        <a:t>Αυτοπαρατήρηση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l-GR" sz="2400" i="1" dirty="0" err="1"/>
                        <a:t>Αυτοαξιολόγηση</a:t>
                      </a:r>
                      <a:endParaRPr lang="el-GR" sz="2400" i="1" dirty="0"/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l-GR" sz="2400" i="1" dirty="0"/>
                        <a:t>Αναζήτηση βοήθειας 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l-GR" sz="2400" i="1" dirty="0"/>
                        <a:t>Εκ νέου καθορισμός στόχου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l-GR" sz="2400" i="1" dirty="0"/>
                        <a:t>(</a:t>
                      </a:r>
                      <a:r>
                        <a:rPr lang="el-GR" sz="2400" i="1" dirty="0" err="1"/>
                        <a:t>π.χ</a:t>
                      </a:r>
                      <a:r>
                        <a:rPr lang="en-US" sz="2400" i="1" dirty="0"/>
                        <a:t>:</a:t>
                      </a:r>
                      <a:r>
                        <a:rPr lang="el-GR" sz="2400" i="1" dirty="0"/>
                        <a:t> Πώς αξιολογείς την πορεία του πειράματος που έχεις αναλάβει</a:t>
                      </a:r>
                      <a:r>
                        <a:rPr lang="en-US" sz="2400" i="1" dirty="0"/>
                        <a:t>; </a:t>
                      </a:r>
                      <a:r>
                        <a:rPr lang="el-GR" sz="2400" i="1" dirty="0"/>
                        <a:t>Σε τι διαφέρει από τα προηγούμενα πειράματα</a:t>
                      </a:r>
                      <a:r>
                        <a:rPr lang="en-US" sz="2400" i="1" dirty="0"/>
                        <a:t>; </a:t>
                      </a:r>
                      <a:r>
                        <a:rPr lang="el-GR" sz="2400" i="1" dirty="0"/>
                        <a:t>Έχεις καταλήξει σε κάποια συμπεράσματα</a:t>
                      </a:r>
                      <a:r>
                        <a:rPr lang="en-US" sz="2400" i="1" dirty="0"/>
                        <a:t>;</a:t>
                      </a:r>
                      <a:r>
                        <a:rPr lang="el-GR" sz="2400" i="1" dirty="0"/>
                        <a:t> Πού αλλού μπορείς να βρεις πληροφορίες</a:t>
                      </a:r>
                      <a:r>
                        <a:rPr lang="en-US" sz="2400" i="1" dirty="0"/>
                        <a:t>;)</a:t>
                      </a:r>
                      <a:endParaRPr lang="el-GR" sz="2400" i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74389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1164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split orient="vert"/>
      </p:transition>
    </mc:Choice>
    <mc:Fallback xmlns="">
      <p:transition spd="slow" advTm="2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90BAB9F-95CC-48D6-92F5-84902350BC3A}"/>
              </a:ext>
            </a:extLst>
          </p:cNvPr>
          <p:cNvSpPr txBox="1"/>
          <p:nvPr/>
        </p:nvSpPr>
        <p:spPr>
          <a:xfrm>
            <a:off x="1060174" y="608275"/>
            <a:ext cx="6838121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i="1" dirty="0"/>
              <a:t>        Μορφές  Ανατροφοδότησης</a:t>
            </a:r>
          </a:p>
        </p:txBody>
      </p:sp>
      <p:graphicFrame>
        <p:nvGraphicFramePr>
          <p:cNvPr id="6" name="Πίνακας 6">
            <a:extLst>
              <a:ext uri="{FF2B5EF4-FFF2-40B4-BE49-F238E27FC236}">
                <a16:creationId xmlns:a16="http://schemas.microsoft.com/office/drawing/2014/main" xmlns="" id="{646FC63D-F6F0-4BB2-8F42-B821CB587C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253638"/>
              </p:ext>
            </p:extLst>
          </p:nvPr>
        </p:nvGraphicFramePr>
        <p:xfrm>
          <a:off x="1060174" y="1272209"/>
          <a:ext cx="6838121" cy="47466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6571">
                  <a:extLst>
                    <a:ext uri="{9D8B030D-6E8A-4147-A177-3AD203B41FA5}">
                      <a16:colId xmlns:a16="http://schemas.microsoft.com/office/drawing/2014/main" xmlns="" val="2574382961"/>
                    </a:ext>
                  </a:extLst>
                </a:gridCol>
                <a:gridCol w="2575185">
                  <a:extLst>
                    <a:ext uri="{9D8B030D-6E8A-4147-A177-3AD203B41FA5}">
                      <a16:colId xmlns:a16="http://schemas.microsoft.com/office/drawing/2014/main" xmlns="" val="132443397"/>
                    </a:ext>
                  </a:extLst>
                </a:gridCol>
                <a:gridCol w="2226365">
                  <a:extLst>
                    <a:ext uri="{9D8B030D-6E8A-4147-A177-3AD203B41FA5}">
                      <a16:colId xmlns:a16="http://schemas.microsoft.com/office/drawing/2014/main" xmlns="" val="290154067"/>
                    </a:ext>
                  </a:extLst>
                </a:gridCol>
              </a:tblGrid>
              <a:tr h="963845">
                <a:tc>
                  <a:txBody>
                    <a:bodyPr/>
                    <a:lstStyle/>
                    <a:p>
                      <a:pPr algn="ctr"/>
                      <a:r>
                        <a:rPr lang="el-GR" sz="2000" i="1" dirty="0">
                          <a:solidFill>
                            <a:schemeClr val="tx1"/>
                          </a:solidFill>
                        </a:rPr>
                        <a:t>Θετική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b="0" i="1" dirty="0">
                          <a:solidFill>
                            <a:schemeClr val="tx1"/>
                          </a:solidFill>
                        </a:rPr>
                        <a:t>Επιβράβευση θετικής συμπεριφοράς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b="0" dirty="0">
                          <a:solidFill>
                            <a:schemeClr val="tx1"/>
                          </a:solidFill>
                        </a:rPr>
                        <a:t>« </a:t>
                      </a:r>
                      <a:r>
                        <a:rPr lang="el-GR" b="0" i="1" dirty="0">
                          <a:solidFill>
                            <a:schemeClr val="tx1"/>
                          </a:solidFill>
                        </a:rPr>
                        <a:t>Μπράβο που περίμενες τη σειρά σου»</a:t>
                      </a:r>
                      <a:endParaRPr lang="el-G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43149996"/>
                  </a:ext>
                </a:extLst>
              </a:tr>
              <a:tr h="1252998">
                <a:tc>
                  <a:txBody>
                    <a:bodyPr/>
                    <a:lstStyle/>
                    <a:p>
                      <a:pPr algn="ctr"/>
                      <a:r>
                        <a:rPr lang="el-GR" sz="2000" b="1" i="1" dirty="0">
                          <a:solidFill>
                            <a:schemeClr val="tx1"/>
                          </a:solidFill>
                        </a:rPr>
                        <a:t>Διαμορφωτική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i="1" dirty="0">
                          <a:solidFill>
                            <a:schemeClr val="tx1"/>
                          </a:solidFill>
                        </a:rPr>
                        <a:t>Επιβεβαίωση σωστών απαντήσεων </a:t>
                      </a:r>
                    </a:p>
                    <a:p>
                      <a:r>
                        <a:rPr lang="el-GR" i="1" dirty="0">
                          <a:solidFill>
                            <a:schemeClr val="tx1"/>
                          </a:solidFill>
                        </a:rPr>
                        <a:t>Προώθηση ακαδημαϊκής δεξιότητας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err="1">
                          <a:solidFill>
                            <a:schemeClr val="tx1"/>
                          </a:solidFill>
                        </a:rPr>
                        <a:t>Π.χ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 Πόσο κάνει 2+3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Σωστά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2+3=5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Αλλά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 3+2=5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07563739"/>
                  </a:ext>
                </a:extLst>
              </a:tr>
              <a:tr h="2024074">
                <a:tc>
                  <a:txBody>
                    <a:bodyPr/>
                    <a:lstStyle/>
                    <a:p>
                      <a:pPr algn="ctr"/>
                      <a:r>
                        <a:rPr lang="el-GR" sz="2000" b="1" i="1" dirty="0">
                          <a:solidFill>
                            <a:schemeClr val="tx1"/>
                          </a:solidFill>
                        </a:rPr>
                        <a:t>Διορθωτική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i="1" dirty="0">
                          <a:solidFill>
                            <a:schemeClr val="tx1"/>
                          </a:solidFill>
                        </a:rPr>
                        <a:t>Διόρθωση κοινωνικής και  ακαδημαϊκής</a:t>
                      </a:r>
                      <a:r>
                        <a:rPr lang="en-US" sz="2000" i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l-GR" sz="2000" i="1" dirty="0">
                          <a:solidFill>
                            <a:schemeClr val="tx1"/>
                          </a:solidFill>
                        </a:rPr>
                        <a:t> συμπεριφοράς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i="1" dirty="0">
                          <a:solidFill>
                            <a:schemeClr val="tx1"/>
                          </a:solidFill>
                        </a:rPr>
                        <a:t>Όχι επίκριση  για λάθος απαντήσεις </a:t>
                      </a:r>
                      <a:r>
                        <a:rPr lang="en-US" sz="2000" i="1" dirty="0">
                          <a:solidFill>
                            <a:schemeClr val="tx1"/>
                          </a:solidFill>
                        </a:rPr>
                        <a:t>:</a:t>
                      </a:r>
                      <a:endParaRPr lang="el-GR" sz="2000" i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l-GR" sz="2000" i="1" dirty="0">
                          <a:solidFill>
                            <a:schemeClr val="tx1"/>
                          </a:solidFill>
                        </a:rPr>
                        <a:t>« Δεν είναι αυτή η απάντηση! Έπρεπε να την ήξερες» </a:t>
                      </a:r>
                      <a:endParaRPr lang="en-US" sz="2000" i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l-GR" sz="2000" i="1" dirty="0">
                          <a:solidFill>
                            <a:schemeClr val="tx1"/>
                          </a:solidFill>
                        </a:rPr>
                        <a:t>Αλλά</a:t>
                      </a:r>
                      <a:r>
                        <a:rPr lang="en-US" sz="2000" i="1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l-GR" sz="2000" i="1" dirty="0">
                          <a:solidFill>
                            <a:schemeClr val="tx1"/>
                          </a:solidFill>
                        </a:rPr>
                        <a:t>« Με τη βοήθεια του άβακα</a:t>
                      </a:r>
                    </a:p>
                    <a:p>
                      <a:r>
                        <a:rPr lang="el-GR" sz="2000" i="1" dirty="0">
                          <a:solidFill>
                            <a:schemeClr val="tx1"/>
                          </a:solidFill>
                        </a:rPr>
                        <a:t>θα τα καταφέρεις»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14649867"/>
                  </a:ext>
                </a:extLst>
              </a:tr>
            </a:tbl>
          </a:graphicData>
        </a:graphic>
      </p:graphicFrame>
      <p:cxnSp>
        <p:nvCxnSpPr>
          <p:cNvPr id="9" name="Ευθύγραμμο βέλος σύνδεσης 8">
            <a:extLst>
              <a:ext uri="{FF2B5EF4-FFF2-40B4-BE49-F238E27FC236}">
                <a16:creationId xmlns:a16="http://schemas.microsoft.com/office/drawing/2014/main" xmlns="" id="{2BA0CF57-19B1-499A-852F-DE64CD9DD480}"/>
              </a:ext>
            </a:extLst>
          </p:cNvPr>
          <p:cNvCxnSpPr/>
          <p:nvPr/>
        </p:nvCxnSpPr>
        <p:spPr>
          <a:xfrm>
            <a:off x="4572000" y="2676940"/>
            <a:ext cx="27829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0891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955652"/>
            <a:ext cx="7886700" cy="629479"/>
          </a:xfrm>
          <a:solidFill>
            <a:schemeClr val="bg2"/>
          </a:solidFill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l-GR" sz="3600" dirty="0"/>
              <a:t>Αποτελεσματική</a:t>
            </a:r>
            <a:r>
              <a:rPr lang="el-GR" dirty="0"/>
              <a:t> </a:t>
            </a:r>
            <a:r>
              <a:rPr lang="el-GR" sz="3600" dirty="0"/>
              <a:t>Ανατροφοδότηση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814052"/>
            <a:ext cx="7886700" cy="3314539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sz="2000" u="sng" dirty="0">
                <a:latin typeface="Arial" pitchFamily="34" charset="0"/>
                <a:cs typeface="Arial" pitchFamily="34" charset="0"/>
              </a:rPr>
              <a:t>Χαρακτηριστικά της αποτελεσματικής ανατροφοδότησης</a:t>
            </a:r>
            <a:endParaRPr lang="el-GR" sz="2000" dirty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7030A0"/>
              </a:buClr>
              <a:buFont typeface="Wingdings" panose="05000000000000000000" pitchFamily="2" charset="2"/>
              <a:buChar char="v"/>
            </a:pPr>
            <a:r>
              <a:rPr lang="el-GR" sz="2200" dirty="0">
                <a:latin typeface="Arial" pitchFamily="34" charset="0"/>
                <a:cs typeface="Arial" pitchFamily="34" charset="0"/>
              </a:rPr>
              <a:t>Συγκεκριμένη και συστηματική.</a:t>
            </a:r>
          </a:p>
          <a:p>
            <a:pPr algn="just">
              <a:buClr>
                <a:srgbClr val="7030A0"/>
              </a:buClr>
              <a:buFont typeface="Wingdings" panose="05000000000000000000" pitchFamily="2" charset="2"/>
              <a:buChar char="v"/>
            </a:pPr>
            <a:r>
              <a:rPr lang="el-GR" sz="2200" dirty="0">
                <a:latin typeface="Arial" pitchFamily="34" charset="0"/>
                <a:cs typeface="Arial" pitchFamily="34" charset="0"/>
              </a:rPr>
              <a:t> Παρέχεται κατά τρόπο σαφή και κατανοητό.</a:t>
            </a:r>
          </a:p>
          <a:p>
            <a:pPr algn="just">
              <a:buClr>
                <a:srgbClr val="7030A0"/>
              </a:buClr>
              <a:buFont typeface="Wingdings" panose="05000000000000000000" pitchFamily="2" charset="2"/>
              <a:buChar char="v"/>
            </a:pPr>
            <a:r>
              <a:rPr lang="el-GR" sz="2200" dirty="0">
                <a:latin typeface="Arial" pitchFamily="34" charset="0"/>
                <a:cs typeface="Arial" pitchFamily="34" charset="0"/>
              </a:rPr>
              <a:t>Εστιάζει στην επίδοση του μαθητή και όχι σε προσωπικούς χαρακτηρισμούς.</a:t>
            </a:r>
          </a:p>
          <a:p>
            <a:pPr algn="just">
              <a:buClr>
                <a:srgbClr val="7030A0"/>
              </a:buClr>
              <a:buFont typeface="Wingdings" panose="05000000000000000000" pitchFamily="2" charset="2"/>
              <a:buChar char="v"/>
            </a:pPr>
            <a:r>
              <a:rPr lang="el-GR" sz="2200" dirty="0">
                <a:latin typeface="Arial" pitchFamily="34" charset="0"/>
                <a:cs typeface="Arial" pitchFamily="34" charset="0"/>
              </a:rPr>
              <a:t>Δίνεται με θετικό-εποικοδομητικό τρόπο.</a:t>
            </a:r>
          </a:p>
          <a:p>
            <a:pPr algn="just">
              <a:buClr>
                <a:srgbClr val="7030A0"/>
              </a:buClr>
              <a:buFont typeface="Wingdings" panose="05000000000000000000" pitchFamily="2" charset="2"/>
              <a:buChar char="v"/>
            </a:pPr>
            <a:r>
              <a:rPr lang="el-GR" sz="2200" dirty="0">
                <a:latin typeface="Arial" pitchFamily="34" charset="0"/>
                <a:cs typeface="Arial" pitchFamily="34" charset="0"/>
              </a:rPr>
              <a:t>Παρέχεται έγκαιρα, διορθώνουμε τον μαθητή τη στιγμή που γίνεται το λάθος.</a:t>
            </a:r>
          </a:p>
          <a:p>
            <a:endParaRPr lang="el-GR" sz="2000" b="1" i="1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l-GR" sz="2000" i="1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l-GR" sz="2000" i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sz="2000" i="1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l-GR" sz="2000" b="1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901147"/>
            <a:ext cx="7886700" cy="789541"/>
          </a:xfrm>
          <a:solidFill>
            <a:schemeClr val="bg2"/>
          </a:solidFill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l-GR" sz="3000" dirty="0"/>
              <a:t>Αποτελεσματική</a:t>
            </a:r>
            <a:r>
              <a:rPr lang="el-GR" sz="3600" b="1" dirty="0"/>
              <a:t> </a:t>
            </a:r>
            <a:r>
              <a:rPr lang="el-GR" sz="3000" dirty="0"/>
              <a:t>Ανατροφοδότηση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>
            <a:normAutofit lnSpcReduction="10000"/>
          </a:bodyPr>
          <a:lstStyle/>
          <a:p>
            <a:pPr algn="just">
              <a:buClr>
                <a:srgbClr val="7030A0"/>
              </a:buClr>
              <a:buFont typeface="Wingdings" panose="05000000000000000000" pitchFamily="2" charset="2"/>
              <a:buChar char="v"/>
            </a:pPr>
            <a:r>
              <a:rPr lang="el-GR" sz="2200" dirty="0"/>
              <a:t>Είναι ειλικρινής και προσφέρει λεπτομερή πληροφόρηση για την πρόοδο των μαθητών.</a:t>
            </a:r>
          </a:p>
          <a:p>
            <a:pPr algn="just">
              <a:buNone/>
            </a:pPr>
            <a:endParaRPr lang="el-GR" sz="2000" dirty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7030A0"/>
              </a:buClr>
              <a:buFont typeface="Wingdings" panose="05000000000000000000" pitchFamily="2" charset="2"/>
              <a:buChar char="v"/>
            </a:pPr>
            <a:r>
              <a:rPr lang="el-GR" sz="2000" dirty="0">
                <a:latin typeface="Arial" pitchFamily="34" charset="0"/>
                <a:cs typeface="Arial" pitchFamily="34" charset="0"/>
              </a:rPr>
              <a:t>Κινητοποιεί τους μαθητές σε περαιτέρω δραστηριοποίηση.</a:t>
            </a:r>
          </a:p>
          <a:p>
            <a:pPr algn="just">
              <a:buNone/>
            </a:pPr>
            <a:endParaRPr lang="el-GR" sz="2000" dirty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7030A0"/>
              </a:buClr>
              <a:buFont typeface="Wingdings" panose="05000000000000000000" pitchFamily="2" charset="2"/>
              <a:buChar char="v"/>
            </a:pPr>
            <a:r>
              <a:rPr lang="el-GR" sz="2000" dirty="0">
                <a:latin typeface="Arial" pitchFamily="34" charset="0"/>
                <a:cs typeface="Arial" pitchFamily="34" charset="0"/>
              </a:rPr>
              <a:t>Βελτιώνει τις επιδόσεις των μαθητών, θέτοντας  εκπαιδευτικούς ξεκάθαρους μαθησιακούς στόχους. </a:t>
            </a:r>
          </a:p>
          <a:p>
            <a:pPr algn="just">
              <a:buNone/>
            </a:pPr>
            <a:r>
              <a:rPr lang="el-GR" sz="20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buClr>
                <a:srgbClr val="7030A0"/>
              </a:buClr>
              <a:buFont typeface="Wingdings" panose="05000000000000000000" pitchFamily="2" charset="2"/>
              <a:buChar char="v"/>
            </a:pPr>
            <a:r>
              <a:rPr lang="el-GR" sz="2000" dirty="0">
                <a:latin typeface="Arial" pitchFamily="34" charset="0"/>
                <a:cs typeface="Arial" pitchFamily="34" charset="0"/>
              </a:rPr>
              <a:t>Ανταποκρίνεται στο γνωστικό επίπεδο και στις ικανότητες του μαθητή.</a:t>
            </a:r>
          </a:p>
          <a:p>
            <a:pPr algn="just">
              <a:buNone/>
            </a:pPr>
            <a:r>
              <a:rPr lang="el-GR" sz="2000" dirty="0">
                <a:latin typeface="Arial" pitchFamily="34" charset="0"/>
                <a:cs typeface="Arial" pitchFamily="34" charset="0"/>
              </a:rPr>
              <a:t>  </a:t>
            </a:r>
          </a:p>
          <a:p>
            <a:pPr algn="just">
              <a:buClr>
                <a:srgbClr val="7030A0"/>
              </a:buClr>
              <a:buFont typeface="Wingdings" panose="05000000000000000000" pitchFamily="2" charset="2"/>
              <a:buChar char="v"/>
            </a:pPr>
            <a:r>
              <a:rPr lang="el-GR" sz="2000" dirty="0">
                <a:latin typeface="Arial" pitchFamily="34" charset="0"/>
                <a:cs typeface="Arial" pitchFamily="34" charset="0"/>
              </a:rPr>
              <a:t>Με τη χρήση κατάλληλων στρατηγικών ελέγχεται η επίδοση των μαθητών.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1020417"/>
            <a:ext cx="7886700" cy="1044357"/>
          </a:xfrm>
          <a:solidFill>
            <a:schemeClr val="bg2"/>
          </a:solidFill>
          <a:ln w="28575">
            <a:solidFill>
              <a:schemeClr val="bg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l-GR" sz="3200" dirty="0"/>
              <a:t>Τι να αποφεύγεται ως σχόλιο</a:t>
            </a:r>
            <a:r>
              <a:rPr lang="en-US" sz="3200" dirty="0"/>
              <a:t> </a:t>
            </a:r>
            <a:r>
              <a:rPr lang="el-GR" sz="3200" dirty="0"/>
              <a:t>ανατροφοδότησης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2168013"/>
            <a:ext cx="7886700" cy="3141406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algn="just">
              <a:buClr>
                <a:srgbClr val="7030A0"/>
              </a:buClr>
              <a:buFont typeface="Wingdings" panose="05000000000000000000" pitchFamily="2" charset="2"/>
              <a:buChar char="v"/>
            </a:pPr>
            <a:r>
              <a:rPr lang="el-GR" sz="2000" dirty="0">
                <a:latin typeface="Arial" pitchFamily="34" charset="0"/>
                <a:cs typeface="Arial" pitchFamily="34" charset="0"/>
              </a:rPr>
              <a:t>Η χρήση γλώσσας με σαρκαστικό περιεχόμενο-ύφος.</a:t>
            </a:r>
          </a:p>
          <a:p>
            <a:pPr algn="just">
              <a:buClr>
                <a:srgbClr val="7030A0"/>
              </a:buClr>
              <a:buFont typeface="Wingdings" panose="05000000000000000000" pitchFamily="2" charset="2"/>
              <a:buChar char="v"/>
            </a:pPr>
            <a:r>
              <a:rPr lang="el-GR" sz="2000" dirty="0">
                <a:latin typeface="Arial" pitchFamily="34" charset="0"/>
                <a:cs typeface="Arial" pitchFamily="34" charset="0"/>
              </a:rPr>
              <a:t>Αποφυγή της κριτικής και της σαρκαστικής διάθεσης απέναντι στον μαθητή.</a:t>
            </a:r>
          </a:p>
          <a:p>
            <a:pPr algn="just">
              <a:buClr>
                <a:srgbClr val="7030A0"/>
              </a:buClr>
              <a:buFont typeface="Wingdings" panose="05000000000000000000" pitchFamily="2" charset="2"/>
              <a:buChar char="v"/>
            </a:pPr>
            <a:r>
              <a:rPr lang="el-GR" sz="2000" dirty="0">
                <a:latin typeface="Arial" pitchFamily="34" charset="0"/>
                <a:cs typeface="Arial" pitchFamily="34" charset="0"/>
              </a:rPr>
              <a:t>Σχόλια που μεταθέτουν τις ευθύνες.</a:t>
            </a:r>
          </a:p>
          <a:p>
            <a:pPr algn="just">
              <a:buClr>
                <a:srgbClr val="7030A0"/>
              </a:buClr>
              <a:buFont typeface="Wingdings" panose="05000000000000000000" pitchFamily="2" charset="2"/>
              <a:buChar char="v"/>
            </a:pPr>
            <a:r>
              <a:rPr lang="el-GR" sz="2000" dirty="0">
                <a:latin typeface="Arial" pitchFamily="34" charset="0"/>
                <a:cs typeface="Arial" pitchFamily="34" charset="0"/>
              </a:rPr>
              <a:t>Σχόλια που στέλνουν διφορούμενα μηνύματα.</a:t>
            </a:r>
          </a:p>
          <a:p>
            <a:pPr algn="just">
              <a:buClr>
                <a:srgbClr val="7030A0"/>
              </a:buClr>
              <a:buFont typeface="Wingdings" panose="05000000000000000000" pitchFamily="2" charset="2"/>
              <a:buChar char="v"/>
            </a:pPr>
            <a:r>
              <a:rPr lang="el-GR" sz="2000" dirty="0">
                <a:latin typeface="Arial" pitchFamily="34" charset="0"/>
                <a:cs typeface="Arial" pitchFamily="34" charset="0"/>
              </a:rPr>
              <a:t>Αποφυγή της σύγκρισης με τους συμμαθητές.</a:t>
            </a:r>
          </a:p>
          <a:p>
            <a:pPr algn="just">
              <a:buClr>
                <a:srgbClr val="7030A0"/>
              </a:buClr>
              <a:buFont typeface="Wingdings" panose="05000000000000000000" pitchFamily="2" charset="2"/>
              <a:buChar char="v"/>
            </a:pPr>
            <a:r>
              <a:rPr lang="el-GR" sz="2000" dirty="0">
                <a:latin typeface="Arial" pitchFamily="34" charset="0"/>
                <a:cs typeface="Arial" pitchFamily="34" charset="0"/>
              </a:rPr>
              <a:t> Καλλιέργεια κλίματος έντασης και ανταγωνισμού-μη συνεργατικό κλίμα.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87896" y="861391"/>
            <a:ext cx="7407965" cy="715618"/>
          </a:xfr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l-GR" sz="3200" dirty="0"/>
              <a:t> Αποτελεσματικές</a:t>
            </a:r>
            <a:r>
              <a:rPr lang="el-GR" sz="3200" dirty="0">
                <a:solidFill>
                  <a:schemeClr val="bg1"/>
                </a:solidFill>
              </a:rPr>
              <a:t> </a:t>
            </a:r>
            <a:r>
              <a:rPr lang="el-GR" sz="3200" dirty="0"/>
              <a:t>πρακτικές</a:t>
            </a:r>
            <a:r>
              <a:rPr lang="el-GR" sz="3200" dirty="0">
                <a:solidFill>
                  <a:schemeClr val="bg1"/>
                </a:solidFill>
              </a:rPr>
              <a:t> </a:t>
            </a:r>
            <a:r>
              <a:rPr lang="el-GR" sz="3200" dirty="0"/>
              <a:t>ανατροφοδότησης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87896" y="1690690"/>
            <a:ext cx="7407965" cy="4305920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 fontScale="85000" lnSpcReduction="20000"/>
          </a:bodyPr>
          <a:lstStyle/>
          <a:p>
            <a:pPr algn="just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</a:pPr>
            <a:r>
              <a:rPr lang="el-GR" sz="2000" dirty="0">
                <a:latin typeface="Arial" pitchFamily="34" charset="0"/>
                <a:cs typeface="Arial" pitchFamily="34" charset="0"/>
              </a:rPr>
              <a:t>Καθοδήγηση-συμβουλευτική.</a:t>
            </a:r>
          </a:p>
          <a:p>
            <a:pPr algn="just">
              <a:buNone/>
            </a:pPr>
            <a:endParaRPr lang="el-GR" sz="2000" dirty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</a:pPr>
            <a:r>
              <a:rPr lang="el-GR" sz="2000" dirty="0">
                <a:latin typeface="Arial" pitchFamily="34" charset="0"/>
                <a:cs typeface="Arial" pitchFamily="34" charset="0"/>
              </a:rPr>
              <a:t>Η συμβουλευτική είναι μια αποτελεσματική πρακτική που στοχεύει στο να διορθώσει λάθη συμπεριφοράς του μαθητή.</a:t>
            </a:r>
          </a:p>
          <a:p>
            <a:pPr algn="just">
              <a:buNone/>
            </a:pPr>
            <a:endParaRPr lang="el-GR" sz="2000" dirty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</a:pPr>
            <a:r>
              <a:rPr lang="el-GR" sz="2000" dirty="0">
                <a:latin typeface="Arial" pitchFamily="34" charset="0"/>
                <a:cs typeface="Arial" pitchFamily="34" charset="0"/>
              </a:rPr>
              <a:t>Παρέχεται από ειδικό επιστήμονα, είναι συγκεκριμένη και στοχεύει στην ανάπτυξη δεξιοτήτων.</a:t>
            </a:r>
          </a:p>
          <a:p>
            <a:pPr algn="just">
              <a:buNone/>
            </a:pPr>
            <a:endParaRPr lang="el-GR" sz="2000" dirty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</a:pPr>
            <a:r>
              <a:rPr lang="el-GR" sz="2000" dirty="0">
                <a:latin typeface="Arial" pitchFamily="34" charset="0"/>
                <a:cs typeface="Arial" pitchFamily="34" charset="0"/>
              </a:rPr>
              <a:t>Εκπαίδευση με ομηλίκους (με τους συμμαθητές).</a:t>
            </a:r>
          </a:p>
          <a:p>
            <a:pPr algn="just">
              <a:buNone/>
            </a:pPr>
            <a:endParaRPr lang="el-GR" sz="2000" dirty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</a:pPr>
            <a:r>
              <a:rPr lang="el-GR" sz="2000" dirty="0">
                <a:latin typeface="Arial" pitchFamily="34" charset="0"/>
                <a:cs typeface="Arial" pitchFamily="34" charset="0"/>
              </a:rPr>
              <a:t>Όταν η ανατροφοδότηση γίνεται με τρόπο σωστό και συγκεκριμένο οδηγεί στην επίτευξη των μαθησιακών στόχων.</a:t>
            </a:r>
          </a:p>
          <a:p>
            <a:pPr algn="just">
              <a:buNone/>
            </a:pPr>
            <a:endParaRPr lang="el-GR" sz="2000" dirty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</a:pPr>
            <a:r>
              <a:rPr lang="el-GR" sz="2000" dirty="0">
                <a:latin typeface="Arial" pitchFamily="34" charset="0"/>
                <a:cs typeface="Arial" pitchFamily="34" charset="0"/>
              </a:rPr>
              <a:t>Όταν είναι λανθασμένη και δεν στοχεύει στην παρατήρηση και στη συνεργασία μέσω των συμμαθητών απομακρύνει από την υλοποίηση του μαθησιακού στόχου. </a:t>
            </a:r>
          </a:p>
          <a:p>
            <a:pPr algn="just">
              <a:buNone/>
            </a:pPr>
            <a:endParaRPr lang="el-GR" sz="2000" b="1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l-GR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681037"/>
            <a:ext cx="7886700" cy="1028493"/>
          </a:xfrm>
          <a:solidFill>
            <a:schemeClr val="bg2"/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l-GR" sz="4000" dirty="0"/>
              <a:t>Συμβουλές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algn="just"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el-GR" sz="2400" dirty="0">
                <a:latin typeface="Arial" pitchFamily="34" charset="0"/>
                <a:cs typeface="Arial" pitchFamily="34" charset="0"/>
              </a:rPr>
              <a:t>Δημιουργία ενός θετικού μαθησιακού περιβάλλοντος. </a:t>
            </a:r>
          </a:p>
          <a:p>
            <a:pPr algn="just">
              <a:buNone/>
            </a:pPr>
            <a:endParaRPr lang="el-GR" sz="2400" dirty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el-GR" sz="2400" dirty="0">
                <a:latin typeface="Arial" pitchFamily="34" charset="0"/>
                <a:cs typeface="Arial" pitchFamily="34" charset="0"/>
              </a:rPr>
              <a:t>«Κλίμα» αμοιβαίας εμπιστοσύνης και σεβασμού.</a:t>
            </a:r>
          </a:p>
          <a:p>
            <a:pPr algn="just">
              <a:buNone/>
            </a:pPr>
            <a:endParaRPr lang="el-GR" sz="2400" dirty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el-GR" sz="2400" dirty="0">
                <a:latin typeface="Arial" pitchFamily="34" charset="0"/>
                <a:cs typeface="Arial" pitchFamily="34" charset="0"/>
              </a:rPr>
              <a:t>Ανατροφοδότηση συμβατή με το γνωστικό επίπεδο, τον τρόπο επεξεργασίας των πληροφοριών, το </a:t>
            </a:r>
            <a:r>
              <a:rPr lang="el-GR" sz="2400" dirty="0" err="1">
                <a:latin typeface="Arial" pitchFamily="34" charset="0"/>
                <a:cs typeface="Arial" pitchFamily="34" charset="0"/>
              </a:rPr>
              <a:t>κοινωνικοπολιτισμικό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 υπόβαθρο. </a:t>
            </a:r>
          </a:p>
          <a:p>
            <a:pPr algn="just">
              <a:buNone/>
            </a:pPr>
            <a:endParaRPr lang="el-GR" sz="2400" dirty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el-GR" sz="2400" dirty="0">
                <a:latin typeface="Arial" pitchFamily="34" charset="0"/>
                <a:cs typeface="Arial" pitchFamily="34" charset="0"/>
              </a:rPr>
              <a:t>Αποτελεσματικές τεχνικές διαχείρισης της τάξης (π.χ. εφαρμογή κανόνων).</a:t>
            </a:r>
          </a:p>
          <a:p>
            <a:pPr algn="just">
              <a:buNone/>
            </a:pPr>
            <a:endParaRPr lang="el-GR" sz="2400" dirty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el-GR" sz="2400" dirty="0">
                <a:latin typeface="Arial" pitchFamily="34" charset="0"/>
                <a:cs typeface="Arial" pitchFamily="34" charset="0"/>
              </a:rPr>
              <a:t>Μύηση μαθητών στη χρήση αποτελεσματικών τεχνικών ανατροφοδότησης.</a:t>
            </a:r>
          </a:p>
        </p:txBody>
      </p:sp>
    </p:spTree>
    <p:extLst>
      <p:ext uri="{BB962C8B-B14F-4D97-AF65-F5344CB8AC3E}">
        <p14:creationId xmlns:p14="http://schemas.microsoft.com/office/powerpoint/2010/main" val="3466904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62608" y="874643"/>
            <a:ext cx="7765775" cy="834887"/>
          </a:xfrm>
          <a:solidFill>
            <a:schemeClr val="bg2"/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/>
          <a:lstStyle/>
          <a:p>
            <a:pPr algn="ctr"/>
            <a:r>
              <a:rPr lang="el-GR" sz="4000" dirty="0"/>
              <a:t>Συμβουλές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62608" y="1842051"/>
            <a:ext cx="7765775" cy="3423123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algn="just"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el-GR" sz="2400" dirty="0">
                <a:latin typeface="Arial" pitchFamily="34" charset="0"/>
                <a:cs typeface="Arial" pitchFamily="34" charset="0"/>
              </a:rPr>
              <a:t>Σχεδιάζω και επιλέγω για το συγκεκριμένο μαθητή την κατάλληλη κάθε φορά ανατροφοδότηση (π.χ. γραπτή, οπτική, προφορική). Το επίπεδο στο οποίο θα δοθεί (π.χ. επιλογή στρατηγικών ή αυτορρύθμισης) καθώς και τον τρόπο.</a:t>
            </a:r>
          </a:p>
          <a:p>
            <a:pPr algn="just">
              <a:buNone/>
            </a:pPr>
            <a:endParaRPr lang="el-GR" sz="2400" dirty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el-GR" sz="2400" dirty="0">
                <a:latin typeface="Arial" pitchFamily="34" charset="0"/>
                <a:cs typeface="Arial" pitchFamily="34" charset="0"/>
              </a:rPr>
              <a:t>Δεν ξεχνώ τους μαθησιακούς στόχους των μαθητών και το υλικό που μπορώ να χρησιμοποιήσω. </a:t>
            </a:r>
          </a:p>
          <a:p>
            <a:pPr algn="just"/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>
            <a:extLst>
              <a:ext uri="{FF2B5EF4-FFF2-40B4-BE49-F238E27FC236}">
                <a16:creationId xmlns:a16="http://schemas.microsoft.com/office/drawing/2014/main" xmlns="" id="{DACD6EE5-3E12-40D2-A8CE-5044375E5531}"/>
              </a:ext>
            </a:extLst>
          </p:cNvPr>
          <p:cNvSpPr/>
          <p:nvPr/>
        </p:nvSpPr>
        <p:spPr>
          <a:xfrm>
            <a:off x="2809461" y="556591"/>
            <a:ext cx="2093844" cy="37106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i="1" dirty="0">
                <a:solidFill>
                  <a:schemeClr val="tx1"/>
                </a:solidFill>
              </a:rPr>
              <a:t>Τάξη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xmlns="" id="{74FFBBD9-9034-40C2-A073-3B519A667BD7}"/>
              </a:ext>
            </a:extLst>
          </p:cNvPr>
          <p:cNvSpPr/>
          <p:nvPr/>
        </p:nvSpPr>
        <p:spPr>
          <a:xfrm>
            <a:off x="2782956" y="1298713"/>
            <a:ext cx="2266122" cy="371061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i="1" dirty="0" err="1"/>
              <a:t>Ε</a:t>
            </a:r>
            <a:r>
              <a:rPr lang="el-GR" sz="2000" i="1" dirty="0" err="1">
                <a:solidFill>
                  <a:schemeClr val="tx1"/>
                </a:solidFill>
              </a:rPr>
              <a:t>Εκπαιδευτικός</a:t>
            </a:r>
            <a:endParaRPr lang="el-GR" sz="2000" i="1" dirty="0"/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xmlns="" id="{97252BD6-0C90-44F2-915B-132377297507}"/>
              </a:ext>
            </a:extLst>
          </p:cNvPr>
          <p:cNvSpPr/>
          <p:nvPr/>
        </p:nvSpPr>
        <p:spPr>
          <a:xfrm>
            <a:off x="2782955" y="2266122"/>
            <a:ext cx="2464905" cy="649356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i="1" dirty="0">
                <a:solidFill>
                  <a:schemeClr val="tx1"/>
                </a:solidFill>
              </a:rPr>
              <a:t>Ανατροφοδότηση μαθητή</a:t>
            </a: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xmlns="" id="{E88DECC2-39C5-441B-80F2-B25A12282E28}"/>
              </a:ext>
            </a:extLst>
          </p:cNvPr>
          <p:cNvSpPr/>
          <p:nvPr/>
        </p:nvSpPr>
        <p:spPr>
          <a:xfrm>
            <a:off x="2507241" y="3429001"/>
            <a:ext cx="3229880" cy="745434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i="1" dirty="0" err="1"/>
              <a:t>Ε</a:t>
            </a:r>
            <a:r>
              <a:rPr lang="el-GR" sz="2000" i="1" dirty="0" err="1">
                <a:solidFill>
                  <a:schemeClr val="tx1"/>
                </a:solidFill>
              </a:rPr>
              <a:t>επίτευξη</a:t>
            </a:r>
            <a:r>
              <a:rPr lang="el-GR" sz="2000" i="1" dirty="0">
                <a:solidFill>
                  <a:schemeClr val="tx1"/>
                </a:solidFill>
              </a:rPr>
              <a:t>  μαθησιακού στόχου</a:t>
            </a:r>
            <a:endParaRPr lang="el-GR" sz="2000" i="1" dirty="0"/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xmlns="" id="{015D3AF7-5C1A-469C-B7F5-65A8411F4548}"/>
              </a:ext>
            </a:extLst>
          </p:cNvPr>
          <p:cNvSpPr/>
          <p:nvPr/>
        </p:nvSpPr>
        <p:spPr>
          <a:xfrm>
            <a:off x="6042991" y="2093845"/>
            <a:ext cx="1855305" cy="821633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i="1" dirty="0">
                <a:solidFill>
                  <a:schemeClr val="tx1"/>
                </a:solidFill>
              </a:rPr>
              <a:t>Μαθησιακό προφίλ</a:t>
            </a:r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xmlns="" id="{9067B2A5-5407-41E1-96D0-7C14757B69D8}"/>
              </a:ext>
            </a:extLst>
          </p:cNvPr>
          <p:cNvSpPr/>
          <p:nvPr/>
        </p:nvSpPr>
        <p:spPr>
          <a:xfrm>
            <a:off x="662608" y="1749289"/>
            <a:ext cx="1338470" cy="344556"/>
          </a:xfrm>
          <a:prstGeom prst="rect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i="1" dirty="0">
                <a:solidFill>
                  <a:schemeClr val="tx1"/>
                </a:solidFill>
              </a:rPr>
              <a:t>άμεση</a:t>
            </a:r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xmlns="" id="{3CE3735E-2E02-44BD-B367-F677DF2AF1D4}"/>
              </a:ext>
            </a:extLst>
          </p:cNvPr>
          <p:cNvSpPr/>
          <p:nvPr/>
        </p:nvSpPr>
        <p:spPr>
          <a:xfrm>
            <a:off x="662608" y="2372139"/>
            <a:ext cx="1948070" cy="344557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i="1" dirty="0">
                <a:solidFill>
                  <a:schemeClr val="tx1"/>
                </a:solidFill>
              </a:rPr>
              <a:t>συγκεκριμένη</a:t>
            </a:r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xmlns="" id="{7F058462-9248-4407-BA3E-A83EA64E12A3}"/>
              </a:ext>
            </a:extLst>
          </p:cNvPr>
          <p:cNvSpPr/>
          <p:nvPr/>
        </p:nvSpPr>
        <p:spPr>
          <a:xfrm>
            <a:off x="689113" y="2994991"/>
            <a:ext cx="1311965" cy="34455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err="1"/>
              <a:t>Ξ</a:t>
            </a:r>
            <a:r>
              <a:rPr lang="el-GR" sz="2000" i="1" dirty="0" err="1">
                <a:solidFill>
                  <a:schemeClr val="tx1"/>
                </a:solidFill>
              </a:rPr>
              <a:t>σαφής</a:t>
            </a:r>
            <a:r>
              <a:rPr lang="el-GR" sz="2000" i="1" dirty="0">
                <a:solidFill>
                  <a:schemeClr val="tx1"/>
                </a:solidFill>
              </a:rPr>
              <a:t>   </a:t>
            </a:r>
            <a:endParaRPr lang="el-GR" sz="2000" dirty="0"/>
          </a:p>
        </p:txBody>
      </p:sp>
      <p:sp>
        <p:nvSpPr>
          <p:cNvPr id="13" name="Ορθογώνιο 12">
            <a:extLst>
              <a:ext uri="{FF2B5EF4-FFF2-40B4-BE49-F238E27FC236}">
                <a16:creationId xmlns:a16="http://schemas.microsoft.com/office/drawing/2014/main" xmlns="" id="{2708CCF8-0BA6-4F9A-8408-59004ACE51CE}"/>
              </a:ext>
            </a:extLst>
          </p:cNvPr>
          <p:cNvSpPr/>
          <p:nvPr/>
        </p:nvSpPr>
        <p:spPr>
          <a:xfrm>
            <a:off x="2645097" y="4606790"/>
            <a:ext cx="2570923" cy="745434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i="1" dirty="0">
                <a:solidFill>
                  <a:schemeClr val="tx1"/>
                </a:solidFill>
              </a:rPr>
              <a:t>Αναβάθμιση </a:t>
            </a:r>
          </a:p>
          <a:p>
            <a:pPr algn="ctr"/>
            <a:r>
              <a:rPr lang="el-GR" sz="2000" i="1" dirty="0">
                <a:solidFill>
                  <a:schemeClr val="tx1"/>
                </a:solidFill>
              </a:rPr>
              <a:t>στόχων</a:t>
            </a:r>
          </a:p>
        </p:txBody>
      </p:sp>
      <p:cxnSp>
        <p:nvCxnSpPr>
          <p:cNvPr id="15" name="Ευθύγραμμο βέλος σύνδεσης 14">
            <a:extLst>
              <a:ext uri="{FF2B5EF4-FFF2-40B4-BE49-F238E27FC236}">
                <a16:creationId xmlns:a16="http://schemas.microsoft.com/office/drawing/2014/main" xmlns="" id="{A22DC74D-9B24-4615-96C4-EB2F4C6EE31D}"/>
              </a:ext>
            </a:extLst>
          </p:cNvPr>
          <p:cNvCxnSpPr/>
          <p:nvPr/>
        </p:nvCxnSpPr>
        <p:spPr>
          <a:xfrm>
            <a:off x="3856383" y="927652"/>
            <a:ext cx="0" cy="278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Ευθύγραμμο βέλος σύνδεσης 16">
            <a:extLst>
              <a:ext uri="{FF2B5EF4-FFF2-40B4-BE49-F238E27FC236}">
                <a16:creationId xmlns:a16="http://schemas.microsoft.com/office/drawing/2014/main" xmlns="" id="{3CB4A050-1993-49FB-8918-10D7FA3D816D}"/>
              </a:ext>
            </a:extLst>
          </p:cNvPr>
          <p:cNvCxnSpPr/>
          <p:nvPr/>
        </p:nvCxnSpPr>
        <p:spPr>
          <a:xfrm>
            <a:off x="3856383" y="1749289"/>
            <a:ext cx="0" cy="3445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Ευθύγραμμο βέλος σύνδεσης 18">
            <a:extLst>
              <a:ext uri="{FF2B5EF4-FFF2-40B4-BE49-F238E27FC236}">
                <a16:creationId xmlns:a16="http://schemas.microsoft.com/office/drawing/2014/main" xmlns="" id="{266F40A5-6419-4B55-8AA6-1833B0F479C5}"/>
              </a:ext>
            </a:extLst>
          </p:cNvPr>
          <p:cNvCxnSpPr/>
          <p:nvPr/>
        </p:nvCxnSpPr>
        <p:spPr>
          <a:xfrm>
            <a:off x="3856383" y="2994991"/>
            <a:ext cx="0" cy="2385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Ευθύγραμμο βέλος σύνδεσης 22">
            <a:extLst>
              <a:ext uri="{FF2B5EF4-FFF2-40B4-BE49-F238E27FC236}">
                <a16:creationId xmlns:a16="http://schemas.microsoft.com/office/drawing/2014/main" xmlns="" id="{99A07A03-874D-40E7-855E-E6E95A174263}"/>
              </a:ext>
            </a:extLst>
          </p:cNvPr>
          <p:cNvCxnSpPr/>
          <p:nvPr/>
        </p:nvCxnSpPr>
        <p:spPr>
          <a:xfrm>
            <a:off x="3863437" y="4283017"/>
            <a:ext cx="0" cy="2650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Ευθύγραμμο βέλος σύνδεσης 26">
            <a:extLst>
              <a:ext uri="{FF2B5EF4-FFF2-40B4-BE49-F238E27FC236}">
                <a16:creationId xmlns:a16="http://schemas.microsoft.com/office/drawing/2014/main" xmlns="" id="{6909A185-78D7-4EAC-81F2-9B0128A9E071}"/>
              </a:ext>
            </a:extLst>
          </p:cNvPr>
          <p:cNvCxnSpPr/>
          <p:nvPr/>
        </p:nvCxnSpPr>
        <p:spPr>
          <a:xfrm flipH="1" flipV="1">
            <a:off x="2213113" y="1974574"/>
            <a:ext cx="569842" cy="2915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Ευθύγραμμο βέλος σύνδεσης 28">
            <a:extLst>
              <a:ext uri="{FF2B5EF4-FFF2-40B4-BE49-F238E27FC236}">
                <a16:creationId xmlns:a16="http://schemas.microsoft.com/office/drawing/2014/main" xmlns="" id="{CD4CE6E6-8A79-4B43-930B-4D6785B85677}"/>
              </a:ext>
            </a:extLst>
          </p:cNvPr>
          <p:cNvCxnSpPr/>
          <p:nvPr/>
        </p:nvCxnSpPr>
        <p:spPr>
          <a:xfrm flipH="1">
            <a:off x="2213113" y="2915478"/>
            <a:ext cx="569842" cy="318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Ευθύγραμμο βέλος σύνδεσης 30">
            <a:extLst>
              <a:ext uri="{FF2B5EF4-FFF2-40B4-BE49-F238E27FC236}">
                <a16:creationId xmlns:a16="http://schemas.microsoft.com/office/drawing/2014/main" xmlns="" id="{DBFD9C48-AF00-4260-8339-208A49FBDAE4}"/>
              </a:ext>
            </a:extLst>
          </p:cNvPr>
          <p:cNvCxnSpPr>
            <a:stCxn id="6" idx="1"/>
            <a:endCxn id="11" idx="3"/>
          </p:cNvCxnSpPr>
          <p:nvPr/>
        </p:nvCxnSpPr>
        <p:spPr>
          <a:xfrm flipH="1" flipV="1">
            <a:off x="2610678" y="2544418"/>
            <a:ext cx="172277" cy="463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Βέλος: Αριστερό 44">
            <a:extLst>
              <a:ext uri="{FF2B5EF4-FFF2-40B4-BE49-F238E27FC236}">
                <a16:creationId xmlns:a16="http://schemas.microsoft.com/office/drawing/2014/main" xmlns="" id="{3B013946-9504-4743-9CB9-78B13A303BA6}"/>
              </a:ext>
            </a:extLst>
          </p:cNvPr>
          <p:cNvSpPr/>
          <p:nvPr/>
        </p:nvSpPr>
        <p:spPr>
          <a:xfrm>
            <a:off x="5420137" y="2464904"/>
            <a:ext cx="463826" cy="304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000"/>
          </a:p>
        </p:txBody>
      </p:sp>
      <p:sp>
        <p:nvSpPr>
          <p:cNvPr id="51" name="Ορθογώνιο 50">
            <a:extLst>
              <a:ext uri="{FF2B5EF4-FFF2-40B4-BE49-F238E27FC236}">
                <a16:creationId xmlns:a16="http://schemas.microsoft.com/office/drawing/2014/main" xmlns="" id="{82E7D8F6-1825-4106-A63C-AE9DB3F731F9}"/>
              </a:ext>
            </a:extLst>
          </p:cNvPr>
          <p:cNvSpPr/>
          <p:nvPr/>
        </p:nvSpPr>
        <p:spPr>
          <a:xfrm>
            <a:off x="2507241" y="5787887"/>
            <a:ext cx="2846637" cy="639416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i="1" dirty="0" err="1">
                <a:solidFill>
                  <a:schemeClr val="tx1"/>
                </a:solidFill>
              </a:rPr>
              <a:t>Επανατροφοδότηση</a:t>
            </a:r>
            <a:endParaRPr lang="el-GR" sz="2000" i="1" dirty="0">
              <a:solidFill>
                <a:schemeClr val="tx1"/>
              </a:solidFill>
            </a:endParaRPr>
          </a:p>
        </p:txBody>
      </p:sp>
      <p:sp>
        <p:nvSpPr>
          <p:cNvPr id="52" name="Ορθογώνιο 51">
            <a:extLst>
              <a:ext uri="{FF2B5EF4-FFF2-40B4-BE49-F238E27FC236}">
                <a16:creationId xmlns:a16="http://schemas.microsoft.com/office/drawing/2014/main" xmlns="" id="{E247645A-1054-4C5F-A498-613B7595B74F}"/>
              </a:ext>
            </a:extLst>
          </p:cNvPr>
          <p:cNvSpPr/>
          <p:nvPr/>
        </p:nvSpPr>
        <p:spPr>
          <a:xfrm>
            <a:off x="5883963" y="5032515"/>
            <a:ext cx="2014333" cy="54334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i="1" dirty="0">
                <a:solidFill>
                  <a:schemeClr val="tx1"/>
                </a:solidFill>
              </a:rPr>
              <a:t>εκπαιδευτικού</a:t>
            </a:r>
          </a:p>
        </p:txBody>
      </p:sp>
      <p:sp>
        <p:nvSpPr>
          <p:cNvPr id="53" name="Ορθογώνιο 52">
            <a:extLst>
              <a:ext uri="{FF2B5EF4-FFF2-40B4-BE49-F238E27FC236}">
                <a16:creationId xmlns:a16="http://schemas.microsoft.com/office/drawing/2014/main" xmlns="" id="{7C95557B-C042-4391-9C22-B600372724F6}"/>
              </a:ext>
            </a:extLst>
          </p:cNvPr>
          <p:cNvSpPr/>
          <p:nvPr/>
        </p:nvSpPr>
        <p:spPr>
          <a:xfrm>
            <a:off x="6308035" y="5787886"/>
            <a:ext cx="1152939" cy="371061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i="1" dirty="0">
                <a:solidFill>
                  <a:schemeClr val="tx1"/>
                </a:solidFill>
              </a:rPr>
              <a:t>μαθητή</a:t>
            </a:r>
          </a:p>
        </p:txBody>
      </p:sp>
      <p:cxnSp>
        <p:nvCxnSpPr>
          <p:cNvPr id="63" name="Ευθύγραμμο βέλος σύνδεσης 62">
            <a:extLst>
              <a:ext uri="{FF2B5EF4-FFF2-40B4-BE49-F238E27FC236}">
                <a16:creationId xmlns:a16="http://schemas.microsoft.com/office/drawing/2014/main" xmlns="" id="{81C55D4A-4A78-47F7-B856-602529CCCAA8}"/>
              </a:ext>
            </a:extLst>
          </p:cNvPr>
          <p:cNvCxnSpPr/>
          <p:nvPr/>
        </p:nvCxnSpPr>
        <p:spPr>
          <a:xfrm flipV="1">
            <a:off x="5353878" y="5575855"/>
            <a:ext cx="383243" cy="3975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Ευθύγραμμο βέλος σύνδεσης 73">
            <a:extLst>
              <a:ext uri="{FF2B5EF4-FFF2-40B4-BE49-F238E27FC236}">
                <a16:creationId xmlns:a16="http://schemas.microsoft.com/office/drawing/2014/main" xmlns="" id="{8DF7524A-B159-4872-8854-46274740E1DC}"/>
              </a:ext>
            </a:extLst>
          </p:cNvPr>
          <p:cNvCxnSpPr>
            <a:cxnSpLocks/>
            <a:stCxn id="13" idx="2"/>
            <a:endCxn id="13" idx="2"/>
          </p:cNvCxnSpPr>
          <p:nvPr/>
        </p:nvCxnSpPr>
        <p:spPr>
          <a:xfrm>
            <a:off x="3930559" y="5352224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Ευθύγραμμο βέλος σύνδεσης 77">
            <a:extLst>
              <a:ext uri="{FF2B5EF4-FFF2-40B4-BE49-F238E27FC236}">
                <a16:creationId xmlns:a16="http://schemas.microsoft.com/office/drawing/2014/main" xmlns="" id="{D25C3042-6436-4FBC-B0F1-E2F966BE7A29}"/>
              </a:ext>
            </a:extLst>
          </p:cNvPr>
          <p:cNvCxnSpPr/>
          <p:nvPr/>
        </p:nvCxnSpPr>
        <p:spPr>
          <a:xfrm>
            <a:off x="3746090" y="5352224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Ευθύγραμμο βέλος σύνδεσης 83">
            <a:extLst>
              <a:ext uri="{FF2B5EF4-FFF2-40B4-BE49-F238E27FC236}">
                <a16:creationId xmlns:a16="http://schemas.microsoft.com/office/drawing/2014/main" xmlns="" id="{951DDC7F-4A7A-4166-8CFA-CD413B8305B0}"/>
              </a:ext>
            </a:extLst>
          </p:cNvPr>
          <p:cNvCxnSpPr>
            <a:stCxn id="13" idx="2"/>
            <a:endCxn id="51" idx="0"/>
          </p:cNvCxnSpPr>
          <p:nvPr/>
        </p:nvCxnSpPr>
        <p:spPr>
          <a:xfrm>
            <a:off x="3930559" y="5352224"/>
            <a:ext cx="1" cy="4356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Ευθύγραμμο βέλος σύνδεσης 85">
            <a:extLst>
              <a:ext uri="{FF2B5EF4-FFF2-40B4-BE49-F238E27FC236}">
                <a16:creationId xmlns:a16="http://schemas.microsoft.com/office/drawing/2014/main" xmlns="" id="{1F04CEF9-9DF3-491F-BBE5-25D6BA57D4D1}"/>
              </a:ext>
            </a:extLst>
          </p:cNvPr>
          <p:cNvCxnSpPr/>
          <p:nvPr/>
        </p:nvCxnSpPr>
        <p:spPr>
          <a:xfrm>
            <a:off x="5420137" y="5973416"/>
            <a:ext cx="622854" cy="1855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2833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Διάγραμμα 2">
            <a:extLst>
              <a:ext uri="{FF2B5EF4-FFF2-40B4-BE49-F238E27FC236}">
                <a16:creationId xmlns:a16="http://schemas.microsoft.com/office/drawing/2014/main" xmlns="" id="{3C73F94D-BCA8-4B59-9778-92399810CB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32714308"/>
              </p:ext>
            </p:extLst>
          </p:nvPr>
        </p:nvGraphicFramePr>
        <p:xfrm>
          <a:off x="1908313" y="834887"/>
          <a:ext cx="5963478" cy="4293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5226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>
            <a:extLst>
              <a:ext uri="{FF2B5EF4-FFF2-40B4-BE49-F238E27FC236}">
                <a16:creationId xmlns:a16="http://schemas.microsoft.com/office/drawing/2014/main" xmlns="" id="{57607409-DA1F-4866-8C64-86F54AC1A33E}"/>
              </a:ext>
            </a:extLst>
          </p:cNvPr>
          <p:cNvSpPr/>
          <p:nvPr/>
        </p:nvSpPr>
        <p:spPr>
          <a:xfrm>
            <a:off x="689112" y="2517913"/>
            <a:ext cx="2279375" cy="768626"/>
          </a:xfrm>
          <a:prstGeom prst="rect">
            <a:avLst/>
          </a:prstGeom>
          <a:solidFill>
            <a:schemeClr val="bg1"/>
          </a:solidFill>
          <a:ln w="762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i="1" dirty="0">
                <a:solidFill>
                  <a:schemeClr val="tx1"/>
                </a:solidFill>
              </a:rPr>
              <a:t>ΑΝΑΤΡΟΦΟΔΟΤΗΣΗ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E9622F0-B93C-4136-9E7E-0D5D44A41146}"/>
              </a:ext>
            </a:extLst>
          </p:cNvPr>
          <p:cNvSpPr txBox="1"/>
          <p:nvPr/>
        </p:nvSpPr>
        <p:spPr>
          <a:xfrm>
            <a:off x="3843130" y="954157"/>
            <a:ext cx="4147931" cy="1015663"/>
          </a:xfrm>
          <a:prstGeom prst="rect">
            <a:avLst/>
          </a:prstGeom>
          <a:noFill/>
          <a:ln w="57150"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l-GR" sz="2000" i="1" u="sng" dirty="0"/>
              <a:t>Ενημέρωση</a:t>
            </a:r>
            <a:r>
              <a:rPr lang="el-GR" sz="2000" i="1" dirty="0"/>
              <a:t> του </a:t>
            </a:r>
            <a:r>
              <a:rPr lang="el-GR" sz="2000" i="1" u="sng" dirty="0"/>
              <a:t>μαθητή</a:t>
            </a:r>
            <a:r>
              <a:rPr lang="el-GR" sz="2000" i="1" dirty="0"/>
              <a:t> για</a:t>
            </a:r>
            <a:r>
              <a:rPr lang="en-US" sz="2000" i="1" dirty="0"/>
              <a:t>:</a:t>
            </a:r>
          </a:p>
          <a:p>
            <a:r>
              <a:rPr lang="en-US" sz="2000" i="1" dirty="0"/>
              <a:t>  </a:t>
            </a:r>
            <a:r>
              <a:rPr lang="el-GR" sz="2000" i="1" dirty="0"/>
              <a:t>- το τρέχον γνωστικό του επίπεδο</a:t>
            </a:r>
          </a:p>
          <a:p>
            <a:r>
              <a:rPr lang="el-GR" sz="2000" i="1" dirty="0"/>
              <a:t>  - τη συμπεριφορά του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3E4D658-8A17-4CBD-871B-A9C8DFF9C2E2}"/>
              </a:ext>
            </a:extLst>
          </p:cNvPr>
          <p:cNvSpPr txBox="1"/>
          <p:nvPr/>
        </p:nvSpPr>
        <p:spPr>
          <a:xfrm>
            <a:off x="3843130" y="2557670"/>
            <a:ext cx="4240696" cy="1323439"/>
          </a:xfrm>
          <a:prstGeom prst="rect">
            <a:avLst/>
          </a:prstGeom>
          <a:noFill/>
          <a:ln w="57150"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l-GR" sz="2000" i="1" u="sng" dirty="0"/>
              <a:t>Καθοδήγηση</a:t>
            </a:r>
            <a:r>
              <a:rPr lang="el-GR" sz="2000" i="1" dirty="0"/>
              <a:t> για την </a:t>
            </a:r>
            <a:r>
              <a:rPr lang="el-GR" sz="2000" i="1" u="sng" dirty="0"/>
              <a:t>πορεία</a:t>
            </a:r>
            <a:r>
              <a:rPr lang="el-GR" sz="2000" i="1" dirty="0"/>
              <a:t> επίτευξης</a:t>
            </a:r>
          </a:p>
          <a:p>
            <a:r>
              <a:rPr lang="el-GR" sz="2000" i="1" dirty="0"/>
              <a:t>του συγκεκριμένου μαθησιακού στόχου ( </a:t>
            </a:r>
            <a:r>
              <a:rPr lang="el-GR" sz="2000" i="1" u="sng" dirty="0"/>
              <a:t>πώς</a:t>
            </a:r>
            <a:r>
              <a:rPr lang="el-GR" sz="2000" i="1" dirty="0"/>
              <a:t> / </a:t>
            </a:r>
            <a:r>
              <a:rPr lang="el-GR" sz="2000" i="1" u="sng" dirty="0"/>
              <a:t>στρατηγικές</a:t>
            </a:r>
            <a:r>
              <a:rPr lang="el-GR" sz="2000" i="1" dirty="0"/>
              <a:t> / </a:t>
            </a:r>
            <a:r>
              <a:rPr lang="el-GR" sz="2000" i="1" u="sng" dirty="0"/>
              <a:t>απόκτηση</a:t>
            </a:r>
          </a:p>
          <a:p>
            <a:r>
              <a:rPr lang="el-GR" sz="2000" i="1" u="sng" dirty="0" err="1"/>
              <a:t>μεταγνωστικών</a:t>
            </a:r>
            <a:r>
              <a:rPr lang="el-GR" sz="2000" i="1" dirty="0"/>
              <a:t> </a:t>
            </a:r>
            <a:r>
              <a:rPr lang="el-GR" sz="2000" i="1" u="sng" dirty="0"/>
              <a:t>δεξιοτήτων)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2AC5918-978E-417D-84AE-385C4619B2D9}"/>
              </a:ext>
            </a:extLst>
          </p:cNvPr>
          <p:cNvSpPr txBox="1"/>
          <p:nvPr/>
        </p:nvSpPr>
        <p:spPr>
          <a:xfrm>
            <a:off x="3843130" y="4558748"/>
            <a:ext cx="4373218" cy="1015663"/>
          </a:xfrm>
          <a:prstGeom prst="rect">
            <a:avLst/>
          </a:prstGeom>
          <a:noFill/>
          <a:ln w="57150"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l-GR" sz="2000" i="1" u="sng" dirty="0"/>
              <a:t>Εκπαιδευτικός</a:t>
            </a:r>
            <a:r>
              <a:rPr lang="en-US" sz="2000" i="1" dirty="0"/>
              <a:t>:  </a:t>
            </a:r>
            <a:r>
              <a:rPr lang="el-GR" sz="2000" i="1" dirty="0"/>
              <a:t>άντληση / επεξεργασία πληροφοριών για αναπροσαρμογή </a:t>
            </a:r>
          </a:p>
          <a:p>
            <a:r>
              <a:rPr lang="el-GR" sz="2000" i="1" dirty="0"/>
              <a:t>διδακτικών στόχων</a:t>
            </a:r>
          </a:p>
        </p:txBody>
      </p:sp>
      <p:cxnSp>
        <p:nvCxnSpPr>
          <p:cNvPr id="14" name="Ευθύγραμμο βέλος σύνδεσης 13">
            <a:extLst>
              <a:ext uri="{FF2B5EF4-FFF2-40B4-BE49-F238E27FC236}">
                <a16:creationId xmlns:a16="http://schemas.microsoft.com/office/drawing/2014/main" xmlns="" id="{083212C5-1534-4902-9FD4-B0D4BB4B03AB}"/>
              </a:ext>
            </a:extLst>
          </p:cNvPr>
          <p:cNvCxnSpPr/>
          <p:nvPr/>
        </p:nvCxnSpPr>
        <p:spPr>
          <a:xfrm flipV="1">
            <a:off x="3114261" y="1762539"/>
            <a:ext cx="516835" cy="609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Ευθύγραμμο βέλος σύνδεσης 15">
            <a:extLst>
              <a:ext uri="{FF2B5EF4-FFF2-40B4-BE49-F238E27FC236}">
                <a16:creationId xmlns:a16="http://schemas.microsoft.com/office/drawing/2014/main" xmlns="" id="{4158D8A2-F8BE-4D98-993C-26675B651236}"/>
              </a:ext>
            </a:extLst>
          </p:cNvPr>
          <p:cNvCxnSpPr/>
          <p:nvPr/>
        </p:nvCxnSpPr>
        <p:spPr>
          <a:xfrm>
            <a:off x="3114261" y="2902226"/>
            <a:ext cx="6361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Ευθύγραμμο βέλος σύνδεσης 17">
            <a:extLst>
              <a:ext uri="{FF2B5EF4-FFF2-40B4-BE49-F238E27FC236}">
                <a16:creationId xmlns:a16="http://schemas.microsoft.com/office/drawing/2014/main" xmlns="" id="{DFCF7B2A-9489-4CEF-B8DD-6DA29E39476B}"/>
              </a:ext>
            </a:extLst>
          </p:cNvPr>
          <p:cNvCxnSpPr/>
          <p:nvPr/>
        </p:nvCxnSpPr>
        <p:spPr>
          <a:xfrm>
            <a:off x="2968487" y="3631096"/>
            <a:ext cx="463826" cy="14354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9120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D1BC698-6EA6-4377-B64B-5320CAF04246}"/>
              </a:ext>
            </a:extLst>
          </p:cNvPr>
          <p:cNvSpPr txBox="1"/>
          <p:nvPr/>
        </p:nvSpPr>
        <p:spPr>
          <a:xfrm>
            <a:off x="715618" y="393391"/>
            <a:ext cx="7977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/>
              <a:t>Τι πρέπει να λάβει υπόψη ο εκπαιδευτικός</a:t>
            </a:r>
            <a:r>
              <a:rPr lang="en-US" sz="2400" i="1" dirty="0"/>
              <a:t>:</a:t>
            </a:r>
          </a:p>
          <a:p>
            <a:endParaRPr lang="en-US" sz="2400" i="1" dirty="0"/>
          </a:p>
          <a:p>
            <a:r>
              <a:rPr lang="el-GR" sz="2400" i="1" dirty="0"/>
              <a:t>                                            1) </a:t>
            </a:r>
            <a:r>
              <a:rPr lang="el-GR" sz="2400" b="1" i="1" dirty="0" err="1"/>
              <a:t>Κοινωνικοπολιτισμικό</a:t>
            </a:r>
            <a:r>
              <a:rPr lang="el-GR" sz="2400" i="1" dirty="0"/>
              <a:t> υπόβαθρο</a:t>
            </a:r>
            <a:r>
              <a:rPr lang="en-US" sz="2400" i="1" dirty="0"/>
              <a:t>:</a:t>
            </a:r>
            <a:endParaRPr lang="el-GR" sz="2400" i="1" dirty="0"/>
          </a:p>
          <a:p>
            <a:r>
              <a:rPr lang="el-GR" sz="2400" i="1" dirty="0"/>
              <a:t>                                            </a:t>
            </a:r>
            <a:r>
              <a:rPr lang="el-GR" sz="2400" i="1" u="sng" dirty="0"/>
              <a:t>Κίνα</a:t>
            </a:r>
            <a:r>
              <a:rPr lang="en-US" sz="2400" i="1" u="sng" dirty="0"/>
              <a:t>:</a:t>
            </a:r>
            <a:r>
              <a:rPr lang="el-GR" sz="2400" i="1" u="sng" dirty="0"/>
              <a:t> </a:t>
            </a:r>
            <a:r>
              <a:rPr lang="el-GR" sz="2400" i="1" dirty="0"/>
              <a:t>ομαδικό, συλλογικό πνεύμα=</a:t>
            </a:r>
            <a:endParaRPr lang="en-US" sz="2400" i="1" dirty="0"/>
          </a:p>
          <a:p>
            <a:r>
              <a:rPr lang="en-US" sz="2400" i="1" dirty="0"/>
              <a:t>                                           </a:t>
            </a:r>
            <a:r>
              <a:rPr lang="el-GR" sz="2400" i="1" dirty="0"/>
              <a:t> έμμεση /ομαδική ανατροφοδότηση</a:t>
            </a:r>
          </a:p>
          <a:p>
            <a:r>
              <a:rPr lang="el-GR" sz="2400" i="1" dirty="0"/>
              <a:t>                                            </a:t>
            </a:r>
            <a:r>
              <a:rPr lang="el-GR" sz="2400" i="1" u="sng" dirty="0"/>
              <a:t>Η.Π.Α.</a:t>
            </a:r>
            <a:r>
              <a:rPr lang="en-US" sz="2400" i="1" u="sng" dirty="0"/>
              <a:t>:</a:t>
            </a:r>
            <a:r>
              <a:rPr lang="el-GR" sz="2400" i="1" dirty="0"/>
              <a:t>άτομο</a:t>
            </a:r>
            <a:r>
              <a:rPr lang="en-US" sz="2400" i="1" dirty="0"/>
              <a:t>/</a:t>
            </a:r>
            <a:r>
              <a:rPr lang="el-GR" sz="2400" i="1" dirty="0"/>
              <a:t>άμεση</a:t>
            </a:r>
            <a:r>
              <a:rPr lang="en-US" sz="2400" i="1" dirty="0"/>
              <a:t>,</a:t>
            </a:r>
            <a:r>
              <a:rPr lang="el-GR" sz="2400" i="1" dirty="0"/>
              <a:t>εξατομικευμένη)</a:t>
            </a:r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xmlns="" id="{E312596F-0BC7-4692-A4D0-5F3D29550053}"/>
              </a:ext>
            </a:extLst>
          </p:cNvPr>
          <p:cNvSpPr/>
          <p:nvPr/>
        </p:nvSpPr>
        <p:spPr>
          <a:xfrm>
            <a:off x="901149" y="2332383"/>
            <a:ext cx="2027582" cy="10966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i="1" dirty="0"/>
              <a:t>To</a:t>
            </a:r>
            <a:r>
              <a:rPr lang="el-GR" sz="2400" i="1" dirty="0"/>
              <a:t> μαθησιακό προφίλ του</a:t>
            </a:r>
            <a:r>
              <a:rPr lang="el-GR" sz="2400" dirty="0"/>
              <a:t> </a:t>
            </a:r>
            <a:r>
              <a:rPr lang="el-GR" sz="2400" i="1" dirty="0"/>
              <a:t>μαθητή</a:t>
            </a:r>
          </a:p>
        </p:txBody>
      </p:sp>
      <p:cxnSp>
        <p:nvCxnSpPr>
          <p:cNvPr id="6" name="Ευθύγραμμο βέλος σύνδεσης 5">
            <a:extLst>
              <a:ext uri="{FF2B5EF4-FFF2-40B4-BE49-F238E27FC236}">
                <a16:creationId xmlns:a16="http://schemas.microsoft.com/office/drawing/2014/main" xmlns="" id="{AFBB5BB9-8579-4A93-AAC8-81CCB54C5AA7}"/>
              </a:ext>
            </a:extLst>
          </p:cNvPr>
          <p:cNvCxnSpPr/>
          <p:nvPr/>
        </p:nvCxnSpPr>
        <p:spPr>
          <a:xfrm flipV="1">
            <a:off x="2928731" y="1736035"/>
            <a:ext cx="874643" cy="5963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Ευθύγραμμο βέλος σύνδεσης 9">
            <a:extLst>
              <a:ext uri="{FF2B5EF4-FFF2-40B4-BE49-F238E27FC236}">
                <a16:creationId xmlns:a16="http://schemas.microsoft.com/office/drawing/2014/main" xmlns="" id="{A1C06CED-208B-49D5-96EA-D088679EC3E2}"/>
              </a:ext>
            </a:extLst>
          </p:cNvPr>
          <p:cNvCxnSpPr>
            <a:cxnSpLocks/>
            <a:stCxn id="4" idx="3"/>
          </p:cNvCxnSpPr>
          <p:nvPr/>
        </p:nvCxnSpPr>
        <p:spPr>
          <a:xfrm>
            <a:off x="2928731" y="2880692"/>
            <a:ext cx="874643" cy="5483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94ADEA6-9ACA-4857-8B61-AD27B4B25605}"/>
              </a:ext>
            </a:extLst>
          </p:cNvPr>
          <p:cNvSpPr txBox="1"/>
          <p:nvPr/>
        </p:nvSpPr>
        <p:spPr>
          <a:xfrm>
            <a:off x="3803374" y="3490361"/>
            <a:ext cx="479728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/>
              <a:t>2) </a:t>
            </a:r>
            <a:r>
              <a:rPr lang="el-GR" sz="2400" b="1" i="1" dirty="0"/>
              <a:t>Γνωστικό επίπεδο/ικανότητες</a:t>
            </a:r>
          </a:p>
          <a:p>
            <a:r>
              <a:rPr lang="el-GR" sz="2400" i="1" dirty="0"/>
              <a:t>(</a:t>
            </a:r>
            <a:r>
              <a:rPr lang="el-GR" sz="2400" i="1" dirty="0" err="1"/>
              <a:t>π.χ</a:t>
            </a:r>
            <a:r>
              <a:rPr lang="en-US" sz="2400" i="1" dirty="0"/>
              <a:t>:</a:t>
            </a:r>
            <a:r>
              <a:rPr lang="el-GR" sz="2400" i="1" dirty="0"/>
              <a:t> </a:t>
            </a:r>
            <a:r>
              <a:rPr lang="el-GR" sz="2400" i="1" u="sng" dirty="0"/>
              <a:t>μαθητές με δυσκολίες</a:t>
            </a:r>
            <a:r>
              <a:rPr lang="el-GR" sz="2400" i="1" dirty="0"/>
              <a:t>/άμεση</a:t>
            </a:r>
            <a:r>
              <a:rPr lang="en-US" sz="2400" i="1" dirty="0"/>
              <a:t>:</a:t>
            </a:r>
          </a:p>
          <a:p>
            <a:r>
              <a:rPr lang="el-GR" sz="2400" i="1" dirty="0"/>
              <a:t>εντοπισμός λάθους      διόρθωση</a:t>
            </a:r>
          </a:p>
          <a:p>
            <a:r>
              <a:rPr lang="el-GR" sz="2400" i="1" u="sng" dirty="0"/>
              <a:t>Μαθητές υψηλού γνωστικού επιπέδου</a:t>
            </a:r>
            <a:r>
              <a:rPr lang="en-US" sz="2400" i="1" dirty="0"/>
              <a:t>: </a:t>
            </a:r>
            <a:r>
              <a:rPr lang="el-GR" sz="2400" i="1" dirty="0"/>
              <a:t>με την αποπεράτωση της εργασίας        </a:t>
            </a:r>
            <a:r>
              <a:rPr lang="el-GR" sz="2400" i="1" dirty="0" err="1"/>
              <a:t>αυτοδιόρθωση</a:t>
            </a:r>
            <a:endParaRPr lang="el-GR" sz="2400" i="1" dirty="0"/>
          </a:p>
        </p:txBody>
      </p:sp>
      <p:cxnSp>
        <p:nvCxnSpPr>
          <p:cNvPr id="16" name="Ευθύγραμμο βέλος σύνδεσης 15">
            <a:extLst>
              <a:ext uri="{FF2B5EF4-FFF2-40B4-BE49-F238E27FC236}">
                <a16:creationId xmlns:a16="http://schemas.microsoft.com/office/drawing/2014/main" xmlns="" id="{3900656C-1FE2-46AB-92B6-8B0105D51505}"/>
              </a:ext>
            </a:extLst>
          </p:cNvPr>
          <p:cNvCxnSpPr/>
          <p:nvPr/>
        </p:nvCxnSpPr>
        <p:spPr>
          <a:xfrm>
            <a:off x="6414052" y="4492487"/>
            <a:ext cx="2385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Ευθύγραμμο βέλος σύνδεσης 17">
            <a:extLst>
              <a:ext uri="{FF2B5EF4-FFF2-40B4-BE49-F238E27FC236}">
                <a16:creationId xmlns:a16="http://schemas.microsoft.com/office/drawing/2014/main" xmlns="" id="{694ACDFC-9AB5-45A0-8649-DF2D046C5014}"/>
              </a:ext>
            </a:extLst>
          </p:cNvPr>
          <p:cNvCxnSpPr/>
          <p:nvPr/>
        </p:nvCxnSpPr>
        <p:spPr>
          <a:xfrm>
            <a:off x="5194852" y="5592417"/>
            <a:ext cx="2385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88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7337690-59F0-461F-AC89-277FEBD96CCA}"/>
              </a:ext>
            </a:extLst>
          </p:cNvPr>
          <p:cNvSpPr txBox="1"/>
          <p:nvPr/>
        </p:nvSpPr>
        <p:spPr>
          <a:xfrm>
            <a:off x="3306420" y="720372"/>
            <a:ext cx="4504267" cy="1323439"/>
          </a:xfrm>
          <a:prstGeom prst="rect">
            <a:avLst/>
          </a:prstGeom>
          <a:noFill/>
          <a:ln w="28575"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l-GR" sz="2000" i="1" dirty="0"/>
              <a:t>3)</a:t>
            </a:r>
            <a:r>
              <a:rPr lang="el-GR" sz="2000" b="1" i="1" u="sng" dirty="0"/>
              <a:t>Τρόπο λήψης και επεξεργασίας της ανατροφοδότησης </a:t>
            </a:r>
            <a:r>
              <a:rPr lang="el-GR" sz="2000" b="1" i="1" dirty="0"/>
              <a:t> </a:t>
            </a:r>
            <a:r>
              <a:rPr lang="el-GR" sz="2000" i="1" dirty="0"/>
              <a:t>από το συγκεκριμένο μαθητή </a:t>
            </a:r>
            <a:r>
              <a:rPr lang="en-US" sz="2000" i="1" dirty="0"/>
              <a:t>:</a:t>
            </a:r>
            <a:r>
              <a:rPr lang="el-GR" sz="2000" i="1" dirty="0"/>
              <a:t> καθοδήγηση / επεξήγηση/ υπόδειξη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8B692F21-24F4-493F-9E72-C284426E99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870" y="2345731"/>
            <a:ext cx="1987468" cy="1066892"/>
          </a:xfrm>
          <a:prstGeom prst="rect">
            <a:avLst/>
          </a:prstGeom>
          <a:solidFill>
            <a:schemeClr val="bg2"/>
          </a:solidFill>
          <a:ln w="12700">
            <a:solidFill>
              <a:schemeClr val="bg2"/>
            </a:solidFill>
          </a:ln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DA29EE85-4006-4F14-814B-596D29010F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9185" y="2879176"/>
            <a:ext cx="4572396" cy="2060627"/>
          </a:xfrm>
          <a:prstGeom prst="rect">
            <a:avLst/>
          </a:prstGeom>
          <a:ln w="38100">
            <a:solidFill>
              <a:schemeClr val="bg1"/>
            </a:solidFill>
          </a:ln>
        </p:spPr>
      </p:pic>
      <p:cxnSp>
        <p:nvCxnSpPr>
          <p:cNvPr id="9" name="Ευθύγραμμο βέλος σύνδεσης 8">
            <a:extLst>
              <a:ext uri="{FF2B5EF4-FFF2-40B4-BE49-F238E27FC236}">
                <a16:creationId xmlns:a16="http://schemas.microsoft.com/office/drawing/2014/main" xmlns="" id="{0FA2DC8F-6F4B-4517-8FD8-EF76671492D0}"/>
              </a:ext>
            </a:extLst>
          </p:cNvPr>
          <p:cNvCxnSpPr/>
          <p:nvPr/>
        </p:nvCxnSpPr>
        <p:spPr>
          <a:xfrm flipV="1">
            <a:off x="2425148" y="1643270"/>
            <a:ext cx="503582" cy="5433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ύγραμμο βέλος σύνδεσης 12">
            <a:extLst>
              <a:ext uri="{FF2B5EF4-FFF2-40B4-BE49-F238E27FC236}">
                <a16:creationId xmlns:a16="http://schemas.microsoft.com/office/drawing/2014/main" xmlns="" id="{B57E75EB-261F-42EE-8AF6-15DB111D33EB}"/>
              </a:ext>
            </a:extLst>
          </p:cNvPr>
          <p:cNvCxnSpPr/>
          <p:nvPr/>
        </p:nvCxnSpPr>
        <p:spPr>
          <a:xfrm>
            <a:off x="2425148" y="3856383"/>
            <a:ext cx="596348" cy="5698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Βέλος: Δεξιό 23">
            <a:extLst>
              <a:ext uri="{FF2B5EF4-FFF2-40B4-BE49-F238E27FC236}">
                <a16:creationId xmlns:a16="http://schemas.microsoft.com/office/drawing/2014/main" xmlns="" id="{8C7A8AE6-C47A-4D47-9DB3-E55FE5B02F92}"/>
              </a:ext>
            </a:extLst>
          </p:cNvPr>
          <p:cNvSpPr/>
          <p:nvPr/>
        </p:nvSpPr>
        <p:spPr>
          <a:xfrm>
            <a:off x="5022574" y="3366904"/>
            <a:ext cx="15902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5" name="Βέλος: Δεξιό 24">
            <a:extLst>
              <a:ext uri="{FF2B5EF4-FFF2-40B4-BE49-F238E27FC236}">
                <a16:creationId xmlns:a16="http://schemas.microsoft.com/office/drawing/2014/main" xmlns="" id="{FF3DDEE8-8B64-43E6-AB86-8E3EA93611A9}"/>
              </a:ext>
            </a:extLst>
          </p:cNvPr>
          <p:cNvSpPr/>
          <p:nvPr/>
        </p:nvSpPr>
        <p:spPr>
          <a:xfrm>
            <a:off x="4956313" y="4380507"/>
            <a:ext cx="15902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2291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9CB1482-98B1-442C-AEAD-07F888466FFE}"/>
              </a:ext>
            </a:extLst>
          </p:cNvPr>
          <p:cNvSpPr txBox="1"/>
          <p:nvPr/>
        </p:nvSpPr>
        <p:spPr>
          <a:xfrm>
            <a:off x="899651" y="1039523"/>
            <a:ext cx="740251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/>
              <a:t>Τρία  ερωτήματα </a:t>
            </a:r>
            <a:r>
              <a:rPr lang="el-GR" sz="2400" i="1" dirty="0"/>
              <a:t>που πρέπει να μάθει να επεξεργάζεται ο     </a:t>
            </a:r>
          </a:p>
          <a:p>
            <a:r>
              <a:rPr lang="el-GR" sz="2400" i="1" dirty="0"/>
              <a:t>                                          </a:t>
            </a:r>
            <a:r>
              <a:rPr lang="el-GR" sz="2400" b="1" i="1" dirty="0"/>
              <a:t>μαθητής</a:t>
            </a:r>
            <a:r>
              <a:rPr lang="en-US" sz="2400" b="1" i="1" dirty="0"/>
              <a:t>:</a:t>
            </a:r>
            <a:endParaRPr lang="el-GR" sz="2400" b="1" i="1" dirty="0"/>
          </a:p>
          <a:p>
            <a:endParaRPr lang="el-GR" sz="2400" i="1" dirty="0"/>
          </a:p>
          <a:p>
            <a:endParaRPr lang="el-GR" sz="2400" i="1" dirty="0"/>
          </a:p>
          <a:p>
            <a:endParaRPr lang="el-GR" sz="2400" i="1" dirty="0"/>
          </a:p>
          <a:p>
            <a:endParaRPr lang="el-GR" sz="2400" i="1" dirty="0"/>
          </a:p>
          <a:p>
            <a:endParaRPr lang="el-GR" sz="2400" i="1" dirty="0"/>
          </a:p>
          <a:p>
            <a:endParaRPr lang="el-GR" sz="2400" i="1" dirty="0"/>
          </a:p>
          <a:p>
            <a:endParaRPr lang="el-GR" sz="2400" i="1" dirty="0"/>
          </a:p>
          <a:p>
            <a:endParaRPr lang="el-GR" sz="2400" i="1" dirty="0"/>
          </a:p>
          <a:p>
            <a:endParaRPr lang="el-GR" sz="2400" i="1" dirty="0"/>
          </a:p>
          <a:p>
            <a:endParaRPr lang="el-GR" sz="2400" i="1" dirty="0"/>
          </a:p>
          <a:p>
            <a:endParaRPr lang="el-GR" sz="2400" i="1" dirty="0"/>
          </a:p>
          <a:p>
            <a:endParaRPr lang="el-GR" sz="2400" i="1" dirty="0"/>
          </a:p>
        </p:txBody>
      </p:sp>
      <p:sp>
        <p:nvSpPr>
          <p:cNvPr id="3" name="Φυσαλίδα σκέψης: Σύννεφο 2">
            <a:extLst>
              <a:ext uri="{FF2B5EF4-FFF2-40B4-BE49-F238E27FC236}">
                <a16:creationId xmlns:a16="http://schemas.microsoft.com/office/drawing/2014/main" xmlns="" id="{B678B97A-FAED-48C1-9525-2EB5C45F394A}"/>
              </a:ext>
            </a:extLst>
          </p:cNvPr>
          <p:cNvSpPr/>
          <p:nvPr/>
        </p:nvSpPr>
        <p:spPr>
          <a:xfrm>
            <a:off x="4432640" y="2173483"/>
            <a:ext cx="2374560" cy="961541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i="1" dirty="0">
                <a:solidFill>
                  <a:schemeClr val="tx1"/>
                </a:solidFill>
              </a:rPr>
              <a:t>Τι ξέρω</a:t>
            </a:r>
            <a:r>
              <a:rPr lang="en-US" sz="3200" i="1" dirty="0">
                <a:solidFill>
                  <a:schemeClr val="tx1"/>
                </a:solidFill>
              </a:rPr>
              <a:t>;</a:t>
            </a:r>
            <a:endParaRPr lang="el-GR" sz="3200" i="1" dirty="0">
              <a:solidFill>
                <a:schemeClr val="tx1"/>
              </a:solidFill>
            </a:endParaRPr>
          </a:p>
        </p:txBody>
      </p:sp>
      <p:sp>
        <p:nvSpPr>
          <p:cNvPr id="4" name="Φυσαλίδα σκέψης: Σύννεφο 3">
            <a:extLst>
              <a:ext uri="{FF2B5EF4-FFF2-40B4-BE49-F238E27FC236}">
                <a16:creationId xmlns:a16="http://schemas.microsoft.com/office/drawing/2014/main" xmlns="" id="{20903DA5-6B51-497E-906C-DD80F28E18B1}"/>
              </a:ext>
            </a:extLst>
          </p:cNvPr>
          <p:cNvSpPr/>
          <p:nvPr/>
        </p:nvSpPr>
        <p:spPr>
          <a:xfrm>
            <a:off x="3362633" y="4412343"/>
            <a:ext cx="2022168" cy="140613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i="1" dirty="0">
                <a:solidFill>
                  <a:schemeClr val="tx1"/>
                </a:solidFill>
              </a:rPr>
              <a:t>Πώς πάω</a:t>
            </a:r>
            <a:r>
              <a:rPr lang="en-US" sz="3200" i="1" dirty="0">
                <a:solidFill>
                  <a:schemeClr val="tx1"/>
                </a:solidFill>
              </a:rPr>
              <a:t>:</a:t>
            </a:r>
            <a:endParaRPr lang="el-GR" sz="3200" i="1" dirty="0">
              <a:solidFill>
                <a:schemeClr val="tx1"/>
              </a:solidFill>
            </a:endParaRPr>
          </a:p>
        </p:txBody>
      </p:sp>
      <p:sp>
        <p:nvSpPr>
          <p:cNvPr id="5" name="Φυσαλίδα σκέψης: Σύννεφο 4">
            <a:extLst>
              <a:ext uri="{FF2B5EF4-FFF2-40B4-BE49-F238E27FC236}">
                <a16:creationId xmlns:a16="http://schemas.microsoft.com/office/drawing/2014/main" xmlns="" id="{6606EB0A-CC92-4C60-ABE8-2D9EECD5BBA8}"/>
              </a:ext>
            </a:extLst>
          </p:cNvPr>
          <p:cNvSpPr/>
          <p:nvPr/>
        </p:nvSpPr>
        <p:spPr>
          <a:xfrm>
            <a:off x="1229674" y="2173484"/>
            <a:ext cx="2132959" cy="1600200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i="1" dirty="0">
                <a:solidFill>
                  <a:schemeClr val="tx1"/>
                </a:solidFill>
              </a:rPr>
              <a:t>Πού πάω</a:t>
            </a:r>
            <a:r>
              <a:rPr lang="en-US" sz="3200" i="1" dirty="0">
                <a:solidFill>
                  <a:schemeClr val="tx1"/>
                </a:solidFill>
              </a:rPr>
              <a:t>;</a:t>
            </a:r>
            <a:endParaRPr lang="el-GR" sz="32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919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F4C372D-5175-4A97-9B8F-E6CFBA75129B}"/>
              </a:ext>
            </a:extLst>
          </p:cNvPr>
          <p:cNvSpPr txBox="1"/>
          <p:nvPr/>
        </p:nvSpPr>
        <p:spPr>
          <a:xfrm>
            <a:off x="449943" y="928914"/>
            <a:ext cx="824411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dirty="0"/>
              <a:t>                                       </a:t>
            </a:r>
            <a:r>
              <a:rPr lang="en-US" b="1" i="1" dirty="0"/>
              <a:t>                    </a:t>
            </a:r>
            <a:r>
              <a:rPr lang="el-GR" b="1" i="1" dirty="0"/>
              <a:t>       1)</a:t>
            </a:r>
            <a:r>
              <a:rPr lang="el-GR" i="1" dirty="0"/>
              <a:t> </a:t>
            </a:r>
            <a:r>
              <a:rPr lang="el-GR" sz="2400" b="1" i="1" u="sng" dirty="0"/>
              <a:t>Ποιος είναι ο στόχος μου</a:t>
            </a:r>
            <a:r>
              <a:rPr lang="en-US" sz="2400" b="1" i="1" u="sng" dirty="0"/>
              <a:t>;</a:t>
            </a:r>
          </a:p>
          <a:p>
            <a:r>
              <a:rPr lang="en-US" sz="2400" i="1" dirty="0"/>
              <a:t>                                            </a:t>
            </a:r>
            <a:r>
              <a:rPr lang="el-GR" sz="2400" i="1" dirty="0"/>
              <a:t>     </a:t>
            </a:r>
            <a:r>
              <a:rPr lang="en-US" sz="2400" i="1" dirty="0"/>
              <a:t> (</a:t>
            </a:r>
            <a:r>
              <a:rPr lang="el-GR" sz="2400" i="1" dirty="0" err="1"/>
              <a:t>π.χ</a:t>
            </a:r>
            <a:r>
              <a:rPr lang="en-US" sz="2400" i="1" dirty="0"/>
              <a:t>: </a:t>
            </a:r>
            <a:r>
              <a:rPr lang="el-GR" sz="2400" i="1" dirty="0"/>
              <a:t>εκπαιδευτικός</a:t>
            </a:r>
            <a:r>
              <a:rPr lang="en-US" sz="2400" i="1" dirty="0"/>
              <a:t>:</a:t>
            </a:r>
            <a:r>
              <a:rPr lang="el-GR" sz="2400" i="1" dirty="0"/>
              <a:t> παράγραφος </a:t>
            </a:r>
          </a:p>
          <a:p>
            <a:r>
              <a:rPr lang="el-GR" sz="2400" i="1" dirty="0"/>
              <a:t>                                                  που θα συνοψίζει τα αποτελέσματα </a:t>
            </a:r>
          </a:p>
          <a:p>
            <a:r>
              <a:rPr lang="el-GR" sz="2400" i="1" dirty="0"/>
              <a:t>                                                  του πειράματός σου)</a:t>
            </a:r>
          </a:p>
          <a:p>
            <a:endParaRPr lang="el-GR" sz="2400" i="1" dirty="0"/>
          </a:p>
          <a:p>
            <a:r>
              <a:rPr lang="el-GR" sz="2400" i="1" dirty="0"/>
              <a:t>                                                 </a:t>
            </a:r>
            <a:r>
              <a:rPr lang="el-GR" sz="2400" b="1" i="1" u="sng" dirty="0"/>
              <a:t> 2)Ποια είναι η πρόοδος μου </a:t>
            </a:r>
            <a:r>
              <a:rPr lang="en-US" sz="2400" b="1" i="1" u="sng" dirty="0"/>
              <a:t>;</a:t>
            </a:r>
            <a:endParaRPr lang="el-GR" sz="2400" b="1" i="1" u="sng" dirty="0"/>
          </a:p>
          <a:p>
            <a:r>
              <a:rPr lang="el-GR" sz="2400" i="1" dirty="0"/>
              <a:t>                                                  </a:t>
            </a:r>
            <a:r>
              <a:rPr lang="el-GR" sz="2400" b="1" i="1" u="sng" dirty="0"/>
              <a:t>Έχω καταλάβει καλά το θέμα</a:t>
            </a:r>
            <a:r>
              <a:rPr lang="en-US" sz="2400" b="1" i="1" u="sng" dirty="0"/>
              <a:t>;</a:t>
            </a:r>
            <a:endParaRPr lang="el-GR" sz="2400" b="1" i="1" u="sng" dirty="0"/>
          </a:p>
          <a:p>
            <a:r>
              <a:rPr lang="el-GR" sz="2400" i="1" dirty="0"/>
              <a:t>                                                  (</a:t>
            </a:r>
            <a:r>
              <a:rPr lang="el-GR" sz="2400" i="1" dirty="0" err="1"/>
              <a:t>π.χ</a:t>
            </a:r>
            <a:r>
              <a:rPr lang="en-US" sz="2400" i="1" dirty="0"/>
              <a:t>:</a:t>
            </a:r>
            <a:r>
              <a:rPr lang="el-GR" sz="2400" i="1" dirty="0"/>
              <a:t> εκπαιδευτικός</a:t>
            </a:r>
            <a:r>
              <a:rPr lang="en-US" sz="2400" i="1" dirty="0"/>
              <a:t>:</a:t>
            </a:r>
            <a:r>
              <a:rPr lang="el-GR" sz="2400" i="1" dirty="0"/>
              <a:t> πολύ καλές οι </a:t>
            </a:r>
          </a:p>
          <a:p>
            <a:r>
              <a:rPr lang="el-GR" sz="2400" i="1" dirty="0"/>
              <a:t>                                                  πληροφορίες για τον πλανήτη Άρη,</a:t>
            </a:r>
          </a:p>
          <a:p>
            <a:r>
              <a:rPr lang="el-GR" sz="2400" i="1" dirty="0"/>
              <a:t>                                                  όμως μην ξεχάσεις να εντοπίσεις 3 </a:t>
            </a:r>
          </a:p>
          <a:p>
            <a:r>
              <a:rPr lang="el-GR" sz="2400" i="1" dirty="0"/>
              <a:t>                                                  ομοιότητες </a:t>
            </a:r>
            <a:r>
              <a:rPr lang="el-GR" sz="2400" i="1" dirty="0" err="1"/>
              <a:t>κ΄διαφορές</a:t>
            </a:r>
            <a:r>
              <a:rPr lang="el-GR" sz="2400" i="1" dirty="0"/>
              <a:t> με τη Γη).</a:t>
            </a:r>
          </a:p>
          <a:p>
            <a:r>
              <a:rPr lang="el-GR" sz="2400" i="1" dirty="0"/>
              <a:t>           </a:t>
            </a:r>
          </a:p>
          <a:p>
            <a:r>
              <a:rPr lang="el-GR" sz="2400" i="1" dirty="0"/>
              <a:t>                                              </a:t>
            </a:r>
          </a:p>
          <a:p>
            <a:r>
              <a:rPr lang="el-GR" sz="2400" i="1" dirty="0"/>
              <a:t>                                             </a:t>
            </a:r>
            <a:endParaRPr lang="el-GR" i="1" dirty="0"/>
          </a:p>
        </p:txBody>
      </p:sp>
      <p:sp>
        <p:nvSpPr>
          <p:cNvPr id="4" name="Βέλος: Δεξιό 3">
            <a:extLst>
              <a:ext uri="{FF2B5EF4-FFF2-40B4-BE49-F238E27FC236}">
                <a16:creationId xmlns:a16="http://schemas.microsoft.com/office/drawing/2014/main" xmlns="" id="{35CBC28B-0AB5-42B6-92BD-22101714CCDC}"/>
              </a:ext>
            </a:extLst>
          </p:cNvPr>
          <p:cNvSpPr/>
          <p:nvPr/>
        </p:nvSpPr>
        <p:spPr>
          <a:xfrm>
            <a:off x="2264229" y="1224908"/>
            <a:ext cx="885371" cy="3773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Βέλος: Δεξιό 4">
            <a:extLst>
              <a:ext uri="{FF2B5EF4-FFF2-40B4-BE49-F238E27FC236}">
                <a16:creationId xmlns:a16="http://schemas.microsoft.com/office/drawing/2014/main" xmlns="" id="{467A8536-E1B6-4765-9F9B-B799BBF6E8EB}"/>
              </a:ext>
            </a:extLst>
          </p:cNvPr>
          <p:cNvSpPr/>
          <p:nvPr/>
        </p:nvSpPr>
        <p:spPr>
          <a:xfrm>
            <a:off x="1930400" y="3223985"/>
            <a:ext cx="885371" cy="4100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xmlns="" id="{4597B821-8747-4EA1-A319-BBE33C99F9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43" y="864920"/>
            <a:ext cx="2960914" cy="3532910"/>
          </a:xfrm>
          <a:prstGeom prst="rect">
            <a:avLst/>
          </a:prstGeom>
        </p:spPr>
      </p:pic>
      <p:sp>
        <p:nvSpPr>
          <p:cNvPr id="6" name="Βέλος: Δεξιό 5">
            <a:extLst>
              <a:ext uri="{FF2B5EF4-FFF2-40B4-BE49-F238E27FC236}">
                <a16:creationId xmlns:a16="http://schemas.microsoft.com/office/drawing/2014/main" xmlns="" id="{B92ECB5B-C526-4F07-97AF-58E6D93408AA}"/>
              </a:ext>
            </a:extLst>
          </p:cNvPr>
          <p:cNvSpPr/>
          <p:nvPr/>
        </p:nvSpPr>
        <p:spPr>
          <a:xfrm>
            <a:off x="3128297" y="1111369"/>
            <a:ext cx="678426" cy="5154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Βέλος: Δεξιό 6">
            <a:extLst>
              <a:ext uri="{FF2B5EF4-FFF2-40B4-BE49-F238E27FC236}">
                <a16:creationId xmlns:a16="http://schemas.microsoft.com/office/drawing/2014/main" xmlns="" id="{DA35B0F4-1DC6-4F85-B08D-6E17C3A913D5}"/>
              </a:ext>
            </a:extLst>
          </p:cNvPr>
          <p:cNvSpPr/>
          <p:nvPr/>
        </p:nvSpPr>
        <p:spPr>
          <a:xfrm>
            <a:off x="3149600" y="2905432"/>
            <a:ext cx="678426" cy="5235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829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D17949A-A592-4D87-A9E8-C04FAAC2B881}"/>
              </a:ext>
            </a:extLst>
          </p:cNvPr>
          <p:cNvSpPr txBox="1"/>
          <p:nvPr/>
        </p:nvSpPr>
        <p:spPr>
          <a:xfrm>
            <a:off x="928914" y="609600"/>
            <a:ext cx="748937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/>
              <a:t>                                         3) </a:t>
            </a:r>
            <a:r>
              <a:rPr lang="el-GR" sz="2400" b="1" i="1" u="sng" dirty="0"/>
              <a:t>Τι πρέπει να κάνω μετά</a:t>
            </a:r>
            <a:r>
              <a:rPr lang="en-US" sz="2400" b="1" i="1" u="sng" dirty="0"/>
              <a:t>;</a:t>
            </a:r>
            <a:endParaRPr lang="el-GR" sz="2400" b="1" i="1" u="sng" dirty="0"/>
          </a:p>
          <a:p>
            <a:r>
              <a:rPr lang="el-GR" sz="2400" i="1" dirty="0"/>
              <a:t>                                          ( </a:t>
            </a:r>
            <a:r>
              <a:rPr lang="el-GR" sz="2400" i="1" dirty="0" err="1"/>
              <a:t>π.χ</a:t>
            </a:r>
            <a:r>
              <a:rPr lang="en-US" sz="2400" i="1" dirty="0"/>
              <a:t>:</a:t>
            </a:r>
            <a:r>
              <a:rPr lang="el-GR" sz="2400" i="1" dirty="0"/>
              <a:t> εκπαιδευτικός</a:t>
            </a:r>
            <a:r>
              <a:rPr lang="en-US" sz="2400" i="1" dirty="0"/>
              <a:t>:</a:t>
            </a:r>
            <a:r>
              <a:rPr lang="el-GR" sz="2400" i="1" dirty="0"/>
              <a:t> χωριστείτε </a:t>
            </a:r>
          </a:p>
          <a:p>
            <a:r>
              <a:rPr lang="el-GR" sz="2400" i="1" dirty="0"/>
              <a:t>                                          σε ομάδες και συζητήστε αν και</a:t>
            </a:r>
          </a:p>
          <a:p>
            <a:r>
              <a:rPr lang="el-GR" sz="2400" i="1" dirty="0"/>
              <a:t>                                          κατά πόσο το Σύνταγμα της χώρας</a:t>
            </a:r>
          </a:p>
          <a:p>
            <a:r>
              <a:rPr lang="el-GR" sz="2400" i="1" dirty="0"/>
              <a:t>                                          μας (σημερινό μάθημα) </a:t>
            </a:r>
            <a:r>
              <a:rPr lang="el-GR" sz="2400" i="1" dirty="0" err="1"/>
              <a:t>ανταπο</a:t>
            </a:r>
            <a:r>
              <a:rPr lang="el-GR" sz="2400" i="1" dirty="0"/>
              <a:t>-</a:t>
            </a:r>
          </a:p>
          <a:p>
            <a:r>
              <a:rPr lang="el-GR" sz="2400" i="1" dirty="0"/>
              <a:t>                                         -κρίνεται στη διακήρυξη των </a:t>
            </a:r>
          </a:p>
          <a:p>
            <a:r>
              <a:rPr lang="el-GR" sz="2400" i="1" dirty="0"/>
              <a:t>                                         ανθρωπίνων δικαιωμάτων(χθεσινό</a:t>
            </a:r>
          </a:p>
          <a:p>
            <a:r>
              <a:rPr lang="el-GR" sz="2400" i="1" dirty="0"/>
              <a:t>                                         μάθημα)</a:t>
            </a:r>
            <a:r>
              <a:rPr lang="en-US" sz="2400" i="1" dirty="0"/>
              <a:t>;  </a:t>
            </a:r>
          </a:p>
          <a:p>
            <a:r>
              <a:rPr lang="en-US" sz="2400" i="1" dirty="0"/>
              <a:t>                                                        </a:t>
            </a:r>
          </a:p>
          <a:p>
            <a:r>
              <a:rPr lang="en-US" sz="2400" i="1" dirty="0"/>
              <a:t>        </a:t>
            </a:r>
            <a:r>
              <a:rPr lang="el-GR" sz="2400" i="1" u="sng" dirty="0"/>
              <a:t>αυτορρύθμιση</a:t>
            </a:r>
            <a:r>
              <a:rPr lang="el-GR" sz="2400" i="1" dirty="0"/>
              <a:t>                      </a:t>
            </a:r>
          </a:p>
          <a:p>
            <a:r>
              <a:rPr lang="el-GR" sz="2400" i="1" dirty="0"/>
              <a:t>                                         </a:t>
            </a:r>
            <a:r>
              <a:rPr lang="el-GR" sz="2400" i="1" u="sng" dirty="0"/>
              <a:t> εμβάθυνση/εμπλουτισμό γνώσεων</a:t>
            </a:r>
          </a:p>
          <a:p>
            <a:endParaRPr lang="el-GR" sz="2400" i="1" dirty="0"/>
          </a:p>
          <a:p>
            <a:r>
              <a:rPr lang="el-GR" sz="2400" i="1" dirty="0"/>
              <a:t>                                </a:t>
            </a:r>
            <a:r>
              <a:rPr lang="el-GR" sz="2400" i="1" u="sng" dirty="0"/>
              <a:t> αναβάθμιση στόχων</a:t>
            </a:r>
            <a:endParaRPr lang="en-US" sz="2400" i="1" u="sng" dirty="0"/>
          </a:p>
          <a:p>
            <a:endParaRPr lang="el-GR" sz="2400" i="1" dirty="0"/>
          </a:p>
        </p:txBody>
      </p:sp>
      <p:cxnSp>
        <p:nvCxnSpPr>
          <p:cNvPr id="4" name="Ευθύγραμμο βέλος σύνδεσης 3">
            <a:extLst>
              <a:ext uri="{FF2B5EF4-FFF2-40B4-BE49-F238E27FC236}">
                <a16:creationId xmlns:a16="http://schemas.microsoft.com/office/drawing/2014/main" xmlns="" id="{DFDA372B-8C38-4F83-8E7D-6E755630690A}"/>
              </a:ext>
            </a:extLst>
          </p:cNvPr>
          <p:cNvCxnSpPr/>
          <p:nvPr/>
        </p:nvCxnSpPr>
        <p:spPr>
          <a:xfrm flipH="1">
            <a:off x="3120571" y="3429000"/>
            <a:ext cx="551543" cy="4898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Ευθύγραμμο βέλος σύνδεσης 7">
            <a:extLst>
              <a:ext uri="{FF2B5EF4-FFF2-40B4-BE49-F238E27FC236}">
                <a16:creationId xmlns:a16="http://schemas.microsoft.com/office/drawing/2014/main" xmlns="" id="{92516FCD-A575-4EFF-AB7A-2EA9AC7F51CA}"/>
              </a:ext>
            </a:extLst>
          </p:cNvPr>
          <p:cNvCxnSpPr/>
          <p:nvPr/>
        </p:nvCxnSpPr>
        <p:spPr>
          <a:xfrm>
            <a:off x="5123543" y="3541486"/>
            <a:ext cx="0" cy="6386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Ευθύγραμμο βέλος σύνδεσης 9">
            <a:extLst>
              <a:ext uri="{FF2B5EF4-FFF2-40B4-BE49-F238E27FC236}">
                <a16:creationId xmlns:a16="http://schemas.microsoft.com/office/drawing/2014/main" xmlns="" id="{88DB227B-9C02-4232-9604-58F75871E693}"/>
              </a:ext>
            </a:extLst>
          </p:cNvPr>
          <p:cNvCxnSpPr/>
          <p:nvPr/>
        </p:nvCxnSpPr>
        <p:spPr>
          <a:xfrm flipH="1">
            <a:off x="3497943" y="3541486"/>
            <a:ext cx="493486" cy="12917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Βέλος: Δεξιό 10">
            <a:extLst>
              <a:ext uri="{FF2B5EF4-FFF2-40B4-BE49-F238E27FC236}">
                <a16:creationId xmlns:a16="http://schemas.microsoft.com/office/drawing/2014/main" xmlns="" id="{37BB263A-D657-4537-8F77-BBC4E30085DF}"/>
              </a:ext>
            </a:extLst>
          </p:cNvPr>
          <p:cNvSpPr/>
          <p:nvPr/>
        </p:nvSpPr>
        <p:spPr>
          <a:xfrm>
            <a:off x="2554514" y="827314"/>
            <a:ext cx="1117600" cy="711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1131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DBEA7195-76DA-44D7-B6EC-A15E694675AA}"/>
              </a:ext>
            </a:extLst>
          </p:cNvPr>
          <p:cNvSpPr txBox="1"/>
          <p:nvPr/>
        </p:nvSpPr>
        <p:spPr>
          <a:xfrm>
            <a:off x="963386" y="538843"/>
            <a:ext cx="718457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/>
              <a:t>Η ανατροφοδότηση μπορεί να δοθεί σε τρία επίπεδα</a:t>
            </a:r>
            <a:r>
              <a:rPr lang="en-US" sz="2400" i="1" dirty="0"/>
              <a:t>:</a:t>
            </a:r>
            <a:endParaRPr lang="en-US" sz="2400" dirty="0"/>
          </a:p>
          <a:p>
            <a:endParaRPr lang="en-US" sz="2400" i="1" dirty="0"/>
          </a:p>
          <a:p>
            <a:r>
              <a:rPr lang="en-US" sz="2400" i="1" dirty="0"/>
              <a:t>            </a:t>
            </a:r>
          </a:p>
          <a:p>
            <a:endParaRPr lang="en-US" sz="2400" i="1" dirty="0"/>
          </a:p>
          <a:p>
            <a:endParaRPr lang="en-US" sz="2400" i="1" dirty="0"/>
          </a:p>
          <a:p>
            <a:endParaRPr lang="en-US" sz="2400" i="1" dirty="0"/>
          </a:p>
          <a:p>
            <a:endParaRPr lang="en-US" sz="2400" i="1" dirty="0"/>
          </a:p>
          <a:p>
            <a:endParaRPr lang="en-US" sz="2400" i="1" dirty="0"/>
          </a:p>
          <a:p>
            <a:endParaRPr lang="en-US" sz="2400" i="1" dirty="0"/>
          </a:p>
          <a:p>
            <a:endParaRPr lang="en-US" sz="2400" i="1" dirty="0"/>
          </a:p>
          <a:p>
            <a:endParaRPr lang="en-US" sz="2400" i="1" dirty="0"/>
          </a:p>
          <a:p>
            <a:endParaRPr lang="en-US" sz="2400" i="1" dirty="0"/>
          </a:p>
          <a:p>
            <a:endParaRPr lang="en-US" sz="2400" i="1" dirty="0"/>
          </a:p>
          <a:p>
            <a:endParaRPr lang="en-US" sz="2400" i="1" dirty="0"/>
          </a:p>
          <a:p>
            <a:endParaRPr lang="el-GR" sz="2400" i="1" dirty="0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xmlns="" id="{971AF931-4605-4C24-9113-D1207ADD1A33}"/>
              </a:ext>
            </a:extLst>
          </p:cNvPr>
          <p:cNvSpPr/>
          <p:nvPr/>
        </p:nvSpPr>
        <p:spPr>
          <a:xfrm>
            <a:off x="2024743" y="1485900"/>
            <a:ext cx="4882243" cy="734786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i="1" dirty="0">
                <a:solidFill>
                  <a:schemeClr val="tx1"/>
                </a:solidFill>
              </a:rPr>
              <a:t>Διορθωτική ανατροφοδότηση </a:t>
            </a:r>
          </a:p>
          <a:p>
            <a:pPr algn="ctr"/>
            <a:r>
              <a:rPr lang="el-GR" sz="2400" i="1" dirty="0">
                <a:solidFill>
                  <a:schemeClr val="tx1"/>
                </a:solidFill>
              </a:rPr>
              <a:t>Έλεγχος της εργασίας</a:t>
            </a:r>
          </a:p>
        </p:txBody>
      </p:sp>
      <p:sp>
        <p:nvSpPr>
          <p:cNvPr id="13" name="Ορθογώνιο 12">
            <a:extLst>
              <a:ext uri="{FF2B5EF4-FFF2-40B4-BE49-F238E27FC236}">
                <a16:creationId xmlns:a16="http://schemas.microsoft.com/office/drawing/2014/main" xmlns="" id="{7801CFB1-89A7-49E4-ABEA-CA6C1A4C4DC6}"/>
              </a:ext>
            </a:extLst>
          </p:cNvPr>
          <p:cNvSpPr/>
          <p:nvPr/>
        </p:nvSpPr>
        <p:spPr>
          <a:xfrm>
            <a:off x="2024743" y="2994991"/>
            <a:ext cx="4882243" cy="734786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i="1" dirty="0">
                <a:solidFill>
                  <a:schemeClr val="tx1"/>
                </a:solidFill>
              </a:rPr>
              <a:t>Διαδικασία διεκπεραίωσης της </a:t>
            </a:r>
          </a:p>
          <a:p>
            <a:pPr algn="ctr"/>
            <a:r>
              <a:rPr lang="el-GR" sz="2400" i="1" dirty="0">
                <a:solidFill>
                  <a:schemeClr val="tx1"/>
                </a:solidFill>
              </a:rPr>
              <a:t>εργασίας</a:t>
            </a:r>
          </a:p>
        </p:txBody>
      </p:sp>
      <p:sp>
        <p:nvSpPr>
          <p:cNvPr id="14" name="Ορθογώνιο 13">
            <a:extLst>
              <a:ext uri="{FF2B5EF4-FFF2-40B4-BE49-F238E27FC236}">
                <a16:creationId xmlns:a16="http://schemas.microsoft.com/office/drawing/2014/main" xmlns="" id="{6FD879C7-67A3-464A-A902-5495531E76E1}"/>
              </a:ext>
            </a:extLst>
          </p:cNvPr>
          <p:cNvSpPr/>
          <p:nvPr/>
        </p:nvSpPr>
        <p:spPr>
          <a:xfrm>
            <a:off x="2024743" y="4504081"/>
            <a:ext cx="4882243" cy="734785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i="1" dirty="0">
                <a:solidFill>
                  <a:schemeClr val="tx1"/>
                </a:solidFill>
              </a:rPr>
              <a:t>Αυτορρύθμιση</a:t>
            </a:r>
          </a:p>
        </p:txBody>
      </p:sp>
      <p:sp>
        <p:nvSpPr>
          <p:cNvPr id="15" name="Βέλος: Κάτω 14">
            <a:extLst>
              <a:ext uri="{FF2B5EF4-FFF2-40B4-BE49-F238E27FC236}">
                <a16:creationId xmlns:a16="http://schemas.microsoft.com/office/drawing/2014/main" xmlns="" id="{9A127AC0-4F05-440C-A551-9DCDA6E3B857}"/>
              </a:ext>
            </a:extLst>
          </p:cNvPr>
          <p:cNvSpPr/>
          <p:nvPr/>
        </p:nvSpPr>
        <p:spPr>
          <a:xfrm>
            <a:off x="4214191" y="2372139"/>
            <a:ext cx="198783" cy="3859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Βέλος: Κάτω 15">
            <a:extLst>
              <a:ext uri="{FF2B5EF4-FFF2-40B4-BE49-F238E27FC236}">
                <a16:creationId xmlns:a16="http://schemas.microsoft.com/office/drawing/2014/main" xmlns="" id="{0520E225-4986-401A-BFAA-B588D51290E1}"/>
              </a:ext>
            </a:extLst>
          </p:cNvPr>
          <p:cNvSpPr/>
          <p:nvPr/>
        </p:nvSpPr>
        <p:spPr>
          <a:xfrm>
            <a:off x="4214191" y="3896139"/>
            <a:ext cx="198783" cy="3710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3234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731</TotalTime>
  <Words>926</Words>
  <Application>Microsoft Office PowerPoint</Application>
  <PresentationFormat>Προβολή στην οθόνη (4:3)</PresentationFormat>
  <Paragraphs>201</Paragraphs>
  <Slides>20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Θέμα του Office</vt:lpstr>
      <vt:lpstr>Αποτελεσματικές Πρακτικές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Αποτελεσματική Ανατροφοδότηση</vt:lpstr>
      <vt:lpstr>Αποτελεσματική Ανατροφοδότηση</vt:lpstr>
      <vt:lpstr>Τι να αποφεύγεται ως σχόλιο ανατροφοδότησης</vt:lpstr>
      <vt:lpstr> Αποτελεσματικές πρακτικές ανατροφοδότησης </vt:lpstr>
      <vt:lpstr>Συμβουλές</vt:lpstr>
      <vt:lpstr>Συμβουλές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ΝΕΛΗ</dc:creator>
  <cp:lastModifiedBy>Natasa</cp:lastModifiedBy>
  <cp:revision>134</cp:revision>
  <dcterms:created xsi:type="dcterms:W3CDTF">2020-02-24T09:12:47Z</dcterms:created>
  <dcterms:modified xsi:type="dcterms:W3CDTF">2023-03-21T12:17:19Z</dcterms:modified>
</cp:coreProperties>
</file>