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8"/>
  </p:notesMasterIdLst>
  <p:sldIdLst>
    <p:sldId id="653" r:id="rId2"/>
    <p:sldId id="357" r:id="rId3"/>
    <p:sldId id="717" r:id="rId4"/>
    <p:sldId id="521" r:id="rId5"/>
    <p:sldId id="326" r:id="rId6"/>
    <p:sldId id="655" r:id="rId7"/>
    <p:sldId id="696" r:id="rId8"/>
    <p:sldId id="719" r:id="rId9"/>
    <p:sldId id="264" r:id="rId10"/>
    <p:sldId id="258" r:id="rId11"/>
    <p:sldId id="697" r:id="rId12"/>
    <p:sldId id="691" r:id="rId13"/>
    <p:sldId id="689" r:id="rId14"/>
    <p:sldId id="296" r:id="rId15"/>
    <p:sldId id="287" r:id="rId16"/>
    <p:sldId id="28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53"/>
    <p:restoredTop sz="94643"/>
  </p:normalViewPr>
  <p:slideViewPr>
    <p:cSldViewPr snapToGrid="0" snapToObjects="1">
      <p:cViewPr varScale="1">
        <p:scale>
          <a:sx n="87" d="100"/>
          <a:sy n="87" d="100"/>
        </p:scale>
        <p:origin x="224"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832DC9-7C26-5F4D-BC18-71D032491408}" type="datetimeFigureOut">
              <a:rPr lang="el-GR" smtClean="0"/>
              <a:t>1/3/23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D5E00A-287B-B340-82EE-9EBE4FF520FB}" type="slidenum">
              <a:rPr lang="el-GR" smtClean="0"/>
              <a:t>‹#›</a:t>
            </a:fld>
            <a:endParaRPr lang="el-GR"/>
          </a:p>
        </p:txBody>
      </p:sp>
    </p:spTree>
    <p:extLst>
      <p:ext uri="{BB962C8B-B14F-4D97-AF65-F5344CB8AC3E}">
        <p14:creationId xmlns:p14="http://schemas.microsoft.com/office/powerpoint/2010/main" val="352003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D703959-8879-4EA6-BD28-68CE1C7A9D25}" type="slidenum">
              <a:rPr lang="en-US" smtClean="0"/>
              <a:t>13</a:t>
            </a:fld>
            <a:endParaRPr lang="en-US"/>
          </a:p>
        </p:txBody>
      </p:sp>
    </p:spTree>
    <p:extLst>
      <p:ext uri="{BB962C8B-B14F-4D97-AF65-F5344CB8AC3E}">
        <p14:creationId xmlns:p14="http://schemas.microsoft.com/office/powerpoint/2010/main" val="1925947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3/1/23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7" name="Date Placeholder 6"/>
          <p:cNvSpPr>
            <a:spLocks noGrp="1"/>
          </p:cNvSpPr>
          <p:nvPr>
            <p:ph type="dt" sz="half" idx="10"/>
          </p:nvPr>
        </p:nvSpPr>
        <p:spPr/>
        <p:txBody>
          <a:bodyPr/>
          <a:lstStyle/>
          <a:p>
            <a:fld id="{1160EA64-D806-43AC-9DF2-F8C432F32B4C}" type="datetimeFigureOut">
              <a:rPr lang="en-US" dirty="0"/>
              <a:t>3/1/23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3/1/23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583436" y="3143250"/>
            <a:ext cx="4270248" cy="25967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7" name="Date Placeholder 6"/>
          <p:cNvSpPr>
            <a:spLocks noGrp="1"/>
          </p:cNvSpPr>
          <p:nvPr>
            <p:ph type="dt" sz="half" idx="10"/>
          </p:nvPr>
        </p:nvSpPr>
        <p:spPr/>
        <p:txBody>
          <a:bodyPr/>
          <a:lstStyle/>
          <a:p>
            <a:fld id="{4F7D4976-E339-4826-83B7-FBD03F55ECF8}" type="datetimeFigureOut">
              <a:rPr lang="en-US" dirty="0"/>
              <a:t>3/1/23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3/1/23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9" name="Date Placeholder 8"/>
          <p:cNvSpPr>
            <a:spLocks noGrp="1"/>
          </p:cNvSpPr>
          <p:nvPr>
            <p:ph type="dt" sz="half" idx="10"/>
          </p:nvPr>
        </p:nvSpPr>
        <p:spPr/>
        <p:txBody>
          <a:bodyPr/>
          <a:lstStyle/>
          <a:p>
            <a:fld id="{D1BE4249-C0D0-4B06-8692-E8BB871AF643}" type="datetimeFigureOut">
              <a:rPr lang="en-US" dirty="0"/>
              <a:t>3/1/23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3/1/23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3/1/23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class.uoa.gr/courses/EDS22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s://www.ethnologue.com/guides/countries-most-languag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ethnologue.com/guides/ethnologue200" TargetMode="External"/><Relationship Id="rId5" Type="http://schemas.openxmlformats.org/officeDocument/2006/relationships/hyperlink" Target="https://www.ethnologue.com/guides/most-spoken-languages" TargetMode="External"/><Relationship Id="rId4" Type="http://schemas.openxmlformats.org/officeDocument/2006/relationships/hyperlink" Target="https://www.ethnologue.com/guides/continents-most-indigenous-languag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9C7454-04A9-CB44-924A-1D3A9957958D}"/>
              </a:ext>
            </a:extLst>
          </p:cNvPr>
          <p:cNvSpPr>
            <a:spLocks noGrp="1"/>
          </p:cNvSpPr>
          <p:nvPr>
            <p:ph type="ctrTitle"/>
          </p:nvPr>
        </p:nvSpPr>
        <p:spPr/>
        <p:txBody>
          <a:bodyPr/>
          <a:lstStyle/>
          <a:p>
            <a:r>
              <a:rPr lang="el-GR" dirty="0" err="1"/>
              <a:t>Εισαγωγη</a:t>
            </a:r>
            <a:r>
              <a:rPr lang="el-GR" dirty="0"/>
              <a:t> στη </a:t>
            </a:r>
            <a:r>
              <a:rPr lang="el-GR" dirty="0" err="1"/>
              <a:t>γλωσσολογια</a:t>
            </a:r>
            <a:endParaRPr lang="el-GR" dirty="0"/>
          </a:p>
        </p:txBody>
      </p:sp>
      <p:sp>
        <p:nvSpPr>
          <p:cNvPr id="3" name="Υπότιτλος 2">
            <a:extLst>
              <a:ext uri="{FF2B5EF4-FFF2-40B4-BE49-F238E27FC236}">
                <a16:creationId xmlns:a16="http://schemas.microsoft.com/office/drawing/2014/main" id="{72C807C5-5390-3C41-9F08-077F55AAA695}"/>
              </a:ext>
            </a:extLst>
          </p:cNvPr>
          <p:cNvSpPr>
            <a:spLocks noGrp="1"/>
          </p:cNvSpPr>
          <p:nvPr>
            <p:ph type="subTitle" idx="1"/>
          </p:nvPr>
        </p:nvSpPr>
        <p:spPr>
          <a:xfrm>
            <a:off x="1493133" y="4352543"/>
            <a:ext cx="8991599" cy="2140853"/>
          </a:xfrm>
        </p:spPr>
        <p:txBody>
          <a:bodyPr>
            <a:normAutofit/>
          </a:bodyPr>
          <a:lstStyle/>
          <a:p>
            <a:r>
              <a:rPr lang="fr-FR" b="1" dirty="0">
                <a:solidFill>
                  <a:srgbClr val="FF0000"/>
                </a:solidFill>
                <a:highlight>
                  <a:srgbClr val="FFFF00"/>
                </a:highlight>
                <a:hlinkClick r:id="rId2"/>
              </a:rPr>
              <a:t>https://eclass.uoa.gr/courses/EDS220/</a:t>
            </a:r>
            <a:endParaRPr lang="el-GR" b="1" dirty="0">
              <a:solidFill>
                <a:srgbClr val="FF0000"/>
              </a:solidFill>
              <a:highlight>
                <a:srgbClr val="FFFF00"/>
              </a:highlight>
            </a:endParaRPr>
          </a:p>
          <a:p>
            <a:endParaRPr lang="el-GR" b="1" dirty="0">
              <a:solidFill>
                <a:srgbClr val="FF0000"/>
              </a:solidFill>
              <a:highlight>
                <a:srgbClr val="FFFF00"/>
              </a:highlight>
            </a:endParaRPr>
          </a:p>
          <a:p>
            <a:r>
              <a:rPr lang="el-GR" b="1" dirty="0"/>
              <a:t>ΕΙΣΑΓΩΓΗ ΣΤΗ ΓΛΩΣΣΟΛΟΓΙΑ_ΠΔΕ_2023 </a:t>
            </a:r>
          </a:p>
          <a:p>
            <a:endParaRPr lang="el-GR" b="1" dirty="0">
              <a:solidFill>
                <a:srgbClr val="FF0000"/>
              </a:solidFill>
              <a:highlight>
                <a:srgbClr val="FFFF00"/>
              </a:highlight>
            </a:endParaRPr>
          </a:p>
          <a:p>
            <a:r>
              <a:rPr lang="el-GR" dirty="0"/>
              <a:t>Μαρία Ιακώβου</a:t>
            </a:r>
          </a:p>
        </p:txBody>
      </p:sp>
    </p:spTree>
    <p:extLst>
      <p:ext uri="{BB962C8B-B14F-4D97-AF65-F5344CB8AC3E}">
        <p14:creationId xmlns:p14="http://schemas.microsoft.com/office/powerpoint/2010/main" val="3503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Οι γλώσσες στον κόσμο</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84" y="3284985"/>
            <a:ext cx="723900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548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41A73CED-98A9-2BFF-6B79-2E242E8FA402}"/>
              </a:ext>
            </a:extLst>
          </p:cNvPr>
          <p:cNvPicPr>
            <a:picLocks noChangeAspect="1"/>
          </p:cNvPicPr>
          <p:nvPr/>
        </p:nvPicPr>
        <p:blipFill>
          <a:blip r:embed="rId2"/>
          <a:stretch>
            <a:fillRect/>
          </a:stretch>
        </p:blipFill>
        <p:spPr>
          <a:xfrm>
            <a:off x="2209800" y="639013"/>
            <a:ext cx="7772400" cy="5579973"/>
          </a:xfrm>
          <a:prstGeom prst="rect">
            <a:avLst/>
          </a:prstGeom>
        </p:spPr>
      </p:pic>
    </p:spTree>
    <p:extLst>
      <p:ext uri="{BB962C8B-B14F-4D97-AF65-F5344CB8AC3E}">
        <p14:creationId xmlns:p14="http://schemas.microsoft.com/office/powerpoint/2010/main" val="588986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429C522D-BC27-8881-BBED-52FE6A3AC6BF}"/>
              </a:ext>
            </a:extLst>
          </p:cNvPr>
          <p:cNvPicPr>
            <a:picLocks noChangeAspect="1"/>
          </p:cNvPicPr>
          <p:nvPr/>
        </p:nvPicPr>
        <p:blipFill>
          <a:blip r:embed="rId2"/>
          <a:stretch>
            <a:fillRect/>
          </a:stretch>
        </p:blipFill>
        <p:spPr>
          <a:xfrm>
            <a:off x="685800" y="526941"/>
            <a:ext cx="7772400" cy="5481388"/>
          </a:xfrm>
          <a:prstGeom prst="rect">
            <a:avLst/>
          </a:prstGeom>
        </p:spPr>
      </p:pic>
    </p:spTree>
    <p:extLst>
      <p:ext uri="{BB962C8B-B14F-4D97-AF65-F5344CB8AC3E}">
        <p14:creationId xmlns:p14="http://schemas.microsoft.com/office/powerpoint/2010/main" val="4245592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B07B94EA-77DB-C687-F5C1-19F83AC47832}"/>
              </a:ext>
            </a:extLst>
          </p:cNvPr>
          <p:cNvPicPr>
            <a:picLocks noChangeAspect="1"/>
          </p:cNvPicPr>
          <p:nvPr/>
        </p:nvPicPr>
        <p:blipFill>
          <a:blip r:embed="rId3"/>
          <a:stretch>
            <a:fillRect/>
          </a:stretch>
        </p:blipFill>
        <p:spPr>
          <a:xfrm>
            <a:off x="361577" y="259228"/>
            <a:ext cx="5473700" cy="6293971"/>
          </a:xfrm>
          <a:prstGeom prst="rect">
            <a:avLst/>
          </a:prstGeom>
        </p:spPr>
      </p:pic>
      <p:pic>
        <p:nvPicPr>
          <p:cNvPr id="3" name="Εικόνα 2">
            <a:extLst>
              <a:ext uri="{FF2B5EF4-FFF2-40B4-BE49-F238E27FC236}">
                <a16:creationId xmlns:a16="http://schemas.microsoft.com/office/drawing/2014/main" id="{0AE8FC93-58AE-A321-1067-729EDEB3740E}"/>
              </a:ext>
            </a:extLst>
          </p:cNvPr>
          <p:cNvPicPr>
            <a:picLocks noChangeAspect="1"/>
          </p:cNvPicPr>
          <p:nvPr/>
        </p:nvPicPr>
        <p:blipFill>
          <a:blip r:embed="rId4"/>
          <a:stretch>
            <a:fillRect/>
          </a:stretch>
        </p:blipFill>
        <p:spPr>
          <a:xfrm>
            <a:off x="6718300" y="546100"/>
            <a:ext cx="5473700" cy="6007100"/>
          </a:xfrm>
          <a:prstGeom prst="rect">
            <a:avLst/>
          </a:prstGeom>
        </p:spPr>
      </p:pic>
    </p:spTree>
    <p:extLst>
      <p:ext uri="{BB962C8B-B14F-4D97-AF65-F5344CB8AC3E}">
        <p14:creationId xmlns:p14="http://schemas.microsoft.com/office/powerpoint/2010/main" val="3365298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1"/>
          <p:cNvSpPr/>
          <p:nvPr/>
        </p:nvSpPr>
        <p:spPr>
          <a:xfrm>
            <a:off x="10" y="0"/>
            <a:ext cx="12191990" cy="2358677"/>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8" name="Google Shape;488;p41"/>
          <p:cNvSpPr txBox="1">
            <a:spLocks noGrp="1"/>
          </p:cNvSpPr>
          <p:nvPr>
            <p:ph type="title"/>
          </p:nvPr>
        </p:nvSpPr>
        <p:spPr>
          <a:xfrm>
            <a:off x="1156851" y="637762"/>
            <a:ext cx="9888496" cy="152037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l-GR" dirty="0">
                <a:solidFill>
                  <a:schemeClr val="lt1"/>
                </a:solidFill>
              </a:rPr>
              <a:t>Οι γλώσσες στον κόσμο </a:t>
            </a:r>
            <a:r>
              <a:rPr lang="el-GR">
                <a:solidFill>
                  <a:schemeClr val="lt1"/>
                </a:solidFill>
              </a:rPr>
              <a:t>σήμερα…</a:t>
            </a:r>
            <a:br>
              <a:rPr lang="el-GR">
                <a:solidFill>
                  <a:schemeClr val="lt1"/>
                </a:solidFill>
              </a:rPr>
            </a:br>
            <a:r>
              <a:rPr lang="el-GR">
                <a:solidFill>
                  <a:schemeClr val="lt1"/>
                </a:solidFill>
              </a:rPr>
              <a:t>ζούμε </a:t>
            </a:r>
            <a:r>
              <a:rPr lang="el-GR" dirty="0">
                <a:solidFill>
                  <a:schemeClr val="lt1"/>
                </a:solidFill>
              </a:rPr>
              <a:t>σε έναν </a:t>
            </a:r>
            <a:r>
              <a:rPr lang="el-GR" dirty="0" err="1">
                <a:solidFill>
                  <a:schemeClr val="lt1"/>
                </a:solidFill>
              </a:rPr>
              <a:t>πολυγλωσσο</a:t>
            </a:r>
            <a:r>
              <a:rPr lang="el-GR" dirty="0">
                <a:solidFill>
                  <a:schemeClr val="lt1"/>
                </a:solidFill>
              </a:rPr>
              <a:t> </a:t>
            </a:r>
            <a:r>
              <a:rPr lang="el-GR" dirty="0" err="1">
                <a:solidFill>
                  <a:schemeClr val="lt1"/>
                </a:solidFill>
              </a:rPr>
              <a:t>κοσμο</a:t>
            </a:r>
            <a:endParaRPr dirty="0">
              <a:solidFill>
                <a:schemeClr val="lt1"/>
              </a:solidFill>
            </a:endParaRPr>
          </a:p>
        </p:txBody>
      </p:sp>
      <p:sp>
        <p:nvSpPr>
          <p:cNvPr id="489" name="Google Shape;489;p41"/>
          <p:cNvSpPr/>
          <p:nvPr/>
        </p:nvSpPr>
        <p:spPr>
          <a:xfrm>
            <a:off x="0" y="2358676"/>
            <a:ext cx="12191990" cy="454542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0" name="Google Shape;490;p41"/>
          <p:cNvSpPr/>
          <p:nvPr/>
        </p:nvSpPr>
        <p:spPr>
          <a:xfrm>
            <a:off x="1156851" y="2893697"/>
            <a:ext cx="457200" cy="4572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1" name="Google Shape;491;p41"/>
          <p:cNvSpPr txBox="1">
            <a:spLocks noGrp="1"/>
          </p:cNvSpPr>
          <p:nvPr>
            <p:ph type="body" idx="1"/>
          </p:nvPr>
        </p:nvSpPr>
        <p:spPr>
          <a:xfrm>
            <a:off x="1155559" y="3100283"/>
            <a:ext cx="9889788" cy="307667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l-GR" sz="2200"/>
              <a:t>Οι χώρες με τις περισσότερες γλώσσες: </a:t>
            </a:r>
            <a:r>
              <a:rPr lang="el-GR" sz="2200" u="sng">
                <a:solidFill>
                  <a:schemeClr val="hlink"/>
                </a:solidFill>
                <a:hlinkClick r:id="rId3"/>
              </a:rPr>
              <a:t>https://www.ethnologue.com/guides/countries-most-languages</a:t>
            </a:r>
            <a:endParaRPr sz="2200"/>
          </a:p>
          <a:p>
            <a:pPr marL="228600" lvl="0" indent="-228600" algn="l" rtl="0">
              <a:lnSpc>
                <a:spcPct val="90000"/>
              </a:lnSpc>
              <a:spcBef>
                <a:spcPts val="1000"/>
              </a:spcBef>
              <a:spcAft>
                <a:spcPts val="0"/>
              </a:spcAft>
              <a:buClr>
                <a:schemeClr val="dk1"/>
              </a:buClr>
              <a:buSzPts val="2200"/>
              <a:buChar char="•"/>
            </a:pPr>
            <a:r>
              <a:rPr lang="el-GR" sz="2200"/>
              <a:t>Η ήπειρος με τις περισσότερες γηγενείς γλώσσες: </a:t>
            </a:r>
            <a:r>
              <a:rPr lang="el-GR" sz="2200" u="sng">
                <a:solidFill>
                  <a:schemeClr val="hlink"/>
                </a:solidFill>
                <a:hlinkClick r:id="rId4"/>
              </a:rPr>
              <a:t>https://www.ethnologue.com/guides/continents-most-indigenous-languages</a:t>
            </a:r>
            <a:endParaRPr sz="2200"/>
          </a:p>
          <a:p>
            <a:pPr marL="228600" lvl="0" indent="-228600" algn="l" rtl="0">
              <a:lnSpc>
                <a:spcPct val="90000"/>
              </a:lnSpc>
              <a:spcBef>
                <a:spcPts val="1000"/>
              </a:spcBef>
              <a:spcAft>
                <a:spcPts val="0"/>
              </a:spcAft>
              <a:buClr>
                <a:schemeClr val="dk1"/>
              </a:buClr>
              <a:buSzPts val="2200"/>
              <a:buChar char="•"/>
            </a:pPr>
            <a:r>
              <a:rPr lang="el-GR" sz="2200"/>
              <a:t>Η πιο ομιλούμενη γλώσσα στον κόσμο σήμερα: </a:t>
            </a:r>
            <a:r>
              <a:rPr lang="el-GR" sz="2200" u="sng">
                <a:solidFill>
                  <a:schemeClr val="hlink"/>
                </a:solidFill>
                <a:hlinkClick r:id="rId5"/>
              </a:rPr>
              <a:t>https://www.ethnologue.com/guides/most-spoken-languages</a:t>
            </a:r>
            <a:endParaRPr sz="2200"/>
          </a:p>
          <a:p>
            <a:pPr marL="228600" lvl="0" indent="-228600" algn="l" rtl="0">
              <a:lnSpc>
                <a:spcPct val="90000"/>
              </a:lnSpc>
              <a:spcBef>
                <a:spcPts val="1000"/>
              </a:spcBef>
              <a:spcAft>
                <a:spcPts val="0"/>
              </a:spcAft>
              <a:buClr>
                <a:schemeClr val="dk1"/>
              </a:buClr>
              <a:buSzPts val="2200"/>
              <a:buChar char="•"/>
            </a:pPr>
            <a:r>
              <a:rPr lang="el-GR" sz="2200"/>
              <a:t>Οι 20 πιο ομιλούμενες γλώσσες: </a:t>
            </a:r>
            <a:r>
              <a:rPr lang="el-GR" sz="2200" u="sng">
                <a:solidFill>
                  <a:schemeClr val="hlink"/>
                </a:solidFill>
                <a:hlinkClick r:id="rId6"/>
              </a:rPr>
              <a:t>https://www.ethnologue.com/guides/ethnologue200</a:t>
            </a:r>
            <a:endParaRPr sz="2200"/>
          </a:p>
          <a:p>
            <a:pPr marL="228600" lvl="0" indent="-88900" algn="l" rtl="0">
              <a:lnSpc>
                <a:spcPct val="90000"/>
              </a:lnSpc>
              <a:spcBef>
                <a:spcPts val="1000"/>
              </a:spcBef>
              <a:spcAft>
                <a:spcPts val="0"/>
              </a:spcAft>
              <a:buClr>
                <a:schemeClr val="dk1"/>
              </a:buClr>
              <a:buSzPts val="2200"/>
              <a:buNone/>
            </a:pPr>
            <a:endParaRPr sz="2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1365813" y="2638044"/>
            <a:ext cx="9375493" cy="3959526"/>
          </a:xfrm>
        </p:spPr>
        <p:txBody>
          <a:bodyPr>
            <a:normAutofit/>
          </a:bodyPr>
          <a:lstStyle/>
          <a:p>
            <a:r>
              <a:rPr lang="el-GR" dirty="0"/>
              <a:t>Εάν όλες οι γλώσσες ήταν ίσες σε μέγεθος, κάθε μία θα είχε περίπου </a:t>
            </a:r>
            <a:r>
              <a:rPr lang="el-GR" dirty="0">
                <a:highlight>
                  <a:srgbClr val="FFFF00"/>
                </a:highlight>
              </a:rPr>
              <a:t>860.000 </a:t>
            </a:r>
            <a:r>
              <a:rPr lang="el-GR" dirty="0"/>
              <a:t>ομιλητές. Ωστόσο, το μέσο μέγεθος μιας γλώσσας είναι μόνο περίπου 7.500 ομιλητές.</a:t>
            </a:r>
          </a:p>
          <a:p>
            <a:r>
              <a:rPr lang="el-GR" dirty="0"/>
              <a:t>Μόνο 389 (σχεδόν </a:t>
            </a:r>
            <a:r>
              <a:rPr lang="el-GR" dirty="0">
                <a:highlight>
                  <a:srgbClr val="FFFF00"/>
                </a:highlight>
              </a:rPr>
              <a:t>6%) </a:t>
            </a:r>
            <a:r>
              <a:rPr lang="el-GR" dirty="0"/>
              <a:t>από τις γλώσσες του κόσμου έχουν τουλάχιστον ένα εκατομμύριο ομιλητές και αντιπροσωπεύουν το </a:t>
            </a:r>
            <a:r>
              <a:rPr lang="el-GR" dirty="0">
                <a:highlight>
                  <a:srgbClr val="FFFF00"/>
                </a:highlight>
              </a:rPr>
              <a:t>94%</a:t>
            </a:r>
            <a:r>
              <a:rPr lang="el-GR" dirty="0"/>
              <a:t> του παγκόσμιου πληθυσμού. </a:t>
            </a:r>
          </a:p>
          <a:p>
            <a:r>
              <a:rPr lang="el-GR" dirty="0"/>
              <a:t>Το υπόλοιπο </a:t>
            </a:r>
            <a:r>
              <a:rPr lang="el-GR" dirty="0">
                <a:highlight>
                  <a:srgbClr val="FFFF00"/>
                </a:highlight>
              </a:rPr>
              <a:t>94% </a:t>
            </a:r>
            <a:r>
              <a:rPr lang="el-GR" dirty="0"/>
              <a:t>των γλωσσών μιλιέται μόνο από το </a:t>
            </a:r>
            <a:r>
              <a:rPr lang="el-GR" dirty="0">
                <a:highlight>
                  <a:srgbClr val="FFFF00"/>
                </a:highlight>
              </a:rPr>
              <a:t>6% </a:t>
            </a:r>
            <a:r>
              <a:rPr lang="el-GR" dirty="0"/>
              <a:t>των κατοίκων του πλανήτη. </a:t>
            </a:r>
          </a:p>
          <a:p>
            <a:r>
              <a:rPr lang="el-GR" dirty="0"/>
              <a:t>Στην Παπούα Νέα Γουινέα μιλιέται το 13,2% των γλωσσών του κόσμου, αλλά ο πληθυσμός της χώρας είναι το 0,1% του παγκόσμιου πληθυσμού και η έκταση της χώρας είναι το 0,4% της παγκόσμιας έκτασης. </a:t>
            </a:r>
          </a:p>
          <a:p>
            <a:r>
              <a:rPr lang="el-GR" dirty="0"/>
              <a:t>Η συνολική αναλογία των γλωσσών προς ανθρώπους είναι μόνο 1 έως 5.000 περίπου.</a:t>
            </a:r>
            <a:endParaRPr lang="en-US" dirty="0"/>
          </a:p>
          <a:p>
            <a:endParaRPr lang="el-GR" dirty="0"/>
          </a:p>
        </p:txBody>
      </p:sp>
      <p:sp>
        <p:nvSpPr>
          <p:cNvPr id="3" name="Τίτλος 2"/>
          <p:cNvSpPr>
            <a:spLocks noGrp="1"/>
          </p:cNvSpPr>
          <p:nvPr>
            <p:ph type="title"/>
          </p:nvPr>
        </p:nvSpPr>
        <p:spPr/>
        <p:txBody>
          <a:bodyPr>
            <a:normAutofit/>
          </a:bodyPr>
          <a:lstStyle/>
          <a:p>
            <a:r>
              <a:rPr lang="el-GR" dirty="0"/>
              <a:t>ενδιαφέροντα στοιχεία σχετικά με τα κράτη και τις γλώσσες </a:t>
            </a:r>
          </a:p>
        </p:txBody>
      </p:sp>
    </p:spTree>
    <p:extLst>
      <p:ext uri="{BB962C8B-B14F-4D97-AF65-F5344CB8AC3E}">
        <p14:creationId xmlns:p14="http://schemas.microsoft.com/office/powerpoint/2010/main" val="1323192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2063553" y="2204865"/>
            <a:ext cx="7740848" cy="4531601"/>
          </a:xfrm>
        </p:spPr>
        <p:txBody>
          <a:bodyPr>
            <a:normAutofit fontScale="92500" lnSpcReduction="20000"/>
          </a:bodyPr>
          <a:lstStyle/>
          <a:p>
            <a:r>
              <a:rPr lang="el-GR" sz="1800" dirty="0">
                <a:highlight>
                  <a:srgbClr val="FFFF00"/>
                </a:highlight>
              </a:rPr>
              <a:t>Συνήθως οι ισχυρότερες ομάδες είναι σε θέση να επιβάλουν τη γλώσσα τους στις λιγότερο ισχυρές ομάδες</a:t>
            </a:r>
            <a:r>
              <a:rPr lang="el-GR" sz="1800" dirty="0"/>
              <a:t>.</a:t>
            </a:r>
          </a:p>
          <a:p>
            <a:pPr lvl="1"/>
            <a:r>
              <a:rPr lang="el-GR" sz="1800" dirty="0"/>
              <a:t>Αν και τα περισσότερα εθνικά κράτη ενσωματώνουν μια σειρά ομάδων με διαφορετικές γλώσσες, συνήθως αναγνωρίζεται μόνο μία ή λίγες γλώσσες για χρήση στο εκπαιδευτικό σύστημα και σε άλλους κοινωνικούς φορείς/θεσμούς. </a:t>
            </a:r>
          </a:p>
          <a:p>
            <a:pPr lvl="1"/>
            <a:r>
              <a:rPr lang="el-GR" sz="1800" dirty="0"/>
              <a:t>Η γλώσσα (οι γλώσσες) της εκπαίδευσης καθορίζεται από τις πολιτικές των κυβερνήσεων, οι οποίες ευνοούν την κυρίαρχη κρατική γλώσσα.</a:t>
            </a:r>
          </a:p>
          <a:p>
            <a:r>
              <a:rPr lang="el-GR" sz="1800" dirty="0"/>
              <a:t>Λιγότερο από το 4% των γλωσσών του κόσμου έχουν οποιοδήποτε είδος επίσημου καθεστώτος στις χώρες όπου ομιλούνται. </a:t>
            </a:r>
          </a:p>
          <a:p>
            <a:pPr lvl="1"/>
            <a:r>
              <a:rPr lang="el-GR" sz="1800" dirty="0"/>
              <a:t>Π.χ. η αγγλική γλώσσα είναι η κυρίαρχη </a:t>
            </a:r>
            <a:r>
              <a:rPr lang="el-GR" sz="1800" dirty="0" err="1"/>
              <a:t>de</a:t>
            </a:r>
            <a:r>
              <a:rPr lang="el-GR" sz="1800" dirty="0"/>
              <a:t> </a:t>
            </a:r>
            <a:r>
              <a:rPr lang="el-GR" sz="1800" dirty="0" err="1"/>
              <a:t>facto</a:t>
            </a:r>
            <a:r>
              <a:rPr lang="el-GR" sz="1800" dirty="0"/>
              <a:t> ή επίσημη γλώσσα σε περισσότερες από 98 χώρες. Η γαλλική σε 54. </a:t>
            </a:r>
          </a:p>
          <a:p>
            <a:pPr lvl="1"/>
            <a:r>
              <a:rPr lang="el-GR" sz="1800" dirty="0">
                <a:highlight>
                  <a:srgbClr val="FFFF00"/>
                </a:highlight>
              </a:rPr>
              <a:t>Λιγότερο από το 10% των γλωσσών του κόσμου χρησιμοποιούνται στην εκπαίδευση</a:t>
            </a:r>
            <a:r>
              <a:rPr lang="el-GR" sz="1800" dirty="0"/>
              <a:t>. </a:t>
            </a:r>
          </a:p>
          <a:p>
            <a:pPr lvl="1"/>
            <a:r>
              <a:rPr lang="el-GR" sz="1800" dirty="0"/>
              <a:t>Οι περισσότερες γλώσσες δεν αναγνωρίζονται επισήμως (τοπική κοινότητα, οικιακές λειτουργίες, πολύ μικρές ομάδες ανθρώπων)</a:t>
            </a:r>
            <a:endParaRPr lang="en-US" sz="1800" dirty="0"/>
          </a:p>
          <a:p>
            <a:endParaRPr lang="el-GR" dirty="0"/>
          </a:p>
        </p:txBody>
      </p:sp>
      <p:sp>
        <p:nvSpPr>
          <p:cNvPr id="3" name="Τίτλος 2"/>
          <p:cNvSpPr>
            <a:spLocks noGrp="1"/>
          </p:cNvSpPr>
          <p:nvPr>
            <p:ph type="title"/>
          </p:nvPr>
        </p:nvSpPr>
        <p:spPr/>
        <p:txBody>
          <a:bodyPr>
            <a:normAutofit/>
          </a:bodyPr>
          <a:lstStyle/>
          <a:p>
            <a:r>
              <a:rPr lang="el-GR" dirty="0"/>
              <a:t>ενδιαφέροντα στοιχεία σχετικά με τα κράτη και τις γλώσσες </a:t>
            </a:r>
          </a:p>
        </p:txBody>
      </p:sp>
    </p:spTree>
    <p:extLst>
      <p:ext uri="{BB962C8B-B14F-4D97-AF65-F5344CB8AC3E}">
        <p14:creationId xmlns:p14="http://schemas.microsoft.com/office/powerpoint/2010/main" val="252623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29D97991-13CF-864D-B54D-8327EF782986}"/>
              </a:ext>
            </a:extLst>
          </p:cNvPr>
          <p:cNvSpPr>
            <a:spLocks noGrp="1"/>
          </p:cNvSpPr>
          <p:nvPr>
            <p:ph type="ctrTitle"/>
          </p:nvPr>
        </p:nvSpPr>
        <p:spPr/>
        <p:txBody>
          <a:bodyPr/>
          <a:lstStyle/>
          <a:p>
            <a:r>
              <a:rPr lang="el-GR" altLang="el-GR" b="1" dirty="0">
                <a:highlight>
                  <a:srgbClr val="FFFF00"/>
                </a:highlight>
                <a:ea typeface="ＭＳ Ｐゴシック" panose="020B0600070205080204" pitchFamily="34" charset="-128"/>
              </a:rPr>
              <a:t>Γλώσσα και ΓΛΩΣΣΟΛΟΓΙΑ</a:t>
            </a:r>
            <a:endParaRPr lang="en-US" altLang="el-GR" b="1" dirty="0">
              <a:highlight>
                <a:srgbClr val="FFFF00"/>
              </a:highlight>
              <a:ea typeface="ＭＳ Ｐゴシック" panose="020B0600070205080204" pitchFamily="34" charset="-128"/>
            </a:endParaRPr>
          </a:p>
        </p:txBody>
      </p:sp>
      <p:sp>
        <p:nvSpPr>
          <p:cNvPr id="3" name="Subtitle 2">
            <a:extLst>
              <a:ext uri="{FF2B5EF4-FFF2-40B4-BE49-F238E27FC236}">
                <a16:creationId xmlns:a16="http://schemas.microsoft.com/office/drawing/2014/main" id="{DD2E79E9-5180-4242-9487-212992ADB9EF}"/>
              </a:ext>
            </a:extLst>
          </p:cNvPr>
          <p:cNvSpPr>
            <a:spLocks noGrp="1"/>
          </p:cNvSpPr>
          <p:nvPr>
            <p:ph type="subTitle" idx="1"/>
          </p:nvPr>
        </p:nvSpPr>
        <p:spPr>
          <a:xfrm>
            <a:off x="2351088" y="4375468"/>
            <a:ext cx="7200900" cy="1645920"/>
          </a:xfrm>
        </p:spPr>
        <p:txBody>
          <a:bodyPr/>
          <a:lstStyle/>
          <a:p>
            <a:r>
              <a:rPr lang="el-GR" altLang="el-GR" dirty="0">
                <a:solidFill>
                  <a:srgbClr val="FF0000"/>
                </a:solidFill>
                <a:ea typeface="ＭＳ Ｐゴシック" panose="020B0600070205080204" pitchFamily="34" charset="-128"/>
              </a:rPr>
              <a:t>Οι παραδοχές μας</a:t>
            </a:r>
          </a:p>
          <a:p>
            <a:r>
              <a:rPr lang="el-GR" altLang="el-GR" dirty="0">
                <a:solidFill>
                  <a:srgbClr val="FF0000"/>
                </a:solidFill>
                <a:ea typeface="ＭＳ Ｐゴシック" panose="020B0600070205080204" pitchFamily="34" charset="-128"/>
              </a:rPr>
              <a:t>Τι είναι «γλώσσα»;</a:t>
            </a:r>
          </a:p>
          <a:p>
            <a:r>
              <a:rPr lang="el-GR" altLang="el-GR" dirty="0">
                <a:solidFill>
                  <a:srgbClr val="FF0000"/>
                </a:solidFill>
                <a:ea typeface="ＭＳ Ｐゴシック" panose="020B0600070205080204" pitchFamily="34" charset="-128"/>
              </a:rPr>
              <a:t>Ποια είναι η γλώσσα που ενδιαφέρει </a:t>
            </a:r>
            <a:r>
              <a:rPr lang="el-GR" altLang="el-GR">
                <a:solidFill>
                  <a:srgbClr val="FF0000"/>
                </a:solidFill>
                <a:ea typeface="ＭＳ Ｐゴシック" panose="020B0600070205080204" pitchFamily="34" charset="-128"/>
              </a:rPr>
              <a:t>τη γλωσσολογία;</a:t>
            </a:r>
            <a:endParaRPr lang="el-GR" altLang="el-GR" dirty="0">
              <a:solidFill>
                <a:srgbClr val="FF0000"/>
              </a:solidFill>
              <a:ea typeface="ＭＳ Ｐゴシック" panose="020B0600070205080204" pitchFamily="34" charset="-128"/>
            </a:endParaRPr>
          </a:p>
          <a:p>
            <a:endParaRPr lang="en-US" altLang="el-GR" dirty="0">
              <a:solidFill>
                <a:srgbClr val="FF0000"/>
              </a:solidFill>
              <a:ea typeface="ＭＳ Ｐゴシック" panose="020B0600070205080204" pitchFamily="34" charset="-128"/>
            </a:endParaRPr>
          </a:p>
        </p:txBody>
      </p:sp>
    </p:spTree>
    <p:extLst>
      <p:ext uri="{BB962C8B-B14F-4D97-AF65-F5344CB8AC3E}">
        <p14:creationId xmlns:p14="http://schemas.microsoft.com/office/powerpoint/2010/main" val="42327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a:extLst>
              <a:ext uri="{FF2B5EF4-FFF2-40B4-BE49-F238E27FC236}">
                <a16:creationId xmlns:a16="http://schemas.microsoft.com/office/drawing/2014/main" id="{C640D4C2-2032-F048-931D-DC34BDB77DD1}"/>
              </a:ext>
            </a:extLst>
          </p:cNvPr>
          <p:cNvSpPr>
            <a:spLocks noGrp="1"/>
          </p:cNvSpPr>
          <p:nvPr>
            <p:ph type="ctrTitle"/>
          </p:nvPr>
        </p:nvSpPr>
        <p:spPr>
          <a:xfrm>
            <a:off x="914400" y="2130425"/>
            <a:ext cx="10363200" cy="1470025"/>
          </a:xfrm>
        </p:spPr>
        <p:txBody>
          <a:bodyPr/>
          <a:lstStyle/>
          <a:p>
            <a:r>
              <a:rPr lang="el-GR" altLang="el-GR" dirty="0">
                <a:ea typeface="ＭＳ Ｐゴシック" panose="020B0600070205080204" pitchFamily="34" charset="-128"/>
              </a:rPr>
              <a:t>Η γλωσσολογία είναι το </a:t>
            </a:r>
            <a:r>
              <a:rPr lang="el-GR" altLang="el-GR" dirty="0" err="1">
                <a:ea typeface="ＭＳ Ｐゴシック" panose="020B0600070205080204" pitchFamily="34" charset="-128"/>
              </a:rPr>
              <a:t>αντικειμενο</a:t>
            </a:r>
            <a:r>
              <a:rPr lang="el-GR" altLang="el-GR" dirty="0">
                <a:ea typeface="ＭＳ Ｐゴシック" panose="020B0600070205080204" pitchFamily="34" charset="-128"/>
              </a:rPr>
              <a:t> </a:t>
            </a:r>
            <a:r>
              <a:rPr lang="el-GR" altLang="el-GR" dirty="0" err="1">
                <a:ea typeface="ＭＳ Ｐゴシック" panose="020B0600070205080204" pitchFamily="34" charset="-128"/>
              </a:rPr>
              <a:t>μελετησ</a:t>
            </a:r>
            <a:r>
              <a:rPr lang="el-GR" altLang="el-GR" dirty="0">
                <a:ea typeface="ＭＳ Ｐゴシック" panose="020B0600070205080204" pitchFamily="34" charset="-128"/>
              </a:rPr>
              <a:t> </a:t>
            </a:r>
            <a:r>
              <a:rPr lang="el-GR" altLang="el-GR" dirty="0" err="1">
                <a:ea typeface="ＭＳ Ｐゴシック" panose="020B0600070205080204" pitchFamily="34" charset="-128"/>
              </a:rPr>
              <a:t>μασ</a:t>
            </a:r>
            <a:endParaRPr lang="en-US" altLang="el-GR" dirty="0">
              <a:ea typeface="ＭＳ Ｐゴシック" panose="020B0600070205080204" pitchFamily="34" charset="-128"/>
            </a:endParaRPr>
          </a:p>
        </p:txBody>
      </p:sp>
      <p:sp>
        <p:nvSpPr>
          <p:cNvPr id="2" name="Subtitle 1">
            <a:extLst>
              <a:ext uri="{FF2B5EF4-FFF2-40B4-BE49-F238E27FC236}">
                <a16:creationId xmlns:a16="http://schemas.microsoft.com/office/drawing/2014/main" id="{6C0C8024-5AA1-2F4F-B4E1-F92296CDCD3B}"/>
              </a:ext>
            </a:extLst>
          </p:cNvPr>
          <p:cNvSpPr>
            <a:spLocks noGrp="1"/>
          </p:cNvSpPr>
          <p:nvPr>
            <p:ph type="subTitle" idx="1"/>
          </p:nvPr>
        </p:nvSpPr>
        <p:spPr>
          <a:xfrm>
            <a:off x="1416050" y="3886200"/>
            <a:ext cx="10080625" cy="2351088"/>
          </a:xfrm>
        </p:spPr>
        <p:txBody>
          <a:bodyPr>
            <a:normAutofit fontScale="92500" lnSpcReduction="10000"/>
          </a:bodyPr>
          <a:lstStyle/>
          <a:p>
            <a:pPr>
              <a:buFont typeface="Arial" charset="0"/>
              <a:buNone/>
              <a:defRPr/>
            </a:pPr>
            <a:r>
              <a:rPr lang="el-GR" dirty="0">
                <a:solidFill>
                  <a:srgbClr val="FF0000"/>
                </a:solidFill>
              </a:rPr>
              <a:t>Τι ε</a:t>
            </a:r>
            <a:r>
              <a:rPr lang="en-US" dirty="0" err="1">
                <a:solidFill>
                  <a:srgbClr val="FF0000"/>
                </a:solidFill>
              </a:rPr>
              <a:t>ί</a:t>
            </a:r>
            <a:r>
              <a:rPr lang="el-GR" dirty="0">
                <a:solidFill>
                  <a:srgbClr val="FF0000"/>
                </a:solidFill>
              </a:rPr>
              <a:t>ναι η γλωσσολογία;</a:t>
            </a:r>
          </a:p>
          <a:p>
            <a:pPr>
              <a:buFont typeface="Arial" charset="0"/>
              <a:buNone/>
              <a:defRPr/>
            </a:pPr>
            <a:r>
              <a:rPr lang="el-GR" dirty="0">
                <a:solidFill>
                  <a:srgbClr val="FF0000"/>
                </a:solidFill>
              </a:rPr>
              <a:t>Ποια είναι η ΓΛΩΣΣΑ που ενδιαφέρει τη γλωσσολογία;</a:t>
            </a:r>
          </a:p>
          <a:p>
            <a:pPr>
              <a:defRPr/>
            </a:pPr>
            <a:r>
              <a:rPr lang="el-GR" dirty="0">
                <a:solidFill>
                  <a:srgbClr val="FF0000"/>
                </a:solidFill>
              </a:rPr>
              <a:t>Τι σημαίνει </a:t>
            </a:r>
            <a:r>
              <a:rPr lang="el-GR" b="1" dirty="0">
                <a:solidFill>
                  <a:srgbClr val="FF0000"/>
                </a:solidFill>
              </a:rPr>
              <a:t>«ξέρω μια γλώσσα»</a:t>
            </a:r>
            <a:r>
              <a:rPr lang="el-GR" dirty="0">
                <a:solidFill>
                  <a:srgbClr val="FF0000"/>
                </a:solidFill>
              </a:rPr>
              <a:t>; </a:t>
            </a:r>
          </a:p>
          <a:p>
            <a:pPr>
              <a:defRPr/>
            </a:pPr>
            <a:r>
              <a:rPr lang="el-GR" dirty="0">
                <a:solidFill>
                  <a:srgbClr val="FF0000"/>
                </a:solidFill>
              </a:rPr>
              <a:t>Πώς άρχισαν/ αρχίζουν όλα; </a:t>
            </a:r>
          </a:p>
          <a:p>
            <a:pPr>
              <a:defRPr/>
            </a:pPr>
            <a:r>
              <a:rPr lang="el-GR" dirty="0" err="1">
                <a:solidFill>
                  <a:srgbClr val="FF0000"/>
                </a:solidFill>
              </a:rPr>
              <a:t>Μπορο</a:t>
            </a:r>
            <a:r>
              <a:rPr lang="en-US" dirty="0" err="1">
                <a:solidFill>
                  <a:srgbClr val="FF0000"/>
                </a:solidFill>
              </a:rPr>
              <a:t>ύ</a:t>
            </a:r>
            <a:r>
              <a:rPr lang="el-GR" dirty="0">
                <a:solidFill>
                  <a:srgbClr val="FF0000"/>
                </a:solidFill>
              </a:rPr>
              <a:t>ν άλλα είδη να κατακτήσουν γλώσσα;</a:t>
            </a:r>
          </a:p>
          <a:p>
            <a:pPr>
              <a:defRPr/>
            </a:pPr>
            <a:r>
              <a:rPr lang="el-GR" dirty="0">
                <a:solidFill>
                  <a:srgbClr val="FF0000"/>
                </a:solidFill>
              </a:rPr>
              <a:t>Ποιες είναι οι ιδιότητες της ανθρώπινης γλώσσας;</a:t>
            </a:r>
          </a:p>
          <a:p>
            <a:pPr>
              <a:buFont typeface="Arial" charset="0"/>
              <a:buNone/>
              <a:defRPr/>
            </a:pPr>
            <a:endParaRPr lang="en-US" dirty="0"/>
          </a:p>
        </p:txBody>
      </p:sp>
    </p:spTree>
    <p:extLst>
      <p:ext uri="{BB962C8B-B14F-4D97-AF65-F5344CB8AC3E}">
        <p14:creationId xmlns:p14="http://schemas.microsoft.com/office/powerpoint/2010/main" val="1571662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Τίτλος 1">
            <a:extLst>
              <a:ext uri="{FF2B5EF4-FFF2-40B4-BE49-F238E27FC236}">
                <a16:creationId xmlns:a16="http://schemas.microsoft.com/office/drawing/2014/main" id="{D7010964-9D1D-6248-BA60-260C143C62B1}"/>
              </a:ext>
            </a:extLst>
          </p:cNvPr>
          <p:cNvSpPr>
            <a:spLocks noGrp="1"/>
          </p:cNvSpPr>
          <p:nvPr>
            <p:ph type="title"/>
          </p:nvPr>
        </p:nvSpPr>
        <p:spPr/>
        <p:txBody>
          <a:bodyPr/>
          <a:lstStyle/>
          <a:p>
            <a:r>
              <a:rPr lang="el-GR" altLang="el-GR" b="1">
                <a:ea typeface="ＭＳ Ｐゴシック" panose="020B0600070205080204" pitchFamily="34" charset="-128"/>
              </a:rPr>
              <a:t>Οι βασικές παραδοχές μας</a:t>
            </a:r>
          </a:p>
        </p:txBody>
      </p:sp>
      <p:sp>
        <p:nvSpPr>
          <p:cNvPr id="19458" name="Θέση περιεχομένου 2">
            <a:extLst>
              <a:ext uri="{FF2B5EF4-FFF2-40B4-BE49-F238E27FC236}">
                <a16:creationId xmlns:a16="http://schemas.microsoft.com/office/drawing/2014/main" id="{C27489B6-9A02-8A49-8D0F-DC0F9793F3E2}"/>
              </a:ext>
            </a:extLst>
          </p:cNvPr>
          <p:cNvSpPr>
            <a:spLocks noGrp="1"/>
          </p:cNvSpPr>
          <p:nvPr>
            <p:ph idx="1"/>
          </p:nvPr>
        </p:nvSpPr>
        <p:spPr/>
        <p:txBody>
          <a:bodyPr/>
          <a:lstStyle/>
          <a:p>
            <a:r>
              <a:rPr lang="el-GR" altLang="el-GR" dirty="0">
                <a:ea typeface="ＭＳ Ｐゴシック" panose="020B0600070205080204" pitchFamily="34" charset="-128"/>
              </a:rPr>
              <a:t>Μιλάμε όλοι μία γλώσσα</a:t>
            </a:r>
          </a:p>
          <a:p>
            <a:r>
              <a:rPr lang="el-GR" altLang="el-GR" dirty="0">
                <a:ea typeface="ＭＳ Ｐゴシック" panose="020B0600070205080204" pitchFamily="34" charset="-128"/>
              </a:rPr>
              <a:t>Η γλωσσική αλλαγή είναι μια φυσική διαδικασία</a:t>
            </a:r>
          </a:p>
          <a:p>
            <a:r>
              <a:rPr lang="el-GR" altLang="el-GR" dirty="0">
                <a:ea typeface="ＭＳ Ｐゴシック" panose="020B0600070205080204" pitchFamily="34" charset="-128"/>
              </a:rPr>
              <a:t>Δεν υπάρχουν κακές γραμματικές</a:t>
            </a:r>
          </a:p>
          <a:p>
            <a:r>
              <a:rPr lang="el-GR" altLang="el-GR" dirty="0">
                <a:ea typeface="ＭＳ Ｐゴシック" panose="020B0600070205080204" pitchFamily="34" charset="-128"/>
              </a:rPr>
              <a:t>Υπάρχουν μονόγλωσσοι γλωσσολόγοι</a:t>
            </a:r>
          </a:p>
          <a:p>
            <a:r>
              <a:rPr lang="el-GR" altLang="el-GR" dirty="0">
                <a:ea typeface="ＭＳ Ｐゴシック" panose="020B0600070205080204" pitchFamily="34" charset="-128"/>
              </a:rPr>
              <a:t>Ένας μονόγλωσσος μπορεί να γίνει πολύγλωσσος</a:t>
            </a:r>
          </a:p>
        </p:txBody>
      </p:sp>
    </p:spTree>
    <p:extLst>
      <p:ext uri="{BB962C8B-B14F-4D97-AF65-F5344CB8AC3E}">
        <p14:creationId xmlns:p14="http://schemas.microsoft.com/office/powerpoint/2010/main" val="4188393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973572-F24F-504C-9B88-0F432418BC7D}"/>
              </a:ext>
            </a:extLst>
          </p:cNvPr>
          <p:cNvSpPr>
            <a:spLocks noGrp="1"/>
          </p:cNvSpPr>
          <p:nvPr>
            <p:ph type="title"/>
          </p:nvPr>
        </p:nvSpPr>
        <p:spPr/>
        <p:txBody>
          <a:bodyPr/>
          <a:lstStyle/>
          <a:p>
            <a:pPr>
              <a:defRPr/>
            </a:pPr>
            <a:r>
              <a:rPr lang="fr-FR" b="1" dirty="0" err="1">
                <a:highlight>
                  <a:srgbClr val="FFFF00"/>
                </a:highlight>
                <a:latin typeface="+mn-lt"/>
              </a:rPr>
              <a:t>We</a:t>
            </a:r>
            <a:r>
              <a:rPr lang="fr-FR" b="1" dirty="0">
                <a:highlight>
                  <a:srgbClr val="FFFF00"/>
                </a:highlight>
                <a:latin typeface="+mn-lt"/>
              </a:rPr>
              <a:t> all </a:t>
            </a:r>
            <a:r>
              <a:rPr lang="fr-FR" b="1" dirty="0" err="1">
                <a:highlight>
                  <a:srgbClr val="FFFF00"/>
                </a:highlight>
                <a:latin typeface="+mn-lt"/>
              </a:rPr>
              <a:t>speak</a:t>
            </a:r>
            <a:r>
              <a:rPr lang="fr-FR" b="1" dirty="0">
                <a:highlight>
                  <a:srgbClr val="FFFF00"/>
                </a:highlight>
                <a:latin typeface="+mn-lt"/>
              </a:rPr>
              <a:t> one </a:t>
            </a:r>
            <a:r>
              <a:rPr lang="fr-FR" b="1" dirty="0" err="1">
                <a:highlight>
                  <a:srgbClr val="FFFF00"/>
                </a:highlight>
                <a:latin typeface="+mn-lt"/>
              </a:rPr>
              <a:t>language</a:t>
            </a:r>
            <a:br>
              <a:rPr lang="fr-FR" b="1" dirty="0">
                <a:highlight>
                  <a:srgbClr val="FFFF00"/>
                </a:highlight>
              </a:rPr>
            </a:br>
            <a:endParaRPr lang="el-GR" b="1" dirty="0">
              <a:highlight>
                <a:srgbClr val="FFFF00"/>
              </a:highlight>
            </a:endParaRPr>
          </a:p>
        </p:txBody>
      </p:sp>
      <p:sp>
        <p:nvSpPr>
          <p:cNvPr id="3" name="Θέση περιεχομένου 2">
            <a:extLst>
              <a:ext uri="{FF2B5EF4-FFF2-40B4-BE49-F238E27FC236}">
                <a16:creationId xmlns:a16="http://schemas.microsoft.com/office/drawing/2014/main" id="{DDC71D91-ADF5-A848-903D-BF7CDF71A912}"/>
              </a:ext>
            </a:extLst>
          </p:cNvPr>
          <p:cNvSpPr>
            <a:spLocks noGrp="1"/>
          </p:cNvSpPr>
          <p:nvPr>
            <p:ph idx="1"/>
          </p:nvPr>
        </p:nvSpPr>
        <p:spPr/>
        <p:txBody>
          <a:bodyPr/>
          <a:lstStyle/>
          <a:p>
            <a:r>
              <a:rPr lang="fr-FR" altLang="el-GR">
                <a:ea typeface="ＭＳ Ｐゴシック" panose="020B0600070205080204" pitchFamily="34" charset="-128"/>
              </a:rPr>
              <a:t>a human child is hardwired to learn any language and that all human languages, say Mandarin and Arabic in this case are fundamentally the same, if they weren’t, the task of child to learn any language would be impossible. </a:t>
            </a:r>
            <a:endParaRPr lang="el-GR" altLang="el-GR">
              <a:ea typeface="ＭＳ Ｐゴシック" panose="020B0600070205080204" pitchFamily="34" charset="-128"/>
            </a:endParaRPr>
          </a:p>
          <a:p>
            <a:r>
              <a:rPr lang="fr-FR" altLang="el-GR">
                <a:ea typeface="ＭＳ Ｐゴシック" panose="020B0600070205080204" pitchFamily="34" charset="-128"/>
              </a:rPr>
              <a:t>the 7000 human languages have the same source and that every language spoken today evolved from the same great-great…great-grandmother tongue, the first language of homo sapiens</a:t>
            </a:r>
            <a:endParaRPr lang="el-GR" altLang="el-GR">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24147D-E346-9A41-9486-5BFAADECA93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39C64CC-1FD5-0D4D-969F-53EB872AD2FA}"/>
              </a:ext>
            </a:extLst>
          </p:cNvPr>
          <p:cNvSpPr>
            <a:spLocks noGrp="1"/>
          </p:cNvSpPr>
          <p:nvPr>
            <p:ph idx="1"/>
          </p:nvPr>
        </p:nvSpPr>
        <p:spPr/>
        <p:txBody>
          <a:bodyPr/>
          <a:lstStyle/>
          <a:p>
            <a:endParaRPr lang="el-GR"/>
          </a:p>
        </p:txBody>
      </p:sp>
      <p:pic>
        <p:nvPicPr>
          <p:cNvPr id="3074" name="Picture 2" descr="Map of the living languages of the world | Language, World languages, World">
            <a:extLst>
              <a:ext uri="{FF2B5EF4-FFF2-40B4-BE49-F238E27FC236}">
                <a16:creationId xmlns:a16="http://schemas.microsoft.com/office/drawing/2014/main" id="{97C349F0-DC36-A743-91B1-F17F3BD91B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0"/>
            <a:ext cx="11074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846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27795A67-49FA-443F-7932-0BE3231588F6}"/>
              </a:ext>
            </a:extLst>
          </p:cNvPr>
          <p:cNvPicPr>
            <a:picLocks noChangeAspect="1"/>
          </p:cNvPicPr>
          <p:nvPr/>
        </p:nvPicPr>
        <p:blipFill>
          <a:blip r:embed="rId2"/>
          <a:stretch>
            <a:fillRect/>
          </a:stretch>
        </p:blipFill>
        <p:spPr>
          <a:xfrm>
            <a:off x="735106" y="281499"/>
            <a:ext cx="10363200" cy="6295001"/>
          </a:xfrm>
          <a:prstGeom prst="rect">
            <a:avLst/>
          </a:prstGeom>
        </p:spPr>
      </p:pic>
    </p:spTree>
    <p:extLst>
      <p:ext uri="{BB962C8B-B14F-4D97-AF65-F5344CB8AC3E}">
        <p14:creationId xmlns:p14="http://schemas.microsoft.com/office/powerpoint/2010/main" val="3143207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D08A7DDD-5568-EC42-8C4B-EB28FC598854}"/>
              </a:ext>
            </a:extLst>
          </p:cNvPr>
          <p:cNvPicPr>
            <a:picLocks noChangeAspect="1"/>
          </p:cNvPicPr>
          <p:nvPr/>
        </p:nvPicPr>
        <p:blipFill>
          <a:blip r:embed="rId2"/>
          <a:stretch>
            <a:fillRect/>
          </a:stretch>
        </p:blipFill>
        <p:spPr>
          <a:xfrm>
            <a:off x="234227" y="23149"/>
            <a:ext cx="6121400" cy="6502400"/>
          </a:xfrm>
          <a:prstGeom prst="rect">
            <a:avLst/>
          </a:prstGeom>
        </p:spPr>
      </p:pic>
      <p:pic>
        <p:nvPicPr>
          <p:cNvPr id="3" name="Εικόνα 2">
            <a:extLst>
              <a:ext uri="{FF2B5EF4-FFF2-40B4-BE49-F238E27FC236}">
                <a16:creationId xmlns:a16="http://schemas.microsoft.com/office/drawing/2014/main" id="{ABE2335B-5994-AC55-8D7A-DDE5DC00F921}"/>
              </a:ext>
            </a:extLst>
          </p:cNvPr>
          <p:cNvPicPr>
            <a:picLocks noChangeAspect="1"/>
          </p:cNvPicPr>
          <p:nvPr/>
        </p:nvPicPr>
        <p:blipFill>
          <a:blip r:embed="rId3"/>
          <a:stretch>
            <a:fillRect/>
          </a:stretch>
        </p:blipFill>
        <p:spPr>
          <a:xfrm>
            <a:off x="7009721" y="23149"/>
            <a:ext cx="4746978" cy="6858000"/>
          </a:xfrm>
          <a:prstGeom prst="rect">
            <a:avLst/>
          </a:prstGeom>
        </p:spPr>
      </p:pic>
    </p:spTree>
    <p:extLst>
      <p:ext uri="{BB962C8B-B14F-4D97-AF65-F5344CB8AC3E}">
        <p14:creationId xmlns:p14="http://schemas.microsoft.com/office/powerpoint/2010/main" val="366064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1A46AD75-9844-CB4F-72F8-C75927CB221F}"/>
              </a:ext>
            </a:extLst>
          </p:cNvPr>
          <p:cNvPicPr>
            <a:picLocks noChangeAspect="1"/>
          </p:cNvPicPr>
          <p:nvPr/>
        </p:nvPicPr>
        <p:blipFill>
          <a:blip r:embed="rId2"/>
          <a:stretch>
            <a:fillRect/>
          </a:stretch>
        </p:blipFill>
        <p:spPr>
          <a:xfrm>
            <a:off x="1991544" y="967013"/>
            <a:ext cx="7772400" cy="4893733"/>
          </a:xfrm>
          <a:prstGeom prst="rect">
            <a:avLst/>
          </a:prstGeom>
        </p:spPr>
      </p:pic>
    </p:spTree>
    <p:extLst>
      <p:ext uri="{BB962C8B-B14F-4D97-AF65-F5344CB8AC3E}">
        <p14:creationId xmlns:p14="http://schemas.microsoft.com/office/powerpoint/2010/main" val="1136895159"/>
      </p:ext>
    </p:extLst>
  </p:cSld>
  <p:clrMapOvr>
    <a:masterClrMapping/>
  </p:clrMapOvr>
</p:sld>
</file>

<file path=ppt/theme/theme1.xml><?xml version="1.0" encoding="utf-8"?>
<a:theme xmlns:a="http://schemas.openxmlformats.org/drawingml/2006/main" name="Δέμα">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Δέμα</Template>
  <TotalTime>7659</TotalTime>
  <Words>585</Words>
  <Application>Microsoft Macintosh PowerPoint</Application>
  <PresentationFormat>Ευρεία οθόνη</PresentationFormat>
  <Paragraphs>47</Paragraphs>
  <Slides>16</Slides>
  <Notes>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16</vt:i4>
      </vt:variant>
    </vt:vector>
  </HeadingPairs>
  <TitlesOfParts>
    <vt:vector size="21" baseType="lpstr">
      <vt:lpstr>Arial</vt:lpstr>
      <vt:lpstr>Calibri</vt:lpstr>
      <vt:lpstr>Corbel</vt:lpstr>
      <vt:lpstr>Gill Sans MT</vt:lpstr>
      <vt:lpstr>Δέμα</vt:lpstr>
      <vt:lpstr>Εισαγωγη στη γλωσσολογια</vt:lpstr>
      <vt:lpstr>Γλώσσα και ΓΛΩΣΣΟΛΟΓΙΑ</vt:lpstr>
      <vt:lpstr>Η γλωσσολογία είναι το αντικειμενο μελετησ μασ</vt:lpstr>
      <vt:lpstr>Οι βασικές παραδοχές μας</vt:lpstr>
      <vt:lpstr>We all speak one language </vt:lpstr>
      <vt:lpstr>Παρουσίαση του PowerPoint</vt:lpstr>
      <vt:lpstr>Παρουσίαση του PowerPoint</vt:lpstr>
      <vt:lpstr>Παρουσίαση του PowerPoint</vt:lpstr>
      <vt:lpstr>Παρουσίαση του PowerPoint</vt:lpstr>
      <vt:lpstr>Οι γλώσσες στον κόσμο</vt:lpstr>
      <vt:lpstr>Παρουσίαση του PowerPoint</vt:lpstr>
      <vt:lpstr>Παρουσίαση του PowerPoint</vt:lpstr>
      <vt:lpstr>Παρουσίαση του PowerPoint</vt:lpstr>
      <vt:lpstr>Οι γλώσσες στον κόσμο σήμερα… ζούμε σε έναν πολυγλωσσο κοσμο</vt:lpstr>
      <vt:lpstr>ενδιαφέροντα στοιχεία σχετικά με τα κράτη και τις γλώσσες </vt:lpstr>
      <vt:lpstr>ενδιαφέροντα στοιχεία σχετικά με τα κράτη και τις γλώσσες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Μαρία Ιακώβου</dc:creator>
  <cp:lastModifiedBy>Μαρία Ιακώβου</cp:lastModifiedBy>
  <cp:revision>65</cp:revision>
  <dcterms:created xsi:type="dcterms:W3CDTF">2020-03-22T07:50:20Z</dcterms:created>
  <dcterms:modified xsi:type="dcterms:W3CDTF">2023-03-01T15:26:14Z</dcterms:modified>
</cp:coreProperties>
</file>