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47"/>
  </p:notesMasterIdLst>
  <p:sldIdLst>
    <p:sldId id="719" r:id="rId2"/>
    <p:sldId id="729" r:id="rId3"/>
    <p:sldId id="830" r:id="rId4"/>
    <p:sldId id="738" r:id="rId5"/>
    <p:sldId id="722" r:id="rId6"/>
    <p:sldId id="716" r:id="rId7"/>
    <p:sldId id="817" r:id="rId8"/>
    <p:sldId id="818" r:id="rId9"/>
    <p:sldId id="707" r:id="rId10"/>
    <p:sldId id="387" r:id="rId11"/>
    <p:sldId id="723" r:id="rId12"/>
    <p:sldId id="724" r:id="rId13"/>
    <p:sldId id="725" r:id="rId14"/>
    <p:sldId id="726" r:id="rId15"/>
    <p:sldId id="727" r:id="rId16"/>
    <p:sldId id="828" r:id="rId17"/>
    <p:sldId id="819" r:id="rId18"/>
    <p:sldId id="820" r:id="rId19"/>
    <p:sldId id="821" r:id="rId20"/>
    <p:sldId id="454" r:id="rId21"/>
    <p:sldId id="452" r:id="rId22"/>
    <p:sldId id="822" r:id="rId23"/>
    <p:sldId id="453" r:id="rId24"/>
    <p:sldId id="728" r:id="rId25"/>
    <p:sldId id="813" r:id="rId26"/>
    <p:sldId id="814" r:id="rId27"/>
    <p:sldId id="815" r:id="rId28"/>
    <p:sldId id="816" r:id="rId29"/>
    <p:sldId id="343" r:id="rId30"/>
    <p:sldId id="444" r:id="rId31"/>
    <p:sldId id="445" r:id="rId32"/>
    <p:sldId id="710" r:id="rId33"/>
    <p:sldId id="397" r:id="rId34"/>
    <p:sldId id="575" r:id="rId35"/>
    <p:sldId id="398" r:id="rId36"/>
    <p:sldId id="797" r:id="rId37"/>
    <p:sldId id="446" r:id="rId38"/>
    <p:sldId id="463" r:id="rId39"/>
    <p:sldId id="447" r:id="rId40"/>
    <p:sldId id="449" r:id="rId41"/>
    <p:sldId id="704" r:id="rId42"/>
    <p:sldId id="705" r:id="rId43"/>
    <p:sldId id="450" r:id="rId44"/>
    <p:sldId id="706" r:id="rId45"/>
    <p:sldId id="718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9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43"/>
  </p:normalViewPr>
  <p:slideViewPr>
    <p:cSldViewPr snapToGrid="0" snapToObjects="1">
      <p:cViewPr varScale="1">
        <p:scale>
          <a:sx n="110" d="100"/>
          <a:sy n="110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A7A70-8DB2-4944-98A8-84FFEC54E528}" type="datetimeFigureOut">
              <a:rPr lang="el-GR" smtClean="0"/>
              <a:t>5/6/23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75A82-26AF-D54D-B4CA-B81502C1BE8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3085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7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433026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25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000784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26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482629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27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206993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28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970054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29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795098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30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402974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31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221271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33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529101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35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200057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37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00845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8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7391340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39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526293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40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0265476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41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041671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42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9095749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43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148824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226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4E65101F-3F1D-C945-9B24-59B2FBF05ECF}" type="slidenum">
              <a:rPr lang="el-GR">
                <a:latin typeface="Calibri" charset="0"/>
              </a:rPr>
              <a:pPr eaLnBrk="1" hangingPunct="1">
                <a:defRPr/>
              </a:pPr>
              <a:t>10</a:t>
            </a:fld>
            <a:endParaRPr lang="el-GR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608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17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427324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18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2759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19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15654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20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642142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21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565436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B0081-E875-4989-BD3B-CF9D13F774DD}" type="slidenum">
              <a:rPr lang="el-GR" altLang="en-US" smtClean="0"/>
              <a:pPr>
                <a:defRPr/>
              </a:pPr>
              <a:t>23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997129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6/5/23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6/5/23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6/5/23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6/5/23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6/5/23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6/5/23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6/5/23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6/5/23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6/5/23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6/5/23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6/5/23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6/5/23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ADDBF00-7631-FA4D-A02E-50106B20C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συνταξη</a:t>
            </a:r>
            <a:endParaRPr lang="el-GR" dirty="0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389A7AE-C249-E746-9F49-E2D5037091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Οι προτάσεις της γλώσσας</a:t>
            </a:r>
          </a:p>
        </p:txBody>
      </p:sp>
    </p:spTree>
    <p:extLst>
      <p:ext uri="{BB962C8B-B14F-4D97-AF65-F5344CB8AC3E}">
        <p14:creationId xmlns:p14="http://schemas.microsoft.com/office/powerpoint/2010/main" val="2037354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2335308" y="80487"/>
            <a:ext cx="7729728" cy="1007533"/>
          </a:xfrm>
        </p:spPr>
        <p:txBody>
          <a:bodyPr/>
          <a:lstStyle/>
          <a:p>
            <a:pPr eaLnBrk="1" hangingPunct="1"/>
            <a:r>
              <a:rPr lang="el-GR">
                <a:solidFill>
                  <a:srgbClr val="FF0000"/>
                </a:solidFill>
                <a:latin typeface="Calibri" charset="0"/>
              </a:rPr>
              <a:t>Δομική ιεραρχία γλωσσικών μονάδων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03388" y="1341438"/>
            <a:ext cx="4038600" cy="5516562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l-GR" sz="2400" dirty="0">
                <a:latin typeface="Calibri" charset="0"/>
              </a:rPr>
              <a:t>ΚΕΙΜΕΝΟ</a:t>
            </a:r>
          </a:p>
          <a:p>
            <a:pPr eaLnBrk="1" hangingPunct="1"/>
            <a:r>
              <a:rPr lang="en-US" sz="2400" dirty="0" err="1">
                <a:solidFill>
                  <a:srgbClr val="FF0000"/>
                </a:solidFill>
                <a:latin typeface="Calibri" charset="0"/>
              </a:rPr>
              <a:t>Simeraponaipolitocefalimuce</a:t>
            </a:r>
            <a:r>
              <a:rPr lang="el-GR" sz="2400" dirty="0">
                <a:solidFill>
                  <a:srgbClr val="FF0000"/>
                </a:solidFill>
                <a:latin typeface="Calibri" charset="0"/>
              </a:rPr>
              <a:t>θ</a:t>
            </a:r>
            <a:r>
              <a:rPr lang="en-US" sz="2400" dirty="0" err="1">
                <a:solidFill>
                  <a:srgbClr val="FF0000"/>
                </a:solidFill>
                <a:latin typeface="Calibri" charset="0"/>
              </a:rPr>
              <a:t>elonaminospiti</a:t>
            </a:r>
            <a:r>
              <a:rPr lang="en-US" sz="2400" dirty="0">
                <a:solidFill>
                  <a:srgbClr val="FF0000"/>
                </a:solidFill>
                <a:latin typeface="Calibri" charset="0"/>
              </a:rPr>
              <a:t>.</a:t>
            </a:r>
            <a:endParaRPr lang="el-GR" sz="2400" dirty="0">
              <a:solidFill>
                <a:srgbClr val="FF0000"/>
              </a:solidFill>
              <a:latin typeface="Calibri" charset="0"/>
            </a:endParaRPr>
          </a:p>
          <a:p>
            <a:pPr eaLnBrk="1" hangingPunct="1"/>
            <a:r>
              <a:rPr lang="el-GR" sz="2400" dirty="0">
                <a:latin typeface="Calibri" charset="0"/>
              </a:rPr>
              <a:t>ΠΡΟΤΑΣΕΙΣ</a:t>
            </a:r>
            <a:r>
              <a:rPr lang="en-US" sz="2400" dirty="0">
                <a:latin typeface="Calibri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libri" charset="0"/>
              </a:rPr>
              <a:t>ponaisimerato</a:t>
            </a:r>
            <a:r>
              <a:rPr lang="en-US" sz="2400" dirty="0">
                <a:solidFill>
                  <a:srgbClr val="00B050"/>
                </a:solidFill>
                <a:latin typeface="Calibri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Calibri" charset="0"/>
              </a:rPr>
              <a:t>cefali</a:t>
            </a:r>
            <a:r>
              <a:rPr lang="en-US" sz="2400" dirty="0">
                <a:solidFill>
                  <a:srgbClr val="00B050"/>
                </a:solidFill>
                <a:latin typeface="Calibri" charset="0"/>
              </a:rPr>
              <a:t> mu</a:t>
            </a:r>
            <a:endParaRPr lang="el-GR" sz="2400" dirty="0">
              <a:solidFill>
                <a:srgbClr val="00B050"/>
              </a:solidFill>
              <a:latin typeface="Calibri" charset="0"/>
            </a:endParaRPr>
          </a:p>
          <a:p>
            <a:pPr eaLnBrk="1" hangingPunct="1"/>
            <a:r>
              <a:rPr lang="el-GR" sz="2400" dirty="0">
                <a:latin typeface="Calibri" charset="0"/>
              </a:rPr>
              <a:t>ΦΡΑΣΕΙΣ</a:t>
            </a:r>
            <a:r>
              <a:rPr lang="en-US" sz="2400" dirty="0">
                <a:latin typeface="Calibri" charset="0"/>
              </a:rPr>
              <a:t> </a:t>
            </a:r>
            <a:r>
              <a:rPr lang="en-US" sz="2400" dirty="0" err="1">
                <a:solidFill>
                  <a:srgbClr val="92D050"/>
                </a:solidFill>
                <a:latin typeface="Calibri" charset="0"/>
              </a:rPr>
              <a:t>ponaopoli</a:t>
            </a:r>
            <a:r>
              <a:rPr lang="el-GR" sz="2400" dirty="0">
                <a:solidFill>
                  <a:srgbClr val="92D050"/>
                </a:solidFill>
                <a:latin typeface="Calibri" charset="0"/>
              </a:rPr>
              <a:t>/</a:t>
            </a:r>
            <a:r>
              <a:rPr lang="en-US" sz="2400" dirty="0" err="1">
                <a:solidFill>
                  <a:srgbClr val="92D050"/>
                </a:solidFill>
                <a:latin typeface="Calibri" charset="0"/>
              </a:rPr>
              <a:t>tocefalimu</a:t>
            </a:r>
            <a:r>
              <a:rPr lang="en-US" sz="2400" dirty="0">
                <a:solidFill>
                  <a:srgbClr val="92D050"/>
                </a:solidFill>
                <a:latin typeface="Calibri" charset="0"/>
              </a:rPr>
              <a:t>/</a:t>
            </a:r>
            <a:r>
              <a:rPr lang="en-US" sz="2400" dirty="0" err="1">
                <a:solidFill>
                  <a:srgbClr val="92D050"/>
                </a:solidFill>
                <a:latin typeface="Calibri" charset="0"/>
              </a:rPr>
              <a:t>ponaipoli</a:t>
            </a:r>
            <a:endParaRPr lang="el-GR" sz="2400" dirty="0">
              <a:solidFill>
                <a:srgbClr val="92D050"/>
              </a:solidFill>
              <a:latin typeface="Calibri" charset="0"/>
            </a:endParaRPr>
          </a:p>
          <a:p>
            <a:pPr eaLnBrk="1" hangingPunct="1"/>
            <a:r>
              <a:rPr lang="el-GR" sz="2400" dirty="0">
                <a:latin typeface="Calibri" charset="0"/>
              </a:rPr>
              <a:t>ΛΕΞΕΙΣ</a:t>
            </a:r>
            <a:r>
              <a:rPr lang="en-US" sz="2400" dirty="0">
                <a:latin typeface="Calibri" charset="0"/>
              </a:rPr>
              <a:t> </a:t>
            </a:r>
            <a:r>
              <a:rPr lang="en-US" sz="2400" dirty="0" err="1">
                <a:solidFill>
                  <a:srgbClr val="E46C0A"/>
                </a:solidFill>
                <a:latin typeface="Calibri" charset="0"/>
              </a:rPr>
              <a:t>ponao</a:t>
            </a:r>
            <a:r>
              <a:rPr lang="en-US" sz="2400" dirty="0">
                <a:solidFill>
                  <a:srgbClr val="E46C0A"/>
                </a:solidFill>
                <a:latin typeface="Calibri" charset="0"/>
              </a:rPr>
              <a:t>, </a:t>
            </a:r>
            <a:r>
              <a:rPr lang="en-US" sz="2400" dirty="0" err="1">
                <a:solidFill>
                  <a:srgbClr val="E46C0A"/>
                </a:solidFill>
                <a:latin typeface="Calibri" charset="0"/>
              </a:rPr>
              <a:t>pinao</a:t>
            </a:r>
            <a:endParaRPr lang="el-GR" sz="2400" dirty="0">
              <a:solidFill>
                <a:srgbClr val="E46C0A"/>
              </a:solidFill>
              <a:latin typeface="Calibri" charset="0"/>
            </a:endParaRPr>
          </a:p>
          <a:p>
            <a:pPr eaLnBrk="1" hangingPunct="1"/>
            <a:r>
              <a:rPr lang="el-GR" sz="2400" dirty="0">
                <a:latin typeface="Calibri" charset="0"/>
              </a:rPr>
              <a:t>ΜΟΡΦΗΜΑΤΑ</a:t>
            </a:r>
            <a:r>
              <a:rPr lang="en-US" sz="2400" dirty="0">
                <a:latin typeface="Calibri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Calibri" charset="0"/>
              </a:rPr>
              <a:t>pina</a:t>
            </a:r>
            <a:r>
              <a:rPr lang="en-US" sz="2400" dirty="0">
                <a:solidFill>
                  <a:srgbClr val="FFC000"/>
                </a:solidFill>
                <a:latin typeface="Calibri" charset="0"/>
              </a:rPr>
              <a:t>-o/ </a:t>
            </a:r>
            <a:r>
              <a:rPr lang="en-US" sz="2400" dirty="0" err="1">
                <a:solidFill>
                  <a:srgbClr val="FFC000"/>
                </a:solidFill>
                <a:latin typeface="Calibri" charset="0"/>
              </a:rPr>
              <a:t>pona</a:t>
            </a:r>
            <a:r>
              <a:rPr lang="en-US" sz="2400" dirty="0">
                <a:solidFill>
                  <a:srgbClr val="FFC000"/>
                </a:solidFill>
                <a:latin typeface="Calibri" charset="0"/>
              </a:rPr>
              <a:t>-o, </a:t>
            </a:r>
            <a:r>
              <a:rPr lang="en-US" sz="2400" dirty="0" err="1">
                <a:solidFill>
                  <a:srgbClr val="FFC000"/>
                </a:solidFill>
                <a:latin typeface="Calibri" charset="0"/>
              </a:rPr>
              <a:t>pina-i</a:t>
            </a:r>
            <a:r>
              <a:rPr lang="en-US" sz="2400" dirty="0">
                <a:solidFill>
                  <a:srgbClr val="FFC000"/>
                </a:solidFill>
                <a:latin typeface="Calibri" charset="0"/>
              </a:rPr>
              <a:t>, </a:t>
            </a:r>
            <a:r>
              <a:rPr lang="en-US" sz="2400" dirty="0" err="1">
                <a:solidFill>
                  <a:srgbClr val="FFC000"/>
                </a:solidFill>
                <a:latin typeface="Calibri" charset="0"/>
              </a:rPr>
              <a:t>pona-i</a:t>
            </a:r>
            <a:endParaRPr lang="el-GR" sz="2400" dirty="0">
              <a:solidFill>
                <a:srgbClr val="FFC000"/>
              </a:solidFill>
              <a:latin typeface="Calibri" charset="0"/>
            </a:endParaRPr>
          </a:p>
          <a:p>
            <a:pPr eaLnBrk="1" hangingPunct="1"/>
            <a:r>
              <a:rPr lang="el-GR" sz="2400" dirty="0">
                <a:latin typeface="Calibri" charset="0"/>
              </a:rPr>
              <a:t>ΦΩΝΗΜΑΤΑ</a:t>
            </a:r>
            <a:r>
              <a:rPr lang="en-US" sz="2400" dirty="0">
                <a:latin typeface="Calibri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charset="0"/>
              </a:rPr>
              <a:t>p.i.n.a.o</a:t>
            </a:r>
            <a:r>
              <a:rPr lang="el-GR" sz="2400" dirty="0">
                <a:solidFill>
                  <a:srgbClr val="C00000"/>
                </a:solidFill>
                <a:latin typeface="Calibri" charset="0"/>
              </a:rPr>
              <a:t>/ </a:t>
            </a:r>
            <a:r>
              <a:rPr lang="en-US" sz="2400" dirty="0" err="1">
                <a:solidFill>
                  <a:srgbClr val="C00000"/>
                </a:solidFill>
                <a:latin typeface="Calibri" charset="0"/>
              </a:rPr>
              <a:t>p.a.n.i</a:t>
            </a:r>
            <a:r>
              <a:rPr lang="en-US" sz="2400" dirty="0">
                <a:solidFill>
                  <a:srgbClr val="C00000"/>
                </a:solidFill>
                <a:latin typeface="Calibri" charset="0"/>
              </a:rPr>
              <a:t>/ </a:t>
            </a:r>
            <a:r>
              <a:rPr lang="en-US" sz="2400" dirty="0" err="1">
                <a:solidFill>
                  <a:srgbClr val="C00000"/>
                </a:solidFill>
                <a:latin typeface="Calibri" charset="0"/>
              </a:rPr>
              <a:t>p.a.n.o</a:t>
            </a:r>
            <a:r>
              <a:rPr lang="en-US" sz="2400" dirty="0">
                <a:solidFill>
                  <a:srgbClr val="C00000"/>
                </a:solidFill>
                <a:latin typeface="Calibri" charset="0"/>
              </a:rPr>
              <a:t>/ </a:t>
            </a:r>
            <a:r>
              <a:rPr lang="en-US" sz="2400" dirty="0" err="1">
                <a:solidFill>
                  <a:srgbClr val="C00000"/>
                </a:solidFill>
                <a:latin typeface="Calibri" charset="0"/>
              </a:rPr>
              <a:t>p.i.n.a</a:t>
            </a:r>
            <a:endParaRPr lang="el-GR" sz="2400" dirty="0">
              <a:solidFill>
                <a:srgbClr val="C00000"/>
              </a:solidFill>
              <a:latin typeface="Calibri" charset="0"/>
            </a:endParaRPr>
          </a:p>
          <a:p>
            <a:pPr eaLnBrk="1" hangingPunct="1"/>
            <a:r>
              <a:rPr lang="el-GR" sz="2400" dirty="0">
                <a:latin typeface="Calibri" charset="0"/>
              </a:rPr>
              <a:t>ΦΘΟΓΓΟΙ </a:t>
            </a:r>
            <a:r>
              <a:rPr lang="el-GR" sz="2400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libri" charset="0"/>
              </a:rPr>
              <a:t>p, </a:t>
            </a:r>
            <a:r>
              <a:rPr lang="en-US" sz="2400" dirty="0" err="1">
                <a:solidFill>
                  <a:srgbClr val="FF0000"/>
                </a:solidFill>
                <a:latin typeface="Calibri" charset="0"/>
              </a:rPr>
              <a:t>i</a:t>
            </a:r>
            <a:r>
              <a:rPr lang="en-US" sz="2400" dirty="0">
                <a:solidFill>
                  <a:srgbClr val="FF0000"/>
                </a:solidFill>
                <a:latin typeface="Calibri" charset="0"/>
              </a:rPr>
              <a:t>, n, a, o, e, u</a:t>
            </a:r>
            <a:endParaRPr lang="el-GR" sz="24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5120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519738" y="1196976"/>
            <a:ext cx="5148262" cy="48990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l-GR" sz="2200">
                <a:latin typeface="Calibri" charset="0"/>
              </a:rPr>
              <a:t>Από τις απλούστερες μονάδες βαίνουμε στις σύνθετες και συνθετότερες.</a:t>
            </a:r>
          </a:p>
          <a:p>
            <a:pPr eaLnBrk="1" hangingPunct="1">
              <a:lnSpc>
                <a:spcPct val="90000"/>
              </a:lnSpc>
            </a:pPr>
            <a:r>
              <a:rPr lang="el-GR" sz="2200">
                <a:latin typeface="Calibri" charset="0"/>
              </a:rPr>
              <a:t>Καθαρώς </a:t>
            </a:r>
            <a:r>
              <a:rPr lang="el-GR" sz="2200" b="1">
                <a:latin typeface="Calibri" charset="0"/>
              </a:rPr>
              <a:t>υλικά</a:t>
            </a:r>
            <a:r>
              <a:rPr lang="el-GR" sz="2200">
                <a:latin typeface="Calibri" charset="0"/>
              </a:rPr>
              <a:t> στοιχεία (φθόγγοι)</a:t>
            </a:r>
            <a:r>
              <a:rPr lang="en-US" sz="2200">
                <a:latin typeface="Calibri" charset="0"/>
              </a:rPr>
              <a:t> </a:t>
            </a:r>
            <a:r>
              <a:rPr lang="el-GR" sz="2200">
                <a:latin typeface="Calibri" charset="0"/>
              </a:rPr>
              <a:t>λειτουργούν ως φορείς διαφορετικής υποστάσεως στοιχείων (</a:t>
            </a:r>
            <a:r>
              <a:rPr lang="el-GR" sz="2200" b="1">
                <a:latin typeface="Calibri" charset="0"/>
              </a:rPr>
              <a:t>άυλων</a:t>
            </a:r>
            <a:r>
              <a:rPr lang="el-GR" sz="2200">
                <a:latin typeface="Calibri" charset="0"/>
              </a:rPr>
              <a:t>), των σημασιών.</a:t>
            </a:r>
          </a:p>
          <a:p>
            <a:pPr eaLnBrk="1" hangingPunct="1">
              <a:lnSpc>
                <a:spcPct val="90000"/>
              </a:lnSpc>
            </a:pPr>
            <a:r>
              <a:rPr lang="el-GR" sz="2200">
                <a:latin typeface="Calibri" charset="0"/>
              </a:rPr>
              <a:t>Κάθε επίπεδο δομείται με στοιχεία του αμέσως </a:t>
            </a:r>
            <a:r>
              <a:rPr lang="el-GR" sz="2200" b="1">
                <a:latin typeface="Calibri" charset="0"/>
              </a:rPr>
              <a:t>κατώτερου </a:t>
            </a:r>
            <a:r>
              <a:rPr lang="el-GR" sz="2200">
                <a:latin typeface="Calibri" charset="0"/>
              </a:rPr>
              <a:t>και παρέχει τα στοιχεία για να δομηθεί το αμέσως </a:t>
            </a:r>
            <a:r>
              <a:rPr lang="el-GR" sz="2200" b="1">
                <a:latin typeface="Calibri" charset="0"/>
              </a:rPr>
              <a:t>ανώτερο</a:t>
            </a:r>
            <a:r>
              <a:rPr lang="el-GR" sz="2200">
                <a:latin typeface="Calibri" charset="0"/>
              </a:rPr>
              <a:t> επίπεδο.</a:t>
            </a:r>
          </a:p>
          <a:p>
            <a:pPr eaLnBrk="1" hangingPunct="1">
              <a:lnSpc>
                <a:spcPct val="90000"/>
              </a:lnSpc>
            </a:pPr>
            <a:r>
              <a:rPr lang="el-GR" sz="2200">
                <a:latin typeface="Calibri" charset="0"/>
              </a:rPr>
              <a:t>Η γλώσσα είναι ένας </a:t>
            </a:r>
            <a:r>
              <a:rPr lang="el-GR" sz="2200" b="1">
                <a:latin typeface="Calibri" charset="0"/>
              </a:rPr>
              <a:t>ψηφιακός </a:t>
            </a:r>
            <a:r>
              <a:rPr lang="el-GR" sz="2200">
                <a:latin typeface="Calibri" charset="0"/>
              </a:rPr>
              <a:t>μηχανισμός που δίνει τη δυνατότητα στις μονάδες του να συνδυάζονται με ποικίλους τρόπους δημιουργώντας έτσι ένα </a:t>
            </a:r>
            <a:r>
              <a:rPr lang="el-GR" sz="2200" b="1">
                <a:latin typeface="Calibri" charset="0"/>
              </a:rPr>
              <a:t>μη πεπερασμένο </a:t>
            </a:r>
            <a:r>
              <a:rPr lang="el-GR" sz="2200">
                <a:latin typeface="Calibri" charset="0"/>
              </a:rPr>
              <a:t>σύστημα.</a:t>
            </a:r>
          </a:p>
          <a:p>
            <a:pPr eaLnBrk="1" hangingPunct="1">
              <a:lnSpc>
                <a:spcPct val="90000"/>
              </a:lnSpc>
            </a:pPr>
            <a:endParaRPr lang="el-GR" sz="2200"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259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F68B723-3A80-8F41-9CEA-65588078B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είναι η </a:t>
            </a:r>
            <a:r>
              <a:rPr lang="el-GR" dirty="0" err="1"/>
              <a:t>δομη</a:t>
            </a:r>
            <a:r>
              <a:rPr lang="el-GR" dirty="0"/>
              <a:t> μιας </a:t>
            </a:r>
            <a:r>
              <a:rPr lang="el-GR" dirty="0" err="1"/>
              <a:t>προτασησ</a:t>
            </a:r>
            <a:r>
              <a:rPr lang="el-GR" dirty="0"/>
              <a:t>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104DFCA-E953-B742-AB4D-0AFC944F9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 τρόπος με τον οποίο ταξινομούνται οι λέξεις και οι φράσεις μέσα σε μία πρόταση</a:t>
            </a:r>
          </a:p>
          <a:p>
            <a:r>
              <a:rPr lang="el-GR" dirty="0"/>
              <a:t>Α. Η </a:t>
            </a:r>
            <a:r>
              <a:rPr lang="el-GR" dirty="0">
                <a:highlight>
                  <a:srgbClr val="FFFF00"/>
                </a:highlight>
              </a:rPr>
              <a:t>γραμμική σειρά </a:t>
            </a:r>
            <a:r>
              <a:rPr lang="el-GR" dirty="0"/>
              <a:t>με την οποία τοποθετούνται</a:t>
            </a:r>
          </a:p>
          <a:p>
            <a:r>
              <a:rPr lang="el-GR" dirty="0"/>
              <a:t>Β. Η </a:t>
            </a:r>
            <a:r>
              <a:rPr lang="el-GR" dirty="0">
                <a:highlight>
                  <a:srgbClr val="FFFF00"/>
                </a:highlight>
              </a:rPr>
              <a:t>ιεραρχική σειρά </a:t>
            </a:r>
            <a:r>
              <a:rPr lang="el-GR" dirty="0"/>
              <a:t>με την οποία τοποθετούνται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49904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72DB0F4-4A23-D748-9F54-FEAF617BB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782AFC0-CEA3-AB42-84AA-A78B568A7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50B5EA8-9F8A-D342-8CA8-2C3D4D62C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10" y="0"/>
            <a:ext cx="10865179" cy="6858000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8540B0AB-2432-B74C-903D-F7B9095445FA}"/>
              </a:ext>
            </a:extLst>
          </p:cNvPr>
          <p:cNvSpPr/>
          <p:nvPr/>
        </p:nvSpPr>
        <p:spPr>
          <a:xfrm>
            <a:off x="972273" y="138896"/>
            <a:ext cx="10266745" cy="825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Γραμμική σειρά των όρων μιας πρότασης</a:t>
            </a:r>
          </a:p>
        </p:txBody>
      </p:sp>
    </p:spTree>
    <p:extLst>
      <p:ext uri="{BB962C8B-B14F-4D97-AF65-F5344CB8AC3E}">
        <p14:creationId xmlns:p14="http://schemas.microsoft.com/office/powerpoint/2010/main" val="1485073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C2319AF-2EE0-1349-AA1D-DDE3B7B8E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Ιεραρχικη</a:t>
            </a:r>
            <a:r>
              <a:rPr lang="el-GR" dirty="0"/>
              <a:t> </a:t>
            </a:r>
            <a:r>
              <a:rPr lang="el-GR" dirty="0" err="1"/>
              <a:t>δομη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A22A8B3-1EAC-A841-BD6F-BAD4FCB38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5891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</a:t>
            </a:r>
            <a:r>
              <a:rPr lang="el-GR" dirty="0"/>
              <a:t>ο νόημα μιας πρότασης δεν εξάγεται μόνο από το ‘άθροισμα’ του νοήματος των διαφόρων λέξεων με τη σειρά που εμφανίζονται, αλλά και από τον </a:t>
            </a:r>
            <a:r>
              <a:rPr lang="el-GR" b="1" dirty="0"/>
              <a:t>ιεραρχικό τρόπο </a:t>
            </a:r>
            <a:r>
              <a:rPr lang="el-GR" dirty="0"/>
              <a:t>που αυτές συνδέονται μεταξύ τους. </a:t>
            </a:r>
          </a:p>
          <a:p>
            <a:r>
              <a:rPr lang="el-GR" dirty="0"/>
              <a:t>Στην προηγούμενη διαφάνεια οι δύο τελευταίες προτάσεις έχουν * παρά το γεγονός ότι έχουμε χρησιμοποιήσει τις ίδιες ακριβώς λέξεις (με σειρά, όμως, που δεν κρίνεται αποδεκτή) γιατί παραβιάζεται η ιεραρχική δομή των όρων της πρότασης.</a:t>
            </a:r>
          </a:p>
          <a:p>
            <a:r>
              <a:rPr lang="el-GR" dirty="0"/>
              <a:t>Ομοίως, η παρακάτω πρόταση έχει δύο νοήματα, παρότι και στα δύο εμπλέκονται οι ίδιες λέξεις.</a:t>
            </a:r>
            <a:endParaRPr lang="en-US" dirty="0"/>
          </a:p>
          <a:p>
            <a:r>
              <a:rPr lang="el-GR" dirty="0"/>
              <a:t> Τέτοιου είδους προτάσεις αποτελούν σοβαρό επιχείρημα για το ότι </a:t>
            </a:r>
            <a:r>
              <a:rPr lang="el-GR" dirty="0">
                <a:highlight>
                  <a:srgbClr val="FFFF00"/>
                </a:highlight>
              </a:rPr>
              <a:t>οι προτάσεις της γλώσσας </a:t>
            </a:r>
            <a:r>
              <a:rPr lang="el-GR" b="1" dirty="0">
                <a:highlight>
                  <a:srgbClr val="FFFF00"/>
                </a:highlight>
              </a:rPr>
              <a:t>δεν αποτελούντα από απλή αλληλουχία λέξεων, αλλά οι λέξεις έχουν ιεραρχική δομή</a:t>
            </a:r>
            <a:r>
              <a:rPr lang="el-GR" dirty="0">
                <a:highlight>
                  <a:srgbClr val="FFFF00"/>
                </a:highlight>
              </a:rPr>
              <a:t>. </a:t>
            </a:r>
          </a:p>
          <a:p>
            <a:r>
              <a:rPr lang="el-GR" dirty="0"/>
              <a:t>Διαφορετικά δεν θα μπορούσαμε να εξηγήσουμε τις δύο σημασίες (αφού οι σημασίες των λέξεων μεμονωμένα παραμένουν οι ίδιες). </a:t>
            </a:r>
          </a:p>
        </p:txBody>
      </p:sp>
    </p:spTree>
    <p:extLst>
      <p:ext uri="{BB962C8B-B14F-4D97-AF65-F5344CB8AC3E}">
        <p14:creationId xmlns:p14="http://schemas.microsoft.com/office/powerpoint/2010/main" val="47020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EAEBEF6-8F11-0B42-958A-84BC3D306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Δομικεσ</a:t>
            </a:r>
            <a:r>
              <a:rPr lang="el-GR" dirty="0"/>
              <a:t> </a:t>
            </a:r>
            <a:r>
              <a:rPr lang="el-GR" dirty="0" err="1"/>
              <a:t>αμφισημιεσ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35306F4-4ECE-D643-8CF9-D743AA63B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Είδα τον άνδρα με το τηλεσκόπιο.</a:t>
            </a:r>
          </a:p>
          <a:p>
            <a:r>
              <a:rPr lang="el-GR" dirty="0"/>
              <a:t>Χτες ήρθε η φίλη μου από το Παρίσι</a:t>
            </a:r>
          </a:p>
          <a:p>
            <a:r>
              <a:rPr lang="el-GR" i="1" dirty="0"/>
              <a:t>Η Υπουργός που αγαπούσε την παιδεία εξ αποστάσεως </a:t>
            </a:r>
            <a:r>
              <a:rPr lang="el-GR" dirty="0"/>
              <a:t>(από έναν τίτλο στην ΚΑΘΗΜΕΡΙΝΗ την περίοδο της πανδημίας)</a:t>
            </a:r>
            <a:endParaRPr lang="el-GR" i="1" dirty="0"/>
          </a:p>
          <a:p>
            <a:pPr marL="0" indent="0">
              <a:buNone/>
            </a:pPr>
            <a:endParaRPr lang="el-GR" i="1" dirty="0"/>
          </a:p>
          <a:p>
            <a:pPr lvl="1"/>
            <a:r>
              <a:rPr lang="el-GR" dirty="0"/>
              <a:t>(α) Είδα τον άνδρα ο οποίος κρατούσε το τηλεσκόπιο.</a:t>
            </a:r>
          </a:p>
          <a:p>
            <a:pPr lvl="1"/>
            <a:r>
              <a:rPr lang="el-GR" dirty="0"/>
              <a:t> (β) Κρατούσα ένα τηλεσκόπιο με το οποίο είδα τον άνδρα.</a:t>
            </a:r>
          </a:p>
          <a:p>
            <a:pPr lvl="1"/>
            <a:r>
              <a:rPr lang="el-GR" dirty="0"/>
              <a:t>(α1) Χτες ήρθε από το Παρίσι η φίλη μου</a:t>
            </a:r>
          </a:p>
          <a:p>
            <a:pPr lvl="1"/>
            <a:r>
              <a:rPr lang="el-GR" dirty="0"/>
              <a:t>(β1) Χτες ήρθε η Παριζιάνα φίλη μου</a:t>
            </a:r>
          </a:p>
        </p:txBody>
      </p:sp>
    </p:spTree>
    <p:extLst>
      <p:ext uri="{BB962C8B-B14F-4D97-AF65-F5344CB8AC3E}">
        <p14:creationId xmlns:p14="http://schemas.microsoft.com/office/powerpoint/2010/main" val="368574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B2EDA90-1434-C44E-AB58-495D9B452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53068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l-GR" dirty="0"/>
              <a:t>Για να </a:t>
            </a:r>
            <a:r>
              <a:rPr lang="el-GR" dirty="0" err="1"/>
              <a:t>εξετασουμε</a:t>
            </a:r>
            <a:r>
              <a:rPr lang="el-GR" dirty="0"/>
              <a:t> τις </a:t>
            </a:r>
            <a:r>
              <a:rPr lang="el-GR" dirty="0" err="1"/>
              <a:t>προτασεις</a:t>
            </a:r>
            <a:r>
              <a:rPr lang="el-GR" dirty="0"/>
              <a:t>:</a:t>
            </a:r>
            <a:br>
              <a:rPr lang="el-GR" dirty="0"/>
            </a:br>
            <a:r>
              <a:rPr lang="el-GR" dirty="0"/>
              <a:t>τι </a:t>
            </a:r>
            <a:r>
              <a:rPr lang="el-GR" dirty="0" err="1"/>
              <a:t>παρατηρειτε</a:t>
            </a:r>
            <a:r>
              <a:rPr lang="el-GR" dirty="0"/>
              <a:t>; </a:t>
            </a:r>
            <a:r>
              <a:rPr lang="el-GR" dirty="0" err="1"/>
              <a:t>Πωσ</a:t>
            </a:r>
            <a:r>
              <a:rPr lang="el-GR" dirty="0"/>
              <a:t> </a:t>
            </a:r>
            <a:r>
              <a:rPr lang="el-GR" dirty="0" err="1"/>
              <a:t>δημιουργουνται</a:t>
            </a:r>
            <a:r>
              <a:rPr lang="el-GR" dirty="0"/>
              <a:t> οι </a:t>
            </a:r>
            <a:r>
              <a:rPr lang="el-GR" dirty="0" err="1"/>
              <a:t>αμφισημιες</a:t>
            </a:r>
            <a:r>
              <a:rPr lang="el-GR" dirty="0"/>
              <a:t> τους;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4AC24FC-EFDE-944F-8D64-428EF5A60E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191" y="1800224"/>
            <a:ext cx="4271771" cy="4704708"/>
          </a:xfrm>
        </p:spPr>
        <p:txBody>
          <a:bodyPr>
            <a:normAutofit/>
          </a:bodyPr>
          <a:lstStyle/>
          <a:p>
            <a:r>
              <a:rPr lang="el-GR" dirty="0"/>
              <a:t>(1) Χτες ήρθε η φίλη μου από το Παρίσι.</a:t>
            </a:r>
          </a:p>
          <a:p>
            <a:r>
              <a:rPr lang="el-GR" dirty="0"/>
              <a:t>(2) Βλέπω την κοπέλα με τα κιάλια.</a:t>
            </a:r>
          </a:p>
          <a:p>
            <a:r>
              <a:rPr lang="el-GR" dirty="0"/>
              <a:t>(3) Πωλείται γραφείο αντίκα κατάλληλο για κυρίες με χοντρά πόδια και μεγάλα συρτάρια.</a:t>
            </a:r>
          </a:p>
          <a:p>
            <a:r>
              <a:rPr lang="el-GR" dirty="0"/>
              <a:t>(4) Θα λαδώσουμε τη ραπτομηχανή και θα ρυθμίσουμε την ένταση στο σπίτι σας για 10 ευρώ.</a:t>
            </a:r>
          </a:p>
          <a:p>
            <a:r>
              <a:rPr lang="el-GR" dirty="0"/>
              <a:t>(5) Ο πίνακας αυτός φαίνεται παλιός.</a:t>
            </a:r>
          </a:p>
          <a:p>
            <a:r>
              <a:rPr lang="el-GR" dirty="0"/>
              <a:t>(6) Η Μαρία γράφει μεγάλα γράμματα.</a:t>
            </a:r>
          </a:p>
          <a:p>
            <a:r>
              <a:rPr lang="el-GR" dirty="0"/>
              <a:t>(7) Ο Γιάννης αγαπά τη Μαρία.</a:t>
            </a:r>
          </a:p>
          <a:p>
            <a:r>
              <a:rPr lang="el-GR" dirty="0"/>
              <a:t>(8) Η Μαρία αγαπά τον Γιάννη.</a:t>
            </a:r>
          </a:p>
          <a:p>
            <a:r>
              <a:rPr lang="el-GR" dirty="0"/>
              <a:t>(9) Η Μαρία αγαπιέται από τον Γιάννη.</a:t>
            </a:r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A9181564-D87F-9849-9DC6-D7EA1960CF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3880B6C9-9515-364D-B5C6-4F26FA2B2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00224"/>
            <a:ext cx="5689600" cy="505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11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05024F9B-E810-E9AA-E0D7-856ABDC2F27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886325" y="114300"/>
            <a:ext cx="6143625" cy="6657975"/>
          </a:xfr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118B0A4-D221-B770-CDA4-8BBD0C9F0307}"/>
              </a:ext>
            </a:extLst>
          </p:cNvPr>
          <p:cNvSpPr/>
          <p:nvPr/>
        </p:nvSpPr>
        <p:spPr>
          <a:xfrm>
            <a:off x="4886325" y="114300"/>
            <a:ext cx="6086475" cy="7143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037E3EE5-37B3-CA43-F91F-7292E022C48D}"/>
              </a:ext>
            </a:extLst>
          </p:cNvPr>
          <p:cNvSpPr/>
          <p:nvPr/>
        </p:nvSpPr>
        <p:spPr>
          <a:xfrm>
            <a:off x="4886325" y="5343525"/>
            <a:ext cx="6086475" cy="12715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1B37DC-7352-D3F7-FC02-5AE435567E15}"/>
              </a:ext>
            </a:extLst>
          </p:cNvPr>
          <p:cNvSpPr txBox="1"/>
          <p:nvPr/>
        </p:nvSpPr>
        <p:spPr>
          <a:xfrm>
            <a:off x="314326" y="2114551"/>
            <a:ext cx="36147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>
                <a:highlight>
                  <a:srgbClr val="FFFF00"/>
                </a:highlight>
              </a:rPr>
              <a:t>Πώς προκύπτει το αστείο από τη χρήση των γλωσσικών σημείων;</a:t>
            </a:r>
          </a:p>
          <a:p>
            <a:endParaRPr lang="el-GR" b="1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>
                <a:highlight>
                  <a:srgbClr val="FFFF00"/>
                </a:highlight>
              </a:rPr>
              <a:t>Τι είδους αμφισημία δημιουργείται; </a:t>
            </a:r>
          </a:p>
        </p:txBody>
      </p:sp>
    </p:spTree>
    <p:extLst>
      <p:ext uri="{BB962C8B-B14F-4D97-AF65-F5344CB8AC3E}">
        <p14:creationId xmlns:p14="http://schemas.microsoft.com/office/powerpoint/2010/main" val="1127917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alt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Δομική αμφισημία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752600" y="1066801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7030A0"/>
              </a:buClr>
              <a:buFont typeface="Wingdings" pitchFamily="2" charset="2"/>
              <a:buChar char="ü"/>
            </a:pPr>
            <a:r>
              <a:rPr lang="el-GR" sz="2400" dirty="0"/>
              <a:t> Η ιεραρχική οργάνωση των προτάσεων μας επιτρέπει να κατανοήσουμε  τη δομική αμφισημία:</a:t>
            </a:r>
          </a:p>
          <a:p>
            <a:pPr marL="914400" lvl="1" indent="-457200" algn="just">
              <a:buClr>
                <a:srgbClr val="7030A0"/>
              </a:buClr>
              <a:buFont typeface="+mj-lt"/>
              <a:buAutoNum type="arabicParenR"/>
            </a:pPr>
            <a:r>
              <a:rPr lang="el-GR" sz="2400" dirty="0"/>
              <a:t>Η Σοφία είδε το κορίτσι με τα κιάλια</a:t>
            </a:r>
            <a:endParaRPr lang="en-US" sz="2400" dirty="0"/>
          </a:p>
        </p:txBody>
      </p:sp>
      <p:grpSp>
        <p:nvGrpSpPr>
          <p:cNvPr id="7" name="6 - Ομάδα"/>
          <p:cNvGrpSpPr/>
          <p:nvPr/>
        </p:nvGrpSpPr>
        <p:grpSpPr>
          <a:xfrm>
            <a:off x="1524001" y="2362201"/>
            <a:ext cx="8768125" cy="3861375"/>
            <a:chOff x="-324544" y="764704"/>
            <a:chExt cx="9238625" cy="4652142"/>
          </a:xfrm>
        </p:grpSpPr>
        <p:grpSp>
          <p:nvGrpSpPr>
            <p:cNvPr id="9" name="34 - Ομάδα"/>
            <p:cNvGrpSpPr/>
            <p:nvPr/>
          </p:nvGrpSpPr>
          <p:grpSpPr>
            <a:xfrm>
              <a:off x="-324544" y="764704"/>
              <a:ext cx="5487008" cy="2216699"/>
              <a:chOff x="827584" y="764704"/>
              <a:chExt cx="5487008" cy="2216699"/>
            </a:xfrm>
          </p:grpSpPr>
          <p:sp>
            <p:nvSpPr>
              <p:cNvPr id="27" name="TextBox 8"/>
              <p:cNvSpPr txBox="1"/>
              <p:nvPr/>
            </p:nvSpPr>
            <p:spPr>
              <a:xfrm>
                <a:off x="5220070" y="1628801"/>
                <a:ext cx="730881" cy="4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600" dirty="0">
                    <a:latin typeface="Cambria" pitchFamily="18" charset="0"/>
                    <a:cs typeface="Times New Roman" panose="02020603050405020304" pitchFamily="18" charset="0"/>
                  </a:rPr>
                  <a:t>ΡΦ</a:t>
                </a:r>
                <a:endParaRPr lang="en-US" sz="1600" dirty="0">
                  <a:latin typeface="Cambria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8" name="Ευθεία γραμμή σύνδεσης 9"/>
              <p:cNvCxnSpPr/>
              <p:nvPr/>
            </p:nvCxnSpPr>
            <p:spPr>
              <a:xfrm flipH="1" flipV="1">
                <a:off x="3823115" y="1052736"/>
                <a:ext cx="1411356" cy="57606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Ευθεία γραμμή σύνδεσης 10"/>
              <p:cNvCxnSpPr/>
              <p:nvPr/>
            </p:nvCxnSpPr>
            <p:spPr>
              <a:xfrm flipV="1">
                <a:off x="2411759" y="1052736"/>
                <a:ext cx="1411356" cy="57606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TextBox 11"/>
              <p:cNvSpPr txBox="1"/>
              <p:nvPr/>
            </p:nvSpPr>
            <p:spPr>
              <a:xfrm>
                <a:off x="3851919" y="2276872"/>
                <a:ext cx="1512168" cy="704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600" dirty="0">
                    <a:latin typeface="Cambria" pitchFamily="18" charset="0"/>
                    <a:cs typeface="Times New Roman" panose="02020603050405020304" pitchFamily="18" charset="0"/>
                  </a:rPr>
                  <a:t>Ρ</a:t>
                </a:r>
                <a:endParaRPr lang="en-US" sz="1600" dirty="0">
                  <a:latin typeface="Cambria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l-GR" sz="1600" b="1" dirty="0">
                    <a:latin typeface="Cambria" pitchFamily="18" charset="0"/>
                    <a:cs typeface="Times New Roman" panose="02020603050405020304" pitchFamily="18" charset="0"/>
                  </a:rPr>
                  <a:t>είδε</a:t>
                </a:r>
                <a:endParaRPr lang="en-US" sz="1600" b="1" dirty="0">
                  <a:latin typeface="Cambria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TextBox 13"/>
              <p:cNvSpPr txBox="1"/>
              <p:nvPr/>
            </p:nvSpPr>
            <p:spPr>
              <a:xfrm>
                <a:off x="1907703" y="1628801"/>
                <a:ext cx="730881" cy="4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600" dirty="0">
                    <a:latin typeface="Cambria" pitchFamily="18" charset="0"/>
                    <a:cs typeface="Times New Roman" panose="02020603050405020304" pitchFamily="18" charset="0"/>
                  </a:rPr>
                  <a:t>ΟΦ</a:t>
                </a:r>
                <a:endParaRPr lang="en-US" sz="1600" dirty="0">
                  <a:latin typeface="Cambria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14"/>
              <p:cNvSpPr txBox="1"/>
              <p:nvPr/>
            </p:nvSpPr>
            <p:spPr>
              <a:xfrm>
                <a:off x="3520682" y="764704"/>
                <a:ext cx="617468" cy="4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600" dirty="0">
                    <a:latin typeface="Cambria" pitchFamily="18" charset="0"/>
                    <a:cs typeface="Times New Roman" panose="02020603050405020304" pitchFamily="18" charset="0"/>
                  </a:rPr>
                  <a:t>Π</a:t>
                </a:r>
                <a:endParaRPr lang="en-US" sz="1600" dirty="0">
                  <a:latin typeface="Cambria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3" name="Ευθεία γραμμή σύνδεσης 5"/>
              <p:cNvCxnSpPr/>
              <p:nvPr/>
            </p:nvCxnSpPr>
            <p:spPr>
              <a:xfrm flipV="1">
                <a:off x="1403647" y="1916832"/>
                <a:ext cx="806489" cy="36004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Ευθεία γραμμή σύνδεσης 4"/>
              <p:cNvCxnSpPr/>
              <p:nvPr/>
            </p:nvCxnSpPr>
            <p:spPr>
              <a:xfrm flipH="1" flipV="1">
                <a:off x="2210137" y="1916832"/>
                <a:ext cx="806489" cy="36004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" name="TextBox 11"/>
              <p:cNvSpPr txBox="1"/>
              <p:nvPr/>
            </p:nvSpPr>
            <p:spPr>
              <a:xfrm>
                <a:off x="827584" y="2276872"/>
                <a:ext cx="1209734" cy="704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600" dirty="0" err="1">
                    <a:latin typeface="Cambria" pitchFamily="18" charset="0"/>
                    <a:cs typeface="Times New Roman" panose="02020603050405020304" pitchFamily="18" charset="0"/>
                  </a:rPr>
                  <a:t>Αρθ</a:t>
                </a:r>
                <a:endParaRPr lang="el-GR" sz="1600" dirty="0">
                  <a:latin typeface="Cambria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l-GR" sz="1600" b="1" dirty="0">
                    <a:latin typeface="Cambria" pitchFamily="18" charset="0"/>
                    <a:cs typeface="Times New Roman" panose="02020603050405020304" pitchFamily="18" charset="0"/>
                  </a:rPr>
                  <a:t>Η</a:t>
                </a:r>
              </a:p>
            </p:txBody>
          </p:sp>
          <p:sp>
            <p:nvSpPr>
              <p:cNvPr id="36" name="TextBox 11"/>
              <p:cNvSpPr txBox="1"/>
              <p:nvPr/>
            </p:nvSpPr>
            <p:spPr>
              <a:xfrm>
                <a:off x="2512570" y="2276872"/>
                <a:ext cx="1209734" cy="704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600" dirty="0">
                    <a:latin typeface="Cambria" pitchFamily="18" charset="0"/>
                    <a:cs typeface="Times New Roman" panose="02020603050405020304" pitchFamily="18" charset="0"/>
                  </a:rPr>
                  <a:t>Ο</a:t>
                </a:r>
              </a:p>
              <a:p>
                <a:pPr algn="ctr"/>
                <a:r>
                  <a:rPr lang="el-GR" sz="1600" b="1" dirty="0">
                    <a:latin typeface="Cambria" pitchFamily="18" charset="0"/>
                    <a:cs typeface="Times New Roman" panose="02020603050405020304" pitchFamily="18" charset="0"/>
                  </a:rPr>
                  <a:t>Σοφία</a:t>
                </a:r>
              </a:p>
            </p:txBody>
          </p:sp>
          <p:cxnSp>
            <p:nvCxnSpPr>
              <p:cNvPr id="37" name="Ευθεία γραμμή σύνδεσης 5"/>
              <p:cNvCxnSpPr/>
              <p:nvPr/>
            </p:nvCxnSpPr>
            <p:spPr>
              <a:xfrm flipV="1">
                <a:off x="4716015" y="1916832"/>
                <a:ext cx="806489" cy="36004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Ευθεία γραμμή σύνδεσης 4"/>
              <p:cNvCxnSpPr/>
              <p:nvPr/>
            </p:nvCxnSpPr>
            <p:spPr>
              <a:xfrm flipH="1" flipV="1">
                <a:off x="5508103" y="1916832"/>
                <a:ext cx="806489" cy="36004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13"/>
            <p:cNvSpPr txBox="1"/>
            <p:nvPr/>
          </p:nvSpPr>
          <p:spPr>
            <a:xfrm>
              <a:off x="5777414" y="2968022"/>
              <a:ext cx="883178" cy="4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 err="1">
                  <a:latin typeface="Cambria" pitchFamily="18" charset="0"/>
                  <a:cs typeface="Times New Roman" panose="02020603050405020304" pitchFamily="18" charset="0"/>
                </a:rPr>
                <a:t>ΠρθΦ</a:t>
              </a:r>
              <a:endParaRPr lang="en-US" sz="1600" dirty="0">
                <a:latin typeface="Cambria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Ευθεία γραμμή σύνδεσης 5"/>
            <p:cNvCxnSpPr/>
            <p:nvPr/>
          </p:nvCxnSpPr>
          <p:spPr>
            <a:xfrm flipV="1">
              <a:off x="5616836" y="3427047"/>
              <a:ext cx="806490" cy="3600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Ευθεία γραμμή σύνδεσης 4"/>
            <p:cNvCxnSpPr/>
            <p:nvPr/>
          </p:nvCxnSpPr>
          <p:spPr>
            <a:xfrm flipH="1" flipV="1">
              <a:off x="6419725" y="3427047"/>
              <a:ext cx="806490" cy="3600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3"/>
            <p:cNvSpPr txBox="1"/>
            <p:nvPr/>
          </p:nvSpPr>
          <p:spPr>
            <a:xfrm>
              <a:off x="4932040" y="2276872"/>
              <a:ext cx="730881" cy="4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>
                  <a:solidFill>
                    <a:srgbClr val="00B050"/>
                  </a:solidFill>
                  <a:latin typeface="Cambria" pitchFamily="18" charset="0"/>
                  <a:cs typeface="Times New Roman" panose="02020603050405020304" pitchFamily="18" charset="0"/>
                </a:rPr>
                <a:t>ΟΦ</a:t>
              </a:r>
              <a:endParaRPr lang="en-US" sz="1600" dirty="0">
                <a:solidFill>
                  <a:srgbClr val="00B050"/>
                </a:solidFill>
                <a:latin typeface="Cambria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" name="Ευθεία γραμμή σύνδεσης 5"/>
            <p:cNvCxnSpPr/>
            <p:nvPr/>
          </p:nvCxnSpPr>
          <p:spPr>
            <a:xfrm flipV="1">
              <a:off x="4499992" y="2564904"/>
              <a:ext cx="806489" cy="3600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Ευθεία γραμμή σύνδεσης 4"/>
            <p:cNvCxnSpPr/>
            <p:nvPr/>
          </p:nvCxnSpPr>
          <p:spPr>
            <a:xfrm flipH="1" flipV="1">
              <a:off x="5292080" y="2564904"/>
              <a:ext cx="806489" cy="3600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1"/>
            <p:cNvSpPr txBox="1"/>
            <p:nvPr/>
          </p:nvSpPr>
          <p:spPr>
            <a:xfrm>
              <a:off x="3689902" y="2924944"/>
              <a:ext cx="1209734" cy="4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>
                  <a:latin typeface="Cambria" pitchFamily="18" charset="0"/>
                  <a:cs typeface="Times New Roman" panose="02020603050405020304" pitchFamily="18" charset="0"/>
                </a:rPr>
                <a:t>ΟΦ</a:t>
              </a:r>
            </a:p>
          </p:txBody>
        </p:sp>
        <p:sp>
          <p:nvSpPr>
            <p:cNvPr id="17" name="TextBox 11"/>
            <p:cNvSpPr txBox="1"/>
            <p:nvPr/>
          </p:nvSpPr>
          <p:spPr>
            <a:xfrm>
              <a:off x="4974525" y="3886072"/>
              <a:ext cx="1209734" cy="704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 err="1">
                  <a:latin typeface="Cambria" pitchFamily="18" charset="0"/>
                  <a:cs typeface="Times New Roman" panose="02020603050405020304" pitchFamily="18" charset="0"/>
                </a:rPr>
                <a:t>Πρθ</a:t>
              </a:r>
              <a:endParaRPr lang="el-GR" sz="1600" dirty="0">
                <a:latin typeface="Cambria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l-GR" sz="1600" b="1" dirty="0">
                  <a:latin typeface="Cambria" pitchFamily="18" charset="0"/>
                  <a:cs typeface="Times New Roman" panose="02020603050405020304" pitchFamily="18" charset="0"/>
                </a:rPr>
                <a:t>με</a:t>
              </a:r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7062036" y="3794268"/>
              <a:ext cx="730881" cy="4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>
                  <a:latin typeface="Cambria" pitchFamily="18" charset="0"/>
                  <a:cs typeface="Times New Roman" panose="02020603050405020304" pitchFamily="18" charset="0"/>
                </a:rPr>
                <a:t>ΟΦ</a:t>
              </a:r>
              <a:endParaRPr lang="en-US" sz="1600" dirty="0">
                <a:latin typeface="Cambria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Ευθεία γραμμή σύνδεσης 5"/>
            <p:cNvCxnSpPr/>
            <p:nvPr/>
          </p:nvCxnSpPr>
          <p:spPr>
            <a:xfrm flipV="1">
              <a:off x="6580303" y="4253291"/>
              <a:ext cx="806490" cy="3600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1"/>
            <p:cNvSpPr txBox="1"/>
            <p:nvPr/>
          </p:nvSpPr>
          <p:spPr>
            <a:xfrm>
              <a:off x="6018280" y="4712316"/>
              <a:ext cx="1209734" cy="70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 err="1">
                  <a:latin typeface="Cambria" pitchFamily="18" charset="0"/>
                  <a:cs typeface="Times New Roman" panose="02020603050405020304" pitchFamily="18" charset="0"/>
                </a:rPr>
                <a:t>Αρθ</a:t>
              </a:r>
              <a:endParaRPr lang="el-GR" sz="1600" dirty="0">
                <a:latin typeface="Cambria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l-GR" sz="1600" b="1" dirty="0">
                  <a:latin typeface="Cambria" pitchFamily="18" charset="0"/>
                  <a:cs typeface="Times New Roman" panose="02020603050405020304" pitchFamily="18" charset="0"/>
                </a:rPr>
                <a:t>τα </a:t>
              </a:r>
            </a:p>
          </p:txBody>
        </p:sp>
        <p:cxnSp>
          <p:nvCxnSpPr>
            <p:cNvPr id="21" name="Ευθεία γραμμή σύνδεσης 4"/>
            <p:cNvCxnSpPr/>
            <p:nvPr/>
          </p:nvCxnSpPr>
          <p:spPr>
            <a:xfrm flipH="1" flipV="1">
              <a:off x="7463481" y="4253291"/>
              <a:ext cx="806490" cy="3600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11"/>
            <p:cNvSpPr txBox="1"/>
            <p:nvPr/>
          </p:nvSpPr>
          <p:spPr>
            <a:xfrm>
              <a:off x="7704347" y="4586566"/>
              <a:ext cx="1209734" cy="70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>
                  <a:latin typeface="Cambria" pitchFamily="18" charset="0"/>
                  <a:cs typeface="Times New Roman" panose="02020603050405020304" pitchFamily="18" charset="0"/>
                </a:rPr>
                <a:t>Ο</a:t>
              </a:r>
            </a:p>
            <a:p>
              <a:pPr algn="ctr"/>
              <a:r>
                <a:rPr lang="el-GR" sz="1600" b="1" dirty="0">
                  <a:latin typeface="Cambria" pitchFamily="18" charset="0"/>
                  <a:cs typeface="Times New Roman" panose="02020603050405020304" pitchFamily="18" charset="0"/>
                </a:rPr>
                <a:t>κιάλια</a:t>
              </a:r>
            </a:p>
          </p:txBody>
        </p:sp>
        <p:sp>
          <p:nvSpPr>
            <p:cNvPr id="25" name="TextBox 11"/>
            <p:cNvSpPr txBox="1"/>
            <p:nvPr/>
          </p:nvSpPr>
          <p:spPr>
            <a:xfrm>
              <a:off x="3127880" y="3645024"/>
              <a:ext cx="883178" cy="70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 err="1">
                  <a:latin typeface="Cambria" pitchFamily="18" charset="0"/>
                  <a:cs typeface="Times New Roman" panose="02020603050405020304" pitchFamily="18" charset="0"/>
                </a:rPr>
                <a:t>Αρθ</a:t>
              </a:r>
              <a:endParaRPr lang="el-GR" sz="1600" dirty="0">
                <a:latin typeface="Cambria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l-GR" sz="1600" b="1" dirty="0">
                  <a:latin typeface="Cambria" pitchFamily="18" charset="0"/>
                  <a:cs typeface="Times New Roman" panose="02020603050405020304" pitchFamily="18" charset="0"/>
                </a:rPr>
                <a:t>το</a:t>
              </a:r>
            </a:p>
          </p:txBody>
        </p:sp>
      </p:grpSp>
      <p:sp>
        <p:nvSpPr>
          <p:cNvPr id="39" name="TextBox 11"/>
          <p:cNvSpPr txBox="1"/>
          <p:nvPr/>
        </p:nvSpPr>
        <p:spPr>
          <a:xfrm>
            <a:off x="5786076" y="4724401"/>
            <a:ext cx="1148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latin typeface="Cambria" pitchFamily="18" charset="0"/>
                <a:cs typeface="Times New Roman" panose="02020603050405020304" pitchFamily="18" charset="0"/>
              </a:rPr>
              <a:t>Ο</a:t>
            </a:r>
          </a:p>
          <a:p>
            <a:pPr algn="ctr"/>
            <a:r>
              <a:rPr lang="el-GR" sz="1600" b="1" dirty="0">
                <a:latin typeface="Cambria" pitchFamily="18" charset="0"/>
                <a:cs typeface="Times New Roman" panose="02020603050405020304" pitchFamily="18" charset="0"/>
              </a:rPr>
              <a:t>κορίτσι</a:t>
            </a:r>
          </a:p>
        </p:txBody>
      </p:sp>
      <p:cxnSp>
        <p:nvCxnSpPr>
          <p:cNvPr id="40" name="Ευθεία γραμμή σύνδεσης 5"/>
          <p:cNvCxnSpPr/>
          <p:nvPr/>
        </p:nvCxnSpPr>
        <p:spPr>
          <a:xfrm flipV="1">
            <a:off x="5334001" y="4495802"/>
            <a:ext cx="536817" cy="2285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Ευθεία γραμμή σύνδεσης 4"/>
          <p:cNvCxnSpPr/>
          <p:nvPr/>
        </p:nvCxnSpPr>
        <p:spPr>
          <a:xfrm flipH="1" flipV="1">
            <a:off x="5867402" y="4501760"/>
            <a:ext cx="492737" cy="2226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56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09800" y="-758"/>
            <a:ext cx="7772400" cy="915158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alt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Δομική αμφισημία</a:t>
            </a:r>
          </a:p>
        </p:txBody>
      </p:sp>
      <p:grpSp>
        <p:nvGrpSpPr>
          <p:cNvPr id="39" name="38 - Ομάδα"/>
          <p:cNvGrpSpPr/>
          <p:nvPr/>
        </p:nvGrpSpPr>
        <p:grpSpPr>
          <a:xfrm>
            <a:off x="1752600" y="1143001"/>
            <a:ext cx="8077200" cy="4735253"/>
            <a:chOff x="251519" y="548680"/>
            <a:chExt cx="7268712" cy="3450445"/>
          </a:xfrm>
        </p:grpSpPr>
        <p:grpSp>
          <p:nvGrpSpPr>
            <p:cNvPr id="40" name="45 - Ομάδα"/>
            <p:cNvGrpSpPr/>
            <p:nvPr/>
          </p:nvGrpSpPr>
          <p:grpSpPr>
            <a:xfrm>
              <a:off x="251519" y="548680"/>
              <a:ext cx="4835339" cy="2730365"/>
              <a:chOff x="1876843" y="2348880"/>
              <a:chExt cx="3453814" cy="2730365"/>
            </a:xfrm>
          </p:grpSpPr>
          <p:sp>
            <p:nvSpPr>
              <p:cNvPr id="61" name="TextBox 8"/>
              <p:cNvSpPr txBox="1"/>
              <p:nvPr/>
            </p:nvSpPr>
            <p:spPr>
              <a:xfrm>
                <a:off x="4808599" y="3212976"/>
                <a:ext cx="522058" cy="24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600" b="1" dirty="0">
                    <a:solidFill>
                      <a:srgbClr val="00B050"/>
                    </a:solidFill>
                    <a:latin typeface="Cambria" pitchFamily="18" charset="0"/>
                    <a:cs typeface="Times New Roman" panose="02020603050405020304" pitchFamily="18" charset="0"/>
                  </a:rPr>
                  <a:t>ΡΦ</a:t>
                </a:r>
                <a:endParaRPr lang="en-US" sz="1600" b="1" dirty="0">
                  <a:solidFill>
                    <a:srgbClr val="00B050"/>
                  </a:solidFill>
                  <a:latin typeface="Cambria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2" name="Ευθεία γραμμή σύνδεσης 9"/>
              <p:cNvCxnSpPr/>
              <p:nvPr/>
            </p:nvCxnSpPr>
            <p:spPr>
              <a:xfrm flipH="1" flipV="1">
                <a:off x="3903072" y="2636912"/>
                <a:ext cx="1059546" cy="57606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Ευθεία γραμμή σύνδεσης 10"/>
              <p:cNvCxnSpPr/>
              <p:nvPr/>
            </p:nvCxnSpPr>
            <p:spPr>
              <a:xfrm flipV="1">
                <a:off x="2905530" y="2636912"/>
                <a:ext cx="1008112" cy="57606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4" name="TextBox 11"/>
              <p:cNvSpPr txBox="1"/>
              <p:nvPr/>
            </p:nvSpPr>
            <p:spPr>
              <a:xfrm>
                <a:off x="3368438" y="4653136"/>
                <a:ext cx="1080120" cy="426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600" dirty="0">
                    <a:latin typeface="Cambria" pitchFamily="18" charset="0"/>
                    <a:cs typeface="Times New Roman" panose="02020603050405020304" pitchFamily="18" charset="0"/>
                  </a:rPr>
                  <a:t>Ρ</a:t>
                </a:r>
                <a:endParaRPr lang="en-US" sz="1600" dirty="0">
                  <a:latin typeface="Cambria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l-GR" sz="1600" b="1" dirty="0">
                    <a:latin typeface="Cambria" pitchFamily="18" charset="0"/>
                    <a:cs typeface="Times New Roman" panose="02020603050405020304" pitchFamily="18" charset="0"/>
                  </a:rPr>
                  <a:t>είδε</a:t>
                </a:r>
                <a:endParaRPr lang="en-US" sz="1600" b="1" dirty="0">
                  <a:latin typeface="Cambria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TextBox 13"/>
              <p:cNvSpPr txBox="1"/>
              <p:nvPr/>
            </p:nvSpPr>
            <p:spPr>
              <a:xfrm>
                <a:off x="2648358" y="3212976"/>
                <a:ext cx="522058" cy="24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600" dirty="0">
                    <a:latin typeface="Cambria" pitchFamily="18" charset="0"/>
                    <a:cs typeface="Times New Roman" panose="02020603050405020304" pitchFamily="18" charset="0"/>
                  </a:rPr>
                  <a:t>ΟΦ</a:t>
                </a:r>
                <a:endParaRPr lang="en-US" sz="1600" dirty="0">
                  <a:latin typeface="Cambria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TextBox 14"/>
              <p:cNvSpPr txBox="1"/>
              <p:nvPr/>
            </p:nvSpPr>
            <p:spPr>
              <a:xfrm>
                <a:off x="3728479" y="2348880"/>
                <a:ext cx="441049" cy="24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600" dirty="0">
                    <a:latin typeface="Cambria" pitchFamily="18" charset="0"/>
                    <a:cs typeface="Times New Roman" panose="02020603050405020304" pitchFamily="18" charset="0"/>
                  </a:rPr>
                  <a:t>Π</a:t>
                </a:r>
                <a:endParaRPr lang="en-US" sz="1600" dirty="0">
                  <a:latin typeface="Cambria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7" name="Ευθεία γραμμή σύνδεσης 5"/>
              <p:cNvCxnSpPr/>
              <p:nvPr/>
            </p:nvCxnSpPr>
            <p:spPr>
              <a:xfrm flipV="1">
                <a:off x="2339752" y="3501008"/>
                <a:ext cx="576064" cy="36004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Ευθεία γραμμή σύνδεσης 4"/>
              <p:cNvCxnSpPr/>
              <p:nvPr/>
            </p:nvCxnSpPr>
            <p:spPr>
              <a:xfrm flipH="1" flipV="1">
                <a:off x="2905530" y="3501008"/>
                <a:ext cx="576064" cy="36004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9" name="TextBox 11"/>
              <p:cNvSpPr txBox="1"/>
              <p:nvPr/>
            </p:nvSpPr>
            <p:spPr>
              <a:xfrm>
                <a:off x="1876843" y="3861048"/>
                <a:ext cx="864096" cy="426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600" dirty="0" err="1">
                    <a:latin typeface="Cambria" pitchFamily="18" charset="0"/>
                    <a:cs typeface="Times New Roman" panose="02020603050405020304" pitchFamily="18" charset="0"/>
                  </a:rPr>
                  <a:t>Αρθ</a:t>
                </a:r>
                <a:endParaRPr lang="el-GR" sz="1600" dirty="0">
                  <a:latin typeface="Cambria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l-GR" sz="1600" b="1" dirty="0">
                    <a:latin typeface="Cambria" pitchFamily="18" charset="0"/>
                    <a:cs typeface="Times New Roman" panose="02020603050405020304" pitchFamily="18" charset="0"/>
                  </a:rPr>
                  <a:t>Η</a:t>
                </a:r>
              </a:p>
            </p:txBody>
          </p:sp>
          <p:sp>
            <p:nvSpPr>
              <p:cNvPr id="70" name="TextBox 11"/>
              <p:cNvSpPr txBox="1"/>
              <p:nvPr/>
            </p:nvSpPr>
            <p:spPr>
              <a:xfrm>
                <a:off x="3008398" y="3861048"/>
                <a:ext cx="864096" cy="426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600" dirty="0">
                    <a:latin typeface="Cambria" pitchFamily="18" charset="0"/>
                    <a:cs typeface="Times New Roman" panose="02020603050405020304" pitchFamily="18" charset="0"/>
                  </a:rPr>
                  <a:t>Ο</a:t>
                </a:r>
              </a:p>
              <a:p>
                <a:pPr algn="ctr"/>
                <a:r>
                  <a:rPr lang="el-GR" sz="1600" b="1" dirty="0">
                    <a:latin typeface="Cambria" pitchFamily="18" charset="0"/>
                    <a:cs typeface="Times New Roman" panose="02020603050405020304" pitchFamily="18" charset="0"/>
                  </a:rPr>
                  <a:t>Σοφία</a:t>
                </a:r>
              </a:p>
            </p:txBody>
          </p:sp>
        </p:grpSp>
        <p:cxnSp>
          <p:nvCxnSpPr>
            <p:cNvPr id="41" name="Ευθεία γραμμή σύνδεσης 5"/>
            <p:cNvCxnSpPr/>
            <p:nvPr/>
          </p:nvCxnSpPr>
          <p:spPr>
            <a:xfrm flipV="1">
              <a:off x="3059832" y="2492896"/>
              <a:ext cx="648072" cy="3600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Ευθεία γραμμή σύνδεσης 4"/>
            <p:cNvCxnSpPr/>
            <p:nvPr/>
          </p:nvCxnSpPr>
          <p:spPr>
            <a:xfrm flipH="1" flipV="1">
              <a:off x="3707904" y="2492896"/>
              <a:ext cx="576064" cy="3600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TextBox 11"/>
            <p:cNvSpPr txBox="1"/>
            <p:nvPr/>
          </p:nvSpPr>
          <p:spPr>
            <a:xfrm>
              <a:off x="3563888" y="2852936"/>
              <a:ext cx="1512168" cy="24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>
                  <a:latin typeface="Cambria" pitchFamily="18" charset="0"/>
                  <a:cs typeface="Times New Roman" panose="02020603050405020304" pitchFamily="18" charset="0"/>
                </a:rPr>
                <a:t>ΟΦ</a:t>
              </a:r>
              <a:endParaRPr lang="en-US" sz="1600" dirty="0">
                <a:latin typeface="Cambria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4" name="Ευθεία γραμμή σύνδεσης 5"/>
            <p:cNvCxnSpPr/>
            <p:nvPr/>
          </p:nvCxnSpPr>
          <p:spPr>
            <a:xfrm flipV="1">
              <a:off x="3779912" y="3140968"/>
              <a:ext cx="504056" cy="3600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Ευθεία γραμμή σύνδεσης 4"/>
            <p:cNvCxnSpPr/>
            <p:nvPr/>
          </p:nvCxnSpPr>
          <p:spPr>
            <a:xfrm flipH="1" flipV="1">
              <a:off x="4283968" y="3140968"/>
              <a:ext cx="576064" cy="3600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TextBox 11"/>
            <p:cNvSpPr txBox="1"/>
            <p:nvPr/>
          </p:nvSpPr>
          <p:spPr>
            <a:xfrm>
              <a:off x="2987824" y="3573016"/>
              <a:ext cx="1512168" cy="426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 err="1">
                  <a:latin typeface="Cambria" pitchFamily="18" charset="0"/>
                  <a:cs typeface="Times New Roman" panose="02020603050405020304" pitchFamily="18" charset="0"/>
                </a:rPr>
                <a:t>Αρθ</a:t>
              </a:r>
              <a:endParaRPr lang="en-US" sz="1600" dirty="0">
                <a:latin typeface="Cambria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l-GR" sz="1600" b="1" dirty="0">
                  <a:latin typeface="Cambria" pitchFamily="18" charset="0"/>
                  <a:cs typeface="Times New Roman" panose="02020603050405020304" pitchFamily="18" charset="0"/>
                </a:rPr>
                <a:t>το</a:t>
              </a:r>
              <a:endParaRPr lang="en-US" sz="1600" b="1" dirty="0">
                <a:latin typeface="Cambria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11"/>
            <p:cNvSpPr txBox="1"/>
            <p:nvPr/>
          </p:nvSpPr>
          <p:spPr>
            <a:xfrm>
              <a:off x="4139952" y="3573016"/>
              <a:ext cx="1512168" cy="426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>
                  <a:latin typeface="Cambria" pitchFamily="18" charset="0"/>
                  <a:cs typeface="Times New Roman" panose="02020603050405020304" pitchFamily="18" charset="0"/>
                </a:rPr>
                <a:t>Ο</a:t>
              </a:r>
              <a:endParaRPr lang="en-US" sz="1600" dirty="0">
                <a:latin typeface="Cambria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l-GR" sz="1600" b="1" dirty="0">
                  <a:latin typeface="Cambria" pitchFamily="18" charset="0"/>
                  <a:cs typeface="Times New Roman" panose="02020603050405020304" pitchFamily="18" charset="0"/>
                </a:rPr>
                <a:t>κορίτσι</a:t>
              </a:r>
              <a:endParaRPr lang="en-US" sz="1600" b="1" dirty="0">
                <a:latin typeface="Cambria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11"/>
            <p:cNvSpPr txBox="1"/>
            <p:nvPr/>
          </p:nvSpPr>
          <p:spPr>
            <a:xfrm>
              <a:off x="4427984" y="2780928"/>
              <a:ext cx="1512168" cy="426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 err="1">
                  <a:latin typeface="Cambria" pitchFamily="18" charset="0"/>
                  <a:cs typeface="Times New Roman" panose="02020603050405020304" pitchFamily="18" charset="0"/>
                </a:rPr>
                <a:t>Πρθ</a:t>
              </a:r>
              <a:endParaRPr lang="en-US" sz="1600" dirty="0">
                <a:latin typeface="Cambria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l-GR" sz="1600" b="1" dirty="0">
                  <a:latin typeface="Cambria" pitchFamily="18" charset="0"/>
                  <a:cs typeface="Times New Roman" panose="02020603050405020304" pitchFamily="18" charset="0"/>
                </a:rPr>
                <a:t>με</a:t>
              </a:r>
              <a:endParaRPr lang="en-US" sz="1600" b="1" dirty="0">
                <a:latin typeface="Cambria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9" name="Ευθεία γραμμή σύνδεσης 4"/>
            <p:cNvCxnSpPr>
              <a:endCxn id="61" idx="2"/>
            </p:cNvCxnSpPr>
            <p:nvPr/>
          </p:nvCxnSpPr>
          <p:spPr>
            <a:xfrm flipH="1" flipV="1">
              <a:off x="4721417" y="1659471"/>
              <a:ext cx="930703" cy="47338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0" name="91 - Ομάδα"/>
            <p:cNvGrpSpPr/>
            <p:nvPr/>
          </p:nvGrpSpPr>
          <p:grpSpPr>
            <a:xfrm>
              <a:off x="5076056" y="2132856"/>
              <a:ext cx="2444175" cy="1794261"/>
              <a:chOff x="6228184" y="1556792"/>
              <a:chExt cx="2444175" cy="1794261"/>
            </a:xfrm>
          </p:grpSpPr>
          <p:sp>
            <p:nvSpPr>
              <p:cNvPr id="53" name="TextBox 11"/>
              <p:cNvSpPr txBox="1"/>
              <p:nvPr/>
            </p:nvSpPr>
            <p:spPr>
              <a:xfrm>
                <a:off x="6948264" y="2204864"/>
                <a:ext cx="1512168" cy="24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600" dirty="0">
                    <a:latin typeface="Cambria" pitchFamily="18" charset="0"/>
                    <a:cs typeface="Times New Roman" panose="02020603050405020304" pitchFamily="18" charset="0"/>
                  </a:rPr>
                  <a:t>ΟΦ</a:t>
                </a:r>
                <a:endParaRPr lang="en-US" sz="1600" dirty="0">
                  <a:latin typeface="Cambria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4" name="Ευθεία γραμμή σύνδεσης 4"/>
              <p:cNvCxnSpPr/>
              <p:nvPr/>
            </p:nvCxnSpPr>
            <p:spPr>
              <a:xfrm flipH="1" flipV="1">
                <a:off x="7668345" y="2564905"/>
                <a:ext cx="386860" cy="2950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Ευθεία γραμμή σύνδεσης 5"/>
              <p:cNvCxnSpPr/>
              <p:nvPr/>
            </p:nvCxnSpPr>
            <p:spPr>
              <a:xfrm flipV="1">
                <a:off x="6372200" y="1828055"/>
                <a:ext cx="637677" cy="37680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Ευθεία γραμμή σύνδεσης 4"/>
              <p:cNvCxnSpPr/>
              <p:nvPr/>
            </p:nvCxnSpPr>
            <p:spPr>
              <a:xfrm flipH="1" flipV="1">
                <a:off x="7020272" y="1844824"/>
                <a:ext cx="540059" cy="36004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7" name="TextBox 11"/>
              <p:cNvSpPr txBox="1"/>
              <p:nvPr/>
            </p:nvSpPr>
            <p:spPr>
              <a:xfrm>
                <a:off x="6228184" y="1556792"/>
                <a:ext cx="1512168" cy="24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600" dirty="0" err="1">
                    <a:latin typeface="Cambria" pitchFamily="18" charset="0"/>
                    <a:cs typeface="Times New Roman" panose="02020603050405020304" pitchFamily="18" charset="0"/>
                  </a:rPr>
                  <a:t>ΠρθΦ</a:t>
                </a:r>
                <a:endParaRPr lang="en-US" sz="1600" dirty="0">
                  <a:latin typeface="Cambria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8" name="Ευθεία γραμμή σύνδεσης 5"/>
              <p:cNvCxnSpPr/>
              <p:nvPr/>
            </p:nvCxnSpPr>
            <p:spPr>
              <a:xfrm flipV="1">
                <a:off x="7236296" y="2564904"/>
                <a:ext cx="432048" cy="28803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9" name="TextBox 11"/>
              <p:cNvSpPr txBox="1"/>
              <p:nvPr/>
            </p:nvSpPr>
            <p:spPr>
              <a:xfrm>
                <a:off x="6444208" y="2924944"/>
                <a:ext cx="1512168" cy="426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600" dirty="0" err="1">
                    <a:latin typeface="Cambria" pitchFamily="18" charset="0"/>
                    <a:cs typeface="Times New Roman" panose="02020603050405020304" pitchFamily="18" charset="0"/>
                  </a:rPr>
                  <a:t>Αρθ</a:t>
                </a:r>
                <a:endParaRPr lang="en-US" sz="1600" dirty="0">
                  <a:latin typeface="Cambria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l-GR" sz="1600" b="1" dirty="0">
                    <a:latin typeface="Cambria" pitchFamily="18" charset="0"/>
                    <a:cs typeface="Times New Roman" panose="02020603050405020304" pitchFamily="18" charset="0"/>
                  </a:rPr>
                  <a:t>τα</a:t>
                </a:r>
                <a:endParaRPr lang="en-US" sz="1600" b="1" dirty="0">
                  <a:latin typeface="Cambria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TextBox 11"/>
              <p:cNvSpPr txBox="1"/>
              <p:nvPr/>
            </p:nvSpPr>
            <p:spPr>
              <a:xfrm>
                <a:off x="7643768" y="2859905"/>
                <a:ext cx="1028591" cy="426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600" dirty="0">
                    <a:latin typeface="Cambria" pitchFamily="18" charset="0"/>
                    <a:cs typeface="Times New Roman" panose="02020603050405020304" pitchFamily="18" charset="0"/>
                  </a:rPr>
                  <a:t>Ο</a:t>
                </a:r>
              </a:p>
              <a:p>
                <a:pPr algn="ctr"/>
                <a:r>
                  <a:rPr lang="el-GR" sz="1600" b="1" dirty="0">
                    <a:latin typeface="Cambria" pitchFamily="18" charset="0"/>
                    <a:cs typeface="Times New Roman" panose="02020603050405020304" pitchFamily="18" charset="0"/>
                  </a:rPr>
                  <a:t>κιάλια</a:t>
                </a:r>
              </a:p>
            </p:txBody>
          </p:sp>
        </p:grpSp>
        <p:sp>
          <p:nvSpPr>
            <p:cNvPr id="51" name="TextBox 8"/>
            <p:cNvSpPr txBox="1"/>
            <p:nvPr/>
          </p:nvSpPr>
          <p:spPr>
            <a:xfrm>
              <a:off x="3419872" y="2132856"/>
              <a:ext cx="730881" cy="24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>
                  <a:latin typeface="Cambria" pitchFamily="18" charset="0"/>
                  <a:cs typeface="Times New Roman" panose="02020603050405020304" pitchFamily="18" charset="0"/>
                </a:rPr>
                <a:t>ΡΦ</a:t>
              </a:r>
              <a:endParaRPr lang="en-US" sz="1600" dirty="0">
                <a:latin typeface="Cambria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2" name="Ευθεία γραμμή σύνδεσης 5"/>
            <p:cNvCxnSpPr>
              <a:endCxn id="61" idx="2"/>
            </p:cNvCxnSpPr>
            <p:nvPr/>
          </p:nvCxnSpPr>
          <p:spPr>
            <a:xfrm flipV="1">
              <a:off x="3923928" y="1659471"/>
              <a:ext cx="797490" cy="47338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3011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Φράσεις – Φραστικές κατηγορίες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524000" y="990601"/>
            <a:ext cx="8610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latin typeface="Cambria" pitchFamily="18" charset="0"/>
                <a:sym typeface="Wingdings" pitchFamily="2" charset="2"/>
              </a:rPr>
              <a:t>Οι προτάσεις αποτελούνται από </a:t>
            </a:r>
            <a:r>
              <a:rPr lang="el-GR" sz="2800" b="1" dirty="0">
                <a:solidFill>
                  <a:schemeClr val="accent1"/>
                </a:solidFill>
                <a:latin typeface="Cambria" pitchFamily="18" charset="0"/>
                <a:sym typeface="Wingdings" pitchFamily="2" charset="2"/>
              </a:rPr>
              <a:t>λέξεις.</a:t>
            </a:r>
          </a:p>
          <a:p>
            <a:pPr algn="ctr"/>
            <a:r>
              <a:rPr lang="el-GR" sz="2800" dirty="0">
                <a:latin typeface="Cambria" pitchFamily="18" charset="0"/>
                <a:sym typeface="Wingdings" pitchFamily="2" charset="2"/>
              </a:rPr>
              <a:t>Πρόκειται όμως για </a:t>
            </a:r>
            <a:r>
              <a:rPr lang="el-GR" sz="2800" b="1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γραμμική παράταξη </a:t>
            </a:r>
            <a:r>
              <a:rPr lang="el-GR" sz="2800" dirty="0">
                <a:latin typeface="Cambria" pitchFamily="18" charset="0"/>
                <a:sym typeface="Wingdings" pitchFamily="2" charset="2"/>
              </a:rPr>
              <a:t>λέξεων;</a:t>
            </a:r>
          </a:p>
          <a:p>
            <a:pPr marL="0" lvl="1" algn="ctr"/>
            <a:endParaRPr lang="el-GR" sz="2400" dirty="0">
              <a:sym typeface="Wingdings" pitchFamily="2" charset="2"/>
            </a:endParaRPr>
          </a:p>
          <a:p>
            <a:pPr marL="0" lvl="1" algn="ctr"/>
            <a:r>
              <a:rPr lang="el-GR" sz="2400" dirty="0">
                <a:sym typeface="Wingdings" pitchFamily="2" charset="2"/>
              </a:rPr>
              <a:t>Ο καλός ηγέτης διακρίνεται για τις ικανότητές του.</a:t>
            </a:r>
          </a:p>
          <a:p>
            <a:pPr marL="0" lvl="1" algn="ctr"/>
            <a:r>
              <a:rPr lang="el-GR" sz="2400" dirty="0">
                <a:sym typeface="Wingdings" pitchFamily="2" charset="2"/>
              </a:rPr>
              <a:t>*Ο ηγέτης καλός διακρίνεται τις ικανότητές του για.</a:t>
            </a:r>
          </a:p>
          <a:p>
            <a:pPr marL="0" lvl="1" algn="ctr"/>
            <a:r>
              <a:rPr lang="el-GR" sz="2400" dirty="0">
                <a:sym typeface="Wingdings" pitchFamily="2" charset="2"/>
              </a:rPr>
              <a:t>*Ο για καλός διακρίνεται ηγέτης τις του ικανότητές.</a:t>
            </a:r>
          </a:p>
          <a:p>
            <a:pPr marL="0" lvl="1" algn="ctr"/>
            <a:endParaRPr lang="el-GR" sz="2400" dirty="0">
              <a:sym typeface="Wingdings" pitchFamily="2" charset="2"/>
            </a:endParaRPr>
          </a:p>
          <a:p>
            <a:pPr marL="0" lvl="1" algn="ctr"/>
            <a:r>
              <a:rPr lang="el-GR" sz="2400" dirty="0">
                <a:sym typeface="Wingdings" pitchFamily="2" charset="2"/>
              </a:rPr>
              <a:t> </a:t>
            </a:r>
          </a:p>
          <a:p>
            <a:pPr algn="ctr"/>
            <a:endParaRPr lang="el-GR" sz="2800" dirty="0">
              <a:latin typeface="Cambria" pitchFamily="18" charset="0"/>
              <a:sym typeface="Wingdings" pitchFamily="2" charset="2"/>
            </a:endParaRPr>
          </a:p>
          <a:p>
            <a:pPr algn="ctr"/>
            <a:endParaRPr lang="el-GR" sz="2800" dirty="0">
              <a:latin typeface="Cambria" pitchFamily="18" charset="0"/>
              <a:sym typeface="Wingdings" pitchFamily="2" charset="2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1828800" y="3810001"/>
            <a:ext cx="8458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/>
              <a:t>Οι λέξεις οργανώνονται σε μεγαλύτερες ενότητες, σε </a:t>
            </a:r>
            <a:r>
              <a:rPr lang="el-GR" sz="2800" b="1" dirty="0">
                <a:solidFill>
                  <a:srgbClr val="7030A0"/>
                </a:solidFill>
              </a:rPr>
              <a:t>φράσεις.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2057400" y="5181601"/>
            <a:ext cx="8077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l-GR" sz="2800" dirty="0"/>
              <a:t>Ποιες είναι οι επιμέρους ενότητες στην πρόταση;</a:t>
            </a:r>
          </a:p>
          <a:p>
            <a:pPr marL="0" lvl="1" algn="ctr"/>
            <a:endParaRPr lang="el-GR" sz="2800" i="1" dirty="0">
              <a:sym typeface="Wingdings" pitchFamily="2" charset="2"/>
            </a:endParaRPr>
          </a:p>
          <a:p>
            <a:pPr marL="0" lvl="1" algn="ctr"/>
            <a:r>
              <a:rPr lang="el-GR" sz="2800" i="1" dirty="0">
                <a:highlight>
                  <a:srgbClr val="FFFF00"/>
                </a:highlight>
                <a:sym typeface="Wingdings" pitchFamily="2" charset="2"/>
              </a:rPr>
              <a:t>Ο καλός ηγέτης </a:t>
            </a:r>
            <a:r>
              <a:rPr lang="el-GR" sz="2800" i="1" dirty="0">
                <a:highlight>
                  <a:srgbClr val="00FF00"/>
                </a:highlight>
                <a:sym typeface="Wingdings" pitchFamily="2" charset="2"/>
              </a:rPr>
              <a:t>διακρίνεται για τις ικανότητές του</a:t>
            </a:r>
            <a:endParaRPr lang="el-GR" sz="2800" dirty="0">
              <a:highlight>
                <a:srgbClr val="00FF00"/>
              </a:highlight>
              <a:sym typeface="Wingdings" pitchFamily="2" charset="2"/>
            </a:endParaRPr>
          </a:p>
          <a:p>
            <a:pPr algn="just"/>
            <a:endParaRPr lang="el-GR" sz="2800" b="1" dirty="0">
              <a:solidFill>
                <a:srgbClr val="00B050"/>
              </a:solidFill>
            </a:endParaRPr>
          </a:p>
          <a:p>
            <a:pPr algn="just"/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84158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91E05D4B-FC1A-9049-B141-54E4B1916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5" y="223912"/>
            <a:ext cx="8683791" cy="1188720"/>
          </a:xfrm>
        </p:spPr>
        <p:txBody>
          <a:bodyPr>
            <a:normAutofit fontScale="90000"/>
          </a:bodyPr>
          <a:lstStyle/>
          <a:p>
            <a:r>
              <a:rPr lang="el-GR" dirty="0"/>
              <a:t>Στην </a:t>
            </a:r>
            <a:r>
              <a:rPr lang="el-GR" dirty="0" err="1"/>
              <a:t>επομενη</a:t>
            </a:r>
            <a:r>
              <a:rPr lang="el-GR" dirty="0"/>
              <a:t> </a:t>
            </a:r>
            <a:r>
              <a:rPr lang="el-GR" dirty="0" err="1"/>
              <a:t>σειρα</a:t>
            </a:r>
            <a:r>
              <a:rPr lang="el-GR" dirty="0"/>
              <a:t> </a:t>
            </a:r>
            <a:r>
              <a:rPr lang="el-GR" dirty="0" err="1"/>
              <a:t>προτασεων</a:t>
            </a:r>
            <a:r>
              <a:rPr lang="el-GR" dirty="0"/>
              <a:t> ποιες θα </a:t>
            </a:r>
            <a:r>
              <a:rPr lang="el-GR" dirty="0" err="1"/>
              <a:t>θεωρουσατε</a:t>
            </a:r>
            <a:r>
              <a:rPr lang="el-GR" dirty="0"/>
              <a:t> </a:t>
            </a:r>
            <a:r>
              <a:rPr lang="el-GR" dirty="0" err="1"/>
              <a:t>αντιγραμματικες</a:t>
            </a:r>
            <a:r>
              <a:rPr lang="el-GR" dirty="0"/>
              <a:t>; </a:t>
            </a:r>
            <a:r>
              <a:rPr lang="el-GR" dirty="0" err="1"/>
              <a:t>Γιατι</a:t>
            </a:r>
            <a:r>
              <a:rPr lang="el-GR" dirty="0"/>
              <a:t>; </a:t>
            </a:r>
            <a:r>
              <a:rPr lang="el-GR" dirty="0" err="1"/>
              <a:t>Βαζετε</a:t>
            </a:r>
            <a:r>
              <a:rPr lang="el-GR" dirty="0"/>
              <a:t> έναν * και </a:t>
            </a:r>
            <a:r>
              <a:rPr lang="el-GR" dirty="0" err="1"/>
              <a:t>εξηγειτε</a:t>
            </a:r>
            <a:r>
              <a:rPr lang="el-GR" dirty="0"/>
              <a:t> την </a:t>
            </a:r>
            <a:r>
              <a:rPr lang="el-GR" dirty="0" err="1"/>
              <a:t>επιλογη</a:t>
            </a:r>
            <a:r>
              <a:rPr lang="el-GR" dirty="0"/>
              <a:t> σας:</a:t>
            </a:r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F4C2F444-6B18-5D42-B1E4-00C3904370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9286" y="1736203"/>
            <a:ext cx="5344397" cy="4560425"/>
          </a:xfrm>
        </p:spPr>
        <p:txBody>
          <a:bodyPr>
            <a:normAutofit fontScale="85000" lnSpcReduction="10000"/>
          </a:bodyPr>
          <a:lstStyle/>
          <a:p>
            <a:r>
              <a:rPr lang="el-GR" dirty="0"/>
              <a:t>Η Μαρία είναι γρήγορη στο σιδέρωμα.</a:t>
            </a:r>
          </a:p>
          <a:p>
            <a:r>
              <a:rPr lang="el-GR" dirty="0"/>
              <a:t>Η Μαρία είναι γρήγορη να σιδερώνει.</a:t>
            </a:r>
          </a:p>
          <a:p>
            <a:r>
              <a:rPr lang="el-GR" dirty="0"/>
              <a:t>Η Διώνη κοιμήθηκε το μωρό.</a:t>
            </a:r>
          </a:p>
          <a:p>
            <a:r>
              <a:rPr lang="el-GR" dirty="0"/>
              <a:t>Η Διώνη κοιμήθηκε βαθιά.</a:t>
            </a:r>
          </a:p>
          <a:p>
            <a:r>
              <a:rPr lang="en-US" dirty="0"/>
              <a:t>O </a:t>
            </a:r>
            <a:r>
              <a:rPr lang="el-GR" dirty="0"/>
              <a:t>αδερφός της Χριστίνας φίλησε την κοπέλα με τα πράσινα μάτια.</a:t>
            </a:r>
          </a:p>
          <a:p>
            <a:r>
              <a:rPr lang="el-GR" dirty="0"/>
              <a:t>Ο αδερφός της Χριστίνας τη φίλησε με τα πράσινα μάτια.</a:t>
            </a:r>
          </a:p>
          <a:p>
            <a:r>
              <a:rPr lang="el-GR" dirty="0"/>
              <a:t>Ο αδερφός φίλησε της Χριστίνας  με τα πράσινα μάτια την κοπέλα.</a:t>
            </a:r>
          </a:p>
          <a:p>
            <a:r>
              <a:rPr lang="el-GR" dirty="0"/>
              <a:t>Η Μαρία καταβρόχθισε το σουβλάκι</a:t>
            </a:r>
          </a:p>
          <a:p>
            <a:r>
              <a:rPr lang="el-GR" dirty="0"/>
              <a:t>Μαρία καταβρόχθισε σουβλάκι</a:t>
            </a:r>
            <a:endParaRPr lang="en-US" dirty="0"/>
          </a:p>
          <a:p>
            <a:r>
              <a:rPr lang="el-GR" dirty="0"/>
              <a:t>Ο Π</a:t>
            </a:r>
            <a:r>
              <a:rPr lang="en-US" dirty="0" err="1"/>
              <a:t>έ</a:t>
            </a:r>
            <a:r>
              <a:rPr lang="el-GR" dirty="0" err="1"/>
              <a:t>τρος</a:t>
            </a:r>
            <a:r>
              <a:rPr lang="el-GR" dirty="0"/>
              <a:t> βρήκε έξυπνα.</a:t>
            </a:r>
          </a:p>
          <a:p>
            <a:r>
              <a:rPr lang="el-GR" dirty="0"/>
              <a:t>Ο Πέτρος βρήκε στο σχολείο.</a:t>
            </a:r>
          </a:p>
          <a:p>
            <a:r>
              <a:rPr lang="el-GR" dirty="0"/>
              <a:t>Ο Πέτρος βρήκε την πέτρα στο σχολείο.</a:t>
            </a:r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6230D273-F515-42BD-C42F-72EF885AB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3332525"/>
            <a:ext cx="4270247" cy="3101982"/>
          </a:xfrm>
        </p:spPr>
        <p:txBody>
          <a:bodyPr>
            <a:normAutofit fontScale="85000" lnSpcReduction="10000"/>
          </a:bodyPr>
          <a:lstStyle/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Ο Νίκος καταβρόχθισε την τούρτα</a:t>
            </a:r>
          </a:p>
          <a:p>
            <a:r>
              <a:rPr lang="el-GR" dirty="0"/>
              <a:t>Νίκος καταβρόχθισε τούρτα</a:t>
            </a:r>
          </a:p>
          <a:p>
            <a:r>
              <a:rPr lang="el-GR" dirty="0"/>
              <a:t>Ο πεινάω καταβρόχθισε την τούρτα</a:t>
            </a:r>
          </a:p>
          <a:p>
            <a:r>
              <a:rPr lang="el-GR" dirty="0"/>
              <a:t>Ο από καταβρόχθισε την τούρτα</a:t>
            </a:r>
          </a:p>
        </p:txBody>
      </p:sp>
    </p:spTree>
    <p:extLst>
      <p:ext uri="{BB962C8B-B14F-4D97-AF65-F5344CB8AC3E}">
        <p14:creationId xmlns:p14="http://schemas.microsoft.com/office/powerpoint/2010/main" val="3958199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464443" y="231494"/>
            <a:ext cx="77724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alt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Φράσεις – Φραστικές κατηγορίες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752600" y="1295401"/>
            <a:ext cx="838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l-GR" sz="2800" dirty="0">
                <a:highlight>
                  <a:srgbClr val="FFFF00"/>
                </a:highlight>
                <a:sym typeface="Wingdings" pitchFamily="2" charset="2"/>
              </a:rPr>
              <a:t>ο καλός ηγέτης </a:t>
            </a:r>
          </a:p>
          <a:p>
            <a:pPr marL="0" lvl="1" algn="ctr"/>
            <a:r>
              <a:rPr lang="el-GR" sz="2800" dirty="0">
                <a:highlight>
                  <a:srgbClr val="00FF00"/>
                </a:highlight>
                <a:sym typeface="Wingdings" pitchFamily="2" charset="2"/>
              </a:rPr>
              <a:t>διακρίνεται για τις ικανότητές του</a:t>
            </a:r>
          </a:p>
          <a:p>
            <a:pPr marL="0" lvl="1" algn="ctr"/>
            <a:r>
              <a:rPr lang="el-GR" sz="2800" dirty="0">
                <a:highlight>
                  <a:srgbClr val="00FFFF"/>
                </a:highlight>
                <a:sym typeface="Wingdings" pitchFamily="2" charset="2"/>
              </a:rPr>
              <a:t>διακρίνεται</a:t>
            </a:r>
            <a:r>
              <a:rPr lang="el-GR" sz="2800" dirty="0">
                <a:sym typeface="Wingdings" pitchFamily="2" charset="2"/>
              </a:rPr>
              <a:t> </a:t>
            </a:r>
          </a:p>
          <a:p>
            <a:pPr marL="0" lvl="1" algn="ctr"/>
            <a:r>
              <a:rPr lang="el-GR" sz="2800" dirty="0">
                <a:highlight>
                  <a:srgbClr val="FF00FF"/>
                </a:highlight>
                <a:sym typeface="Wingdings" pitchFamily="2" charset="2"/>
              </a:rPr>
              <a:t>για τις ικανότητές του</a:t>
            </a:r>
          </a:p>
          <a:p>
            <a:pPr marL="0" lvl="1" algn="ctr"/>
            <a:r>
              <a:rPr lang="el-GR" sz="2800" dirty="0">
                <a:highlight>
                  <a:srgbClr val="008000"/>
                </a:highlight>
                <a:sym typeface="Wingdings" pitchFamily="2" charset="2"/>
              </a:rPr>
              <a:t>τις ικανότητές του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2057400" y="4025206"/>
            <a:ext cx="8077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/>
              <a:t>Οι </a:t>
            </a:r>
            <a:r>
              <a:rPr lang="el-GR" sz="2800" b="1" dirty="0">
                <a:solidFill>
                  <a:srgbClr val="00B050"/>
                </a:solidFill>
              </a:rPr>
              <a:t>φράσεις συνδυάζονται</a:t>
            </a:r>
            <a:r>
              <a:rPr lang="el-GR" sz="2800" dirty="0"/>
              <a:t> μεταξύ τους και σχηματίζουν </a:t>
            </a:r>
            <a:r>
              <a:rPr lang="el-GR" sz="2800" b="1" dirty="0">
                <a:solidFill>
                  <a:srgbClr val="00B050"/>
                </a:solidFill>
              </a:rPr>
              <a:t>προτάσεις.</a:t>
            </a:r>
          </a:p>
          <a:p>
            <a:pPr algn="just"/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02903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09800" y="114299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alt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Φράσεις – Φραστικές κατηγορίες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676400" y="816981"/>
            <a:ext cx="86106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l-GR" sz="2800" b="1" dirty="0">
              <a:solidFill>
                <a:srgbClr val="7030A0"/>
              </a:solidFill>
            </a:endParaRPr>
          </a:p>
          <a:p>
            <a:pPr algn="ctr"/>
            <a:r>
              <a:rPr lang="el-GR" sz="2800" b="1" dirty="0">
                <a:solidFill>
                  <a:srgbClr val="7030A0"/>
                </a:solidFill>
              </a:rPr>
              <a:t>Λέξη </a:t>
            </a:r>
            <a:r>
              <a:rPr lang="el-GR" sz="2800" b="1" dirty="0">
                <a:solidFill>
                  <a:srgbClr val="7030A0"/>
                </a:solidFill>
                <a:sym typeface="Wingdings" pitchFamily="2" charset="2"/>
              </a:rPr>
              <a:t> φράση  πρόταση</a:t>
            </a:r>
            <a:endParaRPr lang="el-GR" sz="2800" b="1" dirty="0">
              <a:solidFill>
                <a:srgbClr val="7030A0"/>
              </a:solidFill>
            </a:endParaRPr>
          </a:p>
          <a:p>
            <a:pPr marL="0" lvl="1" algn="ctr"/>
            <a:endParaRPr lang="el-GR" sz="2400" dirty="0">
              <a:sym typeface="Wingdings" pitchFamily="2" charset="2"/>
            </a:endParaRPr>
          </a:p>
          <a:p>
            <a:pPr marL="0" lvl="1" algn="ctr"/>
            <a:r>
              <a:rPr lang="el-GR" sz="2800" b="1" dirty="0">
                <a:solidFill>
                  <a:srgbClr val="00B050"/>
                </a:solidFill>
                <a:sym typeface="Wingdings" pitchFamily="2" charset="2"/>
              </a:rPr>
              <a:t>Ιεραρχική οργάνωση </a:t>
            </a:r>
            <a:r>
              <a:rPr lang="el-GR" sz="2800" b="1" dirty="0">
                <a:sym typeface="Wingdings" pitchFamily="2" charset="2"/>
              </a:rPr>
              <a:t>πρότασης (</a:t>
            </a:r>
            <a:r>
              <a:rPr lang="en-US" sz="2800" b="1" dirty="0">
                <a:sym typeface="Wingdings" pitchFamily="2" charset="2"/>
              </a:rPr>
              <a:t>hierarchical structure)</a:t>
            </a:r>
          </a:p>
          <a:p>
            <a:pPr marL="0" lvl="1" algn="ctr"/>
            <a:endParaRPr lang="en-US" sz="2800" dirty="0">
              <a:sym typeface="Wingdings" pitchFamily="2" charset="2"/>
            </a:endParaRPr>
          </a:p>
          <a:p>
            <a:pPr marL="0" lvl="1" algn="ctr"/>
            <a:r>
              <a:rPr lang="el-GR" sz="2800" dirty="0">
                <a:sym typeface="Wingdings" pitchFamily="2" charset="2"/>
              </a:rPr>
              <a:t>Ο </a:t>
            </a:r>
            <a:r>
              <a:rPr lang="el-GR" sz="2800" b="1" dirty="0">
                <a:solidFill>
                  <a:srgbClr val="7030A0"/>
                </a:solidFill>
                <a:sym typeface="Wingdings" pitchFamily="2" charset="2"/>
              </a:rPr>
              <a:t>μυστικός σκελετός </a:t>
            </a:r>
            <a:r>
              <a:rPr lang="el-GR" sz="2800" dirty="0">
                <a:sym typeface="Wingdings" pitchFamily="2" charset="2"/>
              </a:rPr>
              <a:t>της γραμματικής </a:t>
            </a:r>
          </a:p>
          <a:p>
            <a:pPr marL="0" lvl="1" algn="ctr"/>
            <a:r>
              <a:rPr lang="en-US" sz="2800" dirty="0">
                <a:sym typeface="Wingdings" pitchFamily="2" charset="2"/>
              </a:rPr>
              <a:t>Grammar’s </a:t>
            </a:r>
            <a:r>
              <a:rPr lang="en-US" sz="2800" b="1" dirty="0">
                <a:solidFill>
                  <a:srgbClr val="7030A0"/>
                </a:solidFill>
                <a:sym typeface="Wingdings" pitchFamily="2" charset="2"/>
              </a:rPr>
              <a:t>secret skeleton</a:t>
            </a:r>
            <a:r>
              <a:rPr lang="en-US" sz="2800" dirty="0">
                <a:sym typeface="Wingdings" pitchFamily="2" charset="2"/>
              </a:rPr>
              <a:t>, Brown (1999)</a:t>
            </a:r>
            <a:endParaRPr lang="el-GR" sz="2800" dirty="0">
              <a:sym typeface="Wingdings" pitchFamily="2" charset="2"/>
            </a:endParaRPr>
          </a:p>
          <a:p>
            <a:pPr marL="0" lvl="1" algn="ctr"/>
            <a:endParaRPr lang="el-GR" sz="2400" dirty="0">
              <a:sym typeface="Wingdings" pitchFamily="2" charset="2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1828800" y="4520988"/>
            <a:ext cx="8458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Η ιεραρχική οργάνωση είναι χαρακτηριστικό όλων των ανθρώπινων γλωσσών.</a:t>
            </a:r>
          </a:p>
          <a:p>
            <a:pPr algn="ctr"/>
            <a:r>
              <a:rPr lang="el-GR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Η γραμματική είναι η τυπικά διατυπωμένη, σαφής περιγραφή της νοητικής γραμματικής ή της γλωσσικής ικανότητας του ομιλητή</a:t>
            </a:r>
          </a:p>
          <a:p>
            <a:pPr algn="ctr"/>
            <a:r>
              <a:rPr lang="el-GR" sz="2800" dirty="0"/>
              <a:t> .</a:t>
            </a:r>
            <a:endParaRPr lang="el-GR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50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01756C6-8B60-F04D-B1C7-A8C294BFB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EE18E89-4B85-FA49-A2AB-CE85FD999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6D23A96-6346-3847-AAC6-3800E6F04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520700"/>
            <a:ext cx="91186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63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09800" y="87987"/>
            <a:ext cx="7772400" cy="902613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alt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Φράσεις – Φραστικές κατηγορίες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810228" y="1165358"/>
            <a:ext cx="981533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Clr>
                <a:srgbClr val="00B050"/>
              </a:buClr>
              <a:buFont typeface="Courier New" pitchFamily="49" charset="0"/>
              <a:buChar char="o"/>
            </a:pPr>
            <a:r>
              <a:rPr lang="el-GR" sz="2400" dirty="0"/>
              <a:t>Τα ονόματα (Ο) σχηματίζουν </a:t>
            </a:r>
            <a:r>
              <a:rPr lang="el-GR" sz="2400" b="1" dirty="0"/>
              <a:t>Ονοματικές Φράσεις </a:t>
            </a:r>
            <a:r>
              <a:rPr lang="el-GR" sz="2400" dirty="0"/>
              <a:t>(</a:t>
            </a:r>
            <a:r>
              <a:rPr lang="el-GR" sz="2400" b="1" dirty="0">
                <a:solidFill>
                  <a:srgbClr val="7030A0"/>
                </a:solidFill>
              </a:rPr>
              <a:t>ΟΦ</a:t>
            </a:r>
            <a:r>
              <a:rPr lang="el-GR" sz="2400" dirty="0"/>
              <a:t>) (</a:t>
            </a:r>
            <a:r>
              <a:rPr lang="en-US" sz="2400" dirty="0"/>
              <a:t>Noun Phrase, NP)</a:t>
            </a:r>
            <a:r>
              <a:rPr lang="el-GR" sz="2400" dirty="0"/>
              <a:t>.</a:t>
            </a:r>
            <a:endParaRPr lang="el-GR" sz="2400" dirty="0">
              <a:sym typeface="Wingdings" pitchFamily="2" charset="2"/>
            </a:endParaRPr>
          </a:p>
          <a:p>
            <a:pPr marL="914400" lvl="1" indent="-457200" algn="just">
              <a:buClr>
                <a:srgbClr val="00B050"/>
              </a:buClr>
              <a:buFont typeface="Courier New" pitchFamily="49" charset="0"/>
              <a:buChar char="o"/>
            </a:pPr>
            <a:r>
              <a:rPr lang="el-GR" sz="2400" dirty="0"/>
              <a:t>Τα ρήματα (Ρ) σχηματίζουν </a:t>
            </a:r>
            <a:r>
              <a:rPr lang="el-GR" sz="2400" b="1" dirty="0"/>
              <a:t>Ρηματικές Φράσεις </a:t>
            </a:r>
            <a:r>
              <a:rPr lang="el-GR" sz="2400" dirty="0"/>
              <a:t>(</a:t>
            </a:r>
            <a:r>
              <a:rPr lang="el-GR" sz="2400" b="1" dirty="0">
                <a:solidFill>
                  <a:srgbClr val="7030A0"/>
                </a:solidFill>
              </a:rPr>
              <a:t>ΡΦ</a:t>
            </a:r>
            <a:r>
              <a:rPr lang="el-GR" sz="2400" dirty="0"/>
              <a:t>) (</a:t>
            </a:r>
            <a:r>
              <a:rPr lang="en-US" sz="2400" dirty="0"/>
              <a:t>Verb Phrase, VP)</a:t>
            </a:r>
            <a:r>
              <a:rPr lang="el-GR" sz="2400" dirty="0"/>
              <a:t>.</a:t>
            </a:r>
            <a:endParaRPr lang="el-GR" sz="2400" dirty="0">
              <a:sym typeface="Wingdings" pitchFamily="2" charset="2"/>
            </a:endParaRPr>
          </a:p>
          <a:p>
            <a:pPr marL="914400" lvl="1" indent="-457200" algn="just">
              <a:buClr>
                <a:srgbClr val="00B050"/>
              </a:buClr>
              <a:buFont typeface="Courier New" pitchFamily="49" charset="0"/>
              <a:buChar char="o"/>
            </a:pPr>
            <a:r>
              <a:rPr lang="el-GR" sz="2400" dirty="0"/>
              <a:t>Τα επίθετα (</a:t>
            </a:r>
            <a:r>
              <a:rPr lang="el-GR" sz="2400" dirty="0" err="1"/>
              <a:t>Επιθ</a:t>
            </a:r>
            <a:r>
              <a:rPr lang="el-GR" sz="2400" dirty="0"/>
              <a:t>) σχηματίζουν </a:t>
            </a:r>
            <a:r>
              <a:rPr lang="el-GR" sz="2400" b="1" dirty="0"/>
              <a:t>Επιθετικές Φράσεις </a:t>
            </a:r>
            <a:r>
              <a:rPr lang="el-GR" sz="2400" dirty="0"/>
              <a:t>(</a:t>
            </a:r>
            <a:r>
              <a:rPr lang="el-GR" sz="2400" b="1" dirty="0" err="1">
                <a:solidFill>
                  <a:srgbClr val="7030A0"/>
                </a:solidFill>
              </a:rPr>
              <a:t>ΕπιθΦ</a:t>
            </a:r>
            <a:r>
              <a:rPr lang="el-GR" sz="2400" dirty="0"/>
              <a:t>) (</a:t>
            </a:r>
            <a:r>
              <a:rPr lang="en-US" sz="2400" dirty="0"/>
              <a:t>Adjectival Phrase, </a:t>
            </a:r>
            <a:r>
              <a:rPr lang="en-US" sz="2400" dirty="0" err="1"/>
              <a:t>AdjP</a:t>
            </a:r>
            <a:r>
              <a:rPr lang="en-US" sz="2400" dirty="0"/>
              <a:t>)</a:t>
            </a:r>
            <a:r>
              <a:rPr lang="el-GR" sz="2400" dirty="0"/>
              <a:t> .</a:t>
            </a:r>
          </a:p>
          <a:p>
            <a:pPr marL="914400" lvl="1" indent="-457200" algn="just">
              <a:buClr>
                <a:srgbClr val="00B050"/>
              </a:buClr>
              <a:buFont typeface="Courier New" pitchFamily="49" charset="0"/>
              <a:buChar char="o"/>
            </a:pPr>
            <a:r>
              <a:rPr lang="el-GR" sz="2400" dirty="0"/>
              <a:t>Τα επιρρήματα (</a:t>
            </a:r>
            <a:r>
              <a:rPr lang="el-GR" sz="2400" dirty="0" err="1"/>
              <a:t>Επιρ</a:t>
            </a:r>
            <a:r>
              <a:rPr lang="el-GR" sz="2400" dirty="0"/>
              <a:t>) σχηματίζουν </a:t>
            </a:r>
            <a:r>
              <a:rPr lang="el-GR" sz="2400" b="1" dirty="0"/>
              <a:t>Επιρρηματικές Φράσεις </a:t>
            </a:r>
            <a:r>
              <a:rPr lang="el-GR" sz="2400" dirty="0"/>
              <a:t>(</a:t>
            </a:r>
            <a:r>
              <a:rPr lang="el-GR" sz="2400" b="1" dirty="0" err="1">
                <a:solidFill>
                  <a:srgbClr val="7030A0"/>
                </a:solidFill>
              </a:rPr>
              <a:t>ΕπιρΦ</a:t>
            </a:r>
            <a:r>
              <a:rPr lang="el-GR" sz="2400" dirty="0"/>
              <a:t>) (</a:t>
            </a:r>
            <a:r>
              <a:rPr lang="en-US" sz="2400" dirty="0"/>
              <a:t>Adverbial Phrase, </a:t>
            </a:r>
            <a:r>
              <a:rPr lang="en-US" sz="2400" dirty="0" err="1"/>
              <a:t>AdvP</a:t>
            </a:r>
            <a:r>
              <a:rPr lang="en-US" sz="2400" dirty="0"/>
              <a:t>)</a:t>
            </a:r>
            <a:r>
              <a:rPr lang="el-GR" sz="2400" dirty="0"/>
              <a:t>.</a:t>
            </a:r>
          </a:p>
          <a:p>
            <a:pPr marL="914400" lvl="1" indent="-457200" algn="just">
              <a:buClr>
                <a:srgbClr val="00B050"/>
              </a:buClr>
              <a:buFont typeface="Courier New" pitchFamily="49" charset="0"/>
              <a:buChar char="o"/>
            </a:pPr>
            <a:r>
              <a:rPr lang="el-GR" sz="2400" dirty="0"/>
              <a:t>Οι προθέσεις (</a:t>
            </a:r>
            <a:r>
              <a:rPr lang="el-GR" sz="2400" dirty="0" err="1"/>
              <a:t>Πρθ</a:t>
            </a:r>
            <a:r>
              <a:rPr lang="el-GR" sz="2400" dirty="0"/>
              <a:t>) σχηματίζουν </a:t>
            </a:r>
            <a:r>
              <a:rPr lang="el-GR" sz="2400" b="1" dirty="0"/>
              <a:t>Προθετικές Φράσεις </a:t>
            </a:r>
            <a:r>
              <a:rPr lang="el-GR" sz="2400" dirty="0"/>
              <a:t>(</a:t>
            </a:r>
            <a:r>
              <a:rPr lang="el-GR" sz="2400" b="1" dirty="0" err="1">
                <a:solidFill>
                  <a:srgbClr val="7030A0"/>
                </a:solidFill>
              </a:rPr>
              <a:t>ΠρθΦ</a:t>
            </a:r>
            <a:r>
              <a:rPr lang="el-GR" sz="2400" dirty="0"/>
              <a:t>) (</a:t>
            </a:r>
            <a:r>
              <a:rPr lang="en-US" sz="2400" dirty="0"/>
              <a:t>Prepositional Phrase, PP)</a:t>
            </a:r>
            <a:r>
              <a:rPr lang="el-GR" sz="2400" dirty="0"/>
              <a:t>.</a:t>
            </a:r>
          </a:p>
          <a:p>
            <a:pPr algn="ctr"/>
            <a:endParaRPr lang="el-GR" sz="2800" dirty="0"/>
          </a:p>
          <a:p>
            <a:pPr algn="ctr"/>
            <a:endParaRPr lang="el-GR" sz="2800" dirty="0"/>
          </a:p>
          <a:p>
            <a:pPr marL="0" lvl="1" algn="ctr"/>
            <a:endParaRPr lang="el-GR" sz="2400" dirty="0">
              <a:sym typeface="Wingdings" pitchFamily="2" charset="2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1828800" y="5244406"/>
            <a:ext cx="8458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 φράσεις αποτελούν </a:t>
            </a:r>
            <a:r>
              <a:rPr lang="el-GR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 άμεσα συστατικά </a:t>
            </a:r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της πρότασης</a:t>
            </a:r>
            <a:r>
              <a:rPr lang="el-GR" sz="2800" b="1" dirty="0">
                <a:solidFill>
                  <a:srgbClr val="7030A0"/>
                </a:solidFill>
              </a:rPr>
              <a:t>.</a:t>
            </a:r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646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34E7270-9F7B-A647-84D7-366DCD0F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/>
              <a:t>Αμεσα</a:t>
            </a:r>
            <a:r>
              <a:rPr lang="el-GR" b="1" dirty="0"/>
              <a:t> </a:t>
            </a:r>
            <a:r>
              <a:rPr lang="el-GR" b="1" dirty="0" err="1"/>
              <a:t>συστατικα</a:t>
            </a:r>
            <a:r>
              <a:rPr lang="el-GR" b="1" dirty="0"/>
              <a:t> – η </a:t>
            </a:r>
            <a:r>
              <a:rPr lang="el-GR" b="1" dirty="0" err="1"/>
              <a:t>δομη</a:t>
            </a:r>
            <a:r>
              <a:rPr lang="el-GR" b="1" dirty="0"/>
              <a:t> </a:t>
            </a:r>
            <a:r>
              <a:rPr lang="el-GR" b="1" dirty="0" err="1"/>
              <a:t>μιασ</a:t>
            </a:r>
            <a:r>
              <a:rPr lang="el-GR" b="1" dirty="0"/>
              <a:t> </a:t>
            </a:r>
            <a:r>
              <a:rPr lang="el-GR" b="1" dirty="0" err="1"/>
              <a:t>προτασησ</a:t>
            </a:r>
            <a:endParaRPr lang="el-GR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3ACB668-F80B-AD42-ACB4-2866A410F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>
                <a:highlight>
                  <a:srgbClr val="FFFF00"/>
                </a:highlight>
              </a:rPr>
              <a:t>Οι φυσικές ομαδοποιήσεις μίας πρότασης λέγονται (άμεσα) συστατικά</a:t>
            </a:r>
            <a:r>
              <a:rPr lang="el-GR" dirty="0"/>
              <a:t>. </a:t>
            </a:r>
          </a:p>
          <a:p>
            <a:r>
              <a:rPr lang="el-GR" dirty="0"/>
              <a:t>Τα συστατικά έχουν ορισμένες ιδιότητες:</a:t>
            </a:r>
          </a:p>
          <a:p>
            <a:r>
              <a:rPr lang="el-GR" dirty="0"/>
              <a:t>α.</a:t>
            </a:r>
            <a:r>
              <a:rPr lang="en-US" dirty="0"/>
              <a:t> </a:t>
            </a:r>
            <a:r>
              <a:rPr lang="el-GR" dirty="0"/>
              <a:t>Μπορούν να απαντήσουν σε ερωτήσεις </a:t>
            </a:r>
          </a:p>
          <a:p>
            <a:r>
              <a:rPr lang="el-GR" dirty="0"/>
              <a:t>β.</a:t>
            </a:r>
            <a:r>
              <a:rPr lang="en-US" dirty="0"/>
              <a:t> </a:t>
            </a:r>
            <a:r>
              <a:rPr lang="el-GR" dirty="0"/>
              <a:t>Μπορούν να μετατεθούν </a:t>
            </a:r>
          </a:p>
          <a:p>
            <a:r>
              <a:rPr lang="el-GR" dirty="0"/>
              <a:t>γ. Μπορούν να αντικατασταθούν από αντωνυμικούς τύπους. </a:t>
            </a:r>
          </a:p>
          <a:p>
            <a:r>
              <a:rPr lang="el-GR" dirty="0"/>
              <a:t>Αυτές τις γνώσεις μπορούμε να τις αναπαραστήσουμε με </a:t>
            </a:r>
            <a:r>
              <a:rPr lang="el-GR" dirty="0" err="1"/>
              <a:t>δενδροδιαγράμματα</a:t>
            </a:r>
            <a:r>
              <a:rPr lang="el-GR" dirty="0"/>
              <a:t>. (δένδρα). </a:t>
            </a:r>
          </a:p>
        </p:txBody>
      </p:sp>
    </p:spTree>
    <p:extLst>
      <p:ext uri="{BB962C8B-B14F-4D97-AF65-F5344CB8AC3E}">
        <p14:creationId xmlns:p14="http://schemas.microsoft.com/office/powerpoint/2010/main" val="3968854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09800" y="171450"/>
            <a:ext cx="7772400" cy="7429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l-GR" alt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Διαγνωστικά κριτήρια συστατικών (1)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905000" y="1524000"/>
            <a:ext cx="89916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7030A0"/>
                </a:solidFill>
              </a:rPr>
              <a:t>Μετακίνηση/μετατόπιση</a:t>
            </a: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7030A0"/>
                </a:solidFill>
              </a:rPr>
              <a:t> </a:t>
            </a:r>
            <a:r>
              <a:rPr lang="el-GR" sz="2400" b="1" dirty="0">
                <a:solidFill>
                  <a:srgbClr val="00B050"/>
                </a:solidFill>
              </a:rPr>
              <a:t>Αν μια ακολουθία στοιχείων αποτελεί άμεσο συστατικό μπορεί να μετακινηθεί σε άλλη θέση στην πρόταση</a:t>
            </a:r>
          </a:p>
          <a:p>
            <a:endParaRPr lang="el-GR" sz="2400" b="1" dirty="0">
              <a:solidFill>
                <a:srgbClr val="00B050"/>
              </a:solidFill>
            </a:endParaRP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000" dirty="0">
                <a:solidFill>
                  <a:srgbClr val="7030A0"/>
                </a:solidFill>
                <a:highlight>
                  <a:srgbClr val="FFFF00"/>
                </a:highlight>
              </a:rPr>
              <a:t>Ο αδερφός της Χριστίνας </a:t>
            </a:r>
            <a:r>
              <a:rPr lang="el-GR" sz="2000" dirty="0"/>
              <a:t>φίλησε την κοπέλα με τα πράσινα μάτια.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000" dirty="0"/>
              <a:t>Φίλησε </a:t>
            </a:r>
            <a:r>
              <a:rPr lang="el-GR" sz="2000" dirty="0">
                <a:solidFill>
                  <a:srgbClr val="7030A0"/>
                </a:solidFill>
                <a:highlight>
                  <a:srgbClr val="FFFF00"/>
                </a:highlight>
              </a:rPr>
              <a:t>ο αδερφός της Χριστίνας </a:t>
            </a:r>
            <a:r>
              <a:rPr lang="el-GR" sz="2000" dirty="0"/>
              <a:t>την κοπέλα με τα πράσινα μάτια.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000" dirty="0"/>
              <a:t>Φίλησε την κοπέλα με τα πράσινα μάτια </a:t>
            </a:r>
            <a:r>
              <a:rPr lang="el-GR" sz="2000" dirty="0">
                <a:solidFill>
                  <a:srgbClr val="7030A0"/>
                </a:solidFill>
                <a:highlight>
                  <a:srgbClr val="FFFF00"/>
                </a:highlight>
              </a:rPr>
              <a:t>ο αδερφός της Χριστίνας</a:t>
            </a:r>
            <a:r>
              <a:rPr lang="el-GR" sz="2000" dirty="0"/>
              <a:t>.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000" dirty="0"/>
              <a:t>*Φίλησε </a:t>
            </a:r>
            <a:r>
              <a:rPr lang="el-GR" sz="2000" dirty="0">
                <a:solidFill>
                  <a:srgbClr val="7030A0"/>
                </a:solidFill>
              </a:rPr>
              <a:t>ο αδερφός </a:t>
            </a:r>
            <a:r>
              <a:rPr lang="el-GR" sz="2000" dirty="0"/>
              <a:t>την κοπέλα με τα πράσινα μάτια </a:t>
            </a:r>
            <a:r>
              <a:rPr lang="el-GR" sz="2000" dirty="0">
                <a:solidFill>
                  <a:srgbClr val="7030A0"/>
                </a:solidFill>
              </a:rPr>
              <a:t>της Χριστίνας</a:t>
            </a:r>
            <a:r>
              <a:rPr lang="el-GR" sz="2000" dirty="0"/>
              <a:t>.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000" dirty="0">
                <a:solidFill>
                  <a:srgbClr val="7030A0"/>
                </a:solidFill>
              </a:rPr>
              <a:t>*Ο αδερφός </a:t>
            </a:r>
            <a:r>
              <a:rPr lang="el-GR" sz="2000" dirty="0"/>
              <a:t>φίλησε </a:t>
            </a:r>
            <a:r>
              <a:rPr lang="el-GR" sz="2000" dirty="0">
                <a:solidFill>
                  <a:srgbClr val="7030A0"/>
                </a:solidFill>
              </a:rPr>
              <a:t>της Χριστίνας </a:t>
            </a:r>
            <a:r>
              <a:rPr lang="el-GR" sz="2000" dirty="0"/>
              <a:t>την κοπέλα με τα πράσινα μάτια.</a:t>
            </a:r>
          </a:p>
          <a:p>
            <a:pPr marL="914400" lvl="1" indent="-457200">
              <a:buFont typeface="Wingdings" pitchFamily="2" charset="2"/>
              <a:buChar char="§"/>
            </a:pPr>
            <a:endParaRPr lang="el-GR" sz="2000" dirty="0"/>
          </a:p>
          <a:p>
            <a:pPr marL="914400" lvl="1" indent="-457200">
              <a:buFont typeface="Wingdings" pitchFamily="2" charset="2"/>
              <a:buChar char="§"/>
            </a:pPr>
            <a:endParaRPr lang="el-GR" sz="2000" dirty="0"/>
          </a:p>
        </p:txBody>
      </p:sp>
      <p:sp>
        <p:nvSpPr>
          <p:cNvPr id="5" name="4 - Ορθογώνιο"/>
          <p:cNvSpPr/>
          <p:nvPr/>
        </p:nvSpPr>
        <p:spPr>
          <a:xfrm>
            <a:off x="1752600" y="5105401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rgbClr val="7030A0"/>
                </a:solidFill>
                <a:sym typeface="Wingdings" pitchFamily="2" charset="2"/>
              </a:rPr>
              <a:t></a:t>
            </a:r>
            <a:r>
              <a:rPr lang="el-GR" sz="2400" dirty="0"/>
              <a:t>  Μπορούμε να μετακινήσουμε </a:t>
            </a:r>
            <a:r>
              <a:rPr lang="el-GR" sz="2400" b="1" dirty="0">
                <a:highlight>
                  <a:srgbClr val="00FF00"/>
                </a:highlight>
              </a:rPr>
              <a:t>ένα συστατικό</a:t>
            </a:r>
          </a:p>
          <a:p>
            <a:pPr algn="ctr"/>
            <a:r>
              <a:rPr lang="el-GR" sz="2400" dirty="0"/>
              <a:t>αλλά </a:t>
            </a:r>
            <a:r>
              <a:rPr lang="el-GR" sz="2400" dirty="0">
                <a:highlight>
                  <a:srgbClr val="00FF00"/>
                </a:highlight>
              </a:rPr>
              <a:t>όχι κομμάτι/τμήμα ενός συστατικού</a:t>
            </a:r>
            <a:r>
              <a:rPr lang="en-US" sz="2400" dirty="0">
                <a:highlight>
                  <a:srgbClr val="00FF00"/>
                </a:highlight>
              </a:rPr>
              <a:t>.</a:t>
            </a:r>
            <a:endParaRPr lang="el-GR" sz="2400" dirty="0">
              <a:highlight>
                <a:srgbClr val="00FF00"/>
              </a:highlight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072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09800" y="205262"/>
            <a:ext cx="7772400" cy="814003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alt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Διαγνωστικά κριτήρια συστατικών (2)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828800" y="1143001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dirty="0"/>
              <a:t>Υπάρχουν αντικειμενικά κριτήρια που μπορούμε να χρησιμοποιήσουμε για να διαπιστώσουμε αν ένα σύνολο στοιχείων αποτελεί φράση, </a:t>
            </a:r>
            <a:r>
              <a:rPr lang="el-GR" sz="2400" b="1" dirty="0"/>
              <a:t>συστατικό</a:t>
            </a:r>
            <a:r>
              <a:rPr lang="el-GR" sz="2400" dirty="0"/>
              <a:t>, μέσα στην πρόταση.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676400" y="5486401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</a:t>
            </a:r>
            <a:r>
              <a:rPr lang="el-GR" sz="2400" dirty="0"/>
              <a:t>  </a:t>
            </a:r>
            <a:r>
              <a:rPr lang="el-GR" sz="2800" dirty="0"/>
              <a:t>Μπορούμε να αντικαταστήσουμε </a:t>
            </a:r>
            <a:r>
              <a:rPr lang="el-GR" sz="2800" b="1" dirty="0">
                <a:highlight>
                  <a:srgbClr val="00FF00"/>
                </a:highlight>
              </a:rPr>
              <a:t>ένα συστατικό</a:t>
            </a:r>
          </a:p>
          <a:p>
            <a:pPr algn="ctr"/>
            <a:r>
              <a:rPr lang="el-GR" sz="2800" dirty="0"/>
              <a:t>αλλά </a:t>
            </a:r>
            <a:r>
              <a:rPr lang="el-GR" sz="2800" dirty="0">
                <a:highlight>
                  <a:srgbClr val="00FF00"/>
                </a:highlight>
              </a:rPr>
              <a:t>όχι κομμάτι/τμήμα ενός συστατικού</a:t>
            </a:r>
            <a:r>
              <a:rPr lang="en-US" sz="2800" dirty="0">
                <a:highlight>
                  <a:srgbClr val="00FF00"/>
                </a:highlight>
              </a:rPr>
              <a:t>.</a:t>
            </a:r>
            <a:endParaRPr lang="el-GR" sz="2800" dirty="0">
              <a:highlight>
                <a:srgbClr val="00FF00"/>
              </a:highlight>
              <a:sym typeface="Wingdings" pitchFamily="2" charset="2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1752600" y="2590800"/>
            <a:ext cx="891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/>
              <a:t> </a:t>
            </a:r>
            <a:r>
              <a:rPr lang="el-GR" sz="2400" b="1" dirty="0">
                <a:solidFill>
                  <a:srgbClr val="7030A0"/>
                </a:solidFill>
              </a:rPr>
              <a:t>Αντικατάσταση/υποκαταστασιμότητα</a:t>
            </a: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7030A0"/>
                </a:solidFill>
              </a:rPr>
              <a:t> </a:t>
            </a:r>
            <a:r>
              <a:rPr lang="el-GR" sz="2400" b="1" dirty="0">
                <a:solidFill>
                  <a:srgbClr val="00B050"/>
                </a:solidFill>
              </a:rPr>
              <a:t>Αντωνυμίες για ΟΦ</a:t>
            </a:r>
          </a:p>
          <a:p>
            <a:pPr marL="914400" lvl="1" indent="-457200" algn="just">
              <a:buFont typeface="Wingdings" pitchFamily="2" charset="2"/>
              <a:buChar char="§"/>
            </a:pPr>
            <a:r>
              <a:rPr lang="el-GR" sz="2000" dirty="0">
                <a:solidFill>
                  <a:srgbClr val="7030A0"/>
                </a:solidFill>
              </a:rPr>
              <a:t>Ο αδερφός της Χριστίνας </a:t>
            </a:r>
            <a:r>
              <a:rPr lang="el-GR" sz="2000" dirty="0"/>
              <a:t>φίλησε την κοπέλα με τα πράσινα μάτια.</a:t>
            </a:r>
          </a:p>
          <a:p>
            <a:pPr marL="914400" lvl="1" indent="-457200" algn="just">
              <a:buFont typeface="Wingdings" pitchFamily="2" charset="2"/>
              <a:buChar char="§"/>
            </a:pPr>
            <a:r>
              <a:rPr lang="el-GR" sz="2000" dirty="0">
                <a:solidFill>
                  <a:srgbClr val="7030A0"/>
                </a:solidFill>
              </a:rPr>
              <a:t>Ποιος</a:t>
            </a:r>
            <a:r>
              <a:rPr lang="el-GR" sz="2000" dirty="0"/>
              <a:t> φίλησε την κοπέλα με τα πράσινα μάτια;</a:t>
            </a:r>
          </a:p>
          <a:p>
            <a:pPr marL="914400" lvl="1" indent="-457200" algn="just">
              <a:buFont typeface="Wingdings" pitchFamily="2" charset="2"/>
              <a:buChar char="§"/>
            </a:pPr>
            <a:r>
              <a:rPr lang="el-GR" sz="2000" dirty="0">
                <a:solidFill>
                  <a:srgbClr val="7030A0"/>
                </a:solidFill>
              </a:rPr>
              <a:t>Αυτός</a:t>
            </a:r>
            <a:r>
              <a:rPr lang="el-GR" sz="2000" dirty="0"/>
              <a:t> φίλησε την κοπέλα με τα πράσινα μάτια.</a:t>
            </a:r>
            <a:endParaRPr lang="en-US" sz="2400" dirty="0"/>
          </a:p>
        </p:txBody>
      </p:sp>
      <p:sp>
        <p:nvSpPr>
          <p:cNvPr id="7" name="6 - Ορθογώνιο"/>
          <p:cNvSpPr/>
          <p:nvPr/>
        </p:nvSpPr>
        <p:spPr>
          <a:xfrm>
            <a:off x="1752600" y="4267201"/>
            <a:ext cx="8534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 algn="just">
              <a:buFont typeface="Wingdings" pitchFamily="2" charset="2"/>
              <a:buChar char="§"/>
            </a:pPr>
            <a:r>
              <a:rPr lang="el-GR" sz="2000" dirty="0"/>
              <a:t>Ο αδερφός της Χριστίνας φίλησε </a:t>
            </a:r>
            <a:r>
              <a:rPr lang="el-GR" sz="2000" dirty="0">
                <a:solidFill>
                  <a:srgbClr val="7030A0"/>
                </a:solidFill>
              </a:rPr>
              <a:t>την κοπέλα με τα πράσινα μάτια</a:t>
            </a:r>
            <a:r>
              <a:rPr lang="el-GR" sz="2000" dirty="0"/>
              <a:t>.</a:t>
            </a:r>
          </a:p>
          <a:p>
            <a:pPr marL="914400" lvl="1" indent="-457200" algn="just">
              <a:buFont typeface="Wingdings" pitchFamily="2" charset="2"/>
              <a:buChar char="§"/>
            </a:pPr>
            <a:r>
              <a:rPr lang="el-GR" sz="2000" dirty="0"/>
              <a:t>Ο αδελφός της Χριστίνας </a:t>
            </a:r>
            <a:r>
              <a:rPr lang="el-GR" sz="2000" dirty="0">
                <a:solidFill>
                  <a:srgbClr val="7030A0"/>
                </a:solidFill>
              </a:rPr>
              <a:t>την</a:t>
            </a:r>
            <a:r>
              <a:rPr lang="el-GR" sz="2000" dirty="0"/>
              <a:t> φίλησε.</a:t>
            </a:r>
          </a:p>
          <a:p>
            <a:pPr marL="914400" lvl="1" indent="-457200" algn="just">
              <a:buFont typeface="Wingdings" pitchFamily="2" charset="2"/>
              <a:buChar char="§"/>
            </a:pPr>
            <a:r>
              <a:rPr lang="el-GR" sz="2000" dirty="0"/>
              <a:t>*Ο αδελφός της Χριστίνας </a:t>
            </a:r>
            <a:r>
              <a:rPr lang="el-GR" sz="2000" dirty="0">
                <a:solidFill>
                  <a:srgbClr val="7030A0"/>
                </a:solidFill>
              </a:rPr>
              <a:t>την</a:t>
            </a:r>
            <a:r>
              <a:rPr lang="el-GR" sz="2000" dirty="0"/>
              <a:t> φίλησε </a:t>
            </a:r>
            <a:r>
              <a:rPr lang="el-GR" sz="2000" dirty="0">
                <a:solidFill>
                  <a:srgbClr val="7030A0"/>
                </a:solidFill>
              </a:rPr>
              <a:t>με τα πράσινα μάτια</a:t>
            </a:r>
            <a:r>
              <a:rPr lang="el-GR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231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09800" y="-55665"/>
            <a:ext cx="7772400" cy="876782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alt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Διαγνωστικά κριτήρια συστατικών (3)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676400" y="762000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7030A0"/>
                </a:solidFill>
              </a:rPr>
              <a:t>Αντικατάσταση/υποκαταστασιμότητα</a:t>
            </a: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7030A0"/>
                </a:solidFill>
              </a:rPr>
              <a:t> </a:t>
            </a:r>
            <a:r>
              <a:rPr lang="el-GR" sz="2400" b="1" dirty="0">
                <a:solidFill>
                  <a:srgbClr val="00B050"/>
                </a:solidFill>
              </a:rPr>
              <a:t>με τη φράση </a:t>
            </a:r>
            <a:r>
              <a:rPr lang="el-GR" sz="2400" b="1" i="1" dirty="0">
                <a:solidFill>
                  <a:srgbClr val="00B050"/>
                </a:solidFill>
              </a:rPr>
              <a:t>και ΟΦ επίσης</a:t>
            </a:r>
            <a:r>
              <a:rPr lang="el-GR" sz="2400" b="1" dirty="0">
                <a:solidFill>
                  <a:srgbClr val="00B050"/>
                </a:solidFill>
              </a:rPr>
              <a:t> για ΡΦ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000" dirty="0"/>
              <a:t>Ο αδερφός της Χριστίνας </a:t>
            </a:r>
            <a:r>
              <a:rPr lang="el-GR" sz="2000" dirty="0">
                <a:solidFill>
                  <a:srgbClr val="7030A0"/>
                </a:solidFill>
              </a:rPr>
              <a:t>φίλησε την κοπέλα με τα πράσινα μάτια</a:t>
            </a:r>
            <a:r>
              <a:rPr lang="el-GR" sz="2000" dirty="0"/>
              <a:t>.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000" dirty="0">
                <a:highlight>
                  <a:srgbClr val="FFFF00"/>
                </a:highlight>
              </a:rPr>
              <a:t>Ο αδερφός της Χριστίνας </a:t>
            </a:r>
            <a:r>
              <a:rPr lang="el-GR" sz="2000" dirty="0">
                <a:highlight>
                  <a:srgbClr val="00FF00"/>
                </a:highlight>
              </a:rPr>
              <a:t>φίλησε την κοπέλα με τα πράσινα μάτια </a:t>
            </a:r>
            <a:r>
              <a:rPr lang="el-GR" sz="2000" dirty="0">
                <a:solidFill>
                  <a:srgbClr val="7030A0"/>
                </a:solidFill>
                <a:highlight>
                  <a:srgbClr val="FFFF00"/>
                </a:highlight>
              </a:rPr>
              <a:t>και ο Πέτρος </a:t>
            </a:r>
            <a:r>
              <a:rPr lang="el-GR" sz="2000" dirty="0">
                <a:solidFill>
                  <a:srgbClr val="7030A0"/>
                </a:solidFill>
                <a:highlight>
                  <a:srgbClr val="00FF00"/>
                </a:highlight>
              </a:rPr>
              <a:t>επίσης</a:t>
            </a:r>
            <a:r>
              <a:rPr lang="el-GR" sz="2000" dirty="0"/>
              <a:t>.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1752600" y="2514600"/>
            <a:ext cx="8686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7030A0"/>
                </a:solidFill>
              </a:rPr>
              <a:t>Κατανομή</a:t>
            </a: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7030A0"/>
                </a:solidFill>
              </a:rPr>
              <a:t> </a:t>
            </a:r>
            <a:r>
              <a:rPr lang="el-GR" sz="2400" b="1" dirty="0">
                <a:solidFill>
                  <a:srgbClr val="00B050"/>
                </a:solidFill>
              </a:rPr>
              <a:t>Μια φράση αναγνωρίζεται ως ΟΦ αν εμφανίζεται σε θέσεις που βρίσκουμε ΟΦ: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000" dirty="0">
                <a:solidFill>
                  <a:srgbClr val="7030A0"/>
                </a:solidFill>
              </a:rPr>
              <a:t>Ο αδερφός της Χριστίνας </a:t>
            </a:r>
            <a:r>
              <a:rPr lang="el-GR" sz="2000" dirty="0"/>
              <a:t>έτρεξε στον Μαραθώνιο.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000" dirty="0"/>
              <a:t>Ο Πέτρος έσπρωξε </a:t>
            </a:r>
            <a:r>
              <a:rPr lang="el-GR" sz="2000" dirty="0">
                <a:solidFill>
                  <a:srgbClr val="7030A0"/>
                </a:solidFill>
              </a:rPr>
              <a:t>τον αδερφό της Χριστίνας</a:t>
            </a:r>
            <a:r>
              <a:rPr lang="el-GR" sz="2000" dirty="0"/>
              <a:t>.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000" dirty="0"/>
              <a:t>Ο Πέτρος μίλησε με </a:t>
            </a:r>
            <a:r>
              <a:rPr lang="el-GR" sz="2000" dirty="0">
                <a:solidFill>
                  <a:srgbClr val="7030A0"/>
                </a:solidFill>
              </a:rPr>
              <a:t>τον αδερφό της Χριστίνας</a:t>
            </a:r>
            <a:r>
              <a:rPr lang="el-GR" sz="2000" dirty="0"/>
              <a:t>.</a:t>
            </a:r>
            <a:endParaRPr lang="en-US" sz="2400" dirty="0"/>
          </a:p>
        </p:txBody>
      </p:sp>
      <p:sp>
        <p:nvSpPr>
          <p:cNvPr id="7" name="6 - Ορθογώνιο"/>
          <p:cNvSpPr/>
          <p:nvPr/>
        </p:nvSpPr>
        <p:spPr>
          <a:xfrm>
            <a:off x="1752600" y="4648200"/>
            <a:ext cx="8686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7030A0"/>
                </a:solidFill>
              </a:rPr>
              <a:t>Παράλειψη</a:t>
            </a: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7030A0"/>
                </a:solidFill>
              </a:rPr>
              <a:t> </a:t>
            </a:r>
            <a:r>
              <a:rPr lang="el-GR" sz="2400" b="1" dirty="0">
                <a:solidFill>
                  <a:srgbClr val="00B050"/>
                </a:solidFill>
              </a:rPr>
              <a:t>Μια φράση/ένα άμεσο συστατικό μπορεί να παραλειφθεί στο κατάλληλο περιβάλλον: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000" dirty="0"/>
              <a:t>Η Σοφία θέλει </a:t>
            </a:r>
            <a:r>
              <a:rPr lang="el-GR" sz="2000" dirty="0">
                <a:solidFill>
                  <a:srgbClr val="7030A0"/>
                </a:solidFill>
                <a:highlight>
                  <a:srgbClr val="FFFF00"/>
                </a:highlight>
              </a:rPr>
              <a:t>να γίνει γλωσσολόγος </a:t>
            </a:r>
            <a:r>
              <a:rPr lang="el-GR" sz="2000" dirty="0"/>
              <a:t>αλλά η Νίκη δεν θέλει___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000" dirty="0"/>
              <a:t>*Η Σοφία θέλει </a:t>
            </a:r>
            <a:r>
              <a:rPr lang="el-GR" sz="2000" dirty="0">
                <a:solidFill>
                  <a:srgbClr val="7030A0"/>
                </a:solidFill>
              </a:rPr>
              <a:t>να γίνει γλωσσολόγος </a:t>
            </a:r>
            <a:r>
              <a:rPr lang="el-GR" sz="2000" dirty="0"/>
              <a:t>αλλά η Νίκη δεν θέλει </a:t>
            </a:r>
            <a:r>
              <a:rPr lang="el-GR" sz="2000" dirty="0">
                <a:highlight>
                  <a:srgbClr val="FFFF00"/>
                </a:highlight>
              </a:rPr>
              <a:t>να</a:t>
            </a:r>
            <a:r>
              <a:rPr lang="el-GR" sz="2000" dirty="0"/>
              <a:t>___</a:t>
            </a:r>
          </a:p>
        </p:txBody>
      </p:sp>
    </p:spTree>
    <p:extLst>
      <p:ext uri="{BB962C8B-B14F-4D97-AF65-F5344CB8AC3E}">
        <p14:creationId xmlns:p14="http://schemas.microsoft.com/office/powerpoint/2010/main" val="23585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alt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Διαγνωστικά κριτήρια συστατικών (4)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828800" y="1008996"/>
            <a:ext cx="8534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7030A0"/>
                </a:solidFill>
              </a:rPr>
              <a:t>Σύνδεση κατά παράταξη / σύζευξη</a:t>
            </a: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7030A0"/>
                </a:solidFill>
              </a:rPr>
              <a:t> </a:t>
            </a:r>
            <a:r>
              <a:rPr lang="el-GR" sz="2400" b="1" dirty="0">
                <a:solidFill>
                  <a:srgbClr val="00B050"/>
                </a:solidFill>
              </a:rPr>
              <a:t>Παρατακτικά συνδέονται μόνο όμοιες κατηγορίες:</a:t>
            </a:r>
          </a:p>
          <a:p>
            <a:pPr algn="just"/>
            <a:r>
              <a:rPr lang="el-GR" sz="2400" b="1" dirty="0">
                <a:solidFill>
                  <a:srgbClr val="00B050"/>
                </a:solidFill>
              </a:rPr>
              <a:t>	ΟΦ+ΟΦ </a:t>
            </a:r>
            <a:r>
              <a:rPr lang="el-GR" sz="2400" dirty="0"/>
              <a:t>= Η Σοφία και ο αδελφός της Σοφίας</a:t>
            </a:r>
          </a:p>
          <a:p>
            <a:pPr algn="just"/>
            <a:r>
              <a:rPr lang="el-GR" sz="2400" b="1" dirty="0">
                <a:solidFill>
                  <a:srgbClr val="00B050"/>
                </a:solidFill>
              </a:rPr>
              <a:t>	ΡΦ+ΡΦ </a:t>
            </a:r>
            <a:r>
              <a:rPr lang="el-GR" sz="2400" dirty="0"/>
              <a:t>= κοιμάται και τρέχει γρήγορα</a:t>
            </a:r>
            <a:endParaRPr lang="el-GR" sz="2400" b="1" dirty="0">
              <a:solidFill>
                <a:srgbClr val="00B050"/>
              </a:solidFill>
            </a:endParaRPr>
          </a:p>
          <a:p>
            <a:pPr algn="just"/>
            <a:r>
              <a:rPr lang="el-GR" sz="2400" b="1" dirty="0">
                <a:solidFill>
                  <a:srgbClr val="00B050"/>
                </a:solidFill>
              </a:rPr>
              <a:t>	*ΟΦ+ΡΦ </a:t>
            </a:r>
            <a:r>
              <a:rPr lang="el-GR" sz="2400" dirty="0"/>
              <a:t>= Η Σοφία και τρέχει γρήγορα</a:t>
            </a:r>
            <a:endParaRPr lang="el-GR" sz="2400" b="1" dirty="0">
              <a:solidFill>
                <a:srgbClr val="00B050"/>
              </a:solidFill>
            </a:endParaRPr>
          </a:p>
          <a:p>
            <a:pPr marL="914400" lvl="1" indent="-457200" algn="just">
              <a:buFont typeface="Wingdings" pitchFamily="2" charset="2"/>
              <a:buChar char="§"/>
            </a:pPr>
            <a:r>
              <a:rPr lang="el-GR" sz="2000" dirty="0">
                <a:solidFill>
                  <a:srgbClr val="7030A0"/>
                </a:solidFill>
              </a:rPr>
              <a:t>Ο αδερφός της Χριστίνας </a:t>
            </a:r>
            <a:r>
              <a:rPr lang="el-GR" sz="2000" dirty="0"/>
              <a:t>και</a:t>
            </a:r>
            <a:r>
              <a:rPr lang="el-GR" sz="2000" dirty="0">
                <a:solidFill>
                  <a:srgbClr val="7030A0"/>
                </a:solidFill>
              </a:rPr>
              <a:t> ο Πέτρος </a:t>
            </a:r>
            <a:r>
              <a:rPr lang="el-GR" sz="2000" dirty="0"/>
              <a:t>φίλησαν την κοπέλα με τα πράσινα μάτια.</a:t>
            </a:r>
          </a:p>
          <a:p>
            <a:pPr marL="914400" lvl="1" indent="-457200" algn="just">
              <a:buFont typeface="Wingdings" pitchFamily="2" charset="2"/>
              <a:buChar char="§"/>
            </a:pPr>
            <a:r>
              <a:rPr lang="el-GR" sz="2000" dirty="0">
                <a:solidFill>
                  <a:srgbClr val="7030A0"/>
                </a:solidFill>
              </a:rPr>
              <a:t>*Αδερφός της Χριστίνας </a:t>
            </a:r>
            <a:r>
              <a:rPr lang="el-GR" sz="2000" dirty="0"/>
              <a:t>και</a:t>
            </a:r>
            <a:r>
              <a:rPr lang="el-GR" sz="2000" dirty="0">
                <a:solidFill>
                  <a:srgbClr val="7030A0"/>
                </a:solidFill>
              </a:rPr>
              <a:t> ο Πέτρος </a:t>
            </a:r>
            <a:r>
              <a:rPr lang="el-GR" sz="2000" dirty="0"/>
              <a:t>φίλησαν την κοπέλα με τα πράσινα μάτια.</a:t>
            </a:r>
          </a:p>
          <a:p>
            <a:pPr marL="914400" lvl="1" indent="-457200" algn="just">
              <a:buFont typeface="Wingdings" pitchFamily="2" charset="2"/>
              <a:buChar char="§"/>
            </a:pPr>
            <a:r>
              <a:rPr lang="el-GR" sz="2000" dirty="0"/>
              <a:t>Ο αδερφός της Χριστίνας φίλησε </a:t>
            </a:r>
            <a:r>
              <a:rPr lang="el-GR" sz="2000" dirty="0">
                <a:solidFill>
                  <a:srgbClr val="7030A0"/>
                </a:solidFill>
              </a:rPr>
              <a:t>την κοπέλα με τα πράσινα μάτια </a:t>
            </a:r>
            <a:r>
              <a:rPr lang="el-GR" sz="2000" dirty="0"/>
              <a:t>και </a:t>
            </a:r>
            <a:r>
              <a:rPr lang="el-GR" sz="2000" dirty="0">
                <a:solidFill>
                  <a:srgbClr val="7030A0"/>
                </a:solidFill>
              </a:rPr>
              <a:t>τη</a:t>
            </a:r>
            <a:r>
              <a:rPr lang="el-GR" sz="2000" dirty="0"/>
              <a:t> </a:t>
            </a:r>
            <a:r>
              <a:rPr lang="el-GR" sz="2000" dirty="0">
                <a:solidFill>
                  <a:srgbClr val="7030A0"/>
                </a:solidFill>
              </a:rPr>
              <a:t>Σοφία</a:t>
            </a:r>
            <a:r>
              <a:rPr lang="el-GR" sz="2000" dirty="0"/>
              <a:t>.</a:t>
            </a:r>
          </a:p>
          <a:p>
            <a:pPr marL="914400" lvl="1" indent="-457200" algn="just">
              <a:buFont typeface="Wingdings" pitchFamily="2" charset="2"/>
              <a:buChar char="§"/>
            </a:pPr>
            <a:r>
              <a:rPr lang="el-GR" sz="2000" dirty="0"/>
              <a:t>*Ο αδερφός της Χριστίνας φίλησε </a:t>
            </a:r>
            <a:r>
              <a:rPr lang="el-GR" sz="2000" dirty="0">
                <a:solidFill>
                  <a:srgbClr val="7030A0"/>
                </a:solidFill>
              </a:rPr>
              <a:t>την κοπέλα με τα πράσινα μάτια </a:t>
            </a:r>
            <a:r>
              <a:rPr lang="el-GR" sz="2000" dirty="0"/>
              <a:t>και </a:t>
            </a:r>
            <a:r>
              <a:rPr lang="el-GR" sz="2000" dirty="0">
                <a:solidFill>
                  <a:srgbClr val="7030A0"/>
                </a:solidFill>
              </a:rPr>
              <a:t>Σοφία</a:t>
            </a:r>
            <a:r>
              <a:rPr lang="el-GR" sz="2000" dirty="0"/>
              <a:t>.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1752600" y="5791201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rgbClr val="7030A0"/>
                </a:solidFill>
                <a:sym typeface="Wingdings" pitchFamily="2" charset="2"/>
              </a:rPr>
              <a:t></a:t>
            </a:r>
            <a:r>
              <a:rPr lang="el-GR" sz="2400" dirty="0"/>
              <a:t>  Μπορούμε να συνδέσουμε κατά παράταξη </a:t>
            </a:r>
            <a:r>
              <a:rPr lang="el-GR" sz="2400" b="1" dirty="0">
                <a:highlight>
                  <a:srgbClr val="00FF00"/>
                </a:highlight>
              </a:rPr>
              <a:t>μόνο όμοια συστατικά.</a:t>
            </a:r>
          </a:p>
        </p:txBody>
      </p:sp>
    </p:spTree>
    <p:extLst>
      <p:ext uri="{BB962C8B-B14F-4D97-AF65-F5344CB8AC3E}">
        <p14:creationId xmlns:p14="http://schemas.microsoft.com/office/powerpoint/2010/main" val="19024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09800" y="-22860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Συντακτικές κατηγορίες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764175" y="1066800"/>
            <a:ext cx="8610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accent1"/>
                </a:solidFill>
                <a:latin typeface="Cambria" pitchFamily="18" charset="0"/>
                <a:sym typeface="Wingdings" pitchFamily="2" charset="2"/>
              </a:rPr>
              <a:t>Η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 </a:t>
            </a:r>
            <a:r>
              <a:rPr lang="el-GR" sz="2400" dirty="0">
                <a:solidFill>
                  <a:srgbClr val="FF0000"/>
                </a:solidFill>
                <a:latin typeface="Cambria" pitchFamily="18" charset="0"/>
                <a:sym typeface="Wingdings" pitchFamily="2" charset="2"/>
              </a:rPr>
              <a:t>Σοφία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 </a:t>
            </a:r>
            <a:r>
              <a:rPr lang="el-GR" sz="2400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λατρεύει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 </a:t>
            </a:r>
            <a:r>
              <a:rPr lang="el-GR" sz="2400" dirty="0">
                <a:solidFill>
                  <a:srgbClr val="CC00CC"/>
                </a:solidFill>
                <a:latin typeface="Cambria" pitchFamily="18" charset="0"/>
                <a:sym typeface="Wingdings" pitchFamily="2" charset="2"/>
              </a:rPr>
              <a:t>τη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 </a:t>
            </a:r>
            <a:r>
              <a:rPr lang="el-GR" sz="2400" dirty="0">
                <a:solidFill>
                  <a:srgbClr val="0099CC"/>
                </a:solidFill>
                <a:latin typeface="Cambria" pitchFamily="18" charset="0"/>
                <a:sym typeface="Wingdings" pitchFamily="2" charset="2"/>
              </a:rPr>
              <a:t>γλωσσολογία.</a:t>
            </a:r>
          </a:p>
          <a:p>
            <a:r>
              <a:rPr lang="el-GR" sz="2400" dirty="0">
                <a:solidFill>
                  <a:srgbClr val="00B050"/>
                </a:solidFill>
                <a:latin typeface="Cambria" pitchFamily="18" charset="0"/>
                <a:sym typeface="Wingdings" pitchFamily="2" charset="2"/>
              </a:rPr>
              <a:t>Οι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 </a:t>
            </a:r>
            <a:r>
              <a:rPr lang="el-GR" sz="2400" dirty="0">
                <a:solidFill>
                  <a:srgbClr val="FF0000"/>
                </a:solidFill>
                <a:latin typeface="Cambria" pitchFamily="18" charset="0"/>
                <a:sym typeface="Wingdings" pitchFamily="2" charset="2"/>
              </a:rPr>
              <a:t>φοιτητές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 </a:t>
            </a:r>
            <a:r>
              <a:rPr lang="el-GR" sz="2400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λατρεύουν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 </a:t>
            </a:r>
            <a:r>
              <a:rPr lang="el-GR" sz="2400" dirty="0">
                <a:solidFill>
                  <a:srgbClr val="CC00CC"/>
                </a:solidFill>
                <a:latin typeface="Cambria" pitchFamily="18" charset="0"/>
                <a:sym typeface="Wingdings" pitchFamily="2" charset="2"/>
              </a:rPr>
              <a:t>τη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 </a:t>
            </a:r>
            <a:r>
              <a:rPr lang="el-GR" sz="2400" dirty="0">
                <a:solidFill>
                  <a:srgbClr val="0099CC"/>
                </a:solidFill>
                <a:latin typeface="Cambria" pitchFamily="18" charset="0"/>
                <a:sym typeface="Wingdings" pitchFamily="2" charset="2"/>
              </a:rPr>
              <a:t>γλωσσολογία.</a:t>
            </a:r>
          </a:p>
          <a:p>
            <a:r>
              <a:rPr lang="el-GR" sz="2400" dirty="0">
                <a:solidFill>
                  <a:schemeClr val="accent1"/>
                </a:solidFill>
                <a:latin typeface="Cambria" pitchFamily="18" charset="0"/>
                <a:sym typeface="Wingdings" pitchFamily="2" charset="2"/>
              </a:rPr>
              <a:t>Η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 </a:t>
            </a:r>
            <a:r>
              <a:rPr lang="el-GR" sz="2400" dirty="0">
                <a:solidFill>
                  <a:srgbClr val="FF0000"/>
                </a:solidFill>
                <a:latin typeface="Cambria" pitchFamily="18" charset="0"/>
                <a:sym typeface="Wingdings" pitchFamily="2" charset="2"/>
              </a:rPr>
              <a:t>Σοφία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 </a:t>
            </a:r>
            <a:r>
              <a:rPr lang="el-GR" sz="2400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διαβάζει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 </a:t>
            </a:r>
            <a:r>
              <a:rPr lang="el-GR" sz="2400" dirty="0">
                <a:solidFill>
                  <a:srgbClr val="CC00CC"/>
                </a:solidFill>
                <a:latin typeface="Cambria" pitchFamily="18" charset="0"/>
                <a:sym typeface="Wingdings" pitchFamily="2" charset="2"/>
              </a:rPr>
              <a:t>μια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 </a:t>
            </a:r>
            <a:r>
              <a:rPr lang="el-GR" sz="2400" dirty="0">
                <a:solidFill>
                  <a:srgbClr val="0099CC"/>
                </a:solidFill>
                <a:latin typeface="Cambria" pitchFamily="18" charset="0"/>
                <a:sym typeface="Wingdings" pitchFamily="2" charset="2"/>
              </a:rPr>
              <a:t>νουβέλα.</a:t>
            </a:r>
          </a:p>
          <a:p>
            <a:r>
              <a:rPr lang="el-GR" sz="2400" dirty="0">
                <a:solidFill>
                  <a:srgbClr val="00B050"/>
                </a:solidFill>
                <a:latin typeface="Cambria" pitchFamily="18" charset="0"/>
                <a:sym typeface="Wingdings" pitchFamily="2" charset="2"/>
              </a:rPr>
              <a:t>Οι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 </a:t>
            </a:r>
            <a:r>
              <a:rPr lang="el-GR" sz="2400" dirty="0">
                <a:solidFill>
                  <a:srgbClr val="FF0000"/>
                </a:solidFill>
                <a:latin typeface="Cambria" pitchFamily="18" charset="0"/>
                <a:sym typeface="Wingdings" pitchFamily="2" charset="2"/>
              </a:rPr>
              <a:t>φοιτητές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 </a:t>
            </a:r>
            <a:r>
              <a:rPr lang="el-GR" sz="2400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παρακολουθούν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 </a:t>
            </a:r>
            <a:r>
              <a:rPr lang="el-GR" sz="2400" dirty="0">
                <a:solidFill>
                  <a:srgbClr val="CC00CC"/>
                </a:solidFill>
                <a:latin typeface="Cambria" pitchFamily="18" charset="0"/>
                <a:sym typeface="Wingdings" pitchFamily="2" charset="2"/>
              </a:rPr>
              <a:t>τις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 </a:t>
            </a:r>
            <a:r>
              <a:rPr lang="el-GR" sz="2400" dirty="0">
                <a:solidFill>
                  <a:srgbClr val="0099CC"/>
                </a:solidFill>
                <a:latin typeface="Cambria" pitchFamily="18" charset="0"/>
                <a:sym typeface="Wingdings" pitchFamily="2" charset="2"/>
              </a:rPr>
              <a:t>παραδόσεις.</a:t>
            </a:r>
          </a:p>
          <a:p>
            <a:r>
              <a:rPr lang="el-GR" sz="2400" dirty="0">
                <a:solidFill>
                  <a:srgbClr val="00B050"/>
                </a:solidFill>
                <a:latin typeface="Cambria" pitchFamily="18" charset="0"/>
                <a:sym typeface="Wingdings" pitchFamily="2" charset="2"/>
              </a:rPr>
              <a:t>Ο</a:t>
            </a:r>
            <a:r>
              <a:rPr lang="el-GR" sz="2400" dirty="0">
                <a:solidFill>
                  <a:srgbClr val="0099CC"/>
                </a:solidFill>
                <a:latin typeface="Cambria" pitchFamily="18" charset="0"/>
                <a:sym typeface="Wingdings" pitchFamily="2" charset="2"/>
              </a:rPr>
              <a:t> </a:t>
            </a:r>
            <a:r>
              <a:rPr lang="el-GR" sz="2400" dirty="0">
                <a:solidFill>
                  <a:srgbClr val="FF0000"/>
                </a:solidFill>
                <a:latin typeface="Cambria" pitchFamily="18" charset="0"/>
                <a:sym typeface="Wingdings" pitchFamily="2" charset="2"/>
              </a:rPr>
              <a:t>Πέτρος</a:t>
            </a:r>
            <a:r>
              <a:rPr lang="el-GR" sz="2400" dirty="0">
                <a:solidFill>
                  <a:srgbClr val="0099CC"/>
                </a:solidFill>
                <a:latin typeface="Cambria" pitchFamily="18" charset="0"/>
                <a:sym typeface="Wingdings" pitchFamily="2" charset="2"/>
              </a:rPr>
              <a:t> </a:t>
            </a:r>
            <a:r>
              <a:rPr lang="el-GR" sz="2400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λατρεύει</a:t>
            </a:r>
            <a:r>
              <a:rPr lang="el-GR" sz="2400" dirty="0">
                <a:solidFill>
                  <a:srgbClr val="0099CC"/>
                </a:solidFill>
                <a:latin typeface="Cambria" pitchFamily="18" charset="0"/>
                <a:sym typeface="Wingdings" pitchFamily="2" charset="2"/>
              </a:rPr>
              <a:t> </a:t>
            </a:r>
            <a:r>
              <a:rPr lang="el-GR" sz="2400" dirty="0">
                <a:solidFill>
                  <a:srgbClr val="D924B1"/>
                </a:solidFill>
                <a:latin typeface="Cambria" pitchFamily="18" charset="0"/>
                <a:sym typeface="Wingdings" pitchFamily="2" charset="2"/>
              </a:rPr>
              <a:t>τη</a:t>
            </a:r>
            <a:r>
              <a:rPr lang="el-GR" sz="2400" dirty="0">
                <a:solidFill>
                  <a:srgbClr val="0099CC"/>
                </a:solidFill>
                <a:latin typeface="Cambria" pitchFamily="18" charset="0"/>
                <a:sym typeface="Wingdings" pitchFamily="2" charset="2"/>
              </a:rPr>
              <a:t> </a:t>
            </a:r>
            <a:r>
              <a:rPr lang="el-GR" sz="2400" dirty="0" err="1">
                <a:solidFill>
                  <a:srgbClr val="0099CC"/>
                </a:solidFill>
                <a:latin typeface="Cambria" pitchFamily="18" charset="0"/>
                <a:sym typeface="Wingdings" pitchFamily="2" charset="2"/>
              </a:rPr>
              <a:t>νουτέλα</a:t>
            </a:r>
            <a:r>
              <a:rPr lang="el-GR" sz="2400" dirty="0">
                <a:solidFill>
                  <a:srgbClr val="0099CC"/>
                </a:solidFill>
                <a:latin typeface="Cambria" pitchFamily="18" charset="0"/>
                <a:sym typeface="Wingdings" pitchFamily="2" charset="2"/>
              </a:rPr>
              <a:t>.</a:t>
            </a:r>
          </a:p>
          <a:p>
            <a:endParaRPr lang="el-GR" sz="2400" dirty="0">
              <a:solidFill>
                <a:srgbClr val="0099CC"/>
              </a:solidFill>
              <a:latin typeface="Cambria" pitchFamily="18" charset="0"/>
              <a:sym typeface="Wingdings" pitchFamily="2" charset="2"/>
            </a:endParaRPr>
          </a:p>
          <a:p>
            <a:r>
              <a:rPr lang="el-GR" sz="2400" dirty="0">
                <a:solidFill>
                  <a:srgbClr val="0099CC"/>
                </a:solidFill>
                <a:latin typeface="Cambria" pitchFamily="18" charset="0"/>
                <a:sym typeface="Wingdings" pitchFamily="2" charset="2"/>
              </a:rPr>
              <a:t>Τι κοινό παρατηρείτε στα παραπάνω σύνολα λέξεων;</a:t>
            </a:r>
          </a:p>
          <a:p>
            <a:endParaRPr lang="el-GR" sz="2400" dirty="0">
              <a:solidFill>
                <a:srgbClr val="0099CC"/>
              </a:solidFill>
              <a:latin typeface="Cambria" pitchFamily="18" charset="0"/>
              <a:sym typeface="Wingdings" pitchFamily="2" charset="2"/>
            </a:endParaRPr>
          </a:p>
          <a:p>
            <a:endParaRPr lang="el-GR" sz="2400" b="1" dirty="0">
              <a:solidFill>
                <a:srgbClr val="00B050"/>
              </a:solidFill>
              <a:latin typeface="Cambria" pitchFamily="18" charset="0"/>
              <a:sym typeface="Wingdings" pitchFamily="2" charset="2"/>
            </a:endParaRPr>
          </a:p>
          <a:p>
            <a:endParaRPr lang="el-GR" sz="2400" dirty="0">
              <a:solidFill>
                <a:srgbClr val="7030A0"/>
              </a:solidFill>
              <a:latin typeface="Cambria" pitchFamily="18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1840375" y="4001517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/>
              <a:t>Οι </a:t>
            </a:r>
            <a:r>
              <a:rPr lang="el-GR" sz="2800" dirty="0">
                <a:highlight>
                  <a:srgbClr val="00FF00"/>
                </a:highlight>
              </a:rPr>
              <a:t>προτάσεις</a:t>
            </a:r>
            <a:r>
              <a:rPr lang="el-GR" sz="2800" dirty="0"/>
              <a:t> αποτελούνται από </a:t>
            </a:r>
            <a:r>
              <a:rPr lang="el-GR" sz="2800" b="1" dirty="0">
                <a:solidFill>
                  <a:srgbClr val="00B050"/>
                </a:solidFill>
              </a:rPr>
              <a:t>λέξεις.</a:t>
            </a:r>
            <a:endParaRPr lang="el-GR" sz="2800" b="1" dirty="0">
              <a:solidFill>
                <a:srgbClr val="7030A0"/>
              </a:solidFill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1828800" y="5105400"/>
            <a:ext cx="8382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800" dirty="0">
                <a:solidFill>
                  <a:srgbClr val="009900"/>
                </a:solidFill>
                <a:sym typeface="Wingdings"/>
              </a:rPr>
              <a:t></a:t>
            </a:r>
            <a:r>
              <a:rPr lang="el-GR" sz="2400" dirty="0">
                <a:sym typeface="Wingdings"/>
              </a:rPr>
              <a:t> </a:t>
            </a:r>
            <a:r>
              <a:rPr lang="el-GR" sz="2400" dirty="0"/>
              <a:t>Τα διάφορα είδη λέξεων αντιστοιχούν σε </a:t>
            </a:r>
            <a:r>
              <a:rPr lang="el-GR" sz="2400" b="1" dirty="0">
                <a:solidFill>
                  <a:srgbClr val="7030A0"/>
                </a:solidFill>
              </a:rPr>
              <a:t>συντακτικές κατηγορίες</a:t>
            </a:r>
            <a:r>
              <a:rPr lang="el-GR" sz="2400" b="1" dirty="0"/>
              <a:t> («μέρη του λόγου»).</a:t>
            </a:r>
          </a:p>
          <a:p>
            <a:pPr algn="ctr"/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49679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91E05D4B-FC1A-9049-B141-54E4B1916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5" y="223912"/>
            <a:ext cx="8683791" cy="1188720"/>
          </a:xfrm>
        </p:spPr>
        <p:txBody>
          <a:bodyPr>
            <a:normAutofit fontScale="90000"/>
          </a:bodyPr>
          <a:lstStyle/>
          <a:p>
            <a:r>
              <a:rPr lang="el-GR" dirty="0"/>
              <a:t>Στην </a:t>
            </a:r>
            <a:r>
              <a:rPr lang="el-GR" dirty="0" err="1"/>
              <a:t>επομενη</a:t>
            </a:r>
            <a:r>
              <a:rPr lang="el-GR" dirty="0"/>
              <a:t> </a:t>
            </a:r>
            <a:r>
              <a:rPr lang="el-GR" dirty="0" err="1"/>
              <a:t>σειρα</a:t>
            </a:r>
            <a:r>
              <a:rPr lang="el-GR" dirty="0"/>
              <a:t> </a:t>
            </a:r>
            <a:r>
              <a:rPr lang="el-GR" dirty="0" err="1"/>
              <a:t>προτασεων</a:t>
            </a:r>
            <a:r>
              <a:rPr lang="el-GR" dirty="0"/>
              <a:t> ποιες θα </a:t>
            </a:r>
            <a:r>
              <a:rPr lang="el-GR" dirty="0" err="1"/>
              <a:t>θεωρουσατε</a:t>
            </a:r>
            <a:r>
              <a:rPr lang="el-GR" dirty="0"/>
              <a:t> </a:t>
            </a:r>
            <a:r>
              <a:rPr lang="el-GR" dirty="0" err="1"/>
              <a:t>αντιγραμματικες</a:t>
            </a:r>
            <a:r>
              <a:rPr lang="el-GR" dirty="0"/>
              <a:t>; </a:t>
            </a:r>
            <a:r>
              <a:rPr lang="el-GR" dirty="0" err="1"/>
              <a:t>Γιατι</a:t>
            </a:r>
            <a:r>
              <a:rPr lang="el-GR" dirty="0"/>
              <a:t>; </a:t>
            </a:r>
            <a:r>
              <a:rPr lang="el-GR" dirty="0" err="1"/>
              <a:t>Βαζετε</a:t>
            </a:r>
            <a:r>
              <a:rPr lang="el-GR" dirty="0"/>
              <a:t> έναν * και </a:t>
            </a:r>
            <a:r>
              <a:rPr lang="el-GR" dirty="0" err="1"/>
              <a:t>εξηγειτε</a:t>
            </a:r>
            <a:r>
              <a:rPr lang="el-GR" dirty="0"/>
              <a:t> την </a:t>
            </a:r>
            <a:r>
              <a:rPr lang="el-GR" dirty="0" err="1"/>
              <a:t>επιλογη</a:t>
            </a:r>
            <a:r>
              <a:rPr lang="el-GR" dirty="0"/>
              <a:t> σας:</a:t>
            </a:r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F4C2F444-6B18-5D42-B1E4-00C3904370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9286" y="1736203"/>
            <a:ext cx="5344397" cy="4560425"/>
          </a:xfrm>
        </p:spPr>
        <p:txBody>
          <a:bodyPr>
            <a:normAutofit fontScale="85000" lnSpcReduction="10000"/>
          </a:bodyPr>
          <a:lstStyle/>
          <a:p>
            <a:r>
              <a:rPr lang="el-GR" dirty="0"/>
              <a:t>Η Μαρία είναι γρήγορη στο σιδέρωμα.</a:t>
            </a:r>
          </a:p>
          <a:p>
            <a:r>
              <a:rPr lang="el-GR" dirty="0"/>
              <a:t>*Η Μαρία είναι γρήγορη να σιδερώνει.</a:t>
            </a:r>
          </a:p>
          <a:p>
            <a:r>
              <a:rPr lang="el-GR" dirty="0"/>
              <a:t>* Η Διώνη κοιμήθηκε το μωρό.</a:t>
            </a:r>
          </a:p>
          <a:p>
            <a:r>
              <a:rPr lang="el-GR" dirty="0"/>
              <a:t>Η Διώνη κοιμήθηκε βαθιά.</a:t>
            </a:r>
          </a:p>
          <a:p>
            <a:r>
              <a:rPr lang="en-US" dirty="0"/>
              <a:t>O </a:t>
            </a:r>
            <a:r>
              <a:rPr lang="el-GR" dirty="0"/>
              <a:t>αδερφός της Χριστίνας φίλησε την κοπέλα με τα πράσινα μάτια.</a:t>
            </a:r>
          </a:p>
          <a:p>
            <a:r>
              <a:rPr lang="el-GR" dirty="0"/>
              <a:t>*Ο αδερφός της Χριστίνας τη φίλησε με τα πράσινα μάτια.</a:t>
            </a:r>
          </a:p>
          <a:p>
            <a:r>
              <a:rPr lang="el-GR" dirty="0"/>
              <a:t>*Ο αδερφός φίλησε της Χριστίνας  με τα πράσινα μάτια την κοπέλα.</a:t>
            </a:r>
          </a:p>
          <a:p>
            <a:r>
              <a:rPr lang="el-GR" dirty="0"/>
              <a:t>Η Μαρία καταβρόχθισε το σουβλάκι</a:t>
            </a:r>
          </a:p>
          <a:p>
            <a:r>
              <a:rPr lang="el-GR" dirty="0"/>
              <a:t>*Μαρία καταβρόχθισε σουβλάκι</a:t>
            </a:r>
            <a:endParaRPr lang="en-US" dirty="0"/>
          </a:p>
          <a:p>
            <a:r>
              <a:rPr lang="el-GR" dirty="0"/>
              <a:t>*Ο Π</a:t>
            </a:r>
            <a:r>
              <a:rPr lang="en-US" dirty="0" err="1"/>
              <a:t>έ</a:t>
            </a:r>
            <a:r>
              <a:rPr lang="el-GR" dirty="0" err="1"/>
              <a:t>τρος</a:t>
            </a:r>
            <a:r>
              <a:rPr lang="el-GR" dirty="0"/>
              <a:t> βρήκε έξυπνα.</a:t>
            </a:r>
          </a:p>
          <a:p>
            <a:r>
              <a:rPr lang="el-GR" dirty="0"/>
              <a:t>*Ο Πέτρος βρήκε στο σχολείο.</a:t>
            </a:r>
          </a:p>
          <a:p>
            <a:r>
              <a:rPr lang="el-GR" dirty="0"/>
              <a:t>Ο Πέτρος βρήκε την πέτρα στο σχολείο.</a:t>
            </a:r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6230D273-F515-42BD-C42F-72EF885AB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3332525"/>
            <a:ext cx="4270247" cy="3101982"/>
          </a:xfrm>
        </p:spPr>
        <p:txBody>
          <a:bodyPr>
            <a:normAutofit fontScale="85000" lnSpcReduction="10000"/>
          </a:bodyPr>
          <a:lstStyle/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Ο Νίκος καταβρόχθισε την τούρτα</a:t>
            </a:r>
          </a:p>
          <a:p>
            <a:r>
              <a:rPr lang="el-GR" dirty="0"/>
              <a:t>*Νίκος καταβρόχθισε τούρτα</a:t>
            </a:r>
          </a:p>
          <a:p>
            <a:r>
              <a:rPr lang="el-GR" dirty="0"/>
              <a:t>*Ο πεινάω καταβρόχθισε την τούρτα</a:t>
            </a:r>
          </a:p>
          <a:p>
            <a:r>
              <a:rPr lang="el-GR"/>
              <a:t>*Ο </a:t>
            </a:r>
            <a:r>
              <a:rPr lang="el-GR" dirty="0"/>
              <a:t>από καταβρόχθισε την τούρτα</a:t>
            </a:r>
          </a:p>
        </p:txBody>
      </p:sp>
    </p:spTree>
    <p:extLst>
      <p:ext uri="{BB962C8B-B14F-4D97-AF65-F5344CB8AC3E}">
        <p14:creationId xmlns:p14="http://schemas.microsoft.com/office/powerpoint/2010/main" val="3930320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09800" y="15596"/>
            <a:ext cx="7772400" cy="74522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Συντακτικές κατηγορίες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752600" y="838200"/>
            <a:ext cx="8610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accent1"/>
                </a:solidFill>
                <a:latin typeface="Cambria" pitchFamily="18" charset="0"/>
                <a:sym typeface="Wingdings" pitchFamily="2" charset="2"/>
              </a:rPr>
              <a:t>Συντακτικές κατηγορίες</a:t>
            </a:r>
          </a:p>
          <a:p>
            <a:endParaRPr lang="el-GR" sz="2400" dirty="0">
              <a:solidFill>
                <a:schemeClr val="accent1"/>
              </a:solidFill>
              <a:latin typeface="Cambria" pitchFamily="18" charset="0"/>
              <a:sym typeface="Wingdings" pitchFamily="2" charset="2"/>
            </a:endParaRPr>
          </a:p>
          <a:p>
            <a:pPr algn="ctr"/>
            <a:endParaRPr lang="el-GR" sz="2400" b="1" dirty="0">
              <a:solidFill>
                <a:schemeClr val="accent1"/>
              </a:solidFill>
              <a:latin typeface="Cambria" pitchFamily="18" charset="0"/>
              <a:sym typeface="Wingdings" pitchFamily="2" charset="2"/>
            </a:endParaRPr>
          </a:p>
          <a:p>
            <a:pPr algn="ctr"/>
            <a:r>
              <a:rPr lang="el-GR" sz="2400" b="1" dirty="0">
                <a:solidFill>
                  <a:schemeClr val="accent1"/>
                </a:solidFill>
                <a:latin typeface="Cambria" pitchFamily="18" charset="0"/>
                <a:sym typeface="Wingdings" pitchFamily="2" charset="2"/>
              </a:rPr>
              <a:t>Λεξικές 	Φραστικές</a:t>
            </a:r>
            <a:endParaRPr lang="el-GR" sz="2400" b="1" dirty="0">
              <a:solidFill>
                <a:srgbClr val="0099CC"/>
              </a:solidFill>
              <a:latin typeface="Cambria" pitchFamily="18" charset="0"/>
              <a:sym typeface="Wingdings" pitchFamily="2" charset="2"/>
            </a:endParaRPr>
          </a:p>
          <a:p>
            <a:endParaRPr lang="el-GR" sz="2400" dirty="0">
              <a:solidFill>
                <a:srgbClr val="0099CC"/>
              </a:solidFill>
              <a:latin typeface="Cambria" pitchFamily="18" charset="0"/>
              <a:sym typeface="Wingdings" pitchFamily="2" charset="2"/>
            </a:endParaRPr>
          </a:p>
          <a:p>
            <a:endParaRPr lang="el-GR" sz="2400" dirty="0">
              <a:solidFill>
                <a:srgbClr val="0099CC"/>
              </a:solidFill>
              <a:latin typeface="Cambria" pitchFamily="18" charset="0"/>
              <a:sym typeface="Wingdings" pitchFamily="2" charset="2"/>
            </a:endParaRPr>
          </a:p>
          <a:p>
            <a:endParaRPr lang="el-GR" sz="2400" dirty="0">
              <a:solidFill>
                <a:srgbClr val="0099CC"/>
              </a:solidFill>
              <a:latin typeface="Cambria" pitchFamily="18" charset="0"/>
              <a:sym typeface="Wingdings" pitchFamily="2" charset="2"/>
            </a:endParaRPr>
          </a:p>
          <a:p>
            <a:endParaRPr lang="el-GR" sz="2400" dirty="0">
              <a:solidFill>
                <a:srgbClr val="0099CC"/>
              </a:solidFill>
              <a:latin typeface="Cambria" pitchFamily="18" charset="0"/>
              <a:sym typeface="Wingdings" pitchFamily="2" charset="2"/>
            </a:endParaRPr>
          </a:p>
          <a:p>
            <a:endParaRPr lang="el-GR" sz="2400" b="1" dirty="0">
              <a:solidFill>
                <a:srgbClr val="00B050"/>
              </a:solidFill>
              <a:latin typeface="Cambria" pitchFamily="18" charset="0"/>
              <a:sym typeface="Wingdings" pitchFamily="2" charset="2"/>
            </a:endParaRPr>
          </a:p>
          <a:p>
            <a:endParaRPr lang="el-GR" sz="2400" dirty="0">
              <a:solidFill>
                <a:srgbClr val="7030A0"/>
              </a:solidFill>
              <a:latin typeface="Cambria" pitchFamily="18" charset="0"/>
            </a:endParaRPr>
          </a:p>
        </p:txBody>
      </p:sp>
      <p:cxnSp>
        <p:nvCxnSpPr>
          <p:cNvPr id="7" name="Ευθεία γραμμή σύνδεσης 247"/>
          <p:cNvCxnSpPr/>
          <p:nvPr/>
        </p:nvCxnSpPr>
        <p:spPr>
          <a:xfrm flipV="1">
            <a:off x="5105400" y="1295400"/>
            <a:ext cx="762000" cy="5322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Ευθεία γραμμή σύνδεσης 247"/>
          <p:cNvCxnSpPr/>
          <p:nvPr/>
        </p:nvCxnSpPr>
        <p:spPr>
          <a:xfrm flipH="1" flipV="1">
            <a:off x="5867400" y="1295400"/>
            <a:ext cx="838200" cy="609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3 - Ορθογώνιο"/>
          <p:cNvSpPr/>
          <p:nvPr/>
        </p:nvSpPr>
        <p:spPr>
          <a:xfrm>
            <a:off x="1555589" y="2384047"/>
            <a:ext cx="946182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/>
              <a:t>(1) Το Όνομα (Ο) είναι </a:t>
            </a:r>
            <a:r>
              <a:rPr lang="el-GR" sz="2800" b="1" dirty="0">
                <a:solidFill>
                  <a:srgbClr val="7030A0"/>
                </a:solidFill>
              </a:rPr>
              <a:t>λεξική</a:t>
            </a:r>
            <a:r>
              <a:rPr lang="el-GR" sz="2800" dirty="0"/>
              <a:t> κατηγορία..</a:t>
            </a:r>
          </a:p>
          <a:p>
            <a:pPr algn="ctr"/>
            <a:r>
              <a:rPr lang="el-GR" sz="2400" dirty="0">
                <a:latin typeface="Cambria" pitchFamily="18" charset="0"/>
                <a:sym typeface="Wingdings" pitchFamily="2" charset="2"/>
              </a:rPr>
              <a:t>Η </a:t>
            </a:r>
            <a:r>
              <a:rPr lang="el-GR" sz="2400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Σοφία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 λατρεύει τη γλωσσολογία. </a:t>
            </a:r>
          </a:p>
        </p:txBody>
      </p:sp>
      <p:sp>
        <p:nvSpPr>
          <p:cNvPr id="10" name="3 - Ορθογώνιο"/>
          <p:cNvSpPr/>
          <p:nvPr/>
        </p:nvSpPr>
        <p:spPr>
          <a:xfrm>
            <a:off x="1752600" y="3581401"/>
            <a:ext cx="85344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/>
              <a:t>Μπορούμε να τοποθετήσουμε ονόματα στη θέση άλλων ονομάτων.</a:t>
            </a:r>
          </a:p>
          <a:p>
            <a:pPr algn="ctr"/>
            <a:r>
              <a:rPr lang="el-GR" sz="2400" dirty="0">
                <a:latin typeface="Cambria" pitchFamily="18" charset="0"/>
                <a:sym typeface="Wingdings" pitchFamily="2" charset="2"/>
              </a:rPr>
              <a:t>Η </a:t>
            </a:r>
            <a:r>
              <a:rPr lang="el-GR" sz="2400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Μαρία 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λατρεύει τη γλωσσολογία.</a:t>
            </a:r>
          </a:p>
          <a:p>
            <a:pPr algn="ctr"/>
            <a:r>
              <a:rPr lang="el-GR" sz="2400" dirty="0">
                <a:latin typeface="Cambria" pitchFamily="18" charset="0"/>
                <a:sym typeface="Wingdings" pitchFamily="2" charset="2"/>
              </a:rPr>
              <a:t>Η </a:t>
            </a:r>
            <a:r>
              <a:rPr lang="el-GR" sz="2400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αρχιτεκτόνισσα 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 λατρεύει τη γλωσσολογία.</a:t>
            </a:r>
          </a:p>
        </p:txBody>
      </p:sp>
      <p:sp>
        <p:nvSpPr>
          <p:cNvPr id="11" name="3 - Ορθογώνιο"/>
          <p:cNvSpPr/>
          <p:nvPr/>
        </p:nvSpPr>
        <p:spPr>
          <a:xfrm>
            <a:off x="1828800" y="5446456"/>
            <a:ext cx="8458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/>
              <a:t>αλλά</a:t>
            </a:r>
            <a:r>
              <a:rPr lang="el-GR" sz="2800" dirty="0"/>
              <a:t> όχι λέξεις άλλης συντακτικής κατηγορίας</a:t>
            </a:r>
          </a:p>
          <a:p>
            <a:pPr algn="ctr"/>
            <a:r>
              <a:rPr lang="el-GR" sz="2400" dirty="0">
                <a:latin typeface="Cambria" pitchFamily="18" charset="0"/>
                <a:sym typeface="Wingdings" pitchFamily="2" charset="2"/>
              </a:rPr>
              <a:t>*Η </a:t>
            </a:r>
            <a:r>
              <a:rPr lang="el-GR" sz="2400" dirty="0">
                <a:solidFill>
                  <a:srgbClr val="00B050"/>
                </a:solidFill>
                <a:latin typeface="Cambria" pitchFamily="18" charset="0"/>
                <a:sym typeface="Wingdings" pitchFamily="2" charset="2"/>
              </a:rPr>
              <a:t>διαβάζω</a:t>
            </a:r>
            <a:r>
              <a:rPr lang="el-GR" sz="2400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 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λατρεύει τη γλωσσολογία.</a:t>
            </a:r>
          </a:p>
          <a:p>
            <a:pPr algn="ctr"/>
            <a:r>
              <a:rPr lang="el-GR" sz="2400" dirty="0">
                <a:latin typeface="Cambria" pitchFamily="18" charset="0"/>
                <a:sym typeface="Wingdings" pitchFamily="2" charset="2"/>
              </a:rPr>
              <a:t>*Η </a:t>
            </a:r>
            <a:r>
              <a:rPr lang="el-GR" sz="2400" dirty="0">
                <a:solidFill>
                  <a:srgbClr val="00B050"/>
                </a:solidFill>
                <a:latin typeface="Cambria" pitchFamily="18" charset="0"/>
                <a:sym typeface="Wingdings" pitchFamily="2" charset="2"/>
              </a:rPr>
              <a:t>χθες</a:t>
            </a:r>
            <a:r>
              <a:rPr lang="el-GR" sz="2400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 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λατρεύει τη γλωσσολογία.</a:t>
            </a:r>
          </a:p>
          <a:p>
            <a:pPr algn="ctr"/>
            <a:r>
              <a:rPr lang="el-GR" sz="2800" dirty="0">
                <a:latin typeface="Cambria" pitchFamily="18" charset="0"/>
                <a:sym typeface="Wingdings" pitchFamily="2" charset="2"/>
              </a:rPr>
              <a:t> </a:t>
            </a:r>
          </a:p>
          <a:p>
            <a:pPr algn="ctr"/>
            <a:endParaRPr lang="el-GR" sz="2800" b="1" dirty="0">
              <a:solidFill>
                <a:srgbClr val="00B050"/>
              </a:solidFill>
            </a:endParaRPr>
          </a:p>
          <a:p>
            <a:pPr algn="ctr"/>
            <a:endParaRPr lang="el-GR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42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09800" y="-22860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Συντακτικές κατηγορίες</a:t>
            </a:r>
          </a:p>
        </p:txBody>
      </p:sp>
      <p:sp>
        <p:nvSpPr>
          <p:cNvPr id="9" name="3 - Ορθογώνιο"/>
          <p:cNvSpPr/>
          <p:nvPr/>
        </p:nvSpPr>
        <p:spPr>
          <a:xfrm>
            <a:off x="1828800" y="1164849"/>
            <a:ext cx="8458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/>
              <a:t>(2) Η φράση [Η Σοφία] είναι </a:t>
            </a:r>
            <a:r>
              <a:rPr lang="el-GR" sz="2800" b="1" dirty="0">
                <a:solidFill>
                  <a:srgbClr val="7030A0"/>
                </a:solidFill>
                <a:highlight>
                  <a:srgbClr val="FFFF00"/>
                </a:highlight>
              </a:rPr>
              <a:t>φραστική</a:t>
            </a:r>
            <a:r>
              <a:rPr lang="el-GR" sz="2800" dirty="0"/>
              <a:t> κατηγορία (</a:t>
            </a:r>
            <a:r>
              <a:rPr lang="el-GR" sz="2800" b="1" dirty="0">
                <a:solidFill>
                  <a:srgbClr val="7030A0"/>
                </a:solidFill>
                <a:highlight>
                  <a:srgbClr val="FFFF00"/>
                </a:highlight>
              </a:rPr>
              <a:t>συνδυασμοί </a:t>
            </a:r>
            <a:r>
              <a:rPr lang="el-GR" sz="2800" b="1" dirty="0">
                <a:highlight>
                  <a:srgbClr val="FFFF00"/>
                </a:highlight>
              </a:rPr>
              <a:t>λέξεων</a:t>
            </a:r>
            <a:r>
              <a:rPr lang="el-GR" sz="2800" dirty="0"/>
              <a:t>).</a:t>
            </a:r>
          </a:p>
          <a:p>
            <a:pPr algn="ctr"/>
            <a:r>
              <a:rPr lang="el-GR" sz="2400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Η Σοφία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 λατρεύει </a:t>
            </a:r>
            <a:r>
              <a:rPr lang="el-GR" sz="2400" dirty="0">
                <a:solidFill>
                  <a:srgbClr val="D924B1"/>
                </a:solidFill>
                <a:latin typeface="Cambria" pitchFamily="18" charset="0"/>
                <a:sym typeface="Wingdings" pitchFamily="2" charset="2"/>
              </a:rPr>
              <a:t>τη γλωσσολογία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.</a:t>
            </a:r>
          </a:p>
        </p:txBody>
      </p:sp>
      <p:sp>
        <p:nvSpPr>
          <p:cNvPr id="10" name="3 - Ορθογώνιο"/>
          <p:cNvSpPr/>
          <p:nvPr/>
        </p:nvSpPr>
        <p:spPr>
          <a:xfrm>
            <a:off x="1752600" y="2697302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/>
              <a:t>Μπορούμε να τοποθετήσουμε φράσεις στη θέση άλλων φράσεων με την ίδια συντακτική κατηγορία.</a:t>
            </a:r>
          </a:p>
          <a:p>
            <a:pPr algn="ctr"/>
            <a:r>
              <a:rPr lang="el-GR" sz="2400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Η αρχιτεκτόνισσα  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λατρεύει τη γλωσσολογία.</a:t>
            </a:r>
          </a:p>
          <a:p>
            <a:pPr algn="ctr"/>
            <a:r>
              <a:rPr lang="el-GR" sz="2400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Μια φοιτήτρια  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λατρεύει τη γλωσσολογία.</a:t>
            </a:r>
          </a:p>
          <a:p>
            <a:pPr algn="ctr"/>
            <a:r>
              <a:rPr lang="el-GR" sz="2400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Κάθε φοιτήτρια  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λατρεύει τη γλωσσολογία.</a:t>
            </a:r>
          </a:p>
          <a:p>
            <a:pPr algn="ctr"/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algn="ctr"/>
            <a:endParaRPr lang="el-GR" sz="2400" dirty="0">
              <a:latin typeface="Cambria" pitchFamily="18" charset="0"/>
              <a:sym typeface="Wingdings" pitchFamily="2" charset="2"/>
            </a:endParaRPr>
          </a:p>
          <a:p>
            <a:pPr algn="ctr"/>
            <a:endParaRPr lang="el-GR" sz="2400" dirty="0">
              <a:latin typeface="Cambria" pitchFamily="18" charset="0"/>
              <a:sym typeface="Wingdings" pitchFamily="2" charset="2"/>
            </a:endParaRPr>
          </a:p>
        </p:txBody>
      </p:sp>
      <p:sp>
        <p:nvSpPr>
          <p:cNvPr id="11" name="3 - Ορθογώνιο"/>
          <p:cNvSpPr/>
          <p:nvPr/>
        </p:nvSpPr>
        <p:spPr>
          <a:xfrm>
            <a:off x="1828800" y="5029201"/>
            <a:ext cx="8458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/>
              <a:t>αλλά</a:t>
            </a:r>
            <a:r>
              <a:rPr lang="el-GR" sz="2800" dirty="0"/>
              <a:t> όχι φράσεις άλλης συντακτικής κατηγορίας</a:t>
            </a:r>
          </a:p>
          <a:p>
            <a:pPr algn="ctr"/>
            <a:r>
              <a:rPr lang="el-GR" sz="2400" dirty="0">
                <a:latin typeface="Cambria" pitchFamily="18" charset="0"/>
                <a:sym typeface="Wingdings" pitchFamily="2" charset="2"/>
              </a:rPr>
              <a:t>*Η </a:t>
            </a:r>
            <a:r>
              <a:rPr lang="el-GR" sz="2400" dirty="0">
                <a:solidFill>
                  <a:srgbClr val="00B050"/>
                </a:solidFill>
                <a:latin typeface="Cambria" pitchFamily="18" charset="0"/>
                <a:sym typeface="Wingdings" pitchFamily="2" charset="2"/>
              </a:rPr>
              <a:t>διαβάζω προσεκτικά</a:t>
            </a:r>
            <a:r>
              <a:rPr lang="el-GR" sz="2400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 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λατρεύει τη γλωσσολογία.</a:t>
            </a:r>
          </a:p>
          <a:p>
            <a:pPr algn="ctr"/>
            <a:r>
              <a:rPr lang="el-GR" sz="2400" dirty="0">
                <a:latin typeface="Cambria" pitchFamily="18" charset="0"/>
                <a:sym typeface="Wingdings" pitchFamily="2" charset="2"/>
              </a:rPr>
              <a:t>*Η </a:t>
            </a:r>
            <a:r>
              <a:rPr lang="el-GR" sz="2400" dirty="0">
                <a:solidFill>
                  <a:srgbClr val="00B050"/>
                </a:solidFill>
                <a:latin typeface="Cambria" pitchFamily="18" charset="0"/>
                <a:sym typeface="Wingdings" pitchFamily="2" charset="2"/>
              </a:rPr>
              <a:t>χθες ξαφνικά</a:t>
            </a:r>
            <a:r>
              <a:rPr lang="el-GR" sz="2400" dirty="0">
                <a:solidFill>
                  <a:srgbClr val="7030A0"/>
                </a:solidFill>
                <a:latin typeface="Cambria" pitchFamily="18" charset="0"/>
                <a:sym typeface="Wingdings" pitchFamily="2" charset="2"/>
              </a:rPr>
              <a:t> </a:t>
            </a:r>
            <a:r>
              <a:rPr lang="el-GR" sz="2400" dirty="0">
                <a:latin typeface="Cambria" pitchFamily="18" charset="0"/>
                <a:sym typeface="Wingdings" pitchFamily="2" charset="2"/>
              </a:rPr>
              <a:t>λατρεύει τη γλωσσολογία.</a:t>
            </a:r>
          </a:p>
          <a:p>
            <a:pPr algn="ctr"/>
            <a:r>
              <a:rPr lang="el-GR" sz="2800" dirty="0">
                <a:latin typeface="Cambria" pitchFamily="18" charset="0"/>
                <a:sym typeface="Wingdings" pitchFamily="2" charset="2"/>
              </a:rPr>
              <a:t> </a:t>
            </a:r>
          </a:p>
          <a:p>
            <a:pPr algn="ctr"/>
            <a:endParaRPr lang="el-GR" sz="2800" b="1" dirty="0">
              <a:solidFill>
                <a:srgbClr val="00B050"/>
              </a:solidFill>
            </a:endParaRPr>
          </a:p>
          <a:p>
            <a:pPr algn="ctr"/>
            <a:endParaRPr lang="el-GR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4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1">
            <a:extLst>
              <a:ext uri="{FF2B5EF4-FFF2-40B4-BE49-F238E27FC236}">
                <a16:creationId xmlns:a16="http://schemas.microsoft.com/office/drawing/2014/main" id="{9C4FBA31-4D2F-6946-8084-813444E8F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" y="108586"/>
            <a:ext cx="10972800" cy="679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69A366-5802-744E-975E-674C5046D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646" y="318136"/>
            <a:ext cx="5530214" cy="1036320"/>
          </a:xfrm>
          <a:prstGeom prst="rect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l-GR" altLang="el-GR" sz="2160">
                <a:solidFill>
                  <a:srgbClr val="FFFFFF"/>
                </a:solidFill>
                <a:latin typeface="Calibri" panose="020F0502020204030204" pitchFamily="34" charset="0"/>
              </a:rPr>
              <a:t>Πώς μπορούν να γίνουν φιλικά τα μέρη του λόγου για τους μαθητές;;</a:t>
            </a:r>
            <a:endParaRPr lang="en-US" altLang="el-GR" sz="216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541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71700" y="-4319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Λεξικές κατηγορίες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752600" y="10668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Ποιες είναι οι λεξικές κατηγορίες;</a:t>
            </a:r>
            <a:endParaRPr lang="el-GR" sz="2400" dirty="0">
              <a:sym typeface="Wingdings" pitchFamily="2" charset="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6400" y="4876800"/>
            <a:ext cx="8763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/>
              <a:t>  </a:t>
            </a:r>
            <a:r>
              <a:rPr lang="el-GR" sz="2800" dirty="0"/>
              <a:t>Παραδοσιακή γραμματική:</a:t>
            </a:r>
          </a:p>
          <a:p>
            <a:pPr algn="ctr"/>
            <a:r>
              <a:rPr lang="el-GR" sz="2800" dirty="0">
                <a:sym typeface="Wingdings" pitchFamily="2" charset="2"/>
              </a:rPr>
              <a:t>Τα ονόματα «</a:t>
            </a:r>
            <a:r>
              <a:rPr lang="el-GR" sz="2800" b="1" dirty="0">
                <a:solidFill>
                  <a:srgbClr val="7030A0"/>
                </a:solidFill>
                <a:sym typeface="Wingdings" pitchFamily="2" charset="2"/>
              </a:rPr>
              <a:t>αναφέρονται</a:t>
            </a:r>
            <a:r>
              <a:rPr lang="el-GR" sz="2800" dirty="0">
                <a:sym typeface="Wingdings" pitchFamily="2" charset="2"/>
              </a:rPr>
              <a:t> σε πρόσωπο ή αντικείμενο» </a:t>
            </a:r>
          </a:p>
          <a:p>
            <a:pPr algn="ctr"/>
            <a:r>
              <a:rPr lang="el-GR" sz="2800" dirty="0">
                <a:sym typeface="Wingdings" pitchFamily="2" charset="2"/>
              </a:rPr>
              <a:t>Τα ρήματα «</a:t>
            </a:r>
            <a:r>
              <a:rPr lang="el-GR" sz="2800" b="1" dirty="0">
                <a:solidFill>
                  <a:srgbClr val="7030A0"/>
                </a:solidFill>
                <a:sym typeface="Wingdings" pitchFamily="2" charset="2"/>
              </a:rPr>
              <a:t>αναφέρονται</a:t>
            </a:r>
            <a:r>
              <a:rPr lang="el-GR" sz="2800" dirty="0">
                <a:sym typeface="Wingdings" pitchFamily="2" charset="2"/>
              </a:rPr>
              <a:t> σε μια δράση, ενέργεια ή κατάσταση»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1752600" y="1752600"/>
            <a:ext cx="8534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/>
              <a:t>  </a:t>
            </a:r>
            <a:r>
              <a:rPr lang="el-GR" sz="2800" b="1" dirty="0">
                <a:solidFill>
                  <a:srgbClr val="00B050"/>
                </a:solidFill>
                <a:sym typeface="Wingdings" pitchFamily="2" charset="2"/>
              </a:rPr>
              <a:t>Όνομα </a:t>
            </a:r>
          </a:p>
          <a:p>
            <a:pPr algn="ctr"/>
            <a:r>
              <a:rPr lang="el-GR" sz="2800" b="1" dirty="0">
                <a:solidFill>
                  <a:srgbClr val="00B050"/>
                </a:solidFill>
                <a:sym typeface="Wingdings" pitchFamily="2" charset="2"/>
              </a:rPr>
              <a:t>Ρήμα</a:t>
            </a:r>
          </a:p>
          <a:p>
            <a:pPr algn="ctr"/>
            <a:r>
              <a:rPr lang="el-GR" sz="2800" b="1" dirty="0">
                <a:solidFill>
                  <a:srgbClr val="00B050"/>
                </a:solidFill>
                <a:sym typeface="Wingdings" pitchFamily="2" charset="2"/>
              </a:rPr>
              <a:t>Επίθετο</a:t>
            </a:r>
          </a:p>
          <a:p>
            <a:pPr algn="ctr"/>
            <a:r>
              <a:rPr lang="el-GR" sz="2800" b="1" dirty="0">
                <a:solidFill>
                  <a:srgbClr val="00B050"/>
                </a:solidFill>
                <a:sym typeface="Wingdings" pitchFamily="2" charset="2"/>
              </a:rPr>
              <a:t>Επίρρημα</a:t>
            </a:r>
            <a:endParaRPr lang="el-GR" sz="2400" b="1" dirty="0">
              <a:solidFill>
                <a:srgbClr val="00B050"/>
              </a:solidFill>
              <a:sym typeface="Wingdings" pitchFamily="2" charset="2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1905000" y="3896380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/>
              <a:t>Πώς διακρίνουμε τις διάφορες λεξικές κατηγορίες;</a:t>
            </a:r>
            <a:endParaRPr lang="el-GR" sz="24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3679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Picture 1">
            <a:extLst>
              <a:ext uri="{FF2B5EF4-FFF2-40B4-BE49-F238E27FC236}">
                <a16:creationId xmlns:a16="http://schemas.microsoft.com/office/drawing/2014/main" id="{E0478706-D034-984C-8FBE-5ADB0A2AE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" y="1"/>
            <a:ext cx="993648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097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86000" y="-38100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Λεξικές κατηγορίες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676400" y="914401"/>
            <a:ext cx="9353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7030A0"/>
              </a:buClr>
              <a:buFont typeface="Wingdings" pitchFamily="2" charset="2"/>
              <a:buChar char="q"/>
            </a:pPr>
            <a:r>
              <a:rPr lang="el-GR" sz="2400" dirty="0">
                <a:sym typeface="Wingdings"/>
              </a:rPr>
              <a:t> Σας είναι αρκετοί αυτοί οι ορισμοί: </a:t>
            </a:r>
            <a:r>
              <a:rPr lang="el-GR" sz="2400" b="1" dirty="0">
                <a:solidFill>
                  <a:srgbClr val="7030A0"/>
                </a:solidFill>
              </a:rPr>
              <a:t>Σημασιολογικοί </a:t>
            </a:r>
            <a:r>
              <a:rPr lang="el-GR" sz="2400" dirty="0"/>
              <a:t>ορισμοί για </a:t>
            </a:r>
            <a:r>
              <a:rPr lang="el-GR" sz="2400" b="1" dirty="0">
                <a:solidFill>
                  <a:srgbClr val="7030A0"/>
                </a:solidFill>
              </a:rPr>
              <a:t>συντακτικές</a:t>
            </a:r>
            <a:r>
              <a:rPr lang="el-GR" sz="2400" dirty="0"/>
              <a:t> κατηγορίες;</a:t>
            </a:r>
            <a:endParaRPr lang="en-US" sz="2400" dirty="0"/>
          </a:p>
        </p:txBody>
      </p:sp>
      <p:sp>
        <p:nvSpPr>
          <p:cNvPr id="4" name="3 - Ορθογώνιο"/>
          <p:cNvSpPr/>
          <p:nvPr/>
        </p:nvSpPr>
        <p:spPr>
          <a:xfrm>
            <a:off x="1752600" y="1739208"/>
            <a:ext cx="868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highlight>
                  <a:srgbClr val="00FF00"/>
                </a:highlight>
              </a:rPr>
              <a:t>(Ι) Οι σημασιολογικοί ορισμοί δεν είναι ακριβείς:</a:t>
            </a:r>
          </a:p>
          <a:p>
            <a:endParaRPr lang="el-GR" sz="2400" dirty="0">
              <a:highlight>
                <a:srgbClr val="00FF00"/>
              </a:highlight>
            </a:endParaRPr>
          </a:p>
          <a:p>
            <a:r>
              <a:rPr lang="el-GR" sz="2400" dirty="0"/>
              <a:t>Η </a:t>
            </a:r>
            <a:r>
              <a:rPr lang="el-GR" sz="2400" dirty="0">
                <a:solidFill>
                  <a:srgbClr val="00B050"/>
                </a:solidFill>
              </a:rPr>
              <a:t>καταστροφή</a:t>
            </a:r>
            <a:r>
              <a:rPr lang="el-GR" sz="2400" dirty="0"/>
              <a:t> της πόλης ήταν αναμενόμενη.</a:t>
            </a:r>
          </a:p>
          <a:p>
            <a:r>
              <a:rPr lang="el-GR" sz="2400" dirty="0"/>
              <a:t>Η </a:t>
            </a:r>
            <a:r>
              <a:rPr lang="el-GR" sz="2400" dirty="0">
                <a:solidFill>
                  <a:srgbClr val="00B050"/>
                </a:solidFill>
              </a:rPr>
              <a:t>αυτοκτονία</a:t>
            </a:r>
            <a:r>
              <a:rPr lang="el-GR" sz="2400" dirty="0"/>
              <a:t> του υπουργού προκάλεσε σάλο.</a:t>
            </a:r>
          </a:p>
          <a:p>
            <a:endParaRPr lang="el-GR" sz="2400" dirty="0"/>
          </a:p>
          <a:p>
            <a:r>
              <a:rPr lang="el-GR" sz="2400" dirty="0"/>
              <a:t>Σε τι αναφέρονται τα ονόματα </a:t>
            </a:r>
            <a:r>
              <a:rPr lang="el-GR" sz="2400" dirty="0">
                <a:solidFill>
                  <a:srgbClr val="00B050"/>
                </a:solidFill>
              </a:rPr>
              <a:t>καταστροφή, αυτοκτονία</a:t>
            </a:r>
            <a:r>
              <a:rPr lang="el-GR" sz="2400" dirty="0"/>
              <a:t>;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1752600" y="4114801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400" b="1" dirty="0">
                <a:solidFill>
                  <a:srgbClr val="00B050"/>
                </a:solidFill>
                <a:latin typeface="Cambria" pitchFamily="18" charset="0"/>
              </a:rPr>
              <a:t>Σε μια κατάσταση!</a:t>
            </a:r>
            <a:endParaRPr lang="en-US" sz="2400" dirty="0">
              <a:latin typeface="Cambria" pitchFamily="18" charset="0"/>
            </a:endParaRPr>
          </a:p>
        </p:txBody>
      </p:sp>
      <p:sp>
        <p:nvSpPr>
          <p:cNvPr id="7" name="4 - Ορθογώνιο"/>
          <p:cNvSpPr/>
          <p:nvPr/>
        </p:nvSpPr>
        <p:spPr>
          <a:xfrm>
            <a:off x="1752600" y="4643735"/>
            <a:ext cx="861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400" dirty="0">
                <a:highlight>
                  <a:srgbClr val="00FF00"/>
                </a:highlight>
                <a:latin typeface="Cambria" pitchFamily="18" charset="0"/>
              </a:rPr>
              <a:t>(ΙΙ) Λέξεις χωρίς νόημα:</a:t>
            </a:r>
          </a:p>
          <a:p>
            <a:pPr algn="just"/>
            <a:r>
              <a:rPr lang="el-GR" sz="2400" dirty="0">
                <a:latin typeface="Cambria" pitchFamily="18" charset="0"/>
              </a:rPr>
              <a:t>Η </a:t>
            </a:r>
            <a:r>
              <a:rPr lang="el-GR" sz="2400" dirty="0" err="1">
                <a:solidFill>
                  <a:srgbClr val="CC00CC"/>
                </a:solidFill>
                <a:latin typeface="Cambria" pitchFamily="18" charset="0"/>
              </a:rPr>
              <a:t>κεπαρούθα</a:t>
            </a:r>
            <a:r>
              <a:rPr lang="el-GR" sz="2400" dirty="0">
                <a:latin typeface="Cambria" pitchFamily="18" charset="0"/>
              </a:rPr>
              <a:t> </a:t>
            </a:r>
            <a:r>
              <a:rPr lang="el-GR" sz="2400" dirty="0" err="1">
                <a:solidFill>
                  <a:srgbClr val="0099CC"/>
                </a:solidFill>
                <a:latin typeface="Cambria" pitchFamily="18" charset="0"/>
              </a:rPr>
              <a:t>κέπαψε</a:t>
            </a:r>
            <a:r>
              <a:rPr lang="el-GR" sz="2400" dirty="0">
                <a:latin typeface="Cambria" pitchFamily="18" charset="0"/>
              </a:rPr>
              <a:t> </a:t>
            </a:r>
            <a:r>
              <a:rPr lang="el-GR" sz="2400" dirty="0" err="1">
                <a:solidFill>
                  <a:srgbClr val="FF0000"/>
                </a:solidFill>
                <a:latin typeface="Cambria" pitchFamily="18" charset="0"/>
              </a:rPr>
              <a:t>ξαρά</a:t>
            </a:r>
            <a:r>
              <a:rPr lang="el-GR" sz="2400" dirty="0">
                <a:latin typeface="Cambria" pitchFamily="18" charset="0"/>
              </a:rPr>
              <a:t> στον </a:t>
            </a:r>
            <a:r>
              <a:rPr lang="el-GR" sz="2400" dirty="0" err="1">
                <a:solidFill>
                  <a:srgbClr val="00FF99"/>
                </a:solidFill>
                <a:latin typeface="Cambria" pitchFamily="18" charset="0"/>
              </a:rPr>
              <a:t>ολενό</a:t>
            </a:r>
            <a:endParaRPr lang="el-GR" sz="2400" dirty="0">
              <a:solidFill>
                <a:srgbClr val="00FF99"/>
              </a:solidFill>
              <a:latin typeface="Cambria" pitchFamily="18" charset="0"/>
            </a:endParaRPr>
          </a:p>
          <a:p>
            <a:pPr algn="just"/>
            <a:r>
              <a:rPr lang="el-GR" sz="2400" dirty="0">
                <a:latin typeface="Cambria" pitchFamily="18" charset="0"/>
              </a:rPr>
              <a:t>Τι μέρος του λόγου είναι οι λέξεις </a:t>
            </a:r>
            <a:r>
              <a:rPr lang="el-GR" sz="2400" dirty="0" err="1">
                <a:solidFill>
                  <a:srgbClr val="CC00CC"/>
                </a:solidFill>
                <a:latin typeface="Cambria" pitchFamily="18" charset="0"/>
              </a:rPr>
              <a:t>κεπαρούθα</a:t>
            </a:r>
            <a:r>
              <a:rPr lang="el-GR" sz="2400" dirty="0">
                <a:latin typeface="Cambria" pitchFamily="18" charset="0"/>
              </a:rPr>
              <a:t>, </a:t>
            </a:r>
            <a:r>
              <a:rPr lang="el-GR" sz="2400" dirty="0" err="1">
                <a:solidFill>
                  <a:srgbClr val="0099CC"/>
                </a:solidFill>
                <a:latin typeface="Cambria" pitchFamily="18" charset="0"/>
              </a:rPr>
              <a:t>κέπαψε</a:t>
            </a:r>
            <a:r>
              <a:rPr lang="el-GR" sz="2400" dirty="0">
                <a:latin typeface="Cambria" pitchFamily="18" charset="0"/>
              </a:rPr>
              <a:t>, </a:t>
            </a:r>
            <a:r>
              <a:rPr lang="el-GR" sz="2400" dirty="0" err="1">
                <a:solidFill>
                  <a:srgbClr val="FF0000"/>
                </a:solidFill>
                <a:latin typeface="Cambria" pitchFamily="18" charset="0"/>
              </a:rPr>
              <a:t>ξαρά</a:t>
            </a:r>
            <a:r>
              <a:rPr lang="el-GR" sz="2400" dirty="0">
                <a:latin typeface="Cambria" pitchFamily="18" charset="0"/>
              </a:rPr>
              <a:t>, , </a:t>
            </a:r>
            <a:r>
              <a:rPr lang="el-GR" sz="2400" dirty="0" err="1">
                <a:solidFill>
                  <a:srgbClr val="00FF99"/>
                </a:solidFill>
                <a:latin typeface="Cambria" pitchFamily="18" charset="0"/>
              </a:rPr>
              <a:t>ολενό</a:t>
            </a:r>
            <a:r>
              <a:rPr lang="el-GR" sz="2400" dirty="0">
                <a:latin typeface="Cambria" pitchFamily="18" charset="0"/>
              </a:rPr>
              <a:t>;</a:t>
            </a:r>
          </a:p>
          <a:p>
            <a:pPr algn="just"/>
            <a:r>
              <a:rPr lang="el-GR" sz="2400" dirty="0">
                <a:latin typeface="Cambria" pitchFamily="18" charset="0"/>
              </a:rPr>
              <a:t>Πώς το αναγνωρίζουμε αυτό;</a:t>
            </a:r>
          </a:p>
          <a:p>
            <a:pPr algn="just"/>
            <a:endParaRPr lang="en-US" sz="24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23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13A5266-E175-7241-A7BD-E92FBB05C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Μερη</a:t>
            </a:r>
            <a:r>
              <a:rPr lang="el-GR" dirty="0"/>
              <a:t> του </a:t>
            </a:r>
            <a:r>
              <a:rPr lang="el-GR" dirty="0" err="1"/>
              <a:t>λογου</a:t>
            </a:r>
            <a:r>
              <a:rPr lang="el-GR" dirty="0"/>
              <a:t>- πως τα </a:t>
            </a:r>
            <a:r>
              <a:rPr lang="el-GR" dirty="0" err="1"/>
              <a:t>καταλαβαινω</a:t>
            </a:r>
            <a:r>
              <a:rPr lang="el-GR" dirty="0"/>
              <a:t>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82A8829-B6B7-2749-B05A-3E2D9E45C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3153597"/>
            <a:ext cx="10244137" cy="3101983"/>
          </a:xfrm>
        </p:spPr>
        <p:txBody>
          <a:bodyPr>
            <a:normAutofit/>
          </a:bodyPr>
          <a:lstStyle/>
          <a:p>
            <a:r>
              <a:rPr lang="el-GR" sz="3600" dirty="0"/>
              <a:t>Η </a:t>
            </a:r>
            <a:r>
              <a:rPr lang="el-GR" sz="3600" dirty="0" err="1"/>
              <a:t>κεπαρούθα</a:t>
            </a:r>
            <a:r>
              <a:rPr lang="el-GR" sz="3600" dirty="0"/>
              <a:t> </a:t>
            </a:r>
            <a:r>
              <a:rPr lang="el-GR" sz="3600" dirty="0" err="1"/>
              <a:t>κέπαψε</a:t>
            </a:r>
            <a:r>
              <a:rPr lang="el-GR" sz="3600" dirty="0"/>
              <a:t> </a:t>
            </a:r>
            <a:r>
              <a:rPr lang="el-GR" sz="3600" dirty="0" err="1"/>
              <a:t>ξαρά</a:t>
            </a:r>
            <a:r>
              <a:rPr lang="el-GR" sz="3600" dirty="0"/>
              <a:t> στον </a:t>
            </a:r>
            <a:r>
              <a:rPr lang="el-GR" sz="3600" dirty="0" err="1"/>
              <a:t>αλενό</a:t>
            </a:r>
            <a:r>
              <a:rPr lang="el-GR" sz="3600" dirty="0"/>
              <a:t>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E07CE0-7CEA-8C40-8AEB-75540E62A3BE}"/>
              </a:ext>
            </a:extLst>
          </p:cNvPr>
          <p:cNvSpPr txBox="1"/>
          <p:nvPr/>
        </p:nvSpPr>
        <p:spPr>
          <a:xfrm>
            <a:off x="2231136" y="4242923"/>
            <a:ext cx="69140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l-GR" dirty="0">
                <a:latin typeface="Cambria" pitchFamily="18" charset="0"/>
              </a:rPr>
              <a:t>Τι μέρος του λόγου είναι οι λέξεις </a:t>
            </a:r>
            <a:r>
              <a:rPr lang="el-GR" dirty="0" err="1">
                <a:solidFill>
                  <a:srgbClr val="CC00CC"/>
                </a:solidFill>
                <a:latin typeface="Cambria" pitchFamily="18" charset="0"/>
              </a:rPr>
              <a:t>κεπαρούθα</a:t>
            </a:r>
            <a:r>
              <a:rPr lang="el-GR" dirty="0">
                <a:latin typeface="Cambria" pitchFamily="18" charset="0"/>
              </a:rPr>
              <a:t>, </a:t>
            </a:r>
            <a:r>
              <a:rPr lang="el-GR" dirty="0" err="1">
                <a:solidFill>
                  <a:srgbClr val="0099CC"/>
                </a:solidFill>
                <a:latin typeface="Cambria" pitchFamily="18" charset="0"/>
              </a:rPr>
              <a:t>κέπαψε</a:t>
            </a:r>
            <a:r>
              <a:rPr lang="el-GR" dirty="0">
                <a:latin typeface="Cambria" pitchFamily="18" charset="0"/>
              </a:rPr>
              <a:t>, </a:t>
            </a:r>
            <a:r>
              <a:rPr lang="el-GR" dirty="0" err="1">
                <a:solidFill>
                  <a:srgbClr val="FF0000"/>
                </a:solidFill>
                <a:latin typeface="Cambria" pitchFamily="18" charset="0"/>
              </a:rPr>
              <a:t>ξαρά</a:t>
            </a:r>
            <a:r>
              <a:rPr lang="el-GR" dirty="0">
                <a:latin typeface="Cambria" pitchFamily="18" charset="0"/>
              </a:rPr>
              <a:t>, , </a:t>
            </a:r>
            <a:r>
              <a:rPr lang="el-GR" dirty="0" err="1">
                <a:solidFill>
                  <a:srgbClr val="00FF99"/>
                </a:solidFill>
                <a:latin typeface="Cambria" pitchFamily="18" charset="0"/>
              </a:rPr>
              <a:t>ολενό</a:t>
            </a:r>
            <a:r>
              <a:rPr lang="el-GR" dirty="0">
                <a:latin typeface="Cambria" pitchFamily="18" charset="0"/>
              </a:rPr>
              <a:t>;</a:t>
            </a:r>
          </a:p>
          <a:p>
            <a:pPr algn="just"/>
            <a:r>
              <a:rPr lang="el-GR" dirty="0">
                <a:latin typeface="Cambria" pitchFamily="18" charset="0"/>
              </a:rPr>
              <a:t>Πώς το αναγνωρίζουμε αυτό;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2377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71700" y="159604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Λεξικές κατηγορίες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752600" y="1302604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sym typeface="Wingdings" pitchFamily="2" charset="2"/>
              </a:rPr>
              <a:t>Η διάκριση σε συντακτικές κατηγορίες γίνεται με βάση </a:t>
            </a:r>
            <a:r>
              <a:rPr lang="el-GR" sz="2400" b="1" dirty="0">
                <a:solidFill>
                  <a:srgbClr val="7030A0"/>
                </a:solidFill>
                <a:sym typeface="Wingdings" pitchFamily="2" charset="2"/>
              </a:rPr>
              <a:t>μορφολογικά</a:t>
            </a:r>
            <a:r>
              <a:rPr lang="el-GR" sz="2400" dirty="0">
                <a:sym typeface="Wingdings" pitchFamily="2" charset="2"/>
              </a:rPr>
              <a:t> και </a:t>
            </a:r>
            <a:r>
              <a:rPr lang="el-GR" sz="2400" b="1" dirty="0">
                <a:solidFill>
                  <a:srgbClr val="7030A0"/>
                </a:solidFill>
                <a:sym typeface="Wingdings" pitchFamily="2" charset="2"/>
              </a:rPr>
              <a:t>συντακτικά</a:t>
            </a:r>
            <a:r>
              <a:rPr lang="el-GR" sz="2400" dirty="0">
                <a:sym typeface="Wingdings" pitchFamily="2" charset="2"/>
              </a:rPr>
              <a:t> κριτήρια.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1752600" y="2703493"/>
            <a:ext cx="853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/>
              <a:t>  </a:t>
            </a:r>
            <a:r>
              <a:rPr lang="el-GR" sz="2800" b="1" dirty="0">
                <a:solidFill>
                  <a:srgbClr val="00B050"/>
                </a:solidFill>
                <a:sym typeface="Wingdings" pitchFamily="2" charset="2"/>
              </a:rPr>
              <a:t>Μορφολογική δομή: </a:t>
            </a:r>
            <a:r>
              <a:rPr lang="el-GR" sz="2800" b="1" dirty="0">
                <a:highlight>
                  <a:srgbClr val="00FF00"/>
                </a:highlight>
                <a:sym typeface="Wingdings" pitchFamily="2" charset="2"/>
              </a:rPr>
              <a:t>προσφύματα που περιέχει</a:t>
            </a:r>
            <a:endParaRPr lang="el-GR" sz="2400" b="1" dirty="0">
              <a:highlight>
                <a:srgbClr val="00FF00"/>
              </a:highlight>
              <a:sym typeface="Wingdings" pitchFamily="2" charset="2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1905000" y="4353581"/>
            <a:ext cx="8077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solidFill>
                  <a:srgbClr val="00B050"/>
                </a:solidFill>
              </a:rPr>
              <a:t>Συντακτική κατανομή</a:t>
            </a:r>
            <a:r>
              <a:rPr lang="el-GR" sz="2800" dirty="0"/>
              <a:t>: </a:t>
            </a:r>
            <a:r>
              <a:rPr lang="el-GR" sz="2800" b="1" dirty="0">
                <a:highlight>
                  <a:srgbClr val="00FF00"/>
                </a:highlight>
              </a:rPr>
              <a:t>θέση που καταλαμβάνει στην πρόταση</a:t>
            </a:r>
            <a:endParaRPr lang="el-GR" sz="2400" b="1" dirty="0">
              <a:highlight>
                <a:srgbClr val="00FF00"/>
              </a:highlight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3823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B44F1FA-916A-C345-9EC3-8AAB9E0DB044}"/>
              </a:ext>
            </a:extLst>
          </p:cNvPr>
          <p:cNvSpPr/>
          <p:nvPr/>
        </p:nvSpPr>
        <p:spPr>
          <a:xfrm>
            <a:off x="628891" y="320456"/>
            <a:ext cx="4741762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ΒΑΟ, ΓΑΟ , ΔΑΟ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b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Ζινώντας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παβίδονο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σαβίνι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Κι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απονιβώντας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ερομιδαλιό</a:t>
            </a:r>
            <a:b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Κουμάνισα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το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βίρο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του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λαβίνι</a:t>
            </a:r>
            <a:b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Με σάβανο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γιδένι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του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Θαλιό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Κι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ανέδοντας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έν΄άκονο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λαβίνι</a:t>
            </a:r>
            <a:b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Που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ραδαγοσαλιούσε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τον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αλιό</a:t>
            </a:r>
            <a:b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Σινέρωσα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τον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άβο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του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ραβίνι</a:t>
            </a:r>
            <a:b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Σ΄ένα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άφαρο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δαμένικο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ραλιό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Σουβέροδα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στ΄αλίκοπα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σουνέκια</a:t>
            </a:r>
            <a:b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Μες΄στ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΄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άλινα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που δεν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εσιβονεί</a:t>
            </a:r>
            <a:b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Βαρίλωσα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τα΄ακίμορα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κουνέκια</a:t>
            </a:r>
            <a:b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Και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λαδαμποσαλώντας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την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ονή</a:t>
            </a:r>
            <a:b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Καράμπωσα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το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βούλινο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διράνι</a:t>
            </a:r>
            <a:b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Σαν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άλιφο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τουρένι</a:t>
            </a: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που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κιράνει</a:t>
            </a:r>
            <a:b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dirty="0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Ναπολέοντας </a:t>
            </a:r>
            <a:r>
              <a:rPr lang="el-GR" dirty="0" err="1">
                <a:solidFill>
                  <a:srgbClr val="00008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Λαπαθιώτης</a:t>
            </a:r>
            <a:br>
              <a:rPr lang="el-G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30C527-2080-B941-A763-7629E3CAC145}"/>
              </a:ext>
            </a:extLst>
          </p:cNvPr>
          <p:cNvSpPr txBox="1"/>
          <p:nvPr/>
        </p:nvSpPr>
        <p:spPr>
          <a:xfrm>
            <a:off x="4861367" y="1354238"/>
            <a:ext cx="69268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Τι καταλαβαίνετε από το ποίημα αυτό; Πριν μου πείτε τίποτε, </a:t>
            </a:r>
          </a:p>
          <a:p>
            <a:r>
              <a:rPr lang="el-GR" dirty="0"/>
              <a:t>σκεφτείτε ποια στοιχεία του ποιήματος σας βοηθούν να κατανοήσετε</a:t>
            </a:r>
          </a:p>
          <a:p>
            <a:r>
              <a:rPr lang="el-GR" dirty="0"/>
              <a:t>τι θέλει να πει ένας υπερρεαλιστής ποιητής, όπως ο </a:t>
            </a:r>
          </a:p>
          <a:p>
            <a:r>
              <a:rPr lang="el-GR" dirty="0"/>
              <a:t>Ναπολέων </a:t>
            </a:r>
            <a:r>
              <a:rPr lang="el-GR" dirty="0" err="1"/>
              <a:t>Λαπαθιώτης</a:t>
            </a:r>
            <a:r>
              <a:rPr lang="el-GR" dirty="0"/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18775569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43050" y="0"/>
            <a:ext cx="889635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Λεξικές κατηγορίες: πως </a:t>
            </a:r>
            <a:r>
              <a:rPr lang="el-GR" altLang="en-US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οριζεται</a:t>
            </a: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το </a:t>
            </a: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Όνομα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752600" y="1066800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7030A0"/>
                </a:solidFill>
                <a:sym typeface="Wingdings" pitchFamily="2" charset="2"/>
              </a:rPr>
              <a:t>Μορφολογική κατανομή</a:t>
            </a: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Κλίση: </a:t>
            </a:r>
            <a:r>
              <a:rPr lang="el-GR" sz="2400" dirty="0">
                <a:sym typeface="Wingdings" pitchFamily="2" charset="2"/>
              </a:rPr>
              <a:t>γένος (ηγέτ</a:t>
            </a:r>
            <a:r>
              <a:rPr lang="el-GR" sz="2400" b="1" dirty="0">
                <a:sym typeface="Wingdings" pitchFamily="2" charset="2"/>
              </a:rPr>
              <a:t>ης</a:t>
            </a:r>
            <a:r>
              <a:rPr lang="el-GR" sz="2400" dirty="0">
                <a:sym typeface="Wingdings" pitchFamily="2" charset="2"/>
              </a:rPr>
              <a:t>), αριθμός (ηγέτ</a:t>
            </a:r>
            <a:r>
              <a:rPr lang="el-GR" sz="2400" b="1" dirty="0">
                <a:sym typeface="Wingdings" pitchFamily="2" charset="2"/>
              </a:rPr>
              <a:t>ες</a:t>
            </a:r>
            <a:r>
              <a:rPr lang="el-GR" sz="2400" dirty="0">
                <a:sym typeface="Wingdings" pitchFamily="2" charset="2"/>
              </a:rPr>
              <a:t>) , πτώση (ηγέτ</a:t>
            </a:r>
            <a:r>
              <a:rPr lang="el-GR" sz="2400" b="1" dirty="0">
                <a:sym typeface="Wingdings" pitchFamily="2" charset="2"/>
              </a:rPr>
              <a:t>η</a:t>
            </a:r>
            <a:r>
              <a:rPr lang="el-GR" sz="2400" dirty="0">
                <a:sym typeface="Wingdings" pitchFamily="2" charset="2"/>
              </a:rPr>
              <a:t>)</a:t>
            </a: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Παραγωγή: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b="1" dirty="0">
                <a:sym typeface="Wingdings" pitchFamily="2" charset="2"/>
              </a:rPr>
              <a:t>-μα  Ο(</a:t>
            </a:r>
            <a:r>
              <a:rPr lang="el-GR" sz="2400" b="1" dirty="0" err="1">
                <a:sym typeface="Wingdings" pitchFamily="2" charset="2"/>
              </a:rPr>
              <a:t>νομα</a:t>
            </a:r>
            <a:r>
              <a:rPr lang="el-GR" sz="2400" b="1" dirty="0">
                <a:sym typeface="Wingdings" pitchFamily="2" charset="2"/>
              </a:rPr>
              <a:t>) </a:t>
            </a:r>
            <a:r>
              <a:rPr lang="el-GR" sz="2400" dirty="0">
                <a:sym typeface="Wingdings" pitchFamily="2" charset="2"/>
              </a:rPr>
              <a:t>[Ρ(</a:t>
            </a:r>
            <a:r>
              <a:rPr lang="el-GR" sz="2400" dirty="0" err="1">
                <a:sym typeface="Wingdings" pitchFamily="2" charset="2"/>
              </a:rPr>
              <a:t>ήμα</a:t>
            </a:r>
            <a:r>
              <a:rPr lang="el-GR" sz="2400" dirty="0">
                <a:sym typeface="Wingdings" pitchFamily="2" charset="2"/>
              </a:rPr>
              <a:t>)  Ο], διαβάζω  διάβασμα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b="1" dirty="0">
                <a:sym typeface="Wingdings" pitchFamily="2" charset="2"/>
              </a:rPr>
              <a:t>-</a:t>
            </a:r>
            <a:r>
              <a:rPr lang="el-GR" sz="2400" b="1" dirty="0" err="1">
                <a:sym typeface="Wingdings" pitchFamily="2" charset="2"/>
              </a:rPr>
              <a:t>τητα</a:t>
            </a:r>
            <a:r>
              <a:rPr lang="el-GR" sz="2400" b="1" dirty="0">
                <a:sym typeface="Wingdings" pitchFamily="2" charset="2"/>
              </a:rPr>
              <a:t>  Ο </a:t>
            </a:r>
            <a:r>
              <a:rPr lang="el-GR" sz="2400" dirty="0">
                <a:sym typeface="Wingdings" pitchFamily="2" charset="2"/>
              </a:rPr>
              <a:t>[Ε(</a:t>
            </a:r>
            <a:r>
              <a:rPr lang="el-GR" sz="2400" dirty="0" err="1">
                <a:sym typeface="Wingdings" pitchFamily="2" charset="2"/>
              </a:rPr>
              <a:t>πίθετο</a:t>
            </a:r>
            <a:r>
              <a:rPr lang="el-GR" sz="2400" dirty="0">
                <a:sym typeface="Wingdings" pitchFamily="2" charset="2"/>
              </a:rPr>
              <a:t>)  Ο], ικανός  ικανότητα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1676400" y="3160216"/>
            <a:ext cx="8763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/>
              <a:t> </a:t>
            </a:r>
            <a:r>
              <a:rPr lang="el-GR" sz="2400" b="1" dirty="0">
                <a:solidFill>
                  <a:srgbClr val="7030A0"/>
                </a:solidFill>
                <a:highlight>
                  <a:srgbClr val="FFFF00"/>
                </a:highlight>
              </a:rPr>
              <a:t>Συντακτική κατανομή</a:t>
            </a:r>
            <a:endParaRPr lang="el-GR" sz="2800" b="1" dirty="0">
              <a:solidFill>
                <a:srgbClr val="7030A0"/>
              </a:solidFill>
              <a:highlight>
                <a:srgbClr val="FFFF00"/>
              </a:highlight>
              <a:sym typeface="Wingdings" pitchFamily="2" charset="2"/>
            </a:endParaRP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Συνεκφορά με άρθρα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b="1" dirty="0">
                <a:sym typeface="Wingdings" pitchFamily="2" charset="2"/>
              </a:rPr>
              <a:t>Το διάβασμα </a:t>
            </a:r>
            <a:r>
              <a:rPr lang="el-GR" sz="2400" dirty="0">
                <a:sym typeface="Wingdings" pitchFamily="2" charset="2"/>
              </a:rPr>
              <a:t>εξωσχολικών βιβλίων είναι απαραίτητο.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dirty="0">
                <a:sym typeface="Wingdings" pitchFamily="2" charset="2"/>
              </a:rPr>
              <a:t>Η λήψη αποφάσεων είναι </a:t>
            </a:r>
            <a:r>
              <a:rPr lang="el-GR" sz="2400" b="1" dirty="0">
                <a:sym typeface="Wingdings" pitchFamily="2" charset="2"/>
              </a:rPr>
              <a:t>μια ικανότητα </a:t>
            </a:r>
            <a:r>
              <a:rPr lang="el-GR" sz="2400" dirty="0">
                <a:sym typeface="Wingdings" pitchFamily="2" charset="2"/>
              </a:rPr>
              <a:t>απαραίτητη για έναν ηγέτη.</a:t>
            </a: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Συνεκφορά με επίθετα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b="1" dirty="0">
                <a:sym typeface="Wingdings" pitchFamily="2" charset="2"/>
              </a:rPr>
              <a:t>Ο καλός ηγέτης </a:t>
            </a:r>
            <a:r>
              <a:rPr lang="el-GR" sz="2400" dirty="0">
                <a:sym typeface="Wingdings" pitchFamily="2" charset="2"/>
              </a:rPr>
              <a:t>διακρίνεται για τις ικανότητές του.</a:t>
            </a: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Συνεκφορά με </a:t>
            </a:r>
            <a:r>
              <a:rPr lang="el-GR" sz="2400" b="1" dirty="0" err="1">
                <a:solidFill>
                  <a:srgbClr val="00B050"/>
                </a:solidFill>
                <a:sym typeface="Wingdings" pitchFamily="2" charset="2"/>
              </a:rPr>
              <a:t>ποσοδείκτες</a:t>
            </a:r>
            <a:endParaRPr lang="el-GR" sz="2400" b="1" dirty="0">
              <a:sym typeface="Wingdings" pitchFamily="2" charset="2"/>
            </a:endParaRP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b="1" dirty="0">
                <a:sym typeface="Wingdings" pitchFamily="2" charset="2"/>
              </a:rPr>
              <a:t>Κάθε ηγέτης </a:t>
            </a:r>
            <a:r>
              <a:rPr lang="el-GR" sz="2400" dirty="0">
                <a:sym typeface="Wingdings" pitchFamily="2" charset="2"/>
              </a:rPr>
              <a:t>αναγκάζεται να πάρει δύσκολες αποφάσεις.</a:t>
            </a:r>
          </a:p>
        </p:txBody>
      </p:sp>
    </p:spTree>
    <p:extLst>
      <p:ext uri="{BB962C8B-B14F-4D97-AF65-F5344CB8AC3E}">
        <p14:creationId xmlns:p14="http://schemas.microsoft.com/office/powerpoint/2010/main" val="32969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132E88D-E393-2040-9ECC-A2742302F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69546FD-E886-3140-B7AB-9745ACAB4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C33ABF9-2564-094E-B06C-0E82AB593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247650"/>
            <a:ext cx="87376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397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43100" y="-14288"/>
            <a:ext cx="8420100" cy="1066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Λεξικές κατηγορίες: </a:t>
            </a:r>
            <a:r>
              <a:rPr lang="el-GR" altLang="en-US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Πωσ</a:t>
            </a: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el-GR" altLang="en-US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οριζεται</a:t>
            </a: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 το </a:t>
            </a: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00FF00"/>
                </a:highlight>
                <a:latin typeface="Monotype Corsiva" panose="03010101010201010101" pitchFamily="66" charset="0"/>
              </a:rPr>
              <a:t>Ρήμα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752600" y="1066800"/>
            <a:ext cx="8610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7030A0"/>
                </a:solidFill>
                <a:sym typeface="Wingdings" pitchFamily="2" charset="2"/>
              </a:rPr>
              <a:t>Μορφολογική κατανομή</a:t>
            </a: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Κλίση: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b="1" dirty="0">
                <a:sym typeface="Wingdings" pitchFamily="2" charset="2"/>
              </a:rPr>
              <a:t>Συμφωνία (αριθμός, πρόσωπο) </a:t>
            </a:r>
            <a:r>
              <a:rPr lang="el-GR" sz="2400" dirty="0">
                <a:sym typeface="Wingdings" pitchFamily="2" charset="2"/>
              </a:rPr>
              <a:t>(γράφ</a:t>
            </a:r>
            <a:r>
              <a:rPr lang="el-GR" sz="2400" b="1" dirty="0">
                <a:sym typeface="Wingdings" pitchFamily="2" charset="2"/>
              </a:rPr>
              <a:t>ω</a:t>
            </a:r>
            <a:r>
              <a:rPr lang="el-GR" sz="2400" dirty="0">
                <a:sym typeface="Wingdings" pitchFamily="2" charset="2"/>
              </a:rPr>
              <a:t>, γράφ</a:t>
            </a:r>
            <a:r>
              <a:rPr lang="el-GR" sz="2400" b="1" dirty="0">
                <a:sym typeface="Wingdings" pitchFamily="2" charset="2"/>
              </a:rPr>
              <a:t>ουμε</a:t>
            </a:r>
            <a:r>
              <a:rPr lang="el-GR" sz="2400" dirty="0">
                <a:sym typeface="Wingdings" pitchFamily="2" charset="2"/>
              </a:rPr>
              <a:t>)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b="1" dirty="0">
                <a:sym typeface="Wingdings" pitchFamily="2" charset="2"/>
              </a:rPr>
              <a:t>Χρόνος </a:t>
            </a:r>
            <a:r>
              <a:rPr lang="el-GR" sz="2400" dirty="0">
                <a:sym typeface="Wingdings" pitchFamily="2" charset="2"/>
              </a:rPr>
              <a:t>(γράφ</a:t>
            </a:r>
            <a:r>
              <a:rPr lang="el-GR" sz="2400" b="1" dirty="0">
                <a:sym typeface="Wingdings" pitchFamily="2" charset="2"/>
              </a:rPr>
              <a:t>ω</a:t>
            </a:r>
            <a:r>
              <a:rPr lang="el-GR" sz="2400" dirty="0">
                <a:sym typeface="Wingdings" pitchFamily="2" charset="2"/>
              </a:rPr>
              <a:t>, </a:t>
            </a:r>
            <a:r>
              <a:rPr lang="el-GR" sz="2400" b="1" dirty="0">
                <a:sym typeface="Wingdings" pitchFamily="2" charset="2"/>
              </a:rPr>
              <a:t>έ</a:t>
            </a:r>
            <a:r>
              <a:rPr lang="el-GR" sz="2400" dirty="0">
                <a:sym typeface="Wingdings" pitchFamily="2" charset="2"/>
              </a:rPr>
              <a:t>γραφ</a:t>
            </a:r>
            <a:r>
              <a:rPr lang="el-GR" sz="2400" b="1" dirty="0">
                <a:sym typeface="Wingdings" pitchFamily="2" charset="2"/>
              </a:rPr>
              <a:t>α</a:t>
            </a:r>
            <a:r>
              <a:rPr lang="el-GR" sz="2400" dirty="0">
                <a:sym typeface="Wingdings" pitchFamily="2" charset="2"/>
              </a:rPr>
              <a:t>)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b="1" dirty="0">
                <a:sym typeface="Wingdings" pitchFamily="2" charset="2"/>
              </a:rPr>
              <a:t>Όψη</a:t>
            </a:r>
            <a:r>
              <a:rPr lang="el-GR" sz="2400" dirty="0">
                <a:sym typeface="Wingdings" pitchFamily="2" charset="2"/>
              </a:rPr>
              <a:t> (έγρα</a:t>
            </a:r>
            <a:r>
              <a:rPr lang="el-GR" sz="2400" b="1" dirty="0">
                <a:sym typeface="Wingdings" pitchFamily="2" charset="2"/>
              </a:rPr>
              <a:t>φ</a:t>
            </a:r>
            <a:r>
              <a:rPr lang="el-GR" sz="2400" dirty="0">
                <a:sym typeface="Wingdings" pitchFamily="2" charset="2"/>
              </a:rPr>
              <a:t>α, έγρα</a:t>
            </a:r>
            <a:r>
              <a:rPr lang="el-GR" sz="2400" b="1" dirty="0">
                <a:sym typeface="Wingdings" pitchFamily="2" charset="2"/>
              </a:rPr>
              <a:t>ψ</a:t>
            </a:r>
            <a:r>
              <a:rPr lang="el-GR" sz="2400" dirty="0">
                <a:sym typeface="Wingdings" pitchFamily="2" charset="2"/>
              </a:rPr>
              <a:t>α)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b="1" dirty="0">
                <a:sym typeface="Wingdings" pitchFamily="2" charset="2"/>
              </a:rPr>
              <a:t>Έγκλιση </a:t>
            </a:r>
            <a:r>
              <a:rPr lang="el-GR" sz="2400" dirty="0">
                <a:sym typeface="Wingdings" pitchFamily="2" charset="2"/>
              </a:rPr>
              <a:t>(γράφ</a:t>
            </a:r>
            <a:r>
              <a:rPr lang="el-GR" sz="2400" b="1" dirty="0">
                <a:sym typeface="Wingdings" pitchFamily="2" charset="2"/>
              </a:rPr>
              <a:t>ω</a:t>
            </a:r>
            <a:r>
              <a:rPr lang="el-GR" sz="2400" dirty="0">
                <a:sym typeface="Wingdings" pitchFamily="2" charset="2"/>
              </a:rPr>
              <a:t>, γράφ</a:t>
            </a:r>
            <a:r>
              <a:rPr lang="el-GR" sz="2400" b="1" dirty="0">
                <a:sym typeface="Wingdings" pitchFamily="2" charset="2"/>
              </a:rPr>
              <a:t>ε</a:t>
            </a:r>
            <a:r>
              <a:rPr lang="el-GR" sz="2400" dirty="0">
                <a:sym typeface="Wingdings" pitchFamily="2" charset="2"/>
              </a:rPr>
              <a:t>)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b="1" dirty="0">
                <a:sym typeface="Wingdings" pitchFamily="2" charset="2"/>
              </a:rPr>
              <a:t>Φωνή</a:t>
            </a:r>
            <a:r>
              <a:rPr lang="el-GR" sz="2400" dirty="0">
                <a:sym typeface="Wingdings" pitchFamily="2" charset="2"/>
              </a:rPr>
              <a:t> (γράφ</a:t>
            </a:r>
            <a:r>
              <a:rPr lang="el-GR" sz="2400" b="1" dirty="0">
                <a:sym typeface="Wingdings" pitchFamily="2" charset="2"/>
              </a:rPr>
              <a:t>ω</a:t>
            </a:r>
            <a:r>
              <a:rPr lang="el-GR" sz="2400" dirty="0">
                <a:sym typeface="Wingdings" pitchFamily="2" charset="2"/>
              </a:rPr>
              <a:t>, γράφ</a:t>
            </a:r>
            <a:r>
              <a:rPr lang="el-GR" sz="2400" b="1" dirty="0">
                <a:sym typeface="Wingdings" pitchFamily="2" charset="2"/>
              </a:rPr>
              <a:t>τηκα</a:t>
            </a:r>
            <a:r>
              <a:rPr lang="el-GR" sz="2400" dirty="0">
                <a:sym typeface="Wingdings" pitchFamily="2" charset="2"/>
              </a:rPr>
              <a:t>)</a:t>
            </a:r>
            <a:endParaRPr lang="el-GR" sz="2400" b="1" dirty="0">
              <a:solidFill>
                <a:srgbClr val="00B050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Παραγωγή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b="1" dirty="0">
                <a:sym typeface="Wingdings" pitchFamily="2" charset="2"/>
              </a:rPr>
              <a:t>-</a:t>
            </a:r>
            <a:r>
              <a:rPr lang="el-GR" sz="2400" b="1" dirty="0" err="1">
                <a:sym typeface="Wingdings" pitchFamily="2" charset="2"/>
              </a:rPr>
              <a:t>ίζω</a:t>
            </a:r>
            <a:r>
              <a:rPr lang="el-GR" sz="2400" b="1" dirty="0">
                <a:sym typeface="Wingdings" pitchFamily="2" charset="2"/>
              </a:rPr>
              <a:t>  Ρ </a:t>
            </a:r>
            <a:r>
              <a:rPr lang="el-GR" sz="2400" dirty="0">
                <a:sym typeface="Wingdings" pitchFamily="2" charset="2"/>
              </a:rPr>
              <a:t>[Ε Ρ], καθαρός  καθαρίζω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1752600" y="4766608"/>
            <a:ext cx="8686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/>
              <a:t> </a:t>
            </a:r>
            <a:r>
              <a:rPr lang="el-GR" sz="2400" b="1" dirty="0">
                <a:solidFill>
                  <a:srgbClr val="7030A0"/>
                </a:solidFill>
                <a:highlight>
                  <a:srgbClr val="FFFF00"/>
                </a:highlight>
              </a:rPr>
              <a:t>Συντακτική κατανομή</a:t>
            </a:r>
            <a:endParaRPr lang="el-GR" sz="2800" b="1" dirty="0">
              <a:solidFill>
                <a:srgbClr val="7030A0"/>
              </a:solidFill>
              <a:highlight>
                <a:srgbClr val="FFFF00"/>
              </a:highlight>
              <a:sym typeface="Wingdings" pitchFamily="2" charset="2"/>
            </a:endParaRP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Συνεκφορά με επίρρημα </a:t>
            </a:r>
            <a:r>
              <a:rPr lang="el-GR" sz="2400" dirty="0">
                <a:solidFill>
                  <a:srgbClr val="00B050"/>
                </a:solidFill>
                <a:sym typeface="Wingdings" pitchFamily="2" charset="2"/>
              </a:rPr>
              <a:t>(κι όχι με επίθετο)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dirty="0">
                <a:sym typeface="Wingdings" pitchFamily="2" charset="2"/>
              </a:rPr>
              <a:t>Η Σοφία τρέχει γρήγορα (*γρήγορη).</a:t>
            </a: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Συνεκφορά με μόρια </a:t>
            </a:r>
            <a:r>
              <a:rPr lang="el-GR" sz="2400" dirty="0">
                <a:sym typeface="Wingdings" pitchFamily="2" charset="2"/>
              </a:rPr>
              <a:t>(να, θα, ας, δεν, μην)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dirty="0">
                <a:sym typeface="Wingdings" pitchFamily="2" charset="2"/>
              </a:rPr>
              <a:t>Η Σοφία δεν θα τρέξει στον Μαραθώνιο.</a:t>
            </a:r>
          </a:p>
        </p:txBody>
      </p:sp>
    </p:spTree>
    <p:extLst>
      <p:ext uri="{BB962C8B-B14F-4D97-AF65-F5344CB8AC3E}">
        <p14:creationId xmlns:p14="http://schemas.microsoft.com/office/powerpoint/2010/main" val="304739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43100" y="-14288"/>
            <a:ext cx="8420100" cy="1066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Λεξικές κατηγορίες: </a:t>
            </a:r>
            <a:r>
              <a:rPr lang="el-GR" altLang="en-US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Πωσ</a:t>
            </a: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el-GR" altLang="en-US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οριζεται</a:t>
            </a: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 το - </a:t>
            </a: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00FF00"/>
                </a:highlight>
                <a:latin typeface="Monotype Corsiva" panose="03010101010201010101" pitchFamily="66" charset="0"/>
              </a:rPr>
              <a:t>ΕΠΙΘΕΤΟ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752600" y="1066800"/>
            <a:ext cx="861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7030A0"/>
                </a:solidFill>
                <a:sym typeface="Wingdings" pitchFamily="2" charset="2"/>
              </a:rPr>
              <a:t>Μορφολογική κατανομή</a:t>
            </a: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Κλίση: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b="1" dirty="0">
                <a:sym typeface="Wingdings" pitchFamily="2" charset="2"/>
              </a:rPr>
              <a:t>Εμφανίζει 3 γένη (ο-η-το)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Σχηματίζει συγκριτικό και υπερθετικό βαθμό με μορφήματα κλίσης ή με προσθήκη επιρρημάτων «πιο»</a:t>
            </a: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Παραγωγή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b="1" dirty="0">
                <a:sym typeface="Wingdings" pitchFamily="2" charset="2"/>
              </a:rPr>
              <a:t>-</a:t>
            </a:r>
            <a:r>
              <a:rPr lang="el-GR" sz="2400" b="1" dirty="0" err="1">
                <a:sym typeface="Wingdings" pitchFamily="2" charset="2"/>
              </a:rPr>
              <a:t>ένιος</a:t>
            </a:r>
            <a:r>
              <a:rPr lang="el-GR" sz="2400" b="1" dirty="0">
                <a:sym typeface="Wingdings" pitchFamily="2" charset="2"/>
              </a:rPr>
              <a:t>  Ο</a:t>
            </a:r>
            <a:r>
              <a:rPr lang="el-GR" sz="2400" dirty="0">
                <a:sym typeface="Wingdings" pitchFamily="2" charset="2"/>
              </a:rPr>
              <a:t> ΕΠΙΘ, σίδερο  σιδερένιος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dirty="0">
                <a:sym typeface="Wingdings" pitchFamily="2" charset="2"/>
              </a:rPr>
              <a:t>-</a:t>
            </a:r>
            <a:r>
              <a:rPr lang="el-GR" sz="2400" b="1" dirty="0" err="1">
                <a:sym typeface="Wingdings" pitchFamily="2" charset="2"/>
              </a:rPr>
              <a:t>ικός</a:t>
            </a:r>
            <a:r>
              <a:rPr lang="el-GR" sz="2400" b="1" dirty="0">
                <a:sym typeface="Wingdings" pitchFamily="2" charset="2"/>
              </a:rPr>
              <a:t>  Ο</a:t>
            </a:r>
            <a:r>
              <a:rPr lang="el-GR" sz="2400" dirty="0">
                <a:sym typeface="Wingdings" pitchFamily="2" charset="2"/>
              </a:rPr>
              <a:t>ΕΠΙΘ, κατάπληξη  καταπληκτικός</a:t>
            </a:r>
            <a:endParaRPr lang="el-GR" sz="2400" b="1" dirty="0">
              <a:sym typeface="Wingdings" pitchFamily="2" charset="2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1752600" y="4766608"/>
            <a:ext cx="8686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/>
              <a:t> </a:t>
            </a:r>
            <a:r>
              <a:rPr lang="el-GR" sz="2400" b="1" dirty="0">
                <a:solidFill>
                  <a:srgbClr val="7030A0"/>
                </a:solidFill>
                <a:highlight>
                  <a:srgbClr val="FFFF00"/>
                </a:highlight>
              </a:rPr>
              <a:t>Συντακτική κατανομή</a:t>
            </a:r>
            <a:endParaRPr lang="el-GR" sz="2800" b="1" dirty="0">
              <a:solidFill>
                <a:srgbClr val="7030A0"/>
              </a:solidFill>
              <a:highlight>
                <a:srgbClr val="FFFF00"/>
              </a:highlight>
              <a:sym typeface="Wingdings" pitchFamily="2" charset="2"/>
            </a:endParaRP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Συνεκφορά με ονόματα</a:t>
            </a:r>
            <a:endParaRPr lang="el-GR" sz="2400" dirty="0">
              <a:solidFill>
                <a:srgbClr val="00B050"/>
              </a:solidFill>
              <a:sym typeface="Wingdings" pitchFamily="2" charset="2"/>
            </a:endParaRP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dirty="0">
                <a:sym typeface="Wingdings" pitchFamily="2" charset="2"/>
              </a:rPr>
              <a:t>Μεγάλος κήπος/ *μεγάλος τρέχω.</a:t>
            </a: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Προσδιορισμός από επιρρήματα «πολύ»/ «αρκετά</a:t>
            </a:r>
          </a:p>
          <a:p>
            <a:pPr lvl="1">
              <a:buFont typeface="Wingdings" pitchFamily="2" charset="2"/>
              <a:buChar char="ü"/>
            </a:pPr>
            <a:r>
              <a:rPr lang="el-GR" sz="2400" dirty="0">
                <a:sym typeface="Wingdings" pitchFamily="2" charset="2"/>
              </a:rPr>
              <a:t>Πολύ/ αρκετά καλός/ μεγάλος/ έξυπνος</a:t>
            </a:r>
          </a:p>
        </p:txBody>
      </p:sp>
    </p:spTree>
    <p:extLst>
      <p:ext uri="{BB962C8B-B14F-4D97-AF65-F5344CB8AC3E}">
        <p14:creationId xmlns:p14="http://schemas.microsoft.com/office/powerpoint/2010/main" val="90843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43100" y="-14288"/>
            <a:ext cx="8420100" cy="1066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Λεξικές κατηγορίες: </a:t>
            </a:r>
            <a:r>
              <a:rPr lang="el-GR" altLang="en-US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Πωσ</a:t>
            </a: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οριζεται</a:t>
            </a: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το - </a:t>
            </a: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ΕΠΙΡΡΗΜΑ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752600" y="1066800"/>
            <a:ext cx="861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7030A0"/>
                </a:solidFill>
                <a:sym typeface="Wingdings" pitchFamily="2" charset="2"/>
              </a:rPr>
              <a:t>Μορφολογική κατανομή</a:t>
            </a: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Κλίση: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b="1" dirty="0">
                <a:sym typeface="Wingdings" pitchFamily="2" charset="2"/>
              </a:rPr>
              <a:t>Δεν κλίνονται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Σχηματίζει συγκριτικό και υπερθετικό βαθμό με μορφήματα κλίσης ή με προσθήκη επιρρημάτων «πιο»</a:t>
            </a: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Παραγωγή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b="1" dirty="0">
                <a:sym typeface="Wingdings" pitchFamily="2" charset="2"/>
              </a:rPr>
              <a:t>-α  ΕΠΙΘ   ΕΠΙΡ (</a:t>
            </a:r>
            <a:r>
              <a:rPr lang="el-GR" sz="2400" b="1" dirty="0" err="1">
                <a:sym typeface="Wingdings" pitchFamily="2" charset="2"/>
              </a:rPr>
              <a:t>όμορφ</a:t>
            </a:r>
            <a:r>
              <a:rPr lang="el-GR" sz="2400" b="1" dirty="0">
                <a:sym typeface="Wingdings" pitchFamily="2" charset="2"/>
              </a:rPr>
              <a:t>-α, </a:t>
            </a:r>
            <a:r>
              <a:rPr lang="el-GR" sz="2400" b="1" dirty="0" err="1">
                <a:sym typeface="Wingdings" pitchFamily="2" charset="2"/>
              </a:rPr>
              <a:t>δίκαι-α,σοφ-ά</a:t>
            </a:r>
            <a:r>
              <a:rPr lang="el-GR" sz="2400" b="1" dirty="0">
                <a:sym typeface="Wingdings" pitchFamily="2" charset="2"/>
              </a:rPr>
              <a:t>)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1676400" y="4386263"/>
            <a:ext cx="868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/>
              <a:t> </a:t>
            </a:r>
            <a:r>
              <a:rPr lang="el-GR" sz="2400" b="1" dirty="0">
                <a:solidFill>
                  <a:srgbClr val="7030A0"/>
                </a:solidFill>
                <a:highlight>
                  <a:srgbClr val="FFFF00"/>
                </a:highlight>
              </a:rPr>
              <a:t>Συντακτική κατανομή</a:t>
            </a:r>
            <a:endParaRPr lang="el-GR" sz="2800" b="1" dirty="0">
              <a:solidFill>
                <a:srgbClr val="7030A0"/>
              </a:solidFill>
              <a:highlight>
                <a:srgbClr val="FFFF00"/>
              </a:highlight>
              <a:sym typeface="Wingdings" pitchFamily="2" charset="2"/>
            </a:endParaRP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Συνεκφορά με επιρρήματα πολύ/ αρκετά</a:t>
            </a:r>
            <a:endParaRPr lang="el-GR" sz="2400" dirty="0">
              <a:solidFill>
                <a:srgbClr val="00B050"/>
              </a:solidFill>
              <a:sym typeface="Wingdings" pitchFamily="2" charset="2"/>
            </a:endParaRP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dirty="0">
                <a:sym typeface="Wingdings" pitchFamily="2" charset="2"/>
              </a:rPr>
              <a:t>Πολύ έξυπνα/ αρκετά χαζά/ πολύ καλά/ *πολύ θάλασσα/.</a:t>
            </a: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Προσδιορισμός ρήματος (ενώ το επίθετο προσδιορίζει όνομα)</a:t>
            </a:r>
          </a:p>
          <a:p>
            <a:pPr lvl="1">
              <a:buFont typeface="Wingdings" pitchFamily="2" charset="2"/>
              <a:buChar char="ü"/>
            </a:pPr>
            <a:r>
              <a:rPr lang="el-GR" sz="2400" dirty="0">
                <a:sym typeface="Wingdings" pitchFamily="2" charset="2"/>
              </a:rPr>
              <a:t>Την αγαπάω υπερβολικά</a:t>
            </a:r>
          </a:p>
          <a:p>
            <a:pPr lvl="1">
              <a:buFont typeface="Wingdings" pitchFamily="2" charset="2"/>
              <a:buChar char="ü"/>
            </a:pPr>
            <a:r>
              <a:rPr lang="el-GR" sz="2400" dirty="0">
                <a:sym typeface="Wingdings" pitchFamily="2" charset="2"/>
              </a:rPr>
              <a:t>Η υπερβολική αγάπη</a:t>
            </a:r>
          </a:p>
        </p:txBody>
      </p:sp>
    </p:spTree>
    <p:extLst>
      <p:ext uri="{BB962C8B-B14F-4D97-AF65-F5344CB8AC3E}">
        <p14:creationId xmlns:p14="http://schemas.microsoft.com/office/powerpoint/2010/main" val="409810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685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00FF00"/>
                </a:highlight>
                <a:latin typeface="Monotype Corsiva" panose="03010101010201010101" pitchFamily="66" charset="0"/>
              </a:rPr>
              <a:t>Λειτουργικές κατηγορίες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752600" y="685800"/>
            <a:ext cx="8610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dirty="0">
                <a:sym typeface="Wingdings" pitchFamily="2" charset="2"/>
              </a:rPr>
              <a:t>Επιτελούν γραμματική λειτουργία (δεν είναι φορείς λεξικής σημασίες, όπως οι λεξικές κατηγορίες)</a:t>
            </a: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Προσδιοριστές (</a:t>
            </a:r>
            <a:r>
              <a:rPr lang="en-US" sz="2400" b="1" dirty="0">
                <a:solidFill>
                  <a:srgbClr val="00B050"/>
                </a:solidFill>
                <a:sym typeface="Wingdings" pitchFamily="2" charset="2"/>
              </a:rPr>
              <a:t>determiners</a:t>
            </a: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):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b="1" dirty="0">
                <a:sym typeface="Wingdings" pitchFamily="2" charset="2"/>
              </a:rPr>
              <a:t>Οριστικό άρθρο </a:t>
            </a:r>
            <a:r>
              <a:rPr lang="el-GR" sz="2400" dirty="0">
                <a:sym typeface="Wingdings" pitchFamily="2" charset="2"/>
              </a:rPr>
              <a:t>(ο, η, το)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b="1" dirty="0">
                <a:sym typeface="Wingdings" pitchFamily="2" charset="2"/>
              </a:rPr>
              <a:t>Αόριστο άρθρο </a:t>
            </a:r>
            <a:r>
              <a:rPr lang="el-GR" sz="2400" dirty="0">
                <a:sym typeface="Wingdings" pitchFamily="2" charset="2"/>
              </a:rPr>
              <a:t>(ένας, μία)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b="1" dirty="0" err="1">
                <a:sym typeface="Wingdings" pitchFamily="2" charset="2"/>
              </a:rPr>
              <a:t>Ποσοδείκτες</a:t>
            </a:r>
            <a:r>
              <a:rPr lang="el-GR" sz="2400" dirty="0">
                <a:sym typeface="Wingdings" pitchFamily="2" charset="2"/>
              </a:rPr>
              <a:t> (κάθε, κανένας, κάποιος)</a:t>
            </a: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Συμπληρωματικοί δείκτες (</a:t>
            </a:r>
            <a:r>
              <a:rPr lang="en-US" sz="2400" b="1" dirty="0" err="1">
                <a:solidFill>
                  <a:srgbClr val="00B050"/>
                </a:solidFill>
                <a:sym typeface="Wingdings" pitchFamily="2" charset="2"/>
              </a:rPr>
              <a:t>complementizers</a:t>
            </a: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) </a:t>
            </a:r>
            <a:r>
              <a:rPr lang="el-GR" sz="2400" dirty="0">
                <a:sym typeface="Wingdings" pitchFamily="2" charset="2"/>
              </a:rPr>
              <a:t>(σύνδεσμοι)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dirty="0">
                <a:sym typeface="Wingdings" pitchFamily="2" charset="2"/>
              </a:rPr>
              <a:t>ότι, πως, που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dirty="0">
                <a:sym typeface="Wingdings" pitchFamily="2" charset="2"/>
              </a:rPr>
              <a:t>μήπως, αν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dirty="0">
                <a:sym typeface="Wingdings" pitchFamily="2" charset="2"/>
              </a:rPr>
              <a:t>όταν, αφού, πριν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dirty="0">
                <a:sym typeface="Wingdings" pitchFamily="2" charset="2"/>
              </a:rPr>
              <a:t>πώς, πού, αν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1752600" y="4625876"/>
            <a:ext cx="868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Μόρια (</a:t>
            </a:r>
            <a:r>
              <a:rPr lang="en-US" sz="2400" b="1" dirty="0">
                <a:solidFill>
                  <a:srgbClr val="00B050"/>
                </a:solidFill>
                <a:sym typeface="Wingdings" pitchFamily="2" charset="2"/>
              </a:rPr>
              <a:t>particles</a:t>
            </a: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)</a:t>
            </a:r>
            <a:endParaRPr lang="el-GR" sz="2400" dirty="0">
              <a:solidFill>
                <a:srgbClr val="00B050"/>
              </a:solidFill>
              <a:sym typeface="Wingdings" pitchFamily="2" charset="2"/>
            </a:endParaRP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dirty="0">
                <a:sym typeface="Wingdings" pitchFamily="2" charset="2"/>
              </a:rPr>
              <a:t>θα, να, δεν, μην</a:t>
            </a:r>
          </a:p>
          <a:p>
            <a:pPr>
              <a:buFont typeface="Wingdings" pitchFamily="2" charset="2"/>
              <a:buChar char="ü"/>
            </a:pP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Προθέσεις (</a:t>
            </a:r>
            <a:r>
              <a:rPr lang="en-US" sz="2400" b="1" dirty="0">
                <a:solidFill>
                  <a:srgbClr val="00B050"/>
                </a:solidFill>
                <a:sym typeface="Wingdings" pitchFamily="2" charset="2"/>
              </a:rPr>
              <a:t>prepositions</a:t>
            </a:r>
            <a:r>
              <a:rPr lang="el-GR" sz="2400" b="1" dirty="0">
                <a:solidFill>
                  <a:srgbClr val="00B050"/>
                </a:solidFill>
                <a:sym typeface="Wingdings" pitchFamily="2" charset="2"/>
              </a:rPr>
              <a:t>)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dirty="0">
                <a:sym typeface="Wingdings" pitchFamily="2" charset="2"/>
              </a:rPr>
              <a:t>σε, από, για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dirty="0">
                <a:sym typeface="Wingdings" pitchFamily="2" charset="2"/>
              </a:rPr>
              <a:t>πάνω, κάτω,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2400" dirty="0">
                <a:sym typeface="Wingdings" pitchFamily="2" charset="2"/>
              </a:rPr>
              <a:t>υπέρ, κατά</a:t>
            </a:r>
          </a:p>
        </p:txBody>
      </p:sp>
    </p:spTree>
    <p:extLst>
      <p:ext uri="{BB962C8B-B14F-4D97-AF65-F5344CB8AC3E}">
        <p14:creationId xmlns:p14="http://schemas.microsoft.com/office/powerpoint/2010/main" val="232689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0DB455-BDB9-B24F-A77A-9C83ED114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Λειτουργικεσ</a:t>
            </a:r>
            <a:r>
              <a:rPr lang="el-GR" dirty="0"/>
              <a:t> </a:t>
            </a:r>
            <a:r>
              <a:rPr lang="el-GR" dirty="0" err="1"/>
              <a:t>κατηγοριες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C2D7EC5-DDE4-7F45-B730-823B253CD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Ποιες λειτουργικές κατηγορίες </a:t>
            </a:r>
            <a:r>
              <a:rPr lang="el-GR" dirty="0" err="1"/>
              <a:t>συνεμφανίζονται</a:t>
            </a:r>
            <a:r>
              <a:rPr lang="el-GR" dirty="0"/>
              <a:t> με ονόματα;</a:t>
            </a:r>
          </a:p>
          <a:p>
            <a:r>
              <a:rPr lang="el-GR" dirty="0"/>
              <a:t>Ποιες λειτουργικές κατηγορίες </a:t>
            </a:r>
            <a:r>
              <a:rPr lang="el-GR" dirty="0" err="1"/>
              <a:t>συνεμφανίζονται</a:t>
            </a:r>
            <a:r>
              <a:rPr lang="el-GR" dirty="0"/>
              <a:t> με ρήματα;</a:t>
            </a:r>
          </a:p>
        </p:txBody>
      </p:sp>
    </p:spTree>
    <p:extLst>
      <p:ext uri="{BB962C8B-B14F-4D97-AF65-F5344CB8AC3E}">
        <p14:creationId xmlns:p14="http://schemas.microsoft.com/office/powerpoint/2010/main" val="11507735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DA6B6E36-C5C9-4147-98CB-BC6AAB649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err="1"/>
              <a:t>Πωσ</a:t>
            </a:r>
            <a:r>
              <a:rPr lang="el-GR" b="1" dirty="0"/>
              <a:t> </a:t>
            </a:r>
            <a:r>
              <a:rPr lang="el-GR" b="1" dirty="0" err="1"/>
              <a:t>μπορω</a:t>
            </a:r>
            <a:r>
              <a:rPr lang="el-GR" b="1" dirty="0"/>
              <a:t> να </a:t>
            </a:r>
            <a:r>
              <a:rPr lang="el-GR" b="1" dirty="0" err="1"/>
              <a:t>απεικονισω</a:t>
            </a:r>
            <a:r>
              <a:rPr lang="el-GR" b="1" dirty="0"/>
              <a:t> την </a:t>
            </a:r>
            <a:r>
              <a:rPr lang="el-GR" b="1" dirty="0" err="1"/>
              <a:t>ιεραρχικη</a:t>
            </a:r>
            <a:r>
              <a:rPr lang="el-GR" b="1" dirty="0"/>
              <a:t> </a:t>
            </a:r>
            <a:r>
              <a:rPr lang="el-GR" b="1" dirty="0" err="1"/>
              <a:t>δομη</a:t>
            </a:r>
            <a:r>
              <a:rPr lang="el-GR" b="1" dirty="0"/>
              <a:t> μιας </a:t>
            </a:r>
            <a:r>
              <a:rPr lang="el-GR" b="1" dirty="0" err="1"/>
              <a:t>προτασης</a:t>
            </a:r>
            <a:r>
              <a:rPr lang="el-GR" dirty="0"/>
              <a:t>;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865087D-FA74-204E-B7C7-223F2C388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5194" y="4409615"/>
            <a:ext cx="6801612" cy="1265082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Η Σοφία διάβασε το βιβλίο</a:t>
            </a:r>
          </a:p>
          <a:p>
            <a:r>
              <a:rPr lang="el-GR" b="1" dirty="0">
                <a:solidFill>
                  <a:srgbClr val="FF0000"/>
                </a:solidFill>
              </a:rPr>
              <a:t>Η Σοφία δουλεύει</a:t>
            </a:r>
          </a:p>
          <a:p>
            <a:r>
              <a:rPr lang="el-GR" b="1" dirty="0">
                <a:solidFill>
                  <a:srgbClr val="FF0000"/>
                </a:solidFill>
              </a:rPr>
              <a:t>Η Σοφία λατρεύει τη γλωσσολογία</a:t>
            </a:r>
          </a:p>
          <a:p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81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198EEF8-73B0-0148-A272-F8976A521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Επομενως</a:t>
            </a:r>
            <a:r>
              <a:rPr lang="el-GR" dirty="0"/>
              <a:t>,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41AE43A-8CFE-8344-9DEF-33402CC8E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780" y="2638044"/>
            <a:ext cx="9220084" cy="4063698"/>
          </a:xfrm>
        </p:spPr>
        <p:txBody>
          <a:bodyPr/>
          <a:lstStyle/>
          <a:p>
            <a:r>
              <a:rPr lang="el-GR" dirty="0"/>
              <a:t>Ως φυσικοί ομιλητές μιας οποιασδήποτε γλώσσας μπορούμε να ξεχωρίζουμε τις γραμματικές από τις </a:t>
            </a:r>
            <a:r>
              <a:rPr lang="el-GR" dirty="0" err="1"/>
              <a:t>αντιγραμματικές</a:t>
            </a:r>
            <a:r>
              <a:rPr lang="el-GR" dirty="0"/>
              <a:t> προτάσεις, χωρίς απαραίτητα να έχουμε συναντήσει προηγουμένως την ίδια πρόταση.</a:t>
            </a:r>
          </a:p>
          <a:p>
            <a:r>
              <a:rPr lang="el-GR" dirty="0"/>
              <a:t>Η </a:t>
            </a:r>
            <a:r>
              <a:rPr lang="el-GR" dirty="0" err="1"/>
              <a:t>γραμματικότητα</a:t>
            </a:r>
            <a:r>
              <a:rPr lang="el-GR" dirty="0"/>
              <a:t> μιας πρότασης δεν εξαρτάται από το αν η πρόταση αυτή έχει νόημα</a:t>
            </a:r>
          </a:p>
          <a:p>
            <a:pPr lvl="1"/>
            <a:r>
              <a:rPr lang="el-GR" dirty="0"/>
              <a:t>Άχρωμες πράσινες ιδέες κοιμούνται μανιασμένα.</a:t>
            </a:r>
          </a:p>
          <a:p>
            <a:pPr lvl="1"/>
            <a:r>
              <a:rPr lang="el-GR" dirty="0"/>
              <a:t>Ένα ρήμα τσαλάκωσε το γάλα.</a:t>
            </a:r>
          </a:p>
          <a:p>
            <a:pPr lvl="1"/>
            <a:r>
              <a:rPr lang="el-GR" dirty="0"/>
              <a:t>Η </a:t>
            </a:r>
            <a:r>
              <a:rPr lang="el-GR" dirty="0" err="1"/>
              <a:t>νουτέλα</a:t>
            </a:r>
            <a:r>
              <a:rPr lang="el-GR" dirty="0"/>
              <a:t> </a:t>
            </a:r>
            <a:r>
              <a:rPr lang="el-GR" dirty="0" err="1"/>
              <a:t>λατρε</a:t>
            </a:r>
            <a:r>
              <a:rPr lang="en-US" dirty="0" err="1"/>
              <a:t>ύ</a:t>
            </a:r>
            <a:r>
              <a:rPr lang="el-GR" dirty="0"/>
              <a:t>ει τον Πέτρο.</a:t>
            </a:r>
          </a:p>
          <a:p>
            <a:pPr lvl="1"/>
            <a:r>
              <a:rPr lang="el-GR" dirty="0"/>
              <a:t>Τα ποδήλατα κινούνται με βενζίνη.</a:t>
            </a:r>
          </a:p>
          <a:p>
            <a:pPr lvl="1"/>
            <a:r>
              <a:rPr lang="el-GR" dirty="0"/>
              <a:t>Προτάσεις, όπως οι προηγούμενες είναι γραμματικές, αλλά </a:t>
            </a:r>
            <a:r>
              <a:rPr lang="el-GR" b="1" dirty="0"/>
              <a:t>σημασιολογικά</a:t>
            </a:r>
            <a:r>
              <a:rPr lang="el-GR" dirty="0"/>
              <a:t> ή </a:t>
            </a:r>
            <a:r>
              <a:rPr lang="el-GR" b="1" dirty="0"/>
              <a:t>πραγματολογικά</a:t>
            </a:r>
            <a:r>
              <a:rPr lang="el-GR" dirty="0"/>
              <a:t> μη ομαλές.</a:t>
            </a:r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62027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5FD2F173-C555-7442-9F2F-A22C15F07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406400"/>
            <a:ext cx="45212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03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62200" y="143099"/>
            <a:ext cx="7772400" cy="944921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Σημασιολογικά χαρακτηριστικά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370636" y="1337609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7030A0"/>
              </a:buClr>
              <a:buFont typeface="Wingdings" pitchFamily="2" charset="2"/>
              <a:buChar char="Ø"/>
            </a:pPr>
            <a:r>
              <a:rPr lang="el-GR" sz="2400" dirty="0">
                <a:sym typeface="Wingdings"/>
              </a:rPr>
              <a:t> </a:t>
            </a:r>
            <a:r>
              <a:rPr lang="el-GR" sz="2400" dirty="0"/>
              <a:t>Τι συμβαίνει με τις παρακάτω προτάσεις;</a:t>
            </a:r>
            <a:endParaRPr lang="en-US" sz="2400" dirty="0">
              <a:latin typeface="Cambria" pitchFamily="18" charset="0"/>
            </a:endParaRPr>
          </a:p>
          <a:p>
            <a:endParaRPr lang="el-GR" sz="2400" dirty="0">
              <a:solidFill>
                <a:srgbClr val="00B050"/>
              </a:solidFill>
              <a:latin typeface="Cambria" pitchFamily="18" charset="0"/>
            </a:endParaRPr>
          </a:p>
          <a:p>
            <a:r>
              <a:rPr lang="el-GR" sz="2400" dirty="0">
                <a:solidFill>
                  <a:srgbClr val="00B050"/>
                </a:solidFill>
                <a:latin typeface="Cambria" pitchFamily="18" charset="0"/>
              </a:rPr>
              <a:t>Η τούρτα έφαγε τον Γιάννη.</a:t>
            </a:r>
            <a:endParaRPr lang="en-US" sz="2400" dirty="0">
              <a:solidFill>
                <a:srgbClr val="00B050"/>
              </a:solidFill>
              <a:latin typeface="Cambria" pitchFamily="18" charset="0"/>
            </a:endParaRPr>
          </a:p>
          <a:p>
            <a:r>
              <a:rPr lang="el-GR" sz="2400" dirty="0">
                <a:solidFill>
                  <a:srgbClr val="00B050"/>
                </a:solidFill>
                <a:latin typeface="Cambria" pitchFamily="18" charset="0"/>
              </a:rPr>
              <a:t>Η γάτα μου σπουδάζει γλωσσολογία.</a:t>
            </a:r>
            <a:endParaRPr lang="en-US" sz="2400" dirty="0">
              <a:solidFill>
                <a:srgbClr val="00B050"/>
              </a:solidFill>
              <a:latin typeface="Cambria" pitchFamily="18" charset="0"/>
            </a:endParaRPr>
          </a:p>
          <a:p>
            <a:r>
              <a:rPr lang="el-GR" sz="2400" dirty="0">
                <a:solidFill>
                  <a:srgbClr val="00B050"/>
                </a:solidFill>
                <a:latin typeface="Cambria" pitchFamily="18" charset="0"/>
              </a:rPr>
              <a:t>Το τραπέζι ακούει μουσική.</a:t>
            </a:r>
            <a:endParaRPr lang="en-US" sz="2400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1752600" y="3699808"/>
            <a:ext cx="85344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l-GR" sz="2400" dirty="0">
                <a:solidFill>
                  <a:srgbClr val="00B050"/>
                </a:solidFill>
              </a:rPr>
              <a:t> </a:t>
            </a:r>
            <a:r>
              <a:rPr lang="el-GR" sz="2400" dirty="0"/>
              <a:t>Δεν παραβιάζουν τους κανόνες συντακτικής δομής.</a:t>
            </a:r>
          </a:p>
          <a:p>
            <a:pPr>
              <a:buFont typeface="Wingdings" pitchFamily="2" charset="2"/>
              <a:buChar char="ü"/>
            </a:pPr>
            <a:r>
              <a:rPr lang="el-GR" sz="2400" dirty="0">
                <a:solidFill>
                  <a:srgbClr val="00B050"/>
                </a:solidFill>
              </a:rPr>
              <a:t> </a:t>
            </a:r>
            <a:r>
              <a:rPr lang="el-GR" sz="2400" dirty="0"/>
              <a:t>Αποτελούν καλοσχηματισμένες συντακτικά προτάσεις: </a:t>
            </a:r>
          </a:p>
          <a:p>
            <a:r>
              <a:rPr lang="el-GR" sz="2400" dirty="0">
                <a:solidFill>
                  <a:srgbClr val="00B050"/>
                </a:solidFill>
              </a:rPr>
              <a:t>	</a:t>
            </a:r>
            <a:r>
              <a:rPr lang="el-GR" sz="2400" dirty="0"/>
              <a:t>(Π </a:t>
            </a:r>
            <a:r>
              <a:rPr lang="el-GR" sz="2400" dirty="0">
                <a:sym typeface="Wingdings"/>
              </a:rPr>
              <a:t></a:t>
            </a:r>
            <a:r>
              <a:rPr lang="el-GR" sz="2400" dirty="0"/>
              <a:t> ΟΦ ΡΦ). </a:t>
            </a:r>
          </a:p>
          <a:p>
            <a:pPr>
              <a:buFont typeface="Wingdings" pitchFamily="2" charset="2"/>
              <a:buChar char="ü"/>
            </a:pPr>
            <a:r>
              <a:rPr lang="el-GR" sz="2400" dirty="0">
                <a:solidFill>
                  <a:srgbClr val="00B050"/>
                </a:solidFill>
              </a:rPr>
              <a:t> </a:t>
            </a:r>
            <a:r>
              <a:rPr lang="el-GR" sz="2400" dirty="0"/>
              <a:t>Εμφανίζουν </a:t>
            </a:r>
            <a:r>
              <a:rPr lang="el-GR" sz="2400" dirty="0">
                <a:highlight>
                  <a:srgbClr val="FFFF00"/>
                </a:highlight>
              </a:rPr>
              <a:t>σημασιολογικό πρόβλημα</a:t>
            </a:r>
            <a:r>
              <a:rPr lang="el-GR" sz="2400" dirty="0"/>
              <a:t>. </a:t>
            </a:r>
          </a:p>
          <a:p>
            <a:endParaRPr lang="el-GR" sz="2400" dirty="0"/>
          </a:p>
          <a:p>
            <a:r>
              <a:rPr lang="el-GR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⇨</a:t>
            </a:r>
            <a:r>
              <a:rPr lang="el-GR" sz="2800" dirty="0">
                <a:solidFill>
                  <a:srgbClr val="7030A0"/>
                </a:solidFill>
              </a:rPr>
              <a:t> </a:t>
            </a:r>
            <a:r>
              <a:rPr lang="el-GR" sz="2400" dirty="0"/>
              <a:t> Ποιο είναι αυτό το πρόβλημα;</a:t>
            </a:r>
            <a:endParaRPr lang="en-US" sz="2400" dirty="0"/>
          </a:p>
        </p:txBody>
      </p:sp>
      <p:pic>
        <p:nvPicPr>
          <p:cNvPr id="7" name="Picture 3" descr="I:\kostas\Documents\ΕΚΠΑ_ΜΑΘΗΜΑΤΑ\ΕΙΣΑΓΩΓΗ ΣΤΗ ΓΛΩΣΣΟΛΟΓΙΑ_ΠΜΣ_ΓΝΩΣΙΑΚΗ ΕΠΙΣΤΗΜΗ\colourless_green_ide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671322"/>
            <a:ext cx="2667000" cy="16052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736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88019" y="228600"/>
            <a:ext cx="9491241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l-GR" alt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η </a:t>
            </a:r>
            <a:r>
              <a:rPr lang="el-GR" alt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γραμματικοτητα</a:t>
            </a:r>
            <a:r>
              <a:rPr lang="el-GR" alt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η μη των </a:t>
            </a:r>
            <a:r>
              <a:rPr lang="el-GR" alt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προτασεων</a:t>
            </a:r>
            <a:r>
              <a:rPr lang="el-GR" alt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αποτελει</a:t>
            </a:r>
            <a:r>
              <a:rPr lang="el-GR" alt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μεροσ</a:t>
            </a:r>
            <a:r>
              <a:rPr lang="el-GR" alt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της </a:t>
            </a:r>
            <a:r>
              <a:rPr lang="el-GR" alt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συντακτικησ</a:t>
            </a:r>
            <a:r>
              <a:rPr lang="el-GR" alt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μας </a:t>
            </a:r>
            <a:r>
              <a:rPr lang="el-GR" alt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γνωσησ</a:t>
            </a:r>
            <a:endParaRPr lang="el-GR" altLang="en-US" sz="32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1524000" y="1195388"/>
            <a:ext cx="86868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romanLcPeriod"/>
            </a:pPr>
            <a:endParaRPr lang="el-GR" sz="2400" b="1" dirty="0">
              <a:solidFill>
                <a:srgbClr val="7030A0"/>
              </a:solidFill>
              <a:latin typeface="Cambria" pitchFamily="18" charset="0"/>
            </a:endParaRPr>
          </a:p>
          <a:p>
            <a:pPr marL="514350" indent="-514350" algn="just">
              <a:buAutoNum type="romanLcPeriod"/>
            </a:pPr>
            <a:endParaRPr lang="el-GR" sz="2400" b="1" dirty="0">
              <a:solidFill>
                <a:srgbClr val="7030A0"/>
              </a:solidFill>
              <a:latin typeface="Cambria" pitchFamily="18" charset="0"/>
            </a:endParaRPr>
          </a:p>
          <a:p>
            <a:pPr marL="514350" indent="-514350" algn="just">
              <a:buAutoNum type="romanLcPeriod"/>
            </a:pPr>
            <a:r>
              <a:rPr lang="el-GR" sz="2400" b="1" dirty="0"/>
              <a:t>Η </a:t>
            </a:r>
            <a:r>
              <a:rPr lang="el-GR" sz="2400" b="1" dirty="0" err="1"/>
              <a:t>γραμματικότητα</a:t>
            </a:r>
            <a:r>
              <a:rPr lang="el-GR" sz="2400" b="1" dirty="0"/>
              <a:t> μιας πρότασης δεν εξαρτάται από την αλήθεια της.</a:t>
            </a:r>
          </a:p>
          <a:p>
            <a:pPr marL="514350" indent="-514350" algn="just">
              <a:buAutoNum type="romanLcPeriod"/>
            </a:pPr>
            <a:r>
              <a:rPr lang="el-GR" sz="2400" b="1" dirty="0">
                <a:solidFill>
                  <a:srgbClr val="7030A0"/>
                </a:solidFill>
                <a:latin typeface="Cambria" pitchFamily="18" charset="0"/>
              </a:rPr>
              <a:t>Αλλά…</a:t>
            </a:r>
          </a:p>
          <a:p>
            <a:pPr algn="just"/>
            <a:endParaRPr lang="el-GR" sz="2400" b="1" dirty="0">
              <a:solidFill>
                <a:srgbClr val="7030A0"/>
              </a:solidFill>
              <a:latin typeface="Cambria" pitchFamily="18" charset="0"/>
            </a:endParaRPr>
          </a:p>
          <a:p>
            <a:pPr algn="just"/>
            <a:r>
              <a:rPr lang="el-GR" sz="2400" b="1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Σύνταξη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: ο κλάδος που μελετά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τη συστατική δομή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της πρότασης και συγκεκριμένα τους κανόνες με βάση τους οποίους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συνδυάζονται οι λέξεις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σε ευρύτερα συστατικά για να σχηματίσουν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προτάσεις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. Στόχος της σύνταξης είναι να αποτυπώσει τη γνώση που έχει ο φυσικός ομιλητής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για τον </a:t>
            </a:r>
            <a:r>
              <a:rPr lang="el-GR" sz="24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ιεραρχικό τρόπο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με τον οποίο οργανώνεται η γλώσσα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 algn="just"/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1538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10FABCF-CA07-0442-B220-31F6BA131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C4DC1F9-C5C4-7049-9FD1-E19FE6D83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112DF0A-104B-DB49-8482-5AE9EC926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48" y="0"/>
            <a:ext cx="9800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98787"/>
      </p:ext>
    </p:extLst>
  </p:cSld>
  <p:clrMapOvr>
    <a:masterClrMapping/>
  </p:clrMapOvr>
</p:sld>
</file>

<file path=ppt/theme/theme1.xml><?xml version="1.0" encoding="utf-8"?>
<a:theme xmlns:a="http://schemas.openxmlformats.org/drawingml/2006/main" name="Δέμα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Δέμα</Template>
  <TotalTime>7140</TotalTime>
  <Words>2984</Words>
  <Application>Microsoft Macintosh PowerPoint</Application>
  <PresentationFormat>Ευρεία οθόνη</PresentationFormat>
  <Paragraphs>442</Paragraphs>
  <Slides>45</Slides>
  <Notes>24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45</vt:i4>
      </vt:variant>
    </vt:vector>
  </HeadingPairs>
  <TitlesOfParts>
    <vt:vector size="55" baseType="lpstr">
      <vt:lpstr>Arial</vt:lpstr>
      <vt:lpstr>Calibri</vt:lpstr>
      <vt:lpstr>Cambria</vt:lpstr>
      <vt:lpstr>Corbel</vt:lpstr>
      <vt:lpstr>Courier New</vt:lpstr>
      <vt:lpstr>Garamond</vt:lpstr>
      <vt:lpstr>Gill Sans MT</vt:lpstr>
      <vt:lpstr>Monotype Corsiva</vt:lpstr>
      <vt:lpstr>Wingdings</vt:lpstr>
      <vt:lpstr>Δέμα</vt:lpstr>
      <vt:lpstr>συνταξη</vt:lpstr>
      <vt:lpstr>Στην επομενη σειρα προτασεων ποιες θα θεωρουσατε αντιγραμματικες; Γιατι; Βαζετε έναν * και εξηγειτε την επιλογη σας:</vt:lpstr>
      <vt:lpstr>Στην επομενη σειρα προτασεων ποιες θα θεωρουσατε αντιγραμματικες; Γιατι; Βαζετε έναν * και εξηγειτε την επιλογη σας:</vt:lpstr>
      <vt:lpstr>Παρουσίαση του PowerPoint</vt:lpstr>
      <vt:lpstr>Επομενως,</vt:lpstr>
      <vt:lpstr>Παρουσίαση του PowerPoint</vt:lpstr>
      <vt:lpstr>Σημασιολογικά χαρακτηριστικά</vt:lpstr>
      <vt:lpstr>η γραμματικοτητα η μη των προτασεων αποτελει μεροσ της συντακτικησ μας γνωσησ</vt:lpstr>
      <vt:lpstr>Παρουσίαση του PowerPoint</vt:lpstr>
      <vt:lpstr>Δομική ιεραρχία γλωσσικών μονάδων</vt:lpstr>
      <vt:lpstr>Τι είναι η δομη μιας προτασησ;</vt:lpstr>
      <vt:lpstr>Παρουσίαση του PowerPoint</vt:lpstr>
      <vt:lpstr>Ιεραρχικη δομη</vt:lpstr>
      <vt:lpstr>Δομικεσ αμφισημιεσ</vt:lpstr>
      <vt:lpstr>Για να εξετασουμε τις προτασεις: τι παρατηρειτε; Πωσ δημιουργουνται οι αμφισημιες τους;</vt:lpstr>
      <vt:lpstr>Παρουσίαση του PowerPoint</vt:lpstr>
      <vt:lpstr>Δομική αμφισημία</vt:lpstr>
      <vt:lpstr>Δομική αμφισημία</vt:lpstr>
      <vt:lpstr>Φράσεις – Φραστικές κατηγορίες</vt:lpstr>
      <vt:lpstr>Φράσεις – Φραστικές κατηγορίες</vt:lpstr>
      <vt:lpstr>Φράσεις – Φραστικές κατηγορίες</vt:lpstr>
      <vt:lpstr>Παρουσίαση του PowerPoint</vt:lpstr>
      <vt:lpstr>Φράσεις – Φραστικές κατηγορίες</vt:lpstr>
      <vt:lpstr>Αμεσα συστατικα – η δομη μιασ προτασησ</vt:lpstr>
      <vt:lpstr>Διαγνωστικά κριτήρια συστατικών (1)</vt:lpstr>
      <vt:lpstr>Διαγνωστικά κριτήρια συστατικών (2)</vt:lpstr>
      <vt:lpstr>Διαγνωστικά κριτήρια συστατικών (3)</vt:lpstr>
      <vt:lpstr>Διαγνωστικά κριτήρια συστατικών (4)</vt:lpstr>
      <vt:lpstr>Συντακτικές κατηγορίες</vt:lpstr>
      <vt:lpstr>Συντακτικές κατηγορίες</vt:lpstr>
      <vt:lpstr>Συντακτικές κατηγορίες</vt:lpstr>
      <vt:lpstr>Παρουσίαση του PowerPoint</vt:lpstr>
      <vt:lpstr>Λεξικές κατηγορίες</vt:lpstr>
      <vt:lpstr>Παρουσίαση του PowerPoint</vt:lpstr>
      <vt:lpstr>Λεξικές κατηγορίες</vt:lpstr>
      <vt:lpstr>Μερη του λογου- πως τα καταλαβαινω;</vt:lpstr>
      <vt:lpstr>Λεξικές κατηγορίες</vt:lpstr>
      <vt:lpstr>Παρουσίαση του PowerPoint</vt:lpstr>
      <vt:lpstr>Λεξικές κατηγορίες: πως οριζεται το Όνομα</vt:lpstr>
      <vt:lpstr>Λεξικές κατηγορίες: Πωσ οριζεται το Ρήμα</vt:lpstr>
      <vt:lpstr>Λεξικές κατηγορίες: Πωσ οριζεται το - ΕΠΙΘΕΤΟ</vt:lpstr>
      <vt:lpstr>Λεξικές κατηγορίες: Πωσ οριζεται το - ΕΠΙΡΡΗΜΑ</vt:lpstr>
      <vt:lpstr>Λειτουργικές κατηγορίες</vt:lpstr>
      <vt:lpstr>Λειτουργικεσ κατηγοριες</vt:lpstr>
      <vt:lpstr>Πωσ μπορω να απεικονισω την ιεραρχικη δομη μιας προτασης;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Φωνολογια_ δευτερο μεροσ</dc:title>
  <dc:creator>Μαρία Ιακώβου</dc:creator>
  <cp:lastModifiedBy>Μαρία Ιακώβου</cp:lastModifiedBy>
  <cp:revision>110</cp:revision>
  <dcterms:created xsi:type="dcterms:W3CDTF">2020-04-27T17:15:21Z</dcterms:created>
  <dcterms:modified xsi:type="dcterms:W3CDTF">2023-06-05T16:41:45Z</dcterms:modified>
</cp:coreProperties>
</file>