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56"/>
  </p:notesMasterIdLst>
  <p:sldIdLst>
    <p:sldId id="653" r:id="rId2"/>
    <p:sldId id="357" r:id="rId3"/>
    <p:sldId id="318" r:id="rId4"/>
    <p:sldId id="325" r:id="rId5"/>
    <p:sldId id="636" r:id="rId6"/>
    <p:sldId id="521" r:id="rId7"/>
    <p:sldId id="326" r:id="rId8"/>
    <p:sldId id="778" r:id="rId9"/>
    <p:sldId id="696" r:id="rId10"/>
    <p:sldId id="720" r:id="rId11"/>
    <p:sldId id="722" r:id="rId12"/>
    <p:sldId id="721" r:id="rId13"/>
    <p:sldId id="723" r:id="rId14"/>
    <p:sldId id="692" r:id="rId15"/>
    <p:sldId id="726" r:id="rId16"/>
    <p:sldId id="727" r:id="rId17"/>
    <p:sldId id="728" r:id="rId18"/>
    <p:sldId id="274" r:id="rId19"/>
    <p:sldId id="675" r:id="rId20"/>
    <p:sldId id="273" r:id="rId21"/>
    <p:sldId id="729" r:id="rId22"/>
    <p:sldId id="271" r:id="rId23"/>
    <p:sldId id="644" r:id="rId24"/>
    <p:sldId id="275" r:id="rId25"/>
    <p:sldId id="276" r:id="rId26"/>
    <p:sldId id="277" r:id="rId27"/>
    <p:sldId id="281" r:id="rId28"/>
    <p:sldId id="262" r:id="rId29"/>
    <p:sldId id="289" r:id="rId30"/>
    <p:sldId id="732" r:id="rId31"/>
    <p:sldId id="731" r:id="rId32"/>
    <p:sldId id="268" r:id="rId33"/>
    <p:sldId id="266" r:id="rId34"/>
    <p:sldId id="736" r:id="rId35"/>
    <p:sldId id="267" r:id="rId36"/>
    <p:sldId id="290" r:id="rId37"/>
    <p:sldId id="269" r:id="rId38"/>
    <p:sldId id="730" r:id="rId39"/>
    <p:sldId id="278" r:id="rId40"/>
    <p:sldId id="733" r:id="rId41"/>
    <p:sldId id="280" r:id="rId42"/>
    <p:sldId id="734" r:id="rId43"/>
    <p:sldId id="735" r:id="rId44"/>
    <p:sldId id="291" r:id="rId45"/>
    <p:sldId id="283" r:id="rId46"/>
    <p:sldId id="285" r:id="rId47"/>
    <p:sldId id="294" r:id="rId48"/>
    <p:sldId id="295" r:id="rId49"/>
    <p:sldId id="327" r:id="rId50"/>
    <p:sldId id="519" r:id="rId51"/>
    <p:sldId id="520" r:id="rId52"/>
    <p:sldId id="779" r:id="rId53"/>
    <p:sldId id="316" r:id="rId54"/>
    <p:sldId id="780"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72"/>
    <p:restoredTop sz="94643"/>
  </p:normalViewPr>
  <p:slideViewPr>
    <p:cSldViewPr snapToGrid="0" snapToObjects="1">
      <p:cViewPr varScale="1">
        <p:scale>
          <a:sx n="106" d="100"/>
          <a:sy n="106" d="100"/>
        </p:scale>
        <p:origin x="18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32DC9-7C26-5F4D-BC18-71D032491408}" type="datetimeFigureOut">
              <a:rPr lang="el-GR" smtClean="0"/>
              <a:t>15/3/23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D5E00A-287B-B340-82EE-9EBE4FF520FB}" type="slidenum">
              <a:rPr lang="el-GR" smtClean="0"/>
              <a:t>‹#›</a:t>
            </a:fld>
            <a:endParaRPr lang="el-GR"/>
          </a:p>
        </p:txBody>
      </p:sp>
    </p:spTree>
    <p:extLst>
      <p:ext uri="{BB962C8B-B14F-4D97-AF65-F5344CB8AC3E}">
        <p14:creationId xmlns:p14="http://schemas.microsoft.com/office/powerpoint/2010/main" val="352003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 Θέση εικόνας διαφάνειας">
            <a:extLst>
              <a:ext uri="{FF2B5EF4-FFF2-40B4-BE49-F238E27FC236}">
                <a16:creationId xmlns:a16="http://schemas.microsoft.com/office/drawing/2014/main" id="{51974916-B2B8-2F46-B888-0E1F99BDFC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2 - Θέση σημειώσεων">
            <a:extLst>
              <a:ext uri="{FF2B5EF4-FFF2-40B4-BE49-F238E27FC236}">
                <a16:creationId xmlns:a16="http://schemas.microsoft.com/office/drawing/2014/main" id="{0A3BBBDE-3825-CE46-95C3-07F6947DAB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l-GR" altLang="el-GR">
              <a:ea typeface="ＭＳ Ｐゴシック" panose="020B0600070205080204" pitchFamily="34" charset="-128"/>
            </a:endParaRPr>
          </a:p>
        </p:txBody>
      </p:sp>
      <p:sp>
        <p:nvSpPr>
          <p:cNvPr id="25603" name="3 - Θέση αριθμού διαφάνειας">
            <a:extLst>
              <a:ext uri="{FF2B5EF4-FFF2-40B4-BE49-F238E27FC236}">
                <a16:creationId xmlns:a16="http://schemas.microsoft.com/office/drawing/2014/main" id="{3EA99B08-3123-234B-BEA2-72447BE4B4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27D76E7-53E3-1E40-83B6-496C9FC6BE81}" type="slidenum">
              <a:rPr lang="el-GR" altLang="el-GR" smtClean="0">
                <a:cs typeface="Arial" panose="020B0604020202020204" pitchFamily="34" charset="0"/>
              </a:rPr>
              <a:pPr>
                <a:spcBef>
                  <a:spcPct val="0"/>
                </a:spcBef>
              </a:pPr>
              <a:t>21</a:t>
            </a:fld>
            <a:endParaRPr lang="el-GR" altLang="el-GR">
              <a:cs typeface="Arial" panose="020B0604020202020204" pitchFamily="34" charset="0"/>
            </a:endParaRPr>
          </a:p>
        </p:txBody>
      </p:sp>
    </p:spTree>
    <p:extLst>
      <p:ext uri="{BB962C8B-B14F-4D97-AF65-F5344CB8AC3E}">
        <p14:creationId xmlns:p14="http://schemas.microsoft.com/office/powerpoint/2010/main" val="98781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3/15/23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3/15/23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3/15/23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a:p>
        </p:txBody>
      </p:sp>
      <p:sp>
        <p:nvSpPr>
          <p:cNvPr id="5" name="Date Placeholder 4"/>
          <p:cNvSpPr>
            <a:spLocks noGrp="1"/>
          </p:cNvSpPr>
          <p:nvPr>
            <p:ph type="dt" sz="half" idx="10"/>
          </p:nvPr>
        </p:nvSpPr>
        <p:spPr/>
        <p:txBody>
          <a:bodyPr/>
          <a:lstStyle/>
          <a:p>
            <a:fld id="{B2F306A6-B69B-41CE-BC38-0540AEC3EF86}" type="datetimeFigureOut">
              <a:rPr lang="el-GR" smtClean="0"/>
              <a:t>15/3/23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A4C2BA8-6F97-4E2A-9A39-81AD6BD1B618}" type="slidenum">
              <a:rPr lang="el-GR" smtClean="0"/>
              <a:t>‹#›</a:t>
            </a:fld>
            <a:endParaRPr lang="el-GR"/>
          </a:p>
        </p:txBody>
      </p:sp>
      <p:sp>
        <p:nvSpPr>
          <p:cNvPr id="9" name="Content Placeholder 8"/>
          <p:cNvSpPr>
            <a:spLocks noGrp="1"/>
          </p:cNvSpPr>
          <p:nvPr>
            <p:ph sz="quarter" idx="13"/>
          </p:nvPr>
        </p:nvSpPr>
        <p:spPr>
          <a:xfrm>
            <a:off x="902207" y="2679192"/>
            <a:ext cx="5096256" cy="34472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Tree>
    <p:extLst>
      <p:ext uri="{BB962C8B-B14F-4D97-AF65-F5344CB8AC3E}">
        <p14:creationId xmlns:p14="http://schemas.microsoft.com/office/powerpoint/2010/main" val="1978528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105333" y="1030167"/>
            <a:ext cx="9529200" cy="1546400"/>
          </a:xfrm>
          <a:prstGeom prst="rect">
            <a:avLst/>
          </a:prstGeom>
        </p:spPr>
        <p:txBody>
          <a:bodyPr spcFirstLastPara="1" wrap="square" lIns="0" tIns="0" rIns="0" bIns="0" anchor="t"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grpSp>
        <p:nvGrpSpPr>
          <p:cNvPr id="11" name="Google Shape;11;p2"/>
          <p:cNvGrpSpPr/>
          <p:nvPr/>
        </p:nvGrpSpPr>
        <p:grpSpPr>
          <a:xfrm>
            <a:off x="4545562" y="3239569"/>
            <a:ext cx="7091391" cy="10509527"/>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extLst>
      <p:ext uri="{BB962C8B-B14F-4D97-AF65-F5344CB8AC3E}">
        <p14:creationId xmlns:p14="http://schemas.microsoft.com/office/powerpoint/2010/main" val="219039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3/15/23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1160EA64-D806-43AC-9DF2-F8C432F32B4C}" type="datetimeFigureOut">
              <a:rPr lang="en-US" dirty="0"/>
              <a:t>3/15/23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3/15/23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583436" y="3143250"/>
            <a:ext cx="4270248" cy="259677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7" name="Date Placeholder 6"/>
          <p:cNvSpPr>
            <a:spLocks noGrp="1"/>
          </p:cNvSpPr>
          <p:nvPr>
            <p:ph type="dt" sz="half" idx="10"/>
          </p:nvPr>
        </p:nvSpPr>
        <p:spPr/>
        <p:txBody>
          <a:bodyPr/>
          <a:lstStyle/>
          <a:p>
            <a:fld id="{4F7D4976-E339-4826-83B7-FBD03F55ECF8}" type="datetimeFigureOut">
              <a:rPr lang="en-US" dirty="0"/>
              <a:t>3/15/23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3/15/23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3/15/23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9" name="Date Placeholder 8"/>
          <p:cNvSpPr>
            <a:spLocks noGrp="1"/>
          </p:cNvSpPr>
          <p:nvPr>
            <p:ph type="dt" sz="half" idx="10"/>
          </p:nvPr>
        </p:nvSpPr>
        <p:spPr/>
        <p:txBody>
          <a:bodyPr/>
          <a:lstStyle/>
          <a:p>
            <a:fld id="{D1BE4249-C0D0-4B06-8692-E8BB871AF643}" type="datetimeFigureOut">
              <a:rPr lang="en-US" dirty="0"/>
              <a:t>3/15/23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3/15/23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3/15/23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eclass.uoa.gr/courses/EDS22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teaching.teach4integration.gr/mod/quiz/attempt.php?attempt=1614&amp;cmid=271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youtube.com/watch?v=nECdTcqrUAo"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en.wikipedia.org/wiki/Critical_period_hypothesi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9C7454-04A9-CB44-924A-1D3A9957958D}"/>
              </a:ext>
            </a:extLst>
          </p:cNvPr>
          <p:cNvSpPr>
            <a:spLocks noGrp="1"/>
          </p:cNvSpPr>
          <p:nvPr>
            <p:ph type="ctrTitle"/>
          </p:nvPr>
        </p:nvSpPr>
        <p:spPr/>
        <p:txBody>
          <a:bodyPr/>
          <a:lstStyle/>
          <a:p>
            <a:r>
              <a:rPr lang="el-GR" dirty="0" err="1"/>
              <a:t>Εισαγωγη</a:t>
            </a:r>
            <a:r>
              <a:rPr lang="el-GR" dirty="0"/>
              <a:t> στη </a:t>
            </a:r>
            <a:r>
              <a:rPr lang="el-GR" dirty="0" err="1"/>
              <a:t>γλωσσολογια</a:t>
            </a:r>
            <a:endParaRPr lang="el-GR" dirty="0"/>
          </a:p>
        </p:txBody>
      </p:sp>
      <p:sp>
        <p:nvSpPr>
          <p:cNvPr id="3" name="Υπότιτλος 2">
            <a:extLst>
              <a:ext uri="{FF2B5EF4-FFF2-40B4-BE49-F238E27FC236}">
                <a16:creationId xmlns:a16="http://schemas.microsoft.com/office/drawing/2014/main" id="{72C807C5-5390-3C41-9F08-077F55AAA695}"/>
              </a:ext>
            </a:extLst>
          </p:cNvPr>
          <p:cNvSpPr>
            <a:spLocks noGrp="1"/>
          </p:cNvSpPr>
          <p:nvPr>
            <p:ph type="subTitle" idx="1"/>
          </p:nvPr>
        </p:nvSpPr>
        <p:spPr>
          <a:xfrm>
            <a:off x="1493133" y="4352543"/>
            <a:ext cx="8991599" cy="2140853"/>
          </a:xfrm>
        </p:spPr>
        <p:txBody>
          <a:bodyPr>
            <a:normAutofit/>
          </a:bodyPr>
          <a:lstStyle/>
          <a:p>
            <a:r>
              <a:rPr lang="fr-FR" b="1" dirty="0">
                <a:solidFill>
                  <a:srgbClr val="FF0000"/>
                </a:solidFill>
                <a:highlight>
                  <a:srgbClr val="FFFF00"/>
                </a:highlight>
                <a:hlinkClick r:id="rId2"/>
              </a:rPr>
              <a:t>https://eclass.uoa.gr/courses/EDS220/</a:t>
            </a:r>
            <a:endParaRPr lang="el-GR" b="1" dirty="0">
              <a:solidFill>
                <a:srgbClr val="FF0000"/>
              </a:solidFill>
              <a:highlight>
                <a:srgbClr val="FFFF00"/>
              </a:highlight>
            </a:endParaRPr>
          </a:p>
          <a:p>
            <a:endParaRPr lang="el-GR" b="1" dirty="0">
              <a:solidFill>
                <a:srgbClr val="FF0000"/>
              </a:solidFill>
              <a:highlight>
                <a:srgbClr val="FFFF00"/>
              </a:highlight>
            </a:endParaRPr>
          </a:p>
          <a:p>
            <a:r>
              <a:rPr lang="el-GR" b="1" dirty="0"/>
              <a:t>ΕΙΣΑΓΩΓΗ ΣΤΗ ΓΛΩΣΣΟΛΟΓΙΑ_ΠΔΕ_2023 </a:t>
            </a:r>
          </a:p>
          <a:p>
            <a:endParaRPr lang="el-GR" b="1" dirty="0">
              <a:solidFill>
                <a:srgbClr val="FF0000"/>
              </a:solidFill>
              <a:highlight>
                <a:srgbClr val="FFFF00"/>
              </a:highlight>
            </a:endParaRPr>
          </a:p>
          <a:p>
            <a:r>
              <a:rPr lang="el-GR" dirty="0"/>
              <a:t>Μαρία Ιακώβου</a:t>
            </a:r>
          </a:p>
        </p:txBody>
      </p:sp>
    </p:spTree>
    <p:extLst>
      <p:ext uri="{BB962C8B-B14F-4D97-AF65-F5344CB8AC3E}">
        <p14:creationId xmlns:p14="http://schemas.microsoft.com/office/powerpoint/2010/main" val="350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C620B0-C81F-5F5C-D33E-FE2BF9B7D7D6}"/>
              </a:ext>
            </a:extLst>
          </p:cNvPr>
          <p:cNvSpPr>
            <a:spLocks noGrp="1"/>
          </p:cNvSpPr>
          <p:nvPr>
            <p:ph type="title"/>
          </p:nvPr>
        </p:nvSpPr>
        <p:spPr/>
        <p:txBody>
          <a:bodyPr/>
          <a:lstStyle/>
          <a:p>
            <a:r>
              <a:rPr lang="el-GR" dirty="0" err="1"/>
              <a:t>Γλωσσικοι</a:t>
            </a:r>
            <a:r>
              <a:rPr lang="el-GR" dirty="0"/>
              <a:t> </a:t>
            </a:r>
            <a:r>
              <a:rPr lang="el-GR" dirty="0" err="1"/>
              <a:t>ηχοι</a:t>
            </a:r>
            <a:endParaRPr lang="el-GR" dirty="0"/>
          </a:p>
        </p:txBody>
      </p:sp>
      <p:sp>
        <p:nvSpPr>
          <p:cNvPr id="3" name="Θέση περιεχομένου 2">
            <a:extLst>
              <a:ext uri="{FF2B5EF4-FFF2-40B4-BE49-F238E27FC236}">
                <a16:creationId xmlns:a16="http://schemas.microsoft.com/office/drawing/2014/main" id="{FE9A0114-7B0E-9C9D-8764-6521CC457BFF}"/>
              </a:ext>
            </a:extLst>
          </p:cNvPr>
          <p:cNvSpPr>
            <a:spLocks noGrp="1"/>
          </p:cNvSpPr>
          <p:nvPr>
            <p:ph idx="1"/>
          </p:nvPr>
        </p:nvSpPr>
        <p:spPr/>
        <p:txBody>
          <a:bodyPr/>
          <a:lstStyle/>
          <a:p>
            <a:r>
              <a:rPr lang="el-GR" dirty="0"/>
              <a:t>Πόσο εύκολα καταλαβαίνω μια γλώσσα που δεν γνωρίζω; Μπορείτε να μαντέψετε τη γλώσσα από την οποία προέρχονται οι παρακάτω ήχοι; Μπορείτε να καταλάβετε σε ποια σημασία αντιστοιχούν;</a:t>
            </a:r>
            <a:endParaRPr lang="el-GR" dirty="0">
              <a:hlinkClick r:id="rId2"/>
            </a:endParaRPr>
          </a:p>
          <a:p>
            <a:r>
              <a:rPr lang="fr-FR" dirty="0">
                <a:hlinkClick r:id="rId2"/>
              </a:rPr>
              <a:t>https://teaching.teach4integration.gr/mod/quiz/attempt.php?attempt=1614&amp;cmid=2718</a:t>
            </a:r>
            <a:endParaRPr lang="el-GR" dirty="0"/>
          </a:p>
          <a:p>
            <a:endParaRPr lang="el-GR" dirty="0"/>
          </a:p>
        </p:txBody>
      </p:sp>
    </p:spTree>
    <p:extLst>
      <p:ext uri="{BB962C8B-B14F-4D97-AF65-F5344CB8AC3E}">
        <p14:creationId xmlns:p14="http://schemas.microsoft.com/office/powerpoint/2010/main" val="828756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7DBC1D00-87B0-A022-F644-A0B2CE091870}"/>
              </a:ext>
            </a:extLst>
          </p:cNvPr>
          <p:cNvPicPr>
            <a:picLocks noChangeAspect="1"/>
          </p:cNvPicPr>
          <p:nvPr/>
        </p:nvPicPr>
        <p:blipFill>
          <a:blip r:embed="rId2"/>
          <a:stretch>
            <a:fillRect/>
          </a:stretch>
        </p:blipFill>
        <p:spPr>
          <a:xfrm>
            <a:off x="3897960" y="15498"/>
            <a:ext cx="4488746" cy="6858000"/>
          </a:xfrm>
          <a:prstGeom prst="rect">
            <a:avLst/>
          </a:prstGeom>
        </p:spPr>
      </p:pic>
      <p:pic>
        <p:nvPicPr>
          <p:cNvPr id="6" name="Εικόνα 5">
            <a:extLst>
              <a:ext uri="{FF2B5EF4-FFF2-40B4-BE49-F238E27FC236}">
                <a16:creationId xmlns:a16="http://schemas.microsoft.com/office/drawing/2014/main" id="{83EF475A-4C4F-BCCC-74CE-11AEFCD127CA}"/>
              </a:ext>
            </a:extLst>
          </p:cNvPr>
          <p:cNvPicPr>
            <a:picLocks noChangeAspect="1"/>
          </p:cNvPicPr>
          <p:nvPr/>
        </p:nvPicPr>
        <p:blipFill>
          <a:blip r:embed="rId3"/>
          <a:stretch>
            <a:fillRect/>
          </a:stretch>
        </p:blipFill>
        <p:spPr>
          <a:xfrm>
            <a:off x="0" y="15498"/>
            <a:ext cx="3805296" cy="6858000"/>
          </a:xfrm>
          <a:prstGeom prst="rect">
            <a:avLst/>
          </a:prstGeom>
        </p:spPr>
      </p:pic>
      <p:pic>
        <p:nvPicPr>
          <p:cNvPr id="7" name="Εικόνα 6">
            <a:extLst>
              <a:ext uri="{FF2B5EF4-FFF2-40B4-BE49-F238E27FC236}">
                <a16:creationId xmlns:a16="http://schemas.microsoft.com/office/drawing/2014/main" id="{69997846-A88E-7BDB-190F-AB75FD0422BD}"/>
              </a:ext>
            </a:extLst>
          </p:cNvPr>
          <p:cNvPicPr>
            <a:picLocks noChangeAspect="1"/>
          </p:cNvPicPr>
          <p:nvPr/>
        </p:nvPicPr>
        <p:blipFill>
          <a:blip r:embed="rId4"/>
          <a:stretch>
            <a:fillRect/>
          </a:stretch>
        </p:blipFill>
        <p:spPr>
          <a:xfrm>
            <a:off x="8111007" y="15498"/>
            <a:ext cx="4080993" cy="6858000"/>
          </a:xfrm>
          <a:prstGeom prst="rect">
            <a:avLst/>
          </a:prstGeom>
        </p:spPr>
      </p:pic>
    </p:spTree>
    <p:extLst>
      <p:ext uri="{BB962C8B-B14F-4D97-AF65-F5344CB8AC3E}">
        <p14:creationId xmlns:p14="http://schemas.microsoft.com/office/powerpoint/2010/main" val="3277928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58DF2C-C9E7-4328-73D4-381578B9F084}"/>
              </a:ext>
            </a:extLst>
          </p:cNvPr>
          <p:cNvSpPr>
            <a:spLocks noGrp="1"/>
          </p:cNvSpPr>
          <p:nvPr>
            <p:ph type="title"/>
          </p:nvPr>
        </p:nvSpPr>
        <p:spPr/>
        <p:txBody>
          <a:bodyPr/>
          <a:lstStyle/>
          <a:p>
            <a:r>
              <a:rPr lang="el-GR" dirty="0"/>
              <a:t>Και η </a:t>
            </a:r>
            <a:r>
              <a:rPr lang="el-GR" dirty="0" err="1"/>
              <a:t>λυση</a:t>
            </a:r>
            <a:r>
              <a:rPr lang="el-GR" dirty="0"/>
              <a:t> του </a:t>
            </a:r>
            <a:r>
              <a:rPr lang="el-GR" dirty="0" err="1"/>
              <a:t>κουιζ</a:t>
            </a:r>
            <a:r>
              <a:rPr lang="el-GR" dirty="0"/>
              <a:t>…</a:t>
            </a:r>
          </a:p>
        </p:txBody>
      </p:sp>
      <p:sp>
        <p:nvSpPr>
          <p:cNvPr id="3" name="Θέση περιεχομένου 2">
            <a:extLst>
              <a:ext uri="{FF2B5EF4-FFF2-40B4-BE49-F238E27FC236}">
                <a16:creationId xmlns:a16="http://schemas.microsoft.com/office/drawing/2014/main" id="{6507F21E-869D-3B27-D6FD-977F4E794133}"/>
              </a:ext>
            </a:extLst>
          </p:cNvPr>
          <p:cNvSpPr>
            <a:spLocks noGrp="1"/>
          </p:cNvSpPr>
          <p:nvPr>
            <p:ph sz="half" idx="1"/>
          </p:nvPr>
        </p:nvSpPr>
        <p:spPr/>
        <p:txBody>
          <a:bodyPr/>
          <a:lstStyle/>
          <a:p>
            <a:r>
              <a:rPr lang="el-GR" sz="2400" dirty="0"/>
              <a:t>1</a:t>
            </a:r>
            <a:r>
              <a:rPr lang="el-GR" dirty="0"/>
              <a:t>. </a:t>
            </a:r>
            <a:r>
              <a:rPr lang="el-GR" sz="2400" dirty="0"/>
              <a:t>Αλβανικά</a:t>
            </a:r>
          </a:p>
          <a:p>
            <a:r>
              <a:rPr lang="el-GR" sz="2400" dirty="0"/>
              <a:t>2. Αραβικά</a:t>
            </a:r>
          </a:p>
          <a:p>
            <a:r>
              <a:rPr lang="el-GR" sz="2400" dirty="0"/>
              <a:t>3. βουλγάρικα</a:t>
            </a:r>
          </a:p>
          <a:p>
            <a:r>
              <a:rPr lang="el-GR" sz="2400" dirty="0"/>
              <a:t>4. γεωργιανά</a:t>
            </a:r>
          </a:p>
          <a:p>
            <a:r>
              <a:rPr lang="el-GR" sz="2400" dirty="0"/>
              <a:t>5. </a:t>
            </a:r>
            <a:r>
              <a:rPr lang="el-GR" sz="2400" dirty="0" err="1"/>
              <a:t>ρώσικα</a:t>
            </a:r>
            <a:endParaRPr lang="el-GR" sz="2400" dirty="0"/>
          </a:p>
          <a:p>
            <a:endParaRPr lang="el-GR" dirty="0"/>
          </a:p>
        </p:txBody>
      </p:sp>
      <p:sp>
        <p:nvSpPr>
          <p:cNvPr id="4" name="Θέση περιεχομένου 3">
            <a:extLst>
              <a:ext uri="{FF2B5EF4-FFF2-40B4-BE49-F238E27FC236}">
                <a16:creationId xmlns:a16="http://schemas.microsoft.com/office/drawing/2014/main" id="{FD0C780C-4911-11D5-21AF-5B75EDDA5556}"/>
              </a:ext>
            </a:extLst>
          </p:cNvPr>
          <p:cNvSpPr>
            <a:spLocks noGrp="1"/>
          </p:cNvSpPr>
          <p:nvPr>
            <p:ph sz="half" idx="2"/>
          </p:nvPr>
        </p:nvSpPr>
        <p:spPr/>
        <p:txBody>
          <a:bodyPr>
            <a:normAutofit/>
          </a:bodyPr>
          <a:lstStyle/>
          <a:p>
            <a:r>
              <a:rPr lang="el-GR" sz="2400" dirty="0"/>
              <a:t>6. κινέζικα</a:t>
            </a:r>
          </a:p>
          <a:p>
            <a:r>
              <a:rPr lang="el-GR" sz="2400" dirty="0"/>
              <a:t>7. αλβανικά</a:t>
            </a:r>
          </a:p>
          <a:p>
            <a:r>
              <a:rPr lang="el-GR" sz="2400" dirty="0"/>
              <a:t>8. σουηδικά</a:t>
            </a:r>
          </a:p>
          <a:p>
            <a:r>
              <a:rPr lang="el-GR" sz="2400" dirty="0"/>
              <a:t>9. φαρσί</a:t>
            </a:r>
          </a:p>
          <a:p>
            <a:r>
              <a:rPr lang="el-GR" sz="2400" dirty="0"/>
              <a:t>10. ρουμάνικα</a:t>
            </a:r>
          </a:p>
        </p:txBody>
      </p:sp>
    </p:spTree>
    <p:extLst>
      <p:ext uri="{BB962C8B-B14F-4D97-AF65-F5344CB8AC3E}">
        <p14:creationId xmlns:p14="http://schemas.microsoft.com/office/powerpoint/2010/main" val="3655378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Θέση περιεχομένου 11">
            <a:extLst>
              <a:ext uri="{FF2B5EF4-FFF2-40B4-BE49-F238E27FC236}">
                <a16:creationId xmlns:a16="http://schemas.microsoft.com/office/drawing/2014/main" id="{F04702AE-7CF6-6990-0855-980D4E1A60AC}"/>
              </a:ext>
            </a:extLst>
          </p:cNvPr>
          <p:cNvPicPr>
            <a:picLocks noGrp="1" noChangeAspect="1"/>
          </p:cNvPicPr>
          <p:nvPr>
            <p:ph idx="1"/>
          </p:nvPr>
        </p:nvPicPr>
        <p:blipFill>
          <a:blip r:embed="rId2"/>
          <a:stretch>
            <a:fillRect/>
          </a:stretch>
        </p:blipFill>
        <p:spPr>
          <a:xfrm>
            <a:off x="5005953" y="232475"/>
            <a:ext cx="7067227" cy="6447293"/>
          </a:xfrm>
        </p:spPr>
      </p:pic>
      <p:sp>
        <p:nvSpPr>
          <p:cNvPr id="13" name="TextBox 12">
            <a:extLst>
              <a:ext uri="{FF2B5EF4-FFF2-40B4-BE49-F238E27FC236}">
                <a16:creationId xmlns:a16="http://schemas.microsoft.com/office/drawing/2014/main" id="{49F9EFD1-1CA5-AC86-1246-A738CDAA4B75}"/>
              </a:ext>
            </a:extLst>
          </p:cNvPr>
          <p:cNvSpPr txBox="1"/>
          <p:nvPr/>
        </p:nvSpPr>
        <p:spPr>
          <a:xfrm>
            <a:off x="374044" y="178232"/>
            <a:ext cx="4631909" cy="1477328"/>
          </a:xfrm>
          <a:prstGeom prst="rect">
            <a:avLst/>
          </a:prstGeom>
          <a:noFill/>
        </p:spPr>
        <p:txBody>
          <a:bodyPr wrap="none" rtlCol="0">
            <a:spAutoFit/>
          </a:bodyPr>
          <a:lstStyle/>
          <a:p>
            <a:r>
              <a:rPr lang="en-US" dirty="0"/>
              <a:t>23 </a:t>
            </a:r>
            <a:r>
              <a:rPr lang="el-GR" dirty="0"/>
              <a:t>περισσότερο ομιλούμενες γλώσσες</a:t>
            </a:r>
          </a:p>
          <a:p>
            <a:pPr marL="285750" indent="-285750">
              <a:buFont typeface="Arial" panose="020B0604020202020204" pitchFamily="34" charset="0"/>
              <a:buChar char="•"/>
            </a:pPr>
            <a:r>
              <a:rPr lang="el-GR" dirty="0"/>
              <a:t>ως ΜΗΤΡΙΚΕΣ για περισσότερους από</a:t>
            </a:r>
          </a:p>
          <a:p>
            <a:r>
              <a:rPr lang="el-GR" dirty="0"/>
              <a:t>4.1 δις ομιλητές</a:t>
            </a:r>
          </a:p>
          <a:p>
            <a:pPr marL="285750" indent="-285750">
              <a:buFont typeface="Arial" panose="020B0604020202020204" pitchFamily="34" charset="0"/>
              <a:buChar char="•"/>
            </a:pPr>
            <a:r>
              <a:rPr lang="el-GR" dirty="0"/>
              <a:t>Με τουλάχιστον 50.000.000 ομιλητές ως Γ1</a:t>
            </a:r>
          </a:p>
          <a:p>
            <a:endParaRPr lang="el-GR" dirty="0"/>
          </a:p>
        </p:txBody>
      </p:sp>
      <p:pic>
        <p:nvPicPr>
          <p:cNvPr id="14" name="Εικόνα 13">
            <a:extLst>
              <a:ext uri="{FF2B5EF4-FFF2-40B4-BE49-F238E27FC236}">
                <a16:creationId xmlns:a16="http://schemas.microsoft.com/office/drawing/2014/main" id="{A5077DE4-F8DA-EFF9-8346-60B6EEDD179C}"/>
              </a:ext>
            </a:extLst>
          </p:cNvPr>
          <p:cNvPicPr>
            <a:picLocks noChangeAspect="1"/>
          </p:cNvPicPr>
          <p:nvPr/>
        </p:nvPicPr>
        <p:blipFill>
          <a:blip r:embed="rId3"/>
          <a:stretch>
            <a:fillRect/>
          </a:stretch>
        </p:blipFill>
        <p:spPr>
          <a:xfrm>
            <a:off x="222992" y="1099795"/>
            <a:ext cx="4502552" cy="5579973"/>
          </a:xfrm>
          <a:prstGeom prst="rect">
            <a:avLst/>
          </a:prstGeom>
        </p:spPr>
      </p:pic>
    </p:spTree>
    <p:extLst>
      <p:ext uri="{BB962C8B-B14F-4D97-AF65-F5344CB8AC3E}">
        <p14:creationId xmlns:p14="http://schemas.microsoft.com/office/powerpoint/2010/main" val="1810805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A46AD75-9844-CB4F-72F8-C75927CB221F}"/>
              </a:ext>
            </a:extLst>
          </p:cNvPr>
          <p:cNvPicPr>
            <a:picLocks noChangeAspect="1"/>
          </p:cNvPicPr>
          <p:nvPr/>
        </p:nvPicPr>
        <p:blipFill>
          <a:blip r:embed="rId2"/>
          <a:stretch>
            <a:fillRect/>
          </a:stretch>
        </p:blipFill>
        <p:spPr>
          <a:xfrm>
            <a:off x="1236926" y="103139"/>
            <a:ext cx="9338983" cy="5875867"/>
          </a:xfrm>
          <a:prstGeom prst="rect">
            <a:avLst/>
          </a:prstGeom>
        </p:spPr>
      </p:pic>
      <p:sp>
        <p:nvSpPr>
          <p:cNvPr id="2" name="TextBox 1">
            <a:extLst>
              <a:ext uri="{FF2B5EF4-FFF2-40B4-BE49-F238E27FC236}">
                <a16:creationId xmlns:a16="http://schemas.microsoft.com/office/drawing/2014/main" id="{59ADBE0D-3628-E81F-4CA4-5D89B33D7BAC}"/>
              </a:ext>
            </a:extLst>
          </p:cNvPr>
          <p:cNvSpPr txBox="1"/>
          <p:nvPr/>
        </p:nvSpPr>
        <p:spPr>
          <a:xfrm>
            <a:off x="0" y="3428999"/>
            <a:ext cx="1496291" cy="923330"/>
          </a:xfrm>
          <a:prstGeom prst="rect">
            <a:avLst/>
          </a:prstGeom>
          <a:noFill/>
        </p:spPr>
        <p:txBody>
          <a:bodyPr wrap="square" rtlCol="0">
            <a:spAutoFit/>
          </a:bodyPr>
          <a:lstStyle/>
          <a:p>
            <a:r>
              <a:rPr lang="el-GR" dirty="0" err="1">
                <a:highlight>
                  <a:srgbClr val="FFFF00"/>
                </a:highlight>
              </a:rPr>
              <a:t>Ευρ</a:t>
            </a:r>
            <a:r>
              <a:rPr lang="en-US" dirty="0" err="1">
                <a:highlight>
                  <a:srgbClr val="FFFF00"/>
                </a:highlight>
              </a:rPr>
              <a:t>ώ</a:t>
            </a:r>
            <a:r>
              <a:rPr lang="el-GR" dirty="0" err="1">
                <a:highlight>
                  <a:srgbClr val="FFFF00"/>
                </a:highlight>
              </a:rPr>
              <a:t>πη</a:t>
            </a:r>
            <a:endParaRPr lang="el-GR" dirty="0">
              <a:highlight>
                <a:srgbClr val="FFFF00"/>
              </a:highlight>
            </a:endParaRPr>
          </a:p>
          <a:p>
            <a:r>
              <a:rPr lang="el-GR" dirty="0">
                <a:highlight>
                  <a:srgbClr val="FFFF00"/>
                </a:highlight>
              </a:rPr>
              <a:t>5η θέση με 291 γλώσσες</a:t>
            </a:r>
          </a:p>
        </p:txBody>
      </p:sp>
      <p:sp>
        <p:nvSpPr>
          <p:cNvPr id="4" name="TextBox 3">
            <a:extLst>
              <a:ext uri="{FF2B5EF4-FFF2-40B4-BE49-F238E27FC236}">
                <a16:creationId xmlns:a16="http://schemas.microsoft.com/office/drawing/2014/main" id="{3B222627-F990-3D50-686E-DFB99033E022}"/>
              </a:ext>
            </a:extLst>
          </p:cNvPr>
          <p:cNvSpPr txBox="1"/>
          <p:nvPr/>
        </p:nvSpPr>
        <p:spPr>
          <a:xfrm>
            <a:off x="595746" y="6108530"/>
            <a:ext cx="8437418" cy="646331"/>
          </a:xfrm>
          <a:prstGeom prst="rect">
            <a:avLst/>
          </a:prstGeom>
          <a:noFill/>
        </p:spPr>
        <p:txBody>
          <a:bodyPr wrap="square" rtlCol="0">
            <a:spAutoFit/>
          </a:bodyPr>
          <a:lstStyle/>
          <a:p>
            <a:r>
              <a:rPr lang="el-GR" dirty="0">
                <a:highlight>
                  <a:srgbClr val="FFFF00"/>
                </a:highlight>
              </a:rPr>
              <a:t>Η απόλυτη αντιστροφή της σχέσης όταν περνάμε στην πλευρά των ομιλητών: Η Ωκεανία με τις 1324 γλώσσες, συγκεντρώνει μετά βίας 7 εκατομμύρια ομιλητές…</a:t>
            </a:r>
          </a:p>
        </p:txBody>
      </p:sp>
    </p:spTree>
    <p:extLst>
      <p:ext uri="{BB962C8B-B14F-4D97-AF65-F5344CB8AC3E}">
        <p14:creationId xmlns:p14="http://schemas.microsoft.com/office/powerpoint/2010/main" val="1821944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Έλλειψη 3">
            <a:extLst>
              <a:ext uri="{FF2B5EF4-FFF2-40B4-BE49-F238E27FC236}">
                <a16:creationId xmlns:a16="http://schemas.microsoft.com/office/drawing/2014/main" id="{9C790C84-2CE6-5FCA-4F53-25111AD56978}"/>
              </a:ext>
            </a:extLst>
          </p:cNvPr>
          <p:cNvSpPr/>
          <p:nvPr/>
        </p:nvSpPr>
        <p:spPr>
          <a:xfrm>
            <a:off x="8437944" y="1585732"/>
            <a:ext cx="729205" cy="40511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l-GR"/>
          </a:p>
        </p:txBody>
      </p:sp>
      <p:pic>
        <p:nvPicPr>
          <p:cNvPr id="2" name="Εικόνα 1">
            <a:extLst>
              <a:ext uri="{FF2B5EF4-FFF2-40B4-BE49-F238E27FC236}">
                <a16:creationId xmlns:a16="http://schemas.microsoft.com/office/drawing/2014/main" id="{D9FB2CE3-D125-392D-C73E-D24C7431965D}"/>
              </a:ext>
            </a:extLst>
          </p:cNvPr>
          <p:cNvPicPr>
            <a:picLocks noChangeAspect="1"/>
          </p:cNvPicPr>
          <p:nvPr/>
        </p:nvPicPr>
        <p:blipFill>
          <a:blip r:embed="rId2"/>
          <a:stretch>
            <a:fillRect/>
          </a:stretch>
        </p:blipFill>
        <p:spPr>
          <a:xfrm>
            <a:off x="493568" y="512618"/>
            <a:ext cx="5829300" cy="6052128"/>
          </a:xfrm>
          <a:prstGeom prst="rect">
            <a:avLst/>
          </a:prstGeom>
        </p:spPr>
      </p:pic>
      <p:pic>
        <p:nvPicPr>
          <p:cNvPr id="3" name="Εικόνα 2">
            <a:extLst>
              <a:ext uri="{FF2B5EF4-FFF2-40B4-BE49-F238E27FC236}">
                <a16:creationId xmlns:a16="http://schemas.microsoft.com/office/drawing/2014/main" id="{C7BC2E4B-BB30-9F0F-23B4-C6EFE5CC6543}"/>
              </a:ext>
            </a:extLst>
          </p:cNvPr>
          <p:cNvPicPr>
            <a:picLocks noChangeAspect="1"/>
          </p:cNvPicPr>
          <p:nvPr/>
        </p:nvPicPr>
        <p:blipFill>
          <a:blip r:embed="rId3"/>
          <a:stretch>
            <a:fillRect/>
          </a:stretch>
        </p:blipFill>
        <p:spPr>
          <a:xfrm>
            <a:off x="6487910" y="972734"/>
            <a:ext cx="5016500" cy="4636077"/>
          </a:xfrm>
          <a:prstGeom prst="rect">
            <a:avLst/>
          </a:prstGeom>
        </p:spPr>
      </p:pic>
      <p:sp>
        <p:nvSpPr>
          <p:cNvPr id="5" name="Έλλειψη 4">
            <a:extLst>
              <a:ext uri="{FF2B5EF4-FFF2-40B4-BE49-F238E27FC236}">
                <a16:creationId xmlns:a16="http://schemas.microsoft.com/office/drawing/2014/main" id="{0CC488D8-C2AD-6C57-926D-F32691F81BA8}"/>
              </a:ext>
            </a:extLst>
          </p:cNvPr>
          <p:cNvSpPr/>
          <p:nvPr/>
        </p:nvSpPr>
        <p:spPr>
          <a:xfrm>
            <a:off x="8437943" y="1585732"/>
            <a:ext cx="729205" cy="4051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Έλλειψη 5">
            <a:extLst>
              <a:ext uri="{FF2B5EF4-FFF2-40B4-BE49-F238E27FC236}">
                <a16:creationId xmlns:a16="http://schemas.microsoft.com/office/drawing/2014/main" id="{321DED4F-9B44-4D5D-C88D-F5455D2438E1}"/>
              </a:ext>
            </a:extLst>
          </p:cNvPr>
          <p:cNvSpPr/>
          <p:nvPr/>
        </p:nvSpPr>
        <p:spPr>
          <a:xfrm>
            <a:off x="6487910" y="3159889"/>
            <a:ext cx="1348151" cy="3787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Έλλειψη 6">
            <a:extLst>
              <a:ext uri="{FF2B5EF4-FFF2-40B4-BE49-F238E27FC236}">
                <a16:creationId xmlns:a16="http://schemas.microsoft.com/office/drawing/2014/main" id="{175917B4-D2B6-296D-DDB3-CAF451F8C946}"/>
              </a:ext>
            </a:extLst>
          </p:cNvPr>
          <p:cNvSpPr/>
          <p:nvPr/>
        </p:nvSpPr>
        <p:spPr>
          <a:xfrm>
            <a:off x="8692587" y="4062714"/>
            <a:ext cx="1261641" cy="4051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53783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fontScale="85000" lnSpcReduction="10000"/>
          </a:bodyPr>
          <a:lstStyle/>
          <a:p>
            <a:r>
              <a:rPr lang="el-GR" dirty="0"/>
              <a:t>Εάν όλες οι γλώσσες ήταν ίσες σε μέγεθος, κάθε μία θα είχε περίπου </a:t>
            </a:r>
            <a:r>
              <a:rPr lang="el-GR" dirty="0">
                <a:highlight>
                  <a:srgbClr val="FFFF00"/>
                </a:highlight>
              </a:rPr>
              <a:t>860.000 </a:t>
            </a:r>
            <a:r>
              <a:rPr lang="el-GR" dirty="0"/>
              <a:t>ομιλητές. Ωστόσο, το μέσο μέγεθος μιας γλώσσας είναι μόνο περίπου 7.500 ομιλητές.</a:t>
            </a:r>
          </a:p>
          <a:p>
            <a:r>
              <a:rPr lang="el-GR" dirty="0"/>
              <a:t>Μόνο 389 (σχεδόν </a:t>
            </a:r>
            <a:r>
              <a:rPr lang="el-GR" dirty="0">
                <a:highlight>
                  <a:srgbClr val="FFFF00"/>
                </a:highlight>
              </a:rPr>
              <a:t>6%) </a:t>
            </a:r>
            <a:r>
              <a:rPr lang="el-GR" dirty="0"/>
              <a:t>από τις γλώσσες του κόσμου έχουν τουλάχιστον ένα εκατομμύριο ομιλητές και αντιπροσωπεύουν το </a:t>
            </a:r>
            <a:r>
              <a:rPr lang="el-GR" dirty="0">
                <a:highlight>
                  <a:srgbClr val="FFFF00"/>
                </a:highlight>
              </a:rPr>
              <a:t>94%</a:t>
            </a:r>
            <a:r>
              <a:rPr lang="el-GR" dirty="0"/>
              <a:t> του παγκόσμιου πληθυσμού. </a:t>
            </a:r>
          </a:p>
          <a:p>
            <a:r>
              <a:rPr lang="el-GR" dirty="0"/>
              <a:t>Το υπόλοιπο </a:t>
            </a:r>
            <a:r>
              <a:rPr lang="el-GR" dirty="0">
                <a:highlight>
                  <a:srgbClr val="FFFF00"/>
                </a:highlight>
              </a:rPr>
              <a:t>94% </a:t>
            </a:r>
            <a:r>
              <a:rPr lang="el-GR" dirty="0"/>
              <a:t>των γλωσσών μιλιέται μόνο από το </a:t>
            </a:r>
            <a:r>
              <a:rPr lang="el-GR" dirty="0">
                <a:highlight>
                  <a:srgbClr val="FFFF00"/>
                </a:highlight>
              </a:rPr>
              <a:t>6% </a:t>
            </a:r>
            <a:r>
              <a:rPr lang="el-GR" dirty="0"/>
              <a:t>των κατοίκων του πλανήτη. </a:t>
            </a:r>
          </a:p>
          <a:p>
            <a:r>
              <a:rPr lang="el-GR" dirty="0"/>
              <a:t>Στην Παπούα Νέα Γουινέα μιλιέται το 13,2% των γλωσσών του κόσμου, αλλά ο πληθυσμός της χώρας είναι το 0,1% του παγκόσμιου πληθυσμού και η έκταση της χώρας είναι το 0,4% της παγκόσμιας έκτασης. </a:t>
            </a:r>
          </a:p>
          <a:p>
            <a:r>
              <a:rPr lang="el-GR" dirty="0"/>
              <a:t>Η συνολική αναλογία των γλωσσών προς ανθρώπους είναι μόνο 1 έως 5.000 περίπου.</a:t>
            </a:r>
            <a:endParaRPr lang="en-US" dirty="0"/>
          </a:p>
          <a:p>
            <a:endParaRPr lang="el-GR" dirty="0"/>
          </a:p>
        </p:txBody>
      </p:sp>
      <p:sp>
        <p:nvSpPr>
          <p:cNvPr id="3" name="Τίτλος 2"/>
          <p:cNvSpPr>
            <a:spLocks noGrp="1"/>
          </p:cNvSpPr>
          <p:nvPr>
            <p:ph type="title"/>
          </p:nvPr>
        </p:nvSpPr>
        <p:spPr/>
        <p:txBody>
          <a:bodyPr>
            <a:normAutofit/>
          </a:bodyPr>
          <a:lstStyle/>
          <a:p>
            <a:r>
              <a:rPr lang="el-GR" dirty="0"/>
              <a:t>ενδιαφέροντα στοιχεία σχετικά με τα κράτη και τις γλώσσες </a:t>
            </a:r>
          </a:p>
        </p:txBody>
      </p:sp>
    </p:spTree>
    <p:extLst>
      <p:ext uri="{BB962C8B-B14F-4D97-AF65-F5344CB8AC3E}">
        <p14:creationId xmlns:p14="http://schemas.microsoft.com/office/powerpoint/2010/main" val="1021787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2063553" y="2204865"/>
            <a:ext cx="7740848" cy="3921299"/>
          </a:xfrm>
        </p:spPr>
        <p:txBody>
          <a:bodyPr>
            <a:normAutofit fontScale="85000" lnSpcReduction="10000"/>
          </a:bodyPr>
          <a:lstStyle/>
          <a:p>
            <a:r>
              <a:rPr lang="el-GR" sz="1800" dirty="0">
                <a:highlight>
                  <a:srgbClr val="FFFF00"/>
                </a:highlight>
              </a:rPr>
              <a:t>Συνήθως οι ισχυρότερες ομάδες είναι σε θέση να επιβάλουν τη γλώσσα τους στις λιγότερο ισχυρές ομάδες</a:t>
            </a:r>
            <a:r>
              <a:rPr lang="el-GR" sz="1800" dirty="0"/>
              <a:t>.</a:t>
            </a:r>
          </a:p>
          <a:p>
            <a:pPr lvl="1"/>
            <a:r>
              <a:rPr lang="el-GR" sz="1800" dirty="0"/>
              <a:t>Αν και τα περισσότερα εθνικά κράτη ενσωματώνουν μια σειρά ομάδων με διαφορετικές γλώσσες, συνήθως αναγνωρίζεται μόνο μία ή λίγες γλώσσες για χρήση στο εκπαιδευτικό σύστημα και σε άλλους κοινωνικούς φορείς/θεσμούς. </a:t>
            </a:r>
          </a:p>
          <a:p>
            <a:pPr lvl="1"/>
            <a:r>
              <a:rPr lang="el-GR" sz="1800" dirty="0"/>
              <a:t>Η γλώσσα (οι γλώσσες) της εκπαίδευσης καθορίζεται από τις πολιτικές των κυβερνήσεων, οι οποίες ευνοούν την κυρίαρχη κρατική γλώσσα.</a:t>
            </a:r>
          </a:p>
          <a:p>
            <a:r>
              <a:rPr lang="el-GR" sz="1800" dirty="0"/>
              <a:t>Λιγότερο από το 4% των γλωσσών του κόσμου έχουν οποιοδήποτε είδος επίσημου καθεστώτος στις χώρες όπου ομιλούνται. </a:t>
            </a:r>
          </a:p>
          <a:p>
            <a:pPr lvl="1"/>
            <a:r>
              <a:rPr lang="el-GR" sz="1800" dirty="0"/>
              <a:t>Π.χ. η αγγλική γλώσσα είναι η κυρίαρχη </a:t>
            </a:r>
            <a:r>
              <a:rPr lang="el-GR" sz="1800" dirty="0" err="1"/>
              <a:t>de</a:t>
            </a:r>
            <a:r>
              <a:rPr lang="el-GR" sz="1800" dirty="0"/>
              <a:t> </a:t>
            </a:r>
            <a:r>
              <a:rPr lang="el-GR" sz="1800" dirty="0" err="1"/>
              <a:t>facto</a:t>
            </a:r>
            <a:r>
              <a:rPr lang="el-GR" sz="1800" dirty="0"/>
              <a:t> ή επίσημη γλώσσα σε περισσότερες από 98 χώρες. Η γαλλική σε 54. </a:t>
            </a:r>
          </a:p>
          <a:p>
            <a:pPr lvl="1"/>
            <a:r>
              <a:rPr lang="el-GR" sz="1800" dirty="0">
                <a:highlight>
                  <a:srgbClr val="FFFF00"/>
                </a:highlight>
              </a:rPr>
              <a:t>Λιγότερο από το 10% των γλωσσών του κόσμου χρησιμοποιούνται στην εκπαίδευση</a:t>
            </a:r>
            <a:r>
              <a:rPr lang="el-GR" sz="1800" dirty="0"/>
              <a:t>. </a:t>
            </a:r>
          </a:p>
          <a:p>
            <a:pPr lvl="1"/>
            <a:r>
              <a:rPr lang="el-GR" sz="1800" dirty="0"/>
              <a:t>Οι περισσότερες γλώσσες δεν αναγνωρίζονται επισήμως (τοπική κοινότητα, οικιακές λειτουργίες, πολύ μικρές ομάδες ανθρώπων)</a:t>
            </a:r>
            <a:endParaRPr lang="en-US" sz="1800" dirty="0"/>
          </a:p>
          <a:p>
            <a:endParaRPr lang="el-GR" dirty="0"/>
          </a:p>
        </p:txBody>
      </p:sp>
      <p:sp>
        <p:nvSpPr>
          <p:cNvPr id="3" name="Τίτλος 2"/>
          <p:cNvSpPr>
            <a:spLocks noGrp="1"/>
          </p:cNvSpPr>
          <p:nvPr>
            <p:ph type="title"/>
          </p:nvPr>
        </p:nvSpPr>
        <p:spPr/>
        <p:txBody>
          <a:bodyPr>
            <a:normAutofit/>
          </a:bodyPr>
          <a:lstStyle/>
          <a:p>
            <a:r>
              <a:rPr lang="el-GR" dirty="0"/>
              <a:t>ενδιαφέροντα στοιχεία σχετικά με τα κράτη και τις γλώσσες </a:t>
            </a:r>
          </a:p>
        </p:txBody>
      </p:sp>
    </p:spTree>
    <p:extLst>
      <p:ext uri="{BB962C8B-B14F-4D97-AF65-F5344CB8AC3E}">
        <p14:creationId xmlns:p14="http://schemas.microsoft.com/office/powerpoint/2010/main" val="2419673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Ορισμοί…..</a:t>
            </a:r>
          </a:p>
        </p:txBody>
      </p:sp>
    </p:spTree>
    <p:extLst>
      <p:ext uri="{BB962C8B-B14F-4D97-AF65-F5344CB8AC3E}">
        <p14:creationId xmlns:p14="http://schemas.microsoft.com/office/powerpoint/2010/main" val="391857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5A8A2C2C-BBD1-4DF2-876B-B98A3D233E92}"/>
              </a:ext>
            </a:extLst>
          </p:cNvPr>
          <p:cNvSpPr>
            <a:spLocks noGrp="1"/>
          </p:cNvSpPr>
          <p:nvPr>
            <p:ph type="title"/>
          </p:nvPr>
        </p:nvSpPr>
        <p:spPr>
          <a:xfrm>
            <a:off x="1156851" y="637762"/>
            <a:ext cx="9888496" cy="900131"/>
          </a:xfrm>
        </p:spPr>
        <p:txBody>
          <a:bodyPr anchor="t">
            <a:normAutofit fontScale="90000"/>
          </a:bodyPr>
          <a:lstStyle/>
          <a:p>
            <a:r>
              <a:rPr lang="el-GR" sz="4000" b="1" dirty="0">
                <a:solidFill>
                  <a:srgbClr val="FF0000"/>
                </a:solidFill>
              </a:rPr>
              <a:t>Πρώτη – Δεύτερη / Πρόσθετη γλώσσα</a:t>
            </a:r>
          </a:p>
        </p:txBody>
      </p:sp>
      <p:sp>
        <p:nvSpPr>
          <p:cNvPr id="5" name="Θέση περιεχομένου 4">
            <a:extLst>
              <a:ext uri="{FF2B5EF4-FFF2-40B4-BE49-F238E27FC236}">
                <a16:creationId xmlns:a16="http://schemas.microsoft.com/office/drawing/2014/main" id="{594FA3F6-FB89-4519-A500-F52937098BDB}"/>
              </a:ext>
            </a:extLst>
          </p:cNvPr>
          <p:cNvSpPr>
            <a:spLocks noGrp="1"/>
          </p:cNvSpPr>
          <p:nvPr>
            <p:ph idx="1"/>
          </p:nvPr>
        </p:nvSpPr>
        <p:spPr>
          <a:xfrm>
            <a:off x="1155548" y="2217343"/>
            <a:ext cx="9880893" cy="3959619"/>
          </a:xfrm>
        </p:spPr>
        <p:txBody>
          <a:bodyPr>
            <a:normAutofit/>
          </a:bodyPr>
          <a:lstStyle/>
          <a:p>
            <a:r>
              <a:rPr lang="el-GR" sz="2400" dirty="0"/>
              <a:t>Δώστε έναν ορισμό της Πρώτης Γλώσσας</a:t>
            </a:r>
          </a:p>
          <a:p>
            <a:r>
              <a:rPr lang="el-GR" sz="2400" dirty="0"/>
              <a:t>Δώστε έναν ορισμό της Δε</a:t>
            </a:r>
            <a:r>
              <a:rPr lang="en-US" sz="2400" dirty="0" err="1"/>
              <a:t>ύ</a:t>
            </a:r>
            <a:r>
              <a:rPr lang="el-GR" sz="2400" dirty="0" err="1"/>
              <a:t>τερης</a:t>
            </a:r>
            <a:r>
              <a:rPr lang="el-GR" sz="2400" dirty="0"/>
              <a:t>/ Πρόσθετης Γλώσσας</a:t>
            </a:r>
          </a:p>
        </p:txBody>
      </p:sp>
    </p:spTree>
    <p:extLst>
      <p:ext uri="{BB962C8B-B14F-4D97-AF65-F5344CB8AC3E}">
        <p14:creationId xmlns:p14="http://schemas.microsoft.com/office/powerpoint/2010/main" val="100931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29D97991-13CF-864D-B54D-8327EF782986}"/>
              </a:ext>
            </a:extLst>
          </p:cNvPr>
          <p:cNvSpPr>
            <a:spLocks noGrp="1"/>
          </p:cNvSpPr>
          <p:nvPr>
            <p:ph type="ctrTitle"/>
          </p:nvPr>
        </p:nvSpPr>
        <p:spPr/>
        <p:txBody>
          <a:bodyPr/>
          <a:lstStyle/>
          <a:p>
            <a:r>
              <a:rPr lang="el-GR" altLang="el-GR" b="1" dirty="0">
                <a:highlight>
                  <a:srgbClr val="FFFF00"/>
                </a:highlight>
                <a:ea typeface="ＭＳ Ｐゴシック" panose="020B0600070205080204" pitchFamily="34" charset="-128"/>
              </a:rPr>
              <a:t>Γλώσσα και ΓΛΩΣΣΟΛΟΓΙΑ</a:t>
            </a:r>
            <a:endParaRPr lang="en-US" altLang="el-GR" b="1" dirty="0">
              <a:highlight>
                <a:srgbClr val="FFFF00"/>
              </a:highlight>
              <a:ea typeface="ＭＳ Ｐゴシック" panose="020B0600070205080204" pitchFamily="34" charset="-128"/>
            </a:endParaRPr>
          </a:p>
        </p:txBody>
      </p:sp>
      <p:sp>
        <p:nvSpPr>
          <p:cNvPr id="3" name="Subtitle 2">
            <a:extLst>
              <a:ext uri="{FF2B5EF4-FFF2-40B4-BE49-F238E27FC236}">
                <a16:creationId xmlns:a16="http://schemas.microsoft.com/office/drawing/2014/main" id="{DD2E79E9-5180-4242-9487-212992ADB9EF}"/>
              </a:ext>
            </a:extLst>
          </p:cNvPr>
          <p:cNvSpPr>
            <a:spLocks noGrp="1"/>
          </p:cNvSpPr>
          <p:nvPr>
            <p:ph type="subTitle" idx="1"/>
          </p:nvPr>
        </p:nvSpPr>
        <p:spPr>
          <a:xfrm>
            <a:off x="2640455" y="4306020"/>
            <a:ext cx="7869358" cy="1898010"/>
          </a:xfrm>
        </p:spPr>
        <p:txBody>
          <a:bodyPr>
            <a:normAutofit fontScale="77500" lnSpcReduction="20000"/>
          </a:bodyPr>
          <a:lstStyle/>
          <a:p>
            <a:r>
              <a:rPr lang="el-GR" altLang="el-GR" dirty="0">
                <a:solidFill>
                  <a:srgbClr val="FF0000"/>
                </a:solidFill>
                <a:ea typeface="ＭＳ Ｐゴシック" panose="020B0600070205080204" pitchFamily="34" charset="-128"/>
              </a:rPr>
              <a:t>Οι 5 βασικές παραδοχές μας</a:t>
            </a:r>
          </a:p>
          <a:p>
            <a:r>
              <a:rPr lang="el-GR" altLang="el-GR" dirty="0">
                <a:solidFill>
                  <a:srgbClr val="FF0000"/>
                </a:solidFill>
                <a:ea typeface="ＭＳ Ｐゴシック" panose="020B0600070205080204" pitchFamily="34" charset="-128"/>
              </a:rPr>
              <a:t>Τι είναι «γλώσσα»;</a:t>
            </a:r>
          </a:p>
          <a:p>
            <a:r>
              <a:rPr lang="el-GR" altLang="el-GR" dirty="0">
                <a:solidFill>
                  <a:srgbClr val="FF0000"/>
                </a:solidFill>
                <a:ea typeface="ＭＳ Ｐゴシック" panose="020B0600070205080204" pitchFamily="34" charset="-128"/>
              </a:rPr>
              <a:t>Ποια είναι η γλώσσα που ενδιαφέρει τη γλωσσολογία;</a:t>
            </a:r>
          </a:p>
          <a:p>
            <a:r>
              <a:rPr lang="el-GR" altLang="el-GR" dirty="0">
                <a:solidFill>
                  <a:srgbClr val="FF0000"/>
                </a:solidFill>
                <a:ea typeface="ＭＳ Ｐゴシック" panose="020B0600070205080204" pitchFamily="34" charset="-128"/>
              </a:rPr>
              <a:t>Πόσες γλώσσες υπάρχουν στον κόσμο;;</a:t>
            </a:r>
          </a:p>
          <a:p>
            <a:r>
              <a:rPr lang="el-GR" altLang="el-GR" dirty="0">
                <a:solidFill>
                  <a:srgbClr val="FF0000"/>
                </a:solidFill>
                <a:ea typeface="ＭＳ Ｐゴシック" panose="020B0600070205080204" pitchFamily="34" charset="-128"/>
              </a:rPr>
              <a:t>Ποια είναι η πρώτη, η δεύτερη γλώσσα;</a:t>
            </a:r>
          </a:p>
          <a:p>
            <a:r>
              <a:rPr lang="el-GR" altLang="el-GR" dirty="0">
                <a:solidFill>
                  <a:srgbClr val="FF0000"/>
                </a:solidFill>
                <a:ea typeface="ＭＳ Ｐゴシック" panose="020B0600070205080204" pitchFamily="34" charset="-128"/>
              </a:rPr>
              <a:t>Τι σημαίνει δίγλωσσος; Ποιος είναι δίγλωσσος;</a:t>
            </a:r>
          </a:p>
          <a:p>
            <a:endParaRPr lang="el-GR" altLang="el-GR" dirty="0">
              <a:solidFill>
                <a:srgbClr val="FF0000"/>
              </a:solidFill>
              <a:ea typeface="ＭＳ Ｐゴシック" panose="020B0600070205080204" pitchFamily="34" charset="-128"/>
            </a:endParaRPr>
          </a:p>
          <a:p>
            <a:endParaRPr lang="en-US" altLang="el-GR" dirty="0">
              <a:solidFill>
                <a:srgbClr val="FF0000"/>
              </a:solidFill>
              <a:ea typeface="ＭＳ Ｐゴシック" panose="020B0600070205080204" pitchFamily="34" charset="-128"/>
            </a:endParaRPr>
          </a:p>
        </p:txBody>
      </p:sp>
    </p:spTree>
    <p:extLst>
      <p:ext uri="{BB962C8B-B14F-4D97-AF65-F5344CB8AC3E}">
        <p14:creationId xmlns:p14="http://schemas.microsoft.com/office/powerpoint/2010/main" val="423278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a:bodyPr>
          <a:lstStyle/>
          <a:p>
            <a:r>
              <a:rPr lang="el-GR" b="1" dirty="0"/>
              <a:t>Πρώτη γλώσσα </a:t>
            </a:r>
            <a:r>
              <a:rPr lang="el-GR" dirty="0"/>
              <a:t>εννοείται η γλώσσα που το άτομο κατέκτησε στα πρώτα χρόνια της ζωής του μέσω της επαφής του με το άμεσο περιβάλλον στο οποίο ανατρέφεται και πλέον έχει αντικαταστήσει τον όρο «μητρική γλώσσα ». Αυτό μεταξύ άλλων, οφείλεται και στο γεγονός ότι σε πολλές περιπτώσεις άλλη είναι η γλώσσα της μητέρας ενός παιδιού και άλλη η γλώσσα που κατέχει το ίδιο το παιδί. Σε ορισμένες περιπτώσεις είναι δύο οι πρώτες γλώσσες που κατακτά ένα παιδί κατά την πρώτη παιδική του ηλικία που είτε παρουσιάζουν την ίδια δύναμη είτε όχι</a:t>
            </a:r>
          </a:p>
        </p:txBody>
      </p:sp>
      <p:sp>
        <p:nvSpPr>
          <p:cNvPr id="3" name="Τίτλος 2"/>
          <p:cNvSpPr>
            <a:spLocks noGrp="1"/>
          </p:cNvSpPr>
          <p:nvPr>
            <p:ph type="title"/>
          </p:nvPr>
        </p:nvSpPr>
        <p:spPr/>
        <p:txBody>
          <a:bodyPr/>
          <a:lstStyle/>
          <a:p>
            <a:r>
              <a:rPr lang="el-GR" dirty="0"/>
              <a:t>Πρώτη/μητρική γλώσσα </a:t>
            </a:r>
          </a:p>
        </p:txBody>
      </p:sp>
    </p:spTree>
    <p:extLst>
      <p:ext uri="{BB962C8B-B14F-4D97-AF65-F5344CB8AC3E}">
        <p14:creationId xmlns:p14="http://schemas.microsoft.com/office/powerpoint/2010/main" val="2854863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 Τίτλος">
            <a:extLst>
              <a:ext uri="{FF2B5EF4-FFF2-40B4-BE49-F238E27FC236}">
                <a16:creationId xmlns:a16="http://schemas.microsoft.com/office/drawing/2014/main" id="{6C6CBE5D-3B66-5E4D-9A4C-EE044F160901}"/>
              </a:ext>
            </a:extLst>
          </p:cNvPr>
          <p:cNvSpPr>
            <a:spLocks noGrp="1"/>
          </p:cNvSpPr>
          <p:nvPr>
            <p:ph type="title"/>
          </p:nvPr>
        </p:nvSpPr>
        <p:spPr>
          <a:xfrm>
            <a:off x="2231136" y="152718"/>
            <a:ext cx="7729728" cy="1188720"/>
          </a:xfrm>
        </p:spPr>
        <p:txBody>
          <a:bodyPr/>
          <a:lstStyle/>
          <a:p>
            <a:pPr eaLnBrk="1" hangingPunct="1"/>
            <a:r>
              <a:rPr lang="el-GR" altLang="el-GR" sz="2800" b="1">
                <a:solidFill>
                  <a:srgbClr val="FF0000"/>
                </a:solidFill>
                <a:ea typeface="ＭＳ Ｐゴシック" panose="020B0600070205080204" pitchFamily="34" charset="-128"/>
              </a:rPr>
              <a:t>Πώς ορίζεται η μητρική γλώσσα;</a:t>
            </a:r>
            <a:br>
              <a:rPr lang="el-GR" altLang="el-GR" sz="2800" b="1">
                <a:solidFill>
                  <a:srgbClr val="FF0000"/>
                </a:solidFill>
                <a:ea typeface="ＭＳ Ｐゴシック" panose="020B0600070205080204" pitchFamily="34" charset="-128"/>
              </a:rPr>
            </a:br>
            <a:r>
              <a:rPr lang="en-US" altLang="el-GR" sz="2800" b="1">
                <a:solidFill>
                  <a:srgbClr val="FF0000"/>
                </a:solidFill>
                <a:ea typeface="ＭＳ Ｐゴシック" panose="020B0600070205080204" pitchFamily="34" charset="-128"/>
              </a:rPr>
              <a:t>(Skutnabb-Kangas 1984:18)</a:t>
            </a:r>
            <a:endParaRPr lang="el-GR" altLang="el-GR" sz="2800" b="1">
              <a:solidFill>
                <a:srgbClr val="FF0000"/>
              </a:solidFill>
              <a:ea typeface="ＭＳ Ｐゴシック" panose="020B0600070205080204" pitchFamily="34" charset="-128"/>
            </a:endParaRPr>
          </a:p>
        </p:txBody>
      </p:sp>
      <p:graphicFrame>
        <p:nvGraphicFramePr>
          <p:cNvPr id="4" name="3 - Θέση περιεχομένου">
            <a:extLst>
              <a:ext uri="{FF2B5EF4-FFF2-40B4-BE49-F238E27FC236}">
                <a16:creationId xmlns:a16="http://schemas.microsoft.com/office/drawing/2014/main" id="{5C63FC3C-8185-4C42-902E-D84D8DD83770}"/>
              </a:ext>
            </a:extLst>
          </p:cNvPr>
          <p:cNvGraphicFramePr>
            <a:graphicFrameLocks noGrp="1"/>
          </p:cNvGraphicFramePr>
          <p:nvPr>
            <p:ph idx="1"/>
            <p:extLst>
              <p:ext uri="{D42A27DB-BD31-4B8C-83A1-F6EECF244321}">
                <p14:modId xmlns:p14="http://schemas.microsoft.com/office/powerpoint/2010/main" val="1930612145"/>
              </p:ext>
            </p:extLst>
          </p:nvPr>
        </p:nvGraphicFramePr>
        <p:xfrm>
          <a:off x="1412390" y="1728896"/>
          <a:ext cx="8893175" cy="4860926"/>
        </p:xfrm>
        <a:graphic>
          <a:graphicData uri="http://schemas.openxmlformats.org/drawingml/2006/table">
            <a:tbl>
              <a:tblPr firstRow="1" bandRow="1">
                <a:tableStyleId>{5C22544A-7EE6-4342-B048-85BDC9FD1C3A}</a:tableStyleId>
              </a:tblPr>
              <a:tblGrid>
                <a:gridCol w="3087120">
                  <a:extLst>
                    <a:ext uri="{9D8B030D-6E8A-4147-A177-3AD203B41FA5}">
                      <a16:colId xmlns:a16="http://schemas.microsoft.com/office/drawing/2014/main" val="20000"/>
                    </a:ext>
                  </a:extLst>
                </a:gridCol>
                <a:gridCol w="5806055">
                  <a:extLst>
                    <a:ext uri="{9D8B030D-6E8A-4147-A177-3AD203B41FA5}">
                      <a16:colId xmlns:a16="http://schemas.microsoft.com/office/drawing/2014/main" val="20001"/>
                    </a:ext>
                  </a:extLst>
                </a:gridCol>
              </a:tblGrid>
              <a:tr h="640045">
                <a:tc>
                  <a:txBody>
                    <a:bodyPr/>
                    <a:lstStyle/>
                    <a:p>
                      <a:r>
                        <a:rPr lang="el-GR" sz="1800" dirty="0"/>
                        <a:t>ΚΡΙΤΗΡΙΟ</a:t>
                      </a:r>
                    </a:p>
                  </a:txBody>
                  <a:tcPr marL="91447" marR="91447" marT="45704" marB="45704"/>
                </a:tc>
                <a:tc>
                  <a:txBody>
                    <a:bodyPr/>
                    <a:lstStyle/>
                    <a:p>
                      <a:r>
                        <a:rPr lang="el-GR" sz="1800" dirty="0"/>
                        <a:t>ΟΡΙΣΜΟΣ </a:t>
                      </a:r>
                    </a:p>
                    <a:p>
                      <a:r>
                        <a:rPr lang="el-GR" sz="1800" dirty="0"/>
                        <a:t>Γ1</a:t>
                      </a:r>
                      <a:r>
                        <a:rPr lang="el-GR" sz="1800" baseline="0" dirty="0"/>
                        <a:t> είναι </a:t>
                      </a:r>
                      <a:endParaRPr lang="el-GR" sz="1800" dirty="0"/>
                    </a:p>
                  </a:txBody>
                  <a:tcPr marL="91447" marR="91447" marT="45704" marB="45704"/>
                </a:tc>
                <a:extLst>
                  <a:ext uri="{0D108BD9-81ED-4DB2-BD59-A6C34878D82A}">
                    <a16:rowId xmlns:a16="http://schemas.microsoft.com/office/drawing/2014/main" val="10000"/>
                  </a:ext>
                </a:extLst>
              </a:tr>
              <a:tr h="727843">
                <a:tc>
                  <a:txBody>
                    <a:bodyPr/>
                    <a:lstStyle/>
                    <a:p>
                      <a:r>
                        <a:rPr lang="el-GR" sz="1600" dirty="0"/>
                        <a:t>1.</a:t>
                      </a:r>
                      <a:r>
                        <a:rPr lang="en-US" sz="1600" dirty="0"/>
                        <a:t> </a:t>
                      </a:r>
                      <a:r>
                        <a:rPr lang="el-GR" sz="1600" dirty="0"/>
                        <a:t>Χρόνος/ Προέλευση</a:t>
                      </a:r>
                    </a:p>
                  </a:txBody>
                  <a:tcPr marL="91447" marR="91447" marT="45704" marB="45704"/>
                </a:tc>
                <a:tc>
                  <a:txBody>
                    <a:bodyPr/>
                    <a:lstStyle/>
                    <a:p>
                      <a:r>
                        <a:rPr lang="el-GR" sz="1600" dirty="0"/>
                        <a:t>Η γλώσσα που κατακτά κάποιος πρώτη με φυσικό και αβίαστο τρόπο</a:t>
                      </a:r>
                    </a:p>
                  </a:txBody>
                  <a:tcPr marL="91447" marR="91447" marT="45704" marB="45704"/>
                </a:tc>
                <a:extLst>
                  <a:ext uri="{0D108BD9-81ED-4DB2-BD59-A6C34878D82A}">
                    <a16:rowId xmlns:a16="http://schemas.microsoft.com/office/drawing/2014/main" val="10001"/>
                  </a:ext>
                </a:extLst>
              </a:tr>
              <a:tr h="1151758">
                <a:tc>
                  <a:txBody>
                    <a:bodyPr/>
                    <a:lstStyle/>
                    <a:p>
                      <a:r>
                        <a:rPr lang="el-GR" sz="1600" dirty="0"/>
                        <a:t>2.</a:t>
                      </a:r>
                      <a:r>
                        <a:rPr lang="el-GR" sz="1600" baseline="0" dirty="0"/>
                        <a:t> Ταύτιση</a:t>
                      </a:r>
                    </a:p>
                    <a:p>
                      <a:r>
                        <a:rPr lang="el-GR" sz="1600" baseline="0" dirty="0"/>
                        <a:t>Α. εσωτερική </a:t>
                      </a:r>
                    </a:p>
                    <a:p>
                      <a:r>
                        <a:rPr lang="el-GR" sz="1600" baseline="0" dirty="0"/>
                        <a:t>Β. εξωτερική</a:t>
                      </a:r>
                    </a:p>
                    <a:p>
                      <a:endParaRPr lang="el-GR" sz="1600" dirty="0"/>
                    </a:p>
                  </a:txBody>
                  <a:tcPr marL="91447" marR="91447" marT="45704" marB="45704"/>
                </a:tc>
                <a:tc>
                  <a:txBody>
                    <a:bodyPr/>
                    <a:lstStyle/>
                    <a:p>
                      <a:r>
                        <a:rPr lang="el-GR" sz="1600" dirty="0"/>
                        <a:t>Η γλώσσα με την</a:t>
                      </a:r>
                      <a:r>
                        <a:rPr lang="el-GR" sz="1600" baseline="0" dirty="0"/>
                        <a:t> οποία ο ίδιος ο ομιλητής ταυτίζεται ως φυσικός ομιλητής της</a:t>
                      </a:r>
                    </a:p>
                    <a:p>
                      <a:endParaRPr lang="el-GR" sz="1600" baseline="0" dirty="0"/>
                    </a:p>
                    <a:p>
                      <a:r>
                        <a:rPr lang="el-GR" sz="1600" baseline="0" dirty="0"/>
                        <a:t>Η γλώσσα της οποία φυσικό ομιλητή τον θεωρούν οι άλλοι</a:t>
                      </a:r>
                      <a:endParaRPr lang="el-GR" sz="1600" dirty="0"/>
                    </a:p>
                  </a:txBody>
                  <a:tcPr marL="91447" marR="91447" marT="45704" marB="45704"/>
                </a:tc>
                <a:extLst>
                  <a:ext uri="{0D108BD9-81ED-4DB2-BD59-A6C34878D82A}">
                    <a16:rowId xmlns:a16="http://schemas.microsoft.com/office/drawing/2014/main" val="10002"/>
                  </a:ext>
                </a:extLst>
              </a:tr>
              <a:tr h="950151">
                <a:tc>
                  <a:txBody>
                    <a:bodyPr/>
                    <a:lstStyle/>
                    <a:p>
                      <a:r>
                        <a:rPr lang="el-GR" sz="1600" dirty="0"/>
                        <a:t>3. Ικανότητα</a:t>
                      </a:r>
                    </a:p>
                  </a:txBody>
                  <a:tcPr marL="91447" marR="91447" marT="45704" marB="45704"/>
                </a:tc>
                <a:tc>
                  <a:txBody>
                    <a:bodyPr/>
                    <a:lstStyle/>
                    <a:p>
                      <a:r>
                        <a:rPr lang="el-GR" sz="1600" dirty="0"/>
                        <a:t>Η γλώσσα που κάποιος</a:t>
                      </a:r>
                      <a:r>
                        <a:rPr lang="el-GR" sz="1600" baseline="0" dirty="0"/>
                        <a:t> ξέρει καλύτερα</a:t>
                      </a:r>
                      <a:endParaRPr lang="el-GR" sz="1600" dirty="0"/>
                    </a:p>
                  </a:txBody>
                  <a:tcPr marL="91447" marR="91447" marT="45704" marB="45704"/>
                </a:tc>
                <a:extLst>
                  <a:ext uri="{0D108BD9-81ED-4DB2-BD59-A6C34878D82A}">
                    <a16:rowId xmlns:a16="http://schemas.microsoft.com/office/drawing/2014/main" val="10003"/>
                  </a:ext>
                </a:extLst>
              </a:tr>
              <a:tr h="440975">
                <a:tc>
                  <a:txBody>
                    <a:bodyPr/>
                    <a:lstStyle/>
                    <a:p>
                      <a:r>
                        <a:rPr lang="el-GR" sz="1600" dirty="0"/>
                        <a:t>4.</a:t>
                      </a:r>
                      <a:r>
                        <a:rPr lang="el-GR" sz="1600" baseline="0" dirty="0"/>
                        <a:t> Λειτουργία</a:t>
                      </a:r>
                      <a:endParaRPr lang="el-GR" sz="1600" dirty="0"/>
                    </a:p>
                  </a:txBody>
                  <a:tcPr marL="91447" marR="91447" marT="45704" marB="45704"/>
                </a:tc>
                <a:tc>
                  <a:txBody>
                    <a:bodyPr/>
                    <a:lstStyle/>
                    <a:p>
                      <a:r>
                        <a:rPr lang="el-GR" sz="1600" dirty="0"/>
                        <a:t>Η γλώσσα που</a:t>
                      </a:r>
                      <a:r>
                        <a:rPr lang="el-GR" sz="1600" baseline="0" dirty="0"/>
                        <a:t> κάποιος χρησιμοποιεί περισσότερο</a:t>
                      </a:r>
                      <a:endParaRPr lang="el-GR" sz="1600" dirty="0"/>
                    </a:p>
                  </a:txBody>
                  <a:tcPr marL="91447" marR="91447" marT="45704" marB="45704"/>
                </a:tc>
                <a:extLst>
                  <a:ext uri="{0D108BD9-81ED-4DB2-BD59-A6C34878D82A}">
                    <a16:rowId xmlns:a16="http://schemas.microsoft.com/office/drawing/2014/main" val="10004"/>
                  </a:ext>
                </a:extLst>
              </a:tr>
              <a:tr h="950151">
                <a:tc>
                  <a:txBody>
                    <a:bodyPr/>
                    <a:lstStyle/>
                    <a:p>
                      <a:r>
                        <a:rPr lang="el-GR" sz="1600" dirty="0"/>
                        <a:t>5. Αυτοματοποίηση</a:t>
                      </a:r>
                    </a:p>
                  </a:txBody>
                  <a:tcPr marL="91447" marR="91447" marT="45704" marB="45704"/>
                </a:tc>
                <a:tc>
                  <a:txBody>
                    <a:bodyPr/>
                    <a:lstStyle/>
                    <a:p>
                      <a:r>
                        <a:rPr lang="el-GR" sz="1600" dirty="0"/>
                        <a:t>Η γλώσσα στην οποία ονειρευόμαστε, σκεφτόμαστε, κάνουμε μαθηματικούς υπολογισμούς</a:t>
                      </a:r>
                    </a:p>
                  </a:txBody>
                  <a:tcPr marL="91447" marR="91447" marT="45704" marB="45704"/>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97294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a:bodyPr>
          <a:lstStyle/>
          <a:p>
            <a:r>
              <a:rPr lang="el-GR" dirty="0"/>
              <a:t>Μια </a:t>
            </a:r>
            <a:r>
              <a:rPr lang="el-GR" b="1" dirty="0"/>
              <a:t>ξένη γλώσσα </a:t>
            </a:r>
            <a:r>
              <a:rPr lang="el-GR" dirty="0"/>
              <a:t>είναι οποιαδήποτε γλώσσα διδάσκεται στο σχολείο εντός του αναλυτικού προγράμματος, αλλά στερείται ευκαιριών και δυνατοτήτων για επικοινωνιακή χρήση εκτός του σχολικού περιβάλλοντος.</a:t>
            </a:r>
          </a:p>
          <a:p>
            <a:r>
              <a:rPr lang="el-GR" dirty="0"/>
              <a:t>Η </a:t>
            </a:r>
            <a:r>
              <a:rPr lang="el-GR" b="1" dirty="0"/>
              <a:t>δεύτερη γλώσσα </a:t>
            </a:r>
            <a:r>
              <a:rPr lang="el-GR" dirty="0"/>
              <a:t>αναφέρεται (α) στον γλωσσικό κώδικα που χρησιμοποιείται για εκπαιδευτικές, διοικητικές, επαγγελματικές κι άλλες εξειδικευμένες λειτουργίες, (β) οποιαδήποτε γλώσσα κατακτά κάποιος μετά το πέρας της κατάκτησης της πρώτης του γλώσσας</a:t>
            </a:r>
          </a:p>
        </p:txBody>
      </p:sp>
      <p:sp>
        <p:nvSpPr>
          <p:cNvPr id="3" name="Τίτλος 2"/>
          <p:cNvSpPr>
            <a:spLocks noGrp="1"/>
          </p:cNvSpPr>
          <p:nvPr>
            <p:ph type="title"/>
          </p:nvPr>
        </p:nvSpPr>
        <p:spPr/>
        <p:txBody>
          <a:bodyPr/>
          <a:lstStyle/>
          <a:p>
            <a:r>
              <a:rPr lang="el-GR" dirty="0"/>
              <a:t>Ξένη/δεύτερη γλώσσα</a:t>
            </a:r>
          </a:p>
        </p:txBody>
      </p:sp>
    </p:spTree>
    <p:extLst>
      <p:ext uri="{BB962C8B-B14F-4D97-AF65-F5344CB8AC3E}">
        <p14:creationId xmlns:p14="http://schemas.microsoft.com/office/powerpoint/2010/main" val="666053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C3E3E7C0-B5DA-6DAE-A1CA-2F8CEF95CB28}"/>
              </a:ext>
            </a:extLst>
          </p:cNvPr>
          <p:cNvSpPr>
            <a:spLocks noGrp="1"/>
          </p:cNvSpPr>
          <p:nvPr>
            <p:ph idx="1"/>
          </p:nvPr>
        </p:nvSpPr>
        <p:spPr/>
        <p:txBody>
          <a:bodyPr/>
          <a:lstStyle/>
          <a:p>
            <a:pPr eaLnBrk="1" hangingPunct="1"/>
            <a:r>
              <a:rPr lang="el-GR" altLang="el-GR" dirty="0">
                <a:ea typeface="ＭＳ Ｐゴシック" panose="020B0600070205080204" pitchFamily="34" charset="-128"/>
              </a:rPr>
              <a:t>Οποιαδήποτε γλώσσα κατακτά ή μαθαίνει ένα άτομο πέρα από τη μητρική του (α) άσχετα από το είδος του περιβάλλοντος εκμάθησης και (β) άσχετα από τον αριθμό άλλων μη μητρικών γλωσσών που ενδεχομένως κατέχει.</a:t>
            </a:r>
          </a:p>
          <a:p>
            <a:pPr eaLnBrk="1" hangingPunct="1"/>
            <a:r>
              <a:rPr lang="el-GR" altLang="el-GR" dirty="0">
                <a:ea typeface="ＭＳ Ｐゴシック" panose="020B0600070205080204" pitchFamily="34" charset="-128"/>
              </a:rPr>
              <a:t>Η διάκρισή της από την </a:t>
            </a:r>
            <a:r>
              <a:rPr lang="ja-JP" altLang="el-GR">
                <a:ea typeface="ＭＳ Ｐゴシック" panose="020B0600070205080204" pitchFamily="34" charset="-128"/>
              </a:rPr>
              <a:t>‘</a:t>
            </a:r>
            <a:r>
              <a:rPr lang="el-GR" altLang="ja-JP" dirty="0">
                <a:ea typeface="ＭＳ Ｐゴシック" panose="020B0600070205080204" pitchFamily="34" charset="-128"/>
              </a:rPr>
              <a:t>ξένη</a:t>
            </a:r>
            <a:r>
              <a:rPr lang="ja-JP" altLang="el-GR">
                <a:ea typeface="ＭＳ Ｐゴシック" panose="020B0600070205080204" pitchFamily="34" charset="-128"/>
              </a:rPr>
              <a:t>’</a:t>
            </a:r>
            <a:r>
              <a:rPr lang="el-GR" altLang="ja-JP" dirty="0">
                <a:ea typeface="ＭＳ Ｐゴシック" panose="020B0600070205080204" pitchFamily="34" charset="-128"/>
              </a:rPr>
              <a:t> γλώσσα είναι στη βάση της γεωγραφική.</a:t>
            </a:r>
            <a:endParaRPr lang="el-GR" altLang="el-GR" dirty="0">
              <a:ea typeface="ＭＳ Ｐゴシック" panose="020B0600070205080204" pitchFamily="34" charset="-128"/>
            </a:endParaRPr>
          </a:p>
          <a:p>
            <a:endParaRPr lang="el-GR" dirty="0"/>
          </a:p>
        </p:txBody>
      </p:sp>
      <p:sp>
        <p:nvSpPr>
          <p:cNvPr id="3" name="Τίτλος 2">
            <a:extLst>
              <a:ext uri="{FF2B5EF4-FFF2-40B4-BE49-F238E27FC236}">
                <a16:creationId xmlns:a16="http://schemas.microsoft.com/office/drawing/2014/main" id="{C8945A07-7F06-2B31-860D-2D77D243BE16}"/>
              </a:ext>
            </a:extLst>
          </p:cNvPr>
          <p:cNvSpPr>
            <a:spLocks noGrp="1"/>
          </p:cNvSpPr>
          <p:nvPr>
            <p:ph type="title"/>
          </p:nvPr>
        </p:nvSpPr>
        <p:spPr/>
        <p:txBody>
          <a:bodyPr/>
          <a:lstStyle/>
          <a:p>
            <a:r>
              <a:rPr lang="el-GR" dirty="0"/>
              <a:t>Δεύτερη γλώσσα (πρόσθετη γλώσσα)</a:t>
            </a:r>
          </a:p>
        </p:txBody>
      </p:sp>
    </p:spTree>
    <p:extLst>
      <p:ext uri="{BB962C8B-B14F-4D97-AF65-F5344CB8AC3E}">
        <p14:creationId xmlns:p14="http://schemas.microsoft.com/office/powerpoint/2010/main" val="3885679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1775521" y="2420888"/>
            <a:ext cx="8424935" cy="4320480"/>
          </a:xfrm>
        </p:spPr>
        <p:txBody>
          <a:bodyPr>
            <a:normAutofit fontScale="92500" lnSpcReduction="20000"/>
          </a:bodyPr>
          <a:lstStyle/>
          <a:p>
            <a:r>
              <a:rPr lang="en-US" dirty="0"/>
              <a:t>Bloomfield (1933</a:t>
            </a:r>
            <a:r>
              <a:rPr lang="el-GR" dirty="0"/>
              <a:t>, σελ. </a:t>
            </a:r>
            <a:r>
              <a:rPr lang="en-US" dirty="0"/>
              <a:t>6): </a:t>
            </a:r>
            <a:r>
              <a:rPr lang="el-GR" dirty="0"/>
              <a:t>«ο έλεγχος δύο γλωσσών στο επίπεδο του φυσικού ομιλητή» (</a:t>
            </a:r>
            <a:r>
              <a:rPr lang="en-US" dirty="0"/>
              <a:t>“native–like control of two languages”</a:t>
            </a:r>
            <a:r>
              <a:rPr lang="el-GR" dirty="0"/>
              <a:t>)</a:t>
            </a:r>
          </a:p>
          <a:p>
            <a:r>
              <a:rPr lang="en-US" dirty="0"/>
              <a:t>Haugen (1953</a:t>
            </a:r>
            <a:r>
              <a:rPr lang="el-GR" dirty="0"/>
              <a:t>, σελ. </a:t>
            </a:r>
            <a:r>
              <a:rPr lang="en-US" dirty="0"/>
              <a:t>7)</a:t>
            </a:r>
            <a:r>
              <a:rPr lang="el-GR" dirty="0"/>
              <a:t>: Δίγλωσσος είναι αυτός που είναι ικανός να σχηματίσει </a:t>
            </a:r>
            <a:r>
              <a:rPr lang="el-GR" dirty="0" err="1"/>
              <a:t>εκφωνήματα</a:t>
            </a:r>
            <a:r>
              <a:rPr lang="el-GR" dirty="0"/>
              <a:t> με νόημα σε μια άλλη γλώσσα (</a:t>
            </a:r>
            <a:r>
              <a:rPr lang="en-US" dirty="0"/>
              <a:t>"complete and meaningful utterances in other languages."</a:t>
            </a:r>
            <a:endParaRPr lang="el-GR" dirty="0"/>
          </a:p>
          <a:p>
            <a:r>
              <a:rPr lang="en-US" dirty="0"/>
              <a:t>Mackey (1962</a:t>
            </a:r>
            <a:r>
              <a:rPr lang="el-GR" dirty="0"/>
              <a:t>, σελ. </a:t>
            </a:r>
            <a:r>
              <a:rPr lang="en-US" dirty="0"/>
              <a:t>52)</a:t>
            </a:r>
            <a:r>
              <a:rPr lang="el-GR" dirty="0"/>
              <a:t>: Η ικανότητα να χειρίζεται κανείς περισσότερες της μιας γλώσσες (</a:t>
            </a:r>
            <a:r>
              <a:rPr lang="en-US" dirty="0"/>
              <a:t>“the ability to use more than one language”</a:t>
            </a:r>
            <a:r>
              <a:rPr lang="el-GR" dirty="0"/>
              <a:t>)</a:t>
            </a:r>
            <a:endParaRPr lang="en-US" dirty="0"/>
          </a:p>
          <a:p>
            <a:r>
              <a:rPr lang="el-GR" dirty="0" err="1"/>
              <a:t>MacΝamara</a:t>
            </a:r>
            <a:r>
              <a:rPr lang="el-GR" dirty="0"/>
              <a:t> (1967): «Θα χρησιμοποιήσω τον όρο δίγλωσσοι για άτομα που κατέχουν τουλάχιστον μία από τις γλωσσικές δεξιότητες έστω και σε ελάχιστο βαθμό στη δεύτερη γλώσσα τους. […] Αυτό σημαίνει ότι θεωρούμε ότι </a:t>
            </a:r>
            <a:r>
              <a:rPr lang="el-GR" dirty="0">
                <a:highlight>
                  <a:srgbClr val="FFFF00"/>
                </a:highlight>
              </a:rPr>
              <a:t>η διγλωσσία είναι ένα συνεχές, ή μάλλον μια ολόκληρη σειρά από συνεχή, που ποικίλλουν μεταξύ των ατόμων όσον αφορά μια ποικιλία διαστάσεων». </a:t>
            </a:r>
          </a:p>
          <a:p>
            <a:r>
              <a:rPr lang="en-US" dirty="0" err="1"/>
              <a:t>Weinreich</a:t>
            </a:r>
            <a:r>
              <a:rPr lang="en-US" dirty="0"/>
              <a:t> (1953, </a:t>
            </a:r>
            <a:r>
              <a:rPr lang="el-GR" dirty="0"/>
              <a:t>σελ. 1</a:t>
            </a:r>
            <a:r>
              <a:rPr lang="en-US" dirty="0"/>
              <a:t>)</a:t>
            </a:r>
            <a:r>
              <a:rPr lang="el-GR" dirty="0"/>
              <a:t>: η πρακτική της χρήσης δύο γλωσσών εναλλάξ (</a:t>
            </a:r>
            <a:r>
              <a:rPr lang="en-US" dirty="0"/>
              <a:t>“the practice of alternately using two languages”</a:t>
            </a:r>
            <a:r>
              <a:rPr lang="el-GR" dirty="0"/>
              <a:t>)</a:t>
            </a:r>
          </a:p>
          <a:p>
            <a:r>
              <a:rPr lang="en-US" dirty="0" err="1"/>
              <a:t>Grosjean</a:t>
            </a:r>
            <a:r>
              <a:rPr lang="en-US" dirty="0"/>
              <a:t> </a:t>
            </a:r>
            <a:r>
              <a:rPr lang="el-GR" dirty="0"/>
              <a:t>(</a:t>
            </a:r>
            <a:r>
              <a:rPr lang="en-US" dirty="0"/>
              <a:t>2010</a:t>
            </a:r>
            <a:r>
              <a:rPr lang="el-GR" dirty="0"/>
              <a:t>,</a:t>
            </a:r>
            <a:r>
              <a:rPr lang="en-US" dirty="0"/>
              <a:t> </a:t>
            </a:r>
            <a:r>
              <a:rPr lang="el-GR" dirty="0"/>
              <a:t>σελ. </a:t>
            </a:r>
            <a:r>
              <a:rPr lang="en-US" dirty="0"/>
              <a:t>4): </a:t>
            </a:r>
            <a:r>
              <a:rPr lang="el-GR" dirty="0">
                <a:highlight>
                  <a:srgbClr val="FFFF00"/>
                </a:highlight>
              </a:rPr>
              <a:t>Δίγλωσσα είναι τα άτομα που χρειάζονται και χρησιμοποιούν δύο ή περισσότερες γλώσσες ή διαλέκτους στην καθημερινότητά τους </a:t>
            </a:r>
            <a:r>
              <a:rPr lang="el-GR" dirty="0"/>
              <a:t>(</a:t>
            </a:r>
            <a:r>
              <a:rPr lang="en-US" dirty="0"/>
              <a:t>‘those people who need and use two or more languages (or dialects) in their everyday lives’</a:t>
            </a:r>
            <a:r>
              <a:rPr lang="el-GR" dirty="0"/>
              <a:t>).</a:t>
            </a:r>
          </a:p>
          <a:p>
            <a:endParaRPr lang="el-GR" dirty="0"/>
          </a:p>
        </p:txBody>
      </p:sp>
      <p:sp>
        <p:nvSpPr>
          <p:cNvPr id="3" name="Τίτλος 2"/>
          <p:cNvSpPr>
            <a:spLocks noGrp="1"/>
          </p:cNvSpPr>
          <p:nvPr>
            <p:ph type="title"/>
          </p:nvPr>
        </p:nvSpPr>
        <p:spPr/>
        <p:txBody>
          <a:bodyPr/>
          <a:lstStyle/>
          <a:p>
            <a:r>
              <a:rPr lang="el-GR" dirty="0"/>
              <a:t>Διγλωσσία</a:t>
            </a:r>
          </a:p>
        </p:txBody>
      </p:sp>
    </p:spTree>
    <p:extLst>
      <p:ext uri="{BB962C8B-B14F-4D97-AF65-F5344CB8AC3E}">
        <p14:creationId xmlns:p14="http://schemas.microsoft.com/office/powerpoint/2010/main" val="3440235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1847529" y="2276872"/>
            <a:ext cx="8640959" cy="4320480"/>
          </a:xfrm>
        </p:spPr>
        <p:txBody>
          <a:bodyPr>
            <a:normAutofit fontScale="85000" lnSpcReduction="10000"/>
          </a:bodyPr>
          <a:lstStyle/>
          <a:p>
            <a:r>
              <a:rPr lang="el-GR" b="1" dirty="0"/>
              <a:t>Ικανότητα</a:t>
            </a:r>
            <a:r>
              <a:rPr lang="el-GR" dirty="0"/>
              <a:t> (</a:t>
            </a:r>
            <a:r>
              <a:rPr lang="en-US" dirty="0"/>
              <a:t>ability)</a:t>
            </a:r>
            <a:r>
              <a:rPr lang="el-GR" dirty="0"/>
              <a:t>: Ορισμένοι δίγλωσσοι έχουν παραγωγική ικανότητα σε όλες τις γλώσσες τους (μιλούν και γράφουν), ενώ άλλοι διαθέτουν κυρίως </a:t>
            </a:r>
            <a:r>
              <a:rPr lang="el-GR" dirty="0" err="1"/>
              <a:t>προσληπτικές</a:t>
            </a:r>
            <a:r>
              <a:rPr lang="el-GR" dirty="0"/>
              <a:t> δεξιότητες (ακούν και διαβάζουν). Ορισμένοι είναι αναδυόμενοι δίγλωσσοι (</a:t>
            </a:r>
            <a:r>
              <a:rPr lang="el-GR" dirty="0" err="1"/>
              <a:t>δλδ</a:t>
            </a:r>
            <a:r>
              <a:rPr lang="el-GR" dirty="0"/>
              <a:t>. στα πρώιμα στάδια ανάπτυξης της γλώσσας).</a:t>
            </a:r>
          </a:p>
          <a:p>
            <a:r>
              <a:rPr lang="el-GR" b="1" dirty="0"/>
              <a:t>Χρήση</a:t>
            </a:r>
            <a:r>
              <a:rPr lang="el-GR" dirty="0"/>
              <a:t>: </a:t>
            </a:r>
            <a:r>
              <a:rPr lang="el-GR" dirty="0">
                <a:highlight>
                  <a:srgbClr val="FFFF00"/>
                </a:highlight>
              </a:rPr>
              <a:t>Τα πεδία χρήσης κάθε γλώσσας διαφέρουν </a:t>
            </a:r>
            <a:r>
              <a:rPr lang="el-GR" dirty="0"/>
              <a:t>(π.χ. σχολείο, σπίτι, τηλεόραση, διαδίκτυο). </a:t>
            </a:r>
          </a:p>
          <a:p>
            <a:r>
              <a:rPr lang="el-GR" b="1" dirty="0"/>
              <a:t>Ισορροπία</a:t>
            </a:r>
            <a:r>
              <a:rPr lang="el-GR" dirty="0"/>
              <a:t>: </a:t>
            </a:r>
            <a:r>
              <a:rPr lang="el-GR" b="1" dirty="0">
                <a:highlight>
                  <a:srgbClr val="FFFF00"/>
                </a:highlight>
              </a:rPr>
              <a:t>Σπάνια δίγλωσσοι έχουν την ίδια ικανότητα στις γλώσσες τους. Συχνά μία γλώσσα είναι κυρίαρχη.</a:t>
            </a:r>
          </a:p>
          <a:p>
            <a:r>
              <a:rPr lang="el-GR" b="1" dirty="0"/>
              <a:t>Ηλικία</a:t>
            </a:r>
            <a:r>
              <a:rPr lang="el-GR" dirty="0"/>
              <a:t>: Ταυτόχρονη διγλωσσία – Διαδοχική διγλωσσία (πρώιμη και όψιμη)</a:t>
            </a:r>
          </a:p>
          <a:p>
            <a:r>
              <a:rPr lang="el-GR" b="1" dirty="0"/>
              <a:t>Ανάπτυξη</a:t>
            </a:r>
            <a:r>
              <a:rPr lang="el-GR" dirty="0"/>
              <a:t>: Αρχόμενη διγλωσσία (μία γλώσσα καλά αναπτυγμένη και μία άλλη στα πρώιμα στάδια κατάκτησης). Ανιούσα διγλωσσία (η δεύτερη γλώσσα αναπτύσσεται). Κατιούσα διγλωσσία (μια γλώσσα συρρικνώνεται).</a:t>
            </a:r>
          </a:p>
          <a:p>
            <a:r>
              <a:rPr lang="el-GR" b="1" dirty="0"/>
              <a:t>Πολιτισμός</a:t>
            </a:r>
            <a:r>
              <a:rPr lang="el-GR" dirty="0"/>
              <a:t>: Οι δίγλωσσοι συνήθως είναι και </a:t>
            </a:r>
            <a:r>
              <a:rPr lang="el-GR" dirty="0" err="1"/>
              <a:t>διπολιτισμικοί</a:t>
            </a:r>
            <a:r>
              <a:rPr lang="el-GR" dirty="0"/>
              <a:t> </a:t>
            </a:r>
            <a:r>
              <a:rPr lang="en-US" dirty="0"/>
              <a:t>(bicultural). </a:t>
            </a:r>
            <a:r>
              <a:rPr lang="el-GR" dirty="0"/>
              <a:t>Ωστόσο, είναι δυνατόν να είναι κανείς δίγλωσσος αλλά </a:t>
            </a:r>
            <a:r>
              <a:rPr lang="el-GR" dirty="0" err="1"/>
              <a:t>μονοπολιτισμικός</a:t>
            </a:r>
            <a:r>
              <a:rPr lang="el-GR" dirty="0"/>
              <a:t> (</a:t>
            </a:r>
            <a:r>
              <a:rPr lang="en-US" dirty="0" err="1"/>
              <a:t>monocultural</a:t>
            </a:r>
            <a:r>
              <a:rPr lang="en-US" dirty="0"/>
              <a:t>)</a:t>
            </a:r>
            <a:r>
              <a:rPr lang="el-GR" dirty="0"/>
              <a:t>.  Η διαδικασία </a:t>
            </a:r>
            <a:r>
              <a:rPr lang="el-GR" dirty="0" err="1"/>
              <a:t>επιπολιτισμού</a:t>
            </a:r>
            <a:r>
              <a:rPr lang="el-GR" dirty="0"/>
              <a:t> </a:t>
            </a:r>
            <a:r>
              <a:rPr lang="en-US" dirty="0"/>
              <a:t>(acculturation) </a:t>
            </a:r>
            <a:r>
              <a:rPr lang="el-GR" dirty="0"/>
              <a:t>συχνά λαμβάνει χώρα ταυτόχρονα με την εκμάθηση της γλώσσας (π.χ. στην περίπτωση μεταναστών): γνώση για τον γλωσσικό πολιτισμό, πολιτισμικά αποδεκτή συμπεριφορά, επίγνωση και </a:t>
            </a:r>
            <a:r>
              <a:rPr lang="el-GR" dirty="0" err="1"/>
              <a:t>ενσυναίσθηση</a:t>
            </a:r>
            <a:r>
              <a:rPr lang="el-GR" dirty="0"/>
              <a:t>, αυτοπεποίθηση στην έκφραση της </a:t>
            </a:r>
            <a:r>
              <a:rPr lang="el-GR" dirty="0" err="1"/>
              <a:t>διπολιτισμικής</a:t>
            </a:r>
            <a:r>
              <a:rPr lang="el-GR" dirty="0"/>
              <a:t> ταυτότητας.</a:t>
            </a:r>
            <a:endParaRPr lang="en-US" dirty="0"/>
          </a:p>
          <a:p>
            <a:endParaRPr lang="en-US" dirty="0"/>
          </a:p>
        </p:txBody>
      </p:sp>
      <p:sp>
        <p:nvSpPr>
          <p:cNvPr id="3" name="Τίτλος 2"/>
          <p:cNvSpPr>
            <a:spLocks noGrp="1"/>
          </p:cNvSpPr>
          <p:nvPr>
            <p:ph type="title"/>
          </p:nvPr>
        </p:nvSpPr>
        <p:spPr/>
        <p:txBody>
          <a:bodyPr>
            <a:normAutofit fontScale="90000"/>
          </a:bodyPr>
          <a:lstStyle/>
          <a:p>
            <a:r>
              <a:rPr lang="el-GR" dirty="0"/>
              <a:t>Διαστάσεις της διγλωσσίας</a:t>
            </a:r>
            <a:r>
              <a:rPr lang="en-US" dirty="0"/>
              <a:t> (1</a:t>
            </a:r>
            <a:r>
              <a:rPr lang="el-GR" dirty="0"/>
              <a:t>/2</a:t>
            </a:r>
            <a:r>
              <a:rPr lang="en-US" dirty="0"/>
              <a:t>)</a:t>
            </a:r>
            <a:r>
              <a:rPr lang="el-GR" sz="4000" dirty="0"/>
              <a:t> (</a:t>
            </a:r>
            <a:r>
              <a:rPr lang="en-US" sz="4000" dirty="0"/>
              <a:t>Baker, 2017)</a:t>
            </a:r>
            <a:endParaRPr lang="el-GR" dirty="0"/>
          </a:p>
        </p:txBody>
      </p:sp>
    </p:spTree>
    <p:extLst>
      <p:ext uri="{BB962C8B-B14F-4D97-AF65-F5344CB8AC3E}">
        <p14:creationId xmlns:p14="http://schemas.microsoft.com/office/powerpoint/2010/main" val="4031058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1703513" y="2420888"/>
            <a:ext cx="8784975" cy="4248472"/>
          </a:xfrm>
        </p:spPr>
        <p:txBody>
          <a:bodyPr>
            <a:normAutofit fontScale="92500" lnSpcReduction="20000"/>
          </a:bodyPr>
          <a:lstStyle/>
          <a:p>
            <a:r>
              <a:rPr lang="el-GR" sz="1800" b="1" dirty="0"/>
              <a:t>Περιβάλλοντα</a:t>
            </a:r>
            <a:r>
              <a:rPr lang="el-GR" sz="1800" dirty="0"/>
              <a:t> (</a:t>
            </a:r>
            <a:r>
              <a:rPr lang="en-US" sz="1800" dirty="0"/>
              <a:t>contexts): </a:t>
            </a:r>
          </a:p>
          <a:p>
            <a:pPr lvl="1"/>
            <a:r>
              <a:rPr lang="el-GR" sz="1800" dirty="0"/>
              <a:t>Δίγλωσσοι που ζουν σε δίγλωσσες/ πολύγλωσσες κοινότητες χρησιμοποιούν περισσότερες από μία γλώσσες σε καθημερινή βάση. Άλλοι ζουν σε μονόγλωσσες κοινότητες και έρχονται σε επαφή με μέλη άλλων γλωσσικών κοινοτήτων στις διακοπές, μέσω </a:t>
            </a:r>
            <a:r>
              <a:rPr lang="en-US" sz="1800" dirty="0"/>
              <a:t>email, </a:t>
            </a:r>
            <a:r>
              <a:rPr lang="el-GR" sz="1800" dirty="0"/>
              <a:t>στα </a:t>
            </a:r>
            <a:r>
              <a:rPr lang="en-US" sz="1800" dirty="0"/>
              <a:t>social media. </a:t>
            </a:r>
          </a:p>
          <a:p>
            <a:pPr lvl="1"/>
            <a:r>
              <a:rPr lang="el-GR" sz="1800" dirty="0"/>
              <a:t>Ορισμένα περιβάλλοντα είναι </a:t>
            </a:r>
            <a:r>
              <a:rPr lang="el-GR" sz="1800" dirty="0">
                <a:highlight>
                  <a:srgbClr val="FFFF00"/>
                </a:highlight>
              </a:rPr>
              <a:t>αφαιρετικά</a:t>
            </a:r>
            <a:r>
              <a:rPr lang="el-GR" sz="1800" dirty="0"/>
              <a:t> (δηλ. η πολιτική της χώρας ενισχύει την αντικατάσταση των μειονοτικών γλωσσών από την </a:t>
            </a:r>
            <a:r>
              <a:rPr lang="el-GR" sz="1800" dirty="0" err="1"/>
              <a:t>πλειονοτική</a:t>
            </a:r>
            <a:r>
              <a:rPr lang="el-GR" sz="1800" dirty="0"/>
              <a:t> γλώσσα), ενώ άλλα είναι </a:t>
            </a:r>
            <a:r>
              <a:rPr lang="el-GR" sz="1800" dirty="0">
                <a:highlight>
                  <a:srgbClr val="FFFF00"/>
                </a:highlight>
              </a:rPr>
              <a:t>προσθετικά</a:t>
            </a:r>
            <a:r>
              <a:rPr lang="el-GR" sz="1800" dirty="0"/>
              <a:t> (το άτομο μαθαίνει μια δεύτερη γλώσσα χωρίς κόστος για την πρώτη γλώσσα, όπως στη διγλωσσία της ελίτ (</a:t>
            </a:r>
            <a:r>
              <a:rPr lang="en-US" sz="1800" dirty="0"/>
              <a:t>élite bilingualism</a:t>
            </a:r>
            <a:r>
              <a:rPr lang="el-GR" sz="1800" dirty="0"/>
              <a:t>)).</a:t>
            </a:r>
          </a:p>
          <a:p>
            <a:r>
              <a:rPr lang="el-GR" sz="1800" b="1" dirty="0"/>
              <a:t>Επιλογή</a:t>
            </a:r>
            <a:r>
              <a:rPr lang="el-GR" sz="1800" dirty="0"/>
              <a:t>: </a:t>
            </a:r>
          </a:p>
          <a:p>
            <a:pPr lvl="1"/>
            <a:r>
              <a:rPr lang="el-GR" sz="1800" dirty="0"/>
              <a:t>«εκούσια/</a:t>
            </a:r>
            <a:r>
              <a:rPr lang="el-GR" sz="1800" dirty="0" err="1"/>
              <a:t>κατ'επιλογή</a:t>
            </a:r>
            <a:r>
              <a:rPr lang="el-GR" sz="1800" dirty="0"/>
              <a:t>ν διγλωσσία» – το άτομο επιλέγει να μάθει μια γλώσσα, π.χ. σε περιβάλλον τάξης (καθοδηγούμενη εκμάθηση) </a:t>
            </a:r>
          </a:p>
          <a:p>
            <a:pPr lvl="1"/>
            <a:r>
              <a:rPr lang="el-GR" sz="1800" dirty="0"/>
              <a:t>Διγλωσσία λόγω συνθηκών – τα άτομα μαθαίνουν μια γλώσσα για να ανταποκριθούν σε επαγγελματικές, εκπαιδευτικές, πολιτικές ανάγκες, π.χ. μετανάστες </a:t>
            </a:r>
          </a:p>
          <a:p>
            <a:pPr lvl="1"/>
            <a:r>
              <a:rPr lang="el-GR" sz="1800" dirty="0"/>
              <a:t>Η διαφοροποίηση είναι σημαντική γιατί επιτρέπει τον εντοπισμό διαφορών στο κύρος και το </a:t>
            </a:r>
            <a:r>
              <a:rPr lang="en-US" sz="1800" dirty="0"/>
              <a:t>status </a:t>
            </a:r>
            <a:r>
              <a:rPr lang="el-GR" sz="1800" dirty="0"/>
              <a:t>των γλωσσών και στην εξουσία.</a:t>
            </a:r>
          </a:p>
          <a:p>
            <a:endParaRPr lang="el-GR" dirty="0"/>
          </a:p>
        </p:txBody>
      </p:sp>
      <p:sp>
        <p:nvSpPr>
          <p:cNvPr id="3" name="Τίτλος 2"/>
          <p:cNvSpPr>
            <a:spLocks noGrp="1"/>
          </p:cNvSpPr>
          <p:nvPr>
            <p:ph type="title"/>
          </p:nvPr>
        </p:nvSpPr>
        <p:spPr/>
        <p:txBody>
          <a:bodyPr>
            <a:normAutofit fontScale="90000"/>
          </a:bodyPr>
          <a:lstStyle/>
          <a:p>
            <a:r>
              <a:rPr lang="el-GR" dirty="0"/>
              <a:t>Διαστάσεις της διγλωσσίας</a:t>
            </a:r>
            <a:r>
              <a:rPr lang="en-US" dirty="0"/>
              <a:t> (</a:t>
            </a:r>
            <a:r>
              <a:rPr lang="el-GR" dirty="0"/>
              <a:t>2/2</a:t>
            </a:r>
            <a:r>
              <a:rPr lang="en-US" dirty="0"/>
              <a:t>)</a:t>
            </a:r>
            <a:r>
              <a:rPr lang="en-US" sz="4000" dirty="0"/>
              <a:t> </a:t>
            </a:r>
            <a:r>
              <a:rPr lang="el-GR" sz="4000" dirty="0"/>
              <a:t>(</a:t>
            </a:r>
            <a:r>
              <a:rPr lang="en-US" sz="4000" dirty="0"/>
              <a:t>Baker, 2017)</a:t>
            </a:r>
            <a:endParaRPr lang="el-GR" dirty="0"/>
          </a:p>
        </p:txBody>
      </p:sp>
    </p:spTree>
    <p:extLst>
      <p:ext uri="{BB962C8B-B14F-4D97-AF65-F5344CB8AC3E}">
        <p14:creationId xmlns:p14="http://schemas.microsoft.com/office/powerpoint/2010/main" val="3528578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Προσθετική – Αφαιρετική διγλωσσία</a:t>
            </a:r>
          </a:p>
        </p:txBody>
      </p:sp>
      <p:sp>
        <p:nvSpPr>
          <p:cNvPr id="3" name="Θέση περιεχομένου 2"/>
          <p:cNvSpPr>
            <a:spLocks noGrp="1"/>
          </p:cNvSpPr>
          <p:nvPr>
            <p:ph sz="quarter" idx="13"/>
          </p:nvPr>
        </p:nvSpPr>
        <p:spPr/>
        <p:txBody>
          <a:bodyPr/>
          <a:lstStyle/>
          <a:p>
            <a:pPr lvl="0"/>
            <a:r>
              <a:rPr lang="el-GR" b="1" dirty="0"/>
              <a:t>Προσθετική διγλωσσία</a:t>
            </a:r>
            <a:r>
              <a:rPr lang="el-GR" dirty="0"/>
              <a:t>:</a:t>
            </a:r>
          </a:p>
          <a:p>
            <a:pPr lvl="0"/>
            <a:r>
              <a:rPr lang="el-GR" dirty="0"/>
              <a:t>το άτομο μαθαίνει μια δεύτερη γλώσσα, ενώ συγχρόνως διατηρεί και αναπτύσσει την πρώτη του γλώσσα</a:t>
            </a:r>
          </a:p>
          <a:p>
            <a:endParaRPr lang="el-GR" dirty="0"/>
          </a:p>
        </p:txBody>
      </p:sp>
      <p:sp>
        <p:nvSpPr>
          <p:cNvPr id="4" name="Θέση περιεχομένου 3"/>
          <p:cNvSpPr>
            <a:spLocks noGrp="1"/>
          </p:cNvSpPr>
          <p:nvPr>
            <p:ph sz="quarter" idx="14"/>
          </p:nvPr>
        </p:nvSpPr>
        <p:spPr/>
        <p:txBody>
          <a:bodyPr/>
          <a:lstStyle/>
          <a:p>
            <a:pPr lvl="0"/>
            <a:r>
              <a:rPr lang="el-GR" b="1" dirty="0"/>
              <a:t>Αφαιρετική διγλωσσία</a:t>
            </a:r>
            <a:r>
              <a:rPr lang="el-GR" dirty="0"/>
              <a:t>: το άτομο μαθαίνει μια δεύτερη γλώσσα σε περιβάλλον που ασκούνται πιέσεις προκειμένου να αντικατασταθεί ή να υποβαθμιστεί η πρώτη του γλώσσα. </a:t>
            </a:r>
            <a:endParaRPr lang="en-US" dirty="0"/>
          </a:p>
          <a:p>
            <a:endParaRPr lang="el-GR" dirty="0"/>
          </a:p>
        </p:txBody>
      </p:sp>
    </p:spTree>
    <p:extLst>
      <p:ext uri="{BB962C8B-B14F-4D97-AF65-F5344CB8AC3E}">
        <p14:creationId xmlns:p14="http://schemas.microsoft.com/office/powerpoint/2010/main" val="2426275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5"/>
          <p:cNvSpPr txBox="1">
            <a:spLocks noGrp="1"/>
          </p:cNvSpPr>
          <p:nvPr>
            <p:ph type="ctrTitle"/>
          </p:nvPr>
        </p:nvSpPr>
        <p:spPr>
          <a:xfrm>
            <a:off x="1105322" y="941439"/>
            <a:ext cx="10363413" cy="2003239"/>
          </a:xfrm>
          <a:prstGeom prst="rect">
            <a:avLst/>
          </a:prstGeom>
        </p:spPr>
        <p:txBody>
          <a:bodyPr spcFirstLastPara="1" vert="horz" wrap="square" lIns="0" tIns="0" rIns="0" bIns="0" rtlCol="0" anchor="t" anchorCtr="0">
            <a:noAutofit/>
          </a:bodyPr>
          <a:lstStyle/>
          <a:p>
            <a:r>
              <a:rPr lang="el-GR" sz="4400" b="1" dirty="0"/>
              <a:t>Τα </a:t>
            </a:r>
            <a:r>
              <a:rPr lang="el-GR" sz="4400" b="1" dirty="0" err="1"/>
              <a:t>δικα</a:t>
            </a:r>
            <a:r>
              <a:rPr lang="el-GR" sz="4400" b="1" dirty="0"/>
              <a:t> σας </a:t>
            </a:r>
            <a:r>
              <a:rPr lang="el-GR" sz="4400" b="1" dirty="0" err="1"/>
              <a:t>πορτρετα</a:t>
            </a:r>
            <a:br>
              <a:rPr lang="el-GR" sz="4400" b="1" dirty="0"/>
            </a:br>
            <a:r>
              <a:rPr lang="el-GR" sz="4400" b="1" dirty="0"/>
              <a:t>οι </a:t>
            </a:r>
            <a:r>
              <a:rPr lang="el-GR" sz="4400" b="1" dirty="0" err="1"/>
              <a:t>δικεσ</a:t>
            </a:r>
            <a:r>
              <a:rPr lang="el-GR" sz="4400" b="1" dirty="0"/>
              <a:t> σας </a:t>
            </a:r>
            <a:r>
              <a:rPr lang="el-GR" sz="4400" b="1" dirty="0" err="1"/>
              <a:t>γλωσσες</a:t>
            </a:r>
            <a:r>
              <a:rPr lang="el-GR" sz="4400" b="1" dirty="0"/>
              <a:t>, </a:t>
            </a:r>
            <a:br>
              <a:rPr lang="el-GR" sz="4400" b="1" dirty="0"/>
            </a:br>
            <a:r>
              <a:rPr lang="el-GR" sz="4400" b="1" dirty="0" err="1"/>
              <a:t>πρωτεσ</a:t>
            </a:r>
            <a:r>
              <a:rPr lang="el-GR" sz="4400" b="1" dirty="0"/>
              <a:t> </a:t>
            </a:r>
            <a:r>
              <a:rPr lang="el-GR" sz="4400" b="1" dirty="0" err="1"/>
              <a:t>δευτερεσ</a:t>
            </a:r>
            <a:r>
              <a:rPr lang="el-GR" sz="4400" b="1" dirty="0"/>
              <a:t>…</a:t>
            </a:r>
            <a:endParaRPr sz="4400" b="1" dirty="0"/>
          </a:p>
        </p:txBody>
      </p:sp>
      <p:sp>
        <p:nvSpPr>
          <p:cNvPr id="768" name="Google Shape;768;p15"/>
          <p:cNvSpPr/>
          <p:nvPr/>
        </p:nvSpPr>
        <p:spPr>
          <a:xfrm rot="10800000">
            <a:off x="5058509" y="1817565"/>
            <a:ext cx="2074987" cy="80703"/>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769" name="Google Shape;769;p15"/>
          <p:cNvSpPr/>
          <p:nvPr/>
        </p:nvSpPr>
        <p:spPr>
          <a:xfrm rot="10800000">
            <a:off x="1105323" y="3749331"/>
            <a:ext cx="2571677" cy="80703"/>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9E8E595-756B-4FBC-E54F-37BD0C5B97F9}"/>
              </a:ext>
            </a:extLst>
          </p:cNvPr>
          <p:cNvSpPr>
            <a:spLocks noGrp="1"/>
          </p:cNvSpPr>
          <p:nvPr>
            <p:ph idx="4294967295"/>
          </p:nvPr>
        </p:nvSpPr>
        <p:spPr>
          <a:xfrm>
            <a:off x="4876800" y="0"/>
            <a:ext cx="7315200" cy="3429000"/>
          </a:xfrm>
        </p:spPr>
        <p:txBody>
          <a:bodyPr/>
          <a:lstStyle/>
          <a:p>
            <a:r>
              <a:rPr lang="el-GR" dirty="0">
                <a:effectLst/>
                <a:latin typeface="Arial" panose="020B0604020202020204" pitchFamily="34" charset="0"/>
              </a:rPr>
              <a:t>Το μπλε χρώμα συμβολίζει την μητρική μου γλώσσα τα ελληνικά, την γλώσσα της</a:t>
            </a:r>
            <a:br>
              <a:rPr lang="el-GR" dirty="0"/>
            </a:br>
            <a:r>
              <a:rPr lang="el-GR" dirty="0">
                <a:effectLst/>
                <a:latin typeface="Arial" panose="020B0604020202020204" pitchFamily="34" charset="0"/>
              </a:rPr>
              <a:t>πατρίδας μου και σαν χρώμα συμβολίζει την ελληνική σημαία .</a:t>
            </a:r>
            <a:br>
              <a:rPr lang="el-GR" dirty="0"/>
            </a:br>
            <a:r>
              <a:rPr lang="el-GR" dirty="0">
                <a:effectLst/>
                <a:latin typeface="Arial" panose="020B0604020202020204" pitchFamily="34" charset="0"/>
              </a:rPr>
              <a:t>Το κόκκινο χρώμα συμβολίζει την αγγλική γλώσσα, επέλεξα να μάθω αγγλικά αρχικά</a:t>
            </a:r>
            <a:br>
              <a:rPr lang="el-GR" dirty="0"/>
            </a:br>
            <a:r>
              <a:rPr lang="el-GR" dirty="0">
                <a:effectLst/>
                <a:latin typeface="Arial" panose="020B0604020202020204" pitchFamily="34" charset="0"/>
              </a:rPr>
              <a:t>γιατί είναι ένα μάθημα που το διδασκόμαστε στα σχολεία από πολύ μικρές</a:t>
            </a:r>
            <a:br>
              <a:rPr lang="el-GR" dirty="0"/>
            </a:br>
            <a:r>
              <a:rPr lang="el-GR" dirty="0">
                <a:effectLst/>
                <a:latin typeface="Arial" panose="020B0604020202020204" pitchFamily="34" charset="0"/>
              </a:rPr>
              <a:t>τάξεις,</a:t>
            </a:r>
          </a:p>
        </p:txBody>
      </p:sp>
      <p:pic>
        <p:nvPicPr>
          <p:cNvPr id="4097" name="Picture 1" descr="page1image52075424">
            <a:extLst>
              <a:ext uri="{FF2B5EF4-FFF2-40B4-BE49-F238E27FC236}">
                <a16:creationId xmlns:a16="http://schemas.microsoft.com/office/drawing/2014/main" id="{392EDAAF-B118-576B-B9B5-1E80B1AC8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35500" cy="6045200"/>
          </a:xfrm>
          <a:prstGeom prst="rect">
            <a:avLst/>
          </a:prstGeom>
          <a:noFill/>
          <a:extLst>
            <a:ext uri="{909E8E84-426E-40DD-AFC4-6F175D3DCCD1}">
              <a14:hiddenFill xmlns:a14="http://schemas.microsoft.com/office/drawing/2010/main">
                <a:solidFill>
                  <a:srgbClr val="FFFFFF"/>
                </a:solidFill>
              </a14:hiddenFill>
            </a:ext>
          </a:extLst>
        </p:spPr>
      </p:pic>
      <p:pic>
        <p:nvPicPr>
          <p:cNvPr id="4" name="Θέση περιεχομένου 4">
            <a:extLst>
              <a:ext uri="{FF2B5EF4-FFF2-40B4-BE49-F238E27FC236}">
                <a16:creationId xmlns:a16="http://schemas.microsoft.com/office/drawing/2014/main" id="{EC5E4C72-1E40-9673-BB40-FFBE8C2488AB}"/>
              </a:ext>
            </a:extLst>
          </p:cNvPr>
          <p:cNvPicPr>
            <a:picLocks noChangeAspect="1"/>
          </p:cNvPicPr>
          <p:nvPr/>
        </p:nvPicPr>
        <p:blipFill>
          <a:blip r:embed="rId3"/>
          <a:stretch>
            <a:fillRect/>
          </a:stretch>
        </p:blipFill>
        <p:spPr>
          <a:xfrm>
            <a:off x="4490976" y="3171463"/>
            <a:ext cx="7315200" cy="3429000"/>
          </a:xfrm>
          <a:prstGeom prst="rect">
            <a:avLst/>
          </a:prstGeom>
        </p:spPr>
      </p:pic>
    </p:spTree>
    <p:extLst>
      <p:ext uri="{BB962C8B-B14F-4D97-AF65-F5344CB8AC3E}">
        <p14:creationId xmlns:p14="http://schemas.microsoft.com/office/powerpoint/2010/main" val="4126017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Content Placeholder 3" descr="ferdinand-de-saussure-the-father-of-linguistics-1-728.jpg">
            <a:extLst>
              <a:ext uri="{FF2B5EF4-FFF2-40B4-BE49-F238E27FC236}">
                <a16:creationId xmlns:a16="http://schemas.microsoft.com/office/drawing/2014/main" id="{830167F1-ABFB-E24F-9065-D99E8E63243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t="13336" b="13336"/>
          <a:stretch>
            <a:fillRect/>
          </a:stretch>
        </p:blipFill>
        <p:spPr>
          <a:xfrm>
            <a:off x="1524000" y="1600201"/>
            <a:ext cx="8229600" cy="4525963"/>
          </a:xfrm>
        </p:spPr>
      </p:pic>
    </p:spTree>
    <p:extLst>
      <p:ext uri="{BB962C8B-B14F-4D97-AF65-F5344CB8AC3E}">
        <p14:creationId xmlns:p14="http://schemas.microsoft.com/office/powerpoint/2010/main" val="2864554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4">
            <a:extLst>
              <a:ext uri="{FF2B5EF4-FFF2-40B4-BE49-F238E27FC236}">
                <a16:creationId xmlns:a16="http://schemas.microsoft.com/office/drawing/2014/main" id="{089F1883-DFC2-5E82-6EF3-37073BABA3C1}"/>
              </a:ext>
            </a:extLst>
          </p:cNvPr>
          <p:cNvPicPr>
            <a:picLocks noChangeAspect="1"/>
          </p:cNvPicPr>
          <p:nvPr/>
        </p:nvPicPr>
        <p:blipFill>
          <a:blip r:embed="rId2"/>
          <a:stretch>
            <a:fillRect/>
          </a:stretch>
        </p:blipFill>
        <p:spPr>
          <a:xfrm>
            <a:off x="0" y="0"/>
            <a:ext cx="7315200" cy="3985278"/>
          </a:xfrm>
          <a:prstGeom prst="rect">
            <a:avLst/>
          </a:prstGeom>
        </p:spPr>
      </p:pic>
    </p:spTree>
    <p:extLst>
      <p:ext uri="{BB962C8B-B14F-4D97-AF65-F5344CB8AC3E}">
        <p14:creationId xmlns:p14="http://schemas.microsoft.com/office/powerpoint/2010/main" val="1525284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4">
            <a:extLst>
              <a:ext uri="{FF2B5EF4-FFF2-40B4-BE49-F238E27FC236}">
                <a16:creationId xmlns:a16="http://schemas.microsoft.com/office/drawing/2014/main" id="{C669AE37-AD5C-CE1A-2FA0-2B1D8A85C224}"/>
              </a:ext>
            </a:extLst>
          </p:cNvPr>
          <p:cNvPicPr>
            <a:picLocks noChangeAspect="1"/>
          </p:cNvPicPr>
          <p:nvPr/>
        </p:nvPicPr>
        <p:blipFill>
          <a:blip r:embed="rId2"/>
          <a:stretch>
            <a:fillRect/>
          </a:stretch>
        </p:blipFill>
        <p:spPr>
          <a:xfrm>
            <a:off x="0" y="234361"/>
            <a:ext cx="6224081" cy="4367813"/>
          </a:xfrm>
          <a:prstGeom prst="rect">
            <a:avLst/>
          </a:prstGeom>
        </p:spPr>
      </p:pic>
      <p:sp>
        <p:nvSpPr>
          <p:cNvPr id="3" name="Έλλειψη 2">
            <a:extLst>
              <a:ext uri="{FF2B5EF4-FFF2-40B4-BE49-F238E27FC236}">
                <a16:creationId xmlns:a16="http://schemas.microsoft.com/office/drawing/2014/main" id="{C6F6197E-82F3-3AE5-81E0-611A1F60774E}"/>
              </a:ext>
            </a:extLst>
          </p:cNvPr>
          <p:cNvSpPr/>
          <p:nvPr/>
        </p:nvSpPr>
        <p:spPr>
          <a:xfrm>
            <a:off x="2951747" y="834189"/>
            <a:ext cx="2486527" cy="7218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Θέση περιεχομένου 5">
            <a:extLst>
              <a:ext uri="{FF2B5EF4-FFF2-40B4-BE49-F238E27FC236}">
                <a16:creationId xmlns:a16="http://schemas.microsoft.com/office/drawing/2014/main" id="{7A5AD473-9F7D-268D-1403-CFA23463A3A0}"/>
              </a:ext>
            </a:extLst>
          </p:cNvPr>
          <p:cNvPicPr>
            <a:picLocks noChangeAspect="1"/>
          </p:cNvPicPr>
          <p:nvPr/>
        </p:nvPicPr>
        <p:blipFill>
          <a:blip r:embed="rId3"/>
          <a:stretch>
            <a:fillRect/>
          </a:stretch>
        </p:blipFill>
        <p:spPr>
          <a:xfrm>
            <a:off x="3483727" y="2633111"/>
            <a:ext cx="7315200" cy="4224889"/>
          </a:xfrm>
          <a:prstGeom prst="rect">
            <a:avLst/>
          </a:prstGeom>
        </p:spPr>
      </p:pic>
      <p:sp>
        <p:nvSpPr>
          <p:cNvPr id="5" name="Έλλειψη 4">
            <a:extLst>
              <a:ext uri="{FF2B5EF4-FFF2-40B4-BE49-F238E27FC236}">
                <a16:creationId xmlns:a16="http://schemas.microsoft.com/office/drawing/2014/main" id="{02C67038-18FF-931D-F40E-E9551A8E4763}"/>
              </a:ext>
            </a:extLst>
          </p:cNvPr>
          <p:cNvSpPr/>
          <p:nvPr/>
        </p:nvSpPr>
        <p:spPr>
          <a:xfrm>
            <a:off x="8312400" y="5085347"/>
            <a:ext cx="1168484" cy="5133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2573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37AFE6D-5088-5E39-CB9C-35A0CA2C50EC}"/>
              </a:ext>
            </a:extLst>
          </p:cNvPr>
          <p:cNvSpPr>
            <a:spLocks noGrp="1"/>
          </p:cNvSpPr>
          <p:nvPr>
            <p:ph idx="1"/>
          </p:nvPr>
        </p:nvSpPr>
        <p:spPr>
          <a:xfrm>
            <a:off x="3869268" y="864107"/>
            <a:ext cx="7315200" cy="5559841"/>
          </a:xfrm>
        </p:spPr>
        <p:txBody>
          <a:bodyPr>
            <a:normAutofit fontScale="85000" lnSpcReduction="10000"/>
          </a:bodyPr>
          <a:lstStyle/>
          <a:p>
            <a:pPr>
              <a:lnSpc>
                <a:spcPct val="115000"/>
              </a:lnSpc>
              <a:spcAft>
                <a:spcPts val="10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Αρχικά, πρώτη έρχεται η μητρική μου γλώσσα η ελληνική (</a:t>
            </a:r>
            <a:r>
              <a:rPr lang="el-GR" sz="18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κίτρινο</a:t>
            </a:r>
            <a:r>
              <a:rPr lang="el-GR" sz="1800" dirty="0">
                <a:effectLst/>
                <a:latin typeface="Calibri" panose="020F0502020204030204" pitchFamily="34" charset="0"/>
                <a:ea typeface="Calibri" panose="020F0502020204030204" pitchFamily="34" charset="0"/>
                <a:cs typeface="Times New Roman" panose="02020603050405020304" pitchFamily="18" charset="0"/>
              </a:rPr>
              <a:t> χρώμα), την οποία χρησιμοποιώ καθημερινά τόσο με την οικογένεια όσο και με την πλειοψηφία των ατόμων που συνομιλώ κάθε μέρα. Την γνωρίζω από νεαρή ηλικία τόσο μέσα από την οικογένεια αλλά και μέσα από το σχολείο.  Έπειτα, έρχεται η αγγλική γλώσσα (</a:t>
            </a:r>
            <a:r>
              <a:rPr lang="el-GR" sz="1800" dirty="0">
                <a:solidFill>
                  <a:srgbClr val="CC6600"/>
                </a:solidFill>
                <a:effectLst/>
                <a:latin typeface="Calibri" panose="020F0502020204030204" pitchFamily="34" charset="0"/>
                <a:ea typeface="Calibri" panose="020F0502020204030204" pitchFamily="34" charset="0"/>
                <a:cs typeface="Times New Roman" panose="02020603050405020304" pitchFamily="18" charset="0"/>
              </a:rPr>
              <a:t>καφέ</a:t>
            </a:r>
            <a:r>
              <a:rPr lang="el-GR" sz="1800" dirty="0">
                <a:effectLst/>
                <a:latin typeface="Calibri" panose="020F0502020204030204" pitchFamily="34" charset="0"/>
                <a:ea typeface="Calibri" panose="020F0502020204030204" pitchFamily="34" charset="0"/>
                <a:cs typeface="Times New Roman" panose="02020603050405020304" pitchFamily="18" charset="0"/>
              </a:rPr>
              <a:t> χρώμα) την οποία μαθαίνω από το δημοτικό στο σχολείο και άρχισε να μου αρέσει πολύ παραπάνω από το Γυμνάσιο.  Την χρησιμοποιώ άμεσα όταν συνομιλώ με φίλους και συγγενείς από το εξωτερικό και επέλεξα να προχωρήσω σε εξετάσεις για ένα δίπλωμα αγγλικών καθώς είναι μια παγκόσμια γλώσσα που μιλούν άνθρωποι από όλο τον κόσμο και θα με βοηθήσει και επαγγελματικά.  Παράλληλα με τα αγγλικά έμαθα και γαλλικά (</a:t>
            </a:r>
            <a:r>
              <a:rPr lang="el-GR"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μωβ</a:t>
            </a:r>
            <a:r>
              <a:rPr lang="el-GR" sz="1800" dirty="0">
                <a:effectLst/>
                <a:latin typeface="Calibri" panose="020F0502020204030204" pitchFamily="34" charset="0"/>
                <a:ea typeface="Calibri" panose="020F0502020204030204" pitchFamily="34" charset="0"/>
                <a:cs typeface="Times New Roman" panose="02020603050405020304" pitchFamily="18" charset="0"/>
              </a:rPr>
              <a:t> χρώμα) στο γυμνάσιο και έχω ένα δίπλωμα. Μου αρέσει πολύ σαν γλώσσα αλλά δεν μπόρεσα να την συνεχίσω περεταίρω μέχρι στιγμής . Μετά είναι μία γλώσσα που μου τράβηξε τον ενδιαφέρον μέσω της μουσικής και των ταινιών/ σειρών, τα κορεάτικα (</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κόκκινο</a:t>
            </a:r>
            <a:r>
              <a:rPr lang="el-GR" sz="1800" dirty="0">
                <a:effectLst/>
                <a:latin typeface="Calibri" panose="020F0502020204030204" pitchFamily="34" charset="0"/>
                <a:ea typeface="Calibri" panose="020F0502020204030204" pitchFamily="34" charset="0"/>
                <a:cs typeface="Times New Roman" panose="02020603050405020304" pitchFamily="18" charset="0"/>
              </a:rPr>
              <a:t> χρώμα). Δεν έχω προχωρήσει σε εντατικά μαθήματα αλλά μαθαίνω λέξεις, φράσεις και προτάσεις ακουστικά. Θα ήθελα να έχω την ευκαιρία να ταξιδέψω στην Νότια Κορέα μία μέρα και ίσως να μείνω για λίγο καιρό και κάνω φίλους εκεί. Απλά δεν γνωρίζουν να μιλούν όλοι αγγλικά και η συνεννόηση ίσως είναι λίγο δύσκολη αν δεν γνωρίζω τα βασικά στα κορεάτικα. Τέλος,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παρότι πολλού θεωρούν τα αρχαία και τα λατινικά (</a:t>
            </a:r>
            <a:r>
              <a:rPr lang="el-GR"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πράσινο</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χρώμα) νεκρές γλώσσες θεωρώ πως δεν ισχύει κάτι τέτοιο. Τα λατινικά αποτελούν βάση για πολλές άλλες γλώσσες (αγγλικά, ιταλικά κ.ά.) και τα αρχαία αποτελούν τον πρόγονο των νέων ελληνικών. Μπορεί να μην χρησιμοποιούνται στην καθημερινότητα πλέον όμως είναι χρήσιμες γνώσεις που λειτουργούν σας υπόβαθρο.  </a:t>
            </a:r>
          </a:p>
        </p:txBody>
      </p:sp>
      <p:pic>
        <p:nvPicPr>
          <p:cNvPr id="5" name="Εικόνα 4">
            <a:extLst>
              <a:ext uri="{FF2B5EF4-FFF2-40B4-BE49-F238E27FC236}">
                <a16:creationId xmlns:a16="http://schemas.microsoft.com/office/drawing/2014/main" id="{0191AC5C-240D-69B9-ED1B-2F256C5D03F8}"/>
              </a:ext>
            </a:extLst>
          </p:cNvPr>
          <p:cNvPicPr>
            <a:picLocks noChangeAspect="1"/>
          </p:cNvPicPr>
          <p:nvPr/>
        </p:nvPicPr>
        <p:blipFill>
          <a:blip r:embed="rId2"/>
          <a:stretch>
            <a:fillRect/>
          </a:stretch>
        </p:blipFill>
        <p:spPr>
          <a:xfrm>
            <a:off x="231494" y="145898"/>
            <a:ext cx="3756370" cy="6858000"/>
          </a:xfrm>
          <a:prstGeom prst="rect">
            <a:avLst/>
          </a:prstGeom>
        </p:spPr>
      </p:pic>
      <p:sp>
        <p:nvSpPr>
          <p:cNvPr id="2" name="Έλλειψη 1">
            <a:extLst>
              <a:ext uri="{FF2B5EF4-FFF2-40B4-BE49-F238E27FC236}">
                <a16:creationId xmlns:a16="http://schemas.microsoft.com/office/drawing/2014/main" id="{62E2326F-DCAB-590D-F791-7AD6CDC54C24}"/>
              </a:ext>
            </a:extLst>
          </p:cNvPr>
          <p:cNvSpPr/>
          <p:nvPr/>
        </p:nvSpPr>
        <p:spPr>
          <a:xfrm>
            <a:off x="9512968" y="3429000"/>
            <a:ext cx="1671500" cy="6617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69783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98000"/>
          </a:schemeClr>
        </a:solidFill>
        <a:effectLst/>
      </p:bgPr>
    </p:bg>
    <p:spTree>
      <p:nvGrpSpPr>
        <p:cNvPr id="1" name=""/>
        <p:cNvGrpSpPr/>
        <p:nvPr/>
      </p:nvGrpSpPr>
      <p:grpSpPr>
        <a:xfrm>
          <a:off x="0" y="0"/>
          <a:ext cx="0" cy="0"/>
          <a:chOff x="0" y="0"/>
          <a:chExt cx="0" cy="0"/>
        </a:xfrm>
      </p:grpSpPr>
      <p:pic>
        <p:nvPicPr>
          <p:cNvPr id="3" name="Θέση περιεχομένου 4">
            <a:extLst>
              <a:ext uri="{FF2B5EF4-FFF2-40B4-BE49-F238E27FC236}">
                <a16:creationId xmlns:a16="http://schemas.microsoft.com/office/drawing/2014/main" id="{D930062F-5786-D7A2-2C53-3A986B43D8DB}"/>
              </a:ext>
            </a:extLst>
          </p:cNvPr>
          <p:cNvPicPr>
            <a:picLocks noChangeAspect="1"/>
          </p:cNvPicPr>
          <p:nvPr/>
        </p:nvPicPr>
        <p:blipFill>
          <a:blip r:embed="rId2"/>
          <a:stretch>
            <a:fillRect/>
          </a:stretch>
        </p:blipFill>
        <p:spPr>
          <a:xfrm>
            <a:off x="5832529" y="1026695"/>
            <a:ext cx="6359471" cy="5486400"/>
          </a:xfrm>
          <a:prstGeom prst="rect">
            <a:avLst/>
          </a:prstGeom>
        </p:spPr>
      </p:pic>
      <p:pic>
        <p:nvPicPr>
          <p:cNvPr id="5" name="Θέση περιεχομένου 4">
            <a:extLst>
              <a:ext uri="{FF2B5EF4-FFF2-40B4-BE49-F238E27FC236}">
                <a16:creationId xmlns:a16="http://schemas.microsoft.com/office/drawing/2014/main" id="{EFFC2DD4-8A70-FD4D-2DBA-86F06F24AB19}"/>
              </a:ext>
            </a:extLst>
          </p:cNvPr>
          <p:cNvPicPr>
            <a:picLocks noGrp="1" noChangeAspect="1"/>
          </p:cNvPicPr>
          <p:nvPr>
            <p:ph idx="1"/>
          </p:nvPr>
        </p:nvPicPr>
        <p:blipFill>
          <a:blip r:embed="rId3">
            <a:alphaModFix amt="62000"/>
          </a:blip>
          <a:stretch>
            <a:fillRect/>
          </a:stretch>
        </p:blipFill>
        <p:spPr>
          <a:xfrm>
            <a:off x="0" y="0"/>
            <a:ext cx="7315200" cy="4779252"/>
          </a:xfrm>
          <a:noFill/>
        </p:spPr>
      </p:pic>
      <p:sp>
        <p:nvSpPr>
          <p:cNvPr id="4" name="Έλλειψη 3">
            <a:extLst>
              <a:ext uri="{FF2B5EF4-FFF2-40B4-BE49-F238E27FC236}">
                <a16:creationId xmlns:a16="http://schemas.microsoft.com/office/drawing/2014/main" id="{80727583-E14E-7218-AC42-8FC5E4745E79}"/>
              </a:ext>
            </a:extLst>
          </p:cNvPr>
          <p:cNvSpPr/>
          <p:nvPr/>
        </p:nvSpPr>
        <p:spPr>
          <a:xfrm>
            <a:off x="8807116" y="3545305"/>
            <a:ext cx="1090863" cy="4331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64320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5A9130-F89A-E069-12E5-A68558FCA381}"/>
              </a:ext>
            </a:extLst>
          </p:cNvPr>
          <p:cNvSpPr>
            <a:spLocks noGrp="1"/>
          </p:cNvSpPr>
          <p:nvPr>
            <p:ph type="title"/>
          </p:nvPr>
        </p:nvSpPr>
        <p:spPr/>
        <p:txBody>
          <a:bodyPr/>
          <a:lstStyle/>
          <a:p>
            <a:r>
              <a:rPr lang="el-GR" dirty="0"/>
              <a:t>Και η γλώσσα των νέων…</a:t>
            </a:r>
          </a:p>
        </p:txBody>
      </p:sp>
      <p:pic>
        <p:nvPicPr>
          <p:cNvPr id="5" name="Εικόνα 4">
            <a:extLst>
              <a:ext uri="{FF2B5EF4-FFF2-40B4-BE49-F238E27FC236}">
                <a16:creationId xmlns:a16="http://schemas.microsoft.com/office/drawing/2014/main" id="{D76F3A34-EF3D-FFA5-7BBD-F915E7449504}"/>
              </a:ext>
            </a:extLst>
          </p:cNvPr>
          <p:cNvPicPr>
            <a:picLocks noChangeAspect="1"/>
          </p:cNvPicPr>
          <p:nvPr/>
        </p:nvPicPr>
        <p:blipFill>
          <a:blip r:embed="rId2"/>
          <a:stretch>
            <a:fillRect/>
          </a:stretch>
        </p:blipFill>
        <p:spPr>
          <a:xfrm>
            <a:off x="5059181" y="593965"/>
            <a:ext cx="6879900" cy="5881785"/>
          </a:xfrm>
          <a:prstGeom prst="rect">
            <a:avLst/>
          </a:prstGeom>
        </p:spPr>
      </p:pic>
      <p:pic>
        <p:nvPicPr>
          <p:cNvPr id="4" name="Θέση περιεχομένου 3">
            <a:extLst>
              <a:ext uri="{FF2B5EF4-FFF2-40B4-BE49-F238E27FC236}">
                <a16:creationId xmlns:a16="http://schemas.microsoft.com/office/drawing/2014/main" id="{CA9AA89F-7EBE-AB5E-7D99-87842A4895A5}"/>
              </a:ext>
            </a:extLst>
          </p:cNvPr>
          <p:cNvPicPr>
            <a:picLocks noGrp="1" noChangeAspect="1"/>
          </p:cNvPicPr>
          <p:nvPr>
            <p:ph idx="1"/>
          </p:nvPr>
        </p:nvPicPr>
        <p:blipFill>
          <a:blip r:embed="rId3"/>
          <a:stretch>
            <a:fillRect/>
          </a:stretch>
        </p:blipFill>
        <p:spPr>
          <a:xfrm>
            <a:off x="-136824" y="324143"/>
            <a:ext cx="5039170" cy="5121275"/>
          </a:xfrm>
          <a:prstGeom prst="rect">
            <a:avLst/>
          </a:prstGeom>
        </p:spPr>
      </p:pic>
      <p:sp>
        <p:nvSpPr>
          <p:cNvPr id="6" name="TextBox 5">
            <a:extLst>
              <a:ext uri="{FF2B5EF4-FFF2-40B4-BE49-F238E27FC236}">
                <a16:creationId xmlns:a16="http://schemas.microsoft.com/office/drawing/2014/main" id="{19733587-39E8-AAE4-DA8C-9BE452BD388A}"/>
              </a:ext>
            </a:extLst>
          </p:cNvPr>
          <p:cNvSpPr txBox="1"/>
          <p:nvPr/>
        </p:nvSpPr>
        <p:spPr>
          <a:xfrm>
            <a:off x="392256" y="5549497"/>
            <a:ext cx="2668808" cy="369332"/>
          </a:xfrm>
          <a:prstGeom prst="rect">
            <a:avLst/>
          </a:prstGeom>
          <a:noFill/>
        </p:spPr>
        <p:txBody>
          <a:bodyPr wrap="none" rtlCol="0">
            <a:spAutoFit/>
          </a:bodyPr>
          <a:lstStyle/>
          <a:p>
            <a:r>
              <a:rPr lang="el-GR" dirty="0"/>
              <a:t>Και η γλώσσα των νέων…</a:t>
            </a:r>
          </a:p>
        </p:txBody>
      </p:sp>
    </p:spTree>
    <p:extLst>
      <p:ext uri="{BB962C8B-B14F-4D97-AF65-F5344CB8AC3E}">
        <p14:creationId xmlns:p14="http://schemas.microsoft.com/office/powerpoint/2010/main" val="3680213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2A1695-F129-EE44-B2A7-BA2E7FC2BDFF}"/>
              </a:ext>
            </a:extLst>
          </p:cNvPr>
          <p:cNvSpPr>
            <a:spLocks noGrp="1"/>
          </p:cNvSpPr>
          <p:nvPr>
            <p:ph type="title"/>
          </p:nvPr>
        </p:nvSpPr>
        <p:spPr>
          <a:xfrm>
            <a:off x="5401535" y="1044903"/>
            <a:ext cx="5798752" cy="1188720"/>
          </a:xfrm>
        </p:spPr>
        <p:txBody>
          <a:bodyPr/>
          <a:lstStyle/>
          <a:p>
            <a:r>
              <a:rPr lang="el-GR" dirty="0" err="1"/>
              <a:t>Εχετε</a:t>
            </a:r>
            <a:r>
              <a:rPr lang="el-GR" dirty="0"/>
              <a:t> και </a:t>
            </a:r>
            <a:r>
              <a:rPr lang="el-GR" dirty="0" err="1"/>
              <a:t>εσεισ</a:t>
            </a:r>
            <a:r>
              <a:rPr lang="el-GR" dirty="0"/>
              <a:t> </a:t>
            </a:r>
            <a:r>
              <a:rPr lang="el-GR" dirty="0" err="1"/>
              <a:t>σειρεσ</a:t>
            </a:r>
            <a:r>
              <a:rPr lang="el-GR" dirty="0"/>
              <a:t>…</a:t>
            </a:r>
          </a:p>
        </p:txBody>
      </p:sp>
      <p:pic>
        <p:nvPicPr>
          <p:cNvPr id="5" name="Θέση περιεχομένου 4">
            <a:extLst>
              <a:ext uri="{FF2B5EF4-FFF2-40B4-BE49-F238E27FC236}">
                <a16:creationId xmlns:a16="http://schemas.microsoft.com/office/drawing/2014/main" id="{9BC5D65F-B1F5-D5B8-D789-1308C14DC2B1}"/>
              </a:ext>
            </a:extLst>
          </p:cNvPr>
          <p:cNvPicPr>
            <a:picLocks noGrp="1" noChangeAspect="1"/>
          </p:cNvPicPr>
          <p:nvPr>
            <p:ph idx="1"/>
          </p:nvPr>
        </p:nvPicPr>
        <p:blipFill>
          <a:blip r:embed="rId2"/>
          <a:stretch>
            <a:fillRect/>
          </a:stretch>
        </p:blipFill>
        <p:spPr>
          <a:xfrm>
            <a:off x="5401535" y="2920394"/>
            <a:ext cx="6600986" cy="3568390"/>
          </a:xfrm>
          <a:prstGeom prst="rect">
            <a:avLst/>
          </a:prstGeom>
        </p:spPr>
      </p:pic>
      <p:pic>
        <p:nvPicPr>
          <p:cNvPr id="4" name="Εικόνα 3">
            <a:extLst>
              <a:ext uri="{FF2B5EF4-FFF2-40B4-BE49-F238E27FC236}">
                <a16:creationId xmlns:a16="http://schemas.microsoft.com/office/drawing/2014/main" id="{EE682E36-A305-0A53-007D-09286A0C723A}"/>
              </a:ext>
            </a:extLst>
          </p:cNvPr>
          <p:cNvPicPr>
            <a:picLocks noChangeAspect="1"/>
          </p:cNvPicPr>
          <p:nvPr/>
        </p:nvPicPr>
        <p:blipFill>
          <a:blip r:embed="rId3"/>
          <a:stretch>
            <a:fillRect/>
          </a:stretch>
        </p:blipFill>
        <p:spPr>
          <a:xfrm>
            <a:off x="0" y="0"/>
            <a:ext cx="5401535" cy="6858000"/>
          </a:xfrm>
          <a:prstGeom prst="rect">
            <a:avLst/>
          </a:prstGeom>
        </p:spPr>
      </p:pic>
    </p:spTree>
    <p:extLst>
      <p:ext uri="{BB962C8B-B14F-4D97-AF65-F5344CB8AC3E}">
        <p14:creationId xmlns:p14="http://schemas.microsoft.com/office/powerpoint/2010/main" val="315673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Rectangle 14">
            <a:extLst>
              <a:ext uri="{FF2B5EF4-FFF2-40B4-BE49-F238E27FC236}">
                <a16:creationId xmlns:a16="http://schemas.microsoft.com/office/drawing/2014/main" id="{F7946437-26BE-22F8-ABE1-74A21E6D2E40}"/>
              </a:ext>
            </a:extLst>
          </p:cNvPr>
          <p:cNvSpPr>
            <a:spLocks noGrp="1" noChangeArrowheads="1"/>
          </p:cNvSpPr>
          <p:nvPr>
            <p:ph type="subTitle" sz="half" idx="4294967295"/>
          </p:nvPr>
        </p:nvSpPr>
        <p:spPr>
          <a:xfrm>
            <a:off x="0" y="4364038"/>
            <a:ext cx="11645900" cy="2255837"/>
          </a:xfrm>
        </p:spPr>
        <p:txBody>
          <a:bodyPr/>
          <a:lstStyle/>
          <a:p>
            <a:pPr defTabSz="247650">
              <a:lnSpc>
                <a:spcPct val="100000"/>
              </a:lnSpc>
              <a:spcBef>
                <a:spcPct val="0"/>
              </a:spcBef>
            </a:pPr>
            <a:r>
              <a:rPr lang="el-GR" altLang="el-GR" sz="1800">
                <a:latin typeface="Graphik" charset="0"/>
                <a:ea typeface="Graphik" charset="0"/>
                <a:cs typeface="Graphik" charset="0"/>
                <a:sym typeface="Graphik" charset="0"/>
              </a:rPr>
              <a:t>Οι κύριες γλώσσες που συναντώ στην ζωή μου είναι πέντε . Η ελληνική , η αγγλική , η γαλλική ,η ισπανική και η σουηδική γλώσσα .Τις έχω τοποθετήσει σύμφωνα με την συχνότητα χρήσης , την ευχέρεια ομιλίας και το επίπεδο γνώσης της καθεμιάς .Από την  στιγμή που γεννήθηκα στην Ελλάδα , η γλώσσα που γνωρίζω καλύτερα από όλες τις υπόλοιπες είναι η ελληνική . Έπειτα , έμαθα την αγγλική με παρότρυνση των γονέων μου και του σχολικού μου περιβάλλοντος αλλά και την γαλλική επειδή από μικρή λάτρευα την Γαλλία . Η ιστορία με τα ισπανικά είναι λίγο αστεία , καθώς βλέπω αρκετές ισπανικές σειρές . Τέλος , δεν γνωρίζω σουηδικά όμως τα ξαδέλφια μου ζουν στην Σουηδία και μπορώ να τα καταλάβω όταν μιλούν μεταξύ τους  .</a:t>
            </a:r>
          </a:p>
        </p:txBody>
      </p:sp>
      <p:grpSp>
        <p:nvGrpSpPr>
          <p:cNvPr id="3074" name="Group 2">
            <a:extLst>
              <a:ext uri="{FF2B5EF4-FFF2-40B4-BE49-F238E27FC236}">
                <a16:creationId xmlns:a16="http://schemas.microsoft.com/office/drawing/2014/main" id="{1BE5C595-E5DD-8834-7F67-D0C88C95380A}"/>
              </a:ext>
            </a:extLst>
          </p:cNvPr>
          <p:cNvGrpSpPr>
            <a:grpSpLocks/>
          </p:cNvGrpSpPr>
          <p:nvPr/>
        </p:nvGrpSpPr>
        <p:grpSpPr bwMode="auto">
          <a:xfrm>
            <a:off x="349250" y="1142207"/>
            <a:ext cx="1828800" cy="2529681"/>
            <a:chOff x="0" y="-1"/>
            <a:chExt cx="3657601" cy="5058199"/>
          </a:xfrm>
        </p:grpSpPr>
        <p:sp>
          <p:nvSpPr>
            <p:cNvPr id="3075" name="AutoShape 3">
              <a:extLst>
                <a:ext uri="{FF2B5EF4-FFF2-40B4-BE49-F238E27FC236}">
                  <a16:creationId xmlns:a16="http://schemas.microsoft.com/office/drawing/2014/main" id="{BA20AADB-F241-F710-1242-4B39A6DB7C2D}"/>
                </a:ext>
              </a:extLst>
            </p:cNvPr>
            <p:cNvSpPr>
              <a:spLocks/>
            </p:cNvSpPr>
            <p:nvPr/>
          </p:nvSpPr>
          <p:spPr bwMode="auto">
            <a:xfrm>
              <a:off x="808812" y="0"/>
              <a:ext cx="2039976" cy="4512098"/>
            </a:xfrm>
            <a:custGeom>
              <a:avLst/>
              <a:gdLst>
                <a:gd name="T0" fmla="+- 0 10798 150"/>
                <a:gd name="T1" fmla="*/ T0 w 21297"/>
                <a:gd name="T2" fmla="*/ 10800 h 21600"/>
                <a:gd name="T3" fmla="+- 0 10798 150"/>
                <a:gd name="T4" fmla="*/ T3 w 21297"/>
                <a:gd name="T5" fmla="*/ 10800 h 21600"/>
                <a:gd name="T6" fmla="+- 0 10798 150"/>
                <a:gd name="T7" fmla="*/ T6 w 21297"/>
                <a:gd name="T8" fmla="*/ 10800 h 21600"/>
                <a:gd name="T9" fmla="+- 0 10798 150"/>
                <a:gd name="T10" fmla="*/ T9 w 21297"/>
                <a:gd name="T11" fmla="*/ 10800 h 21600"/>
              </a:gdLst>
              <a:ahLst/>
              <a:cxnLst>
                <a:cxn ang="0">
                  <a:pos x="T1" y="T2"/>
                </a:cxn>
                <a:cxn ang="0">
                  <a:pos x="T4" y="T5"/>
                </a:cxn>
                <a:cxn ang="0">
                  <a:pos x="T7" y="T8"/>
                </a:cxn>
                <a:cxn ang="0">
                  <a:pos x="T10" y="T11"/>
                </a:cxn>
              </a:cxnLst>
              <a:rect l="0" t="0" r="r" b="b"/>
              <a:pathLst>
                <a:path w="21297" h="2160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7CADE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lvl1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457200" indent="1828800" algn="ctr" defTabSz="8255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914400" indent="1828800" algn="ctr" defTabSz="8255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1371600" indent="1828800" algn="ctr" defTabSz="8255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1828800" indent="1828800" algn="ctr" defTabSz="8255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lnSpc>
                  <a:spcPct val="100000"/>
                </a:lnSpc>
              </a:pPr>
              <a:endParaRPr lang="el-GR" altLang="el-GR" sz="1600">
                <a:latin typeface="Graphik" charset="0"/>
                <a:ea typeface="Graphik" charset="0"/>
                <a:cs typeface="Graphik" charset="0"/>
                <a:sym typeface="Graphik" charset="0"/>
              </a:endParaRPr>
            </a:p>
          </p:txBody>
        </p:sp>
        <p:sp>
          <p:nvSpPr>
            <p:cNvPr id="3076" name="AutoShape 4" descr="Caption">
              <a:extLst>
                <a:ext uri="{FF2B5EF4-FFF2-40B4-BE49-F238E27FC236}">
                  <a16:creationId xmlns:a16="http://schemas.microsoft.com/office/drawing/2014/main" id="{C2063A1D-6C93-2656-02A1-37B5F366A1BD}"/>
                </a:ext>
              </a:extLst>
            </p:cNvPr>
            <p:cNvSpPr>
              <a:spLocks/>
            </p:cNvSpPr>
            <p:nvPr/>
          </p:nvSpPr>
          <p:spPr bwMode="auto">
            <a:xfrm>
              <a:off x="0" y="4613697"/>
              <a:ext cx="3657601" cy="444501"/>
            </a:xfrm>
            <a:prstGeom prst="roundRect">
              <a:avLst>
                <a:gd name="adj" fmla="val 0"/>
              </a:avLst>
            </a:prstGeom>
            <a:solidFill>
              <a:srgbClr val="000000">
                <a:alpha val="0"/>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r>
                <a:rPr lang="el-GR" altLang="el-GR" sz="900"/>
                <a:t>Ελληνικά</a:t>
              </a:r>
            </a:p>
          </p:txBody>
        </p:sp>
      </p:grpSp>
      <p:grpSp>
        <p:nvGrpSpPr>
          <p:cNvPr id="3077" name="Group 5">
            <a:extLst>
              <a:ext uri="{FF2B5EF4-FFF2-40B4-BE49-F238E27FC236}">
                <a16:creationId xmlns:a16="http://schemas.microsoft.com/office/drawing/2014/main" id="{9B703ABA-20F8-F821-3F56-E97734A6B787}"/>
              </a:ext>
            </a:extLst>
          </p:cNvPr>
          <p:cNvGrpSpPr>
            <a:grpSpLocks/>
          </p:cNvGrpSpPr>
          <p:nvPr/>
        </p:nvGrpSpPr>
        <p:grpSpPr bwMode="auto">
          <a:xfrm>
            <a:off x="2175669" y="1334294"/>
            <a:ext cx="1828800" cy="2144713"/>
            <a:chOff x="0" y="-1"/>
            <a:chExt cx="3657601" cy="4289254"/>
          </a:xfrm>
        </p:grpSpPr>
        <p:sp>
          <p:nvSpPr>
            <p:cNvPr id="3078" name="AutoShape 6">
              <a:extLst>
                <a:ext uri="{FF2B5EF4-FFF2-40B4-BE49-F238E27FC236}">
                  <a16:creationId xmlns:a16="http://schemas.microsoft.com/office/drawing/2014/main" id="{05A7B300-BDED-F1A2-37C4-540EBA6C9353}"/>
                </a:ext>
              </a:extLst>
            </p:cNvPr>
            <p:cNvSpPr>
              <a:spLocks/>
            </p:cNvSpPr>
            <p:nvPr/>
          </p:nvSpPr>
          <p:spPr bwMode="auto">
            <a:xfrm>
              <a:off x="982637" y="0"/>
              <a:ext cx="1692326" cy="3743153"/>
            </a:xfrm>
            <a:custGeom>
              <a:avLst/>
              <a:gdLst>
                <a:gd name="T0" fmla="+- 0 10798 150"/>
                <a:gd name="T1" fmla="*/ T0 w 21297"/>
                <a:gd name="T2" fmla="*/ 10800 h 21600"/>
                <a:gd name="T3" fmla="+- 0 10798 150"/>
                <a:gd name="T4" fmla="*/ T3 w 21297"/>
                <a:gd name="T5" fmla="*/ 10800 h 21600"/>
                <a:gd name="T6" fmla="+- 0 10798 150"/>
                <a:gd name="T7" fmla="*/ T6 w 21297"/>
                <a:gd name="T8" fmla="*/ 10800 h 21600"/>
                <a:gd name="T9" fmla="+- 0 10798 150"/>
                <a:gd name="T10" fmla="*/ T9 w 21297"/>
                <a:gd name="T11" fmla="*/ 10800 h 21600"/>
              </a:gdLst>
              <a:ahLst/>
              <a:cxnLst>
                <a:cxn ang="0">
                  <a:pos x="T1" y="T2"/>
                </a:cxn>
                <a:cxn ang="0">
                  <a:pos x="T4" y="T5"/>
                </a:cxn>
                <a:cxn ang="0">
                  <a:pos x="T7" y="T8"/>
                </a:cxn>
                <a:cxn ang="0">
                  <a:pos x="T10" y="T11"/>
                </a:cxn>
              </a:cxnLst>
              <a:rect l="0" t="0" r="r" b="b"/>
              <a:pathLst>
                <a:path w="21297" h="2160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E2214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lvl1pPr defTabSz="11303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defTabSz="11303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defTabSz="11303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defTabSz="11303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defTabSz="11303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457200" indent="1828800" algn="ctr" defTabSz="11303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914400" indent="1828800" algn="ctr" defTabSz="11303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1371600" indent="1828800" algn="ctr" defTabSz="11303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1828800" indent="1828800" algn="ctr" defTabSz="11303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lnSpc>
                  <a:spcPct val="100000"/>
                </a:lnSpc>
              </a:pPr>
              <a:endParaRPr lang="el-GR" altLang="el-GR" sz="1600">
                <a:solidFill>
                  <a:srgbClr val="FFFFFF"/>
                </a:solidFill>
                <a:latin typeface="Graphik" charset="0"/>
                <a:ea typeface="Graphik" charset="0"/>
                <a:cs typeface="Graphik" charset="0"/>
                <a:sym typeface="Graphik" charset="0"/>
              </a:endParaRPr>
            </a:p>
          </p:txBody>
        </p:sp>
        <p:sp>
          <p:nvSpPr>
            <p:cNvPr id="3079" name="AutoShape 7" descr="Caption">
              <a:extLst>
                <a:ext uri="{FF2B5EF4-FFF2-40B4-BE49-F238E27FC236}">
                  <a16:creationId xmlns:a16="http://schemas.microsoft.com/office/drawing/2014/main" id="{88C735DE-CAF0-35D4-5488-264B607B41BE}"/>
                </a:ext>
              </a:extLst>
            </p:cNvPr>
            <p:cNvSpPr>
              <a:spLocks/>
            </p:cNvSpPr>
            <p:nvPr/>
          </p:nvSpPr>
          <p:spPr bwMode="auto">
            <a:xfrm>
              <a:off x="0" y="3844752"/>
              <a:ext cx="3657601" cy="444501"/>
            </a:xfrm>
            <a:prstGeom prst="roundRect">
              <a:avLst>
                <a:gd name="adj" fmla="val 0"/>
              </a:avLst>
            </a:prstGeom>
            <a:solidFill>
              <a:srgbClr val="000000">
                <a:alpha val="0"/>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r>
                <a:rPr lang="el-GR" altLang="el-GR" sz="900"/>
                <a:t>Αγγλικά </a:t>
              </a:r>
            </a:p>
          </p:txBody>
        </p:sp>
      </p:grpSp>
      <p:grpSp>
        <p:nvGrpSpPr>
          <p:cNvPr id="3080" name="Group 8">
            <a:extLst>
              <a:ext uri="{FF2B5EF4-FFF2-40B4-BE49-F238E27FC236}">
                <a16:creationId xmlns:a16="http://schemas.microsoft.com/office/drawing/2014/main" id="{C0EB40A4-61E8-309D-5056-EBFD51E5E657}"/>
              </a:ext>
            </a:extLst>
          </p:cNvPr>
          <p:cNvGrpSpPr>
            <a:grpSpLocks/>
          </p:cNvGrpSpPr>
          <p:nvPr/>
        </p:nvGrpSpPr>
        <p:grpSpPr bwMode="auto">
          <a:xfrm>
            <a:off x="3863975" y="1449388"/>
            <a:ext cx="1828800" cy="1914525"/>
            <a:chOff x="0" y="-1"/>
            <a:chExt cx="3657601" cy="3829190"/>
          </a:xfrm>
        </p:grpSpPr>
        <p:sp>
          <p:nvSpPr>
            <p:cNvPr id="3081" name="AutoShape 9">
              <a:extLst>
                <a:ext uri="{FF2B5EF4-FFF2-40B4-BE49-F238E27FC236}">
                  <a16:creationId xmlns:a16="http://schemas.microsoft.com/office/drawing/2014/main" id="{1FFC9FCD-DCC2-AE8E-D7A4-1BE14B8DF828}"/>
                </a:ext>
              </a:extLst>
            </p:cNvPr>
            <p:cNvSpPr>
              <a:spLocks/>
            </p:cNvSpPr>
            <p:nvPr/>
          </p:nvSpPr>
          <p:spPr bwMode="auto">
            <a:xfrm>
              <a:off x="1086637" y="0"/>
              <a:ext cx="1484326" cy="3283089"/>
            </a:xfrm>
            <a:custGeom>
              <a:avLst/>
              <a:gdLst>
                <a:gd name="T0" fmla="+- 0 10798 150"/>
                <a:gd name="T1" fmla="*/ T0 w 21297"/>
                <a:gd name="T2" fmla="*/ 10800 h 21600"/>
                <a:gd name="T3" fmla="+- 0 10798 150"/>
                <a:gd name="T4" fmla="*/ T3 w 21297"/>
                <a:gd name="T5" fmla="*/ 10800 h 21600"/>
                <a:gd name="T6" fmla="+- 0 10798 150"/>
                <a:gd name="T7" fmla="*/ T6 w 21297"/>
                <a:gd name="T8" fmla="*/ 10800 h 21600"/>
                <a:gd name="T9" fmla="+- 0 10798 150"/>
                <a:gd name="T10" fmla="*/ T9 w 21297"/>
                <a:gd name="T11" fmla="*/ 10800 h 21600"/>
              </a:gdLst>
              <a:ahLst/>
              <a:cxnLst>
                <a:cxn ang="0">
                  <a:pos x="T1" y="T2"/>
                </a:cxn>
                <a:cxn ang="0">
                  <a:pos x="T4" y="T5"/>
                </a:cxn>
                <a:cxn ang="0">
                  <a:pos x="T7" y="T8"/>
                </a:cxn>
                <a:cxn ang="0">
                  <a:pos x="T10" y="T11"/>
                </a:cxn>
              </a:cxnLst>
              <a:rect l="0" t="0" r="r" b="b"/>
              <a:pathLst>
                <a:path w="21297" h="2160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23929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lvl1pPr defTabSz="11303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defTabSz="11303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defTabSz="11303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defTabSz="11303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defTabSz="11303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457200" indent="1828800" algn="ctr" defTabSz="11303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914400" indent="1828800" algn="ctr" defTabSz="11303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1371600" indent="1828800" algn="ctr" defTabSz="11303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1828800" indent="1828800" algn="ctr" defTabSz="11303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lnSpc>
                  <a:spcPct val="100000"/>
                </a:lnSpc>
              </a:pPr>
              <a:r>
                <a:rPr lang="el-GR" altLang="el-GR" sz="1600">
                  <a:solidFill>
                    <a:srgbClr val="FFFFFF"/>
                  </a:solidFill>
                  <a:latin typeface="Graphik" charset="0"/>
                  <a:ea typeface="Graphik" charset="0"/>
                  <a:cs typeface="Graphik" charset="0"/>
                  <a:sym typeface="Graphik" charset="0"/>
                </a:rPr>
                <a:t>Γαλλική</a:t>
              </a:r>
            </a:p>
          </p:txBody>
        </p:sp>
        <p:sp>
          <p:nvSpPr>
            <p:cNvPr id="3082" name="AutoShape 10" descr="Caption">
              <a:extLst>
                <a:ext uri="{FF2B5EF4-FFF2-40B4-BE49-F238E27FC236}">
                  <a16:creationId xmlns:a16="http://schemas.microsoft.com/office/drawing/2014/main" id="{F5B100CC-A0B8-9EA0-4B6C-7CFCD8768D0D}"/>
                </a:ext>
              </a:extLst>
            </p:cNvPr>
            <p:cNvSpPr>
              <a:spLocks/>
            </p:cNvSpPr>
            <p:nvPr/>
          </p:nvSpPr>
          <p:spPr bwMode="auto">
            <a:xfrm>
              <a:off x="0" y="3384688"/>
              <a:ext cx="3657601" cy="444501"/>
            </a:xfrm>
            <a:prstGeom prst="roundRect">
              <a:avLst>
                <a:gd name="adj" fmla="val 0"/>
              </a:avLst>
            </a:prstGeom>
            <a:solidFill>
              <a:srgbClr val="000000">
                <a:alpha val="0"/>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r>
                <a:rPr lang="el-GR" altLang="el-GR" sz="900"/>
                <a:t>Γαλλικά</a:t>
              </a:r>
            </a:p>
          </p:txBody>
        </p:sp>
      </p:grpSp>
      <p:grpSp>
        <p:nvGrpSpPr>
          <p:cNvPr id="3083" name="Group 11">
            <a:extLst>
              <a:ext uri="{FF2B5EF4-FFF2-40B4-BE49-F238E27FC236}">
                <a16:creationId xmlns:a16="http://schemas.microsoft.com/office/drawing/2014/main" id="{DD50D9F9-F03B-E362-26A6-3316269295A5}"/>
              </a:ext>
            </a:extLst>
          </p:cNvPr>
          <p:cNvGrpSpPr>
            <a:grpSpLocks/>
          </p:cNvGrpSpPr>
          <p:nvPr/>
        </p:nvGrpSpPr>
        <p:grpSpPr bwMode="auto">
          <a:xfrm>
            <a:off x="5403057" y="1613694"/>
            <a:ext cx="1828800" cy="1370013"/>
            <a:chOff x="0" y="-1"/>
            <a:chExt cx="3657601" cy="2740517"/>
          </a:xfrm>
        </p:grpSpPr>
        <p:sp>
          <p:nvSpPr>
            <p:cNvPr id="3084" name="AutoShape 12">
              <a:extLst>
                <a:ext uri="{FF2B5EF4-FFF2-40B4-BE49-F238E27FC236}">
                  <a16:creationId xmlns:a16="http://schemas.microsoft.com/office/drawing/2014/main" id="{898497E8-D684-DCDF-F67A-EADE5CFEAB79}"/>
                </a:ext>
              </a:extLst>
            </p:cNvPr>
            <p:cNvSpPr>
              <a:spLocks/>
            </p:cNvSpPr>
            <p:nvPr/>
          </p:nvSpPr>
          <p:spPr bwMode="auto">
            <a:xfrm>
              <a:off x="1332739" y="0"/>
              <a:ext cx="992123" cy="2194416"/>
            </a:xfrm>
            <a:custGeom>
              <a:avLst/>
              <a:gdLst>
                <a:gd name="T0" fmla="+- 0 10798 150"/>
                <a:gd name="T1" fmla="*/ T0 w 21297"/>
                <a:gd name="T2" fmla="*/ 10800 h 21600"/>
                <a:gd name="T3" fmla="+- 0 10798 150"/>
                <a:gd name="T4" fmla="*/ T3 w 21297"/>
                <a:gd name="T5" fmla="*/ 10800 h 21600"/>
                <a:gd name="T6" fmla="+- 0 10798 150"/>
                <a:gd name="T7" fmla="*/ T6 w 21297"/>
                <a:gd name="T8" fmla="*/ 10800 h 21600"/>
                <a:gd name="T9" fmla="+- 0 10798 150"/>
                <a:gd name="T10" fmla="*/ T9 w 21297"/>
                <a:gd name="T11" fmla="*/ 10800 h 21600"/>
              </a:gdLst>
              <a:ahLst/>
              <a:cxnLst>
                <a:cxn ang="0">
                  <a:pos x="T1" y="T2"/>
                </a:cxn>
                <a:cxn ang="0">
                  <a:pos x="T4" y="T5"/>
                </a:cxn>
                <a:cxn ang="0">
                  <a:pos x="T7" y="T8"/>
                </a:cxn>
                <a:cxn ang="0">
                  <a:pos x="T10" y="T11"/>
                </a:cxn>
              </a:cxnLst>
              <a:rect l="0" t="0" r="r" b="b"/>
              <a:pathLst>
                <a:path w="21297" h="2160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45B43B"/>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lvl1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457200" indent="1828800" algn="ctr" defTabSz="8255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914400" indent="1828800" algn="ctr" defTabSz="8255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1371600" indent="1828800" algn="ctr" defTabSz="8255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1828800" indent="1828800" algn="ctr" defTabSz="8255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lnSpc>
                  <a:spcPct val="100000"/>
                </a:lnSpc>
              </a:pPr>
              <a:endParaRPr lang="el-GR" altLang="el-GR" sz="1600">
                <a:latin typeface="Graphik" charset="0"/>
                <a:ea typeface="Graphik" charset="0"/>
                <a:cs typeface="Graphik" charset="0"/>
                <a:sym typeface="Graphik" charset="0"/>
              </a:endParaRPr>
            </a:p>
          </p:txBody>
        </p:sp>
        <p:sp>
          <p:nvSpPr>
            <p:cNvPr id="3085" name="AutoShape 13" descr="Caption">
              <a:extLst>
                <a:ext uri="{FF2B5EF4-FFF2-40B4-BE49-F238E27FC236}">
                  <a16:creationId xmlns:a16="http://schemas.microsoft.com/office/drawing/2014/main" id="{4F013C96-8180-3974-C3F1-4D3D47667B37}"/>
                </a:ext>
              </a:extLst>
            </p:cNvPr>
            <p:cNvSpPr>
              <a:spLocks/>
            </p:cNvSpPr>
            <p:nvPr/>
          </p:nvSpPr>
          <p:spPr bwMode="auto">
            <a:xfrm>
              <a:off x="0" y="2296015"/>
              <a:ext cx="3657601" cy="444501"/>
            </a:xfrm>
            <a:prstGeom prst="roundRect">
              <a:avLst>
                <a:gd name="adj" fmla="val 0"/>
              </a:avLst>
            </a:prstGeom>
            <a:solidFill>
              <a:srgbClr val="000000">
                <a:alpha val="0"/>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r>
                <a:rPr lang="el-GR" altLang="el-GR" sz="900"/>
                <a:t>Ισπανικά</a:t>
              </a:r>
            </a:p>
          </p:txBody>
        </p:sp>
      </p:grpSp>
      <p:grpSp>
        <p:nvGrpSpPr>
          <p:cNvPr id="3087" name="Group 15">
            <a:extLst>
              <a:ext uri="{FF2B5EF4-FFF2-40B4-BE49-F238E27FC236}">
                <a16:creationId xmlns:a16="http://schemas.microsoft.com/office/drawing/2014/main" id="{9ACAD124-0DA9-EB34-200A-2A77E55CBE0E}"/>
              </a:ext>
            </a:extLst>
          </p:cNvPr>
          <p:cNvGrpSpPr>
            <a:grpSpLocks/>
          </p:cNvGrpSpPr>
          <p:nvPr/>
        </p:nvGrpSpPr>
        <p:grpSpPr bwMode="auto">
          <a:xfrm>
            <a:off x="6458744" y="1779588"/>
            <a:ext cx="1828800" cy="1038225"/>
            <a:chOff x="0" y="-1"/>
            <a:chExt cx="3657601" cy="2077299"/>
          </a:xfrm>
        </p:grpSpPr>
        <p:sp>
          <p:nvSpPr>
            <p:cNvPr id="3088" name="AutoShape 16">
              <a:extLst>
                <a:ext uri="{FF2B5EF4-FFF2-40B4-BE49-F238E27FC236}">
                  <a16:creationId xmlns:a16="http://schemas.microsoft.com/office/drawing/2014/main" id="{A55537F8-2349-16FA-8AEE-4F7B8BAAB961}"/>
                </a:ext>
              </a:extLst>
            </p:cNvPr>
            <p:cNvSpPr>
              <a:spLocks/>
            </p:cNvSpPr>
            <p:nvPr/>
          </p:nvSpPr>
          <p:spPr bwMode="auto">
            <a:xfrm>
              <a:off x="1482663" y="0"/>
              <a:ext cx="692274" cy="1531198"/>
            </a:xfrm>
            <a:custGeom>
              <a:avLst/>
              <a:gdLst>
                <a:gd name="T0" fmla="+- 0 10798 150"/>
                <a:gd name="T1" fmla="*/ T0 w 21297"/>
                <a:gd name="T2" fmla="*/ 10800 h 21600"/>
                <a:gd name="T3" fmla="+- 0 10798 150"/>
                <a:gd name="T4" fmla="*/ T3 w 21297"/>
                <a:gd name="T5" fmla="*/ 10800 h 21600"/>
                <a:gd name="T6" fmla="+- 0 10798 150"/>
                <a:gd name="T7" fmla="*/ T6 w 21297"/>
                <a:gd name="T8" fmla="*/ 10800 h 21600"/>
                <a:gd name="T9" fmla="+- 0 10798 150"/>
                <a:gd name="T10" fmla="*/ T9 w 21297"/>
                <a:gd name="T11" fmla="*/ 10800 h 21600"/>
              </a:gdLst>
              <a:ahLst/>
              <a:cxnLst>
                <a:cxn ang="0">
                  <a:pos x="T1" y="T2"/>
                </a:cxn>
                <a:cxn ang="0">
                  <a:pos x="T4" y="T5"/>
                </a:cxn>
                <a:cxn ang="0">
                  <a:pos x="T7" y="T8"/>
                </a:cxn>
                <a:cxn ang="0">
                  <a:pos x="T10" y="T11"/>
                </a:cxn>
              </a:cxnLst>
              <a:rect l="0" t="0" r="r" b="b"/>
              <a:pathLst>
                <a:path w="21297" h="2160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solidFill>
              <a:srgbClr val="FFBD16"/>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lvl1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defTabSz="825500">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457200" indent="1828800" algn="ctr" defTabSz="8255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914400" indent="1828800" algn="ctr" defTabSz="8255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1371600" indent="1828800" algn="ctr" defTabSz="8255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1828800" indent="1828800" algn="ctr" defTabSz="825500" fontAlgn="base" hangingPunct="0">
                <a:lnSpc>
                  <a:spcPct val="90000"/>
                </a:lnSpc>
                <a:spcBef>
                  <a:spcPct val="0"/>
                </a:spcBef>
                <a:spcAft>
                  <a:spcPct val="0"/>
                </a:spcAft>
                <a:defRPr sz="2400">
                  <a:solidFill>
                    <a:srgbClr val="000000"/>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lnSpc>
                  <a:spcPct val="100000"/>
                </a:lnSpc>
              </a:pPr>
              <a:endParaRPr lang="el-GR" altLang="el-GR" sz="1600">
                <a:latin typeface="Graphik" charset="0"/>
                <a:ea typeface="Graphik" charset="0"/>
                <a:cs typeface="Graphik" charset="0"/>
                <a:sym typeface="Graphik" charset="0"/>
              </a:endParaRPr>
            </a:p>
          </p:txBody>
        </p:sp>
        <p:sp>
          <p:nvSpPr>
            <p:cNvPr id="3089" name="AutoShape 17" descr="Caption">
              <a:extLst>
                <a:ext uri="{FF2B5EF4-FFF2-40B4-BE49-F238E27FC236}">
                  <a16:creationId xmlns:a16="http://schemas.microsoft.com/office/drawing/2014/main" id="{FB29ADFA-77D5-8636-3F22-09117DFD122F}"/>
                </a:ext>
              </a:extLst>
            </p:cNvPr>
            <p:cNvSpPr>
              <a:spLocks/>
            </p:cNvSpPr>
            <p:nvPr/>
          </p:nvSpPr>
          <p:spPr bwMode="auto">
            <a:xfrm>
              <a:off x="0" y="1632797"/>
              <a:ext cx="3657601" cy="444501"/>
            </a:xfrm>
            <a:prstGeom prst="roundRect">
              <a:avLst>
                <a:gd name="adj" fmla="val 0"/>
              </a:avLst>
            </a:prstGeom>
            <a:solidFill>
              <a:srgbClr val="000000">
                <a:alpha val="0"/>
              </a:srgbClr>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r>
                <a:rPr lang="el-GR" altLang="el-GR" sz="900"/>
                <a:t>Σουηδικά </a:t>
              </a:r>
            </a:p>
          </p:txBody>
        </p:sp>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7618A5C6-0ECC-702F-3B6B-24D112E0DFB7}"/>
              </a:ext>
            </a:extLst>
          </p:cNvPr>
          <p:cNvPicPr>
            <a:picLocks noGrp="1" noChangeAspect="1"/>
          </p:cNvPicPr>
          <p:nvPr>
            <p:ph idx="1"/>
          </p:nvPr>
        </p:nvPicPr>
        <p:blipFill>
          <a:blip r:embed="rId2"/>
          <a:stretch>
            <a:fillRect/>
          </a:stretch>
        </p:blipFill>
        <p:spPr>
          <a:xfrm>
            <a:off x="439837" y="717629"/>
            <a:ext cx="11470511" cy="5741043"/>
          </a:xfrm>
        </p:spPr>
      </p:pic>
      <p:sp>
        <p:nvSpPr>
          <p:cNvPr id="2" name="TextBox 1">
            <a:extLst>
              <a:ext uri="{FF2B5EF4-FFF2-40B4-BE49-F238E27FC236}">
                <a16:creationId xmlns:a16="http://schemas.microsoft.com/office/drawing/2014/main" id="{7946FA34-04FB-18F9-D16F-1A26631BDBB6}"/>
              </a:ext>
            </a:extLst>
          </p:cNvPr>
          <p:cNvSpPr txBox="1"/>
          <p:nvPr/>
        </p:nvSpPr>
        <p:spPr>
          <a:xfrm>
            <a:off x="2727158" y="240632"/>
            <a:ext cx="4315925" cy="369332"/>
          </a:xfrm>
          <a:prstGeom prst="rect">
            <a:avLst/>
          </a:prstGeom>
          <a:noFill/>
        </p:spPr>
        <p:txBody>
          <a:bodyPr wrap="none" rtlCol="0">
            <a:spAutoFit/>
          </a:bodyPr>
          <a:lstStyle/>
          <a:p>
            <a:r>
              <a:rPr lang="el-GR" dirty="0"/>
              <a:t>Οι πολλές γλώσσες των οικογενειών σας…</a:t>
            </a:r>
          </a:p>
        </p:txBody>
      </p:sp>
    </p:spTree>
    <p:extLst>
      <p:ext uri="{BB962C8B-B14F-4D97-AF65-F5344CB8AC3E}">
        <p14:creationId xmlns:p14="http://schemas.microsoft.com/office/powerpoint/2010/main" val="4195814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DE5E760-FCCD-720E-D929-7F979F4E1A3C}"/>
              </a:ext>
            </a:extLst>
          </p:cNvPr>
          <p:cNvSpPr>
            <a:spLocks noGrp="1"/>
          </p:cNvSpPr>
          <p:nvPr>
            <p:ph idx="1"/>
          </p:nvPr>
        </p:nvSpPr>
        <p:spPr>
          <a:xfrm>
            <a:off x="3534834" y="1878008"/>
            <a:ext cx="7729728" cy="3101983"/>
          </a:xfrm>
        </p:spPr>
        <p:txBody>
          <a:bodyPr>
            <a:normAutofit lnSpcReduction="10000"/>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με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μπλε</a:t>
            </a:r>
            <a:r>
              <a:rPr lang="el-GR" sz="1800" dirty="0">
                <a:effectLst/>
                <a:latin typeface="Calibri" panose="020F0502020204030204" pitchFamily="34" charset="0"/>
                <a:ea typeface="Calibri" panose="020F0502020204030204" pitchFamily="34" charset="0"/>
                <a:cs typeface="Times New Roman" panose="02020603050405020304" pitchFamily="18" charset="0"/>
              </a:rPr>
              <a:t> (από μέση και κάτω) αποτυπώνεται η μητρική μου γλώσσα, τα ελληνικά. Έπειτα το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λιλά</a:t>
            </a:r>
            <a:r>
              <a:rPr lang="el-GR" sz="1800" dirty="0">
                <a:effectLst/>
                <a:latin typeface="Calibri" panose="020F0502020204030204" pitchFamily="34" charset="0"/>
                <a:ea typeface="Calibri" panose="020F0502020204030204" pitchFamily="34" charset="0"/>
                <a:cs typeface="Times New Roman" panose="02020603050405020304" pitchFamily="18" charset="0"/>
              </a:rPr>
              <a:t> χρώμα στον κορμό συμβολίζει τα αγγλικά, τα οποία ξεκίνησα να μαθαίνω σε αρκετά μικρή ηλικία κυρίως λόγω της δουλειάς της μαμάς μου, που είναι καθηγήτρια αγγλικών αλλά και επειδή έχω πολλούς συγγενείς στην Αυστραλία. Με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απαλό κίτρινο</a:t>
            </a:r>
            <a:r>
              <a:rPr lang="el-GR" sz="1800" dirty="0">
                <a:effectLst/>
                <a:latin typeface="Calibri" panose="020F0502020204030204" pitchFamily="34" charset="0"/>
                <a:ea typeface="Calibri" panose="020F0502020204030204" pitchFamily="34" charset="0"/>
                <a:cs typeface="Times New Roman" panose="02020603050405020304" pitchFamily="18" charset="0"/>
              </a:rPr>
              <a:t> στα παπούτσια αντικατοπτρίζεται η μέτρια γνώση γερμανικών μου, την οποία ξεκίνησα στο σχολείο ως β ξένη γλώσσα, μια συνειδητή επιλογή επειδή έχω και στη Γερμανία συγγενείς. </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Τέλος, το </a:t>
            </a:r>
            <a:r>
              <a:rPr lang="el-GR" sz="18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γκρί</a:t>
            </a:r>
            <a:r>
              <a:rPr lang="el-GR"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χρώμα στα σκουλαρίκια, το κολιέ και τη ζώνη υποδηλώνει τη μικρή επαφή μου με την τουρκική γλώσσα, καθώς κάποιες φορές ακούω τον  παππού μου να μιλάει τουρκικά επειδή κατάγεται από τη Τένεδο, χωρίς όμως να καταλαβαίνω! </a:t>
            </a:r>
          </a:p>
          <a:p>
            <a:endParaRPr lang="el-GR" dirty="0"/>
          </a:p>
        </p:txBody>
      </p:sp>
      <p:pic>
        <p:nvPicPr>
          <p:cNvPr id="4" name="Εικόνα 3">
            <a:extLst>
              <a:ext uri="{FF2B5EF4-FFF2-40B4-BE49-F238E27FC236}">
                <a16:creationId xmlns:a16="http://schemas.microsoft.com/office/drawing/2014/main" id="{189658D6-BC37-65AB-E641-7797C6860971}"/>
              </a:ext>
            </a:extLst>
          </p:cNvPr>
          <p:cNvPicPr>
            <a:picLocks noChangeAspect="1"/>
          </p:cNvPicPr>
          <p:nvPr/>
        </p:nvPicPr>
        <p:blipFill>
          <a:blip r:embed="rId2" cstate="print"/>
          <a:srcRect/>
          <a:stretch>
            <a:fillRect/>
          </a:stretch>
        </p:blipFill>
        <p:spPr bwMode="auto">
          <a:xfrm>
            <a:off x="166159" y="1132980"/>
            <a:ext cx="3368675" cy="4168775"/>
          </a:xfrm>
          <a:prstGeom prst="rect">
            <a:avLst/>
          </a:prstGeom>
          <a:noFill/>
          <a:ln w="9525">
            <a:noFill/>
            <a:miter lim="800000"/>
            <a:headEnd/>
            <a:tailEnd/>
          </a:ln>
        </p:spPr>
      </p:pic>
    </p:spTree>
    <p:extLst>
      <p:ext uri="{BB962C8B-B14F-4D97-AF65-F5344CB8AC3E}">
        <p14:creationId xmlns:p14="http://schemas.microsoft.com/office/powerpoint/2010/main" val="2445167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5DF6C9B-A9C8-3557-047F-7C557CEB2C03}"/>
              </a:ext>
            </a:extLst>
          </p:cNvPr>
          <p:cNvSpPr>
            <a:spLocks noGrp="1"/>
          </p:cNvSpPr>
          <p:nvPr>
            <p:ph idx="4294967295"/>
          </p:nvPr>
        </p:nvSpPr>
        <p:spPr>
          <a:xfrm>
            <a:off x="4876800" y="517525"/>
            <a:ext cx="7315200" cy="5119688"/>
          </a:xfrm>
        </p:spPr>
        <p:txBody>
          <a:bodyPr/>
          <a:lstStyle/>
          <a:p>
            <a:r>
              <a:rPr lang="el-GR" sz="1800" dirty="0">
                <a:effectLst/>
                <a:latin typeface="Calibri" panose="020F0502020204030204" pitchFamily="34" charset="0"/>
                <a:ea typeface="Times New Roman" panose="02020603050405020304" pitchFamily="18" charset="0"/>
                <a:cs typeface="Times New Roman" panose="02020603050405020304" pitchFamily="18" charset="0"/>
              </a:rPr>
              <a:t>Επέλεξα τα ελληνικά ως την γλώσσα που θα μπει πρώτη και θα καλύψει το μεγαλύτερο πλαίσιο διότι γεννήθηκα στην Ελλάδα από Έλληνες γονείς και αυτή την γλώσσα έμαθα να μιλώ πρώτα από την ημέρα που γεννήθηκα. Σαν δεύτερη γλώσσα επέλεξα τα αγγλικά καθώς από μικρή ηλικία στο δημοτικό όπως και τα περισσότερα παιδιά ήταν η δεύτερη γλώσσα που επέλεξα να μάθω κάνοντας και εξωσχολικά μάθημα. Τα αγγλικά κάλυψαν μεγάλο πλαίσιο καθώς πλέον θεωρώ πως μπορώ να μιλάω και να κατανοώ πολύ καλά. Τα γαλλικά σε μικρότερο πλαίσιο καθώς για σχεδόν πέντε χρόνια είχα την δυνατότητα να φα μελετήσω και διότι αρκετοί συγγενείς μου ζουν στην Ελβετία και μιλούν γαλλικά. Δεν καλύπτουν μεγάλο πλαίσιο όμως επειδή θεωρώ πως υπάρχει ακόμα περιθώριο εξέλιξης. </a:t>
            </a:r>
            <a:r>
              <a:rPr lang="el-GR" sz="18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Τέλος έβαλα τουρκικά καθώς ο παππούς μου ήταν πρόσφυγας από την μικρά Ασία και και πολλές φορές χρησιμοποιούσε εκφράσεις και λέξεις από την συγκεκριμένη γλώσσα στην καθημερινότητα του, επομένως είχα την δυνατότητα να έρθω σε επαφή και με αυτή την γλώσσα. </a:t>
            </a:r>
          </a:p>
          <a:p>
            <a:endParaRPr lang="el-GR" dirty="0"/>
          </a:p>
        </p:txBody>
      </p:sp>
      <p:pic>
        <p:nvPicPr>
          <p:cNvPr id="4" name="Εικόνα 3">
            <a:extLst>
              <a:ext uri="{FF2B5EF4-FFF2-40B4-BE49-F238E27FC236}">
                <a16:creationId xmlns:a16="http://schemas.microsoft.com/office/drawing/2014/main" id="{641CE45F-13BC-172B-CDB8-7603558A20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312920" cy="6837045"/>
          </a:xfrm>
          <a:prstGeom prst="rect">
            <a:avLst/>
          </a:prstGeom>
        </p:spPr>
      </p:pic>
    </p:spTree>
    <p:extLst>
      <p:ext uri="{BB962C8B-B14F-4D97-AF65-F5344CB8AC3E}">
        <p14:creationId xmlns:p14="http://schemas.microsoft.com/office/powerpoint/2010/main" val="2922183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BC23A4D0-B57A-934B-A808-C2B6D6269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88900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6297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230F63-530E-F911-8E7D-155E240F715C}"/>
              </a:ext>
            </a:extLst>
          </p:cNvPr>
          <p:cNvSpPr>
            <a:spLocks noGrp="1"/>
          </p:cNvSpPr>
          <p:nvPr>
            <p:ph type="title"/>
          </p:nvPr>
        </p:nvSpPr>
        <p:spPr>
          <a:xfrm>
            <a:off x="610884" y="2240279"/>
            <a:ext cx="2902337" cy="1545657"/>
          </a:xfrm>
        </p:spPr>
        <p:txBody>
          <a:bodyPr>
            <a:normAutofit/>
          </a:bodyPr>
          <a:lstStyle/>
          <a:p>
            <a:r>
              <a:rPr lang="el-GR" dirty="0"/>
              <a:t>Οι </a:t>
            </a:r>
            <a:r>
              <a:rPr lang="el-GR" dirty="0" err="1"/>
              <a:t>Διγλωσσίεσ</a:t>
            </a:r>
            <a:r>
              <a:rPr lang="el-GR" dirty="0"/>
              <a:t> </a:t>
            </a:r>
            <a:br>
              <a:rPr lang="el-GR" dirty="0"/>
            </a:br>
            <a:r>
              <a:rPr lang="el-GR" dirty="0"/>
              <a:t>σας</a:t>
            </a:r>
          </a:p>
        </p:txBody>
      </p:sp>
      <p:pic>
        <p:nvPicPr>
          <p:cNvPr id="5" name="Θέση περιεχομένου 4">
            <a:extLst>
              <a:ext uri="{FF2B5EF4-FFF2-40B4-BE49-F238E27FC236}">
                <a16:creationId xmlns:a16="http://schemas.microsoft.com/office/drawing/2014/main" id="{1C616084-2E07-CD0A-0346-D09D023B502E}"/>
              </a:ext>
            </a:extLst>
          </p:cNvPr>
          <p:cNvPicPr>
            <a:picLocks noGrp="1" noChangeAspect="1"/>
          </p:cNvPicPr>
          <p:nvPr>
            <p:ph idx="1"/>
          </p:nvPr>
        </p:nvPicPr>
        <p:blipFill>
          <a:blip r:embed="rId2"/>
          <a:stretch>
            <a:fillRect/>
          </a:stretch>
        </p:blipFill>
        <p:spPr>
          <a:xfrm>
            <a:off x="3868738" y="1237448"/>
            <a:ext cx="7315200" cy="4373579"/>
          </a:xfrm>
        </p:spPr>
      </p:pic>
      <p:sp>
        <p:nvSpPr>
          <p:cNvPr id="3" name="Έλλειψη 2">
            <a:extLst>
              <a:ext uri="{FF2B5EF4-FFF2-40B4-BE49-F238E27FC236}">
                <a16:creationId xmlns:a16="http://schemas.microsoft.com/office/drawing/2014/main" id="{860E5D4C-E7D4-D61C-B453-35940F7ACF83}"/>
              </a:ext>
            </a:extLst>
          </p:cNvPr>
          <p:cNvSpPr/>
          <p:nvPr/>
        </p:nvSpPr>
        <p:spPr>
          <a:xfrm>
            <a:off x="8775032" y="4219074"/>
            <a:ext cx="2245894" cy="46522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11507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A2DCFE-C087-2DA2-A34A-2D407DA21AC3}"/>
              </a:ext>
            </a:extLst>
          </p:cNvPr>
          <p:cNvSpPr>
            <a:spLocks noGrp="1"/>
          </p:cNvSpPr>
          <p:nvPr>
            <p:ph type="title"/>
          </p:nvPr>
        </p:nvSpPr>
        <p:spPr>
          <a:xfrm>
            <a:off x="5849351" y="96253"/>
            <a:ext cx="4429975" cy="1188720"/>
          </a:xfrm>
        </p:spPr>
        <p:txBody>
          <a:bodyPr/>
          <a:lstStyle/>
          <a:p>
            <a:r>
              <a:rPr lang="el-GR" dirty="0"/>
              <a:t>διγλωσσία</a:t>
            </a:r>
          </a:p>
        </p:txBody>
      </p:sp>
      <p:pic>
        <p:nvPicPr>
          <p:cNvPr id="4" name="Θέση περιεχομένου 3">
            <a:extLst>
              <a:ext uri="{FF2B5EF4-FFF2-40B4-BE49-F238E27FC236}">
                <a16:creationId xmlns:a16="http://schemas.microsoft.com/office/drawing/2014/main" id="{E6492FFF-70AB-4813-2E91-6E6748F04FC1}"/>
              </a:ext>
            </a:extLst>
          </p:cNvPr>
          <p:cNvPicPr>
            <a:picLocks noGrp="1" noChangeAspect="1"/>
          </p:cNvPicPr>
          <p:nvPr>
            <p:ph idx="1"/>
          </p:nvPr>
        </p:nvPicPr>
        <p:blipFill>
          <a:blip r:embed="rId2"/>
          <a:stretch>
            <a:fillRect/>
          </a:stretch>
        </p:blipFill>
        <p:spPr>
          <a:xfrm>
            <a:off x="2620716" y="863790"/>
            <a:ext cx="2783095" cy="5121275"/>
          </a:xfrm>
          <a:prstGeom prst="rect">
            <a:avLst/>
          </a:prstGeom>
        </p:spPr>
      </p:pic>
      <p:pic>
        <p:nvPicPr>
          <p:cNvPr id="6" name="Εικόνα 5">
            <a:extLst>
              <a:ext uri="{FF2B5EF4-FFF2-40B4-BE49-F238E27FC236}">
                <a16:creationId xmlns:a16="http://schemas.microsoft.com/office/drawing/2014/main" id="{4A60EB24-74F3-E85B-C9AB-4F250A54A9DB}"/>
              </a:ext>
            </a:extLst>
          </p:cNvPr>
          <p:cNvPicPr>
            <a:picLocks noChangeAspect="1"/>
          </p:cNvPicPr>
          <p:nvPr/>
        </p:nvPicPr>
        <p:blipFill>
          <a:blip r:embed="rId3"/>
          <a:stretch>
            <a:fillRect/>
          </a:stretch>
        </p:blipFill>
        <p:spPr>
          <a:xfrm>
            <a:off x="4838700" y="1483495"/>
            <a:ext cx="7100381" cy="3727134"/>
          </a:xfrm>
          <a:prstGeom prst="rect">
            <a:avLst/>
          </a:prstGeom>
        </p:spPr>
      </p:pic>
    </p:spTree>
    <p:extLst>
      <p:ext uri="{BB962C8B-B14F-4D97-AF65-F5344CB8AC3E}">
        <p14:creationId xmlns:p14="http://schemas.microsoft.com/office/powerpoint/2010/main" val="1557607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3216F41-EDF2-00A7-935A-7645AFBA16D3}"/>
              </a:ext>
            </a:extLst>
          </p:cNvPr>
          <p:cNvSpPr>
            <a:spLocks noGrp="1"/>
          </p:cNvSpPr>
          <p:nvPr>
            <p:ph idx="4294967295"/>
          </p:nvPr>
        </p:nvSpPr>
        <p:spPr>
          <a:xfrm>
            <a:off x="5694363" y="838200"/>
            <a:ext cx="6497637" cy="5119688"/>
          </a:xfrm>
        </p:spPr>
        <p:txBody>
          <a:bodyPr/>
          <a:lstStyle/>
          <a:p>
            <a:r>
              <a:rPr lang="el-GR" sz="1800" dirty="0">
                <a:effectLst/>
                <a:latin typeface="Calibri" panose="020F0502020204030204" pitchFamily="34" charset="0"/>
                <a:ea typeface="Calibri" panose="020F0502020204030204" pitchFamily="34" charset="0"/>
                <a:cs typeface="Times New Roman" panose="02020603050405020304" pitchFamily="18" charset="0"/>
              </a:rPr>
              <a:t>Αρχικά την ελληνική γλώσσα την έμαθα στο σχολείο και από τους ανθρώπους γύρω μου και δυσκολεύτηκα αρκετά όπως και για τα αγγλικά , ενώ τα αλβανικά δεν τα έχω διδαχτεί αλλά καταλαβαίνω γιατί είναι η γλώσσα των γονιών μου αλλά  δεν είναι όλα αυτονόητα όπως είναι στα ελληνικά. Αυτό βέβαια με προβληματίζει ποια είναι η μητρική μου γλώσσα;. Επίσης έχω αρχίσει να μαθαίνω γερμανικά. </a:t>
            </a:r>
          </a:p>
          <a:p>
            <a:endParaRPr lang="el-GR" dirty="0"/>
          </a:p>
        </p:txBody>
      </p:sp>
      <p:pic>
        <p:nvPicPr>
          <p:cNvPr id="4" name="Εικόνα 3">
            <a:extLst>
              <a:ext uri="{FF2B5EF4-FFF2-40B4-BE49-F238E27FC236}">
                <a16:creationId xmlns:a16="http://schemas.microsoft.com/office/drawing/2014/main" id="{2A5132CC-71D1-71FB-990C-224861C0B4C8}"/>
              </a:ext>
            </a:extLst>
          </p:cNvPr>
          <p:cNvPicPr/>
          <p:nvPr/>
        </p:nvPicPr>
        <p:blipFill>
          <a:blip r:embed="rId2"/>
          <a:stretch>
            <a:fillRect/>
          </a:stretch>
        </p:blipFill>
        <p:spPr>
          <a:xfrm>
            <a:off x="0" y="489712"/>
            <a:ext cx="5274310" cy="5504180"/>
          </a:xfrm>
          <a:prstGeom prst="rect">
            <a:avLst/>
          </a:prstGeom>
        </p:spPr>
      </p:pic>
      <p:sp>
        <p:nvSpPr>
          <p:cNvPr id="5" name="Έλλειψη 4">
            <a:extLst>
              <a:ext uri="{FF2B5EF4-FFF2-40B4-BE49-F238E27FC236}">
                <a16:creationId xmlns:a16="http://schemas.microsoft.com/office/drawing/2014/main" id="{3BE64E1B-FD1F-40E8-83DF-17C6445DD8E8}"/>
              </a:ext>
            </a:extLst>
          </p:cNvPr>
          <p:cNvSpPr/>
          <p:nvPr/>
        </p:nvSpPr>
        <p:spPr>
          <a:xfrm>
            <a:off x="7320547" y="2173144"/>
            <a:ext cx="2496457" cy="47991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BC83730D-269D-C411-5C02-6898125D59F4}"/>
              </a:ext>
            </a:extLst>
          </p:cNvPr>
          <p:cNvSpPr txBox="1"/>
          <p:nvPr/>
        </p:nvSpPr>
        <p:spPr>
          <a:xfrm>
            <a:off x="6384758" y="3946358"/>
            <a:ext cx="2394182" cy="369332"/>
          </a:xfrm>
          <a:prstGeom prst="rect">
            <a:avLst/>
          </a:prstGeom>
          <a:noFill/>
        </p:spPr>
        <p:txBody>
          <a:bodyPr wrap="none" rtlCol="0">
            <a:spAutoFit/>
          </a:bodyPr>
          <a:lstStyle/>
          <a:p>
            <a:r>
              <a:rPr lang="el-GR" b="1" dirty="0">
                <a:solidFill>
                  <a:srgbClr val="FF0000"/>
                </a:solidFill>
              </a:rPr>
              <a:t>Ποια είναι η μητρική; </a:t>
            </a:r>
          </a:p>
        </p:txBody>
      </p:sp>
    </p:spTree>
    <p:extLst>
      <p:ext uri="{BB962C8B-B14F-4D97-AF65-F5344CB8AC3E}">
        <p14:creationId xmlns:p14="http://schemas.microsoft.com/office/powerpoint/2010/main" val="2963273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96B99D-CAB8-3466-B534-58647A0C4939}"/>
              </a:ext>
            </a:extLst>
          </p:cNvPr>
          <p:cNvSpPr>
            <a:spLocks noGrp="1"/>
          </p:cNvSpPr>
          <p:nvPr>
            <p:ph type="title"/>
          </p:nvPr>
        </p:nvSpPr>
        <p:spPr>
          <a:xfrm>
            <a:off x="2231136" y="109648"/>
            <a:ext cx="7729728" cy="1188720"/>
          </a:xfrm>
        </p:spPr>
        <p:txBody>
          <a:bodyPr/>
          <a:lstStyle/>
          <a:p>
            <a:r>
              <a:rPr lang="el-GR" dirty="0"/>
              <a:t>Ποια είναι η μητρική;</a:t>
            </a:r>
          </a:p>
        </p:txBody>
      </p:sp>
      <p:pic>
        <p:nvPicPr>
          <p:cNvPr id="4" name="Θέση περιεχομένου 3">
            <a:extLst>
              <a:ext uri="{FF2B5EF4-FFF2-40B4-BE49-F238E27FC236}">
                <a16:creationId xmlns:a16="http://schemas.microsoft.com/office/drawing/2014/main" id="{A06417DA-7281-9385-212C-A303E60DE2BF}"/>
              </a:ext>
            </a:extLst>
          </p:cNvPr>
          <p:cNvPicPr>
            <a:picLocks noGrp="1" noChangeAspect="1"/>
          </p:cNvPicPr>
          <p:nvPr>
            <p:ph idx="1"/>
          </p:nvPr>
        </p:nvPicPr>
        <p:blipFill>
          <a:blip r:embed="rId2"/>
          <a:stretch>
            <a:fillRect/>
          </a:stretch>
        </p:blipFill>
        <p:spPr>
          <a:xfrm>
            <a:off x="943105" y="1298368"/>
            <a:ext cx="4191824" cy="5121275"/>
          </a:xfrm>
          <a:prstGeom prst="rect">
            <a:avLst/>
          </a:prstGeom>
        </p:spPr>
      </p:pic>
      <p:pic>
        <p:nvPicPr>
          <p:cNvPr id="5" name="Εικόνα 4">
            <a:extLst>
              <a:ext uri="{FF2B5EF4-FFF2-40B4-BE49-F238E27FC236}">
                <a16:creationId xmlns:a16="http://schemas.microsoft.com/office/drawing/2014/main" id="{1B69319B-46F3-F782-5D70-F6390C200130}"/>
              </a:ext>
            </a:extLst>
          </p:cNvPr>
          <p:cNvPicPr>
            <a:picLocks noChangeAspect="1"/>
          </p:cNvPicPr>
          <p:nvPr/>
        </p:nvPicPr>
        <p:blipFill>
          <a:blip r:embed="rId3"/>
          <a:stretch>
            <a:fillRect/>
          </a:stretch>
        </p:blipFill>
        <p:spPr>
          <a:xfrm>
            <a:off x="5754648" y="1620598"/>
            <a:ext cx="4965540" cy="4799045"/>
          </a:xfrm>
          <a:prstGeom prst="rect">
            <a:avLst/>
          </a:prstGeom>
        </p:spPr>
      </p:pic>
    </p:spTree>
    <p:extLst>
      <p:ext uri="{BB962C8B-B14F-4D97-AF65-F5344CB8AC3E}">
        <p14:creationId xmlns:p14="http://schemas.microsoft.com/office/powerpoint/2010/main" val="874849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774225-11C3-0C84-07B3-5CEC83F7C167}"/>
              </a:ext>
            </a:extLst>
          </p:cNvPr>
          <p:cNvSpPr>
            <a:spLocks noGrp="1"/>
          </p:cNvSpPr>
          <p:nvPr>
            <p:ph type="title"/>
          </p:nvPr>
        </p:nvSpPr>
        <p:spPr/>
        <p:txBody>
          <a:bodyPr/>
          <a:lstStyle/>
          <a:p>
            <a:r>
              <a:rPr lang="el-GR" dirty="0"/>
              <a:t>Ένα </a:t>
            </a:r>
            <a:r>
              <a:rPr lang="el-GR" dirty="0" err="1"/>
              <a:t>πολυγλωσσο</a:t>
            </a:r>
            <a:r>
              <a:rPr lang="el-GR" dirty="0"/>
              <a:t> </a:t>
            </a:r>
            <a:r>
              <a:rPr lang="el-GR" dirty="0" err="1"/>
              <a:t>ανθρωπακι</a:t>
            </a:r>
            <a:r>
              <a:rPr lang="el-GR" dirty="0"/>
              <a:t>...</a:t>
            </a:r>
          </a:p>
        </p:txBody>
      </p:sp>
      <p:sp>
        <p:nvSpPr>
          <p:cNvPr id="3" name="Θέση περιεχομένου 2">
            <a:extLst>
              <a:ext uri="{FF2B5EF4-FFF2-40B4-BE49-F238E27FC236}">
                <a16:creationId xmlns:a16="http://schemas.microsoft.com/office/drawing/2014/main" id="{6DC191D3-49DC-DCBE-1992-29C65668B510}"/>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id="{12C9BE16-2532-A874-3156-FC7C10F3B7E2}"/>
              </a:ext>
            </a:extLst>
          </p:cNvPr>
          <p:cNvPicPr>
            <a:picLocks noChangeAspect="1"/>
          </p:cNvPicPr>
          <p:nvPr/>
        </p:nvPicPr>
        <p:blipFill>
          <a:blip r:embed="rId2"/>
          <a:srcRect/>
          <a:stretch>
            <a:fillRect/>
          </a:stretch>
        </p:blipFill>
        <p:spPr bwMode="auto">
          <a:xfrm>
            <a:off x="1955792" y="2398288"/>
            <a:ext cx="5562600" cy="4000500"/>
          </a:xfrm>
          <a:prstGeom prst="rect">
            <a:avLst/>
          </a:prstGeom>
          <a:noFill/>
          <a:ln w="9525">
            <a:noFill/>
            <a:miter lim="800000"/>
            <a:headEnd/>
            <a:tailEnd/>
          </a:ln>
        </p:spPr>
      </p:pic>
    </p:spTree>
    <p:extLst>
      <p:ext uri="{BB962C8B-B14F-4D97-AF65-F5344CB8AC3E}">
        <p14:creationId xmlns:p14="http://schemas.microsoft.com/office/powerpoint/2010/main" val="2539576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B79182B-4486-21E6-D24F-56AF228B56AD}"/>
              </a:ext>
            </a:extLst>
          </p:cNvPr>
          <p:cNvPicPr>
            <a:picLocks noChangeAspect="1"/>
          </p:cNvPicPr>
          <p:nvPr/>
        </p:nvPicPr>
        <p:blipFill>
          <a:blip r:embed="rId2"/>
          <a:stretch>
            <a:fillRect/>
          </a:stretch>
        </p:blipFill>
        <p:spPr>
          <a:xfrm>
            <a:off x="0" y="-4572"/>
            <a:ext cx="4242756" cy="6858000"/>
          </a:xfrm>
          <a:prstGeom prst="rect">
            <a:avLst/>
          </a:prstGeom>
        </p:spPr>
      </p:pic>
      <p:pic>
        <p:nvPicPr>
          <p:cNvPr id="5" name="Θέση περιεχομένου 4">
            <a:extLst>
              <a:ext uri="{FF2B5EF4-FFF2-40B4-BE49-F238E27FC236}">
                <a16:creationId xmlns:a16="http://schemas.microsoft.com/office/drawing/2014/main" id="{C1228552-50A9-6D64-B4A7-E14F60043D0A}"/>
              </a:ext>
            </a:extLst>
          </p:cNvPr>
          <p:cNvPicPr>
            <a:picLocks noGrp="1" noChangeAspect="1"/>
          </p:cNvPicPr>
          <p:nvPr>
            <p:ph idx="1"/>
          </p:nvPr>
        </p:nvPicPr>
        <p:blipFill>
          <a:blip r:embed="rId3"/>
          <a:stretch>
            <a:fillRect/>
          </a:stretch>
        </p:blipFill>
        <p:spPr>
          <a:xfrm>
            <a:off x="5274670" y="863600"/>
            <a:ext cx="4503336" cy="5121275"/>
          </a:xfrm>
          <a:prstGeom prst="rect">
            <a:avLst/>
          </a:prstGeom>
        </p:spPr>
      </p:pic>
      <p:sp>
        <p:nvSpPr>
          <p:cNvPr id="6" name="TextBox 5">
            <a:extLst>
              <a:ext uri="{FF2B5EF4-FFF2-40B4-BE49-F238E27FC236}">
                <a16:creationId xmlns:a16="http://schemas.microsoft.com/office/drawing/2014/main" id="{76D56173-42A3-8C4F-0443-0155D2917875}"/>
              </a:ext>
            </a:extLst>
          </p:cNvPr>
          <p:cNvSpPr txBox="1"/>
          <p:nvPr/>
        </p:nvSpPr>
        <p:spPr>
          <a:xfrm>
            <a:off x="5268686" y="290286"/>
            <a:ext cx="4220643" cy="369332"/>
          </a:xfrm>
          <a:prstGeom prst="rect">
            <a:avLst/>
          </a:prstGeom>
          <a:noFill/>
        </p:spPr>
        <p:txBody>
          <a:bodyPr wrap="none" rtlCol="0">
            <a:spAutoFit/>
          </a:bodyPr>
          <a:lstStyle/>
          <a:p>
            <a:r>
              <a:rPr lang="el-GR" dirty="0">
                <a:solidFill>
                  <a:srgbClr val="FF0000"/>
                </a:solidFill>
              </a:rPr>
              <a:t>Και μια διάλεκτος!!! … η μόνη διάλεκτος…</a:t>
            </a:r>
          </a:p>
        </p:txBody>
      </p:sp>
      <p:sp>
        <p:nvSpPr>
          <p:cNvPr id="2" name="Έλλειψη 1">
            <a:extLst>
              <a:ext uri="{FF2B5EF4-FFF2-40B4-BE49-F238E27FC236}">
                <a16:creationId xmlns:a16="http://schemas.microsoft.com/office/drawing/2014/main" id="{2D0DBB02-62DD-CC60-4E97-09C7731AB2B5}"/>
              </a:ext>
            </a:extLst>
          </p:cNvPr>
          <p:cNvSpPr/>
          <p:nvPr/>
        </p:nvSpPr>
        <p:spPr>
          <a:xfrm>
            <a:off x="6096000" y="4459705"/>
            <a:ext cx="3625516" cy="8021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3439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D30751-E3C4-9208-E2DE-B993FFE4A0A7}"/>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3F7C4D8F-BBFB-BE4D-23ED-446D75C25345}"/>
              </a:ext>
            </a:extLst>
          </p:cNvPr>
          <p:cNvPicPr>
            <a:picLocks noGrp="1" noChangeAspect="1"/>
          </p:cNvPicPr>
          <p:nvPr>
            <p:ph idx="1"/>
          </p:nvPr>
        </p:nvPicPr>
        <p:blipFill>
          <a:blip r:embed="rId2"/>
          <a:stretch>
            <a:fillRect/>
          </a:stretch>
        </p:blipFill>
        <p:spPr>
          <a:xfrm>
            <a:off x="5049838" y="767892"/>
            <a:ext cx="7142162" cy="5560337"/>
          </a:xfrm>
          <a:prstGeom prst="rect">
            <a:avLst/>
          </a:prstGeom>
        </p:spPr>
      </p:pic>
      <p:pic>
        <p:nvPicPr>
          <p:cNvPr id="4" name="Εικόνα 3">
            <a:extLst>
              <a:ext uri="{FF2B5EF4-FFF2-40B4-BE49-F238E27FC236}">
                <a16:creationId xmlns:a16="http://schemas.microsoft.com/office/drawing/2014/main" id="{B79112A5-F5FF-15C4-12CB-93DB9D906E3F}"/>
              </a:ext>
            </a:extLst>
          </p:cNvPr>
          <p:cNvPicPr>
            <a:picLocks noChangeAspect="1"/>
          </p:cNvPicPr>
          <p:nvPr/>
        </p:nvPicPr>
        <p:blipFill>
          <a:blip r:embed="rId3"/>
          <a:stretch>
            <a:fillRect/>
          </a:stretch>
        </p:blipFill>
        <p:spPr>
          <a:xfrm>
            <a:off x="112512" y="0"/>
            <a:ext cx="4796919" cy="6858000"/>
          </a:xfrm>
          <a:prstGeom prst="rect">
            <a:avLst/>
          </a:prstGeom>
        </p:spPr>
      </p:pic>
      <p:sp>
        <p:nvSpPr>
          <p:cNvPr id="6" name="Έλλειψη 5">
            <a:extLst>
              <a:ext uri="{FF2B5EF4-FFF2-40B4-BE49-F238E27FC236}">
                <a16:creationId xmlns:a16="http://schemas.microsoft.com/office/drawing/2014/main" id="{27943F59-37D1-D68F-6848-DEC7C9EDED89}"/>
              </a:ext>
            </a:extLst>
          </p:cNvPr>
          <p:cNvSpPr/>
          <p:nvPr/>
        </p:nvSpPr>
        <p:spPr>
          <a:xfrm>
            <a:off x="7111999" y="3672114"/>
            <a:ext cx="2104571" cy="94342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TextBox 2">
            <a:extLst>
              <a:ext uri="{FF2B5EF4-FFF2-40B4-BE49-F238E27FC236}">
                <a16:creationId xmlns:a16="http://schemas.microsoft.com/office/drawing/2014/main" id="{4C9B0435-F88E-1CB2-D73E-FCD4796562A8}"/>
              </a:ext>
            </a:extLst>
          </p:cNvPr>
          <p:cNvSpPr txBox="1"/>
          <p:nvPr/>
        </p:nvSpPr>
        <p:spPr>
          <a:xfrm>
            <a:off x="5791199" y="297680"/>
            <a:ext cx="5999463" cy="369332"/>
          </a:xfrm>
          <a:prstGeom prst="rect">
            <a:avLst/>
          </a:prstGeom>
          <a:noFill/>
        </p:spPr>
        <p:txBody>
          <a:bodyPr wrap="none" rtlCol="0">
            <a:spAutoFit/>
          </a:bodyPr>
          <a:lstStyle/>
          <a:p>
            <a:r>
              <a:rPr lang="el-GR" dirty="0"/>
              <a:t>Και μια διαφορετική φυσική γλώσσα… που δεν έχει ήχους…</a:t>
            </a:r>
          </a:p>
        </p:txBody>
      </p:sp>
    </p:spTree>
    <p:extLst>
      <p:ext uri="{BB962C8B-B14F-4D97-AF65-F5344CB8AC3E}">
        <p14:creationId xmlns:p14="http://schemas.microsoft.com/office/powerpoint/2010/main" val="3535016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E18609-340C-8BDA-1713-5BB7485E4551}"/>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0322DAA3-DD33-1C8C-F784-A89E0485C329}"/>
              </a:ext>
            </a:extLst>
          </p:cNvPr>
          <p:cNvPicPr>
            <a:picLocks noGrp="1" noChangeAspect="1"/>
          </p:cNvPicPr>
          <p:nvPr>
            <p:ph idx="1"/>
          </p:nvPr>
        </p:nvPicPr>
        <p:blipFill>
          <a:blip r:embed="rId2"/>
          <a:stretch>
            <a:fillRect/>
          </a:stretch>
        </p:blipFill>
        <p:spPr>
          <a:xfrm>
            <a:off x="3896505" y="603745"/>
            <a:ext cx="3625758" cy="5121275"/>
          </a:xfrm>
        </p:spPr>
      </p:pic>
      <p:pic>
        <p:nvPicPr>
          <p:cNvPr id="6" name="Εικόνα 5">
            <a:extLst>
              <a:ext uri="{FF2B5EF4-FFF2-40B4-BE49-F238E27FC236}">
                <a16:creationId xmlns:a16="http://schemas.microsoft.com/office/drawing/2014/main" id="{CDB1D9DA-4522-5984-A9E8-81A512BC33C9}"/>
              </a:ext>
            </a:extLst>
          </p:cNvPr>
          <p:cNvPicPr>
            <a:picLocks noChangeAspect="1"/>
          </p:cNvPicPr>
          <p:nvPr/>
        </p:nvPicPr>
        <p:blipFill>
          <a:blip r:embed="rId3"/>
          <a:stretch>
            <a:fillRect/>
          </a:stretch>
        </p:blipFill>
        <p:spPr>
          <a:xfrm>
            <a:off x="6317161" y="121534"/>
            <a:ext cx="5391319" cy="6858000"/>
          </a:xfrm>
          <a:prstGeom prst="rect">
            <a:avLst/>
          </a:prstGeom>
        </p:spPr>
      </p:pic>
      <p:pic>
        <p:nvPicPr>
          <p:cNvPr id="7" name="Εικόνα 6">
            <a:extLst>
              <a:ext uri="{FF2B5EF4-FFF2-40B4-BE49-F238E27FC236}">
                <a16:creationId xmlns:a16="http://schemas.microsoft.com/office/drawing/2014/main" id="{C20D7345-22D5-204C-AEE9-5FC0D4F17C21}"/>
              </a:ext>
            </a:extLst>
          </p:cNvPr>
          <p:cNvPicPr>
            <a:picLocks noChangeAspect="1"/>
          </p:cNvPicPr>
          <p:nvPr/>
        </p:nvPicPr>
        <p:blipFill>
          <a:blip r:embed="rId4"/>
          <a:stretch>
            <a:fillRect/>
          </a:stretch>
        </p:blipFill>
        <p:spPr>
          <a:xfrm>
            <a:off x="0" y="243069"/>
            <a:ext cx="4861367" cy="6614931"/>
          </a:xfrm>
          <a:prstGeom prst="rect">
            <a:avLst/>
          </a:prstGeom>
        </p:spPr>
      </p:pic>
      <p:sp>
        <p:nvSpPr>
          <p:cNvPr id="8" name="TextBox 7">
            <a:extLst>
              <a:ext uri="{FF2B5EF4-FFF2-40B4-BE49-F238E27FC236}">
                <a16:creationId xmlns:a16="http://schemas.microsoft.com/office/drawing/2014/main" id="{7041DF11-8294-9F57-9868-84480E8371BF}"/>
              </a:ext>
            </a:extLst>
          </p:cNvPr>
          <p:cNvSpPr txBox="1"/>
          <p:nvPr/>
        </p:nvSpPr>
        <p:spPr>
          <a:xfrm>
            <a:off x="6041985" y="462987"/>
            <a:ext cx="5182444" cy="369332"/>
          </a:xfrm>
          <a:prstGeom prst="rect">
            <a:avLst/>
          </a:prstGeom>
          <a:noFill/>
        </p:spPr>
        <p:txBody>
          <a:bodyPr wrap="none" rtlCol="0">
            <a:spAutoFit/>
          </a:bodyPr>
          <a:lstStyle/>
          <a:p>
            <a:r>
              <a:rPr lang="el-GR" dirty="0"/>
              <a:t>Και για το τέλος…το δικό μου γλωσσικό πορτρέτο…</a:t>
            </a:r>
          </a:p>
        </p:txBody>
      </p:sp>
    </p:spTree>
    <p:extLst>
      <p:ext uri="{BB962C8B-B14F-4D97-AF65-F5344CB8AC3E}">
        <p14:creationId xmlns:p14="http://schemas.microsoft.com/office/powerpoint/2010/main" val="1017263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2207569" y="2204865"/>
            <a:ext cx="7596832" cy="3921299"/>
          </a:xfrm>
        </p:spPr>
        <p:txBody>
          <a:bodyPr>
            <a:normAutofit fontScale="92500" lnSpcReduction="10000"/>
          </a:bodyPr>
          <a:lstStyle/>
          <a:p>
            <a:pPr>
              <a:defRPr/>
            </a:pPr>
            <a:r>
              <a:rPr lang="el-GR" b="1" dirty="0"/>
              <a:t>Μια εθνική γλώσσα</a:t>
            </a:r>
            <a:r>
              <a:rPr lang="el-GR" dirty="0"/>
              <a:t>, γραπτή ή προφορική σύμφωνα με τις καθιερωμένες συμβάσεις της χώρας στην οποία ζει και στο εκπαιδευτικό σύστημα το οποίο έχει φοιτήσει</a:t>
            </a:r>
            <a:r>
              <a:rPr lang="fr-FR" dirty="0"/>
              <a:t>-         </a:t>
            </a:r>
            <a:endParaRPr lang="el-GR" dirty="0"/>
          </a:p>
          <a:p>
            <a:pPr>
              <a:defRPr/>
            </a:pPr>
            <a:r>
              <a:rPr lang="el-GR" dirty="0"/>
              <a:t>Μια ποικιλία </a:t>
            </a:r>
            <a:r>
              <a:rPr lang="el-GR" b="1" dirty="0"/>
              <a:t>πρώτης γλώσσας </a:t>
            </a:r>
            <a:r>
              <a:rPr lang="el-GR" dirty="0"/>
              <a:t>η οποία μιλιέται σύμφωνα με τις συμβάσεις της περιοχής και ή της γενιάς στην οποία ανήκει</a:t>
            </a:r>
            <a:r>
              <a:rPr lang="fr-FR" dirty="0"/>
              <a:t>-      </a:t>
            </a:r>
            <a:endParaRPr lang="el-GR" dirty="0"/>
          </a:p>
          <a:p>
            <a:pPr>
              <a:defRPr/>
            </a:pPr>
            <a:r>
              <a:rPr lang="el-GR" dirty="0"/>
              <a:t>Μία ή περισσότερες </a:t>
            </a:r>
            <a:r>
              <a:rPr lang="el-GR" b="1" dirty="0"/>
              <a:t>ξένες γλώσσες </a:t>
            </a:r>
            <a:r>
              <a:rPr lang="el-GR" dirty="0"/>
              <a:t>τις οποίες μπορεί να καταλαβαίνει, αλλά όχι απαραίτητα να μιλάει σε ένα βασικό επίπεδο ως αποτέλεσμα της εκπαίδευσης που έχει λάβει και/ ή της εμπειρίας του από τα μέσα και/ ή τον τουρισμό</a:t>
            </a:r>
            <a:r>
              <a:rPr lang="fr-FR" dirty="0"/>
              <a:t>-      </a:t>
            </a:r>
            <a:endParaRPr lang="el-GR" dirty="0"/>
          </a:p>
          <a:p>
            <a:pPr>
              <a:defRPr/>
            </a:pPr>
            <a:r>
              <a:rPr lang="el-GR" dirty="0"/>
              <a:t>Μια </a:t>
            </a:r>
            <a:r>
              <a:rPr lang="fr-FR" dirty="0"/>
              <a:t>ά</a:t>
            </a:r>
            <a:r>
              <a:rPr lang="el-GR" dirty="0" err="1"/>
              <a:t>λλη</a:t>
            </a:r>
            <a:r>
              <a:rPr lang="el-GR" dirty="0"/>
              <a:t> </a:t>
            </a:r>
            <a:r>
              <a:rPr lang="el-GR" b="1" dirty="0"/>
              <a:t>ξένη/ δεύτερη γλώσσα </a:t>
            </a:r>
            <a:r>
              <a:rPr lang="el-GR" dirty="0"/>
              <a:t>την οποία μπορεί να χειρίζεται σε υψηλότερο βαθμό με ικανότητα να μιλάει και να γράφει σε απαιτητικά περιβάλλοντα χρήσης, η οποία να πάρει τα χαρακτηριστικά πρώτης αν αποφασίσει να μετοικήσει στη γλωσσική κοινότητα όπου η γλώσσα αυτή είναι κυρίαρχη</a:t>
            </a:r>
            <a:r>
              <a:rPr lang="fr-FR" dirty="0"/>
              <a:t>        </a:t>
            </a:r>
          </a:p>
          <a:p>
            <a:endParaRPr lang="el-GR" dirty="0"/>
          </a:p>
        </p:txBody>
      </p:sp>
      <p:sp>
        <p:nvSpPr>
          <p:cNvPr id="3" name="Τίτλος 2"/>
          <p:cNvSpPr>
            <a:spLocks noGrp="1"/>
          </p:cNvSpPr>
          <p:nvPr>
            <p:ph type="title"/>
          </p:nvPr>
        </p:nvSpPr>
        <p:spPr>
          <a:xfrm>
            <a:off x="2231136" y="433137"/>
            <a:ext cx="7729728" cy="1720275"/>
          </a:xfrm>
        </p:spPr>
        <p:txBody>
          <a:bodyPr>
            <a:normAutofit fontScale="90000"/>
          </a:bodyPr>
          <a:lstStyle/>
          <a:p>
            <a:r>
              <a:rPr lang="el-GR" altLang="el-GR" sz="2400" dirty="0">
                <a:ea typeface="ＭＳ Ｐゴシック" panose="020B0600070205080204" pitchFamily="34" charset="-128"/>
              </a:rPr>
              <a:t>Και ένα  </a:t>
            </a:r>
            <a:r>
              <a:rPr lang="el-GR" altLang="el-GR" sz="2400" dirty="0" err="1">
                <a:ea typeface="ＭＳ Ｐゴシック" panose="020B0600070205080204" pitchFamily="34" charset="-128"/>
              </a:rPr>
              <a:t>ιδεατ</a:t>
            </a:r>
            <a:r>
              <a:rPr lang="en-US" altLang="el-GR" sz="2400" dirty="0" err="1">
                <a:ea typeface="ＭＳ Ｐゴシック" panose="020B0600070205080204" pitchFamily="34" charset="-128"/>
              </a:rPr>
              <a:t>ό</a:t>
            </a:r>
            <a:r>
              <a:rPr lang="el-GR" altLang="el-GR" sz="2400" dirty="0">
                <a:ea typeface="ＭＳ Ｐゴシック" panose="020B0600070205080204" pitchFamily="34" charset="-128"/>
              </a:rPr>
              <a:t> παράδειγμα από έναν ενήλικο Ευρωπαίο που έχει τελειώσει δευτεροβάθμια εκπαίδευση και μπορεί σε μια δεδομένη στιγμή να έχει τα εξής γλωσσικά ρεπερτόρια:</a:t>
            </a:r>
            <a:endParaRPr lang="el-GR" sz="2400" dirty="0"/>
          </a:p>
        </p:txBody>
      </p:sp>
    </p:spTree>
    <p:extLst>
      <p:ext uri="{BB962C8B-B14F-4D97-AF65-F5344CB8AC3E}">
        <p14:creationId xmlns:p14="http://schemas.microsoft.com/office/powerpoint/2010/main" val="3276884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EB3ABC-C45E-C44A-9C5A-643214F335E9}"/>
              </a:ext>
            </a:extLst>
          </p:cNvPr>
          <p:cNvSpPr>
            <a:spLocks noGrp="1"/>
          </p:cNvSpPr>
          <p:nvPr>
            <p:ph type="title"/>
          </p:nvPr>
        </p:nvSpPr>
        <p:spPr>
          <a:xfrm>
            <a:off x="1756574" y="374138"/>
            <a:ext cx="7729728" cy="1188720"/>
          </a:xfrm>
        </p:spPr>
        <p:txBody>
          <a:bodyPr/>
          <a:lstStyle/>
          <a:p>
            <a:pPr>
              <a:defRPr/>
            </a:pPr>
            <a:r>
              <a:rPr lang="fr-FR" b="1" dirty="0" err="1">
                <a:highlight>
                  <a:srgbClr val="FFFF00"/>
                </a:highlight>
                <a:latin typeface="+mn-lt"/>
              </a:rPr>
              <a:t>Language</a:t>
            </a:r>
            <a:r>
              <a:rPr lang="fr-FR" b="1" dirty="0">
                <a:highlight>
                  <a:srgbClr val="FFFF00"/>
                </a:highlight>
                <a:latin typeface="+mn-lt"/>
              </a:rPr>
              <a:t> change </a:t>
            </a:r>
            <a:r>
              <a:rPr lang="fr-FR" b="1" dirty="0" err="1">
                <a:highlight>
                  <a:srgbClr val="FFFF00"/>
                </a:highlight>
                <a:latin typeface="+mn-lt"/>
              </a:rPr>
              <a:t>is</a:t>
            </a:r>
            <a:r>
              <a:rPr lang="fr-FR" b="1" dirty="0">
                <a:highlight>
                  <a:srgbClr val="FFFF00"/>
                </a:highlight>
                <a:latin typeface="+mn-lt"/>
              </a:rPr>
              <a:t> </a:t>
            </a:r>
            <a:r>
              <a:rPr lang="fr-FR" b="1" dirty="0" err="1">
                <a:highlight>
                  <a:srgbClr val="FFFF00"/>
                </a:highlight>
                <a:latin typeface="+mn-lt"/>
              </a:rPr>
              <a:t>natural</a:t>
            </a:r>
            <a:br>
              <a:rPr lang="fr-FR" b="1" dirty="0">
                <a:latin typeface="+mn-lt"/>
              </a:rPr>
            </a:br>
            <a:endParaRPr lang="el-GR" dirty="0">
              <a:latin typeface="+mn-lt"/>
            </a:endParaRPr>
          </a:p>
        </p:txBody>
      </p:sp>
      <p:sp>
        <p:nvSpPr>
          <p:cNvPr id="3" name="Θέση περιεχομένου 2">
            <a:extLst>
              <a:ext uri="{FF2B5EF4-FFF2-40B4-BE49-F238E27FC236}">
                <a16:creationId xmlns:a16="http://schemas.microsoft.com/office/drawing/2014/main" id="{74FBC881-44D6-CB4A-9543-0032D3F7D2FD}"/>
              </a:ext>
            </a:extLst>
          </p:cNvPr>
          <p:cNvSpPr>
            <a:spLocks noGrp="1"/>
          </p:cNvSpPr>
          <p:nvPr>
            <p:ph idx="1"/>
          </p:nvPr>
        </p:nvSpPr>
        <p:spPr>
          <a:xfrm>
            <a:off x="609600" y="1639888"/>
            <a:ext cx="10972800" cy="4525962"/>
          </a:xfrm>
        </p:spPr>
        <p:txBody>
          <a:bodyPr/>
          <a:lstStyle/>
          <a:p>
            <a:pPr>
              <a:defRPr/>
            </a:pPr>
            <a:r>
              <a:rPr lang="fr-FR" altLang="el-GR" sz="2800" dirty="0" err="1">
                <a:ea typeface="ＭＳ Ｐゴシック" panose="020B0600070205080204" pitchFamily="34" charset="-128"/>
              </a:rPr>
              <a:t>natural</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language</a:t>
            </a:r>
            <a:r>
              <a:rPr lang="fr-FR" altLang="el-GR" sz="2800" dirty="0">
                <a:ea typeface="ＭＳ Ｐゴシック" panose="020B0600070205080204" pitchFamily="34" charset="-128"/>
              </a:rPr>
              <a:t> change </a:t>
            </a:r>
            <a:r>
              <a:rPr lang="fr-FR" altLang="el-GR" sz="2800" dirty="0" err="1">
                <a:ea typeface="ＭＳ Ｐゴシック" panose="020B0600070205080204" pitchFamily="34" charset="-128"/>
              </a:rPr>
              <a:t>is</a:t>
            </a:r>
            <a:r>
              <a:rPr lang="fr-FR" altLang="el-GR" sz="2800" dirty="0">
                <a:ea typeface="ＭＳ Ｐゴシック" panose="020B0600070205080204" pitchFamily="34" charset="-128"/>
              </a:rPr>
              <a:t> not </a:t>
            </a:r>
            <a:r>
              <a:rPr lang="fr-FR" altLang="el-GR" sz="2800" dirty="0" err="1">
                <a:ea typeface="ＭＳ Ｐゴシック" panose="020B0600070205080204" pitchFamily="34" charset="-128"/>
              </a:rPr>
              <a:t>bad</a:t>
            </a:r>
            <a:r>
              <a:rPr lang="fr-FR" altLang="el-GR" sz="2800" dirty="0">
                <a:ea typeface="ＭＳ Ｐゴシック" panose="020B0600070205080204" pitchFamily="34" charset="-128"/>
              </a:rPr>
              <a:t> for a </a:t>
            </a:r>
            <a:r>
              <a:rPr lang="fr-FR" altLang="el-GR" sz="2800" dirty="0" err="1">
                <a:ea typeface="ＭＳ Ｐゴシック" panose="020B0600070205080204" pitchFamily="34" charset="-128"/>
              </a:rPr>
              <a:t>language</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Adopting</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loan</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words</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from</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other</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languages</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losing</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inflection</a:t>
            </a:r>
            <a:r>
              <a:rPr lang="fr-FR" altLang="el-GR" sz="2800" dirty="0">
                <a:ea typeface="ＭＳ Ｐゴシック" panose="020B0600070205080204" pitchFamily="34" charset="-128"/>
              </a:rPr>
              <a:t>, cases, </a:t>
            </a:r>
            <a:r>
              <a:rPr lang="fr-FR" altLang="el-GR" sz="2800" dirty="0" err="1">
                <a:ea typeface="ＭＳ Ｐゴシック" panose="020B0600070205080204" pitchFamily="34" charset="-128"/>
              </a:rPr>
              <a:t>genders</a:t>
            </a:r>
            <a:r>
              <a:rPr lang="fr-FR" altLang="el-GR" sz="2800" dirty="0">
                <a:ea typeface="ＭＳ Ｐゴシック" panose="020B0600070205080204" pitchFamily="34" charset="-128"/>
              </a:rPr>
              <a:t>, articles and </a:t>
            </a:r>
            <a:r>
              <a:rPr lang="fr-FR" altLang="el-GR" sz="2800" dirty="0" err="1">
                <a:ea typeface="ＭＳ Ｐゴシック" panose="020B0600070205080204" pitchFamily="34" charset="-128"/>
              </a:rPr>
              <a:t>formerly</a:t>
            </a:r>
            <a:r>
              <a:rPr lang="fr-FR" altLang="el-GR" sz="2800" dirty="0">
                <a:ea typeface="ＭＳ Ｐゴシック" panose="020B0600070205080204" pitchFamily="34" charset="-128"/>
              </a:rPr>
              <a:t> distinct </a:t>
            </a:r>
            <a:r>
              <a:rPr lang="fr-FR" altLang="el-GR" sz="2800" dirty="0" err="1">
                <a:ea typeface="ＭＳ Ｐゴシック" panose="020B0600070205080204" pitchFamily="34" charset="-128"/>
              </a:rPr>
              <a:t>sounds</a:t>
            </a:r>
            <a:r>
              <a:rPr lang="fr-FR" altLang="el-GR" sz="2800" dirty="0">
                <a:ea typeface="ＭＳ Ｐゴシック" panose="020B0600070205080204" pitchFamily="34" charset="-128"/>
              </a:rPr>
              <a:t>…This </a:t>
            </a:r>
            <a:r>
              <a:rPr lang="fr-FR" altLang="el-GR" sz="2800" dirty="0" err="1">
                <a:ea typeface="ＭＳ Ｐゴシック" panose="020B0600070205080204" pitchFamily="34" charset="-128"/>
              </a:rPr>
              <a:t>happens</a:t>
            </a:r>
            <a:r>
              <a:rPr lang="fr-FR" altLang="el-GR" sz="2800" dirty="0">
                <a:ea typeface="ＭＳ Ｐゴシック" panose="020B0600070205080204" pitchFamily="34" charset="-128"/>
              </a:rPr>
              <a:t> in all </a:t>
            </a:r>
            <a:r>
              <a:rPr lang="fr-FR" altLang="el-GR" sz="2800" dirty="0" err="1">
                <a:ea typeface="ＭＳ Ｐゴシック" panose="020B0600070205080204" pitchFamily="34" charset="-128"/>
              </a:rPr>
              <a:t>languages</a:t>
            </a:r>
            <a:r>
              <a:rPr lang="fr-FR" altLang="el-GR" sz="2800" dirty="0">
                <a:ea typeface="ＭＳ Ｐゴシック" panose="020B0600070205080204" pitchFamily="34" charset="-128"/>
              </a:rPr>
              <a:t> and </a:t>
            </a:r>
            <a:r>
              <a:rPr lang="fr-FR" altLang="el-GR" sz="2800" dirty="0" err="1">
                <a:ea typeface="ＭＳ Ｐゴシック" panose="020B0600070205080204" pitchFamily="34" charset="-128"/>
              </a:rPr>
              <a:t>is</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nothing</a:t>
            </a:r>
            <a:r>
              <a:rPr lang="fr-FR" altLang="el-GR" sz="2800" dirty="0">
                <a:ea typeface="ＭＳ Ｐゴシック" panose="020B0600070205080204" pitchFamily="34" charset="-128"/>
              </a:rPr>
              <a:t> to </a:t>
            </a:r>
            <a:r>
              <a:rPr lang="fr-FR" altLang="el-GR" sz="2800" dirty="0" err="1">
                <a:ea typeface="ＭＳ Ｐゴシック" panose="020B0600070205080204" pitchFamily="34" charset="-128"/>
              </a:rPr>
              <a:t>worry</a:t>
            </a:r>
            <a:r>
              <a:rPr lang="fr-FR" altLang="el-GR" sz="2800" dirty="0">
                <a:ea typeface="ＭＳ Ｐゴシック" panose="020B0600070205080204" pitchFamily="34" charset="-128"/>
              </a:rPr>
              <a:t> about. </a:t>
            </a:r>
            <a:endParaRPr lang="el-GR" altLang="el-GR" sz="2800" dirty="0">
              <a:ea typeface="ＭＳ Ｐゴシック" panose="020B0600070205080204" pitchFamily="34" charset="-128"/>
            </a:endParaRPr>
          </a:p>
          <a:p>
            <a:pPr marL="0" indent="0">
              <a:buFont typeface="Arial" panose="020B0604020202020204" pitchFamily="34" charset="0"/>
              <a:buNone/>
              <a:defRPr/>
            </a:pPr>
            <a:endParaRPr lang="el-GR" altLang="el-GR" sz="2800" dirty="0">
              <a:ea typeface="ＭＳ Ｐゴシック" panose="020B0600070205080204" pitchFamily="34" charset="-128"/>
            </a:endParaRPr>
          </a:p>
          <a:p>
            <a:pPr>
              <a:defRPr/>
            </a:pPr>
            <a:r>
              <a:rPr lang="fr-FR" altLang="el-GR" sz="2800" dirty="0">
                <a:ea typeface="ＭＳ Ｐゴシック" panose="020B0600070205080204" pitchFamily="34" charset="-128"/>
                <a:hlinkClick r:id="rId2"/>
              </a:rPr>
              <a:t>https://www.youtube.com/watch?v=nECdTcqrUAo</a:t>
            </a:r>
            <a:endParaRPr lang="el-GR" altLang="el-GR" sz="2800" dirty="0">
              <a:ea typeface="ＭＳ Ｐゴシック" panose="020B0600070205080204" pitchFamily="34" charset="-128"/>
            </a:endParaRPr>
          </a:p>
          <a:p>
            <a:pPr marL="0" indent="0">
              <a:buFont typeface="Arial" panose="020B0604020202020204" pitchFamily="34" charset="0"/>
              <a:buNone/>
              <a:defRPr/>
            </a:pPr>
            <a:r>
              <a:rPr lang="fr-FR" sz="2800" b="1" dirty="0" err="1"/>
              <a:t>Reconstructed</a:t>
            </a:r>
            <a:r>
              <a:rPr lang="fr-FR" sz="2800" b="1" dirty="0"/>
              <a:t> Ancient Greek </a:t>
            </a:r>
            <a:r>
              <a:rPr lang="fr-FR" sz="2800" b="1" dirty="0" err="1"/>
              <a:t>Spoken</a:t>
            </a:r>
            <a:r>
              <a:rPr lang="fr-FR" sz="2800" b="1" dirty="0"/>
              <a:t> (</a:t>
            </a:r>
            <a:r>
              <a:rPr lang="fr-FR" sz="2800" b="1" dirty="0" err="1"/>
              <a:t>Iliad</a:t>
            </a:r>
            <a:r>
              <a:rPr lang="fr-FR" sz="2800" b="1" dirty="0"/>
              <a:t> and Euclid)</a:t>
            </a:r>
          </a:p>
          <a:p>
            <a:pPr marL="0" indent="0">
              <a:buFont typeface="Arial" panose="020B0604020202020204" pitchFamily="34" charset="0"/>
              <a:buNone/>
              <a:defRPr/>
            </a:pPr>
            <a:endParaRPr lang="el-GR" altLang="el-GR"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Μπορεί να είναι καρτούν">
            <a:extLst>
              <a:ext uri="{FF2B5EF4-FFF2-40B4-BE49-F238E27FC236}">
                <a16:creationId xmlns:a16="http://schemas.microsoft.com/office/drawing/2014/main" id="{9286AEA0-5019-8F44-9D5C-04E0313B3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2762" y="300942"/>
            <a:ext cx="5329238" cy="6342925"/>
          </a:xfrm>
          <a:prstGeom prst="rect">
            <a:avLst/>
          </a:prstGeom>
          <a:noFill/>
          <a:extLst>
            <a:ext uri="{909E8E84-426E-40DD-AFC4-6F175D3DCCD1}">
              <a14:hiddenFill xmlns:a14="http://schemas.microsoft.com/office/drawing/2010/main">
                <a:solidFill>
                  <a:srgbClr val="FFFFFF"/>
                </a:solidFill>
              </a14:hiddenFill>
            </a:ext>
          </a:extLst>
        </p:spPr>
      </p:pic>
      <p:pic>
        <p:nvPicPr>
          <p:cNvPr id="4" name="Θέση περιεχομένου 3">
            <a:extLst>
              <a:ext uri="{FF2B5EF4-FFF2-40B4-BE49-F238E27FC236}">
                <a16:creationId xmlns:a16="http://schemas.microsoft.com/office/drawing/2014/main" id="{918CB98C-2575-D141-9B23-A2242180ECE3}"/>
              </a:ext>
            </a:extLst>
          </p:cNvPr>
          <p:cNvPicPr>
            <a:picLocks noGrp="1" noChangeAspect="1"/>
          </p:cNvPicPr>
          <p:nvPr>
            <p:ph idx="4294967295"/>
          </p:nvPr>
        </p:nvPicPr>
        <p:blipFill>
          <a:blip r:embed="rId3"/>
          <a:stretch>
            <a:fillRect/>
          </a:stretch>
        </p:blipFill>
        <p:spPr>
          <a:xfrm>
            <a:off x="0" y="2645568"/>
            <a:ext cx="7416800" cy="3390900"/>
          </a:xfrm>
          <a:prstGeom prst="rect">
            <a:avLst/>
          </a:prstGeom>
        </p:spPr>
      </p:pic>
    </p:spTree>
    <p:extLst>
      <p:ext uri="{BB962C8B-B14F-4D97-AF65-F5344CB8AC3E}">
        <p14:creationId xmlns:p14="http://schemas.microsoft.com/office/powerpoint/2010/main" val="3034934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17C70DE-CECE-E441-876B-3782F03E482C}"/>
              </a:ext>
            </a:extLst>
          </p:cNvPr>
          <p:cNvSpPr>
            <a:spLocks noGrp="1"/>
          </p:cNvSpPr>
          <p:nvPr>
            <p:ph type="title"/>
          </p:nvPr>
        </p:nvSpPr>
        <p:spPr/>
        <p:txBody>
          <a:bodyPr>
            <a:normAutofit fontScale="90000"/>
          </a:bodyPr>
          <a:lstStyle/>
          <a:p>
            <a:pPr>
              <a:defRPr/>
            </a:pPr>
            <a:r>
              <a:rPr lang="fr-FR" b="1" dirty="0">
                <a:highlight>
                  <a:srgbClr val="FFFF00"/>
                </a:highlight>
              </a:rPr>
              <a:t>There are </a:t>
            </a:r>
            <a:r>
              <a:rPr lang="fr-FR" b="1" dirty="0" err="1">
                <a:highlight>
                  <a:srgbClr val="FFFF00"/>
                </a:highlight>
              </a:rPr>
              <a:t>monolingual</a:t>
            </a:r>
            <a:r>
              <a:rPr lang="fr-FR" b="1" dirty="0">
                <a:highlight>
                  <a:srgbClr val="FFFF00"/>
                </a:highlight>
              </a:rPr>
              <a:t> </a:t>
            </a:r>
            <a:r>
              <a:rPr lang="fr-FR" b="1" dirty="0" err="1">
                <a:highlight>
                  <a:srgbClr val="FFFF00"/>
                </a:highlight>
              </a:rPr>
              <a:t>linguists</a:t>
            </a:r>
            <a:br>
              <a:rPr lang="fr-FR" b="1" dirty="0"/>
            </a:br>
            <a:endParaRPr lang="el-GR" dirty="0"/>
          </a:p>
        </p:txBody>
      </p:sp>
      <p:sp>
        <p:nvSpPr>
          <p:cNvPr id="3" name="Θέση περιεχομένου 2">
            <a:extLst>
              <a:ext uri="{FF2B5EF4-FFF2-40B4-BE49-F238E27FC236}">
                <a16:creationId xmlns:a16="http://schemas.microsoft.com/office/drawing/2014/main" id="{1D0192F0-7B9F-924D-B602-6F90FB27476E}"/>
              </a:ext>
            </a:extLst>
          </p:cNvPr>
          <p:cNvSpPr>
            <a:spLocks noGrp="1"/>
          </p:cNvSpPr>
          <p:nvPr>
            <p:ph idx="1"/>
          </p:nvPr>
        </p:nvSpPr>
        <p:spPr/>
        <p:txBody>
          <a:bodyPr/>
          <a:lstStyle/>
          <a:p>
            <a:pPr marL="0" indent="0">
              <a:buFont typeface="Arial" panose="020B0604020202020204" pitchFamily="34" charset="0"/>
              <a:buNone/>
              <a:defRPr/>
            </a:pPr>
            <a:r>
              <a:rPr lang="fr-FR" sz="2800" dirty="0" err="1"/>
              <a:t>Seriously</a:t>
            </a:r>
            <a:r>
              <a:rPr lang="fr-FR" sz="2800" dirty="0"/>
              <a:t>, people </a:t>
            </a:r>
            <a:r>
              <a:rPr lang="fr-FR" sz="2800" dirty="0" err="1"/>
              <a:t>should</a:t>
            </a:r>
            <a:r>
              <a:rPr lang="fr-FR" sz="2800" dirty="0"/>
              <a:t> stop </a:t>
            </a:r>
            <a:r>
              <a:rPr lang="fr-FR" sz="2800" dirty="0" err="1"/>
              <a:t>using</a:t>
            </a:r>
            <a:r>
              <a:rPr lang="fr-FR" sz="2800" dirty="0"/>
              <a:t> “</a:t>
            </a:r>
            <a:r>
              <a:rPr lang="fr-FR" sz="2800" dirty="0" err="1"/>
              <a:t>linguist</a:t>
            </a:r>
            <a:r>
              <a:rPr lang="fr-FR" sz="2800" dirty="0"/>
              <a:t>” and “</a:t>
            </a:r>
            <a:r>
              <a:rPr lang="fr-FR" sz="2800" dirty="0" err="1"/>
              <a:t>polyglot</a:t>
            </a:r>
            <a:r>
              <a:rPr lang="fr-FR" sz="2800" dirty="0"/>
              <a:t>” or “</a:t>
            </a:r>
            <a:r>
              <a:rPr lang="fr-FR" sz="2800" dirty="0" err="1"/>
              <a:t>language</a:t>
            </a:r>
            <a:r>
              <a:rPr lang="fr-FR" sz="2800" dirty="0"/>
              <a:t> lover” </a:t>
            </a:r>
            <a:r>
              <a:rPr lang="fr-FR" sz="2800" dirty="0" err="1"/>
              <a:t>synonymously</a:t>
            </a:r>
            <a:r>
              <a:rPr lang="fr-FR" sz="2800" dirty="0"/>
              <a:t>. The </a:t>
            </a:r>
            <a:r>
              <a:rPr lang="fr-FR" sz="2800" dirty="0" err="1"/>
              <a:t>surest</a:t>
            </a:r>
            <a:r>
              <a:rPr lang="fr-FR" sz="2800" dirty="0"/>
              <a:t> </a:t>
            </a:r>
            <a:r>
              <a:rPr lang="fr-FR" sz="2800" dirty="0" err="1"/>
              <a:t>way</a:t>
            </a:r>
            <a:r>
              <a:rPr lang="fr-FR" sz="2800" dirty="0"/>
              <a:t> to </a:t>
            </a:r>
            <a:r>
              <a:rPr lang="fr-FR" sz="2800" dirty="0" err="1"/>
              <a:t>annoy</a:t>
            </a:r>
            <a:r>
              <a:rPr lang="fr-FR" sz="2800" dirty="0"/>
              <a:t> a </a:t>
            </a:r>
            <a:r>
              <a:rPr lang="fr-FR" sz="2800" dirty="0" err="1"/>
              <a:t>linguist</a:t>
            </a:r>
            <a:r>
              <a:rPr lang="fr-FR" sz="2800" dirty="0"/>
              <a:t> </a:t>
            </a:r>
            <a:r>
              <a:rPr lang="fr-FR" sz="2800" dirty="0" err="1"/>
              <a:t>is</a:t>
            </a:r>
            <a:r>
              <a:rPr lang="fr-FR" sz="2800" dirty="0"/>
              <a:t> to </a:t>
            </a:r>
            <a:r>
              <a:rPr lang="fr-FR" sz="2800" dirty="0" err="1"/>
              <a:t>ask</a:t>
            </a:r>
            <a:r>
              <a:rPr lang="fr-FR" sz="2800" dirty="0"/>
              <a:t>: “</a:t>
            </a:r>
            <a:r>
              <a:rPr lang="fr-FR" sz="2800" dirty="0" err="1"/>
              <a:t>so</a:t>
            </a:r>
            <a:r>
              <a:rPr lang="fr-FR" sz="2800" dirty="0"/>
              <a:t> how </a:t>
            </a:r>
            <a:r>
              <a:rPr lang="fr-FR" sz="2800" dirty="0" err="1"/>
              <a:t>many</a:t>
            </a:r>
            <a:r>
              <a:rPr lang="fr-FR" sz="2800" dirty="0"/>
              <a:t> </a:t>
            </a:r>
            <a:r>
              <a:rPr lang="fr-FR" sz="2800" dirty="0" err="1"/>
              <a:t>languages</a:t>
            </a:r>
            <a:r>
              <a:rPr lang="fr-FR" sz="2800" dirty="0"/>
              <a:t> do </a:t>
            </a:r>
            <a:r>
              <a:rPr lang="fr-FR" sz="2800" dirty="0" err="1"/>
              <a:t>you</a:t>
            </a:r>
            <a:r>
              <a:rPr lang="fr-FR" sz="2800" dirty="0"/>
              <a:t> </a:t>
            </a:r>
            <a:r>
              <a:rPr lang="fr-FR" sz="2800" dirty="0" err="1"/>
              <a:t>speak</a:t>
            </a:r>
            <a:r>
              <a:rPr lang="fr-FR" sz="2800" dirty="0"/>
              <a:t>?”</a:t>
            </a:r>
            <a:r>
              <a:rPr lang="fr-FR" sz="2800" b="1" dirty="0"/>
              <a:t> </a:t>
            </a:r>
          </a:p>
          <a:p>
            <a:pPr>
              <a:defRPr/>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992BE0-6123-9141-B578-260A87C1BBEE}"/>
              </a:ext>
            </a:extLst>
          </p:cNvPr>
          <p:cNvSpPr>
            <a:spLocks noGrp="1"/>
          </p:cNvSpPr>
          <p:nvPr>
            <p:ph type="title"/>
          </p:nvPr>
        </p:nvSpPr>
        <p:spPr/>
        <p:txBody>
          <a:bodyPr>
            <a:normAutofit fontScale="90000"/>
          </a:bodyPr>
          <a:lstStyle/>
          <a:p>
            <a:pPr>
              <a:defRPr/>
            </a:pPr>
            <a:r>
              <a:rPr lang="fr-FR" b="1" dirty="0" err="1">
                <a:highlight>
                  <a:srgbClr val="FFFF00"/>
                </a:highlight>
              </a:rPr>
              <a:t>Monoglots</a:t>
            </a:r>
            <a:r>
              <a:rPr lang="fr-FR" b="1" dirty="0">
                <a:highlight>
                  <a:srgbClr val="FFFF00"/>
                </a:highlight>
              </a:rPr>
              <a:t> </a:t>
            </a:r>
            <a:r>
              <a:rPr lang="fr-FR" b="1" dirty="0" err="1">
                <a:highlight>
                  <a:srgbClr val="FFFF00"/>
                </a:highlight>
              </a:rPr>
              <a:t>can</a:t>
            </a:r>
            <a:r>
              <a:rPr lang="fr-FR" b="1" dirty="0">
                <a:highlight>
                  <a:srgbClr val="FFFF00"/>
                </a:highlight>
              </a:rPr>
              <a:t> </a:t>
            </a:r>
            <a:r>
              <a:rPr lang="fr-FR" b="1" dirty="0" err="1">
                <a:highlight>
                  <a:srgbClr val="FFFF00"/>
                </a:highlight>
              </a:rPr>
              <a:t>become</a:t>
            </a:r>
            <a:r>
              <a:rPr lang="fr-FR" b="1" dirty="0">
                <a:highlight>
                  <a:srgbClr val="FFFF00"/>
                </a:highlight>
              </a:rPr>
              <a:t> </a:t>
            </a:r>
            <a:r>
              <a:rPr lang="fr-FR" b="1" dirty="0" err="1">
                <a:highlight>
                  <a:srgbClr val="FFFF00"/>
                </a:highlight>
              </a:rPr>
              <a:t>polyglots</a:t>
            </a:r>
            <a:r>
              <a:rPr lang="fr-FR" b="1" dirty="0">
                <a:highlight>
                  <a:srgbClr val="FFFF00"/>
                </a:highlight>
              </a:rPr>
              <a:t> </a:t>
            </a:r>
            <a:br>
              <a:rPr lang="fr-FR" b="1" dirty="0">
                <a:highlight>
                  <a:srgbClr val="FFFF00"/>
                </a:highlight>
              </a:rPr>
            </a:br>
            <a:endParaRPr lang="el-GR" dirty="0">
              <a:highlight>
                <a:srgbClr val="FFFF00"/>
              </a:highlight>
            </a:endParaRPr>
          </a:p>
        </p:txBody>
      </p:sp>
      <p:sp>
        <p:nvSpPr>
          <p:cNvPr id="3" name="Θέση περιεχομένου 2">
            <a:extLst>
              <a:ext uri="{FF2B5EF4-FFF2-40B4-BE49-F238E27FC236}">
                <a16:creationId xmlns:a16="http://schemas.microsoft.com/office/drawing/2014/main" id="{B5B97477-6F49-6845-9A2E-CD5142B829C8}"/>
              </a:ext>
            </a:extLst>
          </p:cNvPr>
          <p:cNvSpPr>
            <a:spLocks noGrp="1"/>
          </p:cNvSpPr>
          <p:nvPr>
            <p:ph idx="1"/>
          </p:nvPr>
        </p:nvSpPr>
        <p:spPr/>
        <p:txBody>
          <a:bodyPr>
            <a:normAutofit/>
          </a:bodyPr>
          <a:lstStyle/>
          <a:p>
            <a:r>
              <a:rPr lang="fr-FR" altLang="el-GR" sz="2800" dirty="0" err="1">
                <a:ea typeface="ＭＳ Ｐゴシック" panose="020B0600070205080204" pitchFamily="34" charset="-128"/>
              </a:rPr>
              <a:t>Linguists</a:t>
            </a:r>
            <a:r>
              <a:rPr lang="fr-FR" altLang="el-GR" sz="2800" dirty="0">
                <a:ea typeface="ＭＳ Ｐゴシック" panose="020B0600070205080204" pitchFamily="34" charset="-128"/>
              </a:rPr>
              <a:t> know </a:t>
            </a:r>
            <a:r>
              <a:rPr lang="fr-FR" altLang="el-GR" sz="2800" dirty="0" err="1">
                <a:ea typeface="ＭＳ Ｐゴシック" panose="020B0600070205080204" pitchFamily="34" charset="-128"/>
              </a:rPr>
              <a:t>that</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everybody</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who</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speaks</a:t>
            </a:r>
            <a:r>
              <a:rPr lang="fr-FR" altLang="el-GR" sz="2800" dirty="0">
                <a:ea typeface="ＭＳ Ｐゴシック" panose="020B0600070205080204" pitchFamily="34" charset="-128"/>
              </a:rPr>
              <a:t> one </a:t>
            </a:r>
            <a:r>
              <a:rPr lang="fr-FR" altLang="el-GR" sz="2800" dirty="0" err="1">
                <a:ea typeface="ＭＳ Ｐゴシック" panose="020B0600070205080204" pitchFamily="34" charset="-128"/>
              </a:rPr>
              <a:t>language</a:t>
            </a:r>
            <a:r>
              <a:rPr lang="fr-FR" altLang="el-GR" sz="2800" dirty="0">
                <a:ea typeface="ＭＳ Ｐゴシック" panose="020B0600070205080204" pitchFamily="34" charset="-128"/>
              </a:rPr>
              <a:t>, can </a:t>
            </a:r>
            <a:r>
              <a:rPr lang="fr-FR" altLang="el-GR" sz="2800" dirty="0" err="1">
                <a:ea typeface="ＭＳ Ｐゴシック" panose="020B0600070205080204" pitchFamily="34" charset="-128"/>
              </a:rPr>
              <a:t>learn</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others</a:t>
            </a:r>
            <a:r>
              <a:rPr lang="fr-FR" altLang="el-GR" sz="2800" dirty="0">
                <a:ea typeface="ＭＳ Ｐゴシック" panose="020B0600070205080204" pitchFamily="34" charset="-128"/>
              </a:rPr>
              <a:t>, if </a:t>
            </a:r>
            <a:r>
              <a:rPr lang="fr-FR" altLang="el-GR" sz="2800" dirty="0" err="1">
                <a:ea typeface="ＭＳ Ｐゴシック" panose="020B0600070205080204" pitchFamily="34" charset="-128"/>
              </a:rPr>
              <a:t>they</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want</a:t>
            </a:r>
            <a:r>
              <a:rPr lang="fr-FR" altLang="el-GR" sz="2800" dirty="0">
                <a:ea typeface="ＭＳ Ｐゴシック" panose="020B0600070205080204" pitchFamily="34" charset="-128"/>
              </a:rPr>
              <a:t> to</a:t>
            </a:r>
            <a:r>
              <a:rPr lang="el-GR" altLang="el-GR" sz="2800" dirty="0">
                <a:ea typeface="ＭＳ Ｐゴシック" panose="020B0600070205080204" pitchFamily="34" charset="-128"/>
              </a:rPr>
              <a:t>. </a:t>
            </a:r>
            <a:r>
              <a:rPr lang="fr-FR" altLang="el-GR" sz="2800" dirty="0" err="1">
                <a:ea typeface="ＭＳ Ｐゴシック" panose="020B0600070205080204" pitchFamily="34" charset="-128"/>
              </a:rPr>
              <a:t>Perceived</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differences</a:t>
            </a:r>
            <a:r>
              <a:rPr lang="fr-FR" altLang="el-GR" sz="2800" dirty="0">
                <a:ea typeface="ＭＳ Ｐゴシック" panose="020B0600070205080204" pitchFamily="34" charset="-128"/>
              </a:rPr>
              <a:t> in </a:t>
            </a:r>
            <a:r>
              <a:rPr lang="fr-FR" altLang="el-GR" sz="2800" dirty="0" err="1">
                <a:ea typeface="ＭＳ Ｐゴシック" panose="020B0600070205080204" pitchFamily="34" charset="-128"/>
              </a:rPr>
              <a:t>difficulty</a:t>
            </a:r>
            <a:r>
              <a:rPr lang="fr-FR" altLang="el-GR" sz="2800" dirty="0">
                <a:ea typeface="ＭＳ Ｐゴシック" panose="020B0600070205080204" pitchFamily="34" charset="-128"/>
              </a:rPr>
              <a:t> have more to do </a:t>
            </a:r>
            <a:r>
              <a:rPr lang="fr-FR" altLang="el-GR" sz="2800" dirty="0" err="1">
                <a:ea typeface="ＭＳ Ｐゴシック" panose="020B0600070205080204" pitchFamily="34" charset="-128"/>
              </a:rPr>
              <a:t>with</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learning</a:t>
            </a:r>
            <a:r>
              <a:rPr lang="fr-FR" altLang="el-GR" sz="2800" dirty="0">
                <a:ea typeface="ＭＳ Ｐゴシック" panose="020B0600070205080204" pitchFamily="34" charset="-128"/>
              </a:rPr>
              <a:t> as an </a:t>
            </a:r>
            <a:r>
              <a:rPr lang="fr-FR" altLang="el-GR" sz="2800" dirty="0" err="1">
                <a:ea typeface="ＭＳ Ｐゴシック" panose="020B0600070205080204" pitchFamily="34" charset="-128"/>
              </a:rPr>
              <a:t>adult</a:t>
            </a:r>
            <a:r>
              <a:rPr lang="fr-FR" altLang="el-GR" sz="2800" dirty="0">
                <a:ea typeface="ＭＳ Ｐゴシック" panose="020B0600070205080204" pitchFamily="34" charset="-128"/>
              </a:rPr>
              <a:t> vs. as a </a:t>
            </a:r>
            <a:r>
              <a:rPr lang="fr-FR" altLang="el-GR" sz="2800" dirty="0" err="1">
                <a:ea typeface="ＭＳ Ｐゴシック" panose="020B0600070205080204" pitchFamily="34" charset="-128"/>
              </a:rPr>
              <a:t>child</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during</a:t>
            </a:r>
            <a:r>
              <a:rPr lang="fr-FR" altLang="el-GR" sz="2800" dirty="0">
                <a:ea typeface="ＭＳ Ｐゴシック" panose="020B0600070205080204" pitchFamily="34" charset="-128"/>
              </a:rPr>
              <a:t> </a:t>
            </a:r>
            <a:r>
              <a:rPr lang="fr-FR" altLang="el-GR" sz="2800" dirty="0">
                <a:ea typeface="ＭＳ Ｐゴシック" panose="020B0600070205080204" pitchFamily="34" charset="-128"/>
                <a:hlinkClick r:id="rId2"/>
              </a:rPr>
              <a:t>the critical period</a:t>
            </a:r>
            <a:r>
              <a:rPr lang="fr-FR" altLang="el-GR" sz="2800" dirty="0">
                <a:ea typeface="ＭＳ Ｐゴシック" panose="020B0600070205080204" pitchFamily="34" charset="-128"/>
              </a:rPr>
              <a:t>), and </a:t>
            </a:r>
            <a:r>
              <a:rPr lang="fr-FR" altLang="el-GR" sz="2800" dirty="0" err="1">
                <a:ea typeface="ＭＳ Ｐゴシック" panose="020B0600070205080204" pitchFamily="34" charset="-128"/>
              </a:rPr>
              <a:t>with</a:t>
            </a:r>
            <a:r>
              <a:rPr lang="fr-FR" altLang="el-GR" sz="2800" dirty="0">
                <a:ea typeface="ＭＳ Ｐゴシック" panose="020B0600070205080204" pitchFamily="34" charset="-128"/>
              </a:rPr>
              <a:t> </a:t>
            </a:r>
            <a:r>
              <a:rPr lang="fr-FR" altLang="el-GR" sz="2800" dirty="0" err="1">
                <a:ea typeface="ＭＳ Ｐゴシック" panose="020B0600070205080204" pitchFamily="34" charset="-128"/>
              </a:rPr>
              <a:t>enjoyment</a:t>
            </a:r>
            <a:r>
              <a:rPr lang="fr-FR" altLang="el-GR" sz="2800" dirty="0">
                <a:ea typeface="ＭＳ Ｐゴシック" panose="020B0600070205080204" pitchFamily="34" charset="-128"/>
              </a:rPr>
              <a:t> of </a:t>
            </a:r>
            <a:r>
              <a:rPr lang="fr-FR" altLang="el-GR" sz="2800" dirty="0" err="1">
                <a:ea typeface="ＭＳ Ｐゴシック" panose="020B0600070205080204" pitchFamily="34" charset="-128"/>
              </a:rPr>
              <a:t>learning</a:t>
            </a:r>
            <a:r>
              <a:rPr lang="fr-FR" altLang="el-GR" sz="2800" dirty="0">
                <a:ea typeface="ＭＳ Ｐゴシック" panose="020B0600070205080204" pitchFamily="34" charset="-128"/>
              </a:rPr>
              <a:t> and </a:t>
            </a:r>
            <a:r>
              <a:rPr lang="fr-FR" altLang="el-GR" sz="2800" dirty="0" err="1">
                <a:ea typeface="ＭＳ Ｐゴシック" panose="020B0600070205080204" pitchFamily="34" charset="-128"/>
              </a:rPr>
              <a:t>willingness</a:t>
            </a:r>
            <a:r>
              <a:rPr lang="fr-FR" altLang="el-GR" sz="2800" dirty="0">
                <a:ea typeface="ＭＳ Ｐゴシック" panose="020B0600070205080204" pitchFamily="34" charset="-128"/>
              </a:rPr>
              <a:t> to </a:t>
            </a:r>
            <a:r>
              <a:rPr lang="fr-FR" altLang="el-GR" sz="2800" dirty="0" err="1">
                <a:ea typeface="ＭＳ Ｐゴシック" panose="020B0600070205080204" pitchFamily="34" charset="-128"/>
              </a:rPr>
              <a:t>work</a:t>
            </a:r>
            <a:r>
              <a:rPr lang="fr-FR" altLang="el-GR" sz="2800" dirty="0">
                <a:ea typeface="ＭＳ Ｐゴシック" panose="020B0600070205080204" pitchFamily="34" charset="-128"/>
              </a:rPr>
              <a:t>.</a:t>
            </a:r>
            <a:endParaRPr lang="el-GR" altLang="el-GR" sz="2800" dirty="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 Τίτλος">
            <a:extLst>
              <a:ext uri="{FF2B5EF4-FFF2-40B4-BE49-F238E27FC236}">
                <a16:creationId xmlns:a16="http://schemas.microsoft.com/office/drawing/2014/main" id="{5B8ED18F-2FA2-6D4A-817D-DB22855B4F8E}"/>
              </a:ext>
            </a:extLst>
          </p:cNvPr>
          <p:cNvSpPr>
            <a:spLocks noGrp="1"/>
          </p:cNvSpPr>
          <p:nvPr>
            <p:ph type="title"/>
          </p:nvPr>
        </p:nvSpPr>
        <p:spPr>
          <a:xfrm>
            <a:off x="2231136" y="434630"/>
            <a:ext cx="7729728" cy="1188720"/>
          </a:xfrm>
        </p:spPr>
        <p:txBody>
          <a:bodyPr>
            <a:normAutofit fontScale="90000"/>
          </a:bodyPr>
          <a:lstStyle/>
          <a:p>
            <a:pPr eaLnBrk="1" hangingPunct="1"/>
            <a:r>
              <a:rPr lang="el-GR" altLang="el-GR" sz="3200" b="1">
                <a:ea typeface="ＭＳ Ｐゴシック" panose="020B0600070205080204" pitchFamily="34" charset="-128"/>
              </a:rPr>
              <a:t>Μπορείτε να απαντήσετε σε αυτές τις ερωτήσεις;</a:t>
            </a:r>
          </a:p>
        </p:txBody>
      </p:sp>
      <p:sp>
        <p:nvSpPr>
          <p:cNvPr id="18434" name="2 - Θέση περιεχομένου">
            <a:extLst>
              <a:ext uri="{FF2B5EF4-FFF2-40B4-BE49-F238E27FC236}">
                <a16:creationId xmlns:a16="http://schemas.microsoft.com/office/drawing/2014/main" id="{92DB427D-AF95-8045-B28E-233AFAE240F7}"/>
              </a:ext>
            </a:extLst>
          </p:cNvPr>
          <p:cNvSpPr>
            <a:spLocks noGrp="1"/>
          </p:cNvSpPr>
          <p:nvPr>
            <p:ph idx="1"/>
          </p:nvPr>
        </p:nvSpPr>
        <p:spPr>
          <a:xfrm>
            <a:off x="1981200" y="1600200"/>
            <a:ext cx="8229600" cy="4924425"/>
          </a:xfrm>
        </p:spPr>
        <p:txBody>
          <a:bodyPr/>
          <a:lstStyle/>
          <a:p>
            <a:pPr eaLnBrk="1" hangingPunct="1"/>
            <a:r>
              <a:rPr lang="el-GR" altLang="el-GR" sz="2400" dirty="0">
                <a:ea typeface="ＭＳ Ｐゴシック" panose="020B0600070205080204" pitchFamily="34" charset="-128"/>
              </a:rPr>
              <a:t>Τι σήμαινε παλιά η λέξη </a:t>
            </a:r>
            <a:r>
              <a:rPr lang="el-GR" altLang="el-GR" sz="2400" dirty="0">
                <a:highlight>
                  <a:srgbClr val="FFFF00"/>
                </a:highlight>
                <a:ea typeface="ＭＳ Ｐゴシック" panose="020B0600070205080204" pitchFamily="34" charset="-128"/>
              </a:rPr>
              <a:t>«νήπιο»;</a:t>
            </a:r>
          </a:p>
          <a:p>
            <a:pPr eaLnBrk="1" hangingPunct="1"/>
            <a:r>
              <a:rPr lang="el-GR" altLang="el-GR" sz="2400" dirty="0">
                <a:ea typeface="ＭＳ Ｐゴシック" panose="020B0600070205080204" pitchFamily="34" charset="-128"/>
              </a:rPr>
              <a:t>Από πόσους φθόγγους αποτελούνται οι λέξεις  </a:t>
            </a:r>
            <a:r>
              <a:rPr lang="el-GR" altLang="el-GR" sz="2400" dirty="0">
                <a:highlight>
                  <a:srgbClr val="FFFF00"/>
                </a:highlight>
                <a:ea typeface="ＭＳ Ｐゴシック" panose="020B0600070205080204" pitchFamily="34" charset="-128"/>
              </a:rPr>
              <a:t>«ιός</a:t>
            </a:r>
            <a:r>
              <a:rPr lang="el-GR" altLang="el-GR" sz="2400" dirty="0">
                <a:ea typeface="ＭＳ Ｐゴシック" panose="020B0600070205080204" pitchFamily="34" charset="-128"/>
              </a:rPr>
              <a:t>» και </a:t>
            </a:r>
            <a:r>
              <a:rPr lang="el-GR" altLang="el-GR" sz="2400" dirty="0">
                <a:highlight>
                  <a:srgbClr val="FFFF00"/>
                </a:highlight>
                <a:ea typeface="ＭＳ Ｐゴシック" panose="020B0600070205080204" pitchFamily="34" charset="-128"/>
              </a:rPr>
              <a:t>«υιός» </a:t>
            </a:r>
            <a:r>
              <a:rPr lang="el-GR" altLang="el-GR" sz="2400" dirty="0">
                <a:ea typeface="ＭＳ Ｐゴシック" panose="020B0600070205080204" pitchFamily="34" charset="-128"/>
              </a:rPr>
              <a:t>της Ελληνικής, </a:t>
            </a:r>
            <a:r>
              <a:rPr lang="en-US" altLang="en-US" sz="2400" dirty="0">
                <a:ea typeface="ＭＳ Ｐゴシック" panose="020B0600070205080204" pitchFamily="34" charset="-128"/>
              </a:rPr>
              <a:t>“</a:t>
            </a:r>
            <a:r>
              <a:rPr lang="en-US" altLang="el-GR" sz="2400" dirty="0">
                <a:ea typeface="ＭＳ Ｐゴシック" panose="020B0600070205080204" pitchFamily="34" charset="-128"/>
              </a:rPr>
              <a:t>knot</a:t>
            </a:r>
            <a:r>
              <a:rPr lang="en-US" altLang="en-US" sz="2400" dirty="0">
                <a:ea typeface="ＭＳ Ｐゴシック" panose="020B0600070205080204" pitchFamily="34" charset="-128"/>
              </a:rPr>
              <a:t>”</a:t>
            </a:r>
            <a:r>
              <a:rPr lang="en-US" altLang="el-GR" sz="2400" dirty="0">
                <a:ea typeface="ＭＳ Ｐゴシック" panose="020B0600070205080204" pitchFamily="34" charset="-128"/>
              </a:rPr>
              <a:t> </a:t>
            </a:r>
            <a:r>
              <a:rPr lang="el-GR" altLang="el-GR" sz="2400" dirty="0">
                <a:ea typeface="ＭＳ Ｐゴシック" panose="020B0600070205080204" pitchFamily="34" charset="-128"/>
              </a:rPr>
              <a:t>και </a:t>
            </a:r>
            <a:r>
              <a:rPr lang="en-US" altLang="en-US" sz="2400" dirty="0">
                <a:ea typeface="ＭＳ Ｐゴシック" panose="020B0600070205080204" pitchFamily="34" charset="-128"/>
              </a:rPr>
              <a:t>“</a:t>
            </a:r>
            <a:r>
              <a:rPr lang="en-US" altLang="el-GR" sz="2400" dirty="0">
                <a:ea typeface="ＭＳ Ｐゴシック" panose="020B0600070205080204" pitchFamily="34" charset="-128"/>
              </a:rPr>
              <a:t>not</a:t>
            </a:r>
            <a:r>
              <a:rPr lang="en-US" altLang="en-US" sz="2400" dirty="0">
                <a:ea typeface="ＭＳ Ｐゴシック" panose="020B0600070205080204" pitchFamily="34" charset="-128"/>
              </a:rPr>
              <a:t>”</a:t>
            </a:r>
            <a:r>
              <a:rPr lang="en-US" altLang="el-GR" sz="2400" dirty="0">
                <a:ea typeface="ＭＳ Ｐゴシック" panose="020B0600070205080204" pitchFamily="34" charset="-128"/>
              </a:rPr>
              <a:t> </a:t>
            </a:r>
            <a:r>
              <a:rPr lang="el-GR" altLang="el-GR" sz="2400" dirty="0">
                <a:ea typeface="ＭＳ Ｐゴシック" panose="020B0600070205080204" pitchFamily="34" charset="-128"/>
              </a:rPr>
              <a:t>της Αγγλικής ;</a:t>
            </a:r>
          </a:p>
          <a:p>
            <a:pPr eaLnBrk="1" hangingPunct="1"/>
            <a:r>
              <a:rPr lang="el-GR" altLang="el-GR" sz="2400" dirty="0">
                <a:ea typeface="ＭＳ Ｐゴシック" panose="020B0600070205080204" pitchFamily="34" charset="-128"/>
              </a:rPr>
              <a:t>Πόσες λέξεις υπάρχουν στην πρόταση</a:t>
            </a:r>
          </a:p>
          <a:p>
            <a:pPr eaLnBrk="1" hangingPunct="1">
              <a:buFont typeface="Arial" panose="020B0604020202020204" pitchFamily="34" charset="0"/>
              <a:buNone/>
            </a:pPr>
            <a:r>
              <a:rPr lang="el-GR" altLang="el-GR" sz="2400" dirty="0">
                <a:highlight>
                  <a:srgbClr val="FFFF00"/>
                </a:highlight>
                <a:ea typeface="ＭＳ Ｐゴシック" panose="020B0600070205080204" pitchFamily="34" charset="-128"/>
              </a:rPr>
              <a:t>« Οι γάτες έτρεχαν και οι σκύλοι τρέχουν» </a:t>
            </a:r>
            <a:r>
              <a:rPr lang="el-GR" altLang="el-GR" sz="2400" dirty="0">
                <a:ea typeface="ＭＳ Ｐゴシック" panose="020B0600070205080204" pitchFamily="34" charset="-128"/>
              </a:rPr>
              <a:t>7ή 5;</a:t>
            </a:r>
          </a:p>
          <a:p>
            <a:pPr eaLnBrk="1" hangingPunct="1"/>
            <a:r>
              <a:rPr lang="el-GR" altLang="el-GR" sz="2400" dirty="0">
                <a:ea typeface="ＭＳ Ｐゴシック" panose="020B0600070205080204" pitchFamily="34" charset="-128"/>
              </a:rPr>
              <a:t>Οι προτάσεις </a:t>
            </a:r>
            <a:r>
              <a:rPr lang="el-GR" altLang="el-GR" sz="2400" dirty="0">
                <a:highlight>
                  <a:srgbClr val="FFFF00"/>
                </a:highlight>
                <a:ea typeface="ＭＳ Ｐゴシック" panose="020B0600070205080204" pitchFamily="34" charset="-128"/>
              </a:rPr>
              <a:t>μεγαλώνουν σε δέντρα</a:t>
            </a:r>
            <a:r>
              <a:rPr lang="el-GR" altLang="el-GR" sz="2400" dirty="0">
                <a:ea typeface="ＭＳ Ｐゴシック" panose="020B0600070205080204" pitchFamily="34" charset="-128"/>
              </a:rPr>
              <a:t>;</a:t>
            </a:r>
          </a:p>
          <a:p>
            <a:pPr eaLnBrk="1" hangingPunct="1"/>
            <a:r>
              <a:rPr lang="el-GR" altLang="el-GR" sz="2400" dirty="0">
                <a:ea typeface="ＭＳ Ｐゴシック" panose="020B0600070205080204" pitchFamily="34" charset="-128"/>
              </a:rPr>
              <a:t>Μπορούν </a:t>
            </a:r>
            <a:r>
              <a:rPr lang="el-GR" altLang="el-GR" sz="2400" dirty="0">
                <a:highlight>
                  <a:srgbClr val="FFFF00"/>
                </a:highlight>
                <a:ea typeface="ＭＳ Ｐゴシック" panose="020B0600070205080204" pitchFamily="34" charset="-128"/>
              </a:rPr>
              <a:t>«οι άχρωμες πράσινες ιδέες να κοιμούνται μανιασμένα»;</a:t>
            </a:r>
          </a:p>
          <a:p>
            <a:pPr eaLnBrk="1" hangingPunct="1"/>
            <a:r>
              <a:rPr lang="el-GR" altLang="el-GR" sz="2400" dirty="0">
                <a:ea typeface="ＭＳ Ｐゴシック" panose="020B0600070205080204" pitchFamily="34" charset="-128"/>
              </a:rPr>
              <a:t>Ποιος σας έμαθε να μιλάτε;</a:t>
            </a:r>
          </a:p>
          <a:p>
            <a:pPr eaLnBrk="1" hangingPunct="1"/>
            <a:r>
              <a:rPr lang="el-GR" altLang="el-GR" sz="2400" dirty="0">
                <a:ea typeface="ＭＳ Ｐゴシック" panose="020B0600070205080204" pitchFamily="34" charset="-128"/>
              </a:rPr>
              <a:t>Ποια η σχέση γλώσσας και σκέψης;</a:t>
            </a:r>
          </a:p>
        </p:txBody>
      </p:sp>
    </p:spTree>
    <p:extLst>
      <p:ext uri="{BB962C8B-B14F-4D97-AF65-F5344CB8AC3E}">
        <p14:creationId xmlns:p14="http://schemas.microsoft.com/office/powerpoint/2010/main" val="4216949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a:extLst>
              <a:ext uri="{FF2B5EF4-FFF2-40B4-BE49-F238E27FC236}">
                <a16:creationId xmlns:a16="http://schemas.microsoft.com/office/drawing/2014/main" id="{9730C844-449D-8E44-9DE7-F08D65110FC0}"/>
              </a:ext>
            </a:extLst>
          </p:cNvPr>
          <p:cNvSpPr>
            <a:spLocks noGrp="1"/>
          </p:cNvSpPr>
          <p:nvPr>
            <p:ph type="title"/>
          </p:nvPr>
        </p:nvSpPr>
        <p:spPr>
          <a:xfrm>
            <a:off x="2231136" y="278892"/>
            <a:ext cx="7729728" cy="1188720"/>
          </a:xfrm>
        </p:spPr>
        <p:txBody>
          <a:bodyPr/>
          <a:lstStyle/>
          <a:p>
            <a:r>
              <a:rPr lang="el-GR" altLang="el-GR">
                <a:ea typeface="ＭＳ Ｐゴシック" panose="020B0600070205080204" pitchFamily="34" charset="-128"/>
              </a:rPr>
              <a:t>Μπορεί η Γλωσσολογία να κάνει τη διαφορά για εσάς;</a:t>
            </a:r>
            <a:endParaRPr lang="en-US" altLang="el-GR">
              <a:ea typeface="ＭＳ Ｐゴシック" panose="020B0600070205080204" pitchFamily="34" charset="-128"/>
            </a:endParaRPr>
          </a:p>
        </p:txBody>
      </p:sp>
      <p:sp>
        <p:nvSpPr>
          <p:cNvPr id="192514" name="Content Placeholder 2">
            <a:extLst>
              <a:ext uri="{FF2B5EF4-FFF2-40B4-BE49-F238E27FC236}">
                <a16:creationId xmlns:a16="http://schemas.microsoft.com/office/drawing/2014/main" id="{7BBBD04C-888B-BE45-9ED1-956D15C19619}"/>
              </a:ext>
            </a:extLst>
          </p:cNvPr>
          <p:cNvSpPr>
            <a:spLocks noGrp="1"/>
          </p:cNvSpPr>
          <p:nvPr>
            <p:ph idx="1"/>
          </p:nvPr>
        </p:nvSpPr>
        <p:spPr>
          <a:xfrm>
            <a:off x="521524" y="1654683"/>
            <a:ext cx="11008489" cy="4924425"/>
          </a:xfrm>
        </p:spPr>
        <p:txBody>
          <a:bodyPr>
            <a:normAutofit lnSpcReduction="10000"/>
          </a:bodyPr>
          <a:lstStyle/>
          <a:p>
            <a:r>
              <a:rPr lang="el-GR" altLang="el-GR" sz="2400" dirty="0">
                <a:highlight>
                  <a:srgbClr val="00FF00"/>
                </a:highlight>
                <a:ea typeface="ＭＳ Ｐゴシック" panose="020B0600070205080204" pitchFamily="34" charset="-128"/>
              </a:rPr>
              <a:t>Πώς κατανοώ τη γλώσσα;</a:t>
            </a:r>
          </a:p>
          <a:p>
            <a:r>
              <a:rPr lang="el-GR" altLang="el-GR" sz="2400" dirty="0">
                <a:highlight>
                  <a:srgbClr val="00FF00"/>
                </a:highlight>
                <a:ea typeface="ＭＳ Ｐゴシック" panose="020B0600070205080204" pitchFamily="34" charset="-128"/>
              </a:rPr>
              <a:t>Πώς λειτουργεί η γλώσσα στη δική μου και σε άλλες κοινωνίες;</a:t>
            </a:r>
          </a:p>
          <a:p>
            <a:r>
              <a:rPr lang="el-GR" altLang="el-GR" sz="2400" dirty="0">
                <a:highlight>
                  <a:srgbClr val="00FF00"/>
                </a:highlight>
                <a:ea typeface="ＭＳ Ｐゴシック" panose="020B0600070205080204" pitchFamily="34" charset="-128"/>
              </a:rPr>
              <a:t>Πώς καθορίζεται η ατομική μου ταυτότητα από τον τρόπο που χρησιμοποιώ τη γλώσσα;</a:t>
            </a:r>
          </a:p>
          <a:p>
            <a:r>
              <a:rPr lang="el-GR" altLang="el-GR" sz="2400" dirty="0">
                <a:highlight>
                  <a:srgbClr val="00FF00"/>
                </a:highlight>
                <a:ea typeface="ＭＳ Ｐゴシック" panose="020B0600070205080204" pitchFamily="34" charset="-128"/>
              </a:rPr>
              <a:t>Πώς οι γλωσσικές μου επιλογές καθορίζουν τον τρόπο σκέψης μου;</a:t>
            </a:r>
          </a:p>
          <a:p>
            <a:r>
              <a:rPr lang="el-GR" altLang="el-GR" sz="2400" dirty="0">
                <a:highlight>
                  <a:srgbClr val="00FF00"/>
                </a:highlight>
                <a:ea typeface="ＭＳ Ｐゴシック" panose="020B0600070205080204" pitchFamily="34" charset="-128"/>
              </a:rPr>
              <a:t>Πώς η γνώση μου για την ίδια τη γλώσσα (μεταγλώσσα) με κάνει ακριβέστερο χρήστη της;</a:t>
            </a:r>
          </a:p>
          <a:p>
            <a:r>
              <a:rPr lang="el-GR" altLang="el-GR" sz="2400" dirty="0">
                <a:highlight>
                  <a:srgbClr val="00FF00"/>
                </a:highlight>
                <a:ea typeface="ＭＳ Ｐゴシック" panose="020B0600070205080204" pitchFamily="34" charset="-128"/>
              </a:rPr>
              <a:t>Πώς εξειδικεύεται η γλώσσα στον ανθρώπινο εγκέφαλο;</a:t>
            </a:r>
            <a:endParaRPr lang="en-US" altLang="el-GR" sz="2400" dirty="0">
              <a:highlight>
                <a:srgbClr val="00FF00"/>
              </a:highlight>
              <a:ea typeface="ＭＳ Ｐゴシック" panose="020B0600070205080204" pitchFamily="34" charset="-128"/>
            </a:endParaRPr>
          </a:p>
          <a:p>
            <a:r>
              <a:rPr lang="el-GR" altLang="el-GR" sz="2400" dirty="0">
                <a:highlight>
                  <a:srgbClr val="00FF00"/>
                </a:highlight>
                <a:ea typeface="ＭＳ Ｐゴシック" panose="020B0600070205080204" pitchFamily="34" charset="-128"/>
              </a:rPr>
              <a:t>Ποιος σας έμαθε να μιλάτε τη δική σας γλώσσα;</a:t>
            </a:r>
          </a:p>
          <a:p>
            <a:r>
              <a:rPr lang="el-GR" altLang="el-GR" sz="2400" dirty="0">
                <a:highlight>
                  <a:srgbClr val="00FF00"/>
                </a:highlight>
                <a:ea typeface="ＭＳ Ｐゴシック" panose="020B0600070205080204" pitchFamily="34" charset="-128"/>
              </a:rPr>
              <a:t>Μπορεί ένας μονόγλωσσος να γίνει πολύγλωσσος;</a:t>
            </a:r>
          </a:p>
          <a:p>
            <a:r>
              <a:rPr lang="el-GR" altLang="el-GR" sz="2400" dirty="0">
                <a:highlight>
                  <a:srgbClr val="00FF00"/>
                </a:highlight>
                <a:ea typeface="ＭＳ Ｐゴシック" panose="020B0600070205080204" pitchFamily="34" charset="-128"/>
              </a:rPr>
              <a:t>Γιατί αλλάζει η γλώσσα;</a:t>
            </a:r>
            <a:endParaRPr lang="en-US" altLang="el-GR" sz="2400" dirty="0">
              <a:highlight>
                <a:srgbClr val="00FF00"/>
              </a:highlight>
              <a:ea typeface="ＭＳ Ｐゴシック" panose="020B0600070205080204" pitchFamily="34" charset="-128"/>
            </a:endParaRPr>
          </a:p>
          <a:p>
            <a:pPr marL="0" indent="0">
              <a:buNone/>
            </a:pPr>
            <a:endParaRPr lang="en-US" altLang="el-GR" dirty="0">
              <a:highlight>
                <a:srgbClr val="00FF00"/>
              </a:highlight>
              <a:ea typeface="ＭＳ Ｐゴシック" panose="020B0600070205080204" pitchFamily="34" charset="-128"/>
            </a:endParaRPr>
          </a:p>
          <a:p>
            <a:endParaRPr lang="en-US" altLang="el-GR" dirty="0">
              <a:ea typeface="ＭＳ Ｐゴシック" panose="020B0600070205080204" pitchFamily="34" charset="-128"/>
            </a:endParaRPr>
          </a:p>
        </p:txBody>
      </p:sp>
    </p:spTree>
    <p:extLst>
      <p:ext uri="{BB962C8B-B14F-4D97-AF65-F5344CB8AC3E}">
        <p14:creationId xmlns:p14="http://schemas.microsoft.com/office/powerpoint/2010/main" val="21330133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3">
            <a:extLst>
              <a:ext uri="{FF2B5EF4-FFF2-40B4-BE49-F238E27FC236}">
                <a16:creationId xmlns:a16="http://schemas.microsoft.com/office/drawing/2014/main" id="{50F6445E-B756-4E41-8BE2-226CA64B95F0}"/>
              </a:ext>
            </a:extLst>
          </p:cNvPr>
          <p:cNvSpPr>
            <a:spLocks noGrp="1"/>
          </p:cNvSpPr>
          <p:nvPr>
            <p:ph type="ctrTitle"/>
          </p:nvPr>
        </p:nvSpPr>
        <p:spPr>
          <a:xfrm>
            <a:off x="914400" y="2130425"/>
            <a:ext cx="10363200" cy="1470025"/>
          </a:xfrm>
        </p:spPr>
        <p:txBody>
          <a:bodyPr/>
          <a:lstStyle/>
          <a:p>
            <a:r>
              <a:rPr lang="el-GR" altLang="el-GR">
                <a:ea typeface="ＭＳ Ｐゴシック" panose="020B0600070205080204" pitchFamily="34" charset="-128"/>
              </a:rPr>
              <a:t>Η γλωσσολογία μπορεί να  βοηθήσει στις απαντήσεις σας...</a:t>
            </a:r>
            <a:endParaRPr lang="en-US" altLang="el-GR">
              <a:ea typeface="ＭＳ Ｐゴシック" panose="020B0600070205080204" pitchFamily="34" charset="-128"/>
            </a:endParaRPr>
          </a:p>
        </p:txBody>
      </p:sp>
      <p:sp>
        <p:nvSpPr>
          <p:cNvPr id="2" name="Subtitle 1">
            <a:extLst>
              <a:ext uri="{FF2B5EF4-FFF2-40B4-BE49-F238E27FC236}">
                <a16:creationId xmlns:a16="http://schemas.microsoft.com/office/drawing/2014/main" id="{06C8F8C4-7BDD-574F-BFD5-DFE9D6262748}"/>
              </a:ext>
            </a:extLst>
          </p:cNvPr>
          <p:cNvSpPr>
            <a:spLocks noGrp="1"/>
          </p:cNvSpPr>
          <p:nvPr>
            <p:ph type="subTitle" idx="1"/>
          </p:nvPr>
        </p:nvSpPr>
        <p:spPr>
          <a:xfrm>
            <a:off x="1416050" y="3886200"/>
            <a:ext cx="10080625" cy="2351088"/>
          </a:xfrm>
        </p:spPr>
        <p:txBody>
          <a:bodyPr/>
          <a:lstStyle/>
          <a:p>
            <a:pPr>
              <a:buFont typeface="Arial" charset="0"/>
              <a:buNone/>
              <a:defRPr/>
            </a:pPr>
            <a:r>
              <a:rPr lang="el-GR" dirty="0">
                <a:solidFill>
                  <a:srgbClr val="FF0000"/>
                </a:solidFill>
              </a:rPr>
              <a:t>Τι ε</a:t>
            </a:r>
            <a:r>
              <a:rPr lang="en-US" dirty="0" err="1">
                <a:solidFill>
                  <a:srgbClr val="FF0000"/>
                </a:solidFill>
              </a:rPr>
              <a:t>ί</a:t>
            </a:r>
            <a:r>
              <a:rPr lang="el-GR" dirty="0">
                <a:solidFill>
                  <a:srgbClr val="FF0000"/>
                </a:solidFill>
              </a:rPr>
              <a:t>ναι η γλωσσολογία;</a:t>
            </a:r>
          </a:p>
          <a:p>
            <a:pPr>
              <a:buFont typeface="Arial" charset="0"/>
              <a:buNone/>
              <a:defRPr/>
            </a:pPr>
            <a:r>
              <a:rPr lang="el-GR" dirty="0">
                <a:solidFill>
                  <a:srgbClr val="FF0000"/>
                </a:solidFill>
              </a:rPr>
              <a:t>Ποια είναι η ΓΛΩΣΣΑ που ενδιαφέρει τη γλωσσολογία;</a:t>
            </a:r>
          </a:p>
          <a:p>
            <a:pPr>
              <a:defRPr/>
            </a:pPr>
            <a:r>
              <a:rPr lang="el-GR" dirty="0">
                <a:solidFill>
                  <a:srgbClr val="FF0000"/>
                </a:solidFill>
              </a:rPr>
              <a:t>Τι σημαίνει </a:t>
            </a:r>
            <a:r>
              <a:rPr lang="el-GR" b="1" dirty="0">
                <a:solidFill>
                  <a:srgbClr val="FF0000"/>
                </a:solidFill>
              </a:rPr>
              <a:t>«ξέρω μια γλώσσα»</a:t>
            </a:r>
            <a:r>
              <a:rPr lang="el-GR" dirty="0">
                <a:solidFill>
                  <a:srgbClr val="FF0000"/>
                </a:solidFill>
              </a:rPr>
              <a:t>; </a:t>
            </a:r>
          </a:p>
          <a:p>
            <a:pPr>
              <a:defRPr/>
            </a:pPr>
            <a:r>
              <a:rPr lang="el-GR" dirty="0">
                <a:solidFill>
                  <a:srgbClr val="FF0000"/>
                </a:solidFill>
              </a:rPr>
              <a:t>Πώς άρχισαν όλα;</a:t>
            </a:r>
          </a:p>
          <a:p>
            <a:pPr>
              <a:buFont typeface="Arial" charset="0"/>
              <a:buNone/>
              <a:defRPr/>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Τίτλος 1">
            <a:extLst>
              <a:ext uri="{FF2B5EF4-FFF2-40B4-BE49-F238E27FC236}">
                <a16:creationId xmlns:a16="http://schemas.microsoft.com/office/drawing/2014/main" id="{D7010964-9D1D-6248-BA60-260C143C62B1}"/>
              </a:ext>
            </a:extLst>
          </p:cNvPr>
          <p:cNvSpPr>
            <a:spLocks noGrp="1"/>
          </p:cNvSpPr>
          <p:nvPr>
            <p:ph type="title"/>
          </p:nvPr>
        </p:nvSpPr>
        <p:spPr/>
        <p:txBody>
          <a:bodyPr/>
          <a:lstStyle/>
          <a:p>
            <a:r>
              <a:rPr lang="el-GR" altLang="el-GR" b="1">
                <a:ea typeface="ＭＳ Ｐゴシック" panose="020B0600070205080204" pitchFamily="34" charset="-128"/>
              </a:rPr>
              <a:t>Οι βασικές παραδοχές μας</a:t>
            </a:r>
          </a:p>
        </p:txBody>
      </p:sp>
      <p:sp>
        <p:nvSpPr>
          <p:cNvPr id="19458" name="Θέση περιεχομένου 2">
            <a:extLst>
              <a:ext uri="{FF2B5EF4-FFF2-40B4-BE49-F238E27FC236}">
                <a16:creationId xmlns:a16="http://schemas.microsoft.com/office/drawing/2014/main" id="{C27489B6-9A02-8A49-8D0F-DC0F9793F3E2}"/>
              </a:ext>
            </a:extLst>
          </p:cNvPr>
          <p:cNvSpPr>
            <a:spLocks noGrp="1"/>
          </p:cNvSpPr>
          <p:nvPr>
            <p:ph idx="1"/>
          </p:nvPr>
        </p:nvSpPr>
        <p:spPr/>
        <p:txBody>
          <a:bodyPr/>
          <a:lstStyle/>
          <a:p>
            <a:r>
              <a:rPr lang="el-GR" altLang="el-GR" dirty="0">
                <a:ea typeface="ＭＳ Ｐゴシック" panose="020B0600070205080204" pitchFamily="34" charset="-128"/>
              </a:rPr>
              <a:t>Μιλάμε όλοι μία γλώσσα</a:t>
            </a:r>
          </a:p>
          <a:p>
            <a:r>
              <a:rPr lang="el-GR" altLang="el-GR" dirty="0">
                <a:ea typeface="ＭＳ Ｐゴシック" panose="020B0600070205080204" pitchFamily="34" charset="-128"/>
              </a:rPr>
              <a:t>Η γλωσσική αλλαγή είναι μια φυσική διαδικασία</a:t>
            </a:r>
          </a:p>
          <a:p>
            <a:r>
              <a:rPr lang="el-GR" altLang="el-GR" dirty="0">
                <a:ea typeface="ＭＳ Ｐゴシック" panose="020B0600070205080204" pitchFamily="34" charset="-128"/>
              </a:rPr>
              <a:t>Δεν υπάρχουν κακές γραμματικές</a:t>
            </a:r>
          </a:p>
          <a:p>
            <a:r>
              <a:rPr lang="el-GR" altLang="el-GR" dirty="0">
                <a:ea typeface="ＭＳ Ｐゴシック" panose="020B0600070205080204" pitchFamily="34" charset="-128"/>
              </a:rPr>
              <a:t>Υπάρχουν μονόγλωσσοι γλωσσολόγοι</a:t>
            </a:r>
          </a:p>
          <a:p>
            <a:r>
              <a:rPr lang="el-GR" altLang="el-GR" dirty="0">
                <a:ea typeface="ＭＳ Ｐゴシック" panose="020B0600070205080204" pitchFamily="34" charset="-128"/>
              </a:rPr>
              <a:t>Ένας μονόγλωσσος μπορεί να γίνει πολύγλωσσος</a:t>
            </a:r>
          </a:p>
        </p:txBody>
      </p:sp>
    </p:spTree>
    <p:extLst>
      <p:ext uri="{BB962C8B-B14F-4D97-AF65-F5344CB8AC3E}">
        <p14:creationId xmlns:p14="http://schemas.microsoft.com/office/powerpoint/2010/main" val="418839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973572-F24F-504C-9B88-0F432418BC7D}"/>
              </a:ext>
            </a:extLst>
          </p:cNvPr>
          <p:cNvSpPr>
            <a:spLocks noGrp="1"/>
          </p:cNvSpPr>
          <p:nvPr>
            <p:ph type="title"/>
          </p:nvPr>
        </p:nvSpPr>
        <p:spPr/>
        <p:txBody>
          <a:bodyPr/>
          <a:lstStyle/>
          <a:p>
            <a:pPr>
              <a:defRPr/>
            </a:pPr>
            <a:r>
              <a:rPr lang="fr-FR" b="1" dirty="0" err="1">
                <a:highlight>
                  <a:srgbClr val="FFFF00"/>
                </a:highlight>
                <a:latin typeface="+mn-lt"/>
              </a:rPr>
              <a:t>We</a:t>
            </a:r>
            <a:r>
              <a:rPr lang="fr-FR" b="1" dirty="0">
                <a:highlight>
                  <a:srgbClr val="FFFF00"/>
                </a:highlight>
                <a:latin typeface="+mn-lt"/>
              </a:rPr>
              <a:t> all </a:t>
            </a:r>
            <a:r>
              <a:rPr lang="fr-FR" b="1" dirty="0" err="1">
                <a:highlight>
                  <a:srgbClr val="FFFF00"/>
                </a:highlight>
                <a:latin typeface="+mn-lt"/>
              </a:rPr>
              <a:t>speak</a:t>
            </a:r>
            <a:r>
              <a:rPr lang="fr-FR" b="1" dirty="0">
                <a:highlight>
                  <a:srgbClr val="FFFF00"/>
                </a:highlight>
                <a:latin typeface="+mn-lt"/>
              </a:rPr>
              <a:t> one </a:t>
            </a:r>
            <a:r>
              <a:rPr lang="fr-FR" b="1" dirty="0" err="1">
                <a:highlight>
                  <a:srgbClr val="FFFF00"/>
                </a:highlight>
                <a:latin typeface="+mn-lt"/>
              </a:rPr>
              <a:t>language</a:t>
            </a:r>
            <a:br>
              <a:rPr lang="fr-FR" b="1" dirty="0">
                <a:highlight>
                  <a:srgbClr val="FFFF00"/>
                </a:highlight>
              </a:rPr>
            </a:br>
            <a:endParaRPr lang="el-GR" b="1" dirty="0">
              <a:highlight>
                <a:srgbClr val="FFFF00"/>
              </a:highlight>
            </a:endParaRPr>
          </a:p>
        </p:txBody>
      </p:sp>
      <p:sp>
        <p:nvSpPr>
          <p:cNvPr id="3" name="Θέση περιεχομένου 2">
            <a:extLst>
              <a:ext uri="{FF2B5EF4-FFF2-40B4-BE49-F238E27FC236}">
                <a16:creationId xmlns:a16="http://schemas.microsoft.com/office/drawing/2014/main" id="{DDC71D91-ADF5-A848-903D-BF7CDF71A912}"/>
              </a:ext>
            </a:extLst>
          </p:cNvPr>
          <p:cNvSpPr>
            <a:spLocks noGrp="1"/>
          </p:cNvSpPr>
          <p:nvPr>
            <p:ph idx="1"/>
          </p:nvPr>
        </p:nvSpPr>
        <p:spPr/>
        <p:txBody>
          <a:bodyPr/>
          <a:lstStyle/>
          <a:p>
            <a:r>
              <a:rPr lang="fr-FR" altLang="el-GR">
                <a:ea typeface="ＭＳ Ｐゴシック" panose="020B0600070205080204" pitchFamily="34" charset="-128"/>
              </a:rPr>
              <a:t>a human child is hardwired to learn any language and that all human languages, say Mandarin and Arabic in this case are fundamentally the same, if they weren’t, the task of child to learn any language would be impossible. </a:t>
            </a:r>
            <a:endParaRPr lang="el-GR" altLang="el-GR">
              <a:ea typeface="ＭＳ Ｐゴシック" panose="020B0600070205080204" pitchFamily="34" charset="-128"/>
            </a:endParaRPr>
          </a:p>
          <a:p>
            <a:r>
              <a:rPr lang="fr-FR" altLang="el-GR">
                <a:ea typeface="ＭＳ Ｐゴシック" panose="020B0600070205080204" pitchFamily="34" charset="-128"/>
              </a:rPr>
              <a:t>the 7000 human languages have the same source and that every language spoken today evolved from the same great-great…great-grandmother tongue, the first language of homo sapiens</a:t>
            </a:r>
            <a:endParaRPr lang="el-GR" altLang="el-GR">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24147D-E346-9A41-9486-5BFAADECA937}"/>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B39C64CC-1FD5-0D4D-969F-53EB872AD2FA}"/>
              </a:ext>
            </a:extLst>
          </p:cNvPr>
          <p:cNvSpPr>
            <a:spLocks noGrp="1"/>
          </p:cNvSpPr>
          <p:nvPr>
            <p:ph idx="1"/>
          </p:nvPr>
        </p:nvSpPr>
        <p:spPr/>
        <p:txBody>
          <a:bodyPr/>
          <a:lstStyle/>
          <a:p>
            <a:endParaRPr lang="el-GR"/>
          </a:p>
        </p:txBody>
      </p:sp>
      <p:pic>
        <p:nvPicPr>
          <p:cNvPr id="3074" name="Picture 2" descr="Map of the living languages of the world | Language, World languages, World">
            <a:extLst>
              <a:ext uri="{FF2B5EF4-FFF2-40B4-BE49-F238E27FC236}">
                <a16:creationId xmlns:a16="http://schemas.microsoft.com/office/drawing/2014/main" id="{97C349F0-DC36-A743-91B1-F17F3BD91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0"/>
            <a:ext cx="11074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258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7795A67-49FA-443F-7932-0BE3231588F6}"/>
              </a:ext>
            </a:extLst>
          </p:cNvPr>
          <p:cNvPicPr>
            <a:picLocks noChangeAspect="1"/>
          </p:cNvPicPr>
          <p:nvPr/>
        </p:nvPicPr>
        <p:blipFill>
          <a:blip r:embed="rId2"/>
          <a:stretch>
            <a:fillRect/>
          </a:stretch>
        </p:blipFill>
        <p:spPr>
          <a:xfrm>
            <a:off x="735106" y="281499"/>
            <a:ext cx="10363200" cy="6295001"/>
          </a:xfrm>
          <a:prstGeom prst="rect">
            <a:avLst/>
          </a:prstGeom>
        </p:spPr>
      </p:pic>
    </p:spTree>
    <p:extLst>
      <p:ext uri="{BB962C8B-B14F-4D97-AF65-F5344CB8AC3E}">
        <p14:creationId xmlns:p14="http://schemas.microsoft.com/office/powerpoint/2010/main" val="3577430438"/>
      </p:ext>
    </p:extLst>
  </p:cSld>
  <p:clrMapOvr>
    <a:masterClrMapping/>
  </p:clrMapOvr>
</p:sld>
</file>

<file path=ppt/theme/theme1.xml><?xml version="1.0" encoding="utf-8"?>
<a:theme xmlns:a="http://schemas.openxmlformats.org/drawingml/2006/main" name="Δέμα">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Δέμα</Template>
  <TotalTime>7815</TotalTime>
  <Words>3134</Words>
  <Application>Microsoft Macintosh PowerPoint</Application>
  <PresentationFormat>Ευρεία οθόνη</PresentationFormat>
  <Paragraphs>177</Paragraphs>
  <Slides>54</Slides>
  <Notes>2</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54</vt:i4>
      </vt:variant>
    </vt:vector>
  </HeadingPairs>
  <TitlesOfParts>
    <vt:vector size="60" baseType="lpstr">
      <vt:lpstr>Arial</vt:lpstr>
      <vt:lpstr>Calibri</vt:lpstr>
      <vt:lpstr>Corbel</vt:lpstr>
      <vt:lpstr>Gill Sans MT</vt:lpstr>
      <vt:lpstr>Graphik</vt:lpstr>
      <vt:lpstr>Δέμα</vt:lpstr>
      <vt:lpstr>Εισαγωγη στη γλωσσολογια</vt:lpstr>
      <vt:lpstr>Γλώσσα και ΓΛΩΣΣΟΛΟΓΙΑ</vt:lpstr>
      <vt:lpstr>Παρουσίαση του PowerPoint</vt:lpstr>
      <vt:lpstr>Παρουσίαση του PowerPoint</vt:lpstr>
      <vt:lpstr>Παρουσίαση του PowerPoint</vt:lpstr>
      <vt:lpstr>Οι βασικές παραδοχές μας</vt:lpstr>
      <vt:lpstr>We all speak one language </vt:lpstr>
      <vt:lpstr>Παρουσίαση του PowerPoint</vt:lpstr>
      <vt:lpstr>Παρουσίαση του PowerPoint</vt:lpstr>
      <vt:lpstr>Γλωσσικοι ηχοι</vt:lpstr>
      <vt:lpstr>Παρουσίαση του PowerPoint</vt:lpstr>
      <vt:lpstr>Και η λυση του κουιζ…</vt:lpstr>
      <vt:lpstr>Παρουσίαση του PowerPoint</vt:lpstr>
      <vt:lpstr>Παρουσίαση του PowerPoint</vt:lpstr>
      <vt:lpstr>Παρουσίαση του PowerPoint</vt:lpstr>
      <vt:lpstr>ενδιαφέροντα στοιχεία σχετικά με τα κράτη και τις γλώσσες </vt:lpstr>
      <vt:lpstr>ενδιαφέροντα στοιχεία σχετικά με τα κράτη και τις γλώσσες </vt:lpstr>
      <vt:lpstr>Ορισμοί…..</vt:lpstr>
      <vt:lpstr>Πρώτη – Δεύτερη / Πρόσθετη γλώσσα</vt:lpstr>
      <vt:lpstr>Πρώτη/μητρική γλώσσα </vt:lpstr>
      <vt:lpstr>Πώς ορίζεται η μητρική γλώσσα; (Skutnabb-Kangas 1984:18)</vt:lpstr>
      <vt:lpstr>Ξένη/δεύτερη γλώσσα</vt:lpstr>
      <vt:lpstr>Δεύτερη γλώσσα (πρόσθετη γλώσσα)</vt:lpstr>
      <vt:lpstr>Διγλωσσία</vt:lpstr>
      <vt:lpstr>Διαστάσεις της διγλωσσίας (1/2) (Baker, 2017)</vt:lpstr>
      <vt:lpstr>Διαστάσεις της διγλωσσίας (2/2) (Baker, 2017)</vt:lpstr>
      <vt:lpstr>Προσθετική – Αφαιρετική διγλωσσία</vt:lpstr>
      <vt:lpstr>Τα δικα σας πορτρετα οι δικεσ σας γλωσσες,  πρωτεσ δευτερεσ…</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Και η γλώσσα των νέων…</vt:lpstr>
      <vt:lpstr>Εχετε και εσεισ σειρεσ…</vt:lpstr>
      <vt:lpstr>Παρουσίαση του PowerPoint</vt:lpstr>
      <vt:lpstr>Παρουσίαση του PowerPoint</vt:lpstr>
      <vt:lpstr>Παρουσίαση του PowerPoint</vt:lpstr>
      <vt:lpstr>Παρουσίαση του PowerPoint</vt:lpstr>
      <vt:lpstr>Οι Διγλωσσίεσ  σας</vt:lpstr>
      <vt:lpstr>διγλωσσία</vt:lpstr>
      <vt:lpstr>Παρουσίαση του PowerPoint</vt:lpstr>
      <vt:lpstr>Ποια είναι η μητρική;</vt:lpstr>
      <vt:lpstr>Ένα πολυγλωσσο ανθρωπακι...</vt:lpstr>
      <vt:lpstr>Παρουσίαση του PowerPoint</vt:lpstr>
      <vt:lpstr>Παρουσίαση του PowerPoint</vt:lpstr>
      <vt:lpstr>Παρουσίαση του PowerPoint</vt:lpstr>
      <vt:lpstr>Και ένα  ιδεατό παράδειγμα από έναν ενήλικο Ευρωπαίο που έχει τελειώσει δευτεροβάθμια εκπαίδευση και μπορεί σε μια δεδομένη στιγμή να έχει τα εξής γλωσσικά ρεπερτόρια:</vt:lpstr>
      <vt:lpstr>Language change is natural </vt:lpstr>
      <vt:lpstr>There are monolingual linguists </vt:lpstr>
      <vt:lpstr>Monoglots can become polyglots  </vt:lpstr>
      <vt:lpstr>Μπορείτε να απαντήσετε σε αυτές τις ερωτήσεις;</vt:lpstr>
      <vt:lpstr>Μπορεί η Γλωσσολογία να κάνει τη διαφορά για εσάς;</vt:lpstr>
      <vt:lpstr>Η γλωσσολογία μπορεί να  βοηθήσει στις απαντήσεις σας...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Μαρία Ιακώβου</dc:creator>
  <cp:lastModifiedBy>Μαρία Ιακώβου</cp:lastModifiedBy>
  <cp:revision>72</cp:revision>
  <dcterms:created xsi:type="dcterms:W3CDTF">2020-03-22T07:50:20Z</dcterms:created>
  <dcterms:modified xsi:type="dcterms:W3CDTF">2023-03-15T17:08:12Z</dcterms:modified>
</cp:coreProperties>
</file>