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47"/>
  </p:notesMasterIdLst>
  <p:sldIdLst>
    <p:sldId id="357" r:id="rId2"/>
    <p:sldId id="358" r:id="rId3"/>
    <p:sldId id="530" r:id="rId4"/>
    <p:sldId id="517" r:id="rId5"/>
    <p:sldId id="570" r:id="rId6"/>
    <p:sldId id="742" r:id="rId7"/>
    <p:sldId id="512" r:id="rId8"/>
    <p:sldId id="318" r:id="rId9"/>
    <p:sldId id="525" r:id="rId10"/>
    <p:sldId id="329" r:id="rId11"/>
    <p:sldId id="323" r:id="rId12"/>
    <p:sldId id="646" r:id="rId13"/>
    <p:sldId id="370" r:id="rId14"/>
    <p:sldId id="377" r:id="rId15"/>
    <p:sldId id="731" r:id="rId16"/>
    <p:sldId id="378" r:id="rId17"/>
    <p:sldId id="732" r:id="rId18"/>
    <p:sldId id="733" r:id="rId19"/>
    <p:sldId id="735" r:id="rId20"/>
    <p:sldId id="650" r:id="rId21"/>
    <p:sldId id="649" r:id="rId22"/>
    <p:sldId id="526" r:id="rId23"/>
    <p:sldId id="736" r:id="rId24"/>
    <p:sldId id="737" r:id="rId25"/>
    <p:sldId id="300" r:id="rId26"/>
    <p:sldId id="687" r:id="rId27"/>
    <p:sldId id="688" r:id="rId28"/>
    <p:sldId id="258" r:id="rId29"/>
    <p:sldId id="259" r:id="rId30"/>
    <p:sldId id="260" r:id="rId31"/>
    <p:sldId id="261" r:id="rId32"/>
    <p:sldId id="262" r:id="rId33"/>
    <p:sldId id="263" r:id="rId34"/>
    <p:sldId id="264" r:id="rId35"/>
    <p:sldId id="583" r:id="rId36"/>
    <p:sldId id="330" r:id="rId37"/>
    <p:sldId id="348" r:id="rId38"/>
    <p:sldId id="680" r:id="rId39"/>
    <p:sldId id="723" r:id="rId40"/>
    <p:sldId id="724" r:id="rId41"/>
    <p:sldId id="725" r:id="rId42"/>
    <p:sldId id="726" r:id="rId43"/>
    <p:sldId id="727" r:id="rId44"/>
    <p:sldId id="728" r:id="rId45"/>
    <p:sldId id="72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90"/>
    <p:restoredTop sz="94643"/>
  </p:normalViewPr>
  <p:slideViewPr>
    <p:cSldViewPr snapToGrid="0" snapToObjects="1">
      <p:cViewPr varScale="1">
        <p:scale>
          <a:sx n="86" d="100"/>
          <a:sy n="86" d="100"/>
        </p:scale>
        <p:origin x="224"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36819-339D-5B42-972D-C00871DDF5ED}" type="datetimeFigureOut">
              <a:rPr lang="el-GR" smtClean="0"/>
              <a:t>23/3/23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E84947-77BD-1D4C-8012-3010082C085C}" type="slidenum">
              <a:rPr lang="el-GR" smtClean="0"/>
              <a:t>‹#›</a:t>
            </a:fld>
            <a:endParaRPr lang="el-GR"/>
          </a:p>
        </p:txBody>
      </p:sp>
    </p:spTree>
    <p:extLst>
      <p:ext uri="{BB962C8B-B14F-4D97-AF65-F5344CB8AC3E}">
        <p14:creationId xmlns:p14="http://schemas.microsoft.com/office/powerpoint/2010/main" val="806086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 Θέση εικόνας διαφάνειας">
            <a:extLst>
              <a:ext uri="{FF2B5EF4-FFF2-40B4-BE49-F238E27FC236}">
                <a16:creationId xmlns:a16="http://schemas.microsoft.com/office/drawing/2014/main" id="{D09B750D-AFB5-AE44-817B-54438F16526A}"/>
              </a:ext>
            </a:extLst>
          </p:cNvPr>
          <p:cNvSpPr>
            <a:spLocks noGrp="1" noRot="1" noChangeAspect="1" noChangeArrowheads="1" noTextEdit="1"/>
          </p:cNvSpPr>
          <p:nvPr>
            <p:ph type="sldImg"/>
          </p:nvPr>
        </p:nvSpPr>
        <p:spPr>
          <a:ln/>
        </p:spPr>
      </p:sp>
      <p:sp>
        <p:nvSpPr>
          <p:cNvPr id="26626" name="2 - Θέση σημειώσεων">
            <a:extLst>
              <a:ext uri="{FF2B5EF4-FFF2-40B4-BE49-F238E27FC236}">
                <a16:creationId xmlns:a16="http://schemas.microsoft.com/office/drawing/2014/main" id="{783545D9-D762-184C-8496-8057112A77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l-GR">
              <a:latin typeface="Arial" panose="020B0604020202020204" pitchFamily="34" charset="0"/>
              <a:ea typeface="ＭＳ Ｐゴシック" panose="020B0600070205080204" pitchFamily="34" charset="-128"/>
            </a:endParaRPr>
          </a:p>
        </p:txBody>
      </p:sp>
      <p:sp>
        <p:nvSpPr>
          <p:cNvPr id="90116" name="3 - Θέση κεφαλίδας">
            <a:extLst>
              <a:ext uri="{FF2B5EF4-FFF2-40B4-BE49-F238E27FC236}">
                <a16:creationId xmlns:a16="http://schemas.microsoft.com/office/drawing/2014/main" id="{94DA1CBD-121C-214E-BCFE-CC5971BFEE77}"/>
              </a:ext>
            </a:extLst>
          </p:cNvPr>
          <p:cNvSpPr>
            <a:spLocks noGrp="1"/>
          </p:cNvSpPr>
          <p:nvPr>
            <p:ph type="hdr" sz="quarter"/>
          </p:nvPr>
        </p:nvSpPr>
        <p:spPr/>
        <p:txBody>
          <a:bodyPr/>
          <a:lstStyle/>
          <a:p>
            <a:pPr>
              <a:defRPr/>
            </a:pPr>
            <a:endParaRPr lang="el-GR"/>
          </a:p>
        </p:txBody>
      </p:sp>
      <p:sp>
        <p:nvSpPr>
          <p:cNvPr id="90117" name="4 - Θέση ημερομηνίας">
            <a:extLst>
              <a:ext uri="{FF2B5EF4-FFF2-40B4-BE49-F238E27FC236}">
                <a16:creationId xmlns:a16="http://schemas.microsoft.com/office/drawing/2014/main" id="{9E3D423E-49FB-E24E-B803-39D57D01C972}"/>
              </a:ext>
            </a:extLst>
          </p:cNvPr>
          <p:cNvSpPr>
            <a:spLocks noGrp="1"/>
          </p:cNvSpPr>
          <p:nvPr>
            <p:ph type="dt" sz="quarter" idx="1"/>
          </p:nvPr>
        </p:nvSpPr>
        <p:spPr/>
        <p:txBody>
          <a:bodyPr rtlCol="0"/>
          <a:lstStyle/>
          <a:p>
            <a:pPr>
              <a:defRPr/>
            </a:pPr>
            <a:endParaRPr lang="el-GR"/>
          </a:p>
        </p:txBody>
      </p:sp>
      <p:sp>
        <p:nvSpPr>
          <p:cNvPr id="26629" name="5 - Θέση αριθμού διαφάνειας">
            <a:extLst>
              <a:ext uri="{FF2B5EF4-FFF2-40B4-BE49-F238E27FC236}">
                <a16:creationId xmlns:a16="http://schemas.microsoft.com/office/drawing/2014/main" id="{B8DC3AAB-A900-B048-95AA-FC422E18AF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970EACC-20B3-9A41-A421-1BE388F03174}" type="slidenum">
              <a:rPr lang="el-GR" altLang="el-GR" smtClean="0"/>
              <a:pPr>
                <a:spcBef>
                  <a:spcPct val="0"/>
                </a:spcBef>
              </a:pPr>
              <a:t>4</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90A65368-E4E2-904F-8E31-3240298FED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0C85C85-43CA-5B49-A435-C1A71C42D9A3}" type="slidenum">
              <a:rPr lang="el-GR" altLang="el-GR" smtClean="0"/>
              <a:pPr>
                <a:spcBef>
                  <a:spcPct val="0"/>
                </a:spcBef>
              </a:pPr>
              <a:t>9</a:t>
            </a:fld>
            <a:endParaRPr lang="el-GR" altLang="el-GR"/>
          </a:p>
        </p:txBody>
      </p:sp>
      <p:sp>
        <p:nvSpPr>
          <p:cNvPr id="36866" name="1 - Θέση εικόνας διαφάνειας">
            <a:extLst>
              <a:ext uri="{FF2B5EF4-FFF2-40B4-BE49-F238E27FC236}">
                <a16:creationId xmlns:a16="http://schemas.microsoft.com/office/drawing/2014/main" id="{6EFA6F92-7F73-C248-913A-5A53B929354D}"/>
              </a:ext>
            </a:extLst>
          </p:cNvPr>
          <p:cNvSpPr>
            <a:spLocks noGrp="1" noRot="1" noChangeAspect="1" noTextEdit="1"/>
          </p:cNvSpPr>
          <p:nvPr>
            <p:ph type="sldImg"/>
          </p:nvPr>
        </p:nvSpPr>
        <p:spPr>
          <a:ln/>
        </p:spPr>
      </p:sp>
      <p:sp>
        <p:nvSpPr>
          <p:cNvPr id="36867" name="2 - Θέση σημειώσεων">
            <a:extLst>
              <a:ext uri="{FF2B5EF4-FFF2-40B4-BE49-F238E27FC236}">
                <a16:creationId xmlns:a16="http://schemas.microsoft.com/office/drawing/2014/main" id="{2EA6FEB4-7732-AE45-8C6C-A6544DC7E4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l-GR">
              <a:latin typeface="Arial" panose="020B0604020202020204" pitchFamily="34" charset="0"/>
              <a:ea typeface="ＭＳ Ｐゴシック" panose="020B0600070205080204" pitchFamily="34" charset="-128"/>
            </a:endParaRPr>
          </a:p>
        </p:txBody>
      </p:sp>
      <p:sp>
        <p:nvSpPr>
          <p:cNvPr id="36868" name="3 - Θέση αριθμού διαφάνειας">
            <a:extLst>
              <a:ext uri="{FF2B5EF4-FFF2-40B4-BE49-F238E27FC236}">
                <a16:creationId xmlns:a16="http://schemas.microsoft.com/office/drawing/2014/main" id="{0577E8A0-6EE3-6647-8655-5B5429615AA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2C27E649-F2B5-0943-A6DD-D51CD43D0916}" type="slidenum">
              <a:rPr lang="el-GR" altLang="el-GR">
                <a:latin typeface="Tahoma" panose="020B0604030504040204" pitchFamily="34" charset="0"/>
              </a:rPr>
              <a:pPr algn="r" eaLnBrk="1" hangingPunct="1">
                <a:spcBef>
                  <a:spcPct val="0"/>
                </a:spcBef>
              </a:pPr>
              <a:t>9</a:t>
            </a:fld>
            <a:endParaRPr lang="el-GR" altLang="el-GR">
              <a:latin typeface="Tahoma" panose="020B0604030504040204" pitchFamily="34" charset="0"/>
            </a:endParaRPr>
          </a:p>
        </p:txBody>
      </p:sp>
    </p:spTree>
    <p:extLst>
      <p:ext uri="{BB962C8B-B14F-4D97-AF65-F5344CB8AC3E}">
        <p14:creationId xmlns:p14="http://schemas.microsoft.com/office/powerpoint/2010/main" val="3931321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0"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32771"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E9F685-27E1-0143-BF77-68B4CD218B18}" type="slidenum">
              <a:rPr lang="el-GR" sz="1200">
                <a:latin typeface="Calibri" charset="0"/>
              </a:rPr>
              <a:pPr eaLnBrk="1" hangingPunct="1"/>
              <a:t>15</a:t>
            </a:fld>
            <a:endParaRPr lang="el-GR" sz="1200">
              <a:latin typeface="Calibri" charset="0"/>
            </a:endParaRPr>
          </a:p>
        </p:txBody>
      </p:sp>
    </p:spTree>
    <p:extLst>
      <p:ext uri="{BB962C8B-B14F-4D97-AF65-F5344CB8AC3E}">
        <p14:creationId xmlns:p14="http://schemas.microsoft.com/office/powerpoint/2010/main" val="263823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818" name="2 - Θέση σημειώσεων"/>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ndParaRPr>
          </a:p>
        </p:txBody>
      </p:sp>
      <p:sp>
        <p:nvSpPr>
          <p:cNvPr id="34819" name="3 - Θέση αριθμού διαφάνειας"/>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B2C63E-E47D-AF42-812A-6FC517639CB9}" type="slidenum">
              <a:rPr lang="el-GR" sz="1200"/>
              <a:pPr eaLnBrk="1" hangingPunct="1"/>
              <a:t>16</a:t>
            </a:fld>
            <a:endParaRPr lang="el-GR" sz="1200"/>
          </a:p>
        </p:txBody>
      </p:sp>
    </p:spTree>
    <p:extLst>
      <p:ext uri="{BB962C8B-B14F-4D97-AF65-F5344CB8AC3E}">
        <p14:creationId xmlns:p14="http://schemas.microsoft.com/office/powerpoint/2010/main" val="527616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 Θέση εικόνας διαφάνειας">
            <a:extLst>
              <a:ext uri="{FF2B5EF4-FFF2-40B4-BE49-F238E27FC236}">
                <a16:creationId xmlns:a16="http://schemas.microsoft.com/office/drawing/2014/main" id="{7808DC5F-62A6-D74B-832E-9CFB6D8874D8}"/>
              </a:ext>
            </a:extLst>
          </p:cNvPr>
          <p:cNvSpPr>
            <a:spLocks noGrp="1" noRot="1" noChangeAspect="1" noChangeArrowheads="1" noTextEdit="1"/>
          </p:cNvSpPr>
          <p:nvPr>
            <p:ph type="sldImg"/>
          </p:nvPr>
        </p:nvSpPr>
        <p:spPr>
          <a:ln/>
        </p:spPr>
      </p:sp>
      <p:sp>
        <p:nvSpPr>
          <p:cNvPr id="41986" name="2 - Θέση σημειώσεων">
            <a:extLst>
              <a:ext uri="{FF2B5EF4-FFF2-40B4-BE49-F238E27FC236}">
                <a16:creationId xmlns:a16="http://schemas.microsoft.com/office/drawing/2014/main" id="{980C6AED-C5DF-0641-855B-1B92DD3C8C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l-GR">
              <a:latin typeface="Arial" panose="020B0604020202020204" pitchFamily="34" charset="0"/>
              <a:ea typeface="ＭＳ Ｐゴシック" panose="020B0600070205080204" pitchFamily="34" charset="-128"/>
            </a:endParaRPr>
          </a:p>
        </p:txBody>
      </p:sp>
      <p:sp>
        <p:nvSpPr>
          <p:cNvPr id="41987" name="3 - Θέση αριθμού διαφάνειας">
            <a:extLst>
              <a:ext uri="{FF2B5EF4-FFF2-40B4-BE49-F238E27FC236}">
                <a16:creationId xmlns:a16="http://schemas.microsoft.com/office/drawing/2014/main" id="{88B5A72D-ABE9-9746-A028-52CAA86ACD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B4D833B-0552-0748-A43A-A027E7B1ACC0}" type="slidenum">
              <a:rPr lang="el-GR" altLang="el-GR" smtClean="0">
                <a:latin typeface="Calibri" panose="020F0502020204030204" pitchFamily="34" charset="0"/>
              </a:rPr>
              <a:pPr>
                <a:spcBef>
                  <a:spcPct val="0"/>
                </a:spcBef>
              </a:pPr>
              <a:t>36</a:t>
            </a:fld>
            <a:endParaRPr lang="el-GR" altLang="el-GR">
              <a:latin typeface="Calibri" panose="020F0502020204030204" pitchFamily="34" charset="0"/>
            </a:endParaRPr>
          </a:p>
        </p:txBody>
      </p:sp>
    </p:spTree>
    <p:extLst>
      <p:ext uri="{BB962C8B-B14F-4D97-AF65-F5344CB8AC3E}">
        <p14:creationId xmlns:p14="http://schemas.microsoft.com/office/powerpoint/2010/main" val="1435456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B0191824-F85E-7644-BF58-FB991EC9F1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20C205E-E4A5-D44B-BA60-8235C1EF9ECF}" type="slidenum">
              <a:rPr lang="el-GR" altLang="el-GR" smtClean="0">
                <a:latin typeface="Calibri" panose="020F0502020204030204" pitchFamily="34" charset="0"/>
              </a:rPr>
              <a:pPr>
                <a:spcBef>
                  <a:spcPct val="0"/>
                </a:spcBef>
              </a:pPr>
              <a:t>37</a:t>
            </a:fld>
            <a:endParaRPr lang="el-GR" altLang="el-GR">
              <a:latin typeface="Calibri" panose="020F0502020204030204" pitchFamily="34" charset="0"/>
            </a:endParaRPr>
          </a:p>
        </p:txBody>
      </p:sp>
      <p:sp>
        <p:nvSpPr>
          <p:cNvPr id="83970" name="1 - Θέση εικόνας διαφάνειας">
            <a:extLst>
              <a:ext uri="{FF2B5EF4-FFF2-40B4-BE49-F238E27FC236}">
                <a16:creationId xmlns:a16="http://schemas.microsoft.com/office/drawing/2014/main" id="{55A5632B-42FD-6B42-8D3B-E4B7E7758312}"/>
              </a:ext>
            </a:extLst>
          </p:cNvPr>
          <p:cNvSpPr>
            <a:spLocks noGrp="1" noRot="1" noChangeAspect="1" noChangeArrowheads="1" noTextEdit="1"/>
          </p:cNvSpPr>
          <p:nvPr>
            <p:ph type="sldImg"/>
          </p:nvPr>
        </p:nvSpPr>
        <p:spPr>
          <a:ln/>
        </p:spPr>
      </p:sp>
      <p:sp>
        <p:nvSpPr>
          <p:cNvPr id="83971" name="2 - Θέση σημειώσεων">
            <a:extLst>
              <a:ext uri="{FF2B5EF4-FFF2-40B4-BE49-F238E27FC236}">
                <a16:creationId xmlns:a16="http://schemas.microsoft.com/office/drawing/2014/main" id="{C08B0548-9BE1-6442-9FD3-057775C1F8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l-GR">
              <a:latin typeface="Arial" panose="020B0604020202020204" pitchFamily="34" charset="0"/>
              <a:ea typeface="ＭＳ Ｐゴシック" panose="020B0600070205080204" pitchFamily="34" charset="-128"/>
            </a:endParaRPr>
          </a:p>
        </p:txBody>
      </p:sp>
      <p:sp>
        <p:nvSpPr>
          <p:cNvPr id="83972" name="3 - Θέση αριθμού διαφάνειας">
            <a:extLst>
              <a:ext uri="{FF2B5EF4-FFF2-40B4-BE49-F238E27FC236}">
                <a16:creationId xmlns:a16="http://schemas.microsoft.com/office/drawing/2014/main" id="{6F5CD79F-B09E-B84F-A2C4-49EDA407BC8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656BF5D9-E27A-5248-9C53-03770A1D1339}" type="slidenum">
              <a:rPr lang="el-GR" altLang="el-GR">
                <a:latin typeface="Tahoma" panose="020B0604030504040204" pitchFamily="34" charset="0"/>
              </a:rPr>
              <a:pPr algn="r" eaLnBrk="1" hangingPunct="1">
                <a:spcBef>
                  <a:spcPct val="0"/>
                </a:spcBef>
              </a:pPr>
              <a:t>37</a:t>
            </a:fld>
            <a:endParaRPr lang="el-GR" altLang="el-GR">
              <a:latin typeface="Tahoma" panose="020B0604030504040204" pitchFamily="34" charset="0"/>
            </a:endParaRPr>
          </a:p>
        </p:txBody>
      </p:sp>
    </p:spTree>
    <p:extLst>
      <p:ext uri="{BB962C8B-B14F-4D97-AF65-F5344CB8AC3E}">
        <p14:creationId xmlns:p14="http://schemas.microsoft.com/office/powerpoint/2010/main" val="1854677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1 - Θέση εικόνας διαφάνειας">
            <a:extLst>
              <a:ext uri="{FF2B5EF4-FFF2-40B4-BE49-F238E27FC236}">
                <a16:creationId xmlns:a16="http://schemas.microsoft.com/office/drawing/2014/main" id="{49B2DC50-32EA-AB48-846E-5F8874A1F7B3}"/>
              </a:ext>
            </a:extLst>
          </p:cNvPr>
          <p:cNvSpPr>
            <a:spLocks noGrp="1" noRot="1" noChangeAspect="1" noChangeArrowheads="1" noTextEdit="1"/>
          </p:cNvSpPr>
          <p:nvPr>
            <p:ph type="sldImg"/>
          </p:nvPr>
        </p:nvSpPr>
        <p:spPr>
          <a:ln/>
        </p:spPr>
      </p:sp>
      <p:sp>
        <p:nvSpPr>
          <p:cNvPr id="110594" name="2 - Θέση σημειώσεων">
            <a:extLst>
              <a:ext uri="{FF2B5EF4-FFF2-40B4-BE49-F238E27FC236}">
                <a16:creationId xmlns:a16="http://schemas.microsoft.com/office/drawing/2014/main" id="{C98A7661-536E-6242-98C3-C2CE0E8DAE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a:latin typeface="Arial" panose="020B0604020202020204" pitchFamily="34" charset="0"/>
              <a:ea typeface="ＭＳ Ｐゴシック" panose="020B0600070205080204" pitchFamily="34" charset="-128"/>
            </a:endParaRPr>
          </a:p>
        </p:txBody>
      </p:sp>
      <p:sp>
        <p:nvSpPr>
          <p:cNvPr id="110595" name="3 - Θέση αριθμού διαφάνειας">
            <a:extLst>
              <a:ext uri="{FF2B5EF4-FFF2-40B4-BE49-F238E27FC236}">
                <a16:creationId xmlns:a16="http://schemas.microsoft.com/office/drawing/2014/main" id="{ECB009B0-F2BB-D44E-9296-7043971067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992D82D-6D26-544D-8434-7B0164D5EC53}" type="slidenum">
              <a:rPr lang="el-GR" altLang="el-GR" smtClean="0">
                <a:latin typeface="Calibri" panose="020F0502020204030204" pitchFamily="34" charset="0"/>
              </a:rPr>
              <a:pPr>
                <a:spcBef>
                  <a:spcPct val="0"/>
                </a:spcBef>
              </a:pPr>
              <a:t>44</a:t>
            </a:fld>
            <a:endParaRPr lang="el-GR" altLang="el-GR">
              <a:latin typeface="Calibri" panose="020F0502020204030204" pitchFamily="34" charset="0"/>
            </a:endParaRPr>
          </a:p>
        </p:txBody>
      </p:sp>
    </p:spTree>
    <p:extLst>
      <p:ext uri="{BB962C8B-B14F-4D97-AF65-F5344CB8AC3E}">
        <p14:creationId xmlns:p14="http://schemas.microsoft.com/office/powerpoint/2010/main" val="2686613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1 - Θέση εικόνας διαφάνειας">
            <a:extLst>
              <a:ext uri="{FF2B5EF4-FFF2-40B4-BE49-F238E27FC236}">
                <a16:creationId xmlns:a16="http://schemas.microsoft.com/office/drawing/2014/main" id="{8E08C84D-E40C-0F4B-BF0B-ACB7156CC32E}"/>
              </a:ext>
            </a:extLst>
          </p:cNvPr>
          <p:cNvSpPr>
            <a:spLocks noGrp="1" noRot="1" noChangeAspect="1" noChangeArrowheads="1" noTextEdit="1"/>
          </p:cNvSpPr>
          <p:nvPr>
            <p:ph type="sldImg"/>
          </p:nvPr>
        </p:nvSpPr>
        <p:spPr>
          <a:ln/>
        </p:spPr>
      </p:sp>
      <p:sp>
        <p:nvSpPr>
          <p:cNvPr id="112642" name="2 - Θέση σημειώσεων">
            <a:extLst>
              <a:ext uri="{FF2B5EF4-FFF2-40B4-BE49-F238E27FC236}">
                <a16:creationId xmlns:a16="http://schemas.microsoft.com/office/drawing/2014/main" id="{DD9B04A5-C2FB-D04F-A525-6166EB5510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l-GR">
              <a:latin typeface="Arial" panose="020B0604020202020204" pitchFamily="34" charset="0"/>
              <a:ea typeface="ＭＳ Ｐゴシック" panose="020B0600070205080204" pitchFamily="34" charset="-128"/>
            </a:endParaRPr>
          </a:p>
        </p:txBody>
      </p:sp>
      <p:sp>
        <p:nvSpPr>
          <p:cNvPr id="112643" name="3 - Θέση αριθμού διαφάνειας">
            <a:extLst>
              <a:ext uri="{FF2B5EF4-FFF2-40B4-BE49-F238E27FC236}">
                <a16:creationId xmlns:a16="http://schemas.microsoft.com/office/drawing/2014/main" id="{E9D888C4-80F0-0C4F-BC7F-64E2D7F529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EC87297-0AA1-8842-9144-C2DAC7C9C2F2}" type="slidenum">
              <a:rPr lang="el-GR" altLang="el-GR" smtClean="0">
                <a:latin typeface="Calibri" panose="020F0502020204030204" pitchFamily="34" charset="0"/>
              </a:rPr>
              <a:pPr>
                <a:spcBef>
                  <a:spcPct val="0"/>
                </a:spcBef>
              </a:pPr>
              <a:t>45</a:t>
            </a:fld>
            <a:endParaRPr lang="el-GR" altLang="el-GR">
              <a:latin typeface="Calibri" panose="020F0502020204030204" pitchFamily="34" charset="0"/>
            </a:endParaRPr>
          </a:p>
        </p:txBody>
      </p:sp>
    </p:spTree>
    <p:extLst>
      <p:ext uri="{BB962C8B-B14F-4D97-AF65-F5344CB8AC3E}">
        <p14:creationId xmlns:p14="http://schemas.microsoft.com/office/powerpoint/2010/main" val="1022246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3/23/23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3/23/23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3/23/23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3/23/23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1160EA64-D806-43AC-9DF2-F8C432F32B4C}" type="datetimeFigureOut">
              <a:rPr lang="en-US" dirty="0"/>
              <a:t>3/23/23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3/23/23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583436" y="3143250"/>
            <a:ext cx="4270248" cy="259677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4F7D4976-E339-4826-83B7-FBD03F55ECF8}" type="datetimeFigureOut">
              <a:rPr lang="en-US" dirty="0"/>
              <a:t>3/23/23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3/23/23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3/23/23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9" name="Date Placeholder 8"/>
          <p:cNvSpPr>
            <a:spLocks noGrp="1"/>
          </p:cNvSpPr>
          <p:nvPr>
            <p:ph type="dt" sz="half" idx="10"/>
          </p:nvPr>
        </p:nvSpPr>
        <p:spPr/>
        <p:txBody>
          <a:bodyPr/>
          <a:lstStyle/>
          <a:p>
            <a:fld id="{D1BE4249-C0D0-4B06-8692-E8BB871AF643}" type="datetimeFigureOut">
              <a:rPr lang="en-US" dirty="0"/>
              <a:t>3/23/23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3/23/23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3/23/23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www.greek-language.gr/greekLang/modern_greek/tools/lexica/triantafyllides/search"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9.png"/><Relationship Id="rId4" Type="http://schemas.openxmlformats.org/officeDocument/2006/relationships/image" Target="../media/image8.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29D97991-13CF-864D-B54D-8327EF782986}"/>
              </a:ext>
            </a:extLst>
          </p:cNvPr>
          <p:cNvSpPr>
            <a:spLocks noGrp="1"/>
          </p:cNvSpPr>
          <p:nvPr>
            <p:ph type="ctrTitle"/>
          </p:nvPr>
        </p:nvSpPr>
        <p:spPr/>
        <p:txBody>
          <a:bodyPr/>
          <a:lstStyle/>
          <a:p>
            <a:r>
              <a:rPr lang="el-GR" altLang="el-GR" b="1" dirty="0">
                <a:highlight>
                  <a:srgbClr val="FFFF00"/>
                </a:highlight>
                <a:ea typeface="ＭＳ Ｐゴシック" panose="020B0600070205080204" pitchFamily="34" charset="-128"/>
              </a:rPr>
              <a:t>Γλώσσα και συστήματα επικοινωνίας</a:t>
            </a:r>
            <a:endParaRPr lang="en-US" altLang="el-GR" b="1" dirty="0">
              <a:highlight>
                <a:srgbClr val="FFFF00"/>
              </a:highlight>
              <a:ea typeface="ＭＳ Ｐゴシック" panose="020B0600070205080204" pitchFamily="34" charset="-128"/>
            </a:endParaRPr>
          </a:p>
        </p:txBody>
      </p:sp>
      <p:sp>
        <p:nvSpPr>
          <p:cNvPr id="3" name="Subtitle 2">
            <a:extLst>
              <a:ext uri="{FF2B5EF4-FFF2-40B4-BE49-F238E27FC236}">
                <a16:creationId xmlns:a16="http://schemas.microsoft.com/office/drawing/2014/main" id="{DD2E79E9-5180-4242-9487-212992ADB9EF}"/>
              </a:ext>
            </a:extLst>
          </p:cNvPr>
          <p:cNvSpPr>
            <a:spLocks noGrp="1"/>
          </p:cNvSpPr>
          <p:nvPr>
            <p:ph type="subTitle" idx="1"/>
          </p:nvPr>
        </p:nvSpPr>
        <p:spPr>
          <a:xfrm>
            <a:off x="2351088" y="4375468"/>
            <a:ext cx="7200900" cy="1645920"/>
          </a:xfrm>
        </p:spPr>
        <p:txBody>
          <a:bodyPr/>
          <a:lstStyle/>
          <a:p>
            <a:r>
              <a:rPr lang="el-GR" altLang="el-GR" dirty="0">
                <a:solidFill>
                  <a:srgbClr val="FF0000"/>
                </a:solidFill>
                <a:ea typeface="ＭＳ Ｐゴシック" panose="020B0600070205080204" pitchFamily="34" charset="-128"/>
              </a:rPr>
              <a:t>Άλλες Γλώσσες...</a:t>
            </a:r>
          </a:p>
          <a:p>
            <a:r>
              <a:rPr lang="el-GR" altLang="el-GR" dirty="0">
                <a:solidFill>
                  <a:srgbClr val="FF0000"/>
                </a:solidFill>
                <a:ea typeface="ＭＳ Ｐゴシック" panose="020B0600070205080204" pitchFamily="34" charset="-128"/>
              </a:rPr>
              <a:t>- Οι «γλώσσες» των ζώων; Διαφορετικά, είναι η ΓΛΩΣΣΑ αποκλειστικό προνόμιο του ανθρώπου;</a:t>
            </a:r>
            <a:endParaRPr lang="en-US" altLang="el-GR" dirty="0">
              <a:solidFill>
                <a:srgbClr val="FF0000"/>
              </a:solidFill>
              <a:ea typeface="ＭＳ Ｐゴシック" panose="020B0600070205080204" pitchFamily="34" charset="-128"/>
            </a:endParaRPr>
          </a:p>
        </p:txBody>
      </p:sp>
    </p:spTree>
    <p:extLst>
      <p:ext uri="{BB962C8B-B14F-4D97-AF65-F5344CB8AC3E}">
        <p14:creationId xmlns:p14="http://schemas.microsoft.com/office/powerpoint/2010/main" val="423278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C9C44068-FB8F-1A48-9453-B45A3A1B516C}"/>
              </a:ext>
            </a:extLst>
          </p:cNvPr>
          <p:cNvSpPr>
            <a:spLocks noGrp="1"/>
          </p:cNvSpPr>
          <p:nvPr>
            <p:ph type="title"/>
          </p:nvPr>
        </p:nvSpPr>
        <p:spPr/>
        <p:txBody>
          <a:bodyPr/>
          <a:lstStyle/>
          <a:p>
            <a:r>
              <a:rPr lang="el-GR" altLang="el-GR">
                <a:ea typeface="ＭＳ Ｐゴシック" panose="020B0600070205080204" pitchFamily="34" charset="-128"/>
              </a:rPr>
              <a:t>Τι σημαίνει </a:t>
            </a:r>
            <a:r>
              <a:rPr lang="el-GR" altLang="el-GR" b="1">
                <a:solidFill>
                  <a:srgbClr val="FF0000"/>
                </a:solidFill>
                <a:ea typeface="ＭＳ Ｐゴシック" panose="020B0600070205080204" pitchFamily="34" charset="-128"/>
              </a:rPr>
              <a:t>έναρθρος λόγος</a:t>
            </a:r>
            <a:r>
              <a:rPr lang="el-GR" altLang="el-GR">
                <a:ea typeface="ＭＳ Ｐゴシック" panose="020B0600070205080204" pitchFamily="34" charset="-128"/>
              </a:rPr>
              <a:t>; </a:t>
            </a:r>
            <a:endParaRPr lang="en-US" altLang="el-GR">
              <a:ea typeface="ＭＳ Ｐゴシック" panose="020B0600070205080204" pitchFamily="34" charset="-128"/>
            </a:endParaRPr>
          </a:p>
        </p:txBody>
      </p:sp>
      <p:sp>
        <p:nvSpPr>
          <p:cNvPr id="37890" name="Content Placeholder 3">
            <a:extLst>
              <a:ext uri="{FF2B5EF4-FFF2-40B4-BE49-F238E27FC236}">
                <a16:creationId xmlns:a16="http://schemas.microsoft.com/office/drawing/2014/main" id="{E70CF331-22ED-CB45-850C-A031F9EB0877}"/>
              </a:ext>
            </a:extLst>
          </p:cNvPr>
          <p:cNvSpPr>
            <a:spLocks noGrp="1"/>
          </p:cNvSpPr>
          <p:nvPr>
            <p:ph idx="1"/>
          </p:nvPr>
        </p:nvSpPr>
        <p:spPr/>
        <p:txBody>
          <a:bodyPr/>
          <a:lstStyle/>
          <a:p>
            <a:r>
              <a:rPr lang="el-GR" altLang="el-GR" dirty="0">
                <a:ea typeface="ＭＳ Ｐゴシック" panose="020B0600070205080204" pitchFamily="34" charset="-128"/>
              </a:rPr>
              <a:t>Είναι το κλάμα ενός μωρού έναρθρος λόγος;</a:t>
            </a:r>
          </a:p>
          <a:p>
            <a:r>
              <a:rPr lang="el-GR" altLang="el-GR" dirty="0">
                <a:ea typeface="ＭＳ Ｐゴシック" panose="020B0600070205080204" pitchFamily="34" charset="-128"/>
              </a:rPr>
              <a:t>Ακούγονται τα κλάματα αγγλικά, γαλλικά ή κινέζικα;</a:t>
            </a:r>
          </a:p>
          <a:p>
            <a:r>
              <a:rPr lang="el-GR" altLang="el-GR" dirty="0">
                <a:ea typeface="ＭＳ Ｐゴシック" panose="020B0600070205080204" pitchFamily="34" charset="-128"/>
              </a:rPr>
              <a:t>Τι είδους λόγος είναι; Τι σημαίνει;</a:t>
            </a:r>
          </a:p>
          <a:p>
            <a:r>
              <a:rPr lang="el-GR" altLang="el-GR" dirty="0">
                <a:ea typeface="ＭＳ Ｐゴシック" panose="020B0600070205080204" pitchFamily="34" charset="-128"/>
              </a:rPr>
              <a:t>Είναι το νιαούρισμα της γάτας ή το γάβγισμα ενός σκύλου έναρθρος λόγος;</a:t>
            </a:r>
          </a:p>
          <a:p>
            <a:r>
              <a:rPr lang="el-GR" altLang="el-GR" dirty="0">
                <a:ea typeface="ＭＳ Ｐゴシック" panose="020B0600070205080204" pitchFamily="34" charset="-128"/>
              </a:rPr>
              <a:t>Πώς επικοινωνείτε με τα αγαπημένα σας κατοικίδια (αν έχετε); Τι είδους «γλώσσα» μιλάτε μαζί τους;</a:t>
            </a:r>
          </a:p>
          <a:p>
            <a:endParaRPr lang="en-US" altLang="el-GR" dirty="0">
              <a:ea typeface="ＭＳ Ｐゴシック" panose="020B0600070205080204" pitchFamily="34" charset="-128"/>
            </a:endParaRPr>
          </a:p>
        </p:txBody>
      </p:sp>
    </p:spTree>
    <p:extLst>
      <p:ext uri="{BB962C8B-B14F-4D97-AF65-F5344CB8AC3E}">
        <p14:creationId xmlns:p14="http://schemas.microsoft.com/office/powerpoint/2010/main" val="109413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9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9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89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περιεχομένου 6">
            <a:extLst>
              <a:ext uri="{FF2B5EF4-FFF2-40B4-BE49-F238E27FC236}">
                <a16:creationId xmlns:a16="http://schemas.microsoft.com/office/drawing/2014/main" id="{9CF96C4E-3E19-9F4E-8050-18317CB3225D}"/>
              </a:ext>
            </a:extLst>
          </p:cNvPr>
          <p:cNvSpPr>
            <a:spLocks noGrp="1"/>
          </p:cNvSpPr>
          <p:nvPr>
            <p:ph sz="half" idx="4294967295"/>
          </p:nvPr>
        </p:nvSpPr>
        <p:spPr>
          <a:xfrm>
            <a:off x="6629400" y="1600201"/>
            <a:ext cx="4038600" cy="4525963"/>
          </a:xfrm>
        </p:spPr>
        <p:txBody>
          <a:bodyPr/>
          <a:lstStyle/>
          <a:p>
            <a:r>
              <a:rPr lang="el-GR" dirty="0" err="1"/>
              <a:t>Καλ</a:t>
            </a:r>
            <a:r>
              <a:rPr lang="en-US" dirty="0" err="1"/>
              <a:t>έ</a:t>
            </a:r>
            <a:r>
              <a:rPr lang="el-GR" dirty="0"/>
              <a:t> τι ‘</a:t>
            </a:r>
            <a:r>
              <a:rPr lang="el-GR" dirty="0" err="1"/>
              <a:t>παθαν</a:t>
            </a:r>
            <a:r>
              <a:rPr lang="el-GR" dirty="0"/>
              <a:t> οι </a:t>
            </a:r>
            <a:r>
              <a:rPr lang="en-US" dirty="0"/>
              <a:t>humans </a:t>
            </a:r>
            <a:r>
              <a:rPr lang="el-GR" dirty="0"/>
              <a:t>και είναι όλη μέρα στα πόδια μας;;</a:t>
            </a:r>
          </a:p>
        </p:txBody>
      </p:sp>
      <p:pic>
        <p:nvPicPr>
          <p:cNvPr id="12" name="Θέση περιεχομένου 11">
            <a:extLst>
              <a:ext uri="{FF2B5EF4-FFF2-40B4-BE49-F238E27FC236}">
                <a16:creationId xmlns:a16="http://schemas.microsoft.com/office/drawing/2014/main" id="{5344023D-6129-6F40-94B4-5BEB1FC54C56}"/>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524000" y="1600200"/>
            <a:ext cx="4038600" cy="4852988"/>
          </a:xfrm>
        </p:spPr>
      </p:pic>
    </p:spTree>
    <p:extLst>
      <p:ext uri="{BB962C8B-B14F-4D97-AF65-F5344CB8AC3E}">
        <p14:creationId xmlns:p14="http://schemas.microsoft.com/office/powerpoint/2010/main" val="889340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43E3A8-8C8F-414A-B2EF-0C54F953EBD1}"/>
              </a:ext>
            </a:extLst>
          </p:cNvPr>
          <p:cNvSpPr>
            <a:spLocks noGrp="1"/>
          </p:cNvSpPr>
          <p:nvPr>
            <p:ph type="title"/>
          </p:nvPr>
        </p:nvSpPr>
        <p:spPr/>
        <p:txBody>
          <a:bodyPr/>
          <a:lstStyle/>
          <a:p>
            <a:r>
              <a:rPr lang="el-GR" dirty="0" err="1"/>
              <a:t>επικοινωνια</a:t>
            </a:r>
            <a:endParaRPr lang="el-GR" dirty="0"/>
          </a:p>
        </p:txBody>
      </p:sp>
      <p:pic>
        <p:nvPicPr>
          <p:cNvPr id="4" name="Content Placeholder 12" descr="os_model.png">
            <a:extLst>
              <a:ext uri="{FF2B5EF4-FFF2-40B4-BE49-F238E27FC236}">
                <a16:creationId xmlns:a16="http://schemas.microsoft.com/office/drawing/2014/main" id="{2C312B78-18C8-204F-86E6-DF2A4BC1189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909" r="-9909"/>
          <a:stretch>
            <a:fillRect/>
          </a:stretch>
        </p:blipFill>
        <p:spPr>
          <a:xfrm>
            <a:off x="1639259" y="2568976"/>
            <a:ext cx="5649421" cy="3449859"/>
          </a:xfrm>
        </p:spPr>
      </p:pic>
      <p:sp>
        <p:nvSpPr>
          <p:cNvPr id="5" name="Rectangle 13">
            <a:extLst>
              <a:ext uri="{FF2B5EF4-FFF2-40B4-BE49-F238E27FC236}">
                <a16:creationId xmlns:a16="http://schemas.microsoft.com/office/drawing/2014/main" id="{C6B76AF4-ABED-8F4B-B231-C11DF5A77103}"/>
              </a:ext>
            </a:extLst>
          </p:cNvPr>
          <p:cNvSpPr>
            <a:spLocks noChangeArrowheads="1"/>
          </p:cNvSpPr>
          <p:nvPr/>
        </p:nvSpPr>
        <p:spPr bwMode="auto">
          <a:xfrm>
            <a:off x="5030727" y="5893308"/>
            <a:ext cx="5903913" cy="836612"/>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l-GR" altLang="el-GR" sz="1800" dirty="0">
                <a:solidFill>
                  <a:srgbClr val="FFFFFF"/>
                </a:solidFill>
                <a:latin typeface="Calibri" panose="020F0502020204030204" pitchFamily="34" charset="0"/>
              </a:rPr>
              <a:t>ΚΩΔΙΚΑΣ: σύνολο ΣΗΜΕΙΩΝ, που συγκροτούν ένα </a:t>
            </a:r>
            <a:r>
              <a:rPr lang="el-GR" altLang="el-GR" sz="1800" b="1" dirty="0">
                <a:solidFill>
                  <a:srgbClr val="FFFFFF"/>
                </a:solidFill>
                <a:latin typeface="Calibri" panose="020F0502020204030204" pitchFamily="34" charset="0"/>
              </a:rPr>
              <a:t>κλειστό</a:t>
            </a:r>
            <a:r>
              <a:rPr lang="el-GR" altLang="el-GR" sz="1800" dirty="0">
                <a:solidFill>
                  <a:srgbClr val="FFFFFF"/>
                </a:solidFill>
                <a:latin typeface="Calibri" panose="020F0502020204030204" pitchFamily="34" charset="0"/>
              </a:rPr>
              <a:t> σύστημα, με βάση τα οποία γίνεται η ανταλλαγή ενός μηνύματος. Άρα, συντελείται η ΕΠΙΚΟΙΝΩΝΙΑ.</a:t>
            </a:r>
            <a:endParaRPr lang="en-US" altLang="el-GR" sz="1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72785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1C2DF99-156A-F54F-B892-B6399BCBCB53}"/>
              </a:ext>
            </a:extLst>
          </p:cNvPr>
          <p:cNvSpPr>
            <a:spLocks noGrp="1"/>
          </p:cNvSpPr>
          <p:nvPr>
            <p:ph type="title"/>
          </p:nvPr>
        </p:nvSpPr>
        <p:spPr/>
        <p:txBody>
          <a:bodyPr/>
          <a:lstStyle/>
          <a:p>
            <a:r>
              <a:rPr lang="el-GR" altLang="el-GR">
                <a:ea typeface="ＭＳ Ｐゴシック" panose="020B0600070205080204" pitchFamily="34" charset="-128"/>
              </a:rPr>
              <a:t>Τι είναι ΣΗΜΕΙΟ;</a:t>
            </a:r>
            <a:endParaRPr lang="en-US" altLang="el-GR">
              <a:ea typeface="ＭＳ Ｐゴシック" panose="020B0600070205080204" pitchFamily="34" charset="-128"/>
            </a:endParaRPr>
          </a:p>
        </p:txBody>
      </p:sp>
      <p:pic>
        <p:nvPicPr>
          <p:cNvPr id="68610" name="Content Placeholder 3" descr="ΦΥΛΛΑ ΕΡΓΑΣΙΑΣ ΜΕ ΣΗΜΑΤΑ ΤΗΣ ΤΡΟΧΑΙΑΣ_Σελίδα_6.jpg">
            <a:extLst>
              <a:ext uri="{FF2B5EF4-FFF2-40B4-BE49-F238E27FC236}">
                <a16:creationId xmlns:a16="http://schemas.microsoft.com/office/drawing/2014/main" id="{4651440A-21C7-1B41-8245-084A1EB90F9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81150" y="2678206"/>
            <a:ext cx="4271963" cy="3022413"/>
          </a:xfrm>
        </p:spPr>
      </p:pic>
      <p:sp>
        <p:nvSpPr>
          <p:cNvPr id="2" name="Θέση περιεχομένου 1">
            <a:extLst>
              <a:ext uri="{FF2B5EF4-FFF2-40B4-BE49-F238E27FC236}">
                <a16:creationId xmlns:a16="http://schemas.microsoft.com/office/drawing/2014/main" id="{AC328F7D-1F9E-184E-9D46-DFEA4ABE842E}"/>
              </a:ext>
            </a:extLst>
          </p:cNvPr>
          <p:cNvSpPr>
            <a:spLocks noGrp="1"/>
          </p:cNvSpPr>
          <p:nvPr>
            <p:ph sz="half" idx="2"/>
          </p:nvPr>
        </p:nvSpPr>
        <p:spPr/>
        <p:txBody>
          <a:bodyPr/>
          <a:lstStyle/>
          <a:p>
            <a:r>
              <a:rPr lang="el-GR" dirty="0"/>
              <a:t>Αναγνωρίζετε αυτόν τον κώδικα;</a:t>
            </a:r>
          </a:p>
          <a:p>
            <a:r>
              <a:rPr lang="el-GR" dirty="0"/>
              <a:t>Από τι αποτελούνται τα συγκεκριμένα σημεία;</a:t>
            </a:r>
          </a:p>
          <a:p>
            <a:r>
              <a:rPr lang="el-GR" dirty="0"/>
              <a:t>Μπορείτε να δώσετε έναν ορισμό του σημείου;</a:t>
            </a:r>
          </a:p>
        </p:txBody>
      </p:sp>
    </p:spTree>
    <p:extLst>
      <p:ext uri="{BB962C8B-B14F-4D97-AF65-F5344CB8AC3E}">
        <p14:creationId xmlns:p14="http://schemas.microsoft.com/office/powerpoint/2010/main" val="3912836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71451DD5-2509-A249-9115-73400F93DE71}"/>
              </a:ext>
            </a:extLst>
          </p:cNvPr>
          <p:cNvSpPr>
            <a:spLocks noGrp="1"/>
          </p:cNvSpPr>
          <p:nvPr>
            <p:ph type="title"/>
          </p:nvPr>
        </p:nvSpPr>
        <p:spPr/>
        <p:txBody>
          <a:bodyPr/>
          <a:lstStyle/>
          <a:p>
            <a:r>
              <a:rPr lang="el-GR" altLang="el-GR">
                <a:ea typeface="ＭＳ Ｐゴシック" panose="020B0600070205080204" pitchFamily="34" charset="-128"/>
              </a:rPr>
              <a:t>Τι είναι ΣΗΜΕΙΟ;</a:t>
            </a:r>
            <a:endParaRPr lang="en-US" altLang="el-GR">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7C97F705-2107-1343-8D7A-AA3A77A97471}"/>
              </a:ext>
            </a:extLst>
          </p:cNvPr>
          <p:cNvSpPr>
            <a:spLocks noGrp="1"/>
          </p:cNvSpPr>
          <p:nvPr>
            <p:ph sz="half" idx="1"/>
          </p:nvPr>
        </p:nvSpPr>
        <p:spPr>
          <a:xfrm>
            <a:off x="858456" y="2387279"/>
            <a:ext cx="4038600" cy="4152417"/>
          </a:xfrm>
        </p:spPr>
        <p:txBody>
          <a:bodyPr/>
          <a:lstStyle/>
          <a:p>
            <a:r>
              <a:rPr lang="el-GR" altLang="el-GR" dirty="0">
                <a:ea typeface="ＭＳ Ｐゴシック" panose="020B0600070205080204" pitchFamily="34" charset="-128"/>
              </a:rPr>
              <a:t>ό,τι αποτελεί ένδειξη για κτ., το γνώρισμα εκείνο που επιτρέπει να διακρίνουμε, να ξεχωρίσουμε κτ., η εξωτερική εκδήλωση ενός πράγματος ή μιας κατάστασης, μιας σκέψης ή ιδέας...</a:t>
            </a:r>
          </a:p>
          <a:p>
            <a:pPr lvl="1"/>
            <a:r>
              <a:rPr lang="en-US" altLang="el-GR" sz="1100" dirty="0">
                <a:ea typeface="ＭＳ Ｐゴシック" panose="020B0600070205080204" pitchFamily="34" charset="-128"/>
                <a:hlinkClick r:id="rId2"/>
              </a:rPr>
              <a:t>http://www.greek-language.gr/greekLang/modern_greek/tools/lexica/triantafyllides/search</a:t>
            </a:r>
            <a:r>
              <a:rPr lang="en-US" altLang="el-GR" sz="1100" dirty="0">
                <a:ea typeface="ＭＳ Ｐゴシック" panose="020B0600070205080204" pitchFamily="34" charset="-128"/>
              </a:rPr>
              <a:t>.</a:t>
            </a:r>
            <a:endParaRPr lang="el-GR" altLang="el-GR" sz="1100" dirty="0">
              <a:ea typeface="ＭＳ Ｐゴシック" panose="020B0600070205080204" pitchFamily="34" charset="-128"/>
            </a:endParaRPr>
          </a:p>
          <a:p>
            <a:pPr lvl="1">
              <a:buFont typeface="Arial" panose="020B0604020202020204" pitchFamily="34" charset="0"/>
              <a:buNone/>
            </a:pPr>
            <a:r>
              <a:rPr lang="el-GR" altLang="el-GR" sz="1100" dirty="0">
                <a:ea typeface="ＭＳ Ｐゴシック" panose="020B0600070205080204" pitchFamily="34" charset="-128"/>
              </a:rPr>
              <a:t>(τελευταία ανάκτηση 2/3/2016)</a:t>
            </a:r>
          </a:p>
          <a:p>
            <a:pPr lvl="1"/>
            <a:endParaRPr lang="el-GR" altLang="el-GR" sz="1100" dirty="0">
              <a:ea typeface="ＭＳ Ｐゴシック" panose="020B0600070205080204" pitchFamily="34" charset="-128"/>
            </a:endParaRPr>
          </a:p>
          <a:p>
            <a:pPr lvl="1"/>
            <a:endParaRPr lang="el-GR" altLang="el-GR" sz="1100" dirty="0">
              <a:ea typeface="ＭＳ Ｐゴシック" panose="020B0600070205080204" pitchFamily="34" charset="-128"/>
            </a:endParaRPr>
          </a:p>
          <a:p>
            <a:pPr lvl="1"/>
            <a:endParaRPr lang="el-GR" altLang="el-GR" sz="1100" dirty="0">
              <a:ea typeface="ＭＳ Ｐゴシック" panose="020B0600070205080204" pitchFamily="34" charset="-128"/>
            </a:endParaRPr>
          </a:p>
          <a:p>
            <a:pPr lvl="1"/>
            <a:endParaRPr lang="en-US" altLang="el-GR" sz="1100" dirty="0">
              <a:ea typeface="ＭＳ Ｐゴシック" panose="020B0600070205080204" pitchFamily="34" charset="-128"/>
            </a:endParaRPr>
          </a:p>
        </p:txBody>
      </p:sp>
      <p:sp>
        <p:nvSpPr>
          <p:cNvPr id="4" name="Content Placeholder 3">
            <a:extLst>
              <a:ext uri="{FF2B5EF4-FFF2-40B4-BE49-F238E27FC236}">
                <a16:creationId xmlns:a16="http://schemas.microsoft.com/office/drawing/2014/main" id="{780ABB6F-8B9D-624C-85A2-82A7E70E7931}"/>
              </a:ext>
            </a:extLst>
          </p:cNvPr>
          <p:cNvSpPr>
            <a:spLocks noGrp="1"/>
          </p:cNvSpPr>
          <p:nvPr>
            <p:ph sz="half" idx="2"/>
          </p:nvPr>
        </p:nvSpPr>
        <p:spPr/>
        <p:txBody>
          <a:bodyPr/>
          <a:lstStyle/>
          <a:p>
            <a:r>
              <a:rPr lang="el-GR" altLang="el-GR">
                <a:ea typeface="ＭＳ Ｐゴシック" panose="020B0600070205080204" pitchFamily="34" charset="-128"/>
              </a:rPr>
              <a:t>Είδη σημείων</a:t>
            </a:r>
          </a:p>
          <a:p>
            <a:pPr lvl="1"/>
            <a:r>
              <a:rPr lang="el-GR" altLang="el-GR">
                <a:ea typeface="ＭＳ Ｐゴシック" panose="020B0600070205080204" pitchFamily="34" charset="-128"/>
              </a:rPr>
              <a:t>Εικόνες: φυσική αναπαράσταση</a:t>
            </a:r>
          </a:p>
          <a:p>
            <a:pPr lvl="1"/>
            <a:r>
              <a:rPr lang="el-GR" altLang="el-GR">
                <a:ea typeface="ＭＳ Ｐゴシック" panose="020B0600070205080204" pitchFamily="34" charset="-128"/>
              </a:rPr>
              <a:t>Δείκτες: πραγματική σχέση, εντός συγκεκριμένου περικειμένου</a:t>
            </a:r>
          </a:p>
          <a:p>
            <a:pPr lvl="1"/>
            <a:r>
              <a:rPr lang="el-GR" altLang="el-GR">
                <a:solidFill>
                  <a:srgbClr val="FF0000"/>
                </a:solidFill>
                <a:ea typeface="ＭＳ Ｐゴシック" panose="020B0600070205080204" pitchFamily="34" charset="-128"/>
              </a:rPr>
              <a:t>Σύμβολα: σχέση συμφωνημένη, συμβατικη</a:t>
            </a:r>
          </a:p>
          <a:p>
            <a:pPr lvl="1">
              <a:buFont typeface="Arial" panose="020B0604020202020204" pitchFamily="34" charset="0"/>
              <a:buNone/>
            </a:pPr>
            <a:endParaRPr lang="en-US" altLang="el-GR">
              <a:ea typeface="ＭＳ Ｐゴシック" panose="020B0600070205080204" pitchFamily="34" charset="-128"/>
            </a:endParaRPr>
          </a:p>
        </p:txBody>
      </p:sp>
    </p:spTree>
    <p:extLst>
      <p:ext uri="{BB962C8B-B14F-4D97-AF65-F5344CB8AC3E}">
        <p14:creationId xmlns:p14="http://schemas.microsoft.com/office/powerpoint/2010/main" val="2209331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4 - Τίτλος"/>
          <p:cNvSpPr>
            <a:spLocks noGrp="1"/>
          </p:cNvSpPr>
          <p:nvPr>
            <p:ph type="title"/>
          </p:nvPr>
        </p:nvSpPr>
        <p:spPr>
          <a:xfrm>
            <a:off x="1919288" y="404813"/>
            <a:ext cx="8229600" cy="1143000"/>
          </a:xfrm>
        </p:spPr>
        <p:txBody>
          <a:bodyPr/>
          <a:lstStyle/>
          <a:p>
            <a:pPr eaLnBrk="1" hangingPunct="1"/>
            <a:r>
              <a:rPr lang="el-GR" b="1" dirty="0">
                <a:solidFill>
                  <a:srgbClr val="FF0000"/>
                </a:solidFill>
                <a:latin typeface="Calibri" charset="0"/>
              </a:rPr>
              <a:t>Τι είναι το γλωσσικό σημείο;</a:t>
            </a:r>
          </a:p>
        </p:txBody>
      </p:sp>
      <p:pic>
        <p:nvPicPr>
          <p:cNvPr id="31746" name="8 - Θέση περιεχομένου" descr="σημείο.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91544" y="2204865"/>
            <a:ext cx="4038600" cy="3246437"/>
          </a:xfrm>
          <a:prstGeom prst="rect">
            <a:avLst/>
          </a:prstGeom>
        </p:spPr>
      </p:pic>
      <p:sp>
        <p:nvSpPr>
          <p:cNvPr id="5" name="Oval 4"/>
          <p:cNvSpPr>
            <a:spLocks noChangeArrowheads="1"/>
          </p:cNvSpPr>
          <p:nvPr/>
        </p:nvSpPr>
        <p:spPr bwMode="auto">
          <a:xfrm>
            <a:off x="6600056" y="2132856"/>
            <a:ext cx="2819400" cy="2971800"/>
          </a:xfrm>
          <a:prstGeom prst="ellipse">
            <a:avLst/>
          </a:prstGeom>
          <a:solidFill>
            <a:schemeClr val="accent1"/>
          </a:solidFill>
          <a:ln w="9525">
            <a:solidFill>
              <a:schemeClr val="tx1"/>
            </a:solidFill>
            <a:round/>
            <a:headEnd/>
            <a:tailEnd/>
          </a:ln>
        </p:spPr>
        <p:txBody>
          <a:bodyPr wrap="none" anchor="ctr"/>
          <a:lstStyle/>
          <a:p>
            <a:pPr algn="ctr"/>
            <a:r>
              <a:rPr lang="el-GR" sz="2400" b="1">
                <a:latin typeface="Calibri" charset="0"/>
              </a:rPr>
              <a:t>«ΑΝΘΡΩΠΟΣ»</a:t>
            </a:r>
          </a:p>
          <a:p>
            <a:pPr algn="ctr"/>
            <a:endParaRPr lang="el-GR" sz="2400" b="1">
              <a:latin typeface="Calibri" charset="0"/>
            </a:endParaRPr>
          </a:p>
          <a:p>
            <a:pPr algn="ctr"/>
            <a:endParaRPr lang="el-GR">
              <a:latin typeface="Calibri" charset="0"/>
            </a:endParaRPr>
          </a:p>
          <a:p>
            <a:pPr algn="ctr"/>
            <a:endParaRPr lang="el-GR">
              <a:latin typeface="Calibri" charset="0"/>
            </a:endParaRPr>
          </a:p>
          <a:p>
            <a:pPr algn="ctr"/>
            <a:r>
              <a:rPr lang="el-GR" sz="2400" b="1">
                <a:latin typeface="Calibri" charset="0"/>
              </a:rPr>
              <a:t>/</a:t>
            </a:r>
            <a:r>
              <a:rPr lang="en-US" sz="2400" b="1">
                <a:latin typeface="Calibri" charset="0"/>
              </a:rPr>
              <a:t>àn</a:t>
            </a:r>
            <a:r>
              <a:rPr lang="el-GR" sz="2400" b="1">
                <a:latin typeface="Calibri" charset="0"/>
              </a:rPr>
              <a:t>θ</a:t>
            </a:r>
            <a:r>
              <a:rPr lang="en-US" sz="2400" b="1">
                <a:latin typeface="Calibri" charset="0"/>
              </a:rPr>
              <a:t>ropos</a:t>
            </a:r>
            <a:r>
              <a:rPr lang="en-US" sz="2400" b="1">
                <a:latin typeface="Calibri" charset="0"/>
                <a:cs typeface="Tahoma" charset="0"/>
              </a:rPr>
              <a:t>/</a:t>
            </a:r>
          </a:p>
        </p:txBody>
      </p:sp>
      <p:pic>
        <p:nvPicPr>
          <p:cNvPr id="3" name="Content Placeholder 2" descr="Untitled.png"/>
          <p:cNvPicPr>
            <a:picLocks noGrp="1" noChangeAspect="1"/>
          </p:cNvPicPr>
          <p:nvPr>
            <p:ph sz="half" idx="2"/>
          </p:nvPr>
        </p:nvPicPr>
        <p:blipFill>
          <a:blip r:embed="rId4">
            <a:extLst>
              <a:ext uri="{28A0092B-C50C-407E-A947-70E740481C1C}">
                <a14:useLocalDpi xmlns:a14="http://schemas.microsoft.com/office/drawing/2010/main" val="0"/>
              </a:ext>
            </a:extLst>
          </a:blip>
          <a:srcRect t="-3175" b="-3175"/>
          <a:stretch>
            <a:fillRect/>
          </a:stretch>
        </p:blipFill>
        <p:spPr>
          <a:xfrm>
            <a:off x="6096000" y="1995537"/>
            <a:ext cx="4270247" cy="3455765"/>
          </a:xfrm>
        </p:spPr>
      </p:pic>
      <p:sp>
        <p:nvSpPr>
          <p:cNvPr id="8" name="Line 6"/>
          <p:cNvSpPr>
            <a:spLocks noChangeShapeType="1"/>
          </p:cNvSpPr>
          <p:nvPr/>
        </p:nvSpPr>
        <p:spPr bwMode="auto">
          <a:xfrm>
            <a:off x="6240016" y="3789040"/>
            <a:ext cx="3960440" cy="0"/>
          </a:xfrm>
          <a:prstGeom prst="line">
            <a:avLst/>
          </a:prstGeom>
          <a:noFill/>
          <a:ln w="381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576091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eaLnBrk="1" hangingPunct="1">
              <a:defRPr/>
            </a:pPr>
            <a:br>
              <a:rPr lang="el-GR" sz="2500">
                <a:latin typeface="Calibri" charset="0"/>
              </a:rPr>
            </a:br>
            <a:r>
              <a:rPr lang="el-GR" sz="2500">
                <a:latin typeface="Calibri" charset="0"/>
              </a:rPr>
              <a:t>Το γλωσσικό σημείο είναι συνδυασμός δύο </a:t>
            </a:r>
            <a:r>
              <a:rPr lang="el-GR" sz="2500" b="1">
                <a:solidFill>
                  <a:srgbClr val="FF0000"/>
                </a:solidFill>
                <a:latin typeface="Calibri" charset="0"/>
              </a:rPr>
              <a:t>εσωτερικών</a:t>
            </a:r>
            <a:r>
              <a:rPr lang="el-GR" sz="2500">
                <a:latin typeface="Calibri" charset="0"/>
              </a:rPr>
              <a:t> στοιχείων</a:t>
            </a:r>
            <a:br>
              <a:rPr lang="el-GR" sz="2500">
                <a:latin typeface="Calibri" charset="0"/>
              </a:rPr>
            </a:br>
            <a:endParaRPr lang="el-GR" sz="2500">
              <a:latin typeface="Calibri" charset="0"/>
            </a:endParaRPr>
          </a:p>
        </p:txBody>
      </p:sp>
      <p:sp>
        <p:nvSpPr>
          <p:cNvPr id="33794" name="Oval 3"/>
          <p:cNvSpPr>
            <a:spLocks noChangeArrowheads="1"/>
          </p:cNvSpPr>
          <p:nvPr/>
        </p:nvSpPr>
        <p:spPr bwMode="auto">
          <a:xfrm>
            <a:off x="4495800" y="3657600"/>
            <a:ext cx="914400" cy="914400"/>
          </a:xfrm>
          <a:prstGeom prst="ellipse">
            <a:avLst/>
          </a:prstGeom>
          <a:solidFill>
            <a:schemeClr val="accent1"/>
          </a:solidFill>
          <a:ln w="9525">
            <a:solidFill>
              <a:schemeClr val="tx1"/>
            </a:solidFill>
            <a:round/>
            <a:headEnd/>
            <a:tailEnd/>
          </a:ln>
        </p:spPr>
        <p:txBody>
          <a:bodyPr wrap="none" anchor="ctr"/>
          <a:lstStyle/>
          <a:p>
            <a:endParaRPr lang="en-US">
              <a:latin typeface="Calibri" charset="0"/>
            </a:endParaRPr>
          </a:p>
        </p:txBody>
      </p:sp>
      <p:sp>
        <p:nvSpPr>
          <p:cNvPr id="33795" name="Oval 4"/>
          <p:cNvSpPr>
            <a:spLocks noChangeArrowheads="1"/>
          </p:cNvSpPr>
          <p:nvPr/>
        </p:nvSpPr>
        <p:spPr bwMode="auto">
          <a:xfrm>
            <a:off x="3200400" y="2286000"/>
            <a:ext cx="2819400" cy="2971800"/>
          </a:xfrm>
          <a:prstGeom prst="ellipse">
            <a:avLst/>
          </a:prstGeom>
          <a:solidFill>
            <a:schemeClr val="accent1"/>
          </a:solidFill>
          <a:ln w="9525">
            <a:solidFill>
              <a:schemeClr val="tx1"/>
            </a:solidFill>
            <a:round/>
            <a:headEnd/>
            <a:tailEnd/>
          </a:ln>
        </p:spPr>
        <p:txBody>
          <a:bodyPr wrap="none" anchor="ctr"/>
          <a:lstStyle/>
          <a:p>
            <a:pPr algn="ctr"/>
            <a:r>
              <a:rPr lang="el-GR" sz="2400" b="1" dirty="0">
                <a:latin typeface="Calibri" charset="0"/>
              </a:rPr>
              <a:t>«ΠΟΝΟΣ»</a:t>
            </a:r>
          </a:p>
          <a:p>
            <a:pPr algn="ctr"/>
            <a:r>
              <a:rPr lang="el-GR" b="1" dirty="0">
                <a:latin typeface="Calibri" charset="0"/>
              </a:rPr>
              <a:t>+συναίσθημα</a:t>
            </a:r>
          </a:p>
          <a:p>
            <a:pPr algn="ctr"/>
            <a:r>
              <a:rPr lang="el-GR" b="1" dirty="0">
                <a:latin typeface="Calibri" charset="0"/>
              </a:rPr>
              <a:t>+ενόχληση</a:t>
            </a:r>
          </a:p>
          <a:p>
            <a:pPr algn="ctr"/>
            <a:r>
              <a:rPr lang="el-GR" b="1" dirty="0">
                <a:latin typeface="Calibri" charset="0"/>
              </a:rPr>
              <a:t>+δυσαρέσκεια</a:t>
            </a:r>
          </a:p>
          <a:p>
            <a:pPr algn="ctr"/>
            <a:endParaRPr lang="el-GR" sz="2400" b="1" dirty="0">
              <a:latin typeface="Calibri" charset="0"/>
            </a:endParaRPr>
          </a:p>
          <a:p>
            <a:pPr algn="ctr"/>
            <a:endParaRPr lang="el-GR" dirty="0">
              <a:latin typeface="Calibri" charset="0"/>
            </a:endParaRPr>
          </a:p>
          <a:p>
            <a:pPr algn="ctr"/>
            <a:endParaRPr lang="el-GR" dirty="0">
              <a:latin typeface="Calibri" charset="0"/>
            </a:endParaRPr>
          </a:p>
          <a:p>
            <a:pPr algn="ctr"/>
            <a:r>
              <a:rPr lang="el-GR" sz="2400" b="1" dirty="0">
                <a:latin typeface="Calibri" charset="0"/>
              </a:rPr>
              <a:t>/</a:t>
            </a:r>
            <a:r>
              <a:rPr lang="en-US" sz="2400" b="1" dirty="0">
                <a:latin typeface="Calibri" charset="0"/>
              </a:rPr>
              <a:t>p</a:t>
            </a:r>
            <a:r>
              <a:rPr lang="el-GR" sz="2400" b="1" dirty="0">
                <a:latin typeface="Calibri" charset="0"/>
              </a:rPr>
              <a:t>ό</a:t>
            </a:r>
            <a:r>
              <a:rPr lang="en-US" sz="2400" b="1" dirty="0" err="1">
                <a:latin typeface="Calibri" charset="0"/>
              </a:rPr>
              <a:t>nos</a:t>
            </a:r>
            <a:r>
              <a:rPr lang="en-US" sz="2400" b="1" dirty="0">
                <a:latin typeface="Calibri" charset="0"/>
                <a:cs typeface="Tahoma" charset="0"/>
              </a:rPr>
              <a:t>/</a:t>
            </a:r>
          </a:p>
        </p:txBody>
      </p:sp>
      <p:sp>
        <p:nvSpPr>
          <p:cNvPr id="33796" name="Line 6"/>
          <p:cNvSpPr>
            <a:spLocks noChangeShapeType="1"/>
          </p:cNvSpPr>
          <p:nvPr/>
        </p:nvSpPr>
        <p:spPr bwMode="auto">
          <a:xfrm>
            <a:off x="3200400" y="3733800"/>
            <a:ext cx="2819400" cy="0"/>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797" name="Line 7"/>
          <p:cNvSpPr>
            <a:spLocks noChangeShapeType="1"/>
          </p:cNvSpPr>
          <p:nvPr/>
        </p:nvSpPr>
        <p:spPr bwMode="auto">
          <a:xfrm>
            <a:off x="5807968" y="3140968"/>
            <a:ext cx="2133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798" name="Rectangle 8"/>
          <p:cNvSpPr>
            <a:spLocks noChangeArrowheads="1"/>
          </p:cNvSpPr>
          <p:nvPr/>
        </p:nvSpPr>
        <p:spPr bwMode="auto">
          <a:xfrm>
            <a:off x="8040689" y="2924175"/>
            <a:ext cx="2376487" cy="814388"/>
          </a:xfrm>
          <a:prstGeom prst="rect">
            <a:avLst/>
          </a:prstGeom>
          <a:solidFill>
            <a:schemeClr val="folHlink"/>
          </a:solidFill>
          <a:ln w="9525">
            <a:solidFill>
              <a:schemeClr val="tx1"/>
            </a:solidFill>
            <a:miter lim="800000"/>
            <a:headEnd/>
            <a:tailEnd/>
          </a:ln>
        </p:spPr>
        <p:txBody>
          <a:bodyPr wrap="none" anchor="ctr"/>
          <a:lstStyle/>
          <a:p>
            <a:pPr algn="ctr"/>
            <a:r>
              <a:rPr lang="el-GR" b="1">
                <a:solidFill>
                  <a:schemeClr val="hlink"/>
                </a:solidFill>
                <a:latin typeface="Calibri" charset="0"/>
              </a:rPr>
              <a:t>Σημασία / σημαινόμενο</a:t>
            </a:r>
          </a:p>
        </p:txBody>
      </p:sp>
      <p:sp>
        <p:nvSpPr>
          <p:cNvPr id="33799" name="Line 9"/>
          <p:cNvSpPr>
            <a:spLocks noChangeShapeType="1"/>
          </p:cNvSpPr>
          <p:nvPr/>
        </p:nvSpPr>
        <p:spPr bwMode="auto">
          <a:xfrm>
            <a:off x="5943600" y="4495800"/>
            <a:ext cx="2133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800" name="Rectangle 10"/>
          <p:cNvSpPr>
            <a:spLocks noChangeArrowheads="1"/>
          </p:cNvSpPr>
          <p:nvPr/>
        </p:nvSpPr>
        <p:spPr bwMode="auto">
          <a:xfrm>
            <a:off x="8153400" y="4267200"/>
            <a:ext cx="1981200" cy="533400"/>
          </a:xfrm>
          <a:prstGeom prst="rect">
            <a:avLst/>
          </a:prstGeom>
          <a:solidFill>
            <a:schemeClr val="folHlink"/>
          </a:solidFill>
          <a:ln w="9525">
            <a:solidFill>
              <a:schemeClr val="tx1"/>
            </a:solidFill>
            <a:miter lim="800000"/>
            <a:headEnd/>
            <a:tailEnd/>
          </a:ln>
        </p:spPr>
        <p:txBody>
          <a:bodyPr wrap="none" anchor="ctr"/>
          <a:lstStyle/>
          <a:p>
            <a:pPr algn="ctr"/>
            <a:r>
              <a:rPr lang="el-GR" b="1">
                <a:solidFill>
                  <a:schemeClr val="hlink"/>
                </a:solidFill>
                <a:latin typeface="Calibri" charset="0"/>
              </a:rPr>
              <a:t>Μορφή/ σημαίνον</a:t>
            </a:r>
          </a:p>
        </p:txBody>
      </p:sp>
      <p:sp>
        <p:nvSpPr>
          <p:cNvPr id="2" name="TextBox 1">
            <a:extLst>
              <a:ext uri="{FF2B5EF4-FFF2-40B4-BE49-F238E27FC236}">
                <a16:creationId xmlns:a16="http://schemas.microsoft.com/office/drawing/2014/main" id="{45A3D451-8E49-1F4A-A1DF-990D1262A566}"/>
              </a:ext>
            </a:extLst>
          </p:cNvPr>
          <p:cNvSpPr txBox="1"/>
          <p:nvPr/>
        </p:nvSpPr>
        <p:spPr>
          <a:xfrm>
            <a:off x="2662177" y="5822066"/>
            <a:ext cx="5126532" cy="369332"/>
          </a:xfrm>
          <a:prstGeom prst="rect">
            <a:avLst/>
          </a:prstGeom>
          <a:noFill/>
        </p:spPr>
        <p:txBody>
          <a:bodyPr wrap="none" rtlCol="0">
            <a:spAutoFit/>
          </a:bodyPr>
          <a:lstStyle/>
          <a:p>
            <a:r>
              <a:rPr lang="el-GR" dirty="0"/>
              <a:t>Το σημαίνον είναι ανεξάρτητο από το σημαινόμενο</a:t>
            </a:r>
          </a:p>
        </p:txBody>
      </p:sp>
    </p:spTree>
    <p:extLst>
      <p:ext uri="{BB962C8B-B14F-4D97-AF65-F5344CB8AC3E}">
        <p14:creationId xmlns:p14="http://schemas.microsoft.com/office/powerpoint/2010/main" val="2219411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984F3EE-7030-BE44-AF58-FF0590E36A3B}"/>
              </a:ext>
            </a:extLst>
          </p:cNvPr>
          <p:cNvSpPr>
            <a:spLocks noGrp="1"/>
          </p:cNvSpPr>
          <p:nvPr>
            <p:ph type="title"/>
          </p:nvPr>
        </p:nvSpPr>
        <p:spPr/>
        <p:txBody>
          <a:bodyPr/>
          <a:lstStyle/>
          <a:p>
            <a:r>
              <a:rPr lang="el-GR" dirty="0" err="1"/>
              <a:t>Πρωτη</a:t>
            </a:r>
            <a:r>
              <a:rPr lang="el-GR" dirty="0"/>
              <a:t> </a:t>
            </a:r>
            <a:r>
              <a:rPr lang="el-GR" dirty="0" err="1"/>
              <a:t>αρθρωση</a:t>
            </a:r>
            <a:endParaRPr lang="el-GR" dirty="0"/>
          </a:p>
        </p:txBody>
      </p:sp>
      <p:sp>
        <p:nvSpPr>
          <p:cNvPr id="7" name="Θέση περιεχομένου 6">
            <a:extLst>
              <a:ext uri="{FF2B5EF4-FFF2-40B4-BE49-F238E27FC236}">
                <a16:creationId xmlns:a16="http://schemas.microsoft.com/office/drawing/2014/main" id="{1D1A8FA0-86E3-FB4C-9EA5-9D6FC63C8868}"/>
              </a:ext>
            </a:extLst>
          </p:cNvPr>
          <p:cNvSpPr>
            <a:spLocks noGrp="1"/>
          </p:cNvSpPr>
          <p:nvPr>
            <p:ph sz="half" idx="1"/>
          </p:nvPr>
        </p:nvSpPr>
        <p:spPr/>
        <p:txBody>
          <a:bodyPr>
            <a:normAutofit lnSpcReduction="10000"/>
          </a:bodyPr>
          <a:lstStyle/>
          <a:p>
            <a:r>
              <a:rPr lang="el-GR" dirty="0"/>
              <a:t>ΜΟΡΦΗ</a:t>
            </a:r>
          </a:p>
          <a:p>
            <a:endParaRPr lang="el-GR" dirty="0"/>
          </a:p>
          <a:p>
            <a:r>
              <a:rPr lang="el-GR" dirty="0"/>
              <a:t>1. κίνηση: μορφασμός προσώπου</a:t>
            </a:r>
          </a:p>
          <a:p>
            <a:pPr marL="0" indent="0">
              <a:buNone/>
            </a:pPr>
            <a:r>
              <a:rPr lang="el-GR" dirty="0">
                <a:highlight>
                  <a:srgbClr val="00FFFF"/>
                </a:highlight>
              </a:rPr>
              <a:t>ΧΕΙΡΟΝΟΜΙΑ</a:t>
            </a:r>
          </a:p>
          <a:p>
            <a:r>
              <a:rPr lang="el-GR" dirty="0"/>
              <a:t>2. </a:t>
            </a:r>
            <a:r>
              <a:rPr lang="el-GR" dirty="0" err="1"/>
              <a:t>ήχος:αααααα</a:t>
            </a:r>
            <a:endParaRPr lang="el-GR" dirty="0"/>
          </a:p>
          <a:p>
            <a:pPr marL="0" indent="0">
              <a:buNone/>
            </a:pPr>
            <a:r>
              <a:rPr lang="el-GR" dirty="0">
                <a:highlight>
                  <a:srgbClr val="00FFFF"/>
                </a:highlight>
              </a:rPr>
              <a:t>ΚΡΑΥΓΗ</a:t>
            </a:r>
          </a:p>
          <a:p>
            <a:pPr marL="0" indent="0">
              <a:buNone/>
            </a:pPr>
            <a:r>
              <a:rPr lang="el-GR" dirty="0"/>
              <a:t>3. </a:t>
            </a:r>
            <a:r>
              <a:rPr lang="en-US" dirty="0"/>
              <a:t>/</a:t>
            </a:r>
            <a:r>
              <a:rPr lang="en-US" dirty="0" err="1"/>
              <a:t>ponao</a:t>
            </a:r>
            <a:r>
              <a:rPr lang="en-US" dirty="0"/>
              <a:t>/</a:t>
            </a:r>
          </a:p>
          <a:p>
            <a:pPr marL="0" indent="0">
              <a:buNone/>
            </a:pPr>
            <a:r>
              <a:rPr lang="el-GR" dirty="0">
                <a:highlight>
                  <a:srgbClr val="00FFFF"/>
                </a:highlight>
              </a:rPr>
              <a:t>ΦΩΝΗΣΗ</a:t>
            </a:r>
          </a:p>
          <a:p>
            <a:endParaRPr lang="el-GR" dirty="0"/>
          </a:p>
        </p:txBody>
      </p:sp>
      <p:sp>
        <p:nvSpPr>
          <p:cNvPr id="8" name="Θέση περιεχομένου 7">
            <a:extLst>
              <a:ext uri="{FF2B5EF4-FFF2-40B4-BE49-F238E27FC236}">
                <a16:creationId xmlns:a16="http://schemas.microsoft.com/office/drawing/2014/main" id="{968E0E6E-BB5E-9241-925F-5E55789442BF}"/>
              </a:ext>
            </a:extLst>
          </p:cNvPr>
          <p:cNvSpPr>
            <a:spLocks noGrp="1"/>
          </p:cNvSpPr>
          <p:nvPr>
            <p:ph sz="half" idx="2"/>
          </p:nvPr>
        </p:nvSpPr>
        <p:spPr/>
        <p:txBody>
          <a:bodyPr>
            <a:normAutofit lnSpcReduction="10000"/>
          </a:bodyPr>
          <a:lstStyle/>
          <a:p>
            <a:r>
              <a:rPr lang="el-GR" dirty="0"/>
              <a:t>ΣΗΜΑΣΙΑ</a:t>
            </a:r>
          </a:p>
          <a:p>
            <a:endParaRPr lang="el-GR" dirty="0"/>
          </a:p>
          <a:p>
            <a:r>
              <a:rPr lang="el-GR" dirty="0"/>
              <a:t>«πονάω»</a:t>
            </a:r>
          </a:p>
          <a:p>
            <a:endParaRPr lang="el-GR" dirty="0"/>
          </a:p>
          <a:p>
            <a:r>
              <a:rPr lang="el-GR" dirty="0"/>
              <a:t>«πονάω»</a:t>
            </a:r>
          </a:p>
          <a:p>
            <a:endParaRPr lang="el-GR" dirty="0"/>
          </a:p>
          <a:p>
            <a:r>
              <a:rPr lang="el-GR" dirty="0"/>
              <a:t>«πονάω»</a:t>
            </a:r>
          </a:p>
        </p:txBody>
      </p:sp>
    </p:spTree>
    <p:extLst>
      <p:ext uri="{BB962C8B-B14F-4D97-AF65-F5344CB8AC3E}">
        <p14:creationId xmlns:p14="http://schemas.microsoft.com/office/powerpoint/2010/main" val="3330255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967C35A9-564E-0D4F-81EB-17D1A2C88531}"/>
              </a:ext>
            </a:extLst>
          </p:cNvPr>
          <p:cNvSpPr>
            <a:spLocks noGrp="1"/>
          </p:cNvSpPr>
          <p:nvPr>
            <p:ph type="title"/>
          </p:nvPr>
        </p:nvSpPr>
        <p:spPr/>
        <p:txBody>
          <a:bodyPr/>
          <a:lstStyle/>
          <a:p>
            <a:r>
              <a:rPr lang="el-GR" dirty="0" err="1"/>
              <a:t>Δευτερη</a:t>
            </a:r>
            <a:r>
              <a:rPr lang="el-GR" dirty="0"/>
              <a:t> </a:t>
            </a:r>
            <a:r>
              <a:rPr lang="el-GR" dirty="0" err="1"/>
              <a:t>αρθρωση</a:t>
            </a:r>
            <a:endParaRPr lang="el-GR" dirty="0"/>
          </a:p>
        </p:txBody>
      </p:sp>
      <p:sp>
        <p:nvSpPr>
          <p:cNvPr id="6" name="Θέση περιεχομένου 5">
            <a:extLst>
              <a:ext uri="{FF2B5EF4-FFF2-40B4-BE49-F238E27FC236}">
                <a16:creationId xmlns:a16="http://schemas.microsoft.com/office/drawing/2014/main" id="{1C3DBA94-CE38-F546-A02D-416745931C90}"/>
              </a:ext>
            </a:extLst>
          </p:cNvPr>
          <p:cNvSpPr>
            <a:spLocks noGrp="1"/>
          </p:cNvSpPr>
          <p:nvPr>
            <p:ph sz="half" idx="1"/>
          </p:nvPr>
        </p:nvSpPr>
        <p:spPr/>
        <p:txBody>
          <a:bodyPr/>
          <a:lstStyle/>
          <a:p>
            <a:r>
              <a:rPr lang="el-GR" dirty="0"/>
              <a:t>/</a:t>
            </a:r>
            <a:r>
              <a:rPr lang="en-US" dirty="0" err="1"/>
              <a:t>poná</a:t>
            </a:r>
            <a:r>
              <a:rPr lang="el-GR" dirty="0"/>
              <a:t>ο/</a:t>
            </a:r>
            <a:r>
              <a:rPr lang="en-US" dirty="0"/>
              <a:t>: p –o- n- a- o</a:t>
            </a:r>
          </a:p>
          <a:p>
            <a:r>
              <a:rPr lang="en-US" dirty="0"/>
              <a:t>/</a:t>
            </a:r>
            <a:r>
              <a:rPr lang="en-US" dirty="0" err="1"/>
              <a:t>ponái</a:t>
            </a:r>
            <a:r>
              <a:rPr lang="en-US" dirty="0"/>
              <a:t>/: p-o-n-a-</a:t>
            </a:r>
            <a:r>
              <a:rPr lang="en-US" dirty="0" err="1"/>
              <a:t>i</a:t>
            </a:r>
            <a:endParaRPr lang="en-US" dirty="0"/>
          </a:p>
          <a:p>
            <a:r>
              <a:rPr lang="en-US" dirty="0"/>
              <a:t>/</a:t>
            </a:r>
            <a:r>
              <a:rPr lang="en-US" dirty="0" err="1"/>
              <a:t>pináo</a:t>
            </a:r>
            <a:r>
              <a:rPr lang="en-US" dirty="0"/>
              <a:t>/: p-</a:t>
            </a:r>
            <a:r>
              <a:rPr lang="en-US" dirty="0" err="1"/>
              <a:t>i</a:t>
            </a:r>
            <a:r>
              <a:rPr lang="en-US" dirty="0"/>
              <a:t>-n-a-o</a:t>
            </a:r>
          </a:p>
          <a:p>
            <a:r>
              <a:rPr lang="en-US" dirty="0"/>
              <a:t>/</a:t>
            </a:r>
            <a:r>
              <a:rPr lang="en-US" dirty="0" err="1"/>
              <a:t>páno</a:t>
            </a:r>
            <a:r>
              <a:rPr lang="en-US" dirty="0"/>
              <a:t>/: p-a-n-o</a:t>
            </a:r>
          </a:p>
          <a:p>
            <a:r>
              <a:rPr lang="en-US" dirty="0"/>
              <a:t>/</a:t>
            </a:r>
            <a:r>
              <a:rPr lang="en-US" dirty="0" err="1"/>
              <a:t>paní</a:t>
            </a:r>
            <a:r>
              <a:rPr lang="en-US" dirty="0"/>
              <a:t>/: p-a-n-</a:t>
            </a:r>
            <a:r>
              <a:rPr lang="en-US" dirty="0" err="1"/>
              <a:t>i</a:t>
            </a:r>
            <a:endParaRPr lang="en-US" dirty="0"/>
          </a:p>
          <a:p>
            <a:r>
              <a:rPr lang="en-US" dirty="0"/>
              <a:t>/</a:t>
            </a:r>
            <a:r>
              <a:rPr lang="en-US" dirty="0" err="1"/>
              <a:t>pína</a:t>
            </a:r>
            <a:r>
              <a:rPr lang="en-US" dirty="0"/>
              <a:t>/: p-</a:t>
            </a:r>
            <a:r>
              <a:rPr lang="en-US" dirty="0" err="1"/>
              <a:t>i</a:t>
            </a:r>
            <a:r>
              <a:rPr lang="en-US" dirty="0"/>
              <a:t>-n-a</a:t>
            </a:r>
          </a:p>
          <a:p>
            <a:r>
              <a:rPr lang="en-US" dirty="0"/>
              <a:t>/</a:t>
            </a:r>
            <a:r>
              <a:rPr lang="en-US" dirty="0" err="1"/>
              <a:t>póna</a:t>
            </a:r>
            <a:r>
              <a:rPr lang="en-US" dirty="0"/>
              <a:t>/: p-o-n-a</a:t>
            </a:r>
          </a:p>
          <a:p>
            <a:pPr marL="0" indent="0">
              <a:buNone/>
            </a:pPr>
            <a:endParaRPr lang="en-US" dirty="0"/>
          </a:p>
          <a:p>
            <a:endParaRPr lang="el-GR" dirty="0"/>
          </a:p>
        </p:txBody>
      </p:sp>
      <p:sp>
        <p:nvSpPr>
          <p:cNvPr id="7" name="Θέση περιεχομένου 6">
            <a:extLst>
              <a:ext uri="{FF2B5EF4-FFF2-40B4-BE49-F238E27FC236}">
                <a16:creationId xmlns:a16="http://schemas.microsoft.com/office/drawing/2014/main" id="{841F56A6-0BE3-8C49-A901-E2C103EAADD5}"/>
              </a:ext>
            </a:extLst>
          </p:cNvPr>
          <p:cNvSpPr>
            <a:spLocks noGrp="1"/>
          </p:cNvSpPr>
          <p:nvPr>
            <p:ph sz="half" idx="2"/>
          </p:nvPr>
        </p:nvSpPr>
        <p:spPr>
          <a:xfrm>
            <a:off x="6187844" y="2383400"/>
            <a:ext cx="4270247" cy="4225743"/>
          </a:xfrm>
        </p:spPr>
        <p:txBody>
          <a:bodyPr/>
          <a:lstStyle/>
          <a:p>
            <a:r>
              <a:rPr lang="en-US" dirty="0"/>
              <a:t>O</a:t>
            </a:r>
            <a:r>
              <a:rPr lang="el-GR" dirty="0"/>
              <a:t> συνδυασμός (3) μορφής και σημασίας στην πρώτη άρθρωση </a:t>
            </a:r>
            <a:r>
              <a:rPr lang="el-GR" dirty="0" err="1"/>
              <a:t>αποτελε</a:t>
            </a:r>
            <a:r>
              <a:rPr lang="en-US" dirty="0" err="1"/>
              <a:t>ί</a:t>
            </a:r>
            <a:r>
              <a:rPr lang="el-GR" dirty="0" err="1"/>
              <a:t>ται</a:t>
            </a:r>
            <a:r>
              <a:rPr lang="el-GR" dirty="0"/>
              <a:t> από μικρότερες μονάδες που και αυτές </a:t>
            </a:r>
            <a:r>
              <a:rPr lang="el-GR" dirty="0">
                <a:highlight>
                  <a:srgbClr val="00FFFF"/>
                </a:highlight>
              </a:rPr>
              <a:t>έχουν μορφή </a:t>
            </a:r>
            <a:r>
              <a:rPr lang="en-US" dirty="0">
                <a:highlight>
                  <a:srgbClr val="00FFFF"/>
                </a:highlight>
              </a:rPr>
              <a:t>p – o – n – </a:t>
            </a:r>
            <a:r>
              <a:rPr lang="en-US" dirty="0" err="1">
                <a:highlight>
                  <a:srgbClr val="00FFFF"/>
                </a:highlight>
              </a:rPr>
              <a:t>á</a:t>
            </a:r>
            <a:r>
              <a:rPr lang="en-US" dirty="0">
                <a:highlight>
                  <a:srgbClr val="00FFFF"/>
                </a:highlight>
              </a:rPr>
              <a:t> – o</a:t>
            </a:r>
            <a:r>
              <a:rPr lang="el-GR" dirty="0">
                <a:highlight>
                  <a:srgbClr val="00FFFF"/>
                </a:highlight>
              </a:rPr>
              <a:t> αλλά δεν έχουν αυτόνομη σημασία</a:t>
            </a:r>
            <a:r>
              <a:rPr lang="el-GR" dirty="0"/>
              <a:t>. Πρόκειται για επιμέρους διακριτά στοιχεία (</a:t>
            </a:r>
            <a:r>
              <a:rPr lang="en-US" dirty="0"/>
              <a:t>o, a, p, n) </a:t>
            </a:r>
            <a:r>
              <a:rPr lang="el-GR" dirty="0"/>
              <a:t>που ενώ από μόνα τους δεν έχουν κανένα νόημα, ανάλογα με τη </a:t>
            </a:r>
            <a:r>
              <a:rPr lang="el-GR" dirty="0" err="1"/>
              <a:t>συνδυαστικότητά</a:t>
            </a:r>
            <a:r>
              <a:rPr lang="el-GR" dirty="0"/>
              <a:t> τους ή την αντικατάστασή τους από άλλα στοιχεία για το συγκεκριμένο σύστημα της συγκεκριμένης γλώσσας (βλ. παραδείγματα από Ελληνική) δημιουργούν άυλες οντότητες, όπως είναι οι σημασίες.</a:t>
            </a:r>
          </a:p>
        </p:txBody>
      </p:sp>
    </p:spTree>
    <p:extLst>
      <p:ext uri="{BB962C8B-B14F-4D97-AF65-F5344CB8AC3E}">
        <p14:creationId xmlns:p14="http://schemas.microsoft.com/office/powerpoint/2010/main" val="2734659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D879925-B604-CC48-8BA3-EAD7A38946DC}"/>
              </a:ext>
            </a:extLst>
          </p:cNvPr>
          <p:cNvSpPr>
            <a:spLocks noGrp="1"/>
          </p:cNvSpPr>
          <p:nvPr>
            <p:ph type="title"/>
          </p:nvPr>
        </p:nvSpPr>
        <p:spPr>
          <a:xfrm>
            <a:off x="2231136" y="523613"/>
            <a:ext cx="7729728" cy="1188720"/>
          </a:xfrm>
        </p:spPr>
        <p:txBody>
          <a:bodyPr/>
          <a:lstStyle/>
          <a:p>
            <a:r>
              <a:rPr lang="el-GR" dirty="0"/>
              <a:t>ΔΥΪΚΟΤΗΤΑ/ ΔΙΠΛΗ ΑΡΘΡΩΣΗ</a:t>
            </a:r>
          </a:p>
        </p:txBody>
      </p:sp>
      <p:sp>
        <p:nvSpPr>
          <p:cNvPr id="6" name="Θέση περιεχομένου 5">
            <a:extLst>
              <a:ext uri="{FF2B5EF4-FFF2-40B4-BE49-F238E27FC236}">
                <a16:creationId xmlns:a16="http://schemas.microsoft.com/office/drawing/2014/main" id="{17EECE40-2132-3549-B8D0-17370FF5BB82}"/>
              </a:ext>
            </a:extLst>
          </p:cNvPr>
          <p:cNvSpPr>
            <a:spLocks noGrp="1"/>
          </p:cNvSpPr>
          <p:nvPr>
            <p:ph idx="1"/>
          </p:nvPr>
        </p:nvSpPr>
        <p:spPr>
          <a:xfrm>
            <a:off x="1099595" y="2256079"/>
            <a:ext cx="9711159" cy="3696343"/>
          </a:xfrm>
        </p:spPr>
        <p:txBody>
          <a:bodyPr>
            <a:normAutofit fontScale="92500" lnSpcReduction="10000"/>
          </a:bodyPr>
          <a:lstStyle/>
          <a:p>
            <a:r>
              <a:rPr lang="el-GR" dirty="0"/>
              <a:t>Το ‘μεγαλείο’ ακριβώς της γλώσσας έγκειται σε αυτή τη διάρθρωση της δομής της που επιτρέπει σε καθαρώς υλικά στοιχεία, τους φθόγγους, να λειτουργούν ως φορείς διαφορετικής υποστάσεως (άυλων) στοιχείων, των σημασιών. Έτσι, αφενός δημιουργούνται διφυούς υποστάσεως στοιχεία, τα </a:t>
            </a:r>
            <a:r>
              <a:rPr lang="el-GR" dirty="0">
                <a:highlight>
                  <a:srgbClr val="FFFF00"/>
                </a:highlight>
              </a:rPr>
              <a:t>μορφήματα</a:t>
            </a:r>
            <a:r>
              <a:rPr lang="el-GR" dirty="0"/>
              <a:t>, ως συνδυασμοί φθόγγων και σημασιών ή καλύτερα σημασιών που αντιπροσωπεύονται από φθόγγους, αφετέρου δε επιτυγχάνεται η δήλωση των σημασιών με τη μεγαλύτερη δυνατή οικονομία, με τη χρησιμοποίηση δηλαδή περιορισμένου αριθμού φωνημάτων. Μικρός κατά κανόνα αριθμός φωνημάτων, συνδυαζόμενων με </a:t>
            </a:r>
            <a:r>
              <a:rPr lang="el-GR" dirty="0" err="1"/>
              <a:t>διαφορετικο</a:t>
            </a:r>
            <a:r>
              <a:rPr lang="en-US" dirty="0" err="1"/>
              <a:t>ύ</a:t>
            </a:r>
            <a:r>
              <a:rPr lang="el-GR" dirty="0"/>
              <a:t>ς τρόπους κατά γλώσσα, μπορούν να δηλώνουν τον τεράστιο αριθμό των σημασιών που απαρτίζουν τις φυσικές γλώσσες («οικονομία της γλώσσας»). Όλες οι ανθρώπινες γλώσσες είναι διαρθρωμένες κατά αυτόν τον τρόπο και αυτός ο τύπος δομής συνιστά τη </a:t>
            </a:r>
            <a:r>
              <a:rPr lang="el-GR" dirty="0">
                <a:highlight>
                  <a:srgbClr val="FFFF00"/>
                </a:highlight>
              </a:rPr>
              <a:t>διπλή διάρθρωση/ άρθρωση ή αλλιώς τη </a:t>
            </a:r>
            <a:r>
              <a:rPr lang="el-GR" dirty="0" err="1">
                <a:highlight>
                  <a:srgbClr val="FFFF00"/>
                </a:highlight>
              </a:rPr>
              <a:t>δυϊκότητα</a:t>
            </a:r>
            <a:r>
              <a:rPr lang="el-GR" dirty="0">
                <a:highlight>
                  <a:srgbClr val="FFFF00"/>
                </a:highlight>
              </a:rPr>
              <a:t> της ανθρώπινης γλώσσας (</a:t>
            </a:r>
            <a:r>
              <a:rPr lang="en-US" dirty="0">
                <a:highlight>
                  <a:srgbClr val="FFFF00"/>
                </a:highlight>
              </a:rPr>
              <a:t>duality</a:t>
            </a:r>
            <a:r>
              <a:rPr lang="el-GR" dirty="0">
                <a:highlight>
                  <a:srgbClr val="FFFF00"/>
                </a:highlight>
              </a:rPr>
              <a:t>).</a:t>
            </a:r>
          </a:p>
          <a:p>
            <a:r>
              <a:rPr lang="en-US" dirty="0">
                <a:highlight>
                  <a:srgbClr val="FFFF00"/>
                </a:highlight>
              </a:rPr>
              <a:t>Martinet, Saussure, Hockett: </a:t>
            </a:r>
            <a:r>
              <a:rPr lang="el-GR" dirty="0">
                <a:highlight>
                  <a:srgbClr val="FFFF00"/>
                </a:highlight>
              </a:rPr>
              <a:t>η </a:t>
            </a:r>
            <a:r>
              <a:rPr lang="el-GR" dirty="0" err="1">
                <a:highlight>
                  <a:srgbClr val="FFFF00"/>
                </a:highlight>
              </a:rPr>
              <a:t>διεπίπεδη</a:t>
            </a:r>
            <a:r>
              <a:rPr lang="el-GR" dirty="0">
                <a:highlight>
                  <a:srgbClr val="FFFF00"/>
                </a:highlight>
              </a:rPr>
              <a:t> άρθρωση της ανθρώπινης γλώσσας αποτελεί βασική δομική αρχή, καθώς προβλέπει τη δόμηση των γλωσσικών στοιχείων από νοήματα και ελάχιστες μονάδες που συνδυάζονται και δομούν με τη σειρά τους λεξικές μονάδες, προτάσεις, κείμενα.</a:t>
            </a:r>
            <a:endParaRPr lang="en-US" dirty="0">
              <a:highlight>
                <a:srgbClr val="FFFF00"/>
              </a:highlight>
            </a:endParaRPr>
          </a:p>
        </p:txBody>
      </p:sp>
    </p:spTree>
    <p:extLst>
      <p:ext uri="{BB962C8B-B14F-4D97-AF65-F5344CB8AC3E}">
        <p14:creationId xmlns:p14="http://schemas.microsoft.com/office/powerpoint/2010/main" val="3584267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3">
            <a:extLst>
              <a:ext uri="{FF2B5EF4-FFF2-40B4-BE49-F238E27FC236}">
                <a16:creationId xmlns:a16="http://schemas.microsoft.com/office/drawing/2014/main" id="{BB576A74-2463-5D4E-991E-AD99A070C722}"/>
              </a:ext>
            </a:extLst>
          </p:cNvPr>
          <p:cNvSpPr>
            <a:spLocks noGrp="1"/>
          </p:cNvSpPr>
          <p:nvPr>
            <p:ph type="ctrTitle"/>
          </p:nvPr>
        </p:nvSpPr>
        <p:spPr>
          <a:xfrm>
            <a:off x="1992313" y="1484314"/>
            <a:ext cx="9200406" cy="1944687"/>
          </a:xfrm>
        </p:spPr>
        <p:txBody>
          <a:bodyPr>
            <a:normAutofit/>
          </a:bodyPr>
          <a:lstStyle/>
          <a:p>
            <a:r>
              <a:rPr lang="el-GR" altLang="el-GR" sz="3200" dirty="0">
                <a:ea typeface="ＭＳ Ｐゴシック" panose="020B0600070205080204" pitchFamily="34" charset="-128"/>
              </a:rPr>
              <a:t>Όσο εύγλωττα και αν γαβγίζει ένας σκύλος, δεν μπορεί να μας πει ότι οι γονείς του ήταν πτωχοί πλην τίμιοι...</a:t>
            </a:r>
            <a:endParaRPr lang="en-US" altLang="el-GR" sz="3200" dirty="0">
              <a:ea typeface="ＭＳ Ｐゴシック" panose="020B0600070205080204" pitchFamily="34" charset="-128"/>
            </a:endParaRPr>
          </a:p>
        </p:txBody>
      </p:sp>
      <p:sp>
        <p:nvSpPr>
          <p:cNvPr id="5" name="Subtitle 4">
            <a:extLst>
              <a:ext uri="{FF2B5EF4-FFF2-40B4-BE49-F238E27FC236}">
                <a16:creationId xmlns:a16="http://schemas.microsoft.com/office/drawing/2014/main" id="{62F5B2F8-237B-854A-937E-6024C16C1F68}"/>
              </a:ext>
            </a:extLst>
          </p:cNvPr>
          <p:cNvSpPr>
            <a:spLocks noGrp="1"/>
          </p:cNvSpPr>
          <p:nvPr>
            <p:ph type="subTitle" idx="1"/>
          </p:nvPr>
        </p:nvSpPr>
        <p:spPr>
          <a:xfrm>
            <a:off x="2300288" y="3789364"/>
            <a:ext cx="7500937" cy="2016125"/>
          </a:xfrm>
        </p:spPr>
        <p:txBody>
          <a:bodyPr>
            <a:normAutofit fontScale="92500" lnSpcReduction="20000"/>
          </a:bodyPr>
          <a:lstStyle/>
          <a:p>
            <a:pPr marL="342900" indent="-342900" algn="l">
              <a:buFont typeface="Arial" panose="020B0604020202020204" pitchFamily="34" charset="0"/>
              <a:buChar char="•"/>
            </a:pPr>
            <a:r>
              <a:rPr lang="el-GR" altLang="el-GR" sz="2400" dirty="0">
                <a:solidFill>
                  <a:srgbClr val="FF0000"/>
                </a:solidFill>
                <a:ea typeface="ＭＳ Ｐゴシック" panose="020B0600070205080204" pitchFamily="34" charset="-128"/>
              </a:rPr>
              <a:t>Μοιάζουν τα συστήματα επικοινωνίας άλλων έμβιων όντων με τη γνώση της ανθρώπινης γλώσσας;</a:t>
            </a:r>
            <a:endParaRPr lang="en-US" altLang="el-GR" sz="2400" dirty="0">
              <a:solidFill>
                <a:srgbClr val="FF0000"/>
              </a:solidFill>
              <a:ea typeface="ＭＳ Ｐゴシック" panose="020B0600070205080204" pitchFamily="34" charset="-128"/>
            </a:endParaRPr>
          </a:p>
          <a:p>
            <a:pPr marL="342900" indent="-342900" algn="l">
              <a:buFont typeface="Arial" panose="020B0604020202020204" pitchFamily="34" charset="0"/>
              <a:buChar char="•"/>
            </a:pPr>
            <a:r>
              <a:rPr lang="el-GR" altLang="el-GR" sz="2400" dirty="0">
                <a:solidFill>
                  <a:srgbClr val="FF0000"/>
                </a:solidFill>
                <a:ea typeface="ＭＳ Ｐゴシック" panose="020B0600070205080204" pitchFamily="34" charset="-128"/>
              </a:rPr>
              <a:t>Ποια ε</a:t>
            </a:r>
            <a:r>
              <a:rPr lang="en-US" altLang="el-GR" sz="2400" dirty="0" err="1">
                <a:solidFill>
                  <a:srgbClr val="FF0000"/>
                </a:solidFill>
                <a:ea typeface="ＭＳ Ｐゴシック" panose="020B0600070205080204" pitchFamily="34" charset="-128"/>
              </a:rPr>
              <a:t>ί</a:t>
            </a:r>
            <a:r>
              <a:rPr lang="el-GR" altLang="el-GR" sz="2400" dirty="0">
                <a:solidFill>
                  <a:srgbClr val="FF0000"/>
                </a:solidFill>
                <a:ea typeface="ＭＳ Ｐゴシック" panose="020B0600070205080204" pitchFamily="34" charset="-128"/>
              </a:rPr>
              <a:t>ναι τα ιδιαίτερα χαρακτηριστικά της ανθρώπινης γλώσσας;</a:t>
            </a:r>
          </a:p>
          <a:p>
            <a:pPr marL="342900" indent="-342900" algn="l">
              <a:buFont typeface="Arial" panose="020B0604020202020204" pitchFamily="34" charset="0"/>
              <a:buChar char="•"/>
            </a:pPr>
            <a:r>
              <a:rPr lang="el-GR" altLang="el-GR" sz="2400" dirty="0">
                <a:solidFill>
                  <a:srgbClr val="FF0000"/>
                </a:solidFill>
                <a:ea typeface="ＭＳ Ｐゴシック" panose="020B0600070205080204" pitchFamily="34" charset="-128"/>
              </a:rPr>
              <a:t>Από πού ξεκινάει ο κάθε άνθρωπος σε σχέση με τη γλώσσα; Ποιος σας έμαθε να μιλάτε;;;</a:t>
            </a:r>
          </a:p>
          <a:p>
            <a:pPr marL="457200" indent="-457200" algn="l">
              <a:buFont typeface="Arial" panose="020B0604020202020204" pitchFamily="34" charset="0"/>
              <a:buChar char="•"/>
            </a:pPr>
            <a:endParaRPr lang="el-GR" altLang="el-GR" sz="2400" dirty="0">
              <a:solidFill>
                <a:srgbClr val="FF0000"/>
              </a:solidFill>
              <a:ea typeface="ＭＳ Ｐゴシック" panose="020B0600070205080204" pitchFamily="34" charset="-128"/>
            </a:endParaRPr>
          </a:p>
          <a:p>
            <a:pPr marL="457200" indent="-457200" algn="l">
              <a:buFont typeface="Arial" panose="020B0604020202020204" pitchFamily="34" charset="0"/>
              <a:buChar char="•"/>
            </a:pPr>
            <a:endParaRPr lang="en-US" altLang="el-GR" sz="2400" dirty="0">
              <a:solidFill>
                <a:srgbClr val="898989"/>
              </a:solidFill>
              <a:ea typeface="ＭＳ Ｐゴシック" panose="020B0600070205080204" pitchFamily="34" charset="-128"/>
            </a:endParaRPr>
          </a:p>
        </p:txBody>
      </p:sp>
    </p:spTree>
    <p:extLst>
      <p:ext uri="{BB962C8B-B14F-4D97-AF65-F5344CB8AC3E}">
        <p14:creationId xmlns:p14="http://schemas.microsoft.com/office/powerpoint/2010/main" val="3160045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D917C3-DCB8-4041-8741-D3A7E21F7BB8}"/>
              </a:ext>
            </a:extLst>
          </p:cNvPr>
          <p:cNvSpPr>
            <a:spLocks noGrp="1"/>
          </p:cNvSpPr>
          <p:nvPr>
            <p:ph type="title"/>
          </p:nvPr>
        </p:nvSpPr>
        <p:spPr/>
        <p:txBody>
          <a:bodyPr/>
          <a:lstStyle/>
          <a:p>
            <a:r>
              <a:rPr lang="el-GR" dirty="0" err="1"/>
              <a:t>γραμμικοτητα</a:t>
            </a:r>
            <a:endParaRPr lang="el-GR" dirty="0"/>
          </a:p>
        </p:txBody>
      </p:sp>
      <p:sp>
        <p:nvSpPr>
          <p:cNvPr id="3" name="Θέση περιεχομένου 2">
            <a:extLst>
              <a:ext uri="{FF2B5EF4-FFF2-40B4-BE49-F238E27FC236}">
                <a16:creationId xmlns:a16="http://schemas.microsoft.com/office/drawing/2014/main" id="{1CF01C42-8B3A-C346-8E57-C722FFC8AF95}"/>
              </a:ext>
            </a:extLst>
          </p:cNvPr>
          <p:cNvSpPr>
            <a:spLocks noGrp="1"/>
          </p:cNvSpPr>
          <p:nvPr>
            <p:ph idx="1"/>
          </p:nvPr>
        </p:nvSpPr>
        <p:spPr/>
        <p:txBody>
          <a:bodyPr/>
          <a:lstStyle/>
          <a:p>
            <a:r>
              <a:rPr lang="en-US" dirty="0"/>
              <a:t>p-o-n-a-o/ *o-a-n-o-p</a:t>
            </a:r>
          </a:p>
          <a:p>
            <a:r>
              <a:rPr lang="en-US" dirty="0" err="1"/>
              <a:t>mo</a:t>
            </a:r>
            <a:r>
              <a:rPr lang="en-US" dirty="0"/>
              <a:t>-no/no-</a:t>
            </a:r>
            <a:r>
              <a:rPr lang="en-US" dirty="0" err="1"/>
              <a:t>mo</a:t>
            </a:r>
            <a:endParaRPr lang="en-US" dirty="0"/>
          </a:p>
          <a:p>
            <a:r>
              <a:rPr lang="el-GR" dirty="0" err="1"/>
              <a:t>Παιδικ</a:t>
            </a:r>
            <a:r>
              <a:rPr lang="en-US" dirty="0" err="1"/>
              <a:t>ή</a:t>
            </a:r>
            <a:r>
              <a:rPr lang="el-GR" dirty="0"/>
              <a:t> χαρά/ χαρά παιδική</a:t>
            </a:r>
          </a:p>
          <a:p>
            <a:r>
              <a:rPr lang="el-GR" dirty="0"/>
              <a:t>Τον είδα και πήγα/ πήγα και τον είδα</a:t>
            </a:r>
          </a:p>
        </p:txBody>
      </p:sp>
      <p:sp>
        <p:nvSpPr>
          <p:cNvPr id="4" name="TextBox 3">
            <a:extLst>
              <a:ext uri="{FF2B5EF4-FFF2-40B4-BE49-F238E27FC236}">
                <a16:creationId xmlns:a16="http://schemas.microsoft.com/office/drawing/2014/main" id="{B21D4907-8681-8CE7-3FB2-4EAA1070B7BC}"/>
              </a:ext>
            </a:extLst>
          </p:cNvPr>
          <p:cNvSpPr txBox="1"/>
          <p:nvPr/>
        </p:nvSpPr>
        <p:spPr>
          <a:xfrm>
            <a:off x="2231136" y="4721431"/>
            <a:ext cx="7741863" cy="369332"/>
          </a:xfrm>
          <a:prstGeom prst="rect">
            <a:avLst/>
          </a:prstGeom>
          <a:noFill/>
        </p:spPr>
        <p:txBody>
          <a:bodyPr wrap="none" rtlCol="0">
            <a:spAutoFit/>
          </a:bodyPr>
          <a:lstStyle/>
          <a:p>
            <a:r>
              <a:rPr lang="el-GR" dirty="0"/>
              <a:t>Πίσω από τη γραμμική αυτή απεικόνιση, υπάρχει πρωτίστως ιεραρχική σχέση</a:t>
            </a:r>
          </a:p>
        </p:txBody>
      </p:sp>
    </p:spTree>
    <p:extLst>
      <p:ext uri="{BB962C8B-B14F-4D97-AF65-F5344CB8AC3E}">
        <p14:creationId xmlns:p14="http://schemas.microsoft.com/office/powerpoint/2010/main" val="375297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0B2086-E683-F342-9596-07F32FA0E340}"/>
              </a:ext>
            </a:extLst>
          </p:cNvPr>
          <p:cNvSpPr>
            <a:spLocks noGrp="1"/>
          </p:cNvSpPr>
          <p:nvPr>
            <p:ph type="title"/>
          </p:nvPr>
        </p:nvSpPr>
        <p:spPr/>
        <p:txBody>
          <a:bodyPr/>
          <a:lstStyle/>
          <a:p>
            <a:r>
              <a:rPr lang="el-GR" dirty="0"/>
              <a:t>Τα </a:t>
            </a:r>
            <a:r>
              <a:rPr lang="el-GR" dirty="0" err="1"/>
              <a:t>συστηματα</a:t>
            </a:r>
            <a:r>
              <a:rPr lang="el-GR" dirty="0"/>
              <a:t> </a:t>
            </a:r>
            <a:r>
              <a:rPr lang="el-GR" dirty="0" err="1"/>
              <a:t>επικοινωνιας</a:t>
            </a:r>
            <a:r>
              <a:rPr lang="el-GR" dirty="0"/>
              <a:t> των </a:t>
            </a:r>
            <a:r>
              <a:rPr lang="el-GR" dirty="0" err="1"/>
              <a:t>ζωων</a:t>
            </a:r>
            <a:r>
              <a:rPr lang="el-GR" dirty="0"/>
              <a:t> </a:t>
            </a:r>
            <a:r>
              <a:rPr lang="el-GR" dirty="0" err="1"/>
              <a:t>εχουν</a:t>
            </a:r>
            <a:r>
              <a:rPr lang="el-GR" dirty="0"/>
              <a:t> τη </a:t>
            </a:r>
            <a:r>
              <a:rPr lang="el-GR" dirty="0" err="1"/>
              <a:t>δευτερη</a:t>
            </a:r>
            <a:r>
              <a:rPr lang="el-GR" dirty="0"/>
              <a:t> </a:t>
            </a:r>
            <a:r>
              <a:rPr lang="el-GR" dirty="0" err="1"/>
              <a:t>αρθρωση</a:t>
            </a:r>
            <a:r>
              <a:rPr lang="el-GR" dirty="0"/>
              <a:t>;</a:t>
            </a:r>
          </a:p>
        </p:txBody>
      </p:sp>
      <p:pic>
        <p:nvPicPr>
          <p:cNvPr id="5" name="Θέση περιεχομένου 4">
            <a:extLst>
              <a:ext uri="{FF2B5EF4-FFF2-40B4-BE49-F238E27FC236}">
                <a16:creationId xmlns:a16="http://schemas.microsoft.com/office/drawing/2014/main" id="{12029E4A-7FDD-E74F-9D1A-4E10C8D516D2}"/>
              </a:ext>
            </a:extLst>
          </p:cNvPr>
          <p:cNvPicPr>
            <a:picLocks noGrp="1" noChangeAspect="1"/>
          </p:cNvPicPr>
          <p:nvPr>
            <p:ph idx="1"/>
          </p:nvPr>
        </p:nvPicPr>
        <p:blipFill>
          <a:blip r:embed="rId2"/>
          <a:stretch>
            <a:fillRect/>
          </a:stretch>
        </p:blipFill>
        <p:spPr>
          <a:xfrm>
            <a:off x="1651965" y="2674254"/>
            <a:ext cx="4123802" cy="3448754"/>
          </a:xfrm>
        </p:spPr>
      </p:pic>
    </p:spTree>
    <p:extLst>
      <p:ext uri="{BB962C8B-B14F-4D97-AF65-F5344CB8AC3E}">
        <p14:creationId xmlns:p14="http://schemas.microsoft.com/office/powerpoint/2010/main" val="4162902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29E1B8-BDDA-4D42-BE59-8CA9A4C8DF0F}"/>
              </a:ext>
            </a:extLst>
          </p:cNvPr>
          <p:cNvSpPr>
            <a:spLocks noGrp="1"/>
          </p:cNvSpPr>
          <p:nvPr>
            <p:ph type="title"/>
          </p:nvPr>
        </p:nvSpPr>
        <p:spPr/>
        <p:txBody>
          <a:bodyPr/>
          <a:lstStyle/>
          <a:p>
            <a:r>
              <a:rPr lang="en-US" dirty="0"/>
              <a:t>H</a:t>
            </a:r>
            <a:r>
              <a:rPr lang="el-GR" dirty="0"/>
              <a:t> </a:t>
            </a:r>
            <a:r>
              <a:rPr lang="el-GR" dirty="0" err="1"/>
              <a:t>φωκια</a:t>
            </a:r>
            <a:r>
              <a:rPr lang="el-GR" dirty="0"/>
              <a:t> που </a:t>
            </a:r>
            <a:r>
              <a:rPr lang="el-GR" dirty="0" err="1"/>
              <a:t>μιλαει</a:t>
            </a:r>
            <a:r>
              <a:rPr lang="el-GR" dirty="0"/>
              <a:t> (</a:t>
            </a:r>
            <a:r>
              <a:rPr lang="en-US" dirty="0"/>
              <a:t>talking seal)</a:t>
            </a:r>
            <a:endParaRPr lang="el-GR" dirty="0"/>
          </a:p>
        </p:txBody>
      </p:sp>
      <p:pic>
        <p:nvPicPr>
          <p:cNvPr id="5" name="Θέση περιεχομένου 4">
            <a:extLst>
              <a:ext uri="{FF2B5EF4-FFF2-40B4-BE49-F238E27FC236}">
                <a16:creationId xmlns:a16="http://schemas.microsoft.com/office/drawing/2014/main" id="{19F7483B-C857-7D43-865F-14536E707604}"/>
              </a:ext>
            </a:extLst>
          </p:cNvPr>
          <p:cNvPicPr>
            <a:picLocks noGrp="1" noChangeAspect="1"/>
          </p:cNvPicPr>
          <p:nvPr>
            <p:ph sz="half" idx="1"/>
          </p:nvPr>
        </p:nvPicPr>
        <p:blipFill>
          <a:blip r:embed="rId4"/>
          <a:stretch>
            <a:fillRect/>
          </a:stretch>
        </p:blipFill>
        <p:spPr>
          <a:xfrm>
            <a:off x="405115" y="2443135"/>
            <a:ext cx="4626196" cy="3876641"/>
          </a:xfrm>
          <a:prstGeom prst="rect">
            <a:avLst/>
          </a:prstGeom>
        </p:spPr>
      </p:pic>
      <p:pic>
        <p:nvPicPr>
          <p:cNvPr id="6" name="Hoover1-1" descr="Hoover1-1">
            <a:hlinkClick r:id="" action="ppaction://media"/>
            <a:extLst>
              <a:ext uri="{FF2B5EF4-FFF2-40B4-BE49-F238E27FC236}">
                <a16:creationId xmlns:a16="http://schemas.microsoft.com/office/drawing/2014/main" id="{3F268CB3-7F56-BF4E-B6DC-AB2C20E77E3D}"/>
              </a:ext>
            </a:extLst>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5"/>
          <a:stretch>
            <a:fillRect/>
          </a:stretch>
        </p:blipFill>
        <p:spPr>
          <a:xfrm>
            <a:off x="8067675" y="3783013"/>
            <a:ext cx="812800" cy="812800"/>
          </a:xfrm>
        </p:spPr>
      </p:pic>
    </p:spTree>
    <p:extLst>
      <p:ext uri="{BB962C8B-B14F-4D97-AF65-F5344CB8AC3E}">
        <p14:creationId xmlns:p14="http://schemas.microsoft.com/office/powerpoint/2010/main" val="206690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BF900681-8967-3F42-A9BB-646615FA6603}"/>
              </a:ext>
            </a:extLst>
          </p:cNvPr>
          <p:cNvSpPr>
            <a:spLocks noGrp="1"/>
          </p:cNvSpPr>
          <p:nvPr>
            <p:ph type="title"/>
          </p:nvPr>
        </p:nvSpPr>
        <p:spPr/>
        <p:txBody>
          <a:bodyPr/>
          <a:lstStyle/>
          <a:p>
            <a:r>
              <a:rPr lang="en-US" altLang="el-GR">
                <a:ea typeface="ＭＳ Ｐゴシック" panose="020B0600070205080204" pitchFamily="34" charset="-128"/>
              </a:rPr>
              <a:t> </a:t>
            </a:r>
            <a:r>
              <a:rPr lang="el-GR" altLang="el-GR">
                <a:ea typeface="ＭＳ Ｐゴシック" panose="020B0600070205080204" pitchFamily="34" charset="-128"/>
              </a:rPr>
              <a:t>Πόσους ήχους μαθαίνει ένα παιδί που κατακτά την Ελληνική ως Γ1;</a:t>
            </a:r>
            <a:endParaRPr lang="en-US" altLang="el-GR">
              <a:ea typeface="ＭＳ Ｐゴシック" panose="020B0600070205080204" pitchFamily="34" charset="-128"/>
            </a:endParaRPr>
          </a:p>
        </p:txBody>
      </p:sp>
      <p:sp>
        <p:nvSpPr>
          <p:cNvPr id="48130" name="Content Placeholder 2">
            <a:extLst>
              <a:ext uri="{FF2B5EF4-FFF2-40B4-BE49-F238E27FC236}">
                <a16:creationId xmlns:a16="http://schemas.microsoft.com/office/drawing/2014/main" id="{E94CDFA2-C875-6342-B087-AE051133790B}"/>
              </a:ext>
            </a:extLst>
          </p:cNvPr>
          <p:cNvSpPr>
            <a:spLocks noGrp="1"/>
          </p:cNvSpPr>
          <p:nvPr>
            <p:ph idx="1"/>
          </p:nvPr>
        </p:nvSpPr>
        <p:spPr/>
        <p:txBody>
          <a:bodyPr/>
          <a:lstStyle/>
          <a:p>
            <a:r>
              <a:rPr lang="el-GR" altLang="el-GR" dirty="0">
                <a:ea typeface="ＭＳ Ｐゴシック" panose="020B0600070205080204" pitchFamily="34" charset="-128"/>
              </a:rPr>
              <a:t>Γύρω στους </a:t>
            </a:r>
            <a:r>
              <a:rPr lang="el-GR" altLang="el-GR" b="1" dirty="0">
                <a:solidFill>
                  <a:srgbClr val="FF0000"/>
                </a:solidFill>
                <a:ea typeface="ＭＳ Ｐゴシック" panose="020B0600070205080204" pitchFamily="34" charset="-128"/>
              </a:rPr>
              <a:t>35</a:t>
            </a:r>
          </a:p>
          <a:p>
            <a:pPr lvl="1"/>
            <a:r>
              <a:rPr lang="el-GR" altLang="el-GR" dirty="0">
                <a:ea typeface="ＭＳ Ｐゴシック" panose="020B0600070205080204" pitchFamily="34" charset="-128"/>
              </a:rPr>
              <a:t>5 φωνήεντα+30 σύμφωνα= </a:t>
            </a:r>
            <a:r>
              <a:rPr lang="el-GR" altLang="el-GR" b="1" dirty="0">
                <a:ea typeface="ＭＳ Ｐゴシック" panose="020B0600070205080204" pitchFamily="34" charset="-128"/>
              </a:rPr>
              <a:t>35 φθόγγοι</a:t>
            </a:r>
          </a:p>
          <a:p>
            <a:pPr lvl="1"/>
            <a:r>
              <a:rPr lang="el-GR" altLang="el-GR" dirty="0">
                <a:ea typeface="ＭＳ Ｐゴシック" panose="020B0600070205080204" pitchFamily="34" charset="-128"/>
              </a:rPr>
              <a:t>5 φωνήεντα+18 σύμφωνα= </a:t>
            </a:r>
            <a:r>
              <a:rPr lang="el-GR" altLang="el-GR" b="1" dirty="0">
                <a:ea typeface="ＭＳ Ｐゴシック" panose="020B0600070205080204" pitchFamily="34" charset="-128"/>
              </a:rPr>
              <a:t>23</a:t>
            </a:r>
            <a:r>
              <a:rPr lang="el-GR" altLang="el-GR" dirty="0">
                <a:ea typeface="ＭＳ Ｐゴシック" panose="020B0600070205080204" pitchFamily="34" charset="-128"/>
              </a:rPr>
              <a:t> </a:t>
            </a:r>
            <a:r>
              <a:rPr lang="el-GR" altLang="el-GR" b="1" dirty="0">
                <a:ea typeface="ＭＳ Ｐゴシック" panose="020B0600070205080204" pitchFamily="34" charset="-128"/>
              </a:rPr>
              <a:t>φωνήματα</a:t>
            </a:r>
          </a:p>
          <a:p>
            <a:r>
              <a:rPr lang="el-GR" altLang="el-GR" dirty="0">
                <a:ea typeface="ＭＳ Ｐゴシック" panose="020B0600070205080204" pitchFamily="34" charset="-128"/>
              </a:rPr>
              <a:t>Συνδυασμός με διαφορετικούς τρόπους για τον σχηματισμό μονάδων με σημασία, λέξεων</a:t>
            </a:r>
          </a:p>
          <a:p>
            <a:pPr lvl="1"/>
            <a:r>
              <a:rPr lang="el-GR" altLang="el-GR" dirty="0">
                <a:ea typeface="ＭＳ Ｐゴシック" panose="020B0600070205080204" pitchFamily="34" charset="-128"/>
              </a:rPr>
              <a:t>Γλωσσική οικονομία: 23 φωνήματα για &lt;300.000 σημασίες</a:t>
            </a:r>
            <a:endParaRPr lang="en-US" altLang="el-GR" dirty="0">
              <a:ea typeface="ＭＳ Ｐゴシック" panose="020B0600070205080204" pitchFamily="34" charset="-128"/>
            </a:endParaRPr>
          </a:p>
        </p:txBody>
      </p:sp>
    </p:spTree>
    <p:extLst>
      <p:ext uri="{BB962C8B-B14F-4D97-AF65-F5344CB8AC3E}">
        <p14:creationId xmlns:p14="http://schemas.microsoft.com/office/powerpoint/2010/main" val="4010473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Content Placeholder 3" descr="gre_ipa_chart_523x433.gif">
            <a:extLst>
              <a:ext uri="{FF2B5EF4-FFF2-40B4-BE49-F238E27FC236}">
                <a16:creationId xmlns:a16="http://schemas.microsoft.com/office/drawing/2014/main" id="{F8A8EBE7-1AAC-0C47-BEE5-803F0A71648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t="1094" b="1094"/>
          <a:stretch>
            <a:fillRect/>
          </a:stretch>
        </p:blipFill>
        <p:spPr>
          <a:xfrm>
            <a:off x="1524000" y="4763"/>
            <a:ext cx="8229600" cy="6664325"/>
          </a:xfrm>
        </p:spPr>
      </p:pic>
    </p:spTree>
    <p:extLst>
      <p:ext uri="{BB962C8B-B14F-4D97-AF65-F5344CB8AC3E}">
        <p14:creationId xmlns:p14="http://schemas.microsoft.com/office/powerpoint/2010/main" val="1266097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a:extLst>
              <a:ext uri="{FF2B5EF4-FFF2-40B4-BE49-F238E27FC236}">
                <a16:creationId xmlns:a16="http://schemas.microsoft.com/office/drawing/2014/main" id="{C7F8E77D-590F-EC44-B394-01A339F4666D}"/>
              </a:ext>
            </a:extLst>
          </p:cNvPr>
          <p:cNvSpPr>
            <a:spLocks noGrp="1"/>
          </p:cNvSpPr>
          <p:nvPr>
            <p:ph type="title"/>
          </p:nvPr>
        </p:nvSpPr>
        <p:spPr>
          <a:xfrm>
            <a:off x="1981200" y="427048"/>
            <a:ext cx="7729728" cy="1188720"/>
          </a:xfrm>
        </p:spPr>
        <p:txBody>
          <a:bodyPr/>
          <a:lstStyle/>
          <a:p>
            <a:r>
              <a:rPr lang="el-GR" altLang="el-GR" b="1">
                <a:ea typeface="ＭＳ Ｐゴシック" panose="020B0600070205080204" pitchFamily="34" charset="-128"/>
              </a:rPr>
              <a:t>Ποιος σας έμαθε να μιλάτε;</a:t>
            </a:r>
            <a:endParaRPr lang="en-US" altLang="el-GR" b="1">
              <a:ea typeface="ＭＳ Ｐゴシック" panose="020B0600070205080204" pitchFamily="34" charset="-128"/>
            </a:endParaRPr>
          </a:p>
        </p:txBody>
      </p:sp>
      <p:sp>
        <p:nvSpPr>
          <p:cNvPr id="166914" name="Content Placeholder 2">
            <a:extLst>
              <a:ext uri="{FF2B5EF4-FFF2-40B4-BE49-F238E27FC236}">
                <a16:creationId xmlns:a16="http://schemas.microsoft.com/office/drawing/2014/main" id="{0F01BBBB-1942-0D46-B3BB-E779FE496486}"/>
              </a:ext>
            </a:extLst>
          </p:cNvPr>
          <p:cNvSpPr>
            <a:spLocks noGrp="1"/>
          </p:cNvSpPr>
          <p:nvPr>
            <p:ph idx="1"/>
          </p:nvPr>
        </p:nvSpPr>
        <p:spPr>
          <a:xfrm>
            <a:off x="1981200" y="1600200"/>
            <a:ext cx="8229600" cy="4453359"/>
          </a:xfrm>
        </p:spPr>
        <p:txBody>
          <a:bodyPr/>
          <a:lstStyle/>
          <a:p>
            <a:r>
              <a:rPr lang="el-GR" altLang="el-GR" dirty="0">
                <a:ea typeface="ＭＳ Ｐゴシック" panose="020B0600070205080204" pitchFamily="34" charset="-128"/>
              </a:rPr>
              <a:t>Τη γλώσσα μου έδωσαν Ελληνική....</a:t>
            </a:r>
          </a:p>
          <a:p>
            <a:r>
              <a:rPr lang="el-GR" altLang="el-GR" dirty="0">
                <a:ea typeface="ＭＳ Ｐゴシック" panose="020B0600070205080204" pitchFamily="34" charset="-128"/>
              </a:rPr>
              <a:t>Μπορεί να νομίζετε ότι ήταν οι γονείς σας, αλλά στην πραγματικότητα μάθατε από μόνοι σας.</a:t>
            </a:r>
          </a:p>
          <a:p>
            <a:r>
              <a:rPr lang="el-GR" altLang="el-GR" dirty="0">
                <a:ea typeface="ＭＳ Ｐゴシック" panose="020B0600070205080204" pitchFamily="34" charset="-128"/>
              </a:rPr>
              <a:t> Οι γονείς σας σας παρείχαν το «μοντέλο» της γλώσσας ή των γλωσσών που θα μαθαίνατε, αλλά γεννηθήκατε εφοδιασμένοι με έναν </a:t>
            </a:r>
            <a:r>
              <a:rPr lang="el-GR" altLang="el-GR" b="1" dirty="0">
                <a:highlight>
                  <a:srgbClr val="FFFF00"/>
                </a:highlight>
                <a:ea typeface="ＭＳ Ｐゴシック" panose="020B0600070205080204" pitchFamily="34" charset="-128"/>
              </a:rPr>
              <a:t>έτοιμο γλωσσικό επεξεργαστή</a:t>
            </a:r>
            <a:r>
              <a:rPr lang="el-GR" altLang="el-GR" b="1" dirty="0">
                <a:ea typeface="ＭＳ Ｐゴシック" panose="020B0600070205080204" pitchFamily="34" charset="-128"/>
              </a:rPr>
              <a:t> </a:t>
            </a:r>
            <a:r>
              <a:rPr lang="el-GR" altLang="el-GR" dirty="0">
                <a:ea typeface="ＭＳ Ｐゴシック" panose="020B0600070205080204" pitchFamily="34" charset="-128"/>
              </a:rPr>
              <a:t>που σας βοήθησε να καταλάβετε υποσυνείδητα πώς λειτουργούσε η γλώσσα που ακούγατε.</a:t>
            </a:r>
            <a:endParaRPr lang="en-US" altLang="el-GR" dirty="0">
              <a:ea typeface="ＭＳ Ｐゴシック" panose="020B0600070205080204" pitchFamily="34" charset="-128"/>
            </a:endParaRPr>
          </a:p>
        </p:txBody>
      </p:sp>
    </p:spTree>
    <p:extLst>
      <p:ext uri="{BB962C8B-B14F-4D97-AF65-F5344CB8AC3E}">
        <p14:creationId xmlns:p14="http://schemas.microsoft.com/office/powerpoint/2010/main" val="2737620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9EADB753-167A-9046-BEEA-16B15795CCCE}"/>
              </a:ext>
            </a:extLst>
          </p:cNvPr>
          <p:cNvSpPr>
            <a:spLocks noGrp="1"/>
          </p:cNvSpPr>
          <p:nvPr>
            <p:ph type="title"/>
          </p:nvPr>
        </p:nvSpPr>
        <p:spPr/>
        <p:txBody>
          <a:bodyPr/>
          <a:lstStyle/>
          <a:p>
            <a:r>
              <a:rPr lang="el-GR" dirty="0"/>
              <a:t>Η απεραντοσύνη της γλώσσας</a:t>
            </a:r>
          </a:p>
        </p:txBody>
      </p:sp>
      <p:sp>
        <p:nvSpPr>
          <p:cNvPr id="5" name="Θέση κειμένου 4">
            <a:extLst>
              <a:ext uri="{FF2B5EF4-FFF2-40B4-BE49-F238E27FC236}">
                <a16:creationId xmlns:a16="http://schemas.microsoft.com/office/drawing/2014/main" id="{9FA72672-CEE0-684E-819B-3837C34F9DFB}"/>
              </a:ext>
            </a:extLst>
          </p:cNvPr>
          <p:cNvSpPr>
            <a:spLocks noGrp="1"/>
          </p:cNvSpPr>
          <p:nvPr>
            <p:ph type="body" idx="1"/>
          </p:nvPr>
        </p:nvSpPr>
        <p:spPr/>
        <p:txBody>
          <a:bodyPr>
            <a:normAutofit fontScale="77500" lnSpcReduction="20000"/>
          </a:bodyPr>
          <a:lstStyle/>
          <a:p>
            <a:r>
              <a:rPr lang="el-GR" dirty="0"/>
              <a:t>Ακόμα και ένα παιδί το «ξέρει»…</a:t>
            </a:r>
          </a:p>
          <a:p>
            <a:r>
              <a:rPr lang="el-GR" dirty="0"/>
              <a:t>Πώς μπορώ να μεγαλώσω μια πρόταση;</a:t>
            </a:r>
          </a:p>
          <a:p>
            <a:r>
              <a:rPr lang="el-GR" dirty="0"/>
              <a:t>Πόσο μεγάλη μπορεί να γίνει μια πρόταση;</a:t>
            </a:r>
          </a:p>
          <a:p>
            <a:r>
              <a:rPr lang="el-GR" dirty="0"/>
              <a:t>Τι με εμποδίζει να τη μεγαλώσω ως το άπειρο;</a:t>
            </a:r>
          </a:p>
        </p:txBody>
      </p:sp>
    </p:spTree>
    <p:extLst>
      <p:ext uri="{BB962C8B-B14F-4D97-AF65-F5344CB8AC3E}">
        <p14:creationId xmlns:p14="http://schemas.microsoft.com/office/powerpoint/2010/main" val="3066862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699D1713-8FF7-F342-B180-E185F4572C97}"/>
              </a:ext>
            </a:extLst>
          </p:cNvPr>
          <p:cNvSpPr/>
          <p:nvPr/>
        </p:nvSpPr>
        <p:spPr>
          <a:xfrm>
            <a:off x="536294" y="608670"/>
            <a:ext cx="6096000" cy="5078313"/>
          </a:xfrm>
          <a:prstGeom prst="rect">
            <a:avLst/>
          </a:prstGeom>
        </p:spPr>
        <p:txBody>
          <a:bodyPr>
            <a:spAutoFit/>
          </a:bodyPr>
          <a:lstStyle/>
          <a:p>
            <a:r>
              <a:rPr lang="el-GR" dirty="0"/>
              <a:t>Ήρθε και η γάτα,</a:t>
            </a:r>
            <a:br>
              <a:rPr lang="el-GR" dirty="0"/>
            </a:br>
            <a:r>
              <a:rPr lang="el-GR" dirty="0"/>
              <a:t>έφαγε τον ποντικό</a:t>
            </a:r>
            <a:br>
              <a:rPr lang="el-GR" dirty="0"/>
            </a:br>
            <a:r>
              <a:rPr lang="el-GR" dirty="0">
                <a:highlight>
                  <a:srgbClr val="FFFF00"/>
                </a:highlight>
              </a:rPr>
              <a:t>που πήρε το φιτίλι</a:t>
            </a:r>
            <a:br>
              <a:rPr lang="el-GR" dirty="0"/>
            </a:br>
            <a:r>
              <a:rPr lang="el-GR" dirty="0" err="1"/>
              <a:t>μέσ</a:t>
            </a:r>
            <a:r>
              <a:rPr lang="el-GR" dirty="0"/>
              <a:t>’ από το καντήλι</a:t>
            </a:r>
            <a:br>
              <a:rPr lang="el-GR" dirty="0"/>
            </a:br>
            <a:r>
              <a:rPr lang="el-GR" dirty="0"/>
              <a:t>που έφεγγε και κένταγε</a:t>
            </a:r>
            <a:br>
              <a:rPr lang="el-GR" dirty="0"/>
            </a:br>
            <a:r>
              <a:rPr lang="el-GR" dirty="0"/>
              <a:t>η κόρη το μαντίλι,</a:t>
            </a:r>
            <a:br>
              <a:rPr lang="el-GR" dirty="0"/>
            </a:br>
            <a:r>
              <a:rPr lang="el-GR" dirty="0" err="1"/>
              <a:t>ντίλι-ντίλι-ντίλι</a:t>
            </a:r>
            <a:r>
              <a:rPr lang="el-GR" dirty="0"/>
              <a:t>.</a:t>
            </a:r>
            <a:br>
              <a:rPr lang="el-GR" dirty="0"/>
            </a:br>
            <a:r>
              <a:rPr lang="el-GR" dirty="0"/>
              <a:t> </a:t>
            </a:r>
            <a:br>
              <a:rPr lang="el-GR" dirty="0"/>
            </a:br>
            <a:r>
              <a:rPr lang="el-GR" dirty="0"/>
              <a:t>Ήρθε και ο σκύλος</a:t>
            </a:r>
            <a:br>
              <a:rPr lang="el-GR" dirty="0"/>
            </a:br>
            <a:r>
              <a:rPr lang="el-GR" dirty="0"/>
              <a:t>κι έπνιξε τη γάτα</a:t>
            </a:r>
            <a:br>
              <a:rPr lang="el-GR" dirty="0"/>
            </a:br>
            <a:r>
              <a:rPr lang="el-GR" dirty="0">
                <a:highlight>
                  <a:srgbClr val="FFFF00"/>
                </a:highlight>
              </a:rPr>
              <a:t>που έφαγε τον ποντικό</a:t>
            </a:r>
            <a:br>
              <a:rPr lang="el-GR" dirty="0">
                <a:highlight>
                  <a:srgbClr val="FFFF00"/>
                </a:highlight>
              </a:rPr>
            </a:br>
            <a:r>
              <a:rPr lang="el-GR" dirty="0">
                <a:highlight>
                  <a:srgbClr val="FFFF00"/>
                </a:highlight>
              </a:rPr>
              <a:t>που πήρε το φιτίλι</a:t>
            </a:r>
            <a:br>
              <a:rPr lang="el-GR" dirty="0"/>
            </a:br>
            <a:r>
              <a:rPr lang="el-GR" dirty="0" err="1"/>
              <a:t>μέσ</a:t>
            </a:r>
            <a:r>
              <a:rPr lang="el-GR" dirty="0"/>
              <a:t>’ από το καντήλι</a:t>
            </a:r>
            <a:br>
              <a:rPr lang="el-GR" dirty="0"/>
            </a:br>
            <a:r>
              <a:rPr lang="el-GR" dirty="0"/>
              <a:t>που έφεγγε και κένταγε</a:t>
            </a:r>
            <a:br>
              <a:rPr lang="el-GR" dirty="0"/>
            </a:br>
            <a:r>
              <a:rPr lang="el-GR" dirty="0"/>
              <a:t>η κόρη το μαντίλι,</a:t>
            </a:r>
            <a:br>
              <a:rPr lang="el-GR" dirty="0"/>
            </a:br>
            <a:r>
              <a:rPr lang="el-GR" dirty="0" err="1"/>
              <a:t>ντίλι-ντίλι-ντίλι</a:t>
            </a:r>
            <a:r>
              <a:rPr lang="el-GR" dirty="0"/>
              <a:t>.</a:t>
            </a:r>
            <a:br>
              <a:rPr lang="el-GR" dirty="0"/>
            </a:br>
            <a:r>
              <a:rPr lang="el-GR" dirty="0"/>
              <a:t> </a:t>
            </a:r>
            <a:br>
              <a:rPr lang="el-GR" dirty="0"/>
            </a:br>
            <a:endParaRPr lang="el-GR" dirty="0"/>
          </a:p>
        </p:txBody>
      </p:sp>
      <p:sp>
        <p:nvSpPr>
          <p:cNvPr id="9" name="Θέση περιεχομένου 8">
            <a:extLst>
              <a:ext uri="{FF2B5EF4-FFF2-40B4-BE49-F238E27FC236}">
                <a16:creationId xmlns:a16="http://schemas.microsoft.com/office/drawing/2014/main" id="{2EC1C05F-74D2-B94D-A9FD-378380DACF54}"/>
              </a:ext>
            </a:extLst>
          </p:cNvPr>
          <p:cNvSpPr>
            <a:spLocks noGrp="1"/>
          </p:cNvSpPr>
          <p:nvPr>
            <p:ph sz="half" idx="1"/>
          </p:nvPr>
        </p:nvSpPr>
        <p:spPr/>
        <p:txBody>
          <a:bodyPr/>
          <a:lstStyle/>
          <a:p>
            <a:endParaRPr lang="el-GR" dirty="0"/>
          </a:p>
          <a:p>
            <a:endParaRPr lang="el-GR" dirty="0"/>
          </a:p>
        </p:txBody>
      </p:sp>
      <p:sp>
        <p:nvSpPr>
          <p:cNvPr id="11" name="TextBox 10">
            <a:extLst>
              <a:ext uri="{FF2B5EF4-FFF2-40B4-BE49-F238E27FC236}">
                <a16:creationId xmlns:a16="http://schemas.microsoft.com/office/drawing/2014/main" id="{9044B7BC-A3ED-B642-97CE-004DCA6209F5}"/>
              </a:ext>
            </a:extLst>
          </p:cNvPr>
          <p:cNvSpPr txBox="1"/>
          <p:nvPr/>
        </p:nvSpPr>
        <p:spPr>
          <a:xfrm>
            <a:off x="3078463" y="523893"/>
            <a:ext cx="2502608" cy="6186309"/>
          </a:xfrm>
          <a:prstGeom prst="rect">
            <a:avLst/>
          </a:prstGeom>
          <a:noFill/>
        </p:spPr>
        <p:txBody>
          <a:bodyPr wrap="none" rtlCol="0">
            <a:spAutoFit/>
          </a:bodyPr>
          <a:lstStyle/>
          <a:p>
            <a:r>
              <a:rPr lang="el-GR" dirty="0"/>
              <a:t>Ήρθε και το ξύλο</a:t>
            </a:r>
            <a:br>
              <a:rPr lang="el-GR" dirty="0"/>
            </a:br>
            <a:r>
              <a:rPr lang="el-GR" dirty="0"/>
              <a:t>και σκότωσε το σκύλο</a:t>
            </a:r>
            <a:br>
              <a:rPr lang="el-GR" dirty="0"/>
            </a:br>
            <a:r>
              <a:rPr lang="el-GR" dirty="0">
                <a:highlight>
                  <a:srgbClr val="FFFF00"/>
                </a:highlight>
              </a:rPr>
              <a:t>που έπνιξε τη γάτα</a:t>
            </a:r>
            <a:br>
              <a:rPr lang="el-GR" dirty="0">
                <a:highlight>
                  <a:srgbClr val="FFFF00"/>
                </a:highlight>
              </a:rPr>
            </a:br>
            <a:r>
              <a:rPr lang="el-GR" dirty="0">
                <a:highlight>
                  <a:srgbClr val="FFFF00"/>
                </a:highlight>
              </a:rPr>
              <a:t>που έφαγε τον ποντικό</a:t>
            </a:r>
            <a:br>
              <a:rPr lang="el-GR" dirty="0">
                <a:highlight>
                  <a:srgbClr val="FFFF00"/>
                </a:highlight>
              </a:rPr>
            </a:br>
            <a:r>
              <a:rPr lang="el-GR" dirty="0">
                <a:highlight>
                  <a:srgbClr val="FFFF00"/>
                </a:highlight>
              </a:rPr>
              <a:t>που πήρε το φιτίλι</a:t>
            </a:r>
            <a:br>
              <a:rPr lang="el-GR" dirty="0"/>
            </a:br>
            <a:r>
              <a:rPr lang="el-GR" dirty="0" err="1"/>
              <a:t>μέσ</a:t>
            </a:r>
            <a:r>
              <a:rPr lang="el-GR" dirty="0"/>
              <a:t>’ από το καντήλι</a:t>
            </a:r>
            <a:br>
              <a:rPr lang="el-GR" dirty="0"/>
            </a:br>
            <a:r>
              <a:rPr lang="el-GR" dirty="0"/>
              <a:t>που έφεγγε και κένταγε</a:t>
            </a:r>
            <a:br>
              <a:rPr lang="el-GR" dirty="0"/>
            </a:br>
            <a:r>
              <a:rPr lang="el-GR" dirty="0"/>
              <a:t>η κόρη το μαντίλι,</a:t>
            </a:r>
            <a:br>
              <a:rPr lang="el-GR" dirty="0"/>
            </a:br>
            <a:r>
              <a:rPr lang="el-GR" dirty="0" err="1"/>
              <a:t>ντίλι-ντίλι-ντίλι</a:t>
            </a:r>
            <a:r>
              <a:rPr lang="el-GR" dirty="0"/>
              <a:t>.</a:t>
            </a:r>
            <a:br>
              <a:rPr lang="el-GR" dirty="0"/>
            </a:br>
            <a:r>
              <a:rPr lang="el-GR" dirty="0"/>
              <a:t> </a:t>
            </a:r>
            <a:br>
              <a:rPr lang="el-GR" dirty="0"/>
            </a:br>
            <a:r>
              <a:rPr lang="el-GR" dirty="0"/>
              <a:t>Ήρθε κι η φωτιά</a:t>
            </a:r>
            <a:br>
              <a:rPr lang="el-GR" dirty="0"/>
            </a:br>
            <a:r>
              <a:rPr lang="el-GR" dirty="0"/>
              <a:t>κι έκαψε το ξύλο</a:t>
            </a:r>
            <a:br>
              <a:rPr lang="el-GR" dirty="0"/>
            </a:br>
            <a:r>
              <a:rPr lang="el-GR" dirty="0">
                <a:highlight>
                  <a:srgbClr val="FFFF00"/>
                </a:highlight>
              </a:rPr>
              <a:t>που σκότωσε το σκύλο</a:t>
            </a:r>
            <a:br>
              <a:rPr lang="el-GR" dirty="0">
                <a:highlight>
                  <a:srgbClr val="FFFF00"/>
                </a:highlight>
              </a:rPr>
            </a:br>
            <a:r>
              <a:rPr lang="el-GR" dirty="0">
                <a:highlight>
                  <a:srgbClr val="FFFF00"/>
                </a:highlight>
              </a:rPr>
              <a:t>που έπνιξε τη γάτα</a:t>
            </a:r>
            <a:br>
              <a:rPr lang="el-GR" dirty="0">
                <a:highlight>
                  <a:srgbClr val="FFFF00"/>
                </a:highlight>
              </a:rPr>
            </a:br>
            <a:r>
              <a:rPr lang="el-GR" dirty="0">
                <a:highlight>
                  <a:srgbClr val="FFFF00"/>
                </a:highlight>
              </a:rPr>
              <a:t>που έφαγε τον ποντικό</a:t>
            </a:r>
            <a:br>
              <a:rPr lang="el-GR" dirty="0">
                <a:highlight>
                  <a:srgbClr val="FFFF00"/>
                </a:highlight>
              </a:rPr>
            </a:br>
            <a:r>
              <a:rPr lang="el-GR" dirty="0">
                <a:highlight>
                  <a:srgbClr val="FFFF00"/>
                </a:highlight>
              </a:rPr>
              <a:t>που πήρε το φιτίλι</a:t>
            </a:r>
            <a:br>
              <a:rPr lang="el-GR" dirty="0"/>
            </a:br>
            <a:r>
              <a:rPr lang="el-GR" dirty="0" err="1"/>
              <a:t>μέσ</a:t>
            </a:r>
            <a:r>
              <a:rPr lang="el-GR" dirty="0"/>
              <a:t>’ από το καντήλι</a:t>
            </a:r>
            <a:br>
              <a:rPr lang="el-GR" dirty="0"/>
            </a:br>
            <a:r>
              <a:rPr lang="el-GR" dirty="0"/>
              <a:t>που έφεγγε και κένταγε</a:t>
            </a:r>
            <a:br>
              <a:rPr lang="el-GR" dirty="0"/>
            </a:br>
            <a:r>
              <a:rPr lang="el-GR" dirty="0"/>
              <a:t>η κόρη το μαντίλι,</a:t>
            </a:r>
            <a:br>
              <a:rPr lang="el-GR" dirty="0"/>
            </a:br>
            <a:r>
              <a:rPr lang="el-GR" dirty="0" err="1"/>
              <a:t>ντίλι-ντίλι-ντίλι</a:t>
            </a:r>
            <a:r>
              <a:rPr lang="el-GR" dirty="0"/>
              <a:t>.</a:t>
            </a:r>
            <a:br>
              <a:rPr lang="el-GR" dirty="0"/>
            </a:br>
            <a:r>
              <a:rPr lang="el-GR" dirty="0"/>
              <a:t> </a:t>
            </a:r>
            <a:br>
              <a:rPr lang="el-GR" dirty="0"/>
            </a:br>
            <a:endParaRPr lang="el-GR" dirty="0"/>
          </a:p>
        </p:txBody>
      </p:sp>
      <p:sp>
        <p:nvSpPr>
          <p:cNvPr id="14" name="TextBox 13">
            <a:extLst>
              <a:ext uri="{FF2B5EF4-FFF2-40B4-BE49-F238E27FC236}">
                <a16:creationId xmlns:a16="http://schemas.microsoft.com/office/drawing/2014/main" id="{89DEADB8-20A0-0B43-A9B0-76809C1B49CF}"/>
              </a:ext>
            </a:extLst>
          </p:cNvPr>
          <p:cNvSpPr txBox="1"/>
          <p:nvPr/>
        </p:nvSpPr>
        <p:spPr>
          <a:xfrm>
            <a:off x="5376695" y="23149"/>
            <a:ext cx="2502608" cy="6740307"/>
          </a:xfrm>
          <a:prstGeom prst="rect">
            <a:avLst/>
          </a:prstGeom>
          <a:noFill/>
        </p:spPr>
        <p:txBody>
          <a:bodyPr wrap="none" rtlCol="0">
            <a:spAutoFit/>
          </a:bodyPr>
          <a:lstStyle/>
          <a:p>
            <a:r>
              <a:rPr lang="el-GR" dirty="0"/>
              <a:t>Ήρθε και το ποτάμι</a:t>
            </a:r>
            <a:br>
              <a:rPr lang="el-GR" dirty="0"/>
            </a:br>
            <a:r>
              <a:rPr lang="el-GR" dirty="0"/>
              <a:t>κι έσβησε τη φωτιά</a:t>
            </a:r>
            <a:br>
              <a:rPr lang="el-GR" dirty="0"/>
            </a:br>
            <a:r>
              <a:rPr lang="el-GR" dirty="0">
                <a:highlight>
                  <a:srgbClr val="FFFF00"/>
                </a:highlight>
              </a:rPr>
              <a:t>που έκαψε το ξύλο</a:t>
            </a:r>
            <a:br>
              <a:rPr lang="el-GR" dirty="0">
                <a:highlight>
                  <a:srgbClr val="FFFF00"/>
                </a:highlight>
              </a:rPr>
            </a:br>
            <a:r>
              <a:rPr lang="el-GR" dirty="0">
                <a:highlight>
                  <a:srgbClr val="FFFF00"/>
                </a:highlight>
              </a:rPr>
              <a:t>που σκότωσε το σκύλο</a:t>
            </a:r>
            <a:br>
              <a:rPr lang="el-GR" dirty="0">
                <a:highlight>
                  <a:srgbClr val="FFFF00"/>
                </a:highlight>
              </a:rPr>
            </a:br>
            <a:r>
              <a:rPr lang="el-GR" dirty="0">
                <a:highlight>
                  <a:srgbClr val="FFFF00"/>
                </a:highlight>
              </a:rPr>
              <a:t>που έπνιξε τη γάτα</a:t>
            </a:r>
            <a:br>
              <a:rPr lang="el-GR" dirty="0">
                <a:highlight>
                  <a:srgbClr val="FFFF00"/>
                </a:highlight>
              </a:rPr>
            </a:br>
            <a:r>
              <a:rPr lang="el-GR" dirty="0">
                <a:highlight>
                  <a:srgbClr val="FFFF00"/>
                </a:highlight>
              </a:rPr>
              <a:t>που έφαγε τον ποντικό</a:t>
            </a:r>
            <a:br>
              <a:rPr lang="el-GR" dirty="0">
                <a:highlight>
                  <a:srgbClr val="FFFF00"/>
                </a:highlight>
              </a:rPr>
            </a:br>
            <a:r>
              <a:rPr lang="el-GR" dirty="0">
                <a:highlight>
                  <a:srgbClr val="FFFF00"/>
                </a:highlight>
              </a:rPr>
              <a:t>που πήρε το φιτίλι</a:t>
            </a:r>
            <a:br>
              <a:rPr lang="el-GR" dirty="0"/>
            </a:br>
            <a:r>
              <a:rPr lang="el-GR" dirty="0" err="1"/>
              <a:t>μέσ</a:t>
            </a:r>
            <a:r>
              <a:rPr lang="el-GR" dirty="0"/>
              <a:t>’ από το καντήλι</a:t>
            </a:r>
            <a:br>
              <a:rPr lang="el-GR" dirty="0"/>
            </a:br>
            <a:r>
              <a:rPr lang="el-GR" dirty="0"/>
              <a:t>που έφεγγε και κένταγε</a:t>
            </a:r>
            <a:br>
              <a:rPr lang="el-GR" dirty="0"/>
            </a:br>
            <a:r>
              <a:rPr lang="el-GR" dirty="0"/>
              <a:t>η κόρη το μαντίλι,</a:t>
            </a:r>
            <a:br>
              <a:rPr lang="el-GR" dirty="0"/>
            </a:br>
            <a:r>
              <a:rPr lang="el-GR" dirty="0" err="1"/>
              <a:t>ντίλι-ντίλι-ντίλι</a:t>
            </a:r>
            <a:r>
              <a:rPr lang="el-GR" dirty="0"/>
              <a:t>.</a:t>
            </a:r>
            <a:br>
              <a:rPr lang="el-GR" dirty="0"/>
            </a:br>
            <a:r>
              <a:rPr lang="el-GR" dirty="0"/>
              <a:t> </a:t>
            </a:r>
            <a:br>
              <a:rPr lang="el-GR" dirty="0"/>
            </a:br>
            <a:r>
              <a:rPr lang="el-GR" dirty="0"/>
              <a:t>Ήρθε και το βόδι,</a:t>
            </a:r>
            <a:br>
              <a:rPr lang="el-GR" dirty="0"/>
            </a:br>
            <a:r>
              <a:rPr lang="el-GR" dirty="0"/>
              <a:t>ρούφηξε το ποτάμι</a:t>
            </a:r>
            <a:br>
              <a:rPr lang="el-GR" dirty="0"/>
            </a:br>
            <a:r>
              <a:rPr lang="el-GR" dirty="0">
                <a:highlight>
                  <a:srgbClr val="FFFF00"/>
                </a:highlight>
              </a:rPr>
              <a:t>που ’</a:t>
            </a:r>
            <a:r>
              <a:rPr lang="el-GR" dirty="0" err="1">
                <a:highlight>
                  <a:srgbClr val="FFFF00"/>
                </a:highlight>
              </a:rPr>
              <a:t>σβησε</a:t>
            </a:r>
            <a:r>
              <a:rPr lang="el-GR" dirty="0">
                <a:highlight>
                  <a:srgbClr val="FFFF00"/>
                </a:highlight>
              </a:rPr>
              <a:t> τη φωτιά</a:t>
            </a:r>
            <a:br>
              <a:rPr lang="el-GR" dirty="0">
                <a:highlight>
                  <a:srgbClr val="FFFF00"/>
                </a:highlight>
              </a:rPr>
            </a:br>
            <a:r>
              <a:rPr lang="el-GR" dirty="0">
                <a:highlight>
                  <a:srgbClr val="FFFF00"/>
                </a:highlight>
              </a:rPr>
              <a:t>που έκαψε το ξύλο</a:t>
            </a:r>
            <a:br>
              <a:rPr lang="el-GR" dirty="0">
                <a:highlight>
                  <a:srgbClr val="FFFF00"/>
                </a:highlight>
              </a:rPr>
            </a:br>
            <a:r>
              <a:rPr lang="el-GR" dirty="0">
                <a:highlight>
                  <a:srgbClr val="FFFF00"/>
                </a:highlight>
              </a:rPr>
              <a:t>που σκότωσε το σκύλο</a:t>
            </a:r>
            <a:br>
              <a:rPr lang="el-GR" dirty="0">
                <a:highlight>
                  <a:srgbClr val="FFFF00"/>
                </a:highlight>
              </a:rPr>
            </a:br>
            <a:r>
              <a:rPr lang="el-GR" dirty="0">
                <a:highlight>
                  <a:srgbClr val="FFFF00"/>
                </a:highlight>
              </a:rPr>
              <a:t>που έπνιξε τη γάτα</a:t>
            </a:r>
            <a:br>
              <a:rPr lang="el-GR" dirty="0">
                <a:highlight>
                  <a:srgbClr val="FFFF00"/>
                </a:highlight>
              </a:rPr>
            </a:br>
            <a:r>
              <a:rPr lang="el-GR" dirty="0">
                <a:highlight>
                  <a:srgbClr val="FFFF00"/>
                </a:highlight>
              </a:rPr>
              <a:t>που έφαγε τον ποντικό</a:t>
            </a:r>
            <a:br>
              <a:rPr lang="el-GR" dirty="0">
                <a:highlight>
                  <a:srgbClr val="FFFF00"/>
                </a:highlight>
              </a:rPr>
            </a:br>
            <a:r>
              <a:rPr lang="el-GR" dirty="0">
                <a:highlight>
                  <a:srgbClr val="FFFF00"/>
                </a:highlight>
              </a:rPr>
              <a:t>που πήρε το φιτίλι</a:t>
            </a:r>
            <a:br>
              <a:rPr lang="el-GR" dirty="0"/>
            </a:br>
            <a:r>
              <a:rPr lang="el-GR" dirty="0" err="1"/>
              <a:t>μέσ</a:t>
            </a:r>
            <a:r>
              <a:rPr lang="el-GR" dirty="0"/>
              <a:t>’ από το καντήλι</a:t>
            </a:r>
            <a:br>
              <a:rPr lang="el-GR" dirty="0"/>
            </a:br>
            <a:r>
              <a:rPr lang="el-GR" dirty="0"/>
              <a:t>που έφεγγε και κένταγε</a:t>
            </a:r>
            <a:br>
              <a:rPr lang="el-GR" dirty="0"/>
            </a:br>
            <a:r>
              <a:rPr lang="el-GR" dirty="0"/>
              <a:t>η κόρη το μαντίλι,</a:t>
            </a:r>
            <a:br>
              <a:rPr lang="el-GR" dirty="0"/>
            </a:br>
            <a:r>
              <a:rPr lang="el-GR" dirty="0" err="1"/>
              <a:t>ντίλι-ντίλι-ντίλι</a:t>
            </a:r>
            <a:endParaRPr lang="el-GR" dirty="0"/>
          </a:p>
        </p:txBody>
      </p:sp>
      <p:sp>
        <p:nvSpPr>
          <p:cNvPr id="15" name="TextBox 14">
            <a:extLst>
              <a:ext uri="{FF2B5EF4-FFF2-40B4-BE49-F238E27FC236}">
                <a16:creationId xmlns:a16="http://schemas.microsoft.com/office/drawing/2014/main" id="{E2499A46-66D4-BE48-90B8-3E584059F3E6}"/>
              </a:ext>
            </a:extLst>
          </p:cNvPr>
          <p:cNvSpPr txBox="1"/>
          <p:nvPr/>
        </p:nvSpPr>
        <p:spPr>
          <a:xfrm>
            <a:off x="7723133" y="23149"/>
            <a:ext cx="2180302" cy="5632311"/>
          </a:xfrm>
          <a:prstGeom prst="rect">
            <a:avLst/>
          </a:prstGeom>
          <a:noFill/>
        </p:spPr>
        <p:txBody>
          <a:bodyPr wrap="square" rtlCol="0">
            <a:spAutoFit/>
          </a:bodyPr>
          <a:lstStyle/>
          <a:p>
            <a:r>
              <a:rPr lang="el-GR" dirty="0"/>
              <a:t>Ήρθε και ο λύκος</a:t>
            </a:r>
            <a:br>
              <a:rPr lang="el-GR" dirty="0"/>
            </a:br>
            <a:r>
              <a:rPr lang="el-GR" dirty="0"/>
              <a:t>κι έφαγε το βόδι</a:t>
            </a:r>
            <a:br>
              <a:rPr lang="el-GR" dirty="0"/>
            </a:br>
            <a:r>
              <a:rPr lang="el-GR" dirty="0">
                <a:highlight>
                  <a:srgbClr val="FFFF00"/>
                </a:highlight>
              </a:rPr>
              <a:t>που ρούφηξε το ποτάμι</a:t>
            </a:r>
            <a:br>
              <a:rPr lang="el-GR" dirty="0">
                <a:highlight>
                  <a:srgbClr val="FFFF00"/>
                </a:highlight>
              </a:rPr>
            </a:br>
            <a:r>
              <a:rPr lang="el-GR" dirty="0">
                <a:highlight>
                  <a:srgbClr val="FFFF00"/>
                </a:highlight>
              </a:rPr>
              <a:t>που ’</a:t>
            </a:r>
            <a:r>
              <a:rPr lang="el-GR" dirty="0" err="1">
                <a:highlight>
                  <a:srgbClr val="FFFF00"/>
                </a:highlight>
              </a:rPr>
              <a:t>σβησε</a:t>
            </a:r>
            <a:r>
              <a:rPr lang="el-GR" dirty="0">
                <a:highlight>
                  <a:srgbClr val="FFFF00"/>
                </a:highlight>
              </a:rPr>
              <a:t> τη φωτιά</a:t>
            </a:r>
            <a:br>
              <a:rPr lang="el-GR" dirty="0">
                <a:highlight>
                  <a:srgbClr val="FFFF00"/>
                </a:highlight>
              </a:rPr>
            </a:br>
            <a:r>
              <a:rPr lang="el-GR" dirty="0">
                <a:highlight>
                  <a:srgbClr val="FFFF00"/>
                </a:highlight>
              </a:rPr>
              <a:t>που έκαψε το ξύλο</a:t>
            </a:r>
            <a:br>
              <a:rPr lang="el-GR" dirty="0">
                <a:highlight>
                  <a:srgbClr val="FFFF00"/>
                </a:highlight>
              </a:rPr>
            </a:br>
            <a:r>
              <a:rPr lang="el-GR" dirty="0">
                <a:highlight>
                  <a:srgbClr val="FFFF00"/>
                </a:highlight>
              </a:rPr>
              <a:t>που σκότωσε το σκύλο</a:t>
            </a:r>
            <a:br>
              <a:rPr lang="el-GR" dirty="0">
                <a:highlight>
                  <a:srgbClr val="FFFF00"/>
                </a:highlight>
              </a:rPr>
            </a:br>
            <a:r>
              <a:rPr lang="el-GR" dirty="0">
                <a:highlight>
                  <a:srgbClr val="FFFF00"/>
                </a:highlight>
              </a:rPr>
              <a:t>που έπνιξε τη γάτα</a:t>
            </a:r>
            <a:br>
              <a:rPr lang="el-GR" dirty="0">
                <a:highlight>
                  <a:srgbClr val="FFFF00"/>
                </a:highlight>
              </a:rPr>
            </a:br>
            <a:r>
              <a:rPr lang="el-GR" dirty="0">
                <a:highlight>
                  <a:srgbClr val="FFFF00"/>
                </a:highlight>
              </a:rPr>
              <a:t>που έφαγε τον ποντικό</a:t>
            </a:r>
            <a:br>
              <a:rPr lang="el-GR" dirty="0">
                <a:highlight>
                  <a:srgbClr val="FFFF00"/>
                </a:highlight>
              </a:rPr>
            </a:br>
            <a:r>
              <a:rPr lang="el-GR" dirty="0">
                <a:highlight>
                  <a:srgbClr val="FFFF00"/>
                </a:highlight>
              </a:rPr>
              <a:t>που πήρε το φιτίλι</a:t>
            </a:r>
            <a:br>
              <a:rPr lang="el-GR" dirty="0"/>
            </a:br>
            <a:r>
              <a:rPr lang="el-GR" dirty="0" err="1"/>
              <a:t>μέσ</a:t>
            </a:r>
            <a:r>
              <a:rPr lang="el-GR" dirty="0"/>
              <a:t>’ από το καντήλι</a:t>
            </a:r>
            <a:br>
              <a:rPr lang="el-GR" dirty="0"/>
            </a:br>
            <a:r>
              <a:rPr lang="el-GR" dirty="0"/>
              <a:t>που έφεγγε και κένταγε</a:t>
            </a:r>
            <a:br>
              <a:rPr lang="el-GR" dirty="0"/>
            </a:br>
            <a:r>
              <a:rPr lang="el-GR" dirty="0"/>
              <a:t>η κόρη το μαντίλι,</a:t>
            </a:r>
            <a:br>
              <a:rPr lang="el-GR" dirty="0"/>
            </a:br>
            <a:r>
              <a:rPr lang="el-GR" dirty="0" err="1"/>
              <a:t>ντίλι-ντίλι-ντίλι</a:t>
            </a:r>
            <a:r>
              <a:rPr lang="el-GR" dirty="0"/>
              <a:t>.</a:t>
            </a:r>
            <a:br>
              <a:rPr lang="el-GR" dirty="0"/>
            </a:br>
            <a:r>
              <a:rPr lang="el-GR" dirty="0"/>
              <a:t> </a:t>
            </a:r>
            <a:br>
              <a:rPr lang="el-GR" dirty="0"/>
            </a:br>
            <a:endParaRPr lang="el-GR" dirty="0"/>
          </a:p>
        </p:txBody>
      </p:sp>
      <p:sp>
        <p:nvSpPr>
          <p:cNvPr id="16" name="TextBox 15">
            <a:extLst>
              <a:ext uri="{FF2B5EF4-FFF2-40B4-BE49-F238E27FC236}">
                <a16:creationId xmlns:a16="http://schemas.microsoft.com/office/drawing/2014/main" id="{3A557B4E-91A9-2D4A-BF0D-33BFC040C16A}"/>
              </a:ext>
            </a:extLst>
          </p:cNvPr>
          <p:cNvSpPr txBox="1"/>
          <p:nvPr/>
        </p:nvSpPr>
        <p:spPr>
          <a:xfrm>
            <a:off x="9829852" y="23149"/>
            <a:ext cx="2502608" cy="5632311"/>
          </a:xfrm>
          <a:prstGeom prst="rect">
            <a:avLst/>
          </a:prstGeom>
          <a:noFill/>
        </p:spPr>
        <p:txBody>
          <a:bodyPr wrap="none" rtlCol="0">
            <a:spAutoFit/>
          </a:bodyPr>
          <a:lstStyle/>
          <a:p>
            <a:r>
              <a:rPr lang="el-GR" dirty="0" err="1"/>
              <a:t>Νά</a:t>
            </a:r>
            <a:r>
              <a:rPr lang="el-GR" dirty="0"/>
              <a:t> τος και ο κυνηγός</a:t>
            </a:r>
            <a:br>
              <a:rPr lang="el-GR" dirty="0"/>
            </a:br>
            <a:r>
              <a:rPr lang="el-GR" dirty="0"/>
              <a:t>και σκότωσε το λύκο</a:t>
            </a:r>
            <a:br>
              <a:rPr lang="el-GR" dirty="0"/>
            </a:br>
            <a:r>
              <a:rPr lang="el-GR" dirty="0">
                <a:highlight>
                  <a:srgbClr val="FFFF00"/>
                </a:highlight>
              </a:rPr>
              <a:t>που έφαγε το βόδι</a:t>
            </a:r>
            <a:br>
              <a:rPr lang="el-GR" dirty="0">
                <a:highlight>
                  <a:srgbClr val="FFFF00"/>
                </a:highlight>
              </a:rPr>
            </a:br>
            <a:r>
              <a:rPr lang="el-GR" dirty="0">
                <a:highlight>
                  <a:srgbClr val="FFFF00"/>
                </a:highlight>
              </a:rPr>
              <a:t>που ρούφηξε το ποτάμι</a:t>
            </a:r>
            <a:br>
              <a:rPr lang="el-GR" dirty="0">
                <a:highlight>
                  <a:srgbClr val="FFFF00"/>
                </a:highlight>
              </a:rPr>
            </a:br>
            <a:r>
              <a:rPr lang="el-GR" dirty="0">
                <a:highlight>
                  <a:srgbClr val="FFFF00"/>
                </a:highlight>
              </a:rPr>
              <a:t>που ’</a:t>
            </a:r>
            <a:r>
              <a:rPr lang="el-GR" dirty="0" err="1">
                <a:highlight>
                  <a:srgbClr val="FFFF00"/>
                </a:highlight>
              </a:rPr>
              <a:t>σβησε</a:t>
            </a:r>
            <a:r>
              <a:rPr lang="el-GR" dirty="0">
                <a:highlight>
                  <a:srgbClr val="FFFF00"/>
                </a:highlight>
              </a:rPr>
              <a:t> τη φωτιά</a:t>
            </a:r>
            <a:br>
              <a:rPr lang="el-GR" dirty="0">
                <a:highlight>
                  <a:srgbClr val="FFFF00"/>
                </a:highlight>
              </a:rPr>
            </a:br>
            <a:r>
              <a:rPr lang="el-GR" dirty="0">
                <a:highlight>
                  <a:srgbClr val="FFFF00"/>
                </a:highlight>
              </a:rPr>
              <a:t>που έκαψε το ξύλο</a:t>
            </a:r>
            <a:br>
              <a:rPr lang="el-GR" dirty="0">
                <a:highlight>
                  <a:srgbClr val="FFFF00"/>
                </a:highlight>
              </a:rPr>
            </a:br>
            <a:r>
              <a:rPr lang="el-GR" dirty="0">
                <a:highlight>
                  <a:srgbClr val="FFFF00"/>
                </a:highlight>
              </a:rPr>
              <a:t>που σκότωσε το σκύλο</a:t>
            </a:r>
            <a:br>
              <a:rPr lang="el-GR" dirty="0">
                <a:highlight>
                  <a:srgbClr val="FFFF00"/>
                </a:highlight>
              </a:rPr>
            </a:br>
            <a:r>
              <a:rPr lang="el-GR" dirty="0">
                <a:highlight>
                  <a:srgbClr val="FFFF00"/>
                </a:highlight>
              </a:rPr>
              <a:t>που έπνιξε τη γάτα</a:t>
            </a:r>
            <a:br>
              <a:rPr lang="el-GR" dirty="0">
                <a:highlight>
                  <a:srgbClr val="FFFF00"/>
                </a:highlight>
              </a:rPr>
            </a:br>
            <a:r>
              <a:rPr lang="el-GR" dirty="0">
                <a:highlight>
                  <a:srgbClr val="FFFF00"/>
                </a:highlight>
              </a:rPr>
              <a:t>που έφαγε τον ποντικό</a:t>
            </a:r>
            <a:br>
              <a:rPr lang="el-GR" dirty="0">
                <a:highlight>
                  <a:srgbClr val="FFFF00"/>
                </a:highlight>
              </a:rPr>
            </a:br>
            <a:r>
              <a:rPr lang="el-GR" dirty="0">
                <a:highlight>
                  <a:srgbClr val="FFFF00"/>
                </a:highlight>
              </a:rPr>
              <a:t>που πήρε το φιτίλι</a:t>
            </a:r>
            <a:br>
              <a:rPr lang="el-GR" dirty="0"/>
            </a:br>
            <a:r>
              <a:rPr lang="el-GR" dirty="0" err="1"/>
              <a:t>μέσ</a:t>
            </a:r>
            <a:r>
              <a:rPr lang="el-GR" dirty="0"/>
              <a:t>’ από το καντήλι</a:t>
            </a:r>
            <a:br>
              <a:rPr lang="el-GR" dirty="0"/>
            </a:br>
            <a:r>
              <a:rPr lang="el-GR" dirty="0"/>
              <a:t>που έφεγγε και κένταγε</a:t>
            </a:r>
            <a:br>
              <a:rPr lang="el-GR" dirty="0"/>
            </a:br>
            <a:r>
              <a:rPr lang="el-GR" dirty="0"/>
              <a:t>η κόρη το μαντίλι,</a:t>
            </a:r>
            <a:br>
              <a:rPr lang="el-GR" dirty="0"/>
            </a:br>
            <a:r>
              <a:rPr lang="el-GR" dirty="0" err="1"/>
              <a:t>ντίλι-ντίλι-ντίλι</a:t>
            </a:r>
            <a:r>
              <a:rPr lang="el-GR" dirty="0"/>
              <a:t>.</a:t>
            </a:r>
            <a:br>
              <a:rPr lang="el-GR" dirty="0"/>
            </a:br>
            <a:r>
              <a:rPr lang="el-GR" dirty="0"/>
              <a:t> </a:t>
            </a:r>
            <a:br>
              <a:rPr lang="el-GR" dirty="0"/>
            </a:br>
            <a:r>
              <a:rPr lang="el-GR" dirty="0" err="1"/>
              <a:t>Ντίλι-ντίλι-ντίλι</a:t>
            </a:r>
            <a:r>
              <a:rPr lang="el-GR" dirty="0"/>
              <a:t>,</a:t>
            </a:r>
            <a:br>
              <a:rPr lang="el-GR" dirty="0"/>
            </a:br>
            <a:r>
              <a:rPr lang="el-GR" dirty="0" err="1"/>
              <a:t>ντίλι</a:t>
            </a:r>
            <a:r>
              <a:rPr lang="el-GR" dirty="0"/>
              <a:t> το καντήλι</a:t>
            </a:r>
            <a:br>
              <a:rPr lang="el-GR" dirty="0"/>
            </a:br>
            <a:r>
              <a:rPr lang="el-GR" dirty="0"/>
              <a:t>που έφεγγε και κένταγε</a:t>
            </a:r>
            <a:br>
              <a:rPr lang="el-GR" dirty="0"/>
            </a:br>
            <a:r>
              <a:rPr lang="el-GR" dirty="0"/>
              <a:t>η κόρη το μαντίλι,</a:t>
            </a:r>
            <a:br>
              <a:rPr lang="el-GR" dirty="0"/>
            </a:br>
            <a:r>
              <a:rPr lang="el-GR" dirty="0" err="1"/>
              <a:t>ντίλι-ντίλι-ντίλι</a:t>
            </a:r>
            <a:r>
              <a:rPr lang="el-GR" dirty="0"/>
              <a:t>.</a:t>
            </a:r>
          </a:p>
        </p:txBody>
      </p:sp>
      <p:sp>
        <p:nvSpPr>
          <p:cNvPr id="2" name="TextBox 1">
            <a:extLst>
              <a:ext uri="{FF2B5EF4-FFF2-40B4-BE49-F238E27FC236}">
                <a16:creationId xmlns:a16="http://schemas.microsoft.com/office/drawing/2014/main" id="{D7711229-667C-1B8B-8071-0650BCDCFA90}"/>
              </a:ext>
            </a:extLst>
          </p:cNvPr>
          <p:cNvSpPr txBox="1"/>
          <p:nvPr/>
        </p:nvSpPr>
        <p:spPr>
          <a:xfrm>
            <a:off x="7987686" y="6387036"/>
            <a:ext cx="3954929" cy="646331"/>
          </a:xfrm>
          <a:prstGeom prst="rect">
            <a:avLst/>
          </a:prstGeom>
          <a:noFill/>
        </p:spPr>
        <p:txBody>
          <a:bodyPr wrap="none" rtlCol="0">
            <a:spAutoFit/>
          </a:bodyPr>
          <a:lstStyle/>
          <a:p>
            <a:r>
              <a:rPr lang="el-GR" sz="1800" b="1" dirty="0">
                <a:effectLst/>
                <a:latin typeface="Calibri" panose="020F0502020204030204" pitchFamily="34" charset="0"/>
              </a:rPr>
              <a:t>[ΟΦ [Π= ... ΟΦ [Π= ... ΟΦ [Π=... ΟΦ]]]] </a:t>
            </a:r>
            <a:endParaRPr lang="el-GR" b="1" dirty="0"/>
          </a:p>
          <a:p>
            <a:endParaRPr lang="el-GR" dirty="0"/>
          </a:p>
        </p:txBody>
      </p:sp>
    </p:spTree>
    <p:extLst>
      <p:ext uri="{BB962C8B-B14F-4D97-AF65-F5344CB8AC3E}">
        <p14:creationId xmlns:p14="http://schemas.microsoft.com/office/powerpoint/2010/main" val="683336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206C2D-5324-1A4D-91BE-7CAB7BB92A8B}"/>
              </a:ext>
            </a:extLst>
          </p:cNvPr>
          <p:cNvSpPr txBox="1"/>
          <p:nvPr/>
        </p:nvSpPr>
        <p:spPr>
          <a:xfrm>
            <a:off x="1794076" y="1574157"/>
            <a:ext cx="10213630" cy="2585323"/>
          </a:xfrm>
          <a:prstGeom prst="rect">
            <a:avLst/>
          </a:prstGeom>
          <a:noFill/>
        </p:spPr>
        <p:txBody>
          <a:bodyPr wrap="none" rtlCol="0">
            <a:spAutoFit/>
          </a:bodyPr>
          <a:lstStyle/>
          <a:p>
            <a:r>
              <a:rPr lang="el-GR" dirty="0"/>
              <a:t>Η επανάληψη κατηγοριών μέσα σε άλλες κατηγορίες είναι κοινή διεργασία σε όλες τις γλώσσες.</a:t>
            </a:r>
          </a:p>
          <a:p>
            <a:r>
              <a:rPr lang="el-GR" dirty="0"/>
              <a:t>Επιτρέπει στους ομιλητές να χρησιμοποιούν τις ίδιες συντακτικές κατηγορίες αρκετές φορές, με</a:t>
            </a:r>
          </a:p>
          <a:p>
            <a:r>
              <a:rPr lang="el-GR" dirty="0"/>
              <a:t>διαφορετικές λειτουργίες κάθε φορά μέσα στην ίδια πρόταση.</a:t>
            </a:r>
          </a:p>
          <a:p>
            <a:r>
              <a:rPr lang="el-GR" dirty="0"/>
              <a:t>Η δυνατότητα του εγκεφάλου μας είναι πεπερασμένη, ικανή να αποθηκεύσει μόνο έναν πεπερασμένο</a:t>
            </a:r>
          </a:p>
          <a:p>
            <a:r>
              <a:rPr lang="el-GR" dirty="0"/>
              <a:t>αριθμό κατηγοριών και κανόνων για τους συνδυασμούς τους. </a:t>
            </a:r>
          </a:p>
          <a:p>
            <a:r>
              <a:rPr lang="el-GR" dirty="0"/>
              <a:t>Τα πεπερασμένα αυτά μέσα μας παρέχουν ένα άπειρο σύνολο από προτάσεις.</a:t>
            </a:r>
          </a:p>
          <a:p>
            <a:r>
              <a:rPr lang="el-GR" dirty="0"/>
              <a:t>Ωστόσο, </a:t>
            </a:r>
            <a:r>
              <a:rPr lang="el-GR" dirty="0">
                <a:highlight>
                  <a:srgbClr val="FFFF00"/>
                </a:highlight>
              </a:rPr>
              <a:t>όσο οι δομές επιμηκύνονται, τόσο η παραγωγή όσο και η κατανόησή τους γίνονται όλο και πιο</a:t>
            </a:r>
          </a:p>
          <a:p>
            <a:r>
              <a:rPr lang="el-GR" dirty="0">
                <a:highlight>
                  <a:srgbClr val="FFFF00"/>
                </a:highlight>
              </a:rPr>
              <a:t>δύσκολες.</a:t>
            </a:r>
          </a:p>
          <a:p>
            <a:r>
              <a:rPr lang="el-GR" dirty="0"/>
              <a:t>Γιατί;;;;;</a:t>
            </a:r>
          </a:p>
        </p:txBody>
      </p:sp>
    </p:spTree>
    <p:extLst>
      <p:ext uri="{BB962C8B-B14F-4D97-AF65-F5344CB8AC3E}">
        <p14:creationId xmlns:p14="http://schemas.microsoft.com/office/powerpoint/2010/main" val="3413190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848E4E-129E-B04A-9EB5-9B2BB7BCEED3}"/>
              </a:ext>
            </a:extLst>
          </p:cNvPr>
          <p:cNvSpPr txBox="1"/>
          <p:nvPr/>
        </p:nvSpPr>
        <p:spPr>
          <a:xfrm>
            <a:off x="0" y="983847"/>
            <a:ext cx="11962185" cy="2862322"/>
          </a:xfrm>
          <a:prstGeom prst="rect">
            <a:avLst/>
          </a:prstGeom>
          <a:noFill/>
        </p:spPr>
        <p:txBody>
          <a:bodyPr wrap="none" rtlCol="0">
            <a:spAutoFit/>
          </a:bodyPr>
          <a:lstStyle/>
          <a:p>
            <a:r>
              <a:rPr lang="el-GR" dirty="0"/>
              <a:t>Είμαστε σχεδιασμένοι να περπατάμε […] είναι αδύνατον να διδαχτούμε να περπατάμε.</a:t>
            </a:r>
          </a:p>
          <a:p>
            <a:r>
              <a:rPr lang="el-GR" dirty="0"/>
              <a:t>Και το ίδιο λίγο πολύ ισχύει για τη γλώσσα.</a:t>
            </a:r>
          </a:p>
          <a:p>
            <a:r>
              <a:rPr lang="el-GR" dirty="0"/>
              <a:t>Κανένας δεν διδάσκεται τη γλώσσα. </a:t>
            </a:r>
          </a:p>
          <a:p>
            <a:r>
              <a:rPr lang="el-GR" dirty="0"/>
              <a:t>Στην ουσία κανείς δεν μπορεί να εμποδίσει ένα παιδί να μάθει τη γλώσσα.</a:t>
            </a:r>
          </a:p>
          <a:p>
            <a:r>
              <a:rPr lang="el-GR" dirty="0"/>
              <a:t>Τα παιδιά μαθαίνουν να κατασκευάζουν και να καταλαβαίνουν προτάσεις, τις περισσότερες</a:t>
            </a:r>
          </a:p>
          <a:p>
            <a:r>
              <a:rPr lang="el-GR" dirty="0"/>
              <a:t>από τις οποίες δεν έχουν παραγάγει ή ακούσει ποτέ πριν.</a:t>
            </a:r>
          </a:p>
          <a:p>
            <a:r>
              <a:rPr lang="el-GR" dirty="0"/>
              <a:t>Τα παιδιά πρέπει να δομούν </a:t>
            </a:r>
            <a:r>
              <a:rPr lang="el-GR" b="1" dirty="0">
                <a:highlight>
                  <a:srgbClr val="FFFF00"/>
                </a:highlight>
              </a:rPr>
              <a:t>τους κανόνες </a:t>
            </a:r>
            <a:r>
              <a:rPr lang="el-GR" dirty="0"/>
              <a:t>που τους επιτρέπουν να χρησιμοποιούν τη γλώσσα τους δημιουργικά.</a:t>
            </a:r>
          </a:p>
          <a:p>
            <a:r>
              <a:rPr lang="el-GR" dirty="0"/>
              <a:t>Κανείς δεν τους διδάσκει αυτούς </a:t>
            </a:r>
            <a:r>
              <a:rPr lang="el-GR" b="1" dirty="0">
                <a:highlight>
                  <a:srgbClr val="FFFF00"/>
                </a:highlight>
              </a:rPr>
              <a:t>τους κανόνες</a:t>
            </a:r>
            <a:r>
              <a:rPr lang="el-GR" dirty="0"/>
              <a:t>.</a:t>
            </a:r>
          </a:p>
          <a:p>
            <a:r>
              <a:rPr lang="el-GR" dirty="0"/>
              <a:t>Τα παιδιά ενεργούν ως επιδέξιοι γλωσσολόγοι, εφοδιασμένοι με μια τέλεια θεωρία της γλώσσας και χρησιμοποιούν αυτή τη</a:t>
            </a:r>
          </a:p>
          <a:p>
            <a:r>
              <a:rPr lang="el-GR" dirty="0"/>
              <a:t>Θεωρία για να δομήσουν τη γραμματική της γλώσσας που ακούνε.</a:t>
            </a:r>
          </a:p>
        </p:txBody>
      </p:sp>
      <p:pic>
        <p:nvPicPr>
          <p:cNvPr id="4" name="Picture 2" descr="'You gotta learn to talk, Jeffrey -- it's part of the aging process.' by Baloo -Rex May-">
            <a:extLst>
              <a:ext uri="{FF2B5EF4-FFF2-40B4-BE49-F238E27FC236}">
                <a16:creationId xmlns:a16="http://schemas.microsoft.com/office/drawing/2014/main" id="{99AA4CAC-C60A-844F-86C1-348EF8DD0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592" y="3714435"/>
            <a:ext cx="471337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579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9DF1D9-20C0-7A4B-9CEB-FC381F96E1FD}"/>
              </a:ext>
            </a:extLst>
          </p:cNvPr>
          <p:cNvSpPr>
            <a:spLocks noGrp="1"/>
          </p:cNvSpPr>
          <p:nvPr>
            <p:ph type="title"/>
          </p:nvPr>
        </p:nvSpPr>
        <p:spPr/>
        <p:txBody>
          <a:bodyPr>
            <a:normAutofit fontScale="90000"/>
          </a:bodyPr>
          <a:lstStyle/>
          <a:p>
            <a:r>
              <a:rPr lang="el-GR" dirty="0"/>
              <a:t>τα συστήματα επικοινωνίας των ζώων δεν έχουν</a:t>
            </a:r>
            <a:br>
              <a:rPr lang="el-GR" dirty="0"/>
            </a:br>
            <a:endParaRPr lang="el-GR" dirty="0"/>
          </a:p>
        </p:txBody>
      </p:sp>
      <p:sp>
        <p:nvSpPr>
          <p:cNvPr id="3" name="Θέση περιεχομένου 2">
            <a:extLst>
              <a:ext uri="{FF2B5EF4-FFF2-40B4-BE49-F238E27FC236}">
                <a16:creationId xmlns:a16="http://schemas.microsoft.com/office/drawing/2014/main" id="{FC61326F-76F2-7E43-9374-E2D84CE6DF14}"/>
              </a:ext>
            </a:extLst>
          </p:cNvPr>
          <p:cNvSpPr>
            <a:spLocks noGrp="1"/>
          </p:cNvSpPr>
          <p:nvPr>
            <p:ph idx="1"/>
          </p:nvPr>
        </p:nvSpPr>
        <p:spPr/>
        <p:txBody>
          <a:bodyPr/>
          <a:lstStyle/>
          <a:p>
            <a:r>
              <a:rPr lang="el-GR" dirty="0"/>
              <a:t>-</a:t>
            </a:r>
            <a:r>
              <a:rPr lang="el-GR" b="1" dirty="0" err="1"/>
              <a:t>Δυϊκότητα</a:t>
            </a:r>
            <a:r>
              <a:rPr lang="el-GR" b="1" dirty="0"/>
              <a:t>/ διπλή άρθρωση </a:t>
            </a:r>
            <a:r>
              <a:rPr lang="el-GR" dirty="0"/>
              <a:t>(</a:t>
            </a:r>
            <a:r>
              <a:rPr lang="en-US" dirty="0"/>
              <a:t>duality)</a:t>
            </a:r>
            <a:endParaRPr lang="el-GR" dirty="0"/>
          </a:p>
          <a:p>
            <a:r>
              <a:rPr lang="el-GR" dirty="0" err="1">
                <a:solidFill>
                  <a:srgbClr val="FF0000"/>
                </a:solidFill>
              </a:rPr>
              <a:t>Διακριτότητα</a:t>
            </a:r>
            <a:r>
              <a:rPr lang="el-GR" dirty="0">
                <a:solidFill>
                  <a:srgbClr val="FF0000"/>
                </a:solidFill>
              </a:rPr>
              <a:t> (</a:t>
            </a:r>
            <a:r>
              <a:rPr lang="en-US" dirty="0">
                <a:solidFill>
                  <a:srgbClr val="FF0000"/>
                </a:solidFill>
              </a:rPr>
              <a:t>discreteness</a:t>
            </a:r>
            <a:r>
              <a:rPr lang="en-US" dirty="0"/>
              <a:t>)</a:t>
            </a:r>
            <a:endParaRPr lang="el-GR" dirty="0"/>
          </a:p>
          <a:p>
            <a:r>
              <a:rPr lang="el-GR" dirty="0"/>
              <a:t>-</a:t>
            </a:r>
            <a:r>
              <a:rPr lang="el-GR" dirty="0">
                <a:solidFill>
                  <a:srgbClr val="FF0000"/>
                </a:solidFill>
                <a:highlight>
                  <a:srgbClr val="FFFF00"/>
                </a:highlight>
              </a:rPr>
              <a:t>Ικανότητα μετατόπισης στον χώρο και τον χρόνο</a:t>
            </a:r>
            <a:r>
              <a:rPr lang="en-US" dirty="0">
                <a:solidFill>
                  <a:srgbClr val="FF0000"/>
                </a:solidFill>
                <a:highlight>
                  <a:srgbClr val="FFFF00"/>
                </a:highlight>
              </a:rPr>
              <a:t> </a:t>
            </a:r>
            <a:r>
              <a:rPr lang="en-US" dirty="0">
                <a:highlight>
                  <a:srgbClr val="FFFF00"/>
                </a:highlight>
              </a:rPr>
              <a:t>(displacement)</a:t>
            </a:r>
            <a:endParaRPr lang="el-GR" dirty="0">
              <a:highlight>
                <a:srgbClr val="FFFF00"/>
              </a:highlight>
            </a:endParaRPr>
          </a:p>
          <a:p>
            <a:r>
              <a:rPr lang="el-GR" dirty="0"/>
              <a:t>-</a:t>
            </a:r>
            <a:r>
              <a:rPr lang="el-GR" dirty="0">
                <a:solidFill>
                  <a:srgbClr val="FF0000"/>
                </a:solidFill>
              </a:rPr>
              <a:t>απειρία/ δημιουργικότητα</a:t>
            </a:r>
            <a:r>
              <a:rPr lang="en-US" dirty="0">
                <a:solidFill>
                  <a:srgbClr val="FF0000"/>
                </a:solidFill>
              </a:rPr>
              <a:t> (productivity)</a:t>
            </a:r>
            <a:endParaRPr lang="el-GR" dirty="0">
              <a:solidFill>
                <a:srgbClr val="FF0000"/>
              </a:solidFill>
            </a:endParaRPr>
          </a:p>
          <a:p>
            <a:r>
              <a:rPr lang="el-GR" dirty="0"/>
              <a:t>-αυτονομία από το ερέθισμα</a:t>
            </a:r>
            <a:r>
              <a:rPr lang="en-US" dirty="0"/>
              <a:t> (arbitrariness)</a:t>
            </a:r>
          </a:p>
          <a:p>
            <a:r>
              <a:rPr lang="el-GR" dirty="0"/>
              <a:t>-</a:t>
            </a:r>
            <a:r>
              <a:rPr lang="el-GR" dirty="0">
                <a:solidFill>
                  <a:srgbClr val="FF0000"/>
                </a:solidFill>
              </a:rPr>
              <a:t>γραμματική (</a:t>
            </a:r>
            <a:r>
              <a:rPr lang="en-US" dirty="0">
                <a:solidFill>
                  <a:srgbClr val="FF0000"/>
                </a:solidFill>
              </a:rPr>
              <a:t>grammar)</a:t>
            </a:r>
            <a:endParaRPr lang="el-GR" dirty="0">
              <a:solidFill>
                <a:srgbClr val="FF0000"/>
              </a:solidFill>
            </a:endParaRPr>
          </a:p>
        </p:txBody>
      </p:sp>
    </p:spTree>
    <p:extLst>
      <p:ext uri="{BB962C8B-B14F-4D97-AF65-F5344CB8AC3E}">
        <p14:creationId xmlns:p14="http://schemas.microsoft.com/office/powerpoint/2010/main" val="347910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2658C359-B9EB-884F-B55A-5A6D561B7961}"/>
              </a:ext>
            </a:extLst>
          </p:cNvPr>
          <p:cNvSpPr>
            <a:spLocks noGrp="1"/>
          </p:cNvSpPr>
          <p:nvPr>
            <p:ph type="title"/>
          </p:nvPr>
        </p:nvSpPr>
        <p:spPr/>
        <p:txBody>
          <a:bodyPr/>
          <a:lstStyle/>
          <a:p>
            <a:r>
              <a:rPr lang="el-GR" dirty="0"/>
              <a:t>Πώς μαθαίνουν τα παιδιά τη γλώσσα;</a:t>
            </a:r>
          </a:p>
        </p:txBody>
      </p:sp>
      <p:sp>
        <p:nvSpPr>
          <p:cNvPr id="5" name="Θέση κειμένου 4">
            <a:extLst>
              <a:ext uri="{FF2B5EF4-FFF2-40B4-BE49-F238E27FC236}">
                <a16:creationId xmlns:a16="http://schemas.microsoft.com/office/drawing/2014/main" id="{C2AA31D1-E802-184D-ADD5-C2EF80DC51E4}"/>
              </a:ext>
            </a:extLst>
          </p:cNvPr>
          <p:cNvSpPr>
            <a:spLocks noGrp="1"/>
          </p:cNvSpPr>
          <p:nvPr>
            <p:ph type="body" idx="1"/>
          </p:nvPr>
        </p:nvSpPr>
        <p:spPr/>
        <p:txBody>
          <a:bodyPr/>
          <a:lstStyle/>
          <a:p>
            <a:endParaRPr lang="el-GR"/>
          </a:p>
        </p:txBody>
      </p:sp>
    </p:spTree>
    <p:extLst>
      <p:ext uri="{BB962C8B-B14F-4D97-AF65-F5344CB8AC3E}">
        <p14:creationId xmlns:p14="http://schemas.microsoft.com/office/powerpoint/2010/main" val="2300639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8C3C8073-CABD-4A47-A100-150610AA385B}"/>
              </a:ext>
            </a:extLst>
          </p:cNvPr>
          <p:cNvSpPr>
            <a:spLocks noGrp="1"/>
          </p:cNvSpPr>
          <p:nvPr>
            <p:ph type="title"/>
          </p:nvPr>
        </p:nvSpPr>
        <p:spPr/>
        <p:txBody>
          <a:bodyPr/>
          <a:lstStyle/>
          <a:p>
            <a:r>
              <a:rPr lang="el-GR" dirty="0"/>
              <a:t>Με τη μίμηση;</a:t>
            </a:r>
          </a:p>
        </p:txBody>
      </p:sp>
      <p:sp>
        <p:nvSpPr>
          <p:cNvPr id="5" name="Θέση περιεχομένου 4">
            <a:extLst>
              <a:ext uri="{FF2B5EF4-FFF2-40B4-BE49-F238E27FC236}">
                <a16:creationId xmlns:a16="http://schemas.microsoft.com/office/drawing/2014/main" id="{F3CBE183-C1C1-2640-9E11-9D5672165597}"/>
              </a:ext>
            </a:extLst>
          </p:cNvPr>
          <p:cNvSpPr>
            <a:spLocks noGrp="1"/>
          </p:cNvSpPr>
          <p:nvPr>
            <p:ph idx="1"/>
          </p:nvPr>
        </p:nvSpPr>
        <p:spPr/>
        <p:txBody>
          <a:bodyPr>
            <a:normAutofit fontScale="85000" lnSpcReduction="20000"/>
          </a:bodyPr>
          <a:lstStyle/>
          <a:p>
            <a:r>
              <a:rPr lang="el-GR" dirty="0"/>
              <a:t>ΠΑΙΔΙ: Κανείς με θέλεις.</a:t>
            </a:r>
          </a:p>
          <a:p>
            <a:r>
              <a:rPr lang="el-GR" dirty="0"/>
              <a:t>ΜΗΤΕΡΑ: Όχι, πες «Κανείς δε με θέλει».</a:t>
            </a:r>
          </a:p>
          <a:p>
            <a:r>
              <a:rPr lang="el-GR" dirty="0"/>
              <a:t>ΠΑΙΔΙ:  Κανείς με θέλεις.</a:t>
            </a:r>
          </a:p>
          <a:p>
            <a:pPr marL="0" indent="0">
              <a:buNone/>
            </a:pPr>
            <a:r>
              <a:rPr lang="el-GR" dirty="0"/>
              <a:t>(ο διάλογος επαναλαμβάνεται 8 φορές)</a:t>
            </a:r>
          </a:p>
          <a:p>
            <a:pPr marL="0" indent="0">
              <a:buNone/>
            </a:pPr>
            <a:r>
              <a:rPr lang="el-GR" dirty="0"/>
              <a:t>ΜΗΤΕΡΑ: Τώρα άκουσε προσεκτικά. Πες «Κανείς δε με θέλει»</a:t>
            </a:r>
          </a:p>
          <a:p>
            <a:pPr marL="0" indent="0">
              <a:buNone/>
            </a:pPr>
            <a:r>
              <a:rPr lang="el-GR" dirty="0"/>
              <a:t>ΠΑΙΔΙ: Ω, κανείς δε με θέλεις.</a:t>
            </a:r>
          </a:p>
          <a:p>
            <a:pPr marL="0" indent="0">
              <a:buNone/>
            </a:pPr>
            <a:endParaRPr lang="el-GR" dirty="0"/>
          </a:p>
          <a:p>
            <a:pPr marL="0" indent="0">
              <a:buNone/>
            </a:pPr>
            <a:r>
              <a:rPr lang="el-GR" dirty="0"/>
              <a:t>Πρβ. ΠΕΤΡΟΣ: σβήνω το </a:t>
            </a:r>
            <a:r>
              <a:rPr lang="el-GR" dirty="0" err="1"/>
              <a:t>φώτο</a:t>
            </a:r>
            <a:r>
              <a:rPr lang="el-GR" dirty="0"/>
              <a:t>.</a:t>
            </a:r>
          </a:p>
          <a:p>
            <a:pPr marL="0" indent="0">
              <a:buNone/>
            </a:pPr>
            <a:r>
              <a:rPr lang="el-GR" dirty="0"/>
              <a:t>ΜΑΜΑ: Σβήνεις το φως, Πέτρο;</a:t>
            </a:r>
          </a:p>
          <a:p>
            <a:pPr marL="0" indent="0">
              <a:buNone/>
            </a:pPr>
            <a:r>
              <a:rPr lang="el-GR" dirty="0"/>
              <a:t>ΠΕΤΡΟΣ: σβήνω το </a:t>
            </a:r>
            <a:r>
              <a:rPr lang="el-GR" dirty="0" err="1"/>
              <a:t>φώτο</a:t>
            </a:r>
            <a:endParaRPr lang="el-GR" dirty="0"/>
          </a:p>
        </p:txBody>
      </p:sp>
    </p:spTree>
    <p:extLst>
      <p:ext uri="{BB962C8B-B14F-4D97-AF65-F5344CB8AC3E}">
        <p14:creationId xmlns:p14="http://schemas.microsoft.com/office/powerpoint/2010/main" val="204919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2241A7-AABC-E743-AEB2-7AE682FA5ECD}"/>
              </a:ext>
            </a:extLst>
          </p:cNvPr>
          <p:cNvSpPr>
            <a:spLocks noGrp="1"/>
          </p:cNvSpPr>
          <p:nvPr>
            <p:ph type="title"/>
          </p:nvPr>
        </p:nvSpPr>
        <p:spPr/>
        <p:txBody>
          <a:bodyPr/>
          <a:lstStyle/>
          <a:p>
            <a:r>
              <a:rPr lang="el-GR" dirty="0"/>
              <a:t>Με την αναλογία;</a:t>
            </a:r>
          </a:p>
        </p:txBody>
      </p:sp>
      <p:sp>
        <p:nvSpPr>
          <p:cNvPr id="3" name="Θέση περιεχομένου 2">
            <a:extLst>
              <a:ext uri="{FF2B5EF4-FFF2-40B4-BE49-F238E27FC236}">
                <a16:creationId xmlns:a16="http://schemas.microsoft.com/office/drawing/2014/main" id="{2999B401-8D92-E54B-A7B4-0E22180C311E}"/>
              </a:ext>
            </a:extLst>
          </p:cNvPr>
          <p:cNvSpPr>
            <a:spLocks noGrp="1"/>
          </p:cNvSpPr>
          <p:nvPr>
            <p:ph idx="1"/>
          </p:nvPr>
        </p:nvSpPr>
        <p:spPr/>
        <p:txBody>
          <a:bodyPr/>
          <a:lstStyle/>
          <a:p>
            <a:r>
              <a:rPr lang="el-GR" dirty="0"/>
              <a:t>Ο Βασίλης είναι </a:t>
            </a:r>
            <a:r>
              <a:rPr lang="el-GR" dirty="0" err="1"/>
              <a:t>χάλιας</a:t>
            </a:r>
            <a:r>
              <a:rPr lang="el-GR" dirty="0"/>
              <a:t>.</a:t>
            </a:r>
          </a:p>
          <a:p>
            <a:r>
              <a:rPr lang="el-GR" dirty="0"/>
              <a:t>Σβήσε το </a:t>
            </a:r>
            <a:r>
              <a:rPr lang="el-GR" dirty="0" err="1"/>
              <a:t>φώτο</a:t>
            </a:r>
            <a:r>
              <a:rPr lang="el-GR" dirty="0"/>
              <a:t>.</a:t>
            </a:r>
          </a:p>
          <a:p>
            <a:r>
              <a:rPr lang="el-GR" dirty="0"/>
              <a:t>Να </a:t>
            </a:r>
            <a:r>
              <a:rPr lang="el-GR" dirty="0" err="1"/>
              <a:t>πλύσω</a:t>
            </a:r>
            <a:r>
              <a:rPr lang="el-GR" dirty="0"/>
              <a:t> τα χέρια μου;</a:t>
            </a:r>
          </a:p>
          <a:p>
            <a:endParaRPr lang="el-GR" dirty="0"/>
          </a:p>
        </p:txBody>
      </p:sp>
    </p:spTree>
    <p:extLst>
      <p:ext uri="{BB962C8B-B14F-4D97-AF65-F5344CB8AC3E}">
        <p14:creationId xmlns:p14="http://schemas.microsoft.com/office/powerpoint/2010/main" val="1766956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76195F-9606-1D44-80CA-0DF410AE682C}"/>
              </a:ext>
            </a:extLst>
          </p:cNvPr>
          <p:cNvSpPr>
            <a:spLocks noGrp="1"/>
          </p:cNvSpPr>
          <p:nvPr>
            <p:ph type="title"/>
          </p:nvPr>
        </p:nvSpPr>
        <p:spPr/>
        <p:txBody>
          <a:bodyPr/>
          <a:lstStyle/>
          <a:p>
            <a:r>
              <a:rPr lang="el-GR" dirty="0"/>
              <a:t>Με τα </a:t>
            </a:r>
            <a:r>
              <a:rPr lang="el-GR" dirty="0" err="1"/>
              <a:t>μαμαδίστικα</a:t>
            </a:r>
            <a:r>
              <a:rPr lang="el-GR" dirty="0"/>
              <a:t> </a:t>
            </a:r>
            <a:r>
              <a:rPr lang="en-US" dirty="0"/>
              <a:t>(motherese)</a:t>
            </a:r>
            <a:r>
              <a:rPr lang="el-GR" dirty="0"/>
              <a:t>;;;</a:t>
            </a:r>
          </a:p>
        </p:txBody>
      </p:sp>
      <p:sp>
        <p:nvSpPr>
          <p:cNvPr id="3" name="Θέση περιεχομένου 2">
            <a:extLst>
              <a:ext uri="{FF2B5EF4-FFF2-40B4-BE49-F238E27FC236}">
                <a16:creationId xmlns:a16="http://schemas.microsoft.com/office/drawing/2014/main" id="{BB34C505-9104-E24D-AE34-0C309EDC8D9E}"/>
              </a:ext>
            </a:extLst>
          </p:cNvPr>
          <p:cNvSpPr>
            <a:spLocks noGrp="1"/>
          </p:cNvSpPr>
          <p:nvPr>
            <p:ph idx="1"/>
          </p:nvPr>
        </p:nvSpPr>
        <p:spPr/>
        <p:txBody>
          <a:bodyPr>
            <a:normAutofit fontScale="92500" lnSpcReduction="20000"/>
          </a:bodyPr>
          <a:lstStyle/>
          <a:p>
            <a:r>
              <a:rPr lang="el-GR" dirty="0"/>
              <a:t>Θέλεις το γάλα σου τώρα;</a:t>
            </a:r>
          </a:p>
          <a:p>
            <a:r>
              <a:rPr lang="el-GR" dirty="0"/>
              <a:t>Η μαμά νομίζει ότι πρέπει να κοιμηθείς τώρα.</a:t>
            </a:r>
          </a:p>
          <a:p>
            <a:r>
              <a:rPr lang="el-GR" dirty="0"/>
              <a:t>Πού είναι το αστεράκι μου τώρα;</a:t>
            </a:r>
          </a:p>
          <a:p>
            <a:r>
              <a:rPr lang="el-GR" dirty="0"/>
              <a:t>Δεν θέλουμε να το πονέσουμε το σκυλάκι, θέλουμε;</a:t>
            </a:r>
          </a:p>
          <a:p>
            <a:r>
              <a:rPr lang="el-GR" dirty="0"/>
              <a:t>……</a:t>
            </a:r>
          </a:p>
          <a:p>
            <a:endParaRPr lang="el-GR" dirty="0"/>
          </a:p>
          <a:p>
            <a:r>
              <a:rPr lang="el-GR" dirty="0"/>
              <a:t>Η μητρική ομιλία δεν είναι συντακτικά περιορισμένη. Οι ενήλικες ακολουθούν παρά καθοδηγούν τη γλωσσική ανάπτυξη του παιδιού. </a:t>
            </a:r>
            <a:r>
              <a:rPr lang="el-GR" b="1" dirty="0">
                <a:highlight>
                  <a:srgbClr val="FFFF00"/>
                </a:highlight>
              </a:rPr>
              <a:t>Τροποποιούν</a:t>
            </a:r>
            <a:r>
              <a:rPr lang="el-GR" dirty="0">
                <a:highlight>
                  <a:srgbClr val="FFFF00"/>
                </a:highlight>
              </a:rPr>
              <a:t> τη γλώσσα τους σε σχέση με την ολοένα αυξανόμενη πολυπλοκότητα της γλώσσας του παιδιού.</a:t>
            </a:r>
          </a:p>
        </p:txBody>
      </p:sp>
    </p:spTree>
    <p:extLst>
      <p:ext uri="{BB962C8B-B14F-4D97-AF65-F5344CB8AC3E}">
        <p14:creationId xmlns:p14="http://schemas.microsoft.com/office/powerpoint/2010/main" val="1500424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65A96A-8FAD-8A43-9D4D-B83D7F52A116}"/>
              </a:ext>
            </a:extLst>
          </p:cNvPr>
          <p:cNvSpPr>
            <a:spLocks noGrp="1"/>
          </p:cNvSpPr>
          <p:nvPr>
            <p:ph type="title"/>
          </p:nvPr>
        </p:nvSpPr>
        <p:spPr/>
        <p:txBody>
          <a:bodyPr/>
          <a:lstStyle/>
          <a:p>
            <a:r>
              <a:rPr lang="el-GR" dirty="0"/>
              <a:t>Υπόθεση της </a:t>
            </a:r>
            <a:r>
              <a:rPr lang="el-GR" dirty="0" err="1"/>
              <a:t>εμφυτότητας</a:t>
            </a:r>
            <a:endParaRPr lang="el-GR" dirty="0"/>
          </a:p>
        </p:txBody>
      </p:sp>
      <p:sp>
        <p:nvSpPr>
          <p:cNvPr id="3" name="Θέση περιεχομένου 2">
            <a:extLst>
              <a:ext uri="{FF2B5EF4-FFF2-40B4-BE49-F238E27FC236}">
                <a16:creationId xmlns:a16="http://schemas.microsoft.com/office/drawing/2014/main" id="{5DE94144-8215-3F43-B1B0-4A7FCA534522}"/>
              </a:ext>
            </a:extLst>
          </p:cNvPr>
          <p:cNvSpPr>
            <a:spLocks noGrp="1"/>
          </p:cNvSpPr>
          <p:nvPr>
            <p:ph idx="1"/>
          </p:nvPr>
        </p:nvSpPr>
        <p:spPr/>
        <p:txBody>
          <a:bodyPr/>
          <a:lstStyle/>
          <a:p>
            <a:r>
              <a:rPr lang="el-GR" dirty="0"/>
              <a:t>Η εκμάθηση της γλώσσας δεν είναι κάτι που «κάνει» το παιδί. Είναι κάτι που συμβαίνει στο παιδί το οποίο βρίσκεται μέσα σε ένα κατάλληλο περιβάλλον, όπως ακριβώς μεγαλώνει και ωριμάζει το σώμα του με έναν </a:t>
            </a:r>
            <a:r>
              <a:rPr lang="el-GR" dirty="0">
                <a:highlight>
                  <a:srgbClr val="FFFF00"/>
                </a:highlight>
              </a:rPr>
              <a:t>προκαθορισμένο τρόπο </a:t>
            </a:r>
            <a:r>
              <a:rPr lang="el-GR" dirty="0"/>
              <a:t>όταν του παρέχεται η κατάλληλη διατροφή και δέχεται τα κατάλληλα ερεθίσματα από το περιβάλλον του. </a:t>
            </a:r>
          </a:p>
          <a:p>
            <a:pPr marL="0" indent="0">
              <a:buNone/>
            </a:pPr>
            <a:r>
              <a:rPr lang="en-US" sz="2000" dirty="0"/>
              <a:t>Noam Chomsky, Language and the Problem of Knowledge. Cambridge, MA: MIT Press, 1988.</a:t>
            </a:r>
            <a:endParaRPr lang="el-GR" sz="2000" dirty="0"/>
          </a:p>
        </p:txBody>
      </p:sp>
    </p:spTree>
    <p:extLst>
      <p:ext uri="{BB962C8B-B14F-4D97-AF65-F5344CB8AC3E}">
        <p14:creationId xmlns:p14="http://schemas.microsoft.com/office/powerpoint/2010/main" val="4293743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86A-0BBD-134D-8631-BC59FE102261}"/>
              </a:ext>
            </a:extLst>
          </p:cNvPr>
          <p:cNvSpPr>
            <a:spLocks noGrp="1"/>
          </p:cNvSpPr>
          <p:nvPr>
            <p:ph type="title"/>
          </p:nvPr>
        </p:nvSpPr>
        <p:spPr>
          <a:xfrm>
            <a:off x="1981200" y="302644"/>
            <a:ext cx="7729728" cy="1188720"/>
          </a:xfrm>
        </p:spPr>
        <p:txBody>
          <a:bodyPr/>
          <a:lstStyle/>
          <a:p>
            <a:pPr>
              <a:defRPr/>
            </a:pPr>
            <a:r>
              <a:rPr lang="el-GR" b="1" dirty="0">
                <a:highlight>
                  <a:srgbClr val="FFFF00"/>
                </a:highlight>
              </a:rPr>
              <a:t>Ο μηχανισμός της γλωσσικής κατάκτησης</a:t>
            </a:r>
            <a:endParaRPr lang="en-US" b="1" dirty="0">
              <a:highlight>
                <a:srgbClr val="FFFF00"/>
              </a:highlight>
            </a:endParaRPr>
          </a:p>
        </p:txBody>
      </p:sp>
      <p:sp>
        <p:nvSpPr>
          <p:cNvPr id="60418" name="Content Placeholder 2">
            <a:extLst>
              <a:ext uri="{FF2B5EF4-FFF2-40B4-BE49-F238E27FC236}">
                <a16:creationId xmlns:a16="http://schemas.microsoft.com/office/drawing/2014/main" id="{A8E3A3BA-56A2-F74F-BBAD-5B8ECC7EF98E}"/>
              </a:ext>
            </a:extLst>
          </p:cNvPr>
          <p:cNvSpPr>
            <a:spLocks noGrp="1"/>
          </p:cNvSpPr>
          <p:nvPr>
            <p:ph idx="1"/>
          </p:nvPr>
        </p:nvSpPr>
        <p:spPr>
          <a:xfrm>
            <a:off x="1981200" y="1600200"/>
            <a:ext cx="8229600" cy="4924425"/>
          </a:xfrm>
        </p:spPr>
        <p:txBody>
          <a:bodyPr/>
          <a:lstStyle/>
          <a:p>
            <a:r>
              <a:rPr lang="el-GR" altLang="el-GR" dirty="0">
                <a:ea typeface="ＭＳ Ｐゴシック" panose="020B0600070205080204" pitchFamily="34" charset="-128"/>
              </a:rPr>
              <a:t>Το αρχικό στάδιο στη γλωσσική κατάκτηση</a:t>
            </a:r>
          </a:p>
          <a:p>
            <a:r>
              <a:rPr lang="el-GR" altLang="el-GR" dirty="0">
                <a:ea typeface="ＭＳ Ｐゴシック" panose="020B0600070205080204" pitchFamily="34" charset="-128"/>
              </a:rPr>
              <a:t>Το προσχέδιο ή ο «καμβάς» ο οποίος περιλαμβάνει:</a:t>
            </a:r>
          </a:p>
          <a:p>
            <a:pPr lvl="1"/>
            <a:r>
              <a:rPr lang="el-GR" altLang="el-GR" dirty="0">
                <a:ea typeface="ＭＳ Ｐゴシック" panose="020B0600070205080204" pitchFamily="34" charset="-128"/>
              </a:rPr>
              <a:t>Καθολικές αρχές, δηλαδή κανόνες που ισχύουν σε όλες τις γλώσσες του κόσμου</a:t>
            </a:r>
          </a:p>
          <a:p>
            <a:pPr lvl="1"/>
            <a:r>
              <a:rPr lang="el-GR" altLang="el-GR" dirty="0">
                <a:ea typeface="ＭＳ Ｐゴシック" panose="020B0600070205080204" pitchFamily="34" charset="-128"/>
              </a:rPr>
              <a:t>Παραμέτρους, δηλαδή πιθανές διαφοροποιήσεις που απαντούν στις διαφορετικές γλώσσες του κόσμου</a:t>
            </a:r>
          </a:p>
          <a:p>
            <a:pPr lvl="1">
              <a:buFont typeface="Arial" panose="020B0604020202020204" pitchFamily="34" charset="0"/>
              <a:buChar char="•"/>
            </a:pPr>
            <a:r>
              <a:rPr lang="el-GR" altLang="el-GR" dirty="0">
                <a:ea typeface="ＭＳ Ｐゴシック" panose="020B0600070205080204" pitchFamily="34" charset="-128"/>
              </a:rPr>
              <a:t> Το προσχέδιο αυτό ονομάζεται </a:t>
            </a:r>
            <a:r>
              <a:rPr lang="el-GR" altLang="el-GR" dirty="0">
                <a:highlight>
                  <a:srgbClr val="FFFF00"/>
                </a:highlight>
                <a:ea typeface="ＭＳ Ｐゴシック" panose="020B0600070205080204" pitchFamily="34" charset="-128"/>
              </a:rPr>
              <a:t>ΚΑΘΟΛΙΚΗ ΓΡΑΜΜΑΤΙΚΗ </a:t>
            </a:r>
            <a:r>
              <a:rPr lang="en-US" altLang="el-GR" dirty="0">
                <a:highlight>
                  <a:srgbClr val="FFFF00"/>
                </a:highlight>
                <a:ea typeface="ＭＳ Ｐゴシック" panose="020B0600070205080204" pitchFamily="34" charset="-128"/>
              </a:rPr>
              <a:t>(Universal Grammar)</a:t>
            </a:r>
            <a:endParaRPr lang="el-GR" altLang="el-GR" dirty="0">
              <a:highlight>
                <a:srgbClr val="FFFF00"/>
              </a:highlight>
              <a:ea typeface="ＭＳ Ｐゴシック" panose="020B0600070205080204" pitchFamily="34" charset="-128"/>
            </a:endParaRPr>
          </a:p>
        </p:txBody>
      </p:sp>
    </p:spTree>
    <p:extLst>
      <p:ext uri="{BB962C8B-B14F-4D97-AF65-F5344CB8AC3E}">
        <p14:creationId xmlns:p14="http://schemas.microsoft.com/office/powerpoint/2010/main" val="1520981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 Τίτλος">
            <a:extLst>
              <a:ext uri="{FF2B5EF4-FFF2-40B4-BE49-F238E27FC236}">
                <a16:creationId xmlns:a16="http://schemas.microsoft.com/office/drawing/2014/main" id="{7B97B214-551D-8447-81B4-9A70CA0F4FEB}"/>
              </a:ext>
            </a:extLst>
          </p:cNvPr>
          <p:cNvSpPr>
            <a:spLocks noGrp="1"/>
          </p:cNvSpPr>
          <p:nvPr>
            <p:ph type="title"/>
          </p:nvPr>
        </p:nvSpPr>
        <p:spPr/>
        <p:txBody>
          <a:bodyPr>
            <a:normAutofit fontScale="90000"/>
          </a:bodyPr>
          <a:lstStyle/>
          <a:p>
            <a:r>
              <a:rPr lang="el-GR" altLang="el-GR" sz="4000">
                <a:ea typeface="ＭＳ Ｐゴシック" panose="020B0600070205080204" pitchFamily="34" charset="-128"/>
              </a:rPr>
              <a:t>Κατάκτηση Γ1: από τον ήχο στη λέξη</a:t>
            </a:r>
          </a:p>
        </p:txBody>
      </p:sp>
      <p:pic>
        <p:nvPicPr>
          <p:cNvPr id="40962" name="Picture 2" descr="Baby talk 101 - Whaaaaa!  'This is a good one.  It means, 'Until my every need is met, your life will be hell'.' by Baldwin, Mike">
            <a:extLst>
              <a:ext uri="{FF2B5EF4-FFF2-40B4-BE49-F238E27FC236}">
                <a16:creationId xmlns:a16="http://schemas.microsoft.com/office/drawing/2014/main" id="{9833E40D-0A93-1742-B21A-9053D9B61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495" y="2020285"/>
            <a:ext cx="56165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531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AE0936E5-8B6B-5D45-B453-DB50CADB6F02}"/>
              </a:ext>
            </a:extLst>
          </p:cNvPr>
          <p:cNvSpPr>
            <a:spLocks noGrp="1" noChangeArrowheads="1"/>
          </p:cNvSpPr>
          <p:nvPr>
            <p:ph type="title" idx="4294967295"/>
          </p:nvPr>
        </p:nvSpPr>
        <p:spPr>
          <a:xfrm>
            <a:off x="1524000" y="274638"/>
            <a:ext cx="8229600" cy="1143000"/>
          </a:xfrm>
        </p:spPr>
        <p:txBody>
          <a:bodyPr>
            <a:normAutofit fontScale="90000"/>
          </a:bodyPr>
          <a:lstStyle/>
          <a:p>
            <a:pPr eaLnBrk="1" hangingPunct="1">
              <a:defRPr/>
            </a:pPr>
            <a:r>
              <a:rPr lang="el-GR" altLang="el-GR" sz="3600" b="1">
                <a:effectLst>
                  <a:outerShdw blurRad="38100" dist="38100" dir="2700000" algn="tl">
                    <a:srgbClr val="FFFFFF"/>
                  </a:outerShdw>
                </a:effectLst>
                <a:ea typeface="ＭＳ Ｐゴシック" panose="020B0600070205080204" pitchFamily="34" charset="-128"/>
              </a:rPr>
              <a:t>Γλωσσική ικανότητα και γλωσσική πραγμάτωση</a:t>
            </a:r>
          </a:p>
        </p:txBody>
      </p:sp>
      <p:sp>
        <p:nvSpPr>
          <p:cNvPr id="107523" name="Rectangle 3">
            <a:extLst>
              <a:ext uri="{FF2B5EF4-FFF2-40B4-BE49-F238E27FC236}">
                <a16:creationId xmlns:a16="http://schemas.microsoft.com/office/drawing/2014/main" id="{9D1D3930-2E75-BB4D-B85A-27205CCBAE2C}"/>
              </a:ext>
            </a:extLst>
          </p:cNvPr>
          <p:cNvSpPr>
            <a:spLocks noGrp="1" noChangeArrowheads="1"/>
          </p:cNvSpPr>
          <p:nvPr>
            <p:ph type="body" idx="4294967295"/>
          </p:nvPr>
        </p:nvSpPr>
        <p:spPr>
          <a:xfrm>
            <a:off x="1524000" y="1600200"/>
            <a:ext cx="8229600" cy="4525963"/>
          </a:xfrm>
        </p:spPr>
        <p:txBody>
          <a:bodyPr>
            <a:normAutofit/>
          </a:bodyPr>
          <a:lstStyle/>
          <a:p>
            <a:pPr eaLnBrk="1" hangingPunct="1">
              <a:defRPr/>
            </a:pPr>
            <a:r>
              <a:rPr lang="el-GR" altLang="el-GR" sz="3000">
                <a:effectLst>
                  <a:outerShdw blurRad="38100" dist="38100" dir="2700000" algn="tl">
                    <a:srgbClr val="FFFFFF"/>
                  </a:outerShdw>
                </a:effectLst>
                <a:ea typeface="ＭＳ Ｐゴシック" panose="020B0600070205080204" pitchFamily="34" charset="-128"/>
              </a:rPr>
              <a:t>Κάθε φυσικός ομιλητής γνωρίζει ποικίλες πληροφορίες για τις μονάδες της μητρικής του γλώσσας και τους τρόπους με τους οποίους αυτές συνδυάζονται. Η γνώση αυτή συνιστά τη γλωσσική ικανότητα του ομιλητή.</a:t>
            </a:r>
          </a:p>
          <a:p>
            <a:pPr eaLnBrk="1" hangingPunct="1">
              <a:defRPr/>
            </a:pPr>
            <a:r>
              <a:rPr lang="el-GR" altLang="el-GR" sz="3000">
                <a:effectLst>
                  <a:outerShdw blurRad="38100" dist="38100" dir="2700000" algn="tl">
                    <a:srgbClr val="FFFFFF"/>
                  </a:outerShdw>
                </a:effectLst>
                <a:ea typeface="ＭＳ Ｐゴシック" panose="020B0600070205080204" pitchFamily="34" charset="-128"/>
              </a:rPr>
              <a:t>Η εφαρμογή της γνώσης αυτής σε πραγματικές συνθήκες παραγωγής και κατανόησης (φυσιολογικοί/ ψυχολογικοί περιορισμοί) συνιστά τη γλωσσική πραγμάτωσή της.</a:t>
            </a:r>
          </a:p>
        </p:txBody>
      </p:sp>
    </p:spTree>
    <p:extLst>
      <p:ext uri="{BB962C8B-B14F-4D97-AF65-F5344CB8AC3E}">
        <p14:creationId xmlns:p14="http://schemas.microsoft.com/office/powerpoint/2010/main" val="965316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01E4D4-5646-E344-AF82-E2B358F41A72}"/>
              </a:ext>
            </a:extLst>
          </p:cNvPr>
          <p:cNvSpPr>
            <a:spLocks noGrp="1"/>
          </p:cNvSpPr>
          <p:nvPr>
            <p:ph type="ctrTitle"/>
          </p:nvPr>
        </p:nvSpPr>
        <p:spPr>
          <a:xfrm>
            <a:off x="1350168" y="466062"/>
            <a:ext cx="10291763" cy="3159125"/>
          </a:xfrm>
        </p:spPr>
        <p:txBody>
          <a:bodyPr>
            <a:normAutofit/>
          </a:bodyPr>
          <a:lstStyle/>
          <a:p>
            <a:r>
              <a:rPr lang="el-GR" b="1" dirty="0" err="1">
                <a:highlight>
                  <a:srgbClr val="FFFF00"/>
                </a:highlight>
              </a:rPr>
              <a:t>Σχεδιαστικ</a:t>
            </a:r>
            <a:r>
              <a:rPr lang="en-US" b="1" dirty="0" err="1">
                <a:highlight>
                  <a:srgbClr val="FFFF00"/>
                </a:highlight>
              </a:rPr>
              <a:t>ά</a:t>
            </a:r>
            <a:r>
              <a:rPr lang="el-GR" b="1" dirty="0">
                <a:highlight>
                  <a:srgbClr val="FFFF00"/>
                </a:highlight>
              </a:rPr>
              <a:t> χαρακτηριστικά</a:t>
            </a:r>
            <a:br>
              <a:rPr lang="el-GR" b="1" dirty="0">
                <a:highlight>
                  <a:srgbClr val="FFFF00"/>
                </a:highlight>
              </a:rPr>
            </a:br>
            <a:br>
              <a:rPr lang="el-GR" b="1" dirty="0">
                <a:highlight>
                  <a:srgbClr val="FFFF00"/>
                </a:highlight>
              </a:rPr>
            </a:br>
            <a:r>
              <a:rPr lang="el-GR" b="1" dirty="0">
                <a:highlight>
                  <a:srgbClr val="FFFF00"/>
                </a:highlight>
              </a:rPr>
              <a:t>γλώσσες των ζώων </a:t>
            </a:r>
            <a:r>
              <a:rPr lang="en-US" b="1" dirty="0">
                <a:highlight>
                  <a:srgbClr val="FFFF00"/>
                </a:highlight>
              </a:rPr>
              <a:t>vs </a:t>
            </a:r>
            <a:r>
              <a:rPr lang="el-GR" b="1" dirty="0">
                <a:highlight>
                  <a:srgbClr val="FFFF00"/>
                </a:highlight>
              </a:rPr>
              <a:t>ανθρώπινη γλώσσα</a:t>
            </a:r>
            <a:endParaRPr lang="el-GR" dirty="0"/>
          </a:p>
        </p:txBody>
      </p:sp>
      <p:sp>
        <p:nvSpPr>
          <p:cNvPr id="3" name="Υπότιτλος 2">
            <a:extLst>
              <a:ext uri="{FF2B5EF4-FFF2-40B4-BE49-F238E27FC236}">
                <a16:creationId xmlns:a16="http://schemas.microsoft.com/office/drawing/2014/main" id="{88F704E4-F99A-1F45-8149-0678DDD5C930}"/>
              </a:ext>
            </a:extLst>
          </p:cNvPr>
          <p:cNvSpPr>
            <a:spLocks noGrp="1"/>
          </p:cNvSpPr>
          <p:nvPr>
            <p:ph type="subTitle" idx="1"/>
          </p:nvPr>
        </p:nvSpPr>
        <p:spPr>
          <a:xfrm>
            <a:off x="1350167" y="4443453"/>
            <a:ext cx="10291763" cy="1019798"/>
          </a:xfrm>
        </p:spPr>
        <p:txBody>
          <a:bodyPr>
            <a:normAutofit fontScale="92500" lnSpcReduction="20000"/>
          </a:bodyPr>
          <a:lstStyle/>
          <a:p>
            <a:endParaRPr lang="el-GR" sz="3200" b="1" dirty="0"/>
          </a:p>
          <a:p>
            <a:r>
              <a:rPr lang="el-GR" sz="3200" b="1" dirty="0">
                <a:solidFill>
                  <a:srgbClr val="FF0000"/>
                </a:solidFill>
              </a:rPr>
              <a:t>(</a:t>
            </a:r>
            <a:r>
              <a:rPr lang="en-US" sz="3200" b="1" dirty="0">
                <a:solidFill>
                  <a:srgbClr val="FF0000"/>
                </a:solidFill>
              </a:rPr>
              <a:t>design features, Hockett 1960)</a:t>
            </a:r>
            <a:endParaRPr lang="el-GR" sz="3200" b="1" dirty="0">
              <a:solidFill>
                <a:srgbClr val="FF0000"/>
              </a:solidFill>
            </a:endParaRPr>
          </a:p>
        </p:txBody>
      </p:sp>
    </p:spTree>
    <p:extLst>
      <p:ext uri="{BB962C8B-B14F-4D97-AF65-F5344CB8AC3E}">
        <p14:creationId xmlns:p14="http://schemas.microsoft.com/office/powerpoint/2010/main" val="2977201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4">
            <a:extLst>
              <a:ext uri="{FF2B5EF4-FFF2-40B4-BE49-F238E27FC236}">
                <a16:creationId xmlns:a16="http://schemas.microsoft.com/office/drawing/2014/main" id="{D474130D-6342-E84B-A918-667A7F002E8A}"/>
              </a:ext>
            </a:extLst>
          </p:cNvPr>
          <p:cNvSpPr>
            <a:spLocks noGrp="1"/>
          </p:cNvSpPr>
          <p:nvPr>
            <p:ph type="title"/>
          </p:nvPr>
        </p:nvSpPr>
        <p:spPr>
          <a:xfrm>
            <a:off x="1806284" y="162044"/>
            <a:ext cx="8229600" cy="622323"/>
          </a:xfrm>
        </p:spPr>
        <p:txBody>
          <a:bodyPr>
            <a:normAutofit fontScale="90000"/>
          </a:bodyPr>
          <a:lstStyle/>
          <a:p>
            <a:r>
              <a:rPr lang="en-US" altLang="el-GR" sz="3200" dirty="0">
                <a:ea typeface="ＭＳ Ｐゴシック" panose="020B0600070205080204" pitchFamily="34" charset="-128"/>
              </a:rPr>
              <a:t>Design features (Hockett, 1963)</a:t>
            </a:r>
          </a:p>
        </p:txBody>
      </p:sp>
      <p:sp>
        <p:nvSpPr>
          <p:cNvPr id="94210" name="Content Placeholder 5">
            <a:extLst>
              <a:ext uri="{FF2B5EF4-FFF2-40B4-BE49-F238E27FC236}">
                <a16:creationId xmlns:a16="http://schemas.microsoft.com/office/drawing/2014/main" id="{D2A66A34-B167-0541-B8F2-49D877D9486A}"/>
              </a:ext>
            </a:extLst>
          </p:cNvPr>
          <p:cNvSpPr>
            <a:spLocks noGrp="1"/>
          </p:cNvSpPr>
          <p:nvPr>
            <p:ph idx="1"/>
          </p:nvPr>
        </p:nvSpPr>
        <p:spPr>
          <a:xfrm>
            <a:off x="0" y="784367"/>
            <a:ext cx="12192000" cy="6200774"/>
          </a:xfrm>
        </p:spPr>
        <p:txBody>
          <a:bodyPr>
            <a:normAutofit fontScale="85000" lnSpcReduction="10000"/>
          </a:bodyPr>
          <a:lstStyle/>
          <a:p>
            <a:r>
              <a:rPr lang="el-GR" altLang="el-GR" sz="2600" b="1" dirty="0">
                <a:highlight>
                  <a:srgbClr val="FFFF00"/>
                </a:highlight>
                <a:ea typeface="ＭＳ Ｐゴシック" panose="020B0600070205080204" pitchFamily="34" charset="-128"/>
              </a:rPr>
              <a:t>Κανάλι επικοινωνίας</a:t>
            </a:r>
          </a:p>
          <a:p>
            <a:pPr lvl="1"/>
            <a:r>
              <a:rPr lang="el-GR" altLang="el-GR" sz="1500" dirty="0">
                <a:ea typeface="ＭＳ Ｐゴシック" panose="020B0600070205080204" pitchFamily="34" charset="-128"/>
              </a:rPr>
              <a:t>Φωνητικό-ακουστικό κανάλι: πώς μεταδίδεται το μήνυμα, με ποια κανάλια γίνεται η επικοινωνία (ήχος = φωνή/ακοή= αφτιά)</a:t>
            </a:r>
          </a:p>
          <a:p>
            <a:pPr lvl="1"/>
            <a:r>
              <a:rPr lang="el-GR" altLang="el-GR" sz="1500" dirty="0">
                <a:ea typeface="ＭＳ Ｐゴシック" panose="020B0600070205080204" pitchFamily="34" charset="-128"/>
              </a:rPr>
              <a:t>Γενική εκπομπή και κατευθυνόμενη πρόσληψη του μηνύματος: το μήνυμα μεταδίδεται ταυτόχρονα σε πολλούς διαφορετικούς αποδέκτες, ενώ όσοι το προσλαμβάνουν μπορούν να εντοπίσουν την πηγή του</a:t>
            </a:r>
          </a:p>
          <a:p>
            <a:pPr lvl="1"/>
            <a:r>
              <a:rPr lang="el-GR" altLang="el-GR" sz="1500" dirty="0">
                <a:ea typeface="ＭＳ Ｐゴシック" panose="020B0600070205080204" pitchFamily="34" charset="-128"/>
              </a:rPr>
              <a:t>Ταχεία εξασθένιση (οι ήχοι δεν διαρκούν πολύ)</a:t>
            </a:r>
          </a:p>
          <a:p>
            <a:pPr lvl="1"/>
            <a:r>
              <a:rPr lang="el-GR" altLang="el-GR" sz="1500" dirty="0" err="1">
                <a:ea typeface="ＭＳ Ｐゴシック" panose="020B0600070205080204" pitchFamily="34" charset="-128"/>
              </a:rPr>
              <a:t>Εναλλαξιμότητα</a:t>
            </a:r>
            <a:r>
              <a:rPr lang="el-GR" altLang="el-GR" sz="1500" dirty="0">
                <a:ea typeface="ＭＳ Ｐゴシック" panose="020B0600070205080204" pitchFamily="34" charset="-128"/>
              </a:rPr>
              <a:t>/ αντιμετάθεση ρόλων (και πομπός και δέκτης/ και μετάδοση και λήψη ενός μηνύματος)</a:t>
            </a:r>
          </a:p>
          <a:p>
            <a:pPr lvl="1"/>
            <a:r>
              <a:rPr lang="el-GR" altLang="el-GR" sz="1500" dirty="0">
                <a:ea typeface="ＭＳ Ｐゴシック" panose="020B0600070205080204" pitchFamily="34" charset="-128"/>
              </a:rPr>
              <a:t>Ολική ανατροφοδότηση (ακούμε όλα όσα</a:t>
            </a:r>
            <a:r>
              <a:rPr lang="en-US" altLang="el-GR" sz="1500" dirty="0">
                <a:ea typeface="ＭＳ Ｐゴシック" panose="020B0600070205080204" pitchFamily="34" charset="-128"/>
              </a:rPr>
              <a:t> </a:t>
            </a:r>
            <a:r>
              <a:rPr lang="el-GR" altLang="el-GR" sz="1500" dirty="0">
                <a:ea typeface="ＭＳ Ｐゴシック" panose="020B0600070205080204" pitchFamily="34" charset="-128"/>
              </a:rPr>
              <a:t>λέμε, άρα, ελέγχουμε την παραγωγή μας σε αντίθεση με την ακούσια παραγωγή ήχων, πχ το φτάρνισμα που δεν ελέγχεται )</a:t>
            </a:r>
          </a:p>
          <a:p>
            <a:pPr lvl="1"/>
            <a:r>
              <a:rPr lang="el-GR" altLang="el-GR" sz="1500" dirty="0">
                <a:ea typeface="ＭＳ Ｐゴシック" panose="020B0600070205080204" pitchFamily="34" charset="-128"/>
              </a:rPr>
              <a:t>Εξειδίκευση: το σύστημα των σημείων είναι κατά βάση για επικοινωνία και όχι για την κάλυψη βιολογικών αναγκών. Όταν οι άνθρωποι μιλούν χρησιμοποιώντας γλωσσικά σημεία είναι συνήθως εμπρόθετα. Παράδειγμα, ακούσιας επικοινωνίας (χωρίς πρόθεση) είναι το λαχάνιασμα του σκύλου που εξυπηρετεί έναν βιολογικό σκοπό τον οποίο έμμεσα δηλώνει στον ιδιοκτήτη του (</a:t>
            </a:r>
            <a:r>
              <a:rPr lang="el-GR" altLang="el-GR" sz="1500" dirty="0" err="1">
                <a:ea typeface="ＭＳ Ｐゴシック" panose="020B0600070205080204" pitchFamily="34" charset="-128"/>
              </a:rPr>
              <a:t>πχ.δίψα</a:t>
            </a:r>
            <a:r>
              <a:rPr lang="el-GR" altLang="el-GR" sz="1500" dirty="0">
                <a:ea typeface="ＭＳ Ｐゴシック" panose="020B0600070205080204" pitchFamily="34" charset="-128"/>
              </a:rPr>
              <a:t> ή αποτέλεσμα ζέστης). Επομένως, εκεί η επικοινωνία είναι δευτερεύον ζήτημα.</a:t>
            </a:r>
            <a:endParaRPr lang="el-GR" altLang="el-GR" dirty="0">
              <a:ea typeface="ＭＳ Ｐゴシック" panose="020B0600070205080204" pitchFamily="34" charset="-128"/>
            </a:endParaRPr>
          </a:p>
          <a:p>
            <a:r>
              <a:rPr lang="el-GR" altLang="el-GR" sz="2600" b="1" dirty="0">
                <a:highlight>
                  <a:srgbClr val="FFFF00"/>
                </a:highlight>
                <a:ea typeface="ＭＳ Ｐゴシック" panose="020B0600070205080204" pitchFamily="34" charset="-128"/>
              </a:rPr>
              <a:t>Σημασιολογικά χαρακτηριστικά</a:t>
            </a:r>
          </a:p>
          <a:p>
            <a:pPr lvl="1"/>
            <a:r>
              <a:rPr lang="el-GR" altLang="el-GR" sz="1400" dirty="0" err="1">
                <a:ea typeface="ＭＳ Ｐゴシック" panose="020B0600070205080204" pitchFamily="34" charset="-128"/>
              </a:rPr>
              <a:t>Νοηματικότητα</a:t>
            </a:r>
            <a:r>
              <a:rPr lang="el-GR" altLang="el-GR" sz="1400" dirty="0">
                <a:ea typeface="ＭＳ Ｐゴシック" panose="020B0600070205080204" pitchFamily="34" charset="-128"/>
              </a:rPr>
              <a:t> = σύνδεση μιας μορφής με συγκεκριμένη σημασία/</a:t>
            </a:r>
            <a:r>
              <a:rPr lang="el-GR" altLang="el-GR" sz="1400" dirty="0" err="1">
                <a:ea typeface="ＭＳ Ｐゴシック" panose="020B0600070205080204" pitchFamily="34" charset="-128"/>
              </a:rPr>
              <a:t>ες</a:t>
            </a:r>
            <a:endParaRPr lang="el-GR" altLang="el-GR" sz="1400" dirty="0">
              <a:ea typeface="ＭＳ Ｐゴシック" panose="020B0600070205080204" pitchFamily="34" charset="-128"/>
            </a:endParaRPr>
          </a:p>
          <a:p>
            <a:pPr lvl="1"/>
            <a:r>
              <a:rPr lang="el-GR" altLang="el-GR" sz="1400" dirty="0" err="1">
                <a:ea typeface="ＭＳ Ｐゴシック" panose="020B0600070205080204" pitchFamily="34" charset="-128"/>
              </a:rPr>
              <a:t>Αυθαιρετότητα</a:t>
            </a:r>
            <a:r>
              <a:rPr lang="el-GR" altLang="el-GR" sz="1400" dirty="0">
                <a:ea typeface="ＭＳ Ｐゴシック" panose="020B0600070205080204" pitchFamily="34" charset="-128"/>
              </a:rPr>
              <a:t> </a:t>
            </a:r>
            <a:r>
              <a:rPr lang="en-US" altLang="el-GR" sz="1400" dirty="0">
                <a:ea typeface="ＭＳ Ｐゴシック" panose="020B0600070205080204" pitchFamily="34" charset="-128"/>
              </a:rPr>
              <a:t>= </a:t>
            </a:r>
            <a:r>
              <a:rPr lang="el-GR" altLang="el-GR" sz="1400" dirty="0">
                <a:ea typeface="ＭＳ Ｐゴシック" panose="020B0600070205080204" pitchFamily="34" charset="-128"/>
              </a:rPr>
              <a:t>σχέση μορφής – σημασίας όχι </a:t>
            </a:r>
            <a:r>
              <a:rPr lang="el-GR" altLang="el-GR" sz="1400" dirty="0" err="1">
                <a:ea typeface="ＭＳ Ｐゴシック" panose="020B0600070205080204" pitchFamily="34" charset="-128"/>
              </a:rPr>
              <a:t>αιτιακή</a:t>
            </a:r>
            <a:r>
              <a:rPr lang="el-GR" altLang="el-GR" sz="1400" dirty="0">
                <a:ea typeface="ＭＳ Ｐゴシック" panose="020B0600070205080204" pitchFamily="34" charset="-128"/>
              </a:rPr>
              <a:t>, αλλά αυθαίρετη/ συμβατική</a:t>
            </a:r>
          </a:p>
          <a:p>
            <a:pPr lvl="1"/>
            <a:r>
              <a:rPr lang="el-GR" altLang="el-GR" sz="1400" dirty="0">
                <a:ea typeface="ＭＳ Ｐゴシック" panose="020B0600070205080204" pitchFamily="34" charset="-128"/>
              </a:rPr>
              <a:t> </a:t>
            </a:r>
            <a:r>
              <a:rPr lang="el-GR" altLang="el-GR" sz="1400" dirty="0" err="1">
                <a:ea typeface="ＭＳ Ｐゴシック" panose="020B0600070205080204" pitchFamily="34" charset="-128"/>
              </a:rPr>
              <a:t>Διακριτότητα</a:t>
            </a:r>
            <a:r>
              <a:rPr lang="el-GR" altLang="el-GR" sz="1400" dirty="0">
                <a:ea typeface="ＭＳ Ｐゴシック" panose="020B0600070205080204" pitchFamily="34" charset="-128"/>
              </a:rPr>
              <a:t>= στοιχεία που δημιουργούν μονάδες με νόημα είναι διακριτά μεταξύ τους (πχ. </a:t>
            </a:r>
            <a:r>
              <a:rPr lang="en-US" altLang="el-GR" sz="1400" dirty="0">
                <a:ea typeface="ＭＳ Ｐゴシック" panose="020B0600070205080204" pitchFamily="34" charset="-128"/>
              </a:rPr>
              <a:t>a, o, n, p &gt; p-o-n-a-o/ n-o-p-o/ p-a-n-o)</a:t>
            </a:r>
            <a:r>
              <a:rPr lang="el-GR" altLang="el-GR" sz="1400" dirty="0">
                <a:ea typeface="ＭＳ Ｐゴシック" panose="020B0600070205080204" pitchFamily="34" charset="-128"/>
              </a:rPr>
              <a:t>. Κραυγές ζώων αποτελούν συνεχείς κλίμακες ήχου μη διακρινόμενες σε επιμέρους στοιχεία.</a:t>
            </a:r>
          </a:p>
          <a:p>
            <a:pPr lvl="1"/>
            <a:r>
              <a:rPr lang="el-GR" altLang="el-GR" sz="1400" dirty="0" err="1">
                <a:ea typeface="ＭＳ Ｐゴシック" panose="020B0600070205080204" pitchFamily="34" charset="-128"/>
              </a:rPr>
              <a:t>Μετατόπιση:το</a:t>
            </a:r>
            <a:r>
              <a:rPr lang="el-GR" altLang="el-GR" sz="1400" dirty="0">
                <a:ea typeface="ＭＳ Ｐゴシック" panose="020B0600070205080204" pitchFamily="34" charset="-128"/>
              </a:rPr>
              <a:t> σύστημα των σημείων μπορεί να αναφέρεται σε στοιχεία που δεν βρίσκονται στο άμεσο περικείμενο. </a:t>
            </a:r>
          </a:p>
          <a:p>
            <a:r>
              <a:rPr lang="el-GR" altLang="el-GR" sz="2600" b="1" dirty="0">
                <a:highlight>
                  <a:srgbClr val="FFFF00"/>
                </a:highlight>
                <a:ea typeface="ＭＳ Ｐゴシック" panose="020B0600070205080204" pitchFamily="34" charset="-128"/>
              </a:rPr>
              <a:t>Εκμάθηση</a:t>
            </a:r>
          </a:p>
          <a:p>
            <a:pPr lvl="1"/>
            <a:r>
              <a:rPr lang="el-GR" altLang="el-GR" sz="1400" dirty="0">
                <a:highlight>
                  <a:srgbClr val="00FFFF"/>
                </a:highlight>
                <a:ea typeface="ＭＳ Ｐゴシック" panose="020B0600070205080204" pitchFamily="34" charset="-128"/>
              </a:rPr>
              <a:t>Πολιτισμική παράδοση: το σύστημα μεταδίδεται από τη μια γενιά στην άλλη με διαδικασίες μάθησης σε αντίθεση με την κληρονομική μεταβίβαση μέσω γονιδίων. Στην περίπτωση αυτή ο πολιτισμός και η γλώσσα διασυνδέονται, συλλειτουργώντας για τη γλωσσική κατάκτηση, καθώς η γλώσσα </a:t>
            </a:r>
            <a:r>
              <a:rPr lang="el-GR" altLang="el-GR" sz="1400" dirty="0" err="1">
                <a:highlight>
                  <a:srgbClr val="00FFFF"/>
                </a:highlight>
                <a:ea typeface="ＭＳ Ｐゴシック" panose="020B0600070205080204" pitchFamily="34" charset="-128"/>
              </a:rPr>
              <a:t>κατακτάται</a:t>
            </a:r>
            <a:r>
              <a:rPr lang="el-GR" altLang="el-GR" sz="1400" dirty="0">
                <a:highlight>
                  <a:srgbClr val="00FFFF"/>
                </a:highlight>
                <a:ea typeface="ＭＳ Ｐゴシック" panose="020B0600070205080204" pitchFamily="34" charset="-128"/>
              </a:rPr>
              <a:t> κάθε φορά μετά τη γέννηση σε αλληλεπίδραση με ένα κοινωνικό περιβάλλον.</a:t>
            </a:r>
          </a:p>
          <a:p>
            <a:pPr lvl="1"/>
            <a:r>
              <a:rPr lang="el-GR" altLang="el-GR" sz="1400" dirty="0">
                <a:highlight>
                  <a:srgbClr val="00FFFF"/>
                </a:highlight>
                <a:ea typeface="ＭＳ Ｐゴシック" panose="020B0600070205080204" pitchFamily="34" charset="-128"/>
              </a:rPr>
              <a:t> Ικανότητα για μάθηση/ </a:t>
            </a:r>
            <a:r>
              <a:rPr lang="el-GR" altLang="el-GR" sz="1400" dirty="0" err="1">
                <a:highlight>
                  <a:srgbClr val="00FFFF"/>
                </a:highlight>
                <a:ea typeface="ＭＳ Ｐゴシック" panose="020B0600070205080204" pitchFamily="34" charset="-128"/>
              </a:rPr>
              <a:t>Μαθησιμότητα</a:t>
            </a:r>
            <a:r>
              <a:rPr lang="el-GR" altLang="el-GR" sz="1400" dirty="0">
                <a:highlight>
                  <a:srgbClr val="00FFFF"/>
                </a:highlight>
                <a:ea typeface="ＭＳ Ｐゴシック" panose="020B0600070205080204" pitchFamily="34" charset="-128"/>
              </a:rPr>
              <a:t>: η γλώσσα μαθαίνεται και διδάσκεται. Ο ομιλητής, όπως είναι ικανός να μάθει τη μητρική του γλώσσα, έχει  την ικανότητα να μαθαίνει και άλλες γλώσσες.</a:t>
            </a:r>
          </a:p>
          <a:p>
            <a:pPr lvl="1"/>
            <a:endParaRPr lang="el-GR" altLang="el-GR" sz="2400" dirty="0">
              <a:ea typeface="ＭＳ Ｐゴシック" panose="020B0600070205080204" pitchFamily="34" charset="-128"/>
            </a:endParaRPr>
          </a:p>
        </p:txBody>
      </p:sp>
    </p:spTree>
    <p:extLst>
      <p:ext uri="{BB962C8B-B14F-4D97-AF65-F5344CB8AC3E}">
        <p14:creationId xmlns:p14="http://schemas.microsoft.com/office/powerpoint/2010/main" val="2251768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BDF032F3-AD05-594A-A3A1-3DE5F31BFC38}"/>
              </a:ext>
            </a:extLst>
          </p:cNvPr>
          <p:cNvSpPr>
            <a:spLocks noGrp="1"/>
          </p:cNvSpPr>
          <p:nvPr>
            <p:ph type="title"/>
          </p:nvPr>
        </p:nvSpPr>
        <p:spPr>
          <a:xfrm>
            <a:off x="609600" y="-98425"/>
            <a:ext cx="10972800" cy="914400"/>
          </a:xfrm>
        </p:spPr>
        <p:txBody>
          <a:bodyPr/>
          <a:lstStyle/>
          <a:p>
            <a:pPr>
              <a:defRPr/>
            </a:pPr>
            <a:r>
              <a:rPr lang="el-GR" altLang="el-GR" sz="3360" b="1">
                <a:solidFill>
                  <a:srgbClr val="FF0000"/>
                </a:solidFill>
                <a:ea typeface="Arial Unicode MS" panose="020B0604020202020204" pitchFamily="34" charset="-128"/>
                <a:cs typeface="Arial Unicode MS" panose="020B0604020202020204" pitchFamily="34" charset="-128"/>
              </a:rPr>
              <a:t>Παραδείγματα: προφορικός λόγος</a:t>
            </a:r>
          </a:p>
        </p:txBody>
      </p:sp>
      <p:sp>
        <p:nvSpPr>
          <p:cNvPr id="125954" name="2 - Θέση περιεχομένου">
            <a:extLst>
              <a:ext uri="{FF2B5EF4-FFF2-40B4-BE49-F238E27FC236}">
                <a16:creationId xmlns:a16="http://schemas.microsoft.com/office/drawing/2014/main" id="{010C148B-99F4-1942-BCE7-BAD635D4954A}"/>
              </a:ext>
            </a:extLst>
          </p:cNvPr>
          <p:cNvSpPr>
            <a:spLocks noGrp="1"/>
          </p:cNvSpPr>
          <p:nvPr>
            <p:ph idx="4294967295"/>
          </p:nvPr>
        </p:nvSpPr>
        <p:spPr>
          <a:xfrm>
            <a:off x="609600" y="1484313"/>
            <a:ext cx="11234738" cy="5068887"/>
          </a:xfrm>
        </p:spPr>
        <p:txBody>
          <a:bodyPr/>
          <a:lstStyle/>
          <a:p>
            <a:pPr>
              <a:buFontTx/>
              <a:buNone/>
              <a:defRPr/>
            </a:pPr>
            <a:endParaRPr lang="el-GR" altLang="el-GR" sz="2880" dirty="0">
              <a:ea typeface="ＭＳ Ｐゴシック" panose="020B0600070205080204" pitchFamily="34" charset="-128"/>
            </a:endParaRPr>
          </a:p>
          <a:p>
            <a:pPr lvl="1">
              <a:lnSpc>
                <a:spcPct val="110000"/>
              </a:lnSpc>
              <a:defRPr/>
            </a:pPr>
            <a:r>
              <a:rPr lang="el-GR" altLang="el-GR" sz="2880" dirty="0">
                <a:solidFill>
                  <a:schemeClr val="tx1"/>
                </a:solidFill>
                <a:ea typeface="Arial Unicode MS" panose="020B0604020202020204" pitchFamily="34" charset="-128"/>
                <a:cs typeface="Arial Unicode MS" panose="020B0604020202020204" pitchFamily="34" charset="-128"/>
              </a:rPr>
              <a:t>Σήμερα να μιλήσουμε για μεγάλη πρόβλημα στην περιοχή </a:t>
            </a:r>
            <a:r>
              <a:rPr lang="el-GR" altLang="el-GR" sz="2880" b="1" dirty="0">
                <a:solidFill>
                  <a:schemeClr val="tx1"/>
                </a:solidFill>
                <a:ea typeface="Arial Unicode MS" panose="020B0604020202020204" pitchFamily="34" charset="-128"/>
                <a:cs typeface="Arial Unicode MS" panose="020B0604020202020204" pitchFamily="34" charset="-128"/>
              </a:rPr>
              <a:t>τι </a:t>
            </a:r>
            <a:r>
              <a:rPr lang="el-GR" altLang="el-GR" sz="2880" dirty="0">
                <a:solidFill>
                  <a:schemeClr val="tx1"/>
                </a:solidFill>
                <a:ea typeface="Arial Unicode MS" panose="020B0604020202020204" pitchFamily="34" charset="-128"/>
                <a:cs typeface="Arial Unicode MS" panose="020B0604020202020204" pitchFamily="34" charset="-128"/>
              </a:rPr>
              <a:t>δημιουργεί ένα μεγάλο </a:t>
            </a:r>
            <a:r>
              <a:rPr lang="el-GR" altLang="el-GR" sz="2880" dirty="0" err="1">
                <a:solidFill>
                  <a:schemeClr val="tx1"/>
                </a:solidFill>
                <a:ea typeface="Arial Unicode MS" panose="020B0604020202020204" pitchFamily="34" charset="-128"/>
                <a:cs typeface="Arial Unicode MS" panose="020B0604020202020204" pitchFamily="34" charset="-128"/>
              </a:rPr>
              <a:t>εργ</a:t>
            </a:r>
            <a:r>
              <a:rPr lang="el-GR" altLang="el-GR" sz="2880" i="1" dirty="0" err="1">
                <a:solidFill>
                  <a:schemeClr val="tx1"/>
                </a:solidFill>
                <a:ea typeface="Arial Unicode MS" panose="020B0604020202020204" pitchFamily="34" charset="-128"/>
                <a:cs typeface="Arial Unicode MS" panose="020B0604020202020204" pitchFamily="34" charset="-128"/>
              </a:rPr>
              <a:t>α</a:t>
            </a:r>
            <a:r>
              <a:rPr lang="el-GR" altLang="el-GR" sz="2880" dirty="0" err="1">
                <a:solidFill>
                  <a:schemeClr val="tx1"/>
                </a:solidFill>
                <a:ea typeface="Arial Unicode MS" panose="020B0604020202020204" pitchFamily="34" charset="-128"/>
                <a:cs typeface="Arial Unicode MS" panose="020B0604020202020204" pitchFamily="34" charset="-128"/>
              </a:rPr>
              <a:t>στάσιο</a:t>
            </a:r>
            <a:r>
              <a:rPr lang="el-GR" altLang="el-GR" sz="2880" dirty="0">
                <a:solidFill>
                  <a:schemeClr val="tx1"/>
                </a:solidFill>
                <a:ea typeface="Arial Unicode MS" panose="020B0604020202020204" pitchFamily="34" charset="-128"/>
                <a:cs typeface="Arial Unicode MS" panose="020B0604020202020204" pitchFamily="34" charset="-128"/>
              </a:rPr>
              <a:t> </a:t>
            </a:r>
            <a:r>
              <a:rPr lang="el-GR" altLang="el-GR" sz="2880" dirty="0" err="1">
                <a:solidFill>
                  <a:schemeClr val="tx1"/>
                </a:solidFill>
                <a:ea typeface="Arial Unicode MS" panose="020B0604020202020204" pitchFamily="34" charset="-128"/>
                <a:cs typeface="Arial Unicode MS" panose="020B0604020202020204" pitchFamily="34" charset="-128"/>
              </a:rPr>
              <a:t>αυτοκίνητ</a:t>
            </a:r>
            <a:r>
              <a:rPr lang="el-GR" altLang="el-GR" sz="2880" i="1" dirty="0" err="1">
                <a:solidFill>
                  <a:schemeClr val="tx1"/>
                </a:solidFill>
                <a:ea typeface="Arial Unicode MS" panose="020B0604020202020204" pitchFamily="34" charset="-128"/>
                <a:cs typeface="Arial Unicode MS" panose="020B0604020202020204" pitchFamily="34" charset="-128"/>
              </a:rPr>
              <a:t>ον</a:t>
            </a:r>
            <a:r>
              <a:rPr lang="el-GR" altLang="el-GR" sz="2880" dirty="0">
                <a:solidFill>
                  <a:schemeClr val="tx1"/>
                </a:solidFill>
                <a:ea typeface="Arial Unicode MS" panose="020B0604020202020204" pitchFamily="34" charset="-128"/>
                <a:cs typeface="Arial Unicode MS" panose="020B0604020202020204" pitchFamily="34" charset="-128"/>
              </a:rPr>
              <a:t> στην περιοχή</a:t>
            </a:r>
          </a:p>
          <a:p>
            <a:pPr lvl="1">
              <a:lnSpc>
                <a:spcPct val="110000"/>
              </a:lnSpc>
              <a:defRPr/>
            </a:pPr>
            <a:r>
              <a:rPr lang="el-GR" altLang="el-GR" sz="2880" dirty="0">
                <a:solidFill>
                  <a:schemeClr val="tx1"/>
                </a:solidFill>
                <a:ea typeface="Arial Unicode MS" panose="020B0604020202020204" pitchFamily="34" charset="-128"/>
                <a:cs typeface="Arial Unicode MS" panose="020B0604020202020204" pitchFamily="34" charset="-128"/>
              </a:rPr>
              <a:t>Τώρα να ακούσουμε μία εργαζόμενη </a:t>
            </a:r>
            <a:r>
              <a:rPr lang="el-GR" altLang="el-GR" sz="2880" b="1" dirty="0">
                <a:solidFill>
                  <a:schemeClr val="tx1"/>
                </a:solidFill>
                <a:ea typeface="Arial Unicode MS" panose="020B0604020202020204" pitchFamily="34" charset="-128"/>
                <a:cs typeface="Arial Unicode MS" panose="020B0604020202020204" pitchFamily="34" charset="-128"/>
              </a:rPr>
              <a:t>ποια</a:t>
            </a:r>
            <a:r>
              <a:rPr lang="el-GR" altLang="el-GR" sz="2880" dirty="0">
                <a:solidFill>
                  <a:schemeClr val="tx1"/>
                </a:solidFill>
                <a:ea typeface="Arial Unicode MS" panose="020B0604020202020204" pitchFamily="34" charset="-128"/>
                <a:cs typeface="Arial Unicode MS" panose="020B0604020202020204" pitchFamily="34" charset="-128"/>
              </a:rPr>
              <a:t> δουλεύει εκεί.</a:t>
            </a:r>
          </a:p>
          <a:p>
            <a:pPr lvl="1">
              <a:lnSpc>
                <a:spcPct val="110000"/>
              </a:lnSpc>
              <a:defRPr/>
            </a:pPr>
            <a:r>
              <a:rPr lang="el-GR" altLang="el-GR" sz="2880" dirty="0">
                <a:solidFill>
                  <a:schemeClr val="tx1"/>
                </a:solidFill>
                <a:ea typeface="Arial Unicode MS" panose="020B0604020202020204" pitchFamily="34" charset="-128"/>
                <a:cs typeface="Arial Unicode MS" panose="020B0604020202020204" pitchFamily="34" charset="-128"/>
              </a:rPr>
              <a:t>Νομίζω ότι εμείς αποφασίζουμε αυτό το πρόβλημα </a:t>
            </a:r>
            <a:r>
              <a:rPr lang="el-GR" altLang="el-GR" sz="2880" b="1" dirty="0">
                <a:solidFill>
                  <a:schemeClr val="tx1"/>
                </a:solidFill>
                <a:ea typeface="Arial Unicode MS" panose="020B0604020202020204" pitchFamily="34" charset="-128"/>
                <a:cs typeface="Arial Unicode MS" panose="020B0604020202020204" pitchFamily="34" charset="-128"/>
              </a:rPr>
              <a:t>τι</a:t>
            </a:r>
            <a:r>
              <a:rPr lang="el-GR" altLang="el-GR" sz="2880" dirty="0">
                <a:solidFill>
                  <a:schemeClr val="tx1"/>
                </a:solidFill>
                <a:ea typeface="Arial Unicode MS" panose="020B0604020202020204" pitchFamily="34" charset="-128"/>
                <a:cs typeface="Arial Unicode MS" panose="020B0604020202020204" pitchFamily="34" charset="-128"/>
              </a:rPr>
              <a:t> υπάρχει στην περιοχή και να κάνουμε ό,τι μπορούμε για τους </a:t>
            </a:r>
            <a:r>
              <a:rPr lang="el-GR" altLang="el-GR" sz="2880" dirty="0" err="1">
                <a:solidFill>
                  <a:schemeClr val="tx1"/>
                </a:solidFill>
                <a:ea typeface="Arial Unicode MS" panose="020B0604020202020204" pitchFamily="34" charset="-128"/>
                <a:cs typeface="Arial Unicode MS" panose="020B0604020202020204" pitchFamily="34" charset="-128"/>
              </a:rPr>
              <a:t>κατοικούς</a:t>
            </a:r>
            <a:r>
              <a:rPr lang="el-GR" altLang="el-GR" sz="2880" dirty="0">
                <a:solidFill>
                  <a:schemeClr val="tx1"/>
                </a:solidFill>
                <a:ea typeface="Arial Unicode MS" panose="020B0604020202020204" pitchFamily="34" charset="-128"/>
                <a:cs typeface="Arial Unicode MS" panose="020B0604020202020204" pitchFamily="34" charset="-128"/>
              </a:rPr>
              <a:t> </a:t>
            </a:r>
            <a:r>
              <a:rPr lang="el-GR" altLang="el-GR" sz="2880" b="1" dirty="0" err="1">
                <a:solidFill>
                  <a:schemeClr val="tx1"/>
                </a:solidFill>
                <a:ea typeface="Arial Unicode MS" panose="020B0604020202020204" pitchFamily="34" charset="-128"/>
                <a:cs typeface="Arial Unicode MS" panose="020B0604020202020204" pitchFamily="34" charset="-128"/>
              </a:rPr>
              <a:t>ποίοι</a:t>
            </a:r>
            <a:r>
              <a:rPr lang="el-GR" altLang="el-GR" sz="2880" dirty="0">
                <a:solidFill>
                  <a:schemeClr val="tx1"/>
                </a:solidFill>
                <a:ea typeface="Arial Unicode MS" panose="020B0604020202020204" pitchFamily="34" charset="-128"/>
                <a:cs typeface="Arial Unicode MS" panose="020B0604020202020204" pitchFamily="34" charset="-128"/>
              </a:rPr>
              <a:t> μένουν εκεί.</a:t>
            </a:r>
          </a:p>
          <a:p>
            <a:pPr lvl="1" algn="r">
              <a:lnSpc>
                <a:spcPct val="110000"/>
              </a:lnSpc>
              <a:buFontTx/>
              <a:buNone/>
              <a:defRPr/>
            </a:pPr>
            <a:r>
              <a:rPr lang="el-GR" altLang="el-GR" sz="2880" dirty="0">
                <a:solidFill>
                  <a:schemeClr val="tx1"/>
                </a:solidFill>
                <a:ea typeface="Arial Unicode MS" panose="020B0604020202020204" pitchFamily="34" charset="-128"/>
                <a:cs typeface="Arial Unicode MS" panose="020B0604020202020204" pitchFamily="34" charset="-128"/>
              </a:rPr>
              <a:t>(Ιακώβου 2011)</a:t>
            </a:r>
          </a:p>
          <a:p>
            <a:pPr>
              <a:buFontTx/>
              <a:buNone/>
              <a:defRPr/>
            </a:pPr>
            <a:endParaRPr lang="el-GR" altLang="el-GR" sz="288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3 - Ορθογώνιο">
            <a:extLst>
              <a:ext uri="{FF2B5EF4-FFF2-40B4-BE49-F238E27FC236}">
                <a16:creationId xmlns:a16="http://schemas.microsoft.com/office/drawing/2014/main" id="{1837BCEF-F24F-D043-B367-9A84081176B9}"/>
              </a:ext>
            </a:extLst>
          </p:cNvPr>
          <p:cNvSpPr>
            <a:spLocks noChangeArrowheads="1"/>
          </p:cNvSpPr>
          <p:nvPr/>
        </p:nvSpPr>
        <p:spPr bwMode="auto">
          <a:xfrm>
            <a:off x="4021138" y="908050"/>
            <a:ext cx="7823200" cy="1178658"/>
          </a:xfrm>
          <a:prstGeom prst="rect">
            <a:avLst/>
          </a:prstGeom>
          <a:solidFill>
            <a:schemeClr val="accent1"/>
          </a:solidFill>
          <a:ln w="9525">
            <a:solidFill>
              <a:schemeClr val="tx1"/>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l-GR" altLang="el-GR" sz="2400" b="1" dirty="0"/>
              <a:t>Τι κανόνα έχει φτιάξει η μαθήτρια και </a:t>
            </a:r>
          </a:p>
          <a:p>
            <a:pPr eaLnBrk="1" hangingPunct="1">
              <a:spcBef>
                <a:spcPct val="0"/>
              </a:spcBef>
              <a:buFontTx/>
              <a:buNone/>
            </a:pPr>
            <a:r>
              <a:rPr lang="el-GR" altLang="el-GR" sz="2400" b="1" dirty="0"/>
              <a:t>αναπαράγει στην προφορική της παραγωγή</a:t>
            </a:r>
            <a:r>
              <a:rPr lang="el-GR" altLang="el-GR" sz="2400" dirty="0"/>
              <a:t>; </a:t>
            </a:r>
          </a:p>
          <a:p>
            <a:pPr eaLnBrk="1" hangingPunct="1">
              <a:spcBef>
                <a:spcPct val="0"/>
              </a:spcBef>
              <a:buFontTx/>
              <a:buNone/>
            </a:pPr>
            <a:r>
              <a:rPr lang="el-GR" altLang="el-GR" sz="2400" dirty="0"/>
              <a:t>Μια άλλη όψη της γραμματικής: η </a:t>
            </a:r>
            <a:r>
              <a:rPr lang="el-GR" altLang="el-GR" sz="2400" dirty="0" err="1"/>
              <a:t>διαγλώσσα</a:t>
            </a:r>
            <a:r>
              <a:rPr lang="el-GR" altLang="el-GR" sz="2400" dirty="0"/>
              <a:t> της μαθήτριας</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4">
            <a:extLst>
              <a:ext uri="{FF2B5EF4-FFF2-40B4-BE49-F238E27FC236}">
                <a16:creationId xmlns:a16="http://schemas.microsoft.com/office/drawing/2014/main" id="{F88EE563-4A5C-D847-9D8F-E0CD9269178E}"/>
              </a:ext>
            </a:extLst>
          </p:cNvPr>
          <p:cNvSpPr>
            <a:spLocks noGrp="1"/>
          </p:cNvSpPr>
          <p:nvPr>
            <p:ph type="title"/>
          </p:nvPr>
        </p:nvSpPr>
        <p:spPr>
          <a:xfrm>
            <a:off x="1970087" y="130176"/>
            <a:ext cx="8229600" cy="922337"/>
          </a:xfrm>
        </p:spPr>
        <p:txBody>
          <a:bodyPr/>
          <a:lstStyle/>
          <a:p>
            <a:r>
              <a:rPr lang="en-US" altLang="el-GR" sz="3200">
                <a:ea typeface="ＭＳ Ｐゴシック" panose="020B0600070205080204" pitchFamily="34" charset="-128"/>
              </a:rPr>
              <a:t>Design features (Hockett, 1963)</a:t>
            </a:r>
          </a:p>
        </p:txBody>
      </p:sp>
      <p:sp>
        <p:nvSpPr>
          <p:cNvPr id="95234" name="Content Placeholder 5">
            <a:extLst>
              <a:ext uri="{FF2B5EF4-FFF2-40B4-BE49-F238E27FC236}">
                <a16:creationId xmlns:a16="http://schemas.microsoft.com/office/drawing/2014/main" id="{E24E0C7A-0F89-EA47-8DC7-4A8BB9C91C9B}"/>
              </a:ext>
            </a:extLst>
          </p:cNvPr>
          <p:cNvSpPr>
            <a:spLocks noGrp="1"/>
          </p:cNvSpPr>
          <p:nvPr>
            <p:ph idx="1"/>
          </p:nvPr>
        </p:nvSpPr>
        <p:spPr>
          <a:xfrm>
            <a:off x="243068" y="1052513"/>
            <a:ext cx="11748303" cy="5805487"/>
          </a:xfrm>
        </p:spPr>
        <p:txBody>
          <a:bodyPr>
            <a:normAutofit/>
          </a:bodyPr>
          <a:lstStyle/>
          <a:p>
            <a:r>
              <a:rPr lang="el-GR" altLang="el-GR" sz="2800" b="1" dirty="0">
                <a:highlight>
                  <a:srgbClr val="FFFF00"/>
                </a:highlight>
                <a:ea typeface="ＭＳ Ｐゴシック" panose="020B0600070205080204" pitchFamily="34" charset="-128"/>
              </a:rPr>
              <a:t>Δομή</a:t>
            </a:r>
          </a:p>
          <a:p>
            <a:pPr lvl="1"/>
            <a:r>
              <a:rPr lang="el-GR" altLang="el-GR" dirty="0">
                <a:highlight>
                  <a:srgbClr val="00FFFF"/>
                </a:highlight>
                <a:ea typeface="ＭＳ Ｐゴシック" panose="020B0600070205080204" pitchFamily="34" charset="-128"/>
              </a:rPr>
              <a:t>Δημιουργικότητα: το σύστημα επιτρέπει σε έναν περιορισμένο αριθμό στοιχείων να έχουν άπειρες συνδυαστικές δυνατότητες που δεν έχουν δημιουργηθεί ξανά.</a:t>
            </a:r>
          </a:p>
          <a:p>
            <a:pPr lvl="1"/>
            <a:r>
              <a:rPr lang="el-GR" altLang="el-GR" dirty="0">
                <a:highlight>
                  <a:srgbClr val="00FFFF"/>
                </a:highlight>
                <a:ea typeface="ＭＳ Ｐゴシック" panose="020B0600070205080204" pitchFamily="34" charset="-128"/>
              </a:rPr>
              <a:t>Διπλή άρθρωση= δύο επίπεδα οργάνωσης της γλώσσας (μονάδες χωρίς σημασία συνδυάζονται και δημιουργούν μονάδες ανώτερου επιπέδου με σημασία)</a:t>
            </a:r>
          </a:p>
          <a:p>
            <a:pPr lvl="1"/>
            <a:endParaRPr lang="el-GR" altLang="el-GR" dirty="0">
              <a:highlight>
                <a:srgbClr val="00FFFF"/>
              </a:highlight>
              <a:ea typeface="ＭＳ Ｐゴシック" panose="020B0600070205080204" pitchFamily="34" charset="-128"/>
            </a:endParaRPr>
          </a:p>
          <a:p>
            <a:r>
              <a:rPr lang="el-GR" altLang="el-GR" sz="2800" b="1" dirty="0">
                <a:highlight>
                  <a:srgbClr val="FFFF00"/>
                </a:highlight>
                <a:ea typeface="ＭＳ Ｐゴシック" panose="020B0600070205080204" pitchFamily="34" charset="-128"/>
              </a:rPr>
              <a:t>Χρήση</a:t>
            </a:r>
          </a:p>
          <a:p>
            <a:pPr lvl="1"/>
            <a:r>
              <a:rPr lang="el-GR" altLang="el-GR" dirty="0">
                <a:highlight>
                  <a:srgbClr val="00FFFF"/>
                </a:highlight>
                <a:ea typeface="ＭＳ Ｐゴシック" panose="020B0600070205080204" pitchFamily="34" charset="-128"/>
              </a:rPr>
              <a:t>Ικανότητα παραπλάνησης ή </a:t>
            </a:r>
            <a:r>
              <a:rPr lang="el-GR" altLang="el-GR" dirty="0" err="1">
                <a:highlight>
                  <a:srgbClr val="00FFFF"/>
                </a:highlight>
                <a:ea typeface="ＭＳ Ｐゴシック" panose="020B0600070205080204" pitchFamily="34" charset="-128"/>
              </a:rPr>
              <a:t>διαστρεψιμότητα</a:t>
            </a:r>
            <a:r>
              <a:rPr lang="el-GR" altLang="el-GR" dirty="0">
                <a:highlight>
                  <a:srgbClr val="00FFFF"/>
                </a:highlight>
                <a:ea typeface="ＭＳ Ｐゴシック" panose="020B0600070205080204" pitchFamily="34" charset="-128"/>
              </a:rPr>
              <a:t>: το σύστημα μπορεί να χρησιμοποιηθεί για να παραπλανήσει, να λέγονται ψέματα, ανακρίβειες, ανοησίες</a:t>
            </a:r>
          </a:p>
          <a:p>
            <a:pPr lvl="1"/>
            <a:r>
              <a:rPr lang="el-GR" altLang="el-GR" dirty="0" err="1">
                <a:highlight>
                  <a:srgbClr val="00FFFF"/>
                </a:highlight>
                <a:ea typeface="ＭＳ Ｐゴシック" panose="020B0600070205080204" pitchFamily="34" charset="-128"/>
              </a:rPr>
              <a:t>Αυτοαναφορικότητα</a:t>
            </a:r>
            <a:r>
              <a:rPr lang="el-GR" altLang="el-GR" dirty="0">
                <a:highlight>
                  <a:srgbClr val="00FFFF"/>
                </a:highlight>
                <a:ea typeface="ＭＳ Ｐゴシック" panose="020B0600070205080204" pitchFamily="34" charset="-128"/>
              </a:rPr>
              <a:t> ή </a:t>
            </a:r>
            <a:r>
              <a:rPr lang="el-GR" altLang="el-GR" dirty="0" err="1">
                <a:highlight>
                  <a:srgbClr val="00FFFF"/>
                </a:highlight>
                <a:ea typeface="ＭＳ Ｐゴシック" panose="020B0600070205080204" pitchFamily="34" charset="-128"/>
              </a:rPr>
              <a:t>ανακλαστικότητα</a:t>
            </a:r>
            <a:r>
              <a:rPr lang="el-GR" altLang="el-GR" dirty="0">
                <a:highlight>
                  <a:srgbClr val="00FFFF"/>
                </a:highlight>
                <a:ea typeface="ＭＳ Ｐゴシック" panose="020B0600070205080204" pitchFamily="34" charset="-128"/>
              </a:rPr>
              <a:t> ή </a:t>
            </a:r>
            <a:r>
              <a:rPr lang="el-GR" altLang="el-GR" dirty="0" err="1">
                <a:highlight>
                  <a:srgbClr val="00FFFF"/>
                </a:highlight>
                <a:ea typeface="ＭＳ Ｐゴシック" panose="020B0600070205080204" pitchFamily="34" charset="-128"/>
              </a:rPr>
              <a:t>μεταγλωσσικότητα</a:t>
            </a:r>
            <a:r>
              <a:rPr lang="el-GR" altLang="el-GR" dirty="0">
                <a:highlight>
                  <a:srgbClr val="00FFFF"/>
                </a:highlight>
                <a:ea typeface="ＭＳ Ｐゴシック" panose="020B0600070205080204" pitchFamily="34" charset="-128"/>
              </a:rPr>
              <a:t>: η ίδια η γλώσσα μιλάει για τη γλώσσα, χρήση του συστήματος σημείων για να μιλήσει για τον εαυτό του, η γλώσσα για τη γλώσσα</a:t>
            </a:r>
          </a:p>
          <a:p>
            <a:pPr lvl="1"/>
            <a:endParaRPr lang="el-GR" altLang="el-GR" sz="2400" dirty="0">
              <a:ea typeface="ＭＳ Ｐゴシック" panose="020B0600070205080204" pitchFamily="34" charset="-128"/>
            </a:endParaRPr>
          </a:p>
          <a:p>
            <a:pPr lvl="1"/>
            <a:endParaRPr lang="el-GR" altLang="el-GR" sz="2400" dirty="0">
              <a:ea typeface="ＭＳ Ｐゴシック" panose="020B0600070205080204" pitchFamily="34" charset="-128"/>
            </a:endParaRPr>
          </a:p>
          <a:p>
            <a:pPr lvl="1"/>
            <a:endParaRPr lang="en-US" altLang="el-GR" sz="2400" dirty="0">
              <a:ea typeface="ＭＳ Ｐゴシック" panose="020B0600070205080204" pitchFamily="34" charset="-128"/>
            </a:endParaRPr>
          </a:p>
        </p:txBody>
      </p:sp>
    </p:spTree>
    <p:extLst>
      <p:ext uri="{BB962C8B-B14F-4D97-AF65-F5344CB8AC3E}">
        <p14:creationId xmlns:p14="http://schemas.microsoft.com/office/powerpoint/2010/main" val="384199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F67868BC-EA9F-1244-B14C-8986D1BAE204}"/>
              </a:ext>
            </a:extLst>
          </p:cNvPr>
          <p:cNvPicPr>
            <a:picLocks noChangeAspect="1"/>
          </p:cNvPicPr>
          <p:nvPr/>
        </p:nvPicPr>
        <p:blipFill>
          <a:blip r:embed="rId2"/>
          <a:stretch>
            <a:fillRect/>
          </a:stretch>
        </p:blipFill>
        <p:spPr>
          <a:xfrm>
            <a:off x="2116111" y="0"/>
            <a:ext cx="7959777" cy="6858000"/>
          </a:xfrm>
          <a:prstGeom prst="rect">
            <a:avLst/>
          </a:prstGeom>
        </p:spPr>
      </p:pic>
    </p:spTree>
    <p:extLst>
      <p:ext uri="{BB962C8B-B14F-4D97-AF65-F5344CB8AC3E}">
        <p14:creationId xmlns:p14="http://schemas.microsoft.com/office/powerpoint/2010/main" val="2304245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CDE50ED-3F58-9B48-BFD2-909D228EE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82" y="0"/>
            <a:ext cx="4945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613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21780EA-6613-4242-BC95-4A6B48E3AFFC}"/>
              </a:ext>
            </a:extLst>
          </p:cNvPr>
          <p:cNvPicPr>
            <a:picLocks noChangeAspect="1"/>
          </p:cNvPicPr>
          <p:nvPr/>
        </p:nvPicPr>
        <p:blipFill>
          <a:blip r:embed="rId2"/>
          <a:stretch>
            <a:fillRect/>
          </a:stretch>
        </p:blipFill>
        <p:spPr>
          <a:xfrm>
            <a:off x="2006600" y="412750"/>
            <a:ext cx="8178800" cy="6032500"/>
          </a:xfrm>
          <a:prstGeom prst="rect">
            <a:avLst/>
          </a:prstGeom>
        </p:spPr>
      </p:pic>
    </p:spTree>
    <p:extLst>
      <p:ext uri="{BB962C8B-B14F-4D97-AF65-F5344CB8AC3E}">
        <p14:creationId xmlns:p14="http://schemas.microsoft.com/office/powerpoint/2010/main" val="4198632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C7748B36-CD5F-DA4F-93B7-8C498B3B7F1C}"/>
              </a:ext>
            </a:extLst>
          </p:cNvPr>
          <p:cNvSpPr>
            <a:spLocks noGrp="1"/>
          </p:cNvSpPr>
          <p:nvPr>
            <p:ph type="title"/>
          </p:nvPr>
        </p:nvSpPr>
        <p:spPr>
          <a:xfrm>
            <a:off x="2208213" y="539175"/>
            <a:ext cx="7899772" cy="1188720"/>
          </a:xfrm>
        </p:spPr>
        <p:txBody>
          <a:bodyPr>
            <a:normAutofit fontScale="90000"/>
          </a:bodyPr>
          <a:lstStyle/>
          <a:p>
            <a:pPr eaLnBrk="1" hangingPunct="1">
              <a:defRPr/>
            </a:pPr>
            <a:r>
              <a:rPr lang="el-GR" altLang="el-GR" sz="3600">
                <a:ea typeface="ＭＳ Ｐゴシック" panose="020B0600070205080204" pitchFamily="34" charset="-128"/>
              </a:rPr>
              <a:t>Συστήματα επικοινωνίας των ζώων και ανθρώπινη γλώσσα</a:t>
            </a:r>
          </a:p>
        </p:txBody>
      </p:sp>
      <p:pic>
        <p:nvPicPr>
          <p:cNvPr id="109570" name="4 - Θέση περιεχομένου" descr="220px-Do_not_take_his_bone.jpg">
            <a:extLst>
              <a:ext uri="{FF2B5EF4-FFF2-40B4-BE49-F238E27FC236}">
                <a16:creationId xmlns:a16="http://schemas.microsoft.com/office/drawing/2014/main" id="{8E331904-3533-8147-95DB-4D1E52E0CE7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08213" y="1916113"/>
            <a:ext cx="3097212" cy="3889375"/>
          </a:xfrm>
        </p:spPr>
      </p:pic>
      <p:pic>
        <p:nvPicPr>
          <p:cNvPr id="6" name="Θέση περιεχομένου 5">
            <a:extLst>
              <a:ext uri="{FF2B5EF4-FFF2-40B4-BE49-F238E27FC236}">
                <a16:creationId xmlns:a16="http://schemas.microsoft.com/office/drawing/2014/main" id="{E8F5727A-DCAF-E24A-A0B7-4D1904CB9F1E}"/>
              </a:ext>
            </a:extLst>
          </p:cNvPr>
          <p:cNvPicPr>
            <a:picLocks noGrp="1" noChangeAspect="1"/>
          </p:cNvPicPr>
          <p:nvPr>
            <p:ph sz="half" idx="2"/>
          </p:nvPr>
        </p:nvPicPr>
        <p:blipFill>
          <a:blip r:embed="rId4"/>
          <a:stretch>
            <a:fillRect/>
          </a:stretch>
        </p:blipFill>
        <p:spPr>
          <a:xfrm>
            <a:off x="5851625" y="2222339"/>
            <a:ext cx="4256360" cy="3502126"/>
          </a:xfrm>
        </p:spPr>
      </p:pic>
    </p:spTree>
    <p:extLst>
      <p:ext uri="{BB962C8B-B14F-4D97-AF65-F5344CB8AC3E}">
        <p14:creationId xmlns:p14="http://schemas.microsoft.com/office/powerpoint/2010/main" val="4204395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AFDCA213-B13E-A640-A4FB-B5554B665351}"/>
              </a:ext>
            </a:extLst>
          </p:cNvPr>
          <p:cNvSpPr>
            <a:spLocks noGrp="1"/>
          </p:cNvSpPr>
          <p:nvPr>
            <p:ph type="title"/>
          </p:nvPr>
        </p:nvSpPr>
        <p:spPr/>
        <p:txBody>
          <a:bodyPr>
            <a:normAutofit fontScale="90000"/>
          </a:bodyPr>
          <a:lstStyle/>
          <a:p>
            <a:pPr eaLnBrk="1" hangingPunct="1">
              <a:defRPr/>
            </a:pPr>
            <a:r>
              <a:rPr lang="el-GR" altLang="el-GR" sz="3600" dirty="0">
                <a:ea typeface="ＭＳ Ｐゴシック" panose="020B0600070205080204" pitchFamily="34" charset="-128"/>
              </a:rPr>
              <a:t>Συστήματα επικοινωνίας </a:t>
            </a:r>
            <a:br>
              <a:rPr lang="en-US" altLang="el-GR" sz="3600">
                <a:ea typeface="ＭＳ Ｐゴシック" panose="020B0600070205080204" pitchFamily="34" charset="-128"/>
              </a:rPr>
            </a:br>
            <a:r>
              <a:rPr lang="el-GR" altLang="el-GR" sz="3600">
                <a:ea typeface="ＭＳ Ｐゴシック" panose="020B0600070205080204" pitchFamily="34" charset="-128"/>
              </a:rPr>
              <a:t>ζώων </a:t>
            </a:r>
            <a:r>
              <a:rPr lang="el-GR" altLang="el-GR" sz="3600" dirty="0">
                <a:ea typeface="ＭＳ Ｐゴシック" panose="020B0600070205080204" pitchFamily="34" charset="-128"/>
              </a:rPr>
              <a:t>και ανθρώπινη γλώσσα</a:t>
            </a:r>
          </a:p>
        </p:txBody>
      </p:sp>
      <p:pic>
        <p:nvPicPr>
          <p:cNvPr id="111618" name="4 - Θέση περιεχομένου" descr="220px-Do_not_take_his_bone.jpg">
            <a:extLst>
              <a:ext uri="{FF2B5EF4-FFF2-40B4-BE49-F238E27FC236}">
                <a16:creationId xmlns:a16="http://schemas.microsoft.com/office/drawing/2014/main" id="{9D366FF0-388A-654D-9607-6F0D4B4E446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31136" y="2554269"/>
            <a:ext cx="3258962" cy="3024188"/>
          </a:xfrm>
        </p:spPr>
      </p:pic>
      <p:sp>
        <p:nvSpPr>
          <p:cNvPr id="4" name="Θέση περιεχομένου 3">
            <a:extLst>
              <a:ext uri="{FF2B5EF4-FFF2-40B4-BE49-F238E27FC236}">
                <a16:creationId xmlns:a16="http://schemas.microsoft.com/office/drawing/2014/main" id="{FFD429A4-D256-AD40-91F1-7D31D29B5584}"/>
              </a:ext>
            </a:extLst>
          </p:cNvPr>
          <p:cNvSpPr>
            <a:spLocks noGrp="1"/>
          </p:cNvSpPr>
          <p:nvPr>
            <p:ph sz="half" idx="2"/>
          </p:nvPr>
        </p:nvSpPr>
        <p:spPr/>
        <p:txBody>
          <a:bodyPr/>
          <a:lstStyle/>
          <a:p>
            <a:endParaRPr lang="el-GR"/>
          </a:p>
        </p:txBody>
      </p:sp>
    </p:spTree>
    <p:extLst>
      <p:ext uri="{BB962C8B-B14F-4D97-AF65-F5344CB8AC3E}">
        <p14:creationId xmlns:p14="http://schemas.microsoft.com/office/powerpoint/2010/main" val="3199284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1DC0B762-1862-DB48-9F6D-D063C35755E9}"/>
              </a:ext>
            </a:extLst>
          </p:cNvPr>
          <p:cNvSpPr>
            <a:spLocks noGrp="1"/>
          </p:cNvSpPr>
          <p:nvPr>
            <p:ph type="title"/>
          </p:nvPr>
        </p:nvSpPr>
        <p:spPr>
          <a:xfrm>
            <a:off x="2103813" y="142875"/>
            <a:ext cx="9540499" cy="840959"/>
          </a:xfrm>
        </p:spPr>
        <p:txBody>
          <a:bodyPr>
            <a:noAutofit/>
          </a:bodyPr>
          <a:lstStyle/>
          <a:p>
            <a:r>
              <a:rPr lang="el-GR" altLang="el-GR" sz="2000" b="1" dirty="0">
                <a:solidFill>
                  <a:srgbClr val="FF0000"/>
                </a:solidFill>
                <a:ea typeface="ＭＳ Ｐゴシック" panose="020B0600070205080204" pitchFamily="34" charset="-128"/>
              </a:rPr>
              <a:t>Βάλτε * σε αυτές τις προτάσεις που δεν ακολουθούν τη γραμματική σας. Μπορείτε να δώσετε μια αιτία της </a:t>
            </a:r>
            <a:r>
              <a:rPr lang="el-GR" altLang="el-GR" sz="2000" b="1" dirty="0" err="1">
                <a:solidFill>
                  <a:srgbClr val="FF0000"/>
                </a:solidFill>
                <a:ea typeface="ＭＳ Ｐゴシック" panose="020B0600070205080204" pitchFamily="34" charset="-128"/>
              </a:rPr>
              <a:t>αντιγραμματικότητάς</a:t>
            </a:r>
            <a:r>
              <a:rPr lang="el-GR" altLang="el-GR" sz="2000" b="1" dirty="0">
                <a:solidFill>
                  <a:srgbClr val="FF0000"/>
                </a:solidFill>
                <a:ea typeface="ＭＳ Ｐゴシック" panose="020B0600070205080204" pitchFamily="34" charset="-128"/>
              </a:rPr>
              <a:t> τους</a:t>
            </a:r>
            <a:endParaRPr lang="en-US" altLang="el-GR" sz="2000" b="1" dirty="0">
              <a:solidFill>
                <a:srgbClr val="FF0000"/>
              </a:solidFill>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64DA6516-CA13-7C41-97EC-F8BA5DEB9121}"/>
              </a:ext>
            </a:extLst>
          </p:cNvPr>
          <p:cNvSpPr>
            <a:spLocks noGrp="1"/>
          </p:cNvSpPr>
          <p:nvPr>
            <p:ph idx="1"/>
          </p:nvPr>
        </p:nvSpPr>
        <p:spPr>
          <a:xfrm>
            <a:off x="899711" y="1260415"/>
            <a:ext cx="11058927" cy="6154798"/>
          </a:xfrm>
        </p:spPr>
        <p:txBody>
          <a:bodyPr>
            <a:normAutofit/>
          </a:bodyPr>
          <a:lstStyle/>
          <a:p>
            <a:r>
              <a:rPr lang="el-GR" altLang="el-GR" sz="3000" dirty="0">
                <a:solidFill>
                  <a:schemeClr val="tx1"/>
                </a:solidFill>
                <a:ea typeface="ＭＳ Ｐゴシック" panose="020B0600070205080204" pitchFamily="34" charset="-128"/>
              </a:rPr>
              <a:t>Ο </a:t>
            </a:r>
            <a:r>
              <a:rPr lang="el-GR" altLang="el-GR" sz="3000" dirty="0" err="1">
                <a:solidFill>
                  <a:schemeClr val="tx1"/>
                </a:solidFill>
                <a:ea typeface="ＭＳ Ｐゴシック" panose="020B0600070205080204" pitchFamily="34" charset="-128"/>
              </a:rPr>
              <a:t>Ρομπέν</a:t>
            </a:r>
            <a:r>
              <a:rPr lang="el-GR" altLang="el-GR" sz="3000" dirty="0">
                <a:solidFill>
                  <a:schemeClr val="tx1"/>
                </a:solidFill>
                <a:ea typeface="ＭＳ Ｐゴシック" panose="020B0600070205080204" pitchFamily="34" charset="-128"/>
              </a:rPr>
              <a:t> εξόρισε τον σερίφη.</a:t>
            </a:r>
          </a:p>
          <a:p>
            <a:r>
              <a:rPr lang="el-GR" altLang="el-GR" sz="3000" dirty="0">
                <a:solidFill>
                  <a:schemeClr val="tx1"/>
                </a:solidFill>
                <a:ea typeface="ＭＳ Ｐゴシック" panose="020B0600070205080204" pitchFamily="34" charset="-128"/>
              </a:rPr>
              <a:t>Ο διάβολος έφυγε τον </a:t>
            </a:r>
            <a:r>
              <a:rPr lang="el-GR" altLang="el-GR" sz="3000" dirty="0" err="1">
                <a:solidFill>
                  <a:schemeClr val="tx1"/>
                </a:solidFill>
                <a:ea typeface="ＭＳ Ｐゴシック" panose="020B0600070205080204" pitchFamily="34" charset="-128"/>
              </a:rPr>
              <a:t>Φάουστ</a:t>
            </a:r>
            <a:r>
              <a:rPr lang="el-GR" altLang="el-GR" sz="3000" dirty="0">
                <a:solidFill>
                  <a:schemeClr val="tx1"/>
                </a:solidFill>
                <a:ea typeface="ＭＳ Ｐゴシック" panose="020B0600070205080204" pitchFamily="34" charset="-128"/>
              </a:rPr>
              <a:t>.</a:t>
            </a:r>
          </a:p>
          <a:p>
            <a:r>
              <a:rPr lang="el-GR" altLang="el-GR" sz="3000" dirty="0">
                <a:solidFill>
                  <a:schemeClr val="tx1"/>
                </a:solidFill>
                <a:ea typeface="ＭＳ Ｐゴシック" panose="020B0600070205080204" pitchFamily="34" charset="-128"/>
              </a:rPr>
              <a:t>Η Ελισάβετ </a:t>
            </a:r>
            <a:r>
              <a:rPr lang="el-GR" altLang="el-GR" sz="3000" dirty="0" err="1">
                <a:solidFill>
                  <a:schemeClr val="tx1"/>
                </a:solidFill>
                <a:ea typeface="ＭＳ Ｐゴシック" panose="020B0600070205080204" pitchFamily="34" charset="-128"/>
              </a:rPr>
              <a:t>μοιάζεται</a:t>
            </a:r>
            <a:r>
              <a:rPr lang="el-GR" altLang="el-GR" sz="3000" dirty="0">
                <a:solidFill>
                  <a:schemeClr val="tx1"/>
                </a:solidFill>
                <a:ea typeface="ＭＳ Ｐゴシック" panose="020B0600070205080204" pitchFamily="34" charset="-128"/>
              </a:rPr>
              <a:t> από τον Κάρολο.</a:t>
            </a:r>
          </a:p>
          <a:p>
            <a:r>
              <a:rPr lang="el-GR" altLang="el-GR" sz="3000" dirty="0">
                <a:solidFill>
                  <a:schemeClr val="tx1"/>
                </a:solidFill>
                <a:ea typeface="ＭＳ Ｐゴシック" panose="020B0600070205080204" pitchFamily="34" charset="-128"/>
              </a:rPr>
              <a:t>Το κοιμήθηκε το παιδί η νταντά του;</a:t>
            </a:r>
          </a:p>
          <a:p>
            <a:r>
              <a:rPr lang="el-GR" altLang="el-GR" sz="3000" dirty="0">
                <a:solidFill>
                  <a:schemeClr val="tx1"/>
                </a:solidFill>
                <a:ea typeface="ＭＳ Ｐゴシック" panose="020B0600070205080204" pitchFamily="34" charset="-128"/>
              </a:rPr>
              <a:t>Με τι έφαγε τη σαλάτα η Μαρία;</a:t>
            </a:r>
          </a:p>
          <a:p>
            <a:r>
              <a:rPr lang="el-GR" altLang="el-GR" sz="3000" dirty="0">
                <a:solidFill>
                  <a:schemeClr val="tx1"/>
                </a:solidFill>
                <a:ea typeface="ＭＳ Ｐゴシック" panose="020B0600070205080204" pitchFamily="34" charset="-128"/>
              </a:rPr>
              <a:t>Και τι έφαγε τη σαλάτα η Μαρία;</a:t>
            </a:r>
          </a:p>
          <a:p>
            <a:r>
              <a:rPr lang="el-GR" altLang="el-GR" sz="3000" dirty="0">
                <a:solidFill>
                  <a:schemeClr val="tx1"/>
                </a:solidFill>
                <a:ea typeface="ＭＳ Ｐゴシック" panose="020B0600070205080204" pitchFamily="34" charset="-128"/>
              </a:rPr>
              <a:t>Ότι την αγαπάς, ήξερα. </a:t>
            </a:r>
          </a:p>
          <a:p>
            <a:r>
              <a:rPr lang="el-GR" altLang="el-GR" sz="3000" dirty="0">
                <a:solidFill>
                  <a:schemeClr val="tx1"/>
                </a:solidFill>
                <a:ea typeface="ＭＳ Ｐゴシック" panose="020B0600070205080204" pitchFamily="34" charset="-128"/>
              </a:rPr>
              <a:t>Ότι την αγαπάς, το ήξερα.</a:t>
            </a:r>
            <a:endParaRPr lang="en-US" altLang="el-GR" sz="3000" dirty="0">
              <a:solidFill>
                <a:schemeClr val="tx1"/>
              </a:solidFill>
              <a:ea typeface="ＭＳ Ｐゴシック" panose="020B0600070205080204" pitchFamily="34" charset="-128"/>
            </a:endParaRPr>
          </a:p>
          <a:p>
            <a:r>
              <a:rPr lang="el-GR" altLang="el-GR" sz="3000" dirty="0">
                <a:solidFill>
                  <a:schemeClr val="tx1"/>
                </a:solidFill>
                <a:ea typeface="ＭＳ Ｐゴシック" panose="020B0600070205080204" pitchFamily="34" charset="-128"/>
              </a:rPr>
              <a:t>Με στενοχώρησε που παντρεύτηκες.</a:t>
            </a:r>
            <a:endParaRPr lang="en-US" altLang="el-GR" sz="3000" dirty="0">
              <a:solidFill>
                <a:schemeClr val="tx1"/>
              </a:solidFill>
              <a:ea typeface="ＭＳ Ｐゴシック" panose="020B0600070205080204" pitchFamily="34" charset="-128"/>
            </a:endParaRPr>
          </a:p>
          <a:p>
            <a:endParaRPr lang="el-GR" altLang="el-GR" sz="2400" dirty="0">
              <a:ea typeface="ＭＳ Ｐゴシック" panose="020B0600070205080204" pitchFamily="34" charset="-128"/>
            </a:endParaRPr>
          </a:p>
          <a:p>
            <a:endParaRPr lang="el-GR" altLang="el-GR" sz="2400" dirty="0">
              <a:ea typeface="ＭＳ Ｐゴシック" panose="020B0600070205080204" pitchFamily="34" charset="-128"/>
            </a:endParaRPr>
          </a:p>
          <a:p>
            <a:endParaRPr lang="el-GR" altLang="el-GR" sz="2400" dirty="0">
              <a:ea typeface="ＭＳ Ｐゴシック" panose="020B0600070205080204" pitchFamily="34" charset="-128"/>
            </a:endParaRPr>
          </a:p>
          <a:p>
            <a:endParaRPr lang="en-US" altLang="el-GR" dirty="0">
              <a:ea typeface="ＭＳ Ｐゴシック" panose="020B0600070205080204" pitchFamily="34" charset="-128"/>
            </a:endParaRPr>
          </a:p>
        </p:txBody>
      </p:sp>
    </p:spTree>
    <p:extLst>
      <p:ext uri="{BB962C8B-B14F-4D97-AF65-F5344CB8AC3E}">
        <p14:creationId xmlns:p14="http://schemas.microsoft.com/office/powerpoint/2010/main" val="226367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3">
            <a:extLst>
              <a:ext uri="{FF2B5EF4-FFF2-40B4-BE49-F238E27FC236}">
                <a16:creationId xmlns:a16="http://schemas.microsoft.com/office/drawing/2014/main" id="{AA648763-7C70-AE42-877C-6AC48BE65825}"/>
              </a:ext>
            </a:extLst>
          </p:cNvPr>
          <p:cNvSpPr>
            <a:spLocks noGrp="1"/>
          </p:cNvSpPr>
          <p:nvPr>
            <p:ph type="title"/>
          </p:nvPr>
        </p:nvSpPr>
        <p:spPr>
          <a:xfrm>
            <a:off x="1981200" y="411480"/>
            <a:ext cx="7729728" cy="1188720"/>
          </a:xfrm>
        </p:spPr>
        <p:txBody>
          <a:bodyPr>
            <a:normAutofit fontScale="90000"/>
          </a:bodyPr>
          <a:lstStyle/>
          <a:p>
            <a:r>
              <a:rPr lang="el-GR" altLang="el-GR" sz="3200">
                <a:ea typeface="ＭＳ Ｐゴシック" panose="020B0600070205080204" pitchFamily="34" charset="-128"/>
              </a:rPr>
              <a:t>Τι σημαίνει στις προηγούμενες προτάσεις ο *;</a:t>
            </a:r>
            <a:endParaRPr lang="en-US" altLang="el-GR" sz="3200">
              <a:ea typeface="ＭＳ Ｐゴシック" panose="020B0600070205080204" pitchFamily="34" charset="-128"/>
            </a:endParaRPr>
          </a:p>
        </p:txBody>
      </p:sp>
      <p:sp>
        <p:nvSpPr>
          <p:cNvPr id="31746" name="Content Placeholder 4">
            <a:extLst>
              <a:ext uri="{FF2B5EF4-FFF2-40B4-BE49-F238E27FC236}">
                <a16:creationId xmlns:a16="http://schemas.microsoft.com/office/drawing/2014/main" id="{1B765C9C-7AF4-3545-970F-F7AE3B36365B}"/>
              </a:ext>
            </a:extLst>
          </p:cNvPr>
          <p:cNvSpPr>
            <a:spLocks noGrp="1"/>
          </p:cNvSpPr>
          <p:nvPr>
            <p:ph idx="1"/>
          </p:nvPr>
        </p:nvSpPr>
        <p:spPr>
          <a:xfrm>
            <a:off x="1981200" y="1600200"/>
            <a:ext cx="8229600" cy="5141913"/>
          </a:xfrm>
        </p:spPr>
        <p:txBody>
          <a:bodyPr>
            <a:normAutofit lnSpcReduction="10000"/>
          </a:bodyPr>
          <a:lstStyle/>
          <a:p>
            <a:r>
              <a:rPr lang="el-GR" altLang="el-GR" sz="2400" dirty="0">
                <a:ea typeface="ＭＳ Ｐゴシック" panose="020B0600070205080204" pitchFamily="34" charset="-128"/>
              </a:rPr>
              <a:t>Μια οποιαδήποτε σειρά λέξεων δεν αποτελεί απαραίτητα μια ορθά σχηματισμένη πρόταση σε μία γλώσσα.</a:t>
            </a:r>
          </a:p>
          <a:p>
            <a:r>
              <a:rPr lang="el-GR" altLang="el-GR" sz="2400" dirty="0">
                <a:ea typeface="ＭＳ Ｐゴシック" panose="020B0600070205080204" pitchFamily="34" charset="-128"/>
              </a:rPr>
              <a:t>Η γνώση που διαθέτουμε για μια γλώσσα μάς επιτρέπει να προσδιορίσουμε ποια σειρά λέξεων είναι γραμματική και ποια όχι.</a:t>
            </a:r>
          </a:p>
          <a:p>
            <a:r>
              <a:rPr lang="el-GR" altLang="el-GR" sz="2400" dirty="0">
                <a:ea typeface="ＭＳ Ｐゴシック" panose="020B0600070205080204" pitchFamily="34" charset="-128"/>
              </a:rPr>
              <a:t>Πολλές φορές μάλιστα δεν μπορούμε να εξηγήσουμε με όρους γραμματικής πού έγκειται η μη πρόταση, αλλά όλοι συμφωνούμε στη μητρική μας γλώσσα για τις γραμματικές ή μη προτάσεις της.</a:t>
            </a:r>
          </a:p>
          <a:p>
            <a:r>
              <a:rPr lang="el-GR" altLang="el-GR" sz="2400" dirty="0">
                <a:ea typeface="ＭＳ Ｐゴシック" panose="020B0600070205080204" pitchFamily="34" charset="-128"/>
              </a:rPr>
              <a:t>Μπορεί να μας λείπει η </a:t>
            </a:r>
            <a:r>
              <a:rPr lang="el-GR" altLang="el-GR" sz="2400" b="1" dirty="0">
                <a:solidFill>
                  <a:srgbClr val="FF0000"/>
                </a:solidFill>
                <a:ea typeface="ＭＳ Ｐゴシック" panose="020B0600070205080204" pitchFamily="34" charset="-128"/>
              </a:rPr>
              <a:t>μεταγλωσσική</a:t>
            </a:r>
            <a:r>
              <a:rPr lang="el-GR" altLang="el-GR" sz="2400" dirty="0">
                <a:ea typeface="ＭＳ Ｐゴシック" panose="020B0600070205080204" pitchFamily="34" charset="-128"/>
              </a:rPr>
              <a:t>, αλλά όχι η </a:t>
            </a:r>
            <a:r>
              <a:rPr lang="el-GR" altLang="el-GR" sz="2400" b="1" dirty="0">
                <a:solidFill>
                  <a:srgbClr val="FF0000"/>
                </a:solidFill>
                <a:ea typeface="ＭＳ Ｐゴシック" panose="020B0600070205080204" pitchFamily="34" charset="-128"/>
              </a:rPr>
              <a:t>γλωσσική</a:t>
            </a:r>
            <a:r>
              <a:rPr lang="el-GR" altLang="el-GR" sz="2400" dirty="0">
                <a:ea typeface="ＭＳ Ｐゴシック" panose="020B0600070205080204" pitchFamily="34" charset="-128"/>
              </a:rPr>
              <a:t> γνώση!!!!</a:t>
            </a:r>
          </a:p>
          <a:p>
            <a:r>
              <a:rPr lang="el-GR" altLang="el-GR" sz="2400" b="1" dirty="0">
                <a:ea typeface="ＭＳ Ｐゴシック" panose="020B0600070205080204" pitchFamily="34" charset="-128"/>
              </a:rPr>
              <a:t>Οι κανόνες αυτοί είναι ασυνείδητες περιοριστικές αρχές που μαθαίνονται κατά την παιδική ηλικία.</a:t>
            </a:r>
            <a:endParaRPr lang="en-US" altLang="el-GR" sz="2400" b="1" dirty="0">
              <a:ea typeface="ＭＳ Ｐゴシック" panose="020B0600070205080204" pitchFamily="34" charset="-128"/>
            </a:endParaRPr>
          </a:p>
        </p:txBody>
      </p:sp>
    </p:spTree>
    <p:extLst>
      <p:ext uri="{BB962C8B-B14F-4D97-AF65-F5344CB8AC3E}">
        <p14:creationId xmlns:p14="http://schemas.microsoft.com/office/powerpoint/2010/main" val="480297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EEDAE-7246-2C4E-9805-F5215F3B719C}"/>
              </a:ext>
            </a:extLst>
          </p:cNvPr>
          <p:cNvSpPr>
            <a:spLocks noGrp="1"/>
          </p:cNvSpPr>
          <p:nvPr>
            <p:ph type="title"/>
          </p:nvPr>
        </p:nvSpPr>
        <p:spPr>
          <a:xfrm>
            <a:off x="609600" y="0"/>
            <a:ext cx="10972800" cy="1143000"/>
          </a:xfrm>
        </p:spPr>
        <p:txBody>
          <a:bodyPr/>
          <a:lstStyle/>
          <a:p>
            <a:pPr>
              <a:defRPr/>
            </a:pPr>
            <a:r>
              <a:rPr lang="el-GR" altLang="en-US" b="1">
                <a:solidFill>
                  <a:srgbClr val="FF0000"/>
                </a:solidFill>
                <a:effectLst>
                  <a:outerShdw blurRad="38100" dist="38100" dir="2700000" algn="tl">
                    <a:srgbClr val="000000"/>
                  </a:outerShdw>
                </a:effectLst>
                <a:ea typeface="ＭＳ Ｐゴシック" panose="020B0600070205080204" pitchFamily="34" charset="-128"/>
              </a:rPr>
              <a:t>Τι είναι η (ανθρώπινη) γλώσσα</a:t>
            </a:r>
            <a:r>
              <a:rPr lang="el-GR" altLang="en-US" b="1">
                <a:solidFill>
                  <a:srgbClr val="7030A0"/>
                </a:solidFill>
                <a:effectLst>
                  <a:outerShdw blurRad="38100" dist="38100" dir="2700000" algn="tl">
                    <a:srgbClr val="000000"/>
                  </a:outerShdw>
                </a:effectLst>
                <a:latin typeface="Monotype Corsiva" panose="03010101010201010101" pitchFamily="66" charset="0"/>
                <a:ea typeface="ＭＳ Ｐゴシック" panose="020B0600070205080204" pitchFamily="34" charset="-128"/>
              </a:rPr>
              <a:t>;</a:t>
            </a:r>
            <a:endParaRPr lang="en-US" altLang="el-GR" b="1">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95D6B845-246B-204D-92A4-4E67A5CA7FBC}"/>
              </a:ext>
            </a:extLst>
          </p:cNvPr>
          <p:cNvSpPr>
            <a:spLocks noGrp="1"/>
          </p:cNvSpPr>
          <p:nvPr>
            <p:ph sz="quarter" idx="1"/>
          </p:nvPr>
        </p:nvSpPr>
        <p:spPr>
          <a:xfrm>
            <a:off x="1706563" y="1295400"/>
            <a:ext cx="9326562" cy="5410200"/>
          </a:xfrm>
        </p:spPr>
        <p:txBody>
          <a:bodyPr/>
          <a:lstStyle/>
          <a:p>
            <a:pPr>
              <a:lnSpc>
                <a:spcPct val="80000"/>
              </a:lnSpc>
              <a:buFont typeface="Arial" panose="020B0604020202020204" pitchFamily="34" charset="0"/>
              <a:buNone/>
              <a:defRPr/>
            </a:pPr>
            <a:r>
              <a:rPr lang="el-GR" altLang="el-GR" sz="2280" dirty="0">
                <a:ea typeface="ＭＳ Ｐゴシック" panose="020B0600070205080204" pitchFamily="34" charset="-128"/>
              </a:rPr>
              <a:t> </a:t>
            </a:r>
            <a:endParaRPr lang="el-GR" altLang="el-GR" sz="1680" dirty="0">
              <a:ea typeface="ＭＳ Ｐゴシック" panose="020B0600070205080204" pitchFamily="34" charset="-128"/>
            </a:endParaRPr>
          </a:p>
          <a:p>
            <a:pPr algn="just">
              <a:lnSpc>
                <a:spcPct val="80000"/>
              </a:lnSpc>
              <a:buFont typeface="Calibri" panose="020F0502020204030204" pitchFamily="34" charset="0"/>
              <a:buAutoNum type="arabicPeriod"/>
              <a:defRPr/>
            </a:pPr>
            <a:r>
              <a:rPr lang="el-GR" altLang="el-GR" sz="3000" dirty="0">
                <a:ea typeface="ＭＳ Ｐゴシック" panose="020B0600070205080204" pitchFamily="34" charset="-128"/>
              </a:rPr>
              <a:t>Ένα </a:t>
            </a:r>
            <a:r>
              <a:rPr lang="el-GR" altLang="el-GR" sz="3000" b="1" dirty="0">
                <a:solidFill>
                  <a:srgbClr val="00B050"/>
                </a:solidFill>
                <a:ea typeface="ＭＳ Ｐゴシック" panose="020B0600070205080204" pitchFamily="34" charset="-128"/>
              </a:rPr>
              <a:t>σύστημα κανόνων </a:t>
            </a:r>
          </a:p>
          <a:p>
            <a:pPr algn="just">
              <a:lnSpc>
                <a:spcPct val="80000"/>
              </a:lnSpc>
              <a:buFont typeface="Calibri" panose="020F0502020204030204" pitchFamily="34" charset="0"/>
              <a:buAutoNum type="arabicPeriod"/>
              <a:defRPr/>
            </a:pPr>
            <a:r>
              <a:rPr lang="el-GR" altLang="el-GR" sz="3000" dirty="0">
                <a:ea typeface="ＭＳ Ｐゴシック" panose="020B0600070205080204" pitchFamily="34" charset="-128"/>
              </a:rPr>
              <a:t>Ένα </a:t>
            </a:r>
            <a:r>
              <a:rPr lang="el-GR" altLang="el-GR" sz="3000" b="1" dirty="0">
                <a:solidFill>
                  <a:srgbClr val="00B050"/>
                </a:solidFill>
                <a:ea typeface="ＭＳ Ｐゴシック" panose="020B0600070205080204" pitchFamily="34" charset="-128"/>
              </a:rPr>
              <a:t>σύστημα επικοινωνίας</a:t>
            </a:r>
          </a:p>
          <a:p>
            <a:pPr algn="just">
              <a:lnSpc>
                <a:spcPct val="80000"/>
              </a:lnSpc>
              <a:buFont typeface="Calibri" panose="020F0502020204030204" pitchFamily="34" charset="0"/>
              <a:buAutoNum type="arabicPeriod"/>
              <a:defRPr/>
            </a:pPr>
            <a:endParaRPr lang="el-GR" altLang="el-GR" sz="3000" b="1" dirty="0">
              <a:solidFill>
                <a:srgbClr val="00B050"/>
              </a:solidFill>
              <a:ea typeface="ＭＳ Ｐゴシック" panose="020B0600070205080204" pitchFamily="34" charset="-128"/>
            </a:endParaRPr>
          </a:p>
          <a:p>
            <a:pPr algn="just">
              <a:lnSpc>
                <a:spcPct val="80000"/>
              </a:lnSpc>
              <a:buFont typeface="Arial" panose="020B0604020202020204" pitchFamily="34" charset="0"/>
              <a:buNone/>
              <a:defRPr/>
            </a:pPr>
            <a:r>
              <a:rPr lang="el-GR" altLang="el-GR" sz="3000" dirty="0">
                <a:ea typeface="ＭＳ Ｐゴシック" panose="020B0600070205080204" pitchFamily="34" charset="-128"/>
              </a:rPr>
              <a:t>3.</a:t>
            </a:r>
            <a:r>
              <a:rPr lang="el-GR" altLang="el-GR" sz="3000" b="1" dirty="0">
                <a:solidFill>
                  <a:srgbClr val="00B050"/>
                </a:solidFill>
                <a:ea typeface="ＭＳ Ｐゴシック" panose="020B0600070205080204" pitchFamily="34" charset="-128"/>
              </a:rPr>
              <a:t> Ένα σύστημα κανόνων </a:t>
            </a:r>
            <a:r>
              <a:rPr lang="el-GR" altLang="el-GR" sz="3000" dirty="0">
                <a:ea typeface="ＭＳ Ｐゴシック" panose="020B0600070205080204" pitchFamily="34" charset="-128"/>
              </a:rPr>
              <a:t>με βάση το οποίο </a:t>
            </a:r>
            <a:r>
              <a:rPr lang="el-GR" altLang="el-GR" sz="3000" b="1" dirty="0">
                <a:solidFill>
                  <a:srgbClr val="00B050"/>
                </a:solidFill>
                <a:ea typeface="ＭＳ Ｐゴシック" panose="020B0600070205080204" pitchFamily="34" charset="-128"/>
              </a:rPr>
              <a:t>επικοινωνούμε </a:t>
            </a:r>
            <a:endParaRPr lang="en-US" altLang="el-GR" sz="3000" b="1" dirty="0">
              <a:solidFill>
                <a:srgbClr val="00B050"/>
              </a:solidFill>
              <a:ea typeface="ＭＳ Ｐゴシック" panose="020B0600070205080204" pitchFamily="34" charset="-128"/>
            </a:endParaRPr>
          </a:p>
          <a:p>
            <a:pPr algn="just">
              <a:lnSpc>
                <a:spcPct val="80000"/>
              </a:lnSpc>
              <a:buFont typeface="Arial" panose="020B0604020202020204" pitchFamily="34" charset="0"/>
              <a:buNone/>
              <a:defRPr/>
            </a:pPr>
            <a:endParaRPr lang="el-GR" altLang="el-GR" sz="3000" b="1" dirty="0">
              <a:solidFill>
                <a:srgbClr val="00B050"/>
              </a:solidFill>
              <a:ea typeface="ＭＳ Ｐゴシック" panose="020B0600070205080204" pitchFamily="34" charset="-128"/>
            </a:endParaRPr>
          </a:p>
          <a:p>
            <a:pPr algn="just">
              <a:lnSpc>
                <a:spcPct val="80000"/>
              </a:lnSpc>
              <a:buFont typeface="Arial" panose="020B0604020202020204" pitchFamily="34" charset="0"/>
              <a:buNone/>
              <a:defRPr/>
            </a:pPr>
            <a:r>
              <a:rPr lang="en-US" altLang="el-GR" sz="3000" dirty="0">
                <a:ea typeface="ＭＳ Ｐゴシック" panose="020B0600070205080204" pitchFamily="34" charset="-128"/>
              </a:rPr>
              <a:t>	</a:t>
            </a:r>
            <a:r>
              <a:rPr lang="el-GR" altLang="el-GR" sz="3000" dirty="0">
                <a:ea typeface="ＭＳ Ｐゴシック" panose="020B0600070205080204" pitchFamily="34" charset="-128"/>
              </a:rPr>
              <a:t>«</a:t>
            </a:r>
            <a:r>
              <a:rPr lang="en-US" altLang="el-GR" sz="3000" dirty="0">
                <a:ea typeface="ＭＳ Ｐゴシック" panose="020B0600070205080204" pitchFamily="34" charset="-128"/>
              </a:rPr>
              <a:t>T</a:t>
            </a:r>
            <a:r>
              <a:rPr lang="el-GR" altLang="el-GR" sz="3000" dirty="0">
                <a:ea typeface="ＭＳ Ｐゴシック" panose="020B0600070205080204" pitchFamily="34" charset="-128"/>
              </a:rPr>
              <a:t>ο σύστημα των γλωσσικών σημείων και των μεταξύ τους σχέσεων, το οποίο βρίσκεται "αποτυπωμένο" στο μυαλό των ομιλητών μιας γλωσσικής κοινότητας και με βάση το οποίο επικοινωνούν» </a:t>
            </a:r>
            <a:endParaRPr lang="en-US" altLang="el-GR" sz="3000" dirty="0">
              <a:ea typeface="ＭＳ Ｐゴシック" panose="020B0600070205080204" pitchFamily="34" charset="-128"/>
            </a:endParaRPr>
          </a:p>
          <a:p>
            <a:pPr algn="r">
              <a:lnSpc>
                <a:spcPct val="80000"/>
              </a:lnSpc>
              <a:buFont typeface="Arial" panose="020B0604020202020204" pitchFamily="34" charset="0"/>
              <a:buNone/>
              <a:defRPr/>
            </a:pPr>
            <a:r>
              <a:rPr lang="en-US" altLang="el-GR" sz="3000" dirty="0">
                <a:ea typeface="ＭＳ Ｐゴシック" panose="020B0600070205080204" pitchFamily="34" charset="-128"/>
              </a:rPr>
              <a:t>F. de Saussure</a:t>
            </a:r>
            <a:endParaRPr lang="el-GR" altLang="el-GR" sz="3000" b="1" dirty="0">
              <a:solidFill>
                <a:srgbClr val="00B050"/>
              </a:solidFill>
              <a:ea typeface="ＭＳ Ｐゴシック" panose="020B0600070205080204" pitchFamily="34" charset="-128"/>
            </a:endParaRPr>
          </a:p>
        </p:txBody>
      </p:sp>
    </p:spTree>
    <p:extLst>
      <p:ext uri="{BB962C8B-B14F-4D97-AF65-F5344CB8AC3E}">
        <p14:creationId xmlns:p14="http://schemas.microsoft.com/office/powerpoint/2010/main" val="27725992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Content Placeholder 3" descr="ferdinand-de-saussure-the-father-of-linguistics-1-728.jpg">
            <a:extLst>
              <a:ext uri="{FF2B5EF4-FFF2-40B4-BE49-F238E27FC236}">
                <a16:creationId xmlns:a16="http://schemas.microsoft.com/office/drawing/2014/main" id="{830167F1-ABFB-E24F-9065-D99E8E63243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t="13336" b="13336"/>
          <a:stretch>
            <a:fillRect/>
          </a:stretch>
        </p:blipFill>
        <p:spPr>
          <a:xfrm>
            <a:off x="1524000" y="1600201"/>
            <a:ext cx="8229600" cy="4525963"/>
          </a:xfrm>
        </p:spPr>
      </p:pic>
    </p:spTree>
    <p:extLst>
      <p:ext uri="{BB962C8B-B14F-4D97-AF65-F5344CB8AC3E}">
        <p14:creationId xmlns:p14="http://schemas.microsoft.com/office/powerpoint/2010/main" val="2864554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0C9EEC38-13FC-2442-8D37-EEE5670B952C}"/>
              </a:ext>
            </a:extLst>
          </p:cNvPr>
          <p:cNvSpPr>
            <a:spLocks noGrp="1" noChangeArrowheads="1"/>
          </p:cNvSpPr>
          <p:nvPr>
            <p:ph type="title" idx="4294967295"/>
          </p:nvPr>
        </p:nvSpPr>
        <p:spPr>
          <a:xfrm>
            <a:off x="1524000" y="274638"/>
            <a:ext cx="8229600" cy="1143000"/>
          </a:xfrm>
        </p:spPr>
        <p:txBody>
          <a:bodyPr>
            <a:normAutofit fontScale="90000"/>
          </a:bodyPr>
          <a:lstStyle/>
          <a:p>
            <a:pPr eaLnBrk="1" hangingPunct="1">
              <a:defRPr/>
            </a:pPr>
            <a:r>
              <a:rPr lang="el-GR" altLang="el-GR" sz="2500" b="1">
                <a:solidFill>
                  <a:srgbClr val="00B0F0"/>
                </a:solidFill>
                <a:effectLst>
                  <a:outerShdw blurRad="38100" dist="38100" dir="2700000" algn="tl">
                    <a:srgbClr val="000000"/>
                  </a:outerShdw>
                </a:effectLst>
                <a:ea typeface="ＭＳ Ｐゴシック" panose="020B0600070205080204" pitchFamily="34" charset="-128"/>
              </a:rPr>
              <a:t>Ποια από όλες τις «γλώσσες» ενδιαφέρει τη γλωσσολογία;</a:t>
            </a:r>
            <a:br>
              <a:rPr lang="el-GR" altLang="el-GR" sz="2500" b="1">
                <a:solidFill>
                  <a:srgbClr val="00B0F0"/>
                </a:solidFill>
                <a:effectLst>
                  <a:outerShdw blurRad="38100" dist="38100" dir="2700000" algn="tl">
                    <a:srgbClr val="000000"/>
                  </a:outerShdw>
                </a:effectLst>
                <a:ea typeface="ＭＳ Ｐゴシック" panose="020B0600070205080204" pitchFamily="34" charset="-128"/>
              </a:rPr>
            </a:br>
            <a:endParaRPr lang="el-GR" altLang="el-GR" sz="2500" b="1">
              <a:solidFill>
                <a:srgbClr val="00B0F0"/>
              </a:solidFill>
              <a:effectLst>
                <a:outerShdw blurRad="38100" dist="38100" dir="2700000" algn="tl">
                  <a:srgbClr val="000000"/>
                </a:outerShdw>
              </a:effectLst>
              <a:ea typeface="ＭＳ Ｐゴシック" panose="020B0600070205080204" pitchFamily="34" charset="-128"/>
            </a:endParaRPr>
          </a:p>
        </p:txBody>
      </p:sp>
      <p:sp>
        <p:nvSpPr>
          <p:cNvPr id="82947" name="Rectangle 3">
            <a:extLst>
              <a:ext uri="{FF2B5EF4-FFF2-40B4-BE49-F238E27FC236}">
                <a16:creationId xmlns:a16="http://schemas.microsoft.com/office/drawing/2014/main" id="{8E6D25BB-ED91-B24B-83D5-6B7DFB53BD8E}"/>
              </a:ext>
            </a:extLst>
          </p:cNvPr>
          <p:cNvSpPr>
            <a:spLocks noGrp="1" noChangeArrowheads="1"/>
          </p:cNvSpPr>
          <p:nvPr>
            <p:ph type="body" idx="4294967295"/>
          </p:nvPr>
        </p:nvSpPr>
        <p:spPr>
          <a:xfrm>
            <a:off x="578733" y="1611775"/>
            <a:ext cx="10845479" cy="4525963"/>
          </a:xfrm>
        </p:spPr>
        <p:txBody>
          <a:bodyPr>
            <a:normAutofit/>
          </a:bodyPr>
          <a:lstStyle/>
          <a:p>
            <a:pPr eaLnBrk="1" hangingPunct="1">
              <a:defRPr/>
            </a:pPr>
            <a:r>
              <a:rPr lang="el-GR" altLang="el-GR" sz="3200" dirty="0">
                <a:effectLst>
                  <a:outerShdw blurRad="38100" dist="38100" dir="2700000" algn="tl">
                    <a:srgbClr val="FFFFFF"/>
                  </a:outerShdw>
                </a:effectLst>
                <a:ea typeface="ＭＳ Ｐゴシック" panose="020B0600070205080204" pitchFamily="34" charset="-128"/>
              </a:rPr>
              <a:t>Γλώσσα ως σύστημα επικοινωνίας που υπάρχει και μαθαίνεται </a:t>
            </a:r>
            <a:r>
              <a:rPr lang="el-GR" altLang="el-GR" sz="3200" b="1" dirty="0">
                <a:effectLst>
                  <a:outerShdw blurRad="38100" dist="38100" dir="2700000" algn="tl">
                    <a:srgbClr val="FFFFFF"/>
                  </a:outerShdw>
                </a:effectLst>
                <a:ea typeface="ＭＳ Ｐゴシック" panose="020B0600070205080204" pitchFamily="34" charset="-128"/>
              </a:rPr>
              <a:t>φυσικά </a:t>
            </a:r>
            <a:r>
              <a:rPr lang="el-GR" altLang="el-GR" sz="3200" dirty="0">
                <a:effectLst>
                  <a:outerShdw blurRad="38100" dist="38100" dir="2700000" algn="tl">
                    <a:srgbClr val="FFFFFF"/>
                  </a:outerShdw>
                </a:effectLst>
                <a:ea typeface="ＭＳ Ｐゴシック" panose="020B0600070205080204" pitchFamily="34" charset="-128"/>
              </a:rPr>
              <a:t>(δεν κατασκευάζεται) από τα μέλη μιας κοινωνίας</a:t>
            </a:r>
          </a:p>
          <a:p>
            <a:pPr eaLnBrk="1" hangingPunct="1">
              <a:defRPr/>
            </a:pPr>
            <a:r>
              <a:rPr lang="el-GR" altLang="el-GR" sz="3200" dirty="0">
                <a:effectLst>
                  <a:outerShdw blurRad="38100" dist="38100" dir="2700000" algn="tl">
                    <a:srgbClr val="FFFFFF"/>
                  </a:outerShdw>
                </a:effectLst>
                <a:ea typeface="ＭＳ Ｐゴシック" panose="020B0600070205080204" pitchFamily="34" charset="-128"/>
              </a:rPr>
              <a:t>Γλώσσα ως το φυσικό σύστημα επικοινωνίας που χρησιμοποιείται από τον άνθρωπο και έχει ως βάση </a:t>
            </a:r>
            <a:r>
              <a:rPr lang="el-GR" altLang="el-GR" sz="3200" b="1" dirty="0">
                <a:effectLst>
                  <a:outerShdw blurRad="38100" dist="38100" dir="2700000" algn="tl">
                    <a:srgbClr val="FFFFFF"/>
                  </a:outerShdw>
                </a:effectLst>
                <a:ea typeface="ＭＳ Ｐゴシック" panose="020B0600070205080204" pitchFamily="34" charset="-128"/>
              </a:rPr>
              <a:t>τον έναρθρο λόγο</a:t>
            </a:r>
          </a:p>
        </p:txBody>
      </p:sp>
    </p:spTree>
    <p:extLst>
      <p:ext uri="{BB962C8B-B14F-4D97-AF65-F5344CB8AC3E}">
        <p14:creationId xmlns:p14="http://schemas.microsoft.com/office/powerpoint/2010/main" val="1388142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 calcmode="lin" valueType="num">
                                      <p:cBhvr>
                                        <p:cTn id="7" dur="500" fill="hold"/>
                                        <p:tgtEl>
                                          <p:spTgt spid="82946"/>
                                        </p:tgtEl>
                                        <p:attrNameLst>
                                          <p:attrName>ppt_w</p:attrName>
                                        </p:attrNameLst>
                                      </p:cBhvr>
                                      <p:tavLst>
                                        <p:tav tm="0">
                                          <p:val>
                                            <p:fltVal val="0"/>
                                          </p:val>
                                        </p:tav>
                                        <p:tav tm="100000">
                                          <p:val>
                                            <p:strVal val="#ppt_w"/>
                                          </p:val>
                                        </p:tav>
                                      </p:tavLst>
                                    </p:anim>
                                    <p:anim calcmode="lin" valueType="num">
                                      <p:cBhvr>
                                        <p:cTn id="8" dur="500" fill="hold"/>
                                        <p:tgtEl>
                                          <p:spTgt spid="82946"/>
                                        </p:tgtEl>
                                        <p:attrNameLst>
                                          <p:attrName>ppt_h</p:attrName>
                                        </p:attrNameLst>
                                      </p:cBhvr>
                                      <p:tavLst>
                                        <p:tav tm="0">
                                          <p:val>
                                            <p:fltVal val="0"/>
                                          </p:val>
                                        </p:tav>
                                        <p:tav tm="100000">
                                          <p:val>
                                            <p:strVal val="#ppt_h"/>
                                          </p:val>
                                        </p:tav>
                                      </p:tavLst>
                                    </p:anim>
                                    <p:animEffect transition="in" filter="fade">
                                      <p:cBhvr>
                                        <p:cTn id="9" dur="500"/>
                                        <p:tgtEl>
                                          <p:spTgt spid="829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2947">
                                            <p:txEl>
                                              <p:pRg st="0" end="0"/>
                                            </p:txEl>
                                          </p:spTgt>
                                        </p:tgtEl>
                                        <p:attrNameLst>
                                          <p:attrName>style.visibility</p:attrName>
                                        </p:attrNameLst>
                                      </p:cBhvr>
                                      <p:to>
                                        <p:strVal val="visible"/>
                                      </p:to>
                                    </p:set>
                                    <p:animEffect transition="in" filter="fade">
                                      <p:cBhvr>
                                        <p:cTn id="14" dur="1000">
                                          <p:stCondLst>
                                            <p:cond delay="0"/>
                                          </p:stCondLst>
                                        </p:cTn>
                                        <p:tgtEl>
                                          <p:spTgt spid="8294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2947">
                                            <p:txEl>
                                              <p:pRg st="1" end="1"/>
                                            </p:txEl>
                                          </p:spTgt>
                                        </p:tgtEl>
                                        <p:attrNameLst>
                                          <p:attrName>style.visibility</p:attrName>
                                        </p:attrNameLst>
                                      </p:cBhvr>
                                      <p:to>
                                        <p:strVal val="visible"/>
                                      </p:to>
                                    </p:set>
                                    <p:animEffect transition="in" filter="fade">
                                      <p:cBhvr>
                                        <p:cTn id="19" dur="1000">
                                          <p:stCondLst>
                                            <p:cond delay="0"/>
                                          </p:stCondLst>
                                        </p:cTn>
                                        <p:tgtEl>
                                          <p:spTgt spid="829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p:bldP spid="82947" grpId="0" build="p"/>
    </p:bldLst>
  </p:timing>
</p:sld>
</file>

<file path=ppt/theme/theme1.xml><?xml version="1.0" encoding="utf-8"?>
<a:theme xmlns:a="http://schemas.openxmlformats.org/drawingml/2006/main" name="Δέμα">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Δέμα</Template>
  <TotalTime>7085</TotalTime>
  <Words>2930</Words>
  <Application>Microsoft Macintosh PowerPoint</Application>
  <PresentationFormat>Ευρεία οθόνη</PresentationFormat>
  <Paragraphs>247</Paragraphs>
  <Slides>45</Slides>
  <Notes>8</Notes>
  <HiddenSlides>0</HiddenSlides>
  <MMClips>1</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45</vt:i4>
      </vt:variant>
    </vt:vector>
  </HeadingPairs>
  <TitlesOfParts>
    <vt:vector size="53" baseType="lpstr">
      <vt:lpstr>Arial Unicode MS</vt:lpstr>
      <vt:lpstr>Arial</vt:lpstr>
      <vt:lpstr>Calibri</vt:lpstr>
      <vt:lpstr>Corbel</vt:lpstr>
      <vt:lpstr>Gill Sans MT</vt:lpstr>
      <vt:lpstr>Monotype Corsiva</vt:lpstr>
      <vt:lpstr>Tahoma</vt:lpstr>
      <vt:lpstr>Δέμα</vt:lpstr>
      <vt:lpstr>Γλώσσα και συστήματα επικοινωνίας</vt:lpstr>
      <vt:lpstr>Όσο εύγλωττα και αν γαβγίζει ένας σκύλος, δεν μπορεί να μας πει ότι οι γονείς του ήταν πτωχοί πλην τίμιοι...</vt:lpstr>
      <vt:lpstr>τα συστήματα επικοινωνίας των ζώων δεν έχουν </vt:lpstr>
      <vt:lpstr>Παραδείγματα: προφορικός λόγος</vt:lpstr>
      <vt:lpstr>Βάλτε * σε αυτές τις προτάσεις που δεν ακολουθούν τη γραμματική σας. Μπορείτε να δώσετε μια αιτία της αντιγραμματικότητάς τους</vt:lpstr>
      <vt:lpstr>Τι σημαίνει στις προηγούμενες προτάσεις ο *;</vt:lpstr>
      <vt:lpstr>Τι είναι η (ανθρώπινη) γλώσσα;</vt:lpstr>
      <vt:lpstr>Παρουσίαση του PowerPoint</vt:lpstr>
      <vt:lpstr>Ποια από όλες τις «γλώσσες» ενδιαφέρει τη γλωσσολογία; </vt:lpstr>
      <vt:lpstr>Τι σημαίνει έναρθρος λόγος; </vt:lpstr>
      <vt:lpstr>Παρουσίαση του PowerPoint</vt:lpstr>
      <vt:lpstr>επικοινωνια</vt:lpstr>
      <vt:lpstr>Τι είναι ΣΗΜΕΙΟ;</vt:lpstr>
      <vt:lpstr>Τι είναι ΣΗΜΕΙΟ;</vt:lpstr>
      <vt:lpstr>Τι είναι το γλωσσικό σημείο;</vt:lpstr>
      <vt:lpstr> Το γλωσσικό σημείο είναι συνδυασμός δύο εσωτερικών στοιχείων </vt:lpstr>
      <vt:lpstr>Πρωτη αρθρωση</vt:lpstr>
      <vt:lpstr>Δευτερη αρθρωση</vt:lpstr>
      <vt:lpstr>ΔΥΪΚΟΤΗΤΑ/ ΔΙΠΛΗ ΑΡΘΡΩΣΗ</vt:lpstr>
      <vt:lpstr>γραμμικοτητα</vt:lpstr>
      <vt:lpstr>Τα συστηματα επικοινωνιας των ζωων εχουν τη δευτερη αρθρωση;</vt:lpstr>
      <vt:lpstr>H φωκια που μιλαει (talking seal)</vt:lpstr>
      <vt:lpstr> Πόσους ήχους μαθαίνει ένα παιδί που κατακτά την Ελληνική ως Γ1;</vt:lpstr>
      <vt:lpstr>Παρουσίαση του PowerPoint</vt:lpstr>
      <vt:lpstr>Ποιος σας έμαθε να μιλάτε;</vt:lpstr>
      <vt:lpstr>Η απεραντοσύνη της γλώσσας</vt:lpstr>
      <vt:lpstr>Παρουσίαση του PowerPoint</vt:lpstr>
      <vt:lpstr>Παρουσίαση του PowerPoint</vt:lpstr>
      <vt:lpstr>Παρουσίαση του PowerPoint</vt:lpstr>
      <vt:lpstr>Πώς μαθαίνουν τα παιδιά τη γλώσσα;</vt:lpstr>
      <vt:lpstr>Με τη μίμηση;</vt:lpstr>
      <vt:lpstr>Με την αναλογία;</vt:lpstr>
      <vt:lpstr>Με τα μαμαδίστικα (motherese);;;</vt:lpstr>
      <vt:lpstr>Υπόθεση της εμφυτότητας</vt:lpstr>
      <vt:lpstr>Ο μηχανισμός της γλωσσικής κατάκτησης</vt:lpstr>
      <vt:lpstr>Κατάκτηση Γ1: από τον ήχο στη λέξη</vt:lpstr>
      <vt:lpstr>Γλωσσική ικανότητα και γλωσσική πραγμάτωση</vt:lpstr>
      <vt:lpstr>Σχεδιαστικά χαρακτηριστικά  γλώσσες των ζώων vs ανθρώπινη γλώσσα</vt:lpstr>
      <vt:lpstr>Design features (Hockett, 1963)</vt:lpstr>
      <vt:lpstr>Design features (Hockett, 1963)</vt:lpstr>
      <vt:lpstr>Παρουσίαση του PowerPoint</vt:lpstr>
      <vt:lpstr>Παρουσίαση του PowerPoint</vt:lpstr>
      <vt:lpstr>Παρουσίαση του PowerPoint</vt:lpstr>
      <vt:lpstr>Συστήματα επικοινωνίας των ζώων και ανθρώπινη γλώσσα</vt:lpstr>
      <vt:lpstr>Συστήματα επικοινωνίας  ζώων και ανθρώπινη γλώσσα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Μαρία Ιακώβου</dc:creator>
  <cp:lastModifiedBy>Μαρία Ιακώβου</cp:lastModifiedBy>
  <cp:revision>59</cp:revision>
  <dcterms:created xsi:type="dcterms:W3CDTF">2020-03-30T17:18:21Z</dcterms:created>
  <dcterms:modified xsi:type="dcterms:W3CDTF">2023-03-23T22:37:48Z</dcterms:modified>
</cp:coreProperties>
</file>