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54"/>
  </p:notesMasterIdLst>
  <p:sldIdLst>
    <p:sldId id="283" r:id="rId2"/>
    <p:sldId id="281" r:id="rId3"/>
    <p:sldId id="760" r:id="rId4"/>
    <p:sldId id="734" r:id="rId5"/>
    <p:sldId id="761" r:id="rId6"/>
    <p:sldId id="762" r:id="rId7"/>
    <p:sldId id="763" r:id="rId8"/>
    <p:sldId id="738" r:id="rId9"/>
    <p:sldId id="797" r:id="rId10"/>
    <p:sldId id="735" r:id="rId11"/>
    <p:sldId id="764" r:id="rId12"/>
    <p:sldId id="387" r:id="rId13"/>
    <p:sldId id="377" r:id="rId14"/>
    <p:sldId id="359" r:id="rId15"/>
    <p:sldId id="341" r:id="rId16"/>
    <p:sldId id="343" r:id="rId17"/>
    <p:sldId id="344" r:id="rId18"/>
    <p:sldId id="765" r:id="rId19"/>
    <p:sldId id="737" r:id="rId20"/>
    <p:sldId id="766" r:id="rId21"/>
    <p:sldId id="532" r:id="rId22"/>
    <p:sldId id="556" r:id="rId23"/>
    <p:sldId id="558" r:id="rId24"/>
    <p:sldId id="347" r:id="rId25"/>
    <p:sldId id="346" r:id="rId26"/>
    <p:sldId id="767" r:id="rId27"/>
    <p:sldId id="768" r:id="rId28"/>
    <p:sldId id="769" r:id="rId29"/>
    <p:sldId id="771" r:id="rId30"/>
    <p:sldId id="772" r:id="rId31"/>
    <p:sldId id="773" r:id="rId32"/>
    <p:sldId id="774" r:id="rId33"/>
    <p:sldId id="775" r:id="rId34"/>
    <p:sldId id="776" r:id="rId35"/>
    <p:sldId id="777" r:id="rId36"/>
    <p:sldId id="778" r:id="rId37"/>
    <p:sldId id="779" r:id="rId38"/>
    <p:sldId id="780" r:id="rId39"/>
    <p:sldId id="781" r:id="rId40"/>
    <p:sldId id="782" r:id="rId41"/>
    <p:sldId id="783" r:id="rId42"/>
    <p:sldId id="785" r:id="rId43"/>
    <p:sldId id="786" r:id="rId44"/>
    <p:sldId id="787" r:id="rId45"/>
    <p:sldId id="791" r:id="rId46"/>
    <p:sldId id="792" r:id="rId47"/>
    <p:sldId id="793" r:id="rId48"/>
    <p:sldId id="794" r:id="rId49"/>
    <p:sldId id="789" r:id="rId50"/>
    <p:sldId id="790" r:id="rId51"/>
    <p:sldId id="304" r:id="rId52"/>
    <p:sldId id="30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32DC9-7C26-5F4D-BC18-71D032491408}" type="datetimeFigureOut">
              <a:rPr lang="el-GR" smtClean="0"/>
              <a:t>30/3/23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5E00A-287B-B340-82EE-9EBE4FF520FB}" type="slidenum">
              <a:rPr lang="el-GR" smtClean="0"/>
              <a:t>‹#›</a:t>
            </a:fld>
            <a:endParaRPr lang="el-GR"/>
          </a:p>
        </p:txBody>
      </p:sp>
    </p:spTree>
    <p:extLst>
      <p:ext uri="{BB962C8B-B14F-4D97-AF65-F5344CB8AC3E}">
        <p14:creationId xmlns:p14="http://schemas.microsoft.com/office/powerpoint/2010/main" val="35200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Θέση εικόνας διαφάνειας">
            <a:extLst>
              <a:ext uri="{FF2B5EF4-FFF2-40B4-BE49-F238E27FC236}">
                <a16:creationId xmlns:a16="http://schemas.microsoft.com/office/drawing/2014/main" id="{2C5709FB-131A-A646-B76C-7F580DDECA57}"/>
              </a:ext>
            </a:extLst>
          </p:cNvPr>
          <p:cNvSpPr>
            <a:spLocks noGrp="1" noRot="1" noChangeAspect="1" noChangeArrowheads="1" noTextEdit="1"/>
          </p:cNvSpPr>
          <p:nvPr>
            <p:ph type="sldImg"/>
          </p:nvPr>
        </p:nvSpPr>
        <p:spPr>
          <a:ln/>
        </p:spPr>
      </p:sp>
      <p:sp>
        <p:nvSpPr>
          <p:cNvPr id="50178" name="2 - Θέση σημειώσεων">
            <a:extLst>
              <a:ext uri="{FF2B5EF4-FFF2-40B4-BE49-F238E27FC236}">
                <a16:creationId xmlns:a16="http://schemas.microsoft.com/office/drawing/2014/main" id="{B124C8BD-B80D-CE4F-98DD-EFF21A770D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50179" name="3 - Θέση αριθμού διαφάνειας">
            <a:extLst>
              <a:ext uri="{FF2B5EF4-FFF2-40B4-BE49-F238E27FC236}">
                <a16:creationId xmlns:a16="http://schemas.microsoft.com/office/drawing/2014/main" id="{5B9C4A0D-4EEF-0D41-883D-26ABDF006C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BD21C0-A627-114C-868C-5B73A7AD0E1B}" type="slidenum">
              <a:rPr lang="el-GR" altLang="el-GR"/>
              <a:pPr>
                <a:spcBef>
                  <a:spcPct val="0"/>
                </a:spcBef>
              </a:pPr>
              <a:t>2</a:t>
            </a:fld>
            <a:endParaRPr lang="el-GR" altLang="el-GR"/>
          </a:p>
        </p:txBody>
      </p:sp>
    </p:spTree>
    <p:extLst>
      <p:ext uri="{BB962C8B-B14F-4D97-AF65-F5344CB8AC3E}">
        <p14:creationId xmlns:p14="http://schemas.microsoft.com/office/powerpoint/2010/main" val="178782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1 - Θέση εικόνας διαφάνειας">
            <a:extLst>
              <a:ext uri="{FF2B5EF4-FFF2-40B4-BE49-F238E27FC236}">
                <a16:creationId xmlns:a16="http://schemas.microsoft.com/office/drawing/2014/main" id="{47FD2112-10BD-104E-811F-9BE5DC7667C1}"/>
              </a:ext>
            </a:extLst>
          </p:cNvPr>
          <p:cNvSpPr>
            <a:spLocks noGrp="1" noRot="1" noChangeAspect="1" noChangeArrowheads="1" noTextEdit="1"/>
          </p:cNvSpPr>
          <p:nvPr>
            <p:ph type="sldImg"/>
          </p:nvPr>
        </p:nvSpPr>
        <p:spPr>
          <a:ln/>
        </p:spPr>
      </p:sp>
      <p:sp>
        <p:nvSpPr>
          <p:cNvPr id="135170" name="2 - Θέση σημειώσεων">
            <a:extLst>
              <a:ext uri="{FF2B5EF4-FFF2-40B4-BE49-F238E27FC236}">
                <a16:creationId xmlns:a16="http://schemas.microsoft.com/office/drawing/2014/main" id="{50D71EE1-7D62-7545-8E7E-1DFA8A7787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135171" name="3 - Θέση αριθμού διαφάνειας">
            <a:extLst>
              <a:ext uri="{FF2B5EF4-FFF2-40B4-BE49-F238E27FC236}">
                <a16:creationId xmlns:a16="http://schemas.microsoft.com/office/drawing/2014/main" id="{16F636D6-3216-8740-BE28-E46F16D7AB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B9234C-07D0-2B43-8EFD-8282D0E7CD01}" type="slidenum">
              <a:rPr lang="el-GR" altLang="el-GR" smtClean="0">
                <a:latin typeface="Calibri" panose="020F0502020204030204" pitchFamily="34" charset="0"/>
              </a:rPr>
              <a:pPr>
                <a:spcBef>
                  <a:spcPct val="0"/>
                </a:spcBef>
              </a:pPr>
              <a:t>33</a:t>
            </a:fld>
            <a:endParaRPr lang="el-GR" altLang="el-GR">
              <a:latin typeface="Calibri" panose="020F0502020204030204" pitchFamily="34" charset="0"/>
            </a:endParaRPr>
          </a:p>
        </p:txBody>
      </p:sp>
    </p:spTree>
    <p:extLst>
      <p:ext uri="{BB962C8B-B14F-4D97-AF65-F5344CB8AC3E}">
        <p14:creationId xmlns:p14="http://schemas.microsoft.com/office/powerpoint/2010/main" val="180362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1 - Θέση εικόνας διαφάνειας">
            <a:extLst>
              <a:ext uri="{FF2B5EF4-FFF2-40B4-BE49-F238E27FC236}">
                <a16:creationId xmlns:a16="http://schemas.microsoft.com/office/drawing/2014/main" id="{47FD2112-10BD-104E-811F-9BE5DC7667C1}"/>
              </a:ext>
            </a:extLst>
          </p:cNvPr>
          <p:cNvSpPr>
            <a:spLocks noGrp="1" noRot="1" noChangeAspect="1" noChangeArrowheads="1" noTextEdit="1"/>
          </p:cNvSpPr>
          <p:nvPr>
            <p:ph type="sldImg"/>
          </p:nvPr>
        </p:nvSpPr>
        <p:spPr>
          <a:ln/>
        </p:spPr>
      </p:sp>
      <p:sp>
        <p:nvSpPr>
          <p:cNvPr id="135170" name="2 - Θέση σημειώσεων">
            <a:extLst>
              <a:ext uri="{FF2B5EF4-FFF2-40B4-BE49-F238E27FC236}">
                <a16:creationId xmlns:a16="http://schemas.microsoft.com/office/drawing/2014/main" id="{50D71EE1-7D62-7545-8E7E-1DFA8A7787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135171" name="3 - Θέση αριθμού διαφάνειας">
            <a:extLst>
              <a:ext uri="{FF2B5EF4-FFF2-40B4-BE49-F238E27FC236}">
                <a16:creationId xmlns:a16="http://schemas.microsoft.com/office/drawing/2014/main" id="{16F636D6-3216-8740-BE28-E46F16D7AB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B9234C-07D0-2B43-8EFD-8282D0E7CD01}" type="slidenum">
              <a:rPr lang="el-GR" altLang="el-GR" smtClean="0">
                <a:latin typeface="Calibri" panose="020F0502020204030204" pitchFamily="34" charset="0"/>
              </a:rPr>
              <a:pPr>
                <a:spcBef>
                  <a:spcPct val="0"/>
                </a:spcBef>
              </a:pPr>
              <a:t>34</a:t>
            </a:fld>
            <a:endParaRPr lang="el-GR" altLang="el-GR">
              <a:latin typeface="Calibri" panose="020F0502020204030204" pitchFamily="34" charset="0"/>
            </a:endParaRPr>
          </a:p>
        </p:txBody>
      </p:sp>
    </p:spTree>
    <p:extLst>
      <p:ext uri="{BB962C8B-B14F-4D97-AF65-F5344CB8AC3E}">
        <p14:creationId xmlns:p14="http://schemas.microsoft.com/office/powerpoint/2010/main" val="257456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1 - Θέση εικόνας διαφάνειας">
            <a:extLst>
              <a:ext uri="{FF2B5EF4-FFF2-40B4-BE49-F238E27FC236}">
                <a16:creationId xmlns:a16="http://schemas.microsoft.com/office/drawing/2014/main" id="{76D82A93-2409-7F44-B08D-2003B1B28BBE}"/>
              </a:ext>
            </a:extLst>
          </p:cNvPr>
          <p:cNvSpPr>
            <a:spLocks noGrp="1" noRot="1" noChangeAspect="1" noChangeArrowheads="1" noTextEdit="1"/>
          </p:cNvSpPr>
          <p:nvPr>
            <p:ph type="sldImg"/>
          </p:nvPr>
        </p:nvSpPr>
        <p:spPr>
          <a:ln/>
        </p:spPr>
      </p:sp>
      <p:sp>
        <p:nvSpPr>
          <p:cNvPr id="137218" name="2 - Θέση σημειώσεων">
            <a:extLst>
              <a:ext uri="{FF2B5EF4-FFF2-40B4-BE49-F238E27FC236}">
                <a16:creationId xmlns:a16="http://schemas.microsoft.com/office/drawing/2014/main" id="{52EDD4CB-C3FB-4042-906A-A8397C0179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137219" name="3 - Θέση αριθμού διαφάνειας">
            <a:extLst>
              <a:ext uri="{FF2B5EF4-FFF2-40B4-BE49-F238E27FC236}">
                <a16:creationId xmlns:a16="http://schemas.microsoft.com/office/drawing/2014/main" id="{BEA10728-276E-484B-842A-CC6409642B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BF6F9E-274E-A64F-A44B-21CAFBC10E0C}" type="slidenum">
              <a:rPr lang="el-GR" altLang="el-GR" smtClean="0">
                <a:latin typeface="Calibri" panose="020F0502020204030204" pitchFamily="34" charset="0"/>
              </a:rPr>
              <a:pPr>
                <a:spcBef>
                  <a:spcPct val="0"/>
                </a:spcBef>
              </a:pPr>
              <a:t>35</a:t>
            </a:fld>
            <a:endParaRPr lang="el-GR" altLang="el-GR">
              <a:latin typeface="Calibri" panose="020F0502020204030204" pitchFamily="34" charset="0"/>
            </a:endParaRPr>
          </a:p>
        </p:txBody>
      </p:sp>
    </p:spTree>
    <p:extLst>
      <p:ext uri="{BB962C8B-B14F-4D97-AF65-F5344CB8AC3E}">
        <p14:creationId xmlns:p14="http://schemas.microsoft.com/office/powerpoint/2010/main" val="419910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 Θέση εικόνας διαφάνειας">
            <a:extLst>
              <a:ext uri="{FF2B5EF4-FFF2-40B4-BE49-F238E27FC236}">
                <a16:creationId xmlns:a16="http://schemas.microsoft.com/office/drawing/2014/main" id="{745B72CF-286C-6A46-A959-3229055D34EE}"/>
              </a:ext>
            </a:extLst>
          </p:cNvPr>
          <p:cNvSpPr>
            <a:spLocks noGrp="1" noRot="1" noChangeAspect="1" noTextEdit="1"/>
          </p:cNvSpPr>
          <p:nvPr>
            <p:ph type="sldImg"/>
          </p:nvPr>
        </p:nvSpPr>
        <p:spPr>
          <a:ln/>
        </p:spPr>
      </p:sp>
      <p:sp>
        <p:nvSpPr>
          <p:cNvPr id="71682" name="2 - Θέση σημειώσεων">
            <a:extLst>
              <a:ext uri="{FF2B5EF4-FFF2-40B4-BE49-F238E27FC236}">
                <a16:creationId xmlns:a16="http://schemas.microsoft.com/office/drawing/2014/main" id="{7F64DBD1-C7C0-294D-BDF2-367327FFA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71683" name="3 - Θέση αριθμού διαφάνειας">
            <a:extLst>
              <a:ext uri="{FF2B5EF4-FFF2-40B4-BE49-F238E27FC236}">
                <a16:creationId xmlns:a16="http://schemas.microsoft.com/office/drawing/2014/main" id="{9705248A-0F4D-BB47-A002-7A8357B010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F607835-96EC-1C4A-9FF2-D42872D8E842}" type="slidenum">
              <a:rPr lang="el-GR" altLang="el-GR" smtClean="0">
                <a:latin typeface="Calibri" panose="020F0502020204030204" pitchFamily="34" charset="0"/>
              </a:rPr>
              <a:pPr>
                <a:spcBef>
                  <a:spcPct val="0"/>
                </a:spcBef>
              </a:pPr>
              <a:t>36</a:t>
            </a:fld>
            <a:endParaRPr lang="el-GR" altLang="el-GR">
              <a:latin typeface="Calibri" panose="020F0502020204030204" pitchFamily="34" charset="0"/>
            </a:endParaRPr>
          </a:p>
        </p:txBody>
      </p:sp>
    </p:spTree>
    <p:extLst>
      <p:ext uri="{BB962C8B-B14F-4D97-AF65-F5344CB8AC3E}">
        <p14:creationId xmlns:p14="http://schemas.microsoft.com/office/powerpoint/2010/main" val="181974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5464201C-5A72-2649-AB46-67ED0764B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62D61A6-AFCF-2B48-A569-84307B41FAE4}" type="slidenum">
              <a:rPr lang="el-GR" altLang="el-GR" smtClean="0">
                <a:latin typeface="Calibri" panose="020F0502020204030204" pitchFamily="34" charset="0"/>
              </a:rPr>
              <a:pPr>
                <a:spcBef>
                  <a:spcPct val="0"/>
                </a:spcBef>
              </a:pPr>
              <a:t>38</a:t>
            </a:fld>
            <a:endParaRPr lang="el-GR" altLang="el-GR">
              <a:latin typeface="Calibri" panose="020F0502020204030204" pitchFamily="34" charset="0"/>
            </a:endParaRPr>
          </a:p>
        </p:txBody>
      </p:sp>
      <p:sp>
        <p:nvSpPr>
          <p:cNvPr id="86018" name="1 - Θέση εικόνας διαφάνειας">
            <a:extLst>
              <a:ext uri="{FF2B5EF4-FFF2-40B4-BE49-F238E27FC236}">
                <a16:creationId xmlns:a16="http://schemas.microsoft.com/office/drawing/2014/main" id="{0740817D-B5FC-B741-9069-0524AA9891A0}"/>
              </a:ext>
            </a:extLst>
          </p:cNvPr>
          <p:cNvSpPr>
            <a:spLocks noGrp="1" noRot="1" noChangeAspect="1" noChangeArrowheads="1" noTextEdit="1"/>
          </p:cNvSpPr>
          <p:nvPr>
            <p:ph type="sldImg"/>
          </p:nvPr>
        </p:nvSpPr>
        <p:spPr>
          <a:ln/>
        </p:spPr>
      </p:sp>
      <p:sp>
        <p:nvSpPr>
          <p:cNvPr id="86019" name="2 - Θέση σημειώσεων">
            <a:extLst>
              <a:ext uri="{FF2B5EF4-FFF2-40B4-BE49-F238E27FC236}">
                <a16:creationId xmlns:a16="http://schemas.microsoft.com/office/drawing/2014/main" id="{55FB0556-172A-DC43-B707-AB2EE3BCE9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86020" name="3 - Θέση αριθμού διαφάνειας">
            <a:extLst>
              <a:ext uri="{FF2B5EF4-FFF2-40B4-BE49-F238E27FC236}">
                <a16:creationId xmlns:a16="http://schemas.microsoft.com/office/drawing/2014/main" id="{C1EF85E6-846D-0544-B081-15F92369023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A53A46D-F307-5A4D-9807-A38B44B5BF44}" type="slidenum">
              <a:rPr lang="el-GR" altLang="el-GR">
                <a:latin typeface="Tahoma" panose="020B0604030504040204" pitchFamily="34" charset="0"/>
              </a:rPr>
              <a:pPr algn="r" eaLnBrk="1" hangingPunct="1">
                <a:spcBef>
                  <a:spcPct val="0"/>
                </a:spcBef>
              </a:pPr>
              <a:t>38</a:t>
            </a:fld>
            <a:endParaRPr lang="el-GR" altLang="el-GR">
              <a:latin typeface="Tahoma" panose="020B0604030504040204" pitchFamily="34" charset="0"/>
            </a:endParaRPr>
          </a:p>
        </p:txBody>
      </p:sp>
    </p:spTree>
    <p:extLst>
      <p:ext uri="{BB962C8B-B14F-4D97-AF65-F5344CB8AC3E}">
        <p14:creationId xmlns:p14="http://schemas.microsoft.com/office/powerpoint/2010/main" val="219099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E48C2E09-F7F2-F643-B243-D3D63206F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1D9AFD8-4DA7-3E4A-BD25-EAAA01439619}" type="slidenum">
              <a:rPr lang="el-GR" altLang="el-GR" smtClean="0">
                <a:latin typeface="Calibri" panose="020F0502020204030204" pitchFamily="34" charset="0"/>
              </a:rPr>
              <a:pPr>
                <a:spcBef>
                  <a:spcPct val="0"/>
                </a:spcBef>
              </a:pPr>
              <a:t>41</a:t>
            </a:fld>
            <a:endParaRPr lang="el-GR" altLang="el-GR">
              <a:latin typeface="Calibri" panose="020F0502020204030204" pitchFamily="34" charset="0"/>
            </a:endParaRPr>
          </a:p>
        </p:txBody>
      </p:sp>
      <p:sp>
        <p:nvSpPr>
          <p:cNvPr id="90114" name="1 - Θέση εικόνας διαφάνειας">
            <a:extLst>
              <a:ext uri="{FF2B5EF4-FFF2-40B4-BE49-F238E27FC236}">
                <a16:creationId xmlns:a16="http://schemas.microsoft.com/office/drawing/2014/main" id="{F0D26AF7-5E2B-D546-916D-19B7C7D52894}"/>
              </a:ext>
            </a:extLst>
          </p:cNvPr>
          <p:cNvSpPr>
            <a:spLocks noGrp="1" noRot="1" noChangeAspect="1" noChangeArrowheads="1" noTextEdit="1"/>
          </p:cNvSpPr>
          <p:nvPr>
            <p:ph type="sldImg"/>
          </p:nvPr>
        </p:nvSpPr>
        <p:spPr>
          <a:ln/>
        </p:spPr>
      </p:sp>
      <p:sp>
        <p:nvSpPr>
          <p:cNvPr id="90115" name="2 - Θέση σημειώσεων">
            <a:extLst>
              <a:ext uri="{FF2B5EF4-FFF2-40B4-BE49-F238E27FC236}">
                <a16:creationId xmlns:a16="http://schemas.microsoft.com/office/drawing/2014/main" id="{9F73B918-6801-1F43-8E1E-37BAE90CF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90116" name="3 - Θέση αριθμού διαφάνειας">
            <a:extLst>
              <a:ext uri="{FF2B5EF4-FFF2-40B4-BE49-F238E27FC236}">
                <a16:creationId xmlns:a16="http://schemas.microsoft.com/office/drawing/2014/main" id="{23DD6645-CDDC-0142-993F-D81F852EABD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A668DCA-BC28-D249-ABFF-6C9E9AF3D3AE}" type="slidenum">
              <a:rPr lang="el-GR" altLang="el-GR">
                <a:latin typeface="Tahoma" panose="020B0604030504040204" pitchFamily="34" charset="0"/>
              </a:rPr>
              <a:pPr algn="r" eaLnBrk="1" hangingPunct="1">
                <a:spcBef>
                  <a:spcPct val="0"/>
                </a:spcBef>
              </a:pPr>
              <a:t>41</a:t>
            </a:fld>
            <a:endParaRPr lang="el-GR" altLang="el-GR">
              <a:latin typeface="Tahoma" panose="020B0604030504040204" pitchFamily="34" charset="0"/>
            </a:endParaRPr>
          </a:p>
        </p:txBody>
      </p:sp>
    </p:spTree>
    <p:extLst>
      <p:ext uri="{BB962C8B-B14F-4D97-AF65-F5344CB8AC3E}">
        <p14:creationId xmlns:p14="http://schemas.microsoft.com/office/powerpoint/2010/main" val="350826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B0191824-F85E-7644-BF58-FB991EC9F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20C205E-E4A5-D44B-BA60-8235C1EF9ECF}" type="slidenum">
              <a:rPr lang="el-GR" altLang="el-GR" smtClean="0">
                <a:latin typeface="Calibri" panose="020F0502020204030204" pitchFamily="34" charset="0"/>
              </a:rPr>
              <a:pPr>
                <a:spcBef>
                  <a:spcPct val="0"/>
                </a:spcBef>
              </a:pPr>
              <a:t>44</a:t>
            </a:fld>
            <a:endParaRPr lang="el-GR" altLang="el-GR">
              <a:latin typeface="Calibri" panose="020F0502020204030204" pitchFamily="34" charset="0"/>
            </a:endParaRPr>
          </a:p>
        </p:txBody>
      </p:sp>
      <p:sp>
        <p:nvSpPr>
          <p:cNvPr id="83970" name="1 - Θέση εικόνας διαφάνειας">
            <a:extLst>
              <a:ext uri="{FF2B5EF4-FFF2-40B4-BE49-F238E27FC236}">
                <a16:creationId xmlns:a16="http://schemas.microsoft.com/office/drawing/2014/main" id="{55A5632B-42FD-6B42-8D3B-E4B7E7758312}"/>
              </a:ext>
            </a:extLst>
          </p:cNvPr>
          <p:cNvSpPr>
            <a:spLocks noGrp="1" noRot="1" noChangeAspect="1" noChangeArrowheads="1" noTextEdit="1"/>
          </p:cNvSpPr>
          <p:nvPr>
            <p:ph type="sldImg"/>
          </p:nvPr>
        </p:nvSpPr>
        <p:spPr>
          <a:ln/>
        </p:spPr>
      </p:sp>
      <p:sp>
        <p:nvSpPr>
          <p:cNvPr id="83971" name="2 - Θέση σημειώσεων">
            <a:extLst>
              <a:ext uri="{FF2B5EF4-FFF2-40B4-BE49-F238E27FC236}">
                <a16:creationId xmlns:a16="http://schemas.microsoft.com/office/drawing/2014/main" id="{C08B0548-9BE1-6442-9FD3-057775C1F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83972" name="3 - Θέση αριθμού διαφάνειας">
            <a:extLst>
              <a:ext uri="{FF2B5EF4-FFF2-40B4-BE49-F238E27FC236}">
                <a16:creationId xmlns:a16="http://schemas.microsoft.com/office/drawing/2014/main" id="{6F5CD79F-B09E-B84F-A2C4-49EDA407BC8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656BF5D9-E27A-5248-9C53-03770A1D1339}" type="slidenum">
              <a:rPr lang="el-GR" altLang="el-GR">
                <a:latin typeface="Tahoma" panose="020B0604030504040204" pitchFamily="34" charset="0"/>
              </a:rPr>
              <a:pPr algn="r" eaLnBrk="1" hangingPunct="1">
                <a:spcBef>
                  <a:spcPct val="0"/>
                </a:spcBef>
              </a:pPr>
              <a:t>44</a:t>
            </a:fld>
            <a:endParaRPr lang="el-GR" altLang="el-GR">
              <a:latin typeface="Tahoma" panose="020B0604030504040204" pitchFamily="34" charset="0"/>
            </a:endParaRPr>
          </a:p>
        </p:txBody>
      </p:sp>
    </p:spTree>
    <p:extLst>
      <p:ext uri="{BB962C8B-B14F-4D97-AF65-F5344CB8AC3E}">
        <p14:creationId xmlns:p14="http://schemas.microsoft.com/office/powerpoint/2010/main" val="185467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3BF48627-4A46-304C-B290-7EB95BA8A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B1EAFD-75EC-594A-9BAE-D350065634E5}" type="slidenum">
              <a:rPr lang="el-GR" altLang="el-GR" smtClean="0">
                <a:latin typeface="Calibri" panose="020F0502020204030204" pitchFamily="34" charset="0"/>
              </a:rPr>
              <a:pPr>
                <a:spcBef>
                  <a:spcPct val="0"/>
                </a:spcBef>
              </a:pPr>
              <a:t>48</a:t>
            </a:fld>
            <a:endParaRPr lang="el-GR" altLang="el-GR">
              <a:latin typeface="Calibri" panose="020F0502020204030204" pitchFamily="34" charset="0"/>
            </a:endParaRPr>
          </a:p>
        </p:txBody>
      </p:sp>
      <p:sp>
        <p:nvSpPr>
          <p:cNvPr id="68610" name="1 - Θέση εικόνας διαφάνειας">
            <a:extLst>
              <a:ext uri="{FF2B5EF4-FFF2-40B4-BE49-F238E27FC236}">
                <a16:creationId xmlns:a16="http://schemas.microsoft.com/office/drawing/2014/main" id="{B0E30928-C1B9-554C-B108-5036996FEA99}"/>
              </a:ext>
            </a:extLst>
          </p:cNvPr>
          <p:cNvSpPr>
            <a:spLocks noGrp="1" noRot="1" noChangeAspect="1" noChangeArrowheads="1" noTextEdit="1"/>
          </p:cNvSpPr>
          <p:nvPr>
            <p:ph type="sldImg"/>
          </p:nvPr>
        </p:nvSpPr>
        <p:spPr>
          <a:ln/>
        </p:spPr>
      </p:sp>
      <p:sp>
        <p:nvSpPr>
          <p:cNvPr id="68611" name="2 - Θέση σημειώσεων">
            <a:extLst>
              <a:ext uri="{FF2B5EF4-FFF2-40B4-BE49-F238E27FC236}">
                <a16:creationId xmlns:a16="http://schemas.microsoft.com/office/drawing/2014/main" id="{E42C97FD-0201-104C-BDB2-BC8582B3DC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latin typeface="Arial" panose="020B0604020202020204" pitchFamily="34" charset="0"/>
              <a:ea typeface="ＭＳ Ｐゴシック" panose="020B0600070205080204" pitchFamily="34" charset="-128"/>
            </a:endParaRPr>
          </a:p>
        </p:txBody>
      </p:sp>
      <p:sp>
        <p:nvSpPr>
          <p:cNvPr id="68612" name="3 - Θέση αριθμού διαφάνειας">
            <a:extLst>
              <a:ext uri="{FF2B5EF4-FFF2-40B4-BE49-F238E27FC236}">
                <a16:creationId xmlns:a16="http://schemas.microsoft.com/office/drawing/2014/main" id="{1B84748B-F09A-444D-8190-3A34A0D050E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C2CEA859-CE08-B64C-A096-F1BBDF952140}" type="slidenum">
              <a:rPr lang="el-GR" altLang="el-GR">
                <a:latin typeface="Tahoma" panose="020B0604030504040204" pitchFamily="34" charset="0"/>
              </a:rPr>
              <a:pPr algn="r" eaLnBrk="1" hangingPunct="1">
                <a:spcBef>
                  <a:spcPct val="0"/>
                </a:spcBef>
              </a:pPr>
              <a:t>48</a:t>
            </a:fld>
            <a:endParaRPr lang="el-GR" altLang="el-GR">
              <a:latin typeface="Tahoma" panose="020B0604030504040204" pitchFamily="34" charset="0"/>
            </a:endParaRPr>
          </a:p>
        </p:txBody>
      </p:sp>
    </p:spTree>
    <p:extLst>
      <p:ext uri="{BB962C8B-B14F-4D97-AF65-F5344CB8AC3E}">
        <p14:creationId xmlns:p14="http://schemas.microsoft.com/office/powerpoint/2010/main" val="335045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2 - Θέση σημειώσεων"/>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4" name="3 - Θέση αριθμού διαφάνειας"/>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E65101F-3F1D-C945-9B24-59B2FBF05ECF}" type="slidenum">
              <a:rPr lang="el-GR">
                <a:latin typeface="Calibri" charset="0"/>
              </a:rPr>
              <a:pPr eaLnBrk="1" hangingPunct="1">
                <a:defRPr/>
              </a:pPr>
              <a:t>12</a:t>
            </a:fld>
            <a:endParaRPr lang="el-GR">
              <a:latin typeface="Calibri" charset="0"/>
            </a:endParaRPr>
          </a:p>
        </p:txBody>
      </p:sp>
    </p:spTree>
    <p:extLst>
      <p:ext uri="{BB962C8B-B14F-4D97-AF65-F5344CB8AC3E}">
        <p14:creationId xmlns:p14="http://schemas.microsoft.com/office/powerpoint/2010/main" val="18156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 Θέση εικόνας διαφάνειας">
            <a:extLst>
              <a:ext uri="{FF2B5EF4-FFF2-40B4-BE49-F238E27FC236}">
                <a16:creationId xmlns:a16="http://schemas.microsoft.com/office/drawing/2014/main" id="{DAF4F106-608A-E74A-A307-89D27CBC59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2 - Θέση σημειώσεων">
            <a:extLst>
              <a:ext uri="{FF2B5EF4-FFF2-40B4-BE49-F238E27FC236}">
                <a16:creationId xmlns:a16="http://schemas.microsoft.com/office/drawing/2014/main" id="{23EFD05F-7EDE-9547-B08B-1A688A0AD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a:ea typeface="ＭＳ Ｐゴシック" panose="020B0600070205080204" pitchFamily="34" charset="-128"/>
            </a:endParaRPr>
          </a:p>
        </p:txBody>
      </p:sp>
      <p:sp>
        <p:nvSpPr>
          <p:cNvPr id="77827" name="3 - Θέση αριθμού διαφάνειας">
            <a:extLst>
              <a:ext uri="{FF2B5EF4-FFF2-40B4-BE49-F238E27FC236}">
                <a16:creationId xmlns:a16="http://schemas.microsoft.com/office/drawing/2014/main" id="{9BFEAEFD-D042-034A-87CC-AEC53EA4CF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AF0CFE-58C6-594A-B066-E227803713CE}" type="slidenum">
              <a:rPr lang="el-GR" altLang="el-GR" sz="1200">
                <a:latin typeface="Calibri" panose="020F0502020204030204" pitchFamily="34" charset="0"/>
              </a:rPr>
              <a:pPr eaLnBrk="1" hangingPunct="1"/>
              <a:t>14</a:t>
            </a:fld>
            <a:endParaRPr lang="el-GR" altLang="el-GR" sz="1200">
              <a:latin typeface="Calibri" panose="020F0502020204030204" pitchFamily="34" charset="0"/>
            </a:endParaRPr>
          </a:p>
        </p:txBody>
      </p:sp>
    </p:spTree>
    <p:extLst>
      <p:ext uri="{BB962C8B-B14F-4D97-AF65-F5344CB8AC3E}">
        <p14:creationId xmlns:p14="http://schemas.microsoft.com/office/powerpoint/2010/main" val="193635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 Θέση εικόνας διαφάνειας">
            <a:extLst>
              <a:ext uri="{FF2B5EF4-FFF2-40B4-BE49-F238E27FC236}">
                <a16:creationId xmlns:a16="http://schemas.microsoft.com/office/drawing/2014/main" id="{CCD2B75D-4C70-D947-9D7A-AF7B5013D542}"/>
              </a:ext>
            </a:extLst>
          </p:cNvPr>
          <p:cNvSpPr>
            <a:spLocks noGrp="1" noRot="1" noChangeAspect="1" noTextEdit="1"/>
          </p:cNvSpPr>
          <p:nvPr>
            <p:ph type="sldImg"/>
          </p:nvPr>
        </p:nvSpPr>
        <p:spPr>
          <a:ln/>
        </p:spPr>
      </p:sp>
      <p:sp>
        <p:nvSpPr>
          <p:cNvPr id="62466" name="2 - Θέση σημειώσεων">
            <a:extLst>
              <a:ext uri="{FF2B5EF4-FFF2-40B4-BE49-F238E27FC236}">
                <a16:creationId xmlns:a16="http://schemas.microsoft.com/office/drawing/2014/main" id="{2641EE3D-B863-9F49-80B4-6434D20A8A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62467" name="3 - Θέση αριθμού διαφάνειας">
            <a:extLst>
              <a:ext uri="{FF2B5EF4-FFF2-40B4-BE49-F238E27FC236}">
                <a16:creationId xmlns:a16="http://schemas.microsoft.com/office/drawing/2014/main" id="{D9B614D5-CE55-EC4F-B690-672163E197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7E5B913-24AA-3849-BDA2-A03711A9A18A}" type="slidenum">
              <a:rPr lang="el-GR" altLang="el-GR" smtClean="0">
                <a:latin typeface="Calibri" panose="020F0502020204030204" pitchFamily="34" charset="0"/>
              </a:rPr>
              <a:pPr>
                <a:spcBef>
                  <a:spcPct val="0"/>
                </a:spcBef>
              </a:pPr>
              <a:t>15</a:t>
            </a:fld>
            <a:endParaRPr lang="el-GR" altLang="el-GR">
              <a:latin typeface="Calibri" panose="020F0502020204030204" pitchFamily="34" charset="0"/>
            </a:endParaRPr>
          </a:p>
        </p:txBody>
      </p:sp>
    </p:spTree>
    <p:extLst>
      <p:ext uri="{BB962C8B-B14F-4D97-AF65-F5344CB8AC3E}">
        <p14:creationId xmlns:p14="http://schemas.microsoft.com/office/powerpoint/2010/main" val="267870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 Θέση εικόνας διαφάνειας">
            <a:extLst>
              <a:ext uri="{FF2B5EF4-FFF2-40B4-BE49-F238E27FC236}">
                <a16:creationId xmlns:a16="http://schemas.microsoft.com/office/drawing/2014/main" id="{40297514-AEB4-3B47-88AC-A57D404D700A}"/>
              </a:ext>
            </a:extLst>
          </p:cNvPr>
          <p:cNvSpPr>
            <a:spLocks noGrp="1" noRot="1" noChangeAspect="1" noTextEdit="1"/>
          </p:cNvSpPr>
          <p:nvPr>
            <p:ph type="sldImg"/>
          </p:nvPr>
        </p:nvSpPr>
        <p:spPr>
          <a:ln/>
        </p:spPr>
      </p:sp>
      <p:sp>
        <p:nvSpPr>
          <p:cNvPr id="65538" name="2 - Θέση σημειώσεων">
            <a:extLst>
              <a:ext uri="{FF2B5EF4-FFF2-40B4-BE49-F238E27FC236}">
                <a16:creationId xmlns:a16="http://schemas.microsoft.com/office/drawing/2014/main" id="{30C7C40C-89FB-0045-A926-7DC4EA6910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65539" name="3 - Θέση αριθμού διαφάνειας">
            <a:extLst>
              <a:ext uri="{FF2B5EF4-FFF2-40B4-BE49-F238E27FC236}">
                <a16:creationId xmlns:a16="http://schemas.microsoft.com/office/drawing/2014/main" id="{2D78FA39-D746-7F4B-9939-C17A194B38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D67B7E-A486-FA44-8428-044710C0B0DD}" type="slidenum">
              <a:rPr lang="el-GR" altLang="el-GR" smtClean="0">
                <a:latin typeface="Calibri" panose="020F0502020204030204" pitchFamily="34" charset="0"/>
              </a:rPr>
              <a:pPr>
                <a:spcBef>
                  <a:spcPct val="0"/>
                </a:spcBef>
              </a:pPr>
              <a:t>17</a:t>
            </a:fld>
            <a:endParaRPr lang="el-GR" altLang="el-GR">
              <a:latin typeface="Calibri" panose="020F0502020204030204" pitchFamily="34" charset="0"/>
            </a:endParaRPr>
          </a:p>
        </p:txBody>
      </p:sp>
    </p:spTree>
    <p:extLst>
      <p:ext uri="{BB962C8B-B14F-4D97-AF65-F5344CB8AC3E}">
        <p14:creationId xmlns:p14="http://schemas.microsoft.com/office/powerpoint/2010/main" val="234641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 Θέση εικόνας διαφάνειας">
            <a:extLst>
              <a:ext uri="{FF2B5EF4-FFF2-40B4-BE49-F238E27FC236}">
                <a16:creationId xmlns:a16="http://schemas.microsoft.com/office/drawing/2014/main" id="{B2A261E5-3C08-1E4C-9849-11F74901BCDB}"/>
              </a:ext>
            </a:extLst>
          </p:cNvPr>
          <p:cNvSpPr>
            <a:spLocks noGrp="1" noRot="1" noChangeAspect="1" noTextEdit="1"/>
          </p:cNvSpPr>
          <p:nvPr>
            <p:ph type="sldImg"/>
          </p:nvPr>
        </p:nvSpPr>
        <p:spPr>
          <a:ln/>
        </p:spPr>
      </p:sp>
      <p:sp>
        <p:nvSpPr>
          <p:cNvPr id="69634" name="2 - Θέση σημειώσεων">
            <a:extLst>
              <a:ext uri="{FF2B5EF4-FFF2-40B4-BE49-F238E27FC236}">
                <a16:creationId xmlns:a16="http://schemas.microsoft.com/office/drawing/2014/main" id="{9A99103E-2F47-A14D-8B64-2C6C1BE6BB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69635" name="3 - Θέση αριθμού διαφάνειας">
            <a:extLst>
              <a:ext uri="{FF2B5EF4-FFF2-40B4-BE49-F238E27FC236}">
                <a16:creationId xmlns:a16="http://schemas.microsoft.com/office/drawing/2014/main" id="{E5E6A5AA-608E-654E-B378-C8C077D33E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C303C57-6DAA-2947-8947-93CEDEC9A0BD}" type="slidenum">
              <a:rPr lang="el-GR" altLang="el-GR" smtClean="0">
                <a:latin typeface="Calibri" panose="020F0502020204030204" pitchFamily="34" charset="0"/>
              </a:rPr>
              <a:pPr>
                <a:spcBef>
                  <a:spcPct val="0"/>
                </a:spcBef>
              </a:pPr>
              <a:t>24</a:t>
            </a:fld>
            <a:endParaRPr lang="el-GR" altLang="el-GR">
              <a:latin typeface="Calibri" panose="020F0502020204030204" pitchFamily="34" charset="0"/>
            </a:endParaRPr>
          </a:p>
        </p:txBody>
      </p:sp>
    </p:spTree>
    <p:extLst>
      <p:ext uri="{BB962C8B-B14F-4D97-AF65-F5344CB8AC3E}">
        <p14:creationId xmlns:p14="http://schemas.microsoft.com/office/powerpoint/2010/main" val="173159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 Θέση εικόνας διαφάνειας">
            <a:extLst>
              <a:ext uri="{FF2B5EF4-FFF2-40B4-BE49-F238E27FC236}">
                <a16:creationId xmlns:a16="http://schemas.microsoft.com/office/drawing/2014/main" id="{745B72CF-286C-6A46-A959-3229055D34EE}"/>
              </a:ext>
            </a:extLst>
          </p:cNvPr>
          <p:cNvSpPr>
            <a:spLocks noGrp="1" noRot="1" noChangeAspect="1" noTextEdit="1"/>
          </p:cNvSpPr>
          <p:nvPr>
            <p:ph type="sldImg"/>
          </p:nvPr>
        </p:nvSpPr>
        <p:spPr>
          <a:ln/>
        </p:spPr>
      </p:sp>
      <p:sp>
        <p:nvSpPr>
          <p:cNvPr id="71682" name="2 - Θέση σημειώσεων">
            <a:extLst>
              <a:ext uri="{FF2B5EF4-FFF2-40B4-BE49-F238E27FC236}">
                <a16:creationId xmlns:a16="http://schemas.microsoft.com/office/drawing/2014/main" id="{7F64DBD1-C7C0-294D-BDF2-367327FFA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71683" name="3 - Θέση αριθμού διαφάνειας">
            <a:extLst>
              <a:ext uri="{FF2B5EF4-FFF2-40B4-BE49-F238E27FC236}">
                <a16:creationId xmlns:a16="http://schemas.microsoft.com/office/drawing/2014/main" id="{9705248A-0F4D-BB47-A002-7A8357B010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F607835-96EC-1C4A-9FF2-D42872D8E842}" type="slidenum">
              <a:rPr lang="el-GR" altLang="el-GR" smtClean="0">
                <a:latin typeface="Calibri" panose="020F0502020204030204" pitchFamily="34" charset="0"/>
              </a:rPr>
              <a:pPr>
                <a:spcBef>
                  <a:spcPct val="0"/>
                </a:spcBef>
              </a:pPr>
              <a:t>25</a:t>
            </a:fld>
            <a:endParaRPr lang="el-GR" altLang="el-GR">
              <a:latin typeface="Calibri" panose="020F0502020204030204" pitchFamily="34" charset="0"/>
            </a:endParaRPr>
          </a:p>
        </p:txBody>
      </p:sp>
    </p:spTree>
    <p:extLst>
      <p:ext uri="{BB962C8B-B14F-4D97-AF65-F5344CB8AC3E}">
        <p14:creationId xmlns:p14="http://schemas.microsoft.com/office/powerpoint/2010/main" val="102220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8"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
        <p:nvSpPr>
          <p:cNvPr id="45059"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F43A03-C69D-5149-86A0-3C3836C78A72}" type="slidenum">
              <a:rPr lang="el-GR" sz="1200">
                <a:latin typeface="Calibri" charset="0"/>
              </a:rPr>
              <a:pPr eaLnBrk="1" hangingPunct="1"/>
              <a:t>26</a:t>
            </a:fld>
            <a:endParaRPr lang="el-GR" sz="1200">
              <a:latin typeface="Calibri" charset="0"/>
            </a:endParaRPr>
          </a:p>
        </p:txBody>
      </p:sp>
    </p:spTree>
    <p:extLst>
      <p:ext uri="{BB962C8B-B14F-4D97-AF65-F5344CB8AC3E}">
        <p14:creationId xmlns:p14="http://schemas.microsoft.com/office/powerpoint/2010/main" val="632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 Θέση εικόνας διαφάνειας">
            <a:extLst>
              <a:ext uri="{FF2B5EF4-FFF2-40B4-BE49-F238E27FC236}">
                <a16:creationId xmlns:a16="http://schemas.microsoft.com/office/drawing/2014/main" id="{9561F098-854E-FC4D-8B78-ED1557E10671}"/>
              </a:ext>
            </a:extLst>
          </p:cNvPr>
          <p:cNvSpPr>
            <a:spLocks noGrp="1" noRot="1" noChangeAspect="1" noChangeArrowheads="1" noTextEdit="1"/>
          </p:cNvSpPr>
          <p:nvPr>
            <p:ph type="sldImg"/>
          </p:nvPr>
        </p:nvSpPr>
        <p:spPr>
          <a:ln/>
        </p:spPr>
      </p:sp>
      <p:sp>
        <p:nvSpPr>
          <p:cNvPr id="76802" name="2 - Θέση σημειώσεων">
            <a:extLst>
              <a:ext uri="{FF2B5EF4-FFF2-40B4-BE49-F238E27FC236}">
                <a16:creationId xmlns:a16="http://schemas.microsoft.com/office/drawing/2014/main" id="{D5A15B69-3BCC-B444-A7DF-1F013E54EE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ea typeface="ＭＳ Ｐゴシック" panose="020B0600070205080204" pitchFamily="34" charset="-128"/>
            </a:endParaRPr>
          </a:p>
        </p:txBody>
      </p:sp>
      <p:sp>
        <p:nvSpPr>
          <p:cNvPr id="76803" name="3 - Θέση αριθμού διαφάνειας">
            <a:extLst>
              <a:ext uri="{FF2B5EF4-FFF2-40B4-BE49-F238E27FC236}">
                <a16:creationId xmlns:a16="http://schemas.microsoft.com/office/drawing/2014/main" id="{141E6EB3-5D1D-CB4D-B45D-27B231F825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EF3387-2B04-D44D-BB71-8D87901FBEA6}" type="slidenum">
              <a:rPr lang="el-GR" altLang="el-GR" smtClean="0">
                <a:latin typeface="Calibri" panose="020F0502020204030204" pitchFamily="34" charset="0"/>
              </a:rPr>
              <a:pPr>
                <a:spcBef>
                  <a:spcPct val="0"/>
                </a:spcBef>
              </a:pPr>
              <a:t>27</a:t>
            </a:fld>
            <a:endParaRPr lang="el-GR" altLang="el-GR">
              <a:latin typeface="Calibri" panose="020F0502020204030204" pitchFamily="34" charset="0"/>
            </a:endParaRPr>
          </a:p>
        </p:txBody>
      </p:sp>
    </p:spTree>
    <p:extLst>
      <p:ext uri="{BB962C8B-B14F-4D97-AF65-F5344CB8AC3E}">
        <p14:creationId xmlns:p14="http://schemas.microsoft.com/office/powerpoint/2010/main" val="104394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1160EA64-D806-43AC-9DF2-F8C432F32B4C}" type="datetimeFigureOut">
              <a:rPr lang="en-US" dirty="0"/>
              <a:t>3/30/23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3/30/23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583436" y="3143250"/>
            <a:ext cx="4270248" cy="25967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7" name="Date Placeholder 6"/>
          <p:cNvSpPr>
            <a:spLocks noGrp="1"/>
          </p:cNvSpPr>
          <p:nvPr>
            <p:ph type="dt" sz="half" idx="10"/>
          </p:nvPr>
        </p:nvSpPr>
        <p:spPr/>
        <p:txBody>
          <a:bodyPr/>
          <a:lstStyle/>
          <a:p>
            <a:fld id="{4F7D4976-E339-4826-83B7-FBD03F55ECF8}" type="datetimeFigureOut">
              <a:rPr lang="en-US" dirty="0"/>
              <a:t>3/30/23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9" name="Date Placeholder 8"/>
          <p:cNvSpPr>
            <a:spLocks noGrp="1"/>
          </p:cNvSpPr>
          <p:nvPr>
            <p:ph type="dt" sz="half" idx="10"/>
          </p:nvPr>
        </p:nvSpPr>
        <p:spPr/>
        <p:txBody>
          <a:bodyPr/>
          <a:lstStyle/>
          <a:p>
            <a:fld id="{D1BE4249-C0D0-4B06-8692-E8BB871AF643}" type="datetimeFigureOut">
              <a:rPr lang="en-US" dirty="0"/>
              <a:t>3/30/23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3/30/23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3/30/23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greek-language.gr/greekLang/modern_greek/tools/lexica/triantafyllides/search"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seeingspeech.ac.uk/" TargetMode="External"/><Relationship Id="rId2" Type="http://schemas.openxmlformats.org/officeDocument/2006/relationships/hyperlink" Target="https://www.seeingspeech.ac.uk/ipa-charts/?chart=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a:extLst>
              <a:ext uri="{FF2B5EF4-FFF2-40B4-BE49-F238E27FC236}">
                <a16:creationId xmlns:a16="http://schemas.microsoft.com/office/drawing/2014/main" id="{C640D4C2-2032-F048-931D-DC34BDB77DD1}"/>
              </a:ext>
            </a:extLst>
          </p:cNvPr>
          <p:cNvSpPr>
            <a:spLocks noGrp="1"/>
          </p:cNvSpPr>
          <p:nvPr>
            <p:ph type="ctrTitle"/>
          </p:nvPr>
        </p:nvSpPr>
        <p:spPr>
          <a:xfrm>
            <a:off x="914400" y="2130425"/>
            <a:ext cx="10363200" cy="1470025"/>
          </a:xfrm>
        </p:spPr>
        <p:txBody>
          <a:bodyPr/>
          <a:lstStyle/>
          <a:p>
            <a:r>
              <a:rPr lang="el-GR" altLang="el-GR" b="1" dirty="0">
                <a:highlight>
                  <a:srgbClr val="FFFF00"/>
                </a:highlight>
                <a:ea typeface="ＭＳ Ｐゴシック" panose="020B0600070205080204" pitchFamily="34" charset="-128"/>
              </a:rPr>
              <a:t>Η γλωσσολογία είναι το </a:t>
            </a:r>
            <a:r>
              <a:rPr lang="el-GR" altLang="el-GR" b="1" dirty="0" err="1">
                <a:highlight>
                  <a:srgbClr val="FFFF00"/>
                </a:highlight>
                <a:ea typeface="ＭＳ Ｐゴシック" panose="020B0600070205080204" pitchFamily="34" charset="-128"/>
              </a:rPr>
              <a:t>αντικειμενο</a:t>
            </a:r>
            <a:r>
              <a:rPr lang="el-GR" altLang="el-GR" b="1" dirty="0">
                <a:highlight>
                  <a:srgbClr val="FFFF00"/>
                </a:highlight>
                <a:ea typeface="ＭＳ Ｐゴシック" panose="020B0600070205080204" pitchFamily="34" charset="-128"/>
              </a:rPr>
              <a:t> </a:t>
            </a:r>
            <a:r>
              <a:rPr lang="el-GR" altLang="el-GR" b="1" dirty="0" err="1">
                <a:highlight>
                  <a:srgbClr val="FFFF00"/>
                </a:highlight>
                <a:ea typeface="ＭＳ Ｐゴシック" panose="020B0600070205080204" pitchFamily="34" charset="-128"/>
              </a:rPr>
              <a:t>μελετησ</a:t>
            </a:r>
            <a:r>
              <a:rPr lang="el-GR" altLang="el-GR" b="1" dirty="0">
                <a:highlight>
                  <a:srgbClr val="FFFF00"/>
                </a:highlight>
                <a:ea typeface="ＭＳ Ｐゴシック" panose="020B0600070205080204" pitchFamily="34" charset="-128"/>
              </a:rPr>
              <a:t> </a:t>
            </a:r>
            <a:r>
              <a:rPr lang="el-GR" altLang="el-GR" b="1" dirty="0" err="1">
                <a:highlight>
                  <a:srgbClr val="FFFF00"/>
                </a:highlight>
                <a:ea typeface="ＭＳ Ｐゴシック" panose="020B0600070205080204" pitchFamily="34" charset="-128"/>
              </a:rPr>
              <a:t>μασ</a:t>
            </a:r>
            <a:endParaRPr lang="en-US" altLang="el-GR" b="1" dirty="0">
              <a:highlight>
                <a:srgbClr val="FFFF00"/>
              </a:highlight>
              <a:ea typeface="ＭＳ Ｐゴシック" panose="020B0600070205080204" pitchFamily="34" charset="-128"/>
            </a:endParaRPr>
          </a:p>
        </p:txBody>
      </p:sp>
      <p:sp>
        <p:nvSpPr>
          <p:cNvPr id="2" name="Subtitle 1">
            <a:extLst>
              <a:ext uri="{FF2B5EF4-FFF2-40B4-BE49-F238E27FC236}">
                <a16:creationId xmlns:a16="http://schemas.microsoft.com/office/drawing/2014/main" id="{6C0C8024-5AA1-2F4F-B4E1-F92296CDCD3B}"/>
              </a:ext>
            </a:extLst>
          </p:cNvPr>
          <p:cNvSpPr>
            <a:spLocks noGrp="1"/>
          </p:cNvSpPr>
          <p:nvPr>
            <p:ph type="subTitle" idx="1"/>
          </p:nvPr>
        </p:nvSpPr>
        <p:spPr>
          <a:xfrm>
            <a:off x="1416050" y="3886200"/>
            <a:ext cx="10080625" cy="2351088"/>
          </a:xfrm>
        </p:spPr>
        <p:txBody>
          <a:bodyPr>
            <a:normAutofit/>
          </a:bodyPr>
          <a:lstStyle/>
          <a:p>
            <a:pPr>
              <a:defRPr/>
            </a:pPr>
            <a:endParaRPr lang="el-GR" dirty="0">
              <a:solidFill>
                <a:srgbClr val="FF0000"/>
              </a:solidFill>
            </a:endParaRPr>
          </a:p>
          <a:p>
            <a:pPr>
              <a:defRPr/>
            </a:pPr>
            <a:r>
              <a:rPr lang="el-GR" dirty="0">
                <a:solidFill>
                  <a:srgbClr val="FF0000"/>
                </a:solidFill>
              </a:rPr>
              <a:t>Ποια «γλώσσα» ενδιαφέρει τη γλωσσολογία;</a:t>
            </a:r>
          </a:p>
          <a:p>
            <a:pPr>
              <a:defRPr/>
            </a:pPr>
            <a:r>
              <a:rPr lang="el-GR" dirty="0">
                <a:solidFill>
                  <a:srgbClr val="FF0000"/>
                </a:solidFill>
              </a:rPr>
              <a:t>Τι χαρακτηριστικά έχει; (διπλή άρθρωση, συμβατικότητα</a:t>
            </a:r>
            <a:r>
              <a:rPr lang="el-GR">
                <a:solidFill>
                  <a:srgbClr val="FF0000"/>
                </a:solidFill>
              </a:rPr>
              <a:t>, δημιουργικότητα)</a:t>
            </a:r>
            <a:endParaRPr lang="el-GR" dirty="0">
              <a:solidFill>
                <a:srgbClr val="FF0000"/>
              </a:solidFill>
            </a:endParaRPr>
          </a:p>
          <a:p>
            <a:pPr>
              <a:defRPr/>
            </a:pPr>
            <a:r>
              <a:rPr lang="el-GR" dirty="0">
                <a:solidFill>
                  <a:srgbClr val="FF0000"/>
                </a:solidFill>
              </a:rPr>
              <a:t>Τι σημαίνει </a:t>
            </a:r>
            <a:r>
              <a:rPr lang="el-GR" b="1" dirty="0">
                <a:solidFill>
                  <a:srgbClr val="FF0000"/>
                </a:solidFill>
              </a:rPr>
              <a:t>«ξέρω μια γλώσσα»</a:t>
            </a:r>
            <a:r>
              <a:rPr lang="el-GR" dirty="0">
                <a:solidFill>
                  <a:srgbClr val="FF0000"/>
                </a:solidFill>
              </a:rPr>
              <a:t>; </a:t>
            </a:r>
          </a:p>
          <a:p>
            <a:pPr>
              <a:buFont typeface="Arial" charset="0"/>
              <a:buNone/>
              <a:defRPr/>
            </a:pPr>
            <a:endParaRPr lang="en-US" dirty="0"/>
          </a:p>
        </p:txBody>
      </p:sp>
    </p:spTree>
    <p:extLst>
      <p:ext uri="{BB962C8B-B14F-4D97-AF65-F5344CB8AC3E}">
        <p14:creationId xmlns:p14="http://schemas.microsoft.com/office/powerpoint/2010/main" val="157166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D879925-B604-CC48-8BA3-EAD7A38946DC}"/>
              </a:ext>
            </a:extLst>
          </p:cNvPr>
          <p:cNvSpPr>
            <a:spLocks noGrp="1"/>
          </p:cNvSpPr>
          <p:nvPr>
            <p:ph type="title"/>
          </p:nvPr>
        </p:nvSpPr>
        <p:spPr>
          <a:xfrm>
            <a:off x="2231136" y="523613"/>
            <a:ext cx="7729728" cy="1188720"/>
          </a:xfrm>
        </p:spPr>
        <p:txBody>
          <a:bodyPr/>
          <a:lstStyle/>
          <a:p>
            <a:r>
              <a:rPr lang="el-GR" dirty="0"/>
              <a:t>ΔΥΪΚΟΤΗΤΑ/ ΔΙΠΛΗ ΑΡΘΡΩΣΗ</a:t>
            </a:r>
          </a:p>
        </p:txBody>
      </p:sp>
      <p:sp>
        <p:nvSpPr>
          <p:cNvPr id="6" name="Θέση περιεχομένου 5">
            <a:extLst>
              <a:ext uri="{FF2B5EF4-FFF2-40B4-BE49-F238E27FC236}">
                <a16:creationId xmlns:a16="http://schemas.microsoft.com/office/drawing/2014/main" id="{17EECE40-2132-3549-B8D0-17370FF5BB82}"/>
              </a:ext>
            </a:extLst>
          </p:cNvPr>
          <p:cNvSpPr>
            <a:spLocks noGrp="1"/>
          </p:cNvSpPr>
          <p:nvPr>
            <p:ph idx="1"/>
          </p:nvPr>
        </p:nvSpPr>
        <p:spPr>
          <a:xfrm>
            <a:off x="1099595" y="2256079"/>
            <a:ext cx="9711159" cy="3696343"/>
          </a:xfrm>
        </p:spPr>
        <p:txBody>
          <a:bodyPr>
            <a:normAutofit fontScale="92500" lnSpcReduction="10000"/>
          </a:bodyPr>
          <a:lstStyle/>
          <a:p>
            <a:r>
              <a:rPr lang="el-GR" dirty="0"/>
              <a:t>Το ‘μεγαλείο’ ακριβώς της γλώσσας έγκειται σε αυτή τη διάρθρωση της δομής της που επιτρέπει σε καθαρώς υλικά στοιχεία, τους φθόγγους, να λειτουργούν ως φορείς διαφορετικής υποστάσεως (άυλων) στοιχείων, των σημασιών. Έτσι, αφενός δημιουργούνται διφυούς υποστάσεως στοιχεία, τα </a:t>
            </a:r>
            <a:r>
              <a:rPr lang="el-GR" dirty="0">
                <a:highlight>
                  <a:srgbClr val="FFFF00"/>
                </a:highlight>
              </a:rPr>
              <a:t>μορφήματα</a:t>
            </a:r>
            <a:r>
              <a:rPr lang="el-GR" dirty="0"/>
              <a:t>, ως συνδυασμοί φθόγγων και σημασιών ή καλύτερα σημασιών που αντιπροσωπεύονται από φθόγγους, αφετέρου δε επιτυγχάνεται η δήλωση των σημασιών με τη μεγαλύτερη δυνατή οικονομία, με τη χρησιμοποίηση δηλαδή περιορισμένου αριθμού φωνημάτων. Μικρός κατά κανόνα αριθμός φωνημάτων, συνδυαζόμενων με </a:t>
            </a:r>
            <a:r>
              <a:rPr lang="el-GR" dirty="0" err="1"/>
              <a:t>διαφορετικο</a:t>
            </a:r>
            <a:r>
              <a:rPr lang="en-US" dirty="0" err="1"/>
              <a:t>ύ</a:t>
            </a:r>
            <a:r>
              <a:rPr lang="el-GR" dirty="0"/>
              <a:t>ς τρόπους κατά γλώσσα, μπορούν να δηλώνουν τον τεράστιο αριθμό των σημασιών που απαρτίζουν τις φυσικές γλώσσες («οικονομία της γλώσσας»). Όλες οι ανθρώπινες γλώσσες είναι διαρθρωμένες κατά αυτόν τον τρόπο και αυτός ο τύπος δομής συνιστά τη </a:t>
            </a:r>
            <a:r>
              <a:rPr lang="el-GR" dirty="0">
                <a:highlight>
                  <a:srgbClr val="FFFF00"/>
                </a:highlight>
              </a:rPr>
              <a:t>διπλή διάρθρωση/ άρθρωση ή αλλιώς τη </a:t>
            </a:r>
            <a:r>
              <a:rPr lang="el-GR" dirty="0" err="1">
                <a:highlight>
                  <a:srgbClr val="FFFF00"/>
                </a:highlight>
              </a:rPr>
              <a:t>δυϊκότητα</a:t>
            </a:r>
            <a:r>
              <a:rPr lang="el-GR" dirty="0">
                <a:highlight>
                  <a:srgbClr val="FFFF00"/>
                </a:highlight>
              </a:rPr>
              <a:t> της ανθρώπινης γλώσσας (</a:t>
            </a:r>
            <a:r>
              <a:rPr lang="en-US" dirty="0">
                <a:highlight>
                  <a:srgbClr val="FFFF00"/>
                </a:highlight>
              </a:rPr>
              <a:t>duality</a:t>
            </a:r>
            <a:r>
              <a:rPr lang="el-GR" dirty="0">
                <a:highlight>
                  <a:srgbClr val="FFFF00"/>
                </a:highlight>
              </a:rPr>
              <a:t>).</a:t>
            </a:r>
          </a:p>
          <a:p>
            <a:r>
              <a:rPr lang="en-US" dirty="0">
                <a:highlight>
                  <a:srgbClr val="FFFF00"/>
                </a:highlight>
              </a:rPr>
              <a:t>Martinet, Saussure, Hockett: </a:t>
            </a:r>
            <a:r>
              <a:rPr lang="el-GR" dirty="0">
                <a:highlight>
                  <a:srgbClr val="FFFF00"/>
                </a:highlight>
              </a:rPr>
              <a:t>η </a:t>
            </a:r>
            <a:r>
              <a:rPr lang="el-GR" dirty="0" err="1">
                <a:highlight>
                  <a:srgbClr val="FFFF00"/>
                </a:highlight>
              </a:rPr>
              <a:t>διεπίπεδη</a:t>
            </a:r>
            <a:r>
              <a:rPr lang="el-GR" dirty="0">
                <a:highlight>
                  <a:srgbClr val="FFFF00"/>
                </a:highlight>
              </a:rPr>
              <a:t> άρθρωση της ανθρώπινης γλώσσας αποτελεί βασική δομική αρχή, καθώς προβλέπει τη δόμηση των γλωσσικών στοιχείων από νοήματα και ελάχιστες μονάδες που συνδυάζονται και δομούν με τη σειρά τους λεξικές μονάδες, προτάσεις, κείμενα.</a:t>
            </a:r>
            <a:endParaRPr lang="en-US" dirty="0">
              <a:highlight>
                <a:srgbClr val="FFFF00"/>
              </a:highlight>
            </a:endParaRPr>
          </a:p>
        </p:txBody>
      </p:sp>
    </p:spTree>
    <p:extLst>
      <p:ext uri="{BB962C8B-B14F-4D97-AF65-F5344CB8AC3E}">
        <p14:creationId xmlns:p14="http://schemas.microsoft.com/office/powerpoint/2010/main" val="358426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917C3-DCB8-4041-8741-D3A7E21F7BB8}"/>
              </a:ext>
            </a:extLst>
          </p:cNvPr>
          <p:cNvSpPr>
            <a:spLocks noGrp="1"/>
          </p:cNvSpPr>
          <p:nvPr>
            <p:ph type="title"/>
          </p:nvPr>
        </p:nvSpPr>
        <p:spPr/>
        <p:txBody>
          <a:bodyPr/>
          <a:lstStyle/>
          <a:p>
            <a:r>
              <a:rPr lang="el-GR" dirty="0" err="1"/>
              <a:t>γραμμικοτητα</a:t>
            </a:r>
            <a:endParaRPr lang="el-GR" dirty="0"/>
          </a:p>
        </p:txBody>
      </p:sp>
      <p:sp>
        <p:nvSpPr>
          <p:cNvPr id="3" name="Θέση περιεχομένου 2">
            <a:extLst>
              <a:ext uri="{FF2B5EF4-FFF2-40B4-BE49-F238E27FC236}">
                <a16:creationId xmlns:a16="http://schemas.microsoft.com/office/drawing/2014/main" id="{1CF01C42-8B3A-C346-8E57-C722FFC8AF95}"/>
              </a:ext>
            </a:extLst>
          </p:cNvPr>
          <p:cNvSpPr>
            <a:spLocks noGrp="1"/>
          </p:cNvSpPr>
          <p:nvPr>
            <p:ph idx="1"/>
          </p:nvPr>
        </p:nvSpPr>
        <p:spPr/>
        <p:txBody>
          <a:bodyPr/>
          <a:lstStyle/>
          <a:p>
            <a:r>
              <a:rPr lang="en-US" dirty="0"/>
              <a:t>p-o-n-a-o/ *o-a-n-o-p</a:t>
            </a:r>
          </a:p>
          <a:p>
            <a:r>
              <a:rPr lang="en-US" dirty="0" err="1"/>
              <a:t>mo</a:t>
            </a:r>
            <a:r>
              <a:rPr lang="en-US" dirty="0"/>
              <a:t>-no/no-</a:t>
            </a:r>
            <a:r>
              <a:rPr lang="en-US" dirty="0" err="1"/>
              <a:t>mo</a:t>
            </a:r>
            <a:endParaRPr lang="en-US" dirty="0"/>
          </a:p>
          <a:p>
            <a:r>
              <a:rPr lang="el-GR" dirty="0" err="1"/>
              <a:t>Παιδικ</a:t>
            </a:r>
            <a:r>
              <a:rPr lang="en-US" dirty="0" err="1"/>
              <a:t>ή</a:t>
            </a:r>
            <a:r>
              <a:rPr lang="el-GR" dirty="0"/>
              <a:t> χαρά/ χαρά παιδική</a:t>
            </a:r>
          </a:p>
          <a:p>
            <a:r>
              <a:rPr lang="el-GR" dirty="0"/>
              <a:t>Τον είδα και πήγα/ πήγα και τον είδα</a:t>
            </a:r>
          </a:p>
        </p:txBody>
      </p:sp>
      <p:sp>
        <p:nvSpPr>
          <p:cNvPr id="4" name="TextBox 3">
            <a:extLst>
              <a:ext uri="{FF2B5EF4-FFF2-40B4-BE49-F238E27FC236}">
                <a16:creationId xmlns:a16="http://schemas.microsoft.com/office/drawing/2014/main" id="{B21D4907-8681-8CE7-3FB2-4EAA1070B7BC}"/>
              </a:ext>
            </a:extLst>
          </p:cNvPr>
          <p:cNvSpPr txBox="1"/>
          <p:nvPr/>
        </p:nvSpPr>
        <p:spPr>
          <a:xfrm>
            <a:off x="1105720" y="4649609"/>
            <a:ext cx="10563918" cy="646331"/>
          </a:xfrm>
          <a:prstGeom prst="rect">
            <a:avLst/>
          </a:prstGeom>
          <a:noFill/>
        </p:spPr>
        <p:txBody>
          <a:bodyPr wrap="none" rtlCol="0">
            <a:spAutoFit/>
          </a:bodyPr>
          <a:lstStyle/>
          <a:p>
            <a:r>
              <a:rPr lang="el-GR" dirty="0"/>
              <a:t>Η σειρά με την οποία τα στοιχεία διαδέχονται το ένα το άλλο έχει τεράστια σημασία για το περιεχόμενό τους</a:t>
            </a:r>
          </a:p>
          <a:p>
            <a:r>
              <a:rPr lang="el-GR" dirty="0"/>
              <a:t>Πίσω από τη γραμμική αυτή απεικόνιση, υπάρχει πρωτίστως ιεραρχική σχέση</a:t>
            </a:r>
          </a:p>
        </p:txBody>
      </p:sp>
    </p:spTree>
    <p:extLst>
      <p:ext uri="{BB962C8B-B14F-4D97-AF65-F5344CB8AC3E}">
        <p14:creationId xmlns:p14="http://schemas.microsoft.com/office/powerpoint/2010/main" val="37529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335308" y="80487"/>
            <a:ext cx="7729728" cy="1007533"/>
          </a:xfrm>
        </p:spPr>
        <p:txBody>
          <a:bodyPr/>
          <a:lstStyle/>
          <a:p>
            <a:pPr eaLnBrk="1" hangingPunct="1"/>
            <a:r>
              <a:rPr lang="el-GR">
                <a:solidFill>
                  <a:srgbClr val="FF0000"/>
                </a:solidFill>
                <a:latin typeface="Calibri" charset="0"/>
              </a:rPr>
              <a:t>Δομική ιεραρχία γλωσσικών μονάδων</a:t>
            </a:r>
          </a:p>
        </p:txBody>
      </p:sp>
      <p:sp>
        <p:nvSpPr>
          <p:cNvPr id="51202" name="Rectangle 3"/>
          <p:cNvSpPr>
            <a:spLocks noGrp="1" noChangeArrowheads="1"/>
          </p:cNvSpPr>
          <p:nvPr>
            <p:ph type="body" sz="half" idx="1"/>
          </p:nvPr>
        </p:nvSpPr>
        <p:spPr>
          <a:xfrm>
            <a:off x="1703388" y="1341438"/>
            <a:ext cx="4038600" cy="5516562"/>
          </a:xfrm>
        </p:spPr>
        <p:txBody>
          <a:bodyPr/>
          <a:lstStyle/>
          <a:p>
            <a:pPr eaLnBrk="1" hangingPunct="1"/>
            <a:r>
              <a:rPr lang="el-GR" sz="2400" dirty="0">
                <a:latin typeface="Calibri" charset="0"/>
              </a:rPr>
              <a:t>ΚΕΙΜΕΝΟ</a:t>
            </a:r>
          </a:p>
          <a:p>
            <a:pPr eaLnBrk="1" hangingPunct="1"/>
            <a:r>
              <a:rPr lang="en-US" sz="2400" dirty="0" err="1">
                <a:solidFill>
                  <a:srgbClr val="FF0000"/>
                </a:solidFill>
                <a:latin typeface="Calibri" charset="0"/>
              </a:rPr>
              <a:t>Simeraponaipolitocefalimuce</a:t>
            </a:r>
            <a:r>
              <a:rPr lang="el-GR" sz="2400" dirty="0">
                <a:solidFill>
                  <a:srgbClr val="FF0000"/>
                </a:solidFill>
                <a:latin typeface="Calibri" charset="0"/>
              </a:rPr>
              <a:t>θ</a:t>
            </a:r>
            <a:r>
              <a:rPr lang="en-US" sz="2400" dirty="0" err="1">
                <a:solidFill>
                  <a:srgbClr val="FF0000"/>
                </a:solidFill>
                <a:latin typeface="Calibri" charset="0"/>
              </a:rPr>
              <a:t>elonaminospiti</a:t>
            </a:r>
            <a:r>
              <a:rPr lang="en-US" sz="2400" dirty="0">
                <a:solidFill>
                  <a:srgbClr val="FF0000"/>
                </a:solidFill>
                <a:latin typeface="Calibri" charset="0"/>
              </a:rPr>
              <a:t>.</a:t>
            </a:r>
            <a:endParaRPr lang="el-GR" sz="2400" dirty="0">
              <a:solidFill>
                <a:srgbClr val="FF0000"/>
              </a:solidFill>
              <a:latin typeface="Calibri" charset="0"/>
            </a:endParaRPr>
          </a:p>
          <a:p>
            <a:pPr eaLnBrk="1" hangingPunct="1"/>
            <a:r>
              <a:rPr lang="el-GR" sz="2400" dirty="0">
                <a:latin typeface="Calibri" charset="0"/>
              </a:rPr>
              <a:t>ΠΡΟΤΑΣΕΙΣ</a:t>
            </a:r>
            <a:r>
              <a:rPr lang="en-US" sz="2400" dirty="0">
                <a:latin typeface="Calibri" charset="0"/>
              </a:rPr>
              <a:t> </a:t>
            </a:r>
            <a:r>
              <a:rPr lang="en-US" sz="2400" dirty="0" err="1">
                <a:solidFill>
                  <a:srgbClr val="00B050"/>
                </a:solidFill>
                <a:latin typeface="Calibri" charset="0"/>
              </a:rPr>
              <a:t>ponaisimerato</a:t>
            </a:r>
            <a:r>
              <a:rPr lang="en-US" sz="2400" dirty="0">
                <a:solidFill>
                  <a:srgbClr val="00B050"/>
                </a:solidFill>
                <a:latin typeface="Calibri" charset="0"/>
              </a:rPr>
              <a:t> </a:t>
            </a:r>
            <a:r>
              <a:rPr lang="en-US" sz="2400" dirty="0" err="1">
                <a:solidFill>
                  <a:srgbClr val="00B050"/>
                </a:solidFill>
                <a:latin typeface="Calibri" charset="0"/>
              </a:rPr>
              <a:t>cefali</a:t>
            </a:r>
            <a:r>
              <a:rPr lang="en-US" sz="2400" dirty="0">
                <a:solidFill>
                  <a:srgbClr val="00B050"/>
                </a:solidFill>
                <a:latin typeface="Calibri" charset="0"/>
              </a:rPr>
              <a:t> mu</a:t>
            </a:r>
            <a:endParaRPr lang="el-GR" sz="2400" dirty="0">
              <a:solidFill>
                <a:srgbClr val="00B050"/>
              </a:solidFill>
              <a:latin typeface="Calibri" charset="0"/>
            </a:endParaRPr>
          </a:p>
          <a:p>
            <a:pPr eaLnBrk="1" hangingPunct="1"/>
            <a:r>
              <a:rPr lang="el-GR" sz="2400" dirty="0">
                <a:latin typeface="Calibri" charset="0"/>
              </a:rPr>
              <a:t>ΦΡΑΣΕΙΣ</a:t>
            </a:r>
            <a:r>
              <a:rPr lang="en-US" sz="2400" dirty="0">
                <a:latin typeface="Calibri" charset="0"/>
              </a:rPr>
              <a:t> </a:t>
            </a:r>
            <a:r>
              <a:rPr lang="en-US" sz="2400" dirty="0" err="1">
                <a:solidFill>
                  <a:srgbClr val="92D050"/>
                </a:solidFill>
                <a:latin typeface="Calibri" charset="0"/>
              </a:rPr>
              <a:t>ponaopoli</a:t>
            </a:r>
            <a:endParaRPr lang="el-GR" sz="2400" dirty="0">
              <a:solidFill>
                <a:srgbClr val="92D050"/>
              </a:solidFill>
              <a:latin typeface="Calibri" charset="0"/>
            </a:endParaRPr>
          </a:p>
          <a:p>
            <a:pPr eaLnBrk="1" hangingPunct="1"/>
            <a:r>
              <a:rPr lang="el-GR" sz="2400" dirty="0">
                <a:latin typeface="Calibri" charset="0"/>
              </a:rPr>
              <a:t>ΛΕΞΕΙΣ</a:t>
            </a:r>
            <a:r>
              <a:rPr lang="en-US" sz="2400" dirty="0">
                <a:latin typeface="Calibri" charset="0"/>
              </a:rPr>
              <a:t> </a:t>
            </a:r>
            <a:r>
              <a:rPr lang="en-US" sz="2400" dirty="0" err="1">
                <a:solidFill>
                  <a:srgbClr val="E46C0A"/>
                </a:solidFill>
                <a:latin typeface="Calibri" charset="0"/>
              </a:rPr>
              <a:t>ponao</a:t>
            </a:r>
            <a:r>
              <a:rPr lang="en-US" sz="2400" dirty="0">
                <a:solidFill>
                  <a:srgbClr val="E46C0A"/>
                </a:solidFill>
                <a:latin typeface="Calibri" charset="0"/>
              </a:rPr>
              <a:t>, </a:t>
            </a:r>
            <a:r>
              <a:rPr lang="en-US" sz="2400" dirty="0" err="1">
                <a:solidFill>
                  <a:srgbClr val="E46C0A"/>
                </a:solidFill>
                <a:latin typeface="Calibri" charset="0"/>
              </a:rPr>
              <a:t>pinao</a:t>
            </a:r>
            <a:endParaRPr lang="el-GR" sz="2400" dirty="0">
              <a:solidFill>
                <a:srgbClr val="E46C0A"/>
              </a:solidFill>
              <a:latin typeface="Calibri" charset="0"/>
            </a:endParaRPr>
          </a:p>
          <a:p>
            <a:pPr eaLnBrk="1" hangingPunct="1"/>
            <a:r>
              <a:rPr lang="el-GR" sz="2400" dirty="0">
                <a:latin typeface="Calibri" charset="0"/>
              </a:rPr>
              <a:t>ΜΟΡΦΗΜΑΤΑ</a:t>
            </a:r>
            <a:r>
              <a:rPr lang="en-US" sz="2400" dirty="0">
                <a:latin typeface="Calibri" charset="0"/>
              </a:rPr>
              <a:t> </a:t>
            </a:r>
            <a:r>
              <a:rPr lang="en-US" sz="2400" dirty="0" err="1">
                <a:solidFill>
                  <a:srgbClr val="FFC000"/>
                </a:solidFill>
                <a:latin typeface="Calibri" charset="0"/>
              </a:rPr>
              <a:t>pina</a:t>
            </a:r>
            <a:r>
              <a:rPr lang="en-US" sz="2400" dirty="0">
                <a:solidFill>
                  <a:srgbClr val="FFC000"/>
                </a:solidFill>
                <a:latin typeface="Calibri" charset="0"/>
              </a:rPr>
              <a:t>-o/ </a:t>
            </a:r>
            <a:r>
              <a:rPr lang="en-US" sz="2400" dirty="0" err="1">
                <a:solidFill>
                  <a:srgbClr val="FFC000"/>
                </a:solidFill>
                <a:latin typeface="Calibri" charset="0"/>
              </a:rPr>
              <a:t>pona</a:t>
            </a:r>
            <a:r>
              <a:rPr lang="en-US" sz="2400" dirty="0">
                <a:solidFill>
                  <a:srgbClr val="FFC000"/>
                </a:solidFill>
                <a:latin typeface="Calibri" charset="0"/>
              </a:rPr>
              <a:t>-o, </a:t>
            </a:r>
            <a:r>
              <a:rPr lang="en-US" sz="2400" dirty="0" err="1">
                <a:solidFill>
                  <a:srgbClr val="FFC000"/>
                </a:solidFill>
                <a:latin typeface="Calibri" charset="0"/>
              </a:rPr>
              <a:t>pina-i</a:t>
            </a:r>
            <a:r>
              <a:rPr lang="en-US" sz="2400" dirty="0">
                <a:solidFill>
                  <a:srgbClr val="FFC000"/>
                </a:solidFill>
                <a:latin typeface="Calibri" charset="0"/>
              </a:rPr>
              <a:t>, </a:t>
            </a:r>
            <a:r>
              <a:rPr lang="en-US" sz="2400" dirty="0" err="1">
                <a:solidFill>
                  <a:srgbClr val="FFC000"/>
                </a:solidFill>
                <a:latin typeface="Calibri" charset="0"/>
              </a:rPr>
              <a:t>pona-i</a:t>
            </a:r>
            <a:endParaRPr lang="el-GR" sz="2400" dirty="0">
              <a:solidFill>
                <a:srgbClr val="FFC000"/>
              </a:solidFill>
              <a:latin typeface="Calibri" charset="0"/>
            </a:endParaRPr>
          </a:p>
          <a:p>
            <a:pPr eaLnBrk="1" hangingPunct="1"/>
            <a:r>
              <a:rPr lang="el-GR" sz="2400" dirty="0">
                <a:latin typeface="Calibri" charset="0"/>
              </a:rPr>
              <a:t>ΦΩΝΗΜΑΤΑ</a:t>
            </a:r>
            <a:r>
              <a:rPr lang="en-US" sz="2400" dirty="0">
                <a:latin typeface="Calibri" charset="0"/>
              </a:rPr>
              <a:t> </a:t>
            </a:r>
            <a:r>
              <a:rPr lang="en-US" sz="2400" dirty="0" err="1">
                <a:solidFill>
                  <a:srgbClr val="C00000"/>
                </a:solidFill>
                <a:latin typeface="Calibri" charset="0"/>
              </a:rPr>
              <a:t>p.i.n.a.o</a:t>
            </a:r>
            <a:r>
              <a:rPr lang="el-GR" sz="2400" dirty="0">
                <a:solidFill>
                  <a:srgbClr val="C00000"/>
                </a:solidFill>
                <a:latin typeface="Calibri" charset="0"/>
              </a:rPr>
              <a:t>/ </a:t>
            </a:r>
            <a:r>
              <a:rPr lang="en-US" sz="2400" dirty="0" err="1">
                <a:solidFill>
                  <a:srgbClr val="C00000"/>
                </a:solidFill>
                <a:latin typeface="Calibri" charset="0"/>
              </a:rPr>
              <a:t>p.a.n.i</a:t>
            </a:r>
            <a:r>
              <a:rPr lang="en-US" sz="2400" dirty="0">
                <a:solidFill>
                  <a:srgbClr val="C00000"/>
                </a:solidFill>
                <a:latin typeface="Calibri" charset="0"/>
              </a:rPr>
              <a:t>/ </a:t>
            </a:r>
            <a:r>
              <a:rPr lang="en-US" sz="2400" dirty="0" err="1">
                <a:solidFill>
                  <a:srgbClr val="C00000"/>
                </a:solidFill>
                <a:latin typeface="Calibri" charset="0"/>
              </a:rPr>
              <a:t>p.a.n.o</a:t>
            </a:r>
            <a:r>
              <a:rPr lang="en-US" sz="2400" dirty="0">
                <a:solidFill>
                  <a:srgbClr val="C00000"/>
                </a:solidFill>
                <a:latin typeface="Calibri" charset="0"/>
              </a:rPr>
              <a:t>/ </a:t>
            </a:r>
            <a:r>
              <a:rPr lang="en-US" sz="2400" dirty="0" err="1">
                <a:solidFill>
                  <a:srgbClr val="C00000"/>
                </a:solidFill>
                <a:latin typeface="Calibri" charset="0"/>
              </a:rPr>
              <a:t>p.i.n.a</a:t>
            </a:r>
            <a:endParaRPr lang="el-GR" sz="2400" dirty="0">
              <a:solidFill>
                <a:srgbClr val="C00000"/>
              </a:solidFill>
              <a:latin typeface="Calibri" charset="0"/>
            </a:endParaRPr>
          </a:p>
          <a:p>
            <a:pPr eaLnBrk="1" hangingPunct="1"/>
            <a:r>
              <a:rPr lang="el-GR" sz="2400" dirty="0">
                <a:latin typeface="Calibri" charset="0"/>
              </a:rPr>
              <a:t>ΦΘΟΓΓΟΙ </a:t>
            </a:r>
            <a:r>
              <a:rPr lang="el-GR" sz="2400" dirty="0">
                <a:solidFill>
                  <a:srgbClr val="FF0000"/>
                </a:solidFill>
                <a:latin typeface="Calibri" charset="0"/>
              </a:rPr>
              <a:t> </a:t>
            </a:r>
            <a:r>
              <a:rPr lang="en-US" sz="2400" dirty="0">
                <a:solidFill>
                  <a:srgbClr val="FF0000"/>
                </a:solidFill>
                <a:latin typeface="Calibri" charset="0"/>
              </a:rPr>
              <a:t>p, </a:t>
            </a:r>
            <a:r>
              <a:rPr lang="en-US" sz="2400" dirty="0" err="1">
                <a:solidFill>
                  <a:srgbClr val="FF0000"/>
                </a:solidFill>
                <a:latin typeface="Calibri" charset="0"/>
              </a:rPr>
              <a:t>i</a:t>
            </a:r>
            <a:r>
              <a:rPr lang="en-US" sz="2400" dirty="0">
                <a:solidFill>
                  <a:srgbClr val="FF0000"/>
                </a:solidFill>
                <a:latin typeface="Calibri" charset="0"/>
              </a:rPr>
              <a:t>, n, a, o, e, u</a:t>
            </a:r>
            <a:endParaRPr lang="el-GR" sz="2400" dirty="0">
              <a:solidFill>
                <a:srgbClr val="FF0000"/>
              </a:solidFill>
              <a:latin typeface="Calibri" charset="0"/>
            </a:endParaRPr>
          </a:p>
        </p:txBody>
      </p:sp>
      <p:sp>
        <p:nvSpPr>
          <p:cNvPr id="51203" name="Rectangle 4"/>
          <p:cNvSpPr>
            <a:spLocks noGrp="1" noChangeArrowheads="1"/>
          </p:cNvSpPr>
          <p:nvPr>
            <p:ph type="body" sz="half" idx="2"/>
          </p:nvPr>
        </p:nvSpPr>
        <p:spPr>
          <a:xfrm>
            <a:off x="5519738" y="1196976"/>
            <a:ext cx="5148262" cy="4899025"/>
          </a:xfrm>
        </p:spPr>
        <p:txBody>
          <a:bodyPr>
            <a:normAutofit lnSpcReduction="10000"/>
          </a:bodyPr>
          <a:lstStyle/>
          <a:p>
            <a:pPr eaLnBrk="1" hangingPunct="1">
              <a:lnSpc>
                <a:spcPct val="90000"/>
              </a:lnSpc>
            </a:pPr>
            <a:r>
              <a:rPr lang="el-GR" sz="2200">
                <a:latin typeface="Calibri" charset="0"/>
              </a:rPr>
              <a:t>Από τις απλούστερες μονάδες βαίνουμε στις σύνθετες και συνθετότερες.</a:t>
            </a:r>
          </a:p>
          <a:p>
            <a:pPr eaLnBrk="1" hangingPunct="1">
              <a:lnSpc>
                <a:spcPct val="90000"/>
              </a:lnSpc>
            </a:pPr>
            <a:r>
              <a:rPr lang="el-GR" sz="2200">
                <a:latin typeface="Calibri" charset="0"/>
              </a:rPr>
              <a:t>Καθαρώς </a:t>
            </a:r>
            <a:r>
              <a:rPr lang="el-GR" sz="2200" b="1">
                <a:latin typeface="Calibri" charset="0"/>
              </a:rPr>
              <a:t>υλικά</a:t>
            </a:r>
            <a:r>
              <a:rPr lang="el-GR" sz="2200">
                <a:latin typeface="Calibri" charset="0"/>
              </a:rPr>
              <a:t> στοιχεία (φθόγγοι)</a:t>
            </a:r>
            <a:r>
              <a:rPr lang="en-US" sz="2200">
                <a:latin typeface="Calibri" charset="0"/>
              </a:rPr>
              <a:t> </a:t>
            </a:r>
            <a:r>
              <a:rPr lang="el-GR" sz="2200">
                <a:latin typeface="Calibri" charset="0"/>
              </a:rPr>
              <a:t>λειτουργούν ως φορείς διαφορετικής υποστάσεως στοιχείων (</a:t>
            </a:r>
            <a:r>
              <a:rPr lang="el-GR" sz="2200" b="1">
                <a:latin typeface="Calibri" charset="0"/>
              </a:rPr>
              <a:t>άυλων</a:t>
            </a:r>
            <a:r>
              <a:rPr lang="el-GR" sz="2200">
                <a:latin typeface="Calibri" charset="0"/>
              </a:rPr>
              <a:t>), των σημασιών.</a:t>
            </a:r>
          </a:p>
          <a:p>
            <a:pPr eaLnBrk="1" hangingPunct="1">
              <a:lnSpc>
                <a:spcPct val="90000"/>
              </a:lnSpc>
            </a:pPr>
            <a:r>
              <a:rPr lang="el-GR" sz="2200">
                <a:latin typeface="Calibri" charset="0"/>
              </a:rPr>
              <a:t>Κάθε επίπεδο δομείται με στοιχεία του αμέσως </a:t>
            </a:r>
            <a:r>
              <a:rPr lang="el-GR" sz="2200" b="1">
                <a:latin typeface="Calibri" charset="0"/>
              </a:rPr>
              <a:t>κατώτερου </a:t>
            </a:r>
            <a:r>
              <a:rPr lang="el-GR" sz="2200">
                <a:latin typeface="Calibri" charset="0"/>
              </a:rPr>
              <a:t>και παρέχει τα στοιχεία για να δομηθεί το αμέσως </a:t>
            </a:r>
            <a:r>
              <a:rPr lang="el-GR" sz="2200" b="1">
                <a:latin typeface="Calibri" charset="0"/>
              </a:rPr>
              <a:t>ανώτερο</a:t>
            </a:r>
            <a:r>
              <a:rPr lang="el-GR" sz="2200">
                <a:latin typeface="Calibri" charset="0"/>
              </a:rPr>
              <a:t> επίπεδο.</a:t>
            </a:r>
          </a:p>
          <a:p>
            <a:pPr eaLnBrk="1" hangingPunct="1">
              <a:lnSpc>
                <a:spcPct val="90000"/>
              </a:lnSpc>
            </a:pPr>
            <a:r>
              <a:rPr lang="el-GR" sz="2200">
                <a:latin typeface="Calibri" charset="0"/>
              </a:rPr>
              <a:t>Η γλώσσα είναι ένας </a:t>
            </a:r>
            <a:r>
              <a:rPr lang="el-GR" sz="2200" b="1">
                <a:latin typeface="Calibri" charset="0"/>
              </a:rPr>
              <a:t>ψηφιακός </a:t>
            </a:r>
            <a:r>
              <a:rPr lang="el-GR" sz="2200">
                <a:latin typeface="Calibri" charset="0"/>
              </a:rPr>
              <a:t>μηχανισμός που δίνει τη δυνατότητα στις μονάδες του να συνδυάζονται με ποικίλους τρόπους δημιουργώντας έτσι ένα </a:t>
            </a:r>
            <a:r>
              <a:rPr lang="el-GR" sz="2200" b="1">
                <a:latin typeface="Calibri" charset="0"/>
              </a:rPr>
              <a:t>μη πεπερασμένο </a:t>
            </a:r>
            <a:r>
              <a:rPr lang="el-GR" sz="2200">
                <a:latin typeface="Calibri" charset="0"/>
              </a:rPr>
              <a:t>σύστημα.</a:t>
            </a:r>
          </a:p>
          <a:p>
            <a:pPr eaLnBrk="1" hangingPunct="1">
              <a:lnSpc>
                <a:spcPct val="90000"/>
              </a:lnSpc>
            </a:pPr>
            <a:endParaRPr lang="el-GR" sz="2200">
              <a:latin typeface="Garamond" charset="0"/>
            </a:endParaRPr>
          </a:p>
        </p:txBody>
      </p:sp>
    </p:spTree>
    <p:extLst>
      <p:ext uri="{BB962C8B-B14F-4D97-AF65-F5344CB8AC3E}">
        <p14:creationId xmlns:p14="http://schemas.microsoft.com/office/powerpoint/2010/main" val="219236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71451DD5-2509-A249-9115-73400F93DE71}"/>
              </a:ext>
            </a:extLst>
          </p:cNvPr>
          <p:cNvSpPr>
            <a:spLocks noGrp="1"/>
          </p:cNvSpPr>
          <p:nvPr>
            <p:ph type="title"/>
          </p:nvPr>
        </p:nvSpPr>
        <p:spPr/>
        <p:txBody>
          <a:bodyPr/>
          <a:lstStyle/>
          <a:p>
            <a:r>
              <a:rPr lang="el-GR" altLang="el-GR">
                <a:ea typeface="ＭＳ Ｐゴシック" panose="020B0600070205080204" pitchFamily="34" charset="-128"/>
              </a:rPr>
              <a:t>Τι είναι ΣΗΜΕΙΟ;</a:t>
            </a:r>
            <a:endParaRPr lang="en-US" altLang="el-GR">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7C97F705-2107-1343-8D7A-AA3A77A97471}"/>
              </a:ext>
            </a:extLst>
          </p:cNvPr>
          <p:cNvSpPr>
            <a:spLocks noGrp="1"/>
          </p:cNvSpPr>
          <p:nvPr>
            <p:ph sz="half" idx="1"/>
          </p:nvPr>
        </p:nvSpPr>
        <p:spPr>
          <a:xfrm>
            <a:off x="858456" y="2387279"/>
            <a:ext cx="4038600" cy="4152417"/>
          </a:xfrm>
        </p:spPr>
        <p:txBody>
          <a:bodyPr/>
          <a:lstStyle/>
          <a:p>
            <a:r>
              <a:rPr lang="el-GR" altLang="el-GR" dirty="0">
                <a:ea typeface="ＭＳ Ｐゴシック" panose="020B0600070205080204" pitchFamily="34" charset="-128"/>
              </a:rPr>
              <a:t>ό,τι αποτελεί ένδειξη για κτ., το γνώρισμα εκείνο που επιτρέπει να διακρίνουμε, να ξεχωρίσουμε κτ., η εξωτερική εκδήλωση ενός πράγματος ή μιας κατάστασης, μιας σκέψης ή ιδέας...</a:t>
            </a:r>
          </a:p>
          <a:p>
            <a:pPr lvl="1"/>
            <a:r>
              <a:rPr lang="en-US" altLang="el-GR" sz="1100" dirty="0">
                <a:ea typeface="ＭＳ Ｐゴシック" panose="020B0600070205080204" pitchFamily="34" charset="-128"/>
                <a:hlinkClick r:id="rId2"/>
              </a:rPr>
              <a:t>http://www.greek-language.gr/greekLang/modern_greek/tools/lexica/triantafyllides/search</a:t>
            </a:r>
            <a:r>
              <a:rPr lang="en-US" altLang="el-GR" sz="1100" dirty="0">
                <a:ea typeface="ＭＳ Ｐゴシック" panose="020B0600070205080204" pitchFamily="34" charset="-128"/>
              </a:rPr>
              <a:t>.</a:t>
            </a:r>
            <a:endParaRPr lang="el-GR" altLang="el-GR" sz="1100" dirty="0">
              <a:ea typeface="ＭＳ Ｐゴシック" panose="020B0600070205080204" pitchFamily="34" charset="-128"/>
            </a:endParaRPr>
          </a:p>
          <a:p>
            <a:pPr lvl="1">
              <a:buFont typeface="Arial" panose="020B0604020202020204" pitchFamily="34" charset="0"/>
              <a:buNone/>
            </a:pPr>
            <a:r>
              <a:rPr lang="el-GR" altLang="el-GR" sz="1100" dirty="0">
                <a:ea typeface="ＭＳ Ｐゴシック" panose="020B0600070205080204" pitchFamily="34" charset="-128"/>
              </a:rPr>
              <a:t>(τελευταία ανάκτηση 2/3/2016)</a:t>
            </a:r>
          </a:p>
          <a:p>
            <a:pPr lvl="1"/>
            <a:endParaRPr lang="el-GR" altLang="el-GR" sz="1100" dirty="0">
              <a:ea typeface="ＭＳ Ｐゴシック" panose="020B0600070205080204" pitchFamily="34" charset="-128"/>
            </a:endParaRPr>
          </a:p>
          <a:p>
            <a:pPr lvl="1"/>
            <a:endParaRPr lang="el-GR" altLang="el-GR" sz="1100" dirty="0">
              <a:ea typeface="ＭＳ Ｐゴシック" panose="020B0600070205080204" pitchFamily="34" charset="-128"/>
            </a:endParaRPr>
          </a:p>
          <a:p>
            <a:pPr lvl="1"/>
            <a:endParaRPr lang="el-GR" altLang="el-GR" sz="1100" dirty="0">
              <a:ea typeface="ＭＳ Ｐゴシック" panose="020B0600070205080204" pitchFamily="34" charset="-128"/>
            </a:endParaRPr>
          </a:p>
          <a:p>
            <a:pPr lvl="1"/>
            <a:endParaRPr lang="en-US" altLang="el-GR" sz="11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780ABB6F-8B9D-624C-85A2-82A7E70E7931}"/>
              </a:ext>
            </a:extLst>
          </p:cNvPr>
          <p:cNvSpPr>
            <a:spLocks noGrp="1"/>
          </p:cNvSpPr>
          <p:nvPr>
            <p:ph sz="half" idx="2"/>
          </p:nvPr>
        </p:nvSpPr>
        <p:spPr/>
        <p:txBody>
          <a:bodyPr/>
          <a:lstStyle/>
          <a:p>
            <a:r>
              <a:rPr lang="el-GR" altLang="el-GR">
                <a:ea typeface="ＭＳ Ｐゴシック" panose="020B0600070205080204" pitchFamily="34" charset="-128"/>
              </a:rPr>
              <a:t>Είδη σημείων</a:t>
            </a:r>
          </a:p>
          <a:p>
            <a:pPr lvl="1"/>
            <a:r>
              <a:rPr lang="el-GR" altLang="el-GR">
                <a:ea typeface="ＭＳ Ｐゴシック" panose="020B0600070205080204" pitchFamily="34" charset="-128"/>
              </a:rPr>
              <a:t>Εικόνες: φυσική αναπαράσταση</a:t>
            </a:r>
          </a:p>
          <a:p>
            <a:pPr lvl="1"/>
            <a:r>
              <a:rPr lang="el-GR" altLang="el-GR">
                <a:ea typeface="ＭＳ Ｐゴシック" panose="020B0600070205080204" pitchFamily="34" charset="-128"/>
              </a:rPr>
              <a:t>Δείκτες: πραγματική σχέση, εντός συγκεκριμένου περικειμένου</a:t>
            </a:r>
          </a:p>
          <a:p>
            <a:pPr lvl="1"/>
            <a:r>
              <a:rPr lang="el-GR" altLang="el-GR">
                <a:solidFill>
                  <a:srgbClr val="FF0000"/>
                </a:solidFill>
                <a:ea typeface="ＭＳ Ｐゴシック" panose="020B0600070205080204" pitchFamily="34" charset="-128"/>
              </a:rPr>
              <a:t>Σύμβολα: σχέση συμφωνημένη, συμβατικη</a:t>
            </a:r>
          </a:p>
          <a:p>
            <a:pPr lvl="1">
              <a:buFont typeface="Arial" panose="020B0604020202020204" pitchFamily="34" charset="0"/>
              <a:buNone/>
            </a:pPr>
            <a:endParaRPr lang="en-US" altLang="el-GR">
              <a:ea typeface="ＭＳ Ｐゴシック" panose="020B0600070205080204" pitchFamily="34" charset="-128"/>
            </a:endParaRPr>
          </a:p>
        </p:txBody>
      </p:sp>
    </p:spTree>
    <p:extLst>
      <p:ext uri="{BB962C8B-B14F-4D97-AF65-F5344CB8AC3E}">
        <p14:creationId xmlns:p14="http://schemas.microsoft.com/office/powerpoint/2010/main" val="220933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4 - Τίτλος">
            <a:extLst>
              <a:ext uri="{FF2B5EF4-FFF2-40B4-BE49-F238E27FC236}">
                <a16:creationId xmlns:a16="http://schemas.microsoft.com/office/drawing/2014/main" id="{450FE9BB-B95D-3647-8072-8AA5837011D0}"/>
              </a:ext>
            </a:extLst>
          </p:cNvPr>
          <p:cNvSpPr>
            <a:spLocks noGrp="1"/>
          </p:cNvSpPr>
          <p:nvPr>
            <p:ph type="title"/>
          </p:nvPr>
        </p:nvSpPr>
        <p:spPr>
          <a:xfrm>
            <a:off x="1919288" y="404813"/>
            <a:ext cx="8229600" cy="1143000"/>
          </a:xfrm>
        </p:spPr>
        <p:txBody>
          <a:bodyPr/>
          <a:lstStyle/>
          <a:p>
            <a:pPr eaLnBrk="1" hangingPunct="1"/>
            <a:r>
              <a:rPr lang="el-GR" altLang="el-GR">
                <a:ea typeface="ＭＳ Ｐゴシック" panose="020B0600070205080204" pitchFamily="34" charset="-128"/>
              </a:rPr>
              <a:t>Τι είναι το γλωσσικό σημείο;</a:t>
            </a:r>
          </a:p>
        </p:txBody>
      </p:sp>
      <p:pic>
        <p:nvPicPr>
          <p:cNvPr id="76802" name="8 - Θέση περιεχομένου" descr="σημείο.jpg">
            <a:extLst>
              <a:ext uri="{FF2B5EF4-FFF2-40B4-BE49-F238E27FC236}">
                <a16:creationId xmlns:a16="http://schemas.microsoft.com/office/drawing/2014/main" id="{86103DFE-335B-A345-91F5-0547C23A130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2239964"/>
            <a:ext cx="4038600" cy="3246437"/>
          </a:xfrm>
        </p:spPr>
      </p:pic>
      <p:pic>
        <p:nvPicPr>
          <p:cNvPr id="76803" name="9 - Θέση περιεχομένου" descr="saussure-sign.jpg">
            <a:extLst>
              <a:ext uri="{FF2B5EF4-FFF2-40B4-BE49-F238E27FC236}">
                <a16:creationId xmlns:a16="http://schemas.microsoft.com/office/drawing/2014/main" id="{E6AF9F12-BF2E-354A-BEB1-140F157E337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72200" y="2651126"/>
            <a:ext cx="4038600" cy="2424113"/>
          </a:xfrm>
        </p:spPr>
      </p:pic>
    </p:spTree>
    <p:extLst>
      <p:ext uri="{BB962C8B-B14F-4D97-AF65-F5344CB8AC3E}">
        <p14:creationId xmlns:p14="http://schemas.microsoft.com/office/powerpoint/2010/main" val="288271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11CD46A3-0C35-A641-9C1D-D5A33C64F154}"/>
              </a:ext>
            </a:extLst>
          </p:cNvPr>
          <p:cNvSpPr>
            <a:spLocks noGrp="1"/>
          </p:cNvSpPr>
          <p:nvPr>
            <p:ph type="title"/>
          </p:nvPr>
        </p:nvSpPr>
        <p:spPr/>
        <p:txBody>
          <a:bodyPr>
            <a:normAutofit fontScale="90000"/>
          </a:bodyPr>
          <a:lstStyle/>
          <a:p>
            <a:pPr eaLnBrk="1" hangingPunct="1"/>
            <a:r>
              <a:rPr lang="el-GR" altLang="el-GR" sz="2400" b="1" dirty="0">
                <a:ea typeface="ＭＳ Ｐゴシック" panose="020B0600070205080204" pitchFamily="34" charset="-128"/>
              </a:rPr>
              <a:t>Κάντε το επόμενο τεστ</a:t>
            </a:r>
            <a:r>
              <a:rPr lang="el-GR" altLang="el-GR" sz="2400" dirty="0">
                <a:ea typeface="ＭＳ Ｐゴシック" panose="020B0600070205080204" pitchFamily="34" charset="-128"/>
              </a:rPr>
              <a:t>: είστε σε θέση αντιστοιχίσετε τις παρακάτω μορφές με τις σημασίες που σας δίνονται;;; </a:t>
            </a:r>
            <a:r>
              <a:rPr lang="el-GR" altLang="el-GR" sz="2400" dirty="0" err="1">
                <a:ea typeface="ＭＳ Ｐゴシック" panose="020B0600070205080204" pitchFamily="34" charset="-128"/>
              </a:rPr>
              <a:t>Γιατ</a:t>
            </a:r>
            <a:r>
              <a:rPr lang="en-US" altLang="el-GR" sz="2400" dirty="0" err="1">
                <a:ea typeface="ＭＳ Ｐゴシック" panose="020B0600070205080204" pitchFamily="34" charset="-128"/>
              </a:rPr>
              <a:t>ί</a:t>
            </a:r>
            <a:r>
              <a:rPr lang="el-GR" altLang="el-GR" sz="2400" dirty="0">
                <a:ea typeface="ＭＳ Ｐゴシック" panose="020B0600070205080204" pitchFamily="34" charset="-128"/>
              </a:rPr>
              <a:t>;;;</a:t>
            </a:r>
          </a:p>
        </p:txBody>
      </p:sp>
      <p:sp>
        <p:nvSpPr>
          <p:cNvPr id="33796" name="Rectangle 4">
            <a:extLst>
              <a:ext uri="{FF2B5EF4-FFF2-40B4-BE49-F238E27FC236}">
                <a16:creationId xmlns:a16="http://schemas.microsoft.com/office/drawing/2014/main" id="{3D4760BC-B01F-5342-B45B-BE74B13414C2}"/>
              </a:ext>
            </a:extLst>
          </p:cNvPr>
          <p:cNvSpPr>
            <a:spLocks noGrp="1" noChangeArrowheads="1"/>
          </p:cNvSpPr>
          <p:nvPr>
            <p:ph sz="half" idx="1"/>
          </p:nvPr>
        </p:nvSpPr>
        <p:spPr>
          <a:xfrm>
            <a:off x="896937" y="2441607"/>
            <a:ext cx="5199063" cy="4525963"/>
          </a:xfrm>
        </p:spPr>
        <p:txBody>
          <a:bodyPr rtlCol="0">
            <a:normAutofit/>
          </a:bodyPr>
          <a:lstStyle/>
          <a:p>
            <a:pPr eaLnBrk="1" fontAlgn="auto" hangingPunct="1">
              <a:lnSpc>
                <a:spcPct val="90000"/>
              </a:lnSpc>
              <a:spcAft>
                <a:spcPts val="0"/>
              </a:spcAft>
              <a:defRPr/>
            </a:pPr>
            <a:r>
              <a:rPr lang="en-US" sz="2400" dirty="0" err="1">
                <a:ea typeface="+mn-ea"/>
                <a:cs typeface="+mn-cs"/>
              </a:rPr>
              <a:t>odun</a:t>
            </a:r>
            <a:r>
              <a:rPr lang="en-US" sz="2400" dirty="0">
                <a:ea typeface="+mn-ea"/>
                <a:cs typeface="+mn-cs"/>
              </a:rPr>
              <a:t> </a:t>
            </a:r>
          </a:p>
          <a:p>
            <a:pPr eaLnBrk="1" fontAlgn="auto" hangingPunct="1">
              <a:lnSpc>
                <a:spcPct val="90000"/>
              </a:lnSpc>
              <a:spcAft>
                <a:spcPts val="0"/>
              </a:spcAft>
              <a:defRPr/>
            </a:pPr>
            <a:r>
              <a:rPr lang="en-US" sz="2400" dirty="0" err="1">
                <a:ea typeface="+mn-ea"/>
                <a:cs typeface="+mn-cs"/>
              </a:rPr>
              <a:t>asa</a:t>
            </a:r>
            <a:endParaRPr lang="en-US" sz="2400" dirty="0">
              <a:ea typeface="+mn-ea"/>
              <a:cs typeface="+mn-cs"/>
            </a:endParaRPr>
          </a:p>
          <a:p>
            <a:pPr eaLnBrk="1" fontAlgn="auto" hangingPunct="1">
              <a:lnSpc>
                <a:spcPct val="90000"/>
              </a:lnSpc>
              <a:spcAft>
                <a:spcPts val="0"/>
              </a:spcAft>
              <a:defRPr/>
            </a:pPr>
            <a:r>
              <a:rPr lang="en-US" sz="2400" dirty="0" err="1">
                <a:ea typeface="+mn-ea"/>
                <a:cs typeface="+mn-cs"/>
              </a:rPr>
              <a:t>bolna</a:t>
            </a:r>
            <a:endParaRPr lang="en-US" sz="2400" dirty="0">
              <a:ea typeface="+mn-ea"/>
              <a:cs typeface="+mn-cs"/>
            </a:endParaRPr>
          </a:p>
          <a:p>
            <a:pPr eaLnBrk="1" fontAlgn="auto" hangingPunct="1">
              <a:lnSpc>
                <a:spcPct val="90000"/>
              </a:lnSpc>
              <a:spcAft>
                <a:spcPts val="0"/>
              </a:spcAft>
              <a:defRPr/>
            </a:pPr>
            <a:r>
              <a:rPr lang="en-US" sz="2400" dirty="0" err="1">
                <a:ea typeface="+mn-ea"/>
                <a:cs typeface="+mn-cs"/>
              </a:rPr>
              <a:t>wartawan</a:t>
            </a:r>
            <a:endParaRPr lang="en-US" sz="2400" dirty="0">
              <a:ea typeface="+mn-ea"/>
              <a:cs typeface="+mn-cs"/>
            </a:endParaRPr>
          </a:p>
          <a:p>
            <a:pPr eaLnBrk="1" fontAlgn="auto" hangingPunct="1">
              <a:lnSpc>
                <a:spcPct val="90000"/>
              </a:lnSpc>
              <a:spcAft>
                <a:spcPts val="0"/>
              </a:spcAft>
              <a:defRPr/>
            </a:pPr>
            <a:r>
              <a:rPr lang="en-US" sz="2400" dirty="0" err="1">
                <a:ea typeface="+mn-ea"/>
                <a:cs typeface="+mn-cs"/>
              </a:rPr>
              <a:t>inaminatu</a:t>
            </a:r>
            <a:endParaRPr lang="el-GR" sz="2400" dirty="0">
              <a:ea typeface="+mn-ea"/>
              <a:cs typeface="+mn-cs"/>
            </a:endParaRPr>
          </a:p>
          <a:p>
            <a:pPr eaLnBrk="1" fontAlgn="auto" hangingPunct="1">
              <a:lnSpc>
                <a:spcPct val="90000"/>
              </a:lnSpc>
              <a:spcAft>
                <a:spcPts val="0"/>
              </a:spcAft>
              <a:defRPr/>
            </a:pPr>
            <a:r>
              <a:rPr lang="en-US" sz="2400" dirty="0">
                <a:ea typeface="+mn-ea"/>
                <a:cs typeface="+mn-cs"/>
              </a:rPr>
              <a:t>madras</a:t>
            </a:r>
          </a:p>
          <a:p>
            <a:pPr eaLnBrk="1" fontAlgn="auto" hangingPunct="1">
              <a:lnSpc>
                <a:spcPct val="90000"/>
              </a:lnSpc>
              <a:spcAft>
                <a:spcPts val="0"/>
              </a:spcAft>
              <a:defRPr/>
            </a:pPr>
            <a:r>
              <a:rPr lang="en-US" sz="2400" dirty="0" err="1">
                <a:ea typeface="+mn-ea"/>
                <a:cs typeface="+mn-cs"/>
              </a:rPr>
              <a:t>kyinii</a:t>
            </a:r>
            <a:endParaRPr lang="el-GR" sz="2400" dirty="0">
              <a:ea typeface="+mn-ea"/>
              <a:cs typeface="+mn-cs"/>
            </a:endParaRPr>
          </a:p>
          <a:p>
            <a:pPr eaLnBrk="1" fontAlgn="auto" hangingPunct="1">
              <a:lnSpc>
                <a:spcPct val="90000"/>
              </a:lnSpc>
              <a:spcAft>
                <a:spcPts val="0"/>
              </a:spcAft>
              <a:defRPr/>
            </a:pPr>
            <a:r>
              <a:rPr lang="en-US" sz="2400" dirty="0" err="1">
                <a:ea typeface="+mn-ea"/>
                <a:cs typeface="+mn-cs"/>
              </a:rPr>
              <a:t>yawwa</a:t>
            </a:r>
            <a:endParaRPr lang="el-GR" sz="2400" dirty="0">
              <a:ea typeface="+mn-ea"/>
              <a:cs typeface="+mn-cs"/>
            </a:endParaRPr>
          </a:p>
        </p:txBody>
      </p:sp>
      <p:sp>
        <p:nvSpPr>
          <p:cNvPr id="61443" name="Rectangle 5">
            <a:extLst>
              <a:ext uri="{FF2B5EF4-FFF2-40B4-BE49-F238E27FC236}">
                <a16:creationId xmlns:a16="http://schemas.microsoft.com/office/drawing/2014/main" id="{491F1B30-11CA-3B4A-BD99-83C252C6FDC5}"/>
              </a:ext>
            </a:extLst>
          </p:cNvPr>
          <p:cNvSpPr>
            <a:spLocks noGrp="1"/>
          </p:cNvSpPr>
          <p:nvPr>
            <p:ph sz="half" idx="2"/>
          </p:nvPr>
        </p:nvSpPr>
        <p:spPr>
          <a:xfrm>
            <a:off x="6096000" y="2332037"/>
            <a:ext cx="5659438" cy="4525963"/>
          </a:xfrm>
        </p:spPr>
        <p:txBody>
          <a:bodyPr/>
          <a:lstStyle/>
          <a:p>
            <a:pPr eaLnBrk="1" hangingPunct="1">
              <a:lnSpc>
                <a:spcPct val="80000"/>
              </a:lnSpc>
            </a:pPr>
            <a:r>
              <a:rPr lang="el-GR" altLang="el-GR" sz="2400" dirty="0">
                <a:ea typeface="ＭＳ Ｐゴシック" panose="020B0600070205080204" pitchFamily="34" charset="-128"/>
              </a:rPr>
              <a:t>πρωί (ιαπων.)</a:t>
            </a:r>
          </a:p>
          <a:p>
            <a:pPr eaLnBrk="1" hangingPunct="1">
              <a:lnSpc>
                <a:spcPct val="80000"/>
              </a:lnSpc>
            </a:pPr>
            <a:r>
              <a:rPr lang="el-GR" altLang="el-GR" sz="2400" dirty="0">
                <a:ea typeface="ＭＳ Ｐゴシック" panose="020B0600070205080204" pitchFamily="34" charset="-128"/>
              </a:rPr>
              <a:t>ρεπόρτερ (</a:t>
            </a:r>
            <a:r>
              <a:rPr lang="el-GR" altLang="el-GR" sz="2400" dirty="0" err="1">
                <a:ea typeface="ＭＳ Ｐゴシック" panose="020B0600070205080204" pitchFamily="34" charset="-128"/>
              </a:rPr>
              <a:t>ινδον</a:t>
            </a:r>
            <a:r>
              <a:rPr lang="el-GR" altLang="el-GR" sz="2400" dirty="0">
                <a:ea typeface="ＭＳ Ｐゴシック" panose="020B0600070205080204" pitchFamily="34" charset="-128"/>
              </a:rPr>
              <a:t>.)</a:t>
            </a:r>
          </a:p>
          <a:p>
            <a:pPr eaLnBrk="1" hangingPunct="1">
              <a:lnSpc>
                <a:spcPct val="80000"/>
              </a:lnSpc>
            </a:pPr>
            <a:r>
              <a:rPr lang="el-GR" altLang="el-GR" sz="2400" dirty="0">
                <a:ea typeface="ＭＳ Ｐゴシック" panose="020B0600070205080204" pitchFamily="34" charset="-128"/>
              </a:rPr>
              <a:t>δάσκαλος</a:t>
            </a:r>
            <a:r>
              <a:rPr lang="en-US" altLang="el-GR" sz="2400" dirty="0">
                <a:ea typeface="ＭＳ Ｐゴシック" panose="020B0600070205080204" pitchFamily="34" charset="-128"/>
              </a:rPr>
              <a:t> </a:t>
            </a:r>
            <a:r>
              <a:rPr lang="el-GR" altLang="el-GR" sz="2400" dirty="0">
                <a:ea typeface="ＭＳ Ｐゴシック" panose="020B0600070205080204" pitchFamily="34" charset="-128"/>
              </a:rPr>
              <a:t>(γλώσσα Ινδιάνων </a:t>
            </a:r>
            <a:r>
              <a:rPr lang="en-US" altLang="el-GR" sz="2400" dirty="0" err="1">
                <a:ea typeface="ＭＳ Ｐゴシック" panose="020B0600070205080204" pitchFamily="34" charset="-128"/>
              </a:rPr>
              <a:t>Warao</a:t>
            </a:r>
            <a:r>
              <a:rPr lang="en-US" altLang="el-GR" sz="2400" dirty="0">
                <a:ea typeface="ＭＳ Ｐゴシック" panose="020B0600070205080204" pitchFamily="34" charset="-128"/>
              </a:rPr>
              <a:t> </a:t>
            </a:r>
            <a:r>
              <a:rPr lang="el-GR" altLang="el-GR" sz="2400" dirty="0">
                <a:ea typeface="ＭＳ Ｐゴシック" panose="020B0600070205080204" pitchFamily="34" charset="-128"/>
              </a:rPr>
              <a:t>Βενεζουέλας)</a:t>
            </a:r>
          </a:p>
          <a:p>
            <a:pPr eaLnBrk="1" hangingPunct="1">
              <a:lnSpc>
                <a:spcPct val="80000"/>
              </a:lnSpc>
            </a:pPr>
            <a:r>
              <a:rPr lang="el-GR" altLang="el-GR" sz="2400" dirty="0">
                <a:ea typeface="ＭＳ Ｐゴシック" panose="020B0600070205080204" pitchFamily="34" charset="-128"/>
              </a:rPr>
              <a:t>δάσκαλος (αραβ.)</a:t>
            </a:r>
          </a:p>
          <a:p>
            <a:pPr eaLnBrk="1" hangingPunct="1">
              <a:lnSpc>
                <a:spcPct val="80000"/>
              </a:lnSpc>
            </a:pPr>
            <a:r>
              <a:rPr lang="el-GR" altLang="el-GR" sz="2400" dirty="0">
                <a:ea typeface="ＭＳ Ｐゴシック" panose="020B0600070205080204" pitchFamily="34" charset="-128"/>
              </a:rPr>
              <a:t>μιλάω (</a:t>
            </a:r>
            <a:r>
              <a:rPr lang="en-US" altLang="el-GR" sz="2400" dirty="0">
                <a:ea typeface="ＭＳ Ｐゴシック" panose="020B0600070205080204" pitchFamily="34" charset="-128"/>
              </a:rPr>
              <a:t>Urdu, </a:t>
            </a:r>
            <a:r>
              <a:rPr lang="el-GR" altLang="el-GR" sz="2400" dirty="0">
                <a:ea typeface="ＭＳ Ｐゴシック" panose="020B0600070205080204" pitchFamily="34" charset="-128"/>
              </a:rPr>
              <a:t>γλώσσα του Πακιστάν)</a:t>
            </a:r>
          </a:p>
          <a:p>
            <a:pPr eaLnBrk="1" hangingPunct="1">
              <a:lnSpc>
                <a:spcPct val="80000"/>
              </a:lnSpc>
            </a:pPr>
            <a:r>
              <a:rPr lang="el-GR" altLang="el-GR" sz="2400" dirty="0">
                <a:ea typeface="ＭＳ Ｐゴシック" panose="020B0600070205080204" pitchFamily="34" charset="-128"/>
              </a:rPr>
              <a:t>ξύλο (τουρκ.)</a:t>
            </a:r>
          </a:p>
          <a:p>
            <a:pPr eaLnBrk="1" hangingPunct="1">
              <a:lnSpc>
                <a:spcPct val="80000"/>
              </a:lnSpc>
            </a:pPr>
            <a:r>
              <a:rPr lang="el-GR" altLang="el-GR" sz="2400" dirty="0">
                <a:ea typeface="ＭＳ Ｐゴシック" panose="020B0600070205080204" pitchFamily="34" charset="-128"/>
              </a:rPr>
              <a:t>πονάω (ρωσ.)</a:t>
            </a:r>
            <a:endParaRPr lang="en-US" altLang="el-GR" sz="2400" dirty="0">
              <a:ea typeface="ＭＳ Ｐゴシック" panose="020B0600070205080204" pitchFamily="34" charset="-128"/>
            </a:endParaRPr>
          </a:p>
          <a:p>
            <a:pPr eaLnBrk="1" hangingPunct="1">
              <a:lnSpc>
                <a:spcPct val="80000"/>
              </a:lnSpc>
            </a:pPr>
            <a:r>
              <a:rPr lang="el-GR" altLang="el-GR" sz="2400" dirty="0">
                <a:ea typeface="ＭＳ Ｐゴシック" panose="020B0600070205080204" pitchFamily="34" charset="-128"/>
              </a:rPr>
              <a:t>μεγάλη ομπρέλα για τον ήλιο (στην </a:t>
            </a:r>
            <a:r>
              <a:rPr lang="en-US" altLang="el-GR" sz="2400" dirty="0">
                <a:ea typeface="ＭＳ Ｐゴシック" panose="020B0600070205080204" pitchFamily="34" charset="-128"/>
              </a:rPr>
              <a:t>Twi </a:t>
            </a:r>
            <a:r>
              <a:rPr lang="el-GR" altLang="el-GR" sz="2400" dirty="0">
                <a:ea typeface="ＭＳ Ｐゴシック" panose="020B0600070205080204" pitchFamily="34" charset="-128"/>
              </a:rPr>
              <a:t>της Γκάνας)</a:t>
            </a:r>
            <a:endParaRPr lang="en-US" altLang="el-GR" sz="2400" dirty="0">
              <a:ea typeface="ＭＳ Ｐゴシック" panose="020B0600070205080204" pitchFamily="34" charset="-128"/>
            </a:endParaRPr>
          </a:p>
          <a:p>
            <a:pPr eaLnBrk="1" hangingPunct="1">
              <a:lnSpc>
                <a:spcPct val="80000"/>
              </a:lnSpc>
            </a:pPr>
            <a:r>
              <a:rPr lang="el-GR" altLang="el-GR" sz="2400" dirty="0">
                <a:ea typeface="ＭＳ Ｐゴシック" panose="020B0600070205080204" pitchFamily="34" charset="-128"/>
              </a:rPr>
              <a:t>εύγε! (στη γλώσσα </a:t>
            </a:r>
            <a:r>
              <a:rPr lang="en-US" altLang="el-GR" sz="2400" dirty="0">
                <a:ea typeface="ＭＳ Ｐゴシック" panose="020B0600070205080204" pitchFamily="34" charset="-128"/>
              </a:rPr>
              <a:t>Hausa </a:t>
            </a:r>
            <a:r>
              <a:rPr lang="el-GR" altLang="el-GR" sz="2400" dirty="0">
                <a:ea typeface="ＭＳ Ｐゴシック" panose="020B0600070205080204" pitchFamily="34" charset="-128"/>
              </a:rPr>
              <a:t>της Νιγηρίας)</a:t>
            </a:r>
          </a:p>
        </p:txBody>
      </p:sp>
    </p:spTree>
    <p:extLst>
      <p:ext uri="{BB962C8B-B14F-4D97-AF65-F5344CB8AC3E}">
        <p14:creationId xmlns:p14="http://schemas.microsoft.com/office/powerpoint/2010/main" val="101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4">
            <a:extLst>
              <a:ext uri="{FF2B5EF4-FFF2-40B4-BE49-F238E27FC236}">
                <a16:creationId xmlns:a16="http://schemas.microsoft.com/office/drawing/2014/main" id="{8C157815-F4D0-0544-8DF0-4E2A24721879}"/>
              </a:ext>
            </a:extLst>
          </p:cNvPr>
          <p:cNvSpPr>
            <a:spLocks noGrp="1"/>
          </p:cNvSpPr>
          <p:nvPr>
            <p:ph type="ctrTitle"/>
          </p:nvPr>
        </p:nvSpPr>
        <p:spPr>
          <a:xfrm>
            <a:off x="914400" y="2130425"/>
            <a:ext cx="10363200" cy="1470025"/>
          </a:xfrm>
        </p:spPr>
        <p:txBody>
          <a:bodyPr/>
          <a:lstStyle/>
          <a:p>
            <a:r>
              <a:rPr lang="el-GR" altLang="el-GR">
                <a:ea typeface="ＭＳ Ｐゴシック" panose="020B0600070205080204" pitchFamily="34" charset="-128"/>
              </a:rPr>
              <a:t>Κάντε και το επόμενο τεστ...</a:t>
            </a:r>
            <a:endParaRPr lang="en-US" altLang="el-GR">
              <a:ea typeface="ＭＳ Ｐゴシック" panose="020B0600070205080204" pitchFamily="34" charset="-128"/>
            </a:endParaRPr>
          </a:p>
        </p:txBody>
      </p:sp>
      <p:sp>
        <p:nvSpPr>
          <p:cNvPr id="63490" name="Subtitle 5">
            <a:extLst>
              <a:ext uri="{FF2B5EF4-FFF2-40B4-BE49-F238E27FC236}">
                <a16:creationId xmlns:a16="http://schemas.microsoft.com/office/drawing/2014/main" id="{17D2AE68-4226-0B40-8CFF-5E9A6DF1ED49}"/>
              </a:ext>
            </a:extLst>
          </p:cNvPr>
          <p:cNvSpPr>
            <a:spLocks noGrp="1"/>
          </p:cNvSpPr>
          <p:nvPr>
            <p:ph type="subTitle" idx="1"/>
          </p:nvPr>
        </p:nvSpPr>
        <p:spPr/>
        <p:txBody>
          <a:bodyPr/>
          <a:lstStyle/>
          <a:p>
            <a:r>
              <a:rPr lang="el-GR" altLang="el-GR">
                <a:solidFill>
                  <a:srgbClr val="898989"/>
                </a:solidFill>
                <a:ea typeface="ＭＳ Ｐゴシック" panose="020B0600070205080204" pitchFamily="34" charset="-128"/>
              </a:rPr>
              <a:t>Τι σημαίνει η ακολουθία </a:t>
            </a:r>
            <a:r>
              <a:rPr lang="el-GR" altLang="el-GR" b="1">
                <a:solidFill>
                  <a:srgbClr val="FF0000"/>
                </a:solidFill>
                <a:ea typeface="ＭＳ Ｐゴシック" panose="020B0600070205080204" pitchFamily="34" charset="-128"/>
              </a:rPr>
              <a:t>/</a:t>
            </a:r>
            <a:r>
              <a:rPr lang="en-US" altLang="el-GR" b="1">
                <a:solidFill>
                  <a:srgbClr val="FF0000"/>
                </a:solidFill>
                <a:ea typeface="ＭＳ Ｐゴシック" panose="020B0600070205080204" pitchFamily="34" charset="-128"/>
              </a:rPr>
              <a:t>min/ </a:t>
            </a:r>
            <a:r>
              <a:rPr lang="el-GR" altLang="el-GR">
                <a:solidFill>
                  <a:srgbClr val="898989"/>
                </a:solidFill>
                <a:ea typeface="ＭＳ Ｐゴシック" panose="020B0600070205080204" pitchFamily="34" charset="-128"/>
              </a:rPr>
              <a:t>στα Αγγλικά, Γαλλικά, Ουαλικά, Αραβικά, Ελληνικά και τα Βασκικά;</a:t>
            </a:r>
            <a:endParaRPr lang="en-US" altLang="el-GR">
              <a:solidFill>
                <a:srgbClr val="898989"/>
              </a:solidFill>
              <a:ea typeface="ＭＳ Ｐゴシック" panose="020B0600070205080204" pitchFamily="34" charset="-128"/>
            </a:endParaRPr>
          </a:p>
        </p:txBody>
      </p:sp>
    </p:spTree>
    <p:extLst>
      <p:ext uri="{BB962C8B-B14F-4D97-AF65-F5344CB8AC3E}">
        <p14:creationId xmlns:p14="http://schemas.microsoft.com/office/powerpoint/2010/main" val="302078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a:extLst>
              <a:ext uri="{FF2B5EF4-FFF2-40B4-BE49-F238E27FC236}">
                <a16:creationId xmlns:a16="http://schemas.microsoft.com/office/drawing/2014/main" id="{9765AB42-CC26-7D4F-8A62-F37107F5C11B}"/>
              </a:ext>
            </a:extLst>
          </p:cNvPr>
          <p:cNvSpPr>
            <a:spLocks noGrp="1"/>
          </p:cNvSpPr>
          <p:nvPr>
            <p:ph type="title"/>
          </p:nvPr>
        </p:nvSpPr>
        <p:spPr>
          <a:xfrm>
            <a:off x="2590800" y="260350"/>
            <a:ext cx="8077200" cy="5943600"/>
          </a:xfrm>
        </p:spPr>
        <p:txBody>
          <a:bodyPr/>
          <a:lstStyle/>
          <a:p>
            <a:pPr eaLnBrk="1" hangingPunct="1"/>
            <a:r>
              <a:rPr lang="el-GR" altLang="el-GR">
                <a:solidFill>
                  <a:srgbClr val="FF0000"/>
                </a:solidFill>
                <a:ea typeface="ＭＳ Ｐゴシック" panose="020B0600070205080204" pitchFamily="34" charset="-128"/>
              </a:rPr>
              <a:t>/</a:t>
            </a:r>
            <a:r>
              <a:rPr lang="en-US" altLang="el-GR">
                <a:solidFill>
                  <a:srgbClr val="FF0000"/>
                </a:solidFill>
                <a:ea typeface="ＭＳ Ｐゴシック" panose="020B0600070205080204" pitchFamily="34" charset="-128"/>
              </a:rPr>
              <a:t>min/	</a:t>
            </a:r>
            <a:r>
              <a:rPr lang="en-US" altLang="el-GR" sz="2000">
                <a:solidFill>
                  <a:srgbClr val="FF0000"/>
                </a:solidFill>
                <a:ea typeface="ＭＳ Ｐゴシック" panose="020B0600070205080204" pitchFamily="34" charset="-128"/>
              </a:rPr>
              <a:t>&lt;mean&gt;</a:t>
            </a:r>
            <a:r>
              <a:rPr lang="el-GR" altLang="el-GR" sz="1600">
                <a:solidFill>
                  <a:srgbClr val="FF0000"/>
                </a:solidFill>
                <a:ea typeface="ＭＳ Ｐゴシック" panose="020B0600070205080204" pitchFamily="34" charset="-128"/>
              </a:rPr>
              <a:t> </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σημαίνω</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 (Αγγλ.)</a:t>
            </a:r>
            <a:br>
              <a:rPr lang="en-US" altLang="ja-JP" sz="2000">
                <a:solidFill>
                  <a:srgbClr val="FF0000"/>
                </a:solidFill>
                <a:ea typeface="ＭＳ Ｐゴシック" panose="020B0600070205080204" pitchFamily="34" charset="-128"/>
              </a:rPr>
            </a:br>
            <a:r>
              <a:rPr lang="en-US" altLang="ja-JP" sz="2000">
                <a:solidFill>
                  <a:srgbClr val="FF0000"/>
                </a:solidFill>
                <a:ea typeface="ＭＳ Ｐゴシック" panose="020B0600070205080204" pitchFamily="34" charset="-128"/>
              </a:rPr>
              <a:t>					</a:t>
            </a:r>
            <a:br>
              <a:rPr lang="en-US" altLang="ja-JP" sz="2000">
                <a:solidFill>
                  <a:srgbClr val="FF0000"/>
                </a:solidFill>
                <a:ea typeface="ＭＳ Ｐゴシック" panose="020B0600070205080204" pitchFamily="34" charset="-128"/>
              </a:rPr>
            </a:br>
            <a:r>
              <a:rPr lang="en-US" altLang="ja-JP" sz="2000">
                <a:solidFill>
                  <a:srgbClr val="FF0000"/>
                </a:solidFill>
                <a:ea typeface="ＭＳ Ｐゴシック" panose="020B0600070205080204" pitchFamily="34" charset="-128"/>
              </a:rPr>
              <a:t>		&lt;mine&gt;</a:t>
            </a:r>
            <a:r>
              <a:rPr lang="el-GR" altLang="ja-JP" sz="2000">
                <a:solidFill>
                  <a:srgbClr val="FF0000"/>
                </a:solidFill>
                <a:ea typeface="ＭＳ Ｐゴシック" panose="020B0600070205080204" pitchFamily="34" charset="-128"/>
              </a:rPr>
              <a:t> </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ορυχείο</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 (Γαλ.)</a:t>
            </a:r>
            <a:br>
              <a:rPr lang="en-US" altLang="ja-JP" sz="2000">
                <a:solidFill>
                  <a:srgbClr val="FF0000"/>
                </a:solidFill>
                <a:ea typeface="ＭＳ Ｐゴシック" panose="020B0600070205080204" pitchFamily="34" charset="-128"/>
              </a:rPr>
            </a:br>
            <a:br>
              <a:rPr lang="en-US" altLang="ja-JP" sz="2000">
                <a:solidFill>
                  <a:srgbClr val="FF0000"/>
                </a:solidFill>
                <a:ea typeface="ＭＳ Ｐゴシック" panose="020B0600070205080204" pitchFamily="34" charset="-128"/>
              </a:rPr>
            </a:br>
            <a:r>
              <a:rPr lang="en-US" altLang="ja-JP" sz="2000">
                <a:solidFill>
                  <a:srgbClr val="FF0000"/>
                </a:solidFill>
                <a:ea typeface="ＭＳ Ｐゴシック" panose="020B0600070205080204" pitchFamily="34" charset="-128"/>
              </a:rPr>
              <a:t>			 </a:t>
            </a:r>
            <a:r>
              <a:rPr lang="el-GR" altLang="ja-JP" sz="1600">
                <a:solidFill>
                  <a:srgbClr val="FF0000"/>
                </a:solidFill>
                <a:ea typeface="ＭＳ Ｐゴシック" panose="020B0600070205080204" pitchFamily="34" charset="-128"/>
              </a:rPr>
              <a:t>‘γωνία</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 (Ουαλ.)</a:t>
            </a:r>
            <a:br>
              <a:rPr lang="en-US" altLang="ja-JP" sz="2000">
                <a:solidFill>
                  <a:srgbClr val="FF0000"/>
                </a:solidFill>
                <a:ea typeface="ＭＳ Ｐゴシック" panose="020B0600070205080204" pitchFamily="34" charset="-128"/>
              </a:rPr>
            </a:br>
            <a:br>
              <a:rPr lang="en-US" altLang="ja-JP" sz="2000">
                <a:solidFill>
                  <a:srgbClr val="FF0000"/>
                </a:solidFill>
                <a:ea typeface="ＭＳ Ｐゴシック" panose="020B0600070205080204" pitchFamily="34" charset="-128"/>
              </a:rPr>
            </a:br>
            <a:r>
              <a:rPr lang="en-US" altLang="ja-JP" sz="2000">
                <a:solidFill>
                  <a:srgbClr val="FF0000"/>
                </a:solidFill>
                <a:ea typeface="ＭＳ Ｐゴシック" panose="020B0600070205080204" pitchFamily="34" charset="-128"/>
              </a:rPr>
              <a:t>	</a:t>
            </a:r>
            <a:r>
              <a:rPr lang="el-GR" altLang="ja-JP" sz="2000">
                <a:solidFill>
                  <a:srgbClr val="FF0000"/>
                </a:solidFill>
                <a:ea typeface="ＭＳ Ｐゴシック" panose="020B0600070205080204" pitchFamily="34" charset="-128"/>
              </a:rPr>
              <a:t>		‘</a:t>
            </a:r>
            <a:r>
              <a:rPr lang="el-GR" altLang="ja-JP" sz="1600">
                <a:solidFill>
                  <a:srgbClr val="FF0000"/>
                </a:solidFill>
                <a:ea typeface="ＭＳ Ｐゴシック" panose="020B0600070205080204" pitchFamily="34" charset="-128"/>
              </a:rPr>
              <a:t>πόνος</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 (Βασκ.)</a:t>
            </a:r>
            <a:br>
              <a:rPr lang="en-US" altLang="ja-JP" sz="2000">
                <a:solidFill>
                  <a:srgbClr val="FF0000"/>
                </a:solidFill>
                <a:ea typeface="ＭＳ Ｐゴシック" panose="020B0600070205080204" pitchFamily="34" charset="-128"/>
              </a:rPr>
            </a:br>
            <a:br>
              <a:rPr lang="en-US" altLang="ja-JP" sz="2000">
                <a:solidFill>
                  <a:srgbClr val="FF0000"/>
                </a:solidFill>
                <a:ea typeface="ＭＳ Ｐゴシック" panose="020B0600070205080204" pitchFamily="34" charset="-128"/>
              </a:rPr>
            </a:br>
            <a:r>
              <a:rPr lang="en-US" altLang="ja-JP" sz="2000">
                <a:solidFill>
                  <a:srgbClr val="FF0000"/>
                </a:solidFill>
                <a:ea typeface="ＭＳ Ｐゴシック" panose="020B0600070205080204" pitchFamily="34" charset="-128"/>
              </a:rPr>
              <a:t>		</a:t>
            </a:r>
            <a:r>
              <a:rPr lang="el-GR" altLang="ja-JP" sz="2000">
                <a:solidFill>
                  <a:srgbClr val="FF0000"/>
                </a:solidFill>
                <a:ea typeface="ＭＳ Ｐゴシック" panose="020B0600070205080204" pitchFamily="34" charset="-128"/>
              </a:rPr>
              <a:t>	‘</a:t>
            </a:r>
            <a:r>
              <a:rPr lang="el-GR" altLang="ja-JP" sz="1600">
                <a:solidFill>
                  <a:srgbClr val="FF0000"/>
                </a:solidFill>
                <a:ea typeface="ＭＳ Ｐゴシック" panose="020B0600070205080204" pitchFamily="34" charset="-128"/>
              </a:rPr>
              <a:t>από</a:t>
            </a:r>
            <a:r>
              <a:rPr lang="ja-JP" altLang="el-GR" sz="1600">
                <a:solidFill>
                  <a:srgbClr val="FF0000"/>
                </a:solidFill>
                <a:ea typeface="ＭＳ Ｐゴシック" panose="020B0600070205080204" pitchFamily="34" charset="-128"/>
              </a:rPr>
              <a:t>’</a:t>
            </a:r>
            <a:r>
              <a:rPr lang="el-GR" altLang="ja-JP" sz="1600">
                <a:solidFill>
                  <a:srgbClr val="FF0000"/>
                </a:solidFill>
                <a:ea typeface="ＭＳ Ｐゴシック" panose="020B0600070205080204" pitchFamily="34" charset="-128"/>
              </a:rPr>
              <a:t> (Αραβ.)</a:t>
            </a:r>
            <a:br>
              <a:rPr lang="en-US" altLang="ja-JP" sz="2000">
                <a:solidFill>
                  <a:srgbClr val="FF0000"/>
                </a:solidFill>
                <a:ea typeface="ＭＳ Ｐゴシック" panose="020B0600070205080204" pitchFamily="34" charset="-128"/>
              </a:rPr>
            </a:br>
            <a:br>
              <a:rPr lang="en-US" altLang="ja-JP" sz="2000">
                <a:solidFill>
                  <a:srgbClr val="FF0000"/>
                </a:solidFill>
                <a:ea typeface="ＭＳ Ｐゴシック" panose="020B0600070205080204" pitchFamily="34" charset="-128"/>
              </a:rPr>
            </a:br>
            <a:r>
              <a:rPr lang="en-US" altLang="ja-JP" sz="2000">
                <a:solidFill>
                  <a:srgbClr val="FF0000"/>
                </a:solidFill>
                <a:ea typeface="ＭＳ Ｐゴシック" panose="020B0600070205080204" pitchFamily="34" charset="-128"/>
              </a:rPr>
              <a:t>			</a:t>
            </a:r>
            <a:r>
              <a:rPr lang="el-GR" altLang="ja-JP" sz="2000">
                <a:solidFill>
                  <a:srgbClr val="FF0000"/>
                </a:solidFill>
                <a:ea typeface="ＭＳ Ｐゴシック" panose="020B0600070205080204" pitchFamily="34" charset="-128"/>
              </a:rPr>
              <a:t>	&lt;μην&gt;</a:t>
            </a:r>
            <a:r>
              <a:rPr lang="el-GR" altLang="ja-JP" sz="1600">
                <a:solidFill>
                  <a:srgbClr val="FF0000"/>
                </a:solidFill>
                <a:ea typeface="ＭＳ Ｐゴシック" panose="020B0600070205080204" pitchFamily="34" charset="-128"/>
              </a:rPr>
              <a:t>ΑΡΝΗΣΗ (Ελλην.)</a:t>
            </a:r>
            <a:endParaRPr lang="el-GR" altLang="el-GR" sz="200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3174062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3D9F69-9C6C-3685-FB66-577B021758E2}"/>
              </a:ext>
            </a:extLst>
          </p:cNvPr>
          <p:cNvSpPr txBox="1"/>
          <p:nvPr/>
        </p:nvSpPr>
        <p:spPr>
          <a:xfrm>
            <a:off x="723114" y="2056686"/>
            <a:ext cx="7776488" cy="4801314"/>
          </a:xfrm>
          <a:prstGeom prst="rect">
            <a:avLst/>
          </a:prstGeom>
          <a:noFill/>
        </p:spPr>
        <p:txBody>
          <a:bodyPr wrap="none" rtlCol="0">
            <a:spAutoFit/>
          </a:bodyPr>
          <a:lstStyle/>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mu </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si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1-8-9-5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μούσι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慕斯</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(mousse)</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ri</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zi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2-5-10-5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ρύζι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日子（</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day</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bo</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li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15-13-14-5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πολύ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玻璃</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(glass)</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di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11-5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τι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地</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(ground)</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lei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14-7-5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λέει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累</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(tired)</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γ</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iro</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12-5-2-13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γύρω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遗漏（</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leave something behind carelessly</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na</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16-6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να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拿（</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take</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mu</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1-8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μου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木（</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wood</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du</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11-8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του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读（</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read</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su</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9-8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σου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宿（</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live</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ba</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 li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15-6-14-5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πάλι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巴黎（</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Paris</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ka li</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3-6-14-5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καλή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咖喱（</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curry</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zou</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10-13-8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ζώου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走（</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walk</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bola</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15-13-14-6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πολλά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拨拉（</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move something back and forth with hands</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kada</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2-6-11-6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κατά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旮瘩（</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place</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err="1">
                <a:effectLst/>
                <a:latin typeface="Calibri" panose="020F0502020204030204" pitchFamily="34" charset="0"/>
                <a:ea typeface="SimSun" panose="02010600030101010101" pitchFamily="2" charset="-122"/>
                <a:cs typeface="Times New Roman" panose="02020603050405020304" pitchFamily="18" charset="0"/>
              </a:rPr>
              <a:t>ke</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2-7 </a:t>
            </a:r>
            <a:r>
              <a:rPr lang="el-GR" sz="1800" kern="100" dirty="0">
                <a:effectLst/>
                <a:latin typeface="Calibri" panose="020F0502020204030204" pitchFamily="34" charset="0"/>
                <a:ea typeface="SimSun" panose="02010600030101010101" pitchFamily="2" charset="-122"/>
                <a:cs typeface="Times New Roman" panose="02020603050405020304" pitchFamily="18" charset="0"/>
              </a:rPr>
              <a:t>και </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给（</a:t>
            </a:r>
            <a:r>
              <a:rPr lang="en-US" sz="1800" kern="100" dirty="0">
                <a:effectLst/>
                <a:latin typeface="Calibri" panose="020F0502020204030204" pitchFamily="34" charset="0"/>
                <a:ea typeface="SimSun" panose="02010600030101010101" pitchFamily="2" charset="-122"/>
                <a:cs typeface="Times New Roman" panose="02020603050405020304" pitchFamily="18" charset="0"/>
              </a:rPr>
              <a:t>give</a:t>
            </a:r>
            <a:r>
              <a:rPr lang="zh-CN" sz="1800" kern="100" dirty="0">
                <a:effectLst/>
                <a:latin typeface="Calibri" panose="020F0502020204030204" pitchFamily="34" charset="0"/>
                <a:ea typeface="SimSun" panose="02010600030101010101" pitchFamily="2" charset="-122"/>
                <a:cs typeface="Times New Roman" panose="02020603050405020304" pitchFamily="18" charset="0"/>
              </a:rPr>
              <a:t>）</a:t>
            </a:r>
            <a:endParaRPr lang="el-GR" sz="1800" kern="100" dirty="0">
              <a:effectLst/>
              <a:latin typeface="Calibri" panose="020F0502020204030204" pitchFamily="34" charset="0"/>
              <a:ea typeface="SimSun" panose="02010600030101010101" pitchFamily="2" charset="-122"/>
              <a:cs typeface="Times New Roman" panose="02020603050405020304" pitchFamily="18" charset="0"/>
            </a:endParaRPr>
          </a:p>
          <a:p>
            <a:endParaRPr lang="el-GR" dirty="0"/>
          </a:p>
        </p:txBody>
      </p:sp>
      <p:sp>
        <p:nvSpPr>
          <p:cNvPr id="2" name="Τίτλος 1">
            <a:extLst>
              <a:ext uri="{FF2B5EF4-FFF2-40B4-BE49-F238E27FC236}">
                <a16:creationId xmlns:a16="http://schemas.microsoft.com/office/drawing/2014/main" id="{093B2DEC-697F-868E-E784-B2948E9C246F}"/>
              </a:ext>
            </a:extLst>
          </p:cNvPr>
          <p:cNvSpPr>
            <a:spLocks noGrp="1"/>
          </p:cNvSpPr>
          <p:nvPr>
            <p:ph type="title"/>
          </p:nvPr>
        </p:nvSpPr>
        <p:spPr>
          <a:xfrm>
            <a:off x="723114" y="523613"/>
            <a:ext cx="10577932" cy="1188720"/>
          </a:xfrm>
        </p:spPr>
        <p:txBody>
          <a:bodyPr>
            <a:normAutofit fontScale="90000"/>
          </a:bodyPr>
          <a:lstStyle/>
          <a:p>
            <a:r>
              <a:rPr lang="el-GR" dirty="0"/>
              <a:t>Και </a:t>
            </a:r>
            <a:r>
              <a:rPr lang="el-GR" dirty="0" err="1"/>
              <a:t>παραδειγματα</a:t>
            </a:r>
            <a:r>
              <a:rPr lang="el-GR" dirty="0"/>
              <a:t> από τους </a:t>
            </a:r>
            <a:r>
              <a:rPr lang="el-GR" dirty="0" err="1"/>
              <a:t>φιλουσ</a:t>
            </a:r>
            <a:r>
              <a:rPr lang="el-GR" dirty="0"/>
              <a:t> μας από την </a:t>
            </a:r>
            <a:r>
              <a:rPr lang="el-GR" dirty="0" err="1"/>
              <a:t>κινα</a:t>
            </a:r>
            <a:r>
              <a:rPr lang="el-GR" dirty="0"/>
              <a:t>… </a:t>
            </a:r>
            <a:br>
              <a:rPr lang="el-GR" dirty="0"/>
            </a:br>
            <a:r>
              <a:rPr lang="el-GR" dirty="0" err="1"/>
              <a:t>ιδιεσ</a:t>
            </a:r>
            <a:r>
              <a:rPr lang="el-GR" dirty="0"/>
              <a:t> </a:t>
            </a:r>
            <a:r>
              <a:rPr lang="el-GR" dirty="0" err="1"/>
              <a:t>ηχητικεσ</a:t>
            </a:r>
            <a:r>
              <a:rPr lang="el-GR" dirty="0"/>
              <a:t> </a:t>
            </a:r>
            <a:r>
              <a:rPr lang="el-GR" dirty="0" err="1"/>
              <a:t>ακολουθιεσ</a:t>
            </a:r>
            <a:r>
              <a:rPr lang="el-GR" dirty="0"/>
              <a:t> </a:t>
            </a:r>
            <a:r>
              <a:rPr lang="el-GR" dirty="0" err="1"/>
              <a:t>διαφορετικεσ</a:t>
            </a:r>
            <a:r>
              <a:rPr lang="el-GR" dirty="0"/>
              <a:t> </a:t>
            </a:r>
            <a:r>
              <a:rPr lang="el-GR" dirty="0" err="1"/>
              <a:t>σημασιες</a:t>
            </a:r>
            <a:endParaRPr lang="el-GR" dirty="0"/>
          </a:p>
        </p:txBody>
      </p:sp>
      <p:sp>
        <p:nvSpPr>
          <p:cNvPr id="3" name="Θέση περιεχομένου 2">
            <a:extLst>
              <a:ext uri="{FF2B5EF4-FFF2-40B4-BE49-F238E27FC236}">
                <a16:creationId xmlns:a16="http://schemas.microsoft.com/office/drawing/2014/main" id="{BD72467F-BB3B-0740-1071-38AF93B17DA5}"/>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694154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8E8A828-C1BF-EA9B-F2E7-8D0D6EBD61AD}"/>
              </a:ext>
            </a:extLst>
          </p:cNvPr>
          <p:cNvSpPr txBox="1"/>
          <p:nvPr/>
        </p:nvSpPr>
        <p:spPr>
          <a:xfrm>
            <a:off x="284480" y="369054"/>
            <a:ext cx="10607040" cy="461665"/>
          </a:xfrm>
          <a:prstGeom prst="rect">
            <a:avLst/>
          </a:prstGeom>
          <a:noFill/>
        </p:spPr>
        <p:txBody>
          <a:bodyPr wrap="square">
            <a:spAutoFit/>
          </a:bodyPr>
          <a:lstStyle/>
          <a:p>
            <a:r>
              <a:rPr lang="pt-BR" altLang="zh-CN" sz="2400" dirty="0"/>
              <a:t>[m] =1, [r/z]=2, [k]=3, [c]=4, [i]=5, [a]=6, [e]=7, [d]=8,[l]=9</a:t>
            </a:r>
            <a:r>
              <a:rPr lang="en-US" altLang="zh-CN" sz="2400" dirty="0"/>
              <a:t>, [p]=10,[o]=11</a:t>
            </a:r>
            <a:r>
              <a:rPr lang="el-GR" altLang="zh-CN" sz="2400" dirty="0"/>
              <a:t>,[</a:t>
            </a:r>
            <a:r>
              <a:rPr lang="en-US" altLang="zh-CN" sz="2400" dirty="0" err="1"/>
              <a:t>ts</a:t>
            </a:r>
            <a:r>
              <a:rPr lang="en-US" altLang="zh-CN" sz="2400" dirty="0"/>
              <a:t>]=12</a:t>
            </a:r>
            <a:endParaRPr lang="pt-BR" altLang="zh-CN" sz="2400" dirty="0"/>
          </a:p>
        </p:txBody>
      </p:sp>
      <p:sp>
        <p:nvSpPr>
          <p:cNvPr id="4" name="文本框 3">
            <a:extLst>
              <a:ext uri="{FF2B5EF4-FFF2-40B4-BE49-F238E27FC236}">
                <a16:creationId xmlns:a16="http://schemas.microsoft.com/office/drawing/2014/main" id="{13FDF246-A649-0155-9DA1-F6589784E7B8}"/>
              </a:ext>
            </a:extLst>
          </p:cNvPr>
          <p:cNvSpPr txBox="1"/>
          <p:nvPr/>
        </p:nvSpPr>
        <p:spPr>
          <a:xfrm>
            <a:off x="284480" y="1703893"/>
            <a:ext cx="12029440" cy="3970318"/>
          </a:xfrm>
          <a:prstGeom prst="rect">
            <a:avLst/>
          </a:prstGeom>
          <a:noFill/>
        </p:spPr>
        <p:txBody>
          <a:bodyPr wrap="square" rtlCol="0">
            <a:spAutoFit/>
          </a:bodyPr>
          <a:lstStyle/>
          <a:p>
            <a:r>
              <a:rPr lang="el-GR" altLang="zh-CN" sz="2800" dirty="0"/>
              <a:t>3-6-9-5=[ka`li]  </a:t>
            </a:r>
            <a:r>
              <a:rPr lang="el-GR" altLang="zh-CN" sz="2800" dirty="0">
                <a:solidFill>
                  <a:srgbClr val="0070C0"/>
                </a:solidFill>
              </a:rPr>
              <a:t>ελληνικά</a:t>
            </a:r>
            <a:r>
              <a:rPr lang="el-GR" altLang="zh-CN" sz="2800" dirty="0"/>
              <a:t>: «καλή» </a:t>
            </a:r>
            <a:r>
              <a:rPr lang="el-GR" altLang="zh-CN" sz="2800" dirty="0">
                <a:solidFill>
                  <a:srgbClr val="FF0000"/>
                </a:solidFill>
              </a:rPr>
              <a:t>κινεζικά</a:t>
            </a:r>
            <a:r>
              <a:rPr lang="el-GR" altLang="zh-CN" sz="2800" dirty="0"/>
              <a:t>:[`kali]</a:t>
            </a:r>
            <a:r>
              <a:rPr lang="zh-CN" altLang="el-GR" sz="2800" dirty="0"/>
              <a:t>咖喱</a:t>
            </a:r>
            <a:r>
              <a:rPr lang="el-GR" altLang="zh-CN" sz="2800" dirty="0"/>
              <a:t>που σημαίνει κάρι</a:t>
            </a:r>
            <a:endParaRPr lang="en-US" altLang="zh-CN" sz="2800" dirty="0"/>
          </a:p>
          <a:p>
            <a:r>
              <a:rPr lang="el-GR" altLang="zh-CN" sz="2800" dirty="0"/>
              <a:t>10-11-9-5</a:t>
            </a:r>
            <a:r>
              <a:rPr lang="el-GR" altLang="zh-CN" sz="2800" dirty="0">
                <a:latin typeface="Corbel" panose="020B0503020204020204" pitchFamily="34" charset="0"/>
              </a:rPr>
              <a:t>=[</a:t>
            </a:r>
            <a:r>
              <a:rPr lang="en-US" altLang="zh-CN" sz="2800" dirty="0">
                <a:latin typeface="Corbel" panose="020B0503020204020204" pitchFamily="34" charset="0"/>
              </a:rPr>
              <a:t>`poli</a:t>
            </a:r>
            <a:r>
              <a:rPr lang="el-GR" altLang="zh-CN" sz="2800" dirty="0">
                <a:latin typeface="Corbel" panose="020B0503020204020204" pitchFamily="34" charset="0"/>
              </a:rPr>
              <a:t>]</a:t>
            </a:r>
            <a:r>
              <a:rPr lang="en-US" altLang="zh-CN" sz="2800" dirty="0">
                <a:latin typeface="Corbel" panose="020B0503020204020204" pitchFamily="34" charset="0"/>
              </a:rPr>
              <a:t> </a:t>
            </a:r>
            <a:r>
              <a:rPr lang="el-GR" altLang="zh-CN" sz="2800" dirty="0">
                <a:latin typeface="Corbel" panose="020B0503020204020204" pitchFamily="34" charset="0"/>
              </a:rPr>
              <a:t> </a:t>
            </a:r>
            <a:r>
              <a:rPr lang="el-GR" altLang="zh-CN" sz="2800" dirty="0">
                <a:solidFill>
                  <a:srgbClr val="0070C0"/>
                </a:solidFill>
                <a:latin typeface="Corbel" panose="020B0503020204020204" pitchFamily="34" charset="0"/>
              </a:rPr>
              <a:t>ελληνικά</a:t>
            </a:r>
            <a:r>
              <a:rPr lang="el-GR" altLang="zh-CN" sz="2800" dirty="0">
                <a:latin typeface="Corbel" panose="020B0503020204020204" pitchFamily="34" charset="0"/>
              </a:rPr>
              <a:t>:«πόλη» </a:t>
            </a:r>
            <a:r>
              <a:rPr lang="el-GR" altLang="zh-CN" sz="2800" dirty="0">
                <a:solidFill>
                  <a:srgbClr val="FF0000"/>
                </a:solidFill>
                <a:latin typeface="Corbel" panose="020B0503020204020204" pitchFamily="34" charset="0"/>
              </a:rPr>
              <a:t>κινεζικά</a:t>
            </a:r>
            <a:r>
              <a:rPr lang="el-GR" altLang="zh-CN" sz="2800" dirty="0">
                <a:latin typeface="Corbel" panose="020B0503020204020204" pitchFamily="34" charset="0"/>
              </a:rPr>
              <a:t>:[</a:t>
            </a:r>
            <a:r>
              <a:rPr lang="en-US" altLang="zh-CN" sz="2800" dirty="0">
                <a:latin typeface="Corbel" panose="020B0503020204020204" pitchFamily="34" charset="0"/>
              </a:rPr>
              <a:t>`poli</a:t>
            </a:r>
            <a:r>
              <a:rPr lang="el-GR" altLang="zh-CN" sz="2800" dirty="0">
                <a:latin typeface="Corbel" panose="020B0503020204020204" pitchFamily="34" charset="0"/>
              </a:rPr>
              <a:t>]</a:t>
            </a:r>
            <a:r>
              <a:rPr lang="zh-CN" altLang="en-US" sz="2800" dirty="0">
                <a:latin typeface="Corbel" panose="020B0503020204020204" pitchFamily="34" charset="0"/>
              </a:rPr>
              <a:t>玻璃</a:t>
            </a:r>
            <a:r>
              <a:rPr lang="el-GR" altLang="zh-CN" sz="2800" dirty="0">
                <a:latin typeface="Corbel" panose="020B0503020204020204" pitchFamily="34" charset="0"/>
              </a:rPr>
              <a:t>που σημαίνει γυαλί</a:t>
            </a:r>
          </a:p>
          <a:p>
            <a:r>
              <a:rPr lang="el-GR" altLang="zh-CN" sz="2800" dirty="0">
                <a:latin typeface="Corbel" panose="020B0503020204020204" pitchFamily="34" charset="0"/>
              </a:rPr>
              <a:t>10</a:t>
            </a:r>
            <a:r>
              <a:rPr lang="en-US" altLang="zh-CN" sz="2800" dirty="0">
                <a:latin typeface="Corbel" panose="020B0503020204020204" pitchFamily="34" charset="0"/>
              </a:rPr>
              <a:t>-6-9-5=[`</a:t>
            </a:r>
            <a:r>
              <a:rPr lang="en-US" altLang="zh-CN" sz="2800" dirty="0" err="1">
                <a:latin typeface="Corbel" panose="020B0503020204020204" pitchFamily="34" charset="0"/>
              </a:rPr>
              <a:t>pali</a:t>
            </a:r>
            <a:r>
              <a:rPr lang="en-US" altLang="zh-CN" sz="2800" dirty="0">
                <a:latin typeface="Corbel" panose="020B0503020204020204" pitchFamily="34" charset="0"/>
              </a:rPr>
              <a:t>]</a:t>
            </a:r>
            <a:r>
              <a:rPr lang="el-GR" altLang="zh-CN" sz="2800" dirty="0">
                <a:latin typeface="Corbel" panose="020B0503020204020204" pitchFamily="34" charset="0"/>
              </a:rPr>
              <a:t> </a:t>
            </a:r>
            <a:r>
              <a:rPr lang="el-GR" altLang="zh-CN" sz="2800" dirty="0">
                <a:solidFill>
                  <a:srgbClr val="0070C0"/>
                </a:solidFill>
                <a:latin typeface="Corbel" panose="020B0503020204020204" pitchFamily="34" charset="0"/>
              </a:rPr>
              <a:t>ελληνικά</a:t>
            </a:r>
            <a:r>
              <a:rPr lang="el-GR" altLang="zh-CN" sz="2800" dirty="0">
                <a:latin typeface="Corbel" panose="020B0503020204020204" pitchFamily="34" charset="0"/>
              </a:rPr>
              <a:t>:«πάλι » </a:t>
            </a:r>
            <a:r>
              <a:rPr lang="el-GR" altLang="zh-CN" sz="2800" dirty="0">
                <a:solidFill>
                  <a:srgbClr val="FF0000"/>
                </a:solidFill>
                <a:latin typeface="Corbel" panose="020B0503020204020204" pitchFamily="34" charset="0"/>
              </a:rPr>
              <a:t>κινεζικά</a:t>
            </a:r>
            <a:r>
              <a:rPr lang="el-GR" altLang="zh-CN" sz="2800" dirty="0">
                <a:latin typeface="Corbel" panose="020B0503020204020204" pitchFamily="34" charset="0"/>
              </a:rPr>
              <a:t>:[</a:t>
            </a:r>
            <a:r>
              <a:rPr lang="en-US" altLang="zh-CN" sz="2800" dirty="0">
                <a:latin typeface="Corbel" panose="020B0503020204020204" pitchFamily="34" charset="0"/>
              </a:rPr>
              <a:t>`</a:t>
            </a:r>
            <a:r>
              <a:rPr lang="en-US" altLang="zh-CN" sz="2800" dirty="0" err="1">
                <a:latin typeface="Corbel" panose="020B0503020204020204" pitchFamily="34" charset="0"/>
              </a:rPr>
              <a:t>pali</a:t>
            </a:r>
            <a:r>
              <a:rPr lang="en-US" altLang="zh-CN" sz="2800" dirty="0">
                <a:latin typeface="Corbel" panose="020B0503020204020204" pitchFamily="34" charset="0"/>
              </a:rPr>
              <a:t>]</a:t>
            </a:r>
            <a:r>
              <a:rPr lang="zh-CN" altLang="en-US" sz="2800" dirty="0">
                <a:latin typeface="Corbel" panose="020B0503020204020204" pitchFamily="34" charset="0"/>
              </a:rPr>
              <a:t>巴黎</a:t>
            </a:r>
            <a:r>
              <a:rPr lang="el-GR" altLang="zh-CN" sz="2800" dirty="0">
                <a:latin typeface="Corbel" panose="020B0503020204020204" pitchFamily="34" charset="0"/>
              </a:rPr>
              <a:t>που σημαίνει Παρίσι</a:t>
            </a:r>
          </a:p>
          <a:p>
            <a:r>
              <a:rPr lang="el-GR" altLang="zh-CN" sz="2800" dirty="0">
                <a:latin typeface="Corbel" panose="020B0503020204020204" pitchFamily="34" charset="0"/>
              </a:rPr>
              <a:t>1-6-9-5=[</a:t>
            </a:r>
            <a:r>
              <a:rPr lang="en-US" altLang="zh-CN" sz="2800" dirty="0" err="1">
                <a:latin typeface="Corbel" panose="020B0503020204020204" pitchFamily="34" charset="0"/>
              </a:rPr>
              <a:t>ma`li</a:t>
            </a:r>
            <a:r>
              <a:rPr lang="el-GR" altLang="zh-CN" sz="2800" dirty="0">
                <a:latin typeface="Corbel" panose="020B0503020204020204" pitchFamily="34" charset="0"/>
              </a:rPr>
              <a:t>] </a:t>
            </a:r>
            <a:r>
              <a:rPr lang="el-GR" altLang="zh-CN" sz="2800" dirty="0">
                <a:solidFill>
                  <a:srgbClr val="0070C0"/>
                </a:solidFill>
                <a:latin typeface="Corbel" panose="020B0503020204020204" pitchFamily="34" charset="0"/>
              </a:rPr>
              <a:t>ελληνικά</a:t>
            </a:r>
            <a:r>
              <a:rPr lang="el-GR" altLang="zh-CN" sz="2800" dirty="0">
                <a:latin typeface="Corbel" panose="020B0503020204020204" pitchFamily="34" charset="0"/>
              </a:rPr>
              <a:t>:«μαλλί»</a:t>
            </a:r>
            <a:r>
              <a:rPr lang="el-GR" altLang="zh-CN" sz="2800" dirty="0">
                <a:solidFill>
                  <a:srgbClr val="FF0000"/>
                </a:solidFill>
                <a:latin typeface="Corbel" panose="020B0503020204020204" pitchFamily="34" charset="0"/>
              </a:rPr>
              <a:t>κινεζικά</a:t>
            </a:r>
            <a:r>
              <a:rPr lang="el-GR" altLang="zh-CN" sz="2800" dirty="0">
                <a:latin typeface="Corbel" panose="020B0503020204020204" pitchFamily="34" charset="0"/>
              </a:rPr>
              <a:t>:[</a:t>
            </a:r>
            <a:r>
              <a:rPr lang="en-US" altLang="zh-CN" sz="2800" dirty="0" err="1">
                <a:latin typeface="Corbel" panose="020B0503020204020204" pitchFamily="34" charset="0"/>
              </a:rPr>
              <a:t>ma`li</a:t>
            </a:r>
            <a:r>
              <a:rPr lang="en-US" altLang="zh-CN" sz="2800" dirty="0">
                <a:latin typeface="Corbel" panose="020B0503020204020204" pitchFamily="34" charset="0"/>
              </a:rPr>
              <a:t>]</a:t>
            </a:r>
            <a:r>
              <a:rPr lang="zh-CN" altLang="en-US" sz="2800" dirty="0">
                <a:latin typeface="Corbel" panose="020B0503020204020204" pitchFamily="34" charset="0"/>
              </a:rPr>
              <a:t>马力</a:t>
            </a:r>
            <a:r>
              <a:rPr lang="el-GR" altLang="zh-CN" sz="2800" dirty="0">
                <a:latin typeface="Corbel" panose="020B0503020204020204" pitchFamily="34" charset="0"/>
              </a:rPr>
              <a:t>που σημαίνει ιπποδύναμη</a:t>
            </a:r>
          </a:p>
          <a:p>
            <a:r>
              <a:rPr lang="el-GR" altLang="zh-CN" sz="2800" dirty="0">
                <a:latin typeface="Corbel" panose="020B0503020204020204" pitchFamily="34" charset="0"/>
              </a:rPr>
              <a:t>1-5-8-5=[</a:t>
            </a:r>
            <a:r>
              <a:rPr lang="en-US" altLang="zh-CN" sz="2800" dirty="0">
                <a:latin typeface="Corbel" panose="020B0503020204020204" pitchFamily="34" charset="0"/>
              </a:rPr>
              <a:t>`midi</a:t>
            </a:r>
            <a:r>
              <a:rPr lang="el-GR" altLang="zh-CN" sz="2800" dirty="0">
                <a:latin typeface="Corbel" panose="020B0503020204020204" pitchFamily="34" charset="0"/>
              </a:rPr>
              <a:t>]</a:t>
            </a:r>
            <a:r>
              <a:rPr lang="en-US" altLang="zh-CN" sz="2800" dirty="0">
                <a:latin typeface="Corbel" panose="020B0503020204020204" pitchFamily="34" charset="0"/>
              </a:rPr>
              <a:t> </a:t>
            </a:r>
            <a:r>
              <a:rPr lang="el-GR" altLang="zh-CN" sz="2800" dirty="0">
                <a:solidFill>
                  <a:srgbClr val="0070C0"/>
                </a:solidFill>
                <a:latin typeface="Corbel" panose="020B0503020204020204" pitchFamily="34" charset="0"/>
              </a:rPr>
              <a:t>ελληνικά</a:t>
            </a:r>
            <a:r>
              <a:rPr lang="el-GR" altLang="zh-CN" sz="2800" dirty="0">
                <a:latin typeface="Corbel" panose="020B0503020204020204" pitchFamily="34" charset="0"/>
              </a:rPr>
              <a:t>:«μύτη»</a:t>
            </a:r>
            <a:r>
              <a:rPr lang="el-GR" altLang="zh-CN" sz="2800" dirty="0">
                <a:solidFill>
                  <a:srgbClr val="FF0000"/>
                </a:solidFill>
                <a:latin typeface="Corbel" panose="020B0503020204020204" pitchFamily="34" charset="0"/>
              </a:rPr>
              <a:t>κινεζικά</a:t>
            </a:r>
            <a:r>
              <a:rPr lang="el-GR" altLang="zh-CN" sz="2800" dirty="0">
                <a:latin typeface="Corbel" panose="020B0503020204020204" pitchFamily="34" charset="0"/>
              </a:rPr>
              <a:t>:[</a:t>
            </a:r>
            <a:r>
              <a:rPr lang="en-US" altLang="zh-CN" sz="2800" dirty="0">
                <a:latin typeface="Corbel" panose="020B0503020204020204" pitchFamily="34" charset="0"/>
              </a:rPr>
              <a:t>`midi</a:t>
            </a:r>
            <a:r>
              <a:rPr lang="el-GR" altLang="zh-CN" sz="2800" dirty="0">
                <a:latin typeface="Corbel" panose="020B0503020204020204" pitchFamily="34" charset="0"/>
              </a:rPr>
              <a:t>]</a:t>
            </a:r>
            <a:r>
              <a:rPr lang="zh-CN" altLang="en-US" sz="2800" dirty="0">
                <a:latin typeface="Corbel" panose="020B0503020204020204" pitchFamily="34" charset="0"/>
              </a:rPr>
              <a:t>谜底</a:t>
            </a:r>
            <a:r>
              <a:rPr lang="el-GR" altLang="zh-CN" sz="2800" dirty="0">
                <a:latin typeface="Corbel" panose="020B0503020204020204" pitchFamily="34" charset="0"/>
              </a:rPr>
              <a:t>που σημαίνει αλήθεια</a:t>
            </a:r>
            <a:endParaRPr lang="en-US" altLang="zh-CN" sz="2800" dirty="0">
              <a:latin typeface="Corbel" panose="020B0503020204020204" pitchFamily="34" charset="0"/>
            </a:endParaRPr>
          </a:p>
          <a:p>
            <a:r>
              <a:rPr lang="en-US" altLang="zh-CN" sz="2800" dirty="0">
                <a:latin typeface="Corbel" panose="020B0503020204020204" pitchFamily="34" charset="0"/>
              </a:rPr>
              <a:t>12-6-5=[`</a:t>
            </a:r>
            <a:r>
              <a:rPr lang="en-US" altLang="zh-CN" sz="2800" dirty="0" err="1">
                <a:latin typeface="Corbel" panose="020B0503020204020204" pitchFamily="34" charset="0"/>
              </a:rPr>
              <a:t>tsai</a:t>
            </a:r>
            <a:r>
              <a:rPr lang="en-US" altLang="zh-CN" sz="2800" dirty="0">
                <a:latin typeface="Corbel" panose="020B0503020204020204" pitchFamily="34" charset="0"/>
              </a:rPr>
              <a:t>] </a:t>
            </a:r>
            <a:r>
              <a:rPr lang="el-GR" altLang="zh-CN" sz="2800" dirty="0">
                <a:solidFill>
                  <a:srgbClr val="0070C0"/>
                </a:solidFill>
                <a:latin typeface="Corbel" panose="020B0503020204020204" pitchFamily="34" charset="0"/>
              </a:rPr>
              <a:t>ελληνικά</a:t>
            </a:r>
            <a:r>
              <a:rPr lang="el-GR" altLang="zh-CN" sz="2800" dirty="0">
                <a:latin typeface="Corbel" panose="020B0503020204020204" pitchFamily="34" charset="0"/>
              </a:rPr>
              <a:t>:«τσάι»</a:t>
            </a:r>
            <a:r>
              <a:rPr lang="el-GR" altLang="zh-CN" sz="2800" dirty="0">
                <a:solidFill>
                  <a:srgbClr val="FF0000"/>
                </a:solidFill>
                <a:latin typeface="Corbel" panose="020B0503020204020204" pitchFamily="34" charset="0"/>
              </a:rPr>
              <a:t>κινεζικά</a:t>
            </a:r>
            <a:r>
              <a:rPr lang="el-GR" altLang="zh-CN" sz="2800" dirty="0">
                <a:latin typeface="Corbel" panose="020B0503020204020204" pitchFamily="34" charset="0"/>
              </a:rPr>
              <a:t>:[</a:t>
            </a:r>
            <a:r>
              <a:rPr lang="en-US" altLang="zh-CN" sz="2800" dirty="0">
                <a:latin typeface="Corbel" panose="020B0503020204020204" pitchFamily="34" charset="0"/>
              </a:rPr>
              <a:t>`</a:t>
            </a:r>
            <a:r>
              <a:rPr lang="en-US" altLang="zh-CN" sz="2800" dirty="0" err="1">
                <a:latin typeface="Corbel" panose="020B0503020204020204" pitchFamily="34" charset="0"/>
              </a:rPr>
              <a:t>tsai</a:t>
            </a:r>
            <a:r>
              <a:rPr lang="en-US" altLang="zh-CN" sz="2800" dirty="0">
                <a:latin typeface="Corbel" panose="020B0503020204020204" pitchFamily="34" charset="0"/>
              </a:rPr>
              <a:t>]</a:t>
            </a:r>
            <a:r>
              <a:rPr lang="zh-CN" altLang="en-US" sz="2800" dirty="0">
                <a:latin typeface="Corbel" panose="020B0503020204020204" pitchFamily="34" charset="0"/>
              </a:rPr>
              <a:t>菜</a:t>
            </a:r>
            <a:r>
              <a:rPr lang="el-GR" altLang="zh-CN" sz="2800" dirty="0">
                <a:latin typeface="Corbel" panose="020B0503020204020204" pitchFamily="34" charset="0"/>
              </a:rPr>
              <a:t>που σημαίνει λαχανικά</a:t>
            </a:r>
          </a:p>
          <a:p>
            <a:r>
              <a:rPr lang="el-GR" altLang="zh-CN" sz="2800" dirty="0">
                <a:latin typeface="Corbel" panose="020B0503020204020204" pitchFamily="34" charset="0"/>
              </a:rPr>
              <a:t>8-5-1-5=[</a:t>
            </a:r>
            <a:r>
              <a:rPr lang="en-US" altLang="zh-CN" sz="2800" dirty="0" err="1">
                <a:latin typeface="Corbel" panose="020B0503020204020204" pitchFamily="34" charset="0"/>
              </a:rPr>
              <a:t>di`mi</a:t>
            </a:r>
            <a:r>
              <a:rPr lang="en-US" altLang="zh-CN" sz="2800" dirty="0">
                <a:latin typeface="Corbel" panose="020B0503020204020204" pitchFamily="34" charset="0"/>
              </a:rPr>
              <a:t>]</a:t>
            </a:r>
            <a:r>
              <a:rPr lang="el-GR" altLang="zh-CN" sz="2800" dirty="0">
                <a:latin typeface="Corbel" panose="020B0503020204020204" pitchFamily="34" charset="0"/>
              </a:rPr>
              <a:t> </a:t>
            </a:r>
            <a:r>
              <a:rPr lang="el-GR" altLang="zh-CN" sz="2800" dirty="0">
                <a:solidFill>
                  <a:srgbClr val="0070C0"/>
                </a:solidFill>
                <a:latin typeface="Corbel" panose="020B0503020204020204" pitchFamily="34" charset="0"/>
              </a:rPr>
              <a:t>ελληνικά</a:t>
            </a:r>
            <a:r>
              <a:rPr lang="el-GR" altLang="zh-CN" sz="2800" dirty="0">
                <a:latin typeface="Corbel" panose="020B0503020204020204" pitchFamily="34" charset="0"/>
              </a:rPr>
              <a:t>:«τιμή» </a:t>
            </a:r>
            <a:r>
              <a:rPr lang="el-GR" altLang="zh-CN" sz="2800" dirty="0">
                <a:solidFill>
                  <a:srgbClr val="FF0000"/>
                </a:solidFill>
                <a:latin typeface="Corbel" panose="020B0503020204020204" pitchFamily="34" charset="0"/>
              </a:rPr>
              <a:t>κινεζικά</a:t>
            </a:r>
            <a:r>
              <a:rPr lang="el-GR" altLang="zh-CN" sz="2800" dirty="0">
                <a:latin typeface="Corbel" panose="020B0503020204020204" pitchFamily="34" charset="0"/>
              </a:rPr>
              <a:t>:[‘</a:t>
            </a:r>
            <a:r>
              <a:rPr lang="en-US" altLang="zh-CN" sz="2800" dirty="0" err="1">
                <a:latin typeface="Corbel" panose="020B0503020204020204" pitchFamily="34" charset="0"/>
              </a:rPr>
              <a:t>dimi</a:t>
            </a:r>
            <a:r>
              <a:rPr lang="en-US" altLang="zh-CN" sz="2800" dirty="0">
                <a:latin typeface="Corbel" panose="020B0503020204020204" pitchFamily="34" charset="0"/>
              </a:rPr>
              <a:t>]</a:t>
            </a:r>
            <a:r>
              <a:rPr lang="zh-CN" altLang="en-US" sz="2800" dirty="0">
                <a:latin typeface="Corbel" panose="020B0503020204020204" pitchFamily="34" charset="0"/>
              </a:rPr>
              <a:t>低迷</a:t>
            </a:r>
            <a:r>
              <a:rPr lang="el-GR" altLang="zh-CN" sz="2800" dirty="0">
                <a:latin typeface="Corbel" panose="020B0503020204020204" pitchFamily="34" charset="0"/>
              </a:rPr>
              <a:t>που σημαίνει λυπημένος</a:t>
            </a:r>
          </a:p>
          <a:p>
            <a:endParaRPr lang="el-GR" altLang="zh-CN" sz="2800" dirty="0">
              <a:solidFill>
                <a:srgbClr val="0070C0"/>
              </a:solidFill>
              <a:latin typeface="Corbel" panose="020B0503020204020204" pitchFamily="34" charset="0"/>
            </a:endParaRPr>
          </a:p>
          <a:p>
            <a:endParaRPr lang="zh-CN" altLang="el-GR" sz="2800" dirty="0"/>
          </a:p>
        </p:txBody>
      </p:sp>
    </p:spTree>
    <p:extLst>
      <p:ext uri="{BB962C8B-B14F-4D97-AF65-F5344CB8AC3E}">
        <p14:creationId xmlns:p14="http://schemas.microsoft.com/office/powerpoint/2010/main" val="31202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8F3B9D8-2B51-FD42-A356-6FCD20201253}"/>
              </a:ext>
            </a:extLst>
          </p:cNvPr>
          <p:cNvSpPr>
            <a:spLocks noGrp="1" noChangeArrowheads="1"/>
          </p:cNvSpPr>
          <p:nvPr>
            <p:ph type="title"/>
          </p:nvPr>
        </p:nvSpPr>
        <p:spPr/>
        <p:txBody>
          <a:bodyPr>
            <a:normAutofit fontScale="90000"/>
          </a:bodyPr>
          <a:lstStyle/>
          <a:p>
            <a:pPr eaLnBrk="1" hangingPunct="1">
              <a:defRPr/>
            </a:pPr>
            <a:r>
              <a:rPr lang="el-GR" altLang="el-GR" sz="3600">
                <a:ea typeface="ＭＳ Ｐゴシック" panose="020B0600070205080204" pitchFamily="34" charset="-128"/>
              </a:rPr>
              <a:t>Η γλωσσολογία μελετά τη γλώσσα. Ποια γλώσσα;</a:t>
            </a:r>
          </a:p>
        </p:txBody>
      </p:sp>
      <p:sp>
        <p:nvSpPr>
          <p:cNvPr id="49154" name="Rectangle 3">
            <a:extLst>
              <a:ext uri="{FF2B5EF4-FFF2-40B4-BE49-F238E27FC236}">
                <a16:creationId xmlns:a16="http://schemas.microsoft.com/office/drawing/2014/main" id="{864EA754-8C77-2D43-BD8C-22007FBAD7FE}"/>
              </a:ext>
            </a:extLst>
          </p:cNvPr>
          <p:cNvSpPr>
            <a:spLocks noGrp="1"/>
          </p:cNvSpPr>
          <p:nvPr>
            <p:ph type="body" idx="1"/>
          </p:nvPr>
        </p:nvSpPr>
        <p:spPr/>
        <p:txBody>
          <a:bodyPr>
            <a:normAutofit fontScale="92500"/>
          </a:bodyPr>
          <a:lstStyle/>
          <a:p>
            <a:pPr eaLnBrk="1" hangingPunct="1">
              <a:lnSpc>
                <a:spcPct val="80000"/>
              </a:lnSpc>
            </a:pPr>
            <a:r>
              <a:rPr lang="el-GR" altLang="el-GR" sz="2400" b="1">
                <a:ea typeface="ＭＳ Ｐゴシック" panose="020B0600070205080204" pitchFamily="34" charset="-128"/>
              </a:rPr>
              <a:t>Δεν </a:t>
            </a:r>
            <a:r>
              <a:rPr lang="el-GR" altLang="el-GR" sz="2400">
                <a:ea typeface="ＭＳ Ｐゴシック" panose="020B0600070205080204" pitchFamily="34" charset="-128"/>
              </a:rPr>
              <a:t>υπάρχει μόνο μία γλώσσα για όλο το ανθρώπινο γένος, η οποία να αποτελεί αντικείμενο της Γλωσσολογίας.</a:t>
            </a:r>
          </a:p>
          <a:p>
            <a:pPr eaLnBrk="1" hangingPunct="1">
              <a:lnSpc>
                <a:spcPct val="80000"/>
              </a:lnSpc>
            </a:pPr>
            <a:r>
              <a:rPr lang="el-GR" altLang="el-GR" sz="2400">
                <a:ea typeface="ＭＳ Ｐゴシック" panose="020B0600070205080204" pitchFamily="34" charset="-128"/>
              </a:rPr>
              <a:t>Η Γλωσσολογία </a:t>
            </a:r>
            <a:r>
              <a:rPr lang="el-GR" altLang="el-GR" sz="2400" b="1">
                <a:ea typeface="ＭＳ Ｐゴシック" panose="020B0600070205080204" pitchFamily="34" charset="-128"/>
              </a:rPr>
              <a:t>δεν</a:t>
            </a:r>
            <a:r>
              <a:rPr lang="el-GR" altLang="el-GR" sz="2400">
                <a:ea typeface="ＭＳ Ｐゴシック" panose="020B0600070205080204" pitchFamily="34" charset="-128"/>
              </a:rPr>
              <a:t> περιορίζεται σε </a:t>
            </a:r>
            <a:r>
              <a:rPr lang="el-GR" altLang="el-GR" sz="2400" b="1">
                <a:ea typeface="ＭＳ Ｐゴシック" panose="020B0600070205080204" pitchFamily="34" charset="-128"/>
              </a:rPr>
              <a:t>μία συγκεκριμένη γλώσσα</a:t>
            </a:r>
            <a:r>
              <a:rPr lang="el-GR" altLang="el-GR" sz="2400">
                <a:ea typeface="ＭＳ Ｐゴシック" panose="020B0600070205080204" pitchFamily="34" charset="-128"/>
              </a:rPr>
              <a:t> από τις χιλιάδες των γλωσσών που μιλιούνται στον κόσμο, αλλά ούτε και θέτει ως σκοπό της τη μελέτη καθεμίας από αυτές χωριστά.</a:t>
            </a:r>
          </a:p>
          <a:p>
            <a:pPr eaLnBrk="1" hangingPunct="1">
              <a:lnSpc>
                <a:spcPct val="80000"/>
              </a:lnSpc>
            </a:pPr>
            <a:r>
              <a:rPr lang="el-GR" altLang="el-GR" sz="2400">
                <a:ea typeface="ＭＳ Ｐゴシック" panose="020B0600070205080204" pitchFamily="34" charset="-128"/>
              </a:rPr>
              <a:t>Η </a:t>
            </a:r>
            <a:r>
              <a:rPr lang="el-GR" altLang="el-GR" sz="2400" b="1">
                <a:ea typeface="ＭＳ Ｐゴシック" panose="020B0600070205080204" pitchFamily="34" charset="-128"/>
              </a:rPr>
              <a:t>Γλωσσολογία</a:t>
            </a:r>
            <a:r>
              <a:rPr lang="el-GR" altLang="el-GR" sz="2400">
                <a:ea typeface="ＭＳ Ｐゴシック" panose="020B0600070205080204" pitchFamily="34" charset="-128"/>
              </a:rPr>
              <a:t> μελετά </a:t>
            </a:r>
            <a:r>
              <a:rPr lang="el-GR" altLang="el-GR" sz="2400" b="1">
                <a:ea typeface="ＭＳ Ｐゴシック" panose="020B0600070205080204" pitchFamily="34" charset="-128"/>
              </a:rPr>
              <a:t>τη γλώσσα ως φαινόμενο</a:t>
            </a:r>
            <a:r>
              <a:rPr lang="el-GR" altLang="el-GR" sz="2400">
                <a:ea typeface="ＭＳ Ｐゴシック" panose="020B0600070205080204" pitchFamily="34" charset="-128"/>
              </a:rPr>
              <a:t> και σκοπός της είναι να καθορίσει </a:t>
            </a:r>
            <a:r>
              <a:rPr lang="el-GR" altLang="el-GR" sz="2400" b="1">
                <a:ea typeface="ＭＳ Ｐゴシック" panose="020B0600070205080204" pitchFamily="34" charset="-128"/>
              </a:rPr>
              <a:t>αν υπάρχουν και ποια είναι τα</a:t>
            </a:r>
            <a:r>
              <a:rPr lang="el-GR" altLang="el-GR" sz="2400">
                <a:ea typeface="ＭＳ Ｐゴシック" panose="020B0600070205080204" pitchFamily="34" charset="-128"/>
              </a:rPr>
              <a:t> </a:t>
            </a:r>
            <a:r>
              <a:rPr lang="el-GR" altLang="el-GR" sz="2400" b="1">
                <a:ea typeface="ＭＳ Ｐゴシック" panose="020B0600070205080204" pitchFamily="34" charset="-128"/>
              </a:rPr>
              <a:t>γενικά, καθολικά χαρακτηριστικά αυτού του φαινομένου.</a:t>
            </a:r>
          </a:p>
          <a:p>
            <a:pPr eaLnBrk="1" hangingPunct="1">
              <a:lnSpc>
                <a:spcPct val="80000"/>
              </a:lnSpc>
              <a:buFont typeface="Wingdings" pitchFamily="2" charset="2"/>
              <a:buNone/>
            </a:pPr>
            <a:endParaRPr lang="el-GR" altLang="el-GR" sz="2400" b="1">
              <a:ea typeface="ＭＳ Ｐゴシック" panose="020B0600070205080204" pitchFamily="34" charset="-128"/>
            </a:endParaRPr>
          </a:p>
        </p:txBody>
      </p:sp>
    </p:spTree>
    <p:extLst>
      <p:ext uri="{BB962C8B-B14F-4D97-AF65-F5344CB8AC3E}">
        <p14:creationId xmlns:p14="http://schemas.microsoft.com/office/powerpoint/2010/main" val="332467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0E3ABDE-56C9-E0C3-07EC-03741D2A133D}"/>
              </a:ext>
            </a:extLst>
          </p:cNvPr>
          <p:cNvSpPr>
            <a:spLocks noGrp="1"/>
          </p:cNvSpPr>
          <p:nvPr>
            <p:ph idx="1"/>
          </p:nvPr>
        </p:nvSpPr>
        <p:spPr>
          <a:xfrm>
            <a:off x="2231136" y="1682080"/>
            <a:ext cx="7729728" cy="3101983"/>
          </a:xfrm>
        </p:spPr>
        <p:txBody>
          <a:bodyPr/>
          <a:lstStyle/>
          <a:p>
            <a:r>
              <a:rPr lang="el-GR" altLang="zh-CN" dirty="0"/>
              <a:t>Για [γ</a:t>
            </a:r>
            <a:r>
              <a:rPr lang="en-US" altLang="zh-CN" dirty="0" err="1"/>
              <a:t>ia</a:t>
            </a:r>
            <a:r>
              <a:rPr lang="en-US" altLang="zh-CN" dirty="0"/>
              <a:t>] 3-5-6 </a:t>
            </a:r>
            <a:r>
              <a:rPr lang="zh-CN" altLang="en-US" dirty="0"/>
              <a:t>呀（</a:t>
            </a:r>
            <a:r>
              <a:rPr lang="en-US" altLang="zh-CN" dirty="0"/>
              <a:t>modal particle)/ </a:t>
            </a:r>
            <a:r>
              <a:rPr lang="zh-CN" altLang="en-US" dirty="0"/>
              <a:t>牙 （</a:t>
            </a:r>
            <a:r>
              <a:rPr lang="en-US" altLang="zh-CN" dirty="0"/>
              <a:t>tooth)</a:t>
            </a:r>
          </a:p>
          <a:p>
            <a:r>
              <a:rPr lang="el-GR" altLang="zh-CN" dirty="0"/>
              <a:t>Καλή [ </a:t>
            </a:r>
            <a:r>
              <a:rPr lang="en-US" altLang="zh-CN" dirty="0" err="1"/>
              <a:t>ka’li</a:t>
            </a:r>
            <a:r>
              <a:rPr lang="el-GR" altLang="zh-CN" dirty="0"/>
              <a:t>] </a:t>
            </a:r>
            <a:r>
              <a:rPr lang="en-US" altLang="zh-CN" dirty="0"/>
              <a:t>3-6-8-5 </a:t>
            </a:r>
            <a:r>
              <a:rPr lang="zh-CN" altLang="en-US" dirty="0"/>
              <a:t>咖喱（</a:t>
            </a:r>
            <a:r>
              <a:rPr lang="en-US" altLang="zh-CN" dirty="0"/>
              <a:t>curry</a:t>
            </a:r>
            <a:r>
              <a:rPr lang="zh-CN" altLang="en-US" dirty="0"/>
              <a:t>）</a:t>
            </a:r>
            <a:endParaRPr lang="el-GR" altLang="zh-CN" dirty="0"/>
          </a:p>
          <a:p>
            <a:r>
              <a:rPr lang="el-GR" altLang="zh-CN" dirty="0"/>
              <a:t>πόλη </a:t>
            </a:r>
            <a:r>
              <a:rPr lang="en-US" altLang="zh-CN" dirty="0"/>
              <a:t> [‘</a:t>
            </a:r>
            <a:r>
              <a:rPr lang="en-US" altLang="zh-CN" dirty="0" err="1"/>
              <a:t>po,li</a:t>
            </a:r>
            <a:r>
              <a:rPr lang="en-US" altLang="zh-CN" dirty="0"/>
              <a:t>] </a:t>
            </a:r>
            <a:r>
              <a:rPr lang="zh-CN" altLang="en-US" dirty="0"/>
              <a:t>玻璃 （</a:t>
            </a:r>
            <a:r>
              <a:rPr lang="en-US" altLang="zh-CN" dirty="0"/>
              <a:t>glass)</a:t>
            </a:r>
            <a:endParaRPr lang="el-GR" altLang="zh-CN" dirty="0"/>
          </a:p>
          <a:p>
            <a:r>
              <a:rPr lang="el-GR" altLang="zh-CN" dirty="0"/>
              <a:t>Μπουφάν [</a:t>
            </a:r>
            <a:r>
              <a:rPr lang="en-US" altLang="zh-CN" dirty="0" err="1"/>
              <a:t>bu’fan</a:t>
            </a:r>
            <a:r>
              <a:rPr lang="en-US" altLang="zh-CN" dirty="0"/>
              <a:t>] </a:t>
            </a:r>
            <a:r>
              <a:rPr lang="zh-CN" altLang="en-US" dirty="0"/>
              <a:t>不凡 （</a:t>
            </a:r>
            <a:r>
              <a:rPr lang="en-US" altLang="zh-CN" dirty="0"/>
              <a:t>extraordinary</a:t>
            </a:r>
            <a:r>
              <a:rPr lang="zh-CN" altLang="en-US" dirty="0"/>
              <a:t>）</a:t>
            </a:r>
            <a:endParaRPr lang="en-US" altLang="zh-CN" dirty="0"/>
          </a:p>
          <a:p>
            <a:r>
              <a:rPr lang="el-GR" altLang="zh-CN" dirty="0"/>
              <a:t>νερό</a:t>
            </a:r>
            <a:r>
              <a:rPr lang="en-US" altLang="zh-CN" dirty="0"/>
              <a:t> [</a:t>
            </a:r>
            <a:r>
              <a:rPr lang="en-US" altLang="zh-CN" dirty="0" err="1"/>
              <a:t>ne’ro</a:t>
            </a:r>
            <a:r>
              <a:rPr lang="en-US" altLang="zh-CN" dirty="0"/>
              <a:t>] </a:t>
            </a:r>
            <a:r>
              <a:rPr lang="zh-CN" altLang="en-US" dirty="0"/>
              <a:t>奶酪 （</a:t>
            </a:r>
            <a:r>
              <a:rPr lang="en-US" altLang="zh-CN" dirty="0"/>
              <a:t>chess)</a:t>
            </a:r>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86438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18E46-0350-3545-9660-FEAB275E2043}"/>
              </a:ext>
            </a:extLst>
          </p:cNvPr>
          <p:cNvSpPr>
            <a:spLocks noGrp="1"/>
          </p:cNvSpPr>
          <p:nvPr>
            <p:ph type="title"/>
          </p:nvPr>
        </p:nvSpPr>
        <p:spPr>
          <a:xfrm>
            <a:off x="2231135" y="964692"/>
            <a:ext cx="7804115" cy="1188720"/>
          </a:xfrm>
        </p:spPr>
        <p:txBody>
          <a:bodyPr/>
          <a:lstStyle/>
          <a:p>
            <a:r>
              <a:rPr lang="el-GR" dirty="0"/>
              <a:t>ΑΥΘΑΙΡΕΤΟΤΗΤΑ →Α</a:t>
            </a:r>
            <a:r>
              <a:rPr lang="en-US" dirty="0"/>
              <a:t>n</a:t>
            </a:r>
            <a:r>
              <a:rPr lang="el-GR" dirty="0" err="1"/>
              <a:t>εξαρτησια</a:t>
            </a:r>
            <a:r>
              <a:rPr lang="el-GR" dirty="0"/>
              <a:t> από το </a:t>
            </a:r>
            <a:r>
              <a:rPr lang="el-GR" dirty="0" err="1"/>
              <a:t>ερεθισμα</a:t>
            </a:r>
            <a:endParaRPr lang="el-GR" dirty="0"/>
          </a:p>
        </p:txBody>
      </p:sp>
      <p:sp>
        <p:nvSpPr>
          <p:cNvPr id="3" name="Θέση περιεχομένου 2">
            <a:extLst>
              <a:ext uri="{FF2B5EF4-FFF2-40B4-BE49-F238E27FC236}">
                <a16:creationId xmlns:a16="http://schemas.microsoft.com/office/drawing/2014/main" id="{711F6045-99A3-3D48-BD2A-F6113DC53F11}"/>
              </a:ext>
            </a:extLst>
          </p:cNvPr>
          <p:cNvSpPr>
            <a:spLocks noGrp="1"/>
          </p:cNvSpPr>
          <p:nvPr>
            <p:ph idx="1"/>
          </p:nvPr>
        </p:nvSpPr>
        <p:spPr>
          <a:xfrm>
            <a:off x="937549" y="2638044"/>
            <a:ext cx="9931079" cy="3450240"/>
          </a:xfrm>
        </p:spPr>
        <p:txBody>
          <a:bodyPr>
            <a:normAutofit/>
          </a:bodyPr>
          <a:lstStyle/>
          <a:p>
            <a:r>
              <a:rPr lang="el-GR" dirty="0" err="1"/>
              <a:t>Αναφ</a:t>
            </a:r>
            <a:r>
              <a:rPr lang="en-US" dirty="0" err="1"/>
              <a:t>έ</a:t>
            </a:r>
            <a:r>
              <a:rPr lang="el-GR" dirty="0" err="1"/>
              <a:t>ρεται</a:t>
            </a:r>
            <a:r>
              <a:rPr lang="el-GR" dirty="0"/>
              <a:t> στην απουσία εγγενούς, αναγκαίας σχέσης ανάμεσα σε ακολουθίες ήχων και στη σημασία στην οποία αντιστοιχούν για το κάθε γλωσσικό σύστημα</a:t>
            </a:r>
            <a:endParaRPr lang="en-US" dirty="0"/>
          </a:p>
          <a:p>
            <a:r>
              <a:rPr lang="el-GR" dirty="0"/>
              <a:t>Αναφέρεται στην ικανότητα που μας παρέχει η γλώσσα να λέμε οτιδήποτε επιθυμούμε σε οποιοδήποτε γλωσσικό περιβάλλον. </a:t>
            </a:r>
          </a:p>
          <a:p>
            <a:r>
              <a:rPr lang="el-GR" dirty="0"/>
              <a:t>Σου αρέσει η φούστα μου;</a:t>
            </a:r>
          </a:p>
        </p:txBody>
      </p:sp>
    </p:spTree>
    <p:extLst>
      <p:ext uri="{BB962C8B-B14F-4D97-AF65-F5344CB8AC3E}">
        <p14:creationId xmlns:p14="http://schemas.microsoft.com/office/powerpoint/2010/main" val="325181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18E46-0350-3545-9660-FEAB275E2043}"/>
              </a:ext>
            </a:extLst>
          </p:cNvPr>
          <p:cNvSpPr>
            <a:spLocks noGrp="1"/>
          </p:cNvSpPr>
          <p:nvPr>
            <p:ph type="title"/>
          </p:nvPr>
        </p:nvSpPr>
        <p:spPr>
          <a:xfrm>
            <a:off x="2231135" y="964692"/>
            <a:ext cx="7804115" cy="1188720"/>
          </a:xfrm>
        </p:spPr>
        <p:txBody>
          <a:bodyPr/>
          <a:lstStyle/>
          <a:p>
            <a:r>
              <a:rPr lang="el-GR" dirty="0"/>
              <a:t>ΑΥΘΑΙΡΕΤΟΤΗΤΑ →Α</a:t>
            </a:r>
            <a:r>
              <a:rPr lang="en-US" dirty="0"/>
              <a:t>n</a:t>
            </a:r>
            <a:r>
              <a:rPr lang="el-GR" dirty="0" err="1"/>
              <a:t>εξαρτησια</a:t>
            </a:r>
            <a:r>
              <a:rPr lang="el-GR" dirty="0"/>
              <a:t> από το </a:t>
            </a:r>
            <a:r>
              <a:rPr lang="el-GR" dirty="0" err="1"/>
              <a:t>ερεθισμα</a:t>
            </a:r>
            <a:endParaRPr lang="el-GR" dirty="0"/>
          </a:p>
        </p:txBody>
      </p:sp>
      <p:sp>
        <p:nvSpPr>
          <p:cNvPr id="3" name="Θέση περιεχομένου 2">
            <a:extLst>
              <a:ext uri="{FF2B5EF4-FFF2-40B4-BE49-F238E27FC236}">
                <a16:creationId xmlns:a16="http://schemas.microsoft.com/office/drawing/2014/main" id="{711F6045-99A3-3D48-BD2A-F6113DC53F11}"/>
              </a:ext>
            </a:extLst>
          </p:cNvPr>
          <p:cNvSpPr>
            <a:spLocks noGrp="1"/>
          </p:cNvSpPr>
          <p:nvPr>
            <p:ph idx="1"/>
          </p:nvPr>
        </p:nvSpPr>
        <p:spPr>
          <a:xfrm>
            <a:off x="937549" y="2638044"/>
            <a:ext cx="9931079" cy="3450240"/>
          </a:xfrm>
        </p:spPr>
        <p:txBody>
          <a:bodyPr>
            <a:normAutofit lnSpcReduction="10000"/>
          </a:bodyPr>
          <a:lstStyle/>
          <a:p>
            <a:r>
              <a:rPr lang="el-GR" dirty="0"/>
              <a:t>Ας υποθέσουμε ότι μια φίλη σας έρχεται και σας ρωτάει: «</a:t>
            </a:r>
            <a:r>
              <a:rPr lang="el-GR" b="1" dirty="0"/>
              <a:t>Σου αρέσει η φούστα μου;» </a:t>
            </a:r>
            <a:r>
              <a:rPr lang="el-GR" dirty="0"/>
              <a:t>εσείς είστε ελεύθεροι να της δώσετε </a:t>
            </a:r>
            <a:r>
              <a:rPr lang="el-GR" dirty="0" err="1"/>
              <a:t>οποιαδήπτε</a:t>
            </a:r>
            <a:r>
              <a:rPr lang="el-GR" dirty="0"/>
              <a:t> απάντηση επιθυμείτε ακόμα και να μην πείτε απολύτως τίποτα, γεγονός που και αυτό από μόνο του μπορεί να εκληφθεί ως μια μορφή απάντησης. Μπορείτε να πείτε, λοιπόν: </a:t>
            </a:r>
            <a:r>
              <a:rPr lang="el-GR" b="1" i="1" dirty="0"/>
              <a:t>‘είναι πολύ κοντή/ πολύ μακριά’/ ‘δεν πάει με τη ροζ μπλούζα σου’/ ‘Συγγνώμη, αλλά δεν έχω καθόλου γούστο στα ρούχα’.</a:t>
            </a:r>
            <a:r>
              <a:rPr lang="el-GR" dirty="0"/>
              <a:t> Αυτό βέβαια δεν σημαίνει ότι η ανθρώπινη συνομιλία γίνεται εντελώς στην τύχη. Υπάρχουν σίγουρα κοινωνικές πιέσεις που λειτουργούν υπό τη μορφή συγκεκριμένων συμβάσεων τις οποίες δεν μπορεί να αντιπαρέλθει κανείς αν θέλει να έχει ένα επιτυχές επικοινωνιακό αποτέλεσμα. Αν για παράδειγμα δεν θέλετε να χάσετε μια φίλη δεν θα της λέγατε ποτέ </a:t>
            </a:r>
            <a:r>
              <a:rPr lang="el-GR" b="1" dirty="0"/>
              <a:t>‘Η φούστα που φοράς σε κάνει χειρότερη από την αρκούδα που πάει στα πανηγύρια’.</a:t>
            </a:r>
            <a:r>
              <a:rPr lang="el-GR" dirty="0"/>
              <a:t> Ακόμα και αν το σκεφτόσασταν, δεν θα το λέγατε. Από την άλλη, βέβαια, θα μπορούσατε να το πείτε αν το επιθυμούσατε, καθώς </a:t>
            </a:r>
            <a:r>
              <a:rPr lang="el-GR" dirty="0">
                <a:highlight>
                  <a:srgbClr val="FFFF00"/>
                </a:highlight>
              </a:rPr>
              <a:t>αυτό που θα σας εμπόδιζε δεν θα ήταν κάποιο ενδογενώς γλωσσικό στοιχείο όσο οι εξωγενείς συμβάσεις της κοινωνικής πραγματικότητας.</a:t>
            </a:r>
          </a:p>
        </p:txBody>
      </p:sp>
    </p:spTree>
    <p:extLst>
      <p:ext uri="{BB962C8B-B14F-4D97-AF65-F5344CB8AC3E}">
        <p14:creationId xmlns:p14="http://schemas.microsoft.com/office/powerpoint/2010/main" val="143888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18E46-0350-3545-9660-FEAB275E2043}"/>
              </a:ext>
            </a:extLst>
          </p:cNvPr>
          <p:cNvSpPr>
            <a:spLocks noGrp="1"/>
          </p:cNvSpPr>
          <p:nvPr>
            <p:ph type="title"/>
          </p:nvPr>
        </p:nvSpPr>
        <p:spPr>
          <a:xfrm>
            <a:off x="2231135" y="964692"/>
            <a:ext cx="7804115" cy="1188720"/>
          </a:xfrm>
        </p:spPr>
        <p:txBody>
          <a:bodyPr/>
          <a:lstStyle/>
          <a:p>
            <a:r>
              <a:rPr lang="el-GR" dirty="0"/>
              <a:t>ΑΥΘΑΙΡΕΤΟΤΗΤΑ →Α</a:t>
            </a:r>
            <a:r>
              <a:rPr lang="en-US" dirty="0"/>
              <a:t>n</a:t>
            </a:r>
            <a:r>
              <a:rPr lang="el-GR" dirty="0" err="1"/>
              <a:t>εξαρτησια</a:t>
            </a:r>
            <a:r>
              <a:rPr lang="el-GR" dirty="0"/>
              <a:t> από το </a:t>
            </a:r>
            <a:r>
              <a:rPr lang="el-GR" dirty="0" err="1"/>
              <a:t>ερεθισμα</a:t>
            </a:r>
            <a:endParaRPr lang="el-GR" dirty="0"/>
          </a:p>
        </p:txBody>
      </p:sp>
      <p:sp>
        <p:nvSpPr>
          <p:cNvPr id="3" name="Θέση περιεχομένου 2">
            <a:extLst>
              <a:ext uri="{FF2B5EF4-FFF2-40B4-BE49-F238E27FC236}">
                <a16:creationId xmlns:a16="http://schemas.microsoft.com/office/drawing/2014/main" id="{711F6045-99A3-3D48-BD2A-F6113DC53F11}"/>
              </a:ext>
            </a:extLst>
          </p:cNvPr>
          <p:cNvSpPr>
            <a:spLocks noGrp="1"/>
          </p:cNvSpPr>
          <p:nvPr>
            <p:ph idx="1"/>
          </p:nvPr>
        </p:nvSpPr>
        <p:spPr>
          <a:xfrm>
            <a:off x="937549" y="2638044"/>
            <a:ext cx="9931079" cy="3450240"/>
          </a:xfrm>
        </p:spPr>
        <p:txBody>
          <a:bodyPr>
            <a:normAutofit/>
          </a:bodyPr>
          <a:lstStyle/>
          <a:p>
            <a:r>
              <a:rPr lang="el-GR" dirty="0">
                <a:highlight>
                  <a:srgbClr val="FFFF00"/>
                </a:highlight>
              </a:rPr>
              <a:t>Μπορείτε να φανταστείτε έναν κόσμο όπου κάθε παρατήρησή σας θα προσδιορίζεται από το γλωσσικό περιβάλλον σε τέτοιο βαθμό ώστε, όπως ένας χαρακτήρας σε ένα έργο, δεν θα έχετε ποτέ την παραμικρή επιλογή ως προς το τι να πείτε;</a:t>
            </a:r>
          </a:p>
          <a:p>
            <a:endParaRPr lang="el-GR" dirty="0">
              <a:highlight>
                <a:srgbClr val="FFFF00"/>
              </a:highlight>
            </a:endParaRPr>
          </a:p>
        </p:txBody>
      </p:sp>
    </p:spTree>
    <p:extLst>
      <p:ext uri="{BB962C8B-B14F-4D97-AF65-F5344CB8AC3E}">
        <p14:creationId xmlns:p14="http://schemas.microsoft.com/office/powerpoint/2010/main" val="147301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 Τίτλος">
            <a:extLst>
              <a:ext uri="{FF2B5EF4-FFF2-40B4-BE49-F238E27FC236}">
                <a16:creationId xmlns:a16="http://schemas.microsoft.com/office/drawing/2014/main" id="{7446CBD9-6ED5-1B4E-8E69-495E1EAC0DE2}"/>
              </a:ext>
            </a:extLst>
          </p:cNvPr>
          <p:cNvSpPr>
            <a:spLocks noGrp="1"/>
          </p:cNvSpPr>
          <p:nvPr>
            <p:ph type="title"/>
          </p:nvPr>
        </p:nvSpPr>
        <p:spPr/>
        <p:txBody>
          <a:bodyPr/>
          <a:lstStyle/>
          <a:p>
            <a:pPr eaLnBrk="1" hangingPunct="1"/>
            <a:r>
              <a:rPr lang="el-GR" altLang="el-GR">
                <a:ea typeface="ＭＳ Ｐゴシック" panose="020B0600070205080204" pitchFamily="34" charset="-128"/>
              </a:rPr>
              <a:t>Η έννοια της «γλωσσικής σύμβασης»</a:t>
            </a:r>
          </a:p>
        </p:txBody>
      </p:sp>
      <p:sp>
        <p:nvSpPr>
          <p:cNvPr id="68610" name="2 - Θέση περιεχομένου">
            <a:extLst>
              <a:ext uri="{FF2B5EF4-FFF2-40B4-BE49-F238E27FC236}">
                <a16:creationId xmlns:a16="http://schemas.microsoft.com/office/drawing/2014/main" id="{15BE313F-38EE-8947-B203-7512EB8F27C6}"/>
              </a:ext>
            </a:extLst>
          </p:cNvPr>
          <p:cNvSpPr>
            <a:spLocks noGrp="1"/>
          </p:cNvSpPr>
          <p:nvPr>
            <p:ph idx="1"/>
          </p:nvPr>
        </p:nvSpPr>
        <p:spPr>
          <a:xfrm>
            <a:off x="1981200" y="1355726"/>
            <a:ext cx="8507413" cy="5130800"/>
          </a:xfrm>
        </p:spPr>
        <p:txBody>
          <a:bodyPr/>
          <a:lstStyle/>
          <a:p>
            <a:pPr eaLnBrk="1" hangingPunct="1"/>
            <a:endParaRPr lang="el-GR" altLang="el-GR" sz="2400" dirty="0">
              <a:ea typeface="ＭＳ Ｐゴシック" panose="020B0600070205080204" pitchFamily="34" charset="-128"/>
            </a:endParaRPr>
          </a:p>
          <a:p>
            <a:pPr eaLnBrk="1" hangingPunct="1"/>
            <a:endParaRPr lang="el-GR" altLang="el-GR" sz="2400" dirty="0">
              <a:ea typeface="ＭＳ Ｐゴシック" panose="020B0600070205080204" pitchFamily="34" charset="-128"/>
            </a:endParaRPr>
          </a:p>
          <a:p>
            <a:pPr eaLnBrk="1" hangingPunct="1"/>
            <a:r>
              <a:rPr lang="el-GR" altLang="el-GR" sz="2800" dirty="0">
                <a:ea typeface="ＭＳ Ｐゴシック" panose="020B0600070205080204" pitchFamily="34" charset="-128"/>
              </a:rPr>
              <a:t>Η γλώσσα είναι </a:t>
            </a:r>
            <a:r>
              <a:rPr lang="el-GR" altLang="el-GR" sz="2800" b="1" dirty="0">
                <a:ea typeface="ＭＳ Ｐゴシック" panose="020B0600070205080204" pitchFamily="34" charset="-128"/>
              </a:rPr>
              <a:t>ένα μη διαπραγματεύσιμο συμβόλαιο μέσα στο οποίο γεννιέται καθένας από εμάς. </a:t>
            </a:r>
            <a:r>
              <a:rPr lang="el-GR" altLang="el-GR" sz="2800" dirty="0">
                <a:ea typeface="ＭＳ Ｐゴシック" panose="020B0600070205080204" pitchFamily="34" charset="-128"/>
              </a:rPr>
              <a:t>Άρα,  το οντολογικά </a:t>
            </a:r>
            <a:r>
              <a:rPr lang="el-GR" altLang="el-GR" sz="2800" b="1" dirty="0">
                <a:ea typeface="ＭＳ Ｐゴシック" panose="020B0600070205080204" pitchFamily="34" charset="-128"/>
              </a:rPr>
              <a:t>αυθαίρετο</a:t>
            </a:r>
            <a:r>
              <a:rPr lang="el-GR" altLang="el-GR" sz="2800" dirty="0">
                <a:ea typeface="ＭＳ Ｐゴシック" panose="020B0600070205080204" pitchFamily="34" charset="-128"/>
              </a:rPr>
              <a:t> που προϋποθέτει  δεν μπορούμε να το δούμε, γιατί απλώς μαθαίνουμε να το αποδεχόμαστε ως «φυσικό».</a:t>
            </a:r>
            <a:endParaRPr lang="en-US" altLang="el-GR" sz="2800" dirty="0">
              <a:ea typeface="ＭＳ Ｐゴシック" panose="020B0600070205080204" pitchFamily="34" charset="-128"/>
            </a:endParaRPr>
          </a:p>
          <a:p>
            <a:pPr eaLnBrk="1" hangingPunct="1"/>
            <a:r>
              <a:rPr lang="en-US" altLang="el-GR" sz="2800" dirty="0">
                <a:ea typeface="ＭＳ Ｐゴシック" panose="020B0600070205080204" pitchFamily="34" charset="-128"/>
              </a:rPr>
              <a:t>K</a:t>
            </a:r>
            <a:r>
              <a:rPr lang="el-GR" altLang="el-GR" sz="2800" dirty="0" err="1">
                <a:ea typeface="ＭＳ Ｐゴシック" panose="020B0600070205080204" pitchFamily="34" charset="-128"/>
              </a:rPr>
              <a:t>άθε</a:t>
            </a:r>
            <a:r>
              <a:rPr lang="el-GR" altLang="el-GR" sz="2800" dirty="0">
                <a:ea typeface="ＭＳ Ｐゴシック" panose="020B0600070205080204" pitchFamily="34" charset="-128"/>
              </a:rPr>
              <a:t> συνδυασμός φθόγγων και σημασίας μπορεί να είναι αυθαίρετος </a:t>
            </a:r>
            <a:r>
              <a:rPr lang="en-US" altLang="el-GR" sz="2800" b="1" dirty="0">
                <a:ea typeface="ＭＳ Ｐゴシック" panose="020B0600070205080204" pitchFamily="34" charset="-128"/>
              </a:rPr>
              <a:t>a priori</a:t>
            </a:r>
            <a:r>
              <a:rPr lang="el-GR" altLang="el-GR" sz="2800" dirty="0">
                <a:ea typeface="ＭＳ Ｐゴシック" panose="020B0600070205080204" pitchFamily="34" charset="-128"/>
              </a:rPr>
              <a:t>, αλλά παύει να είναι αυθαίρετος </a:t>
            </a:r>
            <a:r>
              <a:rPr lang="en-US" altLang="el-GR" sz="2800" b="1" dirty="0">
                <a:ea typeface="ＭＳ Ｐゴシック" panose="020B0600070205080204" pitchFamily="34" charset="-128"/>
              </a:rPr>
              <a:t>a posteriori.</a:t>
            </a:r>
          </a:p>
        </p:txBody>
      </p:sp>
    </p:spTree>
    <p:extLst>
      <p:ext uri="{BB962C8B-B14F-4D97-AF65-F5344CB8AC3E}">
        <p14:creationId xmlns:p14="http://schemas.microsoft.com/office/powerpoint/2010/main" val="87227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 Τίτλος">
            <a:extLst>
              <a:ext uri="{FF2B5EF4-FFF2-40B4-BE49-F238E27FC236}">
                <a16:creationId xmlns:a16="http://schemas.microsoft.com/office/drawing/2014/main" id="{321813A5-8A48-EA48-A3E6-6DDB6F09BC49}"/>
              </a:ext>
            </a:extLst>
          </p:cNvPr>
          <p:cNvSpPr>
            <a:spLocks noGrp="1"/>
          </p:cNvSpPr>
          <p:nvPr>
            <p:ph type="title"/>
          </p:nvPr>
        </p:nvSpPr>
        <p:spPr>
          <a:xfrm>
            <a:off x="2231136" y="79693"/>
            <a:ext cx="7729728" cy="1188720"/>
          </a:xfrm>
        </p:spPr>
        <p:txBody>
          <a:bodyPr/>
          <a:lstStyle/>
          <a:p>
            <a:pPr eaLnBrk="1" hangingPunct="1"/>
            <a:r>
              <a:rPr lang="el-GR" altLang="el-GR">
                <a:ea typeface="ＭＳ Ｐゴシック" panose="020B0600070205080204" pitchFamily="34" charset="-128"/>
              </a:rPr>
              <a:t>Βαθμοί «αυθαιρετότητας»</a:t>
            </a:r>
          </a:p>
        </p:txBody>
      </p:sp>
      <p:sp>
        <p:nvSpPr>
          <p:cNvPr id="70658" name="2 - Θέση περιεχομένου">
            <a:extLst>
              <a:ext uri="{FF2B5EF4-FFF2-40B4-BE49-F238E27FC236}">
                <a16:creationId xmlns:a16="http://schemas.microsoft.com/office/drawing/2014/main" id="{574A2077-050F-0A43-BB08-7110DD8CD7D6}"/>
              </a:ext>
            </a:extLst>
          </p:cNvPr>
          <p:cNvSpPr>
            <a:spLocks noGrp="1"/>
          </p:cNvSpPr>
          <p:nvPr>
            <p:ph idx="1"/>
          </p:nvPr>
        </p:nvSpPr>
        <p:spPr>
          <a:xfrm>
            <a:off x="956598" y="1520507"/>
            <a:ext cx="10155097" cy="5257800"/>
          </a:xfrm>
        </p:spPr>
        <p:txBody>
          <a:bodyPr>
            <a:normAutofit/>
          </a:bodyPr>
          <a:lstStyle/>
          <a:p>
            <a:pPr eaLnBrk="1" hangingPunct="1"/>
            <a:r>
              <a:rPr lang="el-GR" altLang="el-GR" sz="2400" dirty="0">
                <a:ea typeface="ＭＳ Ｐゴシック" panose="020B0600070205080204" pitchFamily="34" charset="-128"/>
              </a:rPr>
              <a:t>Αν όλα τα γλωσσικά σημεία ήταν απολύτως αυθαίρετα, η γλώσσα δεν θα ήταν σύστημα και η επικοινωνιακή της λειτουργία θα ήταν υπό κατάρρευση.</a:t>
            </a:r>
          </a:p>
          <a:p>
            <a:pPr eaLnBrk="1" hangingPunct="1"/>
            <a:r>
              <a:rPr lang="el-GR" altLang="el-GR" sz="2400" dirty="0">
                <a:ea typeface="ＭＳ Ｐゴシック" panose="020B0600070205080204" pitchFamily="34" charset="-128"/>
              </a:rPr>
              <a:t>Μια γλώσσα δεν είναι εντελώς αυθαίρετη, γιατί το κάθε σύστημα έχει τη δική του λογική.</a:t>
            </a:r>
          </a:p>
          <a:p>
            <a:pPr eaLnBrk="1" hangingPunct="1"/>
            <a:r>
              <a:rPr lang="el-GR" altLang="el-GR" sz="2400" dirty="0">
                <a:ea typeface="ＭＳ Ｐゴシック" panose="020B0600070205080204" pitchFamily="34" charset="-128"/>
              </a:rPr>
              <a:t>Η θεμελιώδης αρχή περί του αυθαιρέτου των γλωσσικών σημείων δεν μας απαγορεύει από το να διακρίνουμε ανάμεσα σε αυτά τα σημεία που είναι </a:t>
            </a:r>
            <a:r>
              <a:rPr lang="el-GR" altLang="el-GR" sz="2400" b="1" dirty="0">
                <a:ea typeface="ＭＳ Ｐゴシック" panose="020B0600070205080204" pitchFamily="34" charset="-128"/>
              </a:rPr>
              <a:t>εγγενώς αυθαίρετα</a:t>
            </a:r>
            <a:r>
              <a:rPr lang="el-GR" altLang="el-GR" sz="2400" dirty="0">
                <a:ea typeface="ＭＳ Ｐゴシック" panose="020B0600070205080204" pitchFamily="34" charset="-128"/>
              </a:rPr>
              <a:t>/  </a:t>
            </a:r>
            <a:r>
              <a:rPr lang="el-GR" altLang="el-GR" sz="2400" b="1" dirty="0">
                <a:ea typeface="ＭＳ Ｐゴシック" panose="020B0600070205080204" pitchFamily="34" charset="-128"/>
              </a:rPr>
              <a:t>απολύτως</a:t>
            </a:r>
            <a:r>
              <a:rPr lang="el-GR" altLang="el-GR" sz="2400" dirty="0">
                <a:ea typeface="ＭＳ Ｐゴシック" panose="020B0600070205080204" pitchFamily="34" charset="-128"/>
              </a:rPr>
              <a:t> </a:t>
            </a:r>
            <a:r>
              <a:rPr lang="el-GR" altLang="el-GR" sz="2400" b="1" dirty="0">
                <a:ea typeface="ＭＳ Ｐゴシック" panose="020B0600070205080204" pitchFamily="34" charset="-128"/>
              </a:rPr>
              <a:t>αναίτια</a:t>
            </a:r>
            <a:r>
              <a:rPr lang="el-GR" altLang="el-GR" sz="2400" dirty="0">
                <a:ea typeface="ＭＳ Ｐゴシック" panose="020B0600070205080204" pitchFamily="34" charset="-128"/>
              </a:rPr>
              <a:t> και σε αυτά που είναι μόνο </a:t>
            </a:r>
            <a:r>
              <a:rPr lang="el-GR" altLang="el-GR" sz="2400" b="1" dirty="0">
                <a:ea typeface="ＭＳ Ｐゴシック" panose="020B0600070205080204" pitchFamily="34" charset="-128"/>
              </a:rPr>
              <a:t>σχετικά αυθαίρετα</a:t>
            </a:r>
            <a:r>
              <a:rPr lang="el-GR" altLang="el-GR" sz="2400" dirty="0">
                <a:ea typeface="ＭＳ Ｐゴシック" panose="020B0600070205080204" pitchFamily="34" charset="-128"/>
              </a:rPr>
              <a:t>. </a:t>
            </a:r>
          </a:p>
          <a:p>
            <a:pPr eaLnBrk="1" hangingPunct="1"/>
            <a:r>
              <a:rPr lang="el-GR" altLang="el-GR" sz="2400" dirty="0">
                <a:ea typeface="ＭＳ Ｐゴシック" panose="020B0600070205080204" pitchFamily="34" charset="-128"/>
              </a:rPr>
              <a:t>Η </a:t>
            </a:r>
            <a:r>
              <a:rPr lang="el-GR" altLang="el-GR" sz="2400" b="1" dirty="0">
                <a:ea typeface="ＭＳ Ｐゴシック" panose="020B0600070205080204" pitchFamily="34" charset="-128"/>
              </a:rPr>
              <a:t>«</a:t>
            </a:r>
            <a:r>
              <a:rPr lang="el-GR" altLang="el-GR" sz="2400" b="1" dirty="0" err="1">
                <a:ea typeface="ＭＳ Ｐゴシック" panose="020B0600070205080204" pitchFamily="34" charset="-128"/>
              </a:rPr>
              <a:t>αυθαιρετότητα</a:t>
            </a:r>
            <a:r>
              <a:rPr lang="el-GR" altLang="el-GR" sz="2400" b="1" dirty="0">
                <a:ea typeface="ＭＳ Ｐゴシック" panose="020B0600070205080204" pitchFamily="34" charset="-128"/>
              </a:rPr>
              <a:t>» </a:t>
            </a:r>
            <a:r>
              <a:rPr lang="el-GR" altLang="el-GR" sz="2400" dirty="0">
                <a:ea typeface="ＭＳ Ｐゴシック" panose="020B0600070205080204" pitchFamily="34" charset="-128"/>
              </a:rPr>
              <a:t>είναι τελικά μια παράδοξη αρχή. Συνιστά την πραγματική βάση του γλωσσικού συστήματος, ενώ την ίδια στιγμή η </a:t>
            </a:r>
            <a:r>
              <a:rPr lang="el-GR" altLang="el-GR" sz="2400" b="1" dirty="0">
                <a:ea typeface="ＭＳ Ｐゴシック" panose="020B0600070205080204" pitchFamily="34" charset="-128"/>
              </a:rPr>
              <a:t>«συστηματικότητα» </a:t>
            </a:r>
            <a:r>
              <a:rPr lang="el-GR" altLang="el-GR" sz="2400" dirty="0">
                <a:ea typeface="ＭＳ Ｐゴシック" panose="020B0600070205080204" pitchFamily="34" charset="-128"/>
              </a:rPr>
              <a:t>του συστήματος την υποβάλλει σε αυστηρότατους περιορισμούς.</a:t>
            </a:r>
          </a:p>
        </p:txBody>
      </p:sp>
    </p:spTree>
    <p:extLst>
      <p:ext uri="{BB962C8B-B14F-4D97-AF65-F5344CB8AC3E}">
        <p14:creationId xmlns:p14="http://schemas.microsoft.com/office/powerpoint/2010/main" val="218177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590800" y="304801"/>
            <a:ext cx="8077200" cy="1431925"/>
          </a:xfrm>
        </p:spPr>
        <p:txBody>
          <a:bodyPr/>
          <a:lstStyle/>
          <a:p>
            <a:pPr eaLnBrk="1" hangingPunct="1"/>
            <a:r>
              <a:rPr lang="el-GR" sz="3200">
                <a:latin typeface="Calibri" charset="0"/>
              </a:rPr>
              <a:t>Το γλωσσικό σημείο είναι </a:t>
            </a:r>
            <a:r>
              <a:rPr lang="el-GR" sz="3200" b="1">
                <a:latin typeface="Calibri" charset="0"/>
              </a:rPr>
              <a:t>συμβατικός συνδυασμός</a:t>
            </a:r>
          </a:p>
        </p:txBody>
      </p:sp>
      <p:sp>
        <p:nvSpPr>
          <p:cNvPr id="44034" name="Rectangle 3"/>
          <p:cNvSpPr>
            <a:spLocks noGrp="1" noChangeArrowheads="1"/>
          </p:cNvSpPr>
          <p:nvPr>
            <p:ph type="body" idx="1"/>
          </p:nvPr>
        </p:nvSpPr>
        <p:spPr>
          <a:xfrm>
            <a:off x="1684422" y="1933073"/>
            <a:ext cx="9525964" cy="4620125"/>
          </a:xfrm>
        </p:spPr>
        <p:txBody>
          <a:bodyPr>
            <a:normAutofit fontScale="92500" lnSpcReduction="20000"/>
          </a:bodyPr>
          <a:lstStyle/>
          <a:p>
            <a:pPr eaLnBrk="1" hangingPunct="1">
              <a:lnSpc>
                <a:spcPct val="150000"/>
              </a:lnSpc>
            </a:pPr>
            <a:r>
              <a:rPr lang="el-GR" sz="2800" b="1" dirty="0">
                <a:latin typeface="Calibri" charset="0"/>
              </a:rPr>
              <a:t>Συμβατικότητα</a:t>
            </a:r>
            <a:r>
              <a:rPr lang="el-GR" sz="2800" dirty="0">
                <a:latin typeface="Calibri" charset="0"/>
              </a:rPr>
              <a:t>: δεν έχει η επιλογή του σημαίνοντος </a:t>
            </a:r>
            <a:r>
              <a:rPr lang="el-GR" sz="2800" dirty="0" err="1">
                <a:latin typeface="Calibri" charset="0"/>
              </a:rPr>
              <a:t>αιτιακή</a:t>
            </a:r>
            <a:r>
              <a:rPr lang="el-GR" sz="2800" dirty="0">
                <a:latin typeface="Calibri" charset="0"/>
              </a:rPr>
              <a:t> σχέση με το σημαινόμενο. Η επιλογή είναι αναιτιολόγητη.</a:t>
            </a:r>
          </a:p>
          <a:p>
            <a:pPr eaLnBrk="1" hangingPunct="1">
              <a:lnSpc>
                <a:spcPct val="150000"/>
              </a:lnSpc>
            </a:pPr>
            <a:r>
              <a:rPr lang="el-GR" sz="2800" dirty="0">
                <a:latin typeface="Calibri" charset="0"/>
              </a:rPr>
              <a:t>Η συμβατικότητα περιορίζεται μέσα στο ίδιο το γλωσσικό σημείο, στη </a:t>
            </a:r>
            <a:r>
              <a:rPr lang="el-GR" sz="2800" b="1" dirty="0">
                <a:latin typeface="Calibri" charset="0"/>
              </a:rPr>
              <a:t>σχέση σημάνσεως</a:t>
            </a:r>
            <a:r>
              <a:rPr lang="el-GR" sz="2800" dirty="0">
                <a:latin typeface="Calibri" charset="0"/>
              </a:rPr>
              <a:t>, την </a:t>
            </a:r>
            <a:r>
              <a:rPr lang="el-GR" sz="2800" dirty="0">
                <a:highlight>
                  <a:srgbClr val="FFFF00"/>
                </a:highlight>
                <a:latin typeface="Calibri" charset="0"/>
              </a:rPr>
              <a:t>εσωτερική σχέση μεταξύ σημαίνοντος και σημαινομένου.</a:t>
            </a:r>
          </a:p>
          <a:p>
            <a:pPr eaLnBrk="1" hangingPunct="1">
              <a:lnSpc>
                <a:spcPct val="80000"/>
              </a:lnSpc>
            </a:pPr>
            <a:r>
              <a:rPr lang="el-GR" sz="2800" dirty="0">
                <a:latin typeface="Calibri" charset="0"/>
              </a:rPr>
              <a:t>Επιχειρήματα υπέρ της συμβατικότητας του γλωσσικού σημείου:</a:t>
            </a:r>
          </a:p>
          <a:p>
            <a:pPr lvl="1" eaLnBrk="1" hangingPunct="1">
              <a:lnSpc>
                <a:spcPct val="80000"/>
              </a:lnSpc>
            </a:pPr>
            <a:r>
              <a:rPr lang="el-GR" sz="2400" dirty="0">
                <a:latin typeface="Calibri" charset="0"/>
              </a:rPr>
              <a:t>Ποικιλία φυσικών γλωσσών/ όχι μία πανανθρώπινη γλώσσα</a:t>
            </a:r>
          </a:p>
          <a:p>
            <a:pPr lvl="1" eaLnBrk="1" hangingPunct="1">
              <a:lnSpc>
                <a:spcPct val="80000"/>
              </a:lnSpc>
            </a:pPr>
            <a:r>
              <a:rPr lang="el-GR" sz="2400" dirty="0">
                <a:latin typeface="Calibri" charset="0"/>
              </a:rPr>
              <a:t>Μεταβλητότητα γλωσσικού σημείου</a:t>
            </a:r>
          </a:p>
          <a:p>
            <a:pPr lvl="2" eaLnBrk="1" hangingPunct="1">
              <a:lnSpc>
                <a:spcPct val="80000"/>
              </a:lnSpc>
            </a:pPr>
            <a:r>
              <a:rPr lang="el-GR" sz="2000" dirty="0">
                <a:highlight>
                  <a:srgbClr val="FFFF00"/>
                </a:highlight>
                <a:latin typeface="Calibri" charset="0"/>
              </a:rPr>
              <a:t>Ίδια σημασία/ άλλη ακουστική εικόνα</a:t>
            </a:r>
          </a:p>
          <a:p>
            <a:pPr lvl="2" eaLnBrk="1" hangingPunct="1">
              <a:lnSpc>
                <a:spcPct val="80000"/>
              </a:lnSpc>
            </a:pPr>
            <a:r>
              <a:rPr lang="el-GR" sz="2000" dirty="0">
                <a:highlight>
                  <a:srgbClr val="FFFF00"/>
                </a:highlight>
                <a:latin typeface="Calibri" charset="0"/>
              </a:rPr>
              <a:t>Ίδια ακουστική εικόνα/ άλλη σημασία</a:t>
            </a:r>
          </a:p>
        </p:txBody>
      </p:sp>
    </p:spTree>
    <p:extLst>
      <p:ext uri="{BB962C8B-B14F-4D97-AF65-F5344CB8AC3E}">
        <p14:creationId xmlns:p14="http://schemas.microsoft.com/office/powerpoint/2010/main" val="135525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 Τίτλος">
            <a:extLst>
              <a:ext uri="{FF2B5EF4-FFF2-40B4-BE49-F238E27FC236}">
                <a16:creationId xmlns:a16="http://schemas.microsoft.com/office/drawing/2014/main" id="{AC45BB68-6C37-E14F-BD2C-6C338A0CDF34}"/>
              </a:ext>
            </a:extLst>
          </p:cNvPr>
          <p:cNvSpPr>
            <a:spLocks noGrp="1"/>
          </p:cNvSpPr>
          <p:nvPr>
            <p:ph type="title"/>
          </p:nvPr>
        </p:nvSpPr>
        <p:spPr/>
        <p:txBody>
          <a:bodyPr/>
          <a:lstStyle/>
          <a:p>
            <a:pPr eaLnBrk="1" hangingPunct="1"/>
            <a:r>
              <a:rPr lang="el-GR" altLang="el-GR">
                <a:solidFill>
                  <a:srgbClr val="FF0000"/>
                </a:solidFill>
                <a:ea typeface="ＭＳ Ｐゴシック" panose="020B0600070205080204" pitchFamily="34" charset="-128"/>
              </a:rPr>
              <a:t>Φύσει ή θέσει τα ονόματα;</a:t>
            </a:r>
          </a:p>
        </p:txBody>
      </p:sp>
      <p:sp>
        <p:nvSpPr>
          <p:cNvPr id="52226" name="2 - Θέση περιεχομένου">
            <a:extLst>
              <a:ext uri="{FF2B5EF4-FFF2-40B4-BE49-F238E27FC236}">
                <a16:creationId xmlns:a16="http://schemas.microsoft.com/office/drawing/2014/main" id="{0A934183-368C-D84C-918A-9456B1D6477B}"/>
              </a:ext>
            </a:extLst>
          </p:cNvPr>
          <p:cNvSpPr>
            <a:spLocks noGrp="1"/>
          </p:cNvSpPr>
          <p:nvPr>
            <p:ph idx="1"/>
          </p:nvPr>
        </p:nvSpPr>
        <p:spPr/>
        <p:txBody>
          <a:bodyPr>
            <a:normAutofit fontScale="70000" lnSpcReduction="20000"/>
          </a:bodyPr>
          <a:lstStyle/>
          <a:p>
            <a:pPr eaLnBrk="1" hangingPunct="1">
              <a:defRPr/>
            </a:pPr>
            <a:r>
              <a:rPr lang="el-GR" altLang="el-GR" sz="2400" dirty="0" err="1">
                <a:ea typeface="ＭＳ Ｐゴシック" panose="020B0600070205080204" pitchFamily="34" charset="-128"/>
              </a:rPr>
              <a:t>ἐμοὶ</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γὰρ</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δοκεῖ</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ὅτι</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ἄν</a:t>
            </a:r>
            <a:r>
              <a:rPr lang="el-GR" altLang="el-GR" sz="2400" dirty="0">
                <a:ea typeface="ＭＳ Ｐゴシック" panose="020B0600070205080204" pitchFamily="34" charset="-128"/>
              </a:rPr>
              <a:t> τίς </a:t>
            </a:r>
            <a:r>
              <a:rPr lang="el-GR" altLang="el-GR" sz="2400" dirty="0" err="1">
                <a:ea typeface="ＭＳ Ｐゴシック" panose="020B0600070205080204" pitchFamily="34" charset="-128"/>
              </a:rPr>
              <a:t>τῳ</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θῆται</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ὄνομα</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τοῦτο</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εἶναι</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τὸ</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ὀρθόν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καὶ</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ἂν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αὖθίς</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γε</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ἕτερον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μεταθῆται</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ἐκεῖνο</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δὲ</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μηκέτι</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καλῇ</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οὐδὲν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ἧττον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τὸ</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ὕστερον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ὀρθῶς</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ἔχειν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τοῦ</a:t>
            </a:r>
            <a:r>
              <a:rPr lang="el-GR" altLang="el-GR" sz="2400" dirty="0">
                <a:ea typeface="ＭＳ Ｐゴシック" panose="020B0600070205080204" pitchFamily="34" charset="-128"/>
              </a:rPr>
              <a:t> προτέρου, </a:t>
            </a:r>
            <a:r>
              <a:rPr lang="el-GR" altLang="el-GR" sz="2400" dirty="0" err="1">
                <a:ea typeface="ＭＳ Ｐゴシック" panose="020B0600070205080204" pitchFamily="34" charset="-128"/>
              </a:rPr>
              <a:t>ὥσπερ</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τοῖς</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οἰκέταις</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ἡμεῖς</a:t>
            </a:r>
            <a:r>
              <a:rPr lang="el-GR" altLang="el-GR" sz="2400" dirty="0">
                <a:ea typeface="ＭＳ Ｐゴシック" panose="020B0600070205080204" pitchFamily="34" charset="-128"/>
              </a:rPr>
              <a:t> μετατιθέμεθα [</a:t>
            </a:r>
            <a:r>
              <a:rPr lang="el-GR" altLang="el-GR" sz="2400" dirty="0" err="1">
                <a:ea typeface="ＭＳ Ｐゴシック" panose="020B0600070205080204" pitchFamily="34" charset="-128"/>
              </a:rPr>
              <a:t>οὐδὲν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ἧττον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τοῦτ</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εἶναι</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ὀρθὸν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τὸ</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μετατεθὲν</a:t>
            </a:r>
            <a:r>
              <a:rPr lang="el-GR" altLang="el-GR" sz="2400" dirty="0">
                <a:ea typeface="ＭＳ Ｐゴシック" panose="020B0600070205080204" pitchFamily="34" charset="-128"/>
              </a:rPr>
              <a:t> </a:t>
            </a:r>
            <a:r>
              <a:rPr lang="el-GR" altLang="el-GR" sz="2400" dirty="0" err="1">
                <a:ea typeface="ＭＳ Ｐゴシック" panose="020B0600070205080204" pitchFamily="34" charset="-128"/>
              </a:rPr>
              <a:t>τοῦ</a:t>
            </a:r>
            <a:r>
              <a:rPr lang="el-GR" altLang="el-GR" sz="2400" dirty="0">
                <a:ea typeface="ＭＳ Ｐゴシック" panose="020B0600070205080204" pitchFamily="34" charset="-128"/>
              </a:rPr>
              <a:t> πρότερον κειμένου]: </a:t>
            </a:r>
            <a:r>
              <a:rPr lang="el-GR" altLang="el-GR" sz="2400" b="1" dirty="0" err="1">
                <a:solidFill>
                  <a:srgbClr val="FF0000"/>
                </a:solidFill>
                <a:ea typeface="ＭＳ Ｐゴシック" panose="020B0600070205080204" pitchFamily="34" charset="-128"/>
              </a:rPr>
              <a:t>οὐ</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γὰρ</a:t>
            </a:r>
            <a:r>
              <a:rPr lang="el-GR" altLang="el-GR" sz="2400" b="1" dirty="0">
                <a:solidFill>
                  <a:srgbClr val="FF0000"/>
                </a:solidFill>
                <a:ea typeface="ＭＳ Ｐゴシック" panose="020B0600070205080204" pitchFamily="34" charset="-128"/>
              </a:rPr>
              <a:t> φύσει </a:t>
            </a:r>
            <a:r>
              <a:rPr lang="el-GR" altLang="el-GR" sz="2400" b="1" dirty="0" err="1">
                <a:solidFill>
                  <a:srgbClr val="FF0000"/>
                </a:solidFill>
                <a:ea typeface="ＭＳ Ｐゴシック" panose="020B0600070205080204" pitchFamily="34" charset="-128"/>
              </a:rPr>
              <a:t>ἑκάστῳ</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πεφυκέναι</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ὄνομα</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οὐδὲν</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οὐδενί</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ἀλλὰ</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νόμῳ</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καὶ</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ἔθει</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τῶν</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ἐθισάντων</a:t>
            </a:r>
            <a:r>
              <a:rPr lang="el-GR" altLang="el-GR" sz="2400" b="1" dirty="0">
                <a:solidFill>
                  <a:srgbClr val="FF0000"/>
                </a:solidFill>
                <a:ea typeface="ＭＳ Ｐゴシック" panose="020B0600070205080204" pitchFamily="34" charset="-128"/>
              </a:rPr>
              <a:t> τε </a:t>
            </a:r>
            <a:r>
              <a:rPr lang="el-GR" altLang="el-GR" sz="2400" b="1" dirty="0" err="1">
                <a:solidFill>
                  <a:srgbClr val="FF0000"/>
                </a:solidFill>
                <a:ea typeface="ＭＳ Ｐゴシック" panose="020B0600070205080204" pitchFamily="34" charset="-128"/>
              </a:rPr>
              <a:t>καὶ</a:t>
            </a:r>
            <a:r>
              <a:rPr lang="el-GR" altLang="el-GR" sz="2400" b="1" dirty="0">
                <a:solidFill>
                  <a:srgbClr val="FF0000"/>
                </a:solidFill>
                <a:ea typeface="ＭＳ Ｐゴシック" panose="020B0600070205080204" pitchFamily="34" charset="-128"/>
              </a:rPr>
              <a:t> </a:t>
            </a:r>
            <a:r>
              <a:rPr lang="el-GR" altLang="el-GR" sz="2400" b="1" dirty="0" err="1">
                <a:solidFill>
                  <a:srgbClr val="FF0000"/>
                </a:solidFill>
                <a:ea typeface="ＭＳ Ｐゴシック" panose="020B0600070205080204" pitchFamily="34" charset="-128"/>
              </a:rPr>
              <a:t>καλούντων</a:t>
            </a:r>
            <a:r>
              <a:rPr lang="en-US" altLang="el-GR" sz="2400" b="1" dirty="0">
                <a:solidFill>
                  <a:srgbClr val="FF0000"/>
                </a:solidFill>
                <a:ea typeface="ＭＳ Ｐゴシック" panose="020B0600070205080204" pitchFamily="34" charset="-128"/>
              </a:rPr>
              <a:t> (</a:t>
            </a:r>
            <a:r>
              <a:rPr lang="el-GR" altLang="el-GR" sz="2400" b="1" dirty="0">
                <a:solidFill>
                  <a:srgbClr val="FF0000"/>
                </a:solidFill>
                <a:ea typeface="ＭＳ Ｐゴシック" panose="020B0600070205080204" pitchFamily="34" charset="-128"/>
              </a:rPr>
              <a:t>Πλάτωνος Κρατύλος)</a:t>
            </a:r>
          </a:p>
          <a:p>
            <a:pPr eaLnBrk="1" hangingPunct="1">
              <a:buFont typeface="Arial" panose="020B0604020202020204" pitchFamily="34" charset="0"/>
              <a:buNone/>
              <a:defRPr/>
            </a:pPr>
            <a:endParaRPr lang="el-GR" altLang="el-GR" sz="2400" dirty="0">
              <a:ea typeface="ＭＳ Ｐゴシック" panose="020B0600070205080204" pitchFamily="34" charset="-128"/>
            </a:endParaRPr>
          </a:p>
          <a:p>
            <a:pPr eaLnBrk="1" hangingPunct="1">
              <a:defRPr/>
            </a:pPr>
            <a:r>
              <a:rPr lang="el-GR" altLang="el-GR" sz="2400" b="1" dirty="0">
                <a:ea typeface="ＭＳ Ｐゴシック" panose="020B0600070205080204" pitchFamily="34" charset="-128"/>
              </a:rPr>
              <a:t>Τι υπάρχει μέσα σε ένα όνομα; Αυτό που ονομάζουμε τριαντάφυλλο, αν είχε άλλο όνομα, θα μύριζε το ίδιο γλυκά. </a:t>
            </a:r>
            <a:r>
              <a:rPr lang="en-GB" altLang="el-GR" sz="2400" b="1" dirty="0">
                <a:solidFill>
                  <a:srgbClr val="FF0000"/>
                </a:solidFill>
                <a:ea typeface="ＭＳ Ｐゴシック" panose="020B0600070205080204" pitchFamily="34" charset="-128"/>
              </a:rPr>
              <a:t>'That which we call a rose by any other name would smell as sweet</a:t>
            </a:r>
            <a:r>
              <a:rPr lang="en-GB" altLang="en-US" sz="2400" b="1" dirty="0">
                <a:solidFill>
                  <a:srgbClr val="FF0000"/>
                </a:solidFill>
                <a:ea typeface="ＭＳ Ｐゴシック" panose="020B0600070205080204" pitchFamily="34" charset="-128"/>
              </a:rPr>
              <a:t>‘</a:t>
            </a:r>
            <a:r>
              <a:rPr lang="el-GR" altLang="ja-JP" sz="2400" b="1" dirty="0">
                <a:solidFill>
                  <a:srgbClr val="FF0000"/>
                </a:solidFill>
                <a:ea typeface="ＭＳ Ｐゴシック" panose="020B0600070205080204" pitchFamily="34" charset="-128"/>
              </a:rPr>
              <a:t>. (</a:t>
            </a:r>
            <a:r>
              <a:rPr lang="en-US" altLang="ja-JP" sz="2400" b="1" dirty="0">
                <a:solidFill>
                  <a:srgbClr val="FF0000"/>
                </a:solidFill>
                <a:ea typeface="ＭＳ Ｐゴシック" panose="020B0600070205080204" pitchFamily="34" charset="-128"/>
              </a:rPr>
              <a:t>Shakespeare, Romeo &amp; Juliet)</a:t>
            </a:r>
          </a:p>
          <a:p>
            <a:pPr marL="0" indent="0" eaLnBrk="1" hangingPunct="1">
              <a:buFont typeface="Arial" panose="020B0604020202020204" pitchFamily="34" charset="0"/>
              <a:buNone/>
              <a:defRPr/>
            </a:pPr>
            <a:endParaRPr lang="el-GR" altLang="ja-JP" sz="2400" b="1" dirty="0">
              <a:solidFill>
                <a:srgbClr val="FF0000"/>
              </a:solidFill>
              <a:ea typeface="ＭＳ Ｐゴシック" panose="020B0600070205080204" pitchFamily="34" charset="-128"/>
            </a:endParaRPr>
          </a:p>
          <a:p>
            <a:pPr eaLnBrk="1" hangingPunct="1">
              <a:defRPr/>
            </a:pPr>
            <a:endParaRPr lang="el-GR" altLang="el-GR" dirty="0">
              <a:ea typeface="ＭＳ Ｐゴシック" panose="020B0600070205080204" pitchFamily="34" charset="-128"/>
            </a:endParaRPr>
          </a:p>
        </p:txBody>
      </p:sp>
    </p:spTree>
    <p:extLst>
      <p:ext uri="{BB962C8B-B14F-4D97-AF65-F5344CB8AC3E}">
        <p14:creationId xmlns:p14="http://schemas.microsoft.com/office/powerpoint/2010/main" val="115004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Θέση περιεχομένου 2">
            <a:extLst>
              <a:ext uri="{FF2B5EF4-FFF2-40B4-BE49-F238E27FC236}">
                <a16:creationId xmlns:a16="http://schemas.microsoft.com/office/drawing/2014/main" id="{430C80D2-1EB0-E848-937F-999BECB17F3D}"/>
              </a:ext>
            </a:extLst>
          </p:cNvPr>
          <p:cNvSpPr>
            <a:spLocks noGrp="1"/>
          </p:cNvSpPr>
          <p:nvPr>
            <p:ph idx="4294967295"/>
          </p:nvPr>
        </p:nvSpPr>
        <p:spPr>
          <a:xfrm>
            <a:off x="839788" y="981075"/>
            <a:ext cx="10972800" cy="4525963"/>
          </a:xfrm>
        </p:spPr>
        <p:txBody>
          <a:bodyPr/>
          <a:lstStyle/>
          <a:p>
            <a:r>
              <a:rPr lang="fr-FR" altLang="el-GR" u="sng">
                <a:ea typeface="ＭＳ Ｐゴシック" panose="020B0600070205080204" pitchFamily="34" charset="-128"/>
              </a:rPr>
              <a:t>What's in a name? That which we call a rose</a:t>
            </a:r>
            <a:br>
              <a:rPr lang="fr-FR" altLang="el-GR">
                <a:ea typeface="ＭＳ Ｐゴシック" panose="020B0600070205080204" pitchFamily="34" charset="-128"/>
              </a:rPr>
            </a:br>
            <a:r>
              <a:rPr lang="fr-FR" altLang="el-GR" u="sng">
                <a:ea typeface="ＭＳ Ｐゴシック" panose="020B0600070205080204" pitchFamily="34" charset="-128"/>
              </a:rPr>
              <a:t>By any other name would smell as sweet</a:t>
            </a:r>
            <a:r>
              <a:rPr lang="fr-FR" altLang="el-GR">
                <a:ea typeface="ＭＳ Ｐゴシック" panose="020B0600070205080204" pitchFamily="34" charset="-128"/>
              </a:rPr>
              <a:t>;</a:t>
            </a:r>
            <a:br>
              <a:rPr lang="fr-FR" altLang="el-GR">
                <a:ea typeface="ＭＳ Ｐゴシック" panose="020B0600070205080204" pitchFamily="34" charset="-128"/>
              </a:rPr>
            </a:br>
            <a:r>
              <a:rPr lang="fr-FR" altLang="el-GR">
                <a:ea typeface="ＭＳ Ｐゴシック" panose="020B0600070205080204" pitchFamily="34" charset="-128"/>
              </a:rPr>
              <a:t>So Romeo would, were he not Romeo call'd,</a:t>
            </a:r>
            <a:br>
              <a:rPr lang="fr-FR" altLang="el-GR">
                <a:ea typeface="ＭＳ Ｐゴシック" panose="020B0600070205080204" pitchFamily="34" charset="-128"/>
              </a:rPr>
            </a:br>
            <a:r>
              <a:rPr lang="fr-FR" altLang="el-GR">
                <a:ea typeface="ＭＳ Ｐゴシック" panose="020B0600070205080204" pitchFamily="34" charset="-128"/>
              </a:rPr>
              <a:t>Retain that dear perfection which he owes</a:t>
            </a:r>
            <a:br>
              <a:rPr lang="fr-FR" altLang="el-GR">
                <a:ea typeface="ＭＳ Ｐゴシック" panose="020B0600070205080204" pitchFamily="34" charset="-128"/>
              </a:rPr>
            </a:br>
            <a:r>
              <a:rPr lang="fr-FR" altLang="el-GR">
                <a:ea typeface="ＭＳ Ｐゴシック" panose="020B0600070205080204" pitchFamily="34" charset="-128"/>
              </a:rPr>
              <a:t>Without that title. Romeo, doff thy name,</a:t>
            </a:r>
            <a:br>
              <a:rPr lang="fr-FR" altLang="el-GR">
                <a:ea typeface="ＭＳ Ｐゴシック" panose="020B0600070205080204" pitchFamily="34" charset="-128"/>
              </a:rPr>
            </a:br>
            <a:r>
              <a:rPr lang="fr-FR" altLang="el-GR">
                <a:ea typeface="ＭＳ Ｐゴシック" panose="020B0600070205080204" pitchFamily="34" charset="-128"/>
              </a:rPr>
              <a:t>And for that name which is no part of thee</a:t>
            </a:r>
            <a:br>
              <a:rPr lang="fr-FR" altLang="el-GR">
                <a:ea typeface="ＭＳ Ｐゴシック" panose="020B0600070205080204" pitchFamily="34" charset="-128"/>
              </a:rPr>
            </a:br>
            <a:r>
              <a:rPr lang="fr-FR" altLang="el-GR">
                <a:ea typeface="ＭＳ Ｐゴシック" panose="020B0600070205080204" pitchFamily="34" charset="-128"/>
              </a:rPr>
              <a:t>Take all myself. </a:t>
            </a:r>
            <a:endParaRPr lang="el-GR" altLang="el-GR">
              <a:ea typeface="ＭＳ Ｐゴシック" panose="020B0600070205080204" pitchFamily="34" charset="-128"/>
            </a:endParaRPr>
          </a:p>
        </p:txBody>
      </p:sp>
    </p:spTree>
    <p:extLst>
      <p:ext uri="{BB962C8B-B14F-4D97-AF65-F5344CB8AC3E}">
        <p14:creationId xmlns:p14="http://schemas.microsoft.com/office/powerpoint/2010/main" val="390345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B9863C9-0D8F-3142-8DFA-4C886ED9A73F}"/>
              </a:ext>
            </a:extLst>
          </p:cNvPr>
          <p:cNvSpPr>
            <a:spLocks noGrp="1"/>
          </p:cNvSpPr>
          <p:nvPr>
            <p:ph type="title"/>
          </p:nvPr>
        </p:nvSpPr>
        <p:spPr/>
        <p:txBody>
          <a:bodyPr>
            <a:normAutofit fontScale="90000"/>
          </a:bodyPr>
          <a:lstStyle/>
          <a:p>
            <a:r>
              <a:rPr lang="el-GR" dirty="0"/>
              <a:t>ΩΣΤΟΣΟ, είναι όλα τα </a:t>
            </a:r>
            <a:r>
              <a:rPr lang="el-GR" dirty="0" err="1"/>
              <a:t>γλωσσικα</a:t>
            </a:r>
            <a:r>
              <a:rPr lang="el-GR" dirty="0"/>
              <a:t> </a:t>
            </a:r>
            <a:r>
              <a:rPr lang="el-GR" dirty="0" err="1"/>
              <a:t>σημεια</a:t>
            </a:r>
            <a:r>
              <a:rPr lang="el-GR" dirty="0"/>
              <a:t> </a:t>
            </a:r>
            <a:r>
              <a:rPr lang="el-GR" dirty="0" err="1"/>
              <a:t>συμβατικα</a:t>
            </a:r>
            <a:r>
              <a:rPr lang="el-GR" dirty="0"/>
              <a:t>;  τι </a:t>
            </a:r>
            <a:r>
              <a:rPr lang="el-GR" dirty="0" err="1"/>
              <a:t>αλλα</a:t>
            </a:r>
            <a:r>
              <a:rPr lang="el-GR" dirty="0"/>
              <a:t> </a:t>
            </a:r>
            <a:r>
              <a:rPr lang="el-GR" dirty="0" err="1"/>
              <a:t>ειδη</a:t>
            </a:r>
            <a:r>
              <a:rPr lang="el-GR" dirty="0"/>
              <a:t> </a:t>
            </a:r>
            <a:r>
              <a:rPr lang="el-GR" dirty="0" err="1"/>
              <a:t>γλωσσικων</a:t>
            </a:r>
            <a:r>
              <a:rPr lang="el-GR" dirty="0"/>
              <a:t> </a:t>
            </a:r>
            <a:r>
              <a:rPr lang="el-GR" dirty="0" err="1"/>
              <a:t>σημειων</a:t>
            </a:r>
            <a:r>
              <a:rPr lang="el-GR" dirty="0"/>
              <a:t> </a:t>
            </a:r>
            <a:r>
              <a:rPr lang="el-GR" dirty="0" err="1"/>
              <a:t>υπαρχουν</a:t>
            </a:r>
            <a:r>
              <a:rPr lang="el-GR" dirty="0"/>
              <a:t>;</a:t>
            </a:r>
          </a:p>
        </p:txBody>
      </p:sp>
      <p:sp>
        <p:nvSpPr>
          <p:cNvPr id="5" name="Θέση περιεχομένου 4">
            <a:extLst>
              <a:ext uri="{FF2B5EF4-FFF2-40B4-BE49-F238E27FC236}">
                <a16:creationId xmlns:a16="http://schemas.microsoft.com/office/drawing/2014/main" id="{AFBD5084-E95C-944D-86F2-0B34C5B90974}"/>
              </a:ext>
            </a:extLst>
          </p:cNvPr>
          <p:cNvSpPr>
            <a:spLocks noGrp="1"/>
          </p:cNvSpPr>
          <p:nvPr>
            <p:ph idx="1"/>
          </p:nvPr>
        </p:nvSpPr>
        <p:spPr/>
        <p:txBody>
          <a:bodyPr/>
          <a:lstStyle/>
          <a:p>
            <a:r>
              <a:rPr lang="el-GR" dirty="0"/>
              <a:t>Ονοματοποιημένες ή ηχομιμητικές λέξεις</a:t>
            </a:r>
          </a:p>
          <a:p>
            <a:r>
              <a:rPr lang="el-GR" b="1" dirty="0" err="1"/>
              <a:t>Ιδεόφωνα</a:t>
            </a:r>
            <a:r>
              <a:rPr lang="el-GR" dirty="0"/>
              <a:t>: έτσι ονομάζονται λέξεις που ανακαλούν μια αισθητηριακή εντύπωση (ήχους, κινήσεις, υφές…)</a:t>
            </a:r>
          </a:p>
          <a:p>
            <a:r>
              <a:rPr lang="el-GR" dirty="0"/>
              <a:t>ΑΛΛΑ όλα αυτά είναι περιφερειακά μεν στοιχεία της γλώσσας και με σημαντικές διαφορές από γλώσσα σε γλώσσα…</a:t>
            </a:r>
          </a:p>
        </p:txBody>
      </p:sp>
    </p:spTree>
    <p:extLst>
      <p:ext uri="{BB962C8B-B14F-4D97-AF65-F5344CB8AC3E}">
        <p14:creationId xmlns:p14="http://schemas.microsoft.com/office/powerpoint/2010/main" val="19442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7CE09E-BA89-0A97-485D-D241814D9B2D}"/>
              </a:ext>
            </a:extLst>
          </p:cNvPr>
          <p:cNvSpPr>
            <a:spLocks noGrp="1"/>
          </p:cNvSpPr>
          <p:nvPr>
            <p:ph type="title"/>
          </p:nvPr>
        </p:nvSpPr>
        <p:spPr/>
        <p:txBody>
          <a:bodyPr/>
          <a:lstStyle/>
          <a:p>
            <a:r>
              <a:rPr lang="el-GR" dirty="0"/>
              <a:t>Τα </a:t>
            </a:r>
            <a:r>
              <a:rPr lang="el-GR" dirty="0" err="1"/>
              <a:t>μυστικα</a:t>
            </a:r>
            <a:r>
              <a:rPr lang="el-GR" dirty="0"/>
              <a:t> της </a:t>
            </a:r>
            <a:r>
              <a:rPr lang="el-GR" dirty="0" err="1"/>
              <a:t>ανθρωπινησ</a:t>
            </a:r>
            <a:r>
              <a:rPr lang="el-GR" dirty="0"/>
              <a:t> </a:t>
            </a:r>
            <a:r>
              <a:rPr lang="el-GR" dirty="0" err="1"/>
              <a:t>γλωσσασ</a:t>
            </a:r>
            <a:endParaRPr lang="el-GR" dirty="0"/>
          </a:p>
        </p:txBody>
      </p:sp>
      <p:sp>
        <p:nvSpPr>
          <p:cNvPr id="3" name="Θέση περιεχομένου 2">
            <a:extLst>
              <a:ext uri="{FF2B5EF4-FFF2-40B4-BE49-F238E27FC236}">
                <a16:creationId xmlns:a16="http://schemas.microsoft.com/office/drawing/2014/main" id="{8B27AF50-514E-B1F6-FBE4-09561B4E1CFD}"/>
              </a:ext>
            </a:extLst>
          </p:cNvPr>
          <p:cNvSpPr>
            <a:spLocks noGrp="1"/>
          </p:cNvSpPr>
          <p:nvPr>
            <p:ph idx="1"/>
          </p:nvPr>
        </p:nvSpPr>
        <p:spPr/>
        <p:txBody>
          <a:bodyPr/>
          <a:lstStyle/>
          <a:p>
            <a:r>
              <a:rPr lang="el-GR" dirty="0"/>
              <a:t>Ο άνθρωπος μιλάει, ενώ τα ζώα όχι</a:t>
            </a:r>
          </a:p>
          <a:p>
            <a:r>
              <a:rPr lang="el-GR" dirty="0"/>
              <a:t>Η ανθρώπινη γλώσσα είναι έναρθρος ήχος (γλωσσικός)</a:t>
            </a:r>
          </a:p>
          <a:p>
            <a:r>
              <a:rPr lang="el-GR" dirty="0"/>
              <a:t>Οι κραυγές των ζώων είναι άναρθρος ήχος (φυσικός)</a:t>
            </a:r>
          </a:p>
          <a:p>
            <a:r>
              <a:rPr lang="el-GR" dirty="0"/>
              <a:t>Ένας φυσικός ήχος δεν μαθαίνεται</a:t>
            </a:r>
          </a:p>
          <a:p>
            <a:r>
              <a:rPr lang="el-GR" dirty="0"/>
              <a:t>Ένας γλωσσικός ήχος </a:t>
            </a:r>
            <a:r>
              <a:rPr lang="el-GR" dirty="0" err="1"/>
              <a:t>κατακτάται</a:t>
            </a:r>
            <a:endParaRPr lang="el-GR" dirty="0"/>
          </a:p>
          <a:p>
            <a:r>
              <a:rPr lang="el-GR" dirty="0"/>
              <a:t>Η γλώσσα έχει </a:t>
            </a:r>
            <a:r>
              <a:rPr lang="el-GR" b="1" dirty="0">
                <a:highlight>
                  <a:srgbClr val="FFFF00"/>
                </a:highlight>
              </a:rPr>
              <a:t>διπλή άρθρωση</a:t>
            </a:r>
          </a:p>
          <a:p>
            <a:r>
              <a:rPr lang="el-GR" dirty="0"/>
              <a:t>Κάθε γλωσσικό σημείο είναι </a:t>
            </a:r>
            <a:r>
              <a:rPr lang="el-GR" b="1" dirty="0">
                <a:highlight>
                  <a:srgbClr val="FFFF00"/>
                </a:highlight>
              </a:rPr>
              <a:t>συμβατικός</a:t>
            </a:r>
            <a:r>
              <a:rPr lang="el-GR" dirty="0">
                <a:highlight>
                  <a:srgbClr val="FFFF00"/>
                </a:highlight>
              </a:rPr>
              <a:t> συνδυασμός ήχου και σημασίας</a:t>
            </a:r>
          </a:p>
          <a:p>
            <a:endParaRPr lang="el-GR" dirty="0"/>
          </a:p>
        </p:txBody>
      </p:sp>
    </p:spTree>
    <p:extLst>
      <p:ext uri="{BB962C8B-B14F-4D97-AF65-F5344CB8AC3E}">
        <p14:creationId xmlns:p14="http://schemas.microsoft.com/office/powerpoint/2010/main" val="365801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ood day! Welcome! :D: The Origins Of Language">
            <a:extLst>
              <a:ext uri="{FF2B5EF4-FFF2-40B4-BE49-F238E27FC236}">
                <a16:creationId xmlns:a16="http://schemas.microsoft.com/office/drawing/2014/main" id="{7DA8EAF6-0A43-8140-8A63-E9FDB568E2B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338086" y="682504"/>
            <a:ext cx="6539696" cy="566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30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21370-BE37-C24B-A3B9-6442AB3B64F2}"/>
              </a:ext>
            </a:extLst>
          </p:cNvPr>
          <p:cNvSpPr>
            <a:spLocks noGrp="1"/>
          </p:cNvSpPr>
          <p:nvPr>
            <p:ph type="title"/>
          </p:nvPr>
        </p:nvSpPr>
        <p:spPr/>
        <p:txBody>
          <a:bodyPr/>
          <a:lstStyle/>
          <a:p>
            <a:r>
              <a:rPr lang="el-GR" dirty="0"/>
              <a:t>Η </a:t>
            </a:r>
            <a:r>
              <a:rPr lang="el-GR" dirty="0" err="1"/>
              <a:t>φυσικη</a:t>
            </a:r>
            <a:r>
              <a:rPr lang="el-GR" dirty="0"/>
              <a:t> </a:t>
            </a:r>
            <a:r>
              <a:rPr lang="el-GR" dirty="0" err="1"/>
              <a:t>προελευση</a:t>
            </a:r>
            <a:r>
              <a:rPr lang="el-GR" dirty="0"/>
              <a:t> των </a:t>
            </a:r>
            <a:r>
              <a:rPr lang="el-GR" dirty="0" err="1"/>
              <a:t>ηχων</a:t>
            </a:r>
            <a:endParaRPr lang="el-GR" dirty="0"/>
          </a:p>
        </p:txBody>
      </p:sp>
      <p:sp>
        <p:nvSpPr>
          <p:cNvPr id="3" name="Θέση περιεχομένου 2">
            <a:extLst>
              <a:ext uri="{FF2B5EF4-FFF2-40B4-BE49-F238E27FC236}">
                <a16:creationId xmlns:a16="http://schemas.microsoft.com/office/drawing/2014/main" id="{697BAB76-6A9A-E048-BF33-C9EB2157E1CE}"/>
              </a:ext>
            </a:extLst>
          </p:cNvPr>
          <p:cNvSpPr>
            <a:spLocks noGrp="1"/>
          </p:cNvSpPr>
          <p:nvPr>
            <p:ph idx="1"/>
          </p:nvPr>
        </p:nvSpPr>
        <p:spPr>
          <a:xfrm>
            <a:off x="2231136" y="2638044"/>
            <a:ext cx="7729728" cy="3692418"/>
          </a:xfrm>
        </p:spPr>
        <p:txBody>
          <a:bodyPr/>
          <a:lstStyle/>
          <a:p>
            <a:r>
              <a:rPr lang="el-GR" sz="2400" dirty="0"/>
              <a:t>Πόσες ηχοποίητες λέξεις μπορείτε να σκεφτείτε στην Ελληνική;</a:t>
            </a:r>
          </a:p>
          <a:p>
            <a:r>
              <a:rPr lang="el-GR" sz="2400" dirty="0"/>
              <a:t>Οι λέξεις αυτές είναι ίδιες με αντίστοιχες ηχοποίητες λέξεις σε άλλες γλώσσες;</a:t>
            </a:r>
          </a:p>
          <a:p>
            <a:r>
              <a:rPr lang="el-GR" sz="2400" dirty="0"/>
              <a:t>Ο </a:t>
            </a:r>
            <a:r>
              <a:rPr lang="el-GR" sz="2400" dirty="0" err="1"/>
              <a:t>έλληνας</a:t>
            </a:r>
            <a:r>
              <a:rPr lang="el-GR" sz="2400" dirty="0"/>
              <a:t> σκύλος «</a:t>
            </a:r>
            <a:r>
              <a:rPr lang="el-GR" sz="2400" b="1" dirty="0"/>
              <a:t>γαβ</a:t>
            </a:r>
            <a:r>
              <a:rPr lang="el-GR" sz="2400" dirty="0"/>
              <a:t>γίζει», όταν ο Άγγλος ______________ και ο Ρώσος ______________;;;</a:t>
            </a:r>
          </a:p>
          <a:p>
            <a:endParaRPr lang="el-GR" b="1" dirty="0"/>
          </a:p>
        </p:txBody>
      </p:sp>
    </p:spTree>
    <p:extLst>
      <p:ext uri="{BB962C8B-B14F-4D97-AF65-F5344CB8AC3E}">
        <p14:creationId xmlns:p14="http://schemas.microsoft.com/office/powerpoint/2010/main" val="413374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952D9F-79F0-9C49-9838-80837CAC379F}"/>
              </a:ext>
            </a:extLst>
          </p:cNvPr>
          <p:cNvSpPr>
            <a:spLocks noGrp="1"/>
          </p:cNvSpPr>
          <p:nvPr>
            <p:ph type="title"/>
          </p:nvPr>
        </p:nvSpPr>
        <p:spPr/>
        <p:txBody>
          <a:bodyPr/>
          <a:lstStyle/>
          <a:p>
            <a:r>
              <a:rPr lang="el-GR" dirty="0"/>
              <a:t>Πως «</a:t>
            </a:r>
            <a:r>
              <a:rPr lang="el-GR" dirty="0" err="1"/>
              <a:t>γαβ</a:t>
            </a:r>
            <a:r>
              <a:rPr lang="el-GR" dirty="0"/>
              <a:t>» </a:t>
            </a:r>
            <a:r>
              <a:rPr lang="el-GR" dirty="0" err="1"/>
              <a:t>ενασ</a:t>
            </a:r>
            <a:r>
              <a:rPr lang="el-GR" dirty="0"/>
              <a:t> </a:t>
            </a:r>
            <a:r>
              <a:rPr lang="el-GR" dirty="0" err="1"/>
              <a:t>σκυλοσ</a:t>
            </a:r>
            <a:r>
              <a:rPr lang="el-GR" dirty="0"/>
              <a:t>;</a:t>
            </a:r>
          </a:p>
        </p:txBody>
      </p:sp>
      <p:sp>
        <p:nvSpPr>
          <p:cNvPr id="3" name="Θέση περιεχομένου 2">
            <a:extLst>
              <a:ext uri="{FF2B5EF4-FFF2-40B4-BE49-F238E27FC236}">
                <a16:creationId xmlns:a16="http://schemas.microsoft.com/office/drawing/2014/main" id="{82B0D3DF-EB78-D847-A21C-409F11A065EA}"/>
              </a:ext>
            </a:extLst>
          </p:cNvPr>
          <p:cNvSpPr>
            <a:spLocks noGrp="1"/>
          </p:cNvSpPr>
          <p:nvPr>
            <p:ph idx="1"/>
          </p:nvPr>
        </p:nvSpPr>
        <p:spPr/>
        <p:txBody>
          <a:bodyPr/>
          <a:lstStyle/>
          <a:p>
            <a:r>
              <a:rPr lang="el-GR" dirty="0"/>
              <a:t>Ελληνικά: ο σκύλος γαβγίζει</a:t>
            </a:r>
          </a:p>
          <a:p>
            <a:r>
              <a:rPr lang="el-GR" dirty="0"/>
              <a:t>Αγγλικά:</a:t>
            </a:r>
            <a:r>
              <a:rPr lang="en-US" dirty="0"/>
              <a:t>the dog barks</a:t>
            </a:r>
          </a:p>
          <a:p>
            <a:r>
              <a:rPr lang="el-GR" dirty="0" err="1"/>
              <a:t>Γαλλικ</a:t>
            </a:r>
            <a:r>
              <a:rPr lang="en-US" dirty="0" err="1"/>
              <a:t>ά</a:t>
            </a:r>
            <a:r>
              <a:rPr lang="el-GR" dirty="0"/>
              <a:t>: </a:t>
            </a:r>
            <a:r>
              <a:rPr lang="en-US" dirty="0"/>
              <a:t>le </a:t>
            </a:r>
            <a:r>
              <a:rPr lang="en-US" dirty="0" err="1"/>
              <a:t>chien</a:t>
            </a:r>
            <a:r>
              <a:rPr lang="en-US" dirty="0"/>
              <a:t> </a:t>
            </a:r>
            <a:r>
              <a:rPr lang="en-US" dirty="0" err="1"/>
              <a:t>aboie</a:t>
            </a:r>
            <a:endParaRPr lang="el-GR" dirty="0"/>
          </a:p>
          <a:p>
            <a:r>
              <a:rPr lang="el-GR" dirty="0" err="1"/>
              <a:t>Ισπανικ</a:t>
            </a:r>
            <a:r>
              <a:rPr lang="en-US" dirty="0" err="1"/>
              <a:t>ά</a:t>
            </a:r>
            <a:r>
              <a:rPr lang="el-GR" dirty="0"/>
              <a:t>:</a:t>
            </a:r>
            <a:r>
              <a:rPr lang="en-US" dirty="0"/>
              <a:t> el </a:t>
            </a:r>
            <a:r>
              <a:rPr lang="en-US" dirty="0" err="1"/>
              <a:t>pedro</a:t>
            </a:r>
            <a:r>
              <a:rPr lang="en-US" dirty="0"/>
              <a:t> </a:t>
            </a:r>
            <a:r>
              <a:rPr lang="en-US" dirty="0" err="1"/>
              <a:t>larda</a:t>
            </a:r>
            <a:endParaRPr lang="el-GR" dirty="0"/>
          </a:p>
          <a:p>
            <a:r>
              <a:rPr lang="el-GR" dirty="0" err="1"/>
              <a:t>Φινλανδικ</a:t>
            </a:r>
            <a:r>
              <a:rPr lang="en-US" dirty="0" err="1"/>
              <a:t>ά</a:t>
            </a:r>
            <a:r>
              <a:rPr lang="el-GR" dirty="0"/>
              <a:t>: </a:t>
            </a:r>
            <a:r>
              <a:rPr lang="fi-FI" dirty="0"/>
              <a:t>koira haukkuu</a:t>
            </a:r>
            <a:endParaRPr lang="el-GR" dirty="0"/>
          </a:p>
          <a:p>
            <a:r>
              <a:rPr lang="el-GR" dirty="0" err="1"/>
              <a:t>Ρωσικ</a:t>
            </a:r>
            <a:r>
              <a:rPr lang="fi-FI" dirty="0" err="1"/>
              <a:t>ά</a:t>
            </a:r>
            <a:r>
              <a:rPr lang="el-GR" dirty="0"/>
              <a:t>: </a:t>
            </a:r>
            <a:r>
              <a:rPr lang="ru-RU" dirty="0"/>
              <a:t>собака лает</a:t>
            </a:r>
            <a:endParaRPr lang="el-GR" dirty="0"/>
          </a:p>
          <a:p>
            <a:r>
              <a:rPr lang="el-GR" dirty="0" err="1"/>
              <a:t>Κιν</a:t>
            </a:r>
            <a:r>
              <a:rPr lang="ru-RU" dirty="0" err="1"/>
              <a:t>έ</a:t>
            </a:r>
            <a:r>
              <a:rPr lang="el-GR" dirty="0" err="1"/>
              <a:t>ζικα</a:t>
            </a:r>
            <a:r>
              <a:rPr lang="el-GR" dirty="0"/>
              <a:t>:</a:t>
            </a:r>
            <a:r>
              <a:rPr lang="zh-CN" altLang="en-US" dirty="0"/>
              <a:t>狗吠</a:t>
            </a:r>
            <a:r>
              <a:rPr lang="el-GR" altLang="zh-CN" dirty="0"/>
              <a:t> [</a:t>
            </a:r>
            <a:r>
              <a:rPr lang="fr-FR" dirty="0" err="1"/>
              <a:t>Gǒu</a:t>
            </a:r>
            <a:r>
              <a:rPr lang="fr-FR" dirty="0"/>
              <a:t> </a:t>
            </a:r>
            <a:r>
              <a:rPr lang="fr-FR" dirty="0" err="1"/>
              <a:t>fèi</a:t>
            </a:r>
            <a:r>
              <a:rPr lang="el-GR" dirty="0"/>
              <a:t>]</a:t>
            </a:r>
          </a:p>
        </p:txBody>
      </p:sp>
    </p:spTree>
    <p:extLst>
      <p:ext uri="{BB962C8B-B14F-4D97-AF65-F5344CB8AC3E}">
        <p14:creationId xmlns:p14="http://schemas.microsoft.com/office/powerpoint/2010/main" val="4026085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B29FE26D-DF81-7D43-8147-8610848055EA}"/>
              </a:ext>
            </a:extLst>
          </p:cNvPr>
          <p:cNvSpPr>
            <a:spLocks noGrp="1"/>
          </p:cNvSpPr>
          <p:nvPr>
            <p:ph type="title"/>
          </p:nvPr>
        </p:nvSpPr>
        <p:spPr>
          <a:xfrm>
            <a:off x="2231136" y="548068"/>
            <a:ext cx="7729728" cy="1188720"/>
          </a:xfrm>
        </p:spPr>
        <p:txBody>
          <a:bodyPr/>
          <a:lstStyle/>
          <a:p>
            <a:pPr eaLnBrk="1" hangingPunct="1"/>
            <a:r>
              <a:rPr lang="el-GR" altLang="el-GR" sz="3200">
                <a:ea typeface="ＭＳ Ｐゴシック" panose="020B0600070205080204" pitchFamily="34" charset="-128"/>
              </a:rPr>
              <a:t>Σχετική αιτιότητα</a:t>
            </a:r>
          </a:p>
        </p:txBody>
      </p:sp>
      <p:sp>
        <p:nvSpPr>
          <p:cNvPr id="134146" name="Rectangle 3">
            <a:extLst>
              <a:ext uri="{FF2B5EF4-FFF2-40B4-BE49-F238E27FC236}">
                <a16:creationId xmlns:a16="http://schemas.microsoft.com/office/drawing/2014/main" id="{6CE11B8B-E1D7-3743-B01E-0A51B694FF2A}"/>
              </a:ext>
            </a:extLst>
          </p:cNvPr>
          <p:cNvSpPr>
            <a:spLocks noGrp="1"/>
          </p:cNvSpPr>
          <p:nvPr>
            <p:ph type="body" idx="1"/>
          </p:nvPr>
        </p:nvSpPr>
        <p:spPr>
          <a:xfrm>
            <a:off x="2231136" y="2003417"/>
            <a:ext cx="7729728" cy="3101983"/>
          </a:xfrm>
        </p:spPr>
        <p:txBody>
          <a:bodyPr/>
          <a:lstStyle/>
          <a:p>
            <a:pPr eaLnBrk="1" hangingPunct="1"/>
            <a:r>
              <a:rPr lang="el-GR" altLang="el-GR" sz="2800" dirty="0">
                <a:ea typeface="ＭＳ Ｐゴシック" panose="020B0600070205080204" pitchFamily="34" charset="-128"/>
              </a:rPr>
              <a:t>Στις λέξεις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εικοσιένα</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a:t>
            </a:r>
            <a:r>
              <a:rPr lang="el-GR" altLang="ja-JP" sz="2800" dirty="0">
                <a:ea typeface="ＭＳ Ｐゴシック" panose="020B0600070205080204" pitchFamily="34" charset="-128"/>
              </a:rPr>
              <a:t>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διπλωματούχος</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a:t>
            </a:r>
            <a:r>
              <a:rPr lang="el-GR" altLang="ja-JP" sz="2800" dirty="0">
                <a:ea typeface="ＭＳ Ｐゴシック" panose="020B0600070205080204" pitchFamily="34" charset="-128"/>
              </a:rPr>
              <a:t>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ουρανοξύστης</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διαστημόπλοιο</a:t>
            </a:r>
            <a:r>
              <a:rPr lang="ja-JP" altLang="el-GR" sz="2800" b="1">
                <a:ea typeface="ＭＳ Ｐゴシック" panose="020B0600070205080204" pitchFamily="34" charset="-128"/>
              </a:rPr>
              <a:t>’</a:t>
            </a:r>
            <a:r>
              <a:rPr lang="el-GR" altLang="ja-JP" sz="2800" dirty="0">
                <a:ea typeface="ＭＳ Ｐゴシック" panose="020B0600070205080204" pitchFamily="34" charset="-128"/>
              </a:rPr>
              <a:t>, υπάρχουν στοιχεία που αίρουν τα περί συμβατικότητας του γλωσσικού σημείου;</a:t>
            </a:r>
            <a:endParaRPr lang="el-GR" altLang="el-GR" sz="2800" b="1" dirty="0">
              <a:ea typeface="ＭＳ Ｐゴシック" panose="020B0600070205080204" pitchFamily="34" charset="-128"/>
            </a:endParaRPr>
          </a:p>
        </p:txBody>
      </p:sp>
      <p:sp>
        <p:nvSpPr>
          <p:cNvPr id="134147" name="Oval 4">
            <a:extLst>
              <a:ext uri="{FF2B5EF4-FFF2-40B4-BE49-F238E27FC236}">
                <a16:creationId xmlns:a16="http://schemas.microsoft.com/office/drawing/2014/main" id="{8A5B9D0A-C724-CC49-AB60-53139FC8E5CB}"/>
              </a:ext>
            </a:extLst>
          </p:cNvPr>
          <p:cNvSpPr>
            <a:spLocks noChangeArrowheads="1"/>
          </p:cNvSpPr>
          <p:nvPr/>
        </p:nvSpPr>
        <p:spPr bwMode="auto">
          <a:xfrm>
            <a:off x="2667000" y="3886200"/>
            <a:ext cx="2819400" cy="29718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l-GR" altLang="el-GR" sz="2400" b="1">
                <a:latin typeface="Arial" panose="020B0604020202020204" pitchFamily="34" charset="0"/>
              </a:rPr>
              <a:t>«21»</a:t>
            </a:r>
          </a:p>
          <a:p>
            <a:pPr algn="ctr" eaLnBrk="1" hangingPunct="1">
              <a:spcBef>
                <a:spcPct val="0"/>
              </a:spcBef>
              <a:buFontTx/>
              <a:buNone/>
            </a:pPr>
            <a:endParaRPr lang="el-GR" altLang="el-GR" sz="1800">
              <a:latin typeface="Arial" panose="020B0604020202020204" pitchFamily="34" charset="0"/>
            </a:endParaRPr>
          </a:p>
          <a:p>
            <a:pPr algn="ctr" eaLnBrk="1" hangingPunct="1">
              <a:spcBef>
                <a:spcPct val="0"/>
              </a:spcBef>
              <a:buFontTx/>
              <a:buNone/>
            </a:pPr>
            <a:endParaRPr lang="el-GR" altLang="el-GR" sz="1800">
              <a:latin typeface="Arial" panose="020B0604020202020204" pitchFamily="34" charset="0"/>
            </a:endParaRPr>
          </a:p>
          <a:p>
            <a:pPr algn="ctr" eaLnBrk="1" hangingPunct="1">
              <a:spcBef>
                <a:spcPct val="0"/>
              </a:spcBef>
              <a:buFontTx/>
              <a:buNone/>
            </a:pPr>
            <a:r>
              <a:rPr lang="el-GR" altLang="el-GR" sz="2400" b="1">
                <a:latin typeface="Arial" panose="020B0604020202020204" pitchFamily="34" charset="0"/>
              </a:rPr>
              <a:t>/</a:t>
            </a:r>
            <a:r>
              <a:rPr lang="en-US" altLang="el-GR" sz="2400" b="1">
                <a:latin typeface="Arial" panose="020B0604020202020204" pitchFamily="34" charset="0"/>
              </a:rPr>
              <a:t>ikosiéna/</a:t>
            </a:r>
          </a:p>
        </p:txBody>
      </p:sp>
      <p:sp>
        <p:nvSpPr>
          <p:cNvPr id="134148" name="Line 5">
            <a:extLst>
              <a:ext uri="{FF2B5EF4-FFF2-40B4-BE49-F238E27FC236}">
                <a16:creationId xmlns:a16="http://schemas.microsoft.com/office/drawing/2014/main" id="{541E578E-5CF6-0043-8F58-CED8B0EDBB49}"/>
              </a:ext>
            </a:extLst>
          </p:cNvPr>
          <p:cNvSpPr>
            <a:spLocks noChangeShapeType="1"/>
          </p:cNvSpPr>
          <p:nvPr/>
        </p:nvSpPr>
        <p:spPr bwMode="auto">
          <a:xfrm>
            <a:off x="2667000" y="54102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149" name="Rectangle 6">
            <a:extLst>
              <a:ext uri="{FF2B5EF4-FFF2-40B4-BE49-F238E27FC236}">
                <a16:creationId xmlns:a16="http://schemas.microsoft.com/office/drawing/2014/main" id="{44C254E2-245B-154D-BDD1-D0BA6534E39C}"/>
              </a:ext>
            </a:extLst>
          </p:cNvPr>
          <p:cNvSpPr>
            <a:spLocks noChangeArrowheads="1"/>
          </p:cNvSpPr>
          <p:nvPr/>
        </p:nvSpPr>
        <p:spPr bwMode="auto">
          <a:xfrm>
            <a:off x="5791200" y="4572000"/>
            <a:ext cx="1981200" cy="533400"/>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l-GR" altLang="el-GR" sz="1800" b="1">
                <a:solidFill>
                  <a:schemeClr val="hlink"/>
                </a:solidFill>
                <a:latin typeface="Arial" panose="020B0604020202020204" pitchFamily="34" charset="0"/>
              </a:rPr>
              <a:t>σημαινόμενο</a:t>
            </a:r>
          </a:p>
        </p:txBody>
      </p:sp>
      <p:sp>
        <p:nvSpPr>
          <p:cNvPr id="134150" name="Rectangle 7">
            <a:extLst>
              <a:ext uri="{FF2B5EF4-FFF2-40B4-BE49-F238E27FC236}">
                <a16:creationId xmlns:a16="http://schemas.microsoft.com/office/drawing/2014/main" id="{8D9BC0DA-14E6-D549-AFB0-37A35042904A}"/>
              </a:ext>
            </a:extLst>
          </p:cNvPr>
          <p:cNvSpPr>
            <a:spLocks noChangeArrowheads="1"/>
          </p:cNvSpPr>
          <p:nvPr/>
        </p:nvSpPr>
        <p:spPr bwMode="auto">
          <a:xfrm>
            <a:off x="5638800" y="5791200"/>
            <a:ext cx="1981200" cy="533400"/>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l-GR" altLang="el-GR" sz="1800" b="1">
                <a:solidFill>
                  <a:schemeClr val="hlink"/>
                </a:solidFill>
                <a:latin typeface="Arial" panose="020B0604020202020204" pitchFamily="34" charset="0"/>
              </a:rPr>
              <a:t>σημαίνον</a:t>
            </a:r>
          </a:p>
        </p:txBody>
      </p:sp>
      <p:sp>
        <p:nvSpPr>
          <p:cNvPr id="134151" name="Line 9">
            <a:extLst>
              <a:ext uri="{FF2B5EF4-FFF2-40B4-BE49-F238E27FC236}">
                <a16:creationId xmlns:a16="http://schemas.microsoft.com/office/drawing/2014/main" id="{0C05D201-5FDB-4A4D-B77F-C2741DBABCCC}"/>
              </a:ext>
            </a:extLst>
          </p:cNvPr>
          <p:cNvSpPr>
            <a:spLocks noChangeShapeType="1"/>
          </p:cNvSpPr>
          <p:nvPr/>
        </p:nvSpPr>
        <p:spPr bwMode="auto">
          <a:xfrm>
            <a:off x="3124200" y="4953000"/>
            <a:ext cx="0" cy="1066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295988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B29FE26D-DF81-7D43-8147-8610848055EA}"/>
              </a:ext>
            </a:extLst>
          </p:cNvPr>
          <p:cNvSpPr>
            <a:spLocks noGrp="1"/>
          </p:cNvSpPr>
          <p:nvPr>
            <p:ph type="title"/>
          </p:nvPr>
        </p:nvSpPr>
        <p:spPr>
          <a:xfrm>
            <a:off x="2231136" y="548068"/>
            <a:ext cx="7729728" cy="1188720"/>
          </a:xfrm>
        </p:spPr>
        <p:txBody>
          <a:bodyPr/>
          <a:lstStyle/>
          <a:p>
            <a:pPr eaLnBrk="1" hangingPunct="1"/>
            <a:r>
              <a:rPr lang="el-GR" altLang="el-GR" sz="3200">
                <a:ea typeface="ＭＳ Ｐゴシック" panose="020B0600070205080204" pitchFamily="34" charset="-128"/>
              </a:rPr>
              <a:t>Σχετική αιτιότητα</a:t>
            </a:r>
          </a:p>
        </p:txBody>
      </p:sp>
      <p:sp>
        <p:nvSpPr>
          <p:cNvPr id="134146" name="Rectangle 3">
            <a:extLst>
              <a:ext uri="{FF2B5EF4-FFF2-40B4-BE49-F238E27FC236}">
                <a16:creationId xmlns:a16="http://schemas.microsoft.com/office/drawing/2014/main" id="{6CE11B8B-E1D7-3743-B01E-0A51B694FF2A}"/>
              </a:ext>
            </a:extLst>
          </p:cNvPr>
          <p:cNvSpPr>
            <a:spLocks noGrp="1"/>
          </p:cNvSpPr>
          <p:nvPr>
            <p:ph type="body" idx="1"/>
          </p:nvPr>
        </p:nvSpPr>
        <p:spPr>
          <a:xfrm>
            <a:off x="2231136" y="2003417"/>
            <a:ext cx="7729728" cy="3101983"/>
          </a:xfrm>
        </p:spPr>
        <p:txBody>
          <a:bodyPr/>
          <a:lstStyle/>
          <a:p>
            <a:pPr eaLnBrk="1" hangingPunct="1"/>
            <a:r>
              <a:rPr lang="el-GR" altLang="el-GR" sz="2800" dirty="0">
                <a:ea typeface="ＭＳ Ｐゴシック" panose="020B0600070205080204" pitchFamily="34" charset="-128"/>
              </a:rPr>
              <a:t>Στις λέξεις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βουίζω</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a:t>
            </a:r>
            <a:r>
              <a:rPr lang="el-GR" altLang="ja-JP" sz="2800" dirty="0">
                <a:ea typeface="ＭＳ Ｐゴシック" panose="020B0600070205080204" pitchFamily="34" charset="-128"/>
              </a:rPr>
              <a:t>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μουρμούρα</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a:t>
            </a:r>
            <a:r>
              <a:rPr lang="el-GR" altLang="ja-JP" sz="2800" dirty="0">
                <a:ea typeface="ＭＳ Ｐゴシック" panose="020B0600070205080204" pitchFamily="34" charset="-128"/>
              </a:rPr>
              <a:t>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νιαουρίζω</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 </a:t>
            </a:r>
            <a:r>
              <a:rPr lang="ja-JP" altLang="el-GR" sz="2800" b="1">
                <a:ea typeface="ＭＳ Ｐゴシック" panose="020B0600070205080204" pitchFamily="34" charset="-128"/>
              </a:rPr>
              <a:t>‘</a:t>
            </a:r>
            <a:r>
              <a:rPr lang="el-GR" altLang="ja-JP" sz="2800" b="1" dirty="0">
                <a:ea typeface="ＭＳ Ｐゴシック" panose="020B0600070205080204" pitchFamily="34" charset="-128"/>
              </a:rPr>
              <a:t>γάβγισμα</a:t>
            </a:r>
            <a:r>
              <a:rPr lang="ja-JP" altLang="el-GR" sz="2800" b="1">
                <a:ea typeface="ＭＳ Ｐゴシック" panose="020B0600070205080204" pitchFamily="34" charset="-128"/>
              </a:rPr>
              <a:t>’</a:t>
            </a:r>
            <a:r>
              <a:rPr lang="el-GR" altLang="ja-JP" sz="2800" dirty="0">
                <a:ea typeface="ＭＳ Ｐゴシック" panose="020B0600070205080204" pitchFamily="34" charset="-128"/>
              </a:rPr>
              <a:t>, υπάρχουν στοιχεία που αίρουν τα περί συμβατικότητας του γλωσσικού σημείου;</a:t>
            </a:r>
            <a:endParaRPr lang="el-GR" altLang="el-GR" sz="2800" b="1" dirty="0">
              <a:ea typeface="ＭＳ Ｐゴシック" panose="020B0600070205080204" pitchFamily="34" charset="-128"/>
            </a:endParaRPr>
          </a:p>
        </p:txBody>
      </p:sp>
      <p:sp>
        <p:nvSpPr>
          <p:cNvPr id="134147" name="Oval 4">
            <a:extLst>
              <a:ext uri="{FF2B5EF4-FFF2-40B4-BE49-F238E27FC236}">
                <a16:creationId xmlns:a16="http://schemas.microsoft.com/office/drawing/2014/main" id="{8A5B9D0A-C724-CC49-AB60-53139FC8E5CB}"/>
              </a:ext>
            </a:extLst>
          </p:cNvPr>
          <p:cNvSpPr>
            <a:spLocks noChangeArrowheads="1"/>
          </p:cNvSpPr>
          <p:nvPr/>
        </p:nvSpPr>
        <p:spPr bwMode="auto">
          <a:xfrm>
            <a:off x="2667000" y="3886200"/>
            <a:ext cx="2819400" cy="29718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l-GR" altLang="el-GR" sz="2400" b="1" dirty="0">
                <a:latin typeface="Arial" panose="020B0604020202020204" pitchFamily="34" charset="0"/>
              </a:rPr>
              <a:t>«</a:t>
            </a:r>
            <a:r>
              <a:rPr lang="el-GR" altLang="el-GR" sz="2400" b="1" dirty="0" err="1">
                <a:latin typeface="Arial" panose="020B0604020202020204" pitchFamily="34" charset="0"/>
              </a:rPr>
              <a:t>γαβ</a:t>
            </a:r>
            <a:r>
              <a:rPr lang="el-GR" altLang="el-GR" sz="2400" b="1" dirty="0">
                <a:latin typeface="Arial" panose="020B0604020202020204" pitchFamily="34" charset="0"/>
              </a:rPr>
              <a:t>»</a:t>
            </a:r>
          </a:p>
          <a:p>
            <a:pPr algn="ctr" eaLnBrk="1" hangingPunct="1">
              <a:spcBef>
                <a:spcPct val="0"/>
              </a:spcBef>
              <a:buFontTx/>
              <a:buNone/>
            </a:pPr>
            <a:endParaRPr lang="el-GR" altLang="el-GR" sz="1800" dirty="0">
              <a:latin typeface="Arial" panose="020B0604020202020204" pitchFamily="34" charset="0"/>
            </a:endParaRPr>
          </a:p>
          <a:p>
            <a:pPr algn="ctr" eaLnBrk="1" hangingPunct="1">
              <a:spcBef>
                <a:spcPct val="0"/>
              </a:spcBef>
              <a:buFontTx/>
              <a:buNone/>
            </a:pPr>
            <a:endParaRPr lang="el-GR" altLang="el-GR" sz="1800" dirty="0">
              <a:latin typeface="Arial" panose="020B0604020202020204" pitchFamily="34" charset="0"/>
            </a:endParaRPr>
          </a:p>
          <a:p>
            <a:pPr algn="ctr" eaLnBrk="1" hangingPunct="1">
              <a:spcBef>
                <a:spcPct val="0"/>
              </a:spcBef>
              <a:buFontTx/>
              <a:buNone/>
            </a:pPr>
            <a:r>
              <a:rPr lang="el-GR" altLang="el-GR" sz="2400" b="1" dirty="0">
                <a:latin typeface="Arial" panose="020B0604020202020204" pitchFamily="34" charset="0"/>
              </a:rPr>
              <a:t>/γ</a:t>
            </a:r>
            <a:r>
              <a:rPr lang="en-US" altLang="el-GR" sz="2400" b="1" dirty="0" err="1">
                <a:latin typeface="Arial" panose="020B0604020202020204" pitchFamily="34" charset="0"/>
              </a:rPr>
              <a:t>avjίzo</a:t>
            </a:r>
            <a:r>
              <a:rPr lang="en-US" altLang="el-GR" sz="2400" b="1" dirty="0">
                <a:latin typeface="Arial" panose="020B0604020202020204" pitchFamily="34" charset="0"/>
              </a:rPr>
              <a:t>/</a:t>
            </a:r>
          </a:p>
        </p:txBody>
      </p:sp>
      <p:sp>
        <p:nvSpPr>
          <p:cNvPr id="134148" name="Line 5">
            <a:extLst>
              <a:ext uri="{FF2B5EF4-FFF2-40B4-BE49-F238E27FC236}">
                <a16:creationId xmlns:a16="http://schemas.microsoft.com/office/drawing/2014/main" id="{541E578E-5CF6-0043-8F58-CED8B0EDBB49}"/>
              </a:ext>
            </a:extLst>
          </p:cNvPr>
          <p:cNvSpPr>
            <a:spLocks noChangeShapeType="1"/>
          </p:cNvSpPr>
          <p:nvPr/>
        </p:nvSpPr>
        <p:spPr bwMode="auto">
          <a:xfrm>
            <a:off x="2667000" y="5410200"/>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4149" name="Rectangle 6">
            <a:extLst>
              <a:ext uri="{FF2B5EF4-FFF2-40B4-BE49-F238E27FC236}">
                <a16:creationId xmlns:a16="http://schemas.microsoft.com/office/drawing/2014/main" id="{44C254E2-245B-154D-BDD1-D0BA6534E39C}"/>
              </a:ext>
            </a:extLst>
          </p:cNvPr>
          <p:cNvSpPr>
            <a:spLocks noChangeArrowheads="1"/>
          </p:cNvSpPr>
          <p:nvPr/>
        </p:nvSpPr>
        <p:spPr bwMode="auto">
          <a:xfrm>
            <a:off x="5791200" y="4572000"/>
            <a:ext cx="1981200" cy="533400"/>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l-GR" altLang="el-GR" sz="1800" b="1">
                <a:solidFill>
                  <a:schemeClr val="hlink"/>
                </a:solidFill>
                <a:latin typeface="Arial" panose="020B0604020202020204" pitchFamily="34" charset="0"/>
              </a:rPr>
              <a:t>σημαινόμενο</a:t>
            </a:r>
          </a:p>
        </p:txBody>
      </p:sp>
      <p:sp>
        <p:nvSpPr>
          <p:cNvPr id="134150" name="Rectangle 7">
            <a:extLst>
              <a:ext uri="{FF2B5EF4-FFF2-40B4-BE49-F238E27FC236}">
                <a16:creationId xmlns:a16="http://schemas.microsoft.com/office/drawing/2014/main" id="{8D9BC0DA-14E6-D549-AFB0-37A35042904A}"/>
              </a:ext>
            </a:extLst>
          </p:cNvPr>
          <p:cNvSpPr>
            <a:spLocks noChangeArrowheads="1"/>
          </p:cNvSpPr>
          <p:nvPr/>
        </p:nvSpPr>
        <p:spPr bwMode="auto">
          <a:xfrm>
            <a:off x="5638800" y="5791200"/>
            <a:ext cx="1981200" cy="533400"/>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l-GR" altLang="el-GR" sz="1800" b="1">
                <a:solidFill>
                  <a:schemeClr val="hlink"/>
                </a:solidFill>
                <a:latin typeface="Arial" panose="020B0604020202020204" pitchFamily="34" charset="0"/>
              </a:rPr>
              <a:t>σημαίνον</a:t>
            </a:r>
          </a:p>
        </p:txBody>
      </p:sp>
      <p:sp>
        <p:nvSpPr>
          <p:cNvPr id="134151" name="Line 9">
            <a:extLst>
              <a:ext uri="{FF2B5EF4-FFF2-40B4-BE49-F238E27FC236}">
                <a16:creationId xmlns:a16="http://schemas.microsoft.com/office/drawing/2014/main" id="{0C05D201-5FDB-4A4D-B77F-C2741DBABCCC}"/>
              </a:ext>
            </a:extLst>
          </p:cNvPr>
          <p:cNvSpPr>
            <a:spLocks noChangeShapeType="1"/>
          </p:cNvSpPr>
          <p:nvPr/>
        </p:nvSpPr>
        <p:spPr bwMode="auto">
          <a:xfrm>
            <a:off x="3124200" y="4953000"/>
            <a:ext cx="0" cy="1066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382022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7D9F319F-0185-9E43-BCA0-50F8A39181B0}"/>
              </a:ext>
            </a:extLst>
          </p:cNvPr>
          <p:cNvSpPr>
            <a:spLocks noGrp="1"/>
          </p:cNvSpPr>
          <p:nvPr>
            <p:ph type="title"/>
          </p:nvPr>
        </p:nvSpPr>
        <p:spPr>
          <a:xfrm>
            <a:off x="2074984" y="617316"/>
            <a:ext cx="7543800" cy="914400"/>
          </a:xfrm>
        </p:spPr>
        <p:txBody>
          <a:bodyPr>
            <a:normAutofit fontScale="90000"/>
          </a:bodyPr>
          <a:lstStyle/>
          <a:p>
            <a:pPr eaLnBrk="1" hangingPunct="1"/>
            <a:br>
              <a:rPr lang="el-GR" altLang="el-GR" sz="2400" dirty="0">
                <a:ea typeface="ＭＳ Ｐゴシック" panose="020B0600070205080204" pitchFamily="34" charset="-128"/>
              </a:rPr>
            </a:br>
            <a:r>
              <a:rPr lang="el-GR" altLang="el-GR" sz="2400" dirty="0">
                <a:ea typeface="ＭＳ Ｐゴシック" panose="020B0600070205080204" pitchFamily="34" charset="-128"/>
              </a:rPr>
              <a:t>Σχετική αιτιότητα: παραγωγή – σύνθεση- </a:t>
            </a:r>
            <a:r>
              <a:rPr lang="el-GR" altLang="el-GR" sz="2400" dirty="0" err="1">
                <a:ea typeface="ＭＳ Ｐゴシック" panose="020B0600070205080204" pitchFamily="34" charset="-128"/>
              </a:rPr>
              <a:t>ονοματοποιΪΑ</a:t>
            </a:r>
            <a:br>
              <a:rPr lang="el-GR" altLang="el-GR" sz="2400" dirty="0">
                <a:ea typeface="ＭＳ Ｐゴシック" panose="020B0600070205080204" pitchFamily="34" charset="-128"/>
              </a:rPr>
            </a:br>
            <a:endParaRPr lang="el-GR" altLang="el-GR" sz="2400" dirty="0">
              <a:ea typeface="ＭＳ Ｐゴシック" panose="020B0600070205080204" pitchFamily="34" charset="-128"/>
            </a:endParaRPr>
          </a:p>
        </p:txBody>
      </p:sp>
      <p:sp>
        <p:nvSpPr>
          <p:cNvPr id="136194" name="Rectangle 3">
            <a:extLst>
              <a:ext uri="{FF2B5EF4-FFF2-40B4-BE49-F238E27FC236}">
                <a16:creationId xmlns:a16="http://schemas.microsoft.com/office/drawing/2014/main" id="{01AEA09C-448F-1840-A1E7-936C1C53523A}"/>
              </a:ext>
            </a:extLst>
          </p:cNvPr>
          <p:cNvSpPr>
            <a:spLocks noGrp="1"/>
          </p:cNvSpPr>
          <p:nvPr>
            <p:ph type="body" idx="1"/>
          </p:nvPr>
        </p:nvSpPr>
        <p:spPr>
          <a:xfrm>
            <a:off x="798653" y="1688920"/>
            <a:ext cx="9468091" cy="4551764"/>
          </a:xfrm>
        </p:spPr>
        <p:txBody>
          <a:bodyPr>
            <a:normAutofit lnSpcReduction="10000"/>
          </a:bodyPr>
          <a:lstStyle/>
          <a:p>
            <a:pPr>
              <a:lnSpc>
                <a:spcPct val="90000"/>
              </a:lnSpc>
            </a:pPr>
            <a:r>
              <a:rPr lang="el-GR" altLang="el-GR" sz="2800" dirty="0">
                <a:ea typeface="ＭＳ Ｐゴシック" panose="020B0600070205080204" pitchFamily="34" charset="-128"/>
              </a:rPr>
              <a:t>Δεν αιτιολογείται η ουσιαστική σχέση μεταξύ των δύο μερών του γλωσσικού σημείου: η </a:t>
            </a:r>
            <a:r>
              <a:rPr lang="el-GR" altLang="el-GR" sz="2800" b="1" dirty="0">
                <a:ea typeface="ＭＳ Ｐゴシック" panose="020B0600070205080204" pitchFamily="34" charset="-128"/>
              </a:rPr>
              <a:t>«κατακόρυφη»</a:t>
            </a:r>
            <a:r>
              <a:rPr lang="el-GR" altLang="el-GR" sz="2800" dirty="0">
                <a:ea typeface="ＭＳ Ｐゴシック" panose="020B0600070205080204" pitchFamily="34" charset="-128"/>
              </a:rPr>
              <a:t> σχέση. Η σχέση αυτή παραμένει συμβατική, αφού συμβατική είναι η σχέση καθενός από τα γλωσσικά σημεία που τη συνιστούν, όσον αφορά τη σύνδεση της σημασίας και της μορφής τους</a:t>
            </a:r>
          </a:p>
          <a:p>
            <a:pPr>
              <a:lnSpc>
                <a:spcPct val="90000"/>
              </a:lnSpc>
            </a:pPr>
            <a:r>
              <a:rPr lang="el-GR" altLang="el-GR" sz="2800" dirty="0">
                <a:ea typeface="ＭＳ Ｐゴシック" panose="020B0600070205080204" pitchFamily="34" charset="-128"/>
              </a:rPr>
              <a:t>Αιτιολογείται χωριστά η προέλευση κάθε μέρους (σημασίας ή μορφής). Άρα, πρόκειται για μια </a:t>
            </a:r>
            <a:r>
              <a:rPr lang="el-GR" altLang="el-GR" sz="2800" b="1" dirty="0">
                <a:ea typeface="ＭＳ Ｐゴシック" panose="020B0600070205080204" pitchFamily="34" charset="-128"/>
              </a:rPr>
              <a:t>«οριζόντια»</a:t>
            </a:r>
            <a:r>
              <a:rPr lang="el-GR" altLang="el-GR" sz="2800" dirty="0">
                <a:ea typeface="ＭＳ Ｐゴシック" panose="020B0600070205080204" pitchFamily="34" charset="-128"/>
              </a:rPr>
              <a:t> αιτιολόγηση.</a:t>
            </a:r>
          </a:p>
          <a:p>
            <a:pPr>
              <a:lnSpc>
                <a:spcPct val="90000"/>
              </a:lnSpc>
            </a:pPr>
            <a:r>
              <a:rPr lang="el-GR" altLang="el-GR" sz="2800" dirty="0">
                <a:ea typeface="ＭＳ Ｐゴシック" panose="020B0600070205080204" pitchFamily="34" charset="-128"/>
              </a:rPr>
              <a:t>Ακόμα και στις περιπτώσεις </a:t>
            </a:r>
            <a:r>
              <a:rPr lang="el-GR" altLang="el-GR" sz="2800" b="1" dirty="0">
                <a:ea typeface="ＭＳ Ｐゴシック" panose="020B0600070205080204" pitchFamily="34" charset="-128"/>
              </a:rPr>
              <a:t>ηχητικού συμβολισμού, στις </a:t>
            </a:r>
            <a:r>
              <a:rPr lang="el-GR" altLang="el-GR" sz="2800" b="1" dirty="0" err="1">
                <a:ea typeface="ＭＳ Ｐゴシック" panose="020B0600070205080204" pitchFamily="34" charset="-128"/>
              </a:rPr>
              <a:t>ονοματοποιητικές</a:t>
            </a:r>
            <a:r>
              <a:rPr lang="el-GR" altLang="el-GR" sz="2800" b="1" dirty="0">
                <a:ea typeface="ＭＳ Ｐゴシック" panose="020B0600070205080204" pitchFamily="34" charset="-128"/>
              </a:rPr>
              <a:t> λέξεις, </a:t>
            </a:r>
            <a:r>
              <a:rPr lang="el-GR" altLang="el-GR" sz="2800" dirty="0">
                <a:ea typeface="ＭＳ Ｐゴシック" panose="020B0600070205080204" pitchFamily="34" charset="-128"/>
              </a:rPr>
              <a:t>οι φθόγγοι διαφέρουν από γλώσσα σε γλώσσα , αντανακλώντας με διαφορετικό τρόπο το ιδιαίτερο φθογγικό αλλά και μορφολογικό σύστημα καθεμιάς.</a:t>
            </a:r>
            <a:endParaRPr lang="el-GR" altLang="el-GR" sz="2800" b="1" dirty="0">
              <a:ea typeface="ＭＳ Ｐゴシック" panose="020B0600070205080204" pitchFamily="34" charset="-128"/>
            </a:endParaRPr>
          </a:p>
          <a:p>
            <a:pPr>
              <a:lnSpc>
                <a:spcPct val="90000"/>
              </a:lnSpc>
            </a:pPr>
            <a:endParaRPr lang="el-GR" altLang="el-GR" sz="2800" dirty="0">
              <a:ea typeface="ＭＳ Ｐゴシック" panose="020B0600070205080204" pitchFamily="34" charset="-128"/>
            </a:endParaRPr>
          </a:p>
          <a:p>
            <a:pPr>
              <a:lnSpc>
                <a:spcPct val="90000"/>
              </a:lnSpc>
            </a:pPr>
            <a:endParaRPr lang="el-GR" altLang="el-GR" sz="2800" dirty="0">
              <a:ea typeface="ＭＳ Ｐゴシック" panose="020B0600070205080204" pitchFamily="34" charset="-128"/>
            </a:endParaRPr>
          </a:p>
          <a:p>
            <a:pPr eaLnBrk="1" hangingPunct="1">
              <a:lnSpc>
                <a:spcPct val="90000"/>
              </a:lnSpc>
            </a:pPr>
            <a:endParaRPr lang="el-GR" altLang="el-GR" sz="2800" dirty="0">
              <a:ea typeface="ＭＳ Ｐゴシック" panose="020B0600070205080204" pitchFamily="34" charset="-128"/>
            </a:endParaRPr>
          </a:p>
        </p:txBody>
      </p:sp>
    </p:spTree>
    <p:extLst>
      <p:ext uri="{BB962C8B-B14F-4D97-AF65-F5344CB8AC3E}">
        <p14:creationId xmlns:p14="http://schemas.microsoft.com/office/powerpoint/2010/main" val="1521596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 Τίτλος">
            <a:extLst>
              <a:ext uri="{FF2B5EF4-FFF2-40B4-BE49-F238E27FC236}">
                <a16:creationId xmlns:a16="http://schemas.microsoft.com/office/drawing/2014/main" id="{321813A5-8A48-EA48-A3E6-6DDB6F09BC49}"/>
              </a:ext>
            </a:extLst>
          </p:cNvPr>
          <p:cNvSpPr>
            <a:spLocks noGrp="1"/>
          </p:cNvSpPr>
          <p:nvPr>
            <p:ph type="title"/>
          </p:nvPr>
        </p:nvSpPr>
        <p:spPr>
          <a:xfrm>
            <a:off x="2231136" y="79693"/>
            <a:ext cx="7729728" cy="1188720"/>
          </a:xfrm>
        </p:spPr>
        <p:txBody>
          <a:bodyPr/>
          <a:lstStyle/>
          <a:p>
            <a:pPr eaLnBrk="1" hangingPunct="1"/>
            <a:r>
              <a:rPr lang="el-GR" altLang="el-GR">
                <a:ea typeface="ＭＳ Ｐゴシック" panose="020B0600070205080204" pitchFamily="34" charset="-128"/>
              </a:rPr>
              <a:t>Βαθμοί «αυθαιρετότητας»</a:t>
            </a:r>
          </a:p>
        </p:txBody>
      </p:sp>
      <p:sp>
        <p:nvSpPr>
          <p:cNvPr id="70658" name="2 - Θέση περιεχομένου">
            <a:extLst>
              <a:ext uri="{FF2B5EF4-FFF2-40B4-BE49-F238E27FC236}">
                <a16:creationId xmlns:a16="http://schemas.microsoft.com/office/drawing/2014/main" id="{574A2077-050F-0A43-BB08-7110DD8CD7D6}"/>
              </a:ext>
            </a:extLst>
          </p:cNvPr>
          <p:cNvSpPr>
            <a:spLocks noGrp="1"/>
          </p:cNvSpPr>
          <p:nvPr>
            <p:ph idx="1"/>
          </p:nvPr>
        </p:nvSpPr>
        <p:spPr>
          <a:xfrm>
            <a:off x="956598" y="1520507"/>
            <a:ext cx="10155097" cy="5257800"/>
          </a:xfrm>
        </p:spPr>
        <p:txBody>
          <a:bodyPr>
            <a:normAutofit/>
          </a:bodyPr>
          <a:lstStyle/>
          <a:p>
            <a:pPr eaLnBrk="1" hangingPunct="1"/>
            <a:r>
              <a:rPr lang="el-GR" altLang="el-GR" sz="2400" dirty="0">
                <a:ea typeface="ＭＳ Ｐゴシック" panose="020B0600070205080204" pitchFamily="34" charset="-128"/>
              </a:rPr>
              <a:t>Αν όλα τα γλωσσικά σημεία ήταν απολύτως αυθαίρετα, η γλώσσα δεν θα ήταν σύστημα και η επικοινωνιακή της λειτουργία θα ήταν υπό κατάρρευση.</a:t>
            </a:r>
          </a:p>
          <a:p>
            <a:pPr eaLnBrk="1" hangingPunct="1"/>
            <a:r>
              <a:rPr lang="el-GR" altLang="el-GR" sz="2400" dirty="0">
                <a:ea typeface="ＭＳ Ｐゴシック" panose="020B0600070205080204" pitchFamily="34" charset="-128"/>
              </a:rPr>
              <a:t>Μια γλώσσα δεν είναι εντελώς αυθαίρετη, γιατί το κάθε σύστημα έχει τη δική του λογική.</a:t>
            </a:r>
          </a:p>
          <a:p>
            <a:pPr eaLnBrk="1" hangingPunct="1"/>
            <a:r>
              <a:rPr lang="el-GR" altLang="el-GR" sz="2400" dirty="0">
                <a:ea typeface="ＭＳ Ｐゴシック" panose="020B0600070205080204" pitchFamily="34" charset="-128"/>
              </a:rPr>
              <a:t>Η θεμελιώδης αρχή περί του αυθαιρέτου των γλωσσικών σημείων δεν μας απαγορεύει από το να διακρίνουμε ανάμεσα σε αυτά τα σημεία που είναι </a:t>
            </a:r>
            <a:r>
              <a:rPr lang="el-GR" altLang="el-GR" sz="2400" b="1" dirty="0">
                <a:highlight>
                  <a:srgbClr val="FFFF00"/>
                </a:highlight>
                <a:ea typeface="ＭＳ Ｐゴシック" panose="020B0600070205080204" pitchFamily="34" charset="-128"/>
              </a:rPr>
              <a:t>εγγενώς αυθαίρετα</a:t>
            </a:r>
            <a:r>
              <a:rPr lang="el-GR" altLang="el-GR" sz="2400" dirty="0">
                <a:highlight>
                  <a:srgbClr val="FFFF00"/>
                </a:highlight>
                <a:ea typeface="ＭＳ Ｐゴシック" panose="020B0600070205080204" pitchFamily="34" charset="-128"/>
              </a:rPr>
              <a:t>/  </a:t>
            </a:r>
            <a:r>
              <a:rPr lang="el-GR" altLang="el-GR" sz="2400" b="1" dirty="0">
                <a:highlight>
                  <a:srgbClr val="FFFF00"/>
                </a:highlight>
                <a:ea typeface="ＭＳ Ｐゴシック" panose="020B0600070205080204" pitchFamily="34" charset="-128"/>
              </a:rPr>
              <a:t>απολύτως</a:t>
            </a:r>
            <a:r>
              <a:rPr lang="el-GR" altLang="el-GR" sz="2400" dirty="0">
                <a:highlight>
                  <a:srgbClr val="FFFF00"/>
                </a:highlight>
                <a:ea typeface="ＭＳ Ｐゴシック" panose="020B0600070205080204" pitchFamily="34" charset="-128"/>
              </a:rPr>
              <a:t> </a:t>
            </a:r>
            <a:r>
              <a:rPr lang="el-GR" altLang="el-GR" sz="2400" b="1" dirty="0">
                <a:highlight>
                  <a:srgbClr val="FFFF00"/>
                </a:highlight>
                <a:ea typeface="ＭＳ Ｐゴシック" panose="020B0600070205080204" pitchFamily="34" charset="-128"/>
              </a:rPr>
              <a:t>αναίτια</a:t>
            </a:r>
            <a:r>
              <a:rPr lang="el-GR" altLang="el-GR" sz="2400" dirty="0">
                <a:ea typeface="ＭＳ Ｐゴシック" panose="020B0600070205080204" pitchFamily="34" charset="-128"/>
              </a:rPr>
              <a:t> και σε αυτά που είναι μόνο </a:t>
            </a:r>
            <a:r>
              <a:rPr lang="el-GR" altLang="el-GR" sz="2400" b="1" dirty="0">
                <a:highlight>
                  <a:srgbClr val="FFFF00"/>
                </a:highlight>
                <a:ea typeface="ＭＳ Ｐゴシック" panose="020B0600070205080204" pitchFamily="34" charset="-128"/>
              </a:rPr>
              <a:t>σχετικά αυθαίρετα</a:t>
            </a:r>
            <a:r>
              <a:rPr lang="el-GR" altLang="el-GR" sz="2400" dirty="0">
                <a:ea typeface="ＭＳ Ｐゴシック" panose="020B0600070205080204" pitchFamily="34" charset="-128"/>
              </a:rPr>
              <a:t>. </a:t>
            </a:r>
          </a:p>
          <a:p>
            <a:pPr eaLnBrk="1" hangingPunct="1"/>
            <a:r>
              <a:rPr lang="el-GR" altLang="el-GR" sz="2400" dirty="0">
                <a:ea typeface="ＭＳ Ｐゴシック" panose="020B0600070205080204" pitchFamily="34" charset="-128"/>
              </a:rPr>
              <a:t>Η </a:t>
            </a:r>
            <a:r>
              <a:rPr lang="el-GR" altLang="el-GR" sz="2400" b="1" dirty="0">
                <a:ea typeface="ＭＳ Ｐゴシック" panose="020B0600070205080204" pitchFamily="34" charset="-128"/>
              </a:rPr>
              <a:t>«</a:t>
            </a:r>
            <a:r>
              <a:rPr lang="el-GR" altLang="el-GR" sz="2400" b="1" dirty="0" err="1">
                <a:ea typeface="ＭＳ Ｐゴシック" panose="020B0600070205080204" pitchFamily="34" charset="-128"/>
              </a:rPr>
              <a:t>αυθαιρετότητα</a:t>
            </a:r>
            <a:r>
              <a:rPr lang="el-GR" altLang="el-GR" sz="2400" b="1" dirty="0">
                <a:ea typeface="ＭＳ Ｐゴシック" panose="020B0600070205080204" pitchFamily="34" charset="-128"/>
              </a:rPr>
              <a:t>» </a:t>
            </a:r>
            <a:r>
              <a:rPr lang="el-GR" altLang="el-GR" sz="2400" dirty="0">
                <a:ea typeface="ＭＳ Ｐゴシック" panose="020B0600070205080204" pitchFamily="34" charset="-128"/>
              </a:rPr>
              <a:t>είναι τελικά μια παράδοξη αρχή. Συνιστά την πραγματική βάση του γλωσσικού συστήματος, ενώ την ίδια στιγμή η </a:t>
            </a:r>
            <a:r>
              <a:rPr lang="el-GR" altLang="el-GR" sz="2400" b="1" dirty="0">
                <a:ea typeface="ＭＳ Ｐゴシック" panose="020B0600070205080204" pitchFamily="34" charset="-128"/>
              </a:rPr>
              <a:t>«συστηματικότητα» </a:t>
            </a:r>
            <a:r>
              <a:rPr lang="el-GR" altLang="el-GR" sz="2400" dirty="0">
                <a:ea typeface="ＭＳ Ｐゴシック" panose="020B0600070205080204" pitchFamily="34" charset="-128"/>
              </a:rPr>
              <a:t>του συστήματος την υποβάλλει σε αυστηρότατους περιορισμούς.</a:t>
            </a:r>
          </a:p>
        </p:txBody>
      </p:sp>
    </p:spTree>
    <p:extLst>
      <p:ext uri="{BB962C8B-B14F-4D97-AF65-F5344CB8AC3E}">
        <p14:creationId xmlns:p14="http://schemas.microsoft.com/office/powerpoint/2010/main" val="422603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solidFill>
                  <a:srgbClr val="FF0000"/>
                </a:solidFill>
              </a:rPr>
              <a:t>Ισχύει μόνο στο σύστημα της δικής μας γλώσσας;</a:t>
            </a:r>
            <a:endParaRPr lang="en-US" sz="3600" b="1" dirty="0">
              <a:solidFill>
                <a:srgbClr val="FF0000"/>
              </a:solidFill>
            </a:endParaRPr>
          </a:p>
        </p:txBody>
      </p:sp>
      <p:pic>
        <p:nvPicPr>
          <p:cNvPr id="4" name="Content Placeholder 3" descr="27503200_10215011993995973_7014171429539447737_o.jpg"/>
          <p:cNvPicPr>
            <a:picLocks noGrp="1" noChangeAspect="1"/>
          </p:cNvPicPr>
          <p:nvPr>
            <p:ph idx="1"/>
          </p:nvPr>
        </p:nvPicPr>
        <p:blipFill>
          <a:blip r:embed="rId2">
            <a:extLst>
              <a:ext uri="{28A0092B-C50C-407E-A947-70E740481C1C}">
                <a14:useLocalDpi xmlns:a14="http://schemas.microsoft.com/office/drawing/2010/main" val="0"/>
              </a:ext>
            </a:extLst>
          </a:blip>
          <a:srcRect l="-34731" r="-34731"/>
          <a:stretch>
            <a:fillRect/>
          </a:stretch>
        </p:blipFill>
        <p:spPr/>
      </p:pic>
    </p:spTree>
    <p:extLst>
      <p:ext uri="{BB962C8B-B14F-4D97-AF65-F5344CB8AC3E}">
        <p14:creationId xmlns:p14="http://schemas.microsoft.com/office/powerpoint/2010/main" val="1204333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8D95C8D-96FD-F749-8208-538C5F15F772}"/>
              </a:ext>
            </a:extLst>
          </p:cNvPr>
          <p:cNvSpPr>
            <a:spLocks noGrp="1" noChangeArrowheads="1"/>
          </p:cNvSpPr>
          <p:nvPr>
            <p:ph type="title" idx="4294967295"/>
          </p:nvPr>
        </p:nvSpPr>
        <p:spPr>
          <a:xfrm>
            <a:off x="1524000" y="274638"/>
            <a:ext cx="8229600" cy="1143000"/>
          </a:xfrm>
        </p:spPr>
        <p:txBody>
          <a:bodyPr>
            <a:normAutofit/>
          </a:bodyPr>
          <a:lstStyle/>
          <a:p>
            <a:pPr eaLnBrk="1" hangingPunct="1">
              <a:defRPr/>
            </a:pPr>
            <a:r>
              <a:rPr lang="el-GR" altLang="el-GR" sz="2400" dirty="0">
                <a:effectLst>
                  <a:outerShdw blurRad="38100" dist="38100" dir="2700000" algn="tl">
                    <a:srgbClr val="FFFFFF"/>
                  </a:outerShdw>
                </a:effectLst>
                <a:ea typeface="ＭＳ Ｐゴシック" panose="020B0600070205080204" pitchFamily="34" charset="-128"/>
              </a:rPr>
              <a:t>Ποια είναι η μεγαλύτερη δυνατή πρόταση;</a:t>
            </a:r>
          </a:p>
        </p:txBody>
      </p:sp>
      <p:sp>
        <p:nvSpPr>
          <p:cNvPr id="105475" name="Rectangle 3">
            <a:extLst>
              <a:ext uri="{FF2B5EF4-FFF2-40B4-BE49-F238E27FC236}">
                <a16:creationId xmlns:a16="http://schemas.microsoft.com/office/drawing/2014/main" id="{000BDE4C-F8E1-C648-B65B-D9F175421B28}"/>
              </a:ext>
            </a:extLst>
          </p:cNvPr>
          <p:cNvSpPr>
            <a:spLocks noGrp="1" noChangeArrowheads="1"/>
          </p:cNvSpPr>
          <p:nvPr>
            <p:ph type="body" idx="4294967295"/>
          </p:nvPr>
        </p:nvSpPr>
        <p:spPr>
          <a:xfrm>
            <a:off x="1866900" y="1787768"/>
            <a:ext cx="8801100" cy="5070231"/>
          </a:xfrm>
        </p:spPr>
        <p:txBody>
          <a:bodyPr>
            <a:normAutofit lnSpcReduction="10000"/>
          </a:bodyPr>
          <a:lstStyle/>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Ξέρω ότι 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Ξέρεις ότι ξέρω ότι 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Η Μαρία ξέρει ότι ξέρεις ότι ξέρω ότι η Γλωσσολογία είναι μια ενδιαφέρουσα επιστήμη</a:t>
            </a:r>
          </a:p>
          <a:p>
            <a:pPr eaLnBrk="1" hangingPunct="1">
              <a:lnSpc>
                <a:spcPct val="70000"/>
              </a:lnSpc>
              <a:defRPr/>
            </a:pPr>
            <a:r>
              <a:rPr lang="el-GR" altLang="el-GR" sz="2800" dirty="0">
                <a:effectLst>
                  <a:outerShdw blurRad="38100" dist="38100" dir="2700000" algn="tl">
                    <a:srgbClr val="FFFFFF"/>
                  </a:outerShdw>
                </a:effectLst>
                <a:ea typeface="ＭＳ Ｐゴシック" panose="020B0600070205080204" pitchFamily="34" charset="-128"/>
              </a:rPr>
              <a:t>Είναι γεγονός ότι η Μαρία, η φίλη μου που έχει ένα κοριτσάκι που το λένε Διώνη της οποίας τα γενέθλια ήταν τον Σεπτέμβριο και η οποία την περασμένη εβδομάδα υπέφερε από ωτίτιδα για την οποία δεν υπάρχει άλλη θεραπεία από τη λήψη αντιβιοτικού το οποίο συστήνουν οι περισσότεροι γιατροί οι οποίοι ασχολούνται με τα παιδιά, ξέρει ότι ξέρεις ότι ξέρω ότι η Γλωσσολογία είναι μια ενδιαφέρουσα επιστήμη</a:t>
            </a:r>
          </a:p>
          <a:p>
            <a:pPr eaLnBrk="1" hangingPunct="1">
              <a:lnSpc>
                <a:spcPct val="70000"/>
              </a:lnSpc>
              <a:buFontTx/>
              <a:buNone/>
              <a:defRPr/>
            </a:pPr>
            <a:endParaRPr lang="el-GR" altLang="el-GR" sz="2200" dirty="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9510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8519688F-EE26-6442-868D-CAAF8371E2B5}"/>
              </a:ext>
            </a:extLst>
          </p:cNvPr>
          <p:cNvSpPr>
            <a:spLocks noGrp="1"/>
          </p:cNvSpPr>
          <p:nvPr>
            <p:ph type="title"/>
          </p:nvPr>
        </p:nvSpPr>
        <p:spPr>
          <a:xfrm>
            <a:off x="2080665" y="346025"/>
            <a:ext cx="7729728" cy="1188720"/>
          </a:xfrm>
        </p:spPr>
        <p:txBody>
          <a:bodyPr>
            <a:normAutofit fontScale="90000"/>
          </a:bodyPr>
          <a:lstStyle/>
          <a:p>
            <a:r>
              <a:rPr lang="el-GR" altLang="el-GR" sz="3200" b="1">
                <a:solidFill>
                  <a:srgbClr val="FF0000"/>
                </a:solidFill>
                <a:ea typeface="ＭＳ Ｐゴシック" panose="020B0600070205080204" pitchFamily="34" charset="-128"/>
              </a:rPr>
              <a:t>Γλωσσική δημιουργικότητα </a:t>
            </a:r>
            <a:r>
              <a:rPr lang="en-US" altLang="el-GR" sz="3200" b="1">
                <a:solidFill>
                  <a:srgbClr val="FF0000"/>
                </a:solidFill>
                <a:ea typeface="ＭＳ Ｐゴシック" panose="020B0600070205080204" pitchFamily="34" charset="-128"/>
              </a:rPr>
              <a:t>(creativity)</a:t>
            </a:r>
          </a:p>
        </p:txBody>
      </p:sp>
      <p:sp>
        <p:nvSpPr>
          <p:cNvPr id="87042" name="Content Placeholder 2">
            <a:extLst>
              <a:ext uri="{FF2B5EF4-FFF2-40B4-BE49-F238E27FC236}">
                <a16:creationId xmlns:a16="http://schemas.microsoft.com/office/drawing/2014/main" id="{62A48A6F-B72D-984A-A616-0B455105E1C1}"/>
              </a:ext>
            </a:extLst>
          </p:cNvPr>
          <p:cNvSpPr>
            <a:spLocks noGrp="1"/>
          </p:cNvSpPr>
          <p:nvPr>
            <p:ph idx="1"/>
          </p:nvPr>
        </p:nvSpPr>
        <p:spPr>
          <a:xfrm>
            <a:off x="1981200" y="1600200"/>
            <a:ext cx="8229600" cy="4997450"/>
          </a:xfrm>
        </p:spPr>
        <p:txBody>
          <a:bodyPr>
            <a:normAutofit lnSpcReduction="10000"/>
          </a:bodyPr>
          <a:lstStyle/>
          <a:p>
            <a:r>
              <a:rPr lang="el-GR" altLang="el-GR" sz="2400">
                <a:ea typeface="ＭＳ Ｐゴシック" panose="020B0600070205080204" pitchFamily="34" charset="-128"/>
              </a:rPr>
              <a:t>Οι προτάσεις της προηγούμενης διαφάνειας (αλλά και όλες οι προτάσεις που έχετε ακούσει/ διαβάσει) είναι προτάσεις που δεν έχετε ξανασυνατήσει ποτέ στη ζωή σας και ίσως να μην τις ξανασυναντήσετε ποτέ παρά μόνο αν ηχογραφείτε αυτή τη στιγμή το μάθημα ή διαβάζετε μόνοι σας τις διαφάνειές μου!!!!</a:t>
            </a:r>
          </a:p>
          <a:p>
            <a:r>
              <a:rPr lang="el-GR" altLang="el-GR" sz="2400">
                <a:ea typeface="ＭＳ Ｐゴシック" panose="020B0600070205080204" pitchFamily="34" charset="-128"/>
              </a:rPr>
              <a:t>Είναι έκφανση της γλωσσικής σας ικανότητας το ότι είστε σε θέση να τις κατανοήσετε!!!</a:t>
            </a:r>
          </a:p>
          <a:p>
            <a:r>
              <a:rPr lang="el-GR" altLang="el-GR" sz="2400">
                <a:ea typeface="ＭＳ Ｐゴシック" panose="020B0600070205080204" pitchFamily="34" charset="-128"/>
              </a:rPr>
              <a:t>Η γλωσσική μας ικανότητα μάς επιτρέπει να παράγουμε και να κατανοούμε ένα άπειρο πλήθος ΝΕΩΝ προτάσεων, οι οποίες μπορεί να μην έχουν εκφωνηθεί στο παρελθόν και μπορεί να μην εκφωνηθούν ποτέ με την ίδια μορφή στο μέλλον...</a:t>
            </a:r>
            <a:endParaRPr lang="en-US" altLang="el-GR" sz="2400">
              <a:ea typeface="ＭＳ Ｐゴシック" panose="020B0600070205080204" pitchFamily="34" charset="-128"/>
            </a:endParaRPr>
          </a:p>
        </p:txBody>
      </p:sp>
    </p:spTree>
    <p:extLst>
      <p:ext uri="{BB962C8B-B14F-4D97-AF65-F5344CB8AC3E}">
        <p14:creationId xmlns:p14="http://schemas.microsoft.com/office/powerpoint/2010/main" val="259341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6C9C50-3B34-7F42-B58E-0A0B20991BCC}"/>
              </a:ext>
            </a:extLst>
          </p:cNvPr>
          <p:cNvSpPr>
            <a:spLocks noGrp="1"/>
          </p:cNvSpPr>
          <p:nvPr>
            <p:ph type="title"/>
          </p:nvPr>
        </p:nvSpPr>
        <p:spPr/>
        <p:txBody>
          <a:bodyPr/>
          <a:lstStyle/>
          <a:p>
            <a:r>
              <a:rPr lang="el-GR" dirty="0">
                <a:solidFill>
                  <a:srgbClr val="FF0000"/>
                </a:solidFill>
              </a:rPr>
              <a:t>ΑΣΚΗΣΗ 1: </a:t>
            </a:r>
            <a:r>
              <a:rPr lang="el-GR" dirty="0">
                <a:solidFill>
                  <a:srgbClr val="FF0000"/>
                </a:solidFill>
                <a:highlight>
                  <a:srgbClr val="FFFF00"/>
                </a:highlight>
              </a:rPr>
              <a:t>ΔΥΪΚΟΤΗΤΑ/ ΔΙΠΛΗ ΑΡΘΡΩΣΗ</a:t>
            </a:r>
          </a:p>
        </p:txBody>
      </p:sp>
      <p:sp>
        <p:nvSpPr>
          <p:cNvPr id="3" name="Θέση περιεχομένου 2">
            <a:extLst>
              <a:ext uri="{FF2B5EF4-FFF2-40B4-BE49-F238E27FC236}">
                <a16:creationId xmlns:a16="http://schemas.microsoft.com/office/drawing/2014/main" id="{B601099A-92E8-804D-99B9-B6CB2F01B09C}"/>
              </a:ext>
            </a:extLst>
          </p:cNvPr>
          <p:cNvSpPr>
            <a:spLocks noGrp="1"/>
          </p:cNvSpPr>
          <p:nvPr>
            <p:ph idx="1"/>
          </p:nvPr>
        </p:nvSpPr>
        <p:spPr>
          <a:xfrm>
            <a:off x="876898" y="2337103"/>
            <a:ext cx="9083966" cy="4005824"/>
          </a:xfrm>
        </p:spPr>
        <p:txBody>
          <a:bodyPr>
            <a:normAutofit fontScale="92500" lnSpcReduction="10000"/>
          </a:bodyPr>
          <a:lstStyle/>
          <a:p>
            <a:r>
              <a:rPr lang="el-GR" altLang="el-GR" sz="2400" dirty="0"/>
              <a:t>Αν [</a:t>
            </a:r>
            <a:r>
              <a:rPr lang="en-US" altLang="el-GR" sz="2400" dirty="0"/>
              <a:t>m]</a:t>
            </a:r>
            <a:r>
              <a:rPr lang="el-GR" altLang="el-GR" sz="2400" dirty="0"/>
              <a:t> =1</a:t>
            </a:r>
            <a:r>
              <a:rPr lang="en-US" altLang="el-GR" sz="2400" dirty="0"/>
              <a:t>, [r]</a:t>
            </a:r>
            <a:r>
              <a:rPr lang="el-GR" altLang="el-GR" sz="2400" dirty="0"/>
              <a:t>=2</a:t>
            </a:r>
            <a:r>
              <a:rPr lang="en-US" altLang="el-GR" sz="2400" dirty="0"/>
              <a:t>, [k]</a:t>
            </a:r>
            <a:r>
              <a:rPr lang="el-GR" altLang="el-GR" sz="2400" dirty="0"/>
              <a:t>=3, </a:t>
            </a:r>
            <a:r>
              <a:rPr lang="en-US" altLang="el-GR" sz="2400" dirty="0"/>
              <a:t>[c]</a:t>
            </a:r>
            <a:r>
              <a:rPr lang="el-GR" altLang="el-GR" sz="2400" dirty="0"/>
              <a:t>=4</a:t>
            </a:r>
            <a:r>
              <a:rPr lang="en-US" altLang="el-GR" sz="2400" dirty="0"/>
              <a:t>, [</a:t>
            </a:r>
            <a:r>
              <a:rPr lang="en-US" altLang="el-GR" sz="2400" dirty="0" err="1"/>
              <a:t>i</a:t>
            </a:r>
            <a:r>
              <a:rPr lang="en-US" altLang="el-GR" sz="2400" dirty="0"/>
              <a:t>]</a:t>
            </a:r>
            <a:r>
              <a:rPr lang="el-GR" altLang="el-GR" sz="2400" dirty="0"/>
              <a:t>=5</a:t>
            </a:r>
            <a:r>
              <a:rPr lang="en-US" altLang="el-GR" sz="2400" dirty="0"/>
              <a:t>, [a]</a:t>
            </a:r>
            <a:r>
              <a:rPr lang="el-GR" altLang="el-GR" sz="2400" dirty="0"/>
              <a:t>=6</a:t>
            </a:r>
            <a:r>
              <a:rPr lang="en-US" altLang="el-GR" sz="2400" dirty="0"/>
              <a:t>, [e]</a:t>
            </a:r>
            <a:r>
              <a:rPr lang="el-GR" altLang="el-GR" sz="2400" dirty="0"/>
              <a:t>=7.</a:t>
            </a:r>
          </a:p>
          <a:p>
            <a:r>
              <a:rPr lang="el-GR" altLang="el-GR" sz="2400" dirty="0"/>
              <a:t> Συνδυάστε με όποιον τρόπο θέλετε χρησιμοποιώντας όσες φορές θέλετε τους 7 αυτούς φθόγγους στο σύστημα της Ελληνικής. Π</a:t>
            </a:r>
            <a:r>
              <a:rPr lang="en-US" altLang="el-GR" sz="2400" dirty="0" err="1"/>
              <a:t>ό</a:t>
            </a:r>
            <a:r>
              <a:rPr lang="el-GR" altLang="el-GR" sz="2400" dirty="0"/>
              <a:t>σα γλωσσικά σημεία/ διαφορετικές λέξεις μπορείτε να παραγάγετε; Πόσες διαφορετικές αριθμητικές ακολουθίες σχηματίζετε;</a:t>
            </a:r>
          </a:p>
          <a:p>
            <a:r>
              <a:rPr lang="el-GR" altLang="el-GR" sz="2400" dirty="0"/>
              <a:t>Τα γλωσσικά σας σημεία θα έχουν τη μορφή</a:t>
            </a:r>
          </a:p>
          <a:p>
            <a:r>
              <a:rPr lang="el-GR" altLang="el-GR" sz="2400" b="1" dirty="0"/>
              <a:t>[</a:t>
            </a:r>
            <a:r>
              <a:rPr lang="en-US" altLang="el-GR" sz="2400" b="1" dirty="0"/>
              <a:t>ma</a:t>
            </a:r>
            <a:r>
              <a:rPr lang="el-GR" altLang="el-GR" sz="2400" b="1" dirty="0"/>
              <a:t>’</a:t>
            </a:r>
            <a:r>
              <a:rPr lang="en-US" altLang="el-GR" sz="2400" b="1" dirty="0"/>
              <a:t>ma] </a:t>
            </a:r>
            <a:r>
              <a:rPr lang="el-GR" altLang="el-GR" sz="2400" b="1" dirty="0"/>
              <a:t>«μαμά», 1-6-1-6</a:t>
            </a:r>
          </a:p>
          <a:p>
            <a:r>
              <a:rPr lang="el-GR" altLang="el-GR" sz="2400" b="1" dirty="0"/>
              <a:t>[‘</a:t>
            </a:r>
            <a:r>
              <a:rPr lang="en-US" altLang="el-GR" sz="2400" b="1" dirty="0" err="1"/>
              <a:t>cima</a:t>
            </a:r>
            <a:r>
              <a:rPr lang="en-US" altLang="el-GR" sz="2400" b="1" dirty="0"/>
              <a:t>]</a:t>
            </a:r>
            <a:r>
              <a:rPr lang="el-GR" altLang="el-GR" sz="2400" b="1" dirty="0"/>
              <a:t> «κύμα», 4-5-1-6</a:t>
            </a:r>
          </a:p>
          <a:p>
            <a:r>
              <a:rPr lang="el-GR" altLang="el-GR" sz="2400" b="1" dirty="0"/>
              <a:t>[‘</a:t>
            </a:r>
            <a:r>
              <a:rPr lang="en-US" altLang="el-GR" sz="2400" b="1" dirty="0"/>
              <a:t>kara] “</a:t>
            </a:r>
            <a:r>
              <a:rPr lang="el-GR" altLang="el-GR" sz="2400" b="1" dirty="0"/>
              <a:t>κάρα», 3-6-2-6</a:t>
            </a:r>
          </a:p>
          <a:p>
            <a:r>
              <a:rPr lang="el-GR" dirty="0"/>
              <a:t>ΠΡΟΣΟΧΗ: ο τόνος προηγείται της συλλαβής στην οποία αντιστοιχεί</a:t>
            </a:r>
          </a:p>
        </p:txBody>
      </p:sp>
    </p:spTree>
    <p:extLst>
      <p:ext uri="{BB962C8B-B14F-4D97-AF65-F5344CB8AC3E}">
        <p14:creationId xmlns:p14="http://schemas.microsoft.com/office/powerpoint/2010/main" val="3000338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2">
            <a:extLst>
              <a:ext uri="{FF2B5EF4-FFF2-40B4-BE49-F238E27FC236}">
                <a16:creationId xmlns:a16="http://schemas.microsoft.com/office/drawing/2014/main" id="{368D9C52-11EE-3B46-B453-96CD1689A607}"/>
              </a:ext>
            </a:extLst>
          </p:cNvPr>
          <p:cNvSpPr>
            <a:spLocks noGrp="1"/>
          </p:cNvSpPr>
          <p:nvPr>
            <p:ph type="title"/>
          </p:nvPr>
        </p:nvSpPr>
        <p:spPr/>
        <p:txBody>
          <a:bodyPr>
            <a:normAutofit fontScale="90000"/>
          </a:bodyPr>
          <a:lstStyle/>
          <a:p>
            <a:r>
              <a:rPr lang="el-GR" altLang="el-GR" sz="2400">
                <a:ea typeface="ＭＳ Ｐゴシック" panose="020B0600070205080204" pitchFamily="34" charset="-128"/>
              </a:rPr>
              <a:t>Η δημιουργικότητα είναι κομμάτι της γλωσσικής μας ικανότητας. Όλοι οι ομιλητές μιας γλώσσας είναι πρώτα και πάνω από όλα </a:t>
            </a:r>
            <a:r>
              <a:rPr lang="el-GR" altLang="el-GR" sz="2400" b="1">
                <a:solidFill>
                  <a:srgbClr val="FF0000"/>
                </a:solidFill>
                <a:ea typeface="ＭＳ Ｐゴシック" panose="020B0600070205080204" pitchFamily="34" charset="-128"/>
              </a:rPr>
              <a:t>ΔΗΜΙΟΥΡΓΙΚΟΙ</a:t>
            </a:r>
            <a:endParaRPr lang="en-US" altLang="el-GR" sz="2400" b="1">
              <a:solidFill>
                <a:srgbClr val="FF0000"/>
              </a:solidFill>
              <a:ea typeface="ＭＳ Ｐゴシック" panose="020B0600070205080204" pitchFamily="34" charset="-128"/>
            </a:endParaRPr>
          </a:p>
        </p:txBody>
      </p:sp>
      <p:pic>
        <p:nvPicPr>
          <p:cNvPr id="88066" name="Content Placeholder 3" descr="Photo4_chomsky.JPG">
            <a:extLst>
              <a:ext uri="{FF2B5EF4-FFF2-40B4-BE49-F238E27FC236}">
                <a16:creationId xmlns:a16="http://schemas.microsoft.com/office/drawing/2014/main" id="{85723A69-474F-3748-AE50-1E7BFD8F09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023" b="6023"/>
          <a:stretch>
            <a:fillRect/>
          </a:stretch>
        </p:blipFill>
        <p:spPr/>
      </p:pic>
    </p:spTree>
    <p:extLst>
      <p:ext uri="{BB962C8B-B14F-4D97-AF65-F5344CB8AC3E}">
        <p14:creationId xmlns:p14="http://schemas.microsoft.com/office/powerpoint/2010/main" val="37097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8713AF60-6F6C-B941-985E-D61272898D3F}"/>
              </a:ext>
            </a:extLst>
          </p:cNvPr>
          <p:cNvSpPr>
            <a:spLocks noGrp="1" noChangeArrowheads="1"/>
          </p:cNvSpPr>
          <p:nvPr>
            <p:ph type="title" idx="4294967295"/>
          </p:nvPr>
        </p:nvSpPr>
        <p:spPr>
          <a:xfrm>
            <a:off x="1524000" y="274638"/>
            <a:ext cx="8229600" cy="1143000"/>
          </a:xfrm>
        </p:spPr>
        <p:txBody>
          <a:bodyPr>
            <a:normAutofit/>
          </a:bodyPr>
          <a:lstStyle/>
          <a:p>
            <a:pPr eaLnBrk="1" hangingPunct="1">
              <a:defRPr/>
            </a:pPr>
            <a:r>
              <a:rPr lang="el-GR" altLang="el-GR" sz="2400" b="1" dirty="0">
                <a:solidFill>
                  <a:srgbClr val="FF0000"/>
                </a:solidFill>
                <a:effectLst>
                  <a:outerShdw blurRad="38100" dist="38100" dir="2700000" algn="tl">
                    <a:srgbClr val="000000"/>
                  </a:outerShdw>
                </a:effectLst>
                <a:ea typeface="ＭＳ Ｐゴシック" panose="020B0600070205080204" pitchFamily="34" charset="-128"/>
              </a:rPr>
              <a:t>Δημιουργικότητα της γνώσης της γλώσσας: Ποια είναι η μεγαλύτερη δυνατή πρόταση;</a:t>
            </a:r>
          </a:p>
        </p:txBody>
      </p:sp>
      <p:sp>
        <p:nvSpPr>
          <p:cNvPr id="106499" name="Rectangle 3">
            <a:extLst>
              <a:ext uri="{FF2B5EF4-FFF2-40B4-BE49-F238E27FC236}">
                <a16:creationId xmlns:a16="http://schemas.microsoft.com/office/drawing/2014/main" id="{053772C6-48B8-FF44-94E8-D4438CD887E1}"/>
              </a:ext>
            </a:extLst>
          </p:cNvPr>
          <p:cNvSpPr>
            <a:spLocks noGrp="1" noChangeArrowheads="1"/>
          </p:cNvSpPr>
          <p:nvPr>
            <p:ph type="body" idx="4294967295"/>
          </p:nvPr>
        </p:nvSpPr>
        <p:spPr>
          <a:xfrm>
            <a:off x="3124200" y="1905000"/>
            <a:ext cx="7543800" cy="4114800"/>
          </a:xfrm>
        </p:spPr>
        <p:txBody>
          <a:bodyPr>
            <a:normAutofit/>
          </a:bodyPr>
          <a:lstStyle/>
          <a:p>
            <a:pPr eaLnBrk="1" hangingPunct="1">
              <a:lnSpc>
                <a:spcPct val="80000"/>
              </a:lnSpc>
              <a:defRPr/>
            </a:pPr>
            <a:r>
              <a:rPr lang="el-GR" altLang="el-GR" sz="2400">
                <a:effectLst>
                  <a:outerShdw blurRad="38100" dist="38100" dir="2700000" algn="tl">
                    <a:srgbClr val="FFFFFF"/>
                  </a:outerShdw>
                </a:effectLst>
                <a:ea typeface="ＭＳ Ｐゴシック" panose="020B0600070205080204" pitchFamily="34" charset="-128"/>
              </a:rPr>
              <a:t>Όσο μεγαλύτερες είναι οι προτάσεις, τόσο σπανιότερο να τις ακούσουμε ή να τις εκφωνήσουμε. Ωστόσο, θεωρητικά τόσο η παραγωγή όσο και η κατανόησή τους είναι δυνατές.</a:t>
            </a:r>
          </a:p>
          <a:p>
            <a:pPr eaLnBrk="1" hangingPunct="1">
              <a:lnSpc>
                <a:spcPct val="80000"/>
              </a:lnSpc>
              <a:defRPr/>
            </a:pPr>
            <a:r>
              <a:rPr lang="el-GR" altLang="el-GR" sz="2400">
                <a:effectLst>
                  <a:outerShdw blurRad="38100" dist="38100" dir="2700000" algn="tl">
                    <a:srgbClr val="FFFFFF"/>
                  </a:outerShdw>
                </a:effectLst>
                <a:ea typeface="ＭＳ Ｐゴシック" panose="020B0600070205080204" pitchFamily="34" charset="-128"/>
              </a:rPr>
              <a:t>Η απλή απομνημόνευση όλων των δυνατών προτάσεων μιας γλώσσας είναι αδύνατη.</a:t>
            </a:r>
          </a:p>
          <a:p>
            <a:pPr eaLnBrk="1" hangingPunct="1">
              <a:lnSpc>
                <a:spcPct val="80000"/>
              </a:lnSpc>
              <a:defRPr/>
            </a:pPr>
            <a:r>
              <a:rPr lang="el-GR" altLang="el-GR" sz="2400">
                <a:effectLst>
                  <a:outerShdw blurRad="38100" dist="38100" dir="2700000" algn="tl">
                    <a:srgbClr val="FFFFFF"/>
                  </a:outerShdw>
                </a:effectLst>
                <a:ea typeface="ＭＳ Ｐゴシック" panose="020B0600070205080204" pitchFamily="34" charset="-128"/>
              </a:rPr>
              <a:t>Οι ομιλητές όλων των γλωσσών έχουν την ικανότητα να παράγουν και να κατανοούν έναν απεριόριστο αριθμό προτάσεων. Παράλληλα, έχουν τη δυνατότητα να σχηματίζουν απεριόριστα μεγάλες προτάσεις. </a:t>
            </a:r>
            <a:r>
              <a:rPr lang="el-GR" altLang="el-GR" sz="2400" b="1">
                <a:solidFill>
                  <a:srgbClr val="FF0000"/>
                </a:solidFill>
                <a:effectLst>
                  <a:outerShdw blurRad="38100" dist="38100" dir="2700000" algn="tl">
                    <a:srgbClr val="000000"/>
                  </a:outerShdw>
                </a:effectLst>
                <a:ea typeface="ＭＳ Ｐゴシック" panose="020B0600070205080204" pitchFamily="34" charset="-128"/>
              </a:rPr>
              <a:t>Η δημιουργικότητα είναι καθολικό χαρακτηριστικό των ανθρώπινων γλωσσών.</a:t>
            </a:r>
          </a:p>
        </p:txBody>
      </p:sp>
    </p:spTree>
    <p:extLst>
      <p:ext uri="{BB962C8B-B14F-4D97-AF65-F5344CB8AC3E}">
        <p14:creationId xmlns:p14="http://schemas.microsoft.com/office/powerpoint/2010/main" val="4145877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EADB753-167A-9046-BEEA-16B15795CCCE}"/>
              </a:ext>
            </a:extLst>
          </p:cNvPr>
          <p:cNvSpPr>
            <a:spLocks noGrp="1"/>
          </p:cNvSpPr>
          <p:nvPr>
            <p:ph type="title"/>
          </p:nvPr>
        </p:nvSpPr>
        <p:spPr/>
        <p:txBody>
          <a:bodyPr/>
          <a:lstStyle/>
          <a:p>
            <a:r>
              <a:rPr lang="el-GR" dirty="0"/>
              <a:t>Η απεραντοσύνη της γλώσσας</a:t>
            </a:r>
          </a:p>
        </p:txBody>
      </p:sp>
      <p:sp>
        <p:nvSpPr>
          <p:cNvPr id="5" name="Θέση κειμένου 4">
            <a:extLst>
              <a:ext uri="{FF2B5EF4-FFF2-40B4-BE49-F238E27FC236}">
                <a16:creationId xmlns:a16="http://schemas.microsoft.com/office/drawing/2014/main" id="{9FA72672-CEE0-684E-819B-3837C34F9DFB}"/>
              </a:ext>
            </a:extLst>
          </p:cNvPr>
          <p:cNvSpPr>
            <a:spLocks noGrp="1"/>
          </p:cNvSpPr>
          <p:nvPr>
            <p:ph type="body" idx="1"/>
          </p:nvPr>
        </p:nvSpPr>
        <p:spPr/>
        <p:txBody>
          <a:bodyPr>
            <a:normAutofit fontScale="77500" lnSpcReduction="20000"/>
          </a:bodyPr>
          <a:lstStyle/>
          <a:p>
            <a:r>
              <a:rPr lang="el-GR" dirty="0"/>
              <a:t>Ακόμα και ένα παιδί το «ξέρει»…</a:t>
            </a:r>
          </a:p>
          <a:p>
            <a:r>
              <a:rPr lang="el-GR" dirty="0"/>
              <a:t>Πώς μπορώ να μεγαλώσω μια πρόταση;</a:t>
            </a:r>
          </a:p>
          <a:p>
            <a:r>
              <a:rPr lang="el-GR" dirty="0"/>
              <a:t>Πόσο μεγάλη μπορεί να γίνει μια πρόταση;</a:t>
            </a:r>
          </a:p>
          <a:p>
            <a:r>
              <a:rPr lang="el-GR" dirty="0"/>
              <a:t>Τι με εμποδίζει να τη μεγαλώσω ως το άπειρο;</a:t>
            </a:r>
          </a:p>
        </p:txBody>
      </p:sp>
    </p:spTree>
    <p:extLst>
      <p:ext uri="{BB962C8B-B14F-4D97-AF65-F5344CB8AC3E}">
        <p14:creationId xmlns:p14="http://schemas.microsoft.com/office/powerpoint/2010/main" val="4008771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699D1713-8FF7-F342-B180-E185F4572C97}"/>
              </a:ext>
            </a:extLst>
          </p:cNvPr>
          <p:cNvSpPr/>
          <p:nvPr/>
        </p:nvSpPr>
        <p:spPr>
          <a:xfrm>
            <a:off x="536294" y="608670"/>
            <a:ext cx="6096000" cy="5078313"/>
          </a:xfrm>
          <a:prstGeom prst="rect">
            <a:avLst/>
          </a:prstGeom>
        </p:spPr>
        <p:txBody>
          <a:bodyPr>
            <a:spAutoFit/>
          </a:bodyPr>
          <a:lstStyle/>
          <a:p>
            <a:r>
              <a:rPr lang="el-GR" dirty="0"/>
              <a:t>Ήρθε και η γάτα,</a:t>
            </a:r>
            <a:br>
              <a:rPr lang="el-GR" dirty="0"/>
            </a:br>
            <a:r>
              <a:rPr lang="el-GR" dirty="0"/>
              <a:t>έφαγε τον ποντικό</a:t>
            </a:r>
            <a:br>
              <a:rPr lang="el-GR" dirty="0"/>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r>
              <a:rPr lang="el-GR" dirty="0"/>
              <a:t>Ήρθε και ο σκύλος</a:t>
            </a:r>
            <a:br>
              <a:rPr lang="el-GR" dirty="0"/>
            </a:br>
            <a:r>
              <a:rPr lang="el-GR" dirty="0"/>
              <a:t>κι έπνιξε τη γάτα</a:t>
            </a:r>
            <a:br>
              <a:rPr lang="el-GR" dirty="0"/>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endParaRPr lang="el-GR" dirty="0"/>
          </a:p>
        </p:txBody>
      </p:sp>
      <p:sp>
        <p:nvSpPr>
          <p:cNvPr id="9" name="Θέση περιεχομένου 8">
            <a:extLst>
              <a:ext uri="{FF2B5EF4-FFF2-40B4-BE49-F238E27FC236}">
                <a16:creationId xmlns:a16="http://schemas.microsoft.com/office/drawing/2014/main" id="{2EC1C05F-74D2-B94D-A9FD-378380DACF54}"/>
              </a:ext>
            </a:extLst>
          </p:cNvPr>
          <p:cNvSpPr>
            <a:spLocks noGrp="1"/>
          </p:cNvSpPr>
          <p:nvPr>
            <p:ph sz="half" idx="1"/>
          </p:nvPr>
        </p:nvSpPr>
        <p:spPr/>
        <p:txBody>
          <a:bodyPr/>
          <a:lstStyle/>
          <a:p>
            <a:endParaRPr lang="el-GR" dirty="0"/>
          </a:p>
          <a:p>
            <a:endParaRPr lang="el-GR" dirty="0"/>
          </a:p>
        </p:txBody>
      </p:sp>
      <p:sp>
        <p:nvSpPr>
          <p:cNvPr id="11" name="TextBox 10">
            <a:extLst>
              <a:ext uri="{FF2B5EF4-FFF2-40B4-BE49-F238E27FC236}">
                <a16:creationId xmlns:a16="http://schemas.microsoft.com/office/drawing/2014/main" id="{9044B7BC-A3ED-B642-97CE-004DCA6209F5}"/>
              </a:ext>
            </a:extLst>
          </p:cNvPr>
          <p:cNvSpPr txBox="1"/>
          <p:nvPr/>
        </p:nvSpPr>
        <p:spPr>
          <a:xfrm>
            <a:off x="3078463" y="523893"/>
            <a:ext cx="2502608" cy="6186309"/>
          </a:xfrm>
          <a:prstGeom prst="rect">
            <a:avLst/>
          </a:prstGeom>
          <a:noFill/>
        </p:spPr>
        <p:txBody>
          <a:bodyPr wrap="none" rtlCol="0">
            <a:spAutoFit/>
          </a:bodyPr>
          <a:lstStyle/>
          <a:p>
            <a:r>
              <a:rPr lang="el-GR" dirty="0"/>
              <a:t>Ήρθε και το ξύλο</a:t>
            </a:r>
            <a:br>
              <a:rPr lang="el-GR" dirty="0"/>
            </a:br>
            <a:r>
              <a:rPr lang="el-GR" dirty="0"/>
              <a:t>και σκότωσε το σκύλο</a:t>
            </a:r>
            <a:br>
              <a:rPr lang="el-GR" dirty="0"/>
            </a:br>
            <a:r>
              <a:rPr lang="el-GR" dirty="0">
                <a:highlight>
                  <a:srgbClr val="FFFF00"/>
                </a:highlight>
              </a:rPr>
              <a:t>που έπνιξε τη γάτα</a:t>
            </a:r>
            <a:br>
              <a:rPr lang="el-GR" dirty="0">
                <a:highlight>
                  <a:srgbClr val="FFFF00"/>
                </a:highlight>
              </a:rPr>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r>
              <a:rPr lang="el-GR" dirty="0"/>
              <a:t>Ήρθε κι η φωτιά</a:t>
            </a:r>
            <a:br>
              <a:rPr lang="el-GR" dirty="0"/>
            </a:br>
            <a:r>
              <a:rPr lang="el-GR" dirty="0"/>
              <a:t>κι έκαψε το ξύλο</a:t>
            </a:r>
            <a:br>
              <a:rPr lang="el-GR" dirty="0"/>
            </a:br>
            <a:r>
              <a:rPr lang="el-GR" dirty="0">
                <a:highlight>
                  <a:srgbClr val="FFFF00"/>
                </a:highlight>
              </a:rPr>
              <a:t>που σκότωσε το σκύλο</a:t>
            </a:r>
            <a:br>
              <a:rPr lang="el-GR" dirty="0">
                <a:highlight>
                  <a:srgbClr val="FFFF00"/>
                </a:highlight>
              </a:rPr>
            </a:br>
            <a:r>
              <a:rPr lang="el-GR" dirty="0">
                <a:highlight>
                  <a:srgbClr val="FFFF00"/>
                </a:highlight>
              </a:rPr>
              <a:t>που έπνιξε τη γάτα</a:t>
            </a:r>
            <a:br>
              <a:rPr lang="el-GR" dirty="0">
                <a:highlight>
                  <a:srgbClr val="FFFF00"/>
                </a:highlight>
              </a:rPr>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endParaRPr lang="el-GR" dirty="0"/>
          </a:p>
        </p:txBody>
      </p:sp>
      <p:sp>
        <p:nvSpPr>
          <p:cNvPr id="14" name="TextBox 13">
            <a:extLst>
              <a:ext uri="{FF2B5EF4-FFF2-40B4-BE49-F238E27FC236}">
                <a16:creationId xmlns:a16="http://schemas.microsoft.com/office/drawing/2014/main" id="{89DEADB8-20A0-0B43-A9B0-76809C1B49CF}"/>
              </a:ext>
            </a:extLst>
          </p:cNvPr>
          <p:cNvSpPr txBox="1"/>
          <p:nvPr/>
        </p:nvSpPr>
        <p:spPr>
          <a:xfrm>
            <a:off x="5376695" y="23149"/>
            <a:ext cx="2502608" cy="6740307"/>
          </a:xfrm>
          <a:prstGeom prst="rect">
            <a:avLst/>
          </a:prstGeom>
          <a:noFill/>
        </p:spPr>
        <p:txBody>
          <a:bodyPr wrap="none" rtlCol="0">
            <a:spAutoFit/>
          </a:bodyPr>
          <a:lstStyle/>
          <a:p>
            <a:r>
              <a:rPr lang="el-GR" dirty="0"/>
              <a:t>Ήρθε και το ποτάμι</a:t>
            </a:r>
            <a:br>
              <a:rPr lang="el-GR" dirty="0"/>
            </a:br>
            <a:r>
              <a:rPr lang="el-GR" dirty="0"/>
              <a:t>κι έσβησε τη φωτιά</a:t>
            </a:r>
            <a:br>
              <a:rPr lang="el-GR" dirty="0"/>
            </a:br>
            <a:r>
              <a:rPr lang="el-GR" dirty="0">
                <a:highlight>
                  <a:srgbClr val="FFFF00"/>
                </a:highlight>
              </a:rPr>
              <a:t>που έκαψε το ξύλο</a:t>
            </a:r>
            <a:br>
              <a:rPr lang="el-GR" dirty="0">
                <a:highlight>
                  <a:srgbClr val="FFFF00"/>
                </a:highlight>
              </a:rPr>
            </a:br>
            <a:r>
              <a:rPr lang="el-GR" dirty="0">
                <a:highlight>
                  <a:srgbClr val="FFFF00"/>
                </a:highlight>
              </a:rPr>
              <a:t>που σκότωσε το σκύλο</a:t>
            </a:r>
            <a:br>
              <a:rPr lang="el-GR" dirty="0">
                <a:highlight>
                  <a:srgbClr val="FFFF00"/>
                </a:highlight>
              </a:rPr>
            </a:br>
            <a:r>
              <a:rPr lang="el-GR" dirty="0">
                <a:highlight>
                  <a:srgbClr val="FFFF00"/>
                </a:highlight>
              </a:rPr>
              <a:t>που έπνιξε τη γάτα</a:t>
            </a:r>
            <a:br>
              <a:rPr lang="el-GR" dirty="0">
                <a:highlight>
                  <a:srgbClr val="FFFF00"/>
                </a:highlight>
              </a:rPr>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r>
              <a:rPr lang="el-GR" dirty="0"/>
              <a:t>Ήρθε και το βόδι,</a:t>
            </a:r>
            <a:br>
              <a:rPr lang="el-GR" dirty="0"/>
            </a:br>
            <a:r>
              <a:rPr lang="el-GR" dirty="0"/>
              <a:t>ρούφηξε το ποτάμι</a:t>
            </a:r>
            <a:br>
              <a:rPr lang="el-GR" dirty="0"/>
            </a:br>
            <a:r>
              <a:rPr lang="el-GR" dirty="0">
                <a:highlight>
                  <a:srgbClr val="FFFF00"/>
                </a:highlight>
              </a:rPr>
              <a:t>που ’</a:t>
            </a:r>
            <a:r>
              <a:rPr lang="el-GR" dirty="0" err="1">
                <a:highlight>
                  <a:srgbClr val="FFFF00"/>
                </a:highlight>
              </a:rPr>
              <a:t>σβησε</a:t>
            </a:r>
            <a:r>
              <a:rPr lang="el-GR" dirty="0">
                <a:highlight>
                  <a:srgbClr val="FFFF00"/>
                </a:highlight>
              </a:rPr>
              <a:t> τη φωτιά</a:t>
            </a:r>
            <a:br>
              <a:rPr lang="el-GR" dirty="0">
                <a:highlight>
                  <a:srgbClr val="FFFF00"/>
                </a:highlight>
              </a:rPr>
            </a:br>
            <a:r>
              <a:rPr lang="el-GR" dirty="0">
                <a:highlight>
                  <a:srgbClr val="FFFF00"/>
                </a:highlight>
              </a:rPr>
              <a:t>που έκαψε το ξύλο</a:t>
            </a:r>
            <a:br>
              <a:rPr lang="el-GR" dirty="0">
                <a:highlight>
                  <a:srgbClr val="FFFF00"/>
                </a:highlight>
              </a:rPr>
            </a:br>
            <a:r>
              <a:rPr lang="el-GR" dirty="0">
                <a:highlight>
                  <a:srgbClr val="FFFF00"/>
                </a:highlight>
              </a:rPr>
              <a:t>που σκότωσε το σκύλο</a:t>
            </a:r>
            <a:br>
              <a:rPr lang="el-GR" dirty="0">
                <a:highlight>
                  <a:srgbClr val="FFFF00"/>
                </a:highlight>
              </a:rPr>
            </a:br>
            <a:r>
              <a:rPr lang="el-GR" dirty="0">
                <a:highlight>
                  <a:srgbClr val="FFFF00"/>
                </a:highlight>
              </a:rPr>
              <a:t>που έπνιξε τη γάτα</a:t>
            </a:r>
            <a:br>
              <a:rPr lang="el-GR" dirty="0">
                <a:highlight>
                  <a:srgbClr val="FFFF00"/>
                </a:highlight>
              </a:rPr>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endParaRPr lang="el-GR" dirty="0"/>
          </a:p>
        </p:txBody>
      </p:sp>
      <p:sp>
        <p:nvSpPr>
          <p:cNvPr id="15" name="TextBox 14">
            <a:extLst>
              <a:ext uri="{FF2B5EF4-FFF2-40B4-BE49-F238E27FC236}">
                <a16:creationId xmlns:a16="http://schemas.microsoft.com/office/drawing/2014/main" id="{E2499A46-66D4-BE48-90B8-3E584059F3E6}"/>
              </a:ext>
            </a:extLst>
          </p:cNvPr>
          <p:cNvSpPr txBox="1"/>
          <p:nvPr/>
        </p:nvSpPr>
        <p:spPr>
          <a:xfrm>
            <a:off x="7723133" y="23149"/>
            <a:ext cx="2180302" cy="5632311"/>
          </a:xfrm>
          <a:prstGeom prst="rect">
            <a:avLst/>
          </a:prstGeom>
          <a:noFill/>
        </p:spPr>
        <p:txBody>
          <a:bodyPr wrap="square" rtlCol="0">
            <a:spAutoFit/>
          </a:bodyPr>
          <a:lstStyle/>
          <a:p>
            <a:r>
              <a:rPr lang="el-GR" dirty="0"/>
              <a:t>Ήρθε και ο λύκος</a:t>
            </a:r>
            <a:br>
              <a:rPr lang="el-GR" dirty="0"/>
            </a:br>
            <a:r>
              <a:rPr lang="el-GR" dirty="0"/>
              <a:t>κι έφαγε το βόδι</a:t>
            </a:r>
            <a:br>
              <a:rPr lang="el-GR" dirty="0"/>
            </a:br>
            <a:r>
              <a:rPr lang="el-GR" dirty="0">
                <a:highlight>
                  <a:srgbClr val="FFFF00"/>
                </a:highlight>
              </a:rPr>
              <a:t>που ρούφηξε το ποτάμι</a:t>
            </a:r>
            <a:br>
              <a:rPr lang="el-GR" dirty="0">
                <a:highlight>
                  <a:srgbClr val="FFFF00"/>
                </a:highlight>
              </a:rPr>
            </a:br>
            <a:r>
              <a:rPr lang="el-GR" dirty="0">
                <a:highlight>
                  <a:srgbClr val="FFFF00"/>
                </a:highlight>
              </a:rPr>
              <a:t>που ’</a:t>
            </a:r>
            <a:r>
              <a:rPr lang="el-GR" dirty="0" err="1">
                <a:highlight>
                  <a:srgbClr val="FFFF00"/>
                </a:highlight>
              </a:rPr>
              <a:t>σβησε</a:t>
            </a:r>
            <a:r>
              <a:rPr lang="el-GR" dirty="0">
                <a:highlight>
                  <a:srgbClr val="FFFF00"/>
                </a:highlight>
              </a:rPr>
              <a:t> τη φωτιά</a:t>
            </a:r>
            <a:br>
              <a:rPr lang="el-GR" dirty="0">
                <a:highlight>
                  <a:srgbClr val="FFFF00"/>
                </a:highlight>
              </a:rPr>
            </a:br>
            <a:r>
              <a:rPr lang="el-GR" dirty="0">
                <a:highlight>
                  <a:srgbClr val="FFFF00"/>
                </a:highlight>
              </a:rPr>
              <a:t>που έκαψε το ξύλο</a:t>
            </a:r>
            <a:br>
              <a:rPr lang="el-GR" dirty="0">
                <a:highlight>
                  <a:srgbClr val="FFFF00"/>
                </a:highlight>
              </a:rPr>
            </a:br>
            <a:r>
              <a:rPr lang="el-GR" dirty="0">
                <a:highlight>
                  <a:srgbClr val="FFFF00"/>
                </a:highlight>
              </a:rPr>
              <a:t>που σκότωσε το σκύλο</a:t>
            </a:r>
            <a:br>
              <a:rPr lang="el-GR" dirty="0">
                <a:highlight>
                  <a:srgbClr val="FFFF00"/>
                </a:highlight>
              </a:rPr>
            </a:br>
            <a:r>
              <a:rPr lang="el-GR" dirty="0">
                <a:highlight>
                  <a:srgbClr val="FFFF00"/>
                </a:highlight>
              </a:rPr>
              <a:t>που έπνιξε τη γάτα</a:t>
            </a:r>
            <a:br>
              <a:rPr lang="el-GR" dirty="0">
                <a:highlight>
                  <a:srgbClr val="FFFF00"/>
                </a:highlight>
              </a:rPr>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endParaRPr lang="el-GR" dirty="0"/>
          </a:p>
        </p:txBody>
      </p:sp>
      <p:sp>
        <p:nvSpPr>
          <p:cNvPr id="16" name="TextBox 15">
            <a:extLst>
              <a:ext uri="{FF2B5EF4-FFF2-40B4-BE49-F238E27FC236}">
                <a16:creationId xmlns:a16="http://schemas.microsoft.com/office/drawing/2014/main" id="{3A557B4E-91A9-2D4A-BF0D-33BFC040C16A}"/>
              </a:ext>
            </a:extLst>
          </p:cNvPr>
          <p:cNvSpPr txBox="1"/>
          <p:nvPr/>
        </p:nvSpPr>
        <p:spPr>
          <a:xfrm>
            <a:off x="9829852" y="23149"/>
            <a:ext cx="2502608" cy="5632311"/>
          </a:xfrm>
          <a:prstGeom prst="rect">
            <a:avLst/>
          </a:prstGeom>
          <a:noFill/>
        </p:spPr>
        <p:txBody>
          <a:bodyPr wrap="none" rtlCol="0">
            <a:spAutoFit/>
          </a:bodyPr>
          <a:lstStyle/>
          <a:p>
            <a:r>
              <a:rPr lang="el-GR" dirty="0" err="1"/>
              <a:t>Νά</a:t>
            </a:r>
            <a:r>
              <a:rPr lang="el-GR" dirty="0"/>
              <a:t> τος και ο κυνηγός</a:t>
            </a:r>
            <a:br>
              <a:rPr lang="el-GR" dirty="0"/>
            </a:br>
            <a:r>
              <a:rPr lang="el-GR" dirty="0"/>
              <a:t>και σκότωσε το λύκο</a:t>
            </a:r>
            <a:br>
              <a:rPr lang="el-GR" dirty="0"/>
            </a:br>
            <a:r>
              <a:rPr lang="el-GR" dirty="0">
                <a:highlight>
                  <a:srgbClr val="FFFF00"/>
                </a:highlight>
              </a:rPr>
              <a:t>που έφαγε το βόδι</a:t>
            </a:r>
            <a:br>
              <a:rPr lang="el-GR" dirty="0">
                <a:highlight>
                  <a:srgbClr val="FFFF00"/>
                </a:highlight>
              </a:rPr>
            </a:br>
            <a:r>
              <a:rPr lang="el-GR" dirty="0">
                <a:highlight>
                  <a:srgbClr val="FFFF00"/>
                </a:highlight>
              </a:rPr>
              <a:t>που ρούφηξε το ποτάμι</a:t>
            </a:r>
            <a:br>
              <a:rPr lang="el-GR" dirty="0">
                <a:highlight>
                  <a:srgbClr val="FFFF00"/>
                </a:highlight>
              </a:rPr>
            </a:br>
            <a:r>
              <a:rPr lang="el-GR" dirty="0">
                <a:highlight>
                  <a:srgbClr val="FFFF00"/>
                </a:highlight>
              </a:rPr>
              <a:t>που ’</a:t>
            </a:r>
            <a:r>
              <a:rPr lang="el-GR" dirty="0" err="1">
                <a:highlight>
                  <a:srgbClr val="FFFF00"/>
                </a:highlight>
              </a:rPr>
              <a:t>σβησε</a:t>
            </a:r>
            <a:r>
              <a:rPr lang="el-GR" dirty="0">
                <a:highlight>
                  <a:srgbClr val="FFFF00"/>
                </a:highlight>
              </a:rPr>
              <a:t> τη φωτιά</a:t>
            </a:r>
            <a:br>
              <a:rPr lang="el-GR" dirty="0">
                <a:highlight>
                  <a:srgbClr val="FFFF00"/>
                </a:highlight>
              </a:rPr>
            </a:br>
            <a:r>
              <a:rPr lang="el-GR" dirty="0">
                <a:highlight>
                  <a:srgbClr val="FFFF00"/>
                </a:highlight>
              </a:rPr>
              <a:t>που έκαψε το ξύλο</a:t>
            </a:r>
            <a:br>
              <a:rPr lang="el-GR" dirty="0">
                <a:highlight>
                  <a:srgbClr val="FFFF00"/>
                </a:highlight>
              </a:rPr>
            </a:br>
            <a:r>
              <a:rPr lang="el-GR" dirty="0">
                <a:highlight>
                  <a:srgbClr val="FFFF00"/>
                </a:highlight>
              </a:rPr>
              <a:t>που σκότωσε το σκύλο</a:t>
            </a:r>
            <a:br>
              <a:rPr lang="el-GR" dirty="0">
                <a:highlight>
                  <a:srgbClr val="FFFF00"/>
                </a:highlight>
              </a:rPr>
            </a:br>
            <a:r>
              <a:rPr lang="el-GR" dirty="0">
                <a:highlight>
                  <a:srgbClr val="FFFF00"/>
                </a:highlight>
              </a:rPr>
              <a:t>που έπνιξε τη γάτα</a:t>
            </a:r>
            <a:br>
              <a:rPr lang="el-GR" dirty="0">
                <a:highlight>
                  <a:srgbClr val="FFFF00"/>
                </a:highlight>
              </a:rPr>
            </a:br>
            <a:r>
              <a:rPr lang="el-GR" dirty="0">
                <a:highlight>
                  <a:srgbClr val="FFFF00"/>
                </a:highlight>
              </a:rPr>
              <a:t>που έφαγε τον ποντικό</a:t>
            </a:r>
            <a:br>
              <a:rPr lang="el-GR" dirty="0">
                <a:highlight>
                  <a:srgbClr val="FFFF00"/>
                </a:highlight>
              </a:rPr>
            </a:br>
            <a:r>
              <a:rPr lang="el-GR" dirty="0">
                <a:highlight>
                  <a:srgbClr val="FFFF00"/>
                </a:highlight>
              </a:rPr>
              <a:t>που πήρε το φιτίλι</a:t>
            </a:r>
            <a:br>
              <a:rPr lang="el-GR" dirty="0"/>
            </a:br>
            <a:r>
              <a:rPr lang="el-GR" dirty="0" err="1"/>
              <a:t>μέσ</a:t>
            </a:r>
            <a:r>
              <a:rPr lang="el-GR" dirty="0"/>
              <a:t>’ από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br>
              <a:rPr lang="el-GR" dirty="0"/>
            </a:br>
            <a:r>
              <a:rPr lang="el-GR" dirty="0"/>
              <a:t> </a:t>
            </a:r>
            <a:br>
              <a:rPr lang="el-GR" dirty="0"/>
            </a:br>
            <a:r>
              <a:rPr lang="el-GR" dirty="0" err="1"/>
              <a:t>Ντίλι-ντίλι-ντίλι</a:t>
            </a:r>
            <a:r>
              <a:rPr lang="el-GR" dirty="0"/>
              <a:t>,</a:t>
            </a:r>
            <a:br>
              <a:rPr lang="el-GR" dirty="0"/>
            </a:br>
            <a:r>
              <a:rPr lang="el-GR" dirty="0" err="1"/>
              <a:t>ντίλι</a:t>
            </a:r>
            <a:r>
              <a:rPr lang="el-GR" dirty="0"/>
              <a:t> το καντήλι</a:t>
            </a:r>
            <a:br>
              <a:rPr lang="el-GR" dirty="0"/>
            </a:br>
            <a:r>
              <a:rPr lang="el-GR" dirty="0"/>
              <a:t>που έφεγγε και κένταγε</a:t>
            </a:r>
            <a:br>
              <a:rPr lang="el-GR" dirty="0"/>
            </a:br>
            <a:r>
              <a:rPr lang="el-GR" dirty="0"/>
              <a:t>η κόρη το μαντίλι,</a:t>
            </a:r>
            <a:br>
              <a:rPr lang="el-GR" dirty="0"/>
            </a:br>
            <a:r>
              <a:rPr lang="el-GR" dirty="0" err="1"/>
              <a:t>ντίλι-ντίλι-ντίλι</a:t>
            </a:r>
            <a:r>
              <a:rPr lang="el-GR" dirty="0"/>
              <a:t>.</a:t>
            </a:r>
          </a:p>
        </p:txBody>
      </p:sp>
    </p:spTree>
    <p:extLst>
      <p:ext uri="{BB962C8B-B14F-4D97-AF65-F5344CB8AC3E}">
        <p14:creationId xmlns:p14="http://schemas.microsoft.com/office/powerpoint/2010/main" val="250565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E0936E5-8B6B-5D45-B453-DB50CADB6F02}"/>
              </a:ext>
            </a:extLst>
          </p:cNvPr>
          <p:cNvSpPr>
            <a:spLocks noGrp="1" noChangeArrowheads="1"/>
          </p:cNvSpPr>
          <p:nvPr>
            <p:ph type="title" idx="4294967295"/>
          </p:nvPr>
        </p:nvSpPr>
        <p:spPr>
          <a:xfrm>
            <a:off x="1524000" y="274638"/>
            <a:ext cx="8229600" cy="1143000"/>
          </a:xfrm>
        </p:spPr>
        <p:txBody>
          <a:bodyPr>
            <a:normAutofit fontScale="90000"/>
          </a:bodyPr>
          <a:lstStyle/>
          <a:p>
            <a:pPr eaLnBrk="1" hangingPunct="1">
              <a:defRPr/>
            </a:pPr>
            <a:r>
              <a:rPr lang="el-GR" altLang="el-GR" sz="3600" b="1">
                <a:effectLst>
                  <a:outerShdw blurRad="38100" dist="38100" dir="2700000" algn="tl">
                    <a:srgbClr val="FFFFFF"/>
                  </a:outerShdw>
                </a:effectLst>
                <a:ea typeface="ＭＳ Ｐゴシック" panose="020B0600070205080204" pitchFamily="34" charset="-128"/>
              </a:rPr>
              <a:t>Γλωσσική ικανότητα και γλωσσική πραγμάτωση</a:t>
            </a:r>
          </a:p>
        </p:txBody>
      </p:sp>
      <p:sp>
        <p:nvSpPr>
          <p:cNvPr id="107523" name="Rectangle 3">
            <a:extLst>
              <a:ext uri="{FF2B5EF4-FFF2-40B4-BE49-F238E27FC236}">
                <a16:creationId xmlns:a16="http://schemas.microsoft.com/office/drawing/2014/main" id="{9D1D3930-2E75-BB4D-B85A-27205CCBAE2C}"/>
              </a:ext>
            </a:extLst>
          </p:cNvPr>
          <p:cNvSpPr>
            <a:spLocks noGrp="1" noChangeArrowheads="1"/>
          </p:cNvSpPr>
          <p:nvPr>
            <p:ph type="body" idx="4294967295"/>
          </p:nvPr>
        </p:nvSpPr>
        <p:spPr>
          <a:xfrm>
            <a:off x="1524000" y="1600200"/>
            <a:ext cx="8229600" cy="4525963"/>
          </a:xfrm>
        </p:spPr>
        <p:txBody>
          <a:bodyPr>
            <a:normAutofit/>
          </a:bodyPr>
          <a:lstStyle/>
          <a:p>
            <a:pPr eaLnBrk="1" hangingPunct="1">
              <a:defRPr/>
            </a:pPr>
            <a:r>
              <a:rPr lang="el-GR" altLang="el-GR" sz="3000">
                <a:effectLst>
                  <a:outerShdw blurRad="38100" dist="38100" dir="2700000" algn="tl">
                    <a:srgbClr val="FFFFFF"/>
                  </a:outerShdw>
                </a:effectLst>
                <a:ea typeface="ＭＳ Ｐゴシック" panose="020B0600070205080204" pitchFamily="34" charset="-128"/>
              </a:rPr>
              <a:t>Κάθε φυσικός ομιλητής γνωρίζει ποικίλες πληροφορίες για τις μονάδες της μητρικής του γλώσσας και τους τρόπους με τους οποίους αυτές συνδυάζονται. Η γνώση αυτή συνιστά τη γλωσσική ικανότητα του ομιλητή.</a:t>
            </a:r>
          </a:p>
          <a:p>
            <a:pPr eaLnBrk="1" hangingPunct="1">
              <a:defRPr/>
            </a:pPr>
            <a:r>
              <a:rPr lang="el-GR" altLang="el-GR" sz="3000">
                <a:effectLst>
                  <a:outerShdw blurRad="38100" dist="38100" dir="2700000" algn="tl">
                    <a:srgbClr val="FFFFFF"/>
                  </a:outerShdw>
                </a:effectLst>
                <a:ea typeface="ＭＳ Ｐゴシック" panose="020B0600070205080204" pitchFamily="34" charset="-128"/>
              </a:rPr>
              <a:t>Η εφαρμογή της γνώσης αυτής σε πραγματικές συνθήκες παραγωγής και κατανόησης (φυσιολογικοί/ ψυχολογικοί περιορισμοί) συνιστά τη γλωσσική πραγμάτωσή της.</a:t>
            </a:r>
          </a:p>
        </p:txBody>
      </p:sp>
    </p:spTree>
    <p:extLst>
      <p:ext uri="{BB962C8B-B14F-4D97-AF65-F5344CB8AC3E}">
        <p14:creationId xmlns:p14="http://schemas.microsoft.com/office/powerpoint/2010/main" val="1720926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7CAE66B5-C926-9C49-9311-E161488933CE}"/>
              </a:ext>
            </a:extLst>
          </p:cNvPr>
          <p:cNvSpPr>
            <a:spLocks noGrp="1"/>
          </p:cNvSpPr>
          <p:nvPr>
            <p:ph type="title"/>
          </p:nvPr>
        </p:nvSpPr>
        <p:spPr>
          <a:xfrm>
            <a:off x="1932972" y="231775"/>
            <a:ext cx="7842697" cy="1368425"/>
          </a:xfrm>
        </p:spPr>
        <p:txBody>
          <a:bodyPr>
            <a:noAutofit/>
          </a:bodyPr>
          <a:lstStyle/>
          <a:p>
            <a:pPr>
              <a:defRPr/>
            </a:pPr>
            <a:r>
              <a:rPr lang="el-GR" altLang="el-GR" sz="2000" b="1" dirty="0">
                <a:solidFill>
                  <a:srgbClr val="FF0000"/>
                </a:solidFill>
                <a:ea typeface="ＭＳ Ｐゴシック" panose="020B0600070205080204" pitchFamily="34" charset="-128"/>
              </a:rPr>
              <a:t>ΑΣΚΗΣΗ 3: ΠΟΙΕΣ ΑΠΌ ΤΙΣ ΠΑΡΑΚΑΤΩ </a:t>
            </a:r>
            <a:r>
              <a:rPr lang="el-GR" altLang="el-GR" sz="2000" b="1" dirty="0" err="1">
                <a:solidFill>
                  <a:srgbClr val="FF0000"/>
                </a:solidFill>
                <a:ea typeface="ＭＳ Ｐゴシック" panose="020B0600070205080204" pitchFamily="34" charset="-128"/>
              </a:rPr>
              <a:t>προτασεις</a:t>
            </a:r>
            <a:r>
              <a:rPr lang="el-GR" altLang="el-GR" sz="2000" b="1" dirty="0">
                <a:solidFill>
                  <a:srgbClr val="FF0000"/>
                </a:solidFill>
                <a:ea typeface="ＭＳ Ｐゴシック" panose="020B0600070205080204" pitchFamily="34" charset="-128"/>
              </a:rPr>
              <a:t> </a:t>
            </a:r>
            <a:r>
              <a:rPr lang="el-GR" altLang="el-GR" sz="2000" b="1" dirty="0" err="1">
                <a:solidFill>
                  <a:srgbClr val="FF0000"/>
                </a:solidFill>
                <a:ea typeface="ＭＳ Ｐゴシック" panose="020B0600070205080204" pitchFamily="34" charset="-128"/>
              </a:rPr>
              <a:t>αντιστοιχουν</a:t>
            </a:r>
            <a:r>
              <a:rPr lang="el-GR" altLang="el-GR" sz="2000" b="1" dirty="0">
                <a:solidFill>
                  <a:srgbClr val="FF0000"/>
                </a:solidFill>
                <a:ea typeface="ＭＳ Ｐゴシック" panose="020B0600070205080204" pitchFamily="34" charset="-128"/>
              </a:rPr>
              <a:t> σε </a:t>
            </a:r>
            <a:r>
              <a:rPr lang="el-GR" altLang="el-GR" sz="2000" b="1" dirty="0" err="1">
                <a:solidFill>
                  <a:srgbClr val="FF0000"/>
                </a:solidFill>
                <a:ea typeface="ＭＳ Ｐゴシック" panose="020B0600070205080204" pitchFamily="34" charset="-128"/>
              </a:rPr>
              <a:t>φυσικουσ</a:t>
            </a:r>
            <a:r>
              <a:rPr lang="el-GR" altLang="el-GR" sz="2000" b="1" dirty="0">
                <a:solidFill>
                  <a:srgbClr val="FF0000"/>
                </a:solidFill>
                <a:ea typeface="ＭＳ Ｐゴシック" panose="020B0600070205080204" pitchFamily="34" charset="-128"/>
              </a:rPr>
              <a:t> </a:t>
            </a:r>
            <a:r>
              <a:rPr lang="el-GR" altLang="el-GR" sz="2000" b="1" dirty="0" err="1">
                <a:solidFill>
                  <a:srgbClr val="FF0000"/>
                </a:solidFill>
                <a:ea typeface="ＭＳ Ｐゴシック" panose="020B0600070205080204" pitchFamily="34" charset="-128"/>
              </a:rPr>
              <a:t>ομιλητες</a:t>
            </a:r>
            <a:r>
              <a:rPr lang="el-GR" altLang="el-GR" sz="2000" b="1" dirty="0">
                <a:solidFill>
                  <a:srgbClr val="FF0000"/>
                </a:solidFill>
                <a:ea typeface="ＭＳ Ｐゴシック" panose="020B0600070205080204" pitchFamily="34" charset="-128"/>
              </a:rPr>
              <a:t> της </a:t>
            </a:r>
            <a:r>
              <a:rPr lang="el-GR" altLang="el-GR" sz="2000" b="1" dirty="0" err="1">
                <a:solidFill>
                  <a:srgbClr val="FF0000"/>
                </a:solidFill>
                <a:ea typeface="ＭＳ Ｐゴシック" panose="020B0600070205080204" pitchFamily="34" charset="-128"/>
              </a:rPr>
              <a:t>ελληνικησ</a:t>
            </a:r>
            <a:r>
              <a:rPr lang="el-GR" altLang="el-GR" sz="2000" b="1" dirty="0">
                <a:solidFill>
                  <a:srgbClr val="FF0000"/>
                </a:solidFill>
                <a:ea typeface="ＭＳ Ｐゴシック" panose="020B0600070205080204" pitchFamily="34" charset="-128"/>
              </a:rPr>
              <a:t> και ποιες σε </a:t>
            </a:r>
            <a:r>
              <a:rPr lang="el-GR" altLang="el-GR" sz="2000" b="1" dirty="0" err="1">
                <a:solidFill>
                  <a:srgbClr val="FF0000"/>
                </a:solidFill>
                <a:ea typeface="ＭＳ Ｐゴシック" panose="020B0600070205080204" pitchFamily="34" charset="-128"/>
              </a:rPr>
              <a:t>ξενουσ</a:t>
            </a:r>
            <a:r>
              <a:rPr lang="el-GR" altLang="el-GR" sz="2000" b="1" dirty="0">
                <a:solidFill>
                  <a:srgbClr val="FF0000"/>
                </a:solidFill>
                <a:ea typeface="ＭＳ Ｐゴシック" panose="020B0600070205080204" pitchFamily="34" charset="-128"/>
              </a:rPr>
              <a:t> που </a:t>
            </a:r>
            <a:r>
              <a:rPr lang="el-GR" altLang="el-GR" sz="2000" b="1" dirty="0" err="1">
                <a:solidFill>
                  <a:srgbClr val="FF0000"/>
                </a:solidFill>
                <a:ea typeface="ＭＳ Ｐゴシック" panose="020B0600070205080204" pitchFamily="34" charset="-128"/>
              </a:rPr>
              <a:t>μαθαινουν</a:t>
            </a:r>
            <a:r>
              <a:rPr lang="el-GR" altLang="el-GR" sz="2000" b="1" dirty="0">
                <a:solidFill>
                  <a:srgbClr val="FF0000"/>
                </a:solidFill>
                <a:ea typeface="ＭＳ Ｐゴシック" panose="020B0600070205080204" pitchFamily="34" charset="-128"/>
              </a:rPr>
              <a:t> </a:t>
            </a:r>
            <a:r>
              <a:rPr lang="el-GR" altLang="el-GR" sz="2000" b="1" dirty="0" err="1">
                <a:solidFill>
                  <a:srgbClr val="FF0000"/>
                </a:solidFill>
                <a:ea typeface="ＭＳ Ｐゴシック" panose="020B0600070205080204" pitchFamily="34" charset="-128"/>
              </a:rPr>
              <a:t>ελληνικα</a:t>
            </a:r>
            <a:r>
              <a:rPr lang="el-GR" altLang="el-GR" sz="2000" b="1" dirty="0">
                <a:solidFill>
                  <a:srgbClr val="FF0000"/>
                </a:solidFill>
                <a:ea typeface="ＭＳ Ｐゴシック" panose="020B0600070205080204" pitchFamily="34" charset="-128"/>
              </a:rPr>
              <a:t>; Που </a:t>
            </a:r>
            <a:r>
              <a:rPr lang="el-GR" altLang="el-GR" sz="2000" b="1" dirty="0" err="1">
                <a:solidFill>
                  <a:srgbClr val="FF0000"/>
                </a:solidFill>
                <a:ea typeface="ＭＳ Ｐゴシック" panose="020B0600070205080204" pitchFamily="34" charset="-128"/>
              </a:rPr>
              <a:t>βρισκεται</a:t>
            </a:r>
            <a:r>
              <a:rPr lang="el-GR" altLang="el-GR" sz="2000" b="1" dirty="0">
                <a:solidFill>
                  <a:srgbClr val="FF0000"/>
                </a:solidFill>
                <a:ea typeface="ＭＳ Ｐゴシック" panose="020B0600070205080204" pitchFamily="34" charset="-128"/>
              </a:rPr>
              <a:t> το </a:t>
            </a:r>
            <a:r>
              <a:rPr lang="el-GR" altLang="el-GR" sz="2000" b="1" dirty="0" err="1">
                <a:solidFill>
                  <a:srgbClr val="FF0000"/>
                </a:solidFill>
                <a:ea typeface="ＭＳ Ｐゴシック" panose="020B0600070205080204" pitchFamily="34" charset="-128"/>
              </a:rPr>
              <a:t>λαθοσ</a:t>
            </a:r>
            <a:r>
              <a:rPr lang="el-GR" altLang="el-GR" sz="2000" b="1" dirty="0">
                <a:solidFill>
                  <a:srgbClr val="FF0000"/>
                </a:solidFill>
                <a:ea typeface="ＭＳ Ｐゴシック" panose="020B0600070205080204" pitchFamily="34" charset="-128"/>
              </a:rPr>
              <a:t>; </a:t>
            </a:r>
            <a:r>
              <a:rPr lang="el-GR" altLang="el-GR" sz="2000" b="1" dirty="0" err="1">
                <a:solidFill>
                  <a:srgbClr val="FF0000"/>
                </a:solidFill>
                <a:ea typeface="ＭＳ Ｐゴシック" panose="020B0600070205080204" pitchFamily="34" charset="-128"/>
              </a:rPr>
              <a:t>Γιατι</a:t>
            </a:r>
            <a:r>
              <a:rPr lang="el-GR" altLang="el-GR" sz="2000" b="1" dirty="0">
                <a:solidFill>
                  <a:srgbClr val="FF0000"/>
                </a:solidFill>
                <a:ea typeface="ＭＳ Ｐゴシック" panose="020B0600070205080204" pitchFamily="34" charset="-128"/>
              </a:rPr>
              <a:t> </a:t>
            </a:r>
            <a:r>
              <a:rPr lang="el-GR" altLang="el-GR" sz="2000" b="1" dirty="0" err="1">
                <a:solidFill>
                  <a:srgbClr val="FF0000"/>
                </a:solidFill>
                <a:ea typeface="ＭＳ Ｐゴシック" panose="020B0600070205080204" pitchFamily="34" charset="-128"/>
              </a:rPr>
              <a:t>γινεται</a:t>
            </a:r>
            <a:r>
              <a:rPr lang="el-GR" altLang="el-GR" sz="2000" b="1" dirty="0">
                <a:solidFill>
                  <a:srgbClr val="FF0000"/>
                </a:solidFill>
                <a:ea typeface="ＭＳ Ｐゴシック" panose="020B0600070205080204" pitchFamily="34" charset="-128"/>
              </a:rPr>
              <a:t> το </a:t>
            </a:r>
            <a:r>
              <a:rPr lang="el-GR" altLang="el-GR" sz="2000" b="1" dirty="0" err="1">
                <a:solidFill>
                  <a:srgbClr val="FF0000"/>
                </a:solidFill>
                <a:ea typeface="ＭＳ Ｐゴシック" panose="020B0600070205080204" pitchFamily="34" charset="-128"/>
              </a:rPr>
              <a:t>λαθοσ</a:t>
            </a:r>
            <a:r>
              <a:rPr lang="el-GR" altLang="el-GR" sz="2000" b="1" dirty="0">
                <a:solidFill>
                  <a:srgbClr val="FF0000"/>
                </a:solidFill>
                <a:ea typeface="ＭＳ Ｐゴシック" panose="020B0600070205080204" pitchFamily="34" charset="-128"/>
              </a:rPr>
              <a:t> αυτό;</a:t>
            </a:r>
            <a:endParaRPr lang="en-US" altLang="el-GR" sz="2000" b="1" dirty="0">
              <a:solidFill>
                <a:srgbClr val="FF0000"/>
              </a:solidFill>
              <a:ea typeface="ＭＳ Ｐゴシック" panose="020B0600070205080204" pitchFamily="34" charset="-128"/>
            </a:endParaRPr>
          </a:p>
        </p:txBody>
      </p:sp>
      <p:sp>
        <p:nvSpPr>
          <p:cNvPr id="29698" name="Content Placeholder 2">
            <a:extLst>
              <a:ext uri="{FF2B5EF4-FFF2-40B4-BE49-F238E27FC236}">
                <a16:creationId xmlns:a16="http://schemas.microsoft.com/office/drawing/2014/main" id="{4D6C3417-3750-C647-808A-99F0117F3AF9}"/>
              </a:ext>
            </a:extLst>
          </p:cNvPr>
          <p:cNvSpPr>
            <a:spLocks noGrp="1"/>
          </p:cNvSpPr>
          <p:nvPr>
            <p:ph idx="1"/>
          </p:nvPr>
        </p:nvSpPr>
        <p:spPr>
          <a:xfrm>
            <a:off x="1158875" y="1600200"/>
            <a:ext cx="10423525" cy="5026025"/>
          </a:xfrm>
        </p:spPr>
        <p:txBody>
          <a:bodyPr>
            <a:normAutofit fontScale="92500"/>
          </a:bodyPr>
          <a:lstStyle/>
          <a:p>
            <a:pPr marL="0" indent="0">
              <a:buNone/>
            </a:pPr>
            <a:endParaRPr lang="el-GR" altLang="el-GR" sz="2400" dirty="0">
              <a:solidFill>
                <a:schemeClr val="bg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Τα θέματα επεξεργάστηκαν από την αρμόδια </a:t>
            </a:r>
            <a:r>
              <a:rPr lang="el-GR" altLang="el-GR" sz="2400">
                <a:solidFill>
                  <a:schemeClr val="tx1"/>
                </a:solidFill>
                <a:ea typeface="ＭＳ Ｐゴシック" panose="020B0600070205080204" pitchFamily="34" charset="-128"/>
              </a:rPr>
              <a:t>επιτροπή. </a:t>
            </a:r>
            <a:r>
              <a:rPr lang="el-GR" altLang="el-GR" sz="2400">
                <a:solidFill>
                  <a:srgbClr val="C00000"/>
                </a:solidFill>
                <a:ea typeface="ＭＳ Ｐゴシック" panose="020B0600070205080204" pitchFamily="34" charset="-128"/>
              </a:rPr>
              <a:t>Φυσικός ομιλητής</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Είναι γνωστός για τον κακό του χαρακτήρα </a:t>
            </a:r>
            <a:r>
              <a:rPr lang="el-GR" altLang="el-GR" sz="2400">
                <a:solidFill>
                  <a:schemeClr val="tx1"/>
                </a:solidFill>
                <a:ea typeface="ＭＳ Ｐゴシック" panose="020B0600070205080204" pitchFamily="34" charset="-128"/>
              </a:rPr>
              <a:t>από ανέκαθεν </a:t>
            </a:r>
            <a:r>
              <a:rPr lang="el-GR" altLang="el-GR" sz="2400">
                <a:solidFill>
                  <a:srgbClr val="C00000"/>
                </a:solidFill>
                <a:ea typeface="ＭＳ Ｐゴシック" panose="020B0600070205080204" pitchFamily="34" charset="-128"/>
              </a:rPr>
              <a:t>Φυσικός ομιλητής</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Μου αρέσει ότι </a:t>
            </a:r>
            <a:r>
              <a:rPr lang="el-GR" altLang="el-GR" sz="2400">
                <a:solidFill>
                  <a:schemeClr val="tx1"/>
                </a:solidFill>
                <a:ea typeface="ＭＳ Ｐゴシック" panose="020B0600070205080204" pitchFamily="34" charset="-128"/>
              </a:rPr>
              <a:t>μαθαίνω ελληνικά </a:t>
            </a:r>
            <a:r>
              <a:rPr lang="el-GR" altLang="el-GR" sz="2400">
                <a:solidFill>
                  <a:srgbClr val="C00000"/>
                </a:solidFill>
                <a:ea typeface="ＭＳ Ｐゴシック" panose="020B0600070205080204" pitchFamily="34" charset="-128"/>
              </a:rPr>
              <a:t>ξένος ( «ότι» αντί για «που»)</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Ο φίλος μου </a:t>
            </a:r>
            <a:r>
              <a:rPr lang="el-GR" altLang="el-GR" sz="2400">
                <a:solidFill>
                  <a:schemeClr val="tx1"/>
                </a:solidFill>
                <a:ea typeface="ＭＳ Ｐゴシック" panose="020B0600070205080204" pitchFamily="34" charset="-128"/>
              </a:rPr>
              <a:t>είναι ελληνικός </a:t>
            </a:r>
            <a:r>
              <a:rPr lang="el-GR" altLang="el-GR" sz="2400">
                <a:solidFill>
                  <a:srgbClr val="C00000"/>
                </a:solidFill>
                <a:ea typeface="ＭＳ Ｐゴシック" panose="020B0600070205080204" pitchFamily="34" charset="-128"/>
              </a:rPr>
              <a:t>ξένος (λάθος λέξη «ελληνικός»)</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Περιορίστηκε στη μελέτη των ήδη </a:t>
            </a:r>
            <a:r>
              <a:rPr lang="el-GR" altLang="el-GR" sz="2400">
                <a:solidFill>
                  <a:schemeClr val="tx1"/>
                </a:solidFill>
                <a:ea typeface="ＭＳ Ｐゴシック" panose="020B0600070205080204" pitchFamily="34" charset="-128"/>
              </a:rPr>
              <a:t>συνταχθέντων εκθέσεων </a:t>
            </a:r>
            <a:r>
              <a:rPr lang="el-GR" altLang="el-GR" sz="2400">
                <a:solidFill>
                  <a:srgbClr val="C00000"/>
                </a:solidFill>
                <a:ea typeface="ＭＳ Ｐゴシック" panose="020B0600070205080204" pitchFamily="34" charset="-128"/>
              </a:rPr>
              <a:t>φυσικός ομιλητής</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Ο δημοσιογράφος διέρρευσε την είδηση ότι θα </a:t>
            </a:r>
            <a:r>
              <a:rPr lang="el-GR" altLang="el-GR" sz="2400">
                <a:solidFill>
                  <a:schemeClr val="tx1"/>
                </a:solidFill>
                <a:ea typeface="ＭＳ Ｐゴシック" panose="020B0600070205080204" pitchFamily="34" charset="-128"/>
              </a:rPr>
              <a:t>γίνουν εκλογές </a:t>
            </a:r>
            <a:r>
              <a:rPr lang="el-GR" altLang="el-GR" sz="2400">
                <a:solidFill>
                  <a:srgbClr val="C00000"/>
                </a:solidFill>
                <a:ea typeface="ＭＳ Ｐゴシック" panose="020B0600070205080204" pitchFamily="34" charset="-128"/>
              </a:rPr>
              <a:t>φυσικός ομιλητής</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Αντικατέστησε τους υπογραμμισμένους τύπους στην άσκηση που ακολουθεί με μία άλλη λέξη (από εκφώνηση </a:t>
            </a:r>
            <a:r>
              <a:rPr lang="el-GR" altLang="el-GR" sz="2400">
                <a:solidFill>
                  <a:schemeClr val="tx1"/>
                </a:solidFill>
                <a:ea typeface="ＭＳ Ｐゴシック" panose="020B0600070205080204" pitchFamily="34" charset="-128"/>
              </a:rPr>
              <a:t>άσκησης) </a:t>
            </a:r>
            <a:r>
              <a:rPr lang="el-GR" altLang="el-GR" sz="2400">
                <a:solidFill>
                  <a:srgbClr val="C00000"/>
                </a:solidFill>
                <a:ea typeface="ＭＳ Ｐゴシック" panose="020B0600070205080204" pitchFamily="34" charset="-128"/>
              </a:rPr>
              <a:t>φυσικός ομιλητής</a:t>
            </a:r>
            <a:endParaRPr lang="el-GR"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Νομίζω που δεν έχει δίκιο ο ήρωας </a:t>
            </a:r>
            <a:r>
              <a:rPr lang="el-GR" altLang="el-GR" sz="2400">
                <a:solidFill>
                  <a:schemeClr val="tx1"/>
                </a:solidFill>
                <a:ea typeface="ＭＳ Ｐゴシック" panose="020B0600070205080204" pitchFamily="34" charset="-128"/>
              </a:rPr>
              <a:t>της ιστορίας </a:t>
            </a:r>
            <a:r>
              <a:rPr lang="el-GR" altLang="el-GR" sz="2400">
                <a:solidFill>
                  <a:srgbClr val="C00000"/>
                </a:solidFill>
                <a:ea typeface="ＭＳ Ｐゴシック" panose="020B0600070205080204" pitchFamily="34" charset="-128"/>
              </a:rPr>
              <a:t>(ξένος, «που» αντί για «ότι»)</a:t>
            </a:r>
            <a:endParaRPr lang="en-US" altLang="el-GR" sz="2400" dirty="0">
              <a:solidFill>
                <a:schemeClr val="tx1"/>
              </a:solidFill>
              <a:ea typeface="ＭＳ Ｐゴシック" panose="020B0600070205080204" pitchFamily="34" charset="-128"/>
            </a:endParaRPr>
          </a:p>
          <a:p>
            <a:r>
              <a:rPr lang="el-GR" altLang="el-GR" sz="2400" dirty="0">
                <a:solidFill>
                  <a:schemeClr val="tx1"/>
                </a:solidFill>
                <a:ea typeface="ＭＳ Ｐゴシック" panose="020B0600070205080204" pitchFamily="34" charset="-128"/>
              </a:rPr>
              <a:t>Αρκετές χώρες συνδράμουν </a:t>
            </a:r>
            <a:r>
              <a:rPr lang="el-GR" altLang="el-GR" sz="2400">
                <a:solidFill>
                  <a:schemeClr val="tx1"/>
                </a:solidFill>
                <a:ea typeface="ＭＳ Ｐゴシック" panose="020B0600070205080204" pitchFamily="34" charset="-128"/>
              </a:rPr>
              <a:t>τους πλημμυροπαθείς </a:t>
            </a:r>
            <a:r>
              <a:rPr lang="el-GR" altLang="el-GR" sz="2400">
                <a:solidFill>
                  <a:srgbClr val="C00000"/>
                </a:solidFill>
                <a:ea typeface="ＭＳ Ｐゴシック" panose="020B0600070205080204" pitchFamily="34" charset="-128"/>
              </a:rPr>
              <a:t>φυσικός ομιλητής</a:t>
            </a:r>
            <a:endParaRPr lang="el-GR" altLang="el-GR" sz="2400" dirty="0">
              <a:solidFill>
                <a:schemeClr val="tx1"/>
              </a:solidFill>
              <a:ea typeface="ＭＳ Ｐゴシック" panose="020B0600070205080204" pitchFamily="34" charset="-128"/>
            </a:endParaRPr>
          </a:p>
          <a:p>
            <a:endParaRPr lang="el-GR" altLang="el-GR" sz="2400" dirty="0">
              <a:solidFill>
                <a:schemeClr val="tx1"/>
              </a:solidFill>
              <a:ea typeface="ＭＳ Ｐゴシック" panose="020B0600070205080204" pitchFamily="34" charset="-128"/>
            </a:endParaRPr>
          </a:p>
          <a:p>
            <a:pPr>
              <a:buFont typeface="Arial" panose="020B0604020202020204" pitchFamily="34" charset="0"/>
              <a:buNone/>
            </a:pPr>
            <a:endParaRPr lang="el-GR" altLang="el-GR" sz="2400" dirty="0">
              <a:solidFill>
                <a:schemeClr val="bg1"/>
              </a:solidFill>
              <a:ea typeface="ＭＳ Ｐゴシック" panose="020B0600070205080204" pitchFamily="34" charset="-128"/>
            </a:endParaRPr>
          </a:p>
          <a:p>
            <a:endParaRPr lang="el-GR" altLang="el-GR" sz="2400" dirty="0">
              <a:ea typeface="ＭＳ Ｐゴシック" panose="020B0600070205080204" pitchFamily="34" charset="-128"/>
            </a:endParaRPr>
          </a:p>
          <a:p>
            <a:endParaRPr lang="el-GR" altLang="el-GR" sz="2400" dirty="0">
              <a:ea typeface="ＭＳ Ｐゴシック" panose="020B0600070205080204" pitchFamily="34" charset="-128"/>
            </a:endParaRPr>
          </a:p>
          <a:p>
            <a:endParaRPr lang="el-GR" altLang="el-GR" sz="2400" dirty="0">
              <a:ea typeface="ＭＳ Ｐゴシック" panose="020B0600070205080204" pitchFamily="34" charset="-128"/>
            </a:endParaRPr>
          </a:p>
          <a:p>
            <a:endParaRPr lang="el-GR" altLang="el-GR" sz="2400" dirty="0">
              <a:ea typeface="ＭＳ Ｐゴシック" panose="020B0600070205080204" pitchFamily="34" charset="-128"/>
            </a:endParaRPr>
          </a:p>
          <a:p>
            <a:endParaRPr lang="el-GR" altLang="el-GR" sz="2400" dirty="0">
              <a:ea typeface="ＭＳ Ｐゴシック" panose="020B0600070205080204" pitchFamily="34" charset="-128"/>
            </a:endParaRPr>
          </a:p>
          <a:p>
            <a:endParaRPr lang="el-GR" altLang="el-GR" sz="2400" dirty="0">
              <a:ea typeface="ＭＳ Ｐゴシック" panose="020B0600070205080204" pitchFamily="34" charset="-128"/>
            </a:endParaRPr>
          </a:p>
          <a:p>
            <a:endParaRPr lang="en-US" altLang="el-GR" dirty="0">
              <a:ea typeface="ＭＳ Ｐゴシック" panose="020B0600070205080204" pitchFamily="34" charset="-128"/>
            </a:endParaRPr>
          </a:p>
        </p:txBody>
      </p:sp>
    </p:spTree>
    <p:extLst>
      <p:ext uri="{BB962C8B-B14F-4D97-AF65-F5344CB8AC3E}">
        <p14:creationId xmlns:p14="http://schemas.microsoft.com/office/powerpoint/2010/main" val="175855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769A20A-59BF-3212-AFB9-0FAC9319506C}"/>
              </a:ext>
            </a:extLst>
          </p:cNvPr>
          <p:cNvPicPr>
            <a:picLocks noChangeAspect="1"/>
          </p:cNvPicPr>
          <p:nvPr/>
        </p:nvPicPr>
        <p:blipFill>
          <a:blip r:embed="rId2"/>
          <a:stretch>
            <a:fillRect/>
          </a:stretch>
        </p:blipFill>
        <p:spPr>
          <a:xfrm>
            <a:off x="1149928" y="512618"/>
            <a:ext cx="9047018" cy="5846617"/>
          </a:xfrm>
          <a:prstGeom prst="rect">
            <a:avLst/>
          </a:prstGeom>
        </p:spPr>
      </p:pic>
    </p:spTree>
    <p:extLst>
      <p:ext uri="{BB962C8B-B14F-4D97-AF65-F5344CB8AC3E}">
        <p14:creationId xmlns:p14="http://schemas.microsoft.com/office/powerpoint/2010/main" val="2307523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A0A9629-7A54-03D9-9158-8DE9D0AABA49}"/>
              </a:ext>
            </a:extLst>
          </p:cNvPr>
          <p:cNvPicPr>
            <a:picLocks noChangeAspect="1"/>
          </p:cNvPicPr>
          <p:nvPr/>
        </p:nvPicPr>
        <p:blipFill>
          <a:blip r:embed="rId2"/>
          <a:stretch>
            <a:fillRect/>
          </a:stretch>
        </p:blipFill>
        <p:spPr>
          <a:xfrm>
            <a:off x="1205345" y="789709"/>
            <a:ext cx="9268691" cy="4862946"/>
          </a:xfrm>
          <a:prstGeom prst="rect">
            <a:avLst/>
          </a:prstGeom>
        </p:spPr>
      </p:pic>
    </p:spTree>
    <p:extLst>
      <p:ext uri="{BB962C8B-B14F-4D97-AF65-F5344CB8AC3E}">
        <p14:creationId xmlns:p14="http://schemas.microsoft.com/office/powerpoint/2010/main" val="2771509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AC323D0-3E9E-4D48-B327-DB11BAF54ABA}"/>
              </a:ext>
            </a:extLst>
          </p:cNvPr>
          <p:cNvSpPr>
            <a:spLocks noGrp="1" noChangeArrowheads="1"/>
          </p:cNvSpPr>
          <p:nvPr>
            <p:ph type="title" idx="4294967295"/>
          </p:nvPr>
        </p:nvSpPr>
        <p:spPr>
          <a:xfrm>
            <a:off x="1524000" y="274638"/>
            <a:ext cx="8229600" cy="1143000"/>
          </a:xfrm>
        </p:spPr>
        <p:txBody>
          <a:bodyPr>
            <a:normAutofit fontScale="90000"/>
          </a:bodyPr>
          <a:lstStyle/>
          <a:p>
            <a:pPr eaLnBrk="1" hangingPunct="1">
              <a:defRPr/>
            </a:pPr>
            <a:r>
              <a:rPr lang="el-GR" altLang="el-GR" sz="4000" b="1" dirty="0">
                <a:solidFill>
                  <a:srgbClr val="FF0000"/>
                </a:solidFill>
                <a:effectLst>
                  <a:outerShdw blurRad="38100" dist="38100" dir="2700000" algn="tl">
                    <a:srgbClr val="FFFFFF"/>
                  </a:outerShdw>
                </a:effectLst>
                <a:ea typeface="ＭＳ Ｐゴシック" panose="020B0600070205080204" pitchFamily="34" charset="-128"/>
              </a:rPr>
              <a:t>Τι σημαίνει </a:t>
            </a:r>
            <a:br>
              <a:rPr lang="el-GR" altLang="el-GR" sz="4000" b="1" dirty="0">
                <a:solidFill>
                  <a:srgbClr val="FF0000"/>
                </a:solidFill>
                <a:effectLst>
                  <a:outerShdw blurRad="38100" dist="38100" dir="2700000" algn="tl">
                    <a:srgbClr val="FFFFFF"/>
                  </a:outerShdw>
                </a:effectLst>
                <a:ea typeface="ＭＳ Ｐゴシック" panose="020B0600070205080204" pitchFamily="34" charset="-128"/>
              </a:rPr>
            </a:br>
            <a:r>
              <a:rPr lang="el-GR" altLang="el-GR" sz="4000" b="1" dirty="0">
                <a:solidFill>
                  <a:srgbClr val="FF0000"/>
                </a:solidFill>
                <a:effectLst>
                  <a:outerShdw blurRad="38100" dist="38100" dir="2700000" algn="tl">
                    <a:srgbClr val="FFFFFF"/>
                  </a:outerShdw>
                </a:effectLst>
                <a:ea typeface="ＭＳ Ｐゴシック" panose="020B0600070205080204" pitchFamily="34" charset="-128"/>
              </a:rPr>
              <a:t>«ΞΕΡΩ μια γλώσσα»;;;</a:t>
            </a:r>
          </a:p>
        </p:txBody>
      </p:sp>
      <p:sp>
        <p:nvSpPr>
          <p:cNvPr id="102403" name="Rectangle 3">
            <a:extLst>
              <a:ext uri="{FF2B5EF4-FFF2-40B4-BE49-F238E27FC236}">
                <a16:creationId xmlns:a16="http://schemas.microsoft.com/office/drawing/2014/main" id="{4DF113BE-4E72-3A48-BA63-814C576B18F1}"/>
              </a:ext>
            </a:extLst>
          </p:cNvPr>
          <p:cNvSpPr>
            <a:spLocks noGrp="1" noChangeArrowheads="1"/>
          </p:cNvSpPr>
          <p:nvPr>
            <p:ph type="body" idx="4294967295"/>
          </p:nvPr>
        </p:nvSpPr>
        <p:spPr>
          <a:xfrm>
            <a:off x="1524000" y="1639888"/>
            <a:ext cx="8229600" cy="4525962"/>
          </a:xfrm>
        </p:spPr>
        <p:txBody>
          <a:bodyPr>
            <a:normAutofit/>
          </a:bodyPr>
          <a:lstStyle/>
          <a:p>
            <a:pPr eaLnBrk="1" hangingPunct="1">
              <a:lnSpc>
                <a:spcPct val="90000"/>
              </a:lnSpc>
              <a:defRPr/>
            </a:pPr>
            <a:r>
              <a:rPr lang="el-GR" altLang="el-GR" dirty="0">
                <a:effectLst>
                  <a:outerShdw blurRad="38100" dist="38100" dir="2700000" algn="tl">
                    <a:srgbClr val="FFFFFF"/>
                  </a:outerShdw>
                </a:effectLst>
                <a:ea typeface="ＭＳ Ｐゴシック" panose="020B0600070205080204" pitchFamily="34" charset="-128"/>
              </a:rPr>
              <a:t>Φθόγγοι (ήχοι)</a:t>
            </a:r>
          </a:p>
          <a:p>
            <a:pPr eaLnBrk="1" hangingPunct="1">
              <a:lnSpc>
                <a:spcPct val="90000"/>
              </a:lnSpc>
              <a:defRPr/>
            </a:pPr>
            <a:r>
              <a:rPr lang="el-GR" altLang="el-GR" dirty="0">
                <a:effectLst>
                  <a:outerShdw blurRad="38100" dist="38100" dir="2700000" algn="tl">
                    <a:srgbClr val="FFFFFF"/>
                  </a:outerShdw>
                </a:effectLst>
                <a:ea typeface="ＭＳ Ｐゴシック" panose="020B0600070205080204" pitchFamily="34" charset="-128"/>
              </a:rPr>
              <a:t>Λέξεις (φθόγγοι + σημασίες)</a:t>
            </a:r>
          </a:p>
          <a:p>
            <a:pPr eaLnBrk="1" hangingPunct="1">
              <a:lnSpc>
                <a:spcPct val="90000"/>
              </a:lnSpc>
              <a:defRPr/>
            </a:pPr>
            <a:r>
              <a:rPr lang="el-GR" altLang="el-GR" dirty="0">
                <a:effectLst>
                  <a:outerShdw blurRad="38100" dist="38100" dir="2700000" algn="tl">
                    <a:srgbClr val="FFFFFF"/>
                  </a:outerShdw>
                </a:effectLst>
                <a:ea typeface="ＭＳ Ｐゴシック" panose="020B0600070205080204" pitchFamily="34" charset="-128"/>
              </a:rPr>
              <a:t>Κανόνες</a:t>
            </a:r>
          </a:p>
          <a:p>
            <a:pPr lvl="1" eaLnBrk="1" hangingPunct="1">
              <a:lnSpc>
                <a:spcPct val="90000"/>
              </a:lnSpc>
              <a:defRPr/>
            </a:pPr>
            <a:r>
              <a:rPr lang="el-GR" altLang="el-GR" dirty="0">
                <a:effectLst>
                  <a:outerShdw blurRad="38100" dist="38100" dir="2700000" algn="tl">
                    <a:srgbClr val="FFFFFF"/>
                  </a:outerShdw>
                </a:effectLst>
                <a:highlight>
                  <a:srgbClr val="FFFF00"/>
                </a:highlight>
                <a:ea typeface="ＭＳ Ｐゴシック" panose="020B0600070205080204" pitchFamily="34" charset="-128"/>
              </a:rPr>
              <a:t>Περιορισμένο μήκος</a:t>
            </a:r>
          </a:p>
          <a:p>
            <a:pPr lvl="1" eaLnBrk="1" hangingPunct="1">
              <a:lnSpc>
                <a:spcPct val="90000"/>
              </a:lnSpc>
              <a:defRPr/>
            </a:pPr>
            <a:r>
              <a:rPr lang="el-GR" altLang="el-GR" dirty="0">
                <a:effectLst>
                  <a:outerShdw blurRad="38100" dist="38100" dir="2700000" algn="tl">
                    <a:srgbClr val="FFFFFF"/>
                  </a:outerShdw>
                </a:effectLst>
                <a:highlight>
                  <a:srgbClr val="FFFF00"/>
                </a:highlight>
                <a:ea typeface="ＭＳ Ｐゴシック" panose="020B0600070205080204" pitchFamily="34" charset="-128"/>
              </a:rPr>
              <a:t>Πεπερασμένος αριθμός</a:t>
            </a:r>
          </a:p>
          <a:p>
            <a:pPr lvl="1" eaLnBrk="1" hangingPunct="1">
              <a:lnSpc>
                <a:spcPct val="90000"/>
              </a:lnSpc>
              <a:defRPr/>
            </a:pPr>
            <a:r>
              <a:rPr lang="el-GR" altLang="el-GR" dirty="0">
                <a:effectLst>
                  <a:outerShdw blurRad="38100" dist="38100" dir="2700000" algn="tl">
                    <a:srgbClr val="FFFFFF"/>
                  </a:outerShdw>
                </a:effectLst>
                <a:highlight>
                  <a:srgbClr val="FFFF00"/>
                </a:highlight>
                <a:ea typeface="ＭＳ Ｐゴシック" panose="020B0600070205080204" pitchFamily="34" charset="-128"/>
              </a:rPr>
              <a:t>Παραγωγή και κατανόηση άπειρου αριθμού προτάσεων</a:t>
            </a:r>
          </a:p>
          <a:p>
            <a:pPr lvl="1" eaLnBrk="1" hangingPunct="1">
              <a:lnSpc>
                <a:spcPct val="90000"/>
              </a:lnSpc>
              <a:defRPr/>
            </a:pPr>
            <a:r>
              <a:rPr lang="el-GR" altLang="el-GR" dirty="0">
                <a:effectLst>
                  <a:outerShdw blurRad="38100" dist="38100" dir="2700000" algn="tl">
                    <a:srgbClr val="FFFFFF"/>
                  </a:outerShdw>
                </a:effectLst>
                <a:highlight>
                  <a:srgbClr val="FFFF00"/>
                </a:highlight>
                <a:ea typeface="ＭＳ Ｐゴシック" panose="020B0600070205080204" pitchFamily="34" charset="-128"/>
              </a:rPr>
              <a:t>Προϊόν γλωσσικής κατάκτησης</a:t>
            </a:r>
          </a:p>
        </p:txBody>
      </p:sp>
    </p:spTree>
    <p:extLst>
      <p:ext uri="{BB962C8B-B14F-4D97-AF65-F5344CB8AC3E}">
        <p14:creationId xmlns:p14="http://schemas.microsoft.com/office/powerpoint/2010/main" val="3351902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fade">
                                      <p:cBhvr>
                                        <p:cTn id="12" dur="2000"/>
                                        <p:tgtEl>
                                          <p:spTgt spid="102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Effect transition="in" filter="fade">
                                      <p:cBhvr>
                                        <p:cTn id="17" dur="2000"/>
                                        <p:tgtEl>
                                          <p:spTgt spid="1024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Effect transition="in" filter="fade">
                                      <p:cBhvr>
                                        <p:cTn id="22" dur="2000"/>
                                        <p:tgtEl>
                                          <p:spTgt spid="10240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Effect transition="in" filter="fade">
                                      <p:cBhvr>
                                        <p:cTn id="25" dur="2000"/>
                                        <p:tgtEl>
                                          <p:spTgt spid="10240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403">
                                            <p:txEl>
                                              <p:pRg st="4" end="4"/>
                                            </p:txEl>
                                          </p:spTgt>
                                        </p:tgtEl>
                                        <p:attrNameLst>
                                          <p:attrName>style.visibility</p:attrName>
                                        </p:attrNameLst>
                                      </p:cBhvr>
                                      <p:to>
                                        <p:strVal val="visible"/>
                                      </p:to>
                                    </p:set>
                                    <p:animEffect transition="in" filter="fade">
                                      <p:cBhvr>
                                        <p:cTn id="28" dur="2000"/>
                                        <p:tgtEl>
                                          <p:spTgt spid="10240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403">
                                            <p:txEl>
                                              <p:pRg st="5" end="5"/>
                                            </p:txEl>
                                          </p:spTgt>
                                        </p:tgtEl>
                                        <p:attrNameLst>
                                          <p:attrName>style.visibility</p:attrName>
                                        </p:attrNameLst>
                                      </p:cBhvr>
                                      <p:to>
                                        <p:strVal val="visible"/>
                                      </p:to>
                                    </p:set>
                                    <p:animEffect transition="in" filter="fade">
                                      <p:cBhvr>
                                        <p:cTn id="31" dur="2000"/>
                                        <p:tgtEl>
                                          <p:spTgt spid="10240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03">
                                            <p:txEl>
                                              <p:pRg st="6" end="6"/>
                                            </p:txEl>
                                          </p:spTgt>
                                        </p:tgtEl>
                                        <p:attrNameLst>
                                          <p:attrName>style.visibility</p:attrName>
                                        </p:attrNameLst>
                                      </p:cBhvr>
                                      <p:to>
                                        <p:strVal val="visible"/>
                                      </p:to>
                                    </p:set>
                                    <p:animEffect transition="in" filter="fade">
                                      <p:cBhvr>
                                        <p:cTn id="34" dur="2000"/>
                                        <p:tgtEl>
                                          <p:spTgt spid="102403">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1" nodeType="clickEffect">
                                  <p:stCondLst>
                                    <p:cond delay="0"/>
                                  </p:stCondLst>
                                  <p:childTnLst>
                                    <p:set>
                                      <p:cBhvr>
                                        <p:cTn id="38" dur="1" fill="hold">
                                          <p:stCondLst>
                                            <p:cond delay="0"/>
                                          </p:stCondLst>
                                        </p:cTn>
                                        <p:tgtEl>
                                          <p:spTgt spid="102402"/>
                                        </p:tgtEl>
                                        <p:attrNameLst>
                                          <p:attrName>style.visibility</p:attrName>
                                        </p:attrNameLst>
                                      </p:cBhvr>
                                      <p:to>
                                        <p:strVal val="visible"/>
                                      </p:to>
                                    </p:set>
                                    <p:anim calcmode="lin" valueType="num">
                                      <p:cBhvr>
                                        <p:cTn id="39" dur="500" fill="hold"/>
                                        <p:tgtEl>
                                          <p:spTgt spid="102402"/>
                                        </p:tgtEl>
                                        <p:attrNameLst>
                                          <p:attrName>ppt_w</p:attrName>
                                        </p:attrNameLst>
                                      </p:cBhvr>
                                      <p:tavLst>
                                        <p:tav tm="0">
                                          <p:val>
                                            <p:fltVal val="0"/>
                                          </p:val>
                                        </p:tav>
                                        <p:tav tm="100000">
                                          <p:val>
                                            <p:strVal val="#ppt_w"/>
                                          </p:val>
                                        </p:tav>
                                      </p:tavLst>
                                    </p:anim>
                                    <p:anim calcmode="lin" valueType="num">
                                      <p:cBhvr>
                                        <p:cTn id="40" dur="500" fill="hold"/>
                                        <p:tgtEl>
                                          <p:spTgt spid="102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02" grpId="1" animBg="1"/>
      <p:bldP spid="10240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4E9D7E1-465D-AF48-A424-7B5CF0D24937}"/>
              </a:ext>
            </a:extLst>
          </p:cNvPr>
          <p:cNvSpPr>
            <a:spLocks noGrp="1"/>
          </p:cNvSpPr>
          <p:nvPr>
            <p:ph type="title"/>
          </p:nvPr>
        </p:nvSpPr>
        <p:spPr>
          <a:xfrm>
            <a:off x="2126964" y="404812"/>
            <a:ext cx="7729728" cy="1188720"/>
          </a:xfrm>
        </p:spPr>
        <p:txBody>
          <a:bodyPr/>
          <a:lstStyle/>
          <a:p>
            <a:r>
              <a:rPr lang="el-GR" altLang="el-GR" dirty="0">
                <a:ea typeface="ＭＳ Ｐゴシック" panose="020B0600070205080204" pitchFamily="34" charset="-128"/>
              </a:rPr>
              <a:t>Και τι περιλαμβάνει η </a:t>
            </a:r>
            <a:r>
              <a:rPr lang="el-GR" altLang="el-GR" dirty="0" err="1">
                <a:ea typeface="ＭＳ Ｐゴシック" panose="020B0600070205080204" pitchFamily="34" charset="-128"/>
              </a:rPr>
              <a:t>γνωση</a:t>
            </a:r>
            <a:r>
              <a:rPr lang="el-GR" altLang="el-GR" dirty="0">
                <a:ea typeface="ＭＳ Ｐゴシック" panose="020B0600070205080204" pitchFamily="34" charset="-128"/>
              </a:rPr>
              <a:t> μιας </a:t>
            </a:r>
            <a:r>
              <a:rPr lang="el-GR" altLang="el-GR" dirty="0" err="1">
                <a:ea typeface="ＭＳ Ｐゴシック" panose="020B0600070205080204" pitchFamily="34" charset="-128"/>
              </a:rPr>
              <a:t>γλωσσασ</a:t>
            </a:r>
            <a:r>
              <a:rPr lang="el-GR" altLang="el-GR" dirty="0">
                <a:ea typeface="ＭＳ Ｐゴシック" panose="020B0600070205080204" pitchFamily="34" charset="-128"/>
              </a:rPr>
              <a:t>;</a:t>
            </a:r>
            <a:endParaRPr lang="en-US" altLang="el-GR" dirty="0">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357FB736-3FA9-3E4C-AF25-C0D12939EBDE}"/>
              </a:ext>
            </a:extLst>
          </p:cNvPr>
          <p:cNvSpPr>
            <a:spLocks noGrp="1"/>
          </p:cNvSpPr>
          <p:nvPr>
            <p:ph idx="1"/>
          </p:nvPr>
        </p:nvSpPr>
        <p:spPr>
          <a:xfrm>
            <a:off x="1981200" y="1600200"/>
            <a:ext cx="8229600" cy="4852988"/>
          </a:xfrm>
        </p:spPr>
        <p:txBody>
          <a:bodyPr/>
          <a:lstStyle/>
          <a:p>
            <a:r>
              <a:rPr lang="el-GR" altLang="el-GR">
                <a:ea typeface="ＭＳ Ｐゴシック" panose="020B0600070205080204" pitchFamily="34" charset="-128"/>
              </a:rPr>
              <a:t>Επίπεδα γλωσσικής δομής</a:t>
            </a:r>
          </a:p>
          <a:p>
            <a:pPr lvl="1"/>
            <a:r>
              <a:rPr lang="el-GR" altLang="el-GR">
                <a:ea typeface="ＭＳ Ｐゴシック" panose="020B0600070205080204" pitchFamily="34" charset="-128"/>
              </a:rPr>
              <a:t>Καθετί που λέμε αποτελείται από:</a:t>
            </a:r>
          </a:p>
          <a:p>
            <a:pPr lvl="2"/>
            <a:r>
              <a:rPr lang="el-GR" altLang="el-GR">
                <a:ea typeface="ＭＳ Ｐゴシック" panose="020B0600070205080204" pitchFamily="34" charset="-128"/>
              </a:rPr>
              <a:t>Ήχο</a:t>
            </a:r>
          </a:p>
          <a:p>
            <a:pPr lvl="2"/>
            <a:r>
              <a:rPr lang="el-GR" altLang="el-GR">
                <a:ea typeface="ＭＳ Ｐゴシック" panose="020B0600070205080204" pitchFamily="34" charset="-128"/>
              </a:rPr>
              <a:t>Συλλαβές</a:t>
            </a:r>
          </a:p>
          <a:p>
            <a:pPr lvl="2"/>
            <a:r>
              <a:rPr lang="el-GR" altLang="el-GR">
                <a:ea typeface="ＭＳ Ｐゴシック" panose="020B0600070205080204" pitchFamily="34" charset="-128"/>
              </a:rPr>
              <a:t>Λέξεις</a:t>
            </a:r>
          </a:p>
          <a:p>
            <a:pPr lvl="2"/>
            <a:r>
              <a:rPr lang="el-GR" altLang="el-GR">
                <a:ea typeface="ＭＳ Ｐゴシック" panose="020B0600070205080204" pitchFamily="34" charset="-128"/>
              </a:rPr>
              <a:t>Προτάσεις</a:t>
            </a:r>
          </a:p>
          <a:p>
            <a:pPr lvl="2"/>
            <a:endParaRPr lang="el-GR" altLang="el-GR">
              <a:ea typeface="ＭＳ Ｐゴシック" panose="020B0600070205080204" pitchFamily="34" charset="-128"/>
            </a:endParaRPr>
          </a:p>
          <a:p>
            <a:pPr lvl="2"/>
            <a:r>
              <a:rPr lang="el-GR" altLang="el-GR">
                <a:ea typeface="ＭＳ Ｐゴシック" panose="020B0600070205080204" pitchFamily="34" charset="-128"/>
              </a:rPr>
              <a:t>Κάθε λέξη/ πρόταση έχει</a:t>
            </a:r>
          </a:p>
          <a:p>
            <a:pPr lvl="3"/>
            <a:r>
              <a:rPr lang="el-GR" altLang="el-GR">
                <a:ea typeface="ＭＳ Ｐゴシック" panose="020B0600070205080204" pitchFamily="34" charset="-128"/>
              </a:rPr>
              <a:t>ΜΟΡΦΗ</a:t>
            </a:r>
          </a:p>
          <a:p>
            <a:pPr lvl="3"/>
            <a:r>
              <a:rPr lang="el-GR" altLang="el-GR">
                <a:ea typeface="ＭＳ Ｐゴシック" panose="020B0600070205080204" pitchFamily="34" charset="-128"/>
              </a:rPr>
              <a:t>ΣΗΜΑΣΙΑ</a:t>
            </a:r>
          </a:p>
          <a:p>
            <a:pPr lvl="3"/>
            <a:r>
              <a:rPr lang="el-GR" altLang="el-GR">
                <a:ea typeface="ＭＳ Ｐゴシック" panose="020B0600070205080204" pitchFamily="34" charset="-128"/>
              </a:rPr>
              <a:t>ΧΡΗΣΗ</a:t>
            </a:r>
          </a:p>
        </p:txBody>
      </p:sp>
    </p:spTree>
    <p:extLst>
      <p:ext uri="{BB962C8B-B14F-4D97-AF65-F5344CB8AC3E}">
        <p14:creationId xmlns:p14="http://schemas.microsoft.com/office/powerpoint/2010/main" val="180428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3C3DAF-D2E0-FC1D-E0A8-37A4EB51DBD3}"/>
              </a:ext>
            </a:extLst>
          </p:cNvPr>
          <p:cNvSpPr>
            <a:spLocks noGrp="1"/>
          </p:cNvSpPr>
          <p:nvPr>
            <p:ph type="title"/>
          </p:nvPr>
        </p:nvSpPr>
        <p:spPr>
          <a:xfrm>
            <a:off x="2231136" y="26846"/>
            <a:ext cx="7729728" cy="1188720"/>
          </a:xfrm>
        </p:spPr>
        <p:txBody>
          <a:bodyPr/>
          <a:lstStyle/>
          <a:p>
            <a:r>
              <a:rPr lang="el-GR" dirty="0"/>
              <a:t>Και  από </a:t>
            </a:r>
            <a:r>
              <a:rPr lang="el-GR" dirty="0" err="1"/>
              <a:t>τισ</a:t>
            </a:r>
            <a:r>
              <a:rPr lang="el-GR" dirty="0"/>
              <a:t> </a:t>
            </a:r>
            <a:r>
              <a:rPr lang="el-GR" dirty="0" err="1"/>
              <a:t>απαντησεισ</a:t>
            </a:r>
            <a:r>
              <a:rPr lang="el-GR" dirty="0"/>
              <a:t> σας…</a:t>
            </a:r>
          </a:p>
        </p:txBody>
      </p:sp>
      <p:sp>
        <p:nvSpPr>
          <p:cNvPr id="3" name="Θέση περιεχομένου 2">
            <a:extLst>
              <a:ext uri="{FF2B5EF4-FFF2-40B4-BE49-F238E27FC236}">
                <a16:creationId xmlns:a16="http://schemas.microsoft.com/office/drawing/2014/main" id="{BAF9F8AB-32C8-0D41-08CB-FD1D2D5ABBC9}"/>
              </a:ext>
            </a:extLst>
          </p:cNvPr>
          <p:cNvSpPr>
            <a:spLocks noGrp="1"/>
          </p:cNvSpPr>
          <p:nvPr>
            <p:ph sz="half" idx="1"/>
          </p:nvPr>
        </p:nvSpPr>
        <p:spPr>
          <a:xfrm>
            <a:off x="118054" y="1520070"/>
            <a:ext cx="3586438" cy="5337930"/>
          </a:xfrm>
        </p:spPr>
        <p:txBody>
          <a:bodyPr>
            <a:normAutofit fontScale="25000" lnSpcReduction="20000"/>
          </a:bodyPr>
          <a:lstStyle/>
          <a:p>
            <a:pPr>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err="1">
                <a:effectLst/>
                <a:latin typeface="Calibri" panose="020F0502020204030204" pitchFamily="34" charset="0"/>
                <a:ea typeface="Calibri" panose="020F0502020204030204" pitchFamily="34" charset="0"/>
                <a:cs typeface="Times New Roman" panose="02020603050405020304" pitchFamily="18" charset="0"/>
              </a:rPr>
              <a:t>mia</a:t>
            </a:r>
            <a:r>
              <a:rPr lang="el-GR" sz="8000" dirty="0">
                <a:effectLst/>
                <a:latin typeface="Calibri" panose="020F0502020204030204" pitchFamily="34" charset="0"/>
                <a:ea typeface="Calibri" panose="020F0502020204030204" pitchFamily="34" charset="0"/>
                <a:cs typeface="Times New Roman" panose="02020603050405020304" pitchFamily="18" charset="0"/>
              </a:rPr>
              <a:t>]=μία ,1-5-6</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a:effectLst/>
                <a:latin typeface="Calibri" panose="020F0502020204030204" pitchFamily="34" charset="0"/>
                <a:ea typeface="Calibri" panose="020F0502020204030204" pitchFamily="34" charset="0"/>
                <a:cs typeface="Times New Roman" panose="02020603050405020304" pitchFamily="18" charset="0"/>
              </a:rPr>
              <a:t>ci</a:t>
            </a: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a:effectLst/>
                <a:latin typeface="Calibri" panose="020F0502020204030204" pitchFamily="34" charset="0"/>
                <a:ea typeface="Calibri" panose="020F0502020204030204" pitchFamily="34" charset="0"/>
                <a:cs typeface="Times New Roman" panose="02020603050405020304" pitchFamily="18" charset="0"/>
              </a:rPr>
              <a:t>ria</a:t>
            </a:r>
            <a:r>
              <a:rPr lang="el-GR" sz="8000" dirty="0">
                <a:effectLst/>
                <a:latin typeface="Calibri" panose="020F0502020204030204" pitchFamily="34" charset="0"/>
                <a:ea typeface="Calibri" panose="020F0502020204030204" pitchFamily="34" charset="0"/>
                <a:cs typeface="Times New Roman" panose="02020603050405020304" pitchFamily="18" charset="0"/>
              </a:rPr>
              <a:t>]= κυρία ,4-5-2-5-6</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a:effectLst/>
                <a:latin typeface="Calibri" panose="020F0502020204030204" pitchFamily="34" charset="0"/>
                <a:ea typeface="Calibri" panose="020F0502020204030204" pitchFamily="34" charset="0"/>
                <a:cs typeface="Times New Roman" panose="02020603050405020304" pitchFamily="18" charset="0"/>
              </a:rPr>
              <a:t>re</a:t>
            </a:r>
            <a:r>
              <a:rPr lang="el-GR" sz="8000" dirty="0">
                <a:effectLst/>
                <a:latin typeface="Calibri" panose="020F0502020204030204" pitchFamily="34" charset="0"/>
                <a:ea typeface="Calibri" panose="020F0502020204030204" pitchFamily="34" charset="0"/>
                <a:cs typeface="Times New Roman" panose="02020603050405020304" pitchFamily="18" charset="0"/>
              </a:rPr>
              <a:t>]=ρε ,2-7</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err="1">
                <a:effectLst/>
                <a:latin typeface="Calibri" panose="020F0502020204030204" pitchFamily="34" charset="0"/>
                <a:ea typeface="Calibri" panose="020F0502020204030204" pitchFamily="34" charset="0"/>
                <a:cs typeface="Times New Roman" panose="02020603050405020304" pitchFamily="18" charset="0"/>
              </a:rPr>
              <a:t>mera</a:t>
            </a:r>
            <a:r>
              <a:rPr lang="el-GR" sz="8000" dirty="0">
                <a:effectLst/>
                <a:latin typeface="Calibri" panose="020F0502020204030204" pitchFamily="34" charset="0"/>
                <a:ea typeface="Calibri" panose="020F0502020204030204" pitchFamily="34" charset="0"/>
                <a:cs typeface="Times New Roman" panose="02020603050405020304" pitchFamily="18" charset="0"/>
              </a:rPr>
              <a:t>]=μέρα ,1-7-2-6</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a:effectLst/>
                <a:latin typeface="Calibri" panose="020F0502020204030204" pitchFamily="34" charset="0"/>
                <a:ea typeface="Calibri" panose="020F0502020204030204" pitchFamily="34" charset="0"/>
                <a:cs typeface="Times New Roman" panose="02020603050405020304" pitchFamily="18" charset="0"/>
              </a:rPr>
              <a:t>aera</a:t>
            </a:r>
            <a:r>
              <a:rPr lang="el-GR" sz="8000" dirty="0">
                <a:effectLst/>
                <a:latin typeface="Calibri" panose="020F0502020204030204" pitchFamily="34" charset="0"/>
                <a:ea typeface="Calibri" panose="020F0502020204030204" pitchFamily="34" charset="0"/>
                <a:cs typeface="Times New Roman" panose="02020603050405020304" pitchFamily="18" charset="0"/>
              </a:rPr>
              <a:t>]=αέρα ,6-7-2-6</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err="1">
                <a:effectLst/>
                <a:latin typeface="Calibri" panose="020F0502020204030204" pitchFamily="34" charset="0"/>
                <a:ea typeface="Calibri" panose="020F0502020204030204" pitchFamily="34" charset="0"/>
                <a:cs typeface="Times New Roman" panose="02020603050405020304" pitchFamily="18" charset="0"/>
              </a:rPr>
              <a:t>keik</a:t>
            </a:r>
            <a:r>
              <a:rPr lang="el-GR" sz="8000" dirty="0">
                <a:effectLst/>
                <a:latin typeface="Calibri" panose="020F0502020204030204" pitchFamily="34" charset="0"/>
                <a:ea typeface="Calibri" panose="020F0502020204030204" pitchFamily="34" charset="0"/>
                <a:cs typeface="Times New Roman" panose="02020603050405020304" pitchFamily="18" charset="0"/>
              </a:rPr>
              <a:t>]=κέικ ,3-7-5-3</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err="1">
                <a:effectLst/>
                <a:latin typeface="Calibri" panose="020F0502020204030204" pitchFamily="34" charset="0"/>
                <a:ea typeface="Calibri" panose="020F0502020204030204" pitchFamily="34" charset="0"/>
                <a:cs typeface="Times New Roman" panose="02020603050405020304" pitchFamily="18" charset="0"/>
              </a:rPr>
              <a:t>ime</a:t>
            </a:r>
            <a:r>
              <a:rPr lang="el-GR" sz="8000" dirty="0">
                <a:effectLst/>
                <a:latin typeface="Calibri" panose="020F0502020204030204" pitchFamily="34" charset="0"/>
                <a:ea typeface="Calibri" panose="020F0502020204030204" pitchFamily="34" charset="0"/>
                <a:cs typeface="Times New Roman" panose="02020603050405020304" pitchFamily="18" charset="0"/>
              </a:rPr>
              <a:t>]=είμαι ,5-1-7</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err="1">
                <a:effectLst/>
                <a:latin typeface="Calibri" panose="020F0502020204030204" pitchFamily="34" charset="0"/>
                <a:ea typeface="Calibri" panose="020F0502020204030204" pitchFamily="34" charset="0"/>
                <a:cs typeface="Times New Roman" panose="02020603050405020304" pitchFamily="18" charset="0"/>
              </a:rPr>
              <a:t>rima</a:t>
            </a:r>
            <a:r>
              <a:rPr lang="el-GR" sz="8000" dirty="0">
                <a:effectLst/>
                <a:latin typeface="Calibri" panose="020F0502020204030204" pitchFamily="34" charset="0"/>
                <a:ea typeface="Calibri" panose="020F0502020204030204" pitchFamily="34" charset="0"/>
                <a:cs typeface="Times New Roman" panose="02020603050405020304" pitchFamily="18" charset="0"/>
              </a:rPr>
              <a:t>]=ρήμα</a:t>
            </a:r>
            <a:r>
              <a:rPr lang="en-US" sz="8000" dirty="0">
                <a:effectLst/>
                <a:latin typeface="Calibri" panose="020F0502020204030204" pitchFamily="34" charset="0"/>
                <a:ea typeface="Calibri" panose="020F0502020204030204" pitchFamily="34" charset="0"/>
                <a:cs typeface="Times New Roman" panose="02020603050405020304" pitchFamily="18" charset="0"/>
              </a:rPr>
              <a:t>/ </a:t>
            </a:r>
            <a:r>
              <a:rPr lang="el-GR" sz="8000" dirty="0">
                <a:effectLst/>
                <a:latin typeface="Calibri" panose="020F0502020204030204" pitchFamily="34" charset="0"/>
                <a:ea typeface="Calibri" panose="020F0502020204030204" pitchFamily="34" charset="0"/>
                <a:cs typeface="Times New Roman" panose="02020603050405020304" pitchFamily="18" charset="0"/>
              </a:rPr>
              <a:t>ρίμα ,2-6-1-6</a:t>
            </a:r>
          </a:p>
          <a:p>
            <a:pPr>
              <a:lnSpc>
                <a:spcPct val="115000"/>
              </a:lnSpc>
              <a:spcAft>
                <a:spcPts val="1000"/>
              </a:spcAft>
            </a:pP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a:effectLst/>
                <a:latin typeface="Calibri" panose="020F0502020204030204" pitchFamily="34" charset="0"/>
                <a:ea typeface="Calibri" panose="020F0502020204030204" pitchFamily="34" charset="0"/>
                <a:cs typeface="Times New Roman" panose="02020603050405020304" pitchFamily="18" charset="0"/>
              </a:rPr>
              <a:t>ci</a:t>
            </a:r>
            <a:r>
              <a:rPr lang="el-GR" sz="8000" dirty="0">
                <a:effectLst/>
                <a:latin typeface="Calibri" panose="020F0502020204030204" pitchFamily="34" charset="0"/>
                <a:ea typeface="Calibri" panose="020F0502020204030204" pitchFamily="34" charset="0"/>
                <a:cs typeface="Times New Roman" panose="02020603050405020304" pitchFamily="18" charset="0"/>
              </a:rPr>
              <a:t>’</a:t>
            </a:r>
            <a:r>
              <a:rPr lang="en-US" sz="8000" dirty="0">
                <a:effectLst/>
                <a:latin typeface="Calibri" panose="020F0502020204030204" pitchFamily="34" charset="0"/>
                <a:ea typeface="Calibri" panose="020F0502020204030204" pitchFamily="34" charset="0"/>
                <a:cs typeface="Times New Roman" panose="02020603050405020304" pitchFamily="18" charset="0"/>
              </a:rPr>
              <a:t>ma</a:t>
            </a:r>
            <a:r>
              <a:rPr lang="el-GR" sz="8000" dirty="0">
                <a:effectLst/>
                <a:latin typeface="Calibri" panose="020F0502020204030204" pitchFamily="34" charset="0"/>
                <a:ea typeface="Calibri" panose="020F0502020204030204" pitchFamily="34" charset="0"/>
                <a:cs typeface="Times New Roman" panose="02020603050405020304" pitchFamily="18" charset="0"/>
              </a:rPr>
              <a:t>]=κιμά ,4-5-1-6</a:t>
            </a:r>
          </a:p>
          <a:p>
            <a:pPr>
              <a:lnSpc>
                <a:spcPct val="115000"/>
              </a:lnSpc>
              <a:spcAft>
                <a:spcPts val="1000"/>
              </a:spcAft>
            </a:pPr>
            <a:endParaRPr lang="el-GR" dirty="0"/>
          </a:p>
        </p:txBody>
      </p:sp>
      <p:sp>
        <p:nvSpPr>
          <p:cNvPr id="4" name="Θέση περιεχομένου 3">
            <a:extLst>
              <a:ext uri="{FF2B5EF4-FFF2-40B4-BE49-F238E27FC236}">
                <a16:creationId xmlns:a16="http://schemas.microsoft.com/office/drawing/2014/main" id="{77D163E8-0F12-B9BC-AFEE-22875DE293B3}"/>
              </a:ext>
            </a:extLst>
          </p:cNvPr>
          <p:cNvSpPr>
            <a:spLocks noGrp="1"/>
          </p:cNvSpPr>
          <p:nvPr>
            <p:ph sz="half" idx="2"/>
          </p:nvPr>
        </p:nvSpPr>
        <p:spPr>
          <a:xfrm>
            <a:off x="6352386" y="1676752"/>
            <a:ext cx="5487922" cy="4466140"/>
          </a:xfrm>
        </p:spPr>
        <p:txBody>
          <a:bodyPr>
            <a:normAutofit fontScale="25000" lnSpcReduction="20000"/>
          </a:bodyPr>
          <a:lstStyle/>
          <a:p>
            <a:pPr marL="342900" lvl="0" indent="-342900">
              <a:lnSpc>
                <a:spcPct val="115000"/>
              </a:lnSpc>
              <a:buFont typeface="Symbol" pitchFamily="2" charset="2"/>
              <a:buChar char=""/>
            </a:pPr>
            <a:r>
              <a:rPr lang="el-GR" sz="9600" dirty="0">
                <a:effectLst/>
                <a:latin typeface="Calibri" panose="020F0502020204030204" pitchFamily="34" charset="0"/>
                <a:ea typeface="Calibri" panose="020F0502020204030204" pitchFamily="34" charset="0"/>
                <a:cs typeface="Times New Roman" panose="02020603050405020304" pitchFamily="18" charset="0"/>
              </a:rPr>
              <a:t>[</a:t>
            </a: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latin typeface="Calibri" panose="020F0502020204030204" pitchFamily="34" charset="0"/>
                <a:ea typeface="Calibri" panose="020F0502020204030204" pitchFamily="34" charset="0"/>
                <a:cs typeface="Times New Roman" panose="02020603050405020304" pitchFamily="18" charset="0"/>
              </a:rPr>
              <a:t>marmara</a:t>
            </a: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l-GR" sz="9600" dirty="0">
                <a:effectLst/>
                <a:latin typeface="Calibri" panose="020F0502020204030204" pitchFamily="34" charset="0"/>
                <a:ea typeface="Calibri" panose="020F0502020204030204" pitchFamily="34" charset="0"/>
                <a:cs typeface="Times New Roman" panose="02020603050405020304" pitchFamily="18" charset="0"/>
              </a:rPr>
              <a:t> «μάρμαρα», 1-6-2-1-6-2-6</a:t>
            </a:r>
          </a:p>
          <a:p>
            <a:pPr marL="342900" lvl="0" indent="-342900">
              <a:lnSpc>
                <a:spcPct val="115000"/>
              </a:lnSpc>
              <a:buFont typeface="Symbol" pitchFamily="2" charset="2"/>
              <a:buChar char=""/>
            </a:pP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ri’a</a:t>
            </a:r>
            <a:r>
              <a:rPr lang="en-US" sz="96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c</a:t>
            </a:r>
            <a:r>
              <a:rPr lang="en-US" sz="9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«ρυάκι», 2-5-6-</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a:t>
            </a:r>
            <a:r>
              <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a:t>
            </a:r>
          </a:p>
          <a:p>
            <a:pPr marL="342900" lvl="0" indent="-342900">
              <a:lnSpc>
                <a:spcPct val="115000"/>
              </a:lnSpc>
              <a:buFont typeface="Symbol" pitchFamily="2" charset="2"/>
              <a:buChar char=""/>
            </a:pP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meri’ka</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«μερικά», 1-7-2-5-3-6</a:t>
            </a:r>
          </a:p>
          <a:p>
            <a:pPr marL="342900" lvl="0" indent="-342900">
              <a:lnSpc>
                <a:spcPct val="115000"/>
              </a:lnSpc>
              <a:buFont typeface="Symbol" pitchFamily="2" charset="2"/>
              <a:buChar char=""/>
            </a:pP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latin typeface="Calibri" panose="020F0502020204030204" pitchFamily="34" charset="0"/>
                <a:ea typeface="Calibri" panose="020F0502020204030204" pitchFamily="34" charset="0"/>
                <a:cs typeface="Times New Roman" panose="02020603050405020304" pitchFamily="18" charset="0"/>
              </a:rPr>
              <a:t>mi’kra</a:t>
            </a: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l-GR" sz="9600" dirty="0">
                <a:effectLst/>
                <a:latin typeface="Calibri" panose="020F0502020204030204" pitchFamily="34" charset="0"/>
                <a:ea typeface="Calibri" panose="020F0502020204030204" pitchFamily="34" charset="0"/>
                <a:cs typeface="Times New Roman" panose="02020603050405020304" pitchFamily="18" charset="0"/>
              </a:rPr>
              <a:t> «μικρά», 1-5-3-2-6</a:t>
            </a:r>
          </a:p>
          <a:p>
            <a:pPr marL="342900" lvl="0" indent="-342900">
              <a:lnSpc>
                <a:spcPct val="115000"/>
              </a:lnSpc>
              <a:buFont typeface="Symbol" pitchFamily="2" charset="2"/>
              <a:buChar char=""/>
            </a:pP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e’ci</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«εκεί», 7-</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a:t>
            </a:r>
            <a:r>
              <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a:t>
            </a:r>
          </a:p>
          <a:p>
            <a:pPr marL="342900" lvl="0" indent="-342900">
              <a:lnSpc>
                <a:spcPct val="115000"/>
              </a:lnSpc>
              <a:buFont typeface="Symbol" pitchFamily="2" charset="2"/>
              <a:buChar char=""/>
            </a:pP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latin typeface="Calibri" panose="020F0502020204030204" pitchFamily="34" charset="0"/>
                <a:ea typeface="Calibri" panose="020F0502020204030204" pitchFamily="34" charset="0"/>
                <a:cs typeface="Times New Roman" panose="02020603050405020304" pitchFamily="18" charset="0"/>
              </a:rPr>
              <a:t>ara</a:t>
            </a: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l-GR" sz="9600" dirty="0">
                <a:effectLst/>
                <a:latin typeface="Calibri" panose="020F0502020204030204" pitchFamily="34" charset="0"/>
                <a:ea typeface="Calibri" panose="020F0502020204030204" pitchFamily="34" charset="0"/>
                <a:cs typeface="Times New Roman" panose="02020603050405020304" pitchFamily="18" charset="0"/>
              </a:rPr>
              <a:t> «άρα», 6-2-6</a:t>
            </a:r>
          </a:p>
          <a:p>
            <a:pPr marL="342900" lvl="0" indent="-342900">
              <a:lnSpc>
                <a:spcPct val="115000"/>
              </a:lnSpc>
              <a:buFont typeface="Symbol" pitchFamily="2" charset="2"/>
              <a:buChar char=""/>
            </a:pP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latin typeface="Calibri" panose="020F0502020204030204" pitchFamily="34" charset="0"/>
                <a:ea typeface="Calibri" panose="020F0502020204030204" pitchFamily="34" charset="0"/>
                <a:cs typeface="Times New Roman" panose="02020603050405020304" pitchFamily="18" charset="0"/>
              </a:rPr>
              <a:t>mera</a:t>
            </a:r>
            <a:r>
              <a:rPr lang="en-US" sz="9600" dirty="0">
                <a:effectLst/>
                <a:latin typeface="Calibri" panose="020F0502020204030204" pitchFamily="34" charset="0"/>
                <a:ea typeface="Calibri" panose="020F0502020204030204" pitchFamily="34" charset="0"/>
                <a:cs typeface="Times New Roman" panose="02020603050405020304" pitchFamily="18" charset="0"/>
              </a:rPr>
              <a:t>]</a:t>
            </a:r>
            <a:r>
              <a:rPr lang="el-GR" sz="9600" dirty="0">
                <a:effectLst/>
                <a:latin typeface="Calibri" panose="020F0502020204030204" pitchFamily="34" charset="0"/>
                <a:ea typeface="Calibri" panose="020F0502020204030204" pitchFamily="34" charset="0"/>
                <a:cs typeface="Times New Roman" panose="02020603050405020304" pitchFamily="18" charset="0"/>
              </a:rPr>
              <a:t> «μέρα», </a:t>
            </a:r>
            <a:r>
              <a:rPr lang="en-US" sz="9600" dirty="0">
                <a:effectLst/>
                <a:latin typeface="Calibri" panose="020F0502020204030204" pitchFamily="34" charset="0"/>
                <a:ea typeface="Calibri" panose="020F0502020204030204" pitchFamily="34" charset="0"/>
                <a:cs typeface="Times New Roman" panose="02020603050405020304" pitchFamily="18" charset="0"/>
              </a:rPr>
              <a:t>1-7-2-6</a:t>
            </a:r>
            <a:endParaRPr lang="el-GR" sz="9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itchFamily="2" charset="2"/>
              <a:buChar char=""/>
            </a:pP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9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ce’ri</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«κερί», </a:t>
            </a:r>
            <a:r>
              <a:rPr lang="en-US"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4-7-2-5</a:t>
            </a:r>
            <a:endParaRPr lang="el-GR" sz="9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5" name="TextBox 4">
            <a:extLst>
              <a:ext uri="{FF2B5EF4-FFF2-40B4-BE49-F238E27FC236}">
                <a16:creationId xmlns:a16="http://schemas.microsoft.com/office/drawing/2014/main" id="{65D008BA-3A03-351D-F74A-995D0A9C9A8A}"/>
              </a:ext>
            </a:extLst>
          </p:cNvPr>
          <p:cNvSpPr txBox="1"/>
          <p:nvPr/>
        </p:nvSpPr>
        <p:spPr>
          <a:xfrm>
            <a:off x="3704492" y="1617785"/>
            <a:ext cx="2324675" cy="1709699"/>
          </a:xfrm>
          <a:prstGeom prst="rect">
            <a:avLst/>
          </a:prstGeom>
          <a:noFill/>
        </p:spPr>
        <p:txBody>
          <a:bodyPr wrap="none" rtlCol="0">
            <a:spAutoFit/>
          </a:bodyPr>
          <a:lstStyle/>
          <a:p>
            <a:pPr>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ci</a:t>
            </a:r>
            <a:r>
              <a:rPr lang="el-GR" sz="1800" dirty="0">
                <a:effectLst/>
                <a:latin typeface="Calibri" panose="020F0502020204030204" pitchFamily="34" charset="0"/>
                <a:ea typeface="Calibri" panose="020F0502020204030204" pitchFamily="34" charset="0"/>
                <a:cs typeface="Times New Roman" panose="02020603050405020304" pitchFamily="18" charset="0"/>
              </a:rPr>
              <a:t>]=ρακί ,2-6-</a:t>
            </a: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r>
              <a:rPr lang="el-GR" sz="1800" dirty="0">
                <a:effectLst/>
                <a:latin typeface="Calibri" panose="020F0502020204030204" pitchFamily="34" charset="0"/>
                <a:ea typeface="Calibri" panose="020F0502020204030204" pitchFamily="34" charset="0"/>
                <a:cs typeface="Times New Roman" panose="02020603050405020304" pitchFamily="18" charset="0"/>
              </a:rPr>
              <a:t>5</a:t>
            </a:r>
          </a:p>
          <a:p>
            <a:pPr>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ema</a:t>
            </a:r>
            <a:r>
              <a:rPr lang="el-GR" sz="1800" dirty="0">
                <a:effectLst/>
                <a:latin typeface="Calibri" panose="020F0502020204030204" pitchFamily="34" charset="0"/>
                <a:ea typeface="Calibri" panose="020F0502020204030204" pitchFamily="34" charset="0"/>
                <a:cs typeface="Times New Roman" panose="02020603050405020304" pitchFamily="18" charset="0"/>
              </a:rPr>
              <a:t>]=αίμα ,7-1-6</a:t>
            </a:r>
          </a:p>
          <a:p>
            <a:pPr>
              <a:lnSpc>
                <a:spcPct val="115000"/>
              </a:lnSpc>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mira</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μοίρα ,1-5-2-6</a:t>
            </a:r>
          </a:p>
          <a:p>
            <a:endParaRPr lang="el-GR" dirty="0"/>
          </a:p>
        </p:txBody>
      </p:sp>
    </p:spTree>
    <p:extLst>
      <p:ext uri="{BB962C8B-B14F-4D97-AF65-F5344CB8AC3E}">
        <p14:creationId xmlns:p14="http://schemas.microsoft.com/office/powerpoint/2010/main" val="2012398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a:extLst>
              <a:ext uri="{FF2B5EF4-FFF2-40B4-BE49-F238E27FC236}">
                <a16:creationId xmlns:a16="http://schemas.microsoft.com/office/drawing/2014/main" id="{B021AF80-B31F-BB4E-8E39-B22189DD34B9}"/>
              </a:ext>
            </a:extLst>
          </p:cNvPr>
          <p:cNvSpPr>
            <a:spLocks noGrp="1"/>
          </p:cNvSpPr>
          <p:nvPr>
            <p:ph type="title"/>
          </p:nvPr>
        </p:nvSpPr>
        <p:spPr>
          <a:xfrm>
            <a:off x="2063750" y="333375"/>
            <a:ext cx="8229600" cy="1143000"/>
          </a:xfrm>
        </p:spPr>
        <p:txBody>
          <a:bodyPr>
            <a:normAutofit fontScale="90000"/>
          </a:bodyPr>
          <a:lstStyle/>
          <a:p>
            <a:r>
              <a:rPr lang="el-GR" altLang="el-GR" sz="2800">
                <a:ea typeface="ＭＳ Ｐゴシック" panose="020B0600070205080204" pitchFamily="34" charset="-128"/>
              </a:rPr>
              <a:t>Τι ακριβώς σημαίνει </a:t>
            </a:r>
            <a:r>
              <a:rPr lang="el-GR" altLang="el-GR" sz="2800" b="1">
                <a:ea typeface="ＭＳ Ｐゴシック" panose="020B0600070205080204" pitchFamily="34" charset="-128"/>
              </a:rPr>
              <a:t>ότι γνωρίζω μια λέξη</a:t>
            </a:r>
            <a:r>
              <a:rPr lang="el-GR" altLang="el-GR" sz="2800">
                <a:ea typeface="ＭＳ Ｐゴシック" panose="020B0600070205080204" pitchFamily="34" charset="-128"/>
              </a:rPr>
              <a:t>, κομμάτι από </a:t>
            </a:r>
            <a:r>
              <a:rPr lang="el-GR" altLang="el-GR" sz="2800" b="1">
                <a:ea typeface="ＭＳ Ｐゴシック" panose="020B0600070205080204" pitchFamily="34" charset="-128"/>
              </a:rPr>
              <a:t>τη γνώση της μητρικής μου γλώσσας</a:t>
            </a:r>
            <a:r>
              <a:rPr lang="el-GR" altLang="el-GR" sz="2800">
                <a:ea typeface="ＭＳ Ｐゴシック" panose="020B0600070205080204" pitchFamily="34" charset="-128"/>
              </a:rPr>
              <a:t>;</a:t>
            </a:r>
            <a:endParaRPr lang="en-US" altLang="el-GR" sz="2800">
              <a:ea typeface="ＭＳ Ｐゴシック" panose="020B0600070205080204" pitchFamily="34" charset="-128"/>
            </a:endParaRPr>
          </a:p>
        </p:txBody>
      </p:sp>
      <p:sp>
        <p:nvSpPr>
          <p:cNvPr id="69634" name="Content Placeholder 4">
            <a:extLst>
              <a:ext uri="{FF2B5EF4-FFF2-40B4-BE49-F238E27FC236}">
                <a16:creationId xmlns:a16="http://schemas.microsoft.com/office/drawing/2014/main" id="{857E7918-04E8-5C4E-85AF-C6198DE17B88}"/>
              </a:ext>
            </a:extLst>
          </p:cNvPr>
          <p:cNvSpPr>
            <a:spLocks noGrp="1"/>
          </p:cNvSpPr>
          <p:nvPr>
            <p:ph idx="1"/>
          </p:nvPr>
        </p:nvSpPr>
        <p:spPr/>
        <p:txBody>
          <a:bodyPr>
            <a:normAutofit fontScale="85000" lnSpcReduction="20000"/>
          </a:bodyPr>
          <a:lstStyle/>
          <a:p>
            <a:r>
              <a:rPr lang="el-GR" altLang="el-GR" sz="2800">
                <a:ea typeface="ＭＳ Ｐゴシック" panose="020B0600070205080204" pitchFamily="34" charset="-128"/>
              </a:rPr>
              <a:t>Σημαίνει πολύ απλά ότι γνωρίζω ότι ορισμένες ακολουθίες φθόγγων φέρουν συγκεκριμένες σημασίες, χωρίς μάλιστα να χρειάζεται να το... πολυσκεφτώ.</a:t>
            </a:r>
          </a:p>
          <a:p>
            <a:r>
              <a:rPr lang="el-GR" altLang="el-GR" sz="2800">
                <a:ea typeface="ＭＳ Ｐゴシック" panose="020B0600070205080204" pitchFamily="34" charset="-128"/>
              </a:rPr>
              <a:t>Όταν κάποιος γνωρίζει μια γλώσσα, γνωρίζει λέξεις αυτής της γλώσσας, δηλαδή ακολουθίες ήχων που σχετίζονται με συγκεκριμένες σημασίες.</a:t>
            </a:r>
          </a:p>
          <a:p>
            <a:r>
              <a:rPr lang="el-GR" altLang="el-GR" sz="2800">
                <a:ea typeface="ＭＳ Ｐゴシック" panose="020B0600070205080204" pitchFamily="34" charset="-128"/>
              </a:rPr>
              <a:t>Τι συμβαίνει, όμως, όταν δεν γνωρίζουμε μια γλώσσα; Πόσο εύκολο είναι να μαντέψουμε τη σημασία λέξεων μόνο από τη μορφή τους;</a:t>
            </a:r>
            <a:endParaRPr lang="en-US" altLang="el-GR" sz="2800">
              <a:ea typeface="ＭＳ Ｐゴシック" panose="020B0600070205080204" pitchFamily="34" charset="-128"/>
            </a:endParaRPr>
          </a:p>
        </p:txBody>
      </p:sp>
    </p:spTree>
    <p:extLst>
      <p:ext uri="{BB962C8B-B14F-4D97-AF65-F5344CB8AC3E}">
        <p14:creationId xmlns:p14="http://schemas.microsoft.com/office/powerpoint/2010/main" val="2322365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a:extLst>
              <a:ext uri="{FF2B5EF4-FFF2-40B4-BE49-F238E27FC236}">
                <a16:creationId xmlns:a16="http://schemas.microsoft.com/office/drawing/2014/main" id="{D7E901BC-B750-8842-B5C5-8CE8B9114634}"/>
              </a:ext>
            </a:extLst>
          </p:cNvPr>
          <p:cNvSpPr>
            <a:spLocks noGrp="1"/>
          </p:cNvSpPr>
          <p:nvPr>
            <p:ph type="title"/>
          </p:nvPr>
        </p:nvSpPr>
        <p:spPr>
          <a:xfrm>
            <a:off x="2231136" y="411480"/>
            <a:ext cx="7729728" cy="1188720"/>
          </a:xfrm>
        </p:spPr>
        <p:txBody>
          <a:bodyPr>
            <a:normAutofit fontScale="90000"/>
          </a:bodyPr>
          <a:lstStyle/>
          <a:p>
            <a:r>
              <a:rPr lang="en-US" altLang="el-GR" sz="3200" b="1">
                <a:ea typeface="ＭＳ Ｐゴシック" panose="020B0600070205080204" pitchFamily="34" charset="-128"/>
              </a:rPr>
              <a:t> </a:t>
            </a:r>
            <a:r>
              <a:rPr lang="el-GR" altLang="el-GR" sz="3200" b="1">
                <a:ea typeface="ＭＳ Ｐゴシック" panose="020B0600070205080204" pitchFamily="34" charset="-128"/>
              </a:rPr>
              <a:t>Λοιπόν, τι είναι ακριβώς η Γλωσσολογία;</a:t>
            </a:r>
            <a:endParaRPr lang="en-US" altLang="el-GR" sz="3200" b="1">
              <a:ea typeface="ＭＳ Ｐゴシック" panose="020B0600070205080204" pitchFamily="34" charset="-128"/>
            </a:endParaRPr>
          </a:p>
        </p:txBody>
      </p:sp>
      <p:sp>
        <p:nvSpPr>
          <p:cNvPr id="156674" name="Content Placeholder 2">
            <a:extLst>
              <a:ext uri="{FF2B5EF4-FFF2-40B4-BE49-F238E27FC236}">
                <a16:creationId xmlns:a16="http://schemas.microsoft.com/office/drawing/2014/main" id="{37AA19E7-FA32-D849-B6C7-F4BA5FFCE0D8}"/>
              </a:ext>
            </a:extLst>
          </p:cNvPr>
          <p:cNvSpPr>
            <a:spLocks noGrp="1"/>
          </p:cNvSpPr>
          <p:nvPr>
            <p:ph idx="1"/>
          </p:nvPr>
        </p:nvSpPr>
        <p:spPr>
          <a:xfrm>
            <a:off x="1182546" y="1750671"/>
            <a:ext cx="10507883" cy="5257800"/>
          </a:xfrm>
        </p:spPr>
        <p:txBody>
          <a:bodyPr>
            <a:normAutofit/>
          </a:bodyPr>
          <a:lstStyle/>
          <a:p>
            <a:r>
              <a:rPr lang="el-GR" altLang="el-GR" sz="3200" dirty="0">
                <a:ea typeface="ＭＳ Ｐゴシック" panose="020B0600070205080204" pitchFamily="34" charset="-128"/>
              </a:rPr>
              <a:t>«Γλωσσολογία είναι </a:t>
            </a:r>
            <a:r>
              <a:rPr lang="el-GR" altLang="el-GR" sz="3200" b="1" dirty="0">
                <a:ea typeface="ＭＳ Ｐゴシック" panose="020B0600070205080204" pitchFamily="34" charset="-128"/>
              </a:rPr>
              <a:t>η επιστήμη της γλώσσας. </a:t>
            </a:r>
            <a:r>
              <a:rPr lang="el-GR" altLang="el-GR" sz="3200" dirty="0">
                <a:ea typeface="ＭＳ Ｐゴシック" panose="020B0600070205080204" pitchFamily="34" charset="-128"/>
              </a:rPr>
              <a:t>Είναι ο κλάδος της επιστήμης οι λειτουργοί της οποίας έχουν επικεντρώσει το έργο τους στο να κατανοήσουν </a:t>
            </a:r>
            <a:r>
              <a:rPr lang="el-GR" altLang="el-GR" sz="3200" b="1" dirty="0">
                <a:ea typeface="ＭＳ Ｐゴシック" panose="020B0600070205080204" pitchFamily="34" charset="-128"/>
              </a:rPr>
              <a:t>γιατί η γλώσσα έχει αυτή τη μορφή</a:t>
            </a:r>
            <a:r>
              <a:rPr lang="el-GR" altLang="el-GR" sz="3200" dirty="0">
                <a:ea typeface="ＭＳ Ｐゴシック" panose="020B0600070205080204" pitchFamily="34" charset="-128"/>
              </a:rPr>
              <a:t>. Μελετούν την ιστορία, την κατάκτηση, τη δομή και τη χρήση όσο το δυνατόν περισσότερων γλωσσών </a:t>
            </a:r>
            <a:r>
              <a:rPr lang="en-US" altLang="el-GR" sz="3200" dirty="0">
                <a:ea typeface="ＭＳ Ｐゴシック" panose="020B0600070205080204" pitchFamily="34" charset="-128"/>
              </a:rPr>
              <a:t>–</a:t>
            </a:r>
            <a:r>
              <a:rPr lang="el-GR" altLang="el-GR" sz="3200" dirty="0">
                <a:ea typeface="ＭＳ Ｐゴシック" panose="020B0600070205080204" pitchFamily="34" charset="-128"/>
              </a:rPr>
              <a:t> Θα ήταν ωραίο να τις μελετούσαν όλες, αλλά η ζωή είναι πολύ μικρή».</a:t>
            </a:r>
            <a:r>
              <a:rPr lang="el-GR" altLang="el-GR" dirty="0">
                <a:ea typeface="ＭＳ Ｐゴシック" panose="020B0600070205080204" pitchFamily="34" charset="-128"/>
              </a:rPr>
              <a:t> </a:t>
            </a:r>
          </a:p>
          <a:p>
            <a:pPr algn="r">
              <a:buFont typeface="Arial" panose="020B0604020202020204" pitchFamily="34" charset="0"/>
              <a:buNone/>
            </a:pPr>
            <a:r>
              <a:rPr lang="el-GR" altLang="el-GR" dirty="0">
                <a:solidFill>
                  <a:srgbClr val="FF0000"/>
                </a:solidFill>
                <a:ea typeface="ＭＳ Ｐゴシック" panose="020B0600070205080204" pitchFamily="34" charset="-128"/>
              </a:rPr>
              <a:t>Ντέιβιντ </a:t>
            </a:r>
            <a:r>
              <a:rPr lang="el-GR" altLang="el-GR" dirty="0" err="1">
                <a:solidFill>
                  <a:srgbClr val="FF0000"/>
                </a:solidFill>
                <a:ea typeface="ＭＳ Ｐゴシック" panose="020B0600070205080204" pitchFamily="34" charset="-128"/>
              </a:rPr>
              <a:t>Κρύσταλ</a:t>
            </a:r>
            <a:r>
              <a:rPr lang="el-GR" altLang="el-GR" dirty="0">
                <a:solidFill>
                  <a:srgbClr val="FF0000"/>
                </a:solidFill>
                <a:ea typeface="ＭＳ Ｐゴシック" panose="020B0600070205080204" pitchFamily="34" charset="-128"/>
              </a:rPr>
              <a:t> </a:t>
            </a:r>
          </a:p>
          <a:p>
            <a:pPr algn="r">
              <a:buFont typeface="Arial" panose="020B0604020202020204" pitchFamily="34" charset="0"/>
              <a:buNone/>
            </a:pPr>
            <a:r>
              <a:rPr lang="el-GR" altLang="el-GR" dirty="0">
                <a:solidFill>
                  <a:srgbClr val="FF0000"/>
                </a:solidFill>
                <a:ea typeface="ＭＳ Ｐゴシック" panose="020B0600070205080204" pitchFamily="34" charset="-128"/>
              </a:rPr>
              <a:t>(Καθηγητής Γλωσσολογίας στο Πανεπιστήμιο της Ουαλίας</a:t>
            </a:r>
            <a:r>
              <a:rPr lang="el-GR" altLang="el-GR" sz="2000" dirty="0">
                <a:solidFill>
                  <a:srgbClr val="FF0000"/>
                </a:solidFill>
                <a:ea typeface="ＭＳ Ｐゴシック" panose="020B0600070205080204" pitchFamily="34" charset="-128"/>
              </a:rPr>
              <a:t>)</a:t>
            </a:r>
            <a:endParaRPr lang="en-US" altLang="el-GR" sz="2000"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2638645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a:extLst>
              <a:ext uri="{FF2B5EF4-FFF2-40B4-BE49-F238E27FC236}">
                <a16:creationId xmlns:a16="http://schemas.microsoft.com/office/drawing/2014/main" id="{8B3167F4-50EE-6640-AA7A-10328846543C}"/>
              </a:ext>
            </a:extLst>
          </p:cNvPr>
          <p:cNvSpPr>
            <a:spLocks noGrp="1"/>
          </p:cNvSpPr>
          <p:nvPr>
            <p:ph type="title"/>
          </p:nvPr>
        </p:nvSpPr>
        <p:spPr>
          <a:xfrm>
            <a:off x="2126964" y="411480"/>
            <a:ext cx="7729728" cy="1188720"/>
          </a:xfrm>
        </p:spPr>
        <p:txBody>
          <a:bodyPr>
            <a:normAutofit fontScale="90000"/>
          </a:bodyPr>
          <a:lstStyle/>
          <a:p>
            <a:r>
              <a:rPr lang="en-US" altLang="el-GR" sz="3200" b="1">
                <a:ea typeface="ＭＳ Ｐゴシック" panose="020B0600070205080204" pitchFamily="34" charset="-128"/>
              </a:rPr>
              <a:t> </a:t>
            </a:r>
            <a:r>
              <a:rPr lang="el-GR" altLang="el-GR" sz="3200" b="1">
                <a:ea typeface="ＭＳ Ｐゴシック" panose="020B0600070205080204" pitchFamily="34" charset="-128"/>
              </a:rPr>
              <a:t>Λοιπόν, τι είναι ακριβώς η Γλωσσολογία;</a:t>
            </a:r>
            <a:endParaRPr lang="en-US" altLang="el-GR" sz="3200" b="1">
              <a:ea typeface="ＭＳ Ｐゴシック" panose="020B0600070205080204" pitchFamily="34" charset="-128"/>
            </a:endParaRPr>
          </a:p>
        </p:txBody>
      </p:sp>
      <p:sp>
        <p:nvSpPr>
          <p:cNvPr id="157698" name="Content Placeholder 2">
            <a:extLst>
              <a:ext uri="{FF2B5EF4-FFF2-40B4-BE49-F238E27FC236}">
                <a16:creationId xmlns:a16="http://schemas.microsoft.com/office/drawing/2014/main" id="{4430D8CD-AC79-E24D-BDC7-E36FAA95224A}"/>
              </a:ext>
            </a:extLst>
          </p:cNvPr>
          <p:cNvSpPr>
            <a:spLocks noGrp="1"/>
          </p:cNvSpPr>
          <p:nvPr>
            <p:ph idx="1"/>
          </p:nvPr>
        </p:nvSpPr>
        <p:spPr>
          <a:xfrm>
            <a:off x="808892" y="1928447"/>
            <a:ext cx="11054861" cy="5257800"/>
          </a:xfrm>
        </p:spPr>
        <p:txBody>
          <a:bodyPr/>
          <a:lstStyle/>
          <a:p>
            <a:r>
              <a:rPr lang="el-GR" altLang="el-GR" dirty="0">
                <a:ea typeface="ＭＳ Ｐゴシック" panose="020B0600070205080204" pitchFamily="34" charset="-128"/>
              </a:rPr>
              <a:t>Δεδομένου του ότι τη γλώσσα τη συναντάμε σε όλες σχεδόν τις δραστηριότητες του ανθρώπου, η εφαρμογή της γλωσσολογικής ανάλυσης είναι ευρύτατη, περιλαμβάνοντας σχεδόν όλες τις πρακτικές όπου η γλώσσα μπορεί να αποτελεί πρακτικό ζήτημα.</a:t>
            </a:r>
          </a:p>
          <a:p>
            <a:pPr>
              <a:buFont typeface="Arial" panose="020B0604020202020204" pitchFamily="34" charset="0"/>
              <a:buNone/>
            </a:pPr>
            <a:endParaRPr lang="el-GR" altLang="el-GR" sz="2000" dirty="0">
              <a:solidFill>
                <a:srgbClr val="FF0000"/>
              </a:solidFill>
              <a:ea typeface="ＭＳ Ｐゴシック" panose="020B0600070205080204" pitchFamily="34" charset="-128"/>
            </a:endParaRPr>
          </a:p>
          <a:p>
            <a:pPr>
              <a:buFont typeface="Arial" panose="020B0604020202020204" pitchFamily="34" charset="0"/>
              <a:buNone/>
            </a:pPr>
            <a:r>
              <a:rPr lang="el-GR" altLang="el-GR" sz="1600" dirty="0">
                <a:solidFill>
                  <a:srgbClr val="FF0000"/>
                </a:solidFill>
                <a:ea typeface="ＭＳ Ｐゴシック" panose="020B0600070205080204" pitchFamily="34" charset="-128"/>
              </a:rPr>
              <a:t>Εκμάθηση και διδασκαλία της γλώσσας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γλώσσα και νέες τεχνολογίες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συστήματα γραφής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λεξικά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μετάφραση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γλωσσική πολιτική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πολύγλωσσες κοινωνίες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γλωσσικές διαταραχές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γλώσσες υπό εξαφάνιση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επικοινωνία μεταξύ διαφορετικών κοινωνικών, πολιτισμικών, ομάδων </a:t>
            </a:r>
            <a:r>
              <a:rPr lang="en-US" altLang="el-GR" sz="1600" dirty="0">
                <a:solidFill>
                  <a:srgbClr val="FF0000"/>
                </a:solidFill>
                <a:ea typeface="ＭＳ Ｐゴシック" panose="020B0600070205080204" pitchFamily="34" charset="-128"/>
              </a:rPr>
              <a:t>–</a:t>
            </a:r>
            <a:r>
              <a:rPr lang="el-GR" altLang="el-GR" sz="1600" dirty="0">
                <a:solidFill>
                  <a:srgbClr val="FF0000"/>
                </a:solidFill>
                <a:ea typeface="ＭＳ Ｐゴシック" panose="020B0600070205080204" pitchFamily="34" charset="-128"/>
              </a:rPr>
              <a:t> εισαγωγή γλωσσικών δεδομένων σε υπολογιστικά συστήματα- δικανικός λόγος/ εγκληματολογική γλωσσολογία</a:t>
            </a:r>
            <a:endParaRPr lang="en-US" altLang="el-GR" sz="1600"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30870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71F307-7B9C-055D-C5ED-9DC81C72E553}"/>
              </a:ext>
            </a:extLst>
          </p:cNvPr>
          <p:cNvSpPr>
            <a:spLocks noGrp="1"/>
          </p:cNvSpPr>
          <p:nvPr>
            <p:ph type="title"/>
          </p:nvPr>
        </p:nvSpPr>
        <p:spPr>
          <a:xfrm>
            <a:off x="1426972" y="39043"/>
            <a:ext cx="7729728" cy="1188720"/>
          </a:xfrm>
        </p:spPr>
        <p:txBody>
          <a:bodyPr/>
          <a:lstStyle/>
          <a:p>
            <a:r>
              <a:rPr lang="el-GR" dirty="0"/>
              <a:t>Από τις </a:t>
            </a:r>
            <a:r>
              <a:rPr lang="el-GR" dirty="0" err="1"/>
              <a:t>απαντησεισ</a:t>
            </a:r>
            <a:r>
              <a:rPr lang="el-GR" dirty="0"/>
              <a:t> σας</a:t>
            </a:r>
          </a:p>
        </p:txBody>
      </p:sp>
      <p:sp>
        <p:nvSpPr>
          <p:cNvPr id="3" name="Θέση περιεχομένου 2">
            <a:extLst>
              <a:ext uri="{FF2B5EF4-FFF2-40B4-BE49-F238E27FC236}">
                <a16:creationId xmlns:a16="http://schemas.microsoft.com/office/drawing/2014/main" id="{50D41788-3C83-E1E3-72A8-0D8D197EEC8C}"/>
              </a:ext>
            </a:extLst>
          </p:cNvPr>
          <p:cNvSpPr>
            <a:spLocks noGrp="1"/>
          </p:cNvSpPr>
          <p:nvPr>
            <p:ph sz="half" idx="1"/>
          </p:nvPr>
        </p:nvSpPr>
        <p:spPr/>
        <p:txBody>
          <a:bodyPr/>
          <a:lstStyle/>
          <a:p>
            <a:endParaRPr lang="el-GR"/>
          </a:p>
        </p:txBody>
      </p:sp>
      <p:pic>
        <p:nvPicPr>
          <p:cNvPr id="5" name="Εικόνα 4">
            <a:extLst>
              <a:ext uri="{FF2B5EF4-FFF2-40B4-BE49-F238E27FC236}">
                <a16:creationId xmlns:a16="http://schemas.microsoft.com/office/drawing/2014/main" id="{3622DEAC-81D3-0D59-84C8-DE5ECA7B91C5}"/>
              </a:ext>
            </a:extLst>
          </p:cNvPr>
          <p:cNvPicPr>
            <a:picLocks noChangeAspect="1"/>
          </p:cNvPicPr>
          <p:nvPr/>
        </p:nvPicPr>
        <p:blipFill>
          <a:blip r:embed="rId2"/>
          <a:stretch>
            <a:fillRect/>
          </a:stretch>
        </p:blipFill>
        <p:spPr>
          <a:xfrm>
            <a:off x="1018931" y="1928435"/>
            <a:ext cx="6121400" cy="4521200"/>
          </a:xfrm>
          <a:prstGeom prst="rect">
            <a:avLst/>
          </a:prstGeom>
        </p:spPr>
      </p:pic>
      <p:sp>
        <p:nvSpPr>
          <p:cNvPr id="6" name="Έλλειψη 5">
            <a:extLst>
              <a:ext uri="{FF2B5EF4-FFF2-40B4-BE49-F238E27FC236}">
                <a16:creationId xmlns:a16="http://schemas.microsoft.com/office/drawing/2014/main" id="{2F60DB4A-E571-63AC-BCA0-2BEFAAA150CC}"/>
              </a:ext>
            </a:extLst>
          </p:cNvPr>
          <p:cNvSpPr/>
          <p:nvPr/>
        </p:nvSpPr>
        <p:spPr>
          <a:xfrm>
            <a:off x="1018931" y="4173415"/>
            <a:ext cx="4021992" cy="445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987AD587-056A-AF30-8974-5434394B5F41}"/>
              </a:ext>
            </a:extLst>
          </p:cNvPr>
          <p:cNvSpPr txBox="1"/>
          <p:nvPr/>
        </p:nvSpPr>
        <p:spPr>
          <a:xfrm>
            <a:off x="7455877" y="4157227"/>
            <a:ext cx="2164375" cy="1200329"/>
          </a:xfrm>
          <a:prstGeom prst="rect">
            <a:avLst/>
          </a:prstGeom>
          <a:noFill/>
        </p:spPr>
        <p:txBody>
          <a:bodyPr wrap="none" rtlCol="0">
            <a:spAutoFit/>
          </a:bodyPr>
          <a:lstStyle/>
          <a:p>
            <a:r>
              <a:rPr lang="en-US" dirty="0"/>
              <a:t>[</a:t>
            </a:r>
            <a:r>
              <a:rPr lang="en-US" sz="2400" dirty="0" err="1"/>
              <a:t>ce</a:t>
            </a:r>
            <a:r>
              <a:rPr lang="en-US" sz="2400" dirty="0"/>
              <a:t>] 4-6-5</a:t>
            </a:r>
          </a:p>
          <a:p>
            <a:r>
              <a:rPr lang="en-US" sz="2400" dirty="0"/>
              <a:t>[</a:t>
            </a:r>
            <a:r>
              <a:rPr lang="en-US" sz="2400" dirty="0" err="1"/>
              <a:t>raci</a:t>
            </a:r>
            <a:r>
              <a:rPr lang="en-US" sz="2400" dirty="0"/>
              <a:t>] 2-6-4-5</a:t>
            </a:r>
          </a:p>
          <a:p>
            <a:r>
              <a:rPr lang="en-US" sz="2400" dirty="0"/>
              <a:t>[</a:t>
            </a:r>
            <a:r>
              <a:rPr lang="en-US" sz="2400" dirty="0" err="1"/>
              <a:t>riaci</a:t>
            </a:r>
            <a:r>
              <a:rPr lang="en-US" sz="2400"/>
              <a:t>] 2-5-6-4-5</a:t>
            </a:r>
            <a:endParaRPr lang="el-GR" sz="2400" dirty="0"/>
          </a:p>
        </p:txBody>
      </p:sp>
    </p:spTree>
    <p:extLst>
      <p:ext uri="{BB962C8B-B14F-4D97-AF65-F5344CB8AC3E}">
        <p14:creationId xmlns:p14="http://schemas.microsoft.com/office/powerpoint/2010/main" val="296610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6C9C50-3B34-7F42-B58E-0A0B20991BCC}"/>
              </a:ext>
            </a:extLst>
          </p:cNvPr>
          <p:cNvSpPr>
            <a:spLocks noGrp="1"/>
          </p:cNvSpPr>
          <p:nvPr>
            <p:ph type="title"/>
          </p:nvPr>
        </p:nvSpPr>
        <p:spPr/>
        <p:txBody>
          <a:bodyPr/>
          <a:lstStyle/>
          <a:p>
            <a:r>
              <a:rPr lang="el-GR" dirty="0"/>
              <a:t>ΔΥΪΚΟΤΗΤΑ/ ΔΙΠΛΗ ΑΡΘΡΩΣΗ</a:t>
            </a:r>
          </a:p>
        </p:txBody>
      </p:sp>
      <p:sp>
        <p:nvSpPr>
          <p:cNvPr id="3" name="Θέση περιεχομένου 2">
            <a:extLst>
              <a:ext uri="{FF2B5EF4-FFF2-40B4-BE49-F238E27FC236}">
                <a16:creationId xmlns:a16="http://schemas.microsoft.com/office/drawing/2014/main" id="{B601099A-92E8-804D-99B9-B6CB2F01B09C}"/>
              </a:ext>
            </a:extLst>
          </p:cNvPr>
          <p:cNvSpPr>
            <a:spLocks noGrp="1"/>
          </p:cNvSpPr>
          <p:nvPr>
            <p:ph sz="half" idx="1"/>
          </p:nvPr>
        </p:nvSpPr>
        <p:spPr>
          <a:xfrm>
            <a:off x="196770" y="2638044"/>
            <a:ext cx="5656913" cy="3427090"/>
          </a:xfrm>
        </p:spPr>
        <p:txBody>
          <a:bodyPr>
            <a:normAutofit fontScale="40000" lnSpcReduction="20000"/>
          </a:bodyPr>
          <a:lstStyle/>
          <a:p>
            <a:pPr>
              <a:lnSpc>
                <a:spcPct val="170000"/>
              </a:lnSpc>
              <a:spcBef>
                <a:spcPct val="0"/>
              </a:spcBef>
            </a:pPr>
            <a:r>
              <a:rPr lang="el-GR" altLang="el-GR" sz="7000" dirty="0"/>
              <a:t>Οι φθόγγοι από μόνοι τους δεν έχουν κανένα </a:t>
            </a:r>
            <a:r>
              <a:rPr lang="el-GR" altLang="el-GR" sz="7000" b="1" dirty="0"/>
              <a:t>ΝΟΗΜΑ</a:t>
            </a:r>
            <a:r>
              <a:rPr lang="el-GR" altLang="el-GR" sz="7000" dirty="0"/>
              <a:t>, αλλά όταν συνδυάζουμε φθόγγους αποκτούν ΝΟΗΜΑ στο </a:t>
            </a:r>
            <a:r>
              <a:rPr lang="el-GR" altLang="el-GR" sz="7000" b="1" dirty="0"/>
              <a:t>ΣΥΣΤΗΜΑ</a:t>
            </a:r>
            <a:r>
              <a:rPr lang="el-GR" altLang="el-GR" sz="7000" dirty="0"/>
              <a:t> της κάθε γλώσσας</a:t>
            </a:r>
          </a:p>
          <a:p>
            <a:endParaRPr lang="el-GR" dirty="0"/>
          </a:p>
        </p:txBody>
      </p:sp>
      <p:sp>
        <p:nvSpPr>
          <p:cNvPr id="4" name="Θέση περιεχομένου 3">
            <a:extLst>
              <a:ext uri="{FF2B5EF4-FFF2-40B4-BE49-F238E27FC236}">
                <a16:creationId xmlns:a16="http://schemas.microsoft.com/office/drawing/2014/main" id="{611FFE99-2C9D-7D40-89B9-E2D3069EF55A}"/>
              </a:ext>
            </a:extLst>
          </p:cNvPr>
          <p:cNvSpPr>
            <a:spLocks noGrp="1"/>
          </p:cNvSpPr>
          <p:nvPr>
            <p:ph sz="half" idx="2"/>
          </p:nvPr>
        </p:nvSpPr>
        <p:spPr>
          <a:xfrm>
            <a:off x="6338320" y="2444086"/>
            <a:ext cx="4796526" cy="4500724"/>
          </a:xfrm>
        </p:spPr>
        <p:txBody>
          <a:bodyPr>
            <a:noAutofit/>
          </a:bodyPr>
          <a:lstStyle/>
          <a:p>
            <a:pPr marL="0" indent="0">
              <a:buNone/>
              <a:defRPr/>
            </a:pPr>
            <a:r>
              <a:rPr lang="el-GR" altLang="el-GR" sz="2000" b="1" dirty="0" err="1">
                <a:highlight>
                  <a:srgbClr val="FFFF00"/>
                </a:highlight>
                <a:latin typeface="Calibri" panose="020F0502020204030204" pitchFamily="34" charset="0"/>
              </a:rPr>
              <a:t>Φωνηματικές</a:t>
            </a:r>
            <a:r>
              <a:rPr lang="el-GR" altLang="el-GR" sz="2000" b="1" dirty="0">
                <a:highlight>
                  <a:srgbClr val="FFFF00"/>
                </a:highlight>
                <a:latin typeface="Calibri" panose="020F0502020204030204" pitchFamily="34" charset="0"/>
              </a:rPr>
              <a:t> αντιθέσεις:</a:t>
            </a:r>
            <a:endParaRPr lang="en-US" altLang="el-GR" sz="2000" b="1" dirty="0">
              <a:highlight>
                <a:srgbClr val="FFFF00"/>
              </a:highlight>
              <a:latin typeface="Calibri" panose="020F0502020204030204" pitchFamily="34" charset="0"/>
            </a:endParaRPr>
          </a:p>
          <a:p>
            <a:pPr>
              <a:defRPr/>
            </a:pPr>
            <a:r>
              <a:rPr lang="en-US" altLang="el-GR" sz="2000" dirty="0" err="1">
                <a:latin typeface="Calibri" panose="020F0502020204030204" pitchFamily="34" charset="0"/>
              </a:rPr>
              <a:t>tó</a:t>
            </a:r>
            <a:r>
              <a:rPr lang="en-US" altLang="el-GR" sz="2000" b="1" dirty="0" err="1">
                <a:solidFill>
                  <a:srgbClr val="FF0000"/>
                </a:solidFill>
                <a:latin typeface="Calibri" panose="020F0502020204030204" pitchFamily="34" charset="0"/>
              </a:rPr>
              <a:t>p</a:t>
            </a:r>
            <a:r>
              <a:rPr lang="en-US" altLang="el-GR" sz="2000" dirty="0" err="1">
                <a:latin typeface="Calibri" panose="020F0502020204030204" pitchFamily="34" charset="0"/>
              </a:rPr>
              <a:t>os</a:t>
            </a:r>
            <a:endParaRPr lang="en-US" altLang="el-GR" sz="2000" dirty="0">
              <a:latin typeface="Calibri" panose="020F0502020204030204" pitchFamily="34" charset="0"/>
            </a:endParaRPr>
          </a:p>
          <a:p>
            <a:pPr>
              <a:defRPr/>
            </a:pPr>
            <a:r>
              <a:rPr lang="en-US" altLang="el-GR" sz="2000" dirty="0" err="1">
                <a:latin typeface="Calibri" panose="020F0502020204030204" pitchFamily="34" charset="0"/>
              </a:rPr>
              <a:t>t</a:t>
            </a:r>
            <a:r>
              <a:rPr lang="en-US" altLang="el-GR" sz="2000" dirty="0" err="1"/>
              <a:t>ó</a:t>
            </a:r>
            <a:r>
              <a:rPr lang="en-US" altLang="el-GR" sz="2000" b="1" dirty="0" err="1">
                <a:solidFill>
                  <a:srgbClr val="FF0000"/>
                </a:solidFill>
                <a:latin typeface="Calibri" panose="020F0502020204030204" pitchFamily="34" charset="0"/>
              </a:rPr>
              <a:t>n</a:t>
            </a:r>
            <a:r>
              <a:rPr lang="en-US" altLang="el-GR" sz="2000" dirty="0" err="1">
                <a:latin typeface="Calibri" panose="020F0502020204030204" pitchFamily="34" charset="0"/>
              </a:rPr>
              <a:t>os</a:t>
            </a:r>
            <a:endParaRPr lang="en-US" altLang="el-GR" sz="2000" dirty="0">
              <a:latin typeface="Calibri" panose="020F0502020204030204" pitchFamily="34" charset="0"/>
            </a:endParaRPr>
          </a:p>
          <a:p>
            <a:pPr>
              <a:defRPr/>
            </a:pPr>
            <a:r>
              <a:rPr lang="en-US" altLang="el-GR" sz="2000" dirty="0" err="1">
                <a:latin typeface="Calibri" panose="020F0502020204030204" pitchFamily="34" charset="0"/>
              </a:rPr>
              <a:t>t</a:t>
            </a:r>
            <a:r>
              <a:rPr lang="en-US" altLang="el-GR" sz="2000" dirty="0" err="1"/>
              <a:t>ó</a:t>
            </a:r>
            <a:r>
              <a:rPr lang="en-US" altLang="el-GR" sz="2000" b="1" dirty="0" err="1">
                <a:solidFill>
                  <a:srgbClr val="FF0000"/>
                </a:solidFill>
                <a:latin typeface="Calibri" panose="020F0502020204030204" pitchFamily="34" charset="0"/>
              </a:rPr>
              <a:t>k</a:t>
            </a:r>
            <a:r>
              <a:rPr lang="en-US" altLang="el-GR" sz="2000" dirty="0" err="1">
                <a:latin typeface="Calibri" panose="020F0502020204030204" pitchFamily="34" charset="0"/>
              </a:rPr>
              <a:t>os</a:t>
            </a:r>
            <a:endParaRPr lang="en-US" altLang="el-GR" sz="2000" dirty="0">
              <a:latin typeface="Calibri" panose="020F0502020204030204" pitchFamily="34" charset="0"/>
            </a:endParaRPr>
          </a:p>
          <a:p>
            <a:pPr>
              <a:defRPr/>
            </a:pPr>
            <a:r>
              <a:rPr lang="en-US" altLang="el-GR" sz="2000" dirty="0" err="1">
                <a:latin typeface="Calibri" panose="020F0502020204030204" pitchFamily="34" charset="0"/>
              </a:rPr>
              <a:t>t</a:t>
            </a:r>
            <a:r>
              <a:rPr lang="en-US" altLang="el-GR" sz="2000" dirty="0" err="1"/>
              <a:t>ó</a:t>
            </a:r>
            <a:r>
              <a:rPr lang="en-US" altLang="el-GR" sz="2000" b="1" dirty="0" err="1">
                <a:solidFill>
                  <a:srgbClr val="FF0000"/>
                </a:solidFill>
                <a:latin typeface="Calibri" panose="020F0502020204030204" pitchFamily="34" charset="0"/>
              </a:rPr>
              <a:t>m</a:t>
            </a:r>
            <a:r>
              <a:rPr lang="en-US" altLang="el-GR" sz="2000" dirty="0" err="1">
                <a:latin typeface="Calibri" panose="020F0502020204030204" pitchFamily="34" charset="0"/>
              </a:rPr>
              <a:t>os</a:t>
            </a:r>
            <a:endParaRPr lang="en-US" altLang="el-GR" sz="2000" dirty="0">
              <a:latin typeface="Calibri" panose="020F0502020204030204" pitchFamily="34" charset="0"/>
            </a:endParaRPr>
          </a:p>
          <a:p>
            <a:pPr>
              <a:defRPr/>
            </a:pPr>
            <a:r>
              <a:rPr lang="en-US" altLang="el-GR" sz="2000" dirty="0" err="1">
                <a:latin typeface="Calibri" panose="020F0502020204030204" pitchFamily="34" charset="0"/>
              </a:rPr>
              <a:t>t</a:t>
            </a:r>
            <a:r>
              <a:rPr lang="en-US" altLang="el-GR" sz="2000" dirty="0" err="1"/>
              <a:t>ó</a:t>
            </a:r>
            <a:r>
              <a:rPr lang="en-US" altLang="el-GR" sz="2000" b="1" dirty="0" err="1">
                <a:solidFill>
                  <a:srgbClr val="FF0000"/>
                </a:solidFill>
                <a:latin typeface="Calibri" panose="020F0502020204030204" pitchFamily="34" charset="0"/>
              </a:rPr>
              <a:t>s</a:t>
            </a:r>
            <a:r>
              <a:rPr lang="en-US" altLang="el-GR" sz="2000" dirty="0" err="1">
                <a:latin typeface="Calibri" panose="020F0502020204030204" pitchFamily="34" charset="0"/>
              </a:rPr>
              <a:t>os</a:t>
            </a:r>
            <a:endParaRPr lang="el-GR" altLang="el-GR" sz="2000" dirty="0">
              <a:latin typeface="Calibri" panose="020F0502020204030204" pitchFamily="34" charset="0"/>
            </a:endParaRPr>
          </a:p>
          <a:p>
            <a:pPr marL="0" indent="0">
              <a:buNone/>
              <a:defRPr/>
            </a:pPr>
            <a:r>
              <a:rPr lang="en-US" altLang="el-GR" sz="2000" b="1" dirty="0">
                <a:highlight>
                  <a:srgbClr val="FFFF00"/>
                </a:highlight>
                <a:latin typeface="Calibri" panose="020F0502020204030204" pitchFamily="34" charset="0"/>
              </a:rPr>
              <a:t>T</a:t>
            </a:r>
            <a:r>
              <a:rPr lang="el-GR" altLang="el-GR" sz="2000" b="1" dirty="0">
                <a:highlight>
                  <a:srgbClr val="FFFF00"/>
                </a:highlight>
                <a:latin typeface="Calibri" panose="020F0502020204030204" pitchFamily="34" charset="0"/>
              </a:rPr>
              <a:t>ονικές αντιθέσεις</a:t>
            </a:r>
          </a:p>
          <a:p>
            <a:pPr lvl="1">
              <a:defRPr/>
            </a:pPr>
            <a:r>
              <a:rPr lang="el-GR" altLang="el-GR" sz="2000" dirty="0">
                <a:latin typeface="Calibri" panose="020F0502020204030204" pitchFamily="34" charset="0"/>
              </a:rPr>
              <a:t>χαμ</a:t>
            </a:r>
            <a:r>
              <a:rPr lang="el-GR" altLang="el-GR" sz="2000" b="1" dirty="0">
                <a:latin typeface="Calibri" panose="020F0502020204030204" pitchFamily="34" charset="0"/>
              </a:rPr>
              <a:t>ό</a:t>
            </a:r>
            <a:r>
              <a:rPr lang="el-GR" altLang="el-GR" sz="2000" dirty="0">
                <a:latin typeface="Calibri" panose="020F0502020204030204" pitchFamily="34" charset="0"/>
              </a:rPr>
              <a:t>γελα/ χαμογ</a:t>
            </a:r>
            <a:r>
              <a:rPr lang="el-GR" altLang="el-GR" sz="2000" b="1" dirty="0">
                <a:latin typeface="Calibri" panose="020F0502020204030204" pitchFamily="34" charset="0"/>
              </a:rPr>
              <a:t>έ</a:t>
            </a:r>
            <a:r>
              <a:rPr lang="el-GR" altLang="el-GR" sz="2000" dirty="0">
                <a:latin typeface="Calibri" panose="020F0502020204030204" pitchFamily="34" charset="0"/>
              </a:rPr>
              <a:t>λα/χαμογελ</a:t>
            </a:r>
            <a:r>
              <a:rPr lang="el-GR" altLang="el-GR" sz="2000" b="1" dirty="0">
                <a:latin typeface="Calibri" panose="020F0502020204030204" pitchFamily="34" charset="0"/>
              </a:rPr>
              <a:t>ά</a:t>
            </a:r>
          </a:p>
          <a:p>
            <a:pPr lvl="1">
              <a:defRPr/>
            </a:pPr>
            <a:r>
              <a:rPr lang="el-GR" altLang="el-GR" sz="2000" dirty="0">
                <a:latin typeface="Calibri" panose="020F0502020204030204" pitchFamily="34" charset="0"/>
              </a:rPr>
              <a:t>γ</a:t>
            </a:r>
            <a:r>
              <a:rPr lang="el-GR" altLang="el-GR" sz="2000" b="1" dirty="0">
                <a:latin typeface="Calibri" panose="020F0502020204030204" pitchFamily="34" charset="0"/>
              </a:rPr>
              <a:t>έ</a:t>
            </a:r>
            <a:r>
              <a:rPr lang="el-GR" altLang="el-GR" sz="2000" dirty="0">
                <a:latin typeface="Calibri" panose="020F0502020204030204" pitchFamily="34" charset="0"/>
              </a:rPr>
              <a:t>ρος/ γερ</a:t>
            </a:r>
            <a:r>
              <a:rPr lang="el-GR" altLang="el-GR" sz="2000" b="1" dirty="0">
                <a:latin typeface="Calibri" panose="020F0502020204030204" pitchFamily="34" charset="0"/>
              </a:rPr>
              <a:t>ό</a:t>
            </a:r>
            <a:r>
              <a:rPr lang="el-GR" altLang="el-GR" sz="2000" dirty="0">
                <a:latin typeface="Calibri" panose="020F0502020204030204" pitchFamily="34" charset="0"/>
              </a:rPr>
              <a:t>ς</a:t>
            </a:r>
          </a:p>
          <a:p>
            <a:pPr lvl="1">
              <a:defRPr/>
            </a:pPr>
            <a:r>
              <a:rPr lang="el-GR" altLang="el-GR" sz="2000" b="1" dirty="0">
                <a:latin typeface="Calibri" panose="020F0502020204030204" pitchFamily="34" charset="0"/>
              </a:rPr>
              <a:t>ά</a:t>
            </a:r>
            <a:r>
              <a:rPr lang="el-GR" altLang="el-GR" sz="2000" dirty="0">
                <a:latin typeface="Calibri" panose="020F0502020204030204" pitchFamily="34" charset="0"/>
              </a:rPr>
              <a:t>λλα/ αλλ</a:t>
            </a:r>
            <a:r>
              <a:rPr lang="el-GR" altLang="el-GR" sz="2000" b="1" dirty="0">
                <a:latin typeface="Calibri" panose="020F0502020204030204" pitchFamily="34" charset="0"/>
              </a:rPr>
              <a:t>ά</a:t>
            </a:r>
            <a:endParaRPr lang="el-GR" sz="2000" dirty="0"/>
          </a:p>
        </p:txBody>
      </p:sp>
    </p:spTree>
    <p:extLst>
      <p:ext uri="{BB962C8B-B14F-4D97-AF65-F5344CB8AC3E}">
        <p14:creationId xmlns:p14="http://schemas.microsoft.com/office/powerpoint/2010/main" val="247159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88BC61-8EDA-6749-8667-9866F9FA1577}"/>
              </a:ext>
            </a:extLst>
          </p:cNvPr>
          <p:cNvSpPr>
            <a:spLocks noGrp="1"/>
          </p:cNvSpPr>
          <p:nvPr>
            <p:ph type="title"/>
          </p:nvPr>
        </p:nvSpPr>
        <p:spPr/>
        <p:txBody>
          <a:bodyPr/>
          <a:lstStyle/>
          <a:p>
            <a:r>
              <a:rPr lang="el-GR" dirty="0"/>
              <a:t>Αν </a:t>
            </a:r>
            <a:r>
              <a:rPr lang="el-GR" dirty="0" err="1"/>
              <a:t>μπορουσαμε</a:t>
            </a:r>
            <a:r>
              <a:rPr lang="el-GR" dirty="0"/>
              <a:t> να «</a:t>
            </a:r>
            <a:r>
              <a:rPr lang="el-GR" dirty="0" err="1"/>
              <a:t>Δουμε</a:t>
            </a:r>
            <a:r>
              <a:rPr lang="el-GR" dirty="0"/>
              <a:t>» την </a:t>
            </a:r>
            <a:r>
              <a:rPr lang="el-GR" dirty="0" err="1"/>
              <a:t>ομιλια</a:t>
            </a:r>
            <a:r>
              <a:rPr lang="el-GR" dirty="0"/>
              <a:t> </a:t>
            </a:r>
          </a:p>
        </p:txBody>
      </p:sp>
      <p:sp>
        <p:nvSpPr>
          <p:cNvPr id="3" name="Θέση περιεχομένου 2">
            <a:extLst>
              <a:ext uri="{FF2B5EF4-FFF2-40B4-BE49-F238E27FC236}">
                <a16:creationId xmlns:a16="http://schemas.microsoft.com/office/drawing/2014/main" id="{3AAA6E9F-E83E-2742-BD1D-6E02DACBE73D}"/>
              </a:ext>
            </a:extLst>
          </p:cNvPr>
          <p:cNvSpPr>
            <a:spLocks noGrp="1"/>
          </p:cNvSpPr>
          <p:nvPr>
            <p:ph idx="1"/>
          </p:nvPr>
        </p:nvSpPr>
        <p:spPr/>
        <p:txBody>
          <a:bodyPr/>
          <a:lstStyle/>
          <a:p>
            <a:r>
              <a:rPr lang="fr-FR" dirty="0">
                <a:hlinkClick r:id="rId2"/>
              </a:rPr>
              <a:t>https://www.seeingspeech.ac.uk/ipa-charts/?chart=1</a:t>
            </a:r>
            <a:endParaRPr lang="el-GR" dirty="0"/>
          </a:p>
          <a:p>
            <a:r>
              <a:rPr lang="fr-FR" dirty="0"/>
              <a:t>Lawson, E., J. Stuart-Smith, J. M. </a:t>
            </a:r>
            <a:r>
              <a:rPr lang="fr-FR" dirty="0" err="1"/>
              <a:t>Scobbie</a:t>
            </a:r>
            <a:r>
              <a:rPr lang="fr-FR" dirty="0"/>
              <a:t>, S. </a:t>
            </a:r>
            <a:r>
              <a:rPr lang="fr-FR" dirty="0" err="1"/>
              <a:t>Nakai</a:t>
            </a:r>
            <a:r>
              <a:rPr lang="fr-FR" dirty="0"/>
              <a:t> (2018). </a:t>
            </a:r>
            <a:r>
              <a:rPr lang="fr-FR" dirty="0" err="1"/>
              <a:t>Seeing</a:t>
            </a:r>
            <a:r>
              <a:rPr lang="fr-FR" dirty="0"/>
              <a:t> Speech: an </a:t>
            </a:r>
            <a:r>
              <a:rPr lang="fr-FR" dirty="0" err="1"/>
              <a:t>articulatory</a:t>
            </a:r>
            <a:r>
              <a:rPr lang="fr-FR" dirty="0"/>
              <a:t> web </a:t>
            </a:r>
            <a:r>
              <a:rPr lang="fr-FR" dirty="0" err="1"/>
              <a:t>resource</a:t>
            </a:r>
            <a:r>
              <a:rPr lang="fr-FR" dirty="0"/>
              <a:t> for the </a:t>
            </a:r>
            <a:r>
              <a:rPr lang="fr-FR" dirty="0" err="1"/>
              <a:t>study</a:t>
            </a:r>
            <a:r>
              <a:rPr lang="fr-FR" dirty="0"/>
              <a:t> of </a:t>
            </a:r>
            <a:r>
              <a:rPr lang="fr-FR" dirty="0" err="1"/>
              <a:t>Phonetics</a:t>
            </a:r>
            <a:r>
              <a:rPr lang="fr-FR" dirty="0"/>
              <a:t>. </a:t>
            </a:r>
            <a:r>
              <a:rPr lang="fr-FR" dirty="0" err="1"/>
              <a:t>University</a:t>
            </a:r>
            <a:r>
              <a:rPr lang="fr-FR" dirty="0"/>
              <a:t> of Glasgow. 30th March 2020. </a:t>
            </a:r>
            <a:r>
              <a:rPr lang="fr-FR" dirty="0">
                <a:hlinkClick r:id="rId3"/>
              </a:rPr>
              <a:t>https://seeingspeech.ac.uk</a:t>
            </a:r>
            <a:endParaRPr lang="el-GR" dirty="0"/>
          </a:p>
        </p:txBody>
      </p:sp>
    </p:spTree>
    <p:extLst>
      <p:ext uri="{BB962C8B-B14F-4D97-AF65-F5344CB8AC3E}">
        <p14:creationId xmlns:p14="http://schemas.microsoft.com/office/powerpoint/2010/main" val="373139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3" descr="gre_ipa_chart_523x433.gif">
            <a:extLst>
              <a:ext uri="{FF2B5EF4-FFF2-40B4-BE49-F238E27FC236}">
                <a16:creationId xmlns:a16="http://schemas.microsoft.com/office/drawing/2014/main" id="{F8A8EBE7-1AAC-0C47-BEE5-803F0A71648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094" b="1094"/>
          <a:stretch>
            <a:fillRect/>
          </a:stretch>
        </p:blipFill>
        <p:spPr>
          <a:xfrm>
            <a:off x="1524000" y="4763"/>
            <a:ext cx="8229600" cy="6664325"/>
          </a:xfrm>
        </p:spPr>
      </p:pic>
    </p:spTree>
    <p:extLst>
      <p:ext uri="{BB962C8B-B14F-4D97-AF65-F5344CB8AC3E}">
        <p14:creationId xmlns:p14="http://schemas.microsoft.com/office/powerpoint/2010/main" val="1266097041"/>
      </p:ext>
    </p:extLst>
  </p:cSld>
  <p:clrMapOvr>
    <a:masterClrMapping/>
  </p:clrMapOvr>
</p:sld>
</file>

<file path=ppt/theme/theme1.xml><?xml version="1.0" encoding="utf-8"?>
<a:theme xmlns:a="http://schemas.openxmlformats.org/drawingml/2006/main" name="Δέμα">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Δέμα</Template>
  <TotalTime>9107</TotalTime>
  <Words>4310</Words>
  <Application>Microsoft Macintosh PowerPoint</Application>
  <PresentationFormat>Ευρεία οθόνη</PresentationFormat>
  <Paragraphs>325</Paragraphs>
  <Slides>52</Slides>
  <Notes>17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52</vt:i4>
      </vt:variant>
    </vt:vector>
  </HeadingPairs>
  <TitlesOfParts>
    <vt:vector size="61" baseType="lpstr">
      <vt:lpstr>Arial</vt:lpstr>
      <vt:lpstr>Calibri</vt:lpstr>
      <vt:lpstr>Corbel</vt:lpstr>
      <vt:lpstr>Garamond</vt:lpstr>
      <vt:lpstr>Gill Sans MT</vt:lpstr>
      <vt:lpstr>Symbol</vt:lpstr>
      <vt:lpstr>Tahoma</vt:lpstr>
      <vt:lpstr>Wingdings</vt:lpstr>
      <vt:lpstr>Δέμα</vt:lpstr>
      <vt:lpstr>Η γλωσσολογία είναι το αντικειμενο μελετησ μασ</vt:lpstr>
      <vt:lpstr>Η γλωσσολογία μελετά τη γλώσσα. Ποια γλώσσα;</vt:lpstr>
      <vt:lpstr>Τα μυστικα της ανθρωπινησ γλωσσασ</vt:lpstr>
      <vt:lpstr>ΑΣΚΗΣΗ 1: ΔΥΪΚΟΤΗΤΑ/ ΔΙΠΛΗ ΑΡΘΡΩΣΗ</vt:lpstr>
      <vt:lpstr>Και  από τισ απαντησεισ σας…</vt:lpstr>
      <vt:lpstr>Από τις απαντησεισ σας</vt:lpstr>
      <vt:lpstr>ΔΥΪΚΟΤΗΤΑ/ ΔΙΠΛΗ ΑΡΘΡΩΣΗ</vt:lpstr>
      <vt:lpstr>Αν μπορουσαμε να «Δουμε» την ομιλια </vt:lpstr>
      <vt:lpstr>Παρουσίαση του PowerPoint</vt:lpstr>
      <vt:lpstr>ΔΥΪΚΟΤΗΤΑ/ ΔΙΠΛΗ ΑΡΘΡΩΣΗ</vt:lpstr>
      <vt:lpstr>γραμμικοτητα</vt:lpstr>
      <vt:lpstr>Δομική ιεραρχία γλωσσικών μονάδων</vt:lpstr>
      <vt:lpstr>Τι είναι ΣΗΜΕΙΟ;</vt:lpstr>
      <vt:lpstr>Τι είναι το γλωσσικό σημείο;</vt:lpstr>
      <vt:lpstr>Κάντε το επόμενο τεστ: είστε σε θέση αντιστοιχίσετε τις παρακάτω μορφές με τις σημασίες που σας δίνονται;;; Γιατί;;;</vt:lpstr>
      <vt:lpstr>Κάντε και το επόμενο τεστ...</vt:lpstr>
      <vt:lpstr>/min/ &lt;mean&gt; ‘σημαίνω’ (Αγγλ.)         &lt;mine&gt; ‘ορυχείο’ (Γαλ.)      ‘γωνία’ (Ουαλ.)     ‘πόνος’ (Βασκ.)     ‘από’ (Αραβ.)      &lt;μην&gt;ΑΡΝΗΣΗ (Ελλην.)</vt:lpstr>
      <vt:lpstr>Και παραδειγματα από τους φιλουσ μας από την κινα…  ιδιεσ ηχητικεσ ακολουθιεσ διαφορετικεσ σημασιες</vt:lpstr>
      <vt:lpstr>Παρουσίαση του PowerPoint</vt:lpstr>
      <vt:lpstr>Παρουσίαση του PowerPoint</vt:lpstr>
      <vt:lpstr>ΑΥΘΑΙΡΕΤΟΤΗΤΑ →Αnεξαρτησια από το ερεθισμα</vt:lpstr>
      <vt:lpstr>ΑΥΘΑΙΡΕΤΟΤΗΤΑ →Αnεξαρτησια από το ερεθισμα</vt:lpstr>
      <vt:lpstr>ΑΥΘΑΙΡΕΤΟΤΗΤΑ →Αnεξαρτησια από το ερεθισμα</vt:lpstr>
      <vt:lpstr>Η έννοια της «γλωσσικής σύμβασης»</vt:lpstr>
      <vt:lpstr>Βαθμοί «αυθαιρετότητας»</vt:lpstr>
      <vt:lpstr>Το γλωσσικό σημείο είναι συμβατικός συνδυασμός</vt:lpstr>
      <vt:lpstr>Φύσει ή θέσει τα ονόματα;</vt:lpstr>
      <vt:lpstr>Παρουσίαση του PowerPoint</vt:lpstr>
      <vt:lpstr>ΩΣΤΟΣΟ, είναι όλα τα γλωσσικα σημεια συμβατικα;  τι αλλα ειδη γλωσσικων σημειων υπαρχουν;</vt:lpstr>
      <vt:lpstr>Παρουσίαση του PowerPoint</vt:lpstr>
      <vt:lpstr>Η φυσικη προελευση των ηχων</vt:lpstr>
      <vt:lpstr>Πως «γαβ» ενασ σκυλοσ;</vt:lpstr>
      <vt:lpstr>Σχετική αιτιότητα</vt:lpstr>
      <vt:lpstr>Σχετική αιτιότητα</vt:lpstr>
      <vt:lpstr> Σχετική αιτιότητα: παραγωγή – σύνθεση- ονοματοποιΪΑ </vt:lpstr>
      <vt:lpstr>Βαθμοί «αυθαιρετότητας»</vt:lpstr>
      <vt:lpstr>Ισχύει μόνο στο σύστημα της δικής μας γλώσσας;</vt:lpstr>
      <vt:lpstr>Ποια είναι η μεγαλύτερη δυνατή πρόταση;</vt:lpstr>
      <vt:lpstr>Γλωσσική δημιουργικότητα (creativity)</vt:lpstr>
      <vt:lpstr>Η δημιουργικότητα είναι κομμάτι της γλωσσικής μας ικανότητας. Όλοι οι ομιλητές μιας γλώσσας είναι πρώτα και πάνω από όλα ΔΗΜΙΟΥΡΓΙΚΟΙ</vt:lpstr>
      <vt:lpstr>Δημιουργικότητα της γνώσης της γλώσσας: Ποια είναι η μεγαλύτερη δυνατή πρόταση;</vt:lpstr>
      <vt:lpstr>Η απεραντοσύνη της γλώσσας</vt:lpstr>
      <vt:lpstr>Παρουσίαση του PowerPoint</vt:lpstr>
      <vt:lpstr>Γλωσσική ικανότητα και γλωσσική πραγμάτωση</vt:lpstr>
      <vt:lpstr>ΑΣΚΗΣΗ 3: ΠΟΙΕΣ ΑΠΌ ΤΙΣ ΠΑΡΑΚΑΤΩ προτασεις αντιστοιχουν σε φυσικουσ ομιλητες της ελληνικησ και ποιες σε ξενουσ που μαθαινουν ελληνικα; Που βρισκεται το λαθοσ; Γιατι γινεται το λαθοσ αυτό;</vt:lpstr>
      <vt:lpstr>Παρουσίαση του PowerPoint</vt:lpstr>
      <vt:lpstr>Παρουσίαση του PowerPoint</vt:lpstr>
      <vt:lpstr>Τι σημαίνει  «ΞΕΡΩ μια γλώσσα»;;;</vt:lpstr>
      <vt:lpstr>Και τι περιλαμβάνει η γνωση μιας γλωσσασ;</vt:lpstr>
      <vt:lpstr>Τι ακριβώς σημαίνει ότι γνωρίζω μια λέξη, κομμάτι από τη γνώση της μητρικής μου γλώσσας;</vt:lpstr>
      <vt:lpstr> Λοιπόν, τι είναι ακριβώς η Γλωσσολογία;</vt:lpstr>
      <vt:lpstr> Λοιπόν, τι είναι ακριβώς η Γλωσσολογία;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Μαρία Ιακώβου</dc:creator>
  <cp:lastModifiedBy>Μαρία Ιακώβου</cp:lastModifiedBy>
  <cp:revision>62</cp:revision>
  <dcterms:created xsi:type="dcterms:W3CDTF">2020-03-22T07:50:20Z</dcterms:created>
  <dcterms:modified xsi:type="dcterms:W3CDTF">2023-03-30T16:19:40Z</dcterms:modified>
</cp:coreProperties>
</file>