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4"/>
  </p:notesMasterIdLst>
  <p:sldIdLst>
    <p:sldId id="283" r:id="rId2"/>
    <p:sldId id="760" r:id="rId3"/>
    <p:sldId id="795" r:id="rId4"/>
    <p:sldId id="796" r:id="rId5"/>
    <p:sldId id="798" r:id="rId6"/>
    <p:sldId id="799" r:id="rId7"/>
    <p:sldId id="790" r:id="rId8"/>
    <p:sldId id="725" r:id="rId9"/>
    <p:sldId id="726" r:id="rId10"/>
    <p:sldId id="739" r:id="rId11"/>
    <p:sldId id="748" r:id="rId12"/>
    <p:sldId id="749" r:id="rId13"/>
    <p:sldId id="409" r:id="rId14"/>
    <p:sldId id="750" r:id="rId15"/>
    <p:sldId id="410" r:id="rId16"/>
    <p:sldId id="800" r:id="rId17"/>
    <p:sldId id="752" r:id="rId18"/>
    <p:sldId id="759" r:id="rId19"/>
    <p:sldId id="801" r:id="rId20"/>
    <p:sldId id="802" r:id="rId21"/>
    <p:sldId id="803" r:id="rId22"/>
    <p:sldId id="51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88"/>
    <p:restoredTop sz="94643"/>
  </p:normalViewPr>
  <p:slideViewPr>
    <p:cSldViewPr snapToGrid="0" snapToObjects="1">
      <p:cViewPr varScale="1">
        <p:scale>
          <a:sx n="110" d="100"/>
          <a:sy n="110" d="100"/>
        </p:scale>
        <p:origin x="48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832DC9-7C26-5F4D-BC18-71D032491408}" type="datetimeFigureOut">
              <a:rPr lang="el-GR" smtClean="0"/>
              <a:t>30/5/23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D5E00A-287B-B340-82EE-9EBE4FF520FB}" type="slidenum">
              <a:rPr lang="el-GR" smtClean="0"/>
              <a:t>‹#›</a:t>
            </a:fld>
            <a:endParaRPr lang="el-GR"/>
          </a:p>
        </p:txBody>
      </p:sp>
    </p:spTree>
    <p:extLst>
      <p:ext uri="{BB962C8B-B14F-4D97-AF65-F5344CB8AC3E}">
        <p14:creationId xmlns:p14="http://schemas.microsoft.com/office/powerpoint/2010/main" val="352003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1 - Θέση εικόνας διαφάνειας">
            <a:extLst>
              <a:ext uri="{FF2B5EF4-FFF2-40B4-BE49-F238E27FC236}">
                <a16:creationId xmlns:a16="http://schemas.microsoft.com/office/drawing/2014/main" id="{9553C262-D24E-12D3-65F1-B8F90CE36009}"/>
              </a:ext>
            </a:extLst>
          </p:cNvPr>
          <p:cNvSpPr>
            <a:spLocks noGrp="1" noRot="1" noChangeAspect="1" noChangeArrowheads="1" noTextEdit="1"/>
          </p:cNvSpPr>
          <p:nvPr>
            <p:ph type="sldImg"/>
          </p:nvPr>
        </p:nvSpPr>
        <p:spPr>
          <a:ln/>
        </p:spPr>
      </p:sp>
      <p:sp>
        <p:nvSpPr>
          <p:cNvPr id="146434" name="2 - Θέση σημειώσεων">
            <a:extLst>
              <a:ext uri="{FF2B5EF4-FFF2-40B4-BE49-F238E27FC236}">
                <a16:creationId xmlns:a16="http://schemas.microsoft.com/office/drawing/2014/main" id="{6954F9B1-41E7-F013-7B6B-93913AD211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a:latin typeface="Arial" panose="020B0604020202020204" pitchFamily="34" charset="0"/>
              <a:ea typeface="ＭＳ Ｐゴシック" panose="020B0600070205080204" pitchFamily="34" charset="-128"/>
            </a:endParaRPr>
          </a:p>
        </p:txBody>
      </p:sp>
      <p:sp>
        <p:nvSpPr>
          <p:cNvPr id="146435" name="3 - Θέση αριθμού διαφάνειας">
            <a:extLst>
              <a:ext uri="{FF2B5EF4-FFF2-40B4-BE49-F238E27FC236}">
                <a16:creationId xmlns:a16="http://schemas.microsoft.com/office/drawing/2014/main" id="{551784E3-34DD-A6EE-58F1-D66ABC02675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46E988FD-CEF3-4C41-A967-4A4A04F2B0D9}" type="slidenum">
              <a:rPr lang="el-GR" altLang="el-GR" smtClean="0">
                <a:latin typeface="Calibri" panose="020F0502020204030204" pitchFamily="34" charset="0"/>
              </a:rPr>
              <a:pPr>
                <a:spcBef>
                  <a:spcPct val="0"/>
                </a:spcBef>
              </a:pPr>
              <a:t>3</a:t>
            </a:fld>
            <a:endParaRPr lang="el-GR" altLang="el-GR">
              <a:latin typeface="Calibri" panose="020F0502020204030204" pitchFamily="34" charset="0"/>
            </a:endParaRPr>
          </a:p>
        </p:txBody>
      </p:sp>
    </p:spTree>
    <p:extLst>
      <p:ext uri="{BB962C8B-B14F-4D97-AF65-F5344CB8AC3E}">
        <p14:creationId xmlns:p14="http://schemas.microsoft.com/office/powerpoint/2010/main" val="2131771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1 - Θέση εικόνας διαφάνειας">
            <a:extLst>
              <a:ext uri="{FF2B5EF4-FFF2-40B4-BE49-F238E27FC236}">
                <a16:creationId xmlns:a16="http://schemas.microsoft.com/office/drawing/2014/main" id="{BFB04E6F-3421-088C-4C30-FB098C192609}"/>
              </a:ext>
            </a:extLst>
          </p:cNvPr>
          <p:cNvSpPr>
            <a:spLocks noGrp="1" noRot="1" noChangeAspect="1" noChangeArrowheads="1" noTextEdit="1"/>
          </p:cNvSpPr>
          <p:nvPr>
            <p:ph type="sldImg"/>
          </p:nvPr>
        </p:nvSpPr>
        <p:spPr>
          <a:ln/>
        </p:spPr>
      </p:sp>
      <p:sp>
        <p:nvSpPr>
          <p:cNvPr id="148482" name="2 - Θέση σημειώσεων">
            <a:extLst>
              <a:ext uri="{FF2B5EF4-FFF2-40B4-BE49-F238E27FC236}">
                <a16:creationId xmlns:a16="http://schemas.microsoft.com/office/drawing/2014/main" id="{01008CC4-CD60-2BEF-462A-90DDEB88A0E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a:latin typeface="Arial" panose="020B0604020202020204" pitchFamily="34" charset="0"/>
              <a:ea typeface="ＭＳ Ｐゴシック" panose="020B0600070205080204" pitchFamily="34" charset="-128"/>
            </a:endParaRPr>
          </a:p>
        </p:txBody>
      </p:sp>
      <p:sp>
        <p:nvSpPr>
          <p:cNvPr id="148483" name="3 - Θέση αριθμού διαφάνειας">
            <a:extLst>
              <a:ext uri="{FF2B5EF4-FFF2-40B4-BE49-F238E27FC236}">
                <a16:creationId xmlns:a16="http://schemas.microsoft.com/office/drawing/2014/main" id="{B3D6BE73-3FAD-8348-340D-43D2EC7AFE1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7D0BA6F8-BD71-0140-86C4-29F83A8A2696}" type="slidenum">
              <a:rPr lang="el-GR" altLang="el-GR" smtClean="0">
                <a:latin typeface="Calibri" panose="020F0502020204030204" pitchFamily="34" charset="0"/>
              </a:rPr>
              <a:pPr>
                <a:spcBef>
                  <a:spcPct val="0"/>
                </a:spcBef>
              </a:pPr>
              <a:t>4</a:t>
            </a:fld>
            <a:endParaRPr lang="el-GR" altLang="el-GR">
              <a:latin typeface="Calibri" panose="020F0502020204030204" pitchFamily="34" charset="0"/>
            </a:endParaRPr>
          </a:p>
        </p:txBody>
      </p:sp>
    </p:spTree>
    <p:extLst>
      <p:ext uri="{BB962C8B-B14F-4D97-AF65-F5344CB8AC3E}">
        <p14:creationId xmlns:p14="http://schemas.microsoft.com/office/powerpoint/2010/main" val="3947075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9394" name="2 - Θέση σημειώσεων"/>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spcBef>
                <a:spcPct val="0"/>
              </a:spcBef>
            </a:pPr>
            <a:endParaRPr lang="en-US">
              <a:latin typeface="Calibri" charset="0"/>
            </a:endParaRPr>
          </a:p>
        </p:txBody>
      </p:sp>
      <p:sp>
        <p:nvSpPr>
          <p:cNvPr id="59395" name="3 - Θέση αριθμού διαφάνειας"/>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652210B-21F1-7945-AF09-8CFF7E8BE5F4}" type="slidenum">
              <a:rPr lang="el-GR" sz="1200">
                <a:latin typeface="Calibri" charset="0"/>
              </a:rPr>
              <a:pPr eaLnBrk="1" hangingPunct="1"/>
              <a:t>12</a:t>
            </a:fld>
            <a:endParaRPr lang="el-GR" sz="1200">
              <a:latin typeface="Calibri" charset="0"/>
            </a:endParaRPr>
          </a:p>
        </p:txBody>
      </p:sp>
    </p:spTree>
    <p:extLst>
      <p:ext uri="{BB962C8B-B14F-4D97-AF65-F5344CB8AC3E}">
        <p14:creationId xmlns:p14="http://schemas.microsoft.com/office/powerpoint/2010/main" val="1692598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61442" name="2 - Θέση σημειώσεων"/>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spcBef>
                <a:spcPct val="0"/>
              </a:spcBef>
            </a:pPr>
            <a:endParaRPr lang="en-US">
              <a:latin typeface="Calibri" charset="0"/>
            </a:endParaRPr>
          </a:p>
        </p:txBody>
      </p:sp>
      <p:sp>
        <p:nvSpPr>
          <p:cNvPr id="61443" name="3 - Θέση αριθμού διαφάνειας"/>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6673CB2-1861-C04A-9A63-5D6D1444BEC6}" type="slidenum">
              <a:rPr lang="el-GR" sz="1200">
                <a:latin typeface="Calibri" charset="0"/>
              </a:rPr>
              <a:pPr eaLnBrk="1" hangingPunct="1"/>
              <a:t>13</a:t>
            </a:fld>
            <a:endParaRPr lang="el-GR" sz="1200">
              <a:latin typeface="Calibri" charset="0"/>
            </a:endParaRPr>
          </a:p>
        </p:txBody>
      </p:sp>
    </p:spTree>
    <p:extLst>
      <p:ext uri="{BB962C8B-B14F-4D97-AF65-F5344CB8AC3E}">
        <p14:creationId xmlns:p14="http://schemas.microsoft.com/office/powerpoint/2010/main" val="670813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63490" name="2 - Θέση σημειώσεων"/>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spcBef>
                <a:spcPct val="0"/>
              </a:spcBef>
            </a:pPr>
            <a:endParaRPr lang="en-US">
              <a:latin typeface="Calibri" charset="0"/>
            </a:endParaRPr>
          </a:p>
        </p:txBody>
      </p:sp>
      <p:sp>
        <p:nvSpPr>
          <p:cNvPr id="63491" name="3 - Θέση αριθμού διαφάνειας"/>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F986F9-101A-A845-B7B7-2E2F5C6BA81C}" type="slidenum">
              <a:rPr lang="el-GR" sz="1200">
                <a:latin typeface="Calibri" charset="0"/>
              </a:rPr>
              <a:pPr eaLnBrk="1" hangingPunct="1"/>
              <a:t>14</a:t>
            </a:fld>
            <a:endParaRPr lang="el-GR" sz="1200">
              <a:latin typeface="Calibri" charset="0"/>
            </a:endParaRPr>
          </a:p>
        </p:txBody>
      </p:sp>
    </p:spTree>
    <p:extLst>
      <p:ext uri="{BB962C8B-B14F-4D97-AF65-F5344CB8AC3E}">
        <p14:creationId xmlns:p14="http://schemas.microsoft.com/office/powerpoint/2010/main" val="555464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65538" name="2 - Θέση σημειώσεων"/>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spcBef>
                <a:spcPct val="0"/>
              </a:spcBef>
            </a:pPr>
            <a:endParaRPr lang="en-US">
              <a:latin typeface="Calibri" charset="0"/>
            </a:endParaRPr>
          </a:p>
        </p:txBody>
      </p:sp>
      <p:sp>
        <p:nvSpPr>
          <p:cNvPr id="65539" name="3 - Θέση αριθμού διαφάνειας"/>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8002C77-1FFB-7249-90D8-0CA85EC5F0B1}" type="slidenum">
              <a:rPr lang="el-GR" sz="1200">
                <a:latin typeface="Calibri" charset="0"/>
              </a:rPr>
              <a:pPr eaLnBrk="1" hangingPunct="1"/>
              <a:t>15</a:t>
            </a:fld>
            <a:endParaRPr lang="el-GR" sz="1200">
              <a:latin typeface="Calibri" charset="0"/>
            </a:endParaRPr>
          </a:p>
        </p:txBody>
      </p:sp>
    </p:spTree>
    <p:extLst>
      <p:ext uri="{BB962C8B-B14F-4D97-AF65-F5344CB8AC3E}">
        <p14:creationId xmlns:p14="http://schemas.microsoft.com/office/powerpoint/2010/main" val="127978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4638"/>
            <a:ext cx="10972800" cy="1143000"/>
          </a:xfrm>
        </p:spPr>
        <p:txBody>
          <a:bodyPr/>
          <a:lstStyle/>
          <a:p>
            <a:r>
              <a:rPr lang="el-GR"/>
              <a:t>Kλικ για επεξεργασία του τίτλου</a:t>
            </a:r>
          </a:p>
        </p:txBody>
      </p:sp>
      <p:sp>
        <p:nvSpPr>
          <p:cNvPr id="3" name="2 - Θέση πίνακα"/>
          <p:cNvSpPr>
            <a:spLocks noGrp="1"/>
          </p:cNvSpPr>
          <p:nvPr>
            <p:ph type="tbl" idx="1"/>
          </p:nvPr>
        </p:nvSpPr>
        <p:spPr>
          <a:xfrm>
            <a:off x="609600" y="1600201"/>
            <a:ext cx="10972800" cy="4525963"/>
          </a:xfrm>
        </p:spPr>
        <p:txBody>
          <a:bodyPr rtlCol="0">
            <a:normAutofit/>
          </a:bodyPr>
          <a:lstStyle/>
          <a:p>
            <a:pPr lvl="0"/>
            <a:endParaRPr lang="el-GR" noProof="0"/>
          </a:p>
        </p:txBody>
      </p:sp>
      <p:sp>
        <p:nvSpPr>
          <p:cNvPr id="4" name="3 - Θέση ημερομηνίας">
            <a:extLst>
              <a:ext uri="{FF2B5EF4-FFF2-40B4-BE49-F238E27FC236}">
                <a16:creationId xmlns:a16="http://schemas.microsoft.com/office/drawing/2014/main" id="{18088DE8-C19F-7047-9749-145046B42036}"/>
              </a:ext>
            </a:extLst>
          </p:cNvPr>
          <p:cNvSpPr>
            <a:spLocks noGrp="1"/>
          </p:cNvSpPr>
          <p:nvPr>
            <p:ph type="dt" sz="half" idx="10"/>
          </p:nvPr>
        </p:nvSpPr>
        <p:spPr/>
        <p:txBody>
          <a:bodyPr/>
          <a:lstStyle>
            <a:lvl1pPr>
              <a:defRPr/>
            </a:lvl1pPr>
          </a:lstStyle>
          <a:p>
            <a:pPr>
              <a:defRPr/>
            </a:pPr>
            <a:fld id="{15EE24CF-5545-3240-8705-139718D001F3}" type="datetimeFigureOut">
              <a:rPr lang="el-GR" altLang="el-GR"/>
              <a:pPr>
                <a:defRPr/>
              </a:pPr>
              <a:t>30/5/23</a:t>
            </a:fld>
            <a:endParaRPr lang="el-GR" altLang="el-GR"/>
          </a:p>
        </p:txBody>
      </p:sp>
      <p:sp>
        <p:nvSpPr>
          <p:cNvPr id="5" name="4 - Θέση υποσέλιδου">
            <a:extLst>
              <a:ext uri="{FF2B5EF4-FFF2-40B4-BE49-F238E27FC236}">
                <a16:creationId xmlns:a16="http://schemas.microsoft.com/office/drawing/2014/main" id="{48F11BE4-A792-554A-ADD1-42DA9C246B02}"/>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D6AA82DC-0300-A94B-B63C-61294FF6C6FD}"/>
              </a:ext>
            </a:extLst>
          </p:cNvPr>
          <p:cNvSpPr>
            <a:spLocks noGrp="1"/>
          </p:cNvSpPr>
          <p:nvPr>
            <p:ph type="sldNum" sz="quarter" idx="12"/>
          </p:nvPr>
        </p:nvSpPr>
        <p:spPr/>
        <p:txBody>
          <a:bodyPr/>
          <a:lstStyle>
            <a:lvl1pPr>
              <a:defRPr/>
            </a:lvl1pPr>
          </a:lstStyle>
          <a:p>
            <a:pPr>
              <a:defRPr/>
            </a:pPr>
            <a:fld id="{D5CF3696-B305-434D-8FEA-E7A6EDFD3DD8}" type="slidenum">
              <a:rPr lang="el-GR" altLang="el-GR"/>
              <a:pPr>
                <a:defRPr/>
              </a:pPr>
              <a:t>‹#›</a:t>
            </a:fld>
            <a:endParaRPr lang="el-GR" altLang="el-GR"/>
          </a:p>
        </p:txBody>
      </p:sp>
    </p:spTree>
    <p:extLst>
      <p:ext uri="{BB962C8B-B14F-4D97-AF65-F5344CB8AC3E}">
        <p14:creationId xmlns:p14="http://schemas.microsoft.com/office/powerpoint/2010/main" val="22159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1160EA64-D806-43AC-9DF2-F8C432F32B4C}" type="datetimeFigureOut">
              <a:rPr lang="en-US" dirty="0"/>
              <a:t>5/30/23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5/30/23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583436" y="3143250"/>
            <a:ext cx="4270248" cy="25967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4F7D4976-E339-4826-83B7-FBD03F55ECF8}" type="datetimeFigureOut">
              <a:rPr lang="en-US" dirty="0"/>
              <a:t>5/30/23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9" name="Date Placeholder 8"/>
          <p:cNvSpPr>
            <a:spLocks noGrp="1"/>
          </p:cNvSpPr>
          <p:nvPr>
            <p:ph type="dt" sz="half" idx="10"/>
          </p:nvPr>
        </p:nvSpPr>
        <p:spPr/>
        <p:txBody>
          <a:bodyPr/>
          <a:lstStyle/>
          <a:p>
            <a:fld id="{D1BE4249-C0D0-4B06-8692-E8BB871AF643}" type="datetimeFigureOut">
              <a:rPr lang="en-US" dirty="0"/>
              <a:t>5/30/23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5/30/23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5/30/23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hyperlink" Target="https://www.sk.com.br/sk-krash-english.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reek-language.gr/greekLang/studies/guide/thema_a10/01.html" TargetMode="External"/><Relationship Id="rId2" Type="http://schemas.openxmlformats.org/officeDocument/2006/relationships/hyperlink" Target="https://www.greek-language.gr/greekLang/studies/guide/thema_a10/index.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3">
            <a:extLst>
              <a:ext uri="{FF2B5EF4-FFF2-40B4-BE49-F238E27FC236}">
                <a16:creationId xmlns:a16="http://schemas.microsoft.com/office/drawing/2014/main" id="{C640D4C2-2032-F048-931D-DC34BDB77DD1}"/>
              </a:ext>
            </a:extLst>
          </p:cNvPr>
          <p:cNvSpPr>
            <a:spLocks noGrp="1"/>
          </p:cNvSpPr>
          <p:nvPr>
            <p:ph type="ctrTitle"/>
          </p:nvPr>
        </p:nvSpPr>
        <p:spPr>
          <a:xfrm>
            <a:off x="914400" y="2130425"/>
            <a:ext cx="10363200" cy="1470025"/>
          </a:xfrm>
        </p:spPr>
        <p:txBody>
          <a:bodyPr/>
          <a:lstStyle/>
          <a:p>
            <a:r>
              <a:rPr lang="el-GR" altLang="el-GR" b="1" dirty="0">
                <a:highlight>
                  <a:srgbClr val="FFFF00"/>
                </a:highlight>
                <a:ea typeface="ＭＳ Ｐゴシック" panose="020B0600070205080204" pitchFamily="34" charset="-128"/>
              </a:rPr>
              <a:t>Η γλωσσολογία είναι το </a:t>
            </a:r>
            <a:r>
              <a:rPr lang="el-GR" altLang="el-GR" b="1" dirty="0" err="1">
                <a:highlight>
                  <a:srgbClr val="FFFF00"/>
                </a:highlight>
                <a:ea typeface="ＭＳ Ｐゴシック" panose="020B0600070205080204" pitchFamily="34" charset="-128"/>
              </a:rPr>
              <a:t>αντικειμενο</a:t>
            </a:r>
            <a:r>
              <a:rPr lang="el-GR" altLang="el-GR" b="1" dirty="0">
                <a:highlight>
                  <a:srgbClr val="FFFF00"/>
                </a:highlight>
                <a:ea typeface="ＭＳ Ｐゴシック" panose="020B0600070205080204" pitchFamily="34" charset="-128"/>
              </a:rPr>
              <a:t> </a:t>
            </a:r>
            <a:r>
              <a:rPr lang="el-GR" altLang="el-GR" b="1" dirty="0" err="1">
                <a:highlight>
                  <a:srgbClr val="FFFF00"/>
                </a:highlight>
                <a:ea typeface="ＭＳ Ｐゴシック" panose="020B0600070205080204" pitchFamily="34" charset="-128"/>
              </a:rPr>
              <a:t>μελετησ</a:t>
            </a:r>
            <a:r>
              <a:rPr lang="el-GR" altLang="el-GR" b="1" dirty="0">
                <a:highlight>
                  <a:srgbClr val="FFFF00"/>
                </a:highlight>
                <a:ea typeface="ＭＳ Ｐゴシック" panose="020B0600070205080204" pitchFamily="34" charset="-128"/>
              </a:rPr>
              <a:t> </a:t>
            </a:r>
            <a:r>
              <a:rPr lang="el-GR" altLang="el-GR" b="1" dirty="0" err="1">
                <a:highlight>
                  <a:srgbClr val="FFFF00"/>
                </a:highlight>
                <a:ea typeface="ＭＳ Ｐゴシック" panose="020B0600070205080204" pitchFamily="34" charset="-128"/>
              </a:rPr>
              <a:t>μασ</a:t>
            </a:r>
            <a:endParaRPr lang="en-US" altLang="el-GR" b="1" dirty="0">
              <a:highlight>
                <a:srgbClr val="FFFF00"/>
              </a:highlight>
              <a:ea typeface="ＭＳ Ｐゴシック" panose="020B0600070205080204" pitchFamily="34" charset="-128"/>
            </a:endParaRPr>
          </a:p>
        </p:txBody>
      </p:sp>
      <p:sp>
        <p:nvSpPr>
          <p:cNvPr id="2" name="Subtitle 1">
            <a:extLst>
              <a:ext uri="{FF2B5EF4-FFF2-40B4-BE49-F238E27FC236}">
                <a16:creationId xmlns:a16="http://schemas.microsoft.com/office/drawing/2014/main" id="{6C0C8024-5AA1-2F4F-B4E1-F92296CDCD3B}"/>
              </a:ext>
            </a:extLst>
          </p:cNvPr>
          <p:cNvSpPr>
            <a:spLocks noGrp="1"/>
          </p:cNvSpPr>
          <p:nvPr>
            <p:ph type="subTitle" idx="1"/>
          </p:nvPr>
        </p:nvSpPr>
        <p:spPr>
          <a:xfrm>
            <a:off x="1416050" y="3886200"/>
            <a:ext cx="10080625" cy="2351088"/>
          </a:xfrm>
        </p:spPr>
        <p:txBody>
          <a:bodyPr>
            <a:normAutofit/>
          </a:bodyPr>
          <a:lstStyle/>
          <a:p>
            <a:pPr>
              <a:defRPr/>
            </a:pPr>
            <a:r>
              <a:rPr lang="el-GR" dirty="0">
                <a:solidFill>
                  <a:srgbClr val="FF0000"/>
                </a:solidFill>
              </a:rPr>
              <a:t>Μύθοι και αλήθειες για τη Γλωσσολογία: ένα </a:t>
            </a:r>
            <a:r>
              <a:rPr lang="el-GR" dirty="0" err="1">
                <a:solidFill>
                  <a:srgbClr val="FF0000"/>
                </a:solidFill>
              </a:rPr>
              <a:t>κουϊζ</a:t>
            </a:r>
            <a:endParaRPr lang="el-GR" dirty="0">
              <a:solidFill>
                <a:srgbClr val="FF0000"/>
              </a:solidFill>
            </a:endParaRPr>
          </a:p>
          <a:p>
            <a:pPr>
              <a:defRPr/>
            </a:pPr>
            <a:r>
              <a:rPr lang="el-GR" dirty="0">
                <a:solidFill>
                  <a:srgbClr val="FF0000"/>
                </a:solidFill>
              </a:rPr>
              <a:t>Γλωσσολογία </a:t>
            </a:r>
            <a:r>
              <a:rPr lang="el-GR">
                <a:solidFill>
                  <a:srgbClr val="FF0000"/>
                </a:solidFill>
              </a:rPr>
              <a:t>για όλους</a:t>
            </a:r>
            <a:endParaRPr lang="el-GR" dirty="0">
              <a:solidFill>
                <a:srgbClr val="FF0000"/>
              </a:solidFill>
            </a:endParaRPr>
          </a:p>
          <a:p>
            <a:pPr>
              <a:defRPr/>
            </a:pPr>
            <a:r>
              <a:rPr lang="el-GR" dirty="0">
                <a:solidFill>
                  <a:srgbClr val="FF0000"/>
                </a:solidFill>
              </a:rPr>
              <a:t>Ποιες οι διαφορές ανάμεσα στην πρώτη και τη δεύτερη γλώσσα;</a:t>
            </a:r>
          </a:p>
          <a:p>
            <a:pPr>
              <a:defRPr/>
            </a:pPr>
            <a:r>
              <a:rPr lang="el-GR" dirty="0">
                <a:solidFill>
                  <a:srgbClr val="FF0000"/>
                </a:solidFill>
              </a:rPr>
              <a:t>Ίδιες ή διαφορετικές διαδικασίες;</a:t>
            </a:r>
          </a:p>
          <a:p>
            <a:pPr>
              <a:defRPr/>
            </a:pPr>
            <a:r>
              <a:rPr lang="el-GR" dirty="0">
                <a:solidFill>
                  <a:srgbClr val="FF0000"/>
                </a:solidFill>
              </a:rPr>
              <a:t>Η έννοια της γλωσσικής ποικιλίας</a:t>
            </a:r>
          </a:p>
          <a:p>
            <a:pPr>
              <a:buFont typeface="Arial" charset="0"/>
              <a:buNone/>
              <a:defRPr/>
            </a:pPr>
            <a:endParaRPr lang="en-US" dirty="0"/>
          </a:p>
        </p:txBody>
      </p:sp>
    </p:spTree>
    <p:extLst>
      <p:ext uri="{BB962C8B-B14F-4D97-AF65-F5344CB8AC3E}">
        <p14:creationId xmlns:p14="http://schemas.microsoft.com/office/powerpoint/2010/main" val="1571662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869D4F-77DD-5B9E-DDFB-13B517681C1D}"/>
              </a:ext>
            </a:extLst>
          </p:cNvPr>
          <p:cNvSpPr>
            <a:spLocks noGrp="1"/>
          </p:cNvSpPr>
          <p:nvPr>
            <p:ph type="title"/>
          </p:nvPr>
        </p:nvSpPr>
        <p:spPr>
          <a:xfrm>
            <a:off x="162492" y="170213"/>
            <a:ext cx="12029507" cy="947760"/>
          </a:xfrm>
        </p:spPr>
        <p:txBody>
          <a:bodyPr>
            <a:normAutofit fontScale="90000"/>
          </a:bodyPr>
          <a:lstStyle/>
          <a:p>
            <a:br>
              <a:rPr lang="el-GR" dirty="0"/>
            </a:br>
            <a:r>
              <a:rPr lang="el-GR" b="1" dirty="0" err="1"/>
              <a:t>ποσο</a:t>
            </a:r>
            <a:r>
              <a:rPr lang="el-GR" b="1" dirty="0"/>
              <a:t> </a:t>
            </a:r>
            <a:r>
              <a:rPr lang="el-GR" b="1" dirty="0" err="1"/>
              <a:t>ιδιεσ</a:t>
            </a:r>
            <a:r>
              <a:rPr lang="el-GR" b="1" dirty="0"/>
              <a:t> η </a:t>
            </a:r>
            <a:r>
              <a:rPr lang="el-GR" b="1" dirty="0" err="1"/>
              <a:t>διαφορετικεσ</a:t>
            </a:r>
            <a:r>
              <a:rPr lang="el-GR" b="1" dirty="0"/>
              <a:t> είναι οι </a:t>
            </a:r>
            <a:r>
              <a:rPr lang="el-GR" b="1" dirty="0" err="1"/>
              <a:t>διαδικασιεσ</a:t>
            </a:r>
            <a:r>
              <a:rPr lang="el-GR" b="1" dirty="0"/>
              <a:t> </a:t>
            </a:r>
            <a:r>
              <a:rPr lang="el-GR" b="1" dirty="0" err="1"/>
              <a:t>κατακτησησ</a:t>
            </a:r>
            <a:r>
              <a:rPr lang="el-GR" b="1" dirty="0"/>
              <a:t> στην </a:t>
            </a:r>
            <a:r>
              <a:rPr lang="el-GR" b="1" dirty="0" err="1"/>
              <a:t>πρωτη</a:t>
            </a:r>
            <a:r>
              <a:rPr lang="el-GR" b="1" dirty="0"/>
              <a:t> και τη </a:t>
            </a:r>
            <a:r>
              <a:rPr lang="el-GR" b="1" dirty="0" err="1"/>
              <a:t>δευτερη</a:t>
            </a:r>
            <a:r>
              <a:rPr lang="el-GR" b="1" dirty="0"/>
              <a:t> </a:t>
            </a:r>
            <a:r>
              <a:rPr lang="el-GR" b="1" dirty="0" err="1"/>
              <a:t>γλωσσα</a:t>
            </a:r>
            <a:r>
              <a:rPr lang="el-GR" b="1" dirty="0"/>
              <a:t>;</a:t>
            </a:r>
          </a:p>
        </p:txBody>
      </p:sp>
      <p:sp>
        <p:nvSpPr>
          <p:cNvPr id="3" name="Θέση περιεχομένου 2">
            <a:extLst>
              <a:ext uri="{FF2B5EF4-FFF2-40B4-BE49-F238E27FC236}">
                <a16:creationId xmlns:a16="http://schemas.microsoft.com/office/drawing/2014/main" id="{0F2E678F-BBE3-6EF6-AAC0-C4CDF0513A9F}"/>
              </a:ext>
            </a:extLst>
          </p:cNvPr>
          <p:cNvSpPr>
            <a:spLocks noGrp="1"/>
          </p:cNvSpPr>
          <p:nvPr>
            <p:ph idx="1"/>
          </p:nvPr>
        </p:nvSpPr>
        <p:spPr>
          <a:xfrm>
            <a:off x="162494" y="1570362"/>
            <a:ext cx="11679736" cy="4905389"/>
          </a:xfrm>
        </p:spPr>
        <p:txBody>
          <a:bodyPr>
            <a:normAutofit/>
          </a:bodyPr>
          <a:lstStyle/>
          <a:p>
            <a:r>
              <a:rPr lang="el-GR" dirty="0"/>
              <a:t>Γνωρίζει ήδη ο μαθητής μια άλλη γλώσσα;</a:t>
            </a:r>
          </a:p>
          <a:p>
            <a:r>
              <a:rPr lang="el-GR" dirty="0"/>
              <a:t>Είναι γνωστικά ώριμος;</a:t>
            </a:r>
          </a:p>
          <a:p>
            <a:r>
              <a:rPr lang="el-GR" dirty="0"/>
              <a:t>Έχει μεταγλωσσική επίγνωση;</a:t>
            </a:r>
          </a:p>
          <a:p>
            <a:r>
              <a:rPr lang="el-GR" dirty="0"/>
              <a:t>Πόσο εκτεταμένη γνώση για τον κόσμο έχει ο μαθητής; Μπορεί να μαντέψει το νόημα στην καινούρια γλώσσα μέσω έτοιμων σχημάτων που μπορεί να έχει σχηματίσει για τον κόσμο στην πρώτη του γλώσσα;</a:t>
            </a:r>
          </a:p>
          <a:p>
            <a:r>
              <a:rPr lang="el-GR" dirty="0"/>
              <a:t>Έχει άγχος μήπως κάνει λάθη όταν εκφράζεται στη γλώσσα-στόχο;</a:t>
            </a:r>
          </a:p>
          <a:p>
            <a:r>
              <a:rPr lang="el-GR" dirty="0"/>
              <a:t>Του επιτρέπεται από το περιβάλλον να μείνει σιωπηλός στα πρώτα στάδια μάθησης ή του επιβάλλεται να μιλήσει από την αρχή;</a:t>
            </a:r>
          </a:p>
          <a:p>
            <a:r>
              <a:rPr lang="el-GR" dirty="0"/>
              <a:t>Υπάρχει αρκετός χρόνος για να πραγματοποιηθεί η μάθηση και αρκετή επαφή με ομιλητές από τη γλώσσα-στόχο;</a:t>
            </a:r>
          </a:p>
          <a:p>
            <a:r>
              <a:rPr lang="el-GR" dirty="0"/>
              <a:t>Σε περίπτωση λάθους στην προφορά ή στη γραμματική έχει διορθωτική ανατροφοδότηση;</a:t>
            </a:r>
          </a:p>
          <a:p>
            <a:r>
              <a:rPr lang="el-GR" dirty="0"/>
              <a:t>Σε περίπτωση λανθασμένης λέξης λαμβάνει αντίστοιχα ο μαθητής διορθωτική ανατροφοδότηση;</a:t>
            </a:r>
          </a:p>
          <a:p>
            <a:r>
              <a:rPr lang="el-GR" dirty="0"/>
              <a:t>Εκτίθεται ο μαθητής σε τροποποιημένο εισαγόμενο  προσαρμοσμένο στις ανάγκες του και τις γλωσσικές δυνατότητές του;</a:t>
            </a:r>
          </a:p>
          <a:p>
            <a:endParaRPr lang="el-GR" dirty="0"/>
          </a:p>
          <a:p>
            <a:endParaRPr lang="el-GR" dirty="0"/>
          </a:p>
        </p:txBody>
      </p:sp>
    </p:spTree>
    <p:extLst>
      <p:ext uri="{BB962C8B-B14F-4D97-AF65-F5344CB8AC3E}">
        <p14:creationId xmlns:p14="http://schemas.microsoft.com/office/powerpoint/2010/main" val="871768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A4206A-1367-8B4A-8FE9-24F9A5978798}"/>
              </a:ext>
            </a:extLst>
          </p:cNvPr>
          <p:cNvSpPr>
            <a:spLocks noGrp="1"/>
          </p:cNvSpPr>
          <p:nvPr>
            <p:ph type="ctrTitle"/>
          </p:nvPr>
        </p:nvSpPr>
        <p:spPr>
          <a:xfrm>
            <a:off x="1989944" y="1427373"/>
            <a:ext cx="8991600" cy="1645920"/>
          </a:xfrm>
        </p:spPr>
        <p:txBody>
          <a:bodyPr/>
          <a:lstStyle/>
          <a:p>
            <a:r>
              <a:rPr lang="el-GR" dirty="0"/>
              <a:t>ΔΡΑΣΤΗΡΙΟΤΗΤΑ</a:t>
            </a:r>
          </a:p>
        </p:txBody>
      </p:sp>
      <p:sp>
        <p:nvSpPr>
          <p:cNvPr id="3" name="Υπότιτλος 2">
            <a:extLst>
              <a:ext uri="{FF2B5EF4-FFF2-40B4-BE49-F238E27FC236}">
                <a16:creationId xmlns:a16="http://schemas.microsoft.com/office/drawing/2014/main" id="{5395A793-33E2-744A-B523-1F99B5850967}"/>
              </a:ext>
            </a:extLst>
          </p:cNvPr>
          <p:cNvSpPr>
            <a:spLocks noGrp="1"/>
          </p:cNvSpPr>
          <p:nvPr>
            <p:ph type="subTitle" idx="1"/>
          </p:nvPr>
        </p:nvSpPr>
        <p:spPr>
          <a:xfrm>
            <a:off x="1524000" y="3602038"/>
            <a:ext cx="9144000" cy="2387600"/>
          </a:xfrm>
        </p:spPr>
        <p:txBody>
          <a:bodyPr>
            <a:normAutofit/>
          </a:bodyPr>
          <a:lstStyle/>
          <a:p>
            <a:r>
              <a:rPr lang="el-GR" dirty="0"/>
              <a:t>Στις παρακάτω κατηγορίες υποκειμένων έρευνας, σημειώνετε με (+) την ιδιότητα που εμφανίζεται, με (-) την ιδιότητα που ΔΕΝ εμφανίζεται και (?) την ιδιότητα για την οποία δεν είστε σίγουροι αν εμφανίζεται ή όχι, σύμφωνα με τη γλωσσική προσέγγιση ανάμεσα σε ΚΓ1 και ΚΓ2.</a:t>
            </a:r>
          </a:p>
        </p:txBody>
      </p:sp>
    </p:spTree>
    <p:extLst>
      <p:ext uri="{BB962C8B-B14F-4D97-AF65-F5344CB8AC3E}">
        <p14:creationId xmlns:p14="http://schemas.microsoft.com/office/powerpoint/2010/main" val="2305110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2 - Τίτλος"/>
          <p:cNvSpPr>
            <a:spLocks noGrp="1"/>
          </p:cNvSpPr>
          <p:nvPr>
            <p:ph type="title"/>
          </p:nvPr>
        </p:nvSpPr>
        <p:spPr/>
        <p:txBody>
          <a:bodyPr>
            <a:normAutofit fontScale="90000"/>
          </a:bodyPr>
          <a:lstStyle/>
          <a:p>
            <a:r>
              <a:rPr lang="el-GR" sz="3200" dirty="0">
                <a:latin typeface="Calibri" charset="0"/>
              </a:rPr>
              <a:t>4 κατηγορίες μαθητών/ υποκειμένων-στόχων</a:t>
            </a:r>
            <a:br>
              <a:rPr lang="el-GR" sz="3200" dirty="0">
                <a:latin typeface="Calibri" charset="0"/>
              </a:rPr>
            </a:br>
            <a:r>
              <a:rPr lang="el-GR" sz="3200" dirty="0">
                <a:latin typeface="Calibri" charset="0"/>
              </a:rPr>
              <a:t>(+, -, ?)</a:t>
            </a:r>
          </a:p>
        </p:txBody>
      </p:sp>
      <p:graphicFrame>
        <p:nvGraphicFramePr>
          <p:cNvPr id="5" name="4 - Θέση πίνακα"/>
          <p:cNvGraphicFramePr>
            <a:graphicFrameLocks noGrp="1"/>
          </p:cNvGraphicFramePr>
          <p:nvPr>
            <p:ph type="tbl" idx="1"/>
          </p:nvPr>
        </p:nvGraphicFramePr>
        <p:xfrm>
          <a:off x="1703389" y="1600200"/>
          <a:ext cx="8856661" cy="4492624"/>
        </p:xfrm>
        <a:graphic>
          <a:graphicData uri="http://schemas.openxmlformats.org/drawingml/2006/table">
            <a:tbl>
              <a:tblPr/>
              <a:tblGrid>
                <a:gridCol w="2026235">
                  <a:extLst>
                    <a:ext uri="{9D8B030D-6E8A-4147-A177-3AD203B41FA5}">
                      <a16:colId xmlns:a16="http://schemas.microsoft.com/office/drawing/2014/main" val="20000"/>
                    </a:ext>
                  </a:extLst>
                </a:gridCol>
                <a:gridCol w="1517114">
                  <a:extLst>
                    <a:ext uri="{9D8B030D-6E8A-4147-A177-3AD203B41FA5}">
                      <a16:colId xmlns:a16="http://schemas.microsoft.com/office/drawing/2014/main" val="20001"/>
                    </a:ext>
                  </a:extLst>
                </a:gridCol>
                <a:gridCol w="1769965">
                  <a:extLst>
                    <a:ext uri="{9D8B030D-6E8A-4147-A177-3AD203B41FA5}">
                      <a16:colId xmlns:a16="http://schemas.microsoft.com/office/drawing/2014/main" val="20002"/>
                    </a:ext>
                  </a:extLst>
                </a:gridCol>
                <a:gridCol w="1771674">
                  <a:extLst>
                    <a:ext uri="{9D8B030D-6E8A-4147-A177-3AD203B41FA5}">
                      <a16:colId xmlns:a16="http://schemas.microsoft.com/office/drawing/2014/main" val="20003"/>
                    </a:ext>
                  </a:extLst>
                </a:gridCol>
                <a:gridCol w="1771673">
                  <a:extLst>
                    <a:ext uri="{9D8B030D-6E8A-4147-A177-3AD203B41FA5}">
                      <a16:colId xmlns:a16="http://schemas.microsoft.com/office/drawing/2014/main" val="20004"/>
                    </a:ext>
                  </a:extLst>
                </a:gridCol>
              </a:tblGrid>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rgbClr val="FFFFFF"/>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Γ1</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Γ2</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31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Χαρακτηριστικά</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μαθητή</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Έφηβος (εντός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Ενήλικος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5718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1. Γνώση μιας άλλης γλώσσας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2. Γνωστική ωριμότητα</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5718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3. Μεταγλωσσική γνώση</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4. Γνώση του κόσμου</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8072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5. Νευρικότητα ως προς την αναγκαιότητα να μιλήσει</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852995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2 - Τίτλος"/>
          <p:cNvSpPr>
            <a:spLocks noGrp="1"/>
          </p:cNvSpPr>
          <p:nvPr>
            <p:ph type="title"/>
          </p:nvPr>
        </p:nvSpPr>
        <p:spPr/>
        <p:txBody>
          <a:bodyPr>
            <a:normAutofit fontScale="90000"/>
          </a:bodyPr>
          <a:lstStyle/>
          <a:p>
            <a:r>
              <a:rPr lang="el-GR" sz="3200">
                <a:latin typeface="Calibri" charset="0"/>
              </a:rPr>
              <a:t>4 κατηγορίες μαθητών</a:t>
            </a:r>
            <a:br>
              <a:rPr lang="el-GR" sz="3200">
                <a:latin typeface="Calibri" charset="0"/>
              </a:rPr>
            </a:br>
            <a:r>
              <a:rPr lang="el-GR" sz="3200">
                <a:latin typeface="Calibri" charset="0"/>
              </a:rPr>
              <a:t>(+, -, ?)</a:t>
            </a:r>
          </a:p>
        </p:txBody>
      </p:sp>
      <p:graphicFrame>
        <p:nvGraphicFramePr>
          <p:cNvPr id="5" name="4 - Θέση πίνακα"/>
          <p:cNvGraphicFramePr>
            <a:graphicFrameLocks noGrp="1"/>
          </p:cNvGraphicFramePr>
          <p:nvPr>
            <p:ph type="tbl" idx="1"/>
          </p:nvPr>
        </p:nvGraphicFramePr>
        <p:xfrm>
          <a:off x="1703389" y="1600200"/>
          <a:ext cx="8856661" cy="4492624"/>
        </p:xfrm>
        <a:graphic>
          <a:graphicData uri="http://schemas.openxmlformats.org/drawingml/2006/table">
            <a:tbl>
              <a:tblPr/>
              <a:tblGrid>
                <a:gridCol w="2026235">
                  <a:extLst>
                    <a:ext uri="{9D8B030D-6E8A-4147-A177-3AD203B41FA5}">
                      <a16:colId xmlns:a16="http://schemas.microsoft.com/office/drawing/2014/main" val="20000"/>
                    </a:ext>
                  </a:extLst>
                </a:gridCol>
                <a:gridCol w="1517114">
                  <a:extLst>
                    <a:ext uri="{9D8B030D-6E8A-4147-A177-3AD203B41FA5}">
                      <a16:colId xmlns:a16="http://schemas.microsoft.com/office/drawing/2014/main" val="20001"/>
                    </a:ext>
                  </a:extLst>
                </a:gridCol>
                <a:gridCol w="1769965">
                  <a:extLst>
                    <a:ext uri="{9D8B030D-6E8A-4147-A177-3AD203B41FA5}">
                      <a16:colId xmlns:a16="http://schemas.microsoft.com/office/drawing/2014/main" val="20002"/>
                    </a:ext>
                  </a:extLst>
                </a:gridCol>
                <a:gridCol w="1771674">
                  <a:extLst>
                    <a:ext uri="{9D8B030D-6E8A-4147-A177-3AD203B41FA5}">
                      <a16:colId xmlns:a16="http://schemas.microsoft.com/office/drawing/2014/main" val="20003"/>
                    </a:ext>
                  </a:extLst>
                </a:gridCol>
                <a:gridCol w="1771673">
                  <a:extLst>
                    <a:ext uri="{9D8B030D-6E8A-4147-A177-3AD203B41FA5}">
                      <a16:colId xmlns:a16="http://schemas.microsoft.com/office/drawing/2014/main" val="20004"/>
                    </a:ext>
                  </a:extLst>
                </a:gridCol>
              </a:tblGrid>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rgbClr val="FFFFFF"/>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Γ1</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Γ2</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31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Χαρακτηριστικά</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μαθητή</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Έφηβος (εντός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Ενήλικος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5718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1. Γνώση μιας άλλης γλώσσας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2. Γνωστική ωριμότητα</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5718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3. Μεταγλωσσική γνώση</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4. Γνώση του κόσμου</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8072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5. Νευρικότητα ως προς την αναγκαιότητα να μιλήσει</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29664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2 - Τίτλος"/>
          <p:cNvSpPr>
            <a:spLocks noGrp="1"/>
          </p:cNvSpPr>
          <p:nvPr>
            <p:ph type="title"/>
          </p:nvPr>
        </p:nvSpPr>
        <p:spPr/>
        <p:txBody>
          <a:bodyPr>
            <a:normAutofit fontScale="90000"/>
          </a:bodyPr>
          <a:lstStyle/>
          <a:p>
            <a:r>
              <a:rPr lang="el-GR" sz="3200">
                <a:latin typeface="Calibri" charset="0"/>
              </a:rPr>
              <a:t>4 κατηγορίες μαθητών</a:t>
            </a:r>
            <a:br>
              <a:rPr lang="el-GR" sz="3200">
                <a:latin typeface="Calibri" charset="0"/>
              </a:rPr>
            </a:br>
            <a:r>
              <a:rPr lang="el-GR" sz="3200">
                <a:latin typeface="Calibri" charset="0"/>
              </a:rPr>
              <a:t>(+, -, ?)</a:t>
            </a:r>
          </a:p>
        </p:txBody>
      </p:sp>
      <p:graphicFrame>
        <p:nvGraphicFramePr>
          <p:cNvPr id="5" name="4 - Θέση πίνακα"/>
          <p:cNvGraphicFramePr>
            <a:graphicFrameLocks noGrp="1"/>
          </p:cNvGraphicFramePr>
          <p:nvPr>
            <p:ph type="tbl" idx="1"/>
          </p:nvPr>
        </p:nvGraphicFramePr>
        <p:xfrm>
          <a:off x="1981200" y="1600200"/>
          <a:ext cx="8229600" cy="4578350"/>
        </p:xfrm>
        <a:graphic>
          <a:graphicData uri="http://schemas.openxmlformats.org/drawingml/2006/table">
            <a:tbl>
              <a:tblPr/>
              <a:tblGrid>
                <a:gridCol w="1882775">
                  <a:extLst>
                    <a:ext uri="{9D8B030D-6E8A-4147-A177-3AD203B41FA5}">
                      <a16:colId xmlns:a16="http://schemas.microsoft.com/office/drawing/2014/main" val="20000"/>
                    </a:ext>
                  </a:extLst>
                </a:gridCol>
                <a:gridCol w="1409700">
                  <a:extLst>
                    <a:ext uri="{9D8B030D-6E8A-4147-A177-3AD203B41FA5}">
                      <a16:colId xmlns:a16="http://schemas.microsoft.com/office/drawing/2014/main" val="20001"/>
                    </a:ext>
                  </a:extLst>
                </a:gridCol>
                <a:gridCol w="1644650">
                  <a:extLst>
                    <a:ext uri="{9D8B030D-6E8A-4147-A177-3AD203B41FA5}">
                      <a16:colId xmlns:a16="http://schemas.microsoft.com/office/drawing/2014/main" val="20002"/>
                    </a:ext>
                  </a:extLst>
                </a:gridCol>
                <a:gridCol w="1646238">
                  <a:extLst>
                    <a:ext uri="{9D8B030D-6E8A-4147-A177-3AD203B41FA5}">
                      <a16:colId xmlns:a16="http://schemas.microsoft.com/office/drawing/2014/main" val="20003"/>
                    </a:ext>
                  </a:extLst>
                </a:gridCol>
                <a:gridCol w="1646237">
                  <a:extLst>
                    <a:ext uri="{9D8B030D-6E8A-4147-A177-3AD203B41FA5}">
                      <a16:colId xmlns:a16="http://schemas.microsoft.com/office/drawing/2014/main" val="20004"/>
                    </a:ext>
                  </a:extLst>
                </a:gridCol>
              </a:tblGrid>
              <a:tr h="37152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1888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Μαθησιακές συνθήκες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Έφηβος (εντός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Ενήλικος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731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1. Ελευθερία στο να μείνει σιωπηλός (σιωπηλή περίοδος)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2. Εύρος διαθέσιμου χρόνου</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731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3. Διόρθωση λαθών: γραμματική και προφορά</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4. Διόρθωση λαθών: επιλογή λέξεων</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5. Τροποποιημένο γλωσσικό εισαγόμενο</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48493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2 - Τίτλος"/>
          <p:cNvSpPr>
            <a:spLocks noGrp="1"/>
          </p:cNvSpPr>
          <p:nvPr>
            <p:ph type="title"/>
          </p:nvPr>
        </p:nvSpPr>
        <p:spPr/>
        <p:txBody>
          <a:bodyPr>
            <a:normAutofit fontScale="90000"/>
          </a:bodyPr>
          <a:lstStyle/>
          <a:p>
            <a:r>
              <a:rPr lang="el-GR" sz="3200">
                <a:latin typeface="Calibri" charset="0"/>
              </a:rPr>
              <a:t>4 κατηγορίες μαθητών</a:t>
            </a:r>
            <a:br>
              <a:rPr lang="el-GR" sz="3200">
                <a:latin typeface="Calibri" charset="0"/>
              </a:rPr>
            </a:br>
            <a:r>
              <a:rPr lang="el-GR" sz="3200">
                <a:latin typeface="Calibri" charset="0"/>
              </a:rPr>
              <a:t>(+, -, ?)</a:t>
            </a:r>
          </a:p>
        </p:txBody>
      </p:sp>
      <p:graphicFrame>
        <p:nvGraphicFramePr>
          <p:cNvPr id="5" name="4 - Θέση πίνακα"/>
          <p:cNvGraphicFramePr>
            <a:graphicFrameLocks noGrp="1"/>
          </p:cNvGraphicFramePr>
          <p:nvPr>
            <p:ph type="tbl" idx="1"/>
          </p:nvPr>
        </p:nvGraphicFramePr>
        <p:xfrm>
          <a:off x="609600" y="1682515"/>
          <a:ext cx="8489576" cy="4700210"/>
        </p:xfrm>
        <a:graphic>
          <a:graphicData uri="http://schemas.openxmlformats.org/drawingml/2006/table">
            <a:tbl>
              <a:tblPr/>
              <a:tblGrid>
                <a:gridCol w="1942253">
                  <a:extLst>
                    <a:ext uri="{9D8B030D-6E8A-4147-A177-3AD203B41FA5}">
                      <a16:colId xmlns:a16="http://schemas.microsoft.com/office/drawing/2014/main" val="20000"/>
                    </a:ext>
                  </a:extLst>
                </a:gridCol>
                <a:gridCol w="1454233">
                  <a:extLst>
                    <a:ext uri="{9D8B030D-6E8A-4147-A177-3AD203B41FA5}">
                      <a16:colId xmlns:a16="http://schemas.microsoft.com/office/drawing/2014/main" val="20001"/>
                    </a:ext>
                  </a:extLst>
                </a:gridCol>
                <a:gridCol w="1696605">
                  <a:extLst>
                    <a:ext uri="{9D8B030D-6E8A-4147-A177-3AD203B41FA5}">
                      <a16:colId xmlns:a16="http://schemas.microsoft.com/office/drawing/2014/main" val="20002"/>
                    </a:ext>
                  </a:extLst>
                </a:gridCol>
                <a:gridCol w="1698243">
                  <a:extLst>
                    <a:ext uri="{9D8B030D-6E8A-4147-A177-3AD203B41FA5}">
                      <a16:colId xmlns:a16="http://schemas.microsoft.com/office/drawing/2014/main" val="20003"/>
                    </a:ext>
                  </a:extLst>
                </a:gridCol>
                <a:gridCol w="1698242">
                  <a:extLst>
                    <a:ext uri="{9D8B030D-6E8A-4147-A177-3AD203B41FA5}">
                      <a16:colId xmlns:a16="http://schemas.microsoft.com/office/drawing/2014/main" val="20004"/>
                    </a:ext>
                  </a:extLst>
                </a:gridCol>
              </a:tblGrid>
              <a:tr h="37152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1888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Μαθησιακές συνθήκες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Έφηβος (εντός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Ενήλικος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731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1. Ελευθερία στο να μείνει σιωπηλός (σιωπηλή περίοδος)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2. Εύρος διαθέσιμου χρόνου</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731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3. Διόρθωση λαθών: γραμματική και προφορά</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4. Διόρθωση λαθών: επιλογή λέξεων</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5. Τροποποιημένο γλωσσικό εισαγόμενο</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endParaRPr kumimoji="0" lang="el-GR" sz="1800" b="0" i="0" u="none" strike="noStrike" cap="none" normalizeH="0" baseline="0" dirty="0">
                        <a:ln>
                          <a:noFill/>
                        </a:ln>
                        <a:solidFill>
                          <a:srgbClr val="FF0000"/>
                        </a:solidFill>
                        <a:effectLst/>
                        <a:latin typeface="Calibri" charset="0"/>
                        <a:ea typeface="ＭＳ Ｐゴシック"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mother’s talk</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caregiver’s talk</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teacher’s talk</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Calibri" charset="0"/>
                          <a:ea typeface="ＭＳ Ｐゴシック" charset="0"/>
                        </a:rPr>
                        <a:t>foreigner’s talk</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38160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DB9895-6D2E-9AA1-0BB3-ADA79CEAF4FF}"/>
              </a:ext>
            </a:extLst>
          </p:cNvPr>
          <p:cNvSpPr>
            <a:spLocks noGrp="1"/>
          </p:cNvSpPr>
          <p:nvPr>
            <p:ph type="title"/>
          </p:nvPr>
        </p:nvSpPr>
        <p:spPr/>
        <p:txBody>
          <a:bodyPr/>
          <a:lstStyle/>
          <a:p>
            <a:r>
              <a:rPr lang="el-GR" dirty="0"/>
              <a:t>Η </a:t>
            </a:r>
            <a:r>
              <a:rPr lang="el-GR" dirty="0" err="1"/>
              <a:t>εννοια</a:t>
            </a:r>
            <a:r>
              <a:rPr lang="el-GR" dirty="0"/>
              <a:t> του </a:t>
            </a:r>
            <a:r>
              <a:rPr lang="el-GR" dirty="0" err="1"/>
              <a:t>κατανοητου</a:t>
            </a:r>
            <a:r>
              <a:rPr lang="el-GR" dirty="0"/>
              <a:t> </a:t>
            </a:r>
            <a:r>
              <a:rPr lang="el-GR" dirty="0" err="1"/>
              <a:t>εισαγομενου</a:t>
            </a:r>
            <a:endParaRPr lang="el-GR" dirty="0"/>
          </a:p>
        </p:txBody>
      </p:sp>
      <p:sp>
        <p:nvSpPr>
          <p:cNvPr id="4" name="Θέση περιεχομένου 3">
            <a:extLst>
              <a:ext uri="{FF2B5EF4-FFF2-40B4-BE49-F238E27FC236}">
                <a16:creationId xmlns:a16="http://schemas.microsoft.com/office/drawing/2014/main" id="{34C02AA0-32BB-2004-2A0A-BDEA80535C11}"/>
              </a:ext>
            </a:extLst>
          </p:cNvPr>
          <p:cNvSpPr>
            <a:spLocks noGrp="1"/>
          </p:cNvSpPr>
          <p:nvPr>
            <p:ph idx="1"/>
          </p:nvPr>
        </p:nvSpPr>
        <p:spPr/>
        <p:txBody>
          <a:bodyPr/>
          <a:lstStyle/>
          <a:p>
            <a:r>
              <a:rPr lang="fr-FR" dirty="0">
                <a:hlinkClick r:id="rId2"/>
              </a:rPr>
              <a:t>https://www.sk.com.br/sk-krash-english.html</a:t>
            </a:r>
            <a:endParaRPr lang="el-GR" dirty="0"/>
          </a:p>
        </p:txBody>
      </p:sp>
    </p:spTree>
    <p:extLst>
      <p:ext uri="{BB962C8B-B14F-4D97-AF65-F5344CB8AC3E}">
        <p14:creationId xmlns:p14="http://schemas.microsoft.com/office/powerpoint/2010/main" val="3416405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Title 3">
            <a:extLst>
              <a:ext uri="{FF2B5EF4-FFF2-40B4-BE49-F238E27FC236}">
                <a16:creationId xmlns:a16="http://schemas.microsoft.com/office/drawing/2014/main" id="{353D289C-1BF4-6F4E-B242-547B573104FD}"/>
              </a:ext>
            </a:extLst>
          </p:cNvPr>
          <p:cNvSpPr>
            <a:spLocks noGrp="1"/>
          </p:cNvSpPr>
          <p:nvPr>
            <p:ph type="title"/>
          </p:nvPr>
        </p:nvSpPr>
        <p:spPr>
          <a:xfrm>
            <a:off x="1981200" y="137477"/>
            <a:ext cx="7729728" cy="1188720"/>
          </a:xfrm>
        </p:spPr>
        <p:txBody>
          <a:bodyPr>
            <a:normAutofit fontScale="90000"/>
          </a:bodyPr>
          <a:lstStyle/>
          <a:p>
            <a:r>
              <a:rPr lang="el-GR" altLang="el-GR" sz="3200" b="1">
                <a:ea typeface="ＭＳ Ｐゴシック" panose="020B0600070205080204" pitchFamily="34" charset="-128"/>
              </a:rPr>
              <a:t>Διαβάστε τι λένε/ έλεγαν τα στόματά τους</a:t>
            </a:r>
            <a:endParaRPr lang="en-US" altLang="el-GR" sz="3200" b="1">
              <a:ea typeface="ＭＳ Ｐゴシック" panose="020B0600070205080204" pitchFamily="34" charset="-128"/>
            </a:endParaRPr>
          </a:p>
        </p:txBody>
      </p:sp>
      <p:sp>
        <p:nvSpPr>
          <p:cNvPr id="167938" name="Content Placeholder 4">
            <a:extLst>
              <a:ext uri="{FF2B5EF4-FFF2-40B4-BE49-F238E27FC236}">
                <a16:creationId xmlns:a16="http://schemas.microsoft.com/office/drawing/2014/main" id="{789767E6-3CBC-7D40-92D2-C328BC79E36E}"/>
              </a:ext>
            </a:extLst>
          </p:cNvPr>
          <p:cNvSpPr>
            <a:spLocks noGrp="1"/>
          </p:cNvSpPr>
          <p:nvPr>
            <p:ph sz="half" idx="1"/>
          </p:nvPr>
        </p:nvSpPr>
        <p:spPr>
          <a:xfrm>
            <a:off x="1981200" y="1600200"/>
            <a:ext cx="4038600" cy="5257800"/>
          </a:xfrm>
        </p:spPr>
        <p:txBody>
          <a:bodyPr/>
          <a:lstStyle/>
          <a:p>
            <a:r>
              <a:rPr lang="el-GR" altLang="el-GR" dirty="0" err="1">
                <a:ea typeface="ＭＳ Ｐゴシック" panose="020B0600070205080204" pitchFamily="34" charset="-128"/>
              </a:rPr>
              <a:t>Νη</a:t>
            </a:r>
            <a:r>
              <a:rPr lang="el-GR" altLang="el-GR" dirty="0">
                <a:ea typeface="ＭＳ Ｐゴシック" panose="020B0600070205080204" pitchFamily="34" charset="-128"/>
              </a:rPr>
              <a:t> ε </a:t>
            </a:r>
            <a:r>
              <a:rPr lang="el-GR" altLang="el-GR" dirty="0" err="1">
                <a:ea typeface="ＭＳ Ｐゴシック" panose="020B0600070205080204" pitchFamily="34" charset="-128"/>
              </a:rPr>
              <a:t>έλει</a:t>
            </a:r>
            <a:r>
              <a:rPr lang="el-GR" altLang="el-GR" dirty="0">
                <a:ea typeface="ＭＳ Ｐゴシック" panose="020B0600070205080204" pitchFamily="34" charset="-128"/>
              </a:rPr>
              <a:t> (Διώνη 1.8)</a:t>
            </a:r>
          </a:p>
          <a:p>
            <a:r>
              <a:rPr lang="el-GR" altLang="el-GR" dirty="0">
                <a:ea typeface="ＭＳ Ｐゴシック" panose="020B0600070205080204" pitchFamily="34" charset="-128"/>
              </a:rPr>
              <a:t>Ο </a:t>
            </a:r>
            <a:r>
              <a:rPr lang="el-GR" altLang="el-GR" dirty="0" err="1">
                <a:ea typeface="ＭＳ Ｐゴシック" panose="020B0600070205080204" pitchFamily="34" charset="-128"/>
              </a:rPr>
              <a:t>Σίλης</a:t>
            </a:r>
            <a:r>
              <a:rPr lang="el-GR" altLang="el-GR" dirty="0">
                <a:ea typeface="ＭＳ Ｐゴシック" panose="020B0600070205080204" pitchFamily="34" charset="-128"/>
              </a:rPr>
              <a:t> είναι </a:t>
            </a:r>
            <a:r>
              <a:rPr lang="el-GR" altLang="el-GR" dirty="0" err="1">
                <a:ea typeface="ＭＳ Ｐゴシック" panose="020B0600070205080204" pitchFamily="34" charset="-128"/>
              </a:rPr>
              <a:t>χάλιας</a:t>
            </a:r>
            <a:r>
              <a:rPr lang="el-GR" altLang="el-GR" dirty="0">
                <a:ea typeface="ＭＳ Ｐゴシック" panose="020B0600070205080204" pitchFamily="34" charset="-128"/>
              </a:rPr>
              <a:t> (Διώνη, 3.2)</a:t>
            </a:r>
          </a:p>
          <a:p>
            <a:r>
              <a:rPr lang="el-GR" altLang="el-GR" dirty="0">
                <a:ea typeface="ＭＳ Ｐゴシック" panose="020B0600070205080204" pitchFamily="34" charset="-128"/>
              </a:rPr>
              <a:t>Μαμά, </a:t>
            </a:r>
            <a:r>
              <a:rPr lang="el-GR" altLang="el-GR" dirty="0" err="1">
                <a:ea typeface="ＭＳ Ｐゴシック" panose="020B0600070205080204" pitchFamily="34" charset="-128"/>
              </a:rPr>
              <a:t>φώτο</a:t>
            </a:r>
            <a:r>
              <a:rPr lang="el-GR" altLang="el-GR" dirty="0">
                <a:ea typeface="ＭＳ Ｐゴシック" panose="020B0600070205080204" pitchFamily="34" charset="-128"/>
              </a:rPr>
              <a:t> (Πέτρος, 3.1)</a:t>
            </a:r>
          </a:p>
          <a:p>
            <a:r>
              <a:rPr lang="el-GR" altLang="el-GR" dirty="0">
                <a:ea typeface="ＭＳ Ｐゴシック" panose="020B0600070205080204" pitchFamily="34" charset="-128"/>
              </a:rPr>
              <a:t>Η μαμά μου σήμερα μαγείρεψε </a:t>
            </a:r>
            <a:r>
              <a:rPr lang="el-GR" altLang="el-GR" dirty="0" err="1">
                <a:ea typeface="ＭＳ Ｐゴシック" panose="020B0600070205080204" pitchFamily="34" charset="-128"/>
              </a:rPr>
              <a:t>μαγιονέστρα</a:t>
            </a:r>
            <a:r>
              <a:rPr lang="el-GR" altLang="el-GR" dirty="0">
                <a:ea typeface="ＭＳ Ｐゴシック" panose="020B0600070205080204" pitchFamily="34" charset="-128"/>
              </a:rPr>
              <a:t> (Πέτρος 4.1)</a:t>
            </a:r>
          </a:p>
          <a:p>
            <a:r>
              <a:rPr lang="el-GR" altLang="el-GR" dirty="0">
                <a:ea typeface="ＭＳ Ｐゴシック" panose="020B0600070205080204" pitchFamily="34" charset="-128"/>
              </a:rPr>
              <a:t>Η πόρτα του </a:t>
            </a:r>
            <a:r>
              <a:rPr lang="el-GR" altLang="el-GR" dirty="0" err="1">
                <a:ea typeface="ＭＳ Ｐゴシック" panose="020B0600070205080204" pitchFamily="34" charset="-128"/>
              </a:rPr>
              <a:t>γκαραζιού</a:t>
            </a:r>
            <a:r>
              <a:rPr lang="el-GR" altLang="el-GR" dirty="0">
                <a:ea typeface="ＭＳ Ｐゴシック" panose="020B0600070205080204" pitchFamily="34" charset="-128"/>
              </a:rPr>
              <a:t> (Πέτρος 4.3)</a:t>
            </a:r>
            <a:endParaRPr lang="en-US" altLang="el-GR" dirty="0">
              <a:ea typeface="ＭＳ Ｐゴシック" panose="020B0600070205080204" pitchFamily="34" charset="-128"/>
            </a:endParaRPr>
          </a:p>
          <a:p>
            <a:r>
              <a:rPr lang="en-US" altLang="el-GR" dirty="0">
                <a:ea typeface="ＭＳ Ｐゴシック" panose="020B0600070205080204" pitchFamily="34" charset="-128"/>
              </a:rPr>
              <a:t>[</a:t>
            </a:r>
            <a:r>
              <a:rPr lang="en-US" altLang="el-GR" dirty="0" err="1">
                <a:ea typeface="ＭＳ Ｐゴシック" panose="020B0600070205080204" pitchFamily="34" charset="-128"/>
              </a:rPr>
              <a:t>duduna</a:t>
            </a:r>
            <a:r>
              <a:rPr lang="en-US" altLang="el-GR" dirty="0">
                <a:ea typeface="ＭＳ Ｐゴシック" panose="020B0600070205080204" pitchFamily="34" charset="-128"/>
              </a:rPr>
              <a:t>], [</a:t>
            </a:r>
            <a:r>
              <a:rPr lang="en-US" altLang="el-GR" dirty="0" err="1">
                <a:ea typeface="ＭＳ Ｐゴシック" panose="020B0600070205080204" pitchFamily="34" charset="-128"/>
              </a:rPr>
              <a:t>molio</a:t>
            </a:r>
            <a:r>
              <a:rPr lang="en-US" altLang="el-GR" dirty="0">
                <a:ea typeface="ＭＳ Ｐゴシック" panose="020B0600070205080204" pitchFamily="34" charset="-128"/>
              </a:rPr>
              <a:t>] (</a:t>
            </a:r>
            <a:r>
              <a:rPr lang="el-GR" altLang="el-GR" dirty="0">
                <a:ea typeface="ＭＳ Ｐゴシック" panose="020B0600070205080204" pitchFamily="34" charset="-128"/>
              </a:rPr>
              <a:t>Διώνη, 1.8)</a:t>
            </a:r>
            <a:endParaRPr lang="en-US" altLang="el-GR" dirty="0">
              <a:ea typeface="ＭＳ Ｐゴシック" panose="020B0600070205080204" pitchFamily="34" charset="-128"/>
            </a:endParaRPr>
          </a:p>
        </p:txBody>
      </p:sp>
      <p:sp>
        <p:nvSpPr>
          <p:cNvPr id="3" name="Θέση περιεχομένου 2">
            <a:extLst>
              <a:ext uri="{FF2B5EF4-FFF2-40B4-BE49-F238E27FC236}">
                <a16:creationId xmlns:a16="http://schemas.microsoft.com/office/drawing/2014/main" id="{E5D634EA-6382-2E45-AF7B-585D7E9FA0D3}"/>
              </a:ext>
            </a:extLst>
          </p:cNvPr>
          <p:cNvSpPr>
            <a:spLocks noGrp="1"/>
          </p:cNvSpPr>
          <p:nvPr>
            <p:ph sz="half" idx="2"/>
          </p:nvPr>
        </p:nvSpPr>
        <p:spPr/>
        <p:txBody>
          <a:bodyPr/>
          <a:lstStyle/>
          <a:p>
            <a:endParaRPr lang="el-GR"/>
          </a:p>
        </p:txBody>
      </p:sp>
    </p:spTree>
    <p:extLst>
      <p:ext uri="{BB962C8B-B14F-4D97-AF65-F5344CB8AC3E}">
        <p14:creationId xmlns:p14="http://schemas.microsoft.com/office/powerpoint/2010/main" val="280353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A2FEE8E4-709A-D4A1-5070-E0AD4F16F675}"/>
              </a:ext>
            </a:extLst>
          </p:cNvPr>
          <p:cNvSpPr>
            <a:spLocks noGrp="1"/>
          </p:cNvSpPr>
          <p:nvPr>
            <p:ph type="ctrTitle"/>
          </p:nvPr>
        </p:nvSpPr>
        <p:spPr/>
        <p:txBody>
          <a:bodyPr/>
          <a:lstStyle/>
          <a:p>
            <a:r>
              <a:rPr lang="el-GR" dirty="0"/>
              <a:t>Η </a:t>
            </a:r>
            <a:r>
              <a:rPr lang="el-GR" dirty="0" err="1"/>
              <a:t>εννοια</a:t>
            </a:r>
            <a:r>
              <a:rPr lang="el-GR" dirty="0"/>
              <a:t> του «</a:t>
            </a:r>
            <a:r>
              <a:rPr lang="el-GR" dirty="0" err="1"/>
              <a:t>κανονα</a:t>
            </a:r>
            <a:r>
              <a:rPr lang="el-GR" dirty="0"/>
              <a:t>» στην </a:t>
            </a:r>
            <a:r>
              <a:rPr lang="el-GR" dirty="0" err="1"/>
              <a:t>πρωτη</a:t>
            </a:r>
            <a:r>
              <a:rPr lang="el-GR" dirty="0"/>
              <a:t> και τη </a:t>
            </a:r>
            <a:r>
              <a:rPr lang="el-GR" dirty="0" err="1"/>
              <a:t>δευτερη</a:t>
            </a:r>
            <a:r>
              <a:rPr lang="el-GR" dirty="0"/>
              <a:t> </a:t>
            </a:r>
            <a:r>
              <a:rPr lang="el-GR" dirty="0" err="1"/>
              <a:t>γλωσσα</a:t>
            </a:r>
            <a:endParaRPr lang="el-GR" dirty="0"/>
          </a:p>
        </p:txBody>
      </p:sp>
      <p:sp>
        <p:nvSpPr>
          <p:cNvPr id="6" name="Υπότιτλος 5">
            <a:extLst>
              <a:ext uri="{FF2B5EF4-FFF2-40B4-BE49-F238E27FC236}">
                <a16:creationId xmlns:a16="http://schemas.microsoft.com/office/drawing/2014/main" id="{C23E72C9-0DA5-4ACA-FA04-1153F8A2646D}"/>
              </a:ext>
            </a:extLst>
          </p:cNvPr>
          <p:cNvSpPr>
            <a:spLocks noGrp="1"/>
          </p:cNvSpPr>
          <p:nvPr>
            <p:ph type="subTitle" idx="1"/>
          </p:nvPr>
        </p:nvSpPr>
        <p:spPr/>
        <p:txBody>
          <a:bodyPr/>
          <a:lstStyle/>
          <a:p>
            <a:r>
              <a:rPr lang="el-GR" dirty="0"/>
              <a:t>Πόσο συνειδητοί είναι οι κανόνες αυτοί;</a:t>
            </a:r>
          </a:p>
        </p:txBody>
      </p:sp>
    </p:spTree>
    <p:extLst>
      <p:ext uri="{BB962C8B-B14F-4D97-AF65-F5344CB8AC3E}">
        <p14:creationId xmlns:p14="http://schemas.microsoft.com/office/powerpoint/2010/main" val="862011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a:extLst>
              <a:ext uri="{FF2B5EF4-FFF2-40B4-BE49-F238E27FC236}">
                <a16:creationId xmlns:a16="http://schemas.microsoft.com/office/drawing/2014/main" id="{7CAE66B5-C926-9C49-9311-E161488933CE}"/>
              </a:ext>
            </a:extLst>
          </p:cNvPr>
          <p:cNvSpPr>
            <a:spLocks noGrp="1"/>
          </p:cNvSpPr>
          <p:nvPr>
            <p:ph type="title"/>
          </p:nvPr>
        </p:nvSpPr>
        <p:spPr>
          <a:xfrm>
            <a:off x="1932972" y="231775"/>
            <a:ext cx="7842697" cy="1368425"/>
          </a:xfrm>
        </p:spPr>
        <p:txBody>
          <a:bodyPr>
            <a:noAutofit/>
          </a:bodyPr>
          <a:lstStyle/>
          <a:p>
            <a:pPr>
              <a:defRPr/>
            </a:pPr>
            <a:r>
              <a:rPr lang="el-GR" altLang="el-GR" sz="2000" b="1" dirty="0">
                <a:solidFill>
                  <a:srgbClr val="FF0000"/>
                </a:solidFill>
                <a:ea typeface="ＭＳ Ｐゴシック" panose="020B0600070205080204" pitchFamily="34" charset="-128"/>
              </a:rPr>
              <a:t>ΑΣΚΗΣΗ 3: ΠΟΙΕΣ ΑΠΌ ΤΙΣ ΠΑΡΑΚΑΤΩ </a:t>
            </a:r>
            <a:r>
              <a:rPr lang="el-GR" altLang="el-GR" sz="2000" b="1" dirty="0" err="1">
                <a:solidFill>
                  <a:srgbClr val="FF0000"/>
                </a:solidFill>
                <a:ea typeface="ＭＳ Ｐゴシック" panose="020B0600070205080204" pitchFamily="34" charset="-128"/>
              </a:rPr>
              <a:t>προτασεις</a:t>
            </a:r>
            <a:r>
              <a:rPr lang="el-GR" altLang="el-GR" sz="2000" b="1" dirty="0">
                <a:solidFill>
                  <a:srgbClr val="FF0000"/>
                </a:solidFill>
                <a:ea typeface="ＭＳ Ｐゴシック" panose="020B0600070205080204" pitchFamily="34" charset="-128"/>
              </a:rPr>
              <a:t> </a:t>
            </a:r>
            <a:r>
              <a:rPr lang="el-GR" altLang="el-GR" sz="2000" b="1" dirty="0" err="1">
                <a:solidFill>
                  <a:srgbClr val="FF0000"/>
                </a:solidFill>
                <a:ea typeface="ＭＳ Ｐゴシック" panose="020B0600070205080204" pitchFamily="34" charset="-128"/>
              </a:rPr>
              <a:t>αντιστοιχουν</a:t>
            </a:r>
            <a:r>
              <a:rPr lang="el-GR" altLang="el-GR" sz="2000" b="1" dirty="0">
                <a:solidFill>
                  <a:srgbClr val="FF0000"/>
                </a:solidFill>
                <a:ea typeface="ＭＳ Ｐゴシック" panose="020B0600070205080204" pitchFamily="34" charset="-128"/>
              </a:rPr>
              <a:t> σε </a:t>
            </a:r>
            <a:r>
              <a:rPr lang="el-GR" altLang="el-GR" sz="2000" b="1" dirty="0" err="1">
                <a:solidFill>
                  <a:srgbClr val="FF0000"/>
                </a:solidFill>
                <a:ea typeface="ＭＳ Ｐゴシック" panose="020B0600070205080204" pitchFamily="34" charset="-128"/>
              </a:rPr>
              <a:t>φυσικουσ</a:t>
            </a:r>
            <a:r>
              <a:rPr lang="el-GR" altLang="el-GR" sz="2000" b="1" dirty="0">
                <a:solidFill>
                  <a:srgbClr val="FF0000"/>
                </a:solidFill>
                <a:ea typeface="ＭＳ Ｐゴシック" panose="020B0600070205080204" pitchFamily="34" charset="-128"/>
              </a:rPr>
              <a:t> </a:t>
            </a:r>
            <a:r>
              <a:rPr lang="el-GR" altLang="el-GR" sz="2000" b="1" dirty="0" err="1">
                <a:solidFill>
                  <a:srgbClr val="FF0000"/>
                </a:solidFill>
                <a:ea typeface="ＭＳ Ｐゴシック" panose="020B0600070205080204" pitchFamily="34" charset="-128"/>
              </a:rPr>
              <a:t>ομιλητες</a:t>
            </a:r>
            <a:r>
              <a:rPr lang="el-GR" altLang="el-GR" sz="2000" b="1" dirty="0">
                <a:solidFill>
                  <a:srgbClr val="FF0000"/>
                </a:solidFill>
                <a:ea typeface="ＭＳ Ｐゴシック" panose="020B0600070205080204" pitchFamily="34" charset="-128"/>
              </a:rPr>
              <a:t> της </a:t>
            </a:r>
            <a:r>
              <a:rPr lang="el-GR" altLang="el-GR" sz="2000" b="1" dirty="0" err="1">
                <a:solidFill>
                  <a:srgbClr val="FF0000"/>
                </a:solidFill>
                <a:ea typeface="ＭＳ Ｐゴシック" panose="020B0600070205080204" pitchFamily="34" charset="-128"/>
              </a:rPr>
              <a:t>ελληνικησ</a:t>
            </a:r>
            <a:r>
              <a:rPr lang="el-GR" altLang="el-GR" sz="2000" b="1" dirty="0">
                <a:solidFill>
                  <a:srgbClr val="FF0000"/>
                </a:solidFill>
                <a:ea typeface="ＭＳ Ｐゴシック" panose="020B0600070205080204" pitchFamily="34" charset="-128"/>
              </a:rPr>
              <a:t> και ποιες σε </a:t>
            </a:r>
            <a:r>
              <a:rPr lang="el-GR" altLang="el-GR" sz="2000" b="1" dirty="0" err="1">
                <a:solidFill>
                  <a:srgbClr val="FF0000"/>
                </a:solidFill>
                <a:ea typeface="ＭＳ Ｐゴシック" panose="020B0600070205080204" pitchFamily="34" charset="-128"/>
              </a:rPr>
              <a:t>ξενουσ</a:t>
            </a:r>
            <a:r>
              <a:rPr lang="el-GR" altLang="el-GR" sz="2000" b="1" dirty="0">
                <a:solidFill>
                  <a:srgbClr val="FF0000"/>
                </a:solidFill>
                <a:ea typeface="ＭＳ Ｐゴシック" panose="020B0600070205080204" pitchFamily="34" charset="-128"/>
              </a:rPr>
              <a:t> που </a:t>
            </a:r>
            <a:r>
              <a:rPr lang="el-GR" altLang="el-GR" sz="2000" b="1" dirty="0" err="1">
                <a:solidFill>
                  <a:srgbClr val="FF0000"/>
                </a:solidFill>
                <a:ea typeface="ＭＳ Ｐゴシック" panose="020B0600070205080204" pitchFamily="34" charset="-128"/>
              </a:rPr>
              <a:t>μαθαινουν</a:t>
            </a:r>
            <a:r>
              <a:rPr lang="el-GR" altLang="el-GR" sz="2000" b="1" dirty="0">
                <a:solidFill>
                  <a:srgbClr val="FF0000"/>
                </a:solidFill>
                <a:ea typeface="ＭＳ Ｐゴシック" panose="020B0600070205080204" pitchFamily="34" charset="-128"/>
              </a:rPr>
              <a:t> </a:t>
            </a:r>
            <a:r>
              <a:rPr lang="el-GR" altLang="el-GR" sz="2000" b="1" dirty="0" err="1">
                <a:solidFill>
                  <a:srgbClr val="FF0000"/>
                </a:solidFill>
                <a:ea typeface="ＭＳ Ｐゴシック" panose="020B0600070205080204" pitchFamily="34" charset="-128"/>
              </a:rPr>
              <a:t>ελληνικα</a:t>
            </a:r>
            <a:r>
              <a:rPr lang="el-GR" altLang="el-GR" sz="2000" b="1" dirty="0">
                <a:solidFill>
                  <a:srgbClr val="FF0000"/>
                </a:solidFill>
                <a:ea typeface="ＭＳ Ｐゴシック" panose="020B0600070205080204" pitchFamily="34" charset="-128"/>
              </a:rPr>
              <a:t>; Που </a:t>
            </a:r>
            <a:r>
              <a:rPr lang="el-GR" altLang="el-GR" sz="2000" b="1" dirty="0" err="1">
                <a:solidFill>
                  <a:srgbClr val="FF0000"/>
                </a:solidFill>
                <a:ea typeface="ＭＳ Ｐゴシック" panose="020B0600070205080204" pitchFamily="34" charset="-128"/>
              </a:rPr>
              <a:t>βρισκεται</a:t>
            </a:r>
            <a:r>
              <a:rPr lang="el-GR" altLang="el-GR" sz="2000" b="1" dirty="0">
                <a:solidFill>
                  <a:srgbClr val="FF0000"/>
                </a:solidFill>
                <a:ea typeface="ＭＳ Ｐゴシック" panose="020B0600070205080204" pitchFamily="34" charset="-128"/>
              </a:rPr>
              <a:t> το </a:t>
            </a:r>
            <a:r>
              <a:rPr lang="el-GR" altLang="el-GR" sz="2000" b="1" dirty="0" err="1">
                <a:solidFill>
                  <a:srgbClr val="FF0000"/>
                </a:solidFill>
                <a:ea typeface="ＭＳ Ｐゴシック" panose="020B0600070205080204" pitchFamily="34" charset="-128"/>
              </a:rPr>
              <a:t>λαθοσ</a:t>
            </a:r>
            <a:r>
              <a:rPr lang="el-GR" altLang="el-GR" sz="2000" b="1" dirty="0">
                <a:solidFill>
                  <a:srgbClr val="FF0000"/>
                </a:solidFill>
                <a:ea typeface="ＭＳ Ｐゴシック" panose="020B0600070205080204" pitchFamily="34" charset="-128"/>
              </a:rPr>
              <a:t>; </a:t>
            </a:r>
            <a:r>
              <a:rPr lang="el-GR" altLang="el-GR" sz="2000" b="1" dirty="0" err="1">
                <a:solidFill>
                  <a:srgbClr val="FF0000"/>
                </a:solidFill>
                <a:ea typeface="ＭＳ Ｐゴシック" panose="020B0600070205080204" pitchFamily="34" charset="-128"/>
              </a:rPr>
              <a:t>Γιατι</a:t>
            </a:r>
            <a:r>
              <a:rPr lang="el-GR" altLang="el-GR" sz="2000" b="1" dirty="0">
                <a:solidFill>
                  <a:srgbClr val="FF0000"/>
                </a:solidFill>
                <a:ea typeface="ＭＳ Ｐゴシック" panose="020B0600070205080204" pitchFamily="34" charset="-128"/>
              </a:rPr>
              <a:t> </a:t>
            </a:r>
            <a:r>
              <a:rPr lang="el-GR" altLang="el-GR" sz="2000" b="1" dirty="0" err="1">
                <a:solidFill>
                  <a:srgbClr val="FF0000"/>
                </a:solidFill>
                <a:ea typeface="ＭＳ Ｐゴシック" panose="020B0600070205080204" pitchFamily="34" charset="-128"/>
              </a:rPr>
              <a:t>γινεται</a:t>
            </a:r>
            <a:r>
              <a:rPr lang="el-GR" altLang="el-GR" sz="2000" b="1" dirty="0">
                <a:solidFill>
                  <a:srgbClr val="FF0000"/>
                </a:solidFill>
                <a:ea typeface="ＭＳ Ｐゴシック" panose="020B0600070205080204" pitchFamily="34" charset="-128"/>
              </a:rPr>
              <a:t> το </a:t>
            </a:r>
            <a:r>
              <a:rPr lang="el-GR" altLang="el-GR" sz="2000" b="1" dirty="0" err="1">
                <a:solidFill>
                  <a:srgbClr val="FF0000"/>
                </a:solidFill>
                <a:ea typeface="ＭＳ Ｐゴシック" panose="020B0600070205080204" pitchFamily="34" charset="-128"/>
              </a:rPr>
              <a:t>λαθοσ</a:t>
            </a:r>
            <a:r>
              <a:rPr lang="el-GR" altLang="el-GR" sz="2000" b="1" dirty="0">
                <a:solidFill>
                  <a:srgbClr val="FF0000"/>
                </a:solidFill>
                <a:ea typeface="ＭＳ Ｐゴシック" panose="020B0600070205080204" pitchFamily="34" charset="-128"/>
              </a:rPr>
              <a:t> αυτό;</a:t>
            </a:r>
            <a:endParaRPr lang="en-US" altLang="el-GR" sz="2000" b="1" dirty="0">
              <a:solidFill>
                <a:srgbClr val="FF0000"/>
              </a:solidFill>
              <a:ea typeface="ＭＳ Ｐゴシック" panose="020B0600070205080204" pitchFamily="34" charset="-128"/>
            </a:endParaRPr>
          </a:p>
        </p:txBody>
      </p:sp>
      <p:sp>
        <p:nvSpPr>
          <p:cNvPr id="29698" name="Content Placeholder 2">
            <a:extLst>
              <a:ext uri="{FF2B5EF4-FFF2-40B4-BE49-F238E27FC236}">
                <a16:creationId xmlns:a16="http://schemas.microsoft.com/office/drawing/2014/main" id="{4D6C3417-3750-C647-808A-99F0117F3AF9}"/>
              </a:ext>
            </a:extLst>
          </p:cNvPr>
          <p:cNvSpPr>
            <a:spLocks noGrp="1"/>
          </p:cNvSpPr>
          <p:nvPr>
            <p:ph idx="1"/>
          </p:nvPr>
        </p:nvSpPr>
        <p:spPr>
          <a:xfrm>
            <a:off x="1158875" y="1600200"/>
            <a:ext cx="10423525" cy="5026025"/>
          </a:xfrm>
        </p:spPr>
        <p:txBody>
          <a:bodyPr>
            <a:normAutofit fontScale="92500"/>
          </a:bodyPr>
          <a:lstStyle/>
          <a:p>
            <a:pPr marL="0" indent="0">
              <a:buNone/>
            </a:pPr>
            <a:endParaRPr lang="el-GR" altLang="el-GR" sz="2400" dirty="0">
              <a:solidFill>
                <a:schemeClr val="bg1"/>
              </a:solidFill>
              <a:ea typeface="ＭＳ Ｐゴシック" panose="020B0600070205080204" pitchFamily="34" charset="-128"/>
            </a:endParaRPr>
          </a:p>
          <a:p>
            <a:r>
              <a:rPr lang="el-GR" altLang="el-GR" sz="2400" dirty="0">
                <a:solidFill>
                  <a:schemeClr val="tx1"/>
                </a:solidFill>
                <a:ea typeface="ＭＳ Ｐゴシック" panose="020B0600070205080204" pitchFamily="34" charset="-128"/>
              </a:rPr>
              <a:t>Τα θέματα επεξεργάστηκαν από την αρμόδια </a:t>
            </a:r>
            <a:r>
              <a:rPr lang="el-GR" altLang="el-GR" sz="2400">
                <a:solidFill>
                  <a:schemeClr val="tx1"/>
                </a:solidFill>
                <a:ea typeface="ＭＳ Ｐゴシック" panose="020B0600070205080204" pitchFamily="34" charset="-128"/>
              </a:rPr>
              <a:t>επιτροπή. </a:t>
            </a:r>
            <a:r>
              <a:rPr lang="el-GR" altLang="el-GR" sz="2400">
                <a:solidFill>
                  <a:srgbClr val="C00000"/>
                </a:solidFill>
                <a:ea typeface="ＭＳ Ｐゴシック" panose="020B0600070205080204" pitchFamily="34" charset="-128"/>
              </a:rPr>
              <a:t>Φυσικός ομιλητής</a:t>
            </a:r>
            <a:endParaRPr lang="el-GR" altLang="el-GR" sz="2400" dirty="0">
              <a:solidFill>
                <a:schemeClr val="tx1"/>
              </a:solidFill>
              <a:ea typeface="ＭＳ Ｐゴシック" panose="020B0600070205080204" pitchFamily="34" charset="-128"/>
            </a:endParaRPr>
          </a:p>
          <a:p>
            <a:r>
              <a:rPr lang="el-GR" altLang="el-GR" sz="2400" dirty="0">
                <a:solidFill>
                  <a:schemeClr val="tx1"/>
                </a:solidFill>
                <a:ea typeface="ＭＳ Ｐゴシック" panose="020B0600070205080204" pitchFamily="34" charset="-128"/>
              </a:rPr>
              <a:t>Είναι γνωστός για τον κακό του χαρακτήρα </a:t>
            </a:r>
            <a:r>
              <a:rPr lang="el-GR" altLang="el-GR" sz="2400">
                <a:solidFill>
                  <a:schemeClr val="tx1"/>
                </a:solidFill>
                <a:ea typeface="ＭＳ Ｐゴシック" panose="020B0600070205080204" pitchFamily="34" charset="-128"/>
              </a:rPr>
              <a:t>από ανέκαθεν </a:t>
            </a:r>
            <a:r>
              <a:rPr lang="el-GR" altLang="el-GR" sz="2400">
                <a:solidFill>
                  <a:srgbClr val="C00000"/>
                </a:solidFill>
                <a:ea typeface="ＭＳ Ｐゴシック" panose="020B0600070205080204" pitchFamily="34" charset="-128"/>
              </a:rPr>
              <a:t>Φυσικός ομιλητής</a:t>
            </a:r>
            <a:endParaRPr lang="el-GR" altLang="el-GR" sz="2400" dirty="0">
              <a:solidFill>
                <a:schemeClr val="tx1"/>
              </a:solidFill>
              <a:ea typeface="ＭＳ Ｐゴシック" panose="020B0600070205080204" pitchFamily="34" charset="-128"/>
            </a:endParaRPr>
          </a:p>
          <a:p>
            <a:r>
              <a:rPr lang="el-GR" altLang="el-GR" sz="2400" dirty="0">
                <a:solidFill>
                  <a:schemeClr val="tx1"/>
                </a:solidFill>
                <a:ea typeface="ＭＳ Ｐゴシック" panose="020B0600070205080204" pitchFamily="34" charset="-128"/>
              </a:rPr>
              <a:t>Μου αρέσει ότι </a:t>
            </a:r>
            <a:r>
              <a:rPr lang="el-GR" altLang="el-GR" sz="2400">
                <a:solidFill>
                  <a:schemeClr val="tx1"/>
                </a:solidFill>
                <a:ea typeface="ＭＳ Ｐゴシック" panose="020B0600070205080204" pitchFamily="34" charset="-128"/>
              </a:rPr>
              <a:t>μαθαίνω ελληνικά </a:t>
            </a:r>
            <a:r>
              <a:rPr lang="el-GR" altLang="el-GR" sz="2400">
                <a:solidFill>
                  <a:srgbClr val="C00000"/>
                </a:solidFill>
                <a:ea typeface="ＭＳ Ｐゴシック" panose="020B0600070205080204" pitchFamily="34" charset="-128"/>
              </a:rPr>
              <a:t>ξένος ( «ότι» αντί για «που»)</a:t>
            </a:r>
            <a:endParaRPr lang="el-GR" altLang="el-GR" sz="2400" dirty="0">
              <a:solidFill>
                <a:schemeClr val="tx1"/>
              </a:solidFill>
              <a:ea typeface="ＭＳ Ｐゴシック" panose="020B0600070205080204" pitchFamily="34" charset="-128"/>
            </a:endParaRPr>
          </a:p>
          <a:p>
            <a:r>
              <a:rPr lang="el-GR" altLang="el-GR" sz="2400" dirty="0">
                <a:solidFill>
                  <a:schemeClr val="tx1"/>
                </a:solidFill>
                <a:ea typeface="ＭＳ Ｐゴシック" panose="020B0600070205080204" pitchFamily="34" charset="-128"/>
              </a:rPr>
              <a:t>Ο φίλος μου </a:t>
            </a:r>
            <a:r>
              <a:rPr lang="el-GR" altLang="el-GR" sz="2400">
                <a:solidFill>
                  <a:schemeClr val="tx1"/>
                </a:solidFill>
                <a:ea typeface="ＭＳ Ｐゴシック" panose="020B0600070205080204" pitchFamily="34" charset="-128"/>
              </a:rPr>
              <a:t>είναι ελληνικός </a:t>
            </a:r>
            <a:r>
              <a:rPr lang="el-GR" altLang="el-GR" sz="2400">
                <a:solidFill>
                  <a:srgbClr val="C00000"/>
                </a:solidFill>
                <a:ea typeface="ＭＳ Ｐゴシック" panose="020B0600070205080204" pitchFamily="34" charset="-128"/>
              </a:rPr>
              <a:t>ξένος (λάθος λέξη «ελληνικός»)</a:t>
            </a:r>
            <a:endParaRPr lang="el-GR" altLang="el-GR" sz="2400" dirty="0">
              <a:solidFill>
                <a:schemeClr val="tx1"/>
              </a:solidFill>
              <a:ea typeface="ＭＳ Ｐゴシック" panose="020B0600070205080204" pitchFamily="34" charset="-128"/>
            </a:endParaRPr>
          </a:p>
          <a:p>
            <a:r>
              <a:rPr lang="el-GR" altLang="el-GR" sz="2400" dirty="0">
                <a:solidFill>
                  <a:schemeClr val="tx1"/>
                </a:solidFill>
                <a:ea typeface="ＭＳ Ｐゴシック" panose="020B0600070205080204" pitchFamily="34" charset="-128"/>
              </a:rPr>
              <a:t>Περιορίστηκε στη μελέτη των ήδη </a:t>
            </a:r>
            <a:r>
              <a:rPr lang="el-GR" altLang="el-GR" sz="2400">
                <a:solidFill>
                  <a:schemeClr val="tx1"/>
                </a:solidFill>
                <a:ea typeface="ＭＳ Ｐゴシック" panose="020B0600070205080204" pitchFamily="34" charset="-128"/>
              </a:rPr>
              <a:t>συνταχθέντων εκθέσεων </a:t>
            </a:r>
            <a:r>
              <a:rPr lang="el-GR" altLang="el-GR" sz="2400">
                <a:solidFill>
                  <a:srgbClr val="C00000"/>
                </a:solidFill>
                <a:ea typeface="ＭＳ Ｐゴシック" panose="020B0600070205080204" pitchFamily="34" charset="-128"/>
              </a:rPr>
              <a:t>φυσικός ομιλητής</a:t>
            </a:r>
            <a:endParaRPr lang="el-GR" altLang="el-GR" sz="2400" dirty="0">
              <a:solidFill>
                <a:schemeClr val="tx1"/>
              </a:solidFill>
              <a:ea typeface="ＭＳ Ｐゴシック" panose="020B0600070205080204" pitchFamily="34" charset="-128"/>
            </a:endParaRPr>
          </a:p>
          <a:p>
            <a:r>
              <a:rPr lang="el-GR" altLang="el-GR" sz="2400" dirty="0">
                <a:solidFill>
                  <a:schemeClr val="tx1"/>
                </a:solidFill>
                <a:ea typeface="ＭＳ Ｐゴシック" panose="020B0600070205080204" pitchFamily="34" charset="-128"/>
              </a:rPr>
              <a:t>Ο δημοσιογράφος διέρρευσε την είδηση ότι θα </a:t>
            </a:r>
            <a:r>
              <a:rPr lang="el-GR" altLang="el-GR" sz="2400">
                <a:solidFill>
                  <a:schemeClr val="tx1"/>
                </a:solidFill>
                <a:ea typeface="ＭＳ Ｐゴシック" panose="020B0600070205080204" pitchFamily="34" charset="-128"/>
              </a:rPr>
              <a:t>γίνουν εκλογές </a:t>
            </a:r>
            <a:r>
              <a:rPr lang="el-GR" altLang="el-GR" sz="2400">
                <a:solidFill>
                  <a:srgbClr val="C00000"/>
                </a:solidFill>
                <a:ea typeface="ＭＳ Ｐゴシック" panose="020B0600070205080204" pitchFamily="34" charset="-128"/>
              </a:rPr>
              <a:t>φυσικός ομιλητής</a:t>
            </a:r>
            <a:endParaRPr lang="el-GR" altLang="el-GR" sz="2400" dirty="0">
              <a:solidFill>
                <a:schemeClr val="tx1"/>
              </a:solidFill>
              <a:ea typeface="ＭＳ Ｐゴシック" panose="020B0600070205080204" pitchFamily="34" charset="-128"/>
            </a:endParaRPr>
          </a:p>
          <a:p>
            <a:r>
              <a:rPr lang="el-GR" altLang="el-GR" sz="2400" dirty="0">
                <a:solidFill>
                  <a:schemeClr val="tx1"/>
                </a:solidFill>
                <a:ea typeface="ＭＳ Ｐゴシック" panose="020B0600070205080204" pitchFamily="34" charset="-128"/>
              </a:rPr>
              <a:t>Αντικατέστησε τους υπογραμμισμένους τύπους στην άσκηση που ακολουθεί με μία άλλη λέξη (από εκφώνηση </a:t>
            </a:r>
            <a:r>
              <a:rPr lang="el-GR" altLang="el-GR" sz="2400">
                <a:solidFill>
                  <a:schemeClr val="tx1"/>
                </a:solidFill>
                <a:ea typeface="ＭＳ Ｐゴシック" panose="020B0600070205080204" pitchFamily="34" charset="-128"/>
              </a:rPr>
              <a:t>άσκησης) </a:t>
            </a:r>
            <a:r>
              <a:rPr lang="el-GR" altLang="el-GR" sz="2400">
                <a:solidFill>
                  <a:srgbClr val="C00000"/>
                </a:solidFill>
                <a:ea typeface="ＭＳ Ｐゴシック" panose="020B0600070205080204" pitchFamily="34" charset="-128"/>
              </a:rPr>
              <a:t>φυσικός ομιλητής</a:t>
            </a:r>
            <a:endParaRPr lang="el-GR" altLang="el-GR" sz="2400" dirty="0">
              <a:solidFill>
                <a:schemeClr val="tx1"/>
              </a:solidFill>
              <a:ea typeface="ＭＳ Ｐゴシック" panose="020B0600070205080204" pitchFamily="34" charset="-128"/>
            </a:endParaRPr>
          </a:p>
          <a:p>
            <a:r>
              <a:rPr lang="el-GR" altLang="el-GR" sz="2400" dirty="0">
                <a:solidFill>
                  <a:schemeClr val="tx1"/>
                </a:solidFill>
                <a:ea typeface="ＭＳ Ｐゴシック" panose="020B0600070205080204" pitchFamily="34" charset="-128"/>
              </a:rPr>
              <a:t>Νομίζω που δεν έχει δίκιο ο ήρωας </a:t>
            </a:r>
            <a:r>
              <a:rPr lang="el-GR" altLang="el-GR" sz="2400">
                <a:solidFill>
                  <a:schemeClr val="tx1"/>
                </a:solidFill>
                <a:ea typeface="ＭＳ Ｐゴシック" panose="020B0600070205080204" pitchFamily="34" charset="-128"/>
              </a:rPr>
              <a:t>της ιστορίας </a:t>
            </a:r>
            <a:r>
              <a:rPr lang="el-GR" altLang="el-GR" sz="2400">
                <a:solidFill>
                  <a:srgbClr val="C00000"/>
                </a:solidFill>
                <a:ea typeface="ＭＳ Ｐゴシック" panose="020B0600070205080204" pitchFamily="34" charset="-128"/>
              </a:rPr>
              <a:t>(ξένος, «που» αντί για «ότι»)</a:t>
            </a:r>
            <a:endParaRPr lang="en-US" altLang="el-GR" sz="2400" dirty="0">
              <a:solidFill>
                <a:schemeClr val="tx1"/>
              </a:solidFill>
              <a:ea typeface="ＭＳ Ｐゴシック" panose="020B0600070205080204" pitchFamily="34" charset="-128"/>
            </a:endParaRPr>
          </a:p>
          <a:p>
            <a:r>
              <a:rPr lang="el-GR" altLang="el-GR" sz="2400" dirty="0">
                <a:solidFill>
                  <a:schemeClr val="tx1"/>
                </a:solidFill>
                <a:ea typeface="ＭＳ Ｐゴシック" panose="020B0600070205080204" pitchFamily="34" charset="-128"/>
              </a:rPr>
              <a:t>Αρκετές χώρες συνδράμουν </a:t>
            </a:r>
            <a:r>
              <a:rPr lang="el-GR" altLang="el-GR" sz="2400">
                <a:solidFill>
                  <a:schemeClr val="tx1"/>
                </a:solidFill>
                <a:ea typeface="ＭＳ Ｐゴシック" panose="020B0600070205080204" pitchFamily="34" charset="-128"/>
              </a:rPr>
              <a:t>τους πλημμυροπαθείς </a:t>
            </a:r>
            <a:r>
              <a:rPr lang="el-GR" altLang="el-GR" sz="2400">
                <a:solidFill>
                  <a:srgbClr val="C00000"/>
                </a:solidFill>
                <a:ea typeface="ＭＳ Ｐゴシック" panose="020B0600070205080204" pitchFamily="34" charset="-128"/>
              </a:rPr>
              <a:t>φυσικός ομιλητής</a:t>
            </a:r>
            <a:endParaRPr lang="el-GR" altLang="el-GR" sz="2400" dirty="0">
              <a:solidFill>
                <a:schemeClr val="tx1"/>
              </a:solidFill>
              <a:ea typeface="ＭＳ Ｐゴシック" panose="020B0600070205080204" pitchFamily="34" charset="-128"/>
            </a:endParaRPr>
          </a:p>
          <a:p>
            <a:endParaRPr lang="el-GR" altLang="el-GR" sz="2400" dirty="0">
              <a:solidFill>
                <a:schemeClr val="tx1"/>
              </a:solidFill>
              <a:ea typeface="ＭＳ Ｐゴシック" panose="020B0600070205080204" pitchFamily="34" charset="-128"/>
            </a:endParaRPr>
          </a:p>
          <a:p>
            <a:pPr>
              <a:buFont typeface="Arial" panose="020B0604020202020204" pitchFamily="34" charset="0"/>
              <a:buNone/>
            </a:pPr>
            <a:endParaRPr lang="el-GR" altLang="el-GR" sz="2400" dirty="0">
              <a:solidFill>
                <a:schemeClr val="bg1"/>
              </a:solidFill>
              <a:ea typeface="ＭＳ Ｐゴシック" panose="020B0600070205080204" pitchFamily="34" charset="-128"/>
            </a:endParaRPr>
          </a:p>
          <a:p>
            <a:endParaRPr lang="el-GR" altLang="el-GR" sz="2400" dirty="0">
              <a:ea typeface="ＭＳ Ｐゴシック" panose="020B0600070205080204" pitchFamily="34" charset="-128"/>
            </a:endParaRPr>
          </a:p>
          <a:p>
            <a:endParaRPr lang="el-GR" altLang="el-GR" sz="2400" dirty="0">
              <a:ea typeface="ＭＳ Ｐゴシック" panose="020B0600070205080204" pitchFamily="34" charset="-128"/>
            </a:endParaRPr>
          </a:p>
          <a:p>
            <a:endParaRPr lang="el-GR" altLang="el-GR" sz="2400" dirty="0">
              <a:ea typeface="ＭＳ Ｐゴシック" panose="020B0600070205080204" pitchFamily="34" charset="-128"/>
            </a:endParaRPr>
          </a:p>
          <a:p>
            <a:endParaRPr lang="el-GR" altLang="el-GR" sz="2400" dirty="0">
              <a:ea typeface="ＭＳ Ｐゴシック" panose="020B0600070205080204" pitchFamily="34" charset="-128"/>
            </a:endParaRPr>
          </a:p>
          <a:p>
            <a:endParaRPr lang="el-GR" altLang="el-GR" sz="2400" dirty="0">
              <a:ea typeface="ＭＳ Ｐゴシック" panose="020B0600070205080204" pitchFamily="34" charset="-128"/>
            </a:endParaRPr>
          </a:p>
          <a:p>
            <a:endParaRPr lang="el-GR" altLang="el-GR" sz="2400" dirty="0">
              <a:ea typeface="ＭＳ Ｐゴシック" panose="020B0600070205080204" pitchFamily="34" charset="-128"/>
            </a:endParaRPr>
          </a:p>
          <a:p>
            <a:endParaRPr lang="en-US" altLang="el-GR" dirty="0">
              <a:ea typeface="ＭＳ Ｐゴシック" panose="020B0600070205080204" pitchFamily="34" charset="-128"/>
            </a:endParaRPr>
          </a:p>
        </p:txBody>
      </p:sp>
    </p:spTree>
    <p:extLst>
      <p:ext uri="{BB962C8B-B14F-4D97-AF65-F5344CB8AC3E}">
        <p14:creationId xmlns:p14="http://schemas.microsoft.com/office/powerpoint/2010/main" val="329084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7CE09E-BA89-0A97-485D-D241814D9B2D}"/>
              </a:ext>
            </a:extLst>
          </p:cNvPr>
          <p:cNvSpPr>
            <a:spLocks noGrp="1"/>
          </p:cNvSpPr>
          <p:nvPr>
            <p:ph type="title"/>
          </p:nvPr>
        </p:nvSpPr>
        <p:spPr/>
        <p:txBody>
          <a:bodyPr/>
          <a:lstStyle/>
          <a:p>
            <a:r>
              <a:rPr lang="el-GR" dirty="0"/>
              <a:t>Τα </a:t>
            </a:r>
            <a:r>
              <a:rPr lang="el-GR" dirty="0" err="1"/>
              <a:t>μυστικα</a:t>
            </a:r>
            <a:r>
              <a:rPr lang="el-GR" dirty="0"/>
              <a:t> της </a:t>
            </a:r>
            <a:r>
              <a:rPr lang="el-GR" dirty="0" err="1"/>
              <a:t>ανθρωπινησ</a:t>
            </a:r>
            <a:r>
              <a:rPr lang="el-GR" dirty="0"/>
              <a:t> </a:t>
            </a:r>
            <a:r>
              <a:rPr lang="el-GR" dirty="0" err="1"/>
              <a:t>γλωσσασ</a:t>
            </a:r>
            <a:endParaRPr lang="el-GR" dirty="0"/>
          </a:p>
        </p:txBody>
      </p:sp>
      <p:sp>
        <p:nvSpPr>
          <p:cNvPr id="3" name="Θέση περιεχομένου 2">
            <a:extLst>
              <a:ext uri="{FF2B5EF4-FFF2-40B4-BE49-F238E27FC236}">
                <a16:creationId xmlns:a16="http://schemas.microsoft.com/office/drawing/2014/main" id="{8B27AF50-514E-B1F6-FBE4-09561B4E1CFD}"/>
              </a:ext>
            </a:extLst>
          </p:cNvPr>
          <p:cNvSpPr>
            <a:spLocks noGrp="1"/>
          </p:cNvSpPr>
          <p:nvPr>
            <p:ph idx="1"/>
          </p:nvPr>
        </p:nvSpPr>
        <p:spPr/>
        <p:txBody>
          <a:bodyPr/>
          <a:lstStyle/>
          <a:p>
            <a:r>
              <a:rPr lang="el-GR" dirty="0"/>
              <a:t>Ο άνθρωπος μιλάει, ενώ τα ζώα όχι</a:t>
            </a:r>
          </a:p>
          <a:p>
            <a:r>
              <a:rPr lang="el-GR" dirty="0"/>
              <a:t>Η ανθρώπινη γλώσσα είναι έναρθρος ήχος (γλωσσικός)</a:t>
            </a:r>
          </a:p>
          <a:p>
            <a:r>
              <a:rPr lang="el-GR" dirty="0"/>
              <a:t>Οι κραυγές των ζώων είναι άναρθρος ήχος (φυσικός)</a:t>
            </a:r>
          </a:p>
          <a:p>
            <a:r>
              <a:rPr lang="el-GR" dirty="0"/>
              <a:t>Ένας φυσικός ήχος δεν μαθαίνεται</a:t>
            </a:r>
          </a:p>
          <a:p>
            <a:r>
              <a:rPr lang="el-GR" dirty="0"/>
              <a:t>Ένας γλωσσικός ήχος </a:t>
            </a:r>
            <a:r>
              <a:rPr lang="el-GR" dirty="0" err="1"/>
              <a:t>κατακτάται</a:t>
            </a:r>
            <a:endParaRPr lang="el-GR" dirty="0"/>
          </a:p>
          <a:p>
            <a:r>
              <a:rPr lang="el-GR" dirty="0"/>
              <a:t>Η γλώσσα έχει </a:t>
            </a:r>
            <a:r>
              <a:rPr lang="el-GR" b="1" dirty="0">
                <a:highlight>
                  <a:srgbClr val="FFFF00"/>
                </a:highlight>
              </a:rPr>
              <a:t>διπλή άρθρωση</a:t>
            </a:r>
          </a:p>
          <a:p>
            <a:r>
              <a:rPr lang="el-GR" dirty="0"/>
              <a:t>Κάθε γλωσσικό σημείο είναι </a:t>
            </a:r>
            <a:r>
              <a:rPr lang="el-GR" b="1" dirty="0">
                <a:highlight>
                  <a:srgbClr val="FFFF00"/>
                </a:highlight>
              </a:rPr>
              <a:t>συμβατικός</a:t>
            </a:r>
            <a:r>
              <a:rPr lang="el-GR" dirty="0">
                <a:highlight>
                  <a:srgbClr val="FFFF00"/>
                </a:highlight>
              </a:rPr>
              <a:t> συνδυασμός ήχου και σημασίας</a:t>
            </a:r>
          </a:p>
          <a:p>
            <a:endParaRPr lang="el-GR" dirty="0"/>
          </a:p>
        </p:txBody>
      </p:sp>
    </p:spTree>
    <p:extLst>
      <p:ext uri="{BB962C8B-B14F-4D97-AF65-F5344CB8AC3E}">
        <p14:creationId xmlns:p14="http://schemas.microsoft.com/office/powerpoint/2010/main" val="3658012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9769A20A-59BF-3212-AFB9-0FAC9319506C}"/>
              </a:ext>
            </a:extLst>
          </p:cNvPr>
          <p:cNvPicPr>
            <a:picLocks noChangeAspect="1"/>
          </p:cNvPicPr>
          <p:nvPr/>
        </p:nvPicPr>
        <p:blipFill>
          <a:blip r:embed="rId2"/>
          <a:stretch>
            <a:fillRect/>
          </a:stretch>
        </p:blipFill>
        <p:spPr>
          <a:xfrm>
            <a:off x="1149928" y="512618"/>
            <a:ext cx="9047018" cy="5846617"/>
          </a:xfrm>
          <a:prstGeom prst="rect">
            <a:avLst/>
          </a:prstGeom>
        </p:spPr>
      </p:pic>
    </p:spTree>
    <p:extLst>
      <p:ext uri="{BB962C8B-B14F-4D97-AF65-F5344CB8AC3E}">
        <p14:creationId xmlns:p14="http://schemas.microsoft.com/office/powerpoint/2010/main" val="3633693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6A0A9629-7A54-03D9-9158-8DE9D0AABA49}"/>
              </a:ext>
            </a:extLst>
          </p:cNvPr>
          <p:cNvPicPr>
            <a:picLocks noChangeAspect="1"/>
          </p:cNvPicPr>
          <p:nvPr/>
        </p:nvPicPr>
        <p:blipFill>
          <a:blip r:embed="rId2"/>
          <a:stretch>
            <a:fillRect/>
          </a:stretch>
        </p:blipFill>
        <p:spPr>
          <a:xfrm>
            <a:off x="1205345" y="789709"/>
            <a:ext cx="9268691" cy="4862946"/>
          </a:xfrm>
          <a:prstGeom prst="rect">
            <a:avLst/>
          </a:prstGeom>
        </p:spPr>
      </p:pic>
    </p:spTree>
    <p:extLst>
      <p:ext uri="{BB962C8B-B14F-4D97-AF65-F5344CB8AC3E}">
        <p14:creationId xmlns:p14="http://schemas.microsoft.com/office/powerpoint/2010/main" val="2053643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a:extLst>
              <a:ext uri="{FF2B5EF4-FFF2-40B4-BE49-F238E27FC236}">
                <a16:creationId xmlns:a16="http://schemas.microsoft.com/office/drawing/2014/main" id="{482A8422-20A7-3549-B636-E6CF71CE41CD}"/>
              </a:ext>
            </a:extLst>
          </p:cNvPr>
          <p:cNvSpPr>
            <a:spLocks noGrp="1"/>
          </p:cNvSpPr>
          <p:nvPr>
            <p:ph type="title"/>
          </p:nvPr>
        </p:nvSpPr>
        <p:spPr>
          <a:xfrm>
            <a:off x="1768149" y="79693"/>
            <a:ext cx="7729728" cy="1188720"/>
          </a:xfrm>
        </p:spPr>
        <p:txBody>
          <a:bodyPr>
            <a:normAutofit fontScale="90000"/>
          </a:bodyPr>
          <a:lstStyle/>
          <a:p>
            <a:pPr>
              <a:defRPr/>
            </a:pPr>
            <a:r>
              <a:rPr lang="el-GR" altLang="el-GR" sz="3840" b="1">
                <a:solidFill>
                  <a:srgbClr val="FF0000"/>
                </a:solidFill>
                <a:ea typeface="ＭＳ Ｐゴシック" panose="020B0600070205080204" pitchFamily="34" charset="-128"/>
              </a:rPr>
              <a:t>ΠΠΛ δείγμα γλωσσικής παραγωγής</a:t>
            </a:r>
          </a:p>
        </p:txBody>
      </p:sp>
      <p:sp>
        <p:nvSpPr>
          <p:cNvPr id="27650" name="Rectangle 3">
            <a:extLst>
              <a:ext uri="{FF2B5EF4-FFF2-40B4-BE49-F238E27FC236}">
                <a16:creationId xmlns:a16="http://schemas.microsoft.com/office/drawing/2014/main" id="{72A525B5-DC20-804B-B265-45DA9D1D060D}"/>
              </a:ext>
            </a:extLst>
          </p:cNvPr>
          <p:cNvSpPr>
            <a:spLocks noGrp="1"/>
          </p:cNvSpPr>
          <p:nvPr>
            <p:ph type="body" idx="1"/>
          </p:nvPr>
        </p:nvSpPr>
        <p:spPr>
          <a:xfrm>
            <a:off x="344487" y="1511300"/>
            <a:ext cx="11285538" cy="5113337"/>
          </a:xfrm>
        </p:spPr>
        <p:txBody>
          <a:bodyPr>
            <a:normAutofit/>
          </a:bodyPr>
          <a:lstStyle/>
          <a:p>
            <a:r>
              <a:rPr lang="el-GR" altLang="el-GR" sz="2400" dirty="0">
                <a:solidFill>
                  <a:schemeClr val="tx1"/>
                </a:solidFill>
                <a:ea typeface="ＭＳ Ｐゴシック" panose="020B0600070205080204" pitchFamily="34" charset="-128"/>
              </a:rPr>
              <a:t>Είμαι ο δήμαρχος της περιοχής πολλές, πολλά χρόνια και ξέρω ότι υπάρχει ένα πρόβλημα... ότι αυτό το εργοστάσιο είναι εστία μόλυνσης για την περιοχή μας. Αλλά πολλοί άνθρωποι δουλεύουν εκεί και έχουν δουλειά και είναι εστία του χρήματα αυτό εκεί. Και είναι πολύ δύσκολη πρόβλημα για αυτό θέλω να κάνω ένα </a:t>
            </a:r>
            <a:r>
              <a:rPr lang="el-GR" altLang="el-GR" sz="2400" dirty="0" err="1">
                <a:solidFill>
                  <a:schemeClr val="tx1"/>
                </a:solidFill>
                <a:ea typeface="ＭＳ Ｐゴシック" panose="020B0600070205080204" pitchFamily="34" charset="-128"/>
              </a:rPr>
              <a:t>κομμίσια</a:t>
            </a:r>
            <a:r>
              <a:rPr lang="el-GR" altLang="el-GR" sz="2400" dirty="0">
                <a:solidFill>
                  <a:schemeClr val="tx1"/>
                </a:solidFill>
                <a:ea typeface="ＭＳ Ｐゴシック" panose="020B0600070205080204" pitchFamily="34" charset="-128"/>
              </a:rPr>
              <a:t> [μια επιτροπή] </a:t>
            </a:r>
            <a:r>
              <a:rPr lang="en-US" altLang="el-GR" sz="2400" dirty="0">
                <a:solidFill>
                  <a:schemeClr val="tx1"/>
                </a:solidFill>
                <a:ea typeface="ＭＳ Ｐゴシック" panose="020B0600070205080204" pitchFamily="34" charset="-128"/>
              </a:rPr>
              <a:t>to contain</a:t>
            </a:r>
            <a:r>
              <a:rPr lang="el-GR" altLang="el-GR" sz="2400" dirty="0">
                <a:solidFill>
                  <a:schemeClr val="tx1"/>
                </a:solidFill>
                <a:ea typeface="ＭＳ Ｐゴシック" panose="020B0600070205080204" pitchFamily="34" charset="-128"/>
              </a:rPr>
              <a:t> [θα αποτελείται]  από διαφορετικές </a:t>
            </a:r>
            <a:r>
              <a:rPr lang="el-GR" altLang="el-GR" sz="2400" dirty="0" err="1">
                <a:solidFill>
                  <a:schemeClr val="tx1"/>
                </a:solidFill>
                <a:ea typeface="ＭＳ Ｐゴシック" panose="020B0600070205080204" pitchFamily="34" charset="-128"/>
              </a:rPr>
              <a:t>άνθρωπες</a:t>
            </a:r>
            <a:r>
              <a:rPr lang="el-GR" altLang="el-GR" sz="2400" dirty="0">
                <a:solidFill>
                  <a:schemeClr val="tx1"/>
                </a:solidFill>
                <a:ea typeface="ＭＳ Ｐゴシック" panose="020B0600070205080204" pitchFamily="34" charset="-128"/>
              </a:rPr>
              <a:t>. Πρώτη πρέπει να είναι ο ιδιοκτήτης του εργοστασίου και όλοι που είναι εδώ. Και όλοι έχουν, νομίζω, γνώμη από αυτό το πρόβλημα και στο τέλος όλοι εμείς θα </a:t>
            </a:r>
            <a:r>
              <a:rPr lang="en-US" altLang="el-GR" sz="2400" dirty="0">
                <a:solidFill>
                  <a:schemeClr val="tx1"/>
                </a:solidFill>
                <a:ea typeface="ＭＳ Ｐゴシック" panose="020B0600070205080204" pitchFamily="34" charset="-128"/>
              </a:rPr>
              <a:t>vote </a:t>
            </a:r>
            <a:r>
              <a:rPr lang="el-GR" altLang="el-GR" sz="2400" dirty="0">
                <a:solidFill>
                  <a:schemeClr val="tx1"/>
                </a:solidFill>
                <a:ea typeface="ＭＳ Ｐゴシック" panose="020B0600070205080204" pitchFamily="34" charset="-128"/>
              </a:rPr>
              <a:t>[ψηφίσουμε] και όταν θα είναι περισσότερα ναι, εργοστάσιο θα δουλέψει, αλλά πρέπει να δουλεύει, πρέπει να δουλέψει με μέτρα, όχι παραπάνω ρύπανση. Και όταν περισσότερα είναι όχι, μπορούμε να μεταφέρουμε το εργοστάσιο σε άλλο περιοχή εκτός του πόλη, αλλά είναι δύσκολη πράγμα </a:t>
            </a:r>
            <a:r>
              <a:rPr lang="el-GR" altLang="el-GR" sz="2400" dirty="0" err="1">
                <a:solidFill>
                  <a:schemeClr val="tx1"/>
                </a:solidFill>
                <a:ea typeface="ＭＳ Ｐゴシック" panose="020B0600070205080204" pitchFamily="34" charset="-128"/>
              </a:rPr>
              <a:t>χρειάζει</a:t>
            </a:r>
            <a:r>
              <a:rPr lang="el-GR" altLang="el-GR" sz="2400" dirty="0">
                <a:solidFill>
                  <a:schemeClr val="tx1"/>
                </a:solidFill>
                <a:ea typeface="ＭＳ Ｐゴシック" panose="020B0600070205080204" pitchFamily="34" charset="-128"/>
              </a:rPr>
              <a:t> δέκα χρόνια να χτίσουμε νέα καινούργια </a:t>
            </a:r>
            <a:r>
              <a:rPr lang="el-GR" altLang="el-GR" sz="2400" i="1" dirty="0" err="1">
                <a:solidFill>
                  <a:schemeClr val="tx1"/>
                </a:solidFill>
                <a:ea typeface="ＭＳ Ｐゴシック" panose="020B0600070205080204" pitchFamily="34" charset="-128"/>
              </a:rPr>
              <a:t>κτίσιμα</a:t>
            </a:r>
            <a:r>
              <a:rPr lang="el-GR" altLang="el-GR" sz="2400" dirty="0">
                <a:solidFill>
                  <a:schemeClr val="tx1"/>
                </a:solidFill>
                <a:ea typeface="ＭＳ Ｐゴシック" panose="020B0600070205080204" pitchFamily="34" charset="-128"/>
              </a:rPr>
              <a:t>, κτήρια. Νομίζω στο τέλος [τι είναι </a:t>
            </a:r>
            <a:r>
              <a:rPr lang="en-US" altLang="el-GR" sz="2400" dirty="0">
                <a:solidFill>
                  <a:schemeClr val="tx1"/>
                </a:solidFill>
                <a:ea typeface="ＭＳ Ｐゴシック" panose="020B0600070205080204" pitchFamily="34" charset="-128"/>
              </a:rPr>
              <a:t>vote</a:t>
            </a:r>
            <a:r>
              <a:rPr lang="el-GR" altLang="el-GR" sz="2400" dirty="0">
                <a:solidFill>
                  <a:schemeClr val="tx1"/>
                </a:solidFill>
                <a:ea typeface="ＭＳ Ｐゴシック" panose="020B0600070205080204" pitchFamily="34" charset="-128"/>
              </a:rPr>
              <a:t>] να ψηφίσουμε από αυτό το πρόβλημα.</a:t>
            </a:r>
          </a:p>
          <a:p>
            <a:pPr>
              <a:lnSpc>
                <a:spcPct val="80000"/>
              </a:lnSpc>
            </a:pPr>
            <a:endParaRPr lang="el-GR" altLang="el-GR" sz="2400" dirty="0">
              <a:solidFill>
                <a:schemeClr val="bg1"/>
              </a:solidFill>
              <a:ea typeface="ＭＳ Ｐゴシック" panose="020B0600070205080204" pitchFamily="34" charset="-128"/>
            </a:endParaRPr>
          </a:p>
          <a:p>
            <a:pPr>
              <a:lnSpc>
                <a:spcPct val="80000"/>
              </a:lnSpc>
            </a:pPr>
            <a:endParaRPr lang="el-GR" altLang="el-GR" sz="2400" dirty="0">
              <a:ea typeface="ＭＳ Ｐゴシック" panose="020B0600070205080204" pitchFamily="34" charset="-128"/>
            </a:endParaRPr>
          </a:p>
          <a:p>
            <a:pPr>
              <a:lnSpc>
                <a:spcPct val="80000"/>
              </a:lnSpc>
            </a:pPr>
            <a:endParaRPr lang="el-GR" altLang="el-GR" sz="2400" dirty="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1 - Τίτλος">
            <a:extLst>
              <a:ext uri="{FF2B5EF4-FFF2-40B4-BE49-F238E27FC236}">
                <a16:creationId xmlns:a16="http://schemas.microsoft.com/office/drawing/2014/main" id="{CE3D7202-C8CA-ECD9-16AE-5E50A826BE41}"/>
              </a:ext>
            </a:extLst>
          </p:cNvPr>
          <p:cNvSpPr>
            <a:spLocks noGrp="1"/>
          </p:cNvSpPr>
          <p:nvPr>
            <p:ph type="title"/>
          </p:nvPr>
        </p:nvSpPr>
        <p:spPr>
          <a:xfrm>
            <a:off x="527537" y="1"/>
            <a:ext cx="11453447" cy="937845"/>
          </a:xfrm>
        </p:spPr>
        <p:txBody>
          <a:bodyPr>
            <a:normAutofit fontScale="90000"/>
          </a:bodyPr>
          <a:lstStyle/>
          <a:p>
            <a:pPr eaLnBrk="1" hangingPunct="1"/>
            <a:r>
              <a:rPr lang="el-GR" altLang="el-GR" sz="2800" b="1" dirty="0">
                <a:ea typeface="ＭＳ Ｐゴシック" panose="020B0600070205080204" pitchFamily="34" charset="-128"/>
              </a:rPr>
              <a:t>Βασικές αρχές της σύγχρονης Γλωσσολογίας: Σωστό ή λάθος;</a:t>
            </a:r>
          </a:p>
        </p:txBody>
      </p:sp>
      <p:sp>
        <p:nvSpPr>
          <p:cNvPr id="145410" name="2 - Θέση περιεχομένου">
            <a:extLst>
              <a:ext uri="{FF2B5EF4-FFF2-40B4-BE49-F238E27FC236}">
                <a16:creationId xmlns:a16="http://schemas.microsoft.com/office/drawing/2014/main" id="{1BFC1F1C-9A2E-6C06-2FAA-0E68A013EEE3}"/>
              </a:ext>
            </a:extLst>
          </p:cNvPr>
          <p:cNvSpPr>
            <a:spLocks noGrp="1"/>
          </p:cNvSpPr>
          <p:nvPr>
            <p:ph idx="1"/>
          </p:nvPr>
        </p:nvSpPr>
        <p:spPr>
          <a:xfrm>
            <a:off x="0" y="1037492"/>
            <a:ext cx="12449907" cy="5820507"/>
          </a:xfrm>
        </p:spPr>
        <p:txBody>
          <a:bodyPr>
            <a:noAutofit/>
          </a:bodyPr>
          <a:lstStyle/>
          <a:p>
            <a:pPr marL="457200" indent="-457200" eaLnBrk="1" hangingPunct="1">
              <a:buFont typeface="Wingdings" pitchFamily="2" charset="2"/>
              <a:buAutoNum type="arabicPeriod"/>
            </a:pPr>
            <a:r>
              <a:rPr lang="el-GR" altLang="el-GR" sz="2400" dirty="0">
                <a:ea typeface="ＭＳ Ｐゴシック" panose="020B0600070205080204" pitchFamily="34" charset="-128"/>
              </a:rPr>
              <a:t>Η Γλωσσολογία ασχολείται με τη </a:t>
            </a:r>
            <a:r>
              <a:rPr lang="el-GR" altLang="el-GR" sz="2400" b="1" dirty="0">
                <a:ea typeface="ＭＳ Ｐゴシック" panose="020B0600070205080204" pitchFamily="34" charset="-128"/>
              </a:rPr>
              <a:t>γλωσσογονία </a:t>
            </a:r>
            <a:r>
              <a:rPr lang="el-GR" altLang="el-GR" sz="2400" dirty="0">
                <a:ea typeface="ＭＳ Ｐゴシック" panose="020B0600070205080204" pitchFamily="34" charset="-128"/>
              </a:rPr>
              <a:t>και είναι σε θέση να δώσει απαντήσεις για το πώς δημιουργήθηκε η γλώσσα.</a:t>
            </a:r>
            <a:endParaRPr lang="el-GR" altLang="el-GR" sz="2400" b="1" dirty="0">
              <a:ea typeface="ＭＳ Ｐゴシック" panose="020B0600070205080204" pitchFamily="34" charset="-128"/>
            </a:endParaRPr>
          </a:p>
          <a:p>
            <a:pPr marL="457200" indent="-457200" eaLnBrk="1" hangingPunct="1">
              <a:buFont typeface="Wingdings" pitchFamily="2" charset="2"/>
              <a:buAutoNum type="arabicPeriod"/>
            </a:pPr>
            <a:r>
              <a:rPr lang="el-GR" altLang="el-GR" sz="2400" dirty="0">
                <a:ea typeface="ＭＳ Ｐゴシック" panose="020B0600070205080204" pitchFamily="34" charset="-128"/>
              </a:rPr>
              <a:t>Η </a:t>
            </a:r>
            <a:r>
              <a:rPr lang="el-GR" altLang="el-GR" sz="2400" b="1" dirty="0">
                <a:ea typeface="ＭＳ Ｐゴシック" panose="020B0600070205080204" pitchFamily="34" charset="-128"/>
              </a:rPr>
              <a:t>γραπτή γλώσσα </a:t>
            </a:r>
            <a:r>
              <a:rPr lang="el-GR" altLang="el-GR" sz="2400" dirty="0">
                <a:ea typeface="ＭＳ Ｐゴシック" panose="020B0600070205080204" pitchFamily="34" charset="-128"/>
              </a:rPr>
              <a:t>είναι η πιο σωστή και αντιπροσωπευτική έκφραση του λόγου. Άρα, ο γραπτός λόγος πρέπει να αποτελέσει το αντικείμενο μελέτης τη γλωσσικής επιστήμης.</a:t>
            </a:r>
          </a:p>
          <a:p>
            <a:pPr marL="457200" indent="-457200" eaLnBrk="1" hangingPunct="1">
              <a:buFont typeface="Wingdings" pitchFamily="2" charset="2"/>
              <a:buAutoNum type="arabicPeriod"/>
            </a:pPr>
            <a:r>
              <a:rPr lang="el-GR" altLang="el-GR" sz="2400" dirty="0">
                <a:ea typeface="ＭＳ Ｐゴシック" panose="020B0600070205080204" pitchFamily="34" charset="-128"/>
              </a:rPr>
              <a:t>Σκοπός της γλωσσολογίας είναι η ανακάλυψη της δομής του ανθρώπινου φαινομένου «γλώσσα». Άρα, ο </a:t>
            </a:r>
            <a:r>
              <a:rPr lang="el-GR" altLang="el-GR" sz="2400" b="1" dirty="0">
                <a:ea typeface="ＭＳ Ｐゴシック" panose="020B0600070205080204" pitchFamily="34" charset="-128"/>
              </a:rPr>
              <a:t>προφορικός λόγος </a:t>
            </a:r>
            <a:r>
              <a:rPr lang="el-GR" altLang="el-GR" sz="2400" dirty="0">
                <a:ea typeface="ＭＳ Ｐゴシック" panose="020B0600070205080204" pitchFamily="34" charset="-128"/>
              </a:rPr>
              <a:t>ως η πλέον φυσική έκφραση της γλώσσας, πρέπει να αποτελέσει το αντικείμενο μελέτης τη γλωσσικής επιστήμης.</a:t>
            </a:r>
          </a:p>
          <a:p>
            <a:pPr marL="457200" indent="-457200" eaLnBrk="1" hangingPunct="1">
              <a:buFont typeface="Wingdings" pitchFamily="2" charset="2"/>
              <a:buAutoNum type="arabicPeriod"/>
            </a:pPr>
            <a:r>
              <a:rPr lang="el-GR" altLang="el-GR" sz="2400" dirty="0">
                <a:ea typeface="ＭＳ Ｐゴシック" panose="020B0600070205080204" pitchFamily="34" charset="-128"/>
              </a:rPr>
              <a:t>Η γλώσσα είναι πρωταρχικά </a:t>
            </a:r>
            <a:r>
              <a:rPr lang="el-GR" altLang="el-GR" sz="2400" b="1" dirty="0">
                <a:ea typeface="ＭＳ Ｐゴシック" panose="020B0600070205080204" pitchFamily="34" charset="-128"/>
              </a:rPr>
              <a:t>ήχος</a:t>
            </a:r>
            <a:r>
              <a:rPr lang="el-GR" altLang="el-GR" sz="2400" dirty="0">
                <a:ea typeface="ＭＳ Ｐゴシック" panose="020B0600070205080204" pitchFamily="34" charset="-128"/>
              </a:rPr>
              <a:t>. Η γραπτή της μορφή είναι δευτερογενές φαινόμενο. Άρα, στη γλωσσική σπουδή πρέπει να δοθεί προτεραιότητα στον φωνητικό χαρακτήρα της γλώσσας.</a:t>
            </a:r>
          </a:p>
          <a:p>
            <a:pPr marL="457200" indent="-457200" eaLnBrk="1" hangingPunct="1">
              <a:buFont typeface="Wingdings" pitchFamily="2" charset="2"/>
              <a:buAutoNum type="arabicPeriod"/>
            </a:pPr>
            <a:r>
              <a:rPr lang="el-GR" altLang="el-GR" sz="2400" dirty="0">
                <a:ea typeface="ＭＳ Ｐゴシック" panose="020B0600070205080204" pitchFamily="34" charset="-128"/>
              </a:rPr>
              <a:t>Οι γλωσσικές μεταβολές συνιστούν </a:t>
            </a:r>
            <a:r>
              <a:rPr lang="el-GR" altLang="el-GR" sz="2400" b="1" dirty="0">
                <a:ea typeface="ＭＳ Ｐゴシック" panose="020B0600070205080204" pitchFamily="34" charset="-128"/>
              </a:rPr>
              <a:t>φθορά</a:t>
            </a:r>
            <a:r>
              <a:rPr lang="el-GR" altLang="el-GR" sz="2400" dirty="0">
                <a:ea typeface="ＭＳ Ｐゴシック" panose="020B0600070205080204" pitchFamily="34" charset="-128"/>
              </a:rPr>
              <a:t> και </a:t>
            </a:r>
            <a:r>
              <a:rPr lang="el-GR" altLang="el-GR" sz="2400" b="1" dirty="0">
                <a:ea typeface="ＭＳ Ｐゴシック" panose="020B0600070205080204" pitchFamily="34" charset="-128"/>
              </a:rPr>
              <a:t>απομάκρυνση </a:t>
            </a:r>
            <a:r>
              <a:rPr lang="el-GR" altLang="el-GR" sz="2400" dirty="0">
                <a:ea typeface="ＭＳ Ｐゴシック" panose="020B0600070205080204" pitchFamily="34" charset="-128"/>
              </a:rPr>
              <a:t>από τη γλωσσική </a:t>
            </a:r>
            <a:r>
              <a:rPr lang="el-GR" altLang="el-GR" sz="2400" b="1" dirty="0">
                <a:ea typeface="ＭＳ Ｐゴシック" panose="020B0600070205080204" pitchFamily="34" charset="-128"/>
              </a:rPr>
              <a:t>νόρμα</a:t>
            </a:r>
            <a:r>
              <a:rPr lang="el-GR" altLang="el-GR" sz="2400" dirty="0">
                <a:ea typeface="ＭＳ Ｐゴシック" panose="020B0600070205080204" pitchFamily="34" charset="-128"/>
              </a:rPr>
              <a:t>. Άρα, σκοπός της γλωσσικής επιστήμης είναι να </a:t>
            </a:r>
            <a:r>
              <a:rPr lang="el-GR" altLang="el-GR" sz="2400" b="1" dirty="0">
                <a:ea typeface="ＭＳ Ｐゴシック" panose="020B0600070205080204" pitchFamily="34" charset="-128"/>
              </a:rPr>
              <a:t>ρυθμίσε</a:t>
            </a:r>
            <a:r>
              <a:rPr lang="el-GR" altLang="el-GR" sz="2400" dirty="0">
                <a:ea typeface="ＭＳ Ｐゴシック" panose="020B0600070205080204" pitchFamily="34" charset="-128"/>
              </a:rPr>
              <a:t>ι και να διδάξει τη χρήση της γλώσσας βάσει συγκεκριμένων κανόνων, έτσι ώστε να προσεγγίσει τα ιδεατά πρότυπα </a:t>
            </a:r>
            <a:r>
              <a:rPr lang="el-GR" altLang="el-GR" sz="2400" b="1" dirty="0">
                <a:ea typeface="ＭＳ Ｐゴシック" panose="020B0600070205080204" pitchFamily="34" charset="-128"/>
              </a:rPr>
              <a:t>«καλύτερων» γλωσσών </a:t>
            </a:r>
            <a:r>
              <a:rPr lang="el-GR" altLang="el-GR" sz="2400" dirty="0">
                <a:ea typeface="ＭＳ Ｐゴシック" panose="020B0600070205080204" pitchFamily="34" charset="-128"/>
              </a:rPr>
              <a:t>και </a:t>
            </a:r>
            <a:r>
              <a:rPr lang="el-GR" altLang="el-GR" sz="2400" b="1" dirty="0">
                <a:ea typeface="ＭＳ Ｐゴシック" panose="020B0600070205080204" pitchFamily="34" charset="-128"/>
              </a:rPr>
              <a:t>«σωστότερων» προγενέστερων γλωσσικών μορφών.</a:t>
            </a:r>
          </a:p>
        </p:txBody>
      </p:sp>
    </p:spTree>
    <p:extLst>
      <p:ext uri="{BB962C8B-B14F-4D97-AF65-F5344CB8AC3E}">
        <p14:creationId xmlns:p14="http://schemas.microsoft.com/office/powerpoint/2010/main" val="138344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4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4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4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4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54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1 - Τίτλος">
            <a:extLst>
              <a:ext uri="{FF2B5EF4-FFF2-40B4-BE49-F238E27FC236}">
                <a16:creationId xmlns:a16="http://schemas.microsoft.com/office/drawing/2014/main" id="{5507DDC8-236F-3BBC-E6E0-4B3B70D6277F}"/>
              </a:ext>
            </a:extLst>
          </p:cNvPr>
          <p:cNvSpPr>
            <a:spLocks noGrp="1"/>
          </p:cNvSpPr>
          <p:nvPr>
            <p:ph type="title"/>
          </p:nvPr>
        </p:nvSpPr>
        <p:spPr>
          <a:xfrm>
            <a:off x="0" y="1"/>
            <a:ext cx="12192000" cy="1148862"/>
          </a:xfrm>
        </p:spPr>
        <p:txBody>
          <a:bodyPr/>
          <a:lstStyle/>
          <a:p>
            <a:pPr eaLnBrk="1" hangingPunct="1"/>
            <a:r>
              <a:rPr lang="el-GR" altLang="el-GR" sz="2800" b="1">
                <a:ea typeface="ＭＳ Ｐゴシック" panose="020B0600070205080204" pitchFamily="34" charset="-128"/>
              </a:rPr>
              <a:t>Βασικές αρχές της σύγχρονης Γλωσσολογίας: Σωστό ή λάθος;</a:t>
            </a:r>
          </a:p>
        </p:txBody>
      </p:sp>
      <p:sp>
        <p:nvSpPr>
          <p:cNvPr id="147458" name="2 - Θέση περιεχομένου">
            <a:extLst>
              <a:ext uri="{FF2B5EF4-FFF2-40B4-BE49-F238E27FC236}">
                <a16:creationId xmlns:a16="http://schemas.microsoft.com/office/drawing/2014/main" id="{169B6974-9C5B-7350-21D4-8EA91C390E7F}"/>
              </a:ext>
            </a:extLst>
          </p:cNvPr>
          <p:cNvSpPr>
            <a:spLocks noGrp="1"/>
          </p:cNvSpPr>
          <p:nvPr>
            <p:ph idx="1"/>
          </p:nvPr>
        </p:nvSpPr>
        <p:spPr>
          <a:xfrm>
            <a:off x="0" y="1338752"/>
            <a:ext cx="12192000" cy="5296510"/>
          </a:xfrm>
        </p:spPr>
        <p:txBody>
          <a:bodyPr>
            <a:normAutofit lnSpcReduction="10000"/>
          </a:bodyPr>
          <a:lstStyle/>
          <a:p>
            <a:pPr marL="0" indent="0" eaLnBrk="1" hangingPunct="1">
              <a:lnSpc>
                <a:spcPct val="90000"/>
              </a:lnSpc>
              <a:buFont typeface="Arial" panose="020B0604020202020204" pitchFamily="34" charset="0"/>
              <a:buNone/>
            </a:pPr>
            <a:r>
              <a:rPr lang="el-GR" altLang="el-GR" sz="1800" dirty="0">
                <a:ea typeface="ＭＳ Ｐゴシック" panose="020B0600070205080204" pitchFamily="34" charset="-128"/>
              </a:rPr>
              <a:t>6.  </a:t>
            </a:r>
            <a:r>
              <a:rPr lang="en-US" altLang="el-GR" sz="2400" dirty="0">
                <a:ea typeface="ＭＳ Ｐゴシック" panose="020B0600070205080204" pitchFamily="34" charset="-128"/>
              </a:rPr>
              <a:t>H </a:t>
            </a:r>
            <a:r>
              <a:rPr lang="el-GR" altLang="el-GR" sz="2400" dirty="0">
                <a:ea typeface="ＭＳ Ｐゴシック" panose="020B0600070205080204" pitchFamily="34" charset="-128"/>
              </a:rPr>
              <a:t>Γλωσσολογία είναι πρώτα από όλα μια </a:t>
            </a:r>
            <a:r>
              <a:rPr lang="el-GR" altLang="el-GR" sz="2400" b="1" dirty="0">
                <a:ea typeface="ＭＳ Ｐゴシック" panose="020B0600070205080204" pitchFamily="34" charset="-128"/>
              </a:rPr>
              <a:t>αξιολογική</a:t>
            </a:r>
            <a:r>
              <a:rPr lang="el-GR" altLang="el-GR" sz="2400" dirty="0">
                <a:ea typeface="ＭＳ Ｐゴシック" panose="020B0600070205080204" pitchFamily="34" charset="-128"/>
              </a:rPr>
              <a:t> επιστήμη. Υπάρχουν γλώσσες «πρωτόγονες» και γλώσσες «πολιτισμένες» και καλό είναι ο γλωσσολόγος να ασχολείται με τις γλώσσες εκείνες που παρουσιάζουν έναν ιδιαίτερο τρόπο ανάπτυξης.</a:t>
            </a:r>
            <a:endParaRPr lang="en-US" altLang="el-GR" sz="2400" dirty="0">
              <a:ea typeface="ＭＳ Ｐゴシック" panose="020B0600070205080204" pitchFamily="34" charset="-128"/>
            </a:endParaRPr>
          </a:p>
          <a:p>
            <a:pPr marL="0" indent="0" eaLnBrk="1" hangingPunct="1">
              <a:lnSpc>
                <a:spcPct val="90000"/>
              </a:lnSpc>
              <a:buFont typeface="Arial" panose="020B0604020202020204" pitchFamily="34" charset="0"/>
              <a:buNone/>
            </a:pPr>
            <a:r>
              <a:rPr lang="el-GR" altLang="el-GR" sz="2400" dirty="0">
                <a:ea typeface="ＭＳ Ｐゴシック" panose="020B0600070205080204" pitchFamily="34" charset="-128"/>
              </a:rPr>
              <a:t>7. Οι </a:t>
            </a:r>
            <a:r>
              <a:rPr lang="el-GR" altLang="el-GR" sz="2400" b="1" dirty="0">
                <a:ea typeface="ＭＳ Ｐゴシック" panose="020B0600070205080204" pitchFamily="34" charset="-128"/>
              </a:rPr>
              <a:t>εξελικτικές μεταβολές </a:t>
            </a:r>
            <a:r>
              <a:rPr lang="el-GR" altLang="el-GR" sz="2400" dirty="0">
                <a:ea typeface="ＭＳ Ｐゴシック" panose="020B0600070205080204" pitchFamily="34" charset="-128"/>
              </a:rPr>
              <a:t>αποτελούν ένα φυσικό χαρακτηριστικό των ανθρωπίνων γλωσσών. Άρα, σκοπός της γλωσσικής επιστήμης είναι να </a:t>
            </a:r>
            <a:r>
              <a:rPr lang="el-GR" altLang="el-GR" sz="2400" b="1" dirty="0">
                <a:ea typeface="ＭＳ Ｐゴシック" panose="020B0600070205080204" pitchFamily="34" charset="-128"/>
              </a:rPr>
              <a:t>περιγράψει</a:t>
            </a:r>
            <a:r>
              <a:rPr lang="el-GR" altLang="el-GR" sz="2400" dirty="0">
                <a:ea typeface="ＭＳ Ｐゴシック" panose="020B0600070205080204" pitchFamily="34" charset="-128"/>
              </a:rPr>
              <a:t> πώς είναι μια συγκεκριμένη γλώσσα, ποιες κανονικότητες τη διέπουν μια συγκεκριμένη χρονική στιγμή.</a:t>
            </a:r>
          </a:p>
          <a:p>
            <a:pPr marL="0" indent="0" eaLnBrk="1" hangingPunct="1">
              <a:lnSpc>
                <a:spcPct val="90000"/>
              </a:lnSpc>
              <a:buFont typeface="Arial" panose="020B0604020202020204" pitchFamily="34" charset="0"/>
              <a:buNone/>
            </a:pPr>
            <a:r>
              <a:rPr lang="el-GR" altLang="el-GR" sz="2400" dirty="0">
                <a:ea typeface="ＭＳ Ｐゴシック" panose="020B0600070205080204" pitchFamily="34" charset="-128"/>
              </a:rPr>
              <a:t>8. Σκοπός της γλωσσικής επιστήμης είναι η μελέτη </a:t>
            </a:r>
            <a:r>
              <a:rPr lang="el-GR" altLang="el-GR" sz="2400" b="1" dirty="0">
                <a:ea typeface="ＭＳ Ｐゴシック" panose="020B0600070205080204" pitchFamily="34" charset="-128"/>
              </a:rPr>
              <a:t>των κλασικών γλωσσών</a:t>
            </a:r>
            <a:r>
              <a:rPr lang="el-GR" altLang="el-GR" sz="2400" dirty="0">
                <a:ea typeface="ＭＳ Ｐゴシック" panose="020B0600070205080204" pitchFamily="34" charset="-128"/>
              </a:rPr>
              <a:t>, αφού από αυτές μπορούμε να αντλήσουμε στοιχεία για τη γλωσσική εξέλιξη των σύγχρονων γλωσσών και να κατανοήσουμε τη γλωσσική τους αφετηρία.</a:t>
            </a:r>
          </a:p>
          <a:p>
            <a:pPr marL="0" indent="0" eaLnBrk="1" hangingPunct="1">
              <a:lnSpc>
                <a:spcPct val="90000"/>
              </a:lnSpc>
              <a:buFont typeface="Arial" panose="020B0604020202020204" pitchFamily="34" charset="0"/>
              <a:buNone/>
            </a:pPr>
            <a:r>
              <a:rPr lang="el-GR" altLang="el-GR" sz="2400" dirty="0">
                <a:ea typeface="ＭＳ Ｐゴシック" panose="020B0600070205080204" pitchFamily="34" charset="-128"/>
              </a:rPr>
              <a:t>9. Σκοπός της γλωσσικής επιστήμης είναι η </a:t>
            </a:r>
            <a:r>
              <a:rPr lang="el-GR" altLang="el-GR" sz="2400" b="1" dirty="0">
                <a:ea typeface="ＭＳ Ｐゴシック" panose="020B0600070205080204" pitchFamily="34" charset="-128"/>
              </a:rPr>
              <a:t>μελέτη όλων των γλωσσών</a:t>
            </a:r>
            <a:r>
              <a:rPr lang="el-GR" altLang="el-GR" sz="2400" dirty="0">
                <a:ea typeface="ＭＳ Ｐゴシック" panose="020B0600070205080204" pitchFamily="34" charset="-128"/>
              </a:rPr>
              <a:t>, αφού όσο πιο μεγάλη και πλούσια η ποικιλία των γλωσσών που μελετάμε, τόσο πιο κοντά φθάνουμε στην κατανόηση των αρχών της </a:t>
            </a:r>
            <a:r>
              <a:rPr lang="el-GR" altLang="el-GR" sz="2400" b="1" dirty="0">
                <a:ea typeface="ＭＳ Ｐゴシック" panose="020B0600070205080204" pitchFamily="34" charset="-128"/>
              </a:rPr>
              <a:t>καθολικής γραμματικής</a:t>
            </a:r>
            <a:r>
              <a:rPr lang="el-GR" altLang="el-GR" sz="2400" dirty="0">
                <a:ea typeface="ＭＳ Ｐゴシック" panose="020B0600070205080204" pitchFamily="34" charset="-128"/>
              </a:rPr>
              <a:t>.</a:t>
            </a:r>
          </a:p>
          <a:p>
            <a:pPr marL="0" indent="0" eaLnBrk="1" hangingPunct="1">
              <a:lnSpc>
                <a:spcPct val="90000"/>
              </a:lnSpc>
              <a:buFont typeface="Arial" panose="020B0604020202020204" pitchFamily="34" charset="0"/>
              <a:buNone/>
            </a:pPr>
            <a:r>
              <a:rPr lang="el-GR" altLang="el-GR" sz="2400" dirty="0">
                <a:ea typeface="ＭＳ Ｐゴシック" panose="020B0600070205080204" pitchFamily="34" charset="-128"/>
              </a:rPr>
              <a:t>10. Η μελέτη της γλώσσας ως αυτόνομη επιστήμη μπορεί να προσεγγιστεί </a:t>
            </a:r>
            <a:r>
              <a:rPr lang="el-GR" altLang="el-GR" sz="2400" b="1" dirty="0">
                <a:ea typeface="ＭＳ Ｐゴシック" panose="020B0600070205080204" pitchFamily="34" charset="-128"/>
              </a:rPr>
              <a:t>διττά</a:t>
            </a:r>
            <a:r>
              <a:rPr lang="el-GR" altLang="el-GR" sz="2400" dirty="0">
                <a:ea typeface="ＭＳ Ｐゴシック" panose="020B0600070205080204" pitchFamily="34" charset="-128"/>
              </a:rPr>
              <a:t>: </a:t>
            </a:r>
            <a:r>
              <a:rPr lang="el-GR" altLang="el-GR" sz="2400" b="1" dirty="0">
                <a:ea typeface="ＭＳ Ｐゴシック" panose="020B0600070205080204" pitchFamily="34" charset="-128"/>
              </a:rPr>
              <a:t>από τη θεωρία στα εμπειρικά δεδομένα </a:t>
            </a:r>
            <a:r>
              <a:rPr lang="el-GR" altLang="el-GR" sz="2400" dirty="0">
                <a:ea typeface="ＭＳ Ｐゴシック" panose="020B0600070205080204" pitchFamily="34" charset="-128"/>
              </a:rPr>
              <a:t>(αξιωματική/ </a:t>
            </a:r>
            <a:r>
              <a:rPr lang="el-GR" altLang="el-GR" sz="2400" dirty="0" err="1">
                <a:ea typeface="ＭＳ Ｐゴシック" panose="020B0600070205080204" pitchFamily="34" charset="-128"/>
              </a:rPr>
              <a:t>νοησιοκρατική</a:t>
            </a:r>
            <a:r>
              <a:rPr lang="el-GR" altLang="el-GR" sz="2400" dirty="0">
                <a:ea typeface="ＭＳ Ｐゴシック" panose="020B0600070205080204" pitchFamily="34" charset="-128"/>
              </a:rPr>
              <a:t> προσέγγιση), από </a:t>
            </a:r>
            <a:r>
              <a:rPr lang="el-GR" altLang="el-GR" sz="2400" b="1" dirty="0">
                <a:ea typeface="ＭＳ Ｐゴシック" panose="020B0600070205080204" pitchFamily="34" charset="-128"/>
              </a:rPr>
              <a:t>τα ίδια τα γλωσσικά φαινόμενα στη θεωρία </a:t>
            </a:r>
            <a:r>
              <a:rPr lang="el-GR" altLang="el-GR" sz="2400" dirty="0">
                <a:ea typeface="ＭＳ Ｐゴシック" panose="020B0600070205080204" pitchFamily="34" charset="-128"/>
              </a:rPr>
              <a:t>(εμπειριοκρατική/ πραγματοκρατική προσέγγιση)</a:t>
            </a:r>
          </a:p>
          <a:p>
            <a:pPr marL="0" indent="0" eaLnBrk="1" hangingPunct="1">
              <a:lnSpc>
                <a:spcPct val="90000"/>
              </a:lnSpc>
              <a:buFont typeface="Arial" panose="020B0604020202020204" pitchFamily="34" charset="0"/>
              <a:buNone/>
            </a:pPr>
            <a:endParaRPr lang="el-GR" altLang="el-GR" sz="2000" b="1" dirty="0">
              <a:ea typeface="ＭＳ Ｐゴシック" panose="020B0600070205080204" pitchFamily="34" charset="-128"/>
            </a:endParaRPr>
          </a:p>
        </p:txBody>
      </p:sp>
    </p:spTree>
    <p:extLst>
      <p:ext uri="{BB962C8B-B14F-4D97-AF65-F5344CB8AC3E}">
        <p14:creationId xmlns:p14="http://schemas.microsoft.com/office/powerpoint/2010/main" val="1955472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45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4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8AD796-03AA-2B85-3829-88DCF5A9619A}"/>
              </a:ext>
            </a:extLst>
          </p:cNvPr>
          <p:cNvSpPr>
            <a:spLocks noGrp="1"/>
          </p:cNvSpPr>
          <p:nvPr>
            <p:ph type="title"/>
          </p:nvPr>
        </p:nvSpPr>
        <p:spPr>
          <a:xfrm>
            <a:off x="2231136" y="109788"/>
            <a:ext cx="7729728" cy="1188720"/>
          </a:xfrm>
        </p:spPr>
        <p:txBody>
          <a:bodyPr/>
          <a:lstStyle/>
          <a:p>
            <a:r>
              <a:rPr lang="el-GR" dirty="0" err="1"/>
              <a:t>Προτεραιοτητα</a:t>
            </a:r>
            <a:r>
              <a:rPr lang="el-GR" dirty="0"/>
              <a:t> </a:t>
            </a:r>
            <a:r>
              <a:rPr lang="el-GR" dirty="0" err="1"/>
              <a:t>προφορικου</a:t>
            </a:r>
            <a:r>
              <a:rPr lang="el-GR" dirty="0"/>
              <a:t> </a:t>
            </a:r>
            <a:r>
              <a:rPr lang="el-GR" dirty="0" err="1"/>
              <a:t>λογου</a:t>
            </a:r>
            <a:endParaRPr lang="el-GR" dirty="0"/>
          </a:p>
        </p:txBody>
      </p:sp>
      <p:sp>
        <p:nvSpPr>
          <p:cNvPr id="3" name="Θέση περιεχομένου 2">
            <a:extLst>
              <a:ext uri="{FF2B5EF4-FFF2-40B4-BE49-F238E27FC236}">
                <a16:creationId xmlns:a16="http://schemas.microsoft.com/office/drawing/2014/main" id="{9ED96E85-0796-A2F0-B2F5-4E995E95BFCB}"/>
              </a:ext>
            </a:extLst>
          </p:cNvPr>
          <p:cNvSpPr>
            <a:spLocks noGrp="1"/>
          </p:cNvSpPr>
          <p:nvPr>
            <p:ph idx="1"/>
          </p:nvPr>
        </p:nvSpPr>
        <p:spPr>
          <a:xfrm>
            <a:off x="0" y="1524000"/>
            <a:ext cx="11816862" cy="5224212"/>
          </a:xfrm>
        </p:spPr>
        <p:txBody>
          <a:bodyPr>
            <a:normAutofit fontScale="85000" lnSpcReduction="20000"/>
          </a:bodyPr>
          <a:lstStyle/>
          <a:p>
            <a:r>
              <a:rPr lang="el-GR" b="1" dirty="0"/>
              <a:t>α) την </a:t>
            </a:r>
            <a:r>
              <a:rPr lang="el-GR" b="1" i="1" dirty="0"/>
              <a:t>ιστορική</a:t>
            </a:r>
            <a:r>
              <a:rPr lang="el-GR" b="1" dirty="0"/>
              <a:t> προτεραιότητα</a:t>
            </a:r>
          </a:p>
          <a:p>
            <a:r>
              <a:rPr lang="el-GR" dirty="0"/>
              <a:t>Ο γραπτός λόγος είναι κατά πολύ μεταγενέστερος του προφορικού, γιατί δεν ήταν απαραίτητος στην έκφραση και ικανοποίηση βασικών αναγκών του πρωτόγονου (και όχι μόνο) ανθρώπου. Μάλιστα, η γραφή για αιώνες ήταν υπόθεση μόνο λίγων πολιτισμών (ελληνικού, αιγυπτιακού, </a:t>
            </a:r>
            <a:r>
              <a:rPr lang="el-GR" dirty="0" err="1"/>
              <a:t>βαβυλωνιακού</a:t>
            </a:r>
            <a:r>
              <a:rPr lang="el-GR" dirty="0"/>
              <a:t>, κινεζικού). Αντίθετα, ο προφορικός λόγος υπήρξε για πολλές χιλιετίες -και για ορισμένες κοινωνίες εξακολουθεί ακόμη να είναι- ο μοναδικός δίαυλος επικοινωνίας μεταξύ των ανθρώπων.</a:t>
            </a:r>
          </a:p>
          <a:p>
            <a:r>
              <a:rPr lang="el-GR" b="1" dirty="0"/>
              <a:t>β) τη </a:t>
            </a:r>
            <a:r>
              <a:rPr lang="el-GR" b="1" i="1" dirty="0"/>
              <a:t>βιολογική</a:t>
            </a:r>
            <a:r>
              <a:rPr lang="el-GR" b="1" dirty="0"/>
              <a:t> προτεραιότητα</a:t>
            </a:r>
          </a:p>
          <a:p>
            <a:r>
              <a:rPr lang="el-GR" dirty="0"/>
              <a:t>Αν εξαιρέσουμε τις γενετικές ανωμαλίες που μπορούν να επηρεάσουν δραματικά τις εγκεφαλικές γλωσσικές λειτουργίες, όλοι οι άνθρωποι από την πρώτη στιγμή της ζωής τους -μήπως και νωρίτερα;- έχουν τη δυνατότητα να αντιλαμβάνονται και να μαθαίνουν χωρίς καμιά ιδιαίτερη δυσκολία τη γλώσσα (ή τις γλώσσες) του περιβάλλοντος στο οποίο μεγαλώνουν. Ο γραπτός λόγος </a:t>
            </a:r>
            <a:r>
              <a:rPr lang="el-GR" dirty="0" err="1"/>
              <a:t>κατακτάται</a:t>
            </a:r>
            <a:r>
              <a:rPr lang="el-GR" dirty="0"/>
              <a:t> αργότερα και μετά από μακρόχρονη θητεία στο σχολείο και στη συνέχεια σε άλλους κοινωνικούς (π.χ. εργασιακούς) χώρους, όπου η αξία του γραπτού λόγου θεωρείται δεδομένη.</a:t>
            </a:r>
          </a:p>
          <a:p>
            <a:r>
              <a:rPr lang="el-GR" b="1" dirty="0"/>
              <a:t>γ) τη </a:t>
            </a:r>
            <a:r>
              <a:rPr lang="el-GR" b="1" i="1" dirty="0"/>
              <a:t>λειτουργική</a:t>
            </a:r>
            <a:r>
              <a:rPr lang="el-GR" b="1" dirty="0"/>
              <a:t> προτεραιότητα</a:t>
            </a:r>
          </a:p>
          <a:p>
            <a:r>
              <a:rPr lang="el-GR" dirty="0"/>
              <a:t>Παρά την ευρύτατη διάδοση της γραφής στις σύγχρονες "</a:t>
            </a:r>
            <a:r>
              <a:rPr lang="el-GR" dirty="0" err="1"/>
              <a:t>εγγραμματισμένες</a:t>
            </a:r>
            <a:r>
              <a:rPr lang="el-GR" dirty="0"/>
              <a:t>" κοινωνίες, ο γραπτός λόγος εξακολουθεί να καλύπτει μικρό μόνο μέρος των επικοινωνιακών αναγκών μιας μικρής ή μεγάλης κοινότητας. Οι ανάγκες αυτές είναι κυρίως θεσμικού χαρακτήρα (κείμενα νομικά, διοικητικά, εμπορικά, θρησκευτικά). Η αίτηση και </a:t>
            </a:r>
            <a:r>
              <a:rPr lang="el-GR" dirty="0" err="1"/>
              <a:t>ηπαροχή</a:t>
            </a:r>
            <a:r>
              <a:rPr lang="el-GR" dirty="0"/>
              <a:t> γλωσσικών και μη γλωσσικών αγαθών (πληροφοριών/ υπηρεσιών) -για να το πούμε σχηματικά- είναι η καθημερινή πραγματικότητα εκατομμυρίων ανθρώπων και επιτελείται, ως γνωστόν, μέσω του προφορικού λόγου.</a:t>
            </a:r>
          </a:p>
          <a:p>
            <a:r>
              <a:rPr lang="el-GR" b="1" dirty="0"/>
              <a:t>δ) τη </a:t>
            </a:r>
            <a:r>
              <a:rPr lang="el-GR" b="1" i="1" dirty="0"/>
              <a:t>δομική</a:t>
            </a:r>
            <a:r>
              <a:rPr lang="el-GR" b="1" dirty="0"/>
              <a:t> προτεραιότητα</a:t>
            </a:r>
          </a:p>
          <a:p>
            <a:r>
              <a:rPr lang="el-GR" dirty="0"/>
              <a:t>"Στις περισσότερες μορφές γραφής, τα σύμβολα που χρησιμοποιούνται βασίζονται σε στοιχεία του προφορικού λόγου. Π.χ. το αλφαβητικό σύστημα αποτελείται από στοιχεία που το καθένα τους αντιστοιχεί με ένα ήχο (φθόγγο). Η ψυχολογική πραγματικότητα του φθόγγου προϋποτίθεται για την αιτιολόγηση του γράμματος ενός αλφαβητικού συστήματος. Η έλλειψη απόλυτης αντιστοιχίας, σε όλες τις λέξεις, ανάμεσα στα γράμματα και τους φθόγγους οφείλεται σε ιστορικούς παράγοντες και γι' αυτό δεν μειώνει την ισχύ της παραπάνω παρατήρησης". (Ε. </a:t>
            </a:r>
            <a:r>
              <a:rPr lang="el-GR" dirty="0" err="1"/>
              <a:t>Φιλιππάκη</a:t>
            </a:r>
            <a:r>
              <a:rPr lang="el-GR" dirty="0"/>
              <a:t>-</a:t>
            </a:r>
            <a:r>
              <a:rPr lang="fr-FR" dirty="0" err="1"/>
              <a:t>Warburton</a:t>
            </a:r>
            <a:r>
              <a:rPr lang="fr-FR" dirty="0"/>
              <a:t>, 1992. </a:t>
            </a:r>
            <a:r>
              <a:rPr lang="el-GR" i="1" dirty="0"/>
              <a:t>Εισαγωγή στη θεωρητική γλωσσολογία</a:t>
            </a:r>
            <a:r>
              <a:rPr lang="el-GR" dirty="0"/>
              <a:t>, σελ. 25. Αθήνα: Νεφέλη).</a:t>
            </a:r>
          </a:p>
          <a:p>
            <a:endParaRPr lang="el-GR" dirty="0"/>
          </a:p>
        </p:txBody>
      </p:sp>
    </p:spTree>
    <p:extLst>
      <p:ext uri="{BB962C8B-B14F-4D97-AF65-F5344CB8AC3E}">
        <p14:creationId xmlns:p14="http://schemas.microsoft.com/office/powerpoint/2010/main" val="1556201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B5E982-887C-772E-1376-D02BD9F284E2}"/>
              </a:ext>
            </a:extLst>
          </p:cNvPr>
          <p:cNvSpPr>
            <a:spLocks noGrp="1"/>
          </p:cNvSpPr>
          <p:nvPr>
            <p:ph type="title"/>
          </p:nvPr>
        </p:nvSpPr>
        <p:spPr/>
        <p:txBody>
          <a:bodyPr>
            <a:normAutofit/>
          </a:bodyPr>
          <a:lstStyle/>
          <a:p>
            <a:r>
              <a:rPr lang="el-GR" dirty="0" err="1"/>
              <a:t>Προφορικοσ</a:t>
            </a:r>
            <a:r>
              <a:rPr lang="el-GR" dirty="0"/>
              <a:t> – </a:t>
            </a:r>
            <a:r>
              <a:rPr lang="el-GR" dirty="0" err="1"/>
              <a:t>γραπτοσ</a:t>
            </a:r>
            <a:r>
              <a:rPr lang="el-GR" dirty="0"/>
              <a:t> </a:t>
            </a:r>
            <a:r>
              <a:rPr lang="el-GR" dirty="0" err="1"/>
              <a:t>λογοσ</a:t>
            </a:r>
            <a:br>
              <a:rPr lang="el-GR" dirty="0"/>
            </a:br>
            <a:endParaRPr lang="el-GR" dirty="0"/>
          </a:p>
        </p:txBody>
      </p:sp>
      <p:sp>
        <p:nvSpPr>
          <p:cNvPr id="3" name="Θέση περιεχομένου 2">
            <a:extLst>
              <a:ext uri="{FF2B5EF4-FFF2-40B4-BE49-F238E27FC236}">
                <a16:creationId xmlns:a16="http://schemas.microsoft.com/office/drawing/2014/main" id="{2A51B469-1B5E-9391-E1C6-B0C448DDAAEA}"/>
              </a:ext>
            </a:extLst>
          </p:cNvPr>
          <p:cNvSpPr>
            <a:spLocks noGrp="1"/>
          </p:cNvSpPr>
          <p:nvPr>
            <p:ph idx="1"/>
          </p:nvPr>
        </p:nvSpPr>
        <p:spPr/>
        <p:txBody>
          <a:bodyPr/>
          <a:lstStyle/>
          <a:p>
            <a:r>
              <a:rPr lang="fr-FR" dirty="0">
                <a:hlinkClick r:id="rId2"/>
              </a:rPr>
              <a:t>https://www.greek-language.gr/greekLang/studies/guide/thema_a10/index.htm</a:t>
            </a:r>
            <a:endParaRPr lang="el-GR" dirty="0">
              <a:hlinkClick r:id="rId2"/>
            </a:endParaRPr>
          </a:p>
          <a:p>
            <a:r>
              <a:rPr lang="fr-FR" dirty="0">
                <a:hlinkClick r:id="rId3"/>
              </a:rPr>
              <a:t>https://www.greek-language.gr/greekLang/studies/guide/thema_a10/01.html</a:t>
            </a:r>
            <a:endParaRPr lang="el-GR" dirty="0"/>
          </a:p>
          <a:p>
            <a:endParaRPr lang="el-GR" dirty="0"/>
          </a:p>
          <a:p>
            <a:endParaRPr lang="el-GR" dirty="0"/>
          </a:p>
        </p:txBody>
      </p:sp>
    </p:spTree>
    <p:extLst>
      <p:ext uri="{BB962C8B-B14F-4D97-AF65-F5344CB8AC3E}">
        <p14:creationId xmlns:p14="http://schemas.microsoft.com/office/powerpoint/2010/main" val="166969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3">
            <a:extLst>
              <a:ext uri="{FF2B5EF4-FFF2-40B4-BE49-F238E27FC236}">
                <a16:creationId xmlns:a16="http://schemas.microsoft.com/office/drawing/2014/main" id="{B021AF80-B31F-BB4E-8E39-B22189DD34B9}"/>
              </a:ext>
            </a:extLst>
          </p:cNvPr>
          <p:cNvSpPr>
            <a:spLocks noGrp="1"/>
          </p:cNvSpPr>
          <p:nvPr>
            <p:ph type="title"/>
          </p:nvPr>
        </p:nvSpPr>
        <p:spPr>
          <a:xfrm>
            <a:off x="2063750" y="333375"/>
            <a:ext cx="8229600" cy="1143000"/>
          </a:xfrm>
        </p:spPr>
        <p:txBody>
          <a:bodyPr>
            <a:normAutofit fontScale="90000"/>
          </a:bodyPr>
          <a:lstStyle/>
          <a:p>
            <a:r>
              <a:rPr lang="el-GR" altLang="el-GR" sz="2800">
                <a:ea typeface="ＭＳ Ｐゴシック" panose="020B0600070205080204" pitchFamily="34" charset="-128"/>
              </a:rPr>
              <a:t>Τι ακριβώς σημαίνει </a:t>
            </a:r>
            <a:r>
              <a:rPr lang="el-GR" altLang="el-GR" sz="2800" b="1">
                <a:ea typeface="ＭＳ Ｐゴシック" panose="020B0600070205080204" pitchFamily="34" charset="-128"/>
              </a:rPr>
              <a:t>ότι γνωρίζω μια λέξη</a:t>
            </a:r>
            <a:r>
              <a:rPr lang="el-GR" altLang="el-GR" sz="2800">
                <a:ea typeface="ＭＳ Ｐゴシック" panose="020B0600070205080204" pitchFamily="34" charset="-128"/>
              </a:rPr>
              <a:t>, κομμάτι από </a:t>
            </a:r>
            <a:r>
              <a:rPr lang="el-GR" altLang="el-GR" sz="2800" b="1">
                <a:ea typeface="ＭＳ Ｐゴシック" panose="020B0600070205080204" pitchFamily="34" charset="-128"/>
              </a:rPr>
              <a:t>τη γνώση της μητρικής μου γλώσσας</a:t>
            </a:r>
            <a:r>
              <a:rPr lang="el-GR" altLang="el-GR" sz="2800">
                <a:ea typeface="ＭＳ Ｐゴシック" panose="020B0600070205080204" pitchFamily="34" charset="-128"/>
              </a:rPr>
              <a:t>;</a:t>
            </a:r>
            <a:endParaRPr lang="en-US" altLang="el-GR" sz="2800">
              <a:ea typeface="ＭＳ Ｐゴシック" panose="020B0600070205080204" pitchFamily="34" charset="-128"/>
            </a:endParaRPr>
          </a:p>
        </p:txBody>
      </p:sp>
      <p:sp>
        <p:nvSpPr>
          <p:cNvPr id="69634" name="Content Placeholder 4">
            <a:extLst>
              <a:ext uri="{FF2B5EF4-FFF2-40B4-BE49-F238E27FC236}">
                <a16:creationId xmlns:a16="http://schemas.microsoft.com/office/drawing/2014/main" id="{857E7918-04E8-5C4E-85AF-C6198DE17B88}"/>
              </a:ext>
            </a:extLst>
          </p:cNvPr>
          <p:cNvSpPr>
            <a:spLocks noGrp="1"/>
          </p:cNvSpPr>
          <p:nvPr>
            <p:ph idx="1"/>
          </p:nvPr>
        </p:nvSpPr>
        <p:spPr/>
        <p:txBody>
          <a:bodyPr>
            <a:normAutofit fontScale="85000" lnSpcReduction="20000"/>
          </a:bodyPr>
          <a:lstStyle/>
          <a:p>
            <a:r>
              <a:rPr lang="el-GR" altLang="el-GR" sz="2800">
                <a:ea typeface="ＭＳ Ｐゴシック" panose="020B0600070205080204" pitchFamily="34" charset="-128"/>
              </a:rPr>
              <a:t>Σημαίνει πολύ απλά ότι γνωρίζω ότι ορισμένες ακολουθίες φθόγγων φέρουν συγκεκριμένες σημασίες, χωρίς μάλιστα να χρειάζεται να το... πολυσκεφτώ.</a:t>
            </a:r>
          </a:p>
          <a:p>
            <a:r>
              <a:rPr lang="el-GR" altLang="el-GR" sz="2800">
                <a:ea typeface="ＭＳ Ｐゴシック" panose="020B0600070205080204" pitchFamily="34" charset="-128"/>
              </a:rPr>
              <a:t>Όταν κάποιος γνωρίζει μια γλώσσα, γνωρίζει λέξεις αυτής της γλώσσας, δηλαδή ακολουθίες ήχων που σχετίζονται με συγκεκριμένες σημασίες.</a:t>
            </a:r>
          </a:p>
          <a:p>
            <a:r>
              <a:rPr lang="el-GR" altLang="el-GR" sz="2800">
                <a:ea typeface="ＭＳ Ｐゴシック" panose="020B0600070205080204" pitchFamily="34" charset="-128"/>
              </a:rPr>
              <a:t>Τι συμβαίνει, όμως, όταν δεν γνωρίζουμε μια γλώσσα; Πόσο εύκολο είναι να μαντέψουμε τη σημασία λέξεων μόνο από τη μορφή τους;</a:t>
            </a:r>
            <a:endParaRPr lang="en-US" altLang="el-GR" sz="2800">
              <a:ea typeface="ＭＳ Ｐゴシック" panose="020B0600070205080204" pitchFamily="34" charset="-128"/>
            </a:endParaRPr>
          </a:p>
        </p:txBody>
      </p:sp>
    </p:spTree>
    <p:extLst>
      <p:ext uri="{BB962C8B-B14F-4D97-AF65-F5344CB8AC3E}">
        <p14:creationId xmlns:p14="http://schemas.microsoft.com/office/powerpoint/2010/main" val="3742753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itle 1">
            <a:extLst>
              <a:ext uri="{FF2B5EF4-FFF2-40B4-BE49-F238E27FC236}">
                <a16:creationId xmlns:a16="http://schemas.microsoft.com/office/drawing/2014/main" id="{C7F8E77D-590F-EC44-B394-01A339F4666D}"/>
              </a:ext>
            </a:extLst>
          </p:cNvPr>
          <p:cNvSpPr>
            <a:spLocks noGrp="1"/>
          </p:cNvSpPr>
          <p:nvPr>
            <p:ph type="title"/>
          </p:nvPr>
        </p:nvSpPr>
        <p:spPr>
          <a:xfrm>
            <a:off x="1981200" y="427048"/>
            <a:ext cx="7729728" cy="1188720"/>
          </a:xfrm>
        </p:spPr>
        <p:txBody>
          <a:bodyPr/>
          <a:lstStyle/>
          <a:p>
            <a:r>
              <a:rPr lang="el-GR" altLang="el-GR" b="1">
                <a:ea typeface="ＭＳ Ｐゴシック" panose="020B0600070205080204" pitchFamily="34" charset="-128"/>
              </a:rPr>
              <a:t>Ποιος σας έμαθε να μιλάτε;</a:t>
            </a:r>
            <a:endParaRPr lang="en-US" altLang="el-GR" b="1">
              <a:ea typeface="ＭＳ Ｐゴシック" panose="020B0600070205080204" pitchFamily="34" charset="-128"/>
            </a:endParaRPr>
          </a:p>
        </p:txBody>
      </p:sp>
      <p:sp>
        <p:nvSpPr>
          <p:cNvPr id="166914" name="Content Placeholder 2">
            <a:extLst>
              <a:ext uri="{FF2B5EF4-FFF2-40B4-BE49-F238E27FC236}">
                <a16:creationId xmlns:a16="http://schemas.microsoft.com/office/drawing/2014/main" id="{0F01BBBB-1942-0D46-B3BB-E779FE496486}"/>
              </a:ext>
            </a:extLst>
          </p:cNvPr>
          <p:cNvSpPr>
            <a:spLocks noGrp="1"/>
          </p:cNvSpPr>
          <p:nvPr>
            <p:ph idx="1"/>
          </p:nvPr>
        </p:nvSpPr>
        <p:spPr>
          <a:xfrm>
            <a:off x="1981200" y="1977593"/>
            <a:ext cx="7729728" cy="3421721"/>
          </a:xfrm>
        </p:spPr>
        <p:txBody>
          <a:bodyPr/>
          <a:lstStyle/>
          <a:p>
            <a:r>
              <a:rPr lang="el-GR" altLang="el-GR" dirty="0">
                <a:ea typeface="ＭＳ Ｐゴシック" panose="020B0600070205080204" pitchFamily="34" charset="-128"/>
              </a:rPr>
              <a:t>Τη γλώσσα μου έδωσαν Ελληνική....</a:t>
            </a:r>
          </a:p>
          <a:p>
            <a:r>
              <a:rPr lang="el-GR" altLang="el-GR" dirty="0">
                <a:ea typeface="ＭＳ Ｐゴシック" panose="020B0600070205080204" pitchFamily="34" charset="-128"/>
              </a:rPr>
              <a:t>Μπορεί να νομίζετε ότι ήταν οι γονείς σας, αλλά στην πραγματικότητα μάθατε από μόνοι σας.</a:t>
            </a:r>
          </a:p>
          <a:p>
            <a:r>
              <a:rPr lang="el-GR" altLang="el-GR" dirty="0">
                <a:ea typeface="ＭＳ Ｐゴシック" panose="020B0600070205080204" pitchFamily="34" charset="-128"/>
              </a:rPr>
              <a:t> Οι γονείς σας σας παρείχαν το «μοντέλο» της γλώσσας ή των γλωσσών που θα μαθαίνατε, αλλά γεννηθήκατε εφοδιασμένοι με έναν </a:t>
            </a:r>
            <a:r>
              <a:rPr lang="el-GR" altLang="el-GR" b="1" dirty="0">
                <a:highlight>
                  <a:srgbClr val="FFFF00"/>
                </a:highlight>
                <a:ea typeface="ＭＳ Ｐゴシック" panose="020B0600070205080204" pitchFamily="34" charset="-128"/>
              </a:rPr>
              <a:t>έτοιμο γλωσσικό επεξεργαστή</a:t>
            </a:r>
            <a:r>
              <a:rPr lang="el-GR" altLang="el-GR" b="1" dirty="0">
                <a:ea typeface="ＭＳ Ｐゴシック" panose="020B0600070205080204" pitchFamily="34" charset="-128"/>
              </a:rPr>
              <a:t> </a:t>
            </a:r>
            <a:r>
              <a:rPr lang="el-GR" altLang="el-GR" dirty="0">
                <a:ea typeface="ＭＳ Ｐゴシック" panose="020B0600070205080204" pitchFamily="34" charset="-128"/>
              </a:rPr>
              <a:t>που σας βοήθησε να καταλάβετε υποσυνείδητα πώς λειτουργούσε η γλώσσα που ακούγατε.</a:t>
            </a:r>
            <a:endParaRPr lang="en-US" altLang="el-GR" dirty="0">
              <a:ea typeface="ＭＳ Ｐゴシック" panose="020B0600070205080204" pitchFamily="34" charset="-128"/>
            </a:endParaRPr>
          </a:p>
        </p:txBody>
      </p:sp>
    </p:spTree>
    <p:extLst>
      <p:ext uri="{BB962C8B-B14F-4D97-AF65-F5344CB8AC3E}">
        <p14:creationId xmlns:p14="http://schemas.microsoft.com/office/powerpoint/2010/main" val="3392509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Title 4">
            <a:extLst>
              <a:ext uri="{FF2B5EF4-FFF2-40B4-BE49-F238E27FC236}">
                <a16:creationId xmlns:a16="http://schemas.microsoft.com/office/drawing/2014/main" id="{32071FF4-EA9F-9A4A-9D97-D49DE4C4405D}"/>
              </a:ext>
            </a:extLst>
          </p:cNvPr>
          <p:cNvSpPr>
            <a:spLocks noGrp="1"/>
          </p:cNvSpPr>
          <p:nvPr>
            <p:ph type="title"/>
          </p:nvPr>
        </p:nvSpPr>
        <p:spPr/>
        <p:txBody>
          <a:bodyPr/>
          <a:lstStyle/>
          <a:p>
            <a:r>
              <a:rPr lang="el-GR" altLang="el-GR" b="1">
                <a:ea typeface="ＭＳ Ｐゴシック" panose="020B0600070205080204" pitchFamily="34" charset="-128"/>
              </a:rPr>
              <a:t>Κατάκτηση Γλώσσας</a:t>
            </a:r>
            <a:endParaRPr lang="en-US" altLang="el-GR" b="1">
              <a:ea typeface="ＭＳ Ｐゴシック" panose="020B0600070205080204" pitchFamily="34" charset="-128"/>
            </a:endParaRPr>
          </a:p>
        </p:txBody>
      </p:sp>
      <p:sp>
        <p:nvSpPr>
          <p:cNvPr id="168962" name="Content Placeholder 5">
            <a:extLst>
              <a:ext uri="{FF2B5EF4-FFF2-40B4-BE49-F238E27FC236}">
                <a16:creationId xmlns:a16="http://schemas.microsoft.com/office/drawing/2014/main" id="{95F0E040-C6C5-374D-94E8-6560601676F5}"/>
              </a:ext>
            </a:extLst>
          </p:cNvPr>
          <p:cNvSpPr>
            <a:spLocks noGrp="1"/>
          </p:cNvSpPr>
          <p:nvPr>
            <p:ph idx="1"/>
          </p:nvPr>
        </p:nvSpPr>
        <p:spPr/>
        <p:txBody>
          <a:bodyPr/>
          <a:lstStyle/>
          <a:p>
            <a:r>
              <a:rPr lang="el-GR" altLang="el-GR">
                <a:ea typeface="ＭＳ Ｐゴシック" panose="020B0600070205080204" pitchFamily="34" charset="-128"/>
              </a:rPr>
              <a:t>Ο κλάδος της Γλωσσολογίας που μελετά τους τρόπους με τους οποίους τα παιδιά μαθαίνουν τη γλώσσα τους </a:t>
            </a:r>
            <a:r>
              <a:rPr lang="el-GR" altLang="el-GR" b="1" i="1">
                <a:ea typeface="ＭＳ Ｐゴシック" panose="020B0600070205080204" pitchFamily="34" charset="-128"/>
              </a:rPr>
              <a:t>(ΚΓ1)</a:t>
            </a:r>
            <a:r>
              <a:rPr lang="el-GR" altLang="el-GR">
                <a:ea typeface="ＭＳ Ｐゴシック" panose="020B0600070205080204" pitchFamily="34" charset="-128"/>
              </a:rPr>
              <a:t>.</a:t>
            </a:r>
          </a:p>
          <a:p>
            <a:r>
              <a:rPr lang="el-GR" altLang="el-GR">
                <a:ea typeface="ＭＳ Ｐゴシック" panose="020B0600070205080204" pitchFamily="34" charset="-128"/>
              </a:rPr>
              <a:t>Όταν η Γλωσσολογία ασχολείται με το πώς μαθαίνουμε μια δεύτερη ή ξένη γλώσσα, τότε μιλάμε για </a:t>
            </a:r>
            <a:r>
              <a:rPr lang="el-GR" altLang="el-GR" b="1" i="1">
                <a:ea typeface="ＭＳ Ｐゴシック" panose="020B0600070205080204" pitchFamily="34" charset="-128"/>
              </a:rPr>
              <a:t>Κατάκτηση Δεύτερης Γλώσσας (ΚΓ2)</a:t>
            </a:r>
            <a:r>
              <a:rPr lang="el-GR" altLang="el-GR">
                <a:ea typeface="ＭＳ Ｐゴシック" panose="020B0600070205080204" pitchFamily="34" charset="-128"/>
              </a:rPr>
              <a:t>.</a:t>
            </a:r>
            <a:endParaRPr lang="en-US" altLang="el-GR">
              <a:ea typeface="ＭＳ Ｐゴシック" panose="020B0600070205080204" pitchFamily="34" charset="-128"/>
            </a:endParaRPr>
          </a:p>
        </p:txBody>
      </p:sp>
    </p:spTree>
    <p:extLst>
      <p:ext uri="{BB962C8B-B14F-4D97-AF65-F5344CB8AC3E}">
        <p14:creationId xmlns:p14="http://schemas.microsoft.com/office/powerpoint/2010/main" val="3468766650"/>
      </p:ext>
    </p:extLst>
  </p:cSld>
  <p:clrMapOvr>
    <a:masterClrMapping/>
  </p:clrMapOvr>
</p:sld>
</file>

<file path=ppt/theme/theme1.xml><?xml version="1.0" encoding="utf-8"?>
<a:theme xmlns:a="http://schemas.openxmlformats.org/drawingml/2006/main" name="Δέμα">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Δέμα</Template>
  <TotalTime>9596</TotalTime>
  <Words>2027</Words>
  <Application>Microsoft Macintosh PowerPoint</Application>
  <PresentationFormat>Ευρεία οθόνη</PresentationFormat>
  <Paragraphs>206</Paragraphs>
  <Slides>22</Slides>
  <Notes>6</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22</vt:i4>
      </vt:variant>
    </vt:vector>
  </HeadingPairs>
  <TitlesOfParts>
    <vt:vector size="28" baseType="lpstr">
      <vt:lpstr>Arial</vt:lpstr>
      <vt:lpstr>Calibri</vt:lpstr>
      <vt:lpstr>Corbel</vt:lpstr>
      <vt:lpstr>Gill Sans MT</vt:lpstr>
      <vt:lpstr>Wingdings</vt:lpstr>
      <vt:lpstr>Δέμα</vt:lpstr>
      <vt:lpstr>Η γλωσσολογία είναι το αντικειμενο μελετησ μασ</vt:lpstr>
      <vt:lpstr>Τα μυστικα της ανθρωπινησ γλωσσασ</vt:lpstr>
      <vt:lpstr>Βασικές αρχές της σύγχρονης Γλωσσολογίας: Σωστό ή λάθος;</vt:lpstr>
      <vt:lpstr>Βασικές αρχές της σύγχρονης Γλωσσολογίας: Σωστό ή λάθος;</vt:lpstr>
      <vt:lpstr>Προτεραιοτητα προφορικου λογου</vt:lpstr>
      <vt:lpstr>Προφορικοσ – γραπτοσ λογοσ </vt:lpstr>
      <vt:lpstr>Τι ακριβώς σημαίνει ότι γνωρίζω μια λέξη, κομμάτι από τη γνώση της μητρικής μου γλώσσας;</vt:lpstr>
      <vt:lpstr>Ποιος σας έμαθε να μιλάτε;</vt:lpstr>
      <vt:lpstr>Κατάκτηση Γλώσσας</vt:lpstr>
      <vt:lpstr> ποσο ιδιεσ η διαφορετικεσ είναι οι διαδικασιεσ κατακτησησ στην πρωτη και τη δευτερη γλωσσα;</vt:lpstr>
      <vt:lpstr>ΔΡΑΣΤΗΡΙΟΤΗΤΑ</vt:lpstr>
      <vt:lpstr>4 κατηγορίες μαθητών/ υποκειμένων-στόχων (+, -, ?)</vt:lpstr>
      <vt:lpstr>4 κατηγορίες μαθητών (+, -, ?)</vt:lpstr>
      <vt:lpstr>4 κατηγορίες μαθητών (+, -, ?)</vt:lpstr>
      <vt:lpstr>4 κατηγορίες μαθητών (+, -, ?)</vt:lpstr>
      <vt:lpstr>Η εννοια του κατανοητου εισαγομενου</vt:lpstr>
      <vt:lpstr>Διαβάστε τι λένε/ έλεγαν τα στόματά τους</vt:lpstr>
      <vt:lpstr>Η εννοια του «κανονα» στην πρωτη και τη δευτερη γλωσσα</vt:lpstr>
      <vt:lpstr>ΑΣΚΗΣΗ 3: ΠΟΙΕΣ ΑΠΌ ΤΙΣ ΠΑΡΑΚΑΤΩ προτασεις αντιστοιχουν σε φυσικουσ ομιλητες της ελληνικησ και ποιες σε ξενουσ που μαθαινουν ελληνικα; Που βρισκεται το λαθοσ; Γιατι γινεται το λαθοσ αυτό;</vt:lpstr>
      <vt:lpstr>Παρουσίαση του PowerPoint</vt:lpstr>
      <vt:lpstr>Παρουσίαση του PowerPoint</vt:lpstr>
      <vt:lpstr>ΠΠΛ δείγμα γλωσσικής παραγωγής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Μαρία Ιακώβου</dc:creator>
  <cp:lastModifiedBy>Μαρία Ιακώβου</cp:lastModifiedBy>
  <cp:revision>63</cp:revision>
  <dcterms:created xsi:type="dcterms:W3CDTF">2020-03-22T07:50:20Z</dcterms:created>
  <dcterms:modified xsi:type="dcterms:W3CDTF">2023-05-30T09:29:38Z</dcterms:modified>
</cp:coreProperties>
</file>