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9"/>
  </p:notesMasterIdLst>
  <p:sldIdLst>
    <p:sldId id="801" r:id="rId2"/>
    <p:sldId id="795" r:id="rId3"/>
    <p:sldId id="796" r:id="rId4"/>
    <p:sldId id="798" r:id="rId5"/>
    <p:sldId id="327" r:id="rId6"/>
    <p:sldId id="799" r:id="rId7"/>
    <p:sldId id="287" r:id="rId8"/>
    <p:sldId id="288" r:id="rId9"/>
    <p:sldId id="289" r:id="rId10"/>
    <p:sldId id="551" r:id="rId11"/>
    <p:sldId id="552" r:id="rId12"/>
    <p:sldId id="567" r:id="rId13"/>
    <p:sldId id="304" r:id="rId14"/>
    <p:sldId id="305" r:id="rId15"/>
    <p:sldId id="554" r:id="rId16"/>
    <p:sldId id="387" r:id="rId17"/>
    <p:sldId id="79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77"/>
    <p:restoredTop sz="95761"/>
  </p:normalViewPr>
  <p:slideViewPr>
    <p:cSldViewPr snapToGrid="0">
      <p:cViewPr varScale="1">
        <p:scale>
          <a:sx n="42" d="100"/>
          <a:sy n="42" d="100"/>
        </p:scale>
        <p:origin x="19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E9FA0-2703-AC41-AC17-A9636853C3EA}" type="datetimeFigureOut">
              <a:rPr lang="el-GR" smtClean="0"/>
              <a:t>25/4/23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0EFCB-C4BF-EB48-8B79-3EA0751949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395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1 - Θέση εικόνας διαφάνειας">
            <a:extLst>
              <a:ext uri="{FF2B5EF4-FFF2-40B4-BE49-F238E27FC236}">
                <a16:creationId xmlns:a16="http://schemas.microsoft.com/office/drawing/2014/main" id="{9553C262-D24E-12D3-65F1-B8F90CE360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4" name="2 - Θέση σημειώσεων">
            <a:extLst>
              <a:ext uri="{FF2B5EF4-FFF2-40B4-BE49-F238E27FC236}">
                <a16:creationId xmlns:a16="http://schemas.microsoft.com/office/drawing/2014/main" id="{6954F9B1-41E7-F013-7B6B-93913AD21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6435" name="3 - Θέση αριθμού διαφάνειας">
            <a:extLst>
              <a:ext uri="{FF2B5EF4-FFF2-40B4-BE49-F238E27FC236}">
                <a16:creationId xmlns:a16="http://schemas.microsoft.com/office/drawing/2014/main" id="{551784E3-34DD-A6EE-58F1-D66ABC0267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6E988FD-CEF3-4C41-A967-4A4A04F2B0D9}" type="slidenum">
              <a:rPr lang="el-GR" altLang="el-GR" smtClean="0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2</a:t>
            </a:fld>
            <a:endParaRPr lang="el-GR" altLang="el-G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771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1 - Θέση εικόνας διαφάνειας">
            <a:extLst>
              <a:ext uri="{FF2B5EF4-FFF2-40B4-BE49-F238E27FC236}">
                <a16:creationId xmlns:a16="http://schemas.microsoft.com/office/drawing/2014/main" id="{BFB04E6F-3421-088C-4C30-FB098C1926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2" name="2 - Θέση σημειώσεων">
            <a:extLst>
              <a:ext uri="{FF2B5EF4-FFF2-40B4-BE49-F238E27FC236}">
                <a16:creationId xmlns:a16="http://schemas.microsoft.com/office/drawing/2014/main" id="{01008CC4-CD60-2BEF-462A-90DDEB88A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8483" name="3 - Θέση αριθμού διαφάνειας">
            <a:extLst>
              <a:ext uri="{FF2B5EF4-FFF2-40B4-BE49-F238E27FC236}">
                <a16:creationId xmlns:a16="http://schemas.microsoft.com/office/drawing/2014/main" id="{B3D6BE73-3FAD-8348-340D-43D2EC7AFE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D0BA6F8-BD71-0140-86C4-29F83A8A2696}" type="slidenum">
              <a:rPr lang="el-GR" altLang="el-GR" smtClean="0">
                <a:latin typeface="Calibri" panose="020F0502020204030204" pitchFamily="34" charset="0"/>
              </a:rPr>
              <a:pPr>
                <a:spcBef>
                  <a:spcPct val="0"/>
                </a:spcBef>
              </a:pPr>
              <a:t>3</a:t>
            </a:fld>
            <a:endParaRPr lang="el-GR" altLang="el-G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075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2226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4E65101F-3F1D-C945-9B24-59B2FBF05ECF}" type="slidenum">
              <a:rPr lang="el-GR">
                <a:latin typeface="Calibri" charset="0"/>
              </a:rPr>
              <a:pPr eaLnBrk="1" hangingPunct="1">
                <a:defRPr/>
              </a:pPr>
              <a:t>16</a:t>
            </a:fld>
            <a:endParaRPr lang="el-GR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604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ECdTcqrUA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eek-language.gr/greekLang/modern_greek/tools/lexica/triantafyllides/search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eek-language.gr/digitalResources/ancient_greek/tools/liddell-scott/search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C909C486-BF9F-8E95-A1B8-D3AD55391D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err="1"/>
              <a:t>Μυθοι</a:t>
            </a:r>
            <a:r>
              <a:rPr lang="el-GR" b="1" dirty="0"/>
              <a:t> και </a:t>
            </a:r>
            <a:r>
              <a:rPr lang="el-GR" b="1" dirty="0" err="1"/>
              <a:t>αληθειεσ</a:t>
            </a:r>
            <a:r>
              <a:rPr lang="el-GR" b="1" dirty="0"/>
              <a:t> για τη </a:t>
            </a:r>
            <a:r>
              <a:rPr lang="el-GR" b="1" dirty="0" err="1"/>
              <a:t>γλωσσολογια</a:t>
            </a:r>
            <a:endParaRPr lang="el-GR" b="1" dirty="0"/>
          </a:p>
        </p:txBody>
      </p:sp>
      <p:sp>
        <p:nvSpPr>
          <p:cNvPr id="5" name="Υπότιτλος 4">
            <a:extLst>
              <a:ext uri="{FF2B5EF4-FFF2-40B4-BE49-F238E27FC236}">
                <a16:creationId xmlns:a16="http://schemas.microsoft.com/office/drawing/2014/main" id="{B574947E-6AC2-B17F-4E5C-0BC027328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535424"/>
            <a:ext cx="6801612" cy="1239894"/>
          </a:xfrm>
        </p:spPr>
        <p:txBody>
          <a:bodyPr>
            <a:normAutofit/>
          </a:bodyPr>
          <a:lstStyle/>
          <a:p>
            <a:r>
              <a:rPr lang="el-GR" sz="2800" dirty="0"/>
              <a:t>Απαντήστε στο παρακάτω κουίζ</a:t>
            </a:r>
          </a:p>
        </p:txBody>
      </p:sp>
    </p:spTree>
    <p:extLst>
      <p:ext uri="{BB962C8B-B14F-4D97-AF65-F5344CB8AC3E}">
        <p14:creationId xmlns:p14="http://schemas.microsoft.com/office/powerpoint/2010/main" val="1176769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Τίτλος 1">
            <a:extLst>
              <a:ext uri="{FF2B5EF4-FFF2-40B4-BE49-F238E27FC236}">
                <a16:creationId xmlns:a16="http://schemas.microsoft.com/office/drawing/2014/main" id="{3D75B432-8921-554C-9A48-BF6343B5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>
                <a:ea typeface="ＭＳ Ｐゴシック" panose="020B0600070205080204" pitchFamily="34" charset="-128"/>
              </a:rPr>
              <a:t>Συμπληρώστε ό,τι λείπει</a:t>
            </a:r>
          </a:p>
        </p:txBody>
      </p:sp>
      <p:sp>
        <p:nvSpPr>
          <p:cNvPr id="22530" name="Θέση περιεχομένου 2">
            <a:extLst>
              <a:ext uri="{FF2B5EF4-FFF2-40B4-BE49-F238E27FC236}">
                <a16:creationId xmlns:a16="http://schemas.microsoft.com/office/drawing/2014/main" id="{54BD0802-D09A-A24D-B4AA-4EC07BC8F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5925" y="2638044"/>
            <a:ext cx="8274939" cy="3805619"/>
          </a:xfrm>
        </p:spPr>
        <p:txBody>
          <a:bodyPr>
            <a:noAutofit/>
          </a:bodyPr>
          <a:lstStyle/>
          <a:p>
            <a:r>
              <a:rPr lang="el-GR" altLang="el-GR" sz="2800" dirty="0" err="1">
                <a:ea typeface="ＭＳ Ｐゴシック" panose="020B0600070205080204" pitchFamily="34" charset="-128"/>
              </a:rPr>
              <a:t>Προβατου</a:t>
            </a:r>
            <a:endParaRPr lang="el-GR" altLang="el-GR" sz="2800" dirty="0">
              <a:ea typeface="ＭＳ Ｐゴシック" panose="020B0600070205080204" pitchFamily="34" charset="-128"/>
            </a:endParaRPr>
          </a:p>
          <a:p>
            <a:r>
              <a:rPr lang="el-GR" altLang="el-GR" sz="2800" dirty="0" err="1">
                <a:ea typeface="ＭＳ Ｐゴシック" panose="020B0600070205080204" pitchFamily="34" charset="-128"/>
              </a:rPr>
              <a:t>Ποδηλατου</a:t>
            </a:r>
            <a:endParaRPr lang="el-GR" altLang="el-GR" sz="2800" dirty="0">
              <a:ea typeface="ＭＳ Ｐゴシック" panose="020B0600070205080204" pitchFamily="34" charset="-128"/>
            </a:endParaRPr>
          </a:p>
          <a:p>
            <a:r>
              <a:rPr lang="el-GR" altLang="el-GR" sz="2800" dirty="0" err="1">
                <a:ea typeface="ＭＳ Ｐゴシック" panose="020B0600070205080204" pitchFamily="34" charset="-128"/>
              </a:rPr>
              <a:t>Φαρμακου</a:t>
            </a:r>
            <a:endParaRPr lang="el-GR" altLang="el-GR" sz="2800" dirty="0">
              <a:ea typeface="ＭＳ Ｐゴシック" panose="020B0600070205080204" pitchFamily="34" charset="-128"/>
            </a:endParaRPr>
          </a:p>
          <a:p>
            <a:r>
              <a:rPr lang="el-GR" altLang="el-GR" sz="2800" dirty="0" err="1">
                <a:ea typeface="ＭＳ Ｐゴシック" panose="020B0600070205080204" pitchFamily="34" charset="-128"/>
              </a:rPr>
              <a:t>Βουτυρου</a:t>
            </a:r>
            <a:endParaRPr lang="el-GR" altLang="el-GR" sz="2800" dirty="0">
              <a:ea typeface="ＭＳ Ｐゴシック" panose="020B0600070205080204" pitchFamily="34" charset="-128"/>
            </a:endParaRPr>
          </a:p>
          <a:p>
            <a:r>
              <a:rPr lang="el-GR" altLang="el-GR" sz="2800" dirty="0">
                <a:ea typeface="ＭＳ Ｐゴシック" panose="020B0600070205080204" pitchFamily="34" charset="-128"/>
              </a:rPr>
              <a:t>Βλέπω _σωλήνα</a:t>
            </a:r>
          </a:p>
          <a:p>
            <a:r>
              <a:rPr lang="el-GR" altLang="el-GR" sz="2800" dirty="0">
                <a:ea typeface="ＭＳ Ｐゴシック" panose="020B0600070205080204" pitchFamily="34" charset="-128"/>
              </a:rPr>
              <a:t>Βλέπω _ διαγώνιο</a:t>
            </a:r>
          </a:p>
          <a:p>
            <a:r>
              <a:rPr lang="el-GR" altLang="el-GR" sz="2800" dirty="0">
                <a:ea typeface="ＭＳ Ｐゴシック" panose="020B0600070205080204" pitchFamily="34" charset="-128"/>
              </a:rPr>
              <a:t>Ρίχνω _ ψήφο μου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Τίτλος 1">
            <a:extLst>
              <a:ext uri="{FF2B5EF4-FFF2-40B4-BE49-F238E27FC236}">
                <a16:creationId xmlns:a16="http://schemas.microsoft.com/office/drawing/2014/main" id="{85C2B67C-5A7E-DD44-9B86-ECF14037D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>
                <a:ea typeface="ＭＳ Ｐゴシック" panose="020B0600070205080204" pitchFamily="34" charset="-128"/>
              </a:rPr>
              <a:t>Φτιάξτε τη γενική πληθυντικού</a:t>
            </a:r>
          </a:p>
        </p:txBody>
      </p:sp>
      <p:sp>
        <p:nvSpPr>
          <p:cNvPr id="23554" name="Θέση περιεχομένου 2">
            <a:extLst>
              <a:ext uri="{FF2B5EF4-FFF2-40B4-BE49-F238E27FC236}">
                <a16:creationId xmlns:a16="http://schemas.microsoft.com/office/drawing/2014/main" id="{1AD70646-7E57-7541-AF8E-08BDA346E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>
                <a:ea typeface="ＭＳ Ｐゴシック" panose="020B0600070205080204" pitchFamily="34" charset="-128"/>
              </a:rPr>
              <a:t>Τα βιβλία ______________</a:t>
            </a:r>
          </a:p>
          <a:p>
            <a:r>
              <a:rPr lang="el-GR" altLang="el-GR" sz="2800" dirty="0">
                <a:ea typeface="ＭＳ Ｐゴシック" panose="020B0600070205080204" pitchFamily="34" charset="-128"/>
              </a:rPr>
              <a:t>Η ζέστη ________________</a:t>
            </a:r>
          </a:p>
          <a:p>
            <a:r>
              <a:rPr lang="el-GR" altLang="el-GR" sz="2800" dirty="0">
                <a:ea typeface="ＭＳ Ｐゴシック" panose="020B0600070205080204" pitchFamily="34" charset="-128"/>
              </a:rPr>
              <a:t>Η </a:t>
            </a:r>
            <a:r>
              <a:rPr lang="el-GR" altLang="el-GR" sz="2800" dirty="0" err="1">
                <a:ea typeface="ＭＳ Ｐゴシック" panose="020B0600070205080204" pitchFamily="34" charset="-128"/>
              </a:rPr>
              <a:t>φατσούλα</a:t>
            </a:r>
            <a:r>
              <a:rPr lang="el-GR" altLang="el-GR" sz="2800" dirty="0">
                <a:ea typeface="ＭＳ Ｐゴシック" panose="020B0600070205080204" pitchFamily="34" charset="-128"/>
              </a:rPr>
              <a:t> _____________</a:t>
            </a:r>
          </a:p>
          <a:p>
            <a:r>
              <a:rPr lang="el-GR" altLang="el-GR" sz="2800" dirty="0">
                <a:ea typeface="ＭＳ Ｐゴシック" panose="020B0600070205080204" pitchFamily="34" charset="-128"/>
              </a:rPr>
              <a:t>Η μπανανόφλουδα _____________</a:t>
            </a:r>
          </a:p>
          <a:p>
            <a:r>
              <a:rPr lang="el-GR" altLang="el-GR" sz="2800" dirty="0">
                <a:ea typeface="ＭＳ Ｐゴシック" panose="020B0600070205080204" pitchFamily="34" charset="-128"/>
              </a:rPr>
              <a:t>Η ζάχαρη _________________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0E7BD6-F40A-064F-A83D-0903DC788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ΛΕΞΗ του 2020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8A4D6807-4423-8747-A918-28F1647302C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12112" y="2638425"/>
            <a:ext cx="3402330" cy="3101975"/>
          </a:xfrm>
        </p:spPr>
      </p:pic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3E36CC6-4842-834E-9B02-137354A68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9641" y="2409443"/>
            <a:ext cx="5191822" cy="4305681"/>
          </a:xfrm>
        </p:spPr>
        <p:txBody>
          <a:bodyPr>
            <a:noAutofit/>
          </a:bodyPr>
          <a:lstStyle/>
          <a:p>
            <a:r>
              <a:rPr lang="el-GR" sz="2800" dirty="0"/>
              <a:t>Σκεφτείτε πόσο καινούρια  ή παλιά είναι η λέξη αυτή…Με ποια από τις παραδοχές της γλωσσολογίας συνδέεται η δημιουργία της;</a:t>
            </a:r>
          </a:p>
          <a:p>
            <a:r>
              <a:rPr lang="el-GR" sz="2800" dirty="0"/>
              <a:t>Πώς θα την αποδίδαμε στα Ελληνικά; από τι εξαρτάται η απόδοση αυτή;</a:t>
            </a:r>
          </a:p>
        </p:txBody>
      </p:sp>
    </p:spTree>
    <p:extLst>
      <p:ext uri="{BB962C8B-B14F-4D97-AF65-F5344CB8AC3E}">
        <p14:creationId xmlns:p14="http://schemas.microsoft.com/office/powerpoint/2010/main" val="3500830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Title 1">
            <a:extLst>
              <a:ext uri="{FF2B5EF4-FFF2-40B4-BE49-F238E27FC236}">
                <a16:creationId xmlns:a16="http://schemas.microsoft.com/office/drawing/2014/main" id="{D7E901BC-B750-8842-B5C5-8CE8B911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11480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en-US" altLang="el-GR" sz="3200" b="1">
                <a:ea typeface="ＭＳ Ｐゴシック" panose="020B0600070205080204" pitchFamily="34" charset="-128"/>
              </a:rPr>
              <a:t> </a:t>
            </a:r>
            <a:r>
              <a:rPr lang="el-GR" altLang="el-GR" sz="3200" b="1">
                <a:ea typeface="ＭＳ Ｐゴシック" panose="020B0600070205080204" pitchFamily="34" charset="-128"/>
              </a:rPr>
              <a:t>Λοιπόν, τι είναι ακριβώς η Γλωσσολογία;</a:t>
            </a:r>
            <a:endParaRPr lang="en-US" altLang="el-GR" sz="3200" b="1">
              <a:ea typeface="ＭＳ Ｐゴシック" panose="020B0600070205080204" pitchFamily="34" charset="-128"/>
            </a:endParaRPr>
          </a:p>
        </p:txBody>
      </p:sp>
      <p:sp>
        <p:nvSpPr>
          <p:cNvPr id="156674" name="Content Placeholder 2">
            <a:extLst>
              <a:ext uri="{FF2B5EF4-FFF2-40B4-BE49-F238E27FC236}">
                <a16:creationId xmlns:a16="http://schemas.microsoft.com/office/drawing/2014/main" id="{37AA19E7-FA32-D849-B6C7-F4BA5FFCE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546" y="1750671"/>
            <a:ext cx="10507883" cy="5257800"/>
          </a:xfrm>
        </p:spPr>
        <p:txBody>
          <a:bodyPr>
            <a:normAutofit/>
          </a:bodyPr>
          <a:lstStyle/>
          <a:p>
            <a:r>
              <a:rPr lang="el-GR" altLang="el-GR" sz="3200" dirty="0">
                <a:ea typeface="ＭＳ Ｐゴシック" panose="020B0600070205080204" pitchFamily="34" charset="-128"/>
              </a:rPr>
              <a:t>«Γλωσσολογία είναι </a:t>
            </a:r>
            <a:r>
              <a:rPr lang="el-GR" altLang="el-GR" sz="3200" b="1" dirty="0">
                <a:ea typeface="ＭＳ Ｐゴシック" panose="020B0600070205080204" pitchFamily="34" charset="-128"/>
              </a:rPr>
              <a:t>η επιστήμη της γλώσσας. </a:t>
            </a:r>
            <a:r>
              <a:rPr lang="el-GR" altLang="el-GR" sz="3200" dirty="0">
                <a:ea typeface="ＭＳ Ｐゴシック" panose="020B0600070205080204" pitchFamily="34" charset="-128"/>
              </a:rPr>
              <a:t>Είναι ο κλάδος της επιστήμης οι λειτουργοί της οποίας έχουν επικεντρώσει το έργο τους στο να κατανοήσουν </a:t>
            </a:r>
            <a:r>
              <a:rPr lang="el-GR" altLang="el-GR" sz="3200" b="1" dirty="0">
                <a:ea typeface="ＭＳ Ｐゴシック" panose="020B0600070205080204" pitchFamily="34" charset="-128"/>
              </a:rPr>
              <a:t>γιατί η γλώσσα έχει αυτή τη μορφή</a:t>
            </a:r>
            <a:r>
              <a:rPr lang="el-GR" altLang="el-GR" sz="3200" dirty="0">
                <a:ea typeface="ＭＳ Ｐゴシック" panose="020B0600070205080204" pitchFamily="34" charset="-128"/>
              </a:rPr>
              <a:t>. Μελετούν την ιστορία, την κατάκτηση, τη δομή και τη χρήση όσο το δυνατόν περισσότερων γλωσσών </a:t>
            </a:r>
            <a:r>
              <a:rPr lang="en-US" altLang="el-GR" sz="3200" dirty="0">
                <a:ea typeface="ＭＳ Ｐゴシック" panose="020B0600070205080204" pitchFamily="34" charset="-128"/>
              </a:rPr>
              <a:t>–</a:t>
            </a:r>
            <a:r>
              <a:rPr lang="el-GR" altLang="el-GR" sz="3200" dirty="0">
                <a:ea typeface="ＭＳ Ｐゴシック" panose="020B0600070205080204" pitchFamily="34" charset="-128"/>
              </a:rPr>
              <a:t> Θα ήταν ωραίο να τις μελετούσαν όλες, αλλά η ζωή είναι πολύ μικρή».</a:t>
            </a:r>
            <a:r>
              <a:rPr lang="el-GR" altLang="el-GR" dirty="0">
                <a:ea typeface="ＭＳ Ｐゴシック" panose="020B0600070205080204" pitchFamily="34" charset="-128"/>
              </a:rPr>
              <a:t> </a:t>
            </a:r>
          </a:p>
          <a:p>
            <a:pPr algn="r">
              <a:buFont typeface="Arial" panose="020B0604020202020204" pitchFamily="34" charset="0"/>
              <a:buNone/>
            </a:pPr>
            <a:r>
              <a:rPr lang="el-GR" altLang="el-GR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Ντέιβιντ </a:t>
            </a:r>
            <a:r>
              <a:rPr lang="el-GR" altLang="el-GR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Κρύσταλ</a:t>
            </a:r>
            <a:r>
              <a:rPr lang="el-GR" altLang="el-GR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</a:t>
            </a:r>
          </a:p>
          <a:p>
            <a:pPr algn="r">
              <a:buFont typeface="Arial" panose="020B0604020202020204" pitchFamily="34" charset="0"/>
              <a:buNone/>
            </a:pPr>
            <a:r>
              <a:rPr lang="el-GR" altLang="el-GR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(Καθηγητής Γλωσσολογίας στο Πανεπιστήμιο της Ουαλίας</a:t>
            </a:r>
            <a:r>
              <a:rPr lang="el-GR" altLang="el-GR" sz="20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)</a:t>
            </a:r>
            <a:endParaRPr lang="en-US" altLang="el-GR" sz="20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5899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Title 1">
            <a:extLst>
              <a:ext uri="{FF2B5EF4-FFF2-40B4-BE49-F238E27FC236}">
                <a16:creationId xmlns:a16="http://schemas.microsoft.com/office/drawing/2014/main" id="{8B3167F4-50EE-6640-AA7A-103288465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964" y="411480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en-US" altLang="el-GR" sz="3200" b="1">
                <a:ea typeface="ＭＳ Ｐゴシック" panose="020B0600070205080204" pitchFamily="34" charset="-128"/>
              </a:rPr>
              <a:t> </a:t>
            </a:r>
            <a:r>
              <a:rPr lang="el-GR" altLang="el-GR" sz="3200" b="1">
                <a:ea typeface="ＭＳ Ｐゴシック" panose="020B0600070205080204" pitchFamily="34" charset="-128"/>
              </a:rPr>
              <a:t>Λοιπόν, τι είναι ακριβώς η Γλωσσολογία;</a:t>
            </a:r>
            <a:endParaRPr lang="en-US" altLang="el-GR" sz="3200" b="1">
              <a:ea typeface="ＭＳ Ｐゴシック" panose="020B0600070205080204" pitchFamily="34" charset="-128"/>
            </a:endParaRPr>
          </a:p>
        </p:txBody>
      </p:sp>
      <p:sp>
        <p:nvSpPr>
          <p:cNvPr id="157698" name="Content Placeholder 2">
            <a:extLst>
              <a:ext uri="{FF2B5EF4-FFF2-40B4-BE49-F238E27FC236}">
                <a16:creationId xmlns:a16="http://schemas.microsoft.com/office/drawing/2014/main" id="{4430D8CD-AC79-E24D-BDC7-E36FAA952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892" y="1928447"/>
            <a:ext cx="11054861" cy="5257800"/>
          </a:xfrm>
        </p:spPr>
        <p:txBody>
          <a:bodyPr/>
          <a:lstStyle/>
          <a:p>
            <a:r>
              <a:rPr lang="el-GR" altLang="el-GR" dirty="0">
                <a:ea typeface="ＭＳ Ｐゴシック" panose="020B0600070205080204" pitchFamily="34" charset="-128"/>
              </a:rPr>
              <a:t>Δεδομένου του ότι τη γλώσσα τη συναντάμε σε όλες σχεδόν τις δραστηριότητες του ανθρώπου, η εφαρμογή της γλωσσολογικής ανάλυσης είναι ευρύτατη, περιλαμβάνοντας σχεδόν όλες τις πρακτικές όπου η γλώσσα μπορεί να αποτελεί πρακτικό ζήτημα.</a:t>
            </a:r>
          </a:p>
          <a:p>
            <a:pPr>
              <a:buFont typeface="Arial" panose="020B0604020202020204" pitchFamily="34" charset="0"/>
              <a:buNone/>
            </a:pPr>
            <a:endParaRPr lang="el-GR" altLang="el-GR" sz="20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l-GR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Εκμάθηση και διδασκαλία της γλώσσας </a:t>
            </a:r>
            <a:r>
              <a:rPr lang="en-US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–</a:t>
            </a:r>
            <a:r>
              <a:rPr lang="el-GR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γλώσσα και νέες τεχνολογίες </a:t>
            </a:r>
            <a:r>
              <a:rPr lang="en-US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–</a:t>
            </a:r>
            <a:r>
              <a:rPr lang="el-GR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συστήματα γραφής </a:t>
            </a:r>
            <a:r>
              <a:rPr lang="en-US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–</a:t>
            </a:r>
            <a:r>
              <a:rPr lang="el-GR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λεξικά </a:t>
            </a:r>
            <a:r>
              <a:rPr lang="en-US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–</a:t>
            </a:r>
            <a:r>
              <a:rPr lang="el-GR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μετάφραση </a:t>
            </a:r>
            <a:r>
              <a:rPr lang="en-US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–</a:t>
            </a:r>
            <a:r>
              <a:rPr lang="el-GR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γλωσσική πολιτική </a:t>
            </a:r>
            <a:r>
              <a:rPr lang="en-US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–</a:t>
            </a:r>
            <a:r>
              <a:rPr lang="el-GR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πολύγλωσσες κοινωνίες </a:t>
            </a:r>
            <a:r>
              <a:rPr lang="en-US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–</a:t>
            </a:r>
            <a:r>
              <a:rPr lang="el-GR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 γλωσσικές διαταραχές </a:t>
            </a:r>
            <a:r>
              <a:rPr lang="en-US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–</a:t>
            </a:r>
            <a:r>
              <a:rPr lang="el-GR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γλώσσες υπό εξαφάνιση </a:t>
            </a:r>
            <a:r>
              <a:rPr lang="en-US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–</a:t>
            </a:r>
            <a:r>
              <a:rPr lang="el-GR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επικοινωνία μεταξύ διαφορετικών κοινωνικών, πολιτισμικών, ομάδων </a:t>
            </a:r>
            <a:r>
              <a:rPr lang="en-US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–</a:t>
            </a:r>
            <a:r>
              <a:rPr lang="el-GR" altLang="el-GR" sz="1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εισαγωγή γλωσσικών δεδομένων σε υπολογιστικά συστήματα- δικανικός λόγος/ εγκληματολογική γλωσσολογία</a:t>
            </a:r>
            <a:endParaRPr lang="en-US" altLang="el-GR" sz="16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8576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BB0FDCAE-380A-7F4B-A682-EFDE7CBD42D5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433954" y="309966"/>
            <a:ext cx="11437748" cy="6268770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1024349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2335308" y="80487"/>
            <a:ext cx="7729728" cy="1007533"/>
          </a:xfrm>
        </p:spPr>
        <p:txBody>
          <a:bodyPr/>
          <a:lstStyle/>
          <a:p>
            <a:pPr eaLnBrk="1" hangingPunct="1"/>
            <a:r>
              <a:rPr lang="el-GR">
                <a:solidFill>
                  <a:srgbClr val="FF0000"/>
                </a:solidFill>
                <a:latin typeface="Calibri" charset="0"/>
              </a:rPr>
              <a:t>Δομική ιεραρχία γλωσσικών μονάδων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03388" y="1341438"/>
            <a:ext cx="4038600" cy="5516562"/>
          </a:xfrm>
        </p:spPr>
        <p:txBody>
          <a:bodyPr/>
          <a:lstStyle/>
          <a:p>
            <a:pPr eaLnBrk="1" hangingPunct="1"/>
            <a:r>
              <a:rPr lang="el-GR" sz="2400" dirty="0">
                <a:latin typeface="Calibri" charset="0"/>
              </a:rPr>
              <a:t>ΚΕΙΜΕΝΟ</a:t>
            </a:r>
          </a:p>
          <a:p>
            <a:pPr eaLnBrk="1" hangingPunct="1"/>
            <a:r>
              <a:rPr lang="en-US" sz="2400" dirty="0" err="1">
                <a:solidFill>
                  <a:srgbClr val="FF0000"/>
                </a:solidFill>
                <a:latin typeface="Calibri" charset="0"/>
              </a:rPr>
              <a:t>Simeraponaipolitocefalimuce</a:t>
            </a:r>
            <a:r>
              <a:rPr lang="el-GR" sz="2400" dirty="0">
                <a:solidFill>
                  <a:srgbClr val="FF0000"/>
                </a:solidFill>
                <a:latin typeface="Calibri" charset="0"/>
              </a:rPr>
              <a:t>θ</a:t>
            </a:r>
            <a:r>
              <a:rPr lang="en-US" sz="2400" dirty="0" err="1">
                <a:solidFill>
                  <a:srgbClr val="FF0000"/>
                </a:solidFill>
                <a:latin typeface="Calibri" charset="0"/>
              </a:rPr>
              <a:t>elonaminospiti</a:t>
            </a:r>
            <a:r>
              <a:rPr lang="en-US" sz="2400" dirty="0">
                <a:solidFill>
                  <a:srgbClr val="FF0000"/>
                </a:solidFill>
                <a:latin typeface="Calibri" charset="0"/>
              </a:rPr>
              <a:t>.</a:t>
            </a:r>
            <a:endParaRPr lang="el-GR" sz="2400" dirty="0">
              <a:solidFill>
                <a:srgbClr val="FF0000"/>
              </a:solidFill>
              <a:latin typeface="Calibri" charset="0"/>
            </a:endParaRPr>
          </a:p>
          <a:p>
            <a:pPr eaLnBrk="1" hangingPunct="1"/>
            <a:r>
              <a:rPr lang="el-GR" sz="2400" dirty="0">
                <a:latin typeface="Calibri" charset="0"/>
              </a:rPr>
              <a:t>ΠΡΟΤΑΣΕΙΣ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alibri" charset="0"/>
              </a:rPr>
              <a:t>ponaisimerato</a:t>
            </a:r>
            <a:r>
              <a:rPr lang="en-US" sz="2400" dirty="0">
                <a:solidFill>
                  <a:srgbClr val="00B050"/>
                </a:solidFill>
                <a:latin typeface="Calibri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alibri" charset="0"/>
              </a:rPr>
              <a:t>cefali</a:t>
            </a:r>
            <a:r>
              <a:rPr lang="en-US" sz="2400" dirty="0">
                <a:solidFill>
                  <a:srgbClr val="00B050"/>
                </a:solidFill>
                <a:latin typeface="Calibri" charset="0"/>
              </a:rPr>
              <a:t> mu</a:t>
            </a:r>
            <a:endParaRPr lang="el-GR" sz="2400" dirty="0">
              <a:solidFill>
                <a:srgbClr val="00B050"/>
              </a:solidFill>
              <a:latin typeface="Calibri" charset="0"/>
            </a:endParaRPr>
          </a:p>
          <a:p>
            <a:pPr eaLnBrk="1" hangingPunct="1"/>
            <a:r>
              <a:rPr lang="el-GR" sz="2400" dirty="0">
                <a:latin typeface="Calibri" charset="0"/>
              </a:rPr>
              <a:t>ΦΡΑΣΕΙΣ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solidFill>
                  <a:srgbClr val="92D050"/>
                </a:solidFill>
                <a:latin typeface="Calibri" charset="0"/>
              </a:rPr>
              <a:t>ponaopoli</a:t>
            </a:r>
            <a:endParaRPr lang="el-GR" sz="2400" dirty="0">
              <a:solidFill>
                <a:srgbClr val="92D050"/>
              </a:solidFill>
              <a:latin typeface="Calibri" charset="0"/>
            </a:endParaRPr>
          </a:p>
          <a:p>
            <a:pPr eaLnBrk="1" hangingPunct="1"/>
            <a:r>
              <a:rPr lang="el-GR" sz="2400" dirty="0">
                <a:latin typeface="Calibri" charset="0"/>
              </a:rPr>
              <a:t>ΛΕΞΕΙΣ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solidFill>
                  <a:srgbClr val="E46C0A"/>
                </a:solidFill>
                <a:latin typeface="Calibri" charset="0"/>
              </a:rPr>
              <a:t>ponao</a:t>
            </a:r>
            <a:r>
              <a:rPr lang="en-US" sz="2400" dirty="0">
                <a:solidFill>
                  <a:srgbClr val="E46C0A"/>
                </a:solidFill>
                <a:latin typeface="Calibri" charset="0"/>
              </a:rPr>
              <a:t>, </a:t>
            </a:r>
            <a:r>
              <a:rPr lang="en-US" sz="2400" dirty="0" err="1">
                <a:solidFill>
                  <a:srgbClr val="E46C0A"/>
                </a:solidFill>
                <a:latin typeface="Calibri" charset="0"/>
              </a:rPr>
              <a:t>pinao</a:t>
            </a:r>
            <a:endParaRPr lang="el-GR" sz="2400" dirty="0">
              <a:solidFill>
                <a:srgbClr val="E46C0A"/>
              </a:solidFill>
              <a:latin typeface="Calibri" charset="0"/>
            </a:endParaRPr>
          </a:p>
          <a:p>
            <a:pPr eaLnBrk="1" hangingPunct="1"/>
            <a:r>
              <a:rPr lang="el-GR" sz="2400" dirty="0">
                <a:latin typeface="Calibri" charset="0"/>
              </a:rPr>
              <a:t>ΜΟΡΦΗΜΑΤΑ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solidFill>
                  <a:srgbClr val="FFC000"/>
                </a:solidFill>
                <a:latin typeface="Calibri" charset="0"/>
              </a:rPr>
              <a:t>pina</a:t>
            </a:r>
            <a:r>
              <a:rPr lang="en-US" sz="2400" dirty="0">
                <a:solidFill>
                  <a:srgbClr val="FFC000"/>
                </a:solidFill>
                <a:latin typeface="Calibri" charset="0"/>
              </a:rPr>
              <a:t>-o/ </a:t>
            </a:r>
            <a:r>
              <a:rPr lang="en-US" sz="2400" dirty="0" err="1">
                <a:solidFill>
                  <a:srgbClr val="FFC000"/>
                </a:solidFill>
                <a:latin typeface="Calibri" charset="0"/>
              </a:rPr>
              <a:t>pona</a:t>
            </a:r>
            <a:r>
              <a:rPr lang="en-US" sz="2400" dirty="0">
                <a:solidFill>
                  <a:srgbClr val="FFC000"/>
                </a:solidFill>
                <a:latin typeface="Calibri" charset="0"/>
              </a:rPr>
              <a:t>-o, </a:t>
            </a:r>
            <a:r>
              <a:rPr lang="en-US" sz="2400" dirty="0" err="1">
                <a:solidFill>
                  <a:srgbClr val="FFC000"/>
                </a:solidFill>
                <a:latin typeface="Calibri" charset="0"/>
              </a:rPr>
              <a:t>pina-i</a:t>
            </a:r>
            <a:r>
              <a:rPr lang="en-US" sz="2400" dirty="0">
                <a:solidFill>
                  <a:srgbClr val="FFC000"/>
                </a:solidFill>
                <a:latin typeface="Calibri" charset="0"/>
              </a:rPr>
              <a:t>, </a:t>
            </a:r>
            <a:r>
              <a:rPr lang="en-US" sz="2400" dirty="0" err="1">
                <a:solidFill>
                  <a:srgbClr val="FFC000"/>
                </a:solidFill>
                <a:latin typeface="Calibri" charset="0"/>
              </a:rPr>
              <a:t>pona-i</a:t>
            </a:r>
            <a:endParaRPr lang="el-GR" sz="2400" dirty="0">
              <a:solidFill>
                <a:srgbClr val="FFC000"/>
              </a:solidFill>
              <a:latin typeface="Calibri" charset="0"/>
            </a:endParaRPr>
          </a:p>
          <a:p>
            <a:pPr eaLnBrk="1" hangingPunct="1"/>
            <a:r>
              <a:rPr lang="el-GR" sz="2400" dirty="0">
                <a:latin typeface="Calibri" charset="0"/>
              </a:rPr>
              <a:t>ΦΩΝΗΜΑΤΑ</a:t>
            </a:r>
            <a:r>
              <a:rPr lang="en-US" sz="2400" dirty="0">
                <a:latin typeface="Calibri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Calibri" charset="0"/>
              </a:rPr>
              <a:t>p.i.n.a.o</a:t>
            </a:r>
            <a:r>
              <a:rPr lang="el-GR" sz="2400" dirty="0">
                <a:solidFill>
                  <a:srgbClr val="C00000"/>
                </a:solidFill>
                <a:latin typeface="Calibri" charset="0"/>
              </a:rPr>
              <a:t>/ </a:t>
            </a:r>
            <a:r>
              <a:rPr lang="en-US" sz="2400" dirty="0" err="1">
                <a:solidFill>
                  <a:srgbClr val="C00000"/>
                </a:solidFill>
                <a:latin typeface="Calibri" charset="0"/>
              </a:rPr>
              <a:t>p.a.n.i</a:t>
            </a:r>
            <a:r>
              <a:rPr lang="en-US" sz="2400" dirty="0">
                <a:solidFill>
                  <a:srgbClr val="C00000"/>
                </a:solidFill>
                <a:latin typeface="Calibri" charset="0"/>
              </a:rPr>
              <a:t>/ </a:t>
            </a:r>
            <a:r>
              <a:rPr lang="en-US" sz="2400" dirty="0" err="1">
                <a:solidFill>
                  <a:srgbClr val="C00000"/>
                </a:solidFill>
                <a:latin typeface="Calibri" charset="0"/>
              </a:rPr>
              <a:t>p.a.n.o</a:t>
            </a:r>
            <a:r>
              <a:rPr lang="en-US" sz="2400" dirty="0">
                <a:solidFill>
                  <a:srgbClr val="C00000"/>
                </a:solidFill>
                <a:latin typeface="Calibri" charset="0"/>
              </a:rPr>
              <a:t>/ </a:t>
            </a:r>
            <a:r>
              <a:rPr lang="en-US" sz="2400" dirty="0" err="1">
                <a:solidFill>
                  <a:srgbClr val="C00000"/>
                </a:solidFill>
                <a:latin typeface="Calibri" charset="0"/>
              </a:rPr>
              <a:t>p.i.n.a</a:t>
            </a:r>
            <a:endParaRPr lang="el-GR" sz="2400" dirty="0">
              <a:solidFill>
                <a:srgbClr val="C00000"/>
              </a:solidFill>
              <a:latin typeface="Calibri" charset="0"/>
            </a:endParaRPr>
          </a:p>
          <a:p>
            <a:pPr eaLnBrk="1" hangingPunct="1"/>
            <a:r>
              <a:rPr lang="el-GR" sz="2400" dirty="0">
                <a:latin typeface="Calibri" charset="0"/>
              </a:rPr>
              <a:t>ΦΘΟΓΓΟΙ </a:t>
            </a:r>
            <a:r>
              <a:rPr lang="el-GR" sz="2400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alibri" charset="0"/>
              </a:rPr>
              <a:t>p, </a:t>
            </a:r>
            <a:r>
              <a:rPr lang="en-US" sz="2400" dirty="0" err="1">
                <a:solidFill>
                  <a:srgbClr val="FF0000"/>
                </a:solidFill>
                <a:latin typeface="Calibri" charset="0"/>
              </a:rPr>
              <a:t>i</a:t>
            </a:r>
            <a:r>
              <a:rPr lang="en-US" sz="2400" dirty="0">
                <a:solidFill>
                  <a:srgbClr val="FF0000"/>
                </a:solidFill>
                <a:latin typeface="Calibri" charset="0"/>
              </a:rPr>
              <a:t>, n, a, o, e, u</a:t>
            </a:r>
            <a:endParaRPr lang="el-GR" sz="24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5120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519738" y="1196976"/>
            <a:ext cx="5148262" cy="48990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l-GR" sz="2200">
                <a:latin typeface="Calibri" charset="0"/>
              </a:rPr>
              <a:t>Από τις απλούστερες μονάδες βαίνουμε στις σύνθετες και συνθετότερες.</a:t>
            </a:r>
          </a:p>
          <a:p>
            <a:pPr eaLnBrk="1" hangingPunct="1">
              <a:lnSpc>
                <a:spcPct val="90000"/>
              </a:lnSpc>
            </a:pPr>
            <a:r>
              <a:rPr lang="el-GR" sz="2200">
                <a:latin typeface="Calibri" charset="0"/>
              </a:rPr>
              <a:t>Καθαρώς </a:t>
            </a:r>
            <a:r>
              <a:rPr lang="el-GR" sz="2200" b="1">
                <a:latin typeface="Calibri" charset="0"/>
              </a:rPr>
              <a:t>υλικά</a:t>
            </a:r>
            <a:r>
              <a:rPr lang="el-GR" sz="2200">
                <a:latin typeface="Calibri" charset="0"/>
              </a:rPr>
              <a:t> στοιχεία (φθόγγοι)</a:t>
            </a:r>
            <a:r>
              <a:rPr lang="en-US" sz="2200">
                <a:latin typeface="Calibri" charset="0"/>
              </a:rPr>
              <a:t> </a:t>
            </a:r>
            <a:r>
              <a:rPr lang="el-GR" sz="2200">
                <a:latin typeface="Calibri" charset="0"/>
              </a:rPr>
              <a:t>λειτουργούν ως φορείς διαφορετικής υποστάσεως στοιχείων (</a:t>
            </a:r>
            <a:r>
              <a:rPr lang="el-GR" sz="2200" b="1">
                <a:latin typeface="Calibri" charset="0"/>
              </a:rPr>
              <a:t>άυλων</a:t>
            </a:r>
            <a:r>
              <a:rPr lang="el-GR" sz="2200">
                <a:latin typeface="Calibri" charset="0"/>
              </a:rPr>
              <a:t>), των σημασιών.</a:t>
            </a:r>
          </a:p>
          <a:p>
            <a:pPr eaLnBrk="1" hangingPunct="1">
              <a:lnSpc>
                <a:spcPct val="90000"/>
              </a:lnSpc>
            </a:pPr>
            <a:r>
              <a:rPr lang="el-GR" sz="2200">
                <a:latin typeface="Calibri" charset="0"/>
              </a:rPr>
              <a:t>Κάθε επίπεδο δομείται με στοιχεία του αμέσως </a:t>
            </a:r>
            <a:r>
              <a:rPr lang="el-GR" sz="2200" b="1">
                <a:latin typeface="Calibri" charset="0"/>
              </a:rPr>
              <a:t>κατώτερου </a:t>
            </a:r>
            <a:r>
              <a:rPr lang="el-GR" sz="2200">
                <a:latin typeface="Calibri" charset="0"/>
              </a:rPr>
              <a:t>και παρέχει τα στοιχεία για να δομηθεί το αμέσως </a:t>
            </a:r>
            <a:r>
              <a:rPr lang="el-GR" sz="2200" b="1">
                <a:latin typeface="Calibri" charset="0"/>
              </a:rPr>
              <a:t>ανώτερο</a:t>
            </a:r>
            <a:r>
              <a:rPr lang="el-GR" sz="2200">
                <a:latin typeface="Calibri" charset="0"/>
              </a:rPr>
              <a:t> επίπεδο.</a:t>
            </a:r>
          </a:p>
          <a:p>
            <a:pPr eaLnBrk="1" hangingPunct="1">
              <a:lnSpc>
                <a:spcPct val="90000"/>
              </a:lnSpc>
            </a:pPr>
            <a:r>
              <a:rPr lang="el-GR" sz="2200">
                <a:latin typeface="Calibri" charset="0"/>
              </a:rPr>
              <a:t>Η γλώσσα είναι ένας </a:t>
            </a:r>
            <a:r>
              <a:rPr lang="el-GR" sz="2200" b="1">
                <a:latin typeface="Calibri" charset="0"/>
              </a:rPr>
              <a:t>ψηφιακός </a:t>
            </a:r>
            <a:r>
              <a:rPr lang="el-GR" sz="2200">
                <a:latin typeface="Calibri" charset="0"/>
              </a:rPr>
              <a:t>μηχανισμός που δίνει τη δυνατότητα στις μονάδες του να συνδυάζονται με ποικίλους τρόπους δημιουργώντας έτσι ένα </a:t>
            </a:r>
            <a:r>
              <a:rPr lang="el-GR" sz="2200" b="1">
                <a:latin typeface="Calibri" charset="0"/>
              </a:rPr>
              <a:t>μη πεπερασμένο </a:t>
            </a:r>
            <a:r>
              <a:rPr lang="el-GR" sz="2200">
                <a:latin typeface="Calibri" charset="0"/>
              </a:rPr>
              <a:t>σύστημα.</a:t>
            </a:r>
          </a:p>
          <a:p>
            <a:pPr eaLnBrk="1" hangingPunct="1">
              <a:lnSpc>
                <a:spcPct val="90000"/>
              </a:lnSpc>
            </a:pPr>
            <a:endParaRPr lang="el-GR" sz="2200"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364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3">
            <a:extLst>
              <a:ext uri="{FF2B5EF4-FFF2-40B4-BE49-F238E27FC236}">
                <a16:creationId xmlns:a16="http://schemas.microsoft.com/office/drawing/2014/main" id="{B021AF80-B31F-BB4E-8E39-B22189DD3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3333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altLang="el-GR" sz="2800">
                <a:ea typeface="ＭＳ Ｐゴシック" panose="020B0600070205080204" pitchFamily="34" charset="-128"/>
              </a:rPr>
              <a:t>Τι ακριβώς σημαίνει </a:t>
            </a:r>
            <a:r>
              <a:rPr lang="el-GR" altLang="el-GR" sz="2800" b="1">
                <a:ea typeface="ＭＳ Ｐゴシック" panose="020B0600070205080204" pitchFamily="34" charset="-128"/>
              </a:rPr>
              <a:t>ότι γνωρίζω μια λέξη</a:t>
            </a:r>
            <a:r>
              <a:rPr lang="el-GR" altLang="el-GR" sz="2800">
                <a:ea typeface="ＭＳ Ｐゴシック" panose="020B0600070205080204" pitchFamily="34" charset="-128"/>
              </a:rPr>
              <a:t>, κομμάτι από </a:t>
            </a:r>
            <a:r>
              <a:rPr lang="el-GR" altLang="el-GR" sz="2800" b="1">
                <a:ea typeface="ＭＳ Ｐゴシック" panose="020B0600070205080204" pitchFamily="34" charset="-128"/>
              </a:rPr>
              <a:t>τη γνώση της μητρικής μου γλώσσας</a:t>
            </a:r>
            <a:r>
              <a:rPr lang="el-GR" altLang="el-GR" sz="2800">
                <a:ea typeface="ＭＳ Ｐゴシック" panose="020B0600070205080204" pitchFamily="34" charset="-128"/>
              </a:rPr>
              <a:t>;</a:t>
            </a:r>
            <a:endParaRPr lang="en-US" altLang="el-GR" sz="2800">
              <a:ea typeface="ＭＳ Ｐゴシック" panose="020B0600070205080204" pitchFamily="34" charset="-128"/>
            </a:endParaRPr>
          </a:p>
        </p:txBody>
      </p:sp>
      <p:sp>
        <p:nvSpPr>
          <p:cNvPr id="69634" name="Content Placeholder 4">
            <a:extLst>
              <a:ext uri="{FF2B5EF4-FFF2-40B4-BE49-F238E27FC236}">
                <a16:creationId xmlns:a16="http://schemas.microsoft.com/office/drawing/2014/main" id="{857E7918-04E8-5C4E-85AF-C6198DE17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l-GR" sz="2800">
                <a:ea typeface="ＭＳ Ｐゴシック" panose="020B0600070205080204" pitchFamily="34" charset="-128"/>
              </a:rPr>
              <a:t>Σημαίνει πολύ απλά ότι γνωρίζω ότι ορισμένες ακολουθίες φθόγγων φέρουν συγκεκριμένες σημασίες, χωρίς μάλιστα να χρειάζεται να το... πολυσκεφτώ.</a:t>
            </a:r>
          </a:p>
          <a:p>
            <a:r>
              <a:rPr lang="el-GR" altLang="el-GR" sz="2800">
                <a:ea typeface="ＭＳ Ｐゴシック" panose="020B0600070205080204" pitchFamily="34" charset="-128"/>
              </a:rPr>
              <a:t>Όταν κάποιος γνωρίζει μια γλώσσα, γνωρίζει λέξεις αυτής της γλώσσας, δηλαδή ακολουθίες ήχων που σχετίζονται με συγκεκριμένες σημασίες.</a:t>
            </a:r>
          </a:p>
          <a:p>
            <a:r>
              <a:rPr lang="el-GR" altLang="el-GR" sz="2800">
                <a:ea typeface="ＭＳ Ｐゴシック" panose="020B0600070205080204" pitchFamily="34" charset="-128"/>
              </a:rPr>
              <a:t>Τι συμβαίνει, όμως, όταν δεν γνωρίζουμε μια γλώσσα; Πόσο εύκολο είναι να μαντέψουμε τη σημασία λέξεων μόνο από τη μορφή τους;</a:t>
            </a:r>
            <a:endParaRPr lang="en-US" altLang="el-GR" sz="28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2753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1 - Τίτλος">
            <a:extLst>
              <a:ext uri="{FF2B5EF4-FFF2-40B4-BE49-F238E27FC236}">
                <a16:creationId xmlns:a16="http://schemas.microsoft.com/office/drawing/2014/main" id="{CE3D7202-C8CA-ECD9-16AE-5E50A826B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7" y="1"/>
            <a:ext cx="11453447" cy="93784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2800" b="1" dirty="0">
                <a:ea typeface="ＭＳ Ｐゴシック" panose="020B0600070205080204" pitchFamily="34" charset="-128"/>
              </a:rPr>
              <a:t>Βασικές αρχές της σύγχρονης Γλωσσολογίας: Σωστό ή λάθος;</a:t>
            </a:r>
          </a:p>
        </p:txBody>
      </p:sp>
      <p:sp>
        <p:nvSpPr>
          <p:cNvPr id="145410" name="2 - Θέση περιεχομένου">
            <a:extLst>
              <a:ext uri="{FF2B5EF4-FFF2-40B4-BE49-F238E27FC236}">
                <a16:creationId xmlns:a16="http://schemas.microsoft.com/office/drawing/2014/main" id="{1BFC1F1C-9A2E-6C06-2FAA-0E68A013E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37492"/>
            <a:ext cx="12449907" cy="5820507"/>
          </a:xfrm>
        </p:spPr>
        <p:txBody>
          <a:bodyPr>
            <a:noAutofit/>
          </a:bodyPr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altLang="el-GR" sz="2400" dirty="0">
                <a:ea typeface="ＭＳ Ｐゴシック" panose="020B0600070205080204" pitchFamily="34" charset="-128"/>
              </a:rPr>
              <a:t>Η Γλωσσολογία ασχολείται με τη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γλωσσογονία </a:t>
            </a:r>
            <a:r>
              <a:rPr lang="el-GR" altLang="el-GR" sz="2400" dirty="0">
                <a:ea typeface="ＭＳ Ｐゴシック" panose="020B0600070205080204" pitchFamily="34" charset="-128"/>
              </a:rPr>
              <a:t>και είναι σε θέση να δώσει απαντήσεις για το πώς δημιουργήθηκε η γλώσσα.</a:t>
            </a:r>
            <a:endParaRPr lang="el-GR" altLang="el-GR" sz="2400" b="1" dirty="0">
              <a:ea typeface="ＭＳ Ｐゴシック" panose="020B0600070205080204" pitchFamily="34" charset="-128"/>
            </a:endParaRP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altLang="el-GR" sz="2400" dirty="0">
                <a:ea typeface="ＭＳ Ｐゴシック" panose="020B0600070205080204" pitchFamily="34" charset="-128"/>
              </a:rPr>
              <a:t>Η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γραπτή γλώσσα </a:t>
            </a:r>
            <a:r>
              <a:rPr lang="el-GR" altLang="el-GR" sz="2400" dirty="0">
                <a:ea typeface="ＭＳ Ｐゴシック" panose="020B0600070205080204" pitchFamily="34" charset="-128"/>
              </a:rPr>
              <a:t>είναι η πιο σωστή και αντιπροσωπευτική έκφραση του λόγου. Άρα, ο γραπτός λόγος πρέπει να αποτελέσει το αντικείμενο μελέτης τη γλωσσικής επιστήμης.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altLang="el-GR" sz="2400" dirty="0">
                <a:ea typeface="ＭＳ Ｐゴシック" panose="020B0600070205080204" pitchFamily="34" charset="-128"/>
              </a:rPr>
              <a:t>Σκοπός της γλωσσολογίας είναι η ανακάλυψη της δομής του ανθρώπινου φαινομένου «γλώσσα». Άρα, ο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προφορικός λόγος </a:t>
            </a:r>
            <a:r>
              <a:rPr lang="el-GR" altLang="el-GR" sz="2400" dirty="0">
                <a:ea typeface="ＭＳ Ｐゴシック" panose="020B0600070205080204" pitchFamily="34" charset="-128"/>
              </a:rPr>
              <a:t>ως η πλέον φυσική έκφραση της γλώσσας, πρέπει να αποτελέσει το αντικείμενο μελέτης τη γλωσσικής επιστήμης.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altLang="el-GR" sz="2400" dirty="0">
                <a:ea typeface="ＭＳ Ｐゴシック" panose="020B0600070205080204" pitchFamily="34" charset="-128"/>
              </a:rPr>
              <a:t>Η γλώσσα είναι πρωταρχικά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ήχος</a:t>
            </a:r>
            <a:r>
              <a:rPr lang="el-GR" altLang="el-GR" sz="2400" dirty="0">
                <a:ea typeface="ＭＳ Ｐゴシック" panose="020B0600070205080204" pitchFamily="34" charset="-128"/>
              </a:rPr>
              <a:t>. Η γραπτή της μορφή είναι δευτερογενές φαινόμενο. Άρα, στη γλωσσική σπουδή πρέπει να δοθεί προτεραιότητα στον φωνητικό χαρακτήρα της γλώσσας.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altLang="el-GR" sz="2400" dirty="0">
                <a:ea typeface="ＭＳ Ｐゴシック" panose="020B0600070205080204" pitchFamily="34" charset="-128"/>
              </a:rPr>
              <a:t>Οι γλωσσικές μεταβολές συνιστούν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φθορά</a:t>
            </a:r>
            <a:r>
              <a:rPr lang="el-GR" altLang="el-GR" sz="2400" dirty="0">
                <a:ea typeface="ＭＳ Ｐゴシック" panose="020B0600070205080204" pitchFamily="34" charset="-128"/>
              </a:rPr>
              <a:t> και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απομάκρυνση </a:t>
            </a:r>
            <a:r>
              <a:rPr lang="el-GR" altLang="el-GR" sz="2400" dirty="0">
                <a:ea typeface="ＭＳ Ｐゴシック" panose="020B0600070205080204" pitchFamily="34" charset="-128"/>
              </a:rPr>
              <a:t>από τη γλωσσική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νόρμα</a:t>
            </a:r>
            <a:r>
              <a:rPr lang="el-GR" altLang="el-GR" sz="2400" dirty="0">
                <a:ea typeface="ＭＳ Ｐゴシック" panose="020B0600070205080204" pitchFamily="34" charset="-128"/>
              </a:rPr>
              <a:t>. Άρα, σκοπός της γλωσσικής επιστήμης είναι να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ρυθμίσε</a:t>
            </a:r>
            <a:r>
              <a:rPr lang="el-GR" altLang="el-GR" sz="2400" dirty="0">
                <a:ea typeface="ＭＳ Ｐゴシック" panose="020B0600070205080204" pitchFamily="34" charset="-128"/>
              </a:rPr>
              <a:t>ι και να διδάξει τη χρήση της γλώσσας βάσει συγκεκριμένων κανόνων, έτσι ώστε να προσεγγίσει τα ιδεατά πρότυπα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«καλύτερων» γλωσσών </a:t>
            </a:r>
            <a:r>
              <a:rPr lang="el-GR" altLang="el-GR" sz="2400" dirty="0">
                <a:ea typeface="ＭＳ Ｐゴシック" panose="020B0600070205080204" pitchFamily="34" charset="-128"/>
              </a:rPr>
              <a:t>και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«σωστότερων» προγενέστερων γλωσσικών μορφών.</a:t>
            </a:r>
          </a:p>
        </p:txBody>
      </p:sp>
    </p:spTree>
    <p:extLst>
      <p:ext uri="{BB962C8B-B14F-4D97-AF65-F5344CB8AC3E}">
        <p14:creationId xmlns:p14="http://schemas.microsoft.com/office/powerpoint/2010/main" val="138344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1 - Τίτλος">
            <a:extLst>
              <a:ext uri="{FF2B5EF4-FFF2-40B4-BE49-F238E27FC236}">
                <a16:creationId xmlns:a16="http://schemas.microsoft.com/office/drawing/2014/main" id="{5507DDC8-236F-3BBC-E6E0-4B3B70D62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48862"/>
          </a:xfrm>
        </p:spPr>
        <p:txBody>
          <a:bodyPr/>
          <a:lstStyle/>
          <a:p>
            <a:pPr eaLnBrk="1" hangingPunct="1"/>
            <a:r>
              <a:rPr lang="el-GR" altLang="el-GR" sz="2800" b="1">
                <a:ea typeface="ＭＳ Ｐゴシック" panose="020B0600070205080204" pitchFamily="34" charset="-128"/>
              </a:rPr>
              <a:t>Βασικές αρχές της σύγχρονης Γλωσσολογίας: Σωστό ή λάθος;</a:t>
            </a:r>
          </a:p>
        </p:txBody>
      </p:sp>
      <p:sp>
        <p:nvSpPr>
          <p:cNvPr id="147458" name="2 - Θέση περιεχομένου">
            <a:extLst>
              <a:ext uri="{FF2B5EF4-FFF2-40B4-BE49-F238E27FC236}">
                <a16:creationId xmlns:a16="http://schemas.microsoft.com/office/drawing/2014/main" id="{169B6974-9C5B-7350-21D4-8EA91C390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8752"/>
            <a:ext cx="12192000" cy="529651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l-GR" altLang="el-GR" sz="1800" dirty="0">
                <a:ea typeface="ＭＳ Ｐゴシック" panose="020B0600070205080204" pitchFamily="34" charset="-128"/>
              </a:rPr>
              <a:t>6.  </a:t>
            </a:r>
            <a:r>
              <a:rPr lang="en-US" altLang="el-GR" sz="2400" dirty="0">
                <a:ea typeface="ＭＳ Ｐゴシック" panose="020B0600070205080204" pitchFamily="34" charset="-128"/>
              </a:rPr>
              <a:t>H </a:t>
            </a:r>
            <a:r>
              <a:rPr lang="el-GR" altLang="el-GR" sz="2400" dirty="0">
                <a:ea typeface="ＭＳ Ｐゴシック" panose="020B0600070205080204" pitchFamily="34" charset="-128"/>
              </a:rPr>
              <a:t>Γλωσσολογία είναι πρώτα από όλα μια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αξιολογική</a:t>
            </a:r>
            <a:r>
              <a:rPr lang="el-GR" altLang="el-GR" sz="2400" dirty="0">
                <a:ea typeface="ＭＳ Ｐゴシック" panose="020B0600070205080204" pitchFamily="34" charset="-128"/>
              </a:rPr>
              <a:t> επιστήμη. Υπάρχουν γλώσσες «πρωτόγονες» και γλώσσες «πολιτισμένες» και καλό είναι ο γλωσσολόγος να ασχολείται με τις γλώσσες εκείνες που παρουσιάζουν έναν ιδιαίτερο τρόπο ανάπτυξης.</a:t>
            </a:r>
            <a:endParaRPr lang="en-US" altLang="el-GR" sz="2400" dirty="0"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l-GR" altLang="el-GR" sz="2400" dirty="0">
                <a:ea typeface="ＭＳ Ｐゴシック" panose="020B0600070205080204" pitchFamily="34" charset="-128"/>
              </a:rPr>
              <a:t>7. Οι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εξελικτικές μεταβολές </a:t>
            </a:r>
            <a:r>
              <a:rPr lang="el-GR" altLang="el-GR" sz="2400" dirty="0">
                <a:ea typeface="ＭＳ Ｐゴシック" panose="020B0600070205080204" pitchFamily="34" charset="-128"/>
              </a:rPr>
              <a:t>αποτελούν ένα φυσικό χαρακτηριστικό των ανθρωπίνων γλωσσών. Άρα, σκοπός της γλωσσικής επιστήμης είναι να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περιγράψει</a:t>
            </a:r>
            <a:r>
              <a:rPr lang="el-GR" altLang="el-GR" sz="2400" dirty="0">
                <a:ea typeface="ＭＳ Ｐゴシック" panose="020B0600070205080204" pitchFamily="34" charset="-128"/>
              </a:rPr>
              <a:t> πώς είναι μια συγκεκριμένη γλώσσα, ποιες κανονικότητες τη διέπουν μια συγκεκριμένη χρονική στιγμή.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l-GR" altLang="el-GR" sz="2400" dirty="0">
                <a:ea typeface="ＭＳ Ｐゴシック" panose="020B0600070205080204" pitchFamily="34" charset="-128"/>
              </a:rPr>
              <a:t>8. Σκοπός της γλωσσικής επιστήμης είναι η μελέτη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των κλασικών γλωσσών</a:t>
            </a:r>
            <a:r>
              <a:rPr lang="el-GR" altLang="el-GR" sz="2400" dirty="0">
                <a:ea typeface="ＭＳ Ｐゴシック" panose="020B0600070205080204" pitchFamily="34" charset="-128"/>
              </a:rPr>
              <a:t>, αφού από αυτές μπορούμε να αντλήσουμε στοιχεία για τη γλωσσική εξέλιξη των σύγχρονων γλωσσών και να κατανοήσουμε τη γλωσσική τους αφετηρία.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l-GR" altLang="el-GR" sz="2400" dirty="0">
                <a:ea typeface="ＭＳ Ｐゴシック" panose="020B0600070205080204" pitchFamily="34" charset="-128"/>
              </a:rPr>
              <a:t>9. Σκοπός της γλωσσικής επιστήμης είναι η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μελέτη όλων των γλωσσών</a:t>
            </a:r>
            <a:r>
              <a:rPr lang="el-GR" altLang="el-GR" sz="2400" dirty="0">
                <a:ea typeface="ＭＳ Ｐゴシック" panose="020B0600070205080204" pitchFamily="34" charset="-128"/>
              </a:rPr>
              <a:t>, αφού όσο πιο μεγάλη και πλούσια η ποικιλία των γλωσσών που μελετάμε, τόσο πιο κοντά φθάνουμε στην κατανόηση των αρχών της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καθολικής γραμματικής</a:t>
            </a:r>
            <a:r>
              <a:rPr lang="el-GR" altLang="el-GR" sz="2400" dirty="0">
                <a:ea typeface="ＭＳ Ｐゴシック" panose="020B0600070205080204" pitchFamily="34" charset="-128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l-GR" altLang="el-GR" sz="2400" dirty="0">
                <a:ea typeface="ＭＳ Ｐゴシック" panose="020B0600070205080204" pitchFamily="34" charset="-128"/>
              </a:rPr>
              <a:t>10. Η μελέτη της γλώσσας ως αυτόνομη επιστήμη μπορεί να προσεγγιστεί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διττά</a:t>
            </a:r>
            <a:r>
              <a:rPr lang="el-GR" altLang="el-GR" sz="2400" dirty="0">
                <a:ea typeface="ＭＳ Ｐゴシック" panose="020B0600070205080204" pitchFamily="34" charset="-128"/>
              </a:rPr>
              <a:t>: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από τη θεωρία στα εμπειρικά δεδομένα </a:t>
            </a:r>
            <a:r>
              <a:rPr lang="el-GR" altLang="el-GR" sz="2400" dirty="0">
                <a:ea typeface="ＭＳ Ｐゴシック" panose="020B0600070205080204" pitchFamily="34" charset="-128"/>
              </a:rPr>
              <a:t>(αξιωματική/ </a:t>
            </a:r>
            <a:r>
              <a:rPr lang="el-GR" altLang="el-GR" sz="2400" dirty="0" err="1">
                <a:ea typeface="ＭＳ Ｐゴシック" panose="020B0600070205080204" pitchFamily="34" charset="-128"/>
              </a:rPr>
              <a:t>νοησιοκρατική</a:t>
            </a:r>
            <a:r>
              <a:rPr lang="el-GR" altLang="el-GR" sz="2400" dirty="0">
                <a:ea typeface="ＭＳ Ｐゴシック" panose="020B0600070205080204" pitchFamily="34" charset="-128"/>
              </a:rPr>
              <a:t> προσέγγιση), από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τα ίδια τα γλωσσικά φαινόμενα στη θεωρία </a:t>
            </a:r>
            <a:r>
              <a:rPr lang="el-GR" altLang="el-GR" sz="2400" dirty="0">
                <a:ea typeface="ＭＳ Ｐゴシック" panose="020B0600070205080204" pitchFamily="34" charset="-128"/>
              </a:rPr>
              <a:t>(εμπειριοκρατική/ πραγματοκρατική προσέγγιση)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l-GR" altLang="el-GR" sz="2000" b="1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547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8AD796-03AA-2B85-3829-88DCF5A96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09788"/>
            <a:ext cx="7729728" cy="1188720"/>
          </a:xfrm>
        </p:spPr>
        <p:txBody>
          <a:bodyPr/>
          <a:lstStyle/>
          <a:p>
            <a:r>
              <a:rPr lang="el-GR" dirty="0" err="1"/>
              <a:t>Προτεραιοτητα</a:t>
            </a:r>
            <a:r>
              <a:rPr lang="el-GR" dirty="0"/>
              <a:t> </a:t>
            </a:r>
            <a:r>
              <a:rPr lang="el-GR" dirty="0" err="1"/>
              <a:t>προφορικου</a:t>
            </a:r>
            <a:r>
              <a:rPr lang="el-GR" dirty="0"/>
              <a:t> </a:t>
            </a:r>
            <a:r>
              <a:rPr lang="el-GR" dirty="0" err="1"/>
              <a:t>λογου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D96E85-0796-A2F0-B2F5-4E995E95B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1816862" cy="5224212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/>
              <a:t>α) την </a:t>
            </a:r>
            <a:r>
              <a:rPr lang="el-GR" b="1" i="1" dirty="0"/>
              <a:t>ιστορική</a:t>
            </a:r>
            <a:r>
              <a:rPr lang="el-GR" b="1" dirty="0"/>
              <a:t> προτεραιότητα</a:t>
            </a:r>
          </a:p>
          <a:p>
            <a:r>
              <a:rPr lang="el-GR" dirty="0"/>
              <a:t>Ο γραπτός λόγος είναι κατά πολύ μεταγενέστερος του προφορικού, γιατί δεν ήταν απαραίτητος στην έκφραση και ικανοποίηση βασικών αναγκών του πρωτόγονου (και όχι μόνο) ανθρώπου. Μάλιστα, η γραφή για αιώνες ήταν υπόθεση μόνο λίγων πολιτισμών (ελληνικού, αιγυπτιακού, </a:t>
            </a:r>
            <a:r>
              <a:rPr lang="el-GR" dirty="0" err="1"/>
              <a:t>βαβυλωνιακού</a:t>
            </a:r>
            <a:r>
              <a:rPr lang="el-GR" dirty="0"/>
              <a:t>, κινεζικού). Αντίθετα, ο προφορικός λόγος υπήρξε για πολλές χιλιετίες -και για ορισμένες κοινωνίες εξακολουθεί ακόμη να είναι- ο μοναδικός δίαυλος επικοινωνίας μεταξύ των ανθρώπων.</a:t>
            </a:r>
          </a:p>
          <a:p>
            <a:r>
              <a:rPr lang="el-GR" b="1" dirty="0"/>
              <a:t>β) τη </a:t>
            </a:r>
            <a:r>
              <a:rPr lang="el-GR" b="1" i="1" dirty="0"/>
              <a:t>βιολογική</a:t>
            </a:r>
            <a:r>
              <a:rPr lang="el-GR" b="1" dirty="0"/>
              <a:t> προτεραιότητα</a:t>
            </a:r>
          </a:p>
          <a:p>
            <a:r>
              <a:rPr lang="el-GR" dirty="0"/>
              <a:t>Αν εξαιρέσουμε τις γενετικές ανωμαλίες που μπορούν να επηρεάσουν δραματικά τις εγκεφαλικές γλωσσικές λειτουργίες, όλοι οι άνθρωποι από την πρώτη στιγμή της ζωής τους -μήπως και νωρίτερα;- έχουν τη δυνατότητα να αντιλαμβάνονται και να μαθαίνουν χωρίς καμιά ιδιαίτερη δυσκολία τη γλώσσα (ή τις γλώσσες) του περιβάλλοντος στο οποίο μεγαλώνουν. Ο γραπτός λόγος </a:t>
            </a:r>
            <a:r>
              <a:rPr lang="el-GR" dirty="0" err="1"/>
              <a:t>κατακτάται</a:t>
            </a:r>
            <a:r>
              <a:rPr lang="el-GR" dirty="0"/>
              <a:t> αργότερα και μετά από μακρόχρονη θητεία στο σχολείο και στη συνέχεια σε άλλους κοινωνικούς (π.χ. εργασιακούς) χώρους, όπου η αξία του γραπτού λόγου θεωρείται δεδομένη.</a:t>
            </a:r>
          </a:p>
          <a:p>
            <a:r>
              <a:rPr lang="el-GR" b="1" dirty="0"/>
              <a:t>γ) τη </a:t>
            </a:r>
            <a:r>
              <a:rPr lang="el-GR" b="1" i="1" dirty="0"/>
              <a:t>λειτουργική</a:t>
            </a:r>
            <a:r>
              <a:rPr lang="el-GR" b="1" dirty="0"/>
              <a:t> προτεραιότητα</a:t>
            </a:r>
          </a:p>
          <a:p>
            <a:r>
              <a:rPr lang="el-GR" dirty="0"/>
              <a:t>Παρά την ευρύτατη διάδοση της γραφής στις σύγχρονες "</a:t>
            </a:r>
            <a:r>
              <a:rPr lang="el-GR" dirty="0" err="1"/>
              <a:t>εγγραμματισμένες</a:t>
            </a:r>
            <a:r>
              <a:rPr lang="el-GR" dirty="0"/>
              <a:t>" κοινωνίες, ο γραπτός λόγος εξακολουθεί να καλύπτει μικρό μόνο μέρος των επικοινωνιακών αναγκών μιας μικρής ή μεγάλης κοινότητας. Οι ανάγκες αυτές είναι κυρίως θεσμικού χαρακτήρα (κείμενα νομικά, διοικητικά, εμπορικά, θρησκευτικά). Η αίτηση και </a:t>
            </a:r>
            <a:r>
              <a:rPr lang="el-GR" dirty="0" err="1"/>
              <a:t>ηπαροχή</a:t>
            </a:r>
            <a:r>
              <a:rPr lang="el-GR" dirty="0"/>
              <a:t> γλωσσικών και μη γλωσσικών αγαθών (πληροφοριών/ υπηρεσιών) -για να το πούμε σχηματικά- είναι η καθημερινή πραγματικότητα εκατομμυρίων ανθρώπων και επιτελείται, ως γνωστόν, μέσω του προφορικού λόγου.</a:t>
            </a:r>
          </a:p>
          <a:p>
            <a:r>
              <a:rPr lang="el-GR" b="1" dirty="0"/>
              <a:t>δ) τη </a:t>
            </a:r>
            <a:r>
              <a:rPr lang="el-GR" b="1" i="1" dirty="0"/>
              <a:t>δομική</a:t>
            </a:r>
            <a:r>
              <a:rPr lang="el-GR" b="1" dirty="0"/>
              <a:t> προτεραιότητα</a:t>
            </a:r>
          </a:p>
          <a:p>
            <a:r>
              <a:rPr lang="el-GR" dirty="0"/>
              <a:t>"Στις περισσότερες μορφές γραφής, τα σύμβολα που χρησιμοποιούνται βασίζονται σε στοιχεία του προφορικού λόγου. Π.χ. το αλφαβητικό σύστημα αποτελείται από στοιχεία που το καθένα τους αντιστοιχεί με ένα ήχο (φθόγγο). Η ψυχολογική πραγματικότητα του φθόγγου προϋποτίθεται για την αιτιολόγηση του γράμματος ενός αλφαβητικού συστήματος. Η έλλειψη απόλυτης αντιστοιχίας, σε όλες τις λέξεις, ανάμεσα στα γράμματα και τους φθόγγους οφείλεται σε ιστορικούς παράγοντες και γι' αυτό δεν μειώνει την ισχύ της παραπάνω παρατήρησης". (Ε. </a:t>
            </a:r>
            <a:r>
              <a:rPr lang="el-GR" dirty="0" err="1"/>
              <a:t>Φιλιππάκη</a:t>
            </a:r>
            <a:r>
              <a:rPr lang="el-GR" dirty="0"/>
              <a:t>-</a:t>
            </a:r>
            <a:r>
              <a:rPr lang="fr-FR" dirty="0" err="1"/>
              <a:t>Warburton</a:t>
            </a:r>
            <a:r>
              <a:rPr lang="fr-FR" dirty="0"/>
              <a:t>, 1992. </a:t>
            </a:r>
            <a:r>
              <a:rPr lang="el-GR" i="1" dirty="0"/>
              <a:t>Εισαγωγή στη θεωρητική γλωσσολογία</a:t>
            </a:r>
            <a:r>
              <a:rPr lang="el-GR" dirty="0"/>
              <a:t>, σελ. 25. Αθήνα: Νεφέλη).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56201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EB3ABC-C45E-C44A-9C5A-643214F33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574" y="374138"/>
            <a:ext cx="7729728" cy="1188720"/>
          </a:xfrm>
        </p:spPr>
        <p:txBody>
          <a:bodyPr/>
          <a:lstStyle/>
          <a:p>
            <a:pPr>
              <a:defRPr/>
            </a:pPr>
            <a:r>
              <a:rPr lang="fr-FR" b="1" dirty="0" err="1">
                <a:highlight>
                  <a:srgbClr val="FFFF00"/>
                </a:highlight>
                <a:latin typeface="+mn-lt"/>
              </a:rPr>
              <a:t>Language</a:t>
            </a:r>
            <a:r>
              <a:rPr lang="fr-FR" b="1" dirty="0">
                <a:highlight>
                  <a:srgbClr val="FFFF00"/>
                </a:highlight>
                <a:latin typeface="+mn-lt"/>
              </a:rPr>
              <a:t> change </a:t>
            </a:r>
            <a:r>
              <a:rPr lang="fr-FR" b="1" dirty="0" err="1">
                <a:highlight>
                  <a:srgbClr val="FFFF00"/>
                </a:highlight>
                <a:latin typeface="+mn-lt"/>
              </a:rPr>
              <a:t>is</a:t>
            </a:r>
            <a:r>
              <a:rPr lang="fr-FR" b="1" dirty="0">
                <a:highlight>
                  <a:srgbClr val="FFFF00"/>
                </a:highlight>
                <a:latin typeface="+mn-lt"/>
              </a:rPr>
              <a:t> </a:t>
            </a:r>
            <a:r>
              <a:rPr lang="fr-FR" b="1" dirty="0" err="1">
                <a:highlight>
                  <a:srgbClr val="FFFF00"/>
                </a:highlight>
                <a:latin typeface="+mn-lt"/>
              </a:rPr>
              <a:t>natural</a:t>
            </a:r>
            <a:br>
              <a:rPr lang="fr-FR" b="1" dirty="0">
                <a:latin typeface="+mn-lt"/>
              </a:rPr>
            </a:br>
            <a:endParaRPr lang="el-GR" dirty="0">
              <a:latin typeface="+mn-lt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4FBC881-44D6-CB4A-9543-0032D3F7D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39888"/>
            <a:ext cx="10972800" cy="4525962"/>
          </a:xfrm>
        </p:spPr>
        <p:txBody>
          <a:bodyPr/>
          <a:lstStyle/>
          <a:p>
            <a:pPr>
              <a:defRPr/>
            </a:pPr>
            <a:r>
              <a:rPr lang="fr-FR" altLang="el-GR" sz="2800" dirty="0" err="1">
                <a:ea typeface="ＭＳ Ｐゴシック" panose="020B0600070205080204" pitchFamily="34" charset="-128"/>
              </a:rPr>
              <a:t>natural</a:t>
            </a:r>
            <a:r>
              <a:rPr lang="fr-FR" altLang="el-GR" sz="2800" dirty="0">
                <a:ea typeface="ＭＳ Ｐゴシック" panose="020B0600070205080204" pitchFamily="34" charset="-128"/>
              </a:rPr>
              <a:t>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language</a:t>
            </a:r>
            <a:r>
              <a:rPr lang="fr-FR" altLang="el-GR" sz="2800" dirty="0">
                <a:ea typeface="ＭＳ Ｐゴシック" panose="020B0600070205080204" pitchFamily="34" charset="-128"/>
              </a:rPr>
              <a:t> change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is</a:t>
            </a:r>
            <a:r>
              <a:rPr lang="fr-FR" altLang="el-GR" sz="2800" dirty="0">
                <a:ea typeface="ＭＳ Ｐゴシック" panose="020B0600070205080204" pitchFamily="34" charset="-128"/>
              </a:rPr>
              <a:t> not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bad</a:t>
            </a:r>
            <a:r>
              <a:rPr lang="fr-FR" altLang="el-GR" sz="2800" dirty="0">
                <a:ea typeface="ＭＳ Ｐゴシック" panose="020B0600070205080204" pitchFamily="34" charset="-128"/>
              </a:rPr>
              <a:t> for a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language</a:t>
            </a:r>
            <a:r>
              <a:rPr lang="fr-FR" altLang="el-GR" sz="2800" dirty="0">
                <a:ea typeface="ＭＳ Ｐゴシック" panose="020B0600070205080204" pitchFamily="34" charset="-128"/>
              </a:rPr>
              <a:t>.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Adopting</a:t>
            </a:r>
            <a:r>
              <a:rPr lang="fr-FR" altLang="el-GR" sz="2800" dirty="0">
                <a:ea typeface="ＭＳ Ｐゴシック" panose="020B0600070205080204" pitchFamily="34" charset="-128"/>
              </a:rPr>
              <a:t>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loan</a:t>
            </a:r>
            <a:r>
              <a:rPr lang="fr-FR" altLang="el-GR" sz="2800" dirty="0">
                <a:ea typeface="ＭＳ Ｐゴシック" panose="020B0600070205080204" pitchFamily="34" charset="-128"/>
              </a:rPr>
              <a:t>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words</a:t>
            </a:r>
            <a:r>
              <a:rPr lang="fr-FR" altLang="el-GR" sz="2800" dirty="0">
                <a:ea typeface="ＭＳ Ｐゴシック" panose="020B0600070205080204" pitchFamily="34" charset="-128"/>
              </a:rPr>
              <a:t>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from</a:t>
            </a:r>
            <a:r>
              <a:rPr lang="fr-FR" altLang="el-GR" sz="2800" dirty="0">
                <a:ea typeface="ＭＳ Ｐゴシック" panose="020B0600070205080204" pitchFamily="34" charset="-128"/>
              </a:rPr>
              <a:t>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other</a:t>
            </a:r>
            <a:r>
              <a:rPr lang="fr-FR" altLang="el-GR" sz="2800" dirty="0">
                <a:ea typeface="ＭＳ Ｐゴシック" panose="020B0600070205080204" pitchFamily="34" charset="-128"/>
              </a:rPr>
              <a:t>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languages</a:t>
            </a:r>
            <a:r>
              <a:rPr lang="fr-FR" altLang="el-GR" sz="2800" dirty="0">
                <a:ea typeface="ＭＳ Ｐゴシック" panose="020B0600070205080204" pitchFamily="34" charset="-128"/>
              </a:rPr>
              <a:t>,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losing</a:t>
            </a:r>
            <a:r>
              <a:rPr lang="fr-FR" altLang="el-GR" sz="2800" dirty="0">
                <a:ea typeface="ＭＳ Ｐゴシック" panose="020B0600070205080204" pitchFamily="34" charset="-128"/>
              </a:rPr>
              <a:t>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inflection</a:t>
            </a:r>
            <a:r>
              <a:rPr lang="fr-FR" altLang="el-GR" sz="2800" dirty="0">
                <a:ea typeface="ＭＳ Ｐゴシック" panose="020B0600070205080204" pitchFamily="34" charset="-128"/>
              </a:rPr>
              <a:t>, cases,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genders</a:t>
            </a:r>
            <a:r>
              <a:rPr lang="fr-FR" altLang="el-GR" sz="2800" dirty="0">
                <a:ea typeface="ＭＳ Ｐゴシック" panose="020B0600070205080204" pitchFamily="34" charset="-128"/>
              </a:rPr>
              <a:t>, articles and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formerly</a:t>
            </a:r>
            <a:r>
              <a:rPr lang="fr-FR" altLang="el-GR" sz="2800" dirty="0">
                <a:ea typeface="ＭＳ Ｐゴシック" panose="020B0600070205080204" pitchFamily="34" charset="-128"/>
              </a:rPr>
              <a:t> distinct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sounds</a:t>
            </a:r>
            <a:r>
              <a:rPr lang="fr-FR" altLang="el-GR" sz="2800" dirty="0">
                <a:ea typeface="ＭＳ Ｐゴシック" panose="020B0600070205080204" pitchFamily="34" charset="-128"/>
              </a:rPr>
              <a:t>…This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happens</a:t>
            </a:r>
            <a:r>
              <a:rPr lang="fr-FR" altLang="el-GR" sz="2800" dirty="0">
                <a:ea typeface="ＭＳ Ｐゴシック" panose="020B0600070205080204" pitchFamily="34" charset="-128"/>
              </a:rPr>
              <a:t> in all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languages</a:t>
            </a:r>
            <a:r>
              <a:rPr lang="fr-FR" altLang="el-GR" sz="2800" dirty="0">
                <a:ea typeface="ＭＳ Ｐゴシック" panose="020B0600070205080204" pitchFamily="34" charset="-128"/>
              </a:rPr>
              <a:t> and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is</a:t>
            </a:r>
            <a:r>
              <a:rPr lang="fr-FR" altLang="el-GR" sz="2800" dirty="0">
                <a:ea typeface="ＭＳ Ｐゴシック" panose="020B0600070205080204" pitchFamily="34" charset="-128"/>
              </a:rPr>
              <a:t>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nothing</a:t>
            </a:r>
            <a:r>
              <a:rPr lang="fr-FR" altLang="el-GR" sz="2800" dirty="0">
                <a:ea typeface="ＭＳ Ｐゴシック" panose="020B0600070205080204" pitchFamily="34" charset="-128"/>
              </a:rPr>
              <a:t> to </a:t>
            </a:r>
            <a:r>
              <a:rPr lang="fr-FR" altLang="el-GR" sz="2800" dirty="0" err="1">
                <a:ea typeface="ＭＳ Ｐゴシック" panose="020B0600070205080204" pitchFamily="34" charset="-128"/>
              </a:rPr>
              <a:t>worry</a:t>
            </a:r>
            <a:r>
              <a:rPr lang="fr-FR" altLang="el-GR" sz="2800" dirty="0">
                <a:ea typeface="ＭＳ Ｐゴシック" panose="020B0600070205080204" pitchFamily="34" charset="-128"/>
              </a:rPr>
              <a:t> about. </a:t>
            </a:r>
            <a:endParaRPr lang="el-GR" altLang="el-GR" sz="2800" dirty="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l-GR" altLang="el-GR" sz="2800" dirty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fr-FR" altLang="el-GR" sz="2800" dirty="0">
                <a:ea typeface="ＭＳ Ｐゴシック" panose="020B0600070205080204" pitchFamily="34" charset="-128"/>
                <a:hlinkClick r:id="rId2"/>
              </a:rPr>
              <a:t>https://www.youtube.com/watch?v=nECdTcqrUAo</a:t>
            </a:r>
            <a:endParaRPr lang="el-GR" altLang="el-GR" sz="2800" dirty="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sz="2800" b="1" dirty="0" err="1"/>
              <a:t>Reconstructed</a:t>
            </a:r>
            <a:r>
              <a:rPr lang="fr-FR" sz="2800" b="1" dirty="0"/>
              <a:t> Ancient Greek </a:t>
            </a:r>
            <a:r>
              <a:rPr lang="fr-FR" sz="2800" b="1" dirty="0" err="1"/>
              <a:t>Spoken</a:t>
            </a:r>
            <a:r>
              <a:rPr lang="fr-FR" sz="2800" b="1" dirty="0"/>
              <a:t> (</a:t>
            </a:r>
            <a:r>
              <a:rPr lang="fr-FR" sz="2800" b="1" dirty="0" err="1"/>
              <a:t>Iliad</a:t>
            </a:r>
            <a:r>
              <a:rPr lang="fr-FR" sz="2800" b="1" dirty="0"/>
              <a:t> and Euclid)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l-GR" altLang="el-GR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3F25D40B-249C-453B-2A3E-C5D6725819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 err="1"/>
              <a:t>λεξη</a:t>
            </a:r>
            <a:r>
              <a:rPr lang="el-GR" dirty="0"/>
              <a:t> «</a:t>
            </a:r>
            <a:r>
              <a:rPr lang="el-GR" dirty="0" err="1"/>
              <a:t>νηπιο</a:t>
            </a:r>
            <a:r>
              <a:rPr lang="el-GR" dirty="0"/>
              <a:t>» και η </a:t>
            </a:r>
            <a:r>
              <a:rPr lang="el-GR" dirty="0" err="1"/>
              <a:t>ιστορια</a:t>
            </a:r>
            <a:r>
              <a:rPr lang="el-GR" dirty="0"/>
              <a:t> της…</a:t>
            </a:r>
          </a:p>
        </p:txBody>
      </p:sp>
      <p:sp>
        <p:nvSpPr>
          <p:cNvPr id="5" name="Υπότιτλος 4">
            <a:extLst>
              <a:ext uri="{FF2B5EF4-FFF2-40B4-BE49-F238E27FC236}">
                <a16:creationId xmlns:a16="http://schemas.microsoft.com/office/drawing/2014/main" id="{51C17821-8CCB-9E5A-4B22-2CC5F6145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6337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495DE140-F405-FF8A-613A-A43950311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98585"/>
            <a:ext cx="7979664" cy="1392750"/>
          </a:xfrm>
        </p:spPr>
        <p:txBody>
          <a:bodyPr>
            <a:normAutofit fontScale="90000"/>
          </a:bodyPr>
          <a:lstStyle/>
          <a:p>
            <a:r>
              <a:rPr lang="el-GR" altLang="el-GR" sz="3600" dirty="0">
                <a:ea typeface="ＭＳ Ｐゴシック" panose="020B0600070205080204" pitchFamily="34" charset="-128"/>
              </a:rPr>
              <a:t>Τι </a:t>
            </a:r>
            <a:r>
              <a:rPr lang="el-GR" altLang="el-GR" sz="3600" dirty="0" err="1">
                <a:ea typeface="ＭＳ Ｐゴシック" panose="020B0600070205080204" pitchFamily="34" charset="-128"/>
              </a:rPr>
              <a:t>σημαινει</a:t>
            </a:r>
            <a:r>
              <a:rPr lang="el-GR" altLang="el-GR" sz="3600" dirty="0">
                <a:ea typeface="ＭＳ Ｐゴシック" panose="020B0600070205080204" pitchFamily="34" charset="-128"/>
              </a:rPr>
              <a:t> </a:t>
            </a:r>
            <a:r>
              <a:rPr lang="el-GR" altLang="el-GR" sz="3600" dirty="0" err="1">
                <a:ea typeface="ＭＳ Ｐゴシック" panose="020B0600070205080204" pitchFamily="34" charset="-128"/>
              </a:rPr>
              <a:t>σημερα</a:t>
            </a:r>
            <a:r>
              <a:rPr lang="el-GR" altLang="el-GR" sz="3600" dirty="0">
                <a:ea typeface="ＭＳ Ｐゴシック" panose="020B0600070205080204" pitchFamily="34" charset="-128"/>
              </a:rPr>
              <a:t> η λέξη «νήπιο»;</a:t>
            </a:r>
            <a:br>
              <a:rPr lang="el-GR" altLang="el-GR" sz="3600" dirty="0">
                <a:ea typeface="ＭＳ Ｐゴシック" panose="020B0600070205080204" pitchFamily="34" charset="-128"/>
              </a:rPr>
            </a:br>
            <a:endParaRPr lang="en-US" altLang="el-GR" sz="3600" dirty="0">
              <a:ea typeface="ＭＳ Ｐゴシック" panose="020B0600070205080204" pitchFamily="34" charset="-128"/>
            </a:endParaRPr>
          </a:p>
        </p:txBody>
      </p:sp>
      <p:sp>
        <p:nvSpPr>
          <p:cNvPr id="31746" name="Content Placeholder 8">
            <a:extLst>
              <a:ext uri="{FF2B5EF4-FFF2-40B4-BE49-F238E27FC236}">
                <a16:creationId xmlns:a16="http://schemas.microsoft.com/office/drawing/2014/main" id="{B729C884-1EF3-39D1-0EBA-3250D42CC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70698"/>
            <a:ext cx="8229600" cy="5400675"/>
          </a:xfrm>
        </p:spPr>
        <p:txBody>
          <a:bodyPr/>
          <a:lstStyle/>
          <a:p>
            <a:r>
              <a:rPr lang="el-GR" altLang="el-GR" sz="2400" b="1" dirty="0">
                <a:ea typeface="ＭＳ Ｐゴシック" panose="020B0600070205080204" pitchFamily="34" charset="-128"/>
              </a:rPr>
              <a:t>νήπιο</a:t>
            </a:r>
            <a:r>
              <a:rPr lang="el-GR" altLang="el-GR" sz="2400" dirty="0">
                <a:ea typeface="ＭＳ Ｐゴシック" panose="020B0600070205080204" pitchFamily="34" charset="-128"/>
              </a:rPr>
              <a:t> το </a:t>
            </a:r>
            <a:r>
              <a:rPr lang="el-GR" altLang="el-GR" sz="2400" dirty="0">
                <a:highlight>
                  <a:srgbClr val="FFFF00"/>
                </a:highlight>
                <a:ea typeface="ＭＳ Ｐゴシック" panose="020B0600070205080204" pitchFamily="34" charset="-128"/>
              </a:rPr>
              <a:t>[</a:t>
            </a:r>
            <a:r>
              <a:rPr lang="el-GR" altLang="el-GR" sz="2400" dirty="0" err="1">
                <a:highlight>
                  <a:srgbClr val="FFFF00"/>
                </a:highlight>
                <a:ea typeface="ＭＳ Ｐゴシック" panose="020B0600070205080204" pitchFamily="34" charset="-128"/>
              </a:rPr>
              <a:t>nípio</a:t>
            </a:r>
            <a:r>
              <a:rPr lang="el-GR" altLang="el-GR" sz="2400" dirty="0">
                <a:ea typeface="ＭＳ Ｐゴシック" panose="020B0600070205080204" pitchFamily="34" charset="-128"/>
              </a:rPr>
              <a:t>] Ο40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:</a:t>
            </a:r>
            <a:r>
              <a:rPr lang="el-GR" altLang="el-GR" sz="2400" dirty="0">
                <a:ea typeface="ＭＳ Ｐゴシック" panose="020B0600070205080204" pitchFamily="34" charset="-128"/>
              </a:rPr>
              <a:t> </a:t>
            </a:r>
            <a:r>
              <a:rPr lang="el-GR" altLang="el-GR" sz="2400" b="1" dirty="0" err="1">
                <a:ea typeface="ＭＳ Ｐゴシック" panose="020B0600070205080204" pitchFamily="34" charset="-128"/>
              </a:rPr>
              <a:t>α.</a:t>
            </a:r>
            <a:r>
              <a:rPr lang="el-GR" altLang="el-GR" sz="2400" dirty="0" err="1">
                <a:ea typeface="ＭＳ Ｐゴシック" panose="020B0600070205080204" pitchFamily="34" charset="-128"/>
              </a:rPr>
              <a:t>παιδί</a:t>
            </a:r>
            <a:r>
              <a:rPr lang="el-GR" altLang="el-GR" sz="2400" dirty="0">
                <a:ea typeface="ＭＳ Ｐゴシック" panose="020B0600070205080204" pitchFamily="34" charset="-128"/>
              </a:rPr>
              <a:t> ανάμεσα στη βρεφική και στη σχολική ηλικία, δηλαδή από δύο έως πέντε ετών περίπου. || παιδί που φοιτά σε νηπιαγωγείο.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β.</a:t>
            </a:r>
            <a:r>
              <a:rPr lang="el-GR" altLang="el-GR" sz="2400" dirty="0">
                <a:ea typeface="ＭＳ Ｐゴシック" panose="020B0600070205080204" pitchFamily="34" charset="-128"/>
              </a:rPr>
              <a:t> (πληθ.) βαθμίδα της προσχολικής εκπαίδευσης· (πρβ. </a:t>
            </a:r>
            <a:r>
              <a:rPr lang="el-GR" altLang="el-GR" sz="2400" i="1" dirty="0" err="1">
                <a:ea typeface="ＭＳ Ｐゴシック" panose="020B0600070205080204" pitchFamily="34" charset="-128"/>
              </a:rPr>
              <a:t>προνήπια</a:t>
            </a:r>
            <a:r>
              <a:rPr lang="el-GR" altLang="el-GR" sz="2400" dirty="0">
                <a:ea typeface="ＭＳ Ｐゴシック" panose="020B0600070205080204" pitchFamily="34" charset="-128"/>
              </a:rPr>
              <a:t>): </a:t>
            </a:r>
            <a:r>
              <a:rPr lang="el-GR" altLang="el-GR" sz="2400" i="1" dirty="0">
                <a:ea typeface="ＭＳ Ｐゴシック" panose="020B0600070205080204" pitchFamily="34" charset="-128"/>
              </a:rPr>
              <a:t>Πηγαίνει στα νήπια.</a:t>
            </a:r>
            <a:r>
              <a:rPr lang="el-GR" altLang="el-GR" sz="2400" dirty="0">
                <a:ea typeface="ＭＳ Ｐゴシック" panose="020B0600070205080204" pitchFamily="34" charset="-128"/>
              </a:rPr>
              <a:t> || (γενικότ.) το νηπιαγωγείο: </a:t>
            </a:r>
            <a:r>
              <a:rPr lang="el-GR" altLang="el-GR" sz="2400" i="1" dirty="0">
                <a:ea typeface="ＭＳ Ｐゴシック" panose="020B0600070205080204" pitchFamily="34" charset="-128"/>
              </a:rPr>
              <a:t>Στα νήπια παίζουν όλη μέρα.</a:t>
            </a:r>
            <a:r>
              <a:rPr lang="el-GR" altLang="el-GR" sz="2400" dirty="0">
                <a:ea typeface="ＭＳ Ｐゴシック" panose="020B0600070205080204" pitchFamily="34" charset="-128"/>
              </a:rPr>
              <a:t> [λόγ. &lt; αρχ. </a:t>
            </a:r>
            <a:r>
              <a:rPr lang="el-GR" altLang="el-GR" sz="2400" i="1" dirty="0" err="1">
                <a:ea typeface="ＭＳ Ｐゴシック" panose="020B0600070205080204" pitchFamily="34" charset="-128"/>
              </a:rPr>
              <a:t>νήπιον</a:t>
            </a:r>
            <a:r>
              <a:rPr lang="el-GR" altLang="el-GR" sz="2400" dirty="0">
                <a:ea typeface="ＭＳ Ｐゴシック" panose="020B0600070205080204" pitchFamily="34" charset="-128"/>
              </a:rPr>
              <a:t>] </a:t>
            </a:r>
          </a:p>
          <a:p>
            <a:r>
              <a:rPr lang="el-GR" altLang="el-GR" sz="2400" dirty="0">
                <a:ea typeface="ＭＳ Ｐゴシック" panose="020B0600070205080204" pitchFamily="34" charset="-128"/>
              </a:rPr>
              <a:t>Λεξικό Τριανταφυλλίδη</a:t>
            </a:r>
          </a:p>
          <a:p>
            <a:r>
              <a:rPr lang="en-US" altLang="el-GR" sz="2400" dirty="0">
                <a:ea typeface="ＭＳ Ｐゴシック" panose="020B0600070205080204" pitchFamily="34" charset="-128"/>
                <a:hlinkClick r:id="rId2"/>
              </a:rPr>
              <a:t>http://www.greek-language.gr/greekLang/modern_greek/tools/lexica/triantafyllides/search.html</a:t>
            </a:r>
            <a:r>
              <a:rPr lang="el-GR" altLang="el-GR" sz="2400" dirty="0">
                <a:ea typeface="ＭＳ Ｐゴシック" panose="020B0600070205080204" pitchFamily="34" charset="-128"/>
              </a:rPr>
              <a:t> (τελευταία ανάκτηση 15/02/2016</a:t>
            </a:r>
            <a:r>
              <a:rPr lang="el-GR" altLang="el-GR" sz="2000" dirty="0">
                <a:ea typeface="ＭＳ Ｐゴシック" panose="020B0600070205080204" pitchFamily="34" charset="-128"/>
              </a:rPr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71F247B0-7FE0-6EA0-05FC-9A9DF3A2A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3750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el-GR" altLang="el-GR" sz="3600">
                <a:ea typeface="ＭＳ Ｐゴシック" panose="020B0600070205080204" pitchFamily="34" charset="-128"/>
              </a:rPr>
              <a:t>Τι σήμαινε παλιά η λέξη «νήπιο»;</a:t>
            </a:r>
            <a:br>
              <a:rPr lang="el-GR" altLang="el-GR" sz="3600">
                <a:ea typeface="ＭＳ Ｐゴシック" panose="020B0600070205080204" pitchFamily="34" charset="-128"/>
              </a:rPr>
            </a:br>
            <a:endParaRPr lang="en-US" altLang="el-GR" sz="3600">
              <a:ea typeface="ＭＳ Ｐゴシック" panose="020B0600070205080204" pitchFamily="34" charset="-128"/>
            </a:endParaRPr>
          </a:p>
        </p:txBody>
      </p:sp>
      <p:sp>
        <p:nvSpPr>
          <p:cNvPr id="32770" name="Content Placeholder 8">
            <a:extLst>
              <a:ext uri="{FF2B5EF4-FFF2-40B4-BE49-F238E27FC236}">
                <a16:creationId xmlns:a16="http://schemas.microsoft.com/office/drawing/2014/main" id="{F24FA342-61FB-7387-F925-AD5A5B407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375" y="1876913"/>
            <a:ext cx="8229600" cy="5400675"/>
          </a:xfrm>
        </p:spPr>
        <p:txBody>
          <a:bodyPr/>
          <a:lstStyle/>
          <a:p>
            <a:r>
              <a:rPr lang="el-GR" altLang="el-GR" sz="2400" b="1" dirty="0" err="1">
                <a:ea typeface="ＭＳ Ｐゴシック" panose="020B0600070205080204" pitchFamily="34" charset="-128"/>
              </a:rPr>
              <a:t>νήπιος</a:t>
            </a:r>
            <a:r>
              <a:rPr lang="el-GR" altLang="el-GR" sz="2400" dirty="0">
                <a:ea typeface="ＭＳ Ｐゴシック" panose="020B0600070205080204" pitchFamily="34" charset="-128"/>
              </a:rPr>
              <a:t>,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-α</a:t>
            </a:r>
            <a:r>
              <a:rPr lang="el-GR" altLang="el-GR" sz="2400" dirty="0">
                <a:ea typeface="ＭＳ Ｐゴシック" panose="020B0600070205080204" pitchFamily="34" charset="-128"/>
              </a:rPr>
              <a:t> (</a:t>
            </a:r>
            <a:r>
              <a:rPr lang="el-GR" altLang="el-GR" sz="2400" b="1" dirty="0" err="1">
                <a:ea typeface="ＭＳ Ｐゴシック" panose="020B0600070205080204" pitchFamily="34" charset="-128"/>
              </a:rPr>
              <a:t>νη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-</a:t>
            </a:r>
            <a:r>
              <a:rPr lang="el-GR" altLang="el-GR" sz="2400" dirty="0">
                <a:ea typeface="ＭＳ Ｐゴシック" panose="020B0600070205080204" pitchFamily="34" charset="-128"/>
              </a:rPr>
              <a:t>, </a:t>
            </a:r>
            <a:r>
              <a:rPr lang="el-GR" altLang="el-GR" sz="2400" b="1" dirty="0" err="1">
                <a:ea typeface="ＭＳ Ｐゴシック" panose="020B0600070205080204" pitchFamily="34" charset="-128"/>
              </a:rPr>
              <a:t>ἔπος</a:t>
            </a:r>
            <a:r>
              <a:rPr lang="el-GR" altLang="el-GR" sz="2400" dirty="0">
                <a:ea typeface="ＭＳ Ｐゴシック" panose="020B0600070205080204" pitchFamily="34" charset="-128"/>
              </a:rPr>
              <a:t>), Ιων.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-η</a:t>
            </a:r>
            <a:r>
              <a:rPr lang="el-GR" altLang="el-GR" sz="2400" dirty="0">
                <a:ea typeface="ＭＳ Ｐゴシック" panose="020B0600070205080204" pitchFamily="34" charset="-128"/>
              </a:rPr>
              <a:t>,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-ον</a:t>
            </a:r>
            <a:r>
              <a:rPr lang="el-GR" altLang="el-GR" sz="2400" dirty="0">
                <a:ea typeface="ＭＳ Ｐゴシック" panose="020B0600070205080204" pitchFamily="34" charset="-128"/>
              </a:rPr>
              <a:t>, και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-</a:t>
            </a:r>
            <a:r>
              <a:rPr lang="el-GR" altLang="el-GR" sz="2400" b="1" dirty="0" err="1">
                <a:ea typeface="ＭＳ Ｐゴシック" panose="020B0600070205080204" pitchFamily="34" charset="-128"/>
              </a:rPr>
              <a:t>ος</a:t>
            </a:r>
            <a:r>
              <a:rPr lang="el-GR" altLang="el-GR" sz="2400" dirty="0">
                <a:ea typeface="ＭＳ Ｐゴシック" panose="020B0600070205080204" pitchFamily="34" charset="-128"/>
              </a:rPr>
              <a:t>,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-ον</a:t>
            </a:r>
            <a:r>
              <a:rPr lang="el-GR" altLang="el-GR" sz="2400" dirty="0">
                <a:ea typeface="ＭＳ Ｐゴシック" panose="020B0600070205080204" pitchFamily="34" charset="-128"/>
              </a:rPr>
              <a:t>,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I.</a:t>
            </a:r>
            <a:r>
              <a:rPr lang="el-GR" altLang="el-GR" sz="2400" dirty="0">
                <a:ea typeface="ＭＳ Ｐゴシック" panose="020B0600070205080204" pitchFamily="34" charset="-128"/>
              </a:rPr>
              <a:t> αυτός που δεν μιλάει ακόμη, </a:t>
            </a:r>
            <a:r>
              <a:rPr lang="el-GR" altLang="el-GR" sz="2400" dirty="0">
                <a:solidFill>
                  <a:srgbClr val="3366FF"/>
                </a:solidFill>
                <a:ea typeface="ＭＳ Ｐゴシック" panose="020B0600070205080204" pitchFamily="34" charset="-128"/>
              </a:rPr>
              <a:t>Λατ</a:t>
            </a:r>
            <a:r>
              <a:rPr lang="el-GR" altLang="el-GR" sz="2400" dirty="0">
                <a:ea typeface="ＭＳ Ｐゴシック" panose="020B0600070205080204" pitchFamily="34" charset="-128"/>
              </a:rPr>
              <a:t>. </a:t>
            </a:r>
            <a:r>
              <a:rPr lang="el-GR" altLang="el-GR" sz="2400" dirty="0" err="1">
                <a:ea typeface="ＭＳ Ｐゴシック" panose="020B0600070205080204" pitchFamily="34" charset="-128"/>
              </a:rPr>
              <a:t>infans</a:t>
            </a:r>
            <a:r>
              <a:rPr lang="el-GR" altLang="el-GR" sz="2400" dirty="0">
                <a:ea typeface="ＭＳ Ｐゴシック" panose="020B0600070205080204" pitchFamily="34" charset="-128"/>
              </a:rPr>
              <a:t>, σε </a:t>
            </a:r>
            <a:r>
              <a:rPr lang="el-GR" altLang="el-GR" sz="2400" dirty="0" err="1">
                <a:ea typeface="ＭＳ Ｐゴシック" panose="020B0600070205080204" pitchFamily="34" charset="-128"/>
              </a:rPr>
              <a:t>Όμηρ</a:t>
            </a:r>
            <a:r>
              <a:rPr lang="el-GR" altLang="el-GR" sz="2400" dirty="0">
                <a:ea typeface="ＭＳ Ｐゴシック" panose="020B0600070205080204" pitchFamily="34" charset="-128"/>
              </a:rPr>
              <a:t>.· </a:t>
            </a:r>
            <a:r>
              <a:rPr lang="el-GR" altLang="el-GR" sz="2400" i="1" dirty="0">
                <a:ea typeface="ＭＳ Ｐゴシック" panose="020B0600070205080204" pitchFamily="34" charset="-128"/>
              </a:rPr>
              <a:t>νήπια τέκνα</a:t>
            </a:r>
            <a:r>
              <a:rPr lang="el-GR" altLang="el-GR" sz="2400" dirty="0">
                <a:ea typeface="ＭＳ Ｐゴシック" panose="020B0600070205080204" pitchFamily="34" charset="-128"/>
              </a:rPr>
              <a:t>, </a:t>
            </a:r>
            <a:r>
              <a:rPr lang="el-GR" altLang="el-GR" sz="2400" i="1" dirty="0">
                <a:ea typeface="ＭＳ Ｐゴシック" panose="020B0600070205080204" pitchFamily="34" charset="-128"/>
              </a:rPr>
              <a:t>βρέφος </a:t>
            </a:r>
            <a:r>
              <a:rPr lang="el-GR" altLang="el-GR" sz="2400" i="1" dirty="0" err="1">
                <a:ea typeface="ＭＳ Ｐゴシック" panose="020B0600070205080204" pitchFamily="34" charset="-128"/>
              </a:rPr>
              <a:t>νήπιον</a:t>
            </a:r>
            <a:r>
              <a:rPr lang="el-GR" altLang="el-GR" sz="2400" dirty="0">
                <a:ea typeface="ＭＳ Ｐゴシック" panose="020B0600070205080204" pitchFamily="34" charset="-128"/>
              </a:rPr>
              <a:t>, σε</a:t>
            </a:r>
            <a:r>
              <a:rPr lang="el-GR" altLang="el-GR" sz="2400" dirty="0">
                <a:solidFill>
                  <a:srgbClr val="3366FF"/>
                </a:solidFill>
                <a:ea typeface="ＭＳ Ｐゴシック" panose="020B0600070205080204" pitchFamily="34" charset="-128"/>
              </a:rPr>
              <a:t> </a:t>
            </a:r>
            <a:r>
              <a:rPr lang="el-GR" altLang="el-GR" sz="2400" dirty="0" err="1">
                <a:solidFill>
                  <a:srgbClr val="3366FF"/>
                </a:solidFill>
                <a:ea typeface="ＭＳ Ｐゴシック" panose="020B0600070205080204" pitchFamily="34" charset="-128"/>
              </a:rPr>
              <a:t>Ευρ</a:t>
            </a:r>
            <a:r>
              <a:rPr lang="el-GR" altLang="el-GR" sz="2400" dirty="0">
                <a:ea typeface="ＭＳ Ｐゴシック" panose="020B0600070205080204" pitchFamily="34" charset="-128"/>
              </a:rPr>
              <a:t>.· επίσης, </a:t>
            </a:r>
            <a:r>
              <a:rPr lang="el-GR" altLang="el-GR" sz="2400" i="1" dirty="0">
                <a:ea typeface="ＭＳ Ｐゴシック" panose="020B0600070205080204" pitchFamily="34" charset="-128"/>
              </a:rPr>
              <a:t>νήπια</a:t>
            </a:r>
            <a:r>
              <a:rPr lang="el-GR" altLang="el-GR" sz="2400" dirty="0">
                <a:ea typeface="ＭＳ Ｐゴシック" panose="020B0600070205080204" pitchFamily="34" charset="-128"/>
              </a:rPr>
              <a:t>, νεαρά ζώα, σε </a:t>
            </a:r>
            <a:r>
              <a:rPr lang="el-GR" altLang="el-GR" sz="2400" dirty="0" err="1">
                <a:solidFill>
                  <a:srgbClr val="3366FF"/>
                </a:solidFill>
                <a:ea typeface="ＭＳ Ｐゴシック" panose="020B0600070205080204" pitchFamily="34" charset="-128"/>
              </a:rPr>
              <a:t>Ομήρ</a:t>
            </a:r>
            <a:r>
              <a:rPr lang="el-GR" altLang="el-GR" sz="2400" dirty="0">
                <a:solidFill>
                  <a:srgbClr val="3366FF"/>
                </a:solidFill>
                <a:ea typeface="ＭＳ Ｐゴシック" panose="020B0600070205080204" pitchFamily="34" charset="-128"/>
              </a:rPr>
              <a:t>. </a:t>
            </a:r>
            <a:r>
              <a:rPr lang="el-GR" altLang="el-GR" sz="2400" dirty="0" err="1">
                <a:solidFill>
                  <a:srgbClr val="3366FF"/>
                </a:solidFill>
                <a:ea typeface="ＭＳ Ｐゴシック" panose="020B0600070205080204" pitchFamily="34" charset="-128"/>
              </a:rPr>
              <a:t>Ιλ</a:t>
            </a:r>
            <a:r>
              <a:rPr lang="el-GR" altLang="el-GR" sz="2400" dirty="0">
                <a:ea typeface="ＭＳ Ｐゴシック" panose="020B0600070205080204" pitchFamily="34" charset="-128"/>
              </a:rPr>
              <a:t>. </a:t>
            </a:r>
            <a:r>
              <a:rPr lang="el-GR" altLang="el-GR" sz="2400" b="1" dirty="0">
                <a:ea typeface="ＭＳ Ｐゴシック" panose="020B0600070205080204" pitchFamily="34" charset="-128"/>
              </a:rPr>
              <a:t>II.</a:t>
            </a:r>
            <a:r>
              <a:rPr lang="el-GR" altLang="el-GR" sz="2400" dirty="0">
                <a:ea typeface="ＭＳ Ｐゴシック" panose="020B0600070205080204" pitchFamily="34" charset="-128"/>
              </a:rPr>
              <a:t> </a:t>
            </a:r>
            <a:r>
              <a:rPr lang="el-GR" altLang="el-GR" sz="2400" dirty="0" err="1">
                <a:ea typeface="ＭＳ Ｐゴシック" panose="020B0600070205080204" pitchFamily="34" charset="-128"/>
              </a:rPr>
              <a:t>μεταφ</a:t>
            </a:r>
            <a:r>
              <a:rPr lang="el-GR" altLang="el-GR" sz="2400" dirty="0">
                <a:ea typeface="ＭＳ Ｐゴシック" panose="020B0600070205080204" pitchFamily="34" charset="-128"/>
              </a:rPr>
              <a:t>., αυτός που σκέφτεται σαν παιδί, παιδιάστικος, ανόητος, άφρων, σε </a:t>
            </a:r>
            <a:r>
              <a:rPr lang="el-GR" altLang="el-GR" sz="2400" dirty="0" err="1">
                <a:ea typeface="ＭＳ Ｐゴシック" panose="020B0600070205080204" pitchFamily="34" charset="-128"/>
              </a:rPr>
              <a:t>Όμηρ</a:t>
            </a:r>
            <a:r>
              <a:rPr lang="el-GR" altLang="el-GR" sz="2400" dirty="0">
                <a:ea typeface="ＭＳ Ｐゴシック" panose="020B0600070205080204" pitchFamily="34" charset="-128"/>
              </a:rPr>
              <a:t>., </a:t>
            </a:r>
            <a:r>
              <a:rPr lang="el-GR" altLang="el-GR" sz="2400" dirty="0" err="1">
                <a:solidFill>
                  <a:srgbClr val="3366FF"/>
                </a:solidFill>
                <a:ea typeface="ＭＳ Ｐゴシック" panose="020B0600070205080204" pitchFamily="34" charset="-128"/>
              </a:rPr>
              <a:t>Ησίοδ</a:t>
            </a:r>
            <a:r>
              <a:rPr lang="el-GR" altLang="el-GR" sz="2400" dirty="0">
                <a:ea typeface="ＭＳ Ｐゴシック" panose="020B0600070205080204" pitchFamily="34" charset="-128"/>
              </a:rPr>
              <a:t>.· αυτός που δεν προνοεί, σε </a:t>
            </a:r>
            <a:r>
              <a:rPr lang="el-GR" altLang="el-GR" sz="2400" dirty="0" err="1">
                <a:ea typeface="ＭＳ Ｐゴシック" panose="020B0600070205080204" pitchFamily="34" charset="-128"/>
              </a:rPr>
              <a:t>Όμηρ</a:t>
            </a:r>
            <a:r>
              <a:rPr lang="el-GR" altLang="el-GR" sz="2400" dirty="0">
                <a:ea typeface="ＭＳ Ｐゴシック" panose="020B0600070205080204" pitchFamily="34" charset="-128"/>
              </a:rPr>
              <a:t>., </a:t>
            </a:r>
            <a:r>
              <a:rPr lang="el-GR" altLang="el-GR" sz="2400" dirty="0" err="1">
                <a:ea typeface="ＭＳ Ｐゴシック" panose="020B0600070205080204" pitchFamily="34" charset="-128"/>
              </a:rPr>
              <a:t>Αισχύλ</a:t>
            </a:r>
            <a:r>
              <a:rPr lang="el-GR" altLang="el-GR" sz="2400" dirty="0">
                <a:ea typeface="ＭＳ Ｐゴシック" panose="020B0600070205080204" pitchFamily="34" charset="-128"/>
              </a:rPr>
              <a:t>. </a:t>
            </a:r>
          </a:p>
          <a:p>
            <a:r>
              <a:rPr lang="el-GR" altLang="el-GR" sz="2400" dirty="0">
                <a:ea typeface="ＭＳ Ｐゴシック" panose="020B0600070205080204" pitchFamily="34" charset="-128"/>
              </a:rPr>
              <a:t>Λεξικό </a:t>
            </a:r>
            <a:r>
              <a:rPr lang="en-US" altLang="el-GR" sz="2400" dirty="0">
                <a:ea typeface="ＭＳ Ｐゴシック" panose="020B0600070205080204" pitchFamily="34" charset="-128"/>
              </a:rPr>
              <a:t>Liddell &amp; Scott</a:t>
            </a:r>
            <a:endParaRPr lang="el-GR" altLang="el-GR" sz="2400" dirty="0">
              <a:ea typeface="ＭＳ Ｐゴシック" panose="020B0600070205080204" pitchFamily="34" charset="-128"/>
            </a:endParaRPr>
          </a:p>
          <a:p>
            <a:r>
              <a:rPr lang="en-US" altLang="el-GR" sz="2400" dirty="0">
                <a:ea typeface="ＭＳ Ｐゴシック" panose="020B0600070205080204" pitchFamily="34" charset="-128"/>
                <a:hlinkClick r:id="rId2"/>
              </a:rPr>
              <a:t>http://www.greek-language.gr/digitalResources/ancient_greek/tools/liddell-scott/search.html</a:t>
            </a:r>
            <a:r>
              <a:rPr lang="en-US" altLang="el-GR" sz="2400" dirty="0">
                <a:ea typeface="ＭＳ Ｐゴシック" panose="020B0600070205080204" pitchFamily="34" charset="-128"/>
              </a:rPr>
              <a:t> (</a:t>
            </a:r>
            <a:r>
              <a:rPr lang="el-GR" altLang="el-GR" sz="2400" dirty="0">
                <a:ea typeface="ＭＳ Ｐゴシック" panose="020B0600070205080204" pitchFamily="34" charset="-128"/>
              </a:rPr>
              <a:t>τελευταία ανάκτηση, 15/02/2016)</a:t>
            </a:r>
          </a:p>
          <a:p>
            <a:endParaRPr lang="el-GR" altLang="el-GR" sz="20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4">
            <a:extLst>
              <a:ext uri="{FF2B5EF4-FFF2-40B4-BE49-F238E27FC236}">
                <a16:creationId xmlns:a16="http://schemas.microsoft.com/office/drawing/2014/main" id="{1068AA7C-7146-03CE-8C06-CF43A2ADD94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0" y="188913"/>
            <a:ext cx="8675688" cy="6408737"/>
          </a:xfrm>
        </p:spPr>
        <p:txBody>
          <a:bodyPr/>
          <a:lstStyle/>
          <a:p>
            <a:r>
              <a:rPr lang="en-US" altLang="el-GR" dirty="0">
                <a:ea typeface="ＭＳ Ｐゴシック" panose="020B0600070205080204" pitchFamily="34" charset="-128"/>
              </a:rPr>
              <a:t>  </a:t>
            </a:r>
            <a:r>
              <a:rPr lang="el-GR" altLang="el-GR" sz="2800" dirty="0">
                <a:ea typeface="ＭＳ Ｐゴシック" panose="020B0600070205080204" pitchFamily="34" charset="-128"/>
              </a:rPr>
              <a:t>αρχ. </a:t>
            </a:r>
            <a:r>
              <a:rPr lang="el-GR" altLang="el-GR" sz="2800" b="1" dirty="0" err="1">
                <a:ea typeface="ＭＳ Ｐゴシック" panose="020B0600070205080204" pitchFamily="34" charset="-128"/>
              </a:rPr>
              <a:t>νήπιον</a:t>
            </a:r>
            <a:r>
              <a:rPr lang="el-GR" altLang="el-GR" sz="2800" dirty="0">
                <a:ea typeface="ＭＳ Ｐゴシック" panose="020B0600070205080204" pitchFamily="34" charset="-128"/>
              </a:rPr>
              <a:t>, ουδ. του </a:t>
            </a:r>
            <a:r>
              <a:rPr lang="el-GR" altLang="el-GR" sz="2800" dirty="0" err="1">
                <a:ea typeface="ＭＳ Ｐゴシック" panose="020B0600070205080204" pitchFamily="34" charset="-128"/>
              </a:rPr>
              <a:t>επιθ</a:t>
            </a:r>
            <a:r>
              <a:rPr lang="el-GR" altLang="el-GR" sz="2800" dirty="0">
                <a:ea typeface="ＭＳ Ｐゴシック" panose="020B0600070205080204" pitchFamily="34" charset="-128"/>
              </a:rPr>
              <a:t>. </a:t>
            </a:r>
            <a:r>
              <a:rPr lang="el-GR" altLang="el-GR" sz="2800" dirty="0" err="1">
                <a:ea typeface="ＭＳ Ｐゴシック" panose="020B0600070205080204" pitchFamily="34" charset="-128"/>
              </a:rPr>
              <a:t>νήπιος</a:t>
            </a:r>
            <a:r>
              <a:rPr lang="el-GR" altLang="el-GR" sz="2800" dirty="0">
                <a:ea typeface="ＭＳ Ｐゴシック" panose="020B0600070205080204" pitchFamily="34" charset="-128"/>
              </a:rPr>
              <a:t>, </a:t>
            </a:r>
            <a:r>
              <a:rPr lang="el-GR" altLang="el-GR" sz="2800" dirty="0" err="1">
                <a:ea typeface="ＭＳ Ｐゴシック" panose="020B0600070205080204" pitchFamily="34" charset="-128"/>
              </a:rPr>
              <a:t>αβέβ</a:t>
            </a:r>
            <a:r>
              <a:rPr lang="el-GR" altLang="el-GR" sz="2800" dirty="0">
                <a:ea typeface="ＭＳ Ｐゴシック" panose="020B0600070205080204" pitchFamily="34" charset="-128"/>
              </a:rPr>
              <a:t>. </a:t>
            </a:r>
            <a:r>
              <a:rPr lang="el-GR" altLang="el-GR" sz="2800" dirty="0" err="1">
                <a:ea typeface="ＭＳ Ｐゴシック" panose="020B0600070205080204" pitchFamily="34" charset="-128"/>
              </a:rPr>
              <a:t>ετύμου</a:t>
            </a:r>
            <a:r>
              <a:rPr lang="el-GR" altLang="el-GR" sz="2800" dirty="0">
                <a:ea typeface="ＭＳ Ｐゴシック" panose="020B0600070205080204" pitchFamily="34" charset="-128"/>
              </a:rPr>
              <a:t>. ΙΙ. εκδοχή </a:t>
            </a:r>
            <a:r>
              <a:rPr lang="el-GR" altLang="el-GR" sz="2800" dirty="0" err="1">
                <a:ea typeface="ＭＳ Ｐゴシック" panose="020B0600070205080204" pitchFamily="34" charset="-128"/>
              </a:rPr>
              <a:t>νήπιος</a:t>
            </a:r>
            <a:r>
              <a:rPr lang="el-GR" altLang="el-GR" sz="2800" dirty="0">
                <a:ea typeface="ＭＳ Ｐゴシック" panose="020B0600070205080204" pitchFamily="34" charset="-128"/>
              </a:rPr>
              <a:t> &lt; *</a:t>
            </a:r>
            <a:r>
              <a:rPr lang="el-GR" altLang="el-GR" sz="2800" dirty="0" err="1">
                <a:ea typeface="ＭＳ Ｐゴシック" panose="020B0600070205080204" pitchFamily="34" charset="-128"/>
              </a:rPr>
              <a:t>νε-έπιος</a:t>
            </a:r>
            <a:r>
              <a:rPr lang="el-GR" altLang="el-GR" sz="2800" dirty="0">
                <a:ea typeface="ＭＳ Ｐゴシック" panose="020B0600070205080204" pitchFamily="34" charset="-128"/>
              </a:rPr>
              <a:t> (με συναίρεση) &lt; </a:t>
            </a:r>
            <a:r>
              <a:rPr lang="el-GR" altLang="el-GR" sz="2800" dirty="0" err="1">
                <a:ea typeface="ＭＳ Ｐゴシック" panose="020B0600070205080204" pitchFamily="34" charset="-128"/>
              </a:rPr>
              <a:t>νε</a:t>
            </a:r>
            <a:r>
              <a:rPr lang="el-GR" altLang="el-GR" sz="2800" dirty="0">
                <a:ea typeface="ＭＳ Ｐゴシック" panose="020B0600070205080204" pitchFamily="34" charset="-128"/>
              </a:rPr>
              <a:t>- στερητ. + έπος «λόγος, ομιλία» θα προϋπέθετε αρχική σημ. «αυτός που δεν μπορεί (ακόμα) να μιλήσει», αλλά αυτή η σημ. επιμαρτυρείται μόνο από τον Ησύχιο (πβ. </a:t>
            </a:r>
            <a:r>
              <a:rPr lang="el-GR" altLang="el-GR" sz="2800" dirty="0" err="1">
                <a:ea typeface="ＭＳ Ｐゴシック" panose="020B0600070205080204" pitchFamily="34" charset="-128"/>
              </a:rPr>
              <a:t>νηπύτιον</a:t>
            </a:r>
            <a:r>
              <a:rPr lang="el-GR" altLang="el-GR" sz="2800" dirty="0">
                <a:ea typeface="ＭＳ Ｐゴシック" panose="020B0600070205080204" pitchFamily="34" charset="-128"/>
              </a:rPr>
              <a:t>, </a:t>
            </a:r>
            <a:r>
              <a:rPr lang="el-GR" altLang="el-GR" sz="2800" dirty="0" err="1">
                <a:ea typeface="ＭＳ Ｐゴシック" panose="020B0600070205080204" pitchFamily="34" charset="-128"/>
              </a:rPr>
              <a:t>νήπιον</a:t>
            </a:r>
            <a:r>
              <a:rPr lang="el-GR" altLang="el-GR" sz="2800" dirty="0">
                <a:ea typeface="ＭＳ Ｐゴシック" panose="020B0600070205080204" pitchFamily="34" charset="-128"/>
              </a:rPr>
              <a:t>, </a:t>
            </a:r>
            <a:r>
              <a:rPr lang="el-GR" altLang="el-GR" sz="2800" dirty="0" err="1">
                <a:ea typeface="ＭＳ Ｐゴシック" panose="020B0600070205080204" pitchFamily="34" charset="-128"/>
              </a:rPr>
              <a:t>άφωνον</a:t>
            </a:r>
            <a:r>
              <a:rPr lang="el-GR" altLang="el-GR" sz="2800" dirty="0">
                <a:ea typeface="ＭＳ Ｐゴシック" panose="020B0600070205080204" pitchFamily="34" charset="-128"/>
              </a:rPr>
              <a:t>). </a:t>
            </a:r>
            <a:r>
              <a:rPr lang="el-GR" altLang="el-GR" sz="2800" dirty="0">
                <a:highlight>
                  <a:srgbClr val="FFFF00"/>
                </a:highlight>
                <a:ea typeface="ＭＳ Ｐゴシック" panose="020B0600070205080204" pitchFamily="34" charset="-128"/>
              </a:rPr>
              <a:t>Για τον ίδιο λόγο δεν είναι πειστική η σύνδεση με το ρ. </a:t>
            </a:r>
            <a:r>
              <a:rPr lang="el-GR" altLang="el-GR" sz="2800" dirty="0" err="1">
                <a:highlight>
                  <a:srgbClr val="FFFF00"/>
                </a:highlight>
                <a:ea typeface="ＭＳ Ｐゴシック" panose="020B0600070205080204" pitchFamily="34" charset="-128"/>
              </a:rPr>
              <a:t>ηπύω</a:t>
            </a:r>
            <a:r>
              <a:rPr lang="el-GR" altLang="el-GR" sz="2800" dirty="0">
                <a:highlight>
                  <a:srgbClr val="FFFF00"/>
                </a:highlight>
                <a:ea typeface="ＭＳ Ｐゴシック" panose="020B0600070205080204" pitchFamily="34" charset="-128"/>
              </a:rPr>
              <a:t> </a:t>
            </a:r>
            <a:r>
              <a:rPr lang="el-GR" altLang="el-GR" sz="2800" dirty="0">
                <a:ea typeface="ＭＳ Ｐゴシック" panose="020B0600070205080204" pitchFamily="34" charset="-128"/>
              </a:rPr>
              <a:t>«καλώ, φωνάζω», ενώ </a:t>
            </a:r>
            <a:r>
              <a:rPr lang="el-GR" altLang="el-GR" sz="2800" dirty="0">
                <a:highlight>
                  <a:srgbClr val="FFFF00"/>
                </a:highlight>
                <a:ea typeface="ＭＳ Ｐゴシック" panose="020B0600070205080204" pitchFamily="34" charset="-128"/>
              </a:rPr>
              <a:t>χωρίς ισχυρά επιχειρήματα </a:t>
            </a:r>
            <a:r>
              <a:rPr lang="el-GR" altLang="el-GR" sz="2800" dirty="0">
                <a:ea typeface="ＭＳ Ｐゴシック" panose="020B0600070205080204" pitchFamily="34" charset="-128"/>
              </a:rPr>
              <a:t>έχουν προταθεί ετυμολογίες από το επίθ. ήπιος ή από το αμάρτυρο *</a:t>
            </a:r>
            <a:r>
              <a:rPr lang="el-GR" altLang="el-GR" sz="2800" dirty="0" err="1">
                <a:ea typeface="ＭＳ Ｐゴシック" panose="020B0600070205080204" pitchFamily="34" charset="-128"/>
              </a:rPr>
              <a:t>άπιος</a:t>
            </a:r>
            <a:r>
              <a:rPr lang="el-GR" altLang="el-GR" sz="2800" dirty="0">
                <a:ea typeface="ＭＳ Ｐゴシック" panose="020B0600070205080204" pitchFamily="34" charset="-128"/>
              </a:rPr>
              <a:t> (πβ. λατ.  </a:t>
            </a:r>
            <a:r>
              <a:rPr lang="en-US" altLang="el-GR" sz="2800" dirty="0" err="1">
                <a:ea typeface="ＭＳ Ｐゴシック" panose="020B0600070205080204" pitchFamily="34" charset="-128"/>
              </a:rPr>
              <a:t>apiscor</a:t>
            </a:r>
            <a:r>
              <a:rPr lang="el-GR" altLang="el-GR" sz="2800" dirty="0">
                <a:ea typeface="ＭＳ Ｐゴシック" panose="020B0600070205080204" pitchFamily="34" charset="-128"/>
              </a:rPr>
              <a:t> «κατέχω, κρατώ»)</a:t>
            </a:r>
          </a:p>
          <a:p>
            <a:pPr>
              <a:buFont typeface="Arial" panose="020B0604020202020204" pitchFamily="34" charset="0"/>
              <a:buNone/>
            </a:pPr>
            <a:r>
              <a:rPr lang="el-GR" altLang="el-GR" sz="2000" dirty="0" err="1">
                <a:ea typeface="ＭＳ Ｐゴシック" panose="020B0600070205080204" pitchFamily="34" charset="-128"/>
              </a:rPr>
              <a:t>Μπαμπινιώτης</a:t>
            </a:r>
            <a:r>
              <a:rPr lang="el-GR" altLang="el-GR" sz="2000" dirty="0">
                <a:ea typeface="ＭＳ Ｐゴシック" panose="020B0600070205080204" pitchFamily="34" charset="-128"/>
              </a:rPr>
              <a:t> (2005). Λεξικό της Νέας Ελληνικής Γλώσσας. Αθήνα: Κέντρο Λεξικολογίας</a:t>
            </a:r>
            <a:endParaRPr lang="en-US" altLang="el-GR" sz="20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Δέμα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Δέμα</Template>
  <TotalTime>1604</TotalTime>
  <Words>1718</Words>
  <Application>Microsoft Macintosh PowerPoint</Application>
  <PresentationFormat>Ευρεία οθόνη</PresentationFormat>
  <Paragraphs>84</Paragraphs>
  <Slides>17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Garamond</vt:lpstr>
      <vt:lpstr>Gill Sans MT</vt:lpstr>
      <vt:lpstr>Wingdings</vt:lpstr>
      <vt:lpstr>Δέμα</vt:lpstr>
      <vt:lpstr>Μυθοι και αληθειεσ για τη γλωσσολογια</vt:lpstr>
      <vt:lpstr>Βασικές αρχές της σύγχρονης Γλωσσολογίας: Σωστό ή λάθος;</vt:lpstr>
      <vt:lpstr>Βασικές αρχές της σύγχρονης Γλωσσολογίας: Σωστό ή λάθος;</vt:lpstr>
      <vt:lpstr>Προτεραιοτητα προφορικου λογου</vt:lpstr>
      <vt:lpstr>Language change is natural </vt:lpstr>
      <vt:lpstr>Η λεξη «νηπιο» και η ιστορια της…</vt:lpstr>
      <vt:lpstr>Τι σημαινει σημερα η λέξη «νήπιο»; </vt:lpstr>
      <vt:lpstr>Τι σήμαινε παλιά η λέξη «νήπιο»; </vt:lpstr>
      <vt:lpstr>Παρουσίαση του PowerPoint</vt:lpstr>
      <vt:lpstr>Συμπληρώστε ό,τι λείπει</vt:lpstr>
      <vt:lpstr>Φτιάξτε τη γενική πληθυντικού</vt:lpstr>
      <vt:lpstr>Η ΛΕΞΗ του 2020</vt:lpstr>
      <vt:lpstr> Λοιπόν, τι είναι ακριβώς η Γλωσσολογία;</vt:lpstr>
      <vt:lpstr> Λοιπόν, τι είναι ακριβώς η Γλωσσολογία;</vt:lpstr>
      <vt:lpstr>Παρουσίαση του PowerPoint</vt:lpstr>
      <vt:lpstr>Δομική ιεραρχία γλωσσικών μονάδων</vt:lpstr>
      <vt:lpstr>Τι ακριβώς σημαίνει ότι γνωρίζω μια λέξη, κομμάτι από τη γνώση της μητρικής μου γλώσσας;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Γλωσσα και κοινωνια</dc:title>
  <dc:creator>Μαρία Ιακώβου</dc:creator>
  <cp:lastModifiedBy>Μαρία Ιακώβου</cp:lastModifiedBy>
  <cp:revision>8</cp:revision>
  <dcterms:created xsi:type="dcterms:W3CDTF">2022-11-07T16:22:12Z</dcterms:created>
  <dcterms:modified xsi:type="dcterms:W3CDTF">2023-04-25T16:53:50Z</dcterms:modified>
</cp:coreProperties>
</file>