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43"/>
  </p:notesMasterIdLst>
  <p:sldIdLst>
    <p:sldId id="256" r:id="rId2"/>
    <p:sldId id="646" r:id="rId3"/>
    <p:sldId id="647" r:id="rId4"/>
    <p:sldId id="648" r:id="rId5"/>
    <p:sldId id="259" r:id="rId6"/>
    <p:sldId id="447" r:id="rId7"/>
    <p:sldId id="352" r:id="rId8"/>
    <p:sldId id="349" r:id="rId9"/>
    <p:sldId id="350" r:id="rId10"/>
    <p:sldId id="351" r:id="rId11"/>
    <p:sldId id="585" r:id="rId12"/>
    <p:sldId id="662" r:id="rId13"/>
    <p:sldId id="429" r:id="rId14"/>
    <p:sldId id="770" r:id="rId15"/>
    <p:sldId id="771" r:id="rId16"/>
    <p:sldId id="685" r:id="rId17"/>
    <p:sldId id="768" r:id="rId18"/>
    <p:sldId id="769" r:id="rId19"/>
    <p:sldId id="430" r:id="rId20"/>
    <p:sldId id="772" r:id="rId21"/>
    <p:sldId id="773" r:id="rId22"/>
    <p:sldId id="774" r:id="rId23"/>
    <p:sldId id="775" r:id="rId24"/>
    <p:sldId id="776" r:id="rId25"/>
    <p:sldId id="777" r:id="rId26"/>
    <p:sldId id="778" r:id="rId27"/>
    <p:sldId id="779" r:id="rId28"/>
    <p:sldId id="780" r:id="rId29"/>
    <p:sldId id="781" r:id="rId30"/>
    <p:sldId id="782" r:id="rId31"/>
    <p:sldId id="694" r:id="rId32"/>
    <p:sldId id="695" r:id="rId33"/>
    <p:sldId id="413" r:id="rId34"/>
    <p:sldId id="698" r:id="rId35"/>
    <p:sldId id="696" r:id="rId36"/>
    <p:sldId id="663" r:id="rId37"/>
    <p:sldId id="664" r:id="rId38"/>
    <p:sldId id="665" r:id="rId39"/>
    <p:sldId id="666" r:id="rId40"/>
    <p:sldId id="257" r:id="rId41"/>
    <p:sldId id="66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74"/>
    <p:restoredTop sz="95761"/>
  </p:normalViewPr>
  <p:slideViewPr>
    <p:cSldViewPr snapToGrid="0">
      <p:cViewPr varScale="1">
        <p:scale>
          <a:sx n="74" d="100"/>
          <a:sy n="74" d="100"/>
        </p:scale>
        <p:origin x="176"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E9FA0-2703-AC41-AC17-A9636853C3EA}" type="datetimeFigureOut">
              <a:rPr lang="el-GR" smtClean="0"/>
              <a:t>12/5/23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0EFCB-C4BF-EB48-8B79-3EA0751949E8}" type="slidenum">
              <a:rPr lang="el-GR" smtClean="0"/>
              <a:t>‹#›</a:t>
            </a:fld>
            <a:endParaRPr lang="el-GR"/>
          </a:p>
        </p:txBody>
      </p:sp>
    </p:spTree>
    <p:extLst>
      <p:ext uri="{BB962C8B-B14F-4D97-AF65-F5344CB8AC3E}">
        <p14:creationId xmlns:p14="http://schemas.microsoft.com/office/powerpoint/2010/main" val="47039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5464201C-5A72-2649-AB46-67ED0764BC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62D61A6-AFCF-2B48-A569-84307B41FAE4}" type="slidenum">
              <a:rPr lang="el-GR" altLang="el-GR" smtClean="0">
                <a:latin typeface="Calibri" panose="020F0502020204030204" pitchFamily="34" charset="0"/>
              </a:rPr>
              <a:pPr>
                <a:spcBef>
                  <a:spcPct val="0"/>
                </a:spcBef>
              </a:pPr>
              <a:t>8</a:t>
            </a:fld>
            <a:endParaRPr lang="el-GR" altLang="el-GR">
              <a:latin typeface="Calibri" panose="020F0502020204030204" pitchFamily="34" charset="0"/>
            </a:endParaRPr>
          </a:p>
        </p:txBody>
      </p:sp>
      <p:sp>
        <p:nvSpPr>
          <p:cNvPr id="86018" name="1 - Θέση εικόνας διαφάνειας">
            <a:extLst>
              <a:ext uri="{FF2B5EF4-FFF2-40B4-BE49-F238E27FC236}">
                <a16:creationId xmlns:a16="http://schemas.microsoft.com/office/drawing/2014/main" id="{0740817D-B5FC-B741-9069-0524AA9891A0}"/>
              </a:ext>
            </a:extLst>
          </p:cNvPr>
          <p:cNvSpPr>
            <a:spLocks noGrp="1" noRot="1" noChangeAspect="1" noChangeArrowheads="1" noTextEdit="1"/>
          </p:cNvSpPr>
          <p:nvPr>
            <p:ph type="sldImg"/>
          </p:nvPr>
        </p:nvSpPr>
        <p:spPr>
          <a:ln/>
        </p:spPr>
      </p:sp>
      <p:sp>
        <p:nvSpPr>
          <p:cNvPr id="86019" name="2 - Θέση σημειώσεων">
            <a:extLst>
              <a:ext uri="{FF2B5EF4-FFF2-40B4-BE49-F238E27FC236}">
                <a16:creationId xmlns:a16="http://schemas.microsoft.com/office/drawing/2014/main" id="{55FB0556-172A-DC43-B707-AB2EE3BCE9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latin typeface="Arial" panose="020B0604020202020204" pitchFamily="34" charset="0"/>
              <a:ea typeface="ＭＳ Ｐゴシック" panose="020B0600070205080204" pitchFamily="34" charset="-128"/>
            </a:endParaRPr>
          </a:p>
        </p:txBody>
      </p:sp>
      <p:sp>
        <p:nvSpPr>
          <p:cNvPr id="86020" name="3 - Θέση αριθμού διαφάνειας">
            <a:extLst>
              <a:ext uri="{FF2B5EF4-FFF2-40B4-BE49-F238E27FC236}">
                <a16:creationId xmlns:a16="http://schemas.microsoft.com/office/drawing/2014/main" id="{C1EF85E6-846D-0544-B081-15F923690230}"/>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0A53A46D-F307-5A4D-9807-A38B44B5BF44}" type="slidenum">
              <a:rPr lang="el-GR" altLang="el-GR">
                <a:latin typeface="Tahoma" panose="020B0604030504040204" pitchFamily="34" charset="0"/>
              </a:rPr>
              <a:pPr algn="r" eaLnBrk="1" hangingPunct="1">
                <a:spcBef>
                  <a:spcPct val="0"/>
                </a:spcBef>
              </a:pPr>
              <a:t>8</a:t>
            </a:fld>
            <a:endParaRPr lang="el-GR" altLang="el-GR">
              <a:latin typeface="Tahoma" panose="020B0604030504040204" pitchFamily="34" charset="0"/>
            </a:endParaRPr>
          </a:p>
        </p:txBody>
      </p:sp>
    </p:spTree>
    <p:extLst>
      <p:ext uri="{BB962C8B-B14F-4D97-AF65-F5344CB8AC3E}">
        <p14:creationId xmlns:p14="http://schemas.microsoft.com/office/powerpoint/2010/main" val="219099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E48C2E09-F7F2-F643-B243-D3D63206F9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1D9AFD8-4DA7-3E4A-BD25-EAAA01439619}" type="slidenum">
              <a:rPr lang="el-GR" altLang="el-GR" smtClean="0">
                <a:latin typeface="Calibri" panose="020F0502020204030204" pitchFamily="34" charset="0"/>
              </a:rPr>
              <a:pPr>
                <a:spcBef>
                  <a:spcPct val="0"/>
                </a:spcBef>
              </a:pPr>
              <a:t>9</a:t>
            </a:fld>
            <a:endParaRPr lang="el-GR" altLang="el-GR">
              <a:latin typeface="Calibri" panose="020F0502020204030204" pitchFamily="34" charset="0"/>
            </a:endParaRPr>
          </a:p>
        </p:txBody>
      </p:sp>
      <p:sp>
        <p:nvSpPr>
          <p:cNvPr id="90114" name="1 - Θέση εικόνας διαφάνειας">
            <a:extLst>
              <a:ext uri="{FF2B5EF4-FFF2-40B4-BE49-F238E27FC236}">
                <a16:creationId xmlns:a16="http://schemas.microsoft.com/office/drawing/2014/main" id="{F0D26AF7-5E2B-D546-916D-19B7C7D52894}"/>
              </a:ext>
            </a:extLst>
          </p:cNvPr>
          <p:cNvSpPr>
            <a:spLocks noGrp="1" noRot="1" noChangeAspect="1" noChangeArrowheads="1" noTextEdit="1"/>
          </p:cNvSpPr>
          <p:nvPr>
            <p:ph type="sldImg"/>
          </p:nvPr>
        </p:nvSpPr>
        <p:spPr>
          <a:ln/>
        </p:spPr>
      </p:sp>
      <p:sp>
        <p:nvSpPr>
          <p:cNvPr id="90115" name="2 - Θέση σημειώσεων">
            <a:extLst>
              <a:ext uri="{FF2B5EF4-FFF2-40B4-BE49-F238E27FC236}">
                <a16:creationId xmlns:a16="http://schemas.microsoft.com/office/drawing/2014/main" id="{9F73B918-6801-1F43-8E1E-37BAE90CFD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latin typeface="Arial" panose="020B0604020202020204" pitchFamily="34" charset="0"/>
              <a:ea typeface="ＭＳ Ｐゴシック" panose="020B0600070205080204" pitchFamily="34" charset="-128"/>
            </a:endParaRPr>
          </a:p>
        </p:txBody>
      </p:sp>
      <p:sp>
        <p:nvSpPr>
          <p:cNvPr id="90116" name="3 - Θέση αριθμού διαφάνειας">
            <a:extLst>
              <a:ext uri="{FF2B5EF4-FFF2-40B4-BE49-F238E27FC236}">
                <a16:creationId xmlns:a16="http://schemas.microsoft.com/office/drawing/2014/main" id="{23DD6645-CDDC-0142-993F-D81F852EABD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1A668DCA-BC28-D249-ABFF-6C9E9AF3D3AE}" type="slidenum">
              <a:rPr lang="el-GR" altLang="el-GR">
                <a:latin typeface="Tahoma" panose="020B0604030504040204" pitchFamily="34" charset="0"/>
              </a:rPr>
              <a:pPr algn="r" eaLnBrk="1" hangingPunct="1">
                <a:spcBef>
                  <a:spcPct val="0"/>
                </a:spcBef>
              </a:pPr>
              <a:t>9</a:t>
            </a:fld>
            <a:endParaRPr lang="el-GR" altLang="el-GR">
              <a:latin typeface="Tahoma" panose="020B0604030504040204" pitchFamily="34" charset="0"/>
            </a:endParaRPr>
          </a:p>
        </p:txBody>
      </p:sp>
    </p:spTree>
    <p:extLst>
      <p:ext uri="{BB962C8B-B14F-4D97-AF65-F5344CB8AC3E}">
        <p14:creationId xmlns:p14="http://schemas.microsoft.com/office/powerpoint/2010/main" val="3508260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5/12/23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5/12/23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5/12/23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5/12/23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7" name="Date Placeholder 6"/>
          <p:cNvSpPr>
            <a:spLocks noGrp="1"/>
          </p:cNvSpPr>
          <p:nvPr>
            <p:ph type="dt" sz="half" idx="10"/>
          </p:nvPr>
        </p:nvSpPr>
        <p:spPr/>
        <p:txBody>
          <a:bodyPr/>
          <a:lstStyle/>
          <a:p>
            <a:fld id="{1160EA64-D806-43AC-9DF2-F8C432F32B4C}" type="datetimeFigureOut">
              <a:rPr lang="en-US" dirty="0"/>
              <a:t>5/12/23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5/12/23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583436" y="3143250"/>
            <a:ext cx="4270248" cy="25967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7" name="Date Placeholder 6"/>
          <p:cNvSpPr>
            <a:spLocks noGrp="1"/>
          </p:cNvSpPr>
          <p:nvPr>
            <p:ph type="dt" sz="half" idx="10"/>
          </p:nvPr>
        </p:nvSpPr>
        <p:spPr/>
        <p:txBody>
          <a:bodyPr/>
          <a:lstStyle/>
          <a:p>
            <a:fld id="{4F7D4976-E339-4826-83B7-FBD03F55ECF8}" type="datetimeFigureOut">
              <a:rPr lang="en-US" dirty="0"/>
              <a:t>5/12/23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5/12/23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5/12/23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9" name="Date Placeholder 8"/>
          <p:cNvSpPr>
            <a:spLocks noGrp="1"/>
          </p:cNvSpPr>
          <p:nvPr>
            <p:ph type="dt" sz="half" idx="10"/>
          </p:nvPr>
        </p:nvSpPr>
        <p:spPr/>
        <p:txBody>
          <a:bodyPr/>
          <a:lstStyle/>
          <a:p>
            <a:fld id="{D1BE4249-C0D0-4B06-8692-E8BB871AF643}" type="datetimeFigureOut">
              <a:rPr lang="en-US" dirty="0"/>
              <a:t>5/12/23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5/12/23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5/12/23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greek-language.gr/greekLang/modern_greek/tools/lexica/glossology/show.html?id=5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reek-language.gr/greekLang/modern_greek/tools/lexica/glossology/show.html?id=602" TargetMode="External"/><Relationship Id="rId2" Type="http://schemas.openxmlformats.org/officeDocument/2006/relationships/hyperlink" Target="https://www.greek-language.gr/greekLang/modern_greek/tools/lexica/glossology/show.html?id=37" TargetMode="External"/><Relationship Id="rId1" Type="http://schemas.openxmlformats.org/officeDocument/2006/relationships/slideLayout" Target="../slideLayouts/slideLayout4.xml"/><Relationship Id="rId5" Type="http://schemas.openxmlformats.org/officeDocument/2006/relationships/hyperlink" Target="https://www.greek-language.gr/greekLang/modern_greek/tools/lexica/glossology/show.html?id=28" TargetMode="External"/><Relationship Id="rId4" Type="http://schemas.openxmlformats.org/officeDocument/2006/relationships/hyperlink" Target="https://www.greek-language.gr/greekLang/modern_greek/tools/lexica/glossology/show.html?id=18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19.png"/><Relationship Id="rId4" Type="http://schemas.openxmlformats.org/officeDocument/2006/relationships/image" Target="../media/image14.jpeg"/><Relationship Id="rId9"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0F1FCA-1298-30FD-0B9C-3D33EC3A0EC2}"/>
              </a:ext>
            </a:extLst>
          </p:cNvPr>
          <p:cNvSpPr>
            <a:spLocks noGrp="1"/>
          </p:cNvSpPr>
          <p:nvPr>
            <p:ph type="ctrTitle"/>
          </p:nvPr>
        </p:nvSpPr>
        <p:spPr/>
        <p:txBody>
          <a:bodyPr/>
          <a:lstStyle/>
          <a:p>
            <a:r>
              <a:rPr lang="el-GR" b="1" dirty="0" err="1">
                <a:highlight>
                  <a:srgbClr val="FFFF00"/>
                </a:highlight>
              </a:rPr>
              <a:t>Γλωσσα</a:t>
            </a:r>
            <a:r>
              <a:rPr lang="el-GR" b="1" dirty="0">
                <a:highlight>
                  <a:srgbClr val="FFFF00"/>
                </a:highlight>
              </a:rPr>
              <a:t> και </a:t>
            </a:r>
            <a:r>
              <a:rPr lang="el-GR" b="1" dirty="0" err="1">
                <a:highlight>
                  <a:srgbClr val="FFFF00"/>
                </a:highlight>
              </a:rPr>
              <a:t>κοινωνια</a:t>
            </a:r>
            <a:endParaRPr lang="el-GR" b="1" dirty="0">
              <a:highlight>
                <a:srgbClr val="FFFF00"/>
              </a:highlight>
            </a:endParaRPr>
          </a:p>
        </p:txBody>
      </p:sp>
      <p:sp>
        <p:nvSpPr>
          <p:cNvPr id="3" name="Υπότιτλος 2">
            <a:extLst>
              <a:ext uri="{FF2B5EF4-FFF2-40B4-BE49-F238E27FC236}">
                <a16:creationId xmlns:a16="http://schemas.microsoft.com/office/drawing/2014/main" id="{2953291E-CD9A-2FA6-2C6B-57A7B4D545EF}"/>
              </a:ext>
            </a:extLst>
          </p:cNvPr>
          <p:cNvSpPr>
            <a:spLocks noGrp="1"/>
          </p:cNvSpPr>
          <p:nvPr>
            <p:ph type="subTitle" idx="1"/>
          </p:nvPr>
        </p:nvSpPr>
        <p:spPr>
          <a:xfrm>
            <a:off x="2695194" y="4352544"/>
            <a:ext cx="6801612" cy="2220784"/>
          </a:xfrm>
        </p:spPr>
        <p:txBody>
          <a:bodyPr>
            <a:normAutofit/>
          </a:bodyPr>
          <a:lstStyle/>
          <a:p>
            <a:r>
              <a:rPr lang="el-GR" dirty="0"/>
              <a:t>Γλωσσική έναντι επικοινωνιακής ικανότητας</a:t>
            </a:r>
          </a:p>
          <a:p>
            <a:r>
              <a:rPr lang="el-GR" dirty="0"/>
              <a:t>Δημιουργικότητα – διπλή άρθρωση</a:t>
            </a:r>
          </a:p>
          <a:p>
            <a:r>
              <a:rPr lang="el-GR" dirty="0"/>
              <a:t>Μεταβλητές που επηρεάζουν την επικοινωνιακή διαδικασία</a:t>
            </a:r>
          </a:p>
          <a:p>
            <a:r>
              <a:rPr lang="el-GR" dirty="0"/>
              <a:t>Οι έννοιες του </a:t>
            </a:r>
            <a:r>
              <a:rPr lang="el-GR" dirty="0" err="1"/>
              <a:t>εκφωνήματος</a:t>
            </a:r>
            <a:r>
              <a:rPr lang="el-GR" dirty="0"/>
              <a:t> και του περικειμένου</a:t>
            </a:r>
          </a:p>
          <a:p>
            <a:r>
              <a:rPr lang="el-GR" dirty="0"/>
              <a:t>Ο μύθος της ομοιογένειας</a:t>
            </a:r>
          </a:p>
        </p:txBody>
      </p:sp>
    </p:spTree>
    <p:extLst>
      <p:ext uri="{BB962C8B-B14F-4D97-AF65-F5344CB8AC3E}">
        <p14:creationId xmlns:p14="http://schemas.microsoft.com/office/powerpoint/2010/main" val="277244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8519688F-EE26-6442-868D-CAAF8371E2B5}"/>
              </a:ext>
            </a:extLst>
          </p:cNvPr>
          <p:cNvSpPr>
            <a:spLocks noGrp="1"/>
          </p:cNvSpPr>
          <p:nvPr>
            <p:ph type="title"/>
          </p:nvPr>
        </p:nvSpPr>
        <p:spPr>
          <a:xfrm>
            <a:off x="2080665" y="346025"/>
            <a:ext cx="7729728" cy="1188720"/>
          </a:xfrm>
        </p:spPr>
        <p:txBody>
          <a:bodyPr>
            <a:normAutofit fontScale="90000"/>
          </a:bodyPr>
          <a:lstStyle/>
          <a:p>
            <a:r>
              <a:rPr lang="el-GR" altLang="el-GR" sz="3200" b="1">
                <a:solidFill>
                  <a:srgbClr val="FF0000"/>
                </a:solidFill>
                <a:ea typeface="ＭＳ Ｐゴシック" panose="020B0600070205080204" pitchFamily="34" charset="-128"/>
              </a:rPr>
              <a:t>Γλωσσική δημιουργικότητα </a:t>
            </a:r>
            <a:r>
              <a:rPr lang="en-US" altLang="el-GR" sz="3200" b="1">
                <a:solidFill>
                  <a:srgbClr val="FF0000"/>
                </a:solidFill>
                <a:ea typeface="ＭＳ Ｐゴシック" panose="020B0600070205080204" pitchFamily="34" charset="-128"/>
              </a:rPr>
              <a:t>(creativity)</a:t>
            </a:r>
          </a:p>
        </p:txBody>
      </p:sp>
      <p:sp>
        <p:nvSpPr>
          <p:cNvPr id="87042" name="Content Placeholder 2">
            <a:extLst>
              <a:ext uri="{FF2B5EF4-FFF2-40B4-BE49-F238E27FC236}">
                <a16:creationId xmlns:a16="http://schemas.microsoft.com/office/drawing/2014/main" id="{62A48A6F-B72D-984A-A616-0B455105E1C1}"/>
              </a:ext>
            </a:extLst>
          </p:cNvPr>
          <p:cNvSpPr>
            <a:spLocks noGrp="1"/>
          </p:cNvSpPr>
          <p:nvPr>
            <p:ph idx="1"/>
          </p:nvPr>
        </p:nvSpPr>
        <p:spPr>
          <a:xfrm>
            <a:off x="1981200" y="1600200"/>
            <a:ext cx="8229600" cy="4997450"/>
          </a:xfrm>
        </p:spPr>
        <p:txBody>
          <a:bodyPr>
            <a:normAutofit lnSpcReduction="10000"/>
          </a:bodyPr>
          <a:lstStyle/>
          <a:p>
            <a:r>
              <a:rPr lang="el-GR" altLang="el-GR" sz="2400">
                <a:ea typeface="ＭＳ Ｐゴシック" panose="020B0600070205080204" pitchFamily="34" charset="-128"/>
              </a:rPr>
              <a:t>Οι προτάσεις της προηγούμενης διαφάνειας (αλλά και όλες οι προτάσεις που έχετε ακούσει/ διαβάσει) είναι προτάσεις που δεν έχετε ξανασυνατήσει ποτέ στη ζωή σας και ίσως να μην τις ξανασυναντήσετε ποτέ παρά μόνο αν ηχογραφείτε αυτή τη στιγμή το μάθημα ή διαβάζετε μόνοι σας τις διαφάνειές μου!!!!</a:t>
            </a:r>
          </a:p>
          <a:p>
            <a:r>
              <a:rPr lang="el-GR" altLang="el-GR" sz="2400">
                <a:ea typeface="ＭＳ Ｐゴシック" panose="020B0600070205080204" pitchFamily="34" charset="-128"/>
              </a:rPr>
              <a:t>Είναι έκφανση της γλωσσικής σας ικανότητας το ότι είστε σε θέση να τις κατανοήσετε!!!</a:t>
            </a:r>
          </a:p>
          <a:p>
            <a:r>
              <a:rPr lang="el-GR" altLang="el-GR" sz="2400">
                <a:ea typeface="ＭＳ Ｐゴシック" panose="020B0600070205080204" pitchFamily="34" charset="-128"/>
              </a:rPr>
              <a:t>Η γλωσσική μας ικανότητα μάς επιτρέπει να παράγουμε και να κατανοούμε ένα άπειρο πλήθος ΝΕΩΝ προτάσεων, οι οποίες μπορεί να μην έχουν εκφωνηθεί στο παρελθόν και μπορεί να μην εκφωνηθούν ποτέ με την ίδια μορφή στο μέλλον...</a:t>
            </a:r>
            <a:endParaRPr lang="en-US" altLang="el-GR" sz="2400">
              <a:ea typeface="ＭＳ Ｐゴシック" panose="020B0600070205080204" pitchFamily="34" charset="-128"/>
            </a:endParaRPr>
          </a:p>
        </p:txBody>
      </p:sp>
    </p:spTree>
    <p:extLst>
      <p:ext uri="{BB962C8B-B14F-4D97-AF65-F5344CB8AC3E}">
        <p14:creationId xmlns:p14="http://schemas.microsoft.com/office/powerpoint/2010/main" val="259341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4">
            <a:extLst>
              <a:ext uri="{FF2B5EF4-FFF2-40B4-BE49-F238E27FC236}">
                <a16:creationId xmlns:a16="http://schemas.microsoft.com/office/drawing/2014/main" id="{E0088410-62DC-B940-A305-3CE87C4811F8}"/>
              </a:ext>
            </a:extLst>
          </p:cNvPr>
          <p:cNvSpPr>
            <a:spLocks noGrp="1"/>
          </p:cNvSpPr>
          <p:nvPr>
            <p:ph type="title"/>
          </p:nvPr>
        </p:nvSpPr>
        <p:spPr/>
        <p:txBody>
          <a:bodyPr/>
          <a:lstStyle/>
          <a:p>
            <a:r>
              <a:rPr lang="el-GR" altLang="el-GR" sz="2800" b="1">
                <a:solidFill>
                  <a:srgbClr val="FF0000"/>
                </a:solidFill>
                <a:ea typeface="ＭＳ Ｐゴシック" panose="020B0600070205080204" pitchFamily="34" charset="-128"/>
              </a:rPr>
              <a:t>Δημιουργικότητα/ παραγωγικότητα </a:t>
            </a:r>
            <a:endParaRPr lang="en-US" altLang="el-GR" sz="2800" b="1">
              <a:solidFill>
                <a:srgbClr val="FF0000"/>
              </a:solidFill>
              <a:ea typeface="ＭＳ Ｐゴシック" panose="020B0600070205080204" pitchFamily="34" charset="-128"/>
            </a:endParaRPr>
          </a:p>
        </p:txBody>
      </p:sp>
      <p:sp>
        <p:nvSpPr>
          <p:cNvPr id="91138" name="Content Placeholder 5">
            <a:extLst>
              <a:ext uri="{FF2B5EF4-FFF2-40B4-BE49-F238E27FC236}">
                <a16:creationId xmlns:a16="http://schemas.microsoft.com/office/drawing/2014/main" id="{C7D0EA2A-4947-9C48-BC1D-477488135DB3}"/>
              </a:ext>
            </a:extLst>
          </p:cNvPr>
          <p:cNvSpPr>
            <a:spLocks noGrp="1"/>
          </p:cNvSpPr>
          <p:nvPr>
            <p:ph idx="1"/>
          </p:nvPr>
        </p:nvSpPr>
        <p:spPr/>
        <p:txBody>
          <a:bodyPr>
            <a:normAutofit fontScale="85000" lnSpcReduction="10000"/>
          </a:bodyPr>
          <a:lstStyle/>
          <a:p>
            <a:r>
              <a:rPr lang="el-GR" altLang="el-GR" sz="2400" dirty="0">
                <a:ea typeface="ＭＳ Ｐゴシック" panose="020B0600070205080204" pitchFamily="34" charset="-128"/>
              </a:rPr>
              <a:t>Εκείνο το ηλιόλουστο πρωί, στη ζούγκλα με τις </a:t>
            </a:r>
            <a:r>
              <a:rPr lang="el-GR" altLang="el-GR" sz="2400" dirty="0" err="1">
                <a:ea typeface="ＭＳ Ｐゴシック" panose="020B0600070205080204" pitchFamily="34" charset="-128"/>
              </a:rPr>
              <a:t>ροδακινιές</a:t>
            </a:r>
            <a:r>
              <a:rPr lang="el-GR" altLang="el-GR" sz="2400" dirty="0">
                <a:ea typeface="ＭＳ Ｐゴシック" panose="020B0600070205080204" pitchFamily="34" charset="-128"/>
              </a:rPr>
              <a:t>, τα </a:t>
            </a:r>
            <a:r>
              <a:rPr lang="el-GR" altLang="el-GR" sz="2400" dirty="0" err="1">
                <a:highlight>
                  <a:srgbClr val="FFFF00"/>
                </a:highlight>
                <a:ea typeface="ＭＳ Ｐゴシック" panose="020B0600070205080204" pitchFamily="34" charset="-128"/>
              </a:rPr>
              <a:t>μπαλονόδεντρα</a:t>
            </a:r>
            <a:r>
              <a:rPr lang="el-GR" altLang="el-GR" sz="2400" dirty="0">
                <a:ea typeface="ＭＳ Ｐゴシック" panose="020B0600070205080204" pitchFamily="34" charset="-128"/>
              </a:rPr>
              <a:t> και τις μυστικές σπηλιές, τα </a:t>
            </a:r>
            <a:r>
              <a:rPr lang="el-GR" altLang="el-GR" sz="2400" dirty="0" err="1">
                <a:highlight>
                  <a:srgbClr val="FFFF00"/>
                </a:highlight>
                <a:ea typeface="ＭＳ Ｐゴシック" panose="020B0600070205080204" pitchFamily="34" charset="-128"/>
              </a:rPr>
              <a:t>ρακετοκοράκια</a:t>
            </a:r>
            <a:r>
              <a:rPr lang="el-GR" altLang="el-GR" sz="2400" dirty="0">
                <a:highlight>
                  <a:srgbClr val="FFFF00"/>
                </a:highlight>
                <a:ea typeface="ＭＳ Ｐゴシック" panose="020B0600070205080204" pitchFamily="34" charset="-128"/>
              </a:rPr>
              <a:t> </a:t>
            </a:r>
            <a:r>
              <a:rPr lang="el-GR" altLang="el-GR" sz="2400" dirty="0">
                <a:ea typeface="ＭＳ Ｐゴシック" panose="020B0600070205080204" pitchFamily="34" charset="-128"/>
              </a:rPr>
              <a:t>παίζανε τένις με το </a:t>
            </a:r>
            <a:r>
              <a:rPr lang="el-GR" altLang="el-GR" sz="2400" dirty="0" err="1">
                <a:ea typeface="ＭＳ Ｐゴシック" panose="020B0600070205080204" pitchFamily="34" charset="-128"/>
              </a:rPr>
              <a:t>βυσινί</a:t>
            </a:r>
            <a:r>
              <a:rPr lang="el-GR" altLang="el-GR" sz="2400" dirty="0">
                <a:ea typeface="ＭＳ Ｐゴシック" panose="020B0600070205080204" pitchFamily="34" charset="-128"/>
              </a:rPr>
              <a:t> κουφέτο τους...η </a:t>
            </a:r>
            <a:r>
              <a:rPr lang="el-GR" altLang="el-GR" sz="2400" dirty="0" err="1">
                <a:ea typeface="ＭＳ Ｐゴシック" panose="020B0600070205080204" pitchFamily="34" charset="-128"/>
              </a:rPr>
              <a:t>Κουκουνίτα</a:t>
            </a:r>
            <a:r>
              <a:rPr lang="el-GR" altLang="el-GR" sz="2400" dirty="0">
                <a:ea typeface="ＭＳ Ｐゴシック" panose="020B0600070205080204" pitchFamily="34" charset="-128"/>
              </a:rPr>
              <a:t> λάδωνε με γάλα καρύδας τον έλικα του </a:t>
            </a:r>
            <a:r>
              <a:rPr lang="el-GR" altLang="el-GR" sz="2400" dirty="0" err="1">
                <a:highlight>
                  <a:srgbClr val="FFFF00"/>
                </a:highlight>
                <a:ea typeface="ＭＳ Ｐゴシック" panose="020B0600070205080204" pitchFamily="34" charset="-128"/>
              </a:rPr>
              <a:t>ελικοπτεροκροκόδειλου</a:t>
            </a:r>
            <a:r>
              <a:rPr lang="el-GR" altLang="el-GR" sz="2400" dirty="0">
                <a:ea typeface="ＭＳ Ｐゴシック" panose="020B0600070205080204" pitchFamily="34" charset="-128"/>
              </a:rPr>
              <a:t>...ο </a:t>
            </a:r>
            <a:r>
              <a:rPr lang="el-GR" altLang="el-GR" sz="2400" dirty="0" err="1">
                <a:ea typeface="ＭＳ Ｐゴシック" panose="020B0600070205080204" pitchFamily="34" charset="-128"/>
              </a:rPr>
              <a:t>Φονφόν</a:t>
            </a:r>
            <a:r>
              <a:rPr lang="el-GR" altLang="el-GR" sz="2400" dirty="0">
                <a:ea typeface="ＭＳ Ｐゴシック" panose="020B0600070205080204" pitchFamily="34" charset="-128"/>
              </a:rPr>
              <a:t>  το </a:t>
            </a:r>
            <a:r>
              <a:rPr lang="el-GR" altLang="el-GR" sz="2400" dirty="0" err="1">
                <a:highlight>
                  <a:srgbClr val="FFFF00"/>
                </a:highlight>
                <a:ea typeface="ＭＳ Ｐゴシック" panose="020B0600070205080204" pitchFamily="34" charset="-128"/>
              </a:rPr>
              <a:t>ξεσκονόπουλο</a:t>
            </a:r>
            <a:r>
              <a:rPr lang="el-GR" altLang="el-GR" sz="2400" dirty="0">
                <a:ea typeface="ＭＳ Ｐゴシック" panose="020B0600070205080204" pitchFamily="34" charset="-128"/>
              </a:rPr>
              <a:t> ξεσκόνιζε τη ζούγκλα και ο </a:t>
            </a:r>
            <a:r>
              <a:rPr lang="el-GR" altLang="el-GR" sz="2400" dirty="0" err="1">
                <a:ea typeface="ＭＳ Ｐゴシック" panose="020B0600070205080204" pitchFamily="34" charset="-128"/>
              </a:rPr>
              <a:t>Λούκουλος</a:t>
            </a:r>
            <a:r>
              <a:rPr lang="el-GR" altLang="el-GR" sz="2400" dirty="0">
                <a:ea typeface="ＭＳ Ｐゴシック" panose="020B0600070205080204" pitchFamily="34" charset="-128"/>
              </a:rPr>
              <a:t> κολυμπούσε στη λίμνη με τα </a:t>
            </a:r>
            <a:r>
              <a:rPr lang="el-GR" altLang="el-GR" sz="2400" dirty="0" err="1">
                <a:highlight>
                  <a:srgbClr val="FFFF00"/>
                </a:highlight>
                <a:ea typeface="ＭＳ Ｐゴシック" panose="020B0600070205080204" pitchFamily="34" charset="-128"/>
              </a:rPr>
              <a:t>πεταλουδόψαρα</a:t>
            </a:r>
            <a:r>
              <a:rPr lang="el-GR" altLang="el-GR" sz="2400" dirty="0">
                <a:ea typeface="ＭＳ Ｐゴシック" panose="020B0600070205080204" pitchFamily="34" charset="-128"/>
              </a:rPr>
              <a:t>. «Το κολύμπι μου άνοιξε την όρεξη, σκέφτηκε. Τι να φάω; Δεν τρώω βότσαλα;» Έφαγε </a:t>
            </a:r>
            <a:r>
              <a:rPr lang="el-GR" altLang="el-GR" sz="2400" dirty="0" err="1">
                <a:ea typeface="ＭＳ Ｐゴシック" panose="020B0600070205080204" pitchFamily="34" charset="-128"/>
              </a:rPr>
              <a:t>εκατόν</a:t>
            </a:r>
            <a:r>
              <a:rPr lang="el-GR" altLang="el-GR" sz="2400" dirty="0">
                <a:ea typeface="ＭＳ Ｐゴシック" panose="020B0600070205080204" pitchFamily="34" charset="-128"/>
              </a:rPr>
              <a:t> πενήντα βότσαλα. Και τι έγινε; Έγινε </a:t>
            </a:r>
            <a:r>
              <a:rPr lang="el-GR" altLang="el-GR" sz="2400" dirty="0">
                <a:highlight>
                  <a:srgbClr val="FF00FF"/>
                </a:highlight>
                <a:ea typeface="ＭＳ Ｐゴシック" panose="020B0600070205080204" pitchFamily="34" charset="-128"/>
              </a:rPr>
              <a:t>ο πιο βαρύς ελέφαντας του κόσμου</a:t>
            </a:r>
            <a:r>
              <a:rPr lang="el-GR" altLang="el-GR" sz="2400" dirty="0">
                <a:ea typeface="ＭＳ Ｐゴシック" panose="020B0600070205080204" pitchFamily="34" charset="-128"/>
              </a:rPr>
              <a:t>. </a:t>
            </a:r>
          </a:p>
          <a:p>
            <a:pPr algn="r">
              <a:buFont typeface="Arial" panose="020B0604020202020204" pitchFamily="34" charset="0"/>
              <a:buNone/>
            </a:pPr>
            <a:r>
              <a:rPr lang="el-GR" altLang="el-GR" sz="2400" dirty="0">
                <a:ea typeface="ＭＳ Ｐゴシック" panose="020B0600070205080204" pitchFamily="34" charset="-128"/>
              </a:rPr>
              <a:t>(Ευγένιος </a:t>
            </a:r>
            <a:r>
              <a:rPr lang="el-GR" altLang="el-GR" sz="2400" dirty="0" err="1">
                <a:ea typeface="ＭＳ Ｐゴシック" panose="020B0600070205080204" pitchFamily="34" charset="-128"/>
              </a:rPr>
              <a:t>Τριβιζάς</a:t>
            </a:r>
            <a:r>
              <a:rPr lang="el-GR" altLang="el-GR" sz="2400" dirty="0">
                <a:ea typeface="ＭＳ Ｐゴシック" panose="020B0600070205080204" pitchFamily="34" charset="-128"/>
              </a:rPr>
              <a:t> «Ο </a:t>
            </a:r>
            <a:r>
              <a:rPr lang="el-GR" altLang="el-GR" sz="2400" dirty="0" err="1">
                <a:ea typeface="ＭＳ Ｐゴシック" panose="020B0600070205080204" pitchFamily="34" charset="-128"/>
              </a:rPr>
              <a:t>Λούκουλος</a:t>
            </a:r>
            <a:r>
              <a:rPr lang="el-GR" altLang="el-GR" sz="2400" dirty="0">
                <a:ea typeface="ＭＳ Ｐゴシック" panose="020B0600070205080204" pitchFamily="34" charset="-128"/>
              </a:rPr>
              <a:t> τρώει βότσαλα»)</a:t>
            </a:r>
            <a:endParaRPr lang="en-US" altLang="el-GR" sz="2400" dirty="0">
              <a:ea typeface="ＭＳ Ｐゴシック" panose="020B0600070205080204" pitchFamily="34" charset="-128"/>
            </a:endParaRPr>
          </a:p>
        </p:txBody>
      </p:sp>
    </p:spTree>
    <p:extLst>
      <p:ext uri="{BB962C8B-B14F-4D97-AF65-F5344CB8AC3E}">
        <p14:creationId xmlns:p14="http://schemas.microsoft.com/office/powerpoint/2010/main" val="1214103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936" y="332656"/>
            <a:ext cx="7729728" cy="1188720"/>
          </a:xfrm>
        </p:spPr>
        <p:txBody>
          <a:bodyPr/>
          <a:lstStyle/>
          <a:p>
            <a:r>
              <a:rPr lang="el-GR" b="1" dirty="0">
                <a:solidFill>
                  <a:srgbClr val="FF0000"/>
                </a:solidFill>
              </a:rPr>
              <a:t>Επικοινωνιακή ικανότητα</a:t>
            </a:r>
            <a:endParaRPr lang="en-US" b="1" dirty="0">
              <a:solidFill>
                <a:srgbClr val="FF0000"/>
              </a:solidFill>
            </a:endParaRPr>
          </a:p>
        </p:txBody>
      </p:sp>
      <p:sp>
        <p:nvSpPr>
          <p:cNvPr id="3" name="Content Placeholder 2"/>
          <p:cNvSpPr>
            <a:spLocks noGrp="1"/>
          </p:cNvSpPr>
          <p:nvPr>
            <p:ph sz="half" idx="1"/>
          </p:nvPr>
        </p:nvSpPr>
        <p:spPr>
          <a:xfrm>
            <a:off x="1238491" y="1600200"/>
            <a:ext cx="4781309" cy="4925144"/>
          </a:xfrm>
        </p:spPr>
        <p:txBody>
          <a:bodyPr/>
          <a:lstStyle/>
          <a:p>
            <a:r>
              <a:rPr lang="el-GR" dirty="0"/>
              <a:t>Η γνώση του ομιλητή μιας γλώσσας ως προς το </a:t>
            </a:r>
            <a:r>
              <a:rPr lang="el-GR" b="1" dirty="0">
                <a:highlight>
                  <a:srgbClr val="FFFF00"/>
                </a:highlight>
              </a:rPr>
              <a:t>«σε ποιες συνθήκες πρέπει να μιλήσει και σε ποιες όχι, τι να πει, με ποιον, πότε, πού και με ποιον τρόπο»</a:t>
            </a:r>
            <a:r>
              <a:rPr lang="en-US" b="1" dirty="0"/>
              <a:t> </a:t>
            </a:r>
            <a:r>
              <a:rPr lang="en-US" dirty="0"/>
              <a:t>(Dell </a:t>
            </a:r>
            <a:r>
              <a:rPr lang="en-US" dirty="0" err="1"/>
              <a:t>Hymes</a:t>
            </a:r>
            <a:r>
              <a:rPr lang="en-US" dirty="0"/>
              <a:t>)</a:t>
            </a:r>
            <a:endParaRPr lang="el-GR" dirty="0"/>
          </a:p>
          <a:p>
            <a:r>
              <a:rPr lang="el-GR" sz="2000" b="1" dirty="0">
                <a:latin typeface="Calibri" charset="0"/>
              </a:rPr>
              <a:t>Οτιδήποτε χρειάζεται να ξέρει ένας ομιλητής προκειμένου να μπορεί να επικοινωνήσει κατάλληλα και αποτελεσματικά μέσα σε συγκεκριμένη γλωσσική κοινότητα</a:t>
            </a:r>
          </a:p>
          <a:p>
            <a:r>
              <a:rPr lang="en-US" altLang="el-GR" sz="2000" b="1" dirty="0">
                <a:ea typeface="ＭＳ Ｐゴシック" panose="020B0600070205080204" pitchFamily="34" charset="-128"/>
              </a:rPr>
              <a:t>there are rules to use without which the rules of grammar would be useless</a:t>
            </a:r>
            <a:r>
              <a:rPr lang="en-US" altLang="en-US" sz="2000" b="1" dirty="0">
                <a:ea typeface="ＭＳ Ｐゴシック" panose="020B0600070205080204" pitchFamily="34" charset="-128"/>
              </a:rPr>
              <a:t>”</a:t>
            </a:r>
            <a:r>
              <a:rPr lang="en-US" altLang="el-GR" sz="2000" b="1" dirty="0">
                <a:ea typeface="ＭＳ Ｐゴシック" panose="020B0600070205080204" pitchFamily="34" charset="-128"/>
              </a:rPr>
              <a:t> (</a:t>
            </a:r>
            <a:r>
              <a:rPr lang="en-US" altLang="el-GR" sz="2000" b="1" dirty="0" err="1">
                <a:ea typeface="ＭＳ Ｐゴシック" panose="020B0600070205080204" pitchFamily="34" charset="-128"/>
              </a:rPr>
              <a:t>Hymes</a:t>
            </a:r>
            <a:r>
              <a:rPr lang="en-US" altLang="el-GR" sz="2000" b="1" dirty="0">
                <a:ea typeface="ＭＳ Ｐゴシック" panose="020B0600070205080204" pitchFamily="34" charset="-128"/>
              </a:rPr>
              <a:t> 1982: 278)</a:t>
            </a:r>
            <a:endParaRPr lang="el-GR" altLang="el-GR" sz="2000" b="1" dirty="0">
              <a:ea typeface="ＭＳ Ｐゴシック" panose="020B0600070205080204" pitchFamily="34" charset="-128"/>
            </a:endParaRPr>
          </a:p>
          <a:p>
            <a:endParaRPr lang="el-GR" sz="2000" b="1" dirty="0">
              <a:latin typeface="Calibri" charset="0"/>
            </a:endParaRPr>
          </a:p>
          <a:p>
            <a:endParaRPr lang="en-US" dirty="0"/>
          </a:p>
        </p:txBody>
      </p:sp>
      <p:pic>
        <p:nvPicPr>
          <p:cNvPr id="5" name="Content Placeholder 3" descr="hymes_dell.jpg"/>
          <p:cNvPicPr>
            <a:picLocks noGrp="1" noChangeAspect="1"/>
          </p:cNvPicPr>
          <p:nvPr>
            <p:ph sz="half" idx="2"/>
          </p:nvPr>
        </p:nvPicPr>
        <p:blipFill>
          <a:blip r:embed="rId2"/>
          <a:srcRect t="9248" b="9248"/>
          <a:stretch>
            <a:fillRect/>
          </a:stretch>
        </p:blipFill>
        <p:spPr>
          <a:xfrm>
            <a:off x="6523510" y="2001436"/>
            <a:ext cx="4270247" cy="3101982"/>
          </a:xfrm>
        </p:spPr>
      </p:pic>
    </p:spTree>
    <p:extLst>
      <p:ext uri="{BB962C8B-B14F-4D97-AF65-F5344CB8AC3E}">
        <p14:creationId xmlns:p14="http://schemas.microsoft.com/office/powerpoint/2010/main" val="1318750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384" y="527656"/>
            <a:ext cx="7729728" cy="1188720"/>
          </a:xfrm>
        </p:spPr>
        <p:txBody>
          <a:bodyPr/>
          <a:lstStyle/>
          <a:p>
            <a:r>
              <a:rPr lang="el-GR" dirty="0"/>
              <a:t>Επομένως,</a:t>
            </a:r>
            <a:endParaRPr lang="en-US" dirty="0"/>
          </a:p>
        </p:txBody>
      </p:sp>
      <p:sp>
        <p:nvSpPr>
          <p:cNvPr id="3" name="Content Placeholder 2"/>
          <p:cNvSpPr>
            <a:spLocks noGrp="1"/>
          </p:cNvSpPr>
          <p:nvPr>
            <p:ph idx="1"/>
          </p:nvPr>
        </p:nvSpPr>
        <p:spPr>
          <a:xfrm>
            <a:off x="1379421" y="2048048"/>
            <a:ext cx="8229600" cy="5040560"/>
          </a:xfrm>
        </p:spPr>
        <p:txBody>
          <a:bodyPr/>
          <a:lstStyle/>
          <a:p>
            <a:r>
              <a:rPr lang="el-GR" dirty="0"/>
              <a:t>Απαραίτητη προϋπόθεση είναι η γνώση του περιβάλλοντος (</a:t>
            </a:r>
            <a:r>
              <a:rPr lang="el-GR" b="1" dirty="0"/>
              <a:t>περικειμένου</a:t>
            </a:r>
            <a:r>
              <a:rPr lang="el-GR" dirty="0"/>
              <a:t>) μέσα στο οποίο εντοπίζεται κάθε φορά η γλωσσική χρήση. </a:t>
            </a:r>
          </a:p>
          <a:p>
            <a:r>
              <a:rPr lang="el-GR" b="1" dirty="0"/>
              <a:t>Πραγματολογία</a:t>
            </a:r>
            <a:r>
              <a:rPr lang="el-GR" dirty="0"/>
              <a:t>:γνώση που αφορά τη χρήση της γλώσσας μέσα σε συγκεκριμένες συνθήκες επικοινωνίας.</a:t>
            </a:r>
          </a:p>
          <a:p>
            <a:r>
              <a:rPr lang="el-GR" dirty="0"/>
              <a:t>Μονάδα μελέτης της Πραγματολογίας είναι το </a:t>
            </a:r>
            <a:r>
              <a:rPr lang="el-GR" b="1" dirty="0"/>
              <a:t>εκφώνημα</a:t>
            </a:r>
            <a:endParaRPr lang="en-US" b="1" dirty="0"/>
          </a:p>
        </p:txBody>
      </p:sp>
    </p:spTree>
    <p:extLst>
      <p:ext uri="{BB962C8B-B14F-4D97-AF65-F5344CB8AC3E}">
        <p14:creationId xmlns:p14="http://schemas.microsoft.com/office/powerpoint/2010/main" val="3795475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7568" y="1196752"/>
            <a:ext cx="7772400" cy="2088232"/>
          </a:xfrm>
        </p:spPr>
        <p:txBody>
          <a:bodyPr>
            <a:normAutofit fontScale="90000"/>
          </a:bodyPr>
          <a:lstStyle/>
          <a:p>
            <a:r>
              <a:rPr lang="el-GR" sz="5400" b="1" dirty="0">
                <a:solidFill>
                  <a:srgbClr val="FF0000"/>
                </a:solidFill>
              </a:rPr>
              <a:t>Θα σ’αγαπώ μέχρι να πάρω το πτυχίο</a:t>
            </a:r>
            <a:br>
              <a:rPr lang="en-US" sz="5400" b="1" dirty="0">
                <a:solidFill>
                  <a:srgbClr val="FF0000"/>
                </a:solidFill>
              </a:rPr>
            </a:br>
            <a:endParaRPr lang="en-US" sz="5400" b="1" dirty="0">
              <a:solidFill>
                <a:srgbClr val="FF0000"/>
              </a:solidFill>
            </a:endParaRPr>
          </a:p>
        </p:txBody>
      </p:sp>
      <p:sp>
        <p:nvSpPr>
          <p:cNvPr id="5" name="Subtitle 4"/>
          <p:cNvSpPr>
            <a:spLocks noGrp="1"/>
          </p:cNvSpPr>
          <p:nvPr>
            <p:ph type="subTitle" idx="1"/>
          </p:nvPr>
        </p:nvSpPr>
        <p:spPr/>
        <p:txBody>
          <a:bodyPr>
            <a:normAutofit/>
          </a:bodyPr>
          <a:lstStyle/>
          <a:p>
            <a:r>
              <a:rPr lang="el-GR" dirty="0"/>
              <a:t>Από το σύνθημα σε έναν τοίχο... Πώς αλλάζει κάθε φορά το συγκεκριμένο σύνθημα; </a:t>
            </a:r>
          </a:p>
        </p:txBody>
      </p:sp>
    </p:spTree>
    <p:extLst>
      <p:ext uri="{BB962C8B-B14F-4D97-AF65-F5344CB8AC3E}">
        <p14:creationId xmlns:p14="http://schemas.microsoft.com/office/powerpoint/2010/main" val="505046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6FDF40-A60D-F1A9-5D9C-CA7836220C30}"/>
              </a:ext>
            </a:extLst>
          </p:cNvPr>
          <p:cNvSpPr>
            <a:spLocks noGrp="1"/>
          </p:cNvSpPr>
          <p:nvPr>
            <p:ph type="title"/>
          </p:nvPr>
        </p:nvSpPr>
        <p:spPr/>
        <p:txBody>
          <a:bodyPr/>
          <a:lstStyle/>
          <a:p>
            <a:r>
              <a:rPr lang="el-GR" dirty="0" err="1"/>
              <a:t>περικειμενο</a:t>
            </a:r>
            <a:endParaRPr lang="el-GR" dirty="0"/>
          </a:p>
        </p:txBody>
      </p:sp>
      <p:pic>
        <p:nvPicPr>
          <p:cNvPr id="5" name="Θέση περιεχομένου 4">
            <a:extLst>
              <a:ext uri="{FF2B5EF4-FFF2-40B4-BE49-F238E27FC236}">
                <a16:creationId xmlns:a16="http://schemas.microsoft.com/office/drawing/2014/main" id="{5E5A4748-E85D-087E-8B4B-2B1DD136C874}"/>
              </a:ext>
            </a:extLst>
          </p:cNvPr>
          <p:cNvPicPr>
            <a:picLocks noGrp="1" noChangeAspect="1"/>
          </p:cNvPicPr>
          <p:nvPr>
            <p:ph idx="1"/>
          </p:nvPr>
        </p:nvPicPr>
        <p:blipFill>
          <a:blip r:embed="rId2"/>
          <a:stretch>
            <a:fillRect/>
          </a:stretch>
        </p:blipFill>
        <p:spPr>
          <a:xfrm>
            <a:off x="1111275" y="2791333"/>
            <a:ext cx="5896214" cy="3101975"/>
          </a:xfrm>
        </p:spPr>
      </p:pic>
      <p:sp>
        <p:nvSpPr>
          <p:cNvPr id="6" name="TextBox 5">
            <a:extLst>
              <a:ext uri="{FF2B5EF4-FFF2-40B4-BE49-F238E27FC236}">
                <a16:creationId xmlns:a16="http://schemas.microsoft.com/office/drawing/2014/main" id="{CF765802-9CEA-2974-39DE-5A0227A4C50B}"/>
              </a:ext>
            </a:extLst>
          </p:cNvPr>
          <p:cNvSpPr txBox="1"/>
          <p:nvPr/>
        </p:nvSpPr>
        <p:spPr>
          <a:xfrm>
            <a:off x="8208818" y="3158836"/>
            <a:ext cx="1892185" cy="1200329"/>
          </a:xfrm>
          <a:prstGeom prst="rect">
            <a:avLst/>
          </a:prstGeom>
          <a:noFill/>
        </p:spPr>
        <p:txBody>
          <a:bodyPr wrap="none" rtlCol="0">
            <a:spAutoFit/>
          </a:bodyPr>
          <a:lstStyle/>
          <a:p>
            <a:pPr marL="342900" indent="-342900">
              <a:buAutoNum type="arabicPeriod"/>
            </a:pPr>
            <a:r>
              <a:rPr lang="el-GR" dirty="0"/>
              <a:t>Γλωσσικό</a:t>
            </a:r>
          </a:p>
          <a:p>
            <a:pPr marL="342900" indent="-342900">
              <a:buAutoNum type="arabicPeriod"/>
            </a:pPr>
            <a:r>
              <a:rPr lang="el-GR" dirty="0" err="1"/>
              <a:t>Εξωγλωσσικό</a:t>
            </a:r>
            <a:endParaRPr lang="el-GR" dirty="0"/>
          </a:p>
          <a:p>
            <a:pPr marL="342900" indent="-342900">
              <a:buAutoNum type="arabicPeriod"/>
            </a:pPr>
            <a:r>
              <a:rPr lang="el-GR" dirty="0"/>
              <a:t>Γνωστικό</a:t>
            </a:r>
          </a:p>
          <a:p>
            <a:pPr marL="342900" indent="-342900">
              <a:buAutoNum type="arabicPeriod"/>
            </a:pPr>
            <a:endParaRPr lang="el-GR" dirty="0"/>
          </a:p>
        </p:txBody>
      </p:sp>
      <p:sp>
        <p:nvSpPr>
          <p:cNvPr id="7" name="TextBox 6">
            <a:extLst>
              <a:ext uri="{FF2B5EF4-FFF2-40B4-BE49-F238E27FC236}">
                <a16:creationId xmlns:a16="http://schemas.microsoft.com/office/drawing/2014/main" id="{36C206C6-2EF8-7936-F385-FA14B7D2E781}"/>
              </a:ext>
            </a:extLst>
          </p:cNvPr>
          <p:cNvSpPr txBox="1"/>
          <p:nvPr/>
        </p:nvSpPr>
        <p:spPr>
          <a:xfrm>
            <a:off x="7523018" y="4468091"/>
            <a:ext cx="4741554" cy="1477328"/>
          </a:xfrm>
          <a:prstGeom prst="rect">
            <a:avLst/>
          </a:prstGeom>
          <a:noFill/>
        </p:spPr>
        <p:txBody>
          <a:bodyPr wrap="none" rtlCol="0">
            <a:spAutoFit/>
          </a:bodyPr>
          <a:lstStyle/>
          <a:p>
            <a:r>
              <a:rPr lang="el-GR" dirty="0"/>
              <a:t>Το σύνολο των συνθηκών στις οποίες</a:t>
            </a:r>
          </a:p>
          <a:p>
            <a:r>
              <a:rPr lang="el-GR" dirty="0"/>
              <a:t>πραγματοποιείται η επικοινωνία και είναι </a:t>
            </a:r>
            <a:r>
              <a:rPr lang="el-GR" dirty="0" err="1"/>
              <a:t>απα</a:t>
            </a:r>
            <a:r>
              <a:rPr lang="el-GR" dirty="0"/>
              <a:t>-</a:t>
            </a:r>
          </a:p>
          <a:p>
            <a:r>
              <a:rPr lang="el-GR" dirty="0" err="1"/>
              <a:t>ραίτητες</a:t>
            </a:r>
            <a:r>
              <a:rPr lang="el-GR" dirty="0"/>
              <a:t> για την ερμηνεία των μηνυμάτων</a:t>
            </a:r>
          </a:p>
          <a:p>
            <a:r>
              <a:rPr lang="el-GR" dirty="0"/>
              <a:t>Περιλαμβάνει τόσο γλωσσικά όσο και </a:t>
            </a:r>
          </a:p>
          <a:p>
            <a:r>
              <a:rPr lang="el-GR" dirty="0" err="1"/>
              <a:t>εξωγλωσσικά</a:t>
            </a:r>
            <a:r>
              <a:rPr lang="el-GR" dirty="0"/>
              <a:t> στοιχεία.</a:t>
            </a:r>
          </a:p>
        </p:txBody>
      </p:sp>
    </p:spTree>
    <p:extLst>
      <p:ext uri="{BB962C8B-B14F-4D97-AF65-F5344CB8AC3E}">
        <p14:creationId xmlns:p14="http://schemas.microsoft.com/office/powerpoint/2010/main" val="342525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07" y="987842"/>
            <a:ext cx="11157995" cy="1188720"/>
          </a:xfrm>
        </p:spPr>
        <p:txBody>
          <a:bodyPr/>
          <a:lstStyle/>
          <a:p>
            <a:r>
              <a:rPr lang="el-GR" sz="3200" b="1" dirty="0">
                <a:solidFill>
                  <a:srgbClr val="FF0000"/>
                </a:solidFill>
              </a:rPr>
              <a:t>Παραδόξως, είναι ήδη ερωτευμένος μαζί της</a:t>
            </a:r>
            <a:r>
              <a:rPr lang="el-GR" dirty="0"/>
              <a:t>.</a:t>
            </a:r>
            <a:endParaRPr lang="en-US" dirty="0"/>
          </a:p>
        </p:txBody>
      </p:sp>
      <p:sp>
        <p:nvSpPr>
          <p:cNvPr id="3" name="Content Placeholder 2"/>
          <p:cNvSpPr>
            <a:spLocks noGrp="1"/>
          </p:cNvSpPr>
          <p:nvPr>
            <p:ph idx="1"/>
          </p:nvPr>
        </p:nvSpPr>
        <p:spPr/>
        <p:txBody>
          <a:bodyPr/>
          <a:lstStyle/>
          <a:p>
            <a:r>
              <a:rPr lang="el-GR" dirty="0"/>
              <a:t>Ο Γιάννης γνώρισε τη Μαίρη χτες.</a:t>
            </a:r>
          </a:p>
          <a:p>
            <a:endParaRPr lang="el-GR" dirty="0">
              <a:solidFill>
                <a:srgbClr val="FF0000"/>
              </a:solidFill>
            </a:endParaRPr>
          </a:p>
          <a:p>
            <a:r>
              <a:rPr lang="el-GR" b="1" dirty="0">
                <a:solidFill>
                  <a:srgbClr val="FF0000"/>
                </a:solidFill>
              </a:rPr>
              <a:t>ΠΕΡΙΚΕΙΜΕΝΟ: γλωσσικό και εξωγλωσσικό</a:t>
            </a:r>
          </a:p>
          <a:p>
            <a:pPr lvl="1"/>
            <a:r>
              <a:rPr lang="el-GR" dirty="0"/>
              <a:t>Γλωσσικό/ συγκείμενο: τα συμφραζόμενα, το γλωσσικό περιβάλλον (ό,τι προηγείται και ότι ακολουθεί)</a:t>
            </a:r>
          </a:p>
          <a:p>
            <a:pPr lvl="1"/>
            <a:r>
              <a:rPr lang="el-GR" dirty="0"/>
              <a:t>Εξωγλωσσικό/ καταστασιακό/ περιστασιακό: συντεταγμένες εκφώνησης, ομιλητής, ακροατής, πού, πότε, γνώση τ</a:t>
            </a:r>
            <a:r>
              <a:rPr lang="en-US" dirty="0"/>
              <a:t>o</a:t>
            </a:r>
            <a:r>
              <a:rPr lang="el-GR" dirty="0"/>
              <a:t>υ κόσμου...</a:t>
            </a:r>
            <a:endParaRPr lang="en-US" dirty="0"/>
          </a:p>
        </p:txBody>
      </p:sp>
    </p:spTree>
    <p:extLst>
      <p:ext uri="{BB962C8B-B14F-4D97-AF65-F5344CB8AC3E}">
        <p14:creationId xmlns:p14="http://schemas.microsoft.com/office/powerpoint/2010/main" val="114295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C109E9-D15C-F3D5-A0C4-C77900FCE91F}"/>
              </a:ext>
            </a:extLst>
          </p:cNvPr>
          <p:cNvSpPr>
            <a:spLocks noGrp="1"/>
          </p:cNvSpPr>
          <p:nvPr>
            <p:ph type="title"/>
          </p:nvPr>
        </p:nvSpPr>
        <p:spPr>
          <a:xfrm>
            <a:off x="2231136" y="277821"/>
            <a:ext cx="7729728" cy="1188720"/>
          </a:xfrm>
        </p:spPr>
        <p:txBody>
          <a:bodyPr/>
          <a:lstStyle/>
          <a:p>
            <a:r>
              <a:rPr lang="el-GR" dirty="0" err="1"/>
              <a:t>Διπλη</a:t>
            </a:r>
            <a:r>
              <a:rPr lang="el-GR" dirty="0"/>
              <a:t> </a:t>
            </a:r>
            <a:r>
              <a:rPr lang="el-GR" dirty="0" err="1"/>
              <a:t>αρθρωση</a:t>
            </a:r>
            <a:endParaRPr lang="el-GR" dirty="0"/>
          </a:p>
        </p:txBody>
      </p:sp>
      <p:sp>
        <p:nvSpPr>
          <p:cNvPr id="5" name="Θέση περιεχομένου 4">
            <a:extLst>
              <a:ext uri="{FF2B5EF4-FFF2-40B4-BE49-F238E27FC236}">
                <a16:creationId xmlns:a16="http://schemas.microsoft.com/office/drawing/2014/main" id="{B93D5D35-6ACE-802B-FBC3-202EC683D4D2}"/>
              </a:ext>
            </a:extLst>
          </p:cNvPr>
          <p:cNvSpPr>
            <a:spLocks noGrp="1"/>
          </p:cNvSpPr>
          <p:nvPr>
            <p:ph idx="1"/>
          </p:nvPr>
        </p:nvSpPr>
        <p:spPr>
          <a:xfrm>
            <a:off x="995423" y="1845150"/>
            <a:ext cx="9769033" cy="4868166"/>
          </a:xfrm>
        </p:spPr>
        <p:txBody>
          <a:bodyPr>
            <a:noAutofit/>
          </a:bodyPr>
          <a:lstStyle/>
          <a:p>
            <a:r>
              <a:rPr lang="el-GR" sz="2400" dirty="0"/>
              <a:t>Ο απεριόριστος αριθμός </a:t>
            </a:r>
            <a:r>
              <a:rPr lang="el-GR" sz="2400" dirty="0">
                <a:hlinkClick r:id="rId2"/>
              </a:rPr>
              <a:t>εκφωνημάτων</a:t>
            </a:r>
            <a:r>
              <a:rPr lang="el-GR" sz="2400" dirty="0"/>
              <a:t> , προτάσεων της ανθρώπινης γλώσσας αναλύεται σε μονάδες χωρίς νόημα. Η διπλή άρθρωση, και συνακόλουθα η </a:t>
            </a:r>
            <a:r>
              <a:rPr lang="el-GR" sz="2400" u="sng" dirty="0">
                <a:solidFill>
                  <a:srgbClr val="996600"/>
                </a:solidFill>
                <a:effectLst/>
              </a:rPr>
              <a:t>αναλυτικότητα</a:t>
            </a:r>
            <a:r>
              <a:rPr lang="el-GR" sz="2400" dirty="0"/>
              <a:t> , είναι αποκλειστικό χαρακτηριστικό της ανθρώπινης γλώσσας και δεν συναντάται στις ζωικές -ή και τις ανθρώπινες- κραυγές (αλλά και στα επιφωνήματα, τον κατεξοχήν περιθωριακό γλωσσικό χώρο): το γαύγισμα π.χ. του σκυλιού δεν αναλύεται σε ελάχιστες μονάδες, οι οποίες με άλλους συνδυασμούς φτιάχνουν άλλες μονάδες που έχουν νόημα∙ σημαίνει «ολόκληρο». Το γεγονός αυτό δεν είναι άσχετο από το ότι οι -ζωικές και ανθρώπινες- κραυγές αποτελούν άμεση αντίδραση σε ερέθισμα, ανήκουν στα </a:t>
            </a:r>
            <a:r>
              <a:rPr lang="el-GR" sz="2400" u="sng" dirty="0">
                <a:solidFill>
                  <a:srgbClr val="996600"/>
                </a:solidFill>
                <a:effectLst/>
              </a:rPr>
              <a:t>πρωτογενή συστήματα σήμανσης</a:t>
            </a:r>
            <a:r>
              <a:rPr lang="el-GR" sz="2400" dirty="0"/>
              <a:t> , σε αντίθεση με τη γλώσσα που ως το μοναδικό δευτερογενές σύστημα σήμανσης υπερβαίνει το «εδώ και τώρα» του σχήματος Ερέθισμα-Αντίδραση.</a:t>
            </a:r>
          </a:p>
        </p:txBody>
      </p:sp>
    </p:spTree>
    <p:extLst>
      <p:ext uri="{BB962C8B-B14F-4D97-AF65-F5344CB8AC3E}">
        <p14:creationId xmlns:p14="http://schemas.microsoft.com/office/powerpoint/2010/main" val="4180801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57B4014-DBC0-9528-D92F-FA5E1AEFF62E}"/>
              </a:ext>
            </a:extLst>
          </p:cNvPr>
          <p:cNvSpPr>
            <a:spLocks noGrp="1"/>
          </p:cNvSpPr>
          <p:nvPr>
            <p:ph type="title"/>
          </p:nvPr>
        </p:nvSpPr>
        <p:spPr/>
        <p:txBody>
          <a:bodyPr/>
          <a:lstStyle/>
          <a:p>
            <a:r>
              <a:rPr lang="el-GR" dirty="0" err="1"/>
              <a:t>Διπλη</a:t>
            </a:r>
            <a:r>
              <a:rPr lang="el-GR" dirty="0"/>
              <a:t> </a:t>
            </a:r>
            <a:r>
              <a:rPr lang="el-GR" dirty="0" err="1"/>
              <a:t>αρθρωση</a:t>
            </a:r>
            <a:endParaRPr lang="el-GR" dirty="0"/>
          </a:p>
        </p:txBody>
      </p:sp>
      <p:sp>
        <p:nvSpPr>
          <p:cNvPr id="5" name="Θέση περιεχομένου 4">
            <a:extLst>
              <a:ext uri="{FF2B5EF4-FFF2-40B4-BE49-F238E27FC236}">
                <a16:creationId xmlns:a16="http://schemas.microsoft.com/office/drawing/2014/main" id="{16063611-1B35-1D5D-9CF8-991F51605654}"/>
              </a:ext>
            </a:extLst>
          </p:cNvPr>
          <p:cNvSpPr>
            <a:spLocks noGrp="1"/>
          </p:cNvSpPr>
          <p:nvPr>
            <p:ph sz="half" idx="1"/>
          </p:nvPr>
        </p:nvSpPr>
        <p:spPr>
          <a:xfrm>
            <a:off x="1192192" y="2638043"/>
            <a:ext cx="4661491" cy="3762757"/>
          </a:xfrm>
        </p:spPr>
        <p:txBody>
          <a:bodyPr>
            <a:normAutofit fontScale="92500" lnSpcReduction="10000"/>
          </a:bodyPr>
          <a:lstStyle/>
          <a:p>
            <a:r>
              <a:rPr lang="el-GR" sz="2000" b="1" dirty="0">
                <a:highlight>
                  <a:srgbClr val="FFFF00"/>
                </a:highlight>
              </a:rPr>
              <a:t>ΠΡΩΤΗ ΑΡΘΡΩΣΗ/ πρωτεύον επίπεδο</a:t>
            </a:r>
            <a:endParaRPr lang="el-GR" sz="2000" dirty="0"/>
          </a:p>
          <a:p>
            <a:r>
              <a:rPr lang="el-GR" sz="2200" dirty="0"/>
              <a:t>το μικρότερο γλωσσικό τεμάχιο που είναι φορέας νοήματος∙ π.χ. το -</a:t>
            </a:r>
            <a:r>
              <a:rPr lang="el-GR" sz="2200" i="1" dirty="0"/>
              <a:t>ει</a:t>
            </a:r>
            <a:r>
              <a:rPr lang="el-GR" sz="2200" dirty="0"/>
              <a:t> δηλώνει κατάληξη τρίτου ενικού προσώπου, οριστικής ενεστώτα. Τα μορφήματα συνδυαζόμενα σχηματίζουν μονάδες ανωτέρου επιπέδου∙ π.χ. σε επίπεδο </a:t>
            </a:r>
            <a:r>
              <a:rPr lang="el-GR" sz="2200" dirty="0">
                <a:hlinkClick r:id="rId2"/>
              </a:rPr>
              <a:t>λέξης</a:t>
            </a:r>
            <a:r>
              <a:rPr lang="el-GR" sz="2200" dirty="0"/>
              <a:t> : </a:t>
            </a:r>
            <a:r>
              <a:rPr lang="el-GR" sz="2200" i="1" dirty="0" err="1"/>
              <a:t>κάν</a:t>
            </a:r>
            <a:r>
              <a:rPr lang="el-GR" sz="2200" i="1" dirty="0"/>
              <a:t>-ει∙</a:t>
            </a:r>
            <a:r>
              <a:rPr lang="el-GR" sz="2200" dirty="0"/>
              <a:t> σε επίπεδο </a:t>
            </a:r>
            <a:r>
              <a:rPr lang="el-GR" sz="2200" dirty="0">
                <a:hlinkClick r:id="rId3"/>
              </a:rPr>
              <a:t>φράσης</a:t>
            </a:r>
            <a:r>
              <a:rPr lang="el-GR" sz="2200" dirty="0"/>
              <a:t> : </a:t>
            </a:r>
            <a:r>
              <a:rPr lang="el-GR" sz="2200" i="1" dirty="0" err="1"/>
              <a:t>κάν</a:t>
            </a:r>
            <a:r>
              <a:rPr lang="el-GR" sz="2200" i="1" dirty="0"/>
              <a:t>-ει </a:t>
            </a:r>
            <a:r>
              <a:rPr lang="el-GR" sz="2200" i="1" dirty="0" err="1"/>
              <a:t>υπο</a:t>
            </a:r>
            <a:r>
              <a:rPr lang="el-GR" sz="2200" i="1" dirty="0"/>
              <a:t>-</a:t>
            </a:r>
            <a:r>
              <a:rPr lang="el-GR" sz="2200" i="1" dirty="0" err="1"/>
              <a:t>μον</a:t>
            </a:r>
            <a:r>
              <a:rPr lang="el-GR" sz="2200" i="1" dirty="0"/>
              <a:t>-ή∙</a:t>
            </a:r>
            <a:r>
              <a:rPr lang="el-GR" sz="2200" dirty="0"/>
              <a:t> σε επίπεδο </a:t>
            </a:r>
            <a:r>
              <a:rPr lang="el-GR" sz="2200" dirty="0">
                <a:hlinkClick r:id="rId4"/>
              </a:rPr>
              <a:t>πρότασης</a:t>
            </a:r>
            <a:r>
              <a:rPr lang="el-GR" sz="2200" dirty="0"/>
              <a:t> : </a:t>
            </a:r>
            <a:r>
              <a:rPr lang="el-GR" sz="2200" i="1" dirty="0"/>
              <a:t>Ο </a:t>
            </a:r>
            <a:r>
              <a:rPr lang="el-GR" sz="2200" i="1" dirty="0" err="1"/>
              <a:t>Γιάνν</a:t>
            </a:r>
            <a:r>
              <a:rPr lang="el-GR" sz="2200" i="1" dirty="0"/>
              <a:t>-ης </a:t>
            </a:r>
            <a:r>
              <a:rPr lang="el-GR" sz="2200" i="1" dirty="0" err="1"/>
              <a:t>κάν</a:t>
            </a:r>
            <a:r>
              <a:rPr lang="el-GR" sz="2200" i="1" dirty="0"/>
              <a:t>-ει </a:t>
            </a:r>
            <a:r>
              <a:rPr lang="el-GR" sz="2200" i="1" dirty="0" err="1"/>
              <a:t>υπο</a:t>
            </a:r>
            <a:r>
              <a:rPr lang="el-GR" sz="2200" i="1" dirty="0"/>
              <a:t>-</a:t>
            </a:r>
            <a:r>
              <a:rPr lang="el-GR" sz="2200" i="1" dirty="0" err="1"/>
              <a:t>μον</a:t>
            </a:r>
            <a:r>
              <a:rPr lang="el-GR" sz="2200" i="1" dirty="0"/>
              <a:t>-ή</a:t>
            </a:r>
            <a:r>
              <a:rPr lang="el-GR" sz="2200" dirty="0"/>
              <a:t> </a:t>
            </a:r>
            <a:r>
              <a:rPr lang="el-GR" sz="2200" dirty="0" err="1"/>
              <a:t>κ.ο.κ.</a:t>
            </a:r>
            <a:endParaRPr lang="el-GR" sz="2200" dirty="0"/>
          </a:p>
        </p:txBody>
      </p:sp>
      <p:sp>
        <p:nvSpPr>
          <p:cNvPr id="6" name="Θέση περιεχομένου 5">
            <a:extLst>
              <a:ext uri="{FF2B5EF4-FFF2-40B4-BE49-F238E27FC236}">
                <a16:creationId xmlns:a16="http://schemas.microsoft.com/office/drawing/2014/main" id="{346F9CDF-71A4-6945-2125-9A278CC82225}"/>
              </a:ext>
            </a:extLst>
          </p:cNvPr>
          <p:cNvSpPr>
            <a:spLocks noGrp="1"/>
          </p:cNvSpPr>
          <p:nvPr>
            <p:ph sz="half" idx="2"/>
          </p:nvPr>
        </p:nvSpPr>
        <p:spPr>
          <a:xfrm>
            <a:off x="6338315" y="2638043"/>
            <a:ext cx="4270247" cy="3369217"/>
          </a:xfrm>
        </p:spPr>
        <p:txBody>
          <a:bodyPr>
            <a:normAutofit fontScale="92500" lnSpcReduction="10000"/>
          </a:bodyPr>
          <a:lstStyle/>
          <a:p>
            <a:r>
              <a:rPr lang="el-GR" sz="2000" b="1" dirty="0">
                <a:highlight>
                  <a:srgbClr val="FFFF00"/>
                </a:highlight>
              </a:rPr>
              <a:t>ΔΕΥΤΕΡΗ ΑΡΘΡΩΣΗ/ δευτερεύον επίπεδο</a:t>
            </a:r>
          </a:p>
          <a:p>
            <a:r>
              <a:rPr lang="el-GR" sz="2200" dirty="0"/>
              <a:t>μονάδες που δεν είναι φορείς νοήματος, τα </a:t>
            </a:r>
            <a:r>
              <a:rPr lang="el-GR" sz="2200" dirty="0">
                <a:hlinkClick r:id="rId5"/>
              </a:rPr>
              <a:t>φωνήματα</a:t>
            </a:r>
            <a:r>
              <a:rPr lang="el-GR" sz="2200" dirty="0"/>
              <a:t> , τα οποία σε διάφορους συνδυασμούς σχηματίζουν μονάδες της πρώτης άρθρωσης∙ π.χ. η λέξη </a:t>
            </a:r>
            <a:r>
              <a:rPr lang="el-GR" sz="2200" i="1" dirty="0" err="1"/>
              <a:t>κάν</a:t>
            </a:r>
            <a:r>
              <a:rPr lang="el-GR" sz="2200" i="1" dirty="0"/>
              <a:t>-ει∙</a:t>
            </a:r>
            <a:r>
              <a:rPr lang="el-GR" sz="2200" dirty="0"/>
              <a:t> /΄</a:t>
            </a:r>
            <a:r>
              <a:rPr lang="fr-FR" sz="2200" dirty="0" err="1"/>
              <a:t>kani</a:t>
            </a:r>
            <a:r>
              <a:rPr lang="fr-FR" sz="2200" dirty="0"/>
              <a:t>/ </a:t>
            </a:r>
            <a:r>
              <a:rPr lang="el-GR" sz="2200" dirty="0"/>
              <a:t>αναλύεται στα φωνήματα /</a:t>
            </a:r>
            <a:r>
              <a:rPr lang="fr-FR" sz="2200" dirty="0"/>
              <a:t>k/ /a/ /n/ /i/ - </a:t>
            </a:r>
            <a:r>
              <a:rPr lang="el-GR" sz="2200" dirty="0"/>
              <a:t>τα οποία σε άλλους συνδυασμούς σχηματίζουν άλλες λέξεις: /</a:t>
            </a:r>
            <a:r>
              <a:rPr lang="fr-FR" sz="2200" dirty="0" err="1"/>
              <a:t>ika</a:t>
            </a:r>
            <a:r>
              <a:rPr lang="el-GR" sz="2200" dirty="0"/>
              <a:t>΄</a:t>
            </a:r>
            <a:r>
              <a:rPr lang="fr-FR" sz="2200" dirty="0"/>
              <a:t>na/ </a:t>
            </a:r>
            <a:r>
              <a:rPr lang="el-GR" sz="2200" i="1" dirty="0"/>
              <a:t>ικανά. </a:t>
            </a:r>
            <a:endParaRPr lang="el-GR" sz="2200" b="1" dirty="0">
              <a:highlight>
                <a:srgbClr val="FFFF00"/>
              </a:highlight>
            </a:endParaRPr>
          </a:p>
        </p:txBody>
      </p:sp>
    </p:spTree>
    <p:extLst>
      <p:ext uri="{BB962C8B-B14F-4D97-AF65-F5344CB8AC3E}">
        <p14:creationId xmlns:p14="http://schemas.microsoft.com/office/powerpoint/2010/main" val="4241540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Τι είναι το </a:t>
            </a:r>
            <a:r>
              <a:rPr lang="el-GR" b="1" dirty="0">
                <a:solidFill>
                  <a:srgbClr val="FF0000"/>
                </a:solidFill>
              </a:rPr>
              <a:t>εκφώνημα</a:t>
            </a:r>
            <a:r>
              <a:rPr lang="el-GR" dirty="0"/>
              <a:t>;</a:t>
            </a:r>
            <a:endParaRPr lang="en-US" dirty="0"/>
          </a:p>
        </p:txBody>
      </p:sp>
      <p:sp>
        <p:nvSpPr>
          <p:cNvPr id="3" name="Content Placeholder 2"/>
          <p:cNvSpPr>
            <a:spLocks noGrp="1"/>
          </p:cNvSpPr>
          <p:nvPr>
            <p:ph idx="1"/>
          </p:nvPr>
        </p:nvSpPr>
        <p:spPr/>
        <p:txBody>
          <a:bodyPr/>
          <a:lstStyle/>
          <a:p>
            <a:r>
              <a:rPr lang="el-GR" dirty="0"/>
              <a:t>Προφορικό ή γραπτό απόσπασμα λόγου</a:t>
            </a:r>
          </a:p>
          <a:p>
            <a:r>
              <a:rPr lang="el-GR" dirty="0"/>
              <a:t>Ανήκει υποχρεωτικά σε ένα συγκεκριμένο </a:t>
            </a:r>
            <a:r>
              <a:rPr lang="el-GR" dirty="0">
                <a:highlight>
                  <a:srgbClr val="FFFF00"/>
                </a:highlight>
              </a:rPr>
              <a:t>περικείμενο</a:t>
            </a:r>
          </a:p>
          <a:p>
            <a:r>
              <a:rPr lang="el-GR" dirty="0"/>
              <a:t>Διαφέρει από τη συστηματική πρόταση που αποτελεί αποτελεί αφηρημένη έννοια για σκοπούς γλωσσικής μελέτης.</a:t>
            </a:r>
          </a:p>
        </p:txBody>
      </p:sp>
    </p:spTree>
    <p:extLst>
      <p:ext uri="{BB962C8B-B14F-4D97-AF65-F5344CB8AC3E}">
        <p14:creationId xmlns:p14="http://schemas.microsoft.com/office/powerpoint/2010/main" val="1879527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1BA0DF1-C10C-054B-AFE3-C1C8E10223F5}"/>
              </a:ext>
            </a:extLst>
          </p:cNvPr>
          <p:cNvSpPr>
            <a:spLocks noGrp="1"/>
          </p:cNvSpPr>
          <p:nvPr>
            <p:ph idx="1"/>
          </p:nvPr>
        </p:nvSpPr>
        <p:spPr>
          <a:xfrm>
            <a:off x="435864" y="2253075"/>
            <a:ext cx="10515600" cy="3123597"/>
          </a:xfrm>
        </p:spPr>
        <p:txBody>
          <a:bodyPr/>
          <a:lstStyle/>
          <a:p>
            <a:r>
              <a:rPr lang="el-GR" dirty="0"/>
              <a:t>Π: Γεια σου, μαμά.</a:t>
            </a:r>
          </a:p>
          <a:p>
            <a:r>
              <a:rPr lang="el-GR" dirty="0"/>
              <a:t>Μ: Γεια σου, μωρό μου. Άργησες.</a:t>
            </a:r>
          </a:p>
          <a:p>
            <a:r>
              <a:rPr lang="el-GR" dirty="0"/>
              <a:t>Π: Ναι, μας κράτησε πάλι αυτός ο μαλάκας ο Χρήστου.</a:t>
            </a:r>
          </a:p>
          <a:p>
            <a:r>
              <a:rPr lang="el-GR" dirty="0"/>
              <a:t>Μ: Είναι η γιαγιά μέσα.</a:t>
            </a:r>
          </a:p>
          <a:p>
            <a:r>
              <a:rPr lang="el-GR" dirty="0"/>
              <a:t>Π: Ωχ! Ξεχάστηκα…Συγγνώμη.</a:t>
            </a:r>
          </a:p>
          <a:p>
            <a:endParaRPr lang="el-GR" dirty="0"/>
          </a:p>
        </p:txBody>
      </p:sp>
      <p:sp>
        <p:nvSpPr>
          <p:cNvPr id="4" name="TextBox 3">
            <a:extLst>
              <a:ext uri="{FF2B5EF4-FFF2-40B4-BE49-F238E27FC236}">
                <a16:creationId xmlns:a16="http://schemas.microsoft.com/office/drawing/2014/main" id="{6FA8A387-2D2E-7D41-8DE2-332754E570BA}"/>
              </a:ext>
            </a:extLst>
          </p:cNvPr>
          <p:cNvSpPr txBox="1"/>
          <p:nvPr/>
        </p:nvSpPr>
        <p:spPr>
          <a:xfrm>
            <a:off x="1365504" y="1475232"/>
            <a:ext cx="1497589" cy="369332"/>
          </a:xfrm>
          <a:prstGeom prst="rect">
            <a:avLst/>
          </a:prstGeom>
          <a:noFill/>
        </p:spPr>
        <p:txBody>
          <a:bodyPr wrap="none" rtlCol="0">
            <a:spAutoFit/>
          </a:bodyPr>
          <a:lstStyle/>
          <a:p>
            <a:r>
              <a:rPr lang="el-GR" dirty="0"/>
              <a:t>Απόσπασμα 1</a:t>
            </a:r>
          </a:p>
        </p:txBody>
      </p:sp>
      <p:sp>
        <p:nvSpPr>
          <p:cNvPr id="2" name="TextBox 1">
            <a:extLst>
              <a:ext uri="{FF2B5EF4-FFF2-40B4-BE49-F238E27FC236}">
                <a16:creationId xmlns:a16="http://schemas.microsoft.com/office/drawing/2014/main" id="{7D18C775-0FC8-A386-0C47-26FD0D535E6D}"/>
              </a:ext>
            </a:extLst>
          </p:cNvPr>
          <p:cNvSpPr txBox="1"/>
          <p:nvPr/>
        </p:nvSpPr>
        <p:spPr>
          <a:xfrm>
            <a:off x="1527858" y="716979"/>
            <a:ext cx="7730001" cy="369332"/>
          </a:xfrm>
          <a:prstGeom prst="rect">
            <a:avLst/>
          </a:prstGeom>
          <a:noFill/>
        </p:spPr>
        <p:txBody>
          <a:bodyPr wrap="none" rtlCol="0">
            <a:spAutoFit/>
          </a:bodyPr>
          <a:lstStyle/>
          <a:p>
            <a:r>
              <a:rPr lang="el-GR" dirty="0"/>
              <a:t>Τι καθορίζει τις γλωσσικές επιλογές μας στα περιβάλλοντα τα οποία κινούμαστε;</a:t>
            </a:r>
          </a:p>
        </p:txBody>
      </p:sp>
    </p:spTree>
    <p:extLst>
      <p:ext uri="{BB962C8B-B14F-4D97-AF65-F5344CB8AC3E}">
        <p14:creationId xmlns:p14="http://schemas.microsoft.com/office/powerpoint/2010/main" val="1955664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png"/>
          <p:cNvPicPr>
            <a:picLocks noChangeAspect="1"/>
          </p:cNvPicPr>
          <p:nvPr/>
        </p:nvPicPr>
        <p:blipFill>
          <a:blip r:embed="rId2"/>
          <a:stretch>
            <a:fillRect/>
          </a:stretch>
        </p:blipFill>
        <p:spPr>
          <a:xfrm>
            <a:off x="9296401" y="5029200"/>
            <a:ext cx="1186049" cy="1426636"/>
          </a:xfrm>
          <a:prstGeom prst="rect">
            <a:avLst/>
          </a:prstGeom>
        </p:spPr>
      </p:pic>
      <p:pic>
        <p:nvPicPr>
          <p:cNvPr id="6" name="Picture 5" descr="i.png"/>
          <p:cNvPicPr>
            <a:picLocks noChangeAspect="1"/>
          </p:cNvPicPr>
          <p:nvPr/>
        </p:nvPicPr>
        <p:blipFill>
          <a:blip r:embed="rId3"/>
          <a:stretch>
            <a:fillRect/>
          </a:stretch>
        </p:blipFill>
        <p:spPr>
          <a:xfrm>
            <a:off x="7315200" y="5410200"/>
            <a:ext cx="959786" cy="897530"/>
          </a:xfrm>
          <a:prstGeom prst="rect">
            <a:avLst/>
          </a:prstGeom>
        </p:spPr>
      </p:pic>
      <p:pic>
        <p:nvPicPr>
          <p:cNvPr id="7" name="Picture 6" descr="n.png"/>
          <p:cNvPicPr>
            <a:picLocks noChangeAspect="1"/>
          </p:cNvPicPr>
          <p:nvPr/>
        </p:nvPicPr>
        <p:blipFill>
          <a:blip r:embed="rId4" cstate="print"/>
          <a:stretch>
            <a:fillRect/>
          </a:stretch>
        </p:blipFill>
        <p:spPr>
          <a:xfrm>
            <a:off x="8305800" y="5257800"/>
            <a:ext cx="1021140" cy="1085746"/>
          </a:xfrm>
          <a:prstGeom prst="rect">
            <a:avLst/>
          </a:prstGeom>
        </p:spPr>
      </p:pic>
      <p:pic>
        <p:nvPicPr>
          <p:cNvPr id="8" name="Picture 7" descr="Untitled.png"/>
          <p:cNvPicPr>
            <a:picLocks noChangeAspect="1"/>
          </p:cNvPicPr>
          <p:nvPr/>
        </p:nvPicPr>
        <p:blipFill>
          <a:blip r:embed="rId5" cstate="print"/>
          <a:stretch>
            <a:fillRect/>
          </a:stretch>
        </p:blipFill>
        <p:spPr>
          <a:xfrm>
            <a:off x="5029201" y="5181600"/>
            <a:ext cx="1264355" cy="1219200"/>
          </a:xfrm>
          <a:prstGeom prst="rect">
            <a:avLst/>
          </a:prstGeom>
        </p:spPr>
      </p:pic>
      <p:pic>
        <p:nvPicPr>
          <p:cNvPr id="17" name="Picture 16" descr="ee.jpg"/>
          <p:cNvPicPr>
            <a:picLocks noChangeAspect="1"/>
          </p:cNvPicPr>
          <p:nvPr/>
        </p:nvPicPr>
        <p:blipFill>
          <a:blip r:embed="rId6"/>
          <a:stretch>
            <a:fillRect/>
          </a:stretch>
        </p:blipFill>
        <p:spPr>
          <a:xfrm>
            <a:off x="3886201" y="5029201"/>
            <a:ext cx="1376363" cy="1376363"/>
          </a:xfrm>
          <a:prstGeom prst="rect">
            <a:avLst/>
          </a:prstGeom>
        </p:spPr>
      </p:pic>
      <p:pic>
        <p:nvPicPr>
          <p:cNvPr id="18" name="Picture 17" descr="k.jpg"/>
          <p:cNvPicPr>
            <a:picLocks noChangeAspect="1"/>
          </p:cNvPicPr>
          <p:nvPr/>
        </p:nvPicPr>
        <p:blipFill>
          <a:blip r:embed="rId7"/>
          <a:stretch>
            <a:fillRect/>
          </a:stretch>
        </p:blipFill>
        <p:spPr>
          <a:xfrm>
            <a:off x="6248400" y="5181600"/>
            <a:ext cx="1257300" cy="1257300"/>
          </a:xfrm>
          <a:prstGeom prst="rect">
            <a:avLst/>
          </a:prstGeom>
        </p:spPr>
      </p:pic>
      <p:pic>
        <p:nvPicPr>
          <p:cNvPr id="20" name="Picture 19" descr="p.jpg"/>
          <p:cNvPicPr>
            <a:picLocks noChangeAspect="1"/>
          </p:cNvPicPr>
          <p:nvPr/>
        </p:nvPicPr>
        <p:blipFill>
          <a:blip r:embed="rId8"/>
          <a:stretch>
            <a:fillRect/>
          </a:stretch>
        </p:blipFill>
        <p:spPr>
          <a:xfrm>
            <a:off x="2743201" y="5105401"/>
            <a:ext cx="1300163" cy="1300163"/>
          </a:xfrm>
          <a:prstGeom prst="rect">
            <a:avLst/>
          </a:prstGeom>
        </p:spPr>
      </p:pic>
      <p:pic>
        <p:nvPicPr>
          <p:cNvPr id="19" name="Picture 18" descr="s.jpg"/>
          <p:cNvPicPr>
            <a:picLocks noChangeAspect="1"/>
          </p:cNvPicPr>
          <p:nvPr/>
        </p:nvPicPr>
        <p:blipFill>
          <a:blip r:embed="rId9"/>
          <a:stretch>
            <a:fillRect/>
          </a:stretch>
        </p:blipFill>
        <p:spPr>
          <a:xfrm>
            <a:off x="1676400" y="5181600"/>
            <a:ext cx="1066800" cy="1066800"/>
          </a:xfrm>
          <a:prstGeom prst="rect">
            <a:avLst/>
          </a:prstGeom>
        </p:spPr>
      </p:pic>
      <p:sp>
        <p:nvSpPr>
          <p:cNvPr id="2" name="TextBox 1">
            <a:extLst>
              <a:ext uri="{FF2B5EF4-FFF2-40B4-BE49-F238E27FC236}">
                <a16:creationId xmlns:a16="http://schemas.microsoft.com/office/drawing/2014/main" id="{3D69759B-0D7A-1053-A2FE-A426109565B4}"/>
              </a:ext>
            </a:extLst>
          </p:cNvPr>
          <p:cNvSpPr txBox="1"/>
          <p:nvPr/>
        </p:nvSpPr>
        <p:spPr>
          <a:xfrm>
            <a:off x="984738" y="2672862"/>
            <a:ext cx="9497711" cy="954107"/>
          </a:xfrm>
          <a:prstGeom prst="rect">
            <a:avLst/>
          </a:prstGeom>
          <a:noFill/>
        </p:spPr>
        <p:txBody>
          <a:bodyPr wrap="square" rtlCol="0">
            <a:spAutoFit/>
          </a:bodyPr>
          <a:lstStyle/>
          <a:p>
            <a:r>
              <a:rPr lang="el-GR" sz="2800" dirty="0"/>
              <a:t>Από ποιες παραμέτρους εξαρτάται η γλωσσική μας συμπεριφορά</a:t>
            </a:r>
            <a:r>
              <a:rPr lang="el-GR" dirty="0"/>
              <a:t>;</a:t>
            </a:r>
          </a:p>
        </p:txBody>
      </p:sp>
    </p:spTree>
    <p:extLst>
      <p:ext uri="{BB962C8B-B14F-4D97-AF65-F5344CB8AC3E}">
        <p14:creationId xmlns:p14="http://schemas.microsoft.com/office/powerpoint/2010/main" val="2068190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60013"/>
            <a:ext cx="8229600" cy="778098"/>
          </a:xfrm>
        </p:spPr>
        <p:txBody>
          <a:bodyPr>
            <a:normAutofit fontScale="90000"/>
          </a:bodyPr>
          <a:lstStyle/>
          <a:p>
            <a:r>
              <a:rPr lang="el-GR" sz="3200" b="1" dirty="0">
                <a:solidFill>
                  <a:srgbClr val="FF0000"/>
                </a:solidFill>
              </a:rPr>
              <a:t>ΣΚΗΝΙΚΟ: χωροχρονικό πλαίσιο</a:t>
            </a:r>
            <a:endParaRPr lang="en-US" sz="3200" b="1" dirty="0">
              <a:solidFill>
                <a:srgbClr val="FF0000"/>
              </a:solidFill>
            </a:endParaRPr>
          </a:p>
        </p:txBody>
      </p:sp>
      <p:pic>
        <p:nvPicPr>
          <p:cNvPr id="4" name="Content Placeholder 3" descr="a.jpg"/>
          <p:cNvPicPr>
            <a:picLocks noGrp="1" noChangeAspect="1"/>
          </p:cNvPicPr>
          <p:nvPr>
            <p:ph idx="1"/>
          </p:nvPr>
        </p:nvPicPr>
        <p:blipFill rotWithShape="1">
          <a:blip r:embed="rId2"/>
          <a:srcRect l="6568" t="-160834" r="-882559" b="-472196"/>
          <a:stretch/>
        </p:blipFill>
        <p:spPr>
          <a:xfrm>
            <a:off x="1774826" y="1600201"/>
            <a:ext cx="8435975" cy="4525963"/>
          </a:xfrm>
        </p:spPr>
      </p:pic>
      <p:pic>
        <p:nvPicPr>
          <p:cNvPr id="5" name="Picture 4" descr="download (1).jpg"/>
          <p:cNvPicPr>
            <a:picLocks noChangeAspect="1"/>
          </p:cNvPicPr>
          <p:nvPr/>
        </p:nvPicPr>
        <p:blipFill>
          <a:blip r:embed="rId3"/>
          <a:stretch>
            <a:fillRect/>
          </a:stretch>
        </p:blipFill>
        <p:spPr>
          <a:xfrm>
            <a:off x="1752600" y="5791200"/>
            <a:ext cx="762000" cy="762000"/>
          </a:xfrm>
          <a:prstGeom prst="rect">
            <a:avLst/>
          </a:prstGeom>
        </p:spPr>
      </p:pic>
      <p:pic>
        <p:nvPicPr>
          <p:cNvPr id="6" name="Picture 5" descr="download.jpg"/>
          <p:cNvPicPr>
            <a:picLocks noChangeAspect="1"/>
          </p:cNvPicPr>
          <p:nvPr/>
        </p:nvPicPr>
        <p:blipFill>
          <a:blip r:embed="rId4"/>
          <a:stretch>
            <a:fillRect/>
          </a:stretch>
        </p:blipFill>
        <p:spPr>
          <a:xfrm>
            <a:off x="1752600" y="4191000"/>
            <a:ext cx="685800" cy="685800"/>
          </a:xfrm>
          <a:prstGeom prst="rect">
            <a:avLst/>
          </a:prstGeom>
        </p:spPr>
      </p:pic>
      <p:pic>
        <p:nvPicPr>
          <p:cNvPr id="7" name="Picture 6" descr="e.jpg"/>
          <p:cNvPicPr>
            <a:picLocks noChangeAspect="1"/>
          </p:cNvPicPr>
          <p:nvPr/>
        </p:nvPicPr>
        <p:blipFill>
          <a:blip r:embed="rId5"/>
          <a:stretch>
            <a:fillRect/>
          </a:stretch>
        </p:blipFill>
        <p:spPr>
          <a:xfrm>
            <a:off x="1752600" y="1752600"/>
            <a:ext cx="685800" cy="726696"/>
          </a:xfrm>
          <a:prstGeom prst="rect">
            <a:avLst/>
          </a:prstGeom>
        </p:spPr>
      </p:pic>
      <p:pic>
        <p:nvPicPr>
          <p:cNvPr id="9" name="Picture 8" descr="images.jpg"/>
          <p:cNvPicPr>
            <a:picLocks noChangeAspect="1"/>
          </p:cNvPicPr>
          <p:nvPr/>
        </p:nvPicPr>
        <p:blipFill>
          <a:blip r:embed="rId6"/>
          <a:stretch>
            <a:fillRect/>
          </a:stretch>
        </p:blipFill>
        <p:spPr>
          <a:xfrm>
            <a:off x="1524000" y="0"/>
            <a:ext cx="1143000" cy="812132"/>
          </a:xfrm>
          <a:prstGeom prst="rect">
            <a:avLst/>
          </a:prstGeom>
        </p:spPr>
      </p:pic>
      <p:pic>
        <p:nvPicPr>
          <p:cNvPr id="10" name="Picture 9" descr="kk.png"/>
          <p:cNvPicPr>
            <a:picLocks noChangeAspect="1"/>
          </p:cNvPicPr>
          <p:nvPr/>
        </p:nvPicPr>
        <p:blipFill>
          <a:blip r:embed="rId7" cstate="print"/>
          <a:stretch>
            <a:fillRect/>
          </a:stretch>
        </p:blipFill>
        <p:spPr>
          <a:xfrm>
            <a:off x="1752600" y="3429000"/>
            <a:ext cx="685800" cy="685800"/>
          </a:xfrm>
          <a:prstGeom prst="rect">
            <a:avLst/>
          </a:prstGeom>
        </p:spPr>
      </p:pic>
      <p:pic>
        <p:nvPicPr>
          <p:cNvPr id="11" name="Picture 10" descr="n.jpg"/>
          <p:cNvPicPr>
            <a:picLocks noChangeAspect="1"/>
          </p:cNvPicPr>
          <p:nvPr/>
        </p:nvPicPr>
        <p:blipFill>
          <a:blip r:embed="rId8" cstate="print"/>
          <a:stretch>
            <a:fillRect/>
          </a:stretch>
        </p:blipFill>
        <p:spPr>
          <a:xfrm>
            <a:off x="1752600" y="4953000"/>
            <a:ext cx="609600" cy="634538"/>
          </a:xfrm>
          <a:prstGeom prst="rect">
            <a:avLst/>
          </a:prstGeom>
        </p:spPr>
      </p:pic>
      <p:pic>
        <p:nvPicPr>
          <p:cNvPr id="12" name="Picture 11" descr="p.jpg" hidden="1"/>
          <p:cNvPicPr>
            <a:picLocks noChangeAspect="1"/>
          </p:cNvPicPr>
          <p:nvPr/>
        </p:nvPicPr>
        <p:blipFill>
          <a:blip r:embed="rId9"/>
          <a:stretch>
            <a:fillRect/>
          </a:stretch>
        </p:blipFill>
        <p:spPr>
          <a:xfrm>
            <a:off x="5825720" y="1781624"/>
            <a:ext cx="2839182" cy="2839182"/>
          </a:xfrm>
          <a:prstGeom prst="rect">
            <a:avLst/>
          </a:prstGeom>
        </p:spPr>
      </p:pic>
      <p:pic>
        <p:nvPicPr>
          <p:cNvPr id="13" name="Picture 12" descr="p.jpg"/>
          <p:cNvPicPr>
            <a:picLocks noChangeAspect="1"/>
          </p:cNvPicPr>
          <p:nvPr/>
        </p:nvPicPr>
        <p:blipFill>
          <a:blip r:embed="rId9"/>
          <a:stretch>
            <a:fillRect/>
          </a:stretch>
        </p:blipFill>
        <p:spPr>
          <a:xfrm>
            <a:off x="1752600" y="838200"/>
            <a:ext cx="762000" cy="762000"/>
          </a:xfrm>
          <a:prstGeom prst="rect">
            <a:avLst/>
          </a:prstGeom>
        </p:spPr>
      </p:pic>
      <p:pic>
        <p:nvPicPr>
          <p:cNvPr id="18" name="Picture 17" descr="SETTING AND SCENE.png"/>
          <p:cNvPicPr>
            <a:picLocks noChangeAspect="1"/>
          </p:cNvPicPr>
          <p:nvPr/>
        </p:nvPicPr>
        <p:blipFill>
          <a:blip r:embed="rId10"/>
          <a:stretch>
            <a:fillRect/>
          </a:stretch>
        </p:blipFill>
        <p:spPr>
          <a:xfrm>
            <a:off x="2783633" y="1124744"/>
            <a:ext cx="7590183" cy="6019800"/>
          </a:xfrm>
          <a:prstGeom prst="rect">
            <a:avLst/>
          </a:prstGeom>
        </p:spPr>
      </p:pic>
      <p:sp>
        <p:nvSpPr>
          <p:cNvPr id="3" name="TextBox 2">
            <a:extLst>
              <a:ext uri="{FF2B5EF4-FFF2-40B4-BE49-F238E27FC236}">
                <a16:creationId xmlns:a16="http://schemas.microsoft.com/office/drawing/2014/main" id="{D7CF5B41-0A61-3C24-205E-DB0A50916DEB}"/>
              </a:ext>
            </a:extLst>
          </p:cNvPr>
          <p:cNvSpPr txBox="1"/>
          <p:nvPr/>
        </p:nvSpPr>
        <p:spPr>
          <a:xfrm flipH="1">
            <a:off x="10555437" y="1832965"/>
            <a:ext cx="1569672" cy="646331"/>
          </a:xfrm>
          <a:prstGeom prst="rect">
            <a:avLst/>
          </a:prstGeom>
          <a:noFill/>
        </p:spPr>
        <p:txBody>
          <a:bodyPr wrap="square" rtlCol="0">
            <a:spAutoFit/>
          </a:bodyPr>
          <a:lstStyle/>
          <a:p>
            <a:r>
              <a:rPr lang="el-GR" dirty="0"/>
              <a:t>καφενείο  </a:t>
            </a:r>
            <a:r>
              <a:rPr lang="en-US" dirty="0"/>
              <a:t>vs </a:t>
            </a:r>
            <a:r>
              <a:rPr lang="el-GR" dirty="0"/>
              <a:t>εκκλησία</a:t>
            </a:r>
          </a:p>
        </p:txBody>
      </p:sp>
    </p:spTree>
    <p:extLst>
      <p:ext uri="{BB962C8B-B14F-4D97-AF65-F5344CB8AC3E}">
        <p14:creationId xmlns:p14="http://schemas.microsoft.com/office/powerpoint/2010/main" val="1618374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RTICIPANT.png"/>
          <p:cNvPicPr>
            <a:picLocks noChangeAspect="1"/>
          </p:cNvPicPr>
          <p:nvPr/>
        </p:nvPicPr>
        <p:blipFill>
          <a:blip r:embed="rId2"/>
          <a:stretch>
            <a:fillRect/>
          </a:stretch>
        </p:blipFill>
        <p:spPr>
          <a:xfrm>
            <a:off x="2927648" y="1124744"/>
            <a:ext cx="7284340" cy="6172200"/>
          </a:xfrm>
          <a:prstGeom prst="rect">
            <a:avLst/>
          </a:prstGeom>
        </p:spPr>
      </p:pic>
      <p:sp>
        <p:nvSpPr>
          <p:cNvPr id="2" name="Title 1"/>
          <p:cNvSpPr>
            <a:spLocks noGrp="1"/>
          </p:cNvSpPr>
          <p:nvPr>
            <p:ph type="title"/>
          </p:nvPr>
        </p:nvSpPr>
        <p:spPr>
          <a:xfrm>
            <a:off x="3215680" y="274638"/>
            <a:ext cx="7272808" cy="1143000"/>
          </a:xfrm>
        </p:spPr>
        <p:txBody>
          <a:bodyPr>
            <a:normAutofit fontScale="90000"/>
          </a:bodyPr>
          <a:lstStyle/>
          <a:p>
            <a:r>
              <a:rPr lang="el-GR" sz="3200" b="1" dirty="0">
                <a:solidFill>
                  <a:srgbClr val="FF0000"/>
                </a:solidFill>
              </a:rPr>
              <a:t>Μέλη-συμμετέχοντες στο επικοινωνιακό συμβάν</a:t>
            </a:r>
            <a:endParaRPr lang="en-US" sz="3200" b="1" dirty="0">
              <a:solidFill>
                <a:srgbClr val="FF0000"/>
              </a:solidFill>
            </a:endParaRPr>
          </a:p>
        </p:txBody>
      </p:sp>
      <p:pic>
        <p:nvPicPr>
          <p:cNvPr id="4" name="Content Placeholder 3" descr="speaking.png"/>
          <p:cNvPicPr>
            <a:picLocks noGrp="1" noChangeAspect="1"/>
          </p:cNvPicPr>
          <p:nvPr>
            <p:ph sz="quarter" idx="1"/>
          </p:nvPr>
        </p:nvPicPr>
        <p:blipFill>
          <a:blip r:embed="rId3"/>
          <a:stretch>
            <a:fillRect/>
          </a:stretch>
        </p:blipFill>
        <p:spPr>
          <a:xfrm>
            <a:off x="1524000" y="0"/>
            <a:ext cx="1143000" cy="6815142"/>
          </a:xfrm>
        </p:spPr>
      </p:pic>
      <p:sp>
        <p:nvSpPr>
          <p:cNvPr id="3" name="TextBox 2">
            <a:extLst>
              <a:ext uri="{FF2B5EF4-FFF2-40B4-BE49-F238E27FC236}">
                <a16:creationId xmlns:a16="http://schemas.microsoft.com/office/drawing/2014/main" id="{784EF22C-3265-12FB-FC11-A86CC8984476}"/>
              </a:ext>
            </a:extLst>
          </p:cNvPr>
          <p:cNvSpPr txBox="1"/>
          <p:nvPr/>
        </p:nvSpPr>
        <p:spPr>
          <a:xfrm>
            <a:off x="10365576" y="2308103"/>
            <a:ext cx="1772508" cy="646331"/>
          </a:xfrm>
          <a:prstGeom prst="rect">
            <a:avLst/>
          </a:prstGeom>
          <a:noFill/>
        </p:spPr>
        <p:txBody>
          <a:bodyPr wrap="square" rtlCol="0">
            <a:spAutoFit/>
          </a:bodyPr>
          <a:lstStyle/>
          <a:p>
            <a:r>
              <a:rPr lang="el-GR" dirty="0"/>
              <a:t>Συνομιλητές / ακροατές</a:t>
            </a:r>
          </a:p>
        </p:txBody>
      </p:sp>
    </p:spTree>
    <p:extLst>
      <p:ext uri="{BB962C8B-B14F-4D97-AF65-F5344CB8AC3E}">
        <p14:creationId xmlns:p14="http://schemas.microsoft.com/office/powerpoint/2010/main" val="3118292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624" y="274638"/>
            <a:ext cx="7499176" cy="706090"/>
          </a:xfrm>
        </p:spPr>
        <p:txBody>
          <a:bodyPr>
            <a:normAutofit fontScale="90000"/>
          </a:bodyPr>
          <a:lstStyle/>
          <a:p>
            <a:r>
              <a:rPr lang="el-GR" b="1" dirty="0">
                <a:solidFill>
                  <a:srgbClr val="FF0000"/>
                </a:solidFill>
              </a:rPr>
              <a:t>Σκοπός: προσλεκτικές και απολεκτικές πράξεις</a:t>
            </a:r>
            <a:endParaRPr lang="en-US" b="1" dirty="0">
              <a:solidFill>
                <a:srgbClr val="FF0000"/>
              </a:solidFill>
            </a:endParaRPr>
          </a:p>
        </p:txBody>
      </p:sp>
      <p:pic>
        <p:nvPicPr>
          <p:cNvPr id="4" name="Content Placeholder 3" descr="speaking.png"/>
          <p:cNvPicPr>
            <a:picLocks noGrp="1" noChangeAspect="1"/>
          </p:cNvPicPr>
          <p:nvPr>
            <p:ph sz="quarter" idx="1"/>
          </p:nvPr>
        </p:nvPicPr>
        <p:blipFill>
          <a:blip r:embed="rId2"/>
          <a:stretch>
            <a:fillRect/>
          </a:stretch>
        </p:blipFill>
        <p:spPr>
          <a:xfrm>
            <a:off x="1524000" y="0"/>
            <a:ext cx="1143000" cy="6815142"/>
          </a:xfrm>
        </p:spPr>
      </p:pic>
      <p:pic>
        <p:nvPicPr>
          <p:cNvPr id="5" name="Picture 4" descr="ENDS.png"/>
          <p:cNvPicPr>
            <a:picLocks noChangeAspect="1"/>
          </p:cNvPicPr>
          <p:nvPr/>
        </p:nvPicPr>
        <p:blipFill>
          <a:blip r:embed="rId3"/>
          <a:stretch>
            <a:fillRect/>
          </a:stretch>
        </p:blipFill>
        <p:spPr>
          <a:xfrm>
            <a:off x="2855640" y="980729"/>
            <a:ext cx="7391400" cy="6273961"/>
          </a:xfrm>
          <a:prstGeom prst="rect">
            <a:avLst/>
          </a:prstGeom>
        </p:spPr>
      </p:pic>
      <p:sp>
        <p:nvSpPr>
          <p:cNvPr id="3" name="TextBox 2">
            <a:extLst>
              <a:ext uri="{FF2B5EF4-FFF2-40B4-BE49-F238E27FC236}">
                <a16:creationId xmlns:a16="http://schemas.microsoft.com/office/drawing/2014/main" id="{EA001AC2-1A23-5863-C975-F3558138F262}"/>
              </a:ext>
            </a:extLst>
          </p:cNvPr>
          <p:cNvSpPr txBox="1"/>
          <p:nvPr/>
        </p:nvSpPr>
        <p:spPr>
          <a:xfrm rot="10800000" flipV="1">
            <a:off x="10203868" y="1397675"/>
            <a:ext cx="1988132" cy="2031325"/>
          </a:xfrm>
          <a:prstGeom prst="rect">
            <a:avLst/>
          </a:prstGeom>
          <a:noFill/>
        </p:spPr>
        <p:txBody>
          <a:bodyPr wrap="square" rtlCol="0">
            <a:spAutoFit/>
          </a:bodyPr>
          <a:lstStyle/>
          <a:p>
            <a:pPr marL="285750" indent="-285750">
              <a:buFont typeface="Arial" panose="020B0604020202020204" pitchFamily="34" charset="0"/>
              <a:buChar char="•"/>
            </a:pPr>
            <a:r>
              <a:rPr lang="el-GR" dirty="0"/>
              <a:t>Τι θέλει να πετύχει ένας ομιλητής;</a:t>
            </a:r>
          </a:p>
          <a:p>
            <a:pPr marL="285750" indent="-285750">
              <a:buFont typeface="Arial" panose="020B0604020202020204" pitchFamily="34" charset="0"/>
              <a:buChar char="•"/>
            </a:pPr>
            <a:r>
              <a:rPr lang="el-GR" dirty="0"/>
              <a:t>Ποια η δύναμη </a:t>
            </a:r>
          </a:p>
          <a:p>
            <a:r>
              <a:rPr lang="el-GR" dirty="0"/>
              <a:t>της κάθε γλωσσικής πράξης;</a:t>
            </a:r>
          </a:p>
        </p:txBody>
      </p:sp>
    </p:spTree>
    <p:extLst>
      <p:ext uri="{BB962C8B-B14F-4D97-AF65-F5344CB8AC3E}">
        <p14:creationId xmlns:p14="http://schemas.microsoft.com/office/powerpoint/2010/main" val="850893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068" y="58875"/>
            <a:ext cx="6769795" cy="1188720"/>
          </a:xfrm>
        </p:spPr>
        <p:txBody>
          <a:bodyPr>
            <a:normAutofit fontScale="90000"/>
          </a:bodyPr>
          <a:lstStyle/>
          <a:p>
            <a:r>
              <a:rPr lang="el-GR" sz="3200" b="1" dirty="0">
                <a:solidFill>
                  <a:srgbClr val="FF0000"/>
                </a:solidFill>
              </a:rPr>
              <a:t>Μορφή και περιεχόμενο του μηνύματος</a:t>
            </a:r>
            <a:endParaRPr lang="en-US" sz="3200" b="1" dirty="0">
              <a:solidFill>
                <a:srgbClr val="FF0000"/>
              </a:solidFill>
            </a:endParaRPr>
          </a:p>
        </p:txBody>
      </p:sp>
      <p:pic>
        <p:nvPicPr>
          <p:cNvPr id="5" name="Content Placeholder 4" descr="ACT.png"/>
          <p:cNvPicPr>
            <a:picLocks noGrp="1" noChangeAspect="1"/>
          </p:cNvPicPr>
          <p:nvPr>
            <p:ph sz="quarter" idx="1"/>
          </p:nvPr>
        </p:nvPicPr>
        <p:blipFill>
          <a:blip r:embed="rId2"/>
          <a:stretch>
            <a:fillRect/>
          </a:stretch>
        </p:blipFill>
        <p:spPr>
          <a:xfrm>
            <a:off x="2999656" y="1247595"/>
            <a:ext cx="7275348" cy="5635625"/>
          </a:xfrm>
        </p:spPr>
      </p:pic>
      <p:pic>
        <p:nvPicPr>
          <p:cNvPr id="4" name="Content Placeholder 3" descr="speaking.png"/>
          <p:cNvPicPr>
            <a:picLocks noChangeAspect="1"/>
          </p:cNvPicPr>
          <p:nvPr/>
        </p:nvPicPr>
        <p:blipFill>
          <a:blip r:embed="rId3"/>
          <a:stretch>
            <a:fillRect/>
          </a:stretch>
        </p:blipFill>
        <p:spPr>
          <a:xfrm>
            <a:off x="1524000" y="0"/>
            <a:ext cx="1143000" cy="6815142"/>
          </a:xfrm>
          <a:prstGeom prst="rect">
            <a:avLst/>
          </a:prstGeom>
        </p:spPr>
      </p:pic>
      <p:sp>
        <p:nvSpPr>
          <p:cNvPr id="3" name="TextBox 2">
            <a:extLst>
              <a:ext uri="{FF2B5EF4-FFF2-40B4-BE49-F238E27FC236}">
                <a16:creationId xmlns:a16="http://schemas.microsoft.com/office/drawing/2014/main" id="{64B509C8-90B0-6C4F-7CE7-CE879E644C85}"/>
              </a:ext>
            </a:extLst>
          </p:cNvPr>
          <p:cNvSpPr txBox="1"/>
          <p:nvPr/>
        </p:nvSpPr>
        <p:spPr>
          <a:xfrm>
            <a:off x="10275004" y="653234"/>
            <a:ext cx="1593535" cy="1477328"/>
          </a:xfrm>
          <a:prstGeom prst="rect">
            <a:avLst/>
          </a:prstGeom>
          <a:noFill/>
        </p:spPr>
        <p:txBody>
          <a:bodyPr wrap="square" rtlCol="0">
            <a:spAutoFit/>
          </a:bodyPr>
          <a:lstStyle/>
          <a:p>
            <a:r>
              <a:rPr lang="el-GR" dirty="0"/>
              <a:t>Γλωσσικές πράξεις και αλληλουχία: </a:t>
            </a:r>
          </a:p>
          <a:p>
            <a:r>
              <a:rPr lang="el-GR" dirty="0"/>
              <a:t>Τηλεοπτική συνέντευξη</a:t>
            </a:r>
          </a:p>
        </p:txBody>
      </p:sp>
    </p:spTree>
    <p:extLst>
      <p:ext uri="{BB962C8B-B14F-4D97-AF65-F5344CB8AC3E}">
        <p14:creationId xmlns:p14="http://schemas.microsoft.com/office/powerpoint/2010/main" val="4140856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9656" y="274638"/>
            <a:ext cx="7211144" cy="706090"/>
          </a:xfrm>
        </p:spPr>
        <p:txBody>
          <a:bodyPr>
            <a:normAutofit fontScale="90000"/>
          </a:bodyPr>
          <a:lstStyle/>
          <a:p>
            <a:r>
              <a:rPr lang="el-GR" sz="3200" b="1" dirty="0">
                <a:solidFill>
                  <a:srgbClr val="FF0000"/>
                </a:solidFill>
              </a:rPr>
              <a:t>Τόνος ή κλειδί της επικοινωνίας: ύφος</a:t>
            </a:r>
            <a:endParaRPr lang="en-US" sz="3200" b="1" dirty="0">
              <a:solidFill>
                <a:srgbClr val="FF0000"/>
              </a:solidFill>
            </a:endParaRPr>
          </a:p>
        </p:txBody>
      </p:sp>
      <p:pic>
        <p:nvPicPr>
          <p:cNvPr id="5" name="Content Placeholder 4" descr="KEY.png"/>
          <p:cNvPicPr>
            <a:picLocks noGrp="1" noChangeAspect="1"/>
          </p:cNvPicPr>
          <p:nvPr>
            <p:ph sz="quarter" idx="1"/>
          </p:nvPr>
        </p:nvPicPr>
        <p:blipFill>
          <a:blip r:embed="rId2"/>
          <a:stretch>
            <a:fillRect/>
          </a:stretch>
        </p:blipFill>
        <p:spPr>
          <a:xfrm>
            <a:off x="2711624" y="1081551"/>
            <a:ext cx="7320372" cy="5788025"/>
          </a:xfrm>
        </p:spPr>
      </p:pic>
      <p:pic>
        <p:nvPicPr>
          <p:cNvPr id="4" name="Content Placeholder 3" descr="speaking.png"/>
          <p:cNvPicPr>
            <a:picLocks noChangeAspect="1"/>
          </p:cNvPicPr>
          <p:nvPr/>
        </p:nvPicPr>
        <p:blipFill>
          <a:blip r:embed="rId3"/>
          <a:stretch>
            <a:fillRect/>
          </a:stretch>
        </p:blipFill>
        <p:spPr>
          <a:xfrm>
            <a:off x="1524000" y="0"/>
            <a:ext cx="1143000" cy="6815142"/>
          </a:xfrm>
          <a:prstGeom prst="rect">
            <a:avLst/>
          </a:prstGeom>
        </p:spPr>
      </p:pic>
      <p:sp>
        <p:nvSpPr>
          <p:cNvPr id="3" name="TextBox 2">
            <a:extLst>
              <a:ext uri="{FF2B5EF4-FFF2-40B4-BE49-F238E27FC236}">
                <a16:creationId xmlns:a16="http://schemas.microsoft.com/office/drawing/2014/main" id="{28EA7B5D-54B1-3B8B-581E-0A4B81825438}"/>
              </a:ext>
            </a:extLst>
          </p:cNvPr>
          <p:cNvSpPr txBox="1"/>
          <p:nvPr/>
        </p:nvSpPr>
        <p:spPr>
          <a:xfrm>
            <a:off x="10210800" y="1707856"/>
            <a:ext cx="1926425" cy="1477328"/>
          </a:xfrm>
          <a:prstGeom prst="rect">
            <a:avLst/>
          </a:prstGeom>
          <a:noFill/>
        </p:spPr>
        <p:txBody>
          <a:bodyPr wrap="none" rtlCol="0">
            <a:spAutoFit/>
          </a:bodyPr>
          <a:lstStyle/>
          <a:p>
            <a:r>
              <a:rPr lang="el-GR" dirty="0"/>
              <a:t>Σοβαρότητα</a:t>
            </a:r>
          </a:p>
          <a:p>
            <a:r>
              <a:rPr lang="el-GR" dirty="0"/>
              <a:t>Επισημότητα </a:t>
            </a:r>
          </a:p>
          <a:p>
            <a:r>
              <a:rPr lang="el-GR" dirty="0" err="1"/>
              <a:t>Συνεργασιμότητα</a:t>
            </a:r>
            <a:endParaRPr lang="el-GR" dirty="0"/>
          </a:p>
          <a:p>
            <a:r>
              <a:rPr lang="el-GR" dirty="0"/>
              <a:t>Ευγένεια</a:t>
            </a:r>
          </a:p>
          <a:p>
            <a:r>
              <a:rPr lang="el-GR" dirty="0"/>
              <a:t>Αγένεια</a:t>
            </a:r>
          </a:p>
        </p:txBody>
      </p:sp>
    </p:spTree>
    <p:extLst>
      <p:ext uri="{BB962C8B-B14F-4D97-AF65-F5344CB8AC3E}">
        <p14:creationId xmlns:p14="http://schemas.microsoft.com/office/powerpoint/2010/main" val="1598506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688" y="274638"/>
            <a:ext cx="6923112" cy="922114"/>
          </a:xfrm>
        </p:spPr>
        <p:txBody>
          <a:bodyPr>
            <a:normAutofit fontScale="90000"/>
          </a:bodyPr>
          <a:lstStyle/>
          <a:p>
            <a:r>
              <a:rPr lang="el-GR" sz="3200" b="1" dirty="0">
                <a:solidFill>
                  <a:srgbClr val="FF0000"/>
                </a:solidFill>
              </a:rPr>
              <a:t>Μέσον: κανάλι ή δίαυλος επικοινωνίας</a:t>
            </a:r>
            <a:endParaRPr lang="en-US" sz="3200" b="1" dirty="0">
              <a:solidFill>
                <a:srgbClr val="FF0000"/>
              </a:solidFill>
            </a:endParaRPr>
          </a:p>
        </p:txBody>
      </p:sp>
      <p:pic>
        <p:nvPicPr>
          <p:cNvPr id="5" name="Content Placeholder 4" descr="INSTRUMENTALITIES.png"/>
          <p:cNvPicPr>
            <a:picLocks noGrp="1" noChangeAspect="1"/>
          </p:cNvPicPr>
          <p:nvPr>
            <p:ph sz="quarter" idx="1"/>
          </p:nvPr>
        </p:nvPicPr>
        <p:blipFill>
          <a:blip r:embed="rId2"/>
          <a:stretch>
            <a:fillRect/>
          </a:stretch>
        </p:blipFill>
        <p:spPr>
          <a:xfrm>
            <a:off x="3071665" y="1196753"/>
            <a:ext cx="6877387" cy="5483225"/>
          </a:xfrm>
        </p:spPr>
      </p:pic>
      <p:pic>
        <p:nvPicPr>
          <p:cNvPr id="4" name="Content Placeholder 3" descr="speaking.png"/>
          <p:cNvPicPr>
            <a:picLocks noChangeAspect="1"/>
          </p:cNvPicPr>
          <p:nvPr/>
        </p:nvPicPr>
        <p:blipFill>
          <a:blip r:embed="rId3"/>
          <a:stretch>
            <a:fillRect/>
          </a:stretch>
        </p:blipFill>
        <p:spPr>
          <a:xfrm>
            <a:off x="1524000" y="0"/>
            <a:ext cx="1143000" cy="6815142"/>
          </a:xfrm>
          <a:prstGeom prst="rect">
            <a:avLst/>
          </a:prstGeom>
        </p:spPr>
      </p:pic>
      <p:sp>
        <p:nvSpPr>
          <p:cNvPr id="3" name="TextBox 2">
            <a:extLst>
              <a:ext uri="{FF2B5EF4-FFF2-40B4-BE49-F238E27FC236}">
                <a16:creationId xmlns:a16="http://schemas.microsoft.com/office/drawing/2014/main" id="{785C1302-559F-ADCC-1FAF-65B1845A8916}"/>
              </a:ext>
            </a:extLst>
          </p:cNvPr>
          <p:cNvSpPr txBox="1"/>
          <p:nvPr/>
        </p:nvSpPr>
        <p:spPr>
          <a:xfrm>
            <a:off x="10210801" y="2078483"/>
            <a:ext cx="1981200" cy="2308324"/>
          </a:xfrm>
          <a:prstGeom prst="rect">
            <a:avLst/>
          </a:prstGeom>
          <a:noFill/>
        </p:spPr>
        <p:txBody>
          <a:bodyPr wrap="square" rtlCol="0">
            <a:spAutoFit/>
          </a:bodyPr>
          <a:lstStyle/>
          <a:p>
            <a:r>
              <a:rPr lang="el-GR" b="1" dirty="0"/>
              <a:t>Κανάλια επικοινωνίας</a:t>
            </a:r>
          </a:p>
          <a:p>
            <a:r>
              <a:rPr lang="el-GR" dirty="0"/>
              <a:t>Προφορικός/ γραπτός λόγος</a:t>
            </a:r>
          </a:p>
          <a:p>
            <a:r>
              <a:rPr lang="el-GR" dirty="0"/>
              <a:t>Διά ζώσης</a:t>
            </a:r>
          </a:p>
          <a:p>
            <a:r>
              <a:rPr lang="el-GR" dirty="0"/>
              <a:t>Τηλέφωνο</a:t>
            </a:r>
          </a:p>
          <a:p>
            <a:r>
              <a:rPr lang="el-GR" dirty="0"/>
              <a:t>Ηλεκτρονική επικοινωνία</a:t>
            </a:r>
          </a:p>
        </p:txBody>
      </p:sp>
    </p:spTree>
    <p:extLst>
      <p:ext uri="{BB962C8B-B14F-4D97-AF65-F5344CB8AC3E}">
        <p14:creationId xmlns:p14="http://schemas.microsoft.com/office/powerpoint/2010/main" val="219853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5680" y="0"/>
            <a:ext cx="6995120" cy="1052736"/>
          </a:xfrm>
        </p:spPr>
        <p:txBody>
          <a:bodyPr>
            <a:normAutofit fontScale="90000"/>
          </a:bodyPr>
          <a:lstStyle/>
          <a:p>
            <a:r>
              <a:rPr lang="el-GR" sz="2400" b="1" dirty="0">
                <a:solidFill>
                  <a:srgbClr val="FF0000"/>
                </a:solidFill>
              </a:rPr>
              <a:t>Νόρμα: τι περιμένω να γίνει σε ένα γλωσσικό γεγονός για να δράσω και να αντιδράσω ανάλογα</a:t>
            </a:r>
            <a:endParaRPr lang="en-US" sz="2400" b="1" dirty="0">
              <a:solidFill>
                <a:srgbClr val="FF0000"/>
              </a:solidFill>
            </a:endParaRPr>
          </a:p>
        </p:txBody>
      </p:sp>
      <p:pic>
        <p:nvPicPr>
          <p:cNvPr id="5" name="Content Placeholder 4" descr="NORMS.png"/>
          <p:cNvPicPr>
            <a:picLocks noGrp="1" noChangeAspect="1"/>
          </p:cNvPicPr>
          <p:nvPr>
            <p:ph sz="quarter" idx="1"/>
          </p:nvPr>
        </p:nvPicPr>
        <p:blipFill>
          <a:blip r:embed="rId2"/>
          <a:stretch>
            <a:fillRect/>
          </a:stretch>
        </p:blipFill>
        <p:spPr>
          <a:xfrm>
            <a:off x="2855640" y="993776"/>
            <a:ext cx="7424928" cy="5864225"/>
          </a:xfrm>
        </p:spPr>
      </p:pic>
      <p:pic>
        <p:nvPicPr>
          <p:cNvPr id="4" name="Content Placeholder 3" descr="speaking.png"/>
          <p:cNvPicPr>
            <a:picLocks noChangeAspect="1"/>
          </p:cNvPicPr>
          <p:nvPr/>
        </p:nvPicPr>
        <p:blipFill>
          <a:blip r:embed="rId3"/>
          <a:stretch>
            <a:fillRect/>
          </a:stretch>
        </p:blipFill>
        <p:spPr>
          <a:xfrm>
            <a:off x="1524000" y="0"/>
            <a:ext cx="1143000" cy="6815142"/>
          </a:xfrm>
          <a:prstGeom prst="rect">
            <a:avLst/>
          </a:prstGeom>
        </p:spPr>
      </p:pic>
      <p:sp>
        <p:nvSpPr>
          <p:cNvPr id="3" name="TextBox 2">
            <a:extLst>
              <a:ext uri="{FF2B5EF4-FFF2-40B4-BE49-F238E27FC236}">
                <a16:creationId xmlns:a16="http://schemas.microsoft.com/office/drawing/2014/main" id="{6320CB31-48C3-1F2E-66D9-E0AC2C69D798}"/>
              </a:ext>
            </a:extLst>
          </p:cNvPr>
          <p:cNvSpPr txBox="1"/>
          <p:nvPr/>
        </p:nvSpPr>
        <p:spPr>
          <a:xfrm>
            <a:off x="9991526" y="1587208"/>
            <a:ext cx="2200474" cy="369332"/>
          </a:xfrm>
          <a:prstGeom prst="rect">
            <a:avLst/>
          </a:prstGeom>
          <a:noFill/>
        </p:spPr>
        <p:txBody>
          <a:bodyPr wrap="none" rtlCol="0">
            <a:spAutoFit/>
          </a:bodyPr>
          <a:lstStyle/>
          <a:p>
            <a:r>
              <a:rPr lang="el-GR" dirty="0"/>
              <a:t>Ποιο είναι το τυπικό;</a:t>
            </a:r>
          </a:p>
        </p:txBody>
      </p:sp>
    </p:spTree>
    <p:extLst>
      <p:ext uri="{BB962C8B-B14F-4D97-AF65-F5344CB8AC3E}">
        <p14:creationId xmlns:p14="http://schemas.microsoft.com/office/powerpoint/2010/main" val="3210559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616" y="188640"/>
            <a:ext cx="7499176" cy="922114"/>
          </a:xfrm>
        </p:spPr>
        <p:txBody>
          <a:bodyPr>
            <a:normAutofit fontScale="90000"/>
          </a:bodyPr>
          <a:lstStyle/>
          <a:p>
            <a:r>
              <a:rPr lang="el-GR" b="1" dirty="0">
                <a:solidFill>
                  <a:srgbClr val="FF0000"/>
                </a:solidFill>
              </a:rPr>
              <a:t>Κειμενικό είδος: ο τύπος του επικοινωνιακού γεγονότος</a:t>
            </a:r>
            <a:endParaRPr lang="en-US" b="1" dirty="0">
              <a:solidFill>
                <a:srgbClr val="FF0000"/>
              </a:solidFill>
            </a:endParaRPr>
          </a:p>
        </p:txBody>
      </p:sp>
      <p:pic>
        <p:nvPicPr>
          <p:cNvPr id="5" name="Content Placeholder 4" descr="GENRE.png"/>
          <p:cNvPicPr>
            <a:picLocks noGrp="1" noChangeAspect="1"/>
          </p:cNvPicPr>
          <p:nvPr>
            <p:ph sz="quarter" idx="1"/>
          </p:nvPr>
        </p:nvPicPr>
        <p:blipFill>
          <a:blip r:embed="rId2"/>
          <a:stretch>
            <a:fillRect/>
          </a:stretch>
        </p:blipFill>
        <p:spPr>
          <a:xfrm>
            <a:off x="2783632" y="1052736"/>
            <a:ext cx="7666720" cy="6036850"/>
          </a:xfrm>
        </p:spPr>
      </p:pic>
      <p:pic>
        <p:nvPicPr>
          <p:cNvPr id="4" name="Content Placeholder 3" descr="speaking.png"/>
          <p:cNvPicPr>
            <a:picLocks noChangeAspect="1"/>
          </p:cNvPicPr>
          <p:nvPr/>
        </p:nvPicPr>
        <p:blipFill>
          <a:blip r:embed="rId3"/>
          <a:stretch>
            <a:fillRect/>
          </a:stretch>
        </p:blipFill>
        <p:spPr>
          <a:xfrm>
            <a:off x="1524000" y="0"/>
            <a:ext cx="1143000" cy="6815142"/>
          </a:xfrm>
          <a:prstGeom prst="rect">
            <a:avLst/>
          </a:prstGeom>
        </p:spPr>
      </p:pic>
      <p:sp>
        <p:nvSpPr>
          <p:cNvPr id="3" name="TextBox 2">
            <a:extLst>
              <a:ext uri="{FF2B5EF4-FFF2-40B4-BE49-F238E27FC236}">
                <a16:creationId xmlns:a16="http://schemas.microsoft.com/office/drawing/2014/main" id="{2D1CC13F-E2D9-2915-296B-13700ED6E4E0}"/>
              </a:ext>
            </a:extLst>
          </p:cNvPr>
          <p:cNvSpPr txBox="1"/>
          <p:nvPr/>
        </p:nvSpPr>
        <p:spPr>
          <a:xfrm>
            <a:off x="10450352" y="1548881"/>
            <a:ext cx="1741648" cy="2031325"/>
          </a:xfrm>
          <a:prstGeom prst="rect">
            <a:avLst/>
          </a:prstGeom>
          <a:noFill/>
        </p:spPr>
        <p:txBody>
          <a:bodyPr wrap="square" rtlCol="0">
            <a:spAutoFit/>
          </a:bodyPr>
          <a:lstStyle/>
          <a:p>
            <a:r>
              <a:rPr lang="el-GR" dirty="0"/>
              <a:t>Είδος λόγου</a:t>
            </a:r>
          </a:p>
          <a:p>
            <a:r>
              <a:rPr lang="el-GR" dirty="0"/>
              <a:t>Συνέντευξη</a:t>
            </a:r>
          </a:p>
          <a:p>
            <a:r>
              <a:rPr lang="el-GR" dirty="0"/>
              <a:t>Διάλεξη</a:t>
            </a:r>
          </a:p>
          <a:p>
            <a:r>
              <a:rPr lang="el-GR" dirty="0"/>
              <a:t>Ακρόαση</a:t>
            </a:r>
          </a:p>
          <a:p>
            <a:r>
              <a:rPr lang="el-GR" dirty="0"/>
              <a:t>Ιατρική επίσκεψη</a:t>
            </a:r>
          </a:p>
          <a:p>
            <a:r>
              <a:rPr lang="el-GR" dirty="0" err="1"/>
              <a:t>ντιμπέιτ</a:t>
            </a:r>
            <a:endParaRPr lang="el-GR" dirty="0"/>
          </a:p>
        </p:txBody>
      </p:sp>
    </p:spTree>
    <p:extLst>
      <p:ext uri="{BB962C8B-B14F-4D97-AF65-F5344CB8AC3E}">
        <p14:creationId xmlns:p14="http://schemas.microsoft.com/office/powerpoint/2010/main" val="1452242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KNOCK KNOCK.png"/>
          <p:cNvPicPr>
            <a:picLocks noGrp="1" noChangeAspect="1"/>
          </p:cNvPicPr>
          <p:nvPr>
            <p:ph sz="quarter" idx="1"/>
          </p:nvPr>
        </p:nvPicPr>
        <p:blipFill>
          <a:blip r:embed="rId2"/>
          <a:stretch>
            <a:fillRect/>
          </a:stretch>
        </p:blipFill>
        <p:spPr>
          <a:xfrm>
            <a:off x="3200401" y="762000"/>
            <a:ext cx="7106117" cy="5645046"/>
          </a:xfrm>
        </p:spPr>
      </p:pic>
      <p:pic>
        <p:nvPicPr>
          <p:cNvPr id="4" name="Content Placeholder 3" descr="speaking.png"/>
          <p:cNvPicPr>
            <a:picLocks noChangeAspect="1"/>
          </p:cNvPicPr>
          <p:nvPr/>
        </p:nvPicPr>
        <p:blipFill>
          <a:blip r:embed="rId3"/>
          <a:stretch>
            <a:fillRect/>
          </a:stretch>
        </p:blipFill>
        <p:spPr>
          <a:xfrm>
            <a:off x="1524000" y="0"/>
            <a:ext cx="1143000" cy="6815142"/>
          </a:xfrm>
          <a:prstGeom prst="rect">
            <a:avLst/>
          </a:prstGeom>
        </p:spPr>
      </p:pic>
    </p:spTree>
    <p:extLst>
      <p:ext uri="{BB962C8B-B14F-4D97-AF65-F5344CB8AC3E}">
        <p14:creationId xmlns:p14="http://schemas.microsoft.com/office/powerpoint/2010/main" val="26356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9D897A97-8A5E-794C-B5F5-1FDC2B99E3AF}"/>
              </a:ext>
            </a:extLst>
          </p:cNvPr>
          <p:cNvSpPr>
            <a:spLocks noGrp="1"/>
          </p:cNvSpPr>
          <p:nvPr>
            <p:ph idx="1"/>
          </p:nvPr>
        </p:nvSpPr>
        <p:spPr>
          <a:xfrm>
            <a:off x="1463040" y="1809242"/>
            <a:ext cx="10515600" cy="4351338"/>
          </a:xfrm>
        </p:spPr>
        <p:txBody>
          <a:bodyPr/>
          <a:lstStyle/>
          <a:p>
            <a:r>
              <a:rPr lang="el-GR" dirty="0"/>
              <a:t>Π: Καλημέρα, κύριε Κράλλη.</a:t>
            </a:r>
          </a:p>
          <a:p>
            <a:r>
              <a:rPr lang="el-GR" dirty="0"/>
              <a:t>Δ: Τι κάνεις εδώ τέτοια ώρα, νεαρέ;</a:t>
            </a:r>
          </a:p>
          <a:p>
            <a:r>
              <a:rPr lang="el-GR" dirty="0"/>
              <a:t>Π: Μας κράτησε ο κύριος Χρήστου, κύριε.</a:t>
            </a:r>
          </a:p>
        </p:txBody>
      </p:sp>
      <p:sp>
        <p:nvSpPr>
          <p:cNvPr id="8" name="TextBox 7">
            <a:extLst>
              <a:ext uri="{FF2B5EF4-FFF2-40B4-BE49-F238E27FC236}">
                <a16:creationId xmlns:a16="http://schemas.microsoft.com/office/drawing/2014/main" id="{9F399C45-2AC3-0E40-BACE-D6AF6DCC0136}"/>
              </a:ext>
            </a:extLst>
          </p:cNvPr>
          <p:cNvSpPr txBox="1"/>
          <p:nvPr/>
        </p:nvSpPr>
        <p:spPr>
          <a:xfrm>
            <a:off x="2428875" y="1100138"/>
            <a:ext cx="1494320" cy="369332"/>
          </a:xfrm>
          <a:prstGeom prst="rect">
            <a:avLst/>
          </a:prstGeom>
          <a:noFill/>
        </p:spPr>
        <p:txBody>
          <a:bodyPr wrap="none" rtlCol="0">
            <a:spAutoFit/>
          </a:bodyPr>
          <a:lstStyle/>
          <a:p>
            <a:r>
              <a:rPr lang="el-GR" dirty="0"/>
              <a:t>Απόσπασμα 2</a:t>
            </a:r>
          </a:p>
        </p:txBody>
      </p:sp>
    </p:spTree>
    <p:extLst>
      <p:ext uri="{BB962C8B-B14F-4D97-AF65-F5344CB8AC3E}">
        <p14:creationId xmlns:p14="http://schemas.microsoft.com/office/powerpoint/2010/main" val="2752718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university class.png"/>
          <p:cNvPicPr>
            <a:picLocks noGrp="1" noChangeAspect="1"/>
          </p:cNvPicPr>
          <p:nvPr>
            <p:ph sz="quarter" idx="1"/>
          </p:nvPr>
        </p:nvPicPr>
        <p:blipFill>
          <a:blip r:embed="rId2"/>
          <a:stretch>
            <a:fillRect/>
          </a:stretch>
        </p:blipFill>
        <p:spPr>
          <a:xfrm>
            <a:off x="3048000" y="319433"/>
            <a:ext cx="7315200" cy="6154393"/>
          </a:xfrm>
        </p:spPr>
      </p:pic>
      <p:pic>
        <p:nvPicPr>
          <p:cNvPr id="4" name="Content Placeholder 3" descr="speaking.png"/>
          <p:cNvPicPr>
            <a:picLocks noChangeAspect="1"/>
          </p:cNvPicPr>
          <p:nvPr/>
        </p:nvPicPr>
        <p:blipFill>
          <a:blip r:embed="rId3"/>
          <a:stretch>
            <a:fillRect/>
          </a:stretch>
        </p:blipFill>
        <p:spPr>
          <a:xfrm>
            <a:off x="1524000" y="0"/>
            <a:ext cx="1143000" cy="6815142"/>
          </a:xfrm>
          <a:prstGeom prst="rect">
            <a:avLst/>
          </a:prstGeom>
        </p:spPr>
      </p:pic>
    </p:spTree>
    <p:extLst>
      <p:ext uri="{BB962C8B-B14F-4D97-AF65-F5344CB8AC3E}">
        <p14:creationId xmlns:p14="http://schemas.microsoft.com/office/powerpoint/2010/main" val="639293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8686800" cy="1554162"/>
          </a:xfrm>
        </p:spPr>
        <p:txBody>
          <a:bodyPr>
            <a:normAutofit fontScale="90000"/>
          </a:bodyPr>
          <a:lstStyle/>
          <a:p>
            <a:r>
              <a:rPr lang="el-GR" b="1" dirty="0">
                <a:solidFill>
                  <a:srgbClr val="FF0000"/>
                </a:solidFill>
              </a:rPr>
              <a:t>Η ίδια εκφωνητική πράξη μπορεί να επιτελέσει διαφορετικές γλωσσικές πράξεις, να αποτελεί, δηλαδή, διαφορετική προσλεκτική πράξη</a:t>
            </a:r>
            <a:endParaRPr lang="en-US" b="1" dirty="0">
              <a:solidFill>
                <a:srgbClr val="FF0000"/>
              </a:solidFill>
            </a:endParaRPr>
          </a:p>
        </p:txBody>
      </p:sp>
      <p:sp>
        <p:nvSpPr>
          <p:cNvPr id="3" name="Content Placeholder 2"/>
          <p:cNvSpPr>
            <a:spLocks noGrp="1"/>
          </p:cNvSpPr>
          <p:nvPr>
            <p:ph idx="1"/>
          </p:nvPr>
        </p:nvSpPr>
        <p:spPr>
          <a:xfrm>
            <a:off x="2231136" y="2638044"/>
            <a:ext cx="7979664" cy="3101983"/>
          </a:xfrm>
        </p:spPr>
        <p:txBody>
          <a:bodyPr/>
          <a:lstStyle/>
          <a:p>
            <a:r>
              <a:rPr lang="el-GR" b="1" dirty="0">
                <a:highlight>
                  <a:srgbClr val="FFFF00"/>
                </a:highlight>
              </a:rPr>
              <a:t>Είναι αργά!</a:t>
            </a:r>
          </a:p>
          <a:p>
            <a:pPr lvl="1"/>
            <a:r>
              <a:rPr lang="el-GR" dirty="0"/>
              <a:t>Απόρριψη πρότασης για έξοδο</a:t>
            </a:r>
          </a:p>
          <a:p>
            <a:pPr lvl="1"/>
            <a:r>
              <a:rPr lang="el-GR" dirty="0"/>
              <a:t>Εξήγηση γιατί δεν πάει κάπου ο ομιλητής</a:t>
            </a:r>
          </a:p>
          <a:p>
            <a:pPr lvl="1"/>
            <a:r>
              <a:rPr lang="el-GR" dirty="0"/>
              <a:t>Απόρριψη προσφοράς για καφέ</a:t>
            </a:r>
          </a:p>
          <a:p>
            <a:pPr lvl="1"/>
            <a:r>
              <a:rPr lang="el-GR" dirty="0"/>
              <a:t>Διαμαρτυρία για νυχτερινό τηλεφώνημα</a:t>
            </a:r>
          </a:p>
          <a:p>
            <a:pPr lvl="1"/>
            <a:r>
              <a:rPr lang="el-GR" dirty="0"/>
              <a:t>Αόριστη απάντηση σε ερώτηση σχετικά με την ώρα</a:t>
            </a:r>
          </a:p>
          <a:p>
            <a:pPr lvl="1"/>
            <a:r>
              <a:rPr lang="el-GR" dirty="0"/>
              <a:t>Προτροπή προς ένα τρίτο πρόσωπο για αποχώρηση από κάπου</a:t>
            </a:r>
            <a:endParaRPr lang="en-US" dirty="0"/>
          </a:p>
        </p:txBody>
      </p:sp>
    </p:spTree>
    <p:extLst>
      <p:ext uri="{BB962C8B-B14F-4D97-AF65-F5344CB8AC3E}">
        <p14:creationId xmlns:p14="http://schemas.microsoft.com/office/powerpoint/2010/main" val="255317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4172"/>
            <a:ext cx="8686800" cy="1380612"/>
          </a:xfrm>
        </p:spPr>
        <p:txBody>
          <a:bodyPr>
            <a:normAutofit fontScale="90000"/>
          </a:bodyPr>
          <a:lstStyle/>
          <a:p>
            <a:r>
              <a:rPr lang="el-GR" b="1" dirty="0">
                <a:solidFill>
                  <a:srgbClr val="FF0000"/>
                </a:solidFill>
              </a:rPr>
              <a:t>ΑΝΤΙΣΤΡΟΦΟ: Διαφορετικές εκφωνητικές πράξεις μπορούν να επιτελούν την ίδια προσλεκτική πράξη, </a:t>
            </a:r>
            <a:br>
              <a:rPr lang="el-GR" b="1" dirty="0">
                <a:solidFill>
                  <a:srgbClr val="FF0000"/>
                </a:solidFill>
              </a:rPr>
            </a:br>
            <a:r>
              <a:rPr lang="el-GR" b="1" dirty="0">
                <a:solidFill>
                  <a:srgbClr val="FF0000"/>
                </a:solidFill>
              </a:rPr>
              <a:t>π.χ. Διατύπωση αιτήματος</a:t>
            </a:r>
            <a:endParaRPr lang="en-US" b="1" dirty="0">
              <a:solidFill>
                <a:srgbClr val="FF0000"/>
              </a:solidFill>
            </a:endParaRPr>
          </a:p>
        </p:txBody>
      </p:sp>
      <p:sp>
        <p:nvSpPr>
          <p:cNvPr id="3" name="Content Placeholder 2"/>
          <p:cNvSpPr>
            <a:spLocks noGrp="1"/>
          </p:cNvSpPr>
          <p:nvPr>
            <p:ph idx="1"/>
          </p:nvPr>
        </p:nvSpPr>
        <p:spPr/>
        <p:txBody>
          <a:bodyPr/>
          <a:lstStyle/>
          <a:p>
            <a:pPr lvl="1"/>
            <a:r>
              <a:rPr lang="el-GR" dirty="0"/>
              <a:t>Κάνε λίγο πιο πέρα.</a:t>
            </a:r>
          </a:p>
          <a:p>
            <a:pPr lvl="1"/>
            <a:r>
              <a:rPr lang="el-GR" dirty="0"/>
              <a:t>Κάνεις λίγο πιο πέρα;</a:t>
            </a:r>
          </a:p>
          <a:p>
            <a:pPr lvl="1"/>
            <a:r>
              <a:rPr lang="el-GR" dirty="0"/>
              <a:t>Δεν πας λίγο πιο πέρα;</a:t>
            </a:r>
          </a:p>
          <a:p>
            <a:pPr lvl="1"/>
            <a:r>
              <a:rPr lang="el-GR" dirty="0"/>
              <a:t>Θα μπορούσες να πας λίγο πιο πέρα;</a:t>
            </a:r>
          </a:p>
          <a:p>
            <a:pPr lvl="1"/>
            <a:r>
              <a:rPr lang="el-GR" dirty="0"/>
              <a:t>Θα ήταν πολύ δύσκολο να πήγαινες λίγο πιο πέρα;</a:t>
            </a:r>
          </a:p>
          <a:p>
            <a:pPr lvl="1"/>
            <a:r>
              <a:rPr lang="el-GR" dirty="0"/>
              <a:t>Δεν χωράω να καθίσω.</a:t>
            </a:r>
          </a:p>
          <a:p>
            <a:pPr lvl="1"/>
            <a:r>
              <a:rPr lang="el-GR" dirty="0"/>
              <a:t>Να φύγω καλύτερα...</a:t>
            </a:r>
          </a:p>
          <a:p>
            <a:pPr lvl="1"/>
            <a:r>
              <a:rPr lang="el-GR" dirty="0"/>
              <a:t>Φεύγω...</a:t>
            </a:r>
            <a:endParaRPr lang="en-US" dirty="0"/>
          </a:p>
        </p:txBody>
      </p:sp>
    </p:spTree>
    <p:extLst>
      <p:ext uri="{BB962C8B-B14F-4D97-AF65-F5344CB8AC3E}">
        <p14:creationId xmlns:p14="http://schemas.microsoft.com/office/powerpoint/2010/main" val="11448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8686800" cy="2115271"/>
          </a:xfrm>
        </p:spPr>
        <p:txBody>
          <a:bodyPr>
            <a:normAutofit fontScale="90000"/>
          </a:bodyPr>
          <a:lstStyle/>
          <a:p>
            <a:r>
              <a:rPr lang="el-GR" b="1" dirty="0"/>
              <a:t>Διαφορετικές εκφωνητικές πράξεις μπορούν να επιτελούν την ίδια προσλεκτική πράξη, π.χ. Φιλοφρόνηση για το σπίτι κάποιου που επισκεπτόμαστε</a:t>
            </a:r>
            <a:endParaRPr lang="en-US" b="1" dirty="0"/>
          </a:p>
        </p:txBody>
      </p:sp>
      <p:sp>
        <p:nvSpPr>
          <p:cNvPr id="3" name="Content Placeholder 2"/>
          <p:cNvSpPr>
            <a:spLocks noGrp="1"/>
          </p:cNvSpPr>
          <p:nvPr>
            <p:ph idx="1"/>
          </p:nvPr>
        </p:nvSpPr>
        <p:spPr/>
        <p:txBody>
          <a:bodyPr/>
          <a:lstStyle/>
          <a:p>
            <a:pPr lvl="1"/>
            <a:r>
              <a:rPr lang="el-GR" dirty="0"/>
              <a:t>Τι σπίτι!</a:t>
            </a:r>
          </a:p>
          <a:p>
            <a:pPr lvl="1"/>
            <a:r>
              <a:rPr lang="el-GR" dirty="0"/>
              <a:t>Τέλειο σπίτι!</a:t>
            </a:r>
          </a:p>
          <a:p>
            <a:pPr lvl="1"/>
            <a:r>
              <a:rPr lang="el-GR" dirty="0"/>
              <a:t>Εδώ έμενα ευχαρίστως!!!</a:t>
            </a:r>
          </a:p>
          <a:p>
            <a:pPr lvl="1"/>
            <a:r>
              <a:rPr lang="el-GR" dirty="0"/>
              <a:t>Τρελαίνομαι με το σπίτι σου!</a:t>
            </a:r>
          </a:p>
          <a:p>
            <a:pPr lvl="1"/>
            <a:r>
              <a:rPr lang="el-GR" dirty="0"/>
              <a:t>Αλλάζουμε;</a:t>
            </a:r>
          </a:p>
          <a:p>
            <a:pPr lvl="1"/>
            <a:r>
              <a:rPr lang="el-GR" dirty="0"/>
              <a:t>Από αύριο μετακομίζω...</a:t>
            </a:r>
            <a:endParaRPr lang="en-US" dirty="0"/>
          </a:p>
        </p:txBody>
      </p:sp>
    </p:spTree>
    <p:extLst>
      <p:ext uri="{BB962C8B-B14F-4D97-AF65-F5344CB8AC3E}">
        <p14:creationId xmlns:p14="http://schemas.microsoft.com/office/powerpoint/2010/main" val="277288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90FEDE-F11F-F93D-D0F9-1BFAB0C41F93}"/>
              </a:ext>
            </a:extLst>
          </p:cNvPr>
          <p:cNvSpPr>
            <a:spLocks noGrp="1"/>
          </p:cNvSpPr>
          <p:nvPr>
            <p:ph type="title"/>
          </p:nvPr>
        </p:nvSpPr>
        <p:spPr/>
        <p:txBody>
          <a:bodyPr/>
          <a:lstStyle/>
          <a:p>
            <a:r>
              <a:rPr lang="el-GR" dirty="0" err="1"/>
              <a:t>Ρητη</a:t>
            </a:r>
            <a:r>
              <a:rPr lang="el-GR" dirty="0"/>
              <a:t> </a:t>
            </a:r>
            <a:r>
              <a:rPr lang="en-US" dirty="0"/>
              <a:t>vs </a:t>
            </a:r>
            <a:r>
              <a:rPr lang="el-GR" dirty="0"/>
              <a:t>μη </a:t>
            </a:r>
            <a:r>
              <a:rPr lang="el-GR" dirty="0" err="1"/>
              <a:t>ρητη</a:t>
            </a:r>
            <a:r>
              <a:rPr lang="el-GR" dirty="0"/>
              <a:t> </a:t>
            </a:r>
            <a:r>
              <a:rPr lang="el-GR" dirty="0" err="1"/>
              <a:t>επιτελεση</a:t>
            </a:r>
            <a:endParaRPr lang="el-GR" dirty="0"/>
          </a:p>
        </p:txBody>
      </p:sp>
      <p:sp>
        <p:nvSpPr>
          <p:cNvPr id="3" name="Θέση περιεχομένου 2">
            <a:extLst>
              <a:ext uri="{FF2B5EF4-FFF2-40B4-BE49-F238E27FC236}">
                <a16:creationId xmlns:a16="http://schemas.microsoft.com/office/drawing/2014/main" id="{8CA0165F-6BDD-A6E9-47F2-97662062590E}"/>
              </a:ext>
            </a:extLst>
          </p:cNvPr>
          <p:cNvSpPr>
            <a:spLocks noGrp="1"/>
          </p:cNvSpPr>
          <p:nvPr>
            <p:ph idx="1"/>
          </p:nvPr>
        </p:nvSpPr>
        <p:spPr>
          <a:xfrm>
            <a:off x="2231135" y="2638044"/>
            <a:ext cx="8081907" cy="3101983"/>
          </a:xfrm>
        </p:spPr>
        <p:txBody>
          <a:bodyPr/>
          <a:lstStyle/>
          <a:p>
            <a:r>
              <a:rPr lang="el-GR" dirty="0"/>
              <a:t>Σας υπόσχομαι να πάμε για μπάνιο την Κυριακή.</a:t>
            </a:r>
          </a:p>
          <a:p>
            <a:r>
              <a:rPr lang="el-GR" b="1" dirty="0">
                <a:highlight>
                  <a:srgbClr val="FFFF00"/>
                </a:highlight>
              </a:rPr>
              <a:t>Την Κυριακή θα πάμε για μπάνιο (ΥΠΟΣΧΕΣΗ)</a:t>
            </a:r>
          </a:p>
          <a:p>
            <a:endParaRPr lang="el-GR" b="1" dirty="0">
              <a:highlight>
                <a:srgbClr val="FFFF00"/>
              </a:highlight>
            </a:endParaRPr>
          </a:p>
          <a:p>
            <a:r>
              <a:rPr lang="el-GR" dirty="0"/>
              <a:t>Η μη ρητή επιτέλεση είναι άμεσα εξαρτημένη από το περικείμενο για να συναγάγουμε την </a:t>
            </a:r>
            <a:r>
              <a:rPr lang="el-GR" dirty="0" err="1"/>
              <a:t>προσλεκτική</a:t>
            </a:r>
            <a:r>
              <a:rPr lang="el-GR" dirty="0"/>
              <a:t> ισχύ</a:t>
            </a:r>
          </a:p>
          <a:p>
            <a:r>
              <a:rPr lang="el-GR" dirty="0"/>
              <a:t>Πάμε θέατρο την Κυριακή;</a:t>
            </a:r>
          </a:p>
          <a:p>
            <a:r>
              <a:rPr lang="el-GR" dirty="0"/>
              <a:t>Την Κυριακή; </a:t>
            </a:r>
            <a:r>
              <a:rPr lang="el-GR" b="1" dirty="0">
                <a:highlight>
                  <a:srgbClr val="FFFF00"/>
                </a:highlight>
              </a:rPr>
              <a:t>Την Κυριακή θα πάμε για μπάνιο. (ΑΠΟΡΡΙΨΗ ΠΡΟΣΚΛΗΣΗΣ - ΑΡΝΗΣΗ)</a:t>
            </a:r>
          </a:p>
        </p:txBody>
      </p:sp>
    </p:spTree>
    <p:extLst>
      <p:ext uri="{BB962C8B-B14F-4D97-AF65-F5344CB8AC3E}">
        <p14:creationId xmlns:p14="http://schemas.microsoft.com/office/powerpoint/2010/main" val="3595802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78645"/>
            <a:ext cx="7729728" cy="1188720"/>
          </a:xfrm>
        </p:spPr>
        <p:txBody>
          <a:bodyPr>
            <a:normAutofit fontScale="90000"/>
          </a:bodyPr>
          <a:lstStyle/>
          <a:p>
            <a:r>
              <a:rPr lang="en-US" sz="2400" dirty="0"/>
              <a:t> </a:t>
            </a:r>
            <a:r>
              <a:rPr lang="el-GR" b="1" dirty="0"/>
              <a:t>Ποιες συνθήκες είναι απαραίτητες και επαρκείς ώστε μια γλωσσική πράξη να επιτελεστεί με επιτυχία;</a:t>
            </a:r>
            <a:endParaRPr lang="en-US" b="1" dirty="0"/>
          </a:p>
        </p:txBody>
      </p:sp>
      <p:sp>
        <p:nvSpPr>
          <p:cNvPr id="3" name="Content Placeholder 2"/>
          <p:cNvSpPr>
            <a:spLocks noGrp="1"/>
          </p:cNvSpPr>
          <p:nvPr>
            <p:ph idx="1"/>
          </p:nvPr>
        </p:nvSpPr>
        <p:spPr>
          <a:xfrm>
            <a:off x="1433945" y="1600200"/>
            <a:ext cx="9476510" cy="4925144"/>
          </a:xfrm>
        </p:spPr>
        <p:txBody>
          <a:bodyPr/>
          <a:lstStyle/>
          <a:p>
            <a:endParaRPr lang="el-GR" dirty="0"/>
          </a:p>
          <a:p>
            <a:r>
              <a:rPr lang="el-GR" dirty="0"/>
              <a:t>Συνθήκες αληθείας </a:t>
            </a:r>
            <a:r>
              <a:rPr lang="en-US" dirty="0"/>
              <a:t>vs. </a:t>
            </a:r>
            <a:r>
              <a:rPr lang="el-GR" b="1" dirty="0">
                <a:solidFill>
                  <a:srgbClr val="FF0000"/>
                </a:solidFill>
              </a:rPr>
              <a:t>Συνθήκες επιτυχίας/ συνθήκες ικανοποιητικής επιτέλεσης των γλωσσικών πράξεων</a:t>
            </a:r>
          </a:p>
          <a:p>
            <a:pPr lvl="1"/>
            <a:r>
              <a:rPr lang="el-GR" b="1" dirty="0">
                <a:solidFill>
                  <a:srgbClr val="FF0000"/>
                </a:solidFill>
              </a:rPr>
              <a:t>Ο ομιλητής έχει την πρόθεση να επιτελέσει μια συγκεκριμένη πράξη με τέτοιο τρόπο ώστε ο συνομιλητής του να κατανοήσει τόσο τη σημασία όσο και την ισχύ του εκφωνήματός του και το ίδιο το εκφώνημα είναι κατάλληλο για την πραγμάτωση της συγκεκριμένης πράξης.</a:t>
            </a:r>
          </a:p>
          <a:p>
            <a:pPr lvl="1"/>
            <a:r>
              <a:rPr lang="el-GR" b="1" dirty="0">
                <a:solidFill>
                  <a:srgbClr val="FF0000"/>
                </a:solidFill>
              </a:rPr>
              <a:t>Διαφορετικά, ελέγχουν αν η πράξη επιτελέστηκε  ικανοποιητικά με το συγκεκριμένο εκφώνημα</a:t>
            </a:r>
            <a:endParaRPr lang="en-US" b="1" dirty="0">
              <a:solidFill>
                <a:srgbClr val="FF0000"/>
              </a:solidFill>
            </a:endParaRPr>
          </a:p>
        </p:txBody>
      </p:sp>
    </p:spTree>
    <p:extLst>
      <p:ext uri="{BB962C8B-B14F-4D97-AF65-F5344CB8AC3E}">
        <p14:creationId xmlns:p14="http://schemas.microsoft.com/office/powerpoint/2010/main" val="63551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B9210F-5246-F8A4-4AB4-2D5008C2E1B4}"/>
              </a:ext>
            </a:extLst>
          </p:cNvPr>
          <p:cNvSpPr>
            <a:spLocks noGrp="1"/>
          </p:cNvSpPr>
          <p:nvPr>
            <p:ph type="title"/>
          </p:nvPr>
        </p:nvSpPr>
        <p:spPr/>
        <p:txBody>
          <a:bodyPr/>
          <a:lstStyle/>
          <a:p>
            <a:r>
              <a:rPr lang="el-GR" dirty="0"/>
              <a:t>Από τι </a:t>
            </a:r>
            <a:r>
              <a:rPr lang="el-GR" dirty="0" err="1"/>
              <a:t>εξαρταται</a:t>
            </a:r>
            <a:r>
              <a:rPr lang="el-GR" dirty="0"/>
              <a:t> η </a:t>
            </a:r>
            <a:r>
              <a:rPr lang="el-GR" dirty="0" err="1"/>
              <a:t>κατανοηση</a:t>
            </a:r>
            <a:r>
              <a:rPr lang="el-GR" dirty="0"/>
              <a:t> των </a:t>
            </a:r>
            <a:r>
              <a:rPr lang="el-GR" dirty="0" err="1"/>
              <a:t>παρακατω</a:t>
            </a:r>
            <a:r>
              <a:rPr lang="el-GR" dirty="0"/>
              <a:t> </a:t>
            </a:r>
            <a:r>
              <a:rPr lang="el-GR" dirty="0" err="1"/>
              <a:t>εκφωνηματων</a:t>
            </a:r>
            <a:r>
              <a:rPr lang="el-GR" dirty="0"/>
              <a:t>;</a:t>
            </a:r>
          </a:p>
        </p:txBody>
      </p:sp>
      <p:sp>
        <p:nvSpPr>
          <p:cNvPr id="3" name="Θέση περιεχομένου 2">
            <a:extLst>
              <a:ext uri="{FF2B5EF4-FFF2-40B4-BE49-F238E27FC236}">
                <a16:creationId xmlns:a16="http://schemas.microsoft.com/office/drawing/2014/main" id="{46A9AD9E-5182-AECB-2870-DBBCF2246D68}"/>
              </a:ext>
            </a:extLst>
          </p:cNvPr>
          <p:cNvSpPr>
            <a:spLocks noGrp="1"/>
          </p:cNvSpPr>
          <p:nvPr>
            <p:ph idx="1"/>
          </p:nvPr>
        </p:nvSpPr>
        <p:spPr/>
        <p:txBody>
          <a:bodyPr/>
          <a:lstStyle/>
          <a:p>
            <a:r>
              <a:rPr lang="el-GR" sz="1800" dirty="0">
                <a:effectLst/>
                <a:latin typeface="Calibri" panose="020F0502020204030204" pitchFamily="34" charset="0"/>
                <a:ea typeface="Calibri" panose="020F0502020204030204" pitchFamily="34" charset="0"/>
                <a:cs typeface="Times New Roman" panose="02020603050405020304" pitchFamily="18" charset="0"/>
              </a:rPr>
              <a:t>Έζησε σαν άντρας και πέθανε σαν άντρας.</a:t>
            </a:r>
          </a:p>
          <a:p>
            <a:r>
              <a:rPr lang="el-GR" sz="1800" dirty="0">
                <a:effectLst/>
                <a:latin typeface="Calibri" panose="020F0502020204030204" pitchFamily="34" charset="0"/>
                <a:ea typeface="Calibri" panose="020F0502020204030204" pitchFamily="34" charset="0"/>
                <a:cs typeface="Times New Roman" panose="02020603050405020304" pitchFamily="18" charset="0"/>
              </a:rPr>
              <a:t>Έζησε σαν γυναίκα και πέθανε σαν γυναίκα.</a:t>
            </a:r>
          </a:p>
          <a:p>
            <a:r>
              <a:rPr lang="el-GR" sz="1800" dirty="0">
                <a:effectLst/>
                <a:latin typeface="Calibri" panose="020F0502020204030204" pitchFamily="34" charset="0"/>
                <a:ea typeface="Calibri" panose="020F0502020204030204" pitchFamily="34" charset="0"/>
                <a:cs typeface="Times New Roman" panose="02020603050405020304" pitchFamily="18" charset="0"/>
              </a:rPr>
              <a:t>Φέρθηκε σαν άντρας και απέτυχε.</a:t>
            </a:r>
          </a:p>
          <a:p>
            <a:r>
              <a:rPr lang="el-GR" sz="1800" dirty="0">
                <a:effectLst/>
                <a:latin typeface="Calibri" panose="020F0502020204030204" pitchFamily="34" charset="0"/>
                <a:ea typeface="Calibri" panose="020F0502020204030204" pitchFamily="34" charset="0"/>
                <a:cs typeface="Times New Roman" panose="02020603050405020304" pitchFamily="18" charset="0"/>
              </a:rPr>
              <a:t>Φέρθηκε σαν γυναίκα και απέτυχε.</a:t>
            </a:r>
            <a:r>
              <a:rPr lang="el-GR" dirty="0">
                <a:effectLst/>
              </a:rPr>
              <a:t> </a:t>
            </a:r>
            <a:endParaRPr lang="el-GR" dirty="0"/>
          </a:p>
        </p:txBody>
      </p:sp>
    </p:spTree>
    <p:extLst>
      <p:ext uri="{BB962C8B-B14F-4D97-AF65-F5344CB8AC3E}">
        <p14:creationId xmlns:p14="http://schemas.microsoft.com/office/powerpoint/2010/main" val="1225323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61FB65-912B-EB1D-00D7-83B74DF7C434}"/>
              </a:ext>
            </a:extLst>
          </p:cNvPr>
          <p:cNvSpPr>
            <a:spLocks noGrp="1"/>
          </p:cNvSpPr>
          <p:nvPr>
            <p:ph type="title"/>
          </p:nvPr>
        </p:nvSpPr>
        <p:spPr/>
        <p:txBody>
          <a:bodyPr/>
          <a:lstStyle/>
          <a:p>
            <a:r>
              <a:rPr lang="el-GR" dirty="0"/>
              <a:t>Πως θα </a:t>
            </a:r>
            <a:r>
              <a:rPr lang="el-GR" dirty="0" err="1"/>
              <a:t>χαρακτηριζατε</a:t>
            </a:r>
            <a:r>
              <a:rPr lang="el-GR" dirty="0"/>
              <a:t> τις </a:t>
            </a:r>
            <a:r>
              <a:rPr lang="el-GR" dirty="0" err="1"/>
              <a:t>παρακατω</a:t>
            </a:r>
            <a:r>
              <a:rPr lang="el-GR" dirty="0"/>
              <a:t> </a:t>
            </a:r>
            <a:r>
              <a:rPr lang="el-GR" dirty="0" err="1"/>
              <a:t>προτασεις</a:t>
            </a:r>
            <a:r>
              <a:rPr lang="el-GR" dirty="0"/>
              <a:t>;</a:t>
            </a:r>
          </a:p>
        </p:txBody>
      </p:sp>
      <p:sp>
        <p:nvSpPr>
          <p:cNvPr id="3" name="Θέση περιεχομένου 2">
            <a:extLst>
              <a:ext uri="{FF2B5EF4-FFF2-40B4-BE49-F238E27FC236}">
                <a16:creationId xmlns:a16="http://schemas.microsoft.com/office/drawing/2014/main" id="{56B7B720-411C-5E70-00DF-8F4A038DE0B7}"/>
              </a:ext>
            </a:extLst>
          </p:cNvPr>
          <p:cNvSpPr>
            <a:spLocks noGrp="1"/>
          </p:cNvSpPr>
          <p:nvPr>
            <p:ph idx="1"/>
          </p:nvPr>
        </p:nvSpPr>
        <p:spPr/>
        <p:txBody>
          <a:bodyPr>
            <a:normAutofit/>
          </a:bodyPr>
          <a:lstStyle/>
          <a:p>
            <a:r>
              <a:rPr lang="el-GR" sz="1800" dirty="0">
                <a:solidFill>
                  <a:srgbClr val="000000"/>
                </a:solidFill>
                <a:effectLst/>
                <a:latin typeface="TimesNewRomanPSMT"/>
                <a:ea typeface="Times New Roman" panose="02020603050405020304" pitchFamily="18" charset="0"/>
              </a:rPr>
              <a:t>Στις </a:t>
            </a:r>
            <a:r>
              <a:rPr lang="el-GR" sz="1800" dirty="0" err="1">
                <a:solidFill>
                  <a:srgbClr val="000000"/>
                </a:solidFill>
                <a:effectLst/>
                <a:latin typeface="TimesNewRomanPSMT"/>
                <a:ea typeface="Times New Roman" panose="02020603050405020304" pitchFamily="18" charset="0"/>
              </a:rPr>
              <a:t>σύγχρονες</a:t>
            </a:r>
            <a:r>
              <a:rPr lang="el-GR" sz="1800" dirty="0">
                <a:solidFill>
                  <a:srgbClr val="000000"/>
                </a:solidFill>
                <a:effectLst/>
                <a:latin typeface="TimesNewRomanPSMT"/>
                <a:ea typeface="Times New Roman" panose="02020603050405020304" pitchFamily="18" charset="0"/>
              </a:rPr>
              <a:t> </a:t>
            </a:r>
            <a:r>
              <a:rPr lang="el-GR" sz="1800" dirty="0" err="1">
                <a:solidFill>
                  <a:srgbClr val="000000"/>
                </a:solidFill>
                <a:effectLst/>
                <a:latin typeface="TimesNewRomanPSMT"/>
                <a:ea typeface="Times New Roman" panose="02020603050405020304" pitchFamily="18" charset="0"/>
              </a:rPr>
              <a:t>κοινωνίες</a:t>
            </a:r>
            <a:r>
              <a:rPr lang="el-GR" sz="1800" dirty="0">
                <a:solidFill>
                  <a:srgbClr val="000000"/>
                </a:solidFill>
                <a:effectLst/>
                <a:latin typeface="TimesNewRomanPSMT"/>
                <a:ea typeface="Times New Roman" panose="02020603050405020304" pitchFamily="18" charset="0"/>
              </a:rPr>
              <a:t> ο </a:t>
            </a:r>
            <a:r>
              <a:rPr lang="el-GR" sz="1800" dirty="0" err="1">
                <a:solidFill>
                  <a:srgbClr val="000000"/>
                </a:solidFill>
                <a:effectLst/>
                <a:latin typeface="TimesNewRomanPSMT"/>
                <a:ea typeface="Times New Roman" panose="02020603050405020304" pitchFamily="18" charset="0"/>
              </a:rPr>
              <a:t>άνθρωπος</a:t>
            </a:r>
            <a:r>
              <a:rPr lang="el-GR" sz="1800" dirty="0">
                <a:solidFill>
                  <a:srgbClr val="000000"/>
                </a:solidFill>
                <a:effectLst/>
                <a:latin typeface="TimesNewRomanPSMT"/>
                <a:ea typeface="Times New Roman" panose="02020603050405020304" pitchFamily="18" charset="0"/>
              </a:rPr>
              <a:t> </a:t>
            </a:r>
            <a:r>
              <a:rPr lang="el-GR" sz="1800" dirty="0" err="1">
                <a:solidFill>
                  <a:srgbClr val="000000"/>
                </a:solidFill>
                <a:effectLst/>
                <a:latin typeface="TimesNewRomanPSMT"/>
                <a:ea typeface="Times New Roman" panose="02020603050405020304" pitchFamily="18" charset="0"/>
              </a:rPr>
              <a:t>γεννάει</a:t>
            </a:r>
            <a:r>
              <a:rPr lang="el-GR" sz="1800" dirty="0">
                <a:solidFill>
                  <a:srgbClr val="000000"/>
                </a:solidFill>
                <a:effectLst/>
                <a:latin typeface="TimesNewRomanPSMT"/>
                <a:ea typeface="Times New Roman" panose="02020603050405020304" pitchFamily="18" charset="0"/>
              </a:rPr>
              <a:t> σε </a:t>
            </a:r>
            <a:r>
              <a:rPr lang="el-GR" sz="1800" dirty="0" err="1">
                <a:solidFill>
                  <a:srgbClr val="000000"/>
                </a:solidFill>
                <a:effectLst/>
                <a:latin typeface="TimesNewRomanPSMT"/>
                <a:ea typeface="Times New Roman" panose="02020603050405020304" pitchFamily="18" charset="0"/>
              </a:rPr>
              <a:t>νοσοκομεία</a:t>
            </a:r>
            <a:r>
              <a:rPr lang="el-GR" sz="1800" dirty="0">
                <a:solidFill>
                  <a:srgbClr val="000000"/>
                </a:solidFill>
                <a:effectLst/>
                <a:latin typeface="TimesNewRomanPSMT"/>
                <a:ea typeface="Times New Roman" panose="02020603050405020304" pitchFamily="18" charset="0"/>
              </a:rPr>
              <a:t> ή </a:t>
            </a:r>
            <a:r>
              <a:rPr lang="el-GR" sz="1800" dirty="0" err="1">
                <a:solidFill>
                  <a:srgbClr val="000000"/>
                </a:solidFill>
                <a:effectLst/>
                <a:latin typeface="TimesNewRomanPSMT"/>
                <a:ea typeface="Times New Roman" panose="02020603050405020304" pitchFamily="18" charset="0"/>
              </a:rPr>
              <a:t>κλινικές</a:t>
            </a:r>
            <a:r>
              <a:rPr lang="el-GR" sz="1800" dirty="0">
                <a:solidFill>
                  <a:srgbClr val="000000"/>
                </a:solidFill>
                <a:effectLst/>
                <a:latin typeface="TimesNewRomanPSMT"/>
                <a:ea typeface="Times New Roman" panose="02020603050405020304" pitchFamily="18" charset="0"/>
              </a:rPr>
              <a:t> και </a:t>
            </a:r>
            <a:r>
              <a:rPr lang="el-GR" sz="1800" dirty="0" err="1">
                <a:solidFill>
                  <a:srgbClr val="000000"/>
                </a:solidFill>
                <a:effectLst/>
                <a:latin typeface="TimesNewRomanPSMT"/>
                <a:ea typeface="Times New Roman" panose="02020603050405020304" pitchFamily="18" charset="0"/>
              </a:rPr>
              <a:t>όχι</a:t>
            </a:r>
            <a:r>
              <a:rPr lang="el-GR" sz="1800" dirty="0">
                <a:solidFill>
                  <a:srgbClr val="000000"/>
                </a:solidFill>
                <a:effectLst/>
                <a:latin typeface="TimesNewRomanPSMT"/>
                <a:ea typeface="Times New Roman" panose="02020603050405020304" pitchFamily="18" charset="0"/>
              </a:rPr>
              <a:t> στην </a:t>
            </a:r>
            <a:r>
              <a:rPr lang="el-GR" sz="1800" dirty="0" err="1">
                <a:solidFill>
                  <a:srgbClr val="000000"/>
                </a:solidFill>
                <a:effectLst/>
                <a:latin typeface="TimesNewRomanPSMT"/>
                <a:ea typeface="Times New Roman" panose="02020603050405020304" pitchFamily="18" charset="0"/>
              </a:rPr>
              <a:t>ύπαιθρο</a:t>
            </a:r>
            <a:r>
              <a:rPr lang="el-GR" sz="1800" dirty="0">
                <a:solidFill>
                  <a:srgbClr val="000000"/>
                </a:solidFill>
                <a:effectLst/>
                <a:latin typeface="TimesNewRomanPSMT"/>
                <a:ea typeface="Times New Roman" panose="02020603050405020304" pitchFamily="18" charset="0"/>
              </a:rPr>
              <a:t> </a:t>
            </a:r>
            <a:r>
              <a:rPr lang="el-GR" sz="1800" dirty="0" err="1">
                <a:solidFill>
                  <a:srgbClr val="000000"/>
                </a:solidFill>
                <a:effectLst/>
                <a:latin typeface="TimesNewRomanPSMT"/>
                <a:ea typeface="Times New Roman" panose="02020603050405020304" pitchFamily="18" charset="0"/>
              </a:rPr>
              <a:t>όπως</a:t>
            </a:r>
            <a:r>
              <a:rPr lang="el-GR" sz="1800" dirty="0">
                <a:solidFill>
                  <a:srgbClr val="000000"/>
                </a:solidFill>
                <a:effectLst/>
                <a:latin typeface="TimesNewRomanPSMT"/>
                <a:ea typeface="Times New Roman" panose="02020603050405020304" pitchFamily="18" charset="0"/>
              </a:rPr>
              <a:t> τον </a:t>
            </a:r>
            <a:r>
              <a:rPr lang="el-GR" sz="1800" dirty="0" err="1">
                <a:solidFill>
                  <a:srgbClr val="000000"/>
                </a:solidFill>
                <a:effectLst/>
                <a:latin typeface="TimesNewRomanPSMT"/>
                <a:ea typeface="Times New Roman" panose="02020603050405020304" pitchFamily="18" charset="0"/>
              </a:rPr>
              <a:t>παλιο</a:t>
            </a:r>
            <a:r>
              <a:rPr lang="el-GR" sz="1800" dirty="0">
                <a:solidFill>
                  <a:srgbClr val="000000"/>
                </a:solidFill>
                <a:effectLst/>
                <a:latin typeface="TimesNewRomanPSMT"/>
                <a:ea typeface="Times New Roman" panose="02020603050405020304" pitchFamily="18" charset="0"/>
              </a:rPr>
              <a:t>́ καιρό</a:t>
            </a:r>
            <a:endParaRPr lang="el-GR" sz="1800" dirty="0">
              <a:effectLst/>
              <a:latin typeface="Times New Roman" panose="02020603050405020304" pitchFamily="18" charset="0"/>
              <a:ea typeface="Times New Roman" panose="02020603050405020304" pitchFamily="18" charset="0"/>
            </a:endParaRPr>
          </a:p>
          <a:p>
            <a:r>
              <a:rPr lang="el-GR" sz="1800" dirty="0" err="1">
                <a:solidFill>
                  <a:srgbClr val="000000"/>
                </a:solidFill>
                <a:effectLst/>
                <a:latin typeface="TimesNewRomanPSMT"/>
                <a:ea typeface="Times New Roman" panose="02020603050405020304" pitchFamily="18" charset="0"/>
              </a:rPr>
              <a:t>Κύριε</a:t>
            </a:r>
            <a:r>
              <a:rPr lang="el-GR" sz="1800" dirty="0">
                <a:solidFill>
                  <a:srgbClr val="000000"/>
                </a:solidFill>
                <a:effectLst/>
                <a:latin typeface="TimesNewRomanPSMT"/>
                <a:ea typeface="Times New Roman" panose="02020603050405020304" pitchFamily="18" charset="0"/>
              </a:rPr>
              <a:t> </a:t>
            </a:r>
            <a:r>
              <a:rPr lang="el-GR" sz="1800" dirty="0" err="1">
                <a:solidFill>
                  <a:srgbClr val="000000"/>
                </a:solidFill>
                <a:effectLst/>
                <a:latin typeface="TimesNewRomanPSMT"/>
                <a:ea typeface="Times New Roman" panose="02020603050405020304" pitchFamily="18" charset="0"/>
              </a:rPr>
              <a:t>Κώστα</a:t>
            </a:r>
            <a:r>
              <a:rPr lang="el-GR" sz="1800" dirty="0">
                <a:solidFill>
                  <a:srgbClr val="000000"/>
                </a:solidFill>
                <a:effectLst/>
                <a:latin typeface="TimesNewRomanPSMT"/>
                <a:ea typeface="Times New Roman" panose="02020603050405020304" pitchFamily="18" charset="0"/>
              </a:rPr>
              <a:t>, </a:t>
            </a:r>
            <a:r>
              <a:rPr lang="el-GR" sz="1800" dirty="0" err="1">
                <a:solidFill>
                  <a:srgbClr val="000000"/>
                </a:solidFill>
                <a:effectLst/>
                <a:latin typeface="TimesNewRomanPSMT"/>
                <a:ea typeface="Times New Roman" panose="02020603050405020304" pitchFamily="18" charset="0"/>
              </a:rPr>
              <a:t>ένας</a:t>
            </a:r>
            <a:r>
              <a:rPr lang="el-GR" sz="1800" dirty="0">
                <a:solidFill>
                  <a:srgbClr val="000000"/>
                </a:solidFill>
                <a:effectLst/>
                <a:latin typeface="TimesNewRomanPSMT"/>
                <a:ea typeface="Times New Roman" panose="02020603050405020304" pitchFamily="18" charset="0"/>
              </a:rPr>
              <a:t> </a:t>
            </a:r>
            <a:r>
              <a:rPr lang="el-GR" sz="1800" dirty="0" err="1">
                <a:solidFill>
                  <a:srgbClr val="000000"/>
                </a:solidFill>
                <a:effectLst/>
                <a:latin typeface="TimesNewRomanPSMT"/>
                <a:ea typeface="Times New Roman" panose="02020603050405020304" pitchFamily="18" charset="0"/>
              </a:rPr>
              <a:t>άνθρωπος</a:t>
            </a:r>
            <a:r>
              <a:rPr lang="el-GR" sz="1800" dirty="0">
                <a:solidFill>
                  <a:srgbClr val="000000"/>
                </a:solidFill>
                <a:effectLst/>
                <a:latin typeface="TimesNewRomanPSMT"/>
                <a:ea typeface="Times New Roman" panose="02020603050405020304" pitchFamily="18" charset="0"/>
              </a:rPr>
              <a:t> </a:t>
            </a:r>
            <a:r>
              <a:rPr lang="el-GR" sz="1800" dirty="0" err="1">
                <a:solidFill>
                  <a:srgbClr val="000000"/>
                </a:solidFill>
                <a:effectLst/>
                <a:latin typeface="TimesNewRomanPSMT"/>
                <a:ea typeface="Times New Roman" panose="02020603050405020304" pitchFamily="18" charset="0"/>
              </a:rPr>
              <a:t>έγγυος</a:t>
            </a:r>
            <a:r>
              <a:rPr lang="el-GR" sz="1800" dirty="0">
                <a:solidFill>
                  <a:srgbClr val="000000"/>
                </a:solidFill>
                <a:effectLst/>
                <a:latin typeface="TimesNewRomanPSMT"/>
                <a:ea typeface="Times New Roman" panose="02020603050405020304" pitchFamily="18" charset="0"/>
              </a:rPr>
              <a:t> </a:t>
            </a:r>
            <a:r>
              <a:rPr lang="el-GR" sz="1800" dirty="0" err="1">
                <a:solidFill>
                  <a:srgbClr val="000000"/>
                </a:solidFill>
                <a:effectLst/>
                <a:latin typeface="TimesNewRomanPSMT"/>
                <a:ea typeface="Times New Roman" panose="02020603050405020304" pitchFamily="18" charset="0"/>
              </a:rPr>
              <a:t>ζητάει</a:t>
            </a:r>
            <a:r>
              <a:rPr lang="el-GR" sz="1800" dirty="0">
                <a:solidFill>
                  <a:srgbClr val="000000"/>
                </a:solidFill>
                <a:effectLst/>
                <a:latin typeface="TimesNewRomanPSMT"/>
                <a:ea typeface="Times New Roman" panose="02020603050405020304" pitchFamily="18" charset="0"/>
              </a:rPr>
              <a:t> τον </a:t>
            </a:r>
            <a:r>
              <a:rPr lang="el-GR" sz="1800" dirty="0" err="1">
                <a:solidFill>
                  <a:srgbClr val="000000"/>
                </a:solidFill>
                <a:effectLst/>
                <a:latin typeface="TimesNewRomanPSMT"/>
                <a:ea typeface="Times New Roman" panose="02020603050405020304" pitchFamily="18" charset="0"/>
              </a:rPr>
              <a:t>προϊστάμενο</a:t>
            </a:r>
            <a:r>
              <a:rPr lang="el-GR" sz="1800" dirty="0">
                <a:solidFill>
                  <a:srgbClr val="000000"/>
                </a:solidFill>
                <a:effectLst/>
                <a:latin typeface="TimesNewRomanPSMT"/>
                <a:ea typeface="Times New Roman" panose="02020603050405020304" pitchFamily="18" charset="0"/>
              </a:rPr>
              <a:t>.</a:t>
            </a:r>
            <a:endParaRPr lang="el-GR" sz="1800" dirty="0">
              <a:effectLst/>
              <a:latin typeface="Times New Roman" panose="02020603050405020304" pitchFamily="18" charset="0"/>
              <a:ea typeface="Times New Roman" panose="02020603050405020304" pitchFamily="18" charset="0"/>
            </a:endParaRPr>
          </a:p>
          <a:p>
            <a:r>
              <a:rPr lang="el-GR" sz="1800" dirty="0">
                <a:solidFill>
                  <a:srgbClr val="000000"/>
                </a:solidFill>
                <a:effectLst/>
                <a:latin typeface="TimesNewRomanPSMT"/>
                <a:ea typeface="Times New Roman" panose="02020603050405020304" pitchFamily="18" charset="0"/>
              </a:rPr>
              <a:t>Ο άνθρωπος θηλάζει τα μωρά του.</a:t>
            </a:r>
            <a:endParaRPr lang="el-GR" sz="1800" dirty="0">
              <a:effectLst/>
              <a:latin typeface="Times New Roman" panose="02020603050405020304" pitchFamily="18" charset="0"/>
              <a:ea typeface="Times New Roman" panose="02020603050405020304" pitchFamily="18" charset="0"/>
            </a:endParaRPr>
          </a:p>
          <a:p>
            <a:r>
              <a:rPr lang="el-GR" sz="1800" dirty="0">
                <a:solidFill>
                  <a:srgbClr val="000000"/>
                </a:solidFill>
                <a:effectLst/>
                <a:latin typeface="TimesNewRomanPSMT"/>
                <a:ea typeface="Times New Roman" panose="02020603050405020304" pitchFamily="18" charset="0"/>
              </a:rPr>
              <a:t>Πολλοί άνθρωποι πάσχουν από καρκίνο της μήτρας</a:t>
            </a:r>
            <a:endParaRPr lang="el-GR" sz="1800" dirty="0">
              <a:effectLst/>
              <a:latin typeface="Times New Roman" panose="02020603050405020304" pitchFamily="18" charset="0"/>
              <a:ea typeface="Times New Roman" panose="02020603050405020304" pitchFamily="18" charset="0"/>
            </a:endParaRPr>
          </a:p>
          <a:p>
            <a:r>
              <a:rPr lang="el-GR" sz="1800" dirty="0">
                <a:solidFill>
                  <a:srgbClr val="000000"/>
                </a:solidFill>
                <a:effectLst/>
                <a:latin typeface="TimesNewRomanPSMT"/>
                <a:ea typeface="Times New Roman" panose="02020603050405020304" pitchFamily="18" charset="0"/>
              </a:rPr>
              <a:t>Έχω μια ξαδέρφη υδραυλικό. </a:t>
            </a:r>
            <a:endParaRPr lang="el-GR" sz="1800" dirty="0">
              <a:effectLst/>
              <a:latin typeface="Times New Roman" panose="02020603050405020304" pitchFamily="18" charset="0"/>
              <a:ea typeface="Times New Roman" panose="02020603050405020304" pitchFamily="18" charset="0"/>
            </a:endParaRPr>
          </a:p>
          <a:p>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105984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DEF447-D553-776C-8893-78008911F8FC}"/>
              </a:ext>
            </a:extLst>
          </p:cNvPr>
          <p:cNvSpPr>
            <a:spLocks noGrp="1"/>
          </p:cNvSpPr>
          <p:nvPr>
            <p:ph type="title"/>
          </p:nvPr>
        </p:nvSpPr>
        <p:spPr/>
        <p:txBody>
          <a:bodyPr/>
          <a:lstStyle/>
          <a:p>
            <a:r>
              <a:rPr lang="el-GR" dirty="0" err="1"/>
              <a:t>Επομενως</a:t>
            </a:r>
            <a:r>
              <a:rPr lang="el-GR" dirty="0"/>
              <a:t>,</a:t>
            </a:r>
          </a:p>
        </p:txBody>
      </p:sp>
      <p:sp>
        <p:nvSpPr>
          <p:cNvPr id="3" name="Θέση περιεχομένου 2">
            <a:extLst>
              <a:ext uri="{FF2B5EF4-FFF2-40B4-BE49-F238E27FC236}">
                <a16:creationId xmlns:a16="http://schemas.microsoft.com/office/drawing/2014/main" id="{FB562DC0-7F8A-8CBF-70B4-4ABD234E8BE3}"/>
              </a:ext>
            </a:extLst>
          </p:cNvPr>
          <p:cNvSpPr>
            <a:spLocks noGrp="1"/>
          </p:cNvSpPr>
          <p:nvPr>
            <p:ph idx="1"/>
          </p:nvPr>
        </p:nvSpPr>
        <p:spPr/>
        <p:txBody>
          <a:bodyPr/>
          <a:lstStyle/>
          <a:p>
            <a:r>
              <a:rPr lang="el-GR" dirty="0"/>
              <a:t>Η γλώσσα είναι όπως είναι λόγω της λειτουργίας της στο πλαίσιο της κοινωνικής δομής […], εφόσον το σύστημα της γλώσσας αντανακλά τις λειτουργίες που έχει αναπτυχθεί για να εξυπηρετεί […].  </a:t>
            </a:r>
          </a:p>
          <a:p>
            <a:r>
              <a:rPr lang="el-GR" dirty="0"/>
              <a:t>(</a:t>
            </a:r>
            <a:r>
              <a:rPr lang="en-US" dirty="0"/>
              <a:t>Halliday 1997:36)</a:t>
            </a:r>
            <a:endParaRPr lang="el-GR" dirty="0"/>
          </a:p>
        </p:txBody>
      </p:sp>
    </p:spTree>
    <p:extLst>
      <p:ext uri="{BB962C8B-B14F-4D97-AF65-F5344CB8AC3E}">
        <p14:creationId xmlns:p14="http://schemas.microsoft.com/office/powerpoint/2010/main" val="1105157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6F7E82-D782-EDFD-888F-B160227F1707}"/>
              </a:ext>
            </a:extLst>
          </p:cNvPr>
          <p:cNvSpPr txBox="1"/>
          <p:nvPr/>
        </p:nvSpPr>
        <p:spPr>
          <a:xfrm>
            <a:off x="572947" y="335845"/>
            <a:ext cx="3842793" cy="6186309"/>
          </a:xfrm>
          <a:prstGeom prst="rect">
            <a:avLst/>
          </a:prstGeom>
          <a:noFill/>
        </p:spPr>
        <p:txBody>
          <a:bodyPr wrap="square" rtlCol="0">
            <a:spAutoFit/>
          </a:bodyPr>
          <a:lstStyle/>
          <a:p>
            <a:r>
              <a:rPr lang="fr-FR" dirty="0">
                <a:effectLst/>
                <a:latin typeface="Arial" panose="020B0604020202020204" pitchFamily="34" charset="0"/>
              </a:rPr>
              <a:t>«H </a:t>
            </a:r>
            <a:r>
              <a:rPr lang="el-GR" dirty="0">
                <a:effectLst/>
                <a:latin typeface="Arial" panose="020B0604020202020204" pitchFamily="34" charset="0"/>
              </a:rPr>
              <a:t>τοποθέτηση ότι το “πρόεδρος” δεν έχει θηλυκό τύπο</a:t>
            </a:r>
            <a:br>
              <a:rPr lang="el-GR" dirty="0"/>
            </a:br>
            <a:r>
              <a:rPr lang="el-GR" dirty="0">
                <a:effectLst/>
                <a:latin typeface="Arial" panose="020B0604020202020204" pitchFamily="34" charset="0"/>
              </a:rPr>
              <a:t>“προεδρίνα” είναι ιδεολογική- αλλά φυσικά ιδεολογική είναι και η επιλογή του</a:t>
            </a:r>
            <a:br>
              <a:rPr lang="el-GR" dirty="0"/>
            </a:br>
            <a:r>
              <a:rPr lang="el-GR" dirty="0">
                <a:effectLst/>
                <a:latin typeface="Arial" panose="020B0604020202020204" pitchFamily="34" charset="0"/>
              </a:rPr>
              <a:t>“</a:t>
            </a:r>
            <a:r>
              <a:rPr lang="el-GR" dirty="0" err="1">
                <a:effectLst/>
                <a:latin typeface="Arial" panose="020B0604020202020204" pitchFamily="34" charset="0"/>
              </a:rPr>
              <a:t>πρυτάνισσα</a:t>
            </a:r>
            <a:r>
              <a:rPr lang="el-GR" dirty="0">
                <a:effectLst/>
                <a:latin typeface="Arial" panose="020B0604020202020204" pitchFamily="34" charset="0"/>
              </a:rPr>
              <a:t>”, γιατί επιδιώκει να είναι ορατό το γυναικείο φύλο στη γλώσσα»</a:t>
            </a:r>
          </a:p>
          <a:p>
            <a:r>
              <a:rPr lang="el-GR" dirty="0">
                <a:effectLst/>
                <a:latin typeface="Arial" panose="020B0604020202020204" pitchFamily="34" charset="0"/>
              </a:rPr>
              <a:t>Αυτό που έχει πολύ ενδιαφέρον είναι ότι δεν υπάρχει αντίσταση στα</a:t>
            </a:r>
            <a:br>
              <a:rPr lang="el-GR" dirty="0"/>
            </a:br>
            <a:r>
              <a:rPr lang="el-GR" dirty="0">
                <a:effectLst/>
                <a:latin typeface="Arial" panose="020B0604020202020204" pitchFamily="34" charset="0"/>
              </a:rPr>
              <a:t>επαγγελματικά θηλυκά όταν έχουν συγκεκριμένο ταξικό πρόσημο (π.χ.</a:t>
            </a:r>
            <a:br>
              <a:rPr lang="el-GR" dirty="0"/>
            </a:br>
            <a:r>
              <a:rPr lang="el-GR" dirty="0">
                <a:effectLst/>
                <a:latin typeface="Arial" panose="020B0604020202020204" pitchFamily="34" charset="0"/>
              </a:rPr>
              <a:t>ράφτρα) ενώ για τα επαγγέλματα κύρους το θηλυκό δεν είναι αποδεκτό.</a:t>
            </a:r>
            <a:br>
              <a:rPr lang="el-GR" dirty="0"/>
            </a:br>
            <a:r>
              <a:rPr lang="el-GR" dirty="0">
                <a:effectLst/>
                <a:latin typeface="Arial" panose="020B0604020202020204" pitchFamily="34" charset="0"/>
              </a:rPr>
              <a:t>Όπως έχει πει και ο </a:t>
            </a:r>
            <a:r>
              <a:rPr lang="fr-FR" dirty="0" err="1">
                <a:effectLst/>
                <a:latin typeface="Arial" panose="020B0604020202020204" pitchFamily="34" charset="0"/>
              </a:rPr>
              <a:t>Silverstein</a:t>
            </a:r>
            <a:r>
              <a:rPr lang="fr-FR" dirty="0">
                <a:effectLst/>
                <a:highlight>
                  <a:srgbClr val="FFFF00"/>
                </a:highlight>
                <a:latin typeface="Arial" panose="020B0604020202020204" pitchFamily="34" charset="0"/>
              </a:rPr>
              <a:t>, </a:t>
            </a:r>
            <a:r>
              <a:rPr lang="el-GR" dirty="0">
                <a:effectLst/>
                <a:highlight>
                  <a:srgbClr val="FFFF00"/>
                </a:highlight>
                <a:latin typeface="Arial" panose="020B0604020202020204" pitchFamily="34" charset="0"/>
              </a:rPr>
              <a:t>η φύση τ</a:t>
            </a:r>
            <a:r>
              <a:rPr lang="fr-FR" dirty="0">
                <a:effectLst/>
                <a:highlight>
                  <a:srgbClr val="FFFF00"/>
                </a:highlight>
                <a:latin typeface="Arial" panose="020B0604020202020204" pitchFamily="34" charset="0"/>
              </a:rPr>
              <a:t>o</a:t>
            </a:r>
            <a:r>
              <a:rPr lang="el-GR" dirty="0">
                <a:effectLst/>
                <a:highlight>
                  <a:srgbClr val="FFFF00"/>
                </a:highlight>
                <a:latin typeface="Arial" panose="020B0604020202020204" pitchFamily="34" charset="0"/>
              </a:rPr>
              <a:t>υ γλωσσικού δεδομένου είναι</a:t>
            </a:r>
            <a:br>
              <a:rPr lang="el-GR" dirty="0">
                <a:highlight>
                  <a:srgbClr val="FFFF00"/>
                </a:highlight>
              </a:rPr>
            </a:br>
            <a:r>
              <a:rPr lang="el-GR" dirty="0">
                <a:effectLst/>
                <a:highlight>
                  <a:srgbClr val="FFFF00"/>
                </a:highlight>
                <a:latin typeface="Arial" panose="020B0604020202020204" pitchFamily="34" charset="0"/>
              </a:rPr>
              <a:t>διαλεκτική, δηλαδή διαμορφώνεται κάθε φορά τόσο με βάση τις</a:t>
            </a:r>
            <a:br>
              <a:rPr lang="el-GR" dirty="0">
                <a:highlight>
                  <a:srgbClr val="FFFF00"/>
                </a:highlight>
              </a:rPr>
            </a:br>
            <a:r>
              <a:rPr lang="el-GR" dirty="0">
                <a:effectLst/>
                <a:highlight>
                  <a:srgbClr val="FFFF00"/>
                </a:highlight>
                <a:latin typeface="Arial" panose="020B0604020202020204" pitchFamily="34" charset="0"/>
              </a:rPr>
              <a:t>γραμματικές δομές όσο και με βάση τις στάσεις και τις ιδεολογίες μας</a:t>
            </a:r>
            <a:endParaRPr lang="el-GR" dirty="0">
              <a:highlight>
                <a:srgbClr val="FFFF00"/>
              </a:highlight>
            </a:endParaRPr>
          </a:p>
        </p:txBody>
      </p:sp>
      <p:sp>
        <p:nvSpPr>
          <p:cNvPr id="6" name="TextBox 5">
            <a:extLst>
              <a:ext uri="{FF2B5EF4-FFF2-40B4-BE49-F238E27FC236}">
                <a16:creationId xmlns:a16="http://schemas.microsoft.com/office/drawing/2014/main" id="{DD18BB4C-7D35-D463-01D5-8022BF334C3B}"/>
              </a:ext>
            </a:extLst>
          </p:cNvPr>
          <p:cNvSpPr txBox="1"/>
          <p:nvPr/>
        </p:nvSpPr>
        <p:spPr>
          <a:xfrm>
            <a:off x="4867154" y="534684"/>
            <a:ext cx="6099858" cy="2308324"/>
          </a:xfrm>
          <a:prstGeom prst="rect">
            <a:avLst/>
          </a:prstGeom>
          <a:noFill/>
        </p:spPr>
        <p:txBody>
          <a:bodyPr wrap="square">
            <a:spAutoFit/>
          </a:bodyPr>
          <a:lstStyle/>
          <a:p>
            <a:r>
              <a:rPr lang="el-GR" dirty="0">
                <a:effectLst/>
                <a:latin typeface="Arial" panose="020B0604020202020204" pitchFamily="34" charset="0"/>
              </a:rPr>
              <a:t>Όταν η Δήμητρα </a:t>
            </a:r>
            <a:r>
              <a:rPr lang="el-GR" dirty="0" err="1">
                <a:effectLst/>
                <a:latin typeface="Arial" panose="020B0604020202020204" pitchFamily="34" charset="0"/>
              </a:rPr>
              <a:t>Κογκίδου</a:t>
            </a:r>
            <a:r>
              <a:rPr lang="el-GR" dirty="0">
                <a:effectLst/>
                <a:latin typeface="Arial" panose="020B0604020202020204" pitchFamily="34" charset="0"/>
              </a:rPr>
              <a:t> ανέλαβε την Κοσμητεία της Παιδαγωγικής</a:t>
            </a:r>
            <a:r>
              <a:rPr lang="en-US" dirty="0">
                <a:effectLst/>
                <a:latin typeface="Arial" panose="020B0604020202020204" pitchFamily="34" charset="0"/>
              </a:rPr>
              <a:t> </a:t>
            </a:r>
            <a:r>
              <a:rPr lang="el-GR" dirty="0">
                <a:effectLst/>
                <a:latin typeface="Arial" panose="020B0604020202020204" pitchFamily="34" charset="0"/>
              </a:rPr>
              <a:t>Σχολής στο ΑΠΘ το 2008 υπέγραφε ως </a:t>
            </a:r>
            <a:r>
              <a:rPr lang="el-GR" dirty="0" err="1">
                <a:effectLst/>
                <a:latin typeface="Arial" panose="020B0604020202020204" pitchFamily="34" charset="0"/>
              </a:rPr>
              <a:t>Κοσμητόρισσα</a:t>
            </a:r>
            <a:r>
              <a:rPr lang="el-GR" dirty="0">
                <a:effectLst/>
                <a:latin typeface="Arial" panose="020B0604020202020204" pitchFamily="34" charset="0"/>
              </a:rPr>
              <a:t>. Τότε</a:t>
            </a:r>
            <a:r>
              <a:rPr lang="en-US" dirty="0">
                <a:effectLst/>
                <a:latin typeface="Arial" panose="020B0604020202020204" pitchFamily="34" charset="0"/>
              </a:rPr>
              <a:t> </a:t>
            </a:r>
            <a:r>
              <a:rPr lang="el-GR" dirty="0">
                <a:effectLst/>
                <a:latin typeface="Arial" panose="020B0604020202020204" pitchFamily="34" charset="0"/>
              </a:rPr>
              <a:t>κατηγορήθηκε για ‘κακοποίηση’ της γλώσσας και παραβίαση των κανόνων</a:t>
            </a:r>
            <a:r>
              <a:rPr lang="en-US" dirty="0">
                <a:effectLst/>
                <a:latin typeface="Arial" panose="020B0604020202020204" pitchFamily="34" charset="0"/>
              </a:rPr>
              <a:t> </a:t>
            </a:r>
            <a:r>
              <a:rPr lang="el-GR" dirty="0">
                <a:effectLst/>
                <a:latin typeface="Arial" panose="020B0604020202020204" pitchFamily="34" charset="0"/>
              </a:rPr>
              <a:t>της γραμματικής. Τέτοιες αξιολογήσεις ανήκουν στο πεδίο της</a:t>
            </a:r>
            <a:r>
              <a:rPr lang="en-US" dirty="0">
                <a:effectLst/>
                <a:latin typeface="Arial" panose="020B0604020202020204" pitchFamily="34" charset="0"/>
              </a:rPr>
              <a:t> </a:t>
            </a:r>
            <a:r>
              <a:rPr lang="el-GR" dirty="0">
                <a:effectLst/>
                <a:latin typeface="Arial" panose="020B0604020202020204" pitchFamily="34" charset="0"/>
              </a:rPr>
              <a:t>ιδεολογίας για τη γλώσσα και δεν έχουν σχέση με το ίδιο το γλωσσικό</a:t>
            </a:r>
            <a:br>
              <a:rPr lang="el-GR" dirty="0"/>
            </a:br>
            <a:r>
              <a:rPr lang="el-GR" dirty="0">
                <a:effectLst/>
                <a:latin typeface="Arial" panose="020B0604020202020204" pitchFamily="34" charset="0"/>
              </a:rPr>
              <a:t>σύστημα που μας επιτρέπει να είμαστε και μαγείρισσες και</a:t>
            </a:r>
            <a:br>
              <a:rPr lang="el-GR" dirty="0"/>
            </a:br>
            <a:r>
              <a:rPr lang="el-GR" dirty="0" err="1">
                <a:effectLst/>
                <a:latin typeface="Arial" panose="020B0604020202020204" pitchFamily="34" charset="0"/>
              </a:rPr>
              <a:t>κοσμητόρισσες</a:t>
            </a:r>
            <a:r>
              <a:rPr lang="el-GR" dirty="0">
                <a:effectLst/>
                <a:latin typeface="Arial" panose="020B0604020202020204" pitchFamily="34" charset="0"/>
              </a:rPr>
              <a:t> ή και </a:t>
            </a:r>
            <a:r>
              <a:rPr lang="el-GR" dirty="0" err="1">
                <a:effectLst/>
                <a:latin typeface="Arial" panose="020B0604020202020204" pitchFamily="34" charset="0"/>
              </a:rPr>
              <a:t>βουλεύτριες</a:t>
            </a:r>
            <a:r>
              <a:rPr lang="el-GR" dirty="0">
                <a:effectLst/>
                <a:latin typeface="Arial" panose="020B0604020202020204" pitchFamily="34" charset="0"/>
              </a:rPr>
              <a:t> εκτός από χορεύτριες.</a:t>
            </a:r>
            <a:endParaRPr lang="el-GR" dirty="0"/>
          </a:p>
        </p:txBody>
      </p:sp>
      <p:sp>
        <p:nvSpPr>
          <p:cNvPr id="2" name="TextBox 1">
            <a:extLst>
              <a:ext uri="{FF2B5EF4-FFF2-40B4-BE49-F238E27FC236}">
                <a16:creationId xmlns:a16="http://schemas.microsoft.com/office/drawing/2014/main" id="{1017C977-6D5D-3CAC-38BA-4B0D30D1B299}"/>
              </a:ext>
            </a:extLst>
          </p:cNvPr>
          <p:cNvSpPr txBox="1"/>
          <p:nvPr/>
        </p:nvSpPr>
        <p:spPr>
          <a:xfrm>
            <a:off x="6192456" y="3923818"/>
            <a:ext cx="5006499" cy="369332"/>
          </a:xfrm>
          <a:prstGeom prst="rect">
            <a:avLst/>
          </a:prstGeom>
          <a:noFill/>
        </p:spPr>
        <p:txBody>
          <a:bodyPr wrap="none" rtlCol="0">
            <a:spAutoFit/>
          </a:bodyPr>
          <a:lstStyle/>
          <a:p>
            <a:r>
              <a:rPr lang="el-GR" dirty="0"/>
              <a:t>Αποσπάσματα από τη συνέντευξη που διαβάσατε</a:t>
            </a:r>
          </a:p>
        </p:txBody>
      </p:sp>
    </p:spTree>
    <p:extLst>
      <p:ext uri="{BB962C8B-B14F-4D97-AF65-F5344CB8AC3E}">
        <p14:creationId xmlns:p14="http://schemas.microsoft.com/office/powerpoint/2010/main" val="955320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C9982C-3EAB-8040-BBC8-60577A7AFA8D}"/>
              </a:ext>
            </a:extLst>
          </p:cNvPr>
          <p:cNvSpPr>
            <a:spLocks noGrp="1"/>
          </p:cNvSpPr>
          <p:nvPr>
            <p:ph type="title"/>
          </p:nvPr>
        </p:nvSpPr>
        <p:spPr/>
        <p:txBody>
          <a:bodyPr/>
          <a:lstStyle/>
          <a:p>
            <a:r>
              <a:rPr lang="el-GR" dirty="0"/>
              <a:t>Αποσπάσματα 1 και 2 </a:t>
            </a:r>
          </a:p>
        </p:txBody>
      </p:sp>
      <p:sp>
        <p:nvSpPr>
          <p:cNvPr id="3" name="Θέση περιεχομένου 2">
            <a:extLst>
              <a:ext uri="{FF2B5EF4-FFF2-40B4-BE49-F238E27FC236}">
                <a16:creationId xmlns:a16="http://schemas.microsoft.com/office/drawing/2014/main" id="{ECD14B8A-3EC9-EF41-95E8-D1AF258BA88B}"/>
              </a:ext>
            </a:extLst>
          </p:cNvPr>
          <p:cNvSpPr>
            <a:spLocks noGrp="1"/>
          </p:cNvSpPr>
          <p:nvPr>
            <p:ph idx="1"/>
          </p:nvPr>
        </p:nvSpPr>
        <p:spPr/>
        <p:txBody>
          <a:bodyPr/>
          <a:lstStyle/>
          <a:p>
            <a:r>
              <a:rPr lang="el-GR" dirty="0"/>
              <a:t>Βρείτε στοιχεία που δείχνουν τη σχέση ανάμεσα στο παιδί και τη μητέρα του </a:t>
            </a:r>
            <a:r>
              <a:rPr lang="el-GR" dirty="0">
                <a:highlight>
                  <a:srgbClr val="FFFF00"/>
                </a:highlight>
              </a:rPr>
              <a:t>(φιλική, οικεία) </a:t>
            </a:r>
            <a:r>
              <a:rPr lang="el-GR" dirty="0"/>
              <a:t>σε αντιδιαστολή με τη σχέση του με τον διευθυντή του σχολείου του </a:t>
            </a:r>
            <a:r>
              <a:rPr lang="el-GR" dirty="0">
                <a:highlight>
                  <a:srgbClr val="FFFF00"/>
                </a:highlight>
              </a:rPr>
              <a:t>(</a:t>
            </a:r>
            <a:r>
              <a:rPr lang="el-GR" dirty="0" err="1">
                <a:highlight>
                  <a:srgbClr val="FFFF00"/>
                </a:highlight>
              </a:rPr>
              <a:t>αποστασιοποιημένη</a:t>
            </a:r>
            <a:r>
              <a:rPr lang="el-GR" dirty="0">
                <a:highlight>
                  <a:srgbClr val="FFFF00"/>
                </a:highlight>
              </a:rPr>
              <a:t>, τυπική, επίσημη)</a:t>
            </a:r>
          </a:p>
          <a:p>
            <a:r>
              <a:rPr lang="el-GR" dirty="0"/>
              <a:t>Τι δείχνει αυτό για τις κοινωνικές λειτουργίες που έχει η επιλογή των λέξεων;</a:t>
            </a:r>
          </a:p>
          <a:p>
            <a:r>
              <a:rPr lang="el-GR" dirty="0"/>
              <a:t>Τι δείχνει, επίσης, η επιλογή των λέξεων για την </a:t>
            </a:r>
            <a:r>
              <a:rPr lang="el-GR" dirty="0" err="1"/>
              <a:t>αποδεκτότητα</a:t>
            </a:r>
            <a:r>
              <a:rPr lang="el-GR" dirty="0"/>
              <a:t> των ρόλων που δηλώνονται μέσα από αυτές;</a:t>
            </a:r>
          </a:p>
          <a:p>
            <a:r>
              <a:rPr lang="el-GR" dirty="0"/>
              <a:t>Από ποια στοιχεία εξαρτάται η </a:t>
            </a:r>
            <a:r>
              <a:rPr lang="el-GR" dirty="0" err="1"/>
              <a:t>αποδεκτότητα</a:t>
            </a:r>
            <a:r>
              <a:rPr lang="el-GR" dirty="0"/>
              <a:t> αυτή;</a:t>
            </a:r>
          </a:p>
        </p:txBody>
      </p:sp>
    </p:spTree>
    <p:extLst>
      <p:ext uri="{BB962C8B-B14F-4D97-AF65-F5344CB8AC3E}">
        <p14:creationId xmlns:p14="http://schemas.microsoft.com/office/powerpoint/2010/main" val="1571829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BCFA87-5CA1-0667-13B1-07E75F8C256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D901A57-F2D0-E2CA-BC4D-4B1E8C647EDB}"/>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ABA9894C-8B3A-0C3C-DAEC-F503D46E2519}"/>
              </a:ext>
            </a:extLst>
          </p:cNvPr>
          <p:cNvPicPr>
            <a:picLocks noChangeAspect="1"/>
          </p:cNvPicPr>
          <p:nvPr/>
        </p:nvPicPr>
        <p:blipFill>
          <a:blip r:embed="rId2"/>
          <a:stretch>
            <a:fillRect/>
          </a:stretch>
        </p:blipFill>
        <p:spPr>
          <a:xfrm>
            <a:off x="2209800" y="517339"/>
            <a:ext cx="7772400" cy="5823321"/>
          </a:xfrm>
          <a:prstGeom prst="rect">
            <a:avLst/>
          </a:prstGeom>
        </p:spPr>
      </p:pic>
    </p:spTree>
    <p:extLst>
      <p:ext uri="{BB962C8B-B14F-4D97-AF65-F5344CB8AC3E}">
        <p14:creationId xmlns:p14="http://schemas.microsoft.com/office/powerpoint/2010/main" val="339790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74246E-CB20-4A4F-A8FA-CF79F4C23F60}"/>
              </a:ext>
            </a:extLst>
          </p:cNvPr>
          <p:cNvSpPr txBox="1"/>
          <p:nvPr/>
        </p:nvSpPr>
        <p:spPr>
          <a:xfrm>
            <a:off x="98585" y="938784"/>
            <a:ext cx="12093416" cy="5355312"/>
          </a:xfrm>
          <a:prstGeom prst="rect">
            <a:avLst/>
          </a:prstGeom>
          <a:noFill/>
        </p:spPr>
        <p:txBody>
          <a:bodyPr wrap="square" rtlCol="0">
            <a:spAutoFit/>
          </a:bodyPr>
          <a:lstStyle/>
          <a:p>
            <a:r>
              <a:rPr lang="el-GR" dirty="0"/>
              <a:t>Ποιοι λόγοι μας οδηγούν κάθε φορά σε έναν διαφορετικό τύπο προσφώνησης; Ποιοι λόγοι μας οδηγούν σε έναν  </a:t>
            </a:r>
          </a:p>
          <a:p>
            <a:r>
              <a:rPr lang="el-GR" dirty="0"/>
              <a:t>διαφορετικό τύπο περιγραφής, σε έναν διαφορετικό τρόπο επιτέλεσης της ίδιας γλωσσικής πράξης; </a:t>
            </a:r>
          </a:p>
          <a:p>
            <a:r>
              <a:rPr lang="el-GR" dirty="0"/>
              <a:t>Σε ποια επίπεδα της γλώσσας εμφανίζεται γλωσσική διαφοροποίηση;</a:t>
            </a:r>
          </a:p>
          <a:p>
            <a:endParaRPr lang="el-GR" dirty="0"/>
          </a:p>
          <a:p>
            <a:endParaRPr lang="el-GR" dirty="0"/>
          </a:p>
          <a:p>
            <a:r>
              <a:rPr lang="el-GR" dirty="0"/>
              <a:t>Ο μύθος της ομοιογένειας</a:t>
            </a:r>
          </a:p>
          <a:p>
            <a:r>
              <a:rPr lang="el-GR" dirty="0"/>
              <a:t>Η γλωσσική </a:t>
            </a:r>
            <a:r>
              <a:rPr lang="el-GR" dirty="0">
                <a:highlight>
                  <a:srgbClr val="FFFF00"/>
                </a:highlight>
              </a:rPr>
              <a:t>ποικιλία</a:t>
            </a:r>
            <a:r>
              <a:rPr lang="el-GR" dirty="0"/>
              <a:t> γίνεται φορέας κοινωνικών πληροφοριών</a:t>
            </a:r>
          </a:p>
          <a:p>
            <a:endParaRPr lang="el-GR" dirty="0"/>
          </a:p>
          <a:p>
            <a:r>
              <a:rPr lang="el-GR" dirty="0"/>
              <a:t>Δεν υπάρχει ομιλητής με ένα και μοναδικό ύφος (</a:t>
            </a:r>
            <a:r>
              <a:rPr lang="en-US" dirty="0" err="1"/>
              <a:t>Labov</a:t>
            </a:r>
            <a:r>
              <a:rPr lang="en-US" dirty="0"/>
              <a:t> 1978). </a:t>
            </a:r>
            <a:r>
              <a:rPr lang="el-GR" dirty="0"/>
              <a:t>Κανένας ομιλητής δεν χρησιμοποιεί μία και μόνη «διάλεκτο».</a:t>
            </a:r>
          </a:p>
          <a:p>
            <a:r>
              <a:rPr lang="el-GR" dirty="0"/>
              <a:t>Κάθε ομιλητής παράγει, ανάλογα με την </a:t>
            </a:r>
            <a:r>
              <a:rPr lang="el-GR" dirty="0" err="1"/>
              <a:t>κοινωνικο</a:t>
            </a:r>
            <a:r>
              <a:rPr lang="el-GR" dirty="0"/>
              <a:t>-πολιτιστική περίσταση,  «ομιλίες» (με τη </a:t>
            </a:r>
            <a:r>
              <a:rPr lang="el-GR" dirty="0" err="1"/>
              <a:t>σωσσυρική</a:t>
            </a:r>
            <a:r>
              <a:rPr lang="el-GR" dirty="0"/>
              <a:t> </a:t>
            </a:r>
            <a:r>
              <a:rPr lang="el-GR" dirty="0" err="1"/>
              <a:t>ένννοια</a:t>
            </a:r>
            <a:r>
              <a:rPr lang="el-GR" dirty="0"/>
              <a:t> του </a:t>
            </a:r>
            <a:r>
              <a:rPr lang="en-US" dirty="0"/>
              <a:t>parole)</a:t>
            </a:r>
            <a:r>
              <a:rPr lang="el-GR" dirty="0"/>
              <a:t> </a:t>
            </a:r>
          </a:p>
          <a:p>
            <a:r>
              <a:rPr lang="el-GR" dirty="0"/>
              <a:t>που ανήκουν σε διαφορετικά γλωσσικά συστήματα και σε διαφορετικά επίπεδα ανάλυσης: όχι μόνο ως προς το λεξιλόγιο, αλλά και στον τρόπο προφοράς, στη δομή των λέξεων (μορφολογία) και στη γραμματική (σύνταξη). Σε καθένα από τα επίπεδα αυτά υπάρχει ποικιλία που προσφέρει στον ομιλητή τη δυνατότητα επιλογής διαφορετικών τρόπων έκφρασης. </a:t>
            </a:r>
          </a:p>
          <a:p>
            <a:r>
              <a:rPr lang="el-GR" dirty="0"/>
              <a:t>Παρέχονται διαφορετικά είδη γλωσσικού ύφους που μπορούν να χρησιμοποιηθούν σε διαφορετικά κοινωνικά περιβάλλοντα.</a:t>
            </a:r>
          </a:p>
          <a:p>
            <a:r>
              <a:rPr lang="el-GR" b="1" dirty="0">
                <a:highlight>
                  <a:srgbClr val="FF00FF"/>
                </a:highlight>
              </a:rPr>
              <a:t>Αυτή η ποικιλία μπορεί να περιλαμβάνει διαφορετικές διαφορετικές διαλέκτους μιας γλώσσας ή ακόμα και διαφορετικές γλώσσες.</a:t>
            </a:r>
          </a:p>
          <a:p>
            <a:endParaRPr lang="el-GR" dirty="0"/>
          </a:p>
          <a:p>
            <a:endParaRPr lang="el-GR" dirty="0"/>
          </a:p>
        </p:txBody>
      </p:sp>
    </p:spTree>
    <p:extLst>
      <p:ext uri="{BB962C8B-B14F-4D97-AF65-F5344CB8AC3E}">
        <p14:creationId xmlns:p14="http://schemas.microsoft.com/office/powerpoint/2010/main" val="2247113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B954F1-A31B-28C9-0923-4258D11AF35E}"/>
              </a:ext>
            </a:extLst>
          </p:cNvPr>
          <p:cNvSpPr>
            <a:spLocks noGrp="1"/>
          </p:cNvSpPr>
          <p:nvPr>
            <p:ph type="title"/>
          </p:nvPr>
        </p:nvSpPr>
        <p:spPr/>
        <p:txBody>
          <a:bodyPr/>
          <a:lstStyle/>
          <a:p>
            <a:r>
              <a:rPr lang="el-GR" dirty="0"/>
              <a:t>Η </a:t>
            </a:r>
            <a:r>
              <a:rPr lang="el-GR" dirty="0" err="1"/>
              <a:t>γλωσσα</a:t>
            </a:r>
            <a:r>
              <a:rPr lang="el-GR" dirty="0"/>
              <a:t> δεν είναι </a:t>
            </a:r>
            <a:r>
              <a:rPr lang="el-GR" dirty="0" err="1"/>
              <a:t>αθωα</a:t>
            </a:r>
            <a:endParaRPr lang="el-GR" dirty="0"/>
          </a:p>
        </p:txBody>
      </p:sp>
      <p:sp>
        <p:nvSpPr>
          <p:cNvPr id="3" name="Θέση περιεχομένου 2">
            <a:extLst>
              <a:ext uri="{FF2B5EF4-FFF2-40B4-BE49-F238E27FC236}">
                <a16:creationId xmlns:a16="http://schemas.microsoft.com/office/drawing/2014/main" id="{A2C76E58-D290-7D91-9E7D-C0DB8D5F1A9A}"/>
              </a:ext>
            </a:extLst>
          </p:cNvPr>
          <p:cNvSpPr>
            <a:spLocks noGrp="1"/>
          </p:cNvSpPr>
          <p:nvPr>
            <p:ph idx="1"/>
          </p:nvPr>
        </p:nvSpPr>
        <p:spPr/>
        <p:txBody>
          <a:bodyPr>
            <a:normAutofit/>
          </a:bodyPr>
          <a:lstStyle/>
          <a:p>
            <a:r>
              <a:rPr lang="el-GR" sz="2400" dirty="0"/>
              <a:t>Ένα ιδιαίτερα σημαντικό γεγονός για τη συμπεριφορά των ανθρώπινων όντων στο κοινωνικό τους περιβάλλον είναι ότι σε εξαιρετικά μεγάλο βαθμό η συμπεριφορά αυτή είναι γλωσσική. Η μελέτη του κοινωνικού ανθρώπου προϋποθέτει τη μελέτη της σχέσης του με τη γλώσσα. (</a:t>
            </a:r>
            <a:r>
              <a:rPr lang="en-US" sz="2400" dirty="0"/>
              <a:t>Halliday 1997:31)</a:t>
            </a:r>
            <a:endParaRPr lang="el-GR" sz="2400" dirty="0"/>
          </a:p>
        </p:txBody>
      </p:sp>
    </p:spTree>
    <p:extLst>
      <p:ext uri="{BB962C8B-B14F-4D97-AF65-F5344CB8AC3E}">
        <p14:creationId xmlns:p14="http://schemas.microsoft.com/office/powerpoint/2010/main" val="2132822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11480"/>
            <a:ext cx="7729728" cy="1188720"/>
          </a:xfrm>
        </p:spPr>
        <p:txBody>
          <a:bodyPr>
            <a:normAutofit fontScale="90000"/>
          </a:bodyPr>
          <a:lstStyle/>
          <a:p>
            <a:r>
              <a:rPr lang="el-GR" sz="3600" b="1" dirty="0">
                <a:solidFill>
                  <a:srgbClr val="FF0000"/>
                </a:solidFill>
              </a:rPr>
              <a:t>Γλωσσική </a:t>
            </a:r>
            <a:r>
              <a:rPr lang="en-US" sz="3600" b="1" dirty="0" err="1">
                <a:solidFill>
                  <a:srgbClr val="FF0000"/>
                </a:solidFill>
              </a:rPr>
              <a:t>vs</a:t>
            </a:r>
            <a:r>
              <a:rPr lang="en-US" sz="3600" b="1" dirty="0">
                <a:solidFill>
                  <a:srgbClr val="FF0000"/>
                </a:solidFill>
              </a:rPr>
              <a:t> </a:t>
            </a:r>
            <a:r>
              <a:rPr lang="el-GR" sz="3600" b="1" dirty="0">
                <a:solidFill>
                  <a:srgbClr val="FF0000"/>
                </a:solidFill>
              </a:rPr>
              <a:t>επικοινωνιακή ικανότητα</a:t>
            </a:r>
            <a:endParaRPr lang="en-US" sz="3600" b="1" dirty="0">
              <a:solidFill>
                <a:srgbClr val="FF0000"/>
              </a:solidFill>
            </a:endParaRPr>
          </a:p>
        </p:txBody>
      </p:sp>
      <p:sp>
        <p:nvSpPr>
          <p:cNvPr id="5" name="Content Placeholder 4"/>
          <p:cNvSpPr>
            <a:spLocks noGrp="1"/>
          </p:cNvSpPr>
          <p:nvPr>
            <p:ph idx="1"/>
          </p:nvPr>
        </p:nvSpPr>
        <p:spPr>
          <a:xfrm>
            <a:off x="1981200" y="1600200"/>
            <a:ext cx="9223094" cy="5257800"/>
          </a:xfrm>
        </p:spPr>
        <p:txBody>
          <a:bodyPr/>
          <a:lstStyle/>
          <a:p>
            <a:r>
              <a:rPr lang="el-GR" sz="2800" dirty="0"/>
              <a:t>Η γλωσσική ικανότητα μας λέει αν μια πρόταση είναι γραμματική ή όχι, ενώ η επικοινωνιακή ικανότητα μας λέει </a:t>
            </a:r>
            <a:r>
              <a:rPr lang="el-GR" sz="2800" dirty="0">
                <a:highlight>
                  <a:srgbClr val="FFFF00"/>
                </a:highlight>
              </a:rPr>
              <a:t>αν ένα εκφώνημα είναι κατάλληλο ή όχι μέσα σε μια συγκεκριμένη περίσταση</a:t>
            </a:r>
            <a:r>
              <a:rPr lang="el-GR" sz="2800" dirty="0"/>
              <a:t>.</a:t>
            </a:r>
          </a:p>
          <a:p>
            <a:r>
              <a:rPr lang="el-GR" sz="2800" dirty="0"/>
              <a:t>Άρα, </a:t>
            </a:r>
            <a:r>
              <a:rPr lang="el-GR" sz="2800" dirty="0">
                <a:highlight>
                  <a:srgbClr val="FFFF00"/>
                </a:highlight>
              </a:rPr>
              <a:t>μαθαίνω μια γλώσσα σημαίνει μαθαίνω να επιτελώ συγκεκριμένες λειτουργίες</a:t>
            </a:r>
            <a:r>
              <a:rPr lang="el-GR" sz="2800" dirty="0"/>
              <a:t>.</a:t>
            </a:r>
          </a:p>
          <a:p>
            <a:r>
              <a:rPr lang="en-US" sz="2800" b="1" dirty="0"/>
              <a:t>S-P-E-A-K-I-N-G model</a:t>
            </a:r>
            <a:r>
              <a:rPr lang="en-US" sz="2800" dirty="0"/>
              <a:t>:</a:t>
            </a:r>
            <a:r>
              <a:rPr lang="el-GR" sz="2800" dirty="0"/>
              <a:t> για να μπορέσουμε να μιλήσουμε σωστά μια γλώσσα, χρειαζόμαστε </a:t>
            </a:r>
            <a:r>
              <a:rPr lang="el-GR" sz="2800" b="1" dirty="0">
                <a:highlight>
                  <a:srgbClr val="FFFF00"/>
                </a:highlight>
              </a:rPr>
              <a:t>όχι μόνο τη γραμματική και το λεξιλόγιό της</a:t>
            </a:r>
            <a:r>
              <a:rPr lang="el-GR" sz="2800" dirty="0">
                <a:highlight>
                  <a:srgbClr val="FFFF00"/>
                </a:highlight>
              </a:rPr>
              <a:t>,</a:t>
            </a:r>
            <a:r>
              <a:rPr lang="el-GR" sz="2800" dirty="0"/>
              <a:t> αλλά </a:t>
            </a:r>
            <a:r>
              <a:rPr lang="el-GR" sz="2800" b="1" dirty="0">
                <a:highlight>
                  <a:srgbClr val="FFFF00"/>
                </a:highlight>
              </a:rPr>
              <a:t>και το περιβάλλον </a:t>
            </a:r>
            <a:r>
              <a:rPr lang="el-GR" sz="2800" dirty="0">
                <a:highlight>
                  <a:srgbClr val="FFFF00"/>
                </a:highlight>
              </a:rPr>
              <a:t>μέσα στο οποίο οι λέξεις χρησιμοποιούνται.</a:t>
            </a:r>
            <a:endParaRPr lang="en-US" sz="2800" dirty="0">
              <a:highlight>
                <a:srgbClr val="FFFF00"/>
              </a:highlight>
            </a:endParaRPr>
          </a:p>
        </p:txBody>
      </p:sp>
    </p:spTree>
    <p:extLst>
      <p:ext uri="{BB962C8B-B14F-4D97-AF65-F5344CB8AC3E}">
        <p14:creationId xmlns:p14="http://schemas.microsoft.com/office/powerpoint/2010/main" val="1541083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2">
            <a:extLst>
              <a:ext uri="{FF2B5EF4-FFF2-40B4-BE49-F238E27FC236}">
                <a16:creationId xmlns:a16="http://schemas.microsoft.com/office/drawing/2014/main" id="{368D9C52-11EE-3B46-B453-96CD1689A607}"/>
              </a:ext>
            </a:extLst>
          </p:cNvPr>
          <p:cNvSpPr>
            <a:spLocks noGrp="1"/>
          </p:cNvSpPr>
          <p:nvPr>
            <p:ph type="title"/>
          </p:nvPr>
        </p:nvSpPr>
        <p:spPr/>
        <p:txBody>
          <a:bodyPr>
            <a:normAutofit fontScale="90000"/>
          </a:bodyPr>
          <a:lstStyle/>
          <a:p>
            <a:r>
              <a:rPr lang="el-GR" altLang="el-GR" sz="2400">
                <a:ea typeface="ＭＳ Ｐゴシック" panose="020B0600070205080204" pitchFamily="34" charset="-128"/>
              </a:rPr>
              <a:t>Η δημιουργικότητα είναι κομμάτι της γλωσσικής μας ικανότητας. Όλοι οι ομιλητές μιας γλώσσας είναι πρώτα και πάνω από όλα </a:t>
            </a:r>
            <a:r>
              <a:rPr lang="el-GR" altLang="el-GR" sz="2400" b="1">
                <a:solidFill>
                  <a:srgbClr val="FF0000"/>
                </a:solidFill>
                <a:ea typeface="ＭＳ Ｐゴシック" panose="020B0600070205080204" pitchFamily="34" charset="-128"/>
              </a:rPr>
              <a:t>ΔΗΜΙΟΥΡΓΙΚΟΙ</a:t>
            </a:r>
            <a:endParaRPr lang="en-US" altLang="el-GR" sz="2400" b="1">
              <a:solidFill>
                <a:srgbClr val="FF0000"/>
              </a:solidFill>
              <a:ea typeface="ＭＳ Ｐゴシック" panose="020B0600070205080204" pitchFamily="34" charset="-128"/>
            </a:endParaRPr>
          </a:p>
        </p:txBody>
      </p:sp>
      <p:pic>
        <p:nvPicPr>
          <p:cNvPr id="88066" name="Content Placeholder 3" descr="Photo4_chomsky.JPG">
            <a:extLst>
              <a:ext uri="{FF2B5EF4-FFF2-40B4-BE49-F238E27FC236}">
                <a16:creationId xmlns:a16="http://schemas.microsoft.com/office/drawing/2014/main" id="{85723A69-474F-3748-AE50-1E7BFD8F09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023" b="6023"/>
          <a:stretch>
            <a:fillRect/>
          </a:stretch>
        </p:blipFill>
        <p:spPr/>
      </p:pic>
    </p:spTree>
    <p:extLst>
      <p:ext uri="{BB962C8B-B14F-4D97-AF65-F5344CB8AC3E}">
        <p14:creationId xmlns:p14="http://schemas.microsoft.com/office/powerpoint/2010/main" val="3709710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E8D95C8D-96FD-F749-8208-538C5F15F772}"/>
              </a:ext>
            </a:extLst>
          </p:cNvPr>
          <p:cNvSpPr>
            <a:spLocks noGrp="1" noChangeArrowheads="1"/>
          </p:cNvSpPr>
          <p:nvPr>
            <p:ph type="title" idx="4294967295"/>
          </p:nvPr>
        </p:nvSpPr>
        <p:spPr>
          <a:xfrm>
            <a:off x="1524000" y="274638"/>
            <a:ext cx="8229600" cy="1143000"/>
          </a:xfrm>
        </p:spPr>
        <p:txBody>
          <a:bodyPr>
            <a:normAutofit/>
          </a:bodyPr>
          <a:lstStyle/>
          <a:p>
            <a:pPr eaLnBrk="1" hangingPunct="1">
              <a:defRPr/>
            </a:pPr>
            <a:r>
              <a:rPr lang="el-GR" altLang="el-GR" sz="2400" dirty="0">
                <a:effectLst>
                  <a:outerShdw blurRad="38100" dist="38100" dir="2700000" algn="tl">
                    <a:srgbClr val="FFFFFF"/>
                  </a:outerShdw>
                </a:effectLst>
                <a:ea typeface="ＭＳ Ｐゴシック" panose="020B0600070205080204" pitchFamily="34" charset="-128"/>
              </a:rPr>
              <a:t>Ποια είναι η μεγαλύτερη δυνατή πρόταση;</a:t>
            </a:r>
          </a:p>
        </p:txBody>
      </p:sp>
      <p:sp>
        <p:nvSpPr>
          <p:cNvPr id="105475" name="Rectangle 3">
            <a:extLst>
              <a:ext uri="{FF2B5EF4-FFF2-40B4-BE49-F238E27FC236}">
                <a16:creationId xmlns:a16="http://schemas.microsoft.com/office/drawing/2014/main" id="{000BDE4C-F8E1-C648-B65B-D9F175421B28}"/>
              </a:ext>
            </a:extLst>
          </p:cNvPr>
          <p:cNvSpPr>
            <a:spLocks noGrp="1" noChangeArrowheads="1"/>
          </p:cNvSpPr>
          <p:nvPr>
            <p:ph type="body" idx="4294967295"/>
          </p:nvPr>
        </p:nvSpPr>
        <p:spPr>
          <a:xfrm>
            <a:off x="1866900" y="1787768"/>
            <a:ext cx="8801100" cy="5070231"/>
          </a:xfrm>
        </p:spPr>
        <p:txBody>
          <a:bodyPr>
            <a:normAutofit lnSpcReduction="10000"/>
          </a:bodyPr>
          <a:lstStyle/>
          <a:p>
            <a:pPr eaLnBrk="1" hangingPunct="1">
              <a:lnSpc>
                <a:spcPct val="70000"/>
              </a:lnSpc>
              <a:defRPr/>
            </a:pPr>
            <a:r>
              <a:rPr lang="el-GR" altLang="el-GR" sz="2800" dirty="0">
                <a:effectLst>
                  <a:outerShdw blurRad="38100" dist="38100" dir="2700000" algn="tl">
                    <a:srgbClr val="FFFFFF"/>
                  </a:outerShdw>
                </a:effectLst>
                <a:ea typeface="ＭＳ Ｐゴシック" panose="020B0600070205080204" pitchFamily="34" charset="-128"/>
              </a:rPr>
              <a:t>Η Γλωσσολογία είναι μια ενδιαφέρουσα επιστήμη.</a:t>
            </a:r>
          </a:p>
          <a:p>
            <a:pPr eaLnBrk="1" hangingPunct="1">
              <a:lnSpc>
                <a:spcPct val="70000"/>
              </a:lnSpc>
              <a:defRPr/>
            </a:pPr>
            <a:r>
              <a:rPr lang="el-GR" altLang="el-GR" sz="2800" dirty="0">
                <a:effectLst>
                  <a:outerShdw blurRad="38100" dist="38100" dir="2700000" algn="tl">
                    <a:srgbClr val="FFFFFF"/>
                  </a:outerShdw>
                </a:effectLst>
                <a:ea typeface="ＭＳ Ｐゴシック" panose="020B0600070205080204" pitchFamily="34" charset="-128"/>
              </a:rPr>
              <a:t>Ξέρω ότι η Γλωσσολογία είναι μια ενδιαφέρουσα επιστήμη</a:t>
            </a:r>
          </a:p>
          <a:p>
            <a:pPr eaLnBrk="1" hangingPunct="1">
              <a:lnSpc>
                <a:spcPct val="70000"/>
              </a:lnSpc>
              <a:defRPr/>
            </a:pPr>
            <a:r>
              <a:rPr lang="el-GR" altLang="el-GR" sz="2800" dirty="0">
                <a:effectLst>
                  <a:outerShdw blurRad="38100" dist="38100" dir="2700000" algn="tl">
                    <a:srgbClr val="FFFFFF"/>
                  </a:outerShdw>
                </a:effectLst>
                <a:ea typeface="ＭＳ Ｐゴシック" panose="020B0600070205080204" pitchFamily="34" charset="-128"/>
              </a:rPr>
              <a:t>Ξέρεις ότι ξέρω ότι η Γλωσσολογία είναι μια ενδιαφέρουσα επιστήμη</a:t>
            </a:r>
          </a:p>
          <a:p>
            <a:pPr eaLnBrk="1" hangingPunct="1">
              <a:lnSpc>
                <a:spcPct val="70000"/>
              </a:lnSpc>
              <a:defRPr/>
            </a:pPr>
            <a:r>
              <a:rPr lang="el-GR" altLang="el-GR" sz="2800" dirty="0">
                <a:effectLst>
                  <a:outerShdw blurRad="38100" dist="38100" dir="2700000" algn="tl">
                    <a:srgbClr val="FFFFFF"/>
                  </a:outerShdw>
                </a:effectLst>
                <a:ea typeface="ＭＳ Ｐゴシック" panose="020B0600070205080204" pitchFamily="34" charset="-128"/>
              </a:rPr>
              <a:t>Η Μαρία ξέρει ότι ξέρεις ότι ξέρω ότι η Γλωσσολογία είναι μια ενδιαφέρουσα επιστήμη</a:t>
            </a:r>
          </a:p>
          <a:p>
            <a:pPr eaLnBrk="1" hangingPunct="1">
              <a:lnSpc>
                <a:spcPct val="70000"/>
              </a:lnSpc>
              <a:defRPr/>
            </a:pPr>
            <a:r>
              <a:rPr lang="el-GR" altLang="el-GR" sz="2800" dirty="0">
                <a:effectLst>
                  <a:outerShdw blurRad="38100" dist="38100" dir="2700000" algn="tl">
                    <a:srgbClr val="FFFFFF"/>
                  </a:outerShdw>
                </a:effectLst>
                <a:ea typeface="ＭＳ Ｐゴシック" panose="020B0600070205080204" pitchFamily="34" charset="-128"/>
              </a:rPr>
              <a:t>Είναι γεγονός ότι η Μαρία, η φίλη μου που έχει ένα κοριτσάκι που το λένε Διώνη της οποίας τα γενέθλια ήταν τον Σεπτέμβριο και η οποία την περασμένη εβδομάδα υπέφερε από ωτίτιδα για την οποία δεν υπάρχει άλλη θεραπεία από τη λήψη αντιβιοτικού το οποίο συστήνουν οι περισσότεροι γιατροί οι οποίοι ασχολούνται με τα παιδιά, ξέρει ότι ξέρεις ότι ξέρω ότι η Γλωσσολογία είναι μια ενδιαφέρουσα επιστήμη</a:t>
            </a:r>
          </a:p>
          <a:p>
            <a:pPr eaLnBrk="1" hangingPunct="1">
              <a:lnSpc>
                <a:spcPct val="70000"/>
              </a:lnSpc>
              <a:buFontTx/>
              <a:buNone/>
              <a:defRPr/>
            </a:pPr>
            <a:endParaRPr lang="el-GR" altLang="el-GR" sz="2200" dirty="0">
              <a:effectLst>
                <a:outerShdw blurRad="38100" dist="38100" dir="2700000" algn="tl">
                  <a:srgbClr val="FFFFFF"/>
                </a:outerShdw>
              </a:effectLst>
              <a:ea typeface="ＭＳ Ｐゴシック" panose="020B0600070205080204" pitchFamily="34" charset="-128"/>
            </a:endParaRPr>
          </a:p>
        </p:txBody>
      </p:sp>
    </p:spTree>
    <p:extLst>
      <p:ext uri="{BB962C8B-B14F-4D97-AF65-F5344CB8AC3E}">
        <p14:creationId xmlns:p14="http://schemas.microsoft.com/office/powerpoint/2010/main" val="395102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4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8713AF60-6F6C-B941-985E-D61272898D3F}"/>
              </a:ext>
            </a:extLst>
          </p:cNvPr>
          <p:cNvSpPr>
            <a:spLocks noGrp="1" noChangeArrowheads="1"/>
          </p:cNvSpPr>
          <p:nvPr>
            <p:ph type="title" idx="4294967295"/>
          </p:nvPr>
        </p:nvSpPr>
        <p:spPr>
          <a:xfrm>
            <a:off x="1524000" y="274638"/>
            <a:ext cx="8229600" cy="1143000"/>
          </a:xfrm>
        </p:spPr>
        <p:txBody>
          <a:bodyPr>
            <a:normAutofit/>
          </a:bodyPr>
          <a:lstStyle/>
          <a:p>
            <a:pPr eaLnBrk="1" hangingPunct="1">
              <a:defRPr/>
            </a:pPr>
            <a:r>
              <a:rPr lang="el-GR" altLang="el-GR" sz="2400" b="1" dirty="0">
                <a:solidFill>
                  <a:srgbClr val="FF0000"/>
                </a:solidFill>
                <a:effectLst>
                  <a:outerShdw blurRad="38100" dist="38100" dir="2700000" algn="tl">
                    <a:srgbClr val="000000"/>
                  </a:outerShdw>
                </a:effectLst>
                <a:ea typeface="ＭＳ Ｐゴシック" panose="020B0600070205080204" pitchFamily="34" charset="-128"/>
              </a:rPr>
              <a:t>Δημιουργικότητα της γνώσης της γλώσσας: Ποια είναι η μεγαλύτερη δυνατή πρόταση;</a:t>
            </a:r>
          </a:p>
        </p:txBody>
      </p:sp>
      <p:sp>
        <p:nvSpPr>
          <p:cNvPr id="106499" name="Rectangle 3">
            <a:extLst>
              <a:ext uri="{FF2B5EF4-FFF2-40B4-BE49-F238E27FC236}">
                <a16:creationId xmlns:a16="http://schemas.microsoft.com/office/drawing/2014/main" id="{053772C6-48B8-FF44-94E8-D4438CD887E1}"/>
              </a:ext>
            </a:extLst>
          </p:cNvPr>
          <p:cNvSpPr>
            <a:spLocks noGrp="1" noChangeArrowheads="1"/>
          </p:cNvSpPr>
          <p:nvPr>
            <p:ph type="body" idx="4294967295"/>
          </p:nvPr>
        </p:nvSpPr>
        <p:spPr>
          <a:xfrm>
            <a:off x="3124200" y="1905000"/>
            <a:ext cx="7543800" cy="4114800"/>
          </a:xfrm>
        </p:spPr>
        <p:txBody>
          <a:bodyPr>
            <a:normAutofit/>
          </a:bodyPr>
          <a:lstStyle/>
          <a:p>
            <a:pPr eaLnBrk="1" hangingPunct="1">
              <a:lnSpc>
                <a:spcPct val="80000"/>
              </a:lnSpc>
              <a:defRPr/>
            </a:pPr>
            <a:r>
              <a:rPr lang="el-GR" altLang="el-GR" sz="2400">
                <a:effectLst>
                  <a:outerShdw blurRad="38100" dist="38100" dir="2700000" algn="tl">
                    <a:srgbClr val="FFFFFF"/>
                  </a:outerShdw>
                </a:effectLst>
                <a:ea typeface="ＭＳ Ｐゴシック" panose="020B0600070205080204" pitchFamily="34" charset="-128"/>
              </a:rPr>
              <a:t>Όσο μεγαλύτερες είναι οι προτάσεις, τόσο σπανιότερο να τις ακούσουμε ή να τις εκφωνήσουμε. Ωστόσο, θεωρητικά τόσο η παραγωγή όσο και η κατανόησή τους είναι δυνατές.</a:t>
            </a:r>
          </a:p>
          <a:p>
            <a:pPr eaLnBrk="1" hangingPunct="1">
              <a:lnSpc>
                <a:spcPct val="80000"/>
              </a:lnSpc>
              <a:defRPr/>
            </a:pPr>
            <a:r>
              <a:rPr lang="el-GR" altLang="el-GR" sz="2400">
                <a:effectLst>
                  <a:outerShdw blurRad="38100" dist="38100" dir="2700000" algn="tl">
                    <a:srgbClr val="FFFFFF"/>
                  </a:outerShdw>
                </a:effectLst>
                <a:ea typeface="ＭＳ Ｐゴシック" panose="020B0600070205080204" pitchFamily="34" charset="-128"/>
              </a:rPr>
              <a:t>Η απλή απομνημόνευση όλων των δυνατών προτάσεων μιας γλώσσας είναι αδύνατη.</a:t>
            </a:r>
          </a:p>
          <a:p>
            <a:pPr eaLnBrk="1" hangingPunct="1">
              <a:lnSpc>
                <a:spcPct val="80000"/>
              </a:lnSpc>
              <a:defRPr/>
            </a:pPr>
            <a:r>
              <a:rPr lang="el-GR" altLang="el-GR" sz="2400">
                <a:effectLst>
                  <a:outerShdw blurRad="38100" dist="38100" dir="2700000" algn="tl">
                    <a:srgbClr val="FFFFFF"/>
                  </a:outerShdw>
                </a:effectLst>
                <a:ea typeface="ＭＳ Ｐゴシック" panose="020B0600070205080204" pitchFamily="34" charset="-128"/>
              </a:rPr>
              <a:t>Οι ομιλητές όλων των γλωσσών έχουν την ικανότητα να παράγουν και να κατανοούν έναν απεριόριστο αριθμό προτάσεων. Παράλληλα, έχουν τη δυνατότητα να σχηματίζουν απεριόριστα μεγάλες προτάσεις. </a:t>
            </a:r>
            <a:r>
              <a:rPr lang="el-GR" altLang="el-GR" sz="2400" b="1">
                <a:solidFill>
                  <a:srgbClr val="FF0000"/>
                </a:solidFill>
                <a:effectLst>
                  <a:outerShdw blurRad="38100" dist="38100" dir="2700000" algn="tl">
                    <a:srgbClr val="000000"/>
                  </a:outerShdw>
                </a:effectLst>
                <a:ea typeface="ＭＳ Ｐゴシック" panose="020B0600070205080204" pitchFamily="34" charset="-128"/>
              </a:rPr>
              <a:t>Η δημιουργικότητα είναι καθολικό χαρακτηριστικό των ανθρώπινων γλωσσών.</a:t>
            </a:r>
          </a:p>
        </p:txBody>
      </p:sp>
    </p:spTree>
    <p:extLst>
      <p:ext uri="{BB962C8B-B14F-4D97-AF65-F5344CB8AC3E}">
        <p14:creationId xmlns:p14="http://schemas.microsoft.com/office/powerpoint/2010/main" val="4145877138"/>
      </p:ext>
    </p:extLst>
  </p:cSld>
  <p:clrMapOvr>
    <a:masterClrMapping/>
  </p:clrMapOvr>
</p:sld>
</file>

<file path=ppt/theme/theme1.xml><?xml version="1.0" encoding="utf-8"?>
<a:theme xmlns:a="http://schemas.openxmlformats.org/drawingml/2006/main" name="Δέμα">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Δέμα</Template>
  <TotalTime>977</TotalTime>
  <Words>2267</Words>
  <Application>Microsoft Macintosh PowerPoint</Application>
  <PresentationFormat>Ευρεία οθόνη</PresentationFormat>
  <Paragraphs>187</Paragraphs>
  <Slides>41</Slides>
  <Notes>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41</vt:i4>
      </vt:variant>
    </vt:vector>
  </HeadingPairs>
  <TitlesOfParts>
    <vt:vector size="49" baseType="lpstr">
      <vt:lpstr>Arial</vt:lpstr>
      <vt:lpstr>Calibri</vt:lpstr>
      <vt:lpstr>Corbel</vt:lpstr>
      <vt:lpstr>Gill Sans MT</vt:lpstr>
      <vt:lpstr>Tahoma</vt:lpstr>
      <vt:lpstr>Times New Roman</vt:lpstr>
      <vt:lpstr>TimesNewRomanPSMT</vt:lpstr>
      <vt:lpstr>Δέμα</vt:lpstr>
      <vt:lpstr>Γλωσσα και κοινωνια</vt:lpstr>
      <vt:lpstr>Παρουσίαση του PowerPoint</vt:lpstr>
      <vt:lpstr>Παρουσίαση του PowerPoint</vt:lpstr>
      <vt:lpstr>Αποσπάσματα 1 και 2 </vt:lpstr>
      <vt:lpstr>Η γλωσσα δεν είναι αθωα</vt:lpstr>
      <vt:lpstr>Γλωσσική vs επικοινωνιακή ικανότητα</vt:lpstr>
      <vt:lpstr>Η δημιουργικότητα είναι κομμάτι της γλωσσικής μας ικανότητας. Όλοι οι ομιλητές μιας γλώσσας είναι πρώτα και πάνω από όλα ΔΗΜΙΟΥΡΓΙΚΟΙ</vt:lpstr>
      <vt:lpstr>Ποια είναι η μεγαλύτερη δυνατή πρόταση;</vt:lpstr>
      <vt:lpstr>Δημιουργικότητα της γνώσης της γλώσσας: Ποια είναι η μεγαλύτερη δυνατή πρόταση;</vt:lpstr>
      <vt:lpstr>Γλωσσική δημιουργικότητα (creativity)</vt:lpstr>
      <vt:lpstr>Δημιουργικότητα/ παραγωγικότητα </vt:lpstr>
      <vt:lpstr>Επικοινωνιακή ικανότητα</vt:lpstr>
      <vt:lpstr>Επομένως,</vt:lpstr>
      <vt:lpstr>Θα σ’αγαπώ μέχρι να πάρω το πτυχίο </vt:lpstr>
      <vt:lpstr>περικειμενο</vt:lpstr>
      <vt:lpstr>Παραδόξως, είναι ήδη ερωτευμένος μαζί της.</vt:lpstr>
      <vt:lpstr>Διπλη αρθρωση</vt:lpstr>
      <vt:lpstr>Διπλη αρθρωση</vt:lpstr>
      <vt:lpstr>Τι είναι το εκφώνημα;</vt:lpstr>
      <vt:lpstr>Παρουσίαση του PowerPoint</vt:lpstr>
      <vt:lpstr>ΣΚΗΝΙΚΟ: χωροχρονικό πλαίσιο</vt:lpstr>
      <vt:lpstr>Μέλη-συμμετέχοντες στο επικοινωνιακό συμβάν</vt:lpstr>
      <vt:lpstr>Σκοπός: προσλεκτικές και απολεκτικές πράξεις</vt:lpstr>
      <vt:lpstr>Μορφή και περιεχόμενο του μηνύματος</vt:lpstr>
      <vt:lpstr>Τόνος ή κλειδί της επικοινωνίας: ύφος</vt:lpstr>
      <vt:lpstr>Μέσον: κανάλι ή δίαυλος επικοινωνίας</vt:lpstr>
      <vt:lpstr>Νόρμα: τι περιμένω να γίνει σε ένα γλωσσικό γεγονός για να δράσω και να αντιδράσω ανάλογα</vt:lpstr>
      <vt:lpstr>Κειμενικό είδος: ο τύπος του επικοινωνιακού γεγονότος</vt:lpstr>
      <vt:lpstr>Παρουσίαση του PowerPoint</vt:lpstr>
      <vt:lpstr>Παρουσίαση του PowerPoint</vt:lpstr>
      <vt:lpstr>Η ίδια εκφωνητική πράξη μπορεί να επιτελέσει διαφορετικές γλωσσικές πράξεις, να αποτελεί, δηλαδή, διαφορετική προσλεκτική πράξη</vt:lpstr>
      <vt:lpstr>ΑΝΤΙΣΤΡΟΦΟ: Διαφορετικές εκφωνητικές πράξεις μπορούν να επιτελούν την ίδια προσλεκτική πράξη,  π.χ. Διατύπωση αιτήματος</vt:lpstr>
      <vt:lpstr>Διαφορετικές εκφωνητικές πράξεις μπορούν να επιτελούν την ίδια προσλεκτική πράξη, π.χ. Φιλοφρόνηση για το σπίτι κάποιου που επισκεπτόμαστε</vt:lpstr>
      <vt:lpstr>Ρητη vs μη ρητη επιτελεση</vt:lpstr>
      <vt:lpstr> Ποιες συνθήκες είναι απαραίτητες και επαρκείς ώστε μια γλωσσική πράξη να επιτελεστεί με επιτυχία;</vt:lpstr>
      <vt:lpstr>Από τι εξαρταται η κατανοηση των παρακατω εκφωνηματων;</vt:lpstr>
      <vt:lpstr>Πως θα χαρακτηριζατε τις παρακατω προτασεις;</vt:lpstr>
      <vt:lpstr>Επομενως,</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Γλωσσα και κοινωνια</dc:title>
  <dc:creator>Μαρία Ιακώβου</dc:creator>
  <cp:lastModifiedBy>Μαρία Ιακώβου</cp:lastModifiedBy>
  <cp:revision>8</cp:revision>
  <dcterms:created xsi:type="dcterms:W3CDTF">2022-11-07T16:22:12Z</dcterms:created>
  <dcterms:modified xsi:type="dcterms:W3CDTF">2023-05-12T20:41:13Z</dcterms:modified>
</cp:coreProperties>
</file>