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5"/>
  </p:notesMasterIdLst>
  <p:sldIdLst>
    <p:sldId id="773" r:id="rId2"/>
    <p:sldId id="668" r:id="rId3"/>
    <p:sldId id="462" r:id="rId4"/>
    <p:sldId id="644" r:id="rId5"/>
    <p:sldId id="670" r:id="rId6"/>
    <p:sldId id="767" r:id="rId7"/>
    <p:sldId id="684" r:id="rId8"/>
    <p:sldId id="768" r:id="rId9"/>
    <p:sldId id="769" r:id="rId10"/>
    <p:sldId id="770" r:id="rId11"/>
    <p:sldId id="771" r:id="rId12"/>
    <p:sldId id="669" r:id="rId13"/>
    <p:sldId id="77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3"/>
  </p:normalViewPr>
  <p:slideViewPr>
    <p:cSldViewPr snapToGrid="0" snapToObjects="1">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DE80F6-7F23-C84F-999E-560EFBF5439C}" type="datetimeFigureOut">
              <a:rPr lang="el-GR" smtClean="0"/>
              <a:t>23/5/23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DC3563-0CAB-634F-A314-062DAF228676}" type="slidenum">
              <a:rPr lang="el-GR" smtClean="0"/>
              <a:t>‹#›</a:t>
            </a:fld>
            <a:endParaRPr lang="el-GR"/>
          </a:p>
        </p:txBody>
      </p:sp>
    </p:spTree>
    <p:extLst>
      <p:ext uri="{BB962C8B-B14F-4D97-AF65-F5344CB8AC3E}">
        <p14:creationId xmlns:p14="http://schemas.microsoft.com/office/powerpoint/2010/main" val="3409140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5/23/23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1160EA64-D806-43AC-9DF2-F8C432F32B4C}" type="datetimeFigureOut">
              <a:rPr lang="en-US" dirty="0"/>
              <a:t>5/23/23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5/23/23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4F7D4976-E339-4826-83B7-FBD03F55ECF8}" type="datetimeFigureOut">
              <a:rPr lang="en-US" dirty="0"/>
              <a:t>5/23/23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5/23/23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5/23/23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D1BE4249-C0D0-4B06-8692-E8BB871AF643}" type="datetimeFigureOut">
              <a:rPr lang="en-US" dirty="0"/>
              <a:t>5/23/23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5/23/23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5/23/23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8BC6C60B-B78E-3EB9-D72D-53C2E3F253FA}"/>
              </a:ext>
            </a:extLst>
          </p:cNvPr>
          <p:cNvSpPr>
            <a:spLocks noGrp="1"/>
          </p:cNvSpPr>
          <p:nvPr>
            <p:ph type="ctrTitle"/>
          </p:nvPr>
        </p:nvSpPr>
        <p:spPr/>
        <p:txBody>
          <a:bodyPr/>
          <a:lstStyle/>
          <a:p>
            <a:r>
              <a:rPr lang="el-GR" dirty="0" err="1"/>
              <a:t>Γλωσσικη</a:t>
            </a:r>
            <a:r>
              <a:rPr lang="el-GR" dirty="0"/>
              <a:t> </a:t>
            </a:r>
            <a:r>
              <a:rPr lang="el-GR" dirty="0" err="1"/>
              <a:t>ποικιλια</a:t>
            </a:r>
            <a:endParaRPr lang="el-GR" dirty="0"/>
          </a:p>
        </p:txBody>
      </p:sp>
      <p:sp>
        <p:nvSpPr>
          <p:cNvPr id="5" name="Υπότιτλος 4">
            <a:extLst>
              <a:ext uri="{FF2B5EF4-FFF2-40B4-BE49-F238E27FC236}">
                <a16:creationId xmlns:a16="http://schemas.microsoft.com/office/drawing/2014/main" id="{3250DFA7-0282-EFA0-CFA0-EB15F93D50BF}"/>
              </a:ext>
            </a:extLst>
          </p:cNvPr>
          <p:cNvSpPr>
            <a:spLocks noGrp="1"/>
          </p:cNvSpPr>
          <p:nvPr>
            <p:ph type="subTitle" idx="1"/>
          </p:nvPr>
        </p:nvSpPr>
        <p:spPr/>
        <p:txBody>
          <a:bodyPr>
            <a:normAutofit lnSpcReduction="10000"/>
          </a:bodyPr>
          <a:lstStyle/>
          <a:p>
            <a:r>
              <a:rPr lang="el-GR" dirty="0"/>
              <a:t>Μύθος της ομοιογένειας</a:t>
            </a:r>
          </a:p>
          <a:p>
            <a:r>
              <a:rPr lang="el-GR" dirty="0"/>
              <a:t>η γλώσσα των νέων</a:t>
            </a:r>
          </a:p>
          <a:p>
            <a:r>
              <a:rPr lang="el-GR" dirty="0"/>
              <a:t>Γλωσσική ποικιλία με βάση τον χρήστη/ τη χρήση</a:t>
            </a:r>
          </a:p>
        </p:txBody>
      </p:sp>
    </p:spTree>
    <p:extLst>
      <p:ext uri="{BB962C8B-B14F-4D97-AF65-F5344CB8AC3E}">
        <p14:creationId xmlns:p14="http://schemas.microsoft.com/office/powerpoint/2010/main" val="265026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xfrm>
            <a:off x="2231136" y="357600"/>
            <a:ext cx="7729728" cy="1188720"/>
          </a:xfrm>
        </p:spPr>
        <p:txBody>
          <a:bodyPr>
            <a:normAutofit fontScale="90000"/>
          </a:bodyPr>
          <a:lstStyle/>
          <a:p>
            <a:r>
              <a:rPr lang="el-GR" sz="3600" b="1" dirty="0">
                <a:solidFill>
                  <a:srgbClr val="FF0000"/>
                </a:solidFill>
                <a:latin typeface="Calibri" charset="0"/>
              </a:rPr>
              <a:t>Γλωσσική ποικιλία με βάση τη ΧΡΗΣΗ</a:t>
            </a:r>
          </a:p>
        </p:txBody>
      </p:sp>
      <p:sp>
        <p:nvSpPr>
          <p:cNvPr id="7171" name="2 - Θέση περιεχομένου"/>
          <p:cNvSpPr>
            <a:spLocks noGrp="1"/>
          </p:cNvSpPr>
          <p:nvPr>
            <p:ph idx="1"/>
          </p:nvPr>
        </p:nvSpPr>
        <p:spPr>
          <a:xfrm>
            <a:off x="1981200" y="1600200"/>
            <a:ext cx="8686800" cy="4997450"/>
          </a:xfrm>
        </p:spPr>
        <p:txBody>
          <a:bodyPr/>
          <a:lstStyle/>
          <a:p>
            <a:pPr>
              <a:buFont typeface="Courier New" charset="0"/>
              <a:buChar char="o"/>
            </a:pPr>
            <a:r>
              <a:rPr lang="el-GR" dirty="0">
                <a:latin typeface="Calibri" charset="0"/>
              </a:rPr>
              <a:t>Ποικιλίες του μέσου: </a:t>
            </a:r>
            <a:r>
              <a:rPr lang="el-GR" sz="2400" dirty="0">
                <a:latin typeface="Calibri" charset="0"/>
              </a:rPr>
              <a:t>προφορικός έναντι γραπτού λόγου</a:t>
            </a:r>
          </a:p>
          <a:p>
            <a:pPr>
              <a:buFont typeface="Courier New" charset="0"/>
              <a:buChar char="o"/>
            </a:pPr>
            <a:r>
              <a:rPr lang="el-GR" dirty="0">
                <a:latin typeface="Calibri" charset="0"/>
              </a:rPr>
              <a:t>Ποικιλίες του τόνου: </a:t>
            </a:r>
            <a:r>
              <a:rPr lang="el-GR" sz="2400" dirty="0">
                <a:latin typeface="Calibri" charset="0"/>
              </a:rPr>
              <a:t>κοινωνικές σχέσεις και ρόλοι των συμμετεχόντων στην επικοινωνία (ύφος οικείο, επίσημο, καθημερινό, απρόσωπος λόγος, καθομιλούμενη γλώσσα)</a:t>
            </a:r>
          </a:p>
          <a:p>
            <a:pPr>
              <a:buFont typeface="Courier New" charset="0"/>
              <a:buChar char="o"/>
            </a:pPr>
            <a:r>
              <a:rPr lang="el-GR" dirty="0">
                <a:latin typeface="Calibri" charset="0"/>
              </a:rPr>
              <a:t>Ποικιλίες πεδίου: </a:t>
            </a:r>
            <a:r>
              <a:rPr lang="el-GR" sz="2400" dirty="0">
                <a:latin typeface="Calibri" charset="0"/>
              </a:rPr>
              <a:t>συστηματικές ποικιλίες σύμφωνα με τον σκοπό του λόγου</a:t>
            </a:r>
            <a:endParaRPr lang="el-GR" dirty="0">
              <a:latin typeface="Calibri" charset="0"/>
            </a:endParaRPr>
          </a:p>
          <a:p>
            <a:pPr lvl="2">
              <a:buFont typeface="Courier New" charset="0"/>
              <a:buChar char="o"/>
            </a:pPr>
            <a:r>
              <a:rPr lang="el-GR" dirty="0">
                <a:latin typeface="Calibri" charset="0"/>
              </a:rPr>
              <a:t>Π.χ. λογοτεχνία</a:t>
            </a:r>
          </a:p>
          <a:p>
            <a:pPr lvl="2">
              <a:buFont typeface="Courier New" charset="0"/>
              <a:buChar char="o"/>
            </a:pPr>
            <a:r>
              <a:rPr lang="el-GR" dirty="0">
                <a:latin typeface="Calibri" charset="0"/>
              </a:rPr>
              <a:t>Δημοσιογραφικός λόγος</a:t>
            </a:r>
          </a:p>
          <a:p>
            <a:pPr lvl="2">
              <a:buFont typeface="Courier New" charset="0"/>
              <a:buChar char="o"/>
            </a:pPr>
            <a:r>
              <a:rPr lang="el-GR" dirty="0">
                <a:latin typeface="Calibri" charset="0"/>
              </a:rPr>
              <a:t>Επιστημονικό κείμενο</a:t>
            </a:r>
          </a:p>
          <a:p>
            <a:pPr lvl="2">
              <a:buFont typeface="Courier New" charset="0"/>
              <a:buChar char="o"/>
            </a:pPr>
            <a:r>
              <a:rPr lang="el-GR" dirty="0">
                <a:latin typeface="Calibri" charset="0"/>
              </a:rPr>
              <a:t> γλώσσα της διοίκησης</a:t>
            </a:r>
          </a:p>
          <a:p>
            <a:pPr lvl="2">
              <a:buFont typeface="Courier New" charset="0"/>
              <a:buChar char="o"/>
            </a:pPr>
            <a:r>
              <a:rPr lang="el-GR" dirty="0">
                <a:latin typeface="Calibri" charset="0"/>
              </a:rPr>
              <a:t> νομικός λόγος</a:t>
            </a:r>
          </a:p>
          <a:p>
            <a:pPr lvl="1">
              <a:buFontTx/>
              <a:buChar char="-"/>
            </a:pPr>
            <a:endParaRPr lang="el-GR" dirty="0">
              <a:latin typeface="Calibri" charset="0"/>
            </a:endParaRPr>
          </a:p>
        </p:txBody>
      </p:sp>
    </p:spTree>
    <p:extLst>
      <p:ext uri="{BB962C8B-B14F-4D97-AF65-F5344CB8AC3E}">
        <p14:creationId xmlns:p14="http://schemas.microsoft.com/office/powerpoint/2010/main" val="615007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p:txBody>
          <a:bodyPr>
            <a:normAutofit fontScale="90000"/>
          </a:bodyPr>
          <a:lstStyle/>
          <a:p>
            <a:r>
              <a:rPr lang="el-GR" sz="3600" b="1">
                <a:latin typeface="Calibri" charset="0"/>
              </a:rPr>
              <a:t>Τι καθορίζει τελικά τις γλωσσικές μας επιλογές;</a:t>
            </a:r>
          </a:p>
        </p:txBody>
      </p:sp>
      <p:sp>
        <p:nvSpPr>
          <p:cNvPr id="17411" name="2 - Θέση περιεχομένου"/>
          <p:cNvSpPr>
            <a:spLocks noGrp="1"/>
          </p:cNvSpPr>
          <p:nvPr>
            <p:ph idx="1"/>
          </p:nvPr>
        </p:nvSpPr>
        <p:spPr/>
        <p:txBody>
          <a:bodyPr>
            <a:normAutofit fontScale="92500" lnSpcReduction="20000"/>
          </a:bodyPr>
          <a:lstStyle/>
          <a:p>
            <a:r>
              <a:rPr lang="el-GR" sz="3000" dirty="0">
                <a:latin typeface="Calibri" charset="0"/>
              </a:rPr>
              <a:t>Οι επιλογές μας, συνειδητές ή ασυνείδητες, είναι εξίσου  συστηματικές και αναγνωρίσιμες.</a:t>
            </a:r>
          </a:p>
          <a:p>
            <a:r>
              <a:rPr lang="el-GR" sz="3000" dirty="0">
                <a:latin typeface="Calibri" charset="0"/>
              </a:rPr>
              <a:t>Η καταλληλότητα των όποιων επιλογών μας είναι σημαντικό μέρος της ορθής και αποτελεσματικής χρήσης της γλώσσας, της ένταξής μας σε συγκεκριμένη γλωσσική κοινότητα, της αποδοχής και της διαμόρφωσης των όρων που την χαρακτηρίζουν (βλ. επικοινωνιακή ικανότητα)</a:t>
            </a:r>
          </a:p>
        </p:txBody>
      </p:sp>
    </p:spTree>
    <p:extLst>
      <p:ext uri="{BB962C8B-B14F-4D97-AF65-F5344CB8AC3E}">
        <p14:creationId xmlns:p14="http://schemas.microsoft.com/office/powerpoint/2010/main" val="1542974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D13118-A369-BA35-431E-12EB7A2A03AD}"/>
              </a:ext>
            </a:extLst>
          </p:cNvPr>
          <p:cNvSpPr>
            <a:spLocks noGrp="1"/>
          </p:cNvSpPr>
          <p:nvPr>
            <p:ph type="title"/>
          </p:nvPr>
        </p:nvSpPr>
        <p:spPr>
          <a:xfrm>
            <a:off x="2143272" y="316509"/>
            <a:ext cx="7729728" cy="1188720"/>
          </a:xfrm>
        </p:spPr>
        <p:txBody>
          <a:bodyPr/>
          <a:lstStyle/>
          <a:p>
            <a:r>
              <a:rPr lang="el-GR" dirty="0"/>
              <a:t>Τι </a:t>
            </a:r>
            <a:r>
              <a:rPr lang="el-GR" dirty="0" err="1"/>
              <a:t>περιλαμβανει</a:t>
            </a:r>
            <a:r>
              <a:rPr lang="el-GR" dirty="0"/>
              <a:t> η </a:t>
            </a:r>
            <a:r>
              <a:rPr lang="el-GR" dirty="0" err="1"/>
              <a:t>γλωσσικη</a:t>
            </a:r>
            <a:r>
              <a:rPr lang="el-GR" dirty="0"/>
              <a:t> </a:t>
            </a:r>
            <a:r>
              <a:rPr lang="el-GR" dirty="0" err="1"/>
              <a:t>ποικιλια</a:t>
            </a:r>
            <a:endParaRPr lang="el-GR" dirty="0"/>
          </a:p>
        </p:txBody>
      </p:sp>
      <p:graphicFrame>
        <p:nvGraphicFramePr>
          <p:cNvPr id="4" name="Πίνακας 4">
            <a:extLst>
              <a:ext uri="{FF2B5EF4-FFF2-40B4-BE49-F238E27FC236}">
                <a16:creationId xmlns:a16="http://schemas.microsoft.com/office/drawing/2014/main" id="{568E36AD-E9EA-27FC-2796-13924D075786}"/>
              </a:ext>
            </a:extLst>
          </p:cNvPr>
          <p:cNvGraphicFramePr>
            <a:graphicFrameLocks noGrp="1"/>
          </p:cNvGraphicFramePr>
          <p:nvPr/>
        </p:nvGraphicFramePr>
        <p:xfrm>
          <a:off x="1744999" y="1770927"/>
          <a:ext cx="9250949" cy="4831273"/>
        </p:xfrm>
        <a:graphic>
          <a:graphicData uri="http://schemas.openxmlformats.org/drawingml/2006/table">
            <a:tbl>
              <a:tblPr firstRow="1" bandRow="1">
                <a:tableStyleId>{5C22544A-7EE6-4342-B048-85BDC9FD1C3A}</a:tableStyleId>
              </a:tblPr>
              <a:tblGrid>
                <a:gridCol w="1850190">
                  <a:extLst>
                    <a:ext uri="{9D8B030D-6E8A-4147-A177-3AD203B41FA5}">
                      <a16:colId xmlns:a16="http://schemas.microsoft.com/office/drawing/2014/main" val="359613149"/>
                    </a:ext>
                  </a:extLst>
                </a:gridCol>
                <a:gridCol w="2263203">
                  <a:extLst>
                    <a:ext uri="{9D8B030D-6E8A-4147-A177-3AD203B41FA5}">
                      <a16:colId xmlns:a16="http://schemas.microsoft.com/office/drawing/2014/main" val="361092959"/>
                    </a:ext>
                  </a:extLst>
                </a:gridCol>
                <a:gridCol w="1437176">
                  <a:extLst>
                    <a:ext uri="{9D8B030D-6E8A-4147-A177-3AD203B41FA5}">
                      <a16:colId xmlns:a16="http://schemas.microsoft.com/office/drawing/2014/main" val="4180286815"/>
                    </a:ext>
                  </a:extLst>
                </a:gridCol>
                <a:gridCol w="2132929">
                  <a:extLst>
                    <a:ext uri="{9D8B030D-6E8A-4147-A177-3AD203B41FA5}">
                      <a16:colId xmlns:a16="http://schemas.microsoft.com/office/drawing/2014/main" val="1646144801"/>
                    </a:ext>
                  </a:extLst>
                </a:gridCol>
                <a:gridCol w="1567451">
                  <a:extLst>
                    <a:ext uri="{9D8B030D-6E8A-4147-A177-3AD203B41FA5}">
                      <a16:colId xmlns:a16="http://schemas.microsoft.com/office/drawing/2014/main" val="1590373250"/>
                    </a:ext>
                  </a:extLst>
                </a:gridCol>
              </a:tblGrid>
              <a:tr h="1539433">
                <a:tc>
                  <a:txBody>
                    <a:bodyPr/>
                    <a:lstStyle/>
                    <a:p>
                      <a:endParaRPr lang="el-GR"/>
                    </a:p>
                  </a:txBody>
                  <a:tcPr/>
                </a:tc>
                <a:tc>
                  <a:txBody>
                    <a:bodyPr/>
                    <a:lstStyle/>
                    <a:p>
                      <a:r>
                        <a:rPr lang="el-GR" dirty="0"/>
                        <a:t>φωνολογική</a:t>
                      </a:r>
                    </a:p>
                  </a:txBody>
                  <a:tcPr/>
                </a:tc>
                <a:tc>
                  <a:txBody>
                    <a:bodyPr/>
                    <a:lstStyle/>
                    <a:p>
                      <a:r>
                        <a:rPr lang="el-GR" dirty="0"/>
                        <a:t>μορφολογική</a:t>
                      </a:r>
                    </a:p>
                  </a:txBody>
                  <a:tcPr/>
                </a:tc>
                <a:tc>
                  <a:txBody>
                    <a:bodyPr/>
                    <a:lstStyle/>
                    <a:p>
                      <a:r>
                        <a:rPr lang="el-GR" dirty="0"/>
                        <a:t>σημασιολογική</a:t>
                      </a:r>
                    </a:p>
                  </a:txBody>
                  <a:tcPr/>
                </a:tc>
                <a:tc>
                  <a:txBody>
                    <a:bodyPr/>
                    <a:lstStyle/>
                    <a:p>
                      <a:r>
                        <a:rPr lang="el-GR" dirty="0"/>
                        <a:t>συντακτική</a:t>
                      </a:r>
                    </a:p>
                  </a:txBody>
                  <a:tcPr/>
                </a:tc>
                <a:extLst>
                  <a:ext uri="{0D108BD9-81ED-4DB2-BD59-A6C34878D82A}">
                    <a16:rowId xmlns:a16="http://schemas.microsoft.com/office/drawing/2014/main" val="22372986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dirty="0"/>
                        <a:t>Γεωγραφική</a:t>
                      </a:r>
                    </a:p>
                  </a:txBody>
                  <a:tcPr/>
                </a:tc>
                <a:tc>
                  <a:txBody>
                    <a:bodyPr/>
                    <a:lstStyle/>
                    <a:p>
                      <a:r>
                        <a:rPr lang="el-GR" dirty="0"/>
                        <a:t>Παιδί</a:t>
                      </a:r>
                    </a:p>
                    <a:p>
                      <a:r>
                        <a:rPr lang="el-GR" dirty="0" err="1"/>
                        <a:t>Πιδί</a:t>
                      </a:r>
                      <a:endParaRPr lang="el-GR" dirty="0"/>
                    </a:p>
                    <a:p>
                      <a:r>
                        <a:rPr lang="el-GR" dirty="0"/>
                        <a:t>Θεία/ </a:t>
                      </a:r>
                      <a:r>
                        <a:rPr lang="el-GR" dirty="0" err="1"/>
                        <a:t>θειά</a:t>
                      </a:r>
                      <a:endParaRPr lang="el-GR" dirty="0"/>
                    </a:p>
                    <a:p>
                      <a:r>
                        <a:rPr lang="en-US" dirty="0" err="1"/>
                        <a:t>amalia</a:t>
                      </a:r>
                      <a:r>
                        <a:rPr lang="en-US" dirty="0"/>
                        <a:t>/ ama</a:t>
                      </a:r>
                      <a:r>
                        <a:rPr lang="el-GR" dirty="0"/>
                        <a:t>λ</a:t>
                      </a:r>
                      <a:r>
                        <a:rPr lang="en-US" dirty="0" err="1"/>
                        <a:t>ia</a:t>
                      </a:r>
                      <a:endParaRPr lang="el-GR" dirty="0"/>
                    </a:p>
                  </a:txBody>
                  <a:tcPr/>
                </a:tc>
                <a:tc>
                  <a:txBody>
                    <a:bodyPr/>
                    <a:lstStyle/>
                    <a:p>
                      <a:r>
                        <a:rPr lang="el-GR" dirty="0"/>
                        <a:t>Γράφονταν</a:t>
                      </a:r>
                    </a:p>
                    <a:p>
                      <a:r>
                        <a:rPr lang="el-GR" dirty="0" err="1"/>
                        <a:t>Γραφόσαντε</a:t>
                      </a:r>
                      <a:endParaRPr lang="en-US" dirty="0"/>
                    </a:p>
                    <a:p>
                      <a:endParaRPr lang="el-GR" dirty="0"/>
                    </a:p>
                  </a:txBody>
                  <a:tcPr/>
                </a:tc>
                <a:tc>
                  <a:txBody>
                    <a:bodyPr/>
                    <a:lstStyle/>
                    <a:p>
                      <a:r>
                        <a:rPr lang="el-GR" dirty="0"/>
                        <a:t>Μπουγάτσα με τυρί</a:t>
                      </a:r>
                    </a:p>
                    <a:p>
                      <a:r>
                        <a:rPr lang="el-GR" dirty="0"/>
                        <a:t>Μπουγάτσα με λουκάνικο</a:t>
                      </a:r>
                    </a:p>
                  </a:txBody>
                  <a:tcPr/>
                </a:tc>
                <a:tc>
                  <a:txBody>
                    <a:bodyPr/>
                    <a:lstStyle/>
                    <a:p>
                      <a:r>
                        <a:rPr lang="el-GR" dirty="0"/>
                        <a:t>Σε λέω</a:t>
                      </a:r>
                    </a:p>
                    <a:p>
                      <a:r>
                        <a:rPr lang="el-GR" dirty="0"/>
                        <a:t>Θα σε κάνω κεφτέδες</a:t>
                      </a:r>
                    </a:p>
                  </a:txBody>
                  <a:tcPr/>
                </a:tc>
                <a:extLst>
                  <a:ext uri="{0D108BD9-81ED-4DB2-BD59-A6C34878D82A}">
                    <a16:rowId xmlns:a16="http://schemas.microsoft.com/office/drawing/2014/main" val="2239298536"/>
                  </a:ext>
                </a:extLst>
              </a:tr>
              <a:tr h="370840">
                <a:tc>
                  <a:txBody>
                    <a:bodyPr/>
                    <a:lstStyle/>
                    <a:p>
                      <a:r>
                        <a:rPr lang="el-GR" dirty="0"/>
                        <a:t>Κοινωνική</a:t>
                      </a:r>
                    </a:p>
                  </a:txBody>
                  <a:tcPr/>
                </a:tc>
                <a:tc>
                  <a:txBody>
                    <a:bodyPr/>
                    <a:lstStyle/>
                    <a:p>
                      <a:r>
                        <a:rPr lang="el-GR" dirty="0"/>
                        <a:t>Τέλος πάντων</a:t>
                      </a:r>
                    </a:p>
                    <a:p>
                      <a:r>
                        <a:rPr lang="el-GR" dirty="0" err="1"/>
                        <a:t>τεσπα</a:t>
                      </a:r>
                      <a:endParaRPr lang="el-GR" dirty="0"/>
                    </a:p>
                  </a:txBody>
                  <a:tcPr/>
                </a:tc>
                <a:tc>
                  <a:txBody>
                    <a:bodyPr/>
                    <a:lstStyle/>
                    <a:p>
                      <a:r>
                        <a:rPr lang="el-GR" dirty="0" err="1"/>
                        <a:t>Πρύτανις</a:t>
                      </a:r>
                      <a:endParaRPr lang="el-GR" dirty="0"/>
                    </a:p>
                    <a:p>
                      <a:r>
                        <a:rPr lang="el-GR" dirty="0" err="1"/>
                        <a:t>πρυτάνισσα</a:t>
                      </a:r>
                      <a:endParaRPr lang="el-GR" dirty="0"/>
                    </a:p>
                  </a:txBody>
                  <a:tcPr/>
                </a:tc>
                <a:tc>
                  <a:txBody>
                    <a:bodyPr/>
                    <a:lstStyle/>
                    <a:p>
                      <a:r>
                        <a:rPr lang="el-GR" dirty="0"/>
                        <a:t>Καλλιόπη/ </a:t>
                      </a:r>
                      <a:r>
                        <a:rPr lang="el-GR" dirty="0" err="1"/>
                        <a:t>καλλιόπη</a:t>
                      </a:r>
                      <a:endParaRPr lang="el-GR" dirty="0"/>
                    </a:p>
                    <a:p>
                      <a:r>
                        <a:rPr lang="el-GR" dirty="0"/>
                        <a:t>Φαστφουντάδικο/ </a:t>
                      </a:r>
                      <a:r>
                        <a:rPr lang="el-GR" dirty="0" err="1"/>
                        <a:t>ταχυφαγείο</a:t>
                      </a:r>
                      <a:endParaRPr lang="el-GR" dirty="0"/>
                    </a:p>
                  </a:txBody>
                  <a:tcPr/>
                </a:tc>
                <a:tc>
                  <a:txBody>
                    <a:bodyPr/>
                    <a:lstStyle/>
                    <a:p>
                      <a:r>
                        <a:rPr lang="el-GR" dirty="0"/>
                        <a:t>Επιδέχεται + γενική</a:t>
                      </a:r>
                    </a:p>
                  </a:txBody>
                  <a:tcPr/>
                </a:tc>
                <a:extLst>
                  <a:ext uri="{0D108BD9-81ED-4DB2-BD59-A6C34878D82A}">
                    <a16:rowId xmlns:a16="http://schemas.microsoft.com/office/drawing/2014/main" val="349063459"/>
                  </a:ext>
                </a:extLst>
              </a:tr>
              <a:tr h="370840">
                <a:tc>
                  <a:txBody>
                    <a:bodyPr/>
                    <a:lstStyle/>
                    <a:p>
                      <a:r>
                        <a:rPr lang="el-GR" dirty="0"/>
                        <a:t>λειτουργική</a:t>
                      </a:r>
                    </a:p>
                  </a:txBody>
                  <a:tcPr/>
                </a:tc>
                <a:tc>
                  <a:txBody>
                    <a:bodyPr/>
                    <a:lstStyle/>
                    <a:p>
                      <a:r>
                        <a:rPr lang="el-GR" dirty="0"/>
                        <a:t>Δάσκαλοι/ </a:t>
                      </a:r>
                      <a:r>
                        <a:rPr lang="el-GR" dirty="0" err="1"/>
                        <a:t>δασκάλοι</a:t>
                      </a:r>
                      <a:endParaRPr lang="el-GR" dirty="0"/>
                    </a:p>
                    <a:p>
                      <a:r>
                        <a:rPr lang="el-GR" dirty="0"/>
                        <a:t>Πανεπιστήμιου/ πανεπιστημίου</a:t>
                      </a:r>
                    </a:p>
                  </a:txBody>
                  <a:tcPr/>
                </a:tc>
                <a:tc>
                  <a:txBody>
                    <a:bodyPr/>
                    <a:lstStyle/>
                    <a:p>
                      <a:r>
                        <a:rPr lang="el-GR" dirty="0"/>
                        <a:t>Ελαιόδεντρο</a:t>
                      </a:r>
                    </a:p>
                    <a:p>
                      <a:r>
                        <a:rPr lang="el-GR" dirty="0"/>
                        <a:t>λιόδεντρο</a:t>
                      </a:r>
                    </a:p>
                  </a:txBody>
                  <a:tcPr/>
                </a:tc>
                <a:tc>
                  <a:txBody>
                    <a:bodyPr/>
                    <a:lstStyle/>
                    <a:p>
                      <a:r>
                        <a:rPr lang="el-GR" dirty="0" err="1"/>
                        <a:t>Χαλόου</a:t>
                      </a:r>
                      <a:endParaRPr lang="el-GR" dirty="0"/>
                    </a:p>
                    <a:p>
                      <a:r>
                        <a:rPr lang="el-GR" dirty="0"/>
                        <a:t>Ε.. </a:t>
                      </a:r>
                      <a:r>
                        <a:rPr lang="el-GR" dirty="0" err="1"/>
                        <a:t>χαλόου</a:t>
                      </a:r>
                      <a:endParaRPr lang="el-GR" dirty="0"/>
                    </a:p>
                  </a:txBody>
                  <a:tcPr/>
                </a:tc>
                <a:tc>
                  <a:txBody>
                    <a:bodyPr/>
                    <a:lstStyle/>
                    <a:p>
                      <a:r>
                        <a:rPr lang="el-GR" dirty="0"/>
                        <a:t>Παρακαλείστε να…</a:t>
                      </a:r>
                    </a:p>
                    <a:p>
                      <a:r>
                        <a:rPr lang="el-GR" dirty="0"/>
                        <a:t>Παρακαλείσθε όπως</a:t>
                      </a:r>
                    </a:p>
                  </a:txBody>
                  <a:tcPr/>
                </a:tc>
                <a:extLst>
                  <a:ext uri="{0D108BD9-81ED-4DB2-BD59-A6C34878D82A}">
                    <a16:rowId xmlns:a16="http://schemas.microsoft.com/office/drawing/2014/main" val="2682458534"/>
                  </a:ext>
                </a:extLst>
              </a:tr>
            </a:tbl>
          </a:graphicData>
        </a:graphic>
      </p:graphicFrame>
    </p:spTree>
    <p:extLst>
      <p:ext uri="{BB962C8B-B14F-4D97-AF65-F5344CB8AC3E}">
        <p14:creationId xmlns:p14="http://schemas.microsoft.com/office/powerpoint/2010/main" val="66619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AF1D23-10A6-E500-BD92-F15BB4A0EFC1}"/>
              </a:ext>
            </a:extLst>
          </p:cNvPr>
          <p:cNvSpPr>
            <a:spLocks noGrp="1"/>
          </p:cNvSpPr>
          <p:nvPr>
            <p:ph type="title"/>
          </p:nvPr>
        </p:nvSpPr>
        <p:spPr/>
        <p:txBody>
          <a:bodyPr/>
          <a:lstStyle/>
          <a:p>
            <a:r>
              <a:rPr lang="el-GR" dirty="0" err="1"/>
              <a:t>Γλωσσα</a:t>
            </a:r>
            <a:r>
              <a:rPr lang="el-GR" dirty="0"/>
              <a:t> </a:t>
            </a:r>
            <a:r>
              <a:rPr lang="el-GR" dirty="0" err="1"/>
              <a:t>ωσ</a:t>
            </a:r>
            <a:r>
              <a:rPr lang="el-GR" dirty="0"/>
              <a:t> </a:t>
            </a:r>
            <a:r>
              <a:rPr lang="el-GR" dirty="0" err="1"/>
              <a:t>εργαλειο</a:t>
            </a:r>
            <a:r>
              <a:rPr lang="el-GR" dirty="0"/>
              <a:t> </a:t>
            </a:r>
            <a:r>
              <a:rPr lang="el-GR" dirty="0" err="1"/>
              <a:t>δομησησ</a:t>
            </a:r>
            <a:r>
              <a:rPr lang="el-GR" dirty="0"/>
              <a:t> της </a:t>
            </a:r>
            <a:r>
              <a:rPr lang="el-GR" dirty="0" err="1"/>
              <a:t>πραγματικοτητασ</a:t>
            </a:r>
            <a:endParaRPr lang="el-GR" dirty="0"/>
          </a:p>
        </p:txBody>
      </p:sp>
      <p:sp>
        <p:nvSpPr>
          <p:cNvPr id="3" name="Θέση περιεχομένου 2">
            <a:extLst>
              <a:ext uri="{FF2B5EF4-FFF2-40B4-BE49-F238E27FC236}">
                <a16:creationId xmlns:a16="http://schemas.microsoft.com/office/drawing/2014/main" id="{10C05FAE-64C4-48F2-B3C6-47199CCE9A4B}"/>
              </a:ext>
            </a:extLst>
          </p:cNvPr>
          <p:cNvSpPr>
            <a:spLocks noGrp="1"/>
          </p:cNvSpPr>
          <p:nvPr>
            <p:ph idx="1"/>
          </p:nvPr>
        </p:nvSpPr>
        <p:spPr/>
        <p:txBody>
          <a:bodyPr/>
          <a:lstStyle/>
          <a:p>
            <a:r>
              <a:rPr lang="el-GR" dirty="0"/>
              <a:t>Οι κοινωνικές δομές επηρεάζουν τη γλωσσική χρήση ή η δομή του εκάστοτε γλωσσικού συστήματος επηρεάζει τη σκέψη και τη γνωστική οργάνωση των χρηστών/ομιλητών του και κατά συνέπεια, τον τρόπο με τον οποίο διαμορφώνουν τους πολιτισμούς και τις κοινωνίες τους;</a:t>
            </a:r>
          </a:p>
        </p:txBody>
      </p:sp>
    </p:spTree>
    <p:extLst>
      <p:ext uri="{BB962C8B-B14F-4D97-AF65-F5344CB8AC3E}">
        <p14:creationId xmlns:p14="http://schemas.microsoft.com/office/powerpoint/2010/main" val="111069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32C273-E1BA-064B-A75B-2C47309D1C52}"/>
              </a:ext>
            </a:extLst>
          </p:cNvPr>
          <p:cNvSpPr>
            <a:spLocks noGrp="1"/>
          </p:cNvSpPr>
          <p:nvPr>
            <p:ph type="title"/>
          </p:nvPr>
        </p:nvSpPr>
        <p:spPr/>
        <p:txBody>
          <a:bodyPr>
            <a:normAutofit fontScale="90000"/>
          </a:bodyPr>
          <a:lstStyle/>
          <a:p>
            <a:r>
              <a:rPr lang="el-GR" dirty="0"/>
              <a:t>Τι είναι </a:t>
            </a:r>
            <a:r>
              <a:rPr lang="el-GR" dirty="0">
                <a:highlight>
                  <a:srgbClr val="FFFF00"/>
                </a:highlight>
              </a:rPr>
              <a:t>η γλωσσική ποικιλία </a:t>
            </a:r>
            <a:r>
              <a:rPr lang="el-GR" dirty="0"/>
              <a:t>και πώς ανατρέπει τον μύθο της ομοιογένειας;</a:t>
            </a:r>
          </a:p>
        </p:txBody>
      </p:sp>
      <p:sp>
        <p:nvSpPr>
          <p:cNvPr id="3" name="Θέση περιεχομένου 2">
            <a:extLst>
              <a:ext uri="{FF2B5EF4-FFF2-40B4-BE49-F238E27FC236}">
                <a16:creationId xmlns:a16="http://schemas.microsoft.com/office/drawing/2014/main" id="{9E519C23-F90E-CC46-8FD9-D98ACDBED5D5}"/>
              </a:ext>
            </a:extLst>
          </p:cNvPr>
          <p:cNvSpPr>
            <a:spLocks noGrp="1"/>
          </p:cNvSpPr>
          <p:nvPr>
            <p:ph idx="1"/>
          </p:nvPr>
        </p:nvSpPr>
        <p:spPr/>
        <p:txBody>
          <a:bodyPr/>
          <a:lstStyle/>
          <a:p>
            <a:r>
              <a:rPr lang="el-GR" dirty="0" err="1"/>
              <a:t>Κοινωνιογλωσσικός</a:t>
            </a:r>
            <a:r>
              <a:rPr lang="el-GR" dirty="0"/>
              <a:t> όρος που χρησιμοποιείται για την αναφορά σε ένα οποιοδήποτε σύνολο γλωσσικών τύπων των οποίων η εμφάνιση συνδέεται με κοινωνικούς παράγοντες, </a:t>
            </a:r>
            <a:r>
              <a:rPr lang="el-GR" dirty="0" err="1"/>
              <a:t>εμφαν</a:t>
            </a:r>
            <a:r>
              <a:rPr lang="en-US" dirty="0" err="1"/>
              <a:t>ί</a:t>
            </a:r>
            <a:r>
              <a:rPr lang="el-GR" dirty="0"/>
              <a:t>ζει, δηλαδή, μια χαρακτηριστική κοινωνική κατανομή. Στον όρο αυτό εμπίπτουν διαφορετικές προφορές, διαφορετικά γλωσσικά ύφη, διαφορετικές διάλεκτοι, ακόμα και διαφορετικές γλώσσες, που προσδιορίζονται αντιθετικά μεταξύ τους για κοινωνικούς λόγους.</a:t>
            </a:r>
          </a:p>
          <a:p>
            <a:r>
              <a:rPr lang="el-GR" dirty="0"/>
              <a:t>Διαφορετικές πραγματώσεις της γλώσσας ως αφηρημένης έννοιας σε διαφορετικά </a:t>
            </a:r>
            <a:r>
              <a:rPr lang="el-GR" dirty="0" err="1"/>
              <a:t>κοινωνιογλωσσικά</a:t>
            </a:r>
            <a:r>
              <a:rPr lang="el-GR" dirty="0"/>
              <a:t> περιβάλλοντα</a:t>
            </a:r>
          </a:p>
        </p:txBody>
      </p:sp>
    </p:spTree>
    <p:extLst>
      <p:ext uri="{BB962C8B-B14F-4D97-AF65-F5344CB8AC3E}">
        <p14:creationId xmlns:p14="http://schemas.microsoft.com/office/powerpoint/2010/main" val="1882002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3 - Τίτλος"/>
          <p:cNvSpPr>
            <a:spLocks noGrp="1"/>
          </p:cNvSpPr>
          <p:nvPr>
            <p:ph type="title"/>
          </p:nvPr>
        </p:nvSpPr>
        <p:spPr/>
        <p:txBody>
          <a:bodyPr>
            <a:normAutofit fontScale="90000"/>
          </a:bodyPr>
          <a:lstStyle/>
          <a:p>
            <a:r>
              <a:rPr lang="el-GR" sz="2400" b="1" dirty="0">
                <a:latin typeface="Calibri" charset="0"/>
              </a:rPr>
              <a:t>Στη γλώσσα υπάρχει </a:t>
            </a:r>
            <a:r>
              <a:rPr lang="el-GR" sz="2400" b="1" u="sng" dirty="0">
                <a:latin typeface="Calibri" charset="0"/>
              </a:rPr>
              <a:t>ετερότητα</a:t>
            </a:r>
            <a:r>
              <a:rPr lang="el-GR" sz="2400" b="1" dirty="0">
                <a:latin typeface="Calibri" charset="0"/>
              </a:rPr>
              <a:t>/  κάθε ομιλητής μιας γλώσσας είναι για το δικό του σύστημα πρώτα </a:t>
            </a:r>
            <a:r>
              <a:rPr lang="el-GR" sz="2400" b="1" dirty="0" err="1">
                <a:latin typeface="Calibri" charset="0"/>
              </a:rPr>
              <a:t>απ’όλα</a:t>
            </a:r>
            <a:r>
              <a:rPr lang="el-GR" sz="2400" b="1" dirty="0">
                <a:latin typeface="Calibri" charset="0"/>
              </a:rPr>
              <a:t> </a:t>
            </a:r>
            <a:r>
              <a:rPr lang="el-GR" sz="2400" b="1" u="sng" dirty="0">
                <a:latin typeface="Calibri" charset="0"/>
              </a:rPr>
              <a:t>πολύγλωσσο</a:t>
            </a:r>
            <a:r>
              <a:rPr lang="el-GR" sz="2400" b="1" dirty="0">
                <a:latin typeface="Calibri" charset="0"/>
              </a:rPr>
              <a:t>ς/ </a:t>
            </a:r>
          </a:p>
        </p:txBody>
      </p:sp>
      <p:sp>
        <p:nvSpPr>
          <p:cNvPr id="5122" name="2 - Θέση περιεχομένου"/>
          <p:cNvSpPr>
            <a:spLocks noGrp="1"/>
          </p:cNvSpPr>
          <p:nvPr>
            <p:ph sz="half" idx="1"/>
          </p:nvPr>
        </p:nvSpPr>
        <p:spPr/>
        <p:txBody>
          <a:bodyPr/>
          <a:lstStyle/>
          <a:p>
            <a:r>
              <a:rPr lang="el-GR" dirty="0">
                <a:latin typeface="Calibri" charset="0"/>
              </a:rPr>
              <a:t>Γλωσσική/ές </a:t>
            </a:r>
            <a:r>
              <a:rPr lang="el-GR" b="1" dirty="0">
                <a:latin typeface="Calibri" charset="0"/>
              </a:rPr>
              <a:t>ποικιλία/ες</a:t>
            </a:r>
            <a:r>
              <a:rPr lang="el-GR" dirty="0">
                <a:latin typeface="Calibri" charset="0"/>
              </a:rPr>
              <a:t> ανάλογα με </a:t>
            </a:r>
          </a:p>
          <a:p>
            <a:pPr lvl="1"/>
            <a:r>
              <a:rPr lang="el-GR" sz="3200" b="1" dirty="0">
                <a:latin typeface="Calibri" charset="0"/>
              </a:rPr>
              <a:t>ΠΟΙΟΣ</a:t>
            </a:r>
            <a:r>
              <a:rPr lang="el-GR" sz="3200" dirty="0">
                <a:latin typeface="Calibri" charset="0"/>
              </a:rPr>
              <a:t>: γλωσσικός χρήστης</a:t>
            </a:r>
          </a:p>
          <a:p>
            <a:pPr lvl="1"/>
            <a:r>
              <a:rPr lang="el-GR" sz="3200" b="1" dirty="0">
                <a:latin typeface="Calibri" charset="0"/>
              </a:rPr>
              <a:t>ΠΟΤΕ</a:t>
            </a:r>
            <a:r>
              <a:rPr lang="el-GR" sz="3200" dirty="0">
                <a:latin typeface="Calibri" charset="0"/>
              </a:rPr>
              <a:t>: χρήση, περίσταση γλωσσικής επικοινωνίας</a:t>
            </a:r>
          </a:p>
        </p:txBody>
      </p:sp>
      <p:pic>
        <p:nvPicPr>
          <p:cNvPr id="3" name="Content Placeholder 2" descr="MAK_Halliday.jpg"/>
          <p:cNvPicPr>
            <a:picLocks noGrp="1" noChangeAspect="1"/>
          </p:cNvPicPr>
          <p:nvPr>
            <p:ph sz="half" idx="2"/>
          </p:nvPr>
        </p:nvPicPr>
        <p:blipFill>
          <a:blip r:embed="rId2">
            <a:extLst>
              <a:ext uri="{28A0092B-C50C-407E-A947-70E740481C1C}">
                <a14:useLocalDpi xmlns:a14="http://schemas.microsoft.com/office/drawing/2010/main" val="0"/>
              </a:ext>
            </a:extLst>
          </a:blip>
          <a:srcRect t="7733" b="7733"/>
          <a:stretch>
            <a:fillRect/>
          </a:stretch>
        </p:blipFill>
        <p:spPr/>
      </p:pic>
      <p:sp>
        <p:nvSpPr>
          <p:cNvPr id="4" name="Rectangle 3"/>
          <p:cNvSpPr/>
          <p:nvPr/>
        </p:nvSpPr>
        <p:spPr>
          <a:xfrm>
            <a:off x="6744072" y="5805264"/>
            <a:ext cx="3528392" cy="105273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t>Michael </a:t>
            </a:r>
            <a:r>
              <a:rPr lang="en-US" sz="2800" dirty="0" err="1"/>
              <a:t>Halliday</a:t>
            </a:r>
            <a:endParaRPr lang="en-US" sz="2800" dirty="0"/>
          </a:p>
        </p:txBody>
      </p:sp>
    </p:spTree>
    <p:extLst>
      <p:ext uri="{BB962C8B-B14F-4D97-AF65-F5344CB8AC3E}">
        <p14:creationId xmlns:p14="http://schemas.microsoft.com/office/powerpoint/2010/main" val="1027541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023669-3C44-284D-BE17-CF10A3D1DDF4}"/>
              </a:ext>
            </a:extLst>
          </p:cNvPr>
          <p:cNvSpPr>
            <a:spLocks noGrp="1"/>
          </p:cNvSpPr>
          <p:nvPr>
            <p:ph type="title"/>
          </p:nvPr>
        </p:nvSpPr>
        <p:spPr/>
        <p:txBody>
          <a:bodyPr/>
          <a:lstStyle/>
          <a:p>
            <a:pPr algn="ctr"/>
            <a:r>
              <a:rPr lang="el-GR" dirty="0"/>
              <a:t>Γλωσσική διαφοροποίηση: ο </a:t>
            </a:r>
            <a:r>
              <a:rPr lang="el-GR" b="1" dirty="0"/>
              <a:t>χρήστης</a:t>
            </a:r>
            <a:r>
              <a:rPr lang="el-GR" dirty="0"/>
              <a:t> στο επίκεντρο</a:t>
            </a:r>
          </a:p>
        </p:txBody>
      </p:sp>
      <p:sp>
        <p:nvSpPr>
          <p:cNvPr id="3" name="Θέση περιεχομένου 2">
            <a:extLst>
              <a:ext uri="{FF2B5EF4-FFF2-40B4-BE49-F238E27FC236}">
                <a16:creationId xmlns:a16="http://schemas.microsoft.com/office/drawing/2014/main" id="{71B68BCE-34E9-9D4B-9E19-EACC727CCEED}"/>
              </a:ext>
            </a:extLst>
          </p:cNvPr>
          <p:cNvSpPr>
            <a:spLocks noGrp="1"/>
          </p:cNvSpPr>
          <p:nvPr>
            <p:ph idx="1"/>
          </p:nvPr>
        </p:nvSpPr>
        <p:spPr/>
        <p:txBody>
          <a:bodyPr/>
          <a:lstStyle/>
          <a:p>
            <a:r>
              <a:rPr lang="el-GR" dirty="0"/>
              <a:t>Ποια στοιχεία της </a:t>
            </a:r>
            <a:r>
              <a:rPr lang="el-GR" b="1" dirty="0"/>
              <a:t>ταυτότητας του χρήστη και του είδους του μέσου με το οποίο συντελείται η επικοινωνία </a:t>
            </a:r>
            <a:r>
              <a:rPr lang="el-GR" dirty="0"/>
              <a:t>αποκαλύπτονται στα παρακάτω κομμάτια λόγου;</a:t>
            </a:r>
          </a:p>
          <a:p>
            <a:endParaRPr lang="el-GR" dirty="0"/>
          </a:p>
          <a:p>
            <a:endParaRPr lang="el-GR" dirty="0"/>
          </a:p>
          <a:p>
            <a:endParaRPr lang="en-US" dirty="0"/>
          </a:p>
          <a:p>
            <a:endParaRPr lang="el-GR" dirty="0"/>
          </a:p>
          <a:p>
            <a:endParaRPr lang="el-GR" dirty="0"/>
          </a:p>
          <a:p>
            <a:endParaRPr lang="el-GR" dirty="0"/>
          </a:p>
        </p:txBody>
      </p:sp>
      <p:sp>
        <p:nvSpPr>
          <p:cNvPr id="4" name="Θέση περιεχομένου 2">
            <a:extLst>
              <a:ext uri="{FF2B5EF4-FFF2-40B4-BE49-F238E27FC236}">
                <a16:creationId xmlns:a16="http://schemas.microsoft.com/office/drawing/2014/main" id="{1D070479-6E86-B543-BDE7-11911CD791B8}"/>
              </a:ext>
            </a:extLst>
          </p:cNvPr>
          <p:cNvSpPr txBox="1">
            <a:spLocks/>
          </p:cNvSpPr>
          <p:nvPr/>
        </p:nvSpPr>
        <p:spPr>
          <a:xfrm>
            <a:off x="571983" y="3074981"/>
            <a:ext cx="1915186" cy="310198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mj-lt"/>
              <a:buAutoNum type="arabicPeriod"/>
            </a:pPr>
            <a:r>
              <a:rPr lang="el-GR"/>
              <a:t>«Τ κνς»</a:t>
            </a:r>
          </a:p>
          <a:p>
            <a:pPr marL="342900" indent="-342900">
              <a:buFont typeface="+mj-lt"/>
              <a:buAutoNum type="arabicPeriod"/>
            </a:pPr>
            <a:r>
              <a:rPr lang="el-GR"/>
              <a:t>«κλ»</a:t>
            </a:r>
          </a:p>
          <a:p>
            <a:pPr marL="342900" indent="-342900">
              <a:buFont typeface="+mj-lt"/>
              <a:buAutoNum type="arabicPeriod"/>
            </a:pPr>
            <a:r>
              <a:rPr lang="el-GR"/>
              <a:t>«οτκ» </a:t>
            </a:r>
          </a:p>
          <a:p>
            <a:pPr marL="342900" indent="-342900">
              <a:buFont typeface="+mj-lt"/>
              <a:buAutoNum type="arabicPeriod"/>
            </a:pPr>
            <a:r>
              <a:rPr lang="el-GR"/>
              <a:t>«Νν»</a:t>
            </a:r>
          </a:p>
          <a:p>
            <a:pPr marL="342900" indent="-342900">
              <a:buFont typeface="+mj-lt"/>
              <a:buAutoNum type="arabicPeriod"/>
            </a:pPr>
            <a:r>
              <a:rPr lang="el-GR"/>
              <a:t>«σμρ»</a:t>
            </a:r>
          </a:p>
          <a:p>
            <a:pPr marL="342900" indent="-342900">
              <a:buFont typeface="+mj-lt"/>
              <a:buAutoNum type="arabicPeriod"/>
            </a:pPr>
            <a:r>
              <a:rPr lang="el-GR"/>
              <a:t>«τπτ»</a:t>
            </a:r>
          </a:p>
          <a:p>
            <a:pPr marL="342900" indent="-342900">
              <a:buFont typeface="+mj-lt"/>
              <a:buAutoNum type="arabicPeriod"/>
            </a:pPr>
            <a:r>
              <a:rPr lang="el-GR"/>
              <a:t>«δλδ»</a:t>
            </a:r>
          </a:p>
          <a:p>
            <a:pPr marL="342900" indent="-342900">
              <a:buFont typeface="+mj-lt"/>
              <a:buAutoNum type="arabicPeriod"/>
            </a:pPr>
            <a:r>
              <a:rPr lang="el-GR"/>
              <a:t>«μνμ»</a:t>
            </a:r>
          </a:p>
          <a:p>
            <a:pPr marL="342900" indent="-342900">
              <a:buFont typeface="+mj-lt"/>
              <a:buAutoNum type="arabicPeriod"/>
            </a:pPr>
            <a:r>
              <a:rPr lang="el-GR"/>
              <a:t>«δν»</a:t>
            </a:r>
          </a:p>
          <a:p>
            <a:pPr marL="342900" indent="-342900">
              <a:buFont typeface="+mj-lt"/>
              <a:buAutoNum type="arabicPeriod"/>
            </a:pPr>
            <a:r>
              <a:rPr lang="el-GR"/>
              <a:t>«βρμ»</a:t>
            </a:r>
            <a:endParaRPr lang="el-GR" dirty="0"/>
          </a:p>
        </p:txBody>
      </p:sp>
      <p:sp>
        <p:nvSpPr>
          <p:cNvPr id="5" name="TextBox 4">
            <a:extLst>
              <a:ext uri="{FF2B5EF4-FFF2-40B4-BE49-F238E27FC236}">
                <a16:creationId xmlns:a16="http://schemas.microsoft.com/office/drawing/2014/main" id="{9AFFA541-1151-2B87-1212-12DAA40B8E23}"/>
              </a:ext>
            </a:extLst>
          </p:cNvPr>
          <p:cNvSpPr txBox="1"/>
          <p:nvPr/>
        </p:nvSpPr>
        <p:spPr>
          <a:xfrm>
            <a:off x="3345084" y="3611301"/>
            <a:ext cx="1786066" cy="923330"/>
          </a:xfrm>
          <a:prstGeom prst="rect">
            <a:avLst/>
          </a:prstGeom>
          <a:noFill/>
        </p:spPr>
        <p:txBody>
          <a:bodyPr wrap="none" rtlCol="0">
            <a:spAutoFit/>
          </a:bodyPr>
          <a:lstStyle/>
          <a:p>
            <a:pPr>
              <a:buFont typeface="Arial" panose="020B0604020202020204" pitchFamily="34" charset="0"/>
              <a:buChar char="•"/>
            </a:pPr>
            <a:r>
              <a:rPr lang="el-GR" dirty="0" err="1"/>
              <a:t>Πρπ</a:t>
            </a:r>
            <a:r>
              <a:rPr lang="el-GR" dirty="0"/>
              <a:t> ν τ </a:t>
            </a:r>
            <a:r>
              <a:rPr lang="el-GR" dirty="0" err="1"/>
              <a:t>πμ</a:t>
            </a:r>
            <a:r>
              <a:rPr lang="el-GR" dirty="0"/>
              <a:t> </a:t>
            </a:r>
            <a:r>
              <a:rPr lang="el-GR" dirty="0" err="1"/>
              <a:t>σμρ</a:t>
            </a:r>
            <a:r>
              <a:rPr lang="el-GR" dirty="0"/>
              <a:t>!</a:t>
            </a:r>
          </a:p>
          <a:p>
            <a:pPr>
              <a:buFont typeface="Arial" panose="020B0604020202020204" pitchFamily="34" charset="0"/>
              <a:buChar char="•"/>
            </a:pPr>
            <a:r>
              <a:rPr lang="el-GR" dirty="0"/>
              <a:t>-Οκ, σ </a:t>
            </a:r>
            <a:r>
              <a:rPr lang="el-GR" dirty="0" err="1"/>
              <a:t>πρν</a:t>
            </a:r>
            <a:r>
              <a:rPr lang="el-GR" dirty="0"/>
              <a:t> σ 2!</a:t>
            </a:r>
          </a:p>
          <a:p>
            <a:endParaRPr lang="el-GR" dirty="0"/>
          </a:p>
        </p:txBody>
      </p:sp>
    </p:spTree>
    <p:extLst>
      <p:ext uri="{BB962C8B-B14F-4D97-AF65-F5344CB8AC3E}">
        <p14:creationId xmlns:p14="http://schemas.microsoft.com/office/powerpoint/2010/main" val="298241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023092-92B1-C99C-D036-06751635C75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713276A-6055-3DBA-90C3-05467F24AE18}"/>
              </a:ext>
            </a:extLst>
          </p:cNvPr>
          <p:cNvSpPr>
            <a:spLocks noGrp="1"/>
          </p:cNvSpPr>
          <p:nvPr>
            <p:ph idx="1"/>
          </p:nvPr>
        </p:nvSpPr>
        <p:spPr/>
        <p:txBody>
          <a:bodyPr/>
          <a:lstStyle/>
          <a:p>
            <a:endParaRPr lang="el-GR"/>
          </a:p>
        </p:txBody>
      </p:sp>
      <p:pic>
        <p:nvPicPr>
          <p:cNvPr id="1026" name="Picture 2" descr="«Μαμά, μην κριντζάρεις» – Τι ελληνικά μιλάνε οι νέοι σήμερα;">
            <a:extLst>
              <a:ext uri="{FF2B5EF4-FFF2-40B4-BE49-F238E27FC236}">
                <a16:creationId xmlns:a16="http://schemas.microsoft.com/office/drawing/2014/main" id="{F2C7EB82-685A-9AC6-E386-E6C08368EE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982" y="381000"/>
            <a:ext cx="97536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784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98B3A32B-1E64-B241-9EA3-6224AB405701}"/>
              </a:ext>
            </a:extLst>
          </p:cNvPr>
          <p:cNvPicPr>
            <a:picLocks noGrp="1" noChangeAspect="1"/>
          </p:cNvPicPr>
          <p:nvPr>
            <p:ph idx="4294967295"/>
          </p:nvPr>
        </p:nvPicPr>
        <p:blipFill>
          <a:blip r:embed="rId2"/>
          <a:stretch>
            <a:fillRect/>
          </a:stretch>
        </p:blipFill>
        <p:spPr>
          <a:xfrm>
            <a:off x="1027484" y="523081"/>
            <a:ext cx="4533900" cy="5811838"/>
          </a:xfrm>
        </p:spPr>
      </p:pic>
      <p:sp>
        <p:nvSpPr>
          <p:cNvPr id="6" name="Στρογγυλεμένο ορθογώνιο 5">
            <a:extLst>
              <a:ext uri="{FF2B5EF4-FFF2-40B4-BE49-F238E27FC236}">
                <a16:creationId xmlns:a16="http://schemas.microsoft.com/office/drawing/2014/main" id="{89D47374-4383-CD49-8B2B-EB2D4052DCD6}"/>
              </a:ext>
            </a:extLst>
          </p:cNvPr>
          <p:cNvSpPr/>
          <p:nvPr/>
        </p:nvSpPr>
        <p:spPr>
          <a:xfrm>
            <a:off x="1173601" y="1400783"/>
            <a:ext cx="4241665" cy="2495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extBox 1">
            <a:extLst>
              <a:ext uri="{FF2B5EF4-FFF2-40B4-BE49-F238E27FC236}">
                <a16:creationId xmlns:a16="http://schemas.microsoft.com/office/drawing/2014/main" id="{8930F705-BA40-05AA-7D65-F0C715587E8E}"/>
              </a:ext>
            </a:extLst>
          </p:cNvPr>
          <p:cNvSpPr txBox="1"/>
          <p:nvPr/>
        </p:nvSpPr>
        <p:spPr>
          <a:xfrm>
            <a:off x="6630618" y="1514475"/>
            <a:ext cx="5448799" cy="1477328"/>
          </a:xfrm>
          <a:prstGeom prst="rect">
            <a:avLst/>
          </a:prstGeom>
          <a:noFill/>
        </p:spPr>
        <p:txBody>
          <a:bodyPr wrap="none" rtlCol="0">
            <a:spAutoFit/>
          </a:bodyPr>
          <a:lstStyle/>
          <a:p>
            <a:r>
              <a:rPr lang="el-GR" dirty="0"/>
              <a:t>Πόσα </a:t>
            </a:r>
            <a:r>
              <a:rPr lang="el-GR" dirty="0" err="1"/>
              <a:t>γραφηματικά</a:t>
            </a:r>
            <a:r>
              <a:rPr lang="el-GR" dirty="0"/>
              <a:t> συστήματα, πόσες γλώσσες</a:t>
            </a:r>
          </a:p>
          <a:p>
            <a:r>
              <a:rPr lang="el-GR" dirty="0"/>
              <a:t>αναμειγνύονται  στο συγκεκριμένο μήνυμα;</a:t>
            </a:r>
          </a:p>
          <a:p>
            <a:endParaRPr lang="el-GR" dirty="0"/>
          </a:p>
          <a:p>
            <a:r>
              <a:rPr lang="el-GR" dirty="0"/>
              <a:t>Τι εικασίες μπορείτε να κάνετε για την ταυτότητα των </a:t>
            </a:r>
          </a:p>
          <a:p>
            <a:r>
              <a:rPr lang="el-GR" dirty="0"/>
              <a:t>δύο εμπλεκόμενων;</a:t>
            </a:r>
          </a:p>
        </p:txBody>
      </p:sp>
    </p:spTree>
    <p:extLst>
      <p:ext uri="{BB962C8B-B14F-4D97-AF65-F5344CB8AC3E}">
        <p14:creationId xmlns:p14="http://schemas.microsoft.com/office/powerpoint/2010/main" val="3613296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8DBDAAB-2590-057F-AB4B-2CE8973AE6EB}"/>
              </a:ext>
            </a:extLst>
          </p:cNvPr>
          <p:cNvSpPr>
            <a:spLocks noGrp="1"/>
          </p:cNvSpPr>
          <p:nvPr>
            <p:ph idx="1"/>
          </p:nvPr>
        </p:nvSpPr>
        <p:spPr>
          <a:xfrm>
            <a:off x="8079129" y="1063887"/>
            <a:ext cx="2946606" cy="4109997"/>
          </a:xfrm>
        </p:spPr>
        <p:txBody>
          <a:bodyPr>
            <a:normAutofit/>
          </a:bodyPr>
          <a:lstStyle/>
          <a:p>
            <a:r>
              <a:rPr lang="el-GR" dirty="0" err="1"/>
              <a:t>Τσιλ</a:t>
            </a:r>
            <a:endParaRPr lang="el-GR" dirty="0"/>
          </a:p>
          <a:p>
            <a:r>
              <a:rPr lang="el-GR" dirty="0" err="1"/>
              <a:t>Τσιλαριστά</a:t>
            </a:r>
            <a:endParaRPr lang="el-GR" dirty="0"/>
          </a:p>
          <a:p>
            <a:r>
              <a:rPr lang="el-GR" dirty="0"/>
              <a:t>Κασέρι</a:t>
            </a:r>
          </a:p>
          <a:p>
            <a:r>
              <a:rPr lang="el-GR" dirty="0" err="1"/>
              <a:t>Λαγκάρω</a:t>
            </a:r>
            <a:endParaRPr lang="el-GR" dirty="0"/>
          </a:p>
          <a:p>
            <a:r>
              <a:rPr lang="el-GR" dirty="0" err="1"/>
              <a:t>Λαριστά</a:t>
            </a:r>
            <a:endParaRPr lang="el-GR" dirty="0"/>
          </a:p>
          <a:p>
            <a:r>
              <a:rPr lang="el-GR" dirty="0" err="1"/>
              <a:t>Χελόου</a:t>
            </a:r>
            <a:endParaRPr lang="el-GR" dirty="0"/>
          </a:p>
          <a:p>
            <a:r>
              <a:rPr lang="el-GR" dirty="0" err="1"/>
              <a:t>Φλεξάρω</a:t>
            </a:r>
            <a:endParaRPr lang="el-GR" dirty="0"/>
          </a:p>
          <a:p>
            <a:r>
              <a:rPr lang="el-GR" dirty="0" err="1"/>
              <a:t>Σλατίνα</a:t>
            </a:r>
            <a:endParaRPr lang="el-GR" dirty="0"/>
          </a:p>
          <a:p>
            <a:r>
              <a:rPr lang="el-GR" dirty="0" err="1"/>
              <a:t>Κρας</a:t>
            </a:r>
            <a:endParaRPr lang="el-GR" dirty="0"/>
          </a:p>
          <a:p>
            <a:endParaRPr lang="el-GR" dirty="0"/>
          </a:p>
        </p:txBody>
      </p:sp>
      <p:pic>
        <p:nvPicPr>
          <p:cNvPr id="4" name="Εικόνα 3">
            <a:extLst>
              <a:ext uri="{FF2B5EF4-FFF2-40B4-BE49-F238E27FC236}">
                <a16:creationId xmlns:a16="http://schemas.microsoft.com/office/drawing/2014/main" id="{DED02EF2-C521-CBF6-DF8E-7C836FFB5CD6}"/>
              </a:ext>
            </a:extLst>
          </p:cNvPr>
          <p:cNvPicPr>
            <a:picLocks noChangeAspect="1"/>
          </p:cNvPicPr>
          <p:nvPr/>
        </p:nvPicPr>
        <p:blipFill>
          <a:blip r:embed="rId2"/>
          <a:stretch>
            <a:fillRect/>
          </a:stretch>
        </p:blipFill>
        <p:spPr>
          <a:xfrm>
            <a:off x="518387" y="46299"/>
            <a:ext cx="7219833" cy="6858000"/>
          </a:xfrm>
          <a:prstGeom prst="rect">
            <a:avLst/>
          </a:prstGeom>
        </p:spPr>
      </p:pic>
    </p:spTree>
    <p:extLst>
      <p:ext uri="{BB962C8B-B14F-4D97-AF65-F5344CB8AC3E}">
        <p14:creationId xmlns:p14="http://schemas.microsoft.com/office/powerpoint/2010/main" val="1162090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1981200" y="274638"/>
            <a:ext cx="8686800" cy="1143000"/>
          </a:xfrm>
        </p:spPr>
        <p:txBody>
          <a:bodyPr>
            <a:normAutofit fontScale="90000"/>
          </a:bodyPr>
          <a:lstStyle/>
          <a:p>
            <a:r>
              <a:rPr lang="el-GR" sz="4000" b="1" dirty="0">
                <a:solidFill>
                  <a:srgbClr val="FF0000"/>
                </a:solidFill>
                <a:latin typeface="Calibri" charset="0"/>
              </a:rPr>
              <a:t>Γλωσσική ποικιλία με βάση τον ΧΡΗΣΤΗ (1)</a:t>
            </a:r>
          </a:p>
        </p:txBody>
      </p:sp>
      <p:sp>
        <p:nvSpPr>
          <p:cNvPr id="6147" name="2 - Θέση περιεχομένου"/>
          <p:cNvSpPr>
            <a:spLocks noGrp="1"/>
          </p:cNvSpPr>
          <p:nvPr>
            <p:ph idx="1"/>
          </p:nvPr>
        </p:nvSpPr>
        <p:spPr>
          <a:xfrm>
            <a:off x="1981200" y="1600200"/>
            <a:ext cx="8229600" cy="4997450"/>
          </a:xfrm>
        </p:spPr>
        <p:txBody>
          <a:bodyPr/>
          <a:lstStyle/>
          <a:p>
            <a:pPr>
              <a:buFont typeface="Courier New" charset="0"/>
              <a:buChar char="o"/>
            </a:pPr>
            <a:r>
              <a:rPr lang="el-GR" dirty="0">
                <a:latin typeface="Calibri" charset="0"/>
              </a:rPr>
              <a:t>Γεωγραφικές ποικιλίες</a:t>
            </a:r>
          </a:p>
          <a:p>
            <a:pPr lvl="1"/>
            <a:r>
              <a:rPr lang="el-GR" b="1" dirty="0">
                <a:latin typeface="Calibri" charset="0"/>
              </a:rPr>
              <a:t>Διάλεκτοι</a:t>
            </a:r>
            <a:r>
              <a:rPr lang="el-GR" dirty="0">
                <a:latin typeface="Calibri" charset="0"/>
              </a:rPr>
              <a:t>: </a:t>
            </a:r>
            <a:r>
              <a:rPr lang="el-GR" sz="2400" dirty="0">
                <a:latin typeface="Calibri" charset="0"/>
              </a:rPr>
              <a:t>διαφοροποιήσεις από την κοινή γλώσσα σε προφορά, γραμματική, λεξιλόγιο</a:t>
            </a:r>
            <a:endParaRPr lang="en-US" sz="2400" dirty="0">
              <a:latin typeface="Calibri" charset="0"/>
            </a:endParaRPr>
          </a:p>
          <a:p>
            <a:pPr lvl="2"/>
            <a:r>
              <a:rPr lang="en-US" sz="2000" dirty="0">
                <a:latin typeface="Calibri" charset="0"/>
              </a:rPr>
              <a:t>  </a:t>
            </a:r>
            <a:r>
              <a:rPr lang="el-GR" sz="2000" dirty="0">
                <a:latin typeface="Calibri" charset="0"/>
              </a:rPr>
              <a:t>Κατωιταλική, Ποντιακή, Καππαδοκική, Τσακώνικη/ Κυπριακή, Κρητική</a:t>
            </a:r>
          </a:p>
          <a:p>
            <a:pPr lvl="1"/>
            <a:r>
              <a:rPr lang="el-GR" b="1" dirty="0">
                <a:latin typeface="Calibri" charset="0"/>
              </a:rPr>
              <a:t>Ιδιώματα:</a:t>
            </a:r>
            <a:r>
              <a:rPr lang="el-GR" dirty="0">
                <a:latin typeface="Calibri" charset="0"/>
              </a:rPr>
              <a:t> </a:t>
            </a:r>
            <a:r>
              <a:rPr lang="el-GR" sz="2400" dirty="0">
                <a:latin typeface="Calibri" charset="0"/>
              </a:rPr>
              <a:t>γλωσσικές ποικιλίες που μιλιούνται σε μικρή γεωγραφική έκταση και με μικρή γλωσσική απόκλιση από την κοινή γλώσσα</a:t>
            </a:r>
          </a:p>
          <a:p>
            <a:pPr lvl="2"/>
            <a:r>
              <a:rPr lang="el-GR" sz="2000" dirty="0">
                <a:latin typeface="Calibri" charset="0"/>
              </a:rPr>
              <a:t>ΝΕ ιδιώματα: βόρεια και νότια (</a:t>
            </a:r>
            <a:r>
              <a:rPr lang="en-US" sz="2000" dirty="0" err="1">
                <a:latin typeface="Calibri" charset="0"/>
              </a:rPr>
              <a:t>Hatzidakis</a:t>
            </a:r>
            <a:r>
              <a:rPr lang="en-US" sz="2000" dirty="0">
                <a:latin typeface="Calibri" charset="0"/>
              </a:rPr>
              <a:t> 1892, 342)</a:t>
            </a:r>
            <a:endParaRPr lang="el-GR" sz="2000" dirty="0">
              <a:latin typeface="Calibri" charset="0"/>
            </a:endParaRPr>
          </a:p>
          <a:p>
            <a:pPr lvl="1" indent="0">
              <a:buNone/>
            </a:pPr>
            <a:endParaRPr lang="el-GR" dirty="0">
              <a:latin typeface="Calibri" charset="0"/>
            </a:endParaRPr>
          </a:p>
          <a:p>
            <a:pPr lvl="1">
              <a:buFontTx/>
              <a:buChar char="-"/>
            </a:pPr>
            <a:endParaRPr lang="el-GR" dirty="0">
              <a:latin typeface="Calibri" charset="0"/>
            </a:endParaRPr>
          </a:p>
        </p:txBody>
      </p:sp>
    </p:spTree>
    <p:extLst>
      <p:ext uri="{BB962C8B-B14F-4D97-AF65-F5344CB8AC3E}">
        <p14:creationId xmlns:p14="http://schemas.microsoft.com/office/powerpoint/2010/main" val="1299472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1981200" y="274638"/>
            <a:ext cx="8686800" cy="1143000"/>
          </a:xfrm>
        </p:spPr>
        <p:txBody>
          <a:bodyPr>
            <a:normAutofit fontScale="90000"/>
          </a:bodyPr>
          <a:lstStyle/>
          <a:p>
            <a:r>
              <a:rPr lang="el-GR" sz="4000" b="1" dirty="0">
                <a:solidFill>
                  <a:srgbClr val="FF0000"/>
                </a:solidFill>
                <a:latin typeface="Calibri" charset="0"/>
              </a:rPr>
              <a:t>Γλωσσική ποικιλία με βάση τον ΧΡΗΣΤΗ (2)</a:t>
            </a:r>
          </a:p>
        </p:txBody>
      </p:sp>
      <p:sp>
        <p:nvSpPr>
          <p:cNvPr id="6147" name="2 - Θέση περιεχομένου"/>
          <p:cNvSpPr>
            <a:spLocks noGrp="1"/>
          </p:cNvSpPr>
          <p:nvPr>
            <p:ph idx="1"/>
          </p:nvPr>
        </p:nvSpPr>
        <p:spPr>
          <a:xfrm>
            <a:off x="1981200" y="1600200"/>
            <a:ext cx="8229600" cy="4997450"/>
          </a:xfrm>
        </p:spPr>
        <p:txBody>
          <a:bodyPr/>
          <a:lstStyle/>
          <a:p>
            <a:pPr>
              <a:buFont typeface="Courier New" charset="0"/>
              <a:buChar char="o"/>
            </a:pPr>
            <a:r>
              <a:rPr lang="el-GR" dirty="0">
                <a:latin typeface="Calibri" charset="0"/>
              </a:rPr>
              <a:t>Κοινωνιογλωσσικές ποικιλίες (κοινωνιόλεκτοι)</a:t>
            </a:r>
          </a:p>
          <a:p>
            <a:pPr lvl="1">
              <a:buFont typeface="Arial" charset="0"/>
              <a:buNone/>
            </a:pPr>
            <a:r>
              <a:rPr lang="el-GR" dirty="0">
                <a:latin typeface="Calibri" charset="0"/>
              </a:rPr>
              <a:t>- Φύλο (ανδρική </a:t>
            </a:r>
            <a:r>
              <a:rPr lang="en-US" dirty="0" err="1">
                <a:latin typeface="Calibri" charset="0"/>
              </a:rPr>
              <a:t>vs</a:t>
            </a:r>
            <a:r>
              <a:rPr lang="en-US" dirty="0">
                <a:latin typeface="Calibri" charset="0"/>
              </a:rPr>
              <a:t> </a:t>
            </a:r>
            <a:r>
              <a:rPr lang="el-GR" dirty="0">
                <a:latin typeface="Calibri" charset="0"/>
              </a:rPr>
              <a:t>γυναικεία γλώσσα)</a:t>
            </a:r>
          </a:p>
          <a:p>
            <a:pPr lvl="1">
              <a:buFontTx/>
              <a:buChar char="-"/>
            </a:pPr>
            <a:r>
              <a:rPr lang="el-GR" dirty="0">
                <a:highlight>
                  <a:srgbClr val="FFFF00"/>
                </a:highlight>
                <a:latin typeface="Calibri" charset="0"/>
              </a:rPr>
              <a:t>Ηλικία (π.χ. νέων)</a:t>
            </a:r>
          </a:p>
          <a:p>
            <a:pPr lvl="1">
              <a:buFontTx/>
              <a:buChar char="-"/>
            </a:pPr>
            <a:r>
              <a:rPr lang="el-GR" dirty="0">
                <a:latin typeface="Calibri" charset="0"/>
              </a:rPr>
              <a:t>Επίπεδο μόρφωσης (π.χ. Ακαδημαϊκός λόγος)</a:t>
            </a:r>
          </a:p>
          <a:p>
            <a:pPr lvl="1">
              <a:buFontTx/>
              <a:buChar char="-"/>
            </a:pPr>
            <a:r>
              <a:rPr lang="el-GR" dirty="0">
                <a:latin typeface="Calibri" charset="0"/>
              </a:rPr>
              <a:t>Επαγγελματική κατηγορία (π.χ. δημοσιογράφων)</a:t>
            </a:r>
          </a:p>
          <a:p>
            <a:pPr lvl="1">
              <a:buFontTx/>
              <a:buChar char="-"/>
            </a:pPr>
            <a:r>
              <a:rPr lang="el-GR" dirty="0">
                <a:latin typeface="Calibri" charset="0"/>
              </a:rPr>
              <a:t>Κοινωνική τάξη (π.χ. της εργατικής τάξης)</a:t>
            </a:r>
          </a:p>
          <a:p>
            <a:pPr lvl="1">
              <a:buFontTx/>
              <a:buChar char="-"/>
            </a:pPr>
            <a:endParaRPr lang="el-GR" dirty="0">
              <a:latin typeface="Calibri" charset="0"/>
            </a:endParaRPr>
          </a:p>
          <a:p>
            <a:pPr lvl="1">
              <a:buFont typeface="Courier New"/>
              <a:buChar char="o"/>
            </a:pPr>
            <a:r>
              <a:rPr lang="el-GR" sz="3200" dirty="0">
                <a:latin typeface="Calibri" charset="0"/>
              </a:rPr>
              <a:t>ιδιόλεκτος: </a:t>
            </a:r>
            <a:r>
              <a:rPr lang="el-GR" sz="2400" dirty="0">
                <a:latin typeface="Calibri" charset="0"/>
              </a:rPr>
              <a:t>το προσωπικό ύφος, η προσωπική ποικιλία του ομιλητή που προκύπτει από τα κοινωνικά και άλλα χαρακτηριστικά του</a:t>
            </a:r>
          </a:p>
          <a:p>
            <a:pPr lvl="1">
              <a:buFontTx/>
              <a:buChar char="-"/>
            </a:pPr>
            <a:endParaRPr lang="el-GR" sz="2400" dirty="0">
              <a:latin typeface="Calibri" charset="0"/>
            </a:endParaRPr>
          </a:p>
          <a:p>
            <a:pPr lvl="1">
              <a:buFontTx/>
              <a:buChar char="-"/>
            </a:pPr>
            <a:endParaRPr lang="el-GR" dirty="0">
              <a:latin typeface="Calibri" charset="0"/>
            </a:endParaRPr>
          </a:p>
        </p:txBody>
      </p:sp>
    </p:spTree>
    <p:extLst>
      <p:ext uri="{BB962C8B-B14F-4D97-AF65-F5344CB8AC3E}">
        <p14:creationId xmlns:p14="http://schemas.microsoft.com/office/powerpoint/2010/main" val="2557225973"/>
      </p:ext>
    </p:extLst>
  </p:cSld>
  <p:clrMapOvr>
    <a:masterClrMapping/>
  </p:clrMapOvr>
</p:sld>
</file>

<file path=ppt/theme/theme1.xml><?xml version="1.0" encoding="utf-8"?>
<a:theme xmlns:a="http://schemas.openxmlformats.org/drawingml/2006/main" name="Δέμα">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Δέμα</Template>
  <TotalTime>891</TotalTime>
  <Words>643</Words>
  <Application>Microsoft Macintosh PowerPoint</Application>
  <PresentationFormat>Ευρεία οθόνη</PresentationFormat>
  <Paragraphs>106</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Arial</vt:lpstr>
      <vt:lpstr>Calibri</vt:lpstr>
      <vt:lpstr>Corbel</vt:lpstr>
      <vt:lpstr>Courier New</vt:lpstr>
      <vt:lpstr>Gill Sans MT</vt:lpstr>
      <vt:lpstr>Δέμα</vt:lpstr>
      <vt:lpstr>Γλωσσικη ποικιλια</vt:lpstr>
      <vt:lpstr>Τι είναι η γλωσσική ποικιλία και πώς ανατρέπει τον μύθο της ομοιογένειας;</vt:lpstr>
      <vt:lpstr>Στη γλώσσα υπάρχει ετερότητα/  κάθε ομιλητής μιας γλώσσας είναι για το δικό του σύστημα πρώτα απ’όλα πολύγλωσσος/ </vt:lpstr>
      <vt:lpstr>Γλωσσική διαφοροποίηση: ο χρήστης στο επίκεντρο</vt:lpstr>
      <vt:lpstr>Παρουσίαση του PowerPoint</vt:lpstr>
      <vt:lpstr>Παρουσίαση του PowerPoint</vt:lpstr>
      <vt:lpstr>Παρουσίαση του PowerPoint</vt:lpstr>
      <vt:lpstr>Γλωσσική ποικιλία με βάση τον ΧΡΗΣΤΗ (1)</vt:lpstr>
      <vt:lpstr>Γλωσσική ποικιλία με βάση τον ΧΡΗΣΤΗ (2)</vt:lpstr>
      <vt:lpstr>Γλωσσική ποικιλία με βάση τη ΧΡΗΣΗ</vt:lpstr>
      <vt:lpstr>Τι καθορίζει τελικά τις γλωσσικές μας επιλογές;</vt:lpstr>
      <vt:lpstr>Τι περιλαμβανει η γλωσσικη ποικιλια</vt:lpstr>
      <vt:lpstr>Γλωσσα ωσ εργαλειο δομησησ της πραγματικοτητασ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Μορφολογια</dc:title>
  <dc:creator>Μαρία Ιακώβου</dc:creator>
  <cp:lastModifiedBy>Μαρία Ιακώβου</cp:lastModifiedBy>
  <cp:revision>8</cp:revision>
  <dcterms:created xsi:type="dcterms:W3CDTF">2021-11-28T07:06:14Z</dcterms:created>
  <dcterms:modified xsi:type="dcterms:W3CDTF">2023-05-23T19:49:57Z</dcterms:modified>
</cp:coreProperties>
</file>