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90"/>
  </p:notesMasterIdLst>
  <p:sldIdLst>
    <p:sldId id="458" r:id="rId2"/>
    <p:sldId id="337" r:id="rId3"/>
    <p:sldId id="257" r:id="rId4"/>
    <p:sldId id="343" r:id="rId5"/>
    <p:sldId id="464" r:id="rId6"/>
    <p:sldId id="490" r:id="rId7"/>
    <p:sldId id="260" r:id="rId8"/>
    <p:sldId id="465" r:id="rId9"/>
    <p:sldId id="259" r:id="rId10"/>
    <p:sldId id="466" r:id="rId11"/>
    <p:sldId id="697" r:id="rId12"/>
    <p:sldId id="311" r:id="rId13"/>
    <p:sldId id="266" r:id="rId14"/>
    <p:sldId id="705" r:id="rId15"/>
    <p:sldId id="706" r:id="rId16"/>
    <p:sldId id="722" r:id="rId17"/>
    <p:sldId id="696" r:id="rId18"/>
    <p:sldId id="698" r:id="rId19"/>
    <p:sldId id="702" r:id="rId20"/>
    <p:sldId id="699" r:id="rId21"/>
    <p:sldId id="700" r:id="rId22"/>
    <p:sldId id="703" r:id="rId23"/>
    <p:sldId id="704" r:id="rId24"/>
    <p:sldId id="701" r:id="rId25"/>
    <p:sldId id="318" r:id="rId26"/>
    <p:sldId id="319" r:id="rId27"/>
    <p:sldId id="320" r:id="rId28"/>
    <p:sldId id="491" r:id="rId29"/>
    <p:sldId id="264" r:id="rId30"/>
    <p:sldId id="467" r:id="rId31"/>
    <p:sldId id="694" r:id="rId32"/>
    <p:sldId id="400" r:id="rId33"/>
    <p:sldId id="468" r:id="rId34"/>
    <p:sldId id="402" r:id="rId35"/>
    <p:sldId id="469" r:id="rId36"/>
    <p:sldId id="470" r:id="rId37"/>
    <p:sldId id="383" r:id="rId38"/>
    <p:sldId id="302" r:id="rId39"/>
    <p:sldId id="303" r:id="rId40"/>
    <p:sldId id="724" r:id="rId41"/>
    <p:sldId id="759" r:id="rId42"/>
    <p:sldId id="760" r:id="rId43"/>
    <p:sldId id="725" r:id="rId44"/>
    <p:sldId id="733" r:id="rId45"/>
    <p:sldId id="719" r:id="rId46"/>
    <p:sldId id="734" r:id="rId47"/>
    <p:sldId id="721" r:id="rId48"/>
    <p:sldId id="735" r:id="rId49"/>
    <p:sldId id="737" r:id="rId50"/>
    <p:sldId id="720" r:id="rId51"/>
    <p:sldId id="740" r:id="rId52"/>
    <p:sldId id="741" r:id="rId53"/>
    <p:sldId id="742" r:id="rId54"/>
    <p:sldId id="743" r:id="rId55"/>
    <p:sldId id="744" r:id="rId56"/>
    <p:sldId id="745" r:id="rId57"/>
    <p:sldId id="716" r:id="rId58"/>
    <p:sldId id="746" r:id="rId59"/>
    <p:sldId id="726" r:id="rId60"/>
    <p:sldId id="747" r:id="rId61"/>
    <p:sldId id="748" r:id="rId62"/>
    <p:sldId id="749" r:id="rId63"/>
    <p:sldId id="750" r:id="rId64"/>
    <p:sldId id="718" r:id="rId65"/>
    <p:sldId id="427" r:id="rId66"/>
    <p:sldId id="428" r:id="rId67"/>
    <p:sldId id="430" r:id="rId68"/>
    <p:sldId id="580" r:id="rId69"/>
    <p:sldId id="693" r:id="rId70"/>
    <p:sldId id="431" r:id="rId71"/>
    <p:sldId id="432" r:id="rId72"/>
    <p:sldId id="394" r:id="rId73"/>
    <p:sldId id="424" r:id="rId74"/>
    <p:sldId id="425" r:id="rId75"/>
    <p:sldId id="426" r:id="rId76"/>
    <p:sldId id="710" r:id="rId77"/>
    <p:sldId id="730" r:id="rId78"/>
    <p:sldId id="731" r:id="rId79"/>
    <p:sldId id="751" r:id="rId80"/>
    <p:sldId id="752" r:id="rId81"/>
    <p:sldId id="753" r:id="rId82"/>
    <p:sldId id="754" r:id="rId83"/>
    <p:sldId id="755" r:id="rId84"/>
    <p:sldId id="756" r:id="rId85"/>
    <p:sldId id="757" r:id="rId86"/>
    <p:sldId id="473" r:id="rId87"/>
    <p:sldId id="474" r:id="rId88"/>
    <p:sldId id="732"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43"/>
  </p:normalViewPr>
  <p:slideViewPr>
    <p:cSldViewPr snapToGrid="0" snapToObjects="1">
      <p:cViewPr varScale="1">
        <p:scale>
          <a:sx n="55" d="100"/>
          <a:sy n="55" d="100"/>
        </p:scale>
        <p:origin x="200"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E80F6-7F23-C84F-999E-560EFBF5439C}" type="datetimeFigureOut">
              <a:rPr lang="el-GR" smtClean="0"/>
              <a:t>30/5/23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C3563-0CAB-634F-A314-062DAF228676}" type="slidenum">
              <a:rPr lang="el-GR" smtClean="0"/>
              <a:t>‹#›</a:t>
            </a:fld>
            <a:endParaRPr lang="el-GR"/>
          </a:p>
        </p:txBody>
      </p:sp>
    </p:spTree>
    <p:extLst>
      <p:ext uri="{BB962C8B-B14F-4D97-AF65-F5344CB8AC3E}">
        <p14:creationId xmlns:p14="http://schemas.microsoft.com/office/powerpoint/2010/main" val="340914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Θέση εικόνας διαφάνειας">
            <a:extLst>
              <a:ext uri="{FF2B5EF4-FFF2-40B4-BE49-F238E27FC236}">
                <a16:creationId xmlns:a16="http://schemas.microsoft.com/office/drawing/2014/main" id="{A3E45BD8-F08D-7E4E-8E81-5FF96A703928}"/>
              </a:ext>
            </a:extLst>
          </p:cNvPr>
          <p:cNvSpPr>
            <a:spLocks noGrp="1" noRot="1" noChangeAspect="1" noChangeArrowheads="1" noTextEdit="1"/>
          </p:cNvSpPr>
          <p:nvPr>
            <p:ph type="sldImg"/>
          </p:nvPr>
        </p:nvSpPr>
        <p:spPr>
          <a:ln/>
        </p:spPr>
      </p:sp>
      <p:sp>
        <p:nvSpPr>
          <p:cNvPr id="25602" name="2 - Θέση σημειώσεων">
            <a:extLst>
              <a:ext uri="{FF2B5EF4-FFF2-40B4-BE49-F238E27FC236}">
                <a16:creationId xmlns:a16="http://schemas.microsoft.com/office/drawing/2014/main" id="{22FE18E7-693C-D949-B023-204A498F90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latin typeface="Arial" panose="020B0604020202020204" pitchFamily="34" charset="0"/>
              <a:ea typeface="ＭＳ Ｐゴシック" panose="020B0600070205080204" pitchFamily="34" charset="-128"/>
            </a:endParaRPr>
          </a:p>
        </p:txBody>
      </p:sp>
      <p:sp>
        <p:nvSpPr>
          <p:cNvPr id="25603" name="3 - Θέση αριθμού διαφάνειας">
            <a:extLst>
              <a:ext uri="{FF2B5EF4-FFF2-40B4-BE49-F238E27FC236}">
                <a16:creationId xmlns:a16="http://schemas.microsoft.com/office/drawing/2014/main" id="{808A1F9B-C375-A043-B267-4CAE803DBA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BD5316A-41AB-0741-BF4A-C19CC67E7910}" type="slidenum">
              <a:rPr lang="el-GR" altLang="el-GR"/>
              <a:pPr>
                <a:spcBef>
                  <a:spcPct val="0"/>
                </a:spcBef>
              </a:pPr>
              <a:t>2</a:t>
            </a:fld>
            <a:endParaRPr lang="el-GR" altLang="el-GR"/>
          </a:p>
        </p:txBody>
      </p:sp>
    </p:spTree>
    <p:extLst>
      <p:ext uri="{BB962C8B-B14F-4D97-AF65-F5344CB8AC3E}">
        <p14:creationId xmlns:p14="http://schemas.microsoft.com/office/powerpoint/2010/main" val="401824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33</a:t>
            </a:fld>
            <a:endParaRPr lang="el-GR" altLang="en-US"/>
          </a:p>
        </p:txBody>
      </p:sp>
    </p:spTree>
    <p:extLst>
      <p:ext uri="{BB962C8B-B14F-4D97-AF65-F5344CB8AC3E}">
        <p14:creationId xmlns:p14="http://schemas.microsoft.com/office/powerpoint/2010/main" val="331691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34</a:t>
            </a:fld>
            <a:endParaRPr lang="el-GR" altLang="en-US"/>
          </a:p>
        </p:txBody>
      </p:sp>
    </p:spTree>
    <p:extLst>
      <p:ext uri="{BB962C8B-B14F-4D97-AF65-F5344CB8AC3E}">
        <p14:creationId xmlns:p14="http://schemas.microsoft.com/office/powerpoint/2010/main" val="2331386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35</a:t>
            </a:fld>
            <a:endParaRPr lang="el-GR" altLang="en-US"/>
          </a:p>
        </p:txBody>
      </p:sp>
    </p:spTree>
    <p:extLst>
      <p:ext uri="{BB962C8B-B14F-4D97-AF65-F5344CB8AC3E}">
        <p14:creationId xmlns:p14="http://schemas.microsoft.com/office/powerpoint/2010/main" val="597736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36</a:t>
            </a:fld>
            <a:endParaRPr lang="el-GR" altLang="en-US"/>
          </a:p>
        </p:txBody>
      </p:sp>
    </p:spTree>
    <p:extLst>
      <p:ext uri="{BB962C8B-B14F-4D97-AF65-F5344CB8AC3E}">
        <p14:creationId xmlns:p14="http://schemas.microsoft.com/office/powerpoint/2010/main" val="3694178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37</a:t>
            </a:fld>
            <a:endParaRPr lang="el-GR" altLang="en-US"/>
          </a:p>
        </p:txBody>
      </p:sp>
    </p:spTree>
    <p:extLst>
      <p:ext uri="{BB962C8B-B14F-4D97-AF65-F5344CB8AC3E}">
        <p14:creationId xmlns:p14="http://schemas.microsoft.com/office/powerpoint/2010/main" val="3368400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43</a:t>
            </a:fld>
            <a:endParaRPr lang="el-GR" altLang="en-US"/>
          </a:p>
        </p:txBody>
      </p:sp>
    </p:spTree>
    <p:extLst>
      <p:ext uri="{BB962C8B-B14F-4D97-AF65-F5344CB8AC3E}">
        <p14:creationId xmlns:p14="http://schemas.microsoft.com/office/powerpoint/2010/main" val="2114455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46</a:t>
            </a:fld>
            <a:endParaRPr lang="el-GR" altLang="en-US"/>
          </a:p>
        </p:txBody>
      </p:sp>
    </p:spTree>
    <p:extLst>
      <p:ext uri="{BB962C8B-B14F-4D97-AF65-F5344CB8AC3E}">
        <p14:creationId xmlns:p14="http://schemas.microsoft.com/office/powerpoint/2010/main" val="3129558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52</a:t>
            </a:fld>
            <a:endParaRPr lang="el-GR" altLang="en-US"/>
          </a:p>
        </p:txBody>
      </p:sp>
    </p:spTree>
    <p:extLst>
      <p:ext uri="{BB962C8B-B14F-4D97-AF65-F5344CB8AC3E}">
        <p14:creationId xmlns:p14="http://schemas.microsoft.com/office/powerpoint/2010/main" val="2705700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58</a:t>
            </a:fld>
            <a:endParaRPr lang="el-GR" altLang="en-US"/>
          </a:p>
        </p:txBody>
      </p:sp>
    </p:spTree>
    <p:extLst>
      <p:ext uri="{BB962C8B-B14F-4D97-AF65-F5344CB8AC3E}">
        <p14:creationId xmlns:p14="http://schemas.microsoft.com/office/powerpoint/2010/main" val="584567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60</a:t>
            </a:fld>
            <a:endParaRPr lang="el-GR" altLang="en-US"/>
          </a:p>
        </p:txBody>
      </p:sp>
    </p:spTree>
    <p:extLst>
      <p:ext uri="{BB962C8B-B14F-4D97-AF65-F5344CB8AC3E}">
        <p14:creationId xmlns:p14="http://schemas.microsoft.com/office/powerpoint/2010/main" val="180791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4</a:t>
            </a:fld>
            <a:endParaRPr lang="el-GR" altLang="en-US"/>
          </a:p>
        </p:txBody>
      </p:sp>
    </p:spTree>
    <p:extLst>
      <p:ext uri="{BB962C8B-B14F-4D97-AF65-F5344CB8AC3E}">
        <p14:creationId xmlns:p14="http://schemas.microsoft.com/office/powerpoint/2010/main" val="4104898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61</a:t>
            </a:fld>
            <a:endParaRPr lang="el-GR" altLang="en-US"/>
          </a:p>
        </p:txBody>
      </p:sp>
    </p:spTree>
    <p:extLst>
      <p:ext uri="{BB962C8B-B14F-4D97-AF65-F5344CB8AC3E}">
        <p14:creationId xmlns:p14="http://schemas.microsoft.com/office/powerpoint/2010/main" val="488079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62</a:t>
            </a:fld>
            <a:endParaRPr lang="el-GR" altLang="en-US"/>
          </a:p>
        </p:txBody>
      </p:sp>
    </p:spTree>
    <p:extLst>
      <p:ext uri="{BB962C8B-B14F-4D97-AF65-F5344CB8AC3E}">
        <p14:creationId xmlns:p14="http://schemas.microsoft.com/office/powerpoint/2010/main" val="1690079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65</a:t>
            </a:fld>
            <a:endParaRPr lang="el-GR" altLang="en-US"/>
          </a:p>
        </p:txBody>
      </p:sp>
    </p:spTree>
    <p:extLst>
      <p:ext uri="{BB962C8B-B14F-4D97-AF65-F5344CB8AC3E}">
        <p14:creationId xmlns:p14="http://schemas.microsoft.com/office/powerpoint/2010/main" val="3179768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66</a:t>
            </a:fld>
            <a:endParaRPr lang="el-GR" altLang="en-US"/>
          </a:p>
        </p:txBody>
      </p:sp>
    </p:spTree>
    <p:extLst>
      <p:ext uri="{BB962C8B-B14F-4D97-AF65-F5344CB8AC3E}">
        <p14:creationId xmlns:p14="http://schemas.microsoft.com/office/powerpoint/2010/main" val="343232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67</a:t>
            </a:fld>
            <a:endParaRPr lang="el-GR" altLang="en-US"/>
          </a:p>
        </p:txBody>
      </p:sp>
    </p:spTree>
    <p:extLst>
      <p:ext uri="{BB962C8B-B14F-4D97-AF65-F5344CB8AC3E}">
        <p14:creationId xmlns:p14="http://schemas.microsoft.com/office/powerpoint/2010/main" val="2958051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70</a:t>
            </a:fld>
            <a:endParaRPr lang="el-GR" altLang="en-US"/>
          </a:p>
        </p:txBody>
      </p:sp>
    </p:spTree>
    <p:extLst>
      <p:ext uri="{BB962C8B-B14F-4D97-AF65-F5344CB8AC3E}">
        <p14:creationId xmlns:p14="http://schemas.microsoft.com/office/powerpoint/2010/main" val="2458495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71</a:t>
            </a:fld>
            <a:endParaRPr lang="el-GR" altLang="en-US"/>
          </a:p>
        </p:txBody>
      </p:sp>
    </p:spTree>
    <p:extLst>
      <p:ext uri="{BB962C8B-B14F-4D97-AF65-F5344CB8AC3E}">
        <p14:creationId xmlns:p14="http://schemas.microsoft.com/office/powerpoint/2010/main" val="3561978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72</a:t>
            </a:fld>
            <a:endParaRPr lang="el-GR" altLang="en-US"/>
          </a:p>
        </p:txBody>
      </p:sp>
    </p:spTree>
    <p:extLst>
      <p:ext uri="{BB962C8B-B14F-4D97-AF65-F5344CB8AC3E}">
        <p14:creationId xmlns:p14="http://schemas.microsoft.com/office/powerpoint/2010/main" val="772018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73</a:t>
            </a:fld>
            <a:endParaRPr lang="el-GR" altLang="en-US"/>
          </a:p>
        </p:txBody>
      </p:sp>
    </p:spTree>
    <p:extLst>
      <p:ext uri="{BB962C8B-B14F-4D97-AF65-F5344CB8AC3E}">
        <p14:creationId xmlns:p14="http://schemas.microsoft.com/office/powerpoint/2010/main" val="1953237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74</a:t>
            </a:fld>
            <a:endParaRPr lang="el-GR" altLang="en-US"/>
          </a:p>
        </p:txBody>
      </p:sp>
    </p:spTree>
    <p:extLst>
      <p:ext uri="{BB962C8B-B14F-4D97-AF65-F5344CB8AC3E}">
        <p14:creationId xmlns:p14="http://schemas.microsoft.com/office/powerpoint/2010/main" val="122413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5</a:t>
            </a:fld>
            <a:endParaRPr lang="el-GR" altLang="en-US"/>
          </a:p>
        </p:txBody>
      </p:sp>
    </p:spTree>
    <p:extLst>
      <p:ext uri="{BB962C8B-B14F-4D97-AF65-F5344CB8AC3E}">
        <p14:creationId xmlns:p14="http://schemas.microsoft.com/office/powerpoint/2010/main" val="3579034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75</a:t>
            </a:fld>
            <a:endParaRPr lang="el-GR" altLang="en-US"/>
          </a:p>
        </p:txBody>
      </p:sp>
    </p:spTree>
    <p:extLst>
      <p:ext uri="{BB962C8B-B14F-4D97-AF65-F5344CB8AC3E}">
        <p14:creationId xmlns:p14="http://schemas.microsoft.com/office/powerpoint/2010/main" val="3172447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76</a:t>
            </a:fld>
            <a:endParaRPr lang="el-GR" altLang="en-US"/>
          </a:p>
        </p:txBody>
      </p:sp>
    </p:spTree>
    <p:extLst>
      <p:ext uri="{BB962C8B-B14F-4D97-AF65-F5344CB8AC3E}">
        <p14:creationId xmlns:p14="http://schemas.microsoft.com/office/powerpoint/2010/main" val="292212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79</a:t>
            </a:fld>
            <a:endParaRPr lang="el-GR" altLang="en-US"/>
          </a:p>
        </p:txBody>
      </p:sp>
    </p:spTree>
    <p:extLst>
      <p:ext uri="{BB962C8B-B14F-4D97-AF65-F5344CB8AC3E}">
        <p14:creationId xmlns:p14="http://schemas.microsoft.com/office/powerpoint/2010/main" val="1207830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81</a:t>
            </a:fld>
            <a:endParaRPr lang="el-GR" altLang="en-US"/>
          </a:p>
        </p:txBody>
      </p:sp>
    </p:spTree>
    <p:extLst>
      <p:ext uri="{BB962C8B-B14F-4D97-AF65-F5344CB8AC3E}">
        <p14:creationId xmlns:p14="http://schemas.microsoft.com/office/powerpoint/2010/main" val="817536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82</a:t>
            </a:fld>
            <a:endParaRPr lang="el-GR" altLang="en-US"/>
          </a:p>
        </p:txBody>
      </p:sp>
    </p:spTree>
    <p:extLst>
      <p:ext uri="{BB962C8B-B14F-4D97-AF65-F5344CB8AC3E}">
        <p14:creationId xmlns:p14="http://schemas.microsoft.com/office/powerpoint/2010/main" val="1271110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83</a:t>
            </a:fld>
            <a:endParaRPr lang="el-GR" altLang="en-US"/>
          </a:p>
        </p:txBody>
      </p:sp>
    </p:spTree>
    <p:extLst>
      <p:ext uri="{BB962C8B-B14F-4D97-AF65-F5344CB8AC3E}">
        <p14:creationId xmlns:p14="http://schemas.microsoft.com/office/powerpoint/2010/main" val="3513789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84</a:t>
            </a:fld>
            <a:endParaRPr lang="el-GR" altLang="en-US"/>
          </a:p>
        </p:txBody>
      </p:sp>
    </p:spTree>
    <p:extLst>
      <p:ext uri="{BB962C8B-B14F-4D97-AF65-F5344CB8AC3E}">
        <p14:creationId xmlns:p14="http://schemas.microsoft.com/office/powerpoint/2010/main" val="2622009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85</a:t>
            </a:fld>
            <a:endParaRPr lang="el-GR" altLang="en-US"/>
          </a:p>
        </p:txBody>
      </p:sp>
    </p:spTree>
    <p:extLst>
      <p:ext uri="{BB962C8B-B14F-4D97-AF65-F5344CB8AC3E}">
        <p14:creationId xmlns:p14="http://schemas.microsoft.com/office/powerpoint/2010/main" val="2502629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8</a:t>
            </a:fld>
            <a:endParaRPr lang="el-GR" altLang="en-US"/>
          </a:p>
        </p:txBody>
      </p:sp>
    </p:spTree>
    <p:extLst>
      <p:ext uri="{BB962C8B-B14F-4D97-AF65-F5344CB8AC3E}">
        <p14:creationId xmlns:p14="http://schemas.microsoft.com/office/powerpoint/2010/main" val="318786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10</a:t>
            </a:fld>
            <a:endParaRPr lang="el-GR" altLang="en-US"/>
          </a:p>
        </p:txBody>
      </p:sp>
    </p:spTree>
    <p:extLst>
      <p:ext uri="{BB962C8B-B14F-4D97-AF65-F5344CB8AC3E}">
        <p14:creationId xmlns:p14="http://schemas.microsoft.com/office/powerpoint/2010/main" val="203972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6627"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25482B-2710-5B4D-9CE1-0D88C77E778C}" type="slidenum">
              <a:rPr lang="el-GR" sz="1200">
                <a:latin typeface="Calibri" charset="0"/>
              </a:rPr>
              <a:pPr eaLnBrk="1" hangingPunct="1"/>
              <a:t>13</a:t>
            </a:fld>
            <a:endParaRPr lang="el-GR" sz="1200">
              <a:latin typeface="Calibri" charset="0"/>
            </a:endParaRPr>
          </a:p>
        </p:txBody>
      </p:sp>
    </p:spTree>
    <p:extLst>
      <p:ext uri="{BB962C8B-B14F-4D97-AF65-F5344CB8AC3E}">
        <p14:creationId xmlns:p14="http://schemas.microsoft.com/office/powerpoint/2010/main" val="220398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30</a:t>
            </a:fld>
            <a:endParaRPr lang="el-GR" altLang="en-US"/>
          </a:p>
        </p:txBody>
      </p:sp>
    </p:spTree>
    <p:extLst>
      <p:ext uri="{BB962C8B-B14F-4D97-AF65-F5344CB8AC3E}">
        <p14:creationId xmlns:p14="http://schemas.microsoft.com/office/powerpoint/2010/main" val="2705575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31</a:t>
            </a:fld>
            <a:endParaRPr lang="el-GR" altLang="en-US"/>
          </a:p>
        </p:txBody>
      </p:sp>
    </p:spTree>
    <p:extLst>
      <p:ext uri="{BB962C8B-B14F-4D97-AF65-F5344CB8AC3E}">
        <p14:creationId xmlns:p14="http://schemas.microsoft.com/office/powerpoint/2010/main" val="370156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32</a:t>
            </a:fld>
            <a:endParaRPr lang="el-GR" altLang="en-US"/>
          </a:p>
        </p:txBody>
      </p:sp>
    </p:spTree>
    <p:extLst>
      <p:ext uri="{BB962C8B-B14F-4D97-AF65-F5344CB8AC3E}">
        <p14:creationId xmlns:p14="http://schemas.microsoft.com/office/powerpoint/2010/main" val="283113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1160EA64-D806-43AC-9DF2-F8C432F32B4C}" type="datetimeFigureOut">
              <a:rPr lang="en-US" dirty="0"/>
              <a:t>5/30/23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5/30/23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583436" y="3143250"/>
            <a:ext cx="4270248" cy="25967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4F7D4976-E339-4826-83B7-FBD03F55ECF8}" type="datetimeFigureOut">
              <a:rPr lang="en-US" dirty="0"/>
              <a:t>5/30/23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9" name="Date Placeholder 8"/>
          <p:cNvSpPr>
            <a:spLocks noGrp="1"/>
          </p:cNvSpPr>
          <p:nvPr>
            <p:ph type="dt" sz="half" idx="10"/>
          </p:nvPr>
        </p:nvSpPr>
        <p:spPr/>
        <p:txBody>
          <a:bodyPr/>
          <a:lstStyle/>
          <a:p>
            <a:fld id="{D1BE4249-C0D0-4B06-8692-E8BB871AF643}" type="datetimeFigureOut">
              <a:rPr lang="en-US" dirty="0"/>
              <a:t>5/30/23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5/30/23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5/30/23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F0E27463-FACD-4F4C-BF86-5D6EFADF4B44}"/>
              </a:ext>
            </a:extLst>
          </p:cNvPr>
          <p:cNvSpPr>
            <a:spLocks noGrp="1"/>
          </p:cNvSpPr>
          <p:nvPr>
            <p:ph type="ctrTitle"/>
          </p:nvPr>
        </p:nvSpPr>
        <p:spPr/>
        <p:txBody>
          <a:bodyPr/>
          <a:lstStyle/>
          <a:p>
            <a:r>
              <a:rPr lang="el-GR" dirty="0" err="1"/>
              <a:t>Μορφολογια</a:t>
            </a:r>
            <a:endParaRPr lang="el-GR" dirty="0"/>
          </a:p>
        </p:txBody>
      </p:sp>
      <p:sp>
        <p:nvSpPr>
          <p:cNvPr id="5" name="Υπότιτλος 4">
            <a:extLst>
              <a:ext uri="{FF2B5EF4-FFF2-40B4-BE49-F238E27FC236}">
                <a16:creationId xmlns:a16="http://schemas.microsoft.com/office/drawing/2014/main" id="{32B36FD9-F494-2243-A513-56857A9A15D9}"/>
              </a:ext>
            </a:extLst>
          </p:cNvPr>
          <p:cNvSpPr>
            <a:spLocks noGrp="1"/>
          </p:cNvSpPr>
          <p:nvPr>
            <p:ph type="subTitle" idx="1"/>
          </p:nvPr>
        </p:nvSpPr>
        <p:spPr>
          <a:xfrm>
            <a:off x="2695194" y="4352543"/>
            <a:ext cx="6801612" cy="1645919"/>
          </a:xfrm>
        </p:spPr>
        <p:txBody>
          <a:bodyPr>
            <a:normAutofit/>
          </a:bodyPr>
          <a:lstStyle/>
          <a:p>
            <a:r>
              <a:rPr lang="el-GR" dirty="0"/>
              <a:t>Οι λέξεις μιας γλώσσας – λειτουργικές και περιεχομένου</a:t>
            </a:r>
          </a:p>
          <a:p>
            <a:r>
              <a:rPr lang="el-GR" dirty="0">
                <a:solidFill>
                  <a:srgbClr val="FF0000"/>
                </a:solidFill>
              </a:rPr>
              <a:t>Μορφολογική ανάλυση μιας γλώσσας</a:t>
            </a:r>
          </a:p>
          <a:p>
            <a:endParaRPr lang="el-GR" dirty="0"/>
          </a:p>
        </p:txBody>
      </p:sp>
    </p:spTree>
    <p:extLst>
      <p:ext uri="{BB962C8B-B14F-4D97-AF65-F5344CB8AC3E}">
        <p14:creationId xmlns:p14="http://schemas.microsoft.com/office/powerpoint/2010/main" val="313265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62200" y="0"/>
            <a:ext cx="7772400" cy="847340"/>
          </a:xfrm>
        </p:spPr>
        <p:txBody>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Μορφολογία</a:t>
            </a:r>
          </a:p>
        </p:txBody>
      </p:sp>
      <p:sp>
        <p:nvSpPr>
          <p:cNvPr id="6" name="5 - TextBox"/>
          <p:cNvSpPr txBox="1"/>
          <p:nvPr/>
        </p:nvSpPr>
        <p:spPr>
          <a:xfrm>
            <a:off x="1752600" y="914400"/>
            <a:ext cx="8610600" cy="3046988"/>
          </a:xfrm>
          <a:prstGeom prst="rect">
            <a:avLst/>
          </a:prstGeom>
          <a:noFill/>
        </p:spPr>
        <p:txBody>
          <a:bodyPr wrap="square" rtlCol="0">
            <a:spAutoFit/>
          </a:bodyPr>
          <a:lstStyle/>
          <a:p>
            <a:pPr algn="just">
              <a:buClr>
                <a:srgbClr val="7030A0"/>
              </a:buClr>
              <a:buFont typeface="Wingdings" pitchFamily="2" charset="2"/>
              <a:buChar char="Ø"/>
            </a:pPr>
            <a:r>
              <a:rPr lang="el-GR" sz="2400" dirty="0">
                <a:sym typeface="Wingdings"/>
              </a:rPr>
              <a:t> </a:t>
            </a:r>
            <a:r>
              <a:rPr lang="el-GR" sz="2400" dirty="0"/>
              <a:t>Οι </a:t>
            </a:r>
            <a:r>
              <a:rPr lang="el-GR" sz="2400" b="1" dirty="0">
                <a:solidFill>
                  <a:srgbClr val="00B050"/>
                </a:solidFill>
              </a:rPr>
              <a:t>λέξεις</a:t>
            </a:r>
            <a:r>
              <a:rPr lang="el-GR" sz="2400" dirty="0"/>
              <a:t> χωρίζονται σε μορφήματα.</a:t>
            </a:r>
            <a:endParaRPr lang="en-US" sz="2400" dirty="0"/>
          </a:p>
          <a:p>
            <a:endParaRPr lang="en-US" sz="2400" dirty="0"/>
          </a:p>
          <a:p>
            <a:r>
              <a:rPr lang="el-GR" sz="2400" dirty="0"/>
              <a:t>/αντίσταση/  </a:t>
            </a:r>
            <a:r>
              <a:rPr lang="el-GR" sz="2400" dirty="0">
                <a:solidFill>
                  <a:srgbClr val="00B050"/>
                </a:solidFill>
                <a:sym typeface="Wingdings"/>
              </a:rPr>
              <a:t></a:t>
            </a:r>
            <a:r>
              <a:rPr lang="el-GR" sz="2400" dirty="0">
                <a:sym typeface="Wingdings"/>
              </a:rPr>
              <a:t>  </a:t>
            </a:r>
            <a:r>
              <a:rPr lang="el-GR" sz="2400" dirty="0"/>
              <a:t>/αντί/ + /στάση/</a:t>
            </a:r>
          </a:p>
          <a:p>
            <a:endParaRPr lang="el-GR" sz="2400" dirty="0"/>
          </a:p>
          <a:p>
            <a:pPr algn="just"/>
            <a:r>
              <a:rPr lang="el-GR" sz="2400" dirty="0"/>
              <a:t>Το κάθε μόρφημα απαντά και σε άλλα περιβάλλοντα είτε μόνο του (π.χ. </a:t>
            </a:r>
            <a:r>
              <a:rPr lang="el-GR" sz="2400" b="1" dirty="0"/>
              <a:t>αντί</a:t>
            </a:r>
            <a:r>
              <a:rPr lang="el-GR" sz="2400" dirty="0"/>
              <a:t> να έρθεις στη </a:t>
            </a:r>
            <a:r>
              <a:rPr lang="el-GR" sz="2400" b="1" dirty="0"/>
              <a:t>στάση</a:t>
            </a:r>
            <a:r>
              <a:rPr lang="el-GR" sz="2400" dirty="0"/>
              <a:t> έλα στο σπίτι) είτε σε </a:t>
            </a:r>
          </a:p>
          <a:p>
            <a:pPr algn="just"/>
            <a:r>
              <a:rPr lang="el-GR" sz="2400" dirty="0"/>
              <a:t>συνδυασμούς με άλλα στοιχεία, δημιουργώντας άλλες λέξεις: /</a:t>
            </a:r>
            <a:r>
              <a:rPr lang="el-GR" sz="2400" b="1" dirty="0"/>
              <a:t>αντί</a:t>
            </a:r>
            <a:r>
              <a:rPr lang="el-GR" sz="2400" dirty="0"/>
              <a:t>-</a:t>
            </a:r>
            <a:r>
              <a:rPr lang="el-GR" sz="2400" dirty="0" err="1"/>
              <a:t>παλος</a:t>
            </a:r>
            <a:r>
              <a:rPr lang="el-GR" sz="2400" dirty="0"/>
              <a:t>/, /</a:t>
            </a:r>
            <a:r>
              <a:rPr lang="el-GR" sz="2400" b="1" dirty="0" err="1"/>
              <a:t>αντι</a:t>
            </a:r>
            <a:r>
              <a:rPr lang="el-GR" sz="2400" dirty="0"/>
              <a:t>-λέγω/, /παρά-</a:t>
            </a:r>
            <a:r>
              <a:rPr lang="el-GR" sz="2400" b="1" dirty="0" err="1"/>
              <a:t>σταση</a:t>
            </a:r>
            <a:r>
              <a:rPr lang="el-GR" sz="2400" dirty="0"/>
              <a:t>/, /κατά-</a:t>
            </a:r>
            <a:r>
              <a:rPr lang="el-GR" sz="2400" b="1" dirty="0" err="1"/>
              <a:t>σταση</a:t>
            </a:r>
            <a:r>
              <a:rPr lang="el-GR" sz="2400" dirty="0"/>
              <a:t>/</a:t>
            </a:r>
          </a:p>
        </p:txBody>
      </p:sp>
      <p:sp>
        <p:nvSpPr>
          <p:cNvPr id="4" name="3 - Ορθογώνιο"/>
          <p:cNvSpPr/>
          <p:nvPr/>
        </p:nvSpPr>
        <p:spPr>
          <a:xfrm>
            <a:off x="1828800" y="4114801"/>
            <a:ext cx="6553200" cy="1200329"/>
          </a:xfrm>
          <a:prstGeom prst="rect">
            <a:avLst/>
          </a:prstGeom>
        </p:spPr>
        <p:txBody>
          <a:bodyPr wrap="square">
            <a:spAutoFit/>
          </a:bodyPr>
          <a:lstStyle/>
          <a:p>
            <a:r>
              <a:rPr lang="el-GR" sz="2400" dirty="0"/>
              <a:t>/</a:t>
            </a:r>
            <a:r>
              <a:rPr lang="en-US" sz="2400" dirty="0"/>
              <a:t>e</a:t>
            </a:r>
            <a:r>
              <a:rPr lang="el-GR" sz="2400" dirty="0"/>
              <a:t>γ</a:t>
            </a:r>
            <a:r>
              <a:rPr lang="en-US" sz="2400" dirty="0" err="1"/>
              <a:t>rapsa</a:t>
            </a:r>
            <a:r>
              <a:rPr lang="el-GR" sz="2400" dirty="0"/>
              <a:t>/  </a:t>
            </a:r>
            <a:r>
              <a:rPr lang="el-GR" sz="2400" dirty="0">
                <a:solidFill>
                  <a:srgbClr val="00B050"/>
                </a:solidFill>
                <a:sym typeface="Wingdings"/>
              </a:rPr>
              <a:t></a:t>
            </a:r>
            <a:r>
              <a:rPr lang="el-GR" sz="2400" dirty="0"/>
              <a:t>  /</a:t>
            </a:r>
            <a:r>
              <a:rPr lang="en-US" sz="2400" dirty="0">
                <a:solidFill>
                  <a:srgbClr val="00B050"/>
                </a:solidFill>
              </a:rPr>
              <a:t>e</a:t>
            </a:r>
            <a:r>
              <a:rPr lang="el-GR" sz="2400" dirty="0">
                <a:solidFill>
                  <a:schemeClr val="tx2">
                    <a:lumMod val="60000"/>
                    <a:lumOff val="40000"/>
                  </a:schemeClr>
                </a:solidFill>
              </a:rPr>
              <a:t>-γ</a:t>
            </a:r>
            <a:r>
              <a:rPr lang="en-US" sz="2400" dirty="0">
                <a:solidFill>
                  <a:schemeClr val="tx2">
                    <a:lumMod val="60000"/>
                    <a:lumOff val="40000"/>
                  </a:schemeClr>
                </a:solidFill>
              </a:rPr>
              <a:t>rap</a:t>
            </a:r>
            <a:r>
              <a:rPr lang="el-GR" sz="2400" dirty="0"/>
              <a:t>-</a:t>
            </a:r>
            <a:r>
              <a:rPr lang="en-US" sz="2400" dirty="0">
                <a:solidFill>
                  <a:srgbClr val="7030A0"/>
                </a:solidFill>
              </a:rPr>
              <a:t>s</a:t>
            </a:r>
            <a:r>
              <a:rPr lang="el-GR" sz="2400" dirty="0"/>
              <a:t>-</a:t>
            </a:r>
            <a:r>
              <a:rPr lang="en-US" sz="2400" dirty="0"/>
              <a:t>a</a:t>
            </a:r>
            <a:r>
              <a:rPr lang="el-GR" sz="2400" dirty="0"/>
              <a:t>/ </a:t>
            </a:r>
            <a:endParaRPr lang="en-US" sz="2400" dirty="0"/>
          </a:p>
          <a:p>
            <a:r>
              <a:rPr lang="el-GR" sz="2400" dirty="0"/>
              <a:t>/</a:t>
            </a:r>
            <a:r>
              <a:rPr lang="el-GR" sz="2400" dirty="0">
                <a:solidFill>
                  <a:schemeClr val="tx2">
                    <a:lumMod val="60000"/>
                    <a:lumOff val="40000"/>
                  </a:schemeClr>
                </a:solidFill>
              </a:rPr>
              <a:t>γ</a:t>
            </a:r>
            <a:r>
              <a:rPr lang="en-US" sz="2400" dirty="0">
                <a:solidFill>
                  <a:schemeClr val="tx2">
                    <a:lumMod val="60000"/>
                    <a:lumOff val="40000"/>
                  </a:schemeClr>
                </a:solidFill>
              </a:rPr>
              <a:t>rap</a:t>
            </a:r>
            <a:r>
              <a:rPr lang="el-GR" sz="2400" dirty="0"/>
              <a:t>-</a:t>
            </a:r>
            <a:r>
              <a:rPr lang="en-US" sz="2400" dirty="0">
                <a:solidFill>
                  <a:srgbClr val="7030A0"/>
                </a:solidFill>
              </a:rPr>
              <a:t>s</a:t>
            </a:r>
            <a:r>
              <a:rPr lang="el-GR" sz="2400" dirty="0"/>
              <a:t>-</a:t>
            </a:r>
            <a:r>
              <a:rPr lang="en-US" sz="2400" dirty="0" err="1"/>
              <a:t>ame</a:t>
            </a:r>
            <a:r>
              <a:rPr lang="el-GR" sz="2400" dirty="0"/>
              <a:t>/</a:t>
            </a:r>
            <a:r>
              <a:rPr lang="en-US" sz="2400" dirty="0"/>
              <a:t>,</a:t>
            </a:r>
            <a:r>
              <a:rPr lang="el-GR" sz="2400" dirty="0"/>
              <a:t> /</a:t>
            </a:r>
            <a:r>
              <a:rPr lang="el-GR" sz="2400" dirty="0">
                <a:solidFill>
                  <a:schemeClr val="tx2">
                    <a:lumMod val="60000"/>
                    <a:lumOff val="40000"/>
                  </a:schemeClr>
                </a:solidFill>
              </a:rPr>
              <a:t>γ</a:t>
            </a:r>
            <a:r>
              <a:rPr lang="en-US" sz="2400" dirty="0">
                <a:solidFill>
                  <a:schemeClr val="tx2">
                    <a:lumMod val="60000"/>
                    <a:lumOff val="40000"/>
                  </a:schemeClr>
                </a:solidFill>
              </a:rPr>
              <a:t>rap</a:t>
            </a:r>
            <a:r>
              <a:rPr lang="el-GR" sz="2400" dirty="0"/>
              <a:t>-</a:t>
            </a:r>
            <a:r>
              <a:rPr lang="en-US" sz="2400" dirty="0"/>
              <a:t>s</a:t>
            </a:r>
            <a:r>
              <a:rPr lang="el-GR" sz="2400" dirty="0"/>
              <a:t>-</a:t>
            </a:r>
            <a:r>
              <a:rPr lang="en-US" sz="2400" dirty="0" err="1"/>
              <a:t>imo</a:t>
            </a:r>
            <a:r>
              <a:rPr lang="el-GR" sz="2400" dirty="0"/>
              <a:t>/</a:t>
            </a:r>
            <a:r>
              <a:rPr lang="en-US" sz="2400" dirty="0"/>
              <a:t>, </a:t>
            </a:r>
            <a:r>
              <a:rPr lang="el-GR" sz="2400" dirty="0"/>
              <a:t>/</a:t>
            </a:r>
            <a:r>
              <a:rPr lang="en-US" sz="2400" dirty="0">
                <a:solidFill>
                  <a:srgbClr val="00B050"/>
                </a:solidFill>
              </a:rPr>
              <a:t>e</a:t>
            </a:r>
            <a:r>
              <a:rPr lang="el-GR" sz="2400" dirty="0"/>
              <a:t>-</a:t>
            </a:r>
            <a:r>
              <a:rPr lang="el-GR" sz="2400" dirty="0">
                <a:solidFill>
                  <a:schemeClr val="tx2">
                    <a:lumMod val="60000"/>
                    <a:lumOff val="40000"/>
                  </a:schemeClr>
                </a:solidFill>
              </a:rPr>
              <a:t>γ</a:t>
            </a:r>
            <a:r>
              <a:rPr lang="en-US" sz="2400" dirty="0">
                <a:solidFill>
                  <a:schemeClr val="tx2">
                    <a:lumMod val="60000"/>
                    <a:lumOff val="40000"/>
                  </a:schemeClr>
                </a:solidFill>
              </a:rPr>
              <a:t>rap</a:t>
            </a:r>
            <a:r>
              <a:rPr lang="el-GR" sz="2400" dirty="0"/>
              <a:t>-</a:t>
            </a:r>
            <a:r>
              <a:rPr lang="en-US" sz="2400" dirty="0">
                <a:solidFill>
                  <a:srgbClr val="7030A0"/>
                </a:solidFill>
              </a:rPr>
              <a:t>s</a:t>
            </a:r>
            <a:r>
              <a:rPr lang="el-GR" sz="2400" dirty="0"/>
              <a:t>-</a:t>
            </a:r>
            <a:r>
              <a:rPr lang="en-US" sz="2400" dirty="0"/>
              <a:t>e</a:t>
            </a:r>
            <a:r>
              <a:rPr lang="el-GR" sz="2400" dirty="0"/>
              <a:t>/ </a:t>
            </a:r>
          </a:p>
          <a:p>
            <a:endParaRPr lang="el-GR" sz="2400" dirty="0"/>
          </a:p>
        </p:txBody>
      </p:sp>
    </p:spTree>
    <p:extLst>
      <p:ext uri="{BB962C8B-B14F-4D97-AF65-F5344CB8AC3E}">
        <p14:creationId xmlns:p14="http://schemas.microsoft.com/office/powerpoint/2010/main" val="13047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3F0E74C-CCD1-4D4B-A0AC-54D853A39502}"/>
              </a:ext>
            </a:extLst>
          </p:cNvPr>
          <p:cNvSpPr>
            <a:spLocks noGrp="1"/>
          </p:cNvSpPr>
          <p:nvPr>
            <p:ph type="title"/>
          </p:nvPr>
        </p:nvSpPr>
        <p:spPr/>
        <p:txBody>
          <a:bodyPr/>
          <a:lstStyle/>
          <a:p>
            <a:r>
              <a:rPr lang="el-GR" dirty="0"/>
              <a:t>Από τη </a:t>
            </a:r>
            <a:r>
              <a:rPr lang="el-GR" dirty="0" err="1"/>
              <a:t>λεξη</a:t>
            </a:r>
            <a:r>
              <a:rPr lang="el-GR" dirty="0"/>
              <a:t> στο </a:t>
            </a:r>
            <a:r>
              <a:rPr lang="el-GR" dirty="0" err="1"/>
              <a:t>μορφημα</a:t>
            </a:r>
            <a:r>
              <a:rPr lang="el-GR" dirty="0"/>
              <a:t> και </a:t>
            </a:r>
            <a:r>
              <a:rPr lang="el-GR" dirty="0" err="1"/>
              <a:t>παλι</a:t>
            </a:r>
            <a:r>
              <a:rPr lang="el-GR" dirty="0"/>
              <a:t> </a:t>
            </a:r>
            <a:r>
              <a:rPr lang="el-GR" dirty="0" err="1"/>
              <a:t>πισω</a:t>
            </a:r>
            <a:r>
              <a:rPr lang="el-GR" dirty="0"/>
              <a:t>…</a:t>
            </a:r>
          </a:p>
        </p:txBody>
      </p:sp>
      <p:sp>
        <p:nvSpPr>
          <p:cNvPr id="5" name="Θέση κειμένου 4">
            <a:extLst>
              <a:ext uri="{FF2B5EF4-FFF2-40B4-BE49-F238E27FC236}">
                <a16:creationId xmlns:a16="http://schemas.microsoft.com/office/drawing/2014/main" id="{0ADB5782-0769-F34F-B9D2-373B7862340E}"/>
              </a:ext>
            </a:extLst>
          </p:cNvPr>
          <p:cNvSpPr>
            <a:spLocks noGrp="1"/>
          </p:cNvSpPr>
          <p:nvPr>
            <p:ph type="body" idx="1"/>
          </p:nvPr>
        </p:nvSpPr>
        <p:spPr/>
        <p:txBody>
          <a:bodyPr>
            <a:normAutofit/>
          </a:bodyPr>
          <a:lstStyle/>
          <a:p>
            <a:pPr algn="ctr"/>
            <a:r>
              <a:rPr lang="el-GR" dirty="0"/>
              <a:t>Πώς μπορώ να αναγνωρίσω τα μορφήματα μιας γλώσσας;</a:t>
            </a:r>
          </a:p>
          <a:p>
            <a:pPr algn="ctr"/>
            <a:endParaRPr lang="el-GR" dirty="0"/>
          </a:p>
        </p:txBody>
      </p:sp>
    </p:spTree>
    <p:extLst>
      <p:ext uri="{BB962C8B-B14F-4D97-AF65-F5344CB8AC3E}">
        <p14:creationId xmlns:p14="http://schemas.microsoft.com/office/powerpoint/2010/main" val="416658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483C4C1D-DF45-A048-8D4D-B4DD4C1E1B69}"/>
              </a:ext>
            </a:extLst>
          </p:cNvPr>
          <p:cNvSpPr>
            <a:spLocks noGrp="1"/>
          </p:cNvSpPr>
          <p:nvPr>
            <p:ph type="title"/>
          </p:nvPr>
        </p:nvSpPr>
        <p:spPr>
          <a:xfrm>
            <a:off x="2231136" y="167639"/>
            <a:ext cx="7729728" cy="1188720"/>
          </a:xfrm>
        </p:spPr>
        <p:txBody>
          <a:bodyPr rtlCol="0">
            <a:normAutofit fontScale="90000"/>
            <a:scene3d>
              <a:camera prst="orthographicFront"/>
              <a:lightRig rig="soft" dir="t">
                <a:rot lat="0" lon="0" rev="16800000"/>
              </a:lightRig>
            </a:scene3d>
          </a:bodyPr>
          <a:lstStyle/>
          <a:p>
            <a:pPr>
              <a:defRPr/>
            </a:pPr>
            <a:r>
              <a:rPr lang="el-GR" sz="2400" b="1" dirty="0">
                <a:solidFill>
                  <a:srgbClr val="3366FF"/>
                </a:solidFill>
              </a:rPr>
              <a:t>Μορφολογική ανάλυση: πώς αναγνωρίζουμε τα μορφήματα μιας γλωσσας;</a:t>
            </a:r>
          </a:p>
        </p:txBody>
      </p:sp>
      <p:sp>
        <p:nvSpPr>
          <p:cNvPr id="33794" name="5 - Θέση περιεχομένου">
            <a:extLst>
              <a:ext uri="{FF2B5EF4-FFF2-40B4-BE49-F238E27FC236}">
                <a16:creationId xmlns:a16="http://schemas.microsoft.com/office/drawing/2014/main" id="{0DA0FFE6-61B5-994B-8FA7-DA066FDC7EF0}"/>
              </a:ext>
            </a:extLst>
          </p:cNvPr>
          <p:cNvSpPr>
            <a:spLocks noGrp="1"/>
          </p:cNvSpPr>
          <p:nvPr>
            <p:ph sz="half" idx="1"/>
          </p:nvPr>
        </p:nvSpPr>
        <p:spPr>
          <a:xfrm>
            <a:off x="1981200" y="1500189"/>
            <a:ext cx="4038600" cy="4625975"/>
          </a:xfrm>
        </p:spPr>
        <p:txBody>
          <a:bodyPr>
            <a:normAutofit lnSpcReduction="10000"/>
          </a:bodyPr>
          <a:lstStyle/>
          <a:p>
            <a:pPr eaLnBrk="1" hangingPunct="1"/>
            <a:endParaRPr lang="el-GR" altLang="el-GR" dirty="0">
              <a:latin typeface="Times New Roman" panose="02020603050405020304" pitchFamily="18" charset="0"/>
              <a:ea typeface="ＭＳ Ｐゴシック" panose="020B0600070205080204" pitchFamily="34" charset="-128"/>
            </a:endParaRPr>
          </a:p>
          <a:p>
            <a:pPr eaLnBrk="1" hangingPunct="1"/>
            <a:r>
              <a:rPr lang="el-GR" altLang="el-GR" sz="2400" dirty="0">
                <a:latin typeface="Times New Roman" panose="02020603050405020304" pitchFamily="18" charset="0"/>
                <a:ea typeface="ＭＳ Ｐゴシック" panose="020B0600070205080204" pitchFamily="34" charset="-128"/>
              </a:rPr>
              <a:t>άσχημος</a:t>
            </a:r>
          </a:p>
          <a:p>
            <a:pPr eaLnBrk="1" hangingPunct="1"/>
            <a:r>
              <a:rPr lang="el-GR" altLang="el-GR" sz="2400" dirty="0">
                <a:latin typeface="Times New Roman" panose="02020603050405020304" pitchFamily="18" charset="0"/>
                <a:ea typeface="ＭＳ Ｐゴシック" panose="020B0600070205080204" pitchFamily="34" charset="-128"/>
              </a:rPr>
              <a:t>ασχημότερος</a:t>
            </a:r>
          </a:p>
          <a:p>
            <a:pPr eaLnBrk="1" hangingPunct="1"/>
            <a:r>
              <a:rPr lang="el-GR" altLang="el-GR" sz="2400" dirty="0">
                <a:latin typeface="Times New Roman" panose="02020603050405020304" pitchFamily="18" charset="0"/>
                <a:ea typeface="ＭＳ Ｐゴシック" panose="020B0600070205080204" pitchFamily="34" charset="-128"/>
              </a:rPr>
              <a:t>ασχημότατος</a:t>
            </a:r>
          </a:p>
          <a:p>
            <a:pPr eaLnBrk="1" hangingPunct="1"/>
            <a:r>
              <a:rPr lang="el-GR" altLang="el-GR" sz="2400" dirty="0">
                <a:latin typeface="Times New Roman" panose="02020603050405020304" pitchFamily="18" charset="0"/>
                <a:ea typeface="ＭＳ Ｐゴシック" panose="020B0600070205080204" pitchFamily="34" charset="-128"/>
              </a:rPr>
              <a:t>όμορφος</a:t>
            </a:r>
          </a:p>
          <a:p>
            <a:pPr eaLnBrk="1" hangingPunct="1"/>
            <a:r>
              <a:rPr lang="el-GR" altLang="el-GR" sz="2400" dirty="0">
                <a:latin typeface="Times New Roman" panose="02020603050405020304" pitchFamily="18" charset="0"/>
                <a:ea typeface="ＭＳ Ｐゴシック" panose="020B0600070205080204" pitchFamily="34" charset="-128"/>
              </a:rPr>
              <a:t>ομορφότερος</a:t>
            </a:r>
          </a:p>
          <a:p>
            <a:pPr eaLnBrk="1" hangingPunct="1"/>
            <a:r>
              <a:rPr lang="el-GR" altLang="el-GR" sz="2400" dirty="0" err="1">
                <a:latin typeface="Times New Roman" panose="02020603050405020304" pitchFamily="18" charset="0"/>
                <a:ea typeface="ＭＳ Ｐゴシック" panose="020B0600070205080204" pitchFamily="34" charset="-128"/>
              </a:rPr>
              <a:t>ομορφότατος</a:t>
            </a:r>
            <a:endParaRPr lang="el-GR" altLang="el-GR" sz="2400" dirty="0">
              <a:latin typeface="Times New Roman" panose="02020603050405020304" pitchFamily="18" charset="0"/>
              <a:ea typeface="ＭＳ Ｐゴシック" panose="020B0600070205080204" pitchFamily="34" charset="-128"/>
            </a:endParaRPr>
          </a:p>
          <a:p>
            <a:pPr eaLnBrk="1" hangingPunct="1"/>
            <a:r>
              <a:rPr lang="el-GR" altLang="el-GR" sz="2400" dirty="0">
                <a:latin typeface="Times New Roman" panose="02020603050405020304" pitchFamily="18" charset="0"/>
                <a:ea typeface="ＭＳ Ｐゴシック" panose="020B0600070205080204" pitchFamily="34" charset="-128"/>
              </a:rPr>
              <a:t>ψηλός</a:t>
            </a:r>
          </a:p>
          <a:p>
            <a:pPr eaLnBrk="1" hangingPunct="1"/>
            <a:r>
              <a:rPr lang="el-GR" altLang="el-GR" sz="2400" dirty="0">
                <a:latin typeface="Times New Roman" panose="02020603050405020304" pitchFamily="18" charset="0"/>
                <a:ea typeface="ＭＳ Ｐゴシック" panose="020B0600070205080204" pitchFamily="34" charset="-128"/>
              </a:rPr>
              <a:t>ψηλότερος</a:t>
            </a:r>
          </a:p>
          <a:p>
            <a:pPr eaLnBrk="1" hangingPunct="1"/>
            <a:r>
              <a:rPr lang="el-GR" altLang="el-GR" sz="2400" dirty="0">
                <a:latin typeface="Times New Roman" panose="02020603050405020304" pitchFamily="18" charset="0"/>
                <a:ea typeface="ＭＳ Ｐゴシック" panose="020B0600070205080204" pitchFamily="34" charset="-128"/>
              </a:rPr>
              <a:t>ψηλότατος</a:t>
            </a:r>
          </a:p>
        </p:txBody>
      </p:sp>
      <p:sp>
        <p:nvSpPr>
          <p:cNvPr id="33795" name="6 - Θέση περιεχομένου">
            <a:extLst>
              <a:ext uri="{FF2B5EF4-FFF2-40B4-BE49-F238E27FC236}">
                <a16:creationId xmlns:a16="http://schemas.microsoft.com/office/drawing/2014/main" id="{EEC23840-0707-3649-94E3-D23A00317E04}"/>
              </a:ext>
            </a:extLst>
          </p:cNvPr>
          <p:cNvSpPr>
            <a:spLocks noGrp="1"/>
          </p:cNvSpPr>
          <p:nvPr>
            <p:ph sz="half" idx="2"/>
          </p:nvPr>
        </p:nvSpPr>
        <p:spPr>
          <a:xfrm>
            <a:off x="6438900" y="1643064"/>
            <a:ext cx="4229100" cy="4452937"/>
          </a:xfrm>
        </p:spPr>
        <p:txBody>
          <a:bodyPr>
            <a:normAutofit lnSpcReduction="10000"/>
          </a:bodyPr>
          <a:lstStyle/>
          <a:p>
            <a:pPr eaLnBrk="1" hangingPunct="1">
              <a:buFont typeface="Wingdings" pitchFamily="2" charset="2"/>
              <a:buNone/>
            </a:pPr>
            <a:r>
              <a:rPr lang="el-GR" altLang="el-GR" sz="2400" dirty="0">
                <a:latin typeface="Times New Roman" panose="02020603050405020304" pitchFamily="18" charset="0"/>
                <a:ea typeface="ＭＳ Ｐゴシック" panose="020B0600070205080204" pitchFamily="34" charset="-128"/>
              </a:rPr>
              <a:t>«καθόλου ελκυστικός»</a:t>
            </a:r>
          </a:p>
          <a:p>
            <a:pPr eaLnBrk="1" hangingPunct="1">
              <a:buFont typeface="Wingdings" pitchFamily="2" charset="2"/>
              <a:buNone/>
            </a:pPr>
            <a:r>
              <a:rPr lang="el-GR" altLang="el-GR" sz="2400" dirty="0">
                <a:latin typeface="Times New Roman" panose="02020603050405020304" pitchFamily="18" charset="0"/>
                <a:ea typeface="ＭＳ Ｐゴシック" panose="020B0600070205080204" pitchFamily="34" charset="-128"/>
              </a:rPr>
              <a:t>«πιο άσχημος»</a:t>
            </a:r>
          </a:p>
          <a:p>
            <a:pPr eaLnBrk="1" hangingPunct="1">
              <a:buFont typeface="Wingdings" pitchFamily="2" charset="2"/>
              <a:buNone/>
            </a:pPr>
            <a:r>
              <a:rPr lang="el-GR" altLang="el-GR" sz="2400" dirty="0">
                <a:latin typeface="Times New Roman" panose="02020603050405020304" pitchFamily="18" charset="0"/>
                <a:ea typeface="ＭＳ Ｐゴシック" panose="020B0600070205080204" pitchFamily="34" charset="-128"/>
              </a:rPr>
              <a:t>«ο πιο άσχημος»</a:t>
            </a:r>
          </a:p>
          <a:p>
            <a:pPr eaLnBrk="1" hangingPunct="1">
              <a:buFont typeface="Wingdings" pitchFamily="2" charset="2"/>
              <a:buNone/>
            </a:pPr>
            <a:r>
              <a:rPr lang="el-GR" altLang="el-GR" sz="2400" dirty="0">
                <a:latin typeface="Times New Roman" panose="02020603050405020304" pitchFamily="18" charset="0"/>
                <a:ea typeface="ＭＳ Ｐゴシック" panose="020B0600070205080204" pitchFamily="34" charset="-128"/>
              </a:rPr>
              <a:t>«με ωραία εμφάνιση»</a:t>
            </a:r>
          </a:p>
          <a:p>
            <a:pPr eaLnBrk="1" hangingPunct="1">
              <a:buFont typeface="Wingdings" pitchFamily="2" charset="2"/>
              <a:buNone/>
            </a:pPr>
            <a:r>
              <a:rPr lang="el-GR" altLang="el-GR" sz="2400" dirty="0">
                <a:latin typeface="Times New Roman" panose="02020603050405020304" pitchFamily="18" charset="0"/>
                <a:ea typeface="ＭＳ Ｐゴシック" panose="020B0600070205080204" pitchFamily="34" charset="-128"/>
              </a:rPr>
              <a:t>«με πιο ωραία εμφάνιση»</a:t>
            </a:r>
          </a:p>
          <a:p>
            <a:pPr eaLnBrk="1" hangingPunct="1">
              <a:buFont typeface="Wingdings" pitchFamily="2" charset="2"/>
              <a:buNone/>
            </a:pPr>
            <a:r>
              <a:rPr lang="el-GR" altLang="el-GR" sz="2400" dirty="0">
                <a:latin typeface="Times New Roman" panose="02020603050405020304" pitchFamily="18" charset="0"/>
                <a:ea typeface="ＭＳ Ｐゴシック" panose="020B0600070205080204" pitchFamily="34" charset="-128"/>
              </a:rPr>
              <a:t>«με την πιο ωραία εμφάνιση»</a:t>
            </a:r>
          </a:p>
          <a:p>
            <a:pPr eaLnBrk="1" hangingPunct="1">
              <a:buFont typeface="Wingdings" pitchFamily="2" charset="2"/>
              <a:buNone/>
            </a:pPr>
            <a:r>
              <a:rPr lang="el-GR" altLang="el-GR" sz="2400" dirty="0">
                <a:latin typeface="Times New Roman" panose="02020603050405020304" pitchFamily="18" charset="0"/>
                <a:ea typeface="ＭＳ Ｐゴシック" panose="020B0600070205080204" pitchFamily="34" charset="-128"/>
              </a:rPr>
              <a:t>«μεγάλος στο ύψος»</a:t>
            </a:r>
          </a:p>
          <a:p>
            <a:pPr eaLnBrk="1" hangingPunct="1">
              <a:buFont typeface="Wingdings" pitchFamily="2" charset="2"/>
              <a:buNone/>
            </a:pPr>
            <a:r>
              <a:rPr lang="el-GR" altLang="el-GR" sz="2400" dirty="0">
                <a:latin typeface="Times New Roman" panose="02020603050405020304" pitchFamily="18" charset="0"/>
                <a:ea typeface="ＭＳ Ｐゴシック" panose="020B0600070205080204" pitchFamily="34" charset="-128"/>
              </a:rPr>
              <a:t>«πιο μεγάλος στο ύψος»</a:t>
            </a:r>
          </a:p>
          <a:p>
            <a:pPr eaLnBrk="1" hangingPunct="1">
              <a:buFont typeface="Wingdings" pitchFamily="2" charset="2"/>
              <a:buNone/>
            </a:pPr>
            <a:r>
              <a:rPr lang="el-GR" altLang="el-GR" sz="2400" dirty="0">
                <a:latin typeface="Times New Roman" panose="02020603050405020304" pitchFamily="18" charset="0"/>
                <a:ea typeface="ＭＳ Ｐゴシック" panose="020B0600070205080204" pitchFamily="34" charset="-128"/>
              </a:rPr>
              <a:t>«ο πιο μεγάλος στο ύψος»</a:t>
            </a:r>
          </a:p>
        </p:txBody>
      </p:sp>
    </p:spTree>
    <p:extLst>
      <p:ext uri="{BB962C8B-B14F-4D97-AF65-F5344CB8AC3E}">
        <p14:creationId xmlns:p14="http://schemas.microsoft.com/office/powerpoint/2010/main" val="182180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31136" y="521779"/>
            <a:ext cx="7729728" cy="1188720"/>
          </a:xfrm>
        </p:spPr>
        <p:txBody>
          <a:bodyPr rtlCol="0">
            <a:normAutofit fontScale="90000"/>
            <a:scene3d>
              <a:camera prst="orthographicFront"/>
              <a:lightRig rig="soft" dir="t">
                <a:rot lat="0" lon="0" rev="16800000"/>
              </a:lightRig>
            </a:scene3d>
          </a:bodyPr>
          <a:lstStyle/>
          <a:p>
            <a:pPr>
              <a:defRPr/>
            </a:pPr>
            <a:r>
              <a:rPr lang="el-GR" sz="2400" b="1" dirty="0">
                <a:solidFill>
                  <a:srgbClr val="3366FF"/>
                </a:solidFill>
              </a:rPr>
              <a:t>Μορφολογική ανάλυση: πώς αναγνωρίζουμε τα μορφήματα μιας γλωσσας;</a:t>
            </a:r>
          </a:p>
        </p:txBody>
      </p:sp>
      <p:sp>
        <p:nvSpPr>
          <p:cNvPr id="25602" name="4 - Θέση περιεχομένου"/>
          <p:cNvSpPr>
            <a:spLocks noGrp="1"/>
          </p:cNvSpPr>
          <p:nvPr>
            <p:ph idx="1"/>
          </p:nvPr>
        </p:nvSpPr>
        <p:spPr>
          <a:xfrm>
            <a:off x="2590800" y="1981200"/>
            <a:ext cx="8077200" cy="4114800"/>
          </a:xfrm>
        </p:spPr>
        <p:txBody>
          <a:bodyPr/>
          <a:lstStyle/>
          <a:p>
            <a:pPr eaLnBrk="1" hangingPunct="1"/>
            <a:r>
              <a:rPr lang="el-GR" dirty="0" err="1">
                <a:latin typeface="Times New Roman" charset="0"/>
              </a:rPr>
              <a:t>ασχημ</a:t>
            </a:r>
            <a:r>
              <a:rPr lang="el-GR" dirty="0">
                <a:latin typeface="Times New Roman" charset="0"/>
              </a:rPr>
              <a:t>-		μόρφημα ρίζας</a:t>
            </a:r>
          </a:p>
          <a:p>
            <a:pPr eaLnBrk="1" hangingPunct="1"/>
            <a:r>
              <a:rPr lang="el-GR" dirty="0" err="1">
                <a:latin typeface="Times New Roman" charset="0"/>
              </a:rPr>
              <a:t>ομορφ</a:t>
            </a:r>
            <a:r>
              <a:rPr lang="el-GR" dirty="0">
                <a:latin typeface="Times New Roman" charset="0"/>
              </a:rPr>
              <a:t>-		 μόρφημα ρίζας</a:t>
            </a:r>
          </a:p>
          <a:p>
            <a:pPr eaLnBrk="1" hangingPunct="1"/>
            <a:r>
              <a:rPr lang="el-GR" dirty="0" err="1">
                <a:latin typeface="Times New Roman" charset="0"/>
              </a:rPr>
              <a:t>ψηλ</a:t>
            </a:r>
            <a:r>
              <a:rPr lang="en-US" dirty="0">
                <a:latin typeface="Times New Roman" charset="0"/>
              </a:rPr>
              <a:t>-</a:t>
            </a:r>
            <a:r>
              <a:rPr lang="el-GR" dirty="0">
                <a:latin typeface="Times New Roman" charset="0"/>
              </a:rPr>
              <a:t>		 μόρφημα ρίζας</a:t>
            </a:r>
          </a:p>
          <a:p>
            <a:pPr eaLnBrk="1" hangingPunct="1"/>
            <a:r>
              <a:rPr lang="el-GR" dirty="0">
                <a:latin typeface="Times New Roman" charset="0"/>
              </a:rPr>
              <a:t>-</a:t>
            </a:r>
            <a:r>
              <a:rPr lang="el-GR" dirty="0" err="1">
                <a:latin typeface="Times New Roman" charset="0"/>
              </a:rPr>
              <a:t>τερος</a:t>
            </a:r>
            <a:r>
              <a:rPr lang="el-GR" dirty="0">
                <a:latin typeface="Times New Roman" charset="0"/>
              </a:rPr>
              <a:t>		δεσμευμένο μ. «</a:t>
            </a:r>
            <a:r>
              <a:rPr lang="el-GR" dirty="0" err="1">
                <a:latin typeface="Times New Roman" charset="0"/>
              </a:rPr>
              <a:t>συγκρ.β</a:t>
            </a:r>
            <a:r>
              <a:rPr lang="el-GR" dirty="0">
                <a:latin typeface="Times New Roman" charset="0"/>
              </a:rPr>
              <a:t>»</a:t>
            </a:r>
          </a:p>
          <a:p>
            <a:pPr eaLnBrk="1" hangingPunct="1"/>
            <a:r>
              <a:rPr lang="el-GR" dirty="0">
                <a:latin typeface="Times New Roman" charset="0"/>
              </a:rPr>
              <a:t>-</a:t>
            </a:r>
            <a:r>
              <a:rPr lang="el-GR" dirty="0" err="1">
                <a:latin typeface="Times New Roman" charset="0"/>
              </a:rPr>
              <a:t>τατος</a:t>
            </a:r>
            <a:r>
              <a:rPr lang="el-GR" dirty="0">
                <a:latin typeface="Times New Roman" charset="0"/>
              </a:rPr>
              <a:t>		 δεσμευμένο μ. «</a:t>
            </a:r>
            <a:r>
              <a:rPr lang="el-GR" dirty="0" err="1">
                <a:latin typeface="Times New Roman" charset="0"/>
              </a:rPr>
              <a:t>υπερθ.β</a:t>
            </a:r>
            <a:r>
              <a:rPr lang="el-GR" dirty="0">
                <a:latin typeface="Times New Roman" charset="0"/>
              </a:rPr>
              <a:t>»</a:t>
            </a:r>
          </a:p>
          <a:p>
            <a:pPr eaLnBrk="1" hangingPunct="1"/>
            <a:r>
              <a:rPr lang="el-GR" dirty="0">
                <a:latin typeface="Times New Roman" charset="0"/>
              </a:rPr>
              <a:t>-</a:t>
            </a:r>
            <a:r>
              <a:rPr lang="el-GR" dirty="0" err="1">
                <a:latin typeface="Times New Roman" charset="0"/>
              </a:rPr>
              <a:t>ος</a:t>
            </a:r>
            <a:r>
              <a:rPr lang="el-GR" dirty="0">
                <a:latin typeface="Times New Roman" charset="0"/>
              </a:rPr>
              <a:t>		δεσμευμένο μ. «</a:t>
            </a:r>
            <a:r>
              <a:rPr lang="el-GR" dirty="0" err="1">
                <a:latin typeface="Times New Roman" charset="0"/>
              </a:rPr>
              <a:t>θετ.β</a:t>
            </a:r>
            <a:r>
              <a:rPr lang="el-GR" dirty="0">
                <a:latin typeface="Times New Roman" charset="0"/>
              </a:rPr>
              <a:t>»</a:t>
            </a:r>
          </a:p>
        </p:txBody>
      </p:sp>
    </p:spTree>
    <p:extLst>
      <p:ext uri="{BB962C8B-B14F-4D97-AF65-F5344CB8AC3E}">
        <p14:creationId xmlns:p14="http://schemas.microsoft.com/office/powerpoint/2010/main" val="63710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55CAAEC6-62BE-1646-A792-72BF27FE1EB5}"/>
              </a:ext>
            </a:extLst>
          </p:cNvPr>
          <p:cNvSpPr>
            <a:spLocks noGrp="1"/>
          </p:cNvSpPr>
          <p:nvPr>
            <p:ph type="title"/>
          </p:nvPr>
        </p:nvSpPr>
        <p:spPr>
          <a:xfrm>
            <a:off x="2359724" y="411481"/>
            <a:ext cx="7729728" cy="974407"/>
          </a:xfrm>
        </p:spPr>
        <p:txBody>
          <a:bodyPr rtlCol="0">
            <a:normAutofit fontScale="90000"/>
            <a:scene3d>
              <a:camera prst="orthographicFront"/>
              <a:lightRig rig="soft" dir="t">
                <a:rot lat="0" lon="0" rev="16800000"/>
              </a:lightRig>
            </a:scene3d>
          </a:bodyPr>
          <a:lstStyle/>
          <a:p>
            <a:pPr>
              <a:defRPr/>
            </a:pPr>
            <a:r>
              <a:rPr lang="el-GR" sz="2400" b="1" dirty="0">
                <a:solidFill>
                  <a:srgbClr val="3366FF"/>
                </a:solidFill>
              </a:rPr>
              <a:t>Από πόσα μορφήματα μπορεί να αποτελείται μία λέξη;</a:t>
            </a:r>
          </a:p>
        </p:txBody>
      </p:sp>
      <p:sp>
        <p:nvSpPr>
          <p:cNvPr id="31746" name="2 - Θέση περιεχομένου">
            <a:extLst>
              <a:ext uri="{FF2B5EF4-FFF2-40B4-BE49-F238E27FC236}">
                <a16:creationId xmlns:a16="http://schemas.microsoft.com/office/drawing/2014/main" id="{6D261888-DD60-6E43-99A6-00817C9E5264}"/>
              </a:ext>
            </a:extLst>
          </p:cNvPr>
          <p:cNvSpPr>
            <a:spLocks noGrp="1"/>
          </p:cNvSpPr>
          <p:nvPr>
            <p:ph idx="1"/>
          </p:nvPr>
        </p:nvSpPr>
        <p:spPr>
          <a:xfrm>
            <a:off x="1524000" y="1600201"/>
            <a:ext cx="9144000" cy="4525963"/>
          </a:xfrm>
        </p:spPr>
        <p:txBody>
          <a:bodyPr/>
          <a:lstStyle/>
          <a:p>
            <a:pPr eaLnBrk="1" hangingPunct="1"/>
            <a:r>
              <a:rPr lang="el-GR" altLang="el-GR">
                <a:latin typeface="Times New Roman" panose="02020603050405020304" pitchFamily="18" charset="0"/>
                <a:ea typeface="ＭＳ Ｐゴシック" panose="020B0600070205080204" pitchFamily="34" charset="-128"/>
              </a:rPr>
              <a:t>1: έτσι, λοιπόν, πριν, χτες, σήμερα, κουλουβάχατα</a:t>
            </a:r>
          </a:p>
          <a:p>
            <a:pPr eaLnBrk="1" hangingPunct="1"/>
            <a:r>
              <a:rPr lang="el-GR" altLang="el-GR">
                <a:latin typeface="Times New Roman" panose="02020603050405020304" pitchFamily="18" charset="0"/>
                <a:ea typeface="ＭＳ Ｐゴシック" panose="020B0600070205080204" pitchFamily="34" charset="-128"/>
              </a:rPr>
              <a:t>2: παιδιά, παίζουν, πατέρας</a:t>
            </a:r>
          </a:p>
          <a:p>
            <a:pPr eaLnBrk="1" hangingPunct="1"/>
            <a:r>
              <a:rPr lang="el-GR" altLang="el-GR">
                <a:latin typeface="Times New Roman" panose="02020603050405020304" pitchFamily="18" charset="0"/>
                <a:ea typeface="ＭＳ Ｐゴシック" panose="020B0600070205080204" pitchFamily="34" charset="-128"/>
              </a:rPr>
              <a:t>3: έγραψα, απολύω, αρτοποιός</a:t>
            </a:r>
          </a:p>
          <a:p>
            <a:pPr eaLnBrk="1" hangingPunct="1"/>
            <a:r>
              <a:rPr lang="el-GR" altLang="el-GR">
                <a:latin typeface="Times New Roman" panose="02020603050405020304" pitchFamily="18" charset="0"/>
                <a:ea typeface="ＭＳ Ｐゴシック" panose="020B0600070205080204" pitchFamily="34" charset="-128"/>
              </a:rPr>
              <a:t>4: αποσυμπίεση, αντιλαμβανόμενος</a:t>
            </a:r>
          </a:p>
          <a:p>
            <a:pPr eaLnBrk="1" hangingPunct="1"/>
            <a:r>
              <a:rPr lang="el-GR" altLang="el-GR">
                <a:latin typeface="Times New Roman" panose="02020603050405020304" pitchFamily="18" charset="0"/>
                <a:ea typeface="ＭＳ Ｐゴシック" panose="020B0600070205080204" pitchFamily="34" charset="-128"/>
              </a:rPr>
              <a:t>&gt;4: τυροπιτάδικο, αβαθμολόγητος</a:t>
            </a:r>
          </a:p>
          <a:p>
            <a:pPr eaLnBrk="1" hangingPunct="1"/>
            <a:endParaRPr lang="el-GR" altLang="el-GR">
              <a:latin typeface="Times New Roman" panose="02020603050405020304" pitchFamily="18" charset="0"/>
              <a:ea typeface="ＭＳ Ｐゴシック" panose="020B0600070205080204" pitchFamily="34" charset="-128"/>
            </a:endParaRPr>
          </a:p>
          <a:p>
            <a:pPr eaLnBrk="1" hangingPunct="1"/>
            <a:r>
              <a:rPr lang="el-GR" altLang="el-GR">
                <a:latin typeface="Times New Roman" panose="02020603050405020304" pitchFamily="18" charset="0"/>
                <a:ea typeface="ＭＳ Ｐゴシック" panose="020B0600070205080204" pitchFamily="34" charset="-128"/>
              </a:rPr>
              <a:t> </a:t>
            </a:r>
            <a:r>
              <a:rPr lang="en-US" altLang="el-GR" sz="2800">
                <a:latin typeface="Times New Roman" panose="02020603050405020304" pitchFamily="18" charset="0"/>
                <a:ea typeface="ＭＳ Ｐゴシック" panose="020B0600070205080204" pitchFamily="34" charset="-128"/>
              </a:rPr>
              <a:t>A very nice young boy will come to visit us tomorrow.</a:t>
            </a:r>
            <a:endParaRPr lang="el-GR" altLang="el-GR" sz="280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3058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2984B16A-9E02-E54C-BFE8-85E357C34A8D}"/>
              </a:ext>
            </a:extLst>
          </p:cNvPr>
          <p:cNvSpPr>
            <a:spLocks noGrp="1"/>
          </p:cNvSpPr>
          <p:nvPr>
            <p:ph type="title"/>
          </p:nvPr>
        </p:nvSpPr>
        <p:spPr>
          <a:xfrm>
            <a:off x="2231136" y="621792"/>
            <a:ext cx="7729728" cy="1188720"/>
          </a:xfrm>
        </p:spPr>
        <p:txBody>
          <a:bodyPr rtlCol="0">
            <a:normAutofit/>
            <a:scene3d>
              <a:camera prst="orthographicFront"/>
              <a:lightRig rig="soft" dir="t">
                <a:rot lat="0" lon="0" rev="16800000"/>
              </a:lightRig>
            </a:scene3d>
          </a:bodyPr>
          <a:lstStyle/>
          <a:p>
            <a:pPr>
              <a:defRPr/>
            </a:pPr>
            <a:r>
              <a:rPr lang="el-GR" sz="2400" b="1" dirty="0">
                <a:solidFill>
                  <a:srgbClr val="3366FF"/>
                </a:solidFill>
              </a:rPr>
              <a:t>Από πόσες συλλαβές μπορεί να αποτελείται ένα μόρφημα;</a:t>
            </a:r>
          </a:p>
        </p:txBody>
      </p:sp>
      <p:sp>
        <p:nvSpPr>
          <p:cNvPr id="32770" name="2 - Θέση περιεχομένου">
            <a:extLst>
              <a:ext uri="{FF2B5EF4-FFF2-40B4-BE49-F238E27FC236}">
                <a16:creationId xmlns:a16="http://schemas.microsoft.com/office/drawing/2014/main" id="{68CDDA2B-D28E-B447-B89A-18F2B0AF849A}"/>
              </a:ext>
            </a:extLst>
          </p:cNvPr>
          <p:cNvSpPr>
            <a:spLocks noGrp="1"/>
          </p:cNvSpPr>
          <p:nvPr>
            <p:ph idx="1"/>
          </p:nvPr>
        </p:nvSpPr>
        <p:spPr>
          <a:xfrm>
            <a:off x="1524000" y="1981200"/>
            <a:ext cx="9144000" cy="4572000"/>
          </a:xfrm>
        </p:spPr>
        <p:txBody>
          <a:bodyPr/>
          <a:lstStyle/>
          <a:p>
            <a:pPr eaLnBrk="1" hangingPunct="1"/>
            <a:r>
              <a:rPr lang="el-GR" altLang="el-GR" dirty="0">
                <a:latin typeface="Times New Roman" panose="02020603050405020304" pitchFamily="18" charset="0"/>
                <a:ea typeface="ＭＳ Ｐゴシック" panose="020B0600070205080204" pitchFamily="34" charset="-128"/>
              </a:rPr>
              <a:t>1: α-/ αν-, φως, -</a:t>
            </a:r>
            <a:r>
              <a:rPr lang="el-GR" altLang="el-GR" dirty="0" err="1">
                <a:latin typeface="Times New Roman" panose="02020603050405020304" pitchFamily="18" charset="0"/>
                <a:ea typeface="ＭＳ Ｐゴシック" panose="020B0600070205080204" pitchFamily="34" charset="-128"/>
              </a:rPr>
              <a:t>ος</a:t>
            </a:r>
            <a:endParaRPr lang="el-GR" altLang="el-GR" dirty="0">
              <a:latin typeface="Times New Roman" panose="02020603050405020304" pitchFamily="18" charset="0"/>
              <a:ea typeface="ＭＳ Ｐゴシック" panose="020B0600070205080204" pitchFamily="34" charset="-128"/>
            </a:endParaRPr>
          </a:p>
          <a:p>
            <a:pPr eaLnBrk="1" hangingPunct="1"/>
            <a:r>
              <a:rPr lang="el-GR" altLang="el-GR" dirty="0">
                <a:latin typeface="Times New Roman" panose="02020603050405020304" pitchFamily="18" charset="0"/>
                <a:ea typeface="ＭＳ Ｐゴシック" panose="020B0600070205080204" pitchFamily="34" charset="-128"/>
              </a:rPr>
              <a:t>2: τώρα, τσάμπα</a:t>
            </a:r>
          </a:p>
          <a:p>
            <a:pPr eaLnBrk="1" hangingPunct="1"/>
            <a:r>
              <a:rPr lang="el-GR" altLang="el-GR" dirty="0">
                <a:latin typeface="Times New Roman" panose="02020603050405020304" pitchFamily="18" charset="0"/>
                <a:ea typeface="ＭＳ Ｐゴシック" panose="020B0600070205080204" pitchFamily="34" charset="-128"/>
              </a:rPr>
              <a:t>3: σήμερα, αύριο</a:t>
            </a:r>
          </a:p>
          <a:p>
            <a:pPr eaLnBrk="1" hangingPunct="1"/>
            <a:r>
              <a:rPr lang="el-GR" altLang="el-GR" dirty="0">
                <a:latin typeface="Times New Roman" panose="02020603050405020304" pitchFamily="18" charset="0"/>
                <a:ea typeface="ＭＳ Ｐゴシック" panose="020B0600070205080204" pitchFamily="34" charset="-128"/>
              </a:rPr>
              <a:t>&gt;4: κουλουβάχατα</a:t>
            </a:r>
          </a:p>
          <a:p>
            <a:pPr eaLnBrk="1" hangingPunct="1"/>
            <a:endParaRPr lang="el-GR" altLang="el-GR" dirty="0">
              <a:latin typeface="Times New Roman" panose="02020603050405020304" pitchFamily="18" charset="0"/>
              <a:ea typeface="ＭＳ Ｐゴシック" panose="020B0600070205080204" pitchFamily="34" charset="-128"/>
            </a:endParaRPr>
          </a:p>
          <a:p>
            <a:pPr eaLnBrk="1" hangingPunct="1"/>
            <a:r>
              <a:rPr lang="el-GR" altLang="el-GR" sz="2400" b="1" dirty="0">
                <a:solidFill>
                  <a:srgbClr val="3366FF"/>
                </a:solidFill>
                <a:ea typeface="ＭＳ Ｐゴシック" panose="020B0600070205080204" pitchFamily="34" charset="-128"/>
              </a:rPr>
              <a:t>Μόρφημα</a:t>
            </a:r>
            <a:r>
              <a:rPr lang="el-GR" altLang="el-GR" sz="2400" dirty="0">
                <a:solidFill>
                  <a:srgbClr val="3366FF"/>
                </a:solidFill>
                <a:ea typeface="ＭＳ Ｐゴシック" panose="020B0600070205080204" pitchFamily="34" charset="-128"/>
              </a:rPr>
              <a:t>: η αυθαίρετη ένωση φθόγγου και σημασίας που δεν μπορεί να αναλυθεί περαιτέρω. Κάθε λέξη σε κάθε γλώσσα συντίθεται από ένα ή περισσότερα μορφήματα.</a:t>
            </a:r>
            <a:endParaRPr lang="en-US" altLang="el-GR" sz="2400" dirty="0">
              <a:solidFill>
                <a:srgbClr val="3366FF"/>
              </a:solidFill>
              <a:ea typeface="ＭＳ Ｐゴシック" panose="020B0600070205080204" pitchFamily="34" charset="-128"/>
            </a:endParaRPr>
          </a:p>
          <a:p>
            <a:pPr eaLnBrk="1" hangingPunct="1"/>
            <a:r>
              <a:rPr lang="el-GR" altLang="el-GR" sz="2400" dirty="0">
                <a:solidFill>
                  <a:srgbClr val="3366FF"/>
                </a:solidFill>
                <a:highlight>
                  <a:srgbClr val="FFFF00"/>
                </a:highlight>
                <a:ea typeface="ＭＳ Ｐゴシック" panose="020B0600070205080204" pitchFamily="34" charset="-128"/>
              </a:rPr>
              <a:t>ΠΡΟΣΟΧΗ!!!! Το μ</a:t>
            </a:r>
            <a:r>
              <a:rPr lang="en-US" altLang="el-GR" sz="2400" dirty="0" err="1">
                <a:solidFill>
                  <a:srgbClr val="3366FF"/>
                </a:solidFill>
                <a:highlight>
                  <a:srgbClr val="FFFF00"/>
                </a:highlight>
                <a:ea typeface="ＭＳ Ｐゴシック" panose="020B0600070205080204" pitchFamily="34" charset="-128"/>
              </a:rPr>
              <a:t>ό</a:t>
            </a:r>
            <a:r>
              <a:rPr lang="el-GR" altLang="el-GR" sz="2400" dirty="0" err="1">
                <a:solidFill>
                  <a:srgbClr val="3366FF"/>
                </a:solidFill>
                <a:highlight>
                  <a:srgbClr val="FFFF00"/>
                </a:highlight>
                <a:ea typeface="ＭＳ Ｐゴシック" panose="020B0600070205080204" pitchFamily="34" charset="-128"/>
              </a:rPr>
              <a:t>ρφημα</a:t>
            </a:r>
            <a:r>
              <a:rPr lang="el-GR" altLang="el-GR" sz="2400" dirty="0">
                <a:solidFill>
                  <a:srgbClr val="3366FF"/>
                </a:solidFill>
                <a:highlight>
                  <a:srgbClr val="FFFF00"/>
                </a:highlight>
                <a:ea typeface="ＭＳ Ｐゴシック" panose="020B0600070205080204" pitchFamily="34" charset="-128"/>
              </a:rPr>
              <a:t> ΔΕΝ είναι ΙΣΟΔΥΝΑΜΟ με τη ΣΥΛΛΑΒΗ</a:t>
            </a:r>
          </a:p>
        </p:txBody>
      </p:sp>
    </p:spTree>
    <p:extLst>
      <p:ext uri="{BB962C8B-B14F-4D97-AF65-F5344CB8AC3E}">
        <p14:creationId xmlns:p14="http://schemas.microsoft.com/office/powerpoint/2010/main" val="3197749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82B891-70F0-D243-B394-26ACF6A27E1C}"/>
              </a:ext>
            </a:extLst>
          </p:cNvPr>
          <p:cNvSpPr>
            <a:spLocks noGrp="1"/>
          </p:cNvSpPr>
          <p:nvPr>
            <p:ph type="title"/>
          </p:nvPr>
        </p:nvSpPr>
        <p:spPr/>
        <p:txBody>
          <a:bodyPr/>
          <a:lstStyle/>
          <a:p>
            <a:r>
              <a:rPr lang="el-GR" dirty="0" err="1"/>
              <a:t>Ειδη</a:t>
            </a:r>
            <a:r>
              <a:rPr lang="el-GR" dirty="0"/>
              <a:t> </a:t>
            </a:r>
            <a:r>
              <a:rPr lang="el-GR" dirty="0" err="1"/>
              <a:t>μορφηματων</a:t>
            </a:r>
            <a:endParaRPr lang="el-GR" dirty="0"/>
          </a:p>
        </p:txBody>
      </p:sp>
      <p:sp>
        <p:nvSpPr>
          <p:cNvPr id="3" name="Θέση κειμένου 2">
            <a:extLst>
              <a:ext uri="{FF2B5EF4-FFF2-40B4-BE49-F238E27FC236}">
                <a16:creationId xmlns:a16="http://schemas.microsoft.com/office/drawing/2014/main" id="{E65D6BA8-AA74-1947-8ABB-A63455781F22}"/>
              </a:ext>
            </a:extLst>
          </p:cNvPr>
          <p:cNvSpPr>
            <a:spLocks noGrp="1"/>
          </p:cNvSpPr>
          <p:nvPr>
            <p:ph type="body" idx="1"/>
          </p:nvPr>
        </p:nvSpPr>
        <p:spPr>
          <a:xfrm>
            <a:off x="2695194" y="4366739"/>
            <a:ext cx="6801612" cy="1828416"/>
          </a:xfrm>
        </p:spPr>
        <p:txBody>
          <a:bodyPr/>
          <a:lstStyle/>
          <a:p>
            <a:r>
              <a:rPr lang="el-GR" dirty="0"/>
              <a:t>Πώς κάνω τη μορφολογική ανάλυση μιας γλώσσας;</a:t>
            </a:r>
          </a:p>
          <a:p>
            <a:r>
              <a:rPr lang="el-GR" dirty="0"/>
              <a:t>Παραδείγματα από γλώσσες</a:t>
            </a:r>
          </a:p>
          <a:p>
            <a:r>
              <a:rPr lang="el-GR" dirty="0"/>
              <a:t>Είδη μορφημάτων στην Ελληνική</a:t>
            </a:r>
          </a:p>
          <a:p>
            <a:endParaRPr lang="el-GR" dirty="0"/>
          </a:p>
          <a:p>
            <a:endParaRPr lang="el-GR" dirty="0"/>
          </a:p>
        </p:txBody>
      </p:sp>
    </p:spTree>
    <p:extLst>
      <p:ext uri="{BB962C8B-B14F-4D97-AF65-F5344CB8AC3E}">
        <p14:creationId xmlns:p14="http://schemas.microsoft.com/office/powerpoint/2010/main" val="439013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F733B825-4C80-AD49-B306-6D4A17E42AA6}"/>
              </a:ext>
            </a:extLst>
          </p:cNvPr>
          <p:cNvSpPr>
            <a:spLocks noGrp="1"/>
          </p:cNvSpPr>
          <p:nvPr>
            <p:ph type="title"/>
          </p:nvPr>
        </p:nvSpPr>
        <p:spPr>
          <a:xfrm>
            <a:off x="2231136" y="455406"/>
            <a:ext cx="8533320" cy="1188720"/>
          </a:xfrm>
        </p:spPr>
        <p:txBody>
          <a:bodyPr rtlCol="0">
            <a:normAutofit fontScale="90000"/>
            <a:scene3d>
              <a:camera prst="orthographicFront"/>
              <a:lightRig rig="soft" dir="t">
                <a:rot lat="0" lon="0" rev="16800000"/>
              </a:lightRig>
            </a:scene3d>
          </a:bodyPr>
          <a:lstStyle/>
          <a:p>
            <a:pPr>
              <a:defRPr/>
            </a:pPr>
            <a:r>
              <a:rPr lang="el-GR" sz="2400" dirty="0"/>
              <a:t>Μορφολογική ανάλυση: πώς αναγνωρίζουμε τα μορφήματα μιας γλώσσας;</a:t>
            </a:r>
            <a:r>
              <a:rPr lang="en-US" sz="2400" dirty="0"/>
              <a:t> </a:t>
            </a:r>
            <a:r>
              <a:rPr lang="el-GR" sz="2400" dirty="0"/>
              <a:t>Παράδειγμα από την από τη γλώσσα των Αζτέκων </a:t>
            </a:r>
            <a:r>
              <a:rPr lang="en-US" sz="2400" dirty="0" err="1"/>
              <a:t>Michoacan</a:t>
            </a:r>
            <a:r>
              <a:rPr lang="el-GR" sz="2400" dirty="0"/>
              <a:t>. </a:t>
            </a:r>
            <a:br>
              <a:rPr lang="el-GR" sz="2400" dirty="0"/>
            </a:br>
            <a:r>
              <a:rPr lang="el-GR" sz="2400" dirty="0" err="1"/>
              <a:t>Δειτε</a:t>
            </a:r>
            <a:r>
              <a:rPr lang="el-GR" sz="2400" dirty="0"/>
              <a:t> τις </a:t>
            </a:r>
            <a:r>
              <a:rPr lang="el-GR" sz="2400" dirty="0" err="1"/>
              <a:t>σημασιεσ</a:t>
            </a:r>
            <a:r>
              <a:rPr lang="el-GR" sz="2400" dirty="0"/>
              <a:t> των </a:t>
            </a:r>
            <a:r>
              <a:rPr lang="el-GR" sz="2400" dirty="0" err="1"/>
              <a:t>παρακατω</a:t>
            </a:r>
            <a:r>
              <a:rPr lang="el-GR" sz="2400" dirty="0"/>
              <a:t> </a:t>
            </a:r>
            <a:r>
              <a:rPr lang="el-GR" sz="2400" dirty="0" err="1"/>
              <a:t>λεξεων</a:t>
            </a:r>
            <a:r>
              <a:rPr lang="el-GR" sz="2400" dirty="0"/>
              <a:t>:</a:t>
            </a:r>
          </a:p>
        </p:txBody>
      </p:sp>
      <p:sp>
        <p:nvSpPr>
          <p:cNvPr id="12290" name="5 - Θέση περιεχομένου">
            <a:extLst>
              <a:ext uri="{FF2B5EF4-FFF2-40B4-BE49-F238E27FC236}">
                <a16:creationId xmlns:a16="http://schemas.microsoft.com/office/drawing/2014/main" id="{72512C21-AD05-C04D-AB3F-EC0705C88A2C}"/>
              </a:ext>
            </a:extLst>
          </p:cNvPr>
          <p:cNvSpPr>
            <a:spLocks noGrp="1"/>
          </p:cNvSpPr>
          <p:nvPr>
            <p:ph sz="half" idx="1"/>
          </p:nvPr>
        </p:nvSpPr>
        <p:spPr>
          <a:xfrm>
            <a:off x="2590800" y="1981200"/>
            <a:ext cx="3695700" cy="4876800"/>
          </a:xfrm>
        </p:spPr>
        <p:txBody>
          <a:bodyPr>
            <a:normAutofit fontScale="92500" lnSpcReduction="10000"/>
          </a:bodyPr>
          <a:lstStyle/>
          <a:p>
            <a:r>
              <a:rPr lang="en-US" altLang="el-GR" sz="2400">
                <a:latin typeface="Book Antiqua" panose="02040602050305030304" pitchFamily="18" charset="0"/>
              </a:rPr>
              <a:t>nokali</a:t>
            </a:r>
          </a:p>
          <a:p>
            <a:r>
              <a:rPr lang="en-US" altLang="el-GR" sz="2400">
                <a:latin typeface="Book Antiqua" panose="02040602050305030304" pitchFamily="18" charset="0"/>
              </a:rPr>
              <a:t>nokalimes</a:t>
            </a:r>
          </a:p>
          <a:p>
            <a:r>
              <a:rPr lang="en-US" altLang="el-GR" sz="2400">
                <a:latin typeface="Book Antiqua" panose="02040602050305030304" pitchFamily="18" charset="0"/>
              </a:rPr>
              <a:t>mokali</a:t>
            </a:r>
          </a:p>
          <a:p>
            <a:r>
              <a:rPr lang="en-US" altLang="el-GR" sz="2400">
                <a:latin typeface="Book Antiqua" panose="02040602050305030304" pitchFamily="18" charset="0"/>
              </a:rPr>
              <a:t>ikali</a:t>
            </a:r>
          </a:p>
          <a:p>
            <a:r>
              <a:rPr lang="en-US" altLang="el-GR" sz="2400">
                <a:latin typeface="Book Antiqua" panose="02040602050305030304" pitchFamily="18" charset="0"/>
              </a:rPr>
              <a:t>kalimes</a:t>
            </a:r>
          </a:p>
          <a:p>
            <a:r>
              <a:rPr lang="en-US" altLang="el-GR" sz="2400">
                <a:latin typeface="Book Antiqua" panose="02040602050305030304" pitchFamily="18" charset="0"/>
              </a:rPr>
              <a:t>mopelo</a:t>
            </a:r>
          </a:p>
          <a:p>
            <a:r>
              <a:rPr lang="en-US" altLang="el-GR" sz="2400">
                <a:latin typeface="Book Antiqua" panose="02040602050305030304" pitchFamily="18" charset="0"/>
              </a:rPr>
              <a:t>mopelomes</a:t>
            </a:r>
          </a:p>
          <a:p>
            <a:r>
              <a:rPr lang="en-US" altLang="el-GR" sz="2400">
                <a:latin typeface="Book Antiqua" panose="02040602050305030304" pitchFamily="18" charset="0"/>
              </a:rPr>
              <a:t>ipelo</a:t>
            </a:r>
          </a:p>
          <a:p>
            <a:r>
              <a:rPr lang="en-US" altLang="el-GR" sz="2400">
                <a:latin typeface="Book Antiqua" panose="02040602050305030304" pitchFamily="18" charset="0"/>
              </a:rPr>
              <a:t>nokwahmili</a:t>
            </a:r>
          </a:p>
          <a:p>
            <a:r>
              <a:rPr lang="en-US" altLang="el-GR" sz="2400">
                <a:latin typeface="Book Antiqua" panose="02040602050305030304" pitchFamily="18" charset="0"/>
              </a:rPr>
              <a:t>mokwahmili</a:t>
            </a:r>
          </a:p>
          <a:p>
            <a:r>
              <a:rPr lang="en-US" altLang="el-GR" sz="2400">
                <a:latin typeface="Book Antiqua" panose="02040602050305030304" pitchFamily="18" charset="0"/>
              </a:rPr>
              <a:t>ikwahmili</a:t>
            </a:r>
          </a:p>
          <a:p>
            <a:endParaRPr lang="el-GR" altLang="el-GR">
              <a:latin typeface="Times New Roman" panose="02020603050405020304" pitchFamily="18" charset="0"/>
            </a:endParaRPr>
          </a:p>
        </p:txBody>
      </p:sp>
      <p:sp>
        <p:nvSpPr>
          <p:cNvPr id="12291" name="6 - Θέση περιεχομένου">
            <a:extLst>
              <a:ext uri="{FF2B5EF4-FFF2-40B4-BE49-F238E27FC236}">
                <a16:creationId xmlns:a16="http://schemas.microsoft.com/office/drawing/2014/main" id="{63AF92CE-1A11-2D45-8E4F-CEE465C4C616}"/>
              </a:ext>
            </a:extLst>
          </p:cNvPr>
          <p:cNvSpPr>
            <a:spLocks noGrp="1"/>
          </p:cNvSpPr>
          <p:nvPr>
            <p:ph sz="half" idx="2"/>
          </p:nvPr>
        </p:nvSpPr>
        <p:spPr>
          <a:xfrm>
            <a:off x="6438900" y="1981200"/>
            <a:ext cx="4229100" cy="4876800"/>
          </a:xfrm>
        </p:spPr>
        <p:txBody>
          <a:bodyPr>
            <a:normAutofit fontScale="92500" lnSpcReduction="10000"/>
          </a:bodyPr>
          <a:lstStyle/>
          <a:p>
            <a:pPr>
              <a:buFont typeface="Wingdings" pitchFamily="2" charset="2"/>
              <a:buNone/>
            </a:pPr>
            <a:r>
              <a:rPr lang="el-GR" altLang="el-GR" sz="2400">
                <a:latin typeface="Times New Roman" panose="02020603050405020304" pitchFamily="18" charset="0"/>
              </a:rPr>
              <a:t>«σπίτι μου»</a:t>
            </a:r>
          </a:p>
          <a:p>
            <a:pPr>
              <a:buFont typeface="Wingdings" pitchFamily="2" charset="2"/>
              <a:buNone/>
            </a:pPr>
            <a:r>
              <a:rPr lang="el-GR" altLang="el-GR" sz="2400">
                <a:latin typeface="Times New Roman" panose="02020603050405020304" pitchFamily="18" charset="0"/>
              </a:rPr>
              <a:t>«σπίτια μου»</a:t>
            </a:r>
          </a:p>
          <a:p>
            <a:pPr>
              <a:buFont typeface="Wingdings" pitchFamily="2" charset="2"/>
              <a:buNone/>
            </a:pPr>
            <a:r>
              <a:rPr lang="el-GR" altLang="el-GR" sz="2400">
                <a:latin typeface="Times New Roman" panose="02020603050405020304" pitchFamily="18" charset="0"/>
              </a:rPr>
              <a:t>«σπίτι σου»</a:t>
            </a:r>
          </a:p>
          <a:p>
            <a:pPr>
              <a:buFont typeface="Wingdings" pitchFamily="2" charset="2"/>
              <a:buNone/>
            </a:pPr>
            <a:r>
              <a:rPr lang="el-GR" altLang="el-GR" sz="2400">
                <a:latin typeface="Times New Roman" panose="02020603050405020304" pitchFamily="18" charset="0"/>
              </a:rPr>
              <a:t>«σπίτι του»</a:t>
            </a:r>
          </a:p>
          <a:p>
            <a:pPr>
              <a:buFont typeface="Wingdings" pitchFamily="2" charset="2"/>
              <a:buNone/>
            </a:pPr>
            <a:r>
              <a:rPr lang="el-GR" altLang="el-GR" sz="2400">
                <a:latin typeface="Times New Roman" panose="02020603050405020304" pitchFamily="18" charset="0"/>
              </a:rPr>
              <a:t>«σπίτια»</a:t>
            </a:r>
          </a:p>
          <a:p>
            <a:pPr>
              <a:buFont typeface="Wingdings" pitchFamily="2" charset="2"/>
              <a:buNone/>
            </a:pPr>
            <a:r>
              <a:rPr lang="el-GR" altLang="el-GR" sz="2400">
                <a:latin typeface="Times New Roman" panose="02020603050405020304" pitchFamily="18" charset="0"/>
              </a:rPr>
              <a:t>«σκύλος σου»</a:t>
            </a:r>
          </a:p>
          <a:p>
            <a:pPr>
              <a:buFont typeface="Wingdings" pitchFamily="2" charset="2"/>
              <a:buNone/>
            </a:pPr>
            <a:r>
              <a:rPr lang="el-GR" altLang="el-GR" sz="2400">
                <a:latin typeface="Times New Roman" panose="02020603050405020304" pitchFamily="18" charset="0"/>
              </a:rPr>
              <a:t>«σκύλοι σου»</a:t>
            </a:r>
          </a:p>
          <a:p>
            <a:pPr>
              <a:buFont typeface="Wingdings" pitchFamily="2" charset="2"/>
              <a:buNone/>
            </a:pPr>
            <a:r>
              <a:rPr lang="el-GR" altLang="el-GR" sz="2400">
                <a:latin typeface="Times New Roman" panose="02020603050405020304" pitchFamily="18" charset="0"/>
              </a:rPr>
              <a:t>«σκύλος του»</a:t>
            </a:r>
          </a:p>
          <a:p>
            <a:pPr>
              <a:buFont typeface="Wingdings" pitchFamily="2" charset="2"/>
              <a:buNone/>
            </a:pPr>
            <a:r>
              <a:rPr lang="el-GR" altLang="el-GR" sz="2400">
                <a:latin typeface="Times New Roman" panose="02020603050405020304" pitchFamily="18" charset="0"/>
              </a:rPr>
              <a:t>«χωράφι μου»</a:t>
            </a:r>
          </a:p>
          <a:p>
            <a:pPr>
              <a:buFont typeface="Wingdings" pitchFamily="2" charset="2"/>
              <a:buNone/>
            </a:pPr>
            <a:r>
              <a:rPr lang="el-GR" altLang="el-GR" sz="2400">
                <a:latin typeface="Times New Roman" panose="02020603050405020304" pitchFamily="18" charset="0"/>
              </a:rPr>
              <a:t>«χωράφι σου»</a:t>
            </a:r>
          </a:p>
          <a:p>
            <a:pPr>
              <a:buFont typeface="Wingdings" pitchFamily="2" charset="2"/>
              <a:buNone/>
            </a:pPr>
            <a:r>
              <a:rPr lang="el-GR" altLang="el-GR" sz="2400">
                <a:latin typeface="Times New Roman" panose="02020603050405020304" pitchFamily="18" charset="0"/>
              </a:rPr>
              <a:t>«χωράφι του»</a:t>
            </a:r>
          </a:p>
        </p:txBody>
      </p:sp>
    </p:spTree>
    <p:extLst>
      <p:ext uri="{BB962C8B-B14F-4D97-AF65-F5344CB8AC3E}">
        <p14:creationId xmlns:p14="http://schemas.microsoft.com/office/powerpoint/2010/main" val="210795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F733B825-4C80-AD49-B306-6D4A17E42AA6}"/>
              </a:ext>
            </a:extLst>
          </p:cNvPr>
          <p:cNvSpPr>
            <a:spLocks noGrp="1"/>
          </p:cNvSpPr>
          <p:nvPr>
            <p:ph type="title"/>
          </p:nvPr>
        </p:nvSpPr>
        <p:spPr>
          <a:xfrm>
            <a:off x="2231136" y="455406"/>
            <a:ext cx="8533320" cy="1188720"/>
          </a:xfrm>
        </p:spPr>
        <p:txBody>
          <a:bodyPr rtlCol="0">
            <a:normAutofit fontScale="90000"/>
            <a:scene3d>
              <a:camera prst="orthographicFront"/>
              <a:lightRig rig="soft" dir="t">
                <a:rot lat="0" lon="0" rev="16800000"/>
              </a:lightRig>
            </a:scene3d>
          </a:bodyPr>
          <a:lstStyle/>
          <a:p>
            <a:pPr>
              <a:defRPr/>
            </a:pPr>
            <a:r>
              <a:rPr lang="el-GR" sz="2400" dirty="0"/>
              <a:t>Μορφολογική ανάλυση: πώς αναγνωρίζουμε τα μορφήματα μιας γλώσσας;</a:t>
            </a:r>
            <a:r>
              <a:rPr lang="en-US" sz="2400" dirty="0"/>
              <a:t> </a:t>
            </a:r>
            <a:r>
              <a:rPr lang="el-GR" sz="2400" dirty="0"/>
              <a:t>Παράδειγμα από την από τη γλώσσα των Αζτέκων </a:t>
            </a:r>
            <a:r>
              <a:rPr lang="en-US" sz="2400" dirty="0" err="1"/>
              <a:t>Michoacan</a:t>
            </a:r>
            <a:r>
              <a:rPr lang="el-GR" sz="2400" dirty="0"/>
              <a:t>. </a:t>
            </a:r>
            <a:br>
              <a:rPr lang="el-GR" sz="2400" dirty="0"/>
            </a:br>
            <a:r>
              <a:rPr lang="el-GR" sz="2400" dirty="0" err="1"/>
              <a:t>Δειτε</a:t>
            </a:r>
            <a:r>
              <a:rPr lang="el-GR" sz="2400" dirty="0"/>
              <a:t> τις </a:t>
            </a:r>
            <a:r>
              <a:rPr lang="el-GR" sz="2400" dirty="0" err="1"/>
              <a:t>σημασιεσ</a:t>
            </a:r>
            <a:r>
              <a:rPr lang="el-GR" sz="2400" dirty="0"/>
              <a:t> των </a:t>
            </a:r>
            <a:r>
              <a:rPr lang="el-GR" sz="2400" dirty="0" err="1"/>
              <a:t>παρακατω</a:t>
            </a:r>
            <a:r>
              <a:rPr lang="el-GR" sz="2400" dirty="0"/>
              <a:t> </a:t>
            </a:r>
            <a:r>
              <a:rPr lang="el-GR" sz="2400" dirty="0" err="1"/>
              <a:t>λεξεων</a:t>
            </a:r>
            <a:r>
              <a:rPr lang="el-GR" sz="2400" dirty="0"/>
              <a:t>:</a:t>
            </a:r>
          </a:p>
        </p:txBody>
      </p:sp>
      <p:sp>
        <p:nvSpPr>
          <p:cNvPr id="12290" name="5 - Θέση περιεχομένου">
            <a:extLst>
              <a:ext uri="{FF2B5EF4-FFF2-40B4-BE49-F238E27FC236}">
                <a16:creationId xmlns:a16="http://schemas.microsoft.com/office/drawing/2014/main" id="{72512C21-AD05-C04D-AB3F-EC0705C88A2C}"/>
              </a:ext>
            </a:extLst>
          </p:cNvPr>
          <p:cNvSpPr>
            <a:spLocks noGrp="1"/>
          </p:cNvSpPr>
          <p:nvPr>
            <p:ph sz="half" idx="1"/>
          </p:nvPr>
        </p:nvSpPr>
        <p:spPr>
          <a:xfrm>
            <a:off x="2590800" y="1981200"/>
            <a:ext cx="3695700" cy="4876800"/>
          </a:xfrm>
        </p:spPr>
        <p:txBody>
          <a:bodyPr>
            <a:normAutofit fontScale="92500" lnSpcReduction="10000"/>
          </a:bodyPr>
          <a:lstStyle/>
          <a:p>
            <a:r>
              <a:rPr lang="en-US" altLang="el-GR" sz="2400" dirty="0" err="1">
                <a:highlight>
                  <a:srgbClr val="FFFF00"/>
                </a:highlight>
                <a:latin typeface="Book Antiqua" panose="02040602050305030304" pitchFamily="18" charset="0"/>
              </a:rPr>
              <a:t>no</a:t>
            </a:r>
            <a:r>
              <a:rPr lang="en-US" altLang="el-GR" sz="2400" dirty="0" err="1">
                <a:latin typeface="Book Antiqua" panose="02040602050305030304" pitchFamily="18" charset="0"/>
              </a:rPr>
              <a:t>kali</a:t>
            </a:r>
            <a:endParaRPr lang="en-US" altLang="el-GR" sz="2400" dirty="0">
              <a:latin typeface="Book Antiqua" panose="02040602050305030304" pitchFamily="18" charset="0"/>
            </a:endParaRPr>
          </a:p>
          <a:p>
            <a:r>
              <a:rPr lang="en-US" altLang="el-GR" sz="2400" dirty="0" err="1">
                <a:highlight>
                  <a:srgbClr val="FFFF00"/>
                </a:highlight>
                <a:latin typeface="Book Antiqua" panose="02040602050305030304" pitchFamily="18" charset="0"/>
              </a:rPr>
              <a:t>no</a:t>
            </a:r>
            <a:r>
              <a:rPr lang="en-US" altLang="el-GR" sz="2400" dirty="0" err="1">
                <a:latin typeface="Book Antiqua" panose="02040602050305030304" pitchFamily="18" charset="0"/>
              </a:rPr>
              <a:t>kali</a:t>
            </a:r>
            <a:r>
              <a:rPr lang="en-US" altLang="el-GR" sz="2400" dirty="0" err="1">
                <a:highlight>
                  <a:srgbClr val="00FF00"/>
                </a:highlight>
                <a:latin typeface="Book Antiqua" panose="02040602050305030304" pitchFamily="18" charset="0"/>
              </a:rPr>
              <a:t>mes</a:t>
            </a:r>
            <a:endParaRPr lang="en-US" altLang="el-GR" sz="2400" dirty="0">
              <a:highlight>
                <a:srgbClr val="00FF00"/>
              </a:highlight>
              <a:latin typeface="Book Antiqua" panose="02040602050305030304" pitchFamily="18" charset="0"/>
            </a:endParaRPr>
          </a:p>
          <a:p>
            <a:r>
              <a:rPr lang="en-US" altLang="el-GR" sz="2400" dirty="0" err="1">
                <a:highlight>
                  <a:srgbClr val="FF00FF"/>
                </a:highlight>
                <a:latin typeface="Book Antiqua" panose="02040602050305030304" pitchFamily="18" charset="0"/>
              </a:rPr>
              <a:t>mo</a:t>
            </a:r>
            <a:r>
              <a:rPr lang="en-US" altLang="el-GR" sz="2400" dirty="0" err="1">
                <a:latin typeface="Book Antiqua" panose="02040602050305030304" pitchFamily="18" charset="0"/>
              </a:rPr>
              <a:t>kali</a:t>
            </a:r>
            <a:endParaRPr lang="en-US" altLang="el-GR" sz="2400" dirty="0">
              <a:latin typeface="Book Antiqua" panose="02040602050305030304" pitchFamily="18" charset="0"/>
            </a:endParaRPr>
          </a:p>
          <a:p>
            <a:r>
              <a:rPr lang="en-US" altLang="el-GR" sz="2400" dirty="0" err="1">
                <a:highlight>
                  <a:srgbClr val="00FFFF"/>
                </a:highlight>
                <a:latin typeface="Book Antiqua" panose="02040602050305030304" pitchFamily="18" charset="0"/>
              </a:rPr>
              <a:t>i</a:t>
            </a:r>
            <a:r>
              <a:rPr lang="en-US" altLang="el-GR" sz="2400" dirty="0" err="1">
                <a:latin typeface="Book Antiqua" panose="02040602050305030304" pitchFamily="18" charset="0"/>
              </a:rPr>
              <a:t>kali</a:t>
            </a:r>
            <a:endParaRPr lang="en-US" altLang="el-GR" sz="2400" dirty="0">
              <a:latin typeface="Book Antiqua" panose="02040602050305030304" pitchFamily="18" charset="0"/>
            </a:endParaRPr>
          </a:p>
          <a:p>
            <a:r>
              <a:rPr lang="en-US" altLang="el-GR" sz="2400" dirty="0" err="1">
                <a:latin typeface="Book Antiqua" panose="02040602050305030304" pitchFamily="18" charset="0"/>
              </a:rPr>
              <a:t>kali</a:t>
            </a:r>
            <a:r>
              <a:rPr lang="en-US" altLang="el-GR" sz="2400" dirty="0" err="1">
                <a:highlight>
                  <a:srgbClr val="00FF00"/>
                </a:highlight>
                <a:latin typeface="Book Antiqua" panose="02040602050305030304" pitchFamily="18" charset="0"/>
              </a:rPr>
              <a:t>mes</a:t>
            </a:r>
            <a:endParaRPr lang="en-US" altLang="el-GR" sz="2400" dirty="0">
              <a:highlight>
                <a:srgbClr val="00FF00"/>
              </a:highlight>
              <a:latin typeface="Book Antiqua" panose="02040602050305030304" pitchFamily="18" charset="0"/>
            </a:endParaRPr>
          </a:p>
          <a:p>
            <a:r>
              <a:rPr lang="en-US" altLang="el-GR" sz="2400" dirty="0" err="1">
                <a:highlight>
                  <a:srgbClr val="FF00FF"/>
                </a:highlight>
                <a:latin typeface="Book Antiqua" panose="02040602050305030304" pitchFamily="18" charset="0"/>
              </a:rPr>
              <a:t>mo</a:t>
            </a:r>
            <a:r>
              <a:rPr lang="en-US" altLang="el-GR" sz="2400" dirty="0" err="1">
                <a:latin typeface="Book Antiqua" panose="02040602050305030304" pitchFamily="18" charset="0"/>
              </a:rPr>
              <a:t>pelo</a:t>
            </a:r>
            <a:endParaRPr lang="en-US" altLang="el-GR" sz="2400" dirty="0">
              <a:latin typeface="Book Antiqua" panose="02040602050305030304" pitchFamily="18" charset="0"/>
            </a:endParaRPr>
          </a:p>
          <a:p>
            <a:r>
              <a:rPr lang="en-US" altLang="el-GR" sz="2400" dirty="0" err="1">
                <a:highlight>
                  <a:srgbClr val="FF00FF"/>
                </a:highlight>
                <a:latin typeface="Book Antiqua" panose="02040602050305030304" pitchFamily="18" charset="0"/>
              </a:rPr>
              <a:t>mo</a:t>
            </a:r>
            <a:r>
              <a:rPr lang="en-US" altLang="el-GR" sz="2400" dirty="0" err="1">
                <a:latin typeface="Book Antiqua" panose="02040602050305030304" pitchFamily="18" charset="0"/>
              </a:rPr>
              <a:t>pelo</a:t>
            </a:r>
            <a:r>
              <a:rPr lang="en-US" altLang="el-GR" sz="2400" dirty="0" err="1">
                <a:highlight>
                  <a:srgbClr val="00FF00"/>
                </a:highlight>
                <a:latin typeface="Book Antiqua" panose="02040602050305030304" pitchFamily="18" charset="0"/>
              </a:rPr>
              <a:t>mes</a:t>
            </a:r>
            <a:endParaRPr lang="en-US" altLang="el-GR" sz="2400" dirty="0">
              <a:highlight>
                <a:srgbClr val="00FF00"/>
              </a:highlight>
              <a:latin typeface="Book Antiqua" panose="02040602050305030304" pitchFamily="18" charset="0"/>
            </a:endParaRPr>
          </a:p>
          <a:p>
            <a:r>
              <a:rPr lang="en-US" altLang="el-GR" sz="2400" dirty="0" err="1">
                <a:highlight>
                  <a:srgbClr val="00FFFF"/>
                </a:highlight>
                <a:latin typeface="Book Antiqua" panose="02040602050305030304" pitchFamily="18" charset="0"/>
              </a:rPr>
              <a:t>i</a:t>
            </a:r>
            <a:r>
              <a:rPr lang="en-US" altLang="el-GR" sz="2400" dirty="0" err="1">
                <a:latin typeface="Book Antiqua" panose="02040602050305030304" pitchFamily="18" charset="0"/>
              </a:rPr>
              <a:t>pelo</a:t>
            </a:r>
            <a:endParaRPr lang="en-US" altLang="el-GR" sz="2400" dirty="0">
              <a:latin typeface="Book Antiqua" panose="02040602050305030304" pitchFamily="18" charset="0"/>
            </a:endParaRPr>
          </a:p>
          <a:p>
            <a:r>
              <a:rPr lang="en-US" altLang="el-GR" sz="2400" dirty="0" err="1">
                <a:highlight>
                  <a:srgbClr val="FFFF00"/>
                </a:highlight>
                <a:latin typeface="Book Antiqua" panose="02040602050305030304" pitchFamily="18" charset="0"/>
              </a:rPr>
              <a:t>no</a:t>
            </a:r>
            <a:r>
              <a:rPr lang="en-US" altLang="el-GR" sz="2400" dirty="0" err="1">
                <a:latin typeface="Book Antiqua" panose="02040602050305030304" pitchFamily="18" charset="0"/>
              </a:rPr>
              <a:t>kwahmili</a:t>
            </a:r>
            <a:endParaRPr lang="en-US" altLang="el-GR" sz="2400" dirty="0">
              <a:latin typeface="Book Antiqua" panose="02040602050305030304" pitchFamily="18" charset="0"/>
            </a:endParaRPr>
          </a:p>
          <a:p>
            <a:r>
              <a:rPr lang="en-US" altLang="el-GR" sz="2400" dirty="0" err="1">
                <a:highlight>
                  <a:srgbClr val="FF00FF"/>
                </a:highlight>
                <a:latin typeface="Book Antiqua" panose="02040602050305030304" pitchFamily="18" charset="0"/>
              </a:rPr>
              <a:t>mo</a:t>
            </a:r>
            <a:r>
              <a:rPr lang="en-US" altLang="el-GR" sz="2400" dirty="0" err="1">
                <a:latin typeface="Book Antiqua" panose="02040602050305030304" pitchFamily="18" charset="0"/>
              </a:rPr>
              <a:t>kwahmili</a:t>
            </a:r>
            <a:endParaRPr lang="en-US" altLang="el-GR" sz="2400" dirty="0">
              <a:latin typeface="Book Antiqua" panose="02040602050305030304" pitchFamily="18" charset="0"/>
            </a:endParaRPr>
          </a:p>
          <a:p>
            <a:r>
              <a:rPr lang="en-US" altLang="el-GR" sz="2400" dirty="0" err="1">
                <a:highlight>
                  <a:srgbClr val="00FFFF"/>
                </a:highlight>
                <a:latin typeface="Book Antiqua" panose="02040602050305030304" pitchFamily="18" charset="0"/>
              </a:rPr>
              <a:t>i</a:t>
            </a:r>
            <a:r>
              <a:rPr lang="en-US" altLang="el-GR" sz="2400" dirty="0" err="1">
                <a:latin typeface="Book Antiqua" panose="02040602050305030304" pitchFamily="18" charset="0"/>
              </a:rPr>
              <a:t>kwahmili</a:t>
            </a:r>
            <a:endParaRPr lang="en-US" altLang="el-GR" sz="2400" dirty="0">
              <a:latin typeface="Book Antiqua" panose="02040602050305030304" pitchFamily="18" charset="0"/>
            </a:endParaRPr>
          </a:p>
          <a:p>
            <a:endParaRPr lang="el-GR" altLang="el-GR" dirty="0">
              <a:latin typeface="Times New Roman" panose="02020603050405020304" pitchFamily="18" charset="0"/>
            </a:endParaRPr>
          </a:p>
        </p:txBody>
      </p:sp>
      <p:sp>
        <p:nvSpPr>
          <p:cNvPr id="12291" name="6 - Θέση περιεχομένου">
            <a:extLst>
              <a:ext uri="{FF2B5EF4-FFF2-40B4-BE49-F238E27FC236}">
                <a16:creationId xmlns:a16="http://schemas.microsoft.com/office/drawing/2014/main" id="{63AF92CE-1A11-2D45-8E4F-CEE465C4C616}"/>
              </a:ext>
            </a:extLst>
          </p:cNvPr>
          <p:cNvSpPr>
            <a:spLocks noGrp="1"/>
          </p:cNvSpPr>
          <p:nvPr>
            <p:ph sz="half" idx="2"/>
          </p:nvPr>
        </p:nvSpPr>
        <p:spPr>
          <a:xfrm>
            <a:off x="6438900" y="1981200"/>
            <a:ext cx="4229100" cy="4876800"/>
          </a:xfrm>
        </p:spPr>
        <p:txBody>
          <a:bodyPr>
            <a:normAutofit fontScale="92500" lnSpcReduction="10000"/>
          </a:bodyPr>
          <a:lstStyle/>
          <a:p>
            <a:pPr>
              <a:buFont typeface="Wingdings" pitchFamily="2" charset="2"/>
              <a:buNone/>
            </a:pPr>
            <a:r>
              <a:rPr lang="el-GR" altLang="el-GR" sz="2400" dirty="0">
                <a:latin typeface="Times New Roman" panose="02020603050405020304" pitchFamily="18" charset="0"/>
              </a:rPr>
              <a:t>«σπίτι </a:t>
            </a:r>
            <a:r>
              <a:rPr lang="el-GR" altLang="el-GR" sz="2400" dirty="0">
                <a:highlight>
                  <a:srgbClr val="FFFF00"/>
                </a:highlight>
                <a:latin typeface="Times New Roman" panose="02020603050405020304" pitchFamily="18" charset="0"/>
              </a:rPr>
              <a:t>μου</a:t>
            </a:r>
            <a:r>
              <a:rPr lang="el-GR" altLang="el-GR" sz="2400" dirty="0">
                <a:latin typeface="Times New Roman" panose="02020603050405020304" pitchFamily="18" charset="0"/>
              </a:rPr>
              <a:t>»</a:t>
            </a:r>
          </a:p>
          <a:p>
            <a:pPr>
              <a:buFont typeface="Wingdings" pitchFamily="2" charset="2"/>
              <a:buNone/>
            </a:pPr>
            <a:r>
              <a:rPr lang="el-GR" altLang="el-GR" sz="2400" dirty="0">
                <a:latin typeface="Times New Roman" panose="02020603050405020304" pitchFamily="18" charset="0"/>
              </a:rPr>
              <a:t>«σπίτι</a:t>
            </a:r>
            <a:r>
              <a:rPr lang="el-GR" altLang="el-GR" sz="2400" dirty="0">
                <a:highlight>
                  <a:srgbClr val="00FF00"/>
                </a:highlight>
                <a:latin typeface="Times New Roman" panose="02020603050405020304" pitchFamily="18" charset="0"/>
              </a:rPr>
              <a:t>α</a:t>
            </a:r>
            <a:r>
              <a:rPr lang="el-GR" altLang="el-GR" sz="2400" dirty="0">
                <a:latin typeface="Times New Roman" panose="02020603050405020304" pitchFamily="18" charset="0"/>
              </a:rPr>
              <a:t> </a:t>
            </a:r>
            <a:r>
              <a:rPr lang="el-GR" altLang="el-GR" sz="2400" dirty="0">
                <a:highlight>
                  <a:srgbClr val="FFFF00"/>
                </a:highlight>
                <a:latin typeface="Times New Roman" panose="02020603050405020304" pitchFamily="18" charset="0"/>
              </a:rPr>
              <a:t>μου</a:t>
            </a:r>
            <a:r>
              <a:rPr lang="el-GR" altLang="el-GR" sz="2400" dirty="0">
                <a:latin typeface="Times New Roman" panose="02020603050405020304" pitchFamily="18" charset="0"/>
              </a:rPr>
              <a:t>»</a:t>
            </a:r>
          </a:p>
          <a:p>
            <a:pPr>
              <a:buFont typeface="Wingdings" pitchFamily="2" charset="2"/>
              <a:buNone/>
            </a:pPr>
            <a:r>
              <a:rPr lang="el-GR" altLang="el-GR" sz="2400" dirty="0">
                <a:latin typeface="Times New Roman" panose="02020603050405020304" pitchFamily="18" charset="0"/>
              </a:rPr>
              <a:t>«σπίτι </a:t>
            </a:r>
            <a:r>
              <a:rPr lang="el-GR" altLang="el-GR" sz="2400" dirty="0">
                <a:highlight>
                  <a:srgbClr val="FF00FF"/>
                </a:highlight>
                <a:latin typeface="Times New Roman" panose="02020603050405020304" pitchFamily="18" charset="0"/>
              </a:rPr>
              <a:t>σου</a:t>
            </a:r>
            <a:r>
              <a:rPr lang="el-GR" altLang="el-GR" sz="2400" dirty="0">
                <a:latin typeface="Times New Roman" panose="02020603050405020304" pitchFamily="18" charset="0"/>
              </a:rPr>
              <a:t>»</a:t>
            </a:r>
          </a:p>
          <a:p>
            <a:pPr>
              <a:buFont typeface="Wingdings" pitchFamily="2" charset="2"/>
              <a:buNone/>
            </a:pPr>
            <a:r>
              <a:rPr lang="el-GR" altLang="el-GR" sz="2400" dirty="0">
                <a:latin typeface="Times New Roman" panose="02020603050405020304" pitchFamily="18" charset="0"/>
              </a:rPr>
              <a:t>«σπίτι </a:t>
            </a:r>
            <a:r>
              <a:rPr lang="el-GR" altLang="el-GR" sz="2400" dirty="0">
                <a:highlight>
                  <a:srgbClr val="00FFFF"/>
                </a:highlight>
                <a:latin typeface="Times New Roman" panose="02020603050405020304" pitchFamily="18" charset="0"/>
              </a:rPr>
              <a:t>του</a:t>
            </a:r>
            <a:r>
              <a:rPr lang="el-GR" altLang="el-GR" sz="2400" dirty="0">
                <a:latin typeface="Times New Roman" panose="02020603050405020304" pitchFamily="18" charset="0"/>
              </a:rPr>
              <a:t>»</a:t>
            </a:r>
          </a:p>
          <a:p>
            <a:pPr>
              <a:buFont typeface="Wingdings" pitchFamily="2" charset="2"/>
              <a:buNone/>
            </a:pPr>
            <a:r>
              <a:rPr lang="el-GR" altLang="el-GR" sz="2400" dirty="0">
                <a:latin typeface="Times New Roman" panose="02020603050405020304" pitchFamily="18" charset="0"/>
              </a:rPr>
              <a:t>«σπίτι</a:t>
            </a:r>
            <a:r>
              <a:rPr lang="el-GR" altLang="el-GR" sz="2400" dirty="0">
                <a:highlight>
                  <a:srgbClr val="00FF00"/>
                </a:highlight>
                <a:latin typeface="Times New Roman" panose="02020603050405020304" pitchFamily="18" charset="0"/>
              </a:rPr>
              <a:t>α</a:t>
            </a:r>
            <a:r>
              <a:rPr lang="el-GR" altLang="el-GR" sz="2400" dirty="0">
                <a:latin typeface="Times New Roman" panose="02020603050405020304" pitchFamily="18" charset="0"/>
              </a:rPr>
              <a:t>»</a:t>
            </a:r>
          </a:p>
          <a:p>
            <a:pPr>
              <a:buFont typeface="Wingdings" pitchFamily="2" charset="2"/>
              <a:buNone/>
            </a:pPr>
            <a:r>
              <a:rPr lang="el-GR" altLang="el-GR" sz="2400" dirty="0">
                <a:latin typeface="Times New Roman" panose="02020603050405020304" pitchFamily="18" charset="0"/>
              </a:rPr>
              <a:t>«σκύλος </a:t>
            </a:r>
            <a:r>
              <a:rPr lang="el-GR" altLang="el-GR" sz="2400" dirty="0">
                <a:highlight>
                  <a:srgbClr val="FF00FF"/>
                </a:highlight>
                <a:latin typeface="Times New Roman" panose="02020603050405020304" pitchFamily="18" charset="0"/>
              </a:rPr>
              <a:t>σου</a:t>
            </a:r>
            <a:r>
              <a:rPr lang="el-GR" altLang="el-GR" sz="2400" dirty="0">
                <a:latin typeface="Times New Roman" panose="02020603050405020304" pitchFamily="18" charset="0"/>
              </a:rPr>
              <a:t>»</a:t>
            </a:r>
          </a:p>
          <a:p>
            <a:pPr>
              <a:buFont typeface="Wingdings" pitchFamily="2" charset="2"/>
              <a:buNone/>
            </a:pPr>
            <a:r>
              <a:rPr lang="el-GR" altLang="el-GR" sz="2400" dirty="0">
                <a:latin typeface="Times New Roman" panose="02020603050405020304" pitchFamily="18" charset="0"/>
              </a:rPr>
              <a:t>«σκύλ</a:t>
            </a:r>
            <a:r>
              <a:rPr lang="el-GR" altLang="el-GR" sz="2400" dirty="0">
                <a:highlight>
                  <a:srgbClr val="00FF00"/>
                </a:highlight>
                <a:latin typeface="Times New Roman" panose="02020603050405020304" pitchFamily="18" charset="0"/>
              </a:rPr>
              <a:t>οι</a:t>
            </a:r>
            <a:r>
              <a:rPr lang="el-GR" altLang="el-GR" sz="2400" dirty="0">
                <a:latin typeface="Times New Roman" panose="02020603050405020304" pitchFamily="18" charset="0"/>
              </a:rPr>
              <a:t> </a:t>
            </a:r>
            <a:r>
              <a:rPr lang="el-GR" altLang="el-GR" sz="2400" dirty="0">
                <a:highlight>
                  <a:srgbClr val="FF00FF"/>
                </a:highlight>
                <a:latin typeface="Times New Roman" panose="02020603050405020304" pitchFamily="18" charset="0"/>
              </a:rPr>
              <a:t>σου</a:t>
            </a:r>
            <a:r>
              <a:rPr lang="el-GR" altLang="el-GR" sz="2400" dirty="0">
                <a:latin typeface="Times New Roman" panose="02020603050405020304" pitchFamily="18" charset="0"/>
              </a:rPr>
              <a:t>»</a:t>
            </a:r>
          </a:p>
          <a:p>
            <a:pPr>
              <a:buFont typeface="Wingdings" pitchFamily="2" charset="2"/>
              <a:buNone/>
            </a:pPr>
            <a:r>
              <a:rPr lang="el-GR" altLang="el-GR" sz="2400" dirty="0">
                <a:latin typeface="Times New Roman" panose="02020603050405020304" pitchFamily="18" charset="0"/>
              </a:rPr>
              <a:t>«σκύλος </a:t>
            </a:r>
            <a:r>
              <a:rPr lang="el-GR" altLang="el-GR" sz="2400" dirty="0">
                <a:highlight>
                  <a:srgbClr val="00FFFF"/>
                </a:highlight>
                <a:latin typeface="Times New Roman" panose="02020603050405020304" pitchFamily="18" charset="0"/>
              </a:rPr>
              <a:t>του</a:t>
            </a:r>
            <a:r>
              <a:rPr lang="el-GR" altLang="el-GR" sz="2400" dirty="0">
                <a:latin typeface="Times New Roman" panose="02020603050405020304" pitchFamily="18" charset="0"/>
              </a:rPr>
              <a:t>»</a:t>
            </a:r>
          </a:p>
          <a:p>
            <a:pPr>
              <a:buFont typeface="Wingdings" pitchFamily="2" charset="2"/>
              <a:buNone/>
            </a:pPr>
            <a:r>
              <a:rPr lang="el-GR" altLang="el-GR" sz="2400" dirty="0">
                <a:latin typeface="Times New Roman" panose="02020603050405020304" pitchFamily="18" charset="0"/>
              </a:rPr>
              <a:t>«χωράφι </a:t>
            </a:r>
            <a:r>
              <a:rPr lang="el-GR" altLang="el-GR" sz="2400" dirty="0">
                <a:highlight>
                  <a:srgbClr val="FFFF00"/>
                </a:highlight>
                <a:latin typeface="Times New Roman" panose="02020603050405020304" pitchFamily="18" charset="0"/>
              </a:rPr>
              <a:t>μου</a:t>
            </a:r>
            <a:r>
              <a:rPr lang="el-GR" altLang="el-GR" sz="2400" dirty="0">
                <a:latin typeface="Times New Roman" panose="02020603050405020304" pitchFamily="18" charset="0"/>
              </a:rPr>
              <a:t>»</a:t>
            </a:r>
          </a:p>
          <a:p>
            <a:pPr>
              <a:buFont typeface="Wingdings" pitchFamily="2" charset="2"/>
              <a:buNone/>
            </a:pPr>
            <a:r>
              <a:rPr lang="el-GR" altLang="el-GR" sz="2400" dirty="0">
                <a:latin typeface="Times New Roman" panose="02020603050405020304" pitchFamily="18" charset="0"/>
              </a:rPr>
              <a:t>«χωράφι </a:t>
            </a:r>
            <a:r>
              <a:rPr lang="el-GR" altLang="el-GR" sz="2400" dirty="0">
                <a:highlight>
                  <a:srgbClr val="FF00FF"/>
                </a:highlight>
                <a:latin typeface="Times New Roman" panose="02020603050405020304" pitchFamily="18" charset="0"/>
              </a:rPr>
              <a:t>σου</a:t>
            </a:r>
            <a:r>
              <a:rPr lang="el-GR" altLang="el-GR" sz="2400" dirty="0">
                <a:latin typeface="Times New Roman" panose="02020603050405020304" pitchFamily="18" charset="0"/>
              </a:rPr>
              <a:t>»</a:t>
            </a:r>
          </a:p>
          <a:p>
            <a:pPr>
              <a:buFont typeface="Wingdings" pitchFamily="2" charset="2"/>
              <a:buNone/>
            </a:pPr>
            <a:r>
              <a:rPr lang="el-GR" altLang="el-GR" sz="2400" dirty="0">
                <a:latin typeface="Times New Roman" panose="02020603050405020304" pitchFamily="18" charset="0"/>
              </a:rPr>
              <a:t>«χωράφι </a:t>
            </a:r>
            <a:r>
              <a:rPr lang="el-GR" altLang="el-GR" sz="2400" dirty="0">
                <a:highlight>
                  <a:srgbClr val="00FFFF"/>
                </a:highlight>
                <a:latin typeface="Times New Roman" panose="02020603050405020304" pitchFamily="18" charset="0"/>
              </a:rPr>
              <a:t>του</a:t>
            </a:r>
            <a:r>
              <a:rPr lang="el-GR" altLang="el-GR" sz="2400" dirty="0">
                <a:latin typeface="Times New Roman" panose="02020603050405020304" pitchFamily="18" charset="0"/>
              </a:rPr>
              <a:t>»</a:t>
            </a:r>
          </a:p>
        </p:txBody>
      </p:sp>
    </p:spTree>
    <p:extLst>
      <p:ext uri="{BB962C8B-B14F-4D97-AF65-F5344CB8AC3E}">
        <p14:creationId xmlns:p14="http://schemas.microsoft.com/office/powerpoint/2010/main" val="193852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7F471232-1B5B-B649-BC5C-DA485F4678B8}"/>
              </a:ext>
            </a:extLst>
          </p:cNvPr>
          <p:cNvSpPr>
            <a:spLocks noGrp="1"/>
          </p:cNvSpPr>
          <p:nvPr>
            <p:ph type="title"/>
          </p:nvPr>
        </p:nvSpPr>
        <p:spPr/>
        <p:txBody>
          <a:bodyPr rtlCol="0">
            <a:normAutofit/>
            <a:scene3d>
              <a:camera prst="orthographicFront"/>
              <a:lightRig rig="soft" dir="t">
                <a:rot lat="0" lon="0" rev="16800000"/>
              </a:lightRig>
            </a:scene3d>
          </a:bodyPr>
          <a:lstStyle/>
          <a:p>
            <a:pPr>
              <a:defRPr/>
            </a:pPr>
            <a:r>
              <a:rPr lang="el-GR" sz="3200" dirty="0"/>
              <a:t>Και </a:t>
            </a:r>
            <a:r>
              <a:rPr lang="el-GR" sz="3200" dirty="0" err="1"/>
              <a:t>διαλεξτε</a:t>
            </a:r>
            <a:r>
              <a:rPr lang="el-GR" sz="3200" dirty="0"/>
              <a:t> τη </a:t>
            </a:r>
            <a:r>
              <a:rPr lang="el-GR" sz="3200" dirty="0" err="1"/>
              <a:t>σωστη</a:t>
            </a:r>
            <a:r>
              <a:rPr lang="el-GR" sz="3200" dirty="0"/>
              <a:t> </a:t>
            </a:r>
            <a:r>
              <a:rPr lang="el-GR" sz="3200" dirty="0" err="1"/>
              <a:t>απαντηση</a:t>
            </a:r>
            <a:r>
              <a:rPr lang="el-GR" sz="3200" dirty="0"/>
              <a:t> </a:t>
            </a:r>
          </a:p>
        </p:txBody>
      </p:sp>
      <p:sp>
        <p:nvSpPr>
          <p:cNvPr id="13314" name="7 - Θέση περιεχομένου">
            <a:extLst>
              <a:ext uri="{FF2B5EF4-FFF2-40B4-BE49-F238E27FC236}">
                <a16:creationId xmlns:a16="http://schemas.microsoft.com/office/drawing/2014/main" id="{B5948988-9061-8C43-B5DC-8A7F59457341}"/>
              </a:ext>
            </a:extLst>
          </p:cNvPr>
          <p:cNvSpPr>
            <a:spLocks noGrp="1"/>
          </p:cNvSpPr>
          <p:nvPr>
            <p:ph idx="1"/>
          </p:nvPr>
        </p:nvSpPr>
        <p:spPr/>
        <p:txBody>
          <a:bodyPr/>
          <a:lstStyle/>
          <a:p>
            <a:pPr>
              <a:buFont typeface="Wingdings" pitchFamily="2" charset="2"/>
              <a:buNone/>
            </a:pPr>
            <a:r>
              <a:rPr lang="el-GR" altLang="el-GR" dirty="0">
                <a:latin typeface="Times New Roman" panose="02020603050405020304" pitchFamily="18" charset="0"/>
              </a:rPr>
              <a:t>Το μόρφημα που σημαίνει </a:t>
            </a:r>
            <a:r>
              <a:rPr lang="en-US" altLang="en-US" dirty="0">
                <a:latin typeface="Book Antiqua" panose="02040602050305030304" pitchFamily="18" charset="0"/>
              </a:rPr>
              <a:t>“</a:t>
            </a:r>
            <a:r>
              <a:rPr lang="el-GR" altLang="ja-JP" dirty="0">
                <a:latin typeface="Times New Roman" panose="02020603050405020304" pitchFamily="18" charset="0"/>
              </a:rPr>
              <a:t>σπίτι</a:t>
            </a:r>
            <a:r>
              <a:rPr lang="en-US" altLang="en-US" dirty="0">
                <a:latin typeface="Book Antiqua" panose="02040602050305030304" pitchFamily="18" charset="0"/>
              </a:rPr>
              <a:t>”</a:t>
            </a:r>
            <a:r>
              <a:rPr lang="el-GR" altLang="en-US" dirty="0">
                <a:latin typeface="Book Antiqua" panose="02040602050305030304" pitchFamily="18" charset="0"/>
              </a:rPr>
              <a:t> σ</a:t>
            </a:r>
            <a:r>
              <a:rPr lang="el-GR" dirty="0"/>
              <a:t>τη γλώσσα των Αζτέκων </a:t>
            </a:r>
            <a:r>
              <a:rPr lang="en-US" dirty="0" err="1"/>
              <a:t>Michoacan</a:t>
            </a:r>
            <a:r>
              <a:rPr lang="el-GR" altLang="ja-JP" dirty="0">
                <a:latin typeface="Times New Roman" panose="02020603050405020304" pitchFamily="18" charset="0"/>
              </a:rPr>
              <a:t> είναι</a:t>
            </a:r>
          </a:p>
          <a:p>
            <a:r>
              <a:rPr lang="en-US" altLang="el-GR" dirty="0" err="1">
                <a:latin typeface="Book Antiqua" panose="02040602050305030304" pitchFamily="18" charset="0"/>
              </a:rPr>
              <a:t>kal</a:t>
            </a:r>
            <a:endParaRPr lang="en-US" altLang="el-GR" dirty="0">
              <a:latin typeface="Book Antiqua" panose="02040602050305030304" pitchFamily="18" charset="0"/>
            </a:endParaRPr>
          </a:p>
          <a:p>
            <a:r>
              <a:rPr lang="en-US" altLang="el-GR" dirty="0">
                <a:solidFill>
                  <a:schemeClr val="tx1"/>
                </a:solidFill>
                <a:latin typeface="Book Antiqua" panose="02040602050305030304" pitchFamily="18" charset="0"/>
              </a:rPr>
              <a:t>kali</a:t>
            </a:r>
          </a:p>
          <a:p>
            <a:r>
              <a:rPr lang="en-US" altLang="el-GR" dirty="0" err="1">
                <a:latin typeface="Book Antiqua" panose="02040602050305030304" pitchFamily="18" charset="0"/>
              </a:rPr>
              <a:t>kalim</a:t>
            </a:r>
            <a:endParaRPr lang="en-US" altLang="el-GR" dirty="0">
              <a:latin typeface="Book Antiqua" panose="02040602050305030304" pitchFamily="18" charset="0"/>
            </a:endParaRPr>
          </a:p>
          <a:p>
            <a:r>
              <a:rPr lang="en-US" altLang="el-GR" dirty="0" err="1">
                <a:latin typeface="Book Antiqua" panose="02040602050305030304" pitchFamily="18" charset="0"/>
              </a:rPr>
              <a:t>ikal</a:t>
            </a:r>
            <a:endParaRPr lang="en-US" altLang="el-GR" dirty="0">
              <a:latin typeface="Book Antiqua" panose="02040602050305030304" pitchFamily="18" charset="0"/>
            </a:endParaRPr>
          </a:p>
          <a:p>
            <a:r>
              <a:rPr lang="en-US" altLang="el-GR" dirty="0">
                <a:latin typeface="Book Antiqua" panose="02040602050305030304" pitchFamily="18" charset="0"/>
              </a:rPr>
              <a:t>ka</a:t>
            </a:r>
            <a:endParaRPr lang="el-GR" altLang="el-GR" dirty="0">
              <a:latin typeface="Times New Roman" panose="02020603050405020304" pitchFamily="18" charset="0"/>
            </a:endParaRPr>
          </a:p>
        </p:txBody>
      </p:sp>
    </p:spTree>
    <p:extLst>
      <p:ext uri="{BB962C8B-B14F-4D97-AF65-F5344CB8AC3E}">
        <p14:creationId xmlns:p14="http://schemas.microsoft.com/office/powerpoint/2010/main" val="71433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ECB1CE85-C625-5A47-903C-37621DF9C818}"/>
              </a:ext>
            </a:extLst>
          </p:cNvPr>
          <p:cNvSpPr>
            <a:spLocks noGrp="1"/>
          </p:cNvSpPr>
          <p:nvPr>
            <p:ph type="title"/>
          </p:nvPr>
        </p:nvSpPr>
        <p:spPr>
          <a:xfrm>
            <a:off x="2154936" y="204480"/>
            <a:ext cx="7729728" cy="1188720"/>
          </a:xfrm>
        </p:spPr>
        <p:txBody>
          <a:bodyPr/>
          <a:lstStyle/>
          <a:p>
            <a:pPr eaLnBrk="1" hangingPunct="1"/>
            <a:r>
              <a:rPr lang="el-GR" altLang="el-GR" dirty="0">
                <a:solidFill>
                  <a:srgbClr val="FF0000"/>
                </a:solidFill>
                <a:ea typeface="ＭＳ Ｐゴシック" panose="020B0600070205080204" pitchFamily="34" charset="-128"/>
              </a:rPr>
              <a:t>Δομική ιεραρχία γλωσσικών μονάδων</a:t>
            </a:r>
          </a:p>
        </p:txBody>
      </p:sp>
      <p:sp>
        <p:nvSpPr>
          <p:cNvPr id="24578" name="Rectangle 3">
            <a:extLst>
              <a:ext uri="{FF2B5EF4-FFF2-40B4-BE49-F238E27FC236}">
                <a16:creationId xmlns:a16="http://schemas.microsoft.com/office/drawing/2014/main" id="{CC609E89-4BBD-5F4C-A656-C5E3F7A17384}"/>
              </a:ext>
            </a:extLst>
          </p:cNvPr>
          <p:cNvSpPr>
            <a:spLocks noGrp="1"/>
          </p:cNvSpPr>
          <p:nvPr>
            <p:ph type="body" sz="half" idx="1"/>
          </p:nvPr>
        </p:nvSpPr>
        <p:spPr>
          <a:xfrm>
            <a:off x="1981200" y="1600200"/>
            <a:ext cx="4038600" cy="5068888"/>
          </a:xfrm>
        </p:spPr>
        <p:txBody>
          <a:bodyPr/>
          <a:lstStyle/>
          <a:p>
            <a:pPr eaLnBrk="1" hangingPunct="1"/>
            <a:r>
              <a:rPr lang="el-GR" altLang="el-GR" sz="2400" dirty="0">
                <a:ea typeface="ＭＳ Ｐゴシック" panose="020B0600070205080204" pitchFamily="34" charset="-128"/>
              </a:rPr>
              <a:t>ΚΕΙΜΕΝΟ</a:t>
            </a:r>
          </a:p>
          <a:p>
            <a:pPr eaLnBrk="1" hangingPunct="1"/>
            <a:r>
              <a:rPr lang="en-US" altLang="el-GR" sz="2400" dirty="0" err="1">
                <a:solidFill>
                  <a:srgbClr val="C4BD97"/>
                </a:solidFill>
                <a:ea typeface="ＭＳ Ｐゴシック" panose="020B0600070205080204" pitchFamily="34" charset="-128"/>
              </a:rPr>
              <a:t>imanaponaitapedjatisceskeftetetiborinakanikalitero</a:t>
            </a:r>
            <a:endParaRPr lang="el-GR" altLang="el-GR" sz="2400" dirty="0">
              <a:solidFill>
                <a:srgbClr val="C4BD97"/>
              </a:solidFill>
              <a:ea typeface="ＭＳ Ｐゴシック" panose="020B0600070205080204" pitchFamily="34" charset="-128"/>
            </a:endParaRPr>
          </a:p>
          <a:p>
            <a:pPr eaLnBrk="1" hangingPunct="1"/>
            <a:r>
              <a:rPr lang="el-GR" altLang="el-GR" sz="2400" dirty="0">
                <a:ea typeface="ＭＳ Ｐゴシック" panose="020B0600070205080204" pitchFamily="34" charset="-128"/>
              </a:rPr>
              <a:t>ΠΡΟΤΑΣΕΙΣ</a:t>
            </a:r>
            <a:r>
              <a:rPr lang="en-US" altLang="el-GR" sz="2400" dirty="0">
                <a:ea typeface="ＭＳ Ｐゴシック" panose="020B0600070205080204" pitchFamily="34" charset="-128"/>
              </a:rPr>
              <a:t> </a:t>
            </a:r>
            <a:r>
              <a:rPr lang="en-US" altLang="el-GR" sz="2400" dirty="0" err="1">
                <a:solidFill>
                  <a:srgbClr val="00B050"/>
                </a:solidFill>
                <a:ea typeface="ＭＳ Ｐゴシック" panose="020B0600070205080204" pitchFamily="34" charset="-128"/>
              </a:rPr>
              <a:t>ponaitokefalimou</a:t>
            </a:r>
            <a:endParaRPr lang="el-GR" altLang="el-GR" sz="2400" dirty="0">
              <a:solidFill>
                <a:srgbClr val="00B050"/>
              </a:solidFill>
              <a:ea typeface="ＭＳ Ｐゴシック" panose="020B0600070205080204" pitchFamily="34" charset="-128"/>
            </a:endParaRPr>
          </a:p>
          <a:p>
            <a:pPr eaLnBrk="1" hangingPunct="1"/>
            <a:r>
              <a:rPr lang="el-GR" altLang="el-GR" sz="2400" dirty="0">
                <a:ea typeface="ＭＳ Ｐゴシック" panose="020B0600070205080204" pitchFamily="34" charset="-128"/>
              </a:rPr>
              <a:t>ΦΡΑΣΕΙΣ</a:t>
            </a:r>
            <a:r>
              <a:rPr lang="en-US" altLang="el-GR" sz="2400" dirty="0">
                <a:ea typeface="ＭＳ Ｐゴシック" panose="020B0600070205080204" pitchFamily="34" charset="-128"/>
              </a:rPr>
              <a:t> </a:t>
            </a:r>
            <a:r>
              <a:rPr lang="en-US" altLang="el-GR" sz="2400" dirty="0" err="1">
                <a:solidFill>
                  <a:srgbClr val="92D050"/>
                </a:solidFill>
                <a:ea typeface="ＭＳ Ｐゴシック" panose="020B0600070205080204" pitchFamily="34" charset="-128"/>
              </a:rPr>
              <a:t>tokefalimu</a:t>
            </a:r>
            <a:endParaRPr lang="el-GR" altLang="el-GR" sz="2400" dirty="0">
              <a:solidFill>
                <a:srgbClr val="92D050"/>
              </a:solidFill>
              <a:ea typeface="ＭＳ Ｐゴシック" panose="020B0600070205080204" pitchFamily="34" charset="-128"/>
            </a:endParaRPr>
          </a:p>
          <a:p>
            <a:pPr eaLnBrk="1" hangingPunct="1"/>
            <a:r>
              <a:rPr lang="el-GR" altLang="el-GR" sz="2400" dirty="0">
                <a:ea typeface="ＭＳ Ｐゴシック" panose="020B0600070205080204" pitchFamily="34" charset="-128"/>
              </a:rPr>
              <a:t>ΛΕΞΕΙΣ</a:t>
            </a:r>
            <a:r>
              <a:rPr lang="en-US" altLang="el-GR" sz="2400" dirty="0">
                <a:ea typeface="ＭＳ Ｐゴシック" panose="020B0600070205080204" pitchFamily="34" charset="-128"/>
              </a:rPr>
              <a:t> </a:t>
            </a:r>
            <a:r>
              <a:rPr lang="en-US" altLang="el-GR" sz="2400" dirty="0" err="1">
                <a:solidFill>
                  <a:srgbClr val="E46C0A"/>
                </a:solidFill>
                <a:ea typeface="ＭＳ Ｐゴシック" panose="020B0600070205080204" pitchFamily="34" charset="-128"/>
              </a:rPr>
              <a:t>ponos</a:t>
            </a:r>
            <a:endParaRPr lang="el-GR" altLang="el-GR" sz="2400" dirty="0">
              <a:solidFill>
                <a:srgbClr val="E46C0A"/>
              </a:solidFill>
              <a:ea typeface="ＭＳ Ｐゴシック" panose="020B0600070205080204" pitchFamily="34" charset="-128"/>
            </a:endParaRPr>
          </a:p>
          <a:p>
            <a:pPr eaLnBrk="1" hangingPunct="1"/>
            <a:r>
              <a:rPr lang="el-GR" altLang="el-GR" sz="2400" b="1" dirty="0">
                <a:ea typeface="ＭＳ Ｐゴシック" panose="020B0600070205080204" pitchFamily="34" charset="-128"/>
              </a:rPr>
              <a:t>ΜΟΡΦΗΜΑΤΑ</a:t>
            </a:r>
            <a:r>
              <a:rPr lang="en-US" altLang="el-GR" sz="2400" b="1" dirty="0">
                <a:ea typeface="ＭＳ Ｐゴシック" panose="020B0600070205080204" pitchFamily="34" charset="-128"/>
              </a:rPr>
              <a:t> </a:t>
            </a:r>
            <a:r>
              <a:rPr lang="en-US" altLang="el-GR" sz="2400" b="1" dirty="0" err="1">
                <a:solidFill>
                  <a:srgbClr val="FFC000"/>
                </a:solidFill>
                <a:ea typeface="ＭＳ Ｐゴシック" panose="020B0600070205080204" pitchFamily="34" charset="-128"/>
              </a:rPr>
              <a:t>pono</a:t>
            </a:r>
            <a:r>
              <a:rPr lang="en-US" altLang="el-GR" sz="2400" b="1" dirty="0">
                <a:solidFill>
                  <a:srgbClr val="FFC000"/>
                </a:solidFill>
                <a:ea typeface="ＭＳ Ｐゴシック" panose="020B0600070205080204" pitchFamily="34" charset="-128"/>
              </a:rPr>
              <a:t>-s</a:t>
            </a:r>
            <a:endParaRPr lang="el-GR" altLang="el-GR" sz="2400" b="1" dirty="0">
              <a:solidFill>
                <a:srgbClr val="FFC000"/>
              </a:solidFill>
              <a:ea typeface="ＭＳ Ｐゴシック" panose="020B0600070205080204" pitchFamily="34" charset="-128"/>
            </a:endParaRPr>
          </a:p>
          <a:p>
            <a:pPr eaLnBrk="1" hangingPunct="1"/>
            <a:r>
              <a:rPr lang="el-GR" altLang="el-GR" sz="2400" dirty="0">
                <a:ea typeface="ＭＳ Ｐゴシック" panose="020B0600070205080204" pitchFamily="34" charset="-128"/>
              </a:rPr>
              <a:t>ΦΩΝΗΜΑΤΑ</a:t>
            </a:r>
            <a:r>
              <a:rPr lang="en-US" altLang="el-GR" sz="2400" dirty="0">
                <a:ea typeface="ＭＳ Ｐゴシック" panose="020B0600070205080204" pitchFamily="34" charset="-128"/>
              </a:rPr>
              <a:t> </a:t>
            </a:r>
            <a:r>
              <a:rPr lang="en-US" altLang="el-GR" sz="2400" dirty="0" err="1">
                <a:solidFill>
                  <a:srgbClr val="C00000"/>
                </a:solidFill>
                <a:ea typeface="ＭＳ Ｐゴシック" panose="020B0600070205080204" pitchFamily="34" charset="-128"/>
              </a:rPr>
              <a:t>p,o</a:t>
            </a:r>
            <a:r>
              <a:rPr lang="en-US" altLang="el-GR" sz="2400" dirty="0">
                <a:solidFill>
                  <a:srgbClr val="C00000"/>
                </a:solidFill>
                <a:ea typeface="ＭＳ Ｐゴシック" panose="020B0600070205080204" pitchFamily="34" charset="-128"/>
              </a:rPr>
              <a:t>, n, o, s</a:t>
            </a:r>
            <a:endParaRPr lang="el-GR" altLang="el-GR" sz="2400" dirty="0">
              <a:solidFill>
                <a:srgbClr val="C00000"/>
              </a:solidFill>
              <a:ea typeface="ＭＳ Ｐゴシック" panose="020B0600070205080204" pitchFamily="34" charset="-128"/>
            </a:endParaRPr>
          </a:p>
          <a:p>
            <a:pPr eaLnBrk="1" hangingPunct="1"/>
            <a:r>
              <a:rPr lang="el-GR" altLang="el-GR" sz="2400" dirty="0">
                <a:ea typeface="ＭＳ Ｐゴシック" panose="020B0600070205080204" pitchFamily="34" charset="-128"/>
              </a:rPr>
              <a:t>ΦΘΟΓΓΟΙ </a:t>
            </a:r>
            <a:r>
              <a:rPr lang="en-US" altLang="el-GR" sz="2400" dirty="0">
                <a:solidFill>
                  <a:srgbClr val="FF0000"/>
                </a:solidFill>
                <a:ea typeface="ＭＳ Ｐゴシック" panose="020B0600070205080204" pitchFamily="34" charset="-128"/>
              </a:rPr>
              <a:t>p, o, n, s, k, c, e, </a:t>
            </a:r>
            <a:r>
              <a:rPr lang="en-US" altLang="el-GR" sz="2400" dirty="0" err="1">
                <a:solidFill>
                  <a:srgbClr val="FF0000"/>
                </a:solidFill>
                <a:ea typeface="ＭＳ Ｐゴシック" panose="020B0600070205080204" pitchFamily="34" charset="-128"/>
              </a:rPr>
              <a:t>i</a:t>
            </a:r>
            <a:endParaRPr lang="el-GR" altLang="el-GR" sz="2400" dirty="0">
              <a:solidFill>
                <a:srgbClr val="FF0000"/>
              </a:solidFill>
              <a:ea typeface="ＭＳ Ｐゴシック" panose="020B0600070205080204" pitchFamily="34" charset="-128"/>
            </a:endParaRPr>
          </a:p>
        </p:txBody>
      </p:sp>
      <p:sp>
        <p:nvSpPr>
          <p:cNvPr id="24579" name="Rectangle 4">
            <a:extLst>
              <a:ext uri="{FF2B5EF4-FFF2-40B4-BE49-F238E27FC236}">
                <a16:creationId xmlns:a16="http://schemas.microsoft.com/office/drawing/2014/main" id="{F15882F1-763A-444F-963C-98C940B94013}"/>
              </a:ext>
            </a:extLst>
          </p:cNvPr>
          <p:cNvSpPr>
            <a:spLocks noGrp="1"/>
          </p:cNvSpPr>
          <p:nvPr>
            <p:ph type="body" sz="half" idx="2"/>
          </p:nvPr>
        </p:nvSpPr>
        <p:spPr>
          <a:xfrm>
            <a:off x="6096000" y="1958975"/>
            <a:ext cx="5148262" cy="4899025"/>
          </a:xfrm>
        </p:spPr>
        <p:txBody>
          <a:bodyPr>
            <a:normAutofit lnSpcReduction="10000"/>
          </a:bodyPr>
          <a:lstStyle/>
          <a:p>
            <a:pPr eaLnBrk="1" hangingPunct="1">
              <a:lnSpc>
                <a:spcPct val="90000"/>
              </a:lnSpc>
            </a:pPr>
            <a:r>
              <a:rPr lang="el-GR" altLang="el-GR" sz="2200" dirty="0">
                <a:ea typeface="ＭＳ Ｐゴシック" panose="020B0600070205080204" pitchFamily="34" charset="-128"/>
              </a:rPr>
              <a:t>Από τις απλούστερες μονάδες βαίνουμε στις σύνθετες και συνθετότερες.</a:t>
            </a:r>
          </a:p>
          <a:p>
            <a:pPr eaLnBrk="1" hangingPunct="1">
              <a:lnSpc>
                <a:spcPct val="90000"/>
              </a:lnSpc>
            </a:pPr>
            <a:r>
              <a:rPr lang="el-GR" altLang="el-GR" sz="2200" dirty="0">
                <a:ea typeface="ＭＳ Ｐゴシック" panose="020B0600070205080204" pitchFamily="34" charset="-128"/>
              </a:rPr>
              <a:t>Καθαρώς </a:t>
            </a:r>
            <a:r>
              <a:rPr lang="el-GR" altLang="el-GR" sz="2200" b="1" dirty="0">
                <a:ea typeface="ＭＳ Ｐゴシック" panose="020B0600070205080204" pitchFamily="34" charset="-128"/>
              </a:rPr>
              <a:t>υλικά</a:t>
            </a:r>
            <a:r>
              <a:rPr lang="el-GR" altLang="el-GR" sz="2200" dirty="0">
                <a:ea typeface="ＭＳ Ｐゴシック" panose="020B0600070205080204" pitchFamily="34" charset="-128"/>
              </a:rPr>
              <a:t> στοιχεία (φθόγγοι)</a:t>
            </a:r>
            <a:r>
              <a:rPr lang="en-US" altLang="el-GR" sz="2200" dirty="0">
                <a:ea typeface="ＭＳ Ｐゴシック" panose="020B0600070205080204" pitchFamily="34" charset="-128"/>
              </a:rPr>
              <a:t> </a:t>
            </a:r>
            <a:r>
              <a:rPr lang="el-GR" altLang="el-GR" sz="2200" dirty="0">
                <a:ea typeface="ＭＳ Ｐゴシック" panose="020B0600070205080204" pitchFamily="34" charset="-128"/>
              </a:rPr>
              <a:t>λειτουργούν ως φορείς διαφορετικής υποστάσεως στοιχείων (</a:t>
            </a:r>
            <a:r>
              <a:rPr lang="el-GR" altLang="el-GR" sz="2200" b="1" dirty="0">
                <a:ea typeface="ＭＳ Ｐゴシック" panose="020B0600070205080204" pitchFamily="34" charset="-128"/>
              </a:rPr>
              <a:t>άυλων</a:t>
            </a:r>
            <a:r>
              <a:rPr lang="el-GR" altLang="el-GR" sz="2200" dirty="0">
                <a:ea typeface="ＭＳ Ｐゴシック" panose="020B0600070205080204" pitchFamily="34" charset="-128"/>
              </a:rPr>
              <a:t>), των σημασιών.</a:t>
            </a:r>
          </a:p>
          <a:p>
            <a:pPr eaLnBrk="1" hangingPunct="1">
              <a:lnSpc>
                <a:spcPct val="90000"/>
              </a:lnSpc>
            </a:pPr>
            <a:r>
              <a:rPr lang="el-GR" altLang="el-GR" sz="2200" dirty="0">
                <a:ea typeface="ＭＳ Ｐゴシック" panose="020B0600070205080204" pitchFamily="34" charset="-128"/>
              </a:rPr>
              <a:t>Κάθε επίπεδο δομείται με στοιχεία του αμέσως </a:t>
            </a:r>
            <a:r>
              <a:rPr lang="el-GR" altLang="el-GR" sz="2200" b="1" dirty="0">
                <a:ea typeface="ＭＳ Ｐゴシック" panose="020B0600070205080204" pitchFamily="34" charset="-128"/>
              </a:rPr>
              <a:t>κατώτερου </a:t>
            </a:r>
            <a:r>
              <a:rPr lang="el-GR" altLang="el-GR" sz="2200" dirty="0">
                <a:ea typeface="ＭＳ Ｐゴシック" panose="020B0600070205080204" pitchFamily="34" charset="-128"/>
              </a:rPr>
              <a:t>και παρέχει τα στοιχεία για να δομηθεί το αμέσως </a:t>
            </a:r>
            <a:r>
              <a:rPr lang="el-GR" altLang="el-GR" sz="2200" b="1" dirty="0">
                <a:ea typeface="ＭＳ Ｐゴシック" panose="020B0600070205080204" pitchFamily="34" charset="-128"/>
              </a:rPr>
              <a:t>ανώτερο</a:t>
            </a:r>
            <a:r>
              <a:rPr lang="el-GR" altLang="el-GR" sz="2200" dirty="0">
                <a:ea typeface="ＭＳ Ｐゴシック" panose="020B0600070205080204" pitchFamily="34" charset="-128"/>
              </a:rPr>
              <a:t> επίπεδο.</a:t>
            </a:r>
          </a:p>
          <a:p>
            <a:pPr eaLnBrk="1" hangingPunct="1">
              <a:lnSpc>
                <a:spcPct val="90000"/>
              </a:lnSpc>
            </a:pPr>
            <a:r>
              <a:rPr lang="el-GR" altLang="el-GR" sz="2200" dirty="0">
                <a:ea typeface="ＭＳ Ｐゴシック" panose="020B0600070205080204" pitchFamily="34" charset="-128"/>
              </a:rPr>
              <a:t>Η γλώσσα είναι ένας </a:t>
            </a:r>
            <a:r>
              <a:rPr lang="el-GR" altLang="el-GR" sz="2200" b="1" dirty="0">
                <a:ea typeface="ＭＳ Ｐゴシック" panose="020B0600070205080204" pitchFamily="34" charset="-128"/>
              </a:rPr>
              <a:t>ψηφιακός </a:t>
            </a:r>
            <a:r>
              <a:rPr lang="el-GR" altLang="el-GR" sz="2200" dirty="0">
                <a:ea typeface="ＭＳ Ｐゴシック" panose="020B0600070205080204" pitchFamily="34" charset="-128"/>
              </a:rPr>
              <a:t>μηχανισμός που δίνει τη δυνατότητα στις μονάδες του να συνδυάζονται με ποικίλους τρόπους δημιουργώντας έτσι ένα </a:t>
            </a:r>
            <a:r>
              <a:rPr lang="el-GR" altLang="el-GR" sz="2200" b="1" dirty="0">
                <a:ea typeface="ＭＳ Ｐゴシック" panose="020B0600070205080204" pitchFamily="34" charset="-128"/>
              </a:rPr>
              <a:t>μη πεπερασμένο </a:t>
            </a:r>
            <a:r>
              <a:rPr lang="el-GR" altLang="el-GR" sz="2200" dirty="0">
                <a:ea typeface="ＭＳ Ｐゴシック" panose="020B0600070205080204" pitchFamily="34" charset="-128"/>
              </a:rPr>
              <a:t>σύστημα.</a:t>
            </a:r>
          </a:p>
          <a:p>
            <a:pPr eaLnBrk="1" hangingPunct="1">
              <a:lnSpc>
                <a:spcPct val="90000"/>
              </a:lnSpc>
            </a:pPr>
            <a:endParaRPr lang="el-GR" altLang="el-GR" sz="2200" dirty="0">
              <a:latin typeface="Garamond" panose="02020404030301010803" pitchFamily="18" charset="0"/>
              <a:ea typeface="ＭＳ Ｐゴシック" panose="020B0600070205080204" pitchFamily="34" charset="-128"/>
            </a:endParaRPr>
          </a:p>
        </p:txBody>
      </p:sp>
    </p:spTree>
    <p:extLst>
      <p:ext uri="{BB962C8B-B14F-4D97-AF65-F5344CB8AC3E}">
        <p14:creationId xmlns:p14="http://schemas.microsoft.com/office/powerpoint/2010/main" val="24555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7F471232-1B5B-B649-BC5C-DA485F4678B8}"/>
              </a:ext>
            </a:extLst>
          </p:cNvPr>
          <p:cNvSpPr>
            <a:spLocks noGrp="1"/>
          </p:cNvSpPr>
          <p:nvPr>
            <p:ph type="title"/>
          </p:nvPr>
        </p:nvSpPr>
        <p:spPr/>
        <p:txBody>
          <a:bodyPr rtlCol="0">
            <a:normAutofit/>
            <a:scene3d>
              <a:camera prst="orthographicFront"/>
              <a:lightRig rig="soft" dir="t">
                <a:rot lat="0" lon="0" rev="16800000"/>
              </a:lightRig>
            </a:scene3d>
          </a:bodyPr>
          <a:lstStyle/>
          <a:p>
            <a:pPr>
              <a:defRPr/>
            </a:pPr>
            <a:r>
              <a:rPr lang="el-GR" sz="3200" dirty="0"/>
              <a:t>Και </a:t>
            </a:r>
            <a:r>
              <a:rPr lang="el-GR" sz="3200" dirty="0" err="1"/>
              <a:t>διαλεξτε</a:t>
            </a:r>
            <a:r>
              <a:rPr lang="el-GR" sz="3200" dirty="0"/>
              <a:t> τη </a:t>
            </a:r>
            <a:r>
              <a:rPr lang="el-GR" sz="3200" dirty="0" err="1"/>
              <a:t>σωστη</a:t>
            </a:r>
            <a:r>
              <a:rPr lang="el-GR" sz="3200" dirty="0"/>
              <a:t> </a:t>
            </a:r>
            <a:r>
              <a:rPr lang="el-GR" sz="3200" dirty="0" err="1"/>
              <a:t>απαντηση</a:t>
            </a:r>
            <a:r>
              <a:rPr lang="el-GR" sz="3200" dirty="0"/>
              <a:t> </a:t>
            </a:r>
          </a:p>
        </p:txBody>
      </p:sp>
      <p:sp>
        <p:nvSpPr>
          <p:cNvPr id="13314" name="7 - Θέση περιεχομένου">
            <a:extLst>
              <a:ext uri="{FF2B5EF4-FFF2-40B4-BE49-F238E27FC236}">
                <a16:creationId xmlns:a16="http://schemas.microsoft.com/office/drawing/2014/main" id="{B5948988-9061-8C43-B5DC-8A7F59457341}"/>
              </a:ext>
            </a:extLst>
          </p:cNvPr>
          <p:cNvSpPr>
            <a:spLocks noGrp="1"/>
          </p:cNvSpPr>
          <p:nvPr>
            <p:ph idx="1"/>
          </p:nvPr>
        </p:nvSpPr>
        <p:spPr/>
        <p:txBody>
          <a:bodyPr/>
          <a:lstStyle/>
          <a:p>
            <a:pPr>
              <a:buFont typeface="Wingdings" pitchFamily="2" charset="2"/>
              <a:buNone/>
            </a:pPr>
            <a:r>
              <a:rPr lang="el-GR" altLang="el-GR" dirty="0">
                <a:latin typeface="Times New Roman" panose="02020603050405020304" pitchFamily="18" charset="0"/>
              </a:rPr>
              <a:t>Το μόρφημα που σημαίνει </a:t>
            </a:r>
            <a:r>
              <a:rPr lang="en-US" altLang="en-US" dirty="0">
                <a:latin typeface="Book Antiqua" panose="02040602050305030304" pitchFamily="18" charset="0"/>
              </a:rPr>
              <a:t>“</a:t>
            </a:r>
            <a:r>
              <a:rPr lang="el-GR" altLang="ja-JP" dirty="0">
                <a:latin typeface="Times New Roman" panose="02020603050405020304" pitchFamily="18" charset="0"/>
              </a:rPr>
              <a:t>σπίτι</a:t>
            </a:r>
            <a:r>
              <a:rPr lang="en-US" altLang="en-US" dirty="0">
                <a:latin typeface="Book Antiqua" panose="02040602050305030304" pitchFamily="18" charset="0"/>
              </a:rPr>
              <a:t>”</a:t>
            </a:r>
            <a:r>
              <a:rPr lang="el-GR" altLang="en-US" dirty="0">
                <a:latin typeface="Book Antiqua" panose="02040602050305030304" pitchFamily="18" charset="0"/>
              </a:rPr>
              <a:t> σ</a:t>
            </a:r>
            <a:r>
              <a:rPr lang="el-GR" dirty="0"/>
              <a:t>τη γλώσσα των Αζτέκων </a:t>
            </a:r>
            <a:r>
              <a:rPr lang="en-US" dirty="0" err="1"/>
              <a:t>Michoacan</a:t>
            </a:r>
            <a:r>
              <a:rPr lang="el-GR" altLang="ja-JP" dirty="0">
                <a:latin typeface="Times New Roman" panose="02020603050405020304" pitchFamily="18" charset="0"/>
              </a:rPr>
              <a:t> είναι</a:t>
            </a:r>
          </a:p>
          <a:p>
            <a:r>
              <a:rPr lang="en-US" altLang="el-GR" dirty="0" err="1">
                <a:latin typeface="Book Antiqua" panose="02040602050305030304" pitchFamily="18" charset="0"/>
              </a:rPr>
              <a:t>kal</a:t>
            </a:r>
            <a:endParaRPr lang="en-US" altLang="el-GR" dirty="0">
              <a:latin typeface="Book Antiqua" panose="02040602050305030304" pitchFamily="18" charset="0"/>
            </a:endParaRPr>
          </a:p>
          <a:p>
            <a:r>
              <a:rPr lang="en-US" altLang="el-GR" b="1" dirty="0">
                <a:solidFill>
                  <a:srgbClr val="FF0000"/>
                </a:solidFill>
                <a:latin typeface="Book Antiqua" panose="02040602050305030304" pitchFamily="18" charset="0"/>
              </a:rPr>
              <a:t>kali</a:t>
            </a:r>
          </a:p>
          <a:p>
            <a:r>
              <a:rPr lang="en-US" altLang="el-GR" dirty="0" err="1">
                <a:latin typeface="Book Antiqua" panose="02040602050305030304" pitchFamily="18" charset="0"/>
              </a:rPr>
              <a:t>kalim</a:t>
            </a:r>
            <a:endParaRPr lang="en-US" altLang="el-GR" dirty="0">
              <a:latin typeface="Book Antiqua" panose="02040602050305030304" pitchFamily="18" charset="0"/>
            </a:endParaRPr>
          </a:p>
          <a:p>
            <a:r>
              <a:rPr lang="en-US" altLang="el-GR" dirty="0" err="1">
                <a:latin typeface="Book Antiqua" panose="02040602050305030304" pitchFamily="18" charset="0"/>
              </a:rPr>
              <a:t>ikal</a:t>
            </a:r>
            <a:endParaRPr lang="en-US" altLang="el-GR" dirty="0">
              <a:latin typeface="Book Antiqua" panose="02040602050305030304" pitchFamily="18" charset="0"/>
            </a:endParaRPr>
          </a:p>
          <a:p>
            <a:r>
              <a:rPr lang="en-US" altLang="el-GR" dirty="0">
                <a:latin typeface="Book Antiqua" panose="02040602050305030304" pitchFamily="18" charset="0"/>
              </a:rPr>
              <a:t>ka</a:t>
            </a:r>
            <a:endParaRPr lang="el-GR" altLang="el-GR" dirty="0">
              <a:latin typeface="Times New Roman" panose="02020603050405020304" pitchFamily="18" charset="0"/>
            </a:endParaRPr>
          </a:p>
        </p:txBody>
      </p:sp>
    </p:spTree>
    <p:extLst>
      <p:ext uri="{BB962C8B-B14F-4D97-AF65-F5344CB8AC3E}">
        <p14:creationId xmlns:p14="http://schemas.microsoft.com/office/powerpoint/2010/main" val="60938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2BFBCCB6-1074-3142-A5DC-9EE6D322757C}"/>
              </a:ext>
            </a:extLst>
          </p:cNvPr>
          <p:cNvSpPr>
            <a:spLocks noGrp="1"/>
          </p:cNvSpPr>
          <p:nvPr>
            <p:ph type="title"/>
          </p:nvPr>
        </p:nvSpPr>
        <p:spPr/>
        <p:txBody>
          <a:bodyPr rtlCol="0">
            <a:normAutofit fontScale="90000"/>
            <a:scene3d>
              <a:camera prst="orthographicFront"/>
              <a:lightRig rig="soft" dir="t">
                <a:rot lat="0" lon="0" rev="16800000"/>
              </a:lightRig>
            </a:scene3d>
          </a:bodyPr>
          <a:lstStyle/>
          <a:p>
            <a:pPr>
              <a:defRPr/>
            </a:pPr>
            <a:r>
              <a:rPr lang="el-GR" sz="3200" dirty="0"/>
              <a:t>Παράδειγμα από την από τη γλώσσα των Αζτέκων </a:t>
            </a:r>
            <a:r>
              <a:rPr lang="en-US" sz="3200" dirty="0" err="1"/>
              <a:t>Michoacan</a:t>
            </a:r>
            <a:endParaRPr lang="el-GR" sz="3200" dirty="0"/>
          </a:p>
        </p:txBody>
      </p:sp>
      <p:sp>
        <p:nvSpPr>
          <p:cNvPr id="14338" name="7 - Θέση περιεχομένου">
            <a:extLst>
              <a:ext uri="{FF2B5EF4-FFF2-40B4-BE49-F238E27FC236}">
                <a16:creationId xmlns:a16="http://schemas.microsoft.com/office/drawing/2014/main" id="{530C6F49-F8A9-B34D-978A-E2A0756691E6}"/>
              </a:ext>
            </a:extLst>
          </p:cNvPr>
          <p:cNvSpPr>
            <a:spLocks noGrp="1"/>
          </p:cNvSpPr>
          <p:nvPr>
            <p:ph idx="1"/>
          </p:nvPr>
        </p:nvSpPr>
        <p:spPr/>
        <p:txBody>
          <a:bodyPr/>
          <a:lstStyle/>
          <a:p>
            <a:pPr>
              <a:buFont typeface="Wingdings" pitchFamily="2" charset="2"/>
              <a:buNone/>
            </a:pPr>
            <a:r>
              <a:rPr lang="el-GR" altLang="el-GR" dirty="0">
                <a:latin typeface="Times New Roman" panose="02020603050405020304" pitchFamily="18" charset="0"/>
              </a:rPr>
              <a:t>Η λέξη που σημαίνει «χωράφια» σ</a:t>
            </a:r>
            <a:r>
              <a:rPr lang="el-GR" dirty="0"/>
              <a:t>τη γλώσσα των Αζτέκων </a:t>
            </a:r>
            <a:r>
              <a:rPr lang="en-US" dirty="0" err="1"/>
              <a:t>Michoacan</a:t>
            </a:r>
            <a:r>
              <a:rPr lang="el-GR" altLang="el-GR" dirty="0">
                <a:latin typeface="Times New Roman" panose="02020603050405020304" pitchFamily="18" charset="0"/>
              </a:rPr>
              <a:t> είναι</a:t>
            </a:r>
          </a:p>
          <a:p>
            <a:r>
              <a:rPr lang="en-US" altLang="el-GR" dirty="0" err="1">
                <a:solidFill>
                  <a:schemeClr val="tx1"/>
                </a:solidFill>
                <a:latin typeface="Book Antiqua" panose="02040602050305030304" pitchFamily="18" charset="0"/>
              </a:rPr>
              <a:t>kwahmilimes</a:t>
            </a:r>
            <a:endParaRPr lang="en-US" altLang="el-GR" dirty="0">
              <a:solidFill>
                <a:schemeClr val="tx1"/>
              </a:solidFill>
              <a:latin typeface="Book Antiqua" panose="02040602050305030304" pitchFamily="18" charset="0"/>
            </a:endParaRPr>
          </a:p>
          <a:p>
            <a:r>
              <a:rPr lang="en-US" altLang="el-GR" dirty="0" err="1">
                <a:latin typeface="Book Antiqua" panose="02040602050305030304" pitchFamily="18" charset="0"/>
              </a:rPr>
              <a:t>nokwahmilimes</a:t>
            </a:r>
            <a:endParaRPr lang="en-US" altLang="el-GR" dirty="0">
              <a:latin typeface="Book Antiqua" panose="02040602050305030304" pitchFamily="18" charset="0"/>
            </a:endParaRPr>
          </a:p>
          <a:p>
            <a:r>
              <a:rPr lang="en-US" altLang="el-GR" dirty="0" err="1">
                <a:latin typeface="Book Antiqua" panose="02040602050305030304" pitchFamily="18" charset="0"/>
              </a:rPr>
              <a:t>nokwahmili</a:t>
            </a:r>
            <a:endParaRPr lang="en-US" altLang="el-GR" dirty="0">
              <a:latin typeface="Book Antiqua" panose="02040602050305030304" pitchFamily="18" charset="0"/>
            </a:endParaRPr>
          </a:p>
          <a:p>
            <a:r>
              <a:rPr lang="en-US" altLang="el-GR" dirty="0" err="1">
                <a:latin typeface="Book Antiqua" panose="02040602050305030304" pitchFamily="18" charset="0"/>
              </a:rPr>
              <a:t>kwahmili</a:t>
            </a:r>
            <a:endParaRPr lang="en-US" altLang="el-GR" dirty="0">
              <a:latin typeface="Book Antiqua" panose="02040602050305030304" pitchFamily="18" charset="0"/>
            </a:endParaRPr>
          </a:p>
          <a:p>
            <a:r>
              <a:rPr lang="en-US" altLang="el-GR" dirty="0" err="1">
                <a:latin typeface="Book Antiqua" panose="02040602050305030304" pitchFamily="18" charset="0"/>
              </a:rPr>
              <a:t>ikwahmilimes</a:t>
            </a:r>
            <a:endParaRPr lang="el-GR" altLang="el-GR" dirty="0">
              <a:latin typeface="Times New Roman" panose="02020603050405020304" pitchFamily="18" charset="0"/>
            </a:endParaRPr>
          </a:p>
        </p:txBody>
      </p:sp>
    </p:spTree>
    <p:extLst>
      <p:ext uri="{BB962C8B-B14F-4D97-AF65-F5344CB8AC3E}">
        <p14:creationId xmlns:p14="http://schemas.microsoft.com/office/powerpoint/2010/main" val="360755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2BFBCCB6-1074-3142-A5DC-9EE6D322757C}"/>
              </a:ext>
            </a:extLst>
          </p:cNvPr>
          <p:cNvSpPr>
            <a:spLocks noGrp="1"/>
          </p:cNvSpPr>
          <p:nvPr>
            <p:ph type="title"/>
          </p:nvPr>
        </p:nvSpPr>
        <p:spPr/>
        <p:txBody>
          <a:bodyPr rtlCol="0">
            <a:normAutofit fontScale="90000"/>
            <a:scene3d>
              <a:camera prst="orthographicFront"/>
              <a:lightRig rig="soft" dir="t">
                <a:rot lat="0" lon="0" rev="16800000"/>
              </a:lightRig>
            </a:scene3d>
          </a:bodyPr>
          <a:lstStyle/>
          <a:p>
            <a:pPr>
              <a:defRPr/>
            </a:pPr>
            <a:r>
              <a:rPr lang="el-GR" sz="3200" dirty="0"/>
              <a:t>Παράδειγμα από την από τη γλώσσα των Αζτέκων </a:t>
            </a:r>
            <a:r>
              <a:rPr lang="en-US" sz="3200" dirty="0" err="1"/>
              <a:t>Michoacan</a:t>
            </a:r>
            <a:endParaRPr lang="el-GR" sz="3200" dirty="0"/>
          </a:p>
        </p:txBody>
      </p:sp>
      <p:sp>
        <p:nvSpPr>
          <p:cNvPr id="14338" name="7 - Θέση περιεχομένου">
            <a:extLst>
              <a:ext uri="{FF2B5EF4-FFF2-40B4-BE49-F238E27FC236}">
                <a16:creationId xmlns:a16="http://schemas.microsoft.com/office/drawing/2014/main" id="{530C6F49-F8A9-B34D-978A-E2A0756691E6}"/>
              </a:ext>
            </a:extLst>
          </p:cNvPr>
          <p:cNvSpPr>
            <a:spLocks noGrp="1"/>
          </p:cNvSpPr>
          <p:nvPr>
            <p:ph idx="1"/>
          </p:nvPr>
        </p:nvSpPr>
        <p:spPr/>
        <p:txBody>
          <a:bodyPr/>
          <a:lstStyle/>
          <a:p>
            <a:pPr>
              <a:buFont typeface="Wingdings" pitchFamily="2" charset="2"/>
              <a:buNone/>
            </a:pPr>
            <a:r>
              <a:rPr lang="el-GR" altLang="el-GR" dirty="0">
                <a:latin typeface="Times New Roman" panose="02020603050405020304" pitchFamily="18" charset="0"/>
              </a:rPr>
              <a:t>Η λέξη που σημαίνει «χωράφια» σ</a:t>
            </a:r>
            <a:r>
              <a:rPr lang="el-GR" dirty="0"/>
              <a:t>τη γλώσσα των Αζτέκων </a:t>
            </a:r>
            <a:r>
              <a:rPr lang="en-US" dirty="0" err="1"/>
              <a:t>Michoacan</a:t>
            </a:r>
            <a:r>
              <a:rPr lang="el-GR" altLang="el-GR" dirty="0">
                <a:latin typeface="Times New Roman" panose="02020603050405020304" pitchFamily="18" charset="0"/>
              </a:rPr>
              <a:t> είναι</a:t>
            </a:r>
          </a:p>
          <a:p>
            <a:r>
              <a:rPr lang="en-US" altLang="el-GR" b="1" dirty="0" err="1">
                <a:solidFill>
                  <a:srgbClr val="FF0000"/>
                </a:solidFill>
                <a:latin typeface="Book Antiqua" panose="02040602050305030304" pitchFamily="18" charset="0"/>
              </a:rPr>
              <a:t>kwahmilimes</a:t>
            </a:r>
            <a:endParaRPr lang="en-US" altLang="el-GR" b="1" dirty="0">
              <a:solidFill>
                <a:srgbClr val="FF0000"/>
              </a:solidFill>
              <a:latin typeface="Book Antiqua" panose="02040602050305030304" pitchFamily="18" charset="0"/>
            </a:endParaRPr>
          </a:p>
          <a:p>
            <a:r>
              <a:rPr lang="en-US" altLang="el-GR" dirty="0" err="1">
                <a:latin typeface="Book Antiqua" panose="02040602050305030304" pitchFamily="18" charset="0"/>
              </a:rPr>
              <a:t>nokwahmilimes</a:t>
            </a:r>
            <a:endParaRPr lang="en-US" altLang="el-GR" dirty="0">
              <a:latin typeface="Book Antiqua" panose="02040602050305030304" pitchFamily="18" charset="0"/>
            </a:endParaRPr>
          </a:p>
          <a:p>
            <a:r>
              <a:rPr lang="en-US" altLang="el-GR" dirty="0" err="1">
                <a:latin typeface="Book Antiqua" panose="02040602050305030304" pitchFamily="18" charset="0"/>
              </a:rPr>
              <a:t>nokwahmili</a:t>
            </a:r>
            <a:endParaRPr lang="en-US" altLang="el-GR" dirty="0">
              <a:latin typeface="Book Antiqua" panose="02040602050305030304" pitchFamily="18" charset="0"/>
            </a:endParaRPr>
          </a:p>
          <a:p>
            <a:r>
              <a:rPr lang="en-US" altLang="el-GR" dirty="0" err="1">
                <a:latin typeface="Book Antiqua" panose="02040602050305030304" pitchFamily="18" charset="0"/>
              </a:rPr>
              <a:t>kwahmili</a:t>
            </a:r>
            <a:endParaRPr lang="en-US" altLang="el-GR" dirty="0">
              <a:latin typeface="Book Antiqua" panose="02040602050305030304" pitchFamily="18" charset="0"/>
            </a:endParaRPr>
          </a:p>
          <a:p>
            <a:r>
              <a:rPr lang="en-US" altLang="el-GR" dirty="0" err="1">
                <a:latin typeface="Book Antiqua" panose="02040602050305030304" pitchFamily="18" charset="0"/>
              </a:rPr>
              <a:t>ikwahmilimes</a:t>
            </a:r>
            <a:endParaRPr lang="el-GR" altLang="el-GR" dirty="0">
              <a:latin typeface="Times New Roman" panose="02020603050405020304" pitchFamily="18" charset="0"/>
            </a:endParaRPr>
          </a:p>
        </p:txBody>
      </p:sp>
    </p:spTree>
    <p:extLst>
      <p:ext uri="{BB962C8B-B14F-4D97-AF65-F5344CB8AC3E}">
        <p14:creationId xmlns:p14="http://schemas.microsoft.com/office/powerpoint/2010/main" val="3823451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2BFBCCB6-1074-3142-A5DC-9EE6D322757C}"/>
              </a:ext>
            </a:extLst>
          </p:cNvPr>
          <p:cNvSpPr>
            <a:spLocks noGrp="1"/>
          </p:cNvSpPr>
          <p:nvPr>
            <p:ph type="title"/>
          </p:nvPr>
        </p:nvSpPr>
        <p:spPr/>
        <p:txBody>
          <a:bodyPr rtlCol="0">
            <a:normAutofit fontScale="90000"/>
            <a:scene3d>
              <a:camera prst="orthographicFront"/>
              <a:lightRig rig="soft" dir="t">
                <a:rot lat="0" lon="0" rev="16800000"/>
              </a:lightRig>
            </a:scene3d>
          </a:bodyPr>
          <a:lstStyle/>
          <a:p>
            <a:pPr>
              <a:defRPr/>
            </a:pPr>
            <a:r>
              <a:rPr lang="el-GR" sz="3200" dirty="0"/>
              <a:t>Παράδειγμα από την από τη γλώσσα των Αζτέκων </a:t>
            </a:r>
            <a:r>
              <a:rPr lang="en-US" sz="3200" dirty="0" err="1"/>
              <a:t>Michoacan</a:t>
            </a:r>
            <a:endParaRPr lang="el-GR" sz="3200" dirty="0"/>
          </a:p>
        </p:txBody>
      </p:sp>
      <p:sp>
        <p:nvSpPr>
          <p:cNvPr id="14338" name="7 - Θέση περιεχομένου">
            <a:extLst>
              <a:ext uri="{FF2B5EF4-FFF2-40B4-BE49-F238E27FC236}">
                <a16:creationId xmlns:a16="http://schemas.microsoft.com/office/drawing/2014/main" id="{530C6F49-F8A9-B34D-978A-E2A0756691E6}"/>
              </a:ext>
            </a:extLst>
          </p:cNvPr>
          <p:cNvSpPr>
            <a:spLocks noGrp="1"/>
          </p:cNvSpPr>
          <p:nvPr>
            <p:ph sz="half" idx="1"/>
          </p:nvPr>
        </p:nvSpPr>
        <p:spPr/>
        <p:txBody>
          <a:bodyPr/>
          <a:lstStyle/>
          <a:p>
            <a:pPr>
              <a:buFont typeface="Wingdings" pitchFamily="2" charset="2"/>
              <a:buNone/>
            </a:pPr>
            <a:r>
              <a:rPr lang="el-GR" altLang="el-GR" dirty="0">
                <a:latin typeface="Times New Roman" panose="02020603050405020304" pitchFamily="18" charset="0"/>
              </a:rPr>
              <a:t>Η λέξη που σημαίνει «σκύλοι του» είναι</a:t>
            </a:r>
          </a:p>
          <a:p>
            <a:r>
              <a:rPr lang="en-US" altLang="el-GR" dirty="0" err="1">
                <a:latin typeface="Book Antiqua" panose="02040602050305030304" pitchFamily="18" charset="0"/>
              </a:rPr>
              <a:t>pelos</a:t>
            </a:r>
            <a:endParaRPr lang="en-US" altLang="el-GR" dirty="0">
              <a:latin typeface="Book Antiqua" panose="02040602050305030304" pitchFamily="18" charset="0"/>
            </a:endParaRPr>
          </a:p>
          <a:p>
            <a:r>
              <a:rPr lang="en-US" altLang="el-GR" dirty="0" err="1">
                <a:solidFill>
                  <a:schemeClr val="tx1"/>
                </a:solidFill>
                <a:latin typeface="Book Antiqua" panose="02040602050305030304" pitchFamily="18" charset="0"/>
              </a:rPr>
              <a:t>ipelomes</a:t>
            </a:r>
            <a:endParaRPr lang="en-US" altLang="el-GR" dirty="0">
              <a:solidFill>
                <a:schemeClr val="tx1"/>
              </a:solidFill>
              <a:latin typeface="Book Antiqua" panose="02040602050305030304" pitchFamily="18" charset="0"/>
            </a:endParaRPr>
          </a:p>
          <a:p>
            <a:r>
              <a:rPr lang="en-US" altLang="el-GR" dirty="0" err="1">
                <a:latin typeface="Book Antiqua" panose="02040602050305030304" pitchFamily="18" charset="0"/>
              </a:rPr>
              <a:t>ipelos</a:t>
            </a:r>
            <a:endParaRPr lang="en-US" altLang="el-GR" dirty="0">
              <a:latin typeface="Book Antiqua" panose="02040602050305030304" pitchFamily="18" charset="0"/>
            </a:endParaRPr>
          </a:p>
          <a:p>
            <a:r>
              <a:rPr lang="en-US" altLang="el-GR" dirty="0" err="1">
                <a:latin typeface="Book Antiqua" panose="02040602050305030304" pitchFamily="18" charset="0"/>
              </a:rPr>
              <a:t>mopelo</a:t>
            </a:r>
            <a:endParaRPr lang="en-US" altLang="el-GR" dirty="0">
              <a:latin typeface="Book Antiqua" panose="02040602050305030304" pitchFamily="18" charset="0"/>
            </a:endParaRPr>
          </a:p>
          <a:p>
            <a:r>
              <a:rPr lang="en-US" altLang="el-GR" dirty="0" err="1">
                <a:latin typeface="Book Antiqua" panose="02040602050305030304" pitchFamily="18" charset="0"/>
              </a:rPr>
              <a:t>pelomes</a:t>
            </a:r>
            <a:endParaRPr lang="el-GR" altLang="el-GR" dirty="0">
              <a:latin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58C2DAF-2559-0A46-B640-3E2149A17B12}"/>
              </a:ext>
            </a:extLst>
          </p:cNvPr>
          <p:cNvSpPr>
            <a:spLocks noGrp="1"/>
          </p:cNvSpPr>
          <p:nvPr>
            <p:ph sz="half" idx="2"/>
          </p:nvPr>
        </p:nvSpPr>
        <p:spPr/>
        <p:txBody>
          <a:bodyPr/>
          <a:lstStyle/>
          <a:p>
            <a:r>
              <a:rPr lang="el-GR" dirty="0"/>
              <a:t>Η λ</a:t>
            </a:r>
            <a:r>
              <a:rPr lang="en-US" dirty="0" err="1"/>
              <a:t>έ</a:t>
            </a:r>
            <a:r>
              <a:rPr lang="el-GR" dirty="0" err="1"/>
              <a:t>ξη</a:t>
            </a:r>
            <a:r>
              <a:rPr lang="el-GR" dirty="0"/>
              <a:t> που σημαίνει «σκύλος» είναι:</a:t>
            </a:r>
          </a:p>
          <a:p>
            <a:pPr marL="0" indent="0">
              <a:buNone/>
            </a:pPr>
            <a:r>
              <a:rPr lang="en-US" dirty="0" err="1">
                <a:solidFill>
                  <a:schemeClr val="tx1"/>
                </a:solidFill>
              </a:rPr>
              <a:t>Pelo</a:t>
            </a:r>
            <a:endParaRPr lang="en-US" dirty="0">
              <a:solidFill>
                <a:schemeClr val="tx1"/>
              </a:solidFill>
            </a:endParaRPr>
          </a:p>
          <a:p>
            <a:pPr marL="0" indent="0">
              <a:buNone/>
            </a:pPr>
            <a:r>
              <a:rPr lang="en-US" dirty="0" err="1"/>
              <a:t>Perro</a:t>
            </a:r>
            <a:endParaRPr lang="en-US" dirty="0"/>
          </a:p>
          <a:p>
            <a:pPr marL="0" indent="0">
              <a:buNone/>
            </a:pPr>
            <a:r>
              <a:rPr lang="en-US" dirty="0" err="1"/>
              <a:t>Peli</a:t>
            </a:r>
            <a:endParaRPr lang="en-US" dirty="0"/>
          </a:p>
          <a:p>
            <a:pPr marL="0" indent="0">
              <a:buNone/>
            </a:pPr>
            <a:r>
              <a:rPr lang="en-US" dirty="0" err="1"/>
              <a:t>pel</a:t>
            </a:r>
            <a:endParaRPr lang="en-US" dirty="0"/>
          </a:p>
          <a:p>
            <a:pPr marL="0" indent="0">
              <a:buNone/>
            </a:pPr>
            <a:r>
              <a:rPr lang="en-US" dirty="0" err="1"/>
              <a:t>mopel</a:t>
            </a:r>
            <a:endParaRPr lang="el-GR" dirty="0"/>
          </a:p>
        </p:txBody>
      </p:sp>
    </p:spTree>
    <p:extLst>
      <p:ext uri="{BB962C8B-B14F-4D97-AF65-F5344CB8AC3E}">
        <p14:creationId xmlns:p14="http://schemas.microsoft.com/office/powerpoint/2010/main" val="223798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2BFBCCB6-1074-3142-A5DC-9EE6D322757C}"/>
              </a:ext>
            </a:extLst>
          </p:cNvPr>
          <p:cNvSpPr>
            <a:spLocks noGrp="1"/>
          </p:cNvSpPr>
          <p:nvPr>
            <p:ph type="title"/>
          </p:nvPr>
        </p:nvSpPr>
        <p:spPr/>
        <p:txBody>
          <a:bodyPr rtlCol="0">
            <a:normAutofit fontScale="90000"/>
            <a:scene3d>
              <a:camera prst="orthographicFront"/>
              <a:lightRig rig="soft" dir="t">
                <a:rot lat="0" lon="0" rev="16800000"/>
              </a:lightRig>
            </a:scene3d>
          </a:bodyPr>
          <a:lstStyle/>
          <a:p>
            <a:pPr>
              <a:defRPr/>
            </a:pPr>
            <a:r>
              <a:rPr lang="el-GR" sz="3200" dirty="0"/>
              <a:t>Παράδειγμα από την από τη γλώσσα των Αζτέκων </a:t>
            </a:r>
            <a:r>
              <a:rPr lang="en-US" sz="3200" dirty="0" err="1"/>
              <a:t>Michoacan</a:t>
            </a:r>
            <a:endParaRPr lang="el-GR" sz="3200" dirty="0"/>
          </a:p>
        </p:txBody>
      </p:sp>
      <p:sp>
        <p:nvSpPr>
          <p:cNvPr id="14338" name="7 - Θέση περιεχομένου">
            <a:extLst>
              <a:ext uri="{FF2B5EF4-FFF2-40B4-BE49-F238E27FC236}">
                <a16:creationId xmlns:a16="http://schemas.microsoft.com/office/drawing/2014/main" id="{530C6F49-F8A9-B34D-978A-E2A0756691E6}"/>
              </a:ext>
            </a:extLst>
          </p:cNvPr>
          <p:cNvSpPr>
            <a:spLocks noGrp="1"/>
          </p:cNvSpPr>
          <p:nvPr>
            <p:ph sz="half" idx="1"/>
          </p:nvPr>
        </p:nvSpPr>
        <p:spPr/>
        <p:txBody>
          <a:bodyPr/>
          <a:lstStyle/>
          <a:p>
            <a:pPr>
              <a:buFont typeface="Wingdings" pitchFamily="2" charset="2"/>
              <a:buNone/>
            </a:pPr>
            <a:r>
              <a:rPr lang="el-GR" altLang="el-GR" dirty="0">
                <a:latin typeface="Times New Roman" panose="02020603050405020304" pitchFamily="18" charset="0"/>
              </a:rPr>
              <a:t>Η λέξη που σημαίνει «σκύλοι του» είναι</a:t>
            </a:r>
          </a:p>
          <a:p>
            <a:r>
              <a:rPr lang="en-US" altLang="el-GR" dirty="0" err="1">
                <a:latin typeface="Book Antiqua" panose="02040602050305030304" pitchFamily="18" charset="0"/>
              </a:rPr>
              <a:t>pelos</a:t>
            </a:r>
            <a:endParaRPr lang="en-US" altLang="el-GR" dirty="0">
              <a:latin typeface="Book Antiqua" panose="02040602050305030304" pitchFamily="18" charset="0"/>
            </a:endParaRPr>
          </a:p>
          <a:p>
            <a:r>
              <a:rPr lang="en-US" altLang="el-GR" b="1" dirty="0" err="1">
                <a:solidFill>
                  <a:srgbClr val="FF0000"/>
                </a:solidFill>
                <a:latin typeface="Book Antiqua" panose="02040602050305030304" pitchFamily="18" charset="0"/>
              </a:rPr>
              <a:t>ipelomes</a:t>
            </a:r>
            <a:endParaRPr lang="en-US" altLang="el-GR" b="1" dirty="0">
              <a:solidFill>
                <a:srgbClr val="FF0000"/>
              </a:solidFill>
              <a:latin typeface="Book Antiqua" panose="02040602050305030304" pitchFamily="18" charset="0"/>
            </a:endParaRPr>
          </a:p>
          <a:p>
            <a:r>
              <a:rPr lang="en-US" altLang="el-GR" dirty="0" err="1">
                <a:latin typeface="Book Antiqua" panose="02040602050305030304" pitchFamily="18" charset="0"/>
              </a:rPr>
              <a:t>ipelos</a:t>
            </a:r>
            <a:endParaRPr lang="en-US" altLang="el-GR" dirty="0">
              <a:latin typeface="Book Antiqua" panose="02040602050305030304" pitchFamily="18" charset="0"/>
            </a:endParaRPr>
          </a:p>
          <a:p>
            <a:r>
              <a:rPr lang="en-US" altLang="el-GR" dirty="0" err="1">
                <a:latin typeface="Book Antiqua" panose="02040602050305030304" pitchFamily="18" charset="0"/>
              </a:rPr>
              <a:t>mopelo</a:t>
            </a:r>
            <a:endParaRPr lang="en-US" altLang="el-GR" dirty="0">
              <a:latin typeface="Book Antiqua" panose="02040602050305030304" pitchFamily="18" charset="0"/>
            </a:endParaRPr>
          </a:p>
          <a:p>
            <a:r>
              <a:rPr lang="en-US" altLang="el-GR" dirty="0" err="1">
                <a:latin typeface="Book Antiqua" panose="02040602050305030304" pitchFamily="18" charset="0"/>
              </a:rPr>
              <a:t>pelomes</a:t>
            </a:r>
            <a:endParaRPr lang="el-GR" altLang="el-GR" dirty="0">
              <a:latin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58C2DAF-2559-0A46-B640-3E2149A17B12}"/>
              </a:ext>
            </a:extLst>
          </p:cNvPr>
          <p:cNvSpPr>
            <a:spLocks noGrp="1"/>
          </p:cNvSpPr>
          <p:nvPr>
            <p:ph sz="half" idx="2"/>
          </p:nvPr>
        </p:nvSpPr>
        <p:spPr/>
        <p:txBody>
          <a:bodyPr/>
          <a:lstStyle/>
          <a:p>
            <a:r>
              <a:rPr lang="el-GR" dirty="0"/>
              <a:t>Η λ</a:t>
            </a:r>
            <a:r>
              <a:rPr lang="en-US" dirty="0" err="1"/>
              <a:t>έ</a:t>
            </a:r>
            <a:r>
              <a:rPr lang="el-GR" dirty="0" err="1"/>
              <a:t>ξη</a:t>
            </a:r>
            <a:r>
              <a:rPr lang="el-GR" dirty="0"/>
              <a:t> που σημαίνει «σκύλος» είναι:</a:t>
            </a:r>
          </a:p>
          <a:p>
            <a:pPr marL="0" indent="0">
              <a:buNone/>
            </a:pPr>
            <a:r>
              <a:rPr lang="en-US" b="1" dirty="0" err="1">
                <a:solidFill>
                  <a:srgbClr val="FF0000"/>
                </a:solidFill>
              </a:rPr>
              <a:t>Pelo</a:t>
            </a:r>
            <a:endParaRPr lang="en-US" b="1" dirty="0">
              <a:solidFill>
                <a:srgbClr val="FF0000"/>
              </a:solidFill>
            </a:endParaRPr>
          </a:p>
          <a:p>
            <a:pPr marL="0" indent="0">
              <a:buNone/>
            </a:pPr>
            <a:r>
              <a:rPr lang="en-US" dirty="0" err="1"/>
              <a:t>Perro</a:t>
            </a:r>
            <a:endParaRPr lang="en-US" dirty="0"/>
          </a:p>
          <a:p>
            <a:pPr marL="0" indent="0">
              <a:buNone/>
            </a:pPr>
            <a:r>
              <a:rPr lang="en-US" dirty="0" err="1"/>
              <a:t>Peli</a:t>
            </a:r>
            <a:endParaRPr lang="en-US" dirty="0"/>
          </a:p>
          <a:p>
            <a:pPr marL="0" indent="0">
              <a:buNone/>
            </a:pPr>
            <a:r>
              <a:rPr lang="en-US" dirty="0" err="1"/>
              <a:t>pel</a:t>
            </a:r>
            <a:endParaRPr lang="en-US" dirty="0"/>
          </a:p>
          <a:p>
            <a:pPr marL="0" indent="0">
              <a:buNone/>
            </a:pPr>
            <a:r>
              <a:rPr lang="en-US" dirty="0" err="1"/>
              <a:t>mopel</a:t>
            </a:r>
            <a:endParaRPr lang="el-GR" dirty="0"/>
          </a:p>
        </p:txBody>
      </p:sp>
    </p:spTree>
    <p:extLst>
      <p:ext uri="{BB962C8B-B14F-4D97-AF65-F5344CB8AC3E}">
        <p14:creationId xmlns:p14="http://schemas.microsoft.com/office/powerpoint/2010/main" val="624528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a:extLst>
              <a:ext uri="{FF2B5EF4-FFF2-40B4-BE49-F238E27FC236}">
                <a16:creationId xmlns:a16="http://schemas.microsoft.com/office/drawing/2014/main" id="{4274911E-4212-9547-BAEE-479885F0D8EE}"/>
              </a:ext>
            </a:extLst>
          </p:cNvPr>
          <p:cNvSpPr>
            <a:spLocks noGrp="1"/>
          </p:cNvSpPr>
          <p:nvPr>
            <p:ph type="title"/>
          </p:nvPr>
        </p:nvSpPr>
        <p:spPr/>
        <p:txBody>
          <a:bodyPr rtlCol="0">
            <a:normAutofit/>
            <a:scene3d>
              <a:camera prst="orthographicFront"/>
              <a:lightRig rig="soft" dir="t">
                <a:rot lat="0" lon="0" rev="16800000"/>
              </a:lightRig>
            </a:scene3d>
          </a:bodyPr>
          <a:lstStyle/>
          <a:p>
            <a:pPr>
              <a:defRPr/>
            </a:pPr>
            <a:r>
              <a:rPr lang="el-GR" b="1" dirty="0">
                <a:solidFill>
                  <a:srgbClr val="FF0000"/>
                </a:solidFill>
                <a:ea typeface="+mj-ea"/>
                <a:cs typeface="+mj-cs"/>
              </a:rPr>
              <a:t>Οι διάφορες γλώσσες διαφέρουν</a:t>
            </a:r>
          </a:p>
        </p:txBody>
      </p:sp>
      <p:sp>
        <p:nvSpPr>
          <p:cNvPr id="45058" name="4 - Θέση περιεχομένου">
            <a:extLst>
              <a:ext uri="{FF2B5EF4-FFF2-40B4-BE49-F238E27FC236}">
                <a16:creationId xmlns:a16="http://schemas.microsoft.com/office/drawing/2014/main" id="{81AE4E62-9EA8-9044-BE9B-9F34B0715C17}"/>
              </a:ext>
            </a:extLst>
          </p:cNvPr>
          <p:cNvSpPr>
            <a:spLocks noGrp="1"/>
          </p:cNvSpPr>
          <p:nvPr>
            <p:ph idx="1"/>
          </p:nvPr>
        </p:nvSpPr>
        <p:spPr>
          <a:xfrm>
            <a:off x="2231136" y="2407534"/>
            <a:ext cx="9098852" cy="3332493"/>
          </a:xfrm>
        </p:spPr>
        <p:txBody>
          <a:bodyPr>
            <a:normAutofit/>
          </a:bodyPr>
          <a:lstStyle/>
          <a:p>
            <a:pPr eaLnBrk="1" hangingPunct="1"/>
            <a:r>
              <a:rPr lang="el-GR" altLang="el-GR" sz="2400" dirty="0" err="1">
                <a:latin typeface="Calibri" panose="020F0502020204030204" pitchFamily="34" charset="0"/>
                <a:ea typeface="ＭＳ Ｐゴシック" panose="020B0600070205080204" pitchFamily="34" charset="-128"/>
                <a:cs typeface="Calibri" panose="020F0502020204030204" pitchFamily="34" charset="0"/>
              </a:rPr>
              <a:t>Παραδε</a:t>
            </a:r>
            <a:r>
              <a:rPr lang="en-US" altLang="el-GR" sz="2400" dirty="0" err="1">
                <a:latin typeface="Calibri" panose="020F0502020204030204" pitchFamily="34" charset="0"/>
                <a:ea typeface="ＭＳ Ｐゴシック" panose="020B0600070205080204" pitchFamily="34" charset="-128"/>
                <a:cs typeface="Calibri" panose="020F0502020204030204" pitchFamily="34" charset="0"/>
              </a:rPr>
              <a:t>ί</a:t>
            </a:r>
            <a:r>
              <a:rPr lang="el-GR" altLang="el-GR" sz="2400" dirty="0" err="1">
                <a:latin typeface="Calibri" panose="020F0502020204030204" pitchFamily="34" charset="0"/>
                <a:ea typeface="ＭＳ Ｐゴシック" panose="020B0600070205080204" pitchFamily="34" charset="-128"/>
                <a:cs typeface="Calibri" panose="020F0502020204030204" pitchFamily="34" charset="0"/>
              </a:rPr>
              <a:t>γματα</a:t>
            </a:r>
            <a:endParaRPr lang="en-US" altLang="el-GR" sz="24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r>
              <a:rPr lang="el-GR" altLang="el-GR" sz="2400" dirty="0">
                <a:latin typeface="Calibri" panose="020F0502020204030204" pitchFamily="34" charset="0"/>
                <a:ea typeface="ＭＳ Ｐゴシック" panose="020B0600070205080204" pitchFamily="34" charset="-128"/>
                <a:cs typeface="Calibri" panose="020F0502020204030204" pitchFamily="34" charset="0"/>
              </a:rPr>
              <a:t>Ως προς τον τρόπο που οργανώνουν και συντάσσουν τα μορφήματά τους</a:t>
            </a:r>
          </a:p>
          <a:p>
            <a:pPr eaLnBrk="1" hangingPunct="1">
              <a:buFont typeface="Wingdings" pitchFamily="2" charset="2"/>
              <a:buNone/>
            </a:pPr>
            <a:r>
              <a:rPr lang="el-GR" altLang="el-GR" sz="2400" dirty="0">
                <a:latin typeface="Calibri" panose="020F0502020204030204" pitchFamily="34" charset="0"/>
                <a:ea typeface="ＭＳ Ｐゴシック" panose="020B0600070205080204" pitchFamily="34" charset="-128"/>
                <a:cs typeface="Calibri" panose="020F0502020204030204" pitchFamily="34" charset="0"/>
              </a:rPr>
              <a:t>(βλ. μόρφημα πληθυντικού)</a:t>
            </a:r>
          </a:p>
          <a:p>
            <a:pPr eaLnBrk="1" hangingPunct="1"/>
            <a:r>
              <a:rPr lang="el-GR" altLang="el-GR" sz="2400" dirty="0">
                <a:latin typeface="Calibri" panose="020F0502020204030204" pitchFamily="34" charset="0"/>
                <a:ea typeface="ＭＳ Ｐゴシック" panose="020B0600070205080204" pitchFamily="34" charset="-128"/>
                <a:cs typeface="Calibri" panose="020F0502020204030204" pitchFamily="34" charset="0"/>
              </a:rPr>
              <a:t>Ως προς τις σημασίες που εκφράζουν μέσω της </a:t>
            </a:r>
            <a:r>
              <a:rPr lang="el-GR" altLang="el-GR" sz="2400" dirty="0" err="1">
                <a:latin typeface="Calibri" panose="020F0502020204030204" pitchFamily="34" charset="0"/>
                <a:ea typeface="ＭＳ Ｐゴシック" panose="020B0600070205080204" pitchFamily="34" charset="-128"/>
                <a:cs typeface="Calibri" panose="020F0502020204030204" pitchFamily="34" charset="0"/>
              </a:rPr>
              <a:t>προσφυματοποίησης</a:t>
            </a:r>
            <a:endParaRPr lang="el-GR" altLang="el-GR" sz="24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buFont typeface="Wingdings" pitchFamily="2" charset="2"/>
              <a:buNone/>
            </a:pPr>
            <a:r>
              <a:rPr lang="el-GR" altLang="el-GR" sz="2400" dirty="0">
                <a:latin typeface="Calibri" panose="020F0502020204030204" pitchFamily="34" charset="0"/>
                <a:ea typeface="ＭＳ Ｐゴシック" panose="020B0600070205080204" pitchFamily="34" charset="-128"/>
                <a:cs typeface="Calibri" panose="020F0502020204030204" pitchFamily="34" charset="0"/>
              </a:rPr>
              <a:t>(βλ. μόρφημα αλληλοπάθειας)</a:t>
            </a:r>
          </a:p>
        </p:txBody>
      </p:sp>
    </p:spTree>
    <p:extLst>
      <p:ext uri="{BB962C8B-B14F-4D97-AF65-F5344CB8AC3E}">
        <p14:creationId xmlns:p14="http://schemas.microsoft.com/office/powerpoint/2010/main" val="3480929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39237DEB-CF6E-C14E-8D9E-EC025B5AF582}"/>
              </a:ext>
            </a:extLst>
          </p:cNvPr>
          <p:cNvSpPr>
            <a:spLocks noGrp="1"/>
          </p:cNvSpPr>
          <p:nvPr>
            <p:ph type="title"/>
          </p:nvPr>
        </p:nvSpPr>
        <p:spPr/>
        <p:txBody>
          <a:bodyPr rtlCol="0">
            <a:normAutofit fontScale="90000"/>
            <a:scene3d>
              <a:camera prst="orthographicFront"/>
              <a:lightRig rig="soft" dir="t">
                <a:rot lat="0" lon="0" rev="16800000"/>
              </a:lightRig>
            </a:scene3d>
          </a:bodyPr>
          <a:lstStyle/>
          <a:p>
            <a:pPr>
              <a:defRPr/>
            </a:pPr>
            <a:r>
              <a:rPr lang="el-GR" dirty="0"/>
              <a:t>Μόρφημα του πληθυντικού: Παραδείγματα από διάφορα συστήματα</a:t>
            </a:r>
          </a:p>
        </p:txBody>
      </p:sp>
      <p:sp>
        <p:nvSpPr>
          <p:cNvPr id="46082" name="3 - Θέση περιεχομένου">
            <a:extLst>
              <a:ext uri="{FF2B5EF4-FFF2-40B4-BE49-F238E27FC236}">
                <a16:creationId xmlns:a16="http://schemas.microsoft.com/office/drawing/2014/main" id="{BBD7BB29-9FD5-9B40-8C71-EFD162DABB93}"/>
              </a:ext>
            </a:extLst>
          </p:cNvPr>
          <p:cNvSpPr>
            <a:spLocks noGrp="1"/>
          </p:cNvSpPr>
          <p:nvPr>
            <p:ph sz="half" idx="1"/>
          </p:nvPr>
        </p:nvSpPr>
        <p:spPr>
          <a:xfrm>
            <a:off x="1581912" y="2638044"/>
            <a:ext cx="4271771" cy="3461814"/>
          </a:xfrm>
        </p:spPr>
        <p:txBody>
          <a:bodyPr>
            <a:normAutofit fontScale="92500" lnSpcReduction="20000"/>
          </a:bodyPr>
          <a:lstStyle/>
          <a:p>
            <a:pPr eaLnBrk="1" hangingPunct="1"/>
            <a:r>
              <a:rPr lang="el-GR" altLang="el-GR" dirty="0" err="1">
                <a:latin typeface="Times New Roman" panose="02020603050405020304" pitchFamily="18" charset="0"/>
                <a:ea typeface="ＭＳ Ｐゴシック" panose="020B0600070205080204" pitchFamily="34" charset="-128"/>
              </a:rPr>
              <a:t>πατέρ-ες</a:t>
            </a:r>
            <a:endParaRPr lang="el-GR" altLang="el-GR" dirty="0">
              <a:latin typeface="Times New Roman" panose="02020603050405020304" pitchFamily="18" charset="0"/>
              <a:ea typeface="ＭＳ Ｐゴシック" panose="020B0600070205080204" pitchFamily="34" charset="-128"/>
            </a:endParaRPr>
          </a:p>
          <a:p>
            <a:pPr eaLnBrk="1" hangingPunct="1"/>
            <a:r>
              <a:rPr lang="el-GR" altLang="el-GR" dirty="0" err="1">
                <a:latin typeface="Times New Roman" panose="02020603050405020304" pitchFamily="18" charset="0"/>
                <a:ea typeface="ＭＳ Ｐゴシック" panose="020B0600070205080204" pitchFamily="34" charset="-128"/>
              </a:rPr>
              <a:t>πόλ</a:t>
            </a:r>
            <a:r>
              <a:rPr lang="el-GR" altLang="el-GR" dirty="0">
                <a:latin typeface="Times New Roman" panose="02020603050405020304" pitchFamily="18" charset="0"/>
                <a:ea typeface="ＭＳ Ｐゴシック" panose="020B0600070205080204" pitchFamily="34" charset="-128"/>
              </a:rPr>
              <a:t>-εις</a:t>
            </a:r>
          </a:p>
          <a:p>
            <a:pPr eaLnBrk="1" hangingPunct="1"/>
            <a:r>
              <a:rPr lang="en-US" altLang="el-GR" dirty="0">
                <a:latin typeface="Book Antiqua" panose="02040602050305030304" pitchFamily="18" charset="0"/>
                <a:ea typeface="ＭＳ Ｐゴシック" panose="020B0600070205080204" pitchFamily="34" charset="-128"/>
              </a:rPr>
              <a:t>boy-s</a:t>
            </a:r>
          </a:p>
          <a:p>
            <a:pPr eaLnBrk="1" hangingPunct="1"/>
            <a:r>
              <a:rPr lang="en-US" altLang="el-GR" dirty="0">
                <a:latin typeface="Book Antiqua" panose="02040602050305030304" pitchFamily="18" charset="0"/>
                <a:ea typeface="ＭＳ Ｐゴシック" panose="020B0600070205080204" pitchFamily="34" charset="-128"/>
              </a:rPr>
              <a:t>machine-s</a:t>
            </a:r>
          </a:p>
          <a:p>
            <a:pPr eaLnBrk="1" hangingPunct="1"/>
            <a:r>
              <a:rPr lang="en-US" altLang="el-GR" dirty="0">
                <a:latin typeface="Book Antiqua" panose="02040602050305030304" pitchFamily="18" charset="0"/>
                <a:ea typeface="ＭＳ Ｐゴシック" panose="020B0600070205080204" pitchFamily="34" charset="-128"/>
              </a:rPr>
              <a:t>diskette-s</a:t>
            </a:r>
          </a:p>
          <a:p>
            <a:pPr eaLnBrk="1" hangingPunct="1"/>
            <a:r>
              <a:rPr lang="en-US" altLang="el-GR" dirty="0" err="1">
                <a:latin typeface="Book Antiqua" panose="02040602050305030304" pitchFamily="18" charset="0"/>
                <a:ea typeface="ＭＳ Ｐゴシック" panose="020B0600070205080204" pitchFamily="34" charset="-128"/>
              </a:rPr>
              <a:t>oda</a:t>
            </a:r>
            <a:r>
              <a:rPr lang="en-US" altLang="el-GR" dirty="0">
                <a:latin typeface="Book Antiqua" panose="02040602050305030304" pitchFamily="18" charset="0"/>
                <a:ea typeface="ＭＳ Ｐゴシック" panose="020B0600070205080204" pitchFamily="34" charset="-128"/>
              </a:rPr>
              <a:t> (</a:t>
            </a:r>
            <a:r>
              <a:rPr lang="el-GR" altLang="el-GR" dirty="0">
                <a:latin typeface="Times New Roman" panose="02020603050405020304" pitchFamily="18" charset="0"/>
                <a:ea typeface="ＭＳ Ｐゴシック" panose="020B0600070205080204" pitchFamily="34" charset="-128"/>
              </a:rPr>
              <a:t>«δωμάτιο»)</a:t>
            </a:r>
          </a:p>
          <a:p>
            <a:pPr eaLnBrk="1" hangingPunct="1"/>
            <a:r>
              <a:rPr lang="el-GR" altLang="el-GR" dirty="0">
                <a:latin typeface="Times New Roman" panose="02020603050405020304" pitchFamily="18" charset="0"/>
                <a:ea typeface="ＭＳ Ｐゴシック" panose="020B0600070205080204" pitchFamily="34" charset="-128"/>
              </a:rPr>
              <a:t>ο</a:t>
            </a:r>
            <a:r>
              <a:rPr lang="en-US" altLang="el-GR" dirty="0" err="1">
                <a:latin typeface="Book Antiqua" panose="02040602050305030304" pitchFamily="18" charset="0"/>
                <a:ea typeface="ＭＳ Ｐゴシック" panose="020B0600070205080204" pitchFamily="34" charset="-128"/>
              </a:rPr>
              <a:t>dalar</a:t>
            </a:r>
            <a:r>
              <a:rPr lang="en-US" altLang="el-GR" dirty="0">
                <a:latin typeface="Book Antiqua" panose="02040602050305030304" pitchFamily="18" charset="0"/>
                <a:ea typeface="ＭＳ Ｐゴシック" panose="020B0600070205080204" pitchFamily="34" charset="-128"/>
              </a:rPr>
              <a:t> (</a:t>
            </a:r>
            <a:r>
              <a:rPr lang="el-GR" altLang="el-GR" dirty="0">
                <a:latin typeface="Times New Roman" panose="02020603050405020304" pitchFamily="18" charset="0"/>
                <a:ea typeface="ＭＳ Ｐゴシック" panose="020B0600070205080204" pitchFamily="34" charset="-128"/>
              </a:rPr>
              <a:t>«δωμάτια»)</a:t>
            </a:r>
            <a:endParaRPr lang="en-US" altLang="el-GR" dirty="0">
              <a:latin typeface="Times New Roman" panose="02020603050405020304" pitchFamily="18" charset="0"/>
              <a:ea typeface="ＭＳ Ｐゴシック" panose="020B0600070205080204" pitchFamily="34" charset="-128"/>
            </a:endParaRPr>
          </a:p>
          <a:p>
            <a:pPr eaLnBrk="1" hangingPunct="1"/>
            <a:r>
              <a:rPr lang="en-US" altLang="el-GR" dirty="0" err="1">
                <a:latin typeface="Times New Roman" panose="02020603050405020304" pitchFamily="18" charset="0"/>
                <a:ea typeface="ＭＳ Ｐゴシック" panose="020B0600070205080204" pitchFamily="34" charset="-128"/>
              </a:rPr>
              <a:t>Ruski</a:t>
            </a:r>
            <a:r>
              <a:rPr lang="en-US" altLang="el-GR" dirty="0">
                <a:latin typeface="Times New Roman" panose="02020603050405020304" pitchFamily="18" charset="0"/>
                <a:ea typeface="ＭＳ Ｐゴシック" panose="020B0600070205080204" pitchFamily="34" charset="-128"/>
              </a:rPr>
              <a:t> film</a:t>
            </a:r>
          </a:p>
          <a:p>
            <a:pPr eaLnBrk="1" hangingPunct="1"/>
            <a:r>
              <a:rPr lang="en-US" altLang="el-GR" dirty="0" err="1">
                <a:latin typeface="Times New Roman" panose="02020603050405020304" pitchFamily="18" charset="0"/>
                <a:ea typeface="ＭＳ Ｐゴシック" panose="020B0600070205080204" pitchFamily="34" charset="-128"/>
              </a:rPr>
              <a:t>dva</a:t>
            </a:r>
            <a:r>
              <a:rPr lang="en-US" altLang="el-GR" dirty="0">
                <a:latin typeface="Times New Roman" panose="02020603050405020304" pitchFamily="18" charset="0"/>
                <a:ea typeface="ＭＳ Ｐゴシック" panose="020B0600070205080204" pitchFamily="34" charset="-128"/>
              </a:rPr>
              <a:t>, tri, </a:t>
            </a:r>
            <a:r>
              <a:rPr lang="en-US" altLang="el-GR" dirty="0" err="1">
                <a:latin typeface="Times New Roman" panose="02020603050405020304" pitchFamily="18" charset="0"/>
                <a:ea typeface="ＭＳ Ｐゴシック" panose="020B0600070205080204" pitchFamily="34" charset="-128"/>
              </a:rPr>
              <a:t>cetiri</a:t>
            </a:r>
            <a:r>
              <a:rPr lang="en-US" altLang="el-GR" dirty="0">
                <a:latin typeface="Times New Roman" panose="02020603050405020304" pitchFamily="18" charset="0"/>
                <a:ea typeface="ＭＳ Ｐゴシック" panose="020B0600070205080204" pitchFamily="34" charset="-128"/>
              </a:rPr>
              <a:t> </a:t>
            </a:r>
            <a:r>
              <a:rPr lang="en-US" altLang="el-GR" dirty="0" err="1">
                <a:latin typeface="Times New Roman" panose="02020603050405020304" pitchFamily="18" charset="0"/>
                <a:ea typeface="ＭＳ Ｐゴシック" panose="020B0600070205080204" pitchFamily="34" charset="-128"/>
              </a:rPr>
              <a:t>film</a:t>
            </a:r>
            <a:r>
              <a:rPr lang="en-US" altLang="el-GR" u="sng" dirty="0" err="1">
                <a:latin typeface="Times New Roman" panose="02020603050405020304" pitchFamily="18" charset="0"/>
                <a:ea typeface="ＭＳ Ｐゴシック" panose="020B0600070205080204" pitchFamily="34" charset="-128"/>
              </a:rPr>
              <a:t>a</a:t>
            </a:r>
            <a:endParaRPr lang="en-US" altLang="el-GR" u="sng" dirty="0">
              <a:latin typeface="Times New Roman" panose="02020603050405020304" pitchFamily="18" charset="0"/>
              <a:ea typeface="ＭＳ Ｐゴシック" panose="020B0600070205080204" pitchFamily="34" charset="-128"/>
            </a:endParaRPr>
          </a:p>
          <a:p>
            <a:pPr eaLnBrk="1" hangingPunct="1"/>
            <a:r>
              <a:rPr lang="en-US" altLang="el-GR" dirty="0" err="1">
                <a:latin typeface="Times New Roman" panose="02020603050405020304" pitchFamily="18" charset="0"/>
                <a:ea typeface="ＭＳ Ｐゴシック" panose="020B0600070205080204" pitchFamily="34" charset="-128"/>
              </a:rPr>
              <a:t>ruski</a:t>
            </a:r>
            <a:r>
              <a:rPr lang="en-US" altLang="el-GR" dirty="0">
                <a:latin typeface="Times New Roman" panose="02020603050405020304" pitchFamily="18" charset="0"/>
                <a:ea typeface="ＭＳ Ｐゴシック" panose="020B0600070205080204" pitchFamily="34" charset="-128"/>
              </a:rPr>
              <a:t> </a:t>
            </a:r>
            <a:r>
              <a:rPr lang="en-US" altLang="el-GR" dirty="0" err="1">
                <a:latin typeface="Times New Roman" panose="02020603050405020304" pitchFamily="18" charset="0"/>
                <a:ea typeface="ＭＳ Ｐゴシック" panose="020B0600070205080204" pitchFamily="34" charset="-128"/>
              </a:rPr>
              <a:t>film</a:t>
            </a:r>
            <a:r>
              <a:rPr lang="en-US" altLang="el-GR" u="sng" dirty="0" err="1">
                <a:latin typeface="Times New Roman" panose="02020603050405020304" pitchFamily="18" charset="0"/>
                <a:ea typeface="ＭＳ Ｐゴシック" panose="020B0600070205080204" pitchFamily="34" charset="-128"/>
              </a:rPr>
              <a:t>ovi</a:t>
            </a:r>
            <a:endParaRPr lang="el-GR" altLang="el-GR" u="sng" dirty="0">
              <a:latin typeface="Times New Roman" panose="02020603050405020304" pitchFamily="18" charset="0"/>
              <a:ea typeface="ＭＳ Ｐゴシック" panose="020B0600070205080204" pitchFamily="34" charset="-128"/>
            </a:endParaRPr>
          </a:p>
        </p:txBody>
      </p:sp>
      <p:sp>
        <p:nvSpPr>
          <p:cNvPr id="46083" name="4 - Θέση περιεχομένου">
            <a:extLst>
              <a:ext uri="{FF2B5EF4-FFF2-40B4-BE49-F238E27FC236}">
                <a16:creationId xmlns:a16="http://schemas.microsoft.com/office/drawing/2014/main" id="{665450AE-E719-0447-84D1-4DF134874FF4}"/>
              </a:ext>
            </a:extLst>
          </p:cNvPr>
          <p:cNvSpPr>
            <a:spLocks noGrp="1"/>
          </p:cNvSpPr>
          <p:nvPr>
            <p:ph sz="half" idx="2"/>
          </p:nvPr>
        </p:nvSpPr>
        <p:spPr>
          <a:xfrm>
            <a:off x="4838131" y="2438019"/>
            <a:ext cx="4270247" cy="3101982"/>
          </a:xfrm>
        </p:spPr>
        <p:txBody>
          <a:bodyPr>
            <a:normAutofit fontScale="92500" lnSpcReduction="20000"/>
          </a:bodyPr>
          <a:lstStyle/>
          <a:p>
            <a:pPr eaLnBrk="1" hangingPunct="1">
              <a:buFont typeface="Wingdings" pitchFamily="2" charset="2"/>
              <a:buNone/>
            </a:pPr>
            <a:r>
              <a:rPr lang="el-GR" altLang="el-GR" dirty="0">
                <a:latin typeface="Times New Roman" panose="02020603050405020304" pitchFamily="18" charset="0"/>
                <a:ea typeface="ＭＳ Ｐゴシック" panose="020B0600070205080204" pitchFamily="34" charset="-128"/>
              </a:rPr>
              <a:t>Γλώσσα </a:t>
            </a:r>
            <a:r>
              <a:rPr lang="en-US" altLang="el-GR" dirty="0">
                <a:latin typeface="Book Antiqua" panose="02040602050305030304" pitchFamily="18" charset="0"/>
                <a:ea typeface="ＭＳ Ｐゴシック" panose="020B0600070205080204" pitchFamily="34" charset="-128"/>
              </a:rPr>
              <a:t>Isthmus Zapotec</a:t>
            </a:r>
            <a:endParaRPr lang="el-GR" altLang="el-GR" dirty="0">
              <a:latin typeface="Times New Roman" panose="02020603050405020304" pitchFamily="18" charset="0"/>
              <a:ea typeface="ＭＳ Ｐゴシック" panose="020B0600070205080204" pitchFamily="34" charset="-128"/>
            </a:endParaRPr>
          </a:p>
          <a:p>
            <a:pPr eaLnBrk="1" hangingPunct="1"/>
            <a:r>
              <a:rPr lang="en-US" altLang="el-GR" dirty="0" err="1">
                <a:latin typeface="Book Antiqua" panose="02040602050305030304" pitchFamily="18" charset="0"/>
                <a:ea typeface="ＭＳ Ｐゴシック" panose="020B0600070205080204" pitchFamily="34" charset="-128"/>
              </a:rPr>
              <a:t>zigi</a:t>
            </a:r>
            <a:r>
              <a:rPr lang="en-US" altLang="el-GR" dirty="0">
                <a:latin typeface="Book Antiqua" panose="02040602050305030304" pitchFamily="18" charset="0"/>
                <a:ea typeface="ＭＳ Ｐゴシック" panose="020B0600070205080204" pitchFamily="34" charset="-128"/>
              </a:rPr>
              <a:t> (</a:t>
            </a:r>
            <a:r>
              <a:rPr lang="el-GR" altLang="el-GR" dirty="0">
                <a:latin typeface="Times New Roman" panose="02020603050405020304" pitchFamily="18" charset="0"/>
                <a:ea typeface="ＭＳ Ｐゴシック" panose="020B0600070205080204" pitchFamily="34" charset="-128"/>
              </a:rPr>
              <a:t>«μάγουλο»)</a:t>
            </a:r>
            <a:endParaRPr lang="en-US" altLang="el-GR" dirty="0">
              <a:latin typeface="Book Antiqua" panose="02040602050305030304" pitchFamily="18" charset="0"/>
              <a:ea typeface="ＭＳ Ｐゴシック" panose="020B0600070205080204" pitchFamily="34" charset="-128"/>
            </a:endParaRPr>
          </a:p>
          <a:p>
            <a:pPr eaLnBrk="1" hangingPunct="1"/>
            <a:r>
              <a:rPr lang="en-US" altLang="el-GR" dirty="0" err="1">
                <a:highlight>
                  <a:srgbClr val="FFFF00"/>
                </a:highlight>
                <a:latin typeface="Book Antiqua" panose="02040602050305030304" pitchFamily="18" charset="0"/>
                <a:ea typeface="ＭＳ Ｐゴシック" panose="020B0600070205080204" pitchFamily="34" charset="-128"/>
              </a:rPr>
              <a:t>ka</a:t>
            </a:r>
            <a:r>
              <a:rPr lang="en-US" altLang="el-GR" dirty="0" err="1">
                <a:latin typeface="Book Antiqua" panose="02040602050305030304" pitchFamily="18" charset="0"/>
                <a:ea typeface="ＭＳ Ｐゴシック" panose="020B0600070205080204" pitchFamily="34" charset="-128"/>
              </a:rPr>
              <a:t>zigi</a:t>
            </a:r>
            <a:r>
              <a:rPr lang="el-GR" altLang="el-GR" dirty="0">
                <a:latin typeface="Times New Roman" panose="02020603050405020304" pitchFamily="18" charset="0"/>
                <a:ea typeface="ＭＳ Ｐゴシック" panose="020B0600070205080204" pitchFamily="34" charset="-128"/>
              </a:rPr>
              <a:t> («μάγουλα»)</a:t>
            </a:r>
            <a:endParaRPr lang="en-US" altLang="el-GR" dirty="0">
              <a:latin typeface="Book Antiqua" panose="02040602050305030304" pitchFamily="18" charset="0"/>
              <a:ea typeface="ＭＳ Ｐゴシック" panose="020B0600070205080204" pitchFamily="34" charset="-128"/>
            </a:endParaRPr>
          </a:p>
          <a:p>
            <a:pPr eaLnBrk="1" hangingPunct="1"/>
            <a:r>
              <a:rPr lang="en-US" altLang="el-GR" dirty="0" err="1">
                <a:latin typeface="Book Antiqua" panose="02040602050305030304" pitchFamily="18" charset="0"/>
                <a:ea typeface="ＭＳ Ｐゴシック" panose="020B0600070205080204" pitchFamily="34" charset="-128"/>
              </a:rPr>
              <a:t>zike</a:t>
            </a:r>
            <a:r>
              <a:rPr lang="el-GR" altLang="el-GR" dirty="0">
                <a:latin typeface="Times New Roman" panose="02020603050405020304" pitchFamily="18" charset="0"/>
                <a:ea typeface="ＭＳ Ｐゴシック" panose="020B0600070205080204" pitchFamily="34" charset="-128"/>
              </a:rPr>
              <a:t> («ώμος»)</a:t>
            </a:r>
            <a:endParaRPr lang="en-US" altLang="el-GR" dirty="0">
              <a:latin typeface="Book Antiqua" panose="02040602050305030304" pitchFamily="18" charset="0"/>
              <a:ea typeface="ＭＳ Ｐゴシック" panose="020B0600070205080204" pitchFamily="34" charset="-128"/>
            </a:endParaRPr>
          </a:p>
          <a:p>
            <a:pPr eaLnBrk="1" hangingPunct="1"/>
            <a:r>
              <a:rPr lang="en-US" altLang="el-GR" dirty="0" err="1">
                <a:highlight>
                  <a:srgbClr val="FFFF00"/>
                </a:highlight>
                <a:latin typeface="Book Antiqua" panose="02040602050305030304" pitchFamily="18" charset="0"/>
                <a:ea typeface="ＭＳ Ｐゴシック" panose="020B0600070205080204" pitchFamily="34" charset="-128"/>
              </a:rPr>
              <a:t>ka</a:t>
            </a:r>
            <a:r>
              <a:rPr lang="en-US" altLang="el-GR" dirty="0" err="1">
                <a:latin typeface="Book Antiqua" panose="02040602050305030304" pitchFamily="18" charset="0"/>
                <a:ea typeface="ＭＳ Ｐゴシック" panose="020B0600070205080204" pitchFamily="34" charset="-128"/>
              </a:rPr>
              <a:t>zike</a:t>
            </a:r>
            <a:r>
              <a:rPr lang="el-GR" altLang="el-GR" dirty="0">
                <a:latin typeface="Times New Roman" panose="02020603050405020304" pitchFamily="18" charset="0"/>
                <a:ea typeface="ＭＳ Ｐゴシック" panose="020B0600070205080204" pitchFamily="34" charset="-128"/>
              </a:rPr>
              <a:t> («ώμοι»)</a:t>
            </a:r>
            <a:endParaRPr lang="en-US" altLang="el-GR" dirty="0">
              <a:latin typeface="Book Antiqua" panose="02040602050305030304" pitchFamily="18" charset="0"/>
              <a:ea typeface="ＭＳ Ｐゴシック" panose="020B0600070205080204" pitchFamily="34" charset="-128"/>
            </a:endParaRPr>
          </a:p>
          <a:p>
            <a:pPr eaLnBrk="1" hangingPunct="1"/>
            <a:r>
              <a:rPr lang="en-US" altLang="el-GR" dirty="0" err="1">
                <a:latin typeface="Book Antiqua" panose="02040602050305030304" pitchFamily="18" charset="0"/>
                <a:ea typeface="ＭＳ Ｐゴシック" panose="020B0600070205080204" pitchFamily="34" charset="-128"/>
              </a:rPr>
              <a:t>diaga</a:t>
            </a:r>
            <a:r>
              <a:rPr lang="el-GR" altLang="el-GR" dirty="0">
                <a:latin typeface="Times New Roman" panose="02020603050405020304" pitchFamily="18" charset="0"/>
                <a:ea typeface="ＭＳ Ｐゴシック" panose="020B0600070205080204" pitchFamily="34" charset="-128"/>
              </a:rPr>
              <a:t> («αφτί»)</a:t>
            </a:r>
            <a:endParaRPr lang="en-US" altLang="el-GR" dirty="0">
              <a:latin typeface="Book Antiqua" panose="02040602050305030304" pitchFamily="18" charset="0"/>
              <a:ea typeface="ＭＳ Ｐゴシック" panose="020B0600070205080204" pitchFamily="34" charset="-128"/>
            </a:endParaRPr>
          </a:p>
          <a:p>
            <a:pPr eaLnBrk="1" hangingPunct="1"/>
            <a:r>
              <a:rPr lang="en-US" altLang="el-GR" dirty="0" err="1">
                <a:highlight>
                  <a:srgbClr val="FFFF00"/>
                </a:highlight>
                <a:latin typeface="Book Antiqua" panose="02040602050305030304" pitchFamily="18" charset="0"/>
                <a:ea typeface="ＭＳ Ｐゴシック" panose="020B0600070205080204" pitchFamily="34" charset="-128"/>
              </a:rPr>
              <a:t>ka</a:t>
            </a:r>
            <a:r>
              <a:rPr lang="en-US" altLang="el-GR" dirty="0" err="1">
                <a:latin typeface="Book Antiqua" panose="02040602050305030304" pitchFamily="18" charset="0"/>
                <a:ea typeface="ＭＳ Ｐゴシック" panose="020B0600070205080204" pitchFamily="34" charset="-128"/>
              </a:rPr>
              <a:t>diaga</a:t>
            </a:r>
            <a:r>
              <a:rPr lang="el-GR" altLang="el-GR" dirty="0">
                <a:latin typeface="Times New Roman" panose="02020603050405020304" pitchFamily="18" charset="0"/>
                <a:ea typeface="ＭＳ Ｐゴシック" panose="020B0600070205080204" pitchFamily="34" charset="-128"/>
              </a:rPr>
              <a:t> («αφτιά»)</a:t>
            </a:r>
          </a:p>
        </p:txBody>
      </p:sp>
      <p:pic>
        <p:nvPicPr>
          <p:cNvPr id="3" name="Εικόνα 2">
            <a:extLst>
              <a:ext uri="{FF2B5EF4-FFF2-40B4-BE49-F238E27FC236}">
                <a16:creationId xmlns:a16="http://schemas.microsoft.com/office/drawing/2014/main" id="{2F021412-84E7-2548-9237-3F0E6BD61C46}"/>
              </a:ext>
            </a:extLst>
          </p:cNvPr>
          <p:cNvPicPr>
            <a:picLocks noChangeAspect="1"/>
          </p:cNvPicPr>
          <p:nvPr/>
        </p:nvPicPr>
        <p:blipFill>
          <a:blip r:embed="rId2"/>
          <a:stretch>
            <a:fillRect/>
          </a:stretch>
        </p:blipFill>
        <p:spPr>
          <a:xfrm>
            <a:off x="7823200" y="2690050"/>
            <a:ext cx="2032000" cy="1603756"/>
          </a:xfrm>
          <a:prstGeom prst="rect">
            <a:avLst/>
          </a:prstGeom>
        </p:spPr>
      </p:pic>
    </p:spTree>
    <p:extLst>
      <p:ext uri="{BB962C8B-B14F-4D97-AF65-F5344CB8AC3E}">
        <p14:creationId xmlns:p14="http://schemas.microsoft.com/office/powerpoint/2010/main" val="3833583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48E6EB25-E1B8-1A4F-B643-2B010CF57077}"/>
              </a:ext>
            </a:extLst>
          </p:cNvPr>
          <p:cNvSpPr>
            <a:spLocks noGrp="1"/>
          </p:cNvSpPr>
          <p:nvPr>
            <p:ph type="title"/>
          </p:nvPr>
        </p:nvSpPr>
        <p:spPr>
          <a:xfrm>
            <a:off x="2231136" y="773575"/>
            <a:ext cx="7729728" cy="1188720"/>
          </a:xfrm>
        </p:spPr>
        <p:txBody>
          <a:bodyPr rtlCol="0">
            <a:normAutofit fontScale="90000"/>
            <a:scene3d>
              <a:camera prst="orthographicFront"/>
              <a:lightRig rig="soft" dir="t">
                <a:rot lat="0" lon="0" rev="16800000"/>
              </a:lightRig>
            </a:scene3d>
          </a:bodyPr>
          <a:lstStyle/>
          <a:p>
            <a:pPr>
              <a:defRPr/>
            </a:pPr>
            <a:r>
              <a:rPr lang="el-GR" dirty="0"/>
              <a:t>Μόρφημα αλληλοπάθειας: Παραδείγματα από διάφορα συστήματα</a:t>
            </a:r>
          </a:p>
        </p:txBody>
      </p:sp>
      <p:sp>
        <p:nvSpPr>
          <p:cNvPr id="47106" name="3 - Θέση περιεχομένου">
            <a:extLst>
              <a:ext uri="{FF2B5EF4-FFF2-40B4-BE49-F238E27FC236}">
                <a16:creationId xmlns:a16="http://schemas.microsoft.com/office/drawing/2014/main" id="{6881AA8D-D35E-804C-95BC-4CA26E098397}"/>
              </a:ext>
            </a:extLst>
          </p:cNvPr>
          <p:cNvSpPr>
            <a:spLocks noGrp="1"/>
          </p:cNvSpPr>
          <p:nvPr>
            <p:ph sz="half" idx="1"/>
          </p:nvPr>
        </p:nvSpPr>
        <p:spPr>
          <a:xfrm>
            <a:off x="2362200" y="1981200"/>
            <a:ext cx="4419600" cy="4114800"/>
          </a:xfrm>
        </p:spPr>
        <p:txBody>
          <a:bodyPr/>
          <a:lstStyle/>
          <a:p>
            <a:pPr eaLnBrk="1" hangingPunct="1"/>
            <a:r>
              <a:rPr lang="en-US" altLang="el-GR">
                <a:latin typeface="Book Antiqua" panose="02040602050305030304" pitchFamily="18" charset="0"/>
                <a:ea typeface="ＭＳ Ｐゴシック" panose="020B0600070205080204" pitchFamily="34" charset="-128"/>
              </a:rPr>
              <a:t>understand each other</a:t>
            </a:r>
          </a:p>
          <a:p>
            <a:pPr eaLnBrk="1" hangingPunct="1"/>
            <a:r>
              <a:rPr lang="en-US" altLang="el-GR">
                <a:latin typeface="Book Antiqua" panose="02040602050305030304" pitchFamily="18" charset="0"/>
                <a:ea typeface="ＭＳ Ｐゴシック" panose="020B0600070205080204" pitchFamily="34" charset="-128"/>
              </a:rPr>
              <a:t>love each other</a:t>
            </a:r>
          </a:p>
          <a:p>
            <a:pPr eaLnBrk="1" hangingPunct="1"/>
            <a:r>
              <a:rPr lang="el-GR" altLang="el-GR">
                <a:latin typeface="Times New Roman" panose="02020603050405020304" pitchFamily="18" charset="0"/>
                <a:ea typeface="ＭＳ Ｐゴシック" panose="020B0600070205080204" pitchFamily="34" charset="-128"/>
              </a:rPr>
              <a:t>Καταλαβαίνουν ο ένας τον άλλον</a:t>
            </a:r>
          </a:p>
          <a:p>
            <a:pPr eaLnBrk="1" hangingPunct="1"/>
            <a:r>
              <a:rPr lang="el-GR" altLang="el-GR">
                <a:latin typeface="Times New Roman" panose="02020603050405020304" pitchFamily="18" charset="0"/>
                <a:ea typeface="ＭＳ Ｐゴシック" panose="020B0600070205080204" pitchFamily="34" charset="-128"/>
              </a:rPr>
              <a:t>Αγαπούν ο ένας τον άλλον</a:t>
            </a:r>
          </a:p>
          <a:p>
            <a:pPr eaLnBrk="1" hangingPunct="1"/>
            <a:r>
              <a:rPr lang="el-GR" altLang="el-GR">
                <a:latin typeface="Times New Roman" panose="02020603050405020304" pitchFamily="18" charset="0"/>
                <a:ea typeface="ＭＳ Ｐゴシック" panose="020B0600070205080204" pitchFamily="34" charset="-128"/>
              </a:rPr>
              <a:t>Αλληλοκατανοούνται</a:t>
            </a:r>
          </a:p>
          <a:p>
            <a:pPr eaLnBrk="1" hangingPunct="1"/>
            <a:r>
              <a:rPr lang="el-GR" altLang="el-GR">
                <a:latin typeface="Times New Roman" panose="02020603050405020304" pitchFamily="18" charset="0"/>
                <a:ea typeface="ＭＳ Ｐゴシック" panose="020B0600070205080204" pitchFamily="34" charset="-128"/>
              </a:rPr>
              <a:t>Η Μ και ο Ν αγαπιούνται</a:t>
            </a:r>
          </a:p>
        </p:txBody>
      </p:sp>
      <p:sp>
        <p:nvSpPr>
          <p:cNvPr id="47107" name="4 - Θέση περιεχομένου">
            <a:extLst>
              <a:ext uri="{FF2B5EF4-FFF2-40B4-BE49-F238E27FC236}">
                <a16:creationId xmlns:a16="http://schemas.microsoft.com/office/drawing/2014/main" id="{20E04111-AD5D-5F4F-8150-9B0C76E9C78A}"/>
              </a:ext>
            </a:extLst>
          </p:cNvPr>
          <p:cNvSpPr>
            <a:spLocks noGrp="1"/>
          </p:cNvSpPr>
          <p:nvPr>
            <p:ph sz="half" idx="2"/>
          </p:nvPr>
        </p:nvSpPr>
        <p:spPr>
          <a:xfrm>
            <a:off x="6438900" y="1981200"/>
            <a:ext cx="3924300" cy="4114800"/>
          </a:xfrm>
        </p:spPr>
        <p:txBody>
          <a:bodyPr/>
          <a:lstStyle/>
          <a:p>
            <a:pPr eaLnBrk="1" hangingPunct="1">
              <a:buFont typeface="Wingdings" pitchFamily="2" charset="2"/>
              <a:buNone/>
            </a:pPr>
            <a:r>
              <a:rPr lang="el-GR" altLang="el-GR">
                <a:latin typeface="Times New Roman" panose="02020603050405020304" pitchFamily="18" charset="0"/>
                <a:ea typeface="ＭＳ Ｐゴシック" panose="020B0600070205080204" pitchFamily="34" charset="-128"/>
              </a:rPr>
              <a:t>Παράδειγμα Τουρκικής</a:t>
            </a:r>
          </a:p>
          <a:p>
            <a:pPr eaLnBrk="1" hangingPunct="1"/>
            <a:r>
              <a:rPr lang="en-US" altLang="el-GR">
                <a:latin typeface="Book Antiqua" panose="02040602050305030304" pitchFamily="18" charset="0"/>
                <a:ea typeface="ＭＳ Ｐゴシック" panose="020B0600070205080204" pitchFamily="34" charset="-128"/>
              </a:rPr>
              <a:t>anla </a:t>
            </a:r>
            <a:r>
              <a:rPr lang="el-GR" altLang="el-GR">
                <a:latin typeface="Times New Roman" panose="02020603050405020304" pitchFamily="18" charset="0"/>
                <a:ea typeface="ＭＳ Ｐゴシック" panose="020B0600070205080204" pitchFamily="34" charset="-128"/>
              </a:rPr>
              <a:t>(καταλαβαίνω)</a:t>
            </a:r>
            <a:endParaRPr lang="en-US" altLang="el-GR">
              <a:latin typeface="Book Antiqua" panose="02040602050305030304" pitchFamily="18" charset="0"/>
              <a:ea typeface="ＭＳ Ｐゴシック" panose="020B0600070205080204" pitchFamily="34" charset="-128"/>
            </a:endParaRPr>
          </a:p>
          <a:p>
            <a:pPr eaLnBrk="1" hangingPunct="1"/>
            <a:r>
              <a:rPr lang="en-US" altLang="el-GR">
                <a:latin typeface="Book Antiqua" panose="02040602050305030304" pitchFamily="18" charset="0"/>
                <a:ea typeface="ＭＳ Ｐゴシック" panose="020B0600070205080204" pitchFamily="34" charset="-128"/>
              </a:rPr>
              <a:t>anla+sh</a:t>
            </a:r>
          </a:p>
          <a:p>
            <a:pPr eaLnBrk="1" hangingPunct="1"/>
            <a:r>
              <a:rPr lang="en-US" altLang="el-GR">
                <a:latin typeface="Book Antiqua" panose="02040602050305030304" pitchFamily="18" charset="0"/>
                <a:ea typeface="ＭＳ Ｐゴシック" panose="020B0600070205080204" pitchFamily="34" charset="-128"/>
              </a:rPr>
              <a:t>sev</a:t>
            </a:r>
            <a:r>
              <a:rPr lang="el-GR" altLang="el-GR">
                <a:latin typeface="Times New Roman" panose="02020603050405020304" pitchFamily="18" charset="0"/>
                <a:ea typeface="ＭＳ Ｐゴシック" panose="020B0600070205080204" pitchFamily="34" charset="-128"/>
              </a:rPr>
              <a:t> </a:t>
            </a:r>
            <a:r>
              <a:rPr lang="en-US" altLang="el-GR">
                <a:latin typeface="Book Antiqua" panose="02040602050305030304" pitchFamily="18" charset="0"/>
                <a:ea typeface="ＭＳ Ｐゴシック" panose="020B0600070205080204" pitchFamily="34" charset="-128"/>
              </a:rPr>
              <a:t>(</a:t>
            </a:r>
            <a:r>
              <a:rPr lang="el-GR" altLang="el-GR">
                <a:latin typeface="Times New Roman" panose="02020603050405020304" pitchFamily="18" charset="0"/>
                <a:ea typeface="ＭＳ Ｐゴシック" panose="020B0600070205080204" pitchFamily="34" charset="-128"/>
              </a:rPr>
              <a:t>αγαπώ)</a:t>
            </a:r>
            <a:endParaRPr lang="en-US" altLang="el-GR">
              <a:latin typeface="Book Antiqua" panose="02040602050305030304" pitchFamily="18" charset="0"/>
              <a:ea typeface="ＭＳ Ｐゴシック" panose="020B0600070205080204" pitchFamily="34" charset="-128"/>
            </a:endParaRPr>
          </a:p>
          <a:p>
            <a:pPr eaLnBrk="1" hangingPunct="1"/>
            <a:r>
              <a:rPr lang="en-US" altLang="el-GR">
                <a:latin typeface="Book Antiqua" panose="02040602050305030304" pitchFamily="18" charset="0"/>
                <a:ea typeface="ＭＳ Ｐゴシック" panose="020B0600070205080204" pitchFamily="34" charset="-128"/>
              </a:rPr>
              <a:t>sev+ish</a:t>
            </a:r>
            <a:endParaRPr lang="el-GR" altLang="el-G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05893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48E6EB25-E1B8-1A4F-B643-2B010CF57077}"/>
              </a:ext>
            </a:extLst>
          </p:cNvPr>
          <p:cNvSpPr>
            <a:spLocks noGrp="1"/>
          </p:cNvSpPr>
          <p:nvPr>
            <p:ph type="title"/>
          </p:nvPr>
        </p:nvSpPr>
        <p:spPr>
          <a:xfrm>
            <a:off x="2231136" y="712279"/>
            <a:ext cx="7729728" cy="1188720"/>
          </a:xfrm>
        </p:spPr>
        <p:txBody>
          <a:bodyPr rtlCol="0">
            <a:normAutofit fontScale="90000"/>
            <a:scene3d>
              <a:camera prst="orthographicFront"/>
              <a:lightRig rig="soft" dir="t">
                <a:rot lat="0" lon="0" rev="16800000"/>
              </a:lightRig>
            </a:scene3d>
          </a:bodyPr>
          <a:lstStyle/>
          <a:p>
            <a:pPr>
              <a:defRPr/>
            </a:pPr>
            <a:r>
              <a:rPr lang="el-GR" dirty="0"/>
              <a:t>Μόρφημα αλληλοπάθειας: Παραδείγματα από διάφορα συστήματα</a:t>
            </a:r>
          </a:p>
        </p:txBody>
      </p:sp>
      <p:sp>
        <p:nvSpPr>
          <p:cNvPr id="47106" name="3 - Θέση περιεχομένου">
            <a:extLst>
              <a:ext uri="{FF2B5EF4-FFF2-40B4-BE49-F238E27FC236}">
                <a16:creationId xmlns:a16="http://schemas.microsoft.com/office/drawing/2014/main" id="{6881AA8D-D35E-804C-95BC-4CA26E098397}"/>
              </a:ext>
            </a:extLst>
          </p:cNvPr>
          <p:cNvSpPr>
            <a:spLocks noGrp="1"/>
          </p:cNvSpPr>
          <p:nvPr>
            <p:ph sz="half" idx="1"/>
          </p:nvPr>
        </p:nvSpPr>
        <p:spPr>
          <a:xfrm>
            <a:off x="2362200" y="1981200"/>
            <a:ext cx="4419600" cy="4114800"/>
          </a:xfrm>
        </p:spPr>
        <p:txBody>
          <a:bodyPr/>
          <a:lstStyle/>
          <a:p>
            <a:pPr eaLnBrk="1" hangingPunct="1"/>
            <a:r>
              <a:rPr lang="en-US" altLang="el-GR" dirty="0">
                <a:latin typeface="Book Antiqua" panose="02040602050305030304" pitchFamily="18" charset="0"/>
                <a:ea typeface="ＭＳ Ｐゴシック" panose="020B0600070205080204" pitchFamily="34" charset="-128"/>
              </a:rPr>
              <a:t>understand </a:t>
            </a:r>
            <a:r>
              <a:rPr lang="en-US" altLang="el-GR" dirty="0">
                <a:highlight>
                  <a:srgbClr val="FFFF00"/>
                </a:highlight>
                <a:latin typeface="Book Antiqua" panose="02040602050305030304" pitchFamily="18" charset="0"/>
                <a:ea typeface="ＭＳ Ｐゴシック" panose="020B0600070205080204" pitchFamily="34" charset="-128"/>
              </a:rPr>
              <a:t>each other</a:t>
            </a:r>
          </a:p>
          <a:p>
            <a:pPr eaLnBrk="1" hangingPunct="1"/>
            <a:r>
              <a:rPr lang="en-US" altLang="el-GR" dirty="0">
                <a:latin typeface="Book Antiqua" panose="02040602050305030304" pitchFamily="18" charset="0"/>
                <a:ea typeface="ＭＳ Ｐゴシック" panose="020B0600070205080204" pitchFamily="34" charset="-128"/>
              </a:rPr>
              <a:t>love </a:t>
            </a:r>
            <a:r>
              <a:rPr lang="en-US" altLang="el-GR" dirty="0">
                <a:highlight>
                  <a:srgbClr val="FFFF00"/>
                </a:highlight>
                <a:latin typeface="Book Antiqua" panose="02040602050305030304" pitchFamily="18" charset="0"/>
                <a:ea typeface="ＭＳ Ｐゴシック" panose="020B0600070205080204" pitchFamily="34" charset="-128"/>
              </a:rPr>
              <a:t>each other</a:t>
            </a:r>
          </a:p>
          <a:p>
            <a:pPr eaLnBrk="1" hangingPunct="1"/>
            <a:r>
              <a:rPr lang="el-GR" altLang="el-GR" dirty="0">
                <a:latin typeface="Times New Roman" panose="02020603050405020304" pitchFamily="18" charset="0"/>
                <a:ea typeface="ＭＳ Ｐゴシック" panose="020B0600070205080204" pitchFamily="34" charset="-128"/>
              </a:rPr>
              <a:t>Καταλαβαίνουν </a:t>
            </a:r>
            <a:r>
              <a:rPr lang="el-GR" altLang="el-GR" dirty="0">
                <a:highlight>
                  <a:srgbClr val="FFFF00"/>
                </a:highlight>
                <a:latin typeface="Times New Roman" panose="02020603050405020304" pitchFamily="18" charset="0"/>
                <a:ea typeface="ＭＳ Ｐゴシック" panose="020B0600070205080204" pitchFamily="34" charset="-128"/>
              </a:rPr>
              <a:t>ο ένας τον άλλον</a:t>
            </a:r>
          </a:p>
          <a:p>
            <a:pPr eaLnBrk="1" hangingPunct="1"/>
            <a:r>
              <a:rPr lang="el-GR" altLang="el-GR" dirty="0">
                <a:latin typeface="Times New Roman" panose="02020603050405020304" pitchFamily="18" charset="0"/>
                <a:ea typeface="ＭＳ Ｐゴシック" panose="020B0600070205080204" pitchFamily="34" charset="-128"/>
              </a:rPr>
              <a:t>Αγαπούν ο ένας τον άλλον</a:t>
            </a:r>
          </a:p>
          <a:p>
            <a:pPr eaLnBrk="1" hangingPunct="1"/>
            <a:r>
              <a:rPr lang="el-GR" altLang="el-GR" dirty="0" err="1">
                <a:highlight>
                  <a:srgbClr val="FFFF00"/>
                </a:highlight>
                <a:latin typeface="Times New Roman" panose="02020603050405020304" pitchFamily="18" charset="0"/>
                <a:ea typeface="ＭＳ Ｐゴシック" panose="020B0600070205080204" pitchFamily="34" charset="-128"/>
              </a:rPr>
              <a:t>Αλληλο</a:t>
            </a:r>
            <a:r>
              <a:rPr lang="el-GR" altLang="el-GR" dirty="0" err="1">
                <a:latin typeface="Times New Roman" panose="02020603050405020304" pitchFamily="18" charset="0"/>
                <a:ea typeface="ＭＳ Ｐゴシック" panose="020B0600070205080204" pitchFamily="34" charset="-128"/>
              </a:rPr>
              <a:t>κατανοούνται</a:t>
            </a:r>
            <a:endParaRPr lang="el-GR" altLang="el-GR" dirty="0">
              <a:latin typeface="Times New Roman" panose="02020603050405020304" pitchFamily="18" charset="0"/>
              <a:ea typeface="ＭＳ Ｐゴシック" panose="020B0600070205080204" pitchFamily="34" charset="-128"/>
            </a:endParaRPr>
          </a:p>
          <a:p>
            <a:pPr eaLnBrk="1" hangingPunct="1"/>
            <a:r>
              <a:rPr lang="el-GR" altLang="el-GR" dirty="0">
                <a:latin typeface="Times New Roman" panose="02020603050405020304" pitchFamily="18" charset="0"/>
                <a:ea typeface="ＭＳ Ｐゴシック" panose="020B0600070205080204" pitchFamily="34" charset="-128"/>
              </a:rPr>
              <a:t>Η Μ και ο Ν αγαπιούνται/ ? </a:t>
            </a:r>
            <a:r>
              <a:rPr lang="el-GR" altLang="el-GR" dirty="0" err="1">
                <a:highlight>
                  <a:srgbClr val="FFFF00"/>
                </a:highlight>
                <a:latin typeface="Times New Roman" panose="02020603050405020304" pitchFamily="18" charset="0"/>
                <a:ea typeface="ＭＳ Ｐゴシック" panose="020B0600070205080204" pitchFamily="34" charset="-128"/>
              </a:rPr>
              <a:t>Αλληλ</a:t>
            </a:r>
            <a:r>
              <a:rPr lang="el-GR" altLang="el-GR" dirty="0" err="1">
                <a:latin typeface="Times New Roman" panose="02020603050405020304" pitchFamily="18" charset="0"/>
                <a:ea typeface="ＭＳ Ｐゴシック" panose="020B0600070205080204" pitchFamily="34" charset="-128"/>
              </a:rPr>
              <a:t>οαγαπιού</a:t>
            </a:r>
            <a:r>
              <a:rPr lang="el-GR" altLang="el-GR" dirty="0" err="1">
                <a:highlight>
                  <a:srgbClr val="FFFF00"/>
                </a:highlight>
                <a:latin typeface="Times New Roman" panose="02020603050405020304" pitchFamily="18" charset="0"/>
                <a:ea typeface="ＭＳ Ｐゴシック" panose="020B0600070205080204" pitchFamily="34" charset="-128"/>
              </a:rPr>
              <a:t>ντα</a:t>
            </a:r>
            <a:r>
              <a:rPr lang="el-GR" altLang="el-GR" dirty="0" err="1">
                <a:latin typeface="Times New Roman" panose="02020603050405020304" pitchFamily="18" charset="0"/>
                <a:ea typeface="ＭＳ Ｐゴシック" panose="020B0600070205080204" pitchFamily="34" charset="-128"/>
              </a:rPr>
              <a:t>ι</a:t>
            </a:r>
            <a:endParaRPr lang="el-GR" altLang="el-GR" dirty="0">
              <a:latin typeface="Times New Roman" panose="02020603050405020304" pitchFamily="18" charset="0"/>
              <a:ea typeface="ＭＳ Ｐゴシック" panose="020B0600070205080204" pitchFamily="34" charset="-128"/>
            </a:endParaRPr>
          </a:p>
        </p:txBody>
      </p:sp>
      <p:sp>
        <p:nvSpPr>
          <p:cNvPr id="47107" name="4 - Θέση περιεχομένου">
            <a:extLst>
              <a:ext uri="{FF2B5EF4-FFF2-40B4-BE49-F238E27FC236}">
                <a16:creationId xmlns:a16="http://schemas.microsoft.com/office/drawing/2014/main" id="{20E04111-AD5D-5F4F-8150-9B0C76E9C78A}"/>
              </a:ext>
            </a:extLst>
          </p:cNvPr>
          <p:cNvSpPr>
            <a:spLocks noGrp="1"/>
          </p:cNvSpPr>
          <p:nvPr>
            <p:ph sz="half" idx="2"/>
          </p:nvPr>
        </p:nvSpPr>
        <p:spPr>
          <a:xfrm>
            <a:off x="7153275" y="1873185"/>
            <a:ext cx="3924300" cy="4114800"/>
          </a:xfrm>
        </p:spPr>
        <p:txBody>
          <a:bodyPr/>
          <a:lstStyle/>
          <a:p>
            <a:pPr eaLnBrk="1" hangingPunct="1">
              <a:buFont typeface="Wingdings" pitchFamily="2" charset="2"/>
              <a:buNone/>
            </a:pPr>
            <a:r>
              <a:rPr lang="el-GR" altLang="el-GR" dirty="0">
                <a:latin typeface="Times New Roman" panose="02020603050405020304" pitchFamily="18" charset="0"/>
                <a:ea typeface="ＭＳ Ｐゴシック" panose="020B0600070205080204" pitchFamily="34" charset="-128"/>
              </a:rPr>
              <a:t>Παράδειγμα Τουρκικής</a:t>
            </a:r>
          </a:p>
          <a:p>
            <a:pPr eaLnBrk="1" hangingPunct="1"/>
            <a:r>
              <a:rPr lang="en-US" altLang="el-GR" dirty="0" err="1">
                <a:latin typeface="Book Antiqua" panose="02040602050305030304" pitchFamily="18" charset="0"/>
                <a:ea typeface="ＭＳ Ｐゴシック" panose="020B0600070205080204" pitchFamily="34" charset="-128"/>
              </a:rPr>
              <a:t>anla</a:t>
            </a:r>
            <a:r>
              <a:rPr lang="en-US" altLang="el-GR" dirty="0">
                <a:latin typeface="Book Antiqua" panose="02040602050305030304" pitchFamily="18" charset="0"/>
                <a:ea typeface="ＭＳ Ｐゴシック" panose="020B0600070205080204" pitchFamily="34" charset="-128"/>
              </a:rPr>
              <a:t> </a:t>
            </a:r>
            <a:r>
              <a:rPr lang="el-GR" altLang="el-GR" dirty="0">
                <a:latin typeface="Times New Roman" panose="02020603050405020304" pitchFamily="18" charset="0"/>
                <a:ea typeface="ＭＳ Ｐゴシック" panose="020B0600070205080204" pitchFamily="34" charset="-128"/>
              </a:rPr>
              <a:t>(καταλαβαίνω)</a:t>
            </a:r>
            <a:endParaRPr lang="en-US" altLang="el-GR" dirty="0">
              <a:latin typeface="Book Antiqua" panose="02040602050305030304" pitchFamily="18" charset="0"/>
              <a:ea typeface="ＭＳ Ｐゴシック" panose="020B0600070205080204" pitchFamily="34" charset="-128"/>
            </a:endParaRPr>
          </a:p>
          <a:p>
            <a:pPr eaLnBrk="1" hangingPunct="1"/>
            <a:r>
              <a:rPr lang="en-US" altLang="el-GR" dirty="0" err="1">
                <a:latin typeface="Book Antiqua" panose="02040602050305030304" pitchFamily="18" charset="0"/>
                <a:ea typeface="ＭＳ Ｐゴシック" panose="020B0600070205080204" pitchFamily="34" charset="-128"/>
              </a:rPr>
              <a:t>anla+sh</a:t>
            </a:r>
            <a:endParaRPr lang="en-US" altLang="el-GR" dirty="0">
              <a:latin typeface="Book Antiqua" panose="02040602050305030304" pitchFamily="18" charset="0"/>
              <a:ea typeface="ＭＳ Ｐゴシック" panose="020B0600070205080204" pitchFamily="34" charset="-128"/>
            </a:endParaRPr>
          </a:p>
          <a:p>
            <a:pPr eaLnBrk="1" hangingPunct="1"/>
            <a:r>
              <a:rPr lang="en-US" altLang="el-GR" dirty="0" err="1">
                <a:latin typeface="Book Antiqua" panose="02040602050305030304" pitchFamily="18" charset="0"/>
                <a:ea typeface="ＭＳ Ｐゴシック" panose="020B0600070205080204" pitchFamily="34" charset="-128"/>
              </a:rPr>
              <a:t>sev</a:t>
            </a:r>
            <a:r>
              <a:rPr lang="el-GR" altLang="el-GR" dirty="0">
                <a:latin typeface="Times New Roman" panose="02020603050405020304" pitchFamily="18" charset="0"/>
                <a:ea typeface="ＭＳ Ｐゴシック" panose="020B0600070205080204" pitchFamily="34" charset="-128"/>
              </a:rPr>
              <a:t> </a:t>
            </a:r>
            <a:r>
              <a:rPr lang="en-US" altLang="el-GR" dirty="0">
                <a:latin typeface="Book Antiqua" panose="02040602050305030304" pitchFamily="18" charset="0"/>
                <a:ea typeface="ＭＳ Ｐゴシック" panose="020B0600070205080204" pitchFamily="34" charset="-128"/>
              </a:rPr>
              <a:t>(</a:t>
            </a:r>
            <a:r>
              <a:rPr lang="el-GR" altLang="el-GR" dirty="0">
                <a:latin typeface="Times New Roman" panose="02020603050405020304" pitchFamily="18" charset="0"/>
                <a:ea typeface="ＭＳ Ｐゴシック" panose="020B0600070205080204" pitchFamily="34" charset="-128"/>
              </a:rPr>
              <a:t>αγαπώ)</a:t>
            </a:r>
            <a:endParaRPr lang="en-US" altLang="el-GR" dirty="0">
              <a:latin typeface="Book Antiqua" panose="02040602050305030304" pitchFamily="18" charset="0"/>
              <a:ea typeface="ＭＳ Ｐゴシック" panose="020B0600070205080204" pitchFamily="34" charset="-128"/>
            </a:endParaRPr>
          </a:p>
          <a:p>
            <a:pPr eaLnBrk="1" hangingPunct="1"/>
            <a:r>
              <a:rPr lang="en-US" altLang="el-GR" dirty="0" err="1">
                <a:latin typeface="Book Antiqua" panose="02040602050305030304" pitchFamily="18" charset="0"/>
                <a:ea typeface="ＭＳ Ｐゴシック" panose="020B0600070205080204" pitchFamily="34" charset="-128"/>
              </a:rPr>
              <a:t>sev+ish</a:t>
            </a:r>
            <a:endParaRPr lang="el-GR" altLang="el-GR"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39556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4A3915D5-4BEF-024F-9EC0-F07CB739808E}"/>
              </a:ext>
            </a:extLst>
          </p:cNvPr>
          <p:cNvSpPr>
            <a:spLocks noGrp="1"/>
          </p:cNvSpPr>
          <p:nvPr>
            <p:ph type="title"/>
          </p:nvPr>
        </p:nvSpPr>
        <p:spPr/>
        <p:txBody>
          <a:bodyPr rtlCol="0">
            <a:normAutofit/>
            <a:scene3d>
              <a:camera prst="orthographicFront"/>
              <a:lightRig rig="soft" dir="t">
                <a:rot lat="0" lon="0" rev="16800000"/>
              </a:lightRig>
            </a:scene3d>
          </a:bodyPr>
          <a:lstStyle/>
          <a:p>
            <a:pPr>
              <a:defRPr/>
            </a:pPr>
            <a:r>
              <a:rPr lang="el-GR" dirty="0">
                <a:ea typeface="+mj-ea"/>
              </a:rPr>
              <a:t>Τύποι μορφημάτων</a:t>
            </a:r>
          </a:p>
        </p:txBody>
      </p:sp>
      <p:sp>
        <p:nvSpPr>
          <p:cNvPr id="8194" name="2 - Θέση περιεχομένου">
            <a:extLst>
              <a:ext uri="{FF2B5EF4-FFF2-40B4-BE49-F238E27FC236}">
                <a16:creationId xmlns:a16="http://schemas.microsoft.com/office/drawing/2014/main" id="{345C9C27-C46F-6046-B188-AF49445DFD6F}"/>
              </a:ext>
            </a:extLst>
          </p:cNvPr>
          <p:cNvSpPr>
            <a:spLocks noGrp="1"/>
          </p:cNvSpPr>
          <p:nvPr>
            <p:ph idx="1"/>
          </p:nvPr>
        </p:nvSpPr>
        <p:spPr/>
        <p:txBody>
          <a:bodyPr/>
          <a:lstStyle/>
          <a:p>
            <a:r>
              <a:rPr lang="el-GR" altLang="el-GR" dirty="0">
                <a:latin typeface="Times New Roman" panose="02020603050405020304" pitchFamily="18" charset="0"/>
              </a:rPr>
              <a:t>(α) Ως προς την αυτοδυναμία τους: </a:t>
            </a:r>
            <a:r>
              <a:rPr lang="el-GR" altLang="el-GR" b="1" i="1" dirty="0">
                <a:highlight>
                  <a:srgbClr val="FFFF00"/>
                </a:highlight>
                <a:latin typeface="Times New Roman" panose="02020603050405020304" pitchFamily="18" charset="0"/>
              </a:rPr>
              <a:t>ελεύθερα και δεσμευμένα μορφήματα</a:t>
            </a:r>
          </a:p>
          <a:p>
            <a:r>
              <a:rPr lang="el-GR" altLang="el-GR" dirty="0">
                <a:latin typeface="Times New Roman" panose="02020603050405020304" pitchFamily="18" charset="0"/>
              </a:rPr>
              <a:t>(β) Ως προς τη σημασία τους: </a:t>
            </a:r>
            <a:r>
              <a:rPr lang="el-GR" altLang="el-GR" b="1" i="1" dirty="0">
                <a:highlight>
                  <a:srgbClr val="FFFF00"/>
                </a:highlight>
                <a:latin typeface="Times New Roman" panose="02020603050405020304" pitchFamily="18" charset="0"/>
              </a:rPr>
              <a:t>λεξικά και γραμματικά μορφήματα</a:t>
            </a:r>
          </a:p>
          <a:p>
            <a:r>
              <a:rPr lang="el-GR" altLang="el-GR" dirty="0">
                <a:latin typeface="Times New Roman" panose="02020603050405020304" pitchFamily="18" charset="0"/>
              </a:rPr>
              <a:t>(γ) Ως προς τη θέση τους: </a:t>
            </a:r>
            <a:r>
              <a:rPr lang="el-GR" altLang="el-GR" b="1" i="1" dirty="0">
                <a:highlight>
                  <a:srgbClr val="FFFF00"/>
                </a:highlight>
                <a:latin typeface="Times New Roman" panose="02020603050405020304" pitchFamily="18" charset="0"/>
              </a:rPr>
              <a:t>ριζικά και μη ριζικά μορφήματα</a:t>
            </a:r>
          </a:p>
          <a:p>
            <a:r>
              <a:rPr lang="el-GR" altLang="el-GR" dirty="0">
                <a:latin typeface="Times New Roman" panose="02020603050405020304" pitchFamily="18" charset="0"/>
              </a:rPr>
              <a:t>(δ) Ως προς τη λειτουργία τους: </a:t>
            </a:r>
            <a:r>
              <a:rPr lang="el-GR" altLang="el-GR" b="1" i="1" dirty="0">
                <a:highlight>
                  <a:srgbClr val="FFFF00"/>
                </a:highlight>
                <a:latin typeface="Times New Roman" panose="02020603050405020304" pitchFamily="18" charset="0"/>
              </a:rPr>
              <a:t>παραγωγικά και κλιτικά μορφήματα</a:t>
            </a:r>
            <a:endParaRPr lang="el-GR" altLang="el-GR" dirty="0">
              <a:highlight>
                <a:srgbClr val="FFFF00"/>
              </a:highlight>
              <a:latin typeface="Times New Roman" panose="02020603050405020304" pitchFamily="18" charset="0"/>
            </a:endParaRPr>
          </a:p>
          <a:p>
            <a:endParaRPr lang="el-GR" altLang="el-GR" dirty="0">
              <a:highlight>
                <a:srgbClr val="FFFF00"/>
              </a:highlight>
              <a:latin typeface="Times New Roman" panose="02020603050405020304" pitchFamily="18" charset="0"/>
            </a:endParaRPr>
          </a:p>
          <a:p>
            <a:endParaRPr lang="el-GR" altLang="el-GR" dirty="0">
              <a:latin typeface="Times New Roman" panose="02020603050405020304" pitchFamily="18" charset="0"/>
            </a:endParaRPr>
          </a:p>
          <a:p>
            <a:endParaRPr lang="el-GR" altLang="el-GR" dirty="0">
              <a:latin typeface="Times New Roman" panose="02020603050405020304" pitchFamily="18" charset="0"/>
            </a:endParaRPr>
          </a:p>
        </p:txBody>
      </p:sp>
    </p:spTree>
    <p:extLst>
      <p:ext uri="{BB962C8B-B14F-4D97-AF65-F5344CB8AC3E}">
        <p14:creationId xmlns:p14="http://schemas.microsoft.com/office/powerpoint/2010/main" val="1679098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84BF05F5-9998-7344-B07C-04F1433EF192}"/>
              </a:ext>
            </a:extLst>
          </p:cNvPr>
          <p:cNvSpPr>
            <a:spLocks noGrp="1"/>
          </p:cNvSpPr>
          <p:nvPr>
            <p:ph type="title"/>
          </p:nvPr>
        </p:nvSpPr>
        <p:spPr>
          <a:xfrm>
            <a:off x="2231136" y="523614"/>
            <a:ext cx="7729728" cy="1188720"/>
          </a:xfrm>
        </p:spPr>
        <p:txBody>
          <a:bodyPr rtlCol="0">
            <a:normAutofit fontScale="90000"/>
            <a:scene3d>
              <a:camera prst="orthographicFront"/>
              <a:lightRig rig="soft" dir="t">
                <a:rot lat="0" lon="0" rev="16800000"/>
              </a:lightRig>
            </a:scene3d>
          </a:bodyPr>
          <a:lstStyle/>
          <a:p>
            <a:pPr>
              <a:defRPr/>
            </a:pPr>
            <a:r>
              <a:rPr lang="el-GR" sz="3200" b="1" dirty="0">
                <a:solidFill>
                  <a:srgbClr val="3366FF"/>
                </a:solidFill>
              </a:rPr>
              <a:t>Μορφολογία: 3</a:t>
            </a:r>
            <a:r>
              <a:rPr lang="el-GR" sz="3200" b="1" baseline="30000" dirty="0">
                <a:solidFill>
                  <a:srgbClr val="3366FF"/>
                </a:solidFill>
              </a:rPr>
              <a:t>ο</a:t>
            </a:r>
            <a:r>
              <a:rPr lang="el-GR" sz="3200" b="1" dirty="0">
                <a:solidFill>
                  <a:srgbClr val="3366FF"/>
                </a:solidFill>
              </a:rPr>
              <a:t> επίπεδο στην ανάλυση της γλώσσας, η επιστήμη της μορφής των λέξεων</a:t>
            </a:r>
          </a:p>
        </p:txBody>
      </p:sp>
      <p:sp>
        <p:nvSpPr>
          <p:cNvPr id="28674" name="2 - Θέση περιεχομένου">
            <a:extLst>
              <a:ext uri="{FF2B5EF4-FFF2-40B4-BE49-F238E27FC236}">
                <a16:creationId xmlns:a16="http://schemas.microsoft.com/office/drawing/2014/main" id="{F241EB3B-B9FF-2849-A731-1D7CC1FD3896}"/>
              </a:ext>
            </a:extLst>
          </p:cNvPr>
          <p:cNvSpPr>
            <a:spLocks noGrp="1"/>
          </p:cNvSpPr>
          <p:nvPr>
            <p:ph sz="half" idx="1"/>
          </p:nvPr>
        </p:nvSpPr>
        <p:spPr/>
        <p:txBody>
          <a:bodyPr/>
          <a:lstStyle/>
          <a:p>
            <a:pPr eaLnBrk="1" hangingPunct="1"/>
            <a:r>
              <a:rPr lang="el-GR" altLang="el-GR" sz="3200" b="1">
                <a:ea typeface="ＭＳ Ｐゴシック" panose="020B0600070205080204" pitchFamily="34" charset="-128"/>
              </a:rPr>
              <a:t>Μελέτη της εσωτερικής δομής των λέξεων	</a:t>
            </a:r>
            <a:r>
              <a:rPr lang="el-GR" altLang="el-GR" sz="3200" b="1">
                <a:latin typeface="Times New Roman" panose="02020603050405020304" pitchFamily="18" charset="0"/>
                <a:ea typeface="ＭＳ Ｐゴシック" panose="020B0600070205080204" pitchFamily="34" charset="-128"/>
              </a:rPr>
              <a:t>	</a:t>
            </a:r>
          </a:p>
        </p:txBody>
      </p:sp>
      <p:sp>
        <p:nvSpPr>
          <p:cNvPr id="28675" name="3 - Θέση περιεχομένου">
            <a:extLst>
              <a:ext uri="{FF2B5EF4-FFF2-40B4-BE49-F238E27FC236}">
                <a16:creationId xmlns:a16="http://schemas.microsoft.com/office/drawing/2014/main" id="{BAF85574-FAB4-CE40-BD45-AA8B1377BE1F}"/>
              </a:ext>
            </a:extLst>
          </p:cNvPr>
          <p:cNvSpPr>
            <a:spLocks noGrp="1"/>
          </p:cNvSpPr>
          <p:nvPr>
            <p:ph sz="half" idx="2"/>
          </p:nvPr>
        </p:nvSpPr>
        <p:spPr>
          <a:xfrm>
            <a:off x="6438900" y="1981200"/>
            <a:ext cx="3695700" cy="2819400"/>
          </a:xfrm>
        </p:spPr>
        <p:txBody>
          <a:bodyPr/>
          <a:lstStyle/>
          <a:p>
            <a:pPr eaLnBrk="1" hangingPunct="1"/>
            <a:r>
              <a:rPr lang="el-GR" altLang="el-GR" sz="3200" b="1">
                <a:ea typeface="ＭＳ Ｐゴシック" panose="020B0600070205080204" pitchFamily="34" charset="-128"/>
              </a:rPr>
              <a:t>Μελέτη των κανόνων σχηματισμού των λέξεων</a:t>
            </a:r>
          </a:p>
        </p:txBody>
      </p:sp>
    </p:spTree>
    <p:extLst>
      <p:ext uri="{BB962C8B-B14F-4D97-AF65-F5344CB8AC3E}">
        <p14:creationId xmlns:p14="http://schemas.microsoft.com/office/powerpoint/2010/main" val="412291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9800" y="131552"/>
            <a:ext cx="7772400" cy="685800"/>
          </a:xfrm>
        </p:spPr>
        <p:txBody>
          <a:bodyPr>
            <a:normAutofit fontScale="90000"/>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Τύποι μορφημάτων</a:t>
            </a:r>
          </a:p>
        </p:txBody>
      </p:sp>
      <p:sp>
        <p:nvSpPr>
          <p:cNvPr id="6" name="5 - TextBox"/>
          <p:cNvSpPr txBox="1"/>
          <p:nvPr/>
        </p:nvSpPr>
        <p:spPr>
          <a:xfrm>
            <a:off x="1342663" y="762000"/>
            <a:ext cx="10324618" cy="8402300"/>
          </a:xfrm>
          <a:prstGeom prst="rect">
            <a:avLst/>
          </a:prstGeom>
          <a:noFill/>
        </p:spPr>
        <p:txBody>
          <a:bodyPr wrap="square" rtlCol="0">
            <a:spAutoFit/>
          </a:bodyPr>
          <a:lstStyle/>
          <a:p>
            <a:r>
              <a:rPr lang="el-GR" sz="2400" dirty="0"/>
              <a:t> 			</a:t>
            </a:r>
            <a:r>
              <a:rPr lang="el-GR" sz="2400" dirty="0">
                <a:latin typeface="Cambria" pitchFamily="18" charset="0"/>
              </a:rPr>
              <a:t>   				</a:t>
            </a:r>
            <a:r>
              <a:rPr lang="el-GR" sz="2400" b="1" dirty="0">
                <a:solidFill>
                  <a:srgbClr val="00B050"/>
                </a:solidFill>
                <a:latin typeface="Cambria" pitchFamily="18" charset="0"/>
              </a:rPr>
              <a:t>Μορφήματα</a:t>
            </a:r>
            <a:endParaRPr lang="en-US" sz="2400" b="1" dirty="0">
              <a:solidFill>
                <a:srgbClr val="00B050"/>
              </a:solidFill>
              <a:latin typeface="Cambria" pitchFamily="18" charset="0"/>
            </a:endParaRPr>
          </a:p>
          <a:p>
            <a:r>
              <a:rPr lang="el-GR" sz="2400" dirty="0">
                <a:latin typeface="Cambria" pitchFamily="18" charset="0"/>
              </a:rPr>
              <a:t>       </a:t>
            </a:r>
          </a:p>
          <a:p>
            <a:endParaRPr lang="en-US" sz="2400" dirty="0">
              <a:latin typeface="Cambria" pitchFamily="18" charset="0"/>
            </a:endParaRPr>
          </a:p>
          <a:p>
            <a:r>
              <a:rPr lang="en-US" sz="2400" dirty="0">
                <a:latin typeface="Cambria" pitchFamily="18" charset="0"/>
              </a:rPr>
              <a:t>	</a:t>
            </a:r>
            <a:r>
              <a:rPr lang="el-GR" sz="2400" dirty="0">
                <a:latin typeface="Cambria" pitchFamily="18" charset="0"/>
              </a:rPr>
              <a:t>			Ελεύθερα 			     Δεσμευμένα</a:t>
            </a:r>
          </a:p>
          <a:p>
            <a:endParaRPr lang="el-GR" sz="2400" dirty="0">
              <a:latin typeface="Cambria" pitchFamily="18" charset="0"/>
            </a:endParaRPr>
          </a:p>
          <a:p>
            <a:endParaRPr lang="en-US" sz="2400" dirty="0">
              <a:latin typeface="Cambria" pitchFamily="18" charset="0"/>
            </a:endParaRPr>
          </a:p>
          <a:p>
            <a:r>
              <a:rPr lang="el-GR" sz="2400" dirty="0">
                <a:latin typeface="Cambria" pitchFamily="18" charset="0"/>
              </a:rPr>
              <a:t>Λεξικά	   Λειτουργικά 	       	 Λεξικά        	Λειτουργικά</a:t>
            </a:r>
          </a:p>
          <a:p>
            <a:r>
              <a:rPr lang="en-US" sz="2400" b="1" dirty="0">
                <a:latin typeface="Cambria" pitchFamily="18" charset="0"/>
              </a:rPr>
              <a:t>	</a:t>
            </a:r>
            <a:endParaRPr lang="el-GR" sz="2400" b="1" dirty="0">
              <a:latin typeface="Cambria" pitchFamily="18" charset="0"/>
            </a:endParaRPr>
          </a:p>
          <a:p>
            <a:r>
              <a:rPr lang="el-GR" sz="2400" b="1" dirty="0">
                <a:latin typeface="Cambria" pitchFamily="18" charset="0"/>
              </a:rPr>
              <a:t>				</a:t>
            </a:r>
            <a:endParaRPr lang="en-US" sz="2400" b="1" dirty="0">
              <a:latin typeface="Cambria" pitchFamily="18" charset="0"/>
            </a:endParaRPr>
          </a:p>
          <a:p>
            <a:r>
              <a:rPr lang="en-US" sz="2400" b="1" dirty="0">
                <a:latin typeface="Cambria" pitchFamily="18" charset="0"/>
              </a:rPr>
              <a:t>				</a:t>
            </a:r>
            <a:r>
              <a:rPr lang="el-GR" sz="2400" b="1" dirty="0">
                <a:latin typeface="Cambria" pitchFamily="18" charset="0"/>
              </a:rPr>
              <a:t>        				 </a:t>
            </a:r>
            <a:r>
              <a:rPr lang="el-GR" sz="2400" dirty="0">
                <a:latin typeface="Cambria" pitchFamily="18" charset="0"/>
              </a:rPr>
              <a:t>Ρίζες		Προσφύματα</a:t>
            </a:r>
          </a:p>
          <a:p>
            <a:r>
              <a:rPr lang="el-GR" sz="2400" b="1" dirty="0">
                <a:latin typeface="Cambria" pitchFamily="18" charset="0"/>
              </a:rPr>
              <a:t>		</a:t>
            </a:r>
            <a:r>
              <a:rPr lang="en-US" sz="2400" b="1" dirty="0">
                <a:latin typeface="Cambria" pitchFamily="18" charset="0"/>
              </a:rPr>
              <a:t>		</a:t>
            </a:r>
            <a:endParaRPr lang="el-GR" sz="2400" b="1" dirty="0">
              <a:latin typeface="Cambria" pitchFamily="18" charset="0"/>
            </a:endParaRPr>
          </a:p>
          <a:p>
            <a:r>
              <a:rPr lang="el-GR" sz="2400" b="1" dirty="0">
                <a:latin typeface="Cambria" pitchFamily="18" charset="0"/>
              </a:rPr>
              <a:t>					</a:t>
            </a:r>
            <a:endParaRPr lang="en-US" sz="2400" b="1" dirty="0">
              <a:latin typeface="Cambria" pitchFamily="18" charset="0"/>
            </a:endParaRPr>
          </a:p>
          <a:p>
            <a:r>
              <a:rPr lang="en-US" sz="2400" b="1" dirty="0">
                <a:latin typeface="Cambria" pitchFamily="18" charset="0"/>
              </a:rPr>
              <a:t>					</a:t>
            </a:r>
            <a:r>
              <a:rPr lang="el-GR" sz="2400" b="1" dirty="0">
                <a:latin typeface="Cambria" pitchFamily="18" charset="0"/>
              </a:rPr>
              <a:t>					</a:t>
            </a:r>
            <a:r>
              <a:rPr lang="el-GR" sz="2400" dirty="0">
                <a:latin typeface="Cambria" pitchFamily="18" charset="0"/>
              </a:rPr>
              <a:t>Παραγωγικά         		Κλιτικά</a:t>
            </a:r>
            <a:endParaRPr lang="el-GR" sz="2400" b="1" dirty="0">
              <a:latin typeface="Cambria" pitchFamily="18" charset="0"/>
            </a:endParaRPr>
          </a:p>
          <a:p>
            <a:r>
              <a:rPr lang="el-GR" sz="2400" b="1" dirty="0">
                <a:latin typeface="Cambria" pitchFamily="18" charset="0"/>
              </a:rPr>
              <a:t>			</a:t>
            </a:r>
          </a:p>
          <a:p>
            <a:r>
              <a:rPr lang="el-GR" sz="1600" dirty="0">
                <a:latin typeface="Cambria" pitchFamily="18" charset="0"/>
              </a:rPr>
              <a:t>			</a:t>
            </a:r>
            <a:endParaRPr lang="en-US" sz="1600" dirty="0">
              <a:latin typeface="Cambria" pitchFamily="18" charset="0"/>
            </a:endParaRPr>
          </a:p>
          <a:p>
            <a:r>
              <a:rPr lang="en-US" sz="1600" dirty="0">
                <a:latin typeface="Cambria" pitchFamily="18" charset="0"/>
              </a:rPr>
              <a:t>		</a:t>
            </a:r>
            <a:r>
              <a:rPr lang="el-GR" sz="1600" dirty="0">
                <a:latin typeface="Cambria" pitchFamily="18" charset="0"/>
              </a:rPr>
              <a:t>                   			</a:t>
            </a:r>
            <a:r>
              <a:rPr lang="el-GR" sz="1400" b="1" dirty="0">
                <a:latin typeface="Cambria" pitchFamily="18" charset="0"/>
              </a:rPr>
              <a:t>Προθήματα          Επιθήματα   </a:t>
            </a:r>
            <a:r>
              <a:rPr lang="el-GR" sz="1400" b="1" dirty="0" err="1">
                <a:latin typeface="Cambria" pitchFamily="18" charset="0"/>
              </a:rPr>
              <a:t>Ενθήματα</a:t>
            </a:r>
            <a:r>
              <a:rPr lang="el-GR" sz="1400" b="1" dirty="0">
                <a:latin typeface="Cambria" pitchFamily="18" charset="0"/>
              </a:rPr>
              <a:t>    Προθήματα    Επιθήματα      </a:t>
            </a:r>
            <a:r>
              <a:rPr lang="el-GR" sz="1400" b="1" dirty="0" err="1">
                <a:latin typeface="Cambria" pitchFamily="18" charset="0"/>
              </a:rPr>
              <a:t>Ενθήματα</a:t>
            </a:r>
            <a:endParaRPr lang="el-GR" sz="1400" b="1" dirty="0">
              <a:latin typeface="Cambria" pitchFamily="18" charset="0"/>
            </a:endParaRPr>
          </a:p>
          <a:p>
            <a:r>
              <a:rPr lang="el-GR" sz="1400" dirty="0">
                <a:latin typeface="Cambria" pitchFamily="18" charset="0"/>
              </a:rPr>
              <a:t>				</a:t>
            </a:r>
            <a:endParaRPr lang="el-GR" sz="1600" dirty="0">
              <a:latin typeface="Cambria" pitchFamily="18" charset="0"/>
            </a:endParaRPr>
          </a:p>
          <a:p>
            <a:endParaRPr lang="el-GR" sz="2400" dirty="0"/>
          </a:p>
          <a:p>
            <a:r>
              <a:rPr lang="el-GR" sz="2400" dirty="0"/>
              <a:t>			</a:t>
            </a:r>
          </a:p>
          <a:p>
            <a:r>
              <a:rPr lang="el-GR" sz="2400" dirty="0"/>
              <a:t>				</a:t>
            </a:r>
            <a:endParaRPr lang="en-US" sz="2400" dirty="0"/>
          </a:p>
          <a:p>
            <a:endParaRPr lang="el-GR" sz="2400" b="1" dirty="0"/>
          </a:p>
          <a:p>
            <a:r>
              <a:rPr lang="el-GR" sz="2400" dirty="0"/>
              <a:t> </a:t>
            </a:r>
            <a:endParaRPr lang="en-US" sz="2400" dirty="0"/>
          </a:p>
          <a:p>
            <a:endParaRPr lang="en-US" sz="2400" dirty="0"/>
          </a:p>
        </p:txBody>
      </p:sp>
      <p:cxnSp>
        <p:nvCxnSpPr>
          <p:cNvPr id="4" name="Ευθεία γραμμή σύνδεσης 247"/>
          <p:cNvCxnSpPr/>
          <p:nvPr/>
        </p:nvCxnSpPr>
        <p:spPr>
          <a:xfrm flipV="1">
            <a:off x="2438400" y="2286000"/>
            <a:ext cx="762000" cy="532216"/>
          </a:xfrm>
          <a:prstGeom prst="line">
            <a:avLst/>
          </a:prstGeom>
        </p:spPr>
        <p:style>
          <a:lnRef idx="1">
            <a:schemeClr val="dk1"/>
          </a:lnRef>
          <a:fillRef idx="0">
            <a:schemeClr val="dk1"/>
          </a:fillRef>
          <a:effectRef idx="0">
            <a:schemeClr val="dk1"/>
          </a:effectRef>
          <a:fontRef idx="minor">
            <a:schemeClr val="tx1"/>
          </a:fontRef>
        </p:style>
      </p:cxnSp>
      <p:cxnSp>
        <p:nvCxnSpPr>
          <p:cNvPr id="5" name="Ευθεία γραμμή σύνδεσης 247"/>
          <p:cNvCxnSpPr/>
          <p:nvPr/>
        </p:nvCxnSpPr>
        <p:spPr>
          <a:xfrm flipV="1">
            <a:off x="4191000" y="1219200"/>
            <a:ext cx="1447800" cy="609600"/>
          </a:xfrm>
          <a:prstGeom prst="line">
            <a:avLst/>
          </a:prstGeom>
        </p:spPr>
        <p:style>
          <a:lnRef idx="1">
            <a:schemeClr val="dk1"/>
          </a:lnRef>
          <a:fillRef idx="0">
            <a:schemeClr val="dk1"/>
          </a:fillRef>
          <a:effectRef idx="0">
            <a:schemeClr val="dk1"/>
          </a:effectRef>
          <a:fontRef idx="minor">
            <a:schemeClr val="tx1"/>
          </a:fontRef>
        </p:style>
      </p:cxnSp>
      <p:cxnSp>
        <p:nvCxnSpPr>
          <p:cNvPr id="9" name="Ευθεία γραμμή σύνδεσης 247"/>
          <p:cNvCxnSpPr/>
          <p:nvPr/>
        </p:nvCxnSpPr>
        <p:spPr>
          <a:xfrm flipH="1" flipV="1">
            <a:off x="3200400" y="2286000"/>
            <a:ext cx="685800" cy="609600"/>
          </a:xfrm>
          <a:prstGeom prst="line">
            <a:avLst/>
          </a:prstGeom>
        </p:spPr>
        <p:style>
          <a:lnRef idx="1">
            <a:schemeClr val="dk1"/>
          </a:lnRef>
          <a:fillRef idx="0">
            <a:schemeClr val="dk1"/>
          </a:fillRef>
          <a:effectRef idx="0">
            <a:schemeClr val="dk1"/>
          </a:effectRef>
          <a:fontRef idx="minor">
            <a:schemeClr val="tx1"/>
          </a:fontRef>
        </p:style>
      </p:cxnSp>
      <p:cxnSp>
        <p:nvCxnSpPr>
          <p:cNvPr id="13" name="Ευθεία γραμμή σύνδεσης 247"/>
          <p:cNvCxnSpPr/>
          <p:nvPr/>
        </p:nvCxnSpPr>
        <p:spPr>
          <a:xfrm flipH="1" flipV="1">
            <a:off x="5638800" y="1219200"/>
            <a:ext cx="1600200" cy="609600"/>
          </a:xfrm>
          <a:prstGeom prst="line">
            <a:avLst/>
          </a:prstGeom>
        </p:spPr>
        <p:style>
          <a:lnRef idx="1">
            <a:schemeClr val="dk1"/>
          </a:lnRef>
          <a:fillRef idx="0">
            <a:schemeClr val="dk1"/>
          </a:fillRef>
          <a:effectRef idx="0">
            <a:schemeClr val="dk1"/>
          </a:effectRef>
          <a:fontRef idx="minor">
            <a:schemeClr val="tx1"/>
          </a:fontRef>
        </p:style>
      </p:cxnSp>
      <p:cxnSp>
        <p:nvCxnSpPr>
          <p:cNvPr id="15" name="Ευθεία γραμμή σύνδεσης 247"/>
          <p:cNvCxnSpPr/>
          <p:nvPr/>
        </p:nvCxnSpPr>
        <p:spPr>
          <a:xfrm flipV="1">
            <a:off x="6477000" y="2209800"/>
            <a:ext cx="990600" cy="608416"/>
          </a:xfrm>
          <a:prstGeom prst="line">
            <a:avLst/>
          </a:prstGeom>
        </p:spPr>
        <p:style>
          <a:lnRef idx="1">
            <a:schemeClr val="dk1"/>
          </a:lnRef>
          <a:fillRef idx="0">
            <a:schemeClr val="dk1"/>
          </a:fillRef>
          <a:effectRef idx="0">
            <a:schemeClr val="dk1"/>
          </a:effectRef>
          <a:fontRef idx="minor">
            <a:schemeClr val="tx1"/>
          </a:fontRef>
        </p:style>
      </p:cxnSp>
      <p:cxnSp>
        <p:nvCxnSpPr>
          <p:cNvPr id="16" name="Ευθεία γραμμή σύνδεσης 247"/>
          <p:cNvCxnSpPr/>
          <p:nvPr/>
        </p:nvCxnSpPr>
        <p:spPr>
          <a:xfrm flipV="1">
            <a:off x="7162800" y="4419600"/>
            <a:ext cx="990600" cy="684616"/>
          </a:xfrm>
          <a:prstGeom prst="line">
            <a:avLst/>
          </a:prstGeom>
        </p:spPr>
        <p:style>
          <a:lnRef idx="1">
            <a:schemeClr val="dk1"/>
          </a:lnRef>
          <a:fillRef idx="0">
            <a:schemeClr val="dk1"/>
          </a:fillRef>
          <a:effectRef idx="0">
            <a:schemeClr val="dk1"/>
          </a:effectRef>
          <a:fontRef idx="minor">
            <a:schemeClr val="tx1"/>
          </a:fontRef>
        </p:style>
      </p:cxnSp>
      <p:cxnSp>
        <p:nvCxnSpPr>
          <p:cNvPr id="17" name="Ευθεία γραμμή σύνδεσης 247"/>
          <p:cNvCxnSpPr/>
          <p:nvPr/>
        </p:nvCxnSpPr>
        <p:spPr>
          <a:xfrm flipH="1" flipV="1">
            <a:off x="7467600" y="2209800"/>
            <a:ext cx="1066800" cy="685800"/>
          </a:xfrm>
          <a:prstGeom prst="line">
            <a:avLst/>
          </a:prstGeom>
        </p:spPr>
        <p:style>
          <a:lnRef idx="1">
            <a:schemeClr val="dk1"/>
          </a:lnRef>
          <a:fillRef idx="0">
            <a:schemeClr val="dk1"/>
          </a:fillRef>
          <a:effectRef idx="0">
            <a:schemeClr val="dk1"/>
          </a:effectRef>
          <a:fontRef idx="minor">
            <a:schemeClr val="tx1"/>
          </a:fontRef>
        </p:style>
      </p:cxnSp>
      <p:cxnSp>
        <p:nvCxnSpPr>
          <p:cNvPr id="18" name="Ευθεία γραμμή σύνδεσης 247"/>
          <p:cNvCxnSpPr/>
          <p:nvPr/>
        </p:nvCxnSpPr>
        <p:spPr>
          <a:xfrm flipV="1">
            <a:off x="5891514" y="3352800"/>
            <a:ext cx="0" cy="685800"/>
          </a:xfrm>
          <a:prstGeom prst="line">
            <a:avLst/>
          </a:prstGeom>
        </p:spPr>
        <p:style>
          <a:lnRef idx="1">
            <a:schemeClr val="dk1"/>
          </a:lnRef>
          <a:fillRef idx="0">
            <a:schemeClr val="dk1"/>
          </a:fillRef>
          <a:effectRef idx="0">
            <a:schemeClr val="dk1"/>
          </a:effectRef>
          <a:fontRef idx="minor">
            <a:schemeClr val="tx1"/>
          </a:fontRef>
        </p:style>
      </p:cxnSp>
      <p:cxnSp>
        <p:nvCxnSpPr>
          <p:cNvPr id="20" name="Ευθεία γραμμή σύνδεσης 247"/>
          <p:cNvCxnSpPr/>
          <p:nvPr/>
        </p:nvCxnSpPr>
        <p:spPr>
          <a:xfrm flipV="1">
            <a:off x="7614213" y="3352800"/>
            <a:ext cx="0" cy="685800"/>
          </a:xfrm>
          <a:prstGeom prst="line">
            <a:avLst/>
          </a:prstGeom>
        </p:spPr>
        <p:style>
          <a:lnRef idx="1">
            <a:schemeClr val="dk1"/>
          </a:lnRef>
          <a:fillRef idx="0">
            <a:schemeClr val="dk1"/>
          </a:fillRef>
          <a:effectRef idx="0">
            <a:schemeClr val="dk1"/>
          </a:effectRef>
          <a:fontRef idx="minor">
            <a:schemeClr val="tx1"/>
          </a:fontRef>
        </p:style>
      </p:cxnSp>
      <p:cxnSp>
        <p:nvCxnSpPr>
          <p:cNvPr id="21" name="Ευθεία γραμμή σύνδεσης 247"/>
          <p:cNvCxnSpPr/>
          <p:nvPr/>
        </p:nvCxnSpPr>
        <p:spPr>
          <a:xfrm flipH="1" flipV="1">
            <a:off x="8153400" y="4419600"/>
            <a:ext cx="990600" cy="685800"/>
          </a:xfrm>
          <a:prstGeom prst="line">
            <a:avLst/>
          </a:prstGeom>
        </p:spPr>
        <p:style>
          <a:lnRef idx="1">
            <a:schemeClr val="dk1"/>
          </a:lnRef>
          <a:fillRef idx="0">
            <a:schemeClr val="dk1"/>
          </a:fillRef>
          <a:effectRef idx="0">
            <a:schemeClr val="dk1"/>
          </a:effectRef>
          <a:fontRef idx="minor">
            <a:schemeClr val="tx1"/>
          </a:fontRef>
        </p:style>
      </p:cxnSp>
      <p:cxnSp>
        <p:nvCxnSpPr>
          <p:cNvPr id="23" name="Ευθεία γραμμή σύνδεσης 247"/>
          <p:cNvCxnSpPr/>
          <p:nvPr/>
        </p:nvCxnSpPr>
        <p:spPr>
          <a:xfrm flipV="1">
            <a:off x="5181600" y="5562600"/>
            <a:ext cx="1524000" cy="533400"/>
          </a:xfrm>
          <a:prstGeom prst="line">
            <a:avLst/>
          </a:prstGeom>
        </p:spPr>
        <p:style>
          <a:lnRef idx="1">
            <a:schemeClr val="dk1"/>
          </a:lnRef>
          <a:fillRef idx="0">
            <a:schemeClr val="dk1"/>
          </a:fillRef>
          <a:effectRef idx="0">
            <a:schemeClr val="dk1"/>
          </a:effectRef>
          <a:fontRef idx="minor">
            <a:schemeClr val="tx1"/>
          </a:fontRef>
        </p:style>
      </p:cxnSp>
      <p:cxnSp>
        <p:nvCxnSpPr>
          <p:cNvPr id="26" name="Ευθεία γραμμή σύνδεσης 247"/>
          <p:cNvCxnSpPr/>
          <p:nvPr/>
        </p:nvCxnSpPr>
        <p:spPr>
          <a:xfrm flipV="1">
            <a:off x="6248400" y="5562600"/>
            <a:ext cx="457200" cy="533400"/>
          </a:xfrm>
          <a:prstGeom prst="line">
            <a:avLst/>
          </a:prstGeom>
        </p:spPr>
        <p:style>
          <a:lnRef idx="1">
            <a:schemeClr val="dk1"/>
          </a:lnRef>
          <a:fillRef idx="0">
            <a:schemeClr val="dk1"/>
          </a:fillRef>
          <a:effectRef idx="0">
            <a:schemeClr val="dk1"/>
          </a:effectRef>
          <a:fontRef idx="minor">
            <a:schemeClr val="tx1"/>
          </a:fontRef>
        </p:style>
      </p:cxnSp>
      <p:cxnSp>
        <p:nvCxnSpPr>
          <p:cNvPr id="28" name="Ευθεία γραμμή σύνδεσης 247"/>
          <p:cNvCxnSpPr/>
          <p:nvPr/>
        </p:nvCxnSpPr>
        <p:spPr>
          <a:xfrm flipH="1" flipV="1">
            <a:off x="6705600" y="5562600"/>
            <a:ext cx="304800" cy="533400"/>
          </a:xfrm>
          <a:prstGeom prst="line">
            <a:avLst/>
          </a:prstGeom>
        </p:spPr>
        <p:style>
          <a:lnRef idx="1">
            <a:schemeClr val="dk1"/>
          </a:lnRef>
          <a:fillRef idx="0">
            <a:schemeClr val="dk1"/>
          </a:fillRef>
          <a:effectRef idx="0">
            <a:schemeClr val="dk1"/>
          </a:effectRef>
          <a:fontRef idx="minor">
            <a:schemeClr val="tx1"/>
          </a:fontRef>
        </p:style>
      </p:cxnSp>
      <p:cxnSp>
        <p:nvCxnSpPr>
          <p:cNvPr id="31" name="Ευθεία γραμμή σύνδεσης 247"/>
          <p:cNvCxnSpPr/>
          <p:nvPr/>
        </p:nvCxnSpPr>
        <p:spPr>
          <a:xfrm flipV="1">
            <a:off x="8153400" y="5562600"/>
            <a:ext cx="990600" cy="533400"/>
          </a:xfrm>
          <a:prstGeom prst="line">
            <a:avLst/>
          </a:prstGeom>
        </p:spPr>
        <p:style>
          <a:lnRef idx="1">
            <a:schemeClr val="dk1"/>
          </a:lnRef>
          <a:fillRef idx="0">
            <a:schemeClr val="dk1"/>
          </a:fillRef>
          <a:effectRef idx="0">
            <a:schemeClr val="dk1"/>
          </a:effectRef>
          <a:fontRef idx="minor">
            <a:schemeClr val="tx1"/>
          </a:fontRef>
        </p:style>
      </p:cxnSp>
      <p:cxnSp>
        <p:nvCxnSpPr>
          <p:cNvPr id="33" name="Ευθεία γραμμή σύνδεσης 247"/>
          <p:cNvCxnSpPr/>
          <p:nvPr/>
        </p:nvCxnSpPr>
        <p:spPr>
          <a:xfrm flipV="1">
            <a:off x="8991600" y="5562600"/>
            <a:ext cx="152400" cy="533400"/>
          </a:xfrm>
          <a:prstGeom prst="line">
            <a:avLst/>
          </a:prstGeom>
        </p:spPr>
        <p:style>
          <a:lnRef idx="1">
            <a:schemeClr val="dk1"/>
          </a:lnRef>
          <a:fillRef idx="0">
            <a:schemeClr val="dk1"/>
          </a:fillRef>
          <a:effectRef idx="0">
            <a:schemeClr val="dk1"/>
          </a:effectRef>
          <a:fontRef idx="minor">
            <a:schemeClr val="tx1"/>
          </a:fontRef>
        </p:style>
      </p:cxnSp>
      <p:cxnSp>
        <p:nvCxnSpPr>
          <p:cNvPr id="35" name="Ευθεία γραμμή σύνδεσης 247"/>
          <p:cNvCxnSpPr/>
          <p:nvPr/>
        </p:nvCxnSpPr>
        <p:spPr>
          <a:xfrm flipH="1" flipV="1">
            <a:off x="9144000" y="5562600"/>
            <a:ext cx="533400" cy="533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997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5" end="1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16" end="1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046543" y="229565"/>
            <a:ext cx="9949405" cy="8433078"/>
          </a:xfrm>
          <a:prstGeom prst="rect">
            <a:avLst/>
          </a:prstGeom>
          <a:noFill/>
        </p:spPr>
        <p:txBody>
          <a:bodyPr wrap="square" rtlCol="0">
            <a:spAutoFit/>
          </a:bodyPr>
          <a:lstStyle/>
          <a:p>
            <a:r>
              <a:rPr lang="el-GR" sz="2400" dirty="0"/>
              <a:t> 			   				Μορφήματα της Ελληνικής</a:t>
            </a:r>
            <a:endParaRPr lang="en-US" sz="2400" dirty="0"/>
          </a:p>
          <a:p>
            <a:r>
              <a:rPr lang="el-GR" sz="2400" dirty="0"/>
              <a:t>       </a:t>
            </a:r>
          </a:p>
          <a:p>
            <a:endParaRPr lang="en-US" sz="2400" dirty="0"/>
          </a:p>
          <a:p>
            <a:r>
              <a:rPr lang="en-US" sz="2400" dirty="0"/>
              <a:t>	</a:t>
            </a:r>
            <a:r>
              <a:rPr lang="el-GR" sz="2400" dirty="0"/>
              <a:t>			Ελεύθερα 			     Δεσμευμένα</a:t>
            </a:r>
          </a:p>
          <a:p>
            <a:endParaRPr lang="el-GR" sz="2400" dirty="0"/>
          </a:p>
          <a:p>
            <a:endParaRPr lang="en-US" sz="2400" dirty="0"/>
          </a:p>
          <a:p>
            <a:r>
              <a:rPr lang="el-GR" dirty="0"/>
              <a:t>Λεξικές λέξεις	   Λειτουργικές λέξεις			Λεξικά 			Λειτουργικά</a:t>
            </a:r>
          </a:p>
          <a:p>
            <a:r>
              <a:rPr lang="el-GR" dirty="0"/>
              <a:t>					</a:t>
            </a:r>
            <a:r>
              <a:rPr lang="el-GR" sz="1600" b="1" dirty="0">
                <a:solidFill>
                  <a:srgbClr val="00B050"/>
                </a:solidFill>
                <a:latin typeface="Cambria" panose="02040503050406030204" pitchFamily="18" charset="0"/>
              </a:rPr>
              <a:t>σύνδεσμοι (και)</a:t>
            </a:r>
            <a:r>
              <a:rPr lang="el-GR" dirty="0"/>
              <a:t>			       </a:t>
            </a:r>
            <a:r>
              <a:rPr lang="el-GR" sz="2400" dirty="0"/>
              <a:t>          	</a:t>
            </a:r>
          </a:p>
          <a:p>
            <a:r>
              <a:rPr lang="el-GR" sz="1600" b="1" dirty="0">
                <a:solidFill>
                  <a:srgbClr val="00B050"/>
                </a:solidFill>
                <a:latin typeface="Cambria" pitchFamily="18" charset="0"/>
              </a:rPr>
              <a:t>δεικτικά  επιρρήματα	προθέσεις (σε)</a:t>
            </a:r>
          </a:p>
          <a:p>
            <a:r>
              <a:rPr lang="el-GR" sz="1600" b="1" dirty="0">
                <a:solidFill>
                  <a:srgbClr val="00B050"/>
                </a:solidFill>
                <a:latin typeface="Cambria" pitchFamily="18" charset="0"/>
              </a:rPr>
              <a:t>(</a:t>
            </a:r>
            <a:r>
              <a:rPr lang="el-GR" sz="1400" b="1" dirty="0">
                <a:solidFill>
                  <a:srgbClr val="00B050"/>
                </a:solidFill>
                <a:latin typeface="Cambria" pitchFamily="18" charset="0"/>
              </a:rPr>
              <a:t>σήμερα, τότε, εδώ)	</a:t>
            </a:r>
            <a:r>
              <a:rPr lang="el-GR" sz="1600" b="1" dirty="0">
                <a:solidFill>
                  <a:srgbClr val="00B050"/>
                </a:solidFill>
                <a:latin typeface="Cambria" pitchFamily="18" charset="0"/>
              </a:rPr>
              <a:t>	άρθρα (ο, η, το)</a:t>
            </a:r>
          </a:p>
          <a:p>
            <a:r>
              <a:rPr lang="en-US" sz="2400" b="1" dirty="0">
                <a:solidFill>
                  <a:srgbClr val="00B050"/>
                </a:solidFill>
                <a:latin typeface="Cambria" pitchFamily="18" charset="0"/>
              </a:rPr>
              <a:t>	</a:t>
            </a:r>
            <a:r>
              <a:rPr lang="el-GR" sz="2400" b="1" dirty="0">
                <a:solidFill>
                  <a:srgbClr val="00B050"/>
                </a:solidFill>
                <a:latin typeface="Cambria" pitchFamily="18" charset="0"/>
              </a:rPr>
              <a:t>        </a:t>
            </a:r>
            <a:r>
              <a:rPr lang="el-GR" sz="2400" b="1" dirty="0"/>
              <a:t>								</a:t>
            </a:r>
            <a:r>
              <a:rPr lang="el-GR" sz="2400" dirty="0"/>
              <a:t>Ρίζες			Προσφύματα</a:t>
            </a:r>
            <a:endParaRPr lang="el-GR" sz="2400" b="1" dirty="0"/>
          </a:p>
          <a:p>
            <a:r>
              <a:rPr lang="el-GR" sz="2400" b="1" dirty="0"/>
              <a:t>										</a:t>
            </a:r>
            <a:r>
              <a:rPr lang="el-GR" sz="1400" b="1" dirty="0" err="1">
                <a:solidFill>
                  <a:srgbClr val="00B050"/>
                </a:solidFill>
              </a:rPr>
              <a:t>γραφ</a:t>
            </a:r>
            <a:r>
              <a:rPr lang="el-GR" sz="1400" b="1" dirty="0">
                <a:solidFill>
                  <a:srgbClr val="00B050"/>
                </a:solidFill>
              </a:rPr>
              <a:t>-</a:t>
            </a:r>
          </a:p>
          <a:p>
            <a:r>
              <a:rPr lang="el-GR" sz="1400" b="1" dirty="0">
                <a:solidFill>
                  <a:srgbClr val="00B050"/>
                </a:solidFill>
              </a:rPr>
              <a:t>										-βάλλω</a:t>
            </a:r>
          </a:p>
          <a:p>
            <a:r>
              <a:rPr lang="el-GR" sz="1400" b="1" dirty="0">
                <a:solidFill>
                  <a:srgbClr val="00B050"/>
                </a:solidFill>
              </a:rPr>
              <a:t>										</a:t>
            </a:r>
            <a:r>
              <a:rPr lang="el-GR" sz="1400" b="1" dirty="0" err="1">
                <a:solidFill>
                  <a:srgbClr val="00B050"/>
                </a:solidFill>
              </a:rPr>
              <a:t>όμορφ</a:t>
            </a:r>
            <a:r>
              <a:rPr lang="el-GR" sz="1400" b="1" dirty="0">
                <a:solidFill>
                  <a:srgbClr val="00B050"/>
                </a:solidFill>
              </a:rPr>
              <a:t>-</a:t>
            </a:r>
          </a:p>
          <a:p>
            <a:r>
              <a:rPr lang="el-GR" sz="1400" b="1" dirty="0">
                <a:solidFill>
                  <a:srgbClr val="00B050"/>
                </a:solidFill>
              </a:rPr>
              <a:t>										-</a:t>
            </a:r>
            <a:r>
              <a:rPr lang="el-GR" sz="1400" b="1" dirty="0" err="1">
                <a:solidFill>
                  <a:srgbClr val="00B050"/>
                </a:solidFill>
              </a:rPr>
              <a:t>τυχος</a:t>
            </a:r>
            <a:r>
              <a:rPr lang="el-GR" sz="1400" b="1" dirty="0">
                <a:solidFill>
                  <a:srgbClr val="00B050"/>
                </a:solidFill>
              </a:rPr>
              <a:t>	</a:t>
            </a:r>
            <a:r>
              <a:rPr lang="el-GR" b="1" dirty="0"/>
              <a:t>Παραγωγικά			Κλιτικά</a:t>
            </a:r>
            <a:endParaRPr lang="el-GR" b="1" dirty="0">
              <a:solidFill>
                <a:srgbClr val="00B050"/>
              </a:solidFill>
            </a:endParaRPr>
          </a:p>
          <a:p>
            <a:r>
              <a:rPr lang="el-GR" sz="1400" b="1" dirty="0">
                <a:solidFill>
                  <a:srgbClr val="00B050"/>
                </a:solidFill>
              </a:rPr>
              <a:t>										-</a:t>
            </a:r>
            <a:r>
              <a:rPr lang="el-GR" sz="1400" b="1" dirty="0" err="1">
                <a:solidFill>
                  <a:srgbClr val="00B050"/>
                </a:solidFill>
              </a:rPr>
              <a:t>δοση</a:t>
            </a:r>
            <a:endParaRPr lang="en-US" sz="2400" b="1" dirty="0"/>
          </a:p>
          <a:p>
            <a:r>
              <a:rPr lang="en-US" sz="2400" b="1" dirty="0"/>
              <a:t>				</a:t>
            </a:r>
            <a:r>
              <a:rPr lang="el-GR" sz="2400" b="1" dirty="0"/>
              <a:t>                          </a:t>
            </a:r>
            <a:r>
              <a:rPr lang="el-GR" sz="2400" dirty="0"/>
              <a:t>		</a:t>
            </a:r>
          </a:p>
          <a:p>
            <a:r>
              <a:rPr lang="el-GR" sz="2400" b="1" dirty="0"/>
              <a:t>		</a:t>
            </a:r>
            <a:r>
              <a:rPr lang="en-US" sz="2400" b="1" dirty="0"/>
              <a:t>		</a:t>
            </a:r>
            <a:r>
              <a:rPr lang="el-GR" sz="2400" b="1" dirty="0"/>
              <a:t>					</a:t>
            </a:r>
            <a:r>
              <a:rPr lang="el-GR" sz="1400" dirty="0"/>
              <a:t>Προθήματα</a:t>
            </a:r>
            <a:r>
              <a:rPr lang="el-GR" sz="1600" dirty="0"/>
              <a:t> 		</a:t>
            </a:r>
            <a:r>
              <a:rPr lang="el-GR" sz="1400" dirty="0"/>
              <a:t>Επιθήματα	 Προθήματα 	Επιθήματα</a:t>
            </a:r>
          </a:p>
          <a:p>
            <a:r>
              <a:rPr lang="el-GR" sz="1400" dirty="0"/>
              <a:t>								</a:t>
            </a:r>
            <a:r>
              <a:rPr lang="el-GR" sz="1400" b="1" dirty="0">
                <a:solidFill>
                  <a:srgbClr val="00B050"/>
                </a:solidFill>
              </a:rPr>
              <a:t>προ-, </a:t>
            </a:r>
            <a:r>
              <a:rPr lang="el-GR" sz="1400" b="1" dirty="0" err="1">
                <a:solidFill>
                  <a:srgbClr val="00B050"/>
                </a:solidFill>
              </a:rPr>
              <a:t>δυσ</a:t>
            </a:r>
            <a:r>
              <a:rPr lang="el-GR" sz="1400" b="1" dirty="0">
                <a:solidFill>
                  <a:srgbClr val="00B050"/>
                </a:solidFill>
              </a:rPr>
              <a:t>-, </a:t>
            </a:r>
            <a:r>
              <a:rPr lang="el-GR" sz="1400" b="1" dirty="0" err="1">
                <a:solidFill>
                  <a:srgbClr val="00B050"/>
                </a:solidFill>
              </a:rPr>
              <a:t>αντι</a:t>
            </a:r>
            <a:r>
              <a:rPr lang="el-GR" sz="1400" b="1" dirty="0">
                <a:solidFill>
                  <a:srgbClr val="00B050"/>
                </a:solidFill>
              </a:rPr>
              <a:t>-			-</a:t>
            </a:r>
            <a:r>
              <a:rPr lang="el-GR" sz="1400" b="1" dirty="0" err="1">
                <a:solidFill>
                  <a:srgbClr val="00B050"/>
                </a:solidFill>
              </a:rPr>
              <a:t>ότητα</a:t>
            </a:r>
            <a:r>
              <a:rPr lang="el-GR" sz="1400" b="1" dirty="0">
                <a:solidFill>
                  <a:srgbClr val="00B050"/>
                </a:solidFill>
              </a:rPr>
              <a:t>,-της,-	</a:t>
            </a:r>
            <a:r>
              <a:rPr lang="el-GR" sz="1400" b="1" dirty="0" err="1">
                <a:solidFill>
                  <a:srgbClr val="00B050"/>
                </a:solidFill>
              </a:rPr>
              <a:t>έ</a:t>
            </a:r>
            <a:r>
              <a:rPr lang="el-GR" sz="1400" b="1" dirty="0">
                <a:solidFill>
                  <a:srgbClr val="00B050"/>
                </a:solidFill>
              </a:rPr>
              <a:t>- (τόνος)	-</a:t>
            </a:r>
            <a:r>
              <a:rPr lang="el-GR" sz="1400" b="1" dirty="0" err="1">
                <a:solidFill>
                  <a:srgbClr val="00B050"/>
                </a:solidFill>
              </a:rPr>
              <a:t>οντας</a:t>
            </a:r>
            <a:r>
              <a:rPr lang="el-GR" sz="1400" b="1" dirty="0">
                <a:solidFill>
                  <a:srgbClr val="00B050"/>
                </a:solidFill>
              </a:rPr>
              <a:t>, </a:t>
            </a:r>
            <a:r>
              <a:rPr lang="el-GR" sz="1400" b="1" dirty="0" err="1">
                <a:solidFill>
                  <a:srgbClr val="00B050"/>
                </a:solidFill>
              </a:rPr>
              <a:t>ότερος</a:t>
            </a:r>
            <a:r>
              <a:rPr lang="el-GR" sz="1400" b="1" dirty="0">
                <a:solidFill>
                  <a:srgbClr val="00B050"/>
                </a:solidFill>
              </a:rPr>
              <a:t>, -</a:t>
            </a:r>
            <a:r>
              <a:rPr lang="el-GR" sz="1400" b="1" dirty="0" err="1">
                <a:solidFill>
                  <a:srgbClr val="00B050"/>
                </a:solidFill>
              </a:rPr>
              <a:t>ες</a:t>
            </a:r>
            <a:endParaRPr lang="el-GR" sz="1400" b="1" dirty="0">
              <a:solidFill>
                <a:srgbClr val="00B050"/>
              </a:solidFill>
            </a:endParaRPr>
          </a:p>
          <a:p>
            <a:r>
              <a:rPr lang="el-GR" sz="1400" b="1" dirty="0">
                <a:solidFill>
                  <a:srgbClr val="00B050"/>
                </a:solidFill>
              </a:rPr>
              <a:t>													-</a:t>
            </a:r>
            <a:r>
              <a:rPr lang="el-GR" sz="1400" b="1" dirty="0" err="1">
                <a:solidFill>
                  <a:srgbClr val="00B050"/>
                </a:solidFill>
              </a:rPr>
              <a:t>ση</a:t>
            </a:r>
            <a:r>
              <a:rPr lang="el-GR" sz="1400" b="1" dirty="0">
                <a:solidFill>
                  <a:srgbClr val="00B050"/>
                </a:solidFill>
              </a:rPr>
              <a:t>, 					-</a:t>
            </a:r>
            <a:r>
              <a:rPr lang="el-GR" sz="1400" b="1" dirty="0" err="1">
                <a:solidFill>
                  <a:srgbClr val="00B050"/>
                </a:solidFill>
              </a:rPr>
              <a:t>ηκα</a:t>
            </a:r>
            <a:r>
              <a:rPr lang="el-GR" sz="1400" b="1" dirty="0">
                <a:solidFill>
                  <a:srgbClr val="00B050"/>
                </a:solidFill>
              </a:rPr>
              <a:t>, -</a:t>
            </a:r>
            <a:r>
              <a:rPr lang="el-GR" sz="1400" b="1" dirty="0" err="1">
                <a:solidFill>
                  <a:srgbClr val="00B050"/>
                </a:solidFill>
              </a:rPr>
              <a:t>ότατος</a:t>
            </a:r>
            <a:r>
              <a:rPr lang="el-GR" sz="1400" b="1" dirty="0">
                <a:solidFill>
                  <a:srgbClr val="00B050"/>
                </a:solidFill>
              </a:rPr>
              <a:t>, </a:t>
            </a:r>
          </a:p>
          <a:p>
            <a:r>
              <a:rPr lang="el-GR" sz="1400" b="1" dirty="0">
                <a:solidFill>
                  <a:srgbClr val="00B050"/>
                </a:solidFill>
              </a:rPr>
              <a:t>													-’</a:t>
            </a:r>
            <a:r>
              <a:rPr lang="el-GR" sz="1400" b="1" dirty="0" err="1">
                <a:solidFill>
                  <a:srgbClr val="00B050"/>
                </a:solidFill>
              </a:rPr>
              <a:t>εας</a:t>
            </a:r>
            <a:r>
              <a:rPr lang="el-GR" sz="1400" b="1" dirty="0">
                <a:solidFill>
                  <a:srgbClr val="00B050"/>
                </a:solidFill>
              </a:rPr>
              <a:t>, -</a:t>
            </a:r>
            <a:r>
              <a:rPr lang="el-GR" sz="1400" b="1" dirty="0" err="1">
                <a:solidFill>
                  <a:srgbClr val="00B050"/>
                </a:solidFill>
              </a:rPr>
              <a:t>ικός</a:t>
            </a:r>
            <a:r>
              <a:rPr lang="el-GR" sz="1400" b="1" dirty="0">
                <a:solidFill>
                  <a:srgbClr val="00B050"/>
                </a:solidFill>
              </a:rPr>
              <a:t>					-μένος</a:t>
            </a:r>
            <a:endParaRPr lang="en-US" sz="1400" b="1" dirty="0">
              <a:solidFill>
                <a:srgbClr val="00B050"/>
              </a:solidFill>
            </a:endParaRPr>
          </a:p>
          <a:p>
            <a:r>
              <a:rPr lang="en-US" sz="2400" b="1" dirty="0">
                <a:solidFill>
                  <a:srgbClr val="00B050"/>
                </a:solidFill>
              </a:rPr>
              <a:t>				</a:t>
            </a:r>
            <a:r>
              <a:rPr lang="el-GR" sz="2400" b="1" dirty="0">
                <a:solidFill>
                  <a:srgbClr val="00B050"/>
                </a:solidFill>
              </a:rPr>
              <a:t>			</a:t>
            </a:r>
          </a:p>
          <a:p>
            <a:r>
              <a:rPr lang="el-GR" sz="1600" dirty="0"/>
              <a:t>			</a:t>
            </a:r>
            <a:endParaRPr lang="en-US" sz="1600" dirty="0"/>
          </a:p>
          <a:p>
            <a:r>
              <a:rPr lang="en-US" sz="1600" dirty="0"/>
              <a:t>			</a:t>
            </a:r>
            <a:r>
              <a:rPr lang="el-GR" sz="1600" dirty="0"/>
              <a:t> </a:t>
            </a:r>
            <a:r>
              <a:rPr lang="el-GR" sz="2400" dirty="0"/>
              <a:t>				</a:t>
            </a:r>
            <a:endParaRPr lang="en-US" sz="2400" dirty="0"/>
          </a:p>
          <a:p>
            <a:endParaRPr lang="el-GR" sz="2400" b="1" dirty="0"/>
          </a:p>
          <a:p>
            <a:r>
              <a:rPr lang="el-GR" sz="2400" dirty="0"/>
              <a:t> </a:t>
            </a:r>
          </a:p>
        </p:txBody>
      </p:sp>
      <p:cxnSp>
        <p:nvCxnSpPr>
          <p:cNvPr id="4" name="Ευθεία γραμμή σύνδεσης 247"/>
          <p:cNvCxnSpPr/>
          <p:nvPr/>
        </p:nvCxnSpPr>
        <p:spPr>
          <a:xfrm flipV="1">
            <a:off x="2364611" y="1814814"/>
            <a:ext cx="914400" cy="608416"/>
          </a:xfrm>
          <a:prstGeom prst="line">
            <a:avLst/>
          </a:prstGeom>
        </p:spPr>
        <p:style>
          <a:lnRef idx="1">
            <a:schemeClr val="dk1"/>
          </a:lnRef>
          <a:fillRef idx="0">
            <a:schemeClr val="dk1"/>
          </a:fillRef>
          <a:effectRef idx="0">
            <a:schemeClr val="dk1"/>
          </a:effectRef>
          <a:fontRef idx="minor">
            <a:schemeClr val="tx1"/>
          </a:fontRef>
        </p:style>
      </p:cxnSp>
      <p:cxnSp>
        <p:nvCxnSpPr>
          <p:cNvPr id="5" name="Ευθεία γραμμή σύνδεσης 247"/>
          <p:cNvCxnSpPr/>
          <p:nvPr/>
        </p:nvCxnSpPr>
        <p:spPr>
          <a:xfrm flipV="1">
            <a:off x="4121069" y="852058"/>
            <a:ext cx="1447800" cy="609600"/>
          </a:xfrm>
          <a:prstGeom prst="line">
            <a:avLst/>
          </a:prstGeom>
        </p:spPr>
        <p:style>
          <a:lnRef idx="1">
            <a:schemeClr val="dk1"/>
          </a:lnRef>
          <a:fillRef idx="0">
            <a:schemeClr val="dk1"/>
          </a:fillRef>
          <a:effectRef idx="0">
            <a:schemeClr val="dk1"/>
          </a:effectRef>
          <a:fontRef idx="minor">
            <a:schemeClr val="tx1"/>
          </a:fontRef>
        </p:style>
      </p:cxnSp>
      <p:cxnSp>
        <p:nvCxnSpPr>
          <p:cNvPr id="9" name="Ευθεία γραμμή σύνδεσης 247"/>
          <p:cNvCxnSpPr/>
          <p:nvPr/>
        </p:nvCxnSpPr>
        <p:spPr>
          <a:xfrm flipH="1" flipV="1">
            <a:off x="3279011" y="1814814"/>
            <a:ext cx="762000" cy="685800"/>
          </a:xfrm>
          <a:prstGeom prst="line">
            <a:avLst/>
          </a:prstGeom>
        </p:spPr>
        <p:style>
          <a:lnRef idx="1">
            <a:schemeClr val="dk1"/>
          </a:lnRef>
          <a:fillRef idx="0">
            <a:schemeClr val="dk1"/>
          </a:fillRef>
          <a:effectRef idx="0">
            <a:schemeClr val="dk1"/>
          </a:effectRef>
          <a:fontRef idx="minor">
            <a:schemeClr val="tx1"/>
          </a:fontRef>
        </p:style>
      </p:cxnSp>
      <p:cxnSp>
        <p:nvCxnSpPr>
          <p:cNvPr id="13" name="Ευθεία γραμμή σύνδεσης 247"/>
          <p:cNvCxnSpPr/>
          <p:nvPr/>
        </p:nvCxnSpPr>
        <p:spPr>
          <a:xfrm flipH="1" flipV="1">
            <a:off x="5504244" y="852058"/>
            <a:ext cx="1676400" cy="609600"/>
          </a:xfrm>
          <a:prstGeom prst="line">
            <a:avLst/>
          </a:prstGeom>
        </p:spPr>
        <p:style>
          <a:lnRef idx="1">
            <a:schemeClr val="dk1"/>
          </a:lnRef>
          <a:fillRef idx="0">
            <a:schemeClr val="dk1"/>
          </a:fillRef>
          <a:effectRef idx="0">
            <a:schemeClr val="dk1"/>
          </a:effectRef>
          <a:fontRef idx="minor">
            <a:schemeClr val="tx1"/>
          </a:fontRef>
        </p:style>
      </p:cxnSp>
      <p:cxnSp>
        <p:nvCxnSpPr>
          <p:cNvPr id="15" name="Ευθεία γραμμή σύνδεσης 247"/>
          <p:cNvCxnSpPr/>
          <p:nvPr/>
        </p:nvCxnSpPr>
        <p:spPr>
          <a:xfrm flipV="1">
            <a:off x="5905500" y="1779943"/>
            <a:ext cx="1143000" cy="608416"/>
          </a:xfrm>
          <a:prstGeom prst="line">
            <a:avLst/>
          </a:prstGeom>
        </p:spPr>
        <p:style>
          <a:lnRef idx="1">
            <a:schemeClr val="dk1"/>
          </a:lnRef>
          <a:fillRef idx="0">
            <a:schemeClr val="dk1"/>
          </a:fillRef>
          <a:effectRef idx="0">
            <a:schemeClr val="dk1"/>
          </a:effectRef>
          <a:fontRef idx="minor">
            <a:schemeClr val="tx1"/>
          </a:fontRef>
        </p:style>
      </p:cxnSp>
      <p:cxnSp>
        <p:nvCxnSpPr>
          <p:cNvPr id="16" name="Ευθεία γραμμή σύνδεσης 247"/>
          <p:cNvCxnSpPr/>
          <p:nvPr/>
        </p:nvCxnSpPr>
        <p:spPr>
          <a:xfrm flipV="1">
            <a:off x="7447344" y="3987698"/>
            <a:ext cx="990600" cy="608416"/>
          </a:xfrm>
          <a:prstGeom prst="line">
            <a:avLst/>
          </a:prstGeom>
        </p:spPr>
        <p:style>
          <a:lnRef idx="1">
            <a:schemeClr val="dk1"/>
          </a:lnRef>
          <a:fillRef idx="0">
            <a:schemeClr val="dk1"/>
          </a:fillRef>
          <a:effectRef idx="0">
            <a:schemeClr val="dk1"/>
          </a:effectRef>
          <a:fontRef idx="minor">
            <a:schemeClr val="tx1"/>
          </a:fontRef>
        </p:style>
      </p:cxnSp>
      <p:cxnSp>
        <p:nvCxnSpPr>
          <p:cNvPr id="17" name="Ευθεία γραμμή σύνδεσης 247"/>
          <p:cNvCxnSpPr/>
          <p:nvPr/>
        </p:nvCxnSpPr>
        <p:spPr>
          <a:xfrm flipH="1" flipV="1">
            <a:off x="7048500" y="1741251"/>
            <a:ext cx="914400" cy="685800"/>
          </a:xfrm>
          <a:prstGeom prst="line">
            <a:avLst/>
          </a:prstGeom>
        </p:spPr>
        <p:style>
          <a:lnRef idx="1">
            <a:schemeClr val="dk1"/>
          </a:lnRef>
          <a:fillRef idx="0">
            <a:schemeClr val="dk1"/>
          </a:fillRef>
          <a:effectRef idx="0">
            <a:schemeClr val="dk1"/>
          </a:effectRef>
          <a:fontRef idx="minor">
            <a:schemeClr val="tx1"/>
          </a:fontRef>
        </p:style>
      </p:cxnSp>
      <p:cxnSp>
        <p:nvCxnSpPr>
          <p:cNvPr id="18" name="Ευθεία γραμμή σύνδεσης 247"/>
          <p:cNvCxnSpPr/>
          <p:nvPr/>
        </p:nvCxnSpPr>
        <p:spPr>
          <a:xfrm flipV="1">
            <a:off x="5905500" y="2743200"/>
            <a:ext cx="0" cy="685800"/>
          </a:xfrm>
          <a:prstGeom prst="line">
            <a:avLst/>
          </a:prstGeom>
        </p:spPr>
        <p:style>
          <a:lnRef idx="1">
            <a:schemeClr val="dk1"/>
          </a:lnRef>
          <a:fillRef idx="0">
            <a:schemeClr val="dk1"/>
          </a:fillRef>
          <a:effectRef idx="0">
            <a:schemeClr val="dk1"/>
          </a:effectRef>
          <a:fontRef idx="minor">
            <a:schemeClr val="tx1"/>
          </a:fontRef>
        </p:style>
      </p:cxnSp>
      <p:cxnSp>
        <p:nvCxnSpPr>
          <p:cNvPr id="20" name="Ευθεία γραμμή σύνδεσης 247"/>
          <p:cNvCxnSpPr/>
          <p:nvPr/>
        </p:nvCxnSpPr>
        <p:spPr>
          <a:xfrm flipV="1">
            <a:off x="8111924" y="2743200"/>
            <a:ext cx="0" cy="685800"/>
          </a:xfrm>
          <a:prstGeom prst="line">
            <a:avLst/>
          </a:prstGeom>
        </p:spPr>
        <p:style>
          <a:lnRef idx="1">
            <a:schemeClr val="dk1"/>
          </a:lnRef>
          <a:fillRef idx="0">
            <a:schemeClr val="dk1"/>
          </a:fillRef>
          <a:effectRef idx="0">
            <a:schemeClr val="dk1"/>
          </a:effectRef>
          <a:fontRef idx="minor">
            <a:schemeClr val="tx1"/>
          </a:fontRef>
        </p:style>
      </p:cxnSp>
      <p:cxnSp>
        <p:nvCxnSpPr>
          <p:cNvPr id="21" name="Ευθεία γραμμή σύνδεσης 247"/>
          <p:cNvCxnSpPr/>
          <p:nvPr/>
        </p:nvCxnSpPr>
        <p:spPr>
          <a:xfrm flipH="1" flipV="1">
            <a:off x="8451448" y="3986514"/>
            <a:ext cx="685800" cy="609600"/>
          </a:xfrm>
          <a:prstGeom prst="line">
            <a:avLst/>
          </a:prstGeom>
        </p:spPr>
        <p:style>
          <a:lnRef idx="1">
            <a:schemeClr val="dk1"/>
          </a:lnRef>
          <a:fillRef idx="0">
            <a:schemeClr val="dk1"/>
          </a:fillRef>
          <a:effectRef idx="0">
            <a:schemeClr val="dk1"/>
          </a:effectRef>
          <a:fontRef idx="minor">
            <a:schemeClr val="tx1"/>
          </a:fontRef>
        </p:style>
      </p:cxnSp>
      <p:cxnSp>
        <p:nvCxnSpPr>
          <p:cNvPr id="23" name="Ευθεία γραμμή σύνδεσης 247"/>
          <p:cNvCxnSpPr/>
          <p:nvPr/>
        </p:nvCxnSpPr>
        <p:spPr>
          <a:xfrm flipV="1">
            <a:off x="5715000" y="5215545"/>
            <a:ext cx="1524000" cy="533400"/>
          </a:xfrm>
          <a:prstGeom prst="line">
            <a:avLst/>
          </a:prstGeom>
        </p:spPr>
        <p:style>
          <a:lnRef idx="1">
            <a:schemeClr val="dk1"/>
          </a:lnRef>
          <a:fillRef idx="0">
            <a:schemeClr val="dk1"/>
          </a:fillRef>
          <a:effectRef idx="0">
            <a:schemeClr val="dk1"/>
          </a:effectRef>
          <a:fontRef idx="minor">
            <a:schemeClr val="tx1"/>
          </a:fontRef>
        </p:style>
      </p:cxnSp>
      <p:cxnSp>
        <p:nvCxnSpPr>
          <p:cNvPr id="28" name="Ευθεία γραμμή σύνδεσης 247"/>
          <p:cNvCxnSpPr/>
          <p:nvPr/>
        </p:nvCxnSpPr>
        <p:spPr>
          <a:xfrm flipH="1" flipV="1">
            <a:off x="7200900" y="5215545"/>
            <a:ext cx="304800" cy="533400"/>
          </a:xfrm>
          <a:prstGeom prst="line">
            <a:avLst/>
          </a:prstGeom>
        </p:spPr>
        <p:style>
          <a:lnRef idx="1">
            <a:schemeClr val="dk1"/>
          </a:lnRef>
          <a:fillRef idx="0">
            <a:schemeClr val="dk1"/>
          </a:fillRef>
          <a:effectRef idx="0">
            <a:schemeClr val="dk1"/>
          </a:effectRef>
          <a:fontRef idx="minor">
            <a:schemeClr val="tx1"/>
          </a:fontRef>
        </p:style>
      </p:cxnSp>
      <p:cxnSp>
        <p:nvCxnSpPr>
          <p:cNvPr id="31" name="Ευθεία γραμμή σύνδεσης 247"/>
          <p:cNvCxnSpPr/>
          <p:nvPr/>
        </p:nvCxnSpPr>
        <p:spPr>
          <a:xfrm flipV="1">
            <a:off x="8572500" y="5135487"/>
            <a:ext cx="990600" cy="533400"/>
          </a:xfrm>
          <a:prstGeom prst="line">
            <a:avLst/>
          </a:prstGeom>
        </p:spPr>
        <p:style>
          <a:lnRef idx="1">
            <a:schemeClr val="dk1"/>
          </a:lnRef>
          <a:fillRef idx="0">
            <a:schemeClr val="dk1"/>
          </a:fillRef>
          <a:effectRef idx="0">
            <a:schemeClr val="dk1"/>
          </a:effectRef>
          <a:fontRef idx="minor">
            <a:schemeClr val="tx1"/>
          </a:fontRef>
        </p:style>
      </p:cxnSp>
      <p:cxnSp>
        <p:nvCxnSpPr>
          <p:cNvPr id="35" name="Ευθεία γραμμή σύνδεσης 247"/>
          <p:cNvCxnSpPr>
            <a:cxnSpLocks/>
          </p:cNvCxnSpPr>
          <p:nvPr/>
        </p:nvCxnSpPr>
        <p:spPr>
          <a:xfrm flipH="1" flipV="1">
            <a:off x="9537539" y="5127585"/>
            <a:ext cx="254161" cy="70171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5204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9800" y="-8681"/>
            <a:ext cx="7772400" cy="1143000"/>
          </a:xfrm>
        </p:spPr>
        <p:txBody>
          <a:bodyPr>
            <a:normAutofit fontScale="90000"/>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Ελεύθερα  και δεσμευμένα μορφήματα </a:t>
            </a:r>
          </a:p>
        </p:txBody>
      </p:sp>
      <p:sp>
        <p:nvSpPr>
          <p:cNvPr id="6" name="5 - TextBox"/>
          <p:cNvSpPr txBox="1"/>
          <p:nvPr/>
        </p:nvSpPr>
        <p:spPr>
          <a:xfrm>
            <a:off x="1828800" y="1447800"/>
            <a:ext cx="8610600" cy="1938992"/>
          </a:xfrm>
          <a:prstGeom prst="rect">
            <a:avLst/>
          </a:prstGeom>
          <a:noFill/>
        </p:spPr>
        <p:txBody>
          <a:bodyPr wrap="square" rtlCol="0">
            <a:spAutoFit/>
          </a:bodyPr>
          <a:lstStyle/>
          <a:p>
            <a:pPr algn="just">
              <a:buClr>
                <a:srgbClr val="7030A0"/>
              </a:buClr>
              <a:buFont typeface="Wingdings" pitchFamily="2" charset="2"/>
              <a:buChar char="ü"/>
            </a:pPr>
            <a:r>
              <a:rPr lang="el-GR" sz="2400" b="1" dirty="0">
                <a:solidFill>
                  <a:srgbClr val="00B050"/>
                </a:solidFill>
                <a:latin typeface="Cambria" pitchFamily="18" charset="0"/>
              </a:rPr>
              <a:t> Ελεύθερα</a:t>
            </a:r>
            <a:r>
              <a:rPr lang="el-GR" sz="2400" b="1" dirty="0">
                <a:latin typeface="Cambria" pitchFamily="18" charset="0"/>
              </a:rPr>
              <a:t> </a:t>
            </a:r>
            <a:r>
              <a:rPr lang="el-GR" sz="2400" dirty="0">
                <a:latin typeface="Cambria" pitchFamily="18" charset="0"/>
              </a:rPr>
              <a:t>είναι τα μορφήματα εκείνα που μπορούν να σταθούν μόνα τους στον λόγο και να αποτελέσουν λέξεις, π.χ. /από/, /εκεί/, /εδώ/, /και/,  /τον/, /το/, /</a:t>
            </a:r>
            <a:r>
              <a:rPr lang="en-US" sz="2400" dirty="0">
                <a:latin typeface="Cambria" pitchFamily="18" charset="0"/>
              </a:rPr>
              <a:t>boy</a:t>
            </a:r>
            <a:r>
              <a:rPr lang="el-GR" sz="2400" dirty="0">
                <a:latin typeface="Cambria" pitchFamily="18" charset="0"/>
              </a:rPr>
              <a:t>/, /</a:t>
            </a:r>
            <a:r>
              <a:rPr lang="en-US" sz="2400" dirty="0">
                <a:latin typeface="Cambria" pitchFamily="18" charset="0"/>
              </a:rPr>
              <a:t>write</a:t>
            </a:r>
            <a:r>
              <a:rPr lang="el-GR" sz="2400" dirty="0">
                <a:latin typeface="Cambria" pitchFamily="18" charset="0"/>
              </a:rPr>
              <a:t>/, /</a:t>
            </a:r>
            <a:r>
              <a:rPr lang="en-US" sz="2400" dirty="0">
                <a:latin typeface="Cambria" pitchFamily="18" charset="0"/>
              </a:rPr>
              <a:t>red</a:t>
            </a:r>
            <a:r>
              <a:rPr lang="el-GR" sz="2400" dirty="0">
                <a:latin typeface="Cambria" pitchFamily="18" charset="0"/>
              </a:rPr>
              <a:t>/, </a:t>
            </a:r>
            <a:r>
              <a:rPr lang="en-US" sz="2400" dirty="0">
                <a:latin typeface="Cambria" pitchFamily="18" charset="0"/>
              </a:rPr>
              <a:t> </a:t>
            </a:r>
            <a:r>
              <a:rPr lang="el-GR" sz="2400" dirty="0">
                <a:latin typeface="Cambria" pitchFamily="18" charset="0"/>
              </a:rPr>
              <a:t>/</a:t>
            </a:r>
            <a:r>
              <a:rPr lang="en-US" sz="2400" dirty="0">
                <a:latin typeface="Cambria" pitchFamily="18" charset="0"/>
              </a:rPr>
              <a:t>here</a:t>
            </a:r>
            <a:r>
              <a:rPr lang="el-GR" sz="2400" dirty="0">
                <a:latin typeface="Cambria" pitchFamily="18" charset="0"/>
              </a:rPr>
              <a:t>/</a:t>
            </a:r>
            <a:r>
              <a:rPr lang="en-US" sz="2400" dirty="0">
                <a:latin typeface="Cambria" pitchFamily="18" charset="0"/>
              </a:rPr>
              <a:t>, </a:t>
            </a:r>
            <a:r>
              <a:rPr lang="el-GR" sz="2400" dirty="0">
                <a:latin typeface="Cambria" pitchFamily="18" charset="0"/>
              </a:rPr>
              <a:t>/</a:t>
            </a:r>
            <a:r>
              <a:rPr lang="en-US" sz="2400" dirty="0">
                <a:latin typeface="Cambria" pitchFamily="18" charset="0"/>
              </a:rPr>
              <a:t>and</a:t>
            </a:r>
            <a:r>
              <a:rPr lang="el-GR" sz="2400" dirty="0">
                <a:latin typeface="Cambria" pitchFamily="18" charset="0"/>
              </a:rPr>
              <a:t>/, /</a:t>
            </a:r>
            <a:r>
              <a:rPr lang="en-US" sz="2400" dirty="0">
                <a:latin typeface="Cambria" pitchFamily="18" charset="0"/>
              </a:rPr>
              <a:t>the</a:t>
            </a:r>
            <a:r>
              <a:rPr lang="el-GR" sz="2400" dirty="0">
                <a:latin typeface="Cambria" pitchFamily="18" charset="0"/>
              </a:rPr>
              <a:t>/.</a:t>
            </a:r>
            <a:endParaRPr lang="en-US" sz="2400" dirty="0">
              <a:latin typeface="Cambria" pitchFamily="18" charset="0"/>
            </a:endParaRPr>
          </a:p>
          <a:p>
            <a:pPr algn="just"/>
            <a:endParaRPr lang="el-GR" sz="2400" b="1" dirty="0">
              <a:latin typeface="Cambria" pitchFamily="18" charset="0"/>
            </a:endParaRPr>
          </a:p>
        </p:txBody>
      </p:sp>
      <p:sp>
        <p:nvSpPr>
          <p:cNvPr id="4" name="3 - Ορθογώνιο"/>
          <p:cNvSpPr/>
          <p:nvPr/>
        </p:nvSpPr>
        <p:spPr>
          <a:xfrm>
            <a:off x="1828800" y="3505200"/>
            <a:ext cx="8534400" cy="1938992"/>
          </a:xfrm>
          <a:prstGeom prst="rect">
            <a:avLst/>
          </a:prstGeom>
        </p:spPr>
        <p:txBody>
          <a:bodyPr wrap="square">
            <a:spAutoFit/>
          </a:bodyPr>
          <a:lstStyle/>
          <a:p>
            <a:pPr algn="just">
              <a:buClr>
                <a:srgbClr val="7030A0"/>
              </a:buClr>
              <a:buFont typeface="Wingdings" pitchFamily="2" charset="2"/>
              <a:buChar char="ü"/>
            </a:pPr>
            <a:r>
              <a:rPr lang="el-GR" sz="2400" b="1" dirty="0">
                <a:solidFill>
                  <a:srgbClr val="00B050"/>
                </a:solidFill>
                <a:latin typeface="Cambria" pitchFamily="18" charset="0"/>
              </a:rPr>
              <a:t>Δεσμευμένα</a:t>
            </a:r>
            <a:r>
              <a:rPr lang="el-GR" sz="2400" dirty="0">
                <a:latin typeface="Cambria" pitchFamily="18" charset="0"/>
              </a:rPr>
              <a:t> είναι τα μορφήματα εκείνα που βρίσκονται πάντα σε συνδυασμό με άλλα, μέσα σε λέξεις, π.χ. /</a:t>
            </a:r>
            <a:r>
              <a:rPr lang="en-US" sz="2400" dirty="0">
                <a:highlight>
                  <a:srgbClr val="FFFF00"/>
                </a:highlight>
                <a:latin typeface="Cambria" pitchFamily="18" charset="0"/>
              </a:rPr>
              <a:t>e</a:t>
            </a:r>
            <a:r>
              <a:rPr lang="el-GR" sz="2400" dirty="0">
                <a:highlight>
                  <a:srgbClr val="FFFF00"/>
                </a:highlight>
                <a:latin typeface="Cambria" pitchFamily="18" charset="0"/>
              </a:rPr>
              <a:t>-γ</a:t>
            </a:r>
            <a:r>
              <a:rPr lang="en-US" sz="2400" dirty="0">
                <a:highlight>
                  <a:srgbClr val="FFFF00"/>
                </a:highlight>
                <a:latin typeface="Cambria" pitchFamily="18" charset="0"/>
              </a:rPr>
              <a:t>rap</a:t>
            </a:r>
            <a:r>
              <a:rPr lang="el-GR" sz="2400" dirty="0">
                <a:highlight>
                  <a:srgbClr val="FFFF00"/>
                </a:highlight>
                <a:latin typeface="Cambria" pitchFamily="18" charset="0"/>
              </a:rPr>
              <a:t>-</a:t>
            </a:r>
            <a:r>
              <a:rPr lang="en-US" sz="2400" dirty="0">
                <a:highlight>
                  <a:srgbClr val="FFFF00"/>
                </a:highlight>
                <a:latin typeface="Cambria" pitchFamily="18" charset="0"/>
              </a:rPr>
              <a:t>s</a:t>
            </a:r>
            <a:r>
              <a:rPr lang="el-GR" sz="2400" dirty="0">
                <a:highlight>
                  <a:srgbClr val="FFFF00"/>
                </a:highlight>
                <a:latin typeface="Cambria" pitchFamily="18" charset="0"/>
              </a:rPr>
              <a:t>-</a:t>
            </a:r>
            <a:r>
              <a:rPr lang="en-US" sz="2400" dirty="0">
                <a:highlight>
                  <a:srgbClr val="FFFF00"/>
                </a:highlight>
                <a:latin typeface="Cambria" pitchFamily="18" charset="0"/>
              </a:rPr>
              <a:t>a</a:t>
            </a:r>
            <a:r>
              <a:rPr lang="el-GR" sz="2400" dirty="0">
                <a:latin typeface="Cambria" pitchFamily="18" charset="0"/>
              </a:rPr>
              <a:t>/. Κανένα από τα τέσσερα μορφήματα σε αυτή τη λέξη δεν μπορεί να αποτελέσει λέξη από μόνο του.</a:t>
            </a:r>
            <a:endParaRPr lang="en-US" sz="2400" dirty="0">
              <a:latin typeface="Cambria" pitchFamily="18" charset="0"/>
            </a:endParaRPr>
          </a:p>
          <a:p>
            <a:pPr algn="just">
              <a:buClr>
                <a:srgbClr val="7030A0"/>
              </a:buClr>
            </a:pPr>
            <a:r>
              <a:rPr lang="el-GR" sz="2400" dirty="0">
                <a:latin typeface="Cambria" pitchFamily="18" charset="0"/>
              </a:rPr>
              <a:t>Αγγλικά: /</a:t>
            </a:r>
            <a:r>
              <a:rPr lang="en-US" sz="2400" dirty="0">
                <a:latin typeface="Cambria" pitchFamily="18" charset="0"/>
              </a:rPr>
              <a:t>cat</a:t>
            </a:r>
            <a:r>
              <a:rPr lang="en-US" sz="2400" dirty="0">
                <a:highlight>
                  <a:srgbClr val="FFFF00"/>
                </a:highlight>
                <a:latin typeface="Cambria" pitchFamily="18" charset="0"/>
              </a:rPr>
              <a:t>-</a:t>
            </a:r>
            <a:r>
              <a:rPr lang="en-US" sz="2400" b="1" dirty="0">
                <a:solidFill>
                  <a:srgbClr val="7030A0"/>
                </a:solidFill>
                <a:highlight>
                  <a:srgbClr val="FFFF00"/>
                </a:highlight>
                <a:latin typeface="Cambria" pitchFamily="18" charset="0"/>
              </a:rPr>
              <a:t>s</a:t>
            </a:r>
            <a:r>
              <a:rPr lang="en-US" sz="2400" dirty="0">
                <a:latin typeface="Cambria" pitchFamily="18" charset="0"/>
              </a:rPr>
              <a:t>/, /write</a:t>
            </a:r>
            <a:r>
              <a:rPr lang="en-US" sz="2400" dirty="0">
                <a:highlight>
                  <a:srgbClr val="FFFF00"/>
                </a:highlight>
                <a:latin typeface="Cambria" pitchFamily="18" charset="0"/>
              </a:rPr>
              <a:t>-</a:t>
            </a:r>
            <a:r>
              <a:rPr lang="en-US" sz="2400" b="1" dirty="0">
                <a:solidFill>
                  <a:srgbClr val="7030A0"/>
                </a:solidFill>
                <a:highlight>
                  <a:srgbClr val="FFFF00"/>
                </a:highlight>
                <a:latin typeface="Cambria" pitchFamily="18" charset="0"/>
              </a:rPr>
              <a:t>s</a:t>
            </a:r>
            <a:r>
              <a:rPr lang="en-US" sz="2400" dirty="0">
                <a:latin typeface="Cambria" pitchFamily="18" charset="0"/>
              </a:rPr>
              <a:t>/</a:t>
            </a:r>
          </a:p>
        </p:txBody>
      </p:sp>
    </p:spTree>
    <p:extLst>
      <p:ext uri="{BB962C8B-B14F-4D97-AF65-F5344CB8AC3E}">
        <p14:creationId xmlns:p14="http://schemas.microsoft.com/office/powerpoint/2010/main" val="49716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9800" y="0"/>
            <a:ext cx="7772400" cy="914400"/>
          </a:xfrm>
        </p:spPr>
        <p:txBody>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Λεξικά  και λειτουργικά μορφήματα </a:t>
            </a:r>
          </a:p>
        </p:txBody>
      </p:sp>
      <p:sp>
        <p:nvSpPr>
          <p:cNvPr id="6" name="5 - TextBox"/>
          <p:cNvSpPr txBox="1"/>
          <p:nvPr/>
        </p:nvSpPr>
        <p:spPr>
          <a:xfrm>
            <a:off x="1752600" y="1167349"/>
            <a:ext cx="8610600" cy="1200329"/>
          </a:xfrm>
          <a:prstGeom prst="rect">
            <a:avLst/>
          </a:prstGeom>
          <a:noFill/>
        </p:spPr>
        <p:txBody>
          <a:bodyPr wrap="square" rtlCol="0">
            <a:spAutoFit/>
          </a:bodyPr>
          <a:lstStyle/>
          <a:p>
            <a:pPr algn="just">
              <a:buClr>
                <a:srgbClr val="7030A0"/>
              </a:buClr>
              <a:buFont typeface="Wingdings" pitchFamily="2" charset="2"/>
              <a:buChar char="ü"/>
            </a:pPr>
            <a:r>
              <a:rPr lang="el-GR" sz="2400" b="1" dirty="0">
                <a:solidFill>
                  <a:srgbClr val="00B050"/>
                </a:solidFill>
              </a:rPr>
              <a:t>Λεξικά </a:t>
            </a:r>
            <a:r>
              <a:rPr lang="el-GR" sz="2400" dirty="0"/>
              <a:t>είναι τα μορφήματα εκείνα που είναι φορείς λεξικής σημασίας, π.χ. /</a:t>
            </a:r>
            <a:r>
              <a:rPr lang="en-US" sz="2400" dirty="0"/>
              <a:t>boy</a:t>
            </a:r>
            <a:r>
              <a:rPr lang="el-GR" sz="2400" dirty="0"/>
              <a:t>/, /</a:t>
            </a:r>
            <a:r>
              <a:rPr lang="en-US" sz="2400" dirty="0"/>
              <a:t>write</a:t>
            </a:r>
            <a:r>
              <a:rPr lang="el-GR" sz="2400" dirty="0"/>
              <a:t>/, /</a:t>
            </a:r>
            <a:r>
              <a:rPr lang="en-US" sz="2400" dirty="0"/>
              <a:t>red</a:t>
            </a:r>
            <a:r>
              <a:rPr lang="el-GR" sz="2400" dirty="0"/>
              <a:t>/, </a:t>
            </a:r>
            <a:r>
              <a:rPr lang="en-US" sz="2400" dirty="0"/>
              <a:t> </a:t>
            </a:r>
            <a:r>
              <a:rPr lang="el-GR" sz="2400" dirty="0"/>
              <a:t>/γ</a:t>
            </a:r>
            <a:r>
              <a:rPr lang="en-US" sz="2400" dirty="0" err="1"/>
              <a:t>raf</a:t>
            </a:r>
            <a:r>
              <a:rPr lang="en-US" sz="2400" dirty="0"/>
              <a:t>-</a:t>
            </a:r>
            <a:r>
              <a:rPr lang="el-GR" sz="2400" dirty="0"/>
              <a:t>/</a:t>
            </a:r>
            <a:r>
              <a:rPr lang="en-US" sz="2400" dirty="0"/>
              <a:t>, </a:t>
            </a:r>
            <a:r>
              <a:rPr lang="el-GR" sz="2400" dirty="0"/>
              <a:t>/</a:t>
            </a:r>
            <a:r>
              <a:rPr lang="en-US" sz="2400" dirty="0"/>
              <a:t>a</a:t>
            </a:r>
            <a:r>
              <a:rPr lang="el-GR" sz="2400" dirty="0"/>
              <a:t>γ</a:t>
            </a:r>
            <a:r>
              <a:rPr lang="en-US" sz="2400" dirty="0"/>
              <a:t>or-</a:t>
            </a:r>
            <a:r>
              <a:rPr lang="el-GR" sz="2400" dirty="0"/>
              <a:t>/, /</a:t>
            </a:r>
            <a:r>
              <a:rPr lang="en-US" sz="2400" dirty="0" err="1"/>
              <a:t>kokin</a:t>
            </a:r>
            <a:r>
              <a:rPr lang="en-US" sz="2400" dirty="0"/>
              <a:t>-</a:t>
            </a:r>
            <a:r>
              <a:rPr lang="el-GR" sz="2400" dirty="0"/>
              <a:t>/.</a:t>
            </a:r>
            <a:endParaRPr lang="en-US" sz="2400" dirty="0"/>
          </a:p>
          <a:p>
            <a:pPr algn="just">
              <a:buClr>
                <a:srgbClr val="7030A0"/>
              </a:buClr>
              <a:buFont typeface="Wingdings" pitchFamily="2" charset="2"/>
              <a:buChar char="ü"/>
            </a:pPr>
            <a:endParaRPr lang="el-GR" sz="2400" b="1" dirty="0"/>
          </a:p>
        </p:txBody>
      </p:sp>
      <p:sp>
        <p:nvSpPr>
          <p:cNvPr id="5" name="Rectangle 4"/>
          <p:cNvSpPr/>
          <p:nvPr/>
        </p:nvSpPr>
        <p:spPr>
          <a:xfrm>
            <a:off x="1752600" y="3810001"/>
            <a:ext cx="8686800" cy="830997"/>
          </a:xfrm>
          <a:prstGeom prst="rect">
            <a:avLst/>
          </a:prstGeom>
        </p:spPr>
        <p:txBody>
          <a:bodyPr wrap="square">
            <a:spAutoFit/>
          </a:bodyPr>
          <a:lstStyle/>
          <a:p>
            <a:pPr algn="just">
              <a:buClr>
                <a:srgbClr val="00B050"/>
              </a:buClr>
              <a:buFont typeface="Wingdings" pitchFamily="2" charset="2"/>
              <a:buChar char="q"/>
            </a:pPr>
            <a:r>
              <a:rPr lang="el-GR" sz="2400" b="1" dirty="0">
                <a:latin typeface="Cambria" pitchFamily="18" charset="0"/>
              </a:rPr>
              <a:t> Ποια η διαφορά ανάμεσα στην Ελληνική και την Αγγλική ως προς τα ελεύθερα μορφήματά τους;</a:t>
            </a:r>
            <a:endParaRPr lang="en-US" sz="2400" dirty="0">
              <a:latin typeface="Cambria" pitchFamily="18" charset="0"/>
            </a:endParaRPr>
          </a:p>
        </p:txBody>
      </p:sp>
      <p:sp>
        <p:nvSpPr>
          <p:cNvPr id="7" name="Rectangle 6"/>
          <p:cNvSpPr/>
          <p:nvPr/>
        </p:nvSpPr>
        <p:spPr>
          <a:xfrm>
            <a:off x="1752600" y="5181601"/>
            <a:ext cx="8686800" cy="1200329"/>
          </a:xfrm>
          <a:prstGeom prst="rect">
            <a:avLst/>
          </a:prstGeom>
        </p:spPr>
        <p:txBody>
          <a:bodyPr wrap="square">
            <a:spAutoFit/>
          </a:bodyPr>
          <a:lstStyle/>
          <a:p>
            <a:pPr algn="just"/>
            <a:r>
              <a:rPr lang="el-GR" sz="2400" b="1" dirty="0">
                <a:latin typeface="Cambria" pitchFamily="18" charset="0"/>
              </a:rPr>
              <a:t>Στην Ελληνική τα </a:t>
            </a:r>
            <a:r>
              <a:rPr lang="el-GR" sz="2400" b="1" dirty="0">
                <a:solidFill>
                  <a:srgbClr val="7030A0"/>
                </a:solidFill>
                <a:latin typeface="Cambria" pitchFamily="18" charset="0"/>
              </a:rPr>
              <a:t>ελεύθερα μορφήματα </a:t>
            </a:r>
            <a:r>
              <a:rPr lang="el-GR" sz="2400" b="1" dirty="0">
                <a:latin typeface="Cambria" pitchFamily="18" charset="0"/>
              </a:rPr>
              <a:t>είναι κυρίως </a:t>
            </a:r>
            <a:r>
              <a:rPr lang="el-GR" sz="2400" b="1" dirty="0">
                <a:solidFill>
                  <a:srgbClr val="7030A0"/>
                </a:solidFill>
                <a:latin typeface="Cambria" pitchFamily="18" charset="0"/>
              </a:rPr>
              <a:t>λειτουργικά</a:t>
            </a:r>
            <a:r>
              <a:rPr lang="el-GR" sz="2400" b="1" dirty="0">
                <a:latin typeface="Cambria" pitchFamily="18" charset="0"/>
              </a:rPr>
              <a:t> (</a:t>
            </a:r>
            <a:r>
              <a:rPr lang="el-GR" sz="2400" b="1" dirty="0">
                <a:solidFill>
                  <a:srgbClr val="00B050"/>
                </a:solidFill>
                <a:latin typeface="Cambria" pitchFamily="18" charset="0"/>
              </a:rPr>
              <a:t>ελάχιστα λεξικά: εδώ, χτες, αύριο, πάνω, λοιπόν, έτσι</a:t>
            </a:r>
            <a:r>
              <a:rPr lang="el-GR" sz="2400" b="1" dirty="0">
                <a:latin typeface="Cambria" pitchFamily="18" charset="0"/>
              </a:rPr>
              <a:t>).</a:t>
            </a:r>
            <a:endParaRPr lang="en-US" sz="2400" dirty="0">
              <a:latin typeface="Cambria" pitchFamily="18" charset="0"/>
            </a:endParaRPr>
          </a:p>
        </p:txBody>
      </p:sp>
      <p:sp>
        <p:nvSpPr>
          <p:cNvPr id="8" name="7 - Ορθογώνιο"/>
          <p:cNvSpPr/>
          <p:nvPr/>
        </p:nvSpPr>
        <p:spPr>
          <a:xfrm>
            <a:off x="1752600" y="2209801"/>
            <a:ext cx="8534400" cy="1200329"/>
          </a:xfrm>
          <a:prstGeom prst="rect">
            <a:avLst/>
          </a:prstGeom>
        </p:spPr>
        <p:txBody>
          <a:bodyPr wrap="square">
            <a:spAutoFit/>
          </a:bodyPr>
          <a:lstStyle/>
          <a:p>
            <a:pPr algn="just">
              <a:buClr>
                <a:srgbClr val="7030A0"/>
              </a:buClr>
              <a:buFont typeface="Wingdings" pitchFamily="2" charset="2"/>
              <a:buChar char="ü"/>
            </a:pPr>
            <a:r>
              <a:rPr lang="el-GR" sz="2400" b="1" dirty="0">
                <a:solidFill>
                  <a:srgbClr val="00B050"/>
                </a:solidFill>
                <a:latin typeface="Cambria" pitchFamily="18" charset="0"/>
              </a:rPr>
              <a:t>Λειτουργικά</a:t>
            </a:r>
            <a:r>
              <a:rPr lang="el-GR" sz="2400" dirty="0">
                <a:latin typeface="Cambria" pitchFamily="18" charset="0"/>
              </a:rPr>
              <a:t> είναι τα μορφήματα εκείνα που δεν είναι φορείς λεξικής αλλά γραμματικής σημασίας, π.χ. /</a:t>
            </a:r>
            <a:r>
              <a:rPr lang="en-US" sz="2400" dirty="0">
                <a:latin typeface="Cambria" pitchFamily="18" charset="0"/>
              </a:rPr>
              <a:t>the</a:t>
            </a:r>
            <a:r>
              <a:rPr lang="el-GR" sz="2400" dirty="0">
                <a:latin typeface="Cambria" pitchFamily="18" charset="0"/>
              </a:rPr>
              <a:t>/, /τον</a:t>
            </a:r>
            <a:r>
              <a:rPr lang="en-US" sz="2400" dirty="0">
                <a:latin typeface="Cambria" pitchFamily="18" charset="0"/>
              </a:rPr>
              <a:t>/, </a:t>
            </a:r>
            <a:r>
              <a:rPr lang="el-GR" sz="2400" dirty="0">
                <a:latin typeface="Cambria" pitchFamily="18" charset="0"/>
              </a:rPr>
              <a:t>/</a:t>
            </a:r>
            <a:r>
              <a:rPr lang="en-US" sz="2400" dirty="0">
                <a:latin typeface="Cambria" pitchFamily="18" charset="0"/>
              </a:rPr>
              <a:t>cat-</a:t>
            </a:r>
            <a:r>
              <a:rPr lang="en-US" sz="2400" b="1" dirty="0">
                <a:solidFill>
                  <a:srgbClr val="7030A0"/>
                </a:solidFill>
                <a:latin typeface="Cambria" pitchFamily="18" charset="0"/>
              </a:rPr>
              <a:t>s</a:t>
            </a:r>
            <a:r>
              <a:rPr lang="el-GR" sz="2400" dirty="0">
                <a:latin typeface="Cambria" pitchFamily="18" charset="0"/>
              </a:rPr>
              <a:t>/, /</a:t>
            </a:r>
            <a:r>
              <a:rPr lang="en-US" sz="2400" b="1" dirty="0">
                <a:solidFill>
                  <a:srgbClr val="7030A0"/>
                </a:solidFill>
                <a:latin typeface="Cambria" pitchFamily="18" charset="0"/>
              </a:rPr>
              <a:t>e</a:t>
            </a:r>
            <a:r>
              <a:rPr lang="el-GR" sz="2400" dirty="0">
                <a:latin typeface="Cambria" pitchFamily="18" charset="0"/>
              </a:rPr>
              <a:t>-γ</a:t>
            </a:r>
            <a:r>
              <a:rPr lang="en-US" sz="2400" dirty="0">
                <a:latin typeface="Cambria" pitchFamily="18" charset="0"/>
              </a:rPr>
              <a:t>rap</a:t>
            </a:r>
            <a:r>
              <a:rPr lang="el-GR" sz="2400" dirty="0">
                <a:latin typeface="Cambria" pitchFamily="18" charset="0"/>
              </a:rPr>
              <a:t>-</a:t>
            </a:r>
            <a:r>
              <a:rPr lang="en-US" sz="2400" b="1" dirty="0">
                <a:solidFill>
                  <a:srgbClr val="7030A0"/>
                </a:solidFill>
                <a:latin typeface="Cambria" pitchFamily="18" charset="0"/>
              </a:rPr>
              <a:t>s</a:t>
            </a:r>
            <a:r>
              <a:rPr lang="el-GR" sz="2400" dirty="0">
                <a:latin typeface="Cambria" pitchFamily="18" charset="0"/>
              </a:rPr>
              <a:t>-</a:t>
            </a:r>
            <a:r>
              <a:rPr lang="en-US" sz="2400" b="1" dirty="0">
                <a:solidFill>
                  <a:srgbClr val="7030A0"/>
                </a:solidFill>
                <a:latin typeface="Cambria" pitchFamily="18" charset="0"/>
              </a:rPr>
              <a:t>a</a:t>
            </a:r>
            <a:r>
              <a:rPr lang="el-GR" sz="2400" dirty="0">
                <a:latin typeface="Cambria" pitchFamily="18" charset="0"/>
              </a:rPr>
              <a:t>/. </a:t>
            </a:r>
            <a:endParaRPr lang="en-US" sz="2400" dirty="0">
              <a:latin typeface="Cambria" pitchFamily="18" charset="0"/>
            </a:endParaRPr>
          </a:p>
        </p:txBody>
      </p:sp>
    </p:spTree>
    <p:extLst>
      <p:ext uri="{BB962C8B-B14F-4D97-AF65-F5344CB8AC3E}">
        <p14:creationId xmlns:p14="http://schemas.microsoft.com/office/powerpoint/2010/main" val="23545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1+#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9800" y="118641"/>
            <a:ext cx="7772400" cy="948159"/>
          </a:xfrm>
        </p:spPr>
        <p:txBody>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Ρίζες και προσφύματα</a:t>
            </a:r>
          </a:p>
        </p:txBody>
      </p:sp>
      <p:sp>
        <p:nvSpPr>
          <p:cNvPr id="6" name="5 - TextBox"/>
          <p:cNvSpPr txBox="1"/>
          <p:nvPr/>
        </p:nvSpPr>
        <p:spPr>
          <a:xfrm>
            <a:off x="1905001" y="3276600"/>
            <a:ext cx="8433619" cy="3046988"/>
          </a:xfrm>
          <a:prstGeom prst="rect">
            <a:avLst/>
          </a:prstGeom>
          <a:noFill/>
        </p:spPr>
        <p:txBody>
          <a:bodyPr wrap="square" rtlCol="0">
            <a:spAutoFit/>
          </a:bodyPr>
          <a:lstStyle/>
          <a:p>
            <a:pPr algn="just"/>
            <a:endParaRPr lang="el-GR" sz="2400" dirty="0">
              <a:latin typeface="Cambria" pitchFamily="18" charset="0"/>
            </a:endParaRPr>
          </a:p>
          <a:p>
            <a:pPr algn="just"/>
            <a:r>
              <a:rPr lang="el-GR" sz="2400" dirty="0">
                <a:latin typeface="Cambria" pitchFamily="18" charset="0"/>
              </a:rPr>
              <a:t>π.χ. </a:t>
            </a:r>
          </a:p>
          <a:p>
            <a:pPr algn="just"/>
            <a:r>
              <a:rPr lang="el-GR" sz="2400" dirty="0">
                <a:latin typeface="Cambria" pitchFamily="18" charset="0"/>
              </a:rPr>
              <a:t>/έ-</a:t>
            </a:r>
            <a:r>
              <a:rPr lang="el-GR" sz="2400" dirty="0" err="1">
                <a:latin typeface="Cambria" pitchFamily="18" charset="0"/>
              </a:rPr>
              <a:t>γραφ</a:t>
            </a:r>
            <a:r>
              <a:rPr lang="el-GR" sz="2400" dirty="0">
                <a:latin typeface="Cambria" pitchFamily="18" charset="0"/>
              </a:rPr>
              <a:t>-α/, το μόρφημα /</a:t>
            </a:r>
            <a:r>
              <a:rPr lang="el-GR" sz="2400" dirty="0" err="1">
                <a:latin typeface="Cambria" pitchFamily="18" charset="0"/>
              </a:rPr>
              <a:t>γράφ</a:t>
            </a:r>
            <a:r>
              <a:rPr lang="el-GR" sz="2400" dirty="0">
                <a:latin typeface="Cambria" pitchFamily="18" charset="0"/>
              </a:rPr>
              <a:t>-/ αποτελεί τη </a:t>
            </a:r>
            <a:r>
              <a:rPr lang="el-GR" sz="2400" dirty="0">
                <a:highlight>
                  <a:srgbClr val="FFFF00"/>
                </a:highlight>
                <a:latin typeface="Cambria" pitchFamily="18" charset="0"/>
              </a:rPr>
              <a:t>ρίζα,</a:t>
            </a:r>
            <a:r>
              <a:rPr lang="el-GR" sz="2400" dirty="0">
                <a:latin typeface="Cambria" pitchFamily="18" charset="0"/>
              </a:rPr>
              <a:t> ενώ το /ε-/ και το /-α/ αποτελούν προσφύματα. </a:t>
            </a:r>
          </a:p>
          <a:p>
            <a:pPr algn="just"/>
            <a:endParaRPr lang="el-GR" sz="2400" dirty="0">
              <a:latin typeface="Cambria" pitchFamily="18" charset="0"/>
            </a:endParaRPr>
          </a:p>
          <a:p>
            <a:pPr algn="just"/>
            <a:r>
              <a:rPr lang="el-GR" sz="2400" dirty="0">
                <a:latin typeface="Cambria" pitchFamily="18" charset="0"/>
              </a:rPr>
              <a:t>/</a:t>
            </a:r>
            <a:r>
              <a:rPr lang="el-GR" sz="2400" dirty="0" err="1">
                <a:latin typeface="Cambria" pitchFamily="18" charset="0"/>
              </a:rPr>
              <a:t>υπο</a:t>
            </a:r>
            <a:r>
              <a:rPr lang="el-GR" sz="2400" dirty="0">
                <a:latin typeface="Cambria" pitchFamily="18" charset="0"/>
              </a:rPr>
              <a:t>-</a:t>
            </a:r>
            <a:r>
              <a:rPr lang="el-GR" sz="2400" dirty="0" err="1">
                <a:latin typeface="Cambria" pitchFamily="18" charset="0"/>
              </a:rPr>
              <a:t>γράφ</a:t>
            </a:r>
            <a:r>
              <a:rPr lang="el-GR" sz="2400" dirty="0">
                <a:latin typeface="Cambria" pitchFamily="18" charset="0"/>
              </a:rPr>
              <a:t>-ω/, το μόρφημα /</a:t>
            </a:r>
            <a:r>
              <a:rPr lang="el-GR" sz="2400" dirty="0" err="1">
                <a:latin typeface="Cambria" pitchFamily="18" charset="0"/>
              </a:rPr>
              <a:t>γράφ</a:t>
            </a:r>
            <a:r>
              <a:rPr lang="el-GR" sz="2400" dirty="0">
                <a:latin typeface="Cambria" pitchFamily="18" charset="0"/>
              </a:rPr>
              <a:t>-/ αποτελεί τη ρίζα, ενώ το /</a:t>
            </a:r>
            <a:r>
              <a:rPr lang="el-GR" sz="2400" dirty="0" err="1">
                <a:latin typeface="Cambria" pitchFamily="18" charset="0"/>
              </a:rPr>
              <a:t>υπο</a:t>
            </a:r>
            <a:r>
              <a:rPr lang="el-GR" sz="2400" dirty="0">
                <a:latin typeface="Cambria" pitchFamily="18" charset="0"/>
              </a:rPr>
              <a:t>-/ και το /-ω/ αποτελούν προσφύματα. </a:t>
            </a:r>
          </a:p>
          <a:p>
            <a:pPr algn="just"/>
            <a:endParaRPr lang="el-GR" sz="2400" dirty="0">
              <a:latin typeface="Cambria" pitchFamily="18" charset="0"/>
            </a:endParaRPr>
          </a:p>
        </p:txBody>
      </p:sp>
      <p:sp>
        <p:nvSpPr>
          <p:cNvPr id="4" name="3 - Ορθογώνιο"/>
          <p:cNvSpPr/>
          <p:nvPr/>
        </p:nvSpPr>
        <p:spPr>
          <a:xfrm>
            <a:off x="1905000" y="1066800"/>
            <a:ext cx="8305800" cy="2308324"/>
          </a:xfrm>
          <a:prstGeom prst="rect">
            <a:avLst/>
          </a:prstGeom>
        </p:spPr>
        <p:txBody>
          <a:bodyPr wrap="square">
            <a:spAutoFit/>
          </a:bodyPr>
          <a:lstStyle/>
          <a:p>
            <a:pPr algn="just">
              <a:buClr>
                <a:srgbClr val="7030A0"/>
              </a:buClr>
              <a:buFont typeface="Wingdings" pitchFamily="2" charset="2"/>
              <a:buChar char="ü"/>
            </a:pPr>
            <a:r>
              <a:rPr lang="el-GR" sz="2400" b="1" dirty="0">
                <a:solidFill>
                  <a:srgbClr val="00B050"/>
                </a:solidFill>
                <a:latin typeface="Cambria" pitchFamily="18" charset="0"/>
              </a:rPr>
              <a:t> Ρίζα</a:t>
            </a:r>
            <a:r>
              <a:rPr lang="el-GR" sz="2400" dirty="0">
                <a:solidFill>
                  <a:srgbClr val="00B050"/>
                </a:solidFill>
                <a:latin typeface="Cambria" pitchFamily="18" charset="0"/>
              </a:rPr>
              <a:t> </a:t>
            </a:r>
            <a:r>
              <a:rPr lang="el-GR" sz="2400" dirty="0">
                <a:latin typeface="Cambria" pitchFamily="18" charset="0"/>
              </a:rPr>
              <a:t>είναι το μόρφημα που είναι ο φορέας της λεξικής σημασίας μιας </a:t>
            </a:r>
            <a:r>
              <a:rPr lang="el-GR" sz="2400" dirty="0" err="1">
                <a:latin typeface="Cambria" pitchFamily="18" charset="0"/>
              </a:rPr>
              <a:t>πολυμορφηματικής</a:t>
            </a:r>
            <a:r>
              <a:rPr lang="el-GR" sz="2400" dirty="0">
                <a:latin typeface="Cambria" pitchFamily="18" charset="0"/>
              </a:rPr>
              <a:t> λέξης. </a:t>
            </a:r>
          </a:p>
          <a:p>
            <a:pPr algn="just"/>
            <a:endParaRPr lang="el-GR" sz="2400" dirty="0">
              <a:latin typeface="Cambria" pitchFamily="18" charset="0"/>
            </a:endParaRPr>
          </a:p>
          <a:p>
            <a:pPr algn="just">
              <a:buClr>
                <a:srgbClr val="7030A0"/>
              </a:buClr>
              <a:buFont typeface="Wingdings" pitchFamily="2" charset="2"/>
              <a:buChar char="ü"/>
            </a:pPr>
            <a:r>
              <a:rPr lang="el-GR" sz="2400" b="1" dirty="0">
                <a:solidFill>
                  <a:srgbClr val="00B050"/>
                </a:solidFill>
                <a:latin typeface="Cambria" pitchFamily="18" charset="0"/>
              </a:rPr>
              <a:t> Προσφύματα</a:t>
            </a:r>
            <a:r>
              <a:rPr lang="el-GR" sz="2400" dirty="0">
                <a:latin typeface="Cambria" pitchFamily="18" charset="0"/>
              </a:rPr>
              <a:t> είναι τα άλλα μορφήματα (δεσμευμένα, λειτουργικά) που συνδυάζονται με τη ρίζα για να δώσουν μια λέξη.</a:t>
            </a:r>
          </a:p>
        </p:txBody>
      </p:sp>
    </p:spTree>
    <p:extLst>
      <p:ext uri="{BB962C8B-B14F-4D97-AF65-F5344CB8AC3E}">
        <p14:creationId xmlns:p14="http://schemas.microsoft.com/office/powerpoint/2010/main" val="59606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9800" y="0"/>
            <a:ext cx="7772400" cy="914400"/>
          </a:xfrm>
        </p:spPr>
        <p:txBody>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Προθήματα, επιθήματα, </a:t>
            </a:r>
            <a:r>
              <a:rPr lang="el-GR" altLang="en-US" dirty="0" err="1">
                <a:solidFill>
                  <a:srgbClr val="7030A0"/>
                </a:solidFill>
                <a:effectLst>
                  <a:outerShdw blurRad="38100" dist="38100" dir="2700000" algn="tl">
                    <a:srgbClr val="C0C0C0"/>
                  </a:outerShdw>
                </a:effectLst>
                <a:latin typeface="Monotype Corsiva" panose="03010101010201010101" pitchFamily="66" charset="0"/>
              </a:rPr>
              <a:t>ενθήματα</a:t>
            </a:r>
            <a:endParaRPr lang="el-GR" altLang="en-US" dirty="0">
              <a:solidFill>
                <a:srgbClr val="7030A0"/>
              </a:solidFill>
              <a:effectLst>
                <a:outerShdw blurRad="38100" dist="38100" dir="2700000" algn="tl">
                  <a:srgbClr val="C0C0C0"/>
                </a:outerShdw>
              </a:effectLst>
              <a:latin typeface="Monotype Corsiva" panose="03010101010201010101" pitchFamily="66" charset="0"/>
            </a:endParaRPr>
          </a:p>
        </p:txBody>
      </p:sp>
      <p:sp>
        <p:nvSpPr>
          <p:cNvPr id="6" name="5 - TextBox"/>
          <p:cNvSpPr txBox="1"/>
          <p:nvPr/>
        </p:nvSpPr>
        <p:spPr>
          <a:xfrm>
            <a:off x="1905000" y="990600"/>
            <a:ext cx="8534400" cy="1107996"/>
          </a:xfrm>
          <a:prstGeom prst="rect">
            <a:avLst/>
          </a:prstGeom>
          <a:noFill/>
        </p:spPr>
        <p:txBody>
          <a:bodyPr wrap="square" rtlCol="0">
            <a:spAutoFit/>
          </a:bodyPr>
          <a:lstStyle/>
          <a:p>
            <a:pPr algn="just">
              <a:buClr>
                <a:srgbClr val="00B050"/>
              </a:buClr>
              <a:buFont typeface="Wingdings" pitchFamily="2" charset="2"/>
              <a:buChar char="q"/>
            </a:pPr>
            <a:r>
              <a:rPr lang="en-US" sz="2400" dirty="0"/>
              <a:t> </a:t>
            </a:r>
            <a:r>
              <a:rPr lang="el-GR" sz="2400" dirty="0"/>
              <a:t>Ανάλογα με το σημείο στο οποίο προσκολλάται ένα </a:t>
            </a:r>
            <a:r>
              <a:rPr lang="el-GR" sz="2400" b="1" dirty="0">
                <a:solidFill>
                  <a:srgbClr val="00B050"/>
                </a:solidFill>
              </a:rPr>
              <a:t>πρόσφυμα</a:t>
            </a:r>
            <a:r>
              <a:rPr lang="el-GR" sz="2400" dirty="0"/>
              <a:t> κατατάσσεται σε </a:t>
            </a:r>
            <a:r>
              <a:rPr lang="el-GR" sz="2400" b="1" dirty="0">
                <a:solidFill>
                  <a:srgbClr val="7030A0"/>
                </a:solidFill>
                <a:highlight>
                  <a:srgbClr val="00FFFF"/>
                </a:highlight>
              </a:rPr>
              <a:t>πρόθημα</a:t>
            </a:r>
            <a:r>
              <a:rPr lang="el-GR" sz="2400" b="1" dirty="0">
                <a:highlight>
                  <a:srgbClr val="00FFFF"/>
                </a:highlight>
              </a:rPr>
              <a:t>, </a:t>
            </a:r>
            <a:r>
              <a:rPr lang="el-GR" sz="2400" b="1" dirty="0">
                <a:solidFill>
                  <a:srgbClr val="7030A0"/>
                </a:solidFill>
                <a:highlight>
                  <a:srgbClr val="00FFFF"/>
                </a:highlight>
              </a:rPr>
              <a:t>επίθημα</a:t>
            </a:r>
            <a:r>
              <a:rPr lang="el-GR" sz="2400" b="1" dirty="0">
                <a:highlight>
                  <a:srgbClr val="00FFFF"/>
                </a:highlight>
              </a:rPr>
              <a:t> ή </a:t>
            </a:r>
            <a:r>
              <a:rPr lang="el-GR" sz="2400" b="1" dirty="0" err="1">
                <a:solidFill>
                  <a:srgbClr val="7030A0"/>
                </a:solidFill>
                <a:highlight>
                  <a:srgbClr val="00FFFF"/>
                </a:highlight>
              </a:rPr>
              <a:t>ένθημα</a:t>
            </a:r>
            <a:r>
              <a:rPr lang="el-GR" sz="2400" b="1" dirty="0">
                <a:highlight>
                  <a:srgbClr val="00FFFF"/>
                </a:highlight>
              </a:rPr>
              <a:t>.</a:t>
            </a:r>
            <a:endParaRPr lang="el-GR" sz="2400" b="1" dirty="0">
              <a:highlight>
                <a:srgbClr val="00FFFF"/>
              </a:highlight>
              <a:latin typeface="Cambria" pitchFamily="18" charset="0"/>
            </a:endParaRPr>
          </a:p>
          <a:p>
            <a:pPr algn="just"/>
            <a:endParaRPr lang="el-GR" dirty="0"/>
          </a:p>
        </p:txBody>
      </p:sp>
      <p:sp>
        <p:nvSpPr>
          <p:cNvPr id="4" name="3 - Ορθογώνιο"/>
          <p:cNvSpPr/>
          <p:nvPr/>
        </p:nvSpPr>
        <p:spPr>
          <a:xfrm>
            <a:off x="1905000" y="4572000"/>
            <a:ext cx="8305800" cy="1569660"/>
          </a:xfrm>
          <a:prstGeom prst="rect">
            <a:avLst/>
          </a:prstGeom>
        </p:spPr>
        <p:txBody>
          <a:bodyPr wrap="square">
            <a:spAutoFit/>
          </a:bodyPr>
          <a:lstStyle/>
          <a:p>
            <a:pPr algn="just">
              <a:buClr>
                <a:srgbClr val="7030A0"/>
              </a:buClr>
              <a:buFont typeface="Wingdings" pitchFamily="2" charset="2"/>
              <a:buChar char="ü"/>
            </a:pPr>
            <a:endParaRPr lang="el-GR" sz="2400" b="1" dirty="0">
              <a:latin typeface="Cambria" pitchFamily="18" charset="0"/>
            </a:endParaRPr>
          </a:p>
          <a:p>
            <a:pPr algn="just">
              <a:buClr>
                <a:srgbClr val="7030A0"/>
              </a:buClr>
              <a:buFont typeface="Wingdings" pitchFamily="2" charset="2"/>
              <a:buChar char="ü"/>
            </a:pPr>
            <a:r>
              <a:rPr lang="el-GR" sz="2400" b="1" dirty="0" err="1">
                <a:solidFill>
                  <a:srgbClr val="00B050"/>
                </a:solidFill>
                <a:latin typeface="Cambria" pitchFamily="18" charset="0"/>
              </a:rPr>
              <a:t>Ένθημα</a:t>
            </a:r>
            <a:r>
              <a:rPr lang="el-GR" sz="2400" b="1" dirty="0">
                <a:latin typeface="Cambria" pitchFamily="18" charset="0"/>
              </a:rPr>
              <a:t> </a:t>
            </a:r>
            <a:r>
              <a:rPr lang="el-GR" sz="2400" dirty="0">
                <a:latin typeface="Cambria" pitchFamily="18" charset="0"/>
              </a:rPr>
              <a:t>είναι το μόρφημα που μπαίνει μέσα σε ένα άλλο μόρφημα, δηλ. ανάμεσα στα φωνήματα που απαρτίζουν τη ρίζα. </a:t>
            </a:r>
            <a:r>
              <a:rPr lang="el-GR" sz="2400" dirty="0">
                <a:highlight>
                  <a:srgbClr val="FFFF00"/>
                </a:highlight>
                <a:latin typeface="Cambria" pitchFamily="18" charset="0"/>
              </a:rPr>
              <a:t>Στα Νέα Ελληνικά δεν υπάρχει τέτοια διαδικασία. </a:t>
            </a:r>
            <a:endParaRPr lang="en-US" sz="2400" dirty="0">
              <a:highlight>
                <a:srgbClr val="FFFF00"/>
              </a:highlight>
              <a:latin typeface="Cambria" pitchFamily="18" charset="0"/>
            </a:endParaRPr>
          </a:p>
        </p:txBody>
      </p:sp>
      <p:sp>
        <p:nvSpPr>
          <p:cNvPr id="5" name="4 - Ορθογώνιο"/>
          <p:cNvSpPr/>
          <p:nvPr/>
        </p:nvSpPr>
        <p:spPr>
          <a:xfrm>
            <a:off x="1905000" y="2057401"/>
            <a:ext cx="8458200" cy="1200329"/>
          </a:xfrm>
          <a:prstGeom prst="rect">
            <a:avLst/>
          </a:prstGeom>
        </p:spPr>
        <p:txBody>
          <a:bodyPr wrap="square">
            <a:spAutoFit/>
          </a:bodyPr>
          <a:lstStyle/>
          <a:p>
            <a:pPr algn="just">
              <a:buClr>
                <a:srgbClr val="7030A0"/>
              </a:buClr>
              <a:buFont typeface="Wingdings" pitchFamily="2" charset="2"/>
              <a:buChar char="ü"/>
            </a:pPr>
            <a:r>
              <a:rPr lang="el-GR" sz="2400" b="1" dirty="0">
                <a:solidFill>
                  <a:srgbClr val="00B050"/>
                </a:solidFill>
                <a:latin typeface="Cambria" pitchFamily="18" charset="0"/>
              </a:rPr>
              <a:t>Πρόθημα</a:t>
            </a:r>
            <a:r>
              <a:rPr lang="el-GR" sz="2400" b="1" dirty="0">
                <a:latin typeface="Cambria" pitchFamily="18" charset="0"/>
              </a:rPr>
              <a:t> </a:t>
            </a:r>
            <a:r>
              <a:rPr lang="el-GR" sz="2400" dirty="0">
                <a:latin typeface="Cambria" pitchFamily="18" charset="0"/>
              </a:rPr>
              <a:t>είναι το πρόσφυμα εκείνο που προσκολλάται πριν από τη ρίζα, π.χ. το /</a:t>
            </a:r>
            <a:r>
              <a:rPr lang="en-US" sz="2400" dirty="0">
                <a:latin typeface="Cambria" pitchFamily="18" charset="0"/>
              </a:rPr>
              <a:t>e</a:t>
            </a:r>
            <a:r>
              <a:rPr lang="el-GR" sz="2400" dirty="0">
                <a:latin typeface="Cambria" pitchFamily="18" charset="0"/>
              </a:rPr>
              <a:t>-/ στην ελληνική λέξη </a:t>
            </a:r>
            <a:r>
              <a:rPr lang="el-GR" sz="2400" i="1" dirty="0">
                <a:latin typeface="Cambria" pitchFamily="18" charset="0"/>
              </a:rPr>
              <a:t>έγραψα</a:t>
            </a:r>
            <a:r>
              <a:rPr lang="el-GR" sz="2400" dirty="0">
                <a:latin typeface="Cambria" pitchFamily="18" charset="0"/>
              </a:rPr>
              <a:t>, το /</a:t>
            </a:r>
            <a:r>
              <a:rPr lang="en-US" sz="2400" dirty="0">
                <a:latin typeface="Cambria" pitchFamily="18" charset="0"/>
              </a:rPr>
              <a:t>in</a:t>
            </a:r>
            <a:r>
              <a:rPr lang="el-GR" sz="2400" dirty="0">
                <a:latin typeface="Cambria" pitchFamily="18" charset="0"/>
              </a:rPr>
              <a:t>-/ στην αγγλική λέξη </a:t>
            </a:r>
            <a:r>
              <a:rPr lang="en-US" sz="2400" dirty="0">
                <a:latin typeface="Cambria" pitchFamily="18" charset="0"/>
              </a:rPr>
              <a:t>intolerable</a:t>
            </a:r>
            <a:r>
              <a:rPr lang="el-GR" sz="2400" dirty="0">
                <a:latin typeface="Cambria" pitchFamily="18" charset="0"/>
              </a:rPr>
              <a:t>.</a:t>
            </a:r>
            <a:r>
              <a:rPr lang="en-US" sz="2400" dirty="0">
                <a:latin typeface="Cambria" pitchFamily="18" charset="0"/>
              </a:rPr>
              <a:t> </a:t>
            </a:r>
          </a:p>
        </p:txBody>
      </p:sp>
      <p:sp>
        <p:nvSpPr>
          <p:cNvPr id="7" name="6 - Ορθογώνιο"/>
          <p:cNvSpPr/>
          <p:nvPr/>
        </p:nvSpPr>
        <p:spPr>
          <a:xfrm>
            <a:off x="1905000" y="3429001"/>
            <a:ext cx="8382000" cy="1200329"/>
          </a:xfrm>
          <a:prstGeom prst="rect">
            <a:avLst/>
          </a:prstGeom>
        </p:spPr>
        <p:txBody>
          <a:bodyPr wrap="square">
            <a:spAutoFit/>
          </a:bodyPr>
          <a:lstStyle/>
          <a:p>
            <a:pPr algn="just">
              <a:buClr>
                <a:srgbClr val="7030A0"/>
              </a:buClr>
              <a:buFont typeface="Wingdings" pitchFamily="2" charset="2"/>
              <a:buChar char="ü"/>
            </a:pPr>
            <a:r>
              <a:rPr lang="el-GR" sz="2400" b="1" dirty="0">
                <a:solidFill>
                  <a:srgbClr val="00B050"/>
                </a:solidFill>
                <a:latin typeface="Cambria" pitchFamily="18" charset="0"/>
              </a:rPr>
              <a:t>Επίθημα</a:t>
            </a:r>
            <a:r>
              <a:rPr lang="el-GR" sz="2400" b="1" dirty="0">
                <a:latin typeface="Cambria" pitchFamily="18" charset="0"/>
              </a:rPr>
              <a:t> </a:t>
            </a:r>
            <a:r>
              <a:rPr lang="el-GR" sz="2400" dirty="0">
                <a:latin typeface="Cambria" pitchFamily="18" charset="0"/>
              </a:rPr>
              <a:t>είναι το μόρφημα εκείνο που προσκολλάται μετά τη ρίζα, π.χ. το /-</a:t>
            </a:r>
            <a:r>
              <a:rPr lang="en-US" sz="2400" dirty="0">
                <a:latin typeface="Cambria" pitchFamily="18" charset="0"/>
              </a:rPr>
              <a:t>s</a:t>
            </a:r>
            <a:r>
              <a:rPr lang="el-GR" sz="2400" dirty="0">
                <a:latin typeface="Cambria" pitchFamily="18" charset="0"/>
              </a:rPr>
              <a:t>/ και το /-</a:t>
            </a:r>
            <a:r>
              <a:rPr lang="en-US" sz="2400" dirty="0">
                <a:latin typeface="Cambria" pitchFamily="18" charset="0"/>
              </a:rPr>
              <a:t>a</a:t>
            </a:r>
            <a:r>
              <a:rPr lang="el-GR" sz="2400" dirty="0">
                <a:latin typeface="Cambria" pitchFamily="18" charset="0"/>
              </a:rPr>
              <a:t>/ στη λέξη /</a:t>
            </a:r>
            <a:r>
              <a:rPr lang="en-US" sz="2400" dirty="0">
                <a:latin typeface="Cambria" pitchFamily="18" charset="0"/>
              </a:rPr>
              <a:t>e</a:t>
            </a:r>
            <a:r>
              <a:rPr lang="el-GR" sz="2400" dirty="0">
                <a:latin typeface="Cambria" pitchFamily="18" charset="0"/>
              </a:rPr>
              <a:t>-γ</a:t>
            </a:r>
            <a:r>
              <a:rPr lang="en-US" sz="2400" dirty="0">
                <a:latin typeface="Cambria" pitchFamily="18" charset="0"/>
              </a:rPr>
              <a:t>rap</a:t>
            </a:r>
            <a:r>
              <a:rPr lang="el-GR" sz="2400" dirty="0">
                <a:latin typeface="Cambria" pitchFamily="18" charset="0"/>
              </a:rPr>
              <a:t>-</a:t>
            </a:r>
            <a:r>
              <a:rPr lang="en-US" sz="2400" dirty="0">
                <a:latin typeface="Cambria" pitchFamily="18" charset="0"/>
              </a:rPr>
              <a:t>s</a:t>
            </a:r>
            <a:r>
              <a:rPr lang="el-GR" sz="2400" dirty="0">
                <a:latin typeface="Cambria" pitchFamily="18" charset="0"/>
              </a:rPr>
              <a:t>-</a:t>
            </a:r>
            <a:r>
              <a:rPr lang="en-US" sz="2400" dirty="0">
                <a:latin typeface="Cambria" pitchFamily="18" charset="0"/>
              </a:rPr>
              <a:t>a</a:t>
            </a:r>
            <a:r>
              <a:rPr lang="el-GR" sz="2400" dirty="0">
                <a:latin typeface="Cambria" pitchFamily="18" charset="0"/>
              </a:rPr>
              <a:t>/, το /-</a:t>
            </a:r>
            <a:r>
              <a:rPr lang="en-US" sz="2400" dirty="0">
                <a:latin typeface="Cambria" pitchFamily="18" charset="0"/>
              </a:rPr>
              <a:t>s</a:t>
            </a:r>
            <a:r>
              <a:rPr lang="el-GR" sz="2400" dirty="0">
                <a:latin typeface="Cambria" pitchFamily="18" charset="0"/>
              </a:rPr>
              <a:t>/ στη λέξη /</a:t>
            </a:r>
            <a:r>
              <a:rPr lang="en-US" sz="2400" dirty="0">
                <a:latin typeface="Cambria" pitchFamily="18" charset="0"/>
              </a:rPr>
              <a:t>cat-s/ </a:t>
            </a:r>
            <a:r>
              <a:rPr lang="el-GR" sz="2400" dirty="0">
                <a:latin typeface="Cambria" pitchFamily="18" charset="0"/>
              </a:rPr>
              <a:t>και το /-</a:t>
            </a:r>
            <a:r>
              <a:rPr lang="en-US" sz="2400" dirty="0">
                <a:latin typeface="Cambria" pitchFamily="18" charset="0"/>
              </a:rPr>
              <a:t>s/ </a:t>
            </a:r>
            <a:r>
              <a:rPr lang="el-GR" sz="2400" dirty="0">
                <a:latin typeface="Cambria" pitchFamily="18" charset="0"/>
              </a:rPr>
              <a:t>στη λέξη /</a:t>
            </a:r>
            <a:r>
              <a:rPr lang="en-US" sz="2400" dirty="0">
                <a:latin typeface="Cambria" pitchFamily="18" charset="0"/>
              </a:rPr>
              <a:t>write-s/. </a:t>
            </a:r>
          </a:p>
        </p:txBody>
      </p:sp>
    </p:spTree>
    <p:extLst>
      <p:ext uri="{BB962C8B-B14F-4D97-AF65-F5344CB8AC3E}">
        <p14:creationId xmlns:p14="http://schemas.microsoft.com/office/powerpoint/2010/main" val="225620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9800" y="76201"/>
            <a:ext cx="7772400" cy="1143000"/>
          </a:xfrm>
        </p:spPr>
        <p:txBody>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Προθήματα, επιθήματα, </a:t>
            </a:r>
            <a:r>
              <a:rPr lang="el-GR" altLang="en-US" dirty="0" err="1">
                <a:solidFill>
                  <a:srgbClr val="7030A0"/>
                </a:solidFill>
                <a:effectLst>
                  <a:outerShdw blurRad="38100" dist="38100" dir="2700000" algn="tl">
                    <a:srgbClr val="C0C0C0"/>
                  </a:outerShdw>
                </a:effectLst>
                <a:latin typeface="Monotype Corsiva" panose="03010101010201010101" pitchFamily="66" charset="0"/>
              </a:rPr>
              <a:t>ενθήματα</a:t>
            </a:r>
            <a:r>
              <a:rPr lang="el-GR" altLang="en-US" dirty="0">
                <a:solidFill>
                  <a:srgbClr val="7030A0"/>
                </a:solidFill>
                <a:effectLst>
                  <a:outerShdw blurRad="38100" dist="38100" dir="2700000" algn="tl">
                    <a:srgbClr val="C0C0C0"/>
                  </a:outerShdw>
                </a:effectLst>
                <a:latin typeface="Monotype Corsiva" panose="03010101010201010101" pitchFamily="66" charset="0"/>
              </a:rPr>
              <a:t> </a:t>
            </a:r>
          </a:p>
        </p:txBody>
      </p:sp>
      <p:sp>
        <p:nvSpPr>
          <p:cNvPr id="6" name="5 - TextBox"/>
          <p:cNvSpPr txBox="1"/>
          <p:nvPr/>
        </p:nvSpPr>
        <p:spPr>
          <a:xfrm>
            <a:off x="1752600" y="4923472"/>
            <a:ext cx="8610600" cy="2585323"/>
          </a:xfrm>
          <a:prstGeom prst="rect">
            <a:avLst/>
          </a:prstGeom>
          <a:noFill/>
        </p:spPr>
        <p:txBody>
          <a:bodyPr wrap="square" rtlCol="0">
            <a:spAutoFit/>
          </a:bodyPr>
          <a:lstStyle/>
          <a:p>
            <a:pPr algn="just"/>
            <a:r>
              <a:rPr lang="el-GR" sz="2400" dirty="0">
                <a:latin typeface="Cambria" pitchFamily="18" charset="0"/>
              </a:rPr>
              <a:t>Σε αυτή τη γλώσσα το </a:t>
            </a:r>
            <a:r>
              <a:rPr lang="el-GR" sz="2400" dirty="0" err="1">
                <a:latin typeface="Cambria" pitchFamily="18" charset="0"/>
              </a:rPr>
              <a:t>ένθημα</a:t>
            </a:r>
            <a:r>
              <a:rPr lang="el-GR" sz="2400" dirty="0">
                <a:latin typeface="Cambria" pitchFamily="18" charset="0"/>
              </a:rPr>
              <a:t> /-</a:t>
            </a:r>
            <a:r>
              <a:rPr lang="en-US" sz="2400" dirty="0">
                <a:latin typeface="Cambria" pitchFamily="18" charset="0"/>
              </a:rPr>
              <a:t>um</a:t>
            </a:r>
            <a:r>
              <a:rPr lang="el-GR" sz="2400" dirty="0">
                <a:latin typeface="Cambria" pitchFamily="18" charset="0"/>
              </a:rPr>
              <a:t>-/ (= είμαι) μπαίνει μετά το πρώτο σύμφωνο του ουσιαστικού ή του επιθέτου. </a:t>
            </a:r>
          </a:p>
          <a:p>
            <a:pPr algn="just"/>
            <a:endParaRPr lang="el-GR" sz="2400" dirty="0">
              <a:latin typeface="Cambria" pitchFamily="18" charset="0"/>
            </a:endParaRPr>
          </a:p>
          <a:p>
            <a:pPr algn="just"/>
            <a:r>
              <a:rPr lang="en-US" sz="2400" dirty="0" err="1">
                <a:latin typeface="Cambria" pitchFamily="18" charset="0"/>
              </a:rPr>
              <a:t>ngitad</a:t>
            </a:r>
            <a:r>
              <a:rPr lang="en-US" sz="2400" dirty="0">
                <a:latin typeface="Cambria" pitchFamily="18" charset="0"/>
              </a:rPr>
              <a:t> = </a:t>
            </a:r>
            <a:r>
              <a:rPr lang="el-GR" sz="2400" dirty="0">
                <a:latin typeface="Cambria" pitchFamily="18" charset="0"/>
              </a:rPr>
              <a:t>σκοτεινός		????= σκοτεινιάζει</a:t>
            </a:r>
          </a:p>
          <a:p>
            <a:pPr algn="just"/>
            <a:r>
              <a:rPr lang="el-GR" sz="2400" dirty="0">
                <a:latin typeface="Cambria" pitchFamily="18" charset="0"/>
              </a:rPr>
              <a:t>							</a:t>
            </a:r>
            <a:r>
              <a:rPr lang="en-US" sz="2400" dirty="0" err="1">
                <a:latin typeface="Cambria" pitchFamily="18" charset="0"/>
              </a:rPr>
              <a:t>n</a:t>
            </a:r>
            <a:r>
              <a:rPr lang="en-US" sz="2400" b="1" dirty="0" err="1">
                <a:solidFill>
                  <a:srgbClr val="FF0000"/>
                </a:solidFill>
                <a:latin typeface="Cambria" pitchFamily="18" charset="0"/>
              </a:rPr>
              <a:t>um</a:t>
            </a:r>
            <a:r>
              <a:rPr lang="en-US" sz="2400" dirty="0" err="1">
                <a:latin typeface="Cambria" pitchFamily="18" charset="0"/>
              </a:rPr>
              <a:t>gitad</a:t>
            </a:r>
            <a:endParaRPr lang="en-US" sz="2400" dirty="0">
              <a:latin typeface="Cambria" pitchFamily="18" charset="0"/>
            </a:endParaRPr>
          </a:p>
          <a:p>
            <a:pPr algn="just"/>
            <a:endParaRPr lang="el-GR" sz="2400" dirty="0">
              <a:latin typeface="Cambria" pitchFamily="18" charset="0"/>
            </a:endParaRPr>
          </a:p>
          <a:p>
            <a:pPr algn="just"/>
            <a:endParaRPr lang="el-GR" dirty="0"/>
          </a:p>
        </p:txBody>
      </p:sp>
      <p:sp>
        <p:nvSpPr>
          <p:cNvPr id="4" name="Rectangle 3"/>
          <p:cNvSpPr/>
          <p:nvPr/>
        </p:nvSpPr>
        <p:spPr>
          <a:xfrm>
            <a:off x="1828800" y="1219201"/>
            <a:ext cx="8458200" cy="830997"/>
          </a:xfrm>
          <a:prstGeom prst="rect">
            <a:avLst/>
          </a:prstGeom>
        </p:spPr>
        <p:txBody>
          <a:bodyPr wrap="square">
            <a:spAutoFit/>
          </a:bodyPr>
          <a:lstStyle/>
          <a:p>
            <a:pPr algn="just"/>
            <a:r>
              <a:rPr lang="el-GR" sz="2400" dirty="0">
                <a:latin typeface="Cambria" pitchFamily="18" charset="0"/>
              </a:rPr>
              <a:t>Ας δούμε παραδείγματα από τη </a:t>
            </a:r>
            <a:r>
              <a:rPr lang="el-GR" sz="2400" dirty="0" err="1">
                <a:latin typeface="Cambria" pitchFamily="18" charset="0"/>
              </a:rPr>
              <a:t>Μποντόκ</a:t>
            </a:r>
            <a:r>
              <a:rPr lang="el-GR" sz="2400" dirty="0">
                <a:latin typeface="Cambria" pitchFamily="18" charset="0"/>
              </a:rPr>
              <a:t> (</a:t>
            </a:r>
            <a:r>
              <a:rPr lang="en-US" sz="2400" dirty="0" err="1">
                <a:latin typeface="Cambria" pitchFamily="18" charset="0"/>
              </a:rPr>
              <a:t>Bontoc</a:t>
            </a:r>
            <a:r>
              <a:rPr lang="el-GR" sz="2400" dirty="0">
                <a:latin typeface="Cambria" pitchFamily="18" charset="0"/>
              </a:rPr>
              <a:t>), μια γλώσσα που μιλιέται στις Φιλιππίνες:</a:t>
            </a:r>
            <a:endParaRPr lang="en-US" sz="2400" dirty="0">
              <a:latin typeface="Cambria" pitchFamily="18" charset="0"/>
            </a:endParaRPr>
          </a:p>
        </p:txBody>
      </p:sp>
      <p:pic>
        <p:nvPicPr>
          <p:cNvPr id="45059" name="Picture 3"/>
          <p:cNvPicPr>
            <a:picLocks noChangeAspect="1" noChangeArrowheads="1"/>
          </p:cNvPicPr>
          <p:nvPr/>
        </p:nvPicPr>
        <p:blipFill>
          <a:blip r:embed="rId3" cstate="print"/>
          <a:srcRect/>
          <a:stretch>
            <a:fillRect/>
          </a:stretch>
        </p:blipFill>
        <p:spPr bwMode="auto">
          <a:xfrm>
            <a:off x="-559443" y="2458135"/>
            <a:ext cx="12039600" cy="2057400"/>
          </a:xfrm>
          <a:prstGeom prst="rect">
            <a:avLst/>
          </a:prstGeom>
          <a:noFill/>
          <a:ln w="9525">
            <a:noFill/>
            <a:miter lim="800000"/>
            <a:headEnd/>
            <a:tailEnd/>
          </a:ln>
          <a:effectLst/>
        </p:spPr>
      </p:pic>
    </p:spTree>
    <p:extLst>
      <p:ext uri="{BB962C8B-B14F-4D97-AF65-F5344CB8AC3E}">
        <p14:creationId xmlns:p14="http://schemas.microsoft.com/office/powerpoint/2010/main" val="297896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059"/>
                                        </p:tgtEl>
                                        <p:attrNameLst>
                                          <p:attrName>style.visibility</p:attrName>
                                        </p:attrNameLst>
                                      </p:cBhvr>
                                      <p:to>
                                        <p:strVal val="visible"/>
                                      </p:to>
                                    </p:set>
                                    <p:anim calcmode="lin" valueType="num">
                                      <p:cBhvr additive="base">
                                        <p:cTn id="11" dur="1000" fill="hold"/>
                                        <p:tgtEl>
                                          <p:spTgt spid="45059"/>
                                        </p:tgtEl>
                                        <p:attrNameLst>
                                          <p:attrName>ppt_x</p:attrName>
                                        </p:attrNameLst>
                                      </p:cBhvr>
                                      <p:tavLst>
                                        <p:tav tm="0">
                                          <p:val>
                                            <p:strVal val="#ppt_x"/>
                                          </p:val>
                                        </p:tav>
                                        <p:tav tm="100000">
                                          <p:val>
                                            <p:strVal val="#ppt_x"/>
                                          </p:val>
                                        </p:tav>
                                      </p:tavLst>
                                    </p:anim>
                                    <p:anim calcmode="lin" valueType="num">
                                      <p:cBhvr additive="base">
                                        <p:cTn id="12" dur="1000" fill="hold"/>
                                        <p:tgtEl>
                                          <p:spTgt spid="4505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9800" y="27444"/>
            <a:ext cx="7772400" cy="1143000"/>
          </a:xfrm>
        </p:spPr>
        <p:txBody>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Παραγωγικά και κλιτικά μορφήματα</a:t>
            </a:r>
          </a:p>
        </p:txBody>
      </p:sp>
      <p:sp>
        <p:nvSpPr>
          <p:cNvPr id="6" name="5 - TextBox"/>
          <p:cNvSpPr txBox="1"/>
          <p:nvPr/>
        </p:nvSpPr>
        <p:spPr>
          <a:xfrm>
            <a:off x="1752600" y="1114485"/>
            <a:ext cx="8610600" cy="2677656"/>
          </a:xfrm>
          <a:prstGeom prst="rect">
            <a:avLst/>
          </a:prstGeom>
          <a:noFill/>
        </p:spPr>
        <p:txBody>
          <a:bodyPr wrap="square" rtlCol="0">
            <a:spAutoFit/>
          </a:bodyPr>
          <a:lstStyle/>
          <a:p>
            <a:pPr algn="just">
              <a:buClr>
                <a:srgbClr val="7030A0"/>
              </a:buClr>
              <a:buFont typeface="Wingdings" pitchFamily="2" charset="2"/>
              <a:buChar char="ü"/>
            </a:pPr>
            <a:r>
              <a:rPr lang="en-US" sz="2400" b="1" dirty="0">
                <a:solidFill>
                  <a:srgbClr val="00B050"/>
                </a:solidFill>
                <a:latin typeface="Cambria" pitchFamily="18" charset="0"/>
              </a:rPr>
              <a:t> </a:t>
            </a:r>
            <a:r>
              <a:rPr lang="el-GR" sz="2400" b="1" dirty="0">
                <a:solidFill>
                  <a:srgbClr val="00B050"/>
                </a:solidFill>
                <a:latin typeface="Cambria" pitchFamily="18" charset="0"/>
              </a:rPr>
              <a:t>Παραγωγικά</a:t>
            </a:r>
            <a:r>
              <a:rPr lang="el-GR" sz="2400" dirty="0">
                <a:latin typeface="Cambria" pitchFamily="18" charset="0"/>
              </a:rPr>
              <a:t> είναι τα προσφύματα με την προσθήκη των οποίων στη ρίζα σχηματίζονται νέες λέξεις, οι οποίες συνήθως ανήκουν και σε διαφορετική συντακτική κατηγορία. π.χ. </a:t>
            </a:r>
            <a:r>
              <a:rPr lang="el-GR" sz="2400" dirty="0" err="1">
                <a:latin typeface="Cambria" pitchFamily="18" charset="0"/>
              </a:rPr>
              <a:t>σπίτ</a:t>
            </a:r>
            <a:r>
              <a:rPr lang="el-GR" sz="2400" dirty="0">
                <a:latin typeface="Cambria" pitchFamily="18" charset="0"/>
              </a:rPr>
              <a:t>-ι (ουσιαστικό) </a:t>
            </a:r>
            <a:r>
              <a:rPr lang="el-GR" sz="2400" dirty="0">
                <a:latin typeface="Cambria" pitchFamily="18" charset="0"/>
                <a:sym typeface="Wingdings" pitchFamily="2" charset="2"/>
              </a:rPr>
              <a:t></a:t>
            </a:r>
            <a:r>
              <a:rPr lang="el-GR" sz="2400" dirty="0">
                <a:latin typeface="Cambria" pitchFamily="18" charset="0"/>
              </a:rPr>
              <a:t> </a:t>
            </a:r>
            <a:r>
              <a:rPr lang="el-GR" sz="2400" dirty="0" err="1">
                <a:latin typeface="Cambria" pitchFamily="18" charset="0"/>
              </a:rPr>
              <a:t>σπιτ</a:t>
            </a:r>
            <a:r>
              <a:rPr lang="el-GR" sz="2400" dirty="0">
                <a:latin typeface="Cambria" pitchFamily="18" charset="0"/>
              </a:rPr>
              <a:t>-</a:t>
            </a:r>
            <a:r>
              <a:rPr lang="el-GR" sz="2400" b="1" dirty="0" err="1">
                <a:solidFill>
                  <a:srgbClr val="7030A0"/>
                </a:solidFill>
                <a:latin typeface="Cambria" pitchFamily="18" charset="0"/>
              </a:rPr>
              <a:t>ικός</a:t>
            </a:r>
            <a:r>
              <a:rPr lang="el-GR" sz="2400" dirty="0">
                <a:latin typeface="Cambria" pitchFamily="18" charset="0"/>
              </a:rPr>
              <a:t> (επίθετο), </a:t>
            </a:r>
            <a:r>
              <a:rPr lang="el-GR" sz="2400" dirty="0" err="1">
                <a:latin typeface="Cambria" pitchFamily="18" charset="0"/>
              </a:rPr>
              <a:t>καλ</a:t>
            </a:r>
            <a:r>
              <a:rPr lang="el-GR" sz="2400" dirty="0">
                <a:latin typeface="Cambria" pitchFamily="18" charset="0"/>
              </a:rPr>
              <a:t>-</a:t>
            </a:r>
            <a:r>
              <a:rPr lang="el-GR" sz="2400" dirty="0" err="1">
                <a:latin typeface="Cambria" pitchFamily="18" charset="0"/>
              </a:rPr>
              <a:t>ός</a:t>
            </a:r>
            <a:r>
              <a:rPr lang="el-GR" sz="2400" dirty="0">
                <a:latin typeface="Cambria" pitchFamily="18" charset="0"/>
              </a:rPr>
              <a:t> (επίθετο) </a:t>
            </a:r>
            <a:r>
              <a:rPr lang="el-GR" sz="2400" dirty="0">
                <a:latin typeface="Cambria" pitchFamily="18" charset="0"/>
                <a:sym typeface="Wingdings" pitchFamily="2" charset="2"/>
              </a:rPr>
              <a:t> </a:t>
            </a:r>
            <a:r>
              <a:rPr lang="el-GR" sz="2400" dirty="0" err="1">
                <a:latin typeface="Cambria" pitchFamily="18" charset="0"/>
                <a:sym typeface="Wingdings" pitchFamily="2" charset="2"/>
              </a:rPr>
              <a:t>καλ</a:t>
            </a:r>
            <a:r>
              <a:rPr lang="el-GR" sz="2400" dirty="0">
                <a:latin typeface="Cambria" pitchFamily="18" charset="0"/>
                <a:sym typeface="Wingdings" pitchFamily="2" charset="2"/>
              </a:rPr>
              <a:t>-</a:t>
            </a:r>
            <a:r>
              <a:rPr lang="el-GR" sz="2400" b="1" dirty="0" err="1">
                <a:solidFill>
                  <a:srgbClr val="7030A0"/>
                </a:solidFill>
                <a:latin typeface="Cambria" pitchFamily="18" charset="0"/>
                <a:sym typeface="Wingdings" pitchFamily="2" charset="2"/>
              </a:rPr>
              <a:t>οσύνη</a:t>
            </a:r>
            <a:r>
              <a:rPr lang="el-GR" sz="2400" dirty="0">
                <a:latin typeface="Cambria" pitchFamily="18" charset="0"/>
                <a:sym typeface="Wingdings" pitchFamily="2" charset="2"/>
              </a:rPr>
              <a:t> (ουσιαστικό)</a:t>
            </a:r>
            <a:r>
              <a:rPr lang="el-GR" sz="2400" dirty="0">
                <a:latin typeface="Cambria" pitchFamily="18" charset="0"/>
              </a:rPr>
              <a:t>.</a:t>
            </a:r>
            <a:endParaRPr lang="en-US" sz="2400" dirty="0">
              <a:latin typeface="Cambria" pitchFamily="18" charset="0"/>
            </a:endParaRPr>
          </a:p>
          <a:p>
            <a:pPr algn="just">
              <a:buClr>
                <a:srgbClr val="7030A0"/>
              </a:buClr>
              <a:buFont typeface="Wingdings" pitchFamily="2" charset="2"/>
              <a:buChar char="ü"/>
            </a:pPr>
            <a:endParaRPr lang="el-GR" sz="2400" b="1" dirty="0">
              <a:latin typeface="Cambria" pitchFamily="18" charset="0"/>
            </a:endParaRPr>
          </a:p>
          <a:p>
            <a:pPr algn="just">
              <a:buClr>
                <a:srgbClr val="7030A0"/>
              </a:buClr>
              <a:buFont typeface="Wingdings" pitchFamily="2" charset="2"/>
              <a:buChar char="ü"/>
            </a:pPr>
            <a:endParaRPr lang="en-US" sz="2400" dirty="0"/>
          </a:p>
        </p:txBody>
      </p:sp>
      <p:sp>
        <p:nvSpPr>
          <p:cNvPr id="4" name="3 - Ορθογώνιο"/>
          <p:cNvSpPr/>
          <p:nvPr/>
        </p:nvSpPr>
        <p:spPr>
          <a:xfrm>
            <a:off x="1828800" y="3581400"/>
            <a:ext cx="8458200" cy="2677656"/>
          </a:xfrm>
          <a:prstGeom prst="rect">
            <a:avLst/>
          </a:prstGeom>
        </p:spPr>
        <p:txBody>
          <a:bodyPr wrap="square">
            <a:spAutoFit/>
          </a:bodyPr>
          <a:lstStyle/>
          <a:p>
            <a:pPr algn="just">
              <a:buClr>
                <a:srgbClr val="7030A0"/>
              </a:buClr>
              <a:buFont typeface="Wingdings" pitchFamily="2" charset="2"/>
              <a:buChar char="ü"/>
            </a:pPr>
            <a:r>
              <a:rPr lang="en-US" sz="2400" b="1" dirty="0">
                <a:solidFill>
                  <a:srgbClr val="00B050"/>
                </a:solidFill>
                <a:latin typeface="Cambria" pitchFamily="18" charset="0"/>
              </a:rPr>
              <a:t> </a:t>
            </a:r>
            <a:r>
              <a:rPr lang="el-GR" sz="2400" b="1" dirty="0">
                <a:solidFill>
                  <a:srgbClr val="00B050"/>
                </a:solidFill>
                <a:latin typeface="Cambria" pitchFamily="18" charset="0"/>
              </a:rPr>
              <a:t>Κλιτικά</a:t>
            </a:r>
            <a:r>
              <a:rPr lang="el-GR" sz="2400" dirty="0">
                <a:latin typeface="Cambria" pitchFamily="18" charset="0"/>
              </a:rPr>
              <a:t>: δεν αλλάζουν το θέμα στο οποίο προσαρτώνται, επομένως δεν δημιουργούν νέα λεξήματα. Παρέχουν όμως ποικίλες γραμματικές πληροφορίες μέσα στη λέξη (πληροφορίες για το γένος, την πτώση, τον αριθμό, το πρόσωπο, τον χρόνο, κλπ). Ποτέ δεν αλλάζουν τη συντακτική κατηγορία της λέξης στην οποία προσκολλώνται. π.χ. </a:t>
            </a:r>
            <a:r>
              <a:rPr lang="el-GR" sz="2400" dirty="0" err="1">
                <a:latin typeface="Cambria" pitchFamily="18" charset="0"/>
              </a:rPr>
              <a:t>γράφ</a:t>
            </a:r>
            <a:r>
              <a:rPr lang="el-GR" sz="2400" dirty="0">
                <a:latin typeface="Cambria" pitchFamily="18" charset="0"/>
              </a:rPr>
              <a:t>-</a:t>
            </a:r>
            <a:r>
              <a:rPr lang="el-GR" sz="2400" b="1" dirty="0">
                <a:solidFill>
                  <a:srgbClr val="7030A0"/>
                </a:solidFill>
                <a:latin typeface="Cambria" pitchFamily="18" charset="0"/>
              </a:rPr>
              <a:t>ω</a:t>
            </a:r>
            <a:r>
              <a:rPr lang="el-GR" sz="2400" dirty="0">
                <a:latin typeface="Cambria" pitchFamily="18" charset="0"/>
              </a:rPr>
              <a:t>, </a:t>
            </a:r>
            <a:r>
              <a:rPr lang="el-GR" sz="2400" dirty="0" err="1">
                <a:latin typeface="Cambria" pitchFamily="18" charset="0"/>
              </a:rPr>
              <a:t>γράφ</a:t>
            </a:r>
            <a:r>
              <a:rPr lang="el-GR" sz="2400" dirty="0">
                <a:latin typeface="Cambria" pitchFamily="18" charset="0"/>
              </a:rPr>
              <a:t>-</a:t>
            </a:r>
            <a:r>
              <a:rPr lang="el-GR" sz="2400" b="1" dirty="0">
                <a:solidFill>
                  <a:srgbClr val="7030A0"/>
                </a:solidFill>
                <a:latin typeface="Cambria" pitchFamily="18" charset="0"/>
              </a:rPr>
              <a:t>εις</a:t>
            </a:r>
            <a:r>
              <a:rPr lang="el-GR" sz="2400" dirty="0">
                <a:latin typeface="Cambria" pitchFamily="18" charset="0"/>
              </a:rPr>
              <a:t>, </a:t>
            </a:r>
            <a:r>
              <a:rPr lang="el-GR" sz="2400" dirty="0" err="1">
                <a:latin typeface="Cambria" pitchFamily="18" charset="0"/>
              </a:rPr>
              <a:t>παιδ-</a:t>
            </a:r>
            <a:r>
              <a:rPr lang="el-GR" sz="2400" b="1" dirty="0" err="1">
                <a:solidFill>
                  <a:srgbClr val="7030A0"/>
                </a:solidFill>
                <a:latin typeface="Cambria" pitchFamily="18" charset="0"/>
              </a:rPr>
              <a:t>ί</a:t>
            </a:r>
            <a:r>
              <a:rPr lang="el-GR" sz="2400" dirty="0">
                <a:latin typeface="Cambria" pitchFamily="18" charset="0"/>
              </a:rPr>
              <a:t>, </a:t>
            </a:r>
            <a:r>
              <a:rPr lang="el-GR" sz="2400" dirty="0" err="1">
                <a:latin typeface="Cambria" pitchFamily="18" charset="0"/>
              </a:rPr>
              <a:t>παιδ-</a:t>
            </a:r>
            <a:r>
              <a:rPr lang="el-GR" sz="2400" b="1" dirty="0" err="1">
                <a:solidFill>
                  <a:srgbClr val="7030A0"/>
                </a:solidFill>
                <a:latin typeface="Cambria" pitchFamily="18" charset="0"/>
              </a:rPr>
              <a:t>ιά</a:t>
            </a:r>
            <a:r>
              <a:rPr lang="el-GR" sz="2400" dirty="0">
                <a:latin typeface="Cambria" pitchFamily="18" charset="0"/>
              </a:rPr>
              <a:t>, </a:t>
            </a:r>
            <a:r>
              <a:rPr lang="el-GR" sz="2400" dirty="0" err="1">
                <a:latin typeface="Cambria" pitchFamily="18" charset="0"/>
              </a:rPr>
              <a:t>δάσκαλ-</a:t>
            </a:r>
            <a:r>
              <a:rPr lang="el-GR" sz="2400" b="1" dirty="0" err="1">
                <a:solidFill>
                  <a:srgbClr val="7030A0"/>
                </a:solidFill>
                <a:latin typeface="Cambria" pitchFamily="18" charset="0"/>
              </a:rPr>
              <a:t>ος</a:t>
            </a:r>
            <a:r>
              <a:rPr lang="el-GR" sz="2400" dirty="0">
                <a:latin typeface="Cambria" pitchFamily="18" charset="0"/>
              </a:rPr>
              <a:t>, </a:t>
            </a:r>
            <a:r>
              <a:rPr lang="el-GR" sz="2400" dirty="0" err="1">
                <a:latin typeface="Cambria" pitchFamily="18" charset="0"/>
              </a:rPr>
              <a:t>δασκάλ</a:t>
            </a:r>
            <a:r>
              <a:rPr lang="el-GR" sz="2400" dirty="0">
                <a:latin typeface="Cambria" pitchFamily="18" charset="0"/>
              </a:rPr>
              <a:t>-</a:t>
            </a:r>
            <a:r>
              <a:rPr lang="en-US" sz="2400" b="1" dirty="0">
                <a:solidFill>
                  <a:srgbClr val="7030A0"/>
                </a:solidFill>
                <a:latin typeface="Cambria" pitchFamily="18" charset="0"/>
              </a:rPr>
              <a:t>o</a:t>
            </a:r>
            <a:r>
              <a:rPr lang="el-GR" sz="2400" b="1" dirty="0">
                <a:solidFill>
                  <a:srgbClr val="7030A0"/>
                </a:solidFill>
                <a:latin typeface="Cambria" pitchFamily="18" charset="0"/>
              </a:rPr>
              <a:t>υ</a:t>
            </a:r>
            <a:r>
              <a:rPr lang="el-GR" sz="2400" dirty="0">
                <a:latin typeface="Cambria" pitchFamily="18" charset="0"/>
              </a:rPr>
              <a:t> κλπ).  </a:t>
            </a:r>
            <a:endParaRPr lang="en-US" sz="2400" dirty="0">
              <a:latin typeface="Cambria" pitchFamily="18" charset="0"/>
            </a:endParaRPr>
          </a:p>
        </p:txBody>
      </p:sp>
    </p:spTree>
    <p:extLst>
      <p:ext uri="{BB962C8B-B14F-4D97-AF65-F5344CB8AC3E}">
        <p14:creationId xmlns:p14="http://schemas.microsoft.com/office/powerpoint/2010/main" val="153897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274638"/>
            <a:ext cx="9144000" cy="982662"/>
          </a:xfrm>
        </p:spPr>
        <p:txBody>
          <a:bodyPr rtlCol="0">
            <a:normAutofit/>
            <a:scene3d>
              <a:camera prst="orthographicFront"/>
              <a:lightRig rig="soft" dir="t">
                <a:rot lat="0" lon="0" rev="16800000"/>
              </a:lightRig>
            </a:scene3d>
          </a:bodyPr>
          <a:lstStyle/>
          <a:p>
            <a:pPr>
              <a:defRPr/>
            </a:pPr>
            <a:r>
              <a:rPr lang="el-GR" sz="4000" b="1" dirty="0" err="1">
                <a:highlight>
                  <a:srgbClr val="FFFF00"/>
                </a:highlight>
              </a:rPr>
              <a:t>Περιθήματα</a:t>
            </a:r>
            <a:r>
              <a:rPr lang="el-GR" sz="2400" dirty="0">
                <a:highlight>
                  <a:srgbClr val="FFFF00"/>
                </a:highlight>
              </a:rPr>
              <a:t>)</a:t>
            </a:r>
          </a:p>
        </p:txBody>
      </p:sp>
      <p:sp>
        <p:nvSpPr>
          <p:cNvPr id="39938" name="2 - Θέση περιεχομένου"/>
          <p:cNvSpPr>
            <a:spLocks noGrp="1"/>
          </p:cNvSpPr>
          <p:nvPr>
            <p:ph idx="1"/>
          </p:nvPr>
        </p:nvSpPr>
        <p:spPr>
          <a:xfrm>
            <a:off x="1285875" y="2095119"/>
            <a:ext cx="8674989" cy="4205669"/>
          </a:xfrm>
        </p:spPr>
        <p:txBody>
          <a:bodyPr>
            <a:normAutofit lnSpcReduction="10000"/>
          </a:bodyPr>
          <a:lstStyle/>
          <a:p>
            <a:pPr eaLnBrk="1" hangingPunct="1">
              <a:buFont typeface="Wingdings" charset="0"/>
              <a:buNone/>
            </a:pPr>
            <a:r>
              <a:rPr lang="el-GR" dirty="0">
                <a:latin typeface="Times New Roman" charset="0"/>
              </a:rPr>
              <a:t>Γλώσσα ιθαγενών Αμερικής</a:t>
            </a:r>
          </a:p>
          <a:p>
            <a:pPr eaLnBrk="1" hangingPunct="1">
              <a:buFont typeface="Wingdings" charset="0"/>
              <a:buNone/>
            </a:pPr>
            <a:r>
              <a:rPr lang="el-GR" sz="2000" dirty="0">
                <a:latin typeface="Times New Roman" charset="0"/>
              </a:rPr>
              <a:t>Καταφατικός τύπος 			Αρνητικός τύπος</a:t>
            </a:r>
          </a:p>
          <a:p>
            <a:pPr eaLnBrk="1" hangingPunct="1"/>
            <a:r>
              <a:rPr lang="en-US" sz="2000" dirty="0" err="1">
                <a:latin typeface="Book Antiqua" charset="0"/>
              </a:rPr>
              <a:t>chokma</a:t>
            </a:r>
            <a:r>
              <a:rPr lang="en-US" sz="2000" dirty="0">
                <a:latin typeface="Book Antiqua" charset="0"/>
              </a:rPr>
              <a:t> </a:t>
            </a:r>
            <a:r>
              <a:rPr lang="el-GR" sz="2000" dirty="0">
                <a:latin typeface="Times New Roman" charset="0"/>
              </a:rPr>
              <a:t>(είναι καλός)</a:t>
            </a:r>
            <a:r>
              <a:rPr lang="en-US" sz="2000" dirty="0">
                <a:latin typeface="Book Antiqua" charset="0"/>
              </a:rPr>
              <a:t>		</a:t>
            </a:r>
            <a:r>
              <a:rPr lang="en-US" sz="2000" dirty="0" err="1">
                <a:latin typeface="Book Antiqua" charset="0"/>
              </a:rPr>
              <a:t>ik+chokm+o</a:t>
            </a:r>
            <a:endParaRPr lang="en-US" sz="2000" dirty="0">
              <a:latin typeface="Book Antiqua" charset="0"/>
            </a:endParaRPr>
          </a:p>
          <a:p>
            <a:pPr eaLnBrk="1" hangingPunct="1"/>
            <a:r>
              <a:rPr lang="en-US" sz="2000" dirty="0" err="1">
                <a:latin typeface="Book Antiqua" charset="0"/>
              </a:rPr>
              <a:t>lakna</a:t>
            </a:r>
            <a:r>
              <a:rPr lang="el-GR" sz="2000" dirty="0">
                <a:latin typeface="Times New Roman" charset="0"/>
              </a:rPr>
              <a:t> (είναι κίτρινος)</a:t>
            </a:r>
            <a:r>
              <a:rPr lang="en-US" sz="2000" dirty="0">
                <a:latin typeface="Book Antiqua" charset="0"/>
              </a:rPr>
              <a:t>		</a:t>
            </a:r>
            <a:r>
              <a:rPr lang="en-US" sz="2000" dirty="0" err="1">
                <a:latin typeface="Book Antiqua" charset="0"/>
              </a:rPr>
              <a:t>ik+lakn+o</a:t>
            </a:r>
            <a:endParaRPr lang="en-US" sz="2000" dirty="0">
              <a:latin typeface="Book Antiqua" charset="0"/>
            </a:endParaRPr>
          </a:p>
          <a:p>
            <a:pPr eaLnBrk="1" hangingPunct="1"/>
            <a:r>
              <a:rPr lang="en-US" sz="2000" dirty="0" err="1">
                <a:latin typeface="Book Antiqua" charset="0"/>
              </a:rPr>
              <a:t>palli</a:t>
            </a:r>
            <a:r>
              <a:rPr lang="en-US" sz="2000" dirty="0">
                <a:latin typeface="Book Antiqua" charset="0"/>
              </a:rPr>
              <a:t>	</a:t>
            </a:r>
            <a:r>
              <a:rPr lang="el-GR" sz="2000" dirty="0">
                <a:latin typeface="Times New Roman" charset="0"/>
              </a:rPr>
              <a:t>(είναι ζεστός)</a:t>
            </a:r>
            <a:r>
              <a:rPr lang="en-US" sz="2000" dirty="0">
                <a:latin typeface="Book Antiqua" charset="0"/>
              </a:rPr>
              <a:t>		</a:t>
            </a:r>
            <a:r>
              <a:rPr lang="en-US" sz="2000" dirty="0" err="1">
                <a:latin typeface="Book Antiqua" charset="0"/>
              </a:rPr>
              <a:t>ik+pall+o</a:t>
            </a:r>
            <a:endParaRPr lang="en-US" sz="2000" dirty="0">
              <a:latin typeface="Book Antiqua" charset="0"/>
            </a:endParaRPr>
          </a:p>
          <a:p>
            <a:pPr eaLnBrk="1" hangingPunct="1"/>
            <a:r>
              <a:rPr lang="en-US" sz="2000" dirty="0" err="1">
                <a:latin typeface="Book Antiqua" charset="0"/>
              </a:rPr>
              <a:t>tiwwi</a:t>
            </a:r>
            <a:r>
              <a:rPr lang="el-GR" sz="2000" dirty="0">
                <a:latin typeface="Times New Roman" charset="0"/>
              </a:rPr>
              <a:t> ([το] ανοίγει)</a:t>
            </a:r>
            <a:r>
              <a:rPr lang="en-US" sz="2000" dirty="0">
                <a:latin typeface="Book Antiqua" charset="0"/>
              </a:rPr>
              <a:t>		</a:t>
            </a:r>
            <a:r>
              <a:rPr lang="en-US" sz="2000" dirty="0" err="1">
                <a:latin typeface="Book Antiqua" charset="0"/>
              </a:rPr>
              <a:t>ik+tiww+o</a:t>
            </a:r>
            <a:endParaRPr lang="en-US" sz="2000" dirty="0">
              <a:latin typeface="Book Antiqua" charset="0"/>
            </a:endParaRPr>
          </a:p>
          <a:p>
            <a:pPr eaLnBrk="1" hangingPunct="1">
              <a:buFont typeface="Wingdings" charset="0"/>
              <a:buNone/>
            </a:pPr>
            <a:endParaRPr lang="el-GR" sz="2000" dirty="0">
              <a:latin typeface="Times New Roman" charset="0"/>
            </a:endParaRPr>
          </a:p>
          <a:p>
            <a:pPr eaLnBrk="1" hangingPunct="1">
              <a:buFont typeface="Wingdings" charset="0"/>
              <a:buNone/>
            </a:pPr>
            <a:r>
              <a:rPr lang="el-GR" dirty="0">
                <a:latin typeface="Times New Roman" charset="0"/>
              </a:rPr>
              <a:t>Γερμανική</a:t>
            </a:r>
            <a:r>
              <a:rPr lang="en-US" dirty="0">
                <a:latin typeface="Book Antiqua" charset="0"/>
              </a:rPr>
              <a:t>				</a:t>
            </a:r>
            <a:r>
              <a:rPr lang="el-GR" b="1" dirty="0">
                <a:latin typeface="Times New Roman" charset="0"/>
              </a:rPr>
              <a:t>Ελληνική</a:t>
            </a:r>
          </a:p>
          <a:p>
            <a:pPr eaLnBrk="1" hangingPunct="1"/>
            <a:r>
              <a:rPr lang="en-US" sz="2000" dirty="0" err="1">
                <a:latin typeface="Book Antiqua" charset="0"/>
              </a:rPr>
              <a:t>lieben</a:t>
            </a:r>
            <a:r>
              <a:rPr lang="en-US" sz="2000" dirty="0">
                <a:latin typeface="Book Antiqua" charset="0"/>
              </a:rPr>
              <a:t>	</a:t>
            </a:r>
            <a:r>
              <a:rPr lang="el-GR" sz="2000" dirty="0">
                <a:latin typeface="Book Antiqua" charset="0"/>
              </a:rPr>
              <a:t>	</a:t>
            </a:r>
            <a:r>
              <a:rPr lang="en-US" sz="2000" dirty="0" err="1">
                <a:latin typeface="Book Antiqua" charset="0"/>
              </a:rPr>
              <a:t>geliebt</a:t>
            </a:r>
            <a:r>
              <a:rPr lang="el-GR" sz="2000" dirty="0">
                <a:latin typeface="Times New Roman" charset="0"/>
              </a:rPr>
              <a:t>			</a:t>
            </a:r>
            <a:r>
              <a:rPr lang="el-GR" sz="2000" dirty="0">
                <a:highlight>
                  <a:srgbClr val="FFFF00"/>
                </a:highlight>
                <a:latin typeface="Times New Roman" charset="0"/>
              </a:rPr>
              <a:t>πέφτω	</a:t>
            </a:r>
            <a:r>
              <a:rPr lang="el-GR" sz="2000" b="1" dirty="0" err="1">
                <a:highlight>
                  <a:srgbClr val="FFFF00"/>
                </a:highlight>
                <a:latin typeface="Times New Roman" charset="0"/>
              </a:rPr>
              <a:t>έ</a:t>
            </a:r>
            <a:r>
              <a:rPr lang="el-GR" sz="2000" dirty="0">
                <a:highlight>
                  <a:srgbClr val="FFFF00"/>
                </a:highlight>
                <a:latin typeface="Times New Roman" charset="0"/>
              </a:rPr>
              <a:t>-</a:t>
            </a:r>
            <a:r>
              <a:rPr lang="el-GR" sz="2000" dirty="0" err="1">
                <a:highlight>
                  <a:srgbClr val="FFFF00"/>
                </a:highlight>
                <a:latin typeface="Times New Roman" charset="0"/>
              </a:rPr>
              <a:t>πεσ</a:t>
            </a:r>
            <a:r>
              <a:rPr lang="el-GR" sz="2000" dirty="0">
                <a:highlight>
                  <a:srgbClr val="FFFF00"/>
                </a:highlight>
                <a:latin typeface="Times New Roman" charset="0"/>
              </a:rPr>
              <a:t>-</a:t>
            </a:r>
            <a:r>
              <a:rPr lang="el-GR" sz="2000" b="1" dirty="0">
                <a:highlight>
                  <a:srgbClr val="FFFF00"/>
                </a:highlight>
                <a:latin typeface="Times New Roman" charset="0"/>
              </a:rPr>
              <a:t>α</a:t>
            </a:r>
            <a:endParaRPr lang="en-US" sz="2000" b="1" dirty="0">
              <a:highlight>
                <a:srgbClr val="FFFF00"/>
              </a:highlight>
              <a:latin typeface="Book Antiqua" charset="0"/>
            </a:endParaRPr>
          </a:p>
          <a:p>
            <a:pPr eaLnBrk="1" hangingPunct="1"/>
            <a:r>
              <a:rPr lang="en-US" sz="2000" dirty="0" err="1">
                <a:highlight>
                  <a:srgbClr val="FFFF00"/>
                </a:highlight>
                <a:latin typeface="Book Antiqua" charset="0"/>
              </a:rPr>
              <a:t>warten</a:t>
            </a:r>
            <a:r>
              <a:rPr lang="en-US" sz="2000" dirty="0">
                <a:highlight>
                  <a:srgbClr val="FFFF00"/>
                </a:highlight>
                <a:latin typeface="Book Antiqua" charset="0"/>
              </a:rPr>
              <a:t>	</a:t>
            </a:r>
            <a:r>
              <a:rPr lang="en-US" sz="2000" dirty="0" err="1">
                <a:highlight>
                  <a:srgbClr val="FFFF00"/>
                </a:highlight>
                <a:latin typeface="Book Antiqua" charset="0"/>
              </a:rPr>
              <a:t>gewartet</a:t>
            </a:r>
            <a:endParaRPr lang="el-GR" sz="2000" dirty="0">
              <a:highlight>
                <a:srgbClr val="FFFF00"/>
              </a:highlight>
              <a:latin typeface="Times New Roman" charset="0"/>
            </a:endParaRPr>
          </a:p>
        </p:txBody>
      </p:sp>
      <p:sp>
        <p:nvSpPr>
          <p:cNvPr id="4" name="TextBox 3">
            <a:extLst>
              <a:ext uri="{FF2B5EF4-FFF2-40B4-BE49-F238E27FC236}">
                <a16:creationId xmlns:a16="http://schemas.microsoft.com/office/drawing/2014/main" id="{78740544-52D0-E84C-A209-9104EE54BA4E}"/>
              </a:ext>
            </a:extLst>
          </p:cNvPr>
          <p:cNvSpPr txBox="1"/>
          <p:nvPr/>
        </p:nvSpPr>
        <p:spPr>
          <a:xfrm>
            <a:off x="8582025" y="2271713"/>
            <a:ext cx="2085975" cy="2031325"/>
          </a:xfrm>
          <a:prstGeom prst="rect">
            <a:avLst/>
          </a:prstGeom>
          <a:noFill/>
        </p:spPr>
        <p:txBody>
          <a:bodyPr wrap="square" rtlCol="0">
            <a:spAutoFit/>
          </a:bodyPr>
          <a:lstStyle/>
          <a:p>
            <a:r>
              <a:rPr lang="en-US" dirty="0">
                <a:highlight>
                  <a:srgbClr val="FFFF00"/>
                </a:highlight>
              </a:rPr>
              <a:t>M</a:t>
            </a:r>
            <a:r>
              <a:rPr lang="el-GR" dirty="0" err="1">
                <a:highlight>
                  <a:srgbClr val="FFFF00"/>
                </a:highlight>
              </a:rPr>
              <a:t>ορφήματα</a:t>
            </a:r>
            <a:r>
              <a:rPr lang="el-GR" dirty="0">
                <a:highlight>
                  <a:srgbClr val="FFFF00"/>
                </a:highlight>
              </a:rPr>
              <a:t> που επικολλώνται σε άλλα μορφήματα </a:t>
            </a:r>
            <a:r>
              <a:rPr lang="el-GR" dirty="0"/>
              <a:t>στην αρχή και στο τέλος μιας λέξης </a:t>
            </a:r>
            <a:r>
              <a:rPr lang="el-GR" dirty="0">
                <a:highlight>
                  <a:srgbClr val="FFFF00"/>
                </a:highlight>
              </a:rPr>
              <a:t>(ασυνεχή μορφήματα)</a:t>
            </a:r>
          </a:p>
        </p:txBody>
      </p:sp>
    </p:spTree>
    <p:extLst>
      <p:ext uri="{BB962C8B-B14F-4D97-AF65-F5344CB8AC3E}">
        <p14:creationId xmlns:p14="http://schemas.microsoft.com/office/powerpoint/2010/main" val="3442774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31136" y="369379"/>
            <a:ext cx="7729728" cy="1188720"/>
          </a:xfrm>
        </p:spPr>
        <p:txBody>
          <a:bodyPr rtlCol="0">
            <a:normAutofit/>
            <a:scene3d>
              <a:camera prst="orthographicFront"/>
              <a:lightRig rig="soft" dir="t">
                <a:rot lat="0" lon="0" rev="16800000"/>
              </a:lightRig>
            </a:scene3d>
          </a:bodyPr>
          <a:lstStyle/>
          <a:p>
            <a:pPr>
              <a:defRPr/>
            </a:pPr>
            <a:r>
              <a:rPr lang="el-GR" sz="3200" b="1" dirty="0">
                <a:solidFill>
                  <a:srgbClr val="FF0000"/>
                </a:solidFill>
              </a:rPr>
              <a:t>Γενικές παρατηρήσεις</a:t>
            </a:r>
          </a:p>
        </p:txBody>
      </p:sp>
      <p:sp>
        <p:nvSpPr>
          <p:cNvPr id="40962" name="2 - Θέση περιεχομένου"/>
          <p:cNvSpPr>
            <a:spLocks noGrp="1"/>
          </p:cNvSpPr>
          <p:nvPr>
            <p:ph idx="1"/>
          </p:nvPr>
        </p:nvSpPr>
        <p:spPr>
          <a:xfrm>
            <a:off x="1847850" y="1671638"/>
            <a:ext cx="8362950" cy="4781550"/>
          </a:xfrm>
        </p:spPr>
        <p:txBody>
          <a:bodyPr>
            <a:normAutofit lnSpcReduction="10000"/>
          </a:bodyPr>
          <a:lstStyle/>
          <a:p>
            <a:pPr eaLnBrk="1" hangingPunct="1"/>
            <a:r>
              <a:rPr lang="el-GR" sz="2000" dirty="0">
                <a:latin typeface="Times New Roman" charset="0"/>
              </a:rPr>
              <a:t>Η σημασία ενός μορφήματος πρέπει να είναι σταθερή.</a:t>
            </a:r>
          </a:p>
          <a:p>
            <a:pPr eaLnBrk="1" hangingPunct="1"/>
            <a:endParaRPr lang="el-GR" sz="2000" dirty="0">
              <a:latin typeface="Times New Roman" charset="0"/>
            </a:endParaRPr>
          </a:p>
          <a:p>
            <a:pPr eaLnBrk="1" hangingPunct="1">
              <a:buFont typeface="Wingdings" charset="0"/>
              <a:buNone/>
            </a:pPr>
            <a:r>
              <a:rPr lang="el-GR" sz="2000" dirty="0">
                <a:latin typeface="Times New Roman" charset="0"/>
              </a:rPr>
              <a:t>-</a:t>
            </a:r>
            <a:r>
              <a:rPr lang="el-GR" sz="2000" b="1" dirty="0" err="1">
                <a:latin typeface="Times New Roman" charset="0"/>
              </a:rPr>
              <a:t>ος</a:t>
            </a:r>
            <a:r>
              <a:rPr lang="el-GR" sz="2000" dirty="0">
                <a:latin typeface="Times New Roman" charset="0"/>
              </a:rPr>
              <a:t> (</a:t>
            </a:r>
            <a:r>
              <a:rPr lang="el-GR" sz="2000" dirty="0" err="1">
                <a:latin typeface="Times New Roman" charset="0"/>
              </a:rPr>
              <a:t>δρόμ-ος</a:t>
            </a:r>
            <a:r>
              <a:rPr lang="el-GR" sz="2000" dirty="0">
                <a:latin typeface="Times New Roman" charset="0"/>
              </a:rPr>
              <a:t>, </a:t>
            </a:r>
            <a:r>
              <a:rPr lang="el-GR" sz="2000" dirty="0" err="1">
                <a:latin typeface="Times New Roman" charset="0"/>
              </a:rPr>
              <a:t>άνθρωπ-ος</a:t>
            </a:r>
            <a:r>
              <a:rPr lang="el-GR" sz="2000" dirty="0">
                <a:latin typeface="Times New Roman" charset="0"/>
              </a:rPr>
              <a:t>, αλλά </a:t>
            </a:r>
            <a:r>
              <a:rPr lang="el-GR" sz="2000" dirty="0">
                <a:highlight>
                  <a:srgbClr val="FFFF00"/>
                </a:highlight>
                <a:latin typeface="Times New Roman" charset="0"/>
              </a:rPr>
              <a:t>εντός;;;; εκτός;;;)</a:t>
            </a:r>
            <a:endParaRPr lang="en-US" sz="2000" dirty="0">
              <a:highlight>
                <a:srgbClr val="FFFF00"/>
              </a:highlight>
              <a:latin typeface="Book Antiqua" charset="0"/>
            </a:endParaRPr>
          </a:p>
          <a:p>
            <a:pPr eaLnBrk="1" hangingPunct="1">
              <a:buFont typeface="Wingdings" charset="0"/>
              <a:buNone/>
            </a:pPr>
            <a:r>
              <a:rPr lang="en-US" sz="2000" b="1" dirty="0">
                <a:latin typeface="Book Antiqua" charset="0"/>
              </a:rPr>
              <a:t>-</a:t>
            </a:r>
            <a:r>
              <a:rPr lang="el-GR" sz="2000" b="1" dirty="0">
                <a:latin typeface="Times New Roman" charset="0"/>
              </a:rPr>
              <a:t>σ-/-ς</a:t>
            </a:r>
            <a:r>
              <a:rPr lang="el-GR" sz="2000" dirty="0">
                <a:latin typeface="Times New Roman" charset="0"/>
              </a:rPr>
              <a:t> (</a:t>
            </a:r>
            <a:r>
              <a:rPr lang="el-GR" sz="2000" dirty="0" err="1">
                <a:latin typeface="Times New Roman" charset="0"/>
              </a:rPr>
              <a:t>έ</a:t>
            </a:r>
            <a:r>
              <a:rPr lang="el-GR" sz="2000" dirty="0">
                <a:latin typeface="Times New Roman" charset="0"/>
              </a:rPr>
              <a:t>-</a:t>
            </a:r>
            <a:r>
              <a:rPr lang="el-GR" sz="2000" dirty="0" err="1">
                <a:latin typeface="Times New Roman" charset="0"/>
              </a:rPr>
              <a:t>γραπ</a:t>
            </a:r>
            <a:r>
              <a:rPr lang="el-GR" sz="2000" dirty="0">
                <a:latin typeface="Times New Roman" charset="0"/>
              </a:rPr>
              <a:t>-</a:t>
            </a:r>
            <a:r>
              <a:rPr lang="el-GR" sz="2000" b="1" dirty="0">
                <a:latin typeface="Times New Roman" charset="0"/>
              </a:rPr>
              <a:t>σ</a:t>
            </a:r>
            <a:r>
              <a:rPr lang="el-GR" sz="2000" dirty="0">
                <a:latin typeface="Times New Roman" charset="0"/>
              </a:rPr>
              <a:t>-α, πατέρα-</a:t>
            </a:r>
            <a:r>
              <a:rPr lang="el-GR" sz="2000" b="1" dirty="0">
                <a:latin typeface="Times New Roman" charset="0"/>
              </a:rPr>
              <a:t>ς</a:t>
            </a:r>
            <a:r>
              <a:rPr lang="el-GR" sz="2000" dirty="0">
                <a:latin typeface="Times New Roman" charset="0"/>
              </a:rPr>
              <a:t>)</a:t>
            </a:r>
          </a:p>
          <a:p>
            <a:pPr eaLnBrk="1" hangingPunct="1">
              <a:buFont typeface="Wingdings" charset="0"/>
              <a:buNone/>
            </a:pPr>
            <a:r>
              <a:rPr lang="en-US" sz="2000" dirty="0">
                <a:latin typeface="Book Antiqua" charset="0"/>
              </a:rPr>
              <a:t>-</a:t>
            </a:r>
            <a:r>
              <a:rPr lang="en-US" sz="2000" b="1" dirty="0" err="1">
                <a:latin typeface="Book Antiqua" charset="0"/>
              </a:rPr>
              <a:t>er</a:t>
            </a:r>
            <a:r>
              <a:rPr lang="en-US" sz="2000" dirty="0">
                <a:latin typeface="Book Antiqua" charset="0"/>
              </a:rPr>
              <a:t> (singer, painter, lover, worker </a:t>
            </a:r>
            <a:r>
              <a:rPr lang="el-GR" sz="2000" dirty="0">
                <a:latin typeface="Times New Roman" charset="0"/>
              </a:rPr>
              <a:t>αλλά </a:t>
            </a:r>
            <a:r>
              <a:rPr lang="en-US" sz="2000" dirty="0">
                <a:latin typeface="Book Antiqua" charset="0"/>
              </a:rPr>
              <a:t>nicer, prettier, taller)</a:t>
            </a:r>
            <a:endParaRPr lang="el-GR" sz="2000" dirty="0">
              <a:latin typeface="Book Antiqua" charset="0"/>
            </a:endParaRPr>
          </a:p>
          <a:p>
            <a:pPr eaLnBrk="1" hangingPunct="1">
              <a:buFont typeface="Wingdings" charset="0"/>
              <a:buNone/>
            </a:pPr>
            <a:endParaRPr lang="el-GR" sz="2000" dirty="0">
              <a:latin typeface="Times New Roman" charset="0"/>
            </a:endParaRPr>
          </a:p>
          <a:p>
            <a:pPr eaLnBrk="1" hangingPunct="1">
              <a:buFont typeface="Wingdings" charset="0"/>
              <a:buNone/>
            </a:pPr>
            <a:r>
              <a:rPr lang="el-GR" sz="2000" b="1" dirty="0">
                <a:latin typeface="Times New Roman" charset="0"/>
              </a:rPr>
              <a:t>ΑΡΑ,</a:t>
            </a:r>
          </a:p>
          <a:p>
            <a:pPr eaLnBrk="1" hangingPunct="1">
              <a:buFont typeface="Wingdings" charset="0"/>
              <a:buAutoNum type="arabicPeriod"/>
            </a:pPr>
            <a:r>
              <a:rPr lang="el-GR" sz="2000" dirty="0">
                <a:latin typeface="Times New Roman" charset="0"/>
              </a:rPr>
              <a:t>Δύο διαφορετικά μορφήματα μπορούν να προφέρονται με τον ίδιο τρόπο</a:t>
            </a:r>
          </a:p>
          <a:p>
            <a:pPr eaLnBrk="1" hangingPunct="1">
              <a:buFont typeface="Wingdings" charset="0"/>
              <a:buAutoNum type="arabicPeriod"/>
            </a:pPr>
            <a:r>
              <a:rPr lang="el-GR" sz="2000" dirty="0">
                <a:latin typeface="Times New Roman" charset="0"/>
              </a:rPr>
              <a:t>Η ίδια μορφή αντιπροσωπεύει δύο μορφήματα λόγω της διαφορετικής τους σημασίας</a:t>
            </a:r>
          </a:p>
          <a:p>
            <a:pPr eaLnBrk="1" hangingPunct="1">
              <a:buFont typeface="Wingdings" charset="0"/>
              <a:buAutoNum type="arabicPeriod"/>
            </a:pPr>
            <a:r>
              <a:rPr lang="el-GR" sz="2000" dirty="0">
                <a:latin typeface="Times New Roman" charset="0"/>
              </a:rPr>
              <a:t>Οι ίδιοι φθόγγοι μπορούν να εμφανίζονται σε διαφορετική λέξη και να μην αντιπροσωπεύουν το ίδιο μόρφημα </a:t>
            </a:r>
            <a:endParaRPr lang="en-US" sz="2000" dirty="0">
              <a:latin typeface="Book Antiqua" charset="0"/>
            </a:endParaRPr>
          </a:p>
          <a:p>
            <a:pPr eaLnBrk="1" hangingPunct="1">
              <a:buFont typeface="Wingdings" charset="0"/>
              <a:buNone/>
            </a:pPr>
            <a:endParaRPr lang="el-GR" sz="2000" dirty="0">
              <a:latin typeface="Times New Roman" charset="0"/>
            </a:endParaRPr>
          </a:p>
        </p:txBody>
      </p:sp>
    </p:spTree>
    <p:extLst>
      <p:ext uri="{BB962C8B-B14F-4D97-AF65-F5344CB8AC3E}">
        <p14:creationId xmlns:p14="http://schemas.microsoft.com/office/powerpoint/2010/main" val="193846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9800" y="11575"/>
            <a:ext cx="7772400" cy="914400"/>
          </a:xfrm>
        </p:spPr>
        <p:txBody>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Μόρφημα</a:t>
            </a:r>
          </a:p>
        </p:txBody>
      </p:sp>
      <p:sp>
        <p:nvSpPr>
          <p:cNvPr id="6" name="5 - TextBox"/>
          <p:cNvSpPr txBox="1"/>
          <p:nvPr/>
        </p:nvSpPr>
        <p:spPr>
          <a:xfrm>
            <a:off x="1752600" y="1066800"/>
            <a:ext cx="8610600" cy="2677656"/>
          </a:xfrm>
          <a:prstGeom prst="rect">
            <a:avLst/>
          </a:prstGeom>
          <a:noFill/>
        </p:spPr>
        <p:txBody>
          <a:bodyPr wrap="square" rtlCol="0">
            <a:spAutoFit/>
          </a:bodyPr>
          <a:lstStyle/>
          <a:p>
            <a:pPr algn="ctr"/>
            <a:r>
              <a:rPr lang="el-GR" sz="2400" b="1" dirty="0">
                <a:solidFill>
                  <a:srgbClr val="00B050"/>
                </a:solidFill>
                <a:latin typeface="Cambria" pitchFamily="18" charset="0"/>
                <a:sym typeface="Wingdings" pitchFamily="2" charset="2"/>
              </a:rPr>
              <a:t>γράφω  </a:t>
            </a:r>
            <a:r>
              <a:rPr lang="el-GR" sz="2400" b="1" dirty="0" err="1">
                <a:solidFill>
                  <a:srgbClr val="00B050"/>
                </a:solidFill>
                <a:latin typeface="Cambria" pitchFamily="18" charset="0"/>
              </a:rPr>
              <a:t>γράφ</a:t>
            </a:r>
            <a:r>
              <a:rPr lang="el-GR" sz="2400" b="1" dirty="0">
                <a:solidFill>
                  <a:srgbClr val="00B050"/>
                </a:solidFill>
                <a:latin typeface="Cambria" pitchFamily="18" charset="0"/>
              </a:rPr>
              <a:t>-ω </a:t>
            </a:r>
            <a:endParaRPr lang="en-US" sz="2400" b="1" dirty="0">
              <a:solidFill>
                <a:srgbClr val="00B050"/>
              </a:solidFill>
              <a:latin typeface="Cambria" pitchFamily="18" charset="0"/>
            </a:endParaRPr>
          </a:p>
          <a:p>
            <a:pPr algn="ctr"/>
            <a:r>
              <a:rPr lang="el-GR" sz="2400" b="1" dirty="0">
                <a:solidFill>
                  <a:srgbClr val="00B050"/>
                </a:solidFill>
                <a:latin typeface="Cambria" pitchFamily="18" charset="0"/>
                <a:sym typeface="Wingdings" pitchFamily="2" charset="2"/>
              </a:rPr>
              <a:t>συγγραφέας  </a:t>
            </a:r>
            <a:r>
              <a:rPr lang="el-GR" sz="2400" b="1" dirty="0">
                <a:solidFill>
                  <a:srgbClr val="00B050"/>
                </a:solidFill>
                <a:latin typeface="Cambria" pitchFamily="18" charset="0"/>
              </a:rPr>
              <a:t>συν + </a:t>
            </a:r>
            <a:r>
              <a:rPr lang="el-GR" sz="2400" b="1" dirty="0" err="1">
                <a:solidFill>
                  <a:srgbClr val="00B050"/>
                </a:solidFill>
                <a:latin typeface="Cambria" pitchFamily="18" charset="0"/>
              </a:rPr>
              <a:t>γράφ</a:t>
            </a:r>
            <a:r>
              <a:rPr lang="el-GR" sz="2400" b="1" dirty="0">
                <a:solidFill>
                  <a:srgbClr val="00B050"/>
                </a:solidFill>
                <a:latin typeface="Cambria" pitchFamily="18" charset="0"/>
              </a:rPr>
              <a:t>-ω  + εα(ς) </a:t>
            </a:r>
            <a:endParaRPr lang="en-US" sz="2400" b="1" dirty="0">
              <a:solidFill>
                <a:srgbClr val="00B050"/>
              </a:solidFill>
              <a:latin typeface="Cambria" pitchFamily="18" charset="0"/>
            </a:endParaRPr>
          </a:p>
          <a:p>
            <a:pPr algn="ctr"/>
            <a:r>
              <a:rPr lang="el-GR" sz="2400" b="1" dirty="0">
                <a:solidFill>
                  <a:srgbClr val="00B050"/>
                </a:solidFill>
                <a:latin typeface="Cambria" pitchFamily="18" charset="0"/>
                <a:sym typeface="Wingdings" pitchFamily="2" charset="2"/>
              </a:rPr>
              <a:t>σύγγραμμα   </a:t>
            </a:r>
            <a:r>
              <a:rPr lang="el-GR" sz="2400" b="1" dirty="0">
                <a:solidFill>
                  <a:srgbClr val="00B050"/>
                </a:solidFill>
                <a:latin typeface="Cambria" pitchFamily="18" charset="0"/>
              </a:rPr>
              <a:t>συν + </a:t>
            </a:r>
            <a:r>
              <a:rPr lang="el-GR" sz="2400" b="1" dirty="0" err="1">
                <a:solidFill>
                  <a:srgbClr val="00B050"/>
                </a:solidFill>
                <a:latin typeface="Cambria" pitchFamily="18" charset="0"/>
              </a:rPr>
              <a:t>γράφ</a:t>
            </a:r>
            <a:r>
              <a:rPr lang="el-GR" sz="2400" b="1" dirty="0">
                <a:solidFill>
                  <a:srgbClr val="00B050"/>
                </a:solidFill>
                <a:latin typeface="Cambria" pitchFamily="18" charset="0"/>
              </a:rPr>
              <a:t>-ω  + μα</a:t>
            </a:r>
            <a:endParaRPr lang="en-US" sz="2400" b="1" dirty="0">
              <a:solidFill>
                <a:srgbClr val="00B050"/>
              </a:solidFill>
              <a:latin typeface="Cambria" pitchFamily="18" charset="0"/>
            </a:endParaRPr>
          </a:p>
          <a:p>
            <a:pPr algn="ctr"/>
            <a:endParaRPr lang="el-GR" sz="2400" dirty="0">
              <a:latin typeface="Cambria" pitchFamily="18" charset="0"/>
            </a:endParaRPr>
          </a:p>
          <a:p>
            <a:pPr algn="ctr"/>
            <a:r>
              <a:rPr lang="en-US" sz="2400" b="1" dirty="0" err="1">
                <a:solidFill>
                  <a:srgbClr val="7030A0"/>
                </a:solidFill>
                <a:latin typeface="Cambria" pitchFamily="18" charset="0"/>
              </a:rPr>
              <a:t>k</a:t>
            </a:r>
            <a:r>
              <a:rPr lang="en-US" sz="2400" dirty="0" err="1">
                <a:solidFill>
                  <a:srgbClr val="7030A0"/>
                </a:solidFill>
                <a:latin typeface="Cambria" pitchFamily="18" charset="0"/>
              </a:rPr>
              <a:t>a</a:t>
            </a:r>
            <a:r>
              <a:rPr lang="en-US" sz="2400" b="1" dirty="0" err="1">
                <a:solidFill>
                  <a:srgbClr val="7030A0"/>
                </a:solidFill>
                <a:latin typeface="Cambria" pitchFamily="18" charset="0"/>
              </a:rPr>
              <a:t>t</a:t>
            </a:r>
            <a:r>
              <a:rPr lang="en-US" sz="2400" dirty="0" err="1">
                <a:solidFill>
                  <a:srgbClr val="7030A0"/>
                </a:solidFill>
                <a:latin typeface="Cambria" pitchFamily="18" charset="0"/>
              </a:rPr>
              <a:t>a</a:t>
            </a:r>
            <a:r>
              <a:rPr lang="en-US" sz="2400" b="1" dirty="0" err="1">
                <a:solidFill>
                  <a:srgbClr val="7030A0"/>
                </a:solidFill>
                <a:latin typeface="Cambria" pitchFamily="18" charset="0"/>
              </a:rPr>
              <a:t>b</a:t>
            </a:r>
            <a:r>
              <a:rPr lang="en-US" sz="2400" dirty="0">
                <a:solidFill>
                  <a:srgbClr val="7030A0"/>
                </a:solidFill>
                <a:latin typeface="Cambria" pitchFamily="18" charset="0"/>
              </a:rPr>
              <a:t>  ‘</a:t>
            </a:r>
            <a:r>
              <a:rPr lang="el-GR" sz="2400" dirty="0">
                <a:solidFill>
                  <a:srgbClr val="7030A0"/>
                </a:solidFill>
                <a:latin typeface="Cambria" pitchFamily="18" charset="0"/>
              </a:rPr>
              <a:t>έγραψε’</a:t>
            </a:r>
          </a:p>
          <a:p>
            <a:pPr algn="ctr"/>
            <a:r>
              <a:rPr lang="en-US" sz="2400" b="1" dirty="0" err="1">
                <a:solidFill>
                  <a:srgbClr val="7030A0"/>
                </a:solidFill>
                <a:latin typeface="Cambria" pitchFamily="18" charset="0"/>
              </a:rPr>
              <a:t>k</a:t>
            </a:r>
            <a:r>
              <a:rPr lang="en-US" sz="2400" dirty="0" err="1">
                <a:solidFill>
                  <a:srgbClr val="7030A0"/>
                </a:solidFill>
                <a:latin typeface="Cambria" pitchFamily="18" charset="0"/>
              </a:rPr>
              <a:t>aa</a:t>
            </a:r>
            <a:r>
              <a:rPr lang="en-US" sz="2400" b="1" dirty="0" err="1">
                <a:solidFill>
                  <a:srgbClr val="7030A0"/>
                </a:solidFill>
                <a:latin typeface="Cambria" pitchFamily="18" charset="0"/>
              </a:rPr>
              <a:t>t</a:t>
            </a:r>
            <a:r>
              <a:rPr lang="en-US" sz="2400" dirty="0" err="1">
                <a:solidFill>
                  <a:srgbClr val="7030A0"/>
                </a:solidFill>
                <a:latin typeface="Cambria" pitchFamily="18" charset="0"/>
              </a:rPr>
              <a:t>i</a:t>
            </a:r>
            <a:r>
              <a:rPr lang="en-US" sz="2400" b="1" dirty="0" err="1">
                <a:solidFill>
                  <a:srgbClr val="7030A0"/>
                </a:solidFill>
                <a:latin typeface="Cambria" pitchFamily="18" charset="0"/>
              </a:rPr>
              <a:t>b</a:t>
            </a:r>
            <a:r>
              <a:rPr lang="en-US" sz="2400" dirty="0">
                <a:solidFill>
                  <a:srgbClr val="7030A0"/>
                </a:solidFill>
                <a:latin typeface="Cambria" pitchFamily="18" charset="0"/>
              </a:rPr>
              <a:t> ‘</a:t>
            </a:r>
            <a:r>
              <a:rPr lang="el-GR" sz="2400" dirty="0">
                <a:solidFill>
                  <a:srgbClr val="7030A0"/>
                </a:solidFill>
                <a:latin typeface="Cambria" pitchFamily="18" charset="0"/>
              </a:rPr>
              <a:t>συγγραφέας’</a:t>
            </a:r>
          </a:p>
          <a:p>
            <a:pPr algn="ctr"/>
            <a:r>
              <a:rPr lang="en-US" sz="2400" b="1" dirty="0" err="1">
                <a:solidFill>
                  <a:srgbClr val="7030A0"/>
                </a:solidFill>
                <a:latin typeface="Cambria" pitchFamily="18" charset="0"/>
              </a:rPr>
              <a:t>k</a:t>
            </a:r>
            <a:r>
              <a:rPr lang="en-US" sz="2400" dirty="0" err="1">
                <a:solidFill>
                  <a:srgbClr val="7030A0"/>
                </a:solidFill>
                <a:latin typeface="Cambria" pitchFamily="18" charset="0"/>
              </a:rPr>
              <a:t>i</a:t>
            </a:r>
            <a:r>
              <a:rPr lang="en-US" sz="2400" b="1" dirty="0" err="1">
                <a:solidFill>
                  <a:srgbClr val="7030A0"/>
                </a:solidFill>
                <a:latin typeface="Cambria" pitchFamily="18" charset="0"/>
              </a:rPr>
              <a:t>t</a:t>
            </a:r>
            <a:r>
              <a:rPr lang="en-US" sz="2400" dirty="0" err="1">
                <a:solidFill>
                  <a:srgbClr val="7030A0"/>
                </a:solidFill>
                <a:latin typeface="Cambria" pitchFamily="18" charset="0"/>
              </a:rPr>
              <a:t>áa</a:t>
            </a:r>
            <a:r>
              <a:rPr lang="en-US" sz="2400" b="1" dirty="0" err="1">
                <a:solidFill>
                  <a:srgbClr val="7030A0"/>
                </a:solidFill>
                <a:latin typeface="Cambria" pitchFamily="18" charset="0"/>
              </a:rPr>
              <a:t>b</a:t>
            </a:r>
            <a:r>
              <a:rPr lang="en-US" sz="2400" dirty="0">
                <a:solidFill>
                  <a:srgbClr val="7030A0"/>
                </a:solidFill>
                <a:latin typeface="Cambria" pitchFamily="18" charset="0"/>
              </a:rPr>
              <a:t> ‘</a:t>
            </a:r>
            <a:r>
              <a:rPr lang="el-GR" sz="2400" dirty="0">
                <a:solidFill>
                  <a:srgbClr val="7030A0"/>
                </a:solidFill>
                <a:latin typeface="Cambria" pitchFamily="18" charset="0"/>
              </a:rPr>
              <a:t>σύγγραμμα/βιβλίο’</a:t>
            </a:r>
          </a:p>
        </p:txBody>
      </p:sp>
      <p:sp>
        <p:nvSpPr>
          <p:cNvPr id="4" name="3 - Ορθογώνιο"/>
          <p:cNvSpPr/>
          <p:nvPr/>
        </p:nvSpPr>
        <p:spPr>
          <a:xfrm>
            <a:off x="3810000" y="3962400"/>
            <a:ext cx="4572000" cy="523220"/>
          </a:xfrm>
          <a:prstGeom prst="rect">
            <a:avLst/>
          </a:prstGeom>
        </p:spPr>
        <p:txBody>
          <a:bodyPr wrap="square">
            <a:spAutoFit/>
          </a:bodyPr>
          <a:lstStyle/>
          <a:p>
            <a:pPr algn="ctr"/>
            <a:r>
              <a:rPr lang="el-GR" sz="2800" b="1" dirty="0">
                <a:solidFill>
                  <a:srgbClr val="00B050"/>
                </a:solidFill>
              </a:rPr>
              <a:t>Λέξεις</a:t>
            </a:r>
            <a:r>
              <a:rPr lang="el-GR" sz="2800" dirty="0">
                <a:sym typeface="Wingdings"/>
              </a:rPr>
              <a:t>   </a:t>
            </a:r>
            <a:r>
              <a:rPr lang="el-GR" sz="2800" b="1" dirty="0">
                <a:solidFill>
                  <a:srgbClr val="7030A0"/>
                </a:solidFill>
                <a:sym typeface="Wingdings"/>
              </a:rPr>
              <a:t>Μορφήματα</a:t>
            </a:r>
            <a:endParaRPr lang="el-GR" sz="2800" b="1" dirty="0">
              <a:solidFill>
                <a:srgbClr val="7030A0"/>
              </a:solidFill>
            </a:endParaRPr>
          </a:p>
        </p:txBody>
      </p:sp>
      <p:sp>
        <p:nvSpPr>
          <p:cNvPr id="5" name="4 - Ορθογώνιο"/>
          <p:cNvSpPr/>
          <p:nvPr/>
        </p:nvSpPr>
        <p:spPr>
          <a:xfrm>
            <a:off x="1828800" y="5029201"/>
            <a:ext cx="8382000" cy="830997"/>
          </a:xfrm>
          <a:prstGeom prst="rect">
            <a:avLst/>
          </a:prstGeom>
        </p:spPr>
        <p:txBody>
          <a:bodyPr wrap="square">
            <a:spAutoFit/>
          </a:bodyPr>
          <a:lstStyle/>
          <a:p>
            <a:pPr algn="ctr"/>
            <a:r>
              <a:rPr lang="el-GR" sz="2400" b="1" dirty="0">
                <a:solidFill>
                  <a:srgbClr val="7030A0"/>
                </a:solidFill>
              </a:rPr>
              <a:t>Μόρφημα</a:t>
            </a:r>
            <a:r>
              <a:rPr lang="el-GR" sz="2400" dirty="0"/>
              <a:t>: η ελάχιστη γλωσσική μονάδα που είναι </a:t>
            </a:r>
            <a:r>
              <a:rPr lang="el-GR" sz="2400" b="1" dirty="0">
                <a:solidFill>
                  <a:srgbClr val="7030A0"/>
                </a:solidFill>
              </a:rPr>
              <a:t>φορέας μορφής και σημασίας </a:t>
            </a:r>
            <a:r>
              <a:rPr lang="el-GR" sz="2400" dirty="0"/>
              <a:t>μέσα σε μια λέξη.</a:t>
            </a:r>
          </a:p>
        </p:txBody>
      </p:sp>
    </p:spTree>
    <p:extLst>
      <p:ext uri="{BB962C8B-B14F-4D97-AF65-F5344CB8AC3E}">
        <p14:creationId xmlns:p14="http://schemas.microsoft.com/office/powerpoint/2010/main" val="309450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B8D9AD-DB35-6D4E-A779-F5F80E1D2885}"/>
              </a:ext>
            </a:extLst>
          </p:cNvPr>
          <p:cNvSpPr>
            <a:spLocks noGrp="1"/>
          </p:cNvSpPr>
          <p:nvPr>
            <p:ph type="title"/>
          </p:nvPr>
        </p:nvSpPr>
        <p:spPr/>
        <p:txBody>
          <a:bodyPr/>
          <a:lstStyle/>
          <a:p>
            <a:r>
              <a:rPr lang="el-GR" dirty="0" err="1"/>
              <a:t>Πωσ</a:t>
            </a:r>
            <a:r>
              <a:rPr lang="el-GR" dirty="0"/>
              <a:t> </a:t>
            </a:r>
            <a:r>
              <a:rPr lang="el-GR" dirty="0" err="1"/>
              <a:t>σχηματιζω</a:t>
            </a:r>
            <a:r>
              <a:rPr lang="el-GR" dirty="0"/>
              <a:t> </a:t>
            </a:r>
            <a:r>
              <a:rPr lang="el-GR" dirty="0" err="1"/>
              <a:t>καινουριεσ</a:t>
            </a:r>
            <a:r>
              <a:rPr lang="el-GR" dirty="0"/>
              <a:t> </a:t>
            </a:r>
            <a:r>
              <a:rPr lang="el-GR" dirty="0" err="1"/>
              <a:t>λεξεισ</a:t>
            </a:r>
            <a:r>
              <a:rPr lang="el-GR" dirty="0"/>
              <a:t>;</a:t>
            </a:r>
          </a:p>
        </p:txBody>
      </p:sp>
      <p:sp>
        <p:nvSpPr>
          <p:cNvPr id="4" name="Θέση κειμένου 3">
            <a:extLst>
              <a:ext uri="{FF2B5EF4-FFF2-40B4-BE49-F238E27FC236}">
                <a16:creationId xmlns:a16="http://schemas.microsoft.com/office/drawing/2014/main" id="{E416F518-5E83-314E-AA70-3C4A899688D3}"/>
              </a:ext>
            </a:extLst>
          </p:cNvPr>
          <p:cNvSpPr>
            <a:spLocks noGrp="1"/>
          </p:cNvSpPr>
          <p:nvPr>
            <p:ph type="body" idx="1"/>
          </p:nvPr>
        </p:nvSpPr>
        <p:spPr/>
        <p:txBody>
          <a:bodyPr/>
          <a:lstStyle/>
          <a:p>
            <a:r>
              <a:rPr lang="el-GR" sz="3200" b="1" dirty="0"/>
              <a:t>Παραγωγή – Σύνθεση</a:t>
            </a:r>
            <a:endParaRPr lang="en-US" sz="3200" b="1" dirty="0"/>
          </a:p>
          <a:p>
            <a:r>
              <a:rPr lang="el-GR" sz="3200" b="1" dirty="0" err="1"/>
              <a:t>Διαφορ</a:t>
            </a:r>
            <a:r>
              <a:rPr lang="en-US" sz="3200" b="1" dirty="0" err="1"/>
              <a:t>ά</a:t>
            </a:r>
            <a:r>
              <a:rPr lang="el-GR" sz="3200" b="1" dirty="0"/>
              <a:t> παραγωγής –κλίσης</a:t>
            </a:r>
          </a:p>
          <a:p>
            <a:endParaRPr lang="el-GR" dirty="0"/>
          </a:p>
        </p:txBody>
      </p:sp>
    </p:spTree>
    <p:extLst>
      <p:ext uri="{BB962C8B-B14F-4D97-AF65-F5344CB8AC3E}">
        <p14:creationId xmlns:p14="http://schemas.microsoft.com/office/powerpoint/2010/main" val="4054160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EB5913-29A4-2EC1-86AB-0559B761C143}"/>
              </a:ext>
            </a:extLst>
          </p:cNvPr>
          <p:cNvSpPr>
            <a:spLocks noGrp="1"/>
          </p:cNvSpPr>
          <p:nvPr>
            <p:ph type="title"/>
          </p:nvPr>
        </p:nvSpPr>
        <p:spPr/>
        <p:txBody>
          <a:bodyPr/>
          <a:lstStyle/>
          <a:p>
            <a:r>
              <a:rPr lang="el-GR" dirty="0" err="1"/>
              <a:t>Διαφορεσ</a:t>
            </a:r>
            <a:r>
              <a:rPr lang="el-GR" dirty="0"/>
              <a:t> </a:t>
            </a:r>
            <a:r>
              <a:rPr lang="el-GR" dirty="0" err="1"/>
              <a:t>κλισησ</a:t>
            </a:r>
            <a:r>
              <a:rPr lang="el-GR" dirty="0"/>
              <a:t> και </a:t>
            </a:r>
            <a:r>
              <a:rPr lang="el-GR" dirty="0" err="1"/>
              <a:t>παραγωγησ</a:t>
            </a:r>
            <a:endParaRPr lang="el-GR" dirty="0"/>
          </a:p>
        </p:txBody>
      </p:sp>
      <p:sp>
        <p:nvSpPr>
          <p:cNvPr id="3" name="Θέση περιεχομένου 2">
            <a:extLst>
              <a:ext uri="{FF2B5EF4-FFF2-40B4-BE49-F238E27FC236}">
                <a16:creationId xmlns:a16="http://schemas.microsoft.com/office/drawing/2014/main" id="{DDC55F24-5046-4A30-6235-85C6043753CE}"/>
              </a:ext>
            </a:extLst>
          </p:cNvPr>
          <p:cNvSpPr>
            <a:spLocks noGrp="1"/>
          </p:cNvSpPr>
          <p:nvPr>
            <p:ph idx="1"/>
          </p:nvPr>
        </p:nvSpPr>
        <p:spPr/>
        <p:txBody>
          <a:bodyPr>
            <a:normAutofit fontScale="92500" lnSpcReduction="10000"/>
          </a:bodyPr>
          <a:lstStyle/>
          <a:p>
            <a:r>
              <a:rPr lang="el-GR" dirty="0"/>
              <a:t>1. Η κλίση έχει σχέση με τη σύνταξη, η παραγωγή όχι</a:t>
            </a:r>
          </a:p>
          <a:p>
            <a:pPr lvl="1"/>
            <a:r>
              <a:rPr lang="el-GR" dirty="0"/>
              <a:t>Το παιχνίδι του παιδιού χάθηκε</a:t>
            </a:r>
          </a:p>
          <a:p>
            <a:pPr lvl="1"/>
            <a:r>
              <a:rPr lang="el-GR" dirty="0"/>
              <a:t>Το παιδί έχασε το παιχνίδι του</a:t>
            </a:r>
          </a:p>
          <a:p>
            <a:pPr lvl="1"/>
            <a:r>
              <a:rPr lang="el-GR" dirty="0"/>
              <a:t>Χάθηκαν παιδικά παιχνίδια</a:t>
            </a:r>
          </a:p>
          <a:p>
            <a:r>
              <a:rPr lang="el-GR" dirty="0"/>
              <a:t>2. Η κλίση έχει </a:t>
            </a:r>
            <a:r>
              <a:rPr lang="el-GR" dirty="0" err="1"/>
              <a:t>υποχρεωτικότητα</a:t>
            </a:r>
            <a:r>
              <a:rPr lang="el-GR" dirty="0"/>
              <a:t>, η παραγωγή όχι</a:t>
            </a:r>
          </a:p>
          <a:p>
            <a:pPr lvl="1"/>
            <a:r>
              <a:rPr lang="el-GR" dirty="0"/>
              <a:t>Σκυλί - * </a:t>
            </a:r>
            <a:r>
              <a:rPr lang="el-GR" dirty="0" err="1"/>
              <a:t>σκυλικός</a:t>
            </a:r>
            <a:r>
              <a:rPr lang="el-GR" dirty="0"/>
              <a:t>/ αγόρι - *</a:t>
            </a:r>
            <a:r>
              <a:rPr lang="el-GR" dirty="0" err="1"/>
              <a:t>αγορικός</a:t>
            </a:r>
            <a:r>
              <a:rPr lang="el-GR" dirty="0"/>
              <a:t>/ αρνί - *</a:t>
            </a:r>
            <a:r>
              <a:rPr lang="el-GR" dirty="0" err="1"/>
              <a:t>αρνικός</a:t>
            </a:r>
            <a:endParaRPr lang="el-GR" dirty="0"/>
          </a:p>
          <a:p>
            <a:r>
              <a:rPr lang="el-GR" dirty="0"/>
              <a:t>3. Η κλίση είναι ομαλή και προβλέψιμη, η παραγωγή όχι πάντα</a:t>
            </a:r>
          </a:p>
          <a:p>
            <a:pPr lvl="1"/>
            <a:r>
              <a:rPr lang="el-GR" dirty="0"/>
              <a:t>Αρνί – αρνίσιος, αγόρι – αγορίστικος</a:t>
            </a:r>
          </a:p>
          <a:p>
            <a:pPr lvl="1"/>
            <a:r>
              <a:rPr lang="el-GR" dirty="0"/>
              <a:t>Παιδί –παιδιού, αρνί- αρνιού, αγόρι - αγοριού </a:t>
            </a:r>
          </a:p>
          <a:p>
            <a:pPr lvl="1"/>
            <a:endParaRPr lang="el-GR" dirty="0"/>
          </a:p>
          <a:p>
            <a:endParaRPr lang="el-GR" dirty="0"/>
          </a:p>
        </p:txBody>
      </p:sp>
    </p:spTree>
    <p:extLst>
      <p:ext uri="{BB962C8B-B14F-4D97-AF65-F5344CB8AC3E}">
        <p14:creationId xmlns:p14="http://schemas.microsoft.com/office/powerpoint/2010/main" val="2135893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EB5913-29A4-2EC1-86AB-0559B761C143}"/>
              </a:ext>
            </a:extLst>
          </p:cNvPr>
          <p:cNvSpPr>
            <a:spLocks noGrp="1"/>
          </p:cNvSpPr>
          <p:nvPr>
            <p:ph type="title"/>
          </p:nvPr>
        </p:nvSpPr>
        <p:spPr/>
        <p:txBody>
          <a:bodyPr/>
          <a:lstStyle/>
          <a:p>
            <a:r>
              <a:rPr lang="el-GR" dirty="0" err="1"/>
              <a:t>Διαφορεσ</a:t>
            </a:r>
            <a:r>
              <a:rPr lang="el-GR" dirty="0"/>
              <a:t> </a:t>
            </a:r>
            <a:r>
              <a:rPr lang="el-GR" dirty="0" err="1"/>
              <a:t>κλισησ</a:t>
            </a:r>
            <a:r>
              <a:rPr lang="el-GR" dirty="0"/>
              <a:t> και </a:t>
            </a:r>
            <a:r>
              <a:rPr lang="el-GR" dirty="0" err="1"/>
              <a:t>παραγωγησ</a:t>
            </a:r>
            <a:endParaRPr lang="el-GR" dirty="0"/>
          </a:p>
        </p:txBody>
      </p:sp>
      <p:sp>
        <p:nvSpPr>
          <p:cNvPr id="3" name="Θέση περιεχομένου 2">
            <a:extLst>
              <a:ext uri="{FF2B5EF4-FFF2-40B4-BE49-F238E27FC236}">
                <a16:creationId xmlns:a16="http://schemas.microsoft.com/office/drawing/2014/main" id="{DDC55F24-5046-4A30-6235-85C6043753CE}"/>
              </a:ext>
            </a:extLst>
          </p:cNvPr>
          <p:cNvSpPr>
            <a:spLocks noGrp="1"/>
          </p:cNvSpPr>
          <p:nvPr>
            <p:ph idx="1"/>
          </p:nvPr>
        </p:nvSpPr>
        <p:spPr>
          <a:xfrm>
            <a:off x="2212086" y="2371725"/>
            <a:ext cx="7729728" cy="3914775"/>
          </a:xfrm>
        </p:spPr>
        <p:txBody>
          <a:bodyPr>
            <a:normAutofit/>
          </a:bodyPr>
          <a:lstStyle/>
          <a:p>
            <a:r>
              <a:rPr lang="el-GR" dirty="0"/>
              <a:t>4. Με την κλίση δεν αλλάζει η λεξική σημασία, με την παραγωγή δημιουργείται νέα σημασία</a:t>
            </a:r>
          </a:p>
          <a:p>
            <a:r>
              <a:rPr lang="el-GR" dirty="0"/>
              <a:t>5. Στην κλίση εκφράζονται πιο αφηρημένες σημασίες, στην παραγωγή πιο συγκεκριμένες</a:t>
            </a:r>
          </a:p>
          <a:p>
            <a:pPr lvl="1"/>
            <a:r>
              <a:rPr lang="el-GR" dirty="0"/>
              <a:t>Καταναλώνω – καταναλωτής/ γράφω – γραφείο/ ορατός –αόρατος</a:t>
            </a:r>
          </a:p>
          <a:p>
            <a:pPr lvl="1"/>
            <a:r>
              <a:rPr lang="el-GR" dirty="0" err="1"/>
              <a:t>Αιφνίδ-ιος</a:t>
            </a:r>
            <a:endParaRPr lang="el-GR" dirty="0"/>
          </a:p>
          <a:p>
            <a:pPr lvl="1"/>
            <a:r>
              <a:rPr lang="el-GR" dirty="0" err="1"/>
              <a:t>αιφνιδ</a:t>
            </a:r>
            <a:r>
              <a:rPr lang="el-GR" dirty="0"/>
              <a:t>-</a:t>
            </a:r>
            <a:r>
              <a:rPr lang="el-GR" b="1" dirty="0" err="1"/>
              <a:t>ιάζ</a:t>
            </a:r>
            <a:r>
              <a:rPr lang="el-GR" dirty="0"/>
              <a:t>-ω</a:t>
            </a:r>
          </a:p>
          <a:p>
            <a:pPr lvl="1"/>
            <a:r>
              <a:rPr lang="el-GR" dirty="0" err="1"/>
              <a:t>Αιφνιδ</a:t>
            </a:r>
            <a:r>
              <a:rPr lang="el-GR" dirty="0"/>
              <a:t>-</a:t>
            </a:r>
            <a:r>
              <a:rPr lang="el-GR" b="1" dirty="0" err="1"/>
              <a:t>ιασ</a:t>
            </a:r>
            <a:r>
              <a:rPr lang="el-GR" dirty="0"/>
              <a:t>-</a:t>
            </a:r>
            <a:r>
              <a:rPr lang="el-GR" b="1" dirty="0"/>
              <a:t>τικ</a:t>
            </a:r>
            <a:r>
              <a:rPr lang="el-GR" dirty="0"/>
              <a:t>-</a:t>
            </a:r>
            <a:r>
              <a:rPr lang="el-GR" dirty="0" err="1"/>
              <a:t>ότατ</a:t>
            </a:r>
            <a:r>
              <a:rPr lang="el-GR" dirty="0"/>
              <a:t>-</a:t>
            </a:r>
            <a:r>
              <a:rPr lang="el-GR" dirty="0" err="1"/>
              <a:t>ες</a:t>
            </a:r>
            <a:endParaRPr lang="el-GR" dirty="0"/>
          </a:p>
        </p:txBody>
      </p:sp>
    </p:spTree>
    <p:extLst>
      <p:ext uri="{BB962C8B-B14F-4D97-AF65-F5344CB8AC3E}">
        <p14:creationId xmlns:p14="http://schemas.microsoft.com/office/powerpoint/2010/main" val="1691365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158889"/>
            <a:ext cx="7772400" cy="1143000"/>
          </a:xfrm>
        </p:spPr>
        <p:txBody>
          <a:bodyPr/>
          <a:lstStyle/>
          <a:p>
            <a:pPr algn="ctr" eaLnBrk="1" hangingPunct="1">
              <a:defRPr/>
            </a:pPr>
            <a:r>
              <a:rPr lang="el-GR" altLang="en-US"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Τύποι λέξεων</a:t>
            </a:r>
          </a:p>
        </p:txBody>
      </p:sp>
      <p:sp>
        <p:nvSpPr>
          <p:cNvPr id="6" name="5 - TextBox"/>
          <p:cNvSpPr txBox="1"/>
          <p:nvPr/>
        </p:nvSpPr>
        <p:spPr>
          <a:xfrm>
            <a:off x="1638300" y="1225689"/>
            <a:ext cx="8915400" cy="5632311"/>
          </a:xfrm>
          <a:prstGeom prst="rect">
            <a:avLst/>
          </a:prstGeom>
          <a:noFill/>
        </p:spPr>
        <p:txBody>
          <a:bodyPr wrap="square" rtlCol="0">
            <a:spAutoFit/>
          </a:bodyPr>
          <a:lstStyle/>
          <a:p>
            <a:r>
              <a:rPr lang="el-GR" sz="2400" dirty="0"/>
              <a:t> 			</a:t>
            </a:r>
            <a:r>
              <a:rPr lang="el-GR" sz="2400" b="1" dirty="0"/>
              <a:t>          </a:t>
            </a:r>
            <a:r>
              <a:rPr lang="en-US" sz="2400" b="1" dirty="0"/>
              <a:t>				</a:t>
            </a:r>
            <a:r>
              <a:rPr lang="el-GR" sz="2400" b="1" dirty="0">
                <a:solidFill>
                  <a:srgbClr val="00B050"/>
                </a:solidFill>
                <a:latin typeface="Cambria" pitchFamily="18" charset="0"/>
              </a:rPr>
              <a:t>Λέξεις</a:t>
            </a:r>
            <a:r>
              <a:rPr lang="el-GR" sz="2400" b="1" dirty="0">
                <a:latin typeface="Cambria" pitchFamily="18" charset="0"/>
              </a:rPr>
              <a:t> </a:t>
            </a:r>
            <a:endParaRPr lang="en-US" sz="2400" b="1" dirty="0">
              <a:latin typeface="Cambria" pitchFamily="18" charset="0"/>
            </a:endParaRPr>
          </a:p>
          <a:p>
            <a:r>
              <a:rPr lang="el-GR" sz="2400" dirty="0">
                <a:latin typeface="Cambria" pitchFamily="18" charset="0"/>
              </a:rPr>
              <a:t>       </a:t>
            </a:r>
          </a:p>
          <a:p>
            <a:endParaRPr lang="en-US" sz="2400" dirty="0">
              <a:latin typeface="Cambria" pitchFamily="18" charset="0"/>
            </a:endParaRPr>
          </a:p>
          <a:p>
            <a:r>
              <a:rPr lang="el-GR" sz="2400" dirty="0">
                <a:latin typeface="Cambria" pitchFamily="18" charset="0"/>
              </a:rPr>
              <a:t>Ανοικτής τάξης (περιεχομένου)   Κλειστής τάξης (γραμματικές)</a:t>
            </a:r>
          </a:p>
          <a:p>
            <a:endParaRPr lang="el-GR" sz="2400" dirty="0">
              <a:latin typeface="Cambria" pitchFamily="18" charset="0"/>
            </a:endParaRPr>
          </a:p>
          <a:p>
            <a:endParaRPr lang="en-US" sz="2400" dirty="0">
              <a:latin typeface="Cambria" pitchFamily="18" charset="0"/>
            </a:endParaRPr>
          </a:p>
          <a:p>
            <a:r>
              <a:rPr lang="el-GR" sz="2400" dirty="0">
                <a:latin typeface="Cambria" pitchFamily="18" charset="0"/>
              </a:rPr>
              <a:t>Ουσ.   Ρημ.   </a:t>
            </a:r>
            <a:r>
              <a:rPr lang="el-GR" sz="2400" dirty="0" err="1">
                <a:latin typeface="Cambria" pitchFamily="18" charset="0"/>
              </a:rPr>
              <a:t>Επθ</a:t>
            </a:r>
            <a:r>
              <a:rPr lang="el-GR" sz="2400" dirty="0">
                <a:latin typeface="Cambria" pitchFamily="18" charset="0"/>
              </a:rPr>
              <a:t>.  </a:t>
            </a:r>
            <a:r>
              <a:rPr lang="el-GR" sz="2400" dirty="0" err="1">
                <a:latin typeface="Cambria" pitchFamily="18" charset="0"/>
              </a:rPr>
              <a:t>Επιρ</a:t>
            </a:r>
            <a:r>
              <a:rPr lang="el-GR" sz="2400" dirty="0">
                <a:latin typeface="Cambria" pitchFamily="18" charset="0"/>
              </a:rPr>
              <a:t>.	</a:t>
            </a:r>
            <a:r>
              <a:rPr lang="en-US" sz="2400" dirty="0">
                <a:latin typeface="Cambria" pitchFamily="18" charset="0"/>
              </a:rPr>
              <a:t>	</a:t>
            </a:r>
            <a:r>
              <a:rPr lang="el-GR" sz="2400" dirty="0">
                <a:latin typeface="Cambria" pitchFamily="18" charset="0"/>
              </a:rPr>
              <a:t>Άρθ.	Αντων.    </a:t>
            </a:r>
            <a:r>
              <a:rPr lang="el-GR" sz="2400" dirty="0" err="1">
                <a:latin typeface="Cambria" pitchFamily="18" charset="0"/>
              </a:rPr>
              <a:t>Προθ</a:t>
            </a:r>
            <a:r>
              <a:rPr lang="el-GR" sz="2400" dirty="0">
                <a:latin typeface="Cambria" pitchFamily="18" charset="0"/>
              </a:rPr>
              <a:t>.   Συνδ.  Μόρια</a:t>
            </a:r>
          </a:p>
          <a:p>
            <a:r>
              <a:rPr lang="el-GR" sz="2400" b="1" dirty="0">
                <a:latin typeface="Cambria" pitchFamily="18" charset="0"/>
              </a:rPr>
              <a:t>	</a:t>
            </a:r>
          </a:p>
          <a:p>
            <a:r>
              <a:rPr lang="el-GR" sz="2400" b="1" dirty="0">
                <a:latin typeface="Cambria" pitchFamily="18" charset="0"/>
              </a:rPr>
              <a:t>				</a:t>
            </a:r>
            <a:endParaRPr lang="en-US" sz="2400" b="1" dirty="0">
              <a:latin typeface="Cambria" pitchFamily="18" charset="0"/>
            </a:endParaRPr>
          </a:p>
          <a:p>
            <a:r>
              <a:rPr lang="en-US" sz="2400" b="1" dirty="0">
                <a:latin typeface="Cambria" pitchFamily="18" charset="0"/>
              </a:rPr>
              <a:t>				</a:t>
            </a:r>
            <a:endParaRPr lang="el-GR" sz="2400" dirty="0">
              <a:latin typeface="Cambria" pitchFamily="18" charset="0"/>
            </a:endParaRPr>
          </a:p>
          <a:p>
            <a:r>
              <a:rPr lang="el-GR" sz="2400" dirty="0"/>
              <a:t>			</a:t>
            </a:r>
          </a:p>
          <a:p>
            <a:r>
              <a:rPr lang="el-GR" sz="2400" dirty="0"/>
              <a:t>				</a:t>
            </a:r>
            <a:endParaRPr lang="en-US" sz="2400" dirty="0"/>
          </a:p>
          <a:p>
            <a:endParaRPr lang="el-GR" sz="2400" b="1" dirty="0"/>
          </a:p>
          <a:p>
            <a:r>
              <a:rPr lang="el-GR" sz="2400" dirty="0"/>
              <a:t> </a:t>
            </a:r>
            <a:endParaRPr lang="en-US" sz="2400" dirty="0"/>
          </a:p>
          <a:p>
            <a:endParaRPr lang="en-US" sz="2400" dirty="0"/>
          </a:p>
        </p:txBody>
      </p:sp>
      <p:cxnSp>
        <p:nvCxnSpPr>
          <p:cNvPr id="4" name="Ευθεία γραμμή σύνδεσης 247"/>
          <p:cNvCxnSpPr/>
          <p:nvPr/>
        </p:nvCxnSpPr>
        <p:spPr>
          <a:xfrm flipV="1">
            <a:off x="2362200" y="2749689"/>
            <a:ext cx="914400" cy="608416"/>
          </a:xfrm>
          <a:prstGeom prst="line">
            <a:avLst/>
          </a:prstGeom>
        </p:spPr>
        <p:style>
          <a:lnRef idx="1">
            <a:schemeClr val="dk1"/>
          </a:lnRef>
          <a:fillRef idx="0">
            <a:schemeClr val="dk1"/>
          </a:fillRef>
          <a:effectRef idx="0">
            <a:schemeClr val="dk1"/>
          </a:effectRef>
          <a:fontRef idx="minor">
            <a:schemeClr val="tx1"/>
          </a:fontRef>
        </p:style>
      </p:cxnSp>
      <p:cxnSp>
        <p:nvCxnSpPr>
          <p:cNvPr id="5" name="Ευθεία γραμμή σύνδεσης 247"/>
          <p:cNvCxnSpPr/>
          <p:nvPr/>
        </p:nvCxnSpPr>
        <p:spPr>
          <a:xfrm flipV="1">
            <a:off x="4191000" y="1682889"/>
            <a:ext cx="1447800" cy="609600"/>
          </a:xfrm>
          <a:prstGeom prst="line">
            <a:avLst/>
          </a:prstGeom>
        </p:spPr>
        <p:style>
          <a:lnRef idx="1">
            <a:schemeClr val="dk1"/>
          </a:lnRef>
          <a:fillRef idx="0">
            <a:schemeClr val="dk1"/>
          </a:fillRef>
          <a:effectRef idx="0">
            <a:schemeClr val="dk1"/>
          </a:effectRef>
          <a:fontRef idx="minor">
            <a:schemeClr val="tx1"/>
          </a:fontRef>
        </p:style>
      </p:cxnSp>
      <p:cxnSp>
        <p:nvCxnSpPr>
          <p:cNvPr id="9" name="Ευθεία γραμμή σύνδεσης 247"/>
          <p:cNvCxnSpPr/>
          <p:nvPr/>
        </p:nvCxnSpPr>
        <p:spPr>
          <a:xfrm flipV="1">
            <a:off x="2895600" y="2749689"/>
            <a:ext cx="381000" cy="609600"/>
          </a:xfrm>
          <a:prstGeom prst="line">
            <a:avLst/>
          </a:prstGeom>
        </p:spPr>
        <p:style>
          <a:lnRef idx="1">
            <a:schemeClr val="dk1"/>
          </a:lnRef>
          <a:fillRef idx="0">
            <a:schemeClr val="dk1"/>
          </a:fillRef>
          <a:effectRef idx="0">
            <a:schemeClr val="dk1"/>
          </a:effectRef>
          <a:fontRef idx="minor">
            <a:schemeClr val="tx1"/>
          </a:fontRef>
        </p:style>
      </p:cxnSp>
      <p:cxnSp>
        <p:nvCxnSpPr>
          <p:cNvPr id="13" name="Ευθεία γραμμή σύνδεσης 247"/>
          <p:cNvCxnSpPr/>
          <p:nvPr/>
        </p:nvCxnSpPr>
        <p:spPr>
          <a:xfrm flipH="1" flipV="1">
            <a:off x="5638800" y="1682889"/>
            <a:ext cx="1676400" cy="609600"/>
          </a:xfrm>
          <a:prstGeom prst="line">
            <a:avLst/>
          </a:prstGeom>
        </p:spPr>
        <p:style>
          <a:lnRef idx="1">
            <a:schemeClr val="dk1"/>
          </a:lnRef>
          <a:fillRef idx="0">
            <a:schemeClr val="dk1"/>
          </a:fillRef>
          <a:effectRef idx="0">
            <a:schemeClr val="dk1"/>
          </a:effectRef>
          <a:fontRef idx="minor">
            <a:schemeClr val="tx1"/>
          </a:fontRef>
        </p:style>
      </p:cxnSp>
      <p:cxnSp>
        <p:nvCxnSpPr>
          <p:cNvPr id="15" name="Ευθεία γραμμή σύνδεσης 247"/>
          <p:cNvCxnSpPr/>
          <p:nvPr/>
        </p:nvCxnSpPr>
        <p:spPr>
          <a:xfrm flipV="1">
            <a:off x="6019800" y="2673489"/>
            <a:ext cx="1600200" cy="762000"/>
          </a:xfrm>
          <a:prstGeom prst="line">
            <a:avLst/>
          </a:prstGeom>
        </p:spPr>
        <p:style>
          <a:lnRef idx="1">
            <a:schemeClr val="dk1"/>
          </a:lnRef>
          <a:fillRef idx="0">
            <a:schemeClr val="dk1"/>
          </a:fillRef>
          <a:effectRef idx="0">
            <a:schemeClr val="dk1"/>
          </a:effectRef>
          <a:fontRef idx="minor">
            <a:schemeClr val="tx1"/>
          </a:fontRef>
        </p:style>
      </p:cxnSp>
      <p:cxnSp>
        <p:nvCxnSpPr>
          <p:cNvPr id="17" name="Ευθεία γραμμή σύνδεσης 247"/>
          <p:cNvCxnSpPr/>
          <p:nvPr/>
        </p:nvCxnSpPr>
        <p:spPr>
          <a:xfrm flipH="1" flipV="1">
            <a:off x="7620000" y="2673489"/>
            <a:ext cx="914400" cy="685800"/>
          </a:xfrm>
          <a:prstGeom prst="line">
            <a:avLst/>
          </a:prstGeom>
        </p:spPr>
        <p:style>
          <a:lnRef idx="1">
            <a:schemeClr val="dk1"/>
          </a:lnRef>
          <a:fillRef idx="0">
            <a:schemeClr val="dk1"/>
          </a:fillRef>
          <a:effectRef idx="0">
            <a:schemeClr val="dk1"/>
          </a:effectRef>
          <a:fontRef idx="minor">
            <a:schemeClr val="tx1"/>
          </a:fontRef>
        </p:style>
      </p:cxnSp>
      <p:cxnSp>
        <p:nvCxnSpPr>
          <p:cNvPr id="22" name="Ευθεία γραμμή σύνδεσης 247"/>
          <p:cNvCxnSpPr/>
          <p:nvPr/>
        </p:nvCxnSpPr>
        <p:spPr>
          <a:xfrm flipH="1" flipV="1">
            <a:off x="3276600" y="2749689"/>
            <a:ext cx="914400" cy="685800"/>
          </a:xfrm>
          <a:prstGeom prst="line">
            <a:avLst/>
          </a:prstGeom>
        </p:spPr>
        <p:style>
          <a:lnRef idx="1">
            <a:schemeClr val="dk1"/>
          </a:lnRef>
          <a:fillRef idx="0">
            <a:schemeClr val="dk1"/>
          </a:fillRef>
          <a:effectRef idx="0">
            <a:schemeClr val="dk1"/>
          </a:effectRef>
          <a:fontRef idx="minor">
            <a:schemeClr val="tx1"/>
          </a:fontRef>
        </p:style>
      </p:cxnSp>
      <p:cxnSp>
        <p:nvCxnSpPr>
          <p:cNvPr id="27" name="Ευθεία γραμμή σύνδεσης 247"/>
          <p:cNvCxnSpPr/>
          <p:nvPr/>
        </p:nvCxnSpPr>
        <p:spPr>
          <a:xfrm flipH="1" flipV="1">
            <a:off x="3276600" y="2749689"/>
            <a:ext cx="381000" cy="609600"/>
          </a:xfrm>
          <a:prstGeom prst="line">
            <a:avLst/>
          </a:prstGeom>
        </p:spPr>
        <p:style>
          <a:lnRef idx="1">
            <a:schemeClr val="dk1"/>
          </a:lnRef>
          <a:fillRef idx="0">
            <a:schemeClr val="dk1"/>
          </a:fillRef>
          <a:effectRef idx="0">
            <a:schemeClr val="dk1"/>
          </a:effectRef>
          <a:fontRef idx="minor">
            <a:schemeClr val="tx1"/>
          </a:fontRef>
        </p:style>
      </p:cxnSp>
      <p:cxnSp>
        <p:nvCxnSpPr>
          <p:cNvPr id="32" name="Ευθεία γραμμή σύνδεσης 247"/>
          <p:cNvCxnSpPr/>
          <p:nvPr/>
        </p:nvCxnSpPr>
        <p:spPr>
          <a:xfrm flipV="1">
            <a:off x="7239000" y="2673489"/>
            <a:ext cx="381000" cy="609600"/>
          </a:xfrm>
          <a:prstGeom prst="line">
            <a:avLst/>
          </a:prstGeom>
        </p:spPr>
        <p:style>
          <a:lnRef idx="1">
            <a:schemeClr val="dk1"/>
          </a:lnRef>
          <a:fillRef idx="0">
            <a:schemeClr val="dk1"/>
          </a:fillRef>
          <a:effectRef idx="0">
            <a:schemeClr val="dk1"/>
          </a:effectRef>
          <a:fontRef idx="minor">
            <a:schemeClr val="tx1"/>
          </a:fontRef>
        </p:style>
      </p:cxnSp>
      <p:cxnSp>
        <p:nvCxnSpPr>
          <p:cNvPr id="36" name="Ευθεία γραμμή σύνδεσης 247"/>
          <p:cNvCxnSpPr/>
          <p:nvPr/>
        </p:nvCxnSpPr>
        <p:spPr>
          <a:xfrm flipH="1" flipV="1">
            <a:off x="7620000" y="2673489"/>
            <a:ext cx="381000" cy="609600"/>
          </a:xfrm>
          <a:prstGeom prst="line">
            <a:avLst/>
          </a:prstGeom>
        </p:spPr>
        <p:style>
          <a:lnRef idx="1">
            <a:schemeClr val="dk1"/>
          </a:lnRef>
          <a:fillRef idx="0">
            <a:schemeClr val="dk1"/>
          </a:fillRef>
          <a:effectRef idx="0">
            <a:schemeClr val="dk1"/>
          </a:effectRef>
          <a:fontRef idx="minor">
            <a:schemeClr val="tx1"/>
          </a:fontRef>
        </p:style>
      </p:cxnSp>
      <p:cxnSp>
        <p:nvCxnSpPr>
          <p:cNvPr id="37" name="Ευθεία γραμμή σύνδεσης 247"/>
          <p:cNvCxnSpPr/>
          <p:nvPr/>
        </p:nvCxnSpPr>
        <p:spPr>
          <a:xfrm flipH="1" flipV="1">
            <a:off x="7620000" y="2673489"/>
            <a:ext cx="1981200" cy="762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165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C98F85-B67E-644D-8CC9-BC455B396F4B}"/>
              </a:ext>
            </a:extLst>
          </p:cNvPr>
          <p:cNvSpPr>
            <a:spLocks noGrp="1"/>
          </p:cNvSpPr>
          <p:nvPr>
            <p:ph type="title"/>
          </p:nvPr>
        </p:nvSpPr>
        <p:spPr/>
        <p:txBody>
          <a:bodyPr/>
          <a:lstStyle/>
          <a:p>
            <a:r>
              <a:rPr lang="el-GR" dirty="0"/>
              <a:t>Τι </a:t>
            </a:r>
            <a:r>
              <a:rPr lang="el-GR" dirty="0" err="1"/>
              <a:t>σημαινει</a:t>
            </a:r>
            <a:r>
              <a:rPr lang="el-GR" dirty="0"/>
              <a:t> </a:t>
            </a:r>
            <a:r>
              <a:rPr lang="el-GR" dirty="0" err="1"/>
              <a:t>ανοικτη</a:t>
            </a:r>
            <a:r>
              <a:rPr lang="el-GR" dirty="0"/>
              <a:t> </a:t>
            </a:r>
            <a:r>
              <a:rPr lang="el-GR" dirty="0" err="1"/>
              <a:t>ταξη</a:t>
            </a:r>
            <a:r>
              <a:rPr lang="el-GR" dirty="0"/>
              <a:t> </a:t>
            </a:r>
            <a:r>
              <a:rPr lang="el-GR" dirty="0" err="1"/>
              <a:t>λεξεων</a:t>
            </a:r>
            <a:r>
              <a:rPr lang="el-GR" dirty="0"/>
              <a:t>;</a:t>
            </a:r>
          </a:p>
        </p:txBody>
      </p:sp>
      <p:pic>
        <p:nvPicPr>
          <p:cNvPr id="4" name="Θέση περιεχομένου 3">
            <a:extLst>
              <a:ext uri="{FF2B5EF4-FFF2-40B4-BE49-F238E27FC236}">
                <a16:creationId xmlns:a16="http://schemas.microsoft.com/office/drawing/2014/main" id="{590B483D-0F2C-AE44-A9FF-B9C66CFEBE10}"/>
              </a:ext>
            </a:extLst>
          </p:cNvPr>
          <p:cNvPicPr>
            <a:picLocks noGrp="1" noChangeAspect="1"/>
          </p:cNvPicPr>
          <p:nvPr>
            <p:ph sz="half" idx="1"/>
          </p:nvPr>
        </p:nvPicPr>
        <p:blipFill>
          <a:blip r:embed="rId2"/>
          <a:stretch>
            <a:fillRect/>
          </a:stretch>
        </p:blipFill>
        <p:spPr>
          <a:xfrm>
            <a:off x="863520" y="2992095"/>
            <a:ext cx="4271963" cy="1417859"/>
          </a:xfrm>
          <a:prstGeom prst="rect">
            <a:avLst/>
          </a:prstGeom>
        </p:spPr>
      </p:pic>
      <p:pic>
        <p:nvPicPr>
          <p:cNvPr id="6" name="Θέση περιεχομένου 4">
            <a:extLst>
              <a:ext uri="{FF2B5EF4-FFF2-40B4-BE49-F238E27FC236}">
                <a16:creationId xmlns:a16="http://schemas.microsoft.com/office/drawing/2014/main" id="{4E51D74D-F8EF-7B44-8B5E-8C6A67306BE1}"/>
              </a:ext>
            </a:extLst>
          </p:cNvPr>
          <p:cNvPicPr>
            <a:picLocks noGrp="1" noChangeAspect="1"/>
          </p:cNvPicPr>
          <p:nvPr>
            <p:ph sz="half" idx="2"/>
          </p:nvPr>
        </p:nvPicPr>
        <p:blipFill>
          <a:blip r:embed="rId3"/>
          <a:stretch>
            <a:fillRect/>
          </a:stretch>
        </p:blipFill>
        <p:spPr>
          <a:xfrm>
            <a:off x="6354502" y="2534856"/>
            <a:ext cx="3216884" cy="3750197"/>
          </a:xfrm>
        </p:spPr>
      </p:pic>
      <p:pic>
        <p:nvPicPr>
          <p:cNvPr id="1026" name="Picture 2">
            <a:extLst>
              <a:ext uri="{FF2B5EF4-FFF2-40B4-BE49-F238E27FC236}">
                <a16:creationId xmlns:a16="http://schemas.microsoft.com/office/drawing/2014/main" id="{605F710B-ADA5-5F45-8914-07DB3F671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72" y="4606722"/>
            <a:ext cx="3924782" cy="189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415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FF11EE-4AD3-0D42-B7BC-57A9ED646E48}"/>
              </a:ext>
            </a:extLst>
          </p:cNvPr>
          <p:cNvSpPr>
            <a:spLocks noGrp="1"/>
          </p:cNvSpPr>
          <p:nvPr>
            <p:ph type="ctrTitle"/>
          </p:nvPr>
        </p:nvSpPr>
        <p:spPr/>
        <p:txBody>
          <a:bodyPr/>
          <a:lstStyle/>
          <a:p>
            <a:r>
              <a:rPr lang="el-GR" dirty="0"/>
              <a:t>1. </a:t>
            </a:r>
            <a:r>
              <a:rPr lang="el-GR" dirty="0" err="1"/>
              <a:t>παραγωγη</a:t>
            </a:r>
            <a:endParaRPr lang="el-GR" dirty="0"/>
          </a:p>
        </p:txBody>
      </p:sp>
      <p:sp>
        <p:nvSpPr>
          <p:cNvPr id="3" name="Υπότιτλος 2">
            <a:extLst>
              <a:ext uri="{FF2B5EF4-FFF2-40B4-BE49-F238E27FC236}">
                <a16:creationId xmlns:a16="http://schemas.microsoft.com/office/drawing/2014/main" id="{EDE964F3-A309-9347-B213-50BE372B10EE}"/>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1893754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38400" y="231494"/>
            <a:ext cx="7772400" cy="879676"/>
          </a:xfrm>
        </p:spPr>
        <p:txBody>
          <a:bodyPr>
            <a:normAutofit/>
          </a:bodyPr>
          <a:lstStyle/>
          <a:p>
            <a:pPr algn="ctr" eaLnBrk="1" hangingPunct="1">
              <a:defRPr/>
            </a:pPr>
            <a:r>
              <a:rPr lang="el-GR" altLang="en-US" sz="32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Πως </a:t>
            </a:r>
            <a:r>
              <a:rPr lang="el-GR" altLang="en-US" sz="3200" dirty="0" err="1">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σχηματιζονται</a:t>
            </a:r>
            <a:r>
              <a:rPr lang="el-GR" altLang="en-US" sz="32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 οι </a:t>
            </a:r>
            <a:r>
              <a:rPr lang="el-GR" altLang="en-US" sz="3200" dirty="0" err="1">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λεξεισ</a:t>
            </a:r>
            <a:endParaRPr lang="el-GR" altLang="en-US" sz="32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7" name="Rectangle 6"/>
          <p:cNvSpPr/>
          <p:nvPr/>
        </p:nvSpPr>
        <p:spPr>
          <a:xfrm>
            <a:off x="1752599" y="990600"/>
            <a:ext cx="9648463" cy="6494085"/>
          </a:xfrm>
          <a:prstGeom prst="rect">
            <a:avLst/>
          </a:prstGeom>
        </p:spPr>
        <p:txBody>
          <a:bodyPr wrap="square">
            <a:spAutoFit/>
          </a:bodyPr>
          <a:lstStyle/>
          <a:p>
            <a:pPr algn="just">
              <a:buClr>
                <a:srgbClr val="7030A0"/>
              </a:buClr>
              <a:buFont typeface="Wingdings" pitchFamily="2" charset="2"/>
              <a:buChar char="ü"/>
            </a:pPr>
            <a:endParaRPr lang="el-GR" sz="2300" b="1" dirty="0">
              <a:solidFill>
                <a:srgbClr val="00B050"/>
              </a:solidFill>
              <a:latin typeface="Cambria" pitchFamily="18" charset="0"/>
            </a:endParaRPr>
          </a:p>
          <a:p>
            <a:pPr algn="just">
              <a:buClr>
                <a:srgbClr val="7030A0"/>
              </a:buClr>
              <a:buFont typeface="Wingdings" pitchFamily="2" charset="2"/>
              <a:buChar char="ü"/>
            </a:pPr>
            <a:r>
              <a:rPr lang="el-GR" sz="2300" b="1" dirty="0">
                <a:solidFill>
                  <a:srgbClr val="00B050"/>
                </a:solidFill>
                <a:latin typeface="Cambria" pitchFamily="18" charset="0"/>
              </a:rPr>
              <a:t>Παραγωγή</a:t>
            </a:r>
            <a:r>
              <a:rPr lang="el-GR" sz="2300" dirty="0">
                <a:latin typeface="Cambria" pitchFamily="18" charset="0"/>
              </a:rPr>
              <a:t>:</a:t>
            </a:r>
            <a:r>
              <a:rPr lang="el-GR" sz="2300" b="1" dirty="0">
                <a:latin typeface="Cambria" pitchFamily="18" charset="0"/>
              </a:rPr>
              <a:t> </a:t>
            </a:r>
            <a:r>
              <a:rPr lang="el-GR" sz="2300" dirty="0">
                <a:latin typeface="Calibri" panose="020F0502020204030204" pitchFamily="34" charset="0"/>
                <a:cs typeface="Calibri" panose="020F0502020204030204" pitchFamily="34" charset="0"/>
              </a:rPr>
              <a:t>αποτελεί διαδικασία σχηματισμού λέξεων με συνδυασμό θέματος/ ρίζας και παραγωγικών προσφυμάτων</a:t>
            </a:r>
            <a:endParaRPr lang="en-US" sz="2300" dirty="0">
              <a:latin typeface="Calibri" panose="020F0502020204030204" pitchFamily="34" charset="0"/>
              <a:cs typeface="Calibri" panose="020F0502020204030204" pitchFamily="34" charset="0"/>
            </a:endParaRPr>
          </a:p>
          <a:p>
            <a:pPr algn="just"/>
            <a:endParaRPr lang="en-US" sz="2300" dirty="0">
              <a:latin typeface="Cambria" pitchFamily="18" charset="0"/>
            </a:endParaRPr>
          </a:p>
          <a:p>
            <a:pPr algn="just">
              <a:buClr>
                <a:srgbClr val="7030A0"/>
              </a:buClr>
              <a:buFont typeface="Courier New" pitchFamily="49" charset="0"/>
              <a:buChar char="o"/>
            </a:pPr>
            <a:r>
              <a:rPr lang="el-GR" sz="2300" b="1" dirty="0">
                <a:latin typeface="Cambria" pitchFamily="18" charset="0"/>
              </a:rPr>
              <a:t> πρόθημα</a:t>
            </a:r>
            <a:r>
              <a:rPr lang="el-GR" sz="2300" dirty="0">
                <a:latin typeface="Cambria" pitchFamily="18" charset="0"/>
              </a:rPr>
              <a:t> π.χ. </a:t>
            </a:r>
            <a:r>
              <a:rPr lang="el-GR" sz="2300" dirty="0">
                <a:highlight>
                  <a:srgbClr val="00FF00"/>
                </a:highlight>
                <a:latin typeface="Cambria" pitchFamily="18" charset="0"/>
              </a:rPr>
              <a:t>α</a:t>
            </a:r>
            <a:r>
              <a:rPr lang="en-US" sz="2300" dirty="0">
                <a:latin typeface="Cambria" pitchFamily="18" charset="0"/>
              </a:rPr>
              <a:t>+</a:t>
            </a:r>
            <a:r>
              <a:rPr lang="el-GR" sz="2300" dirty="0" err="1">
                <a:latin typeface="Cambria" pitchFamily="18" charset="0"/>
              </a:rPr>
              <a:t>όρατος</a:t>
            </a:r>
            <a:r>
              <a:rPr lang="el-GR" sz="2300" dirty="0">
                <a:latin typeface="Cambria" pitchFamily="18" charset="0"/>
              </a:rPr>
              <a:t>,</a:t>
            </a:r>
            <a:r>
              <a:rPr lang="el-GR" sz="2300" dirty="0">
                <a:highlight>
                  <a:srgbClr val="00FF00"/>
                </a:highlight>
                <a:latin typeface="Cambria" pitchFamily="18" charset="0"/>
              </a:rPr>
              <a:t> </a:t>
            </a:r>
            <a:r>
              <a:rPr lang="el-GR" sz="2300" dirty="0" err="1">
                <a:highlight>
                  <a:srgbClr val="00FF00"/>
                </a:highlight>
                <a:latin typeface="Cambria" pitchFamily="18" charset="0"/>
              </a:rPr>
              <a:t>δύσ</a:t>
            </a:r>
            <a:r>
              <a:rPr lang="en-US" sz="2300" dirty="0">
                <a:latin typeface="Cambria" pitchFamily="18" charset="0"/>
              </a:rPr>
              <a:t>+</a:t>
            </a:r>
            <a:r>
              <a:rPr lang="el-GR" sz="2300" dirty="0" err="1">
                <a:latin typeface="Cambria" pitchFamily="18" charset="0"/>
              </a:rPr>
              <a:t>βατος</a:t>
            </a:r>
            <a:r>
              <a:rPr lang="el-GR" sz="2300" dirty="0">
                <a:latin typeface="Cambria" pitchFamily="18" charset="0"/>
              </a:rPr>
              <a:t> , </a:t>
            </a:r>
            <a:r>
              <a:rPr lang="en-US" sz="2300" dirty="0" err="1">
                <a:latin typeface="Cambria" pitchFamily="18" charset="0"/>
              </a:rPr>
              <a:t>re+print</a:t>
            </a:r>
            <a:r>
              <a:rPr lang="en-US" sz="2300" dirty="0">
                <a:latin typeface="Cambria" pitchFamily="18" charset="0"/>
              </a:rPr>
              <a:t>,  </a:t>
            </a:r>
            <a:r>
              <a:rPr lang="en-US" sz="2300" dirty="0" err="1">
                <a:latin typeface="Cambria" pitchFamily="18" charset="0"/>
              </a:rPr>
              <a:t>a+moral</a:t>
            </a:r>
            <a:endParaRPr lang="en-US" sz="2300" dirty="0">
              <a:latin typeface="Cambria" pitchFamily="18" charset="0"/>
            </a:endParaRPr>
          </a:p>
          <a:p>
            <a:pPr algn="just">
              <a:buClr>
                <a:srgbClr val="7030A0"/>
              </a:buClr>
              <a:buFont typeface="Courier New" pitchFamily="49" charset="0"/>
              <a:buChar char="o"/>
            </a:pPr>
            <a:r>
              <a:rPr lang="el-GR" sz="2300" b="1" dirty="0">
                <a:latin typeface="Cambria" pitchFamily="18" charset="0"/>
              </a:rPr>
              <a:t> επίθημα </a:t>
            </a:r>
            <a:r>
              <a:rPr lang="el-GR" sz="2300" dirty="0">
                <a:latin typeface="Cambria" pitchFamily="18" charset="0"/>
              </a:rPr>
              <a:t>π.χ. </a:t>
            </a:r>
            <a:r>
              <a:rPr lang="el-GR" sz="2300" dirty="0" err="1">
                <a:latin typeface="Cambria" pitchFamily="18" charset="0"/>
              </a:rPr>
              <a:t>ταξ</a:t>
            </a:r>
            <a:r>
              <a:rPr lang="el-GR" sz="2300" dirty="0">
                <a:latin typeface="Cambria" pitchFamily="18" charset="0"/>
              </a:rPr>
              <a:t>-</a:t>
            </a:r>
            <a:r>
              <a:rPr lang="el-GR" sz="2300" dirty="0" err="1">
                <a:highlight>
                  <a:srgbClr val="00FF00"/>
                </a:highlight>
                <a:latin typeface="Cambria" pitchFamily="18" charset="0"/>
              </a:rPr>
              <a:t>ιτζής</a:t>
            </a:r>
            <a:r>
              <a:rPr lang="el-GR" sz="2300" dirty="0">
                <a:latin typeface="Cambria" pitchFamily="18" charset="0"/>
              </a:rPr>
              <a:t>, </a:t>
            </a:r>
            <a:r>
              <a:rPr lang="el-GR" sz="2300" dirty="0" err="1">
                <a:latin typeface="Cambria" pitchFamily="18" charset="0"/>
              </a:rPr>
              <a:t>γειτον</a:t>
            </a:r>
            <a:r>
              <a:rPr lang="el-GR" sz="2300" dirty="0">
                <a:latin typeface="Cambria" pitchFamily="18" charset="0"/>
              </a:rPr>
              <a:t>-</a:t>
            </a:r>
            <a:r>
              <a:rPr lang="el-GR" sz="2300" dirty="0" err="1">
                <a:highlight>
                  <a:srgbClr val="00FF00"/>
                </a:highlight>
                <a:latin typeface="Cambria" pitchFamily="18" charset="0"/>
              </a:rPr>
              <a:t>ικός</a:t>
            </a:r>
            <a:r>
              <a:rPr lang="en-US" sz="2300" dirty="0">
                <a:latin typeface="Cambria" pitchFamily="18" charset="0"/>
              </a:rPr>
              <a:t>, believe +able,  </a:t>
            </a:r>
            <a:r>
              <a:rPr lang="en-US" sz="2300" dirty="0" err="1">
                <a:latin typeface="Cambria" pitchFamily="18" charset="0"/>
              </a:rPr>
              <a:t>system+atic</a:t>
            </a:r>
            <a:endParaRPr lang="en-US" sz="2300" dirty="0">
              <a:latin typeface="Cambria" pitchFamily="18" charset="0"/>
            </a:endParaRPr>
          </a:p>
          <a:p>
            <a:pPr algn="just">
              <a:buClr>
                <a:srgbClr val="7030A0"/>
              </a:buClr>
              <a:buFont typeface="Courier New" pitchFamily="49" charset="0"/>
              <a:buChar char="o"/>
            </a:pPr>
            <a:r>
              <a:rPr lang="el-GR" sz="2300" b="1" dirty="0">
                <a:latin typeface="Cambria" pitchFamily="18" charset="0"/>
              </a:rPr>
              <a:t> </a:t>
            </a:r>
            <a:r>
              <a:rPr lang="el-GR" sz="2300" b="1" dirty="0" err="1">
                <a:latin typeface="Cambria" pitchFamily="18" charset="0"/>
              </a:rPr>
              <a:t>ένθημα</a:t>
            </a:r>
            <a:r>
              <a:rPr lang="el-GR" sz="2300" b="1" dirty="0">
                <a:latin typeface="Cambria" pitchFamily="18" charset="0"/>
              </a:rPr>
              <a:t> </a:t>
            </a:r>
            <a:r>
              <a:rPr lang="el-GR" sz="2300" dirty="0">
                <a:latin typeface="Cambria" pitchFamily="18" charset="0"/>
              </a:rPr>
              <a:t>(βλ. τα δεδομένα από τη </a:t>
            </a:r>
            <a:r>
              <a:rPr lang="en-US" sz="2300" dirty="0" err="1">
                <a:latin typeface="Cambria" pitchFamily="18" charset="0"/>
              </a:rPr>
              <a:t>Bontoc</a:t>
            </a:r>
            <a:r>
              <a:rPr lang="el-GR" sz="2300" dirty="0">
                <a:latin typeface="Cambria" pitchFamily="18" charset="0"/>
              </a:rPr>
              <a:t>)</a:t>
            </a:r>
          </a:p>
          <a:p>
            <a:pPr algn="just"/>
            <a:endParaRPr lang="el-GR" sz="2300" dirty="0">
              <a:latin typeface="Cambria" pitchFamily="18" charset="0"/>
            </a:endParaRPr>
          </a:p>
          <a:p>
            <a:pPr algn="just"/>
            <a:r>
              <a:rPr lang="el-GR" sz="2300" dirty="0">
                <a:latin typeface="Cambria" pitchFamily="18" charset="0"/>
              </a:rPr>
              <a:t>Οι κατηγορίες λέξεων που δημιουργούνται με βάση την παραγωγή είναι τα ουσιαστικά, τα ρήματα, τα επίθετα και τα επιρρήματα.</a:t>
            </a:r>
          </a:p>
          <a:p>
            <a:pPr algn="just"/>
            <a:endParaRPr lang="el-GR" sz="2300" dirty="0">
              <a:latin typeface="Cambria" pitchFamily="18" charset="0"/>
            </a:endParaRPr>
          </a:p>
          <a:p>
            <a:pPr algn="just"/>
            <a:r>
              <a:rPr lang="el-GR" sz="2300" dirty="0" err="1">
                <a:latin typeface="Calibri" panose="020F0502020204030204" pitchFamily="34" charset="0"/>
                <a:cs typeface="Calibri" panose="020F0502020204030204" pitchFamily="34" charset="0"/>
              </a:rPr>
              <a:t>όργαν</a:t>
            </a:r>
            <a:r>
              <a:rPr lang="el-GR" sz="2300" dirty="0">
                <a:latin typeface="Calibri" panose="020F0502020204030204" pitchFamily="34" charset="0"/>
                <a:cs typeface="Calibri" panose="020F0502020204030204" pitchFamily="34" charset="0"/>
              </a:rPr>
              <a:t>(ο) ΟΥΣ</a:t>
            </a:r>
          </a:p>
          <a:p>
            <a:pPr algn="just"/>
            <a:r>
              <a:rPr lang="el-GR" sz="2300" dirty="0">
                <a:latin typeface="Calibri" panose="020F0502020204030204" pitchFamily="34" charset="0"/>
                <a:cs typeface="Calibri" panose="020F0502020204030204" pitchFamily="34" charset="0"/>
              </a:rPr>
              <a:t>οργαν-</a:t>
            </a:r>
            <a:r>
              <a:rPr lang="el-GR" sz="2300" b="1" dirty="0">
                <a:latin typeface="Calibri" panose="020F0502020204030204" pitchFamily="34" charset="0"/>
                <a:cs typeface="Calibri" panose="020F0502020204030204" pitchFamily="34" charset="0"/>
              </a:rPr>
              <a:t>ών</a:t>
            </a:r>
            <a:r>
              <a:rPr lang="el-GR" sz="2300" dirty="0">
                <a:latin typeface="Calibri" panose="020F0502020204030204" pitchFamily="34" charset="0"/>
                <a:cs typeface="Calibri" panose="020F0502020204030204" pitchFamily="34" charset="0"/>
              </a:rPr>
              <a:t>(ω) Ρ</a:t>
            </a:r>
          </a:p>
          <a:p>
            <a:pPr algn="just"/>
            <a:r>
              <a:rPr lang="el-GR" sz="2300" dirty="0">
                <a:latin typeface="Calibri" panose="020F0502020204030204" pitchFamily="34" charset="0"/>
                <a:cs typeface="Calibri" panose="020F0502020204030204" pitchFamily="34" charset="0"/>
              </a:rPr>
              <a:t>οργαν-</a:t>
            </a:r>
            <a:r>
              <a:rPr lang="el-GR" sz="2300" b="1" dirty="0">
                <a:latin typeface="Calibri" panose="020F0502020204030204" pitchFamily="34" charset="0"/>
                <a:cs typeface="Calibri" panose="020F0502020204030204" pitchFamily="34" charset="0"/>
              </a:rPr>
              <a:t>ωτ</a:t>
            </a:r>
            <a:r>
              <a:rPr lang="el-GR" sz="2300" dirty="0">
                <a:latin typeface="Calibri" panose="020F0502020204030204" pitchFamily="34" charset="0"/>
                <a:cs typeface="Calibri" panose="020F0502020204030204" pitchFamily="34" charset="0"/>
              </a:rPr>
              <a:t>(</a:t>
            </a:r>
            <a:r>
              <a:rPr lang="el-GR" sz="2300" dirty="0" err="1">
                <a:latin typeface="Calibri" panose="020F0502020204030204" pitchFamily="34" charset="0"/>
                <a:cs typeface="Calibri" panose="020F0502020204030204" pitchFamily="34" charset="0"/>
              </a:rPr>
              <a:t>ής</a:t>
            </a:r>
            <a:r>
              <a:rPr lang="el-GR" sz="2300" dirty="0">
                <a:latin typeface="Calibri" panose="020F0502020204030204" pitchFamily="34" charset="0"/>
                <a:cs typeface="Calibri" panose="020F0502020204030204" pitchFamily="34" charset="0"/>
              </a:rPr>
              <a:t>) ΟΥΣ</a:t>
            </a:r>
          </a:p>
          <a:p>
            <a:pPr algn="just"/>
            <a:r>
              <a:rPr lang="el-GR" sz="2300" dirty="0" err="1">
                <a:latin typeface="Calibri" panose="020F0502020204030204" pitchFamily="34" charset="0"/>
                <a:cs typeface="Calibri" panose="020F0502020204030204" pitchFamily="34" charset="0"/>
              </a:rPr>
              <a:t>οργανωτ-</a:t>
            </a:r>
            <a:r>
              <a:rPr lang="el-GR" sz="2300" b="1" dirty="0" err="1">
                <a:latin typeface="Calibri" panose="020F0502020204030204" pitchFamily="34" charset="0"/>
                <a:cs typeface="Calibri" panose="020F0502020204030204" pitchFamily="34" charset="0"/>
              </a:rPr>
              <a:t>ικ</a:t>
            </a:r>
            <a:r>
              <a:rPr lang="el-GR" sz="2300" dirty="0">
                <a:latin typeface="Calibri" panose="020F0502020204030204" pitchFamily="34" charset="0"/>
                <a:cs typeface="Calibri" panose="020F0502020204030204" pitchFamily="34" charset="0"/>
              </a:rPr>
              <a:t>(</a:t>
            </a:r>
            <a:r>
              <a:rPr lang="el-GR" sz="2300" dirty="0" err="1">
                <a:latin typeface="Calibri" panose="020F0502020204030204" pitchFamily="34" charset="0"/>
                <a:cs typeface="Calibri" panose="020F0502020204030204" pitchFamily="34" charset="0"/>
              </a:rPr>
              <a:t>ός</a:t>
            </a:r>
            <a:r>
              <a:rPr lang="el-GR" sz="2300" dirty="0">
                <a:latin typeface="Calibri" panose="020F0502020204030204" pitchFamily="34" charset="0"/>
                <a:cs typeface="Calibri" panose="020F0502020204030204" pitchFamily="34" charset="0"/>
              </a:rPr>
              <a:t>) ΕΠΙΘ</a:t>
            </a:r>
          </a:p>
          <a:p>
            <a:pPr algn="just"/>
            <a:r>
              <a:rPr lang="el-GR" sz="2300" dirty="0" err="1">
                <a:latin typeface="Calibri" panose="020F0502020204030204" pitchFamily="34" charset="0"/>
                <a:cs typeface="Calibri" panose="020F0502020204030204" pitchFamily="34" charset="0"/>
              </a:rPr>
              <a:t>οργανωτ-</a:t>
            </a:r>
            <a:r>
              <a:rPr lang="el-GR" sz="2300" b="1" dirty="0" err="1">
                <a:latin typeface="Calibri" panose="020F0502020204030204" pitchFamily="34" charset="0"/>
                <a:cs typeface="Calibri" panose="020F0502020204030204" pitchFamily="34" charset="0"/>
              </a:rPr>
              <a:t>ικ</a:t>
            </a:r>
            <a:r>
              <a:rPr lang="el-GR" sz="2300" dirty="0">
                <a:latin typeface="Calibri" panose="020F0502020204030204" pitchFamily="34" charset="0"/>
                <a:cs typeface="Calibri" panose="020F0502020204030204" pitchFamily="34" charset="0"/>
              </a:rPr>
              <a:t>(ά) ΕΠΙΡ</a:t>
            </a:r>
            <a:endParaRPr lang="en-US" sz="2300" dirty="0">
              <a:latin typeface="Calibri" panose="020F0502020204030204" pitchFamily="34" charset="0"/>
              <a:cs typeface="Calibri" panose="020F0502020204030204" pitchFamily="34" charset="0"/>
            </a:endParaRPr>
          </a:p>
          <a:p>
            <a:endParaRPr lang="en-US" sz="2400" dirty="0"/>
          </a:p>
          <a:p>
            <a:endParaRPr lang="en-US" sz="2400" dirty="0"/>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Tree>
    <p:extLst>
      <p:ext uri="{BB962C8B-B14F-4D97-AF65-F5344CB8AC3E}">
        <p14:creationId xmlns:p14="http://schemas.microsoft.com/office/powerpoint/2010/main" val="42857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EE5D54-1C60-00AC-8292-67463F68C9A3}"/>
              </a:ext>
            </a:extLst>
          </p:cNvPr>
          <p:cNvSpPr>
            <a:spLocks noGrp="1"/>
          </p:cNvSpPr>
          <p:nvPr>
            <p:ph type="title"/>
          </p:nvPr>
        </p:nvSpPr>
        <p:spPr/>
        <p:txBody>
          <a:bodyPr/>
          <a:lstStyle/>
          <a:p>
            <a:r>
              <a:rPr lang="el-GR" dirty="0" err="1"/>
              <a:t>Παραγωγη</a:t>
            </a:r>
            <a:r>
              <a:rPr lang="el-GR" dirty="0"/>
              <a:t> </a:t>
            </a:r>
            <a:r>
              <a:rPr lang="el-GR" dirty="0" err="1"/>
              <a:t>διαφορετικων</a:t>
            </a:r>
            <a:r>
              <a:rPr lang="el-GR" dirty="0"/>
              <a:t> </a:t>
            </a:r>
            <a:r>
              <a:rPr lang="el-GR" dirty="0" err="1"/>
              <a:t>κατηγοριων</a:t>
            </a:r>
            <a:r>
              <a:rPr lang="el-GR" dirty="0"/>
              <a:t> </a:t>
            </a:r>
            <a:r>
              <a:rPr lang="el-GR" dirty="0" err="1"/>
              <a:t>λεξεων</a:t>
            </a:r>
            <a:r>
              <a:rPr lang="el-GR" dirty="0"/>
              <a:t> στην </a:t>
            </a:r>
            <a:r>
              <a:rPr lang="el-GR" dirty="0" err="1"/>
              <a:t>ελληνικη</a:t>
            </a:r>
            <a:endParaRPr lang="el-GR" dirty="0"/>
          </a:p>
        </p:txBody>
      </p:sp>
      <p:sp>
        <p:nvSpPr>
          <p:cNvPr id="3" name="Θέση περιεχομένου 2">
            <a:extLst>
              <a:ext uri="{FF2B5EF4-FFF2-40B4-BE49-F238E27FC236}">
                <a16:creationId xmlns:a16="http://schemas.microsoft.com/office/drawing/2014/main" id="{1B156A9A-546D-7091-14C3-55E2421DFCE4}"/>
              </a:ext>
            </a:extLst>
          </p:cNvPr>
          <p:cNvSpPr>
            <a:spLocks noGrp="1"/>
          </p:cNvSpPr>
          <p:nvPr>
            <p:ph sz="half" idx="1"/>
          </p:nvPr>
        </p:nvSpPr>
        <p:spPr/>
        <p:txBody>
          <a:bodyPr/>
          <a:lstStyle/>
          <a:p>
            <a:r>
              <a:rPr lang="el-GR" dirty="0"/>
              <a:t>Παραγωγή ουσιαστικών</a:t>
            </a:r>
          </a:p>
          <a:p>
            <a:pPr lvl="1"/>
            <a:r>
              <a:rPr lang="el-GR" dirty="0"/>
              <a:t>Από ρήμα (πνίγω)  πνιγμός</a:t>
            </a:r>
          </a:p>
          <a:p>
            <a:pPr lvl="1"/>
            <a:r>
              <a:rPr lang="el-GR" dirty="0"/>
              <a:t>Από επίθετο (αγνός) αγνότητα</a:t>
            </a:r>
          </a:p>
          <a:p>
            <a:pPr lvl="1"/>
            <a:r>
              <a:rPr lang="el-GR" dirty="0">
                <a:highlight>
                  <a:srgbClr val="FFFF00"/>
                </a:highlight>
              </a:rPr>
              <a:t>Από ουσιαστικό (χαλί) χαλάκι</a:t>
            </a:r>
          </a:p>
          <a:p>
            <a:pPr lvl="1"/>
            <a:endParaRPr lang="el-GR" sz="1800" dirty="0"/>
          </a:p>
          <a:p>
            <a:pPr lvl="1"/>
            <a:endParaRPr lang="el-GR" dirty="0"/>
          </a:p>
        </p:txBody>
      </p:sp>
      <p:sp>
        <p:nvSpPr>
          <p:cNvPr id="4" name="Θέση περιεχομένου 3">
            <a:extLst>
              <a:ext uri="{FF2B5EF4-FFF2-40B4-BE49-F238E27FC236}">
                <a16:creationId xmlns:a16="http://schemas.microsoft.com/office/drawing/2014/main" id="{C058F1F5-B933-5B85-ABED-4C9438D4103A}"/>
              </a:ext>
            </a:extLst>
          </p:cNvPr>
          <p:cNvSpPr>
            <a:spLocks noGrp="1"/>
          </p:cNvSpPr>
          <p:nvPr>
            <p:ph sz="half" idx="2"/>
          </p:nvPr>
        </p:nvSpPr>
        <p:spPr/>
        <p:txBody>
          <a:bodyPr/>
          <a:lstStyle/>
          <a:p>
            <a:r>
              <a:rPr lang="el-GR" dirty="0"/>
              <a:t>Παραγωγή επιθέτων</a:t>
            </a:r>
          </a:p>
          <a:p>
            <a:pPr lvl="1"/>
            <a:r>
              <a:rPr lang="el-GR" dirty="0"/>
              <a:t>Από ρήμα (αγαπώ) αγαπητός</a:t>
            </a:r>
          </a:p>
          <a:p>
            <a:pPr lvl="1"/>
            <a:r>
              <a:rPr lang="el-GR" dirty="0">
                <a:highlight>
                  <a:srgbClr val="FFFF00"/>
                </a:highlight>
              </a:rPr>
              <a:t>Από επίθετο (ξερός) κατάξερος</a:t>
            </a:r>
          </a:p>
          <a:p>
            <a:pPr lvl="1"/>
            <a:r>
              <a:rPr lang="el-GR" dirty="0"/>
              <a:t>Από ουσιαστικό (νόμος) νόμιμος</a:t>
            </a:r>
          </a:p>
          <a:p>
            <a:pPr lvl="1"/>
            <a:r>
              <a:rPr lang="el-GR" dirty="0"/>
              <a:t>Από επίρρημα (τώρα) τωρινός</a:t>
            </a:r>
          </a:p>
        </p:txBody>
      </p:sp>
    </p:spTree>
    <p:extLst>
      <p:ext uri="{BB962C8B-B14F-4D97-AF65-F5344CB8AC3E}">
        <p14:creationId xmlns:p14="http://schemas.microsoft.com/office/powerpoint/2010/main" val="3257580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EE5D54-1C60-00AC-8292-67463F68C9A3}"/>
              </a:ext>
            </a:extLst>
          </p:cNvPr>
          <p:cNvSpPr>
            <a:spLocks noGrp="1"/>
          </p:cNvSpPr>
          <p:nvPr>
            <p:ph type="title"/>
          </p:nvPr>
        </p:nvSpPr>
        <p:spPr/>
        <p:txBody>
          <a:bodyPr/>
          <a:lstStyle/>
          <a:p>
            <a:r>
              <a:rPr lang="el-GR" dirty="0" err="1"/>
              <a:t>Παραγωγη</a:t>
            </a:r>
            <a:r>
              <a:rPr lang="el-GR" dirty="0"/>
              <a:t> </a:t>
            </a:r>
            <a:r>
              <a:rPr lang="el-GR" dirty="0" err="1"/>
              <a:t>διαφορετικων</a:t>
            </a:r>
            <a:r>
              <a:rPr lang="el-GR" dirty="0"/>
              <a:t> </a:t>
            </a:r>
            <a:r>
              <a:rPr lang="el-GR" dirty="0" err="1"/>
              <a:t>κατηγοριων</a:t>
            </a:r>
            <a:r>
              <a:rPr lang="el-GR" dirty="0"/>
              <a:t> </a:t>
            </a:r>
            <a:r>
              <a:rPr lang="el-GR" dirty="0" err="1"/>
              <a:t>λεξεων</a:t>
            </a:r>
            <a:r>
              <a:rPr lang="el-GR" dirty="0"/>
              <a:t> στην </a:t>
            </a:r>
            <a:r>
              <a:rPr lang="el-GR" dirty="0" err="1"/>
              <a:t>ελληνικη</a:t>
            </a:r>
            <a:endParaRPr lang="el-GR" dirty="0"/>
          </a:p>
        </p:txBody>
      </p:sp>
      <p:sp>
        <p:nvSpPr>
          <p:cNvPr id="3" name="Θέση περιεχομένου 2">
            <a:extLst>
              <a:ext uri="{FF2B5EF4-FFF2-40B4-BE49-F238E27FC236}">
                <a16:creationId xmlns:a16="http://schemas.microsoft.com/office/drawing/2014/main" id="{1B156A9A-546D-7091-14C3-55E2421DFCE4}"/>
              </a:ext>
            </a:extLst>
          </p:cNvPr>
          <p:cNvSpPr>
            <a:spLocks noGrp="1"/>
          </p:cNvSpPr>
          <p:nvPr>
            <p:ph sz="half" idx="1"/>
          </p:nvPr>
        </p:nvSpPr>
        <p:spPr/>
        <p:txBody>
          <a:bodyPr/>
          <a:lstStyle/>
          <a:p>
            <a:r>
              <a:rPr lang="el-GR" dirty="0"/>
              <a:t>Παραγωγή ρημάτων</a:t>
            </a:r>
          </a:p>
          <a:p>
            <a:pPr lvl="1"/>
            <a:r>
              <a:rPr lang="el-GR" dirty="0">
                <a:highlight>
                  <a:srgbClr val="FFFF00"/>
                </a:highlight>
              </a:rPr>
              <a:t>Από ρήμα (λέω) ξελέω</a:t>
            </a:r>
          </a:p>
          <a:p>
            <a:pPr lvl="1"/>
            <a:r>
              <a:rPr lang="el-GR" dirty="0"/>
              <a:t>Από επίθετο (γλυκός) γλυκαίνω</a:t>
            </a:r>
          </a:p>
          <a:p>
            <a:pPr lvl="1"/>
            <a:r>
              <a:rPr lang="el-GR" dirty="0"/>
              <a:t>Από ουσιαστικό (πάγος) παγώνω</a:t>
            </a:r>
          </a:p>
          <a:p>
            <a:pPr lvl="1"/>
            <a:r>
              <a:rPr lang="el-GR" dirty="0"/>
              <a:t>Από επίρρημα (παράμερα) </a:t>
            </a:r>
            <a:r>
              <a:rPr lang="el-GR" dirty="0" err="1"/>
              <a:t>παραμερίζψ</a:t>
            </a:r>
            <a:endParaRPr lang="el-GR" dirty="0"/>
          </a:p>
          <a:p>
            <a:pPr lvl="1"/>
            <a:endParaRPr lang="el-GR" sz="1800" dirty="0"/>
          </a:p>
          <a:p>
            <a:pPr lvl="1"/>
            <a:endParaRPr lang="el-GR" dirty="0"/>
          </a:p>
        </p:txBody>
      </p:sp>
      <p:sp>
        <p:nvSpPr>
          <p:cNvPr id="4" name="Θέση περιεχομένου 3">
            <a:extLst>
              <a:ext uri="{FF2B5EF4-FFF2-40B4-BE49-F238E27FC236}">
                <a16:creationId xmlns:a16="http://schemas.microsoft.com/office/drawing/2014/main" id="{C058F1F5-B933-5B85-ABED-4C9438D4103A}"/>
              </a:ext>
            </a:extLst>
          </p:cNvPr>
          <p:cNvSpPr>
            <a:spLocks noGrp="1"/>
          </p:cNvSpPr>
          <p:nvPr>
            <p:ph sz="half" idx="2"/>
          </p:nvPr>
        </p:nvSpPr>
        <p:spPr/>
        <p:txBody>
          <a:bodyPr/>
          <a:lstStyle/>
          <a:p>
            <a:r>
              <a:rPr lang="el-GR" dirty="0"/>
              <a:t>Παραγωγή επιρρημάτων</a:t>
            </a:r>
          </a:p>
          <a:p>
            <a:pPr lvl="1"/>
            <a:r>
              <a:rPr lang="el-GR" dirty="0"/>
              <a:t>Από επίθετο (ωραίος) ωραία</a:t>
            </a:r>
          </a:p>
        </p:txBody>
      </p:sp>
      <p:sp>
        <p:nvSpPr>
          <p:cNvPr id="5" name="TextBox 4">
            <a:extLst>
              <a:ext uri="{FF2B5EF4-FFF2-40B4-BE49-F238E27FC236}">
                <a16:creationId xmlns:a16="http://schemas.microsoft.com/office/drawing/2014/main" id="{897269B8-3F79-07C6-214A-559D4511552B}"/>
              </a:ext>
            </a:extLst>
          </p:cNvPr>
          <p:cNvSpPr txBox="1"/>
          <p:nvPr/>
        </p:nvSpPr>
        <p:spPr>
          <a:xfrm>
            <a:off x="3717797" y="4872942"/>
            <a:ext cx="8534068" cy="1200329"/>
          </a:xfrm>
          <a:prstGeom prst="rect">
            <a:avLst/>
          </a:prstGeom>
          <a:noFill/>
        </p:spPr>
        <p:txBody>
          <a:bodyPr wrap="none" rtlCol="0">
            <a:spAutoFit/>
          </a:bodyPr>
          <a:lstStyle/>
          <a:p>
            <a:pPr marL="285750" indent="-285750">
              <a:buFont typeface="Arial" panose="020B0604020202020204" pitchFamily="34" charset="0"/>
              <a:buChar char="•"/>
            </a:pPr>
            <a:r>
              <a:rPr lang="el-GR" dirty="0"/>
              <a:t>Προσφύματα που δεν αλλάζουν γραμματική κατηγορία:</a:t>
            </a:r>
          </a:p>
          <a:p>
            <a:r>
              <a:rPr lang="el-GR" i="1" dirty="0"/>
              <a:t>δια-, κατά-, </a:t>
            </a:r>
            <a:r>
              <a:rPr lang="el-GR" i="1" dirty="0" err="1"/>
              <a:t>υπο</a:t>
            </a:r>
            <a:r>
              <a:rPr lang="el-GR" i="1" dirty="0"/>
              <a:t>-, </a:t>
            </a:r>
            <a:r>
              <a:rPr lang="el-GR" i="1" dirty="0" err="1"/>
              <a:t>ξε</a:t>
            </a:r>
            <a:r>
              <a:rPr lang="el-GR" i="1" dirty="0"/>
              <a:t>- </a:t>
            </a:r>
            <a:r>
              <a:rPr lang="el-GR" i="1" dirty="0" err="1"/>
              <a:t>αντι</a:t>
            </a:r>
            <a:r>
              <a:rPr lang="el-GR" i="1" dirty="0"/>
              <a:t>-, -</a:t>
            </a:r>
            <a:r>
              <a:rPr lang="el-GR" i="1" dirty="0" err="1"/>
              <a:t>ακι</a:t>
            </a:r>
            <a:r>
              <a:rPr lang="el-GR" i="1" dirty="0"/>
              <a:t>, -</a:t>
            </a:r>
            <a:r>
              <a:rPr lang="el-GR" i="1" dirty="0" err="1"/>
              <a:t>ουλα</a:t>
            </a:r>
            <a:r>
              <a:rPr lang="el-GR" i="1" dirty="0"/>
              <a:t>, -</a:t>
            </a:r>
            <a:r>
              <a:rPr lang="el-GR" i="1" dirty="0" err="1"/>
              <a:t>ιτσα</a:t>
            </a:r>
            <a:r>
              <a:rPr lang="el-GR" i="1" dirty="0"/>
              <a:t>, -</a:t>
            </a:r>
            <a:r>
              <a:rPr lang="el-GR" i="1" dirty="0" err="1"/>
              <a:t>αρα</a:t>
            </a:r>
            <a:endParaRPr lang="el-GR" i="1" dirty="0"/>
          </a:p>
          <a:p>
            <a:pPr marL="285750" indent="-285750">
              <a:buFont typeface="Arial" panose="020B0604020202020204" pitchFamily="34" charset="0"/>
              <a:buChar char="•"/>
            </a:pPr>
            <a:r>
              <a:rPr lang="el-GR" b="1" dirty="0"/>
              <a:t>Μικρή ή μεγάλη παραγωγικότητα ενός προσφύματος: πόσο πολλές ή λίγες νέες</a:t>
            </a:r>
          </a:p>
          <a:p>
            <a:r>
              <a:rPr lang="el-GR" b="1" dirty="0"/>
              <a:t>λέξεις μπορεί να δημιουργήσει</a:t>
            </a:r>
          </a:p>
        </p:txBody>
      </p:sp>
    </p:spTree>
    <p:extLst>
      <p:ext uri="{BB962C8B-B14F-4D97-AF65-F5344CB8AC3E}">
        <p14:creationId xmlns:p14="http://schemas.microsoft.com/office/powerpoint/2010/main" val="1316989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C6A130-5E44-1442-8D97-9AC6A5915BB7}"/>
              </a:ext>
            </a:extLst>
          </p:cNvPr>
          <p:cNvSpPr>
            <a:spLocks noGrp="1"/>
          </p:cNvSpPr>
          <p:nvPr>
            <p:ph type="title"/>
          </p:nvPr>
        </p:nvSpPr>
        <p:spPr/>
        <p:txBody>
          <a:bodyPr/>
          <a:lstStyle/>
          <a:p>
            <a:r>
              <a:rPr lang="el-GR" dirty="0"/>
              <a:t>Στο </a:t>
            </a:r>
            <a:r>
              <a:rPr lang="el-GR" dirty="0" err="1"/>
              <a:t>νοητικο</a:t>
            </a:r>
            <a:r>
              <a:rPr lang="el-GR" dirty="0"/>
              <a:t> μας </a:t>
            </a:r>
            <a:r>
              <a:rPr lang="el-GR" dirty="0" err="1"/>
              <a:t>λεξικο</a:t>
            </a:r>
            <a:endParaRPr lang="el-GR" dirty="0"/>
          </a:p>
        </p:txBody>
      </p:sp>
      <p:sp>
        <p:nvSpPr>
          <p:cNvPr id="3" name="Θέση περιεχομένου 2">
            <a:extLst>
              <a:ext uri="{FF2B5EF4-FFF2-40B4-BE49-F238E27FC236}">
                <a16:creationId xmlns:a16="http://schemas.microsoft.com/office/drawing/2014/main" id="{91128A09-D345-794E-A4AC-33EE44BE3777}"/>
              </a:ext>
            </a:extLst>
          </p:cNvPr>
          <p:cNvSpPr>
            <a:spLocks noGrp="1"/>
          </p:cNvSpPr>
          <p:nvPr>
            <p:ph idx="1"/>
          </p:nvPr>
        </p:nvSpPr>
        <p:spPr/>
        <p:txBody>
          <a:bodyPr/>
          <a:lstStyle/>
          <a:p>
            <a:r>
              <a:rPr lang="el-GR" dirty="0"/>
              <a:t>Παραγωγικά μορφήματα</a:t>
            </a:r>
          </a:p>
          <a:p>
            <a:r>
              <a:rPr lang="el-GR" dirty="0"/>
              <a:t>Κανόνες πώς συνδυάζονται με μία ρίζα</a:t>
            </a:r>
          </a:p>
          <a:p>
            <a:r>
              <a:rPr lang="el-GR" dirty="0"/>
              <a:t>Λέξεις</a:t>
            </a:r>
          </a:p>
          <a:p>
            <a:r>
              <a:rPr lang="el-GR" dirty="0"/>
              <a:t>Παράγωγες λέξεις</a:t>
            </a:r>
          </a:p>
        </p:txBody>
      </p:sp>
    </p:spTree>
    <p:extLst>
      <p:ext uri="{BB962C8B-B14F-4D97-AF65-F5344CB8AC3E}">
        <p14:creationId xmlns:p14="http://schemas.microsoft.com/office/powerpoint/2010/main" val="151875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9800" y="0"/>
            <a:ext cx="7772400" cy="1143000"/>
          </a:xfrm>
        </p:spPr>
        <p:txBody>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Μόρφημα</a:t>
            </a:r>
          </a:p>
        </p:txBody>
      </p:sp>
      <p:sp>
        <p:nvSpPr>
          <p:cNvPr id="6" name="5 - TextBox"/>
          <p:cNvSpPr txBox="1"/>
          <p:nvPr/>
        </p:nvSpPr>
        <p:spPr>
          <a:xfrm>
            <a:off x="1752600" y="1066800"/>
            <a:ext cx="8610600" cy="3046988"/>
          </a:xfrm>
          <a:prstGeom prst="rect">
            <a:avLst/>
          </a:prstGeom>
          <a:noFill/>
        </p:spPr>
        <p:txBody>
          <a:bodyPr wrap="square" rtlCol="0">
            <a:spAutoFit/>
          </a:bodyPr>
          <a:lstStyle/>
          <a:p>
            <a:pPr algn="ctr"/>
            <a:r>
              <a:rPr lang="el-GR" sz="2400" b="1" dirty="0">
                <a:solidFill>
                  <a:srgbClr val="00B050"/>
                </a:solidFill>
                <a:latin typeface="Cambria" pitchFamily="18" charset="0"/>
                <a:sym typeface="Wingdings" pitchFamily="2" charset="2"/>
              </a:rPr>
              <a:t>γράφω  </a:t>
            </a:r>
            <a:r>
              <a:rPr lang="el-GR" sz="2400" b="1" dirty="0" err="1">
                <a:solidFill>
                  <a:srgbClr val="00B050"/>
                </a:solidFill>
                <a:latin typeface="Cambria" pitchFamily="18" charset="0"/>
              </a:rPr>
              <a:t>γράφ</a:t>
            </a:r>
            <a:r>
              <a:rPr lang="el-GR" sz="2400" b="1" dirty="0">
                <a:solidFill>
                  <a:srgbClr val="00B050"/>
                </a:solidFill>
                <a:latin typeface="Cambria" pitchFamily="18" charset="0"/>
              </a:rPr>
              <a:t>-ω </a:t>
            </a:r>
            <a:endParaRPr lang="en-US" sz="2400" b="1" dirty="0">
              <a:solidFill>
                <a:srgbClr val="00B050"/>
              </a:solidFill>
              <a:latin typeface="Cambria" pitchFamily="18" charset="0"/>
            </a:endParaRPr>
          </a:p>
          <a:p>
            <a:pPr algn="ctr"/>
            <a:r>
              <a:rPr lang="el-GR" sz="2400" b="1" dirty="0">
                <a:solidFill>
                  <a:srgbClr val="00B050"/>
                </a:solidFill>
                <a:latin typeface="Cambria" pitchFamily="18" charset="0"/>
                <a:sym typeface="Wingdings" pitchFamily="2" charset="2"/>
              </a:rPr>
              <a:t>συγγραφέας  </a:t>
            </a:r>
            <a:r>
              <a:rPr lang="el-GR" sz="2400" b="1" dirty="0">
                <a:solidFill>
                  <a:srgbClr val="00B050"/>
                </a:solidFill>
                <a:latin typeface="Cambria" pitchFamily="18" charset="0"/>
              </a:rPr>
              <a:t>συν + </a:t>
            </a:r>
            <a:r>
              <a:rPr lang="el-GR" sz="2400" b="1" dirty="0" err="1">
                <a:solidFill>
                  <a:srgbClr val="00B050"/>
                </a:solidFill>
                <a:latin typeface="Cambria" pitchFamily="18" charset="0"/>
              </a:rPr>
              <a:t>γράφ</a:t>
            </a:r>
            <a:r>
              <a:rPr lang="el-GR" sz="2400" b="1" dirty="0">
                <a:solidFill>
                  <a:srgbClr val="00B050"/>
                </a:solidFill>
                <a:latin typeface="Cambria" pitchFamily="18" charset="0"/>
              </a:rPr>
              <a:t>-ω  + εα(ς) </a:t>
            </a:r>
            <a:endParaRPr lang="en-US" sz="2400" b="1" dirty="0">
              <a:solidFill>
                <a:srgbClr val="00B050"/>
              </a:solidFill>
              <a:latin typeface="Cambria" pitchFamily="18" charset="0"/>
            </a:endParaRPr>
          </a:p>
          <a:p>
            <a:pPr algn="ctr"/>
            <a:r>
              <a:rPr lang="el-GR" sz="2400" b="1" dirty="0">
                <a:solidFill>
                  <a:srgbClr val="00B050"/>
                </a:solidFill>
                <a:latin typeface="Cambria" pitchFamily="18" charset="0"/>
                <a:sym typeface="Wingdings" pitchFamily="2" charset="2"/>
              </a:rPr>
              <a:t>σύγγραμμα   </a:t>
            </a:r>
            <a:r>
              <a:rPr lang="el-GR" sz="2400" b="1" dirty="0">
                <a:solidFill>
                  <a:srgbClr val="00B050"/>
                </a:solidFill>
                <a:latin typeface="Cambria" pitchFamily="18" charset="0"/>
              </a:rPr>
              <a:t>συν + </a:t>
            </a:r>
            <a:r>
              <a:rPr lang="el-GR" sz="2400" b="1" dirty="0" err="1">
                <a:solidFill>
                  <a:srgbClr val="00B050"/>
                </a:solidFill>
                <a:latin typeface="Cambria" pitchFamily="18" charset="0"/>
              </a:rPr>
              <a:t>γράφ</a:t>
            </a:r>
            <a:r>
              <a:rPr lang="el-GR" sz="2400" b="1" dirty="0">
                <a:solidFill>
                  <a:srgbClr val="00B050"/>
                </a:solidFill>
                <a:latin typeface="Cambria" pitchFamily="18" charset="0"/>
              </a:rPr>
              <a:t>-ω  + μα</a:t>
            </a:r>
          </a:p>
          <a:p>
            <a:pPr algn="ctr"/>
            <a:endParaRPr lang="en-US" sz="2400" b="1" dirty="0">
              <a:solidFill>
                <a:srgbClr val="00B050"/>
              </a:solidFill>
              <a:latin typeface="Cambria" pitchFamily="18" charset="0"/>
            </a:endParaRPr>
          </a:p>
          <a:p>
            <a:pPr algn="ctr"/>
            <a:endParaRPr lang="el-GR" sz="2400" dirty="0">
              <a:latin typeface="Cambria" pitchFamily="18" charset="0"/>
            </a:endParaRPr>
          </a:p>
          <a:p>
            <a:pPr algn="ctr"/>
            <a:r>
              <a:rPr lang="en-US" sz="2400" b="1" dirty="0" err="1">
                <a:solidFill>
                  <a:srgbClr val="7030A0"/>
                </a:solidFill>
                <a:latin typeface="Cambria" pitchFamily="18" charset="0"/>
              </a:rPr>
              <a:t>k</a:t>
            </a:r>
            <a:r>
              <a:rPr lang="en-US" sz="2400" dirty="0" err="1">
                <a:solidFill>
                  <a:srgbClr val="7030A0"/>
                </a:solidFill>
                <a:latin typeface="Cambria" pitchFamily="18" charset="0"/>
              </a:rPr>
              <a:t>a</a:t>
            </a:r>
            <a:r>
              <a:rPr lang="en-US" sz="2400" b="1" dirty="0" err="1">
                <a:solidFill>
                  <a:srgbClr val="7030A0"/>
                </a:solidFill>
                <a:latin typeface="Cambria" pitchFamily="18" charset="0"/>
              </a:rPr>
              <a:t>t</a:t>
            </a:r>
            <a:r>
              <a:rPr lang="en-US" sz="2400" dirty="0" err="1">
                <a:solidFill>
                  <a:srgbClr val="7030A0"/>
                </a:solidFill>
                <a:latin typeface="Cambria" pitchFamily="18" charset="0"/>
              </a:rPr>
              <a:t>a</a:t>
            </a:r>
            <a:r>
              <a:rPr lang="en-US" sz="2400" b="1" dirty="0" err="1">
                <a:solidFill>
                  <a:srgbClr val="7030A0"/>
                </a:solidFill>
                <a:latin typeface="Cambria" pitchFamily="18" charset="0"/>
              </a:rPr>
              <a:t>b</a:t>
            </a:r>
            <a:r>
              <a:rPr lang="en-US" sz="2400" dirty="0">
                <a:solidFill>
                  <a:srgbClr val="7030A0"/>
                </a:solidFill>
                <a:latin typeface="Cambria" pitchFamily="18" charset="0"/>
              </a:rPr>
              <a:t>  ‘</a:t>
            </a:r>
            <a:r>
              <a:rPr lang="el-GR" sz="2400" dirty="0">
                <a:solidFill>
                  <a:srgbClr val="7030A0"/>
                </a:solidFill>
                <a:latin typeface="Cambria" pitchFamily="18" charset="0"/>
              </a:rPr>
              <a:t>έγραψε’</a:t>
            </a:r>
          </a:p>
          <a:p>
            <a:pPr algn="ctr"/>
            <a:r>
              <a:rPr lang="en-US" sz="2400" b="1" dirty="0" err="1">
                <a:solidFill>
                  <a:srgbClr val="7030A0"/>
                </a:solidFill>
                <a:latin typeface="Cambria" pitchFamily="18" charset="0"/>
              </a:rPr>
              <a:t>k</a:t>
            </a:r>
            <a:r>
              <a:rPr lang="en-US" sz="2400" dirty="0" err="1">
                <a:solidFill>
                  <a:srgbClr val="7030A0"/>
                </a:solidFill>
                <a:latin typeface="Cambria" pitchFamily="18" charset="0"/>
              </a:rPr>
              <a:t>aa</a:t>
            </a:r>
            <a:r>
              <a:rPr lang="en-US" sz="2400" b="1" dirty="0" err="1">
                <a:solidFill>
                  <a:srgbClr val="7030A0"/>
                </a:solidFill>
                <a:latin typeface="Cambria" pitchFamily="18" charset="0"/>
              </a:rPr>
              <a:t>t</a:t>
            </a:r>
            <a:r>
              <a:rPr lang="en-US" sz="2400" dirty="0" err="1">
                <a:solidFill>
                  <a:srgbClr val="7030A0"/>
                </a:solidFill>
                <a:latin typeface="Cambria" pitchFamily="18" charset="0"/>
              </a:rPr>
              <a:t>i</a:t>
            </a:r>
            <a:r>
              <a:rPr lang="en-US" sz="2400" b="1" dirty="0" err="1">
                <a:solidFill>
                  <a:srgbClr val="7030A0"/>
                </a:solidFill>
                <a:latin typeface="Cambria" pitchFamily="18" charset="0"/>
              </a:rPr>
              <a:t>b</a:t>
            </a:r>
            <a:r>
              <a:rPr lang="en-US" sz="2400" dirty="0">
                <a:solidFill>
                  <a:srgbClr val="7030A0"/>
                </a:solidFill>
                <a:latin typeface="Cambria" pitchFamily="18" charset="0"/>
              </a:rPr>
              <a:t> ‘</a:t>
            </a:r>
            <a:r>
              <a:rPr lang="el-GR" sz="2400" dirty="0">
                <a:solidFill>
                  <a:srgbClr val="7030A0"/>
                </a:solidFill>
                <a:latin typeface="Cambria" pitchFamily="18" charset="0"/>
              </a:rPr>
              <a:t>συγγραφέας’</a:t>
            </a:r>
          </a:p>
          <a:p>
            <a:pPr algn="ctr"/>
            <a:r>
              <a:rPr lang="en-US" sz="2400" b="1" dirty="0" err="1">
                <a:solidFill>
                  <a:srgbClr val="7030A0"/>
                </a:solidFill>
                <a:latin typeface="Cambria" pitchFamily="18" charset="0"/>
              </a:rPr>
              <a:t>k</a:t>
            </a:r>
            <a:r>
              <a:rPr lang="en-US" sz="2400" dirty="0" err="1">
                <a:solidFill>
                  <a:srgbClr val="7030A0"/>
                </a:solidFill>
                <a:latin typeface="Cambria" pitchFamily="18" charset="0"/>
              </a:rPr>
              <a:t>i</a:t>
            </a:r>
            <a:r>
              <a:rPr lang="en-US" sz="2400" b="1" dirty="0" err="1">
                <a:solidFill>
                  <a:srgbClr val="7030A0"/>
                </a:solidFill>
                <a:latin typeface="Cambria" pitchFamily="18" charset="0"/>
              </a:rPr>
              <a:t>t</a:t>
            </a:r>
            <a:r>
              <a:rPr lang="en-US" sz="2400" dirty="0" err="1">
                <a:solidFill>
                  <a:srgbClr val="7030A0"/>
                </a:solidFill>
                <a:latin typeface="Cambria" pitchFamily="18" charset="0"/>
              </a:rPr>
              <a:t>áa</a:t>
            </a:r>
            <a:r>
              <a:rPr lang="en-US" sz="2400" b="1" dirty="0" err="1">
                <a:solidFill>
                  <a:srgbClr val="7030A0"/>
                </a:solidFill>
                <a:latin typeface="Cambria" pitchFamily="18" charset="0"/>
              </a:rPr>
              <a:t>b</a:t>
            </a:r>
            <a:r>
              <a:rPr lang="en-US" sz="2400" dirty="0">
                <a:solidFill>
                  <a:srgbClr val="7030A0"/>
                </a:solidFill>
                <a:latin typeface="Cambria" pitchFamily="18" charset="0"/>
              </a:rPr>
              <a:t> ‘</a:t>
            </a:r>
            <a:r>
              <a:rPr lang="el-GR" sz="2400" dirty="0">
                <a:solidFill>
                  <a:srgbClr val="7030A0"/>
                </a:solidFill>
                <a:latin typeface="Cambria" pitchFamily="18" charset="0"/>
              </a:rPr>
              <a:t>σύγγραμμα/βιβλίο’</a:t>
            </a:r>
          </a:p>
        </p:txBody>
      </p:sp>
      <p:sp>
        <p:nvSpPr>
          <p:cNvPr id="4" name="3 - Ορθογώνιο"/>
          <p:cNvSpPr/>
          <p:nvPr/>
        </p:nvSpPr>
        <p:spPr>
          <a:xfrm>
            <a:off x="3810000" y="3962400"/>
            <a:ext cx="4572000" cy="523220"/>
          </a:xfrm>
          <a:prstGeom prst="rect">
            <a:avLst/>
          </a:prstGeom>
        </p:spPr>
        <p:txBody>
          <a:bodyPr wrap="square">
            <a:spAutoFit/>
          </a:bodyPr>
          <a:lstStyle/>
          <a:p>
            <a:pPr algn="ctr"/>
            <a:r>
              <a:rPr lang="el-GR" sz="2800" b="1" dirty="0">
                <a:solidFill>
                  <a:srgbClr val="00B050"/>
                </a:solidFill>
              </a:rPr>
              <a:t>Λέξεις</a:t>
            </a:r>
            <a:r>
              <a:rPr lang="el-GR" sz="2800" dirty="0">
                <a:sym typeface="Wingdings"/>
              </a:rPr>
              <a:t>   </a:t>
            </a:r>
            <a:r>
              <a:rPr lang="el-GR" sz="2800" b="1" dirty="0">
                <a:solidFill>
                  <a:srgbClr val="7030A0"/>
                </a:solidFill>
                <a:sym typeface="Wingdings"/>
              </a:rPr>
              <a:t>Μορφήματα</a:t>
            </a:r>
            <a:endParaRPr lang="el-GR" sz="2800" b="1" dirty="0">
              <a:solidFill>
                <a:srgbClr val="7030A0"/>
              </a:solidFill>
            </a:endParaRPr>
          </a:p>
        </p:txBody>
      </p:sp>
      <p:sp>
        <p:nvSpPr>
          <p:cNvPr id="5" name="4 - Ορθογώνιο"/>
          <p:cNvSpPr/>
          <p:nvPr/>
        </p:nvSpPr>
        <p:spPr>
          <a:xfrm>
            <a:off x="1828800" y="5029201"/>
            <a:ext cx="8382000" cy="830997"/>
          </a:xfrm>
          <a:prstGeom prst="rect">
            <a:avLst/>
          </a:prstGeom>
        </p:spPr>
        <p:txBody>
          <a:bodyPr wrap="square">
            <a:spAutoFit/>
          </a:bodyPr>
          <a:lstStyle/>
          <a:p>
            <a:pPr algn="ctr"/>
            <a:r>
              <a:rPr lang="el-GR" sz="2400" b="1" dirty="0">
                <a:solidFill>
                  <a:srgbClr val="7030A0"/>
                </a:solidFill>
              </a:rPr>
              <a:t>Μόρφημα</a:t>
            </a:r>
            <a:r>
              <a:rPr lang="el-GR" sz="2400" dirty="0"/>
              <a:t>: </a:t>
            </a:r>
            <a:r>
              <a:rPr lang="el-GR" sz="2400" b="1" dirty="0">
                <a:highlight>
                  <a:srgbClr val="00FFFF"/>
                </a:highlight>
              </a:rPr>
              <a:t>η ελάχιστη γλωσσική μονάδα που είναι </a:t>
            </a:r>
            <a:r>
              <a:rPr lang="el-GR" sz="2400" b="1" dirty="0">
                <a:solidFill>
                  <a:srgbClr val="7030A0"/>
                </a:solidFill>
                <a:highlight>
                  <a:srgbClr val="00FFFF"/>
                </a:highlight>
              </a:rPr>
              <a:t>φορέας μορφής και σημασίας </a:t>
            </a:r>
            <a:r>
              <a:rPr lang="el-GR" sz="2400" b="1" dirty="0">
                <a:highlight>
                  <a:srgbClr val="00FFFF"/>
                </a:highlight>
              </a:rPr>
              <a:t>μέσα σε μια λέξη.</a:t>
            </a:r>
          </a:p>
        </p:txBody>
      </p:sp>
    </p:spTree>
    <p:extLst>
      <p:ext uri="{BB962C8B-B14F-4D97-AF65-F5344CB8AC3E}">
        <p14:creationId xmlns:p14="http://schemas.microsoft.com/office/powerpoint/2010/main" val="42657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408FC1-80BD-6D41-93CF-BE2B41F412F5}"/>
              </a:ext>
            </a:extLst>
          </p:cNvPr>
          <p:cNvSpPr>
            <a:spLocks noGrp="1"/>
          </p:cNvSpPr>
          <p:nvPr>
            <p:ph type="ctrTitle"/>
          </p:nvPr>
        </p:nvSpPr>
        <p:spPr/>
        <p:txBody>
          <a:bodyPr/>
          <a:lstStyle/>
          <a:p>
            <a:r>
              <a:rPr lang="el-GR" dirty="0"/>
              <a:t>2. </a:t>
            </a:r>
            <a:r>
              <a:rPr lang="el-GR" dirty="0" err="1"/>
              <a:t>συνθεση</a:t>
            </a:r>
            <a:endParaRPr lang="el-GR" dirty="0"/>
          </a:p>
        </p:txBody>
      </p:sp>
      <p:sp>
        <p:nvSpPr>
          <p:cNvPr id="3" name="Υπότιτλος 2">
            <a:extLst>
              <a:ext uri="{FF2B5EF4-FFF2-40B4-BE49-F238E27FC236}">
                <a16:creationId xmlns:a16="http://schemas.microsoft.com/office/drawing/2014/main" id="{C8356F5B-4DE7-6C4C-B865-4E86C8E18212}"/>
              </a:ext>
            </a:extLst>
          </p:cNvPr>
          <p:cNvSpPr>
            <a:spLocks noGrp="1"/>
          </p:cNvSpPr>
          <p:nvPr>
            <p:ph type="subTitle" idx="1"/>
          </p:nvPr>
        </p:nvSpPr>
        <p:spPr/>
        <p:txBody>
          <a:bodyPr/>
          <a:lstStyle/>
          <a:p>
            <a:r>
              <a:rPr lang="el-GR" dirty="0"/>
              <a:t>Μορφολογική διαδικασία με ΜΕΓΑΛΗ παραγωγικότητα</a:t>
            </a:r>
          </a:p>
        </p:txBody>
      </p:sp>
    </p:spTree>
    <p:extLst>
      <p:ext uri="{BB962C8B-B14F-4D97-AF65-F5344CB8AC3E}">
        <p14:creationId xmlns:p14="http://schemas.microsoft.com/office/powerpoint/2010/main" val="4023124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57FC41-25F1-0B41-20C7-E2046AAC806C}"/>
              </a:ext>
            </a:extLst>
          </p:cNvPr>
          <p:cNvSpPr>
            <a:spLocks noGrp="1"/>
          </p:cNvSpPr>
          <p:nvPr>
            <p:ph type="title"/>
          </p:nvPr>
        </p:nvSpPr>
        <p:spPr/>
        <p:txBody>
          <a:bodyPr/>
          <a:lstStyle/>
          <a:p>
            <a:r>
              <a:rPr lang="el-GR" dirty="0" err="1"/>
              <a:t>Συνθετη</a:t>
            </a:r>
            <a:r>
              <a:rPr lang="el-GR" dirty="0"/>
              <a:t> </a:t>
            </a:r>
            <a:r>
              <a:rPr lang="el-GR" dirty="0" err="1"/>
              <a:t>λεξη</a:t>
            </a:r>
            <a:endParaRPr lang="el-GR" dirty="0"/>
          </a:p>
        </p:txBody>
      </p:sp>
      <p:sp>
        <p:nvSpPr>
          <p:cNvPr id="3" name="Θέση περιεχομένου 2">
            <a:extLst>
              <a:ext uri="{FF2B5EF4-FFF2-40B4-BE49-F238E27FC236}">
                <a16:creationId xmlns:a16="http://schemas.microsoft.com/office/drawing/2014/main" id="{231875F6-F519-98F1-E4F3-41360B7131A5}"/>
              </a:ext>
            </a:extLst>
          </p:cNvPr>
          <p:cNvSpPr>
            <a:spLocks noGrp="1"/>
          </p:cNvSpPr>
          <p:nvPr>
            <p:ph sz="half" idx="1"/>
          </p:nvPr>
        </p:nvSpPr>
        <p:spPr/>
        <p:txBody>
          <a:bodyPr/>
          <a:lstStyle/>
          <a:p>
            <a:r>
              <a:rPr lang="el-GR" dirty="0"/>
              <a:t>Όταν μια λεξική μονάδα αναλύεται σε συστατικά τα οποία αντιστοιχούν σε θέματα ή λέξεις (είναι φορείς λεξικής σημασίας)</a:t>
            </a:r>
          </a:p>
          <a:p>
            <a:pPr lvl="1"/>
            <a:r>
              <a:rPr lang="el-GR" dirty="0" err="1"/>
              <a:t>Ξανα</a:t>
            </a:r>
            <a:r>
              <a:rPr lang="el-GR" dirty="0"/>
              <a:t>-δίνω</a:t>
            </a:r>
          </a:p>
          <a:p>
            <a:pPr lvl="1"/>
            <a:r>
              <a:rPr lang="el-GR" dirty="0"/>
              <a:t>Κρυφ-</a:t>
            </a:r>
            <a:r>
              <a:rPr lang="el-GR" dirty="0">
                <a:highlight>
                  <a:srgbClr val="FFFF00"/>
                </a:highlight>
              </a:rPr>
              <a:t>0</a:t>
            </a:r>
            <a:r>
              <a:rPr lang="el-GR" dirty="0"/>
              <a:t>-κοιτάζω</a:t>
            </a:r>
          </a:p>
          <a:p>
            <a:pPr lvl="1"/>
            <a:r>
              <a:rPr lang="el-GR" dirty="0" err="1"/>
              <a:t>Σπανακ</a:t>
            </a:r>
            <a:r>
              <a:rPr lang="el-GR" dirty="0"/>
              <a:t>-</a:t>
            </a:r>
            <a:r>
              <a:rPr lang="el-GR" dirty="0" err="1">
                <a:highlight>
                  <a:srgbClr val="FFFF00"/>
                </a:highlight>
              </a:rPr>
              <a:t>ό</a:t>
            </a:r>
            <a:r>
              <a:rPr lang="el-GR" dirty="0"/>
              <a:t>-</a:t>
            </a:r>
            <a:r>
              <a:rPr lang="el-GR" dirty="0" err="1"/>
              <a:t>ρυζ</a:t>
            </a:r>
            <a:r>
              <a:rPr lang="el-GR" dirty="0"/>
              <a:t>-ο</a:t>
            </a:r>
          </a:p>
        </p:txBody>
      </p:sp>
      <p:sp>
        <p:nvSpPr>
          <p:cNvPr id="4" name="Θέση περιεχομένου 3">
            <a:extLst>
              <a:ext uri="{FF2B5EF4-FFF2-40B4-BE49-F238E27FC236}">
                <a16:creationId xmlns:a16="http://schemas.microsoft.com/office/drawing/2014/main" id="{7D0DE886-CE25-E89F-A188-9316A152603C}"/>
              </a:ext>
            </a:extLst>
          </p:cNvPr>
          <p:cNvSpPr>
            <a:spLocks noGrp="1"/>
          </p:cNvSpPr>
          <p:nvPr>
            <p:ph sz="half" idx="2"/>
          </p:nvPr>
        </p:nvSpPr>
        <p:spPr>
          <a:xfrm>
            <a:off x="6338315" y="2638044"/>
            <a:ext cx="5247943" cy="3101982"/>
          </a:xfrm>
        </p:spPr>
        <p:txBody>
          <a:bodyPr/>
          <a:lstStyle/>
          <a:p>
            <a:r>
              <a:rPr lang="en-US" dirty="0" err="1"/>
              <a:t>Pyl</a:t>
            </a:r>
            <a:r>
              <a:rPr lang="en-US" dirty="0"/>
              <a:t>-</a:t>
            </a:r>
            <a:r>
              <a:rPr lang="en-US" dirty="0">
                <a:highlight>
                  <a:srgbClr val="FFFF00"/>
                </a:highlight>
              </a:rPr>
              <a:t>e</a:t>
            </a:r>
            <a:r>
              <a:rPr lang="en-US" dirty="0"/>
              <a:t>-</a:t>
            </a:r>
            <a:r>
              <a:rPr lang="en-US" dirty="0" err="1"/>
              <a:t>sos</a:t>
            </a:r>
            <a:r>
              <a:rPr lang="en-US" dirty="0"/>
              <a:t> (</a:t>
            </a:r>
            <a:r>
              <a:rPr lang="el-GR" dirty="0"/>
              <a:t>ΡΩΣ) σκόνη – ΣΥΝΔ- ρουφάω</a:t>
            </a:r>
          </a:p>
          <a:p>
            <a:r>
              <a:rPr lang="en-US" dirty="0"/>
              <a:t>K</a:t>
            </a:r>
            <a:r>
              <a:rPr lang="el-GR" dirty="0" err="1"/>
              <a:t>ϋ</a:t>
            </a:r>
            <a:r>
              <a:rPr lang="en-US" dirty="0"/>
              <a:t>hl-</a:t>
            </a:r>
            <a:r>
              <a:rPr lang="en-US" dirty="0" err="1"/>
              <a:t>schrank</a:t>
            </a:r>
            <a:r>
              <a:rPr lang="en-US" dirty="0"/>
              <a:t> </a:t>
            </a:r>
            <a:r>
              <a:rPr lang="el-GR" dirty="0"/>
              <a:t>(ΓΕΡΜ) παγωμένος – ντουλάπα</a:t>
            </a:r>
            <a:endParaRPr lang="en-US" dirty="0"/>
          </a:p>
          <a:p>
            <a:r>
              <a:rPr lang="en-US" dirty="0" err="1"/>
              <a:t>Polku-pyÖrÄ</a:t>
            </a:r>
            <a:r>
              <a:rPr lang="en-US" dirty="0"/>
              <a:t> (</a:t>
            </a:r>
            <a:r>
              <a:rPr lang="el-GR" dirty="0"/>
              <a:t>ΦΙΛΑΝ) πετάλι- ρόδα</a:t>
            </a:r>
          </a:p>
          <a:p>
            <a:r>
              <a:rPr lang="en-US" dirty="0"/>
              <a:t>Nan-ban –</a:t>
            </a:r>
            <a:r>
              <a:rPr lang="en-US" dirty="0" err="1"/>
              <a:t>qiu</a:t>
            </a:r>
            <a:r>
              <a:rPr lang="en-US" dirty="0"/>
              <a:t> (KIN) </a:t>
            </a:r>
            <a:r>
              <a:rPr lang="el-GR" dirty="0"/>
              <a:t>νότιος – μισός- μπάλα</a:t>
            </a:r>
          </a:p>
        </p:txBody>
      </p:sp>
    </p:spTree>
    <p:extLst>
      <p:ext uri="{BB962C8B-B14F-4D97-AF65-F5344CB8AC3E}">
        <p14:creationId xmlns:p14="http://schemas.microsoft.com/office/powerpoint/2010/main" val="1975644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38400" y="-70006"/>
            <a:ext cx="7772400" cy="832005"/>
          </a:xfrm>
        </p:spPr>
        <p:txBody>
          <a:bodyPr>
            <a:normAutofit/>
          </a:bodyPr>
          <a:lstStyle/>
          <a:p>
            <a:pPr algn="ctr" eaLnBrk="1" hangingPunct="1">
              <a:defRPr/>
            </a:pPr>
            <a:r>
              <a:rPr lang="el-GR" altLang="en-US" sz="24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Πως </a:t>
            </a:r>
            <a:r>
              <a:rPr lang="el-GR" altLang="en-US" sz="2400" dirty="0" err="1">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σχηματιζονται</a:t>
            </a:r>
            <a:r>
              <a:rPr lang="el-GR" altLang="en-US" sz="24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 οι </a:t>
            </a:r>
            <a:r>
              <a:rPr lang="el-GR" altLang="en-US" sz="2400" dirty="0" err="1">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λεξεισ</a:t>
            </a:r>
            <a:endParaRPr lang="el-GR" altLang="en-US" sz="24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7" name="Rectangle 6"/>
          <p:cNvSpPr/>
          <p:nvPr/>
        </p:nvSpPr>
        <p:spPr>
          <a:xfrm>
            <a:off x="1752600" y="457202"/>
            <a:ext cx="9347522" cy="7109639"/>
          </a:xfrm>
          <a:prstGeom prst="rect">
            <a:avLst/>
          </a:prstGeom>
        </p:spPr>
        <p:txBody>
          <a:bodyPr wrap="square">
            <a:spAutoFit/>
          </a:bodyPr>
          <a:lstStyle/>
          <a:p>
            <a:r>
              <a:rPr lang="el-GR" sz="2400" b="1" dirty="0"/>
              <a:t> </a:t>
            </a:r>
            <a:endParaRPr lang="en-US" sz="2400" dirty="0"/>
          </a:p>
          <a:p>
            <a:pPr algn="just">
              <a:buClr>
                <a:srgbClr val="7030A0"/>
              </a:buClr>
              <a:buFont typeface="Wingdings" pitchFamily="2" charset="2"/>
              <a:buChar char="ü"/>
            </a:pPr>
            <a:r>
              <a:rPr lang="el-GR" sz="2400" b="1" dirty="0">
                <a:solidFill>
                  <a:srgbClr val="00B050"/>
                </a:solidFill>
                <a:latin typeface="Cambria" pitchFamily="18" charset="0"/>
              </a:rPr>
              <a:t>Σύνθεση</a:t>
            </a:r>
            <a:endParaRPr lang="en-US" sz="2400" dirty="0">
              <a:solidFill>
                <a:srgbClr val="00B050"/>
              </a:solidFill>
              <a:latin typeface="Cambria" pitchFamily="18" charset="0"/>
            </a:endParaRPr>
          </a:p>
          <a:p>
            <a:pPr algn="just"/>
            <a:r>
              <a:rPr lang="el-GR" sz="2400" dirty="0">
                <a:latin typeface="Cambria" pitchFamily="18" charset="0"/>
              </a:rPr>
              <a:t>Η διαδικασία που δημιουργεί νέες λέξεις από τον συνδυασμό τουλάχιστον δύο θεμάτων </a:t>
            </a:r>
            <a:endParaRPr lang="en-US" sz="2400" dirty="0">
              <a:solidFill>
                <a:srgbClr val="FF0000"/>
              </a:solidFill>
              <a:latin typeface="Cambria" pitchFamily="18" charset="0"/>
            </a:endParaRPr>
          </a:p>
          <a:p>
            <a:pPr algn="just"/>
            <a:r>
              <a:rPr lang="el-GR" sz="2400" dirty="0">
                <a:latin typeface="Cambria" pitchFamily="18" charset="0"/>
              </a:rPr>
              <a:t>π.χ. 	</a:t>
            </a:r>
            <a:r>
              <a:rPr lang="el-GR" sz="2400" i="1" dirty="0">
                <a:latin typeface="Calibri" panose="020F0502020204030204" pitchFamily="34" charset="0"/>
                <a:cs typeface="Calibri" panose="020F0502020204030204" pitchFamily="34" charset="0"/>
              </a:rPr>
              <a:t>αστυφύλακας, πυροσβέστης, ταχυδρόμος, πλατυποδία, φιλολογία, ασπρόμαυρος, αστρονομία, αστροφυσική, </a:t>
            </a:r>
            <a:r>
              <a:rPr lang="el-GR" sz="2400" i="1" dirty="0" err="1">
                <a:latin typeface="Calibri" panose="020F0502020204030204" pitchFamily="34" charset="0"/>
                <a:cs typeface="Calibri" panose="020F0502020204030204" pitchFamily="34" charset="0"/>
              </a:rPr>
              <a:t>σκουλικομυρμηγκότρυπα</a:t>
            </a:r>
            <a:r>
              <a:rPr lang="el-GR" sz="2400" i="1" dirty="0">
                <a:latin typeface="Calibri" panose="020F0502020204030204" pitchFamily="34" charset="0"/>
                <a:cs typeface="Calibri" panose="020F0502020204030204" pitchFamily="34" charset="0"/>
              </a:rPr>
              <a:t>, </a:t>
            </a:r>
            <a:r>
              <a:rPr lang="el-GR" sz="2400" i="1" dirty="0" err="1">
                <a:highlight>
                  <a:srgbClr val="00FF00"/>
                </a:highlight>
                <a:latin typeface="Calibri" panose="020F0502020204030204" pitchFamily="34" charset="0"/>
                <a:cs typeface="Calibri" panose="020F0502020204030204" pitchFamily="34" charset="0"/>
              </a:rPr>
              <a:t>κορονοϊός</a:t>
            </a:r>
            <a:r>
              <a:rPr lang="en-US" sz="2400" i="1" dirty="0">
                <a:highlight>
                  <a:srgbClr val="00FF00"/>
                </a:highlight>
                <a:latin typeface="Calibri" panose="020F0502020204030204" pitchFamily="34" charset="0"/>
                <a:cs typeface="Calibri" panose="020F0502020204030204" pitchFamily="34" charset="0"/>
              </a:rPr>
              <a:t>.</a:t>
            </a:r>
          </a:p>
          <a:p>
            <a:pPr algn="just"/>
            <a:endParaRPr lang="el-GR" sz="2400" dirty="0">
              <a:latin typeface="Cambria" pitchFamily="18" charset="0"/>
            </a:endParaRPr>
          </a:p>
          <a:p>
            <a:endParaRPr lang="el-GR" sz="2400" dirty="0"/>
          </a:p>
          <a:p>
            <a:r>
              <a:rPr lang="el-GR" sz="2400" dirty="0" err="1"/>
              <a:t>Μαχαιρο</a:t>
            </a:r>
            <a:r>
              <a:rPr lang="el-GR" sz="2400" dirty="0"/>
              <a:t> - 					</a:t>
            </a:r>
            <a:r>
              <a:rPr lang="el-GR" sz="2400" dirty="0" err="1"/>
              <a:t>πίρουν</a:t>
            </a:r>
            <a:r>
              <a:rPr lang="el-GR" sz="2400" dirty="0"/>
              <a:t>-						-ο</a:t>
            </a:r>
          </a:p>
          <a:p>
            <a:endParaRPr lang="el-GR" sz="2400" dirty="0"/>
          </a:p>
          <a:p>
            <a:r>
              <a:rPr lang="el-GR" sz="2400" dirty="0" err="1"/>
              <a:t>Ανοιγο</a:t>
            </a:r>
            <a:r>
              <a:rPr lang="el-GR" sz="2400" dirty="0"/>
              <a:t>-					</a:t>
            </a:r>
            <a:r>
              <a:rPr lang="el-GR" sz="2400" dirty="0" err="1"/>
              <a:t>κλείν</a:t>
            </a:r>
            <a:r>
              <a:rPr lang="el-GR" sz="2400" dirty="0"/>
              <a:t>-							-ω</a:t>
            </a:r>
          </a:p>
          <a:p>
            <a:endParaRPr lang="el-GR" sz="2400" dirty="0"/>
          </a:p>
          <a:p>
            <a:endParaRPr lang="el-GR" sz="2400" dirty="0"/>
          </a:p>
          <a:p>
            <a:r>
              <a:rPr lang="el-GR" sz="2400" dirty="0">
                <a:latin typeface="Cambria" pitchFamily="18" charset="0"/>
              </a:rPr>
              <a:t> </a:t>
            </a:r>
            <a:endParaRPr lang="en-US" sz="2400" dirty="0">
              <a:latin typeface="Cambria" pitchFamily="18" charset="0"/>
            </a:endParaRPr>
          </a:p>
          <a:p>
            <a:endParaRPr lang="en-US" sz="2400" dirty="0"/>
          </a:p>
          <a:p>
            <a:r>
              <a:rPr lang="el-GR" sz="2400" b="1" dirty="0"/>
              <a:t> </a:t>
            </a:r>
            <a:endParaRPr lang="en-US" sz="2400" dirty="0"/>
          </a:p>
          <a:p>
            <a:endParaRPr lang="en-US" sz="2400" dirty="0"/>
          </a:p>
          <a:p>
            <a:endParaRPr lang="en-US" sz="2400" dirty="0"/>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
        <p:nvSpPr>
          <p:cNvPr id="8" name="7 - Ορθογώνιο"/>
          <p:cNvSpPr/>
          <p:nvPr/>
        </p:nvSpPr>
        <p:spPr>
          <a:xfrm>
            <a:off x="1752599" y="3200400"/>
            <a:ext cx="9000281" cy="461665"/>
          </a:xfrm>
          <a:prstGeom prst="rect">
            <a:avLst/>
          </a:prstGeom>
        </p:spPr>
        <p:txBody>
          <a:bodyPr wrap="square">
            <a:spAutoFit/>
          </a:bodyPr>
          <a:lstStyle/>
          <a:p>
            <a:pPr algn="just"/>
            <a:r>
              <a:rPr lang="el-GR" sz="2400" dirty="0">
                <a:latin typeface="Cambria" pitchFamily="18" charset="0"/>
              </a:rPr>
              <a:t>Δεσμευμένο λεξικό μ. + Δεσμευμένο λεξικό μ + δεσμευμένο </a:t>
            </a:r>
            <a:r>
              <a:rPr lang="el-GR" sz="2400" dirty="0" err="1">
                <a:latin typeface="Cambria" pitchFamily="18" charset="0"/>
              </a:rPr>
              <a:t>γραμ</a:t>
            </a:r>
            <a:r>
              <a:rPr lang="el-GR" sz="2400" dirty="0">
                <a:latin typeface="Cambria" pitchFamily="18" charset="0"/>
              </a:rPr>
              <a:t>. μ.</a:t>
            </a:r>
          </a:p>
        </p:txBody>
      </p:sp>
    </p:spTree>
    <p:extLst>
      <p:ext uri="{BB962C8B-B14F-4D97-AF65-F5344CB8AC3E}">
        <p14:creationId xmlns:p14="http://schemas.microsoft.com/office/powerpoint/2010/main" val="806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B9A85A-75B7-F348-A587-241D85600425}"/>
              </a:ext>
            </a:extLst>
          </p:cNvPr>
          <p:cNvSpPr>
            <a:spLocks noGrp="1"/>
          </p:cNvSpPr>
          <p:nvPr>
            <p:ph type="title"/>
          </p:nvPr>
        </p:nvSpPr>
        <p:spPr/>
        <p:txBody>
          <a:bodyPr/>
          <a:lstStyle/>
          <a:p>
            <a:r>
              <a:rPr lang="el-GR" dirty="0" err="1"/>
              <a:t>συνθεση</a:t>
            </a:r>
            <a:endParaRPr lang="el-GR" dirty="0"/>
          </a:p>
        </p:txBody>
      </p:sp>
      <p:sp>
        <p:nvSpPr>
          <p:cNvPr id="3" name="Θέση περιεχομένου 2">
            <a:extLst>
              <a:ext uri="{FF2B5EF4-FFF2-40B4-BE49-F238E27FC236}">
                <a16:creationId xmlns:a16="http://schemas.microsoft.com/office/drawing/2014/main" id="{759D4459-F285-AA4B-AD27-89325026F317}"/>
              </a:ext>
            </a:extLst>
          </p:cNvPr>
          <p:cNvSpPr>
            <a:spLocks noGrp="1"/>
          </p:cNvSpPr>
          <p:nvPr>
            <p:ph idx="1"/>
          </p:nvPr>
        </p:nvSpPr>
        <p:spPr/>
        <p:txBody>
          <a:bodyPr/>
          <a:lstStyle/>
          <a:p>
            <a:pPr algn="just"/>
            <a:r>
              <a:rPr lang="el-GR" dirty="0">
                <a:latin typeface="Cambria" pitchFamily="18" charset="0"/>
              </a:rPr>
              <a:t>Τα σύνθετα έχουν όλα τα χαρακτηριστικά μιας λέξης:</a:t>
            </a:r>
          </a:p>
          <a:p>
            <a:pPr algn="just"/>
            <a:r>
              <a:rPr lang="el-GR" dirty="0">
                <a:latin typeface="Cambria" pitchFamily="18" charset="0"/>
              </a:rPr>
              <a:t>(α) </a:t>
            </a:r>
            <a:r>
              <a:rPr lang="el-GR" dirty="0">
                <a:highlight>
                  <a:srgbClr val="FFFF00"/>
                </a:highlight>
                <a:latin typeface="Cambria" pitchFamily="18" charset="0"/>
              </a:rPr>
              <a:t>Ένας τόνος</a:t>
            </a:r>
            <a:r>
              <a:rPr lang="el-GR" dirty="0">
                <a:latin typeface="Cambria" pitchFamily="18" charset="0"/>
              </a:rPr>
              <a:t>: το σύνθετο είναι μια φωνολογική ενότητα. Ο τόνος μπορεί να συμπίπτει με τον τόνο ενός από τα συστατικά (</a:t>
            </a:r>
            <a:r>
              <a:rPr lang="el-GR" dirty="0" err="1">
                <a:latin typeface="Cambria" pitchFamily="18" charset="0"/>
              </a:rPr>
              <a:t>ντοματοσαλάτα</a:t>
            </a:r>
            <a:r>
              <a:rPr lang="el-GR" dirty="0">
                <a:latin typeface="Cambria" pitchFamily="18" charset="0"/>
              </a:rPr>
              <a:t>) ή να διαφέρει (αλατοπίπερο).</a:t>
            </a:r>
          </a:p>
          <a:p>
            <a:pPr algn="just"/>
            <a:r>
              <a:rPr lang="el-GR" dirty="0">
                <a:latin typeface="Cambria" pitchFamily="18" charset="0"/>
              </a:rPr>
              <a:t>(β) </a:t>
            </a:r>
            <a:r>
              <a:rPr lang="el-GR" dirty="0">
                <a:highlight>
                  <a:srgbClr val="FFFF00"/>
                </a:highlight>
                <a:latin typeface="Cambria" pitchFamily="18" charset="0"/>
              </a:rPr>
              <a:t>Συγκεκριμένη σημασία που δεν πηγάζει πάντα από τις σημασίες των επιμέρους συστατικών </a:t>
            </a:r>
            <a:r>
              <a:rPr lang="el-GR" dirty="0">
                <a:latin typeface="Cambria" pitchFamily="18" charset="0"/>
              </a:rPr>
              <a:t>(σημασιολογική αδιαφάνεια) (αλατοπίπερο ≠ σπαγκοραμμένος, γλυκοαίματος</a:t>
            </a:r>
            <a:r>
              <a:rPr lang="en-US" dirty="0">
                <a:latin typeface="Cambria" pitchFamily="18" charset="0"/>
              </a:rPr>
              <a:t>)</a:t>
            </a:r>
          </a:p>
          <a:p>
            <a:pPr algn="just"/>
            <a:r>
              <a:rPr lang="el-GR" dirty="0">
                <a:latin typeface="Cambria" pitchFamily="18" charset="0"/>
              </a:rPr>
              <a:t>(γ) </a:t>
            </a:r>
            <a:r>
              <a:rPr lang="el-GR" dirty="0">
                <a:highlight>
                  <a:srgbClr val="FFFF00"/>
                </a:highlight>
                <a:latin typeface="Cambria" pitchFamily="18" charset="0"/>
              </a:rPr>
              <a:t>Συστατικά που δεν είναι πάντα ολόκληρες λέξεις </a:t>
            </a:r>
            <a:r>
              <a:rPr lang="el-GR" dirty="0">
                <a:latin typeface="Cambria" pitchFamily="18" charset="0"/>
              </a:rPr>
              <a:t>(θέματα) (ξεροκέφαλος, ανεμόβροχο, τηλεόραση)</a:t>
            </a:r>
          </a:p>
          <a:p>
            <a:endParaRPr lang="el-GR" dirty="0"/>
          </a:p>
        </p:txBody>
      </p:sp>
    </p:spTree>
    <p:extLst>
      <p:ext uri="{BB962C8B-B14F-4D97-AF65-F5344CB8AC3E}">
        <p14:creationId xmlns:p14="http://schemas.microsoft.com/office/powerpoint/2010/main" val="4281109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D9A8A4-A3AC-B86A-D584-CF6AD66D354F}"/>
              </a:ext>
            </a:extLst>
          </p:cNvPr>
          <p:cNvSpPr>
            <a:spLocks noGrp="1"/>
          </p:cNvSpPr>
          <p:nvPr>
            <p:ph type="title"/>
          </p:nvPr>
        </p:nvSpPr>
        <p:spPr/>
        <p:txBody>
          <a:bodyPr/>
          <a:lstStyle/>
          <a:p>
            <a:r>
              <a:rPr lang="el-GR" dirty="0" err="1"/>
              <a:t>Κατηγοριεσ</a:t>
            </a:r>
            <a:r>
              <a:rPr lang="el-GR" dirty="0"/>
              <a:t> </a:t>
            </a:r>
            <a:r>
              <a:rPr lang="el-GR" dirty="0" err="1"/>
              <a:t>συνθετων</a:t>
            </a:r>
            <a:endParaRPr lang="el-GR" dirty="0"/>
          </a:p>
        </p:txBody>
      </p:sp>
      <p:sp>
        <p:nvSpPr>
          <p:cNvPr id="3" name="Θέση περιεχομένου 2">
            <a:extLst>
              <a:ext uri="{FF2B5EF4-FFF2-40B4-BE49-F238E27FC236}">
                <a16:creationId xmlns:a16="http://schemas.microsoft.com/office/drawing/2014/main" id="{EC652291-EA2E-F27F-3C35-1BB68F9A6BA2}"/>
              </a:ext>
            </a:extLst>
          </p:cNvPr>
          <p:cNvSpPr>
            <a:spLocks noGrp="1"/>
          </p:cNvSpPr>
          <p:nvPr>
            <p:ph idx="1"/>
          </p:nvPr>
        </p:nvSpPr>
        <p:spPr>
          <a:xfrm>
            <a:off x="2231136" y="2638044"/>
            <a:ext cx="9725512" cy="3774331"/>
          </a:xfrm>
        </p:spPr>
        <p:txBody>
          <a:bodyPr/>
          <a:lstStyle/>
          <a:p>
            <a:r>
              <a:rPr lang="el-GR" b="1" dirty="0"/>
              <a:t>Υποτακτικά</a:t>
            </a:r>
            <a:r>
              <a:rPr lang="el-GR" dirty="0"/>
              <a:t>: εξαρτημένα συνθετικά μέρη σε σχέση είτε προσδιορισμού (μαρουλόφυλλο, μεγαλόσωμος) είτε απόδοσης ιδιότητας (αγριοπερίστερο, κοκκινόχωμα)</a:t>
            </a:r>
          </a:p>
          <a:p>
            <a:r>
              <a:rPr lang="el-GR" b="1" dirty="0"/>
              <a:t>Παρατακτικά</a:t>
            </a:r>
            <a:r>
              <a:rPr lang="el-GR" dirty="0"/>
              <a:t>: σχέση παράταξης (καστανόξανθος, ανοιγοκλείνω, γυναικόπαιδα, φυσικοχημεία)</a:t>
            </a:r>
          </a:p>
          <a:p>
            <a:r>
              <a:rPr lang="el-GR" b="1" dirty="0" err="1"/>
              <a:t>Ενδοκεντρικά</a:t>
            </a:r>
            <a:r>
              <a:rPr lang="el-GR" dirty="0"/>
              <a:t>: ένα από τα δύο συνθετικά μπορεί να προσδιοριστεί ως κεφαλή του συνθέτου</a:t>
            </a:r>
          </a:p>
          <a:p>
            <a:r>
              <a:rPr lang="el-GR" b="1" dirty="0" err="1"/>
              <a:t>Εξωκεντρικά</a:t>
            </a:r>
            <a:r>
              <a:rPr lang="el-GR" dirty="0"/>
              <a:t> (κτητικά): η κεφαλή του συνθέτου βρίσκεται εκτός αυτού</a:t>
            </a:r>
          </a:p>
          <a:p>
            <a:pPr lvl="1"/>
            <a:r>
              <a:rPr lang="el-GR" dirty="0"/>
              <a:t>Εφτάψυχος = ο έχων εφτά ψυχές</a:t>
            </a:r>
          </a:p>
          <a:p>
            <a:pPr lvl="1"/>
            <a:r>
              <a:rPr lang="el-GR" dirty="0" err="1"/>
              <a:t>Στραβοδόντης</a:t>
            </a:r>
            <a:r>
              <a:rPr lang="el-GR" dirty="0"/>
              <a:t>= ο έχων στραβά δόντια</a:t>
            </a:r>
          </a:p>
          <a:p>
            <a:pPr lvl="1"/>
            <a:r>
              <a:rPr lang="el-GR" dirty="0"/>
              <a:t>Λαγοπόδαρος= ο έχων τα πόδια λαγού</a:t>
            </a:r>
          </a:p>
        </p:txBody>
      </p:sp>
    </p:spTree>
    <p:extLst>
      <p:ext uri="{BB962C8B-B14F-4D97-AF65-F5344CB8AC3E}">
        <p14:creationId xmlns:p14="http://schemas.microsoft.com/office/powerpoint/2010/main" val="1586644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8FDAB0-72D4-7572-10DF-76379B0EDA43}"/>
              </a:ext>
            </a:extLst>
          </p:cNvPr>
          <p:cNvSpPr>
            <a:spLocks noGrp="1"/>
          </p:cNvSpPr>
          <p:nvPr>
            <p:ph type="title"/>
          </p:nvPr>
        </p:nvSpPr>
        <p:spPr/>
        <p:txBody>
          <a:bodyPr/>
          <a:lstStyle/>
          <a:p>
            <a:r>
              <a:rPr lang="el-GR" dirty="0" err="1"/>
              <a:t>Ορια</a:t>
            </a:r>
            <a:r>
              <a:rPr lang="el-GR" dirty="0"/>
              <a:t> </a:t>
            </a:r>
            <a:r>
              <a:rPr lang="el-GR" dirty="0" err="1"/>
              <a:t>μεταξυ</a:t>
            </a:r>
            <a:r>
              <a:rPr lang="el-GR" dirty="0"/>
              <a:t> </a:t>
            </a:r>
            <a:r>
              <a:rPr lang="el-GR" dirty="0" err="1"/>
              <a:t>συνθεσησ</a:t>
            </a:r>
            <a:r>
              <a:rPr lang="el-GR" dirty="0"/>
              <a:t> και </a:t>
            </a:r>
            <a:r>
              <a:rPr lang="el-GR" dirty="0" err="1"/>
              <a:t>παραγωγησ</a:t>
            </a:r>
            <a:endParaRPr lang="el-GR" dirty="0"/>
          </a:p>
        </p:txBody>
      </p:sp>
      <p:sp>
        <p:nvSpPr>
          <p:cNvPr id="3" name="Θέση περιεχομένου 2">
            <a:extLst>
              <a:ext uri="{FF2B5EF4-FFF2-40B4-BE49-F238E27FC236}">
                <a16:creationId xmlns:a16="http://schemas.microsoft.com/office/drawing/2014/main" id="{7237A3AC-F6EA-288C-2FA9-4D02AC7503BA}"/>
              </a:ext>
            </a:extLst>
          </p:cNvPr>
          <p:cNvSpPr>
            <a:spLocks noGrp="1"/>
          </p:cNvSpPr>
          <p:nvPr>
            <p:ph idx="1"/>
          </p:nvPr>
        </p:nvSpPr>
        <p:spPr/>
        <p:txBody>
          <a:bodyPr/>
          <a:lstStyle/>
          <a:p>
            <a:r>
              <a:rPr lang="el-GR" dirty="0"/>
              <a:t>Όταν το ένα από τα δύο συστατικά δεν είναι αυτόνομο θέμα μιας λέξης σε μια γλώσσα</a:t>
            </a:r>
          </a:p>
          <a:p>
            <a:r>
              <a:rPr lang="el-GR" dirty="0"/>
              <a:t>Νεοκλασικά σύνθετα: θέματα από την Ελληνική ή τη Λατινική</a:t>
            </a:r>
          </a:p>
          <a:p>
            <a:r>
              <a:rPr lang="el-GR" dirty="0"/>
              <a:t>Σύνθετα με δεσμευμένο θέμα ή </a:t>
            </a:r>
            <a:r>
              <a:rPr lang="el-GR" b="1" dirty="0">
                <a:highlight>
                  <a:srgbClr val="FFFF00"/>
                </a:highlight>
              </a:rPr>
              <a:t>ΣΥΜΦΥΜΑ</a:t>
            </a:r>
          </a:p>
          <a:p>
            <a:r>
              <a:rPr lang="en-US" b="1" dirty="0">
                <a:highlight>
                  <a:srgbClr val="FFFF00"/>
                </a:highlight>
              </a:rPr>
              <a:t>-logy/ logo-, anthropo-, -</a:t>
            </a:r>
            <a:r>
              <a:rPr lang="en-US" b="1" dirty="0" err="1">
                <a:highlight>
                  <a:srgbClr val="FFFF00"/>
                </a:highlight>
              </a:rPr>
              <a:t>cracy</a:t>
            </a:r>
            <a:endParaRPr lang="en-US" b="1" dirty="0">
              <a:highlight>
                <a:srgbClr val="FFFF00"/>
              </a:highlight>
            </a:endParaRPr>
          </a:p>
          <a:p>
            <a:r>
              <a:rPr lang="en-US" b="1" dirty="0">
                <a:highlight>
                  <a:srgbClr val="FFFF00"/>
                </a:highlight>
              </a:rPr>
              <a:t>-</a:t>
            </a:r>
            <a:r>
              <a:rPr lang="el-GR" b="1" dirty="0">
                <a:highlight>
                  <a:srgbClr val="FFFF00"/>
                </a:highlight>
              </a:rPr>
              <a:t>βόλος, -</a:t>
            </a:r>
            <a:r>
              <a:rPr lang="el-GR" b="1" dirty="0" err="1">
                <a:highlight>
                  <a:srgbClr val="FFFF00"/>
                </a:highlight>
              </a:rPr>
              <a:t>κόμος</a:t>
            </a:r>
            <a:r>
              <a:rPr lang="el-GR" b="1" dirty="0">
                <a:highlight>
                  <a:srgbClr val="FFFF00"/>
                </a:highlight>
              </a:rPr>
              <a:t>, -φόρος, -λόγος/ -λογία, -</a:t>
            </a:r>
            <a:r>
              <a:rPr lang="el-GR" b="1" dirty="0" err="1">
                <a:highlight>
                  <a:srgbClr val="FFFF00"/>
                </a:highlight>
              </a:rPr>
              <a:t>δοτώ</a:t>
            </a:r>
            <a:r>
              <a:rPr lang="el-GR" b="1" dirty="0">
                <a:highlight>
                  <a:srgbClr val="FFFF00"/>
                </a:highlight>
              </a:rPr>
              <a:t>, </a:t>
            </a:r>
            <a:r>
              <a:rPr lang="el-GR" b="1" dirty="0" err="1">
                <a:highlight>
                  <a:srgbClr val="FFFF00"/>
                </a:highlight>
              </a:rPr>
              <a:t>τηλε</a:t>
            </a:r>
            <a:r>
              <a:rPr lang="el-GR" b="1" dirty="0">
                <a:highlight>
                  <a:srgbClr val="FFFF00"/>
                </a:highlight>
              </a:rPr>
              <a:t>-, -ποιώ/ -ποίηση</a:t>
            </a:r>
          </a:p>
          <a:p>
            <a:r>
              <a:rPr lang="el-GR" b="1" dirty="0" err="1">
                <a:highlight>
                  <a:srgbClr val="FFFF00"/>
                </a:highlight>
              </a:rPr>
              <a:t>θεο</a:t>
            </a:r>
            <a:r>
              <a:rPr lang="el-GR" b="1" dirty="0">
                <a:highlight>
                  <a:srgbClr val="FFFF00"/>
                </a:highlight>
              </a:rPr>
              <a:t>-, </a:t>
            </a:r>
            <a:r>
              <a:rPr lang="el-GR" b="1" dirty="0" err="1">
                <a:highlight>
                  <a:srgbClr val="FFFF00"/>
                </a:highlight>
              </a:rPr>
              <a:t>ψιλο</a:t>
            </a:r>
            <a:r>
              <a:rPr lang="el-GR" b="1" dirty="0">
                <a:highlight>
                  <a:srgbClr val="FFFF00"/>
                </a:highlight>
              </a:rPr>
              <a:t>-, </a:t>
            </a:r>
            <a:r>
              <a:rPr lang="el-GR" b="1" dirty="0" err="1">
                <a:highlight>
                  <a:srgbClr val="FFFF00"/>
                </a:highlight>
              </a:rPr>
              <a:t>κουτσο</a:t>
            </a:r>
            <a:r>
              <a:rPr lang="el-GR" b="1" dirty="0">
                <a:highlight>
                  <a:srgbClr val="FFFF00"/>
                </a:highlight>
              </a:rPr>
              <a:t>-, </a:t>
            </a:r>
            <a:r>
              <a:rPr lang="el-GR" b="1" dirty="0" err="1">
                <a:highlight>
                  <a:srgbClr val="FFFF00"/>
                </a:highlight>
              </a:rPr>
              <a:t>πεντ</a:t>
            </a:r>
            <a:r>
              <a:rPr lang="el-GR" b="1" dirty="0">
                <a:highlight>
                  <a:srgbClr val="FFFF00"/>
                </a:highlight>
              </a:rPr>
              <a:t>(ε)</a:t>
            </a:r>
          </a:p>
        </p:txBody>
      </p:sp>
    </p:spTree>
    <p:extLst>
      <p:ext uri="{BB962C8B-B14F-4D97-AF65-F5344CB8AC3E}">
        <p14:creationId xmlns:p14="http://schemas.microsoft.com/office/powerpoint/2010/main" val="2311066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E22491-70D8-7743-936D-6729E9C069EA}"/>
              </a:ext>
            </a:extLst>
          </p:cNvPr>
          <p:cNvSpPr>
            <a:spLocks noGrp="1"/>
          </p:cNvSpPr>
          <p:nvPr>
            <p:ph type="title"/>
          </p:nvPr>
        </p:nvSpPr>
        <p:spPr/>
        <p:txBody>
          <a:bodyPr/>
          <a:lstStyle/>
          <a:p>
            <a:r>
              <a:rPr lang="el-GR" dirty="0" err="1"/>
              <a:t>συμφυματα</a:t>
            </a:r>
            <a:endParaRPr lang="el-GR" dirty="0"/>
          </a:p>
        </p:txBody>
      </p:sp>
      <p:graphicFrame>
        <p:nvGraphicFramePr>
          <p:cNvPr id="4" name="Πίνακας 4">
            <a:extLst>
              <a:ext uri="{FF2B5EF4-FFF2-40B4-BE49-F238E27FC236}">
                <a16:creationId xmlns:a16="http://schemas.microsoft.com/office/drawing/2014/main" id="{67904E57-AB6D-4F4A-AC73-829F86FABAAA}"/>
              </a:ext>
            </a:extLst>
          </p:cNvPr>
          <p:cNvGraphicFramePr>
            <a:graphicFrameLocks noGrp="1"/>
          </p:cNvGraphicFramePr>
          <p:nvPr>
            <p:ph idx="1"/>
          </p:nvPr>
        </p:nvGraphicFramePr>
        <p:xfrm>
          <a:off x="2230438" y="2638425"/>
          <a:ext cx="8094180" cy="2865120"/>
        </p:xfrm>
        <a:graphic>
          <a:graphicData uri="http://schemas.openxmlformats.org/drawingml/2006/table">
            <a:tbl>
              <a:tblPr firstRow="1" bandRow="1">
                <a:tableStyleId>{5C22544A-7EE6-4342-B048-85BDC9FD1C3A}</a:tableStyleId>
              </a:tblPr>
              <a:tblGrid>
                <a:gridCol w="2023545">
                  <a:extLst>
                    <a:ext uri="{9D8B030D-6E8A-4147-A177-3AD203B41FA5}">
                      <a16:colId xmlns:a16="http://schemas.microsoft.com/office/drawing/2014/main" val="441676541"/>
                    </a:ext>
                  </a:extLst>
                </a:gridCol>
                <a:gridCol w="2023545">
                  <a:extLst>
                    <a:ext uri="{9D8B030D-6E8A-4147-A177-3AD203B41FA5}">
                      <a16:colId xmlns:a16="http://schemas.microsoft.com/office/drawing/2014/main" val="2808390493"/>
                    </a:ext>
                  </a:extLst>
                </a:gridCol>
                <a:gridCol w="2023545">
                  <a:extLst>
                    <a:ext uri="{9D8B030D-6E8A-4147-A177-3AD203B41FA5}">
                      <a16:colId xmlns:a16="http://schemas.microsoft.com/office/drawing/2014/main" val="1023556032"/>
                    </a:ext>
                  </a:extLst>
                </a:gridCol>
                <a:gridCol w="2023545">
                  <a:extLst>
                    <a:ext uri="{9D8B030D-6E8A-4147-A177-3AD203B41FA5}">
                      <a16:colId xmlns:a16="http://schemas.microsoft.com/office/drawing/2014/main" val="542161580"/>
                    </a:ext>
                  </a:extLst>
                </a:gridCol>
              </a:tblGrid>
              <a:tr h="370840">
                <a:tc>
                  <a:txBody>
                    <a:bodyPr/>
                    <a:lstStyle/>
                    <a:p>
                      <a:r>
                        <a:rPr lang="el-GR" dirty="0"/>
                        <a:t>ΣΥΜΦΥΜΑ</a:t>
                      </a:r>
                    </a:p>
                  </a:txBody>
                  <a:tcPr/>
                </a:tc>
                <a:tc>
                  <a:txBody>
                    <a:bodyPr/>
                    <a:lstStyle/>
                    <a:p>
                      <a:r>
                        <a:rPr lang="el-GR" dirty="0"/>
                        <a:t>ΘΕΜΑ</a:t>
                      </a:r>
                    </a:p>
                  </a:txBody>
                  <a:tcPr/>
                </a:tc>
                <a:tc>
                  <a:txBody>
                    <a:bodyPr/>
                    <a:lstStyle/>
                    <a:p>
                      <a:r>
                        <a:rPr lang="el-GR" dirty="0"/>
                        <a:t>ΣΥΜΦΥΜΑ</a:t>
                      </a:r>
                    </a:p>
                  </a:txBody>
                  <a:tcPr/>
                </a:tc>
                <a:tc>
                  <a:txBody>
                    <a:bodyPr/>
                    <a:lstStyle/>
                    <a:p>
                      <a:r>
                        <a:rPr lang="el-GR" dirty="0"/>
                        <a:t>ΚΛΙΤΙΚΟ ΕΠΙΘΗΜΑ</a:t>
                      </a:r>
                    </a:p>
                  </a:txBody>
                  <a:tcPr/>
                </a:tc>
                <a:extLst>
                  <a:ext uri="{0D108BD9-81ED-4DB2-BD59-A6C34878D82A}">
                    <a16:rowId xmlns:a16="http://schemas.microsoft.com/office/drawing/2014/main" val="101626920"/>
                  </a:ext>
                </a:extLst>
              </a:tr>
              <a:tr h="370840">
                <a:tc>
                  <a:txBody>
                    <a:bodyPr/>
                    <a:lstStyle/>
                    <a:p>
                      <a:r>
                        <a:rPr lang="el-GR" dirty="0" err="1"/>
                        <a:t>ημι</a:t>
                      </a:r>
                      <a:endParaRPr lang="el-GR" dirty="0"/>
                    </a:p>
                  </a:txBody>
                  <a:tcPr/>
                </a:tc>
                <a:tc>
                  <a:txBody>
                    <a:bodyPr/>
                    <a:lstStyle/>
                    <a:p>
                      <a:r>
                        <a:rPr lang="el-GR" dirty="0" err="1"/>
                        <a:t>διατροφ</a:t>
                      </a:r>
                      <a:endParaRPr lang="el-GR" dirty="0"/>
                    </a:p>
                  </a:txBody>
                  <a:tcPr/>
                </a:tc>
                <a:tc>
                  <a:txBody>
                    <a:bodyPr/>
                    <a:lstStyle/>
                    <a:p>
                      <a:endParaRPr lang="el-GR"/>
                    </a:p>
                  </a:txBody>
                  <a:tcPr/>
                </a:tc>
                <a:tc>
                  <a:txBody>
                    <a:bodyPr/>
                    <a:lstStyle/>
                    <a:p>
                      <a:r>
                        <a:rPr lang="el-GR" dirty="0"/>
                        <a:t>ή</a:t>
                      </a:r>
                    </a:p>
                  </a:txBody>
                  <a:tcPr/>
                </a:tc>
                <a:extLst>
                  <a:ext uri="{0D108BD9-81ED-4DB2-BD59-A6C34878D82A}">
                    <a16:rowId xmlns:a16="http://schemas.microsoft.com/office/drawing/2014/main" val="2352363087"/>
                  </a:ext>
                </a:extLst>
              </a:tr>
              <a:tr h="370840">
                <a:tc>
                  <a:txBody>
                    <a:bodyPr/>
                    <a:lstStyle/>
                    <a:p>
                      <a:endParaRPr lang="el-GR"/>
                    </a:p>
                  </a:txBody>
                  <a:tcPr/>
                </a:tc>
                <a:tc>
                  <a:txBody>
                    <a:bodyPr/>
                    <a:lstStyle/>
                    <a:p>
                      <a:r>
                        <a:rPr lang="el-GR" dirty="0" err="1"/>
                        <a:t>φιλο</a:t>
                      </a:r>
                      <a:endParaRPr lang="el-GR" dirty="0"/>
                    </a:p>
                  </a:txBody>
                  <a:tcPr/>
                </a:tc>
                <a:tc>
                  <a:txBody>
                    <a:bodyPr/>
                    <a:lstStyle/>
                    <a:p>
                      <a:r>
                        <a:rPr lang="el-GR" dirty="0" err="1"/>
                        <a:t>λογί</a:t>
                      </a:r>
                      <a:endParaRPr lang="el-GR" dirty="0"/>
                    </a:p>
                  </a:txBody>
                  <a:tcPr/>
                </a:tc>
                <a:tc>
                  <a:txBody>
                    <a:bodyPr/>
                    <a:lstStyle/>
                    <a:p>
                      <a:r>
                        <a:rPr lang="el-GR" dirty="0"/>
                        <a:t>α</a:t>
                      </a:r>
                    </a:p>
                  </a:txBody>
                  <a:tcPr/>
                </a:tc>
                <a:extLst>
                  <a:ext uri="{0D108BD9-81ED-4DB2-BD59-A6C34878D82A}">
                    <a16:rowId xmlns:a16="http://schemas.microsoft.com/office/drawing/2014/main" val="4063041768"/>
                  </a:ext>
                </a:extLst>
              </a:tr>
              <a:tr h="370840">
                <a:tc>
                  <a:txBody>
                    <a:bodyPr/>
                    <a:lstStyle/>
                    <a:p>
                      <a:r>
                        <a:rPr lang="el-GR" dirty="0" err="1"/>
                        <a:t>υδρ</a:t>
                      </a:r>
                      <a:endParaRPr lang="el-GR" dirty="0"/>
                    </a:p>
                  </a:txBody>
                  <a:tcPr/>
                </a:tc>
                <a:tc>
                  <a:txBody>
                    <a:bodyPr/>
                    <a:lstStyle/>
                    <a:p>
                      <a:r>
                        <a:rPr lang="el-GR" dirty="0" err="1"/>
                        <a:t>αγωγ</a:t>
                      </a:r>
                      <a:endParaRPr lang="el-GR" dirty="0"/>
                    </a:p>
                  </a:txBody>
                  <a:tcPr/>
                </a:tc>
                <a:tc>
                  <a:txBody>
                    <a:bodyPr/>
                    <a:lstStyle/>
                    <a:p>
                      <a:endParaRPr lang="el-GR"/>
                    </a:p>
                  </a:txBody>
                  <a:tcPr/>
                </a:tc>
                <a:tc>
                  <a:txBody>
                    <a:bodyPr/>
                    <a:lstStyle/>
                    <a:p>
                      <a:r>
                        <a:rPr lang="el-GR" dirty="0" err="1"/>
                        <a:t>ός</a:t>
                      </a:r>
                      <a:endParaRPr lang="el-GR" dirty="0"/>
                    </a:p>
                  </a:txBody>
                  <a:tcPr/>
                </a:tc>
                <a:extLst>
                  <a:ext uri="{0D108BD9-81ED-4DB2-BD59-A6C34878D82A}">
                    <a16:rowId xmlns:a16="http://schemas.microsoft.com/office/drawing/2014/main" val="1891129901"/>
                  </a:ext>
                </a:extLst>
              </a:tr>
              <a:tr h="370840">
                <a:tc>
                  <a:txBody>
                    <a:bodyPr/>
                    <a:lstStyle/>
                    <a:p>
                      <a:r>
                        <a:rPr lang="el-GR" dirty="0" err="1"/>
                        <a:t>κουτσο</a:t>
                      </a:r>
                      <a:endParaRPr lang="el-GR" dirty="0"/>
                    </a:p>
                  </a:txBody>
                  <a:tcPr/>
                </a:tc>
                <a:tc>
                  <a:txBody>
                    <a:bodyPr/>
                    <a:lstStyle/>
                    <a:p>
                      <a:r>
                        <a:rPr lang="el-GR" dirty="0" err="1"/>
                        <a:t>πίν</a:t>
                      </a:r>
                      <a:endParaRPr lang="el-GR" dirty="0"/>
                    </a:p>
                  </a:txBody>
                  <a:tcPr/>
                </a:tc>
                <a:tc>
                  <a:txBody>
                    <a:bodyPr/>
                    <a:lstStyle/>
                    <a:p>
                      <a:endParaRPr lang="el-GR"/>
                    </a:p>
                  </a:txBody>
                  <a:tcPr/>
                </a:tc>
                <a:tc>
                  <a:txBody>
                    <a:bodyPr/>
                    <a:lstStyle/>
                    <a:p>
                      <a:r>
                        <a:rPr lang="el-GR" dirty="0"/>
                        <a:t>ω</a:t>
                      </a:r>
                    </a:p>
                  </a:txBody>
                  <a:tcPr/>
                </a:tc>
                <a:extLst>
                  <a:ext uri="{0D108BD9-81ED-4DB2-BD59-A6C34878D82A}">
                    <a16:rowId xmlns:a16="http://schemas.microsoft.com/office/drawing/2014/main" val="1621090731"/>
                  </a:ext>
                </a:extLst>
              </a:tr>
              <a:tr h="370840">
                <a:tc>
                  <a:txBody>
                    <a:bodyPr/>
                    <a:lstStyle/>
                    <a:p>
                      <a:r>
                        <a:rPr lang="el-GR" dirty="0" err="1"/>
                        <a:t>αυτο</a:t>
                      </a:r>
                      <a:endParaRPr lang="el-GR" dirty="0"/>
                    </a:p>
                  </a:txBody>
                  <a:tcPr/>
                </a:tc>
                <a:tc>
                  <a:txBody>
                    <a:bodyPr/>
                    <a:lstStyle/>
                    <a:p>
                      <a:r>
                        <a:rPr lang="el-GR" dirty="0" err="1"/>
                        <a:t>ελέγχ</a:t>
                      </a:r>
                      <a:endParaRPr lang="el-GR" dirty="0"/>
                    </a:p>
                  </a:txBody>
                  <a:tcPr/>
                </a:tc>
                <a:tc>
                  <a:txBody>
                    <a:bodyPr/>
                    <a:lstStyle/>
                    <a:p>
                      <a:endParaRPr lang="el-GR"/>
                    </a:p>
                  </a:txBody>
                  <a:tcPr/>
                </a:tc>
                <a:tc>
                  <a:txBody>
                    <a:bodyPr/>
                    <a:lstStyle/>
                    <a:p>
                      <a:r>
                        <a:rPr lang="el-GR" dirty="0" err="1"/>
                        <a:t>ομαι</a:t>
                      </a:r>
                      <a:endParaRPr lang="el-GR" dirty="0"/>
                    </a:p>
                  </a:txBody>
                  <a:tcPr/>
                </a:tc>
                <a:extLst>
                  <a:ext uri="{0D108BD9-81ED-4DB2-BD59-A6C34878D82A}">
                    <a16:rowId xmlns:a16="http://schemas.microsoft.com/office/drawing/2014/main" val="362245329"/>
                  </a:ext>
                </a:extLst>
              </a:tr>
              <a:tr h="370840">
                <a:tc>
                  <a:txBody>
                    <a:bodyPr/>
                    <a:lstStyle/>
                    <a:p>
                      <a:endParaRPr lang="el-GR"/>
                    </a:p>
                  </a:txBody>
                  <a:tcPr/>
                </a:tc>
                <a:tc>
                  <a:txBody>
                    <a:bodyPr/>
                    <a:lstStyle/>
                    <a:p>
                      <a:r>
                        <a:rPr lang="el-GR" dirty="0" err="1"/>
                        <a:t>ενοχο</a:t>
                      </a:r>
                      <a:endParaRPr lang="el-GR" dirty="0"/>
                    </a:p>
                  </a:txBody>
                  <a:tcPr/>
                </a:tc>
                <a:tc>
                  <a:txBody>
                    <a:bodyPr/>
                    <a:lstStyle/>
                    <a:p>
                      <a:r>
                        <a:rPr lang="el-GR" dirty="0" err="1"/>
                        <a:t>ποι</a:t>
                      </a:r>
                      <a:endParaRPr lang="el-GR" dirty="0"/>
                    </a:p>
                  </a:txBody>
                  <a:tcPr/>
                </a:tc>
                <a:tc>
                  <a:txBody>
                    <a:bodyPr/>
                    <a:lstStyle/>
                    <a:p>
                      <a:r>
                        <a:rPr lang="el-GR" dirty="0" err="1"/>
                        <a:t>ώ</a:t>
                      </a:r>
                      <a:endParaRPr lang="el-GR" dirty="0"/>
                    </a:p>
                  </a:txBody>
                  <a:tcPr/>
                </a:tc>
                <a:extLst>
                  <a:ext uri="{0D108BD9-81ED-4DB2-BD59-A6C34878D82A}">
                    <a16:rowId xmlns:a16="http://schemas.microsoft.com/office/drawing/2014/main" val="2938310864"/>
                  </a:ext>
                </a:extLst>
              </a:tr>
            </a:tbl>
          </a:graphicData>
        </a:graphic>
      </p:graphicFrame>
      <p:sp>
        <p:nvSpPr>
          <p:cNvPr id="5" name="TextBox 4">
            <a:extLst>
              <a:ext uri="{FF2B5EF4-FFF2-40B4-BE49-F238E27FC236}">
                <a16:creationId xmlns:a16="http://schemas.microsoft.com/office/drawing/2014/main" id="{C8E86332-4EAF-7C4F-B3E3-F9828019C054}"/>
              </a:ext>
            </a:extLst>
          </p:cNvPr>
          <p:cNvSpPr txBox="1"/>
          <p:nvPr/>
        </p:nvSpPr>
        <p:spPr>
          <a:xfrm>
            <a:off x="5486400" y="5960962"/>
            <a:ext cx="4131387" cy="646331"/>
          </a:xfrm>
          <a:prstGeom prst="rect">
            <a:avLst/>
          </a:prstGeom>
          <a:noFill/>
        </p:spPr>
        <p:txBody>
          <a:bodyPr wrap="none" rtlCol="0">
            <a:spAutoFit/>
          </a:bodyPr>
          <a:lstStyle/>
          <a:p>
            <a:r>
              <a:rPr lang="el-GR" dirty="0" err="1"/>
              <a:t>Σύμφυμα</a:t>
            </a:r>
            <a:r>
              <a:rPr lang="el-GR" dirty="0"/>
              <a:t>: </a:t>
            </a:r>
            <a:r>
              <a:rPr lang="el-GR" b="1" dirty="0"/>
              <a:t>πρόσφυμα</a:t>
            </a:r>
            <a:r>
              <a:rPr lang="el-GR" dirty="0"/>
              <a:t> με λεξική σημασία</a:t>
            </a:r>
          </a:p>
          <a:p>
            <a:r>
              <a:rPr lang="el-GR" dirty="0"/>
              <a:t>		</a:t>
            </a:r>
            <a:r>
              <a:rPr lang="el-GR" dirty="0">
                <a:highlight>
                  <a:srgbClr val="FFFF00"/>
                </a:highlight>
              </a:rPr>
              <a:t>(πρόθημα ή επίθημα)</a:t>
            </a:r>
          </a:p>
        </p:txBody>
      </p:sp>
    </p:spTree>
    <p:extLst>
      <p:ext uri="{BB962C8B-B14F-4D97-AF65-F5344CB8AC3E}">
        <p14:creationId xmlns:p14="http://schemas.microsoft.com/office/powerpoint/2010/main" val="42220121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CFC8813-3D5B-7845-A449-CBE36262A506}"/>
              </a:ext>
            </a:extLst>
          </p:cNvPr>
          <p:cNvSpPr>
            <a:spLocks noGrp="1"/>
          </p:cNvSpPr>
          <p:nvPr>
            <p:ph type="title"/>
          </p:nvPr>
        </p:nvSpPr>
        <p:spPr>
          <a:xfrm>
            <a:off x="1620456" y="682906"/>
            <a:ext cx="8981954" cy="1470506"/>
          </a:xfrm>
        </p:spPr>
        <p:txBody>
          <a:bodyPr>
            <a:normAutofit fontScale="90000"/>
          </a:bodyPr>
          <a:lstStyle/>
          <a:p>
            <a:r>
              <a:rPr lang="el-GR" b="1" dirty="0"/>
              <a:t>ΑΣΚΗΣΗ 6:</a:t>
            </a:r>
            <a:r>
              <a:rPr lang="el-GR" dirty="0"/>
              <a:t> Οι </a:t>
            </a:r>
            <a:r>
              <a:rPr lang="el-GR" dirty="0" err="1"/>
              <a:t>λεξεισ</a:t>
            </a:r>
            <a:r>
              <a:rPr lang="el-GR" dirty="0"/>
              <a:t> που </a:t>
            </a:r>
            <a:r>
              <a:rPr lang="el-GR" dirty="0" err="1"/>
              <a:t>ακολουθουν</a:t>
            </a:r>
            <a:r>
              <a:rPr lang="el-GR" dirty="0"/>
              <a:t> είναι </a:t>
            </a:r>
            <a:r>
              <a:rPr lang="el-GR" dirty="0" err="1"/>
              <a:t>ανυπαρκτεσ</a:t>
            </a:r>
            <a:r>
              <a:rPr lang="el-GR" dirty="0"/>
              <a:t> στην </a:t>
            </a:r>
            <a:r>
              <a:rPr lang="el-GR" dirty="0" err="1"/>
              <a:t>ελληνικη</a:t>
            </a:r>
            <a:r>
              <a:rPr lang="el-GR" dirty="0"/>
              <a:t>. </a:t>
            </a:r>
            <a:r>
              <a:rPr lang="el-GR" dirty="0" err="1"/>
              <a:t>Προσθεστε</a:t>
            </a:r>
            <a:r>
              <a:rPr lang="el-GR" dirty="0"/>
              <a:t> ένα </a:t>
            </a:r>
            <a:r>
              <a:rPr lang="el-GR" dirty="0" err="1"/>
              <a:t>προθημα</a:t>
            </a:r>
            <a:r>
              <a:rPr lang="el-GR" dirty="0"/>
              <a:t> για να </a:t>
            </a:r>
            <a:r>
              <a:rPr lang="el-GR" dirty="0" err="1"/>
              <a:t>παραχθει</a:t>
            </a:r>
            <a:r>
              <a:rPr lang="el-GR" dirty="0"/>
              <a:t> μια </a:t>
            </a:r>
            <a:r>
              <a:rPr lang="el-GR" dirty="0" err="1"/>
              <a:t>υπαρκτη</a:t>
            </a:r>
            <a:r>
              <a:rPr lang="el-GR" dirty="0"/>
              <a:t> </a:t>
            </a:r>
            <a:r>
              <a:rPr lang="el-GR" dirty="0" err="1"/>
              <a:t>λεξη</a:t>
            </a:r>
            <a:r>
              <a:rPr lang="el-GR" dirty="0"/>
              <a:t> και </a:t>
            </a:r>
            <a:r>
              <a:rPr lang="el-GR" dirty="0" err="1"/>
              <a:t>εξηγηστε</a:t>
            </a:r>
            <a:r>
              <a:rPr lang="el-GR" dirty="0"/>
              <a:t> τη </a:t>
            </a:r>
            <a:r>
              <a:rPr lang="el-GR" dirty="0" err="1"/>
              <a:t>σημασια</a:t>
            </a:r>
            <a:r>
              <a:rPr lang="el-GR" dirty="0"/>
              <a:t> των </a:t>
            </a:r>
            <a:r>
              <a:rPr lang="el-GR" dirty="0" err="1"/>
              <a:t>συστατικων</a:t>
            </a:r>
            <a:r>
              <a:rPr lang="el-GR" dirty="0"/>
              <a:t> της</a:t>
            </a:r>
          </a:p>
        </p:txBody>
      </p:sp>
      <p:sp>
        <p:nvSpPr>
          <p:cNvPr id="5" name="Θέση περιεχομένου 4">
            <a:extLst>
              <a:ext uri="{FF2B5EF4-FFF2-40B4-BE49-F238E27FC236}">
                <a16:creationId xmlns:a16="http://schemas.microsoft.com/office/drawing/2014/main" id="{F3296E0A-4620-6740-9605-B52945DF7E84}"/>
              </a:ext>
            </a:extLst>
          </p:cNvPr>
          <p:cNvSpPr>
            <a:spLocks noGrp="1"/>
          </p:cNvSpPr>
          <p:nvPr>
            <p:ph idx="1"/>
          </p:nvPr>
        </p:nvSpPr>
        <p:spPr/>
        <p:txBody>
          <a:bodyPr>
            <a:normAutofit fontScale="92500" lnSpcReduction="20000"/>
          </a:bodyPr>
          <a:lstStyle/>
          <a:p>
            <a:r>
              <a:rPr lang="el-GR" dirty="0"/>
              <a:t>*</a:t>
            </a:r>
            <a:r>
              <a:rPr lang="el-GR" dirty="0" err="1"/>
              <a:t>πούλητος</a:t>
            </a:r>
            <a:endParaRPr lang="el-GR" dirty="0"/>
          </a:p>
          <a:p>
            <a:r>
              <a:rPr lang="el-GR" dirty="0"/>
              <a:t>*</a:t>
            </a:r>
            <a:r>
              <a:rPr lang="el-GR" dirty="0" err="1"/>
              <a:t>κουμπίστηκε</a:t>
            </a:r>
            <a:endParaRPr lang="el-GR" dirty="0"/>
          </a:p>
          <a:p>
            <a:r>
              <a:rPr lang="el-GR" dirty="0"/>
              <a:t>*</a:t>
            </a:r>
            <a:r>
              <a:rPr lang="el-GR" dirty="0" err="1"/>
              <a:t>στράτησα</a:t>
            </a:r>
            <a:endParaRPr lang="el-GR" dirty="0"/>
          </a:p>
          <a:p>
            <a:r>
              <a:rPr lang="el-GR" dirty="0"/>
              <a:t>*</a:t>
            </a:r>
            <a:r>
              <a:rPr lang="el-GR" dirty="0" err="1"/>
              <a:t>πονήθηκε</a:t>
            </a:r>
            <a:endParaRPr lang="el-GR" dirty="0"/>
          </a:p>
          <a:p>
            <a:r>
              <a:rPr lang="el-GR" dirty="0"/>
              <a:t>*</a:t>
            </a:r>
            <a:r>
              <a:rPr lang="el-GR" dirty="0" err="1"/>
              <a:t>μίλητος</a:t>
            </a:r>
            <a:endParaRPr lang="el-GR" dirty="0"/>
          </a:p>
          <a:p>
            <a:r>
              <a:rPr lang="el-GR" dirty="0"/>
              <a:t>*</a:t>
            </a:r>
            <a:r>
              <a:rPr lang="el-GR" dirty="0" err="1"/>
              <a:t>δότηση</a:t>
            </a:r>
            <a:endParaRPr lang="el-GR" dirty="0"/>
          </a:p>
          <a:p>
            <a:r>
              <a:rPr lang="el-GR" dirty="0"/>
              <a:t>*</a:t>
            </a:r>
            <a:r>
              <a:rPr lang="el-GR" dirty="0" err="1"/>
              <a:t>τόμηση</a:t>
            </a:r>
            <a:endParaRPr lang="el-GR" dirty="0"/>
          </a:p>
          <a:p>
            <a:r>
              <a:rPr lang="el-GR" dirty="0"/>
              <a:t>*</a:t>
            </a:r>
            <a:r>
              <a:rPr lang="el-GR" dirty="0" err="1"/>
              <a:t>ποινίτης</a:t>
            </a:r>
            <a:endParaRPr lang="el-GR" dirty="0"/>
          </a:p>
          <a:p>
            <a:r>
              <a:rPr lang="el-GR" dirty="0"/>
              <a:t>*σύρματος</a:t>
            </a:r>
          </a:p>
        </p:txBody>
      </p:sp>
    </p:spTree>
    <p:extLst>
      <p:ext uri="{BB962C8B-B14F-4D97-AF65-F5344CB8AC3E}">
        <p14:creationId xmlns:p14="http://schemas.microsoft.com/office/powerpoint/2010/main" val="44355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28800" y="685801"/>
            <a:ext cx="8610600" cy="2154436"/>
          </a:xfrm>
          <a:prstGeom prst="rect">
            <a:avLst/>
          </a:prstGeom>
        </p:spPr>
        <p:txBody>
          <a:bodyPr wrap="square">
            <a:spAutoFit/>
          </a:bodyPr>
          <a:lstStyle/>
          <a:p>
            <a:pPr algn="just">
              <a:buClr>
                <a:srgbClr val="7030A0"/>
              </a:buClr>
              <a:buFont typeface="Wingdings" pitchFamily="2" charset="2"/>
              <a:buChar char="ü"/>
            </a:pPr>
            <a:r>
              <a:rPr lang="el-GR" sz="2400" b="1" dirty="0">
                <a:solidFill>
                  <a:srgbClr val="00B050"/>
                </a:solidFill>
              </a:rPr>
              <a:t> </a:t>
            </a:r>
            <a:r>
              <a:rPr lang="el-GR" sz="2200" b="1" dirty="0">
                <a:solidFill>
                  <a:srgbClr val="00B050"/>
                </a:solidFill>
                <a:latin typeface="Cambria" pitchFamily="18" charset="0"/>
              </a:rPr>
              <a:t>Σύνθεση</a:t>
            </a:r>
          </a:p>
          <a:p>
            <a:pPr algn="just"/>
            <a:endParaRPr lang="el-GR" sz="2200" dirty="0">
              <a:latin typeface="Cambria" pitchFamily="18" charset="0"/>
            </a:endParaRPr>
          </a:p>
          <a:p>
            <a:pPr algn="just"/>
            <a:r>
              <a:rPr lang="el-GR" sz="2200" u="sng" dirty="0">
                <a:latin typeface="Cambria" pitchFamily="18" charset="0"/>
              </a:rPr>
              <a:t>Κατηγορίες συνθέτων</a:t>
            </a:r>
          </a:p>
          <a:p>
            <a:pPr algn="just">
              <a:buClr>
                <a:srgbClr val="7030A0"/>
              </a:buClr>
            </a:pPr>
            <a:r>
              <a:rPr lang="en-US" sz="2200" dirty="0">
                <a:latin typeface="Cambria" pitchFamily="18" charset="0"/>
              </a:rPr>
              <a:t> </a:t>
            </a:r>
            <a:r>
              <a:rPr lang="en-US" sz="2200" dirty="0">
                <a:solidFill>
                  <a:srgbClr val="00B050"/>
                </a:solidFill>
                <a:effectLst>
                  <a:outerShdw blurRad="38100" dist="38100" dir="2700000" algn="tl">
                    <a:srgbClr val="000000">
                      <a:alpha val="43137"/>
                    </a:srgbClr>
                  </a:outerShdw>
                </a:effectLst>
                <a:latin typeface="Cambria" pitchFamily="18" charset="0"/>
              </a:rPr>
              <a:t> </a:t>
            </a:r>
            <a:r>
              <a:rPr lang="en-US" sz="2200" dirty="0">
                <a:solidFill>
                  <a:srgbClr val="7030A0"/>
                </a:solidFill>
                <a:effectLst>
                  <a:outerShdw blurRad="38100" dist="38100" dir="2700000" algn="tl">
                    <a:srgbClr val="000000">
                      <a:alpha val="43137"/>
                    </a:srgbClr>
                  </a:outerShdw>
                </a:effectLst>
                <a:latin typeface="Cambria" pitchFamily="18" charset="0"/>
                <a:sym typeface="Wingdings"/>
              </a:rPr>
              <a:t></a:t>
            </a:r>
            <a:r>
              <a:rPr lang="en-US" sz="2200" dirty="0">
                <a:solidFill>
                  <a:srgbClr val="00B050"/>
                </a:solidFill>
                <a:effectLst>
                  <a:outerShdw blurRad="38100" dist="38100" dir="2700000" algn="tl">
                    <a:srgbClr val="000000">
                      <a:alpha val="43137"/>
                    </a:srgbClr>
                  </a:outerShdw>
                </a:effectLst>
                <a:latin typeface="Cambria" pitchFamily="18" charset="0"/>
                <a:sym typeface="Wingdings"/>
              </a:rPr>
              <a:t> </a:t>
            </a:r>
            <a:r>
              <a:rPr lang="el-GR" sz="2200" dirty="0">
                <a:solidFill>
                  <a:srgbClr val="00B050"/>
                </a:solidFill>
                <a:effectLst>
                  <a:outerShdw blurRad="38100" dist="38100" dir="2700000" algn="tl">
                    <a:srgbClr val="000000">
                      <a:alpha val="43137"/>
                    </a:srgbClr>
                  </a:outerShdw>
                </a:effectLst>
                <a:latin typeface="Cambria" pitchFamily="18" charset="0"/>
              </a:rPr>
              <a:t>Ουσιαστικά</a:t>
            </a:r>
            <a:r>
              <a:rPr lang="en-US" sz="2200" dirty="0">
                <a:latin typeface="Cambria" pitchFamily="18" charset="0"/>
              </a:rPr>
              <a:t> </a:t>
            </a:r>
          </a:p>
          <a:p>
            <a:pPr algn="just">
              <a:buClr>
                <a:srgbClr val="7030A0"/>
              </a:buClr>
              <a:buFont typeface="Courier New" pitchFamily="49" charset="0"/>
              <a:buChar char="o"/>
            </a:pPr>
            <a:r>
              <a:rPr lang="en-US" sz="2200" dirty="0">
                <a:latin typeface="Cambria" pitchFamily="18" charset="0"/>
              </a:rPr>
              <a:t> </a:t>
            </a:r>
            <a:r>
              <a:rPr lang="el-GR" sz="2200" dirty="0">
                <a:latin typeface="Cambria" pitchFamily="18" charset="0"/>
              </a:rPr>
              <a:t>Ουσιαστικό +</a:t>
            </a:r>
            <a:r>
              <a:rPr lang="en-US" sz="2200" dirty="0">
                <a:latin typeface="Cambria" pitchFamily="18" charset="0"/>
              </a:rPr>
              <a:t> </a:t>
            </a:r>
            <a:r>
              <a:rPr lang="el-GR" sz="2200" dirty="0">
                <a:latin typeface="Cambria" pitchFamily="18" charset="0"/>
              </a:rPr>
              <a:t>ουσιαστικό: αλατοπίπερο, νυχτολούλουδο</a:t>
            </a:r>
          </a:p>
          <a:p>
            <a:pPr algn="just">
              <a:buClr>
                <a:srgbClr val="7030A0"/>
              </a:buClr>
              <a:buFont typeface="Courier New" pitchFamily="49" charset="0"/>
              <a:buChar char="o"/>
            </a:pPr>
            <a:r>
              <a:rPr lang="en-US" sz="2200" dirty="0">
                <a:latin typeface="Cambria" pitchFamily="18" charset="0"/>
              </a:rPr>
              <a:t> </a:t>
            </a:r>
            <a:r>
              <a:rPr lang="el-GR" sz="2200" dirty="0">
                <a:latin typeface="Cambria" pitchFamily="18" charset="0"/>
              </a:rPr>
              <a:t>Επίθετο + ουσιαστικό: ασχημόπαπο, γλυκοχάραμα.</a:t>
            </a:r>
            <a:endParaRPr lang="en-US" sz="2400" dirty="0"/>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
        <p:nvSpPr>
          <p:cNvPr id="5" name="4 - Ορθογώνιο"/>
          <p:cNvSpPr/>
          <p:nvPr/>
        </p:nvSpPr>
        <p:spPr>
          <a:xfrm>
            <a:off x="1828800" y="4876800"/>
            <a:ext cx="8610600" cy="1447800"/>
          </a:xfrm>
          <a:prstGeom prst="rect">
            <a:avLst/>
          </a:prstGeom>
        </p:spPr>
        <p:txBody>
          <a:bodyPr wrap="square">
            <a:spAutoFit/>
          </a:bodyPr>
          <a:lstStyle/>
          <a:p>
            <a:r>
              <a:rPr lang="en-US" sz="2200" dirty="0"/>
              <a:t>  </a:t>
            </a:r>
            <a:r>
              <a:rPr lang="en-US" sz="2200" dirty="0">
                <a:solidFill>
                  <a:srgbClr val="7030A0"/>
                </a:solidFill>
                <a:effectLst>
                  <a:outerShdw blurRad="38100" dist="38100" dir="2700000" algn="tl">
                    <a:srgbClr val="000000">
                      <a:alpha val="43137"/>
                    </a:srgbClr>
                  </a:outerShdw>
                </a:effectLst>
                <a:latin typeface="Cambria" pitchFamily="18" charset="0"/>
                <a:sym typeface="Wingdings"/>
              </a:rPr>
              <a:t></a:t>
            </a:r>
            <a:r>
              <a:rPr lang="en-US" sz="2200" dirty="0"/>
              <a:t> </a:t>
            </a:r>
            <a:r>
              <a:rPr lang="el-GR" sz="2200" dirty="0">
                <a:solidFill>
                  <a:srgbClr val="00B050"/>
                </a:solidFill>
                <a:effectLst>
                  <a:outerShdw blurRad="38100" dist="38100" dir="2700000" algn="tl">
                    <a:srgbClr val="000000">
                      <a:alpha val="43137"/>
                    </a:srgbClr>
                  </a:outerShdw>
                </a:effectLst>
              </a:rPr>
              <a:t>Ρήματα </a:t>
            </a:r>
          </a:p>
          <a:p>
            <a:pPr>
              <a:buClr>
                <a:srgbClr val="7030A0"/>
              </a:buClr>
              <a:buFont typeface="Courier New" pitchFamily="49" charset="0"/>
              <a:buChar char="o"/>
            </a:pPr>
            <a:r>
              <a:rPr lang="el-GR" sz="2200" dirty="0"/>
              <a:t>Ρήμα +ρήμα: ανοιγοκλείνω</a:t>
            </a:r>
          </a:p>
          <a:p>
            <a:pPr>
              <a:buClr>
                <a:srgbClr val="7030A0"/>
              </a:buClr>
              <a:buFont typeface="Courier New" pitchFamily="49" charset="0"/>
              <a:buChar char="o"/>
            </a:pPr>
            <a:r>
              <a:rPr lang="el-GR" sz="2200" dirty="0"/>
              <a:t>Ουσιαστικό+ ρήμα: χαρτοπαίζω</a:t>
            </a:r>
          </a:p>
          <a:p>
            <a:pPr>
              <a:buClr>
                <a:srgbClr val="7030A0"/>
              </a:buClr>
              <a:buFont typeface="Courier New" pitchFamily="49" charset="0"/>
              <a:buChar char="o"/>
            </a:pPr>
            <a:r>
              <a:rPr lang="el-GR" sz="2200" dirty="0"/>
              <a:t>Επίρρημα +ρήμα: σφιχταγκαλιάζω</a:t>
            </a:r>
          </a:p>
        </p:txBody>
      </p:sp>
      <p:sp>
        <p:nvSpPr>
          <p:cNvPr id="6" name="5 - Ορθογώνιο"/>
          <p:cNvSpPr/>
          <p:nvPr/>
        </p:nvSpPr>
        <p:spPr>
          <a:xfrm>
            <a:off x="1828800" y="3124200"/>
            <a:ext cx="6858000" cy="1446550"/>
          </a:xfrm>
          <a:prstGeom prst="rect">
            <a:avLst/>
          </a:prstGeom>
        </p:spPr>
        <p:txBody>
          <a:bodyPr wrap="square">
            <a:spAutoFit/>
          </a:bodyPr>
          <a:lstStyle/>
          <a:p>
            <a:pPr algn="just">
              <a:buClr>
                <a:srgbClr val="7030A0"/>
              </a:buClr>
            </a:pPr>
            <a:r>
              <a:rPr lang="en-US" sz="2200" dirty="0">
                <a:solidFill>
                  <a:srgbClr val="00B050"/>
                </a:solidFill>
                <a:effectLst>
                  <a:outerShdw blurRad="38100" dist="38100" dir="2700000" algn="tl">
                    <a:srgbClr val="000000">
                      <a:alpha val="43137"/>
                    </a:srgbClr>
                  </a:outerShdw>
                </a:effectLst>
                <a:latin typeface="Cambria" pitchFamily="18" charset="0"/>
              </a:rPr>
              <a:t> </a:t>
            </a:r>
            <a:r>
              <a:rPr lang="en-US" sz="2200" dirty="0">
                <a:solidFill>
                  <a:srgbClr val="7030A0"/>
                </a:solidFill>
                <a:effectLst>
                  <a:outerShdw blurRad="38100" dist="38100" dir="2700000" algn="tl">
                    <a:srgbClr val="000000">
                      <a:alpha val="43137"/>
                    </a:srgbClr>
                  </a:outerShdw>
                </a:effectLst>
                <a:latin typeface="Cambria" pitchFamily="18" charset="0"/>
                <a:sym typeface="Wingdings"/>
              </a:rPr>
              <a:t></a:t>
            </a:r>
            <a:r>
              <a:rPr lang="en-US" sz="2200" dirty="0">
                <a:solidFill>
                  <a:srgbClr val="00B050"/>
                </a:solidFill>
                <a:effectLst>
                  <a:outerShdw blurRad="38100" dist="38100" dir="2700000" algn="tl">
                    <a:srgbClr val="000000">
                      <a:alpha val="43137"/>
                    </a:srgbClr>
                  </a:outerShdw>
                </a:effectLst>
                <a:latin typeface="Cambria" pitchFamily="18" charset="0"/>
                <a:sym typeface="Wingdings"/>
              </a:rPr>
              <a:t> </a:t>
            </a:r>
            <a:r>
              <a:rPr lang="el-GR" sz="2200" dirty="0">
                <a:solidFill>
                  <a:srgbClr val="00B050"/>
                </a:solidFill>
                <a:effectLst>
                  <a:outerShdw blurRad="38100" dist="38100" dir="2700000" algn="tl">
                    <a:srgbClr val="000000">
                      <a:alpha val="43137"/>
                    </a:srgbClr>
                  </a:outerShdw>
                </a:effectLst>
                <a:latin typeface="Cambria" pitchFamily="18" charset="0"/>
              </a:rPr>
              <a:t>Επίθετα</a:t>
            </a:r>
            <a:r>
              <a:rPr lang="el-GR" sz="2200" dirty="0">
                <a:latin typeface="Cambria" pitchFamily="18" charset="0"/>
              </a:rPr>
              <a:t> </a:t>
            </a:r>
            <a:endParaRPr lang="en-US" sz="2200" dirty="0">
              <a:latin typeface="Cambria" pitchFamily="18" charset="0"/>
            </a:endParaRPr>
          </a:p>
          <a:p>
            <a:pPr algn="just">
              <a:buClr>
                <a:srgbClr val="7030A0"/>
              </a:buClr>
              <a:buFont typeface="Courier New" pitchFamily="49" charset="0"/>
              <a:buChar char="o"/>
            </a:pPr>
            <a:r>
              <a:rPr lang="en-US" sz="2200" dirty="0">
                <a:latin typeface="Cambria" pitchFamily="18" charset="0"/>
              </a:rPr>
              <a:t> </a:t>
            </a:r>
            <a:r>
              <a:rPr lang="el-GR" sz="2200" dirty="0">
                <a:latin typeface="Cambria" pitchFamily="18" charset="0"/>
              </a:rPr>
              <a:t>Επίθετο + επίθετο: ασπροκόκκινο</a:t>
            </a:r>
          </a:p>
          <a:p>
            <a:pPr algn="just">
              <a:buClr>
                <a:srgbClr val="7030A0"/>
              </a:buClr>
              <a:buFont typeface="Courier New" pitchFamily="49" charset="0"/>
              <a:buChar char="o"/>
            </a:pPr>
            <a:r>
              <a:rPr lang="en-US" sz="2200" dirty="0">
                <a:latin typeface="Cambria" pitchFamily="18" charset="0"/>
              </a:rPr>
              <a:t> </a:t>
            </a:r>
            <a:r>
              <a:rPr lang="el-GR" sz="2200" dirty="0">
                <a:latin typeface="Cambria" pitchFamily="18" charset="0"/>
              </a:rPr>
              <a:t>Ουσιαστικό + επίθετο: ανθοστολισμένο</a:t>
            </a:r>
          </a:p>
          <a:p>
            <a:pPr algn="just">
              <a:buClr>
                <a:srgbClr val="7030A0"/>
              </a:buClr>
              <a:buFont typeface="Courier New" pitchFamily="49" charset="0"/>
              <a:buChar char="o"/>
            </a:pPr>
            <a:r>
              <a:rPr lang="en-US" sz="2200" dirty="0">
                <a:latin typeface="Cambria" pitchFamily="18" charset="0"/>
              </a:rPr>
              <a:t> </a:t>
            </a:r>
            <a:r>
              <a:rPr lang="el-GR" sz="2200" dirty="0">
                <a:latin typeface="Cambria" pitchFamily="18" charset="0"/>
              </a:rPr>
              <a:t>Επίρρημα + επίθετο: πυκνογραμμένο</a:t>
            </a:r>
            <a:endParaRPr lang="el-GR" sz="2200" dirty="0"/>
          </a:p>
        </p:txBody>
      </p:sp>
    </p:spTree>
    <p:extLst>
      <p:ext uri="{BB962C8B-B14F-4D97-AF65-F5344CB8AC3E}">
        <p14:creationId xmlns:p14="http://schemas.microsoft.com/office/powerpoint/2010/main" val="158690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DC05DD-6835-D7AE-48D3-F1EF268CE298}"/>
              </a:ext>
            </a:extLst>
          </p:cNvPr>
          <p:cNvSpPr>
            <a:spLocks noGrp="1"/>
          </p:cNvSpPr>
          <p:nvPr>
            <p:ph type="title"/>
          </p:nvPr>
        </p:nvSpPr>
        <p:spPr/>
        <p:txBody>
          <a:bodyPr/>
          <a:lstStyle/>
          <a:p>
            <a:r>
              <a:rPr lang="el-GR" dirty="0" err="1"/>
              <a:t>Αλλα</a:t>
            </a:r>
            <a:r>
              <a:rPr lang="el-GR" dirty="0"/>
              <a:t> </a:t>
            </a:r>
            <a:r>
              <a:rPr lang="el-GR" dirty="0" err="1"/>
              <a:t>συνθετα</a:t>
            </a:r>
            <a:endParaRPr lang="el-GR" dirty="0"/>
          </a:p>
        </p:txBody>
      </p:sp>
      <p:sp>
        <p:nvSpPr>
          <p:cNvPr id="3" name="Θέση περιεχομένου 2">
            <a:extLst>
              <a:ext uri="{FF2B5EF4-FFF2-40B4-BE49-F238E27FC236}">
                <a16:creationId xmlns:a16="http://schemas.microsoft.com/office/drawing/2014/main" id="{DD08263A-3C43-6FF1-F1E7-B8758960CA1A}"/>
              </a:ext>
            </a:extLst>
          </p:cNvPr>
          <p:cNvSpPr>
            <a:spLocks noGrp="1"/>
          </p:cNvSpPr>
          <p:nvPr>
            <p:ph idx="1"/>
          </p:nvPr>
        </p:nvSpPr>
        <p:spPr/>
        <p:txBody>
          <a:bodyPr/>
          <a:lstStyle/>
          <a:p>
            <a:r>
              <a:rPr lang="el-GR" dirty="0" err="1"/>
              <a:t>Πολυλεκτικά</a:t>
            </a:r>
            <a:r>
              <a:rPr lang="el-GR" dirty="0"/>
              <a:t> σύνθετα: φραστικοί συνδυασμοί με δομική και σημασιολογική συνοχή μεταξύ των συστατικών τους</a:t>
            </a:r>
          </a:p>
          <a:p>
            <a:r>
              <a:rPr lang="el-GR" dirty="0"/>
              <a:t>Παιδική  χαρά</a:t>
            </a:r>
          </a:p>
          <a:p>
            <a:r>
              <a:rPr lang="el-GR" dirty="0"/>
              <a:t>Λέξη κλειδί</a:t>
            </a:r>
          </a:p>
          <a:p>
            <a:r>
              <a:rPr lang="el-GR" dirty="0"/>
              <a:t>Τρίτος κόσμος</a:t>
            </a:r>
          </a:p>
          <a:p>
            <a:r>
              <a:rPr lang="el-GR" dirty="0"/>
              <a:t>Πύργος ελέγχου</a:t>
            </a:r>
          </a:p>
          <a:p>
            <a:r>
              <a:rPr lang="el-GR" dirty="0"/>
              <a:t>Μηχανολόγος- ηλεκτρολόγος</a:t>
            </a:r>
          </a:p>
          <a:p>
            <a:r>
              <a:rPr lang="el-GR" dirty="0"/>
              <a:t>Ομάδα στόχος</a:t>
            </a:r>
          </a:p>
        </p:txBody>
      </p:sp>
    </p:spTree>
    <p:extLst>
      <p:ext uri="{BB962C8B-B14F-4D97-AF65-F5344CB8AC3E}">
        <p14:creationId xmlns:p14="http://schemas.microsoft.com/office/powerpoint/2010/main" val="325997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FC4099-7F06-AE4D-99D6-BDC509580EBC}"/>
              </a:ext>
            </a:extLst>
          </p:cNvPr>
          <p:cNvSpPr>
            <a:spLocks noGrp="1"/>
          </p:cNvSpPr>
          <p:nvPr>
            <p:ph type="title"/>
          </p:nvPr>
        </p:nvSpPr>
        <p:spPr/>
        <p:txBody>
          <a:bodyPr/>
          <a:lstStyle/>
          <a:p>
            <a:r>
              <a:rPr lang="el-GR" dirty="0" err="1"/>
              <a:t>μορφημα</a:t>
            </a:r>
            <a:endParaRPr lang="el-GR" dirty="0"/>
          </a:p>
        </p:txBody>
      </p:sp>
      <p:sp>
        <p:nvSpPr>
          <p:cNvPr id="3" name="Θέση περιεχομένου 2">
            <a:extLst>
              <a:ext uri="{FF2B5EF4-FFF2-40B4-BE49-F238E27FC236}">
                <a16:creationId xmlns:a16="http://schemas.microsoft.com/office/drawing/2014/main" id="{CAF599C5-4134-0C4F-AF6A-53914A6284D5}"/>
              </a:ext>
            </a:extLst>
          </p:cNvPr>
          <p:cNvSpPr>
            <a:spLocks noGrp="1"/>
          </p:cNvSpPr>
          <p:nvPr>
            <p:ph idx="1"/>
          </p:nvPr>
        </p:nvSpPr>
        <p:spPr>
          <a:xfrm>
            <a:off x="2231136" y="2638044"/>
            <a:ext cx="7729728" cy="3670159"/>
          </a:xfrm>
        </p:spPr>
        <p:txBody>
          <a:bodyPr>
            <a:normAutofit lnSpcReduction="10000"/>
          </a:bodyPr>
          <a:lstStyle/>
          <a:p>
            <a:r>
              <a:rPr lang="el-GR" dirty="0"/>
              <a:t>Ελάχιστη μονάδα της γλώσσας</a:t>
            </a:r>
          </a:p>
          <a:p>
            <a:r>
              <a:rPr lang="el-GR" dirty="0">
                <a:highlight>
                  <a:srgbClr val="FFFF00"/>
                </a:highlight>
              </a:rPr>
              <a:t>Αυθαίρετη ένωση φθόγγων και σημασίας που δεν μπορούν να αναλυθούν περαιτέρω</a:t>
            </a:r>
          </a:p>
          <a:p>
            <a:r>
              <a:rPr lang="el-GR" dirty="0"/>
              <a:t>Κάθε λέξη σε μία γλώσσα συντίθεται από ένα ή περισσότερα μορφήματα</a:t>
            </a:r>
          </a:p>
          <a:p>
            <a:endParaRPr lang="el-GR" dirty="0"/>
          </a:p>
          <a:p>
            <a:r>
              <a:rPr lang="el-GR" dirty="0"/>
              <a:t>Γράφω</a:t>
            </a:r>
          </a:p>
          <a:p>
            <a:r>
              <a:rPr lang="el-GR" dirty="0"/>
              <a:t>Εγγράφω</a:t>
            </a:r>
          </a:p>
          <a:p>
            <a:r>
              <a:rPr lang="el-GR" dirty="0"/>
              <a:t>Εγγράψιμο(σ)</a:t>
            </a:r>
          </a:p>
          <a:p>
            <a:r>
              <a:rPr lang="el-GR" dirty="0" err="1"/>
              <a:t>Επανεγγράψιμο</a:t>
            </a:r>
            <a:endParaRPr lang="el-GR" dirty="0"/>
          </a:p>
          <a:p>
            <a:r>
              <a:rPr lang="el-GR" dirty="0"/>
              <a:t>Μη </a:t>
            </a:r>
            <a:r>
              <a:rPr lang="el-GR" dirty="0" err="1"/>
              <a:t>επανεγγράψιμο</a:t>
            </a:r>
            <a:r>
              <a:rPr lang="el-GR" dirty="0"/>
              <a:t> </a:t>
            </a:r>
          </a:p>
          <a:p>
            <a:endParaRPr lang="el-GR" dirty="0"/>
          </a:p>
        </p:txBody>
      </p:sp>
    </p:spTree>
    <p:extLst>
      <p:ext uri="{BB962C8B-B14F-4D97-AF65-F5344CB8AC3E}">
        <p14:creationId xmlns:p14="http://schemas.microsoft.com/office/powerpoint/2010/main" val="38164108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399099" y="965"/>
            <a:ext cx="7772400" cy="1143000"/>
          </a:xfrm>
        </p:spPr>
        <p:txBody>
          <a:bodyPr>
            <a:normAutofit fontScale="90000"/>
          </a:bodyPr>
          <a:lstStyle/>
          <a:p>
            <a:pPr algn="ctr" eaLnBrk="1" hangingPunct="1">
              <a:defRPr/>
            </a:pPr>
            <a:r>
              <a:rPr lang="el-GR" altLang="en-US" sz="3200" dirty="0">
                <a:solidFill>
                  <a:srgbClr val="7030A0"/>
                </a:solidFill>
                <a:effectLst>
                  <a:outerShdw blurRad="38100" dist="38100" dir="2700000" algn="tl">
                    <a:srgbClr val="C0C0C0"/>
                  </a:outerShdw>
                </a:effectLst>
                <a:latin typeface="Monotype Corsiva" panose="03010101010201010101" pitchFamily="66" charset="0"/>
              </a:rPr>
              <a:t>Άλλες διαδικασίες σχηματισμού λέξεων</a:t>
            </a:r>
          </a:p>
        </p:txBody>
      </p:sp>
      <p:sp>
        <p:nvSpPr>
          <p:cNvPr id="7" name="Rectangle 6"/>
          <p:cNvSpPr/>
          <p:nvPr/>
        </p:nvSpPr>
        <p:spPr>
          <a:xfrm>
            <a:off x="1828800" y="990600"/>
            <a:ext cx="8610600" cy="3785652"/>
          </a:xfrm>
          <a:prstGeom prst="rect">
            <a:avLst/>
          </a:prstGeom>
        </p:spPr>
        <p:txBody>
          <a:bodyPr wrap="square">
            <a:spAutoFit/>
          </a:bodyPr>
          <a:lstStyle/>
          <a:p>
            <a:pPr algn="just">
              <a:buClr>
                <a:srgbClr val="7030A0"/>
              </a:buClr>
              <a:buFont typeface="Wingdings" pitchFamily="2" charset="2"/>
              <a:buChar char="ü"/>
            </a:pPr>
            <a:r>
              <a:rPr lang="el-GR" sz="2400" b="1" dirty="0">
                <a:solidFill>
                  <a:srgbClr val="00B050"/>
                </a:solidFill>
                <a:latin typeface="Cambria" pitchFamily="18" charset="0"/>
              </a:rPr>
              <a:t>Νεολογισμοί</a:t>
            </a:r>
            <a:endParaRPr lang="en-US" sz="2400" dirty="0">
              <a:solidFill>
                <a:srgbClr val="00B050"/>
              </a:solidFill>
              <a:latin typeface="Cambria" pitchFamily="18" charset="0"/>
            </a:endParaRPr>
          </a:p>
          <a:p>
            <a:pPr algn="just"/>
            <a:r>
              <a:rPr lang="el-GR" sz="2400" dirty="0">
                <a:latin typeface="Cambria" pitchFamily="18" charset="0"/>
              </a:rPr>
              <a:t>Νέες λέξεις οι οποίες δημιουργούνται για να εξυπηρετήσουν κάποιο συγκεκριμένο σκοπό.</a:t>
            </a:r>
            <a:endParaRPr lang="en-US" sz="2400" dirty="0">
              <a:latin typeface="Cambria" pitchFamily="18" charset="0"/>
            </a:endParaRPr>
          </a:p>
          <a:p>
            <a:pPr algn="just"/>
            <a:endParaRPr lang="en-US" sz="2400" dirty="0">
              <a:latin typeface="Cambria" pitchFamily="18" charset="0"/>
            </a:endParaRPr>
          </a:p>
          <a:p>
            <a:pPr algn="just"/>
            <a:r>
              <a:rPr lang="el-GR" sz="2400" dirty="0">
                <a:latin typeface="Cambria" pitchFamily="18" charset="0"/>
              </a:rPr>
              <a:t>π.χ. </a:t>
            </a:r>
            <a:r>
              <a:rPr lang="en-US" sz="2400" dirty="0">
                <a:latin typeface="Cambria" pitchFamily="18" charset="0"/>
              </a:rPr>
              <a:t>sandwich</a:t>
            </a:r>
            <a:r>
              <a:rPr lang="el-GR" sz="2400" dirty="0">
                <a:latin typeface="Cambria" pitchFamily="18" charset="0"/>
              </a:rPr>
              <a:t>: Από τον κόμη </a:t>
            </a:r>
            <a:r>
              <a:rPr lang="en-US" sz="2400" dirty="0">
                <a:latin typeface="Cambria" pitchFamily="18" charset="0"/>
              </a:rPr>
              <a:t>Sandwich</a:t>
            </a:r>
            <a:r>
              <a:rPr lang="el-GR" sz="2400" dirty="0">
                <a:latin typeface="Cambria" pitchFamily="18" charset="0"/>
              </a:rPr>
              <a:t>, ο οποίος συνήθιζε να βάζει το φαγητό του ανάμεσα σε δυο φέτες ψωμί για να μπορεί να τρώει την ώρα που έπαιζε χαρτιά.</a:t>
            </a:r>
          </a:p>
          <a:p>
            <a:pPr algn="just"/>
            <a:endParaRPr lang="en-US" sz="2400" dirty="0">
              <a:latin typeface="Cambria" pitchFamily="18" charset="0"/>
            </a:endParaRPr>
          </a:p>
          <a:p>
            <a:pPr algn="just"/>
            <a:r>
              <a:rPr lang="el-GR" sz="2400" b="1" dirty="0">
                <a:latin typeface="Cambria" pitchFamily="18" charset="0"/>
              </a:rPr>
              <a:t> </a:t>
            </a:r>
            <a:endParaRPr lang="en-US" sz="2400" dirty="0">
              <a:latin typeface="Cambria" pitchFamily="18" charset="0"/>
            </a:endParaRPr>
          </a:p>
          <a:p>
            <a:r>
              <a:rPr lang="el-GR" sz="2400" b="1" dirty="0"/>
              <a:t> </a:t>
            </a:r>
            <a:endParaRPr lang="en-US" sz="2400" dirty="0"/>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
        <p:nvSpPr>
          <p:cNvPr id="5" name="4 - Ορθογώνιο"/>
          <p:cNvSpPr/>
          <p:nvPr/>
        </p:nvSpPr>
        <p:spPr>
          <a:xfrm>
            <a:off x="1905000" y="3810000"/>
            <a:ext cx="8382000" cy="3046988"/>
          </a:xfrm>
          <a:prstGeom prst="rect">
            <a:avLst/>
          </a:prstGeom>
        </p:spPr>
        <p:txBody>
          <a:bodyPr wrap="square">
            <a:spAutoFit/>
          </a:bodyPr>
          <a:lstStyle/>
          <a:p>
            <a:pPr algn="just"/>
            <a:endParaRPr lang="el-GR" sz="2400" b="1" dirty="0">
              <a:latin typeface="Cambria" pitchFamily="18" charset="0"/>
            </a:endParaRPr>
          </a:p>
          <a:p>
            <a:pPr algn="just">
              <a:buClr>
                <a:srgbClr val="7030A0"/>
              </a:buClr>
              <a:buFont typeface="Wingdings" pitchFamily="2" charset="2"/>
              <a:buChar char="ü"/>
            </a:pPr>
            <a:r>
              <a:rPr lang="el-GR" sz="2400" b="1" dirty="0">
                <a:solidFill>
                  <a:srgbClr val="00B050"/>
                </a:solidFill>
                <a:latin typeface="Cambria" pitchFamily="18" charset="0"/>
              </a:rPr>
              <a:t>Συμφυρμοί </a:t>
            </a:r>
            <a:endParaRPr lang="en-US" sz="2400" dirty="0">
              <a:solidFill>
                <a:srgbClr val="00B050"/>
              </a:solidFill>
              <a:latin typeface="Cambria" pitchFamily="18" charset="0"/>
            </a:endParaRPr>
          </a:p>
          <a:p>
            <a:pPr algn="just"/>
            <a:r>
              <a:rPr lang="el-GR" sz="2400" dirty="0">
                <a:latin typeface="Cambria" pitchFamily="18" charset="0"/>
              </a:rPr>
              <a:t>Νέες λέξεις που συνδυάζουν συστατικά μέρη δύο άλλων λέξεων</a:t>
            </a:r>
            <a:endParaRPr lang="en-US" sz="2400" dirty="0">
              <a:latin typeface="Cambria" pitchFamily="18" charset="0"/>
            </a:endParaRPr>
          </a:p>
          <a:p>
            <a:pPr algn="just"/>
            <a:r>
              <a:rPr lang="el-GR" sz="2400" dirty="0">
                <a:latin typeface="Cambria" pitchFamily="18" charset="0"/>
              </a:rPr>
              <a:t>π</a:t>
            </a:r>
            <a:r>
              <a:rPr lang="en-GB" sz="2400" dirty="0">
                <a:latin typeface="Cambria" pitchFamily="18" charset="0"/>
              </a:rPr>
              <a:t>.</a:t>
            </a:r>
            <a:r>
              <a:rPr lang="el-GR" sz="2400" dirty="0">
                <a:latin typeface="Cambria" pitchFamily="18" charset="0"/>
              </a:rPr>
              <a:t>χ</a:t>
            </a:r>
            <a:r>
              <a:rPr lang="en-GB" sz="2400" dirty="0">
                <a:latin typeface="Cambria" pitchFamily="18" charset="0"/>
              </a:rPr>
              <a:t>. 	</a:t>
            </a:r>
            <a:r>
              <a:rPr lang="en-US" sz="2400" dirty="0">
                <a:latin typeface="Cambria" pitchFamily="18" charset="0"/>
              </a:rPr>
              <a:t>motel		</a:t>
            </a:r>
            <a:r>
              <a:rPr lang="el-GR" sz="2400" dirty="0">
                <a:latin typeface="Cambria" pitchFamily="18" charset="0"/>
              </a:rPr>
              <a:t>από</a:t>
            </a:r>
            <a:r>
              <a:rPr lang="en-US" sz="2400" dirty="0">
                <a:latin typeface="Cambria" pitchFamily="18" charset="0"/>
              </a:rPr>
              <a:t> motor + hotel</a:t>
            </a:r>
          </a:p>
          <a:p>
            <a:pPr algn="just"/>
            <a:r>
              <a:rPr lang="en-US" sz="2400" dirty="0">
                <a:latin typeface="Cambria" pitchFamily="18" charset="0"/>
              </a:rPr>
              <a:t>	brunch	</a:t>
            </a:r>
            <a:r>
              <a:rPr lang="el-GR" sz="2400" dirty="0">
                <a:latin typeface="Cambria" pitchFamily="18" charset="0"/>
              </a:rPr>
              <a:t>από</a:t>
            </a:r>
            <a:r>
              <a:rPr lang="en-US" sz="2400" dirty="0">
                <a:latin typeface="Cambria" pitchFamily="18" charset="0"/>
              </a:rPr>
              <a:t> breakfast + lunch</a:t>
            </a:r>
          </a:p>
          <a:p>
            <a:pPr algn="just"/>
            <a:r>
              <a:rPr lang="en-US" sz="2400" dirty="0">
                <a:latin typeface="Cambria" pitchFamily="18" charset="0"/>
              </a:rPr>
              <a:t>	smog		</a:t>
            </a:r>
            <a:r>
              <a:rPr lang="el-GR" sz="2400" dirty="0">
                <a:latin typeface="Cambria" pitchFamily="18" charset="0"/>
              </a:rPr>
              <a:t>από</a:t>
            </a:r>
            <a:r>
              <a:rPr lang="en-US" sz="2400" dirty="0">
                <a:latin typeface="Cambria" pitchFamily="18" charset="0"/>
              </a:rPr>
              <a:t> smoke + fog</a:t>
            </a:r>
          </a:p>
          <a:p>
            <a:pPr algn="just"/>
            <a:r>
              <a:rPr lang="en-US" sz="2400" dirty="0">
                <a:latin typeface="Cambria" pitchFamily="18" charset="0"/>
              </a:rPr>
              <a:t>Covidiot 		covid + idiot</a:t>
            </a:r>
          </a:p>
        </p:txBody>
      </p:sp>
    </p:spTree>
    <p:extLst>
      <p:ext uri="{BB962C8B-B14F-4D97-AF65-F5344CB8AC3E}">
        <p14:creationId xmlns:p14="http://schemas.microsoft.com/office/powerpoint/2010/main" val="392140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73124" y="37618"/>
            <a:ext cx="7772400" cy="1143000"/>
          </a:xfrm>
        </p:spPr>
        <p:txBody>
          <a:bodyPr>
            <a:normAutofit fontScale="90000"/>
          </a:bodyPr>
          <a:lstStyle/>
          <a:p>
            <a:pPr algn="ctr" eaLnBrk="1" hangingPunct="1">
              <a:defRPr/>
            </a:pPr>
            <a:r>
              <a:rPr lang="el-GR" altLang="en-US" sz="3600" dirty="0">
                <a:solidFill>
                  <a:srgbClr val="7030A0"/>
                </a:solidFill>
                <a:effectLst>
                  <a:outerShdw blurRad="38100" dist="38100" dir="2700000" algn="tl">
                    <a:srgbClr val="C0C0C0"/>
                  </a:outerShdw>
                </a:effectLst>
                <a:latin typeface="Monotype Corsiva" panose="03010101010201010101" pitchFamily="66" charset="0"/>
              </a:rPr>
              <a:t>Άλλες διαδικασίες σχηματισμού λέξεων</a:t>
            </a:r>
          </a:p>
        </p:txBody>
      </p:sp>
      <p:sp>
        <p:nvSpPr>
          <p:cNvPr id="7" name="Rectangle 6"/>
          <p:cNvSpPr/>
          <p:nvPr/>
        </p:nvSpPr>
        <p:spPr>
          <a:xfrm>
            <a:off x="1828800" y="990601"/>
            <a:ext cx="8610600" cy="5632311"/>
          </a:xfrm>
          <a:prstGeom prst="rect">
            <a:avLst/>
          </a:prstGeom>
        </p:spPr>
        <p:txBody>
          <a:bodyPr wrap="square">
            <a:spAutoFit/>
          </a:bodyPr>
          <a:lstStyle/>
          <a:p>
            <a:endParaRPr lang="en-US" sz="2400" dirty="0"/>
          </a:p>
          <a:p>
            <a:pPr algn="just">
              <a:buClr>
                <a:srgbClr val="7030A0"/>
              </a:buClr>
              <a:buFont typeface="Wingdings" pitchFamily="2" charset="2"/>
              <a:buChar char="ü"/>
            </a:pPr>
            <a:r>
              <a:rPr lang="el-GR" sz="2400" b="1" dirty="0">
                <a:solidFill>
                  <a:srgbClr val="00B050"/>
                </a:solidFill>
              </a:rPr>
              <a:t> </a:t>
            </a:r>
            <a:r>
              <a:rPr lang="el-GR" sz="2400" b="1" dirty="0">
                <a:solidFill>
                  <a:srgbClr val="00B050"/>
                </a:solidFill>
                <a:latin typeface="Cambria" pitchFamily="18" charset="0"/>
              </a:rPr>
              <a:t>Ακρώνυμα/Αρκτικόλεξα</a:t>
            </a:r>
            <a:endParaRPr lang="en-US" sz="2400" dirty="0">
              <a:solidFill>
                <a:srgbClr val="00B050"/>
              </a:solidFill>
              <a:latin typeface="Cambria" pitchFamily="18" charset="0"/>
            </a:endParaRPr>
          </a:p>
          <a:p>
            <a:pPr algn="just"/>
            <a:r>
              <a:rPr lang="el-GR" sz="2400" dirty="0">
                <a:latin typeface="Cambria" pitchFamily="18" charset="0"/>
              </a:rPr>
              <a:t>Λέξεις οι οποίες δημιουργούνται από τα αρχικά άλλων λέξεων και προφέρονται ως ανεξάρτητες λέξεις</a:t>
            </a:r>
            <a:endParaRPr lang="en-US" sz="2400" dirty="0">
              <a:latin typeface="Cambria" pitchFamily="18" charset="0"/>
            </a:endParaRPr>
          </a:p>
          <a:p>
            <a:pPr algn="just"/>
            <a:endParaRPr lang="en-US" sz="2400" dirty="0">
              <a:latin typeface="Cambria" pitchFamily="18" charset="0"/>
            </a:endParaRPr>
          </a:p>
          <a:p>
            <a:pPr algn="just"/>
            <a:r>
              <a:rPr lang="el-GR" sz="2400" dirty="0">
                <a:latin typeface="Cambria" pitchFamily="18" charset="0"/>
              </a:rPr>
              <a:t>Π</a:t>
            </a:r>
            <a:r>
              <a:rPr lang="en-GB" sz="2400" dirty="0">
                <a:latin typeface="Cambria" pitchFamily="18" charset="0"/>
              </a:rPr>
              <a:t>.</a:t>
            </a:r>
            <a:r>
              <a:rPr lang="el-GR" sz="2400" dirty="0">
                <a:latin typeface="Cambria" pitchFamily="18" charset="0"/>
              </a:rPr>
              <a:t>χ</a:t>
            </a:r>
            <a:r>
              <a:rPr lang="en-GB" sz="2400" dirty="0">
                <a:latin typeface="Cambria" pitchFamily="18" charset="0"/>
              </a:rPr>
              <a:t>. 	</a:t>
            </a:r>
          </a:p>
          <a:p>
            <a:pPr algn="just"/>
            <a:r>
              <a:rPr lang="en-US" sz="2400" u="sng" dirty="0">
                <a:latin typeface="Cambria" pitchFamily="18" charset="0"/>
              </a:rPr>
              <a:t>UNICEF</a:t>
            </a:r>
            <a:r>
              <a:rPr lang="en-GB" sz="2400" dirty="0">
                <a:latin typeface="Cambria" pitchFamily="18" charset="0"/>
              </a:rPr>
              <a:t>: </a:t>
            </a:r>
            <a:r>
              <a:rPr lang="en-US" sz="2400" b="1" dirty="0">
                <a:latin typeface="Cambria" pitchFamily="18" charset="0"/>
              </a:rPr>
              <a:t>U</a:t>
            </a:r>
            <a:r>
              <a:rPr lang="en-US" sz="2400" dirty="0">
                <a:latin typeface="Cambria" pitchFamily="18" charset="0"/>
              </a:rPr>
              <a:t>nited </a:t>
            </a:r>
            <a:r>
              <a:rPr lang="en-US" sz="2400" b="1" dirty="0">
                <a:latin typeface="Cambria" pitchFamily="18" charset="0"/>
              </a:rPr>
              <a:t>N</a:t>
            </a:r>
            <a:r>
              <a:rPr lang="en-US" sz="2400" dirty="0">
                <a:latin typeface="Cambria" pitchFamily="18" charset="0"/>
              </a:rPr>
              <a:t>ations </a:t>
            </a:r>
            <a:r>
              <a:rPr lang="en-US" sz="2400" b="1" dirty="0">
                <a:latin typeface="Cambria" pitchFamily="18" charset="0"/>
              </a:rPr>
              <a:t>I</a:t>
            </a:r>
            <a:r>
              <a:rPr lang="en-US" sz="2400" dirty="0">
                <a:latin typeface="Cambria" pitchFamily="18" charset="0"/>
              </a:rPr>
              <a:t>nternational </a:t>
            </a:r>
            <a:r>
              <a:rPr lang="en-US" sz="2400" b="1" dirty="0">
                <a:latin typeface="Cambria" pitchFamily="18" charset="0"/>
              </a:rPr>
              <a:t>C</a:t>
            </a:r>
            <a:r>
              <a:rPr lang="en-US" sz="2400" dirty="0">
                <a:latin typeface="Cambria" pitchFamily="18" charset="0"/>
              </a:rPr>
              <a:t>hildren’s </a:t>
            </a:r>
            <a:r>
              <a:rPr lang="en-US" sz="2400" b="1" dirty="0">
                <a:latin typeface="Cambria" pitchFamily="18" charset="0"/>
              </a:rPr>
              <a:t>E</a:t>
            </a:r>
            <a:r>
              <a:rPr lang="en-US" sz="2400" dirty="0">
                <a:latin typeface="Cambria" pitchFamily="18" charset="0"/>
              </a:rPr>
              <a:t>mergency </a:t>
            </a:r>
            <a:r>
              <a:rPr lang="en-US" sz="2400" b="1" dirty="0">
                <a:latin typeface="Cambria" pitchFamily="18" charset="0"/>
              </a:rPr>
              <a:t>F</a:t>
            </a:r>
            <a:r>
              <a:rPr lang="en-US" sz="2400" dirty="0">
                <a:latin typeface="Cambria" pitchFamily="18" charset="0"/>
              </a:rPr>
              <a:t>und	</a:t>
            </a:r>
            <a:endParaRPr lang="el-GR" sz="2400" dirty="0">
              <a:latin typeface="Cambria" pitchFamily="18" charset="0"/>
            </a:endParaRPr>
          </a:p>
          <a:p>
            <a:pPr algn="just"/>
            <a:r>
              <a:rPr lang="en-US" sz="2400" dirty="0">
                <a:latin typeface="Cambria" pitchFamily="18" charset="0"/>
              </a:rPr>
              <a:t>UNESCO: </a:t>
            </a:r>
            <a:r>
              <a:rPr lang="en-US" sz="2400" b="1" dirty="0">
                <a:latin typeface="Cambria" pitchFamily="18" charset="0"/>
              </a:rPr>
              <a:t>U</a:t>
            </a:r>
            <a:r>
              <a:rPr lang="en-US" sz="2400" dirty="0">
                <a:latin typeface="Cambria" pitchFamily="18" charset="0"/>
              </a:rPr>
              <a:t>nited </a:t>
            </a:r>
            <a:r>
              <a:rPr lang="en-US" sz="2400" b="1" dirty="0">
                <a:latin typeface="Cambria" pitchFamily="18" charset="0"/>
              </a:rPr>
              <a:t>N</a:t>
            </a:r>
            <a:r>
              <a:rPr lang="en-US" sz="2400" dirty="0">
                <a:latin typeface="Cambria" pitchFamily="18" charset="0"/>
              </a:rPr>
              <a:t>ations </a:t>
            </a:r>
            <a:r>
              <a:rPr lang="en-US" sz="2400" b="1" dirty="0">
                <a:latin typeface="Cambria" pitchFamily="18" charset="0"/>
              </a:rPr>
              <a:t>E</a:t>
            </a:r>
            <a:r>
              <a:rPr lang="en-US" sz="2400" dirty="0">
                <a:latin typeface="Cambria" pitchFamily="18" charset="0"/>
              </a:rPr>
              <a:t>ducational, </a:t>
            </a:r>
            <a:r>
              <a:rPr lang="en-US" sz="2400" b="1" dirty="0">
                <a:latin typeface="Cambria" pitchFamily="18" charset="0"/>
              </a:rPr>
              <a:t>S</a:t>
            </a:r>
            <a:r>
              <a:rPr lang="en-US" sz="2400" dirty="0">
                <a:latin typeface="Cambria" pitchFamily="18" charset="0"/>
              </a:rPr>
              <a:t>cientific and </a:t>
            </a:r>
            <a:r>
              <a:rPr lang="en-US" sz="2400" b="1" dirty="0">
                <a:latin typeface="Cambria" pitchFamily="18" charset="0"/>
              </a:rPr>
              <a:t>C</a:t>
            </a:r>
            <a:r>
              <a:rPr lang="en-US" sz="2400" dirty="0">
                <a:latin typeface="Cambria" pitchFamily="18" charset="0"/>
              </a:rPr>
              <a:t>ultural </a:t>
            </a:r>
            <a:r>
              <a:rPr lang="en-US" sz="2400" b="1" dirty="0" err="1">
                <a:latin typeface="Cambria" pitchFamily="18" charset="0"/>
              </a:rPr>
              <a:t>O</a:t>
            </a:r>
            <a:r>
              <a:rPr lang="en-US" sz="2400" dirty="0" err="1">
                <a:latin typeface="Cambria" pitchFamily="18" charset="0"/>
              </a:rPr>
              <a:t>rganisation</a:t>
            </a:r>
            <a:endParaRPr lang="en-US" sz="2400" dirty="0">
              <a:latin typeface="Cambria" pitchFamily="18" charset="0"/>
            </a:endParaRPr>
          </a:p>
          <a:p>
            <a:pPr algn="just"/>
            <a:r>
              <a:rPr lang="el-GR" sz="2400" u="sng" dirty="0">
                <a:latin typeface="Cambria" pitchFamily="18" charset="0"/>
              </a:rPr>
              <a:t>ΕΜΥ</a:t>
            </a:r>
            <a:r>
              <a:rPr lang="el-GR" sz="2400" dirty="0">
                <a:latin typeface="Cambria" pitchFamily="18" charset="0"/>
              </a:rPr>
              <a:t>:  </a:t>
            </a:r>
            <a:r>
              <a:rPr lang="el-GR" sz="2400" b="1" dirty="0">
                <a:latin typeface="Cambria" pitchFamily="18" charset="0"/>
              </a:rPr>
              <a:t>Ε</a:t>
            </a:r>
            <a:r>
              <a:rPr lang="el-GR" sz="2400" dirty="0">
                <a:latin typeface="Cambria" pitchFamily="18" charset="0"/>
              </a:rPr>
              <a:t>θνική </a:t>
            </a:r>
            <a:r>
              <a:rPr lang="el-GR" sz="2400" b="1" dirty="0">
                <a:latin typeface="Cambria" pitchFamily="18" charset="0"/>
              </a:rPr>
              <a:t>Μ</a:t>
            </a:r>
            <a:r>
              <a:rPr lang="el-GR" sz="2400" dirty="0">
                <a:latin typeface="Cambria" pitchFamily="18" charset="0"/>
              </a:rPr>
              <a:t>ετεωρολογική </a:t>
            </a:r>
            <a:r>
              <a:rPr lang="el-GR" sz="2400" b="1" dirty="0">
                <a:latin typeface="Cambria" pitchFamily="18" charset="0"/>
              </a:rPr>
              <a:t>Υ</a:t>
            </a:r>
            <a:r>
              <a:rPr lang="el-GR" sz="2400" dirty="0">
                <a:latin typeface="Cambria" pitchFamily="18" charset="0"/>
              </a:rPr>
              <a:t>πηρεσία</a:t>
            </a:r>
            <a:endParaRPr lang="en-US" sz="2400" dirty="0">
              <a:latin typeface="Cambria" pitchFamily="18" charset="0"/>
            </a:endParaRPr>
          </a:p>
          <a:p>
            <a:pPr algn="just"/>
            <a:r>
              <a:rPr lang="el-GR" sz="2400" u="sng" dirty="0">
                <a:latin typeface="Cambria" pitchFamily="18" charset="0"/>
              </a:rPr>
              <a:t>ΟΗΕ</a:t>
            </a:r>
            <a:r>
              <a:rPr lang="el-GR" sz="2400" dirty="0">
                <a:latin typeface="Cambria" pitchFamily="18" charset="0"/>
              </a:rPr>
              <a:t>: </a:t>
            </a:r>
            <a:r>
              <a:rPr lang="el-GR" sz="2400" b="1" dirty="0">
                <a:latin typeface="Cambria" pitchFamily="18" charset="0"/>
              </a:rPr>
              <a:t>Ο</a:t>
            </a:r>
            <a:r>
              <a:rPr lang="el-GR" sz="2400" dirty="0">
                <a:latin typeface="Cambria" pitchFamily="18" charset="0"/>
              </a:rPr>
              <a:t>ργανισμός </a:t>
            </a:r>
            <a:r>
              <a:rPr lang="el-GR" sz="2400" b="1" dirty="0">
                <a:latin typeface="Cambria" pitchFamily="18" charset="0"/>
              </a:rPr>
              <a:t>Η</a:t>
            </a:r>
            <a:r>
              <a:rPr lang="el-GR" sz="2400" dirty="0">
                <a:latin typeface="Cambria" pitchFamily="18" charset="0"/>
              </a:rPr>
              <a:t>νωμένων </a:t>
            </a:r>
            <a:r>
              <a:rPr lang="el-GR" sz="2400" b="1" dirty="0">
                <a:latin typeface="Cambria" pitchFamily="18" charset="0"/>
              </a:rPr>
              <a:t>Ε</a:t>
            </a:r>
            <a:r>
              <a:rPr lang="el-GR" sz="2400" dirty="0">
                <a:latin typeface="Cambria" pitchFamily="18" charset="0"/>
              </a:rPr>
              <a:t>θνών</a:t>
            </a:r>
            <a:endParaRPr lang="en-US" sz="2400" dirty="0">
              <a:latin typeface="Cambria" pitchFamily="18" charset="0"/>
            </a:endParaRPr>
          </a:p>
          <a:p>
            <a:pPr algn="just"/>
            <a:r>
              <a:rPr lang="el-GR" sz="2400" b="1" dirty="0">
                <a:latin typeface="Cambria" pitchFamily="18" charset="0"/>
              </a:rPr>
              <a:t> </a:t>
            </a:r>
            <a:endParaRPr lang="en-US" sz="2400" dirty="0">
              <a:latin typeface="Cambria" pitchFamily="18" charset="0"/>
            </a:endParaRPr>
          </a:p>
          <a:p>
            <a:endParaRPr lang="en-US" sz="2400" dirty="0"/>
          </a:p>
          <a:p>
            <a:endParaRPr lang="en-US" sz="2400" dirty="0"/>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Tree>
    <p:extLst>
      <p:ext uri="{BB962C8B-B14F-4D97-AF65-F5344CB8AC3E}">
        <p14:creationId xmlns:p14="http://schemas.microsoft.com/office/powerpoint/2010/main" val="3291256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62200" y="0"/>
            <a:ext cx="7772400" cy="1024354"/>
          </a:xfrm>
        </p:spPr>
        <p:txBody>
          <a:bodyPr>
            <a:normAutofit fontScale="90000"/>
          </a:bodyPr>
          <a:lstStyle/>
          <a:p>
            <a:pPr algn="ctr" eaLnBrk="1" hangingPunct="1">
              <a:defRPr/>
            </a:pPr>
            <a:r>
              <a:rPr lang="el-GR" altLang="en-US" sz="3600" dirty="0">
                <a:solidFill>
                  <a:srgbClr val="7030A0"/>
                </a:solidFill>
                <a:effectLst>
                  <a:outerShdw blurRad="38100" dist="38100" dir="2700000" algn="tl">
                    <a:srgbClr val="C0C0C0"/>
                  </a:outerShdw>
                </a:effectLst>
                <a:latin typeface="Monotype Corsiva" panose="03010101010201010101" pitchFamily="66" charset="0"/>
              </a:rPr>
              <a:t>Άλλες διαδικασίες σχηματισμού λέξεων</a:t>
            </a:r>
          </a:p>
        </p:txBody>
      </p:sp>
      <p:sp>
        <p:nvSpPr>
          <p:cNvPr id="7" name="Rectangle 6"/>
          <p:cNvSpPr/>
          <p:nvPr/>
        </p:nvSpPr>
        <p:spPr>
          <a:xfrm>
            <a:off x="1828800" y="990600"/>
            <a:ext cx="8610600" cy="3785652"/>
          </a:xfrm>
          <a:prstGeom prst="rect">
            <a:avLst/>
          </a:prstGeom>
        </p:spPr>
        <p:txBody>
          <a:bodyPr wrap="square">
            <a:spAutoFit/>
          </a:bodyPr>
          <a:lstStyle/>
          <a:p>
            <a:pPr>
              <a:buClr>
                <a:srgbClr val="7030A0"/>
              </a:buClr>
              <a:buFont typeface="Wingdings" pitchFamily="2" charset="2"/>
              <a:buChar char="ü"/>
            </a:pPr>
            <a:r>
              <a:rPr lang="el-GR" sz="2400" b="1" dirty="0">
                <a:solidFill>
                  <a:srgbClr val="00B050"/>
                </a:solidFill>
                <a:latin typeface="Cambria" pitchFamily="18" charset="0"/>
              </a:rPr>
              <a:t>Συντομογραφίες</a:t>
            </a:r>
            <a:endParaRPr lang="en-US" sz="2400" dirty="0">
              <a:solidFill>
                <a:srgbClr val="00B050"/>
              </a:solidFill>
              <a:latin typeface="Cambria" pitchFamily="18" charset="0"/>
            </a:endParaRPr>
          </a:p>
          <a:p>
            <a:pPr algn="just"/>
            <a:r>
              <a:rPr lang="el-GR" sz="2400" dirty="0">
                <a:latin typeface="Cambria" pitchFamily="18" charset="0"/>
              </a:rPr>
              <a:t>Συντομογραφίες μεγαλύτερων λέξεων από τις οποίες έχουν αποκοπεί</a:t>
            </a:r>
            <a:r>
              <a:rPr lang="en-US" sz="2400" dirty="0">
                <a:latin typeface="Cambria" pitchFamily="18" charset="0"/>
              </a:rPr>
              <a:t>.</a:t>
            </a:r>
          </a:p>
          <a:p>
            <a:r>
              <a:rPr lang="el-GR" sz="2400" dirty="0">
                <a:latin typeface="Cambria" pitchFamily="18" charset="0"/>
              </a:rPr>
              <a:t>π</a:t>
            </a:r>
            <a:r>
              <a:rPr lang="en-GB" sz="2400" dirty="0">
                <a:latin typeface="Cambria" pitchFamily="18" charset="0"/>
              </a:rPr>
              <a:t>.</a:t>
            </a:r>
            <a:r>
              <a:rPr lang="el-GR" sz="2400" dirty="0">
                <a:latin typeface="Cambria" pitchFamily="18" charset="0"/>
              </a:rPr>
              <a:t>χ</a:t>
            </a:r>
            <a:r>
              <a:rPr lang="en-GB" sz="2400" dirty="0">
                <a:latin typeface="Cambria" pitchFamily="18" charset="0"/>
              </a:rPr>
              <a:t>. 	</a:t>
            </a:r>
            <a:r>
              <a:rPr lang="en-US" sz="2400" dirty="0">
                <a:latin typeface="Cambria" pitchFamily="18" charset="0"/>
              </a:rPr>
              <a:t>ad 		</a:t>
            </a:r>
            <a:r>
              <a:rPr lang="el-GR" sz="2400" dirty="0">
                <a:latin typeface="Cambria" pitchFamily="18" charset="0"/>
              </a:rPr>
              <a:t>από </a:t>
            </a:r>
            <a:r>
              <a:rPr lang="en-US" sz="2400" dirty="0">
                <a:latin typeface="Cambria" pitchFamily="18" charset="0"/>
              </a:rPr>
              <a:t>advertisement </a:t>
            </a:r>
          </a:p>
          <a:p>
            <a:r>
              <a:rPr lang="en-GB" sz="2400" b="1" dirty="0">
                <a:latin typeface="Cambria" pitchFamily="18" charset="0"/>
              </a:rPr>
              <a:t>	</a:t>
            </a:r>
            <a:r>
              <a:rPr lang="en-US" sz="2400" dirty="0">
                <a:latin typeface="Cambria" pitchFamily="18" charset="0"/>
              </a:rPr>
              <a:t>flu		</a:t>
            </a:r>
            <a:r>
              <a:rPr lang="el-GR" sz="2400" dirty="0">
                <a:latin typeface="Cambria" pitchFamily="18" charset="0"/>
              </a:rPr>
              <a:t>από</a:t>
            </a:r>
            <a:r>
              <a:rPr lang="en-US" sz="2400" dirty="0">
                <a:latin typeface="Cambria" pitchFamily="18" charset="0"/>
              </a:rPr>
              <a:t> influenza</a:t>
            </a:r>
          </a:p>
          <a:p>
            <a:r>
              <a:rPr lang="en-US" sz="2400" dirty="0">
                <a:latin typeface="Cambria" pitchFamily="18" charset="0"/>
              </a:rPr>
              <a:t>	gym</a:t>
            </a:r>
            <a:r>
              <a:rPr lang="el-GR" sz="2400" dirty="0">
                <a:latin typeface="Cambria" pitchFamily="18" charset="0"/>
              </a:rPr>
              <a:t>		από </a:t>
            </a:r>
            <a:r>
              <a:rPr lang="en-US" sz="2400" dirty="0">
                <a:latin typeface="Cambria" pitchFamily="18" charset="0"/>
              </a:rPr>
              <a:t>gymnasium</a:t>
            </a:r>
          </a:p>
          <a:p>
            <a:r>
              <a:rPr lang="el-GR" sz="2400" dirty="0">
                <a:latin typeface="Cambria" pitchFamily="18" charset="0"/>
              </a:rPr>
              <a:t> </a:t>
            </a:r>
            <a:r>
              <a:rPr lang="en-US" sz="2400" dirty="0">
                <a:latin typeface="Cambria" pitchFamily="18" charset="0"/>
              </a:rPr>
              <a:t>	covid-19 corona virus disease 19</a:t>
            </a:r>
          </a:p>
          <a:p>
            <a:r>
              <a:rPr lang="el-GR" sz="2400" b="1" dirty="0">
                <a:latin typeface="Cambria" pitchFamily="18" charset="0"/>
              </a:rPr>
              <a:t> </a:t>
            </a:r>
            <a:endParaRPr lang="en-US" sz="2400" dirty="0">
              <a:latin typeface="Cambria" pitchFamily="18" charset="0"/>
            </a:endParaRPr>
          </a:p>
          <a:p>
            <a:endParaRPr lang="en-US" sz="2400" dirty="0">
              <a:latin typeface="Cambria" pitchFamily="18" charset="0"/>
            </a:endParaRPr>
          </a:p>
          <a:p>
            <a:endParaRPr lang="en-US" sz="2400" dirty="0">
              <a:latin typeface="Cambria" pitchFamily="18" charset="0"/>
            </a:endParaRPr>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
        <p:nvSpPr>
          <p:cNvPr id="5" name="4 - Ορθογώνιο"/>
          <p:cNvSpPr/>
          <p:nvPr/>
        </p:nvSpPr>
        <p:spPr>
          <a:xfrm>
            <a:off x="1905000" y="3733800"/>
            <a:ext cx="8229600" cy="2308324"/>
          </a:xfrm>
          <a:prstGeom prst="rect">
            <a:avLst/>
          </a:prstGeom>
        </p:spPr>
        <p:txBody>
          <a:bodyPr wrap="square">
            <a:spAutoFit/>
          </a:bodyPr>
          <a:lstStyle/>
          <a:p>
            <a:pPr>
              <a:buClr>
                <a:srgbClr val="7030A0"/>
              </a:buClr>
              <a:buFont typeface="Wingdings" pitchFamily="2" charset="2"/>
              <a:buChar char="ü"/>
            </a:pPr>
            <a:r>
              <a:rPr lang="el-GR" sz="2400" b="1" dirty="0">
                <a:solidFill>
                  <a:srgbClr val="00B050"/>
                </a:solidFill>
                <a:latin typeface="Cambria" pitchFamily="18" charset="0"/>
              </a:rPr>
              <a:t>Δάνεια</a:t>
            </a:r>
            <a:endParaRPr lang="en-US" sz="2400" dirty="0">
              <a:solidFill>
                <a:srgbClr val="00B050"/>
              </a:solidFill>
              <a:latin typeface="Cambria" pitchFamily="18" charset="0"/>
            </a:endParaRPr>
          </a:p>
          <a:p>
            <a:pPr algn="just"/>
            <a:r>
              <a:rPr lang="el-GR" sz="2400" dirty="0">
                <a:latin typeface="Cambria" pitchFamily="18" charset="0"/>
              </a:rPr>
              <a:t>Λέξεις που χρησιμοποιούνται σε μια γλώσσα διαφορετική από εκείνη που προέρχονται</a:t>
            </a:r>
            <a:r>
              <a:rPr lang="en-US" sz="2400" dirty="0">
                <a:latin typeface="Cambria" pitchFamily="18" charset="0"/>
              </a:rPr>
              <a:t>.</a:t>
            </a:r>
          </a:p>
          <a:p>
            <a:r>
              <a:rPr lang="el-GR" sz="2400" dirty="0">
                <a:latin typeface="Cambria" pitchFamily="18" charset="0"/>
              </a:rPr>
              <a:t>π.χ. σούπερ μάρκετ</a:t>
            </a:r>
            <a:endParaRPr lang="en-US" sz="2400" dirty="0">
              <a:latin typeface="Cambria" pitchFamily="18" charset="0"/>
            </a:endParaRPr>
          </a:p>
          <a:p>
            <a:r>
              <a:rPr lang="el-GR" sz="2400" dirty="0">
                <a:latin typeface="Cambria" pitchFamily="18" charset="0"/>
              </a:rPr>
              <a:t>	κομπιούτερ</a:t>
            </a:r>
            <a:endParaRPr lang="en-US" sz="2400" dirty="0">
              <a:latin typeface="Cambria" pitchFamily="18" charset="0"/>
            </a:endParaRPr>
          </a:p>
          <a:p>
            <a:r>
              <a:rPr lang="el-GR" sz="2400" dirty="0">
                <a:latin typeface="Cambria" pitchFamily="18" charset="0"/>
              </a:rPr>
              <a:t>	</a:t>
            </a:r>
            <a:r>
              <a:rPr lang="el-GR" sz="2400" dirty="0" err="1">
                <a:latin typeface="Cambria" pitchFamily="18" charset="0"/>
              </a:rPr>
              <a:t>ίντερνετ</a:t>
            </a:r>
            <a:endParaRPr lang="en-US" sz="2400" dirty="0">
              <a:latin typeface="Cambria" pitchFamily="18" charset="0"/>
            </a:endParaRPr>
          </a:p>
        </p:txBody>
      </p:sp>
    </p:spTree>
    <p:extLst>
      <p:ext uri="{BB962C8B-B14F-4D97-AF65-F5344CB8AC3E}">
        <p14:creationId xmlns:p14="http://schemas.microsoft.com/office/powerpoint/2010/main" val="357469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31ECFF-92CA-0445-ABAC-1ED522CA4E18}"/>
              </a:ext>
            </a:extLst>
          </p:cNvPr>
          <p:cNvSpPr>
            <a:spLocks noGrp="1"/>
          </p:cNvSpPr>
          <p:nvPr>
            <p:ph type="title"/>
          </p:nvPr>
        </p:nvSpPr>
        <p:spPr/>
        <p:txBody>
          <a:bodyPr/>
          <a:lstStyle/>
          <a:p>
            <a:r>
              <a:rPr lang="el-GR" dirty="0" err="1"/>
              <a:t>Επομενως</a:t>
            </a:r>
            <a:r>
              <a:rPr lang="el-GR" dirty="0"/>
              <a:t>,</a:t>
            </a:r>
          </a:p>
        </p:txBody>
      </p:sp>
      <p:sp>
        <p:nvSpPr>
          <p:cNvPr id="3" name="Θέση περιεχομένου 2">
            <a:extLst>
              <a:ext uri="{FF2B5EF4-FFF2-40B4-BE49-F238E27FC236}">
                <a16:creationId xmlns:a16="http://schemas.microsoft.com/office/drawing/2014/main" id="{20EEE4E8-9E79-2E43-A6DF-BA38022E2933}"/>
              </a:ext>
            </a:extLst>
          </p:cNvPr>
          <p:cNvSpPr>
            <a:spLocks noGrp="1"/>
          </p:cNvSpPr>
          <p:nvPr>
            <p:ph idx="1"/>
          </p:nvPr>
        </p:nvSpPr>
        <p:spPr/>
        <p:txBody>
          <a:bodyPr/>
          <a:lstStyle/>
          <a:p>
            <a:r>
              <a:rPr lang="el-GR" dirty="0"/>
              <a:t>Η </a:t>
            </a:r>
            <a:r>
              <a:rPr lang="el-GR" dirty="0">
                <a:highlight>
                  <a:srgbClr val="FFFF00"/>
                </a:highlight>
              </a:rPr>
              <a:t>νοητική γραμματική </a:t>
            </a:r>
            <a:r>
              <a:rPr lang="el-GR" dirty="0"/>
              <a:t>της γλώσσας που έχει </a:t>
            </a:r>
            <a:r>
              <a:rPr lang="el-GR" dirty="0" err="1"/>
              <a:t>εσωτερικευτεί</a:t>
            </a:r>
            <a:r>
              <a:rPr lang="el-GR" dirty="0"/>
              <a:t> από τα άτομα που μαθαίνουν τη γλώσσα περιλαμβάνει </a:t>
            </a:r>
            <a:r>
              <a:rPr lang="el-GR" dirty="0">
                <a:highlight>
                  <a:srgbClr val="FFFF00"/>
                </a:highlight>
              </a:rPr>
              <a:t>ένα λεξικό </a:t>
            </a:r>
            <a:r>
              <a:rPr lang="el-GR" dirty="0"/>
              <a:t>που περιέχει όλα τα μορφήματα, καθώς επίσης και </a:t>
            </a:r>
            <a:r>
              <a:rPr lang="el-GR" dirty="0">
                <a:highlight>
                  <a:srgbClr val="FFFF00"/>
                </a:highlight>
              </a:rPr>
              <a:t>τις παράγωγες λέξεις </a:t>
            </a:r>
            <a:r>
              <a:rPr lang="el-GR" dirty="0"/>
              <a:t>με μη προβλέψιμη σημασία. Οι </a:t>
            </a:r>
            <a:r>
              <a:rPr lang="el-GR" dirty="0">
                <a:highlight>
                  <a:srgbClr val="FFFF00"/>
                </a:highlight>
              </a:rPr>
              <a:t>μορφολογικοί κανόνες </a:t>
            </a:r>
            <a:r>
              <a:rPr lang="el-GR" dirty="0"/>
              <a:t>της γραμματικής επιτρέπουν στους ομιλητές να χρησιμοποιούν και να καταλαβαίνουν τα μορφήματα και τις </a:t>
            </a:r>
            <a:r>
              <a:rPr lang="el-GR" dirty="0">
                <a:highlight>
                  <a:srgbClr val="FFFF00"/>
                </a:highlight>
              </a:rPr>
              <a:t>λέξεις </a:t>
            </a:r>
            <a:r>
              <a:rPr lang="el-GR" dirty="0"/>
              <a:t>κατά τον σχηματισμό και την κατανόηση προτάσεων και κατά τον </a:t>
            </a:r>
            <a:r>
              <a:rPr lang="el-GR" dirty="0">
                <a:highlight>
                  <a:srgbClr val="FFFF00"/>
                </a:highlight>
              </a:rPr>
              <a:t>σχηματισμό και την κατανόηση καινούριων λέξεων.</a:t>
            </a:r>
          </a:p>
        </p:txBody>
      </p:sp>
    </p:spTree>
    <p:extLst>
      <p:ext uri="{BB962C8B-B14F-4D97-AF65-F5344CB8AC3E}">
        <p14:creationId xmlns:p14="http://schemas.microsoft.com/office/powerpoint/2010/main" val="678546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17D945D-B233-4541-A0E9-7F94F797D13D}"/>
              </a:ext>
            </a:extLst>
          </p:cNvPr>
          <p:cNvSpPr>
            <a:spLocks noGrp="1"/>
          </p:cNvSpPr>
          <p:nvPr>
            <p:ph type="ctrTitle"/>
          </p:nvPr>
        </p:nvSpPr>
        <p:spPr/>
        <p:txBody>
          <a:bodyPr/>
          <a:lstStyle/>
          <a:p>
            <a:r>
              <a:rPr lang="el-GR" dirty="0"/>
              <a:t>3. </a:t>
            </a:r>
            <a:r>
              <a:rPr lang="el-GR" dirty="0" err="1"/>
              <a:t>κλιση</a:t>
            </a:r>
            <a:endParaRPr lang="el-GR" dirty="0"/>
          </a:p>
        </p:txBody>
      </p:sp>
      <p:sp>
        <p:nvSpPr>
          <p:cNvPr id="5" name="Υπότιτλος 4">
            <a:extLst>
              <a:ext uri="{FF2B5EF4-FFF2-40B4-BE49-F238E27FC236}">
                <a16:creationId xmlns:a16="http://schemas.microsoft.com/office/drawing/2014/main" id="{8654C0AE-7B0F-2946-B4BC-164D3B666076}"/>
              </a:ext>
            </a:extLst>
          </p:cNvPr>
          <p:cNvSpPr>
            <a:spLocks noGrp="1"/>
          </p:cNvSpPr>
          <p:nvPr>
            <p:ph type="subTitle" idx="1"/>
          </p:nvPr>
        </p:nvSpPr>
        <p:spPr/>
        <p:txBody>
          <a:bodyPr/>
          <a:lstStyle/>
          <a:p>
            <a:r>
              <a:rPr lang="el-GR" dirty="0"/>
              <a:t>Διαφορετικές μορφές με τις οποίες μπορεί να εμφανιστεί μια λεξιλογική μονάδα ανάλογα με τη θέση και τη λειτουργία της μέσα σε μια πρόταση</a:t>
            </a:r>
          </a:p>
        </p:txBody>
      </p:sp>
    </p:spTree>
    <p:extLst>
      <p:ext uri="{BB962C8B-B14F-4D97-AF65-F5344CB8AC3E}">
        <p14:creationId xmlns:p14="http://schemas.microsoft.com/office/powerpoint/2010/main" val="38287375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90800" y="105137"/>
            <a:ext cx="7772400" cy="1143000"/>
          </a:xfrm>
        </p:spPr>
        <p:txBody>
          <a:bodyPr>
            <a:normAutofit/>
          </a:bodyPr>
          <a:lstStyle/>
          <a:p>
            <a:pPr algn="ctr" eaLnBrk="1" hangingPunct="1">
              <a:defRPr/>
            </a:pPr>
            <a:r>
              <a:rPr lang="el-GR" altLang="en-US" sz="32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Πως </a:t>
            </a:r>
            <a:r>
              <a:rPr lang="el-GR" altLang="en-US" sz="3200" dirty="0" err="1">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σχηματιζονται</a:t>
            </a:r>
            <a:r>
              <a:rPr lang="el-GR" altLang="en-US" sz="32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 οι </a:t>
            </a:r>
            <a:r>
              <a:rPr lang="el-GR" altLang="en-US" sz="3200" dirty="0" err="1">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λεξεισ</a:t>
            </a:r>
            <a:r>
              <a:rPr lang="el-GR" altLang="en-US" sz="32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a:t>
            </a:r>
          </a:p>
        </p:txBody>
      </p:sp>
      <p:sp>
        <p:nvSpPr>
          <p:cNvPr id="7" name="Rectangle 6"/>
          <p:cNvSpPr/>
          <p:nvPr/>
        </p:nvSpPr>
        <p:spPr>
          <a:xfrm>
            <a:off x="1828800" y="990600"/>
            <a:ext cx="8610600" cy="5262979"/>
          </a:xfrm>
          <a:prstGeom prst="rect">
            <a:avLst/>
          </a:prstGeom>
        </p:spPr>
        <p:txBody>
          <a:bodyPr wrap="square">
            <a:spAutoFit/>
          </a:bodyPr>
          <a:lstStyle/>
          <a:p>
            <a:pPr algn="just"/>
            <a:r>
              <a:rPr lang="el-GR" sz="2400" b="1" dirty="0">
                <a:latin typeface="Cambria" pitchFamily="18" charset="0"/>
              </a:rPr>
              <a:t> </a:t>
            </a:r>
            <a:endParaRPr lang="en-US" sz="2400" dirty="0">
              <a:latin typeface="Cambria" pitchFamily="18" charset="0"/>
            </a:endParaRPr>
          </a:p>
          <a:p>
            <a:pPr algn="just">
              <a:buClr>
                <a:srgbClr val="7030A0"/>
              </a:buClr>
              <a:buFont typeface="Wingdings" pitchFamily="2" charset="2"/>
              <a:buChar char="ü"/>
            </a:pPr>
            <a:r>
              <a:rPr lang="el-GR" sz="2400" b="1" dirty="0">
                <a:solidFill>
                  <a:srgbClr val="00B050"/>
                </a:solidFill>
                <a:latin typeface="Cambria" pitchFamily="18" charset="0"/>
              </a:rPr>
              <a:t>Κλίση</a:t>
            </a:r>
            <a:endParaRPr lang="en-US" sz="2400" dirty="0">
              <a:solidFill>
                <a:srgbClr val="00B050"/>
              </a:solidFill>
              <a:latin typeface="Cambria" pitchFamily="18" charset="0"/>
            </a:endParaRPr>
          </a:p>
          <a:p>
            <a:pPr algn="just"/>
            <a:r>
              <a:rPr lang="el-GR" sz="2400" dirty="0">
                <a:latin typeface="Cambria" pitchFamily="18" charset="0"/>
              </a:rPr>
              <a:t>Είναι η διαδικασία σχηματισμού διαφορετικών μορφών μιας λέξης.</a:t>
            </a:r>
          </a:p>
          <a:p>
            <a:pPr algn="just"/>
            <a:r>
              <a:rPr lang="el-GR" sz="2400" dirty="0">
                <a:latin typeface="Cambria" pitchFamily="18" charset="0"/>
              </a:rPr>
              <a:t>	</a:t>
            </a:r>
            <a:r>
              <a:rPr lang="el-GR" sz="2400" dirty="0">
                <a:highlight>
                  <a:srgbClr val="00FF00"/>
                </a:highlight>
                <a:latin typeface="Calibri" panose="020F0502020204030204" pitchFamily="34" charset="0"/>
                <a:cs typeface="Calibri" panose="020F0502020204030204" pitchFamily="34" charset="0"/>
              </a:rPr>
              <a:t>θέμα + πρόσφυμα</a:t>
            </a:r>
            <a:endParaRPr lang="el-GR" sz="2400" dirty="0">
              <a:highlight>
                <a:srgbClr val="00FF00"/>
              </a:highlight>
              <a:latin typeface="Cambria" pitchFamily="18" charset="0"/>
            </a:endParaRPr>
          </a:p>
          <a:p>
            <a:pPr algn="just"/>
            <a:endParaRPr lang="en-US" sz="2400" dirty="0">
              <a:latin typeface="Cambria" pitchFamily="18" charset="0"/>
            </a:endParaRPr>
          </a:p>
          <a:p>
            <a:pPr algn="just">
              <a:buClr>
                <a:srgbClr val="7030A0"/>
              </a:buClr>
              <a:buFont typeface="Courier New" pitchFamily="49" charset="0"/>
              <a:buChar char="o"/>
            </a:pPr>
            <a:r>
              <a:rPr lang="en-US" sz="2400" dirty="0">
                <a:latin typeface="Cambria" pitchFamily="18" charset="0"/>
              </a:rPr>
              <a:t> </a:t>
            </a:r>
            <a:r>
              <a:rPr lang="el-GR" sz="2400" dirty="0">
                <a:latin typeface="Cambria" pitchFamily="18" charset="0"/>
              </a:rPr>
              <a:t>Οι μορφές αυτές δημιουργούνται από τον συνδυασμό θεμάτων και κλιτικών προσφυμάτων.</a:t>
            </a:r>
          </a:p>
          <a:p>
            <a:pPr algn="just">
              <a:buClr>
                <a:srgbClr val="7030A0"/>
              </a:buClr>
              <a:buFont typeface="Courier New" pitchFamily="49" charset="0"/>
              <a:buChar char="o"/>
            </a:pPr>
            <a:r>
              <a:rPr lang="en-US" sz="2400" dirty="0">
                <a:latin typeface="Cambria" pitchFamily="18" charset="0"/>
              </a:rPr>
              <a:t> </a:t>
            </a:r>
            <a:r>
              <a:rPr lang="el-GR" sz="2400" dirty="0">
                <a:latin typeface="Cambria" pitchFamily="18" charset="0"/>
              </a:rPr>
              <a:t>Δεν αλλάζει η γραμματική κατηγορία της λέξης</a:t>
            </a:r>
            <a:r>
              <a:rPr lang="en-US" sz="2400" dirty="0">
                <a:latin typeface="Cambria" pitchFamily="18" charset="0"/>
              </a:rPr>
              <a:t>.</a:t>
            </a:r>
            <a:endParaRPr lang="el-GR" sz="2400" dirty="0">
              <a:latin typeface="Cambria" pitchFamily="18" charset="0"/>
            </a:endParaRPr>
          </a:p>
          <a:p>
            <a:pPr algn="just">
              <a:buClr>
                <a:srgbClr val="7030A0"/>
              </a:buClr>
              <a:buFont typeface="Courier New" pitchFamily="49" charset="0"/>
              <a:buChar char="o"/>
            </a:pPr>
            <a:r>
              <a:rPr lang="el-GR" sz="2400" dirty="0">
                <a:latin typeface="Cambria" pitchFamily="18" charset="0"/>
              </a:rPr>
              <a:t> Εκφράζει γραμματικές λειτουργίες/ σχέσεις, ΠΡΟΣΩΠΟ, ΑΡΙΘΜΟ, ΓΕΝΟΣ, ΠΤΩΣΗ…</a:t>
            </a:r>
            <a:endParaRPr lang="en-US" sz="2400" dirty="0">
              <a:latin typeface="Cambria" pitchFamily="18" charset="0"/>
            </a:endParaRPr>
          </a:p>
          <a:p>
            <a:pPr algn="just"/>
            <a:endParaRPr lang="en-US" sz="2400" dirty="0">
              <a:latin typeface="Cambria" pitchFamily="18" charset="0"/>
            </a:endParaRPr>
          </a:p>
          <a:p>
            <a:pPr algn="just"/>
            <a:endParaRPr lang="en-US" sz="2400" dirty="0">
              <a:latin typeface="Cambria" pitchFamily="18" charset="0"/>
            </a:endParaRPr>
          </a:p>
          <a:p>
            <a:pPr algn="just"/>
            <a:endParaRPr lang="en-US" sz="2400" dirty="0">
              <a:latin typeface="Cambria" pitchFamily="18" charset="0"/>
            </a:endParaRPr>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Tree>
    <p:extLst>
      <p:ext uri="{BB962C8B-B14F-4D97-AF65-F5344CB8AC3E}">
        <p14:creationId xmlns:p14="http://schemas.microsoft.com/office/powerpoint/2010/main" val="3116691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38400" y="228600"/>
            <a:ext cx="7772400" cy="533400"/>
          </a:xfrm>
        </p:spPr>
        <p:txBody>
          <a:bodyPr>
            <a:normAutofit fontScale="90000"/>
          </a:bodyPr>
          <a:lstStyle/>
          <a:p>
            <a:pPr algn="ctr" eaLnBrk="1" hangingPunct="1">
              <a:defRPr/>
            </a:pPr>
            <a:r>
              <a:rPr lang="el-GR" altLang="en-US" sz="3200" dirty="0" err="1">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Γραμματικες</a:t>
            </a:r>
            <a:r>
              <a:rPr lang="el-GR" altLang="en-US" sz="32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l-GR" altLang="en-US" sz="3200" dirty="0" err="1">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κατηγοριεσ</a:t>
            </a:r>
            <a:r>
              <a:rPr lang="el-GR" altLang="en-US" sz="32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l-GR" altLang="en-US" sz="3200" dirty="0" err="1">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λεξεων</a:t>
            </a:r>
            <a:r>
              <a:rPr lang="el-GR" altLang="en-US" sz="32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 </a:t>
            </a:r>
          </a:p>
        </p:txBody>
      </p:sp>
      <p:sp>
        <p:nvSpPr>
          <p:cNvPr id="7" name="Rectangle 6"/>
          <p:cNvSpPr/>
          <p:nvPr/>
        </p:nvSpPr>
        <p:spPr>
          <a:xfrm>
            <a:off x="224742" y="228600"/>
            <a:ext cx="8458200" cy="2677656"/>
          </a:xfrm>
          <a:prstGeom prst="rect">
            <a:avLst/>
          </a:prstGeom>
        </p:spPr>
        <p:txBody>
          <a:bodyPr wrap="square">
            <a:spAutoFit/>
          </a:bodyPr>
          <a:lstStyle/>
          <a:p>
            <a:pPr algn="just"/>
            <a:r>
              <a:rPr lang="el-GR" sz="2400" b="1" dirty="0">
                <a:latin typeface="Cambria" pitchFamily="18" charset="0"/>
              </a:rPr>
              <a:t> </a:t>
            </a:r>
            <a:endParaRPr lang="en-US" sz="2400" dirty="0">
              <a:latin typeface="Cambria" pitchFamily="18" charset="0"/>
            </a:endParaRPr>
          </a:p>
          <a:p>
            <a:pPr algn="just"/>
            <a:r>
              <a:rPr lang="el-GR" sz="2400" b="1" dirty="0">
                <a:solidFill>
                  <a:srgbClr val="00B050"/>
                </a:solidFill>
                <a:latin typeface="Cambria" pitchFamily="18" charset="0"/>
              </a:rPr>
              <a:t>Κλίση</a:t>
            </a:r>
            <a:endParaRPr lang="en-US" sz="2400" b="1" dirty="0">
              <a:solidFill>
                <a:srgbClr val="00B050"/>
              </a:solidFill>
              <a:latin typeface="Cambria" pitchFamily="18" charset="0"/>
            </a:endParaRPr>
          </a:p>
          <a:p>
            <a:pPr algn="just"/>
            <a:endParaRPr lang="en-US" sz="2400" dirty="0">
              <a:solidFill>
                <a:srgbClr val="00B050"/>
              </a:solidFill>
              <a:latin typeface="Cambria" pitchFamily="18" charset="0"/>
            </a:endParaRPr>
          </a:p>
          <a:p>
            <a:pPr algn="just"/>
            <a:r>
              <a:rPr lang="el-GR" sz="2400" b="1" dirty="0">
                <a:solidFill>
                  <a:srgbClr val="7030A0"/>
                </a:solidFill>
                <a:latin typeface="Cambria" pitchFamily="18" charset="0"/>
                <a:sym typeface="Wingdings"/>
              </a:rPr>
              <a:t></a:t>
            </a:r>
            <a:r>
              <a:rPr lang="en-US" sz="2400" b="1" dirty="0">
                <a:latin typeface="Cambria" pitchFamily="18" charset="0"/>
                <a:sym typeface="Wingdings"/>
              </a:rPr>
              <a:t> </a:t>
            </a:r>
            <a:r>
              <a:rPr lang="el-GR" sz="2400" b="1" u="sng" dirty="0">
                <a:solidFill>
                  <a:srgbClr val="7030A0"/>
                </a:solidFill>
                <a:latin typeface="Cambria" pitchFamily="18" charset="0"/>
              </a:rPr>
              <a:t>Ρήμα</a:t>
            </a:r>
          </a:p>
          <a:p>
            <a:pPr algn="just"/>
            <a:r>
              <a:rPr lang="el-GR" sz="2400" dirty="0">
                <a:latin typeface="Cambria" pitchFamily="18" charset="0"/>
              </a:rPr>
              <a:t>Λεξικό μόρφημα (θέμα) + γραμματικά μορφήματα (προσφύματα)</a:t>
            </a:r>
          </a:p>
          <a:p>
            <a:pPr algn="just"/>
            <a:r>
              <a:rPr lang="el-GR" sz="2400" dirty="0" err="1">
                <a:latin typeface="Cambria" pitchFamily="18" charset="0"/>
              </a:rPr>
              <a:t>γράφ</a:t>
            </a:r>
            <a:r>
              <a:rPr lang="el-GR" sz="2400" dirty="0">
                <a:latin typeface="Cambria" pitchFamily="18" charset="0"/>
              </a:rPr>
              <a:t>-</a:t>
            </a:r>
            <a:r>
              <a:rPr lang="el-GR" sz="2400" b="1" dirty="0">
                <a:latin typeface="Cambria" pitchFamily="18" charset="0"/>
              </a:rPr>
              <a:t>ω</a:t>
            </a:r>
            <a:r>
              <a:rPr lang="el-GR" sz="2400" dirty="0">
                <a:latin typeface="Cambria" pitchFamily="18" charset="0"/>
              </a:rPr>
              <a:t>, </a:t>
            </a:r>
            <a:r>
              <a:rPr lang="el-GR" sz="2400" dirty="0" err="1">
                <a:latin typeface="Cambria" pitchFamily="18" charset="0"/>
              </a:rPr>
              <a:t>γράφτ</a:t>
            </a:r>
            <a:r>
              <a:rPr lang="el-GR" sz="2400" dirty="0">
                <a:latin typeface="Cambria" pitchFamily="18" charset="0"/>
              </a:rPr>
              <a:t>-</a:t>
            </a:r>
            <a:r>
              <a:rPr lang="el-GR" sz="2400" b="1" dirty="0" err="1">
                <a:latin typeface="Cambria" pitchFamily="18" charset="0"/>
              </a:rPr>
              <a:t>ηκα</a:t>
            </a:r>
            <a:endParaRPr lang="el-GR" sz="2400" b="1" dirty="0">
              <a:latin typeface="Cambria" pitchFamily="18" charset="0"/>
            </a:endParaRPr>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
        <p:nvSpPr>
          <p:cNvPr id="5" name="Rectangle 4"/>
          <p:cNvSpPr/>
          <p:nvPr/>
        </p:nvSpPr>
        <p:spPr>
          <a:xfrm>
            <a:off x="1752600" y="3072348"/>
            <a:ext cx="8686800" cy="3785652"/>
          </a:xfrm>
          <a:prstGeom prst="rect">
            <a:avLst/>
          </a:prstGeom>
        </p:spPr>
        <p:txBody>
          <a:bodyPr wrap="square">
            <a:spAutoFit/>
          </a:bodyPr>
          <a:lstStyle/>
          <a:p>
            <a:pPr algn="just"/>
            <a:r>
              <a:rPr lang="el-GR" sz="2400" b="1" dirty="0">
                <a:latin typeface="Cambria" pitchFamily="18" charset="0"/>
              </a:rPr>
              <a:t>Μορφολογικά χαρακτηριστικά </a:t>
            </a:r>
            <a:r>
              <a:rPr lang="el-GR" sz="2400" dirty="0">
                <a:latin typeface="Cambria" pitchFamily="18" charset="0"/>
              </a:rPr>
              <a:t>που πραγματώνονται στο ρήμα</a:t>
            </a:r>
          </a:p>
          <a:p>
            <a:pPr>
              <a:buClr>
                <a:srgbClr val="00B050"/>
              </a:buClr>
              <a:buFont typeface="Arial" pitchFamily="34" charset="0"/>
              <a:buChar char="•"/>
            </a:pPr>
            <a:r>
              <a:rPr lang="el-GR" sz="2400" dirty="0">
                <a:latin typeface="Cambria" pitchFamily="18" charset="0"/>
              </a:rPr>
              <a:t> πρόσωπο, αριθμός (εκφράζουν συντακτικές σχέσεις – συμφωνία υποκειμένου-ρήματος) </a:t>
            </a:r>
          </a:p>
          <a:p>
            <a:pPr>
              <a:buClr>
                <a:srgbClr val="00B050"/>
              </a:buClr>
              <a:buFont typeface="Arial" pitchFamily="34" charset="0"/>
              <a:buChar char="•"/>
            </a:pPr>
            <a:r>
              <a:rPr lang="el-GR" sz="2400" dirty="0">
                <a:latin typeface="Cambria" pitchFamily="18" charset="0"/>
              </a:rPr>
              <a:t> χρόνος </a:t>
            </a:r>
          </a:p>
          <a:p>
            <a:pPr>
              <a:buClr>
                <a:srgbClr val="00B050"/>
              </a:buClr>
              <a:buFont typeface="Arial" pitchFamily="34" charset="0"/>
              <a:buChar char="•"/>
            </a:pPr>
            <a:r>
              <a:rPr lang="el-GR" sz="2400" dirty="0">
                <a:latin typeface="Cambria" pitchFamily="18" charset="0"/>
              </a:rPr>
              <a:t> ποιόν ενέργειας/όψη</a:t>
            </a:r>
          </a:p>
          <a:p>
            <a:pPr>
              <a:buClr>
                <a:srgbClr val="00B050"/>
              </a:buClr>
              <a:buFont typeface="Arial" pitchFamily="34" charset="0"/>
              <a:buChar char="•"/>
            </a:pPr>
            <a:r>
              <a:rPr lang="el-GR" sz="2400" dirty="0">
                <a:latin typeface="Cambria" pitchFamily="18" charset="0"/>
              </a:rPr>
              <a:t> έγκλιση</a:t>
            </a:r>
          </a:p>
          <a:p>
            <a:pPr>
              <a:buClr>
                <a:srgbClr val="00B050"/>
              </a:buClr>
              <a:buFont typeface="Arial" pitchFamily="34" charset="0"/>
              <a:buChar char="•"/>
            </a:pPr>
            <a:r>
              <a:rPr lang="el-GR" sz="2400" dirty="0">
                <a:latin typeface="Cambria" pitchFamily="18" charset="0"/>
              </a:rPr>
              <a:t> </a:t>
            </a:r>
            <a:r>
              <a:rPr lang="el-GR" sz="2400" dirty="0" err="1">
                <a:latin typeface="Cambria" pitchFamily="18" charset="0"/>
              </a:rPr>
              <a:t>τροπικότητα</a:t>
            </a:r>
            <a:endParaRPr lang="el-GR" sz="2400" dirty="0">
              <a:latin typeface="Cambria" pitchFamily="18" charset="0"/>
            </a:endParaRPr>
          </a:p>
          <a:p>
            <a:pPr>
              <a:buClr>
                <a:srgbClr val="00B050"/>
              </a:buClr>
              <a:buFont typeface="Arial" pitchFamily="34" charset="0"/>
              <a:buChar char="•"/>
            </a:pPr>
            <a:r>
              <a:rPr lang="el-GR" sz="2400" dirty="0">
                <a:latin typeface="Cambria" pitchFamily="18" charset="0"/>
              </a:rPr>
              <a:t> φωνή</a:t>
            </a:r>
          </a:p>
          <a:p>
            <a:pPr>
              <a:buClr>
                <a:srgbClr val="00B050"/>
              </a:buClr>
              <a:buFont typeface="Arial" pitchFamily="34" charset="0"/>
              <a:buChar char="•"/>
            </a:pPr>
            <a:r>
              <a:rPr lang="el-GR" sz="2400" dirty="0">
                <a:latin typeface="Cambria" pitchFamily="18" charset="0"/>
              </a:rPr>
              <a:t> διάθεση</a:t>
            </a:r>
            <a:endParaRPr lang="en-US" sz="2400" dirty="0">
              <a:latin typeface="Cambria" pitchFamily="18" charset="0"/>
            </a:endParaRPr>
          </a:p>
        </p:txBody>
      </p:sp>
    </p:spTree>
    <p:extLst>
      <p:ext uri="{BB962C8B-B14F-4D97-AF65-F5344CB8AC3E}">
        <p14:creationId xmlns:p14="http://schemas.microsoft.com/office/powerpoint/2010/main" val="86339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4091" y="609601"/>
            <a:ext cx="10822329" cy="4924425"/>
          </a:xfrm>
          <a:prstGeom prst="rect">
            <a:avLst/>
          </a:prstGeom>
        </p:spPr>
        <p:txBody>
          <a:bodyPr wrap="square">
            <a:spAutoFit/>
          </a:bodyPr>
          <a:lstStyle/>
          <a:p>
            <a:pPr algn="just"/>
            <a:r>
              <a:rPr lang="el-GR" sz="2000" b="1" dirty="0">
                <a:solidFill>
                  <a:srgbClr val="00B050"/>
                </a:solidFill>
                <a:latin typeface="Cambria" pitchFamily="18" charset="0"/>
              </a:rPr>
              <a:t> Κλίση - Ρήμα</a:t>
            </a:r>
          </a:p>
          <a:p>
            <a:pPr algn="just"/>
            <a:endParaRPr lang="el-GR" dirty="0">
              <a:latin typeface="Cambria" pitchFamily="18" charset="0"/>
            </a:endParaRPr>
          </a:p>
          <a:p>
            <a:pPr algn="just"/>
            <a:r>
              <a:rPr lang="el-GR" b="1" dirty="0">
                <a:solidFill>
                  <a:srgbClr val="7030A0"/>
                </a:solidFill>
                <a:highlight>
                  <a:srgbClr val="00FF00"/>
                </a:highlight>
                <a:latin typeface="Cambria" pitchFamily="18" charset="0"/>
              </a:rPr>
              <a:t>Χρόνος</a:t>
            </a:r>
            <a:r>
              <a:rPr lang="el-GR" dirty="0">
                <a:solidFill>
                  <a:srgbClr val="7030A0"/>
                </a:solidFill>
                <a:latin typeface="Cambria" pitchFamily="18" charset="0"/>
              </a:rPr>
              <a:t>: </a:t>
            </a:r>
            <a:r>
              <a:rPr lang="el-GR" dirty="0">
                <a:latin typeface="Cambria" pitchFamily="18" charset="0"/>
              </a:rPr>
              <a:t>Η γραμματική κατηγορία του χρόνου τοποθετεί ένα γεγονός στη γραμμική διάσταση του φυσικού χρόνου σε σχέση είτε με το παρόν είτε ακόμα και με κάποιο άλλο χρονικό σημείο</a:t>
            </a:r>
          </a:p>
          <a:p>
            <a:pPr algn="just">
              <a:buClr>
                <a:srgbClr val="00B050"/>
              </a:buClr>
              <a:buFont typeface="Arial" pitchFamily="34" charset="0"/>
              <a:buChar char="•"/>
            </a:pPr>
            <a:r>
              <a:rPr lang="el-GR" dirty="0">
                <a:latin typeface="Cambria" pitchFamily="18" charset="0"/>
              </a:rPr>
              <a:t>παρελθόν</a:t>
            </a:r>
          </a:p>
          <a:p>
            <a:pPr algn="just">
              <a:buClr>
                <a:srgbClr val="00B050"/>
              </a:buClr>
              <a:buFont typeface="Arial" pitchFamily="34" charset="0"/>
              <a:buChar char="•"/>
            </a:pPr>
            <a:r>
              <a:rPr lang="el-GR" dirty="0">
                <a:latin typeface="Cambria" pitchFamily="18" charset="0"/>
              </a:rPr>
              <a:t>μη παρελθόν (παρόν - μέλλον)</a:t>
            </a:r>
          </a:p>
          <a:p>
            <a:pPr algn="just"/>
            <a:endParaRPr lang="el-GR" dirty="0">
              <a:latin typeface="Cambria" pitchFamily="18" charset="0"/>
            </a:endParaRPr>
          </a:p>
          <a:p>
            <a:pPr algn="just"/>
            <a:endParaRPr lang="el-GR" dirty="0">
              <a:latin typeface="Cambria" pitchFamily="18" charset="0"/>
            </a:endParaRPr>
          </a:p>
          <a:p>
            <a:pPr algn="just"/>
            <a:endParaRPr lang="el-GR" sz="2400" dirty="0">
              <a:latin typeface="Cambria" pitchFamily="18" charset="0"/>
            </a:endParaRPr>
          </a:p>
          <a:p>
            <a:pPr algn="just"/>
            <a:endParaRPr lang="el-GR" sz="2400" dirty="0">
              <a:latin typeface="Cambria" pitchFamily="18" charset="0"/>
            </a:endParaRPr>
          </a:p>
          <a:p>
            <a:pPr algn="just"/>
            <a:endParaRPr lang="en-US" sz="2400" dirty="0">
              <a:latin typeface="Cambria" pitchFamily="18" charset="0"/>
            </a:endParaRPr>
          </a:p>
          <a:p>
            <a:pPr algn="just"/>
            <a:endParaRPr lang="en-US" sz="2400" dirty="0">
              <a:latin typeface="Cambria" pitchFamily="18" charset="0"/>
            </a:endParaRPr>
          </a:p>
          <a:p>
            <a:pPr algn="just"/>
            <a:r>
              <a:rPr lang="el-GR" sz="2400" b="1" dirty="0">
                <a:latin typeface="Cambria" pitchFamily="18" charset="0"/>
              </a:rPr>
              <a:t> </a:t>
            </a:r>
            <a:endParaRPr lang="en-US" sz="2400" dirty="0">
              <a:latin typeface="Cambria" pitchFamily="18" charset="0"/>
            </a:endParaRPr>
          </a:p>
          <a:p>
            <a:pPr algn="just"/>
            <a:endParaRPr lang="en-US" sz="2400" dirty="0">
              <a:latin typeface="Cambria" pitchFamily="18" charset="0"/>
            </a:endParaRPr>
          </a:p>
          <a:p>
            <a:pPr algn="just"/>
            <a:endParaRPr lang="en-US" sz="2400" dirty="0">
              <a:latin typeface="Cambria" pitchFamily="18" charset="0"/>
            </a:endParaRPr>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
        <p:nvSpPr>
          <p:cNvPr id="5" name="4 - Ορθογώνιο"/>
          <p:cNvSpPr/>
          <p:nvPr/>
        </p:nvSpPr>
        <p:spPr>
          <a:xfrm>
            <a:off x="236316" y="2548354"/>
            <a:ext cx="8686800" cy="3970318"/>
          </a:xfrm>
          <a:prstGeom prst="rect">
            <a:avLst/>
          </a:prstGeom>
        </p:spPr>
        <p:txBody>
          <a:bodyPr wrap="square">
            <a:spAutoFit/>
          </a:bodyPr>
          <a:lstStyle/>
          <a:p>
            <a:pPr algn="just"/>
            <a:r>
              <a:rPr lang="el-GR" b="1" dirty="0">
                <a:solidFill>
                  <a:srgbClr val="7030A0"/>
                </a:solidFill>
                <a:highlight>
                  <a:srgbClr val="00FF00"/>
                </a:highlight>
                <a:latin typeface="Cambria" pitchFamily="18" charset="0"/>
              </a:rPr>
              <a:t>Ποιόν ενέργειας/όψη</a:t>
            </a:r>
            <a:r>
              <a:rPr lang="el-GR" dirty="0">
                <a:solidFill>
                  <a:srgbClr val="7030A0"/>
                </a:solidFill>
                <a:latin typeface="Cambria" pitchFamily="18" charset="0"/>
              </a:rPr>
              <a:t>: </a:t>
            </a:r>
            <a:r>
              <a:rPr lang="el-GR" dirty="0">
                <a:latin typeface="Cambria" pitchFamily="18" charset="0"/>
              </a:rPr>
              <a:t>σχετίζεται με την εσωτερική χρονική σύσταση του γεγονότος </a:t>
            </a:r>
          </a:p>
          <a:p>
            <a:pPr algn="just">
              <a:buClr>
                <a:srgbClr val="00B050"/>
              </a:buClr>
              <a:buFont typeface="Arial" pitchFamily="34" charset="0"/>
              <a:buChar char="•"/>
            </a:pPr>
            <a:r>
              <a:rPr lang="el-GR" u="sng" dirty="0">
                <a:latin typeface="Cambria" pitchFamily="18" charset="0"/>
              </a:rPr>
              <a:t>Λεξική όψη</a:t>
            </a:r>
            <a:r>
              <a:rPr lang="el-GR" dirty="0">
                <a:latin typeface="Cambria" pitchFamily="18" charset="0"/>
              </a:rPr>
              <a:t>: αναφέρεται στην αντικειμενική χρονική ποιότητα ενός ρήματος ή μιας ρηματικής φράσης (τελικά, π.χ. χτίζω ένα σπίτι, μη τελικά ρήματα, π.χ. τρέχω), η οποία είναι άμεσα συνδεδεμένη με τη σημασία τους. </a:t>
            </a:r>
          </a:p>
          <a:p>
            <a:pPr algn="just">
              <a:buClr>
                <a:srgbClr val="00B050"/>
              </a:buClr>
              <a:buFont typeface="Arial" pitchFamily="34" charset="0"/>
              <a:buChar char="•"/>
            </a:pPr>
            <a:r>
              <a:rPr lang="el-GR" dirty="0">
                <a:latin typeface="Cambria" pitchFamily="18" charset="0"/>
              </a:rPr>
              <a:t> </a:t>
            </a:r>
            <a:r>
              <a:rPr lang="el-GR" u="sng" dirty="0">
                <a:latin typeface="Cambria" pitchFamily="18" charset="0"/>
              </a:rPr>
              <a:t>Γραμματική όψη</a:t>
            </a:r>
            <a:r>
              <a:rPr lang="el-GR" dirty="0">
                <a:latin typeface="Cambria" pitchFamily="18" charset="0"/>
              </a:rPr>
              <a:t>: εκφράζει την υποκειμενική οπτική του ομιλητή σχετικά με ένα γεγονός: </a:t>
            </a:r>
          </a:p>
          <a:p>
            <a:pPr algn="just"/>
            <a:r>
              <a:rPr lang="el-GR" dirty="0">
                <a:effectLst>
                  <a:outerShdw blurRad="38100" dist="38100" dir="2700000" algn="tl">
                    <a:srgbClr val="000000">
                      <a:alpha val="43137"/>
                    </a:srgbClr>
                  </a:outerShdw>
                </a:effectLst>
                <a:latin typeface="Cambria" pitchFamily="18" charset="0"/>
              </a:rPr>
              <a:t>+συνοπτική</a:t>
            </a:r>
            <a:r>
              <a:rPr lang="el-GR" dirty="0">
                <a:latin typeface="Cambria" pitchFamily="18" charset="0"/>
              </a:rPr>
              <a:t>: αναφέρεται στην εξωτερική οπτική ενός γεγονότος και το παρουσιάζει στην ολότητά του σαν ένα ολοκληρωμένο συμβάν, το οποίο λαμβάνει χώρα εντός συγκεκριμένου χρονικού πλαισίου και έχει καθορισμένο τέλος, π.χ</a:t>
            </a:r>
            <a:r>
              <a:rPr lang="el-GR" dirty="0">
                <a:highlight>
                  <a:srgbClr val="FFFF00"/>
                </a:highlight>
                <a:latin typeface="Cambria" pitchFamily="18" charset="0"/>
              </a:rPr>
              <a:t>.«Η Μαρία διάβασε ένα βιβλίο», </a:t>
            </a:r>
          </a:p>
          <a:p>
            <a:pPr algn="just"/>
            <a:r>
              <a:rPr lang="el-GR" dirty="0">
                <a:latin typeface="Cambria" pitchFamily="18" charset="0"/>
              </a:rPr>
              <a:t>-</a:t>
            </a:r>
            <a:r>
              <a:rPr lang="el-GR" dirty="0">
                <a:effectLst>
                  <a:outerShdw blurRad="38100" dist="38100" dir="2700000" algn="tl">
                    <a:srgbClr val="000000">
                      <a:alpha val="43137"/>
                    </a:srgbClr>
                  </a:outerShdw>
                </a:effectLst>
                <a:latin typeface="Cambria" pitchFamily="18" charset="0"/>
              </a:rPr>
              <a:t>συνοπτική: </a:t>
            </a:r>
            <a:r>
              <a:rPr lang="el-GR" dirty="0">
                <a:latin typeface="Cambria" pitchFamily="18" charset="0"/>
              </a:rPr>
              <a:t>βλέπει εσωτερικά ένα γεγονός και φανερώνει είτε μια επαναλαμβανόμενη πράξη είτε μια πράξη στην εξέλιξή της, η οποία παραμένει απροσδιόριστη ως προς το χρονικά πλαίσιο και το σημείο ολοκλήρωσης, π.χ. </a:t>
            </a:r>
            <a:r>
              <a:rPr lang="el-GR" dirty="0">
                <a:highlight>
                  <a:srgbClr val="FFFF00"/>
                </a:highlight>
                <a:latin typeface="Cambria" pitchFamily="18" charset="0"/>
              </a:rPr>
              <a:t>«Κάθε πρωί ο Γιάννης πίνει καφέ»</a:t>
            </a:r>
          </a:p>
        </p:txBody>
      </p:sp>
    </p:spTree>
    <p:extLst>
      <p:ext uri="{BB962C8B-B14F-4D97-AF65-F5344CB8AC3E}">
        <p14:creationId xmlns:p14="http://schemas.microsoft.com/office/powerpoint/2010/main" val="71385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7" name="Picture 1">
            <a:extLst>
              <a:ext uri="{FF2B5EF4-FFF2-40B4-BE49-F238E27FC236}">
                <a16:creationId xmlns:a16="http://schemas.microsoft.com/office/drawing/2014/main" id="{DB8A6718-93F3-D247-80F8-5152C2B22D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6720"/>
            <a:ext cx="10972800" cy="598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F4DFD86-1B3D-2B40-B7E7-F4A1BADA6F43}"/>
              </a:ext>
            </a:extLst>
          </p:cNvPr>
          <p:cNvSpPr>
            <a:spLocks noChangeArrowheads="1"/>
          </p:cNvSpPr>
          <p:nvPr/>
        </p:nvSpPr>
        <p:spPr bwMode="auto">
          <a:xfrm>
            <a:off x="7997191" y="232410"/>
            <a:ext cx="3585210" cy="691516"/>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l-GR" sz="2160">
                <a:solidFill>
                  <a:srgbClr val="FFFFFF"/>
                </a:solidFill>
                <a:latin typeface="Calibri" panose="020F0502020204030204" pitchFamily="34" charset="0"/>
              </a:rPr>
              <a:t> </a:t>
            </a:r>
            <a:r>
              <a:rPr lang="el-GR" altLang="el-GR" sz="2160">
                <a:solidFill>
                  <a:srgbClr val="FFFFFF"/>
                </a:solidFill>
                <a:latin typeface="Calibri" panose="020F0502020204030204" pitchFamily="34" charset="0"/>
              </a:rPr>
              <a:t>Έχει η Υποτακτική Αόριστο;</a:t>
            </a:r>
            <a:endParaRPr lang="en-US" altLang="el-GR" sz="2160">
              <a:solidFill>
                <a:srgbClr val="FFFFFF"/>
              </a:solidFill>
              <a:latin typeface="Calibri" panose="020F0502020204030204" pitchFamily="34" charset="0"/>
            </a:endParaRPr>
          </a:p>
        </p:txBody>
      </p:sp>
    </p:spTree>
    <p:extLst>
      <p:ext uri="{BB962C8B-B14F-4D97-AF65-F5344CB8AC3E}">
        <p14:creationId xmlns:p14="http://schemas.microsoft.com/office/powerpoint/2010/main" val="11211138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EE4F5A-C89F-D940-8209-0B09A174A1F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4F92353-E90A-1C43-AB70-2165D08F70A4}"/>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CF30B670-8AA4-144A-B410-73D03C5F3B76}"/>
              </a:ext>
            </a:extLst>
          </p:cNvPr>
          <p:cNvPicPr>
            <a:picLocks noChangeAspect="1"/>
          </p:cNvPicPr>
          <p:nvPr/>
        </p:nvPicPr>
        <p:blipFill>
          <a:blip r:embed="rId2"/>
          <a:stretch>
            <a:fillRect/>
          </a:stretch>
        </p:blipFill>
        <p:spPr>
          <a:xfrm>
            <a:off x="1840053" y="116952"/>
            <a:ext cx="8280400" cy="6438900"/>
          </a:xfrm>
          <a:prstGeom prst="rect">
            <a:avLst/>
          </a:prstGeom>
        </p:spPr>
      </p:pic>
    </p:spTree>
    <p:extLst>
      <p:ext uri="{BB962C8B-B14F-4D97-AF65-F5344CB8AC3E}">
        <p14:creationId xmlns:p14="http://schemas.microsoft.com/office/powerpoint/2010/main" val="344650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5DA20E4C-396C-8D45-BE35-68C1C496A027}"/>
              </a:ext>
            </a:extLst>
          </p:cNvPr>
          <p:cNvSpPr>
            <a:spLocks noGrp="1"/>
          </p:cNvSpPr>
          <p:nvPr>
            <p:ph type="title"/>
          </p:nvPr>
        </p:nvSpPr>
        <p:spPr/>
        <p:txBody>
          <a:bodyPr rtlCol="0">
            <a:normAutofit/>
            <a:scene3d>
              <a:camera prst="orthographicFront"/>
              <a:lightRig rig="soft" dir="t">
                <a:rot lat="0" lon="0" rev="16800000"/>
              </a:lightRig>
            </a:scene3d>
          </a:bodyPr>
          <a:lstStyle/>
          <a:p>
            <a:pPr>
              <a:defRPr/>
            </a:pPr>
            <a:r>
              <a:rPr lang="el-GR" sz="2400" dirty="0"/>
              <a:t>Τι σημαίνει </a:t>
            </a:r>
            <a:r>
              <a:rPr lang="el-GR" sz="2400" b="1" dirty="0">
                <a:solidFill>
                  <a:srgbClr val="FF0000"/>
                </a:solidFill>
              </a:rPr>
              <a:t>«μορφολογική γνώση</a:t>
            </a:r>
            <a:r>
              <a:rPr lang="el-GR" sz="2400" dirty="0"/>
              <a:t>» σε μία γλώσσα;</a:t>
            </a:r>
          </a:p>
        </p:txBody>
      </p:sp>
      <p:sp>
        <p:nvSpPr>
          <p:cNvPr id="4098" name="2 - Θέση περιεχομένου">
            <a:extLst>
              <a:ext uri="{FF2B5EF4-FFF2-40B4-BE49-F238E27FC236}">
                <a16:creationId xmlns:a16="http://schemas.microsoft.com/office/drawing/2014/main" id="{81949904-74E3-2E42-86EB-C754B1929E66}"/>
              </a:ext>
            </a:extLst>
          </p:cNvPr>
          <p:cNvSpPr>
            <a:spLocks noGrp="1"/>
          </p:cNvSpPr>
          <p:nvPr>
            <p:ph idx="1"/>
          </p:nvPr>
        </p:nvSpPr>
        <p:spPr/>
        <p:txBody>
          <a:bodyPr>
            <a:normAutofit fontScale="92500"/>
          </a:bodyPr>
          <a:lstStyle/>
          <a:p>
            <a:r>
              <a:rPr lang="el-GR" altLang="el-GR" sz="2400" dirty="0">
                <a:latin typeface="Times New Roman" panose="02020603050405020304" pitchFamily="18" charset="0"/>
              </a:rPr>
              <a:t>Γνώση του κάθε μορφήματος ξεχωριστά</a:t>
            </a:r>
          </a:p>
          <a:p>
            <a:r>
              <a:rPr lang="el-GR" altLang="el-GR" sz="2400" dirty="0">
                <a:latin typeface="Times New Roman" panose="02020603050405020304" pitchFamily="18" charset="0"/>
              </a:rPr>
              <a:t>Γνώση των κανόνων συνδυασμού των μορφημάτων</a:t>
            </a:r>
          </a:p>
          <a:p>
            <a:r>
              <a:rPr lang="el-GR" altLang="el-GR" sz="2400" dirty="0">
                <a:latin typeface="Times New Roman" panose="02020603050405020304" pitchFamily="18" charset="0"/>
              </a:rPr>
              <a:t>Γνώση της λειτουργικότητας των μορφημάτων</a:t>
            </a:r>
          </a:p>
          <a:p>
            <a:r>
              <a:rPr lang="el-GR" altLang="el-GR" sz="2400" dirty="0">
                <a:latin typeface="Times New Roman" panose="02020603050405020304" pitchFamily="18" charset="0"/>
              </a:rPr>
              <a:t>Γνώση της δυνατότητάς τους για αυτοδύναμη ή μη παρουσία</a:t>
            </a:r>
          </a:p>
          <a:p>
            <a:r>
              <a:rPr lang="el-GR" altLang="el-GR" sz="2400" dirty="0">
                <a:latin typeface="Times New Roman" panose="02020603050405020304" pitchFamily="18" charset="0"/>
              </a:rPr>
              <a:t>Γνώση της σειράς εμφάνισης των μορφημάτων (ποιο προηγείται, ποιο ακολουθεί, ποιο βρίσκεται στην αρχή, ποιο στο τέλος μιας λέξης)</a:t>
            </a:r>
          </a:p>
          <a:p>
            <a:endParaRPr lang="el-GR" altLang="el-GR" sz="2400" dirty="0">
              <a:latin typeface="Times New Roman" panose="02020603050405020304" pitchFamily="18" charset="0"/>
            </a:endParaRPr>
          </a:p>
        </p:txBody>
      </p:sp>
    </p:spTree>
    <p:extLst>
      <p:ext uri="{BB962C8B-B14F-4D97-AF65-F5344CB8AC3E}">
        <p14:creationId xmlns:p14="http://schemas.microsoft.com/office/powerpoint/2010/main" val="30969243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6400" y="838201"/>
            <a:ext cx="8763000" cy="2246769"/>
          </a:xfrm>
          <a:prstGeom prst="rect">
            <a:avLst/>
          </a:prstGeom>
        </p:spPr>
        <p:txBody>
          <a:bodyPr wrap="square">
            <a:spAutoFit/>
          </a:bodyPr>
          <a:lstStyle/>
          <a:p>
            <a:r>
              <a:rPr lang="el-GR" sz="2000" b="1" dirty="0">
                <a:solidFill>
                  <a:srgbClr val="00B050"/>
                </a:solidFill>
                <a:latin typeface="Cambria" pitchFamily="18" charset="0"/>
              </a:rPr>
              <a:t> Κλίση - Ρήμα</a:t>
            </a:r>
          </a:p>
          <a:p>
            <a:endParaRPr lang="el-GR" sz="2000" dirty="0">
              <a:latin typeface="Cambria" pitchFamily="18" charset="0"/>
            </a:endParaRPr>
          </a:p>
          <a:p>
            <a:r>
              <a:rPr lang="el-GR" sz="2000" b="1" dirty="0">
                <a:solidFill>
                  <a:srgbClr val="7030A0"/>
                </a:solidFill>
                <a:highlight>
                  <a:srgbClr val="00FF00"/>
                </a:highlight>
                <a:latin typeface="Cambria" pitchFamily="18" charset="0"/>
              </a:rPr>
              <a:t>Έγκλιση</a:t>
            </a:r>
            <a:r>
              <a:rPr lang="el-GR" sz="2000" dirty="0">
                <a:latin typeface="Cambria" pitchFamily="18" charset="0"/>
              </a:rPr>
              <a:t> (γραμματικά μορφήματα  και γραμματικές κατηγορίες)</a:t>
            </a:r>
          </a:p>
          <a:p>
            <a:pPr>
              <a:buClr>
                <a:srgbClr val="00B050"/>
              </a:buClr>
              <a:buFont typeface="Arial" pitchFamily="34" charset="0"/>
              <a:buChar char="•"/>
            </a:pPr>
            <a:r>
              <a:rPr lang="el-GR" sz="2000" dirty="0">
                <a:latin typeface="Cambria" pitchFamily="18" charset="0"/>
              </a:rPr>
              <a:t> οριστική</a:t>
            </a:r>
          </a:p>
          <a:p>
            <a:pPr>
              <a:buClr>
                <a:srgbClr val="00B050"/>
              </a:buClr>
              <a:buFont typeface="Arial" pitchFamily="34" charset="0"/>
              <a:buChar char="•"/>
            </a:pPr>
            <a:r>
              <a:rPr lang="el-GR" sz="2000" dirty="0">
                <a:latin typeface="Cambria" pitchFamily="18" charset="0"/>
              </a:rPr>
              <a:t> υποτακτική</a:t>
            </a:r>
          </a:p>
          <a:p>
            <a:pPr>
              <a:buClr>
                <a:srgbClr val="00B050"/>
              </a:buClr>
              <a:buFont typeface="Arial" pitchFamily="34" charset="0"/>
              <a:buChar char="•"/>
            </a:pPr>
            <a:r>
              <a:rPr lang="el-GR" sz="2000" dirty="0">
                <a:latin typeface="Cambria" pitchFamily="18" charset="0"/>
              </a:rPr>
              <a:t> προστακτική</a:t>
            </a:r>
          </a:p>
          <a:p>
            <a:endParaRPr lang="el-GR" sz="2000" dirty="0">
              <a:latin typeface="Cambria" pitchFamily="18" charset="0"/>
            </a:endParaRPr>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
        <p:nvSpPr>
          <p:cNvPr id="5" name="4 - Ορθογώνιο"/>
          <p:cNvSpPr/>
          <p:nvPr/>
        </p:nvSpPr>
        <p:spPr>
          <a:xfrm>
            <a:off x="1676400" y="2819400"/>
            <a:ext cx="8686800" cy="4093428"/>
          </a:xfrm>
          <a:prstGeom prst="rect">
            <a:avLst/>
          </a:prstGeom>
        </p:spPr>
        <p:txBody>
          <a:bodyPr wrap="square">
            <a:spAutoFit/>
          </a:bodyPr>
          <a:lstStyle/>
          <a:p>
            <a:pPr algn="just"/>
            <a:r>
              <a:rPr lang="el-GR" sz="2000" b="1" dirty="0">
                <a:solidFill>
                  <a:srgbClr val="7030A0"/>
                </a:solidFill>
                <a:highlight>
                  <a:srgbClr val="00FF00"/>
                </a:highlight>
                <a:latin typeface="Cambria" pitchFamily="18" charset="0"/>
              </a:rPr>
              <a:t>Τροπικότητα</a:t>
            </a:r>
            <a:r>
              <a:rPr lang="el-GR" sz="2000" dirty="0">
                <a:solidFill>
                  <a:srgbClr val="7030A0"/>
                </a:solidFill>
                <a:latin typeface="Cambria" pitchFamily="18" charset="0"/>
              </a:rPr>
              <a:t> </a:t>
            </a:r>
            <a:r>
              <a:rPr lang="el-GR" sz="2000" dirty="0">
                <a:latin typeface="Cambria" pitchFamily="18" charset="0"/>
              </a:rPr>
              <a:t>(εκφράζει σημασιολογικές διακρίσεις):</a:t>
            </a:r>
          </a:p>
          <a:p>
            <a:pPr algn="just"/>
            <a:r>
              <a:rPr lang="el-GR" sz="2000" dirty="0">
                <a:latin typeface="Cambria" pitchFamily="18" charset="0"/>
              </a:rPr>
              <a:t> </a:t>
            </a:r>
            <a:r>
              <a:rPr lang="el-GR" sz="2000" dirty="0" err="1">
                <a:latin typeface="Cambria" pitchFamily="18" charset="0"/>
              </a:rPr>
              <a:t>Τροπικότητες</a:t>
            </a:r>
            <a:r>
              <a:rPr lang="el-GR" sz="2000" dirty="0">
                <a:latin typeface="Cambria" pitchFamily="18" charset="0"/>
              </a:rPr>
              <a:t> ονομάζονται οι διάφορες σημασιολογικές λειτουργίες που εκφράζονται με τη χρήση των εγκλίσεων και δείχνουν την υποκειμενική στάση του ομιλητή.</a:t>
            </a:r>
          </a:p>
          <a:p>
            <a:pPr algn="just"/>
            <a:endParaRPr lang="el-GR" sz="2000" dirty="0">
              <a:latin typeface="Cambria" pitchFamily="18" charset="0"/>
            </a:endParaRPr>
          </a:p>
          <a:p>
            <a:pPr algn="just"/>
            <a:r>
              <a:rPr lang="el-GR" sz="2000" dirty="0">
                <a:latin typeface="Cambria" pitchFamily="18" charset="0"/>
              </a:rPr>
              <a:t>Οι </a:t>
            </a:r>
            <a:r>
              <a:rPr lang="el-GR" sz="2000" dirty="0" err="1">
                <a:latin typeface="Cambria" pitchFamily="18" charset="0"/>
              </a:rPr>
              <a:t>τροπικότητες</a:t>
            </a:r>
            <a:r>
              <a:rPr lang="el-GR" sz="2000" dirty="0">
                <a:latin typeface="Cambria" pitchFamily="18" charset="0"/>
              </a:rPr>
              <a:t> είναι δύο ειδών: </a:t>
            </a:r>
            <a:r>
              <a:rPr lang="el-GR" sz="2000" i="1" dirty="0">
                <a:latin typeface="Cambria" pitchFamily="18" charset="0"/>
              </a:rPr>
              <a:t>η </a:t>
            </a:r>
            <a:r>
              <a:rPr lang="el-GR" sz="2000" i="1" dirty="0" err="1">
                <a:latin typeface="Cambria" pitchFamily="18" charset="0"/>
              </a:rPr>
              <a:t>επιστημική</a:t>
            </a:r>
            <a:r>
              <a:rPr lang="el-GR" sz="2000" dirty="0">
                <a:latin typeface="Cambria" pitchFamily="18" charset="0"/>
              </a:rPr>
              <a:t> και η </a:t>
            </a:r>
            <a:r>
              <a:rPr lang="el-GR" sz="2000" i="1" dirty="0" err="1">
                <a:latin typeface="Cambria" pitchFamily="18" charset="0"/>
              </a:rPr>
              <a:t>δεοντική</a:t>
            </a:r>
            <a:r>
              <a:rPr lang="el-GR" sz="2000" i="1" dirty="0">
                <a:latin typeface="Cambria" pitchFamily="18" charset="0"/>
              </a:rPr>
              <a:t>.</a:t>
            </a:r>
            <a:r>
              <a:rPr lang="el-GR" sz="2000" dirty="0">
                <a:latin typeface="Cambria" pitchFamily="18" charset="0"/>
              </a:rPr>
              <a:t> </a:t>
            </a:r>
          </a:p>
          <a:p>
            <a:pPr algn="just">
              <a:buClr>
                <a:srgbClr val="00B050"/>
              </a:buClr>
              <a:buFont typeface="Arial" pitchFamily="34" charset="0"/>
              <a:buChar char="•"/>
            </a:pPr>
            <a:r>
              <a:rPr lang="el-GR" sz="2000" i="1" dirty="0">
                <a:latin typeface="Cambria" pitchFamily="18" charset="0"/>
              </a:rPr>
              <a:t> </a:t>
            </a:r>
            <a:r>
              <a:rPr lang="el-GR" sz="2000" i="1" dirty="0" err="1">
                <a:latin typeface="Cambria" pitchFamily="18" charset="0"/>
              </a:rPr>
              <a:t>Επιστημική</a:t>
            </a:r>
            <a:r>
              <a:rPr lang="el-GR" sz="2000" dirty="0">
                <a:latin typeface="Cambria" pitchFamily="18" charset="0"/>
              </a:rPr>
              <a:t> </a:t>
            </a:r>
            <a:r>
              <a:rPr lang="el-GR" sz="2000" dirty="0" err="1">
                <a:latin typeface="Cambria" pitchFamily="18" charset="0"/>
              </a:rPr>
              <a:t>τροπικότητα</a:t>
            </a:r>
            <a:r>
              <a:rPr lang="el-GR" sz="2000" dirty="0">
                <a:latin typeface="Cambria" pitchFamily="18" charset="0"/>
              </a:rPr>
              <a:t> είναι αυτή που σχετίζεται με τον βαθμό της βεβαιότητας που εκφράζει ο ομιλητής γι' αυτό που λέει, π.χ. </a:t>
            </a:r>
            <a:r>
              <a:rPr lang="el-GR" sz="2000" b="1" dirty="0">
                <a:latin typeface="Cambria" pitchFamily="18" charset="0"/>
              </a:rPr>
              <a:t>Πρέπει</a:t>
            </a:r>
            <a:r>
              <a:rPr lang="el-GR" sz="2000" dirty="0">
                <a:latin typeface="Cambria" pitchFamily="18" charset="0"/>
              </a:rPr>
              <a:t> </a:t>
            </a:r>
            <a:r>
              <a:rPr lang="el-GR" sz="2000" b="1" dirty="0">
                <a:latin typeface="Cambria" pitchFamily="18" charset="0"/>
              </a:rPr>
              <a:t>να διασκεδάσατε </a:t>
            </a:r>
            <a:r>
              <a:rPr lang="el-GR" sz="2000" dirty="0">
                <a:latin typeface="Cambria" pitchFamily="18" charset="0"/>
              </a:rPr>
              <a:t>πολύ χθες βράδυ./ </a:t>
            </a:r>
            <a:r>
              <a:rPr lang="el-GR" sz="2000" b="1" i="1" dirty="0">
                <a:latin typeface="Cambria" pitchFamily="18" charset="0"/>
              </a:rPr>
              <a:t>θα διασκεδάσατε </a:t>
            </a:r>
            <a:r>
              <a:rPr lang="el-GR" sz="2000" dirty="0">
                <a:latin typeface="Cambria" pitchFamily="18" charset="0"/>
              </a:rPr>
              <a:t>πολύ χτες το βράδυ και δεν ήρθατε σήμερα στο μάθημα </a:t>
            </a:r>
          </a:p>
          <a:p>
            <a:pPr algn="just">
              <a:buClr>
                <a:srgbClr val="00B050"/>
              </a:buClr>
              <a:buFont typeface="Arial" pitchFamily="34" charset="0"/>
              <a:buChar char="•"/>
            </a:pPr>
            <a:r>
              <a:rPr lang="el-GR" sz="2000" i="1" dirty="0">
                <a:latin typeface="Cambria" pitchFamily="18" charset="0"/>
              </a:rPr>
              <a:t> </a:t>
            </a:r>
            <a:r>
              <a:rPr lang="el-GR" sz="2000" i="1" dirty="0" err="1">
                <a:latin typeface="Cambria" pitchFamily="18" charset="0"/>
              </a:rPr>
              <a:t>Δεοντική</a:t>
            </a:r>
            <a:r>
              <a:rPr lang="el-GR" sz="2000" dirty="0">
                <a:latin typeface="Cambria" pitchFamily="18" charset="0"/>
              </a:rPr>
              <a:t> </a:t>
            </a:r>
            <a:r>
              <a:rPr lang="el-GR" sz="2000" dirty="0" err="1">
                <a:latin typeface="Cambria" pitchFamily="18" charset="0"/>
              </a:rPr>
              <a:t>τροπικότητα</a:t>
            </a:r>
            <a:r>
              <a:rPr lang="el-GR" sz="2000" dirty="0">
                <a:latin typeface="Cambria" pitchFamily="18" charset="0"/>
              </a:rPr>
              <a:t> είναι αυτή που σχετίζεται με τον βαθμό της αναγκαιότητας που εκφράζει ο ομιλητής για την πραγματοποίηση αυτού που λέει, π.χ. </a:t>
            </a:r>
            <a:r>
              <a:rPr lang="el-GR" sz="2000" b="1" dirty="0">
                <a:latin typeface="Cambria" pitchFamily="18" charset="0"/>
              </a:rPr>
              <a:t>Πρέπει να διαβάσω</a:t>
            </a:r>
            <a:r>
              <a:rPr lang="el-GR" sz="2000" dirty="0">
                <a:latin typeface="Cambria" pitchFamily="18" charset="0"/>
              </a:rPr>
              <a:t> τα μαθήματά μου για αύριο. </a:t>
            </a:r>
          </a:p>
        </p:txBody>
      </p:sp>
    </p:spTree>
    <p:extLst>
      <p:ext uri="{BB962C8B-B14F-4D97-AF65-F5344CB8AC3E}">
        <p14:creationId xmlns:p14="http://schemas.microsoft.com/office/powerpoint/2010/main" val="207918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6400" y="838200"/>
            <a:ext cx="8763000" cy="1938992"/>
          </a:xfrm>
          <a:prstGeom prst="rect">
            <a:avLst/>
          </a:prstGeom>
        </p:spPr>
        <p:txBody>
          <a:bodyPr wrap="square">
            <a:spAutoFit/>
          </a:bodyPr>
          <a:lstStyle/>
          <a:p>
            <a:r>
              <a:rPr lang="el-GR" sz="2400" b="1" dirty="0">
                <a:latin typeface="Cambria" pitchFamily="18" charset="0"/>
              </a:rPr>
              <a:t> </a:t>
            </a:r>
            <a:r>
              <a:rPr lang="el-GR" sz="2400" b="1" dirty="0">
                <a:solidFill>
                  <a:srgbClr val="00B050"/>
                </a:solidFill>
                <a:latin typeface="Cambria" pitchFamily="18" charset="0"/>
              </a:rPr>
              <a:t>Κλίση - Ρήμα</a:t>
            </a:r>
          </a:p>
          <a:p>
            <a:endParaRPr lang="el-GR" sz="2400" dirty="0">
              <a:latin typeface="Cambria" pitchFamily="18" charset="0"/>
            </a:endParaRPr>
          </a:p>
          <a:p>
            <a:r>
              <a:rPr lang="el-GR" sz="2400" dirty="0">
                <a:solidFill>
                  <a:srgbClr val="7030A0"/>
                </a:solidFill>
                <a:latin typeface="Cambria" pitchFamily="18" charset="0"/>
              </a:rPr>
              <a:t>Φωνή </a:t>
            </a:r>
            <a:r>
              <a:rPr lang="el-GR" sz="2400" dirty="0">
                <a:latin typeface="Cambria" pitchFamily="18" charset="0"/>
              </a:rPr>
              <a:t>(μορφολογικό χαρακτηριστικό)</a:t>
            </a:r>
          </a:p>
          <a:p>
            <a:pPr>
              <a:buClr>
                <a:srgbClr val="00B050"/>
              </a:buClr>
              <a:buFont typeface="Arial" pitchFamily="34" charset="0"/>
              <a:buChar char="•"/>
            </a:pPr>
            <a:r>
              <a:rPr lang="el-GR" sz="2400" dirty="0">
                <a:latin typeface="Cambria" pitchFamily="18" charset="0"/>
              </a:rPr>
              <a:t> ενεργητική</a:t>
            </a:r>
            <a:endParaRPr lang="el-GR" sz="2400" b="1" dirty="0">
              <a:latin typeface="Cambria" pitchFamily="18" charset="0"/>
            </a:endParaRPr>
          </a:p>
          <a:p>
            <a:pPr>
              <a:buClr>
                <a:srgbClr val="00B050"/>
              </a:buClr>
              <a:buFont typeface="Arial" pitchFamily="34" charset="0"/>
              <a:buChar char="•"/>
            </a:pPr>
            <a:r>
              <a:rPr lang="el-GR" sz="2400" dirty="0">
                <a:latin typeface="Cambria" pitchFamily="18" charset="0"/>
              </a:rPr>
              <a:t> μεσοπαθητική</a:t>
            </a:r>
            <a:endParaRPr lang="el-GR" sz="2400" b="1" dirty="0">
              <a:latin typeface="Cambria" pitchFamily="18" charset="0"/>
            </a:endParaRPr>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
        <p:nvSpPr>
          <p:cNvPr id="5" name="4 - Ορθογώνιο"/>
          <p:cNvSpPr/>
          <p:nvPr/>
        </p:nvSpPr>
        <p:spPr>
          <a:xfrm>
            <a:off x="1752600" y="2971800"/>
            <a:ext cx="8458200" cy="1569660"/>
          </a:xfrm>
          <a:prstGeom prst="rect">
            <a:avLst/>
          </a:prstGeom>
        </p:spPr>
        <p:txBody>
          <a:bodyPr wrap="square">
            <a:spAutoFit/>
          </a:bodyPr>
          <a:lstStyle/>
          <a:p>
            <a:r>
              <a:rPr lang="el-GR" sz="2400" dirty="0">
                <a:solidFill>
                  <a:srgbClr val="7030A0"/>
                </a:solidFill>
                <a:latin typeface="Cambria" pitchFamily="18" charset="0"/>
              </a:rPr>
              <a:t>Διάθεση</a:t>
            </a:r>
            <a:r>
              <a:rPr lang="el-GR" sz="2400" dirty="0">
                <a:latin typeface="Cambria" pitchFamily="18" charset="0"/>
              </a:rPr>
              <a:t> (σημασιολογικό χαρακτηριστικό)</a:t>
            </a:r>
          </a:p>
          <a:p>
            <a:pPr>
              <a:buClr>
                <a:srgbClr val="00B050"/>
              </a:buClr>
              <a:buFont typeface="Arial" pitchFamily="34" charset="0"/>
              <a:buChar char="•"/>
            </a:pPr>
            <a:r>
              <a:rPr lang="el-GR" sz="2400" dirty="0">
                <a:latin typeface="Cambria" pitchFamily="18" charset="0"/>
              </a:rPr>
              <a:t> ενεργητική</a:t>
            </a:r>
          </a:p>
          <a:p>
            <a:pPr>
              <a:buClr>
                <a:srgbClr val="00B050"/>
              </a:buClr>
              <a:buFont typeface="Arial" pitchFamily="34" charset="0"/>
              <a:buChar char="•"/>
            </a:pPr>
            <a:r>
              <a:rPr lang="el-GR" sz="2400" dirty="0">
                <a:latin typeface="Cambria" pitchFamily="18" charset="0"/>
              </a:rPr>
              <a:t> παθητική</a:t>
            </a:r>
          </a:p>
          <a:p>
            <a:endParaRPr lang="el-GR" sz="2400" dirty="0">
              <a:latin typeface="Cambria" pitchFamily="18" charset="0"/>
            </a:endParaRPr>
          </a:p>
        </p:txBody>
      </p:sp>
      <p:sp>
        <p:nvSpPr>
          <p:cNvPr id="6" name="5 - Ορθογώνιο"/>
          <p:cNvSpPr/>
          <p:nvPr/>
        </p:nvSpPr>
        <p:spPr>
          <a:xfrm>
            <a:off x="1828800" y="4572000"/>
            <a:ext cx="8305800" cy="1938992"/>
          </a:xfrm>
          <a:prstGeom prst="rect">
            <a:avLst/>
          </a:prstGeom>
        </p:spPr>
        <p:txBody>
          <a:bodyPr wrap="square">
            <a:spAutoFit/>
          </a:bodyPr>
          <a:lstStyle/>
          <a:p>
            <a:r>
              <a:rPr lang="el-GR" sz="2400" dirty="0">
                <a:solidFill>
                  <a:srgbClr val="7030A0"/>
                </a:solidFill>
                <a:latin typeface="Cambria" pitchFamily="18" charset="0"/>
              </a:rPr>
              <a:t>Διάθεση και Φωνή</a:t>
            </a:r>
          </a:p>
          <a:p>
            <a:pPr>
              <a:buClr>
                <a:srgbClr val="00B050"/>
              </a:buClr>
              <a:buFont typeface="Arial" pitchFamily="34" charset="0"/>
              <a:buChar char="•"/>
            </a:pPr>
            <a:r>
              <a:rPr lang="el-GR" sz="2400" dirty="0">
                <a:latin typeface="Cambria" pitchFamily="18" charset="0"/>
              </a:rPr>
              <a:t> ενεργητική διάθεση, ενεργητική φωνή: λύνω</a:t>
            </a:r>
          </a:p>
          <a:p>
            <a:pPr>
              <a:buClr>
                <a:srgbClr val="00B050"/>
              </a:buClr>
              <a:buFont typeface="Arial" pitchFamily="34" charset="0"/>
              <a:buChar char="•"/>
            </a:pPr>
            <a:r>
              <a:rPr lang="el-GR" sz="2400" dirty="0">
                <a:latin typeface="Cambria" pitchFamily="18" charset="0"/>
              </a:rPr>
              <a:t> παθητική διάθεση, </a:t>
            </a:r>
            <a:r>
              <a:rPr lang="el-GR" sz="2400" dirty="0" err="1">
                <a:latin typeface="Cambria" pitchFamily="18" charset="0"/>
              </a:rPr>
              <a:t>μεσοπαθητική</a:t>
            </a:r>
            <a:r>
              <a:rPr lang="el-GR" sz="2400" dirty="0">
                <a:latin typeface="Cambria" pitchFamily="18" charset="0"/>
              </a:rPr>
              <a:t> φωνή: λύνομαι</a:t>
            </a:r>
          </a:p>
          <a:p>
            <a:pPr>
              <a:buClr>
                <a:srgbClr val="00B050"/>
              </a:buClr>
              <a:buFont typeface="Arial" pitchFamily="34" charset="0"/>
              <a:buChar char="•"/>
            </a:pPr>
            <a:r>
              <a:rPr lang="el-GR" sz="2400" dirty="0">
                <a:latin typeface="Cambria" pitchFamily="18" charset="0"/>
              </a:rPr>
              <a:t> ενεργητική διάθεση, </a:t>
            </a:r>
            <a:r>
              <a:rPr lang="el-GR" sz="2400" dirty="0" err="1">
                <a:latin typeface="Cambria" pitchFamily="18" charset="0"/>
              </a:rPr>
              <a:t>μεσοπαθητική</a:t>
            </a:r>
            <a:r>
              <a:rPr lang="el-GR" sz="2400" dirty="0">
                <a:latin typeface="Cambria" pitchFamily="18" charset="0"/>
              </a:rPr>
              <a:t> φωνή: έρχομαι, κοιμάμαι</a:t>
            </a:r>
          </a:p>
          <a:p>
            <a:endParaRPr lang="el-GR" sz="2400" dirty="0">
              <a:latin typeface="Cambria" pitchFamily="18" charset="0"/>
            </a:endParaRPr>
          </a:p>
        </p:txBody>
      </p:sp>
    </p:spTree>
    <p:extLst>
      <p:ext uri="{BB962C8B-B14F-4D97-AF65-F5344CB8AC3E}">
        <p14:creationId xmlns:p14="http://schemas.microsoft.com/office/powerpoint/2010/main" val="250002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38400" y="300454"/>
            <a:ext cx="7772400" cy="830997"/>
          </a:xfrm>
        </p:spPr>
        <p:txBody>
          <a:bodyPr>
            <a:normAutofit fontScale="90000"/>
          </a:bodyPr>
          <a:lstStyle/>
          <a:p>
            <a:pPr algn="ctr" eaLnBrk="1" hangingPunct="1">
              <a:defRPr/>
            </a:pPr>
            <a:r>
              <a:rPr lang="el-GR" altLang="en-US" sz="3600" dirty="0" err="1">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Γραμματικεσ</a:t>
            </a:r>
            <a:r>
              <a:rPr lang="el-GR" altLang="en-US" sz="36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l-GR" altLang="en-US" sz="3600" dirty="0" err="1">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κατηγοριεσ</a:t>
            </a:r>
            <a:r>
              <a:rPr lang="el-GR" altLang="en-US" sz="36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l-GR" altLang="en-US" sz="3600" dirty="0" err="1">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λεξεων</a:t>
            </a:r>
            <a:r>
              <a:rPr lang="el-GR" altLang="en-US" sz="3600"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 (2)</a:t>
            </a:r>
          </a:p>
        </p:txBody>
      </p:sp>
      <p:sp>
        <p:nvSpPr>
          <p:cNvPr id="7" name="Rectangle 6"/>
          <p:cNvSpPr/>
          <p:nvPr/>
        </p:nvSpPr>
        <p:spPr>
          <a:xfrm>
            <a:off x="1828800" y="762001"/>
            <a:ext cx="8610600" cy="830997"/>
          </a:xfrm>
          <a:prstGeom prst="rect">
            <a:avLst/>
          </a:prstGeom>
        </p:spPr>
        <p:txBody>
          <a:bodyPr wrap="square">
            <a:spAutoFit/>
          </a:bodyPr>
          <a:lstStyle/>
          <a:p>
            <a:r>
              <a:rPr lang="el-GR" sz="2400" b="1" dirty="0">
                <a:latin typeface="Cambria" pitchFamily="18" charset="0"/>
              </a:rPr>
              <a:t> </a:t>
            </a:r>
            <a:endParaRPr lang="en-US" sz="2400" dirty="0">
              <a:latin typeface="Cambria" pitchFamily="18" charset="0"/>
            </a:endParaRPr>
          </a:p>
          <a:p>
            <a:pPr>
              <a:buClr>
                <a:srgbClr val="7030A0"/>
              </a:buClr>
            </a:pPr>
            <a:r>
              <a:rPr lang="el-GR" sz="2400" b="1" dirty="0">
                <a:solidFill>
                  <a:srgbClr val="00B050"/>
                </a:solidFill>
                <a:latin typeface="Cambria" pitchFamily="18" charset="0"/>
              </a:rPr>
              <a:t>Κλίση</a:t>
            </a:r>
            <a:endParaRPr lang="en-US" sz="2400" dirty="0">
              <a:solidFill>
                <a:srgbClr val="00B050"/>
              </a:solidFill>
              <a:latin typeface="Cambria" pitchFamily="18" charset="0"/>
            </a:endParaRPr>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
        <p:nvSpPr>
          <p:cNvPr id="5" name="4 - Ορθογώνιο"/>
          <p:cNvSpPr/>
          <p:nvPr/>
        </p:nvSpPr>
        <p:spPr>
          <a:xfrm>
            <a:off x="1828800" y="1752600"/>
            <a:ext cx="8458200" cy="1938992"/>
          </a:xfrm>
          <a:prstGeom prst="rect">
            <a:avLst/>
          </a:prstGeom>
        </p:spPr>
        <p:txBody>
          <a:bodyPr wrap="square">
            <a:spAutoFit/>
          </a:bodyPr>
          <a:lstStyle/>
          <a:p>
            <a:r>
              <a:rPr lang="el-GR" sz="2400" b="1" dirty="0">
                <a:solidFill>
                  <a:srgbClr val="7030A0"/>
                </a:solidFill>
                <a:latin typeface="Cambria" pitchFamily="18" charset="0"/>
                <a:sym typeface="Wingdings"/>
              </a:rPr>
              <a:t></a:t>
            </a:r>
            <a:r>
              <a:rPr lang="en-US" sz="2400" b="1" dirty="0">
                <a:solidFill>
                  <a:srgbClr val="7030A0"/>
                </a:solidFill>
                <a:latin typeface="Cambria" pitchFamily="18" charset="0"/>
                <a:sym typeface="Wingdings"/>
              </a:rPr>
              <a:t> </a:t>
            </a:r>
            <a:r>
              <a:rPr lang="el-GR" sz="2400" b="1" u="sng" dirty="0">
                <a:solidFill>
                  <a:srgbClr val="7030A0"/>
                </a:solidFill>
                <a:latin typeface="Cambria" pitchFamily="18" charset="0"/>
              </a:rPr>
              <a:t>Όνομα</a:t>
            </a:r>
          </a:p>
          <a:p>
            <a:r>
              <a:rPr lang="el-GR" sz="2400" dirty="0">
                <a:latin typeface="Cambria" pitchFamily="18" charset="0"/>
              </a:rPr>
              <a:t>Λεξικό μόρφημα (θέμα) </a:t>
            </a:r>
            <a:r>
              <a:rPr lang="en-US" sz="2400" dirty="0">
                <a:latin typeface="Cambria" pitchFamily="18" charset="0"/>
              </a:rPr>
              <a:t>+</a:t>
            </a:r>
            <a:r>
              <a:rPr lang="el-GR" sz="2400" dirty="0">
                <a:latin typeface="Cambria" pitchFamily="18" charset="0"/>
              </a:rPr>
              <a:t> γραμματικό μόρφημα (προσφύματα)</a:t>
            </a:r>
          </a:p>
          <a:p>
            <a:r>
              <a:rPr lang="el-GR" sz="2400" dirty="0">
                <a:latin typeface="Cambria" pitchFamily="18" charset="0"/>
              </a:rPr>
              <a:t>μαθητ</a:t>
            </a:r>
            <a:r>
              <a:rPr lang="el-GR" sz="2400" b="1" dirty="0">
                <a:latin typeface="Cambria" pitchFamily="18" charset="0"/>
              </a:rPr>
              <a:t>ής, </a:t>
            </a:r>
            <a:r>
              <a:rPr lang="el-GR" sz="2400" dirty="0">
                <a:latin typeface="Cambria" pitchFamily="18" charset="0"/>
              </a:rPr>
              <a:t>μαθητ</a:t>
            </a:r>
            <a:r>
              <a:rPr lang="el-GR" sz="2400" b="1" dirty="0">
                <a:latin typeface="Cambria" pitchFamily="18" charset="0"/>
              </a:rPr>
              <a:t>ές, </a:t>
            </a:r>
            <a:r>
              <a:rPr lang="el-GR" sz="2400" dirty="0">
                <a:latin typeface="Cambria" pitchFamily="18" charset="0"/>
              </a:rPr>
              <a:t>μαθητ</a:t>
            </a:r>
            <a:r>
              <a:rPr lang="el-GR" sz="2400" b="1" dirty="0">
                <a:latin typeface="Cambria" pitchFamily="18" charset="0"/>
              </a:rPr>
              <a:t>ή</a:t>
            </a:r>
          </a:p>
          <a:p>
            <a:endParaRPr lang="el-GR" sz="2400" b="1" dirty="0">
              <a:latin typeface="Cambria" pitchFamily="18" charset="0"/>
            </a:endParaRPr>
          </a:p>
          <a:p>
            <a:endParaRPr lang="el-GR" sz="2400" b="1" dirty="0">
              <a:latin typeface="Cambria" pitchFamily="18" charset="0"/>
            </a:endParaRPr>
          </a:p>
        </p:txBody>
      </p:sp>
      <p:sp>
        <p:nvSpPr>
          <p:cNvPr id="6" name="5 - Ορθογώνιο"/>
          <p:cNvSpPr/>
          <p:nvPr/>
        </p:nvSpPr>
        <p:spPr>
          <a:xfrm>
            <a:off x="1905000" y="3429000"/>
            <a:ext cx="8305800" cy="1569660"/>
          </a:xfrm>
          <a:prstGeom prst="rect">
            <a:avLst/>
          </a:prstGeom>
        </p:spPr>
        <p:txBody>
          <a:bodyPr wrap="square">
            <a:spAutoFit/>
          </a:bodyPr>
          <a:lstStyle/>
          <a:p>
            <a:r>
              <a:rPr lang="el-GR" sz="2400" dirty="0">
                <a:latin typeface="Cambria" pitchFamily="18" charset="0"/>
              </a:rPr>
              <a:t>Τα χαρακτηριστικά που πραγματώνονται στο ουσιαστικό:</a:t>
            </a:r>
          </a:p>
          <a:p>
            <a:pPr>
              <a:buClr>
                <a:srgbClr val="00B050"/>
              </a:buClr>
              <a:buFont typeface="Arial" pitchFamily="34" charset="0"/>
              <a:buChar char="•"/>
            </a:pPr>
            <a:r>
              <a:rPr lang="el-GR" sz="2400" dirty="0">
                <a:latin typeface="Cambria" pitchFamily="18" charset="0"/>
              </a:rPr>
              <a:t> αριθμός</a:t>
            </a:r>
          </a:p>
          <a:p>
            <a:pPr>
              <a:buClr>
                <a:srgbClr val="00B050"/>
              </a:buClr>
              <a:buFont typeface="Arial" pitchFamily="34" charset="0"/>
              <a:buChar char="•"/>
            </a:pPr>
            <a:r>
              <a:rPr lang="el-GR" sz="2400" dirty="0">
                <a:latin typeface="Cambria" pitchFamily="18" charset="0"/>
              </a:rPr>
              <a:t> γένος</a:t>
            </a:r>
          </a:p>
          <a:p>
            <a:pPr>
              <a:buClr>
                <a:srgbClr val="00B050"/>
              </a:buClr>
              <a:buFont typeface="Arial" pitchFamily="34" charset="0"/>
              <a:buChar char="•"/>
            </a:pPr>
            <a:r>
              <a:rPr lang="el-GR" sz="2400" dirty="0">
                <a:latin typeface="Cambria" pitchFamily="18" charset="0"/>
              </a:rPr>
              <a:t> πτώση</a:t>
            </a:r>
          </a:p>
        </p:txBody>
      </p:sp>
    </p:spTree>
    <p:extLst>
      <p:ext uri="{BB962C8B-B14F-4D97-AF65-F5344CB8AC3E}">
        <p14:creationId xmlns:p14="http://schemas.microsoft.com/office/powerpoint/2010/main" val="28117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600" y="610137"/>
            <a:ext cx="8763000" cy="5016758"/>
          </a:xfrm>
          <a:prstGeom prst="rect">
            <a:avLst/>
          </a:prstGeom>
        </p:spPr>
        <p:txBody>
          <a:bodyPr wrap="square">
            <a:spAutoFit/>
          </a:bodyPr>
          <a:lstStyle/>
          <a:p>
            <a:r>
              <a:rPr lang="el-GR" sz="2000" b="1" dirty="0">
                <a:solidFill>
                  <a:srgbClr val="00B050"/>
                </a:solidFill>
                <a:latin typeface="Cambria" pitchFamily="18" charset="0"/>
              </a:rPr>
              <a:t>Κλίση – Όνομα</a:t>
            </a:r>
          </a:p>
          <a:p>
            <a:endParaRPr lang="el-GR" sz="2000" b="1" dirty="0">
              <a:solidFill>
                <a:srgbClr val="00B050"/>
              </a:solidFill>
              <a:latin typeface="Cambria" pitchFamily="18" charset="0"/>
            </a:endParaRPr>
          </a:p>
          <a:p>
            <a:r>
              <a:rPr lang="el-GR" sz="2000" b="1" dirty="0">
                <a:solidFill>
                  <a:srgbClr val="7030A0"/>
                </a:solidFill>
                <a:latin typeface="Cambria" pitchFamily="18" charset="0"/>
              </a:rPr>
              <a:t>Αριθμός</a:t>
            </a:r>
          </a:p>
          <a:p>
            <a:pPr>
              <a:buClr>
                <a:srgbClr val="00B050"/>
              </a:buClr>
              <a:buFont typeface="Arial" pitchFamily="34" charset="0"/>
              <a:buChar char="•"/>
            </a:pPr>
            <a:r>
              <a:rPr lang="el-GR" sz="2000" dirty="0">
                <a:latin typeface="Cambria" pitchFamily="18" charset="0"/>
              </a:rPr>
              <a:t>ενικός </a:t>
            </a:r>
          </a:p>
          <a:p>
            <a:pPr>
              <a:buClr>
                <a:srgbClr val="00B050"/>
              </a:buClr>
              <a:buFont typeface="Arial" pitchFamily="34" charset="0"/>
              <a:buChar char="•"/>
            </a:pPr>
            <a:r>
              <a:rPr lang="el-GR" sz="2000" dirty="0">
                <a:latin typeface="Cambria" pitchFamily="18" charset="0"/>
              </a:rPr>
              <a:t>πληθυντικός</a:t>
            </a:r>
          </a:p>
          <a:p>
            <a:r>
              <a:rPr lang="el-GR" sz="2000" dirty="0">
                <a:latin typeface="Cambria" pitchFamily="18" charset="0"/>
              </a:rPr>
              <a:t>Ενικός = </a:t>
            </a:r>
            <a:r>
              <a:rPr lang="el-GR" sz="2000" i="1" dirty="0">
                <a:latin typeface="Cambria" pitchFamily="18" charset="0"/>
              </a:rPr>
              <a:t>απουσία αριθμού </a:t>
            </a:r>
            <a:r>
              <a:rPr lang="el-GR" sz="2000" dirty="0">
                <a:latin typeface="Cambria" pitchFamily="18" charset="0"/>
              </a:rPr>
              <a:t>(μη χαρακτηρισμένος</a:t>
            </a:r>
            <a:r>
              <a:rPr lang="en-US" sz="2000" dirty="0">
                <a:latin typeface="Cambria" pitchFamily="18" charset="0"/>
              </a:rPr>
              <a:t> </a:t>
            </a:r>
            <a:r>
              <a:rPr lang="el-GR" sz="2000" dirty="0">
                <a:latin typeface="Cambria" pitchFamily="18" charset="0"/>
              </a:rPr>
              <a:t>(</a:t>
            </a:r>
            <a:r>
              <a:rPr lang="en-US" sz="2000" dirty="0">
                <a:latin typeface="Cambria" pitchFamily="18" charset="0"/>
              </a:rPr>
              <a:t>unmarked)</a:t>
            </a:r>
            <a:r>
              <a:rPr lang="el-GR" sz="2000" dirty="0">
                <a:latin typeface="Cambria" pitchFamily="18" charset="0"/>
              </a:rPr>
              <a:t> τύπος)</a:t>
            </a:r>
          </a:p>
          <a:p>
            <a:endParaRPr lang="el-GR" sz="2000" dirty="0">
              <a:latin typeface="Cambria" pitchFamily="18" charset="0"/>
            </a:endParaRPr>
          </a:p>
          <a:p>
            <a:r>
              <a:rPr lang="el-GR" sz="2000" dirty="0">
                <a:latin typeface="Cambria" pitchFamily="18" charset="0"/>
              </a:rPr>
              <a:t>Η γάτα είναι κατοικίδιο </a:t>
            </a:r>
          </a:p>
          <a:p>
            <a:pPr>
              <a:buFont typeface="Wingdings"/>
              <a:buChar char="à"/>
            </a:pPr>
            <a:r>
              <a:rPr lang="el-GR" sz="2000" dirty="0">
                <a:latin typeface="Cambria" pitchFamily="18" charset="0"/>
                <a:sym typeface="Wingdings" pitchFamily="2" charset="2"/>
              </a:rPr>
              <a:t> Μια συγκεκριμένη γάτα</a:t>
            </a:r>
          </a:p>
          <a:p>
            <a:pPr>
              <a:buFont typeface="Wingdings"/>
              <a:buChar char="à"/>
            </a:pPr>
            <a:r>
              <a:rPr lang="el-GR" sz="2000" dirty="0">
                <a:latin typeface="Cambria" pitchFamily="18" charset="0"/>
                <a:sym typeface="Wingdings" pitchFamily="2" charset="2"/>
              </a:rPr>
              <a:t> Όλες οι/πολλές γάτες</a:t>
            </a:r>
          </a:p>
          <a:p>
            <a:pPr>
              <a:buFont typeface="Wingdings"/>
              <a:buChar char="à"/>
            </a:pPr>
            <a:endParaRPr lang="el-GR" sz="2000" dirty="0">
              <a:latin typeface="Cambria" pitchFamily="18" charset="0"/>
              <a:sym typeface="Wingdings" pitchFamily="2" charset="2"/>
            </a:endParaRPr>
          </a:p>
          <a:p>
            <a:r>
              <a:rPr lang="el-GR" sz="2000" dirty="0">
                <a:latin typeface="Cambria" pitchFamily="18" charset="0"/>
              </a:rPr>
              <a:t>Οι γάτες είναι κατοικίδια </a:t>
            </a:r>
          </a:p>
          <a:p>
            <a:pPr>
              <a:buFont typeface="Wingdings"/>
              <a:buChar char="à"/>
            </a:pPr>
            <a:r>
              <a:rPr lang="el-GR" sz="2000" dirty="0">
                <a:latin typeface="Cambria" pitchFamily="18" charset="0"/>
                <a:sym typeface="Wingdings" pitchFamily="2" charset="2"/>
              </a:rPr>
              <a:t> *Μια συγκεκριμένη γάτα</a:t>
            </a:r>
          </a:p>
          <a:p>
            <a:pPr>
              <a:buFont typeface="Wingdings"/>
              <a:buChar char="à"/>
            </a:pPr>
            <a:r>
              <a:rPr lang="el-GR" sz="2000" dirty="0">
                <a:latin typeface="Cambria" pitchFamily="18" charset="0"/>
                <a:sym typeface="Wingdings" pitchFamily="2" charset="2"/>
              </a:rPr>
              <a:t> Όλες οι/πολλές γάτες</a:t>
            </a:r>
          </a:p>
          <a:p>
            <a:endParaRPr lang="el-GR" sz="2000" dirty="0">
              <a:latin typeface="Cambria" pitchFamily="18" charset="0"/>
            </a:endParaRPr>
          </a:p>
          <a:p>
            <a:endParaRPr lang="en-US" sz="2000" dirty="0">
              <a:latin typeface="Cambria" pitchFamily="18" charset="0"/>
            </a:endParaRPr>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
        <p:nvSpPr>
          <p:cNvPr id="5" name="4 - Ορθογώνιο"/>
          <p:cNvSpPr/>
          <p:nvPr/>
        </p:nvSpPr>
        <p:spPr>
          <a:xfrm>
            <a:off x="1752600" y="5103674"/>
            <a:ext cx="8382000" cy="1631216"/>
          </a:xfrm>
          <a:prstGeom prst="rect">
            <a:avLst/>
          </a:prstGeom>
        </p:spPr>
        <p:txBody>
          <a:bodyPr wrap="square">
            <a:spAutoFit/>
          </a:bodyPr>
          <a:lstStyle/>
          <a:p>
            <a:r>
              <a:rPr lang="el-GR" sz="2000" dirty="0">
                <a:latin typeface="Cambria" pitchFamily="18" charset="0"/>
              </a:rPr>
              <a:t>Αριθμός - ποσότητα: δεν συμπίπτουν πάντα</a:t>
            </a:r>
          </a:p>
          <a:p>
            <a:r>
              <a:rPr lang="el-GR" sz="2000" dirty="0">
                <a:latin typeface="Cambria" pitchFamily="18" charset="0"/>
              </a:rPr>
              <a:t>π.χ. γενέθλια, κάλαντα,</a:t>
            </a:r>
          </a:p>
          <a:p>
            <a:r>
              <a:rPr lang="el-GR" sz="2000" dirty="0">
                <a:latin typeface="Cambria" pitchFamily="18" charset="0"/>
              </a:rPr>
              <a:t>π.χ. η ανθρωπότητα, ο κόσμος,</a:t>
            </a:r>
          </a:p>
          <a:p>
            <a:endParaRPr lang="el-GR" sz="2000" dirty="0">
              <a:latin typeface="Cambria" pitchFamily="18" charset="0"/>
              <a:sym typeface="Wingdings" pitchFamily="2" charset="2"/>
            </a:endParaRPr>
          </a:p>
          <a:p>
            <a:r>
              <a:rPr lang="el-GR" sz="2000" b="1" dirty="0">
                <a:solidFill>
                  <a:srgbClr val="7030A0"/>
                </a:solidFill>
                <a:latin typeface="Cambria" pitchFamily="18" charset="0"/>
                <a:sym typeface="Wingdings" pitchFamily="2" charset="2"/>
              </a:rPr>
              <a:t></a:t>
            </a:r>
            <a:r>
              <a:rPr lang="el-GR" sz="2000" dirty="0">
                <a:latin typeface="Cambria" pitchFamily="18" charset="0"/>
                <a:sym typeface="Wingdings" pitchFamily="2" charset="2"/>
              </a:rPr>
              <a:t>  Γ</a:t>
            </a:r>
            <a:r>
              <a:rPr lang="el-GR" sz="2000" dirty="0">
                <a:latin typeface="Cambria" pitchFamily="18" charset="0"/>
              </a:rPr>
              <a:t>ραμματικός αριθμός </a:t>
            </a:r>
            <a:r>
              <a:rPr lang="en-US" sz="2000" dirty="0">
                <a:latin typeface="Cambria" pitchFamily="18" charset="0"/>
              </a:rPr>
              <a:t>≠</a:t>
            </a:r>
            <a:r>
              <a:rPr lang="el-GR" sz="2000" dirty="0">
                <a:latin typeface="Cambria" pitchFamily="18" charset="0"/>
              </a:rPr>
              <a:t> σημασιολογικός αριθμός</a:t>
            </a:r>
            <a:endParaRPr lang="el-GR" sz="2000" dirty="0"/>
          </a:p>
        </p:txBody>
      </p:sp>
    </p:spTree>
    <p:extLst>
      <p:ext uri="{BB962C8B-B14F-4D97-AF65-F5344CB8AC3E}">
        <p14:creationId xmlns:p14="http://schemas.microsoft.com/office/powerpoint/2010/main" val="427368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6400" y="838200"/>
            <a:ext cx="8763000" cy="2308324"/>
          </a:xfrm>
          <a:prstGeom prst="rect">
            <a:avLst/>
          </a:prstGeom>
        </p:spPr>
        <p:txBody>
          <a:bodyPr wrap="square">
            <a:spAutoFit/>
          </a:bodyPr>
          <a:lstStyle/>
          <a:p>
            <a:r>
              <a:rPr lang="el-GR" sz="2400" b="1" dirty="0">
                <a:solidFill>
                  <a:srgbClr val="00B050"/>
                </a:solidFill>
                <a:latin typeface="Cambria" pitchFamily="18" charset="0"/>
              </a:rPr>
              <a:t>Κλίση – Όνομα</a:t>
            </a:r>
          </a:p>
          <a:p>
            <a:endParaRPr lang="el-GR" sz="2400" b="1" dirty="0">
              <a:solidFill>
                <a:srgbClr val="00B050"/>
              </a:solidFill>
              <a:latin typeface="Cambria" pitchFamily="18" charset="0"/>
            </a:endParaRPr>
          </a:p>
          <a:p>
            <a:r>
              <a:rPr lang="el-GR" sz="2400" b="1" dirty="0">
                <a:solidFill>
                  <a:srgbClr val="7030A0"/>
                </a:solidFill>
                <a:latin typeface="Cambria" pitchFamily="18" charset="0"/>
              </a:rPr>
              <a:t>Γένος</a:t>
            </a:r>
          </a:p>
          <a:p>
            <a:pPr>
              <a:buClr>
                <a:srgbClr val="00B050"/>
              </a:buClr>
              <a:buFont typeface="Arial" pitchFamily="34" charset="0"/>
              <a:buChar char="•"/>
            </a:pPr>
            <a:r>
              <a:rPr lang="el-GR" sz="2400" dirty="0">
                <a:latin typeface="Cambria" pitchFamily="18" charset="0"/>
              </a:rPr>
              <a:t>αρσενικό</a:t>
            </a:r>
          </a:p>
          <a:p>
            <a:pPr>
              <a:buClr>
                <a:srgbClr val="00B050"/>
              </a:buClr>
              <a:buFont typeface="Arial" pitchFamily="34" charset="0"/>
              <a:buChar char="•"/>
            </a:pPr>
            <a:r>
              <a:rPr lang="el-GR" sz="2400" dirty="0">
                <a:latin typeface="Cambria" pitchFamily="18" charset="0"/>
              </a:rPr>
              <a:t>θηλυκό</a:t>
            </a:r>
          </a:p>
          <a:p>
            <a:pPr>
              <a:buClr>
                <a:srgbClr val="00B050"/>
              </a:buClr>
              <a:buFont typeface="Arial" pitchFamily="34" charset="0"/>
              <a:buChar char="•"/>
            </a:pPr>
            <a:r>
              <a:rPr lang="el-GR" sz="2400" dirty="0">
                <a:latin typeface="Cambria" pitchFamily="18" charset="0"/>
              </a:rPr>
              <a:t>ουδέτερο</a:t>
            </a:r>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
        <p:nvSpPr>
          <p:cNvPr id="5" name="4 - Ορθογώνιο"/>
          <p:cNvSpPr/>
          <p:nvPr/>
        </p:nvSpPr>
        <p:spPr>
          <a:xfrm>
            <a:off x="1752600" y="3352800"/>
            <a:ext cx="8686800" cy="3416320"/>
          </a:xfrm>
          <a:prstGeom prst="rect">
            <a:avLst/>
          </a:prstGeom>
        </p:spPr>
        <p:txBody>
          <a:bodyPr wrap="square">
            <a:spAutoFit/>
          </a:bodyPr>
          <a:lstStyle/>
          <a:p>
            <a:pPr algn="just"/>
            <a:r>
              <a:rPr lang="el-GR" sz="2400" dirty="0">
                <a:latin typeface="Cambria" pitchFamily="18" charset="0"/>
              </a:rPr>
              <a:t>Γραμματικό γένος και φυσικό γένος (φύλο) δεν συμπίπτουν πάντα</a:t>
            </a:r>
          </a:p>
          <a:p>
            <a:r>
              <a:rPr lang="el-GR" sz="2400" dirty="0">
                <a:latin typeface="Cambria" pitchFamily="18" charset="0"/>
              </a:rPr>
              <a:t>π.χ. το αγόρι: αρσενικό φύλο, ουδέτερο γένος</a:t>
            </a:r>
          </a:p>
          <a:p>
            <a:r>
              <a:rPr lang="el-GR" sz="2400" dirty="0">
                <a:latin typeface="Cambria" pitchFamily="18" charset="0"/>
              </a:rPr>
              <a:t>π.χ. ο κορίτσαρος: θηλυκό φύλο, αρσενικό γένος</a:t>
            </a:r>
          </a:p>
          <a:p>
            <a:endParaRPr lang="el-GR" sz="2400" dirty="0">
              <a:latin typeface="Cambria" pitchFamily="18" charset="0"/>
            </a:endParaRPr>
          </a:p>
          <a:p>
            <a:pPr marL="342900" indent="-342900">
              <a:buFont typeface="Wingdings" pitchFamily="2" charset="2"/>
              <a:buChar char="Ä"/>
            </a:pPr>
            <a:r>
              <a:rPr lang="el-GR" sz="2400" dirty="0">
                <a:highlight>
                  <a:srgbClr val="00FF00"/>
                </a:highlight>
                <a:latin typeface="Cambria" pitchFamily="18" charset="0"/>
              </a:rPr>
              <a:t>Γραμματικό γένος </a:t>
            </a:r>
            <a:r>
              <a:rPr lang="en-US" sz="2400" dirty="0">
                <a:highlight>
                  <a:srgbClr val="00FF00"/>
                </a:highlight>
                <a:latin typeface="Cambria" pitchFamily="18" charset="0"/>
              </a:rPr>
              <a:t>≠</a:t>
            </a:r>
            <a:r>
              <a:rPr lang="el-GR" sz="2400" dirty="0">
                <a:highlight>
                  <a:srgbClr val="00FF00"/>
                </a:highlight>
                <a:latin typeface="Cambria" pitchFamily="18" charset="0"/>
              </a:rPr>
              <a:t> φυσικό γένος (φύλο)</a:t>
            </a:r>
          </a:p>
          <a:p>
            <a:pPr marL="342900" indent="-342900">
              <a:buFont typeface="Wingdings" pitchFamily="2" charset="2"/>
              <a:buChar char="Ä"/>
            </a:pPr>
            <a:r>
              <a:rPr lang="el-GR" sz="2400" dirty="0">
                <a:highlight>
                  <a:srgbClr val="00FF00"/>
                </a:highlight>
                <a:latin typeface="Cambria" pitchFamily="18" charset="0"/>
              </a:rPr>
              <a:t>Πώς μπορώ να διδάξω το γένος σε μη φυσικούς ομιλητές της Ελληνικής;; Υπάρχουν κανόνες;</a:t>
            </a:r>
          </a:p>
          <a:p>
            <a:endParaRPr lang="el-GR" sz="2400" b="1" dirty="0">
              <a:latin typeface="Cambria" pitchFamily="18" charset="0"/>
            </a:endParaRPr>
          </a:p>
        </p:txBody>
      </p:sp>
    </p:spTree>
    <p:extLst>
      <p:ext uri="{BB962C8B-B14F-4D97-AF65-F5344CB8AC3E}">
        <p14:creationId xmlns:p14="http://schemas.microsoft.com/office/powerpoint/2010/main" val="12909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6400" y="838200"/>
            <a:ext cx="8763000" cy="3262432"/>
          </a:xfrm>
          <a:prstGeom prst="rect">
            <a:avLst/>
          </a:prstGeom>
        </p:spPr>
        <p:txBody>
          <a:bodyPr wrap="square">
            <a:spAutoFit/>
          </a:bodyPr>
          <a:lstStyle/>
          <a:p>
            <a:pPr algn="just"/>
            <a:r>
              <a:rPr lang="el-GR" sz="2400" b="1" dirty="0">
                <a:solidFill>
                  <a:srgbClr val="00B050"/>
                </a:solidFill>
                <a:latin typeface="Cambria" pitchFamily="18" charset="0"/>
              </a:rPr>
              <a:t>Κλίση – Όνομα</a:t>
            </a:r>
            <a:endParaRPr lang="en-US" sz="2400" b="1" dirty="0">
              <a:solidFill>
                <a:srgbClr val="00B050"/>
              </a:solidFill>
              <a:latin typeface="Cambria" pitchFamily="18" charset="0"/>
            </a:endParaRPr>
          </a:p>
          <a:p>
            <a:pPr algn="just"/>
            <a:endParaRPr lang="el-GR" sz="2400" b="1" dirty="0">
              <a:solidFill>
                <a:srgbClr val="00B050"/>
              </a:solidFill>
              <a:latin typeface="Cambria" pitchFamily="18" charset="0"/>
            </a:endParaRPr>
          </a:p>
          <a:p>
            <a:pPr algn="just"/>
            <a:r>
              <a:rPr lang="el-GR" sz="2400" b="1" dirty="0">
                <a:solidFill>
                  <a:srgbClr val="7030A0"/>
                </a:solidFill>
                <a:latin typeface="Cambria" pitchFamily="18" charset="0"/>
              </a:rPr>
              <a:t>Πτώση</a:t>
            </a:r>
          </a:p>
          <a:p>
            <a:pPr algn="just"/>
            <a:r>
              <a:rPr lang="el-GR" sz="2400" dirty="0">
                <a:latin typeface="Cambria" pitchFamily="18" charset="0"/>
              </a:rPr>
              <a:t>Καθαρά </a:t>
            </a:r>
            <a:r>
              <a:rPr lang="el-GR" sz="2400" dirty="0" err="1">
                <a:latin typeface="Cambria" pitchFamily="18" charset="0"/>
              </a:rPr>
              <a:t>μορφοσυντακτικό</a:t>
            </a:r>
            <a:r>
              <a:rPr lang="el-GR" sz="2400" dirty="0">
                <a:latin typeface="Cambria" pitchFamily="18" charset="0"/>
              </a:rPr>
              <a:t> χαρακτηριστικό. </a:t>
            </a:r>
            <a:r>
              <a:rPr lang="el-GR" sz="2400" dirty="0">
                <a:highlight>
                  <a:srgbClr val="00FF00"/>
                </a:highlight>
                <a:latin typeface="Cambria" pitchFamily="18" charset="0"/>
              </a:rPr>
              <a:t>Εκφράζει τον συντακτικό ρόλο που παίζει το ουσιαστικό μέσα στην πρόταση</a:t>
            </a:r>
            <a:r>
              <a:rPr lang="el-GR" sz="2400" dirty="0">
                <a:latin typeface="Cambria" pitchFamily="18" charset="0"/>
              </a:rPr>
              <a:t>:</a:t>
            </a:r>
          </a:p>
          <a:p>
            <a:pPr algn="just"/>
            <a:endParaRPr lang="el-GR" sz="1400" dirty="0">
              <a:latin typeface="Cambria" pitchFamily="18" charset="0"/>
            </a:endParaRPr>
          </a:p>
          <a:p>
            <a:pPr algn="just">
              <a:buClr>
                <a:srgbClr val="00B050"/>
              </a:buClr>
              <a:buFont typeface="Arial" pitchFamily="34" charset="0"/>
              <a:buChar char="•"/>
            </a:pPr>
            <a:r>
              <a:rPr lang="el-GR" sz="2400" dirty="0">
                <a:latin typeface="Cambria" pitchFamily="18" charset="0"/>
              </a:rPr>
              <a:t>ονομαστική: υποκείμενο</a:t>
            </a:r>
          </a:p>
          <a:p>
            <a:pPr algn="just">
              <a:buClr>
                <a:srgbClr val="00B050"/>
              </a:buClr>
              <a:buFont typeface="Arial" pitchFamily="34" charset="0"/>
              <a:buChar char="•"/>
            </a:pPr>
            <a:r>
              <a:rPr lang="el-GR" sz="2400" dirty="0">
                <a:latin typeface="Cambria" pitchFamily="18" charset="0"/>
              </a:rPr>
              <a:t>γενική: έμμεσο αντικείμενο, κτήτορας</a:t>
            </a:r>
          </a:p>
          <a:p>
            <a:pPr algn="just">
              <a:buClr>
                <a:srgbClr val="00B050"/>
              </a:buClr>
              <a:buFont typeface="Arial" pitchFamily="34" charset="0"/>
              <a:buChar char="•"/>
            </a:pPr>
            <a:r>
              <a:rPr lang="el-GR" sz="2400" dirty="0">
                <a:latin typeface="Cambria" pitchFamily="18" charset="0"/>
              </a:rPr>
              <a:t>αιτιατική: αντικείμενο</a:t>
            </a:r>
          </a:p>
        </p:txBody>
      </p:sp>
      <p:sp>
        <p:nvSpPr>
          <p:cNvPr id="13" name="12 - Ορθογώνιο"/>
          <p:cNvSpPr/>
          <p:nvPr/>
        </p:nvSpPr>
        <p:spPr>
          <a:xfrm>
            <a:off x="5867400" y="2209800"/>
            <a:ext cx="4572000" cy="338554"/>
          </a:xfrm>
          <a:prstGeom prst="rect">
            <a:avLst/>
          </a:prstGeom>
        </p:spPr>
        <p:txBody>
          <a:bodyPr>
            <a:spAutoFit/>
          </a:bodyPr>
          <a:lstStyle/>
          <a:p>
            <a:pPr marL="457200" indent="-457200"/>
            <a:r>
              <a:rPr lang="el-GR" sz="1600" dirty="0">
                <a:latin typeface="Cambria" pitchFamily="18" charset="0"/>
              </a:rPr>
              <a:t> </a:t>
            </a:r>
          </a:p>
        </p:txBody>
      </p:sp>
    </p:spTree>
    <p:extLst>
      <p:ext uri="{BB962C8B-B14F-4D97-AF65-F5344CB8AC3E}">
        <p14:creationId xmlns:p14="http://schemas.microsoft.com/office/powerpoint/2010/main" val="118347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046543" y="229565"/>
            <a:ext cx="9949405" cy="8433078"/>
          </a:xfrm>
          <a:prstGeom prst="rect">
            <a:avLst/>
          </a:prstGeom>
          <a:noFill/>
        </p:spPr>
        <p:txBody>
          <a:bodyPr wrap="square" rtlCol="0">
            <a:spAutoFit/>
          </a:bodyPr>
          <a:lstStyle/>
          <a:p>
            <a:r>
              <a:rPr lang="el-GR" sz="2400" dirty="0"/>
              <a:t> 			   				</a:t>
            </a:r>
            <a:r>
              <a:rPr lang="el-GR" sz="2400" b="1" dirty="0">
                <a:highlight>
                  <a:srgbClr val="FFFF00"/>
                </a:highlight>
              </a:rPr>
              <a:t>Μορφήματα της Ελληνικής</a:t>
            </a:r>
            <a:endParaRPr lang="en-US" sz="2400" b="1" dirty="0">
              <a:highlight>
                <a:srgbClr val="FFFF00"/>
              </a:highlight>
            </a:endParaRPr>
          </a:p>
          <a:p>
            <a:r>
              <a:rPr lang="el-GR" sz="2400" b="1" dirty="0">
                <a:highlight>
                  <a:srgbClr val="FFFF00"/>
                </a:highlight>
              </a:rPr>
              <a:t>       </a:t>
            </a:r>
          </a:p>
          <a:p>
            <a:endParaRPr lang="en-US" sz="2400" dirty="0"/>
          </a:p>
          <a:p>
            <a:r>
              <a:rPr lang="en-US" sz="2400" dirty="0"/>
              <a:t>	</a:t>
            </a:r>
            <a:r>
              <a:rPr lang="el-GR" sz="2400" dirty="0"/>
              <a:t>			Ελεύθερα 			     Δεσμευμένα</a:t>
            </a:r>
          </a:p>
          <a:p>
            <a:endParaRPr lang="el-GR" sz="2400" dirty="0"/>
          </a:p>
          <a:p>
            <a:endParaRPr lang="en-US" sz="2400" dirty="0"/>
          </a:p>
          <a:p>
            <a:r>
              <a:rPr lang="el-GR" dirty="0"/>
              <a:t>Λεξικές λέξεις	   Λειτουργικές λέξεις			Λεξικά 			Λειτουργικά</a:t>
            </a:r>
          </a:p>
          <a:p>
            <a:r>
              <a:rPr lang="el-GR" dirty="0"/>
              <a:t>					</a:t>
            </a:r>
            <a:r>
              <a:rPr lang="el-GR" sz="1600" b="1" dirty="0">
                <a:solidFill>
                  <a:srgbClr val="00B050"/>
                </a:solidFill>
                <a:latin typeface="Cambria" panose="02040503050406030204" pitchFamily="18" charset="0"/>
              </a:rPr>
              <a:t>σύνδεσμοι (και)</a:t>
            </a:r>
            <a:r>
              <a:rPr lang="el-GR" dirty="0"/>
              <a:t>			       </a:t>
            </a:r>
            <a:r>
              <a:rPr lang="el-GR" sz="2400" dirty="0"/>
              <a:t>          	</a:t>
            </a:r>
          </a:p>
          <a:p>
            <a:r>
              <a:rPr lang="el-GR" sz="1600" b="1" dirty="0">
                <a:solidFill>
                  <a:srgbClr val="00B050"/>
                </a:solidFill>
                <a:latin typeface="Cambria" pitchFamily="18" charset="0"/>
              </a:rPr>
              <a:t>δεικτικά  επιρρήματα	προθέσεις (σε)</a:t>
            </a:r>
          </a:p>
          <a:p>
            <a:r>
              <a:rPr lang="el-GR" sz="1600" b="1" dirty="0">
                <a:solidFill>
                  <a:srgbClr val="00B050"/>
                </a:solidFill>
                <a:latin typeface="Cambria" pitchFamily="18" charset="0"/>
              </a:rPr>
              <a:t>(</a:t>
            </a:r>
            <a:r>
              <a:rPr lang="el-GR" sz="1400" b="1" dirty="0">
                <a:solidFill>
                  <a:srgbClr val="00B050"/>
                </a:solidFill>
                <a:latin typeface="Cambria" pitchFamily="18" charset="0"/>
              </a:rPr>
              <a:t>σήμερα, τότε, εδώ)	</a:t>
            </a:r>
            <a:r>
              <a:rPr lang="el-GR" sz="1600" b="1" dirty="0">
                <a:solidFill>
                  <a:srgbClr val="00B050"/>
                </a:solidFill>
                <a:latin typeface="Cambria" pitchFamily="18" charset="0"/>
              </a:rPr>
              <a:t>	άρθρα (ο, η, το)</a:t>
            </a:r>
          </a:p>
          <a:p>
            <a:r>
              <a:rPr lang="en-US" sz="2400" b="1" dirty="0">
                <a:solidFill>
                  <a:srgbClr val="00B050"/>
                </a:solidFill>
                <a:latin typeface="Cambria" pitchFamily="18" charset="0"/>
              </a:rPr>
              <a:t>	</a:t>
            </a:r>
            <a:r>
              <a:rPr lang="el-GR" sz="2400" b="1" dirty="0">
                <a:solidFill>
                  <a:srgbClr val="00B050"/>
                </a:solidFill>
                <a:latin typeface="Cambria" pitchFamily="18" charset="0"/>
              </a:rPr>
              <a:t>        </a:t>
            </a:r>
            <a:r>
              <a:rPr lang="el-GR" sz="2400" b="1" dirty="0"/>
              <a:t>								</a:t>
            </a:r>
            <a:r>
              <a:rPr lang="el-GR" sz="2400" dirty="0"/>
              <a:t>Ρίζες			Προσφύματα</a:t>
            </a:r>
            <a:endParaRPr lang="el-GR" sz="2400" b="1" dirty="0"/>
          </a:p>
          <a:p>
            <a:r>
              <a:rPr lang="el-GR" sz="2400" b="1" dirty="0"/>
              <a:t>										</a:t>
            </a:r>
            <a:r>
              <a:rPr lang="el-GR" sz="1400" b="1" dirty="0" err="1">
                <a:solidFill>
                  <a:srgbClr val="00B050"/>
                </a:solidFill>
              </a:rPr>
              <a:t>γραφ</a:t>
            </a:r>
            <a:r>
              <a:rPr lang="el-GR" sz="1400" b="1" dirty="0">
                <a:solidFill>
                  <a:srgbClr val="00B050"/>
                </a:solidFill>
              </a:rPr>
              <a:t>-</a:t>
            </a:r>
          </a:p>
          <a:p>
            <a:r>
              <a:rPr lang="el-GR" sz="1400" b="1" dirty="0">
                <a:solidFill>
                  <a:srgbClr val="00B050"/>
                </a:solidFill>
              </a:rPr>
              <a:t>										-βάλλω</a:t>
            </a:r>
          </a:p>
          <a:p>
            <a:r>
              <a:rPr lang="el-GR" sz="1400" b="1" dirty="0">
                <a:solidFill>
                  <a:srgbClr val="00B050"/>
                </a:solidFill>
              </a:rPr>
              <a:t>										</a:t>
            </a:r>
            <a:r>
              <a:rPr lang="el-GR" sz="1400" b="1" dirty="0" err="1">
                <a:solidFill>
                  <a:srgbClr val="00B050"/>
                </a:solidFill>
              </a:rPr>
              <a:t>όμορφ</a:t>
            </a:r>
            <a:r>
              <a:rPr lang="el-GR" sz="1400" b="1" dirty="0">
                <a:solidFill>
                  <a:srgbClr val="00B050"/>
                </a:solidFill>
              </a:rPr>
              <a:t>-</a:t>
            </a:r>
          </a:p>
          <a:p>
            <a:r>
              <a:rPr lang="el-GR" sz="1400" b="1" dirty="0">
                <a:solidFill>
                  <a:srgbClr val="00B050"/>
                </a:solidFill>
              </a:rPr>
              <a:t>										-</a:t>
            </a:r>
            <a:r>
              <a:rPr lang="el-GR" sz="1400" b="1" dirty="0" err="1">
                <a:solidFill>
                  <a:srgbClr val="00B050"/>
                </a:solidFill>
              </a:rPr>
              <a:t>τυχος</a:t>
            </a:r>
            <a:r>
              <a:rPr lang="el-GR" sz="1400" b="1" dirty="0">
                <a:solidFill>
                  <a:srgbClr val="00B050"/>
                </a:solidFill>
              </a:rPr>
              <a:t>	</a:t>
            </a:r>
            <a:r>
              <a:rPr lang="el-GR" b="1" dirty="0"/>
              <a:t>Παραγωγικά			Κλιτικά</a:t>
            </a:r>
            <a:endParaRPr lang="el-GR" b="1" dirty="0">
              <a:solidFill>
                <a:srgbClr val="00B050"/>
              </a:solidFill>
            </a:endParaRPr>
          </a:p>
          <a:p>
            <a:r>
              <a:rPr lang="el-GR" sz="1400" b="1" dirty="0">
                <a:solidFill>
                  <a:srgbClr val="00B050"/>
                </a:solidFill>
              </a:rPr>
              <a:t>										-</a:t>
            </a:r>
            <a:r>
              <a:rPr lang="el-GR" sz="1400" b="1" dirty="0" err="1">
                <a:solidFill>
                  <a:srgbClr val="00B050"/>
                </a:solidFill>
              </a:rPr>
              <a:t>δοση</a:t>
            </a:r>
            <a:endParaRPr lang="en-US" sz="2400" b="1" dirty="0"/>
          </a:p>
          <a:p>
            <a:r>
              <a:rPr lang="en-US" sz="2400" b="1" dirty="0"/>
              <a:t>				</a:t>
            </a:r>
            <a:r>
              <a:rPr lang="el-GR" sz="2400" b="1" dirty="0"/>
              <a:t>                          </a:t>
            </a:r>
            <a:r>
              <a:rPr lang="el-GR" sz="2400" dirty="0"/>
              <a:t>		</a:t>
            </a:r>
          </a:p>
          <a:p>
            <a:r>
              <a:rPr lang="el-GR" sz="2400" b="1" dirty="0"/>
              <a:t>		</a:t>
            </a:r>
            <a:r>
              <a:rPr lang="en-US" sz="2400" b="1" dirty="0"/>
              <a:t>		</a:t>
            </a:r>
            <a:r>
              <a:rPr lang="el-GR" sz="2400" b="1" dirty="0"/>
              <a:t>					</a:t>
            </a:r>
            <a:r>
              <a:rPr lang="el-GR" sz="1400" dirty="0"/>
              <a:t>Προθήματα</a:t>
            </a:r>
            <a:r>
              <a:rPr lang="el-GR" sz="1600" dirty="0"/>
              <a:t> 		</a:t>
            </a:r>
            <a:r>
              <a:rPr lang="el-GR" sz="1400" dirty="0"/>
              <a:t>Επιθήματα	 Προθήματα 	Επιθήματα</a:t>
            </a:r>
          </a:p>
          <a:p>
            <a:r>
              <a:rPr lang="el-GR" sz="1400" dirty="0"/>
              <a:t>								</a:t>
            </a:r>
            <a:r>
              <a:rPr lang="el-GR" sz="1400" b="1" dirty="0">
                <a:solidFill>
                  <a:srgbClr val="00B050"/>
                </a:solidFill>
              </a:rPr>
              <a:t>προ-, </a:t>
            </a:r>
            <a:r>
              <a:rPr lang="el-GR" sz="1400" b="1" dirty="0" err="1">
                <a:solidFill>
                  <a:srgbClr val="00B050"/>
                </a:solidFill>
              </a:rPr>
              <a:t>δυσ</a:t>
            </a:r>
            <a:r>
              <a:rPr lang="el-GR" sz="1400" b="1" dirty="0">
                <a:solidFill>
                  <a:srgbClr val="00B050"/>
                </a:solidFill>
              </a:rPr>
              <a:t>-, </a:t>
            </a:r>
            <a:r>
              <a:rPr lang="el-GR" sz="1400" b="1" dirty="0" err="1">
                <a:solidFill>
                  <a:srgbClr val="00B050"/>
                </a:solidFill>
              </a:rPr>
              <a:t>αντι</a:t>
            </a:r>
            <a:r>
              <a:rPr lang="el-GR" sz="1400" b="1" dirty="0">
                <a:solidFill>
                  <a:srgbClr val="00B050"/>
                </a:solidFill>
              </a:rPr>
              <a:t>-			-</a:t>
            </a:r>
            <a:r>
              <a:rPr lang="el-GR" sz="1400" b="1" dirty="0" err="1">
                <a:solidFill>
                  <a:srgbClr val="00B050"/>
                </a:solidFill>
              </a:rPr>
              <a:t>ότητα</a:t>
            </a:r>
            <a:r>
              <a:rPr lang="el-GR" sz="1400" b="1" dirty="0">
                <a:solidFill>
                  <a:srgbClr val="00B050"/>
                </a:solidFill>
              </a:rPr>
              <a:t>,-της,-	</a:t>
            </a:r>
            <a:r>
              <a:rPr lang="el-GR" sz="1400" b="1" dirty="0" err="1">
                <a:solidFill>
                  <a:srgbClr val="00B050"/>
                </a:solidFill>
              </a:rPr>
              <a:t>έ</a:t>
            </a:r>
            <a:r>
              <a:rPr lang="el-GR" sz="1400" b="1" dirty="0">
                <a:solidFill>
                  <a:srgbClr val="00B050"/>
                </a:solidFill>
              </a:rPr>
              <a:t>- (τόνος)	-</a:t>
            </a:r>
            <a:r>
              <a:rPr lang="el-GR" sz="1400" b="1" dirty="0" err="1">
                <a:solidFill>
                  <a:srgbClr val="00B050"/>
                </a:solidFill>
              </a:rPr>
              <a:t>οντας</a:t>
            </a:r>
            <a:r>
              <a:rPr lang="el-GR" sz="1400" b="1" dirty="0">
                <a:solidFill>
                  <a:srgbClr val="00B050"/>
                </a:solidFill>
              </a:rPr>
              <a:t>, </a:t>
            </a:r>
            <a:r>
              <a:rPr lang="el-GR" sz="1400" b="1" dirty="0" err="1">
                <a:solidFill>
                  <a:srgbClr val="00B050"/>
                </a:solidFill>
              </a:rPr>
              <a:t>ότερος</a:t>
            </a:r>
            <a:r>
              <a:rPr lang="el-GR" sz="1400" b="1" dirty="0">
                <a:solidFill>
                  <a:srgbClr val="00B050"/>
                </a:solidFill>
              </a:rPr>
              <a:t>, -</a:t>
            </a:r>
            <a:r>
              <a:rPr lang="el-GR" sz="1400" b="1" dirty="0" err="1">
                <a:solidFill>
                  <a:srgbClr val="00B050"/>
                </a:solidFill>
              </a:rPr>
              <a:t>ες</a:t>
            </a:r>
            <a:endParaRPr lang="el-GR" sz="1400" b="1" dirty="0">
              <a:solidFill>
                <a:srgbClr val="00B050"/>
              </a:solidFill>
            </a:endParaRPr>
          </a:p>
          <a:p>
            <a:r>
              <a:rPr lang="el-GR" sz="1400" b="1" dirty="0">
                <a:solidFill>
                  <a:srgbClr val="00B050"/>
                </a:solidFill>
              </a:rPr>
              <a:t>													-</a:t>
            </a:r>
            <a:r>
              <a:rPr lang="el-GR" sz="1400" b="1" dirty="0" err="1">
                <a:solidFill>
                  <a:srgbClr val="00B050"/>
                </a:solidFill>
              </a:rPr>
              <a:t>ση</a:t>
            </a:r>
            <a:r>
              <a:rPr lang="el-GR" sz="1400" b="1" dirty="0">
                <a:solidFill>
                  <a:srgbClr val="00B050"/>
                </a:solidFill>
              </a:rPr>
              <a:t> 					-</a:t>
            </a:r>
            <a:r>
              <a:rPr lang="el-GR" sz="1400" b="1" dirty="0" err="1">
                <a:solidFill>
                  <a:srgbClr val="00B050"/>
                </a:solidFill>
              </a:rPr>
              <a:t>ηκα</a:t>
            </a:r>
            <a:r>
              <a:rPr lang="el-GR" sz="1400" b="1" dirty="0">
                <a:solidFill>
                  <a:srgbClr val="00B050"/>
                </a:solidFill>
              </a:rPr>
              <a:t>, -</a:t>
            </a:r>
            <a:r>
              <a:rPr lang="el-GR" sz="1400" b="1" dirty="0" err="1">
                <a:solidFill>
                  <a:srgbClr val="00B050"/>
                </a:solidFill>
              </a:rPr>
              <a:t>ότατος</a:t>
            </a:r>
            <a:r>
              <a:rPr lang="el-GR" sz="1400" b="1" dirty="0">
                <a:solidFill>
                  <a:srgbClr val="00B050"/>
                </a:solidFill>
              </a:rPr>
              <a:t>, </a:t>
            </a:r>
          </a:p>
          <a:p>
            <a:r>
              <a:rPr lang="el-GR" sz="1400" b="1" dirty="0">
                <a:solidFill>
                  <a:srgbClr val="00B050"/>
                </a:solidFill>
              </a:rPr>
              <a:t>																		-μένος</a:t>
            </a:r>
            <a:endParaRPr lang="en-US" sz="1400" b="1" dirty="0">
              <a:solidFill>
                <a:srgbClr val="00B050"/>
              </a:solidFill>
            </a:endParaRPr>
          </a:p>
          <a:p>
            <a:r>
              <a:rPr lang="en-US" sz="2400" b="1" dirty="0">
                <a:solidFill>
                  <a:srgbClr val="00B050"/>
                </a:solidFill>
              </a:rPr>
              <a:t>				</a:t>
            </a:r>
            <a:r>
              <a:rPr lang="el-GR" sz="2400" b="1" dirty="0">
                <a:solidFill>
                  <a:srgbClr val="00B050"/>
                </a:solidFill>
              </a:rPr>
              <a:t>			</a:t>
            </a:r>
          </a:p>
          <a:p>
            <a:r>
              <a:rPr lang="el-GR" sz="1600" dirty="0"/>
              <a:t>			</a:t>
            </a:r>
            <a:endParaRPr lang="en-US" sz="1600" dirty="0"/>
          </a:p>
          <a:p>
            <a:r>
              <a:rPr lang="en-US" sz="1600" dirty="0"/>
              <a:t>			</a:t>
            </a:r>
            <a:r>
              <a:rPr lang="el-GR" sz="1600" dirty="0"/>
              <a:t> </a:t>
            </a:r>
            <a:r>
              <a:rPr lang="el-GR" sz="2400" dirty="0"/>
              <a:t>				</a:t>
            </a:r>
            <a:endParaRPr lang="en-US" sz="2400" dirty="0"/>
          </a:p>
          <a:p>
            <a:endParaRPr lang="el-GR" sz="2400" b="1" dirty="0"/>
          </a:p>
          <a:p>
            <a:r>
              <a:rPr lang="el-GR" sz="2400" dirty="0"/>
              <a:t> </a:t>
            </a:r>
          </a:p>
        </p:txBody>
      </p:sp>
      <p:cxnSp>
        <p:nvCxnSpPr>
          <p:cNvPr id="4" name="Ευθεία γραμμή σύνδεσης 247"/>
          <p:cNvCxnSpPr/>
          <p:nvPr/>
        </p:nvCxnSpPr>
        <p:spPr>
          <a:xfrm flipV="1">
            <a:off x="2364611" y="1814814"/>
            <a:ext cx="914400" cy="608416"/>
          </a:xfrm>
          <a:prstGeom prst="line">
            <a:avLst/>
          </a:prstGeom>
        </p:spPr>
        <p:style>
          <a:lnRef idx="1">
            <a:schemeClr val="dk1"/>
          </a:lnRef>
          <a:fillRef idx="0">
            <a:schemeClr val="dk1"/>
          </a:fillRef>
          <a:effectRef idx="0">
            <a:schemeClr val="dk1"/>
          </a:effectRef>
          <a:fontRef idx="minor">
            <a:schemeClr val="tx1"/>
          </a:fontRef>
        </p:style>
      </p:cxnSp>
      <p:cxnSp>
        <p:nvCxnSpPr>
          <p:cNvPr id="5" name="Ευθεία γραμμή σύνδεσης 247"/>
          <p:cNvCxnSpPr/>
          <p:nvPr/>
        </p:nvCxnSpPr>
        <p:spPr>
          <a:xfrm flipV="1">
            <a:off x="4121069" y="852058"/>
            <a:ext cx="1447800" cy="609600"/>
          </a:xfrm>
          <a:prstGeom prst="line">
            <a:avLst/>
          </a:prstGeom>
        </p:spPr>
        <p:style>
          <a:lnRef idx="1">
            <a:schemeClr val="dk1"/>
          </a:lnRef>
          <a:fillRef idx="0">
            <a:schemeClr val="dk1"/>
          </a:fillRef>
          <a:effectRef idx="0">
            <a:schemeClr val="dk1"/>
          </a:effectRef>
          <a:fontRef idx="minor">
            <a:schemeClr val="tx1"/>
          </a:fontRef>
        </p:style>
      </p:cxnSp>
      <p:cxnSp>
        <p:nvCxnSpPr>
          <p:cNvPr id="9" name="Ευθεία γραμμή σύνδεσης 247"/>
          <p:cNvCxnSpPr/>
          <p:nvPr/>
        </p:nvCxnSpPr>
        <p:spPr>
          <a:xfrm flipH="1" flipV="1">
            <a:off x="3279011" y="1814814"/>
            <a:ext cx="762000" cy="685800"/>
          </a:xfrm>
          <a:prstGeom prst="line">
            <a:avLst/>
          </a:prstGeom>
        </p:spPr>
        <p:style>
          <a:lnRef idx="1">
            <a:schemeClr val="dk1"/>
          </a:lnRef>
          <a:fillRef idx="0">
            <a:schemeClr val="dk1"/>
          </a:fillRef>
          <a:effectRef idx="0">
            <a:schemeClr val="dk1"/>
          </a:effectRef>
          <a:fontRef idx="minor">
            <a:schemeClr val="tx1"/>
          </a:fontRef>
        </p:style>
      </p:cxnSp>
      <p:cxnSp>
        <p:nvCxnSpPr>
          <p:cNvPr id="13" name="Ευθεία γραμμή σύνδεσης 247"/>
          <p:cNvCxnSpPr/>
          <p:nvPr/>
        </p:nvCxnSpPr>
        <p:spPr>
          <a:xfrm flipH="1" flipV="1">
            <a:off x="5504244" y="852058"/>
            <a:ext cx="1676400" cy="609600"/>
          </a:xfrm>
          <a:prstGeom prst="line">
            <a:avLst/>
          </a:prstGeom>
        </p:spPr>
        <p:style>
          <a:lnRef idx="1">
            <a:schemeClr val="dk1"/>
          </a:lnRef>
          <a:fillRef idx="0">
            <a:schemeClr val="dk1"/>
          </a:fillRef>
          <a:effectRef idx="0">
            <a:schemeClr val="dk1"/>
          </a:effectRef>
          <a:fontRef idx="minor">
            <a:schemeClr val="tx1"/>
          </a:fontRef>
        </p:style>
      </p:cxnSp>
      <p:cxnSp>
        <p:nvCxnSpPr>
          <p:cNvPr id="15" name="Ευθεία γραμμή σύνδεσης 247"/>
          <p:cNvCxnSpPr/>
          <p:nvPr/>
        </p:nvCxnSpPr>
        <p:spPr>
          <a:xfrm flipV="1">
            <a:off x="5905500" y="1779943"/>
            <a:ext cx="1143000" cy="608416"/>
          </a:xfrm>
          <a:prstGeom prst="line">
            <a:avLst/>
          </a:prstGeom>
        </p:spPr>
        <p:style>
          <a:lnRef idx="1">
            <a:schemeClr val="dk1"/>
          </a:lnRef>
          <a:fillRef idx="0">
            <a:schemeClr val="dk1"/>
          </a:fillRef>
          <a:effectRef idx="0">
            <a:schemeClr val="dk1"/>
          </a:effectRef>
          <a:fontRef idx="minor">
            <a:schemeClr val="tx1"/>
          </a:fontRef>
        </p:style>
      </p:cxnSp>
      <p:cxnSp>
        <p:nvCxnSpPr>
          <p:cNvPr id="16" name="Ευθεία γραμμή σύνδεσης 247"/>
          <p:cNvCxnSpPr/>
          <p:nvPr/>
        </p:nvCxnSpPr>
        <p:spPr>
          <a:xfrm flipV="1">
            <a:off x="7447344" y="3987698"/>
            <a:ext cx="990600" cy="608416"/>
          </a:xfrm>
          <a:prstGeom prst="line">
            <a:avLst/>
          </a:prstGeom>
        </p:spPr>
        <p:style>
          <a:lnRef idx="1">
            <a:schemeClr val="dk1"/>
          </a:lnRef>
          <a:fillRef idx="0">
            <a:schemeClr val="dk1"/>
          </a:fillRef>
          <a:effectRef idx="0">
            <a:schemeClr val="dk1"/>
          </a:effectRef>
          <a:fontRef idx="minor">
            <a:schemeClr val="tx1"/>
          </a:fontRef>
        </p:style>
      </p:cxnSp>
      <p:cxnSp>
        <p:nvCxnSpPr>
          <p:cNvPr id="17" name="Ευθεία γραμμή σύνδεσης 247"/>
          <p:cNvCxnSpPr/>
          <p:nvPr/>
        </p:nvCxnSpPr>
        <p:spPr>
          <a:xfrm flipH="1" flipV="1">
            <a:off x="7048500" y="1741251"/>
            <a:ext cx="914400" cy="685800"/>
          </a:xfrm>
          <a:prstGeom prst="line">
            <a:avLst/>
          </a:prstGeom>
        </p:spPr>
        <p:style>
          <a:lnRef idx="1">
            <a:schemeClr val="dk1"/>
          </a:lnRef>
          <a:fillRef idx="0">
            <a:schemeClr val="dk1"/>
          </a:fillRef>
          <a:effectRef idx="0">
            <a:schemeClr val="dk1"/>
          </a:effectRef>
          <a:fontRef idx="minor">
            <a:schemeClr val="tx1"/>
          </a:fontRef>
        </p:style>
      </p:cxnSp>
      <p:cxnSp>
        <p:nvCxnSpPr>
          <p:cNvPr id="18" name="Ευθεία γραμμή σύνδεσης 247"/>
          <p:cNvCxnSpPr/>
          <p:nvPr/>
        </p:nvCxnSpPr>
        <p:spPr>
          <a:xfrm flipV="1">
            <a:off x="5905500" y="2743200"/>
            <a:ext cx="0" cy="685800"/>
          </a:xfrm>
          <a:prstGeom prst="line">
            <a:avLst/>
          </a:prstGeom>
        </p:spPr>
        <p:style>
          <a:lnRef idx="1">
            <a:schemeClr val="dk1"/>
          </a:lnRef>
          <a:fillRef idx="0">
            <a:schemeClr val="dk1"/>
          </a:fillRef>
          <a:effectRef idx="0">
            <a:schemeClr val="dk1"/>
          </a:effectRef>
          <a:fontRef idx="minor">
            <a:schemeClr val="tx1"/>
          </a:fontRef>
        </p:style>
      </p:cxnSp>
      <p:cxnSp>
        <p:nvCxnSpPr>
          <p:cNvPr id="20" name="Ευθεία γραμμή σύνδεσης 247"/>
          <p:cNvCxnSpPr/>
          <p:nvPr/>
        </p:nvCxnSpPr>
        <p:spPr>
          <a:xfrm flipV="1">
            <a:off x="8111924" y="2743200"/>
            <a:ext cx="0" cy="685800"/>
          </a:xfrm>
          <a:prstGeom prst="line">
            <a:avLst/>
          </a:prstGeom>
        </p:spPr>
        <p:style>
          <a:lnRef idx="1">
            <a:schemeClr val="dk1"/>
          </a:lnRef>
          <a:fillRef idx="0">
            <a:schemeClr val="dk1"/>
          </a:fillRef>
          <a:effectRef idx="0">
            <a:schemeClr val="dk1"/>
          </a:effectRef>
          <a:fontRef idx="minor">
            <a:schemeClr val="tx1"/>
          </a:fontRef>
        </p:style>
      </p:cxnSp>
      <p:cxnSp>
        <p:nvCxnSpPr>
          <p:cNvPr id="21" name="Ευθεία γραμμή σύνδεσης 247"/>
          <p:cNvCxnSpPr/>
          <p:nvPr/>
        </p:nvCxnSpPr>
        <p:spPr>
          <a:xfrm flipH="1" flipV="1">
            <a:off x="8451448" y="3986514"/>
            <a:ext cx="685800" cy="609600"/>
          </a:xfrm>
          <a:prstGeom prst="line">
            <a:avLst/>
          </a:prstGeom>
        </p:spPr>
        <p:style>
          <a:lnRef idx="1">
            <a:schemeClr val="dk1"/>
          </a:lnRef>
          <a:fillRef idx="0">
            <a:schemeClr val="dk1"/>
          </a:fillRef>
          <a:effectRef idx="0">
            <a:schemeClr val="dk1"/>
          </a:effectRef>
          <a:fontRef idx="minor">
            <a:schemeClr val="tx1"/>
          </a:fontRef>
        </p:style>
      </p:cxnSp>
      <p:cxnSp>
        <p:nvCxnSpPr>
          <p:cNvPr id="23" name="Ευθεία γραμμή σύνδεσης 247"/>
          <p:cNvCxnSpPr/>
          <p:nvPr/>
        </p:nvCxnSpPr>
        <p:spPr>
          <a:xfrm flipV="1">
            <a:off x="5715000" y="5215545"/>
            <a:ext cx="1524000" cy="533400"/>
          </a:xfrm>
          <a:prstGeom prst="line">
            <a:avLst/>
          </a:prstGeom>
        </p:spPr>
        <p:style>
          <a:lnRef idx="1">
            <a:schemeClr val="dk1"/>
          </a:lnRef>
          <a:fillRef idx="0">
            <a:schemeClr val="dk1"/>
          </a:fillRef>
          <a:effectRef idx="0">
            <a:schemeClr val="dk1"/>
          </a:effectRef>
          <a:fontRef idx="minor">
            <a:schemeClr val="tx1"/>
          </a:fontRef>
        </p:style>
      </p:cxnSp>
      <p:cxnSp>
        <p:nvCxnSpPr>
          <p:cNvPr id="28" name="Ευθεία γραμμή σύνδεσης 247"/>
          <p:cNvCxnSpPr/>
          <p:nvPr/>
        </p:nvCxnSpPr>
        <p:spPr>
          <a:xfrm flipH="1" flipV="1">
            <a:off x="7200900" y="5215545"/>
            <a:ext cx="304800" cy="533400"/>
          </a:xfrm>
          <a:prstGeom prst="line">
            <a:avLst/>
          </a:prstGeom>
        </p:spPr>
        <p:style>
          <a:lnRef idx="1">
            <a:schemeClr val="dk1"/>
          </a:lnRef>
          <a:fillRef idx="0">
            <a:schemeClr val="dk1"/>
          </a:fillRef>
          <a:effectRef idx="0">
            <a:schemeClr val="dk1"/>
          </a:effectRef>
          <a:fontRef idx="minor">
            <a:schemeClr val="tx1"/>
          </a:fontRef>
        </p:style>
      </p:cxnSp>
      <p:cxnSp>
        <p:nvCxnSpPr>
          <p:cNvPr id="31" name="Ευθεία γραμμή σύνδεσης 247"/>
          <p:cNvCxnSpPr/>
          <p:nvPr/>
        </p:nvCxnSpPr>
        <p:spPr>
          <a:xfrm flipV="1">
            <a:off x="8572500" y="5135487"/>
            <a:ext cx="990600" cy="533400"/>
          </a:xfrm>
          <a:prstGeom prst="line">
            <a:avLst/>
          </a:prstGeom>
        </p:spPr>
        <p:style>
          <a:lnRef idx="1">
            <a:schemeClr val="dk1"/>
          </a:lnRef>
          <a:fillRef idx="0">
            <a:schemeClr val="dk1"/>
          </a:fillRef>
          <a:effectRef idx="0">
            <a:schemeClr val="dk1"/>
          </a:effectRef>
          <a:fontRef idx="minor">
            <a:schemeClr val="tx1"/>
          </a:fontRef>
        </p:style>
      </p:cxnSp>
      <p:cxnSp>
        <p:nvCxnSpPr>
          <p:cNvPr id="35" name="Ευθεία γραμμή σύνδεσης 247"/>
          <p:cNvCxnSpPr>
            <a:cxnSpLocks/>
          </p:cNvCxnSpPr>
          <p:nvPr/>
        </p:nvCxnSpPr>
        <p:spPr>
          <a:xfrm flipH="1" flipV="1">
            <a:off x="9537539" y="5127585"/>
            <a:ext cx="254161" cy="70171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331755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F72563-27BD-D0DF-D353-8CABDC8983E4}"/>
              </a:ext>
            </a:extLst>
          </p:cNvPr>
          <p:cNvSpPr>
            <a:spLocks noGrp="1"/>
          </p:cNvSpPr>
          <p:nvPr>
            <p:ph type="ctrTitle"/>
          </p:nvPr>
        </p:nvSpPr>
        <p:spPr/>
        <p:txBody>
          <a:bodyPr/>
          <a:lstStyle/>
          <a:p>
            <a:r>
              <a:rPr lang="el-GR" dirty="0" err="1"/>
              <a:t>Τυπολογια</a:t>
            </a:r>
            <a:r>
              <a:rPr lang="el-GR" dirty="0"/>
              <a:t> </a:t>
            </a:r>
            <a:r>
              <a:rPr lang="el-GR" dirty="0" err="1"/>
              <a:t>γλωσσων</a:t>
            </a:r>
            <a:endParaRPr lang="el-GR" dirty="0"/>
          </a:p>
        </p:txBody>
      </p:sp>
      <p:sp>
        <p:nvSpPr>
          <p:cNvPr id="3" name="Υπότιτλος 2">
            <a:extLst>
              <a:ext uri="{FF2B5EF4-FFF2-40B4-BE49-F238E27FC236}">
                <a16:creationId xmlns:a16="http://schemas.microsoft.com/office/drawing/2014/main" id="{5FF657BC-9548-C328-9204-54A4E93513B2}"/>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29170830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261AD2A-CA25-2012-6587-7EB1B2F22F54}"/>
              </a:ext>
            </a:extLst>
          </p:cNvPr>
          <p:cNvSpPr>
            <a:spLocks noGrp="1"/>
          </p:cNvSpPr>
          <p:nvPr>
            <p:ph type="title"/>
          </p:nvPr>
        </p:nvSpPr>
        <p:spPr/>
        <p:txBody>
          <a:bodyPr/>
          <a:lstStyle/>
          <a:p>
            <a:r>
              <a:rPr lang="el-GR" dirty="0"/>
              <a:t>Πως </a:t>
            </a:r>
            <a:r>
              <a:rPr lang="el-GR" dirty="0" err="1"/>
              <a:t>δηλωνεται</a:t>
            </a:r>
            <a:r>
              <a:rPr lang="el-GR" dirty="0"/>
              <a:t> το </a:t>
            </a:r>
            <a:r>
              <a:rPr lang="el-GR" dirty="0" err="1"/>
              <a:t>προσωπο</a:t>
            </a:r>
            <a:r>
              <a:rPr lang="el-GR" dirty="0"/>
              <a:t> στα </a:t>
            </a:r>
            <a:r>
              <a:rPr lang="el-GR" dirty="0" err="1"/>
              <a:t>επομενα</a:t>
            </a:r>
            <a:r>
              <a:rPr lang="el-GR" dirty="0"/>
              <a:t> </a:t>
            </a:r>
            <a:r>
              <a:rPr lang="el-GR" dirty="0" err="1"/>
              <a:t>παραδειγματα</a:t>
            </a:r>
            <a:r>
              <a:rPr lang="el-GR" dirty="0"/>
              <a:t>;</a:t>
            </a:r>
          </a:p>
        </p:txBody>
      </p:sp>
      <p:sp>
        <p:nvSpPr>
          <p:cNvPr id="5" name="Θέση περιεχομένου 4">
            <a:extLst>
              <a:ext uri="{FF2B5EF4-FFF2-40B4-BE49-F238E27FC236}">
                <a16:creationId xmlns:a16="http://schemas.microsoft.com/office/drawing/2014/main" id="{1BCA4D1B-C929-4506-5EFC-4485C7FBB3A5}"/>
              </a:ext>
            </a:extLst>
          </p:cNvPr>
          <p:cNvSpPr>
            <a:spLocks noGrp="1"/>
          </p:cNvSpPr>
          <p:nvPr>
            <p:ph sz="half" idx="1"/>
          </p:nvPr>
        </p:nvSpPr>
        <p:spPr/>
        <p:txBody>
          <a:bodyPr/>
          <a:lstStyle/>
          <a:p>
            <a:r>
              <a:rPr lang="el-GR" dirty="0"/>
              <a:t>Αγαπώ</a:t>
            </a:r>
          </a:p>
          <a:p>
            <a:r>
              <a:rPr lang="el-GR" dirty="0"/>
              <a:t>Αγαπάς</a:t>
            </a:r>
          </a:p>
          <a:p>
            <a:r>
              <a:rPr lang="el-GR" dirty="0"/>
              <a:t>Αγαπάει</a:t>
            </a:r>
          </a:p>
          <a:p>
            <a:r>
              <a:rPr lang="el-GR" dirty="0"/>
              <a:t>Αγαπάμε </a:t>
            </a:r>
          </a:p>
          <a:p>
            <a:r>
              <a:rPr lang="el-GR" dirty="0"/>
              <a:t>Αγαπάτε </a:t>
            </a:r>
          </a:p>
          <a:p>
            <a:r>
              <a:rPr lang="el-GR" dirty="0"/>
              <a:t>Αγαπούν</a:t>
            </a:r>
          </a:p>
        </p:txBody>
      </p:sp>
      <p:sp>
        <p:nvSpPr>
          <p:cNvPr id="6" name="Θέση περιεχομένου 5">
            <a:extLst>
              <a:ext uri="{FF2B5EF4-FFF2-40B4-BE49-F238E27FC236}">
                <a16:creationId xmlns:a16="http://schemas.microsoft.com/office/drawing/2014/main" id="{2EA84ADA-F23D-2010-553A-5DC0789AA09A}"/>
              </a:ext>
            </a:extLst>
          </p:cNvPr>
          <p:cNvSpPr>
            <a:spLocks noGrp="1"/>
          </p:cNvSpPr>
          <p:nvPr>
            <p:ph sz="half" idx="2"/>
          </p:nvPr>
        </p:nvSpPr>
        <p:spPr/>
        <p:txBody>
          <a:bodyPr/>
          <a:lstStyle/>
          <a:p>
            <a:r>
              <a:rPr lang="en-US" dirty="0"/>
              <a:t>I look</a:t>
            </a:r>
          </a:p>
          <a:p>
            <a:r>
              <a:rPr lang="en-US" dirty="0"/>
              <a:t>You look</a:t>
            </a:r>
          </a:p>
          <a:p>
            <a:r>
              <a:rPr lang="en-US" dirty="0"/>
              <a:t>He/she looks</a:t>
            </a:r>
          </a:p>
          <a:p>
            <a:r>
              <a:rPr lang="en-US" dirty="0"/>
              <a:t>We look</a:t>
            </a:r>
          </a:p>
          <a:p>
            <a:r>
              <a:rPr lang="en-US" dirty="0"/>
              <a:t>You look</a:t>
            </a:r>
          </a:p>
          <a:p>
            <a:r>
              <a:rPr lang="en-US" dirty="0"/>
              <a:t>They look</a:t>
            </a:r>
            <a:endParaRPr lang="el-GR" dirty="0"/>
          </a:p>
        </p:txBody>
      </p:sp>
      <p:sp>
        <p:nvSpPr>
          <p:cNvPr id="2" name="TextBox 1">
            <a:extLst>
              <a:ext uri="{FF2B5EF4-FFF2-40B4-BE49-F238E27FC236}">
                <a16:creationId xmlns:a16="http://schemas.microsoft.com/office/drawing/2014/main" id="{037FA21F-5480-F451-2C62-104C15156EB1}"/>
              </a:ext>
            </a:extLst>
          </p:cNvPr>
          <p:cNvSpPr txBox="1"/>
          <p:nvPr/>
        </p:nvSpPr>
        <p:spPr>
          <a:xfrm>
            <a:off x="3148315" y="5278361"/>
            <a:ext cx="5235857" cy="923330"/>
          </a:xfrm>
          <a:prstGeom prst="rect">
            <a:avLst/>
          </a:prstGeom>
          <a:noFill/>
        </p:spPr>
        <p:txBody>
          <a:bodyPr wrap="none" rtlCol="0">
            <a:spAutoFit/>
          </a:bodyPr>
          <a:lstStyle/>
          <a:p>
            <a:r>
              <a:rPr lang="el-GR" dirty="0" err="1"/>
              <a:t>Αναλυτικ</a:t>
            </a:r>
            <a:r>
              <a:rPr lang="en-US" dirty="0" err="1"/>
              <a:t>έ</a:t>
            </a:r>
            <a:r>
              <a:rPr lang="el-GR" dirty="0"/>
              <a:t>ς </a:t>
            </a:r>
            <a:r>
              <a:rPr lang="en-US" dirty="0"/>
              <a:t>vs </a:t>
            </a:r>
            <a:r>
              <a:rPr lang="el-GR" dirty="0"/>
              <a:t>συνθετικές γλώσσες</a:t>
            </a:r>
          </a:p>
          <a:p>
            <a:r>
              <a:rPr lang="el-GR" dirty="0"/>
              <a:t>Απομονωτικές (Κινεζική, Βιετναμέζικη, </a:t>
            </a:r>
            <a:r>
              <a:rPr lang="el-GR" dirty="0" err="1"/>
              <a:t>Τονγκανική</a:t>
            </a:r>
            <a:r>
              <a:rPr lang="el-GR" dirty="0"/>
              <a:t>)</a:t>
            </a:r>
          </a:p>
          <a:p>
            <a:r>
              <a:rPr lang="el-GR" dirty="0"/>
              <a:t>Συγκολλητικές (Τουρκική, Ζουλού, </a:t>
            </a:r>
            <a:r>
              <a:rPr lang="el-GR" dirty="0" err="1"/>
              <a:t>Κετσούα</a:t>
            </a:r>
            <a:r>
              <a:rPr lang="el-GR" dirty="0"/>
              <a:t>)</a:t>
            </a:r>
          </a:p>
        </p:txBody>
      </p:sp>
      <p:sp>
        <p:nvSpPr>
          <p:cNvPr id="3" name="TextBox 2">
            <a:extLst>
              <a:ext uri="{FF2B5EF4-FFF2-40B4-BE49-F238E27FC236}">
                <a16:creationId xmlns:a16="http://schemas.microsoft.com/office/drawing/2014/main" id="{F3CFEA72-9E70-3BA0-426C-D48269F1395A}"/>
              </a:ext>
            </a:extLst>
          </p:cNvPr>
          <p:cNvSpPr txBox="1"/>
          <p:nvPr/>
        </p:nvSpPr>
        <p:spPr>
          <a:xfrm>
            <a:off x="8750461" y="5497975"/>
            <a:ext cx="2718245" cy="923330"/>
          </a:xfrm>
          <a:prstGeom prst="rect">
            <a:avLst/>
          </a:prstGeom>
          <a:noFill/>
        </p:spPr>
        <p:txBody>
          <a:bodyPr wrap="none" rtlCol="0">
            <a:spAutoFit/>
          </a:bodyPr>
          <a:lstStyle/>
          <a:p>
            <a:r>
              <a:rPr lang="el-GR" dirty="0"/>
              <a:t>Κλιτές (Ελληνική)</a:t>
            </a:r>
          </a:p>
          <a:p>
            <a:r>
              <a:rPr lang="el-GR" dirty="0" err="1"/>
              <a:t>Σχεδιοτυπικές</a:t>
            </a:r>
            <a:r>
              <a:rPr lang="el-GR" dirty="0"/>
              <a:t> (σημιτικές)</a:t>
            </a:r>
          </a:p>
          <a:p>
            <a:r>
              <a:rPr lang="el-GR" dirty="0" err="1"/>
              <a:t>Πολυσυνθετικές</a:t>
            </a:r>
            <a:r>
              <a:rPr lang="el-GR" dirty="0"/>
              <a:t> (</a:t>
            </a:r>
            <a:r>
              <a:rPr lang="el-GR" dirty="0" err="1"/>
              <a:t>Γιουπίκ</a:t>
            </a:r>
            <a:r>
              <a:rPr lang="el-GR" dirty="0"/>
              <a:t>)</a:t>
            </a:r>
          </a:p>
        </p:txBody>
      </p:sp>
    </p:spTree>
    <p:extLst>
      <p:ext uri="{BB962C8B-B14F-4D97-AF65-F5344CB8AC3E}">
        <p14:creationId xmlns:p14="http://schemas.microsoft.com/office/powerpoint/2010/main" val="8092385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9800" y="142874"/>
            <a:ext cx="7772400" cy="695327"/>
          </a:xfrm>
        </p:spPr>
        <p:txBody>
          <a:bodyPr>
            <a:normAutofit fontScale="90000"/>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Τυπολογία γλωσσών</a:t>
            </a:r>
          </a:p>
        </p:txBody>
      </p:sp>
      <p:sp>
        <p:nvSpPr>
          <p:cNvPr id="6" name="5 - TextBox"/>
          <p:cNvSpPr txBox="1"/>
          <p:nvPr/>
        </p:nvSpPr>
        <p:spPr>
          <a:xfrm>
            <a:off x="1905000" y="838201"/>
            <a:ext cx="8458200" cy="1908215"/>
          </a:xfrm>
          <a:prstGeom prst="rect">
            <a:avLst/>
          </a:prstGeom>
          <a:noFill/>
        </p:spPr>
        <p:txBody>
          <a:bodyPr wrap="square" rtlCol="0">
            <a:spAutoFit/>
          </a:bodyPr>
          <a:lstStyle/>
          <a:p>
            <a:pPr algn="just"/>
            <a:r>
              <a:rPr lang="el-GR" sz="2400" dirty="0">
                <a:latin typeface="Cambria" pitchFamily="18" charset="0"/>
              </a:rPr>
              <a:t>Οι μορφολογικές διαφορές που παρατηρούνται στις γλώσσες τις κατατάσσουν σε δύο μεγάλες κατηγορίες, τις </a:t>
            </a:r>
            <a:r>
              <a:rPr lang="el-GR" sz="2400" b="1" dirty="0">
                <a:latin typeface="Cambria" pitchFamily="18" charset="0"/>
              </a:rPr>
              <a:t>αναλυτικές</a:t>
            </a:r>
            <a:r>
              <a:rPr lang="en-US" sz="2400" b="1" dirty="0">
                <a:latin typeface="Cambria" pitchFamily="18" charset="0"/>
              </a:rPr>
              <a:t> (analytical) </a:t>
            </a:r>
            <a:r>
              <a:rPr lang="el-GR" sz="2400" dirty="0">
                <a:latin typeface="Cambria" pitchFamily="18" charset="0"/>
              </a:rPr>
              <a:t>και τις </a:t>
            </a:r>
            <a:r>
              <a:rPr lang="el-GR" sz="2400" b="1" dirty="0">
                <a:latin typeface="Cambria" pitchFamily="18" charset="0"/>
              </a:rPr>
              <a:t>συνθετικές</a:t>
            </a:r>
            <a:r>
              <a:rPr lang="en-US" sz="2400" b="1" dirty="0">
                <a:latin typeface="Cambria" pitchFamily="18" charset="0"/>
              </a:rPr>
              <a:t> (synthetic)</a:t>
            </a:r>
            <a:r>
              <a:rPr lang="el-GR" sz="2400" dirty="0">
                <a:latin typeface="Cambria" pitchFamily="18" charset="0"/>
              </a:rPr>
              <a:t>.</a:t>
            </a:r>
            <a:endParaRPr lang="en-US" sz="2400" dirty="0">
              <a:latin typeface="Cambria" pitchFamily="18" charset="0"/>
            </a:endParaRPr>
          </a:p>
          <a:p>
            <a:pPr algn="just"/>
            <a:endParaRPr lang="en-US" sz="2200" dirty="0">
              <a:latin typeface="Cambria" pitchFamily="18" charset="0"/>
            </a:endParaRPr>
          </a:p>
          <a:p>
            <a:r>
              <a:rPr lang="el-GR" sz="2400" dirty="0">
                <a:latin typeface="Cambria" pitchFamily="18" charset="0"/>
              </a:rPr>
              <a:t>	</a:t>
            </a:r>
            <a:endParaRPr lang="en-US" sz="2400" dirty="0">
              <a:latin typeface="Cambria" pitchFamily="18" charset="0"/>
            </a:endParaRPr>
          </a:p>
        </p:txBody>
      </p:sp>
      <p:sp>
        <p:nvSpPr>
          <p:cNvPr id="4" name="3 - Ορθογώνιο"/>
          <p:cNvSpPr/>
          <p:nvPr/>
        </p:nvSpPr>
        <p:spPr>
          <a:xfrm>
            <a:off x="1828800" y="1981201"/>
            <a:ext cx="8534400" cy="5262979"/>
          </a:xfrm>
          <a:prstGeom prst="rect">
            <a:avLst/>
          </a:prstGeom>
        </p:spPr>
        <p:txBody>
          <a:bodyPr wrap="square">
            <a:spAutoFit/>
          </a:bodyPr>
          <a:lstStyle/>
          <a:p>
            <a:pPr algn="just"/>
            <a:endParaRPr lang="en-US" sz="2400" dirty="0">
              <a:latin typeface="Cambria" pitchFamily="18" charset="0"/>
            </a:endParaRPr>
          </a:p>
          <a:p>
            <a:pPr algn="just">
              <a:buClr>
                <a:srgbClr val="7030A0"/>
              </a:buClr>
              <a:buFont typeface="Wingdings" pitchFamily="2" charset="2"/>
              <a:buChar char="q"/>
            </a:pPr>
            <a:r>
              <a:rPr lang="en-US" sz="2400" b="1" dirty="0">
                <a:solidFill>
                  <a:srgbClr val="00B050"/>
                </a:solidFill>
                <a:latin typeface="Cambria" pitchFamily="18" charset="0"/>
              </a:rPr>
              <a:t> </a:t>
            </a:r>
            <a:r>
              <a:rPr lang="el-GR" sz="2400" b="1" dirty="0">
                <a:solidFill>
                  <a:srgbClr val="00B050"/>
                </a:solidFill>
                <a:latin typeface="Cambria" pitchFamily="18" charset="0"/>
              </a:rPr>
              <a:t>Αναλυτικές</a:t>
            </a:r>
            <a:r>
              <a:rPr lang="el-GR" sz="2400" b="1" dirty="0">
                <a:latin typeface="Cambria" pitchFamily="18" charset="0"/>
              </a:rPr>
              <a:t> </a:t>
            </a:r>
            <a:r>
              <a:rPr lang="el-GR" sz="2400" dirty="0">
                <a:latin typeface="Cambria" pitchFamily="18" charset="0"/>
              </a:rPr>
              <a:t>είναι οι γλώσσες που το μεγαλύτερο ποσοστό των λέξεών τους αποτελείται από ελεύθερα μορφήματα. Στις γλώσσες αυτές το κάθε μόρφημα αποτελεί ξεχωριστή λέξη και κατά συνέπεια η διαφοροποίηση ανάμεσα σε μόρφημα και λέξη παύει πρακτικά να ισχύει. (</a:t>
            </a:r>
            <a:r>
              <a:rPr lang="el-GR" sz="2400" dirty="0">
                <a:highlight>
                  <a:srgbClr val="00FFFF"/>
                </a:highlight>
                <a:latin typeface="Cambria" pitchFamily="18" charset="0"/>
              </a:rPr>
              <a:t>μόρφημα/ λέξη: 1-1</a:t>
            </a:r>
            <a:r>
              <a:rPr lang="el-GR" sz="2400" dirty="0">
                <a:latin typeface="Cambria" pitchFamily="18" charset="0"/>
              </a:rPr>
              <a:t>)Τέτοιες γλώσσες είναι οι </a:t>
            </a:r>
            <a:r>
              <a:rPr lang="el-GR" sz="2400" b="1" dirty="0">
                <a:highlight>
                  <a:srgbClr val="FFFF00"/>
                </a:highlight>
                <a:latin typeface="Cambria" pitchFamily="18" charset="0"/>
              </a:rPr>
              <a:t>απομονωτικές</a:t>
            </a:r>
            <a:r>
              <a:rPr lang="el-GR" sz="2400" dirty="0">
                <a:latin typeface="Cambria" pitchFamily="18" charset="0"/>
              </a:rPr>
              <a:t>: Κινέζικα και Βιετναμέζικα. Παράδειγμα από τα Βιετναμέζικα (</a:t>
            </a:r>
            <a:r>
              <a:rPr lang="en-US" sz="2400" dirty="0" err="1">
                <a:latin typeface="Cambria" pitchFamily="18" charset="0"/>
              </a:rPr>
              <a:t>Comrie</a:t>
            </a:r>
            <a:r>
              <a:rPr lang="en-US" sz="2400" dirty="0">
                <a:latin typeface="Cambria" pitchFamily="18" charset="0"/>
              </a:rPr>
              <a:t> 1989: 43)</a:t>
            </a:r>
            <a:r>
              <a:rPr lang="el-GR" sz="2400" dirty="0">
                <a:latin typeface="Cambria" pitchFamily="18" charset="0"/>
              </a:rPr>
              <a:t>:</a:t>
            </a:r>
          </a:p>
          <a:p>
            <a:pPr algn="just">
              <a:buClr>
                <a:srgbClr val="7030A0"/>
              </a:buClr>
            </a:pPr>
            <a:endParaRPr lang="el-GR" sz="2400" dirty="0">
              <a:latin typeface="Cambria" pitchFamily="18" charset="0"/>
              <a:cs typeface="Calibri" pitchFamily="34" charset="0"/>
            </a:endParaRPr>
          </a:p>
          <a:p>
            <a:pPr algn="just">
              <a:buClr>
                <a:srgbClr val="7030A0"/>
              </a:buClr>
            </a:pPr>
            <a:r>
              <a:rPr lang="en-US" sz="2400" dirty="0" err="1">
                <a:latin typeface="Cambria" pitchFamily="18" charset="0"/>
                <a:cs typeface="Calibri" pitchFamily="34" charset="0"/>
              </a:rPr>
              <a:t>Khi</a:t>
            </a:r>
            <a:r>
              <a:rPr lang="en-US" sz="2400" dirty="0">
                <a:latin typeface="Cambria" pitchFamily="18" charset="0"/>
                <a:cs typeface="Calibri" pitchFamily="34" charset="0"/>
              </a:rPr>
              <a:t> </a:t>
            </a:r>
            <a:r>
              <a:rPr lang="en-US" sz="2400" dirty="0" err="1">
                <a:latin typeface="Cambria" pitchFamily="18" charset="0"/>
                <a:cs typeface="Calibri" pitchFamily="34" charset="0"/>
              </a:rPr>
              <a:t>tôi</a:t>
            </a:r>
            <a:r>
              <a:rPr lang="en-US" sz="2400" dirty="0">
                <a:latin typeface="Cambria" pitchFamily="18" charset="0"/>
                <a:cs typeface="Calibri" pitchFamily="34" charset="0"/>
              </a:rPr>
              <a:t> </a:t>
            </a:r>
            <a:r>
              <a:rPr lang="vi-VN" sz="2400" dirty="0">
                <a:latin typeface="Cambria" pitchFamily="18" charset="0"/>
                <a:cs typeface="Calibri" pitchFamily="34" charset="0"/>
              </a:rPr>
              <a:t>đê</a:t>
            </a:r>
            <a:r>
              <a:rPr lang="en-US" sz="2400" dirty="0">
                <a:latin typeface="Cambria" pitchFamily="18" charset="0"/>
                <a:cs typeface="Calibri" pitchFamily="34" charset="0"/>
              </a:rPr>
              <a:t>n </a:t>
            </a:r>
            <a:r>
              <a:rPr lang="en-US" sz="2400" dirty="0" err="1">
                <a:latin typeface="Cambria" pitchFamily="18" charset="0"/>
                <a:cs typeface="Calibri" pitchFamily="34" charset="0"/>
              </a:rPr>
              <a:t>nhà</a:t>
            </a:r>
            <a:r>
              <a:rPr lang="en-US" sz="2400" dirty="0">
                <a:latin typeface="Cambria" pitchFamily="18" charset="0"/>
                <a:cs typeface="Calibri" pitchFamily="34" charset="0"/>
              </a:rPr>
              <a:t> ban </a:t>
            </a:r>
            <a:r>
              <a:rPr lang="en-US" sz="2400" dirty="0" err="1">
                <a:latin typeface="Cambria" pitchFamily="18" charset="0"/>
                <a:cs typeface="Calibri" pitchFamily="34" charset="0"/>
              </a:rPr>
              <a:t>tôi</a:t>
            </a:r>
            <a:r>
              <a:rPr lang="en-US" sz="2400" dirty="0">
                <a:latin typeface="Cambria" pitchFamily="18" charset="0"/>
                <a:cs typeface="Calibri" pitchFamily="34" charset="0"/>
              </a:rPr>
              <a:t>, </a:t>
            </a:r>
            <a:r>
              <a:rPr lang="en-US" sz="2400" dirty="0" err="1">
                <a:latin typeface="Cambria" pitchFamily="18" charset="0"/>
                <a:cs typeface="Calibri" pitchFamily="34" charset="0"/>
              </a:rPr>
              <a:t>chung</a:t>
            </a:r>
            <a:r>
              <a:rPr lang="en-US" sz="2400" dirty="0">
                <a:latin typeface="Cambria" pitchFamily="18" charset="0"/>
                <a:cs typeface="Calibri" pitchFamily="34" charset="0"/>
              </a:rPr>
              <a:t> </a:t>
            </a:r>
            <a:r>
              <a:rPr lang="en-US" sz="2400" dirty="0" err="1">
                <a:latin typeface="Cambria" pitchFamily="18" charset="0"/>
                <a:cs typeface="Calibri" pitchFamily="34" charset="0"/>
              </a:rPr>
              <a:t>tôi</a:t>
            </a:r>
            <a:r>
              <a:rPr lang="en-US" sz="2400" dirty="0">
                <a:latin typeface="Cambria" pitchFamily="18" charset="0"/>
                <a:cs typeface="Calibri" pitchFamily="34" charset="0"/>
              </a:rPr>
              <a:t> </a:t>
            </a:r>
            <a:r>
              <a:rPr lang="en-US" sz="2400" dirty="0" err="1">
                <a:latin typeface="Cambria" pitchFamily="18" charset="0"/>
                <a:cs typeface="Calibri" pitchFamily="34" charset="0"/>
              </a:rPr>
              <a:t>bât</a:t>
            </a:r>
            <a:r>
              <a:rPr lang="en-US" sz="2400" dirty="0">
                <a:latin typeface="Cambria" pitchFamily="18" charset="0"/>
                <a:cs typeface="Calibri" pitchFamily="34" charset="0"/>
              </a:rPr>
              <a:t> </a:t>
            </a:r>
            <a:r>
              <a:rPr lang="vi-VN" sz="2400" dirty="0">
                <a:latin typeface="Cambria" pitchFamily="18" charset="0"/>
                <a:cs typeface="Calibri" pitchFamily="34" charset="0"/>
              </a:rPr>
              <a:t>đâ</a:t>
            </a:r>
            <a:r>
              <a:rPr lang="en-US" sz="2400" dirty="0">
                <a:latin typeface="Cambria" pitchFamily="18" charset="0"/>
                <a:cs typeface="Calibri" pitchFamily="34" charset="0"/>
              </a:rPr>
              <a:t>u </a:t>
            </a:r>
            <a:r>
              <a:rPr lang="en-US" sz="2400" dirty="0" err="1">
                <a:latin typeface="Cambria" pitchFamily="18" charset="0"/>
                <a:cs typeface="Calibri" pitchFamily="34" charset="0"/>
              </a:rPr>
              <a:t>làm</a:t>
            </a:r>
            <a:r>
              <a:rPr lang="en-US" sz="2400" dirty="0">
                <a:latin typeface="Cambria" pitchFamily="18" charset="0"/>
                <a:cs typeface="Calibri" pitchFamily="34" charset="0"/>
              </a:rPr>
              <a:t> </a:t>
            </a:r>
            <a:r>
              <a:rPr lang="en-US" sz="2400" dirty="0" err="1">
                <a:latin typeface="Cambria" pitchFamily="18" charset="0"/>
                <a:cs typeface="Calibri" pitchFamily="34" charset="0"/>
              </a:rPr>
              <a:t>bài</a:t>
            </a:r>
            <a:endParaRPr lang="el-GR" sz="2400" dirty="0">
              <a:latin typeface="Cambria" pitchFamily="18" charset="0"/>
              <a:cs typeface="Calibri" pitchFamily="34" charset="0"/>
            </a:endParaRPr>
          </a:p>
          <a:p>
            <a:pPr algn="just">
              <a:buClr>
                <a:srgbClr val="7030A0"/>
              </a:buClr>
            </a:pPr>
            <a:r>
              <a:rPr lang="el-GR" sz="2400" dirty="0">
                <a:latin typeface="Cambria" pitchFamily="18" charset="0"/>
                <a:cs typeface="Calibri" pitchFamily="34" charset="0"/>
              </a:rPr>
              <a:t>όταν εγώ έρχομαι σπίτι φίλος εγώ ΠΛΗΘ. εγώ αρχίζω κάνω μάθημα</a:t>
            </a:r>
            <a:endParaRPr lang="en-US" sz="2400" dirty="0">
              <a:latin typeface="Cambria" pitchFamily="18" charset="0"/>
              <a:cs typeface="Calibri" pitchFamily="34" charset="0"/>
            </a:endParaRPr>
          </a:p>
          <a:p>
            <a:pPr algn="ctr"/>
            <a:r>
              <a:rPr lang="el-GR" sz="2400" dirty="0">
                <a:latin typeface="Cambria" pitchFamily="18" charset="0"/>
                <a:cs typeface="Calibri" pitchFamily="34" charset="0"/>
              </a:rPr>
              <a:t>«Όταν ήρθα στο σπίτι του φίλου μου, κάναμε τα μαθήματα»</a:t>
            </a:r>
            <a:endParaRPr lang="en-US" sz="2400" dirty="0">
              <a:latin typeface="Cambria" pitchFamily="18" charset="0"/>
              <a:cs typeface="Calibri" pitchFamily="34" charset="0"/>
            </a:endParaRPr>
          </a:p>
          <a:p>
            <a:pPr algn="ctr"/>
            <a:r>
              <a:rPr lang="el-GR" sz="2400" dirty="0">
                <a:latin typeface="Cambria" pitchFamily="18" charset="0"/>
              </a:rPr>
              <a:t> </a:t>
            </a:r>
            <a:endParaRPr lang="el-GR" sz="2400" dirty="0"/>
          </a:p>
        </p:txBody>
      </p:sp>
    </p:spTree>
    <p:extLst>
      <p:ext uri="{BB962C8B-B14F-4D97-AF65-F5344CB8AC3E}">
        <p14:creationId xmlns:p14="http://schemas.microsoft.com/office/powerpoint/2010/main" val="81030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9800" y="-61437"/>
            <a:ext cx="7772400" cy="1143000"/>
          </a:xfrm>
        </p:spPr>
        <p:txBody>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Μόρφημα</a:t>
            </a:r>
          </a:p>
        </p:txBody>
      </p:sp>
      <p:sp>
        <p:nvSpPr>
          <p:cNvPr id="6" name="5 - TextBox"/>
          <p:cNvSpPr txBox="1"/>
          <p:nvPr/>
        </p:nvSpPr>
        <p:spPr>
          <a:xfrm>
            <a:off x="1752600" y="1066801"/>
            <a:ext cx="8610600" cy="1200329"/>
          </a:xfrm>
          <a:prstGeom prst="rect">
            <a:avLst/>
          </a:prstGeom>
          <a:noFill/>
        </p:spPr>
        <p:txBody>
          <a:bodyPr wrap="square" rtlCol="0">
            <a:spAutoFit/>
          </a:bodyPr>
          <a:lstStyle/>
          <a:p>
            <a:r>
              <a:rPr lang="el-GR" sz="2400" dirty="0"/>
              <a:t>&lt;καλός&gt;</a:t>
            </a:r>
          </a:p>
          <a:p>
            <a:r>
              <a:rPr lang="el-GR" sz="2400" dirty="0"/>
              <a:t>&lt;καλούτσικος&gt; </a:t>
            </a:r>
          </a:p>
          <a:p>
            <a:r>
              <a:rPr lang="el-GR" sz="2400" dirty="0"/>
              <a:t>&lt;καλοσύνη&gt;</a:t>
            </a:r>
            <a:endParaRPr lang="en-US" sz="2400" dirty="0"/>
          </a:p>
        </p:txBody>
      </p:sp>
      <p:sp>
        <p:nvSpPr>
          <p:cNvPr id="4" name="Rectangle 3"/>
          <p:cNvSpPr/>
          <p:nvPr/>
        </p:nvSpPr>
        <p:spPr>
          <a:xfrm>
            <a:off x="1752600" y="5334001"/>
            <a:ext cx="8458200" cy="461665"/>
          </a:xfrm>
          <a:prstGeom prst="rect">
            <a:avLst/>
          </a:prstGeom>
        </p:spPr>
        <p:txBody>
          <a:bodyPr wrap="square">
            <a:spAutoFit/>
          </a:bodyPr>
          <a:lstStyle/>
          <a:p>
            <a:pPr>
              <a:buClr>
                <a:srgbClr val="7030A0"/>
              </a:buClr>
              <a:buFont typeface="Wingdings" pitchFamily="2" charset="2"/>
              <a:buChar char="Ø"/>
            </a:pPr>
            <a:r>
              <a:rPr lang="el-GR" sz="2400" dirty="0"/>
              <a:t>  Η κοινή μορφή &lt; </a:t>
            </a:r>
            <a:r>
              <a:rPr lang="el-GR" sz="2400" dirty="0" err="1"/>
              <a:t>καλ</a:t>
            </a:r>
            <a:r>
              <a:rPr lang="el-GR" sz="2400" dirty="0"/>
              <a:t>- &gt; δεν συνοδεύεται από κοινή σημασία. </a:t>
            </a:r>
            <a:endParaRPr lang="en-US" sz="2400" dirty="0"/>
          </a:p>
        </p:txBody>
      </p:sp>
      <p:sp>
        <p:nvSpPr>
          <p:cNvPr id="5" name="4 - Ορθογώνιο"/>
          <p:cNvSpPr/>
          <p:nvPr/>
        </p:nvSpPr>
        <p:spPr>
          <a:xfrm>
            <a:off x="1752600" y="2514600"/>
            <a:ext cx="8534400" cy="1938992"/>
          </a:xfrm>
          <a:prstGeom prst="rect">
            <a:avLst/>
          </a:prstGeom>
        </p:spPr>
        <p:txBody>
          <a:bodyPr wrap="square">
            <a:spAutoFit/>
          </a:bodyPr>
          <a:lstStyle/>
          <a:p>
            <a:pPr>
              <a:buClr>
                <a:srgbClr val="7030A0"/>
              </a:buClr>
              <a:buFont typeface="Wingdings" pitchFamily="2" charset="2"/>
              <a:buChar char="Ø"/>
            </a:pPr>
            <a:r>
              <a:rPr lang="el-GR" sz="2400" dirty="0"/>
              <a:t>  Η κοινή μορφή &lt;</a:t>
            </a:r>
            <a:r>
              <a:rPr lang="el-GR" sz="2400" dirty="0" err="1"/>
              <a:t>καλ</a:t>
            </a:r>
            <a:r>
              <a:rPr lang="el-GR" sz="2400" dirty="0"/>
              <a:t>-&gt; συνοδεύεται από κοινή σημασία </a:t>
            </a:r>
            <a:r>
              <a:rPr lang="el-GR" sz="2400" dirty="0">
                <a:sym typeface="Wingdings" pitchFamily="2" charset="2"/>
              </a:rPr>
              <a:t></a:t>
            </a:r>
            <a:r>
              <a:rPr lang="el-GR" sz="2400" dirty="0"/>
              <a:t> </a:t>
            </a:r>
            <a:r>
              <a:rPr lang="el-GR" sz="2400" b="1" dirty="0">
                <a:solidFill>
                  <a:srgbClr val="00B050"/>
                </a:solidFill>
              </a:rPr>
              <a:t> μόρφημα: </a:t>
            </a:r>
            <a:r>
              <a:rPr lang="el-GR" sz="2400" b="1" dirty="0" err="1">
                <a:solidFill>
                  <a:srgbClr val="00B050"/>
                </a:solidFill>
              </a:rPr>
              <a:t>καλ</a:t>
            </a:r>
            <a:r>
              <a:rPr lang="el-GR" sz="2400" b="1" dirty="0">
                <a:solidFill>
                  <a:srgbClr val="00B050"/>
                </a:solidFill>
              </a:rPr>
              <a:t>- </a:t>
            </a:r>
          </a:p>
          <a:p>
            <a:endParaRPr lang="el-GR" sz="2400" dirty="0"/>
          </a:p>
          <a:p>
            <a:endParaRPr lang="el-GR" sz="2400" dirty="0"/>
          </a:p>
          <a:p>
            <a:r>
              <a:rPr lang="el-GR" sz="2400" dirty="0"/>
              <a:t> </a:t>
            </a:r>
            <a:endParaRPr lang="en-US" sz="2400" dirty="0"/>
          </a:p>
        </p:txBody>
      </p:sp>
      <p:sp>
        <p:nvSpPr>
          <p:cNvPr id="7" name="6 - Ορθογώνιο"/>
          <p:cNvSpPr/>
          <p:nvPr/>
        </p:nvSpPr>
        <p:spPr>
          <a:xfrm>
            <a:off x="1905000" y="3810001"/>
            <a:ext cx="4572000" cy="1200329"/>
          </a:xfrm>
          <a:prstGeom prst="rect">
            <a:avLst/>
          </a:prstGeom>
        </p:spPr>
        <p:txBody>
          <a:bodyPr>
            <a:spAutoFit/>
          </a:bodyPr>
          <a:lstStyle/>
          <a:p>
            <a:r>
              <a:rPr lang="el-GR" sz="2400" dirty="0"/>
              <a:t>&lt; καλάμι&gt;</a:t>
            </a:r>
          </a:p>
          <a:p>
            <a:r>
              <a:rPr lang="el-GR" sz="2400" dirty="0"/>
              <a:t>&lt; καλαμπόκι &gt; </a:t>
            </a:r>
          </a:p>
          <a:p>
            <a:r>
              <a:rPr lang="el-GR" sz="2400" dirty="0"/>
              <a:t>&lt; κάλπη &gt;</a:t>
            </a:r>
          </a:p>
        </p:txBody>
      </p:sp>
    </p:spTree>
    <p:extLst>
      <p:ext uri="{BB962C8B-B14F-4D97-AF65-F5344CB8AC3E}">
        <p14:creationId xmlns:p14="http://schemas.microsoft.com/office/powerpoint/2010/main" val="272846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F24816-D6F6-E849-88C2-ABE088668176}"/>
              </a:ext>
            </a:extLst>
          </p:cNvPr>
          <p:cNvSpPr>
            <a:spLocks noGrp="1"/>
          </p:cNvSpPr>
          <p:nvPr>
            <p:ph type="title"/>
          </p:nvPr>
        </p:nvSpPr>
        <p:spPr/>
        <p:txBody>
          <a:bodyPr/>
          <a:lstStyle/>
          <a:p>
            <a:r>
              <a:rPr lang="el-GR" dirty="0" err="1"/>
              <a:t>ΠαΡΑδειγμα</a:t>
            </a:r>
            <a:r>
              <a:rPr lang="el-GR" dirty="0"/>
              <a:t> από Κινεζικά</a:t>
            </a:r>
          </a:p>
        </p:txBody>
      </p:sp>
      <p:sp>
        <p:nvSpPr>
          <p:cNvPr id="3" name="Θέση περιεχομένου 2">
            <a:extLst>
              <a:ext uri="{FF2B5EF4-FFF2-40B4-BE49-F238E27FC236}">
                <a16:creationId xmlns:a16="http://schemas.microsoft.com/office/drawing/2014/main" id="{9634463F-C08D-7B4C-8163-0E100F93B9CC}"/>
              </a:ext>
            </a:extLst>
          </p:cNvPr>
          <p:cNvSpPr>
            <a:spLocks noGrp="1"/>
          </p:cNvSpPr>
          <p:nvPr>
            <p:ph sz="quarter" idx="1"/>
          </p:nvPr>
        </p:nvSpPr>
        <p:spPr>
          <a:xfrm>
            <a:off x="1243013" y="2652331"/>
            <a:ext cx="8717851" cy="3705606"/>
          </a:xfrm>
        </p:spPr>
        <p:txBody>
          <a:bodyPr>
            <a:normAutofit fontScale="85000" lnSpcReduction="20000"/>
          </a:bodyPr>
          <a:lstStyle/>
          <a:p>
            <a:pPr marL="514350" indent="-514350">
              <a:lnSpc>
                <a:spcPct val="90000"/>
              </a:lnSpc>
              <a:buNone/>
            </a:pPr>
            <a:r>
              <a:rPr lang="en-US" sz="2800" dirty="0">
                <a:latin typeface="Book Antiqua" charset="0"/>
              </a:rPr>
              <a:t>wo</a:t>
            </a:r>
            <a:r>
              <a:rPr lang="el-GR" sz="2800" dirty="0">
                <a:latin typeface="Times New Roman" charset="0"/>
              </a:rPr>
              <a:t>	</a:t>
            </a:r>
            <a:r>
              <a:rPr lang="en-US" sz="2800" dirty="0">
                <a:latin typeface="Book Antiqua" charset="0"/>
              </a:rPr>
              <a:t>m</a:t>
            </a:r>
            <a:r>
              <a:rPr lang="el-GR" sz="2800" dirty="0">
                <a:latin typeface="Times New Roman" charset="0"/>
              </a:rPr>
              <a:t>   </a:t>
            </a:r>
            <a:r>
              <a:rPr lang="en-US" sz="2800" dirty="0">
                <a:latin typeface="Book Antiqua" charset="0"/>
              </a:rPr>
              <a:t>ty</a:t>
            </a:r>
            <a:r>
              <a:rPr lang="el-GR" sz="2800" dirty="0">
                <a:latin typeface="Times New Roman" charset="0"/>
              </a:rPr>
              <a:t>ε</a:t>
            </a:r>
            <a:r>
              <a:rPr lang="en-US" sz="2800" dirty="0">
                <a:latin typeface="Book Antiqua" charset="0"/>
              </a:rPr>
              <a:t>n</a:t>
            </a:r>
            <a:r>
              <a:rPr lang="el-GR" sz="2800" dirty="0">
                <a:latin typeface="Times New Roman" charset="0"/>
              </a:rPr>
              <a:t> </a:t>
            </a:r>
            <a:r>
              <a:rPr lang="en-US" sz="2800" dirty="0" err="1">
                <a:latin typeface="Book Antiqua" charset="0"/>
              </a:rPr>
              <a:t>tsin</a:t>
            </a:r>
            <a:endParaRPr lang="el-GR" sz="2800" dirty="0">
              <a:latin typeface="Times New Roman" charset="0"/>
            </a:endParaRPr>
          </a:p>
          <a:p>
            <a:pPr marL="514350" indent="-514350">
              <a:lnSpc>
                <a:spcPct val="90000"/>
              </a:lnSpc>
              <a:buNone/>
            </a:pPr>
            <a:r>
              <a:rPr lang="el-GR" sz="2800" dirty="0">
                <a:latin typeface="Times New Roman" charset="0"/>
              </a:rPr>
              <a:t>εγώ πληθ. </a:t>
            </a:r>
            <a:r>
              <a:rPr lang="el-GR" sz="2800" dirty="0" err="1">
                <a:latin typeface="Times New Roman" charset="0"/>
              </a:rPr>
              <a:t>παίζ</a:t>
            </a:r>
            <a:r>
              <a:rPr lang="el-GR" sz="2800" dirty="0">
                <a:latin typeface="Times New Roman" charset="0"/>
              </a:rPr>
              <a:t>- πιάνο</a:t>
            </a:r>
          </a:p>
          <a:p>
            <a:pPr marL="514350" indent="-514350">
              <a:lnSpc>
                <a:spcPct val="90000"/>
              </a:lnSpc>
              <a:buNone/>
            </a:pPr>
            <a:r>
              <a:rPr lang="el-GR" sz="2800" dirty="0">
                <a:latin typeface="Times New Roman" charset="0"/>
              </a:rPr>
              <a:t>«εμείς παίζουμε πιάνο»</a:t>
            </a:r>
          </a:p>
          <a:p>
            <a:pPr marL="514350" indent="-514350">
              <a:lnSpc>
                <a:spcPct val="90000"/>
              </a:lnSpc>
              <a:buNone/>
            </a:pPr>
            <a:r>
              <a:rPr lang="el-GR" sz="2800" dirty="0">
                <a:latin typeface="Times New Roman" charset="0"/>
              </a:rPr>
              <a:t> </a:t>
            </a:r>
          </a:p>
          <a:p>
            <a:pPr marL="514350" indent="-514350">
              <a:lnSpc>
                <a:spcPct val="90000"/>
              </a:lnSpc>
              <a:buNone/>
            </a:pPr>
            <a:r>
              <a:rPr lang="en-GB" sz="2800" dirty="0">
                <a:latin typeface="Book Antiqua" charset="0"/>
              </a:rPr>
              <a:t>wo	m   ty</a:t>
            </a:r>
            <a:r>
              <a:rPr lang="el-GR" sz="2800" dirty="0">
                <a:latin typeface="Times New Roman" charset="0"/>
              </a:rPr>
              <a:t>ε</a:t>
            </a:r>
            <a:r>
              <a:rPr lang="en-GB" sz="2800" dirty="0">
                <a:latin typeface="Book Antiqua" charset="0"/>
              </a:rPr>
              <a:t>n</a:t>
            </a:r>
            <a:r>
              <a:rPr lang="el-GR" sz="2800" dirty="0">
                <a:latin typeface="Times New Roman" charset="0"/>
              </a:rPr>
              <a:t>   </a:t>
            </a:r>
            <a:r>
              <a:rPr lang="en-GB" sz="2800" dirty="0" err="1">
                <a:latin typeface="Book Antiqua" charset="0"/>
              </a:rPr>
              <a:t>tsin</a:t>
            </a:r>
            <a:r>
              <a:rPr lang="en-GB" sz="2800" dirty="0">
                <a:latin typeface="Book Antiqua" charset="0"/>
              </a:rPr>
              <a:t>	</a:t>
            </a:r>
            <a:r>
              <a:rPr lang="en-GB" sz="2800" dirty="0" err="1">
                <a:latin typeface="Book Antiqua" charset="0"/>
              </a:rPr>
              <a:t>i</a:t>
            </a:r>
            <a:endParaRPr lang="el-GR" sz="2800" dirty="0">
              <a:latin typeface="Times New Roman" charset="0"/>
            </a:endParaRPr>
          </a:p>
          <a:p>
            <a:pPr marL="514350" indent="-514350">
              <a:lnSpc>
                <a:spcPct val="90000"/>
              </a:lnSpc>
              <a:buNone/>
            </a:pPr>
            <a:r>
              <a:rPr lang="el-GR" sz="2800" dirty="0">
                <a:latin typeface="Times New Roman" charset="0"/>
              </a:rPr>
              <a:t>εγώ πληθ. </a:t>
            </a:r>
            <a:r>
              <a:rPr lang="el-GR" sz="2800" dirty="0" err="1">
                <a:latin typeface="Times New Roman" charset="0"/>
              </a:rPr>
              <a:t>παίζ</a:t>
            </a:r>
            <a:r>
              <a:rPr lang="el-GR" sz="2800" dirty="0">
                <a:latin typeface="Times New Roman" charset="0"/>
              </a:rPr>
              <a:t>-  πιάνο	αόριστος</a:t>
            </a:r>
          </a:p>
          <a:p>
            <a:pPr marL="514350" indent="-514350">
              <a:lnSpc>
                <a:spcPct val="90000"/>
              </a:lnSpc>
              <a:buNone/>
            </a:pPr>
            <a:r>
              <a:rPr lang="el-GR" sz="2800" dirty="0">
                <a:latin typeface="Times New Roman" charset="0"/>
              </a:rPr>
              <a:t>«εμείς παίξαμε πιάνο»</a:t>
            </a:r>
          </a:p>
          <a:p>
            <a:pPr marL="514350" indent="-514350">
              <a:lnSpc>
                <a:spcPct val="90000"/>
              </a:lnSpc>
              <a:buNone/>
            </a:pPr>
            <a:r>
              <a:rPr lang="el-GR" sz="2800" dirty="0">
                <a:latin typeface="Times New Roman" charset="0"/>
              </a:rPr>
              <a:t>Για δείτε τι συμβαίνει και σε κάποιες λέξεις της Αγγλικής</a:t>
            </a:r>
          </a:p>
          <a:p>
            <a:pPr marL="514350" indent="-514350">
              <a:lnSpc>
                <a:spcPct val="90000"/>
              </a:lnSpc>
            </a:pPr>
            <a:r>
              <a:rPr lang="en-US" sz="2800" dirty="0">
                <a:latin typeface="Book Antiqua" charset="0"/>
              </a:rPr>
              <a:t>A very nice young lady will come to visit us tomorrow</a:t>
            </a:r>
            <a:r>
              <a:rPr lang="el-GR" sz="2800" dirty="0">
                <a:latin typeface="Times New Roman" charset="0"/>
              </a:rPr>
              <a:t> </a:t>
            </a:r>
          </a:p>
          <a:p>
            <a:endParaRPr lang="el-GR" dirty="0"/>
          </a:p>
        </p:txBody>
      </p:sp>
      <p:sp>
        <p:nvSpPr>
          <p:cNvPr id="4" name="TextBox 3">
            <a:extLst>
              <a:ext uri="{FF2B5EF4-FFF2-40B4-BE49-F238E27FC236}">
                <a16:creationId xmlns:a16="http://schemas.microsoft.com/office/drawing/2014/main" id="{52003A8B-460F-4201-93EA-B08BFAF52236}"/>
              </a:ext>
            </a:extLst>
          </p:cNvPr>
          <p:cNvSpPr txBox="1"/>
          <p:nvPr/>
        </p:nvSpPr>
        <p:spPr>
          <a:xfrm>
            <a:off x="10258425" y="2652331"/>
            <a:ext cx="1414463" cy="1477328"/>
          </a:xfrm>
          <a:prstGeom prst="rect">
            <a:avLst/>
          </a:prstGeom>
          <a:noFill/>
        </p:spPr>
        <p:txBody>
          <a:bodyPr wrap="square" rtlCol="0">
            <a:spAutoFit/>
          </a:bodyPr>
          <a:lstStyle/>
          <a:p>
            <a:r>
              <a:rPr lang="el-GR" dirty="0"/>
              <a:t>Κάθε μόρφημα αποτελεί</a:t>
            </a:r>
          </a:p>
          <a:p>
            <a:r>
              <a:rPr lang="el-GR" dirty="0"/>
              <a:t>ξεχωριστή</a:t>
            </a:r>
          </a:p>
          <a:p>
            <a:r>
              <a:rPr lang="el-GR" dirty="0"/>
              <a:t>λέξη</a:t>
            </a:r>
          </a:p>
        </p:txBody>
      </p:sp>
    </p:spTree>
    <p:extLst>
      <p:ext uri="{BB962C8B-B14F-4D97-AF65-F5344CB8AC3E}">
        <p14:creationId xmlns:p14="http://schemas.microsoft.com/office/powerpoint/2010/main" val="42563433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9800" y="-26938"/>
            <a:ext cx="7772400" cy="727026"/>
          </a:xfrm>
        </p:spPr>
        <p:txBody>
          <a:bodyPr>
            <a:normAutofit fontScale="90000"/>
          </a:bodyPr>
          <a:lstStyle/>
          <a:p>
            <a:pPr algn="ctr" eaLnBrk="1" hangingPunct="1">
              <a:defRPr/>
            </a:pPr>
            <a:r>
              <a:rPr lang="el-GR" altLang="en-US" dirty="0">
                <a:solidFill>
                  <a:srgbClr val="FF0000"/>
                </a:solidFill>
                <a:effectLst>
                  <a:outerShdw blurRad="38100" dist="38100" dir="2700000" algn="tl">
                    <a:srgbClr val="C0C0C0"/>
                  </a:outerShdw>
                </a:effectLst>
                <a:highlight>
                  <a:srgbClr val="FFFF00"/>
                </a:highlight>
                <a:latin typeface="Monotype Corsiva" panose="03010101010201010101" pitchFamily="66" charset="0"/>
              </a:rPr>
              <a:t>Τυπολογία γλωσσών</a:t>
            </a:r>
          </a:p>
        </p:txBody>
      </p:sp>
      <p:sp>
        <p:nvSpPr>
          <p:cNvPr id="6" name="5 - TextBox"/>
          <p:cNvSpPr txBox="1"/>
          <p:nvPr/>
        </p:nvSpPr>
        <p:spPr>
          <a:xfrm>
            <a:off x="1905000" y="838200"/>
            <a:ext cx="8458200" cy="2308324"/>
          </a:xfrm>
          <a:prstGeom prst="rect">
            <a:avLst/>
          </a:prstGeom>
          <a:noFill/>
        </p:spPr>
        <p:txBody>
          <a:bodyPr wrap="square" rtlCol="0">
            <a:spAutoFit/>
          </a:bodyPr>
          <a:lstStyle/>
          <a:p>
            <a:pPr algn="just">
              <a:buClr>
                <a:srgbClr val="7030A0"/>
              </a:buClr>
              <a:buFont typeface="Wingdings" pitchFamily="2" charset="2"/>
              <a:buChar char="q"/>
            </a:pPr>
            <a:r>
              <a:rPr lang="en-US" sz="2400" b="1" dirty="0">
                <a:solidFill>
                  <a:srgbClr val="00B050"/>
                </a:solidFill>
                <a:latin typeface="Cambria" pitchFamily="18" charset="0"/>
              </a:rPr>
              <a:t> </a:t>
            </a:r>
            <a:r>
              <a:rPr lang="el-GR" sz="2400" b="1" dirty="0">
                <a:solidFill>
                  <a:srgbClr val="00B050"/>
                </a:solidFill>
                <a:highlight>
                  <a:srgbClr val="FFFF00"/>
                </a:highlight>
                <a:latin typeface="Cambria" pitchFamily="18" charset="0"/>
              </a:rPr>
              <a:t>Συνθετικές</a:t>
            </a:r>
            <a:r>
              <a:rPr lang="el-GR" sz="2400" b="1" dirty="0">
                <a:latin typeface="Cambria" pitchFamily="18" charset="0"/>
              </a:rPr>
              <a:t> </a:t>
            </a:r>
            <a:r>
              <a:rPr lang="el-GR" sz="2400" dirty="0">
                <a:latin typeface="Cambria" pitchFamily="18" charset="0"/>
              </a:rPr>
              <a:t>είναι οι γλώσσες εκείνες που οι λέξεις τους αποτελούνται από περισσότερα του ενός μορφήματα. </a:t>
            </a:r>
          </a:p>
          <a:p>
            <a:pPr algn="just"/>
            <a:endParaRPr lang="el-GR" sz="2400" dirty="0">
              <a:latin typeface="Cambria" pitchFamily="18" charset="0"/>
            </a:endParaRPr>
          </a:p>
          <a:p>
            <a:pPr algn="just"/>
            <a:r>
              <a:rPr lang="el-GR" sz="2400" dirty="0"/>
              <a:t> </a:t>
            </a:r>
            <a:endParaRPr lang="en-US" sz="2400" dirty="0"/>
          </a:p>
          <a:p>
            <a:pPr algn="just"/>
            <a:r>
              <a:rPr lang="en-US" sz="2400" dirty="0"/>
              <a:t> </a:t>
            </a:r>
          </a:p>
          <a:p>
            <a:endParaRPr lang="en-US" sz="2400" dirty="0"/>
          </a:p>
        </p:txBody>
      </p:sp>
      <p:sp>
        <p:nvSpPr>
          <p:cNvPr id="4" name="3 - Ορθογώνιο"/>
          <p:cNvSpPr/>
          <p:nvPr/>
        </p:nvSpPr>
        <p:spPr>
          <a:xfrm>
            <a:off x="1905000" y="2056686"/>
            <a:ext cx="8305800" cy="1938992"/>
          </a:xfrm>
          <a:prstGeom prst="rect">
            <a:avLst/>
          </a:prstGeom>
        </p:spPr>
        <p:txBody>
          <a:bodyPr wrap="square">
            <a:spAutoFit/>
          </a:bodyPr>
          <a:lstStyle/>
          <a:p>
            <a:pPr algn="just"/>
            <a:r>
              <a:rPr lang="el-GR" sz="2400" dirty="0">
                <a:latin typeface="Cambria" pitchFamily="18" charset="0"/>
              </a:rPr>
              <a:t>Υποδιαιρούνται σε </a:t>
            </a:r>
            <a:r>
              <a:rPr lang="en-US" sz="2400" dirty="0">
                <a:latin typeface="Cambria" pitchFamily="18" charset="0"/>
              </a:rPr>
              <a:t>:</a:t>
            </a:r>
          </a:p>
          <a:p>
            <a:pPr algn="just"/>
            <a:r>
              <a:rPr lang="el-GR" sz="2400" dirty="0">
                <a:latin typeface="Cambria" pitchFamily="18" charset="0"/>
              </a:rPr>
              <a:t>(α)</a:t>
            </a:r>
            <a:r>
              <a:rPr lang="en-US" sz="2400" b="1" dirty="0">
                <a:latin typeface="Cambria" pitchFamily="18" charset="0"/>
              </a:rPr>
              <a:t> </a:t>
            </a:r>
            <a:r>
              <a:rPr lang="el-GR" sz="2400" b="1" dirty="0">
                <a:latin typeface="Cambria" pitchFamily="18" charset="0"/>
              </a:rPr>
              <a:t>συγκολλητικές (</a:t>
            </a:r>
            <a:r>
              <a:rPr lang="en-US" sz="2400" b="1" dirty="0">
                <a:latin typeface="Cambria" pitchFamily="18" charset="0"/>
              </a:rPr>
              <a:t>agglutinating/agglutinative)</a:t>
            </a:r>
            <a:r>
              <a:rPr lang="el-GR" sz="2400" dirty="0">
                <a:latin typeface="Cambria" pitchFamily="18" charset="0"/>
              </a:rPr>
              <a:t>, </a:t>
            </a:r>
            <a:endParaRPr lang="en-US" sz="2400" dirty="0">
              <a:latin typeface="Cambria" pitchFamily="18" charset="0"/>
            </a:endParaRPr>
          </a:p>
          <a:p>
            <a:pPr algn="just"/>
            <a:r>
              <a:rPr lang="el-GR" sz="2400" dirty="0">
                <a:latin typeface="Cambria" pitchFamily="18" charset="0"/>
              </a:rPr>
              <a:t>(β)</a:t>
            </a:r>
            <a:r>
              <a:rPr lang="el-GR" sz="2400" b="1" dirty="0">
                <a:latin typeface="Cambria" pitchFamily="18" charset="0"/>
              </a:rPr>
              <a:t> κλιτές</a:t>
            </a:r>
            <a:r>
              <a:rPr lang="en-US" sz="2400" b="1" dirty="0">
                <a:latin typeface="Cambria" pitchFamily="18" charset="0"/>
              </a:rPr>
              <a:t> (inflective/inflected)</a:t>
            </a:r>
            <a:r>
              <a:rPr lang="el-GR" sz="2400" b="1" dirty="0">
                <a:latin typeface="Cambria" pitchFamily="18" charset="0"/>
              </a:rPr>
              <a:t> ή διαχυτικές </a:t>
            </a:r>
            <a:r>
              <a:rPr lang="el-GR" sz="2400" dirty="0">
                <a:latin typeface="Cambria" pitchFamily="18" charset="0"/>
              </a:rPr>
              <a:t>και </a:t>
            </a:r>
            <a:endParaRPr lang="en-US" sz="2400" dirty="0">
              <a:latin typeface="Cambria" pitchFamily="18" charset="0"/>
            </a:endParaRPr>
          </a:p>
          <a:p>
            <a:pPr algn="just"/>
            <a:r>
              <a:rPr lang="el-GR" sz="2400" dirty="0">
                <a:latin typeface="Cambria" pitchFamily="18" charset="0"/>
              </a:rPr>
              <a:t>(γ) </a:t>
            </a:r>
            <a:r>
              <a:rPr lang="el-GR" sz="2400" b="1" dirty="0" err="1">
                <a:latin typeface="Cambria" pitchFamily="18" charset="0"/>
              </a:rPr>
              <a:t>πολυσυνθετικές</a:t>
            </a:r>
            <a:r>
              <a:rPr lang="el-GR" sz="2400" dirty="0">
                <a:latin typeface="Cambria" pitchFamily="18" charset="0"/>
              </a:rPr>
              <a:t> </a:t>
            </a:r>
            <a:r>
              <a:rPr lang="en-US" sz="2400" b="1" dirty="0">
                <a:latin typeface="Cambria" pitchFamily="18" charset="0"/>
              </a:rPr>
              <a:t>(polysynthetic)</a:t>
            </a:r>
            <a:r>
              <a:rPr lang="el-GR" sz="2400" dirty="0">
                <a:latin typeface="Cambria" pitchFamily="18" charset="0"/>
              </a:rPr>
              <a:t>.</a:t>
            </a:r>
            <a:endParaRPr lang="en-US" sz="2400" dirty="0">
              <a:latin typeface="Cambria" pitchFamily="18" charset="0"/>
            </a:endParaRPr>
          </a:p>
          <a:p>
            <a:pPr algn="just"/>
            <a:r>
              <a:rPr lang="el-GR" sz="2400" b="1" dirty="0">
                <a:latin typeface="Cambria" pitchFamily="18" charset="0"/>
              </a:rPr>
              <a:t> </a:t>
            </a:r>
            <a:endParaRPr lang="en-US" sz="2400" dirty="0">
              <a:latin typeface="Cambria" pitchFamily="18" charset="0"/>
            </a:endParaRPr>
          </a:p>
        </p:txBody>
      </p:sp>
      <p:sp>
        <p:nvSpPr>
          <p:cNvPr id="5" name="4 - Ορθογώνιο"/>
          <p:cNvSpPr/>
          <p:nvPr/>
        </p:nvSpPr>
        <p:spPr>
          <a:xfrm>
            <a:off x="1689904" y="3733800"/>
            <a:ext cx="8749496" cy="2677656"/>
          </a:xfrm>
          <a:prstGeom prst="rect">
            <a:avLst/>
          </a:prstGeom>
        </p:spPr>
        <p:txBody>
          <a:bodyPr wrap="square">
            <a:spAutoFit/>
          </a:bodyPr>
          <a:lstStyle/>
          <a:p>
            <a:pPr algn="just">
              <a:buClr>
                <a:srgbClr val="7030A0"/>
              </a:buClr>
              <a:buFont typeface="Wingdings" pitchFamily="2" charset="2"/>
              <a:buChar char="ü"/>
            </a:pPr>
            <a:r>
              <a:rPr lang="el-GR" sz="2400" dirty="0">
                <a:latin typeface="Cambria" pitchFamily="18" charset="0"/>
              </a:rPr>
              <a:t>Οι </a:t>
            </a:r>
            <a:r>
              <a:rPr lang="el-GR" sz="2400" b="1" dirty="0">
                <a:solidFill>
                  <a:srgbClr val="00B050"/>
                </a:solidFill>
                <a:highlight>
                  <a:srgbClr val="FFFF00"/>
                </a:highlight>
                <a:latin typeface="Cambria" pitchFamily="18" charset="0"/>
              </a:rPr>
              <a:t>συγκολλητικές</a:t>
            </a:r>
            <a:r>
              <a:rPr lang="el-GR" sz="2400" b="1" dirty="0">
                <a:solidFill>
                  <a:srgbClr val="00B050"/>
                </a:solidFill>
                <a:latin typeface="Cambria" pitchFamily="18" charset="0"/>
              </a:rPr>
              <a:t> </a:t>
            </a:r>
            <a:r>
              <a:rPr lang="el-GR" sz="2400" dirty="0">
                <a:latin typeface="Cambria" pitchFamily="18" charset="0"/>
              </a:rPr>
              <a:t>γλώσσες</a:t>
            </a:r>
            <a:r>
              <a:rPr lang="el-GR" sz="2400" b="1" dirty="0">
                <a:latin typeface="Cambria" pitchFamily="18" charset="0"/>
              </a:rPr>
              <a:t> </a:t>
            </a:r>
            <a:r>
              <a:rPr lang="el-GR" sz="2400" dirty="0">
                <a:latin typeface="Cambria" pitchFamily="18" charset="0"/>
              </a:rPr>
              <a:t>έχουν δύο κύρια χαρακτηριστικά:</a:t>
            </a:r>
            <a:endParaRPr lang="en-US" sz="2400" dirty="0">
              <a:latin typeface="Cambria" pitchFamily="18" charset="0"/>
            </a:endParaRPr>
          </a:p>
          <a:p>
            <a:pPr algn="just"/>
            <a:endParaRPr lang="en-US" sz="2400" dirty="0">
              <a:latin typeface="Cambria" pitchFamily="18" charset="0"/>
            </a:endParaRPr>
          </a:p>
          <a:p>
            <a:pPr lvl="0" algn="just">
              <a:buClr>
                <a:srgbClr val="7030A0"/>
              </a:buClr>
              <a:buFont typeface="Courier New" pitchFamily="49" charset="0"/>
              <a:buChar char="o"/>
            </a:pPr>
            <a:r>
              <a:rPr lang="en-US" sz="2400" dirty="0">
                <a:latin typeface="Cambria" pitchFamily="18" charset="0"/>
              </a:rPr>
              <a:t> </a:t>
            </a:r>
            <a:r>
              <a:rPr lang="el-GR" sz="2400" dirty="0">
                <a:latin typeface="Cambria" pitchFamily="18" charset="0"/>
              </a:rPr>
              <a:t>Μπορούμε εύκολα να ξεχωρίσουμε τα μορφήματα που συμμετέχουν στον σχηματισμό των λέξεων. Οι γλώσσες λοιπόν αυτές έχουν διαφανή και άμεσα προσιτή μορφολογική δομή.</a:t>
            </a:r>
            <a:endParaRPr lang="en-US" sz="2400" dirty="0">
              <a:latin typeface="Cambria" pitchFamily="18" charset="0"/>
            </a:endParaRPr>
          </a:p>
          <a:p>
            <a:pPr lvl="0" algn="just">
              <a:buClr>
                <a:srgbClr val="7030A0"/>
              </a:buClr>
              <a:buFont typeface="Courier New" pitchFamily="49" charset="0"/>
              <a:buChar char="o"/>
            </a:pPr>
            <a:r>
              <a:rPr lang="el-GR" sz="2400" dirty="0">
                <a:latin typeface="Cambria" pitchFamily="18" charset="0"/>
              </a:rPr>
              <a:t>Η συσχέτιση ανάμεσα στο στοιχείο της μορφής και την έννοια που αυτό πραγματώνει είναι «ένα προς ένα».</a:t>
            </a:r>
            <a:endParaRPr lang="en-US" sz="2400" dirty="0">
              <a:latin typeface="Cambria" pitchFamily="18" charset="0"/>
            </a:endParaRPr>
          </a:p>
        </p:txBody>
      </p:sp>
    </p:spTree>
    <p:extLst>
      <p:ext uri="{BB962C8B-B14F-4D97-AF65-F5344CB8AC3E}">
        <p14:creationId xmlns:p14="http://schemas.microsoft.com/office/powerpoint/2010/main" val="44536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09800" y="-228600"/>
            <a:ext cx="7772400" cy="1143000"/>
          </a:xfrm>
        </p:spPr>
        <p:txBody>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Τυπολογία γλωσσών</a:t>
            </a:r>
          </a:p>
        </p:txBody>
      </p:sp>
      <p:sp>
        <p:nvSpPr>
          <p:cNvPr id="6" name="5 - TextBox"/>
          <p:cNvSpPr txBox="1"/>
          <p:nvPr/>
        </p:nvSpPr>
        <p:spPr>
          <a:xfrm>
            <a:off x="152400" y="877045"/>
            <a:ext cx="8458200" cy="5447645"/>
          </a:xfrm>
          <a:prstGeom prst="rect">
            <a:avLst/>
          </a:prstGeom>
          <a:noFill/>
        </p:spPr>
        <p:txBody>
          <a:bodyPr wrap="square" rtlCol="0">
            <a:spAutoFit/>
          </a:bodyPr>
          <a:lstStyle/>
          <a:p>
            <a:pPr algn="just"/>
            <a:r>
              <a:rPr lang="el-GR" sz="2400" dirty="0">
                <a:latin typeface="Cambria" pitchFamily="18" charset="0"/>
              </a:rPr>
              <a:t>π.χ. Τούρκικα	</a:t>
            </a:r>
          </a:p>
          <a:p>
            <a:pPr algn="just"/>
            <a:r>
              <a:rPr lang="el-GR" sz="2400" u="sng" dirty="0">
                <a:solidFill>
                  <a:srgbClr val="00B050"/>
                </a:solidFill>
                <a:latin typeface="Cambria" pitchFamily="18" charset="0"/>
              </a:rPr>
              <a:t>Μορφήματα</a:t>
            </a:r>
            <a:endParaRPr lang="en-US" sz="2400" dirty="0">
              <a:solidFill>
                <a:srgbClr val="00B050"/>
              </a:solidFill>
              <a:latin typeface="Cambria" pitchFamily="18" charset="0"/>
            </a:endParaRPr>
          </a:p>
          <a:p>
            <a:pPr algn="just"/>
            <a:r>
              <a:rPr lang="el-GR" sz="2400" dirty="0">
                <a:latin typeface="Cambria" pitchFamily="18" charset="0"/>
              </a:rPr>
              <a:t>/</a:t>
            </a:r>
            <a:r>
              <a:rPr lang="en-US" sz="2400" dirty="0" err="1">
                <a:latin typeface="Cambria" pitchFamily="18" charset="0"/>
              </a:rPr>
              <a:t>ev</a:t>
            </a:r>
            <a:r>
              <a:rPr lang="el-GR" sz="2400" dirty="0">
                <a:latin typeface="Cambria" pitchFamily="18" charset="0"/>
              </a:rPr>
              <a:t>/ 		= 	σπίτι</a:t>
            </a:r>
            <a:endParaRPr lang="en-US" sz="2400" dirty="0">
              <a:latin typeface="Cambria" pitchFamily="18" charset="0"/>
            </a:endParaRPr>
          </a:p>
          <a:p>
            <a:pPr algn="just"/>
            <a:r>
              <a:rPr lang="el-GR" sz="2400" dirty="0">
                <a:latin typeface="Cambria" pitchFamily="18" charset="0"/>
              </a:rPr>
              <a:t>/</a:t>
            </a:r>
            <a:r>
              <a:rPr lang="en-US" sz="2400" dirty="0" err="1">
                <a:latin typeface="Cambria" pitchFamily="18" charset="0"/>
              </a:rPr>
              <a:t>ler</a:t>
            </a:r>
            <a:r>
              <a:rPr lang="el-GR" sz="2400" dirty="0">
                <a:latin typeface="Cambria" pitchFamily="18" charset="0"/>
              </a:rPr>
              <a:t>/		= 	πληθυντικός</a:t>
            </a:r>
            <a:endParaRPr lang="en-US" sz="2400" dirty="0">
              <a:latin typeface="Cambria" pitchFamily="18" charset="0"/>
            </a:endParaRPr>
          </a:p>
          <a:p>
            <a:pPr algn="just"/>
            <a:r>
              <a:rPr lang="el-GR" sz="2400" dirty="0">
                <a:latin typeface="Cambria" pitchFamily="18" charset="0"/>
              </a:rPr>
              <a:t>/</a:t>
            </a:r>
            <a:r>
              <a:rPr lang="en-US" sz="2400" dirty="0" err="1">
                <a:latin typeface="Cambria" pitchFamily="18" charset="0"/>
              </a:rPr>
              <a:t>i</a:t>
            </a:r>
            <a:r>
              <a:rPr lang="el-GR" sz="2400" dirty="0">
                <a:latin typeface="Cambria" pitchFamily="18" charset="0"/>
              </a:rPr>
              <a:t>/ 		= 	κτητική αντωνυμία 3</a:t>
            </a:r>
            <a:r>
              <a:rPr lang="el-GR" sz="2400" baseline="30000" dirty="0">
                <a:latin typeface="Cambria" pitchFamily="18" charset="0"/>
              </a:rPr>
              <a:t>ου</a:t>
            </a:r>
            <a:r>
              <a:rPr lang="el-GR" sz="2400" dirty="0">
                <a:latin typeface="Cambria" pitchFamily="18" charset="0"/>
              </a:rPr>
              <a:t> προσώπου</a:t>
            </a:r>
            <a:endParaRPr lang="en-US" sz="2400" dirty="0">
              <a:latin typeface="Cambria" pitchFamily="18" charset="0"/>
            </a:endParaRPr>
          </a:p>
          <a:p>
            <a:pPr algn="just"/>
            <a:r>
              <a:rPr lang="el-GR" sz="2400" dirty="0">
                <a:latin typeface="Cambria" pitchFamily="18" charset="0"/>
              </a:rPr>
              <a:t>/</a:t>
            </a:r>
            <a:r>
              <a:rPr lang="el-GR" sz="2400" dirty="0" err="1">
                <a:latin typeface="Cambria" pitchFamily="18" charset="0"/>
              </a:rPr>
              <a:t>den</a:t>
            </a:r>
            <a:r>
              <a:rPr lang="el-GR" sz="2400" dirty="0">
                <a:latin typeface="Cambria" pitchFamily="18" charset="0"/>
              </a:rPr>
              <a:t>/ 		= 	από</a:t>
            </a:r>
            <a:endParaRPr lang="en-US" sz="2400" dirty="0">
              <a:latin typeface="Cambria" pitchFamily="18" charset="0"/>
            </a:endParaRPr>
          </a:p>
          <a:p>
            <a:pPr algn="just"/>
            <a:endParaRPr lang="el-GR" sz="1200" u="sng" dirty="0">
              <a:latin typeface="Cambria" pitchFamily="18" charset="0"/>
            </a:endParaRPr>
          </a:p>
          <a:p>
            <a:pPr algn="just"/>
            <a:r>
              <a:rPr lang="el-GR" sz="2400" u="sng" dirty="0">
                <a:solidFill>
                  <a:srgbClr val="00B050"/>
                </a:solidFill>
                <a:latin typeface="Cambria" pitchFamily="18" charset="0"/>
              </a:rPr>
              <a:t>Λέξεις</a:t>
            </a:r>
            <a:endParaRPr lang="en-US" sz="2400" dirty="0">
              <a:solidFill>
                <a:srgbClr val="00B050"/>
              </a:solidFill>
              <a:latin typeface="Cambria" pitchFamily="18" charset="0"/>
            </a:endParaRPr>
          </a:p>
          <a:p>
            <a:pPr algn="just"/>
            <a:r>
              <a:rPr lang="el-GR" sz="2400" b="1" dirty="0">
                <a:latin typeface="Cambria" pitchFamily="18" charset="0"/>
              </a:rPr>
              <a:t>/</a:t>
            </a:r>
            <a:r>
              <a:rPr lang="en-US" sz="2400" dirty="0" err="1">
                <a:latin typeface="Cambria" pitchFamily="18" charset="0"/>
              </a:rPr>
              <a:t>evler</a:t>
            </a:r>
            <a:r>
              <a:rPr lang="el-GR" sz="2400" dirty="0">
                <a:latin typeface="Cambria" pitchFamily="18" charset="0"/>
              </a:rPr>
              <a:t>/	=	τα σπίτια</a:t>
            </a:r>
            <a:endParaRPr lang="en-US" sz="2400" dirty="0">
              <a:latin typeface="Cambria" pitchFamily="18" charset="0"/>
            </a:endParaRPr>
          </a:p>
          <a:p>
            <a:pPr algn="just"/>
            <a:r>
              <a:rPr lang="el-GR" sz="2400" dirty="0">
                <a:latin typeface="Cambria" pitchFamily="18" charset="0"/>
              </a:rPr>
              <a:t>/</a:t>
            </a:r>
            <a:r>
              <a:rPr lang="en-US" sz="2400" dirty="0" err="1">
                <a:latin typeface="Cambria" pitchFamily="18" charset="0"/>
              </a:rPr>
              <a:t>evi</a:t>
            </a:r>
            <a:r>
              <a:rPr lang="el-GR" sz="2400" dirty="0">
                <a:latin typeface="Cambria" pitchFamily="18" charset="0"/>
              </a:rPr>
              <a:t>/		=	το σπίτι του/της</a:t>
            </a:r>
            <a:endParaRPr lang="en-US" sz="2400" dirty="0">
              <a:latin typeface="Cambria" pitchFamily="18" charset="0"/>
            </a:endParaRPr>
          </a:p>
          <a:p>
            <a:pPr algn="just"/>
            <a:r>
              <a:rPr lang="el-GR" sz="2400" dirty="0">
                <a:latin typeface="Cambria" pitchFamily="18" charset="0"/>
              </a:rPr>
              <a:t>/</a:t>
            </a:r>
            <a:r>
              <a:rPr lang="en-US" sz="2400" dirty="0" err="1">
                <a:latin typeface="Cambria" pitchFamily="18" charset="0"/>
              </a:rPr>
              <a:t>evleri</a:t>
            </a:r>
            <a:r>
              <a:rPr lang="el-GR" sz="2400" dirty="0">
                <a:latin typeface="Cambria" pitchFamily="18" charset="0"/>
              </a:rPr>
              <a:t>/</a:t>
            </a:r>
            <a:r>
              <a:rPr lang="el-GR" sz="2400" b="1" dirty="0">
                <a:latin typeface="Cambria" pitchFamily="18" charset="0"/>
              </a:rPr>
              <a:t>	</a:t>
            </a:r>
            <a:r>
              <a:rPr lang="el-GR" sz="2400" dirty="0">
                <a:latin typeface="Cambria" pitchFamily="18" charset="0"/>
              </a:rPr>
              <a:t>=</a:t>
            </a:r>
            <a:r>
              <a:rPr lang="el-GR" sz="2400" b="1" dirty="0">
                <a:latin typeface="Cambria" pitchFamily="18" charset="0"/>
              </a:rPr>
              <a:t>	</a:t>
            </a:r>
            <a:r>
              <a:rPr lang="el-GR" sz="2400" dirty="0">
                <a:latin typeface="Cambria" pitchFamily="18" charset="0"/>
              </a:rPr>
              <a:t>τα σπίτια του/της</a:t>
            </a:r>
            <a:endParaRPr lang="en-US" sz="2400" dirty="0">
              <a:latin typeface="Cambria" pitchFamily="18" charset="0"/>
            </a:endParaRPr>
          </a:p>
          <a:p>
            <a:pPr algn="just"/>
            <a:r>
              <a:rPr lang="el-GR" sz="2400" dirty="0">
                <a:latin typeface="Cambria" pitchFamily="18" charset="0"/>
              </a:rPr>
              <a:t>/</a:t>
            </a:r>
            <a:r>
              <a:rPr lang="en-US" sz="2400" dirty="0" err="1">
                <a:latin typeface="Cambria" pitchFamily="18" charset="0"/>
              </a:rPr>
              <a:t>evden</a:t>
            </a:r>
            <a:r>
              <a:rPr lang="el-GR" sz="2400" dirty="0">
                <a:latin typeface="Cambria" pitchFamily="18" charset="0"/>
              </a:rPr>
              <a:t>/	=	από το σπίτι</a:t>
            </a:r>
            <a:endParaRPr lang="en-US" sz="2400" dirty="0">
              <a:latin typeface="Cambria" pitchFamily="18" charset="0"/>
            </a:endParaRPr>
          </a:p>
          <a:p>
            <a:pPr algn="just"/>
            <a:r>
              <a:rPr lang="el-GR" sz="2400" dirty="0">
                <a:latin typeface="Cambria" pitchFamily="18" charset="0"/>
              </a:rPr>
              <a:t>/</a:t>
            </a:r>
            <a:r>
              <a:rPr lang="en-US" sz="2400" dirty="0" err="1">
                <a:latin typeface="Cambria" pitchFamily="18" charset="0"/>
              </a:rPr>
              <a:t>evlerden</a:t>
            </a:r>
            <a:r>
              <a:rPr lang="el-GR" sz="2400" dirty="0">
                <a:latin typeface="Cambria" pitchFamily="18" charset="0"/>
              </a:rPr>
              <a:t>/	=	από τα σπίτια</a:t>
            </a:r>
            <a:r>
              <a:rPr lang="el-GR" sz="2400" dirty="0"/>
              <a:t> </a:t>
            </a:r>
            <a:endParaRPr lang="en-US" sz="2400" dirty="0"/>
          </a:p>
          <a:p>
            <a:r>
              <a:rPr lang="en-US" sz="2400" dirty="0"/>
              <a:t> </a:t>
            </a:r>
          </a:p>
          <a:p>
            <a:endParaRPr lang="en-US" sz="2400" dirty="0"/>
          </a:p>
        </p:txBody>
      </p:sp>
      <p:sp>
        <p:nvSpPr>
          <p:cNvPr id="4" name="3 - Ορθογώνιο"/>
          <p:cNvSpPr/>
          <p:nvPr/>
        </p:nvSpPr>
        <p:spPr>
          <a:xfrm>
            <a:off x="1905000" y="5638801"/>
            <a:ext cx="8458200" cy="1200329"/>
          </a:xfrm>
          <a:prstGeom prst="rect">
            <a:avLst/>
          </a:prstGeom>
        </p:spPr>
        <p:txBody>
          <a:bodyPr wrap="square">
            <a:spAutoFit/>
          </a:bodyPr>
          <a:lstStyle/>
          <a:p>
            <a:pPr algn="just"/>
            <a:r>
              <a:rPr lang="el-GR" sz="2400" dirty="0">
                <a:latin typeface="Cambria" pitchFamily="18" charset="0"/>
              </a:rPr>
              <a:t>Το κάθε μόρφημα έχει σταθερή μορφή και έννοια και οι λέξεις παράγονται με απλή συγκόλληση των μορφημάτων, τα οποία πάντα διατηρούν την οντότητά τους.</a:t>
            </a:r>
            <a:endParaRPr lang="en-US" sz="2400" dirty="0">
              <a:latin typeface="Cambria" pitchFamily="18" charset="0"/>
            </a:endParaRPr>
          </a:p>
        </p:txBody>
      </p:sp>
      <p:sp>
        <p:nvSpPr>
          <p:cNvPr id="3" name="TextBox 2">
            <a:extLst>
              <a:ext uri="{FF2B5EF4-FFF2-40B4-BE49-F238E27FC236}">
                <a16:creationId xmlns:a16="http://schemas.microsoft.com/office/drawing/2014/main" id="{73247DBE-A96B-3C3C-0221-FF5540F9F388}"/>
              </a:ext>
            </a:extLst>
          </p:cNvPr>
          <p:cNvSpPr txBox="1"/>
          <p:nvPr/>
        </p:nvSpPr>
        <p:spPr>
          <a:xfrm>
            <a:off x="10001250" y="2143125"/>
            <a:ext cx="1103444" cy="923330"/>
          </a:xfrm>
          <a:prstGeom prst="rect">
            <a:avLst/>
          </a:prstGeom>
          <a:noFill/>
        </p:spPr>
        <p:txBody>
          <a:bodyPr wrap="none" rtlCol="0">
            <a:spAutoFit/>
          </a:bodyPr>
          <a:lstStyle/>
          <a:p>
            <a:r>
              <a:rPr lang="el-GR" dirty="0"/>
              <a:t>Τουρκική</a:t>
            </a:r>
          </a:p>
          <a:p>
            <a:r>
              <a:rPr lang="el-GR" dirty="0"/>
              <a:t>Ζουλού</a:t>
            </a:r>
          </a:p>
          <a:p>
            <a:r>
              <a:rPr lang="el-GR" dirty="0"/>
              <a:t>Κέτσουα</a:t>
            </a:r>
          </a:p>
        </p:txBody>
      </p:sp>
    </p:spTree>
    <p:extLst>
      <p:ext uri="{BB962C8B-B14F-4D97-AF65-F5344CB8AC3E}">
        <p14:creationId xmlns:p14="http://schemas.microsoft.com/office/powerpoint/2010/main" val="9094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38400" y="0"/>
            <a:ext cx="7772400" cy="762000"/>
          </a:xfrm>
        </p:spPr>
        <p:txBody>
          <a:bodyPr>
            <a:normAutofit fontScale="90000"/>
          </a:bodyPr>
          <a:lstStyle/>
          <a:p>
            <a:pPr algn="ctr" eaLnBrk="1" hangingPunct="1">
              <a:defRPr/>
            </a:pPr>
            <a:r>
              <a:rPr lang="el-GR" altLang="en-US" sz="3200" dirty="0">
                <a:solidFill>
                  <a:srgbClr val="7030A0"/>
                </a:solidFill>
                <a:effectLst>
                  <a:outerShdw blurRad="38100" dist="38100" dir="2700000" algn="tl">
                    <a:srgbClr val="C0C0C0"/>
                  </a:outerShdw>
                </a:effectLst>
                <a:latin typeface="Monotype Corsiva" panose="03010101010201010101" pitchFamily="66" charset="0"/>
              </a:rPr>
              <a:t>Τυπολογία γλωσσών</a:t>
            </a:r>
          </a:p>
        </p:txBody>
      </p:sp>
      <p:sp>
        <p:nvSpPr>
          <p:cNvPr id="6" name="5 - TextBox"/>
          <p:cNvSpPr txBox="1"/>
          <p:nvPr/>
        </p:nvSpPr>
        <p:spPr>
          <a:xfrm>
            <a:off x="1752600" y="990601"/>
            <a:ext cx="8686800" cy="5940088"/>
          </a:xfrm>
          <a:prstGeom prst="rect">
            <a:avLst/>
          </a:prstGeom>
          <a:noFill/>
        </p:spPr>
        <p:txBody>
          <a:bodyPr wrap="square" rtlCol="0">
            <a:spAutoFit/>
          </a:bodyPr>
          <a:lstStyle/>
          <a:p>
            <a:pPr algn="just">
              <a:buClr>
                <a:srgbClr val="7030A0"/>
              </a:buClr>
              <a:buFont typeface="Wingdings" pitchFamily="2" charset="2"/>
              <a:buChar char="ü"/>
            </a:pPr>
            <a:r>
              <a:rPr lang="el-GR" sz="2400" dirty="0">
                <a:latin typeface="Cambria" pitchFamily="18" charset="0"/>
              </a:rPr>
              <a:t>Οι</a:t>
            </a:r>
            <a:r>
              <a:rPr lang="el-GR" sz="2400" b="1" dirty="0">
                <a:latin typeface="Cambria" pitchFamily="18" charset="0"/>
              </a:rPr>
              <a:t> </a:t>
            </a:r>
            <a:r>
              <a:rPr lang="el-GR" sz="2400" b="1" dirty="0">
                <a:solidFill>
                  <a:srgbClr val="00B050"/>
                </a:solidFill>
                <a:latin typeface="Cambria" pitchFamily="18" charset="0"/>
              </a:rPr>
              <a:t>κλιτές</a:t>
            </a:r>
            <a:r>
              <a:rPr lang="el-GR" sz="2400" b="1" dirty="0">
                <a:latin typeface="Cambria" pitchFamily="18" charset="0"/>
              </a:rPr>
              <a:t> </a:t>
            </a:r>
            <a:r>
              <a:rPr lang="el-GR" sz="2400" dirty="0">
                <a:latin typeface="Cambria" pitchFamily="18" charset="0"/>
              </a:rPr>
              <a:t>γλώσσες, από την άλλη πλευρά, έχουν τα ακόλουθα χαρακτηριστικά:</a:t>
            </a:r>
            <a:endParaRPr lang="en-US" sz="2400" dirty="0">
              <a:latin typeface="Cambria" pitchFamily="18" charset="0"/>
            </a:endParaRPr>
          </a:p>
          <a:p>
            <a:pPr algn="just">
              <a:buClr>
                <a:srgbClr val="7030A0"/>
              </a:buClr>
              <a:buFont typeface="Wingdings" pitchFamily="2" charset="2"/>
              <a:buChar char="ü"/>
            </a:pPr>
            <a:endParaRPr lang="en-US" sz="2400" dirty="0">
              <a:latin typeface="Cambria" pitchFamily="18" charset="0"/>
            </a:endParaRPr>
          </a:p>
          <a:p>
            <a:pPr lvl="0" algn="just">
              <a:buClr>
                <a:srgbClr val="7030A0"/>
              </a:buClr>
              <a:buFont typeface="Courier New" pitchFamily="49" charset="0"/>
              <a:buChar char="o"/>
            </a:pPr>
            <a:r>
              <a:rPr lang="el-GR" sz="2400" dirty="0">
                <a:latin typeface="Cambria" pitchFamily="18" charset="0"/>
              </a:rPr>
              <a:t>Η διαίρεση της λέξης στα μορφήματά της είναι προβληματική.</a:t>
            </a:r>
            <a:endParaRPr lang="en-US" sz="2400" dirty="0">
              <a:latin typeface="Cambria" pitchFamily="18" charset="0"/>
            </a:endParaRPr>
          </a:p>
          <a:p>
            <a:pPr lvl="0" algn="just">
              <a:buClr>
                <a:srgbClr val="7030A0"/>
              </a:buClr>
              <a:buFont typeface="Courier New" pitchFamily="49" charset="0"/>
              <a:buChar char="o"/>
            </a:pPr>
            <a:r>
              <a:rPr lang="el-GR" sz="2400" dirty="0">
                <a:latin typeface="Cambria" pitchFamily="18" charset="0"/>
              </a:rPr>
              <a:t>Η σχέση ανάμεσα στα στοιχεία της μορφής κι εκείνα της έννοιας είναι έμμεση και πολύπλοκη και δεν υπάρχει αντιστοιχία «ένα προς ένα».</a:t>
            </a:r>
            <a:endParaRPr lang="en-US" sz="2400" dirty="0">
              <a:latin typeface="Cambria" pitchFamily="18" charset="0"/>
            </a:endParaRPr>
          </a:p>
          <a:p>
            <a:pPr lvl="0" algn="just">
              <a:buClr>
                <a:srgbClr val="7030A0"/>
              </a:buClr>
              <a:buFont typeface="Courier New" pitchFamily="49" charset="0"/>
              <a:buChar char="o"/>
            </a:pPr>
            <a:endParaRPr lang="en-US" sz="2400" dirty="0">
              <a:latin typeface="Cambria" pitchFamily="18" charset="0"/>
            </a:endParaRPr>
          </a:p>
          <a:p>
            <a:pPr algn="just"/>
            <a:r>
              <a:rPr lang="el-GR" sz="2400" dirty="0">
                <a:latin typeface="Cambria" pitchFamily="18" charset="0"/>
              </a:rPr>
              <a:t>π.χ. Ελληνικά</a:t>
            </a:r>
            <a:endParaRPr lang="en-US" sz="2400" dirty="0">
              <a:latin typeface="Cambria" pitchFamily="18" charset="0"/>
            </a:endParaRPr>
          </a:p>
          <a:p>
            <a:pPr algn="just"/>
            <a:r>
              <a:rPr lang="en-US" sz="2400" dirty="0">
                <a:latin typeface="Cambria" pitchFamily="18" charset="0"/>
              </a:rPr>
              <a:t>				</a:t>
            </a:r>
            <a:r>
              <a:rPr lang="el-GR" sz="2400" dirty="0">
                <a:latin typeface="Cambria" pitchFamily="18" charset="0"/>
              </a:rPr>
              <a:t>/</a:t>
            </a:r>
            <a:r>
              <a:rPr lang="en-US" sz="2400" dirty="0">
                <a:latin typeface="Cambria" pitchFamily="18" charset="0"/>
              </a:rPr>
              <a:t>e</a:t>
            </a:r>
            <a:r>
              <a:rPr lang="el-GR" sz="2400" dirty="0">
                <a:latin typeface="Cambria" pitchFamily="18" charset="0"/>
              </a:rPr>
              <a:t>-γ</a:t>
            </a:r>
            <a:r>
              <a:rPr lang="en-US" sz="2400" dirty="0">
                <a:latin typeface="Cambria" pitchFamily="18" charset="0"/>
              </a:rPr>
              <a:t>rap</a:t>
            </a:r>
            <a:r>
              <a:rPr lang="el-GR" sz="2400" dirty="0">
                <a:latin typeface="Cambria" pitchFamily="18" charset="0"/>
              </a:rPr>
              <a:t>-</a:t>
            </a:r>
            <a:r>
              <a:rPr lang="en-US" sz="2400" dirty="0">
                <a:latin typeface="Cambria" pitchFamily="18" charset="0"/>
              </a:rPr>
              <a:t>s</a:t>
            </a:r>
            <a:r>
              <a:rPr lang="el-GR" sz="2400" dirty="0">
                <a:latin typeface="Cambria" pitchFamily="18" charset="0"/>
              </a:rPr>
              <a:t>-</a:t>
            </a:r>
            <a:r>
              <a:rPr lang="en-US" sz="2400" dirty="0">
                <a:latin typeface="Cambria" pitchFamily="18" charset="0"/>
              </a:rPr>
              <a:t>a</a:t>
            </a:r>
            <a:r>
              <a:rPr lang="el-GR" sz="2400" dirty="0">
                <a:latin typeface="Cambria" pitchFamily="18" charset="0"/>
              </a:rPr>
              <a:t>/</a:t>
            </a:r>
            <a:endParaRPr lang="en-US" sz="2400" dirty="0">
              <a:latin typeface="Cambria" pitchFamily="18" charset="0"/>
            </a:endParaRPr>
          </a:p>
          <a:p>
            <a:pPr algn="just"/>
            <a:r>
              <a:rPr lang="el-GR" sz="2400" dirty="0">
                <a:solidFill>
                  <a:srgbClr val="7030A0"/>
                </a:solidFill>
                <a:latin typeface="Cambria" pitchFamily="18" charset="0"/>
                <a:sym typeface="Wingdings 2"/>
              </a:rPr>
              <a:t></a:t>
            </a:r>
            <a:r>
              <a:rPr lang="el-GR" sz="2400" dirty="0">
                <a:latin typeface="Cambria" pitchFamily="18" charset="0"/>
              </a:rPr>
              <a:t> </a:t>
            </a:r>
            <a:r>
              <a:rPr lang="en-US" sz="2400" dirty="0">
                <a:latin typeface="Cambria" pitchFamily="18" charset="0"/>
              </a:rPr>
              <a:t> </a:t>
            </a:r>
            <a:r>
              <a:rPr lang="el-GR" sz="2400" dirty="0">
                <a:latin typeface="Cambria" pitchFamily="18" charset="0"/>
              </a:rPr>
              <a:t>Περιέχει τη λεξική έννοια του να γράφει κανείς: /γ</a:t>
            </a:r>
            <a:r>
              <a:rPr lang="en-US" sz="2400" dirty="0" err="1">
                <a:latin typeface="Cambria" pitchFamily="18" charset="0"/>
              </a:rPr>
              <a:t>raf</a:t>
            </a:r>
            <a:r>
              <a:rPr lang="el-GR" sz="2400" dirty="0">
                <a:latin typeface="Cambria" pitchFamily="18" charset="0"/>
              </a:rPr>
              <a:t>-/.</a:t>
            </a:r>
            <a:endParaRPr lang="en-US" sz="2400" dirty="0">
              <a:latin typeface="Cambria" pitchFamily="18" charset="0"/>
            </a:endParaRPr>
          </a:p>
          <a:p>
            <a:pPr algn="just"/>
            <a:r>
              <a:rPr lang="el-GR" sz="2400" dirty="0">
                <a:solidFill>
                  <a:srgbClr val="7030A0"/>
                </a:solidFill>
                <a:latin typeface="Cambria" pitchFamily="18" charset="0"/>
                <a:sym typeface="Wingdings 2"/>
              </a:rPr>
              <a:t></a:t>
            </a:r>
            <a:r>
              <a:rPr lang="en-US" sz="2400" dirty="0">
                <a:latin typeface="Cambria" pitchFamily="18" charset="0"/>
                <a:sym typeface="Wingdings 2"/>
              </a:rPr>
              <a:t> </a:t>
            </a:r>
            <a:r>
              <a:rPr lang="el-GR" sz="2400" dirty="0">
                <a:latin typeface="Cambria" pitchFamily="18" charset="0"/>
              </a:rPr>
              <a:t>Εκφράζει επίσης μια σειρά από γραμματικές κατηγορίες</a:t>
            </a:r>
            <a:r>
              <a:rPr lang="en-US" sz="2400" dirty="0">
                <a:latin typeface="Cambria" pitchFamily="18" charset="0"/>
              </a:rPr>
              <a:t>,</a:t>
            </a:r>
            <a:r>
              <a:rPr lang="el-GR" sz="2400" dirty="0">
                <a:latin typeface="Cambria" pitchFamily="18" charset="0"/>
              </a:rPr>
              <a:t> όπως α’ πρόσωπο, ενικός, παρελθοντικός χρόνος, συνοπτικό ποιόν ενεργείας, οριστική, ενεργητική φωνή.</a:t>
            </a:r>
            <a:endParaRPr lang="en-US" sz="2400" dirty="0">
              <a:latin typeface="Cambria" pitchFamily="18" charset="0"/>
            </a:endParaRPr>
          </a:p>
          <a:p>
            <a:endParaRPr lang="en-US" sz="2400" dirty="0"/>
          </a:p>
          <a:p>
            <a:r>
              <a:rPr lang="el-GR" sz="2000" dirty="0">
                <a:latin typeface="Cambria" pitchFamily="18" charset="0"/>
              </a:rPr>
              <a:t>		</a:t>
            </a:r>
            <a:endParaRPr lang="en-US" sz="2400" dirty="0">
              <a:latin typeface="Cambria" pitchFamily="18" charset="0"/>
            </a:endParaRPr>
          </a:p>
        </p:txBody>
      </p:sp>
    </p:spTree>
    <p:extLst>
      <p:ext uri="{BB962C8B-B14F-4D97-AF65-F5344CB8AC3E}">
        <p14:creationId xmlns:p14="http://schemas.microsoft.com/office/powerpoint/2010/main" val="4524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66963" y="27206"/>
            <a:ext cx="7772400" cy="787182"/>
          </a:xfrm>
        </p:spPr>
        <p:txBody>
          <a:bodyPr>
            <a:normAutofit fontScale="90000"/>
          </a:bodyPr>
          <a:lstStyle/>
          <a:p>
            <a:pPr algn="ctr" eaLnBrk="1" hangingPunct="1">
              <a:defRPr/>
            </a:pPr>
            <a:r>
              <a:rPr lang="el-GR" altLang="en-US" sz="3200" dirty="0">
                <a:solidFill>
                  <a:srgbClr val="7030A0"/>
                </a:solidFill>
                <a:effectLst>
                  <a:outerShdw blurRad="38100" dist="38100" dir="2700000" algn="tl">
                    <a:srgbClr val="C0C0C0"/>
                  </a:outerShdw>
                </a:effectLst>
                <a:latin typeface="Monotype Corsiva" panose="03010101010201010101" pitchFamily="66" charset="0"/>
              </a:rPr>
              <a:t>Τυπολογία γλωσσών</a:t>
            </a:r>
          </a:p>
        </p:txBody>
      </p:sp>
      <p:sp>
        <p:nvSpPr>
          <p:cNvPr id="6" name="5 - TextBox"/>
          <p:cNvSpPr txBox="1"/>
          <p:nvPr/>
        </p:nvSpPr>
        <p:spPr>
          <a:xfrm>
            <a:off x="1714500" y="1038016"/>
            <a:ext cx="8686800" cy="2554545"/>
          </a:xfrm>
          <a:prstGeom prst="rect">
            <a:avLst/>
          </a:prstGeom>
          <a:noFill/>
        </p:spPr>
        <p:txBody>
          <a:bodyPr wrap="square" rtlCol="0">
            <a:spAutoFit/>
          </a:bodyPr>
          <a:lstStyle/>
          <a:p>
            <a:pPr algn="just">
              <a:buClr>
                <a:srgbClr val="7030A0"/>
              </a:buClr>
              <a:buFont typeface="Wingdings" pitchFamily="2" charset="2"/>
              <a:buChar char="ü"/>
            </a:pPr>
            <a:r>
              <a:rPr lang="el-GR" sz="2000" dirty="0">
                <a:latin typeface="Cambria" pitchFamily="18" charset="0"/>
              </a:rPr>
              <a:t> Στις </a:t>
            </a:r>
            <a:r>
              <a:rPr lang="el-GR" sz="2000" b="1" dirty="0" err="1">
                <a:solidFill>
                  <a:srgbClr val="00B050"/>
                </a:solidFill>
                <a:latin typeface="Cambria" pitchFamily="18" charset="0"/>
              </a:rPr>
              <a:t>πολυσυνθετικές</a:t>
            </a:r>
            <a:r>
              <a:rPr lang="el-GR" sz="2000" dirty="0">
                <a:latin typeface="Cambria" pitchFamily="18" charset="0"/>
              </a:rPr>
              <a:t> γλώσσες  οι λέξεις μπορεί  να είναι τόσο περίπλοκες ώστε να αντιστοιχούν σε ολόκληρες προτάσεις άλλων γλωσσών.</a:t>
            </a:r>
          </a:p>
          <a:p>
            <a:pPr algn="just"/>
            <a:r>
              <a:rPr lang="el-GR" sz="2000" dirty="0">
                <a:latin typeface="Cambria" pitchFamily="18" charset="0"/>
              </a:rPr>
              <a:t>Στις λέξεις των </a:t>
            </a:r>
            <a:r>
              <a:rPr lang="el-GR" sz="2000" dirty="0" err="1">
                <a:latin typeface="Cambria" pitchFamily="18" charset="0"/>
              </a:rPr>
              <a:t>πολυσυνθετικών</a:t>
            </a:r>
            <a:r>
              <a:rPr lang="el-GR" sz="2000" dirty="0">
                <a:latin typeface="Cambria" pitchFamily="18" charset="0"/>
              </a:rPr>
              <a:t> γλωσσών συνδυάζονται πολλά μορφήματα, θέματα και προσφύματα.</a:t>
            </a:r>
          </a:p>
          <a:p>
            <a:pPr algn="just"/>
            <a:endParaRPr lang="el-GR" sz="2000" dirty="0">
              <a:latin typeface="Cambria" pitchFamily="18" charset="0"/>
            </a:endParaRPr>
          </a:p>
          <a:p>
            <a:pPr algn="just"/>
            <a:endParaRPr lang="en-US" sz="2000" dirty="0">
              <a:latin typeface="Cambria" pitchFamily="18" charset="0"/>
            </a:endParaRPr>
          </a:p>
          <a:p>
            <a:pPr algn="just"/>
            <a:endParaRPr lang="en-US" sz="2000" dirty="0">
              <a:latin typeface="Cambria" pitchFamily="18" charset="0"/>
            </a:endParaRPr>
          </a:p>
          <a:p>
            <a:pPr algn="just"/>
            <a:r>
              <a:rPr lang="el-GR" sz="2000" dirty="0">
                <a:latin typeface="Cambria" pitchFamily="18" charset="0"/>
              </a:rPr>
              <a:t>		</a:t>
            </a:r>
            <a:endParaRPr lang="en-US" sz="2400" dirty="0">
              <a:latin typeface="Cambria" pitchFamily="18" charset="0"/>
            </a:endParaRPr>
          </a:p>
        </p:txBody>
      </p:sp>
      <p:sp>
        <p:nvSpPr>
          <p:cNvPr id="4" name="Rectangle 3"/>
          <p:cNvSpPr/>
          <p:nvPr/>
        </p:nvSpPr>
        <p:spPr>
          <a:xfrm>
            <a:off x="1752600" y="5257800"/>
            <a:ext cx="2514600" cy="1754326"/>
          </a:xfrm>
          <a:prstGeom prst="rect">
            <a:avLst/>
          </a:prstGeom>
        </p:spPr>
        <p:txBody>
          <a:bodyPr wrap="square">
            <a:spAutoFit/>
          </a:bodyPr>
          <a:lstStyle/>
          <a:p>
            <a:r>
              <a:rPr lang="el-GR" dirty="0" err="1">
                <a:latin typeface="Times New Roman"/>
                <a:cs typeface="Times New Roman"/>
              </a:rPr>
              <a:t>ΓΕΓΟΝ=γεγονοτικό</a:t>
            </a:r>
            <a:endParaRPr lang="el-GR" dirty="0">
              <a:latin typeface="Times New Roman"/>
              <a:cs typeface="Times New Roman"/>
            </a:endParaRPr>
          </a:p>
          <a:p>
            <a:r>
              <a:rPr lang="el-GR" dirty="0">
                <a:latin typeface="Times New Roman"/>
                <a:cs typeface="Times New Roman"/>
              </a:rPr>
              <a:t>ΑΡΣ</a:t>
            </a:r>
            <a:r>
              <a:rPr lang="en-US" dirty="0">
                <a:latin typeface="Times New Roman"/>
                <a:cs typeface="Times New Roman"/>
              </a:rPr>
              <a:t>=</a:t>
            </a:r>
            <a:r>
              <a:rPr lang="el-GR" dirty="0">
                <a:latin typeface="Times New Roman"/>
                <a:cs typeface="Times New Roman"/>
              </a:rPr>
              <a:t>αρσενικό</a:t>
            </a:r>
          </a:p>
          <a:p>
            <a:r>
              <a:rPr lang="el-GR" dirty="0" err="1">
                <a:latin typeface="Times New Roman"/>
                <a:cs typeface="Times New Roman"/>
              </a:rPr>
              <a:t>ΕΝ=ενικός</a:t>
            </a:r>
            <a:endParaRPr lang="el-GR" dirty="0">
              <a:latin typeface="Times New Roman"/>
              <a:cs typeface="Times New Roman"/>
            </a:endParaRPr>
          </a:p>
          <a:p>
            <a:r>
              <a:rPr lang="el-GR" dirty="0" err="1">
                <a:latin typeface="Times New Roman"/>
                <a:cs typeface="Times New Roman"/>
              </a:rPr>
              <a:t>ΥΠ=υποκείμενο</a:t>
            </a:r>
            <a:endParaRPr lang="el-GR" dirty="0">
              <a:latin typeface="Times New Roman"/>
              <a:cs typeface="Times New Roman"/>
            </a:endParaRPr>
          </a:p>
          <a:p>
            <a:r>
              <a:rPr lang="el-GR" dirty="0">
                <a:latin typeface="Times New Roman"/>
                <a:cs typeface="Times New Roman"/>
              </a:rPr>
              <a:t>1Π=1</a:t>
            </a:r>
            <a:r>
              <a:rPr lang="el-GR" baseline="30000" dirty="0">
                <a:latin typeface="Times New Roman"/>
                <a:cs typeface="Times New Roman"/>
              </a:rPr>
              <a:t>ο</a:t>
            </a:r>
            <a:r>
              <a:rPr lang="el-GR" dirty="0">
                <a:latin typeface="Times New Roman"/>
                <a:cs typeface="Times New Roman"/>
              </a:rPr>
              <a:t> πρόσωπο</a:t>
            </a:r>
          </a:p>
          <a:p>
            <a:endParaRPr lang="en-US" dirty="0"/>
          </a:p>
        </p:txBody>
      </p:sp>
      <p:sp>
        <p:nvSpPr>
          <p:cNvPr id="5" name="Rectangle 3"/>
          <p:cNvSpPr/>
          <p:nvPr/>
        </p:nvSpPr>
        <p:spPr>
          <a:xfrm>
            <a:off x="4800600" y="5334001"/>
            <a:ext cx="3810000" cy="1200329"/>
          </a:xfrm>
          <a:prstGeom prst="rect">
            <a:avLst/>
          </a:prstGeom>
        </p:spPr>
        <p:txBody>
          <a:bodyPr wrap="square">
            <a:spAutoFit/>
          </a:bodyPr>
          <a:lstStyle/>
          <a:p>
            <a:r>
              <a:rPr lang="el-GR" dirty="0">
                <a:latin typeface="Times New Roman"/>
                <a:cs typeface="Times New Roman"/>
              </a:rPr>
              <a:t>ΔΥΙ=</a:t>
            </a:r>
            <a:r>
              <a:rPr lang="el-GR" dirty="0" err="1">
                <a:latin typeface="Times New Roman"/>
                <a:cs typeface="Times New Roman"/>
              </a:rPr>
              <a:t>δυϊκός</a:t>
            </a:r>
            <a:endParaRPr lang="el-GR" dirty="0">
              <a:latin typeface="Times New Roman"/>
              <a:cs typeface="Times New Roman"/>
            </a:endParaRPr>
          </a:p>
          <a:p>
            <a:r>
              <a:rPr lang="el-GR" dirty="0" err="1">
                <a:latin typeface="Times New Roman"/>
                <a:cs typeface="Times New Roman"/>
              </a:rPr>
              <a:t>ΑΝΤ=άμεσο</a:t>
            </a:r>
            <a:r>
              <a:rPr lang="el-GR" dirty="0">
                <a:latin typeface="Times New Roman"/>
                <a:cs typeface="Times New Roman"/>
              </a:rPr>
              <a:t> αντικείμενο</a:t>
            </a:r>
          </a:p>
          <a:p>
            <a:r>
              <a:rPr lang="el-GR" dirty="0" err="1">
                <a:latin typeface="Times New Roman"/>
                <a:cs typeface="Times New Roman"/>
              </a:rPr>
              <a:t>ΣΤ=στιγμιαίο</a:t>
            </a:r>
            <a:endParaRPr lang="el-GR" dirty="0">
              <a:latin typeface="Times New Roman"/>
              <a:cs typeface="Times New Roman"/>
            </a:endParaRPr>
          </a:p>
          <a:p>
            <a:r>
              <a:rPr lang="el-GR" dirty="0" err="1">
                <a:latin typeface="Times New Roman"/>
                <a:cs typeface="Times New Roman"/>
              </a:rPr>
              <a:t>ΚΤ=κτήτορας</a:t>
            </a:r>
            <a:endParaRPr lang="en-US" dirty="0"/>
          </a:p>
        </p:txBody>
      </p:sp>
      <p:sp>
        <p:nvSpPr>
          <p:cNvPr id="7" name="6 - Ορθογώνιο"/>
          <p:cNvSpPr/>
          <p:nvPr/>
        </p:nvSpPr>
        <p:spPr>
          <a:xfrm>
            <a:off x="1790700" y="2546805"/>
            <a:ext cx="8458200" cy="2677656"/>
          </a:xfrm>
          <a:prstGeom prst="rect">
            <a:avLst/>
          </a:prstGeom>
        </p:spPr>
        <p:txBody>
          <a:bodyPr wrap="square">
            <a:spAutoFit/>
          </a:bodyPr>
          <a:lstStyle/>
          <a:p>
            <a:pPr algn="just"/>
            <a:r>
              <a:rPr lang="el-GR" sz="2100" dirty="0">
                <a:solidFill>
                  <a:srgbClr val="00B050"/>
                </a:solidFill>
                <a:latin typeface="Cambria" pitchFamily="18" charset="0"/>
                <a:sym typeface="Wingdings"/>
              </a:rPr>
              <a:t> </a:t>
            </a:r>
            <a:r>
              <a:rPr lang="el-GR" sz="2100" dirty="0">
                <a:latin typeface="Cambria" pitchFamily="18" charset="0"/>
              </a:rPr>
              <a:t>Ένα παράδειγμα από τη γλώσσα </a:t>
            </a:r>
            <a:r>
              <a:rPr lang="en-US" sz="2100" dirty="0">
                <a:latin typeface="Cambria" pitchFamily="18" charset="0"/>
              </a:rPr>
              <a:t>Mohawk </a:t>
            </a:r>
            <a:r>
              <a:rPr lang="el-GR" sz="2100" dirty="0">
                <a:latin typeface="Cambria" pitchFamily="18" charset="0"/>
              </a:rPr>
              <a:t>(Β. Αμερική) (</a:t>
            </a:r>
            <a:r>
              <a:rPr lang="en-US" sz="2100" dirty="0">
                <a:latin typeface="Cambria" pitchFamily="18" charset="0"/>
              </a:rPr>
              <a:t>Baker 1996: 122)</a:t>
            </a:r>
            <a:endParaRPr lang="el-GR" sz="2100" dirty="0">
              <a:latin typeface="Cambria" pitchFamily="18" charset="0"/>
            </a:endParaRPr>
          </a:p>
          <a:p>
            <a:pPr algn="just"/>
            <a:endParaRPr lang="el-GR" sz="2100" dirty="0">
              <a:latin typeface="Cambria" pitchFamily="18" charset="0"/>
            </a:endParaRPr>
          </a:p>
          <a:p>
            <a:pPr algn="just"/>
            <a:r>
              <a:rPr lang="en-US" sz="2100" dirty="0" err="1">
                <a:latin typeface="Cambria" pitchFamily="18" charset="0"/>
              </a:rPr>
              <a:t>Sak</a:t>
            </a:r>
            <a:r>
              <a:rPr lang="en-US" sz="2100" dirty="0">
                <a:latin typeface="Cambria" pitchFamily="18" charset="0"/>
              </a:rPr>
              <a:t> </a:t>
            </a:r>
            <a:r>
              <a:rPr lang="en-US" sz="2100" dirty="0" err="1">
                <a:latin typeface="Cambria" pitchFamily="18" charset="0"/>
              </a:rPr>
              <a:t>wa</a:t>
            </a:r>
            <a:r>
              <a:rPr lang="en-US" sz="2100" dirty="0">
                <a:latin typeface="Cambria" pitchFamily="18" charset="0"/>
              </a:rPr>
              <a:t>-</a:t>
            </a:r>
            <a:r>
              <a:rPr lang="en-US" sz="2100" dirty="0" err="1">
                <a:latin typeface="Cambria" pitchFamily="18" charset="0"/>
              </a:rPr>
              <a:t>shukení</a:t>
            </a:r>
            <a:r>
              <a:rPr lang="en-US" sz="2100" dirty="0">
                <a:latin typeface="Cambria" pitchFamily="18" charset="0"/>
              </a:rPr>
              <a:t>-k</a:t>
            </a:r>
            <a:r>
              <a:rPr lang="en-US" sz="2100" baseline="30000" dirty="0">
                <a:latin typeface="Cambria" pitchFamily="18" charset="0"/>
              </a:rPr>
              <a:t>˄_</a:t>
            </a:r>
            <a:r>
              <a:rPr lang="el-GR" sz="2100" baseline="30000" dirty="0">
                <a:latin typeface="Cambria" pitchFamily="18" charset="0"/>
              </a:rPr>
              <a:t>′</a:t>
            </a:r>
            <a:r>
              <a:rPr lang="en-US" sz="2100" dirty="0">
                <a:latin typeface="Cambria" pitchFamily="18" charset="0"/>
              </a:rPr>
              <a:t> </a:t>
            </a:r>
            <a:r>
              <a:rPr lang="el-GR" sz="2100" dirty="0">
                <a:latin typeface="Cambria" pitchFamily="18" charset="0"/>
              </a:rPr>
              <a:t>                                             </a:t>
            </a:r>
            <a:r>
              <a:rPr lang="en-US" sz="2100" dirty="0">
                <a:latin typeface="Cambria" pitchFamily="18" charset="0"/>
              </a:rPr>
              <a:t>ne </a:t>
            </a:r>
            <a:r>
              <a:rPr lang="en-US" sz="2100" dirty="0" err="1">
                <a:latin typeface="Cambria" pitchFamily="18" charset="0"/>
              </a:rPr>
              <a:t>ra</a:t>
            </a:r>
            <a:r>
              <a:rPr lang="en-US" sz="2100" dirty="0" err="1">
                <a:latin typeface="Cambria" pitchFamily="18" charset="0"/>
                <a:cs typeface="Times New Roman"/>
              </a:rPr>
              <a:t>ó-skare</a:t>
            </a:r>
            <a:r>
              <a:rPr lang="el-GR" sz="2100" dirty="0">
                <a:latin typeface="Cambria" pitchFamily="18" charset="0"/>
              </a:rPr>
              <a:t>′</a:t>
            </a:r>
            <a:r>
              <a:rPr lang="en-US" sz="2100" dirty="0">
                <a:latin typeface="Cambria" pitchFamily="18" charset="0"/>
              </a:rPr>
              <a:t> -  </a:t>
            </a:r>
            <a:r>
              <a:rPr lang="en-US" sz="2100" dirty="0" err="1">
                <a:latin typeface="Cambria" pitchFamily="18" charset="0"/>
              </a:rPr>
              <a:t>kan</a:t>
            </a:r>
            <a:r>
              <a:rPr lang="en-US" sz="2100" dirty="0" err="1">
                <a:latin typeface="Cambria" pitchFamily="18" charset="0"/>
                <a:cs typeface="Times New Roman"/>
              </a:rPr>
              <a:t>át</a:t>
            </a:r>
            <a:r>
              <a:rPr lang="en-US" sz="2100" dirty="0">
                <a:latin typeface="Cambria" pitchFamily="18" charset="0"/>
                <a:cs typeface="Times New Roman"/>
              </a:rPr>
              <a:t>-a-</a:t>
            </a:r>
            <a:r>
              <a:rPr lang="en-US" sz="2100" dirty="0" err="1">
                <a:latin typeface="Cambria" pitchFamily="18" charset="0"/>
                <a:cs typeface="Times New Roman"/>
              </a:rPr>
              <a:t>ku</a:t>
            </a:r>
            <a:endParaRPr lang="en-US" sz="2100" dirty="0">
              <a:latin typeface="Cambria" pitchFamily="18" charset="0"/>
              <a:cs typeface="Times New Roman"/>
            </a:endParaRPr>
          </a:p>
          <a:p>
            <a:pPr algn="just"/>
            <a:r>
              <a:rPr lang="el-GR" sz="2100" dirty="0" err="1">
                <a:latin typeface="Cambria" pitchFamily="18" charset="0"/>
                <a:cs typeface="Times New Roman"/>
              </a:rPr>
              <a:t>Σακ</a:t>
            </a:r>
            <a:r>
              <a:rPr lang="el-GR" sz="2100" dirty="0">
                <a:latin typeface="Cambria" pitchFamily="18" charset="0"/>
                <a:cs typeface="Times New Roman"/>
              </a:rPr>
              <a:t> ΓΕΓΟΝ-ΑΡΣ,ΕΝ.ΥΠ./1Π.ΔΥΙ.ΑΝΤ.-βλέπω-ΣΤ || </a:t>
            </a:r>
            <a:r>
              <a:rPr lang="en-US" sz="2100" dirty="0">
                <a:latin typeface="Cambria" pitchFamily="18" charset="0"/>
                <a:cs typeface="Times New Roman"/>
              </a:rPr>
              <a:t>ne </a:t>
            </a:r>
            <a:r>
              <a:rPr lang="el-GR" sz="2100" dirty="0">
                <a:latin typeface="Cambria" pitchFamily="18" charset="0"/>
                <a:cs typeface="Times New Roman"/>
              </a:rPr>
              <a:t>ΑΡΣ.ΕΝ.ΚΤ-φίλος-κορίτσι  πόλη-0-σε</a:t>
            </a:r>
          </a:p>
          <a:p>
            <a:pPr algn="just"/>
            <a:r>
              <a:rPr lang="el-GR" sz="2100" dirty="0" err="1">
                <a:latin typeface="Cambria" pitchFamily="18" charset="0"/>
                <a:cs typeface="Times New Roman"/>
              </a:rPr>
              <a:t>Σάκ</a:t>
            </a:r>
            <a:r>
              <a:rPr lang="el-GR" sz="2100" dirty="0">
                <a:latin typeface="Cambria" pitchFamily="18" charset="0"/>
                <a:cs typeface="Times New Roman"/>
              </a:rPr>
              <a:t> είδε εμένα με κορίτσι-φίλος του σε πόλη</a:t>
            </a:r>
          </a:p>
          <a:p>
            <a:pPr algn="just"/>
            <a:r>
              <a:rPr lang="el-GR" sz="2100" dirty="0">
                <a:latin typeface="Cambria" pitchFamily="18" charset="0"/>
                <a:cs typeface="Times New Roman"/>
              </a:rPr>
              <a:t>«Ο </a:t>
            </a:r>
            <a:r>
              <a:rPr lang="el-GR" sz="2100" dirty="0" err="1">
                <a:latin typeface="Cambria" pitchFamily="18" charset="0"/>
                <a:cs typeface="Times New Roman"/>
              </a:rPr>
              <a:t>Σακ</a:t>
            </a:r>
            <a:r>
              <a:rPr lang="el-GR" sz="2100" dirty="0">
                <a:latin typeface="Cambria" pitchFamily="18" charset="0"/>
                <a:cs typeface="Times New Roman"/>
              </a:rPr>
              <a:t> με είδε με το κορίτσι του στην πόλη»</a:t>
            </a:r>
            <a:endParaRPr lang="el-GR" sz="2100" dirty="0">
              <a:latin typeface="Cambria" pitchFamily="18" charset="0"/>
            </a:endParaRPr>
          </a:p>
        </p:txBody>
      </p:sp>
    </p:spTree>
    <p:extLst>
      <p:ext uri="{BB962C8B-B14F-4D97-AF65-F5344CB8AC3E}">
        <p14:creationId xmlns:p14="http://schemas.microsoft.com/office/powerpoint/2010/main" val="196448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10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10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38400" y="185738"/>
            <a:ext cx="7772400" cy="728662"/>
          </a:xfrm>
        </p:spPr>
        <p:txBody>
          <a:bodyPr>
            <a:normAutofit fontScale="90000"/>
          </a:bodyPr>
          <a:lstStyle/>
          <a:p>
            <a:pPr algn="ctr" eaLnBrk="1" hangingPunct="1">
              <a:defRPr/>
            </a:pPr>
            <a:r>
              <a:rPr lang="el-GR" altLang="en-US" sz="3600" dirty="0">
                <a:solidFill>
                  <a:srgbClr val="7030A0"/>
                </a:solidFill>
                <a:effectLst>
                  <a:outerShdw blurRad="38100" dist="38100" dir="2700000" algn="tl">
                    <a:srgbClr val="C0C0C0"/>
                  </a:outerShdw>
                </a:effectLst>
                <a:latin typeface="Monotype Corsiva" panose="03010101010201010101" pitchFamily="66" charset="0"/>
              </a:rPr>
              <a:t>Τυπολογία γλωσσών</a:t>
            </a:r>
          </a:p>
        </p:txBody>
      </p:sp>
      <p:sp>
        <p:nvSpPr>
          <p:cNvPr id="6" name="5 - TextBox"/>
          <p:cNvSpPr txBox="1"/>
          <p:nvPr/>
        </p:nvSpPr>
        <p:spPr>
          <a:xfrm>
            <a:off x="1828800" y="1447801"/>
            <a:ext cx="10363200" cy="7909858"/>
          </a:xfrm>
          <a:prstGeom prst="rect">
            <a:avLst/>
          </a:prstGeom>
          <a:noFill/>
        </p:spPr>
        <p:txBody>
          <a:bodyPr wrap="square" rtlCol="0">
            <a:spAutoFit/>
          </a:bodyPr>
          <a:lstStyle/>
          <a:p>
            <a:pPr algn="just">
              <a:buClr>
                <a:srgbClr val="7030A0"/>
              </a:buClr>
              <a:buFont typeface="Wingdings" pitchFamily="2" charset="2"/>
              <a:buChar char="ü"/>
            </a:pPr>
            <a:r>
              <a:rPr lang="en-US" sz="2400" dirty="0">
                <a:latin typeface="Cambria" pitchFamily="18" charset="0"/>
              </a:rPr>
              <a:t> </a:t>
            </a:r>
            <a:r>
              <a:rPr lang="el-GR" sz="2400" dirty="0">
                <a:latin typeface="Cambria" pitchFamily="18" charset="0"/>
              </a:rPr>
              <a:t>Τέλος υπάρχουν οι λεγόμενες </a:t>
            </a:r>
            <a:r>
              <a:rPr lang="el-GR" sz="2400" b="1" dirty="0" err="1">
                <a:solidFill>
                  <a:srgbClr val="00B050"/>
                </a:solidFill>
                <a:latin typeface="Cambria" pitchFamily="18" charset="0"/>
              </a:rPr>
              <a:t>σχεδιοτυπικές</a:t>
            </a:r>
            <a:r>
              <a:rPr lang="el-GR" sz="2400" b="1" dirty="0">
                <a:latin typeface="Cambria" pitchFamily="18" charset="0"/>
              </a:rPr>
              <a:t> (</a:t>
            </a:r>
            <a:r>
              <a:rPr lang="en-US" sz="2400" b="1" dirty="0" err="1">
                <a:latin typeface="Cambria" pitchFamily="18" charset="0"/>
              </a:rPr>
              <a:t>templatic</a:t>
            </a:r>
            <a:r>
              <a:rPr lang="en-US" sz="2400" b="1" dirty="0">
                <a:latin typeface="Cambria" pitchFamily="18" charset="0"/>
              </a:rPr>
              <a:t>) </a:t>
            </a:r>
            <a:r>
              <a:rPr lang="el-GR" sz="2400" dirty="0">
                <a:latin typeface="Cambria" pitchFamily="18" charset="0"/>
              </a:rPr>
              <a:t>γλώσσες: γλώσσες όπου οι ρίζες των λέξεων δίνονται σχηματικά ως σύνολα φωνημάτων (συμφώνων, συνήθως) και οι λέξεις σχηματίζονται με την εισαγωγή φωνηέντων ανάμεσα στα κενά των ριζών. Ένα παράδειγμα αποτελεί η Αραβική:</a:t>
            </a:r>
          </a:p>
          <a:p>
            <a:pPr algn="just"/>
            <a:r>
              <a:rPr lang="en-US" sz="2400" b="1" dirty="0" err="1">
                <a:solidFill>
                  <a:srgbClr val="00B050"/>
                </a:solidFill>
                <a:latin typeface="Cambria" pitchFamily="18" charset="0"/>
              </a:rPr>
              <a:t>k</a:t>
            </a:r>
            <a:r>
              <a:rPr lang="en-US" sz="2400" dirty="0" err="1">
                <a:latin typeface="Cambria" pitchFamily="18" charset="0"/>
              </a:rPr>
              <a:t>a</a:t>
            </a:r>
            <a:r>
              <a:rPr lang="en-US" sz="2400" b="1" dirty="0" err="1">
                <a:solidFill>
                  <a:srgbClr val="00B050"/>
                </a:solidFill>
                <a:latin typeface="Cambria" pitchFamily="18" charset="0"/>
              </a:rPr>
              <a:t>t</a:t>
            </a:r>
            <a:r>
              <a:rPr lang="en-US" sz="2400" dirty="0" err="1">
                <a:latin typeface="Cambria" pitchFamily="18" charset="0"/>
              </a:rPr>
              <a:t>a</a:t>
            </a:r>
            <a:r>
              <a:rPr lang="en-US" sz="2400" b="1" dirty="0" err="1">
                <a:solidFill>
                  <a:srgbClr val="00B050"/>
                </a:solidFill>
                <a:latin typeface="Cambria" pitchFamily="18" charset="0"/>
              </a:rPr>
              <a:t>b</a:t>
            </a:r>
            <a:r>
              <a:rPr lang="en-US" sz="2400" dirty="0">
                <a:solidFill>
                  <a:srgbClr val="00B050"/>
                </a:solidFill>
                <a:latin typeface="Cambria" pitchFamily="18" charset="0"/>
              </a:rPr>
              <a:t> </a:t>
            </a:r>
            <a:r>
              <a:rPr lang="en-US" sz="2400" dirty="0">
                <a:latin typeface="Cambria" pitchFamily="18" charset="0"/>
              </a:rPr>
              <a:t> ‘</a:t>
            </a:r>
            <a:r>
              <a:rPr lang="el-GR" sz="2400" dirty="0">
                <a:latin typeface="Cambria" pitchFamily="18" charset="0"/>
              </a:rPr>
              <a:t>έγραψε’</a:t>
            </a:r>
          </a:p>
          <a:p>
            <a:pPr algn="just"/>
            <a:r>
              <a:rPr lang="en-US" sz="2400" b="1" dirty="0" err="1">
                <a:solidFill>
                  <a:srgbClr val="00B050"/>
                </a:solidFill>
                <a:latin typeface="Cambria" pitchFamily="18" charset="0"/>
              </a:rPr>
              <a:t>k</a:t>
            </a:r>
            <a:r>
              <a:rPr lang="en-US" sz="2400" dirty="0" err="1">
                <a:latin typeface="Cambria" pitchFamily="18" charset="0"/>
              </a:rPr>
              <a:t>aa</a:t>
            </a:r>
            <a:r>
              <a:rPr lang="en-US" sz="2400" b="1" dirty="0" err="1">
                <a:solidFill>
                  <a:srgbClr val="00B050"/>
                </a:solidFill>
                <a:latin typeface="Cambria" pitchFamily="18" charset="0"/>
              </a:rPr>
              <a:t>t</a:t>
            </a:r>
            <a:r>
              <a:rPr lang="en-US" sz="2400" dirty="0" err="1">
                <a:latin typeface="Cambria" pitchFamily="18" charset="0"/>
              </a:rPr>
              <a:t>i</a:t>
            </a:r>
            <a:r>
              <a:rPr lang="en-US" sz="2400" b="1" dirty="0" err="1">
                <a:solidFill>
                  <a:srgbClr val="00B050"/>
                </a:solidFill>
                <a:latin typeface="Cambria" pitchFamily="18" charset="0"/>
              </a:rPr>
              <a:t>b</a:t>
            </a:r>
            <a:r>
              <a:rPr lang="en-US" sz="2400" dirty="0">
                <a:latin typeface="Cambria" pitchFamily="18" charset="0"/>
              </a:rPr>
              <a:t> ‘</a:t>
            </a:r>
            <a:r>
              <a:rPr lang="el-GR" sz="2400" dirty="0">
                <a:latin typeface="Cambria" pitchFamily="18" charset="0"/>
              </a:rPr>
              <a:t>συγγραφέας’</a:t>
            </a:r>
          </a:p>
          <a:p>
            <a:pPr algn="just"/>
            <a:r>
              <a:rPr lang="en-US" sz="2400" b="1" dirty="0" err="1">
                <a:solidFill>
                  <a:srgbClr val="00B050"/>
                </a:solidFill>
                <a:latin typeface="Cambria" pitchFamily="18" charset="0"/>
              </a:rPr>
              <a:t>k</a:t>
            </a:r>
            <a:r>
              <a:rPr lang="en-US" sz="2400" dirty="0" err="1">
                <a:latin typeface="Cambria" pitchFamily="18" charset="0"/>
              </a:rPr>
              <a:t>i</a:t>
            </a:r>
            <a:r>
              <a:rPr lang="en-US" sz="2400" b="1" dirty="0" err="1">
                <a:solidFill>
                  <a:srgbClr val="00B050"/>
                </a:solidFill>
                <a:latin typeface="Cambria" pitchFamily="18" charset="0"/>
              </a:rPr>
              <a:t>t</a:t>
            </a:r>
            <a:r>
              <a:rPr lang="en-US" sz="2400" dirty="0" err="1">
                <a:latin typeface="Cambria" pitchFamily="18" charset="0"/>
              </a:rPr>
              <a:t>áa</a:t>
            </a:r>
            <a:r>
              <a:rPr lang="en-US" sz="2400" b="1" dirty="0" err="1">
                <a:solidFill>
                  <a:srgbClr val="00B050"/>
                </a:solidFill>
                <a:latin typeface="Cambria" pitchFamily="18" charset="0"/>
              </a:rPr>
              <a:t>b</a:t>
            </a:r>
            <a:r>
              <a:rPr lang="en-US" sz="2400" dirty="0">
                <a:latin typeface="Cambria" pitchFamily="18" charset="0"/>
              </a:rPr>
              <a:t> ‘</a:t>
            </a:r>
            <a:r>
              <a:rPr lang="el-GR" sz="2400" dirty="0">
                <a:latin typeface="Cambria" pitchFamily="18" charset="0"/>
              </a:rPr>
              <a:t>σύγγραμμα/βιβλίο’</a:t>
            </a:r>
            <a:endParaRPr lang="en-US" sz="2400" dirty="0">
              <a:latin typeface="Cambria" pitchFamily="18" charset="0"/>
            </a:endParaRPr>
          </a:p>
          <a:p>
            <a:pPr algn="just"/>
            <a:endParaRPr lang="el-GR" sz="2400" dirty="0">
              <a:latin typeface="Cambria" pitchFamily="18" charset="0"/>
            </a:endParaRPr>
          </a:p>
          <a:p>
            <a:pPr algn="just"/>
            <a:r>
              <a:rPr lang="en-US" sz="2400" b="1" dirty="0" err="1">
                <a:solidFill>
                  <a:srgbClr val="92D050"/>
                </a:solidFill>
                <a:latin typeface="Cambria" pitchFamily="18" charset="0"/>
              </a:rPr>
              <a:t>K</a:t>
            </a:r>
            <a:r>
              <a:rPr lang="en-US" sz="2400" b="1" dirty="0" err="1">
                <a:latin typeface="Cambria" pitchFamily="18" charset="0"/>
              </a:rPr>
              <a:t>a</a:t>
            </a:r>
            <a:r>
              <a:rPr lang="en-US" sz="2400" b="1" dirty="0" err="1">
                <a:solidFill>
                  <a:srgbClr val="92D050"/>
                </a:solidFill>
                <a:latin typeface="Cambria" pitchFamily="18" charset="0"/>
              </a:rPr>
              <a:t>t</a:t>
            </a:r>
            <a:r>
              <a:rPr lang="en-US" sz="2400" b="1" dirty="0" err="1">
                <a:latin typeface="Cambria" pitchFamily="18" charset="0"/>
              </a:rPr>
              <a:t>a</a:t>
            </a:r>
            <a:r>
              <a:rPr lang="en-US" sz="2400" b="1" dirty="0" err="1">
                <a:solidFill>
                  <a:srgbClr val="92D050"/>
                </a:solidFill>
                <a:latin typeface="Cambria" pitchFamily="18" charset="0"/>
              </a:rPr>
              <a:t>b</a:t>
            </a:r>
            <a:r>
              <a:rPr lang="en-US" sz="2400" b="1" dirty="0" err="1">
                <a:latin typeface="Cambria" pitchFamily="18" charset="0"/>
              </a:rPr>
              <a:t>a</a:t>
            </a:r>
            <a:r>
              <a:rPr lang="en-US" sz="2400" b="1" dirty="0">
                <a:latin typeface="Cambria" pitchFamily="18" charset="0"/>
              </a:rPr>
              <a:t>		</a:t>
            </a:r>
            <a:r>
              <a:rPr lang="el-GR" sz="2400" b="1" dirty="0">
                <a:latin typeface="Cambria" pitchFamily="18" charset="0"/>
              </a:rPr>
              <a:t>αυτός γράφει			</a:t>
            </a:r>
            <a:r>
              <a:rPr lang="el-GR" sz="2400" dirty="0">
                <a:latin typeface="Cambria" pitchFamily="18" charset="0"/>
              </a:rPr>
              <a:t>3</a:t>
            </a:r>
            <a:r>
              <a:rPr lang="el-GR" sz="2400" baseline="30000" dirty="0">
                <a:latin typeface="Cambria" pitchFamily="18" charset="0"/>
              </a:rPr>
              <a:t>ο</a:t>
            </a:r>
            <a:r>
              <a:rPr lang="el-GR" sz="2400" dirty="0">
                <a:latin typeface="Cambria" pitchFamily="18" charset="0"/>
              </a:rPr>
              <a:t> αρσ. ενικός</a:t>
            </a:r>
            <a:endParaRPr lang="en-US" sz="2400" b="1" dirty="0">
              <a:latin typeface="Cambria" pitchFamily="18" charset="0"/>
            </a:endParaRPr>
          </a:p>
          <a:p>
            <a:pPr algn="just"/>
            <a:r>
              <a:rPr lang="en-US" sz="2400" b="1" dirty="0" err="1">
                <a:solidFill>
                  <a:srgbClr val="92D050"/>
                </a:solidFill>
                <a:latin typeface="Cambria" pitchFamily="18" charset="0"/>
              </a:rPr>
              <a:t>K</a:t>
            </a:r>
            <a:r>
              <a:rPr lang="en-US" sz="2400" b="1" dirty="0" err="1">
                <a:latin typeface="Cambria" pitchFamily="18" charset="0"/>
              </a:rPr>
              <a:t>a</a:t>
            </a:r>
            <a:r>
              <a:rPr lang="en-US" sz="2400" b="1" dirty="0" err="1">
                <a:solidFill>
                  <a:srgbClr val="92D050"/>
                </a:solidFill>
                <a:latin typeface="Cambria" pitchFamily="18" charset="0"/>
              </a:rPr>
              <a:t>t</a:t>
            </a:r>
            <a:r>
              <a:rPr lang="en-US" sz="2400" b="1" dirty="0" err="1">
                <a:latin typeface="Cambria" pitchFamily="18" charset="0"/>
              </a:rPr>
              <a:t>a</a:t>
            </a:r>
            <a:r>
              <a:rPr lang="en-US" sz="2400" b="1" dirty="0" err="1">
                <a:solidFill>
                  <a:srgbClr val="92D050"/>
                </a:solidFill>
                <a:latin typeface="Cambria" pitchFamily="18" charset="0"/>
              </a:rPr>
              <a:t>b</a:t>
            </a:r>
            <a:r>
              <a:rPr lang="en-US" sz="2400" b="1" dirty="0" err="1">
                <a:latin typeface="Cambria" pitchFamily="18" charset="0"/>
              </a:rPr>
              <a:t>at</a:t>
            </a:r>
            <a:r>
              <a:rPr lang="en-US" sz="2400" b="1" dirty="0">
                <a:latin typeface="Cambria" pitchFamily="18" charset="0"/>
              </a:rPr>
              <a:t>		</a:t>
            </a:r>
            <a:r>
              <a:rPr lang="el-GR" sz="2400" b="1" dirty="0">
                <a:latin typeface="Cambria" pitchFamily="18" charset="0"/>
              </a:rPr>
              <a:t>αυτή γράφει				</a:t>
            </a:r>
            <a:r>
              <a:rPr lang="el-GR" sz="2400" dirty="0">
                <a:latin typeface="Cambria" pitchFamily="18" charset="0"/>
              </a:rPr>
              <a:t>3</a:t>
            </a:r>
            <a:r>
              <a:rPr lang="el-GR" sz="2400" baseline="30000" dirty="0">
                <a:latin typeface="Cambria" pitchFamily="18" charset="0"/>
              </a:rPr>
              <a:t>ο</a:t>
            </a:r>
            <a:r>
              <a:rPr lang="el-GR" sz="2400" dirty="0">
                <a:latin typeface="Cambria" pitchFamily="18" charset="0"/>
              </a:rPr>
              <a:t> θηλ. ενικός</a:t>
            </a:r>
            <a:endParaRPr lang="en-US" sz="2400" b="1" dirty="0">
              <a:latin typeface="Cambria" pitchFamily="18" charset="0"/>
            </a:endParaRPr>
          </a:p>
          <a:p>
            <a:pPr algn="just"/>
            <a:r>
              <a:rPr lang="en-US" sz="2400" b="1" dirty="0" err="1">
                <a:solidFill>
                  <a:srgbClr val="92D050"/>
                </a:solidFill>
                <a:latin typeface="Cambria" pitchFamily="18" charset="0"/>
              </a:rPr>
              <a:t>K</a:t>
            </a:r>
            <a:r>
              <a:rPr lang="en-US" sz="2400" b="1" dirty="0" err="1">
                <a:latin typeface="Cambria" pitchFamily="18" charset="0"/>
              </a:rPr>
              <a:t>a</a:t>
            </a:r>
            <a:r>
              <a:rPr lang="en-US" sz="2400" b="1" dirty="0" err="1">
                <a:solidFill>
                  <a:srgbClr val="92D050"/>
                </a:solidFill>
                <a:latin typeface="Cambria" pitchFamily="18" charset="0"/>
              </a:rPr>
              <a:t>t</a:t>
            </a:r>
            <a:r>
              <a:rPr lang="en-US" sz="2400" b="1" dirty="0" err="1">
                <a:latin typeface="Cambria" pitchFamily="18" charset="0"/>
              </a:rPr>
              <a:t>a</a:t>
            </a:r>
            <a:r>
              <a:rPr lang="en-US" sz="2400" b="1" dirty="0" err="1">
                <a:solidFill>
                  <a:srgbClr val="92D050"/>
                </a:solidFill>
                <a:latin typeface="Cambria" pitchFamily="18" charset="0"/>
              </a:rPr>
              <a:t>b</a:t>
            </a:r>
            <a:r>
              <a:rPr lang="en-US" sz="2400" b="1" dirty="0" err="1">
                <a:latin typeface="Cambria" pitchFamily="18" charset="0"/>
              </a:rPr>
              <a:t>ta</a:t>
            </a:r>
            <a:r>
              <a:rPr lang="el-GR" sz="2400" b="1" dirty="0">
                <a:latin typeface="Cambria" pitchFamily="18" charset="0"/>
              </a:rPr>
              <a:t>		εσύ γράφεις (προς άντρα)	</a:t>
            </a:r>
            <a:r>
              <a:rPr lang="el-GR" sz="2400" dirty="0">
                <a:latin typeface="Cambria" pitchFamily="18" charset="0"/>
              </a:rPr>
              <a:t>2</a:t>
            </a:r>
            <a:r>
              <a:rPr lang="el-GR" sz="2400" baseline="30000" dirty="0">
                <a:latin typeface="Cambria" pitchFamily="18" charset="0"/>
              </a:rPr>
              <a:t>ο</a:t>
            </a:r>
            <a:r>
              <a:rPr lang="el-GR" sz="2400" dirty="0">
                <a:latin typeface="Cambria" pitchFamily="18" charset="0"/>
              </a:rPr>
              <a:t> αρσ. ενικός</a:t>
            </a:r>
            <a:endParaRPr lang="en-US" sz="2400" b="1" dirty="0">
              <a:latin typeface="Cambria" pitchFamily="18" charset="0"/>
            </a:endParaRPr>
          </a:p>
          <a:p>
            <a:pPr algn="just"/>
            <a:r>
              <a:rPr lang="en-US" sz="2400" b="1" dirty="0" err="1">
                <a:solidFill>
                  <a:srgbClr val="92D050"/>
                </a:solidFill>
                <a:latin typeface="Cambria" pitchFamily="18" charset="0"/>
              </a:rPr>
              <a:t>K</a:t>
            </a:r>
            <a:r>
              <a:rPr lang="en-US" sz="2400" b="1" dirty="0" err="1">
                <a:latin typeface="Cambria" pitchFamily="18" charset="0"/>
              </a:rPr>
              <a:t>a</a:t>
            </a:r>
            <a:r>
              <a:rPr lang="en-US" sz="2400" b="1" dirty="0" err="1">
                <a:solidFill>
                  <a:srgbClr val="92D050"/>
                </a:solidFill>
                <a:latin typeface="Cambria" pitchFamily="18" charset="0"/>
              </a:rPr>
              <a:t>t</a:t>
            </a:r>
            <a:r>
              <a:rPr lang="en-US" sz="2400" b="1" dirty="0" err="1">
                <a:latin typeface="Cambria" pitchFamily="18" charset="0"/>
              </a:rPr>
              <a:t>a</a:t>
            </a:r>
            <a:r>
              <a:rPr lang="en-US" sz="2400" b="1" dirty="0" err="1">
                <a:solidFill>
                  <a:srgbClr val="92D050"/>
                </a:solidFill>
                <a:latin typeface="Cambria" pitchFamily="18" charset="0"/>
              </a:rPr>
              <a:t>b</a:t>
            </a:r>
            <a:r>
              <a:rPr lang="en-US" sz="2400" b="1" dirty="0" err="1">
                <a:latin typeface="Cambria" pitchFamily="18" charset="0"/>
              </a:rPr>
              <a:t>ā</a:t>
            </a:r>
            <a:r>
              <a:rPr lang="el-GR" sz="2400" b="1" dirty="0">
                <a:latin typeface="Cambria" pitchFamily="18" charset="0"/>
              </a:rPr>
              <a:t>		αυτοί οι δύο άντρες γράφουν </a:t>
            </a:r>
            <a:r>
              <a:rPr lang="el-GR" sz="2400" dirty="0">
                <a:latin typeface="Cambria" pitchFamily="18" charset="0"/>
              </a:rPr>
              <a:t>3</a:t>
            </a:r>
            <a:r>
              <a:rPr lang="el-GR" sz="2400" baseline="30000" dirty="0">
                <a:latin typeface="Cambria" pitchFamily="18" charset="0"/>
              </a:rPr>
              <a:t>ο</a:t>
            </a:r>
            <a:r>
              <a:rPr lang="el-GR" sz="2400" dirty="0">
                <a:latin typeface="Cambria" pitchFamily="18" charset="0"/>
              </a:rPr>
              <a:t> αρσ. </a:t>
            </a:r>
            <a:r>
              <a:rPr lang="el-GR" sz="2400" dirty="0" err="1">
                <a:latin typeface="Cambria" pitchFamily="18" charset="0"/>
              </a:rPr>
              <a:t>δυϊκός</a:t>
            </a:r>
            <a:endParaRPr lang="en-US" sz="2400" b="1" dirty="0">
              <a:latin typeface="Cambria" pitchFamily="18" charset="0"/>
            </a:endParaRPr>
          </a:p>
          <a:p>
            <a:pPr algn="just"/>
            <a:r>
              <a:rPr lang="en-US" sz="2400" b="1" dirty="0" err="1">
                <a:solidFill>
                  <a:srgbClr val="92D050"/>
                </a:solidFill>
                <a:latin typeface="Cambria" pitchFamily="18" charset="0"/>
              </a:rPr>
              <a:t>K</a:t>
            </a:r>
            <a:r>
              <a:rPr lang="en-US" sz="2400" b="1" dirty="0" err="1">
                <a:latin typeface="Cambria" pitchFamily="18" charset="0"/>
              </a:rPr>
              <a:t>a</a:t>
            </a:r>
            <a:r>
              <a:rPr lang="en-US" sz="2400" b="1" dirty="0" err="1">
                <a:solidFill>
                  <a:srgbClr val="92D050"/>
                </a:solidFill>
                <a:latin typeface="Cambria" pitchFamily="18" charset="0"/>
              </a:rPr>
              <a:t>t</a:t>
            </a:r>
            <a:r>
              <a:rPr lang="en-US" sz="2400" b="1" dirty="0" err="1">
                <a:latin typeface="Cambria" pitchFamily="18" charset="0"/>
              </a:rPr>
              <a:t>a</a:t>
            </a:r>
            <a:r>
              <a:rPr lang="en-US" sz="2400" b="1" dirty="0" err="1">
                <a:solidFill>
                  <a:srgbClr val="92D050"/>
                </a:solidFill>
                <a:latin typeface="Cambria" pitchFamily="18" charset="0"/>
              </a:rPr>
              <a:t>b</a:t>
            </a:r>
            <a:r>
              <a:rPr lang="en-US" sz="2400" b="1" dirty="0" err="1">
                <a:latin typeface="Cambria" pitchFamily="18" charset="0"/>
              </a:rPr>
              <a:t>ū</a:t>
            </a:r>
            <a:r>
              <a:rPr lang="el-GR" sz="2400" b="1" dirty="0">
                <a:latin typeface="Cambria" pitchFamily="18" charset="0"/>
              </a:rPr>
              <a:t>		αυτές γράφουν			</a:t>
            </a:r>
            <a:r>
              <a:rPr lang="el-GR" sz="2400" dirty="0">
                <a:latin typeface="Cambria" pitchFamily="18" charset="0"/>
              </a:rPr>
              <a:t>3</a:t>
            </a:r>
            <a:r>
              <a:rPr lang="el-GR" sz="2400" baseline="30000" dirty="0">
                <a:latin typeface="Cambria" pitchFamily="18" charset="0"/>
              </a:rPr>
              <a:t>ο </a:t>
            </a:r>
            <a:r>
              <a:rPr lang="el-GR" sz="2400" dirty="0">
                <a:latin typeface="Cambria" pitchFamily="18" charset="0"/>
              </a:rPr>
              <a:t>θηλ. πληθ.</a:t>
            </a:r>
          </a:p>
          <a:p>
            <a:pPr algn="just"/>
            <a:endParaRPr lang="en-US" sz="2400" b="1" dirty="0">
              <a:latin typeface="Cambria" pitchFamily="18" charset="0"/>
            </a:endParaRPr>
          </a:p>
          <a:p>
            <a:pPr algn="just"/>
            <a:endParaRPr lang="en-US" sz="2400" dirty="0">
              <a:latin typeface="Cambria" pitchFamily="18" charset="0"/>
            </a:endParaRPr>
          </a:p>
          <a:p>
            <a:pPr algn="just"/>
            <a:endParaRPr lang="el-GR" sz="2400" dirty="0">
              <a:latin typeface="Cambria" pitchFamily="18" charset="0"/>
            </a:endParaRPr>
          </a:p>
          <a:p>
            <a:endParaRPr lang="el-GR" sz="2000" dirty="0"/>
          </a:p>
          <a:p>
            <a:r>
              <a:rPr lang="el-GR" sz="2000" dirty="0"/>
              <a:t> </a:t>
            </a:r>
          </a:p>
          <a:p>
            <a:endParaRPr lang="en-US" sz="2000" dirty="0"/>
          </a:p>
          <a:p>
            <a:endParaRPr lang="en-US" sz="2000" dirty="0"/>
          </a:p>
          <a:p>
            <a:r>
              <a:rPr lang="el-GR" sz="2000" dirty="0">
                <a:latin typeface="Cambria" pitchFamily="18" charset="0"/>
              </a:rPr>
              <a:t>		</a:t>
            </a:r>
            <a:endParaRPr lang="en-US" sz="2400" dirty="0">
              <a:latin typeface="Cambria" pitchFamily="18" charset="0"/>
            </a:endParaRPr>
          </a:p>
        </p:txBody>
      </p:sp>
    </p:spTree>
    <p:extLst>
      <p:ext uri="{BB962C8B-B14F-4D97-AF65-F5344CB8AC3E}">
        <p14:creationId xmlns:p14="http://schemas.microsoft.com/office/powerpoint/2010/main" val="61727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1747FC-6392-E24B-8822-72D9A327417B}"/>
              </a:ext>
            </a:extLst>
          </p:cNvPr>
          <p:cNvSpPr>
            <a:spLocks noGrp="1"/>
          </p:cNvSpPr>
          <p:nvPr>
            <p:ph type="title"/>
          </p:nvPr>
        </p:nvSpPr>
        <p:spPr>
          <a:xfrm>
            <a:off x="2231136" y="509286"/>
            <a:ext cx="7729728" cy="1644126"/>
          </a:xfrm>
        </p:spPr>
        <p:txBody>
          <a:bodyPr>
            <a:normAutofit fontScale="90000"/>
          </a:bodyPr>
          <a:lstStyle/>
          <a:p>
            <a:r>
              <a:rPr lang="el-GR" b="1" dirty="0"/>
              <a:t>ΑΣΚΗΣΗ 3</a:t>
            </a:r>
            <a:r>
              <a:rPr lang="el-GR" dirty="0"/>
              <a:t>: </a:t>
            </a:r>
            <a:r>
              <a:rPr lang="el-GR" dirty="0" err="1"/>
              <a:t>Γλωσσα</a:t>
            </a:r>
            <a:r>
              <a:rPr lang="el-GR" dirty="0"/>
              <a:t> ζ</a:t>
            </a:r>
            <a:r>
              <a:rPr lang="en-US" dirty="0"/>
              <a:t>ulu: </a:t>
            </a:r>
            <a:r>
              <a:rPr lang="el-GR" dirty="0" err="1"/>
              <a:t>σειρα</a:t>
            </a:r>
            <a:r>
              <a:rPr lang="el-GR" dirty="0"/>
              <a:t> </a:t>
            </a:r>
            <a:r>
              <a:rPr lang="el-GR" dirty="0" err="1"/>
              <a:t>μορφηματων</a:t>
            </a:r>
            <a:br>
              <a:rPr lang="el-GR" dirty="0"/>
            </a:br>
            <a:r>
              <a:rPr lang="el-GR" dirty="0"/>
              <a:t>ένα </a:t>
            </a:r>
            <a:r>
              <a:rPr lang="el-GR" dirty="0" err="1"/>
              <a:t>προθημα</a:t>
            </a:r>
            <a:r>
              <a:rPr lang="el-GR" dirty="0"/>
              <a:t> σε μια </a:t>
            </a:r>
            <a:r>
              <a:rPr lang="el-GR" dirty="0" err="1"/>
              <a:t>γλωσσα</a:t>
            </a:r>
            <a:r>
              <a:rPr lang="el-GR" dirty="0"/>
              <a:t> </a:t>
            </a:r>
            <a:r>
              <a:rPr lang="el-GR" dirty="0" err="1"/>
              <a:t>μπορει</a:t>
            </a:r>
            <a:r>
              <a:rPr lang="el-GR" dirty="0"/>
              <a:t> να είναι </a:t>
            </a:r>
            <a:r>
              <a:rPr lang="el-GR" dirty="0" err="1"/>
              <a:t>επιθημα</a:t>
            </a:r>
            <a:r>
              <a:rPr lang="el-GR" dirty="0"/>
              <a:t> ή </a:t>
            </a:r>
            <a:r>
              <a:rPr lang="el-GR" dirty="0" err="1"/>
              <a:t>ενθημα</a:t>
            </a:r>
            <a:r>
              <a:rPr lang="el-GR" dirty="0"/>
              <a:t> σε μια </a:t>
            </a:r>
            <a:r>
              <a:rPr lang="el-GR" dirty="0" err="1"/>
              <a:t>αλλη</a:t>
            </a:r>
            <a:endParaRPr lang="el-GR" dirty="0"/>
          </a:p>
        </p:txBody>
      </p:sp>
      <p:sp>
        <p:nvSpPr>
          <p:cNvPr id="3" name="Θέση περιεχομένου 2">
            <a:extLst>
              <a:ext uri="{FF2B5EF4-FFF2-40B4-BE49-F238E27FC236}">
                <a16:creationId xmlns:a16="http://schemas.microsoft.com/office/drawing/2014/main" id="{E899E077-6279-ED4A-9FA1-E8FC5E06784D}"/>
              </a:ext>
            </a:extLst>
          </p:cNvPr>
          <p:cNvSpPr>
            <a:spLocks noGrp="1"/>
          </p:cNvSpPr>
          <p:nvPr>
            <p:ph sz="half" idx="1"/>
          </p:nvPr>
        </p:nvSpPr>
        <p:spPr/>
        <p:txBody>
          <a:bodyPr>
            <a:normAutofit lnSpcReduction="10000"/>
          </a:bodyPr>
          <a:lstStyle/>
          <a:p>
            <a:r>
              <a:rPr lang="en-US" b="1" dirty="0" err="1"/>
              <a:t>Um</a:t>
            </a:r>
            <a:r>
              <a:rPr lang="en-US" dirty="0" err="1"/>
              <a:t>fazi</a:t>
            </a:r>
            <a:r>
              <a:rPr lang="en-US" dirty="0"/>
              <a:t> (</a:t>
            </a:r>
            <a:r>
              <a:rPr lang="el-GR" dirty="0"/>
              <a:t>=παντρεμένη γυναίκα)</a:t>
            </a:r>
            <a:endParaRPr lang="en-US" dirty="0"/>
          </a:p>
          <a:p>
            <a:r>
              <a:rPr lang="en-US" b="1" dirty="0" err="1"/>
              <a:t>Um</a:t>
            </a:r>
            <a:r>
              <a:rPr lang="en-US" dirty="0" err="1"/>
              <a:t>fani</a:t>
            </a:r>
            <a:r>
              <a:rPr lang="el-GR" dirty="0"/>
              <a:t> (= αγόρι)</a:t>
            </a:r>
            <a:endParaRPr lang="en-US" dirty="0"/>
          </a:p>
          <a:p>
            <a:r>
              <a:rPr lang="en-US" b="1" dirty="0" err="1"/>
              <a:t>Um</a:t>
            </a:r>
            <a:r>
              <a:rPr lang="en-US" dirty="0" err="1"/>
              <a:t>zali</a:t>
            </a:r>
            <a:r>
              <a:rPr lang="el-GR" dirty="0"/>
              <a:t> (=γονέας)</a:t>
            </a:r>
            <a:endParaRPr lang="en-US" dirty="0"/>
          </a:p>
          <a:p>
            <a:r>
              <a:rPr lang="en-US" b="1" dirty="0" err="1"/>
              <a:t>Um</a:t>
            </a:r>
            <a:r>
              <a:rPr lang="en-US" dirty="0" err="1"/>
              <a:t>fundisi</a:t>
            </a:r>
            <a:r>
              <a:rPr lang="el-GR" dirty="0"/>
              <a:t> (= δάσκαλος)</a:t>
            </a:r>
            <a:endParaRPr lang="en-US" dirty="0"/>
          </a:p>
          <a:p>
            <a:r>
              <a:rPr lang="en-US" b="1" dirty="0" err="1">
                <a:highlight>
                  <a:srgbClr val="FFFF00"/>
                </a:highlight>
              </a:rPr>
              <a:t>Umi</a:t>
            </a:r>
            <a:r>
              <a:rPr lang="en-US" dirty="0" err="1"/>
              <a:t>limi</a:t>
            </a:r>
            <a:r>
              <a:rPr lang="el-GR" dirty="0"/>
              <a:t> (= αγρότης)</a:t>
            </a:r>
            <a:endParaRPr lang="en-US" dirty="0"/>
          </a:p>
          <a:p>
            <a:r>
              <a:rPr lang="en-US" b="1" dirty="0" err="1"/>
              <a:t>Um</a:t>
            </a:r>
            <a:r>
              <a:rPr lang="en-US" dirty="0" err="1"/>
              <a:t>bazi</a:t>
            </a:r>
            <a:r>
              <a:rPr lang="el-GR" dirty="0"/>
              <a:t> (=σφαγέας)</a:t>
            </a:r>
            <a:endParaRPr lang="en-US" dirty="0"/>
          </a:p>
          <a:p>
            <a:r>
              <a:rPr lang="en-US" b="1" dirty="0" err="1"/>
              <a:t>Um</a:t>
            </a:r>
            <a:r>
              <a:rPr lang="en-US" dirty="0" err="1"/>
              <a:t>dlali</a:t>
            </a:r>
            <a:r>
              <a:rPr lang="el-GR" dirty="0"/>
              <a:t> (=παίκτης)</a:t>
            </a:r>
            <a:endParaRPr lang="en-US" dirty="0"/>
          </a:p>
          <a:p>
            <a:r>
              <a:rPr lang="en-US" b="1" dirty="0" err="1"/>
              <a:t>Um</a:t>
            </a:r>
            <a:r>
              <a:rPr lang="en-US" dirty="0" err="1"/>
              <a:t>fundi</a:t>
            </a:r>
            <a:r>
              <a:rPr lang="el-GR" dirty="0"/>
              <a:t> (=</a:t>
            </a:r>
            <a:r>
              <a:rPr lang="el-GR" dirty="0" err="1"/>
              <a:t>αναγν</a:t>
            </a:r>
            <a:r>
              <a:rPr lang="en-US" dirty="0" err="1"/>
              <a:t>ώ</a:t>
            </a:r>
            <a:r>
              <a:rPr lang="el-GR" dirty="0"/>
              <a:t>στης)</a:t>
            </a:r>
          </a:p>
        </p:txBody>
      </p:sp>
      <p:sp>
        <p:nvSpPr>
          <p:cNvPr id="4" name="Θέση περιεχομένου 3">
            <a:extLst>
              <a:ext uri="{FF2B5EF4-FFF2-40B4-BE49-F238E27FC236}">
                <a16:creationId xmlns:a16="http://schemas.microsoft.com/office/drawing/2014/main" id="{80426F8E-9555-2240-8F3B-A884373EF3F5}"/>
              </a:ext>
            </a:extLst>
          </p:cNvPr>
          <p:cNvSpPr>
            <a:spLocks noGrp="1"/>
          </p:cNvSpPr>
          <p:nvPr>
            <p:ph sz="half" idx="2"/>
          </p:nvPr>
        </p:nvSpPr>
        <p:spPr/>
        <p:txBody>
          <a:bodyPr>
            <a:normAutofit lnSpcReduction="10000"/>
          </a:bodyPr>
          <a:lstStyle/>
          <a:p>
            <a:r>
              <a:rPr lang="en-US" b="1" dirty="0" err="1"/>
              <a:t>Aba</a:t>
            </a:r>
            <a:r>
              <a:rPr lang="en-US" dirty="0" err="1"/>
              <a:t>fazi</a:t>
            </a:r>
            <a:r>
              <a:rPr lang="en-US" dirty="0"/>
              <a:t> (=</a:t>
            </a:r>
            <a:r>
              <a:rPr lang="el-GR" dirty="0"/>
              <a:t>παντρεμένες γυναίκες)</a:t>
            </a:r>
            <a:endParaRPr lang="en-US" dirty="0"/>
          </a:p>
          <a:p>
            <a:r>
              <a:rPr lang="en-US" b="1" dirty="0" err="1"/>
              <a:t>Aba</a:t>
            </a:r>
            <a:r>
              <a:rPr lang="en-US" dirty="0" err="1"/>
              <a:t>fani</a:t>
            </a:r>
            <a:r>
              <a:rPr lang="el-GR" dirty="0"/>
              <a:t> (=αγόρια)</a:t>
            </a:r>
            <a:endParaRPr lang="en-US" dirty="0"/>
          </a:p>
          <a:p>
            <a:r>
              <a:rPr lang="en-US" b="1" dirty="0" err="1"/>
              <a:t>Aba</a:t>
            </a:r>
            <a:r>
              <a:rPr lang="en-US" dirty="0" err="1"/>
              <a:t>zali</a:t>
            </a:r>
            <a:r>
              <a:rPr lang="el-GR" dirty="0"/>
              <a:t> (=γονείς)</a:t>
            </a:r>
            <a:endParaRPr lang="en-US" dirty="0"/>
          </a:p>
          <a:p>
            <a:r>
              <a:rPr lang="en-US" b="1" dirty="0" err="1"/>
              <a:t>Aba</a:t>
            </a:r>
            <a:r>
              <a:rPr lang="en-US" dirty="0" err="1"/>
              <a:t>fundisi</a:t>
            </a:r>
            <a:r>
              <a:rPr lang="el-GR" dirty="0"/>
              <a:t> (=δάσκαλοι)</a:t>
            </a:r>
            <a:endParaRPr lang="en-US" dirty="0"/>
          </a:p>
          <a:p>
            <a:r>
              <a:rPr lang="en-US" b="1" dirty="0" err="1"/>
              <a:t>Aba</a:t>
            </a:r>
            <a:r>
              <a:rPr lang="en-US" dirty="0" err="1"/>
              <a:t>limi</a:t>
            </a:r>
            <a:r>
              <a:rPr lang="el-GR" dirty="0"/>
              <a:t> (=αγρότες)</a:t>
            </a:r>
            <a:endParaRPr lang="en-US" dirty="0"/>
          </a:p>
          <a:p>
            <a:r>
              <a:rPr lang="en-US" b="1" dirty="0" err="1"/>
              <a:t>Aba</a:t>
            </a:r>
            <a:r>
              <a:rPr lang="en-US" dirty="0" err="1"/>
              <a:t>bazi</a:t>
            </a:r>
            <a:r>
              <a:rPr lang="el-GR" dirty="0"/>
              <a:t> (=σφαγείς)</a:t>
            </a:r>
            <a:endParaRPr lang="en-US" dirty="0"/>
          </a:p>
          <a:p>
            <a:r>
              <a:rPr lang="en-US" b="1" dirty="0" err="1"/>
              <a:t>Aba</a:t>
            </a:r>
            <a:r>
              <a:rPr lang="en-US" dirty="0" err="1"/>
              <a:t>dlali</a:t>
            </a:r>
            <a:r>
              <a:rPr lang="el-GR" dirty="0"/>
              <a:t> (=παίκτες)</a:t>
            </a:r>
            <a:endParaRPr lang="en-US" dirty="0"/>
          </a:p>
          <a:p>
            <a:r>
              <a:rPr lang="en-US" b="1" dirty="0" err="1"/>
              <a:t>Aba</a:t>
            </a:r>
            <a:r>
              <a:rPr lang="en-US" dirty="0" err="1"/>
              <a:t>fundi</a:t>
            </a:r>
            <a:r>
              <a:rPr lang="el-GR" dirty="0"/>
              <a:t> (=</a:t>
            </a:r>
            <a:r>
              <a:rPr lang="el-GR" dirty="0" err="1"/>
              <a:t>αναγν</a:t>
            </a:r>
            <a:r>
              <a:rPr lang="en-US" dirty="0" err="1"/>
              <a:t>ώ</a:t>
            </a:r>
            <a:r>
              <a:rPr lang="el-GR" dirty="0" err="1"/>
              <a:t>στες</a:t>
            </a:r>
            <a:r>
              <a:rPr lang="el-GR" dirty="0"/>
              <a:t>)</a:t>
            </a:r>
            <a:endParaRPr lang="en-US" dirty="0"/>
          </a:p>
          <a:p>
            <a:endParaRPr lang="el-GR" dirty="0"/>
          </a:p>
        </p:txBody>
      </p:sp>
    </p:spTree>
    <p:extLst>
      <p:ext uri="{BB962C8B-B14F-4D97-AF65-F5344CB8AC3E}">
        <p14:creationId xmlns:p14="http://schemas.microsoft.com/office/powerpoint/2010/main" val="27098456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1747FC-6392-E24B-8822-72D9A327417B}"/>
              </a:ext>
            </a:extLst>
          </p:cNvPr>
          <p:cNvSpPr>
            <a:spLocks noGrp="1"/>
          </p:cNvSpPr>
          <p:nvPr>
            <p:ph type="title"/>
          </p:nvPr>
        </p:nvSpPr>
        <p:spPr/>
        <p:txBody>
          <a:bodyPr>
            <a:normAutofit fontScale="90000"/>
          </a:bodyPr>
          <a:lstStyle/>
          <a:p>
            <a:r>
              <a:rPr lang="el-GR" dirty="0" err="1"/>
              <a:t>Γλωσσα</a:t>
            </a:r>
            <a:r>
              <a:rPr lang="el-GR" dirty="0"/>
              <a:t> ζ</a:t>
            </a:r>
            <a:r>
              <a:rPr lang="en-US" dirty="0"/>
              <a:t>ulu: </a:t>
            </a:r>
            <a:r>
              <a:rPr lang="el-GR" dirty="0" err="1"/>
              <a:t>σειρα</a:t>
            </a:r>
            <a:r>
              <a:rPr lang="el-GR" dirty="0"/>
              <a:t> </a:t>
            </a:r>
            <a:r>
              <a:rPr lang="el-GR" dirty="0" err="1"/>
              <a:t>μορφηματων</a:t>
            </a:r>
            <a:br>
              <a:rPr lang="el-GR" dirty="0"/>
            </a:br>
            <a:r>
              <a:rPr lang="el-GR" dirty="0"/>
              <a:t>ένα </a:t>
            </a:r>
            <a:r>
              <a:rPr lang="el-GR" dirty="0" err="1"/>
              <a:t>προθημα</a:t>
            </a:r>
            <a:r>
              <a:rPr lang="el-GR" dirty="0"/>
              <a:t> σε μια </a:t>
            </a:r>
            <a:r>
              <a:rPr lang="el-GR" dirty="0" err="1"/>
              <a:t>γλωσσα</a:t>
            </a:r>
            <a:r>
              <a:rPr lang="el-GR" dirty="0"/>
              <a:t> </a:t>
            </a:r>
            <a:r>
              <a:rPr lang="el-GR" dirty="0" err="1"/>
              <a:t>μπορει</a:t>
            </a:r>
            <a:r>
              <a:rPr lang="el-GR" dirty="0"/>
              <a:t> να είναι </a:t>
            </a:r>
            <a:r>
              <a:rPr lang="el-GR" dirty="0" err="1"/>
              <a:t>επιθημα</a:t>
            </a:r>
            <a:r>
              <a:rPr lang="el-GR" dirty="0"/>
              <a:t> ή </a:t>
            </a:r>
            <a:r>
              <a:rPr lang="el-GR" dirty="0" err="1"/>
              <a:t>ενθημα</a:t>
            </a:r>
            <a:r>
              <a:rPr lang="el-GR" dirty="0"/>
              <a:t> σε μια </a:t>
            </a:r>
            <a:r>
              <a:rPr lang="el-GR" dirty="0" err="1"/>
              <a:t>αλλη</a:t>
            </a:r>
            <a:endParaRPr lang="el-GR" dirty="0"/>
          </a:p>
        </p:txBody>
      </p:sp>
      <p:sp>
        <p:nvSpPr>
          <p:cNvPr id="9" name="Θέση περιεχομένου 8">
            <a:extLst>
              <a:ext uri="{FF2B5EF4-FFF2-40B4-BE49-F238E27FC236}">
                <a16:creationId xmlns:a16="http://schemas.microsoft.com/office/drawing/2014/main" id="{ABC691CE-A7F7-4449-A558-9E81C7A28A6F}"/>
              </a:ext>
            </a:extLst>
          </p:cNvPr>
          <p:cNvSpPr>
            <a:spLocks noGrp="1"/>
          </p:cNvSpPr>
          <p:nvPr>
            <p:ph idx="1"/>
          </p:nvPr>
        </p:nvSpPr>
        <p:spPr/>
        <p:txBody>
          <a:bodyPr/>
          <a:lstStyle/>
          <a:p>
            <a:r>
              <a:rPr lang="el-GR" dirty="0"/>
              <a:t>(1) Ποιο είναι το μόρφημα που σημαίνει «ενικός»; </a:t>
            </a:r>
          </a:p>
          <a:p>
            <a:r>
              <a:rPr lang="el-GR" dirty="0"/>
              <a:t>(2) Ποιο είναι το μόρφημα που σημαίνει «πληθυντικός»;</a:t>
            </a:r>
            <a:r>
              <a:rPr lang="en-US" dirty="0"/>
              <a:t> </a:t>
            </a:r>
            <a:endParaRPr lang="el-GR" dirty="0"/>
          </a:p>
          <a:p>
            <a:r>
              <a:rPr lang="el-GR" dirty="0"/>
              <a:t>(3) Καταγράψτε τα θέματα των λέξεων της </a:t>
            </a:r>
            <a:r>
              <a:rPr lang="en-US" dirty="0"/>
              <a:t>Zulu</a:t>
            </a:r>
            <a:r>
              <a:rPr lang="el-GR" dirty="0"/>
              <a:t> στα οποία επικολλώνται τα μορφήματα του ενικού και του πληθυντικού και δώστε τις σημασίες τους</a:t>
            </a:r>
            <a:endParaRPr lang="en-US" dirty="0"/>
          </a:p>
          <a:p>
            <a:r>
              <a:rPr lang="en-US" dirty="0"/>
              <a:t> </a:t>
            </a:r>
          </a:p>
          <a:p>
            <a:endParaRPr lang="en-US" dirty="0"/>
          </a:p>
          <a:p>
            <a:endParaRPr lang="el-GR" dirty="0"/>
          </a:p>
          <a:p>
            <a:endParaRPr lang="el-GR" dirty="0"/>
          </a:p>
        </p:txBody>
      </p:sp>
    </p:spTree>
    <p:extLst>
      <p:ext uri="{BB962C8B-B14F-4D97-AF65-F5344CB8AC3E}">
        <p14:creationId xmlns:p14="http://schemas.microsoft.com/office/powerpoint/2010/main" val="39816723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588930-B31E-D34D-9C66-0AA0538D7FB6}"/>
              </a:ext>
            </a:extLst>
          </p:cNvPr>
          <p:cNvSpPr txBox="1"/>
          <p:nvPr/>
        </p:nvSpPr>
        <p:spPr>
          <a:xfrm>
            <a:off x="516940" y="2037145"/>
            <a:ext cx="11193705" cy="4247317"/>
          </a:xfrm>
          <a:prstGeom prst="rect">
            <a:avLst/>
          </a:prstGeom>
          <a:noFill/>
        </p:spPr>
        <p:txBody>
          <a:bodyPr wrap="none" rtlCol="0">
            <a:spAutoFit/>
          </a:bodyPr>
          <a:lstStyle/>
          <a:p>
            <a:r>
              <a:rPr lang="el-GR" dirty="0"/>
              <a:t>Ένα από τα  χαρακτηριστικά της Ιταλικής (πρβ. Και Ελληνικής) είναι ότι άρθρα και επίθετα έχουν</a:t>
            </a:r>
          </a:p>
          <a:p>
            <a:r>
              <a:rPr lang="el-GR" dirty="0"/>
              <a:t>καταλήξεις που δείχνουν συμφωνία κατά το γένος και τον αριθμό με το όνομα που προσδιορίζουν. Δείτε τις </a:t>
            </a:r>
          </a:p>
          <a:p>
            <a:r>
              <a:rPr lang="el-GR" dirty="0"/>
              <a:t>παρακάτω ιταλικές φράσεις και απαντήστε στις ερωτήσεις που ακολουθούν:</a:t>
            </a:r>
          </a:p>
          <a:p>
            <a:r>
              <a:rPr lang="en-US" dirty="0"/>
              <a:t>Un homo = </a:t>
            </a:r>
            <a:r>
              <a:rPr lang="en-US" dirty="0" err="1"/>
              <a:t>έ</a:t>
            </a:r>
            <a:r>
              <a:rPr lang="el-GR" dirty="0" err="1"/>
              <a:t>νας</a:t>
            </a:r>
            <a:r>
              <a:rPr lang="el-GR" dirty="0"/>
              <a:t> άντρας</a:t>
            </a:r>
            <a:endParaRPr lang="en-US" dirty="0"/>
          </a:p>
          <a:p>
            <a:r>
              <a:rPr lang="en-US" dirty="0"/>
              <a:t>Un homo </a:t>
            </a:r>
            <a:r>
              <a:rPr lang="en-US" b="1" dirty="0" err="1">
                <a:highlight>
                  <a:srgbClr val="FFFF00"/>
                </a:highlight>
              </a:rPr>
              <a:t>robust</a:t>
            </a:r>
            <a:r>
              <a:rPr lang="en-US" dirty="0" err="1"/>
              <a:t>o</a:t>
            </a:r>
            <a:r>
              <a:rPr lang="el-GR" dirty="0"/>
              <a:t> = ένας δυνατός άντρας</a:t>
            </a:r>
            <a:endParaRPr lang="en-US" dirty="0"/>
          </a:p>
          <a:p>
            <a:r>
              <a:rPr lang="en-US" dirty="0"/>
              <a:t>Un homo </a:t>
            </a:r>
            <a:r>
              <a:rPr lang="en-US" dirty="0" err="1"/>
              <a:t>robusti</a:t>
            </a:r>
            <a:r>
              <a:rPr lang="en-US" dirty="0" err="1">
                <a:highlight>
                  <a:srgbClr val="FFFF00"/>
                </a:highlight>
              </a:rPr>
              <a:t>ssimo</a:t>
            </a:r>
            <a:r>
              <a:rPr lang="el-GR" dirty="0"/>
              <a:t> = ένας πολύ δυνατός άντρας</a:t>
            </a:r>
            <a:endParaRPr lang="en-US" dirty="0"/>
          </a:p>
          <a:p>
            <a:r>
              <a:rPr lang="en-US" dirty="0"/>
              <a:t>Una donna </a:t>
            </a:r>
            <a:r>
              <a:rPr lang="en-US" dirty="0" err="1"/>
              <a:t>robusta</a:t>
            </a:r>
            <a:r>
              <a:rPr lang="el-GR" dirty="0"/>
              <a:t> = μία δυνατή γυναίκα</a:t>
            </a:r>
            <a:endParaRPr lang="en-US" dirty="0"/>
          </a:p>
          <a:p>
            <a:r>
              <a:rPr lang="en-US" dirty="0"/>
              <a:t>Un vino </a:t>
            </a:r>
            <a:r>
              <a:rPr lang="en-US" dirty="0" err="1"/>
              <a:t>rosso</a:t>
            </a:r>
            <a:r>
              <a:rPr lang="el-GR" dirty="0"/>
              <a:t> = ένα κόκκινο κρασί</a:t>
            </a:r>
            <a:endParaRPr lang="en-US" dirty="0"/>
          </a:p>
          <a:p>
            <a:r>
              <a:rPr lang="en-US" dirty="0"/>
              <a:t>Una facia</a:t>
            </a:r>
            <a:r>
              <a:rPr lang="el-GR" dirty="0"/>
              <a:t> = ένα πρόσωπο</a:t>
            </a:r>
            <a:endParaRPr lang="en-US" dirty="0"/>
          </a:p>
          <a:p>
            <a:r>
              <a:rPr lang="en-US" dirty="0"/>
              <a:t>Un </a:t>
            </a:r>
            <a:r>
              <a:rPr lang="en-US" dirty="0" err="1"/>
              <a:t>vento</a:t>
            </a:r>
            <a:r>
              <a:rPr lang="en-US" dirty="0"/>
              <a:t> secco </a:t>
            </a:r>
            <a:r>
              <a:rPr lang="el-GR" dirty="0"/>
              <a:t>= ένας ξηρός άνεμος</a:t>
            </a:r>
          </a:p>
          <a:p>
            <a:endParaRPr lang="el-GR" dirty="0"/>
          </a:p>
          <a:p>
            <a:endParaRPr lang="el-GR" dirty="0"/>
          </a:p>
          <a:p>
            <a:r>
              <a:rPr lang="el-GR" dirty="0"/>
              <a:t>(α) Ποιο είναι το ριζικό μόρφημα που σημαίνει «δυνατός»; </a:t>
            </a:r>
            <a:endParaRPr lang="el-GR" dirty="0">
              <a:highlight>
                <a:srgbClr val="FFFF00"/>
              </a:highlight>
            </a:endParaRPr>
          </a:p>
          <a:p>
            <a:r>
              <a:rPr lang="el-GR" dirty="0"/>
              <a:t>(β) Ποιο είναι το μόρφημα που σημαίνει «πολύ»;</a:t>
            </a:r>
            <a:r>
              <a:rPr lang="en-US" dirty="0"/>
              <a:t> </a:t>
            </a:r>
            <a:endParaRPr lang="el-GR" dirty="0"/>
          </a:p>
          <a:p>
            <a:r>
              <a:rPr lang="el-GR" dirty="0"/>
              <a:t>(γ) Πώς είναι στην ιταλική οι φράσεις: «ένα δυνατό κρασί», »ένα πολύ κόκκινο πρόσωπο», «ένα πολύ ξηρό κρασί»</a:t>
            </a:r>
            <a:endParaRPr lang="en-US" dirty="0"/>
          </a:p>
        </p:txBody>
      </p:sp>
      <p:sp>
        <p:nvSpPr>
          <p:cNvPr id="2" name="Τίτλος 1">
            <a:extLst>
              <a:ext uri="{FF2B5EF4-FFF2-40B4-BE49-F238E27FC236}">
                <a16:creationId xmlns:a16="http://schemas.microsoft.com/office/drawing/2014/main" id="{8A59A799-5155-C344-86DC-D8062331182E}"/>
              </a:ext>
            </a:extLst>
          </p:cNvPr>
          <p:cNvSpPr>
            <a:spLocks noGrp="1"/>
          </p:cNvSpPr>
          <p:nvPr>
            <p:ph type="title"/>
          </p:nvPr>
        </p:nvSpPr>
        <p:spPr>
          <a:xfrm>
            <a:off x="2231136" y="573538"/>
            <a:ext cx="7729728" cy="1188720"/>
          </a:xfrm>
        </p:spPr>
        <p:txBody>
          <a:bodyPr/>
          <a:lstStyle/>
          <a:p>
            <a:r>
              <a:rPr lang="el-GR" b="1" dirty="0" err="1"/>
              <a:t>Ασκηση</a:t>
            </a:r>
            <a:r>
              <a:rPr lang="el-GR" b="1" dirty="0"/>
              <a:t> 4</a:t>
            </a:r>
            <a:r>
              <a:rPr lang="el-GR" dirty="0"/>
              <a:t>: </a:t>
            </a:r>
            <a:r>
              <a:rPr lang="el-GR" dirty="0" err="1"/>
              <a:t>ιταλικη</a:t>
            </a:r>
            <a:endParaRPr lang="el-GR" dirty="0"/>
          </a:p>
        </p:txBody>
      </p:sp>
    </p:spTree>
    <p:extLst>
      <p:ext uri="{BB962C8B-B14F-4D97-AF65-F5344CB8AC3E}">
        <p14:creationId xmlns:p14="http://schemas.microsoft.com/office/powerpoint/2010/main" val="419680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a:extLst>
              <a:ext uri="{FF2B5EF4-FFF2-40B4-BE49-F238E27FC236}">
                <a16:creationId xmlns:a16="http://schemas.microsoft.com/office/drawing/2014/main" id="{EE8EA0C9-05AA-9B4B-B35E-A83932AD0B34}"/>
              </a:ext>
            </a:extLst>
          </p:cNvPr>
          <p:cNvSpPr>
            <a:spLocks noGrp="1"/>
          </p:cNvSpPr>
          <p:nvPr>
            <p:ph type="title"/>
          </p:nvPr>
        </p:nvSpPr>
        <p:spPr/>
        <p:txBody>
          <a:bodyPr rtlCol="0">
            <a:normAutofit/>
            <a:scene3d>
              <a:camera prst="orthographicFront"/>
              <a:lightRig rig="soft" dir="t">
                <a:rot lat="0" lon="0" rev="16800000"/>
              </a:lightRig>
            </a:scene3d>
          </a:bodyPr>
          <a:lstStyle/>
          <a:p>
            <a:pPr>
              <a:defRPr/>
            </a:pPr>
            <a:r>
              <a:rPr lang="el-GR" dirty="0">
                <a:ea typeface="+mj-ea"/>
              </a:rPr>
              <a:t>Από </a:t>
            </a:r>
            <a:r>
              <a:rPr lang="el-GR" dirty="0" err="1">
                <a:ea typeface="+mj-ea"/>
              </a:rPr>
              <a:t>ποσα</a:t>
            </a:r>
            <a:r>
              <a:rPr lang="el-GR" dirty="0">
                <a:ea typeface="+mj-ea"/>
              </a:rPr>
              <a:t> </a:t>
            </a:r>
            <a:r>
              <a:rPr lang="el-GR" dirty="0" err="1">
                <a:ea typeface="+mj-ea"/>
              </a:rPr>
              <a:t>μορφηματα</a:t>
            </a:r>
            <a:r>
              <a:rPr lang="el-GR" dirty="0">
                <a:ea typeface="+mj-ea"/>
              </a:rPr>
              <a:t> </a:t>
            </a:r>
            <a:r>
              <a:rPr lang="el-GR" dirty="0" err="1">
                <a:ea typeface="+mj-ea"/>
              </a:rPr>
              <a:t>αποτελουνται</a:t>
            </a:r>
            <a:r>
              <a:rPr lang="el-GR" dirty="0">
                <a:ea typeface="+mj-ea"/>
              </a:rPr>
              <a:t> οι </a:t>
            </a:r>
            <a:r>
              <a:rPr lang="el-GR" dirty="0" err="1">
                <a:ea typeface="+mj-ea"/>
              </a:rPr>
              <a:t>παρακατω</a:t>
            </a:r>
            <a:r>
              <a:rPr lang="el-GR" dirty="0">
                <a:ea typeface="+mj-ea"/>
              </a:rPr>
              <a:t> </a:t>
            </a:r>
            <a:r>
              <a:rPr lang="el-GR" dirty="0" err="1">
                <a:ea typeface="+mj-ea"/>
              </a:rPr>
              <a:t>λεξεις</a:t>
            </a:r>
            <a:r>
              <a:rPr lang="el-GR" dirty="0">
                <a:ea typeface="+mj-ea"/>
              </a:rPr>
              <a:t> της </a:t>
            </a:r>
            <a:r>
              <a:rPr lang="el-GR" dirty="0" err="1">
                <a:ea typeface="+mj-ea"/>
              </a:rPr>
              <a:t>ελληνικησ</a:t>
            </a:r>
            <a:r>
              <a:rPr lang="el-GR" dirty="0">
                <a:ea typeface="+mj-ea"/>
              </a:rPr>
              <a:t>;</a:t>
            </a:r>
          </a:p>
        </p:txBody>
      </p:sp>
      <p:sp>
        <p:nvSpPr>
          <p:cNvPr id="9" name="8 - Θέση περιεχομένου">
            <a:extLst>
              <a:ext uri="{FF2B5EF4-FFF2-40B4-BE49-F238E27FC236}">
                <a16:creationId xmlns:a16="http://schemas.microsoft.com/office/drawing/2014/main" id="{DDA2524E-7B54-F346-8EF5-A4B5DF27C384}"/>
              </a:ext>
            </a:extLst>
          </p:cNvPr>
          <p:cNvSpPr>
            <a:spLocks noGrp="1"/>
          </p:cNvSpPr>
          <p:nvPr>
            <p:ph idx="1"/>
          </p:nvPr>
        </p:nvSpPr>
        <p:spPr/>
        <p:txBody>
          <a:bodyPr/>
          <a:lstStyle/>
          <a:p>
            <a:r>
              <a:rPr lang="el-GR" altLang="el-GR" dirty="0">
                <a:latin typeface="Times New Roman" panose="02020603050405020304" pitchFamily="18" charset="0"/>
              </a:rPr>
              <a:t>/</a:t>
            </a:r>
            <a:r>
              <a:rPr lang="en-US" altLang="el-GR" dirty="0" err="1">
                <a:latin typeface="Book Antiqua" panose="02040602050305030304" pitchFamily="18" charset="0"/>
              </a:rPr>
              <a:t>andistasi</a:t>
            </a:r>
            <a:r>
              <a:rPr lang="en-US" altLang="el-GR" dirty="0">
                <a:latin typeface="Book Antiqua" panose="02040602050305030304" pitchFamily="18" charset="0"/>
              </a:rPr>
              <a:t>/</a:t>
            </a:r>
          </a:p>
          <a:p>
            <a:r>
              <a:rPr lang="en-US" altLang="el-GR" dirty="0">
                <a:latin typeface="Book Antiqua" panose="02040602050305030304" pitchFamily="18" charset="0"/>
              </a:rPr>
              <a:t>/e</a:t>
            </a:r>
            <a:r>
              <a:rPr lang="el-GR" altLang="el-GR" dirty="0">
                <a:latin typeface="Times New Roman" panose="02020603050405020304" pitchFamily="18" charset="0"/>
              </a:rPr>
              <a:t>γ</a:t>
            </a:r>
            <a:r>
              <a:rPr lang="en-US" altLang="el-GR" dirty="0" err="1">
                <a:latin typeface="Book Antiqua" panose="02040602050305030304" pitchFamily="18" charset="0"/>
              </a:rPr>
              <a:t>rapsa</a:t>
            </a:r>
            <a:r>
              <a:rPr lang="en-US" altLang="el-GR" dirty="0">
                <a:latin typeface="Book Antiqua" panose="02040602050305030304" pitchFamily="18" charset="0"/>
              </a:rPr>
              <a:t>/</a:t>
            </a:r>
            <a:endParaRPr lang="el-GR" altLang="el-GR" dirty="0">
              <a:latin typeface="Times New Roman" panose="02020603050405020304" pitchFamily="18" charset="0"/>
            </a:endParaRPr>
          </a:p>
          <a:p>
            <a:r>
              <a:rPr lang="el-GR" altLang="el-GR" dirty="0">
                <a:latin typeface="Times New Roman" panose="02020603050405020304" pitchFamily="18" charset="0"/>
              </a:rPr>
              <a:t>/</a:t>
            </a:r>
            <a:r>
              <a:rPr lang="en-US" altLang="el-GR" dirty="0">
                <a:latin typeface="Book Antiqua" panose="02040602050305030304" pitchFamily="18" charset="0"/>
              </a:rPr>
              <a:t>pateras/</a:t>
            </a:r>
          </a:p>
          <a:p>
            <a:r>
              <a:rPr lang="en-US" altLang="el-GR" dirty="0">
                <a:latin typeface="Book Antiqua" panose="02040602050305030304" pitchFamily="18" charset="0"/>
              </a:rPr>
              <a:t>/</a:t>
            </a:r>
            <a:r>
              <a:rPr lang="en-US" altLang="el-GR" dirty="0" err="1">
                <a:latin typeface="Book Antiqua" panose="02040602050305030304" pitchFamily="18" charset="0"/>
              </a:rPr>
              <a:t>miteras</a:t>
            </a:r>
            <a:r>
              <a:rPr lang="en-US" altLang="el-GR" dirty="0">
                <a:latin typeface="Book Antiqua" panose="02040602050305030304" pitchFamily="18" charset="0"/>
              </a:rPr>
              <a:t>/</a:t>
            </a:r>
          </a:p>
          <a:p>
            <a:r>
              <a:rPr lang="en-US" altLang="el-GR" dirty="0">
                <a:latin typeface="Book Antiqua" panose="02040602050305030304" pitchFamily="18" charset="0"/>
              </a:rPr>
              <a:t>/apo/</a:t>
            </a:r>
            <a:endParaRPr lang="el-GR" altLang="el-GR" dirty="0">
              <a:latin typeface="Times New Roman" panose="02020603050405020304" pitchFamily="18" charset="0"/>
            </a:endParaRPr>
          </a:p>
          <a:p>
            <a:endParaRPr lang="en-US" altLang="el-GR" dirty="0">
              <a:latin typeface="Book Antiqua" panose="02040602050305030304" pitchFamily="18" charset="0"/>
            </a:endParaRPr>
          </a:p>
        </p:txBody>
      </p:sp>
    </p:spTree>
    <p:extLst>
      <p:ext uri="{BB962C8B-B14F-4D97-AF65-F5344CB8AC3E}">
        <p14:creationId xmlns:p14="http://schemas.microsoft.com/office/powerpoint/2010/main" val="3300836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Δέμα">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Δέμα</Template>
  <TotalTime>1021</TotalTime>
  <Words>6313</Words>
  <Application>Microsoft Macintosh PowerPoint</Application>
  <PresentationFormat>Ευρεία οθόνη</PresentationFormat>
  <Paragraphs>980</Paragraphs>
  <Slides>88</Slides>
  <Notes>37</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88</vt:i4>
      </vt:variant>
    </vt:vector>
  </HeadingPairs>
  <TitlesOfParts>
    <vt:vector size="100" baseType="lpstr">
      <vt:lpstr>Arial</vt:lpstr>
      <vt:lpstr>Book Antiqua</vt:lpstr>
      <vt:lpstr>Calibri</vt:lpstr>
      <vt:lpstr>Cambria</vt:lpstr>
      <vt:lpstr>Corbel</vt:lpstr>
      <vt:lpstr>Courier New</vt:lpstr>
      <vt:lpstr>Garamond</vt:lpstr>
      <vt:lpstr>Gill Sans MT</vt:lpstr>
      <vt:lpstr>Monotype Corsiva</vt:lpstr>
      <vt:lpstr>Times New Roman</vt:lpstr>
      <vt:lpstr>Wingdings</vt:lpstr>
      <vt:lpstr>Δέμα</vt:lpstr>
      <vt:lpstr>Μορφολογια</vt:lpstr>
      <vt:lpstr>Δομική ιεραρχία γλωσσικών μονάδων</vt:lpstr>
      <vt:lpstr>Μορφολογία: 3ο επίπεδο στην ανάλυση της γλώσσας, η επιστήμη της μορφής των λέξεων</vt:lpstr>
      <vt:lpstr>Μόρφημα</vt:lpstr>
      <vt:lpstr>Μόρφημα</vt:lpstr>
      <vt:lpstr>μορφημα</vt:lpstr>
      <vt:lpstr>Τι σημαίνει «μορφολογική γνώση» σε μία γλώσσα;</vt:lpstr>
      <vt:lpstr>Μόρφημα</vt:lpstr>
      <vt:lpstr>Από ποσα μορφηματα αποτελουνται οι παρακατω λεξεις της ελληνικησ;</vt:lpstr>
      <vt:lpstr>Μορφολογία</vt:lpstr>
      <vt:lpstr>Από τη λεξη στο μορφημα και παλι πισω…</vt:lpstr>
      <vt:lpstr>Μορφολογική ανάλυση: πώς αναγνωρίζουμε τα μορφήματα μιας γλωσσας;</vt:lpstr>
      <vt:lpstr>Μορφολογική ανάλυση: πώς αναγνωρίζουμε τα μορφήματα μιας γλωσσας;</vt:lpstr>
      <vt:lpstr>Από πόσα μορφήματα μπορεί να αποτελείται μία λέξη;</vt:lpstr>
      <vt:lpstr>Από πόσες συλλαβές μπορεί να αποτελείται ένα μόρφημα;</vt:lpstr>
      <vt:lpstr>Ειδη μορφηματων</vt:lpstr>
      <vt:lpstr>Μορφολογική ανάλυση: πώς αναγνωρίζουμε τα μορφήματα μιας γλώσσας; Παράδειγμα από την από τη γλώσσα των Αζτέκων Michoacan.  Δειτε τις σημασιεσ των παρακατω λεξεων:</vt:lpstr>
      <vt:lpstr>Μορφολογική ανάλυση: πώς αναγνωρίζουμε τα μορφήματα μιας γλώσσας; Παράδειγμα από την από τη γλώσσα των Αζτέκων Michoacan.  Δειτε τις σημασιεσ των παρακατω λεξεων:</vt:lpstr>
      <vt:lpstr>Και διαλεξτε τη σωστη απαντηση </vt:lpstr>
      <vt:lpstr>Και διαλεξτε τη σωστη απαντηση </vt:lpstr>
      <vt:lpstr>Παράδειγμα από την από τη γλώσσα των Αζτέκων Michoacan</vt:lpstr>
      <vt:lpstr>Παράδειγμα από την από τη γλώσσα των Αζτέκων Michoacan</vt:lpstr>
      <vt:lpstr>Παράδειγμα από την από τη γλώσσα των Αζτέκων Michoacan</vt:lpstr>
      <vt:lpstr>Παράδειγμα από την από τη γλώσσα των Αζτέκων Michoacan</vt:lpstr>
      <vt:lpstr>Οι διάφορες γλώσσες διαφέρουν</vt:lpstr>
      <vt:lpstr>Μόρφημα του πληθυντικού: Παραδείγματα από διάφορα συστήματα</vt:lpstr>
      <vt:lpstr>Μόρφημα αλληλοπάθειας: Παραδείγματα από διάφορα συστήματα</vt:lpstr>
      <vt:lpstr>Μόρφημα αλληλοπάθειας: Παραδείγματα από διάφορα συστήματα</vt:lpstr>
      <vt:lpstr>Τύποι μορφημάτων</vt:lpstr>
      <vt:lpstr>Τύποι μορφημάτων</vt:lpstr>
      <vt:lpstr>Παρουσίαση του PowerPoint</vt:lpstr>
      <vt:lpstr>Ελεύθερα  και δεσμευμένα μορφήματα </vt:lpstr>
      <vt:lpstr>Λεξικά  και λειτουργικά μορφήματα </vt:lpstr>
      <vt:lpstr>Ρίζες και προσφύματα</vt:lpstr>
      <vt:lpstr>Προθήματα, επιθήματα, ενθήματα</vt:lpstr>
      <vt:lpstr>Προθήματα, επιθήματα, ενθήματα </vt:lpstr>
      <vt:lpstr>Παραγωγικά και κλιτικά μορφήματα</vt:lpstr>
      <vt:lpstr>Περιθήματα)</vt:lpstr>
      <vt:lpstr>Γενικές παρατηρήσεις</vt:lpstr>
      <vt:lpstr>Πωσ σχηματιζω καινουριεσ λεξεισ;</vt:lpstr>
      <vt:lpstr>Διαφορεσ κλισησ και παραγωγησ</vt:lpstr>
      <vt:lpstr>Διαφορεσ κλισησ και παραγωγησ</vt:lpstr>
      <vt:lpstr>Τύποι λέξεων</vt:lpstr>
      <vt:lpstr>Τι σημαινει ανοικτη ταξη λεξεων;</vt:lpstr>
      <vt:lpstr>1. παραγωγη</vt:lpstr>
      <vt:lpstr>Πως σχηματιζονται οι λεξεισ</vt:lpstr>
      <vt:lpstr>Παραγωγη διαφορετικων κατηγοριων λεξεων στην ελληνικη</vt:lpstr>
      <vt:lpstr>Παραγωγη διαφορετικων κατηγοριων λεξεων στην ελληνικη</vt:lpstr>
      <vt:lpstr>Στο νοητικο μας λεξικο</vt:lpstr>
      <vt:lpstr>2. συνθεση</vt:lpstr>
      <vt:lpstr>Συνθετη λεξη</vt:lpstr>
      <vt:lpstr>Πως σχηματιζονται οι λεξεισ</vt:lpstr>
      <vt:lpstr>συνθεση</vt:lpstr>
      <vt:lpstr>Κατηγοριεσ συνθετων</vt:lpstr>
      <vt:lpstr>Ορια μεταξυ συνθεσησ και παραγωγησ</vt:lpstr>
      <vt:lpstr>συμφυματα</vt:lpstr>
      <vt:lpstr>ΑΣΚΗΣΗ 6: Οι λεξεισ που ακολουθουν είναι ανυπαρκτεσ στην ελληνικη. Προσθεστε ένα προθημα για να παραχθει μια υπαρκτη λεξη και εξηγηστε τη σημασια των συστατικων της</vt:lpstr>
      <vt:lpstr>Παρουσίαση του PowerPoint</vt:lpstr>
      <vt:lpstr>Αλλα συνθετα</vt:lpstr>
      <vt:lpstr>Άλλες διαδικασίες σχηματισμού λέξεων</vt:lpstr>
      <vt:lpstr>Άλλες διαδικασίες σχηματισμού λέξεων</vt:lpstr>
      <vt:lpstr>Άλλες διαδικασίες σχηματισμού λέξεων</vt:lpstr>
      <vt:lpstr>Επομενως,</vt:lpstr>
      <vt:lpstr>3. κλιση</vt:lpstr>
      <vt:lpstr>Πως σχηματιζονται οι λεξεισ;</vt:lpstr>
      <vt:lpstr>Γραμματικες κατηγοριεσ λεξεων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Γραμματικεσ κατηγοριεσ λεξεων (2)</vt:lpstr>
      <vt:lpstr>Παρουσίαση του PowerPoint</vt:lpstr>
      <vt:lpstr>Παρουσίαση του PowerPoint</vt:lpstr>
      <vt:lpstr>Παρουσίαση του PowerPoint</vt:lpstr>
      <vt:lpstr>Παρουσίαση του PowerPoint</vt:lpstr>
      <vt:lpstr>Τυπολογια γλωσσων</vt:lpstr>
      <vt:lpstr>Πως δηλωνεται το προσωπο στα επομενα παραδειγματα;</vt:lpstr>
      <vt:lpstr>Τυπολογία γλωσσών</vt:lpstr>
      <vt:lpstr>ΠαΡΑδειγμα από Κινεζικά</vt:lpstr>
      <vt:lpstr>Τυπολογία γλωσσών</vt:lpstr>
      <vt:lpstr>Τυπολογία γλωσσών</vt:lpstr>
      <vt:lpstr>Τυπολογία γλωσσών</vt:lpstr>
      <vt:lpstr>Τυπολογία γλωσσών</vt:lpstr>
      <vt:lpstr>Τυπολογία γλωσσών</vt:lpstr>
      <vt:lpstr>ΑΣΚΗΣΗ 3: Γλωσσα ζulu: σειρα μορφηματων ένα προθημα σε μια γλωσσα μπορει να είναι επιθημα ή ενθημα σε μια αλλη</vt:lpstr>
      <vt:lpstr>Γλωσσα ζulu: σειρα μορφηματων ένα προθημα σε μια γλωσσα μπορει να είναι επιθημα ή ενθημα σε μια αλλη</vt:lpstr>
      <vt:lpstr>Ασκηση 4: ιταλικη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Μορφολογια</dc:title>
  <dc:creator>Μαρία Ιακώβου</dc:creator>
  <cp:lastModifiedBy>Μαρία Ιακώβου</cp:lastModifiedBy>
  <cp:revision>9</cp:revision>
  <dcterms:created xsi:type="dcterms:W3CDTF">2021-11-28T07:06:14Z</dcterms:created>
  <dcterms:modified xsi:type="dcterms:W3CDTF">2023-05-30T08:48:13Z</dcterms:modified>
</cp:coreProperties>
</file>