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diagrams/layout1.xml" ContentType="application/vnd.openxmlformats-officedocument.drawingml.diagramLayout+xml"/>
  <Override PartName="/ppt/tags/tag23.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9"/>
  </p:notesMasterIdLst>
  <p:handoutMasterIdLst>
    <p:handoutMasterId r:id="rId40"/>
  </p:handoutMasterIdLst>
  <p:sldIdLst>
    <p:sldId id="258" r:id="rId2"/>
    <p:sldId id="276" r:id="rId3"/>
    <p:sldId id="329" r:id="rId4"/>
    <p:sldId id="330" r:id="rId5"/>
    <p:sldId id="328" r:id="rId6"/>
    <p:sldId id="332" r:id="rId7"/>
    <p:sldId id="334" r:id="rId8"/>
    <p:sldId id="264" r:id="rId9"/>
    <p:sldId id="269" r:id="rId10"/>
    <p:sldId id="267" r:id="rId11"/>
    <p:sldId id="311" r:id="rId12"/>
    <p:sldId id="336" r:id="rId13"/>
    <p:sldId id="275" r:id="rId14"/>
    <p:sldId id="313" r:id="rId15"/>
    <p:sldId id="337" r:id="rId16"/>
    <p:sldId id="314" r:id="rId17"/>
    <p:sldId id="317" r:id="rId18"/>
    <p:sldId id="320" r:id="rId19"/>
    <p:sldId id="294" r:id="rId20"/>
    <p:sldId id="295" r:id="rId21"/>
    <p:sldId id="296" r:id="rId22"/>
    <p:sldId id="297" r:id="rId23"/>
    <p:sldId id="346" r:id="rId24"/>
    <p:sldId id="347" r:id="rId25"/>
    <p:sldId id="348" r:id="rId26"/>
    <p:sldId id="353" r:id="rId27"/>
    <p:sldId id="354" r:id="rId28"/>
    <p:sldId id="355" r:id="rId29"/>
    <p:sldId id="356" r:id="rId30"/>
    <p:sldId id="357" r:id="rId31"/>
    <p:sldId id="358" r:id="rId32"/>
    <p:sldId id="362" r:id="rId33"/>
    <p:sldId id="367" r:id="rId34"/>
    <p:sldId id="368" r:id="rId35"/>
    <p:sldId id="369" r:id="rId36"/>
    <p:sldId id="370" r:id="rId37"/>
    <p:sldId id="371"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2" autoAdjust="0"/>
    <p:restoredTop sz="89150" autoAdjust="0"/>
  </p:normalViewPr>
  <p:slideViewPr>
    <p:cSldViewPr>
      <p:cViewPr>
        <p:scale>
          <a:sx n="66" d="100"/>
          <a:sy n="66" d="100"/>
        </p:scale>
        <p:origin x="-2130" y="-7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BE5339-25B6-45ED-8120-66CD9CECA7D5}" type="doc">
      <dgm:prSet loTypeId="urn:microsoft.com/office/officeart/2005/8/layout/arrow2" loCatId="process" qsTypeId="urn:microsoft.com/office/officeart/2005/8/quickstyle/simple1" qsCatId="simple" csTypeId="urn:microsoft.com/office/officeart/2005/8/colors/accent1_2" csCatId="accent1" phldr="1"/>
      <dgm:spPr/>
    </dgm:pt>
    <dgm:pt modelId="{C540A76D-FECA-4962-A7BD-19DEE144064B}">
      <dgm:prSet phldrT="[Text]"/>
      <dgm:spPr/>
      <dgm:t>
        <a:bodyPr/>
        <a:lstStyle/>
        <a:p>
          <a:r>
            <a:rPr lang="en-US" dirty="0" smtClean="0"/>
            <a:t>1980-1995</a:t>
          </a:r>
          <a:endParaRPr lang="el-GR" dirty="0" smtClean="0"/>
        </a:p>
        <a:p>
          <a:r>
            <a:rPr lang="en-US" dirty="0" smtClean="0"/>
            <a:t> CRUDE CALL</a:t>
          </a:r>
          <a:endParaRPr lang="en-GB" dirty="0"/>
        </a:p>
      </dgm:t>
    </dgm:pt>
    <dgm:pt modelId="{52772859-673F-4311-BB23-A0373D3577DD}" type="parTrans" cxnId="{E75CD1F9-8170-4371-B73B-8D57EF006338}">
      <dgm:prSet/>
      <dgm:spPr/>
      <dgm:t>
        <a:bodyPr/>
        <a:lstStyle/>
        <a:p>
          <a:endParaRPr lang="en-GB"/>
        </a:p>
      </dgm:t>
    </dgm:pt>
    <dgm:pt modelId="{9AF4AAB3-9EAD-4B93-A87F-E3A001D2848E}" type="sibTrans" cxnId="{E75CD1F9-8170-4371-B73B-8D57EF006338}">
      <dgm:prSet/>
      <dgm:spPr/>
      <dgm:t>
        <a:bodyPr/>
        <a:lstStyle/>
        <a:p>
          <a:endParaRPr lang="en-GB"/>
        </a:p>
      </dgm:t>
    </dgm:pt>
    <dgm:pt modelId="{FDE273A4-143A-495D-A5C8-E8915E7AE023}">
      <dgm:prSet phldrT="[Text]"/>
      <dgm:spPr/>
      <dgm:t>
        <a:bodyPr/>
        <a:lstStyle/>
        <a:p>
          <a:r>
            <a:rPr lang="en-US" dirty="0" smtClean="0"/>
            <a:t>1995-2005</a:t>
          </a:r>
        </a:p>
        <a:p>
          <a:r>
            <a:rPr lang="en-US" dirty="0" smtClean="0"/>
            <a:t>TASK-BASED REFINED CALL</a:t>
          </a:r>
          <a:endParaRPr lang="en-GB" dirty="0"/>
        </a:p>
      </dgm:t>
    </dgm:pt>
    <dgm:pt modelId="{2C624116-C0D7-4362-A7CD-101E69A5186B}" type="parTrans" cxnId="{EC540937-EBC7-4E2A-942A-AC53EF2F8F5F}">
      <dgm:prSet/>
      <dgm:spPr/>
      <dgm:t>
        <a:bodyPr/>
        <a:lstStyle/>
        <a:p>
          <a:endParaRPr lang="en-GB"/>
        </a:p>
      </dgm:t>
    </dgm:pt>
    <dgm:pt modelId="{342889BF-6585-423C-A13D-AD0937DBF602}" type="sibTrans" cxnId="{EC540937-EBC7-4E2A-942A-AC53EF2F8F5F}">
      <dgm:prSet/>
      <dgm:spPr/>
      <dgm:t>
        <a:bodyPr/>
        <a:lstStyle/>
        <a:p>
          <a:endParaRPr lang="en-GB"/>
        </a:p>
      </dgm:t>
    </dgm:pt>
    <dgm:pt modelId="{3BFF9F94-BC9A-4A35-99DE-1306A9051D70}">
      <dgm:prSet phldrT="[Text]"/>
      <dgm:spPr/>
      <dgm:t>
        <a:bodyPr/>
        <a:lstStyle/>
        <a:p>
          <a:r>
            <a:rPr lang="en-US" dirty="0" smtClean="0"/>
            <a:t>2005- TODAY</a:t>
          </a:r>
          <a:endParaRPr lang="el-GR" dirty="0" smtClean="0"/>
        </a:p>
        <a:p>
          <a:r>
            <a:rPr lang="en-US" dirty="0" smtClean="0"/>
            <a:t>CALL 2.0</a:t>
          </a:r>
          <a:endParaRPr lang="en-GB" dirty="0"/>
        </a:p>
      </dgm:t>
    </dgm:pt>
    <dgm:pt modelId="{4D5AD388-9CD2-42D6-B2AF-8EB5799C26A4}" type="parTrans" cxnId="{6828011F-470D-4034-9E7C-FD29B21CF69E}">
      <dgm:prSet/>
      <dgm:spPr/>
      <dgm:t>
        <a:bodyPr/>
        <a:lstStyle/>
        <a:p>
          <a:endParaRPr lang="en-GB"/>
        </a:p>
      </dgm:t>
    </dgm:pt>
    <dgm:pt modelId="{C3475CA6-33C8-4E45-91AB-B2D425B54776}" type="sibTrans" cxnId="{6828011F-470D-4034-9E7C-FD29B21CF69E}">
      <dgm:prSet/>
      <dgm:spPr/>
      <dgm:t>
        <a:bodyPr/>
        <a:lstStyle/>
        <a:p>
          <a:endParaRPr lang="en-GB"/>
        </a:p>
      </dgm:t>
    </dgm:pt>
    <dgm:pt modelId="{91064296-B687-445B-BD36-929A1024B415}" type="pres">
      <dgm:prSet presAssocID="{0FBE5339-25B6-45ED-8120-66CD9CECA7D5}" presName="arrowDiagram" presStyleCnt="0">
        <dgm:presLayoutVars>
          <dgm:chMax val="5"/>
          <dgm:dir/>
          <dgm:resizeHandles val="exact"/>
        </dgm:presLayoutVars>
      </dgm:prSet>
      <dgm:spPr/>
    </dgm:pt>
    <dgm:pt modelId="{01E66D10-13B2-4831-8820-0A9C807734FD}" type="pres">
      <dgm:prSet presAssocID="{0FBE5339-25B6-45ED-8120-66CD9CECA7D5}" presName="arrow" presStyleLbl="bgShp" presStyleIdx="0" presStyleCnt="1"/>
      <dgm:spPr/>
    </dgm:pt>
    <dgm:pt modelId="{95CCCAB7-15B4-4AFA-80BB-0703CD8172BB}" type="pres">
      <dgm:prSet presAssocID="{0FBE5339-25B6-45ED-8120-66CD9CECA7D5}" presName="arrowDiagram3" presStyleCnt="0"/>
      <dgm:spPr/>
    </dgm:pt>
    <dgm:pt modelId="{042CA2D4-D1EF-40F7-90A8-6200C8ED17DA}" type="pres">
      <dgm:prSet presAssocID="{C540A76D-FECA-4962-A7BD-19DEE144064B}" presName="bullet3a" presStyleLbl="node1" presStyleIdx="0" presStyleCnt="3"/>
      <dgm:spPr/>
    </dgm:pt>
    <dgm:pt modelId="{4CF81CF4-8D7B-4B10-8B7D-2250BF13CC45}" type="pres">
      <dgm:prSet presAssocID="{C540A76D-FECA-4962-A7BD-19DEE144064B}" presName="textBox3a" presStyleLbl="revTx" presStyleIdx="0" presStyleCnt="3">
        <dgm:presLayoutVars>
          <dgm:bulletEnabled val="1"/>
        </dgm:presLayoutVars>
      </dgm:prSet>
      <dgm:spPr/>
      <dgm:t>
        <a:bodyPr/>
        <a:lstStyle/>
        <a:p>
          <a:endParaRPr lang="en-GB"/>
        </a:p>
      </dgm:t>
    </dgm:pt>
    <dgm:pt modelId="{FDEC31A6-86EA-43A4-89B0-4565039DC3DF}" type="pres">
      <dgm:prSet presAssocID="{FDE273A4-143A-495D-A5C8-E8915E7AE023}" presName="bullet3b" presStyleLbl="node1" presStyleIdx="1" presStyleCnt="3"/>
      <dgm:spPr/>
    </dgm:pt>
    <dgm:pt modelId="{B5E5AB7B-72A7-4A5F-A450-F52BDB2EC784}" type="pres">
      <dgm:prSet presAssocID="{FDE273A4-143A-495D-A5C8-E8915E7AE023}" presName="textBox3b" presStyleLbl="revTx" presStyleIdx="1" presStyleCnt="3">
        <dgm:presLayoutVars>
          <dgm:bulletEnabled val="1"/>
        </dgm:presLayoutVars>
      </dgm:prSet>
      <dgm:spPr/>
      <dgm:t>
        <a:bodyPr/>
        <a:lstStyle/>
        <a:p>
          <a:endParaRPr lang="en-GB"/>
        </a:p>
      </dgm:t>
    </dgm:pt>
    <dgm:pt modelId="{E337AC89-0960-401D-99FE-641C057E7645}" type="pres">
      <dgm:prSet presAssocID="{3BFF9F94-BC9A-4A35-99DE-1306A9051D70}" presName="bullet3c" presStyleLbl="node1" presStyleIdx="2" presStyleCnt="3"/>
      <dgm:spPr/>
    </dgm:pt>
    <dgm:pt modelId="{D7E1A1D1-268A-4BFF-B764-A9F2728DEA8E}" type="pres">
      <dgm:prSet presAssocID="{3BFF9F94-BC9A-4A35-99DE-1306A9051D70}" presName="textBox3c" presStyleLbl="revTx" presStyleIdx="2" presStyleCnt="3">
        <dgm:presLayoutVars>
          <dgm:bulletEnabled val="1"/>
        </dgm:presLayoutVars>
      </dgm:prSet>
      <dgm:spPr/>
      <dgm:t>
        <a:bodyPr/>
        <a:lstStyle/>
        <a:p>
          <a:endParaRPr lang="en-GB"/>
        </a:p>
      </dgm:t>
    </dgm:pt>
  </dgm:ptLst>
  <dgm:cxnLst>
    <dgm:cxn modelId="{EDA30CAB-CABD-4DE9-9586-9DAAF61E6C43}" type="presOf" srcId="{FDE273A4-143A-495D-A5C8-E8915E7AE023}" destId="{B5E5AB7B-72A7-4A5F-A450-F52BDB2EC784}" srcOrd="0" destOrd="0" presId="urn:microsoft.com/office/officeart/2005/8/layout/arrow2"/>
    <dgm:cxn modelId="{6828011F-470D-4034-9E7C-FD29B21CF69E}" srcId="{0FBE5339-25B6-45ED-8120-66CD9CECA7D5}" destId="{3BFF9F94-BC9A-4A35-99DE-1306A9051D70}" srcOrd="2" destOrd="0" parTransId="{4D5AD388-9CD2-42D6-B2AF-8EB5799C26A4}" sibTransId="{C3475CA6-33C8-4E45-91AB-B2D425B54776}"/>
    <dgm:cxn modelId="{7C457DEE-6342-4AEC-91D2-C0358F3DDE60}" type="presOf" srcId="{0FBE5339-25B6-45ED-8120-66CD9CECA7D5}" destId="{91064296-B687-445B-BD36-929A1024B415}" srcOrd="0" destOrd="0" presId="urn:microsoft.com/office/officeart/2005/8/layout/arrow2"/>
    <dgm:cxn modelId="{E75CD1F9-8170-4371-B73B-8D57EF006338}" srcId="{0FBE5339-25B6-45ED-8120-66CD9CECA7D5}" destId="{C540A76D-FECA-4962-A7BD-19DEE144064B}" srcOrd="0" destOrd="0" parTransId="{52772859-673F-4311-BB23-A0373D3577DD}" sibTransId="{9AF4AAB3-9EAD-4B93-A87F-E3A001D2848E}"/>
    <dgm:cxn modelId="{794FCFD9-509B-425C-833C-44388C4FDA41}" type="presOf" srcId="{C540A76D-FECA-4962-A7BD-19DEE144064B}" destId="{4CF81CF4-8D7B-4B10-8B7D-2250BF13CC45}" srcOrd="0" destOrd="0" presId="urn:microsoft.com/office/officeart/2005/8/layout/arrow2"/>
    <dgm:cxn modelId="{EC540937-EBC7-4E2A-942A-AC53EF2F8F5F}" srcId="{0FBE5339-25B6-45ED-8120-66CD9CECA7D5}" destId="{FDE273A4-143A-495D-A5C8-E8915E7AE023}" srcOrd="1" destOrd="0" parTransId="{2C624116-C0D7-4362-A7CD-101E69A5186B}" sibTransId="{342889BF-6585-423C-A13D-AD0937DBF602}"/>
    <dgm:cxn modelId="{2F97349F-C1D4-41C9-8B62-8AA8B49CABF2}" type="presOf" srcId="{3BFF9F94-BC9A-4A35-99DE-1306A9051D70}" destId="{D7E1A1D1-268A-4BFF-B764-A9F2728DEA8E}" srcOrd="0" destOrd="0" presId="urn:microsoft.com/office/officeart/2005/8/layout/arrow2"/>
    <dgm:cxn modelId="{1E5FB8A1-C6D4-4FEE-8CE9-AE246BC46639}" type="presParOf" srcId="{91064296-B687-445B-BD36-929A1024B415}" destId="{01E66D10-13B2-4831-8820-0A9C807734FD}" srcOrd="0" destOrd="0" presId="urn:microsoft.com/office/officeart/2005/8/layout/arrow2"/>
    <dgm:cxn modelId="{4FE5C2AB-8C74-4571-9B30-CF5320CDE102}" type="presParOf" srcId="{91064296-B687-445B-BD36-929A1024B415}" destId="{95CCCAB7-15B4-4AFA-80BB-0703CD8172BB}" srcOrd="1" destOrd="0" presId="urn:microsoft.com/office/officeart/2005/8/layout/arrow2"/>
    <dgm:cxn modelId="{0B7E49C2-C43D-41DB-82DD-60C8FE9AB0CF}" type="presParOf" srcId="{95CCCAB7-15B4-4AFA-80BB-0703CD8172BB}" destId="{042CA2D4-D1EF-40F7-90A8-6200C8ED17DA}" srcOrd="0" destOrd="0" presId="urn:microsoft.com/office/officeart/2005/8/layout/arrow2"/>
    <dgm:cxn modelId="{42CEBA28-CBFD-49D4-BBF6-8A3B2F74BA08}" type="presParOf" srcId="{95CCCAB7-15B4-4AFA-80BB-0703CD8172BB}" destId="{4CF81CF4-8D7B-4B10-8B7D-2250BF13CC45}" srcOrd="1" destOrd="0" presId="urn:microsoft.com/office/officeart/2005/8/layout/arrow2"/>
    <dgm:cxn modelId="{00C3BBF9-200D-40FB-8F93-5979C24D88F1}" type="presParOf" srcId="{95CCCAB7-15B4-4AFA-80BB-0703CD8172BB}" destId="{FDEC31A6-86EA-43A4-89B0-4565039DC3DF}" srcOrd="2" destOrd="0" presId="urn:microsoft.com/office/officeart/2005/8/layout/arrow2"/>
    <dgm:cxn modelId="{09E2B371-F653-4E4D-9D0F-762D471B531B}" type="presParOf" srcId="{95CCCAB7-15B4-4AFA-80BB-0703CD8172BB}" destId="{B5E5AB7B-72A7-4A5F-A450-F52BDB2EC784}" srcOrd="3" destOrd="0" presId="urn:microsoft.com/office/officeart/2005/8/layout/arrow2"/>
    <dgm:cxn modelId="{0AA5CF69-C913-4C11-A70C-E1BA423643A9}" type="presParOf" srcId="{95CCCAB7-15B4-4AFA-80BB-0703CD8172BB}" destId="{E337AC89-0960-401D-99FE-641C057E7645}" srcOrd="4" destOrd="0" presId="urn:microsoft.com/office/officeart/2005/8/layout/arrow2"/>
    <dgm:cxn modelId="{045F3B39-B057-4DDD-BDCA-B0C97DD0A0A4}" type="presParOf" srcId="{95CCCAB7-15B4-4AFA-80BB-0703CD8172BB}" destId="{D7E1A1D1-268A-4BFF-B764-A9F2728DEA8E}" srcOrd="5" destOrd="0" presId="urn:microsoft.com/office/officeart/2005/8/layout/arrow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E66D10-13B2-4831-8820-0A9C807734FD}">
      <dsp:nvSpPr>
        <dsp:cNvPr id="0" name=""/>
        <dsp:cNvSpPr/>
      </dsp:nvSpPr>
      <dsp:spPr>
        <a:xfrm>
          <a:off x="367505" y="0"/>
          <a:ext cx="6908800" cy="4318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2CA2D4-D1EF-40F7-90A8-6200C8ED17DA}">
      <dsp:nvSpPr>
        <dsp:cNvPr id="0" name=""/>
        <dsp:cNvSpPr/>
      </dsp:nvSpPr>
      <dsp:spPr>
        <a:xfrm>
          <a:off x="1244923" y="2980283"/>
          <a:ext cx="179628" cy="1796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F81CF4-8D7B-4B10-8B7D-2250BF13CC45}">
      <dsp:nvSpPr>
        <dsp:cNvPr id="0" name=""/>
        <dsp:cNvSpPr/>
      </dsp:nvSpPr>
      <dsp:spPr>
        <a:xfrm>
          <a:off x="1334737" y="3070097"/>
          <a:ext cx="1609750" cy="1247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82" tIns="0" rIns="0" bIns="0" numCol="1" spcCol="1270" anchor="t" anchorCtr="0">
          <a:noAutofit/>
        </a:bodyPr>
        <a:lstStyle/>
        <a:p>
          <a:pPr lvl="0" algn="l" defTabSz="1200150">
            <a:lnSpc>
              <a:spcPct val="90000"/>
            </a:lnSpc>
            <a:spcBef>
              <a:spcPct val="0"/>
            </a:spcBef>
            <a:spcAft>
              <a:spcPct val="35000"/>
            </a:spcAft>
          </a:pPr>
          <a:r>
            <a:rPr lang="en-US" sz="2700" kern="1200" dirty="0" smtClean="0"/>
            <a:t>1980-1995</a:t>
          </a:r>
          <a:endParaRPr lang="el-GR" sz="2700" kern="1200" dirty="0" smtClean="0"/>
        </a:p>
        <a:p>
          <a:pPr lvl="0" algn="l" defTabSz="1200150">
            <a:lnSpc>
              <a:spcPct val="90000"/>
            </a:lnSpc>
            <a:spcBef>
              <a:spcPct val="0"/>
            </a:spcBef>
            <a:spcAft>
              <a:spcPct val="35000"/>
            </a:spcAft>
          </a:pPr>
          <a:r>
            <a:rPr lang="en-US" sz="2700" kern="1200" dirty="0" smtClean="0"/>
            <a:t> CRUDE CALL</a:t>
          </a:r>
          <a:endParaRPr lang="en-GB" sz="2700" kern="1200" dirty="0"/>
        </a:p>
      </dsp:txBody>
      <dsp:txXfrm>
        <a:off x="1334737" y="3070097"/>
        <a:ext cx="1609750" cy="1247902"/>
      </dsp:txXfrm>
    </dsp:sp>
    <dsp:sp modelId="{FDEC31A6-86EA-43A4-89B0-4565039DC3DF}">
      <dsp:nvSpPr>
        <dsp:cNvPr id="0" name=""/>
        <dsp:cNvSpPr/>
      </dsp:nvSpPr>
      <dsp:spPr>
        <a:xfrm>
          <a:off x="2830493" y="1806651"/>
          <a:ext cx="324713" cy="3247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E5AB7B-72A7-4A5F-A450-F52BDB2EC784}">
      <dsp:nvSpPr>
        <dsp:cNvPr id="0" name=""/>
        <dsp:cNvSpPr/>
      </dsp:nvSpPr>
      <dsp:spPr>
        <a:xfrm>
          <a:off x="2992850" y="1969008"/>
          <a:ext cx="1658112" cy="2348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059" tIns="0" rIns="0" bIns="0" numCol="1" spcCol="1270" anchor="t" anchorCtr="0">
          <a:noAutofit/>
        </a:bodyPr>
        <a:lstStyle/>
        <a:p>
          <a:pPr lvl="0" algn="l" defTabSz="1200150">
            <a:lnSpc>
              <a:spcPct val="90000"/>
            </a:lnSpc>
            <a:spcBef>
              <a:spcPct val="0"/>
            </a:spcBef>
            <a:spcAft>
              <a:spcPct val="35000"/>
            </a:spcAft>
          </a:pPr>
          <a:r>
            <a:rPr lang="en-US" sz="2700" kern="1200" dirty="0" smtClean="0"/>
            <a:t>1995-2005</a:t>
          </a:r>
        </a:p>
        <a:p>
          <a:pPr lvl="0" algn="l" defTabSz="1200150">
            <a:lnSpc>
              <a:spcPct val="90000"/>
            </a:lnSpc>
            <a:spcBef>
              <a:spcPct val="0"/>
            </a:spcBef>
            <a:spcAft>
              <a:spcPct val="35000"/>
            </a:spcAft>
          </a:pPr>
          <a:r>
            <a:rPr lang="en-US" sz="2700" kern="1200" dirty="0" smtClean="0"/>
            <a:t>TASK-BASED REFINED CALL</a:t>
          </a:r>
          <a:endParaRPr lang="en-GB" sz="2700" kern="1200" dirty="0"/>
        </a:p>
      </dsp:txBody>
      <dsp:txXfrm>
        <a:off x="2992850" y="1969008"/>
        <a:ext cx="1658112" cy="2348992"/>
      </dsp:txXfrm>
    </dsp:sp>
    <dsp:sp modelId="{E337AC89-0960-401D-99FE-641C057E7645}">
      <dsp:nvSpPr>
        <dsp:cNvPr id="0" name=""/>
        <dsp:cNvSpPr/>
      </dsp:nvSpPr>
      <dsp:spPr>
        <a:xfrm>
          <a:off x="4737322" y="1092453"/>
          <a:ext cx="449072" cy="4490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E1A1D1-268A-4BFF-B764-A9F2728DEA8E}">
      <dsp:nvSpPr>
        <dsp:cNvPr id="0" name=""/>
        <dsp:cNvSpPr/>
      </dsp:nvSpPr>
      <dsp:spPr>
        <a:xfrm>
          <a:off x="4961858" y="1316990"/>
          <a:ext cx="1658112" cy="3001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954" tIns="0" rIns="0" bIns="0" numCol="1" spcCol="1270" anchor="t" anchorCtr="0">
          <a:noAutofit/>
        </a:bodyPr>
        <a:lstStyle/>
        <a:p>
          <a:pPr lvl="0" algn="l" defTabSz="1200150">
            <a:lnSpc>
              <a:spcPct val="90000"/>
            </a:lnSpc>
            <a:spcBef>
              <a:spcPct val="0"/>
            </a:spcBef>
            <a:spcAft>
              <a:spcPct val="35000"/>
            </a:spcAft>
          </a:pPr>
          <a:r>
            <a:rPr lang="en-US" sz="2700" kern="1200" dirty="0" smtClean="0"/>
            <a:t>2005- TODAY</a:t>
          </a:r>
          <a:endParaRPr lang="el-GR" sz="2700" kern="1200" dirty="0" smtClean="0"/>
        </a:p>
        <a:p>
          <a:pPr lvl="0" algn="l" defTabSz="1200150">
            <a:lnSpc>
              <a:spcPct val="90000"/>
            </a:lnSpc>
            <a:spcBef>
              <a:spcPct val="0"/>
            </a:spcBef>
            <a:spcAft>
              <a:spcPct val="35000"/>
            </a:spcAft>
          </a:pPr>
          <a:r>
            <a:rPr lang="en-US" sz="2700" kern="1200" dirty="0" smtClean="0"/>
            <a:t>CALL 2.0</a:t>
          </a:r>
          <a:endParaRPr lang="en-GB" sz="2700" kern="1200" dirty="0"/>
        </a:p>
      </dsp:txBody>
      <dsp:txXfrm>
        <a:off x="4961858" y="1316990"/>
        <a:ext cx="1658112" cy="300101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CC1CFAF0-2280-46F9-9A1D-E7B52D7E1E9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l-G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l-GR"/>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l-G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FA62FFBB-194D-4084-BE4B-BC374B0332E1}"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BF0DEC2-7C88-4060-B7B1-AADE87D72205}" type="slidenum">
              <a:rPr lang="el-GR"/>
              <a:pPr/>
              <a:t>1</a:t>
            </a:fld>
            <a:endParaRPr lang="el-G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Ray Clifford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66FDEA7-6059-43C0-8386-39567FC4C9DA}" type="slidenum">
              <a:rPr lang="en-GB" smtClean="0"/>
              <a:pPr/>
              <a:t>26</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66FDEA7-6059-43C0-8386-39567FC4C9DA}" type="slidenum">
              <a:rPr lang="en-GB" smtClean="0"/>
              <a:pPr/>
              <a:t>27</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66FDEA7-6059-43C0-8386-39567FC4C9DA}" type="slidenum">
              <a:rPr lang="en-GB" smtClean="0"/>
              <a:pPr/>
              <a:t>28</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66FDEA7-6059-43C0-8386-39567FC4C9DA}" type="slidenum">
              <a:rPr lang="en-GB" smtClean="0"/>
              <a:pPr/>
              <a:t>29</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66FDEA7-6059-43C0-8386-39567FC4C9DA}" type="slidenum">
              <a:rPr lang="en-GB" smtClean="0"/>
              <a:pPr/>
              <a:t>30</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66FDEA7-6059-43C0-8386-39567FC4C9DA}" type="slidenum">
              <a:rPr lang="en-GB" smtClean="0"/>
              <a:pPr/>
              <a:t>31</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66FDEA7-6059-43C0-8386-39567FC4C9DA}" type="slidenum">
              <a:rPr lang="en-GB" smtClean="0"/>
              <a:pPr/>
              <a:t>32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A62E555-1A3E-4944-8750-EB2E12800075}" type="slidenum">
              <a:rPr lang="el-GR"/>
              <a:pPr/>
              <a:t>8</a:t>
            </a:fld>
            <a:endParaRPr lang="el-G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CALL has always been influenced by TEFL and Computer Technology. CALL was influenced by Skinner’s “programmed learning”  (breaks learning up into its components, which are described as observable behaviors- breaking up syllabuses into forms, functions, rules etc. This leads to ‘synthetic syllabi’ – accumulating parts of the language - STILL USED in the VAST majority of classrooms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3C33E10-21AE-4C6D-8895-3A781FE8070E}" type="slidenum">
              <a:rPr lang="el-GR"/>
              <a:pPr/>
              <a:t>9</a:t>
            </a:fld>
            <a:endParaRPr lang="el-G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z="900" smtClean="0"/>
              <a:t>Early Days of CALL Pictures of photofit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85631F0-0554-446A-8B0E-2D5E5355A295}" type="slidenum">
              <a:rPr lang="el-GR"/>
              <a:pPr/>
              <a:t>10</a:t>
            </a:fld>
            <a:endParaRPr lang="el-G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Warschauer &amp; Healey (1998) saw a parallel evolution between computer technology and CALL approaches. They associate the earliest ‘behaviouristic CALL’ with the mainframe technology, the ‘communicative CALL’ with the PC technology and the latest ‘integrative CALL’ with the multimedia networked computer technology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66FDEA7-6059-43C0-8386-39567FC4C9DA}" type="slidenum">
              <a:rPr lang="en-GB" smtClean="0"/>
              <a:pPr/>
              <a:t>12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66FDEA7-6059-43C0-8386-39567FC4C9DA}" type="slidenum">
              <a:rPr lang="en-GB" smtClean="0"/>
              <a:pPr/>
              <a:t>15</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66FDEA7-6059-43C0-8386-39567FC4C9DA}" type="slidenum">
              <a:rPr lang="en-GB" smtClean="0"/>
              <a:pPr/>
              <a:t>23</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66FDEA7-6059-43C0-8386-39567FC4C9DA}" type="slidenum">
              <a:rPr lang="en-GB" smtClean="0"/>
              <a:pPr/>
              <a:t>24</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66FDEA7-6059-43C0-8386-39567FC4C9DA}" type="slidenum">
              <a:rPr lang="en-GB" smtClean="0"/>
              <a:pPr/>
              <a:t>25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1905000" y="2438400"/>
            <a:ext cx="5943600" cy="1143000"/>
          </a:xfrm>
          <a:effectLst/>
        </p:spPr>
        <p:txBody>
          <a:bodyPr/>
          <a:lstStyle>
            <a:lvl1pPr>
              <a:defRPr>
                <a:effectLst>
                  <a:outerShdw blurRad="38100" dist="38100" dir="2700000" algn="tl">
                    <a:srgbClr val="000000"/>
                  </a:outerShdw>
                </a:effectLst>
              </a:defRPr>
            </a:lvl1pPr>
          </a:lstStyle>
          <a:p>
            <a:r>
              <a:rPr lang="el-GR"/>
              <a:t>Click to edit Master title style</a:t>
            </a:r>
          </a:p>
        </p:txBody>
      </p:sp>
      <p:sp>
        <p:nvSpPr>
          <p:cNvPr id="203782" name="Rectangle 6"/>
          <p:cNvSpPr>
            <a:spLocks noGrp="1" noChangeArrowheads="1"/>
          </p:cNvSpPr>
          <p:nvPr>
            <p:ph type="subTitle" idx="1"/>
          </p:nvPr>
        </p:nvSpPr>
        <p:spPr>
          <a:xfrm>
            <a:off x="3429000" y="4267200"/>
            <a:ext cx="5562600" cy="1295400"/>
          </a:xfrm>
          <a:effectLst/>
        </p:spPr>
        <p:txBody>
          <a:bodyPr/>
          <a:lstStyle>
            <a:lvl1pPr marL="0" indent="0" algn="ctr">
              <a:buFont typeface="Wingdings" pitchFamily="2" charset="2"/>
              <a:buNone/>
              <a:defRPr/>
            </a:lvl1pPr>
          </a:lstStyle>
          <a:p>
            <a:r>
              <a:rPr lang="el-GR"/>
              <a:t>Click to edit Master subtitle style</a:t>
            </a:r>
          </a:p>
        </p:txBody>
      </p:sp>
      <p:sp>
        <p:nvSpPr>
          <p:cNvPr id="4" name="Rectangle 3"/>
          <p:cNvSpPr>
            <a:spLocks noGrp="1" noChangeArrowheads="1"/>
          </p:cNvSpPr>
          <p:nvPr>
            <p:ph type="dt" sz="half" idx="10"/>
          </p:nvPr>
        </p:nvSpPr>
        <p:spPr>
          <a:xfrm>
            <a:off x="457200" y="6397625"/>
            <a:ext cx="2133600" cy="476250"/>
          </a:xfrm>
        </p:spPr>
        <p:txBody>
          <a:bodyPr/>
          <a:lstStyle>
            <a:lvl1pPr>
              <a:defRPr smtClean="0"/>
            </a:lvl1pPr>
          </a:lstStyle>
          <a:p>
            <a:pPr>
              <a:defRPr/>
            </a:pPr>
            <a:endParaRPr lang="el-GR"/>
          </a:p>
        </p:txBody>
      </p:sp>
      <p:sp>
        <p:nvSpPr>
          <p:cNvPr id="5" name="Rectangle 4"/>
          <p:cNvSpPr>
            <a:spLocks noGrp="1" noChangeArrowheads="1"/>
          </p:cNvSpPr>
          <p:nvPr>
            <p:ph type="ftr" sz="quarter" idx="11"/>
          </p:nvPr>
        </p:nvSpPr>
        <p:spPr>
          <a:xfrm>
            <a:off x="3124200" y="6410325"/>
            <a:ext cx="2895600" cy="476250"/>
          </a:xfrm>
        </p:spPr>
        <p:txBody>
          <a:bodyPr/>
          <a:lstStyle>
            <a:lvl1pPr>
              <a:defRPr smtClean="0"/>
            </a:lvl1pPr>
          </a:lstStyle>
          <a:p>
            <a:pPr>
              <a:defRPr/>
            </a:pPr>
            <a:endParaRPr lang="el-GR"/>
          </a:p>
        </p:txBody>
      </p:sp>
      <p:sp>
        <p:nvSpPr>
          <p:cNvPr id="6" name="Rectangle 5"/>
          <p:cNvSpPr>
            <a:spLocks noGrp="1" noChangeArrowheads="1"/>
          </p:cNvSpPr>
          <p:nvPr>
            <p:ph type="sldNum" sz="quarter" idx="12"/>
          </p:nvPr>
        </p:nvSpPr>
        <p:spPr>
          <a:xfrm>
            <a:off x="6553200" y="6410325"/>
            <a:ext cx="2133600" cy="476250"/>
          </a:xfrm>
        </p:spPr>
        <p:txBody>
          <a:bodyPr/>
          <a:lstStyle>
            <a:lvl1pPr>
              <a:defRPr smtClean="0"/>
            </a:lvl1pPr>
          </a:lstStyle>
          <a:p>
            <a:pPr>
              <a:defRPr/>
            </a:pPr>
            <a:fld id="{83031979-BE36-4A10-A00E-F33FF65C21A3}" type="slidenum">
              <a:rPr lang="el-GR"/>
              <a:pPr>
                <a:defRPr/>
              </a:pPr>
              <a:t>‹#›</a:t>
            </a:fld>
            <a:endParaRPr lang="el-GR"/>
          </a:p>
        </p:txBody>
      </p:sp>
    </p:spTree>
  </p:cSld>
  <p:clrMapOvr>
    <a:masterClrMapping/>
  </p:clrMapOvr>
  <p:transition spd="med">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16E26CCE-99E3-4D77-8B2D-C681FACAD045}" type="slidenum">
              <a:rPr lang="el-GR"/>
              <a:pPr>
                <a:defRPr/>
              </a:pPr>
              <a:t>‹#›</a:t>
            </a:fld>
            <a:endParaRPr lang="el-GR"/>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1981200"/>
            <a:ext cx="2114550" cy="44196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0" y="1981200"/>
            <a:ext cx="6191250"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8BF923E-0C23-4E9A-8AFB-0B148A2E8D08}" type="slidenum">
              <a:rPr lang="el-GR"/>
              <a:pPr>
                <a:defRPr/>
              </a:pPr>
              <a:t>‹#›</a:t>
            </a:fld>
            <a:endParaRPr lang="el-GR"/>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981200"/>
            <a:ext cx="77724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3352800"/>
            <a:ext cx="38100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3352800"/>
            <a:ext cx="38100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98507E02-232E-4623-B7D0-BA3E84A64637}" type="slidenum">
              <a:rPr lang="el-GR"/>
              <a:pPr>
                <a:defRPr/>
              </a:pPr>
              <a:t>‹#›</a:t>
            </a:fld>
            <a:endParaRPr lang="el-GR"/>
          </a:p>
        </p:txBody>
      </p:sp>
    </p:spTree>
  </p:cSld>
  <p:clrMapOvr>
    <a:masterClrMapping/>
  </p:clrMapOvr>
  <p:transition spd="med">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981200"/>
            <a:ext cx="77724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3352800"/>
            <a:ext cx="38100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3352800"/>
            <a:ext cx="38100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4953000"/>
            <a:ext cx="38100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p>
        </p:txBody>
      </p:sp>
      <p:sp>
        <p:nvSpPr>
          <p:cNvPr id="8" name="Rectangle 6"/>
          <p:cNvSpPr>
            <a:spLocks noGrp="1" noChangeArrowheads="1"/>
          </p:cNvSpPr>
          <p:nvPr>
            <p:ph type="sldNum" sz="quarter" idx="12"/>
          </p:nvPr>
        </p:nvSpPr>
        <p:spPr>
          <a:ln/>
        </p:spPr>
        <p:txBody>
          <a:bodyPr/>
          <a:lstStyle>
            <a:lvl1pPr>
              <a:defRPr/>
            </a:lvl1pPr>
          </a:lstStyle>
          <a:p>
            <a:pPr>
              <a:defRPr/>
            </a:pPr>
            <a:fld id="{7FA11E52-9E46-4F76-870C-FDB1EDB5D76B}" type="slidenum">
              <a:rPr lang="el-GR"/>
              <a:pPr>
                <a:defRPr/>
              </a:pPr>
              <a:t>‹#›</a:t>
            </a:fld>
            <a:endParaRPr lang="el-GR"/>
          </a:p>
        </p:txBody>
      </p:sp>
    </p:spTree>
  </p:cSld>
  <p:clrMapOvr>
    <a:masterClrMapping/>
  </p:clrMapOvr>
  <p:transition spd="med">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981200"/>
            <a:ext cx="77724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685800" y="3352800"/>
            <a:ext cx="7772400" cy="3048000"/>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F1F4817-D695-4C8D-87B9-4BEA48382CFC}" type="slidenum">
              <a:rPr lang="el-GR"/>
              <a:pPr>
                <a:defRPr/>
              </a:pPr>
              <a:t>‹#›</a:t>
            </a:fld>
            <a:endParaRPr lang="el-GR"/>
          </a:p>
        </p:txBody>
      </p:sp>
    </p:spTree>
  </p:cSld>
  <p:clrMapOvr>
    <a:masterClrMapping/>
  </p:clrMapOvr>
  <p:transition spd="med">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E744C05E-A581-4C31-A8D1-960A30713597}" type="slidenum">
              <a:rPr lang="el-GR"/>
              <a:pPr>
                <a:defRPr/>
              </a:pPr>
              <a:t>‹#›</a:t>
            </a:fld>
            <a:endParaRPr lang="el-GR"/>
          </a:p>
        </p:txBody>
      </p:sp>
    </p:spTree>
  </p:cSld>
  <p:clrMapOvr>
    <a:masterClrMapping/>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547C8E41-27C7-48DC-9E82-948271893420}" type="slidenum">
              <a:rPr lang="el-GR"/>
              <a:pPr>
                <a:defRPr/>
              </a:pPr>
              <a:t>‹#›</a:t>
            </a:fld>
            <a:endParaRPr lang="el-GR"/>
          </a:p>
        </p:txBody>
      </p:sp>
    </p:spTree>
  </p:cSld>
  <p:clrMapOvr>
    <a:masterClrMapping/>
  </p:clrMapOvr>
  <p:transition spd="med">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3352800"/>
            <a:ext cx="381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3352800"/>
            <a:ext cx="381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821E7627-6554-468F-AE82-8D676FB0565C}" type="slidenum">
              <a:rPr lang="el-GR"/>
              <a:pPr>
                <a:defRPr/>
              </a:pPr>
              <a:t>‹#›</a:t>
            </a:fld>
            <a:endParaRPr lang="el-GR"/>
          </a:p>
        </p:txBody>
      </p:sp>
    </p:spTree>
  </p:cSld>
  <p:clrMapOvr>
    <a:masterClrMapping/>
  </p:clrMapOvr>
  <p:transition spd="med">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B6C771F5-8154-42E7-924D-A879E73BAF30}" type="slidenum">
              <a:rPr lang="el-GR"/>
              <a:pPr>
                <a:defRPr/>
              </a:pPr>
              <a:t>‹#›</a:t>
            </a:fld>
            <a:endParaRPr lang="el-GR"/>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5114068E-54A6-46A6-AADD-9CEE5CFBC53F}" type="slidenum">
              <a:rPr lang="el-GR"/>
              <a:pPr>
                <a:defRPr/>
              </a:pPr>
              <a:t>‹#›</a:t>
            </a:fld>
            <a:endParaRPr lang="el-GR"/>
          </a:p>
        </p:txBody>
      </p:sp>
    </p:spTree>
  </p:cSld>
  <p:clrMapOvr>
    <a:masterClrMapping/>
  </p:clrMapOvr>
  <p:transition spd="med">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34ED204C-537A-4D56-BC4D-735259EDB4E5}" type="slidenum">
              <a:rPr lang="el-GR"/>
              <a:pPr>
                <a:defRPr/>
              </a:pPr>
              <a:t>‹#›</a:t>
            </a:fld>
            <a:endParaRPr lang="el-GR"/>
          </a:p>
        </p:txBody>
      </p:sp>
    </p:spTree>
  </p:cSld>
  <p:clrMapOvr>
    <a:masterClrMapping/>
  </p:clrMapOvr>
  <p:transition spd="med">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F0A5FBF6-4A83-492A-822B-E5A1AD713F97}" type="slidenum">
              <a:rPr lang="el-GR"/>
              <a:pPr>
                <a:defRPr/>
              </a:pPr>
              <a:t>‹#›</a:t>
            </a:fld>
            <a:endParaRPr lang="el-GR"/>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88EB4D88-1FA3-4A72-8374-9155356B6B2A}" type="slidenum">
              <a:rPr lang="el-GR"/>
              <a:pPr>
                <a:defRPr/>
              </a:pPr>
              <a:t>‹#›</a:t>
            </a:fld>
            <a:endParaRPr lang="el-GR"/>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bwMode="auto">
          <a:xfrm>
            <a:off x="0" y="1981200"/>
            <a:ext cx="7772400" cy="1143000"/>
          </a:xfrm>
          <a:prstGeom prst="rect">
            <a:avLst/>
          </a:prstGeom>
          <a:noFill/>
          <a:ln w="9525">
            <a:noFill/>
            <a:miter lim="800000"/>
            <a:headEnd/>
            <a:tailEnd/>
          </a:ln>
          <a:effectLst>
            <a:outerShdw dist="35921" dir="2700000" algn="ctr" rotWithShape="0">
              <a:srgbClr val="BEAB9C"/>
            </a:outerShdw>
          </a:effectLst>
        </p:spPr>
        <p:txBody>
          <a:bodyPr vert="horz" wrap="square" lIns="91440" tIns="45720" rIns="91440" bIns="45720" numCol="1" anchor="ctr" anchorCtr="0" compatLnSpc="1">
            <a:prstTxWarp prst="textNoShape">
              <a:avLst/>
            </a:prstTxWarp>
          </a:bodyPr>
          <a:lstStyle/>
          <a:p>
            <a:pPr lvl="0"/>
            <a:r>
              <a:rPr lang="el-GR" dirty="0" err="1" smtClean="0"/>
              <a:t>Click</a:t>
            </a:r>
            <a:r>
              <a:rPr lang="el-GR" dirty="0" smtClean="0"/>
              <a:t> </a:t>
            </a:r>
            <a:r>
              <a:rPr lang="el-GR" dirty="0" err="1" smtClean="0"/>
              <a:t>to</a:t>
            </a:r>
            <a:r>
              <a:rPr lang="el-GR" dirty="0" smtClean="0"/>
              <a:t> </a:t>
            </a:r>
            <a:r>
              <a:rPr lang="el-GR" dirty="0" err="1" smtClean="0"/>
              <a:t>edit</a:t>
            </a:r>
            <a:r>
              <a:rPr lang="el-GR" dirty="0" smtClean="0"/>
              <a:t> </a:t>
            </a:r>
            <a:r>
              <a:rPr lang="el-GR" dirty="0" err="1" smtClean="0"/>
              <a:t>Master</a:t>
            </a:r>
            <a:r>
              <a:rPr lang="el-GR" dirty="0" smtClean="0"/>
              <a:t> </a:t>
            </a:r>
            <a:r>
              <a:rPr lang="el-GR" dirty="0" err="1" smtClean="0"/>
              <a:t>title</a:t>
            </a:r>
            <a:r>
              <a:rPr lang="el-GR" dirty="0" smtClean="0"/>
              <a:t> </a:t>
            </a:r>
            <a:r>
              <a:rPr lang="el-GR" dirty="0" err="1" smtClean="0"/>
              <a:t>style</a:t>
            </a:r>
            <a:endParaRPr lang="el-GR" dirty="0" smtClean="0"/>
          </a:p>
        </p:txBody>
      </p:sp>
      <p:sp>
        <p:nvSpPr>
          <p:cNvPr id="202755" name="Rectangle 3"/>
          <p:cNvSpPr>
            <a:spLocks noGrp="1" noChangeArrowheads="1"/>
          </p:cNvSpPr>
          <p:nvPr>
            <p:ph type="body" idx="1"/>
          </p:nvPr>
        </p:nvSpPr>
        <p:spPr bwMode="auto">
          <a:xfrm>
            <a:off x="685800" y="3352800"/>
            <a:ext cx="7772400" cy="3048000"/>
          </a:xfrm>
          <a:prstGeom prst="rect">
            <a:avLst/>
          </a:prstGeom>
          <a:noFill/>
          <a:ln w="9525">
            <a:noFill/>
            <a:miter lim="800000"/>
            <a:headEnd/>
            <a:tailEnd/>
          </a:ln>
          <a:effectLst>
            <a:outerShdw dist="35921" dir="2700000" algn="ctr" rotWithShape="0">
              <a:srgbClr val="BEAB9C"/>
            </a:outerShdw>
          </a:effectLst>
        </p:spPr>
        <p:txBody>
          <a:bodyPr vert="horz" wrap="square" lIns="91440" tIns="45720" rIns="91440" bIns="45720" numCol="1" anchor="t" anchorCtr="0" compatLnSpc="1">
            <a:prstTxWarp prst="textNoShape">
              <a:avLst/>
            </a:prstTxWarp>
          </a:bodyPr>
          <a:lstStyle/>
          <a:p>
            <a:pPr lvl="0"/>
            <a:r>
              <a:rPr lang="el-GR" dirty="0" err="1" smtClean="0"/>
              <a:t>Click</a:t>
            </a:r>
            <a:r>
              <a:rPr lang="el-GR" dirty="0" smtClean="0"/>
              <a:t> </a:t>
            </a:r>
            <a:r>
              <a:rPr lang="el-GR" dirty="0" err="1" smtClean="0"/>
              <a:t>to</a:t>
            </a:r>
            <a:r>
              <a:rPr lang="el-GR" dirty="0" smtClean="0"/>
              <a:t> </a:t>
            </a:r>
            <a:r>
              <a:rPr lang="el-GR" dirty="0" err="1" smtClean="0"/>
              <a:t>edit</a:t>
            </a:r>
            <a:r>
              <a:rPr lang="el-GR" dirty="0" smtClean="0"/>
              <a:t> </a:t>
            </a:r>
            <a:r>
              <a:rPr lang="el-GR" dirty="0" err="1" smtClean="0"/>
              <a:t>Master</a:t>
            </a:r>
            <a:r>
              <a:rPr lang="el-GR" dirty="0" smtClean="0"/>
              <a:t> </a:t>
            </a:r>
            <a:r>
              <a:rPr lang="el-GR" dirty="0" err="1" smtClean="0"/>
              <a:t>text</a:t>
            </a:r>
            <a:r>
              <a:rPr lang="el-GR" dirty="0" smtClean="0"/>
              <a:t> </a:t>
            </a:r>
            <a:r>
              <a:rPr lang="el-GR" dirty="0" err="1" smtClean="0"/>
              <a:t>styles</a:t>
            </a:r>
            <a:endParaRPr lang="el-GR" dirty="0" smtClean="0"/>
          </a:p>
          <a:p>
            <a:pPr lvl="1"/>
            <a:r>
              <a:rPr lang="el-GR" dirty="0" err="1" smtClean="0"/>
              <a:t>Second</a:t>
            </a:r>
            <a:r>
              <a:rPr lang="el-GR" dirty="0" smtClean="0"/>
              <a:t> </a:t>
            </a:r>
            <a:r>
              <a:rPr lang="el-GR" dirty="0" err="1" smtClean="0"/>
              <a:t>level</a:t>
            </a:r>
            <a:endParaRPr lang="el-GR" dirty="0" smtClean="0"/>
          </a:p>
          <a:p>
            <a:pPr lvl="2"/>
            <a:r>
              <a:rPr lang="el-GR" dirty="0" err="1" smtClean="0"/>
              <a:t>Third</a:t>
            </a:r>
            <a:r>
              <a:rPr lang="el-GR" dirty="0" smtClean="0"/>
              <a:t> </a:t>
            </a:r>
            <a:r>
              <a:rPr lang="el-GR" dirty="0" err="1" smtClean="0"/>
              <a:t>level</a:t>
            </a:r>
            <a:endParaRPr lang="el-GR" dirty="0" smtClean="0"/>
          </a:p>
          <a:p>
            <a:pPr lvl="3"/>
            <a:r>
              <a:rPr lang="el-GR" dirty="0" err="1" smtClean="0"/>
              <a:t>Fourth</a:t>
            </a:r>
            <a:r>
              <a:rPr lang="el-GR" dirty="0" smtClean="0"/>
              <a:t> </a:t>
            </a:r>
            <a:r>
              <a:rPr lang="el-GR" dirty="0" err="1" smtClean="0"/>
              <a:t>level</a:t>
            </a:r>
            <a:endParaRPr lang="el-GR" dirty="0" smtClean="0"/>
          </a:p>
          <a:p>
            <a:pPr lvl="4"/>
            <a:r>
              <a:rPr lang="el-GR" dirty="0" err="1" smtClean="0"/>
              <a:t>Fifth</a:t>
            </a:r>
            <a:r>
              <a:rPr lang="el-GR" dirty="0" smtClean="0"/>
              <a:t> </a:t>
            </a:r>
            <a:r>
              <a:rPr lang="el-GR" dirty="0" err="1" smtClean="0"/>
              <a:t>level</a:t>
            </a:r>
            <a:endParaRPr lang="el-GR" dirty="0" smtClean="0"/>
          </a:p>
        </p:txBody>
      </p:sp>
      <p:sp>
        <p:nvSpPr>
          <p:cNvPr id="202756" name="Rectangle 4"/>
          <p:cNvSpPr>
            <a:spLocks noGrp="1" noChangeArrowheads="1"/>
          </p:cNvSpPr>
          <p:nvPr>
            <p:ph type="dt" sz="half" idx="2"/>
          </p:nvPr>
        </p:nvSpPr>
        <p:spPr bwMode="auto">
          <a:xfrm>
            <a:off x="457200" y="6426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l-GR"/>
          </a:p>
        </p:txBody>
      </p:sp>
      <p:sp>
        <p:nvSpPr>
          <p:cNvPr id="202757" name="Rectangle 5"/>
          <p:cNvSpPr>
            <a:spLocks noGrp="1" noChangeArrowheads="1"/>
          </p:cNvSpPr>
          <p:nvPr>
            <p:ph type="ftr" sz="quarter" idx="3"/>
          </p:nvPr>
        </p:nvSpPr>
        <p:spPr bwMode="auto">
          <a:xfrm>
            <a:off x="3124200" y="64230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l-GR"/>
          </a:p>
        </p:txBody>
      </p:sp>
      <p:sp>
        <p:nvSpPr>
          <p:cNvPr id="202758" name="Rectangle 6"/>
          <p:cNvSpPr>
            <a:spLocks noGrp="1" noChangeArrowheads="1"/>
          </p:cNvSpPr>
          <p:nvPr>
            <p:ph type="sldNum" sz="quarter" idx="4"/>
          </p:nvPr>
        </p:nvSpPr>
        <p:spPr bwMode="auto">
          <a:xfrm>
            <a:off x="6553200" y="64230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B43B81E-1FC0-4326-AA07-A29F0ED70F52}"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86"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transition spd="med">
    <p:wipe dir="d"/>
  </p:transition>
  <p:timing>
    <p:tnLst>
      <p:par>
        <p:cTn id="1" dur="indefinite" restart="never" nodeType="tmRoot"/>
      </p:par>
    </p:tnLst>
  </p:timing>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Monotype Corsiva" pitchFamily="66" charset="0"/>
        </a:defRPr>
      </a:lvl2pPr>
      <a:lvl3pPr algn="ctr" rtl="0" eaLnBrk="0" fontAlgn="base" hangingPunct="0">
        <a:spcBef>
          <a:spcPct val="0"/>
        </a:spcBef>
        <a:spcAft>
          <a:spcPct val="0"/>
        </a:spcAft>
        <a:defRPr sz="3600" b="1">
          <a:solidFill>
            <a:schemeClr val="tx2"/>
          </a:solidFill>
          <a:latin typeface="Monotype Corsiva" pitchFamily="66" charset="0"/>
        </a:defRPr>
      </a:lvl3pPr>
      <a:lvl4pPr algn="ctr" rtl="0" eaLnBrk="0" fontAlgn="base" hangingPunct="0">
        <a:spcBef>
          <a:spcPct val="0"/>
        </a:spcBef>
        <a:spcAft>
          <a:spcPct val="0"/>
        </a:spcAft>
        <a:defRPr sz="3600" b="1">
          <a:solidFill>
            <a:schemeClr val="tx2"/>
          </a:solidFill>
          <a:latin typeface="Monotype Corsiva" pitchFamily="66" charset="0"/>
        </a:defRPr>
      </a:lvl4pPr>
      <a:lvl5pPr algn="ctr" rtl="0" eaLnBrk="0" fontAlgn="base" hangingPunct="0">
        <a:spcBef>
          <a:spcPct val="0"/>
        </a:spcBef>
        <a:spcAft>
          <a:spcPct val="0"/>
        </a:spcAft>
        <a:defRPr sz="3600" b="1">
          <a:solidFill>
            <a:schemeClr val="tx2"/>
          </a:solidFill>
          <a:latin typeface="Monotype Corsiva" pitchFamily="66" charset="0"/>
        </a:defRPr>
      </a:lvl5pPr>
      <a:lvl6pPr marL="457200" algn="ctr" rtl="0" fontAlgn="base">
        <a:spcBef>
          <a:spcPct val="0"/>
        </a:spcBef>
        <a:spcAft>
          <a:spcPct val="0"/>
        </a:spcAft>
        <a:defRPr sz="3600" b="1">
          <a:solidFill>
            <a:schemeClr val="tx2"/>
          </a:solidFill>
          <a:latin typeface="Monotype Corsiva" pitchFamily="66" charset="0"/>
        </a:defRPr>
      </a:lvl6pPr>
      <a:lvl7pPr marL="914400" algn="ctr" rtl="0" fontAlgn="base">
        <a:spcBef>
          <a:spcPct val="0"/>
        </a:spcBef>
        <a:spcAft>
          <a:spcPct val="0"/>
        </a:spcAft>
        <a:defRPr sz="3600" b="1">
          <a:solidFill>
            <a:schemeClr val="tx2"/>
          </a:solidFill>
          <a:latin typeface="Monotype Corsiva" pitchFamily="66" charset="0"/>
        </a:defRPr>
      </a:lvl7pPr>
      <a:lvl8pPr marL="1371600" algn="ctr" rtl="0" fontAlgn="base">
        <a:spcBef>
          <a:spcPct val="0"/>
        </a:spcBef>
        <a:spcAft>
          <a:spcPct val="0"/>
        </a:spcAft>
        <a:defRPr sz="3600" b="1">
          <a:solidFill>
            <a:schemeClr val="tx2"/>
          </a:solidFill>
          <a:latin typeface="Monotype Corsiva" pitchFamily="66" charset="0"/>
        </a:defRPr>
      </a:lvl8pPr>
      <a:lvl9pPr marL="1828800" algn="ctr" rtl="0" fontAlgn="base">
        <a:spcBef>
          <a:spcPct val="0"/>
        </a:spcBef>
        <a:spcAft>
          <a:spcPct val="0"/>
        </a:spcAft>
        <a:defRPr sz="3600" b="1">
          <a:solidFill>
            <a:schemeClr val="tx2"/>
          </a:solidFill>
          <a:latin typeface="Monotype Corsiva" pitchFamily="66" charset="0"/>
        </a:defRPr>
      </a:lvl9pPr>
    </p:titleStyle>
    <p:bodyStyle>
      <a:lvl1pPr marL="609600" indent="-6096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990600" indent="-533400" algn="l" rtl="0" eaLnBrk="0" fontAlgn="base" hangingPunct="0">
        <a:spcBef>
          <a:spcPct val="20000"/>
        </a:spcBef>
        <a:spcAft>
          <a:spcPct val="0"/>
        </a:spcAft>
        <a:buFont typeface="Wingdings" pitchFamily="2" charset="2"/>
        <a:buChar char="Ø"/>
        <a:defRPr sz="2800">
          <a:solidFill>
            <a:schemeClr val="tx1"/>
          </a:solidFill>
          <a:latin typeface="+mn-lt"/>
        </a:defRPr>
      </a:lvl2pPr>
      <a:lvl3pPr marL="1371600" indent="-457200" algn="l" rtl="0" eaLnBrk="0" fontAlgn="base" hangingPunct="0">
        <a:spcBef>
          <a:spcPct val="20000"/>
        </a:spcBef>
        <a:spcAft>
          <a:spcPct val="0"/>
        </a:spcAft>
        <a:buChar char="o"/>
        <a:defRPr sz="2400">
          <a:solidFill>
            <a:schemeClr val="tx1"/>
          </a:solidFill>
          <a:latin typeface="+mn-lt"/>
        </a:defRPr>
      </a:lvl3pPr>
      <a:lvl4pPr marL="1752600" indent="-381000" algn="l" rtl="0" eaLnBrk="0" fontAlgn="base" hangingPunct="0">
        <a:spcBef>
          <a:spcPct val="20000"/>
        </a:spcBef>
        <a:spcAft>
          <a:spcPct val="0"/>
        </a:spcAft>
        <a:buFont typeface="Wingdings" pitchFamily="2" charset="2"/>
        <a:buChar char="§"/>
        <a:defRPr sz="2000">
          <a:solidFill>
            <a:schemeClr val="tx1"/>
          </a:solidFill>
          <a:latin typeface="+mn-lt"/>
        </a:defRPr>
      </a:lvl4pPr>
      <a:lvl5pPr marL="2209800" indent="-381000" algn="l" rtl="0" eaLnBrk="0" fontAlgn="base" hangingPunct="0">
        <a:spcBef>
          <a:spcPct val="20000"/>
        </a:spcBef>
        <a:spcAft>
          <a:spcPct val="0"/>
        </a:spcAft>
        <a:buChar char="»"/>
        <a:defRPr sz="2000">
          <a:solidFill>
            <a:schemeClr val="tx1"/>
          </a:solidFill>
          <a:latin typeface="+mn-lt"/>
        </a:defRPr>
      </a:lvl5pPr>
      <a:lvl6pPr marL="2667000" indent="-381000" algn="l" rtl="0" fontAlgn="base">
        <a:spcBef>
          <a:spcPct val="20000"/>
        </a:spcBef>
        <a:spcAft>
          <a:spcPct val="0"/>
        </a:spcAft>
        <a:buChar char="»"/>
        <a:defRPr sz="2000">
          <a:solidFill>
            <a:schemeClr val="tx1"/>
          </a:solidFill>
          <a:latin typeface="+mn-lt"/>
        </a:defRPr>
      </a:lvl6pPr>
      <a:lvl7pPr marL="3124200" indent="-381000" algn="l" rtl="0" fontAlgn="base">
        <a:spcBef>
          <a:spcPct val="20000"/>
        </a:spcBef>
        <a:spcAft>
          <a:spcPct val="0"/>
        </a:spcAft>
        <a:buChar char="»"/>
        <a:defRPr sz="2000">
          <a:solidFill>
            <a:schemeClr val="tx1"/>
          </a:solidFill>
          <a:latin typeface="+mn-lt"/>
        </a:defRPr>
      </a:lvl7pPr>
      <a:lvl8pPr marL="3581400" indent="-381000" algn="l" rtl="0" fontAlgn="base">
        <a:spcBef>
          <a:spcPct val="20000"/>
        </a:spcBef>
        <a:spcAft>
          <a:spcPct val="0"/>
        </a:spcAft>
        <a:buChar char="»"/>
        <a:defRPr sz="2000">
          <a:solidFill>
            <a:schemeClr val="tx1"/>
          </a:solidFill>
          <a:latin typeface="+mn-lt"/>
        </a:defRPr>
      </a:lvl8pPr>
      <a:lvl9pPr marL="4038600" indent="-3810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hyperlink" Target="http://www.ask.com/" TargetMode="External"/><Relationship Id="rId4" Type="http://schemas.openxmlformats.org/officeDocument/2006/relationships/hyperlink" Target="http://www.yahoo.com/"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Vassilis\Documents\Professional\Lectures\University%20Lectures\November%202010\Seawords.avi" TargetMode="External"/><Relationship Id="rId1" Type="http://schemas.openxmlformats.org/officeDocument/2006/relationships/tags" Target="../tags/tag30.xml"/><Relationship Id="rId5" Type="http://schemas.openxmlformats.org/officeDocument/2006/relationships/image" Target="../media/image11.png"/><Relationship Id="rId4"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Users\Vassilis\Documents\Professional\Lectures\University%20Lectures\November%202010\wallwisher.avi"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Users\Vassilis\Documents\Professional\Lectures\University%20Lectures\November%202010\Paris.avi"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C:\Users\Vassilis\Documents\Professional\Lectures\University%20Lectures\November%202010\eyeplore.avi"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Vassilis\Documents\Professional\Lectures\University%20Lectures\November%202010\Wordsift.avi"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freetech4teacher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hyperlink" Target="http://www.answers.com/topic/douglas-engelbart"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533400" y="1447800"/>
            <a:ext cx="8305800" cy="3810000"/>
          </a:xfrm>
          <a:prstGeom prst="rect">
            <a:avLst/>
          </a:prstGeom>
          <a:noFill/>
          <a:ln w="9525">
            <a:noFill/>
            <a:miter lim="800000"/>
            <a:headEnd/>
            <a:tailEnd/>
          </a:ln>
        </p:spPr>
        <p:txBody>
          <a:bodyPr anchor="ctr"/>
          <a:lstStyle/>
          <a:p>
            <a:pPr algn="ctr"/>
            <a:r>
              <a:rPr lang="en-US" sz="3200" b="1" i="1" dirty="0">
                <a:solidFill>
                  <a:schemeClr val="tx2"/>
                </a:solidFill>
                <a:latin typeface="Monotype Corsiva" pitchFamily="66" charset="0"/>
              </a:rPr>
              <a:t>“Computers will not replace teachers. However, teachers who use computers will replace those who don’t”</a:t>
            </a:r>
            <a:r>
              <a:rPr lang="en-US" sz="3200" b="1" dirty="0">
                <a:solidFill>
                  <a:schemeClr val="tx2"/>
                </a:solidFill>
                <a:latin typeface="Monotype Corsiva" pitchFamily="66" charset="0"/>
              </a:rPr>
              <a:t/>
            </a:r>
            <a:br>
              <a:rPr lang="en-US" sz="3200" b="1" dirty="0">
                <a:solidFill>
                  <a:schemeClr val="tx2"/>
                </a:solidFill>
                <a:latin typeface="Monotype Corsiva" pitchFamily="66" charset="0"/>
              </a:rPr>
            </a:br>
            <a:r>
              <a:rPr lang="en-US" sz="3200" b="1" dirty="0">
                <a:solidFill>
                  <a:schemeClr val="tx2"/>
                </a:solidFill>
                <a:latin typeface="Monotype Corsiva" pitchFamily="66" charset="0"/>
              </a:rPr>
              <a:t/>
            </a:r>
            <a:br>
              <a:rPr lang="en-US" sz="3200" b="1" dirty="0">
                <a:solidFill>
                  <a:schemeClr val="tx2"/>
                </a:solidFill>
                <a:latin typeface="Monotype Corsiva" pitchFamily="66" charset="0"/>
              </a:rPr>
            </a:br>
            <a:r>
              <a:rPr lang="en-US" sz="2400" b="1" dirty="0">
                <a:solidFill>
                  <a:schemeClr val="tx2"/>
                </a:solidFill>
                <a:latin typeface="Monotype Corsiva" pitchFamily="66" charset="0"/>
              </a:rPr>
              <a:t>Ray Clifford, Defense Language Institute</a:t>
            </a:r>
            <a:endParaRPr lang="el-GR" sz="2400" b="1" dirty="0">
              <a:solidFill>
                <a:schemeClr val="tx2"/>
              </a:solidFill>
              <a:latin typeface="Monotype Corsiva" pitchFamily="66" charset="0"/>
            </a:endParaRPr>
          </a:p>
        </p:txBody>
      </p:sp>
    </p:spTree>
    <p:custDataLst>
      <p:tags r:id="rId1"/>
    </p:custData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600200" y="685800"/>
            <a:ext cx="6858000" cy="838200"/>
          </a:xfrm>
        </p:spPr>
        <p:txBody>
          <a:bodyPr/>
          <a:lstStyle/>
          <a:p>
            <a:pPr eaLnBrk="1" hangingPunct="1">
              <a:defRPr/>
            </a:pPr>
            <a:r>
              <a:rPr lang="en-US" sz="3200" smtClean="0"/>
              <a:t>Parallel Evolution of Technology and CALL</a:t>
            </a:r>
          </a:p>
        </p:txBody>
      </p:sp>
      <p:sp>
        <p:nvSpPr>
          <p:cNvPr id="78851" name="Rectangle 3"/>
          <p:cNvSpPr>
            <a:spLocks noGrp="1" noChangeArrowheads="1"/>
          </p:cNvSpPr>
          <p:nvPr>
            <p:ph type="body" sz="half" idx="1"/>
          </p:nvPr>
        </p:nvSpPr>
        <p:spPr>
          <a:xfrm>
            <a:off x="1752600" y="1981200"/>
            <a:ext cx="3454400" cy="2482850"/>
          </a:xfrm>
        </p:spPr>
        <p:txBody>
          <a:bodyPr/>
          <a:lstStyle/>
          <a:p>
            <a:pPr eaLnBrk="1" hangingPunct="1">
              <a:lnSpc>
                <a:spcPct val="90000"/>
              </a:lnSpc>
              <a:buFont typeface="Wingdings" pitchFamily="2" charset="2"/>
              <a:buNone/>
              <a:defRPr/>
            </a:pPr>
            <a:r>
              <a:rPr lang="en-US" sz="2400" smtClean="0"/>
              <a:t>‘Behaviouristic CALL’</a:t>
            </a:r>
          </a:p>
          <a:p>
            <a:pPr eaLnBrk="1" hangingPunct="1">
              <a:lnSpc>
                <a:spcPct val="90000"/>
              </a:lnSpc>
              <a:buFont typeface="Wingdings" pitchFamily="2" charset="2"/>
              <a:buNone/>
              <a:defRPr/>
            </a:pPr>
            <a:endParaRPr lang="en-US" sz="2400" smtClean="0"/>
          </a:p>
          <a:p>
            <a:pPr eaLnBrk="1" hangingPunct="1">
              <a:lnSpc>
                <a:spcPct val="90000"/>
              </a:lnSpc>
              <a:buFont typeface="Wingdings" pitchFamily="2" charset="2"/>
              <a:buNone/>
              <a:defRPr/>
            </a:pPr>
            <a:r>
              <a:rPr lang="en-US" sz="2400" smtClean="0"/>
              <a:t>‘Communicative CALL’ </a:t>
            </a:r>
          </a:p>
          <a:p>
            <a:pPr eaLnBrk="1" hangingPunct="1">
              <a:lnSpc>
                <a:spcPct val="90000"/>
              </a:lnSpc>
              <a:buFont typeface="Wingdings" pitchFamily="2" charset="2"/>
              <a:buNone/>
              <a:defRPr/>
            </a:pPr>
            <a:endParaRPr lang="en-US" sz="2400" smtClean="0"/>
          </a:p>
          <a:p>
            <a:pPr eaLnBrk="1" hangingPunct="1">
              <a:lnSpc>
                <a:spcPct val="90000"/>
              </a:lnSpc>
              <a:buFont typeface="Wingdings" pitchFamily="2" charset="2"/>
              <a:buNone/>
              <a:defRPr/>
            </a:pPr>
            <a:r>
              <a:rPr lang="en-US" sz="2400" smtClean="0"/>
              <a:t>‘Integrative CALL’</a:t>
            </a:r>
            <a:br>
              <a:rPr lang="en-US" sz="2400" smtClean="0"/>
            </a:br>
            <a:r>
              <a:rPr lang="en-US" sz="2400" smtClean="0"/>
              <a:t>(task-based, project-based and content-based integrated into the curriculum)</a:t>
            </a:r>
          </a:p>
        </p:txBody>
      </p:sp>
      <p:sp>
        <p:nvSpPr>
          <p:cNvPr id="24580" name="Text Box 4"/>
          <p:cNvSpPr txBox="1">
            <a:spLocks noChangeArrowheads="1"/>
          </p:cNvSpPr>
          <p:nvPr/>
        </p:nvSpPr>
        <p:spPr bwMode="auto">
          <a:xfrm>
            <a:off x="5562600" y="1905000"/>
            <a:ext cx="3352800" cy="2976563"/>
          </a:xfrm>
          <a:prstGeom prst="rect">
            <a:avLst/>
          </a:prstGeom>
          <a:noFill/>
          <a:ln w="9525">
            <a:noFill/>
            <a:miter lim="800000"/>
            <a:headEnd/>
            <a:tailEnd/>
          </a:ln>
        </p:spPr>
        <p:txBody>
          <a:bodyPr>
            <a:spAutoFit/>
          </a:bodyPr>
          <a:lstStyle/>
          <a:p>
            <a:pPr>
              <a:spcBef>
                <a:spcPct val="50000"/>
              </a:spcBef>
            </a:pPr>
            <a:r>
              <a:rPr lang="en-US" sz="2400">
                <a:latin typeface="Monotype Corsiva" pitchFamily="66" charset="0"/>
              </a:rPr>
              <a:t>Mainframe technology</a:t>
            </a:r>
            <a:br>
              <a:rPr lang="en-US" sz="2400">
                <a:latin typeface="Monotype Corsiva" pitchFamily="66" charset="0"/>
              </a:rPr>
            </a:br>
            <a:endParaRPr lang="en-US" sz="2400">
              <a:latin typeface="Monotype Corsiva" pitchFamily="66" charset="0"/>
            </a:endParaRPr>
          </a:p>
          <a:p>
            <a:pPr>
              <a:spcBef>
                <a:spcPct val="20000"/>
              </a:spcBef>
            </a:pPr>
            <a:r>
              <a:rPr lang="en-US" sz="2400">
                <a:latin typeface="Monotype Corsiva" pitchFamily="66" charset="0"/>
              </a:rPr>
              <a:t>PC technology</a:t>
            </a:r>
            <a:br>
              <a:rPr lang="en-US" sz="2400">
                <a:latin typeface="Monotype Corsiva" pitchFamily="66" charset="0"/>
              </a:rPr>
            </a:br>
            <a:endParaRPr lang="en-US" sz="2400">
              <a:latin typeface="Monotype Corsiva" pitchFamily="66" charset="0"/>
            </a:endParaRPr>
          </a:p>
          <a:p>
            <a:pPr>
              <a:spcBef>
                <a:spcPct val="20000"/>
              </a:spcBef>
            </a:pPr>
            <a:r>
              <a:rPr lang="en-US" sz="2400">
                <a:latin typeface="Monotype Corsiva" pitchFamily="66" charset="0"/>
              </a:rPr>
              <a:t>Multimedia networked computer technology </a:t>
            </a:r>
          </a:p>
          <a:p>
            <a:pPr>
              <a:spcBef>
                <a:spcPct val="50000"/>
              </a:spcBef>
              <a:buFontTx/>
              <a:buChar char="•"/>
            </a:pPr>
            <a:endParaRPr lang="en-US" sz="2400">
              <a:latin typeface="Monotype Corsiva" pitchFamily="66" charset="0"/>
            </a:endParaRPr>
          </a:p>
        </p:txBody>
      </p:sp>
      <p:sp>
        <p:nvSpPr>
          <p:cNvPr id="24581" name="Text Box 13"/>
          <p:cNvSpPr txBox="1">
            <a:spLocks noChangeArrowheads="1"/>
          </p:cNvSpPr>
          <p:nvPr/>
        </p:nvSpPr>
        <p:spPr bwMode="auto">
          <a:xfrm>
            <a:off x="0" y="1981200"/>
            <a:ext cx="1905000" cy="457200"/>
          </a:xfrm>
          <a:prstGeom prst="rect">
            <a:avLst/>
          </a:prstGeom>
          <a:noFill/>
          <a:ln w="9525">
            <a:noFill/>
            <a:miter lim="800000"/>
            <a:headEnd/>
            <a:tailEnd/>
          </a:ln>
        </p:spPr>
        <p:txBody>
          <a:bodyPr>
            <a:spAutoFit/>
          </a:bodyPr>
          <a:lstStyle/>
          <a:p>
            <a:pPr>
              <a:spcBef>
                <a:spcPct val="50000"/>
              </a:spcBef>
            </a:pPr>
            <a:r>
              <a:rPr lang="en-US" sz="2400">
                <a:latin typeface="Monotype Corsiva" pitchFamily="66" charset="0"/>
              </a:rPr>
              <a:t>1960s -70s</a:t>
            </a:r>
          </a:p>
        </p:txBody>
      </p:sp>
      <p:sp>
        <p:nvSpPr>
          <p:cNvPr id="24582" name="Text Box 14"/>
          <p:cNvSpPr txBox="1">
            <a:spLocks noChangeArrowheads="1"/>
          </p:cNvSpPr>
          <p:nvPr/>
        </p:nvSpPr>
        <p:spPr bwMode="auto">
          <a:xfrm>
            <a:off x="0" y="2743200"/>
            <a:ext cx="1828800" cy="457200"/>
          </a:xfrm>
          <a:prstGeom prst="rect">
            <a:avLst/>
          </a:prstGeom>
          <a:noFill/>
          <a:ln w="9525">
            <a:noFill/>
            <a:miter lim="800000"/>
            <a:headEnd/>
            <a:tailEnd/>
          </a:ln>
        </p:spPr>
        <p:txBody>
          <a:bodyPr>
            <a:spAutoFit/>
          </a:bodyPr>
          <a:lstStyle/>
          <a:p>
            <a:pPr>
              <a:spcBef>
                <a:spcPct val="50000"/>
              </a:spcBef>
            </a:pPr>
            <a:r>
              <a:rPr lang="en-US" sz="2400">
                <a:latin typeface="Monotype Corsiva" pitchFamily="66" charset="0"/>
              </a:rPr>
              <a:t>1970s - 90s</a:t>
            </a:r>
          </a:p>
        </p:txBody>
      </p:sp>
      <p:sp>
        <p:nvSpPr>
          <p:cNvPr id="24583" name="Text Box 15"/>
          <p:cNvSpPr txBox="1">
            <a:spLocks noChangeArrowheads="1"/>
          </p:cNvSpPr>
          <p:nvPr/>
        </p:nvSpPr>
        <p:spPr bwMode="auto">
          <a:xfrm>
            <a:off x="0" y="3581400"/>
            <a:ext cx="1447800" cy="457200"/>
          </a:xfrm>
          <a:prstGeom prst="rect">
            <a:avLst/>
          </a:prstGeom>
          <a:noFill/>
          <a:ln w="9525">
            <a:noFill/>
            <a:miter lim="800000"/>
            <a:headEnd/>
            <a:tailEnd/>
          </a:ln>
        </p:spPr>
        <p:txBody>
          <a:bodyPr>
            <a:spAutoFit/>
          </a:bodyPr>
          <a:lstStyle/>
          <a:p>
            <a:pPr>
              <a:spcBef>
                <a:spcPct val="50000"/>
              </a:spcBef>
            </a:pPr>
            <a:r>
              <a:rPr lang="en-US" sz="2400">
                <a:latin typeface="Monotype Corsiva" pitchFamily="66" charset="0"/>
              </a:rPr>
              <a:t>1990s -</a:t>
            </a:r>
          </a:p>
        </p:txBody>
      </p:sp>
      <p:sp>
        <p:nvSpPr>
          <p:cNvPr id="24584" name="Text Box 16"/>
          <p:cNvSpPr txBox="1">
            <a:spLocks noChangeArrowheads="1"/>
          </p:cNvSpPr>
          <p:nvPr/>
        </p:nvSpPr>
        <p:spPr bwMode="auto">
          <a:xfrm>
            <a:off x="4876800" y="5562600"/>
            <a:ext cx="3962400" cy="915988"/>
          </a:xfrm>
          <a:prstGeom prst="rect">
            <a:avLst/>
          </a:prstGeom>
          <a:noFill/>
          <a:ln w="9525">
            <a:noFill/>
            <a:miter lim="800000"/>
            <a:headEnd/>
            <a:tailEnd/>
          </a:ln>
        </p:spPr>
        <p:txBody>
          <a:bodyPr>
            <a:spAutoFit/>
          </a:bodyPr>
          <a:lstStyle/>
          <a:p>
            <a:pPr>
              <a:spcBef>
                <a:spcPct val="50000"/>
              </a:spcBef>
            </a:pPr>
            <a:r>
              <a:rPr lang="en-GB">
                <a:latin typeface="Monotype Corsiva" pitchFamily="66" charset="0"/>
              </a:rPr>
              <a:t>Warschauer, M., &amp; Healey, D. (1998). Computers and language learning: An overview. </a:t>
            </a:r>
            <a:r>
              <a:rPr lang="en-GB" i="1">
                <a:latin typeface="Monotype Corsiva" pitchFamily="66" charset="0"/>
              </a:rPr>
              <a:t>Language Teaching, 31,</a:t>
            </a:r>
            <a:r>
              <a:rPr lang="en-GB">
                <a:latin typeface="Monotype Corsiva" pitchFamily="66" charset="0"/>
              </a:rPr>
              <a:t> 57-71</a:t>
            </a:r>
            <a:r>
              <a:rPr lang="el-GR">
                <a:latin typeface="Monotype Corsiva" pitchFamily="66" charset="0"/>
              </a:rPr>
              <a:t> </a:t>
            </a:r>
          </a:p>
        </p:txBody>
      </p:sp>
    </p:spTree>
    <p:custDataLst>
      <p:tags r:id="rId1"/>
    </p:custDataLst>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1511300" y="2163763"/>
            <a:ext cx="5468938" cy="838200"/>
          </a:xfrm>
        </p:spPr>
        <p:txBody>
          <a:bodyPr/>
          <a:lstStyle/>
          <a:p>
            <a:pPr eaLnBrk="1" hangingPunct="1">
              <a:defRPr/>
            </a:pPr>
            <a:r>
              <a:rPr lang="en-US" sz="2800" smtClean="0"/>
              <a:t>Approaches to CALL</a:t>
            </a:r>
            <a:endParaRPr lang="el-GR" sz="2800" smtClean="0"/>
          </a:p>
        </p:txBody>
      </p:sp>
      <p:graphicFrame>
        <p:nvGraphicFramePr>
          <p:cNvPr id="166962" name="Group 50"/>
          <p:cNvGraphicFramePr>
            <a:graphicFrameLocks noGrp="1"/>
          </p:cNvGraphicFramePr>
          <p:nvPr>
            <p:ph idx="1"/>
          </p:nvPr>
        </p:nvGraphicFramePr>
        <p:xfrm>
          <a:off x="762000" y="2971800"/>
          <a:ext cx="7564438" cy="2837180"/>
        </p:xfrm>
        <a:graphic>
          <a:graphicData uri="http://schemas.openxmlformats.org/drawingml/2006/table">
            <a:tbl>
              <a:tblPr/>
              <a:tblGrid>
                <a:gridCol w="2522538"/>
                <a:gridCol w="2519362"/>
                <a:gridCol w="2522538"/>
              </a:tblGrid>
              <a:tr h="47148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Monotype Corsiva" pitchFamily="66" charset="0"/>
                        </a:rPr>
                        <a:t>CONTENT</a:t>
                      </a:r>
                      <a:endParaRPr kumimoji="0" lang="el-GR" sz="2000" b="0" i="0" u="none" strike="noStrike" cap="none" normalizeH="0" baseline="0" smtClean="0">
                        <a:ln>
                          <a:noFill/>
                        </a:ln>
                        <a:solidFill>
                          <a:schemeClr val="tx1"/>
                        </a:solidFill>
                        <a:effectLst/>
                        <a:latin typeface="Monotype Corsiva"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Monotype Corsiva" pitchFamily="66" charset="0"/>
                        </a:rPr>
                        <a:t>TASK</a:t>
                      </a:r>
                      <a:endParaRPr kumimoji="0" lang="el-GR" sz="2000" b="0" i="0" u="none" strike="noStrike" cap="none" normalizeH="0" baseline="0" smtClean="0">
                        <a:ln>
                          <a:noFill/>
                        </a:ln>
                        <a:solidFill>
                          <a:schemeClr val="tx1"/>
                        </a:solidFill>
                        <a:effectLst/>
                        <a:latin typeface="Monotype Corsiva"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Monotype Corsiva" pitchFamily="66" charset="0"/>
                        </a:rPr>
                        <a:t>POSITION IN CURRICULUM</a:t>
                      </a:r>
                      <a:endParaRPr kumimoji="0" lang="el-GR" sz="2000" b="0" i="0" u="none" strike="noStrike" cap="none" normalizeH="0" baseline="0" smtClean="0">
                        <a:ln>
                          <a:noFill/>
                        </a:ln>
                        <a:solidFill>
                          <a:schemeClr val="tx1"/>
                        </a:solidFill>
                        <a:effectLst/>
                        <a:latin typeface="Monotype Corsiva"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Monotype Corsiva" pitchFamily="66" charset="0"/>
                        </a:rPr>
                        <a:t>Restricted CALL</a:t>
                      </a:r>
                      <a:endParaRPr kumimoji="0" lang="el-GR" sz="2000" b="0" i="0" u="none" strike="noStrike" cap="none" normalizeH="0" baseline="0" smtClean="0">
                        <a:ln>
                          <a:noFill/>
                        </a:ln>
                        <a:solidFill>
                          <a:schemeClr val="tx1"/>
                        </a:solidFill>
                        <a:effectLst/>
                        <a:latin typeface="Monotype Corsiva"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Monotype Corsiva" pitchFamily="66" charset="0"/>
                        </a:rPr>
                        <a:t>Drills, Quizzes</a:t>
                      </a:r>
                      <a:endParaRPr kumimoji="0" lang="el-GR" sz="2000" b="0" i="0" u="none" strike="noStrike" cap="none" normalizeH="0" baseline="0" smtClean="0">
                        <a:ln>
                          <a:noFill/>
                        </a:ln>
                        <a:solidFill>
                          <a:schemeClr val="tx1"/>
                        </a:solidFill>
                        <a:effectLst/>
                        <a:latin typeface="Monotype Corsiva"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Monotype Corsiva" pitchFamily="66" charset="0"/>
                        </a:rPr>
                        <a:t>Optional extra</a:t>
                      </a:r>
                      <a:endParaRPr kumimoji="0" lang="el-GR" sz="2000" b="0" i="0" u="none" strike="noStrike" cap="none" normalizeH="0" baseline="0" smtClean="0">
                        <a:ln>
                          <a:noFill/>
                        </a:ln>
                        <a:solidFill>
                          <a:schemeClr val="tx1"/>
                        </a:solidFill>
                        <a:effectLst/>
                        <a:latin typeface="Monotype Corsiva"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Monotype Corsiva" pitchFamily="66" charset="0"/>
                        </a:rPr>
                        <a:t>Open CALL</a:t>
                      </a:r>
                      <a:endParaRPr kumimoji="0" lang="el-GR" sz="2000" b="0" i="0" u="none" strike="noStrike" cap="none" normalizeH="0" baseline="0" smtClean="0">
                        <a:ln>
                          <a:noFill/>
                        </a:ln>
                        <a:solidFill>
                          <a:schemeClr val="tx1"/>
                        </a:solidFill>
                        <a:effectLst/>
                        <a:latin typeface="Monotype Corsiva"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Monotype Corsiva" pitchFamily="66" charset="0"/>
                        </a:rPr>
                        <a:t>Simulations, Games</a:t>
                      </a:r>
                      <a:endParaRPr kumimoji="0" lang="el-GR" sz="2000" b="0" i="0" u="none" strike="noStrike" cap="none" normalizeH="0" baseline="0" smtClean="0">
                        <a:ln>
                          <a:noFill/>
                        </a:ln>
                        <a:solidFill>
                          <a:schemeClr val="tx1"/>
                        </a:solidFill>
                        <a:effectLst/>
                        <a:latin typeface="Monotype Corsiva"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Monotype Corsiva" pitchFamily="66" charset="0"/>
                        </a:rPr>
                        <a:t>Toy, Optional extra</a:t>
                      </a:r>
                      <a:endParaRPr kumimoji="0" lang="el-GR" sz="2000" b="0" i="0" u="none" strike="noStrike" cap="none" normalizeH="0" baseline="0" smtClean="0">
                        <a:ln>
                          <a:noFill/>
                        </a:ln>
                        <a:solidFill>
                          <a:schemeClr val="tx1"/>
                        </a:solidFill>
                        <a:effectLst/>
                        <a:latin typeface="Monotype Corsiva" pitchFamily="66" charset="0"/>
                      </a:endParaRP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l-GR" sz="2000" b="0" i="0" u="none" strike="noStrike" cap="none" normalizeH="0" baseline="0" smtClean="0">
                        <a:ln>
                          <a:noFill/>
                        </a:ln>
                        <a:solidFill>
                          <a:schemeClr val="tx1"/>
                        </a:solidFill>
                        <a:effectLst/>
                        <a:latin typeface="Monotype Corsiva"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Monotype Corsiva" pitchFamily="66" charset="0"/>
                        </a:rPr>
                        <a:t>Integrated CALL</a:t>
                      </a:r>
                      <a:endParaRPr kumimoji="0" lang="el-GR" sz="2000" b="0" i="0" u="none" strike="noStrike" cap="none" normalizeH="0" baseline="0" smtClean="0">
                        <a:ln>
                          <a:noFill/>
                        </a:ln>
                        <a:solidFill>
                          <a:schemeClr val="tx1"/>
                        </a:solidFill>
                        <a:effectLst/>
                        <a:latin typeface="Monotype Corsiva"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Monotype Corsiva" pitchFamily="66" charset="0"/>
                        </a:rPr>
                        <a:t>CMC, email</a:t>
                      </a:r>
                      <a:endParaRPr kumimoji="0" lang="el-GR" sz="2000" b="0" i="0" u="none" strike="noStrike" cap="none" normalizeH="0" baseline="0" smtClean="0">
                        <a:ln>
                          <a:noFill/>
                        </a:ln>
                        <a:solidFill>
                          <a:schemeClr val="tx1"/>
                        </a:solidFill>
                        <a:effectLst/>
                        <a:latin typeface="Monotype Corsiva"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Monotype Corsiva" pitchFamily="66" charset="0"/>
                        </a:rPr>
                        <a:t>Tool for Learning, Normalised</a:t>
                      </a:r>
                      <a:endParaRPr kumimoji="0" lang="el-GR" sz="2000" b="0" i="0" u="none" strike="noStrike" cap="none" normalizeH="0" baseline="0" smtClean="0">
                        <a:ln>
                          <a:noFill/>
                        </a:ln>
                        <a:solidFill>
                          <a:schemeClr val="tx1"/>
                        </a:solidFill>
                        <a:effectLst/>
                        <a:latin typeface="Monotype Corsiva"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25" name="Rectangle 30"/>
          <p:cNvSpPr>
            <a:spLocks noChangeArrowheads="1"/>
          </p:cNvSpPr>
          <p:nvPr/>
        </p:nvSpPr>
        <p:spPr bwMode="auto">
          <a:xfrm>
            <a:off x="2667000" y="6248400"/>
            <a:ext cx="5597525" cy="366713"/>
          </a:xfrm>
          <a:prstGeom prst="rect">
            <a:avLst/>
          </a:prstGeom>
          <a:noFill/>
          <a:ln w="9525">
            <a:noFill/>
            <a:miter lim="800000"/>
            <a:headEnd/>
            <a:tailEnd/>
          </a:ln>
        </p:spPr>
        <p:txBody>
          <a:bodyPr wrap="none" anchor="ctr">
            <a:spAutoFit/>
          </a:bodyPr>
          <a:lstStyle/>
          <a:p>
            <a:r>
              <a:rPr lang="en-GB">
                <a:latin typeface="Monotype Corsiva" pitchFamily="66" charset="0"/>
              </a:rPr>
              <a:t>Bax, S. (2003). CALL–Past, present and future. </a:t>
            </a:r>
            <a:r>
              <a:rPr lang="en-GB" i="1">
                <a:latin typeface="Monotype Corsiva" pitchFamily="66" charset="0"/>
              </a:rPr>
              <a:t>System, 31,</a:t>
            </a:r>
            <a:r>
              <a:rPr lang="en-GB">
                <a:latin typeface="Monotype Corsiva" pitchFamily="66" charset="0"/>
              </a:rPr>
              <a:t> 13-28</a:t>
            </a:r>
            <a:r>
              <a:rPr lang="el-GR">
                <a:latin typeface="Monotype Corsiva" pitchFamily="66" charset="0"/>
              </a:rPr>
              <a:t> </a:t>
            </a:r>
          </a:p>
        </p:txBody>
      </p:sp>
    </p:spTree>
    <p:custDataLst>
      <p:tags r:id="rId1"/>
    </p:custData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The Evolution of</a:t>
            </a:r>
            <a:r>
              <a:rPr lang="el-GR" dirty="0" smtClean="0"/>
              <a:t> </a:t>
            </a:r>
            <a:r>
              <a:rPr lang="en-US" dirty="0" smtClean="0"/>
              <a:t>CALL</a:t>
            </a:r>
            <a:endParaRPr lang="en-GB" dirty="0" smtClean="0"/>
          </a:p>
        </p:txBody>
      </p:sp>
      <p:graphicFrame>
        <p:nvGraphicFramePr>
          <p:cNvPr id="4" name="Content Placeholder 3"/>
          <p:cNvGraphicFramePr>
            <a:graphicFrameLocks noGrp="1"/>
          </p:cNvGraphicFramePr>
          <p:nvPr>
            <p:ph idx="1"/>
          </p:nvPr>
        </p:nvGraphicFramePr>
        <p:xfrm>
          <a:off x="1176338" y="2133600"/>
          <a:ext cx="7643812" cy="431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sz="3200" smtClean="0"/>
              <a:t>Educational Software can be…</a:t>
            </a:r>
          </a:p>
        </p:txBody>
      </p:sp>
      <p:sp>
        <p:nvSpPr>
          <p:cNvPr id="117763" name="Rectangle 3"/>
          <p:cNvSpPr>
            <a:spLocks noGrp="1" noChangeArrowheads="1"/>
          </p:cNvSpPr>
          <p:nvPr>
            <p:ph type="body" idx="1"/>
          </p:nvPr>
        </p:nvSpPr>
        <p:spPr>
          <a:xfrm>
            <a:off x="1447800" y="2971800"/>
            <a:ext cx="6726238" cy="508000"/>
          </a:xfrm>
        </p:spPr>
        <p:txBody>
          <a:bodyPr/>
          <a:lstStyle/>
          <a:p>
            <a:pPr algn="ctr" eaLnBrk="1" hangingPunct="1">
              <a:buFont typeface="Wingdings" pitchFamily="2" charset="2"/>
              <a:buNone/>
              <a:defRPr/>
            </a:pPr>
            <a:r>
              <a:rPr lang="en-US" smtClean="0"/>
              <a:t>Authorable or Non-authorable</a:t>
            </a:r>
          </a:p>
        </p:txBody>
      </p:sp>
      <p:sp>
        <p:nvSpPr>
          <p:cNvPr id="26628" name="Rectangle 5"/>
          <p:cNvSpPr>
            <a:spLocks noChangeArrowheads="1"/>
          </p:cNvSpPr>
          <p:nvPr/>
        </p:nvSpPr>
        <p:spPr bwMode="auto">
          <a:xfrm>
            <a:off x="2286000" y="4800600"/>
            <a:ext cx="5791200" cy="762000"/>
          </a:xfrm>
          <a:prstGeom prst="rect">
            <a:avLst/>
          </a:prstGeom>
          <a:noFill/>
          <a:ln w="9525">
            <a:noFill/>
            <a:miter lim="800000"/>
            <a:headEnd/>
            <a:tailEnd/>
          </a:ln>
        </p:spPr>
        <p:txBody>
          <a:bodyPr/>
          <a:lstStyle/>
          <a:p>
            <a:pPr marL="609600" indent="-609600">
              <a:spcBef>
                <a:spcPct val="20000"/>
              </a:spcBef>
              <a:buFont typeface="Wingdings" pitchFamily="2" charset="2"/>
              <a:buNone/>
            </a:pPr>
            <a:r>
              <a:rPr lang="en-US" sz="3200">
                <a:latin typeface="Monotype Corsiva" pitchFamily="66" charset="0"/>
              </a:rPr>
              <a:t>in Synchronous or Asynchronous mode</a:t>
            </a:r>
          </a:p>
        </p:txBody>
      </p:sp>
      <p:sp>
        <p:nvSpPr>
          <p:cNvPr id="117771" name="Rectangle 11"/>
          <p:cNvSpPr>
            <a:spLocks noChangeArrowheads="1"/>
          </p:cNvSpPr>
          <p:nvPr/>
        </p:nvSpPr>
        <p:spPr bwMode="auto">
          <a:xfrm>
            <a:off x="0" y="3581400"/>
            <a:ext cx="7772400" cy="1143000"/>
          </a:xfrm>
          <a:prstGeom prst="rect">
            <a:avLst/>
          </a:prstGeom>
          <a:noFill/>
          <a:ln w="9525">
            <a:noFill/>
            <a:miter lim="800000"/>
            <a:headEnd/>
            <a:tailEnd/>
          </a:ln>
          <a:effectLst>
            <a:outerShdw dist="35921" dir="2700000" algn="ctr" rotWithShape="0">
              <a:srgbClr val="BEAB9C"/>
            </a:outerShdw>
          </a:effectLst>
        </p:spPr>
        <p:txBody>
          <a:bodyPr anchor="ctr"/>
          <a:lstStyle/>
          <a:p>
            <a:pPr algn="ctr">
              <a:defRPr/>
            </a:pPr>
            <a:r>
              <a:rPr lang="en-US" sz="3200" b="1">
                <a:solidFill>
                  <a:schemeClr val="tx2"/>
                </a:solidFill>
                <a:latin typeface="Monotype Corsiva" pitchFamily="66" charset="0"/>
              </a:rPr>
              <a:t>CALL can be employed…</a:t>
            </a:r>
          </a:p>
        </p:txBody>
      </p:sp>
    </p:spTree>
    <p:custDataLst>
      <p:tags r:id="rId1"/>
    </p:custDataLst>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5181600" y="0"/>
            <a:ext cx="3962400" cy="898525"/>
          </a:xfrm>
        </p:spPr>
        <p:txBody>
          <a:bodyPr/>
          <a:lstStyle/>
          <a:p>
            <a:pPr eaLnBrk="1" hangingPunct="1">
              <a:defRPr/>
            </a:pPr>
            <a:r>
              <a:rPr lang="en-US" dirty="0" smtClean="0"/>
              <a:t>New/Digital literacies</a:t>
            </a:r>
            <a:endParaRPr lang="el-GR" dirty="0" smtClean="0"/>
          </a:p>
        </p:txBody>
      </p:sp>
      <p:sp>
        <p:nvSpPr>
          <p:cNvPr id="175107" name="Rectangle 3"/>
          <p:cNvSpPr>
            <a:spLocks noGrp="1" noChangeArrowheads="1"/>
          </p:cNvSpPr>
          <p:nvPr>
            <p:ph type="body" idx="1"/>
          </p:nvPr>
        </p:nvSpPr>
        <p:spPr>
          <a:xfrm>
            <a:off x="0" y="1917700"/>
            <a:ext cx="9144000" cy="2959100"/>
          </a:xfrm>
        </p:spPr>
        <p:txBody>
          <a:bodyPr/>
          <a:lstStyle/>
          <a:p>
            <a:pPr lvl="1" eaLnBrk="1" hangingPunct="1">
              <a:lnSpc>
                <a:spcPct val="80000"/>
              </a:lnSpc>
              <a:defRPr/>
            </a:pPr>
            <a:r>
              <a:rPr lang="el-GR" sz="3200" dirty="0" err="1" smtClean="0"/>
              <a:t>computer</a:t>
            </a:r>
            <a:r>
              <a:rPr lang="el-GR" sz="3200" dirty="0" smtClean="0"/>
              <a:t> </a:t>
            </a:r>
            <a:r>
              <a:rPr lang="el-GR" sz="3200" dirty="0" err="1" smtClean="0"/>
              <a:t>literacy</a:t>
            </a:r>
            <a:r>
              <a:rPr lang="el-GR" sz="3200" dirty="0" smtClean="0"/>
              <a:t> </a:t>
            </a:r>
            <a:r>
              <a:rPr lang="en-US" sz="3200" dirty="0" smtClean="0"/>
              <a:t/>
            </a:r>
            <a:br>
              <a:rPr lang="en-US" sz="3200" dirty="0" smtClean="0"/>
            </a:br>
            <a:r>
              <a:rPr lang="el-GR" sz="3200" dirty="0" smtClean="0"/>
              <a:t>(</a:t>
            </a:r>
            <a:r>
              <a:rPr lang="el-GR" sz="3200" dirty="0" err="1" smtClean="0"/>
              <a:t>comfort</a:t>
            </a:r>
            <a:r>
              <a:rPr lang="el-GR" sz="3200" dirty="0" smtClean="0"/>
              <a:t> and </a:t>
            </a:r>
            <a:r>
              <a:rPr lang="en-US" sz="3200" dirty="0" smtClean="0"/>
              <a:t>fl</a:t>
            </a:r>
            <a:r>
              <a:rPr lang="el-GR" sz="3200" dirty="0" err="1" smtClean="0"/>
              <a:t>uency</a:t>
            </a:r>
            <a:r>
              <a:rPr lang="el-GR" sz="3200" dirty="0" smtClean="0"/>
              <a:t> </a:t>
            </a:r>
            <a:r>
              <a:rPr lang="el-GR" sz="3200" dirty="0" err="1" smtClean="0"/>
              <a:t>in</a:t>
            </a:r>
            <a:r>
              <a:rPr lang="el-GR" sz="3200" dirty="0" smtClean="0"/>
              <a:t> </a:t>
            </a:r>
            <a:r>
              <a:rPr lang="el-GR" sz="3200" dirty="0" err="1" smtClean="0"/>
              <a:t>keyboarding</a:t>
            </a:r>
            <a:r>
              <a:rPr lang="el-GR" sz="3200" dirty="0" smtClean="0"/>
              <a:t> and</a:t>
            </a:r>
            <a:r>
              <a:rPr lang="en-US" sz="3200" dirty="0" smtClean="0"/>
              <a:t> </a:t>
            </a:r>
            <a:r>
              <a:rPr lang="el-GR" sz="3200" dirty="0" err="1" smtClean="0"/>
              <a:t>using</a:t>
            </a:r>
            <a:r>
              <a:rPr lang="el-GR" sz="3200" dirty="0" smtClean="0"/>
              <a:t> </a:t>
            </a:r>
            <a:r>
              <a:rPr lang="el-GR" sz="3200" dirty="0" err="1" smtClean="0"/>
              <a:t>computers</a:t>
            </a:r>
            <a:r>
              <a:rPr lang="el-GR" sz="3200" dirty="0" smtClean="0"/>
              <a:t>) </a:t>
            </a:r>
            <a:endParaRPr lang="en-US" sz="3200" dirty="0" smtClean="0"/>
          </a:p>
          <a:p>
            <a:pPr lvl="1" eaLnBrk="1" hangingPunct="1">
              <a:lnSpc>
                <a:spcPct val="80000"/>
              </a:lnSpc>
              <a:defRPr/>
            </a:pPr>
            <a:r>
              <a:rPr lang="el-GR" sz="3200" dirty="0" err="1" smtClean="0"/>
              <a:t>information</a:t>
            </a:r>
            <a:r>
              <a:rPr lang="el-GR" sz="3200" dirty="0" smtClean="0"/>
              <a:t> </a:t>
            </a:r>
            <a:r>
              <a:rPr lang="el-GR" sz="3200" dirty="0" err="1" smtClean="0"/>
              <a:t>literacy</a:t>
            </a:r>
            <a:r>
              <a:rPr lang="el-GR" sz="3200" dirty="0" smtClean="0"/>
              <a:t> </a:t>
            </a:r>
            <a:r>
              <a:rPr lang="en-US" sz="3200" dirty="0" smtClean="0"/>
              <a:t/>
            </a:r>
            <a:br>
              <a:rPr lang="en-US" sz="3200" dirty="0" smtClean="0"/>
            </a:br>
            <a:r>
              <a:rPr lang="el-GR" sz="3200" dirty="0" smtClean="0"/>
              <a:t>(</a:t>
            </a:r>
            <a:r>
              <a:rPr lang="el-GR" sz="3200" dirty="0" err="1" smtClean="0"/>
              <a:t>the</a:t>
            </a:r>
            <a:r>
              <a:rPr lang="el-GR" sz="3200" dirty="0" smtClean="0"/>
              <a:t> </a:t>
            </a:r>
            <a:r>
              <a:rPr lang="el-GR" sz="3200" dirty="0" err="1" smtClean="0"/>
              <a:t>ability</a:t>
            </a:r>
            <a:r>
              <a:rPr lang="el-GR" sz="3200" dirty="0" smtClean="0"/>
              <a:t> </a:t>
            </a:r>
            <a:r>
              <a:rPr lang="el-GR" sz="3200" dirty="0" err="1" smtClean="0"/>
              <a:t>to</a:t>
            </a:r>
            <a:r>
              <a:rPr lang="el-GR" sz="3200" dirty="0" smtClean="0"/>
              <a:t> </a:t>
            </a:r>
            <a:r>
              <a:rPr lang="en-US" sz="3200" dirty="0" err="1" smtClean="0"/>
              <a:t>fi</a:t>
            </a:r>
            <a:r>
              <a:rPr lang="el-GR" sz="3200" dirty="0" err="1" smtClean="0"/>
              <a:t>nd</a:t>
            </a:r>
            <a:r>
              <a:rPr lang="el-GR" sz="3200" dirty="0" smtClean="0"/>
              <a:t> and</a:t>
            </a:r>
            <a:r>
              <a:rPr lang="en-US" sz="3200" dirty="0" smtClean="0"/>
              <a:t> </a:t>
            </a:r>
            <a:r>
              <a:rPr lang="el-GR" sz="3200" dirty="0" err="1" smtClean="0"/>
              <a:t>critically</a:t>
            </a:r>
            <a:r>
              <a:rPr lang="el-GR" sz="3200" dirty="0" smtClean="0"/>
              <a:t> </a:t>
            </a:r>
            <a:r>
              <a:rPr lang="el-GR" sz="3200" dirty="0" err="1" smtClean="0"/>
              <a:t>evaluate</a:t>
            </a:r>
            <a:r>
              <a:rPr lang="el-GR" sz="3200" dirty="0" smtClean="0"/>
              <a:t> </a:t>
            </a:r>
            <a:r>
              <a:rPr lang="el-GR" sz="3200" dirty="0" err="1" smtClean="0"/>
              <a:t>online</a:t>
            </a:r>
            <a:r>
              <a:rPr lang="el-GR" sz="3200" dirty="0" smtClean="0"/>
              <a:t> </a:t>
            </a:r>
            <a:r>
              <a:rPr lang="el-GR" sz="3200" dirty="0" err="1" smtClean="0"/>
              <a:t>information</a:t>
            </a:r>
            <a:r>
              <a:rPr lang="el-GR" sz="3200" dirty="0" smtClean="0"/>
              <a:t>) </a:t>
            </a:r>
            <a:endParaRPr lang="en-US" sz="3200" dirty="0" smtClean="0"/>
          </a:p>
          <a:p>
            <a:pPr lvl="1" eaLnBrk="1" hangingPunct="1">
              <a:lnSpc>
                <a:spcPct val="80000"/>
              </a:lnSpc>
              <a:defRPr/>
            </a:pPr>
            <a:r>
              <a:rPr lang="el-GR" sz="3200" dirty="0" err="1" smtClean="0"/>
              <a:t>multimedia</a:t>
            </a:r>
            <a:r>
              <a:rPr lang="el-GR" sz="3200" dirty="0" smtClean="0"/>
              <a:t> </a:t>
            </a:r>
            <a:r>
              <a:rPr lang="el-GR" sz="3200" dirty="0" err="1" smtClean="0"/>
              <a:t>literacy</a:t>
            </a:r>
            <a:r>
              <a:rPr lang="el-GR" sz="3200" dirty="0" smtClean="0"/>
              <a:t> </a:t>
            </a:r>
            <a:r>
              <a:rPr lang="en-US" sz="3200" dirty="0" smtClean="0"/>
              <a:t/>
            </a:r>
            <a:br>
              <a:rPr lang="en-US" sz="3200" dirty="0" smtClean="0"/>
            </a:br>
            <a:r>
              <a:rPr lang="el-GR" sz="3200" dirty="0" smtClean="0"/>
              <a:t>(</a:t>
            </a:r>
            <a:r>
              <a:rPr lang="el-GR" sz="3200" dirty="0" err="1" smtClean="0"/>
              <a:t>the</a:t>
            </a:r>
            <a:r>
              <a:rPr lang="en-US" sz="3200" dirty="0" smtClean="0"/>
              <a:t> </a:t>
            </a:r>
            <a:r>
              <a:rPr lang="el-GR" sz="3200" dirty="0" err="1" smtClean="0"/>
              <a:t>ability</a:t>
            </a:r>
            <a:r>
              <a:rPr lang="el-GR" sz="3200" dirty="0" smtClean="0"/>
              <a:t> </a:t>
            </a:r>
            <a:r>
              <a:rPr lang="el-GR" sz="3200" dirty="0" err="1" smtClean="0"/>
              <a:t>to</a:t>
            </a:r>
            <a:r>
              <a:rPr lang="el-GR" sz="3200" dirty="0" smtClean="0"/>
              <a:t> </a:t>
            </a:r>
            <a:r>
              <a:rPr lang="el-GR" sz="3200" dirty="0" err="1" smtClean="0"/>
              <a:t>produce</a:t>
            </a:r>
            <a:r>
              <a:rPr lang="el-GR" sz="3200" dirty="0" smtClean="0"/>
              <a:t> and </a:t>
            </a:r>
            <a:r>
              <a:rPr lang="el-GR" sz="3200" dirty="0" err="1" smtClean="0"/>
              <a:t>interpret</a:t>
            </a:r>
            <a:r>
              <a:rPr lang="el-GR" sz="3200" dirty="0" smtClean="0"/>
              <a:t> </a:t>
            </a:r>
            <a:r>
              <a:rPr lang="el-GR" sz="3200" dirty="0" err="1" smtClean="0"/>
              <a:t>complex</a:t>
            </a:r>
            <a:r>
              <a:rPr lang="el-GR" sz="3200" dirty="0" smtClean="0"/>
              <a:t> </a:t>
            </a:r>
            <a:r>
              <a:rPr lang="el-GR" sz="3200" dirty="0" err="1" smtClean="0"/>
              <a:t>documents</a:t>
            </a:r>
            <a:r>
              <a:rPr lang="el-GR" sz="3200" dirty="0" smtClean="0"/>
              <a:t> </a:t>
            </a:r>
            <a:r>
              <a:rPr lang="el-GR" sz="3200" dirty="0" err="1" smtClean="0"/>
              <a:t>comprising</a:t>
            </a:r>
            <a:r>
              <a:rPr lang="el-GR" sz="3200" dirty="0" smtClean="0"/>
              <a:t> </a:t>
            </a:r>
            <a:r>
              <a:rPr lang="el-GR" sz="3200" dirty="0" err="1" smtClean="0"/>
              <a:t>texts</a:t>
            </a:r>
            <a:r>
              <a:rPr lang="el-GR" sz="3200" dirty="0" smtClean="0"/>
              <a:t>,</a:t>
            </a:r>
            <a:r>
              <a:rPr lang="en-US" sz="3200" dirty="0" smtClean="0"/>
              <a:t> </a:t>
            </a:r>
            <a:r>
              <a:rPr lang="el-GR" sz="3200" dirty="0" err="1" smtClean="0"/>
              <a:t>images</a:t>
            </a:r>
            <a:r>
              <a:rPr lang="el-GR" sz="3200" dirty="0" smtClean="0"/>
              <a:t>, and </a:t>
            </a:r>
            <a:r>
              <a:rPr lang="el-GR" sz="3200" dirty="0" err="1" smtClean="0"/>
              <a:t>sounds</a:t>
            </a:r>
            <a:r>
              <a:rPr lang="en-US" sz="3200" dirty="0" smtClean="0"/>
              <a:t>)</a:t>
            </a:r>
            <a:r>
              <a:rPr lang="el-GR" sz="3200" dirty="0" smtClean="0"/>
              <a:t> </a:t>
            </a:r>
            <a:endParaRPr lang="en-US" sz="3200" dirty="0" smtClean="0"/>
          </a:p>
          <a:p>
            <a:pPr lvl="1" eaLnBrk="1" hangingPunct="1">
              <a:lnSpc>
                <a:spcPct val="80000"/>
              </a:lnSpc>
              <a:defRPr/>
            </a:pPr>
            <a:r>
              <a:rPr lang="el-GR" sz="3200" dirty="0" err="1" smtClean="0"/>
              <a:t>computer</a:t>
            </a:r>
            <a:r>
              <a:rPr lang="el-GR" sz="3200" dirty="0" smtClean="0"/>
              <a:t>-</a:t>
            </a:r>
            <a:r>
              <a:rPr lang="el-GR" sz="3200" dirty="0" err="1" smtClean="0"/>
              <a:t>mediated</a:t>
            </a:r>
            <a:r>
              <a:rPr lang="el-GR" sz="3200" dirty="0" smtClean="0"/>
              <a:t> </a:t>
            </a:r>
            <a:r>
              <a:rPr lang="el-GR" sz="3200" dirty="0" err="1" smtClean="0"/>
              <a:t>communication</a:t>
            </a:r>
            <a:r>
              <a:rPr lang="el-GR" sz="3200" dirty="0" smtClean="0"/>
              <a:t> </a:t>
            </a:r>
            <a:r>
              <a:rPr lang="el-GR" sz="3200" dirty="0" err="1" smtClean="0"/>
              <a:t>literacy</a:t>
            </a:r>
            <a:r>
              <a:rPr lang="en-US" sz="3200" dirty="0" smtClean="0"/>
              <a:t> </a:t>
            </a:r>
            <a:r>
              <a:rPr lang="el-GR" sz="3200" dirty="0" smtClean="0"/>
              <a:t>(</a:t>
            </a:r>
            <a:r>
              <a:rPr lang="el-GR" sz="3200" dirty="0" err="1" smtClean="0"/>
              <a:t>knowledge</a:t>
            </a:r>
            <a:r>
              <a:rPr lang="el-GR" sz="3200" dirty="0" smtClean="0"/>
              <a:t> of </a:t>
            </a:r>
            <a:r>
              <a:rPr lang="el-GR" sz="3200" dirty="0" err="1" smtClean="0"/>
              <a:t>the</a:t>
            </a:r>
            <a:r>
              <a:rPr lang="el-GR" sz="3200" dirty="0" smtClean="0"/>
              <a:t> </a:t>
            </a:r>
            <a:r>
              <a:rPr lang="el-GR" sz="3200" dirty="0" err="1" smtClean="0"/>
              <a:t>pragmatics</a:t>
            </a:r>
            <a:r>
              <a:rPr lang="el-GR" sz="3200" dirty="0" smtClean="0"/>
              <a:t> of </a:t>
            </a:r>
            <a:r>
              <a:rPr lang="el-GR" sz="3200" dirty="0" err="1" smtClean="0"/>
              <a:t>individual</a:t>
            </a:r>
            <a:r>
              <a:rPr lang="el-GR" sz="3200" dirty="0" smtClean="0"/>
              <a:t> and </a:t>
            </a:r>
            <a:r>
              <a:rPr lang="el-GR" sz="3200" dirty="0" err="1" smtClean="0"/>
              <a:t>group</a:t>
            </a:r>
            <a:r>
              <a:rPr lang="el-GR" sz="3200" dirty="0" smtClean="0"/>
              <a:t> </a:t>
            </a:r>
            <a:r>
              <a:rPr lang="el-GR" sz="3200" dirty="0" err="1" smtClean="0"/>
              <a:t>online</a:t>
            </a:r>
            <a:r>
              <a:rPr lang="en-US" sz="3200" dirty="0" smtClean="0"/>
              <a:t> </a:t>
            </a:r>
            <a:r>
              <a:rPr lang="el-GR" sz="3200" dirty="0" err="1" smtClean="0"/>
              <a:t>interaction</a:t>
            </a:r>
            <a:r>
              <a:rPr lang="el-GR" sz="3200" dirty="0" smtClean="0"/>
              <a:t>)</a:t>
            </a:r>
          </a:p>
          <a:p>
            <a:pPr eaLnBrk="1" hangingPunct="1">
              <a:lnSpc>
                <a:spcPct val="80000"/>
              </a:lnSpc>
              <a:defRPr/>
            </a:pPr>
            <a:endParaRPr lang="el-GR" dirty="0" smtClean="0"/>
          </a:p>
        </p:txBody>
      </p:sp>
    </p:spTree>
    <p:custDataLst>
      <p:tags r:id="rId1"/>
    </p:custDataLst>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New Literacies</a:t>
            </a:r>
            <a:endParaRPr lang="en-GB" dirty="0" smtClean="0"/>
          </a:p>
        </p:txBody>
      </p:sp>
      <p:sp>
        <p:nvSpPr>
          <p:cNvPr id="11267" name="Content Placeholder 2"/>
          <p:cNvSpPr>
            <a:spLocks noGrp="1"/>
          </p:cNvSpPr>
          <p:nvPr>
            <p:ph idx="1"/>
          </p:nvPr>
        </p:nvSpPr>
        <p:spPr>
          <a:xfrm>
            <a:off x="685800" y="2895600"/>
            <a:ext cx="7772400" cy="3505200"/>
          </a:xfrm>
        </p:spPr>
        <p:txBody>
          <a:bodyPr/>
          <a:lstStyle/>
          <a:p>
            <a:r>
              <a:rPr lang="en-US" dirty="0" smtClean="0"/>
              <a:t>Multimodality in communication services</a:t>
            </a:r>
            <a:endParaRPr lang="el-GR" dirty="0" smtClean="0"/>
          </a:p>
          <a:p>
            <a:r>
              <a:rPr lang="en-US" dirty="0" smtClean="0"/>
              <a:t>Read/Write web</a:t>
            </a:r>
            <a:r>
              <a:rPr lang="el-GR" dirty="0" smtClean="0"/>
              <a:t> (</a:t>
            </a:r>
            <a:r>
              <a:rPr lang="en-US" dirty="0" smtClean="0"/>
              <a:t>Web 2.0)</a:t>
            </a:r>
          </a:p>
          <a:p>
            <a:pPr lvl="1"/>
            <a:r>
              <a:rPr lang="en-US" dirty="0" err="1" smtClean="0"/>
              <a:t>Encyclopaedia</a:t>
            </a:r>
            <a:r>
              <a:rPr lang="el-GR" dirty="0" smtClean="0"/>
              <a:t> </a:t>
            </a:r>
            <a:r>
              <a:rPr lang="en-US" dirty="0" smtClean="0"/>
              <a:t>Britannica </a:t>
            </a:r>
            <a:r>
              <a:rPr lang="en-US" dirty="0" smtClean="0">
                <a:sym typeface="Wingdings" pitchFamily="2" charset="2"/>
              </a:rPr>
              <a:t> Britannica online  Wikipedia</a:t>
            </a:r>
            <a:endParaRPr lang="en-US" dirty="0" smtClean="0"/>
          </a:p>
          <a:p>
            <a:r>
              <a:rPr lang="en-US" dirty="0" smtClean="0"/>
              <a:t>Publication vs. Participation</a:t>
            </a:r>
          </a:p>
          <a:p>
            <a:r>
              <a:rPr lang="en-US" b="1" dirty="0" smtClean="0"/>
              <a:t>Digital natives vs. digital immigrants</a:t>
            </a:r>
          </a:p>
          <a:p>
            <a:endParaRPr lang="el-GR" b="1" dirty="0" smtClean="0"/>
          </a:p>
        </p:txBody>
      </p:sp>
    </p:spTree>
    <p:custDataLst>
      <p:tags r:id="rId1"/>
    </p:custDataLst>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en-US" smtClean="0"/>
              <a:t>Two different perspectives</a:t>
            </a:r>
            <a:endParaRPr lang="el-GR" smtClean="0"/>
          </a:p>
        </p:txBody>
      </p:sp>
      <p:sp>
        <p:nvSpPr>
          <p:cNvPr id="176131" name="Rectangle 3"/>
          <p:cNvSpPr>
            <a:spLocks noGrp="1" noChangeArrowheads="1"/>
          </p:cNvSpPr>
          <p:nvPr>
            <p:ph type="body" idx="1"/>
          </p:nvPr>
        </p:nvSpPr>
        <p:spPr/>
        <p:txBody>
          <a:bodyPr/>
          <a:lstStyle/>
          <a:p>
            <a:pPr eaLnBrk="1" hangingPunct="1">
              <a:defRPr/>
            </a:pPr>
            <a:r>
              <a:rPr lang="el-GR" smtClean="0"/>
              <a:t>“English is not an end in itself, but just a tool for being able to make use</a:t>
            </a:r>
            <a:r>
              <a:rPr lang="en-US" smtClean="0"/>
              <a:t> </a:t>
            </a:r>
            <a:r>
              <a:rPr lang="el-GR" smtClean="0"/>
              <a:t>of information technology” </a:t>
            </a:r>
            <a:endParaRPr lang="en-US" smtClean="0"/>
          </a:p>
          <a:p>
            <a:pPr eaLnBrk="1" hangingPunct="1">
              <a:defRPr/>
            </a:pPr>
            <a:r>
              <a:rPr lang="en-US" smtClean="0"/>
              <a:t>“B</a:t>
            </a:r>
            <a:r>
              <a:rPr lang="el-GR" smtClean="0"/>
              <a:t>oth English and information technology are</a:t>
            </a:r>
            <a:r>
              <a:rPr lang="en-US" smtClean="0"/>
              <a:t> </a:t>
            </a:r>
            <a:r>
              <a:rPr lang="el-GR" smtClean="0"/>
              <a:t>tools</a:t>
            </a:r>
            <a:r>
              <a:rPr lang="en-US" smtClean="0"/>
              <a:t> </a:t>
            </a:r>
            <a:r>
              <a:rPr lang="el-GR" smtClean="0"/>
              <a:t>to allow individuals to participate fully in society</a:t>
            </a:r>
            <a:r>
              <a:rPr lang="en-US" smtClean="0"/>
              <a:t>”</a:t>
            </a:r>
            <a:endParaRPr lang="el-GR" smtClean="0"/>
          </a:p>
          <a:p>
            <a:pPr eaLnBrk="1" hangingPunct="1">
              <a:defRPr/>
            </a:pPr>
            <a:endParaRPr lang="el-GR" smtClean="0"/>
          </a:p>
        </p:txBody>
      </p:sp>
    </p:spTree>
    <p:custDataLst>
      <p:tags r:id="rId1"/>
    </p:custDataLst>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ChangeAspect="1" noChangeArrowheads="1"/>
          </p:cNvPicPr>
          <p:nvPr/>
        </p:nvPicPr>
        <p:blipFill>
          <a:blip r:embed="rId3" cstate="print"/>
          <a:srcRect l="14374" t="9920" r="10625"/>
          <a:stretch>
            <a:fillRect/>
          </a:stretch>
        </p:blipFill>
        <p:spPr bwMode="auto">
          <a:xfrm>
            <a:off x="1066800" y="0"/>
            <a:ext cx="7239000" cy="6778625"/>
          </a:xfrm>
          <a:prstGeom prst="rect">
            <a:avLst/>
          </a:prstGeom>
          <a:noFill/>
          <a:ln w="9525">
            <a:noFill/>
            <a:miter lim="800000"/>
            <a:headEnd/>
            <a:tailEnd/>
          </a:ln>
        </p:spPr>
      </p:pic>
      <p:sp>
        <p:nvSpPr>
          <p:cNvPr id="33795" name="Rectangle 6"/>
          <p:cNvSpPr>
            <a:spLocks noChangeArrowheads="1"/>
          </p:cNvSpPr>
          <p:nvPr/>
        </p:nvSpPr>
        <p:spPr bwMode="auto">
          <a:xfrm>
            <a:off x="1371600" y="2286000"/>
            <a:ext cx="6858000" cy="152400"/>
          </a:xfrm>
          <a:prstGeom prst="rect">
            <a:avLst/>
          </a:prstGeom>
          <a:noFill/>
          <a:ln w="28575">
            <a:solidFill>
              <a:schemeClr val="tx1"/>
            </a:solidFill>
            <a:miter lim="800000"/>
            <a:headEnd/>
            <a:tailEnd/>
          </a:ln>
        </p:spPr>
        <p:txBody>
          <a:bodyPr wrap="none" anchor="ctr"/>
          <a:lstStyle/>
          <a:p>
            <a:endParaRPr lang="el-GR"/>
          </a:p>
        </p:txBody>
      </p:sp>
    </p:spTree>
    <p:custDataLst>
      <p:tags r:id="rId1"/>
    </p:custDataLst>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l="18750" t="13928" r="12500" b="2705"/>
          <a:stretch>
            <a:fillRect/>
          </a:stretch>
        </p:blipFill>
        <p:spPr bwMode="auto">
          <a:xfrm>
            <a:off x="762000" y="0"/>
            <a:ext cx="7162800" cy="6772275"/>
          </a:xfrm>
          <a:prstGeom prst="rect">
            <a:avLst/>
          </a:prstGeom>
          <a:noFill/>
          <a:ln w="9525">
            <a:noFill/>
            <a:miter lim="800000"/>
            <a:headEnd/>
            <a:tailEnd/>
          </a:ln>
        </p:spPr>
      </p:pic>
      <p:sp>
        <p:nvSpPr>
          <p:cNvPr id="36867" name="Rectangle 5"/>
          <p:cNvSpPr>
            <a:spLocks noChangeArrowheads="1"/>
          </p:cNvSpPr>
          <p:nvPr/>
        </p:nvSpPr>
        <p:spPr bwMode="auto">
          <a:xfrm>
            <a:off x="381000" y="2133600"/>
            <a:ext cx="7924800" cy="228600"/>
          </a:xfrm>
          <a:prstGeom prst="rect">
            <a:avLst/>
          </a:prstGeom>
          <a:noFill/>
          <a:ln w="38100">
            <a:solidFill>
              <a:schemeClr val="tx1"/>
            </a:solidFill>
            <a:miter lim="800000"/>
            <a:headEnd/>
            <a:tailEnd/>
          </a:ln>
        </p:spPr>
        <p:txBody>
          <a:bodyPr wrap="none" anchor="ctr"/>
          <a:lstStyle/>
          <a:p>
            <a:endParaRPr lang="el-GR"/>
          </a:p>
        </p:txBody>
      </p:sp>
    </p:spTree>
    <p:custDataLst>
      <p:tags r:id="rId1"/>
    </p:custDataLst>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p:txBody>
          <a:bodyPr/>
          <a:lstStyle/>
          <a:p>
            <a:pPr eaLnBrk="1" hangingPunct="1">
              <a:defRPr/>
            </a:pPr>
            <a:r>
              <a:rPr lang="en-US" smtClean="0"/>
              <a:t>What else can I do with the Internet?</a:t>
            </a:r>
            <a:endParaRPr lang="el-GR" smtClean="0"/>
          </a:p>
        </p:txBody>
      </p:sp>
      <p:sp>
        <p:nvSpPr>
          <p:cNvPr id="143363" name="Rectangle 3"/>
          <p:cNvSpPr>
            <a:spLocks noGrp="1" noChangeArrowheads="1"/>
          </p:cNvSpPr>
          <p:nvPr>
            <p:ph type="subTitle" idx="1"/>
          </p:nvPr>
        </p:nvSpPr>
        <p:spPr>
          <a:effectLst>
            <a:outerShdw dist="35921" dir="2700000" algn="ctr" rotWithShape="0">
              <a:srgbClr val="BEAB9C"/>
            </a:outerShdw>
          </a:effectLst>
        </p:spPr>
        <p:txBody>
          <a:bodyPr/>
          <a:lstStyle/>
          <a:p>
            <a:pPr eaLnBrk="1" hangingPunct="1"/>
            <a:r>
              <a:rPr lang="en-US" smtClean="0"/>
              <a:t>Example Activities</a:t>
            </a:r>
            <a:endParaRPr lang="el-GR" smtClean="0"/>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GB" sz="3200" smtClean="0"/>
              <a:t>What is </a:t>
            </a:r>
            <a:br>
              <a:rPr lang="en-GB" sz="3200" smtClean="0"/>
            </a:br>
            <a:r>
              <a:rPr lang="en-GB" sz="3200" smtClean="0"/>
              <a:t>“Educational Technology”?</a:t>
            </a:r>
          </a:p>
        </p:txBody>
      </p:sp>
      <p:sp>
        <p:nvSpPr>
          <p:cNvPr id="118787" name="Rectangle 3"/>
          <p:cNvSpPr>
            <a:spLocks noGrp="1" noChangeArrowheads="1"/>
          </p:cNvSpPr>
          <p:nvPr>
            <p:ph type="body" idx="1"/>
          </p:nvPr>
        </p:nvSpPr>
        <p:spPr/>
        <p:txBody>
          <a:bodyPr/>
          <a:lstStyle/>
          <a:p>
            <a:pPr marL="0" indent="0" eaLnBrk="1" hangingPunct="1">
              <a:buFont typeface="Wingdings" pitchFamily="2" charset="2"/>
              <a:buNone/>
              <a:defRPr/>
            </a:pPr>
            <a:r>
              <a:rPr lang="en-GB" smtClean="0"/>
              <a:t>Educational technology is a combination of the processes and tools involved in addressing educational needs and problems, with an emphasis on applying the most current tools: computers and their related technologies</a:t>
            </a:r>
          </a:p>
        </p:txBody>
      </p:sp>
    </p:spTree>
    <p:custDataLst>
      <p:tags r:id="rId1"/>
    </p:custData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381000" y="2133600"/>
            <a:ext cx="8229600" cy="1143000"/>
          </a:xfrm>
        </p:spPr>
        <p:txBody>
          <a:bodyPr/>
          <a:lstStyle/>
          <a:p>
            <a:pPr eaLnBrk="1" hangingPunct="1">
              <a:defRPr/>
            </a:pPr>
            <a:r>
              <a:rPr lang="en-US" sz="3200" smtClean="0"/>
              <a:t>Trivia Quiz</a:t>
            </a:r>
            <a:br>
              <a:rPr lang="en-US" sz="3200" smtClean="0"/>
            </a:br>
            <a:r>
              <a:rPr lang="en-US" sz="2000" smtClean="0"/>
              <a:t>(level: Lower-Intermediate)</a:t>
            </a:r>
            <a:br>
              <a:rPr lang="en-US" sz="2000" smtClean="0"/>
            </a:br>
            <a:r>
              <a:rPr lang="en-US" sz="2000" smtClean="0"/>
              <a:t/>
            </a:r>
            <a:br>
              <a:rPr lang="en-US" sz="2000" smtClean="0"/>
            </a:br>
            <a:r>
              <a:rPr lang="en-US" sz="2000" i="1" smtClean="0"/>
              <a:t>Source: The Internet and the Language Classroom, </a:t>
            </a:r>
            <a:br>
              <a:rPr lang="en-US" sz="2000" i="1" smtClean="0"/>
            </a:br>
            <a:r>
              <a:rPr lang="en-US" sz="2000" i="1" smtClean="0"/>
              <a:t>Gavin Dudeney, CUP 2000</a:t>
            </a:r>
            <a:endParaRPr lang="el-GR" sz="2000" i="1" smtClean="0"/>
          </a:p>
        </p:txBody>
      </p:sp>
      <p:sp>
        <p:nvSpPr>
          <p:cNvPr id="144387" name="Rectangle 3"/>
          <p:cNvSpPr>
            <a:spLocks noGrp="1" noChangeArrowheads="1"/>
          </p:cNvSpPr>
          <p:nvPr>
            <p:ph type="body" idx="1"/>
          </p:nvPr>
        </p:nvSpPr>
        <p:spPr>
          <a:xfrm>
            <a:off x="700088" y="4130675"/>
            <a:ext cx="7494587" cy="1936750"/>
          </a:xfrm>
        </p:spPr>
        <p:txBody>
          <a:bodyPr/>
          <a:lstStyle/>
          <a:p>
            <a:pPr eaLnBrk="1" hangingPunct="1">
              <a:lnSpc>
                <a:spcPct val="80000"/>
              </a:lnSpc>
              <a:buFont typeface="Wingdings" pitchFamily="2" charset="2"/>
              <a:buNone/>
              <a:defRPr/>
            </a:pPr>
            <a:r>
              <a:rPr lang="en-US" sz="2400" i="1" dirty="0" smtClean="0"/>
              <a:t>Sites needed</a:t>
            </a:r>
            <a:r>
              <a:rPr lang="en-US" sz="2400" dirty="0" smtClean="0"/>
              <a:t>:</a:t>
            </a:r>
          </a:p>
          <a:p>
            <a:pPr eaLnBrk="1" hangingPunct="1">
              <a:lnSpc>
                <a:spcPct val="80000"/>
              </a:lnSpc>
              <a:buFont typeface="Wingdings" pitchFamily="2" charset="2"/>
              <a:buNone/>
              <a:defRPr/>
            </a:pPr>
            <a:r>
              <a:rPr lang="en-US" sz="2400" dirty="0" smtClean="0"/>
              <a:t> </a:t>
            </a:r>
            <a:r>
              <a:rPr lang="en-US" sz="2400" dirty="0" smtClean="0">
                <a:hlinkClick r:id="rId3"/>
              </a:rPr>
              <a:t>www.google.com</a:t>
            </a:r>
            <a:r>
              <a:rPr lang="en-US" sz="2400" dirty="0" smtClean="0"/>
              <a:t>, </a:t>
            </a:r>
            <a:r>
              <a:rPr lang="en-US" sz="2400" dirty="0" smtClean="0">
                <a:hlinkClick r:id="rId4"/>
              </a:rPr>
              <a:t>www.yahoo.com</a:t>
            </a:r>
            <a:r>
              <a:rPr lang="en-US" sz="2400" dirty="0" smtClean="0"/>
              <a:t>, </a:t>
            </a:r>
            <a:r>
              <a:rPr lang="en-US" sz="2400" dirty="0" smtClean="0">
                <a:hlinkClick r:id="rId5"/>
              </a:rPr>
              <a:t>www.ask.com</a:t>
            </a:r>
            <a:r>
              <a:rPr lang="en-US" sz="2400" dirty="0" smtClean="0"/>
              <a:t> </a:t>
            </a:r>
          </a:p>
          <a:p>
            <a:pPr eaLnBrk="1" hangingPunct="1">
              <a:lnSpc>
                <a:spcPct val="80000"/>
              </a:lnSpc>
              <a:buFont typeface="Wingdings" pitchFamily="2" charset="2"/>
              <a:buNone/>
              <a:defRPr/>
            </a:pPr>
            <a:r>
              <a:rPr lang="en-US" sz="2400" i="1" dirty="0" smtClean="0"/>
              <a:t>Materials:</a:t>
            </a:r>
          </a:p>
          <a:p>
            <a:pPr eaLnBrk="1" hangingPunct="1">
              <a:lnSpc>
                <a:spcPct val="80000"/>
              </a:lnSpc>
              <a:buFont typeface="Wingdings" pitchFamily="2" charset="2"/>
              <a:buNone/>
              <a:defRPr/>
            </a:pPr>
            <a:r>
              <a:rPr lang="en-US" sz="2400" dirty="0" smtClean="0"/>
              <a:t>A sheet with a trivia quiz </a:t>
            </a:r>
          </a:p>
          <a:p>
            <a:pPr eaLnBrk="1" hangingPunct="1">
              <a:lnSpc>
                <a:spcPct val="80000"/>
              </a:lnSpc>
              <a:buFont typeface="Wingdings" pitchFamily="2" charset="2"/>
              <a:buNone/>
              <a:defRPr/>
            </a:pPr>
            <a:r>
              <a:rPr lang="en-US" sz="2400" dirty="0" smtClean="0"/>
              <a:t>(maybe two or three different quizzes for different groups)</a:t>
            </a:r>
            <a:endParaRPr lang="el-GR" sz="2400" dirty="0" smtClean="0"/>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5257800" y="0"/>
            <a:ext cx="3886200" cy="1143000"/>
          </a:xfrm>
        </p:spPr>
        <p:txBody>
          <a:bodyPr/>
          <a:lstStyle/>
          <a:p>
            <a:pPr eaLnBrk="1" hangingPunct="1">
              <a:defRPr/>
            </a:pPr>
            <a:r>
              <a:rPr lang="en-US" smtClean="0"/>
              <a:t>Trivia Quiz</a:t>
            </a:r>
            <a:endParaRPr lang="el-GR" smtClean="0"/>
          </a:p>
        </p:txBody>
      </p:sp>
      <p:sp>
        <p:nvSpPr>
          <p:cNvPr id="145411" name="Rectangle 3"/>
          <p:cNvSpPr>
            <a:spLocks noGrp="1" noChangeArrowheads="1"/>
          </p:cNvSpPr>
          <p:nvPr>
            <p:ph type="body" sz="half" idx="1"/>
          </p:nvPr>
        </p:nvSpPr>
        <p:spPr>
          <a:xfrm>
            <a:off x="304800" y="2133600"/>
            <a:ext cx="4578350" cy="2743200"/>
          </a:xfrm>
        </p:spPr>
        <p:txBody>
          <a:bodyPr/>
          <a:lstStyle/>
          <a:p>
            <a:pPr eaLnBrk="1" hangingPunct="1">
              <a:defRPr/>
            </a:pPr>
            <a:r>
              <a:rPr lang="en-US" sz="2400" smtClean="0"/>
              <a:t>What’s the name of the President of the US?</a:t>
            </a:r>
          </a:p>
          <a:p>
            <a:pPr eaLnBrk="1" hangingPunct="1">
              <a:defRPr/>
            </a:pPr>
            <a:r>
              <a:rPr lang="en-US" sz="2400" smtClean="0"/>
              <a:t>Who invented the aspirin?</a:t>
            </a:r>
          </a:p>
          <a:p>
            <a:pPr eaLnBrk="1" hangingPunct="1">
              <a:defRPr/>
            </a:pPr>
            <a:r>
              <a:rPr lang="en-US" sz="2400" smtClean="0"/>
              <a:t>How many players are there in a baseball team?</a:t>
            </a:r>
          </a:p>
          <a:p>
            <a:pPr eaLnBrk="1" hangingPunct="1">
              <a:defRPr/>
            </a:pPr>
            <a:r>
              <a:rPr lang="en-US" sz="2400" smtClean="0"/>
              <a:t>What’s the capital of Australia?</a:t>
            </a:r>
          </a:p>
          <a:p>
            <a:pPr eaLnBrk="1" hangingPunct="1">
              <a:defRPr/>
            </a:pPr>
            <a:r>
              <a:rPr lang="en-US" sz="2400" smtClean="0"/>
              <a:t>What’s the weather like in Paris today?</a:t>
            </a:r>
            <a:endParaRPr lang="el-GR" sz="2400" smtClean="0"/>
          </a:p>
        </p:txBody>
      </p:sp>
      <p:sp>
        <p:nvSpPr>
          <p:cNvPr id="145412" name="Rectangle 4"/>
          <p:cNvSpPr>
            <a:spLocks noGrp="1" noChangeArrowheads="1"/>
          </p:cNvSpPr>
          <p:nvPr>
            <p:ph type="body" sz="half" idx="2"/>
          </p:nvPr>
        </p:nvSpPr>
        <p:spPr>
          <a:xfrm>
            <a:off x="4946650" y="2133600"/>
            <a:ext cx="4197350" cy="2743200"/>
          </a:xfrm>
        </p:spPr>
        <p:txBody>
          <a:bodyPr/>
          <a:lstStyle/>
          <a:p>
            <a:pPr eaLnBrk="1" hangingPunct="1">
              <a:defRPr/>
            </a:pPr>
            <a:r>
              <a:rPr lang="en-US" sz="2400" smtClean="0"/>
              <a:t>How many albums has Britney Spears recorded?</a:t>
            </a:r>
          </a:p>
          <a:p>
            <a:pPr eaLnBrk="1" hangingPunct="1">
              <a:defRPr/>
            </a:pPr>
            <a:r>
              <a:rPr lang="en-US" sz="2400" smtClean="0"/>
              <a:t>What product is Jamaica famous for?</a:t>
            </a:r>
          </a:p>
          <a:p>
            <a:pPr eaLnBrk="1" hangingPunct="1">
              <a:defRPr/>
            </a:pPr>
            <a:r>
              <a:rPr lang="en-US" sz="2400" smtClean="0"/>
              <a:t>Which film won the Oscar for Best Picture in 1996?</a:t>
            </a:r>
          </a:p>
          <a:p>
            <a:pPr eaLnBrk="1" hangingPunct="1">
              <a:defRPr/>
            </a:pPr>
            <a:r>
              <a:rPr lang="en-US" sz="2400" smtClean="0"/>
              <a:t>Who was the first person in space?</a:t>
            </a:r>
          </a:p>
          <a:p>
            <a:pPr eaLnBrk="1" hangingPunct="1">
              <a:defRPr/>
            </a:pPr>
            <a:r>
              <a:rPr lang="en-US" sz="2400" smtClean="0"/>
              <a:t>Who wrote </a:t>
            </a:r>
            <a:r>
              <a:rPr lang="en-US" sz="2400" i="1" smtClean="0"/>
              <a:t>One Hundred Years of Solitude</a:t>
            </a:r>
            <a:r>
              <a:rPr lang="en-US" sz="2400" smtClean="0"/>
              <a:t>?</a:t>
            </a:r>
            <a:endParaRPr lang="el-GR" sz="2400" smtClean="0"/>
          </a:p>
        </p:txBody>
      </p:sp>
    </p:spTree>
    <p:custDataLst>
      <p:tags r:id="rId1"/>
    </p:custDataLst>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defRPr/>
            </a:pPr>
            <a:r>
              <a:rPr lang="en-US" smtClean="0"/>
              <a:t>Trivia Quiz</a:t>
            </a:r>
            <a:br>
              <a:rPr lang="en-US" smtClean="0"/>
            </a:br>
            <a:r>
              <a:rPr lang="en-US" sz="2400" smtClean="0"/>
              <a:t>Lesson Plan</a:t>
            </a:r>
            <a:endParaRPr lang="el-GR" sz="2400" smtClean="0"/>
          </a:p>
        </p:txBody>
      </p:sp>
      <p:sp>
        <p:nvSpPr>
          <p:cNvPr id="146435" name="Rectangle 3"/>
          <p:cNvSpPr>
            <a:spLocks noGrp="1" noChangeArrowheads="1"/>
          </p:cNvSpPr>
          <p:nvPr>
            <p:ph type="body" idx="1"/>
          </p:nvPr>
        </p:nvSpPr>
        <p:spPr/>
        <p:txBody>
          <a:bodyPr/>
          <a:lstStyle/>
          <a:p>
            <a:pPr eaLnBrk="1" hangingPunct="1">
              <a:defRPr/>
            </a:pPr>
            <a:r>
              <a:rPr lang="en-US" smtClean="0"/>
              <a:t>Introduce Search Engines</a:t>
            </a:r>
          </a:p>
          <a:p>
            <a:pPr eaLnBrk="1" hangingPunct="1">
              <a:defRPr/>
            </a:pPr>
            <a:r>
              <a:rPr lang="en-US" smtClean="0"/>
              <a:t>In groups let students finish the trivia quiz (maybe in limited time as a competition for extra motivation)</a:t>
            </a:r>
          </a:p>
          <a:p>
            <a:pPr eaLnBrk="1" hangingPunct="1">
              <a:defRPr/>
            </a:pPr>
            <a:r>
              <a:rPr lang="en-US" smtClean="0"/>
              <a:t>Let students prepare a trivia quiz themselves (and practise question forms)</a:t>
            </a:r>
          </a:p>
          <a:p>
            <a:pPr eaLnBrk="1" hangingPunct="1">
              <a:defRPr/>
            </a:pPr>
            <a:endParaRPr lang="el-GR" smtClean="0"/>
          </a:p>
        </p:txBody>
      </p:sp>
    </p:spTree>
    <p:custDataLst>
      <p:tags r:id="rId1"/>
    </p:custData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Weblogs</a:t>
            </a:r>
            <a:endParaRPr lang="en-GB" dirty="0"/>
          </a:p>
        </p:txBody>
      </p:sp>
      <p:sp>
        <p:nvSpPr>
          <p:cNvPr id="13315" name="Text Placeholder 2"/>
          <p:cNvSpPr>
            <a:spLocks noGrp="1"/>
          </p:cNvSpPr>
          <p:nvPr>
            <p:ph type="body" idx="1"/>
          </p:nvPr>
        </p:nvSpPr>
        <p:spPr/>
        <p:txBody>
          <a:bodyPr/>
          <a:lstStyle/>
          <a:p>
            <a:r>
              <a:rPr lang="en-US" dirty="0" smtClean="0"/>
              <a:t>Blogs</a:t>
            </a:r>
            <a:r>
              <a:rPr lang="el-GR" dirty="0" smtClean="0"/>
              <a:t> </a:t>
            </a:r>
            <a:endParaRPr lang="en-GB" dirty="0" smtClean="0"/>
          </a:p>
        </p:txBody>
      </p:sp>
    </p:spTree>
    <p:custDataLst>
      <p:tags r:id="rId1"/>
    </p:custDataLst>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Blogs</a:t>
            </a:r>
            <a:r>
              <a:rPr lang="el-GR" dirty="0" smtClean="0"/>
              <a:t> (</a:t>
            </a:r>
            <a:r>
              <a:rPr lang="en-US" dirty="0" smtClean="0"/>
              <a:t>Weblogs)</a:t>
            </a:r>
            <a:endParaRPr lang="en-GB" dirty="0" smtClean="0"/>
          </a:p>
        </p:txBody>
      </p:sp>
      <p:sp>
        <p:nvSpPr>
          <p:cNvPr id="14339" name="Content Placeholder 2"/>
          <p:cNvSpPr>
            <a:spLocks noGrp="1"/>
          </p:cNvSpPr>
          <p:nvPr>
            <p:ph idx="1"/>
          </p:nvPr>
        </p:nvSpPr>
        <p:spPr>
          <a:xfrm>
            <a:off x="457200" y="2819400"/>
            <a:ext cx="8686800" cy="3419484"/>
          </a:xfrm>
        </p:spPr>
        <p:txBody>
          <a:bodyPr/>
          <a:lstStyle/>
          <a:p>
            <a:r>
              <a:rPr lang="en-US" sz="2400" dirty="0" smtClean="0"/>
              <a:t>Easy to setup</a:t>
            </a:r>
            <a:endParaRPr lang="el-GR" sz="2400" dirty="0" smtClean="0"/>
          </a:p>
          <a:p>
            <a:r>
              <a:rPr lang="en-US" sz="2400" dirty="0" smtClean="0"/>
              <a:t>Easy to update</a:t>
            </a:r>
            <a:endParaRPr lang="el-GR" sz="2400" dirty="0" smtClean="0"/>
          </a:p>
          <a:p>
            <a:r>
              <a:rPr lang="en-US" sz="2400" dirty="0" smtClean="0"/>
              <a:t>Interactive</a:t>
            </a:r>
            <a:r>
              <a:rPr lang="el-GR" sz="2400" dirty="0" smtClean="0"/>
              <a:t> </a:t>
            </a:r>
          </a:p>
          <a:p>
            <a:r>
              <a:rPr lang="en-US" sz="2400" dirty="0" smtClean="0"/>
              <a:t>Multiple authors allowed</a:t>
            </a:r>
          </a:p>
          <a:p>
            <a:pPr lvl="1"/>
            <a:r>
              <a:rPr lang="en-US" sz="2400" dirty="0" smtClean="0"/>
              <a:t>The above lead to…</a:t>
            </a:r>
            <a:endParaRPr lang="el-GR" sz="2400" dirty="0" smtClean="0"/>
          </a:p>
          <a:p>
            <a:pPr lvl="2"/>
            <a:r>
              <a:rPr lang="en-US" sz="2400" dirty="0" smtClean="0"/>
              <a:t>Flexible aims</a:t>
            </a:r>
            <a:endParaRPr lang="el-GR" sz="2400" dirty="0" smtClean="0"/>
          </a:p>
          <a:p>
            <a:pPr lvl="2"/>
            <a:r>
              <a:rPr lang="en-US" sz="2400" dirty="0" smtClean="0"/>
              <a:t>Content and purpose modification</a:t>
            </a:r>
            <a:endParaRPr lang="en-GB" sz="2400" dirty="0" smtClean="0"/>
          </a:p>
        </p:txBody>
      </p:sp>
    </p:spTree>
    <p:custDataLst>
      <p:tags r:id="rId1"/>
    </p:custDataLst>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cstate="print"/>
          <a:srcRect r="15410" b="15730"/>
          <a:stretch>
            <a:fillRect/>
          </a:stretch>
        </p:blipFill>
        <p:spPr bwMode="auto">
          <a:xfrm>
            <a:off x="142844" y="714356"/>
            <a:ext cx="8858280" cy="5357850"/>
          </a:xfrm>
          <a:prstGeom prst="rect">
            <a:avLst/>
          </a:prstGeom>
          <a:noFill/>
          <a:ln w="9525">
            <a:noFill/>
            <a:miter lim="800000"/>
            <a:headEnd/>
            <a:tailEnd/>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15363" name="TextBox 2"/>
          <p:cNvSpPr txBox="1">
            <a:spLocks noChangeArrowheads="1"/>
          </p:cNvSpPr>
          <p:nvPr/>
        </p:nvSpPr>
        <p:spPr bwMode="auto">
          <a:xfrm>
            <a:off x="357188" y="142875"/>
            <a:ext cx="8501062" cy="461963"/>
          </a:xfrm>
          <a:prstGeom prst="rect">
            <a:avLst/>
          </a:prstGeom>
          <a:solidFill>
            <a:schemeClr val="bg1">
              <a:alpha val="76077"/>
            </a:schemeClr>
          </a:solidFill>
          <a:ln w="9525">
            <a:noFill/>
            <a:miter lim="800000"/>
            <a:headEnd/>
            <a:tailEnd/>
          </a:ln>
        </p:spPr>
        <p:txBody>
          <a:bodyPr>
            <a:spAutoFit/>
          </a:bodyPr>
          <a:lstStyle/>
          <a:p>
            <a:r>
              <a:rPr lang="en-GB" sz="2400" b="1"/>
              <a:t>www.blogger.com/start</a:t>
            </a:r>
          </a:p>
        </p:txBody>
      </p:sp>
    </p:spTree>
    <p:custDataLst>
      <p:tags r:id="rId1"/>
    </p:custDataLst>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343400" y="533400"/>
            <a:ext cx="4800600" cy="1143000"/>
          </a:xfrm>
        </p:spPr>
        <p:txBody>
          <a:bodyPr/>
          <a:lstStyle/>
          <a:p>
            <a:r>
              <a:rPr lang="en-US" dirty="0" smtClean="0"/>
              <a:t>Blogs - Applications</a:t>
            </a:r>
            <a:endParaRPr lang="en-GB" dirty="0" smtClean="0"/>
          </a:p>
        </p:txBody>
      </p:sp>
      <p:sp>
        <p:nvSpPr>
          <p:cNvPr id="22531" name="Content Placeholder 6"/>
          <p:cNvSpPr>
            <a:spLocks noGrp="1"/>
          </p:cNvSpPr>
          <p:nvPr>
            <p:ph idx="1"/>
          </p:nvPr>
        </p:nvSpPr>
        <p:spPr>
          <a:xfrm>
            <a:off x="685800" y="2057400"/>
            <a:ext cx="7824787" cy="4318000"/>
          </a:xfrm>
        </p:spPr>
        <p:txBody>
          <a:bodyPr/>
          <a:lstStyle/>
          <a:p>
            <a:r>
              <a:rPr lang="en-US" sz="2400" dirty="0" smtClean="0"/>
              <a:t>Class portal </a:t>
            </a:r>
            <a:r>
              <a:rPr lang="el-GR" sz="2400" dirty="0" smtClean="0"/>
              <a:t>(</a:t>
            </a:r>
            <a:r>
              <a:rPr lang="en-US" sz="2400" dirty="0" smtClean="0"/>
              <a:t>online filing cabinet</a:t>
            </a:r>
            <a:r>
              <a:rPr lang="el-GR" sz="2400" dirty="0" smtClean="0"/>
              <a:t>, </a:t>
            </a:r>
            <a:r>
              <a:rPr lang="en-US" sz="2400" dirty="0" smtClean="0"/>
              <a:t>publishing projects</a:t>
            </a:r>
            <a:r>
              <a:rPr lang="el-GR" sz="2400" dirty="0" smtClean="0"/>
              <a:t>, </a:t>
            </a:r>
            <a:r>
              <a:rPr lang="en-US" sz="2400" dirty="0" smtClean="0"/>
              <a:t>store materials</a:t>
            </a:r>
            <a:r>
              <a:rPr lang="el-GR" sz="2400" dirty="0" smtClean="0"/>
              <a:t>)</a:t>
            </a:r>
          </a:p>
          <a:p>
            <a:r>
              <a:rPr lang="en-US" sz="2400" dirty="0" smtClean="0"/>
              <a:t>E-Portfolio</a:t>
            </a:r>
          </a:p>
          <a:p>
            <a:r>
              <a:rPr lang="en-US" sz="2400" dirty="0" smtClean="0"/>
              <a:t>Collaborative Space</a:t>
            </a:r>
            <a:endParaRPr lang="el-GR" sz="2400" dirty="0" smtClean="0"/>
          </a:p>
          <a:p>
            <a:r>
              <a:rPr lang="en-US" sz="2400" dirty="0" smtClean="0"/>
              <a:t>A New Writing Genre: “Connective writing” </a:t>
            </a:r>
          </a:p>
          <a:p>
            <a:r>
              <a:rPr lang="en-GB" sz="2400" dirty="0" smtClean="0"/>
              <a:t>Posting Assignments</a:t>
            </a:r>
          </a:p>
          <a:p>
            <a:r>
              <a:rPr lang="en-GB" sz="2400" dirty="0" smtClean="0"/>
              <a:t>Journaling (“This is what I did today”)</a:t>
            </a:r>
          </a:p>
          <a:p>
            <a:r>
              <a:rPr lang="en-GB" sz="2400" dirty="0" smtClean="0"/>
              <a:t>Links with descriptive annotation</a:t>
            </a:r>
            <a:br>
              <a:rPr lang="en-GB" sz="2400" dirty="0" smtClean="0"/>
            </a:br>
            <a:r>
              <a:rPr lang="en-GB" sz="2400" dirty="0" smtClean="0"/>
              <a:t>(teach students how to describe websites and ask them to find interesting sites of information)</a:t>
            </a:r>
          </a:p>
          <a:p>
            <a:r>
              <a:rPr lang="en-GB" sz="2400" dirty="0" smtClean="0"/>
              <a:t>Links with analysis of content</a:t>
            </a:r>
          </a:p>
        </p:txBody>
      </p:sp>
    </p:spTree>
    <p:custDataLst>
      <p:tags r:id="rId1"/>
    </p:custDataLst>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err="1" smtClean="0"/>
              <a:t>Flickr</a:t>
            </a:r>
            <a:endParaRPr lang="en-GB" dirty="0"/>
          </a:p>
        </p:txBody>
      </p:sp>
      <p:sp>
        <p:nvSpPr>
          <p:cNvPr id="29699" name="Text Placeholder 4"/>
          <p:cNvSpPr>
            <a:spLocks noGrp="1"/>
          </p:cNvSpPr>
          <p:nvPr>
            <p:ph type="body" idx="1"/>
          </p:nvPr>
        </p:nvSpPr>
        <p:spPr/>
        <p:txBody>
          <a:bodyPr/>
          <a:lstStyle/>
          <a:p>
            <a:endParaRPr lang="en-GB" dirty="0" smtClean="0"/>
          </a:p>
        </p:txBody>
      </p:sp>
    </p:spTree>
    <p:custDataLst>
      <p:tags r:id="rId1"/>
    </p:custDataLst>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p:txBody>
          <a:bodyPr/>
          <a:lstStyle/>
          <a:p>
            <a:r>
              <a:rPr lang="en-US" dirty="0" smtClean="0"/>
              <a:t>Flickr.com</a:t>
            </a:r>
            <a:endParaRPr lang="en-GB" dirty="0" smtClean="0"/>
          </a:p>
        </p:txBody>
      </p:sp>
      <p:sp>
        <p:nvSpPr>
          <p:cNvPr id="30723" name="Content Placeholder 4"/>
          <p:cNvSpPr>
            <a:spLocks noGrp="1"/>
          </p:cNvSpPr>
          <p:nvPr>
            <p:ph idx="1"/>
          </p:nvPr>
        </p:nvSpPr>
        <p:spPr/>
        <p:txBody>
          <a:bodyPr/>
          <a:lstStyle/>
          <a:p>
            <a:r>
              <a:rPr lang="en-US" sz="2400" dirty="0" smtClean="0"/>
              <a:t>Publishing photos</a:t>
            </a:r>
            <a:endParaRPr lang="el-GR" sz="2400" dirty="0" smtClean="0"/>
          </a:p>
          <a:p>
            <a:r>
              <a:rPr lang="en-US" sz="2400" dirty="0" smtClean="0"/>
              <a:t>Annotating published photos</a:t>
            </a:r>
            <a:endParaRPr lang="el-GR" sz="2400" dirty="0" smtClean="0"/>
          </a:p>
          <a:p>
            <a:r>
              <a:rPr lang="en-US" sz="2400" dirty="0" smtClean="0"/>
              <a:t>Inviting visitors to add comments</a:t>
            </a:r>
            <a:endParaRPr lang="el-GR" sz="2400" dirty="0" smtClean="0"/>
          </a:p>
          <a:p>
            <a:r>
              <a:rPr lang="en-US" sz="2400" dirty="0" smtClean="0"/>
              <a:t>Setting up groups of students to publish photos on a given topic</a:t>
            </a:r>
            <a:endParaRPr lang="el-GR" sz="2400" dirty="0" smtClean="0"/>
          </a:p>
          <a:p>
            <a:pPr>
              <a:buNone/>
            </a:pPr>
            <a:endParaRPr lang="en-GB" sz="2400" dirty="0" smtClean="0"/>
          </a:p>
        </p:txBody>
      </p:sp>
    </p:spTree>
    <p:custDataLst>
      <p:tags r:id="rId1"/>
    </p:custDataLst>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err="1" smtClean="0"/>
              <a:t>Flickr</a:t>
            </a:r>
            <a:r>
              <a:rPr lang="en-US" dirty="0" smtClean="0"/>
              <a:t> in class</a:t>
            </a:r>
            <a:r>
              <a:rPr lang="el-GR" dirty="0" smtClean="0"/>
              <a:t> </a:t>
            </a:r>
            <a:endParaRPr lang="en-GB" dirty="0" smtClean="0"/>
          </a:p>
        </p:txBody>
      </p:sp>
      <p:sp>
        <p:nvSpPr>
          <p:cNvPr id="31747" name="Content Placeholder 2"/>
          <p:cNvSpPr>
            <a:spLocks noGrp="1"/>
          </p:cNvSpPr>
          <p:nvPr>
            <p:ph idx="1"/>
          </p:nvPr>
        </p:nvSpPr>
        <p:spPr/>
        <p:txBody>
          <a:bodyPr/>
          <a:lstStyle/>
          <a:p>
            <a:r>
              <a:rPr lang="en-US" sz="2400" dirty="0" smtClean="0"/>
              <a:t>Real life use of photos to communicate with people </a:t>
            </a:r>
            <a:endParaRPr lang="el-GR" sz="2400" dirty="0" smtClean="0"/>
          </a:p>
          <a:p>
            <a:r>
              <a:rPr lang="en-US" sz="2400" dirty="0" smtClean="0"/>
              <a:t>Publishing a photo requires some writing on the part of the author</a:t>
            </a:r>
            <a:endParaRPr lang="el-GR" sz="2400" dirty="0" smtClean="0"/>
          </a:p>
          <a:p>
            <a:pPr lvl="1"/>
            <a:r>
              <a:rPr lang="en-US" sz="2800" dirty="0" smtClean="0"/>
              <a:t>Title, short </a:t>
            </a:r>
            <a:r>
              <a:rPr lang="en-US" sz="2800" dirty="0" err="1" smtClean="0"/>
              <a:t>desciprtion</a:t>
            </a:r>
            <a:endParaRPr lang="el-GR" sz="2800" dirty="0" smtClean="0"/>
          </a:p>
          <a:p>
            <a:pPr lvl="1"/>
            <a:r>
              <a:rPr lang="en-US" sz="2800" dirty="0" smtClean="0"/>
              <a:t>Key words (to help visitors find the photo and comment on it)</a:t>
            </a:r>
            <a:endParaRPr lang="el-GR" sz="2800" dirty="0" smtClean="0"/>
          </a:p>
          <a:p>
            <a:pPr lvl="1"/>
            <a:r>
              <a:rPr lang="en-US" sz="2800" dirty="0" smtClean="0"/>
              <a:t>Comments on the photos</a:t>
            </a:r>
            <a:endParaRPr lang="el-GR" sz="2800" dirty="0" smtClean="0"/>
          </a:p>
        </p:txBody>
      </p:sp>
    </p:spTree>
    <p:custDataLst>
      <p:tags r:id="rId1"/>
    </p:custDataLst>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A short  Computer  Story</a:t>
            </a:r>
            <a:endParaRPr lang="el-GR" dirty="0" smtClean="0"/>
          </a:p>
        </p:txBody>
      </p:sp>
      <p:sp>
        <p:nvSpPr>
          <p:cNvPr id="5" name="Text Placeholder 4"/>
          <p:cNvSpPr>
            <a:spLocks noGrp="1"/>
          </p:cNvSpPr>
          <p:nvPr>
            <p:ph type="body" idx="1"/>
          </p:nvPr>
        </p:nvSpPr>
        <p:spPr/>
        <p:txBody>
          <a:bodyPr/>
          <a:lstStyle/>
          <a:p>
            <a:pPr eaLnBrk="1" hangingPunct="1">
              <a:defRPr/>
            </a:pPr>
            <a:r>
              <a:rPr lang="en-US" dirty="0" smtClean="0"/>
              <a:t>The evolution of computers</a:t>
            </a:r>
            <a:endParaRPr lang="el-GR" dirty="0" smtClean="0"/>
          </a:p>
        </p:txBody>
      </p:sp>
    </p:spTree>
    <p:custDataLst>
      <p:tags r:id="rId1"/>
    </p:custData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a:xfrm>
            <a:off x="990600" y="152400"/>
            <a:ext cx="7772400" cy="609600"/>
          </a:xfrm>
        </p:spPr>
        <p:txBody>
          <a:bodyPr/>
          <a:lstStyle/>
          <a:p>
            <a:r>
              <a:rPr lang="en-US" sz="2400" dirty="0" smtClean="0">
                <a:solidFill>
                  <a:schemeClr val="tx1"/>
                </a:solidFill>
              </a:rPr>
              <a:t>www.flickr.com/photos/27803538@N05/2595183772</a:t>
            </a:r>
            <a:r>
              <a:rPr lang="en-US" dirty="0" smtClean="0">
                <a:solidFill>
                  <a:schemeClr val="bg1"/>
                </a:solidFill>
              </a:rPr>
              <a:t/>
            </a:r>
            <a:br>
              <a:rPr lang="en-US" dirty="0" smtClean="0">
                <a:solidFill>
                  <a:schemeClr val="bg1"/>
                </a:solidFill>
              </a:rPr>
            </a:br>
            <a:endParaRPr lang="en-GB" dirty="0" smtClean="0"/>
          </a:p>
        </p:txBody>
      </p:sp>
      <p:pic>
        <p:nvPicPr>
          <p:cNvPr id="5" name="Seawords.avi">
            <a:hlinkClick r:id="" action="ppaction://media"/>
          </p:cNvPr>
          <p:cNvPicPr>
            <a:picLocks noRot="1" noChangeAspect="1"/>
          </p:cNvPicPr>
          <p:nvPr>
            <a:videoFile r:link="rId2"/>
          </p:nvPr>
        </p:nvPicPr>
        <p:blipFill>
          <a:blip r:embed="rId5" cstate="print"/>
          <a:stretch>
            <a:fillRect/>
          </a:stretch>
        </p:blipFill>
        <p:spPr>
          <a:xfrm>
            <a:off x="1752600" y="1981200"/>
            <a:ext cx="5600700" cy="4686300"/>
          </a:xfrm>
          <a:prstGeom prst="rect">
            <a:avLst/>
          </a:prstGeom>
        </p:spPr>
      </p:pic>
    </p:spTree>
    <p:custDataLst>
      <p:tags r:id="rId1"/>
    </p:custDataLst>
  </p:cSld>
  <p:clrMapOvr>
    <a:masterClrMapping/>
  </p:clrMapOvr>
  <p:transition spd="med">
    <p:wipe dir="d"/>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Webquests</a:t>
            </a:r>
            <a:endParaRPr lang="en-GB" dirty="0"/>
          </a:p>
        </p:txBody>
      </p:sp>
      <p:sp>
        <p:nvSpPr>
          <p:cNvPr id="3" name="Text Placeholder 2"/>
          <p:cNvSpPr>
            <a:spLocks noGrp="1"/>
          </p:cNvSpPr>
          <p:nvPr>
            <p:ph type="body" idx="1"/>
          </p:nvPr>
        </p:nvSpPr>
        <p:spPr/>
        <p:txBody>
          <a:bodyPr/>
          <a:lstStyle/>
          <a:p>
            <a:endParaRPr lang="en-GB" dirty="0"/>
          </a:p>
        </p:txBody>
      </p:sp>
    </p:spTree>
    <p:custDataLst>
      <p:tags r:id="rId1"/>
    </p:custDataLst>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Parts of a </a:t>
            </a:r>
            <a:r>
              <a:rPr lang="en-GB" dirty="0" err="1" smtClean="0"/>
              <a:t>Webquest</a:t>
            </a:r>
            <a:endParaRPr lang="en-GB" dirty="0"/>
          </a:p>
        </p:txBody>
      </p:sp>
      <p:sp>
        <p:nvSpPr>
          <p:cNvPr id="3" name="Content Placeholder 2"/>
          <p:cNvSpPr>
            <a:spLocks noGrp="1"/>
          </p:cNvSpPr>
          <p:nvPr>
            <p:ph idx="1"/>
          </p:nvPr>
        </p:nvSpPr>
        <p:spPr>
          <a:xfrm>
            <a:off x="685800" y="2895600"/>
            <a:ext cx="7772400" cy="3048000"/>
          </a:xfrm>
        </p:spPr>
        <p:txBody>
          <a:bodyPr/>
          <a:lstStyle/>
          <a:p>
            <a:r>
              <a:rPr lang="en-GB" dirty="0" smtClean="0"/>
              <a:t>introduction </a:t>
            </a:r>
          </a:p>
          <a:p>
            <a:r>
              <a:rPr lang="en-GB" dirty="0" smtClean="0"/>
              <a:t>task (the problem)</a:t>
            </a:r>
          </a:p>
          <a:p>
            <a:r>
              <a:rPr lang="en-GB" dirty="0" smtClean="0"/>
              <a:t>resources </a:t>
            </a:r>
          </a:p>
          <a:p>
            <a:r>
              <a:rPr lang="en-GB" dirty="0" smtClean="0"/>
              <a:t>Process (activities and research tasks)</a:t>
            </a:r>
          </a:p>
          <a:p>
            <a:r>
              <a:rPr lang="en-GB" dirty="0" smtClean="0"/>
              <a:t>guidance </a:t>
            </a:r>
          </a:p>
          <a:p>
            <a:r>
              <a:rPr lang="en-GB" dirty="0" smtClean="0"/>
              <a:t>conclusion</a:t>
            </a:r>
            <a:endParaRPr lang="en-GB" dirty="0"/>
          </a:p>
        </p:txBody>
      </p:sp>
    </p:spTree>
    <p:custDataLst>
      <p:tags r:id="rId1"/>
    </p:custDataLst>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p:spPr>
        <p:txBody>
          <a:bodyPr/>
          <a:lstStyle/>
          <a:p>
            <a:pPr algn="r"/>
            <a:r>
              <a:rPr lang="en-US" dirty="0" err="1" smtClean="0"/>
              <a:t>Wallwisher</a:t>
            </a:r>
            <a:endParaRPr lang="el-GR" dirty="0"/>
          </a:p>
        </p:txBody>
      </p:sp>
      <p:pic>
        <p:nvPicPr>
          <p:cNvPr id="4" name="wallwisher.avi">
            <a:hlinkClick r:id="" action="ppaction://media"/>
          </p:cNvPr>
          <p:cNvPicPr>
            <a:picLocks noGrp="1" noRot="1" noChangeAspect="1"/>
          </p:cNvPicPr>
          <p:nvPr>
            <p:ph idx="1"/>
            <a:videoFile r:link="rId1"/>
          </p:nvPr>
        </p:nvPicPr>
        <p:blipFill>
          <a:blip r:embed="rId3" cstate="print"/>
          <a:stretch>
            <a:fillRect/>
          </a:stretch>
        </p:blipFill>
        <p:spPr>
          <a:xfrm>
            <a:off x="1676400" y="1676400"/>
            <a:ext cx="6629400" cy="4972050"/>
          </a:xfrm>
          <a:prstGeom prst="rect">
            <a:avLst/>
          </a:prstGeom>
        </p:spPr>
      </p:pic>
    </p:spTree>
  </p:cSld>
  <p:clrMapOvr>
    <a:masterClrMapping/>
  </p:clrMapOvr>
  <p:transition spd="med">
    <p:wipe dir="d"/>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Paris.avi">
            <a:hlinkClick r:id="" action="ppaction://media"/>
          </p:cNvPr>
          <p:cNvPicPr>
            <a:picLocks noGrp="1" noRot="1" noChangeAspect="1"/>
          </p:cNvPicPr>
          <p:nvPr>
            <p:ph idx="1"/>
            <a:videoFile r:link="rId1"/>
          </p:nvPr>
        </p:nvPicPr>
        <p:blipFill>
          <a:blip r:embed="rId3" cstate="print"/>
          <a:stretch>
            <a:fillRect/>
          </a:stretch>
        </p:blipFill>
        <p:spPr>
          <a:xfrm>
            <a:off x="43180" y="1524000"/>
            <a:ext cx="9024620" cy="5029200"/>
          </a:xfrm>
          <a:prstGeom prst="rect">
            <a:avLst/>
          </a:prstGeom>
        </p:spPr>
      </p:pic>
    </p:spTree>
  </p:cSld>
  <p:clrMapOvr>
    <a:masterClrMapping/>
  </p:clrMapOvr>
  <p:transition spd="med">
    <p:wipe dir="d"/>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eyeplore.avi">
            <a:hlinkClick r:id="" action="ppaction://media"/>
          </p:cNvPr>
          <p:cNvPicPr>
            <a:picLocks noGrp="1" noRot="1" noChangeAspect="1"/>
          </p:cNvPicPr>
          <p:nvPr>
            <p:ph idx="1"/>
            <a:videoFile r:link="rId1"/>
          </p:nvPr>
        </p:nvPicPr>
        <p:blipFill>
          <a:blip r:embed="rId3" cstate="print"/>
          <a:stretch>
            <a:fillRect/>
          </a:stretch>
        </p:blipFill>
        <p:spPr>
          <a:xfrm>
            <a:off x="0" y="0"/>
            <a:ext cx="9144000" cy="6599208"/>
          </a:xfrm>
          <a:prstGeom prst="rect">
            <a:avLst/>
          </a:prstGeom>
        </p:spPr>
      </p:pic>
    </p:spTree>
  </p:cSld>
  <p:clrMapOvr>
    <a:masterClrMapping/>
  </p:clrMapOvr>
  <p:transition spd="med">
    <p:wipe dir="d"/>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Wordsift.avi">
            <a:hlinkClick r:id="" action="ppaction://media"/>
          </p:cNvPr>
          <p:cNvPicPr>
            <a:picLocks noGrp="1" noRot="1" noChangeAspect="1"/>
          </p:cNvPicPr>
          <p:nvPr>
            <p:ph idx="1"/>
            <a:videoFile r:link="rId1"/>
          </p:nvPr>
        </p:nvPicPr>
        <p:blipFill>
          <a:blip r:embed="rId3" cstate="print"/>
          <a:stretch>
            <a:fillRect/>
          </a:stretch>
        </p:blipFill>
        <p:spPr>
          <a:xfrm>
            <a:off x="685800" y="120024"/>
            <a:ext cx="8001000" cy="6661776"/>
          </a:xfrm>
          <a:prstGeom prst="rect">
            <a:avLst/>
          </a:prstGeom>
        </p:spPr>
      </p:pic>
    </p:spTree>
  </p:cSld>
  <p:clrMapOvr>
    <a:masterClrMapping/>
  </p:clrMapOvr>
  <p:transition spd="med">
    <p:wipe dir="d"/>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676400"/>
            <a:ext cx="7772400" cy="1143000"/>
          </a:xfrm>
        </p:spPr>
        <p:txBody>
          <a:bodyPr/>
          <a:lstStyle/>
          <a:p>
            <a:r>
              <a:rPr lang="en-GB" dirty="0" smtClean="0">
                <a:hlinkClick r:id="rId2"/>
              </a:rPr>
              <a:t>http://www.freetech4teachers.com/</a:t>
            </a:r>
            <a:endParaRPr lang="el-GR"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762000" y="2563585"/>
            <a:ext cx="7073152" cy="4294415"/>
          </a:xfrm>
          <a:prstGeom prst="rect">
            <a:avLst/>
          </a:prstGeom>
          <a:noFill/>
          <a:ln w="9525">
            <a:noFill/>
            <a:miter lim="800000"/>
            <a:headEnd/>
            <a:tailEnd/>
          </a:ln>
        </p:spPr>
      </p:pic>
    </p:spTree>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descr="C:\Users\Vassilis\Documents\Professional\University Lectures\November 2007\reac.jpg"/>
          <p:cNvPicPr>
            <a:picLocks noChangeAspect="1" noChangeArrowheads="1"/>
          </p:cNvPicPr>
          <p:nvPr/>
        </p:nvPicPr>
        <p:blipFill>
          <a:blip r:embed="rId3" cstate="print"/>
          <a:srcRect/>
          <a:stretch>
            <a:fillRect/>
          </a:stretch>
        </p:blipFill>
        <p:spPr bwMode="auto">
          <a:xfrm>
            <a:off x="2438400" y="762000"/>
            <a:ext cx="6484269" cy="4990425"/>
          </a:xfrm>
          <a:prstGeom prst="rect">
            <a:avLst/>
          </a:prstGeom>
          <a:noFill/>
          <a:effectLst>
            <a:outerShdw blurRad="50800" dist="38100" dir="8100000" algn="tr" rotWithShape="0">
              <a:prstClr val="black">
                <a:alpha val="40000"/>
              </a:prstClr>
            </a:outerShdw>
            <a:reflection blurRad="6350" stA="50000" endA="275" endPos="40000" dist="101600" dir="5400000" sy="-100000" algn="bl" rotWithShape="0"/>
          </a:effectLst>
          <a:scene3d>
            <a:camera prst="orthographicFront"/>
            <a:lightRig rig="threePt" dir="t"/>
          </a:scene3d>
          <a:sp3d>
            <a:bevelT/>
          </a:sp3d>
        </p:spPr>
      </p:pic>
      <p:sp>
        <p:nvSpPr>
          <p:cNvPr id="5" name="TextBox 4"/>
          <p:cNvSpPr txBox="1"/>
          <p:nvPr/>
        </p:nvSpPr>
        <p:spPr>
          <a:xfrm>
            <a:off x="0" y="2895600"/>
            <a:ext cx="2286000" cy="1384300"/>
          </a:xfrm>
          <a:prstGeom prst="rect">
            <a:avLst/>
          </a:prstGeom>
          <a:noFill/>
        </p:spPr>
        <p:txBody>
          <a:bodyPr>
            <a:spAutoFit/>
          </a:bodyPr>
          <a:lstStyle/>
          <a:p>
            <a:pPr algn="ctr">
              <a:defRPr/>
            </a:pPr>
            <a:r>
              <a:rPr lang="en-US" sz="2800" dirty="0">
                <a:latin typeface="+mn-lt"/>
              </a:rPr>
              <a:t>An analogue computer </a:t>
            </a:r>
          </a:p>
          <a:p>
            <a:pPr algn="ctr">
              <a:defRPr/>
            </a:pPr>
            <a:r>
              <a:rPr lang="en-US" sz="2800" dirty="0">
                <a:latin typeface="+mn-lt"/>
              </a:rPr>
              <a:t>1960</a:t>
            </a:r>
            <a:endParaRPr lang="el-GR" sz="2800" dirty="0">
              <a:latin typeface="+mn-lt"/>
            </a:endParaRPr>
          </a:p>
        </p:txBody>
      </p:sp>
    </p:spTree>
    <p:custDataLst>
      <p:tags r:id="rId1"/>
    </p:custData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descr="C:\Users\Vassilis\Documents\harddisk1956.bmp"/>
          <p:cNvPicPr>
            <a:picLocks noChangeAspect="1" noChangeArrowheads="1"/>
          </p:cNvPicPr>
          <p:nvPr/>
        </p:nvPicPr>
        <p:blipFill>
          <a:blip r:embed="rId3" cstate="print"/>
          <a:srcRect/>
          <a:stretch>
            <a:fillRect/>
          </a:stretch>
        </p:blipFill>
        <p:spPr bwMode="auto">
          <a:xfrm>
            <a:off x="4648200" y="685800"/>
            <a:ext cx="4266634" cy="5367456"/>
          </a:xfrm>
          <a:prstGeom prst="rect">
            <a:avLst/>
          </a:prstGeom>
          <a:noFill/>
          <a:effectLst>
            <a:outerShdw blurRad="50800" dist="38100" dir="8100000" algn="tr" rotWithShape="0">
              <a:prstClr val="black">
                <a:alpha val="40000"/>
              </a:prstClr>
            </a:outerShdw>
            <a:reflection blurRad="6350" stA="50000" endA="300" endPos="38500" dist="50800" dir="5400000" sy="-100000" algn="bl" rotWithShape="0"/>
          </a:effectLst>
          <a:scene3d>
            <a:camera prst="orthographicFront"/>
            <a:lightRig rig="threePt" dir="t"/>
          </a:scene3d>
          <a:sp3d>
            <a:bevelT/>
          </a:sp3d>
        </p:spPr>
      </p:pic>
      <p:sp>
        <p:nvSpPr>
          <p:cNvPr id="5" name="TextBox 4"/>
          <p:cNvSpPr txBox="1"/>
          <p:nvPr/>
        </p:nvSpPr>
        <p:spPr>
          <a:xfrm>
            <a:off x="228600" y="3048000"/>
            <a:ext cx="3505200" cy="1323975"/>
          </a:xfrm>
          <a:prstGeom prst="rect">
            <a:avLst/>
          </a:prstGeom>
          <a:noFill/>
        </p:spPr>
        <p:txBody>
          <a:bodyPr>
            <a:spAutoFit/>
          </a:bodyPr>
          <a:lstStyle/>
          <a:p>
            <a:pPr algn="ctr">
              <a:defRPr/>
            </a:pPr>
            <a:r>
              <a:rPr lang="en-US" sz="4000" dirty="0">
                <a:latin typeface="+mn-lt"/>
              </a:rPr>
              <a:t>5MB Hard Disk</a:t>
            </a:r>
          </a:p>
          <a:p>
            <a:pPr algn="ctr">
              <a:defRPr/>
            </a:pPr>
            <a:r>
              <a:rPr lang="en-US" sz="4000" dirty="0">
                <a:latin typeface="+mn-lt"/>
              </a:rPr>
              <a:t>1956</a:t>
            </a:r>
            <a:endParaRPr lang="el-GR" sz="4000" dirty="0">
              <a:latin typeface="+mn-lt"/>
            </a:endParaRPr>
          </a:p>
        </p:txBody>
      </p:sp>
    </p:spTree>
    <p:custDataLst>
      <p:tags r:id="rId1"/>
    </p:custData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00" y="5638800"/>
            <a:ext cx="2286000" cy="523875"/>
          </a:xfrm>
          <a:prstGeom prst="rect">
            <a:avLst/>
          </a:prstGeom>
          <a:noFill/>
        </p:spPr>
        <p:txBody>
          <a:bodyPr>
            <a:spAutoFit/>
          </a:bodyPr>
          <a:lstStyle/>
          <a:p>
            <a:pPr algn="ctr">
              <a:defRPr/>
            </a:pPr>
            <a:r>
              <a:rPr lang="en-US" sz="2800" dirty="0">
                <a:latin typeface="+mn-lt"/>
              </a:rPr>
              <a:t>A Punch card</a:t>
            </a:r>
            <a:endParaRPr lang="el-GR" sz="2800" dirty="0">
              <a:latin typeface="+mn-lt"/>
            </a:endParaRPr>
          </a:p>
        </p:txBody>
      </p:sp>
      <p:pic>
        <p:nvPicPr>
          <p:cNvPr id="227331" name="Picture 3" descr="http://www.cs.washington.edu/homes/snyder/ibmcard.gif"/>
          <p:cNvPicPr>
            <a:picLocks noChangeAspect="1" noChangeArrowheads="1"/>
          </p:cNvPicPr>
          <p:nvPr/>
        </p:nvPicPr>
        <p:blipFill>
          <a:blip r:embed="rId3" cstate="print"/>
          <a:srcRect/>
          <a:stretch>
            <a:fillRect/>
          </a:stretch>
        </p:blipFill>
        <p:spPr bwMode="auto">
          <a:xfrm>
            <a:off x="1219200" y="2133600"/>
            <a:ext cx="7081519" cy="3124201"/>
          </a:xfrm>
          <a:prstGeom prst="rect">
            <a:avLst/>
          </a:prstGeom>
          <a:noFill/>
          <a:effectLst>
            <a:outerShdw blurRad="50800" dist="38100" dir="8100000" algn="tr" rotWithShape="0">
              <a:prstClr val="black">
                <a:alpha val="40000"/>
              </a:prstClr>
            </a:outerShdw>
            <a:reflection blurRad="6350" stA="50000" endA="275" endPos="40000" dist="101600" dir="5400000" sy="-100000" algn="bl" rotWithShape="0"/>
          </a:effectLst>
          <a:scene3d>
            <a:camera prst="orthographicFront"/>
            <a:lightRig rig="threePt" dir="t"/>
          </a:scene3d>
          <a:sp3d>
            <a:bevelT/>
          </a:sp3d>
        </p:spPr>
      </p:pic>
    </p:spTree>
    <p:custDataLst>
      <p:tags r:id="rId1"/>
    </p:custData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http://content.answers.com/main/content/wp/en/2/2d/Firstmouseunderside.jpg"/>
          <p:cNvPicPr>
            <a:picLocks noChangeAspect="1" noChangeArrowheads="1"/>
          </p:cNvPicPr>
          <p:nvPr/>
        </p:nvPicPr>
        <p:blipFill>
          <a:blip r:embed="rId3" cstate="print"/>
          <a:srcRect/>
          <a:stretch>
            <a:fillRect/>
          </a:stretch>
        </p:blipFill>
        <p:spPr bwMode="auto">
          <a:xfrm>
            <a:off x="1981200" y="2286000"/>
            <a:ext cx="4914900" cy="3276600"/>
          </a:xfrm>
          <a:prstGeom prst="rect">
            <a:avLst/>
          </a:prstGeom>
          <a:noFill/>
          <a:effectLst>
            <a:outerShdw blurRad="50800" dist="38100" dir="8100000" algn="tr" rotWithShape="0">
              <a:prstClr val="black">
                <a:alpha val="40000"/>
              </a:prstClr>
            </a:outerShdw>
            <a:reflection blurRad="6350" stA="50000" endA="275" endPos="40000" dist="101600" dir="5400000" sy="-100000" algn="bl" rotWithShape="0"/>
          </a:effectLst>
          <a:scene3d>
            <a:camera prst="orthographicFront"/>
            <a:lightRig rig="threePt" dir="t"/>
          </a:scene3d>
          <a:sp3d>
            <a:bevelT/>
          </a:sp3d>
        </p:spPr>
      </p:pic>
      <p:sp>
        <p:nvSpPr>
          <p:cNvPr id="3" name="TextBox 2"/>
          <p:cNvSpPr txBox="1"/>
          <p:nvPr/>
        </p:nvSpPr>
        <p:spPr>
          <a:xfrm>
            <a:off x="762000" y="5715000"/>
            <a:ext cx="7772400" cy="954088"/>
          </a:xfrm>
          <a:prstGeom prst="rect">
            <a:avLst/>
          </a:prstGeom>
          <a:noFill/>
        </p:spPr>
        <p:txBody>
          <a:bodyPr>
            <a:spAutoFit/>
          </a:bodyPr>
          <a:lstStyle/>
          <a:p>
            <a:pPr algn="ctr">
              <a:defRPr/>
            </a:pPr>
            <a:r>
              <a:rPr lang="en-US" sz="2800" dirty="0">
                <a:latin typeface="+mn-lt"/>
              </a:rPr>
              <a:t>The first computer mouse underside view held by inventor </a:t>
            </a:r>
            <a:r>
              <a:rPr lang="en-US" sz="2800" dirty="0">
                <a:latin typeface="+mn-lt"/>
                <a:hlinkClick r:id="rId4" action="ppaction://hlinkfile"/>
              </a:rPr>
              <a:t>Douglas </a:t>
            </a:r>
            <a:r>
              <a:rPr lang="en-US" sz="2800" dirty="0" err="1">
                <a:latin typeface="+mn-lt"/>
                <a:hlinkClick r:id="rId4" action="ppaction://hlinkfile"/>
              </a:rPr>
              <a:t>Engelbart</a:t>
            </a:r>
            <a:endParaRPr lang="el-GR" sz="2800" dirty="0">
              <a:latin typeface="+mn-lt"/>
            </a:endParaRPr>
          </a:p>
        </p:txBody>
      </p:sp>
    </p:spTree>
    <p:custDataLst>
      <p:tags r:id="rId1"/>
    </p:custData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p:txBody>
          <a:bodyPr/>
          <a:lstStyle/>
          <a:p>
            <a:pPr eaLnBrk="1" hangingPunct="1">
              <a:defRPr/>
            </a:pPr>
            <a:r>
              <a:rPr lang="en-US" smtClean="0"/>
              <a:t>Early Days of CALL</a:t>
            </a:r>
          </a:p>
        </p:txBody>
      </p:sp>
      <p:sp>
        <p:nvSpPr>
          <p:cNvPr id="70661" name="Rectangle 5"/>
          <p:cNvSpPr>
            <a:spLocks noGrp="1" noChangeArrowheads="1"/>
          </p:cNvSpPr>
          <p:nvPr>
            <p:ph type="body" sz="half" idx="1"/>
          </p:nvPr>
        </p:nvSpPr>
        <p:spPr>
          <a:xfrm>
            <a:off x="685800" y="3352800"/>
            <a:ext cx="7167563" cy="3048000"/>
          </a:xfrm>
        </p:spPr>
        <p:txBody>
          <a:bodyPr/>
          <a:lstStyle/>
          <a:p>
            <a:pPr eaLnBrk="1" hangingPunct="1">
              <a:defRPr/>
            </a:pPr>
            <a:r>
              <a:rPr lang="en-US" sz="2800" smtClean="0"/>
              <a:t>CALL was influenced by Skinner’s “programmed learning” </a:t>
            </a:r>
          </a:p>
          <a:p>
            <a:pPr eaLnBrk="1" hangingPunct="1">
              <a:defRPr/>
            </a:pPr>
            <a:r>
              <a:rPr lang="en-US" sz="2800" smtClean="0"/>
              <a:t>CALL revolves around presenting and testing forms</a:t>
            </a:r>
          </a:p>
        </p:txBody>
      </p:sp>
    </p:spTree>
    <p:custDataLst>
      <p:tags r:id="rId1"/>
    </p:custDataLst>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a:xfrm>
            <a:off x="5943600" y="228600"/>
            <a:ext cx="3200400" cy="654050"/>
          </a:xfrm>
        </p:spPr>
        <p:txBody>
          <a:bodyPr/>
          <a:lstStyle/>
          <a:p>
            <a:pPr eaLnBrk="1" hangingPunct="1">
              <a:defRPr/>
            </a:pPr>
            <a:r>
              <a:rPr lang="en-US" sz="2800" smtClean="0"/>
              <a:t>Early Days of CALL</a:t>
            </a:r>
          </a:p>
        </p:txBody>
      </p:sp>
      <p:pic>
        <p:nvPicPr>
          <p:cNvPr id="84997" name="Picture 5" descr="Early_CALL"/>
          <p:cNvPicPr>
            <a:picLocks noGrp="1" noChangeAspect="1" noChangeArrowheads="1"/>
          </p:cNvPicPr>
          <p:nvPr>
            <p:ph idx="1"/>
          </p:nvPr>
        </p:nvPicPr>
        <p:blipFill>
          <a:blip r:embed="rId4" cstate="print"/>
          <a:srcRect/>
          <a:stretch>
            <a:fillRect/>
          </a:stretch>
        </p:blipFill>
        <p:spPr>
          <a:xfrm>
            <a:off x="1066800" y="838200"/>
            <a:ext cx="7086600" cy="5932488"/>
          </a:xfrm>
          <a:effectLst>
            <a:outerShdw dist="35921" dir="2700000" algn="ctr" rotWithShape="0">
              <a:srgbClr val="808080"/>
            </a:outerShdw>
          </a:effectLst>
        </p:spPr>
      </p:pic>
    </p:spTree>
    <p:custDataLst>
      <p:tags r:id="rId1"/>
    </p:custDataLst>
  </p:cSld>
  <p:clrMapOvr>
    <a:masterClrMapping/>
  </p:clrMapOvr>
  <p:transition spd="med">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Tcircles.p3d 0"/>
  <p:tag name="POWER3D OPTIONS" val="Medium "/>
  <p:tag name="POWER3D SOUND" val="Twirling Circles"/>
</p:tagLst>
</file>

<file path=ppt/tags/tag10.xml><?xml version="1.0" encoding="utf-8"?>
<p:tagLst xmlns:a="http://schemas.openxmlformats.org/drawingml/2006/main" xmlns:r="http://schemas.openxmlformats.org/officeDocument/2006/relationships" xmlns:p="http://schemas.openxmlformats.org/presentationml/2006/main">
  <p:tag name="POWER3D TRANSITION" val="ScrapingIce.p3d 0"/>
  <p:tag name="POWER3D OPTIONS" val="Slow "/>
  <p:tag name="POWER3D SOUND" val="Scraping Ice"/>
</p:tagLst>
</file>

<file path=ppt/tags/tag11.xml><?xml version="1.0" encoding="utf-8"?>
<p:tagLst xmlns:a="http://schemas.openxmlformats.org/drawingml/2006/main" xmlns:r="http://schemas.openxmlformats.org/officeDocument/2006/relationships" xmlns:p="http://schemas.openxmlformats.org/presentationml/2006/main">
  <p:tag name="POWER3D TRANSITION" val="TunnelTravel.p3d 0"/>
  <p:tag name="POWER3D OPTIONS" val="Medium "/>
  <p:tag name="POWER3D SOUND" val="Tunnel Travel"/>
</p:tagLst>
</file>

<file path=ppt/tags/tag12.xml><?xml version="1.0" encoding="utf-8"?>
<p:tagLst xmlns:a="http://schemas.openxmlformats.org/drawingml/2006/main" xmlns:r="http://schemas.openxmlformats.org/officeDocument/2006/relationships" xmlns:p="http://schemas.openxmlformats.org/presentationml/2006/main">
  <p:tag name="POWER3D TRANSITION" val="Clamp.p3d 0"/>
  <p:tag name="POWER3D OPTIONS" val="Slow "/>
  <p:tag name="POWER3D SOUND" val="Clamp"/>
</p:tagLst>
</file>

<file path=ppt/tags/tag13.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Slow "/>
  <p:tag name="POWER3D SOUND" val="Turning Page of Book"/>
</p:tagLst>
</file>

<file path=ppt/tags/tag14.xml><?xml version="1.0" encoding="utf-8"?>
<p:tagLst xmlns:a="http://schemas.openxmlformats.org/drawingml/2006/main" xmlns:r="http://schemas.openxmlformats.org/officeDocument/2006/relationships" xmlns:p="http://schemas.openxmlformats.org/presentationml/2006/main">
  <p:tag name="POWER3D TRANSITION" val="SpaceCube.p3d 0"/>
  <p:tag name="POWER3D OPTIONS" val="Medium "/>
  <p:tag name="POWER3D SOUND" val="Space Cube"/>
</p:tagLst>
</file>

<file path=ppt/tags/tag15.xml><?xml version="1.0" encoding="utf-8"?>
<p:tagLst xmlns:a="http://schemas.openxmlformats.org/drawingml/2006/main" xmlns:r="http://schemas.openxmlformats.org/officeDocument/2006/relationships" xmlns:p="http://schemas.openxmlformats.org/presentationml/2006/main">
  <p:tag name="POWER3D TRANSITION" val="Swap.p3d 0"/>
  <p:tag name="POWER3D OPTIONS" val="Slow "/>
  <p:tag name="POWER3D SOUND" val="Swap"/>
</p:tagLst>
</file>

<file path=ppt/tags/tag16.xml><?xml version="1.0" encoding="utf-8"?>
<p:tagLst xmlns:a="http://schemas.openxmlformats.org/drawingml/2006/main" xmlns:r="http://schemas.openxmlformats.org/officeDocument/2006/relationships" xmlns:p="http://schemas.openxmlformats.org/presentationml/2006/main">
  <p:tag name="POWER3D TRANSITION" val="TwirlingPanels.p3d 0"/>
  <p:tag name="POWER3D OPTIONS" val="Medium "/>
  <p:tag name="POWER3D SOUND" val="Twirling Panels"/>
  <p:tag name="POWER3D IMAGE0" val="mouses.jpg"/>
</p:tagLst>
</file>

<file path=ppt/tags/tag17.xml><?xml version="1.0" encoding="utf-8"?>
<p:tagLst xmlns:a="http://schemas.openxmlformats.org/drawingml/2006/main" xmlns:r="http://schemas.openxmlformats.org/officeDocument/2006/relationships" xmlns:p="http://schemas.openxmlformats.org/presentationml/2006/main">
  <p:tag name="POWER3D TRANSITION" val="VaultDoors.p3d 0"/>
  <p:tag name="POWER3D OPTIONS" val="Medium "/>
  <p:tag name="POWER3D SOUND" val="Vault Doors"/>
  <p:tag name="POWER3D IMAGE0" val="mouses.jpg"/>
</p:tagLst>
</file>

<file path=ppt/tags/tag18.xml><?xml version="1.0" encoding="utf-8"?>
<p:tagLst xmlns:a="http://schemas.openxmlformats.org/drawingml/2006/main" xmlns:r="http://schemas.openxmlformats.org/officeDocument/2006/relationships" xmlns:p="http://schemas.openxmlformats.org/presentationml/2006/main">
  <p:tag name="POWER3D TRANSITION" val="VirtualBillboard.p3d 0"/>
  <p:tag name="POWER3D OPTIONS" val="Medium "/>
  <p:tag name="POWER3D SOUND" val="Virtual Billboard"/>
  <p:tag name="POWER3D IMAGE0" val="mouses.jpg"/>
</p:tagLst>
</file>

<file path=ppt/tags/tag19.xml><?xml version="1.0" encoding="utf-8"?>
<p:tagLst xmlns:a="http://schemas.openxmlformats.org/drawingml/2006/main" xmlns:r="http://schemas.openxmlformats.org/officeDocument/2006/relationships" xmlns:p="http://schemas.openxmlformats.org/presentationml/2006/main">
  <p:tag name="POWER3D TRANSITION" val="CubicFormation.p3d 0"/>
  <p:tag name="POWER3D OPTIONS" val="Slow "/>
  <p:tag name="POWER3D SOUND" val="Cubic Formation"/>
</p:tagLst>
</file>

<file path=ppt/tags/tag2.xml><?xml version="1.0" encoding="utf-8"?>
<p:tagLst xmlns:a="http://schemas.openxmlformats.org/drawingml/2006/main" xmlns:r="http://schemas.openxmlformats.org/officeDocument/2006/relationships" xmlns:p="http://schemas.openxmlformats.org/presentationml/2006/main">
  <p:tag name="POWER3D TRANSITION" val="DropIn.p3d 0"/>
  <p:tag name="POWER3D OPTIONS" val="Medium "/>
  <p:tag name="POWER3D SOUND" val="Drop In"/>
</p:tagLst>
</file>

<file path=ppt/tags/tag20.xml><?xml version="1.0" encoding="utf-8"?>
<p:tagLst xmlns:a="http://schemas.openxmlformats.org/drawingml/2006/main" xmlns:r="http://schemas.openxmlformats.org/officeDocument/2006/relationships" xmlns:p="http://schemas.openxmlformats.org/presentationml/2006/main">
  <p:tag name="POWER3D TRANSITION" val="DualScreens.p3d 0"/>
  <p:tag name="POWER3D OPTIONS" val="Slow "/>
  <p:tag name="POWER3D SOUND" val="Dual Screens"/>
</p:tagLst>
</file>

<file path=ppt/tags/tag21.xml><?xml version="1.0" encoding="utf-8"?>
<p:tagLst xmlns:a="http://schemas.openxmlformats.org/drawingml/2006/main" xmlns:r="http://schemas.openxmlformats.org/officeDocument/2006/relationships" xmlns:p="http://schemas.openxmlformats.org/presentationml/2006/main">
  <p:tag name="POWER3D TRANSITION" val="ShootingStreaks.p3d 0"/>
  <p:tag name="POWER3D OPTIONS" val="Slow "/>
  <p:tag name="POWER3D SOUND" val="Shooting Streaks"/>
</p:tagLst>
</file>

<file path=ppt/tags/tag22.xml><?xml version="1.0" encoding="utf-8"?>
<p:tagLst xmlns:a="http://schemas.openxmlformats.org/drawingml/2006/main" xmlns:r="http://schemas.openxmlformats.org/officeDocument/2006/relationships" xmlns:p="http://schemas.openxmlformats.org/presentationml/2006/main">
  <p:tag name="POWER3D TRANSITION" val="RevolvingSlides.p3d 0"/>
  <p:tag name="POWER3D OPTIONS" val="Slow "/>
  <p:tag name="POWER3D SOUND" val="Revolving Slides"/>
</p:tagLst>
</file>

<file path=ppt/tags/tag23.xml><?xml version="1.0" encoding="utf-8"?>
<p:tagLst xmlns:a="http://schemas.openxmlformats.org/drawingml/2006/main" xmlns:r="http://schemas.openxmlformats.org/officeDocument/2006/relationships" xmlns:p="http://schemas.openxmlformats.org/presentationml/2006/main">
  <p:tag name="POWER3D TRANSITION" val="Openup.p3d 0"/>
  <p:tag name="POWER3D OPTIONS" val="Slow "/>
  <p:tag name="POWER3D SOUND" val="Open Up"/>
</p:tagLst>
</file>

<file path=ppt/tags/tag24.xml><?xml version="1.0" encoding="utf-8"?>
<p:tagLst xmlns:a="http://schemas.openxmlformats.org/drawingml/2006/main" xmlns:r="http://schemas.openxmlformats.org/officeDocument/2006/relationships" xmlns:p="http://schemas.openxmlformats.org/presentationml/2006/main">
  <p:tag name="POWER3D TRANSITION" val="Falplace.p3d 0"/>
  <p:tag name="POWER3D OPTIONS" val="Slow "/>
  <p:tag name="POWER3D SOUND" val="Fall In Place"/>
</p:tagLst>
</file>

<file path=ppt/tags/tag25.xml><?xml version="1.0" encoding="utf-8"?>
<p:tagLst xmlns:a="http://schemas.openxmlformats.org/drawingml/2006/main" xmlns:r="http://schemas.openxmlformats.org/officeDocument/2006/relationships" xmlns:p="http://schemas.openxmlformats.org/presentationml/2006/main">
  <p:tag name="POWER3D TRANSITION" val="Tsquares.p3d 0"/>
  <p:tag name="POWER3D OPTIONS" val="Slow "/>
  <p:tag name="POWER3D SOUND" val="Twirling Squares"/>
</p:tagLst>
</file>

<file path=ppt/tags/tag26.xml><?xml version="1.0" encoding="utf-8"?>
<p:tagLst xmlns:a="http://schemas.openxmlformats.org/drawingml/2006/main" xmlns:r="http://schemas.openxmlformats.org/officeDocument/2006/relationships" xmlns:p="http://schemas.openxmlformats.org/presentationml/2006/main">
  <p:tag name="POWER3D TRANSITION" val="Falplace.p3d 0"/>
  <p:tag name="POWER3D OPTIONS" val="Slow "/>
  <p:tag name="POWER3D SOUND" val="Fall In Place"/>
</p:tagLst>
</file>

<file path=ppt/tags/tag27.xml><?xml version="1.0" encoding="utf-8"?>
<p:tagLst xmlns:a="http://schemas.openxmlformats.org/drawingml/2006/main" xmlns:r="http://schemas.openxmlformats.org/officeDocument/2006/relationships" xmlns:p="http://schemas.openxmlformats.org/presentationml/2006/main">
  <p:tag name="POWER3D TRANSITION" val="QuadPageRoll.p3d 0"/>
  <p:tag name="POWER3D OPTIONS" val="Slow "/>
  <p:tag name="POWER3D SOUND" val="Quad Page Roll"/>
</p:tagLst>
</file>

<file path=ppt/tags/tag28.xml><?xml version="1.0" encoding="utf-8"?>
<p:tagLst xmlns:a="http://schemas.openxmlformats.org/drawingml/2006/main" xmlns:r="http://schemas.openxmlformats.org/officeDocument/2006/relationships" xmlns:p="http://schemas.openxmlformats.org/presentationml/2006/main">
  <p:tag name="POWER3D TRANSITION" val="QuadFade.p3d 0"/>
  <p:tag name="POWER3D OPTIONS" val="Slow "/>
  <p:tag name="POWER3D SOUND" val="Quad Fade"/>
</p:tagLst>
</file>

<file path=ppt/tags/tag29.xml><?xml version="1.0" encoding="utf-8"?>
<p:tagLst xmlns:a="http://schemas.openxmlformats.org/drawingml/2006/main" xmlns:r="http://schemas.openxmlformats.org/officeDocument/2006/relationships" xmlns:p="http://schemas.openxmlformats.org/presentationml/2006/main">
  <p:tag name="POWER3D TRANSITION" val="DualScreens.p3d 0"/>
  <p:tag name="POWER3D OPTIONS" val="Slow "/>
  <p:tag name="POWER3D SOUND" val="Dual Screens"/>
</p:tagLst>
</file>

<file path=ppt/tags/tag3.xml><?xml version="1.0" encoding="utf-8"?>
<p:tagLst xmlns:a="http://schemas.openxmlformats.org/drawingml/2006/main" xmlns:r="http://schemas.openxmlformats.org/officeDocument/2006/relationships" xmlns:p="http://schemas.openxmlformats.org/presentationml/2006/main">
  <p:tag name="POWER3D TRANSITION" val="SlidingBars.p3d 0"/>
  <p:tag name="POWER3D OPTIONS" val="Slow "/>
  <p:tag name="POWER3D SOUND" val="Sliding Bars"/>
</p:tagLst>
</file>

<file path=ppt/tags/tag30.xml><?xml version="1.0" encoding="utf-8"?>
<p:tagLst xmlns:a="http://schemas.openxmlformats.org/drawingml/2006/main" xmlns:r="http://schemas.openxmlformats.org/officeDocument/2006/relationships" xmlns:p="http://schemas.openxmlformats.org/presentationml/2006/main">
  <p:tag name="POWER3D TRANSITION" val="UndulatingBars.p3d 0"/>
  <p:tag name="POWER3D OPTIONS" val="Slow "/>
  <p:tag name="POWER3D SOUND" val="Undulating Bars"/>
  <p:tag name="MEDIA_EFFECT_INFO" val=" 1&gt;83,"/>
</p:tagLst>
</file>

<file path=ppt/tags/tag31.xml><?xml version="1.0" encoding="utf-8"?>
<p:tagLst xmlns:a="http://schemas.openxmlformats.org/drawingml/2006/main" xmlns:r="http://schemas.openxmlformats.org/officeDocument/2006/relationships" xmlns:p="http://schemas.openxmlformats.org/presentationml/2006/main">
  <p:tag name="POWER3D TRANSITION" val="Earth.p3d 0"/>
  <p:tag name="POWER3D OPTIONS" val="Slow "/>
  <p:tag name="POWER3D SOUND" val="Earth"/>
</p:tagLst>
</file>

<file path=ppt/tags/tag32.xml><?xml version="1.0" encoding="utf-8"?>
<p:tagLst xmlns:a="http://schemas.openxmlformats.org/drawingml/2006/main" xmlns:r="http://schemas.openxmlformats.org/officeDocument/2006/relationships" xmlns:p="http://schemas.openxmlformats.org/presentationml/2006/main">
  <p:tag name="POWER3D TRANSITION" val="Flips.p3d 0"/>
  <p:tag name="POWER3D OPTIONS" val="Slow "/>
  <p:tag name="POWER3D SOUND" val="Flips"/>
</p:tagLst>
</file>

<file path=ppt/tags/tag4.xml><?xml version="1.0" encoding="utf-8"?>
<p:tagLst xmlns:a="http://schemas.openxmlformats.org/drawingml/2006/main" xmlns:r="http://schemas.openxmlformats.org/officeDocument/2006/relationships" xmlns:p="http://schemas.openxmlformats.org/presentationml/2006/main">
  <p:tag name="POWER3D TRANSITION" val="DoubleHelix.p3d 0"/>
  <p:tag name="POWER3D OPTIONS" val="Slow "/>
  <p:tag name="POWER3D SOUND" val="Double Helix"/>
</p:tagLst>
</file>

<file path=ppt/tags/tag5.xml><?xml version="1.0" encoding="utf-8"?>
<p:tagLst xmlns:a="http://schemas.openxmlformats.org/drawingml/2006/main" xmlns:r="http://schemas.openxmlformats.org/officeDocument/2006/relationships" xmlns:p="http://schemas.openxmlformats.org/presentationml/2006/main">
  <p:tag name="POWER3D TRANSITION" val="QuadFade.p3d 0"/>
  <p:tag name="POWER3D OPTIONS" val="Slow "/>
  <p:tag name="POWER3D SOUND" val="Quad Fade"/>
</p:tagLst>
</file>

<file path=ppt/tags/tag6.xml><?xml version="1.0" encoding="utf-8"?>
<p:tagLst xmlns:a="http://schemas.openxmlformats.org/drawingml/2006/main" xmlns:r="http://schemas.openxmlformats.org/officeDocument/2006/relationships" xmlns:p="http://schemas.openxmlformats.org/presentationml/2006/main">
  <p:tag name="POWER3D TRANSITION" val="Pwrpanel.p3d 0"/>
  <p:tag name="POWER3D OPTIONS" val="Slow "/>
  <p:tag name="POWER3D SOUND" val="Power Panels"/>
</p:tagLst>
</file>

<file path=ppt/tags/tag7.xml><?xml version="1.0" encoding="utf-8"?>
<p:tagLst xmlns:a="http://schemas.openxmlformats.org/drawingml/2006/main" xmlns:r="http://schemas.openxmlformats.org/officeDocument/2006/relationships" xmlns:p="http://schemas.openxmlformats.org/presentationml/2006/main">
  <p:tag name="POWER3D TRANSITION" val="HyperSlides.p3d 0"/>
  <p:tag name="POWER3D OPTIONS" val="Slow "/>
  <p:tag name="POWER3D SOUND" val="Hyper Slides"/>
</p:tagLst>
</file>

<file path=ppt/tags/tag8.xml><?xml version="1.0" encoding="utf-8"?>
<p:tagLst xmlns:a="http://schemas.openxmlformats.org/drawingml/2006/main" xmlns:r="http://schemas.openxmlformats.org/officeDocument/2006/relationships" xmlns:p="http://schemas.openxmlformats.org/presentationml/2006/main">
  <p:tag name="POWER3D TRANSITION" val="Pwrpanel.p3d 0"/>
  <p:tag name="POWER3D OPTIONS" val="Slow "/>
  <p:tag name="POWER3D SOUND" val="Power Panels"/>
</p:tagLst>
</file>

<file path=ppt/tags/tag9.xml><?xml version="1.0" encoding="utf-8"?>
<p:tagLst xmlns:a="http://schemas.openxmlformats.org/drawingml/2006/main" xmlns:r="http://schemas.openxmlformats.org/officeDocument/2006/relationships" xmlns:p="http://schemas.openxmlformats.org/presentationml/2006/main">
  <p:tag name="POWER3D TRANSITION" val="OrbitingtheEarth.p3d 0"/>
  <p:tag name="POWER3D OPTIONS" val="Slow "/>
  <p:tag name="POWER3D IMAGE0" val="ORBIT.TGA"/>
  <p:tag name="POWER3D SOUND" val="Orbiting the Earth"/>
</p:tagLst>
</file>

<file path=ppt/theme/theme1.xml><?xml version="1.0" encoding="utf-8"?>
<a:theme xmlns:a="http://schemas.openxmlformats.org/drawingml/2006/main" name="Da Vinci design template">
  <a:themeElements>
    <a:clrScheme name="Da Vinci design template 7">
      <a:dk1>
        <a:srgbClr val="000000"/>
      </a:dk1>
      <a:lt1>
        <a:srgbClr val="FFFFCC"/>
      </a:lt1>
      <a:dk2>
        <a:srgbClr val="60300C"/>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a Vinci design template">
      <a:majorFont>
        <a:latin typeface="Monotype Corsiva"/>
        <a:ea typeface=""/>
        <a:cs typeface=""/>
      </a:majorFont>
      <a:minorFont>
        <a:latin typeface="Monotype Corsi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a Vinci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 Vinci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 Vinci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 Vinci design template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 Vinci design template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 Vinci design template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a Vinci design template 7">
        <a:dk1>
          <a:srgbClr val="000000"/>
        </a:dk1>
        <a:lt1>
          <a:srgbClr val="FFFFCC"/>
        </a:lt1>
        <a:dk2>
          <a:srgbClr val="60300C"/>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 Vinci design template</Template>
  <TotalTime>1201</TotalTime>
  <Words>799</Words>
  <Application>Microsoft Office PowerPoint</Application>
  <PresentationFormat>On-screen Show (4:3)</PresentationFormat>
  <Paragraphs>153</Paragraphs>
  <Slides>37</Slides>
  <Notes>16</Notes>
  <HiddenSlides>0</HiddenSlides>
  <MMClips>5</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Da Vinci design template</vt:lpstr>
      <vt:lpstr>Slide 1</vt:lpstr>
      <vt:lpstr>What is  “Educational Technology”?</vt:lpstr>
      <vt:lpstr>A short  Computer  Story</vt:lpstr>
      <vt:lpstr>Slide 4</vt:lpstr>
      <vt:lpstr>Slide 5</vt:lpstr>
      <vt:lpstr>Slide 6</vt:lpstr>
      <vt:lpstr>Slide 7</vt:lpstr>
      <vt:lpstr>Early Days of CALL</vt:lpstr>
      <vt:lpstr>Early Days of CALL</vt:lpstr>
      <vt:lpstr>Parallel Evolution of Technology and CALL</vt:lpstr>
      <vt:lpstr>Approaches to CALL</vt:lpstr>
      <vt:lpstr>The Evolution of CALL</vt:lpstr>
      <vt:lpstr>Educational Software can be…</vt:lpstr>
      <vt:lpstr>New/Digital literacies</vt:lpstr>
      <vt:lpstr>New Literacies</vt:lpstr>
      <vt:lpstr>Two different perspectives</vt:lpstr>
      <vt:lpstr>Slide 17</vt:lpstr>
      <vt:lpstr>Slide 18</vt:lpstr>
      <vt:lpstr>What else can I do with the Internet?</vt:lpstr>
      <vt:lpstr>Trivia Quiz (level: Lower-Intermediate)  Source: The Internet and the Language Classroom,  Gavin Dudeney, CUP 2000</vt:lpstr>
      <vt:lpstr>Trivia Quiz</vt:lpstr>
      <vt:lpstr>Trivia Quiz Lesson Plan</vt:lpstr>
      <vt:lpstr>Weblogs</vt:lpstr>
      <vt:lpstr>Blogs (Weblogs)</vt:lpstr>
      <vt:lpstr>Slide 25</vt:lpstr>
      <vt:lpstr>Blogs - Applications</vt:lpstr>
      <vt:lpstr>Flickr</vt:lpstr>
      <vt:lpstr>Flickr.com</vt:lpstr>
      <vt:lpstr>Flickr in class </vt:lpstr>
      <vt:lpstr>www.flickr.com/photos/27803538@N05/2595183772 </vt:lpstr>
      <vt:lpstr>Webquests</vt:lpstr>
      <vt:lpstr>Parts of a Webquest</vt:lpstr>
      <vt:lpstr>Wallwisher</vt:lpstr>
      <vt:lpstr>Slide 34</vt:lpstr>
      <vt:lpstr>Slide 35</vt:lpstr>
      <vt:lpstr>Slide 36</vt:lpstr>
      <vt:lpstr>http://www.freetech4teachers.com/</vt:lpstr>
    </vt:vector>
  </TitlesOfParts>
  <Company>WSE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WSE</dc:creator>
  <cp:lastModifiedBy>Vassilis Hartzoulakis</cp:lastModifiedBy>
  <cp:revision>196</cp:revision>
  <dcterms:created xsi:type="dcterms:W3CDTF">2001-07-23T19:35:46Z</dcterms:created>
  <dcterms:modified xsi:type="dcterms:W3CDTF">2010-10-17T04:50:10Z</dcterms:modified>
</cp:coreProperties>
</file>