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80" r:id="rId10"/>
    <p:sldId id="265" r:id="rId11"/>
    <p:sldId id="273" r:id="rId12"/>
    <p:sldId id="276" r:id="rId13"/>
    <p:sldId id="266" r:id="rId14"/>
    <p:sldId id="267" r:id="rId15"/>
    <p:sldId id="268" r:id="rId16"/>
    <p:sldId id="269" r:id="rId17"/>
    <p:sldId id="270" r:id="rId18"/>
    <p:sldId id="271" r:id="rId19"/>
    <p:sldId id="272" r:id="rId20"/>
    <p:sldId id="277"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239ED90-FCC2-4C7B-B612-D3EEAD8A4176}" type="datetimeFigureOut">
              <a:rPr lang="en-GB" smtClean="0"/>
              <a:pPr/>
              <a:t>15/01/2014</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75A7071-23E6-47C3-BA7A-CA2A7C33E2A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5A7071-23E6-47C3-BA7A-CA2A7C33E2A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239ED90-FCC2-4C7B-B612-D3EEAD8A4176}" type="datetimeFigureOut">
              <a:rPr lang="en-GB" smtClean="0"/>
              <a:pPr/>
              <a:t>15/01/2014</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75A7071-23E6-47C3-BA7A-CA2A7C33E2A4}"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75A7071-23E6-47C3-BA7A-CA2A7C33E2A4}"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75A7071-23E6-47C3-BA7A-CA2A7C33E2A4}"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239ED90-FCC2-4C7B-B612-D3EEAD8A4176}" type="datetimeFigureOut">
              <a:rPr lang="en-GB" smtClean="0"/>
              <a:pPr/>
              <a:t>15/01/2014</a:t>
            </a:fld>
            <a:endParaRPr lang="en-GB"/>
          </a:p>
        </p:txBody>
      </p:sp>
      <p:sp>
        <p:nvSpPr>
          <p:cNvPr id="10" name="Slide Number Placeholder 9"/>
          <p:cNvSpPr>
            <a:spLocks noGrp="1"/>
          </p:cNvSpPr>
          <p:nvPr>
            <p:ph type="sldNum" sz="quarter" idx="16"/>
          </p:nvPr>
        </p:nvSpPr>
        <p:spPr/>
        <p:txBody>
          <a:bodyPr rtlCol="0"/>
          <a:lstStyle/>
          <a:p>
            <a:fld id="{C75A7071-23E6-47C3-BA7A-CA2A7C33E2A4}"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239ED90-FCC2-4C7B-B612-D3EEAD8A4176}" type="datetimeFigureOut">
              <a:rPr lang="en-GB" smtClean="0"/>
              <a:pPr/>
              <a:t>15/01/2014</a:t>
            </a:fld>
            <a:endParaRPr lang="en-GB"/>
          </a:p>
        </p:txBody>
      </p:sp>
      <p:sp>
        <p:nvSpPr>
          <p:cNvPr id="12" name="Slide Number Placeholder 11"/>
          <p:cNvSpPr>
            <a:spLocks noGrp="1"/>
          </p:cNvSpPr>
          <p:nvPr>
            <p:ph type="sldNum" sz="quarter" idx="16"/>
          </p:nvPr>
        </p:nvSpPr>
        <p:spPr/>
        <p:txBody>
          <a:bodyPr rtlCol="0"/>
          <a:lstStyle/>
          <a:p>
            <a:fld id="{C75A7071-23E6-47C3-BA7A-CA2A7C33E2A4}"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75A7071-23E6-47C3-BA7A-CA2A7C33E2A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75A7071-23E6-47C3-BA7A-CA2A7C33E2A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239ED90-FCC2-4C7B-B612-D3EEAD8A4176}" type="datetimeFigureOut">
              <a:rPr lang="en-GB" smtClean="0"/>
              <a:pPr/>
              <a:t>15/01/2014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75A7071-23E6-47C3-BA7A-CA2A7C33E2A4}"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239ED90-FCC2-4C7B-B612-D3EEAD8A4176}" type="datetimeFigureOut">
              <a:rPr lang="en-GB" smtClean="0"/>
              <a:pPr/>
              <a:t>15/01/2014</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75A7071-23E6-47C3-BA7A-CA2A7C33E2A4}"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239ED90-FCC2-4C7B-B612-D3EEAD8A4176}" type="datetimeFigureOut">
              <a:rPr lang="en-GB" smtClean="0"/>
              <a:pPr/>
              <a:t>15/01/2014</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75A7071-23E6-47C3-BA7A-CA2A7C33E2A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476673"/>
            <a:ext cx="8786874" cy="666311"/>
          </a:xfrm>
        </p:spPr>
        <p:txBody>
          <a:bodyPr>
            <a:noAutofit/>
          </a:bodyPr>
          <a:lstStyle/>
          <a:p>
            <a:r>
              <a:rPr lang="en-GB" sz="4000" b="1" dirty="0" smtClean="0">
                <a:effectLst/>
              </a:rPr>
              <a:t/>
            </a:r>
            <a:br>
              <a:rPr lang="en-GB" sz="4000" b="1" dirty="0" smtClean="0">
                <a:effectLst/>
              </a:rPr>
            </a:br>
            <a:r>
              <a:rPr lang="en-GB" sz="4000" b="1" dirty="0" smtClean="0"/>
              <a:t/>
            </a:r>
            <a:br>
              <a:rPr lang="en-GB" sz="4000" b="1" dirty="0" smtClean="0"/>
            </a:br>
            <a:r>
              <a:rPr lang="en-GB" sz="4000" b="1" dirty="0" smtClean="0"/>
              <a:t/>
            </a:r>
            <a:br>
              <a:rPr lang="en-GB" sz="4000" b="1" dirty="0" smtClean="0"/>
            </a:br>
            <a:r>
              <a:rPr lang="en-GB" sz="4000" b="1" dirty="0" smtClean="0"/>
              <a:t/>
            </a:r>
            <a:br>
              <a:rPr lang="en-GB" sz="4000" b="1" dirty="0" smtClean="0"/>
            </a:br>
            <a:r>
              <a:rPr lang="en-GB" sz="4000" b="1" dirty="0" smtClean="0"/>
              <a:t/>
            </a:r>
            <a:br>
              <a:rPr lang="en-GB" sz="4000" b="1" dirty="0" smtClean="0"/>
            </a:br>
            <a:r>
              <a:rPr lang="en-GB" sz="4000" b="1" dirty="0" smtClean="0"/>
              <a:t/>
            </a:r>
            <a:br>
              <a:rPr lang="en-GB" sz="4000" b="1" dirty="0" smtClean="0"/>
            </a:br>
            <a:r>
              <a:rPr lang="en-GB" sz="4000" b="1" dirty="0" smtClean="0"/>
              <a:t/>
            </a:r>
            <a:br>
              <a:rPr lang="en-GB" sz="4000" b="1" dirty="0" smtClean="0"/>
            </a:br>
            <a:r>
              <a:rPr lang="en-US" sz="1600" b="1" dirty="0" smtClean="0">
                <a:solidFill>
                  <a:schemeClr val="hlink"/>
                </a:solidFill>
              </a:rPr>
              <a:t/>
            </a:r>
            <a:br>
              <a:rPr lang="en-US" sz="1600" b="1" dirty="0" smtClean="0">
                <a:solidFill>
                  <a:schemeClr val="hlink"/>
                </a:solidFill>
              </a:rPr>
            </a:br>
            <a:r>
              <a:rPr lang="en-US" sz="1600" b="1" dirty="0" smtClean="0">
                <a:solidFill>
                  <a:schemeClr val="hlink"/>
                </a:solidFill>
              </a:rPr>
              <a:t/>
            </a:r>
            <a:br>
              <a:rPr lang="en-US" sz="1600" b="1" dirty="0" smtClean="0">
                <a:solidFill>
                  <a:schemeClr val="hlink"/>
                </a:solidFill>
              </a:rPr>
            </a:br>
            <a:r>
              <a:rPr lang="en-US" sz="1600" b="1" dirty="0" smtClean="0">
                <a:solidFill>
                  <a:schemeClr val="hlink"/>
                </a:solidFill>
              </a:rPr>
              <a:t/>
            </a:r>
            <a:br>
              <a:rPr lang="en-US" sz="1600" b="1" dirty="0" smtClean="0">
                <a:solidFill>
                  <a:schemeClr val="hlink"/>
                </a:solidFill>
              </a:rPr>
            </a:br>
            <a:r>
              <a:rPr lang="en-US" sz="1600" b="1" dirty="0" smtClean="0">
                <a:solidFill>
                  <a:schemeClr val="hlink"/>
                </a:solidFill>
              </a:rPr>
              <a:t>National </a:t>
            </a:r>
            <a:r>
              <a:rPr lang="en-US" sz="1600" b="1" dirty="0" smtClean="0">
                <a:solidFill>
                  <a:schemeClr val="hlink"/>
                </a:solidFill>
              </a:rPr>
              <a:t>and </a:t>
            </a:r>
            <a:r>
              <a:rPr lang="en-US" sz="1600" b="1" dirty="0" err="1" smtClean="0">
                <a:solidFill>
                  <a:schemeClr val="hlink"/>
                </a:solidFill>
              </a:rPr>
              <a:t>Kapodistrian</a:t>
            </a:r>
            <a:r>
              <a:rPr lang="en-US" sz="1600" b="1" dirty="0" smtClean="0">
                <a:solidFill>
                  <a:schemeClr val="hlink"/>
                </a:solidFill>
              </a:rPr>
              <a:t> University of Athens</a:t>
            </a:r>
            <a:br>
              <a:rPr lang="en-US" sz="1600" b="1" dirty="0" smtClean="0">
                <a:solidFill>
                  <a:schemeClr val="hlink"/>
                </a:solidFill>
              </a:rPr>
            </a:br>
            <a:r>
              <a:rPr lang="en-US" sz="1600" b="1" dirty="0" smtClean="0">
                <a:solidFill>
                  <a:schemeClr val="hlink"/>
                </a:solidFill>
              </a:rPr>
              <a:t>Faculty of English Language and Literature</a:t>
            </a:r>
            <a:br>
              <a:rPr lang="en-US" sz="1600" b="1" dirty="0" smtClean="0">
                <a:solidFill>
                  <a:schemeClr val="hlink"/>
                </a:solidFill>
              </a:rPr>
            </a:br>
            <a:r>
              <a:rPr lang="en-US" sz="1600" b="1" u="sng" dirty="0" smtClean="0">
                <a:solidFill>
                  <a:schemeClr val="hlink"/>
                </a:solidFill>
              </a:rPr>
              <a:t>Course</a:t>
            </a:r>
            <a:r>
              <a:rPr lang="en-US" sz="1600" b="1" dirty="0" smtClean="0">
                <a:solidFill>
                  <a:schemeClr val="hlink"/>
                </a:solidFill>
              </a:rPr>
              <a:t>: European Perspectives in Foreign Language Teaching Learning &amp;</a:t>
            </a:r>
            <a:r>
              <a:rPr lang="en-US" sz="1600" b="1" dirty="0" smtClean="0">
                <a:solidFill>
                  <a:schemeClr val="hlink"/>
                </a:solidFill>
              </a:rPr>
              <a:t> </a:t>
            </a:r>
            <a:r>
              <a:rPr lang="en-US" sz="1600" b="1" dirty="0" smtClean="0">
                <a:solidFill>
                  <a:schemeClr val="hlink"/>
                </a:solidFill>
              </a:rPr>
              <a:t>Assessment</a:t>
            </a:r>
            <a:r>
              <a:rPr lang="en-US" sz="1600" b="1" dirty="0" smtClean="0">
                <a:solidFill>
                  <a:schemeClr val="hlink"/>
                </a:solidFill>
              </a:rPr>
              <a:t> </a:t>
            </a:r>
            <a:br>
              <a:rPr lang="en-US" sz="1600" b="1" dirty="0" smtClean="0">
                <a:solidFill>
                  <a:schemeClr val="hlink"/>
                </a:solidFill>
              </a:rPr>
            </a:br>
            <a:r>
              <a:rPr lang="en-US" sz="1600" b="1" cap="none" dirty="0" smtClean="0">
                <a:solidFill>
                  <a:schemeClr val="hlink"/>
                </a:solidFill>
              </a:rPr>
              <a:t>A</a:t>
            </a:r>
            <a:r>
              <a:rPr lang="en-US" sz="1600" b="1" cap="none" dirty="0" smtClean="0">
                <a:solidFill>
                  <a:schemeClr val="hlink"/>
                </a:solidFill>
              </a:rPr>
              <a:t>cad. Year: 2013-14</a:t>
            </a:r>
            <a:endParaRPr lang="en-GB" sz="1600" b="1" dirty="0">
              <a:effectLst/>
            </a:endParaRPr>
          </a:p>
        </p:txBody>
      </p:sp>
      <p:sp>
        <p:nvSpPr>
          <p:cNvPr id="3" name="Subtitle 2"/>
          <p:cNvSpPr>
            <a:spLocks noGrp="1"/>
          </p:cNvSpPr>
          <p:nvPr>
            <p:ph type="subTitle" idx="1"/>
          </p:nvPr>
        </p:nvSpPr>
        <p:spPr>
          <a:xfrm>
            <a:off x="714348" y="1571612"/>
            <a:ext cx="7772400" cy="3528392"/>
          </a:xfrm>
        </p:spPr>
        <p:txBody>
          <a:bodyPr>
            <a:normAutofit/>
          </a:bodyPr>
          <a:lstStyle/>
          <a:p>
            <a:pPr algn="ctr"/>
            <a:r>
              <a:rPr lang="en-GB" sz="4400" b="1" dirty="0" smtClean="0"/>
              <a:t>IMPORTANCE OF LANGUAGES IN VOCATIONAL LIFE</a:t>
            </a:r>
            <a:endParaRPr lang="en-GB" sz="4400" b="1" dirty="0" smtClean="0">
              <a:solidFill>
                <a:schemeClr val="accent6">
                  <a:lumMod val="50000"/>
                </a:schemeClr>
              </a:solidFill>
            </a:endParaRPr>
          </a:p>
        </p:txBody>
      </p:sp>
      <p:sp>
        <p:nvSpPr>
          <p:cNvPr id="5" name="TextBox 4"/>
          <p:cNvSpPr txBox="1"/>
          <p:nvPr/>
        </p:nvSpPr>
        <p:spPr>
          <a:xfrm>
            <a:off x="2571736" y="6072206"/>
            <a:ext cx="6357982" cy="400110"/>
          </a:xfrm>
          <a:prstGeom prst="rect">
            <a:avLst/>
          </a:prstGeom>
          <a:noFill/>
        </p:spPr>
        <p:txBody>
          <a:bodyPr wrap="square" rtlCol="0">
            <a:spAutoFit/>
          </a:bodyPr>
          <a:lstStyle/>
          <a:p>
            <a:pPr algn="r"/>
            <a:r>
              <a:rPr lang="en-US" sz="2000" b="1" dirty="0" smtClean="0">
                <a:solidFill>
                  <a:srgbClr val="003366"/>
                </a:solidFill>
              </a:rPr>
              <a:t>Instructor: Prof. Bessie Dendrinos</a:t>
            </a:r>
            <a:endParaRPr lang="el-GR" sz="2000" b="1" dirty="0">
              <a:solidFill>
                <a:srgbClr val="003366"/>
              </a:solidFill>
            </a:endParaRPr>
          </a:p>
        </p:txBody>
      </p:sp>
    </p:spTree>
    <p:extLst>
      <p:ext uri="{BB962C8B-B14F-4D97-AF65-F5344CB8AC3E}">
        <p14:creationId xmlns="" xmlns:p14="http://schemas.microsoft.com/office/powerpoint/2010/main" val="357380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b="1" dirty="0" smtClean="0">
                <a:solidFill>
                  <a:schemeClr val="tx1"/>
                </a:solidFill>
                <a:effectLst/>
              </a:rPr>
              <a:t>European Commission </a:t>
            </a:r>
            <a:r>
              <a:rPr lang="en-GB" sz="2800" b="1" dirty="0" err="1" smtClean="0">
                <a:solidFill>
                  <a:schemeClr val="tx1"/>
                </a:solidFill>
                <a:effectLst/>
              </a:rPr>
              <a:t>ELAN</a:t>
            </a:r>
            <a:r>
              <a:rPr lang="en-GB" sz="2800" b="1" dirty="0" smtClean="0">
                <a:solidFill>
                  <a:schemeClr val="tx1"/>
                </a:solidFill>
                <a:effectLst/>
              </a:rPr>
              <a:t> Survey</a:t>
            </a:r>
            <a:endParaRPr lang="en-GB" sz="2800" b="1" dirty="0">
              <a:solidFill>
                <a:schemeClr val="tx1"/>
              </a:solidFill>
              <a:effectLst/>
            </a:endParaRPr>
          </a:p>
        </p:txBody>
      </p:sp>
      <p:sp>
        <p:nvSpPr>
          <p:cNvPr id="2" name="Content Placeholder 1"/>
          <p:cNvSpPr>
            <a:spLocks noGrp="1"/>
          </p:cNvSpPr>
          <p:nvPr>
            <p:ph sz="quarter" idx="1"/>
          </p:nvPr>
        </p:nvSpPr>
        <p:spPr/>
        <p:txBody>
          <a:bodyPr>
            <a:normAutofit/>
          </a:bodyPr>
          <a:lstStyle/>
          <a:p>
            <a:pPr marL="109728" indent="0">
              <a:buNone/>
            </a:pPr>
            <a:r>
              <a:rPr lang="en-GB" sz="3200" dirty="0"/>
              <a:t>A</a:t>
            </a:r>
            <a:r>
              <a:rPr lang="en-GB" sz="3200" dirty="0" smtClean="0"/>
              <a:t>mongst </a:t>
            </a:r>
            <a:r>
              <a:rPr lang="en-GB" sz="3200" dirty="0"/>
              <a:t>the 200 </a:t>
            </a:r>
            <a:r>
              <a:rPr lang="en-GB" sz="3200" dirty="0" err="1"/>
              <a:t>SMEs</a:t>
            </a:r>
            <a:r>
              <a:rPr lang="en-GB" sz="3200" dirty="0"/>
              <a:t> that lost potential contracts for lack of foreign languages, 37 valued the lost business at between €8 million and €13.5 million. A further 54 companies had lost contracts between €16.5 million and €25.3 million and 10 had lost contracts worth more than €1 million.</a:t>
            </a:r>
          </a:p>
          <a:p>
            <a:pPr marL="109728" indent="0">
              <a:buNone/>
            </a:pPr>
            <a:endParaRPr lang="en-GB" sz="3200" b="1" dirty="0">
              <a:solidFill>
                <a:schemeClr val="accent6">
                  <a:lumMod val="50000"/>
                </a:schemeClr>
              </a:solidFill>
            </a:endParaRPr>
          </a:p>
        </p:txBody>
      </p:sp>
    </p:spTree>
    <p:extLst>
      <p:ext uri="{BB962C8B-B14F-4D97-AF65-F5344CB8AC3E}">
        <p14:creationId xmlns="" xmlns:p14="http://schemas.microsoft.com/office/powerpoint/2010/main" val="77362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b="1" dirty="0" smtClean="0">
                <a:solidFill>
                  <a:schemeClr val="tx1"/>
                </a:solidFill>
                <a:effectLst/>
              </a:rPr>
              <a:t>What’s in a name?</a:t>
            </a:r>
            <a:endParaRPr lang="en-GB" sz="2800" b="1" dirty="0">
              <a:solidFill>
                <a:schemeClr val="tx1"/>
              </a:solidFill>
              <a:effectLst/>
            </a:endParaRPr>
          </a:p>
        </p:txBody>
      </p:sp>
      <p:sp>
        <p:nvSpPr>
          <p:cNvPr id="2" name="Content Placeholder 1"/>
          <p:cNvSpPr>
            <a:spLocks noGrp="1"/>
          </p:cNvSpPr>
          <p:nvPr>
            <p:ph sz="quarter" idx="1"/>
          </p:nvPr>
        </p:nvSpPr>
        <p:spPr/>
        <p:txBody>
          <a:bodyPr>
            <a:normAutofit/>
          </a:bodyPr>
          <a:lstStyle/>
          <a:p>
            <a:r>
              <a:rPr lang="en-GB" sz="2400" dirty="0"/>
              <a:t>Coca Cola initially rendered its brand as “</a:t>
            </a:r>
            <a:r>
              <a:rPr lang="en-GB" sz="2400" dirty="0" err="1"/>
              <a:t>Ke</a:t>
            </a:r>
            <a:r>
              <a:rPr lang="en-GB" sz="2400" dirty="0"/>
              <a:t>-Kou-</a:t>
            </a:r>
            <a:r>
              <a:rPr lang="en-GB" sz="2400" dirty="0" err="1"/>
              <a:t>Ke</a:t>
            </a:r>
            <a:r>
              <a:rPr lang="en-GB" sz="2400" dirty="0"/>
              <a:t>-La” in Mandarin Chinese. Unfortunately that pronunciation can mean “bite the wax tadpole” or “female horse stuffed with wax”, depending on the local dialect. Coca Cola had to research 40000 characters to find a close phonetic equivalent, which translated positively in marketing terms “</a:t>
            </a:r>
            <a:r>
              <a:rPr lang="en-GB" sz="2400" dirty="0" err="1"/>
              <a:t>Ko</a:t>
            </a:r>
            <a:r>
              <a:rPr lang="en-GB" sz="2400" dirty="0"/>
              <a:t>-Kou-</a:t>
            </a:r>
            <a:r>
              <a:rPr lang="en-GB" sz="2400" dirty="0" err="1"/>
              <a:t>Ko</a:t>
            </a:r>
            <a:r>
              <a:rPr lang="en-GB" sz="2400" dirty="0"/>
              <a:t>-le” equalled “happiness in the mouth” and so Chinese Coke was duly named appropriately!</a:t>
            </a:r>
          </a:p>
          <a:p>
            <a:endParaRPr lang="en-GB" sz="2400" b="1" dirty="0">
              <a:solidFill>
                <a:schemeClr val="accent2">
                  <a:lumMod val="75000"/>
                </a:schemeClr>
              </a:solidFill>
            </a:endParaRPr>
          </a:p>
        </p:txBody>
      </p:sp>
    </p:spTree>
    <p:extLst>
      <p:ext uri="{BB962C8B-B14F-4D97-AF65-F5344CB8AC3E}">
        <p14:creationId xmlns="" xmlns:p14="http://schemas.microsoft.com/office/powerpoint/2010/main" val="59024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smtClean="0">
                <a:effectLst/>
              </a:rPr>
              <a:t>What’s in a name?</a:t>
            </a:r>
            <a:endParaRPr lang="en-GB" sz="2800" dirty="0">
              <a:effectLst/>
            </a:endParaRPr>
          </a:p>
        </p:txBody>
      </p:sp>
      <p:sp>
        <p:nvSpPr>
          <p:cNvPr id="2" name="Content Placeholder 1"/>
          <p:cNvSpPr>
            <a:spLocks noGrp="1"/>
          </p:cNvSpPr>
          <p:nvPr>
            <p:ph sz="quarter" idx="1"/>
          </p:nvPr>
        </p:nvSpPr>
        <p:spPr/>
        <p:txBody>
          <a:bodyPr>
            <a:normAutofit fontScale="92500" lnSpcReduction="10000"/>
          </a:bodyPr>
          <a:lstStyle/>
          <a:p>
            <a:r>
              <a:rPr lang="en-GB" b="1" dirty="0" err="1"/>
              <a:t>Pschitt</a:t>
            </a:r>
            <a:r>
              <a:rPr lang="en-GB" b="1" dirty="0"/>
              <a:t> – </a:t>
            </a:r>
            <a:r>
              <a:rPr lang="en-GB" dirty="0" err="1"/>
              <a:t>Limonade</a:t>
            </a:r>
            <a:r>
              <a:rPr lang="en-GB" dirty="0"/>
              <a:t>		</a:t>
            </a:r>
            <a:r>
              <a:rPr lang="en-GB" b="1" dirty="0" smtClean="0"/>
              <a:t>Gusto </a:t>
            </a:r>
            <a:r>
              <a:rPr lang="en-GB" b="1" dirty="0"/>
              <a:t>–</a:t>
            </a:r>
            <a:r>
              <a:rPr lang="en-GB" dirty="0"/>
              <a:t> Baked Beans</a:t>
            </a:r>
          </a:p>
          <a:p>
            <a:pPr marL="109728" indent="0">
              <a:buNone/>
            </a:pPr>
            <a:r>
              <a:rPr lang="en-GB" dirty="0"/>
              <a:t> </a:t>
            </a:r>
          </a:p>
          <a:p>
            <a:r>
              <a:rPr lang="en-GB" b="1" dirty="0" err="1"/>
              <a:t>Lushus</a:t>
            </a:r>
            <a:r>
              <a:rPr lang="en-GB" b="1" dirty="0"/>
              <a:t> – </a:t>
            </a:r>
            <a:r>
              <a:rPr lang="en-GB" dirty="0"/>
              <a:t>Jelly Crystals	</a:t>
            </a:r>
            <a:r>
              <a:rPr lang="en-GB" b="1" dirty="0" smtClean="0"/>
              <a:t>Calpis </a:t>
            </a:r>
            <a:r>
              <a:rPr lang="en-GB" b="1" dirty="0"/>
              <a:t>– </a:t>
            </a:r>
            <a:r>
              <a:rPr lang="en-GB" dirty="0"/>
              <a:t>Water</a:t>
            </a:r>
          </a:p>
          <a:p>
            <a:pPr marL="109728" indent="0">
              <a:buNone/>
            </a:pPr>
            <a:endParaRPr lang="en-GB" dirty="0"/>
          </a:p>
          <a:p>
            <a:r>
              <a:rPr lang="en-GB" b="1" dirty="0"/>
              <a:t>Keith – </a:t>
            </a:r>
            <a:r>
              <a:rPr lang="en-GB" dirty="0"/>
              <a:t>Swiss </a:t>
            </a:r>
            <a:r>
              <a:rPr lang="en-GB" dirty="0" smtClean="0"/>
              <a:t>Cigarettes</a:t>
            </a:r>
            <a:r>
              <a:rPr lang="en-GB" dirty="0"/>
              <a:t> </a:t>
            </a:r>
            <a:r>
              <a:rPr lang="en-GB" dirty="0" smtClean="0"/>
              <a:t> </a:t>
            </a:r>
            <a:r>
              <a:rPr lang="en-GB" b="1" dirty="0" err="1" smtClean="0"/>
              <a:t>Sorbits</a:t>
            </a:r>
            <a:r>
              <a:rPr lang="en-GB" b="1" dirty="0" smtClean="0"/>
              <a:t> </a:t>
            </a:r>
            <a:r>
              <a:rPr lang="en-GB" b="1" dirty="0"/>
              <a:t>– </a:t>
            </a:r>
            <a:r>
              <a:rPr lang="en-GB" dirty="0"/>
              <a:t>Chewing Gum</a:t>
            </a:r>
          </a:p>
          <a:p>
            <a:pPr marL="109728" indent="0">
              <a:buNone/>
            </a:pPr>
            <a:endParaRPr lang="en-GB" dirty="0"/>
          </a:p>
          <a:p>
            <a:r>
              <a:rPr lang="en-GB" b="1" dirty="0" err="1"/>
              <a:t>Mukk</a:t>
            </a:r>
            <a:r>
              <a:rPr lang="en-GB" b="1" dirty="0"/>
              <a:t> </a:t>
            </a:r>
            <a:r>
              <a:rPr lang="en-GB" dirty="0"/>
              <a:t>Yoghurt		 </a:t>
            </a:r>
            <a:r>
              <a:rPr lang="en-GB" dirty="0" smtClean="0"/>
              <a:t> </a:t>
            </a:r>
            <a:r>
              <a:rPr lang="en-GB" b="1" dirty="0" err="1" smtClean="0"/>
              <a:t>Plopsies</a:t>
            </a:r>
            <a:r>
              <a:rPr lang="en-GB" b="1" dirty="0" smtClean="0"/>
              <a:t> </a:t>
            </a:r>
            <a:r>
              <a:rPr lang="en-GB" b="1" dirty="0"/>
              <a:t>– </a:t>
            </a:r>
            <a:r>
              <a:rPr lang="en-GB" dirty="0"/>
              <a:t>Breakfast Cereal</a:t>
            </a:r>
          </a:p>
          <a:p>
            <a:pPr marL="109728" indent="0">
              <a:buNone/>
            </a:pPr>
            <a:endParaRPr lang="en-GB" dirty="0"/>
          </a:p>
          <a:p>
            <a:r>
              <a:rPr lang="en-GB" b="1" dirty="0" err="1"/>
              <a:t>Kräpp</a:t>
            </a:r>
            <a:r>
              <a:rPr lang="en-GB" b="1" dirty="0"/>
              <a:t> – </a:t>
            </a:r>
            <a:r>
              <a:rPr lang="en-GB" dirty="0" err="1"/>
              <a:t>Crackerbread</a:t>
            </a:r>
            <a:r>
              <a:rPr lang="en-GB" dirty="0"/>
              <a:t>	 </a:t>
            </a:r>
            <a:r>
              <a:rPr lang="en-GB" b="1" dirty="0" smtClean="0"/>
              <a:t>Gusto </a:t>
            </a:r>
            <a:r>
              <a:rPr lang="en-GB" b="1" dirty="0"/>
              <a:t>–</a:t>
            </a:r>
            <a:r>
              <a:rPr lang="en-GB" dirty="0"/>
              <a:t> Baked Beans</a:t>
            </a:r>
          </a:p>
          <a:p>
            <a:pPr marL="109728" indent="0">
              <a:buNone/>
            </a:pPr>
            <a:endParaRPr lang="en-GB" dirty="0"/>
          </a:p>
        </p:txBody>
      </p:sp>
    </p:spTree>
    <p:extLst>
      <p:ext uri="{BB962C8B-B14F-4D97-AF65-F5344CB8AC3E}">
        <p14:creationId xmlns="" xmlns:p14="http://schemas.microsoft.com/office/powerpoint/2010/main" val="2235138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effectLst/>
              </a:rPr>
              <a:t>“Language Competences for Employability, Mobility and Growth” – European Commission</a:t>
            </a:r>
            <a:endParaRPr lang="en-GB" sz="2800" dirty="0">
              <a:solidFill>
                <a:schemeClr val="tx1"/>
              </a:solidFill>
              <a:effectLst/>
            </a:endParaRPr>
          </a:p>
        </p:txBody>
      </p:sp>
      <p:sp>
        <p:nvSpPr>
          <p:cNvPr id="2" name="Content Placeholder 1"/>
          <p:cNvSpPr>
            <a:spLocks noGrp="1"/>
          </p:cNvSpPr>
          <p:nvPr>
            <p:ph sz="quarter" idx="1"/>
          </p:nvPr>
        </p:nvSpPr>
        <p:spPr/>
        <p:txBody>
          <a:bodyPr/>
          <a:lstStyle/>
          <a:p>
            <a:pPr lvl="0"/>
            <a:r>
              <a:rPr lang="en-GB" dirty="0"/>
              <a:t>Language competences are a key dimension of modernising European Education systems</a:t>
            </a:r>
          </a:p>
          <a:p>
            <a:pPr lvl="0"/>
            <a:r>
              <a:rPr lang="en-GB" dirty="0"/>
              <a:t>Raising the language competences of children, young people and adults will foster the mobility of workers and students and improve the employability of the European workforce</a:t>
            </a:r>
          </a:p>
          <a:p>
            <a:pPr lvl="0"/>
            <a:r>
              <a:rPr lang="en-GB" dirty="0"/>
              <a:t>Labour competences should be useful in real life and match, in particular, labour market needs</a:t>
            </a:r>
          </a:p>
          <a:p>
            <a:endParaRPr lang="en-GB" dirty="0">
              <a:solidFill>
                <a:srgbClr val="00B050"/>
              </a:solidFill>
            </a:endParaRPr>
          </a:p>
        </p:txBody>
      </p:sp>
    </p:spTree>
    <p:extLst>
      <p:ext uri="{BB962C8B-B14F-4D97-AF65-F5344CB8AC3E}">
        <p14:creationId xmlns="" xmlns:p14="http://schemas.microsoft.com/office/powerpoint/2010/main" val="472577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a:solidFill>
                  <a:schemeClr val="tx1"/>
                </a:solidFill>
                <a:effectLst/>
              </a:rPr>
              <a:t>“Language Competences for Employability, Mobility and Growth” – European Commission</a:t>
            </a:r>
          </a:p>
        </p:txBody>
      </p:sp>
      <p:sp>
        <p:nvSpPr>
          <p:cNvPr id="2" name="Content Placeholder 1"/>
          <p:cNvSpPr>
            <a:spLocks noGrp="1"/>
          </p:cNvSpPr>
          <p:nvPr>
            <p:ph sz="quarter" idx="1"/>
          </p:nvPr>
        </p:nvSpPr>
        <p:spPr/>
        <p:txBody>
          <a:bodyPr>
            <a:normAutofit fontScale="92500"/>
          </a:bodyPr>
          <a:lstStyle/>
          <a:p>
            <a:pPr lvl="0"/>
            <a:r>
              <a:rPr lang="en-GB" dirty="0"/>
              <a:t>Currently the outcome of foreign languages is poor: only four in ten students reach the “independent user” level in the first foreign language, indicating an ability to hold a simple conversation (9% in England, 14% in France to 82% in Sweden and Malta)</a:t>
            </a:r>
          </a:p>
          <a:p>
            <a:pPr lvl="0"/>
            <a:r>
              <a:rPr lang="en-GB" dirty="0"/>
              <a:t>English is becoming de facto the first foreign language, most taught language in Europe and globally but it is proficiency in more than one language that will make a decisive difference in the future</a:t>
            </a:r>
          </a:p>
          <a:p>
            <a:endParaRPr lang="en-GB" dirty="0"/>
          </a:p>
        </p:txBody>
      </p:sp>
    </p:spTree>
    <p:extLst>
      <p:ext uri="{BB962C8B-B14F-4D97-AF65-F5344CB8AC3E}">
        <p14:creationId xmlns="" xmlns:p14="http://schemas.microsoft.com/office/powerpoint/2010/main" val="1081135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a:solidFill>
                  <a:schemeClr val="tx1"/>
                </a:solidFill>
                <a:effectLst/>
              </a:rPr>
              <a:t>“Language Competences for Employability, Mobility and Growth” – European Commission</a:t>
            </a:r>
          </a:p>
        </p:txBody>
      </p:sp>
      <p:sp>
        <p:nvSpPr>
          <p:cNvPr id="2" name="Content Placeholder 1"/>
          <p:cNvSpPr>
            <a:spLocks noGrp="1"/>
          </p:cNvSpPr>
          <p:nvPr>
            <p:ph sz="quarter" idx="1"/>
          </p:nvPr>
        </p:nvSpPr>
        <p:spPr/>
        <p:txBody>
          <a:bodyPr/>
          <a:lstStyle/>
          <a:p>
            <a:pPr lvl="0"/>
            <a:endParaRPr lang="en-GB" dirty="0"/>
          </a:p>
          <a:p>
            <a:pPr lvl="0"/>
            <a:r>
              <a:rPr lang="en-GB" dirty="0" smtClean="0"/>
              <a:t>Member </a:t>
            </a:r>
            <a:r>
              <a:rPr lang="en-GB" dirty="0"/>
              <a:t>States should make the teaching and learning of languages significantly more effective</a:t>
            </a:r>
          </a:p>
          <a:p>
            <a:pPr lvl="0"/>
            <a:r>
              <a:rPr lang="en-GB" dirty="0"/>
              <a:t>Proposal to develop the first ever EU benchmark on language competence</a:t>
            </a:r>
          </a:p>
          <a:p>
            <a:endParaRPr lang="en-GB" b="1" dirty="0">
              <a:solidFill>
                <a:srgbClr val="00B050"/>
              </a:solidFill>
            </a:endParaRPr>
          </a:p>
        </p:txBody>
      </p:sp>
    </p:spTree>
    <p:extLst>
      <p:ext uri="{BB962C8B-B14F-4D97-AF65-F5344CB8AC3E}">
        <p14:creationId xmlns="" xmlns:p14="http://schemas.microsoft.com/office/powerpoint/2010/main" val="2998209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smtClean="0">
                <a:solidFill>
                  <a:schemeClr val="tx1"/>
                </a:solidFill>
                <a:effectLst/>
              </a:rPr>
              <a:t>The </a:t>
            </a:r>
            <a:r>
              <a:rPr lang="en-GB" sz="2800" dirty="0" err="1" smtClean="0">
                <a:solidFill>
                  <a:schemeClr val="tx1"/>
                </a:solidFill>
                <a:effectLst/>
              </a:rPr>
              <a:t>ELAN</a:t>
            </a:r>
            <a:r>
              <a:rPr lang="en-GB" sz="2800" dirty="0" smtClean="0">
                <a:solidFill>
                  <a:schemeClr val="tx1"/>
                </a:solidFill>
                <a:effectLst/>
              </a:rPr>
              <a:t> Study</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pPr lvl="0"/>
            <a:r>
              <a:rPr lang="en-GB" sz="2400" dirty="0"/>
              <a:t>Staff could not speak the language</a:t>
            </a:r>
          </a:p>
          <a:p>
            <a:pPr lvl="0"/>
            <a:r>
              <a:rPr lang="en-GB" sz="2400" dirty="0"/>
              <a:t>Information enquiries or quotations were not followed up</a:t>
            </a:r>
          </a:p>
          <a:p>
            <a:pPr lvl="0"/>
            <a:r>
              <a:rPr lang="en-GB" sz="2400" dirty="0"/>
              <a:t>A lack of confidence in using the foreign language</a:t>
            </a:r>
          </a:p>
          <a:p>
            <a:pPr lvl="0"/>
            <a:r>
              <a:rPr lang="en-GB" sz="2400" dirty="0"/>
              <a:t>Breakdown on receiving foreign call at </a:t>
            </a:r>
            <a:r>
              <a:rPr lang="en-GB" sz="2400" dirty="0" smtClean="0"/>
              <a:t>phone </a:t>
            </a:r>
            <a:r>
              <a:rPr lang="en-GB" sz="2400" dirty="0"/>
              <a:t>or switchboard</a:t>
            </a:r>
          </a:p>
          <a:p>
            <a:pPr lvl="0"/>
            <a:r>
              <a:rPr lang="en-GB" sz="2400" dirty="0"/>
              <a:t>Errors in translation or interpreting</a:t>
            </a:r>
          </a:p>
          <a:p>
            <a:pPr lvl="0"/>
            <a:r>
              <a:rPr lang="en-GB" sz="2400" dirty="0"/>
              <a:t>Inability to capitalise on opportunities</a:t>
            </a:r>
          </a:p>
          <a:p>
            <a:pPr lvl="0"/>
            <a:r>
              <a:rPr lang="en-GB" sz="2400" dirty="0"/>
              <a:t>Lack of cultural </a:t>
            </a:r>
            <a:r>
              <a:rPr lang="en-GB" sz="2400" dirty="0" smtClean="0"/>
              <a:t>affinity</a:t>
            </a:r>
          </a:p>
          <a:p>
            <a:pPr marL="109728" lvl="0" indent="0">
              <a:buNone/>
            </a:pPr>
            <a:endParaRPr lang="en-GB" sz="2400" b="1" dirty="0">
              <a:solidFill>
                <a:srgbClr val="C00000"/>
              </a:solidFill>
            </a:endParaRPr>
          </a:p>
          <a:p>
            <a:endParaRPr lang="en-GB" sz="2400" dirty="0"/>
          </a:p>
        </p:txBody>
      </p:sp>
    </p:spTree>
    <p:extLst>
      <p:ext uri="{BB962C8B-B14F-4D97-AF65-F5344CB8AC3E}">
        <p14:creationId xmlns="" xmlns:p14="http://schemas.microsoft.com/office/powerpoint/2010/main" val="374335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effectLst/>
              </a:rPr>
              <a:t>Where a company’s language and cultural needs are most likely to occur</a:t>
            </a:r>
            <a:endParaRPr lang="en-GB" sz="2800" dirty="0">
              <a:solidFill>
                <a:schemeClr val="tx1"/>
              </a:solidFill>
              <a:effectLst/>
            </a:endParaRPr>
          </a:p>
        </p:txBody>
      </p:sp>
      <p:sp>
        <p:nvSpPr>
          <p:cNvPr id="2" name="Content Placeholder 1"/>
          <p:cNvSpPr>
            <a:spLocks noGrp="1"/>
          </p:cNvSpPr>
          <p:nvPr>
            <p:ph sz="quarter" idx="1"/>
          </p:nvPr>
        </p:nvSpPr>
        <p:spPr/>
        <p:txBody>
          <a:bodyPr>
            <a:normAutofit lnSpcReduction="10000"/>
          </a:bodyPr>
          <a:lstStyle/>
          <a:p>
            <a:pPr lvl="0"/>
            <a:r>
              <a:rPr lang="en-GB" sz="2400" dirty="0"/>
              <a:t>Undertaking market research in a foreign market </a:t>
            </a:r>
          </a:p>
          <a:p>
            <a:pPr lvl="0"/>
            <a:r>
              <a:rPr lang="en-GB" sz="2400" dirty="0"/>
              <a:t>Describing the company’s business on the website</a:t>
            </a:r>
          </a:p>
          <a:p>
            <a:pPr lvl="0"/>
            <a:r>
              <a:rPr lang="en-GB" sz="2400" dirty="0"/>
              <a:t>Complying with local laws an regulations and completing customs declarations</a:t>
            </a:r>
          </a:p>
          <a:p>
            <a:pPr lvl="0"/>
            <a:r>
              <a:rPr lang="en-GB" sz="2400" dirty="0"/>
              <a:t>Preparing employees for secondment or posting abroad</a:t>
            </a:r>
          </a:p>
          <a:p>
            <a:pPr lvl="0"/>
            <a:r>
              <a:rPr lang="en-GB" sz="2400" dirty="0"/>
              <a:t>Tendering for public procurement and other types of contracts</a:t>
            </a:r>
          </a:p>
          <a:p>
            <a:pPr lvl="0"/>
            <a:r>
              <a:rPr lang="en-GB" sz="2400" dirty="0"/>
              <a:t>Drawing up contracts in the proper style and inconformity with local regulations</a:t>
            </a:r>
          </a:p>
          <a:p>
            <a:pPr lvl="0"/>
            <a:r>
              <a:rPr lang="en-GB" sz="2400" dirty="0"/>
              <a:t>Attending court proceedings (such as pursuing bad debts and defending patents)</a:t>
            </a:r>
          </a:p>
          <a:p>
            <a:pPr lvl="0"/>
            <a:r>
              <a:rPr lang="en-GB" sz="2400" dirty="0"/>
              <a:t>Advertising and launching publicity campaigns abroad</a:t>
            </a:r>
          </a:p>
          <a:p>
            <a:endParaRPr lang="en-GB" sz="2400" b="1" dirty="0">
              <a:solidFill>
                <a:srgbClr val="C00000"/>
              </a:solidFill>
            </a:endParaRPr>
          </a:p>
        </p:txBody>
      </p:sp>
    </p:spTree>
    <p:extLst>
      <p:ext uri="{BB962C8B-B14F-4D97-AF65-F5344CB8AC3E}">
        <p14:creationId xmlns="" xmlns:p14="http://schemas.microsoft.com/office/powerpoint/2010/main" val="176841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a:solidFill>
                  <a:schemeClr val="tx1"/>
                </a:solidFill>
                <a:effectLst/>
              </a:rPr>
              <a:t>Where a company’s language and cultural needs are most likely to occur</a:t>
            </a:r>
            <a:endParaRPr lang="en-GB" sz="2800" dirty="0">
              <a:solidFill>
                <a:schemeClr val="tx1"/>
              </a:solidFill>
            </a:endParaRPr>
          </a:p>
        </p:txBody>
      </p:sp>
      <p:sp>
        <p:nvSpPr>
          <p:cNvPr id="2" name="Content Placeholder 1"/>
          <p:cNvSpPr>
            <a:spLocks noGrp="1"/>
          </p:cNvSpPr>
          <p:nvPr>
            <p:ph sz="quarter" idx="1"/>
          </p:nvPr>
        </p:nvSpPr>
        <p:spPr/>
        <p:txBody>
          <a:bodyPr>
            <a:normAutofit/>
          </a:bodyPr>
          <a:lstStyle/>
          <a:p>
            <a:pPr lvl="0"/>
            <a:r>
              <a:rPr lang="en-GB" sz="2400" dirty="0"/>
              <a:t>Selecting and managing a local agent or distributor</a:t>
            </a:r>
          </a:p>
          <a:p>
            <a:pPr lvl="0"/>
            <a:r>
              <a:rPr lang="en-GB" sz="2400" dirty="0"/>
              <a:t>Managing and training multilingual workforces at home and abroad</a:t>
            </a:r>
          </a:p>
          <a:p>
            <a:pPr lvl="0"/>
            <a:r>
              <a:rPr lang="en-GB" sz="2400" dirty="0"/>
              <a:t>Providing customer care and ensuring the quality of after-sales service</a:t>
            </a:r>
          </a:p>
          <a:p>
            <a:pPr lvl="0"/>
            <a:r>
              <a:rPr lang="en-GB" sz="2400" dirty="0"/>
              <a:t>Pursuing payment and recovering bad debts</a:t>
            </a:r>
          </a:p>
          <a:p>
            <a:pPr lvl="0"/>
            <a:r>
              <a:rPr lang="en-GB" sz="2400" dirty="0"/>
              <a:t>Handling local documentation, protocols, in-house styles and technical specifications</a:t>
            </a:r>
          </a:p>
          <a:p>
            <a:pPr lvl="0"/>
            <a:r>
              <a:rPr lang="en-GB" sz="2400" dirty="0"/>
              <a:t>Negotiating joint ventures, acquisitions and take-overs</a:t>
            </a:r>
          </a:p>
          <a:p>
            <a:endParaRPr lang="en-GB" sz="2400" b="1" dirty="0">
              <a:solidFill>
                <a:srgbClr val="C00000"/>
              </a:solidFill>
            </a:endParaRPr>
          </a:p>
        </p:txBody>
      </p:sp>
    </p:spTree>
    <p:extLst>
      <p:ext uri="{BB962C8B-B14F-4D97-AF65-F5344CB8AC3E}">
        <p14:creationId xmlns="" xmlns:p14="http://schemas.microsoft.com/office/powerpoint/2010/main" val="759503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rPr>
              <a:t>Where using a customer’s own language can bring additional benefits</a:t>
            </a:r>
            <a:endParaRPr lang="en-GB" sz="2800" dirty="0">
              <a:solidFill>
                <a:schemeClr val="tx1"/>
              </a:solidFill>
            </a:endParaRPr>
          </a:p>
        </p:txBody>
      </p:sp>
      <p:sp>
        <p:nvSpPr>
          <p:cNvPr id="2" name="Content Placeholder 1"/>
          <p:cNvSpPr>
            <a:spLocks noGrp="1"/>
          </p:cNvSpPr>
          <p:nvPr>
            <p:ph sz="quarter" idx="1"/>
          </p:nvPr>
        </p:nvSpPr>
        <p:spPr/>
        <p:txBody>
          <a:bodyPr>
            <a:normAutofit fontScale="92500"/>
          </a:bodyPr>
          <a:lstStyle/>
          <a:p>
            <a:pPr lvl="0"/>
            <a:r>
              <a:rPr lang="en-GB" dirty="0"/>
              <a:t>Establishing a positive rapport and sense of trust with major customers</a:t>
            </a:r>
          </a:p>
          <a:p>
            <a:pPr lvl="0"/>
            <a:r>
              <a:rPr lang="en-GB" dirty="0"/>
              <a:t>Showing respect for cultural and religious differences</a:t>
            </a:r>
          </a:p>
          <a:p>
            <a:pPr lvl="0"/>
            <a:r>
              <a:rPr lang="en-GB" dirty="0"/>
              <a:t>Demonstrating a long-term commitment to a foreign market</a:t>
            </a:r>
          </a:p>
          <a:p>
            <a:pPr lvl="0"/>
            <a:r>
              <a:rPr lang="en-GB" dirty="0"/>
              <a:t>Showing employees and foreign clients that you mean business</a:t>
            </a:r>
          </a:p>
          <a:p>
            <a:pPr lvl="0"/>
            <a:r>
              <a:rPr lang="en-GB" dirty="0"/>
              <a:t>Increasing the flow of market intelligence and customer feedback and understanding its real meaning</a:t>
            </a:r>
          </a:p>
          <a:p>
            <a:pPr>
              <a:buNone/>
            </a:pPr>
            <a:endParaRPr lang="en-GB" b="1" dirty="0">
              <a:solidFill>
                <a:srgbClr val="0070C0"/>
              </a:solidFill>
            </a:endParaRPr>
          </a:p>
          <a:p>
            <a:endParaRPr lang="en-GB" dirty="0"/>
          </a:p>
        </p:txBody>
      </p:sp>
    </p:spTree>
    <p:extLst>
      <p:ext uri="{BB962C8B-B14F-4D97-AF65-F5344CB8AC3E}">
        <p14:creationId xmlns="" xmlns:p14="http://schemas.microsoft.com/office/powerpoint/2010/main" val="27689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990600"/>
          </a:xfrm>
        </p:spPr>
        <p:txBody>
          <a:bodyPr>
            <a:normAutofit/>
          </a:bodyPr>
          <a:lstStyle/>
          <a:p>
            <a:r>
              <a:rPr lang="en-GB" sz="2800" dirty="0" smtClean="0">
                <a:solidFill>
                  <a:schemeClr val="tx1"/>
                </a:solidFill>
                <a:effectLst/>
              </a:rPr>
              <a:t>“Languages: The State of the Nation”- British Academy Report</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pPr lvl="0"/>
            <a:r>
              <a:rPr lang="en-GB" sz="2000" dirty="0"/>
              <a:t>There is strong evidence that the UK is suffering from a growing deficit in foreign language skills at a time when globally, the demand for language skills is expanding.</a:t>
            </a:r>
          </a:p>
          <a:p>
            <a:pPr lvl="0"/>
            <a:r>
              <a:rPr lang="en-GB" sz="2000" dirty="0"/>
              <a:t>The range and nature of languages being taught is insufficient to meet current and future demand</a:t>
            </a:r>
          </a:p>
          <a:p>
            <a:pPr lvl="0"/>
            <a:r>
              <a:rPr lang="en-GB" sz="2000" dirty="0"/>
              <a:t>Language skills are needed at all levels in the workforce and not simply by an internationally-mobile elite</a:t>
            </a:r>
          </a:p>
          <a:p>
            <a:pPr lvl="0"/>
            <a:r>
              <a:rPr lang="en-GB" sz="2000" dirty="0"/>
              <a:t>A weak supply of of language skills is pushing down demand and creating a vicious circle of </a:t>
            </a:r>
            <a:r>
              <a:rPr lang="en-GB" sz="2000" dirty="0" err="1"/>
              <a:t>monolingualism</a:t>
            </a:r>
            <a:endParaRPr lang="en-GB" sz="2000" dirty="0"/>
          </a:p>
          <a:p>
            <a:pPr lvl="0"/>
            <a:r>
              <a:rPr lang="en-GB" sz="2000" dirty="0"/>
              <a:t>Languages spoken by British school children, in addition to English, represents a valuable future source of supply – if these skills can be developed appropriately</a:t>
            </a:r>
          </a:p>
          <a:p>
            <a:endParaRPr lang="en-GB" sz="2000" dirty="0"/>
          </a:p>
        </p:txBody>
      </p:sp>
    </p:spTree>
    <p:extLst>
      <p:ext uri="{BB962C8B-B14F-4D97-AF65-F5344CB8AC3E}">
        <p14:creationId xmlns="" xmlns:p14="http://schemas.microsoft.com/office/powerpoint/2010/main" val="1395117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400" dirty="0" smtClean="0">
                <a:solidFill>
                  <a:schemeClr val="tx1"/>
                </a:solidFill>
                <a:effectLst/>
              </a:rPr>
              <a:t>Do pictures tell a true story?</a:t>
            </a:r>
            <a:endParaRPr lang="en-GB" sz="2400" dirty="0">
              <a:solidFill>
                <a:schemeClr val="tx1"/>
              </a:solidFill>
              <a:effectLst>
                <a:outerShdw blurRad="38100" dist="38100" dir="2700000" algn="tl">
                  <a:srgbClr val="000000">
                    <a:alpha val="43137"/>
                  </a:srgbClr>
                </a:outerShdw>
              </a:effectLst>
            </a:endParaRPr>
          </a:p>
        </p:txBody>
      </p:sp>
      <p:sp>
        <p:nvSpPr>
          <p:cNvPr id="2" name="Content Placeholder 1"/>
          <p:cNvSpPr>
            <a:spLocks noGrp="1"/>
          </p:cNvSpPr>
          <p:nvPr>
            <p:ph sz="quarter" idx="1"/>
          </p:nvPr>
        </p:nvSpPr>
        <p:spPr/>
        <p:txBody>
          <a:bodyPr>
            <a:normAutofit/>
          </a:bodyPr>
          <a:lstStyle/>
          <a:p>
            <a:r>
              <a:rPr lang="en-GB" sz="2400" dirty="0"/>
              <a:t>A British washing machine manufacturer decided to market their latest machines in Arabic- speaking countries. The instructions were duly translated into Arabic and inserted into leaflet along with the original diagrams and photos. Machines were exported and sold. A few weeks later the new customers complained that if they followed the instructions then their clothes went into the machine clean and came out dirty! The manufacturer was ignorant of the fact that Arabic is written from right to left and the diagrams should also run from right to left!</a:t>
            </a:r>
          </a:p>
          <a:p>
            <a:pPr marL="109728" indent="0">
              <a:buNone/>
            </a:pPr>
            <a:r>
              <a:rPr lang="en-GB" sz="2400" b="1" dirty="0"/>
              <a:t> </a:t>
            </a:r>
            <a:r>
              <a:rPr lang="en-GB" sz="2400" dirty="0"/>
              <a:t>				</a:t>
            </a:r>
          </a:p>
          <a:p>
            <a:pPr marL="109728" indent="0">
              <a:buNone/>
            </a:pPr>
            <a:endParaRPr lang="en-GB" sz="2400" dirty="0"/>
          </a:p>
        </p:txBody>
      </p:sp>
    </p:spTree>
    <p:extLst>
      <p:ext uri="{BB962C8B-B14F-4D97-AF65-F5344CB8AC3E}">
        <p14:creationId xmlns="" xmlns:p14="http://schemas.microsoft.com/office/powerpoint/2010/main" val="2685283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smtClean="0">
                <a:solidFill>
                  <a:schemeClr val="tx1"/>
                </a:solidFill>
                <a:effectLst/>
              </a:rPr>
              <a:t>The Way Forward</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r>
              <a:rPr lang="en-GB" sz="2400" dirty="0" smtClean="0"/>
              <a:t>Speak to the Future – “The 1000 words Challenge”</a:t>
            </a:r>
          </a:p>
          <a:p>
            <a:r>
              <a:rPr lang="en-GB" sz="2400" dirty="0" err="1" smtClean="0"/>
              <a:t>HEFCE</a:t>
            </a:r>
            <a:r>
              <a:rPr lang="en-GB" sz="2400" dirty="0" smtClean="0"/>
              <a:t> to fund a three year programme under the Routes into Languages label to boost student demand for </a:t>
            </a:r>
            <a:r>
              <a:rPr lang="en-GB" sz="2400" dirty="0" err="1" smtClean="0"/>
              <a:t>MFL</a:t>
            </a:r>
            <a:r>
              <a:rPr lang="en-GB" sz="2400" dirty="0" smtClean="0"/>
              <a:t> courses</a:t>
            </a:r>
          </a:p>
          <a:p>
            <a:r>
              <a:rPr lang="en-GB" sz="2400" dirty="0" smtClean="0"/>
              <a:t>British Academy to stage a review called “Born Global” </a:t>
            </a:r>
            <a:r>
              <a:rPr lang="en-GB" sz="2400" dirty="0"/>
              <a:t> investigating the nature and extent of language needs in the labour market and the implications for languages education from school to higher education.</a:t>
            </a:r>
            <a:endParaRPr lang="en-GB" sz="2400" dirty="0" smtClean="0"/>
          </a:p>
          <a:p>
            <a:r>
              <a:rPr lang="en-GB" sz="2400" dirty="0" smtClean="0"/>
              <a:t>A UK Business Languages Campaign?</a:t>
            </a:r>
          </a:p>
          <a:p>
            <a:r>
              <a:rPr lang="en-GB" sz="2400" dirty="0" err="1" smtClean="0"/>
              <a:t>ESF</a:t>
            </a:r>
            <a:r>
              <a:rPr lang="en-GB" sz="2400" dirty="0" smtClean="0"/>
              <a:t> and </a:t>
            </a:r>
            <a:r>
              <a:rPr lang="en-GB" sz="2400" dirty="0" err="1" smtClean="0"/>
              <a:t>ERDF</a:t>
            </a:r>
            <a:r>
              <a:rPr lang="en-GB" sz="2400" dirty="0" smtClean="0"/>
              <a:t> funding for Company Language Training?</a:t>
            </a:r>
            <a:endParaRPr lang="en-GB" sz="2400" dirty="0"/>
          </a:p>
        </p:txBody>
      </p:sp>
    </p:spTree>
    <p:extLst>
      <p:ext uri="{BB962C8B-B14F-4D97-AF65-F5344CB8AC3E}">
        <p14:creationId xmlns="" xmlns:p14="http://schemas.microsoft.com/office/powerpoint/2010/main" val="393803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effectLst/>
              </a:rPr>
              <a:t>The CBI/Pearson Education and Skills Survey 2012</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pPr lvl="0"/>
            <a:r>
              <a:rPr lang="en-GB" sz="2400" dirty="0"/>
              <a:t>72% of businesses say that they value foreign language skills among their employees, particularly in helping build relations with clients, customers and suppliers</a:t>
            </a:r>
          </a:p>
          <a:p>
            <a:pPr lvl="0"/>
            <a:r>
              <a:rPr lang="en-GB" sz="2400" dirty="0"/>
              <a:t>One in five firms (21%) is concerned that weaknesses in foreign language proficiency are losing them business or is uncertain whether this is happening</a:t>
            </a:r>
          </a:p>
          <a:p>
            <a:pPr lvl="0"/>
            <a:r>
              <a:rPr lang="en-GB" sz="2400" dirty="0"/>
              <a:t>Among firms concerned about shortfalls in language proficiency, 52% are looking to recruit staff with appropriate skills</a:t>
            </a:r>
          </a:p>
          <a:p>
            <a:endParaRPr lang="en-GB" sz="2000" b="1" dirty="0">
              <a:solidFill>
                <a:srgbClr val="C00000"/>
              </a:solidFill>
            </a:endParaRPr>
          </a:p>
        </p:txBody>
      </p:sp>
    </p:spTree>
    <p:extLst>
      <p:ext uri="{BB962C8B-B14F-4D97-AF65-F5344CB8AC3E}">
        <p14:creationId xmlns="" xmlns:p14="http://schemas.microsoft.com/office/powerpoint/2010/main" val="190817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effectLst/>
              </a:rPr>
              <a:t>The British Chambers of Commerce Survey</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r>
              <a:rPr lang="en-GB" sz="2400" dirty="0" smtClean="0"/>
              <a:t>Of almost </a:t>
            </a:r>
            <a:r>
              <a:rPr lang="en-GB" sz="2400" dirty="0"/>
              <a:t>5000 British business owners it was discovered that 57% speak no German, 65% no Spanish, 76% no Italian. </a:t>
            </a:r>
            <a:endParaRPr lang="en-GB" sz="2400" dirty="0" smtClean="0"/>
          </a:p>
          <a:p>
            <a:r>
              <a:rPr lang="en-GB" sz="2400" dirty="0" smtClean="0"/>
              <a:t>Even </a:t>
            </a:r>
            <a:r>
              <a:rPr lang="en-GB" sz="2400" dirty="0"/>
              <a:t>when business owners claim to have some language knowledge, very few are able to conduct deals in the </a:t>
            </a:r>
            <a:r>
              <a:rPr lang="en-GB" sz="2400" dirty="0" smtClean="0"/>
              <a:t>buyer’s </a:t>
            </a:r>
            <a:r>
              <a:rPr lang="en-GB" sz="2400" dirty="0"/>
              <a:t>language. </a:t>
            </a:r>
            <a:endParaRPr lang="en-GB" sz="2400" dirty="0" smtClean="0"/>
          </a:p>
          <a:p>
            <a:r>
              <a:rPr lang="en-GB" sz="2400" dirty="0" smtClean="0"/>
              <a:t>The </a:t>
            </a:r>
            <a:r>
              <a:rPr lang="en-GB" sz="2400" dirty="0"/>
              <a:t>problem is even more acute in faster-growing markets outside the </a:t>
            </a:r>
            <a:r>
              <a:rPr lang="en-GB" sz="2400" dirty="0" err="1"/>
              <a:t>eurozone</a:t>
            </a:r>
            <a:r>
              <a:rPr lang="en-GB" sz="2400" dirty="0"/>
              <a:t>, with 95% of business owners having no knowledge of either Russian or Mandarin Chinese.</a:t>
            </a:r>
          </a:p>
          <a:p>
            <a:endParaRPr lang="en-GB" sz="2400" b="1" dirty="0">
              <a:solidFill>
                <a:schemeClr val="accent2">
                  <a:lumMod val="50000"/>
                </a:schemeClr>
              </a:solidFill>
            </a:endParaRPr>
          </a:p>
        </p:txBody>
      </p:sp>
    </p:spTree>
    <p:extLst>
      <p:ext uri="{BB962C8B-B14F-4D97-AF65-F5344CB8AC3E}">
        <p14:creationId xmlns="" xmlns:p14="http://schemas.microsoft.com/office/powerpoint/2010/main" val="382927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solidFill>
                  <a:schemeClr val="tx1"/>
                </a:solidFill>
              </a:rPr>
              <a:t>Professor James Foreman-Peck – Cardiff University</a:t>
            </a:r>
            <a:endParaRPr lang="en-GB" sz="2800" dirty="0">
              <a:solidFill>
                <a:schemeClr val="tx1"/>
              </a:solidFill>
            </a:endParaRPr>
          </a:p>
        </p:txBody>
      </p:sp>
      <p:sp>
        <p:nvSpPr>
          <p:cNvPr id="2" name="Content Placeholder 1"/>
          <p:cNvSpPr>
            <a:spLocks noGrp="1"/>
          </p:cNvSpPr>
          <p:nvPr>
            <p:ph sz="quarter" idx="1"/>
          </p:nvPr>
        </p:nvSpPr>
        <p:spPr/>
        <p:txBody>
          <a:bodyPr>
            <a:normAutofit/>
          </a:bodyPr>
          <a:lstStyle/>
          <a:p>
            <a:r>
              <a:rPr lang="en-GB" sz="2400" dirty="0"/>
              <a:t>shows that the UK economy is bleeding money – up to £17 billion per annum – in lost export opportunities.</a:t>
            </a:r>
          </a:p>
          <a:p>
            <a:r>
              <a:rPr lang="en-GB" sz="2400" dirty="0"/>
              <a:t> “There is evidence that Britain’s language investment is so low that it effectively imposes a heavy tax on British trade”</a:t>
            </a:r>
          </a:p>
          <a:p>
            <a:r>
              <a:rPr lang="en-GB" sz="2400" dirty="0"/>
              <a:t>“If Britain’s language standards were up to the international average, exports could increase by 8%, raising the country’s </a:t>
            </a:r>
            <a:r>
              <a:rPr lang="en-GB" sz="2400" dirty="0" smtClean="0"/>
              <a:t> GDP  by </a:t>
            </a:r>
            <a:r>
              <a:rPr lang="en-GB" sz="2400" dirty="0"/>
              <a:t>between £7.3 billion and £17 billion</a:t>
            </a:r>
          </a:p>
          <a:p>
            <a:endParaRPr lang="en-GB" sz="2400" dirty="0"/>
          </a:p>
          <a:p>
            <a:endParaRPr lang="en-GB" sz="2400" dirty="0"/>
          </a:p>
        </p:txBody>
      </p:sp>
    </p:spTree>
    <p:extLst>
      <p:ext uri="{BB962C8B-B14F-4D97-AF65-F5344CB8AC3E}">
        <p14:creationId xmlns="" xmlns:p14="http://schemas.microsoft.com/office/powerpoint/2010/main" val="3728904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smtClean="0">
                <a:solidFill>
                  <a:schemeClr val="tx1"/>
                </a:solidFill>
                <a:effectLst/>
              </a:rPr>
              <a:t>Some Additional Reported Concerns</a:t>
            </a:r>
            <a:endParaRPr lang="en-GB" sz="2800" dirty="0">
              <a:solidFill>
                <a:schemeClr val="tx1"/>
              </a:solidFill>
              <a:effectLst/>
            </a:endParaRPr>
          </a:p>
        </p:txBody>
      </p:sp>
      <p:sp>
        <p:nvSpPr>
          <p:cNvPr id="2" name="Content Placeholder 1"/>
          <p:cNvSpPr>
            <a:spLocks noGrp="1"/>
          </p:cNvSpPr>
          <p:nvPr>
            <p:ph sz="quarter" idx="1"/>
          </p:nvPr>
        </p:nvSpPr>
        <p:spPr/>
        <p:txBody>
          <a:bodyPr>
            <a:normAutofit/>
          </a:bodyPr>
          <a:lstStyle/>
          <a:p>
            <a:pPr lvl="0"/>
            <a:r>
              <a:rPr lang="en-GB" sz="2400" dirty="0"/>
              <a:t>Rapid decline in Languages GCSE entries - partly stemmed by the introduction of the E-</a:t>
            </a:r>
            <a:r>
              <a:rPr lang="en-GB" sz="2400" dirty="0" err="1"/>
              <a:t>Bacc</a:t>
            </a:r>
            <a:endParaRPr lang="en-GB" sz="2400" dirty="0"/>
          </a:p>
          <a:p>
            <a:pPr lvl="0"/>
            <a:r>
              <a:rPr lang="en-GB" sz="2400" dirty="0"/>
              <a:t>Almost no vocational languages learnt currently  in Further education Colleges</a:t>
            </a:r>
          </a:p>
          <a:p>
            <a:pPr lvl="0"/>
            <a:r>
              <a:rPr lang="en-GB" sz="2400" dirty="0"/>
              <a:t>Consequential  decline in Language A Level entries (more candidates take sociology than German, French and Spanish combined) (Some candidates discouraged to continue with A level studies if they are unlikely to achieve high grades to boost the </a:t>
            </a:r>
            <a:r>
              <a:rPr lang="en-GB" sz="2400" dirty="0" smtClean="0"/>
              <a:t>school’s </a:t>
            </a:r>
            <a:r>
              <a:rPr lang="en-GB" sz="2400" dirty="0"/>
              <a:t>league table position</a:t>
            </a:r>
          </a:p>
          <a:p>
            <a:endParaRPr lang="en-GB" sz="2400" dirty="0"/>
          </a:p>
        </p:txBody>
      </p:sp>
    </p:spTree>
    <p:extLst>
      <p:ext uri="{BB962C8B-B14F-4D97-AF65-F5344CB8AC3E}">
        <p14:creationId xmlns="" xmlns:p14="http://schemas.microsoft.com/office/powerpoint/2010/main" val="3639667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a:solidFill>
                  <a:schemeClr val="tx1"/>
                </a:solidFill>
                <a:effectLst/>
              </a:rPr>
              <a:t>Some Additional Reported Concerns</a:t>
            </a:r>
            <a:endParaRPr lang="en-GB" sz="2800" dirty="0">
              <a:solidFill>
                <a:schemeClr val="tx1"/>
              </a:solidFill>
            </a:endParaRPr>
          </a:p>
        </p:txBody>
      </p:sp>
      <p:sp>
        <p:nvSpPr>
          <p:cNvPr id="2" name="Content Placeholder 1"/>
          <p:cNvSpPr>
            <a:spLocks noGrp="1"/>
          </p:cNvSpPr>
          <p:nvPr>
            <p:ph sz="quarter" idx="1"/>
          </p:nvPr>
        </p:nvSpPr>
        <p:spPr/>
        <p:txBody>
          <a:bodyPr>
            <a:normAutofit/>
          </a:bodyPr>
          <a:lstStyle/>
          <a:p>
            <a:pPr lvl="0"/>
            <a:r>
              <a:rPr lang="en-GB" sz="2400" dirty="0"/>
              <a:t>There are more </a:t>
            </a:r>
            <a:r>
              <a:rPr lang="en-GB" sz="2400" dirty="0" smtClean="0"/>
              <a:t> University applicants </a:t>
            </a:r>
            <a:r>
              <a:rPr lang="en-GB" sz="2400" dirty="0"/>
              <a:t>for English Literature than all foreign languages combined</a:t>
            </a:r>
          </a:p>
          <a:p>
            <a:pPr lvl="0"/>
            <a:r>
              <a:rPr lang="en-GB" sz="2400" dirty="0"/>
              <a:t>The closure of about one third of university language departments</a:t>
            </a:r>
          </a:p>
          <a:p>
            <a:pPr lvl="0"/>
            <a:r>
              <a:rPr lang="en-GB" sz="2400" dirty="0"/>
              <a:t>The closure of so many university courses for translators and interpreters - there is a serious shortage of native English translators/interpreters working for the European Commission institutions which has led to cancelled meetings</a:t>
            </a:r>
          </a:p>
          <a:p>
            <a:endParaRPr lang="en-GB" sz="2400" b="1" dirty="0">
              <a:solidFill>
                <a:srgbClr val="003300"/>
              </a:solidFill>
            </a:endParaRPr>
          </a:p>
        </p:txBody>
      </p:sp>
    </p:spTree>
    <p:extLst>
      <p:ext uri="{BB962C8B-B14F-4D97-AF65-F5344CB8AC3E}">
        <p14:creationId xmlns="" xmlns:p14="http://schemas.microsoft.com/office/powerpoint/2010/main" val="242206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a:solidFill>
                  <a:schemeClr val="tx1"/>
                </a:solidFill>
                <a:effectLst/>
              </a:rPr>
              <a:t>Some Additional Reported Concerns</a:t>
            </a:r>
            <a:endParaRPr lang="en-GB" sz="2800" dirty="0">
              <a:solidFill>
                <a:schemeClr val="tx1"/>
              </a:solidFill>
            </a:endParaRPr>
          </a:p>
        </p:txBody>
      </p:sp>
      <p:sp>
        <p:nvSpPr>
          <p:cNvPr id="2" name="Content Placeholder 1"/>
          <p:cNvSpPr>
            <a:spLocks noGrp="1"/>
          </p:cNvSpPr>
          <p:nvPr>
            <p:ph sz="quarter" idx="1"/>
          </p:nvPr>
        </p:nvSpPr>
        <p:spPr/>
        <p:txBody>
          <a:bodyPr>
            <a:normAutofit/>
          </a:bodyPr>
          <a:lstStyle/>
          <a:p>
            <a:pPr lvl="0"/>
            <a:r>
              <a:rPr lang="en-GB" sz="2400" dirty="0"/>
              <a:t>In 2011 only 1.5% of the applicants for European Union jobs in Brussels were British - because of the lack of language skills - resulting in 7 successful UK candidates</a:t>
            </a:r>
          </a:p>
          <a:p>
            <a:pPr lvl="0"/>
            <a:r>
              <a:rPr lang="en-GB" sz="2400" dirty="0"/>
              <a:t>Increasingly the world of business is dominated by an international elite – multinational, multilingual, at ease anywhere in the world</a:t>
            </a:r>
          </a:p>
          <a:p>
            <a:pPr lvl="0"/>
            <a:r>
              <a:rPr lang="en-GB" sz="2400" dirty="0"/>
              <a:t>The misconception that the “whole world speaks English” –  75% of the world does not speak English – On the Internet in 2000, English dominated with 51% but by 2010 this share had dropped to 29%</a:t>
            </a:r>
          </a:p>
          <a:p>
            <a:endParaRPr lang="en-GB" sz="2400" b="1" dirty="0">
              <a:solidFill>
                <a:srgbClr val="003300"/>
              </a:solidFill>
            </a:endParaRPr>
          </a:p>
        </p:txBody>
      </p:sp>
    </p:spTree>
    <p:extLst>
      <p:ext uri="{BB962C8B-B14F-4D97-AF65-F5344CB8AC3E}">
        <p14:creationId xmlns="" xmlns:p14="http://schemas.microsoft.com/office/powerpoint/2010/main" val="272058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rPr>
              <a:t>More concerns</a:t>
            </a:r>
            <a:endParaRPr lang="el-GR" sz="3600" dirty="0">
              <a:solidFill>
                <a:schemeClr val="tx1"/>
              </a:solidFill>
            </a:endParaRPr>
          </a:p>
        </p:txBody>
      </p:sp>
      <p:sp>
        <p:nvSpPr>
          <p:cNvPr id="3" name="Content Placeholder 2"/>
          <p:cNvSpPr>
            <a:spLocks noGrp="1"/>
          </p:cNvSpPr>
          <p:nvPr>
            <p:ph sz="quarter" idx="1"/>
          </p:nvPr>
        </p:nvSpPr>
        <p:spPr/>
        <p:txBody>
          <a:bodyPr/>
          <a:lstStyle/>
          <a:p>
            <a:r>
              <a:rPr lang="en-US" dirty="0" smtClean="0"/>
              <a:t>Few representatives of tour companies can speak an appropriate level of the language of the country in which they are posted. </a:t>
            </a:r>
          </a:p>
          <a:p>
            <a:r>
              <a:rPr lang="en-US" dirty="0" smtClean="0"/>
              <a:t>There is a similar lack of foreign language competence in most UK Tourist Information </a:t>
            </a:r>
            <a:r>
              <a:rPr lang="en-US" dirty="0" err="1" smtClean="0"/>
              <a:t>Centres</a:t>
            </a:r>
            <a:r>
              <a:rPr lang="en-US" dirty="0" smtClean="0"/>
              <a:t>/Airports/Hotels/Visitor Attractions to welcome and communicate with overseas visitors in their own language – a major UK industry!</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209</TotalTime>
  <Words>1424</Words>
  <Application>Microsoft Office PowerPoint</Application>
  <PresentationFormat>On-screen Show (4:3)</PresentationFormat>
  <Paragraphs>100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          National and Kapodistrian University of Athens Faculty of English Language and Literature Course: European Perspectives in Foreign Language Teaching Learning &amp; Assessment  Acad. Year: 2013-14</vt:lpstr>
      <vt:lpstr>“Languages: The State of the Nation”- British Academy Report</vt:lpstr>
      <vt:lpstr>The CBI/Pearson Education and Skills Survey 2012</vt:lpstr>
      <vt:lpstr>The British Chambers of Commerce Survey</vt:lpstr>
      <vt:lpstr>Professor James Foreman-Peck – Cardiff University</vt:lpstr>
      <vt:lpstr>Some Additional Reported Concerns</vt:lpstr>
      <vt:lpstr>Some Additional Reported Concerns</vt:lpstr>
      <vt:lpstr>Some Additional Reported Concerns</vt:lpstr>
      <vt:lpstr>More concerns</vt:lpstr>
      <vt:lpstr>European Commission ELAN Survey</vt:lpstr>
      <vt:lpstr>What’s in a name?</vt:lpstr>
      <vt:lpstr>What’s in a name?</vt:lpstr>
      <vt:lpstr>“Language Competences for Employability, Mobility and Growth” – European Commission</vt:lpstr>
      <vt:lpstr>“Language Competences for Employability, Mobility and Growth” – European Commission</vt:lpstr>
      <vt:lpstr>“Language Competences for Employability, Mobility and Growth” – European Commission</vt:lpstr>
      <vt:lpstr>The ELAN Study</vt:lpstr>
      <vt:lpstr>Where a company’s language and cultural needs are most likely to occur</vt:lpstr>
      <vt:lpstr>Where a company’s language and cultural needs are most likely to occur</vt:lpstr>
      <vt:lpstr>Where using a customer’s own language can bring additional benefits</vt:lpstr>
      <vt:lpstr>Do pictures tell a true story?</vt:lpstr>
      <vt:lpstr>The Way Forward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Vocational Languages</dc:title>
  <dc:creator>Geoff Scaplehorn</dc:creator>
  <cp:lastModifiedBy>bessie</cp:lastModifiedBy>
  <cp:revision>28</cp:revision>
  <dcterms:created xsi:type="dcterms:W3CDTF">2013-10-06T20:00:36Z</dcterms:created>
  <dcterms:modified xsi:type="dcterms:W3CDTF">2014-01-15T19:10:41Z</dcterms:modified>
</cp:coreProperties>
</file>