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38" r:id="rId2"/>
  </p:sldMasterIdLst>
  <p:notesMasterIdLst>
    <p:notesMasterId r:id="rId12"/>
  </p:notesMasterIdLst>
  <p:handoutMasterIdLst>
    <p:handoutMasterId r:id="rId13"/>
  </p:handoutMasterIdLst>
  <p:sldIdLst>
    <p:sldId id="256" r:id="rId3"/>
    <p:sldId id="257" r:id="rId4"/>
    <p:sldId id="259" r:id="rId5"/>
    <p:sldId id="258" r:id="rId6"/>
    <p:sldId id="265" r:id="rId7"/>
    <p:sldId id="266" r:id="rId8"/>
    <p:sldId id="272" r:id="rId9"/>
    <p:sldId id="273" r:id="rId10"/>
    <p:sldId id="267" r:id="rId1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3810" autoAdjust="0"/>
  </p:normalViewPr>
  <p:slideViewPr>
    <p:cSldViewPr>
      <p:cViewPr varScale="1">
        <p:scale>
          <a:sx n="82" d="100"/>
          <a:sy n="82" d="100"/>
        </p:scale>
        <p:origin x="-2370" y="-90"/>
      </p:cViewPr>
      <p:guideLst>
        <p:guide orient="horz" pos="2160"/>
        <p:guide pos="2880"/>
      </p:guideLst>
    </p:cSldViewPr>
  </p:slideViewPr>
  <p:notesTextViewPr>
    <p:cViewPr>
      <p:scale>
        <a:sx n="100" d="100"/>
        <a:sy n="100" d="100"/>
      </p:scale>
      <p:origin x="0" y="0"/>
    </p:cViewPr>
  </p:notesTextViewPr>
  <p:notesViewPr>
    <p:cSldViewPr>
      <p:cViewPr varScale="1">
        <p:scale>
          <a:sx n="78" d="100"/>
          <a:sy n="78" d="100"/>
        </p:scale>
        <p:origin x="-3402" y="-108"/>
      </p:cViewPr>
      <p:guideLst>
        <p:guide orient="horz" pos="2880"/>
        <p:guide pos="216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6B780845-26A0-4104-81C7-616A74BC2715}" type="datetimeFigureOut">
              <a:rPr lang="en-US"/>
              <a:pPr>
                <a:defRPr/>
              </a:pPr>
              <a:t>12/27/2014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3654F12-95DF-452D-B95A-ED1C8955342E}" type="slidenum">
              <a:rPr lang="en-US"/>
              <a:pPr>
                <a:defRPr/>
              </a:pPr>
              <a:t>‹#›</a:t>
            </a:fld>
            <a:endParaRPr lang="en-US"/>
          </a:p>
        </p:txBody>
      </p:sp>
    </p:spTree>
    <p:extLst>
      <p:ext uri="{BB962C8B-B14F-4D97-AF65-F5344CB8AC3E}">
        <p14:creationId xmlns="" xmlns:p14="http://schemas.microsoft.com/office/powerpoint/2010/main" val="2669606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de-AT"/>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F5548A89-FFD8-4E12-AE46-26CDBE197B01}" type="datetimeFigureOut">
              <a:rPr lang="de-AT"/>
              <a:pPr>
                <a:defRPr/>
              </a:pPr>
              <a:t>27.12.2014</a:t>
            </a:fld>
            <a:endParaRPr lang="de-A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AT"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de-A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5A42156E-CBA7-47B6-BF34-123B0599826D}" type="slidenum">
              <a:rPr lang="de-AT"/>
              <a:pPr>
                <a:defRPr/>
              </a:pPr>
              <a:t>‹#›</a:t>
            </a:fld>
            <a:endParaRPr lang="de-AT"/>
          </a:p>
        </p:txBody>
      </p:sp>
    </p:spTree>
    <p:extLst>
      <p:ext uri="{BB962C8B-B14F-4D97-AF65-F5344CB8AC3E}">
        <p14:creationId xmlns="" xmlns:p14="http://schemas.microsoft.com/office/powerpoint/2010/main" val="895946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GB" b="1" smtClean="0"/>
              <a:t>Innovative methodologies and assessment in language learning</a:t>
            </a:r>
            <a:endParaRPr lang="de-AT" smtClean="0"/>
          </a:p>
          <a:p>
            <a:r>
              <a:rPr lang="en-GB" smtClean="0"/>
              <a:t>Thank you for inviting the European Centre for Modern Languages to provide an update of the progress so far on this action of the European Commission and the ECML. I would like to pass on the greetings of the Executive Director of the Centre Waldemar Martyniuk, who many of you know and have been in contact with. He sends his apologies for not being able to attend the meeting and hopes that the group will be able to schedule one of its meetings at the ECML in Graz in the not too distant future.</a:t>
            </a:r>
            <a:endParaRPr lang="de-AT" smtClean="0"/>
          </a:p>
          <a:p>
            <a:r>
              <a:rPr lang="en-GB" smtClean="0"/>
              <a:t> </a:t>
            </a:r>
            <a:endParaRPr lang="de-AT" smtClean="0"/>
          </a:p>
          <a:p>
            <a:r>
              <a:rPr lang="en-GB" smtClean="0"/>
              <a:t>We are still at a relatively early stage of development with the action which started only in May. We are roughly about one third of the way into the 12 month timeline.</a:t>
            </a:r>
            <a:endParaRPr lang="de-AT" smtClean="0"/>
          </a:p>
          <a:p>
            <a:r>
              <a:rPr lang="en-GB" smtClean="0"/>
              <a:t>During this presentation I would like to remind you of the background to the cooperation action and how it came about, provide an overview of the two initiatives it comprises and some feedback on the events which have taken place to date.</a:t>
            </a:r>
            <a:endParaRPr lang="de-AT" smtClean="0"/>
          </a:p>
          <a:p>
            <a:r>
              <a:rPr lang="en-GB" smtClean="0"/>
              <a:t>At the end I will look towards the future and possible ways of extending this action to go beyond May 2014 and/or its widening out to include other areas of common interest to the ECML, EC and the member states of both organisations.</a:t>
            </a:r>
            <a:endParaRPr lang="de-AT" smtClean="0"/>
          </a:p>
          <a:p>
            <a:endParaRPr lang="de-AT" smtClean="0"/>
          </a:p>
        </p:txBody>
      </p:sp>
      <p:sp>
        <p:nvSpPr>
          <p:cNvPr id="17412" name="Slide Number Placeholder 3"/>
          <p:cNvSpPr>
            <a:spLocks noGrp="1"/>
          </p:cNvSpPr>
          <p:nvPr>
            <p:ph type="sldNum" sz="quarter" idx="5"/>
          </p:nvPr>
        </p:nvSpPr>
        <p:spPr bwMode="auto">
          <a:noFill/>
          <a:ln>
            <a:miter lim="800000"/>
            <a:headEnd/>
            <a:tailEnd/>
          </a:ln>
        </p:spPr>
        <p:txBody>
          <a:bodyPr/>
          <a:lstStyle/>
          <a:p>
            <a:fld id="{4F07B453-D480-458F-A7BE-72966C1CF3DD}" type="slidenum">
              <a:rPr lang="de-AT"/>
              <a:pPr/>
              <a:t>1</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r>
              <a:rPr lang="en-GB" smtClean="0"/>
              <a:t>The title of action</a:t>
            </a:r>
            <a:r>
              <a:rPr lang="en-GB" b="1" smtClean="0"/>
              <a:t> Innovative methodologies and assessment in language learning</a:t>
            </a:r>
            <a:r>
              <a:rPr lang="en-GB" smtClean="0"/>
              <a:t> reflects an intention to focus on areas which can contribute in a significant way to quality in language education. Through the action there is a desire to improve efficiency in language education and utilise the potential of ICT in an effective way in language education, to improve access to  resources,  and to ensure the relevance of  language competences and that their assessment is carried out in a valid and reliable way. </a:t>
            </a:r>
          </a:p>
          <a:p>
            <a:endParaRPr lang="de-AT" smtClean="0"/>
          </a:p>
          <a:p>
            <a:r>
              <a:rPr lang="en-GB" smtClean="0"/>
              <a:t>Within the Agreement the central concerns of the initiative are presented as:</a:t>
            </a:r>
            <a:endParaRPr lang="de-AT" smtClean="0"/>
          </a:p>
          <a:p>
            <a:pPr>
              <a:buFontTx/>
              <a:buChar char="•"/>
            </a:pPr>
            <a:r>
              <a:rPr lang="en-GB" smtClean="0"/>
              <a:t>the need to improve the efficiency of language teaching in schools, as well as the relevance of language competences acquired by young people for their employability and mobility, and for increased competitiveness of EU enterprises</a:t>
            </a:r>
            <a:endParaRPr lang="de-AT" smtClean="0"/>
          </a:p>
          <a:p>
            <a:pPr>
              <a:buFontTx/>
              <a:buChar char="•"/>
            </a:pPr>
            <a:r>
              <a:rPr lang="en-GB" smtClean="0"/>
              <a:t>the use of new technologies for improved and more accessible language learning, and the adoption of the tools developed by the Council of Europe for the assessment of language competences.</a:t>
            </a:r>
            <a:endParaRPr lang="de-AT" smtClean="0"/>
          </a:p>
          <a:p>
            <a:endParaRPr lang="de-AT" smtClean="0"/>
          </a:p>
        </p:txBody>
      </p:sp>
      <p:sp>
        <p:nvSpPr>
          <p:cNvPr id="18436" name="Slide Number Placeholder 3"/>
          <p:cNvSpPr>
            <a:spLocks noGrp="1"/>
          </p:cNvSpPr>
          <p:nvPr>
            <p:ph type="sldNum" sz="quarter" idx="5"/>
          </p:nvPr>
        </p:nvSpPr>
        <p:spPr bwMode="auto">
          <a:noFill/>
          <a:ln>
            <a:miter lim="800000"/>
            <a:headEnd/>
            <a:tailEnd/>
          </a:ln>
        </p:spPr>
        <p:txBody>
          <a:bodyPr/>
          <a:lstStyle/>
          <a:p>
            <a:fld id="{48B5C882-B713-4DEB-8693-5CED65F7EF49}" type="slidenum">
              <a:rPr lang="de-AT"/>
              <a:pPr/>
              <a:t>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r>
              <a:rPr lang="en-GB" smtClean="0"/>
              <a:t>The policy context behind the action is based on the common objective of the Commission and the Council of Europe  for promoting language learning and linguistic diversity. In the case of the CoE the approach is more value based in  support of:</a:t>
            </a:r>
            <a:endParaRPr lang="de-AT" smtClean="0"/>
          </a:p>
          <a:p>
            <a:pPr lvl="1"/>
            <a:r>
              <a:rPr lang="en-GB" smtClean="0"/>
              <a:t>social cohesion, democratic citizenship and intercultural dialogue </a:t>
            </a:r>
            <a:endParaRPr lang="de-AT" smtClean="0"/>
          </a:p>
          <a:p>
            <a:endParaRPr lang="en-GB" smtClean="0"/>
          </a:p>
          <a:p>
            <a:r>
              <a:rPr lang="en-GB" smtClean="0"/>
              <a:t>whilst for the Commission the focus is to a great extent on</a:t>
            </a:r>
            <a:endParaRPr lang="de-AT" smtClean="0"/>
          </a:p>
          <a:p>
            <a:pPr lvl="1"/>
            <a:r>
              <a:rPr lang="en-GB" smtClean="0"/>
              <a:t>Employability, economic growth and mobility </a:t>
            </a:r>
            <a:endParaRPr lang="de-AT" smtClean="0"/>
          </a:p>
          <a:p>
            <a:endParaRPr lang="en-GB" smtClean="0"/>
          </a:p>
          <a:p>
            <a:r>
              <a:rPr lang="en-GB" smtClean="0"/>
              <a:t>These represent complementary and  not mutually exclusive objectives</a:t>
            </a:r>
            <a:endParaRPr lang="de-AT" smtClean="0"/>
          </a:p>
          <a:p>
            <a:r>
              <a:rPr lang="en-GB" smtClean="0"/>
              <a:t>Another underlying factor behind the establishment of the Agreement are the European Council’s conclusions on language competences to enhance mobility from November 2011which encourage “making good use of the  resources and experience of all relevant European institutions and stakeholders, in particular the Council of Europe and its ECML”</a:t>
            </a:r>
            <a:endParaRPr lang="de-AT" sz="1600" smtClean="0"/>
          </a:p>
          <a:p>
            <a:r>
              <a:rPr lang="en-GB" smtClean="0"/>
              <a:t> </a:t>
            </a:r>
            <a:endParaRPr lang="en-GB" sz="800" smtClean="0"/>
          </a:p>
          <a:p>
            <a:pPr>
              <a:lnSpc>
                <a:spcPct val="80000"/>
              </a:lnSpc>
            </a:pPr>
            <a:endParaRPr lang="en-GB" sz="800" smtClean="0"/>
          </a:p>
          <a:p>
            <a:pPr>
              <a:lnSpc>
                <a:spcPct val="80000"/>
              </a:lnSpc>
            </a:pPr>
            <a:endParaRPr lang="de-AT" sz="800" smtClean="0"/>
          </a:p>
        </p:txBody>
      </p:sp>
      <p:sp>
        <p:nvSpPr>
          <p:cNvPr id="19460" name="Slide Number Placeholder 3"/>
          <p:cNvSpPr>
            <a:spLocks noGrp="1"/>
          </p:cNvSpPr>
          <p:nvPr>
            <p:ph type="sldNum" sz="quarter" idx="5"/>
          </p:nvPr>
        </p:nvSpPr>
        <p:spPr bwMode="auto">
          <a:noFill/>
          <a:ln>
            <a:miter lim="800000"/>
            <a:headEnd/>
            <a:tailEnd/>
          </a:ln>
        </p:spPr>
        <p:txBody>
          <a:bodyPr/>
          <a:lstStyle/>
          <a:p>
            <a:fld id="{BA5CFE2B-EBA9-4B80-AFE5-9DA1FC2DB5E5}" type="slidenum">
              <a:rPr lang="de-AT"/>
              <a:pPr/>
              <a:t>3</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r>
              <a:rPr lang="en-GB" smtClean="0"/>
              <a:t>The action comprises two initiatives</a:t>
            </a:r>
          </a:p>
          <a:p>
            <a:endParaRPr lang="de-AT" smtClean="0"/>
          </a:p>
          <a:p>
            <a:r>
              <a:rPr lang="en-GB" smtClean="0"/>
              <a:t>Use of ICT in support of language teaching and learning (ICT-REV)</a:t>
            </a:r>
            <a:endParaRPr lang="de-AT" smtClean="0"/>
          </a:p>
          <a:p>
            <a:r>
              <a:rPr lang="en-GB" smtClean="0"/>
              <a:t> </a:t>
            </a:r>
            <a:endParaRPr lang="de-AT" smtClean="0"/>
          </a:p>
          <a:p>
            <a:r>
              <a:rPr lang="en-GB" smtClean="0"/>
              <a:t>Relating language examinations to the common European reference levels of language proficiency: promoting quality assurance in education and facilitating mobility (RELANG)</a:t>
            </a:r>
            <a:endParaRPr lang="de-AT" smtClean="0"/>
          </a:p>
          <a:p>
            <a:r>
              <a:rPr lang="en-GB" smtClean="0"/>
              <a:t> </a:t>
            </a:r>
            <a:endParaRPr lang="de-AT" smtClean="0"/>
          </a:p>
          <a:p>
            <a:r>
              <a:rPr lang="en-GB" smtClean="0"/>
              <a:t>Both stem from successful 4 year projects run by the ECML (within its 2008-11 programme) which were subsequently run as activities  under the Centre’s training and consultancy scheme and benefit from the experience and expertise of the same international teams who coordinated those projects.</a:t>
            </a:r>
            <a:endParaRPr lang="de-AT" smtClean="0"/>
          </a:p>
          <a:p>
            <a:r>
              <a:rPr lang="en-GB" smtClean="0"/>
              <a:t> </a:t>
            </a:r>
            <a:endParaRPr lang="de-AT" smtClean="0"/>
          </a:p>
          <a:p>
            <a:r>
              <a:rPr lang="de-AT" smtClean="0"/>
              <a:t>We have flyers on both initiatives outlining some of their key features (welcome to take)</a:t>
            </a:r>
          </a:p>
        </p:txBody>
      </p:sp>
      <p:sp>
        <p:nvSpPr>
          <p:cNvPr id="20484" name="Slide Number Placeholder 3"/>
          <p:cNvSpPr>
            <a:spLocks noGrp="1"/>
          </p:cNvSpPr>
          <p:nvPr>
            <p:ph type="sldNum" sz="quarter" idx="5"/>
          </p:nvPr>
        </p:nvSpPr>
        <p:spPr bwMode="auto">
          <a:noFill/>
          <a:ln>
            <a:miter lim="800000"/>
            <a:headEnd/>
            <a:tailEnd/>
          </a:ln>
        </p:spPr>
        <p:txBody>
          <a:bodyPr/>
          <a:lstStyle/>
          <a:p>
            <a:fld id="{FEEA8008-50DA-4C10-8D8C-7F69419F63BE}" type="slidenum">
              <a:rPr lang="de-AT"/>
              <a:pPr/>
              <a:t>4</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a:lnSpc>
                <a:spcPct val="90000"/>
              </a:lnSpc>
            </a:pPr>
            <a:r>
              <a:rPr lang="en-GB" smtClean="0"/>
              <a:t>In September and early October we will hold preparatory meetings in Graz with the national representatives acting as local coordinators and the expert team</a:t>
            </a:r>
            <a:endParaRPr lang="de-AT" smtClean="0"/>
          </a:p>
          <a:p>
            <a:pPr>
              <a:lnSpc>
                <a:spcPct val="90000"/>
              </a:lnSpc>
            </a:pPr>
            <a:r>
              <a:rPr lang="en-GB" smtClean="0"/>
              <a:t> </a:t>
            </a:r>
            <a:endParaRPr lang="de-AT" smtClean="0"/>
          </a:p>
          <a:p>
            <a:pPr>
              <a:lnSpc>
                <a:spcPct val="90000"/>
              </a:lnSpc>
            </a:pPr>
            <a:r>
              <a:rPr lang="en-GB" b="1" smtClean="0"/>
              <a:t>ICT-REV (prep meeting at the start of October) </a:t>
            </a:r>
            <a:br>
              <a:rPr lang="en-GB" b="1" smtClean="0"/>
            </a:br>
            <a:r>
              <a:rPr lang="en-GB" smtClean="0"/>
              <a:t>Belgium, Croatia, Finland, Hungary, Norway, Slovenia, UK</a:t>
            </a:r>
            <a:endParaRPr lang="de-AT" smtClean="0"/>
          </a:p>
          <a:p>
            <a:pPr>
              <a:lnSpc>
                <a:spcPct val="90000"/>
              </a:lnSpc>
            </a:pPr>
            <a:r>
              <a:rPr lang="en-GB" b="1" smtClean="0"/>
              <a:t>RELANG: (prep meeting next Monday)</a:t>
            </a:r>
            <a:r>
              <a:rPr lang="en-GB" smtClean="0"/>
              <a:t/>
            </a:r>
            <a:br>
              <a:rPr lang="en-GB" smtClean="0"/>
            </a:br>
            <a:r>
              <a:rPr lang="en-GB" smtClean="0"/>
              <a:t>Croatia, Czech Republic, Hungary, Montenegro, Romania, Slovakia, Slovenia (in addition to Cyprus, Lithuania and Iceland)</a:t>
            </a:r>
            <a:endParaRPr lang="de-AT" smtClean="0"/>
          </a:p>
          <a:p>
            <a:pPr>
              <a:lnSpc>
                <a:spcPct val="90000"/>
              </a:lnSpc>
            </a:pPr>
            <a:r>
              <a:rPr lang="en-GB" smtClean="0"/>
              <a:t>In total 17 workshops  will be run between May 2013 and April 2014</a:t>
            </a:r>
            <a:endParaRPr lang="de-AT" smtClean="0"/>
          </a:p>
          <a:p>
            <a:pPr>
              <a:lnSpc>
                <a:spcPct val="90000"/>
              </a:lnSpc>
            </a:pPr>
            <a:r>
              <a:rPr lang="en-GB" smtClean="0"/>
              <a:t> </a:t>
            </a:r>
            <a:endParaRPr lang="de-AT" smtClean="0"/>
          </a:p>
          <a:p>
            <a:pPr>
              <a:lnSpc>
                <a:spcPct val="90000"/>
              </a:lnSpc>
            </a:pPr>
            <a:r>
              <a:rPr lang="en-GB" smtClean="0"/>
              <a:t>The majority  of the events take place from January to April next year</a:t>
            </a:r>
            <a:endParaRPr lang="de-AT" smtClean="0"/>
          </a:p>
          <a:p>
            <a:pPr>
              <a:lnSpc>
                <a:spcPct val="90000"/>
              </a:lnSpc>
            </a:pPr>
            <a:endParaRPr lang="en-GB" smtClean="0"/>
          </a:p>
          <a:p>
            <a:pPr>
              <a:lnSpc>
                <a:spcPct val="90000"/>
              </a:lnSpc>
            </a:pPr>
            <a:r>
              <a:rPr lang="en-GB" smtClean="0"/>
              <a:t>The preparatory meeting with the local coordinators and the prep work in general has proved very important for the success of the events. A lot of effort goes into this area by the teams in ensuring that they can deliver the workshops in a way which is adapted to the context of the country and will be most effective </a:t>
            </a:r>
            <a:endParaRPr lang="de-AT" smtClean="0"/>
          </a:p>
          <a:p>
            <a:pPr>
              <a:lnSpc>
                <a:spcPct val="90000"/>
              </a:lnSpc>
            </a:pPr>
            <a:endParaRPr lang="en-GB" smtClean="0"/>
          </a:p>
          <a:p>
            <a:pPr>
              <a:lnSpc>
                <a:spcPct val="90000"/>
              </a:lnSpc>
            </a:pPr>
            <a:r>
              <a:rPr lang="en-GB" smtClean="0"/>
              <a:t>Next events are ICT-REV (first) workshop in the UK in October and RELANG in Romania in November</a:t>
            </a:r>
            <a:endParaRPr lang="de-AT" smtClean="0"/>
          </a:p>
          <a:p>
            <a:pPr>
              <a:lnSpc>
                <a:spcPct val="90000"/>
              </a:lnSpc>
            </a:pPr>
            <a:r>
              <a:rPr lang="en-GB" smtClean="0"/>
              <a:t> </a:t>
            </a:r>
            <a:endParaRPr lang="de-AT" smtClean="0"/>
          </a:p>
          <a:p>
            <a:pPr>
              <a:lnSpc>
                <a:spcPct val="90000"/>
              </a:lnSpc>
            </a:pPr>
            <a:endParaRPr lang="de-AT" smtClean="0"/>
          </a:p>
        </p:txBody>
      </p:sp>
      <p:sp>
        <p:nvSpPr>
          <p:cNvPr id="21508" name="Slide Number Placeholder 3"/>
          <p:cNvSpPr>
            <a:spLocks noGrp="1"/>
          </p:cNvSpPr>
          <p:nvPr>
            <p:ph type="sldNum" sz="quarter" idx="5"/>
          </p:nvPr>
        </p:nvSpPr>
        <p:spPr bwMode="auto">
          <a:noFill/>
          <a:ln>
            <a:miter lim="800000"/>
            <a:headEnd/>
            <a:tailEnd/>
          </a:ln>
        </p:spPr>
        <p:txBody>
          <a:bodyPr/>
          <a:lstStyle/>
          <a:p>
            <a:fld id="{ADE6DA13-F2BA-4FDF-9B13-E79173965E33}" type="slidenum">
              <a:rPr lang="de-AT"/>
              <a:pPr/>
              <a:t>5</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r>
              <a:rPr lang="en-GB" smtClean="0"/>
              <a:t>To give you a small insight into the reactions we have received so far with (RELANG) we have prepared a few statistics on feedback</a:t>
            </a:r>
          </a:p>
          <a:p>
            <a:endParaRPr lang="en-GB" smtClean="0"/>
          </a:p>
          <a:p>
            <a:r>
              <a:rPr lang="en-GB" smtClean="0"/>
              <a:t>Based on the post-event questionnaire survey with 76 participants</a:t>
            </a:r>
            <a:endParaRPr lang="de-AT" smtClean="0"/>
          </a:p>
          <a:p>
            <a:r>
              <a:rPr lang="en-GB" smtClean="0"/>
              <a:t>100% of participants agree or strongly agree  they have a clear understanding of the principles of test construction</a:t>
            </a:r>
            <a:endParaRPr lang="de-AT" smtClean="0"/>
          </a:p>
          <a:p>
            <a:r>
              <a:rPr lang="en-GB" smtClean="0"/>
              <a:t>96% agree or strongly agree they have a clear understanding of how to link tests to the CEFR</a:t>
            </a:r>
            <a:endParaRPr lang="de-AT" smtClean="0"/>
          </a:p>
          <a:p>
            <a:r>
              <a:rPr lang="en-GB" smtClean="0"/>
              <a:t>90% agree or strongly agree they have a clear understanding of how to develop support materials adapted to the needs of their target groups</a:t>
            </a:r>
            <a:endParaRPr lang="de-AT" smtClean="0"/>
          </a:p>
          <a:p>
            <a:endParaRPr lang="de-AT" smtClean="0"/>
          </a:p>
        </p:txBody>
      </p:sp>
      <p:sp>
        <p:nvSpPr>
          <p:cNvPr id="22532" name="Slide Number Placeholder 3"/>
          <p:cNvSpPr>
            <a:spLocks noGrp="1"/>
          </p:cNvSpPr>
          <p:nvPr>
            <p:ph type="sldNum" sz="quarter" idx="5"/>
          </p:nvPr>
        </p:nvSpPr>
        <p:spPr bwMode="auto">
          <a:noFill/>
          <a:ln>
            <a:miter lim="800000"/>
            <a:headEnd/>
            <a:tailEnd/>
          </a:ln>
        </p:spPr>
        <p:txBody>
          <a:bodyPr/>
          <a:lstStyle/>
          <a:p>
            <a:fld id="{F56A2603-E96E-4EA5-B2DF-B69890C38098}" type="slidenum">
              <a:rPr lang="de-AT"/>
              <a:pPr/>
              <a:t>6</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r>
              <a:rPr lang="en-GB" smtClean="0"/>
              <a:t>To give you a small insight into the reactions we have received so far with (RELANG) we have prepared a few statistics on feedback</a:t>
            </a:r>
          </a:p>
          <a:p>
            <a:endParaRPr lang="en-GB" smtClean="0"/>
          </a:p>
          <a:p>
            <a:r>
              <a:rPr lang="en-GB" smtClean="0"/>
              <a:t>Based on the post-event questionnaire survey with 76 participants</a:t>
            </a:r>
            <a:endParaRPr lang="de-AT" smtClean="0"/>
          </a:p>
          <a:p>
            <a:r>
              <a:rPr lang="en-GB" smtClean="0"/>
              <a:t>100% of participants agree or strongly agree  they have a clear understanding of the principles of test construction</a:t>
            </a:r>
            <a:endParaRPr lang="de-AT" smtClean="0"/>
          </a:p>
          <a:p>
            <a:r>
              <a:rPr lang="en-GB" smtClean="0"/>
              <a:t>96% agree or strongly agree they have a clear understanding of how to link tests to the CEFR</a:t>
            </a:r>
            <a:endParaRPr lang="de-AT" smtClean="0"/>
          </a:p>
          <a:p>
            <a:r>
              <a:rPr lang="en-GB" smtClean="0"/>
              <a:t>90% agree or strongly agree they have a clear understanding of how to develop support materials adapted to the needs of their target groups</a:t>
            </a:r>
            <a:endParaRPr lang="de-AT" smtClean="0"/>
          </a:p>
          <a:p>
            <a:endParaRPr lang="de-AT" smtClean="0"/>
          </a:p>
        </p:txBody>
      </p:sp>
      <p:sp>
        <p:nvSpPr>
          <p:cNvPr id="23556" name="Slide Number Placeholder 3"/>
          <p:cNvSpPr>
            <a:spLocks noGrp="1"/>
          </p:cNvSpPr>
          <p:nvPr>
            <p:ph type="sldNum" sz="quarter" idx="5"/>
          </p:nvPr>
        </p:nvSpPr>
        <p:spPr bwMode="auto">
          <a:noFill/>
          <a:ln>
            <a:miter lim="800000"/>
            <a:headEnd/>
            <a:tailEnd/>
          </a:ln>
        </p:spPr>
        <p:txBody>
          <a:bodyPr/>
          <a:lstStyle/>
          <a:p>
            <a:fld id="{6AEB45D6-83B2-4DAD-9ACB-4714991C2016}" type="slidenum">
              <a:rPr lang="de-AT"/>
              <a:pPr/>
              <a:t>7</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a:lnSpc>
                <a:spcPct val="90000"/>
              </a:lnSpc>
            </a:pPr>
            <a:r>
              <a:rPr lang="en-GB" dirty="0" smtClean="0"/>
              <a:t>In September and early October we will hold preparatory meetings in Graz with the national representatives acting as local coordinators and the expert team</a:t>
            </a:r>
            <a:endParaRPr lang="de-AT" dirty="0" smtClean="0"/>
          </a:p>
          <a:p>
            <a:pPr>
              <a:lnSpc>
                <a:spcPct val="90000"/>
              </a:lnSpc>
            </a:pPr>
            <a:r>
              <a:rPr lang="en-GB" dirty="0" smtClean="0"/>
              <a:t> </a:t>
            </a:r>
            <a:endParaRPr lang="de-AT" dirty="0" smtClean="0"/>
          </a:p>
          <a:p>
            <a:pPr>
              <a:lnSpc>
                <a:spcPct val="90000"/>
              </a:lnSpc>
            </a:pPr>
            <a:r>
              <a:rPr lang="en-GB" b="1" dirty="0" smtClean="0"/>
              <a:t>ICT-REV (prep meeting at the start of October) </a:t>
            </a:r>
            <a:br>
              <a:rPr lang="en-GB" b="1" dirty="0" smtClean="0"/>
            </a:br>
            <a:r>
              <a:rPr lang="en-GB" dirty="0" smtClean="0"/>
              <a:t>Belgium, Croatia, Finland, Hungary, Norway, Slovenia, UK</a:t>
            </a:r>
            <a:endParaRPr lang="de-AT" dirty="0" smtClean="0"/>
          </a:p>
          <a:p>
            <a:pPr>
              <a:lnSpc>
                <a:spcPct val="90000"/>
              </a:lnSpc>
            </a:pPr>
            <a:r>
              <a:rPr lang="en-GB" b="1" smtClean="0"/>
              <a:t>RELANG: (prep meeting next Monday)</a:t>
            </a:r>
            <a:r>
              <a:rPr lang="en-GB" smtClean="0"/>
              <a:t/>
            </a:r>
            <a:br>
              <a:rPr lang="en-GB" smtClean="0"/>
            </a:br>
            <a:r>
              <a:rPr lang="en-GB" smtClean="0"/>
              <a:t>Croatia, Czech Republic, Hungary, Montenegro, Romania, Slovakia, Slovenia (in addition to Cyprus, Lithuania and Iceland)</a:t>
            </a:r>
            <a:endParaRPr lang="de-AT" dirty="0" smtClean="0"/>
          </a:p>
          <a:p>
            <a:pPr>
              <a:lnSpc>
                <a:spcPct val="90000"/>
              </a:lnSpc>
            </a:pPr>
            <a:r>
              <a:rPr lang="en-GB" dirty="0" smtClean="0"/>
              <a:t>In total 17 workshops  will be run between May 2013 and April 2014</a:t>
            </a:r>
            <a:endParaRPr lang="de-AT" dirty="0" smtClean="0"/>
          </a:p>
          <a:p>
            <a:pPr>
              <a:lnSpc>
                <a:spcPct val="90000"/>
              </a:lnSpc>
            </a:pPr>
            <a:r>
              <a:rPr lang="en-GB" dirty="0" smtClean="0"/>
              <a:t> </a:t>
            </a:r>
            <a:endParaRPr lang="de-AT" dirty="0" smtClean="0"/>
          </a:p>
          <a:p>
            <a:pPr>
              <a:lnSpc>
                <a:spcPct val="90000"/>
              </a:lnSpc>
            </a:pPr>
            <a:r>
              <a:rPr lang="en-GB" dirty="0" smtClean="0"/>
              <a:t>The majority  of the events take place from January to April next year</a:t>
            </a:r>
            <a:endParaRPr lang="de-AT" dirty="0" smtClean="0"/>
          </a:p>
          <a:p>
            <a:pPr>
              <a:lnSpc>
                <a:spcPct val="90000"/>
              </a:lnSpc>
            </a:pPr>
            <a:endParaRPr lang="en-GB" dirty="0" smtClean="0"/>
          </a:p>
          <a:p>
            <a:pPr>
              <a:lnSpc>
                <a:spcPct val="90000"/>
              </a:lnSpc>
            </a:pPr>
            <a:r>
              <a:rPr lang="en-GB" dirty="0" smtClean="0"/>
              <a:t>The preparatory meeting with the local coordinators and the prep work in general has proved very important for the success of the events. A lot of effort goes into this area by the teams in ensuring that they can deliver the workshops in a way which is adapted to the context of the country and will be most effective </a:t>
            </a:r>
            <a:endParaRPr lang="de-AT" dirty="0" smtClean="0"/>
          </a:p>
          <a:p>
            <a:pPr>
              <a:lnSpc>
                <a:spcPct val="90000"/>
              </a:lnSpc>
            </a:pPr>
            <a:endParaRPr lang="en-GB" dirty="0" smtClean="0"/>
          </a:p>
          <a:p>
            <a:pPr>
              <a:lnSpc>
                <a:spcPct val="90000"/>
              </a:lnSpc>
            </a:pPr>
            <a:r>
              <a:rPr lang="en-GB" dirty="0" smtClean="0"/>
              <a:t>Next events are ICT-REV (first) workshop in the UK in October and RELANG in Romania in November</a:t>
            </a:r>
            <a:endParaRPr lang="de-AT" dirty="0" smtClean="0"/>
          </a:p>
          <a:p>
            <a:pPr>
              <a:lnSpc>
                <a:spcPct val="90000"/>
              </a:lnSpc>
            </a:pPr>
            <a:r>
              <a:rPr lang="en-GB" dirty="0" smtClean="0"/>
              <a:t> </a:t>
            </a:r>
            <a:endParaRPr lang="de-AT" dirty="0" smtClean="0"/>
          </a:p>
          <a:p>
            <a:pPr>
              <a:lnSpc>
                <a:spcPct val="90000"/>
              </a:lnSpc>
            </a:pPr>
            <a:endParaRPr lang="de-AT"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5DF9968B-C0A6-4366-A3E4-CED8DAE9D21B}" type="slidenum">
              <a:rPr lang="de-AT"/>
              <a:pPr/>
              <a:t>8</a:t>
            </a:fld>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smtClean="0"/>
              <a:t>“A very clear precise description of how the exams should be linked to the CEFR was given. I now feel much more able to construct my own tests.”</a:t>
            </a:r>
          </a:p>
          <a:p>
            <a:endParaRPr lang="de-AT" smtClean="0"/>
          </a:p>
          <a:p>
            <a:r>
              <a:rPr lang="en-US" smtClean="0"/>
              <a:t>“All ideas were made clear and I am sure I can produce a test in a most professional way and get valid and reliable results.”</a:t>
            </a:r>
          </a:p>
          <a:p>
            <a:endParaRPr lang="de-AT" smtClean="0"/>
          </a:p>
          <a:p>
            <a:r>
              <a:rPr lang="en-US" smtClean="0"/>
              <a:t>“Relevant to recent developments taking place in Cyprus (NAP)”</a:t>
            </a:r>
            <a:r>
              <a:rPr lang="en-GB" smtClean="0"/>
              <a:t> </a:t>
            </a:r>
            <a:endParaRPr lang="de-AT" smtClean="0"/>
          </a:p>
          <a:p>
            <a:endParaRPr lang="de-AT" smtClean="0"/>
          </a:p>
          <a:p>
            <a:r>
              <a:rPr lang="de-AT" smtClean="0"/>
              <a:t>However perhaps the greatest endorsement so far has been the fact that the countries involved so far (at least 2 of the 3) have asked  whether it would be possible to have follow-up events. There does appear to be significant demand and the format we are offering seems to be successful.</a:t>
            </a:r>
          </a:p>
        </p:txBody>
      </p:sp>
      <p:sp>
        <p:nvSpPr>
          <p:cNvPr id="25604" name="Slide Number Placeholder 3"/>
          <p:cNvSpPr>
            <a:spLocks noGrp="1"/>
          </p:cNvSpPr>
          <p:nvPr>
            <p:ph type="sldNum" sz="quarter" idx="5"/>
          </p:nvPr>
        </p:nvSpPr>
        <p:spPr bwMode="auto">
          <a:noFill/>
          <a:ln>
            <a:miter lim="800000"/>
            <a:headEnd/>
            <a:tailEnd/>
          </a:ln>
        </p:spPr>
        <p:txBody>
          <a:bodyPr/>
          <a:lstStyle/>
          <a:p>
            <a:fld id="{E5D62598-2806-40DE-B114-DD0AE475D113}" type="slidenum">
              <a:rPr lang="de-AT"/>
              <a:pPr/>
              <a:t>9</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331913" y="6308725"/>
            <a:ext cx="2895600" cy="365125"/>
          </a:xfrm>
        </p:spPr>
        <p:txBody>
          <a:bodyPr/>
          <a:lstStyle>
            <a:lvl1pPr>
              <a:defRPr smtClean="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F4B52C3-7548-4F16-8F6A-A8BD9580C823}" type="datetimeFigureOut">
              <a:rPr lang="de-AT" smtClean="0"/>
              <a:pPr>
                <a:defRPr/>
              </a:pPr>
              <a:t>27.12.2014</a:t>
            </a:fld>
            <a:endParaRPr lang="de-AT"/>
          </a:p>
        </p:txBody>
      </p:sp>
      <p:sp>
        <p:nvSpPr>
          <p:cNvPr id="3" name="Footer Placeholder 2"/>
          <p:cNvSpPr>
            <a:spLocks noGrp="1"/>
          </p:cNvSpPr>
          <p:nvPr>
            <p:ph type="ftr" sz="quarter" idx="11"/>
          </p:nvPr>
        </p:nvSpPr>
        <p:spPr/>
        <p:txBody>
          <a:bodyPr/>
          <a:lstStyle/>
          <a:p>
            <a:pPr>
              <a:defRPr/>
            </a:pPr>
            <a:endParaRPr lang="de-AT"/>
          </a:p>
        </p:txBody>
      </p:sp>
      <p:sp>
        <p:nvSpPr>
          <p:cNvPr id="4" name="Slide Number Placeholder 3"/>
          <p:cNvSpPr>
            <a:spLocks noGrp="1"/>
          </p:cNvSpPr>
          <p:nvPr>
            <p:ph type="sldNum" sz="quarter" idx="12"/>
          </p:nvPr>
        </p:nvSpPr>
        <p:spPr/>
        <p:txBody>
          <a:bodyPr/>
          <a:lstStyle/>
          <a:p>
            <a:pPr>
              <a:defRPr/>
            </a:pPr>
            <a:fld id="{E1E6B983-E47B-4E89-83A7-E4CC527EC971}" type="slidenum">
              <a:rPr lang="de-AT" smtClean="0"/>
              <a:pPr>
                <a:defRPr/>
              </a:pPr>
              <a:t>‹#›</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pPr>
              <a:defRPr/>
            </a:pPr>
            <a:fld id="{FF4B52C3-7548-4F16-8F6A-A8BD9580C823}" type="datetimeFigureOut">
              <a:rPr lang="de-AT" smtClean="0"/>
              <a:pPr>
                <a:defRPr/>
              </a:pPr>
              <a:t>27.12.2014</a:t>
            </a:fld>
            <a:endParaRPr lang="de-AT"/>
          </a:p>
        </p:txBody>
      </p:sp>
      <p:sp>
        <p:nvSpPr>
          <p:cNvPr id="6" name="Footer Placeholder 5"/>
          <p:cNvSpPr>
            <a:spLocks noGrp="1"/>
          </p:cNvSpPr>
          <p:nvPr>
            <p:ph type="ftr" sz="quarter" idx="11"/>
          </p:nvPr>
        </p:nvSpPr>
        <p:spPr/>
        <p:txBody>
          <a:bodyPr/>
          <a:lstStyle/>
          <a:p>
            <a:pPr>
              <a:defRPr/>
            </a:pPr>
            <a:endParaRPr lang="de-AT"/>
          </a:p>
        </p:txBody>
      </p:sp>
      <p:sp>
        <p:nvSpPr>
          <p:cNvPr id="7" name="Slide Number Placeholder 6"/>
          <p:cNvSpPr>
            <a:spLocks noGrp="1"/>
          </p:cNvSpPr>
          <p:nvPr>
            <p:ph type="sldNum" sz="quarter" idx="12"/>
          </p:nvPr>
        </p:nvSpPr>
        <p:spPr/>
        <p:txBody>
          <a:bodyPr/>
          <a:lstStyle/>
          <a:p>
            <a:pPr>
              <a:defRPr/>
            </a:pPr>
            <a:fld id="{E1E6B983-E47B-4E89-83A7-E4CC527EC971}" type="slidenum">
              <a:rPr lang="de-AT" smtClean="0"/>
              <a:pPr>
                <a:defRPr/>
              </a:pPr>
              <a:t>‹#›</a:t>
            </a:fld>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pPr>
              <a:defRPr/>
            </a:pPr>
            <a:fld id="{FF4B52C3-7548-4F16-8F6A-A8BD9580C823}" type="datetimeFigureOut">
              <a:rPr lang="de-AT" smtClean="0"/>
              <a:pPr>
                <a:defRPr/>
              </a:pPr>
              <a:t>27.12.2014</a:t>
            </a:fld>
            <a:endParaRPr lang="de-AT"/>
          </a:p>
        </p:txBody>
      </p:sp>
      <p:sp>
        <p:nvSpPr>
          <p:cNvPr id="6" name="Footer Placeholder 5"/>
          <p:cNvSpPr>
            <a:spLocks noGrp="1"/>
          </p:cNvSpPr>
          <p:nvPr>
            <p:ph type="ftr" sz="quarter" idx="11"/>
          </p:nvPr>
        </p:nvSpPr>
        <p:spPr/>
        <p:txBody>
          <a:bodyPr/>
          <a:lstStyle/>
          <a:p>
            <a:pPr>
              <a:defRPr/>
            </a:pPr>
            <a:endParaRPr lang="de-AT"/>
          </a:p>
        </p:txBody>
      </p:sp>
      <p:sp>
        <p:nvSpPr>
          <p:cNvPr id="7" name="Slide Number Placeholder 6"/>
          <p:cNvSpPr>
            <a:spLocks noGrp="1"/>
          </p:cNvSpPr>
          <p:nvPr>
            <p:ph type="sldNum" sz="quarter" idx="12"/>
          </p:nvPr>
        </p:nvSpPr>
        <p:spPr/>
        <p:txBody>
          <a:bodyPr/>
          <a:lstStyle/>
          <a:p>
            <a:pPr>
              <a:defRPr/>
            </a:pPr>
            <a:fld id="{E1E6B983-E47B-4E89-83A7-E4CC527EC971}" type="slidenum">
              <a:rPr lang="de-AT" smtClean="0"/>
              <a:pPr>
                <a:defRPr/>
              </a:pPr>
              <a:t>‹#›</a:t>
            </a:fld>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pPr>
              <a:defRPr/>
            </a:pPr>
            <a:fld id="{FF4B52C3-7548-4F16-8F6A-A8BD9580C823}" type="datetimeFigureOut">
              <a:rPr lang="de-AT" smtClean="0"/>
              <a:pPr>
                <a:defRPr/>
              </a:pPr>
              <a:t>27.12.2014</a:t>
            </a:fld>
            <a:endParaRPr lang="de-AT"/>
          </a:p>
        </p:txBody>
      </p:sp>
      <p:sp>
        <p:nvSpPr>
          <p:cNvPr id="5" name="Footer Placeholder 4"/>
          <p:cNvSpPr>
            <a:spLocks noGrp="1"/>
          </p:cNvSpPr>
          <p:nvPr>
            <p:ph type="ftr" sz="quarter" idx="11"/>
          </p:nvPr>
        </p:nvSpPr>
        <p:spPr/>
        <p:txBody>
          <a:bodyPr/>
          <a:lstStyle/>
          <a:p>
            <a:pPr>
              <a:defRPr/>
            </a:pPr>
            <a:endParaRPr lang="de-AT"/>
          </a:p>
        </p:txBody>
      </p:sp>
      <p:sp>
        <p:nvSpPr>
          <p:cNvPr id="6" name="Slide Number Placeholder 5"/>
          <p:cNvSpPr>
            <a:spLocks noGrp="1"/>
          </p:cNvSpPr>
          <p:nvPr>
            <p:ph type="sldNum" sz="quarter" idx="12"/>
          </p:nvPr>
        </p:nvSpPr>
        <p:spPr/>
        <p:txBody>
          <a:bodyPr/>
          <a:lstStyle/>
          <a:p>
            <a:pPr>
              <a:defRPr/>
            </a:pPr>
            <a:fld id="{E1E6B983-E47B-4E89-83A7-E4CC527EC971}" type="slidenum">
              <a:rPr lang="de-AT" smtClean="0"/>
              <a:pPr>
                <a:defRPr/>
              </a:pPr>
              <a:t>‹#›</a:t>
            </a:fld>
            <a:endParaRPr lang="de-A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pPr>
              <a:defRPr/>
            </a:pPr>
            <a:fld id="{FF4B52C3-7548-4F16-8F6A-A8BD9580C823}" type="datetimeFigureOut">
              <a:rPr lang="de-AT" smtClean="0"/>
              <a:pPr>
                <a:defRPr/>
              </a:pPr>
              <a:t>27.12.2014</a:t>
            </a:fld>
            <a:endParaRPr lang="de-AT"/>
          </a:p>
        </p:txBody>
      </p:sp>
      <p:sp>
        <p:nvSpPr>
          <p:cNvPr id="5" name="Footer Placeholder 4"/>
          <p:cNvSpPr>
            <a:spLocks noGrp="1"/>
          </p:cNvSpPr>
          <p:nvPr>
            <p:ph type="ftr" sz="quarter" idx="11"/>
          </p:nvPr>
        </p:nvSpPr>
        <p:spPr/>
        <p:txBody>
          <a:bodyPr/>
          <a:lstStyle/>
          <a:p>
            <a:pPr>
              <a:defRPr/>
            </a:pPr>
            <a:endParaRPr lang="de-AT"/>
          </a:p>
        </p:txBody>
      </p:sp>
      <p:sp>
        <p:nvSpPr>
          <p:cNvPr id="6" name="Slide Number Placeholder 5"/>
          <p:cNvSpPr>
            <a:spLocks noGrp="1"/>
          </p:cNvSpPr>
          <p:nvPr>
            <p:ph type="sldNum" sz="quarter" idx="12"/>
          </p:nvPr>
        </p:nvSpPr>
        <p:spPr/>
        <p:txBody>
          <a:bodyPr/>
          <a:lstStyle/>
          <a:p>
            <a:pPr>
              <a:defRPr/>
            </a:pPr>
            <a:fld id="{E1E6B983-E47B-4E89-83A7-E4CC527EC971}" type="slidenum">
              <a:rPr lang="de-AT" smtClean="0"/>
              <a:pPr>
                <a:defRPr/>
              </a:pPr>
              <a:t>‹#›</a:t>
            </a:fld>
            <a:endParaRPr lang="de-A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395288" y="908721"/>
            <a:ext cx="8291512" cy="792087"/>
          </a:xfrm>
        </p:spPr>
        <p:txBody>
          <a:bodyPr/>
          <a:lstStyle>
            <a:lvl1pPr>
              <a:defRPr>
                <a:solidFill>
                  <a:schemeClr val="accent5">
                    <a:lumMod val="7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395536" y="1772816"/>
            <a:ext cx="8291264" cy="410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a:xfrm>
            <a:off x="1331913" y="6308725"/>
            <a:ext cx="2895600" cy="365125"/>
          </a:xfrm>
        </p:spPr>
        <p:txBody>
          <a:bodyPr/>
          <a:lstStyle>
            <a:lvl1pPr>
              <a:defRPr smtClean="0"/>
            </a:lvl1pPr>
          </a:lstStyle>
          <a:p>
            <a:pPr>
              <a:defRPr/>
            </a:pPr>
            <a:endParaRPr lang="de-A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pPr>
              <a:defRPr/>
            </a:pPr>
            <a:fld id="{FF4B52C3-7548-4F16-8F6A-A8BD9580C823}" type="datetimeFigureOut">
              <a:rPr lang="de-AT" smtClean="0"/>
              <a:pPr>
                <a:defRPr/>
              </a:pPr>
              <a:t>27.12.2014</a:t>
            </a:fld>
            <a:endParaRPr lang="de-AT"/>
          </a:p>
        </p:txBody>
      </p:sp>
      <p:sp>
        <p:nvSpPr>
          <p:cNvPr id="4" name="Fußzeilenplatzhalter 3"/>
          <p:cNvSpPr>
            <a:spLocks noGrp="1"/>
          </p:cNvSpPr>
          <p:nvPr>
            <p:ph type="ftr" sz="quarter" idx="11"/>
          </p:nvPr>
        </p:nvSpPr>
        <p:spPr/>
        <p:txBody>
          <a:bodyPr/>
          <a:lstStyle/>
          <a:p>
            <a:pPr>
              <a:defRPr/>
            </a:pPr>
            <a:endParaRPr lang="de-AT"/>
          </a:p>
        </p:txBody>
      </p:sp>
      <p:sp>
        <p:nvSpPr>
          <p:cNvPr id="5" name="Foliennummernplatzhalter 4"/>
          <p:cNvSpPr>
            <a:spLocks noGrp="1"/>
          </p:cNvSpPr>
          <p:nvPr>
            <p:ph type="sldNum" sz="quarter" idx="12"/>
          </p:nvPr>
        </p:nvSpPr>
        <p:spPr/>
        <p:txBody>
          <a:bodyPr/>
          <a:lstStyle/>
          <a:p>
            <a:pPr>
              <a:defRPr/>
            </a:pPr>
            <a:fld id="{E1E6B983-E47B-4E89-83A7-E4CC527EC971}" type="slidenum">
              <a:rPr lang="de-AT" smtClean="0"/>
              <a:pPr>
                <a:defRPr/>
              </a:pPr>
              <a:t>‹#›</a:t>
            </a:fld>
            <a:endParaRPr lang="de-AT"/>
          </a:p>
        </p:txBody>
      </p:sp>
    </p:spTree>
    <p:extLst>
      <p:ext uri="{BB962C8B-B14F-4D97-AF65-F5344CB8AC3E}">
        <p14:creationId xmlns="" xmlns:p14="http://schemas.microsoft.com/office/powerpoint/2010/main" val="1744981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395288" y="908721"/>
            <a:ext cx="8291512" cy="792087"/>
          </a:xfrm>
        </p:spPr>
        <p:txBody>
          <a:bodyPr/>
          <a:lstStyle>
            <a:lvl1pPr>
              <a:defRPr>
                <a:solidFill>
                  <a:schemeClr val="accent5">
                    <a:lumMod val="7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395536" y="1772816"/>
            <a:ext cx="8291264" cy="410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a:xfrm>
            <a:off x="1331913" y="6308725"/>
            <a:ext cx="2895600" cy="365125"/>
          </a:xfrm>
        </p:spPr>
        <p:txBody>
          <a:bodyPr/>
          <a:lstStyle>
            <a:lvl1pPr>
              <a:defRPr smtClean="0"/>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908721"/>
            <a:ext cx="8291512" cy="792087"/>
          </a:xfrm>
        </p:spPr>
        <p:txBody>
          <a:bodyPr/>
          <a:lstStyle>
            <a:lvl1pPr>
              <a:defRPr>
                <a:solidFill>
                  <a:schemeClr val="accent5">
                    <a:lumMod val="7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395536" y="1772816"/>
            <a:ext cx="8291264" cy="410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0B6E374-139B-4D3B-9028-ADEE502445DF}" type="datetimeFigureOut">
              <a:rPr lang="en-US"/>
              <a:pPr>
                <a:defRPr/>
              </a:pPr>
              <a:t>12/27/2014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187530-9BF8-4E03-AE8D-F4F85E33DD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F4B52C3-7548-4F16-8F6A-A8BD9580C823}" type="datetimeFigureOut">
              <a:rPr lang="de-AT" smtClean="0"/>
              <a:pPr>
                <a:defRPr/>
              </a:pPr>
              <a:t>27.12.2014</a:t>
            </a:fld>
            <a:endParaRPr lang="de-AT"/>
          </a:p>
        </p:txBody>
      </p:sp>
      <p:sp>
        <p:nvSpPr>
          <p:cNvPr id="5" name="Footer Placeholder 4"/>
          <p:cNvSpPr>
            <a:spLocks noGrp="1"/>
          </p:cNvSpPr>
          <p:nvPr>
            <p:ph type="ftr" sz="quarter" idx="11"/>
          </p:nvPr>
        </p:nvSpPr>
        <p:spPr/>
        <p:txBody>
          <a:bodyPr/>
          <a:lstStyle/>
          <a:p>
            <a:pPr>
              <a:defRPr/>
            </a:pPr>
            <a:endParaRPr lang="de-AT"/>
          </a:p>
        </p:txBody>
      </p:sp>
      <p:sp>
        <p:nvSpPr>
          <p:cNvPr id="6" name="Slide Number Placeholder 5"/>
          <p:cNvSpPr>
            <a:spLocks noGrp="1"/>
          </p:cNvSpPr>
          <p:nvPr>
            <p:ph type="sldNum" sz="quarter" idx="12"/>
          </p:nvPr>
        </p:nvSpPr>
        <p:spPr/>
        <p:txBody>
          <a:bodyPr/>
          <a:lstStyle/>
          <a:p>
            <a:pPr>
              <a:defRPr/>
            </a:pPr>
            <a:fld id="{E1E6B983-E47B-4E89-83A7-E4CC527EC971}" type="slidenum">
              <a:rPr lang="de-AT" smtClean="0"/>
              <a:pPr>
                <a:defRPr/>
              </a:pPr>
              <a:t>‹#›</a:t>
            </a:fld>
            <a:endParaRPr lang="de-AT"/>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1"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b="1"/>
            </a:lvl1pPr>
          </a:lstStyle>
          <a:p>
            <a:r>
              <a:rPr lang="de-DE" dirty="0" smtClean="0"/>
              <a:t>Titelmasterformat durch Klicken bearbeiten</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de-DE" smtClean="0"/>
              <a:t>Titelmasterformat durch Klicken bearbeiten</a:t>
            </a:r>
            <a:endParaRPr lang="en-US" dirty="0"/>
          </a:p>
        </p:txBody>
      </p:sp>
      <p:sp>
        <p:nvSpPr>
          <p:cNvPr id="4" name="Date Placeholder 3"/>
          <p:cNvSpPr>
            <a:spLocks noGrp="1"/>
          </p:cNvSpPr>
          <p:nvPr>
            <p:ph type="dt" sz="half" idx="10"/>
          </p:nvPr>
        </p:nvSpPr>
        <p:spPr/>
        <p:txBody>
          <a:bodyPr/>
          <a:lstStyle/>
          <a:p>
            <a:pPr>
              <a:defRPr/>
            </a:pPr>
            <a:fld id="{FF4B52C3-7548-4F16-8F6A-A8BD9580C823}" type="datetimeFigureOut">
              <a:rPr lang="de-AT" smtClean="0"/>
              <a:pPr>
                <a:defRPr/>
              </a:pPr>
              <a:t>27.12.2014</a:t>
            </a:fld>
            <a:endParaRPr lang="de-AT"/>
          </a:p>
        </p:txBody>
      </p:sp>
      <p:sp>
        <p:nvSpPr>
          <p:cNvPr id="5" name="Footer Placeholder 4"/>
          <p:cNvSpPr>
            <a:spLocks noGrp="1"/>
          </p:cNvSpPr>
          <p:nvPr>
            <p:ph type="ftr" sz="quarter" idx="11"/>
          </p:nvPr>
        </p:nvSpPr>
        <p:spPr/>
        <p:txBody>
          <a:bodyPr/>
          <a:lstStyle/>
          <a:p>
            <a:pPr>
              <a:defRPr/>
            </a:pPr>
            <a:endParaRPr lang="de-AT"/>
          </a:p>
        </p:txBody>
      </p:sp>
      <p:sp>
        <p:nvSpPr>
          <p:cNvPr id="6" name="Slide Number Placeholder 5"/>
          <p:cNvSpPr>
            <a:spLocks noGrp="1"/>
          </p:cNvSpPr>
          <p:nvPr>
            <p:ph type="sldNum" sz="quarter" idx="12"/>
          </p:nvPr>
        </p:nvSpPr>
        <p:spPr/>
        <p:txBody>
          <a:bodyPr/>
          <a:lstStyle/>
          <a:p>
            <a:pPr>
              <a:defRPr/>
            </a:pPr>
            <a:fld id="{E1E6B983-E47B-4E89-83A7-E4CC527EC971}" type="slidenum">
              <a:rPr lang="de-AT" smtClean="0"/>
              <a:pPr>
                <a:defRPr/>
              </a:pPr>
              <a:t>‹#›</a:t>
            </a:fld>
            <a:endParaRPr lang="de-AT"/>
          </a:p>
        </p:txBody>
      </p:sp>
      <p:sp>
        <p:nvSpPr>
          <p:cNvPr id="8" name="Content Placeholder 7"/>
          <p:cNvSpPr>
            <a:spLocks noGrp="1"/>
          </p:cNvSpPr>
          <p:nvPr>
            <p:ph sz="quarter" idx="13"/>
          </p:nvPr>
        </p:nvSpPr>
        <p:spPr>
          <a:xfrm>
            <a:off x="609600" y="1600200"/>
            <a:ext cx="79248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pPr>
              <a:defRPr/>
            </a:pPr>
            <a:fld id="{FF4B52C3-7548-4F16-8F6A-A8BD9580C823}" type="datetimeFigureOut">
              <a:rPr lang="de-AT" smtClean="0"/>
              <a:pPr>
                <a:defRPr/>
              </a:pPr>
              <a:t>27.12.2014</a:t>
            </a:fld>
            <a:endParaRPr lang="de-AT"/>
          </a:p>
        </p:txBody>
      </p:sp>
      <p:sp>
        <p:nvSpPr>
          <p:cNvPr id="5" name="Footer Placeholder 4"/>
          <p:cNvSpPr>
            <a:spLocks noGrp="1"/>
          </p:cNvSpPr>
          <p:nvPr>
            <p:ph type="ftr" sz="quarter" idx="11"/>
          </p:nvPr>
        </p:nvSpPr>
        <p:spPr/>
        <p:txBody>
          <a:bodyPr/>
          <a:lstStyle/>
          <a:p>
            <a:pPr>
              <a:defRPr/>
            </a:pPr>
            <a:endParaRPr lang="de-AT"/>
          </a:p>
        </p:txBody>
      </p:sp>
      <p:sp>
        <p:nvSpPr>
          <p:cNvPr id="6" name="Slide Number Placeholder 5"/>
          <p:cNvSpPr>
            <a:spLocks noGrp="1"/>
          </p:cNvSpPr>
          <p:nvPr>
            <p:ph type="sldNum" sz="quarter" idx="12"/>
          </p:nvPr>
        </p:nvSpPr>
        <p:spPr/>
        <p:txBody>
          <a:bodyPr/>
          <a:lstStyle/>
          <a:p>
            <a:pPr>
              <a:defRPr/>
            </a:pPr>
            <a:fld id="{E1E6B983-E47B-4E89-83A7-E4CC527EC971}" type="slidenum">
              <a:rPr lang="de-AT" smtClean="0"/>
              <a:pPr>
                <a:defRPr/>
              </a:pPr>
              <a:t>‹#›</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2" name="Title 1"/>
          <p:cNvSpPr>
            <a:spLocks noGrp="1"/>
          </p:cNvSpPr>
          <p:nvPr>
            <p:ph type="title"/>
          </p:nvPr>
        </p:nvSpPr>
        <p:spPr>
          <a:xfrm>
            <a:off x="609600" y="274638"/>
            <a:ext cx="7924800" cy="1143000"/>
          </a:xfrm>
        </p:spPr>
        <p:txBody>
          <a:bodyPr/>
          <a:lstStyle/>
          <a:p>
            <a:r>
              <a:rPr lang="de-DE" smtClean="0"/>
              <a:t>Titelmasterformat durch Klicken bearbeiten</a:t>
            </a:r>
            <a:endParaRPr lang="en-US" dirty="0"/>
          </a:p>
        </p:txBody>
      </p:sp>
      <p:sp>
        <p:nvSpPr>
          <p:cNvPr id="5" name="Date Placeholder 4"/>
          <p:cNvSpPr>
            <a:spLocks noGrp="1"/>
          </p:cNvSpPr>
          <p:nvPr>
            <p:ph type="dt" sz="half" idx="10"/>
          </p:nvPr>
        </p:nvSpPr>
        <p:spPr/>
        <p:txBody>
          <a:bodyPr/>
          <a:lstStyle/>
          <a:p>
            <a:pPr>
              <a:defRPr/>
            </a:pPr>
            <a:fld id="{FF4B52C3-7548-4F16-8F6A-A8BD9580C823}" type="datetimeFigureOut">
              <a:rPr lang="de-AT" smtClean="0"/>
              <a:pPr>
                <a:defRPr/>
              </a:pPr>
              <a:t>27.12.2014</a:t>
            </a:fld>
            <a:endParaRPr lang="de-AT"/>
          </a:p>
        </p:txBody>
      </p:sp>
      <p:sp>
        <p:nvSpPr>
          <p:cNvPr id="6" name="Footer Placeholder 5"/>
          <p:cNvSpPr>
            <a:spLocks noGrp="1"/>
          </p:cNvSpPr>
          <p:nvPr>
            <p:ph type="ftr" sz="quarter" idx="11"/>
          </p:nvPr>
        </p:nvSpPr>
        <p:spPr/>
        <p:txBody>
          <a:bodyPr/>
          <a:lstStyle/>
          <a:p>
            <a:pPr>
              <a:defRPr/>
            </a:pPr>
            <a:endParaRPr lang="de-AT"/>
          </a:p>
        </p:txBody>
      </p:sp>
      <p:sp>
        <p:nvSpPr>
          <p:cNvPr id="7" name="Slide Number Placeholder 6"/>
          <p:cNvSpPr>
            <a:spLocks noGrp="1"/>
          </p:cNvSpPr>
          <p:nvPr>
            <p:ph type="sldNum" sz="quarter" idx="12"/>
          </p:nvPr>
        </p:nvSpPr>
        <p:spPr/>
        <p:txBody>
          <a:bodyPr/>
          <a:lstStyle/>
          <a:p>
            <a:pPr>
              <a:defRPr/>
            </a:pPr>
            <a:fld id="{E1E6B983-E47B-4E89-83A7-E4CC527EC971}" type="slidenum">
              <a:rPr lang="de-AT" smtClean="0"/>
              <a:pPr>
                <a:defRPr/>
              </a:pPr>
              <a:t>‹#›</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e Placeholder 6"/>
          <p:cNvSpPr>
            <a:spLocks noGrp="1"/>
          </p:cNvSpPr>
          <p:nvPr>
            <p:ph type="dt" sz="half" idx="10"/>
          </p:nvPr>
        </p:nvSpPr>
        <p:spPr/>
        <p:txBody>
          <a:bodyPr/>
          <a:lstStyle/>
          <a:p>
            <a:pPr>
              <a:defRPr/>
            </a:pPr>
            <a:fld id="{FF4B52C3-7548-4F16-8F6A-A8BD9580C823}" type="datetimeFigureOut">
              <a:rPr lang="de-AT" smtClean="0"/>
              <a:pPr>
                <a:defRPr/>
              </a:pPr>
              <a:t>27.12.2014</a:t>
            </a:fld>
            <a:endParaRPr lang="de-AT"/>
          </a:p>
        </p:txBody>
      </p:sp>
      <p:sp>
        <p:nvSpPr>
          <p:cNvPr id="8" name="Footer Placeholder 7"/>
          <p:cNvSpPr>
            <a:spLocks noGrp="1"/>
          </p:cNvSpPr>
          <p:nvPr>
            <p:ph type="ftr" sz="quarter" idx="11"/>
          </p:nvPr>
        </p:nvSpPr>
        <p:spPr/>
        <p:txBody>
          <a:bodyPr/>
          <a:lstStyle/>
          <a:p>
            <a:pPr>
              <a:defRPr/>
            </a:pPr>
            <a:endParaRPr lang="de-AT"/>
          </a:p>
        </p:txBody>
      </p:sp>
      <p:sp>
        <p:nvSpPr>
          <p:cNvPr id="9" name="Slide Number Placeholder 8"/>
          <p:cNvSpPr>
            <a:spLocks noGrp="1"/>
          </p:cNvSpPr>
          <p:nvPr>
            <p:ph type="sldNum" sz="quarter" idx="12"/>
          </p:nvPr>
        </p:nvSpPr>
        <p:spPr/>
        <p:txBody>
          <a:bodyPr/>
          <a:lstStyle/>
          <a:p>
            <a:pPr>
              <a:defRPr/>
            </a:pPr>
            <a:fld id="{E1E6B983-E47B-4E89-83A7-E4CC527EC971}" type="slidenum">
              <a:rPr lang="de-AT" smtClean="0"/>
              <a:pPr>
                <a:defRPr/>
              </a:pPr>
              <a:t>‹#›</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pPr>
              <a:defRPr/>
            </a:pPr>
            <a:fld id="{FF4B52C3-7548-4F16-8F6A-A8BD9580C823}" type="datetimeFigureOut">
              <a:rPr lang="de-AT" smtClean="0"/>
              <a:pPr>
                <a:defRPr/>
              </a:pPr>
              <a:t>27.12.2014</a:t>
            </a:fld>
            <a:endParaRPr lang="de-AT"/>
          </a:p>
        </p:txBody>
      </p:sp>
      <p:sp>
        <p:nvSpPr>
          <p:cNvPr id="4" name="Footer Placeholder 3"/>
          <p:cNvSpPr>
            <a:spLocks noGrp="1"/>
          </p:cNvSpPr>
          <p:nvPr>
            <p:ph type="ftr" sz="quarter" idx="11"/>
          </p:nvPr>
        </p:nvSpPr>
        <p:spPr/>
        <p:txBody>
          <a:bodyPr/>
          <a:lstStyle/>
          <a:p>
            <a:pPr>
              <a:defRPr/>
            </a:pPr>
            <a:endParaRPr lang="de-AT"/>
          </a:p>
        </p:txBody>
      </p:sp>
      <p:sp>
        <p:nvSpPr>
          <p:cNvPr id="5" name="Slide Number Placeholder 4"/>
          <p:cNvSpPr>
            <a:spLocks noGrp="1"/>
          </p:cNvSpPr>
          <p:nvPr>
            <p:ph type="sldNum" sz="quarter" idx="12"/>
          </p:nvPr>
        </p:nvSpPr>
        <p:spPr/>
        <p:txBody>
          <a:bodyPr/>
          <a:lstStyle/>
          <a:p>
            <a:pPr>
              <a:defRPr/>
            </a:pPr>
            <a:fld id="{E1E6B983-E47B-4E89-83A7-E4CC527EC971}" type="slidenum">
              <a:rPr lang="de-AT" smtClean="0"/>
              <a:pPr>
                <a:defRPr/>
              </a:pPr>
              <a:t>‹#›</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2.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58000"/>
          </a:schemeClr>
        </a:solidFill>
        <a:effectLst/>
      </p:bgPr>
    </p:bg>
    <p:spTree>
      <p:nvGrpSpPr>
        <p:cNvPr id="1" name=""/>
        <p:cNvGrpSpPr/>
        <p:nvPr/>
      </p:nvGrpSpPr>
      <p:grpSpPr>
        <a:xfrm>
          <a:off x="0" y="0"/>
          <a:ext cx="0" cy="0"/>
          <a:chOff x="0" y="0"/>
          <a:chExt cx="0" cy="0"/>
        </a:xfrm>
      </p:grpSpPr>
      <p:pic>
        <p:nvPicPr>
          <p:cNvPr id="2050" name="Picture 12" descr="ec-cooperation.png"/>
          <p:cNvPicPr>
            <a:picLocks noChangeAspect="1"/>
          </p:cNvPicPr>
          <p:nvPr/>
        </p:nvPicPr>
        <p:blipFill>
          <a:blip r:embed="rId5" cstate="print"/>
          <a:srcRect/>
          <a:stretch>
            <a:fillRect/>
          </a:stretch>
        </p:blipFill>
        <p:spPr bwMode="auto">
          <a:xfrm>
            <a:off x="1588" y="0"/>
            <a:ext cx="9140825" cy="6858000"/>
          </a:xfrm>
          <a:prstGeom prst="rect">
            <a:avLst/>
          </a:prstGeom>
          <a:noFill/>
          <a:ln w="9525">
            <a:noFill/>
            <a:miter lim="800000"/>
            <a:headEnd/>
            <a:tailEnd/>
          </a:ln>
        </p:spPr>
      </p:pic>
      <p:sp>
        <p:nvSpPr>
          <p:cNvPr id="2051" name="Title Placeholder 1"/>
          <p:cNvSpPr>
            <a:spLocks noGrp="1"/>
          </p:cNvSpPr>
          <p:nvPr>
            <p:ph type="title"/>
          </p:nvPr>
        </p:nvSpPr>
        <p:spPr bwMode="auto">
          <a:xfrm>
            <a:off x="395288" y="1196975"/>
            <a:ext cx="8291512"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395288" y="2133600"/>
            <a:ext cx="8291512"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A64F6499-592C-4556-A512-51901B374107}" type="datetimeFigureOut">
              <a:rPr lang="en-US"/>
              <a:pPr>
                <a:defRPr/>
              </a:pPr>
              <a:t>12/27/2014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D0271D52-E55C-4A11-B0EF-3B354B754285}" type="slidenum">
              <a:rPr lang="en-US"/>
              <a:pPr>
                <a:defRPr/>
              </a:pPr>
              <a:t>‹#›</a:t>
            </a:fld>
            <a:endParaRPr lang="en-US"/>
          </a:p>
        </p:txBody>
      </p:sp>
      <p:sp>
        <p:nvSpPr>
          <p:cNvPr id="11" name="Rectangle 10"/>
          <p:cNvSpPr/>
          <p:nvPr/>
        </p:nvSpPr>
        <p:spPr>
          <a:xfrm>
            <a:off x="395288" y="6129338"/>
            <a:ext cx="7200900" cy="476250"/>
          </a:xfrm>
          <a:prstGeom prst="rect">
            <a:avLst/>
          </a:prstGeom>
        </p:spPr>
        <p:txBody>
          <a:bodyPr anchor="ctr">
            <a:spAutoFit/>
          </a:bodyPr>
          <a:lstStyle/>
          <a:p>
            <a:pPr>
              <a:lnSpc>
                <a:spcPts val="1500"/>
              </a:lnSpc>
              <a:defRPr/>
            </a:pPr>
            <a:r>
              <a:rPr lang="en-US" sz="1000" b="1">
                <a:solidFill>
                  <a:srgbClr val="002060"/>
                </a:solidFill>
              </a:rPr>
              <a:t>European Centre for Modern Languages and European Commission cooperation on</a:t>
            </a:r>
            <a:br>
              <a:rPr lang="en-US" sz="1000" b="1">
                <a:solidFill>
                  <a:srgbClr val="002060"/>
                </a:solidFill>
              </a:rPr>
            </a:br>
            <a:r>
              <a:rPr lang="en-US" sz="1200" b="1">
                <a:solidFill>
                  <a:srgbClr val="002060"/>
                </a:solidFill>
              </a:rPr>
              <a:t>INNOVATIVE METHODOLOGIES AND ASSESSMENT IN LANGUAGE LEARNING</a:t>
            </a:r>
            <a:endParaRPr lang="en-US" sz="1200">
              <a:solidFill>
                <a:srgbClr val="002060"/>
              </a:solidFill>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2"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a:defRPr/>
            </a:pPr>
            <a:fld id="{FF4B52C3-7548-4F16-8F6A-A8BD9580C823}" type="datetimeFigureOut">
              <a:rPr lang="de-AT" smtClean="0"/>
              <a:pPr>
                <a:defRPr/>
              </a:pPr>
              <a:t>27.12.2014</a:t>
            </a:fld>
            <a:endParaRPr lang="de-AT"/>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endParaRPr lang="de-AT"/>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a:defRPr/>
            </a:pPr>
            <a:fld id="{E1E6B983-E47B-4E89-83A7-E4CC527EC971}" type="slidenum">
              <a:rPr lang="de-AT" smtClean="0"/>
              <a:pPr>
                <a:defRPr/>
              </a:pPr>
              <a:t>‹#›</a:t>
            </a:fld>
            <a:endParaRPr lang="de-AT"/>
          </a:p>
        </p:txBody>
      </p:sp>
    </p:spTree>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37" r:id="rId13"/>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relang.ecml.at/" TargetMode="External"/><Relationship Id="rId5" Type="http://schemas.openxmlformats.org/officeDocument/2006/relationships/hyperlink" Target="http://ict-rev.ecml.at/"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www.ecml.at/"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ict-rev.ecml.at/"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www.ecml.at/" TargetMode="External"/><Relationship Id="rId5" Type="http://schemas.openxmlformats.org/officeDocument/2006/relationships/hyperlink" Target="http://relang.ecml.at/" TargetMode="External"/><Relationship Id="rId4" Type="http://schemas.openxmlformats.org/officeDocument/2006/relationships/hyperlink" Target="http://ict-rev.ecml.at/en-us/Home/Inventor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2007888"/>
            <a:ext cx="7772400" cy="2717256"/>
          </a:xfrm>
        </p:spPr>
        <p:txBody>
          <a:bodyPr/>
          <a:lstStyle/>
          <a:p>
            <a:pPr eaLnBrk="1" hangingPunct="1"/>
            <a:r>
              <a:rPr lang="en-GB" sz="3600" b="1" dirty="0" smtClean="0">
                <a:solidFill>
                  <a:srgbClr val="0070C0"/>
                </a:solidFill>
              </a:rPr>
              <a:t>Innovative methodologies and assessment in language </a:t>
            </a:r>
            <a:r>
              <a:rPr lang="en-GB" sz="3600" b="1" dirty="0" smtClean="0">
                <a:solidFill>
                  <a:srgbClr val="0070C0"/>
                </a:solidFill>
              </a:rPr>
              <a:t>learning</a:t>
            </a:r>
            <a:br>
              <a:rPr lang="en-GB" sz="3600" b="1" dirty="0" smtClean="0">
                <a:solidFill>
                  <a:srgbClr val="0070C0"/>
                </a:solidFill>
              </a:rPr>
            </a:br>
            <a:r>
              <a:rPr lang="en-GB" sz="3600" dirty="0" smtClean="0">
                <a:solidFill>
                  <a:srgbClr val="0070C0"/>
                </a:solidFill>
              </a:rPr>
              <a:t/>
            </a:r>
            <a:br>
              <a:rPr lang="en-GB" sz="3600" dirty="0" smtClean="0">
                <a:solidFill>
                  <a:srgbClr val="0070C0"/>
                </a:solidFill>
              </a:rPr>
            </a:br>
            <a:r>
              <a:rPr lang="en-GB" sz="1800" dirty="0" err="1" smtClean="0">
                <a:solidFill>
                  <a:srgbClr val="0070C0"/>
                </a:solidFill>
              </a:rPr>
              <a:t>ecml_Council</a:t>
            </a:r>
            <a:r>
              <a:rPr lang="en-GB" sz="1800" dirty="0" smtClean="0">
                <a:solidFill>
                  <a:srgbClr val="0070C0"/>
                </a:solidFill>
              </a:rPr>
              <a:t> of </a:t>
            </a:r>
            <a:r>
              <a:rPr lang="en-GB" sz="1800" dirty="0" err="1" smtClean="0">
                <a:solidFill>
                  <a:srgbClr val="0070C0"/>
                </a:solidFill>
              </a:rPr>
              <a:t>Europe_European</a:t>
            </a:r>
            <a:r>
              <a:rPr lang="en-GB" sz="1800" dirty="0" smtClean="0">
                <a:solidFill>
                  <a:srgbClr val="0070C0"/>
                </a:solidFill>
              </a:rPr>
              <a:t> Commission</a:t>
            </a:r>
            <a:endParaRPr lang="en-GB" sz="1800" b="1" dirty="0" smtClean="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95288" y="836613"/>
            <a:ext cx="8291512" cy="792162"/>
          </a:xfrm>
        </p:spPr>
        <p:txBody>
          <a:bodyPr/>
          <a:lstStyle/>
          <a:p>
            <a:pPr eaLnBrk="1" hangingPunct="1">
              <a:defRPr/>
            </a:pPr>
            <a:r>
              <a:rPr lang="en-GB" b="1" dirty="0" smtClean="0"/>
              <a:t>Background to the action</a:t>
            </a:r>
          </a:p>
        </p:txBody>
      </p:sp>
      <p:sp>
        <p:nvSpPr>
          <p:cNvPr id="8195" name="Content Placeholder 2"/>
          <p:cNvSpPr>
            <a:spLocks noGrp="1"/>
          </p:cNvSpPr>
          <p:nvPr>
            <p:ph idx="1"/>
          </p:nvPr>
        </p:nvSpPr>
        <p:spPr/>
        <p:txBody>
          <a:bodyPr/>
          <a:lstStyle/>
          <a:p>
            <a:pPr eaLnBrk="1" hangingPunct="1">
              <a:lnSpc>
                <a:spcPct val="80000"/>
              </a:lnSpc>
              <a:buFont typeface="Arial" charset="0"/>
              <a:buNone/>
            </a:pPr>
            <a:r>
              <a:rPr lang="en-GB" sz="2400" b="1" dirty="0" smtClean="0">
                <a:solidFill>
                  <a:srgbClr val="0070C0"/>
                </a:solidFill>
              </a:rPr>
              <a:t>Central concerns</a:t>
            </a:r>
          </a:p>
          <a:p>
            <a:pPr eaLnBrk="1" hangingPunct="1">
              <a:lnSpc>
                <a:spcPct val="80000"/>
              </a:lnSpc>
            </a:pPr>
            <a:r>
              <a:rPr lang="en-GB" sz="2800" dirty="0" smtClean="0">
                <a:solidFill>
                  <a:srgbClr val="0070C0"/>
                </a:solidFill>
              </a:rPr>
              <a:t>the </a:t>
            </a:r>
            <a:r>
              <a:rPr lang="en-GB" sz="2800" dirty="0" smtClean="0">
                <a:solidFill>
                  <a:srgbClr val="0070C0"/>
                </a:solidFill>
              </a:rPr>
              <a:t>need to improve the efficiency of language teaching in schools, as well as the relevance of language competences acquired by young people for their employability and mobility, and for increased competitiveness of EU </a:t>
            </a:r>
            <a:r>
              <a:rPr lang="en-GB" sz="2800" dirty="0" smtClean="0">
                <a:solidFill>
                  <a:srgbClr val="0070C0"/>
                </a:solidFill>
              </a:rPr>
              <a:t>enterprises</a:t>
            </a:r>
            <a:endParaRPr lang="en-GB" sz="2800" dirty="0" smtClean="0">
              <a:solidFill>
                <a:srgbClr val="0070C0"/>
              </a:solidFill>
            </a:endParaRPr>
          </a:p>
          <a:p>
            <a:pPr eaLnBrk="1" hangingPunct="1">
              <a:lnSpc>
                <a:spcPct val="80000"/>
              </a:lnSpc>
            </a:pPr>
            <a:r>
              <a:rPr lang="en-GB" sz="2800" dirty="0" smtClean="0">
                <a:solidFill>
                  <a:srgbClr val="0070C0"/>
                </a:solidFill>
              </a:rPr>
              <a:t>the use of new technologies for improved and more accessible language learning, and the adoption of the tools developed by the Council of Europe for the assessment of language competences.</a:t>
            </a:r>
          </a:p>
          <a:p>
            <a:pPr eaLnBrk="1" hangingPunct="1">
              <a:lnSpc>
                <a:spcPct val="80000"/>
              </a:lnSpc>
            </a:pPr>
            <a:endParaRPr lang="en-GB" sz="3000" dirty="0" smtClean="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95288" y="836613"/>
            <a:ext cx="8291512" cy="792162"/>
          </a:xfrm>
        </p:spPr>
        <p:txBody>
          <a:bodyPr/>
          <a:lstStyle/>
          <a:p>
            <a:pPr eaLnBrk="1" hangingPunct="1">
              <a:defRPr/>
            </a:pPr>
            <a:r>
              <a:rPr lang="en-GB" b="1" dirty="0" smtClean="0"/>
              <a:t>Overall objectives</a:t>
            </a:r>
          </a:p>
        </p:txBody>
      </p:sp>
      <p:sp>
        <p:nvSpPr>
          <p:cNvPr id="9219" name="Content Placeholder 2"/>
          <p:cNvSpPr>
            <a:spLocks noGrp="1"/>
          </p:cNvSpPr>
          <p:nvPr>
            <p:ph idx="1"/>
          </p:nvPr>
        </p:nvSpPr>
        <p:spPr>
          <a:xfrm>
            <a:off x="395288" y="1773238"/>
            <a:ext cx="8497887" cy="4103687"/>
          </a:xfrm>
        </p:spPr>
        <p:txBody>
          <a:bodyPr/>
          <a:lstStyle/>
          <a:p>
            <a:pPr eaLnBrk="1" hangingPunct="1">
              <a:lnSpc>
                <a:spcPct val="90000"/>
              </a:lnSpc>
            </a:pPr>
            <a:r>
              <a:rPr lang="en-GB" sz="2400" smtClean="0"/>
              <a:t>Promote language learning and linguistic diversity in support of:</a:t>
            </a:r>
          </a:p>
          <a:p>
            <a:pPr lvl="1" eaLnBrk="1" hangingPunct="1">
              <a:lnSpc>
                <a:spcPct val="90000"/>
              </a:lnSpc>
            </a:pPr>
            <a:r>
              <a:rPr lang="en-GB" sz="2400" smtClean="0"/>
              <a:t>social cohesion, democratic citizenship and intercultural dialogue </a:t>
            </a:r>
          </a:p>
          <a:p>
            <a:pPr lvl="1" eaLnBrk="1" hangingPunct="1">
              <a:lnSpc>
                <a:spcPct val="90000"/>
              </a:lnSpc>
            </a:pPr>
            <a:r>
              <a:rPr lang="en-GB" sz="2400" smtClean="0"/>
              <a:t>Employability, economic growth and mobility </a:t>
            </a:r>
          </a:p>
          <a:p>
            <a:pPr eaLnBrk="1" hangingPunct="1">
              <a:lnSpc>
                <a:spcPct val="90000"/>
              </a:lnSpc>
            </a:pPr>
            <a:r>
              <a:rPr lang="en-GB" sz="2400" smtClean="0"/>
              <a:t>Implement the Council conclusions on language competences to enhance mobility ...“making good use of the  resources and experience of all relevant European institutions and stakeholders, in particular the Council of Europe and its ECML“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288" y="836613"/>
            <a:ext cx="8291512" cy="792162"/>
          </a:xfrm>
        </p:spPr>
        <p:txBody>
          <a:bodyPr/>
          <a:lstStyle/>
          <a:p>
            <a:pPr eaLnBrk="1" hangingPunct="1">
              <a:defRPr/>
            </a:pPr>
            <a:r>
              <a:rPr lang="en-GB" b="1" dirty="0" smtClean="0"/>
              <a:t>Two initiatives</a:t>
            </a:r>
          </a:p>
        </p:txBody>
      </p:sp>
      <p:pic>
        <p:nvPicPr>
          <p:cNvPr id="10243" name="Picture 3" descr="logo_ict-rev-online2.png"/>
          <p:cNvPicPr>
            <a:picLocks noChangeAspect="1"/>
          </p:cNvPicPr>
          <p:nvPr/>
        </p:nvPicPr>
        <p:blipFill>
          <a:blip r:embed="rId3" cstate="print"/>
          <a:srcRect/>
          <a:stretch>
            <a:fillRect/>
          </a:stretch>
        </p:blipFill>
        <p:spPr bwMode="auto">
          <a:xfrm>
            <a:off x="684213" y="1916113"/>
            <a:ext cx="2730500" cy="762000"/>
          </a:xfrm>
          <a:prstGeom prst="rect">
            <a:avLst/>
          </a:prstGeom>
          <a:noFill/>
          <a:ln w="9525">
            <a:noFill/>
            <a:miter lim="800000"/>
            <a:headEnd/>
            <a:tailEnd/>
          </a:ln>
        </p:spPr>
      </p:pic>
      <p:pic>
        <p:nvPicPr>
          <p:cNvPr id="10244" name="Picture 4" descr="relang-logo-online.png"/>
          <p:cNvPicPr>
            <a:picLocks noChangeAspect="1"/>
          </p:cNvPicPr>
          <p:nvPr/>
        </p:nvPicPr>
        <p:blipFill>
          <a:blip r:embed="rId4" cstate="print"/>
          <a:srcRect/>
          <a:stretch>
            <a:fillRect/>
          </a:stretch>
        </p:blipFill>
        <p:spPr bwMode="auto">
          <a:xfrm>
            <a:off x="4932363" y="1844675"/>
            <a:ext cx="3095625" cy="863600"/>
          </a:xfrm>
          <a:prstGeom prst="rect">
            <a:avLst/>
          </a:prstGeom>
          <a:noFill/>
          <a:ln w="9525">
            <a:noFill/>
            <a:miter lim="800000"/>
            <a:headEnd/>
            <a:tailEnd/>
          </a:ln>
        </p:spPr>
      </p:pic>
      <p:sp>
        <p:nvSpPr>
          <p:cNvPr id="6" name="Rectangle 5"/>
          <p:cNvSpPr/>
          <p:nvPr/>
        </p:nvSpPr>
        <p:spPr>
          <a:xfrm>
            <a:off x="539750" y="2852738"/>
            <a:ext cx="3671888" cy="1570037"/>
          </a:xfrm>
          <a:prstGeom prst="rect">
            <a:avLst/>
          </a:prstGeom>
        </p:spPr>
        <p:txBody>
          <a:bodyPr>
            <a:spAutoFit/>
          </a:bodyPr>
          <a:lstStyle/>
          <a:p>
            <a:pPr>
              <a:defRPr/>
            </a:pPr>
            <a:r>
              <a:rPr lang="en-GB" sz="2400" dirty="0">
                <a:latin typeface="+mj-lt"/>
              </a:rPr>
              <a:t>Use of ICT in support of language teaching and learning (ICT-REV)</a:t>
            </a:r>
          </a:p>
          <a:p>
            <a:pPr>
              <a:defRPr/>
            </a:pPr>
            <a:endParaRPr lang="en-GB" sz="2400" dirty="0">
              <a:latin typeface="+mj-lt"/>
            </a:endParaRPr>
          </a:p>
        </p:txBody>
      </p:sp>
      <p:sp>
        <p:nvSpPr>
          <p:cNvPr id="7" name="Rectangle 6"/>
          <p:cNvSpPr/>
          <p:nvPr/>
        </p:nvSpPr>
        <p:spPr>
          <a:xfrm>
            <a:off x="4284663" y="2852738"/>
            <a:ext cx="4572000" cy="2678112"/>
          </a:xfrm>
          <a:prstGeom prst="rect">
            <a:avLst/>
          </a:prstGeom>
        </p:spPr>
        <p:txBody>
          <a:bodyPr>
            <a:spAutoFit/>
          </a:bodyPr>
          <a:lstStyle/>
          <a:p>
            <a:pPr>
              <a:defRPr/>
            </a:pPr>
            <a:r>
              <a:rPr lang="en-US" sz="2400" dirty="0">
                <a:latin typeface="+mj-lt"/>
              </a:rPr>
              <a:t>Relating language examinations to the common European reference levels of language proficiency: promoting quality assurance in education and facilitating mobility (RELANG)</a:t>
            </a:r>
          </a:p>
          <a:p>
            <a:pPr>
              <a:defRPr/>
            </a:pPr>
            <a:endParaRPr lang="en-US" sz="2400" dirty="0">
              <a:latin typeface="+mj-lt"/>
            </a:endParaRPr>
          </a:p>
        </p:txBody>
      </p:sp>
      <p:sp>
        <p:nvSpPr>
          <p:cNvPr id="10247" name="Rectangle 7"/>
          <p:cNvSpPr>
            <a:spLocks noChangeArrowheads="1"/>
          </p:cNvSpPr>
          <p:nvPr/>
        </p:nvSpPr>
        <p:spPr bwMode="auto">
          <a:xfrm>
            <a:off x="684213" y="5300663"/>
            <a:ext cx="2359025" cy="369887"/>
          </a:xfrm>
          <a:prstGeom prst="rect">
            <a:avLst/>
          </a:prstGeom>
          <a:noFill/>
          <a:ln w="9525">
            <a:noFill/>
            <a:miter lim="800000"/>
            <a:headEnd/>
            <a:tailEnd/>
          </a:ln>
        </p:spPr>
        <p:txBody>
          <a:bodyPr wrap="none">
            <a:spAutoFit/>
          </a:bodyPr>
          <a:lstStyle/>
          <a:p>
            <a:r>
              <a:rPr lang="en-GB" b="1">
                <a:hlinkClick r:id="rId5"/>
              </a:rPr>
              <a:t>http://ict-rev.ecml.at</a:t>
            </a:r>
            <a:endParaRPr lang="de-AT"/>
          </a:p>
        </p:txBody>
      </p:sp>
      <p:sp>
        <p:nvSpPr>
          <p:cNvPr id="10248" name="Rectangle 8"/>
          <p:cNvSpPr>
            <a:spLocks noChangeArrowheads="1"/>
          </p:cNvSpPr>
          <p:nvPr/>
        </p:nvSpPr>
        <p:spPr bwMode="auto">
          <a:xfrm>
            <a:off x="4356100" y="5229225"/>
            <a:ext cx="2441575" cy="369888"/>
          </a:xfrm>
          <a:prstGeom prst="rect">
            <a:avLst/>
          </a:prstGeom>
          <a:noFill/>
          <a:ln w="9525">
            <a:noFill/>
            <a:miter lim="800000"/>
            <a:headEnd/>
            <a:tailEnd/>
          </a:ln>
        </p:spPr>
        <p:txBody>
          <a:bodyPr wrap="none">
            <a:spAutoFit/>
          </a:bodyPr>
          <a:lstStyle/>
          <a:p>
            <a:r>
              <a:rPr lang="en-GB" b="1">
                <a:hlinkClick r:id="rId6"/>
              </a:rPr>
              <a:t>http://relang.ecml.at</a:t>
            </a:r>
            <a:r>
              <a:rPr lang="en-GB" b="1"/>
              <a:t> </a:t>
            </a:r>
            <a:endParaRPr lang="de-A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836613"/>
            <a:ext cx="8291512" cy="792162"/>
          </a:xfrm>
        </p:spPr>
        <p:txBody>
          <a:bodyPr/>
          <a:lstStyle/>
          <a:p>
            <a:pPr eaLnBrk="1" hangingPunct="1">
              <a:defRPr/>
            </a:pPr>
            <a:r>
              <a:rPr lang="en-GB" b="1" dirty="0" smtClean="0"/>
              <a:t>Forthcoming events</a:t>
            </a:r>
          </a:p>
        </p:txBody>
      </p:sp>
      <p:sp>
        <p:nvSpPr>
          <p:cNvPr id="11267" name="Content Placeholder 2"/>
          <p:cNvSpPr>
            <a:spLocks noGrp="1"/>
          </p:cNvSpPr>
          <p:nvPr>
            <p:ph idx="1"/>
          </p:nvPr>
        </p:nvSpPr>
        <p:spPr/>
        <p:txBody>
          <a:bodyPr>
            <a:normAutofit lnSpcReduction="10000"/>
          </a:bodyPr>
          <a:lstStyle/>
          <a:p>
            <a:pPr eaLnBrk="1" hangingPunct="1">
              <a:lnSpc>
                <a:spcPct val="80000"/>
              </a:lnSpc>
              <a:buFont typeface="Arial" charset="0"/>
              <a:buNone/>
            </a:pPr>
            <a:r>
              <a:rPr lang="en-GB" sz="2400" smtClean="0"/>
              <a:t>September/October meetings with national representatives acting as local coordinators</a:t>
            </a:r>
          </a:p>
          <a:p>
            <a:pPr eaLnBrk="1" hangingPunct="1">
              <a:lnSpc>
                <a:spcPct val="80000"/>
              </a:lnSpc>
              <a:buFont typeface="Arial" charset="0"/>
              <a:buNone/>
            </a:pPr>
            <a:r>
              <a:rPr lang="en-GB" sz="2400" smtClean="0"/>
              <a:t/>
            </a:r>
            <a:br>
              <a:rPr lang="en-GB" sz="2400" smtClean="0"/>
            </a:br>
            <a:r>
              <a:rPr lang="en-GB" sz="2400" smtClean="0"/>
              <a:t>14 workshops between November 2014 and July 2015</a:t>
            </a:r>
          </a:p>
          <a:p>
            <a:pPr eaLnBrk="1" hangingPunct="1">
              <a:lnSpc>
                <a:spcPct val="80000"/>
              </a:lnSpc>
              <a:buFont typeface="Arial" charset="0"/>
              <a:buNone/>
            </a:pPr>
            <a:endParaRPr lang="en-GB" sz="2400" smtClean="0"/>
          </a:p>
          <a:p>
            <a:pPr eaLnBrk="1" hangingPunct="1">
              <a:lnSpc>
                <a:spcPct val="80000"/>
              </a:lnSpc>
              <a:buFont typeface="Arial" charset="0"/>
              <a:buNone/>
            </a:pPr>
            <a:r>
              <a:rPr lang="en-GB" sz="2400" b="1" smtClean="0"/>
              <a:t>ICT-REV workshops:</a:t>
            </a:r>
            <a:br>
              <a:rPr lang="en-GB" sz="2400" b="1" smtClean="0"/>
            </a:br>
            <a:r>
              <a:rPr lang="en-GB" sz="2400" b="1" smtClean="0"/>
              <a:t>Austria, Bulgaria, Germany (TBC), Ireland, Lithuania, Spain, Sweden</a:t>
            </a:r>
            <a:r>
              <a:rPr lang="en-GB" sz="2400" smtClean="0"/>
              <a:t/>
            </a:r>
            <a:br>
              <a:rPr lang="en-GB" sz="2400" smtClean="0"/>
            </a:br>
            <a:endParaRPr lang="en-GB" sz="2400" smtClean="0"/>
          </a:p>
          <a:p>
            <a:pPr eaLnBrk="1" hangingPunct="1">
              <a:lnSpc>
                <a:spcPct val="80000"/>
              </a:lnSpc>
              <a:buFont typeface="Arial" charset="0"/>
              <a:buNone/>
            </a:pPr>
            <a:r>
              <a:rPr lang="en-GB" sz="2400" b="1" smtClean="0"/>
              <a:t>RELANG workshops:</a:t>
            </a:r>
            <a:r>
              <a:rPr lang="en-GB" sz="2400" smtClean="0"/>
              <a:t/>
            </a:r>
            <a:br>
              <a:rPr lang="en-GB" sz="2400" smtClean="0"/>
            </a:br>
            <a:r>
              <a:rPr lang="en-GB" sz="2400" b="1" smtClean="0"/>
              <a:t>Armenia, Belgium, Greece (TBC) Ireland, Latvia, Lithuania, FYROM </a:t>
            </a:r>
            <a:r>
              <a:rPr lang="en-GB" sz="2400" smtClean="0"/>
              <a:t/>
            </a:r>
            <a:br>
              <a:rPr lang="en-GB" sz="2400" smtClean="0"/>
            </a:br>
            <a:endParaRPr lang="en-GB"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620713"/>
            <a:ext cx="8291512" cy="792162"/>
          </a:xfrm>
        </p:spPr>
        <p:txBody>
          <a:bodyPr/>
          <a:lstStyle/>
          <a:p>
            <a:pPr eaLnBrk="1" hangingPunct="1">
              <a:defRPr/>
            </a:pPr>
            <a:r>
              <a:rPr lang="en-GB" b="1" dirty="0" smtClean="0"/>
              <a:t>EC-ECML areas of cooperation 1</a:t>
            </a:r>
          </a:p>
        </p:txBody>
      </p:sp>
      <p:sp>
        <p:nvSpPr>
          <p:cNvPr id="12291" name="Content Placeholder 2"/>
          <p:cNvSpPr>
            <a:spLocks noGrp="1"/>
          </p:cNvSpPr>
          <p:nvPr>
            <p:ph idx="1"/>
          </p:nvPr>
        </p:nvSpPr>
        <p:spPr>
          <a:xfrm>
            <a:off x="468313" y="1341438"/>
            <a:ext cx="8291512" cy="4751387"/>
          </a:xfrm>
        </p:spPr>
        <p:txBody>
          <a:bodyPr>
            <a:normAutofit fontScale="92500" lnSpcReduction="20000"/>
          </a:bodyPr>
          <a:lstStyle/>
          <a:p>
            <a:r>
              <a:rPr lang="en-US" sz="2400" b="1" smtClean="0"/>
              <a:t>Improving the quality, efficiency and attractiveness of language education by</a:t>
            </a:r>
            <a:endParaRPr lang="de-AT" sz="2400" smtClean="0"/>
          </a:p>
          <a:p>
            <a:pPr lvl="1"/>
            <a:r>
              <a:rPr lang="en-US" sz="2000" smtClean="0"/>
              <a:t>Applying innovative learning and teaching methods</a:t>
            </a:r>
            <a:endParaRPr lang="de-AT" sz="2000" smtClean="0"/>
          </a:p>
          <a:p>
            <a:pPr lvl="1"/>
            <a:r>
              <a:rPr lang="en-US" sz="2000" smtClean="0"/>
              <a:t>Assuring that teachers are skilled for new methodologies</a:t>
            </a:r>
            <a:endParaRPr lang="de-AT" sz="2000" smtClean="0"/>
          </a:p>
          <a:p>
            <a:pPr lvl="1"/>
            <a:r>
              <a:rPr lang="en-US" sz="2000" smtClean="0"/>
              <a:t>Integrating the reality of multilingual classrooms</a:t>
            </a:r>
            <a:endParaRPr lang="de-AT" sz="2000" smtClean="0"/>
          </a:p>
          <a:p>
            <a:r>
              <a:rPr lang="en-US" sz="2400" b="1" smtClean="0"/>
              <a:t>Further developing testing and assessment of learning outcomes to gradually establish a common basis for national evaluation systems based on the CEFR by</a:t>
            </a:r>
            <a:endParaRPr lang="de-AT" sz="2400" smtClean="0"/>
          </a:p>
          <a:p>
            <a:pPr lvl="1"/>
            <a:r>
              <a:rPr lang="en-US" sz="2000" b="1" smtClean="0"/>
              <a:t> </a:t>
            </a:r>
            <a:r>
              <a:rPr lang="en-US" sz="2000" smtClean="0"/>
              <a:t>Relating language examinations to the CEFR</a:t>
            </a:r>
            <a:endParaRPr lang="de-AT" sz="2000" smtClean="0"/>
          </a:p>
          <a:p>
            <a:pPr lvl="1"/>
            <a:r>
              <a:rPr lang="en-US" sz="2000" smtClean="0"/>
              <a:t> Enabling teachers to develop and implement assessment methods, based on the CEFR </a:t>
            </a:r>
          </a:p>
          <a:p>
            <a:pPr lvl="1"/>
            <a:r>
              <a:rPr lang="en-US" sz="2000" smtClean="0"/>
              <a:t>Promoting quality assurance in education</a:t>
            </a:r>
            <a:endParaRPr lang="de-AT" sz="2000" smtClean="0"/>
          </a:p>
          <a:p>
            <a:r>
              <a:rPr lang="en-US" sz="2400" smtClean="0"/>
              <a:t> </a:t>
            </a:r>
            <a:endParaRPr lang="de-AT"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GB" b="1" dirty="0" smtClean="0"/>
              <a:t>EC-ECML areas of cooperation 2</a:t>
            </a:r>
          </a:p>
        </p:txBody>
      </p:sp>
      <p:sp>
        <p:nvSpPr>
          <p:cNvPr id="13315" name="Content Placeholder 2"/>
          <p:cNvSpPr>
            <a:spLocks noGrp="1"/>
          </p:cNvSpPr>
          <p:nvPr>
            <p:ph idx="1"/>
          </p:nvPr>
        </p:nvSpPr>
        <p:spPr/>
        <p:txBody>
          <a:bodyPr>
            <a:normAutofit fontScale="92500"/>
          </a:bodyPr>
          <a:lstStyle/>
          <a:p>
            <a:r>
              <a:rPr lang="en-GB" sz="2400" b="1" smtClean="0"/>
              <a:t>Support and advice</a:t>
            </a:r>
            <a:r>
              <a:rPr lang="en-GB" sz="2400" smtClean="0"/>
              <a:t> (such as on ERASMUS + with regard to national and regional authorities in member states and strategic partnerships)</a:t>
            </a:r>
            <a:endParaRPr lang="de-AT" sz="2400" smtClean="0"/>
          </a:p>
          <a:p>
            <a:r>
              <a:rPr lang="en-GB" sz="2400" b="1" smtClean="0"/>
              <a:t>Awareness raising issues and promotion of language learning</a:t>
            </a:r>
            <a:r>
              <a:rPr lang="en-GB" sz="2400" smtClean="0"/>
              <a:t> such as the European Day of Languages</a:t>
            </a:r>
            <a:endParaRPr lang="de-AT" sz="2400" smtClean="0"/>
          </a:p>
          <a:p>
            <a:r>
              <a:rPr lang="en-GB" sz="2400" b="1" smtClean="0"/>
              <a:t>Exchange of information and expertise on common areas of interest </a:t>
            </a:r>
            <a:r>
              <a:rPr lang="en-GB" sz="2400" smtClean="0"/>
              <a:t>– such as civil society initiatives</a:t>
            </a:r>
          </a:p>
          <a:p>
            <a:endParaRPr lang="en-GB" sz="2400" smtClean="0"/>
          </a:p>
          <a:p>
            <a:endParaRPr lang="en-GB" sz="2400" smtClean="0"/>
          </a:p>
          <a:p>
            <a:r>
              <a:rPr lang="en-GB" sz="2400" b="1" smtClean="0"/>
              <a:t>Further information </a:t>
            </a:r>
            <a:r>
              <a:rPr lang="en-GB" sz="2400" b="1" smtClean="0">
                <a:hlinkClick r:id="rId3"/>
              </a:rPr>
              <a:t>www.ecml.at</a:t>
            </a:r>
            <a:r>
              <a:rPr lang="en-GB" sz="2400" smtClean="0"/>
              <a:t> </a:t>
            </a:r>
            <a:endParaRPr lang="de-AT" sz="2400" smtClean="0"/>
          </a:p>
          <a:p>
            <a:pPr>
              <a:buFont typeface="Arial" charset="0"/>
              <a:buNone/>
            </a:pPr>
            <a:endParaRPr lang="de-AT"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836613"/>
            <a:ext cx="8291512" cy="792162"/>
          </a:xfrm>
        </p:spPr>
        <p:txBody>
          <a:bodyPr/>
          <a:lstStyle/>
          <a:p>
            <a:pPr eaLnBrk="1" hangingPunct="1">
              <a:defRPr/>
            </a:pPr>
            <a:r>
              <a:rPr lang="en-GB" b="1" dirty="0" smtClean="0"/>
              <a:t>Further information</a:t>
            </a:r>
          </a:p>
        </p:txBody>
      </p:sp>
      <p:sp>
        <p:nvSpPr>
          <p:cNvPr id="14339" name="Content Placeholder 2"/>
          <p:cNvSpPr>
            <a:spLocks noGrp="1"/>
          </p:cNvSpPr>
          <p:nvPr>
            <p:ph idx="1"/>
          </p:nvPr>
        </p:nvSpPr>
        <p:spPr/>
        <p:txBody>
          <a:bodyPr>
            <a:normAutofit lnSpcReduction="10000"/>
          </a:bodyPr>
          <a:lstStyle/>
          <a:p>
            <a:pPr eaLnBrk="1" hangingPunct="1">
              <a:lnSpc>
                <a:spcPct val="80000"/>
              </a:lnSpc>
              <a:buFont typeface="Arial" charset="0"/>
              <a:buNone/>
            </a:pPr>
            <a:endParaRPr lang="en-GB" sz="2400" dirty="0" smtClean="0"/>
          </a:p>
          <a:p>
            <a:pPr eaLnBrk="1" hangingPunct="1">
              <a:lnSpc>
                <a:spcPct val="80000"/>
              </a:lnSpc>
              <a:buFont typeface="Arial" charset="0"/>
              <a:buNone/>
            </a:pPr>
            <a:r>
              <a:rPr lang="en-GB" sz="2400" b="1" dirty="0" smtClean="0"/>
              <a:t>ICT-REV:</a:t>
            </a:r>
            <a:br>
              <a:rPr lang="en-GB" sz="2400" b="1" dirty="0" smtClean="0"/>
            </a:br>
            <a:r>
              <a:rPr lang="en-GB" sz="2400" b="1" dirty="0" smtClean="0">
                <a:hlinkClick r:id="rId3"/>
              </a:rPr>
              <a:t>http://ict-rev.ecml.at</a:t>
            </a:r>
            <a:endParaRPr lang="en-GB" sz="2400" b="1" dirty="0" smtClean="0"/>
          </a:p>
          <a:p>
            <a:pPr eaLnBrk="1" hangingPunct="1">
              <a:lnSpc>
                <a:spcPct val="80000"/>
              </a:lnSpc>
              <a:buFont typeface="Arial" charset="0"/>
              <a:buNone/>
            </a:pPr>
            <a:r>
              <a:rPr lang="en-GB" sz="2400" b="1" dirty="0" smtClean="0"/>
              <a:t>	</a:t>
            </a:r>
            <a:r>
              <a:rPr lang="en-US" sz="2400" b="1" u="sng" dirty="0" smtClean="0">
                <a:hlinkClick r:id="rId4"/>
              </a:rPr>
              <a:t>http://ict-rev.ecml.at/en-us/Home/Inventory</a:t>
            </a:r>
            <a:endParaRPr lang="en-GB" sz="2400" b="1" dirty="0" smtClean="0"/>
          </a:p>
          <a:p>
            <a:pPr eaLnBrk="1" hangingPunct="1">
              <a:lnSpc>
                <a:spcPct val="80000"/>
              </a:lnSpc>
              <a:buFont typeface="Arial" charset="0"/>
              <a:buNone/>
            </a:pPr>
            <a:r>
              <a:rPr lang="en-GB" sz="2400" dirty="0" smtClean="0"/>
              <a:t/>
            </a:r>
            <a:br>
              <a:rPr lang="en-GB" sz="2400" dirty="0" smtClean="0"/>
            </a:br>
            <a:endParaRPr lang="en-GB" sz="2400" dirty="0" smtClean="0"/>
          </a:p>
          <a:p>
            <a:pPr eaLnBrk="1" hangingPunct="1">
              <a:lnSpc>
                <a:spcPct val="80000"/>
              </a:lnSpc>
              <a:buFont typeface="Arial" charset="0"/>
              <a:buNone/>
            </a:pPr>
            <a:r>
              <a:rPr lang="en-GB" sz="2400" b="1" dirty="0" smtClean="0"/>
              <a:t>RELANG:</a:t>
            </a:r>
            <a:r>
              <a:rPr lang="en-GB" sz="2400" dirty="0" smtClean="0"/>
              <a:t/>
            </a:r>
            <a:br>
              <a:rPr lang="en-GB" sz="2400" dirty="0" smtClean="0"/>
            </a:br>
            <a:r>
              <a:rPr lang="en-GB" sz="2400" b="1" dirty="0" smtClean="0">
                <a:hlinkClick r:id="rId5"/>
              </a:rPr>
              <a:t>http://relang.ecml.at</a:t>
            </a:r>
            <a:r>
              <a:rPr lang="en-GB" sz="2400" b="1" dirty="0" smtClean="0"/>
              <a:t> </a:t>
            </a:r>
          </a:p>
          <a:p>
            <a:pPr eaLnBrk="1" hangingPunct="1">
              <a:lnSpc>
                <a:spcPct val="80000"/>
              </a:lnSpc>
              <a:buFont typeface="Arial" charset="0"/>
              <a:buNone/>
            </a:pPr>
            <a:endParaRPr lang="en-GB" sz="2400" b="1" dirty="0" smtClean="0"/>
          </a:p>
          <a:p>
            <a:pPr eaLnBrk="1" hangingPunct="1">
              <a:lnSpc>
                <a:spcPct val="80000"/>
              </a:lnSpc>
              <a:buFont typeface="Arial" charset="0"/>
              <a:buNone/>
            </a:pPr>
            <a:r>
              <a:rPr lang="en-GB" sz="2400" b="1" dirty="0" smtClean="0"/>
              <a:t>ECML</a:t>
            </a:r>
          </a:p>
          <a:p>
            <a:pPr eaLnBrk="1" hangingPunct="1">
              <a:lnSpc>
                <a:spcPct val="80000"/>
              </a:lnSpc>
              <a:buNone/>
            </a:pPr>
            <a:r>
              <a:rPr lang="en-GB" sz="2400" b="1" dirty="0" smtClean="0"/>
              <a:t>	</a:t>
            </a:r>
            <a:r>
              <a:rPr lang="en-GB" sz="2400" b="1" dirty="0" smtClean="0">
                <a:hlinkClick r:id="rId6"/>
              </a:rPr>
              <a:t>http://www.ecml.at</a:t>
            </a:r>
            <a:endParaRPr lang="en-GB" sz="2400" b="1" dirty="0" smtClean="0"/>
          </a:p>
          <a:p>
            <a:pPr eaLnBrk="1" hangingPunct="1">
              <a:lnSpc>
                <a:spcPct val="80000"/>
              </a:lnSpc>
              <a:buFont typeface="Arial" charset="0"/>
              <a:buNone/>
            </a:pPr>
            <a:endParaRPr lang="en-GB" sz="24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de-AT" b="1" smtClean="0"/>
              <a:t>Comments</a:t>
            </a:r>
          </a:p>
        </p:txBody>
      </p:sp>
      <p:sp>
        <p:nvSpPr>
          <p:cNvPr id="7" name="Freeform 6"/>
          <p:cNvSpPr/>
          <p:nvPr/>
        </p:nvSpPr>
        <p:spPr>
          <a:xfrm flipH="1">
            <a:off x="1187450" y="3213100"/>
            <a:ext cx="7705725" cy="1468438"/>
          </a:xfrm>
          <a:custGeom>
            <a:avLst/>
            <a:gdLst>
              <a:gd name="connsiteX0" fmla="*/ 0 w 7915564"/>
              <a:gd name="connsiteY0" fmla="*/ 9237 h 1468582"/>
              <a:gd name="connsiteX1" fmla="*/ 7915564 w 7915564"/>
              <a:gd name="connsiteY1" fmla="*/ 0 h 1468582"/>
              <a:gd name="connsiteX2" fmla="*/ 7897091 w 7915564"/>
              <a:gd name="connsiteY2" fmla="*/ 1071419 h 1468582"/>
              <a:gd name="connsiteX3" fmla="*/ 572655 w 7915564"/>
              <a:gd name="connsiteY3" fmla="*/ 1108364 h 1468582"/>
              <a:gd name="connsiteX4" fmla="*/ 129309 w 7915564"/>
              <a:gd name="connsiteY4" fmla="*/ 1468582 h 1468582"/>
              <a:gd name="connsiteX5" fmla="*/ 267855 w 7915564"/>
              <a:gd name="connsiteY5" fmla="*/ 1099128 h 1468582"/>
              <a:gd name="connsiteX6" fmla="*/ 18473 w 7915564"/>
              <a:gd name="connsiteY6" fmla="*/ 1099128 h 1468582"/>
              <a:gd name="connsiteX7" fmla="*/ 0 w 7915564"/>
              <a:gd name="connsiteY7" fmla="*/ 9237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5564" h="1468582">
                <a:moveTo>
                  <a:pt x="0" y="9237"/>
                </a:moveTo>
                <a:lnTo>
                  <a:pt x="7915564" y="0"/>
                </a:lnTo>
                <a:lnTo>
                  <a:pt x="7897091" y="1071419"/>
                </a:lnTo>
                <a:lnTo>
                  <a:pt x="572655" y="1108364"/>
                </a:lnTo>
                <a:lnTo>
                  <a:pt x="129309" y="1468582"/>
                </a:lnTo>
                <a:lnTo>
                  <a:pt x="267855" y="1099128"/>
                </a:lnTo>
                <a:lnTo>
                  <a:pt x="18473" y="1099128"/>
                </a:lnTo>
                <a:lnTo>
                  <a:pt x="0" y="9237"/>
                </a:lnTo>
                <a:close/>
              </a:path>
            </a:pathLst>
          </a:cu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p>
        </p:txBody>
      </p:sp>
      <p:sp>
        <p:nvSpPr>
          <p:cNvPr id="6" name="Freeform 5"/>
          <p:cNvSpPr/>
          <p:nvPr/>
        </p:nvSpPr>
        <p:spPr>
          <a:xfrm>
            <a:off x="179388" y="1952625"/>
            <a:ext cx="8640762" cy="1468438"/>
          </a:xfrm>
          <a:custGeom>
            <a:avLst/>
            <a:gdLst>
              <a:gd name="connsiteX0" fmla="*/ 0 w 7915564"/>
              <a:gd name="connsiteY0" fmla="*/ 9237 h 1468582"/>
              <a:gd name="connsiteX1" fmla="*/ 7915564 w 7915564"/>
              <a:gd name="connsiteY1" fmla="*/ 0 h 1468582"/>
              <a:gd name="connsiteX2" fmla="*/ 7897091 w 7915564"/>
              <a:gd name="connsiteY2" fmla="*/ 1071419 h 1468582"/>
              <a:gd name="connsiteX3" fmla="*/ 572655 w 7915564"/>
              <a:gd name="connsiteY3" fmla="*/ 1108364 h 1468582"/>
              <a:gd name="connsiteX4" fmla="*/ 129309 w 7915564"/>
              <a:gd name="connsiteY4" fmla="*/ 1468582 h 1468582"/>
              <a:gd name="connsiteX5" fmla="*/ 267855 w 7915564"/>
              <a:gd name="connsiteY5" fmla="*/ 1099128 h 1468582"/>
              <a:gd name="connsiteX6" fmla="*/ 18473 w 7915564"/>
              <a:gd name="connsiteY6" fmla="*/ 1099128 h 1468582"/>
              <a:gd name="connsiteX7" fmla="*/ 0 w 7915564"/>
              <a:gd name="connsiteY7" fmla="*/ 9237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5564" h="1468582">
                <a:moveTo>
                  <a:pt x="0" y="9237"/>
                </a:moveTo>
                <a:lnTo>
                  <a:pt x="7915564" y="0"/>
                </a:lnTo>
                <a:lnTo>
                  <a:pt x="7897091" y="1071419"/>
                </a:lnTo>
                <a:lnTo>
                  <a:pt x="572655" y="1108364"/>
                </a:lnTo>
                <a:lnTo>
                  <a:pt x="129309" y="1468582"/>
                </a:lnTo>
                <a:lnTo>
                  <a:pt x="267855" y="1099128"/>
                </a:lnTo>
                <a:lnTo>
                  <a:pt x="18473" y="1099128"/>
                </a:lnTo>
                <a:lnTo>
                  <a:pt x="0" y="9237"/>
                </a:lnTo>
                <a:close/>
              </a:path>
            </a:pathLst>
          </a:cu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p>
        </p:txBody>
      </p:sp>
      <p:sp>
        <p:nvSpPr>
          <p:cNvPr id="8" name="Freeform 7"/>
          <p:cNvSpPr/>
          <p:nvPr/>
        </p:nvSpPr>
        <p:spPr>
          <a:xfrm>
            <a:off x="250825" y="4437063"/>
            <a:ext cx="7921625" cy="936625"/>
          </a:xfrm>
          <a:custGeom>
            <a:avLst/>
            <a:gdLst>
              <a:gd name="connsiteX0" fmla="*/ 0 w 7915564"/>
              <a:gd name="connsiteY0" fmla="*/ 9237 h 1468582"/>
              <a:gd name="connsiteX1" fmla="*/ 7915564 w 7915564"/>
              <a:gd name="connsiteY1" fmla="*/ 0 h 1468582"/>
              <a:gd name="connsiteX2" fmla="*/ 7897091 w 7915564"/>
              <a:gd name="connsiteY2" fmla="*/ 1071419 h 1468582"/>
              <a:gd name="connsiteX3" fmla="*/ 572655 w 7915564"/>
              <a:gd name="connsiteY3" fmla="*/ 1108364 h 1468582"/>
              <a:gd name="connsiteX4" fmla="*/ 129309 w 7915564"/>
              <a:gd name="connsiteY4" fmla="*/ 1468582 h 1468582"/>
              <a:gd name="connsiteX5" fmla="*/ 267855 w 7915564"/>
              <a:gd name="connsiteY5" fmla="*/ 1099128 h 1468582"/>
              <a:gd name="connsiteX6" fmla="*/ 18473 w 7915564"/>
              <a:gd name="connsiteY6" fmla="*/ 1099128 h 1468582"/>
              <a:gd name="connsiteX7" fmla="*/ 0 w 7915564"/>
              <a:gd name="connsiteY7" fmla="*/ 9237 h 146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5564" h="1468582">
                <a:moveTo>
                  <a:pt x="0" y="9237"/>
                </a:moveTo>
                <a:lnTo>
                  <a:pt x="7915564" y="0"/>
                </a:lnTo>
                <a:lnTo>
                  <a:pt x="7897091" y="1071419"/>
                </a:lnTo>
                <a:lnTo>
                  <a:pt x="572655" y="1108364"/>
                </a:lnTo>
                <a:lnTo>
                  <a:pt x="129309" y="1468582"/>
                </a:lnTo>
                <a:lnTo>
                  <a:pt x="267855" y="1099128"/>
                </a:lnTo>
                <a:lnTo>
                  <a:pt x="18473" y="1099128"/>
                </a:lnTo>
                <a:lnTo>
                  <a:pt x="0" y="9237"/>
                </a:lnTo>
                <a:close/>
              </a:path>
            </a:pathLst>
          </a:cu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p>
        </p:txBody>
      </p:sp>
      <p:sp>
        <p:nvSpPr>
          <p:cNvPr id="10" name="Rectangle 9"/>
          <p:cNvSpPr/>
          <p:nvPr/>
        </p:nvSpPr>
        <p:spPr>
          <a:xfrm>
            <a:off x="1258888" y="3357563"/>
            <a:ext cx="7705725" cy="757237"/>
          </a:xfrm>
          <a:prstGeom prst="rect">
            <a:avLst/>
          </a:prstGeom>
        </p:spPr>
        <p:txBody>
          <a:bodyPr>
            <a:spAutoFit/>
          </a:bodyPr>
          <a:lstStyle/>
          <a:p>
            <a:pPr>
              <a:lnSpc>
                <a:spcPct val="90000"/>
              </a:lnSpc>
              <a:buFont typeface="Arial" charset="0"/>
              <a:buNone/>
              <a:defRPr/>
            </a:pPr>
            <a:r>
              <a:rPr lang="en-US" sz="2400" dirty="0">
                <a:solidFill>
                  <a:schemeClr val="bg1"/>
                </a:solidFill>
                <a:latin typeface="+mn-lt"/>
              </a:rPr>
              <a:t>All ideas were made clear and I am sure I can produce a test in a most professional way and get valid and reliable results.</a:t>
            </a:r>
          </a:p>
        </p:txBody>
      </p:sp>
      <p:sp>
        <p:nvSpPr>
          <p:cNvPr id="15367" name="Rectangle 10"/>
          <p:cNvSpPr>
            <a:spLocks noChangeArrowheads="1"/>
          </p:cNvSpPr>
          <p:nvPr/>
        </p:nvSpPr>
        <p:spPr bwMode="auto">
          <a:xfrm>
            <a:off x="323850" y="4581525"/>
            <a:ext cx="7993063" cy="423863"/>
          </a:xfrm>
          <a:prstGeom prst="rect">
            <a:avLst/>
          </a:prstGeom>
          <a:noFill/>
          <a:ln w="9525">
            <a:noFill/>
            <a:miter lim="800000"/>
            <a:headEnd/>
            <a:tailEnd/>
          </a:ln>
        </p:spPr>
        <p:txBody>
          <a:bodyPr>
            <a:spAutoFit/>
          </a:bodyPr>
          <a:lstStyle/>
          <a:p>
            <a:pPr>
              <a:lnSpc>
                <a:spcPct val="90000"/>
              </a:lnSpc>
              <a:buFont typeface="Arial" charset="0"/>
              <a:buNone/>
            </a:pPr>
            <a:r>
              <a:rPr lang="en-US" sz="2400" dirty="0">
                <a:solidFill>
                  <a:schemeClr val="bg1"/>
                </a:solidFill>
                <a:latin typeface="Calibri" pitchFamily="34" charset="0"/>
              </a:rPr>
              <a:t>Relevant to recent developments taking place in Cyprus (NAP)</a:t>
            </a:r>
            <a:endParaRPr lang="de-AT" sz="2400" dirty="0">
              <a:solidFill>
                <a:schemeClr val="bg1"/>
              </a:solidFill>
              <a:latin typeface="Calibri" pitchFamily="34" charset="0"/>
            </a:endParaRPr>
          </a:p>
        </p:txBody>
      </p:sp>
      <p:sp>
        <p:nvSpPr>
          <p:cNvPr id="12" name="Rectangle 11"/>
          <p:cNvSpPr/>
          <p:nvPr/>
        </p:nvSpPr>
        <p:spPr>
          <a:xfrm>
            <a:off x="323850" y="2133600"/>
            <a:ext cx="8640763" cy="701675"/>
          </a:xfrm>
          <a:prstGeom prst="rect">
            <a:avLst/>
          </a:prstGeom>
        </p:spPr>
        <p:txBody>
          <a:bodyPr>
            <a:spAutoFit/>
          </a:bodyPr>
          <a:lstStyle/>
          <a:p>
            <a:pPr>
              <a:lnSpc>
                <a:spcPct val="90000"/>
              </a:lnSpc>
              <a:buFont typeface="Arial" charset="0"/>
              <a:buNone/>
              <a:defRPr/>
            </a:pPr>
            <a:r>
              <a:rPr lang="en-US" sz="2200" dirty="0">
                <a:solidFill>
                  <a:schemeClr val="bg1"/>
                </a:solidFill>
                <a:latin typeface="+mj-lt"/>
              </a:rPr>
              <a:t>A very clear precise description of how the exams should be linked to the CEFR was given. I now feel much more able to construct my own tests.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template-EC-cooperation">
  <a:themeElements>
    <a:clrScheme name="chris">
      <a:dk1>
        <a:sysClr val="windowText" lastClr="000000"/>
      </a:dk1>
      <a:lt1>
        <a:sysClr val="window" lastClr="FFFFFF"/>
      </a:lt1>
      <a:dk2>
        <a:srgbClr val="92D050"/>
      </a:dk2>
      <a:lt2>
        <a:srgbClr val="F4E7ED"/>
      </a:lt2>
      <a:accent1>
        <a:srgbClr val="E36305"/>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1219</Words>
  <Application>Microsoft Office PowerPoint</Application>
  <PresentationFormat>On-screen Show (4:3)</PresentationFormat>
  <Paragraphs>132</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PPT-template-EC-cooperation</vt:lpstr>
      <vt:lpstr>Horizont</vt:lpstr>
      <vt:lpstr>Innovative methodologies and assessment in language learning  ecml_Council of Europe_European Commission</vt:lpstr>
      <vt:lpstr>Background to the action</vt:lpstr>
      <vt:lpstr>Overall objectives</vt:lpstr>
      <vt:lpstr>Two initiatives</vt:lpstr>
      <vt:lpstr>Forthcoming events</vt:lpstr>
      <vt:lpstr>EC-ECML areas of cooperation 1</vt:lpstr>
      <vt:lpstr>EC-ECML areas of cooperation 2</vt:lpstr>
      <vt:lpstr>Further information</vt:lpstr>
      <vt:lpstr>Comments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methodologies and assessment in language learning</dc:title>
  <dc:creator>Michael</dc:creator>
  <cp:lastModifiedBy>bessie</cp:lastModifiedBy>
  <cp:revision>109</cp:revision>
  <dcterms:created xsi:type="dcterms:W3CDTF">2013-08-27T14:55:12Z</dcterms:created>
  <dcterms:modified xsi:type="dcterms:W3CDTF">2014-12-27T17:26:10Z</dcterms:modified>
</cp:coreProperties>
</file>