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7" r:id="rId10"/>
    <p:sldId id="299" r:id="rId11"/>
    <p:sldId id="281" r:id="rId12"/>
    <p:sldId id="276" r:id="rId13"/>
    <p:sldId id="277" r:id="rId14"/>
    <p:sldId id="296" r:id="rId15"/>
    <p:sldId id="271" r:id="rId16"/>
    <p:sldId id="272" r:id="rId17"/>
    <p:sldId id="273" r:id="rId18"/>
    <p:sldId id="274" r:id="rId19"/>
    <p:sldId id="286" r:id="rId20"/>
    <p:sldId id="287" r:id="rId21"/>
    <p:sldId id="288" r:id="rId22"/>
    <p:sldId id="289" r:id="rId23"/>
    <p:sldId id="291" r:id="rId24"/>
    <p:sldId id="290" r:id="rId25"/>
    <p:sldId id="292" r:id="rId26"/>
    <p:sldId id="293" r:id="rId27"/>
    <p:sldId id="294" r:id="rId28"/>
    <p:sldId id="295" r:id="rId29"/>
    <p:sldId id="278" r:id="rId30"/>
    <p:sldId id="284" r:id="rId31"/>
    <p:sldId id="285" r:id="rId32"/>
    <p:sldId id="283" r:id="rId33"/>
    <p:sldId id="282" r:id="rId34"/>
    <p:sldId id="275" r:id="rId35"/>
    <p:sldId id="300" r:id="rId36"/>
    <p:sldId id="297" r:id="rId37"/>
    <p:sldId id="298" r:id="rId38"/>
    <p:sldId id="269" r:id="rId39"/>
    <p:sldId id="270" r:id="rId40"/>
    <p:sldId id="266" r:id="rId41"/>
    <p:sldId id="263"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87" autoAdjust="0"/>
    <p:restoredTop sz="94660"/>
  </p:normalViewPr>
  <p:slideViewPr>
    <p:cSldViewPr snapToGrid="0">
      <p:cViewPr varScale="1">
        <p:scale>
          <a:sx n="74" d="100"/>
          <a:sy n="74" d="100"/>
        </p:scale>
        <p:origin x="96"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392947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13736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67839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lipArt Placeholder 3"/>
          <p:cNvSpPr>
            <a:spLocks noGrp="1"/>
          </p:cNvSpPr>
          <p:nvPr>
            <p:ph type="clipArt" sz="half" idx="2"/>
          </p:nvPr>
        </p:nvSpPr>
        <p:spPr>
          <a:xfrm>
            <a:off x="6197600" y="1600201"/>
            <a:ext cx="5384800" cy="4530725"/>
          </a:xfrm>
        </p:spPr>
        <p:txBody>
          <a:bodyPr/>
          <a:lstStyle/>
          <a:p>
            <a:endParaRPr lang="el-G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09E771A8-C256-4739-945B-45FD9ED66F4F}" type="slidenum">
              <a:rPr lang="en-US" altLang="en-US"/>
              <a:pPr/>
              <a:t>‹#›</a:t>
            </a:fld>
            <a:endParaRPr lang="en-US" altLang="en-US"/>
          </a:p>
        </p:txBody>
      </p:sp>
    </p:spTree>
    <p:extLst>
      <p:ext uri="{BB962C8B-B14F-4D97-AF65-F5344CB8AC3E}">
        <p14:creationId xmlns:p14="http://schemas.microsoft.com/office/powerpoint/2010/main" val="301387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6433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30039-C1F7-4649-ADAA-A9F3AA7AE91B}" type="datetimeFigureOut">
              <a:rPr lang="el-GR" smtClean="0"/>
              <a:t>28/4/2020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16188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5C30039-C1F7-4649-ADAA-A9F3AA7AE91B}" type="datetimeFigureOut">
              <a:rPr lang="el-GR" smtClean="0"/>
              <a:t>28/4/2020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41937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5C30039-C1F7-4649-ADAA-A9F3AA7AE91B}" type="datetimeFigureOut">
              <a:rPr lang="el-GR" smtClean="0"/>
              <a:t>28/4/2020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390285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5C30039-C1F7-4649-ADAA-A9F3AA7AE91B}" type="datetimeFigureOut">
              <a:rPr lang="el-GR" smtClean="0"/>
              <a:t>28/4/2020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52090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30039-C1F7-4649-ADAA-A9F3AA7AE91B}" type="datetimeFigureOut">
              <a:rPr lang="el-GR" smtClean="0"/>
              <a:t>28/4/2020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21037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C30039-C1F7-4649-ADAA-A9F3AA7AE91B}" type="datetimeFigureOut">
              <a:rPr lang="el-GR" smtClean="0"/>
              <a:t>28/4/2020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09153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C30039-C1F7-4649-ADAA-A9F3AA7AE91B}" type="datetimeFigureOut">
              <a:rPr lang="el-GR" smtClean="0"/>
              <a:t>28/4/2020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418115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30039-C1F7-4649-ADAA-A9F3AA7AE91B}" type="datetimeFigureOut">
              <a:rPr lang="el-GR" smtClean="0"/>
              <a:t>28/4/2020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1EBBF-64CB-4710-A5A3-3517EB02D58B}" type="slidenum">
              <a:rPr lang="el-GR" smtClean="0"/>
              <a:t>‹#›</a:t>
            </a:fld>
            <a:endParaRPr lang="el-GR"/>
          </a:p>
        </p:txBody>
      </p:sp>
    </p:spTree>
    <p:extLst>
      <p:ext uri="{BB962C8B-B14F-4D97-AF65-F5344CB8AC3E}">
        <p14:creationId xmlns:p14="http://schemas.microsoft.com/office/powerpoint/2010/main" val="418843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0"/>
            <a:ext cx="11734800" cy="1714488"/>
          </a:xfrm>
        </p:spPr>
        <p:txBody>
          <a:bodyPr>
            <a:normAutofit fontScale="90000"/>
          </a:bodyPr>
          <a:lstStyle/>
          <a:p>
            <a:r>
              <a:rPr lang="en-US" dirty="0" smtClean="0"/>
              <a:t>“Bartleby, the Scrivener” 1853</a:t>
            </a:r>
            <a:br>
              <a:rPr lang="en-US" dirty="0" smtClean="0"/>
            </a:br>
            <a:r>
              <a:rPr lang="en-US" dirty="0" smtClean="0"/>
              <a:t>Herman Melville</a:t>
            </a:r>
            <a:endParaRPr lang="el-GR" dirty="0"/>
          </a:p>
        </p:txBody>
      </p:sp>
      <p:pic>
        <p:nvPicPr>
          <p:cNvPr id="5" name="4 - Εικόνα" descr="429795060.jpg"/>
          <p:cNvPicPr>
            <a:picLocks noChangeAspect="1"/>
          </p:cNvPicPr>
          <p:nvPr/>
        </p:nvPicPr>
        <p:blipFill>
          <a:blip r:embed="rId2"/>
          <a:stretch>
            <a:fillRect/>
          </a:stretch>
        </p:blipFill>
        <p:spPr>
          <a:xfrm>
            <a:off x="987228" y="1714488"/>
            <a:ext cx="4643470" cy="4572032"/>
          </a:xfrm>
          <a:prstGeom prst="rect">
            <a:avLst/>
          </a:prstGeom>
        </p:spPr>
      </p:pic>
      <p:sp>
        <p:nvSpPr>
          <p:cNvPr id="3" name="Rectangle 2"/>
          <p:cNvSpPr/>
          <p:nvPr/>
        </p:nvSpPr>
        <p:spPr>
          <a:xfrm>
            <a:off x="6684135" y="1970468"/>
            <a:ext cx="5009881" cy="4001993"/>
          </a:xfrm>
          <a:prstGeom prst="rect">
            <a:avLst/>
          </a:prstGeom>
          <a:solidFill>
            <a:schemeClr val="tx1"/>
          </a:solidFill>
        </p:spPr>
        <p:txBody>
          <a:bodyPr wrap="square">
            <a:spAutoFit/>
          </a:bodyPr>
          <a:lstStyle/>
          <a:p>
            <a:pPr lvl="0" algn="ctr" fontAlgn="base">
              <a:spcBef>
                <a:spcPct val="0"/>
              </a:spcBef>
              <a:spcAft>
                <a:spcPct val="0"/>
              </a:spcAft>
              <a:defRPr/>
            </a:pPr>
            <a:r>
              <a:rPr lang="en-US" altLang="el-GR" sz="4000" kern="0" dirty="0">
                <a:solidFill>
                  <a:srgbClr val="FFFFFF"/>
                </a:solidFill>
                <a:latin typeface="Palatino"/>
                <a:sym typeface="Palatino" charset="0"/>
              </a:rPr>
              <a:t>At </a:t>
            </a:r>
            <a:r>
              <a:rPr lang="en-US" altLang="el-GR" sz="4000" kern="0" dirty="0" smtClean="0">
                <a:solidFill>
                  <a:srgbClr val="FFFFFF"/>
                </a:solidFill>
                <a:latin typeface="Palatino"/>
                <a:sym typeface="Palatino" charset="0"/>
              </a:rPr>
              <a:t> </a:t>
            </a:r>
            <a:r>
              <a:rPr lang="en-US" altLang="el-GR" sz="4000" kern="0" dirty="0">
                <a:solidFill>
                  <a:srgbClr val="FFFFFF"/>
                </a:solidFill>
                <a:latin typeface="Palatino"/>
                <a:sym typeface="Palatino" charset="0"/>
              </a:rPr>
              <a:t>present I would prefer not to be a little reasonable," was his mildly cadaverous reply.</a:t>
            </a:r>
          </a:p>
          <a:p>
            <a:pPr lvl="0" algn="ctr" fontAlgn="base">
              <a:spcBef>
                <a:spcPct val="0"/>
              </a:spcBef>
              <a:spcAft>
                <a:spcPct val="0"/>
              </a:spcAft>
              <a:defRPr/>
            </a:pPr>
            <a:endParaRPr lang="en-US" altLang="el-GR" sz="4000" kern="0" dirty="0">
              <a:solidFill>
                <a:srgbClr val="FFFFFF"/>
              </a:solidFill>
              <a:latin typeface="Palatino"/>
              <a:sym typeface="Palatino" charset="0"/>
            </a:endParaRPr>
          </a:p>
          <a:p>
            <a:pPr lvl="0" algn="ctr" fontAlgn="base">
              <a:spcBef>
                <a:spcPct val="0"/>
              </a:spcBef>
              <a:spcAft>
                <a:spcPct val="0"/>
              </a:spcAft>
              <a:defRPr/>
            </a:pPr>
            <a:endParaRPr lang="en-US" altLang="el-GR" sz="1406" kern="0" dirty="0">
              <a:solidFill>
                <a:srgbClr val="FFFFFF"/>
              </a:solidFill>
              <a:latin typeface="Palatino"/>
              <a:sym typeface="Palatino" charset="0"/>
            </a:endParaRPr>
          </a:p>
        </p:txBody>
      </p:sp>
    </p:spTree>
    <p:extLst>
      <p:ext uri="{BB962C8B-B14F-4D97-AF65-F5344CB8AC3E}">
        <p14:creationId xmlns:p14="http://schemas.microsoft.com/office/powerpoint/2010/main" val="2587379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93206" y="274638"/>
            <a:ext cx="3683357" cy="939784"/>
          </a:xfrm>
          <a:solidFill>
            <a:schemeClr val="accent4"/>
          </a:solidFill>
        </p:spPr>
        <p:txBody>
          <a:bodyPr/>
          <a:lstStyle/>
          <a:p>
            <a:r>
              <a:rPr lang="en-US" dirty="0" smtClean="0"/>
              <a:t>		Plot</a:t>
            </a:r>
            <a:endParaRPr lang="el-GR" dirty="0"/>
          </a:p>
        </p:txBody>
      </p:sp>
      <p:sp>
        <p:nvSpPr>
          <p:cNvPr id="3" name="2 - Θέση περιεχομένου"/>
          <p:cNvSpPr>
            <a:spLocks noGrp="1"/>
          </p:cNvSpPr>
          <p:nvPr>
            <p:ph idx="1"/>
          </p:nvPr>
        </p:nvSpPr>
        <p:spPr>
          <a:xfrm>
            <a:off x="0" y="1142983"/>
            <a:ext cx="12192000" cy="5863123"/>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Autofit/>
          </a:bodyPr>
          <a:lstStyle/>
          <a:p>
            <a:r>
              <a:rPr lang="en-US" sz="3200" dirty="0">
                <a:latin typeface="Perpetua" pitchFamily="18" charset="0"/>
              </a:rPr>
              <a:t>A lawyer in Wall Street narrates the story of Bartleby the scrivener, his employee, who was timid but industrious. To the narrator’s great surprise, he refuses to follow certain orders until he refuses to work altogether simply stating he «would prefer not to». Even though the lawyer attempts in vain to reason him, he is unable or unwilling to make him leave; he relocates his premises, leaving Bartleby behind. Upon request of the new tenants the lawyer tries one last time to persuade him to go. Later on he discovers that  Bartleby was removed from the premises and imprisoned. On his second visit he finds him newly dead because he had starved himself to death. Some time afterwards he hears a rumor according to which Bartleby was an employee at a Dead Letter Office at Washington and had lost his job there. </a:t>
            </a:r>
            <a:endParaRPr lang="el-GR" sz="3200" dirty="0"/>
          </a:p>
        </p:txBody>
      </p:sp>
    </p:spTree>
    <p:extLst>
      <p:ext uri="{BB962C8B-B14F-4D97-AF65-F5344CB8AC3E}">
        <p14:creationId xmlns:p14="http://schemas.microsoft.com/office/powerpoint/2010/main" val="1407766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83832" y="274638"/>
            <a:ext cx="1613768" cy="346050"/>
          </a:xfrm>
          <a:solidFill>
            <a:schemeClr val="accent4"/>
          </a:solidFill>
        </p:spPr>
        <p:txBody>
          <a:bodyPr>
            <a:normAutofit fontScale="90000"/>
          </a:bodyPr>
          <a:lstStyle/>
          <a:p>
            <a:r>
              <a:rPr lang="en-US" dirty="0" smtClean="0"/>
              <a:t>Setting</a:t>
            </a:r>
            <a:endParaRPr lang="el-GR" dirty="0"/>
          </a:p>
        </p:txBody>
      </p:sp>
      <p:sp>
        <p:nvSpPr>
          <p:cNvPr id="3" name="2 - Θέση περιεχομένου"/>
          <p:cNvSpPr>
            <a:spLocks noGrp="1"/>
          </p:cNvSpPr>
          <p:nvPr>
            <p:ph idx="1"/>
          </p:nvPr>
        </p:nvSpPr>
        <p:spPr>
          <a:xfrm>
            <a:off x="0" y="1219200"/>
            <a:ext cx="12077700" cy="5638800"/>
          </a:xfrm>
          <a:effectLst>
            <a:outerShdw blurRad="63500" sx="102000" sy="102000" algn="ctr" rotWithShape="0">
              <a:prstClr val="black">
                <a:alpha val="40000"/>
              </a:prstClr>
            </a:outerShdw>
          </a:effectLst>
        </p:spPr>
        <p:style>
          <a:lnRef idx="1">
            <a:schemeClr val="accent2"/>
          </a:lnRef>
          <a:fillRef idx="1002">
            <a:schemeClr val="lt2"/>
          </a:fillRef>
          <a:effectRef idx="1">
            <a:schemeClr val="accent2"/>
          </a:effectRef>
          <a:fontRef idx="minor">
            <a:schemeClr val="dk1"/>
          </a:fontRef>
        </p:style>
        <p:txBody>
          <a:bodyPr>
            <a:normAutofit/>
          </a:bodyPr>
          <a:lstStyle/>
          <a:p>
            <a:r>
              <a:rPr lang="en-US" sz="2400" dirty="0">
                <a:latin typeface="Arial" panose="020B0604020202020204" pitchFamily="34" charset="0"/>
                <a:cs typeface="Arial" panose="020B0604020202020204" pitchFamily="34" charset="0"/>
              </a:rPr>
              <a:t>New York, Wall Street; </a:t>
            </a:r>
            <a:r>
              <a:rPr lang="en-US" altLang="el-GR" sz="2400" dirty="0">
                <a:latin typeface="Arial" panose="020B0604020202020204" pitchFamily="34" charset="0"/>
                <a:cs typeface="Arial" panose="020B0604020202020204" pitchFamily="34" charset="0"/>
              </a:rPr>
              <a:t>Subtitled “A Story of Wall-Street”: the chief financial street in New York</a:t>
            </a:r>
          </a:p>
          <a:p>
            <a:r>
              <a:rPr lang="en-US" sz="2400" dirty="0">
                <a:latin typeface="Arial" panose="020B0604020202020204" pitchFamily="34" charset="0"/>
                <a:cs typeface="Arial" panose="020B0604020202020204" pitchFamily="34" charset="0"/>
              </a:rPr>
              <a:t>story revolves only around the working premises and there is no reference of any of the characters’ dwelling. </a:t>
            </a:r>
          </a:p>
          <a:p>
            <a:r>
              <a:rPr lang="en-US" sz="2400" dirty="0">
                <a:latin typeface="Arial" panose="020B0604020202020204" pitchFamily="34" charset="0"/>
                <a:cs typeface="Arial" panose="020B0604020202020204" pitchFamily="34" charset="0"/>
              </a:rPr>
              <a:t>Wall Street,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echoes with sheer vacancy</a:t>
            </a:r>
            <a:r>
              <a:rPr lang="en-US"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outside working hours,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lawyer’s chambers are on the </a:t>
            </a:r>
            <a:r>
              <a:rPr lang="en-US" sz="2400" dirty="0" smtClean="0">
                <a:latin typeface="Arial" panose="020B0604020202020204" pitchFamily="34" charset="0"/>
                <a:cs typeface="Arial" panose="020B0604020202020204" pitchFamily="34" charset="0"/>
              </a:rPr>
              <a:t>2nd </a:t>
            </a:r>
            <a:r>
              <a:rPr lang="en-US" sz="2400" dirty="0">
                <a:latin typeface="Arial" panose="020B0604020202020204" pitchFamily="34" charset="0"/>
                <a:cs typeface="Arial" panose="020B0604020202020204" pitchFamily="34" charset="0"/>
              </a:rPr>
              <a:t>floor surrounded by buildings of “great height”</a:t>
            </a:r>
          </a:p>
          <a:p>
            <a:r>
              <a:rPr lang="en-US" sz="2400" u="sng" dirty="0" smtClean="0">
                <a:latin typeface="Arial" panose="020B0604020202020204" pitchFamily="34" charset="0"/>
                <a:cs typeface="Arial" panose="020B0604020202020204" pitchFamily="34" charset="0"/>
              </a:rPr>
              <a:t>Wall</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has symbolic meaning as well: </a:t>
            </a:r>
            <a:r>
              <a:rPr lang="en-US" sz="2400" dirty="0">
                <a:latin typeface="Arial" panose="020B0604020202020204" pitchFamily="34" charset="0"/>
                <a:cs typeface="Arial" panose="020B0604020202020204" pitchFamily="34" charset="0"/>
              </a:rPr>
              <a:t>chambers </a:t>
            </a:r>
            <a:r>
              <a:rPr lang="en-US" sz="2400" dirty="0">
                <a:latin typeface="Arial" panose="020B0604020202020204" pitchFamily="34" charset="0"/>
                <a:cs typeface="Arial" panose="020B0604020202020204" pitchFamily="34" charset="0"/>
              </a:rPr>
              <a:t>face “white wall” of light shaft on one side; black brick wall on the other side</a:t>
            </a:r>
          </a:p>
          <a:p>
            <a:r>
              <a:rPr lang="en-US" sz="2400" dirty="0">
                <a:latin typeface="Arial" panose="020B0604020202020204" pitchFamily="34" charset="0"/>
                <a:cs typeface="Arial" panose="020B0604020202020204" pitchFamily="34" charset="0"/>
              </a:rPr>
              <a:t>There is a “small side window” in one side of the room where the narrator places Bartleby, who </a:t>
            </a:r>
            <a:r>
              <a:rPr lang="en-US" sz="2400" dirty="0" smtClean="0">
                <a:latin typeface="Arial" panose="020B0604020202020204" pitchFamily="34" charset="0"/>
                <a:cs typeface="Arial" panose="020B0604020202020204" pitchFamily="34" charset="0"/>
              </a:rPr>
              <a:t>stares </a:t>
            </a:r>
            <a:r>
              <a:rPr lang="en-US" sz="2400" dirty="0">
                <a:latin typeface="Arial" panose="020B0604020202020204" pitchFamily="34" charset="0"/>
                <a:cs typeface="Arial" panose="020B0604020202020204" pitchFamily="34" charset="0"/>
              </a:rPr>
              <a:t>at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dead brick wall”  outside the window.</a:t>
            </a:r>
          </a:p>
          <a:p>
            <a:r>
              <a:rPr lang="en-US"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Divider between narrator and scriveners; Bartleby is on the narrator’s side of divider, behind a screen, facing window looking out on wall</a:t>
            </a:r>
          </a:p>
          <a:p>
            <a:r>
              <a:rPr lang="en-US" sz="2400" dirty="0">
                <a:latin typeface="Arial" panose="020B0604020202020204" pitchFamily="34" charset="0"/>
                <a:cs typeface="Arial" panose="020B0604020202020204" pitchFamily="34" charset="0"/>
              </a:rPr>
              <a:t>Bartleby finds accommodation </a:t>
            </a:r>
            <a:r>
              <a:rPr lang="en-US" sz="2400" dirty="0" smtClean="0">
                <a:latin typeface="Arial" panose="020B0604020202020204" pitchFamily="34" charset="0"/>
                <a:cs typeface="Arial" panose="020B0604020202020204" pitchFamily="34" charset="0"/>
              </a:rPr>
              <a:t>in the office</a:t>
            </a:r>
            <a:endParaRPr lang="en-US" sz="2400" dirty="0">
              <a:latin typeface="Perpetua" pitchFamily="18" charset="0"/>
            </a:endParaRPr>
          </a:p>
          <a:p>
            <a:endParaRPr lang="en-US" sz="2400" dirty="0">
              <a:latin typeface="Perpetua" pitchFamily="18" charset="0"/>
            </a:endParaRPr>
          </a:p>
          <a:p>
            <a:pPr>
              <a:buNone/>
            </a:pPr>
            <a:endParaRPr lang="en-US" sz="2400" dirty="0">
              <a:latin typeface="Perpetua" pitchFamily="18" charset="0"/>
            </a:endParaRPr>
          </a:p>
          <a:p>
            <a:pPr>
              <a:buNone/>
            </a:pPr>
            <a:endParaRPr lang="el-GR" sz="2400" dirty="0"/>
          </a:p>
        </p:txBody>
      </p:sp>
    </p:spTree>
    <p:extLst>
      <p:ext uri="{BB962C8B-B14F-4D97-AF65-F5344CB8AC3E}">
        <p14:creationId xmlns:p14="http://schemas.microsoft.com/office/powerpoint/2010/main" val="43678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
          <p:cNvSpPr>
            <a:spLocks noGrp="1" noChangeArrowheads="1"/>
          </p:cNvSpPr>
          <p:nvPr>
            <p:ph type="title"/>
          </p:nvPr>
        </p:nvSpPr>
        <p:spPr/>
        <p:txBody>
          <a:bodyPr vert="horz" lIns="64291" tIns="32146" rIns="64291" bIns="32146" rtlCol="0" anchor="ctr">
            <a:normAutofit/>
          </a:bodyPr>
          <a:lstStyle/>
          <a:p>
            <a:pPr eaLnBrk="1" hangingPunct="1"/>
            <a:r>
              <a:rPr lang="en-US" altLang="el-GR" smtClean="0"/>
              <a:t>19th century NYC</a:t>
            </a:r>
          </a:p>
        </p:txBody>
      </p:sp>
      <p:pic>
        <p:nvPicPr>
          <p:cNvPr id="166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7" y="2349180"/>
            <a:ext cx="5312655" cy="37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6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058" y="-74195"/>
            <a:ext cx="4646068" cy="35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096" y="3442551"/>
            <a:ext cx="410704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6520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t="16226" b="16356"/>
          <a:stretch>
            <a:fillRect/>
          </a:stretch>
        </p:blipFill>
        <p:spPr bwMode="auto">
          <a:xfrm>
            <a:off x="370893" y="2445649"/>
            <a:ext cx="4249415" cy="3016908"/>
          </a:xfrm>
          <a:prstGeom prst="rect">
            <a:avLst/>
          </a:prstGeom>
          <a:noFill/>
          <a:ln w="177800">
            <a:solidFill>
              <a:srgbClr val="E6E7E5"/>
            </a:solidFill>
            <a:miter lim="800000"/>
            <a:headEnd/>
            <a:tailEnd/>
          </a:ln>
          <a:effectLst>
            <a:outerShdw blurRad="76200" dist="1905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495601" y="297311"/>
            <a:ext cx="3873997" cy="716558"/>
          </a:xfrm>
        </p:spPr>
        <p:txBody>
          <a:bodyPr vert="horz" lIns="64291" tIns="32146" rIns="64291" bIns="32146" rtlCol="0" anchor="ctr">
            <a:normAutofit/>
          </a:bodyPr>
          <a:lstStyle/>
          <a:p>
            <a:pPr eaLnBrk="1" hangingPunct="1">
              <a:defRPr/>
            </a:pPr>
            <a:r>
              <a:rPr lang="en-US" dirty="0"/>
              <a:t>New York 1850s</a:t>
            </a:r>
          </a:p>
        </p:txBody>
      </p:sp>
      <p:pic>
        <p:nvPicPr>
          <p:cNvPr id="165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348" y="101613"/>
            <a:ext cx="2420005" cy="256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589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7272" y="2850010"/>
            <a:ext cx="4773587" cy="385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589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5103" y="895638"/>
            <a:ext cx="2304496" cy="56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8844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81290" y="214290"/>
            <a:ext cx="5246710" cy="714380"/>
          </a:xfrm>
          <a:solidFill>
            <a:schemeClr val="accent4"/>
          </a:solidFill>
        </p:spPr>
        <p:txBody>
          <a:bodyPr>
            <a:normAutofit/>
          </a:bodyPr>
          <a:lstStyle/>
          <a:p>
            <a:r>
              <a:rPr lang="en-US" dirty="0" smtClean="0"/>
              <a:t>Narrative viewpoint</a:t>
            </a:r>
            <a:endParaRPr lang="el-GR" dirty="0"/>
          </a:p>
        </p:txBody>
      </p:sp>
      <p:sp>
        <p:nvSpPr>
          <p:cNvPr id="3" name="2 - Θέση περιεχομένου"/>
          <p:cNvSpPr>
            <a:spLocks noGrp="1"/>
          </p:cNvSpPr>
          <p:nvPr>
            <p:ph idx="1"/>
          </p:nvPr>
        </p:nvSpPr>
        <p:spPr>
          <a:xfrm>
            <a:off x="266700" y="1841500"/>
            <a:ext cx="11176000" cy="4659334"/>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rmAutofit/>
          </a:bodyPr>
          <a:lstStyle/>
          <a:p>
            <a:r>
              <a:rPr lang="en-US" sz="2400" dirty="0">
                <a:latin typeface="Perpetua" pitchFamily="18" charset="0"/>
              </a:rPr>
              <a:t>First person point of view; allows us to see the effect Bartleby has on those around him</a:t>
            </a:r>
          </a:p>
          <a:p>
            <a:r>
              <a:rPr lang="en-US" sz="2400" dirty="0">
                <a:latin typeface="Perpetua" pitchFamily="18" charset="0"/>
              </a:rPr>
              <a:t>Lawyer narrates his experience with Bartleby; character involved in the story, his narration is based on memory</a:t>
            </a:r>
            <a:endParaRPr lang="en-US" sz="2400" dirty="0"/>
          </a:p>
          <a:p>
            <a:r>
              <a:rPr lang="en-US" sz="2400" dirty="0">
                <a:latin typeface="Perpetua" pitchFamily="18" charset="0"/>
              </a:rPr>
              <a:t>(Un)reliable narrator because he does not know all the facts about Bartleby’s life, his thoughts and motives  and does not present himself objectively</a:t>
            </a:r>
          </a:p>
          <a:p>
            <a:r>
              <a:rPr lang="en-US" sz="2400" dirty="0">
                <a:latin typeface="Perpetua" pitchFamily="18" charset="0"/>
              </a:rPr>
              <a:t>Instances where we question his self-claimed generosity and intentions regarding Bartleby because they may stem from curiosity or fascination </a:t>
            </a:r>
          </a:p>
          <a:p>
            <a:r>
              <a:rPr lang="en-US" sz="2400" dirty="0">
                <a:latin typeface="Perpetua" pitchFamily="18" charset="0"/>
              </a:rPr>
              <a:t>The tolerance towards the eccentricities </a:t>
            </a:r>
            <a:r>
              <a:rPr lang="en-US" sz="2400" dirty="0" smtClean="0">
                <a:latin typeface="Perpetua" pitchFamily="18" charset="0"/>
              </a:rPr>
              <a:t>of </a:t>
            </a:r>
            <a:r>
              <a:rPr lang="en-US" sz="2400" dirty="0">
                <a:latin typeface="Perpetua" pitchFamily="18" charset="0"/>
              </a:rPr>
              <a:t>his employees indicates his non-confrontational nature</a:t>
            </a:r>
          </a:p>
          <a:p>
            <a:r>
              <a:rPr lang="en-US" sz="2400" dirty="0">
                <a:latin typeface="Perpetua" pitchFamily="18" charset="0"/>
              </a:rPr>
              <a:t>His egotism and materialism influences the </a:t>
            </a:r>
            <a:r>
              <a:rPr lang="en-US" sz="2400" dirty="0" smtClean="0">
                <a:latin typeface="Perpetua" pitchFamily="18" charset="0"/>
              </a:rPr>
              <a:t>interpretation </a:t>
            </a:r>
            <a:r>
              <a:rPr lang="en-US" sz="2400" dirty="0">
                <a:latin typeface="Perpetua" pitchFamily="18" charset="0"/>
              </a:rPr>
              <a:t>of the story</a:t>
            </a:r>
          </a:p>
        </p:txBody>
      </p:sp>
    </p:spTree>
    <p:extLst>
      <p:ext uri="{BB962C8B-B14F-4D97-AF65-F5344CB8AC3E}">
        <p14:creationId xmlns:p14="http://schemas.microsoft.com/office/powerpoint/2010/main" val="180402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Characters</a:t>
            </a:r>
            <a:endParaRPr lang="el-GR" dirty="0"/>
          </a:p>
        </p:txBody>
      </p:sp>
      <p:sp>
        <p:nvSpPr>
          <p:cNvPr id="3" name="2 - Θέση περιεχομένου"/>
          <p:cNvSpPr>
            <a:spLocks noGrp="1"/>
          </p:cNvSpPr>
          <p:nvPr>
            <p:ph sz="half" idx="1"/>
          </p:nvPr>
        </p:nvSpPr>
        <p:spPr>
          <a:xfrm>
            <a:off x="1384300" y="1500174"/>
            <a:ext cx="4926014" cy="4929222"/>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rmAutofit/>
          </a:bodyPr>
          <a:lstStyle/>
          <a:p>
            <a:r>
              <a:rPr lang="en-US" sz="2400" dirty="0">
                <a:latin typeface="Perpetua" pitchFamily="18" charset="0"/>
              </a:rPr>
              <a:t>Narrator</a:t>
            </a:r>
          </a:p>
          <a:p>
            <a:r>
              <a:rPr lang="en-US" sz="2400" dirty="0">
                <a:latin typeface="Perpetua" pitchFamily="18" charset="0"/>
              </a:rPr>
              <a:t>Bartleby</a:t>
            </a:r>
          </a:p>
          <a:p>
            <a:r>
              <a:rPr lang="en-US" sz="2400" dirty="0">
                <a:latin typeface="Perpetua" pitchFamily="18" charset="0"/>
              </a:rPr>
              <a:t>Turkey</a:t>
            </a:r>
          </a:p>
          <a:p>
            <a:r>
              <a:rPr lang="en-US" sz="2400" dirty="0">
                <a:latin typeface="Perpetua" pitchFamily="18" charset="0"/>
              </a:rPr>
              <a:t>Nippers</a:t>
            </a:r>
          </a:p>
          <a:p>
            <a:r>
              <a:rPr lang="en-US" sz="2400" dirty="0">
                <a:latin typeface="Perpetua" pitchFamily="18" charset="0"/>
              </a:rPr>
              <a:t>Ginger Nut</a:t>
            </a:r>
          </a:p>
          <a:p>
            <a:r>
              <a:rPr lang="en-US" sz="2400" dirty="0">
                <a:latin typeface="Perpetua" pitchFamily="18" charset="0"/>
              </a:rPr>
              <a:t>New tenants, landlord</a:t>
            </a:r>
          </a:p>
          <a:p>
            <a:r>
              <a:rPr lang="en-US" sz="2400" dirty="0">
                <a:latin typeface="Perpetua" pitchFamily="18" charset="0"/>
              </a:rPr>
              <a:t>Grub-man</a:t>
            </a:r>
          </a:p>
          <a:p>
            <a:endParaRPr lang="en-US" sz="2400" dirty="0">
              <a:latin typeface="Perpetua" pitchFamily="18" charset="0"/>
            </a:endParaRPr>
          </a:p>
          <a:p>
            <a:pPr>
              <a:buFont typeface="Wingdings" pitchFamily="2" charset="2"/>
              <a:buChar char="v"/>
            </a:pPr>
            <a:r>
              <a:rPr lang="en-US" sz="2400" dirty="0">
                <a:latin typeface="Perpetua" pitchFamily="18" charset="0"/>
              </a:rPr>
              <a:t>All the above are nicknames and narrator remains unnamed</a:t>
            </a:r>
          </a:p>
        </p:txBody>
      </p:sp>
      <p:pic>
        <p:nvPicPr>
          <p:cNvPr id="5" name="4 - Θέση περιεχομένου" descr="Bartleby.jpg"/>
          <p:cNvPicPr>
            <a:picLocks noGrp="1" noChangeAspect="1"/>
          </p:cNvPicPr>
          <p:nvPr>
            <p:ph sz="half" idx="2"/>
          </p:nvPr>
        </p:nvPicPr>
        <p:blipFill>
          <a:blip r:embed="rId2"/>
          <a:stretch>
            <a:fillRect/>
          </a:stretch>
        </p:blipFill>
        <p:spPr>
          <a:xfrm>
            <a:off x="7705728" y="1500174"/>
            <a:ext cx="3314700" cy="4445000"/>
          </a:xfrm>
        </p:spPr>
      </p:pic>
    </p:spTree>
    <p:extLst>
      <p:ext uri="{BB962C8B-B14F-4D97-AF65-F5344CB8AC3E}">
        <p14:creationId xmlns:p14="http://schemas.microsoft.com/office/powerpoint/2010/main" val="319841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p:txBody>
          <a:bodyPr vert="horz" lIns="64291" tIns="32146" rIns="64291" bIns="32146" rtlCol="0" anchor="ctr">
            <a:normAutofit/>
          </a:bodyPr>
          <a:lstStyle/>
          <a:p>
            <a:pPr eaLnBrk="1" hangingPunct="1"/>
            <a:r>
              <a:rPr lang="en-US" altLang="el-GR" smtClean="0"/>
              <a:t>Narrator</a:t>
            </a:r>
          </a:p>
        </p:txBody>
      </p:sp>
      <p:sp>
        <p:nvSpPr>
          <p:cNvPr id="169987" name="Rectangle 2"/>
          <p:cNvSpPr>
            <a:spLocks noGrp="1" noChangeArrowheads="1"/>
          </p:cNvSpPr>
          <p:nvPr>
            <p:ph type="body" idx="1"/>
          </p:nvPr>
        </p:nvSpPr>
        <p:spPr>
          <a:xfrm>
            <a:off x="838200" y="1812727"/>
            <a:ext cx="5043487" cy="4286250"/>
          </a:xfrm>
        </p:spPr>
        <p:txBody>
          <a:bodyPr vert="horz" lIns="64291" tIns="32146" rIns="64291" bIns="32146" rtlCol="0">
            <a:normAutofit/>
          </a:bodyPr>
          <a:lstStyle/>
          <a:p>
            <a:pPr eaLnBrk="1" hangingPunct="1">
              <a:buFontTx/>
              <a:buBlip>
                <a:blip r:embed="rId2"/>
              </a:buBlip>
            </a:pPr>
            <a:r>
              <a:rPr lang="en-US" altLang="el-GR" sz="4000" dirty="0" smtClean="0"/>
              <a:t>I am a man who, from his youth upwards, has been filled with a profound conviction that the easiest way of life is the best.</a:t>
            </a:r>
          </a:p>
        </p:txBody>
      </p:sp>
      <p:pic>
        <p:nvPicPr>
          <p:cNvPr id="1699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445" y="1484783"/>
            <a:ext cx="5240703" cy="461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3611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body" idx="1"/>
          </p:nvPr>
        </p:nvSpPr>
        <p:spPr>
          <a:xfrm>
            <a:off x="139700" y="3539927"/>
            <a:ext cx="6046787" cy="2822773"/>
          </a:xfrm>
        </p:spPr>
        <p:txBody>
          <a:bodyPr vert="horz" lIns="64291" tIns="32146" rIns="64291" bIns="32146" rtlCol="0">
            <a:normAutofit/>
          </a:bodyPr>
          <a:lstStyle/>
          <a:p>
            <a:pPr eaLnBrk="1" hangingPunct="1">
              <a:buFontTx/>
              <a:buBlip>
                <a:blip r:embed="rId2"/>
              </a:buBlip>
            </a:pPr>
            <a:r>
              <a:rPr lang="en-US" altLang="el-GR" sz="4000" dirty="0" smtClean="0"/>
              <a:t>I can see that figure now—pallidly neat, pitiably respectable, incurably forlorn! It was Bartleby.</a:t>
            </a:r>
          </a:p>
        </p:txBody>
      </p:sp>
      <p:pic>
        <p:nvPicPr>
          <p:cNvPr id="1710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999" y="755725"/>
            <a:ext cx="2147887" cy="25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2" descr="C:\Users\user\Pictures\bartlebye.jpg"/>
          <p:cNvPicPr>
            <a:picLocks noChangeAspect="1" noChangeArrowheads="1"/>
          </p:cNvPicPr>
          <p:nvPr/>
        </p:nvPicPr>
        <p:blipFill>
          <a:blip r:embed="rId4"/>
          <a:srcRect/>
          <a:stretch>
            <a:fillRect/>
          </a:stretch>
        </p:blipFill>
        <p:spPr bwMode="auto">
          <a:xfrm>
            <a:off x="6389191" y="939006"/>
            <a:ext cx="5324475" cy="5715000"/>
          </a:xfrm>
          <a:prstGeom prst="rect">
            <a:avLst/>
          </a:prstGeom>
          <a:noFill/>
        </p:spPr>
      </p:pic>
    </p:spTree>
    <p:extLst>
      <p:ext uri="{BB962C8B-B14F-4D97-AF65-F5344CB8AC3E}">
        <p14:creationId xmlns:p14="http://schemas.microsoft.com/office/powerpoint/2010/main" val="344566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863600" y="152400"/>
            <a:ext cx="4406900" cy="77627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latin typeface="Perpetua" pitchFamily="18" charset="0"/>
              </a:rPr>
              <a:t>Narrator</a:t>
            </a:r>
            <a:endParaRPr lang="el-GR" dirty="0"/>
          </a:p>
        </p:txBody>
      </p:sp>
      <p:sp>
        <p:nvSpPr>
          <p:cNvPr id="4" name="3 - Θέση κειμένου"/>
          <p:cNvSpPr>
            <a:spLocks noGrp="1"/>
          </p:cNvSpPr>
          <p:nvPr>
            <p:ph type="body" sz="half" idx="3"/>
          </p:nvPr>
        </p:nvSpPr>
        <p:spPr>
          <a:xfrm>
            <a:off x="6121400" y="152400"/>
            <a:ext cx="4260880" cy="77627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latin typeface="Perpetua" pitchFamily="18" charset="0"/>
              </a:rPr>
              <a:t>Bartleby</a:t>
            </a:r>
            <a:endParaRPr lang="el-GR" dirty="0"/>
          </a:p>
        </p:txBody>
      </p:sp>
      <p:sp>
        <p:nvSpPr>
          <p:cNvPr id="5" name="4 - Θέση περιεχομένου"/>
          <p:cNvSpPr>
            <a:spLocks noGrp="1"/>
          </p:cNvSpPr>
          <p:nvPr>
            <p:ph sz="quarter" idx="2"/>
          </p:nvPr>
        </p:nvSpPr>
        <p:spPr>
          <a:xfrm>
            <a:off x="596900" y="1071546"/>
            <a:ext cx="4851028" cy="4949742"/>
          </a:xfrm>
        </p:spPr>
        <p:txBody>
          <a:bodyPr>
            <a:normAutofit fontScale="92500" lnSpcReduction="10000"/>
          </a:bodyPr>
          <a:lstStyle/>
          <a:p>
            <a:r>
              <a:rPr lang="en-US" dirty="0" smtClean="0">
                <a:latin typeface="Arial" panose="020B0604020202020204" pitchFamily="34" charset="0"/>
                <a:cs typeface="Arial" panose="020B0604020202020204" pitchFamily="34" charset="0"/>
              </a:rPr>
              <a:t>A man who seeks security and pleasure, rarely loses his temper and believes that «the easiest way of life is the best»</a:t>
            </a:r>
          </a:p>
          <a:p>
            <a:r>
              <a:rPr lang="en-US" altLang="el-GR" dirty="0">
                <a:latin typeface="Arial" panose="020B0604020202020204" pitchFamily="34" charset="0"/>
                <a:cs typeface="Arial" panose="020B0604020202020204" pitchFamily="34" charset="0"/>
              </a:rPr>
              <a:t>According to John Jacob Astor, his strong points are </a:t>
            </a:r>
            <a:r>
              <a:rPr lang="en-US" altLang="el-GR" u="sng" dirty="0">
                <a:latin typeface="Arial" panose="020B0604020202020204" pitchFamily="34" charset="0"/>
                <a:cs typeface="Arial" panose="020B0604020202020204" pitchFamily="34" charset="0"/>
              </a:rPr>
              <a:t>prudence</a:t>
            </a:r>
            <a:r>
              <a:rPr lang="en-US" altLang="el-GR" dirty="0">
                <a:latin typeface="Arial" panose="020B0604020202020204" pitchFamily="34" charset="0"/>
                <a:cs typeface="Arial" panose="020B0604020202020204" pitchFamily="34" charset="0"/>
              </a:rPr>
              <a:t> and </a:t>
            </a:r>
            <a:r>
              <a:rPr lang="en-US" altLang="el-GR" u="sng" dirty="0">
                <a:latin typeface="Arial" panose="020B0604020202020204" pitchFamily="34" charset="0"/>
                <a:cs typeface="Arial" panose="020B0604020202020204" pitchFamily="34" charset="0"/>
              </a:rPr>
              <a:t>method</a:t>
            </a:r>
            <a:r>
              <a:rPr lang="en-US" altLang="el-GR" dirty="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A straightforward man who tries to approach Bartleby, reacts to the conflict between him and his employee</a:t>
            </a:r>
          </a:p>
          <a:p>
            <a:r>
              <a:rPr lang="en-US" altLang="el-GR" dirty="0">
                <a:latin typeface="Arial" panose="020B0604020202020204" pitchFamily="34" charset="0"/>
                <a:cs typeface="Arial" panose="020B0604020202020204" pitchFamily="34" charset="0"/>
              </a:rPr>
              <a:t>Narrator tolerates Bartleby.</a:t>
            </a:r>
            <a:r>
              <a:rPr lang="en-US" altLang="el-GR" i="1" dirty="0">
                <a:latin typeface="Arial" panose="020B0604020202020204" pitchFamily="34" charset="0"/>
                <a:cs typeface="Arial" panose="020B0604020202020204" pitchFamily="34" charset="0"/>
              </a:rPr>
              <a:t> Why</a:t>
            </a:r>
            <a:r>
              <a:rPr lang="en-US" altLang="el-GR" i="1" dirty="0" smtClean="0">
                <a:latin typeface="Arial" panose="020B0604020202020204" pitchFamily="34" charset="0"/>
                <a:cs typeface="Arial" panose="020B0604020202020204" pitchFamily="34" charset="0"/>
              </a:rPr>
              <a:t>?</a:t>
            </a:r>
            <a:endParaRPr lang="en-US" altLang="el-GR" i="1" dirty="0">
              <a:latin typeface="Arial" panose="020B0604020202020204" pitchFamily="34" charset="0"/>
              <a:cs typeface="Arial" panose="020B0604020202020204" pitchFamily="34" charset="0"/>
            </a:endParaRPr>
          </a:p>
        </p:txBody>
      </p:sp>
      <p:sp>
        <p:nvSpPr>
          <p:cNvPr id="6" name="5 - Θέση περιεχομένου"/>
          <p:cNvSpPr>
            <a:spLocks noGrp="1"/>
          </p:cNvSpPr>
          <p:nvPr>
            <p:ph sz="quarter" idx="4"/>
          </p:nvPr>
        </p:nvSpPr>
        <p:spPr>
          <a:xfrm>
            <a:off x="5951984" y="1071546"/>
            <a:ext cx="5363716" cy="5786454"/>
          </a:xfrm>
        </p:spPr>
        <p:txBody>
          <a:bodyPr>
            <a:normAutofit fontScale="70000" lnSpcReduction="20000"/>
          </a:bodyPr>
          <a:lstStyle/>
          <a:p>
            <a:r>
              <a:rPr lang="en-US" altLang="el-GR" sz="3600" dirty="0">
                <a:latin typeface="Arial" panose="020B0604020202020204" pitchFamily="34" charset="0"/>
                <a:cs typeface="Arial" panose="020B0604020202020204" pitchFamily="34" charset="0"/>
              </a:rPr>
              <a:t>A new copyist, “pallidly neat, pitiably respectable, incurably </a:t>
            </a:r>
            <a:r>
              <a:rPr lang="en-US" altLang="el-GR" sz="3600" dirty="0" smtClean="0">
                <a:latin typeface="Arial" panose="020B0604020202020204" pitchFamily="34" charset="0"/>
                <a:cs typeface="Arial" panose="020B0604020202020204" pitchFamily="34" charset="0"/>
              </a:rPr>
              <a:t>forlorn”; </a:t>
            </a:r>
            <a:r>
              <a:rPr lang="en-US" altLang="el-GR" sz="3600" dirty="0">
                <a:latin typeface="Arial" panose="020B0604020202020204" pitchFamily="34" charset="0"/>
                <a:cs typeface="Arial" panose="020B0604020202020204" pitchFamily="34" charset="0"/>
              </a:rPr>
              <a:t>he writes “silently, palely, mechanically </a:t>
            </a:r>
            <a:endParaRPr lang="en-US" altLang="el-GR"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 shy, industrious, «incurably forlorn» young man</a:t>
            </a:r>
          </a:p>
          <a:p>
            <a:r>
              <a:rPr lang="en-US" altLang="el-GR" sz="3600" dirty="0" smtClean="0">
                <a:latin typeface="Arial" panose="020B0604020202020204" pitchFamily="34" charset="0"/>
                <a:cs typeface="Arial" panose="020B0604020202020204" pitchFamily="34" charset="0"/>
              </a:rPr>
              <a:t>“a mild</a:t>
            </a:r>
            <a:r>
              <a:rPr lang="en-US" altLang="el-GR" sz="3600" dirty="0">
                <a:latin typeface="Arial" panose="020B0604020202020204" pitchFamily="34" charset="0"/>
                <a:cs typeface="Arial" panose="020B0604020202020204" pitchFamily="34" charset="0"/>
              </a:rPr>
              <a:t>, firm voice” replies: “I would prefer not to.” “Not a ripple of agitation” </a:t>
            </a:r>
          </a:p>
          <a:p>
            <a:r>
              <a:rPr lang="en-US" altLang="el-GR" sz="3600" dirty="0">
                <a:latin typeface="Arial" panose="020B0604020202020204" pitchFamily="34" charset="0"/>
                <a:cs typeface="Arial" panose="020B0604020202020204" pitchFamily="34" charset="0"/>
              </a:rPr>
              <a:t>Bartleby’s nature is passive (suggested by passive voice): “What </a:t>
            </a:r>
            <a:r>
              <a:rPr lang="en-US" altLang="el-GR" sz="3600" u="sng" dirty="0">
                <a:latin typeface="Arial" panose="020B0604020202020204" pitchFamily="34" charset="0"/>
                <a:cs typeface="Arial" panose="020B0604020202020204" pitchFamily="34" charset="0"/>
              </a:rPr>
              <a:t>is wanted</a:t>
            </a:r>
            <a:r>
              <a:rPr lang="en-US" altLang="el-GR"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Eventually he refuses to follow orders and to work at all, thus showing his defiance</a:t>
            </a:r>
          </a:p>
          <a:p>
            <a:r>
              <a:rPr lang="en-US" sz="3600" dirty="0">
                <a:latin typeface="Arial" panose="020B0604020202020204" pitchFamily="34" charset="0"/>
                <a:cs typeface="Arial" panose="020B0604020202020204" pitchFamily="34" charset="0"/>
              </a:rPr>
              <a:t>He retreats to his reveries, sits in silence and complete passivity as if he has given up on life</a:t>
            </a:r>
          </a:p>
          <a:p>
            <a:endParaRPr lang="en-US" sz="3300" dirty="0">
              <a:latin typeface="Perpetua" pitchFamily="18" charset="0"/>
            </a:endParaRPr>
          </a:p>
          <a:p>
            <a:endParaRPr lang="el-GR" dirty="0"/>
          </a:p>
        </p:txBody>
      </p:sp>
    </p:spTree>
    <p:extLst>
      <p:ext uri="{BB962C8B-B14F-4D97-AF65-F5344CB8AC3E}">
        <p14:creationId xmlns:p14="http://schemas.microsoft.com/office/powerpoint/2010/main" val="39154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altLang="el-GR" dirty="0"/>
              <a:t>Narrator &amp; Bartleby, Phase 1</a:t>
            </a:r>
            <a:br>
              <a:rPr lang="en-US" altLang="el-GR" dirty="0"/>
            </a:br>
            <a:endParaRPr lang="el-GR" dirty="0"/>
          </a:p>
        </p:txBody>
      </p:sp>
      <p:sp>
        <p:nvSpPr>
          <p:cNvPr id="3" name="Content Placeholder 2"/>
          <p:cNvSpPr>
            <a:spLocks noGrp="1"/>
          </p:cNvSpPr>
          <p:nvPr>
            <p:ph idx="1"/>
          </p:nvPr>
        </p:nvSpPr>
        <p:spPr>
          <a:xfrm>
            <a:off x="114300" y="1825624"/>
            <a:ext cx="11239500" cy="4727575"/>
          </a:xfrm>
        </p:spPr>
        <p:txBody>
          <a:bodyPr/>
          <a:lstStyle/>
          <a:p>
            <a:pPr marL="342900" indent="-342900" fontAlgn="base">
              <a:spcBef>
                <a:spcPct val="20000"/>
              </a:spcBef>
              <a:spcAft>
                <a:spcPct val="0"/>
              </a:spcAft>
              <a:buClr>
                <a:srgbClr val="CC9900"/>
              </a:buClr>
              <a:buSzPct val="65000"/>
              <a:buFont typeface="Wingdings" pitchFamily="2" charset="2"/>
              <a:buChar char="n"/>
            </a:pPr>
            <a:r>
              <a:rPr lang="en-US" altLang="el-GR" sz="3000" kern="0" dirty="0">
                <a:solidFill>
                  <a:srgbClr val="000000"/>
                </a:solidFill>
                <a:latin typeface="Arial"/>
                <a:cs typeface="Arial"/>
              </a:rPr>
              <a:t>Nothing so aggravates an earnest person as a </a:t>
            </a:r>
            <a:r>
              <a:rPr lang="en-US" altLang="el-GR" sz="3000" u="sng" kern="0" dirty="0">
                <a:solidFill>
                  <a:srgbClr val="000000"/>
                </a:solidFill>
                <a:latin typeface="Arial"/>
                <a:cs typeface="Arial"/>
              </a:rPr>
              <a:t>passive</a:t>
            </a:r>
            <a:r>
              <a:rPr lang="en-US" altLang="el-GR" sz="3000" kern="0" dirty="0">
                <a:solidFill>
                  <a:srgbClr val="000000"/>
                </a:solidFill>
                <a:latin typeface="Arial"/>
                <a:cs typeface="Arial"/>
              </a:rPr>
              <a:t> resistance.” Narrator doesn’t reject Bartleby because:</a:t>
            </a:r>
          </a:p>
          <a:p>
            <a:pPr marL="669925" lvl="1" indent="-325438" fontAlgn="base">
              <a:spcBef>
                <a:spcPct val="20000"/>
              </a:spcBef>
              <a:spcAft>
                <a:spcPct val="0"/>
              </a:spcAft>
              <a:buClr>
                <a:srgbClr val="3B812F"/>
              </a:buClr>
              <a:buSzPct val="60000"/>
              <a:buFont typeface="Wingdings" pitchFamily="2" charset="2"/>
              <a:buChar char="q"/>
            </a:pPr>
            <a:r>
              <a:rPr lang="en-US" altLang="el-GR" sz="2600" kern="0" dirty="0">
                <a:solidFill>
                  <a:srgbClr val="000000"/>
                </a:solidFill>
                <a:latin typeface="Arial"/>
                <a:cs typeface="Arial"/>
              </a:rPr>
              <a:t>He tries to understand him imaginatively, sympathetically: “charitably construe to his imagination”</a:t>
            </a:r>
          </a:p>
          <a:p>
            <a:pPr marL="669925" lvl="1" indent="-325438" fontAlgn="base">
              <a:spcBef>
                <a:spcPct val="20000"/>
              </a:spcBef>
              <a:spcAft>
                <a:spcPct val="0"/>
              </a:spcAft>
              <a:buClr>
                <a:srgbClr val="3B812F"/>
              </a:buClr>
              <a:buSzPct val="60000"/>
              <a:buFont typeface="Wingdings" pitchFamily="2" charset="2"/>
              <a:buChar char="q"/>
            </a:pPr>
            <a:r>
              <a:rPr lang="en-US" altLang="el-GR" sz="2600" kern="0" dirty="0">
                <a:solidFill>
                  <a:srgbClr val="000000"/>
                </a:solidFill>
                <a:latin typeface="Arial"/>
                <a:cs typeface="Arial"/>
              </a:rPr>
              <a:t>He feels good about himself for tolerating Bartleby: “delicious self-approval”</a:t>
            </a:r>
          </a:p>
          <a:p>
            <a:pPr marL="669925" lvl="1" indent="-325438" fontAlgn="base">
              <a:spcBef>
                <a:spcPct val="20000"/>
              </a:spcBef>
              <a:spcAft>
                <a:spcPct val="0"/>
              </a:spcAft>
              <a:buClr>
                <a:srgbClr val="3B812F"/>
              </a:buClr>
              <a:buSzPct val="60000"/>
              <a:buFont typeface="Wingdings" pitchFamily="2" charset="2"/>
              <a:buChar char="q"/>
            </a:pPr>
            <a:r>
              <a:rPr lang="en-US" altLang="el-GR" sz="2600" kern="0" dirty="0">
                <a:solidFill>
                  <a:srgbClr val="000000"/>
                </a:solidFill>
                <a:latin typeface="Arial"/>
                <a:cs typeface="Arial"/>
              </a:rPr>
              <a:t>Bartleby “strangely disarmed” and “touched and disconcerted me”</a:t>
            </a:r>
            <a:endParaRPr lang="el-GR" dirty="0"/>
          </a:p>
        </p:txBody>
      </p:sp>
    </p:spTree>
    <p:extLst>
      <p:ext uri="{BB962C8B-B14F-4D97-AF65-F5344CB8AC3E}">
        <p14:creationId xmlns:p14="http://schemas.microsoft.com/office/powerpoint/2010/main" val="151180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93142"/>
            <a:ext cx="10515600" cy="1325563"/>
          </a:xfrm>
        </p:spPr>
        <p:txBody>
          <a:bodyPr/>
          <a:lstStyle/>
          <a:p>
            <a:r>
              <a:rPr lang="en-US" dirty="0" smtClean="0"/>
              <a:t>The Author</a:t>
            </a:r>
            <a:endParaRPr lang="el-GR" dirty="0"/>
          </a:p>
        </p:txBody>
      </p:sp>
      <p:pic>
        <p:nvPicPr>
          <p:cNvPr id="9" name="8 - Θέση περιεχομένου" descr="Herman_Melville.jpg"/>
          <p:cNvPicPr>
            <a:picLocks noGrp="1" noChangeAspect="1"/>
          </p:cNvPicPr>
          <p:nvPr>
            <p:ph idx="1"/>
          </p:nvPr>
        </p:nvPicPr>
        <p:blipFill>
          <a:blip r:embed="rId2"/>
          <a:stretch>
            <a:fillRect/>
          </a:stretch>
        </p:blipFill>
        <p:spPr>
          <a:xfrm>
            <a:off x="7284934" y="1341438"/>
            <a:ext cx="3672019" cy="4800600"/>
          </a:xfrm>
        </p:spPr>
      </p:pic>
      <p:sp>
        <p:nvSpPr>
          <p:cNvPr id="3" name="Rectangle 2"/>
          <p:cNvSpPr/>
          <p:nvPr/>
        </p:nvSpPr>
        <p:spPr>
          <a:xfrm>
            <a:off x="152400" y="1121842"/>
            <a:ext cx="6888088"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Perpetua" pitchFamily="18" charset="0"/>
              </a:rPr>
              <a:t>New York </a:t>
            </a:r>
            <a:r>
              <a:rPr lang="en-US" sz="2000" dirty="0">
                <a:latin typeface="Perpetua" pitchFamily="18" charset="0"/>
              </a:rPr>
              <a:t>1819 into a </a:t>
            </a:r>
            <a:r>
              <a:rPr lang="en-US" sz="2000" dirty="0">
                <a:latin typeface="Perpetua" pitchFamily="18" charset="0"/>
              </a:rPr>
              <a:t>wealthy family. </a:t>
            </a:r>
            <a:endParaRPr lang="en-US" sz="2000" dirty="0">
              <a:latin typeface="Perpetua" pitchFamily="18" charset="0"/>
            </a:endParaRPr>
          </a:p>
          <a:p>
            <a:pPr marL="285750" indent="-285750">
              <a:buFont typeface="Arial" panose="020B0604020202020204" pitchFamily="34" charset="0"/>
              <a:buChar char="•"/>
            </a:pPr>
            <a:r>
              <a:rPr lang="en-US" sz="2000" dirty="0" smtClean="0">
                <a:latin typeface="Perpetua" pitchFamily="18" charset="0"/>
              </a:rPr>
              <a:t>Father</a:t>
            </a:r>
            <a:r>
              <a:rPr lang="en-US" sz="2000" dirty="0">
                <a:latin typeface="Perpetua" pitchFamily="18" charset="0"/>
              </a:rPr>
              <a:t>, Allan </a:t>
            </a:r>
            <a:r>
              <a:rPr lang="en-US" sz="2000" dirty="0" smtClean="0">
                <a:latin typeface="Perpetua" pitchFamily="18" charset="0"/>
              </a:rPr>
              <a:t>Melville, </a:t>
            </a:r>
            <a:r>
              <a:rPr lang="en-US" sz="2000" dirty="0">
                <a:latin typeface="Perpetua" pitchFamily="18" charset="0"/>
              </a:rPr>
              <a:t>was a dry goods merchant 3</a:t>
            </a:r>
            <a:r>
              <a:rPr lang="en-US" sz="2000" baseline="30000" dirty="0">
                <a:latin typeface="Perpetua" pitchFamily="18" charset="0"/>
              </a:rPr>
              <a:t>rd</a:t>
            </a:r>
            <a:r>
              <a:rPr lang="en-US" sz="2000" dirty="0">
                <a:latin typeface="Perpetua" pitchFamily="18" charset="0"/>
              </a:rPr>
              <a:t> out of 8 children</a:t>
            </a:r>
            <a:endParaRPr lang="en-US" sz="2000" dirty="0">
              <a:latin typeface="Perpetua" pitchFamily="18" charset="0"/>
            </a:endParaRPr>
          </a:p>
          <a:p>
            <a:pPr marL="285750" indent="-285750">
              <a:buFont typeface="Arial" panose="020B0604020202020204" pitchFamily="34" charset="0"/>
              <a:buChar char="•"/>
            </a:pPr>
            <a:r>
              <a:rPr lang="en-US" sz="2000" dirty="0">
                <a:latin typeface="Perpetua" pitchFamily="18" charset="0"/>
              </a:rPr>
              <a:t>Became fatherless by the age of 13, dropped school to work as a bank clerk and would henceforth educate himself </a:t>
            </a:r>
          </a:p>
          <a:p>
            <a:pPr marL="285750" indent="-285750">
              <a:buFont typeface="Arial" panose="020B0604020202020204" pitchFamily="34" charset="0"/>
              <a:buChar char="•"/>
            </a:pPr>
            <a:r>
              <a:rPr lang="en-US" sz="2000" dirty="0">
                <a:latin typeface="Perpetua" pitchFamily="18" charset="0"/>
              </a:rPr>
              <a:t>At </a:t>
            </a:r>
            <a:r>
              <a:rPr lang="en-US" sz="2000" dirty="0">
                <a:latin typeface="Perpetua" pitchFamily="18" charset="0"/>
              </a:rPr>
              <a:t>21, signed </a:t>
            </a:r>
            <a:r>
              <a:rPr lang="en-US" sz="2000" dirty="0">
                <a:latin typeface="Perpetua" pitchFamily="18" charset="0"/>
              </a:rPr>
              <a:t>for a whaling voyage to the South Pacific because he could not find a decent gob as a legal scrivener</a:t>
            </a:r>
          </a:p>
          <a:p>
            <a:pPr marL="285750" indent="-285750">
              <a:buFont typeface="Arial" panose="020B0604020202020204" pitchFamily="34" charset="0"/>
              <a:buChar char="•"/>
            </a:pPr>
            <a:r>
              <a:rPr lang="en-US" sz="2000" dirty="0">
                <a:latin typeface="Perpetua" pitchFamily="18" charset="0"/>
              </a:rPr>
              <a:t>Married Elizabeth Shaw, daughter of judge Lemuel Shaw and chief of justice of </a:t>
            </a:r>
            <a:r>
              <a:rPr lang="en-US" sz="2000" dirty="0">
                <a:latin typeface="Perpetua" pitchFamily="18" charset="0"/>
              </a:rPr>
              <a:t>Massachusetts</a:t>
            </a:r>
          </a:p>
          <a:p>
            <a:pPr marL="285750" indent="-285750">
              <a:buFont typeface="Arial" panose="020B0604020202020204" pitchFamily="34" charset="0"/>
              <a:buChar char="•"/>
            </a:pPr>
            <a:r>
              <a:rPr lang="en-US" sz="2000" dirty="0">
                <a:latin typeface="Perpetua" pitchFamily="18" charset="0"/>
              </a:rPr>
              <a:t>Father of 4 children (1</a:t>
            </a:r>
            <a:r>
              <a:rPr lang="en-US" sz="2000" baseline="30000" dirty="0">
                <a:latin typeface="Perpetua" pitchFamily="18" charset="0"/>
              </a:rPr>
              <a:t>st</a:t>
            </a:r>
            <a:r>
              <a:rPr lang="en-US" sz="2000" dirty="0">
                <a:latin typeface="Perpetua" pitchFamily="18" charset="0"/>
              </a:rPr>
              <a:t> killed himself 1867, 2</a:t>
            </a:r>
            <a:r>
              <a:rPr lang="en-US" sz="2000" baseline="30000" dirty="0">
                <a:latin typeface="Perpetua" pitchFamily="18" charset="0"/>
              </a:rPr>
              <a:t>nd</a:t>
            </a:r>
            <a:r>
              <a:rPr lang="en-US" sz="2000" dirty="0">
                <a:latin typeface="Perpetua" pitchFamily="18" charset="0"/>
              </a:rPr>
              <a:t> drifted away without career, 3</a:t>
            </a:r>
            <a:r>
              <a:rPr lang="en-US" sz="2000" baseline="30000" dirty="0">
                <a:latin typeface="Perpetua" pitchFamily="18" charset="0"/>
              </a:rPr>
              <a:t>rd</a:t>
            </a:r>
            <a:r>
              <a:rPr lang="en-US" sz="2000" dirty="0">
                <a:latin typeface="Perpetua" pitchFamily="18" charset="0"/>
              </a:rPr>
              <a:t>  </a:t>
            </a:r>
            <a:r>
              <a:rPr lang="en-US" sz="2000" dirty="0" smtClean="0">
                <a:latin typeface="Perpetua" pitchFamily="18" charset="0"/>
              </a:rPr>
              <a:t>suffered from sever </a:t>
            </a:r>
            <a:r>
              <a:rPr lang="en-US" sz="2000" dirty="0">
                <a:latin typeface="Perpetua" pitchFamily="18" charset="0"/>
              </a:rPr>
              <a:t>arthritis, 4</a:t>
            </a:r>
            <a:r>
              <a:rPr lang="en-US" sz="2000" baseline="30000" dirty="0">
                <a:latin typeface="Perpetua" pitchFamily="18" charset="0"/>
              </a:rPr>
              <a:t>th</a:t>
            </a:r>
            <a:r>
              <a:rPr lang="en-US" sz="2000" dirty="0">
                <a:latin typeface="Perpetua" pitchFamily="18" charset="0"/>
              </a:rPr>
              <a:t> married lived until 1934, refused to talk about him) </a:t>
            </a:r>
          </a:p>
          <a:p>
            <a:pPr marL="285750" indent="-285750">
              <a:buFont typeface="Arial" panose="020B0604020202020204" pitchFamily="34" charset="0"/>
              <a:buChar char="•"/>
            </a:pPr>
            <a:r>
              <a:rPr lang="en-US" sz="2000" dirty="0">
                <a:latin typeface="Perpetua" pitchFamily="18" charset="0"/>
              </a:rPr>
              <a:t>Died in obscurity 1891</a:t>
            </a:r>
            <a:endParaRPr lang="en-US" sz="2000" dirty="0">
              <a:latin typeface="Perpetua" pitchFamily="18" charset="0"/>
            </a:endParaRPr>
          </a:p>
          <a:p>
            <a:pPr marL="285750" indent="-285750">
              <a:buFont typeface="Arial" panose="020B0604020202020204" pitchFamily="34" charset="0"/>
              <a:buChar char="•"/>
            </a:pPr>
            <a:r>
              <a:rPr lang="en-US" sz="2000" dirty="0">
                <a:latin typeface="Perpetua" pitchFamily="18" charset="0"/>
              </a:rPr>
              <a:t>His </a:t>
            </a:r>
            <a:r>
              <a:rPr lang="en-US" sz="2000" dirty="0">
                <a:latin typeface="Perpetua" pitchFamily="18" charset="0"/>
              </a:rPr>
              <a:t>ambivalent way of writing made him incomprehensible to his contemporaries</a:t>
            </a:r>
          </a:p>
          <a:p>
            <a:pPr marL="285750" indent="-285750">
              <a:buFont typeface="Arial" panose="020B0604020202020204" pitchFamily="34" charset="0"/>
              <a:buChar char="•"/>
            </a:pPr>
            <a:r>
              <a:rPr lang="en-US" sz="2000" dirty="0">
                <a:latin typeface="Perpetua" pitchFamily="18" charset="0"/>
              </a:rPr>
              <a:t>“Forgotten writer” from Civil War till </a:t>
            </a:r>
            <a:r>
              <a:rPr lang="en-US" sz="2000" dirty="0">
                <a:latin typeface="Perpetua" pitchFamily="18" charset="0"/>
              </a:rPr>
              <a:t>WWI  </a:t>
            </a:r>
            <a:endParaRPr lang="el-GR" sz="2000" dirty="0"/>
          </a:p>
        </p:txBody>
      </p:sp>
    </p:spTree>
    <p:extLst>
      <p:ext uri="{BB962C8B-B14F-4D97-AF65-F5344CB8AC3E}">
        <p14:creationId xmlns:p14="http://schemas.microsoft.com/office/powerpoint/2010/main" val="662689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4"/>
          </a:solidFill>
        </p:spPr>
        <p:txBody>
          <a:bodyPr/>
          <a:lstStyle/>
          <a:p>
            <a:r>
              <a:rPr lang="en-US" altLang="el-GR" dirty="0"/>
              <a:t>Narrator &amp; Bartleby, Phase 2</a:t>
            </a:r>
          </a:p>
        </p:txBody>
      </p:sp>
      <p:sp>
        <p:nvSpPr>
          <p:cNvPr id="15363" name="Rectangle 3"/>
          <p:cNvSpPr>
            <a:spLocks noGrp="1" noChangeArrowheads="1"/>
          </p:cNvSpPr>
          <p:nvPr>
            <p:ph idx="1"/>
          </p:nvPr>
        </p:nvSpPr>
        <p:spPr/>
        <p:txBody>
          <a:bodyPr>
            <a:normAutofit/>
          </a:bodyPr>
          <a:lstStyle/>
          <a:p>
            <a:r>
              <a:rPr lang="en-US" altLang="el-GR" sz="3600" dirty="0" smtClean="0"/>
              <a:t>Narrator</a:t>
            </a:r>
            <a:r>
              <a:rPr lang="en-US" altLang="el-GR" sz="3600" dirty="0"/>
              <a:t>, on way to Trinity Church on Sunday, stops by office and finds Bartleby there</a:t>
            </a:r>
          </a:p>
          <a:p>
            <a:pPr lvl="1"/>
            <a:r>
              <a:rPr lang="en-US" altLang="el-GR" sz="3200" dirty="0"/>
              <a:t>Bartleby’s “gentlemanly </a:t>
            </a:r>
            <a:r>
              <a:rPr lang="en-US" altLang="el-GR" sz="3200" i="1" dirty="0"/>
              <a:t>nonchalance</a:t>
            </a:r>
            <a:r>
              <a:rPr lang="en-US" altLang="el-GR" sz="3200" dirty="0"/>
              <a:t>”</a:t>
            </a:r>
          </a:p>
          <a:p>
            <a:pPr lvl="1"/>
            <a:r>
              <a:rPr lang="en-US" altLang="el-GR" sz="3200" dirty="0"/>
              <a:t>Narrator feels “unmanned” and complies to </a:t>
            </a:r>
            <a:r>
              <a:rPr lang="en-US" altLang="el-GR" sz="3200" dirty="0" smtClean="0"/>
              <a:t>Bartleby’s </a:t>
            </a:r>
            <a:r>
              <a:rPr lang="en-US" altLang="el-GR" sz="3200" dirty="0"/>
              <a:t>wishes</a:t>
            </a:r>
          </a:p>
          <a:p>
            <a:pPr lvl="1"/>
            <a:r>
              <a:rPr lang="en-US" altLang="el-GR" sz="3200" dirty="0"/>
              <a:t>Finding that Bartleby has been living in the office, narrator is moved: feels “overpowering stinging melancholy” for first time: “For both I and Bartleby were sons of Adam</a:t>
            </a:r>
            <a:r>
              <a:rPr lang="en-US" altLang="el-GR" sz="3200" dirty="0" smtClean="0"/>
              <a:t>”</a:t>
            </a:r>
            <a:endParaRPr lang="en-US" altLang="el-GR" sz="3200" dirty="0"/>
          </a:p>
        </p:txBody>
      </p:sp>
    </p:spTree>
    <p:extLst>
      <p:ext uri="{BB962C8B-B14F-4D97-AF65-F5344CB8AC3E}">
        <p14:creationId xmlns:p14="http://schemas.microsoft.com/office/powerpoint/2010/main" val="302961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83632" y="116632"/>
            <a:ext cx="7056784" cy="576064"/>
          </a:xfrm>
          <a:solidFill>
            <a:srgbClr val="FFC000"/>
          </a:solidFill>
        </p:spPr>
        <p:txBody>
          <a:bodyPr>
            <a:normAutofit fontScale="90000"/>
          </a:bodyPr>
          <a:lstStyle/>
          <a:p>
            <a:r>
              <a:rPr lang="en-US" altLang="el-GR" dirty="0"/>
              <a:t>Narrator &amp; Bartleby, Phase 3</a:t>
            </a:r>
          </a:p>
        </p:txBody>
      </p:sp>
      <p:sp>
        <p:nvSpPr>
          <p:cNvPr id="14339" name="Rectangle 3"/>
          <p:cNvSpPr>
            <a:spLocks noGrp="1" noChangeArrowheads="1"/>
          </p:cNvSpPr>
          <p:nvPr>
            <p:ph idx="1"/>
          </p:nvPr>
        </p:nvSpPr>
        <p:spPr>
          <a:xfrm>
            <a:off x="165100" y="1052736"/>
            <a:ext cx="12026900" cy="5544616"/>
          </a:xfrm>
        </p:spPr>
        <p:txBody>
          <a:bodyPr>
            <a:normAutofit fontScale="92500" lnSpcReduction="20000"/>
          </a:bodyPr>
          <a:lstStyle/>
          <a:p>
            <a:r>
              <a:rPr lang="en-US" altLang="el-GR" sz="4000" dirty="0" smtClean="0"/>
              <a:t>Narrator recognizes </a:t>
            </a:r>
            <a:r>
              <a:rPr lang="en-US" altLang="el-GR" sz="4000" dirty="0"/>
              <a:t>Bartleby’s “quiet mysteries”</a:t>
            </a:r>
          </a:p>
          <a:p>
            <a:pPr lvl="2"/>
            <a:r>
              <a:rPr lang="en-US" altLang="el-GR" sz="3200" dirty="0"/>
              <a:t>Bartleby’s “dead-wall reveries”: “for long periods he would stand looking out, at his pale window behind the screen, upon the dead brick wall” </a:t>
            </a:r>
            <a:endParaRPr lang="en-US" altLang="el-GR" sz="3200" dirty="0" smtClean="0"/>
          </a:p>
          <a:p>
            <a:pPr lvl="2"/>
            <a:endParaRPr lang="en-US" altLang="el-GR" sz="3200" dirty="0"/>
          </a:p>
          <a:p>
            <a:pPr lvl="2"/>
            <a:r>
              <a:rPr lang="en-US" altLang="el-GR" sz="3600" dirty="0" err="1" smtClean="0"/>
              <a:t>Melancholy</a:t>
            </a:r>
            <a:r>
              <a:rPr lang="en-US" altLang="el-GR" sz="3600" dirty="0" err="1">
                <a:sym typeface="Wingdings" pitchFamily="2" charset="2"/>
              </a:rPr>
              <a:t>FearRepulsion</a:t>
            </a:r>
            <a:r>
              <a:rPr lang="en-US" altLang="el-GR" sz="3600" dirty="0">
                <a:sym typeface="Wingdings" pitchFamily="2" charset="2"/>
              </a:rPr>
              <a:t>: because pity goes against common sense if Bartleby can’t be helped: “his soul I could not reach” </a:t>
            </a:r>
            <a:endParaRPr lang="en-US" altLang="el-GR" sz="3600" dirty="0" smtClean="0">
              <a:sym typeface="Wingdings" pitchFamily="2" charset="2"/>
            </a:endParaRPr>
          </a:p>
          <a:p>
            <a:pPr lvl="2"/>
            <a:endParaRPr lang="en-US" altLang="el-GR" sz="2400" dirty="0" smtClean="0"/>
          </a:p>
          <a:p>
            <a:pPr lvl="2"/>
            <a:r>
              <a:rPr lang="en-US" altLang="el-GR" sz="4000" dirty="0" smtClean="0"/>
              <a:t>Narrator </a:t>
            </a:r>
            <a:r>
              <a:rPr lang="en-US" altLang="el-GR" sz="4000" dirty="0"/>
              <a:t>resolves to fire Bartleby if he refuses to answer questions</a:t>
            </a:r>
          </a:p>
          <a:p>
            <a:r>
              <a:rPr lang="en-US" altLang="el-GR" sz="4000" dirty="0"/>
              <a:t>“something superstitious knocking at my heart and forbidding me to carry out my purpose</a:t>
            </a:r>
            <a:r>
              <a:rPr lang="en-US" altLang="el-GR" sz="4000" dirty="0" smtClean="0"/>
              <a:t>”</a:t>
            </a:r>
            <a:endParaRPr lang="en-US" altLang="el-GR" dirty="0"/>
          </a:p>
        </p:txBody>
      </p:sp>
    </p:spTree>
    <p:extLst>
      <p:ext uri="{BB962C8B-B14F-4D97-AF65-F5344CB8AC3E}">
        <p14:creationId xmlns:p14="http://schemas.microsoft.com/office/powerpoint/2010/main" val="348133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C000"/>
          </a:solidFill>
        </p:spPr>
        <p:txBody>
          <a:bodyPr/>
          <a:lstStyle/>
          <a:p>
            <a:r>
              <a:rPr lang="en-US" altLang="el-GR" dirty="0"/>
              <a:t>Narrator &amp; Bartleby, Phase 4</a:t>
            </a:r>
          </a:p>
        </p:txBody>
      </p:sp>
      <p:sp>
        <p:nvSpPr>
          <p:cNvPr id="18435" name="Rectangle 3"/>
          <p:cNvSpPr>
            <a:spLocks noGrp="1" noChangeArrowheads="1"/>
          </p:cNvSpPr>
          <p:nvPr>
            <p:ph idx="1"/>
          </p:nvPr>
        </p:nvSpPr>
        <p:spPr>
          <a:xfrm>
            <a:off x="368300" y="1825625"/>
            <a:ext cx="10985500" cy="4351338"/>
          </a:xfrm>
        </p:spPr>
        <p:txBody>
          <a:bodyPr>
            <a:normAutofit/>
          </a:bodyPr>
          <a:lstStyle/>
          <a:p>
            <a:r>
              <a:rPr lang="en-US" altLang="el-GR" sz="3600" dirty="0"/>
              <a:t>Bartleby gives up copying </a:t>
            </a:r>
            <a:endParaRPr lang="en-US" altLang="el-GR" sz="3600" dirty="0" smtClean="0"/>
          </a:p>
          <a:p>
            <a:r>
              <a:rPr lang="en-US" altLang="el-GR" sz="3600" dirty="0" smtClean="0"/>
              <a:t>Narrator </a:t>
            </a:r>
            <a:r>
              <a:rPr lang="en-US" altLang="el-GR" sz="3600" dirty="0"/>
              <a:t>gives Bartleby 6 days notice, then asks him to leave, offers money</a:t>
            </a:r>
          </a:p>
          <a:p>
            <a:r>
              <a:rPr lang="en-US" altLang="el-GR" sz="3600" dirty="0"/>
              <a:t>Next morning, Bartleby is still there </a:t>
            </a:r>
            <a:endParaRPr lang="en-US" altLang="el-GR" sz="3600" dirty="0" smtClean="0"/>
          </a:p>
          <a:p>
            <a:r>
              <a:rPr lang="en-US" altLang="el-GR" sz="3600" dirty="0" smtClean="0"/>
              <a:t>Narrator </a:t>
            </a:r>
            <a:r>
              <a:rPr lang="en-US" altLang="el-GR" sz="3600" dirty="0"/>
              <a:t>resorts to religion: “love one another” and Jonathan Edwards on predestination: “I penetrate the predestined purpose of my life. I am content” </a:t>
            </a:r>
          </a:p>
        </p:txBody>
      </p:sp>
    </p:spTree>
    <p:extLst>
      <p:ext uri="{BB962C8B-B14F-4D97-AF65-F5344CB8AC3E}">
        <p14:creationId xmlns:p14="http://schemas.microsoft.com/office/powerpoint/2010/main" val="281594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FFC000"/>
          </a:solidFill>
        </p:spPr>
        <p:txBody>
          <a:bodyPr/>
          <a:lstStyle/>
          <a:p>
            <a:r>
              <a:rPr lang="en-US" altLang="el-GR" dirty="0"/>
              <a:t>Narrator &amp; Bartleby, Phase </a:t>
            </a:r>
            <a:r>
              <a:rPr lang="en-US" altLang="el-GR" dirty="0" smtClean="0"/>
              <a:t>5</a:t>
            </a:r>
            <a:endParaRPr lang="en-US" altLang="el-GR" dirty="0"/>
          </a:p>
        </p:txBody>
      </p:sp>
      <p:sp>
        <p:nvSpPr>
          <p:cNvPr id="20483" name="Rectangle 3"/>
          <p:cNvSpPr>
            <a:spLocks noGrp="1" noChangeArrowheads="1"/>
          </p:cNvSpPr>
          <p:nvPr>
            <p:ph idx="1"/>
          </p:nvPr>
        </p:nvSpPr>
        <p:spPr>
          <a:xfrm>
            <a:off x="546100" y="2222500"/>
            <a:ext cx="11328400" cy="4062884"/>
          </a:xfrm>
        </p:spPr>
        <p:txBody>
          <a:bodyPr>
            <a:normAutofit/>
          </a:bodyPr>
          <a:lstStyle/>
          <a:p>
            <a:r>
              <a:rPr lang="en-US" altLang="el-GR" sz="3200" dirty="0"/>
              <a:t>Narrator is “held . . . </a:t>
            </a:r>
            <a:r>
              <a:rPr lang="en-US" altLang="el-GR" sz="3200" dirty="0"/>
              <a:t>to terrible account” regarding Bartleby; he fears “being exposed in the papers</a:t>
            </a:r>
            <a:r>
              <a:rPr lang="en-US" altLang="el-GR" sz="3200" dirty="0" smtClean="0"/>
              <a:t>”</a:t>
            </a:r>
          </a:p>
          <a:p>
            <a:r>
              <a:rPr lang="en-US" altLang="el-GR" sz="3200" dirty="0" smtClean="0"/>
              <a:t> Narrator </a:t>
            </a:r>
            <a:r>
              <a:rPr lang="en-US" altLang="el-GR" sz="3200" dirty="0"/>
              <a:t>interviews Bartleby in old premises: Bartleby: “I am not particular.”</a:t>
            </a:r>
          </a:p>
          <a:p>
            <a:r>
              <a:rPr lang="en-US" altLang="el-GR" sz="3200" dirty="0"/>
              <a:t>Desperate, the narrator invites Bartleby to “to go home with me now” </a:t>
            </a:r>
            <a:r>
              <a:rPr lang="en-US" altLang="el-GR" sz="3200" dirty="0" smtClean="0"/>
              <a:t>; Bartleby </a:t>
            </a:r>
            <a:r>
              <a:rPr lang="en-US" altLang="el-GR" sz="3200" dirty="0"/>
              <a:t>prefers not to</a:t>
            </a:r>
          </a:p>
          <a:p>
            <a:r>
              <a:rPr lang="en-US" altLang="el-GR" sz="3200" dirty="0"/>
              <a:t>Narrator takes vacation: travels into suburbs in his “rockaway” carriage: “I almost lived in my rockaway</a:t>
            </a:r>
            <a:r>
              <a:rPr lang="en-US" altLang="el-GR" sz="3200" dirty="0" smtClean="0"/>
              <a:t>”</a:t>
            </a:r>
            <a:endParaRPr lang="en-US" altLang="el-GR" sz="2000" dirty="0"/>
          </a:p>
        </p:txBody>
      </p:sp>
    </p:spTree>
    <p:extLst>
      <p:ext uri="{BB962C8B-B14F-4D97-AF65-F5344CB8AC3E}">
        <p14:creationId xmlns:p14="http://schemas.microsoft.com/office/powerpoint/2010/main" val="43082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C000"/>
          </a:solidFill>
        </p:spPr>
        <p:txBody>
          <a:bodyPr/>
          <a:lstStyle/>
          <a:p>
            <a:r>
              <a:rPr lang="en-US" altLang="el-GR" dirty="0"/>
              <a:t>Narrator &amp; Bartleby, Phase </a:t>
            </a:r>
            <a:r>
              <a:rPr lang="en-US" altLang="el-GR" dirty="0" smtClean="0"/>
              <a:t>6</a:t>
            </a:r>
            <a:endParaRPr lang="en-US" altLang="el-GR" dirty="0"/>
          </a:p>
        </p:txBody>
      </p:sp>
      <p:sp>
        <p:nvSpPr>
          <p:cNvPr id="19459" name="Rectangle 3"/>
          <p:cNvSpPr>
            <a:spLocks noGrp="1" noChangeArrowheads="1"/>
          </p:cNvSpPr>
          <p:nvPr>
            <p:ph idx="1"/>
          </p:nvPr>
        </p:nvSpPr>
        <p:spPr>
          <a:xfrm>
            <a:off x="838200" y="2527300"/>
            <a:ext cx="10960100" cy="3721100"/>
          </a:xfrm>
        </p:spPr>
        <p:txBody>
          <a:bodyPr>
            <a:normAutofit/>
          </a:bodyPr>
          <a:lstStyle/>
          <a:p>
            <a:pPr>
              <a:lnSpc>
                <a:spcPct val="90000"/>
              </a:lnSpc>
            </a:pPr>
            <a:r>
              <a:rPr lang="en-US" altLang="el-GR" sz="3200" dirty="0" smtClean="0"/>
              <a:t>Rumors </a:t>
            </a:r>
            <a:r>
              <a:rPr lang="en-US" altLang="el-GR" sz="3200" dirty="0"/>
              <a:t>about Bartleby threaten narrator’s business and </a:t>
            </a:r>
            <a:r>
              <a:rPr lang="en-US" altLang="el-GR" sz="3200" dirty="0" smtClean="0"/>
              <a:t>reputation</a:t>
            </a:r>
            <a:endParaRPr lang="en-US" altLang="el-GR" sz="3200" dirty="0"/>
          </a:p>
          <a:p>
            <a:pPr>
              <a:lnSpc>
                <a:spcPct val="90000"/>
              </a:lnSpc>
            </a:pPr>
            <a:r>
              <a:rPr lang="en-US" altLang="el-GR" sz="3200" dirty="0"/>
              <a:t>Narrator resolves to change offices, departs</a:t>
            </a:r>
          </a:p>
          <a:p>
            <a:pPr>
              <a:lnSpc>
                <a:spcPct val="90000"/>
              </a:lnSpc>
            </a:pPr>
            <a:r>
              <a:rPr lang="en-US" altLang="el-GR" sz="3200" dirty="0"/>
              <a:t>“I tore myself from him whom I had so longed to be rid of” </a:t>
            </a:r>
            <a:endParaRPr lang="en-US" altLang="el-GR" sz="3200" dirty="0" smtClean="0"/>
          </a:p>
          <a:p>
            <a:pPr>
              <a:lnSpc>
                <a:spcPct val="90000"/>
              </a:lnSpc>
            </a:pPr>
            <a:r>
              <a:rPr lang="en-US" altLang="el-GR" sz="3200" dirty="0" smtClean="0"/>
              <a:t>Bartleby </a:t>
            </a:r>
            <a:r>
              <a:rPr lang="en-US" altLang="el-GR" sz="3200" dirty="0"/>
              <a:t>remains, but narrator denies him: “the man you allude to is nothing to me</a:t>
            </a:r>
            <a:r>
              <a:rPr lang="en-US" altLang="el-GR" sz="3200" dirty="0" smtClean="0"/>
              <a:t>”</a:t>
            </a:r>
            <a:endParaRPr lang="en-US" altLang="el-GR" sz="2400" dirty="0"/>
          </a:p>
        </p:txBody>
      </p:sp>
    </p:spTree>
    <p:extLst>
      <p:ext uri="{BB962C8B-B14F-4D97-AF65-F5344CB8AC3E}">
        <p14:creationId xmlns:p14="http://schemas.microsoft.com/office/powerpoint/2010/main" val="3252291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39310" y="0"/>
            <a:ext cx="4176464" cy="936104"/>
          </a:xfrm>
          <a:solidFill>
            <a:srgbClr val="FFC000"/>
          </a:solidFill>
        </p:spPr>
        <p:txBody>
          <a:bodyPr>
            <a:noAutofit/>
          </a:bodyPr>
          <a:lstStyle/>
          <a:p>
            <a:r>
              <a:rPr lang="en-US" altLang="el-GR" sz="2400" dirty="0"/>
              <a:t>Narrator &amp; Bartleby, Phase 7</a:t>
            </a:r>
          </a:p>
        </p:txBody>
      </p:sp>
      <p:sp>
        <p:nvSpPr>
          <p:cNvPr id="11267" name="Rectangle 3"/>
          <p:cNvSpPr>
            <a:spLocks noGrp="1" noChangeArrowheads="1"/>
          </p:cNvSpPr>
          <p:nvPr>
            <p:ph type="body" sz="half" idx="1"/>
          </p:nvPr>
        </p:nvSpPr>
        <p:spPr>
          <a:xfrm>
            <a:off x="0" y="332657"/>
            <a:ext cx="5879976" cy="5976663"/>
          </a:xfrm>
        </p:spPr>
        <p:txBody>
          <a:bodyPr>
            <a:normAutofit/>
          </a:bodyPr>
          <a:lstStyle/>
          <a:p>
            <a:r>
              <a:rPr lang="en-US" altLang="el-GR" sz="3200" dirty="0"/>
              <a:t>Police take Bartleby to the Tombs prison “as a vagrant” </a:t>
            </a:r>
            <a:r>
              <a:rPr lang="en-US" altLang="el-GR" sz="3200" dirty="0" smtClean="0"/>
              <a:t>; </a:t>
            </a:r>
            <a:r>
              <a:rPr lang="en-US" altLang="el-GR" sz="3200" dirty="0"/>
              <a:t>Bartleby doesn’t </a:t>
            </a:r>
            <a:r>
              <a:rPr lang="en-US" altLang="el-GR" sz="3200" dirty="0" smtClean="0"/>
              <a:t>resist</a:t>
            </a:r>
          </a:p>
          <a:p>
            <a:endParaRPr lang="en-US" altLang="el-GR" sz="3200" dirty="0"/>
          </a:p>
          <a:p>
            <a:r>
              <a:rPr lang="en-US" altLang="el-GR" sz="3200" dirty="0"/>
              <a:t>Narrator visits Bartleby in </a:t>
            </a:r>
            <a:r>
              <a:rPr lang="en-US" altLang="el-GR" sz="3200" dirty="0" smtClean="0"/>
              <a:t>Tombs</a:t>
            </a:r>
          </a:p>
          <a:p>
            <a:endParaRPr lang="en-US" altLang="el-GR" sz="3200" dirty="0"/>
          </a:p>
          <a:p>
            <a:r>
              <a:rPr lang="en-US" altLang="el-GR" sz="3200" dirty="0"/>
              <a:t>Bartleby, free “to wander about the prison,” faces outer </a:t>
            </a:r>
            <a:r>
              <a:rPr lang="en-US" altLang="el-GR" sz="3200" dirty="0"/>
              <a:t>wall</a:t>
            </a:r>
          </a:p>
          <a:p>
            <a:r>
              <a:rPr lang="en-US" altLang="el-GR" sz="3200" dirty="0"/>
              <a:t>Bartleby </a:t>
            </a:r>
            <a:r>
              <a:rPr lang="en-US" altLang="el-GR" sz="3200" dirty="0"/>
              <a:t>to Narrator: “I know you and I want nothing to say to you</a:t>
            </a:r>
            <a:r>
              <a:rPr lang="en-US" altLang="el-GR" sz="3200" dirty="0" smtClean="0"/>
              <a:t>”</a:t>
            </a:r>
            <a:endParaRPr lang="en-US" altLang="el-GR" sz="3200" dirty="0"/>
          </a:p>
        </p:txBody>
      </p:sp>
      <p:pic>
        <p:nvPicPr>
          <p:cNvPr id="11269" name="Picture 5" descr="Tomb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79976" y="1124744"/>
            <a:ext cx="5907452" cy="33583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951984" y="4483100"/>
            <a:ext cx="6151116" cy="2554545"/>
          </a:xfrm>
          <a:prstGeom prst="rect">
            <a:avLst/>
          </a:prstGeom>
        </p:spPr>
        <p:txBody>
          <a:bodyPr wrap="square">
            <a:spAutoFit/>
          </a:bodyPr>
          <a:lstStyle/>
          <a:p>
            <a:r>
              <a:rPr lang="en-US" altLang="el-GR" sz="2800" dirty="0"/>
              <a:t>Narrator </a:t>
            </a:r>
            <a:r>
              <a:rPr lang="en-US" altLang="el-GR" sz="2800" dirty="0"/>
              <a:t>contracts meals for Bartleby from Mr. Cutlets; Bartleby refuses</a:t>
            </a:r>
          </a:p>
          <a:p>
            <a:r>
              <a:rPr lang="en-US" altLang="el-GR" sz="2800" dirty="0"/>
              <a:t>Returning a few days later, narrator finds Bartleby dead, with eyes open, in prison yard</a:t>
            </a:r>
          </a:p>
          <a:p>
            <a:pPr>
              <a:buFont typeface="Wingdings" pitchFamily="2" charset="2"/>
              <a:buNone/>
            </a:pPr>
            <a:endParaRPr lang="en-US" altLang="el-GR" sz="2000" dirty="0"/>
          </a:p>
        </p:txBody>
      </p:sp>
    </p:spTree>
    <p:extLst>
      <p:ext uri="{BB962C8B-B14F-4D97-AF65-F5344CB8AC3E}">
        <p14:creationId xmlns:p14="http://schemas.microsoft.com/office/powerpoint/2010/main" val="318200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C000"/>
          </a:solidFill>
        </p:spPr>
        <p:txBody>
          <a:bodyPr/>
          <a:lstStyle/>
          <a:p>
            <a:r>
              <a:rPr lang="en-US" altLang="el-GR"/>
              <a:t>Sequel: “vague report”</a:t>
            </a:r>
          </a:p>
        </p:txBody>
      </p:sp>
      <p:sp>
        <p:nvSpPr>
          <p:cNvPr id="26627" name="Rectangle 3"/>
          <p:cNvSpPr>
            <a:spLocks noGrp="1" noChangeArrowheads="1"/>
          </p:cNvSpPr>
          <p:nvPr>
            <p:ph idx="1"/>
          </p:nvPr>
        </p:nvSpPr>
        <p:spPr/>
        <p:txBody>
          <a:bodyPr>
            <a:normAutofit/>
          </a:bodyPr>
          <a:lstStyle/>
          <a:p>
            <a:r>
              <a:rPr lang="en-US" altLang="el-GR" sz="4000" dirty="0"/>
              <a:t>“Bartleby had been a subordinate clerk in the Dead Letter Office at Washington” </a:t>
            </a:r>
          </a:p>
          <a:p>
            <a:pPr lvl="1"/>
            <a:r>
              <a:rPr lang="en-US" altLang="el-GR" sz="3600" dirty="0"/>
              <a:t>“On errands of life, these letters speed to death”; “Ah Bartleby, Ah humanity!”</a:t>
            </a:r>
          </a:p>
          <a:p>
            <a:pPr lvl="1"/>
            <a:r>
              <a:rPr lang="en-US" altLang="el-GR" sz="3600" dirty="0"/>
              <a:t>Bartleby is a dead letter; unable to communicate: </a:t>
            </a:r>
            <a:endParaRPr lang="en-US" altLang="el-GR" sz="3600" dirty="0" smtClean="0"/>
          </a:p>
          <a:p>
            <a:pPr lvl="1"/>
            <a:r>
              <a:rPr lang="en-US" altLang="el-GR" sz="3600" dirty="0" smtClean="0"/>
              <a:t>as </a:t>
            </a:r>
            <a:r>
              <a:rPr lang="en-US" altLang="el-GR" sz="3600" dirty="0"/>
              <a:t>a legal scrivener, he deals in dead language</a:t>
            </a:r>
          </a:p>
        </p:txBody>
      </p:sp>
    </p:spTree>
    <p:extLst>
      <p:ext uri="{BB962C8B-B14F-4D97-AF65-F5344CB8AC3E}">
        <p14:creationId xmlns:p14="http://schemas.microsoft.com/office/powerpoint/2010/main" val="35340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5400" dirty="0" err="1" smtClean="0"/>
              <a:t>dOUBLES</a:t>
            </a:r>
            <a:endParaRPr lang="el-GR" sz="5400" dirty="0"/>
          </a:p>
        </p:txBody>
      </p:sp>
      <p:sp>
        <p:nvSpPr>
          <p:cNvPr id="3" name="Content Placeholder 2"/>
          <p:cNvSpPr>
            <a:spLocks noGrp="1"/>
          </p:cNvSpPr>
          <p:nvPr>
            <p:ph idx="1"/>
          </p:nvPr>
        </p:nvSpPr>
        <p:spPr/>
        <p:txBody>
          <a:bodyPr/>
          <a:lstStyle/>
          <a:p>
            <a:r>
              <a:rPr lang="en-US" altLang="el-GR" sz="4000" dirty="0"/>
              <a:t>In “Bartleby,” the narrator’s identity becomes intertwined with the strange, intractable scrivener Bartleby </a:t>
            </a:r>
          </a:p>
          <a:p>
            <a:r>
              <a:rPr lang="en-US" altLang="el-GR" sz="4000" dirty="0"/>
              <a:t>The humor, and the tragedy, of this story lie in the narrator’s inability to either understand Bartleby or to separate from him</a:t>
            </a:r>
          </a:p>
          <a:p>
            <a:endParaRPr lang="el-GR" dirty="0"/>
          </a:p>
        </p:txBody>
      </p:sp>
    </p:spTree>
    <p:extLst>
      <p:ext uri="{BB962C8B-B14F-4D97-AF65-F5344CB8AC3E}">
        <p14:creationId xmlns:p14="http://schemas.microsoft.com/office/powerpoint/2010/main" val="274689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accent4"/>
          </a:solidFill>
        </p:spPr>
        <p:txBody>
          <a:bodyPr>
            <a:normAutofit/>
          </a:bodyPr>
          <a:lstStyle/>
          <a:p>
            <a:r>
              <a:rPr lang="en-US" altLang="el-GR" dirty="0"/>
              <a:t>Narrator and Bartleby as Doubles</a:t>
            </a:r>
          </a:p>
        </p:txBody>
      </p:sp>
      <p:sp>
        <p:nvSpPr>
          <p:cNvPr id="27651" name="Rectangle 3"/>
          <p:cNvSpPr>
            <a:spLocks noGrp="1" noChangeArrowheads="1"/>
          </p:cNvSpPr>
          <p:nvPr>
            <p:ph type="body" idx="1"/>
          </p:nvPr>
        </p:nvSpPr>
        <p:spPr>
          <a:xfrm>
            <a:off x="838200" y="2108199"/>
            <a:ext cx="10515600" cy="4068763"/>
          </a:xfrm>
        </p:spPr>
        <p:txBody>
          <a:bodyPr/>
          <a:lstStyle/>
          <a:p>
            <a:pPr>
              <a:buFont typeface="Wingdings" pitchFamily="2" charset="2"/>
              <a:buNone/>
            </a:pPr>
            <a:r>
              <a:rPr lang="en-US" altLang="el-GR" dirty="0"/>
              <a:t>Like Bartleby, the narrator: </a:t>
            </a:r>
          </a:p>
          <a:p>
            <a:r>
              <a:rPr lang="en-US" altLang="el-GR" dirty="0"/>
              <a:t>Is, as he describes Bartleby, “pitiably respectable” </a:t>
            </a:r>
            <a:endParaRPr lang="en-US" altLang="el-GR" dirty="0" smtClean="0"/>
          </a:p>
          <a:p>
            <a:r>
              <a:rPr lang="en-US" altLang="el-GR" dirty="0" smtClean="0"/>
              <a:t>Is </a:t>
            </a:r>
            <a:r>
              <a:rPr lang="en-US" altLang="el-GR" dirty="0"/>
              <a:t>unambitious and passive</a:t>
            </a:r>
          </a:p>
          <a:p>
            <a:r>
              <a:rPr lang="en-US" altLang="el-GR" dirty="0"/>
              <a:t>Deals in dead letters</a:t>
            </a:r>
          </a:p>
          <a:p>
            <a:r>
              <a:rPr lang="en-US" altLang="el-GR" dirty="0"/>
              <a:t>Appears to have no real friends, family</a:t>
            </a:r>
          </a:p>
          <a:p>
            <a:r>
              <a:rPr lang="en-US" altLang="el-GR" dirty="0"/>
              <a:t>Becomes a vagrant—lives in his </a:t>
            </a:r>
            <a:r>
              <a:rPr lang="en-US" altLang="el-GR" dirty="0" smtClean="0"/>
              <a:t>rockaway</a:t>
            </a:r>
          </a:p>
          <a:p>
            <a:r>
              <a:rPr lang="en-US" altLang="el-GR" dirty="0" smtClean="0"/>
              <a:t>part of his personality, perhaps a product of his mind since he does not give us Bartleby’s story </a:t>
            </a:r>
          </a:p>
          <a:p>
            <a:endParaRPr lang="en-US" altLang="el-GR" dirty="0"/>
          </a:p>
        </p:txBody>
      </p:sp>
    </p:spTree>
    <p:extLst>
      <p:ext uri="{BB962C8B-B14F-4D97-AF65-F5344CB8AC3E}">
        <p14:creationId xmlns:p14="http://schemas.microsoft.com/office/powerpoint/2010/main" val="2042711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11341100" cy="1498600"/>
          </a:xfrm>
          <a:solidFill>
            <a:schemeClr val="accent4"/>
          </a:solidFill>
        </p:spPr>
        <p:txBody>
          <a:bodyPr/>
          <a:lstStyle/>
          <a:p>
            <a:r>
              <a:rPr lang="en-US" dirty="0" smtClean="0"/>
              <a:t>Who is the protagonist ?</a:t>
            </a:r>
            <a:endParaRPr lang="el-GR" dirty="0"/>
          </a:p>
        </p:txBody>
      </p:sp>
      <p:sp>
        <p:nvSpPr>
          <p:cNvPr id="3" name="2 - Θέση περιεχομένου"/>
          <p:cNvSpPr>
            <a:spLocks noGrp="1"/>
          </p:cNvSpPr>
          <p:nvPr>
            <p:ph idx="1"/>
          </p:nvPr>
        </p:nvSpPr>
        <p:spPr>
          <a:xfrm>
            <a:off x="215900" y="1638300"/>
            <a:ext cx="11811000" cy="5080000"/>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Autofit/>
          </a:bodyPr>
          <a:lstStyle/>
          <a:p>
            <a:r>
              <a:rPr lang="en-US" sz="3200" dirty="0">
                <a:latin typeface="Perpetua" pitchFamily="18" charset="0"/>
              </a:rPr>
              <a:t>We start off believing that Bartleby is the protagonist of the story, but gradually we realize that the narrator is in fact the crucial character because:</a:t>
            </a:r>
          </a:p>
          <a:p>
            <a:pPr marL="539496" indent="-457200">
              <a:buFont typeface="+mj-lt"/>
              <a:buAutoNum type="alphaLcParenR"/>
            </a:pPr>
            <a:r>
              <a:rPr lang="en-US" sz="3200" dirty="0">
                <a:latin typeface="Perpetua" pitchFamily="18" charset="0"/>
              </a:rPr>
              <a:t>he tries to understand Bartleby’s behavior</a:t>
            </a:r>
          </a:p>
          <a:p>
            <a:pPr marL="539496" indent="-457200">
              <a:buFont typeface="+mj-lt"/>
              <a:buAutoNum type="alphaLcParenR"/>
            </a:pPr>
            <a:r>
              <a:rPr lang="en-US" sz="3200" dirty="0">
                <a:latin typeface="Perpetua" pitchFamily="18" charset="0"/>
              </a:rPr>
              <a:t>he rationalizes his behavior towards Bartleby</a:t>
            </a:r>
          </a:p>
          <a:p>
            <a:pPr marL="539496" indent="-457200">
              <a:buFont typeface="+mj-lt"/>
              <a:buAutoNum type="alphaLcParenR"/>
            </a:pPr>
            <a:r>
              <a:rPr lang="en-US" sz="3200" dirty="0">
                <a:latin typeface="Perpetua" pitchFamily="18" charset="0"/>
              </a:rPr>
              <a:t>ultimately it is his own character portrayed, we witness his own self-understanding and change to some degree</a:t>
            </a:r>
          </a:p>
          <a:p>
            <a:pPr marL="539496" indent="-457200">
              <a:buFont typeface="Wingdings" pitchFamily="2" charset="2"/>
              <a:buChar char="Ø"/>
            </a:pPr>
            <a:r>
              <a:rPr lang="en-US" sz="3200" dirty="0">
                <a:latin typeface="Perpetua" pitchFamily="18" charset="0"/>
              </a:rPr>
              <a:t>In that sense, we detect </a:t>
            </a:r>
            <a:r>
              <a:rPr lang="en-US" sz="3200" i="1" dirty="0">
                <a:latin typeface="Perpetua" pitchFamily="18" charset="0"/>
              </a:rPr>
              <a:t>irony </a:t>
            </a:r>
            <a:r>
              <a:rPr lang="en-US" sz="3200" dirty="0">
                <a:latin typeface="Perpetua" pitchFamily="18" charset="0"/>
              </a:rPr>
              <a:t>because the narrator believes that he is telling the story of Bartleby when he is really telling the story of a part of his life    </a:t>
            </a:r>
            <a:endParaRPr lang="el-GR" sz="3200" dirty="0"/>
          </a:p>
        </p:txBody>
      </p:sp>
    </p:spTree>
    <p:extLst>
      <p:ext uri="{BB962C8B-B14F-4D97-AF65-F5344CB8AC3E}">
        <p14:creationId xmlns:p14="http://schemas.microsoft.com/office/powerpoint/2010/main" val="149899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
          <p:cNvSpPr>
            <a:spLocks noGrp="1" noChangeArrowheads="1"/>
          </p:cNvSpPr>
          <p:nvPr>
            <p:ph type="title"/>
          </p:nvPr>
        </p:nvSpPr>
        <p:spPr>
          <a:xfrm>
            <a:off x="838200" y="365125"/>
            <a:ext cx="5943600" cy="1325563"/>
          </a:xfrm>
        </p:spPr>
        <p:txBody>
          <a:bodyPr vert="horz" lIns="64291" tIns="32146" rIns="64291" bIns="32146" rtlCol="0" anchor="ctr">
            <a:normAutofit/>
          </a:bodyPr>
          <a:lstStyle/>
          <a:p>
            <a:pPr eaLnBrk="1" hangingPunct="1"/>
            <a:r>
              <a:rPr lang="en-US" altLang="el-GR" sz="3400" b="1" dirty="0"/>
              <a:t>Popular and Financial Successes</a:t>
            </a:r>
          </a:p>
        </p:txBody>
      </p:sp>
      <p:sp>
        <p:nvSpPr>
          <p:cNvPr id="163843" name="Rectangle 2"/>
          <p:cNvSpPr>
            <a:spLocks noGrp="1" noChangeArrowheads="1"/>
          </p:cNvSpPr>
          <p:nvPr>
            <p:ph type="body" idx="1"/>
          </p:nvPr>
        </p:nvSpPr>
        <p:spPr>
          <a:xfrm>
            <a:off x="101600" y="2387599"/>
            <a:ext cx="3149600" cy="3789363"/>
          </a:xfrm>
        </p:spPr>
        <p:txBody>
          <a:bodyPr vert="horz" lIns="64291" tIns="32146" rIns="64291" bIns="32146" rtlCol="0">
            <a:normAutofit/>
          </a:bodyPr>
          <a:lstStyle/>
          <a:p>
            <a:pPr eaLnBrk="1" hangingPunct="1">
              <a:buFontTx/>
              <a:buBlip>
                <a:blip r:embed="rId2"/>
              </a:buBlip>
            </a:pPr>
            <a:r>
              <a:rPr lang="en-US" altLang="el-GR" dirty="0" err="1" smtClean="0"/>
              <a:t>Typee</a:t>
            </a:r>
            <a:r>
              <a:rPr lang="en-US" altLang="el-GR" dirty="0" smtClean="0"/>
              <a:t> 1846</a:t>
            </a:r>
          </a:p>
          <a:p>
            <a:pPr eaLnBrk="1" hangingPunct="1">
              <a:buFontTx/>
              <a:buBlip>
                <a:blip r:embed="rId2"/>
              </a:buBlip>
            </a:pPr>
            <a:r>
              <a:rPr lang="en-US" altLang="el-GR" dirty="0" err="1" smtClean="0"/>
              <a:t>Omoo</a:t>
            </a:r>
            <a:r>
              <a:rPr lang="en-US" altLang="el-GR" dirty="0" smtClean="0"/>
              <a:t> 1847</a:t>
            </a:r>
          </a:p>
          <a:p>
            <a:pPr eaLnBrk="1" hangingPunct="1">
              <a:buFontTx/>
              <a:buBlip>
                <a:blip r:embed="rId2"/>
              </a:buBlip>
            </a:pPr>
            <a:r>
              <a:rPr lang="en-US" altLang="el-GR" dirty="0" smtClean="0"/>
              <a:t>Redburn 1849</a:t>
            </a:r>
          </a:p>
          <a:p>
            <a:pPr eaLnBrk="1" hangingPunct="1">
              <a:buFontTx/>
              <a:buBlip>
                <a:blip r:embed="rId2"/>
              </a:buBlip>
            </a:pPr>
            <a:r>
              <a:rPr lang="en-US" altLang="el-GR" dirty="0" err="1" smtClean="0"/>
              <a:t>Whitejacket</a:t>
            </a:r>
            <a:r>
              <a:rPr lang="en-US" altLang="el-GR" dirty="0" smtClean="0"/>
              <a:t> 1850</a:t>
            </a:r>
          </a:p>
        </p:txBody>
      </p:sp>
      <p:pic>
        <p:nvPicPr>
          <p:cNvPr id="163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54" y="1682919"/>
            <a:ext cx="2957946" cy="492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303" y="3377856"/>
            <a:ext cx="2954239" cy="33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012" y="-12018"/>
            <a:ext cx="2362199" cy="338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455" y="86901"/>
            <a:ext cx="2424546" cy="334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7348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647700" y="365126"/>
            <a:ext cx="10706100" cy="602214"/>
          </a:xfrm>
        </p:spPr>
        <p:txBody>
          <a:bodyPr>
            <a:normAutofit fontScale="90000"/>
          </a:bodyPr>
          <a:lstStyle/>
          <a:p>
            <a:r>
              <a:rPr lang="en-US" altLang="el-GR"/>
              <a:t>Wall-Street &amp; Trinity Church</a:t>
            </a:r>
          </a:p>
        </p:txBody>
      </p:sp>
      <p:pic>
        <p:nvPicPr>
          <p:cNvPr id="30725" name="Picture 5" descr="Wall Street w_Tr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84299"/>
            <a:ext cx="7556500" cy="53764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61300" y="1384299"/>
            <a:ext cx="4330700" cy="5016758"/>
          </a:xfrm>
          <a:prstGeom prst="rect">
            <a:avLst/>
          </a:prstGeom>
        </p:spPr>
        <p:txBody>
          <a:bodyPr wrap="square">
            <a:spAutoFit/>
          </a:bodyPr>
          <a:lstStyle/>
          <a:p>
            <a:r>
              <a:rPr lang="en-US" altLang="el-GR" sz="3200" b="1" dirty="0" smtClean="0"/>
              <a:t>Now, one Sunday morning I happened to go to Trinity Church, to hear a celebrated preacher, and finding myself rather early on the ground, I thought I would walk around to my chambers for a while.</a:t>
            </a:r>
            <a:endParaRPr lang="en-US" altLang="el-GR" sz="3200" b="1" dirty="0"/>
          </a:p>
        </p:txBody>
      </p:sp>
    </p:spTree>
    <p:extLst>
      <p:ext uri="{BB962C8B-B14F-4D97-AF65-F5344CB8AC3E}">
        <p14:creationId xmlns:p14="http://schemas.microsoft.com/office/powerpoint/2010/main" val="1454439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631504" y="274320"/>
            <a:ext cx="4870896" cy="1143000"/>
          </a:xfrm>
        </p:spPr>
        <p:txBody>
          <a:bodyPr>
            <a:normAutofit/>
          </a:bodyPr>
          <a:lstStyle/>
          <a:p>
            <a:r>
              <a:rPr lang="en-US" altLang="el-GR" sz="2900" dirty="0"/>
              <a:t>Wall Street, New York City, </a:t>
            </a:r>
            <a:br>
              <a:rPr lang="en-US" altLang="el-GR" sz="2900" dirty="0"/>
            </a:br>
            <a:r>
              <a:rPr lang="en-US" altLang="el-GR" sz="2900" dirty="0"/>
              <a:t>Trinity Church in Background</a:t>
            </a:r>
          </a:p>
        </p:txBody>
      </p:sp>
      <p:pic>
        <p:nvPicPr>
          <p:cNvPr id="7173" name="Picture 5" descr="wall_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324396"/>
            <a:ext cx="5179542" cy="5533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l="24998" r="25000"/>
          <a:stretch>
            <a:fillRect/>
          </a:stretch>
        </p:blipFill>
        <p:spPr bwMode="auto">
          <a:xfrm>
            <a:off x="7651304" y="137965"/>
            <a:ext cx="2946400" cy="3385111"/>
          </a:xfrm>
          <a:prstGeom prst="rect">
            <a:avLst/>
          </a:prstGeom>
          <a:noFill/>
          <a:ln w="177800">
            <a:solidFill>
              <a:srgbClr val="E6E7E5"/>
            </a:solidFill>
            <a:miter lim="800000"/>
            <a:headEnd/>
            <a:tailEnd/>
          </a:ln>
          <a:effectLst>
            <a:outerShdw blurRad="76200" dist="1905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3722634"/>
            <a:ext cx="4739951" cy="318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3292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558800" y="1417639"/>
            <a:ext cx="5969248" cy="4713287"/>
          </a:xfrm>
        </p:spPr>
        <p:txBody>
          <a:bodyPr>
            <a:normAutofit/>
          </a:bodyPr>
          <a:lstStyle/>
          <a:p>
            <a:r>
              <a:rPr lang="en-US" altLang="el-GR" dirty="0"/>
              <a:t>Wall-Street, “deserted as Petra” (see picture, right, in modern-day Jordan), contrasts with “the bright silks and sparkling faces” of </a:t>
            </a:r>
            <a:r>
              <a:rPr lang="en-US" altLang="el-GR" dirty="0" smtClean="0"/>
              <a:t>Broadway</a:t>
            </a:r>
          </a:p>
          <a:p>
            <a:endParaRPr lang="en-US" altLang="el-GR" dirty="0"/>
          </a:p>
          <a:p>
            <a:r>
              <a:rPr lang="en-US" altLang="el-GR" dirty="0"/>
              <a:t>“the circumstance of being alone in a solitary office . . . </a:t>
            </a:r>
            <a:r>
              <a:rPr lang="en-US" altLang="el-GR" dirty="0"/>
              <a:t>Unhallowed by humanizing domestic associations” contributed to Colt’s murder of </a:t>
            </a:r>
            <a:r>
              <a:rPr lang="en-US" altLang="el-GR" dirty="0" smtClean="0"/>
              <a:t>Adams</a:t>
            </a:r>
            <a:endParaRPr lang="en-US" altLang="el-GR" sz="2400" dirty="0"/>
          </a:p>
        </p:txBody>
      </p:sp>
      <p:pic>
        <p:nvPicPr>
          <p:cNvPr id="16389" name="Picture 5" descr="Petr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124700" y="2738140"/>
            <a:ext cx="4038600" cy="2509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935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41300" y="533400"/>
            <a:ext cx="11112500" cy="5643563"/>
          </a:xfrm>
          <a:effectLst>
            <a:outerShdw blurRad="63500" sx="102000" sy="102000" algn="ctr" rotWithShape="0">
              <a:prstClr val="black">
                <a:alpha val="40000"/>
              </a:prstClr>
            </a:outerShdw>
          </a:effectLst>
        </p:spPr>
        <p:style>
          <a:lnRef idx="1">
            <a:schemeClr val="accent2"/>
          </a:lnRef>
          <a:fillRef idx="1002">
            <a:schemeClr val="lt2"/>
          </a:fillRef>
          <a:effectRef idx="1">
            <a:schemeClr val="accent2"/>
          </a:effectRef>
          <a:fontRef idx="minor">
            <a:schemeClr val="dk1"/>
          </a:fontRef>
        </p:style>
        <p:txBody>
          <a:bodyPr>
            <a:normAutofit/>
          </a:bodyPr>
          <a:lstStyle/>
          <a:p>
            <a:endParaRPr lang="en-US" sz="2400" dirty="0">
              <a:latin typeface="Perpetua" pitchFamily="18" charset="0"/>
            </a:endParaRPr>
          </a:p>
          <a:p>
            <a:r>
              <a:rPr lang="en-US" sz="3200" dirty="0">
                <a:latin typeface="Perpetua" pitchFamily="18" charset="0"/>
              </a:rPr>
              <a:t>Bartleby is imprisoned in the Tombs, a New York city prison, where he is found by the narrator with “his face towards a high wall</a:t>
            </a:r>
            <a:r>
              <a:rPr lang="en-US" sz="3200" dirty="0" smtClean="0">
                <a:latin typeface="Perpetua" pitchFamily="18" charset="0"/>
              </a:rPr>
              <a:t>”</a:t>
            </a:r>
            <a:endParaRPr lang="en-US" sz="3200" dirty="0">
              <a:latin typeface="Perpetua" pitchFamily="18" charset="0"/>
            </a:endParaRPr>
          </a:p>
          <a:p>
            <a:r>
              <a:rPr lang="en-US" sz="3200" dirty="0">
                <a:latin typeface="Perpetua" pitchFamily="18" charset="0"/>
              </a:rPr>
              <a:t>In the end Bartleby dies from voluntary starvation  “at the base of the wall”</a:t>
            </a:r>
          </a:p>
          <a:p>
            <a:r>
              <a:rPr lang="en-US" sz="3200" dirty="0">
                <a:latin typeface="Perpetua" pitchFamily="18" charset="0"/>
              </a:rPr>
              <a:t>Wall : a recurrent image that symbolizes confinement.</a:t>
            </a:r>
          </a:p>
          <a:p>
            <a:r>
              <a:rPr lang="en-US" sz="3200" dirty="0">
                <a:latin typeface="Perpetua" pitchFamily="18" charset="0"/>
              </a:rPr>
              <a:t>Many allusions to confining areas which highlight the isolation of characters and create an environment of rigid constraints</a:t>
            </a:r>
          </a:p>
          <a:p>
            <a:r>
              <a:rPr lang="en-US" sz="3200" dirty="0">
                <a:latin typeface="Perpetua" pitchFamily="18" charset="0"/>
              </a:rPr>
              <a:t>e.g. “blank walls”, “privacy screens” </a:t>
            </a:r>
            <a:endParaRPr lang="el-GR" sz="3200" dirty="0"/>
          </a:p>
        </p:txBody>
      </p:sp>
    </p:spTree>
    <p:extLst>
      <p:ext uri="{BB962C8B-B14F-4D97-AF65-F5344CB8AC3E}">
        <p14:creationId xmlns:p14="http://schemas.microsoft.com/office/powerpoint/2010/main" val="3382271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map lower manhat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633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9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4601" r="4494"/>
          <a:stretch>
            <a:fillRect/>
          </a:stretch>
        </p:blipFill>
        <p:spPr bwMode="auto">
          <a:xfrm>
            <a:off x="3219718" y="300699"/>
            <a:ext cx="8082987" cy="6084882"/>
          </a:xfrm>
          <a:prstGeom prst="rect">
            <a:avLst/>
          </a:prstGeom>
          <a:noFill/>
          <a:ln w="177800">
            <a:solidFill>
              <a:srgbClr val="E6E7E5"/>
            </a:solidFill>
            <a:miter lim="800000"/>
            <a:headEnd/>
            <a:tailEnd/>
          </a:ln>
          <a:effectLst>
            <a:outerShdw blurRad="76200" dist="1905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4546" y="399245"/>
            <a:ext cx="1725769" cy="2123658"/>
          </a:xfrm>
          <a:prstGeom prst="rect">
            <a:avLst/>
          </a:prstGeom>
        </p:spPr>
        <p:txBody>
          <a:bodyPr wrap="square">
            <a:spAutoFit/>
          </a:bodyPr>
          <a:lstStyle/>
          <a:p>
            <a:r>
              <a:rPr lang="en-US" sz="4400" dirty="0" smtClean="0"/>
              <a:t>The Tombs Prison</a:t>
            </a:r>
            <a:endParaRPr lang="el-GR" sz="4400" dirty="0"/>
          </a:p>
        </p:txBody>
      </p:sp>
    </p:spTree>
    <p:extLst>
      <p:ext uri="{BB962C8B-B14F-4D97-AF65-F5344CB8AC3E}">
        <p14:creationId xmlns:p14="http://schemas.microsoft.com/office/powerpoint/2010/main" val="352508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9000" y="84138"/>
            <a:ext cx="3327400" cy="1046162"/>
          </a:xfrm>
          <a:solidFill>
            <a:schemeClr val="accent4"/>
          </a:solidFill>
        </p:spPr>
        <p:txBody>
          <a:bodyPr>
            <a:normAutofit fontScale="90000"/>
          </a:bodyPr>
          <a:lstStyle/>
          <a:p>
            <a:pPr eaLnBrk="1" hangingPunct="1"/>
            <a:r>
              <a:rPr lang="en-US" altLang="en-US" sz="3600" dirty="0">
                <a:ea typeface="ＭＳ Ｐゴシック" pitchFamily="-65" charset="-128"/>
              </a:rPr>
              <a:t>Interpretive Possibilities</a:t>
            </a:r>
          </a:p>
        </p:txBody>
      </p:sp>
      <p:sp>
        <p:nvSpPr>
          <p:cNvPr id="9219" name="Content Placeholder 2"/>
          <p:cNvSpPr>
            <a:spLocks noGrp="1"/>
          </p:cNvSpPr>
          <p:nvPr>
            <p:ph idx="1"/>
          </p:nvPr>
        </p:nvSpPr>
        <p:spPr>
          <a:xfrm>
            <a:off x="1777285" y="1353891"/>
            <a:ext cx="10225825" cy="5652215"/>
          </a:xfrm>
        </p:spPr>
        <p:txBody>
          <a:bodyPr>
            <a:normAutofit fontScale="92500" lnSpcReduction="10000"/>
          </a:bodyPr>
          <a:lstStyle/>
          <a:p>
            <a:pPr eaLnBrk="1" hangingPunct="1"/>
            <a:r>
              <a:rPr lang="en-US" altLang="en-US" dirty="0" smtClean="0">
                <a:ea typeface="ＭＳ Ｐゴシック" pitchFamily="-65" charset="-128"/>
              </a:rPr>
              <a:t>dehumanizing</a:t>
            </a:r>
            <a:r>
              <a:rPr lang="en-US" altLang="en-US" dirty="0">
                <a:ea typeface="ＭＳ Ｐゴシック" pitchFamily="-65" charset="-128"/>
              </a:rPr>
              <a:t>, restrictive labor that crushes the spirit of employees who are used as tools in the production of wealth by obtuse, smug capitalists such as the narrator.</a:t>
            </a:r>
          </a:p>
          <a:p>
            <a:pPr eaLnBrk="1" hangingPunct="1"/>
            <a:r>
              <a:rPr lang="en-US" altLang="en-US" dirty="0" smtClean="0">
                <a:ea typeface="ＭＳ Ｐゴシック" pitchFamily="-65" charset="-128"/>
              </a:rPr>
              <a:t>the </a:t>
            </a:r>
            <a:r>
              <a:rPr lang="en-US" altLang="en-US" dirty="0">
                <a:ea typeface="ＭＳ Ｐゴシック" pitchFamily="-65" charset="-128"/>
              </a:rPr>
              <a:t>excesses of transcendental freedom, as embodied by Bartleby, and affirms the limits of such freedom by illustrating its consequences. </a:t>
            </a:r>
            <a:endParaRPr lang="en-US" altLang="en-US" dirty="0" smtClean="0">
              <a:ea typeface="ＭＳ Ｐゴシック" pitchFamily="-65" charset="-128"/>
            </a:endParaRPr>
          </a:p>
          <a:p>
            <a:r>
              <a:rPr lang="en-US" altLang="en-US" dirty="0" smtClean="0">
                <a:ea typeface="ＭＳ Ｐゴシック" pitchFamily="-65" charset="-128"/>
              </a:rPr>
              <a:t>reveals the growing gap between poor employees increasingly confined and degraded by labor that creates superfluous wealth and the managers who use them. The story uses symbols such as “dead letters” and vision-obstructing walls to illustrate the blindness of apparently respectable men such as the narrator to their increasingly dissatisfied, spiritually and intellectually enslaved employees. </a:t>
            </a:r>
          </a:p>
          <a:p>
            <a:pPr eaLnBrk="1" hangingPunct="1"/>
            <a:endParaRPr lang="en-US" altLang="en-US" sz="2000" dirty="0" smtClean="0">
              <a:ea typeface="ＭＳ Ｐゴシック" pitchFamily="-65" charset="-128"/>
            </a:endParaRPr>
          </a:p>
          <a:p>
            <a:pPr eaLnBrk="1" hangingPunct="1"/>
            <a:endParaRPr lang="en-US" altLang="en-US" sz="2000" dirty="0">
              <a:ea typeface="ＭＳ Ｐゴシック" pitchFamily="-65" charset="-128"/>
            </a:endParaRPr>
          </a:p>
          <a:p>
            <a:r>
              <a:rPr lang="en-US" altLang="en-US" sz="3100" dirty="0">
                <a:ea typeface="ＭＳ Ｐゴシック" pitchFamily="-65" charset="-128"/>
              </a:rPr>
              <a:t>-an illuminating </a:t>
            </a:r>
            <a:r>
              <a:rPr lang="en-US" altLang="en-US" sz="3100" dirty="0">
                <a:ea typeface="ＭＳ Ｐゴシック" pitchFamily="-65" charset="-128"/>
              </a:rPr>
              <a:t>dramatization of conscientious objection </a:t>
            </a:r>
            <a:endParaRPr lang="en-US" altLang="en-US" sz="3100" dirty="0">
              <a:ea typeface="ＭＳ Ｐゴシック" pitchFamily="-65" charset="-128"/>
            </a:endParaRPr>
          </a:p>
          <a:p>
            <a:pPr eaLnBrk="1" hangingPunct="1"/>
            <a:r>
              <a:rPr lang="en-US" altLang="en-US" sz="3100" dirty="0" smtClean="0">
                <a:ea typeface="ＭＳ Ｐゴシック" pitchFamily="-65" charset="-128"/>
              </a:rPr>
              <a:t>--</a:t>
            </a:r>
            <a:r>
              <a:rPr lang="en-US" altLang="en-US" sz="3100" dirty="0">
                <a:ea typeface="ＭＳ Ｐゴシック" pitchFamily="-65" charset="-128"/>
              </a:rPr>
              <a:t>Other? </a:t>
            </a:r>
          </a:p>
        </p:txBody>
      </p:sp>
      <p:sp>
        <p:nvSpPr>
          <p:cNvPr id="2" name="Rectangle 1"/>
          <p:cNvSpPr/>
          <p:nvPr/>
        </p:nvSpPr>
        <p:spPr>
          <a:xfrm>
            <a:off x="0" y="1130300"/>
            <a:ext cx="1777285" cy="5509200"/>
          </a:xfrm>
          <a:prstGeom prst="rect">
            <a:avLst/>
          </a:prstGeom>
        </p:spPr>
        <p:txBody>
          <a:bodyPr wrap="square">
            <a:spAutoFit/>
          </a:bodyPr>
          <a:lstStyle/>
          <a:p>
            <a:r>
              <a:rPr lang="en-US" altLang="en-US" sz="3200" dirty="0">
                <a:ea typeface="ＭＳ Ｐゴシック" pitchFamily="-65" charset="-128"/>
              </a:rPr>
              <a:t>Story </a:t>
            </a:r>
            <a:endParaRPr lang="en-US" altLang="en-US" sz="3200" dirty="0" smtClean="0">
              <a:ea typeface="ＭＳ Ｐゴシック" pitchFamily="-65" charset="-128"/>
            </a:endParaRPr>
          </a:p>
          <a:p>
            <a:r>
              <a:rPr lang="en-US" altLang="en-US" sz="3200" dirty="0" smtClean="0">
                <a:ea typeface="ＭＳ Ｐゴシック" pitchFamily="-65" charset="-128"/>
              </a:rPr>
              <a:t>Critiques</a:t>
            </a:r>
          </a:p>
          <a:p>
            <a:endParaRPr lang="en-US" altLang="en-US" sz="3200" dirty="0">
              <a:ea typeface="ＭＳ Ｐゴシック" pitchFamily="-65" charset="-128"/>
            </a:endParaRPr>
          </a:p>
          <a:p>
            <a:endParaRPr lang="en-US" altLang="en-US" sz="3200" dirty="0" smtClean="0">
              <a:ea typeface="ＭＳ Ｐゴシック" pitchFamily="-65" charset="-128"/>
            </a:endParaRPr>
          </a:p>
          <a:p>
            <a:endParaRPr lang="en-US" altLang="en-US" sz="3200" dirty="0" smtClean="0">
              <a:ea typeface="ＭＳ Ｐゴシック" pitchFamily="-65" charset="-128"/>
            </a:endParaRPr>
          </a:p>
          <a:p>
            <a:endParaRPr lang="en-US" altLang="en-US" sz="3200" dirty="0" smtClean="0">
              <a:ea typeface="ＭＳ Ｐゴシック" pitchFamily="-65" charset="-128"/>
            </a:endParaRPr>
          </a:p>
          <a:p>
            <a:endParaRPr lang="en-US" altLang="en-US" sz="3200" dirty="0" smtClean="0">
              <a:ea typeface="ＭＳ Ｐゴシック" pitchFamily="-65" charset="-128"/>
            </a:endParaRPr>
          </a:p>
          <a:p>
            <a:endParaRPr lang="en-US" altLang="en-US" sz="3200" dirty="0">
              <a:ea typeface="ＭＳ Ｐゴシック" pitchFamily="-65" charset="-128"/>
            </a:endParaRPr>
          </a:p>
          <a:p>
            <a:endParaRPr lang="en-US" altLang="en-US" sz="3200" dirty="0">
              <a:ea typeface="ＭＳ Ｐゴシック" pitchFamily="-65" charset="-128"/>
            </a:endParaRPr>
          </a:p>
          <a:p>
            <a:r>
              <a:rPr lang="en-US" altLang="en-US" sz="3200" dirty="0" smtClean="0">
                <a:ea typeface="ＭＳ Ｐゴシック" pitchFamily="-65" charset="-128"/>
              </a:rPr>
              <a:t>Story </a:t>
            </a:r>
          </a:p>
          <a:p>
            <a:r>
              <a:rPr lang="en-US" altLang="en-US" sz="3200" dirty="0" smtClean="0">
                <a:ea typeface="ＭＳ Ｐゴシック" pitchFamily="-65" charset="-128"/>
              </a:rPr>
              <a:t>can be </a:t>
            </a:r>
            <a:endParaRPr lang="el-GR" sz="3200" dirty="0"/>
          </a:p>
        </p:txBody>
      </p:sp>
    </p:spTree>
    <p:extLst>
      <p:ext uri="{BB962C8B-B14F-4D97-AF65-F5344CB8AC3E}">
        <p14:creationId xmlns:p14="http://schemas.microsoft.com/office/powerpoint/2010/main" val="199005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0152" y="0"/>
            <a:ext cx="12101848" cy="6858000"/>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Autofit/>
          </a:bodyPr>
          <a:lstStyle/>
          <a:p>
            <a:r>
              <a:rPr lang="en-US" sz="3600" dirty="0">
                <a:latin typeface="Perpetua" pitchFamily="18" charset="0"/>
              </a:rPr>
              <a:t>Bartleby can be interpreted in various ways because there are so few details about his life that he remains obscure and mysterious </a:t>
            </a:r>
            <a:endParaRPr lang="en-US" sz="3600" dirty="0" smtClean="0">
              <a:latin typeface="Perpetua" pitchFamily="18" charset="0"/>
            </a:endParaRPr>
          </a:p>
          <a:p>
            <a:endParaRPr lang="en-US" sz="3600" dirty="0">
              <a:latin typeface="Perpetua" pitchFamily="18" charset="0"/>
            </a:endParaRPr>
          </a:p>
          <a:p>
            <a:pPr marL="539496" indent="-457200">
              <a:buFont typeface="+mj-lt"/>
              <a:buAutoNum type="alphaLcParenR"/>
            </a:pPr>
            <a:r>
              <a:rPr lang="en-US" sz="3600" u="sng" dirty="0" smtClean="0">
                <a:latin typeface="Perpetua" pitchFamily="18" charset="0"/>
              </a:rPr>
              <a:t>suffers </a:t>
            </a:r>
            <a:r>
              <a:rPr lang="en-US" sz="3600" u="sng" dirty="0">
                <a:latin typeface="Perpetua" pitchFamily="18" charset="0"/>
              </a:rPr>
              <a:t>from clinical depression </a:t>
            </a:r>
            <a:r>
              <a:rPr lang="en-US" sz="3600" dirty="0">
                <a:latin typeface="Perpetua" pitchFamily="18" charset="0"/>
              </a:rPr>
              <a:t> : lack of motivation, passivity, resignation, no positive </a:t>
            </a:r>
            <a:r>
              <a:rPr lang="en-US" sz="3600" dirty="0" smtClean="0">
                <a:latin typeface="Perpetua" pitchFamily="18" charset="0"/>
              </a:rPr>
              <a:t>emotions- never smiles</a:t>
            </a:r>
            <a:endParaRPr lang="en-US" sz="3600" dirty="0">
              <a:latin typeface="Perpetua" pitchFamily="18" charset="0"/>
            </a:endParaRPr>
          </a:p>
          <a:p>
            <a:pPr marL="539496" indent="-457200">
              <a:buFont typeface="+mj-lt"/>
              <a:buAutoNum type="alphaLcParenR"/>
            </a:pPr>
            <a:r>
              <a:rPr lang="en-US" sz="3600" u="sng" dirty="0">
                <a:latin typeface="Perpetua" pitchFamily="18" charset="0"/>
              </a:rPr>
              <a:t>An imprisoned man within the walls of society</a:t>
            </a:r>
            <a:r>
              <a:rPr lang="en-US" sz="3600" dirty="0">
                <a:latin typeface="Perpetua" pitchFamily="18" charset="0"/>
              </a:rPr>
              <a:t> : refuses to conform to conventions of his profession and others’ expectations of him</a:t>
            </a:r>
            <a:endParaRPr lang="en-US" sz="3600" u="sng" dirty="0">
              <a:latin typeface="Perpetua" pitchFamily="18" charset="0"/>
            </a:endParaRPr>
          </a:p>
          <a:p>
            <a:pPr marL="539496" indent="-457200">
              <a:buFont typeface="+mj-lt"/>
              <a:buAutoNum type="alphaLcParenR"/>
            </a:pPr>
            <a:r>
              <a:rPr lang="en-US" sz="3600" u="sng" dirty="0" smtClean="0">
                <a:latin typeface="Perpetua" pitchFamily="18" charset="0"/>
              </a:rPr>
              <a:t>Biography</a:t>
            </a:r>
            <a:r>
              <a:rPr lang="en-US" sz="3600" dirty="0" smtClean="0">
                <a:latin typeface="Perpetua" pitchFamily="18" charset="0"/>
              </a:rPr>
              <a:t>: </a:t>
            </a:r>
            <a:r>
              <a:rPr lang="en-US" sz="3600" dirty="0">
                <a:latin typeface="Perpetua" pitchFamily="18" charset="0"/>
              </a:rPr>
              <a:t>represents </a:t>
            </a:r>
            <a:r>
              <a:rPr lang="en-US" sz="3600" dirty="0" smtClean="0">
                <a:latin typeface="Perpetua" pitchFamily="18" charset="0"/>
              </a:rPr>
              <a:t>Melville’s </a:t>
            </a:r>
            <a:r>
              <a:rPr lang="en-US" sz="3600" dirty="0">
                <a:latin typeface="Perpetua" pitchFamily="18" charset="0"/>
              </a:rPr>
              <a:t>unwillingness to conform to conventional literary modes; refuses to compromise his art</a:t>
            </a:r>
            <a:r>
              <a:rPr lang="en-US" sz="3600" u="sng" dirty="0">
                <a:latin typeface="Perpetua" pitchFamily="18" charset="0"/>
              </a:rPr>
              <a:t> </a:t>
            </a:r>
          </a:p>
        </p:txBody>
      </p:sp>
    </p:spTree>
    <p:extLst>
      <p:ext uri="{BB962C8B-B14F-4D97-AF65-F5344CB8AC3E}">
        <p14:creationId xmlns:p14="http://schemas.microsoft.com/office/powerpoint/2010/main" val="1231265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5640" y="0"/>
            <a:ext cx="2338660" cy="706090"/>
          </a:xfrm>
          <a:solidFill>
            <a:srgbClr val="FFC000"/>
          </a:solidFill>
        </p:spPr>
        <p:txBody>
          <a:bodyPr>
            <a:noAutofit/>
          </a:bodyPr>
          <a:lstStyle/>
          <a:p>
            <a:r>
              <a:rPr lang="en-US" altLang="el-GR" sz="5400" b="1" dirty="0"/>
              <a:t>Themes</a:t>
            </a:r>
          </a:p>
        </p:txBody>
      </p:sp>
      <p:sp>
        <p:nvSpPr>
          <p:cNvPr id="7171" name="Rectangle 3"/>
          <p:cNvSpPr>
            <a:spLocks noGrp="1" noChangeArrowheads="1"/>
          </p:cNvSpPr>
          <p:nvPr>
            <p:ph type="body" idx="1"/>
          </p:nvPr>
        </p:nvSpPr>
        <p:spPr>
          <a:xfrm>
            <a:off x="152400" y="980728"/>
            <a:ext cx="12039600" cy="5877272"/>
          </a:xfrm>
        </p:spPr>
        <p:txBody>
          <a:bodyPr>
            <a:normAutofit/>
          </a:bodyPr>
          <a:lstStyle/>
          <a:p>
            <a:r>
              <a:rPr lang="en-US" sz="3200" u="sng" dirty="0" smtClean="0">
                <a:latin typeface="Perpetua" pitchFamily="18" charset="0"/>
              </a:rPr>
              <a:t>Isolation</a:t>
            </a:r>
            <a:r>
              <a:rPr lang="en-US" sz="3200" u="sng" dirty="0" smtClean="0"/>
              <a:t> - </a:t>
            </a:r>
            <a:r>
              <a:rPr lang="en-US" sz="3200" u="sng" dirty="0" smtClean="0">
                <a:latin typeface="Perpetua" pitchFamily="18" charset="0"/>
              </a:rPr>
              <a:t>failure to connect</a:t>
            </a:r>
          </a:p>
          <a:p>
            <a:pPr lvl="8"/>
            <a:r>
              <a:rPr lang="en-US" sz="3200" u="sng" dirty="0" smtClean="0">
                <a:latin typeface="Perpetua" pitchFamily="18" charset="0"/>
              </a:rPr>
              <a:t>Mortality</a:t>
            </a:r>
          </a:p>
          <a:p>
            <a:pPr lvl="8"/>
            <a:r>
              <a:rPr lang="en-US" sz="3200" u="sng" dirty="0" smtClean="0">
                <a:latin typeface="Perpetua" pitchFamily="18" charset="0"/>
              </a:rPr>
              <a:t>Passivity</a:t>
            </a:r>
          </a:p>
          <a:p>
            <a:r>
              <a:rPr lang="en-US" sz="3200" u="sng" dirty="0" smtClean="0">
                <a:latin typeface="Perpetua" pitchFamily="18" charset="0"/>
              </a:rPr>
              <a:t>Compassion and responsibility</a:t>
            </a:r>
          </a:p>
          <a:p>
            <a:r>
              <a:rPr lang="en-US" sz="3200" u="sng" dirty="0" smtClean="0">
                <a:latin typeface="Perpetua" pitchFamily="18" charset="0"/>
              </a:rPr>
              <a:t>Rules, Law and Order</a:t>
            </a:r>
          </a:p>
          <a:p>
            <a:pPr lvl="8"/>
            <a:r>
              <a:rPr lang="en-US" altLang="en-US" sz="3200" u="sng" dirty="0" smtClean="0">
                <a:ea typeface="ＭＳ Ｐゴシック" pitchFamily="-65" charset="-128"/>
              </a:rPr>
              <a:t>Freedom, captivity, and the workplace</a:t>
            </a:r>
          </a:p>
          <a:p>
            <a:r>
              <a:rPr lang="en-US" sz="3200" u="sng" dirty="0" smtClean="0">
                <a:latin typeface="Perpetua" pitchFamily="18" charset="0"/>
              </a:rPr>
              <a:t>Doubling</a:t>
            </a:r>
          </a:p>
          <a:p>
            <a:r>
              <a:rPr lang="en-US" sz="3200" u="sng" dirty="0" smtClean="0">
                <a:latin typeface="Perpetua" pitchFamily="18" charset="0"/>
              </a:rPr>
              <a:t>Choices</a:t>
            </a:r>
          </a:p>
          <a:p>
            <a:pPr lvl="8"/>
            <a:r>
              <a:rPr lang="en-US" sz="3200" u="sng" dirty="0" smtClean="0">
                <a:latin typeface="Perpetua" pitchFamily="18" charset="0"/>
              </a:rPr>
              <a:t>World of work and business</a:t>
            </a:r>
          </a:p>
          <a:p>
            <a:r>
              <a:rPr lang="en-US" sz="3200" u="sng" dirty="0" smtClean="0">
                <a:latin typeface="Perpetua" pitchFamily="18" charset="0"/>
              </a:rPr>
              <a:t>Morality and ethics</a:t>
            </a:r>
          </a:p>
          <a:p>
            <a:pPr lvl="1"/>
            <a:endParaRPr lang="en-US" altLang="el-GR" sz="3300" dirty="0"/>
          </a:p>
          <a:p>
            <a:pPr>
              <a:lnSpc>
                <a:spcPct val="90000"/>
              </a:lnSpc>
            </a:pPr>
            <a:endParaRPr lang="en-US" altLang="el-GR" dirty="0"/>
          </a:p>
          <a:p>
            <a:pPr>
              <a:lnSpc>
                <a:spcPct val="90000"/>
              </a:lnSpc>
            </a:pPr>
            <a:endParaRPr lang="en-US" altLang="el-GR" dirty="0"/>
          </a:p>
        </p:txBody>
      </p:sp>
    </p:spTree>
    <p:extLst>
      <p:ext uri="{BB962C8B-B14F-4D97-AF65-F5344CB8AC3E}">
        <p14:creationId xmlns:p14="http://schemas.microsoft.com/office/powerpoint/2010/main" val="34135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ra\Desktop\imagesWQOF8QY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898" y="8414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ra\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95" y="90873"/>
            <a:ext cx="4781178" cy="2023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ra\Desktop\iwouldprefernot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852" y="3531556"/>
            <a:ext cx="2088048" cy="30397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ra\Desktop\bartleby-tote-ets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04" y="2426037"/>
            <a:ext cx="542925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ra\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4101" y="3531556"/>
            <a:ext cx="2937844" cy="293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39616" y="277814"/>
            <a:ext cx="7571184" cy="1134963"/>
          </a:xfrm>
        </p:spPr>
        <p:txBody>
          <a:bodyPr/>
          <a:lstStyle/>
          <a:p>
            <a:r>
              <a:rPr lang="en-US" altLang="el-GR" dirty="0"/>
              <a:t>Herman Melville (1819-1891)</a:t>
            </a:r>
          </a:p>
        </p:txBody>
      </p:sp>
      <p:sp>
        <p:nvSpPr>
          <p:cNvPr id="5124" name="Rectangle 4"/>
          <p:cNvSpPr>
            <a:spLocks noGrp="1" noChangeArrowheads="1"/>
          </p:cNvSpPr>
          <p:nvPr>
            <p:ph type="body" sz="half" idx="1"/>
          </p:nvPr>
        </p:nvSpPr>
        <p:spPr>
          <a:xfrm>
            <a:off x="471860" y="1571427"/>
            <a:ext cx="6259140" cy="5121473"/>
          </a:xfrm>
        </p:spPr>
        <p:txBody>
          <a:bodyPr>
            <a:normAutofit/>
          </a:bodyPr>
          <a:lstStyle/>
          <a:p>
            <a:pPr>
              <a:lnSpc>
                <a:spcPct val="90000"/>
              </a:lnSpc>
            </a:pPr>
            <a:r>
              <a:rPr lang="en-US" altLang="el-GR" sz="2600" dirty="0"/>
              <a:t>launched </a:t>
            </a:r>
            <a:r>
              <a:rPr lang="en-US" altLang="el-GR" sz="2600" dirty="0"/>
              <a:t>on a more literary, </a:t>
            </a:r>
            <a:r>
              <a:rPr lang="en-US" altLang="el-GR" sz="2600" dirty="0" smtClean="0"/>
              <a:t>philosophical </a:t>
            </a:r>
            <a:r>
              <a:rPr lang="en-US" altLang="el-GR" sz="2600" dirty="0"/>
              <a:t>direction </a:t>
            </a:r>
            <a:endParaRPr lang="en-US" altLang="el-GR" sz="2600" dirty="0"/>
          </a:p>
          <a:p>
            <a:pPr marL="82296" indent="0">
              <a:buNone/>
            </a:pPr>
            <a:r>
              <a:rPr lang="en-US" altLang="el-GR" sz="2600" dirty="0"/>
              <a:t> </a:t>
            </a:r>
            <a:r>
              <a:rPr lang="en-US" altLang="el-GR" sz="2600" dirty="0"/>
              <a:t>   with </a:t>
            </a:r>
            <a:r>
              <a:rPr lang="en-US" altLang="el-GR" sz="2600" i="1" dirty="0"/>
              <a:t>Mardi</a:t>
            </a:r>
            <a:r>
              <a:rPr lang="en-US" altLang="el-GR" sz="2600" dirty="0"/>
              <a:t> (1849); </a:t>
            </a:r>
            <a:endParaRPr lang="en-US" altLang="el-GR" sz="2600" dirty="0"/>
          </a:p>
          <a:p>
            <a:pPr>
              <a:lnSpc>
                <a:spcPct val="90000"/>
              </a:lnSpc>
            </a:pPr>
            <a:r>
              <a:rPr lang="en-US" altLang="el-GR" sz="2600" dirty="0"/>
              <a:t>followed </a:t>
            </a:r>
            <a:r>
              <a:rPr lang="en-US" altLang="el-GR" sz="2600" dirty="0"/>
              <a:t>by his masterpiece </a:t>
            </a:r>
            <a:r>
              <a:rPr lang="en-US" altLang="el-GR" sz="3200" i="1" dirty="0"/>
              <a:t>Moby-Dick</a:t>
            </a:r>
            <a:r>
              <a:rPr lang="en-US" altLang="el-GR" sz="3200" dirty="0"/>
              <a:t> </a:t>
            </a:r>
            <a:r>
              <a:rPr lang="en-US" altLang="el-GR" sz="2600" dirty="0"/>
              <a:t>(1851), </a:t>
            </a:r>
            <a:endParaRPr lang="en-US" altLang="el-GR" sz="2600" dirty="0"/>
          </a:p>
          <a:p>
            <a:pPr>
              <a:lnSpc>
                <a:spcPct val="90000"/>
              </a:lnSpc>
            </a:pPr>
            <a:r>
              <a:rPr lang="en-US" altLang="el-GR" sz="2600" i="1" dirty="0"/>
              <a:t>Pierre</a:t>
            </a:r>
            <a:r>
              <a:rPr lang="en-US" altLang="el-GR" sz="2600" dirty="0"/>
              <a:t> </a:t>
            </a:r>
            <a:r>
              <a:rPr lang="en-US" altLang="el-GR" sz="2600" dirty="0"/>
              <a:t>(</a:t>
            </a:r>
            <a:r>
              <a:rPr lang="en-US" altLang="el-GR" sz="2600" dirty="0" smtClean="0"/>
              <a:t>1852); </a:t>
            </a:r>
            <a:r>
              <a:rPr lang="en-US" altLang="el-GR" sz="2600" dirty="0"/>
              <a:t>critics </a:t>
            </a:r>
            <a:r>
              <a:rPr lang="en-US" altLang="el-GR" sz="2600" dirty="0" smtClean="0"/>
              <a:t>were not </a:t>
            </a:r>
            <a:r>
              <a:rPr lang="en-US" altLang="el-GR" sz="2600" dirty="0"/>
              <a:t>happy</a:t>
            </a:r>
          </a:p>
          <a:p>
            <a:pPr>
              <a:lnSpc>
                <a:spcPct val="90000"/>
              </a:lnSpc>
            </a:pPr>
            <a:endParaRPr lang="en-US" altLang="el-GR" sz="2600" dirty="0"/>
          </a:p>
          <a:p>
            <a:pPr>
              <a:lnSpc>
                <a:spcPct val="90000"/>
              </a:lnSpc>
            </a:pPr>
            <a:r>
              <a:rPr lang="en-US" altLang="el-GR" sz="2600" dirty="0"/>
              <a:t>Newspaper account: “HERMAN MELVILLE CRAZY”</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799" y="2174225"/>
            <a:ext cx="1877938" cy="303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9070537" y="1571427"/>
            <a:ext cx="28901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84072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146298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15053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
          <p:cNvSpPr>
            <a:spLocks noGrp="1" noChangeArrowheads="1"/>
          </p:cNvSpPr>
          <p:nvPr>
            <p:ph type="title"/>
          </p:nvPr>
        </p:nvSpPr>
        <p:spPr>
          <a:xfrm>
            <a:off x="0" y="365125"/>
            <a:ext cx="11353800" cy="544073"/>
          </a:xfrm>
        </p:spPr>
        <p:txBody>
          <a:bodyPr vert="horz" lIns="64291" tIns="32146" rIns="64291" bIns="32146" rtlCol="0" anchor="ctr">
            <a:noAutofit/>
          </a:bodyPr>
          <a:lstStyle/>
          <a:p>
            <a:pPr eaLnBrk="1" hangingPunct="1"/>
            <a:r>
              <a:rPr lang="en-US" altLang="el-GR" sz="3600" b="1" dirty="0"/>
              <a:t>Critical and Financial Failures</a:t>
            </a:r>
          </a:p>
        </p:txBody>
      </p:sp>
      <p:sp>
        <p:nvSpPr>
          <p:cNvPr id="164867" name="Rectangle 2"/>
          <p:cNvSpPr>
            <a:spLocks noGrp="1" noChangeArrowheads="1"/>
          </p:cNvSpPr>
          <p:nvPr>
            <p:ph type="body" idx="1"/>
          </p:nvPr>
        </p:nvSpPr>
        <p:spPr>
          <a:xfrm>
            <a:off x="152400" y="2743200"/>
            <a:ext cx="5588000" cy="3505200"/>
          </a:xfrm>
        </p:spPr>
        <p:txBody>
          <a:bodyPr vert="horz" lIns="64291" tIns="32146" rIns="64291" bIns="32146" rtlCol="0">
            <a:normAutofit/>
          </a:bodyPr>
          <a:lstStyle/>
          <a:p>
            <a:pPr eaLnBrk="1" hangingPunct="1">
              <a:buFontTx/>
              <a:buBlip>
                <a:blip r:embed="rId2"/>
              </a:buBlip>
            </a:pPr>
            <a:r>
              <a:rPr lang="en-US" altLang="el-GR" dirty="0" smtClean="0"/>
              <a:t>Mardi 1849</a:t>
            </a:r>
          </a:p>
          <a:p>
            <a:pPr eaLnBrk="1" hangingPunct="1">
              <a:buFontTx/>
              <a:buBlip>
                <a:blip r:embed="rId2"/>
              </a:buBlip>
            </a:pPr>
            <a:r>
              <a:rPr lang="en-US" altLang="el-GR" dirty="0" smtClean="0"/>
              <a:t>Moby Dick 1851</a:t>
            </a:r>
          </a:p>
          <a:p>
            <a:pPr marL="625056" lvl="1">
              <a:buBlip>
                <a:blip r:embed="rId2"/>
              </a:buBlip>
            </a:pPr>
            <a:r>
              <a:rPr lang="en-US" altLang="el-GR" dirty="0" smtClean="0"/>
              <a:t>“writ de </a:t>
            </a:r>
            <a:r>
              <a:rPr lang="en-US" altLang="el-GR" dirty="0" err="1" smtClean="0"/>
              <a:t>lunatico</a:t>
            </a:r>
            <a:r>
              <a:rPr lang="en-US" altLang="el-GR" dirty="0" smtClean="0"/>
              <a:t>”</a:t>
            </a:r>
          </a:p>
          <a:p>
            <a:pPr eaLnBrk="1" hangingPunct="1">
              <a:buFontTx/>
              <a:buBlip>
                <a:blip r:embed="rId2"/>
              </a:buBlip>
            </a:pPr>
            <a:r>
              <a:rPr lang="en-US" altLang="el-GR" dirty="0" smtClean="0"/>
              <a:t>Pierre 1852</a:t>
            </a:r>
          </a:p>
          <a:p>
            <a:pPr marL="625056" lvl="1">
              <a:buBlip>
                <a:blip r:embed="rId2"/>
              </a:buBlip>
            </a:pPr>
            <a:r>
              <a:rPr lang="en-US" altLang="el-GR" dirty="0" smtClean="0"/>
              <a:t>“</a:t>
            </a:r>
            <a:r>
              <a:rPr lang="en-US" altLang="el-GR" dirty="0" smtClean="0"/>
              <a:t>Herma </a:t>
            </a:r>
            <a:r>
              <a:rPr lang="en-US" altLang="el-GR" dirty="0" smtClean="0"/>
              <a:t>Melville is Crazy”</a:t>
            </a:r>
          </a:p>
        </p:txBody>
      </p:sp>
      <p:pic>
        <p:nvPicPr>
          <p:cNvPr id="164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0" y="1831587"/>
            <a:ext cx="2956189" cy="39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6" descr="092%20moby%20d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95801" y="1167606"/>
            <a:ext cx="4209406" cy="5580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2994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68" y="912912"/>
            <a:ext cx="4993332" cy="5411688"/>
          </a:xfrm>
        </p:spPr>
        <p:txBody>
          <a:bodyPr/>
          <a:lstStyle/>
          <a:p>
            <a:r>
              <a:rPr lang="en-US" altLang="el-GR" sz="3600" dirty="0"/>
              <a:t>1860s and 70s: </a:t>
            </a:r>
            <a:endParaRPr lang="en-US" altLang="el-GR" sz="3600" dirty="0" smtClean="0"/>
          </a:p>
          <a:p>
            <a:r>
              <a:rPr lang="en-US" altLang="el-GR" sz="3600" dirty="0" smtClean="0"/>
              <a:t>poetry</a:t>
            </a:r>
            <a:r>
              <a:rPr lang="en-US" altLang="el-GR" sz="3600" dirty="0"/>
              <a:t>, including </a:t>
            </a:r>
            <a:r>
              <a:rPr lang="en-US" altLang="el-GR" sz="3600" i="1" dirty="0"/>
              <a:t>Battle-Pieces</a:t>
            </a:r>
            <a:r>
              <a:rPr lang="en-US" altLang="el-GR" sz="3600" dirty="0"/>
              <a:t> (1866) about Civil War; reputation in decline</a:t>
            </a:r>
            <a:r>
              <a:rPr lang="en-US" altLang="el-GR" sz="3600" dirty="0" smtClean="0"/>
              <a:t>;</a:t>
            </a:r>
          </a:p>
          <a:p>
            <a:endParaRPr lang="en-US" altLang="el-GR" sz="3600" dirty="0" smtClean="0"/>
          </a:p>
          <a:p>
            <a:r>
              <a:rPr lang="en-US" altLang="el-GR" sz="3600" dirty="0" smtClean="0"/>
              <a:t> </a:t>
            </a:r>
            <a:r>
              <a:rPr lang="en-US" altLang="el-GR" sz="3600" dirty="0"/>
              <a:t>Last great work: </a:t>
            </a:r>
            <a:endParaRPr lang="en-US" altLang="el-GR" sz="3600" dirty="0" smtClean="0"/>
          </a:p>
          <a:p>
            <a:pPr marL="0" indent="0">
              <a:buNone/>
            </a:pPr>
            <a:r>
              <a:rPr lang="en-US" altLang="el-GR" sz="4400" i="1" dirty="0" smtClean="0"/>
              <a:t>Billy </a:t>
            </a:r>
            <a:r>
              <a:rPr lang="en-US" altLang="el-GR" sz="4400" i="1" dirty="0"/>
              <a:t>Budd, </a:t>
            </a:r>
            <a:r>
              <a:rPr lang="en-US" altLang="el-GR" sz="4400" i="1" dirty="0" smtClean="0"/>
              <a:t>Sailor</a:t>
            </a:r>
            <a:endParaRPr lang="en-US" altLang="el-GR" sz="4400" dirty="0"/>
          </a:p>
          <a:p>
            <a:endParaRPr lang="el-GR" dirty="0"/>
          </a:p>
        </p:txBody>
      </p:sp>
      <p:pic>
        <p:nvPicPr>
          <p:cNvPr id="5" name="3 - Θέση περιεχομένου" descr="2044394350_cb0072589a.jpg"/>
          <p:cNvPicPr>
            <a:picLocks noChangeAspect="1"/>
          </p:cNvPicPr>
          <p:nvPr/>
        </p:nvPicPr>
        <p:blipFill>
          <a:blip r:embed="rId2"/>
          <a:stretch>
            <a:fillRect/>
          </a:stretch>
        </p:blipFill>
        <p:spPr>
          <a:xfrm>
            <a:off x="6246563" y="696887"/>
            <a:ext cx="4160767" cy="5273329"/>
          </a:xfrm>
          <a:prstGeom prst="rect">
            <a:avLst/>
          </a:prstGeom>
        </p:spPr>
      </p:pic>
      <p:sp>
        <p:nvSpPr>
          <p:cNvPr id="6" name="Rectangle 5"/>
          <p:cNvSpPr/>
          <p:nvPr/>
        </p:nvSpPr>
        <p:spPr>
          <a:xfrm>
            <a:off x="6246562" y="6150114"/>
            <a:ext cx="4345237" cy="707886"/>
          </a:xfrm>
          <a:prstGeom prst="rect">
            <a:avLst/>
          </a:prstGeom>
        </p:spPr>
        <p:txBody>
          <a:bodyPr wrap="square">
            <a:spAutoFit/>
          </a:bodyPr>
          <a:lstStyle/>
          <a:p>
            <a:r>
              <a:rPr lang="en-US" sz="2000" dirty="0"/>
              <a:t>Woodlawn Cemetery, Bronx </a:t>
            </a:r>
            <a:br>
              <a:rPr lang="en-US" sz="2000" dirty="0"/>
            </a:br>
            <a:endParaRPr lang="el-GR" sz="2000" dirty="0"/>
          </a:p>
        </p:txBody>
      </p:sp>
    </p:spTree>
    <p:extLst>
      <p:ext uri="{BB962C8B-B14F-4D97-AF65-F5344CB8AC3E}">
        <p14:creationId xmlns:p14="http://schemas.microsoft.com/office/powerpoint/2010/main" val="301450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4300" y="127000"/>
            <a:ext cx="11849100" cy="6235700"/>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rmAutofit/>
          </a:bodyPr>
          <a:lstStyle/>
          <a:p>
            <a:r>
              <a:rPr lang="en-US" sz="3600" dirty="0">
                <a:latin typeface="Perpetua" pitchFamily="18" charset="0"/>
              </a:rPr>
              <a:t>admired Shakespeare and Hawthorne</a:t>
            </a:r>
          </a:p>
          <a:p>
            <a:r>
              <a:rPr lang="en-US" sz="3600" dirty="0">
                <a:latin typeface="Perpetua" pitchFamily="18" charset="0"/>
              </a:rPr>
              <a:t>particularly interested in the Romantic hero, the Byronic wandering outlaw </a:t>
            </a:r>
            <a:endParaRPr lang="en-US" sz="3600" dirty="0" smtClean="0">
              <a:latin typeface="Perpetua" pitchFamily="18" charset="0"/>
            </a:endParaRPr>
          </a:p>
          <a:p>
            <a:r>
              <a:rPr lang="en-US" sz="3600" dirty="0" smtClean="0">
                <a:latin typeface="Perpetua" pitchFamily="18" charset="0"/>
              </a:rPr>
              <a:t>wrote </a:t>
            </a:r>
            <a:r>
              <a:rPr lang="en-US" sz="3600" dirty="0">
                <a:latin typeface="Perpetua" pitchFamily="18" charset="0"/>
              </a:rPr>
              <a:t>realistically of life at sea but there are romantic elements in his heroes</a:t>
            </a:r>
          </a:p>
          <a:p>
            <a:r>
              <a:rPr lang="en-US" sz="3600" dirty="0">
                <a:latin typeface="Perpetua" pitchFamily="18" charset="0"/>
              </a:rPr>
              <a:t>quietly criticized for his romance and more intensely for his realism</a:t>
            </a:r>
          </a:p>
          <a:p>
            <a:r>
              <a:rPr lang="en-US" sz="3600" dirty="0">
                <a:latin typeface="Perpetua" pitchFamily="18" charset="0"/>
              </a:rPr>
              <a:t>He died in New York on September </a:t>
            </a:r>
            <a:r>
              <a:rPr lang="en-US" sz="3600" dirty="0" smtClean="0">
                <a:latin typeface="Perpetua" pitchFamily="18" charset="0"/>
              </a:rPr>
              <a:t>28,1891</a:t>
            </a:r>
            <a:endParaRPr lang="en-US" sz="3600" dirty="0">
              <a:latin typeface="Perpetua" pitchFamily="18" charset="0"/>
            </a:endParaRPr>
          </a:p>
        </p:txBody>
      </p:sp>
    </p:spTree>
    <p:extLst>
      <p:ext uri="{BB962C8B-B14F-4D97-AF65-F5344CB8AC3E}">
        <p14:creationId xmlns:p14="http://schemas.microsoft.com/office/powerpoint/2010/main" val="27343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3200" y="292100"/>
            <a:ext cx="7213600" cy="1193800"/>
          </a:xfrm>
          <a:solidFill>
            <a:srgbClr val="FFC000"/>
          </a:solidFill>
        </p:spPr>
        <p:txBody>
          <a:bodyPr>
            <a:noAutofit/>
          </a:bodyPr>
          <a:lstStyle/>
          <a:p>
            <a:r>
              <a:rPr lang="en-US" altLang="en-US" sz="3200" b="1" dirty="0">
                <a:ea typeface="ＭＳ Ｐゴシック" pitchFamily="-65" charset="-128"/>
              </a:rPr>
              <a:t>Literary period and historical background</a:t>
            </a:r>
            <a:br>
              <a:rPr lang="en-US" altLang="en-US" sz="3200" b="1" dirty="0">
                <a:ea typeface="ＭＳ Ｐゴシック" pitchFamily="-65" charset="-128"/>
              </a:rPr>
            </a:br>
            <a:endParaRPr lang="en-US" altLang="el-GR" sz="3200" b="1" dirty="0">
              <a:ea typeface="ＭＳ Ｐゴシック" pitchFamily="-65" charset="-128"/>
            </a:endParaRPr>
          </a:p>
        </p:txBody>
      </p:sp>
      <p:sp>
        <p:nvSpPr>
          <p:cNvPr id="6147" name="Rectangle 3"/>
          <p:cNvSpPr>
            <a:spLocks noGrp="1" noChangeArrowheads="1"/>
          </p:cNvSpPr>
          <p:nvPr>
            <p:ph type="body" idx="1"/>
          </p:nvPr>
        </p:nvSpPr>
        <p:spPr>
          <a:xfrm>
            <a:off x="0" y="1612900"/>
            <a:ext cx="12192000" cy="5245100"/>
          </a:xfrm>
        </p:spPr>
        <p:txBody>
          <a:bodyPr>
            <a:normAutofit fontScale="92500" lnSpcReduction="10000"/>
          </a:bodyPr>
          <a:lstStyle/>
          <a:p>
            <a:pPr marL="457200" lvl="1" indent="0">
              <a:lnSpc>
                <a:spcPct val="80000"/>
              </a:lnSpc>
              <a:buNone/>
            </a:pPr>
            <a:r>
              <a:rPr lang="en-US" altLang="en-US" sz="3200" b="1" dirty="0">
                <a:ea typeface="ＭＳ Ｐゴシック" pitchFamily="-65" charset="-128"/>
              </a:rPr>
              <a:t>Romanticism </a:t>
            </a:r>
            <a:r>
              <a:rPr lang="en-US" altLang="en-US" sz="3200" b="1" dirty="0">
                <a:ea typeface="ＭＳ Ｐゴシック" pitchFamily="-65" charset="-128"/>
              </a:rPr>
              <a:t>(in America 1800s – 1860)</a:t>
            </a:r>
          </a:p>
          <a:p>
            <a:pPr lvl="2">
              <a:lnSpc>
                <a:spcPct val="80000"/>
              </a:lnSpc>
            </a:pPr>
            <a:r>
              <a:rPr lang="en-US" altLang="en-US" sz="2400" dirty="0">
                <a:ea typeface="ＭＳ Ｐゴシック" pitchFamily="-65" charset="-128"/>
              </a:rPr>
              <a:t>Deals with bizarre, out-of-the ordinary people and </a:t>
            </a:r>
            <a:r>
              <a:rPr lang="en-US" altLang="en-US" sz="2400" dirty="0" smtClean="0">
                <a:ea typeface="ＭＳ Ｐゴシック" pitchFamily="-65" charset="-128"/>
              </a:rPr>
              <a:t>events </a:t>
            </a:r>
            <a:endParaRPr lang="en-US" altLang="en-US" sz="2400" dirty="0">
              <a:ea typeface="ＭＳ Ｐゴシック" pitchFamily="-65" charset="-128"/>
            </a:endParaRPr>
          </a:p>
          <a:p>
            <a:pPr lvl="1">
              <a:lnSpc>
                <a:spcPct val="80000"/>
              </a:lnSpc>
            </a:pPr>
            <a:r>
              <a:rPr lang="en-US" altLang="en-US" sz="2800" dirty="0">
                <a:ea typeface="ＭＳ Ｐゴシック" pitchFamily="-65" charset="-128"/>
              </a:rPr>
              <a:t>Gothic conventions subtly employed (confinement, madness, claustrophobia</a:t>
            </a:r>
            <a:r>
              <a:rPr lang="en-US" altLang="en-US" sz="2800" dirty="0" smtClean="0">
                <a:ea typeface="ＭＳ Ｐゴシック" pitchFamily="-65" charset="-128"/>
              </a:rPr>
              <a:t>)</a:t>
            </a:r>
            <a:r>
              <a:rPr lang="en-US" altLang="el-GR" sz="2800" dirty="0" smtClean="0"/>
              <a:t> </a:t>
            </a:r>
          </a:p>
          <a:p>
            <a:pPr lvl="1">
              <a:lnSpc>
                <a:spcPct val="80000"/>
              </a:lnSpc>
            </a:pPr>
            <a:r>
              <a:rPr lang="en-US" altLang="el-GR" sz="2800" dirty="0" smtClean="0"/>
              <a:t>Romantic concern with good and evil</a:t>
            </a:r>
          </a:p>
          <a:p>
            <a:pPr lvl="1">
              <a:lnSpc>
                <a:spcPct val="80000"/>
              </a:lnSpc>
            </a:pPr>
            <a:endParaRPr lang="en-US" altLang="el-GR" sz="2800" dirty="0" smtClean="0"/>
          </a:p>
          <a:p>
            <a:pPr>
              <a:buNone/>
            </a:pPr>
            <a:r>
              <a:rPr lang="en-US" altLang="el-GR" dirty="0" smtClean="0"/>
              <a:t>shares characteristics with other dark Romantics but more pessimistic view</a:t>
            </a:r>
          </a:p>
          <a:p>
            <a:r>
              <a:rPr lang="en-US" altLang="el-GR" dirty="0" smtClean="0"/>
              <a:t>Authors:  Hawthorne, Edgar Allan Poe, Melville</a:t>
            </a:r>
          </a:p>
          <a:p>
            <a:r>
              <a:rPr lang="en-US" altLang="el-GR" dirty="0" smtClean="0"/>
              <a:t>View of Man:  moral struggle with evil; feelings and intuition; dark interior</a:t>
            </a:r>
          </a:p>
          <a:p>
            <a:r>
              <a:rPr lang="en-US" altLang="el-GR" dirty="0" smtClean="0"/>
              <a:t>View of God:  good v. evil; sin and its psychological effects on people </a:t>
            </a:r>
          </a:p>
          <a:p>
            <a:r>
              <a:rPr lang="en-US" altLang="el-GR" dirty="0" smtClean="0"/>
              <a:t>View of Nature:  evil found in setting and symbol; often the supernatural  </a:t>
            </a:r>
          </a:p>
          <a:p>
            <a:r>
              <a:rPr lang="en-US" altLang="el-GR" dirty="0" smtClean="0"/>
              <a:t>View of Society:  must be reformed</a:t>
            </a:r>
          </a:p>
          <a:p>
            <a:pPr lvl="1">
              <a:lnSpc>
                <a:spcPct val="80000"/>
              </a:lnSpc>
            </a:pPr>
            <a:endParaRPr lang="en-US" altLang="en-US" sz="2800" dirty="0">
              <a:ea typeface="ＭＳ Ｐゴシック" pitchFamily="-65" charset="-128"/>
            </a:endParaRPr>
          </a:p>
          <a:p>
            <a:pPr lvl="1">
              <a:lnSpc>
                <a:spcPct val="80000"/>
              </a:lnSpc>
            </a:pPr>
            <a:r>
              <a:rPr lang="en-US" altLang="en-US" sz="2800" dirty="0" smtClean="0">
                <a:ea typeface="ＭＳ Ｐゴシック" pitchFamily="-65" charset="-128"/>
              </a:rPr>
              <a:t>His work occurs in </a:t>
            </a:r>
            <a:r>
              <a:rPr lang="en-US" altLang="en-US" sz="2800" dirty="0">
                <a:ea typeface="ＭＳ Ｐゴシック" pitchFamily="-65" charset="-128"/>
              </a:rPr>
              <a:t>the midst of the Industrial Revolution in </a:t>
            </a:r>
            <a:r>
              <a:rPr lang="en-US" altLang="en-US" sz="2800" dirty="0" smtClean="0">
                <a:ea typeface="ＭＳ Ｐゴシック" pitchFamily="-65" charset="-128"/>
              </a:rPr>
              <a:t>America</a:t>
            </a:r>
          </a:p>
          <a:p>
            <a:pPr lvl="1">
              <a:lnSpc>
                <a:spcPct val="80000"/>
              </a:lnSpc>
            </a:pPr>
            <a:endParaRPr lang="en-US" altLang="en-US" sz="2800" dirty="0">
              <a:ea typeface="ＭＳ Ｐゴシック" pitchFamily="-65" charset="-128"/>
            </a:endParaRPr>
          </a:p>
          <a:p>
            <a:pPr marL="457200" lvl="1" indent="0">
              <a:lnSpc>
                <a:spcPct val="80000"/>
              </a:lnSpc>
              <a:buNone/>
            </a:pPr>
            <a:endParaRPr lang="en-US" altLang="en-US" sz="2800" dirty="0">
              <a:ea typeface="ＭＳ Ｐゴシック" pitchFamily="-65" charset="-128"/>
            </a:endParaRPr>
          </a:p>
          <a:p>
            <a:pPr lvl="1">
              <a:lnSpc>
                <a:spcPct val="80000"/>
              </a:lnSpc>
              <a:buNone/>
            </a:pPr>
            <a:endParaRPr lang="en-US" altLang="en-US" dirty="0">
              <a:ea typeface="ＭＳ Ｐゴシック" pitchFamily="-65" charset="-128"/>
            </a:endParaRPr>
          </a:p>
          <a:p>
            <a:pPr lvl="1">
              <a:buFontTx/>
              <a:buNone/>
            </a:pPr>
            <a:endParaRPr lang="en-US" altLang="el-GR" dirty="0"/>
          </a:p>
          <a:p>
            <a:endParaRPr lang="en-US" altLang="el-GR" dirty="0"/>
          </a:p>
        </p:txBody>
      </p:sp>
    </p:spTree>
    <p:extLst>
      <p:ext uri="{BB962C8B-B14F-4D97-AF65-F5344CB8AC3E}">
        <p14:creationId xmlns:p14="http://schemas.microsoft.com/office/powerpoint/2010/main" val="330645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1973" y="0"/>
            <a:ext cx="7057622" cy="1325563"/>
          </a:xfrm>
          <a:solidFill>
            <a:schemeClr val="accent4"/>
          </a:solidFill>
        </p:spPr>
        <p:txBody>
          <a:bodyPr/>
          <a:lstStyle/>
          <a:p>
            <a:r>
              <a:rPr lang="en-US" altLang="el-GR" dirty="0" smtClean="0"/>
              <a:t>Dark </a:t>
            </a:r>
            <a:r>
              <a:rPr lang="en-US" altLang="el-GR" dirty="0"/>
              <a:t>Romantics</a:t>
            </a:r>
          </a:p>
        </p:txBody>
      </p:sp>
      <p:sp>
        <p:nvSpPr>
          <p:cNvPr id="11267" name="Rectangle 3"/>
          <p:cNvSpPr>
            <a:spLocks noGrp="1" noChangeArrowheads="1"/>
          </p:cNvSpPr>
          <p:nvPr>
            <p:ph type="body" idx="1"/>
          </p:nvPr>
        </p:nvSpPr>
        <p:spPr>
          <a:xfrm>
            <a:off x="-90152" y="1447800"/>
            <a:ext cx="11977352" cy="5262093"/>
          </a:xfrm>
        </p:spPr>
        <p:txBody>
          <a:bodyPr>
            <a:normAutofit lnSpcReduction="10000"/>
          </a:bodyPr>
          <a:lstStyle/>
          <a:p>
            <a:pPr>
              <a:lnSpc>
                <a:spcPct val="90000"/>
              </a:lnSpc>
              <a:buFont typeface="Wingdings" pitchFamily="2" charset="2"/>
              <a:buNone/>
            </a:pPr>
            <a:r>
              <a:rPr lang="en-US" altLang="el-GR" dirty="0"/>
              <a:t>shares </a:t>
            </a:r>
            <a:r>
              <a:rPr lang="en-US" altLang="el-GR" dirty="0"/>
              <a:t>characteristics with other Romantics but more pessimistic view</a:t>
            </a:r>
          </a:p>
          <a:p>
            <a:pPr>
              <a:lnSpc>
                <a:spcPct val="90000"/>
              </a:lnSpc>
            </a:pPr>
            <a:r>
              <a:rPr lang="en-US" altLang="el-GR" dirty="0"/>
              <a:t>Authors:  (Hawthorne), Melville, Edgar Allan Poe </a:t>
            </a:r>
          </a:p>
          <a:p>
            <a:pPr>
              <a:lnSpc>
                <a:spcPct val="90000"/>
              </a:lnSpc>
            </a:pPr>
            <a:r>
              <a:rPr lang="en-US" altLang="el-GR" dirty="0"/>
              <a:t>View of Man:  moral struggle with evil; feelings and intuition; dark interior</a:t>
            </a:r>
          </a:p>
          <a:p>
            <a:pPr>
              <a:lnSpc>
                <a:spcPct val="90000"/>
              </a:lnSpc>
            </a:pPr>
            <a:r>
              <a:rPr lang="en-US" altLang="el-GR" dirty="0"/>
              <a:t>View of God:  good v. evil; sin and its psychological effects on people </a:t>
            </a:r>
          </a:p>
          <a:p>
            <a:pPr>
              <a:lnSpc>
                <a:spcPct val="90000"/>
              </a:lnSpc>
            </a:pPr>
            <a:r>
              <a:rPr lang="en-US" altLang="el-GR" dirty="0"/>
              <a:t>View of Nature:  evil found in setting and symbol; often the supernatural  </a:t>
            </a:r>
          </a:p>
          <a:p>
            <a:pPr>
              <a:lnSpc>
                <a:spcPct val="90000"/>
              </a:lnSpc>
            </a:pPr>
            <a:r>
              <a:rPr lang="en-US" altLang="el-GR" dirty="0"/>
              <a:t>View of Society:  must be </a:t>
            </a:r>
            <a:r>
              <a:rPr lang="en-US" altLang="el-GR" dirty="0" smtClean="0"/>
              <a:t>reformed</a:t>
            </a:r>
          </a:p>
          <a:p>
            <a:pPr>
              <a:lnSpc>
                <a:spcPct val="90000"/>
              </a:lnSpc>
            </a:pPr>
            <a:endParaRPr lang="en-US" altLang="el-GR" dirty="0" smtClean="0"/>
          </a:p>
          <a:p>
            <a:r>
              <a:rPr lang="en-US" altLang="el-GR" b="1" dirty="0" smtClean="0"/>
              <a:t>Bartleby: Written and published after Engels and Marx’s Communist Manifesto (1848)</a:t>
            </a:r>
          </a:p>
          <a:p>
            <a:r>
              <a:rPr lang="en-US" altLang="el-GR" dirty="0" smtClean="0"/>
              <a:t>Published in the same collection with “Benito </a:t>
            </a:r>
            <a:r>
              <a:rPr lang="en-US" altLang="el-GR" dirty="0" err="1" smtClean="0"/>
              <a:t>Cereno</a:t>
            </a:r>
            <a:r>
              <a:rPr lang="en-US" altLang="el-GR" dirty="0" smtClean="0"/>
              <a:t>,” which tells a story of an exploited class of people (slaves) from the perspective of a complacent Northerner blind to social injustice and his own role in it. </a:t>
            </a:r>
          </a:p>
          <a:p>
            <a:pPr>
              <a:lnSpc>
                <a:spcPct val="90000"/>
              </a:lnSpc>
            </a:pPr>
            <a:endParaRPr lang="en-US" altLang="el-GR" dirty="0"/>
          </a:p>
        </p:txBody>
      </p:sp>
    </p:spTree>
    <p:extLst>
      <p:ext uri="{BB962C8B-B14F-4D97-AF65-F5344CB8AC3E}">
        <p14:creationId xmlns:p14="http://schemas.microsoft.com/office/powerpoint/2010/main" val="403568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2460</Words>
  <Application>Microsoft Office PowerPoint</Application>
  <PresentationFormat>Widescreen</PresentationFormat>
  <Paragraphs>227</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Calibri Light</vt:lpstr>
      <vt:lpstr>Palatino</vt:lpstr>
      <vt:lpstr>Perpetua</vt:lpstr>
      <vt:lpstr>Wingdings</vt:lpstr>
      <vt:lpstr>Office Theme</vt:lpstr>
      <vt:lpstr>“Bartleby, the Scrivener” 1853 Herman Melville</vt:lpstr>
      <vt:lpstr>The Author</vt:lpstr>
      <vt:lpstr>Popular and Financial Successes</vt:lpstr>
      <vt:lpstr>Herman Melville (1819-1891)</vt:lpstr>
      <vt:lpstr>Critical and Financial Failures</vt:lpstr>
      <vt:lpstr>PowerPoint Presentation</vt:lpstr>
      <vt:lpstr>PowerPoint Presentation</vt:lpstr>
      <vt:lpstr>Literary period and historical background </vt:lpstr>
      <vt:lpstr>Dark Romantics</vt:lpstr>
      <vt:lpstr>  Plot</vt:lpstr>
      <vt:lpstr>Setting</vt:lpstr>
      <vt:lpstr>19th century NYC</vt:lpstr>
      <vt:lpstr>New York 1850s</vt:lpstr>
      <vt:lpstr>Narrative viewpoint</vt:lpstr>
      <vt:lpstr>Characters</vt:lpstr>
      <vt:lpstr>Narrator</vt:lpstr>
      <vt:lpstr>PowerPoint Presentation</vt:lpstr>
      <vt:lpstr>PowerPoint Presentation</vt:lpstr>
      <vt:lpstr>Narrator &amp; Bartleby, Phase 1 </vt:lpstr>
      <vt:lpstr>Narrator &amp; Bartleby, Phase 2</vt:lpstr>
      <vt:lpstr>Narrator &amp; Bartleby, Phase 3</vt:lpstr>
      <vt:lpstr>Narrator &amp; Bartleby, Phase 4</vt:lpstr>
      <vt:lpstr>Narrator &amp; Bartleby, Phase 5</vt:lpstr>
      <vt:lpstr>Narrator &amp; Bartleby, Phase 6</vt:lpstr>
      <vt:lpstr>Narrator &amp; Bartleby, Phase 7</vt:lpstr>
      <vt:lpstr>Sequel: “vague report”</vt:lpstr>
      <vt:lpstr>dOUBLES</vt:lpstr>
      <vt:lpstr>Narrator and Bartleby as Doubles</vt:lpstr>
      <vt:lpstr>Who is the protagonist ?</vt:lpstr>
      <vt:lpstr>Wall-Street &amp; Trinity Church</vt:lpstr>
      <vt:lpstr>Wall Street, New York City,  Trinity Church in Background</vt:lpstr>
      <vt:lpstr>PowerPoint Presentation</vt:lpstr>
      <vt:lpstr>PowerPoint Presentation</vt:lpstr>
      <vt:lpstr>PowerPoint Presentation</vt:lpstr>
      <vt:lpstr>PowerPoint Presentation</vt:lpstr>
      <vt:lpstr>Interpretive Possibilities</vt:lpstr>
      <vt:lpstr>PowerPoint Presentation</vt:lpstr>
      <vt:lpstr>Themes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Dora Tsimpouki</dc:creator>
  <cp:lastModifiedBy>Dora Tsimpouki</cp:lastModifiedBy>
  <cp:revision>10</cp:revision>
  <dcterms:created xsi:type="dcterms:W3CDTF">2020-04-28T18:15:12Z</dcterms:created>
  <dcterms:modified xsi:type="dcterms:W3CDTF">2020-04-28T19:30:05Z</dcterms:modified>
</cp:coreProperties>
</file>