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4"/>
  </p:sldMasterIdLst>
  <p:notesMasterIdLst>
    <p:notesMasterId r:id="rId17"/>
  </p:notesMasterIdLst>
  <p:handoutMasterIdLst>
    <p:handoutMasterId r:id="rId18"/>
  </p:handoutMasterIdLst>
  <p:sldIdLst>
    <p:sldId id="264" r:id="rId5"/>
    <p:sldId id="307" r:id="rId6"/>
    <p:sldId id="1514" r:id="rId7"/>
    <p:sldId id="1527" r:id="rId8"/>
    <p:sldId id="299" r:id="rId9"/>
    <p:sldId id="1516" r:id="rId10"/>
    <p:sldId id="1513" r:id="rId11"/>
    <p:sldId id="1502" r:id="rId12"/>
    <p:sldId id="1503" r:id="rId13"/>
    <p:sldId id="1528" r:id="rId14"/>
    <p:sldId id="1508" r:id="rId15"/>
    <p:sldId id="153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9E34C5B-2AC8-438E-A0A0-528A1EB12259}">
          <p14:sldIdLst>
            <p14:sldId id="264"/>
            <p14:sldId id="307"/>
            <p14:sldId id="1514"/>
            <p14:sldId id="1527"/>
            <p14:sldId id="299"/>
            <p14:sldId id="1516"/>
            <p14:sldId id="1513"/>
            <p14:sldId id="1502"/>
            <p14:sldId id="1503"/>
            <p14:sldId id="1528"/>
            <p14:sldId id="1508"/>
            <p14:sldId id="15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20" y="63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3/27/2026</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30" y="5109526"/>
            <a:ext cx="10923934" cy="747715"/>
          </a:xfrm>
        </p:spPr>
        <p:txBody>
          <a:bodyPr anchor="t">
            <a:no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4030" y="5972629"/>
            <a:ext cx="10923934" cy="480373"/>
          </a:xfrm>
        </p:spPr>
        <p:txBody>
          <a:bodyPr anchor="t">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744401"/>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ABBB2EBE-FB22-4464-85D2-2DC9E22B7327}" type="datetime1">
              <a:rPr lang="en-US" smtClean="0"/>
              <a:t>3/27/2026</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25883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30" y="1005686"/>
            <a:ext cx="7538424" cy="4474526"/>
          </a:xfrm>
        </p:spPr>
        <p:txBody>
          <a:bodyPr anchor="t">
            <a:normAutofit/>
          </a:bodyPr>
          <a:lstStyle>
            <a:lvl1pPr algn="l">
              <a:defRPr sz="4000"/>
            </a:lvl1pPr>
          </a:lstStyle>
          <a:p>
            <a:r>
              <a:rPr lang="en-US"/>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21E1E88-96D7-4B6E-9891-F725EAD7A779}" type="datetime1">
              <a:rPr lang="en-US" smtClean="0"/>
              <a:t>3/27/2026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280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Header 2">
    <p:bg>
      <p:bgRef idx="1001">
        <a:schemeClr val="bg1"/>
      </p:bgRef>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A51E0CE-9A17-9D3C-A7CC-06FDBD105BA6}"/>
              </a:ext>
            </a:extLst>
          </p:cNvPr>
          <p:cNvSpPr>
            <a:spLocks noGrp="1"/>
          </p:cNvSpPr>
          <p:nvPr>
            <p:ph type="pic" sz="quarter" idx="13"/>
          </p:nvPr>
        </p:nvSpPr>
        <p:spPr>
          <a:xfrm>
            <a:off x="0" y="0"/>
            <a:ext cx="12192000" cy="6858000"/>
          </a:xfrm>
          <a:custGeom>
            <a:avLst/>
            <a:gdLst>
              <a:gd name="connsiteX0" fmla="*/ 638176 w 12192000"/>
              <a:gd name="connsiteY0" fmla="*/ 1005840 h 6858000"/>
              <a:gd name="connsiteX1" fmla="*/ 638176 w 12192000"/>
              <a:gd name="connsiteY1" fmla="*/ 3589020 h 6858000"/>
              <a:gd name="connsiteX2" fmla="*/ 4892040 w 12192000"/>
              <a:gd name="connsiteY2" fmla="*/ 3589020 h 6858000"/>
              <a:gd name="connsiteX3" fmla="*/ 4892040 w 12192000"/>
              <a:gd name="connsiteY3" fmla="*/ 10058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38176" y="1005840"/>
                </a:moveTo>
                <a:lnTo>
                  <a:pt x="638176" y="3589020"/>
                </a:lnTo>
                <a:lnTo>
                  <a:pt x="4892040" y="3589020"/>
                </a:lnTo>
                <a:lnTo>
                  <a:pt x="4892040" y="1005840"/>
                </a:lnTo>
                <a:close/>
                <a:moveTo>
                  <a:pt x="0" y="0"/>
                </a:moveTo>
                <a:lnTo>
                  <a:pt x="12192000" y="0"/>
                </a:lnTo>
                <a:lnTo>
                  <a:pt x="12192000" y="6858000"/>
                </a:lnTo>
                <a:lnTo>
                  <a:pt x="0" y="6858000"/>
                </a:lnTo>
                <a:close/>
              </a:path>
            </a:pathLst>
          </a:custGeom>
          <a:blipFill>
            <a:blip r:embed="rId2">
              <a:alphaModFix amt="70000"/>
              <a:extLst>
                <a:ext uri="{28A0092B-C50C-407E-A947-70E740481C1C}">
                  <a14:useLocalDpi xmlns:a14="http://schemas.microsoft.com/office/drawing/2010/main" val="0"/>
                </a:ext>
              </a:extLst>
            </a:blip>
            <a:stretch>
              <a:fillRect/>
            </a:stretch>
          </a:blipFill>
          <a:ln>
            <a:noFill/>
          </a:ln>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919582" y="1277414"/>
            <a:ext cx="3390481" cy="2040031"/>
          </a:xfrm>
        </p:spPr>
        <p:txBody>
          <a:bodyPr anchor="b">
            <a:normAutofit/>
          </a:bodyPr>
          <a:lstStyle>
            <a:lvl1pPr algn="l">
              <a:defRPr sz="2000"/>
            </a:lvl1pPr>
          </a:lstStyle>
          <a:p>
            <a:r>
              <a:rPr lang="en-US"/>
              <a:t>Click to edit Master 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FB75AEA9-B03E-416B-AB0E-B8BDB13A2FBC}" type="datetime1">
              <a:rPr lang="en-US" smtClean="0"/>
              <a:t>3/27/2026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13799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34029" y="1001714"/>
            <a:ext cx="8481396" cy="1127761"/>
          </a:xfrm>
        </p:spPr>
        <p:txBody>
          <a:bodyPr anchor="t">
            <a:normAutofit/>
          </a:bodyPr>
          <a:lstStyle>
            <a:lvl1pPr>
              <a:defRPr sz="20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34029" y="2495234"/>
            <a:ext cx="8481396" cy="3727766"/>
          </a:xfrm>
        </p:spPr>
        <p:txBody>
          <a:bodyPr anchor="b">
            <a:normAutofit/>
          </a:bodyPr>
          <a:lstStyle>
            <a:lvl1pPr marL="457200" indent="-457200">
              <a:buFont typeface="+mj-lt"/>
              <a:buAutoNum type="arabicPeriod"/>
              <a:defRPr sz="1800"/>
            </a:lvl1pPr>
            <a:lvl2pPr marL="685800" indent="-457200">
              <a:buFont typeface="+mj-lt"/>
              <a:buAutoNum type="arabicPeriod"/>
              <a:defRPr sz="1600"/>
            </a:lvl2pPr>
            <a:lvl3pPr marL="800100" indent="-342900">
              <a:buFont typeface="+mj-lt"/>
              <a:buAutoNum type="arabicPeriod"/>
              <a:defRPr sz="1400"/>
            </a:lvl3pPr>
            <a:lvl4pPr marL="1028700" indent="-342900">
              <a:buFont typeface="+mj-lt"/>
              <a:buAutoNum type="arabicPeriod"/>
              <a:defRPr sz="1200"/>
            </a:lvl4pPr>
            <a:lvl5pPr marL="1257300" indent="-342900">
              <a:buFont typeface="+mj-lt"/>
              <a:buAutoNum type="arabicPeriod"/>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A50F9B45-065C-464F-9831-00834C012ADA}" type="datetime1">
              <a:rPr lang="en-US" smtClean="0"/>
              <a:t>3/27/2026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4635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30819" y="1001210"/>
            <a:ext cx="8501606" cy="1140106"/>
          </a:xfrm>
        </p:spPr>
        <p:txBody>
          <a:bodyPr anchor="t">
            <a:normAutofit/>
          </a:bodyPr>
          <a:lstStyle>
            <a:lvl1pPr algn="l">
              <a:defRPr lang="en-US" sz="2000" b="1" kern="1200" dirty="0">
                <a:solidFill>
                  <a:schemeClr val="tx1"/>
                </a:solidFill>
                <a:latin typeface="+mj-lt"/>
                <a:ea typeface="+mj-ea"/>
                <a:cs typeface="+mj-cs"/>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517494" y="2494344"/>
            <a:ext cx="9039828" cy="3727048"/>
          </a:xfrm>
        </p:spPr>
        <p:txBody>
          <a:bodyPr anchor="b">
            <a:normAutofit/>
          </a:bodyPr>
          <a:lstStyle>
            <a:lvl1pPr marL="0" indent="0" algn="r">
              <a:buNone/>
              <a:defRPr sz="1600"/>
            </a:lvl1pPr>
            <a:lvl2pPr marL="228600" indent="0" algn="r">
              <a:buNone/>
              <a:defRPr sz="1400"/>
            </a:lvl2pPr>
            <a:lvl3pPr marL="457200" indent="0" algn="r">
              <a:buNone/>
              <a:defRPr sz="1200"/>
            </a:lvl3pPr>
            <a:lvl4pPr marL="685800" indent="0" algn="r">
              <a:buNone/>
              <a:defRPr sz="1100"/>
            </a:lvl4pPr>
            <a:lvl5pPr marL="914400" indent="0" algn="r">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4D391C6A-0494-4B7E-9472-DADF91B98535}" type="datetime1">
              <a:rPr lang="en-US" smtClean="0"/>
              <a:t>3/27/2026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35008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001715"/>
            <a:ext cx="4663440" cy="1494475"/>
          </a:xfrm>
        </p:spPr>
        <p:txBody>
          <a:bodyPr anchor="t">
            <a:normAutofit/>
          </a:bodyPr>
          <a:lstStyle>
            <a:lvl1pPr>
              <a:defRPr sz="2000"/>
            </a:lvl1pPr>
          </a:lstStyle>
          <a:p>
            <a:r>
              <a:rPr lang="en-US"/>
              <a:t>Click to edit Master title style</a:t>
            </a:r>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5900120"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77190"/>
            <a:ext cx="4663440" cy="334581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07115F66-B3E6-4551-B22E-4B287AA00525}" type="datetime1">
              <a:rPr lang="en-US" smtClean="0"/>
              <a:t>3/27/2026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18682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4D008B-B58A-49A6-B780-8AC32F8DB6AB}"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087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965E8A-5DB2-44C5-94A8-F7DD4B37DE5E}"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01173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61817" y="1748474"/>
            <a:ext cx="4300709" cy="4474525"/>
          </a:xfrm>
        </p:spPr>
        <p:txBody>
          <a:bodyPr>
            <a:norm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348910" y="1748474"/>
            <a:ext cx="6209054" cy="447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B3A65A2-73D1-4F04-A594-B1C8591CE583}"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66887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001715"/>
            <a:ext cx="4328498" cy="4855526"/>
          </a:xfrm>
        </p:spPr>
        <p:txBody>
          <a:bodyPr>
            <a:norm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348911" y="1001715"/>
            <a:ext cx="6209053" cy="522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6C4CB19-F540-47E4-AE8D-86093485D6F9}"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5292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634999"/>
            <a:ext cx="3385523" cy="5588001"/>
          </a:xfrm>
        </p:spPr>
        <p:txBody>
          <a:bodyPr>
            <a:norm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05936" y="634999"/>
            <a:ext cx="7152028" cy="5588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B4D0328-810B-40CA-B11F-6AF8F0D17527}"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026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30" y="1001714"/>
            <a:ext cx="10923934" cy="746761"/>
          </a:xfrm>
        </p:spPr>
        <p:txBody>
          <a:bodyPr>
            <a:normAutofit/>
          </a:bodyPr>
          <a:lstStyle>
            <a:lvl1pPr>
              <a:defRPr sz="20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34030" y="2129475"/>
            <a:ext cx="10923934" cy="4093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D1C5AD-5FE9-4049-93FF-29C232757302}"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8064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7">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343EA0-3696-3715-1EEE-DEB34ADCD8DA}"/>
              </a:ext>
            </a:extLst>
          </p:cNvPr>
          <p:cNvSpPr>
            <a:spLocks noGrp="1"/>
          </p:cNvSpPr>
          <p:nvPr>
            <p:ph type="title"/>
          </p:nvPr>
        </p:nvSpPr>
        <p:spPr>
          <a:xfrm>
            <a:off x="653970" y="998315"/>
            <a:ext cx="10903352" cy="746568"/>
          </a:xfrm>
        </p:spPr>
        <p:txBody>
          <a:bodyPr anchor="t">
            <a:normAutofit/>
          </a:bodyPr>
          <a:lstStyle>
            <a:lvl1pPr algn="l">
              <a:defRPr sz="2000"/>
            </a:lvl1pPr>
          </a:lstStyle>
          <a:p>
            <a:r>
              <a:rPr lang="en-US"/>
              <a:t>Click to edit Master title style</a:t>
            </a:r>
          </a:p>
        </p:txBody>
      </p:sp>
      <p:sp>
        <p:nvSpPr>
          <p:cNvPr id="8" name="Content Placeholder 2">
            <a:extLst>
              <a:ext uri="{FF2B5EF4-FFF2-40B4-BE49-F238E27FC236}">
                <a16:creationId xmlns:a16="http://schemas.microsoft.com/office/drawing/2014/main" id="{8DE672E2-7582-87E8-0C4F-B5A2E74BEB51}"/>
              </a:ext>
            </a:extLst>
          </p:cNvPr>
          <p:cNvSpPr>
            <a:spLocks noGrp="1"/>
          </p:cNvSpPr>
          <p:nvPr>
            <p:ph idx="1"/>
          </p:nvPr>
        </p:nvSpPr>
        <p:spPr>
          <a:xfrm>
            <a:off x="653970" y="1741989"/>
            <a:ext cx="10903352" cy="4462041"/>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5D47398-8F54-4553-9E44-E198307EB338}"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26172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905497" y="634998"/>
            <a:ext cx="5652467" cy="1122375"/>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1"/>
            <a:ext cx="5348905"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905497" y="2129475"/>
            <a:ext cx="5652467" cy="4093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727BB111-C2A9-4350-82A1-58A445D7B23B}" type="datetime1">
              <a:rPr lang="en-US" smtClean="0"/>
              <a:t>3/27/2026</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57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30" y="634998"/>
            <a:ext cx="6595448" cy="1122376"/>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4029" y="2129475"/>
            <a:ext cx="6595449" cy="4093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786070" y="0"/>
            <a:ext cx="4405930"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AC39754D-1116-4C0C-B39A-66DCB006B9C3}" type="datetime1">
              <a:rPr lang="en-US" smtClean="0"/>
              <a:t>3/27/2026</a:t>
            </a:fld>
            <a:endParaRPr lang="en-US"/>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79560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962522" y="634998"/>
            <a:ext cx="6595442" cy="1113477"/>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405930"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62522" y="2129475"/>
            <a:ext cx="6595442" cy="4093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5D3074CB-54D8-4658-9345-2E06CF496946}" type="datetime1">
              <a:rPr lang="en-US" smtClean="0"/>
              <a:t>3/27/2026</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202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34998"/>
            <a:ext cx="6616831" cy="1113477"/>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2129475"/>
            <a:ext cx="6616831" cy="4093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786070" y="0"/>
            <a:ext cx="4405929"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6CE1DCAC-91FF-48AA-8332-B3D8B0C3325E}" type="datetime1">
              <a:rPr lang="en-US" smtClean="0"/>
              <a:t>3/27/2026</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02525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43095" y="634999"/>
            <a:ext cx="4789067" cy="1476388"/>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286498"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35946" y="2492387"/>
            <a:ext cx="4796216" cy="3730613"/>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012EA0AA-3442-4526-9247-C35D31D34EC5}"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51868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30" y="634999"/>
            <a:ext cx="4714880" cy="1475462"/>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4030" y="2491461"/>
            <a:ext cx="4714122" cy="3731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871018" y="0"/>
            <a:ext cx="6320981"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DFA33AF-C058-40A1-8BC4-79044A4F5CC6}"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9118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43095" y="634998"/>
            <a:ext cx="4714869" cy="1113477"/>
          </a:xfrm>
        </p:spPr>
        <p:txBody>
          <a:bodyPr anchor="b">
            <a:normAutofit/>
          </a:bodyPr>
          <a:lstStyle>
            <a:lvl1pPr>
              <a:defRPr sz="2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286502"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43095" y="2129475"/>
            <a:ext cx="4714870" cy="4093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487201F0-C155-4BA9-A7E2-6A6E98554A92}"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41544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30" y="634998"/>
            <a:ext cx="4714880" cy="1122376"/>
          </a:xfrm>
        </p:spPr>
        <p:txBody>
          <a:bodyPr anchor="b">
            <a:norm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4030" y="2138374"/>
            <a:ext cx="4714880" cy="4084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8DC67C22-7906-45FB-B644-11E9E5674389}"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799522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86071" y="634999"/>
            <a:ext cx="3771894" cy="1475462"/>
          </a:xfrm>
        </p:spPr>
        <p:txBody>
          <a:bodyPr anchor="b">
            <a:normAutofit/>
          </a:bodyPr>
          <a:lstStyle>
            <a:lvl1pPr>
              <a:defRPr sz="2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229473"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786213" y="2491461"/>
            <a:ext cx="3771751" cy="3731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9E7A2417-6D8D-490F-A1BD-926AE0A194B4}" type="datetime1">
              <a:rPr lang="en-US" smtClean="0"/>
              <a:t>3/27/2026</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33956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29478" y="1000758"/>
            <a:ext cx="4301105" cy="3604032"/>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29477" y="4731336"/>
            <a:ext cx="4301106" cy="1125906"/>
          </a:xfrm>
        </p:spPr>
        <p:txBody>
          <a:bodyPr anchor="t">
            <a:normAutofit/>
          </a:bodyPr>
          <a:lstStyle>
            <a:lvl1pPr marL="0" indent="0" algn="l">
              <a:buFont typeface="Arial" panose="020B0604020202020204" pitchFamily="34" charset="0"/>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286503"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6747BAED-5106-419E-8EA6-E77BB5562E22}" type="datetime1">
              <a:rPr lang="en-US" smtClean="0"/>
              <a:t>3/27/2026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32282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D1A505-C877-AAD5-1029-407A21A21D40}"/>
              </a:ext>
            </a:extLst>
          </p:cNvPr>
          <p:cNvSpPr>
            <a:spLocks noGrp="1"/>
          </p:cNvSpPr>
          <p:nvPr>
            <p:ph type="title"/>
          </p:nvPr>
        </p:nvSpPr>
        <p:spPr>
          <a:xfrm>
            <a:off x="630819" y="1001210"/>
            <a:ext cx="3775116" cy="1140106"/>
          </a:xfrm>
        </p:spPr>
        <p:txBody>
          <a:bodyPr anchor="t">
            <a:normAutofit/>
          </a:bodyPr>
          <a:lstStyle>
            <a:lvl1pPr algn="l">
              <a:defRPr lang="en-US" sz="2000" b="1" kern="1200" dirty="0">
                <a:solidFill>
                  <a:schemeClr val="tx1"/>
                </a:solidFill>
                <a:latin typeface="+mj-lt"/>
                <a:ea typeface="+mj-ea"/>
                <a:cs typeface="+mj-cs"/>
              </a:defRPr>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0819" y="2495233"/>
            <a:ext cx="3775246" cy="3727767"/>
          </a:xfrm>
        </p:spPr>
        <p:txBody>
          <a:bodyPr anchor="b"/>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962527" y="0"/>
            <a:ext cx="7229472"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83343F5D-8631-4EC3-AA19-E201987224D6}"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00140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729044" y="1001716"/>
            <a:ext cx="2828919" cy="1875474"/>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8172447"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729044" y="3242950"/>
            <a:ext cx="2828919" cy="2980050"/>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F368B30C-4205-4EC7-9D0F-9E9D0FC0DD7D}"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8499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4728526"/>
            <a:ext cx="3385523" cy="1494474"/>
          </a:xfrm>
        </p:spPr>
        <p:txBody>
          <a:bodyPr anchor="t">
            <a:normAutofit/>
          </a:bodyPr>
          <a:lstStyle>
            <a:lvl1pPr>
              <a:defRPr sz="2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981766"/>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4728527"/>
            <a:ext cx="6208724" cy="1494474"/>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776EEE6-12E9-48D2-BC70-647AAF0505A0}"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6590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4362766"/>
            <a:ext cx="2828932" cy="1860234"/>
          </a:xfrm>
        </p:spPr>
        <p:txBody>
          <a:bodyPr anchor="t">
            <a:normAutofit/>
          </a:bodyPr>
          <a:lstStyle>
            <a:lvl1pPr>
              <a:defRPr sz="2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61505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362766"/>
            <a:ext cx="7580324" cy="1860234"/>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426460-CEA3-444B-B128-99C417D8CAD0}"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58452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627442"/>
            <a:ext cx="2828932" cy="1868747"/>
          </a:xfrm>
        </p:spPr>
        <p:txBody>
          <a:bodyPr anchor="t">
            <a:normAutofit/>
          </a:bodyPr>
          <a:lstStyle>
            <a:lvl1pPr>
              <a:defRPr sz="20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65B3A449-D76F-413E-9B52-EDEB2BC0E252}"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634998"/>
            <a:ext cx="7580324" cy="1861191"/>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242948"/>
            <a:ext cx="12192000" cy="3615051"/>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Tree>
    <p:extLst>
      <p:ext uri="{BB962C8B-B14F-4D97-AF65-F5344CB8AC3E}">
        <p14:creationId xmlns:p14="http://schemas.microsoft.com/office/powerpoint/2010/main" val="354744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86455E2B-693F-0DD2-26AC-67AA70B45073}"/>
              </a:ext>
            </a:extLst>
          </p:cNvPr>
          <p:cNvSpPr>
            <a:spLocks noGrp="1"/>
          </p:cNvSpPr>
          <p:nvPr>
            <p:ph type="title"/>
          </p:nvPr>
        </p:nvSpPr>
        <p:spPr>
          <a:xfrm>
            <a:off x="634030" y="1001714"/>
            <a:ext cx="10923934" cy="746761"/>
          </a:xfrm>
        </p:spPr>
        <p:txBody>
          <a:bodyPr>
            <a:normAutofit/>
          </a:bodyPr>
          <a:lstStyle>
            <a:lvl1pPr>
              <a:defRPr sz="2000"/>
            </a:lvl1pPr>
          </a:lstStyle>
          <a:p>
            <a:r>
              <a:rPr lang="en-US"/>
              <a:t>Click to edit Master title style</a:t>
            </a:r>
          </a:p>
        </p:txBody>
      </p:sp>
      <p:sp>
        <p:nvSpPr>
          <p:cNvPr id="3" name="Picture Placeholder 2">
            <a:extLst>
              <a:ext uri="{FF2B5EF4-FFF2-40B4-BE49-F238E27FC236}">
                <a16:creationId xmlns:a16="http://schemas.microsoft.com/office/drawing/2014/main" id="{D28FDF04-AF36-4C53-2B47-758C51330E46}"/>
              </a:ext>
            </a:extLst>
          </p:cNvPr>
          <p:cNvSpPr>
            <a:spLocks noGrp="1"/>
          </p:cNvSpPr>
          <p:nvPr>
            <p:ph type="pic" sz="quarter" idx="15"/>
          </p:nvPr>
        </p:nvSpPr>
        <p:spPr>
          <a:xfrm>
            <a:off x="612775" y="2128838"/>
            <a:ext cx="6230938" cy="4084637"/>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24097" y="2138373"/>
            <a:ext cx="4333867" cy="40846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EF70935-B7EB-4F6E-B2C9-E1D5104E10A7}"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7957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29" y="634998"/>
            <a:ext cx="4714881" cy="1494477"/>
          </a:xfrm>
        </p:spPr>
        <p:txBody>
          <a:bodyPr>
            <a:normAutofit/>
          </a:bodyPr>
          <a:lstStyle>
            <a:lvl1pPr>
              <a:defRPr sz="2000"/>
            </a:lvl1pPr>
          </a:lstStyle>
          <a:p>
            <a:r>
              <a:rPr lang="en-US"/>
              <a:t>Click to edit Master title style</a:t>
            </a:r>
          </a:p>
        </p:txBody>
      </p:sp>
      <p:sp>
        <p:nvSpPr>
          <p:cNvPr id="4" name="Picture Placeholder 3">
            <a:extLst>
              <a:ext uri="{FF2B5EF4-FFF2-40B4-BE49-F238E27FC236}">
                <a16:creationId xmlns:a16="http://schemas.microsoft.com/office/drawing/2014/main" id="{6199E625-0591-755C-CDEE-6DC8D4C8A3B3}"/>
              </a:ext>
            </a:extLst>
          </p:cNvPr>
          <p:cNvSpPr>
            <a:spLocks noGrp="1"/>
          </p:cNvSpPr>
          <p:nvPr>
            <p:ph type="pic" sz="quarter" idx="15"/>
          </p:nvPr>
        </p:nvSpPr>
        <p:spPr>
          <a:xfrm>
            <a:off x="633413" y="2495550"/>
            <a:ext cx="4714875" cy="372745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286499" y="634998"/>
            <a:ext cx="5271465" cy="5588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AC97BAC-B430-4A4F-8AAE-25504BF97745}"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2728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4030" y="634999"/>
            <a:ext cx="3768108" cy="1489090"/>
          </a:xfrm>
        </p:spPr>
        <p:txBody>
          <a:bodyPr anchor="t">
            <a:normAutofit/>
          </a:bodyPr>
          <a:lstStyle>
            <a:lvl1pPr>
              <a:defRPr sz="2000"/>
            </a:lvl1pPr>
          </a:lstStyle>
          <a:p>
            <a:r>
              <a:rPr lang="en-US"/>
              <a:t>Click to edit Master title style</a:t>
            </a:r>
          </a:p>
        </p:txBody>
      </p:sp>
      <p:sp>
        <p:nvSpPr>
          <p:cNvPr id="4" name="Picture Placeholder 3">
            <a:extLst>
              <a:ext uri="{FF2B5EF4-FFF2-40B4-BE49-F238E27FC236}">
                <a16:creationId xmlns:a16="http://schemas.microsoft.com/office/drawing/2014/main" id="{55AAFD1D-E8BD-E7CF-2F52-2E94E9C5F71A}"/>
              </a:ext>
            </a:extLst>
          </p:cNvPr>
          <p:cNvSpPr>
            <a:spLocks noGrp="1"/>
          </p:cNvSpPr>
          <p:nvPr>
            <p:ph type="pic" sz="quarter" idx="15"/>
          </p:nvPr>
        </p:nvSpPr>
        <p:spPr>
          <a:xfrm>
            <a:off x="614361" y="2495550"/>
            <a:ext cx="3787777" cy="372745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348911" y="634999"/>
            <a:ext cx="6209054" cy="558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E5308BF-577E-411A-821A-2AA9C5E73396}"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43990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43095" y="1001209"/>
            <a:ext cx="4712297" cy="1110177"/>
          </a:xfrm>
        </p:spPr>
        <p:txBody>
          <a:bodyPr anchor="t">
            <a:normAutofit/>
          </a:bodyPr>
          <a:lstStyle>
            <a:lvl1pPr algn="l">
              <a:defRPr sz="2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36608" y="1001208"/>
            <a:ext cx="5654233" cy="4849795"/>
          </a:xfrm>
          <a:blipFill>
            <a:blip r:embed="rId2">
              <a:alphaModFix amt="70000"/>
              <a:extLst>
                <a:ext uri="{28A0092B-C50C-407E-A947-70E740481C1C}">
                  <a14:useLocalDpi xmlns:a14="http://schemas.microsoft.com/office/drawing/2010/main" val="0"/>
                </a:ext>
              </a:extLst>
            </a:blip>
            <a:stretch>
              <a:fillRect/>
            </a:stretch>
          </a:blipFill>
        </p:spPr>
        <p:txBody>
          <a:bodyPr/>
          <a:lstStyle>
            <a:lvl1pPr algn="l">
              <a:defRPr/>
            </a:lvl1pPr>
          </a:lstStyle>
          <a:p>
            <a:r>
              <a:rPr lang="en-US"/>
              <a:t>Click icon to add picture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42961" y="2212975"/>
            <a:ext cx="4713120" cy="3638028"/>
          </a:xfrm>
        </p:spPr>
        <p:txBody>
          <a:bodyPr anchor="b"/>
          <a:lstStyle>
            <a:lvl1pPr marL="0" indent="0" algn="l">
              <a:buNone/>
              <a:defRPr/>
            </a:lvl1pPr>
            <a:lvl2pPr marL="228600" indent="0" algn="l">
              <a:buNone/>
              <a:defRPr/>
            </a:lvl2pPr>
            <a:lvl3pPr marL="457200" indent="0" algn="l">
              <a:buNone/>
              <a:defRPr/>
            </a:lvl3pPr>
            <a:lvl4pPr marL="685800" indent="0" algn="l">
              <a:buNone/>
              <a:defRPr/>
            </a:lvl4pPr>
            <a:lvl5pPr marL="914400" indent="0" algn="l">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F65A0531-E492-459B-B5F8-B48480709ADD}"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586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0936" y="1001210"/>
            <a:ext cx="4323029" cy="3356658"/>
          </a:xfrm>
        </p:spPr>
        <p:txBody>
          <a:bodyPr anchor="t">
            <a:normAutofit/>
          </a:bodyPr>
          <a:lstStyle>
            <a:lvl1pPr algn="l">
              <a:defRPr lang="en-US" sz="2000" b="1" kern="1200" dirty="0">
                <a:solidFill>
                  <a:schemeClr val="tx1"/>
                </a:solidFill>
                <a:latin typeface="+mj-lt"/>
                <a:ea typeface="+mj-ea"/>
                <a:cs typeface="+mj-cs"/>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0935" y="4873752"/>
            <a:ext cx="4323029" cy="983038"/>
          </a:xfrm>
        </p:spPr>
        <p:txBody>
          <a:bodyPr anchor="b">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a:extLst>
              <a:ext uri="{FF2B5EF4-FFF2-40B4-BE49-F238E27FC236}">
                <a16:creationId xmlns:a16="http://schemas.microsoft.com/office/drawing/2014/main" id="{BD8CA532-97B4-A9E5-8854-65B009109872}"/>
              </a:ext>
            </a:extLst>
          </p:cNvPr>
          <p:cNvSpPr>
            <a:spLocks noGrp="1"/>
          </p:cNvSpPr>
          <p:nvPr>
            <p:ph type="pic" sz="quarter" idx="17"/>
          </p:nvPr>
        </p:nvSpPr>
        <p:spPr>
          <a:xfrm>
            <a:off x="5595938" y="0"/>
            <a:ext cx="6596062"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2A058C44-701B-4578-8E65-F3B62BC53ACD}" type="datetime1">
              <a:rPr lang="en-US" smtClean="0"/>
              <a:t>3/27/2026</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875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30" y="634999"/>
            <a:ext cx="4328497" cy="3726811"/>
          </a:xfrm>
        </p:spPr>
        <p:txBody>
          <a:bodyPr anchor="t">
            <a:normAutofit/>
          </a:bodyPr>
          <a:lstStyle>
            <a:lvl1pPr algn="l">
              <a:defRPr sz="52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4029" y="4742810"/>
            <a:ext cx="4328497" cy="148019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905502" y="0"/>
            <a:ext cx="6286498"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EC640154-3073-4609-8CFE-EF7D9B7F2C89}" type="datetime1">
              <a:rPr lang="en-US" smtClean="0"/>
              <a:t>3/27/2026</a:t>
            </a:fld>
            <a:endParaRPr lang="en-US"/>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095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634023" y="4718304"/>
            <a:ext cx="6209071" cy="1504696"/>
          </a:xfrm>
        </p:spPr>
        <p:txBody>
          <a:bodyPr>
            <a:normAutofit/>
          </a:bodyPr>
          <a:lstStyle>
            <a:lvl1pPr>
              <a:lnSpc>
                <a:spcPct val="120000"/>
              </a:lnSpc>
              <a:defRPr sz="24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634030" y="603503"/>
            <a:ext cx="10923934" cy="4334256"/>
          </a:xfrm>
        </p:spPr>
        <p:txBody>
          <a:bodyPr anchor="b">
            <a:normAutofit/>
          </a:bodyPr>
          <a:lstStyle>
            <a:lvl1pPr marL="0" indent="0">
              <a:lnSpc>
                <a:spcPct val="90000"/>
              </a:lnSpc>
              <a:spcBef>
                <a:spcPts val="0"/>
              </a:spcBef>
              <a:buNone/>
              <a:defRPr sz="16100" b="1">
                <a:solidFill>
                  <a:schemeClr val="tx1"/>
                </a:solidFill>
                <a:latin typeface="+mj-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A854AC42-AB5C-493F-94C9-41671FE62C0C}" type="datetime1">
              <a:rPr lang="en-US" smtClean="0"/>
              <a:t>3/27/2026</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8703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970F2694-D515-4CFA-8484-B1EE82FAD9A7}" type="datetime1">
              <a:rPr lang="en-US" smtClean="0"/>
              <a:t>3/27/2026</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5887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640079"/>
            <a:ext cx="10543032" cy="4206240"/>
          </a:xfrm>
        </p:spPr>
        <p:txBody>
          <a:bodyPr anchor="b">
            <a:normAutofit/>
          </a:bodyPr>
          <a:lstStyle>
            <a:lvl1pPr marL="0" indent="0" algn="ctr">
              <a:lnSpc>
                <a:spcPct val="90000"/>
              </a:lnSpc>
              <a:buNone/>
              <a:defRPr sz="23200" b="1">
                <a:solidFill>
                  <a:schemeClr val="tx1"/>
                </a:solidFill>
                <a:latin typeface="+mj-lt"/>
              </a:defRPr>
            </a:lvl1pPr>
          </a:lstStyle>
          <a:p>
            <a:pPr lvl="0"/>
            <a:r>
              <a:rPr lang="en-US"/>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p>
            <a:fld id="{BB1D4E15-C594-493D-A687-1BB311070D3D}" type="datetime1">
              <a:rPr lang="en-US" smtClean="0"/>
              <a:t>3/27/2026</a:t>
            </a:fld>
            <a:endParaRPr lang="en-US"/>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20486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34029" y="630936"/>
            <a:ext cx="8481395" cy="5605272"/>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4DC2947-5726-47C7-9F62-7982FB64C89C}" type="datetime1">
              <a:rPr lang="en-US" smtClean="0"/>
              <a:t>3/27/2026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263203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tatement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34029" y="1748474"/>
            <a:ext cx="8481399" cy="4474526"/>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7D0F165A-D0E4-4A06-9114-A4FBF37E05E1}" type="datetime1">
              <a:rPr lang="en-US" smtClean="0"/>
              <a:t>3/27/2026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43686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7" y="634998"/>
            <a:ext cx="8502777" cy="558800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409BD76-8429-4C23-AF1B-974C8518AFB9}" type="datetime1">
              <a:rPr lang="en-US" smtClean="0"/>
              <a:t>3/27/2026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736168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431536"/>
            <a:ext cx="8970264" cy="466344"/>
          </a:xfrm>
        </p:spPr>
        <p:txBody>
          <a:bodyPr anchor="ctr">
            <a:normAutofit/>
          </a:bodyPr>
          <a:lstStyle>
            <a:lvl1pP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657600"/>
          </a:xfrm>
        </p:spPr>
        <p:txBody>
          <a:bodyPr anchor="ctr">
            <a:normAutofit/>
          </a:bodyPr>
          <a:lstStyle>
            <a:lvl1pPr marL="164592" indent="-164592">
              <a:lnSpc>
                <a:spcPct val="100000"/>
              </a:lnSpc>
              <a:spcBef>
                <a:spcPts val="0"/>
              </a:spcBef>
              <a:buNone/>
              <a:defRPr sz="40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AC98919C-4701-4166-9CD4-E2FA7FE45E8F}" type="datetime1">
              <a:rPr lang="en-US" smtClean="0"/>
              <a:t>3/27/2026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48656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30936" y="5109526"/>
            <a:ext cx="9043416" cy="706058"/>
          </a:xfrm>
        </p:spPr>
        <p:txBody>
          <a:bodyPr anchor="b">
            <a:normAutofit/>
          </a:bodyPr>
          <a:lstStyle>
            <a:lvl1pPr>
              <a:lnSpc>
                <a:spcPct val="120000"/>
              </a:lnSpc>
              <a:defRPr sz="24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30936" y="1005839"/>
            <a:ext cx="9041078" cy="3355971"/>
          </a:xfrm>
        </p:spPr>
        <p:txBody>
          <a:bodyPr anchor="t">
            <a:normAutofit/>
          </a:bodyPr>
          <a:lstStyle>
            <a:lvl1pPr marL="164592" indent="-164592">
              <a:lnSpc>
                <a:spcPct val="100000"/>
              </a:lnSpc>
              <a:spcBef>
                <a:spcPts val="0"/>
              </a:spcBef>
              <a:buNone/>
              <a:defRPr sz="40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B115E3FC-1E02-4439-9388-C71CA72C9EB3}" type="datetime1">
              <a:rPr lang="en-US" smtClean="0"/>
              <a:t>3/27/2026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19627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34030" y="5475285"/>
            <a:ext cx="8961683" cy="747715"/>
          </a:xfrm>
        </p:spPr>
        <p:txBody>
          <a:bodyPr anchor="ctr">
            <a:normAutofit/>
          </a:bodyPr>
          <a:lstStyle>
            <a:lvl1pPr>
              <a:lnSpc>
                <a:spcPct val="120000"/>
              </a:lnSpc>
              <a:defRPr sz="22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34030" y="1001715"/>
            <a:ext cx="8939738" cy="3726811"/>
          </a:xfrm>
        </p:spPr>
        <p:txBody>
          <a:bodyPr anchor="ctr">
            <a:normAutofit/>
          </a:bodyPr>
          <a:lstStyle>
            <a:lvl1pPr marL="164592" indent="-164592">
              <a:lnSpc>
                <a:spcPct val="100000"/>
              </a:lnSpc>
              <a:spcBef>
                <a:spcPts val="0"/>
              </a:spcBef>
              <a:buNone/>
              <a:defRPr sz="42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BF493E14-3578-48CE-A8AD-938F42ED612B}" type="datetime1">
              <a:rPr lang="en-US" smtClean="0"/>
              <a:t>3/27/2026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7013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630936" y="5109526"/>
            <a:ext cx="9043416" cy="706058"/>
          </a:xfrm>
        </p:spPr>
        <p:txBody>
          <a:bodyPr anchor="b">
            <a:normAutofit/>
          </a:bodyPr>
          <a:lstStyle>
            <a:lvl1pPr>
              <a:lnSpc>
                <a:spcPct val="120000"/>
              </a:lnSpc>
              <a:defRPr sz="2400">
                <a:solidFill>
                  <a:schemeClr val="tx1"/>
                </a:solidFill>
                <a:latin typeface="+mn-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30936" y="1005839"/>
            <a:ext cx="9041078" cy="3355971"/>
          </a:xfrm>
        </p:spPr>
        <p:txBody>
          <a:bodyPr anchor="t">
            <a:normAutofit/>
          </a:bodyPr>
          <a:lstStyle>
            <a:lvl1pPr marL="164592" indent="-164592">
              <a:lnSpc>
                <a:spcPct val="100000"/>
              </a:lnSpc>
              <a:spcBef>
                <a:spcPts val="0"/>
              </a:spcBef>
              <a:buNone/>
              <a:defRPr sz="4000">
                <a:latin typeface="+mj-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B115E3FC-1E02-4439-9388-C71CA72C9EB3}" type="datetime1">
              <a:rPr lang="en-US" smtClean="0"/>
              <a:t>3/27/2026</a:t>
            </a:fld>
            <a:endParaRPr lang="en-US"/>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34804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04CB-7455-655E-34D7-F4B57D1BE563}"/>
              </a:ext>
            </a:extLst>
          </p:cNvPr>
          <p:cNvSpPr>
            <a:spLocks noGrp="1"/>
          </p:cNvSpPr>
          <p:nvPr>
            <p:ph type="title"/>
          </p:nvPr>
        </p:nvSpPr>
        <p:spPr>
          <a:xfrm>
            <a:off x="5910263" y="1001210"/>
            <a:ext cx="3767137" cy="1862137"/>
          </a:xfrm>
        </p:spPr>
        <p:txBody>
          <a:bodyPr>
            <a:normAutofit/>
          </a:bodyPr>
          <a:lstStyle>
            <a:lvl1pPr algn="l">
              <a:defRPr sz="2000"/>
            </a:lvl1pPr>
          </a:lstStyle>
          <a:p>
            <a:r>
              <a:rPr lang="en-US"/>
              <a:t>Click to edit Master title style</a:t>
            </a:r>
          </a:p>
        </p:txBody>
      </p:sp>
      <p:sp>
        <p:nvSpPr>
          <p:cNvPr id="9" name="Picture Placeholder 8">
            <a:extLst>
              <a:ext uri="{FF2B5EF4-FFF2-40B4-BE49-F238E27FC236}">
                <a16:creationId xmlns:a16="http://schemas.microsoft.com/office/drawing/2014/main" id="{9B444908-361A-7CAD-7359-097080F0969D}"/>
              </a:ext>
            </a:extLst>
          </p:cNvPr>
          <p:cNvSpPr>
            <a:spLocks noGrp="1"/>
          </p:cNvSpPr>
          <p:nvPr>
            <p:ph type="pic" sz="quarter" idx="13"/>
          </p:nvPr>
        </p:nvSpPr>
        <p:spPr>
          <a:xfrm>
            <a:off x="0" y="0"/>
            <a:ext cx="4962525"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3" name="Date Placeholder 2">
            <a:extLst>
              <a:ext uri="{FF2B5EF4-FFF2-40B4-BE49-F238E27FC236}">
                <a16:creationId xmlns:a16="http://schemas.microsoft.com/office/drawing/2014/main" id="{CA94B8B7-A305-B816-E552-FCB6868F54C0}"/>
              </a:ext>
            </a:extLst>
          </p:cNvPr>
          <p:cNvSpPr>
            <a:spLocks noGrp="1"/>
          </p:cNvSpPr>
          <p:nvPr>
            <p:ph type="dt" sz="half" idx="10"/>
          </p:nvPr>
        </p:nvSpPr>
        <p:spPr>
          <a:xfrm>
            <a:off x="9747250" y="1001210"/>
            <a:ext cx="1263650" cy="365125"/>
          </a:xfrm>
        </p:spPr>
        <p:txBody>
          <a:bodyPr rIns="0" anchor="t"/>
          <a:lstStyle>
            <a:lvl1pPr algn="r">
              <a:defRPr lang="en-US" sz="1600" kern="1200" smtClean="0">
                <a:solidFill>
                  <a:schemeClr val="tx1"/>
                </a:solidFill>
                <a:latin typeface="+mn-lt"/>
                <a:ea typeface="+mn-ea"/>
                <a:cs typeface="+mn-cs"/>
              </a:defRPr>
            </a:lvl1pPr>
          </a:lstStyle>
          <a:p>
            <a:fld id="{AFC7BED0-EC46-4B77-BCF2-84871B7790D3}" type="datetime1">
              <a:rPr lang="en-US" smtClean="0"/>
              <a:pPr/>
              <a:t>3/27/2026</a:t>
            </a:fld>
            <a:endParaRPr lang="en-US"/>
          </a:p>
        </p:txBody>
      </p:sp>
      <p:sp>
        <p:nvSpPr>
          <p:cNvPr id="14" name="Text Placeholder 13">
            <a:extLst>
              <a:ext uri="{FF2B5EF4-FFF2-40B4-BE49-F238E27FC236}">
                <a16:creationId xmlns:a16="http://schemas.microsoft.com/office/drawing/2014/main" id="{847083C5-1DCD-4E5E-C3E4-0159994DEC46}"/>
              </a:ext>
            </a:extLst>
          </p:cNvPr>
          <p:cNvSpPr>
            <a:spLocks noGrp="1"/>
          </p:cNvSpPr>
          <p:nvPr>
            <p:ph type="body" sz="quarter" idx="15"/>
          </p:nvPr>
        </p:nvSpPr>
        <p:spPr>
          <a:xfrm>
            <a:off x="5910263" y="5853114"/>
            <a:ext cx="5100637" cy="365126"/>
          </a:xfrm>
        </p:spPr>
        <p:txBody>
          <a:bodyPr anchor="b">
            <a:noAutofit/>
          </a:bodyPr>
          <a:lstStyle>
            <a:lvl1pPr marL="0" indent="0" algn="l">
              <a:buNone/>
              <a:defRPr sz="16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p:txBody>
      </p:sp>
      <p:sp>
        <p:nvSpPr>
          <p:cNvPr id="4" name="Footer Placeholder 3">
            <a:extLst>
              <a:ext uri="{FF2B5EF4-FFF2-40B4-BE49-F238E27FC236}">
                <a16:creationId xmlns:a16="http://schemas.microsoft.com/office/drawing/2014/main" id="{80500F9B-C26D-DB3E-C68F-3E04FB41D9E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79DA870C-1BE8-313C-BB1B-F9AAF2B9ABA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32372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58886C-4B5A-5A60-890E-21FF7CAA429C}"/>
              </a:ext>
            </a:extLst>
          </p:cNvPr>
          <p:cNvSpPr>
            <a:spLocks noGrp="1"/>
          </p:cNvSpPr>
          <p:nvPr>
            <p:ph type="title"/>
          </p:nvPr>
        </p:nvSpPr>
        <p:spPr>
          <a:xfrm>
            <a:off x="653970" y="998315"/>
            <a:ext cx="10903352" cy="746568"/>
          </a:xfrm>
        </p:spPr>
        <p:txBody>
          <a:bodyPr anchor="t">
            <a:normAutofit/>
          </a:bodyPr>
          <a:lstStyle>
            <a:lvl1pPr algn="l">
              <a:defRPr sz="2000"/>
            </a:lvl1p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53969" y="2125883"/>
            <a:ext cx="5246151" cy="4097117"/>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286504" y="2125883"/>
            <a:ext cx="5270817" cy="4097117"/>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0B346EE-0112-4F51-B9BD-C74D3E411CF8}" type="datetime1">
              <a:rPr lang="en-US" smtClean="0"/>
              <a:t>3/27/2026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28498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35CF8238-5EE4-F3D1-7D25-C9A6960F5EE0}"/>
              </a:ext>
            </a:extLst>
          </p:cNvPr>
          <p:cNvSpPr>
            <a:spLocks noGrp="1"/>
          </p:cNvSpPr>
          <p:nvPr>
            <p:ph type="title"/>
          </p:nvPr>
        </p:nvSpPr>
        <p:spPr>
          <a:xfrm>
            <a:off x="653970" y="998315"/>
            <a:ext cx="10903352" cy="746568"/>
          </a:xfrm>
        </p:spPr>
        <p:txBody>
          <a:bodyPr anchor="t">
            <a:normAutofit/>
          </a:bodyPr>
          <a:lstStyle>
            <a:lvl1pPr algn="l">
              <a:defRPr sz="2000"/>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34030" y="2125883"/>
            <a:ext cx="5266090" cy="744964"/>
          </a:xfrm>
        </p:spPr>
        <p:txBody>
          <a:bodyPr anchor="b">
            <a:normAutofit/>
          </a:bodyPr>
          <a:lstStyle>
            <a:lvl1pPr marL="0" indent="0">
              <a:lnSpc>
                <a:spcPct val="90000"/>
              </a:lnSpc>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86500" y="2116983"/>
            <a:ext cx="5251530" cy="753865"/>
          </a:xfrm>
        </p:spPr>
        <p:txBody>
          <a:bodyPr anchor="b">
            <a:normAutofit/>
          </a:bodyPr>
          <a:lstStyle>
            <a:lvl1pPr marL="0" indent="0">
              <a:lnSpc>
                <a:spcPct val="90000"/>
              </a:lnSpc>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34030" y="3242950"/>
            <a:ext cx="5266086" cy="2908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286500" y="3242950"/>
            <a:ext cx="5270822" cy="298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9783ED7F-E940-4961-BE10-E0BA748E8C41}" type="datetime1">
              <a:rPr lang="en-US" smtClean="0"/>
              <a:t>3/27/2026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5145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9F47DC-03E0-08E9-D00B-3295E93E8D5E}"/>
              </a:ext>
            </a:extLst>
          </p:cNvPr>
          <p:cNvSpPr>
            <a:spLocks noGrp="1"/>
          </p:cNvSpPr>
          <p:nvPr>
            <p:ph type="title"/>
          </p:nvPr>
        </p:nvSpPr>
        <p:spPr>
          <a:xfrm>
            <a:off x="653970" y="998315"/>
            <a:ext cx="10903352" cy="746568"/>
          </a:xfrm>
        </p:spPr>
        <p:txBody>
          <a:bodyPr anchor="t">
            <a:normAutofit/>
          </a:bodyPr>
          <a:lstStyle>
            <a:lvl1pPr algn="l">
              <a:defRPr sz="2000"/>
            </a:lvl1p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DEAD619-A05B-46EA-A088-0985985AF27E}" type="datetime1">
              <a:rPr lang="en-US" smtClean="0"/>
              <a:t>3/27/2026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63173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337DFC6D-F328-4016-9C10-CFAF5ED0E20E}" type="datetime1">
              <a:rPr lang="en-US" smtClean="0"/>
              <a:t>3/27/2026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2199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4029" y="634999"/>
            <a:ext cx="3788455" cy="1870090"/>
          </a:xfrm>
        </p:spPr>
        <p:txBody>
          <a:bodyPr anchor="t">
            <a:normAutofit/>
          </a:bodyPr>
          <a:lstStyle>
            <a:lvl1pPr>
              <a:defRPr sz="20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4028" y="2877190"/>
            <a:ext cx="3754911" cy="334581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348910" y="634999"/>
            <a:ext cx="6226055" cy="558800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4D45F152-C1D4-4501-8734-EF1E352F4073}" type="datetime1">
              <a:rPr lang="en-US" smtClean="0"/>
              <a:t>3/27/2026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7717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983C42F-F801-D867-BF01-F343F2A331C7}"/>
              </a:ext>
            </a:extLst>
          </p:cNvPr>
          <p:cNvSpPr>
            <a:spLocks noGrp="1"/>
          </p:cNvSpPr>
          <p:nvPr>
            <p:ph type="title"/>
          </p:nvPr>
        </p:nvSpPr>
        <p:spPr>
          <a:xfrm>
            <a:off x="634029" y="634999"/>
            <a:ext cx="3788455" cy="1870090"/>
          </a:xfrm>
        </p:spPr>
        <p:txBody>
          <a:bodyPr anchor="t">
            <a:normAutofit/>
          </a:bodyPr>
          <a:lstStyle>
            <a:lvl1pPr>
              <a:defRPr sz="2000"/>
            </a:lvl1pPr>
          </a:lstStyle>
          <a:p>
            <a:r>
              <a:rPr lang="en-US"/>
              <a:t>Click to edit Master title style</a:t>
            </a:r>
          </a:p>
        </p:txBody>
      </p:sp>
      <p:sp>
        <p:nvSpPr>
          <p:cNvPr id="9" name="Text Placeholder 3">
            <a:extLst>
              <a:ext uri="{FF2B5EF4-FFF2-40B4-BE49-F238E27FC236}">
                <a16:creationId xmlns:a16="http://schemas.microsoft.com/office/drawing/2014/main" id="{123FAAF8-49F4-2BEF-8AD7-BA81E464F605}"/>
              </a:ext>
            </a:extLst>
          </p:cNvPr>
          <p:cNvSpPr>
            <a:spLocks noGrp="1"/>
          </p:cNvSpPr>
          <p:nvPr>
            <p:ph type="body" sz="half" idx="2"/>
          </p:nvPr>
        </p:nvSpPr>
        <p:spPr>
          <a:xfrm>
            <a:off x="634028" y="2877190"/>
            <a:ext cx="3754911" cy="3345810"/>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EC07554-04FF-E631-0501-FB0067068A7D}"/>
              </a:ext>
            </a:extLst>
          </p:cNvPr>
          <p:cNvSpPr>
            <a:spLocks noGrp="1"/>
          </p:cNvSpPr>
          <p:nvPr>
            <p:ph idx="13"/>
          </p:nvPr>
        </p:nvSpPr>
        <p:spPr>
          <a:xfrm>
            <a:off x="5348910" y="634999"/>
            <a:ext cx="6226055" cy="558800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8DA0EE8F-C5DB-4FC2-948D-A1FFA4E4956D}" type="datetime1">
              <a:rPr lang="en-US" smtClean="0"/>
              <a:t>3/27/2026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61040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30" y="1381759"/>
            <a:ext cx="7538424" cy="1495431"/>
          </a:xfrm>
        </p:spPr>
        <p:txBody>
          <a:bodyPr anchor="b">
            <a:noAutofit/>
          </a:bodyPr>
          <a:lstStyle>
            <a:lvl1pPr>
              <a:defRPr sz="2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34029" y="3615051"/>
            <a:ext cx="10869119" cy="2607949"/>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0BB5AAB-6534-40BB-A83B-579564260AAB}"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57439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4029" y="1381760"/>
            <a:ext cx="8409385" cy="1861190"/>
          </a:xfrm>
        </p:spPr>
        <p:txBody>
          <a:bodyPr anchor="b">
            <a:noAutofit/>
          </a:bodyPr>
          <a:lstStyle>
            <a:lvl1pPr>
              <a:defRPr sz="2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34029" y="3622994"/>
            <a:ext cx="8409385" cy="1486531"/>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39FEA4D-FFB8-488B-9CC0-0ED932110694}"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62427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clusion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977115" y="2673960"/>
            <a:ext cx="6030409" cy="1336668"/>
          </a:xfrm>
        </p:spPr>
        <p:txBody>
          <a:bodyPr anchor="b">
            <a:noAutofit/>
          </a:bodyPr>
          <a:lstStyle>
            <a:lvl1pPr>
              <a:defRPr sz="2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977116" y="4363656"/>
            <a:ext cx="6602238" cy="1487347"/>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1056647-DA7E-467E-90F1-CC920742D025}" type="datetime1">
              <a:rPr lang="en-US" smtClean="0"/>
              <a:t>3/27/2026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03029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and D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04CB-7455-655E-34D7-F4B57D1BE563}"/>
              </a:ext>
            </a:extLst>
          </p:cNvPr>
          <p:cNvSpPr>
            <a:spLocks noGrp="1"/>
          </p:cNvSpPr>
          <p:nvPr>
            <p:ph type="title"/>
          </p:nvPr>
        </p:nvSpPr>
        <p:spPr>
          <a:xfrm>
            <a:off x="5910263" y="1001210"/>
            <a:ext cx="3767137" cy="1862137"/>
          </a:xfrm>
        </p:spPr>
        <p:txBody>
          <a:bodyPr>
            <a:normAutofit/>
          </a:bodyPr>
          <a:lstStyle>
            <a:lvl1pPr algn="l">
              <a:defRPr sz="2000"/>
            </a:lvl1pPr>
          </a:lstStyle>
          <a:p>
            <a:r>
              <a:rPr lang="en-US"/>
              <a:t>Click to edit Master title style</a:t>
            </a:r>
          </a:p>
        </p:txBody>
      </p:sp>
      <p:sp>
        <p:nvSpPr>
          <p:cNvPr id="9" name="Picture Placeholder 8">
            <a:extLst>
              <a:ext uri="{FF2B5EF4-FFF2-40B4-BE49-F238E27FC236}">
                <a16:creationId xmlns:a16="http://schemas.microsoft.com/office/drawing/2014/main" id="{9B444908-361A-7CAD-7359-097080F0969D}"/>
              </a:ext>
            </a:extLst>
          </p:cNvPr>
          <p:cNvSpPr>
            <a:spLocks noGrp="1"/>
          </p:cNvSpPr>
          <p:nvPr>
            <p:ph type="pic" sz="quarter" idx="13"/>
          </p:nvPr>
        </p:nvSpPr>
        <p:spPr>
          <a:xfrm>
            <a:off x="0" y="0"/>
            <a:ext cx="4962525" cy="685800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p>
        </p:txBody>
      </p:sp>
      <p:sp>
        <p:nvSpPr>
          <p:cNvPr id="14" name="Text Placeholder 13">
            <a:extLst>
              <a:ext uri="{FF2B5EF4-FFF2-40B4-BE49-F238E27FC236}">
                <a16:creationId xmlns:a16="http://schemas.microsoft.com/office/drawing/2014/main" id="{847083C5-1DCD-4E5E-C3E4-0159994DEC46}"/>
              </a:ext>
            </a:extLst>
          </p:cNvPr>
          <p:cNvSpPr>
            <a:spLocks noGrp="1"/>
          </p:cNvSpPr>
          <p:nvPr>
            <p:ph type="body" sz="quarter" idx="15"/>
          </p:nvPr>
        </p:nvSpPr>
        <p:spPr>
          <a:xfrm>
            <a:off x="5910263" y="5853114"/>
            <a:ext cx="5100637" cy="365126"/>
          </a:xfrm>
        </p:spPr>
        <p:txBody>
          <a:bodyPr anchor="b">
            <a:noAutofit/>
          </a:bodyPr>
          <a:lstStyle>
            <a:lvl1pPr marL="0" indent="0" algn="l">
              <a:buNone/>
              <a:defRPr sz="16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p:txBody>
      </p:sp>
      <p:sp>
        <p:nvSpPr>
          <p:cNvPr id="4" name="Footer Placeholder 3">
            <a:extLst>
              <a:ext uri="{FF2B5EF4-FFF2-40B4-BE49-F238E27FC236}">
                <a16:creationId xmlns:a16="http://schemas.microsoft.com/office/drawing/2014/main" id="{80500F9B-C26D-DB3E-C68F-3E04FB41D9E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79DA870C-1BE8-313C-BB1B-F9AAF2B9ABAE}"/>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6" name="Text Placeholder 13">
            <a:extLst>
              <a:ext uri="{FF2B5EF4-FFF2-40B4-BE49-F238E27FC236}">
                <a16:creationId xmlns:a16="http://schemas.microsoft.com/office/drawing/2014/main" id="{A17163E2-A2D7-EAAF-56A4-FDEC0EE8C3FF}"/>
              </a:ext>
            </a:extLst>
          </p:cNvPr>
          <p:cNvSpPr>
            <a:spLocks noGrp="1"/>
          </p:cNvSpPr>
          <p:nvPr>
            <p:ph type="body" sz="quarter" idx="16" hasCustomPrompt="1"/>
          </p:nvPr>
        </p:nvSpPr>
        <p:spPr>
          <a:xfrm>
            <a:off x="9749028" y="1001210"/>
            <a:ext cx="1261872" cy="365126"/>
          </a:xfrm>
        </p:spPr>
        <p:txBody>
          <a:bodyPr lIns="0" rIns="0" anchor="t">
            <a:noAutofit/>
          </a:bodyPr>
          <a:lstStyle>
            <a:lvl1pPr marL="0" indent="0" algn="r">
              <a:buNone/>
              <a:defRPr sz="1600"/>
            </a:lvl1pPr>
            <a:lvl2pPr marL="228600" indent="0">
              <a:buNone/>
              <a:defRPr sz="1600"/>
            </a:lvl2pPr>
            <a:lvl3pPr marL="457200" indent="0">
              <a:buNone/>
              <a:defRPr sz="1400"/>
            </a:lvl3pPr>
            <a:lvl4pPr marL="685800" indent="0">
              <a:buNone/>
              <a:defRPr sz="1200"/>
            </a:lvl4pPr>
            <a:lvl5pPr marL="914400" indent="0">
              <a:buNone/>
              <a:defRPr sz="1100"/>
            </a:lvl5pPr>
          </a:lstStyle>
          <a:p>
            <a:pPr lvl="0"/>
            <a:r>
              <a:rPr lang="en-US"/>
              <a:t>M/D/</a:t>
            </a:r>
            <a:r>
              <a:rPr lang="en-US" err="1"/>
              <a:t>YYYY</a:t>
            </a:r>
            <a:endParaRPr lang="en-US"/>
          </a:p>
        </p:txBody>
      </p:sp>
    </p:spTree>
    <p:extLst>
      <p:ext uri="{BB962C8B-B14F-4D97-AF65-F5344CB8AC3E}">
        <p14:creationId xmlns:p14="http://schemas.microsoft.com/office/powerpoint/2010/main" val="2736503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30" y="634999"/>
            <a:ext cx="7538424" cy="3346767"/>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4029" y="4362766"/>
            <a:ext cx="6595449" cy="1860234"/>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F8F92A36-2584-4CAF-9790-2DE257F1CF05}" type="datetime1">
              <a:rPr lang="en-US" smtClean="0"/>
              <a:t>3/27/2026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41531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4030" y="635000"/>
            <a:ext cx="8095015" cy="375213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728525"/>
            <a:ext cx="7514086" cy="112871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FC25D07-A851-41D0-AADA-3030D044D44E}" type="datetime1">
              <a:rPr lang="en-US" smtClean="0"/>
              <a:t>3/27/2026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93158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BC1DC7F4-5862-4E2F-A99E-0F5A2A76447E}" type="datetime1">
              <a:rPr lang="en-US" smtClean="0"/>
              <a:t>3/27/2026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6440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B68A6E56-99AC-4B8B-BAE8-02D071180C47}" type="datetime1">
              <a:rPr lang="en-US" smtClean="0"/>
              <a:t>3/27/2026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90185407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77" r:id="rId5"/>
    <p:sldLayoutId id="2147483885" r:id="rId6"/>
    <p:sldLayoutId id="2147483832" r:id="rId7"/>
    <p:sldLayoutId id="2147483833" r:id="rId8"/>
    <p:sldLayoutId id="2147483834" r:id="rId9"/>
    <p:sldLayoutId id="2147483835" r:id="rId10"/>
    <p:sldLayoutId id="2147483879" r:id="rId11"/>
    <p:sldLayoutId id="2147483836" r:id="rId12"/>
    <p:sldLayoutId id="2147483878" r:id="rId13"/>
    <p:sldLayoutId id="2147483837" r:id="rId14"/>
    <p:sldLayoutId id="2147483838" r:id="rId15"/>
    <p:sldLayoutId id="2147483839" r:id="rId16"/>
    <p:sldLayoutId id="2147483840" r:id="rId17"/>
    <p:sldLayoutId id="2147483841" r:id="rId18"/>
    <p:sldLayoutId id="2147483842" r:id="rId19"/>
    <p:sldLayoutId id="214748388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53" r:id="rId31"/>
    <p:sldLayoutId id="2147483854" r:id="rId32"/>
    <p:sldLayoutId id="2147483855" r:id="rId33"/>
    <p:sldLayoutId id="2147483856" r:id="rId34"/>
    <p:sldLayoutId id="2147483857" r:id="rId35"/>
    <p:sldLayoutId id="2147483858" r:id="rId36"/>
    <p:sldLayoutId id="2147483859" r:id="rId37"/>
    <p:sldLayoutId id="2147483881" r:id="rId38"/>
    <p:sldLayoutId id="2147483880"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84" r:id="rId49"/>
    <p:sldLayoutId id="2147483869" r:id="rId50"/>
    <p:sldLayoutId id="2147483870" r:id="rId51"/>
    <p:sldLayoutId id="2147483871" r:id="rId52"/>
    <p:sldLayoutId id="2147483872" r:id="rId53"/>
    <p:sldLayoutId id="2147483873" r:id="rId54"/>
    <p:sldLayoutId id="2147483874" r:id="rId55"/>
    <p:sldLayoutId id="2147483875" r:id="rId56"/>
    <p:sldLayoutId id="2147483876" r:id="rId57"/>
    <p:sldLayoutId id="2147483883" r:id="rId5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58087-FA7F-501C-5BAA-E923FC46835C}"/>
              </a:ext>
            </a:extLst>
          </p:cNvPr>
          <p:cNvSpPr>
            <a:spLocks noGrp="1"/>
          </p:cNvSpPr>
          <p:nvPr>
            <p:ph type="title"/>
          </p:nvPr>
        </p:nvSpPr>
        <p:spPr>
          <a:xfrm>
            <a:off x="6096000" y="749887"/>
            <a:ext cx="3844440" cy="2491616"/>
          </a:xfrm>
        </p:spPr>
        <p:txBody>
          <a:bodyPr vert="horz" lIns="91440" tIns="45720" rIns="91440" bIns="45720" rtlCol="0" anchor="b">
            <a:normAutofit fontScale="90000"/>
          </a:bodyPr>
          <a:lstStyle/>
          <a:p>
            <a:pPr algn="ctr"/>
            <a:r>
              <a:rPr lang="en-US" b="0"/>
              <a:t/>
            </a:r>
            <a:br>
              <a:rPr lang="en-US" b="0"/>
            </a:br>
            <a:r>
              <a:rPr lang="en-US" b="0"/>
              <a:t/>
            </a:r>
            <a:br>
              <a:rPr lang="en-US" b="0"/>
            </a:br>
            <a:r>
              <a:rPr lang="en-US" b="0"/>
              <a:t/>
            </a:r>
            <a:br>
              <a:rPr lang="en-US" b="0"/>
            </a:br>
            <a:r>
              <a:rPr lang="en-US" b="0"/>
              <a:t/>
            </a:r>
            <a:br>
              <a:rPr lang="en-US" b="0"/>
            </a:br>
            <a:r>
              <a:rPr lang="en-US" b="0"/>
              <a:t/>
            </a:r>
            <a:br>
              <a:rPr lang="en-US" b="0"/>
            </a:br>
            <a:r>
              <a:rPr lang="en-US" b="0"/>
              <a:t/>
            </a:r>
            <a:br>
              <a:rPr lang="en-US" b="0"/>
            </a:br>
            <a:r>
              <a:rPr lang="en-US" b="0"/>
              <a:t/>
            </a:r>
            <a:br>
              <a:rPr lang="en-US" b="0"/>
            </a:br>
            <a:r>
              <a:rPr lang="en-US" b="0"/>
              <a:t/>
            </a:r>
            <a:br>
              <a:rPr lang="en-US" b="0"/>
            </a:br>
            <a:r>
              <a:rPr lang="en-US" b="0"/>
              <a:t/>
            </a:r>
            <a:br>
              <a:rPr lang="en-US" b="0"/>
            </a:br>
            <a:r>
              <a:rPr lang="en-US"/>
              <a:t>Edgar Allan Poe and the Failure of the Rational Mind</a:t>
            </a:r>
            <a:br>
              <a:rPr lang="en-US"/>
            </a:br>
            <a:r>
              <a:rPr lang="en-US"/>
              <a:t>Introduction to American Fiction</a:t>
            </a:r>
            <a:r>
              <a:rPr lang="en-US" b="0"/>
              <a:t/>
            </a:r>
            <a:br>
              <a:rPr lang="en-US" b="0"/>
            </a:br>
            <a:r>
              <a:rPr lang="en-GB" b="0"/>
              <a:t>Course Instructor:</a:t>
            </a:r>
            <a:r>
              <a:rPr lang="en-US" b="0"/>
              <a:t> Dr. </a:t>
            </a:r>
            <a:r>
              <a:rPr lang="en-GB" b="0"/>
              <a:t>Theodora </a:t>
            </a:r>
            <a:r>
              <a:rPr lang="en-GB" b="0" err="1"/>
              <a:t>Tsimpouki</a:t>
            </a:r>
            <a:r>
              <a:rPr lang="en-US" b="0"/>
              <a:t/>
            </a:r>
            <a:br>
              <a:rPr lang="en-US" b="0"/>
            </a:br>
            <a:r>
              <a:rPr lang="en-US" b="0"/>
              <a:t/>
            </a:r>
            <a:br>
              <a:rPr lang="en-US" b="0"/>
            </a:br>
            <a:r>
              <a:rPr lang="en-US" b="0"/>
              <a:t/>
            </a:r>
            <a:br>
              <a:rPr lang="en-US" b="0"/>
            </a:br>
            <a:endParaRPr lang="en-US" b="0"/>
          </a:p>
        </p:txBody>
      </p:sp>
      <p:pic>
        <p:nvPicPr>
          <p:cNvPr id="8" name="Picture Placeholder 7" descr="A painting of a person holding a cat&#10;&#10;AI-generated content may be incorrect.">
            <a:extLst>
              <a:ext uri="{FF2B5EF4-FFF2-40B4-BE49-F238E27FC236}">
                <a16:creationId xmlns:a16="http://schemas.microsoft.com/office/drawing/2014/main" id="{464F12D1-03DB-E9D3-52FE-36FC3BB1531E}"/>
              </a:ext>
            </a:extLst>
          </p:cNvPr>
          <p:cNvPicPr>
            <a:picLocks noGrp="1" noChangeAspect="1"/>
          </p:cNvPicPr>
          <p:nvPr>
            <p:ph type="pic" sz="quarter" idx="13"/>
          </p:nvPr>
        </p:nvPicPr>
        <p:blipFill>
          <a:blip r:embed="rId2"/>
          <a:srcRect l="1039" r="1039"/>
          <a:stretch/>
        </p:blipFill>
        <p:spPr>
          <a:xfrm>
            <a:off x="-162821" y="0"/>
            <a:ext cx="4962525" cy="6858000"/>
          </a:xfrm>
        </p:spPr>
      </p:pic>
      <p:sp>
        <p:nvSpPr>
          <p:cNvPr id="4" name="Subtitle 3">
            <a:extLst>
              <a:ext uri="{FF2B5EF4-FFF2-40B4-BE49-F238E27FC236}">
                <a16:creationId xmlns:a16="http://schemas.microsoft.com/office/drawing/2014/main" id="{CE2E014F-DBA5-0CB5-7292-8E7397FA7C08}"/>
              </a:ext>
            </a:extLst>
          </p:cNvPr>
          <p:cNvSpPr>
            <a:spLocks noGrp="1"/>
          </p:cNvSpPr>
          <p:nvPr>
            <p:ph type="body" sz="quarter" idx="15"/>
          </p:nvPr>
        </p:nvSpPr>
        <p:spPr>
          <a:xfrm>
            <a:off x="5414622" y="6043551"/>
            <a:ext cx="4525818" cy="1365645"/>
          </a:xfrm>
        </p:spPr>
        <p:txBody>
          <a:bodyPr>
            <a:normAutofit fontScale="70000" lnSpcReduction="20000"/>
          </a:bodyPr>
          <a:lstStyle/>
          <a:p>
            <a:endParaRPr lang="en-GB"/>
          </a:p>
          <a:p>
            <a:endParaRPr lang="en-GB"/>
          </a:p>
          <a:p>
            <a:r>
              <a:rPr lang="en-US"/>
              <a:t>Presented by </a:t>
            </a:r>
            <a:r>
              <a:rPr lang="en-GB"/>
              <a:t>Maria </a:t>
            </a:r>
            <a:r>
              <a:rPr lang="en-GB" err="1"/>
              <a:t>Zafeiriou</a:t>
            </a:r>
            <a:r>
              <a:rPr lang="en-GB"/>
              <a:t> and Danae Michael</a:t>
            </a:r>
          </a:p>
          <a:p>
            <a:r>
              <a:rPr lang="en-GB" b="0" i="0">
                <a:effectLst/>
                <a:latin typeface="UICTFontTextStyleBody"/>
              </a:rPr>
              <a:t>Student ID : 1563202200059.                Student ID : 1563202200240</a:t>
            </a:r>
            <a:endParaRPr lang="en-GB">
              <a:effectLst/>
              <a:latin typeface=".AppleSystemUIFont"/>
            </a:endParaRPr>
          </a:p>
          <a:p>
            <a:endParaRPr lang="en-GB"/>
          </a:p>
          <a:p>
            <a:endParaRPr lang="en-GB"/>
          </a:p>
          <a:p>
            <a:endParaRPr lang="en-US"/>
          </a:p>
        </p:txBody>
      </p:sp>
      <p:sp>
        <p:nvSpPr>
          <p:cNvPr id="5" name="TextBox 4">
            <a:extLst>
              <a:ext uri="{FF2B5EF4-FFF2-40B4-BE49-F238E27FC236}">
                <a16:creationId xmlns:a16="http://schemas.microsoft.com/office/drawing/2014/main" id="{09E93CA4-15F8-AAED-2E42-9216E63DBB0C}"/>
              </a:ext>
            </a:extLst>
          </p:cNvPr>
          <p:cNvSpPr txBox="1"/>
          <p:nvPr/>
        </p:nvSpPr>
        <p:spPr>
          <a:xfrm>
            <a:off x="4911036" y="4308731"/>
            <a:ext cx="526838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GB" b="1" i="1" dirty="0">
                <a:latin typeface="MS Gothic"/>
                <a:ea typeface="MS Gothic"/>
                <a:cs typeface="+mn-lt"/>
              </a:rPr>
              <a:t>"Words have no power to impress the mind without the exquisite horror of their reality"</a:t>
            </a:r>
            <a:r>
              <a:rPr dirty="0"/>
              <a:t/>
            </a:r>
            <a:br>
              <a:rPr dirty="0"/>
            </a:br>
            <a:r>
              <a:rPr dirty="0"/>
              <a:t>​</a:t>
            </a:r>
            <a:r>
              <a:rPr dirty="0"/>
              <a:t/>
            </a:r>
            <a:br>
              <a:rPr dirty="0"/>
            </a:br>
            <a:r>
              <a:rPr dirty="0"/>
              <a:t>​</a:t>
            </a:r>
            <a:endParaRPr lang="en-GB" dirty="0"/>
          </a:p>
          <a:p>
            <a:pPr algn="ctr"/>
            <a:endParaRPr lang="en-GB" dirty="0"/>
          </a:p>
        </p:txBody>
      </p:sp>
    </p:spTree>
    <p:extLst>
      <p:ext uri="{BB962C8B-B14F-4D97-AF65-F5344CB8AC3E}">
        <p14:creationId xmlns:p14="http://schemas.microsoft.com/office/powerpoint/2010/main" val="4193746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A2C9-3FA9-30C5-55CB-523979FF8471}"/>
              </a:ext>
            </a:extLst>
          </p:cNvPr>
          <p:cNvSpPr>
            <a:spLocks noGrp="1"/>
          </p:cNvSpPr>
          <p:nvPr>
            <p:ph type="title"/>
          </p:nvPr>
        </p:nvSpPr>
        <p:spPr>
          <a:xfrm>
            <a:off x="190144" y="5062314"/>
            <a:ext cx="10903352" cy="746568"/>
          </a:xfrm>
        </p:spPr>
        <p:txBody>
          <a:bodyPr/>
          <a:lstStyle/>
          <a:p>
            <a:r>
              <a:rPr lang="en-GB"/>
              <a:t>Conclusion:</a:t>
            </a:r>
            <a:endParaRPr lang="en-US"/>
          </a:p>
        </p:txBody>
      </p:sp>
      <p:sp>
        <p:nvSpPr>
          <p:cNvPr id="3" name="Content Placeholder 2">
            <a:extLst>
              <a:ext uri="{FF2B5EF4-FFF2-40B4-BE49-F238E27FC236}">
                <a16:creationId xmlns:a16="http://schemas.microsoft.com/office/drawing/2014/main" id="{867AAF18-095B-AD7A-BB53-8DF0E594104B}"/>
              </a:ext>
            </a:extLst>
          </p:cNvPr>
          <p:cNvSpPr>
            <a:spLocks noGrp="1"/>
          </p:cNvSpPr>
          <p:nvPr>
            <p:ph type="body" sz="quarter" idx="13"/>
          </p:nvPr>
        </p:nvSpPr>
        <p:spPr>
          <a:xfrm>
            <a:off x="653969" y="966318"/>
            <a:ext cx="5246151" cy="4097117"/>
          </a:xfrm>
        </p:spPr>
        <p:txBody>
          <a:bodyPr vert="horz" lIns="91440" tIns="45720" rIns="91440" bIns="45720" rtlCol="0" anchor="t">
            <a:normAutofit/>
          </a:bodyPr>
          <a:lstStyle/>
          <a:p>
            <a:pPr marL="285750" indent="-285750">
              <a:buFont typeface="Arial"/>
              <a:buChar char="•"/>
            </a:pPr>
            <a:r>
              <a:rPr lang="en-GB">
                <a:ea typeface="+mn-lt"/>
                <a:cs typeface="+mn-lt"/>
              </a:rPr>
              <a:t>Edgar Allan Poe shifts supernatural horror into psychological exploration.</a:t>
            </a:r>
            <a:endParaRPr lang="en-US"/>
          </a:p>
          <a:p>
            <a:pPr marL="285750" indent="-285750">
              <a:buFont typeface="Arial"/>
              <a:buChar char="•"/>
            </a:pPr>
            <a:r>
              <a:rPr lang="en-GB">
                <a:ea typeface="+mn-lt"/>
                <a:cs typeface="+mn-lt"/>
              </a:rPr>
              <a:t>Dark Romanticism exposes the instability hidden beneath reason and morality.</a:t>
            </a:r>
          </a:p>
          <a:p>
            <a:pPr marL="285750" indent="-285750">
              <a:buFont typeface="Arial"/>
              <a:buChar char="•"/>
            </a:pPr>
            <a:r>
              <a:rPr lang="en-GB">
                <a:ea typeface="+mn-lt"/>
                <a:cs typeface="+mn-lt"/>
              </a:rPr>
              <a:t>Poe’s narrators reveal a mind divided against itself.</a:t>
            </a:r>
            <a:endParaRPr lang="en-GB"/>
          </a:p>
          <a:p>
            <a:pPr marL="285750" indent="-285750">
              <a:buFont typeface="Arial"/>
              <a:buChar char="•"/>
            </a:pPr>
            <a:r>
              <a:rPr lang="en-GB">
                <a:ea typeface="+mn-lt"/>
                <a:cs typeface="+mn-lt"/>
              </a:rPr>
              <a:t>Psychological collapse becomes a form of philosophical insight.</a:t>
            </a:r>
          </a:p>
          <a:p>
            <a:pPr marL="285750" indent="-285750">
              <a:buFont typeface="Arial,Sans-Serif"/>
              <a:buChar char="•"/>
            </a:pPr>
            <a:r>
              <a:rPr lang="en-GB"/>
              <a:t>Based on Poe's fiction, the mind is the true horror and not the supernatural.</a:t>
            </a:r>
            <a:endParaRPr lang="en-US"/>
          </a:p>
          <a:p>
            <a:pPr marL="285750" indent="-285750">
              <a:buFont typeface="Arial,Sans-Serif"/>
              <a:buChar char="•"/>
            </a:pPr>
            <a:r>
              <a:rPr lang="en-GB"/>
              <a:t>The search for self-knowledge leads not to enlightenment, but to uncertainty and fear.</a:t>
            </a:r>
          </a:p>
          <a:p>
            <a:endParaRPr lang="en-GB"/>
          </a:p>
        </p:txBody>
      </p:sp>
      <p:sp>
        <p:nvSpPr>
          <p:cNvPr id="4" name="Text Placeholder 3">
            <a:extLst>
              <a:ext uri="{FF2B5EF4-FFF2-40B4-BE49-F238E27FC236}">
                <a16:creationId xmlns:a16="http://schemas.microsoft.com/office/drawing/2014/main" id="{B5BC780B-AD57-F2A5-DD65-89424B2AE278}"/>
              </a:ext>
            </a:extLst>
          </p:cNvPr>
          <p:cNvSpPr>
            <a:spLocks noGrp="1"/>
          </p:cNvSpPr>
          <p:nvPr>
            <p:ph type="body" sz="quarter" idx="14"/>
          </p:nvPr>
        </p:nvSpPr>
        <p:spPr>
          <a:xfrm>
            <a:off x="190504" y="5737102"/>
            <a:ext cx="5270817" cy="1115377"/>
          </a:xfrm>
        </p:spPr>
        <p:txBody>
          <a:bodyPr vert="horz" lIns="91440" tIns="45720" rIns="91440" bIns="45720" rtlCol="0" anchor="t">
            <a:normAutofit/>
          </a:bodyPr>
          <a:lstStyle/>
          <a:p>
            <a:r>
              <a:rPr lang="en-GB" sz="1800">
                <a:ea typeface="+mn-lt"/>
                <a:cs typeface="+mn-lt"/>
              </a:rPr>
              <a:t>Our greatest terror is not death or the supernatural, but the realization that we cannot fully trust our own minds.</a:t>
            </a:r>
            <a:endParaRPr lang="en-GB" sz="1800" u="sng"/>
          </a:p>
        </p:txBody>
      </p:sp>
      <p:sp>
        <p:nvSpPr>
          <p:cNvPr id="5" name="TextBox 4">
            <a:extLst>
              <a:ext uri="{FF2B5EF4-FFF2-40B4-BE49-F238E27FC236}">
                <a16:creationId xmlns:a16="http://schemas.microsoft.com/office/drawing/2014/main" id="{FDE36D55-5545-99CB-DE9E-D6F2279416D6}"/>
              </a:ext>
            </a:extLst>
          </p:cNvPr>
          <p:cNvSpPr txBox="1"/>
          <p:nvPr/>
        </p:nvSpPr>
        <p:spPr>
          <a:xfrm>
            <a:off x="651565" y="314739"/>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The Human Mind as Poe’s True Horror</a:t>
            </a:r>
          </a:p>
          <a:p>
            <a:pPr algn="ctr"/>
            <a:endParaRPr lang="en-GB"/>
          </a:p>
        </p:txBody>
      </p:sp>
      <p:pic>
        <p:nvPicPr>
          <p:cNvPr id="6" name="Picture 5" descr="A painting of a person in a white dress&#10;&#10;AI-generated content may be incorrect.">
            <a:extLst>
              <a:ext uri="{FF2B5EF4-FFF2-40B4-BE49-F238E27FC236}">
                <a16:creationId xmlns:a16="http://schemas.microsoft.com/office/drawing/2014/main" id="{91D9E503-346A-D3E2-7D7D-5A6C4D9C5EA8}"/>
              </a:ext>
            </a:extLst>
          </p:cNvPr>
          <p:cNvPicPr>
            <a:picLocks noChangeAspect="1"/>
          </p:cNvPicPr>
          <p:nvPr/>
        </p:nvPicPr>
        <p:blipFill>
          <a:blip r:embed="rId2"/>
          <a:stretch>
            <a:fillRect/>
          </a:stretch>
        </p:blipFill>
        <p:spPr>
          <a:xfrm>
            <a:off x="6090553" y="0"/>
            <a:ext cx="6106892" cy="6858000"/>
          </a:xfrm>
          <a:prstGeom prst="rect">
            <a:avLst/>
          </a:prstGeom>
        </p:spPr>
      </p:pic>
    </p:spTree>
    <p:extLst>
      <p:ext uri="{BB962C8B-B14F-4D97-AF65-F5344CB8AC3E}">
        <p14:creationId xmlns:p14="http://schemas.microsoft.com/office/powerpoint/2010/main" val="423577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fade">
                                      <p:cBhvr>
                                        <p:cTn id="4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7223-A893-96A6-F0E7-83F317B9BE5B}"/>
              </a:ext>
            </a:extLst>
          </p:cNvPr>
          <p:cNvSpPr>
            <a:spLocks noGrp="1"/>
          </p:cNvSpPr>
          <p:nvPr>
            <p:ph type="ctrTitle"/>
          </p:nvPr>
        </p:nvSpPr>
        <p:spPr>
          <a:xfrm>
            <a:off x="919582" y="1277414"/>
            <a:ext cx="3390481" cy="2040031"/>
          </a:xfrm>
        </p:spPr>
        <p:txBody>
          <a:bodyPr/>
          <a:lstStyle/>
          <a:p>
            <a:r>
              <a:rPr lang="en-US"/>
              <a:t>QUOTH THE RAVEN,</a:t>
            </a:r>
          </a:p>
        </p:txBody>
      </p:sp>
      <p:pic>
        <p:nvPicPr>
          <p:cNvPr id="8" name="Picture Placeholder 7" descr="A crow standing on a post with a sign&#10;&#10;AI-generated content may be incorrect.">
            <a:extLst>
              <a:ext uri="{FF2B5EF4-FFF2-40B4-BE49-F238E27FC236}">
                <a16:creationId xmlns:a16="http://schemas.microsoft.com/office/drawing/2014/main" id="{AB44653F-B2C7-B90E-3B43-11D8100F08D1}"/>
              </a:ext>
            </a:extLst>
          </p:cNvPr>
          <p:cNvPicPr>
            <a:picLocks noGrp="1" noChangeAspect="1"/>
          </p:cNvPicPr>
          <p:nvPr>
            <p:ph type="pic" sz="quarter" idx="13"/>
          </p:nvPr>
        </p:nvPicPr>
        <p:blipFill>
          <a:blip r:embed="rId2"/>
          <a:srcRect/>
          <a:stretch/>
        </p:blipFill>
        <p:spPr>
          <a:xfrm>
            <a:off x="-5442" y="0"/>
            <a:ext cx="12192000" cy="6858000"/>
          </a:xfrm>
        </p:spPr>
      </p:pic>
    </p:spTree>
    <p:extLst>
      <p:ext uri="{BB962C8B-B14F-4D97-AF65-F5344CB8AC3E}">
        <p14:creationId xmlns:p14="http://schemas.microsoft.com/office/powerpoint/2010/main" val="3761678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BE74-2058-1647-EE59-41D3F9D9FC88}"/>
              </a:ext>
            </a:extLst>
          </p:cNvPr>
          <p:cNvSpPr>
            <a:spLocks noGrp="1"/>
          </p:cNvSpPr>
          <p:nvPr>
            <p:ph type="title"/>
          </p:nvPr>
        </p:nvSpPr>
        <p:spPr/>
        <p:txBody>
          <a:bodyPr/>
          <a:lstStyle/>
          <a:p>
            <a:r>
              <a:rPr lang="en-GB"/>
              <a:t>Works Cited </a:t>
            </a:r>
            <a:endParaRPr lang="en-GR"/>
          </a:p>
        </p:txBody>
      </p:sp>
      <p:sp>
        <p:nvSpPr>
          <p:cNvPr id="3" name="Text Placeholder 2">
            <a:extLst>
              <a:ext uri="{FF2B5EF4-FFF2-40B4-BE49-F238E27FC236}">
                <a16:creationId xmlns:a16="http://schemas.microsoft.com/office/drawing/2014/main" id="{92F57527-1A40-1B30-048D-512FD9E97FA3}"/>
              </a:ext>
            </a:extLst>
          </p:cNvPr>
          <p:cNvSpPr>
            <a:spLocks noGrp="1"/>
          </p:cNvSpPr>
          <p:nvPr>
            <p:ph type="body" sz="quarter" idx="13"/>
          </p:nvPr>
        </p:nvSpPr>
        <p:spPr>
          <a:xfrm>
            <a:off x="480244" y="2034427"/>
            <a:ext cx="5246151" cy="4097117"/>
          </a:xfrm>
        </p:spPr>
        <p:txBody>
          <a:bodyPr>
            <a:normAutofit fontScale="92500" lnSpcReduction="20000"/>
          </a:bodyPr>
          <a:lstStyle/>
          <a:p>
            <a:r>
              <a:rPr lang="en-GB" b="0" i="0">
                <a:solidFill>
                  <a:schemeClr val="bg1">
                    <a:lumMod val="10000"/>
                  </a:schemeClr>
                </a:solidFill>
                <a:effectLst/>
              </a:rPr>
              <a:t>Emerson, Ralph Waldo. “The Transcendentalist.” 1842.</a:t>
            </a:r>
          </a:p>
          <a:p>
            <a:r>
              <a:rPr lang="en-GB" b="0" i="0" err="1">
                <a:solidFill>
                  <a:schemeClr val="bg1">
                    <a:lumMod val="10000"/>
                  </a:schemeClr>
                </a:solidFill>
                <a:effectLst/>
              </a:rPr>
              <a:t>Gabani</a:t>
            </a:r>
            <a:r>
              <a:rPr lang="en-GB" b="0" i="0">
                <a:solidFill>
                  <a:schemeClr val="bg1">
                    <a:lumMod val="10000"/>
                  </a:schemeClr>
                </a:solidFill>
                <a:effectLst/>
              </a:rPr>
              <a:t>, </a:t>
            </a:r>
            <a:r>
              <a:rPr lang="en-GB" b="0" i="0" err="1">
                <a:solidFill>
                  <a:schemeClr val="bg1">
                    <a:lumMod val="10000"/>
                  </a:schemeClr>
                </a:solidFill>
                <a:effectLst/>
              </a:rPr>
              <a:t>Yassine</a:t>
            </a:r>
            <a:r>
              <a:rPr lang="en-GB" b="0" i="0">
                <a:solidFill>
                  <a:schemeClr val="bg1">
                    <a:lumMod val="10000"/>
                  </a:schemeClr>
                </a:solidFill>
                <a:effectLst/>
              </a:rPr>
              <a:t>. </a:t>
            </a:r>
            <a:r>
              <a:rPr lang="en-GB" b="0" i="1">
                <a:solidFill>
                  <a:schemeClr val="bg1">
                    <a:lumMod val="10000"/>
                  </a:schemeClr>
                </a:solidFill>
                <a:effectLst/>
              </a:rPr>
              <a:t>Psychological Dimensions in Edgar Allan Poe’s Fiction</a:t>
            </a:r>
            <a:r>
              <a:rPr lang="en-GB" b="0" i="0">
                <a:solidFill>
                  <a:schemeClr val="bg1">
                    <a:lumMod val="10000"/>
                  </a:schemeClr>
                </a:solidFill>
                <a:effectLst/>
              </a:rPr>
              <a:t>.</a:t>
            </a:r>
            <a:br>
              <a:rPr lang="en-GB" b="0" i="0">
                <a:solidFill>
                  <a:schemeClr val="bg1">
                    <a:lumMod val="10000"/>
                  </a:schemeClr>
                </a:solidFill>
                <a:effectLst/>
              </a:rPr>
            </a:br>
            <a:r>
              <a:rPr lang="en-GB" b="0" i="0">
                <a:solidFill>
                  <a:schemeClr val="bg1">
                    <a:lumMod val="10000"/>
                  </a:schemeClr>
                </a:solidFill>
                <a:effectLst/>
              </a:rPr>
              <a:t>University of </a:t>
            </a:r>
            <a:r>
              <a:rPr lang="en-GB" b="0" i="0" err="1">
                <a:solidFill>
                  <a:schemeClr val="bg1">
                    <a:lumMod val="10000"/>
                  </a:schemeClr>
                </a:solidFill>
                <a:effectLst/>
              </a:rPr>
              <a:t>Ouargla</a:t>
            </a:r>
            <a:r>
              <a:rPr lang="en-GB" b="0" i="0">
                <a:solidFill>
                  <a:schemeClr val="bg1">
                    <a:lumMod val="10000"/>
                  </a:schemeClr>
                </a:solidFill>
                <a:effectLst/>
              </a:rPr>
              <a:t> Repository, 2017.</a:t>
            </a:r>
          </a:p>
          <a:p>
            <a:r>
              <a:rPr lang="en-GB" b="0" i="0">
                <a:solidFill>
                  <a:schemeClr val="bg1">
                    <a:lumMod val="10000"/>
                  </a:schemeClr>
                </a:solidFill>
                <a:effectLst/>
              </a:rPr>
              <a:t>Poe, Edgar Allan. “Alone.” 1829.</a:t>
            </a:r>
          </a:p>
          <a:p>
            <a:r>
              <a:rPr lang="en-GB" b="0" i="0">
                <a:solidFill>
                  <a:schemeClr val="bg1">
                    <a:lumMod val="10000"/>
                  </a:schemeClr>
                </a:solidFill>
                <a:effectLst/>
              </a:rPr>
              <a:t>Poe, Edgar Allan. </a:t>
            </a:r>
            <a:r>
              <a:rPr lang="en-GB" b="0" i="1">
                <a:solidFill>
                  <a:schemeClr val="bg1">
                    <a:lumMod val="10000"/>
                  </a:schemeClr>
                </a:solidFill>
                <a:effectLst/>
              </a:rPr>
              <a:t>The Fall of the House of Usher</a:t>
            </a:r>
            <a:r>
              <a:rPr lang="en-GB" b="0" i="0">
                <a:solidFill>
                  <a:schemeClr val="bg1">
                    <a:lumMod val="10000"/>
                  </a:schemeClr>
                </a:solidFill>
                <a:effectLst/>
              </a:rPr>
              <a:t>. 1839.</a:t>
            </a:r>
          </a:p>
          <a:p>
            <a:r>
              <a:rPr lang="en-GB" b="0" i="0">
                <a:solidFill>
                  <a:schemeClr val="bg1">
                    <a:lumMod val="10000"/>
                  </a:schemeClr>
                </a:solidFill>
                <a:effectLst/>
              </a:rPr>
              <a:t>Poe, Edgar Allan. </a:t>
            </a:r>
            <a:r>
              <a:rPr lang="en-GB" b="0" i="1">
                <a:solidFill>
                  <a:schemeClr val="bg1">
                    <a:lumMod val="10000"/>
                  </a:schemeClr>
                </a:solidFill>
                <a:effectLst/>
              </a:rPr>
              <a:t>The Imp of the Perverse</a:t>
            </a:r>
            <a:r>
              <a:rPr lang="en-GB" b="0" i="0">
                <a:solidFill>
                  <a:schemeClr val="bg1">
                    <a:lumMod val="10000"/>
                  </a:schemeClr>
                </a:solidFill>
                <a:effectLst/>
              </a:rPr>
              <a:t>. 1845.</a:t>
            </a:r>
          </a:p>
          <a:p>
            <a:r>
              <a:rPr lang="en-GB" b="0" i="0">
                <a:solidFill>
                  <a:schemeClr val="bg1">
                    <a:lumMod val="10000"/>
                  </a:schemeClr>
                </a:solidFill>
                <a:effectLst/>
              </a:rPr>
              <a:t>Poe, Edgar Allan. </a:t>
            </a:r>
            <a:r>
              <a:rPr lang="en-GB" b="0" i="1">
                <a:solidFill>
                  <a:schemeClr val="bg1">
                    <a:lumMod val="10000"/>
                  </a:schemeClr>
                </a:solidFill>
                <a:effectLst/>
              </a:rPr>
              <a:t>The Tell-Tale Heart</a:t>
            </a:r>
            <a:r>
              <a:rPr lang="en-GB" b="0" i="0">
                <a:solidFill>
                  <a:schemeClr val="bg1">
                    <a:lumMod val="10000"/>
                  </a:schemeClr>
                </a:solidFill>
                <a:effectLst/>
              </a:rPr>
              <a:t>. 1843.</a:t>
            </a:r>
          </a:p>
          <a:p>
            <a:r>
              <a:rPr lang="en-GB" b="0" i="0">
                <a:solidFill>
                  <a:schemeClr val="bg1">
                    <a:lumMod val="10000"/>
                  </a:schemeClr>
                </a:solidFill>
                <a:effectLst/>
              </a:rPr>
              <a:t>Poe, Edgar Allan. “The Poetic Principle.” 1850.</a:t>
            </a:r>
          </a:p>
          <a:p>
            <a:r>
              <a:rPr lang="en-GB" b="0" i="0">
                <a:solidFill>
                  <a:schemeClr val="bg1">
                    <a:lumMod val="10000"/>
                  </a:schemeClr>
                </a:solidFill>
                <a:effectLst/>
              </a:rPr>
              <a:t>Thoreau, Henry David. </a:t>
            </a:r>
            <a:r>
              <a:rPr lang="en-GB" b="0" i="1">
                <a:solidFill>
                  <a:schemeClr val="bg1">
                    <a:lumMod val="10000"/>
                  </a:schemeClr>
                </a:solidFill>
                <a:effectLst/>
              </a:rPr>
              <a:t>Walden; or, Life in the Woods</a:t>
            </a:r>
            <a:r>
              <a:rPr lang="en-GB" b="0" i="0">
                <a:solidFill>
                  <a:schemeClr val="bg1">
                    <a:lumMod val="10000"/>
                  </a:schemeClr>
                </a:solidFill>
                <a:effectLst/>
              </a:rPr>
              <a:t>. 1854.</a:t>
            </a:r>
          </a:p>
          <a:p>
            <a:r>
              <a:rPr lang="en-GB" b="0" i="0">
                <a:solidFill>
                  <a:schemeClr val="bg1">
                    <a:lumMod val="10000"/>
                  </a:schemeClr>
                </a:solidFill>
                <a:effectLst/>
              </a:rPr>
              <a:t>“Edgar Allan Poe.” </a:t>
            </a:r>
            <a:r>
              <a:rPr lang="en-GB" b="0" i="1">
                <a:solidFill>
                  <a:schemeClr val="bg1">
                    <a:lumMod val="10000"/>
                  </a:schemeClr>
                </a:solidFill>
                <a:effectLst/>
              </a:rPr>
              <a:t>Poetry Foundation</a:t>
            </a:r>
            <a:r>
              <a:rPr lang="en-GB" b="0" i="0">
                <a:solidFill>
                  <a:schemeClr val="bg1">
                    <a:lumMod val="10000"/>
                  </a:schemeClr>
                </a:solidFill>
                <a:effectLst/>
              </a:rPr>
              <a:t>, 2024.</a:t>
            </a:r>
          </a:p>
          <a:p>
            <a:r>
              <a:rPr lang="en-GB" b="0" i="0">
                <a:solidFill>
                  <a:schemeClr val="bg1">
                    <a:lumMod val="10000"/>
                  </a:schemeClr>
                </a:solidFill>
                <a:effectLst/>
              </a:rPr>
              <a:t>“10 Best Edgar Allan Poe Quotes.” </a:t>
            </a:r>
            <a:r>
              <a:rPr lang="en-GB" b="0" i="1">
                <a:solidFill>
                  <a:schemeClr val="bg1">
                    <a:lumMod val="10000"/>
                  </a:schemeClr>
                </a:solidFill>
                <a:effectLst/>
              </a:rPr>
              <a:t>Penguin Books</a:t>
            </a:r>
            <a:r>
              <a:rPr lang="en-GB" b="0" i="0">
                <a:solidFill>
                  <a:schemeClr val="bg1">
                    <a:lumMod val="10000"/>
                  </a:schemeClr>
                </a:solidFill>
                <a:effectLst/>
              </a:rPr>
              <a:t>, 2023.</a:t>
            </a:r>
          </a:p>
          <a:p>
            <a:endParaRPr lang="en-GR"/>
          </a:p>
        </p:txBody>
      </p:sp>
      <p:sp>
        <p:nvSpPr>
          <p:cNvPr id="4" name="Text Placeholder 3">
            <a:extLst>
              <a:ext uri="{FF2B5EF4-FFF2-40B4-BE49-F238E27FC236}">
                <a16:creationId xmlns:a16="http://schemas.microsoft.com/office/drawing/2014/main" id="{D7535088-1E02-C83A-F120-A2FB83DC4037}"/>
              </a:ext>
            </a:extLst>
          </p:cNvPr>
          <p:cNvSpPr>
            <a:spLocks noGrp="1"/>
          </p:cNvSpPr>
          <p:nvPr>
            <p:ph type="body" sz="quarter" idx="14"/>
          </p:nvPr>
        </p:nvSpPr>
        <p:spPr/>
        <p:txBody>
          <a:bodyPr>
            <a:normAutofit/>
          </a:bodyPr>
          <a:lstStyle/>
          <a:p>
            <a:r>
              <a:rPr lang="en-GB" b="1" i="0">
                <a:solidFill>
                  <a:schemeClr val="bg1">
                    <a:lumMod val="10000"/>
                  </a:schemeClr>
                </a:solidFill>
                <a:effectLst/>
              </a:rPr>
              <a:t>Images</a:t>
            </a:r>
          </a:p>
          <a:p>
            <a:r>
              <a:rPr lang="en-GB" b="0" i="0">
                <a:solidFill>
                  <a:schemeClr val="bg1">
                    <a:lumMod val="10000"/>
                  </a:schemeClr>
                </a:solidFill>
                <a:effectLst/>
              </a:rPr>
              <a:t>Goya, Francisco. </a:t>
            </a:r>
            <a:r>
              <a:rPr lang="en-GB" b="0" i="1">
                <a:solidFill>
                  <a:schemeClr val="bg1">
                    <a:lumMod val="10000"/>
                  </a:schemeClr>
                </a:solidFill>
                <a:effectLst/>
              </a:rPr>
              <a:t>Saturn Devouring His Son</a:t>
            </a:r>
            <a:r>
              <a:rPr lang="en-GB" b="0" i="0">
                <a:solidFill>
                  <a:schemeClr val="bg1">
                    <a:lumMod val="10000"/>
                  </a:schemeClr>
                </a:solidFill>
                <a:effectLst/>
              </a:rPr>
              <a:t>. 1820–1823.</a:t>
            </a:r>
          </a:p>
          <a:p>
            <a:r>
              <a:rPr lang="en-GB" b="0" i="0">
                <a:solidFill>
                  <a:schemeClr val="bg1">
                    <a:lumMod val="10000"/>
                  </a:schemeClr>
                </a:solidFill>
                <a:effectLst/>
              </a:rPr>
              <a:t>“Romanticism.” </a:t>
            </a:r>
            <a:r>
              <a:rPr lang="en-GB" b="0" i="1">
                <a:solidFill>
                  <a:schemeClr val="bg1">
                    <a:lumMod val="10000"/>
                  </a:schemeClr>
                </a:solidFill>
                <a:effectLst/>
              </a:rPr>
              <a:t>Wikipedia</a:t>
            </a:r>
            <a:r>
              <a:rPr lang="en-GB" b="0" i="0">
                <a:solidFill>
                  <a:schemeClr val="bg1">
                    <a:lumMod val="10000"/>
                  </a:schemeClr>
                </a:solidFill>
                <a:effectLst/>
              </a:rPr>
              <a:t>, 2024.</a:t>
            </a:r>
          </a:p>
          <a:p>
            <a:r>
              <a:rPr lang="en-GB" b="0" i="0">
                <a:solidFill>
                  <a:schemeClr val="bg1">
                    <a:lumMod val="10000"/>
                  </a:schemeClr>
                </a:solidFill>
                <a:effectLst/>
              </a:rPr>
              <a:t>“Edgar Allan Poe.” </a:t>
            </a:r>
            <a:r>
              <a:rPr lang="en-GB" b="0" i="1" err="1">
                <a:solidFill>
                  <a:schemeClr val="bg1">
                    <a:lumMod val="10000"/>
                  </a:schemeClr>
                </a:solidFill>
                <a:effectLst/>
              </a:rPr>
              <a:t>Saatchi</a:t>
            </a:r>
            <a:r>
              <a:rPr lang="en-GB" b="0" i="1">
                <a:solidFill>
                  <a:schemeClr val="bg1">
                    <a:lumMod val="10000"/>
                  </a:schemeClr>
                </a:solidFill>
                <a:effectLst/>
              </a:rPr>
              <a:t> Art</a:t>
            </a:r>
            <a:r>
              <a:rPr lang="en-GB" b="0" i="0">
                <a:solidFill>
                  <a:schemeClr val="bg1">
                    <a:lumMod val="10000"/>
                  </a:schemeClr>
                </a:solidFill>
                <a:effectLst/>
              </a:rPr>
              <a:t>, 2024.</a:t>
            </a:r>
          </a:p>
          <a:p>
            <a:endParaRPr lang="en-GR">
              <a:solidFill>
                <a:schemeClr val="bg1">
                  <a:lumMod val="10000"/>
                </a:schemeClr>
              </a:solidFill>
            </a:endParaRPr>
          </a:p>
        </p:txBody>
      </p:sp>
    </p:spTree>
    <p:extLst>
      <p:ext uri="{BB962C8B-B14F-4D97-AF65-F5344CB8AC3E}">
        <p14:creationId xmlns:p14="http://schemas.microsoft.com/office/powerpoint/2010/main" val="312373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6D89D-9D03-60D1-9FDA-8211C4C6B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1B887-9F0D-CA18-FF0C-12A2FD9F5B1E}"/>
              </a:ext>
            </a:extLst>
          </p:cNvPr>
          <p:cNvSpPr>
            <a:spLocks noGrp="1"/>
          </p:cNvSpPr>
          <p:nvPr>
            <p:ph type="title"/>
          </p:nvPr>
        </p:nvSpPr>
        <p:spPr/>
        <p:txBody>
          <a:bodyPr/>
          <a:lstStyle/>
          <a:p>
            <a:r>
              <a:rPr lang="en-US"/>
              <a:t>Edgar Allan Poe: A Haunted Mind or an Injured Soul?</a:t>
            </a:r>
          </a:p>
        </p:txBody>
      </p:sp>
      <p:sp>
        <p:nvSpPr>
          <p:cNvPr id="6" name="Content Placeholder 5">
            <a:extLst>
              <a:ext uri="{FF2B5EF4-FFF2-40B4-BE49-F238E27FC236}">
                <a16:creationId xmlns:a16="http://schemas.microsoft.com/office/drawing/2014/main" id="{AFBA1233-8A15-B0D5-A91C-5658751B9AAD}"/>
              </a:ext>
            </a:extLst>
          </p:cNvPr>
          <p:cNvSpPr>
            <a:spLocks noGrp="1"/>
          </p:cNvSpPr>
          <p:nvPr>
            <p:ph idx="1"/>
          </p:nvPr>
        </p:nvSpPr>
        <p:spPr>
          <a:xfrm>
            <a:off x="653970" y="1741989"/>
            <a:ext cx="10903352" cy="3308156"/>
          </a:xfrm>
        </p:spPr>
        <p:txBody>
          <a:bodyPr vert="horz" lIns="91440" tIns="45720" rIns="91440" bIns="45720" rtlCol="0" anchor="t">
            <a:normAutofit/>
          </a:bodyPr>
          <a:lstStyle/>
          <a:p>
            <a:r>
              <a:rPr lang="en-US"/>
              <a:t>Edgar Allan Poe was born January</a:t>
            </a:r>
            <a:r>
              <a:rPr lang="en-US">
                <a:ea typeface="+mn-lt"/>
                <a:cs typeface="+mn-lt"/>
              </a:rPr>
              <a:t> 19, 1809, in Boston Massachusetts, United States.</a:t>
            </a:r>
          </a:p>
          <a:p>
            <a:r>
              <a:rPr lang="en-US"/>
              <a:t>He was orphaned at the age of 2 after his mother' s death and his father' s abandonment.</a:t>
            </a:r>
          </a:p>
          <a:p>
            <a:r>
              <a:rPr lang="en-US"/>
              <a:t>He was never officially adopted by the family that raised him (which created insecurities, </a:t>
            </a:r>
            <a:r>
              <a:rPr lang="en-US">
                <a:ea typeface="+mn-lt"/>
                <a:cs typeface="+mn-lt"/>
              </a:rPr>
              <a:t>early exposure to loss and instability influenced his focus on death, isolation, and disturbed psychology which, later contributed to his difficulties with alcohol.)</a:t>
            </a:r>
          </a:p>
          <a:p>
            <a:r>
              <a:rPr lang="en-US">
                <a:ea typeface="+mn-lt"/>
                <a:cs typeface="+mn-lt"/>
              </a:rPr>
              <a:t>He studied languages and literature at the University of Virginia. Later he attended West Point, where he was exposed to mathematics, logic, and discipline.</a:t>
            </a:r>
            <a:endParaRPr lang="en-US"/>
          </a:p>
          <a:p>
            <a:r>
              <a:rPr lang="en-US"/>
              <a:t>In his studies he </a:t>
            </a:r>
            <a:r>
              <a:rPr lang="en-US">
                <a:ea typeface="+mn-lt"/>
                <a:cs typeface="+mn-lt"/>
              </a:rPr>
              <a:t>developed strong interest in aesthetics and poetic theory, psychology and perception as well as construction of emotional effect in fiction.</a:t>
            </a:r>
            <a:endParaRPr lang="en-US"/>
          </a:p>
          <a:p>
            <a:pPr marL="0" indent="0">
              <a:buNone/>
            </a:pPr>
            <a:endParaRPr lang="en-US"/>
          </a:p>
        </p:txBody>
      </p:sp>
      <p:sp>
        <p:nvSpPr>
          <p:cNvPr id="4" name="TextBox 3">
            <a:extLst>
              <a:ext uri="{FF2B5EF4-FFF2-40B4-BE49-F238E27FC236}">
                <a16:creationId xmlns:a16="http://schemas.microsoft.com/office/drawing/2014/main" id="{80DBF4A2-69B6-6883-EA43-9D5B6C547CCE}"/>
              </a:ext>
            </a:extLst>
          </p:cNvPr>
          <p:cNvSpPr txBox="1"/>
          <p:nvPr/>
        </p:nvSpPr>
        <p:spPr>
          <a:xfrm>
            <a:off x="3048000" y="5477746"/>
            <a:ext cx="6096000" cy="101566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b="1" i="1">
                <a:latin typeface="MS Gothic"/>
                <a:ea typeface="MS Gothic"/>
              </a:rPr>
              <a:t>“From childhood's hour I have not been. As others were, I have not seen. As others saw, I could not awaken. My heart to joy at the same tone. And all I loved, I loved alone.”</a:t>
            </a:r>
          </a:p>
          <a:p>
            <a:pPr algn="ctr"/>
            <a:endParaRPr lang="en-GB" b="1" i="1">
              <a:latin typeface="MS Gothic"/>
              <a:ea typeface="MS Gothic"/>
            </a:endParaRPr>
          </a:p>
        </p:txBody>
      </p:sp>
    </p:spTree>
    <p:extLst>
      <p:ext uri="{BB962C8B-B14F-4D97-AF65-F5344CB8AC3E}">
        <p14:creationId xmlns:p14="http://schemas.microsoft.com/office/powerpoint/2010/main" val="65406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6B45-59A7-C589-9ECA-BA4BE7D7D9F3}"/>
              </a:ext>
            </a:extLst>
          </p:cNvPr>
          <p:cNvSpPr>
            <a:spLocks noGrp="1"/>
          </p:cNvSpPr>
          <p:nvPr>
            <p:ph type="title"/>
          </p:nvPr>
        </p:nvSpPr>
        <p:spPr>
          <a:xfrm>
            <a:off x="2999" y="965995"/>
            <a:ext cx="10923934" cy="746761"/>
          </a:xfrm>
        </p:spPr>
        <p:txBody>
          <a:bodyPr>
            <a:normAutofit fontScale="90000"/>
          </a:bodyPr>
          <a:lstStyle/>
          <a:p>
            <a:r>
              <a:rPr lang="en-US"/>
              <a:t>American Romanticism &amp; Transcendentalism</a:t>
            </a:r>
            <a:br>
              <a:rPr lang="en-US"/>
            </a:br>
            <a:r>
              <a:rPr lang="en-US"/>
              <a:t/>
            </a:r>
            <a:br>
              <a:rPr lang="en-US"/>
            </a:br>
            <a:r>
              <a:rPr lang="en-US" b="0">
                <a:ea typeface="+mj-lt"/>
                <a:cs typeface="+mj-lt"/>
              </a:rPr>
              <a:t>Dominant Literary Movement (1830s–1850s)</a:t>
            </a:r>
            <a:r>
              <a:rPr lang="en-US"/>
              <a:t> </a:t>
            </a:r>
          </a:p>
        </p:txBody>
      </p:sp>
      <p:sp>
        <p:nvSpPr>
          <p:cNvPr id="5" name="Content Placeholder 4">
            <a:extLst>
              <a:ext uri="{FF2B5EF4-FFF2-40B4-BE49-F238E27FC236}">
                <a16:creationId xmlns:a16="http://schemas.microsoft.com/office/drawing/2014/main" id="{FBFE3E85-F977-4917-D2F3-E64C503441F1}"/>
              </a:ext>
            </a:extLst>
          </p:cNvPr>
          <p:cNvSpPr>
            <a:spLocks noGrp="1"/>
          </p:cNvSpPr>
          <p:nvPr>
            <p:ph idx="1"/>
          </p:nvPr>
        </p:nvSpPr>
        <p:spPr>
          <a:xfrm>
            <a:off x="157780" y="2319975"/>
            <a:ext cx="10923934" cy="2232069"/>
          </a:xfrm>
        </p:spPr>
        <p:txBody>
          <a:bodyPr vert="horz" lIns="91440" tIns="45720" rIns="91440" bIns="45720" rtlCol="0" anchor="t">
            <a:normAutofit/>
          </a:bodyPr>
          <a:lstStyle/>
          <a:p>
            <a:r>
              <a:rPr lang="en-US">
                <a:ea typeface="+mn-lt"/>
                <a:cs typeface="+mn-lt"/>
              </a:rPr>
              <a:t>Emphasized intuition and spirituality</a:t>
            </a:r>
            <a:endParaRPr lang="en-US"/>
          </a:p>
          <a:p>
            <a:r>
              <a:rPr lang="en-US">
                <a:ea typeface="+mn-lt"/>
                <a:cs typeface="+mn-lt"/>
              </a:rPr>
              <a:t>Belief in the inherent goodness of humanity</a:t>
            </a:r>
            <a:endParaRPr lang="en-US"/>
          </a:p>
          <a:p>
            <a:r>
              <a:rPr lang="en-US">
                <a:ea typeface="+mn-lt"/>
                <a:cs typeface="+mn-lt"/>
              </a:rPr>
              <a:t>Nature as a source of truth and healing</a:t>
            </a:r>
            <a:endParaRPr lang="en-US"/>
          </a:p>
          <a:p>
            <a:r>
              <a:rPr lang="en-US">
                <a:ea typeface="+mn-lt"/>
                <a:cs typeface="+mn-lt"/>
              </a:rPr>
              <a:t>Individual self as divine and trustworthy</a:t>
            </a:r>
            <a:endParaRPr lang="en-US"/>
          </a:p>
          <a:p>
            <a:r>
              <a:rPr lang="en-US"/>
              <a:t>Two of its major thinkers were </a:t>
            </a:r>
            <a:r>
              <a:rPr lang="en-US">
                <a:ea typeface="+mn-lt"/>
                <a:cs typeface="+mn-lt"/>
              </a:rPr>
              <a:t>Ralph Waldo Emerson and Henry David Thoreau</a:t>
            </a:r>
            <a:endParaRPr lang="en-US"/>
          </a:p>
          <a:p>
            <a:endParaRPr lang="en-US"/>
          </a:p>
        </p:txBody>
      </p:sp>
      <p:sp>
        <p:nvSpPr>
          <p:cNvPr id="3" name="TextBox 2">
            <a:extLst>
              <a:ext uri="{FF2B5EF4-FFF2-40B4-BE49-F238E27FC236}">
                <a16:creationId xmlns:a16="http://schemas.microsoft.com/office/drawing/2014/main" id="{DDC2BE99-DA79-F40D-746A-C93BD3D14E73}"/>
              </a:ext>
            </a:extLst>
          </p:cNvPr>
          <p:cNvSpPr txBox="1"/>
          <p:nvPr/>
        </p:nvSpPr>
        <p:spPr>
          <a:xfrm>
            <a:off x="1295400" y="5083628"/>
            <a:ext cx="609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Times New Roman"/>
                <a:cs typeface="Times New Roman"/>
              </a:rPr>
              <a:t>“I went to the woods because I wished to live deliberately, to front only the essential facts of life.”</a:t>
            </a:r>
            <a:br>
              <a:rPr lang="en-US" b="1">
                <a:latin typeface="Times New Roman"/>
                <a:cs typeface="Times New Roman"/>
              </a:rPr>
            </a:br>
            <a:r>
              <a:rPr lang="en-US" b="1">
                <a:latin typeface="Times New Roman"/>
                <a:cs typeface="Times New Roman"/>
              </a:rPr>
              <a:t>— Henry David Thoreau, Walden (1854)</a:t>
            </a:r>
          </a:p>
          <a:p>
            <a:pPr algn="ctr"/>
            <a:endParaRPr lang="en-GB"/>
          </a:p>
        </p:txBody>
      </p:sp>
      <p:pic>
        <p:nvPicPr>
          <p:cNvPr id="4" name="Picture 3" descr="A person standing on a rock looking at the clouds&#10;&#10;AI-generated content may be incorrect.">
            <a:extLst>
              <a:ext uri="{FF2B5EF4-FFF2-40B4-BE49-F238E27FC236}">
                <a16:creationId xmlns:a16="http://schemas.microsoft.com/office/drawing/2014/main" id="{CF8BCD27-D3EF-22D5-37D9-4DCFA943EADD}"/>
              </a:ext>
            </a:extLst>
          </p:cNvPr>
          <p:cNvPicPr>
            <a:picLocks noChangeAspect="1"/>
          </p:cNvPicPr>
          <p:nvPr/>
        </p:nvPicPr>
        <p:blipFill>
          <a:blip r:embed="rId2"/>
          <a:stretch>
            <a:fillRect/>
          </a:stretch>
        </p:blipFill>
        <p:spPr>
          <a:xfrm>
            <a:off x="8121766" y="-1361"/>
            <a:ext cx="4652280" cy="6860721"/>
          </a:xfrm>
          <a:prstGeom prst="rect">
            <a:avLst/>
          </a:prstGeom>
        </p:spPr>
      </p:pic>
    </p:spTree>
    <p:extLst>
      <p:ext uri="{BB962C8B-B14F-4D97-AF65-F5344CB8AC3E}">
        <p14:creationId xmlns:p14="http://schemas.microsoft.com/office/powerpoint/2010/main" val="1566291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FE804-5AE9-FCBF-863D-718981E7FBA5}"/>
              </a:ext>
            </a:extLst>
          </p:cNvPr>
          <p:cNvSpPr>
            <a:spLocks noGrp="1"/>
          </p:cNvSpPr>
          <p:nvPr>
            <p:ph type="title"/>
          </p:nvPr>
        </p:nvSpPr>
        <p:spPr>
          <a:xfrm>
            <a:off x="612647" y="-469349"/>
            <a:ext cx="6616831" cy="1709824"/>
          </a:xfrm>
        </p:spPr>
        <p:txBody>
          <a:bodyPr/>
          <a:lstStyle/>
          <a:p>
            <a:r>
              <a:rPr lang="en-GB"/>
              <a:t>Dark Romanticism – Anti Transcendentalism</a:t>
            </a:r>
            <a:br>
              <a:rPr lang="en-GB"/>
            </a:br>
            <a:r>
              <a:rPr lang="en-GB" b="0">
                <a:ea typeface="+mj-lt"/>
                <a:cs typeface="+mj-lt"/>
              </a:rPr>
              <a:t>A Reaction Against Optimism</a:t>
            </a:r>
            <a:endParaRPr lang="en-GB">
              <a:ea typeface="+mj-lt"/>
              <a:cs typeface="+mj-lt"/>
            </a:endParaRPr>
          </a:p>
        </p:txBody>
      </p:sp>
      <p:sp>
        <p:nvSpPr>
          <p:cNvPr id="4" name="Content Placeholder 3">
            <a:extLst>
              <a:ext uri="{FF2B5EF4-FFF2-40B4-BE49-F238E27FC236}">
                <a16:creationId xmlns:a16="http://schemas.microsoft.com/office/drawing/2014/main" id="{99649A3F-BAE4-3BF1-F4F9-69CCA1C14F3F}"/>
              </a:ext>
            </a:extLst>
          </p:cNvPr>
          <p:cNvSpPr>
            <a:spLocks noGrp="1"/>
          </p:cNvSpPr>
          <p:nvPr>
            <p:ph sz="quarter" idx="14"/>
          </p:nvPr>
        </p:nvSpPr>
        <p:spPr>
          <a:xfrm>
            <a:off x="612647" y="1720868"/>
            <a:ext cx="6616831" cy="2613699"/>
          </a:xfrm>
        </p:spPr>
        <p:txBody>
          <a:bodyPr vert="horz" lIns="91440" tIns="45720" rIns="91440" bIns="45720" rtlCol="0" anchor="t">
            <a:normAutofit/>
          </a:bodyPr>
          <a:lstStyle/>
          <a:p>
            <a:r>
              <a:rPr lang="en-GB" sz="1800">
                <a:ea typeface="+mn-lt"/>
                <a:cs typeface="+mn-lt"/>
              </a:rPr>
              <a:t>Focus on human imperfection and sin</a:t>
            </a:r>
            <a:endParaRPr lang="en-GB" sz="1800"/>
          </a:p>
          <a:p>
            <a:r>
              <a:rPr lang="en-GB" sz="1800">
                <a:ea typeface="+mn-lt"/>
                <a:cs typeface="+mn-lt"/>
              </a:rPr>
              <a:t>Exploration of guilt, fear, and obsession</a:t>
            </a:r>
            <a:endParaRPr lang="en-GB" sz="1800"/>
          </a:p>
          <a:p>
            <a:r>
              <a:rPr lang="en-GB" sz="1800">
                <a:ea typeface="+mn-lt"/>
                <a:cs typeface="+mn-lt"/>
              </a:rPr>
              <a:t>Distrust of reason and moral certainty</a:t>
            </a:r>
            <a:endParaRPr lang="en-GB" sz="1800"/>
          </a:p>
          <a:p>
            <a:r>
              <a:rPr lang="en-GB" sz="1800">
                <a:ea typeface="+mn-lt"/>
                <a:cs typeface="+mn-lt"/>
              </a:rPr>
              <a:t>Interest in death, decay, and the supernatural</a:t>
            </a:r>
            <a:endParaRPr lang="en-GB" sz="1800"/>
          </a:p>
          <a:p>
            <a:r>
              <a:rPr lang="en-GB" sz="1800">
                <a:ea typeface="+mn-lt"/>
                <a:cs typeface="+mn-lt"/>
              </a:rPr>
              <a:t>Psychological rather than spiritual exploration</a:t>
            </a:r>
            <a:endParaRPr lang="en-GB" sz="1800"/>
          </a:p>
          <a:p>
            <a:endParaRPr lang="en-GB"/>
          </a:p>
        </p:txBody>
      </p:sp>
      <p:pic>
        <p:nvPicPr>
          <p:cNvPr id="5" name="Picture Placeholder 4">
            <a:extLst>
              <a:ext uri="{FF2B5EF4-FFF2-40B4-BE49-F238E27FC236}">
                <a16:creationId xmlns:a16="http://schemas.microsoft.com/office/drawing/2014/main" id="{33252D7B-189A-9610-656F-867C234CCFC3}"/>
              </a:ext>
            </a:extLst>
          </p:cNvPr>
          <p:cNvPicPr>
            <a:picLocks noGrp="1" noChangeAspect="1"/>
          </p:cNvPicPr>
          <p:nvPr>
            <p:ph type="pic" sz="quarter" idx="13"/>
          </p:nvPr>
        </p:nvPicPr>
        <p:blipFill>
          <a:blip r:embed="rId2"/>
          <a:srcRect t="7624" b="7624"/>
          <a:stretch/>
        </p:blipFill>
        <p:spPr>
          <a:prstGeom prst="rect">
            <a:avLst/>
          </a:prstGeom>
          <a:blipFill>
            <a:blip r:embed="rId3">
              <a:alphaModFix amt="70000"/>
              <a:extLst>
                <a:ext uri="{28A0092B-C50C-407E-A947-70E740481C1C}">
                  <a14:useLocalDpi xmlns:a14="http://schemas.microsoft.com/office/drawing/2010/main" val="0"/>
                </a:ext>
              </a:extLst>
            </a:blip>
            <a:stretch>
              <a:fillRect/>
            </a:stretch>
          </a:blipFill>
        </p:spPr>
      </p:pic>
      <p:sp>
        <p:nvSpPr>
          <p:cNvPr id="3" name="TextBox 2">
            <a:extLst>
              <a:ext uri="{FF2B5EF4-FFF2-40B4-BE49-F238E27FC236}">
                <a16:creationId xmlns:a16="http://schemas.microsoft.com/office/drawing/2014/main" id="{FDE2C9E5-DE48-ADAF-3498-E74059648CA0}"/>
              </a:ext>
            </a:extLst>
          </p:cNvPr>
          <p:cNvSpPr txBox="1"/>
          <p:nvPr/>
        </p:nvSpPr>
        <p:spPr>
          <a:xfrm>
            <a:off x="870857" y="4996543"/>
            <a:ext cx="609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latin typeface="MS Gothic"/>
                <a:ea typeface="MS Gothic"/>
              </a:rPr>
              <a:t>"To the Transcendentalists... we say: You are metaphor-run-mad. You are too spiritual. You see a soul in a cabbage."</a:t>
            </a:r>
            <a:endParaRPr lang="en-GB" b="1" i="1">
              <a:latin typeface="MS Gothic"/>
              <a:ea typeface="MS Gothic"/>
            </a:endParaRPr>
          </a:p>
          <a:p>
            <a:pPr algn="ctr"/>
            <a:endParaRPr lang="en-GB"/>
          </a:p>
        </p:txBody>
      </p:sp>
    </p:spTree>
    <p:extLst>
      <p:ext uri="{BB962C8B-B14F-4D97-AF65-F5344CB8AC3E}">
        <p14:creationId xmlns:p14="http://schemas.microsoft.com/office/powerpoint/2010/main" val="60263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F18C-EC60-1D86-080B-52A6953C29DA}"/>
              </a:ext>
            </a:extLst>
          </p:cNvPr>
          <p:cNvSpPr>
            <a:spLocks noGrp="1"/>
          </p:cNvSpPr>
          <p:nvPr>
            <p:ph type="title"/>
          </p:nvPr>
        </p:nvSpPr>
        <p:spPr>
          <a:noFill/>
          <a:ln>
            <a:noFill/>
          </a:ln>
        </p:spPr>
        <p:txBody>
          <a:bodyPr anchor="b">
            <a:normAutofit/>
          </a:bodyPr>
          <a:lstStyle/>
          <a:p>
            <a:r>
              <a:rPr lang="en-US"/>
              <a:t>Poe as Anti-Transcendentalist</a:t>
            </a:r>
            <a:br>
              <a:rPr lang="en-US"/>
            </a:br>
            <a:r>
              <a:rPr lang="en-US" b="0"/>
              <a:t>Philosophical Opposition</a:t>
            </a:r>
          </a:p>
          <a:p>
            <a:endParaRPr lang="en-US"/>
          </a:p>
        </p:txBody>
      </p:sp>
      <p:sp>
        <p:nvSpPr>
          <p:cNvPr id="3" name="Text Placeholder 2">
            <a:extLst>
              <a:ext uri="{FF2B5EF4-FFF2-40B4-BE49-F238E27FC236}">
                <a16:creationId xmlns:a16="http://schemas.microsoft.com/office/drawing/2014/main" id="{60209999-BAB7-E068-86F3-8EE636B149B2}"/>
              </a:ext>
            </a:extLst>
          </p:cNvPr>
          <p:cNvSpPr>
            <a:spLocks noGrp="1"/>
          </p:cNvSpPr>
          <p:nvPr>
            <p:ph type="body" idx="1"/>
          </p:nvPr>
        </p:nvSpPr>
        <p:spPr/>
        <p:txBody>
          <a:bodyPr/>
          <a:lstStyle/>
          <a:p>
            <a:r>
              <a:rPr lang="en-GB"/>
              <a:t>Transcendentalism</a:t>
            </a:r>
          </a:p>
        </p:txBody>
      </p:sp>
      <p:sp>
        <p:nvSpPr>
          <p:cNvPr id="4" name="Text Placeholder 3">
            <a:extLst>
              <a:ext uri="{FF2B5EF4-FFF2-40B4-BE49-F238E27FC236}">
                <a16:creationId xmlns:a16="http://schemas.microsoft.com/office/drawing/2014/main" id="{FF296D87-123F-7B24-9338-2CFE626AEADF}"/>
              </a:ext>
            </a:extLst>
          </p:cNvPr>
          <p:cNvSpPr>
            <a:spLocks noGrp="1"/>
          </p:cNvSpPr>
          <p:nvPr>
            <p:ph type="body" sz="quarter" idx="3"/>
          </p:nvPr>
        </p:nvSpPr>
        <p:spPr/>
        <p:txBody>
          <a:bodyPr/>
          <a:lstStyle/>
          <a:p>
            <a:r>
              <a:rPr lang="en-GB"/>
              <a:t>Poe' s vision</a:t>
            </a:r>
          </a:p>
        </p:txBody>
      </p:sp>
      <p:sp>
        <p:nvSpPr>
          <p:cNvPr id="5" name="Text Placeholder 4">
            <a:extLst>
              <a:ext uri="{FF2B5EF4-FFF2-40B4-BE49-F238E27FC236}">
                <a16:creationId xmlns:a16="http://schemas.microsoft.com/office/drawing/2014/main" id="{72D03E9F-BF84-F5F6-0235-B2BAABEEC6D7}"/>
              </a:ext>
            </a:extLst>
          </p:cNvPr>
          <p:cNvSpPr>
            <a:spLocks noGrp="1"/>
          </p:cNvSpPr>
          <p:nvPr>
            <p:ph type="body" sz="quarter" idx="13"/>
          </p:nvPr>
        </p:nvSpPr>
        <p:spPr/>
        <p:txBody>
          <a:bodyPr vert="horz" lIns="91440" tIns="45720" rIns="91440" bIns="45720" rtlCol="0" anchor="t">
            <a:normAutofit/>
          </a:bodyPr>
          <a:lstStyle/>
          <a:p>
            <a:r>
              <a:rPr lang="en-GB"/>
              <a:t>Humans are good by nature</a:t>
            </a:r>
          </a:p>
          <a:p>
            <a:r>
              <a:rPr lang="en-GB"/>
              <a:t>The mind leads to the truth</a:t>
            </a:r>
          </a:p>
          <a:p>
            <a:r>
              <a:rPr lang="en-GB"/>
              <a:t>Nature heals </a:t>
            </a:r>
          </a:p>
          <a:p>
            <a:r>
              <a:rPr lang="en-GB"/>
              <a:t>The self is divine</a:t>
            </a:r>
          </a:p>
          <a:p>
            <a:endParaRPr lang="en-GB"/>
          </a:p>
        </p:txBody>
      </p:sp>
      <p:sp>
        <p:nvSpPr>
          <p:cNvPr id="6" name="Text Placeholder 5">
            <a:extLst>
              <a:ext uri="{FF2B5EF4-FFF2-40B4-BE49-F238E27FC236}">
                <a16:creationId xmlns:a16="http://schemas.microsoft.com/office/drawing/2014/main" id="{F18CA562-70C8-0C4E-A90B-A60FE8C994C6}"/>
              </a:ext>
            </a:extLst>
          </p:cNvPr>
          <p:cNvSpPr>
            <a:spLocks noGrp="1"/>
          </p:cNvSpPr>
          <p:nvPr>
            <p:ph type="body" sz="quarter" idx="14"/>
          </p:nvPr>
        </p:nvSpPr>
        <p:spPr/>
        <p:txBody>
          <a:bodyPr vert="horz" lIns="91440" tIns="45720" rIns="91440" bIns="45720" rtlCol="0" anchor="t">
            <a:normAutofit/>
          </a:bodyPr>
          <a:lstStyle/>
          <a:p>
            <a:r>
              <a:rPr lang="en-GB"/>
              <a:t>Humans are self-destructive</a:t>
            </a:r>
          </a:p>
          <a:p>
            <a:r>
              <a:rPr lang="en-GB"/>
              <a:t>The mind creates illusion</a:t>
            </a:r>
          </a:p>
          <a:p>
            <a:r>
              <a:rPr lang="en-GB"/>
              <a:t>Isolation corrupts</a:t>
            </a:r>
          </a:p>
          <a:p>
            <a:r>
              <a:rPr lang="en-GB"/>
              <a:t>The self is unstable</a:t>
            </a:r>
          </a:p>
          <a:p>
            <a:endParaRPr lang="en-GB"/>
          </a:p>
        </p:txBody>
      </p:sp>
    </p:spTree>
    <p:extLst>
      <p:ext uri="{BB962C8B-B14F-4D97-AF65-F5344CB8AC3E}">
        <p14:creationId xmlns:p14="http://schemas.microsoft.com/office/powerpoint/2010/main" val="291156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additive="base">
                                        <p:cTn id="3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 calcmode="lin" valueType="num">
                                      <p:cBhvr additive="base">
                                        <p:cTn id="4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 calcmode="lin" valueType="num">
                                      <p:cBhvr additive="base">
                                        <p:cTn id="5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 calcmode="lin" valueType="num">
                                      <p:cBhvr additive="base">
                                        <p:cTn id="5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32F8-E21D-68DC-2A6B-6A44F01175C0}"/>
              </a:ext>
            </a:extLst>
          </p:cNvPr>
          <p:cNvSpPr>
            <a:spLocks noGrp="1"/>
          </p:cNvSpPr>
          <p:nvPr>
            <p:ph type="title"/>
          </p:nvPr>
        </p:nvSpPr>
        <p:spPr>
          <a:xfrm>
            <a:off x="653970" y="998315"/>
            <a:ext cx="10903352" cy="746568"/>
          </a:xfrm>
        </p:spPr>
        <p:txBody>
          <a:bodyPr/>
          <a:lstStyle/>
          <a:p>
            <a:r>
              <a:rPr lang="en-US"/>
              <a:t>Psychology  &amp; Mental Illness in Poe</a:t>
            </a:r>
          </a:p>
        </p:txBody>
      </p:sp>
      <p:sp>
        <p:nvSpPr>
          <p:cNvPr id="3" name="Text Placeholder 2">
            <a:extLst>
              <a:ext uri="{FF2B5EF4-FFF2-40B4-BE49-F238E27FC236}">
                <a16:creationId xmlns:a16="http://schemas.microsoft.com/office/drawing/2014/main" id="{E435B5EE-EC32-8941-B9F3-74604A298061}"/>
              </a:ext>
            </a:extLst>
          </p:cNvPr>
          <p:cNvSpPr>
            <a:spLocks noGrp="1"/>
          </p:cNvSpPr>
          <p:nvPr>
            <p:ph type="body" sz="quarter" idx="13"/>
          </p:nvPr>
        </p:nvSpPr>
        <p:spPr>
          <a:xfrm>
            <a:off x="653969" y="2125883"/>
            <a:ext cx="5246151" cy="4097117"/>
          </a:xfrm>
        </p:spPr>
        <p:txBody>
          <a:bodyPr vert="horz" lIns="91440" tIns="45720" rIns="91440" bIns="45720" rtlCol="0" anchor="ctr">
            <a:normAutofit/>
          </a:bodyPr>
          <a:lstStyle/>
          <a:p>
            <a:r>
              <a:rPr lang="en-US" b="1">
                <a:ea typeface="+mn-lt"/>
                <a:cs typeface="+mn-lt"/>
              </a:rPr>
              <a:t>Recurring Psychological Themes: </a:t>
            </a:r>
            <a:endParaRPr lang="en-US">
              <a:ea typeface="+mn-lt"/>
              <a:cs typeface="+mn-lt"/>
            </a:endParaRPr>
          </a:p>
          <a:p>
            <a:pPr marL="285750" indent="-285750">
              <a:buChar char="•"/>
            </a:pPr>
            <a:r>
              <a:rPr lang="en-US">
                <a:ea typeface="+mn-lt"/>
                <a:cs typeface="+mn-lt"/>
              </a:rPr>
              <a:t>Obsession and fixation</a:t>
            </a:r>
            <a:endParaRPr lang="en-US"/>
          </a:p>
          <a:p>
            <a:pPr marL="285750" indent="-285750">
              <a:buChar char="•"/>
            </a:pPr>
            <a:r>
              <a:rPr lang="en-US">
                <a:ea typeface="+mn-lt"/>
                <a:cs typeface="+mn-lt"/>
              </a:rPr>
              <a:t>Paranoia and anxiety</a:t>
            </a:r>
            <a:endParaRPr lang="en-US"/>
          </a:p>
          <a:p>
            <a:pPr marL="285750" indent="-285750">
              <a:buChar char="•"/>
            </a:pPr>
            <a:r>
              <a:rPr lang="en-US">
                <a:ea typeface="+mn-lt"/>
                <a:cs typeface="+mn-lt"/>
              </a:rPr>
              <a:t>Guilt-induced hallucinations</a:t>
            </a:r>
            <a:endParaRPr lang="en-US"/>
          </a:p>
          <a:p>
            <a:pPr marL="285750" indent="-285750">
              <a:buChar char="•"/>
            </a:pPr>
            <a:r>
              <a:rPr lang="en-US">
                <a:ea typeface="+mn-lt"/>
                <a:cs typeface="+mn-lt"/>
              </a:rPr>
              <a:t>Fragmented identity</a:t>
            </a:r>
            <a:endParaRPr lang="en-US"/>
          </a:p>
          <a:p>
            <a:pPr marL="285750" indent="-285750">
              <a:buChar char="•"/>
            </a:pPr>
            <a:r>
              <a:rPr lang="en-US">
                <a:ea typeface="+mn-lt"/>
                <a:cs typeface="+mn-lt"/>
              </a:rPr>
              <a:t>Unreliable narrators</a:t>
            </a:r>
            <a:endParaRPr lang="en-US"/>
          </a:p>
          <a:p>
            <a:endParaRPr lang="en-US"/>
          </a:p>
        </p:txBody>
      </p:sp>
      <p:sp>
        <p:nvSpPr>
          <p:cNvPr id="4" name="Text Placeholder 3">
            <a:extLst>
              <a:ext uri="{FF2B5EF4-FFF2-40B4-BE49-F238E27FC236}">
                <a16:creationId xmlns:a16="http://schemas.microsoft.com/office/drawing/2014/main" id="{085F83F2-AAC5-A5A2-512A-01B647657FF8}"/>
              </a:ext>
            </a:extLst>
          </p:cNvPr>
          <p:cNvSpPr>
            <a:spLocks noGrp="1"/>
          </p:cNvSpPr>
          <p:nvPr>
            <p:ph type="body" sz="quarter" idx="14"/>
          </p:nvPr>
        </p:nvSpPr>
        <p:spPr>
          <a:xfrm>
            <a:off x="6286504" y="2125883"/>
            <a:ext cx="5270817" cy="4097117"/>
          </a:xfrm>
        </p:spPr>
        <p:txBody>
          <a:bodyPr vert="horz" lIns="91440" tIns="45720" rIns="91440" bIns="45720" rtlCol="0" anchor="ctr">
            <a:normAutofit/>
          </a:bodyPr>
          <a:lstStyle/>
          <a:p>
            <a:r>
              <a:rPr lang="en-US" b="1">
                <a:ea typeface="+mn-lt"/>
                <a:cs typeface="+mn-lt"/>
              </a:rPr>
              <a:t>Narrative Technique</a:t>
            </a:r>
            <a:r>
              <a:rPr lang="en-US" b="1"/>
              <a:t>:</a:t>
            </a:r>
            <a:endParaRPr lang="en-US"/>
          </a:p>
          <a:p>
            <a:pPr>
              <a:buChar char="•"/>
            </a:pPr>
            <a:r>
              <a:rPr lang="en-US" b="1"/>
              <a:t> </a:t>
            </a:r>
            <a:r>
              <a:rPr lang="en-US" b="1">
                <a:ea typeface="+mn-lt"/>
                <a:cs typeface="+mn-lt"/>
              </a:rPr>
              <a:t> </a:t>
            </a:r>
            <a:r>
              <a:rPr lang="en-US">
                <a:ea typeface="+mn-lt"/>
                <a:cs typeface="+mn-lt"/>
              </a:rPr>
              <a:t>Stories told from inside disturbed consciousness.</a:t>
            </a:r>
            <a:endParaRPr lang="en-US"/>
          </a:p>
          <a:p>
            <a:pPr>
              <a:buChar char="•"/>
            </a:pPr>
            <a:r>
              <a:rPr lang="en-US">
                <a:ea typeface="+mn-lt"/>
                <a:cs typeface="+mn-lt"/>
              </a:rPr>
              <a:t>  Readers experience madness directly.</a:t>
            </a:r>
            <a:r>
              <a:rPr lang="en-US"/>
              <a:t/>
            </a:r>
            <a:br>
              <a:rPr lang="en-US"/>
            </a:br>
            <a:endParaRPr lang="en-US"/>
          </a:p>
          <a:p>
            <a:r>
              <a:rPr lang="en-US" b="1">
                <a:ea typeface="+mn-lt"/>
                <a:cs typeface="+mn-lt"/>
              </a:rPr>
              <a:t>Interpretation</a:t>
            </a:r>
            <a:r>
              <a:rPr lang="en-US" b="1"/>
              <a:t>: </a:t>
            </a:r>
          </a:p>
          <a:p>
            <a:pPr marL="285750" indent="-285750">
              <a:buChar char="•"/>
            </a:pPr>
            <a:r>
              <a:rPr lang="en-US">
                <a:ea typeface="+mn-lt"/>
                <a:cs typeface="+mn-lt"/>
              </a:rPr>
              <a:t> Mental instability becomes a literary method for exploring human limits</a:t>
            </a:r>
            <a:r>
              <a:rPr lang="en-US"/>
              <a:t>.  </a:t>
            </a:r>
          </a:p>
        </p:txBody>
      </p:sp>
    </p:spTree>
    <p:extLst>
      <p:ext uri="{BB962C8B-B14F-4D97-AF65-F5344CB8AC3E}">
        <p14:creationId xmlns:p14="http://schemas.microsoft.com/office/powerpoint/2010/main" val="2168735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701D7-435D-8E7D-53C0-66C0C37F5C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B919A6-9AF9-EAE8-1E8A-98AE77C79C43}"/>
              </a:ext>
            </a:extLst>
          </p:cNvPr>
          <p:cNvSpPr>
            <a:spLocks noGrp="1"/>
          </p:cNvSpPr>
          <p:nvPr>
            <p:ph type="title"/>
          </p:nvPr>
        </p:nvSpPr>
        <p:spPr>
          <a:xfrm>
            <a:off x="622123" y="1754187"/>
            <a:ext cx="3790335" cy="2540000"/>
          </a:xfrm>
        </p:spPr>
        <p:txBody>
          <a:bodyPr>
            <a:normAutofit/>
          </a:bodyPr>
          <a:lstStyle/>
          <a:p>
            <a:pPr marL="285750" indent="-285750">
              <a:buFont typeface="Arial"/>
              <a:buChar char="•"/>
            </a:pPr>
            <a:r>
              <a:rPr lang="en-US" sz="1800" b="0">
                <a:ea typeface="+mj-lt"/>
                <a:cs typeface="+mj-lt"/>
              </a:rPr>
              <a:t>  Mental and physical decay are interconnected</a:t>
            </a:r>
          </a:p>
          <a:p>
            <a:pPr marL="285750" indent="-285750">
              <a:buFont typeface="Arial"/>
              <a:buChar char="•"/>
            </a:pPr>
            <a:r>
              <a:rPr lang="en-US" sz="1800" b="0">
                <a:ea typeface="+mj-lt"/>
                <a:cs typeface="+mj-lt"/>
              </a:rPr>
              <a:t>  Isolation intensifies psychological instability</a:t>
            </a:r>
            <a:endParaRPr lang="en-US"/>
          </a:p>
          <a:p>
            <a:pPr marL="285750" indent="-285750">
              <a:buFont typeface="Arial"/>
              <a:buChar char="•"/>
            </a:pPr>
            <a:r>
              <a:rPr lang="en-US" sz="1800" b="0">
                <a:ea typeface="+mj-lt"/>
                <a:cs typeface="+mj-lt"/>
              </a:rPr>
              <a:t>Blurred boundary between reality and hallucination</a:t>
            </a:r>
            <a:br>
              <a:rPr lang="en-US" sz="1800" b="0">
                <a:ea typeface="+mj-lt"/>
                <a:cs typeface="+mj-lt"/>
              </a:rPr>
            </a:br>
            <a:r>
              <a:rPr lang="en-US" sz="1800" b="0">
                <a:ea typeface="+mj-lt"/>
                <a:cs typeface="+mj-lt"/>
              </a:rPr>
              <a:t/>
            </a:r>
            <a:br>
              <a:rPr lang="en-US" sz="1800" b="0">
                <a:ea typeface="+mj-lt"/>
                <a:cs typeface="+mj-lt"/>
              </a:rPr>
            </a:br>
            <a:r>
              <a:rPr lang="en-US" sz="1800" b="0">
                <a:ea typeface="+mj-lt"/>
                <a:cs typeface="+mj-lt"/>
              </a:rPr>
              <a:t/>
            </a:r>
            <a:br>
              <a:rPr lang="en-US" sz="1800" b="0">
                <a:ea typeface="+mj-lt"/>
                <a:cs typeface="+mj-lt"/>
              </a:rPr>
            </a:br>
            <a:endParaRPr lang="en-US" sz="1800" b="0">
              <a:ea typeface="+mj-lt"/>
              <a:cs typeface="+mj-lt"/>
            </a:endParaRPr>
          </a:p>
        </p:txBody>
      </p:sp>
      <p:sp>
        <p:nvSpPr>
          <p:cNvPr id="6" name="Content Placeholder 5">
            <a:extLst>
              <a:ext uri="{FF2B5EF4-FFF2-40B4-BE49-F238E27FC236}">
                <a16:creationId xmlns:a16="http://schemas.microsoft.com/office/drawing/2014/main" id="{E5236CAB-BB4B-BDCA-63F6-F77BA904E53B}"/>
              </a:ext>
            </a:extLst>
          </p:cNvPr>
          <p:cNvSpPr>
            <a:spLocks noGrp="1"/>
          </p:cNvSpPr>
          <p:nvPr>
            <p:ph sz="quarter" idx="13"/>
          </p:nvPr>
        </p:nvSpPr>
        <p:spPr>
          <a:xfrm>
            <a:off x="4417842" y="1111249"/>
            <a:ext cx="7152028" cy="5588002"/>
          </a:xfrm>
        </p:spPr>
        <p:txBody>
          <a:bodyPr vert="horz" lIns="91440" tIns="45720" rIns="91440" bIns="45720" rtlCol="0" anchor="t">
            <a:normAutofit/>
          </a:bodyPr>
          <a:lstStyle/>
          <a:p>
            <a:pPr marL="0" indent="0">
              <a:buNone/>
            </a:pPr>
            <a:r>
              <a:rPr lang="en-US" b="1">
                <a:ea typeface="+mn-lt"/>
                <a:cs typeface="+mn-lt"/>
              </a:rPr>
              <a:t>Symbolism</a:t>
            </a:r>
            <a:endParaRPr lang="en-US"/>
          </a:p>
          <a:p>
            <a:r>
              <a:rPr lang="en-US" sz="1800">
                <a:ea typeface="+mn-lt"/>
                <a:cs typeface="+mn-lt"/>
              </a:rPr>
              <a:t>The house reflects Roderick Usher’s mind.</a:t>
            </a:r>
            <a:endParaRPr lang="en-US" sz="1800"/>
          </a:p>
          <a:p>
            <a:r>
              <a:rPr lang="en-US" sz="1800">
                <a:ea typeface="+mn-lt"/>
                <a:cs typeface="+mn-lt"/>
              </a:rPr>
              <a:t>The house collapsing depicts the collapse of consciousness</a:t>
            </a:r>
          </a:p>
          <a:p>
            <a:endParaRPr lang="en-US"/>
          </a:p>
          <a:p>
            <a:pPr marL="0" indent="0">
              <a:buNone/>
            </a:pPr>
            <a:r>
              <a:rPr lang="en-US" b="1">
                <a:ea typeface="+mn-lt"/>
                <a:cs typeface="+mn-lt"/>
              </a:rPr>
              <a:t>Dark Romantic Idea</a:t>
            </a:r>
            <a:endParaRPr lang="en-US"/>
          </a:p>
          <a:p>
            <a:r>
              <a:rPr lang="en-US" sz="1800">
                <a:ea typeface="+mn-lt"/>
                <a:cs typeface="+mn-lt"/>
              </a:rPr>
              <a:t>The self cannot escape internal darkness.</a:t>
            </a:r>
            <a:endParaRPr lang="en-US" sz="1800"/>
          </a:p>
          <a:p>
            <a:endParaRPr lang="en-US"/>
          </a:p>
        </p:txBody>
      </p:sp>
      <p:sp>
        <p:nvSpPr>
          <p:cNvPr id="2" name="TextBox 1">
            <a:extLst>
              <a:ext uri="{FF2B5EF4-FFF2-40B4-BE49-F238E27FC236}">
                <a16:creationId xmlns:a16="http://schemas.microsoft.com/office/drawing/2014/main" id="{0D9E6710-C2C6-703A-21C7-2E20B9746F52}"/>
              </a:ext>
            </a:extLst>
          </p:cNvPr>
          <p:cNvSpPr txBox="1"/>
          <p:nvPr/>
        </p:nvSpPr>
        <p:spPr>
          <a:xfrm>
            <a:off x="4179093" y="119062"/>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The Fall of the House of Usher</a:t>
            </a:r>
          </a:p>
          <a:p>
            <a:pPr algn="ctr"/>
            <a:endParaRPr lang="en-GB"/>
          </a:p>
        </p:txBody>
      </p:sp>
      <p:sp>
        <p:nvSpPr>
          <p:cNvPr id="3" name="TextBox 2">
            <a:extLst>
              <a:ext uri="{FF2B5EF4-FFF2-40B4-BE49-F238E27FC236}">
                <a16:creationId xmlns:a16="http://schemas.microsoft.com/office/drawing/2014/main" id="{29D59EA2-D405-8190-29E2-5AE757784C5E}"/>
              </a:ext>
            </a:extLst>
          </p:cNvPr>
          <p:cNvSpPr txBox="1"/>
          <p:nvPr/>
        </p:nvSpPr>
        <p:spPr>
          <a:xfrm>
            <a:off x="619125" y="1107281"/>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Key Themes:</a:t>
            </a:r>
          </a:p>
          <a:p>
            <a:pPr algn="ctr"/>
            <a:endParaRPr lang="en-GB"/>
          </a:p>
        </p:txBody>
      </p:sp>
      <p:pic>
        <p:nvPicPr>
          <p:cNvPr id="5" name="Picture 4" descr="A book cover of a book&#10;&#10;AI-generated content may be incorrect.">
            <a:extLst>
              <a:ext uri="{FF2B5EF4-FFF2-40B4-BE49-F238E27FC236}">
                <a16:creationId xmlns:a16="http://schemas.microsoft.com/office/drawing/2014/main" id="{BE2D5F59-ACED-F218-7A55-B0FED9FBB7AC}"/>
              </a:ext>
            </a:extLst>
          </p:cNvPr>
          <p:cNvPicPr>
            <a:picLocks noChangeAspect="1"/>
          </p:cNvPicPr>
          <p:nvPr/>
        </p:nvPicPr>
        <p:blipFill>
          <a:blip r:embed="rId2"/>
          <a:srcRect l="65" t="69" r="486" b="30903"/>
          <a:stretch>
            <a:fillRect/>
          </a:stretch>
        </p:blipFill>
        <p:spPr>
          <a:xfrm>
            <a:off x="1923" y="3419475"/>
            <a:ext cx="4179595" cy="3442217"/>
          </a:xfrm>
          <a:prstGeom prst="rect">
            <a:avLst/>
          </a:prstGeom>
        </p:spPr>
      </p:pic>
      <p:sp>
        <p:nvSpPr>
          <p:cNvPr id="7" name="TextBox 6">
            <a:extLst>
              <a:ext uri="{FF2B5EF4-FFF2-40B4-BE49-F238E27FC236}">
                <a16:creationId xmlns:a16="http://schemas.microsoft.com/office/drawing/2014/main" id="{F3B6EA23-0569-2E15-CF10-26AF03EB968A}"/>
              </a:ext>
            </a:extLst>
          </p:cNvPr>
          <p:cNvSpPr txBox="1"/>
          <p:nvPr/>
        </p:nvSpPr>
        <p:spPr>
          <a:xfrm>
            <a:off x="4953000" y="5143500"/>
            <a:ext cx="6096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latin typeface="MS Gothic"/>
                <a:ea typeface="MS Gothic"/>
              </a:rPr>
              <a:t>"I shall perish," said he, "I must perish in this deplorable folly. Thus, thus, and not otherwise, shall I be lost."</a:t>
            </a:r>
            <a:endParaRPr lang="en-US" i="1"/>
          </a:p>
          <a:p>
            <a:pPr algn="ctr"/>
            <a:endParaRPr lang="en-GB"/>
          </a:p>
        </p:txBody>
      </p:sp>
    </p:spTree>
    <p:extLst>
      <p:ext uri="{BB962C8B-B14F-4D97-AF65-F5344CB8AC3E}">
        <p14:creationId xmlns:p14="http://schemas.microsoft.com/office/powerpoint/2010/main" val="1403495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 calcmode="lin" valueType="num">
                                      <p:cBhvr additive="base">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0D7-F74C-CD9E-C576-1CB8FFE8778E}"/>
              </a:ext>
            </a:extLst>
          </p:cNvPr>
          <p:cNvSpPr>
            <a:spLocks noGrp="1"/>
          </p:cNvSpPr>
          <p:nvPr>
            <p:ph type="title"/>
          </p:nvPr>
        </p:nvSpPr>
        <p:spPr>
          <a:xfrm>
            <a:off x="6832051" y="-138045"/>
            <a:ext cx="4714869" cy="1113477"/>
          </a:xfrm>
        </p:spPr>
        <p:txBody>
          <a:bodyPr/>
          <a:lstStyle/>
          <a:p>
            <a:r>
              <a:rPr lang="en-US">
                <a:ea typeface="+mj-lt"/>
                <a:cs typeface="+mj-lt"/>
              </a:rPr>
              <a:t>The Psychology of Inner Darkness</a:t>
            </a:r>
            <a:endParaRPr lang="en-US"/>
          </a:p>
        </p:txBody>
      </p:sp>
      <p:pic>
        <p:nvPicPr>
          <p:cNvPr id="8" name="Picture Placeholder 7" descr="A book cover of a person holding an object&#10;&#10;AI-generated content may be incorrect.">
            <a:extLst>
              <a:ext uri="{FF2B5EF4-FFF2-40B4-BE49-F238E27FC236}">
                <a16:creationId xmlns:a16="http://schemas.microsoft.com/office/drawing/2014/main" id="{3758795C-F053-0AAB-7C2B-761E0EE3DFAC}"/>
              </a:ext>
            </a:extLst>
          </p:cNvPr>
          <p:cNvPicPr>
            <a:picLocks noGrp="1" noChangeAspect="1"/>
          </p:cNvPicPr>
          <p:nvPr>
            <p:ph type="pic" sz="quarter" idx="13"/>
          </p:nvPr>
        </p:nvPicPr>
        <p:blipFill>
          <a:blip r:embed="rId2"/>
          <a:srcRect l="-270" r="3450" b="38261"/>
          <a:stretch>
            <a:fillRect/>
          </a:stretch>
        </p:blipFill>
        <p:spPr>
          <a:xfrm>
            <a:off x="389468" y="417739"/>
            <a:ext cx="6086560" cy="6017389"/>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B4F9B846-2ADF-71A7-4BE2-D3D1BB0F2BA9}"/>
              </a:ext>
            </a:extLst>
          </p:cNvPr>
          <p:cNvSpPr>
            <a:spLocks noGrp="1"/>
          </p:cNvSpPr>
          <p:nvPr>
            <p:ph sz="quarter" idx="14"/>
          </p:nvPr>
        </p:nvSpPr>
        <p:spPr>
          <a:xfrm>
            <a:off x="6787879" y="1014085"/>
            <a:ext cx="5399564" cy="5838394"/>
          </a:xfrm>
        </p:spPr>
        <p:txBody>
          <a:bodyPr vert="horz" lIns="91440" tIns="45720" rIns="91440" bIns="45720" rtlCol="0" anchor="t">
            <a:normAutofit fontScale="85000" lnSpcReduction="20000"/>
          </a:bodyPr>
          <a:lstStyle/>
          <a:p>
            <a:pPr marL="342900" indent="-342900">
              <a:buAutoNum type="arabicPeriod"/>
            </a:pPr>
            <a:r>
              <a:rPr lang="en-GB">
                <a:ea typeface="+mn-lt"/>
                <a:cs typeface="+mn-lt"/>
              </a:rPr>
              <a:t>The "Imp of the Perverse" (Self-Sabotage / intrusive thoughts): drives us to do the wrong thing just because it is appealing</a:t>
            </a:r>
          </a:p>
          <a:p>
            <a:pPr marL="342900" indent="-342900">
              <a:buAutoNum type="arabicPeriod"/>
            </a:pPr>
            <a:r>
              <a:rPr lang="en-GB">
                <a:ea typeface="+mn-lt"/>
                <a:cs typeface="+mn-lt"/>
              </a:rPr>
              <a:t>The Feedback Loop of Environment and Mind: our mental health affects our surroundings. In ''The Fall of the House of Usher'' the crack in the building depicts Usher's split psyche</a:t>
            </a:r>
          </a:p>
          <a:p>
            <a:pPr marL="342900" indent="-342900">
              <a:buAutoNum type="arabicPeriod"/>
            </a:pPr>
            <a:r>
              <a:rPr lang="en-GB">
                <a:ea typeface="+mn-lt"/>
                <a:cs typeface="+mn-lt"/>
              </a:rPr>
              <a:t>The Terror of "Hypersensitivity"(censor overload): when Roderick gets disgusted by the scent of flowers the light or sounds Poe shows how mental illness can make you despise even the beauty of nature</a:t>
            </a:r>
          </a:p>
          <a:p>
            <a:pPr marL="342900" indent="-342900">
              <a:buAutoNum type="arabicPeriod"/>
            </a:pPr>
            <a:r>
              <a:rPr lang="en-GB">
                <a:ea typeface="+mn-lt"/>
                <a:cs typeface="+mn-lt"/>
              </a:rPr>
              <a:t>The "Buried Alive" Metaphor (taphophobia): even when Poe's characters try to hide their guilt like in ''The Tell – Tale Heart'' the emotions still burst out and expose the true self (repressed trauma)</a:t>
            </a:r>
          </a:p>
          <a:p>
            <a:pPr marL="342900" indent="-342900">
              <a:buAutoNum type="arabicPeriod"/>
            </a:pPr>
            <a:endParaRPr lang="en-GB">
              <a:ea typeface="+mn-lt"/>
              <a:cs typeface="+mn-lt"/>
            </a:endParaRPr>
          </a:p>
          <a:p>
            <a:pPr marL="0" indent="0">
              <a:buNone/>
            </a:pPr>
            <a:r>
              <a:rPr lang="en-GB">
                <a:ea typeface="+mn-lt"/>
                <a:cs typeface="+mn-lt"/>
              </a:rPr>
              <a:t>"Madness" becomes Poe’s critique of Transcendental optimism.</a:t>
            </a:r>
          </a:p>
          <a:p>
            <a:pPr marL="0" indent="0">
              <a:lnSpc>
                <a:spcPct val="100000"/>
              </a:lnSpc>
              <a:buNone/>
            </a:pPr>
            <a:r>
              <a:rPr lang="en-GB">
                <a:ea typeface="+mn-lt"/>
                <a:cs typeface="+mn-lt"/>
              </a:rPr>
              <a:t> Psychological horror expresses philosophical </a:t>
            </a:r>
            <a:r>
              <a:rPr lang="en-GB" err="1">
                <a:ea typeface="+mn-lt"/>
                <a:cs typeface="+mn-lt"/>
              </a:rPr>
              <a:t>skepticism</a:t>
            </a:r>
            <a:r>
              <a:rPr lang="en-GB">
                <a:ea typeface="+mn-lt"/>
                <a:cs typeface="+mn-lt"/>
              </a:rPr>
              <a:t>.</a:t>
            </a:r>
            <a:endParaRPr lang="en-GB"/>
          </a:p>
          <a:p>
            <a:pPr marL="342900" indent="-342900">
              <a:buAutoNum type="arabicPeriod"/>
            </a:pPr>
            <a:endParaRPr lang="en-GB">
              <a:ea typeface="+mn-lt"/>
              <a:cs typeface="+mn-lt"/>
            </a:endParaRPr>
          </a:p>
          <a:p>
            <a:pPr marL="0" indent="0">
              <a:buNone/>
            </a:pPr>
            <a:r>
              <a:rPr lang="en-GB" b="1" i="1">
                <a:solidFill>
                  <a:srgbClr val="292929"/>
                </a:solidFill>
                <a:latin typeface="MS Gothic"/>
                <a:ea typeface="MS Gothic"/>
                <a:cs typeface="Helvetica"/>
              </a:rPr>
              <a:t>"Hear “The Tell-Tale Heart” read aloud. The Tell-Tale Heart True! — nervous — very, very dreadfully nervous I had been and am; but why will you say that I am mad?"</a:t>
            </a:r>
            <a:endParaRPr lang="en-GB" b="1" i="1">
              <a:latin typeface="MS Gothic"/>
              <a:ea typeface="MS Gothic"/>
            </a:endParaRPr>
          </a:p>
          <a:p>
            <a:pPr marL="342900" indent="-342900">
              <a:buAutoNum type="arabicPeriod"/>
            </a:pPr>
            <a:endParaRPr lang="en-GB" b="1">
              <a:ea typeface="+mn-lt"/>
              <a:cs typeface="+mn-lt"/>
            </a:endParaRPr>
          </a:p>
          <a:p>
            <a:pPr marL="0" indent="0">
              <a:buNone/>
            </a:pPr>
            <a:endParaRPr lang="en-GB">
              <a:ea typeface="+mn-lt"/>
              <a:cs typeface="+mn-lt"/>
            </a:endParaRPr>
          </a:p>
          <a:p>
            <a:pPr>
              <a:buAutoNum type="arabicPeriod"/>
            </a:pPr>
            <a:endParaRPr lang="en-GB">
              <a:ea typeface="+mn-lt"/>
              <a:cs typeface="+mn-lt"/>
            </a:endParaRPr>
          </a:p>
        </p:txBody>
      </p:sp>
    </p:spTree>
    <p:extLst>
      <p:ext uri="{BB962C8B-B14F-4D97-AF65-F5344CB8AC3E}">
        <p14:creationId xmlns:p14="http://schemas.microsoft.com/office/powerpoint/2010/main" val="1858387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BB16D-2F4A-F938-64C3-F8B6808F5004}"/>
              </a:ext>
            </a:extLst>
          </p:cNvPr>
          <p:cNvSpPr>
            <a:spLocks noGrp="1"/>
          </p:cNvSpPr>
          <p:nvPr>
            <p:ph type="title"/>
          </p:nvPr>
        </p:nvSpPr>
        <p:spPr/>
        <p:txBody>
          <a:bodyPr>
            <a:normAutofit/>
          </a:bodyPr>
          <a:lstStyle/>
          <a:p>
            <a:r>
              <a:rPr lang="en-US" sz="2800"/>
              <a:t>The inability to reach the "sublime"</a:t>
            </a:r>
          </a:p>
        </p:txBody>
      </p:sp>
      <p:sp>
        <p:nvSpPr>
          <p:cNvPr id="5" name="Content Placeholder 4">
            <a:extLst>
              <a:ext uri="{FF2B5EF4-FFF2-40B4-BE49-F238E27FC236}">
                <a16:creationId xmlns:a16="http://schemas.microsoft.com/office/drawing/2014/main" id="{6BCE1C32-E3BE-E820-0C0D-D82105EBFBD0}"/>
              </a:ext>
            </a:extLst>
          </p:cNvPr>
          <p:cNvSpPr>
            <a:spLocks noGrp="1"/>
          </p:cNvSpPr>
          <p:nvPr>
            <p:ph idx="1"/>
          </p:nvPr>
        </p:nvSpPr>
        <p:spPr/>
        <p:txBody>
          <a:bodyPr vert="horz" lIns="91440" tIns="45720" rIns="91440" bIns="45720" rtlCol="0" anchor="t">
            <a:normAutofit/>
          </a:bodyPr>
          <a:lstStyle/>
          <a:p>
            <a:pPr marL="0" indent="0">
              <a:buNone/>
            </a:pPr>
            <a:r>
              <a:rPr lang="en-US" sz="2400">
                <a:latin typeface="MS Gothic"/>
                <a:ea typeface="MS Gothic"/>
              </a:rPr>
              <a:t>"And thus when by Poetry, or when by Music, the most entrancing of the poetic moods, we find ourselves melted into tears, we weep then, not... through excess pleasure, but through a certain petulant, impatient sorrow at our inability to grasp now, wholly, here on earth, at once and forever, those divine and rapturous joys of which through the poem, or through the music, we attain to but brief and indeterminate glimpses."</a:t>
            </a:r>
          </a:p>
        </p:txBody>
      </p:sp>
    </p:spTree>
    <p:extLst>
      <p:ext uri="{BB962C8B-B14F-4D97-AF65-F5344CB8AC3E}">
        <p14:creationId xmlns:p14="http://schemas.microsoft.com/office/powerpoint/2010/main" val="183493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Modern Minimalist">
  <a:themeElements>
    <a:clrScheme name="Custom 1">
      <a:dk1>
        <a:srgbClr val="292929"/>
      </a:dk1>
      <a:lt1>
        <a:srgbClr val="E6E6E6"/>
      </a:lt1>
      <a:dk2>
        <a:srgbClr val="2C3932"/>
      </a:dk2>
      <a:lt2>
        <a:srgbClr val="FDF6EA"/>
      </a:lt2>
      <a:accent1>
        <a:srgbClr val="ECEDE7"/>
      </a:accent1>
      <a:accent2>
        <a:srgbClr val="C5C1B3"/>
      </a:accent2>
      <a:accent3>
        <a:srgbClr val="757569"/>
      </a:accent3>
      <a:accent4>
        <a:srgbClr val="5D5149"/>
      </a:accent4>
      <a:accent5>
        <a:srgbClr val="25282B"/>
      </a:accent5>
      <a:accent6>
        <a:srgbClr val="757D79"/>
      </a:accent6>
      <a:hlink>
        <a:srgbClr val="7C766E"/>
      </a:hlink>
      <a:folHlink>
        <a:srgbClr val="7F8169"/>
      </a:folHlink>
    </a:clrScheme>
    <a:fontScheme name="Custom 8">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Minimalist_Marketing Presentation_win32_LW_V5" id="{EE25A059-E042-48BD-9BBE-F3448E828BF8}" vid="{6B566A4A-587E-4CAA-B0EF-099A6B4A3C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ECBDF24-F1CF-4FAC-955B-29E6C6CD1604}">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D4D0C1-2294-4FB1-A70A-F8864DFE586D}">
  <ds:schemaRefs>
    <ds:schemaRef ds:uri="http://schemas.microsoft.com/sharepoint/v3/contenttype/forms"/>
  </ds:schemaRefs>
</ds:datastoreItem>
</file>

<file path=customXml/itemProps3.xml><?xml version="1.0" encoding="utf-8"?>
<ds:datastoreItem xmlns:ds="http://schemas.openxmlformats.org/officeDocument/2006/customXml" ds:itemID="{94F07B20-79A7-4533-8271-E8F0A8690F70}">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617</Words>
  <Application>Microsoft Office PowerPoint</Application>
  <PresentationFormat>Widescreen</PresentationFormat>
  <Paragraphs>102</Paragraphs>
  <Slides>12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MS Gothic</vt:lpstr>
      <vt:lpstr>.AppleSystemUIFont</vt:lpstr>
      <vt:lpstr>Aptos</vt:lpstr>
      <vt:lpstr>Arial</vt:lpstr>
      <vt:lpstr>Arial,Sans-Serif</vt:lpstr>
      <vt:lpstr>Helvetica</vt:lpstr>
      <vt:lpstr>Raleway</vt:lpstr>
      <vt:lpstr>Times New Roman</vt:lpstr>
      <vt:lpstr>UICTFontTextStyleBody</vt:lpstr>
      <vt:lpstr>Modern Minimalist</vt:lpstr>
      <vt:lpstr>         Edgar Allan Poe and the Failure of the Rational Mind Introduction to American Fiction Course Instructor: Dr. Theodora Tsimpouki   </vt:lpstr>
      <vt:lpstr>Edgar Allan Poe: A Haunted Mind or an Injured Soul?</vt:lpstr>
      <vt:lpstr>American Romanticism &amp; Transcendentalism  Dominant Literary Movement (1830s–1850s) </vt:lpstr>
      <vt:lpstr>Dark Romanticism – Anti Transcendentalism A Reaction Against Optimism</vt:lpstr>
      <vt:lpstr>Poe as Anti-Transcendentalist Philosophical Opposition </vt:lpstr>
      <vt:lpstr>Psychology  &amp; Mental Illness in Poe</vt:lpstr>
      <vt:lpstr>  Mental and physical decay are interconnected   Isolation intensifies psychological instability Blurred boundary between reality and hallucination   </vt:lpstr>
      <vt:lpstr>The Psychology of Inner Darkness</vt:lpstr>
      <vt:lpstr>The inability to reach the "sublime"</vt:lpstr>
      <vt:lpstr>Conclusion:</vt:lpstr>
      <vt:lpstr>QUOTH THE RAVEN,</vt:lpstr>
      <vt:lpstr>Works Cited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Edgar Allan Poe and the Failure of the Rational Mind Introduction to American Fiction Professor Dr. Θεοδώρα Τσιμπούκη   </dc:title>
  <dc:creator/>
  <cp:lastModifiedBy>Author</cp:lastModifiedBy>
  <cp:revision>2</cp:revision>
  <dcterms:created xsi:type="dcterms:W3CDTF">2026-03-17T11:52:08Z</dcterms:created>
  <dcterms:modified xsi:type="dcterms:W3CDTF">2026-03-27T15:43:55Z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