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7" r:id="rId2"/>
    <p:sldId id="257" r:id="rId3"/>
    <p:sldId id="259" r:id="rId4"/>
    <p:sldId id="269" r:id="rId5"/>
    <p:sldId id="262" r:id="rId6"/>
    <p:sldId id="282" r:id="rId7"/>
    <p:sldId id="286" r:id="rId8"/>
    <p:sldId id="270" r:id="rId9"/>
    <p:sldId id="283" r:id="rId10"/>
    <p:sldId id="284" r:id="rId11"/>
    <p:sldId id="285" r:id="rId12"/>
    <p:sldId id="260" r:id="rId13"/>
    <p:sldId id="264" r:id="rId14"/>
    <p:sldId id="261" r:id="rId15"/>
    <p:sldId id="266" r:id="rId16"/>
    <p:sldId id="265" r:id="rId17"/>
    <p:sldId id="288" r:id="rId18"/>
    <p:sldId id="289" r:id="rId19"/>
    <p:sldId id="290" r:id="rId20"/>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2" autoAdjust="0"/>
    <p:restoredTop sz="94660"/>
  </p:normalViewPr>
  <p:slideViewPr>
    <p:cSldViewPr snapToGrid="0">
      <p:cViewPr varScale="1">
        <p:scale>
          <a:sx n="93" d="100"/>
          <a:sy n="93" d="100"/>
        </p:scale>
        <p:origin x="84" y="2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l-G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3AACFFEB-76DC-4507-8126-26D9088FC4D6}" type="datetimeFigureOut">
              <a:rPr lang="el-GR" smtClean="0"/>
              <a:t>26/5/2021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1DEC2C1-FAAD-4EE4-A069-34229277FFAC}" type="slidenum">
              <a:rPr lang="el-GR" smtClean="0"/>
              <a:t>‹#›</a:t>
            </a:fld>
            <a:endParaRPr lang="el-GR"/>
          </a:p>
        </p:txBody>
      </p:sp>
    </p:spTree>
    <p:extLst>
      <p:ext uri="{BB962C8B-B14F-4D97-AF65-F5344CB8AC3E}">
        <p14:creationId xmlns:p14="http://schemas.microsoft.com/office/powerpoint/2010/main" val="37279844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3AACFFEB-76DC-4507-8126-26D9088FC4D6}" type="datetimeFigureOut">
              <a:rPr lang="el-GR" smtClean="0"/>
              <a:t>26/5/2021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1DEC2C1-FAAD-4EE4-A069-34229277FFAC}" type="slidenum">
              <a:rPr lang="el-GR" smtClean="0"/>
              <a:t>‹#›</a:t>
            </a:fld>
            <a:endParaRPr lang="el-GR"/>
          </a:p>
        </p:txBody>
      </p:sp>
    </p:spTree>
    <p:extLst>
      <p:ext uri="{BB962C8B-B14F-4D97-AF65-F5344CB8AC3E}">
        <p14:creationId xmlns:p14="http://schemas.microsoft.com/office/powerpoint/2010/main" val="1730854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3AACFFEB-76DC-4507-8126-26D9088FC4D6}" type="datetimeFigureOut">
              <a:rPr lang="el-GR" smtClean="0"/>
              <a:t>26/5/2021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1DEC2C1-FAAD-4EE4-A069-34229277FFAC}" type="slidenum">
              <a:rPr lang="el-GR" smtClean="0"/>
              <a:t>‹#›</a:t>
            </a:fld>
            <a:endParaRPr lang="el-GR"/>
          </a:p>
        </p:txBody>
      </p:sp>
    </p:spTree>
    <p:extLst>
      <p:ext uri="{BB962C8B-B14F-4D97-AF65-F5344CB8AC3E}">
        <p14:creationId xmlns:p14="http://schemas.microsoft.com/office/powerpoint/2010/main" val="8557849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3AACFFEB-76DC-4507-8126-26D9088FC4D6}" type="datetimeFigureOut">
              <a:rPr lang="el-GR" smtClean="0"/>
              <a:t>26/5/2021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1DEC2C1-FAAD-4EE4-A069-34229277FFAC}" type="slidenum">
              <a:rPr lang="el-GR" smtClean="0"/>
              <a:t>‹#›</a:t>
            </a:fld>
            <a:endParaRPr lang="el-GR"/>
          </a:p>
        </p:txBody>
      </p:sp>
    </p:spTree>
    <p:extLst>
      <p:ext uri="{BB962C8B-B14F-4D97-AF65-F5344CB8AC3E}">
        <p14:creationId xmlns:p14="http://schemas.microsoft.com/office/powerpoint/2010/main" val="1772263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l-G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AACFFEB-76DC-4507-8126-26D9088FC4D6}" type="datetimeFigureOut">
              <a:rPr lang="el-GR" smtClean="0"/>
              <a:t>26/5/2021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1DEC2C1-FAAD-4EE4-A069-34229277FFAC}" type="slidenum">
              <a:rPr lang="el-GR" smtClean="0"/>
              <a:t>‹#›</a:t>
            </a:fld>
            <a:endParaRPr lang="el-GR"/>
          </a:p>
        </p:txBody>
      </p:sp>
    </p:spTree>
    <p:extLst>
      <p:ext uri="{BB962C8B-B14F-4D97-AF65-F5344CB8AC3E}">
        <p14:creationId xmlns:p14="http://schemas.microsoft.com/office/powerpoint/2010/main" val="16190287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3AACFFEB-76DC-4507-8126-26D9088FC4D6}" type="datetimeFigureOut">
              <a:rPr lang="el-GR" smtClean="0"/>
              <a:t>26/5/2021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21DEC2C1-FAAD-4EE4-A069-34229277FFAC}" type="slidenum">
              <a:rPr lang="el-GR" smtClean="0"/>
              <a:t>‹#›</a:t>
            </a:fld>
            <a:endParaRPr lang="el-GR"/>
          </a:p>
        </p:txBody>
      </p:sp>
    </p:spTree>
    <p:extLst>
      <p:ext uri="{BB962C8B-B14F-4D97-AF65-F5344CB8AC3E}">
        <p14:creationId xmlns:p14="http://schemas.microsoft.com/office/powerpoint/2010/main" val="23490729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l-G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3AACFFEB-76DC-4507-8126-26D9088FC4D6}" type="datetimeFigureOut">
              <a:rPr lang="el-GR" smtClean="0"/>
              <a:t>26/5/2021</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21DEC2C1-FAAD-4EE4-A069-34229277FFAC}" type="slidenum">
              <a:rPr lang="el-GR" smtClean="0"/>
              <a:t>‹#›</a:t>
            </a:fld>
            <a:endParaRPr lang="el-GR"/>
          </a:p>
        </p:txBody>
      </p:sp>
    </p:spTree>
    <p:extLst>
      <p:ext uri="{BB962C8B-B14F-4D97-AF65-F5344CB8AC3E}">
        <p14:creationId xmlns:p14="http://schemas.microsoft.com/office/powerpoint/2010/main" val="147037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3AACFFEB-76DC-4507-8126-26D9088FC4D6}" type="datetimeFigureOut">
              <a:rPr lang="el-GR" smtClean="0"/>
              <a:t>26/5/2021</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21DEC2C1-FAAD-4EE4-A069-34229277FFAC}" type="slidenum">
              <a:rPr lang="el-GR" smtClean="0"/>
              <a:t>‹#›</a:t>
            </a:fld>
            <a:endParaRPr lang="el-GR"/>
          </a:p>
        </p:txBody>
      </p:sp>
    </p:spTree>
    <p:extLst>
      <p:ext uri="{BB962C8B-B14F-4D97-AF65-F5344CB8AC3E}">
        <p14:creationId xmlns:p14="http://schemas.microsoft.com/office/powerpoint/2010/main" val="3701731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ACFFEB-76DC-4507-8126-26D9088FC4D6}" type="datetimeFigureOut">
              <a:rPr lang="el-GR" smtClean="0"/>
              <a:t>26/5/2021</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21DEC2C1-FAAD-4EE4-A069-34229277FFAC}" type="slidenum">
              <a:rPr lang="el-GR" smtClean="0"/>
              <a:t>‹#›</a:t>
            </a:fld>
            <a:endParaRPr lang="el-GR"/>
          </a:p>
        </p:txBody>
      </p:sp>
    </p:spTree>
    <p:extLst>
      <p:ext uri="{BB962C8B-B14F-4D97-AF65-F5344CB8AC3E}">
        <p14:creationId xmlns:p14="http://schemas.microsoft.com/office/powerpoint/2010/main" val="13314434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l-G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AACFFEB-76DC-4507-8126-26D9088FC4D6}" type="datetimeFigureOut">
              <a:rPr lang="el-GR" smtClean="0"/>
              <a:t>26/5/2021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21DEC2C1-FAAD-4EE4-A069-34229277FFAC}" type="slidenum">
              <a:rPr lang="el-GR" smtClean="0"/>
              <a:t>‹#›</a:t>
            </a:fld>
            <a:endParaRPr lang="el-GR"/>
          </a:p>
        </p:txBody>
      </p:sp>
    </p:spTree>
    <p:extLst>
      <p:ext uri="{BB962C8B-B14F-4D97-AF65-F5344CB8AC3E}">
        <p14:creationId xmlns:p14="http://schemas.microsoft.com/office/powerpoint/2010/main" val="21479559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l-G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AACFFEB-76DC-4507-8126-26D9088FC4D6}" type="datetimeFigureOut">
              <a:rPr lang="el-GR" smtClean="0"/>
              <a:t>26/5/2021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21DEC2C1-FAAD-4EE4-A069-34229277FFAC}" type="slidenum">
              <a:rPr lang="el-GR" smtClean="0"/>
              <a:t>‹#›</a:t>
            </a:fld>
            <a:endParaRPr lang="el-GR"/>
          </a:p>
        </p:txBody>
      </p:sp>
    </p:spTree>
    <p:extLst>
      <p:ext uri="{BB962C8B-B14F-4D97-AF65-F5344CB8AC3E}">
        <p14:creationId xmlns:p14="http://schemas.microsoft.com/office/powerpoint/2010/main" val="31534808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ACFFEB-76DC-4507-8126-26D9088FC4D6}" type="datetimeFigureOut">
              <a:rPr lang="el-GR" smtClean="0"/>
              <a:t>26/5/2021</a:t>
            </a:fld>
            <a:endParaRPr lang="el-G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DEC2C1-FAAD-4EE4-A069-34229277FFAC}" type="slidenum">
              <a:rPr lang="el-GR" smtClean="0"/>
              <a:t>‹#›</a:t>
            </a:fld>
            <a:endParaRPr lang="el-GR"/>
          </a:p>
        </p:txBody>
      </p:sp>
    </p:spTree>
    <p:extLst>
      <p:ext uri="{BB962C8B-B14F-4D97-AF65-F5344CB8AC3E}">
        <p14:creationId xmlns:p14="http://schemas.microsoft.com/office/powerpoint/2010/main" val="8305253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cdn.britannica.com/04/2304-050-DF2E7637/Bar-canvas-oil-Folies-Bergere-Edouard-Manet-Courtauld-1882.jpg"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cdn.britannica.com/33/188633-050-2A2082F3/Seagram-Building-constructed-1958-Ludwig-Mies-van-der-Rohe-Philip-Johnson-New-York.jpg" TargetMode="Externa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3.bp.blogspot.com/-SIXrJ1n1WnA/U21mn76E_pI/AAAAAAAAANU/JbId2wValrU/s1600/hemingway-desk.jpg"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4387" y="1122363"/>
            <a:ext cx="11794732" cy="2387600"/>
          </a:xfrm>
        </p:spPr>
        <p:txBody>
          <a:bodyPr>
            <a:normAutofit/>
          </a:bodyPr>
          <a:lstStyle/>
          <a:p>
            <a:r>
              <a:rPr lang="en-US" dirty="0"/>
              <a:t>https://submit.survey.uoa.gr/index.php/survey/index/sid/576999</a:t>
            </a:r>
            <a:endParaRPr lang="el-GR" dirty="0"/>
          </a:p>
        </p:txBody>
      </p:sp>
    </p:spTree>
    <p:extLst>
      <p:ext uri="{BB962C8B-B14F-4D97-AF65-F5344CB8AC3E}">
        <p14:creationId xmlns:p14="http://schemas.microsoft.com/office/powerpoint/2010/main" val="338441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Édouard Manet: A Bar at the Folies-Bergère">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1140431" y="1"/>
            <a:ext cx="9894014" cy="6858000"/>
          </a:xfrm>
          <a:prstGeom prst="rect">
            <a:avLst/>
          </a:prstGeom>
          <a:noFill/>
          <a:ln>
            <a:noFill/>
          </a:ln>
        </p:spPr>
      </p:pic>
    </p:spTree>
    <p:extLst>
      <p:ext uri="{BB962C8B-B14F-4D97-AF65-F5344CB8AC3E}">
        <p14:creationId xmlns:p14="http://schemas.microsoft.com/office/powerpoint/2010/main" val="11861728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eagram Building in New York City">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575353" y="0"/>
            <a:ext cx="6317108" cy="6858000"/>
          </a:xfrm>
          <a:prstGeom prst="rect">
            <a:avLst/>
          </a:prstGeom>
          <a:noFill/>
          <a:ln>
            <a:noFill/>
          </a:ln>
        </p:spPr>
      </p:pic>
      <p:sp>
        <p:nvSpPr>
          <p:cNvPr id="3" name="Rectangle 2"/>
          <p:cNvSpPr/>
          <p:nvPr/>
        </p:nvSpPr>
        <p:spPr>
          <a:xfrm>
            <a:off x="6892461" y="501537"/>
            <a:ext cx="4655692" cy="923330"/>
          </a:xfrm>
          <a:prstGeom prst="rect">
            <a:avLst/>
          </a:prstGeom>
        </p:spPr>
        <p:txBody>
          <a:bodyPr wrap="square">
            <a:spAutoFit/>
          </a:bodyPr>
          <a:lstStyle/>
          <a:p>
            <a:r>
              <a:rPr lang="en-US" dirty="0"/>
              <a:t>Seagram Building in New York City</a:t>
            </a:r>
          </a:p>
          <a:p>
            <a:r>
              <a:rPr lang="en-US" dirty="0"/>
              <a:t>The Seagram Building (1958), designed by </a:t>
            </a:r>
            <a:endParaRPr lang="en-US" dirty="0" smtClean="0"/>
          </a:p>
          <a:p>
            <a:r>
              <a:rPr lang="en-US" dirty="0" smtClean="0"/>
              <a:t>Ludwig </a:t>
            </a:r>
            <a:r>
              <a:rPr lang="en-US" dirty="0" err="1"/>
              <a:t>Mies</a:t>
            </a:r>
            <a:r>
              <a:rPr lang="en-US" dirty="0"/>
              <a:t> van der </a:t>
            </a:r>
            <a:r>
              <a:rPr lang="en-US" dirty="0" err="1"/>
              <a:t>Rohe</a:t>
            </a:r>
            <a:r>
              <a:rPr lang="en-US" dirty="0"/>
              <a:t> and Philip Johnson</a:t>
            </a:r>
            <a:endParaRPr lang="el-GR" dirty="0"/>
          </a:p>
        </p:txBody>
      </p:sp>
      <p:pic>
        <p:nvPicPr>
          <p:cNvPr id="4" name="Picture 3"/>
          <p:cNvPicPr>
            <a:picLocks noChangeAspect="1"/>
          </p:cNvPicPr>
          <p:nvPr/>
        </p:nvPicPr>
        <p:blipFill>
          <a:blip r:embed="rId4"/>
          <a:stretch>
            <a:fillRect/>
          </a:stretch>
        </p:blipFill>
        <p:spPr>
          <a:xfrm>
            <a:off x="7256631" y="2712378"/>
            <a:ext cx="4484293" cy="3044414"/>
          </a:xfrm>
          <a:prstGeom prst="rect">
            <a:avLst/>
          </a:prstGeom>
        </p:spPr>
      </p:pic>
    </p:spTree>
    <p:extLst>
      <p:ext uri="{BB962C8B-B14F-4D97-AF65-F5344CB8AC3E}">
        <p14:creationId xmlns:p14="http://schemas.microsoft.com/office/powerpoint/2010/main" val="25739937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Rot="1" noChangeArrowheads="1"/>
          </p:cNvSpPr>
          <p:nvPr>
            <p:ph type="body" idx="1"/>
          </p:nvPr>
        </p:nvSpPr>
        <p:spPr>
          <a:xfrm>
            <a:off x="179109" y="697584"/>
            <a:ext cx="11830639" cy="5608948"/>
          </a:xfrm>
          <a:solidFill>
            <a:schemeClr val="accent2">
              <a:lumMod val="20000"/>
              <a:lumOff val="80000"/>
            </a:schemeClr>
          </a:solidFill>
        </p:spPr>
        <p:txBody>
          <a:bodyPr>
            <a:normAutofit/>
          </a:bodyPr>
          <a:lstStyle/>
          <a:p>
            <a:pPr eaLnBrk="1" hangingPunct="1"/>
            <a:r>
              <a:rPr lang="en-US" altLang="zh-CN" dirty="0" smtClean="0">
                <a:solidFill>
                  <a:srgbClr val="FF0066"/>
                </a:solidFill>
                <a:cs typeface="Arial" panose="020B0604020202020204" pitchFamily="34" charset="0"/>
              </a:rPr>
              <a:t>fiction usually focuses on people living adventurous, dangerous lives: (soldiers, fishermen, athletes, bullfighters) who meet the pain and difficulty of their existence with stoic courage.</a:t>
            </a:r>
            <a:r>
              <a:rPr lang="en-US" altLang="zh-CN" dirty="0" smtClean="0">
                <a:cs typeface="Arial" panose="020B0604020202020204" pitchFamily="34" charset="0"/>
              </a:rPr>
              <a:t> </a:t>
            </a:r>
          </a:p>
          <a:p>
            <a:r>
              <a:rPr lang="en-US" altLang="zh-CN" dirty="0" smtClean="0">
                <a:cs typeface="Arial" panose="020B0604020202020204" pitchFamily="34" charset="0"/>
              </a:rPr>
              <a:t>hero:  How to live in pain, hero learns to live in grace under pressure.  Almost all of his characters are worldly-weary, but they maintain their grace under the inescapable pressure of reality’s violence.</a:t>
            </a:r>
          </a:p>
          <a:p>
            <a:r>
              <a:rPr lang="en-US" altLang="zh-CN" dirty="0" smtClean="0">
                <a:cs typeface="Arial" panose="020B0604020202020204" pitchFamily="34" charset="0"/>
              </a:rPr>
              <a:t>prose style: simple, clear, direct and precise.  His diction is fundamental, favoring plain words.  His sentences are short, declarative.  He uses the technique of the repetition of words, phrases and sentence structure.</a:t>
            </a:r>
          </a:p>
          <a:p>
            <a:r>
              <a:rPr lang="en-US" altLang="zh-CN" dirty="0" smtClean="0">
                <a:cs typeface="Arial" panose="020B0604020202020204" pitchFamily="34" charset="0"/>
              </a:rPr>
              <a:t>use of dialogue: another feature of his style</a:t>
            </a:r>
          </a:p>
          <a:p>
            <a:r>
              <a:rPr lang="en-US" altLang="zh-CN" dirty="0" smtClean="0">
                <a:cs typeface="Arial" panose="020B0604020202020204" pitchFamily="34" charset="0"/>
              </a:rPr>
              <a:t>master of pause: the action of his stories continues during the silence, during the times his characters say nothing.  Pauses full of meaning</a:t>
            </a:r>
          </a:p>
          <a:p>
            <a:endParaRPr lang="en-US" altLang="zh-CN" dirty="0" smtClean="0">
              <a:cs typeface="Arial" panose="020B0604020202020204" pitchFamily="34" charset="0"/>
            </a:endParaRPr>
          </a:p>
          <a:p>
            <a:pPr eaLnBrk="1" hangingPunct="1"/>
            <a:endParaRPr lang="en-US" altLang="zh-CN" dirty="0" smtClean="0">
              <a:cs typeface="Arial" panose="020B0604020202020204" pitchFamily="34" charset="0"/>
            </a:endParaRPr>
          </a:p>
          <a:p>
            <a:pPr eaLnBrk="1" hangingPunct="1"/>
            <a:endParaRPr lang="en-US" altLang="zh-CN" dirty="0" smtClean="0"/>
          </a:p>
        </p:txBody>
      </p:sp>
    </p:spTree>
    <p:extLst>
      <p:ext uri="{BB962C8B-B14F-4D97-AF65-F5344CB8AC3E}">
        <p14:creationId xmlns:p14="http://schemas.microsoft.com/office/powerpoint/2010/main" val="35679530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14895"/>
            <a:ext cx="8463742" cy="975793"/>
          </a:xfrm>
        </p:spPr>
        <p:txBody>
          <a:bodyPr/>
          <a:lstStyle/>
          <a:p>
            <a:r>
              <a:rPr lang="en-US" altLang="zh-CN" b="1" kern="0" dirty="0">
                <a:solidFill>
                  <a:srgbClr val="0033CC"/>
                </a:solidFill>
                <a:latin typeface="Arial"/>
                <a:ea typeface="宋体"/>
                <a:cs typeface="+mn-cs"/>
              </a:rPr>
              <a:t>Hemingway’s Iceberg Theory</a:t>
            </a:r>
            <a:endParaRPr lang="el-GR" dirty="0"/>
          </a:p>
        </p:txBody>
      </p:sp>
      <p:sp>
        <p:nvSpPr>
          <p:cNvPr id="3" name="Content Placeholder 2"/>
          <p:cNvSpPr>
            <a:spLocks noGrp="1"/>
          </p:cNvSpPr>
          <p:nvPr>
            <p:ph idx="1"/>
          </p:nvPr>
        </p:nvSpPr>
        <p:spPr>
          <a:xfrm>
            <a:off x="0" y="1825624"/>
            <a:ext cx="11353800" cy="4782993"/>
          </a:xfrm>
        </p:spPr>
        <p:txBody>
          <a:bodyPr>
            <a:normAutofit fontScale="62500" lnSpcReduction="20000"/>
          </a:bodyPr>
          <a:lstStyle/>
          <a:p>
            <a:pPr marL="609600" lvl="0" indent="-609600" fontAlgn="base">
              <a:lnSpc>
                <a:spcPct val="100000"/>
              </a:lnSpc>
              <a:spcBef>
                <a:spcPct val="20000"/>
              </a:spcBef>
              <a:spcAft>
                <a:spcPct val="0"/>
              </a:spcAft>
              <a:buClr>
                <a:srgbClr val="CC0066"/>
              </a:buClr>
              <a:buSzPct val="70000"/>
              <a:buNone/>
            </a:pPr>
            <a:r>
              <a:rPr kumimoji="0" lang="en-US" altLang="zh-CN" sz="4500" b="0" i="0" u="none" strike="noStrike" kern="0" cap="none" spc="0" normalizeH="0" baseline="0" noProof="0" dirty="0" smtClean="0">
                <a:ln>
                  <a:noFill/>
                </a:ln>
                <a:solidFill>
                  <a:srgbClr val="0033CC"/>
                </a:solidFill>
                <a:effectLst/>
                <a:uLnTx/>
                <a:uFillTx/>
                <a:latin typeface="Arial"/>
                <a:ea typeface="宋体"/>
              </a:rPr>
              <a:t>“If a writer of prose knows enough about what he is writing about he may omit things that he knows and the reader, if the writer is writing truly enough, will have a feeling of those things as strongly as though the writer had stated them. The dignity of movement of an iceberg is due to only one-eighth of it being above water.” </a:t>
            </a:r>
          </a:p>
          <a:p>
            <a:pPr marL="609600" lvl="0" indent="-609600" fontAlgn="base">
              <a:lnSpc>
                <a:spcPct val="100000"/>
              </a:lnSpc>
              <a:spcBef>
                <a:spcPct val="20000"/>
              </a:spcBef>
              <a:spcAft>
                <a:spcPct val="0"/>
              </a:spcAft>
              <a:buClr>
                <a:srgbClr val="CC0066"/>
              </a:buClr>
              <a:buSzPct val="70000"/>
              <a:buNone/>
            </a:pPr>
            <a:endParaRPr lang="en-US" altLang="zh-CN" sz="4500" kern="0" dirty="0">
              <a:solidFill>
                <a:srgbClr val="0033CC"/>
              </a:solidFill>
              <a:latin typeface="Arial"/>
              <a:ea typeface="宋体"/>
            </a:endParaRPr>
          </a:p>
          <a:p>
            <a:pPr marL="609600" lvl="0" indent="-609600" fontAlgn="base">
              <a:lnSpc>
                <a:spcPct val="100000"/>
              </a:lnSpc>
              <a:spcBef>
                <a:spcPct val="20000"/>
              </a:spcBef>
              <a:spcAft>
                <a:spcPct val="0"/>
              </a:spcAft>
              <a:buClr>
                <a:srgbClr val="CC0066"/>
              </a:buClr>
              <a:buSzPct val="70000"/>
              <a:buNone/>
            </a:pPr>
            <a:endParaRPr kumimoji="0" lang="en-US" altLang="zh-CN" sz="4000" b="0" i="0" u="none" strike="noStrike" kern="0" cap="none" spc="0" normalizeH="0" baseline="0" noProof="0" dirty="0" smtClean="0">
              <a:ln>
                <a:noFill/>
              </a:ln>
              <a:solidFill>
                <a:srgbClr val="0033CC"/>
              </a:solidFill>
              <a:effectLst/>
              <a:uLnTx/>
              <a:uFillTx/>
              <a:latin typeface="Arial"/>
              <a:ea typeface="宋体"/>
            </a:endParaRPr>
          </a:p>
          <a:p>
            <a:pPr marL="609600" lvl="0" indent="-609600" fontAlgn="base">
              <a:lnSpc>
                <a:spcPct val="100000"/>
              </a:lnSpc>
              <a:spcBef>
                <a:spcPct val="20000"/>
              </a:spcBef>
              <a:spcAft>
                <a:spcPct val="0"/>
              </a:spcAft>
              <a:buClr>
                <a:srgbClr val="CC0066"/>
              </a:buClr>
              <a:buSzPct val="70000"/>
              <a:buNone/>
            </a:pPr>
            <a:r>
              <a:rPr kumimoji="0" lang="en-US" altLang="zh-CN" sz="4500" b="0" i="0" u="none" strike="noStrike" kern="0" cap="none" spc="0" normalizeH="0" baseline="0" noProof="0" dirty="0" smtClean="0">
                <a:ln>
                  <a:noFill/>
                </a:ln>
                <a:solidFill>
                  <a:srgbClr val="C00000"/>
                </a:solidFill>
                <a:effectLst/>
                <a:uLnTx/>
                <a:uFillTx/>
                <a:latin typeface="Arial"/>
                <a:ea typeface="宋体"/>
              </a:rPr>
              <a:t>Hemingway said that only the tip of the iceberg showed in fiction—your reader will see only what is above the water—but the knowledge that you have about your character that never makes it into the story acts as the bulk of the iceberg. And that is what gives your story weight and gravitas.  —</a:t>
            </a:r>
            <a:r>
              <a:rPr kumimoji="0" lang="en-US" altLang="zh-CN" sz="3800" b="0" i="0" u="none" strike="noStrike" kern="0" cap="none" spc="0" normalizeH="0" baseline="0" noProof="0" dirty="0" smtClean="0">
                <a:ln>
                  <a:noFill/>
                </a:ln>
                <a:solidFill>
                  <a:srgbClr val="C00000"/>
                </a:solidFill>
                <a:effectLst/>
                <a:uLnTx/>
                <a:uFillTx/>
                <a:latin typeface="Arial"/>
                <a:ea typeface="宋体"/>
              </a:rPr>
              <a:t>Jenna Blum in The Author at Work, 2013</a:t>
            </a:r>
          </a:p>
          <a:p>
            <a:pPr marL="609600" lvl="0" indent="-609600" fontAlgn="base">
              <a:lnSpc>
                <a:spcPct val="100000"/>
              </a:lnSpc>
              <a:spcBef>
                <a:spcPct val="20000"/>
              </a:spcBef>
              <a:spcAft>
                <a:spcPct val="0"/>
              </a:spcAft>
              <a:buClr>
                <a:srgbClr val="CC0066"/>
              </a:buClr>
              <a:buSzPct val="70000"/>
              <a:buNone/>
            </a:pPr>
            <a:endParaRPr kumimoji="0" lang="en-US" altLang="zh-CN" sz="3800" b="0" i="0" u="none" strike="noStrike" kern="0" cap="none" spc="0" normalizeH="0" baseline="0" noProof="0" dirty="0" smtClean="0">
              <a:ln>
                <a:noFill/>
              </a:ln>
              <a:solidFill>
                <a:srgbClr val="C00000"/>
              </a:solidFill>
              <a:effectLst/>
              <a:uLnTx/>
              <a:uFillTx/>
              <a:latin typeface="Arial"/>
              <a:ea typeface="宋体"/>
              <a:cs typeface="+mn-cs"/>
            </a:endParaRPr>
          </a:p>
          <a:p>
            <a:endParaRPr lang="el-GR" dirty="0"/>
          </a:p>
        </p:txBody>
      </p:sp>
      <p:sp>
        <p:nvSpPr>
          <p:cNvPr id="4" name="AutoShape 2" descr="The Love Iceberg – She Writes"/>
          <p:cNvSpPr>
            <a:spLocks noChangeAspect="1" noChangeArrowheads="1"/>
          </p:cNvSpPr>
          <p:nvPr/>
        </p:nvSpPr>
        <p:spPr bwMode="auto">
          <a:xfrm>
            <a:off x="155575" y="-64037"/>
            <a:ext cx="304800" cy="2243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pic>
        <p:nvPicPr>
          <p:cNvPr id="7" name="Picture 6"/>
          <p:cNvPicPr>
            <a:picLocks noChangeAspect="1"/>
          </p:cNvPicPr>
          <p:nvPr/>
        </p:nvPicPr>
        <p:blipFill>
          <a:blip r:embed="rId2"/>
          <a:stretch>
            <a:fillRect/>
          </a:stretch>
        </p:blipFill>
        <p:spPr>
          <a:xfrm>
            <a:off x="-3429000" y="-2286000"/>
            <a:ext cx="19050000" cy="11430000"/>
          </a:xfrm>
          <a:prstGeom prst="rect">
            <a:avLst/>
          </a:prstGeom>
        </p:spPr>
      </p:pic>
    </p:spTree>
    <p:extLst>
      <p:ext uri="{BB962C8B-B14F-4D97-AF65-F5344CB8AC3E}">
        <p14:creationId xmlns:p14="http://schemas.microsoft.com/office/powerpoint/2010/main" val="27778296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14895"/>
            <a:ext cx="8463742" cy="975793"/>
          </a:xfrm>
        </p:spPr>
        <p:txBody>
          <a:bodyPr/>
          <a:lstStyle/>
          <a:p>
            <a:r>
              <a:rPr lang="en-US" altLang="zh-CN" b="1" kern="0" dirty="0">
                <a:solidFill>
                  <a:srgbClr val="0033CC"/>
                </a:solidFill>
                <a:latin typeface="Arial"/>
                <a:ea typeface="宋体"/>
                <a:cs typeface="+mn-cs"/>
              </a:rPr>
              <a:t>Hemingway’s Iceberg Theory</a:t>
            </a:r>
            <a:endParaRPr lang="el-GR" dirty="0"/>
          </a:p>
        </p:txBody>
      </p:sp>
      <p:sp>
        <p:nvSpPr>
          <p:cNvPr id="3" name="Content Placeholder 2"/>
          <p:cNvSpPr>
            <a:spLocks noGrp="1"/>
          </p:cNvSpPr>
          <p:nvPr>
            <p:ph idx="1"/>
          </p:nvPr>
        </p:nvSpPr>
        <p:spPr>
          <a:xfrm>
            <a:off x="0" y="1825624"/>
            <a:ext cx="11353800" cy="4782993"/>
          </a:xfrm>
        </p:spPr>
        <p:txBody>
          <a:bodyPr>
            <a:normAutofit fontScale="55000" lnSpcReduction="20000"/>
          </a:bodyPr>
          <a:lstStyle/>
          <a:p>
            <a:pPr marL="609600" lvl="0" indent="-609600" fontAlgn="base">
              <a:lnSpc>
                <a:spcPct val="100000"/>
              </a:lnSpc>
              <a:spcBef>
                <a:spcPct val="20000"/>
              </a:spcBef>
              <a:spcAft>
                <a:spcPct val="0"/>
              </a:spcAft>
              <a:buClr>
                <a:srgbClr val="CC0066"/>
              </a:buClr>
              <a:buSzPct val="70000"/>
              <a:buNone/>
            </a:pPr>
            <a:r>
              <a:rPr kumimoji="0" lang="en-US" altLang="zh-CN" sz="4500" b="0" i="0" u="none" strike="noStrike" kern="0" cap="none" spc="0" normalizeH="0" baseline="0" noProof="0" dirty="0" smtClean="0">
                <a:ln>
                  <a:noFill/>
                </a:ln>
                <a:solidFill>
                  <a:srgbClr val="0033CC"/>
                </a:solidFill>
                <a:effectLst/>
                <a:uLnTx/>
                <a:uFillTx/>
                <a:latin typeface="Arial"/>
                <a:ea typeface="宋体"/>
              </a:rPr>
              <a:t>“If a writer of prose knows enough about what he is writing about he may omit things that he knows and the reader, if the writer is writing truly enough, will have a feeling of those things as strongly as though the writer had stated them. The dignity of movement of an iceberg is due to only one-eighth of it being above water. A writer who omits things because he does not know them only makes hollow places in his writing.” </a:t>
            </a:r>
          </a:p>
          <a:p>
            <a:pPr marL="609600" lvl="0" indent="-609600" fontAlgn="base">
              <a:lnSpc>
                <a:spcPct val="100000"/>
              </a:lnSpc>
              <a:spcBef>
                <a:spcPct val="20000"/>
              </a:spcBef>
              <a:spcAft>
                <a:spcPct val="0"/>
              </a:spcAft>
              <a:buClr>
                <a:srgbClr val="CC0066"/>
              </a:buClr>
              <a:buSzPct val="70000"/>
              <a:buNone/>
            </a:pPr>
            <a:endParaRPr lang="en-US" altLang="zh-CN" sz="4500" kern="0" dirty="0">
              <a:solidFill>
                <a:srgbClr val="0033CC"/>
              </a:solidFill>
              <a:latin typeface="Arial"/>
              <a:ea typeface="宋体"/>
            </a:endParaRPr>
          </a:p>
          <a:p>
            <a:pPr marL="609600" lvl="0" indent="-609600" fontAlgn="base">
              <a:lnSpc>
                <a:spcPct val="100000"/>
              </a:lnSpc>
              <a:spcBef>
                <a:spcPct val="20000"/>
              </a:spcBef>
              <a:spcAft>
                <a:spcPct val="0"/>
              </a:spcAft>
              <a:buClr>
                <a:srgbClr val="CC0066"/>
              </a:buClr>
              <a:buSzPct val="70000"/>
              <a:buNone/>
            </a:pPr>
            <a:endParaRPr kumimoji="0" lang="en-US" altLang="zh-CN" sz="4000" b="0" i="0" u="none" strike="noStrike" kern="0" cap="none" spc="0" normalizeH="0" baseline="0" noProof="0" dirty="0" smtClean="0">
              <a:ln>
                <a:noFill/>
              </a:ln>
              <a:solidFill>
                <a:srgbClr val="0033CC"/>
              </a:solidFill>
              <a:effectLst/>
              <a:uLnTx/>
              <a:uFillTx/>
              <a:latin typeface="Arial"/>
              <a:ea typeface="宋体"/>
            </a:endParaRPr>
          </a:p>
          <a:p>
            <a:pPr marL="609600" lvl="0" indent="-609600" fontAlgn="base">
              <a:lnSpc>
                <a:spcPct val="100000"/>
              </a:lnSpc>
              <a:spcBef>
                <a:spcPct val="20000"/>
              </a:spcBef>
              <a:spcAft>
                <a:spcPct val="0"/>
              </a:spcAft>
              <a:buClr>
                <a:srgbClr val="CC0066"/>
              </a:buClr>
              <a:buSzPct val="70000"/>
              <a:buNone/>
            </a:pPr>
            <a:r>
              <a:rPr kumimoji="0" lang="en-US" altLang="zh-CN" sz="4500" b="0" i="0" u="none" strike="noStrike" kern="0" cap="none" spc="0" normalizeH="0" baseline="0" noProof="0" dirty="0" smtClean="0">
                <a:ln>
                  <a:noFill/>
                </a:ln>
                <a:solidFill>
                  <a:srgbClr val="C00000"/>
                </a:solidFill>
                <a:effectLst/>
                <a:uLnTx/>
                <a:uFillTx/>
                <a:latin typeface="Arial"/>
                <a:ea typeface="宋体"/>
              </a:rPr>
              <a:t>Hemingway said that only the tip of the iceberg showed in fiction—your reader will see only what is above the water—but the knowledge that you have about your character that never makes it into the story acts as the bulk of the iceberg. And that is what gives your story weight and gravitas.  —</a:t>
            </a:r>
            <a:r>
              <a:rPr kumimoji="0" lang="en-US" altLang="zh-CN" sz="3800" b="0" i="0" u="none" strike="noStrike" kern="0" cap="none" spc="0" normalizeH="0" baseline="0" noProof="0" dirty="0" smtClean="0">
                <a:ln>
                  <a:noFill/>
                </a:ln>
                <a:solidFill>
                  <a:srgbClr val="C00000"/>
                </a:solidFill>
                <a:effectLst/>
                <a:uLnTx/>
                <a:uFillTx/>
                <a:latin typeface="Arial"/>
                <a:ea typeface="宋体"/>
              </a:rPr>
              <a:t>Jenna Blum in The Author at Work, 2013</a:t>
            </a:r>
          </a:p>
          <a:p>
            <a:pPr marL="609600" lvl="0" indent="-609600" fontAlgn="base">
              <a:lnSpc>
                <a:spcPct val="100000"/>
              </a:lnSpc>
              <a:spcBef>
                <a:spcPct val="20000"/>
              </a:spcBef>
              <a:spcAft>
                <a:spcPct val="0"/>
              </a:spcAft>
              <a:buClr>
                <a:srgbClr val="CC0066"/>
              </a:buClr>
              <a:buSzPct val="70000"/>
              <a:buNone/>
            </a:pPr>
            <a:endParaRPr kumimoji="0" lang="en-US" altLang="zh-CN" sz="3800" b="0" i="0" u="none" strike="noStrike" kern="0" cap="none" spc="0" normalizeH="0" baseline="0" noProof="0" dirty="0" smtClean="0">
              <a:ln>
                <a:noFill/>
              </a:ln>
              <a:solidFill>
                <a:srgbClr val="C00000"/>
              </a:solidFill>
              <a:effectLst/>
              <a:uLnTx/>
              <a:uFillTx/>
              <a:latin typeface="Arial"/>
              <a:ea typeface="宋体"/>
              <a:cs typeface="+mn-cs"/>
            </a:endParaRPr>
          </a:p>
          <a:p>
            <a:endParaRPr lang="el-GR" dirty="0"/>
          </a:p>
        </p:txBody>
      </p:sp>
      <p:sp>
        <p:nvSpPr>
          <p:cNvPr id="4" name="AutoShape 2" descr="The Love Iceberg – She Writes"/>
          <p:cNvSpPr>
            <a:spLocks noChangeAspect="1" noChangeArrowheads="1"/>
          </p:cNvSpPr>
          <p:nvPr/>
        </p:nvSpPr>
        <p:spPr bwMode="auto">
          <a:xfrm>
            <a:off x="155575" y="-64037"/>
            <a:ext cx="304800" cy="2243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Tree>
    <p:extLst>
      <p:ext uri="{BB962C8B-B14F-4D97-AF65-F5344CB8AC3E}">
        <p14:creationId xmlns:p14="http://schemas.microsoft.com/office/powerpoint/2010/main" val="11388701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1402" y="113122"/>
            <a:ext cx="6410227" cy="5997854"/>
          </a:xfrm>
        </p:spPr>
        <p:txBody>
          <a:bodyPr>
            <a:normAutofit/>
          </a:bodyPr>
          <a:lstStyle/>
          <a:p>
            <a:endParaRPr lang="en-GB" dirty="0" smtClean="0"/>
          </a:p>
          <a:p>
            <a:r>
              <a:rPr lang="en-GB" dirty="0" smtClean="0"/>
              <a:t>Hemingway's </a:t>
            </a:r>
            <a:r>
              <a:rPr lang="en-GB" dirty="0"/>
              <a:t>iceberg theory highlights the symbolic implications of art. He makes use of physical action to provide an interpretation of the nature of man's existence. It can be convincingly proved that, "while representing human life through fictional forms, he has consistently set man against the background of his world and universe to examine the human situation from various points of view</a:t>
            </a:r>
            <a:r>
              <a:rPr lang="en-GB" dirty="0" smtClean="0"/>
              <a:t>."</a:t>
            </a:r>
            <a:endParaRPr lang="el-GR" dirty="0"/>
          </a:p>
        </p:txBody>
      </p:sp>
      <p:pic>
        <p:nvPicPr>
          <p:cNvPr id="5" name="Picture 3" descr="C:\Documents and Settings\p.findlay\Local Settings\Temporary Internet Files\Content.IE5\2LT70M1E\MC900243635[1].wmf"/>
          <p:cNvPicPr>
            <a:picLocks noChangeAspect="1" noChangeArrowheads="1"/>
          </p:cNvPicPr>
          <p:nvPr/>
        </p:nvPicPr>
        <p:blipFill>
          <a:blip r:embed="rId2" cstate="print"/>
          <a:srcRect/>
          <a:stretch>
            <a:fillRect/>
          </a:stretch>
        </p:blipFill>
        <p:spPr bwMode="auto">
          <a:xfrm>
            <a:off x="6824297" y="2017513"/>
            <a:ext cx="5003156" cy="3835588"/>
          </a:xfrm>
          <a:prstGeom prst="rect">
            <a:avLst/>
          </a:prstGeom>
          <a:noFill/>
        </p:spPr>
      </p:pic>
    </p:spTree>
    <p:extLst>
      <p:ext uri="{BB962C8B-B14F-4D97-AF65-F5344CB8AC3E}">
        <p14:creationId xmlns:p14="http://schemas.microsoft.com/office/powerpoint/2010/main" val="23666775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Rot="1" noChangeArrowheads="1"/>
          </p:cNvSpPr>
          <p:nvPr>
            <p:ph type="body" idx="1"/>
          </p:nvPr>
        </p:nvSpPr>
        <p:spPr>
          <a:xfrm>
            <a:off x="581891" y="290945"/>
            <a:ext cx="11313622" cy="6292735"/>
          </a:xfrm>
        </p:spPr>
        <p:txBody>
          <a:bodyPr/>
          <a:lstStyle/>
          <a:p>
            <a:pPr eaLnBrk="1" hangingPunct="1">
              <a:buFont typeface="Wingdings" panose="05000000000000000000" pitchFamily="2" charset="2"/>
              <a:buNone/>
            </a:pPr>
            <a:r>
              <a:rPr lang="en-US" altLang="zh-CN" b="1" dirty="0" smtClean="0"/>
              <a:t>Hemingway’s </a:t>
            </a:r>
            <a:r>
              <a:rPr lang="en-US" altLang="zh-CN" b="1" dirty="0"/>
              <a:t>Code heroes:</a:t>
            </a:r>
            <a:r>
              <a:rPr lang="en-US" altLang="zh-CN" dirty="0"/>
              <a:t> </a:t>
            </a:r>
            <a:r>
              <a:rPr lang="en-US" altLang="zh-CN" dirty="0" smtClean="0"/>
              <a:t>to live with dignity, and grace, honesty and </a:t>
            </a:r>
            <a:r>
              <a:rPr lang="en-US" altLang="zh-CN" dirty="0"/>
              <a:t>the </a:t>
            </a:r>
            <a:r>
              <a:rPr lang="en-US" altLang="zh-CN" dirty="0" smtClean="0"/>
              <a:t>restraint while playing an unwinnable game. </a:t>
            </a:r>
            <a:endParaRPr lang="en-US" altLang="zh-CN" dirty="0"/>
          </a:p>
          <a:p>
            <a:pPr marL="0" indent="0" eaLnBrk="1" hangingPunct="1">
              <a:buNone/>
            </a:pPr>
            <a:r>
              <a:rPr lang="en-US" altLang="zh-CN" b="1" dirty="0"/>
              <a:t>Code</a:t>
            </a:r>
            <a:r>
              <a:rPr lang="en-US" altLang="zh-CN" dirty="0"/>
              <a:t>: in </a:t>
            </a:r>
            <a:r>
              <a:rPr lang="en-US" altLang="zh-CN" dirty="0" smtClean="0"/>
              <a:t>his </a:t>
            </a:r>
            <a:r>
              <a:rPr lang="en-US" altLang="zh-CN" dirty="0"/>
              <a:t>novels, life is full of tension and battle; the world is in chaos; man is always fighting desperately a losing battle. However, though life is but a losing battle, </a:t>
            </a:r>
            <a:r>
              <a:rPr lang="en-US" altLang="zh-CN" dirty="0" smtClean="0"/>
              <a:t>man </a:t>
            </a:r>
            <a:r>
              <a:rPr lang="en-US" altLang="zh-CN" dirty="0"/>
              <a:t>can </a:t>
            </a:r>
            <a:r>
              <a:rPr lang="en-US" altLang="zh-CN" dirty="0" smtClean="0"/>
              <a:t>live </a:t>
            </a:r>
            <a:r>
              <a:rPr lang="en-US" altLang="zh-CN" dirty="0"/>
              <a:t>in such a way that loss becomes dignity; man can be physically destroyed but never defeated spiritually. </a:t>
            </a:r>
            <a:endParaRPr lang="en-US" altLang="zh-CN" dirty="0" smtClean="0"/>
          </a:p>
          <a:p>
            <a:pPr>
              <a:buNone/>
            </a:pPr>
            <a:r>
              <a:rPr lang="en-US" altLang="zh-CN" dirty="0" smtClean="0"/>
              <a:t> </a:t>
            </a:r>
            <a:r>
              <a:rPr lang="en-US" altLang="zh-CN" b="1" dirty="0" smtClean="0"/>
              <a:t>His masculine heroes</a:t>
            </a:r>
            <a:r>
              <a:rPr lang="en-US" altLang="zh-CN" dirty="0" smtClean="0"/>
              <a:t>—the tough men fond of outdoor sports such as bullfighting , hunting and fishing. </a:t>
            </a:r>
          </a:p>
          <a:p>
            <a:pPr>
              <a:buNone/>
            </a:pPr>
            <a:r>
              <a:rPr lang="en-US" altLang="zh-CN" b="1" dirty="0" smtClean="0"/>
              <a:t>Relation to women</a:t>
            </a:r>
            <a:r>
              <a:rPr lang="en-US" altLang="zh-CN" dirty="0" smtClean="0"/>
              <a:t>– seemed to admire women  who would play the game well; but, believed men were better off without women and women who wanted “equality” were competitive threats to men.</a:t>
            </a:r>
          </a:p>
          <a:p>
            <a:pPr>
              <a:buNone/>
            </a:pPr>
            <a:r>
              <a:rPr lang="en-US" altLang="zh-CN" dirty="0" smtClean="0"/>
              <a:t>Married 4 times, all 3 later wives were talented reporters whom he expected to give up their careers. </a:t>
            </a:r>
            <a:br>
              <a:rPr lang="en-US" altLang="zh-CN" dirty="0" smtClean="0"/>
            </a:br>
            <a:endParaRPr lang="en-US" altLang="zh-CN" dirty="0"/>
          </a:p>
          <a:p>
            <a:pPr eaLnBrk="1" hangingPunct="1"/>
            <a:endParaRPr lang="en-US" altLang="zh-CN" dirty="0"/>
          </a:p>
        </p:txBody>
      </p:sp>
    </p:spTree>
    <p:extLst>
      <p:ext uri="{BB962C8B-B14F-4D97-AF65-F5344CB8AC3E}">
        <p14:creationId xmlns:p14="http://schemas.microsoft.com/office/powerpoint/2010/main" val="30549576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30736" y="392684"/>
            <a:ext cx="1970314" cy="642176"/>
          </a:xfrm>
          <a:solidFill>
            <a:schemeClr val="accent4">
              <a:lumMod val="40000"/>
              <a:lumOff val="60000"/>
            </a:schemeClr>
          </a:solidFill>
        </p:spPr>
        <p:txBody>
          <a:bodyPr>
            <a:normAutofit fontScale="90000"/>
          </a:bodyPr>
          <a:lstStyle/>
          <a:p>
            <a:r>
              <a:rPr lang="en-US" dirty="0" smtClean="0"/>
              <a:t>setting</a:t>
            </a:r>
            <a:endParaRPr lang="el-GR" dirty="0"/>
          </a:p>
        </p:txBody>
      </p:sp>
      <p:sp>
        <p:nvSpPr>
          <p:cNvPr id="4" name="Content Placeholder 3"/>
          <p:cNvSpPr>
            <a:spLocks noGrp="1"/>
          </p:cNvSpPr>
          <p:nvPr>
            <p:ph sz="half" idx="2"/>
          </p:nvPr>
        </p:nvSpPr>
        <p:spPr>
          <a:xfrm>
            <a:off x="6470469" y="1172482"/>
            <a:ext cx="4789713" cy="2711541"/>
          </a:xfrm>
        </p:spPr>
        <p:txBody>
          <a:bodyPr/>
          <a:lstStyle/>
          <a:p>
            <a:r>
              <a:rPr lang="en-US" dirty="0" smtClean="0"/>
              <a:t>Train station in the Ebro valley in Spain</a:t>
            </a:r>
          </a:p>
          <a:p>
            <a:r>
              <a:rPr lang="en-US" dirty="0" smtClean="0"/>
              <a:t>Dry vs green side</a:t>
            </a:r>
          </a:p>
          <a:p>
            <a:r>
              <a:rPr lang="en-US" dirty="0" smtClean="0"/>
              <a:t>At the crossroads – not the final destination</a:t>
            </a:r>
            <a:endParaRPr lang="el-GR" dirty="0"/>
          </a:p>
        </p:txBody>
      </p:sp>
      <p:pic>
        <p:nvPicPr>
          <p:cNvPr id="6" name="Picture 2" descr="Hills Like White Elephants” by Ernest Hemingway - ppt video online download"/>
          <p:cNvPicPr>
            <a:picLocks noChangeAspect="1" noChangeArrowheads="1"/>
          </p:cNvPicPr>
          <p:nvPr/>
        </p:nvPicPr>
        <p:blipFill rotWithShape="1">
          <a:blip r:embed="rId2">
            <a:extLst>
              <a:ext uri="{28A0092B-C50C-407E-A947-70E740481C1C}">
                <a14:useLocalDpi xmlns:a14="http://schemas.microsoft.com/office/drawing/2010/main" val="0"/>
              </a:ext>
            </a:extLst>
          </a:blip>
          <a:srcRect l="2928" t="20250" r="50348" b="34022"/>
          <a:stretch/>
        </p:blipFill>
        <p:spPr bwMode="auto">
          <a:xfrm>
            <a:off x="7373982" y="3748247"/>
            <a:ext cx="3886200" cy="290945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ills Like White Elephants” by Ernest Hemingway - ppt video online download"/>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1161" y="1572577"/>
            <a:ext cx="6217012" cy="46627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60811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a:xfrm>
            <a:off x="493160" y="1"/>
            <a:ext cx="1654139" cy="945222"/>
          </a:xfrm>
        </p:spPr>
        <p:txBody>
          <a:bodyPr>
            <a:normAutofit/>
          </a:bodyPr>
          <a:lstStyle/>
          <a:p>
            <a:r>
              <a:rPr lang="en-US" sz="3200" dirty="0" smtClean="0">
                <a:solidFill>
                  <a:srgbClr val="FF0000"/>
                </a:solidFill>
              </a:rPr>
              <a:t>themes</a:t>
            </a:r>
            <a:endParaRPr lang="el-GR" sz="3200" dirty="0" smtClean="0">
              <a:solidFill>
                <a:srgbClr val="FF0000"/>
              </a:solidFill>
            </a:endParaRPr>
          </a:p>
        </p:txBody>
      </p:sp>
      <p:sp>
        <p:nvSpPr>
          <p:cNvPr id="5" name="Content Placeholder 4"/>
          <p:cNvSpPr>
            <a:spLocks noGrp="1"/>
          </p:cNvSpPr>
          <p:nvPr>
            <p:ph sz="half" idx="2"/>
          </p:nvPr>
        </p:nvSpPr>
        <p:spPr>
          <a:xfrm>
            <a:off x="133892" y="945223"/>
            <a:ext cx="4824919" cy="3684588"/>
          </a:xfrm>
        </p:spPr>
        <p:txBody>
          <a:bodyPr/>
          <a:lstStyle/>
          <a:p>
            <a:r>
              <a:rPr lang="en-US" dirty="0" smtClean="0"/>
              <a:t>Conflict </a:t>
            </a:r>
            <a:r>
              <a:rPr lang="en-US" dirty="0" err="1" smtClean="0"/>
              <a:t>bt</a:t>
            </a:r>
            <a:r>
              <a:rPr lang="en-US" dirty="0" smtClean="0"/>
              <a:t> personal responsibility + hedonism</a:t>
            </a:r>
          </a:p>
          <a:p>
            <a:r>
              <a:rPr lang="en-US" dirty="0" smtClean="0"/>
              <a:t>Rhetorical + psychological manipulation</a:t>
            </a:r>
          </a:p>
          <a:p>
            <a:r>
              <a:rPr lang="en-US" dirty="0" smtClean="0"/>
              <a:t>Coming of age</a:t>
            </a:r>
          </a:p>
          <a:p>
            <a:r>
              <a:rPr lang="en-US" dirty="0" smtClean="0"/>
              <a:t>Dynamics of the relationship</a:t>
            </a:r>
            <a:endParaRPr lang="el-GR" dirty="0"/>
          </a:p>
        </p:txBody>
      </p:sp>
      <p:sp>
        <p:nvSpPr>
          <p:cNvPr id="8" name="Text Placeholder 7"/>
          <p:cNvSpPr>
            <a:spLocks noGrp="1"/>
          </p:cNvSpPr>
          <p:nvPr>
            <p:ph type="body" sz="quarter" idx="3"/>
          </p:nvPr>
        </p:nvSpPr>
        <p:spPr>
          <a:xfrm>
            <a:off x="6357025" y="0"/>
            <a:ext cx="2874524" cy="593387"/>
          </a:xfrm>
        </p:spPr>
        <p:txBody>
          <a:bodyPr>
            <a:normAutofit/>
          </a:bodyPr>
          <a:lstStyle/>
          <a:p>
            <a:r>
              <a:rPr lang="en-US" sz="2800" dirty="0" smtClean="0">
                <a:solidFill>
                  <a:srgbClr val="FF0000"/>
                </a:solidFill>
              </a:rPr>
              <a:t>symbolism</a:t>
            </a:r>
            <a:endParaRPr lang="el-GR" sz="2800" dirty="0">
              <a:solidFill>
                <a:srgbClr val="FF0000"/>
              </a:solidFill>
            </a:endParaRPr>
          </a:p>
        </p:txBody>
      </p:sp>
      <p:sp>
        <p:nvSpPr>
          <p:cNvPr id="9" name="Content Placeholder 8"/>
          <p:cNvSpPr>
            <a:spLocks noGrp="1"/>
          </p:cNvSpPr>
          <p:nvPr>
            <p:ph sz="quarter" idx="4"/>
          </p:nvPr>
        </p:nvSpPr>
        <p:spPr>
          <a:xfrm>
            <a:off x="5735174" y="664015"/>
            <a:ext cx="5676935" cy="1609926"/>
          </a:xfrm>
        </p:spPr>
        <p:txBody>
          <a:bodyPr/>
          <a:lstStyle/>
          <a:p>
            <a:r>
              <a:rPr lang="en-US" dirty="0" smtClean="0"/>
              <a:t>White elephants</a:t>
            </a:r>
          </a:p>
          <a:p>
            <a:r>
              <a:rPr lang="en-US" dirty="0" err="1" smtClean="0"/>
              <a:t>colour</a:t>
            </a:r>
            <a:r>
              <a:rPr lang="en-US" dirty="0" smtClean="0"/>
              <a:t> of white in Western tradition (innocence-sacrifice)</a:t>
            </a:r>
            <a:endParaRPr lang="el-GR" dirty="0"/>
          </a:p>
        </p:txBody>
      </p:sp>
      <p:pic>
        <p:nvPicPr>
          <p:cNvPr id="2" name="Picture 1"/>
          <p:cNvPicPr>
            <a:picLocks noChangeAspect="1"/>
          </p:cNvPicPr>
          <p:nvPr/>
        </p:nvPicPr>
        <p:blipFill>
          <a:blip r:embed="rId2"/>
          <a:stretch>
            <a:fillRect/>
          </a:stretch>
        </p:blipFill>
        <p:spPr>
          <a:xfrm>
            <a:off x="5735174" y="2273941"/>
            <a:ext cx="6157494" cy="4352921"/>
          </a:xfrm>
          <a:prstGeom prst="rect">
            <a:avLst/>
          </a:prstGeom>
        </p:spPr>
      </p:pic>
      <p:sp>
        <p:nvSpPr>
          <p:cNvPr id="3" name="Rectangle 2"/>
          <p:cNvSpPr/>
          <p:nvPr/>
        </p:nvSpPr>
        <p:spPr>
          <a:xfrm>
            <a:off x="493159" y="4081069"/>
            <a:ext cx="2712377" cy="523220"/>
          </a:xfrm>
          <a:prstGeom prst="rect">
            <a:avLst/>
          </a:prstGeom>
        </p:spPr>
        <p:txBody>
          <a:bodyPr wrap="square">
            <a:spAutoFit/>
          </a:bodyPr>
          <a:lstStyle/>
          <a:p>
            <a:r>
              <a:rPr lang="en-US" sz="2800" b="1" dirty="0" smtClean="0">
                <a:solidFill>
                  <a:srgbClr val="FF0000"/>
                </a:solidFill>
              </a:rPr>
              <a:t>Motifs - </a:t>
            </a:r>
            <a:r>
              <a:rPr lang="en-US" sz="2400" dirty="0" smtClean="0"/>
              <a:t>drinking</a:t>
            </a:r>
            <a:endParaRPr lang="el-GR" sz="2400" dirty="0"/>
          </a:p>
        </p:txBody>
      </p:sp>
    </p:spTree>
    <p:extLst>
      <p:ext uri="{BB962C8B-B14F-4D97-AF65-F5344CB8AC3E}">
        <p14:creationId xmlns:p14="http://schemas.microsoft.com/office/powerpoint/2010/main" val="33013509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en-US" dirty="0" smtClean="0">
                <a:solidFill>
                  <a:srgbClr val="FF0000"/>
                </a:solidFill>
              </a:rPr>
              <a:t>Ending –open ended</a:t>
            </a:r>
            <a:endParaRPr lang="el-GR" dirty="0">
              <a:solidFill>
                <a:srgbClr val="FF0000"/>
              </a:solidFill>
            </a:endParaRPr>
          </a:p>
        </p:txBody>
      </p:sp>
      <p:sp>
        <p:nvSpPr>
          <p:cNvPr id="4" name="Content Placeholder 3"/>
          <p:cNvSpPr>
            <a:spLocks noGrp="1"/>
          </p:cNvSpPr>
          <p:nvPr>
            <p:ph sz="half" idx="2"/>
          </p:nvPr>
        </p:nvSpPr>
        <p:spPr/>
        <p:txBody>
          <a:bodyPr/>
          <a:lstStyle/>
          <a:p>
            <a:r>
              <a:rPr lang="en-US" dirty="0" smtClean="0"/>
              <a:t>To have the abortion and stay together</a:t>
            </a:r>
          </a:p>
          <a:p>
            <a:r>
              <a:rPr lang="en-US" dirty="0" smtClean="0"/>
              <a:t>To have the abortion and not stay together</a:t>
            </a:r>
          </a:p>
          <a:p>
            <a:r>
              <a:rPr lang="en-US" dirty="0" smtClean="0"/>
              <a:t>Not to have the abortion and stay together</a:t>
            </a:r>
          </a:p>
          <a:p>
            <a:r>
              <a:rPr lang="en-US" dirty="0" smtClean="0"/>
              <a:t>Not to have the abortion and not stay together</a:t>
            </a:r>
            <a:endParaRPr lang="el-GR" dirty="0"/>
          </a:p>
        </p:txBody>
      </p:sp>
      <p:sp>
        <p:nvSpPr>
          <p:cNvPr id="5" name="Text Placeholder 4"/>
          <p:cNvSpPr>
            <a:spLocks noGrp="1"/>
          </p:cNvSpPr>
          <p:nvPr>
            <p:ph type="body" sz="quarter" idx="3"/>
          </p:nvPr>
        </p:nvSpPr>
        <p:spPr>
          <a:xfrm>
            <a:off x="8114016" y="2743200"/>
            <a:ext cx="1348483" cy="459410"/>
          </a:xfrm>
        </p:spPr>
        <p:txBody>
          <a:bodyPr/>
          <a:lstStyle/>
          <a:p>
            <a:r>
              <a:rPr lang="en-US" dirty="0" smtClean="0">
                <a:solidFill>
                  <a:srgbClr val="FF0000"/>
                </a:solidFill>
              </a:rPr>
              <a:t>Narrator </a:t>
            </a:r>
            <a:endParaRPr lang="el-GR" dirty="0">
              <a:solidFill>
                <a:srgbClr val="FF0000"/>
              </a:solidFill>
            </a:endParaRPr>
          </a:p>
        </p:txBody>
      </p:sp>
      <p:sp>
        <p:nvSpPr>
          <p:cNvPr id="6" name="Content Placeholder 5"/>
          <p:cNvSpPr>
            <a:spLocks noGrp="1"/>
          </p:cNvSpPr>
          <p:nvPr>
            <p:ph sz="quarter" idx="4"/>
          </p:nvPr>
        </p:nvSpPr>
        <p:spPr>
          <a:xfrm>
            <a:off x="6698750" y="3369923"/>
            <a:ext cx="4656637" cy="2819739"/>
          </a:xfrm>
        </p:spPr>
        <p:txBody>
          <a:bodyPr>
            <a:normAutofit lnSpcReduction="10000"/>
          </a:bodyPr>
          <a:lstStyle/>
          <a:p>
            <a:r>
              <a:rPr lang="en-US" dirty="0" smtClean="0"/>
              <a:t>3</a:t>
            </a:r>
            <a:r>
              <a:rPr lang="en-US" baseline="30000" dirty="0" smtClean="0"/>
              <a:t>rd</a:t>
            </a:r>
            <a:r>
              <a:rPr lang="en-US" dirty="0" smtClean="0"/>
              <a:t> person objective narrative point of view</a:t>
            </a:r>
          </a:p>
          <a:p>
            <a:pPr marL="0" indent="0">
              <a:buNone/>
            </a:pPr>
            <a:r>
              <a:rPr lang="en-US" dirty="0"/>
              <a:t>o</a:t>
            </a:r>
            <a:r>
              <a:rPr lang="en-US" dirty="0" smtClean="0"/>
              <a:t>r</a:t>
            </a:r>
          </a:p>
          <a:p>
            <a:r>
              <a:rPr lang="en-US" dirty="0" smtClean="0"/>
              <a:t>The camera eye</a:t>
            </a:r>
          </a:p>
          <a:p>
            <a:pPr marL="0" indent="0">
              <a:buNone/>
            </a:pPr>
            <a:r>
              <a:rPr lang="en-US" dirty="0"/>
              <a:t>o</a:t>
            </a:r>
            <a:r>
              <a:rPr lang="en-US" dirty="0" smtClean="0"/>
              <a:t>r </a:t>
            </a:r>
          </a:p>
          <a:p>
            <a:r>
              <a:rPr lang="en-US" dirty="0" smtClean="0"/>
              <a:t>A fly on the wall</a:t>
            </a:r>
            <a:endParaRPr lang="el-GR" dirty="0"/>
          </a:p>
        </p:txBody>
      </p:sp>
      <p:pic>
        <p:nvPicPr>
          <p:cNvPr id="7" name="Picture 6" descr="http://3.bp.blogspot.com/-SIXrJ1n1WnA/U21mn76E_pI/AAAAAAAAANU/JbId2wValrU/s1600/hemingway-desk.jp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7324618" y="205740"/>
            <a:ext cx="3810000" cy="25374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591871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Rot="1" noChangeArrowheads="1"/>
          </p:cNvSpPr>
          <p:nvPr>
            <p:ph type="ctrTitle"/>
          </p:nvPr>
        </p:nvSpPr>
        <p:spPr>
          <a:xfrm>
            <a:off x="2059757" y="499229"/>
            <a:ext cx="9092152" cy="708581"/>
          </a:xfrm>
        </p:spPr>
        <p:txBody>
          <a:bodyPr>
            <a:normAutofit fontScale="90000"/>
          </a:bodyPr>
          <a:lstStyle/>
          <a:p>
            <a:r>
              <a:rPr lang="en-US" altLang="zh-CN" dirty="0" smtClean="0"/>
              <a:t>Ernest Hemingway </a:t>
            </a:r>
            <a:r>
              <a:rPr lang="en-US" altLang="zh-CN" sz="4000" dirty="0" smtClean="0"/>
              <a:t>1899-1961</a:t>
            </a:r>
          </a:p>
        </p:txBody>
      </p:sp>
      <p:pic>
        <p:nvPicPr>
          <p:cNvPr id="5122" name="Picture 2" descr="http://torontoist.com/wp-content/uploads/2012/03/Ernest_Hemingway_1923_passport_photo.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0660" y="192323"/>
            <a:ext cx="2363870" cy="3023477"/>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s://tse2.mm.bing.net/th?id=OIP.8GQHx_yzbmyRfzFf96TBEQHaFq&amp;pid=Api&amp;P=0&amp;w=247&amp;h=19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1394" y="1379722"/>
            <a:ext cx="2352675" cy="1800225"/>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s://tse1.mm.bing.net/th?id=OIP.5OopB43mbGo0r8Bqb6X33AHaEK&amp;pid=Api&amp;P=0&amp;w=337&amp;h=19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90933" y="1360851"/>
            <a:ext cx="3209925" cy="1809751"/>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http://1.bp.blogspot.com/-QS69MUgb1Kk/UGOXLSKDSKI/AAAAAAAAJzw/LDPSKyYmCxk/s1600/ernest-hemingway-large-phot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0660" y="3323643"/>
            <a:ext cx="2369276" cy="3068213"/>
          </a:xfrm>
          <a:prstGeom prst="rect">
            <a:avLst/>
          </a:prstGeom>
          <a:noFill/>
          <a:extLst>
            <a:ext uri="{909E8E84-426E-40DD-AFC4-6F175D3DCCD1}">
              <a14:hiddenFill xmlns:a14="http://schemas.microsoft.com/office/drawing/2010/main">
                <a:solidFill>
                  <a:srgbClr val="FFFFFF"/>
                </a:solidFill>
              </a14:hiddenFill>
            </a:ext>
          </a:extLst>
        </p:spPr>
      </p:pic>
      <p:pic>
        <p:nvPicPr>
          <p:cNvPr id="5134" name="Picture 14" descr="http://www.trbimg.com/img-5762e631/turbine/ct-ernest-hemingway-everybody-behaves-badly-ae-0619-2016061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47289" y="3577112"/>
            <a:ext cx="3521153" cy="2544583"/>
          </a:xfrm>
          <a:prstGeom prst="rect">
            <a:avLst/>
          </a:prstGeom>
          <a:noFill/>
          <a:extLst>
            <a:ext uri="{909E8E84-426E-40DD-AFC4-6F175D3DCCD1}">
              <a14:hiddenFill xmlns:a14="http://schemas.microsoft.com/office/drawing/2010/main">
                <a:solidFill>
                  <a:srgbClr val="FFFFFF"/>
                </a:solidFill>
              </a14:hiddenFill>
            </a:ext>
          </a:extLst>
        </p:spPr>
      </p:pic>
      <p:pic>
        <p:nvPicPr>
          <p:cNvPr id="5136" name="Picture 16" descr="https://cdn.britannica.com/92/192392-050-4954CC7C/Ernest-Hemingway-Fidel-Castro-American-Cuban-Cojimar-May-15-1960.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278808" y="3464981"/>
            <a:ext cx="4234177" cy="2926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13424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rrowheads="1"/>
          </p:cNvSpPr>
          <p:nvPr>
            <p:ph type="title"/>
          </p:nvPr>
        </p:nvSpPr>
        <p:spPr>
          <a:xfrm>
            <a:off x="292231" y="0"/>
            <a:ext cx="9689969" cy="914400"/>
          </a:xfrm>
          <a:solidFill>
            <a:schemeClr val="accent6">
              <a:lumMod val="60000"/>
              <a:lumOff val="40000"/>
            </a:schemeClr>
          </a:solidFill>
        </p:spPr>
        <p:txBody>
          <a:bodyPr/>
          <a:lstStyle/>
          <a:p>
            <a:pPr eaLnBrk="1" hangingPunct="1"/>
            <a:r>
              <a:rPr lang="en-US" altLang="zh-CN" dirty="0" smtClean="0"/>
              <a:t>Life and creation</a:t>
            </a:r>
          </a:p>
        </p:txBody>
      </p:sp>
      <p:sp>
        <p:nvSpPr>
          <p:cNvPr id="4099" name="Rectangle 3"/>
          <p:cNvSpPr>
            <a:spLocks noGrp="1" noRot="1" noChangeArrowheads="1"/>
          </p:cNvSpPr>
          <p:nvPr>
            <p:ph type="body" idx="1"/>
          </p:nvPr>
        </p:nvSpPr>
        <p:spPr>
          <a:xfrm>
            <a:off x="207390" y="914400"/>
            <a:ext cx="10460610" cy="5943600"/>
          </a:xfrm>
        </p:spPr>
        <p:txBody>
          <a:bodyPr>
            <a:normAutofit/>
          </a:bodyPr>
          <a:lstStyle/>
          <a:p>
            <a:pPr eaLnBrk="1" hangingPunct="1"/>
            <a:r>
              <a:rPr lang="en-US" altLang="zh-CN" dirty="0" smtClean="0">
                <a:cs typeface="Arial" panose="020B0604020202020204" pitchFamily="34" charset="0"/>
              </a:rPr>
              <a:t>Hemingway worked as a reporter for  Kansas city Star after graduating from high school in 1917. </a:t>
            </a:r>
          </a:p>
          <a:p>
            <a:pPr eaLnBrk="1" hangingPunct="1"/>
            <a:r>
              <a:rPr lang="en-US" altLang="zh-CN" dirty="0" smtClean="0">
                <a:cs typeface="Arial" panose="020B0604020202020204" pitchFamily="34" charset="0"/>
              </a:rPr>
              <a:t>During World War I he served as an </a:t>
            </a:r>
            <a:r>
              <a:rPr lang="en-US" altLang="zh-CN" u="sng" dirty="0" smtClean="0">
                <a:cs typeface="Arial" panose="020B0604020202020204" pitchFamily="34" charset="0"/>
              </a:rPr>
              <a:t>ambulance driver </a:t>
            </a:r>
            <a:r>
              <a:rPr lang="en-US" altLang="zh-CN" dirty="0" smtClean="0">
                <a:cs typeface="Arial" panose="020B0604020202020204" pitchFamily="34" charset="0"/>
              </a:rPr>
              <a:t>and was wounded just before his 19th birthday. </a:t>
            </a:r>
          </a:p>
          <a:p>
            <a:r>
              <a:rPr lang="en-US" altLang="zh-CN" dirty="0" smtClean="0">
                <a:cs typeface="Arial" panose="020B0604020202020204" pitchFamily="34" charset="0"/>
              </a:rPr>
              <a:t>In 1920, got married left for Paris. Supported by her money and his journalism, he became involved with the expatriate literary and artistic circle surrounding Gertrude Stein (Pound, Fitzgerald, Anderson, Eliot). </a:t>
            </a:r>
          </a:p>
          <a:p>
            <a:r>
              <a:rPr lang="en-US" altLang="zh-CN" dirty="0" smtClean="0">
                <a:cs typeface="Arial" panose="020B0604020202020204" pitchFamily="34" charset="0"/>
              </a:rPr>
              <a:t>During the Spanish Civil War, he served as a war correspondent </a:t>
            </a:r>
          </a:p>
          <a:p>
            <a:r>
              <a:rPr lang="en-US" altLang="zh-CN" dirty="0" smtClean="0">
                <a:cs typeface="Arial" panose="020B0604020202020204" pitchFamily="34" charset="0"/>
              </a:rPr>
              <a:t>He fought in World War II and then settled in Cuba in 1945. </a:t>
            </a:r>
          </a:p>
          <a:p>
            <a:r>
              <a:rPr lang="en-US" altLang="zh-CN" dirty="0" smtClean="0"/>
              <a:t>In 1954, he was awarded the Nobel Prize for Literature.</a:t>
            </a:r>
          </a:p>
          <a:p>
            <a:r>
              <a:rPr lang="en-US" altLang="zh-CN" dirty="0" smtClean="0"/>
              <a:t>He was increasingly plagued by ill health and mental problems, and in July, 1961, he committed suicide by shooting himself.</a:t>
            </a:r>
          </a:p>
          <a:p>
            <a:pPr eaLnBrk="1" hangingPunct="1"/>
            <a:endParaRPr lang="en-US" altLang="zh-CN" dirty="0" smtClean="0"/>
          </a:p>
        </p:txBody>
      </p:sp>
    </p:spTree>
    <p:extLst>
      <p:ext uri="{BB962C8B-B14F-4D97-AF65-F5344CB8AC3E}">
        <p14:creationId xmlns:p14="http://schemas.microsoft.com/office/powerpoint/2010/main" val="28416696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5279796" cy="1325563"/>
          </a:xfrm>
        </p:spPr>
        <p:txBody>
          <a:bodyPr/>
          <a:lstStyle/>
          <a:p>
            <a:r>
              <a:rPr lang="en-US" dirty="0" smtClean="0"/>
              <a:t>The Lost Generation </a:t>
            </a:r>
            <a:endParaRPr lang="el-GR" dirty="0"/>
          </a:p>
        </p:txBody>
      </p:sp>
      <p:sp>
        <p:nvSpPr>
          <p:cNvPr id="3" name="Content Placeholder 2"/>
          <p:cNvSpPr>
            <a:spLocks noGrp="1"/>
          </p:cNvSpPr>
          <p:nvPr>
            <p:ph idx="1"/>
          </p:nvPr>
        </p:nvSpPr>
        <p:spPr>
          <a:xfrm>
            <a:off x="838200" y="1825625"/>
            <a:ext cx="7610565" cy="4351338"/>
          </a:xfrm>
        </p:spPr>
        <p:txBody>
          <a:bodyPr>
            <a:normAutofit lnSpcReduction="10000"/>
          </a:bodyPr>
          <a:lstStyle/>
          <a:p>
            <a:r>
              <a:rPr lang="en-US" dirty="0" smtClean="0"/>
              <a:t>the social generational cohort that came of age during World War I. "Lost" refers to the "disoriented, wandering, directionless" spirit of many of the war's survivors in the early post-war period.</a:t>
            </a:r>
          </a:p>
          <a:p>
            <a:r>
              <a:rPr lang="en-US" dirty="0" smtClean="0"/>
              <a:t> The term is particularly used to refer to a group of American expatriate writers living in Paris during the 1920s. Gertrude Stein is credited with coining the term, and it was subsequently popularized by Ernest Hemingway who used it in the epigraph for his 1926 novel </a:t>
            </a:r>
            <a:r>
              <a:rPr lang="en-US" i="1" dirty="0" smtClean="0"/>
              <a:t>The Sun Also Rises</a:t>
            </a:r>
            <a:r>
              <a:rPr lang="en-US" dirty="0" smtClean="0"/>
              <a:t>: "You are all a lost generation".</a:t>
            </a:r>
            <a:endParaRPr lang="el-GR" dirty="0"/>
          </a:p>
        </p:txBody>
      </p:sp>
      <p:pic>
        <p:nvPicPr>
          <p:cNvPr id="4" name="Picture 3"/>
          <p:cNvPicPr>
            <a:picLocks noChangeAspect="1"/>
          </p:cNvPicPr>
          <p:nvPr/>
        </p:nvPicPr>
        <p:blipFill>
          <a:blip r:embed="rId2"/>
          <a:stretch>
            <a:fillRect/>
          </a:stretch>
        </p:blipFill>
        <p:spPr>
          <a:xfrm>
            <a:off x="8712716" y="1825625"/>
            <a:ext cx="3151261" cy="3292508"/>
          </a:xfrm>
          <a:prstGeom prst="rect">
            <a:avLst/>
          </a:prstGeom>
        </p:spPr>
      </p:pic>
      <p:sp>
        <p:nvSpPr>
          <p:cNvPr id="5" name="Rectangle 4"/>
          <p:cNvSpPr/>
          <p:nvPr/>
        </p:nvSpPr>
        <p:spPr>
          <a:xfrm>
            <a:off x="8712715" y="5118134"/>
            <a:ext cx="3151261" cy="646331"/>
          </a:xfrm>
          <a:prstGeom prst="rect">
            <a:avLst/>
          </a:prstGeom>
        </p:spPr>
        <p:txBody>
          <a:bodyPr wrap="square">
            <a:spAutoFit/>
          </a:bodyPr>
          <a:lstStyle/>
          <a:p>
            <a:r>
              <a:rPr lang="en-US" dirty="0" smtClean="0"/>
              <a:t>Gertrude Stein with Ernest Hemingway's son, Jack </a:t>
            </a:r>
            <a:r>
              <a:rPr lang="en-US" smtClean="0"/>
              <a:t>in 1924</a:t>
            </a:r>
            <a:endParaRPr lang="el-GR" dirty="0"/>
          </a:p>
        </p:txBody>
      </p:sp>
    </p:spTree>
    <p:extLst>
      <p:ext uri="{BB962C8B-B14F-4D97-AF65-F5344CB8AC3E}">
        <p14:creationId xmlns:p14="http://schemas.microsoft.com/office/powerpoint/2010/main" val="27356237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Rot="1" noChangeArrowheads="1"/>
          </p:cNvSpPr>
          <p:nvPr>
            <p:ph type="body" idx="1"/>
          </p:nvPr>
        </p:nvSpPr>
        <p:spPr>
          <a:xfrm>
            <a:off x="1524000" y="404814"/>
            <a:ext cx="8820150" cy="6453187"/>
          </a:xfrm>
        </p:spPr>
        <p:txBody>
          <a:bodyPr/>
          <a:lstStyle/>
          <a:p>
            <a:r>
              <a:rPr lang="en-US" altLang="zh-CN" sz="4400" i="1" dirty="0" smtClean="0">
                <a:solidFill>
                  <a:schemeClr val="accent1">
                    <a:lumMod val="75000"/>
                  </a:schemeClr>
                </a:solidFill>
              </a:rPr>
              <a:t>Main works:</a:t>
            </a:r>
          </a:p>
          <a:p>
            <a:endParaRPr lang="en-US" altLang="zh-CN" sz="3600" i="1" dirty="0">
              <a:solidFill>
                <a:schemeClr val="accent1">
                  <a:lumMod val="75000"/>
                </a:schemeClr>
              </a:solidFill>
              <a:cs typeface="Arial" panose="020B0604020202020204" pitchFamily="34" charset="0"/>
            </a:endParaRPr>
          </a:p>
          <a:p>
            <a:pPr eaLnBrk="1" hangingPunct="1">
              <a:buFont typeface="Wingdings" panose="05000000000000000000" pitchFamily="2" charset="2"/>
              <a:buChar char="q"/>
            </a:pPr>
            <a:r>
              <a:rPr lang="en-US" altLang="zh-CN" sz="3200" i="1" dirty="0" smtClean="0"/>
              <a:t>  In Our Time (1925)</a:t>
            </a:r>
          </a:p>
          <a:p>
            <a:pPr eaLnBrk="1" hangingPunct="1">
              <a:buFont typeface="Wingdings" panose="05000000000000000000" pitchFamily="2" charset="2"/>
              <a:buChar char="v"/>
            </a:pPr>
            <a:r>
              <a:rPr lang="en-US" altLang="zh-CN" sz="3200" i="1" dirty="0" smtClean="0"/>
              <a:t>The Sun Also Rises (1926) –Hemingway style</a:t>
            </a:r>
          </a:p>
          <a:p>
            <a:pPr>
              <a:buFont typeface="Wingdings" panose="05000000000000000000" pitchFamily="2" charset="2"/>
              <a:buChar char="q"/>
            </a:pPr>
            <a:r>
              <a:rPr lang="en-US" altLang="zh-CN" sz="3200" i="1" dirty="0" smtClean="0"/>
              <a:t> Men without Women (1927) experimental, telegraphic style, minimum commentary </a:t>
            </a:r>
          </a:p>
          <a:p>
            <a:pPr>
              <a:buFont typeface="Wingdings" panose="05000000000000000000" pitchFamily="2" charset="2"/>
              <a:buChar char="v"/>
            </a:pPr>
            <a:r>
              <a:rPr lang="en-US" altLang="zh-CN" sz="3200" i="1" dirty="0" smtClean="0"/>
              <a:t> A Farewell to Arms (1929) </a:t>
            </a:r>
          </a:p>
          <a:p>
            <a:pPr>
              <a:buFont typeface="Wingdings" panose="05000000000000000000" pitchFamily="2" charset="2"/>
              <a:buChar char="q"/>
            </a:pPr>
            <a:r>
              <a:rPr lang="en-US" altLang="zh-CN" sz="3200" i="1" dirty="0" smtClean="0"/>
              <a:t>The Snows of Kilimanjaro (1936)</a:t>
            </a:r>
          </a:p>
          <a:p>
            <a:pPr>
              <a:buFont typeface="Wingdings" panose="05000000000000000000" pitchFamily="2" charset="2"/>
              <a:buChar char="v"/>
            </a:pPr>
            <a:r>
              <a:rPr lang="en-US" altLang="zh-CN" sz="3200" i="1" dirty="0" smtClean="0"/>
              <a:t> For Whom the Bell Tolls (1940)</a:t>
            </a:r>
          </a:p>
          <a:p>
            <a:pPr>
              <a:buFont typeface="Wingdings" panose="05000000000000000000" pitchFamily="2" charset="2"/>
              <a:buChar char="q"/>
            </a:pPr>
            <a:r>
              <a:rPr lang="en-US" altLang="zh-CN" sz="3200" i="1" dirty="0" smtClean="0"/>
              <a:t> The Old Man and the Sea (1952) </a:t>
            </a:r>
          </a:p>
        </p:txBody>
      </p:sp>
    </p:spTree>
    <p:extLst>
      <p:ext uri="{BB962C8B-B14F-4D97-AF65-F5344CB8AC3E}">
        <p14:creationId xmlns:p14="http://schemas.microsoft.com/office/powerpoint/2010/main" val="3973753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3240640" cy="1325563"/>
          </a:xfrm>
          <a:solidFill>
            <a:srgbClr val="C00000"/>
          </a:solidFill>
        </p:spPr>
        <p:txBody>
          <a:bodyPr/>
          <a:lstStyle/>
          <a:p>
            <a:r>
              <a:rPr lang="en-US" dirty="0" smtClean="0"/>
              <a:t>   Modernism</a:t>
            </a:r>
            <a:endParaRPr lang="el-GR" dirty="0"/>
          </a:p>
        </p:txBody>
      </p:sp>
      <p:sp>
        <p:nvSpPr>
          <p:cNvPr id="3" name="Content Placeholder 2"/>
          <p:cNvSpPr>
            <a:spLocks noGrp="1"/>
          </p:cNvSpPr>
          <p:nvPr>
            <p:ph idx="1"/>
          </p:nvPr>
        </p:nvSpPr>
        <p:spPr/>
        <p:txBody>
          <a:bodyPr>
            <a:normAutofit fontScale="92500" lnSpcReduction="20000"/>
          </a:bodyPr>
          <a:lstStyle/>
          <a:p>
            <a:r>
              <a:rPr lang="en-US" dirty="0"/>
              <a:t>What is Modernism</a:t>
            </a:r>
            <a:r>
              <a:rPr lang="en-US" dirty="0" smtClean="0"/>
              <a:t>?</a:t>
            </a:r>
          </a:p>
          <a:p>
            <a:pPr>
              <a:buFont typeface="Wingdings" panose="05000000000000000000" pitchFamily="2" charset="2"/>
              <a:buChar char="q"/>
            </a:pPr>
            <a:r>
              <a:rPr lang="en-US" dirty="0"/>
              <a:t>industrialization and urbanization </a:t>
            </a:r>
            <a:endParaRPr lang="en-US" dirty="0" smtClean="0"/>
          </a:p>
          <a:p>
            <a:pPr>
              <a:buFont typeface="Wingdings" panose="05000000000000000000" pitchFamily="2" charset="2"/>
              <a:buChar char="q"/>
            </a:pPr>
            <a:r>
              <a:rPr lang="en-US" dirty="0"/>
              <a:t>search for an authentic response to a much-changed </a:t>
            </a:r>
            <a:r>
              <a:rPr lang="en-US" dirty="0" smtClean="0"/>
              <a:t>world</a:t>
            </a:r>
          </a:p>
          <a:p>
            <a:pPr>
              <a:buFont typeface="Wingdings" panose="05000000000000000000" pitchFamily="2" charset="2"/>
              <a:buChar char="q"/>
            </a:pPr>
            <a:r>
              <a:rPr lang="en-US" dirty="0"/>
              <a:t>a sense of disillusionment and fragmentation</a:t>
            </a:r>
          </a:p>
          <a:p>
            <a:r>
              <a:rPr lang="en-US" dirty="0"/>
              <a:t>What did Modernism do</a:t>
            </a:r>
            <a:r>
              <a:rPr lang="en-US" dirty="0" smtClean="0"/>
              <a:t>?</a:t>
            </a:r>
          </a:p>
          <a:p>
            <a:pPr>
              <a:buFont typeface="Wingdings" panose="05000000000000000000" pitchFamily="2" charset="2"/>
              <a:buChar char="q"/>
            </a:pPr>
            <a:r>
              <a:rPr lang="en-US" dirty="0"/>
              <a:t> changed self-consciousness about modernity</a:t>
            </a:r>
            <a:endParaRPr lang="en-US" dirty="0" smtClean="0"/>
          </a:p>
          <a:p>
            <a:pPr>
              <a:buFont typeface="Wingdings" panose="05000000000000000000" pitchFamily="2" charset="2"/>
              <a:buChar char="q"/>
            </a:pPr>
            <a:r>
              <a:rPr lang="en-US" dirty="0"/>
              <a:t>revitalize and update tradition</a:t>
            </a:r>
            <a:endParaRPr lang="en-US" dirty="0" smtClean="0"/>
          </a:p>
          <a:p>
            <a:pPr>
              <a:buFont typeface="Wingdings" panose="05000000000000000000" pitchFamily="2" charset="2"/>
              <a:buChar char="q"/>
            </a:pPr>
            <a:r>
              <a:rPr lang="en-US" dirty="0" smtClean="0"/>
              <a:t>radical </a:t>
            </a:r>
            <a:r>
              <a:rPr lang="en-US" dirty="0"/>
              <a:t>formal </a:t>
            </a:r>
            <a:r>
              <a:rPr lang="en-US" dirty="0" smtClean="0"/>
              <a:t>experimentation</a:t>
            </a:r>
          </a:p>
          <a:p>
            <a:pPr>
              <a:buFont typeface="Wingdings" panose="05000000000000000000" pitchFamily="2" charset="2"/>
              <a:buChar char="q"/>
            </a:pPr>
            <a:r>
              <a:rPr lang="en-US" dirty="0"/>
              <a:t>serious responsibility of the artist </a:t>
            </a:r>
          </a:p>
          <a:p>
            <a:r>
              <a:rPr lang="en-US" dirty="0"/>
              <a:t>Where is Modernism today?</a:t>
            </a:r>
          </a:p>
          <a:p>
            <a:endParaRPr lang="el-GR" dirty="0"/>
          </a:p>
        </p:txBody>
      </p:sp>
    </p:spTree>
    <p:extLst>
      <p:ext uri="{BB962C8B-B14F-4D97-AF65-F5344CB8AC3E}">
        <p14:creationId xmlns:p14="http://schemas.microsoft.com/office/powerpoint/2010/main" val="33710566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89061" y="297951"/>
            <a:ext cx="10264740" cy="5825447"/>
          </a:xfrm>
          <a:solidFill>
            <a:schemeClr val="accent4">
              <a:lumMod val="20000"/>
              <a:lumOff val="80000"/>
            </a:schemeClr>
          </a:solidFill>
        </p:spPr>
        <p:txBody>
          <a:bodyPr>
            <a:normAutofit fontScale="92500" lnSpcReduction="20000"/>
          </a:bodyPr>
          <a:lstStyle/>
          <a:p>
            <a:r>
              <a:rPr lang="en-US" dirty="0"/>
              <a:t>The modernist period also saw a radical experimentation in literary form and expression. In part this developed in response to new insights provided by recently established disciplines such as psychology. This was certainly true of the stream-of-consciousness technique, and in many respects modernist prose narrative begins with the complex later novels of Henry James. </a:t>
            </a:r>
            <a:endParaRPr lang="en-US" dirty="0" smtClean="0"/>
          </a:p>
          <a:p>
            <a:r>
              <a:rPr lang="en-US" dirty="0"/>
              <a:t>A further reason for modernist experimentation lay in technological innovations, such as the telephone and the cinema, which were changing the forms and the very meaning of </a:t>
            </a:r>
            <a:r>
              <a:rPr lang="en-US" dirty="0" smtClean="0"/>
              <a:t>communication</a:t>
            </a:r>
          </a:p>
          <a:p>
            <a:r>
              <a:rPr lang="en-US" dirty="0"/>
              <a:t>American modernism </a:t>
            </a:r>
            <a:r>
              <a:rPr lang="en-US" dirty="0" smtClean="0"/>
              <a:t>was of </a:t>
            </a:r>
            <a:r>
              <a:rPr lang="en-US" dirty="0"/>
              <a:t>two </a:t>
            </a:r>
            <a:r>
              <a:rPr lang="en-US" dirty="0" smtClean="0"/>
              <a:t>kinds:</a:t>
            </a:r>
          </a:p>
          <a:p>
            <a:pPr marL="514350" indent="-514350">
              <a:buAutoNum type="arabicPeriod"/>
            </a:pPr>
            <a:r>
              <a:rPr lang="en-US" dirty="0" smtClean="0"/>
              <a:t>cosmopolitan </a:t>
            </a:r>
            <a:r>
              <a:rPr lang="en-US" dirty="0"/>
              <a:t>and </a:t>
            </a:r>
            <a:r>
              <a:rPr lang="en-US" dirty="0" smtClean="0"/>
              <a:t>expatriate </a:t>
            </a:r>
            <a:r>
              <a:rPr lang="en-US" dirty="0"/>
              <a:t>writers, especially Pound, H. D. (Hilda Doolittle) (1886-1961), Stein, and Eliot. Based in urban centers such as London and </a:t>
            </a:r>
            <a:r>
              <a:rPr lang="en-US" dirty="0" smtClean="0"/>
              <a:t>Paris</a:t>
            </a:r>
          </a:p>
          <a:p>
            <a:pPr marL="514350" indent="-514350">
              <a:buAutoNum type="arabicPeriod"/>
            </a:pPr>
            <a:r>
              <a:rPr lang="en-US" dirty="0"/>
              <a:t>a group of non-expatriate American modernists, even though several of them did spend time abroad. Stevens, Frost, Williams, Marianne </a:t>
            </a:r>
            <a:r>
              <a:rPr lang="en-US" dirty="0" smtClean="0"/>
              <a:t>Moore, </a:t>
            </a:r>
            <a:r>
              <a:rPr lang="en-US" dirty="0"/>
              <a:t>F. Scott Fitzgerald, William Faulkner, and Hemingway developed a modernist literature that was connected to American traditions, and the heavy concentration on region and </a:t>
            </a:r>
            <a:r>
              <a:rPr lang="en-US" dirty="0" smtClean="0"/>
              <a:t>place.</a:t>
            </a:r>
          </a:p>
          <a:p>
            <a:pPr marL="0" indent="0">
              <a:buNone/>
            </a:pPr>
            <a:endParaRPr lang="el-GR" dirty="0"/>
          </a:p>
        </p:txBody>
      </p:sp>
      <p:sp>
        <p:nvSpPr>
          <p:cNvPr id="4" name="Rectangle 3"/>
          <p:cNvSpPr/>
          <p:nvPr/>
        </p:nvSpPr>
        <p:spPr>
          <a:xfrm>
            <a:off x="2157573" y="6123398"/>
            <a:ext cx="7664521" cy="369332"/>
          </a:xfrm>
          <a:prstGeom prst="rect">
            <a:avLst/>
          </a:prstGeom>
          <a:solidFill>
            <a:schemeClr val="accent2"/>
          </a:solidFill>
        </p:spPr>
        <p:txBody>
          <a:bodyPr wrap="square">
            <a:spAutoFit/>
          </a:bodyPr>
          <a:lstStyle/>
          <a:p>
            <a:r>
              <a:rPr lang="en-US" dirty="0"/>
              <a:t>http://www.pbs.org/wnet/americannovel/timeline/modernism.html</a:t>
            </a:r>
            <a:endParaRPr lang="el-GR" dirty="0"/>
          </a:p>
        </p:txBody>
      </p:sp>
    </p:spTree>
    <p:extLst>
      <p:ext uri="{BB962C8B-B14F-4D97-AF65-F5344CB8AC3E}">
        <p14:creationId xmlns:p14="http://schemas.microsoft.com/office/powerpoint/2010/main" val="37994458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solidFill>
        </p:spPr>
        <p:txBody>
          <a:bodyPr>
            <a:noAutofit/>
          </a:bodyPr>
          <a:lstStyle/>
          <a:p>
            <a:r>
              <a:rPr lang="en-US" sz="3600" dirty="0" smtClean="0"/>
              <a:t/>
            </a:r>
            <a:br>
              <a:rPr lang="en-US" sz="3600" dirty="0" smtClean="0"/>
            </a:br>
            <a:r>
              <a:rPr lang="en-US" sz="3600" dirty="0"/>
              <a:t/>
            </a:r>
            <a:br>
              <a:rPr lang="en-US" sz="3600" dirty="0"/>
            </a:br>
            <a:r>
              <a:rPr lang="en-US" sz="3600" dirty="0" smtClean="0"/>
              <a:t/>
            </a:r>
            <a:br>
              <a:rPr lang="en-US" sz="3600" dirty="0" smtClean="0"/>
            </a:br>
            <a:r>
              <a:rPr lang="en-US" sz="3600" dirty="0"/>
              <a:t/>
            </a:r>
            <a:br>
              <a:rPr lang="en-US" sz="3600" dirty="0"/>
            </a:br>
            <a:r>
              <a:rPr lang="en-US" sz="3600" dirty="0" smtClean="0"/>
              <a:t/>
            </a:r>
            <a:br>
              <a:rPr lang="en-US" sz="3600" dirty="0" smtClean="0"/>
            </a:br>
            <a:r>
              <a:rPr lang="en-US" sz="3600" dirty="0"/>
              <a:t/>
            </a:r>
            <a:br>
              <a:rPr lang="en-US" sz="3600" dirty="0"/>
            </a:br>
            <a:r>
              <a:rPr lang="en-US" sz="3600" dirty="0" smtClean="0"/>
              <a:t/>
            </a:r>
            <a:br>
              <a:rPr lang="en-US" sz="3600" dirty="0" smtClean="0"/>
            </a:br>
            <a:r>
              <a:rPr lang="en-US" sz="3600" dirty="0" smtClean="0"/>
              <a:t/>
            </a:r>
            <a:br>
              <a:rPr lang="en-US" sz="3600" dirty="0" smtClean="0"/>
            </a:br>
            <a:r>
              <a:rPr lang="en-US" sz="3600" dirty="0" smtClean="0"/>
              <a:t/>
            </a:r>
            <a:br>
              <a:rPr lang="en-US" sz="3600" dirty="0" smtClean="0"/>
            </a:br>
            <a:r>
              <a:rPr lang="en-US" sz="3600" dirty="0" smtClean="0"/>
              <a:t/>
            </a:r>
            <a:br>
              <a:rPr lang="en-US" sz="3600" dirty="0" smtClean="0"/>
            </a:br>
            <a:r>
              <a:rPr lang="en-US" sz="3600" dirty="0"/>
              <a:t/>
            </a:r>
            <a:br>
              <a:rPr lang="en-US" sz="3600" dirty="0"/>
            </a:br>
            <a:r>
              <a:rPr lang="en-US" sz="3600" dirty="0" smtClean="0"/>
              <a:t>                   		</a:t>
            </a:r>
            <a:r>
              <a:rPr lang="en-US" sz="4000" b="1" dirty="0" smtClean="0"/>
              <a:t>Modernism</a:t>
            </a:r>
            <a:r>
              <a:rPr lang="en-US" sz="3600" dirty="0" smtClean="0"/>
              <a:t/>
            </a:r>
            <a:br>
              <a:rPr lang="en-US" sz="3600" dirty="0" smtClean="0"/>
            </a:br>
            <a:r>
              <a:rPr lang="en-US" sz="3600" dirty="0" smtClean="0"/>
              <a:t/>
            </a:r>
            <a:br>
              <a:rPr lang="en-US" sz="3600" dirty="0" smtClean="0"/>
            </a:br>
            <a:r>
              <a:rPr lang="en-US" sz="3600" dirty="0" smtClean="0"/>
              <a:t>-</a:t>
            </a:r>
            <a:r>
              <a:rPr lang="en-US" sz="2800" dirty="0" smtClean="0"/>
              <a:t>an </a:t>
            </a:r>
            <a:r>
              <a:rPr lang="en-US" sz="2800" dirty="0"/>
              <a:t>artistic and cultural movement </a:t>
            </a:r>
            <a:r>
              <a:rPr lang="en-US" sz="2800" dirty="0" smtClean="0"/>
              <a:t>beginning </a:t>
            </a:r>
            <a:r>
              <a:rPr lang="en-US" sz="2800" dirty="0"/>
              <a:t>at the turn of the 20th </a:t>
            </a:r>
            <a:r>
              <a:rPr lang="en-US" sz="2800" dirty="0" err="1" smtClean="0"/>
              <a:t>cen</a:t>
            </a:r>
            <a:r>
              <a:rPr lang="en-US" sz="2800" dirty="0" smtClean="0"/>
              <a:t>, </a:t>
            </a:r>
            <a:r>
              <a:rPr lang="en-US" sz="2800" dirty="0" err="1" smtClean="0"/>
              <a:t>bt</a:t>
            </a:r>
            <a:r>
              <a:rPr lang="en-US" sz="2800" dirty="0" smtClean="0"/>
              <a:t> </a:t>
            </a:r>
            <a:r>
              <a:rPr lang="en-US" sz="2800" dirty="0"/>
              <a:t>World War I and World War </a:t>
            </a:r>
            <a:r>
              <a:rPr lang="en-US" sz="2800" dirty="0" smtClean="0"/>
              <a:t>II </a:t>
            </a:r>
            <a:br>
              <a:rPr lang="en-US" sz="2800" dirty="0" smtClean="0"/>
            </a:br>
            <a:r>
              <a:rPr lang="en-US" sz="2800" dirty="0" smtClean="0"/>
              <a:t>-sought to </a:t>
            </a:r>
            <a:r>
              <a:rPr lang="en-US" sz="2800" dirty="0"/>
              <a:t>better represent reality in a new, more industrialized world</a:t>
            </a:r>
            <a:br>
              <a:rPr lang="en-US" sz="2800" dirty="0"/>
            </a:br>
            <a:r>
              <a:rPr lang="en-US" sz="2800" dirty="0" smtClean="0"/>
              <a:t>-Against Romanticism </a:t>
            </a:r>
            <a:r>
              <a:rPr lang="en-US" sz="2800" dirty="0"/>
              <a:t>that focused on nature and being. </a:t>
            </a:r>
            <a:br>
              <a:rPr lang="en-US" sz="2800" dirty="0"/>
            </a:br>
            <a:r>
              <a:rPr lang="en-US" sz="2800" dirty="0" smtClean="0"/>
              <a:t>-In </a:t>
            </a:r>
            <a:r>
              <a:rPr lang="en-US" sz="2800" dirty="0"/>
              <a:t>an era characterized by industrialization, rapid social change, and advances in science and the social sciences (e.g., Freudian theory), Modernists felt a growing alienation </a:t>
            </a:r>
            <a:r>
              <a:rPr lang="en-US" sz="2800" dirty="0" smtClean="0"/>
              <a:t/>
            </a:r>
            <a:br>
              <a:rPr lang="en-US" sz="2800" dirty="0" smtClean="0"/>
            </a:br>
            <a:r>
              <a:rPr lang="en-US" sz="2800" dirty="0"/>
              <a:t>-</a:t>
            </a:r>
            <a:r>
              <a:rPr lang="en-US" sz="2800" dirty="0" smtClean="0"/>
              <a:t>Modernist </a:t>
            </a:r>
            <a:r>
              <a:rPr lang="en-US" sz="2800" dirty="0"/>
              <a:t>fiction spoke of the inner self and consciousness. - </a:t>
            </a:r>
            <a:r>
              <a:rPr lang="en-US" sz="2800" dirty="0" smtClean="0"/>
              <a:t>Modernists </a:t>
            </a:r>
            <a:r>
              <a:rPr lang="en-US" sz="2800" dirty="0"/>
              <a:t>saw </a:t>
            </a:r>
            <a:r>
              <a:rPr lang="en-US" sz="2800" dirty="0" smtClean="0"/>
              <a:t>progress and the </a:t>
            </a:r>
            <a:r>
              <a:rPr lang="en-US" sz="2800" dirty="0"/>
              <a:t>decline of civilization. </a:t>
            </a:r>
            <a:r>
              <a:rPr lang="en-US" sz="2800" dirty="0" smtClean="0"/>
              <a:t/>
            </a:r>
            <a:br>
              <a:rPr lang="en-US" sz="2800" dirty="0" smtClean="0"/>
            </a:br>
            <a:r>
              <a:rPr lang="en-US" sz="2800" dirty="0" smtClean="0"/>
              <a:t>-new technology and </a:t>
            </a:r>
            <a:r>
              <a:rPr lang="en-US" sz="2800" dirty="0"/>
              <a:t>cold machinery and increased capitalism, which alienated the individual and led to loneliness</a:t>
            </a:r>
            <a:r>
              <a:rPr lang="en-US" sz="3200" dirty="0" smtClean="0"/>
              <a:t/>
            </a:r>
            <a:br>
              <a:rPr lang="en-US" sz="3200" dirty="0" smtClean="0"/>
            </a:br>
            <a:endParaRPr lang="el-GR" sz="3600" dirty="0"/>
          </a:p>
        </p:txBody>
      </p:sp>
    </p:spTree>
    <p:extLst>
      <p:ext uri="{BB962C8B-B14F-4D97-AF65-F5344CB8AC3E}">
        <p14:creationId xmlns:p14="http://schemas.microsoft.com/office/powerpoint/2010/main" val="7202384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264435" y="335248"/>
            <a:ext cx="5157787" cy="823912"/>
          </a:xfrm>
          <a:solidFill>
            <a:schemeClr val="accent2">
              <a:lumMod val="40000"/>
              <a:lumOff val="60000"/>
            </a:schemeClr>
          </a:solidFill>
        </p:spPr>
        <p:txBody>
          <a:bodyPr>
            <a:normAutofit lnSpcReduction="10000"/>
          </a:bodyPr>
          <a:lstStyle/>
          <a:p>
            <a:endParaRPr lang="en-US" dirty="0" smtClean="0"/>
          </a:p>
          <a:p>
            <a:r>
              <a:rPr lang="en-US" dirty="0" smtClean="0"/>
              <a:t>Modernism </a:t>
            </a:r>
            <a:r>
              <a:rPr lang="en-US" dirty="0"/>
              <a:t>In Literature</a:t>
            </a:r>
            <a:endParaRPr lang="el-GR" dirty="0"/>
          </a:p>
          <a:p>
            <a:endParaRPr lang="el-GR" dirty="0"/>
          </a:p>
        </p:txBody>
      </p:sp>
      <p:sp>
        <p:nvSpPr>
          <p:cNvPr id="3" name="Content Placeholder 2"/>
          <p:cNvSpPr>
            <a:spLocks noGrp="1"/>
          </p:cNvSpPr>
          <p:nvPr>
            <p:ph sz="half" idx="2"/>
          </p:nvPr>
        </p:nvSpPr>
        <p:spPr>
          <a:xfrm>
            <a:off x="336355" y="1354369"/>
            <a:ext cx="5157787" cy="4953964"/>
          </a:xfrm>
        </p:spPr>
        <p:txBody>
          <a:bodyPr/>
          <a:lstStyle/>
          <a:p>
            <a:r>
              <a:rPr lang="en-US" dirty="0"/>
              <a:t>T.S. </a:t>
            </a:r>
            <a:r>
              <a:rPr lang="en-US" dirty="0" smtClean="0"/>
              <a:t>Eliot’s poem </a:t>
            </a:r>
            <a:r>
              <a:rPr lang="en-US" i="1" dirty="0"/>
              <a:t>The Waste Land </a:t>
            </a:r>
            <a:r>
              <a:rPr lang="en-US" dirty="0"/>
              <a:t>(1922</a:t>
            </a:r>
            <a:r>
              <a:rPr lang="en-US" dirty="0" smtClean="0"/>
              <a:t>)</a:t>
            </a:r>
          </a:p>
          <a:p>
            <a:r>
              <a:rPr lang="en-US" dirty="0"/>
              <a:t>James Joyce’s </a:t>
            </a:r>
            <a:r>
              <a:rPr lang="en-US" i="1" dirty="0" smtClean="0"/>
              <a:t>Ulysses</a:t>
            </a:r>
            <a:r>
              <a:rPr lang="en-US" dirty="0" smtClean="0"/>
              <a:t> (1922) </a:t>
            </a:r>
          </a:p>
          <a:p>
            <a:r>
              <a:rPr lang="en-US" dirty="0"/>
              <a:t>Virginia Woolf, </a:t>
            </a:r>
            <a:endParaRPr lang="en-US" dirty="0" smtClean="0"/>
          </a:p>
          <a:p>
            <a:r>
              <a:rPr lang="en-US" dirty="0" smtClean="0"/>
              <a:t>Marcel </a:t>
            </a:r>
            <a:r>
              <a:rPr lang="en-US" dirty="0"/>
              <a:t>Proust, </a:t>
            </a:r>
            <a:endParaRPr lang="en-US" dirty="0" smtClean="0"/>
          </a:p>
          <a:p>
            <a:r>
              <a:rPr lang="en-US" dirty="0" smtClean="0"/>
              <a:t>Gertrude </a:t>
            </a:r>
            <a:r>
              <a:rPr lang="en-US" dirty="0"/>
              <a:t>Stein, </a:t>
            </a:r>
            <a:endParaRPr lang="en-US" dirty="0" smtClean="0"/>
          </a:p>
          <a:p>
            <a:r>
              <a:rPr lang="en-US" dirty="0" smtClean="0"/>
              <a:t>William Faulkner</a:t>
            </a:r>
          </a:p>
          <a:p>
            <a:r>
              <a:rPr lang="en-US" dirty="0"/>
              <a:t>Pound's famous exhortation "Make it new" </a:t>
            </a:r>
            <a:endParaRPr lang="el-GR" dirty="0"/>
          </a:p>
        </p:txBody>
      </p:sp>
      <p:sp>
        <p:nvSpPr>
          <p:cNvPr id="5" name="Text Placeholder 4"/>
          <p:cNvSpPr>
            <a:spLocks noGrp="1"/>
          </p:cNvSpPr>
          <p:nvPr>
            <p:ph type="body" sz="quarter" idx="3"/>
          </p:nvPr>
        </p:nvSpPr>
        <p:spPr>
          <a:xfrm>
            <a:off x="6082301" y="585627"/>
            <a:ext cx="5273087" cy="678094"/>
          </a:xfrm>
          <a:solidFill>
            <a:schemeClr val="accent3">
              <a:lumMod val="60000"/>
              <a:lumOff val="40000"/>
            </a:schemeClr>
          </a:solidFill>
        </p:spPr>
        <p:txBody>
          <a:bodyPr/>
          <a:lstStyle/>
          <a:p>
            <a:r>
              <a:rPr lang="en-US" dirty="0"/>
              <a:t>Modernism In </a:t>
            </a:r>
            <a:r>
              <a:rPr lang="en-US" dirty="0" smtClean="0"/>
              <a:t>Arts </a:t>
            </a:r>
            <a:r>
              <a:rPr lang="en-US" dirty="0"/>
              <a:t>And Architecture</a:t>
            </a:r>
            <a:endParaRPr lang="el-GR" dirty="0"/>
          </a:p>
        </p:txBody>
      </p:sp>
      <p:sp>
        <p:nvSpPr>
          <p:cNvPr id="6" name="Content Placeholder 5"/>
          <p:cNvSpPr>
            <a:spLocks noGrp="1"/>
          </p:cNvSpPr>
          <p:nvPr>
            <p:ph sz="quarter" idx="4"/>
          </p:nvPr>
        </p:nvSpPr>
        <p:spPr>
          <a:xfrm>
            <a:off x="6328880" y="1681163"/>
            <a:ext cx="5026507" cy="4508500"/>
          </a:xfrm>
        </p:spPr>
        <p:txBody>
          <a:bodyPr/>
          <a:lstStyle/>
          <a:p>
            <a:r>
              <a:rPr lang="en-US" dirty="0"/>
              <a:t>Arnold Schoenberg, </a:t>
            </a:r>
            <a:endParaRPr lang="en-US" dirty="0" smtClean="0"/>
          </a:p>
          <a:p>
            <a:r>
              <a:rPr lang="en-US" dirty="0" smtClean="0"/>
              <a:t>Igor Stravinsky</a:t>
            </a:r>
          </a:p>
          <a:p>
            <a:r>
              <a:rPr lang="en-US" dirty="0" err="1"/>
              <a:t>Édouard</a:t>
            </a:r>
            <a:r>
              <a:rPr lang="en-US" dirty="0"/>
              <a:t> </a:t>
            </a:r>
            <a:r>
              <a:rPr lang="en-US" dirty="0" err="1" smtClean="0"/>
              <a:t>Manet</a:t>
            </a:r>
            <a:endParaRPr lang="en-US" dirty="0" smtClean="0"/>
          </a:p>
          <a:p>
            <a:r>
              <a:rPr lang="nl-NL" dirty="0"/>
              <a:t>Ludwig Mies van der Rohe </a:t>
            </a:r>
            <a:endParaRPr lang="nl-NL" dirty="0" smtClean="0"/>
          </a:p>
          <a:p>
            <a:r>
              <a:rPr lang="nl-NL" dirty="0" smtClean="0"/>
              <a:t>Le </a:t>
            </a:r>
            <a:r>
              <a:rPr lang="nl-NL" dirty="0"/>
              <a:t>Corbusier</a:t>
            </a:r>
            <a:endParaRPr lang="el-GR" dirty="0"/>
          </a:p>
        </p:txBody>
      </p:sp>
    </p:spTree>
    <p:extLst>
      <p:ext uri="{BB962C8B-B14F-4D97-AF65-F5344CB8AC3E}">
        <p14:creationId xmlns:p14="http://schemas.microsoft.com/office/powerpoint/2010/main" val="21375361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256</TotalTime>
  <Words>1417</Words>
  <Application>Microsoft Office PowerPoint</Application>
  <PresentationFormat>Widescreen</PresentationFormat>
  <Paragraphs>106</Paragraphs>
  <Slides>19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宋体</vt:lpstr>
      <vt:lpstr>Arial</vt:lpstr>
      <vt:lpstr>Calibri</vt:lpstr>
      <vt:lpstr>Calibri Light</vt:lpstr>
      <vt:lpstr>等线</vt:lpstr>
      <vt:lpstr>等线 Light</vt:lpstr>
      <vt:lpstr>Wingdings</vt:lpstr>
      <vt:lpstr>Office Theme</vt:lpstr>
      <vt:lpstr>https://submit.survey.uoa.gr/index.php/survey/index/sid/576999</vt:lpstr>
      <vt:lpstr>Ernest Hemingway 1899-1961</vt:lpstr>
      <vt:lpstr>Life and creation</vt:lpstr>
      <vt:lpstr>The Lost Generation </vt:lpstr>
      <vt:lpstr>PowerPoint Presentation</vt:lpstr>
      <vt:lpstr>   Modernism</vt:lpstr>
      <vt:lpstr>PowerPoint Presentation</vt:lpstr>
      <vt:lpstr>                                Modernism  -an artistic and cultural movement beginning at the turn of the 20th cen, bt World War I and World War II  -sought to better represent reality in a new, more industrialized world -Against Romanticism that focused on nature and being.  -In an era characterized by industrialization, rapid social change, and advances in science and the social sciences (e.g., Freudian theory), Modernists felt a growing alienation  -Modernist fiction spoke of the inner self and consciousness. - Modernists saw progress and the decline of civilization.  -new technology and cold machinery and increased capitalism, which alienated the individual and led to loneliness </vt:lpstr>
      <vt:lpstr>PowerPoint Presentation</vt:lpstr>
      <vt:lpstr>PowerPoint Presentation</vt:lpstr>
      <vt:lpstr>PowerPoint Presentation</vt:lpstr>
      <vt:lpstr>PowerPoint Presentation</vt:lpstr>
      <vt:lpstr>Hemingway’s Iceberg Theory</vt:lpstr>
      <vt:lpstr>Hemingway’s Iceberg Theory</vt:lpstr>
      <vt:lpstr>PowerPoint Presentation</vt:lpstr>
      <vt:lpstr>PowerPoint Presentation</vt:lpstr>
      <vt:lpstr>setting</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Ernest Hemingway 1899-1961</dc:title>
  <dc:creator>Dora Tsimpouki</dc:creator>
  <cp:lastModifiedBy>Author</cp:lastModifiedBy>
  <cp:revision>27</cp:revision>
  <dcterms:created xsi:type="dcterms:W3CDTF">2020-05-19T18:55:13Z</dcterms:created>
  <dcterms:modified xsi:type="dcterms:W3CDTF">2021-05-26T13:56:49Z</dcterms:modified>
</cp:coreProperties>
</file>