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4"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2"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DD149D8-F482-4A70-BA4F-A053C4FEE042}" type="datetimeFigureOut">
              <a:rPr lang="el-GR" smtClean="0"/>
              <a:t>11/6/2023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6890014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149D8-F482-4A70-BA4F-A053C4FEE042}" type="datetimeFigureOut">
              <a:rPr lang="el-GR" smtClean="0"/>
              <a:t>11/6/2023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140051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D149D8-F482-4A70-BA4F-A053C4FEE042}" type="datetimeFigureOut">
              <a:rPr lang="el-GR" smtClean="0"/>
              <a:t>11/6/2023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340027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D149D8-F482-4A70-BA4F-A053C4FEE042}" type="datetimeFigureOut">
              <a:rPr lang="el-GR" smtClean="0"/>
              <a:t>11/6/2023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399921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5DD149D8-F482-4A70-BA4F-A053C4FEE042}" type="datetimeFigureOut">
              <a:rPr lang="el-GR" smtClean="0"/>
              <a:t>11/6/2023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138019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DD149D8-F482-4A70-BA4F-A053C4FEE042}" type="datetimeFigureOut">
              <a:rPr lang="el-GR" smtClean="0"/>
              <a:t>11/6/2023</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264109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5DD149D8-F482-4A70-BA4F-A053C4FEE042}" type="datetimeFigureOut">
              <a:rPr lang="el-GR" smtClean="0"/>
              <a:t>11/6/2023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5A343E5-467B-4499-90D5-C9616CEBEAD3}" type="slidenum">
              <a:rPr lang="el-GR" smtClean="0"/>
              <a:t>‹#›</a:t>
            </a:fld>
            <a:endParaRPr lang="el-G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368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D149D8-F482-4A70-BA4F-A053C4FEE042}" type="datetimeFigureOut">
              <a:rPr lang="el-GR" smtClean="0"/>
              <a:t>11/6/2023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11874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149D8-F482-4A70-BA4F-A053C4FEE042}" type="datetimeFigureOut">
              <a:rPr lang="el-GR" smtClean="0"/>
              <a:t>11/6/2023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76976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5DD149D8-F482-4A70-BA4F-A053C4FEE042}" type="datetimeFigureOut">
              <a:rPr lang="el-GR" smtClean="0"/>
              <a:t>11/6/2023</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329186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DD149D8-F482-4A70-BA4F-A053C4FEE042}" type="datetimeFigureOut">
              <a:rPr lang="el-GR" smtClean="0"/>
              <a:t>11/6/2023</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F5A343E5-467B-4499-90D5-C9616CEBEAD3}" type="slidenum">
              <a:rPr lang="el-GR" smtClean="0"/>
              <a:t>‹#›</a:t>
            </a:fld>
            <a:endParaRPr lang="el-GR"/>
          </a:p>
        </p:txBody>
      </p:sp>
    </p:spTree>
    <p:extLst>
      <p:ext uri="{BB962C8B-B14F-4D97-AF65-F5344CB8AC3E}">
        <p14:creationId xmlns:p14="http://schemas.microsoft.com/office/powerpoint/2010/main" val="241915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DD149D8-F482-4A70-BA4F-A053C4FEE042}" type="datetimeFigureOut">
              <a:rPr lang="el-GR" smtClean="0"/>
              <a:t>11/6/2023</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A343E5-467B-4499-90D5-C9616CEBEAD3}" type="slidenum">
              <a:rPr lang="el-GR" smtClean="0"/>
              <a:t>‹#›</a:t>
            </a:fld>
            <a:endParaRPr lang="el-GR"/>
          </a:p>
        </p:txBody>
      </p:sp>
    </p:spTree>
    <p:extLst>
      <p:ext uri="{BB962C8B-B14F-4D97-AF65-F5344CB8AC3E}">
        <p14:creationId xmlns:p14="http://schemas.microsoft.com/office/powerpoint/2010/main" val="214947303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normAutofit/>
          </a:bodyPr>
          <a:lstStyle/>
          <a:p>
            <a:r>
              <a:rPr lang="en-US" dirty="0" smtClean="0"/>
              <a:t>“Agreeable”</a:t>
            </a:r>
            <a:br>
              <a:rPr lang="en-US" dirty="0" smtClean="0"/>
            </a:br>
            <a:r>
              <a:rPr lang="en-US" i="1" dirty="0" smtClean="0"/>
              <a:t>The New Yorker</a:t>
            </a:r>
            <a:r>
              <a:rPr lang="en-US" dirty="0" smtClean="0"/>
              <a:t>, </a:t>
            </a:r>
            <a:r>
              <a:rPr lang="en-US" dirty="0" smtClean="0"/>
              <a:t>May 31, 2010</a:t>
            </a:r>
            <a:endParaRPr lang="el-GR" dirty="0"/>
          </a:p>
        </p:txBody>
      </p:sp>
      <p:sp>
        <p:nvSpPr>
          <p:cNvPr id="3" name="Subtitle 2"/>
          <p:cNvSpPr>
            <a:spLocks noGrp="1"/>
          </p:cNvSpPr>
          <p:nvPr>
            <p:ph type="subTitle" idx="1"/>
          </p:nvPr>
        </p:nvSpPr>
        <p:spPr>
          <a:solidFill>
            <a:schemeClr val="accent2">
              <a:lumMod val="60000"/>
              <a:lumOff val="40000"/>
            </a:schemeClr>
          </a:solidFill>
        </p:spPr>
        <p:txBody>
          <a:bodyPr>
            <a:normAutofit lnSpcReduction="10000"/>
          </a:bodyPr>
          <a:lstStyle/>
          <a:p>
            <a:endParaRPr lang="en-US" dirty="0" smtClean="0"/>
          </a:p>
          <a:p>
            <a:r>
              <a:rPr lang="en-US" dirty="0" smtClean="0"/>
              <a:t> </a:t>
            </a:r>
            <a:r>
              <a:rPr lang="en-US" sz="5400" dirty="0" smtClean="0"/>
              <a:t>Jonathan </a:t>
            </a:r>
            <a:r>
              <a:rPr lang="en-US" sz="5400" dirty="0" err="1" smtClean="0"/>
              <a:t>Franzen</a:t>
            </a:r>
            <a:endParaRPr lang="el-GR" sz="5400" dirty="0"/>
          </a:p>
        </p:txBody>
      </p:sp>
    </p:spTree>
    <p:extLst>
      <p:ext uri="{BB962C8B-B14F-4D97-AF65-F5344CB8AC3E}">
        <p14:creationId xmlns:p14="http://schemas.microsoft.com/office/powerpoint/2010/main" val="240563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19309"/>
          </a:xfrm>
        </p:spPr>
        <p:txBody>
          <a:bodyPr>
            <a:normAutofit fontScale="90000"/>
          </a:bodyPr>
          <a:lstStyle/>
          <a:p>
            <a:r>
              <a:rPr lang="en-US" dirty="0" smtClean="0"/>
              <a:t>Dad’s advice:</a:t>
            </a:r>
            <a:endParaRPr lang="el-GR" dirty="0"/>
          </a:p>
        </p:txBody>
      </p:sp>
      <p:sp>
        <p:nvSpPr>
          <p:cNvPr id="3" name="Content Placeholder 2"/>
          <p:cNvSpPr>
            <a:spLocks noGrp="1"/>
          </p:cNvSpPr>
          <p:nvPr>
            <p:ph idx="1"/>
          </p:nvPr>
        </p:nvSpPr>
        <p:spPr>
          <a:xfrm>
            <a:off x="1097280" y="1797803"/>
            <a:ext cx="10058400" cy="4649492"/>
          </a:xfrm>
        </p:spPr>
        <p:txBody>
          <a:bodyPr>
            <a:normAutofit/>
          </a:bodyPr>
          <a:lstStyle/>
          <a:p>
            <a:r>
              <a:rPr lang="en-US" sz="2800" dirty="0" smtClean="0"/>
              <a:t>Her dad turned to her like an attorney. Like an adult addressing another adult. “You drop it,” he said. “Forget about it. Move on.”</a:t>
            </a:r>
          </a:p>
          <a:p>
            <a:r>
              <a:rPr lang="en-US" sz="2800" dirty="0" smtClean="0"/>
              <a:t>“What?”</a:t>
            </a:r>
          </a:p>
          <a:p>
            <a:r>
              <a:rPr lang="en-US" sz="2800" dirty="0" smtClean="0"/>
              <a:t>“You shake it off. Move on. Learn to be more careful.”</a:t>
            </a:r>
          </a:p>
          <a:p>
            <a:pPr marL="0" indent="0">
              <a:buNone/>
            </a:pPr>
            <a:r>
              <a:rPr lang="en-US" sz="2800" dirty="0" smtClean="0"/>
              <a:t>*</a:t>
            </a:r>
            <a:endParaRPr lang="en-US" sz="2800" dirty="0"/>
          </a:p>
          <a:p>
            <a:r>
              <a:rPr lang="en-US" sz="2800" dirty="0" smtClean="0"/>
              <a:t>“But he committed a crime,” Patty said.</a:t>
            </a:r>
          </a:p>
          <a:p>
            <a:r>
              <a:rPr lang="en-US" sz="2800" dirty="0" smtClean="0"/>
              <a:t>“Yes, but better to, uh. Life’s not always fair, </a:t>
            </a:r>
            <a:r>
              <a:rPr lang="en-US" sz="2800" dirty="0" err="1" smtClean="0"/>
              <a:t>Pattycakes</a:t>
            </a:r>
            <a:r>
              <a:rPr lang="en-US" sz="2800" dirty="0" smtClean="0"/>
              <a:t>. </a:t>
            </a:r>
            <a:endParaRPr lang="el-GR" sz="2800" dirty="0"/>
          </a:p>
        </p:txBody>
      </p:sp>
    </p:spTree>
    <p:extLst>
      <p:ext uri="{BB962C8B-B14F-4D97-AF65-F5344CB8AC3E}">
        <p14:creationId xmlns:p14="http://schemas.microsoft.com/office/powerpoint/2010/main" val="418734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58" y="3482437"/>
            <a:ext cx="4800600" cy="2530475"/>
          </a:xfrm>
        </p:spPr>
        <p:txBody>
          <a:bodyPr>
            <a:normAutofit/>
          </a:bodyPr>
          <a:lstStyle/>
          <a:p>
            <a:r>
              <a:rPr lang="en-US" sz="2400" b="0" i="0" dirty="0" smtClean="0">
                <a:solidFill>
                  <a:srgbClr val="0A0A0A"/>
                </a:solidFill>
                <a:effectLst/>
                <a:latin typeface="Helvetica Neue"/>
              </a:rPr>
              <a:t>Protagonist: Patty Emerson</a:t>
            </a:r>
          </a:p>
          <a:p>
            <a:endParaRPr lang="en-US" sz="2400" b="0" i="0" dirty="0" smtClean="0">
              <a:solidFill>
                <a:srgbClr val="0A0A0A"/>
              </a:solidFill>
              <a:effectLst/>
              <a:latin typeface="Helvetica Neue"/>
            </a:endParaRPr>
          </a:p>
          <a:p>
            <a:r>
              <a:rPr lang="en-US" sz="2400" b="0" i="0" dirty="0" smtClean="0">
                <a:solidFill>
                  <a:srgbClr val="0A0A0A"/>
                </a:solidFill>
                <a:effectLst/>
                <a:latin typeface="Helvetica Neue"/>
              </a:rPr>
              <a:t>Parents: Ray and Joyce</a:t>
            </a:r>
          </a:p>
          <a:p>
            <a:r>
              <a:rPr lang="en-US" sz="2400" dirty="0" smtClean="0"/>
              <a:t>Family friend who rapes her: Ethan Post</a:t>
            </a:r>
          </a:p>
          <a:p>
            <a:endParaRPr lang="el-GR" sz="2400" dirty="0"/>
          </a:p>
        </p:txBody>
      </p:sp>
      <p:sp>
        <p:nvSpPr>
          <p:cNvPr id="5" name="Rectangle 4"/>
          <p:cNvSpPr/>
          <p:nvPr/>
        </p:nvSpPr>
        <p:spPr>
          <a:xfrm>
            <a:off x="4711485" y="1208868"/>
            <a:ext cx="7456885" cy="1077218"/>
          </a:xfrm>
          <a:prstGeom prst="rect">
            <a:avLst/>
          </a:prstGeom>
        </p:spPr>
        <p:txBody>
          <a:bodyPr wrap="square">
            <a:spAutoFit/>
          </a:bodyPr>
          <a:lstStyle/>
          <a:p>
            <a:r>
              <a:rPr lang="en-US" sz="3200" dirty="0" smtClean="0"/>
              <a:t>Excerpt from Jonathan </a:t>
            </a:r>
            <a:r>
              <a:rPr lang="en-US" sz="3200" dirty="0" err="1" smtClean="0"/>
              <a:t>Franzen's</a:t>
            </a:r>
            <a:r>
              <a:rPr lang="en-US" sz="3200" dirty="0" smtClean="0"/>
              <a:t> </a:t>
            </a:r>
          </a:p>
          <a:p>
            <a:r>
              <a:rPr lang="en-US" sz="3200" dirty="0" smtClean="0"/>
              <a:t>novel </a:t>
            </a:r>
            <a:r>
              <a:rPr lang="en-US" sz="3200" i="1" dirty="0" smtClean="0"/>
              <a:t>Freedom</a:t>
            </a:r>
            <a:r>
              <a:rPr lang="en-US" sz="3200" dirty="0" smtClean="0"/>
              <a:t> (2010)</a:t>
            </a:r>
            <a:endParaRPr lang="el-GR" sz="3200" dirty="0"/>
          </a:p>
        </p:txBody>
      </p:sp>
      <p:pic>
        <p:nvPicPr>
          <p:cNvPr id="1026" name="Picture 2" descr="https://m.media-amazon.com/images/I/51N+EQhXtR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271" y="2563522"/>
            <a:ext cx="2323134" cy="3845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439927" y="2286086"/>
            <a:ext cx="2664739" cy="4043610"/>
          </a:xfrm>
          <a:prstGeom prst="rect">
            <a:avLst/>
          </a:prstGeom>
        </p:spPr>
      </p:pic>
      <p:pic>
        <p:nvPicPr>
          <p:cNvPr id="7" name="Picture 6"/>
          <p:cNvPicPr>
            <a:picLocks noChangeAspect="1"/>
          </p:cNvPicPr>
          <p:nvPr/>
        </p:nvPicPr>
        <p:blipFill>
          <a:blip r:embed="rId4"/>
          <a:stretch>
            <a:fillRect/>
          </a:stretch>
        </p:blipFill>
        <p:spPr>
          <a:xfrm>
            <a:off x="876300" y="480318"/>
            <a:ext cx="2717800" cy="2717800"/>
          </a:xfrm>
          <a:prstGeom prst="rect">
            <a:avLst/>
          </a:prstGeom>
        </p:spPr>
      </p:pic>
    </p:spTree>
    <p:extLst>
      <p:ext uri="{BB962C8B-B14F-4D97-AF65-F5344CB8AC3E}">
        <p14:creationId xmlns:p14="http://schemas.microsoft.com/office/powerpoint/2010/main" val="286569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l-GR" dirty="0"/>
          </a:p>
        </p:txBody>
      </p:sp>
      <p:sp>
        <p:nvSpPr>
          <p:cNvPr id="3" name="Content Placeholder 2"/>
          <p:cNvSpPr>
            <a:spLocks noGrp="1"/>
          </p:cNvSpPr>
          <p:nvPr>
            <p:ph idx="1"/>
          </p:nvPr>
        </p:nvSpPr>
        <p:spPr>
          <a:xfrm>
            <a:off x="2231135" y="2638044"/>
            <a:ext cx="8478193" cy="3731759"/>
          </a:xfrm>
        </p:spPr>
        <p:txBody>
          <a:bodyPr>
            <a:normAutofit/>
          </a:bodyPr>
          <a:lstStyle/>
          <a:p>
            <a:r>
              <a:rPr lang="en-US" sz="2800" dirty="0" smtClean="0"/>
              <a:t>About a teenager's alienation from neglectful parents</a:t>
            </a:r>
          </a:p>
          <a:p>
            <a:r>
              <a:rPr lang="en-US" sz="2800" dirty="0" smtClean="0"/>
              <a:t>Social reaction to rape victims: victim blaming and secondary victimization</a:t>
            </a:r>
          </a:p>
          <a:p>
            <a:r>
              <a:rPr lang="en-US" sz="2800" dirty="0" smtClean="0"/>
              <a:t>Being Silenced: The Impact of Negative Social Reactions on the Disclosure of Rape</a:t>
            </a:r>
          </a:p>
          <a:p>
            <a:r>
              <a:rPr lang="en-US" sz="2800" dirty="0" smtClean="0"/>
              <a:t>Effects of Sexual Assault </a:t>
            </a:r>
            <a:endParaRPr lang="el-GR" sz="2800" dirty="0"/>
          </a:p>
        </p:txBody>
      </p:sp>
    </p:spTree>
    <p:extLst>
      <p:ext uri="{BB962C8B-B14F-4D97-AF65-F5344CB8AC3E}">
        <p14:creationId xmlns:p14="http://schemas.microsoft.com/office/powerpoint/2010/main" val="270817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362" y="0"/>
            <a:ext cx="7050437" cy="1325563"/>
          </a:xfrm>
        </p:spPr>
        <p:txBody>
          <a:bodyPr/>
          <a:lstStyle/>
          <a:p>
            <a:r>
              <a:rPr lang="en-US" dirty="0" smtClean="0"/>
              <a:t>Patty’s self-Characterization</a:t>
            </a:r>
            <a:endParaRPr lang="el-GR" dirty="0"/>
          </a:p>
        </p:txBody>
      </p:sp>
      <p:sp>
        <p:nvSpPr>
          <p:cNvPr id="3" name="Content Placeholder 2"/>
          <p:cNvSpPr>
            <a:spLocks noGrp="1"/>
          </p:cNvSpPr>
          <p:nvPr>
            <p:ph idx="1"/>
          </p:nvPr>
        </p:nvSpPr>
        <p:spPr>
          <a:xfrm>
            <a:off x="2761280" y="1690688"/>
            <a:ext cx="5158353" cy="4351338"/>
          </a:xfrm>
        </p:spPr>
        <p:txBody>
          <a:bodyPr>
            <a:noAutofit/>
          </a:bodyPr>
          <a:lstStyle/>
          <a:p>
            <a:pPr marL="0" indent="0">
              <a:buNone/>
            </a:pPr>
            <a:r>
              <a:rPr lang="en-US" sz="2400" i="1" dirty="0" smtClean="0"/>
              <a:t>Fill in with more adjectives:</a:t>
            </a:r>
          </a:p>
          <a:p>
            <a:endParaRPr lang="en-US" sz="2400" dirty="0" smtClean="0"/>
          </a:p>
          <a:p>
            <a:r>
              <a:rPr lang="en-US" sz="2400" dirty="0" smtClean="0"/>
              <a:t>Low self-esteem</a:t>
            </a:r>
          </a:p>
          <a:p>
            <a:r>
              <a:rPr lang="en-US" sz="2400" dirty="0" smtClean="0"/>
              <a:t>clumsy   </a:t>
            </a:r>
          </a:p>
          <a:p>
            <a:r>
              <a:rPr lang="en-US" sz="2400" dirty="0" smtClean="0"/>
              <a:t>Lack of confidence</a:t>
            </a:r>
          </a:p>
          <a:p>
            <a:r>
              <a:rPr lang="en-US" sz="2400" dirty="0" smtClean="0"/>
              <a:t>Low self-respect</a:t>
            </a:r>
          </a:p>
          <a:p>
            <a:r>
              <a:rPr lang="en-US" sz="2400" dirty="0" smtClean="0"/>
              <a:t>Insecure</a:t>
            </a:r>
          </a:p>
          <a:p>
            <a:r>
              <a:rPr lang="en-US" sz="2400" dirty="0" smtClean="0"/>
              <a:t>Self-critical</a:t>
            </a:r>
          </a:p>
          <a:p>
            <a:r>
              <a:rPr lang="en-US" sz="2400" dirty="0" smtClean="0"/>
              <a:t>Self-reproving </a:t>
            </a:r>
            <a:endParaRPr lang="el-GR" sz="2400" dirty="0"/>
          </a:p>
        </p:txBody>
      </p:sp>
    </p:spTree>
    <p:extLst>
      <p:ext uri="{BB962C8B-B14F-4D97-AF65-F5344CB8AC3E}">
        <p14:creationId xmlns:p14="http://schemas.microsoft.com/office/powerpoint/2010/main" val="253044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731" y="361111"/>
            <a:ext cx="7729728" cy="1188720"/>
          </a:xfrm>
        </p:spPr>
        <p:txBody>
          <a:bodyPr/>
          <a:lstStyle/>
          <a:p>
            <a:r>
              <a:rPr lang="en-US" dirty="0" smtClean="0"/>
              <a:t>Motifs</a:t>
            </a:r>
            <a:endParaRPr lang="el-GR" dirty="0"/>
          </a:p>
        </p:txBody>
      </p:sp>
      <p:sp>
        <p:nvSpPr>
          <p:cNvPr id="3" name="Content Placeholder 2"/>
          <p:cNvSpPr>
            <a:spLocks noGrp="1"/>
          </p:cNvSpPr>
          <p:nvPr>
            <p:ph idx="1"/>
          </p:nvPr>
        </p:nvSpPr>
        <p:spPr>
          <a:xfrm>
            <a:off x="247973" y="1549830"/>
            <a:ext cx="11825207" cy="5308169"/>
          </a:xfrm>
        </p:spPr>
        <p:txBody>
          <a:bodyPr>
            <a:noAutofit/>
          </a:bodyPr>
          <a:lstStyle/>
          <a:p>
            <a:pPr>
              <a:buFont typeface="Wingdings" panose="05000000000000000000" pitchFamily="2" charset="2"/>
              <a:buChar char="Ø"/>
            </a:pPr>
            <a:r>
              <a:rPr lang="en-US" sz="2000" dirty="0" smtClean="0">
                <a:solidFill>
                  <a:srgbClr val="C00000"/>
                </a:solidFill>
              </a:rPr>
              <a:t>Sports </a:t>
            </a:r>
          </a:p>
          <a:p>
            <a:r>
              <a:rPr lang="en-US" sz="2000" dirty="0" smtClean="0">
                <a:solidFill>
                  <a:srgbClr val="C00000"/>
                </a:solidFill>
              </a:rPr>
              <a:t> competitive because of neglect – “If it was necessary to be, well, to be so aggressive. Would it have hurt Patty to share the ball a little with her teammates? Patty replied that she hadn’t been getting any balls in left field. And her mother said, “I don’t mind if you play sports, but only if it’s going to teach you </a:t>
            </a:r>
            <a:r>
              <a:rPr lang="en-US" sz="2000" dirty="0" err="1" smtClean="0">
                <a:solidFill>
                  <a:srgbClr val="C00000"/>
                </a:solidFill>
              </a:rPr>
              <a:t>coöperation</a:t>
            </a:r>
            <a:r>
              <a:rPr lang="en-US" sz="2000" dirty="0" smtClean="0">
                <a:solidFill>
                  <a:srgbClr val="C00000"/>
                </a:solidFill>
              </a:rPr>
              <a:t> and community-mindedness.” And Patty said, “So send me to a real camp where I won’t be the only good player! I can’t </a:t>
            </a:r>
            <a:r>
              <a:rPr lang="en-US" sz="2000" dirty="0" err="1" smtClean="0">
                <a:solidFill>
                  <a:srgbClr val="C00000"/>
                </a:solidFill>
              </a:rPr>
              <a:t>coöperate</a:t>
            </a:r>
            <a:r>
              <a:rPr lang="en-US" sz="2000" dirty="0" smtClean="0">
                <a:solidFill>
                  <a:srgbClr val="C00000"/>
                </a:solidFill>
              </a:rPr>
              <a:t> with people who can’t catch the ball!” </a:t>
            </a:r>
          </a:p>
          <a:p>
            <a:r>
              <a:rPr lang="en-US" sz="2000" dirty="0" smtClean="0">
                <a:solidFill>
                  <a:srgbClr val="C00000"/>
                </a:solidFill>
              </a:rPr>
              <a:t>  Also could show resilience and toughness – Patty "had done wind sprints that hurt as bad as being raped.“</a:t>
            </a:r>
          </a:p>
          <a:p>
            <a:endParaRPr lang="en-US" sz="2000" dirty="0">
              <a:solidFill>
                <a:srgbClr val="C00000"/>
              </a:solidFill>
            </a:endParaRPr>
          </a:p>
          <a:p>
            <a:pPr>
              <a:buFont typeface="Wingdings" panose="05000000000000000000" pitchFamily="2" charset="2"/>
              <a:buChar char="Ø"/>
            </a:pPr>
            <a:r>
              <a:rPr lang="en-US" sz="2000" dirty="0" smtClean="0">
                <a:solidFill>
                  <a:srgbClr val="C00000"/>
                </a:solidFill>
              </a:rPr>
              <a:t>Money</a:t>
            </a:r>
          </a:p>
          <a:p>
            <a:r>
              <a:rPr lang="en-US" sz="2000" dirty="0" smtClean="0">
                <a:solidFill>
                  <a:srgbClr val="C00000"/>
                </a:solidFill>
              </a:rPr>
              <a:t>Helps avoid accountability - “The Posts can afford any lawyer in the country. And as soon as the accusation is made public the worst of the damage to the defendant is over. He has no incentive to speed things along. In fact, it’s to his advantage to see that your reputation suffers as much as possible before a plea or a trial.”</a:t>
            </a:r>
          </a:p>
          <a:p>
            <a:endParaRPr lang="en-US" sz="2000" dirty="0">
              <a:solidFill>
                <a:srgbClr val="C00000"/>
              </a:solidFill>
            </a:endParaRPr>
          </a:p>
          <a:p>
            <a:endParaRPr lang="el-GR" sz="2000" dirty="0">
              <a:solidFill>
                <a:srgbClr val="C00000"/>
              </a:solidFill>
            </a:endParaRPr>
          </a:p>
        </p:txBody>
      </p:sp>
    </p:spTree>
    <p:extLst>
      <p:ext uri="{BB962C8B-B14F-4D97-AF65-F5344CB8AC3E}">
        <p14:creationId xmlns:p14="http://schemas.microsoft.com/office/powerpoint/2010/main" val="158371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4332" y="495946"/>
            <a:ext cx="8426532" cy="5244081"/>
          </a:xfrm>
        </p:spPr>
        <p:txBody>
          <a:bodyPr>
            <a:noAutofit/>
          </a:bodyPr>
          <a:lstStyle/>
          <a:p>
            <a:r>
              <a:rPr lang="en-US" sz="2800" b="1" dirty="0" smtClean="0"/>
              <a:t>Patty’s mother [Joyce] </a:t>
            </a:r>
            <a:r>
              <a:rPr lang="en-US" sz="2800" dirty="0" smtClean="0"/>
              <a:t>was a professional Democrat…Every summer, all day long, herds of volunteers tramped in and out of the house’s open doors carrying boxes of campaign gear. Patty could practice dribbling and layups for six hours straight without anybody noticing or caring.</a:t>
            </a:r>
          </a:p>
          <a:p>
            <a:r>
              <a:rPr lang="en-US" sz="2800" b="1" dirty="0" smtClean="0"/>
              <a:t>Patty’s father, </a:t>
            </a:r>
            <a:r>
              <a:rPr lang="en-US" sz="2800" dirty="0" smtClean="0"/>
              <a:t>Ray, was a lawyer and amateur humorist whose repertory included fart jokes and mean parodies of his children’s teachers, neighbors, and friends. …Other amusing methods of tormenting Patty were …</a:t>
            </a:r>
            <a:endParaRPr lang="el-GR" sz="2800" dirty="0"/>
          </a:p>
        </p:txBody>
      </p:sp>
    </p:spTree>
    <p:extLst>
      <p:ext uri="{BB962C8B-B14F-4D97-AF65-F5344CB8AC3E}">
        <p14:creationId xmlns:p14="http://schemas.microsoft.com/office/powerpoint/2010/main" val="297403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700" y="355600"/>
            <a:ext cx="10795000" cy="5821363"/>
          </a:xfrm>
        </p:spPr>
        <p:txBody>
          <a:bodyPr>
            <a:noAutofit/>
          </a:bodyPr>
          <a:lstStyle/>
          <a:p>
            <a:r>
              <a:rPr lang="es-ES" sz="2400" dirty="0" smtClean="0">
                <a:solidFill>
                  <a:srgbClr val="C00000"/>
                </a:solidFill>
              </a:rPr>
              <a:t>El ron me puso loco = </a:t>
            </a:r>
            <a:r>
              <a:rPr lang="es-ES" sz="2400" dirty="0" err="1" smtClean="0">
                <a:solidFill>
                  <a:srgbClr val="C00000"/>
                </a:solidFill>
              </a:rPr>
              <a:t>Rum</a:t>
            </a:r>
            <a:r>
              <a:rPr lang="es-ES" sz="2400" dirty="0" smtClean="0">
                <a:solidFill>
                  <a:srgbClr val="C00000"/>
                </a:solidFill>
              </a:rPr>
              <a:t> </a:t>
            </a:r>
            <a:r>
              <a:rPr lang="es-ES" sz="2400" dirty="0" err="1" smtClean="0">
                <a:solidFill>
                  <a:srgbClr val="C00000"/>
                </a:solidFill>
              </a:rPr>
              <a:t>got</a:t>
            </a:r>
            <a:r>
              <a:rPr lang="es-ES" sz="2400" dirty="0" smtClean="0">
                <a:solidFill>
                  <a:srgbClr val="C00000"/>
                </a:solidFill>
              </a:rPr>
              <a:t> me </a:t>
            </a:r>
            <a:r>
              <a:rPr lang="es-ES" sz="2400" dirty="0" err="1" smtClean="0">
                <a:solidFill>
                  <a:srgbClr val="C00000"/>
                </a:solidFill>
              </a:rPr>
              <a:t>crazy</a:t>
            </a:r>
            <a:r>
              <a:rPr lang="es-ES" sz="2400" dirty="0" smtClean="0">
                <a:solidFill>
                  <a:srgbClr val="C00000"/>
                </a:solidFill>
              </a:rPr>
              <a:t> </a:t>
            </a:r>
          </a:p>
          <a:p>
            <a:r>
              <a:rPr lang="en-US" sz="2400" dirty="0" smtClean="0">
                <a:solidFill>
                  <a:srgbClr val="C00000"/>
                </a:solidFill>
              </a:rPr>
              <a:t>Patty’ father: His pro-bono clients included Puerto Ricans, Haitians, transvestites, and the mentally or physically disabled.</a:t>
            </a:r>
          </a:p>
          <a:p>
            <a:r>
              <a:rPr lang="en-US" sz="2400" dirty="0" smtClean="0">
                <a:solidFill>
                  <a:srgbClr val="C00000"/>
                </a:solidFill>
              </a:rPr>
              <a:t>One was a case against an unemployed Yonkers man who had drunk too much on Puerto Rican Day.</a:t>
            </a:r>
          </a:p>
          <a:p>
            <a:r>
              <a:rPr lang="en-US" sz="2400" dirty="0" smtClean="0">
                <a:solidFill>
                  <a:srgbClr val="C00000"/>
                </a:solidFill>
              </a:rPr>
              <a:t>On the train ride home, Patty asked her dad whose side he was on.</a:t>
            </a:r>
          </a:p>
          <a:p>
            <a:r>
              <a:rPr lang="en-US" sz="2400" dirty="0" smtClean="0">
                <a:solidFill>
                  <a:srgbClr val="C00000"/>
                </a:solidFill>
              </a:rPr>
              <a:t>“Ha, good question,” he answered. “You have to understand, my client is a liar. The victim is a liar. And the bar owner is a liar. They’re all liars…”</a:t>
            </a:r>
          </a:p>
          <a:p>
            <a:pPr marL="0" indent="0">
              <a:buNone/>
            </a:pPr>
            <a:r>
              <a:rPr lang="en-US" sz="2400" dirty="0" smtClean="0">
                <a:solidFill>
                  <a:srgbClr val="C00000"/>
                </a:solidFill>
              </a:rPr>
              <a:t>*</a:t>
            </a:r>
            <a:endParaRPr lang="en-US" sz="2400" dirty="0">
              <a:solidFill>
                <a:srgbClr val="C00000"/>
              </a:solidFill>
            </a:endParaRPr>
          </a:p>
          <a:p>
            <a:pPr>
              <a:lnSpc>
                <a:spcPct val="110000"/>
              </a:lnSpc>
              <a:spcAft>
                <a:spcPts val="600"/>
              </a:spcAft>
            </a:pPr>
            <a:r>
              <a:rPr lang="en-US" sz="2400" dirty="0" smtClean="0">
                <a:solidFill>
                  <a:srgbClr val="C00000"/>
                </a:solidFill>
              </a:rPr>
              <a:t>The problem now was that she hadn’t been with her own team the night before. She’d gone to the party with her field-hockey friend Amanda, whose soul was apparently never going to be at rest until she’d induced Patty to sample piña coladas, vast buckets of which had been promised at the </a:t>
            </a:r>
            <a:r>
              <a:rPr lang="en-US" sz="2400" dirty="0" err="1" smtClean="0">
                <a:solidFill>
                  <a:srgbClr val="C00000"/>
                </a:solidFill>
              </a:rPr>
              <a:t>McCluskys</a:t>
            </a:r>
            <a:r>
              <a:rPr lang="en-US" sz="2400" dirty="0" smtClean="0">
                <a:solidFill>
                  <a:srgbClr val="C00000"/>
                </a:solidFill>
              </a:rPr>
              <a:t>’. El </a:t>
            </a:r>
            <a:r>
              <a:rPr lang="en-US" sz="2400" dirty="0" err="1" smtClean="0">
                <a:solidFill>
                  <a:srgbClr val="C00000"/>
                </a:solidFill>
              </a:rPr>
              <a:t>ron</a:t>
            </a:r>
            <a:r>
              <a:rPr lang="en-US" sz="2400" dirty="0" smtClean="0">
                <a:solidFill>
                  <a:srgbClr val="C00000"/>
                </a:solidFill>
              </a:rPr>
              <a:t> me </a:t>
            </a:r>
            <a:r>
              <a:rPr lang="en-US" sz="2400" dirty="0" err="1" smtClean="0">
                <a:solidFill>
                  <a:srgbClr val="C00000"/>
                </a:solidFill>
              </a:rPr>
              <a:t>puso</a:t>
            </a:r>
            <a:r>
              <a:rPr lang="en-US" sz="2400" dirty="0" smtClean="0">
                <a:solidFill>
                  <a:srgbClr val="C00000"/>
                </a:solidFill>
              </a:rPr>
              <a:t> </a:t>
            </a:r>
            <a:r>
              <a:rPr lang="en-US" sz="2400" dirty="0" err="1" smtClean="0">
                <a:solidFill>
                  <a:srgbClr val="C00000"/>
                </a:solidFill>
              </a:rPr>
              <a:t>loca</a:t>
            </a:r>
            <a:r>
              <a:rPr lang="en-US" sz="2400" dirty="0" smtClean="0">
                <a:solidFill>
                  <a:srgbClr val="C00000"/>
                </a:solidFill>
              </a:rPr>
              <a:t>. </a:t>
            </a:r>
            <a:endParaRPr lang="el-GR" sz="2400" dirty="0">
              <a:solidFill>
                <a:srgbClr val="C00000"/>
              </a:solidFill>
            </a:endParaRPr>
          </a:p>
        </p:txBody>
      </p:sp>
    </p:spTree>
    <p:extLst>
      <p:ext uri="{BB962C8B-B14F-4D97-AF65-F5344CB8AC3E}">
        <p14:creationId xmlns:p14="http://schemas.microsoft.com/office/powerpoint/2010/main" val="299933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56" y="371960"/>
            <a:ext cx="11128644" cy="6359040"/>
          </a:xfrm>
        </p:spPr>
        <p:txBody>
          <a:bodyPr>
            <a:normAutofit fontScale="92500" lnSpcReduction="10000"/>
          </a:bodyPr>
          <a:lstStyle/>
          <a:p>
            <a:r>
              <a:rPr lang="en-US" sz="2600" dirty="0" smtClean="0"/>
              <a:t>How many times the term </a:t>
            </a:r>
            <a:r>
              <a:rPr lang="en-US" sz="2600" i="1" dirty="0" smtClean="0"/>
              <a:t>agreeable</a:t>
            </a:r>
            <a:r>
              <a:rPr lang="en-US" sz="2600" dirty="0" smtClean="0"/>
              <a:t> is repeated and what is its meaning? How it affects the way Patty relates to others and mostly toward Ethan? </a:t>
            </a:r>
          </a:p>
          <a:p>
            <a:r>
              <a:rPr lang="en-US" sz="2600" b="1" dirty="0" smtClean="0"/>
              <a:t>How the experience is reported:</a:t>
            </a:r>
            <a:r>
              <a:rPr lang="en-US" sz="2600" dirty="0" smtClean="0"/>
              <a:t> </a:t>
            </a:r>
          </a:p>
          <a:p>
            <a:r>
              <a:rPr lang="en-US" sz="2600" dirty="0" smtClean="0"/>
              <a:t>“As far as actual sex goes, Patty’s first experience of it was being raped at a party when she was seventeen by a boarding-school senior named Ethan Post.”</a:t>
            </a:r>
          </a:p>
          <a:p>
            <a:r>
              <a:rPr lang="en-US" sz="2600" b="1" dirty="0" smtClean="0"/>
              <a:t>Who finds out first: </a:t>
            </a:r>
          </a:p>
          <a:p>
            <a:r>
              <a:rPr lang="en-US" sz="2600" dirty="0" smtClean="0"/>
              <a:t>“How the story came out, in spite of her best efforts to keep it buried, was that Coach Nagel got suspicious and spied on her in the locker room after the next day’s game.”</a:t>
            </a:r>
          </a:p>
          <a:p>
            <a:r>
              <a:rPr lang="en-US" sz="2600" b="1" dirty="0" smtClean="0"/>
              <a:t>How mother responds: </a:t>
            </a:r>
          </a:p>
          <a:p>
            <a:pPr marL="0" indent="0">
              <a:buNone/>
            </a:pPr>
            <a:r>
              <a:rPr lang="en-US" sz="2600" dirty="0" smtClean="0"/>
              <a:t>“So but then you did tell Mrs. Nagel.”</a:t>
            </a:r>
          </a:p>
          <a:p>
            <a:pPr marL="0" indent="0">
              <a:buNone/>
            </a:pPr>
            <a:r>
              <a:rPr lang="en-US" sz="2600" dirty="0" smtClean="0"/>
              <a:t>“No,” Patty said. “She’s just more observant than you are.”</a:t>
            </a:r>
          </a:p>
          <a:p>
            <a:pPr marL="0" indent="0">
              <a:buNone/>
            </a:pPr>
            <a:r>
              <a:rPr lang="en-US" sz="2600" dirty="0" smtClean="0"/>
              <a:t>“I hardly saw you this morning.”</a:t>
            </a:r>
          </a:p>
          <a:p>
            <a:pPr marL="0" indent="0">
              <a:buNone/>
            </a:pPr>
            <a:r>
              <a:rPr lang="en-US" sz="2600" dirty="0" smtClean="0"/>
              <a:t>“I’m not blaming you. I’m just saying.”</a:t>
            </a:r>
          </a:p>
          <a:p>
            <a:endParaRPr lang="el-GR" dirty="0"/>
          </a:p>
        </p:txBody>
      </p:sp>
    </p:spTree>
    <p:extLst>
      <p:ext uri="{BB962C8B-B14F-4D97-AF65-F5344CB8AC3E}">
        <p14:creationId xmlns:p14="http://schemas.microsoft.com/office/powerpoint/2010/main" val="53283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434" y="526942"/>
            <a:ext cx="10981841" cy="4339526"/>
          </a:xfrm>
        </p:spPr>
        <p:txBody>
          <a:bodyPr>
            <a:normAutofit/>
          </a:bodyPr>
          <a:lstStyle/>
          <a:p>
            <a:r>
              <a:rPr lang="en-US" sz="3200" dirty="0" smtClean="0"/>
              <a:t>Physical response to “it” [rape]: </a:t>
            </a:r>
          </a:p>
          <a:p>
            <a:endParaRPr lang="en-US" sz="3200" dirty="0" smtClean="0"/>
          </a:p>
          <a:p>
            <a:r>
              <a:rPr lang="en-US" sz="3200" dirty="0" smtClean="0"/>
              <a:t>And yet: the feeling of injustice itself turned out to be strangely physical. Even realer, in a way, than her hurting, smelling, sweating body. Injustice had a shape, and a weight, and a temperature, and a texture, and a very bad taste.</a:t>
            </a:r>
            <a:endParaRPr lang="el-GR" sz="3200" dirty="0"/>
          </a:p>
        </p:txBody>
      </p:sp>
    </p:spTree>
    <p:extLst>
      <p:ext uri="{BB962C8B-B14F-4D97-AF65-F5344CB8AC3E}">
        <p14:creationId xmlns:p14="http://schemas.microsoft.com/office/powerpoint/2010/main" val="113157377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133</TotalTime>
  <Words>844</Words>
  <Application>Microsoft Office PowerPoint</Application>
  <PresentationFormat>Widescreen</PresentationFormat>
  <Paragraphs>60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Gill Sans MT</vt:lpstr>
      <vt:lpstr>Helvetica Neue</vt:lpstr>
      <vt:lpstr>Wingdings</vt:lpstr>
      <vt:lpstr>Parcel</vt:lpstr>
      <vt:lpstr>“Agreeable” The New Yorker, May 31, 2010</vt:lpstr>
      <vt:lpstr>PowerPoint Presentation</vt:lpstr>
      <vt:lpstr>Themes</vt:lpstr>
      <vt:lpstr>Patty’s self-Characterization</vt:lpstr>
      <vt:lpstr>Motifs</vt:lpstr>
      <vt:lpstr>PowerPoint Presentation</vt:lpstr>
      <vt:lpstr>PowerPoint Presentation</vt:lpstr>
      <vt:lpstr>PowerPoint Presentation</vt:lpstr>
      <vt:lpstr>PowerPoint Presentation</vt:lpstr>
      <vt:lpstr>Dad’s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“Agreeable” The New Yorker, May 31, 2010</dc:title>
  <dc:creator>Author</dc:creator>
  <cp:lastModifiedBy>Author</cp:lastModifiedBy>
  <cp:revision>12</cp:revision>
  <dcterms:created xsi:type="dcterms:W3CDTF">2023-06-11T16:12:25Z</dcterms:created>
  <dcterms:modified xsi:type="dcterms:W3CDTF">2023-06-11T18:25:52Z</dcterms:modified>
</cp:coreProperties>
</file>