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6" r:id="rId5"/>
    <p:sldId id="269" r:id="rId6"/>
    <p:sldId id="259" r:id="rId7"/>
    <p:sldId id="258" r:id="rId8"/>
    <p:sldId id="268" r:id="rId9"/>
    <p:sldId id="265" r:id="rId10"/>
    <p:sldId id="260" r:id="rId11"/>
    <p:sldId id="262" r:id="rId12"/>
    <p:sldId id="263" r:id="rId13"/>
    <p:sldId id="264"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2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8E15763-1DD7-4EC1-BB45-E39B34679606}" type="datetimeFigureOut">
              <a:rPr lang="el-GR" smtClean="0"/>
              <a:t>11/5/2021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160164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8E15763-1DD7-4EC1-BB45-E39B34679606}" type="datetimeFigureOut">
              <a:rPr lang="el-GR" smtClean="0"/>
              <a:t>11/5/2021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33695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8E15763-1DD7-4EC1-BB45-E39B34679606}" type="datetimeFigureOut">
              <a:rPr lang="el-GR" smtClean="0"/>
              <a:t>11/5/2021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95961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8E15763-1DD7-4EC1-BB45-E39B34679606}" type="datetimeFigureOut">
              <a:rPr lang="el-GR" smtClean="0"/>
              <a:t>11/5/2021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283484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E15763-1DD7-4EC1-BB45-E39B34679606}" type="datetimeFigureOut">
              <a:rPr lang="el-GR" smtClean="0"/>
              <a:t>11/5/2021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360317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8E15763-1DD7-4EC1-BB45-E39B34679606}" type="datetimeFigureOut">
              <a:rPr lang="el-GR" smtClean="0"/>
              <a:t>11/5/2021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80283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08E15763-1DD7-4EC1-BB45-E39B34679606}" type="datetimeFigureOut">
              <a:rPr lang="el-GR" smtClean="0"/>
              <a:t>11/5/2021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90142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8E15763-1DD7-4EC1-BB45-E39B34679606}" type="datetimeFigureOut">
              <a:rPr lang="el-GR" smtClean="0"/>
              <a:t>11/5/2021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306053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15763-1DD7-4EC1-BB45-E39B34679606}" type="datetimeFigureOut">
              <a:rPr lang="el-GR" smtClean="0"/>
              <a:t>11/5/2021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212243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E15763-1DD7-4EC1-BB45-E39B34679606}" type="datetimeFigureOut">
              <a:rPr lang="el-GR" smtClean="0"/>
              <a:t>11/5/2021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12089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E15763-1DD7-4EC1-BB45-E39B34679606}" type="datetimeFigureOut">
              <a:rPr lang="el-GR" smtClean="0"/>
              <a:t>11/5/2021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0E90478-2FE3-460F-BC32-BCD2CCAFCBB7}" type="slidenum">
              <a:rPr lang="el-GR" smtClean="0"/>
              <a:t>‹#›</a:t>
            </a:fld>
            <a:endParaRPr lang="el-GR"/>
          </a:p>
        </p:txBody>
      </p:sp>
    </p:spTree>
    <p:extLst>
      <p:ext uri="{BB962C8B-B14F-4D97-AF65-F5344CB8AC3E}">
        <p14:creationId xmlns:p14="http://schemas.microsoft.com/office/powerpoint/2010/main" val="406763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15763-1DD7-4EC1-BB45-E39B34679606}" type="datetimeFigureOut">
              <a:rPr lang="el-GR" smtClean="0"/>
              <a:t>11/5/2021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90478-2FE3-460F-BC32-BCD2CCAFCBB7}" type="slidenum">
              <a:rPr lang="el-GR" smtClean="0"/>
              <a:t>‹#›</a:t>
            </a:fld>
            <a:endParaRPr lang="el-GR"/>
          </a:p>
        </p:txBody>
      </p:sp>
    </p:spTree>
    <p:extLst>
      <p:ext uri="{BB962C8B-B14F-4D97-AF65-F5344CB8AC3E}">
        <p14:creationId xmlns:p14="http://schemas.microsoft.com/office/powerpoint/2010/main" val="3146383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eminist"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70383"/>
            <a:ext cx="4621696" cy="2226364"/>
          </a:xfrm>
        </p:spPr>
        <p:txBody>
          <a:bodyPr>
            <a:normAutofit/>
          </a:bodyPr>
          <a:lstStyle/>
          <a:p>
            <a:r>
              <a:rPr lang="en-US" b="1" i="0" dirty="0" smtClean="0">
                <a:solidFill>
                  <a:srgbClr val="993300"/>
                </a:solidFill>
                <a:effectLst/>
                <a:latin typeface="Times New Roman" panose="02020603050405020304" pitchFamily="18" charset="0"/>
              </a:rPr>
              <a:t>Kate Chopin</a:t>
            </a:r>
            <a:br>
              <a:rPr lang="en-US" b="1" i="0" dirty="0" smtClean="0">
                <a:solidFill>
                  <a:srgbClr val="993300"/>
                </a:solidFill>
                <a:effectLst/>
                <a:latin typeface="Times New Roman" panose="02020603050405020304" pitchFamily="18" charset="0"/>
              </a:rPr>
            </a:br>
            <a:r>
              <a:rPr lang="en-US" b="1" i="0" dirty="0" smtClean="0">
                <a:solidFill>
                  <a:srgbClr val="993300"/>
                </a:solidFill>
                <a:effectLst/>
                <a:latin typeface="Times New Roman" panose="02020603050405020304" pitchFamily="18" charset="0"/>
              </a:rPr>
              <a:t>1850–1904</a:t>
            </a:r>
            <a:endParaRPr lang="el-GR" dirty="0"/>
          </a:p>
        </p:txBody>
      </p:sp>
      <p:sp>
        <p:nvSpPr>
          <p:cNvPr id="3" name="Subtitle 2"/>
          <p:cNvSpPr>
            <a:spLocks noGrp="1"/>
          </p:cNvSpPr>
          <p:nvPr>
            <p:ph type="subTitle" idx="1"/>
          </p:nvPr>
        </p:nvSpPr>
        <p:spPr>
          <a:xfrm>
            <a:off x="8680173" y="7736717"/>
            <a:ext cx="9144000" cy="1655762"/>
          </a:xfrm>
        </p:spPr>
        <p:txBody>
          <a:bodyPr/>
          <a:lstStyle/>
          <a:p>
            <a:endParaRPr lang="el-GR" dirty="0"/>
          </a:p>
        </p:txBody>
      </p:sp>
      <p:pic>
        <p:nvPicPr>
          <p:cNvPr id="1026" name="Picture 2" descr="D:\Profile\Desktop\2nd semester\Chopin\Kate Chopin_files\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215" y="1222512"/>
            <a:ext cx="7589577" cy="493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67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Storm” characters</a:t>
            </a:r>
            <a:br>
              <a:rPr lang="en-US" dirty="0" smtClean="0"/>
            </a:br>
            <a:endParaRPr lang="el-GR" dirty="0"/>
          </a:p>
        </p:txBody>
      </p:sp>
      <p:sp>
        <p:nvSpPr>
          <p:cNvPr id="3" name="Content Placeholder 2"/>
          <p:cNvSpPr>
            <a:spLocks noGrp="1"/>
          </p:cNvSpPr>
          <p:nvPr>
            <p:ph idx="1"/>
          </p:nvPr>
        </p:nvSpPr>
        <p:spPr/>
        <p:txBody>
          <a:bodyPr/>
          <a:lstStyle/>
          <a:p>
            <a:r>
              <a:rPr lang="en-US" dirty="0" err="1" smtClean="0"/>
              <a:t>Calixta</a:t>
            </a:r>
            <a:r>
              <a:rPr lang="en-US" dirty="0" smtClean="0"/>
              <a:t>: she appears also in Chopin’s “At the ‘</a:t>
            </a:r>
            <a:r>
              <a:rPr lang="en-US" dirty="0" err="1" smtClean="0"/>
              <a:t>Cadian</a:t>
            </a:r>
            <a:r>
              <a:rPr lang="en-US" dirty="0" smtClean="0"/>
              <a:t> Ball”</a:t>
            </a:r>
          </a:p>
          <a:p>
            <a:r>
              <a:rPr lang="en-US" dirty="0" err="1" smtClean="0"/>
              <a:t>Bobinôt</a:t>
            </a:r>
            <a:r>
              <a:rPr lang="en-US" dirty="0" smtClean="0"/>
              <a:t>: husband of </a:t>
            </a:r>
            <a:r>
              <a:rPr lang="en-US" dirty="0" err="1" smtClean="0"/>
              <a:t>Calixta</a:t>
            </a:r>
            <a:r>
              <a:rPr lang="en-US" dirty="0" smtClean="0"/>
              <a:t> and father of Bibi. </a:t>
            </a:r>
            <a:r>
              <a:rPr lang="en-US" dirty="0" err="1" smtClean="0"/>
              <a:t>Bobinôt</a:t>
            </a:r>
            <a:r>
              <a:rPr lang="en-US" dirty="0" smtClean="0"/>
              <a:t> also appears in “At the ‘</a:t>
            </a:r>
            <a:r>
              <a:rPr lang="en-US" dirty="0" err="1" smtClean="0"/>
              <a:t>Cadian</a:t>
            </a:r>
            <a:r>
              <a:rPr lang="en-US" dirty="0" smtClean="0"/>
              <a:t> Ball”</a:t>
            </a:r>
          </a:p>
          <a:p>
            <a:r>
              <a:rPr lang="en-US" dirty="0" smtClean="0"/>
              <a:t>Bibi: four-year-old son of </a:t>
            </a:r>
            <a:r>
              <a:rPr lang="en-US" dirty="0" err="1" smtClean="0"/>
              <a:t>Calixta</a:t>
            </a:r>
            <a:r>
              <a:rPr lang="en-US" dirty="0" smtClean="0"/>
              <a:t> and </a:t>
            </a:r>
            <a:r>
              <a:rPr lang="en-US" dirty="0" err="1" smtClean="0"/>
              <a:t>Bobinôt</a:t>
            </a:r>
            <a:endParaRPr lang="en-US" dirty="0" smtClean="0"/>
          </a:p>
          <a:p>
            <a:r>
              <a:rPr lang="en-US" dirty="0" err="1" smtClean="0"/>
              <a:t>Alcée</a:t>
            </a:r>
            <a:r>
              <a:rPr lang="en-US" dirty="0" smtClean="0"/>
              <a:t> </a:t>
            </a:r>
            <a:r>
              <a:rPr lang="en-US" dirty="0" err="1" smtClean="0"/>
              <a:t>Laballière</a:t>
            </a:r>
            <a:r>
              <a:rPr lang="en-US" dirty="0" smtClean="0"/>
              <a:t>: he and his brothers Didier and Alphonse appear in several Chopin stories. Like </a:t>
            </a:r>
            <a:r>
              <a:rPr lang="en-US" dirty="0" err="1" smtClean="0"/>
              <a:t>Calixta</a:t>
            </a:r>
            <a:r>
              <a:rPr lang="en-US" dirty="0" smtClean="0"/>
              <a:t> and </a:t>
            </a:r>
            <a:r>
              <a:rPr lang="en-US" dirty="0" err="1" smtClean="0"/>
              <a:t>Bobinôt</a:t>
            </a:r>
            <a:r>
              <a:rPr lang="en-US" dirty="0" smtClean="0"/>
              <a:t>, </a:t>
            </a:r>
            <a:r>
              <a:rPr lang="en-US" dirty="0" err="1" smtClean="0"/>
              <a:t>Alcée</a:t>
            </a:r>
            <a:r>
              <a:rPr lang="en-US" dirty="0" smtClean="0"/>
              <a:t> appears in “At the ‘</a:t>
            </a:r>
            <a:r>
              <a:rPr lang="en-US" dirty="0" err="1" smtClean="0"/>
              <a:t>Cadian</a:t>
            </a:r>
            <a:r>
              <a:rPr lang="en-US" dirty="0" smtClean="0"/>
              <a:t> Ball”</a:t>
            </a:r>
            <a:endParaRPr lang="el-GR" dirty="0"/>
          </a:p>
        </p:txBody>
      </p:sp>
    </p:spTree>
    <p:extLst>
      <p:ext uri="{BB962C8B-B14F-4D97-AF65-F5344CB8AC3E}">
        <p14:creationId xmlns:p14="http://schemas.microsoft.com/office/powerpoint/2010/main" val="4175405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62101" y="657433"/>
            <a:ext cx="5157787" cy="823912"/>
          </a:xfrm>
        </p:spPr>
        <p:txBody>
          <a:bodyPr>
            <a:normAutofit/>
          </a:bodyPr>
          <a:lstStyle/>
          <a:p>
            <a:r>
              <a:rPr lang="en-US" sz="3600" dirty="0" smtClean="0"/>
              <a:t>Setting</a:t>
            </a:r>
            <a:endParaRPr lang="el-GR" sz="3600" dirty="0"/>
          </a:p>
        </p:txBody>
      </p:sp>
      <p:sp>
        <p:nvSpPr>
          <p:cNvPr id="3" name="Content Placeholder 2"/>
          <p:cNvSpPr>
            <a:spLocks noGrp="1"/>
          </p:cNvSpPr>
          <p:nvPr>
            <p:ph sz="half" idx="2"/>
          </p:nvPr>
        </p:nvSpPr>
        <p:spPr>
          <a:xfrm>
            <a:off x="178904" y="1481345"/>
            <a:ext cx="5039139" cy="2712968"/>
          </a:xfrm>
        </p:spPr>
        <p:txBody>
          <a:bodyPr/>
          <a:lstStyle/>
          <a:p>
            <a:r>
              <a:rPr lang="en-US" dirty="0" smtClean="0"/>
              <a:t>The story is set in the late nineteenth century at </a:t>
            </a:r>
            <a:r>
              <a:rPr lang="en-US" dirty="0" err="1" smtClean="0"/>
              <a:t>Friedheimer’s</a:t>
            </a:r>
            <a:r>
              <a:rPr lang="en-US" dirty="0" smtClean="0"/>
              <a:t> store in Louisiana, </a:t>
            </a:r>
          </a:p>
          <a:p>
            <a:r>
              <a:rPr lang="en-US" dirty="0" smtClean="0"/>
              <a:t>and at the nearby house of </a:t>
            </a:r>
            <a:r>
              <a:rPr lang="en-US" dirty="0" err="1" smtClean="0"/>
              <a:t>Calixta</a:t>
            </a:r>
            <a:r>
              <a:rPr lang="en-US" dirty="0" smtClean="0"/>
              <a:t> and </a:t>
            </a:r>
            <a:r>
              <a:rPr lang="en-US" dirty="0" err="1" smtClean="0"/>
              <a:t>Bobinôt</a:t>
            </a:r>
            <a:r>
              <a:rPr lang="en-US" dirty="0" smtClean="0"/>
              <a:t>.</a:t>
            </a:r>
            <a:endParaRPr lang="el-GR" dirty="0"/>
          </a:p>
        </p:txBody>
      </p:sp>
      <p:sp>
        <p:nvSpPr>
          <p:cNvPr id="6" name="Text Placeholder 5"/>
          <p:cNvSpPr>
            <a:spLocks noGrp="1"/>
          </p:cNvSpPr>
          <p:nvPr>
            <p:ph type="body" sz="quarter" idx="3"/>
          </p:nvPr>
        </p:nvSpPr>
        <p:spPr>
          <a:xfrm>
            <a:off x="6211957" y="657433"/>
            <a:ext cx="5183188" cy="823912"/>
          </a:xfrm>
        </p:spPr>
        <p:txBody>
          <a:bodyPr/>
          <a:lstStyle/>
          <a:p>
            <a:r>
              <a:rPr lang="en-US" sz="3200" dirty="0"/>
              <a:t>T</a:t>
            </a:r>
            <a:r>
              <a:rPr lang="en-US" sz="3200" dirty="0" smtClean="0"/>
              <a:t>hemes</a:t>
            </a:r>
          </a:p>
          <a:p>
            <a:endParaRPr lang="el-GR" dirty="0"/>
          </a:p>
        </p:txBody>
      </p:sp>
      <p:sp>
        <p:nvSpPr>
          <p:cNvPr id="7" name="Content Placeholder 6"/>
          <p:cNvSpPr>
            <a:spLocks noGrp="1"/>
          </p:cNvSpPr>
          <p:nvPr>
            <p:ph sz="quarter" idx="4"/>
          </p:nvPr>
        </p:nvSpPr>
        <p:spPr>
          <a:xfrm>
            <a:off x="6013174" y="1481345"/>
            <a:ext cx="5183188" cy="2504246"/>
          </a:xfrm>
        </p:spPr>
        <p:txBody>
          <a:bodyPr/>
          <a:lstStyle/>
          <a:p>
            <a:pPr marL="0" indent="0">
              <a:buNone/>
            </a:pPr>
            <a:r>
              <a:rPr lang="en-US" dirty="0" smtClean="0"/>
              <a:t> life as it comes</a:t>
            </a:r>
          </a:p>
          <a:p>
            <a:r>
              <a:rPr lang="en-US" dirty="0" smtClean="0"/>
              <a:t>sex in this story is a force as strong, inevitable, and natural</a:t>
            </a:r>
          </a:p>
          <a:p>
            <a:r>
              <a:rPr lang="en-US" dirty="0" smtClean="0"/>
              <a:t> human passion and desire, but not at the cost of marriage</a:t>
            </a:r>
          </a:p>
          <a:p>
            <a:endParaRPr lang="el-GR" dirty="0"/>
          </a:p>
        </p:txBody>
      </p:sp>
      <p:sp>
        <p:nvSpPr>
          <p:cNvPr id="9" name="Rectangle 8"/>
          <p:cNvSpPr/>
          <p:nvPr/>
        </p:nvSpPr>
        <p:spPr>
          <a:xfrm>
            <a:off x="2395331" y="5018225"/>
            <a:ext cx="9310944" cy="584775"/>
          </a:xfrm>
          <a:prstGeom prst="rect">
            <a:avLst/>
          </a:prstGeom>
        </p:spPr>
        <p:txBody>
          <a:bodyPr wrap="square">
            <a:spAutoFit/>
          </a:bodyPr>
          <a:lstStyle/>
          <a:p>
            <a:r>
              <a:rPr lang="en-US" sz="3200" b="0" i="0" dirty="0" smtClean="0">
                <a:solidFill>
                  <a:srgbClr val="444444"/>
                </a:solidFill>
                <a:effectLst/>
                <a:latin typeface="Arial" panose="020B0604020202020204" pitchFamily="34" charset="0"/>
              </a:rPr>
              <a:t>the points of view of five different characters</a:t>
            </a:r>
            <a:endParaRPr lang="el-GR" sz="3200" dirty="0"/>
          </a:p>
        </p:txBody>
      </p:sp>
    </p:spTree>
    <p:extLst>
      <p:ext uri="{BB962C8B-B14F-4D97-AF65-F5344CB8AC3E}">
        <p14:creationId xmlns:p14="http://schemas.microsoft.com/office/powerpoint/2010/main" val="36409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22953" y="250824"/>
            <a:ext cx="11007656" cy="5802105"/>
          </a:xfrm>
        </p:spPr>
        <p:txBody>
          <a:bodyPr>
            <a:normAutofit/>
          </a:bodyPr>
          <a:lstStyle/>
          <a:p>
            <a:r>
              <a:rPr lang="en-US" dirty="0" smtClean="0"/>
              <a:t>Does “The Storm” stand by itself or does it need to be read with the earlier story?</a:t>
            </a:r>
          </a:p>
          <a:p>
            <a:endParaRPr lang="en-US" dirty="0" smtClean="0"/>
          </a:p>
          <a:p>
            <a:r>
              <a:rPr lang="en-US" dirty="0" smtClean="0"/>
              <a:t> Isn’t the phrasing of “The Storm” sexually explicit for something written in the 1890s?</a:t>
            </a:r>
          </a:p>
          <a:p>
            <a:endParaRPr lang="en-US" dirty="0" smtClean="0"/>
          </a:p>
          <a:p>
            <a:r>
              <a:rPr lang="en-US" dirty="0"/>
              <a:t>R</a:t>
            </a:r>
            <a:r>
              <a:rPr lang="en-US" dirty="0" smtClean="0"/>
              <a:t>eaders at the time were uncomfortable about explicit sex in short stories?</a:t>
            </a:r>
            <a:endParaRPr lang="en-US" dirty="0"/>
          </a:p>
          <a:p>
            <a:endParaRPr lang="el-GR" dirty="0"/>
          </a:p>
        </p:txBody>
      </p:sp>
    </p:spTree>
    <p:extLst>
      <p:ext uri="{BB962C8B-B14F-4D97-AF65-F5344CB8AC3E}">
        <p14:creationId xmlns:p14="http://schemas.microsoft.com/office/powerpoint/2010/main" val="372439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09330"/>
            <a:ext cx="11102009" cy="6080333"/>
          </a:xfrm>
        </p:spPr>
        <p:txBody>
          <a:bodyPr>
            <a:normAutofit fontScale="55000" lnSpcReduction="20000"/>
          </a:bodyPr>
          <a:lstStyle/>
          <a:p>
            <a:pPr fontAlgn="base"/>
            <a:r>
              <a:rPr lang="en-US" dirty="0"/>
              <a:t>What kind of relationship exists between </a:t>
            </a:r>
            <a:r>
              <a:rPr lang="en-US" dirty="0" err="1"/>
              <a:t>Calixta</a:t>
            </a:r>
            <a:r>
              <a:rPr lang="en-US" dirty="0"/>
              <a:t> and </a:t>
            </a:r>
            <a:r>
              <a:rPr lang="en-US" dirty="0" err="1"/>
              <a:t>Alcée</a:t>
            </a:r>
            <a:r>
              <a:rPr lang="en-US" dirty="0"/>
              <a:t>? What can you infer from their past?</a:t>
            </a:r>
          </a:p>
          <a:p>
            <a:pPr fontAlgn="base"/>
            <a:r>
              <a:rPr lang="en-US" sz="3800" dirty="0"/>
              <a:t>A: Much depends on whether you think of the two as characters who exist only in “The Storm” or if you see them as characters who exist also in “At The ‘</a:t>
            </a:r>
            <a:r>
              <a:rPr lang="en-US" sz="3800" dirty="0" err="1"/>
              <a:t>Cadian</a:t>
            </a:r>
            <a:r>
              <a:rPr lang="en-US" sz="3800" dirty="0"/>
              <a:t> Ball.” Assuming you are looking at both stories: </a:t>
            </a:r>
            <a:endParaRPr lang="el-GR" sz="3800" dirty="0" smtClean="0"/>
          </a:p>
          <a:p>
            <a:pPr fontAlgn="base"/>
            <a:r>
              <a:rPr lang="el-GR" sz="3800" dirty="0" smtClean="0"/>
              <a:t>Α</a:t>
            </a:r>
            <a:r>
              <a:rPr lang="en-US" sz="3800" dirty="0" err="1" smtClean="0"/>
              <a:t>lcée</a:t>
            </a:r>
            <a:r>
              <a:rPr lang="en-US" sz="3800" dirty="0" smtClean="0"/>
              <a:t> </a:t>
            </a:r>
            <a:r>
              <a:rPr lang="en-US" sz="3800" dirty="0"/>
              <a:t>and his wife Clarisse are Creoles, descendants of French settlers in Louisiana. </a:t>
            </a:r>
            <a:r>
              <a:rPr lang="en-US" sz="3800" dirty="0" err="1"/>
              <a:t>Calixta</a:t>
            </a:r>
            <a:r>
              <a:rPr lang="en-US" sz="3800" dirty="0"/>
              <a:t> and her husband </a:t>
            </a:r>
            <a:r>
              <a:rPr lang="en-US" sz="3800" dirty="0" err="1"/>
              <a:t>Bobinôt</a:t>
            </a:r>
            <a:r>
              <a:rPr lang="en-US" sz="3800" dirty="0"/>
              <a:t> are Acadians, descendants of French-American exiles from Acadia, Nova Scotia, who were driven from their homes by the British in 1755. Most of the Creoles in Kate Chopin’s stories are comparatively wealthy, usually landowners or merchants. Most of the Acadians (or ‘Cajuns) in the stories are much poorer, living off the land, farming or fishing or working for the Creoles.</a:t>
            </a:r>
          </a:p>
          <a:p>
            <a:pPr fontAlgn="base"/>
            <a:r>
              <a:rPr lang="en-US" sz="3800" dirty="0"/>
              <a:t>So on the basis of the two stories together, you could describe </a:t>
            </a:r>
            <a:r>
              <a:rPr lang="en-US" sz="3800" dirty="0" err="1"/>
              <a:t>Calixta</a:t>
            </a:r>
            <a:r>
              <a:rPr lang="en-US" sz="3800" dirty="0"/>
              <a:t> as coming from a different social class than </a:t>
            </a:r>
            <a:r>
              <a:rPr lang="en-US" sz="3800" dirty="0" err="1"/>
              <a:t>Alcée</a:t>
            </a:r>
            <a:r>
              <a:rPr lang="en-US" sz="3800" dirty="0"/>
              <a:t>, and you could say that it’s in good part because of that difference in class that </a:t>
            </a:r>
            <a:r>
              <a:rPr lang="en-US" sz="3800" dirty="0" err="1"/>
              <a:t>Calixta</a:t>
            </a:r>
            <a:r>
              <a:rPr lang="en-US" sz="3800" dirty="0"/>
              <a:t> and </a:t>
            </a:r>
            <a:r>
              <a:rPr lang="en-US" sz="3800" dirty="0" err="1"/>
              <a:t>Alcée</a:t>
            </a:r>
            <a:r>
              <a:rPr lang="en-US" sz="3800" dirty="0"/>
              <a:t> are married to other people. And you could add that, unlike anyone else in either story, </a:t>
            </a:r>
            <a:r>
              <a:rPr lang="en-US" sz="3800" dirty="0" err="1"/>
              <a:t>Calixta</a:t>
            </a:r>
            <a:r>
              <a:rPr lang="en-US" sz="3800" dirty="0"/>
              <a:t> comes in part also from a Spanish-speaking cultural background (her mother is Cuban) and so, as Kate Chopin presents her, she has different ways of behaving, more sensual ways of expressing her sexuality–which is partly why she is so attractive for both </a:t>
            </a:r>
            <a:r>
              <a:rPr lang="en-US" sz="3800" dirty="0" err="1"/>
              <a:t>Alcée</a:t>
            </a:r>
            <a:r>
              <a:rPr lang="en-US" sz="3800" dirty="0"/>
              <a:t> and </a:t>
            </a:r>
            <a:r>
              <a:rPr lang="en-US" sz="3800" dirty="0" err="1"/>
              <a:t>Bobinôt</a:t>
            </a:r>
            <a:r>
              <a:rPr lang="en-US" sz="3800" dirty="0"/>
              <a:t>. </a:t>
            </a:r>
          </a:p>
          <a:p>
            <a:pPr fontAlgn="base"/>
            <a:r>
              <a:rPr lang="en-US" sz="3800" dirty="0" err="1" smtClean="0"/>
              <a:t>Calixta</a:t>
            </a:r>
            <a:r>
              <a:rPr lang="en-US" sz="3800" dirty="0" smtClean="0"/>
              <a:t> </a:t>
            </a:r>
            <a:r>
              <a:rPr lang="en-US" sz="3800" dirty="0"/>
              <a:t>is an Acadian influenced by Cuban culture who had been attracted to </a:t>
            </a:r>
            <a:r>
              <a:rPr lang="en-US" sz="3800" dirty="0" err="1"/>
              <a:t>Alcée</a:t>
            </a:r>
            <a:r>
              <a:rPr lang="en-US" sz="3800" dirty="0"/>
              <a:t>–and he to her–long before either of them was married (they had passionate moments together one summer in Assumption Parish, moments that apparently scandalized some people). </a:t>
            </a:r>
            <a:r>
              <a:rPr lang="en-US" sz="3800" dirty="0" err="1"/>
              <a:t>Calixta</a:t>
            </a:r>
            <a:r>
              <a:rPr lang="en-US" sz="3800" dirty="0"/>
              <a:t> married </a:t>
            </a:r>
            <a:r>
              <a:rPr lang="en-US" sz="3800" dirty="0" err="1"/>
              <a:t>Bobinôt</a:t>
            </a:r>
            <a:r>
              <a:rPr lang="en-US" sz="3800" dirty="0"/>
              <a:t>, the earlier story suggests, because </a:t>
            </a:r>
            <a:r>
              <a:rPr lang="en-US" sz="3800" dirty="0" err="1"/>
              <a:t>Alcée</a:t>
            </a:r>
            <a:r>
              <a:rPr lang="en-US" sz="3800" dirty="0"/>
              <a:t> was not available as a marriage partner–at least partly because his Creole family, and certainly Clarisse, think of him as coming from a comparatively higher social class.</a:t>
            </a:r>
          </a:p>
          <a:p>
            <a:r>
              <a:rPr lang="en-US" dirty="0"/>
              <a:t>https://phdessay.com/questions-storm-kate-chopin/</a:t>
            </a:r>
            <a:endParaRPr lang="el-GR" dirty="0"/>
          </a:p>
        </p:txBody>
      </p:sp>
    </p:spTree>
    <p:extLst>
      <p:ext uri="{BB962C8B-B14F-4D97-AF65-F5344CB8AC3E}">
        <p14:creationId xmlns:p14="http://schemas.microsoft.com/office/powerpoint/2010/main" val="340527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3583" y="424208"/>
            <a:ext cx="4068417" cy="6294644"/>
          </a:xfrm>
        </p:spPr>
        <p:txBody>
          <a:bodyPr>
            <a:normAutofit fontScale="62500" lnSpcReduction="20000"/>
          </a:bodyPr>
          <a:lstStyle/>
          <a:p>
            <a:r>
              <a:rPr lang="en-US" dirty="0" smtClean="0"/>
              <a:t>Most of her fiction is set in Louisiana</a:t>
            </a:r>
          </a:p>
          <a:p>
            <a:r>
              <a:rPr lang="en-US" dirty="0" smtClean="0"/>
              <a:t>At eighteen, Kate was an “Irish Beauty”</a:t>
            </a:r>
          </a:p>
          <a:p>
            <a:r>
              <a:rPr lang="en-US" dirty="0" smtClean="0"/>
              <a:t>Kate and Oscar Chopin were married in 1870</a:t>
            </a:r>
          </a:p>
          <a:p>
            <a:r>
              <a:rPr lang="en-US" dirty="0" smtClean="0"/>
              <a:t>in 1882 he died of malaria–and Kate became a widow at age thirty-two, with the responsibility of raising six children. She never remarried</a:t>
            </a:r>
          </a:p>
          <a:p>
            <a:r>
              <a:rPr lang="en-US" dirty="0" smtClean="0"/>
              <a:t>Influenced by Guy de Maupassant and other writers, French and American, Kate began to compose fiction, </a:t>
            </a:r>
          </a:p>
          <a:p>
            <a:r>
              <a:rPr lang="en-US" dirty="0" smtClean="0"/>
              <a:t>in 1889 one of her stories appeared in the St. Louis Post Dispatch. In 1890 her first novel, </a:t>
            </a:r>
            <a:r>
              <a:rPr lang="en-US" i="1" dirty="0" smtClean="0"/>
              <a:t>At Fault</a:t>
            </a:r>
            <a:r>
              <a:rPr lang="en-US" dirty="0" smtClean="0"/>
              <a:t>, was published privately.</a:t>
            </a:r>
          </a:p>
          <a:p>
            <a:r>
              <a:rPr lang="en-US" dirty="0" smtClean="0"/>
              <a:t>In 1904 Kate Chopin bought a season ticket for the famous St. Louis World’s Fair, located not far from her home. </a:t>
            </a:r>
          </a:p>
          <a:p>
            <a:r>
              <a:rPr lang="en-US" dirty="0" smtClean="0"/>
              <a:t>when Chopin returned home from the fair, she was very tired. She called her son at midnight complaining of a pain in her head. Doctors thought that she had had a cerebral hemorrhage.</a:t>
            </a:r>
          </a:p>
          <a:p>
            <a:r>
              <a:rPr lang="en-US" dirty="0" smtClean="0"/>
              <a:t>She lapsed into unconsciousness the next day and died on August 22.</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0" y="563356"/>
            <a:ext cx="7712013" cy="5092008"/>
          </a:xfrm>
          <a:prstGeom prst="rect">
            <a:avLst/>
          </a:prstGeom>
        </p:spPr>
      </p:pic>
    </p:spTree>
    <p:extLst>
      <p:ext uri="{BB962C8B-B14F-4D97-AF65-F5344CB8AC3E}">
        <p14:creationId xmlns:p14="http://schemas.microsoft.com/office/powerpoint/2010/main" val="127128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7940" y="636104"/>
            <a:ext cx="4485860" cy="5540859"/>
          </a:xfrm>
        </p:spPr>
        <p:txBody>
          <a:bodyPr>
            <a:normAutofit fontScale="92500" lnSpcReduction="20000"/>
          </a:bodyPr>
          <a:lstStyle/>
          <a:p>
            <a:r>
              <a:rPr lang="en-US" dirty="0" smtClean="0"/>
              <a:t>In </a:t>
            </a:r>
            <a:r>
              <a:rPr lang="en-US" dirty="0"/>
              <a:t>1614, Captain John Smith (the same guy people mistakenly think married Pocahontas) and his men explored the shores of the region. </a:t>
            </a:r>
            <a:endParaRPr lang="en-US" dirty="0" smtClean="0"/>
          </a:p>
          <a:p>
            <a:r>
              <a:rPr lang="en-US" dirty="0" smtClean="0"/>
              <a:t>He </a:t>
            </a:r>
            <a:r>
              <a:rPr lang="en-US" dirty="0"/>
              <a:t>is credited with coining the term “New England”. </a:t>
            </a:r>
            <a:endParaRPr lang="en-US" dirty="0" smtClean="0"/>
          </a:p>
          <a:p>
            <a:r>
              <a:rPr lang="en-US" dirty="0" smtClean="0"/>
              <a:t>Shortly </a:t>
            </a:r>
            <a:r>
              <a:rPr lang="en-US" dirty="0"/>
              <a:t>after, New England would come to be settled by English Puritans, who came to the New World to escape religious persecution in England. They would establish the first colony in New England, eventually leading to further English settlement around Boston and Salem. </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97" y="-98977"/>
            <a:ext cx="5470664" cy="7038921"/>
          </a:xfrm>
          <a:prstGeom prst="rect">
            <a:avLst/>
          </a:prstGeom>
        </p:spPr>
      </p:pic>
    </p:spTree>
    <p:extLst>
      <p:ext uri="{BB962C8B-B14F-4D97-AF65-F5344CB8AC3E}">
        <p14:creationId xmlns:p14="http://schemas.microsoft.com/office/powerpoint/2010/main" val="180727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2726933" cy="734210"/>
          </a:xfrm>
        </p:spPr>
        <p:txBody>
          <a:bodyPr/>
          <a:lstStyle/>
          <a:p>
            <a:r>
              <a:rPr lang="en-US" b="1" dirty="0" smtClean="0">
                <a:ln w="22225">
                  <a:solidFill>
                    <a:schemeClr val="accent2"/>
                  </a:solidFill>
                  <a:prstDash val="solid"/>
                </a:ln>
                <a:solidFill>
                  <a:schemeClr val="accent2">
                    <a:lumMod val="40000"/>
                    <a:lumOff val="60000"/>
                  </a:schemeClr>
                </a:solidFill>
              </a:rPr>
              <a:t>REALISM</a:t>
            </a:r>
            <a:endParaRPr lang="el-GR"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452063" y="1099336"/>
            <a:ext cx="10901737" cy="5077627"/>
          </a:xfrm>
        </p:spPr>
        <p:txBody>
          <a:bodyPr>
            <a:normAutofit fontScale="92500" lnSpcReduction="20000"/>
          </a:bodyPr>
          <a:lstStyle/>
          <a:p>
            <a:r>
              <a:rPr lang="en-US" dirty="0" smtClean="0">
                <a:solidFill>
                  <a:srgbClr val="000000"/>
                </a:solidFill>
              </a:rPr>
              <a:t>"</a:t>
            </a:r>
            <a:r>
              <a:rPr lang="en-US" dirty="0">
                <a:solidFill>
                  <a:srgbClr val="000000"/>
                </a:solidFill>
              </a:rPr>
              <a:t>the faithful representation of reality" or "verisimilitude," </a:t>
            </a:r>
            <a:endParaRPr lang="en-US" dirty="0" smtClean="0">
              <a:solidFill>
                <a:srgbClr val="000000"/>
              </a:solidFill>
            </a:endParaRPr>
          </a:p>
          <a:p>
            <a:r>
              <a:rPr lang="en-US" dirty="0" smtClean="0">
                <a:solidFill>
                  <a:srgbClr val="000000"/>
                </a:solidFill>
              </a:rPr>
              <a:t>Although realism </a:t>
            </a:r>
            <a:r>
              <a:rPr lang="en-US" dirty="0">
                <a:solidFill>
                  <a:srgbClr val="000000"/>
                </a:solidFill>
              </a:rPr>
              <a:t>is a technique, it also denotes a particular kind of subject matter, especially the representation of middle-class </a:t>
            </a:r>
            <a:r>
              <a:rPr lang="en-US" dirty="0" smtClean="0">
                <a:solidFill>
                  <a:srgbClr val="000000"/>
                </a:solidFill>
              </a:rPr>
              <a:t>life</a:t>
            </a:r>
            <a:r>
              <a:rPr lang="el-GR" dirty="0" smtClean="0">
                <a:solidFill>
                  <a:srgbClr val="000000"/>
                </a:solidFill>
              </a:rPr>
              <a:t>.</a:t>
            </a:r>
          </a:p>
          <a:p>
            <a:r>
              <a:rPr lang="en-US" dirty="0"/>
              <a:t>A reaction against romanticism, an interest in scientific method, the systematizing of the study of documentary history, and the influence of rational philosophy all affected the rise of realism. </a:t>
            </a:r>
            <a:endParaRPr lang="el-GR" dirty="0" smtClean="0"/>
          </a:p>
          <a:p>
            <a:r>
              <a:rPr lang="en-US" dirty="0" smtClean="0"/>
              <a:t>encompasses </a:t>
            </a:r>
            <a:r>
              <a:rPr lang="en-US" dirty="0"/>
              <a:t>the period of time from the Civil War to the turn of the century during which William Dean Howells, </a:t>
            </a:r>
            <a:r>
              <a:rPr lang="en-US" dirty="0" smtClean="0"/>
              <a:t>Henry </a:t>
            </a:r>
            <a:r>
              <a:rPr lang="en-US" dirty="0"/>
              <a:t>James, Mark Twain, and others wrote fiction devoted to accurate representation and an exploration of American lives in various contexts. </a:t>
            </a:r>
            <a:endParaRPr lang="el-GR" dirty="0" smtClean="0"/>
          </a:p>
          <a:p>
            <a:r>
              <a:rPr lang="en-US" dirty="0"/>
              <a:t>As the United States grew rapidly after the Civil War, the increasing rates of democracy and literacy, the rapid growth in industrialism and urbanization, an expanding population base due to immigration, and a relative rise in middle-class affluence provided a fertile literary environment for readers interested in understanding these rapid shifts in culture.</a:t>
            </a:r>
            <a:endParaRPr lang="el-GR" dirty="0"/>
          </a:p>
        </p:txBody>
      </p:sp>
    </p:spTree>
    <p:extLst>
      <p:ext uri="{BB962C8B-B14F-4D97-AF65-F5344CB8AC3E}">
        <p14:creationId xmlns:p14="http://schemas.microsoft.com/office/powerpoint/2010/main" val="129301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theculturetrip.com/wp-content/uploads/2016/05/1200px-nighthawks_by_edward_hopper_194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15" y="597572"/>
            <a:ext cx="4797639" cy="2815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15" y="100736"/>
            <a:ext cx="4540785" cy="369332"/>
          </a:xfrm>
          <a:prstGeom prst="rect">
            <a:avLst/>
          </a:prstGeom>
        </p:spPr>
        <p:txBody>
          <a:bodyPr wrap="square">
            <a:spAutoFit/>
          </a:bodyPr>
          <a:lstStyle/>
          <a:p>
            <a:r>
              <a:rPr lang="en-US" dirty="0">
                <a:solidFill>
                  <a:srgbClr val="121416"/>
                </a:solidFill>
                <a:latin typeface="ProximaNova-Bold"/>
              </a:rPr>
              <a:t>Nighthawks by Edward </a:t>
            </a:r>
            <a:r>
              <a:rPr lang="en-US" dirty="0" smtClean="0">
                <a:solidFill>
                  <a:srgbClr val="121416"/>
                </a:solidFill>
                <a:latin typeface="ProximaNova-Bold"/>
              </a:rPr>
              <a:t>Hopper, 1942</a:t>
            </a:r>
            <a:endParaRPr lang="en-US" b="0" i="0" dirty="0">
              <a:solidFill>
                <a:srgbClr val="121416"/>
              </a:solidFill>
              <a:effectLst/>
              <a:latin typeface="ProximaNova-Bold"/>
            </a:endParaRPr>
          </a:p>
        </p:txBody>
      </p:sp>
      <p:pic>
        <p:nvPicPr>
          <p:cNvPr id="1028" name="Picture 4" descr="https://img.theculturetrip.com/450x/smart/wp-content/uploads/2016/05/1200px-george_bellows_-_new_y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610" y="369332"/>
            <a:ext cx="4567389" cy="33555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178228" y="0"/>
            <a:ext cx="4013771" cy="369332"/>
          </a:xfrm>
          <a:prstGeom prst="rect">
            <a:avLst/>
          </a:prstGeom>
        </p:spPr>
        <p:txBody>
          <a:bodyPr wrap="square">
            <a:spAutoFit/>
          </a:bodyPr>
          <a:lstStyle/>
          <a:p>
            <a:r>
              <a:rPr lang="en-US" dirty="0">
                <a:solidFill>
                  <a:srgbClr val="121416"/>
                </a:solidFill>
                <a:latin typeface="ProximaNova-Bold"/>
              </a:rPr>
              <a:t>New </a:t>
            </a:r>
            <a:r>
              <a:rPr lang="en-US" dirty="0" smtClean="0">
                <a:solidFill>
                  <a:srgbClr val="121416"/>
                </a:solidFill>
                <a:latin typeface="ProximaNova-Bold"/>
              </a:rPr>
              <a:t>York by </a:t>
            </a:r>
            <a:r>
              <a:rPr lang="en-US" dirty="0">
                <a:solidFill>
                  <a:srgbClr val="121416"/>
                </a:solidFill>
                <a:latin typeface="ProximaNova-Bold"/>
              </a:rPr>
              <a:t>George </a:t>
            </a:r>
            <a:r>
              <a:rPr lang="en-US" dirty="0" smtClean="0">
                <a:solidFill>
                  <a:srgbClr val="121416"/>
                </a:solidFill>
                <a:latin typeface="ProximaNova-Bold"/>
              </a:rPr>
              <a:t>Bellows,1911</a:t>
            </a:r>
            <a:endParaRPr lang="en-US" b="0" i="0" dirty="0">
              <a:solidFill>
                <a:srgbClr val="121416"/>
              </a:solidFill>
              <a:effectLst/>
              <a:latin typeface="ProximaNova-Bold"/>
            </a:endParaRPr>
          </a:p>
        </p:txBody>
      </p:sp>
      <p:pic>
        <p:nvPicPr>
          <p:cNvPr id="1030" name="Picture 6" descr="summer interior edward hop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5" y="3825598"/>
            <a:ext cx="4931203" cy="27242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215" y="3463477"/>
            <a:ext cx="4119545" cy="369332"/>
          </a:xfrm>
          <a:prstGeom prst="rect">
            <a:avLst/>
          </a:prstGeom>
        </p:spPr>
        <p:txBody>
          <a:bodyPr wrap="square">
            <a:spAutoFit/>
          </a:bodyPr>
          <a:lstStyle/>
          <a:p>
            <a:r>
              <a:rPr lang="en-US" dirty="0"/>
              <a:t>Summer Interior by Edward Hopper, </a:t>
            </a:r>
            <a:r>
              <a:rPr lang="en-US" dirty="0" smtClean="0"/>
              <a:t>1909</a:t>
            </a:r>
            <a:endParaRPr lang="el-GR" dirty="0"/>
          </a:p>
        </p:txBody>
      </p:sp>
      <p:pic>
        <p:nvPicPr>
          <p:cNvPr id="7" name="Picture 6"/>
          <p:cNvPicPr>
            <a:picLocks noChangeAspect="1"/>
          </p:cNvPicPr>
          <p:nvPr/>
        </p:nvPicPr>
        <p:blipFill>
          <a:blip r:embed="rId5"/>
          <a:stretch>
            <a:fillRect/>
          </a:stretch>
        </p:blipFill>
        <p:spPr>
          <a:xfrm>
            <a:off x="4762147" y="1294545"/>
            <a:ext cx="2862463" cy="5563456"/>
          </a:xfrm>
          <a:prstGeom prst="rect">
            <a:avLst/>
          </a:prstGeom>
        </p:spPr>
      </p:pic>
      <p:sp>
        <p:nvSpPr>
          <p:cNvPr id="8" name="Rectangle 7"/>
          <p:cNvSpPr/>
          <p:nvPr/>
        </p:nvSpPr>
        <p:spPr>
          <a:xfrm>
            <a:off x="5183387" y="285402"/>
            <a:ext cx="1993186" cy="923330"/>
          </a:xfrm>
          <a:prstGeom prst="rect">
            <a:avLst/>
          </a:prstGeom>
        </p:spPr>
        <p:txBody>
          <a:bodyPr wrap="square">
            <a:spAutoFit/>
          </a:bodyPr>
          <a:lstStyle/>
          <a:p>
            <a:r>
              <a:rPr lang="en-US" dirty="0">
                <a:solidFill>
                  <a:srgbClr val="282828"/>
                </a:solidFill>
                <a:latin typeface="Georgia" panose="02040502050405020303" pitchFamily="18" charset="0"/>
              </a:rPr>
              <a:t>Robert </a:t>
            </a:r>
            <a:r>
              <a:rPr lang="en-US" dirty="0" smtClean="0">
                <a:solidFill>
                  <a:srgbClr val="282828"/>
                </a:solidFill>
                <a:latin typeface="Georgia" panose="02040502050405020303" pitchFamily="18" charset="0"/>
              </a:rPr>
              <a:t>Henri, The Masquerade Dress, 1911</a:t>
            </a:r>
            <a:endParaRPr lang="el-GR" dirty="0"/>
          </a:p>
        </p:txBody>
      </p:sp>
      <p:pic>
        <p:nvPicPr>
          <p:cNvPr id="1032" name="Picture 8" descr="The Fog Warning (1885) by Winslow Hom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4610" y="4193628"/>
            <a:ext cx="4648248" cy="26643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24610" y="3832809"/>
            <a:ext cx="4677306" cy="369332"/>
          </a:xfrm>
          <a:prstGeom prst="rect">
            <a:avLst/>
          </a:prstGeom>
        </p:spPr>
        <p:txBody>
          <a:bodyPr wrap="none">
            <a:spAutoFit/>
          </a:bodyPr>
          <a:lstStyle/>
          <a:p>
            <a:r>
              <a:rPr lang="en-US" dirty="0">
                <a:solidFill>
                  <a:srgbClr val="000000"/>
                </a:solidFill>
                <a:latin typeface="Akzidenz-Grotesk Pro"/>
              </a:rPr>
              <a:t>The Fog Warning (1885) by Winslow Homer</a:t>
            </a:r>
            <a:endParaRPr lang="el-GR" dirty="0"/>
          </a:p>
        </p:txBody>
      </p:sp>
    </p:spTree>
    <p:extLst>
      <p:ext uri="{BB962C8B-B14F-4D97-AF65-F5344CB8AC3E}">
        <p14:creationId xmlns:p14="http://schemas.microsoft.com/office/powerpoint/2010/main" val="202184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413 Louisiana Avenue, New Orlea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7972" y="1103598"/>
            <a:ext cx="4041837" cy="51441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5862" y="288235"/>
            <a:ext cx="4253947" cy="369332"/>
          </a:xfrm>
          <a:prstGeom prst="rect">
            <a:avLst/>
          </a:prstGeom>
        </p:spPr>
        <p:txBody>
          <a:bodyPr wrap="square">
            <a:spAutoFit/>
          </a:bodyPr>
          <a:lstStyle/>
          <a:p>
            <a:r>
              <a:rPr lang="en-US" b="0" i="0" dirty="0" smtClean="0">
                <a:solidFill>
                  <a:srgbClr val="444444"/>
                </a:solidFill>
                <a:effectLst/>
                <a:latin typeface="Arial" panose="020B0604020202020204" pitchFamily="34" charset="0"/>
              </a:rPr>
              <a:t>1413 Louisiana Avenue, New Orleans</a:t>
            </a:r>
            <a:endParaRPr lang="el-GR" dirty="0"/>
          </a:p>
        </p:txBody>
      </p:sp>
      <p:sp>
        <p:nvSpPr>
          <p:cNvPr id="6" name="Rectangle 5"/>
          <p:cNvSpPr/>
          <p:nvPr/>
        </p:nvSpPr>
        <p:spPr>
          <a:xfrm>
            <a:off x="7335077" y="288235"/>
            <a:ext cx="3279913" cy="646331"/>
          </a:xfrm>
          <a:prstGeom prst="rect">
            <a:avLst/>
          </a:prstGeom>
        </p:spPr>
        <p:txBody>
          <a:bodyPr wrap="square">
            <a:spAutoFit/>
          </a:bodyPr>
          <a:lstStyle/>
          <a:p>
            <a:r>
              <a:rPr lang="en-US" dirty="0" smtClean="0"/>
              <a:t>a forerunner of American 20th-century </a:t>
            </a:r>
            <a:r>
              <a:rPr lang="en-US" dirty="0" smtClean="0">
                <a:hlinkClick r:id="rId3" tooltip="Feminist"/>
              </a:rPr>
              <a:t>feminist</a:t>
            </a:r>
            <a:r>
              <a:rPr lang="en-US" dirty="0" smtClean="0"/>
              <a:t> authors</a:t>
            </a:r>
            <a:endParaRPr lang="el-GR"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9" y="934566"/>
            <a:ext cx="3937018" cy="5482223"/>
          </a:xfrm>
          <a:prstGeom prst="rect">
            <a:avLst/>
          </a:prstGeom>
        </p:spPr>
      </p:pic>
    </p:spTree>
    <p:extLst>
      <p:ext uri="{BB962C8B-B14F-4D97-AF65-F5344CB8AC3E}">
        <p14:creationId xmlns:p14="http://schemas.microsoft.com/office/powerpoint/2010/main" val="350756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530" y="215757"/>
            <a:ext cx="6237270" cy="5961206"/>
          </a:xfrm>
        </p:spPr>
        <p:txBody>
          <a:bodyPr>
            <a:normAutofit lnSpcReduction="10000"/>
          </a:bodyPr>
          <a:lstStyle/>
          <a:p>
            <a:r>
              <a:rPr lang="en-US" i="1" dirty="0" smtClean="0"/>
              <a:t>The Awakening </a:t>
            </a:r>
            <a:r>
              <a:rPr lang="en-US" dirty="0" smtClean="0"/>
              <a:t>(1899) was widely condemned. Critics called it morbid, vulgar, and disagreeable. </a:t>
            </a:r>
          </a:p>
          <a:p>
            <a:r>
              <a:rPr lang="en-US" dirty="0" smtClean="0"/>
              <a:t>trite and sordid</a:t>
            </a:r>
          </a:p>
          <a:p>
            <a:r>
              <a:rPr lang="en-US" dirty="0" smtClean="0"/>
              <a:t>“Chopin’s sense of a complex reality,” permits no easy answers to the moral questions raised by the conflict between the individual and social restraints</a:t>
            </a:r>
          </a:p>
          <a:p>
            <a:r>
              <a:rPr lang="en-US" dirty="0" smtClean="0"/>
              <a:t>what makes the novel feel so modern is Edna </a:t>
            </a:r>
            <a:r>
              <a:rPr lang="en-US" dirty="0" err="1" smtClean="0"/>
              <a:t>Pontellier’s</a:t>
            </a:r>
            <a:r>
              <a:rPr lang="en-US" dirty="0" smtClean="0"/>
              <a:t> realization that “the physical component of love can stand apart from the spiritual one, that sensuous attraction is impersonal and can be satisfied by a partner she does not love.”</a:t>
            </a:r>
            <a:endParaRPr lang="el-GR" dirty="0"/>
          </a:p>
        </p:txBody>
      </p:sp>
      <p:pic>
        <p:nvPicPr>
          <p:cNvPr id="2050" name="Picture 2" descr="Awakening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15" y="1"/>
            <a:ext cx="42634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4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64331" y="0"/>
            <a:ext cx="2393879" cy="3503486"/>
          </a:xfrm>
          <a:prstGeom prst="rect">
            <a:avLst/>
          </a:prstGeom>
        </p:spPr>
      </p:pic>
      <p:sp>
        <p:nvSpPr>
          <p:cNvPr id="3" name="Content Placeholder 2"/>
          <p:cNvSpPr>
            <a:spLocks noGrp="1"/>
          </p:cNvSpPr>
          <p:nvPr>
            <p:ph sz="half" idx="1"/>
          </p:nvPr>
        </p:nvSpPr>
        <p:spPr>
          <a:xfrm>
            <a:off x="-154113" y="3585680"/>
            <a:ext cx="4036888" cy="3598150"/>
          </a:xfrm>
        </p:spPr>
        <p:txBody>
          <a:bodyPr>
            <a:normAutofit fontScale="70000" lnSpcReduction="20000"/>
          </a:bodyPr>
          <a:lstStyle/>
          <a:p>
            <a:r>
              <a:rPr lang="en-US" dirty="0" smtClean="0"/>
              <a:t>tells </a:t>
            </a:r>
            <a:r>
              <a:rPr lang="en-US" dirty="0"/>
              <a:t>of a woman's  abandonment of her family, her seduction, and her awakening to desires and passions that threatened to consumer her. Originally entitled "A Solitary  Soul," this portrait of </a:t>
            </a:r>
            <a:r>
              <a:rPr lang="en-US" dirty="0" smtClean="0"/>
              <a:t>28 year-old  </a:t>
            </a:r>
            <a:r>
              <a:rPr lang="en-US" dirty="0"/>
              <a:t>Edna </a:t>
            </a:r>
            <a:r>
              <a:rPr lang="en-US" dirty="0" err="1"/>
              <a:t>Pontellier</a:t>
            </a:r>
            <a:r>
              <a:rPr lang="en-US" dirty="0"/>
              <a:t> is a landmark in American </a:t>
            </a:r>
            <a:r>
              <a:rPr lang="en-US" dirty="0" smtClean="0"/>
              <a:t>fiction. Here</a:t>
            </a:r>
            <a:r>
              <a:rPr lang="en-US" dirty="0"/>
              <a:t>, a woman in  search of self-discovery turns away from convention and  society, and toward the primal, </a:t>
            </a:r>
            <a:r>
              <a:rPr lang="en-US" dirty="0" smtClean="0"/>
              <a:t>irresistibly  </a:t>
            </a:r>
            <a:r>
              <a:rPr lang="en-US" dirty="0"/>
              <a:t>attracted to nature and the senses</a:t>
            </a:r>
            <a:endParaRPr lang="el-GR" dirty="0"/>
          </a:p>
        </p:txBody>
      </p:sp>
      <p:sp>
        <p:nvSpPr>
          <p:cNvPr id="5" name="Content Placeholder 4"/>
          <p:cNvSpPr>
            <a:spLocks noGrp="1"/>
          </p:cNvSpPr>
          <p:nvPr>
            <p:ph sz="half" idx="2"/>
          </p:nvPr>
        </p:nvSpPr>
        <p:spPr>
          <a:xfrm>
            <a:off x="5743254" y="1202076"/>
            <a:ext cx="5610546" cy="4974887"/>
          </a:xfrm>
        </p:spPr>
        <p:txBody>
          <a:bodyPr>
            <a:normAutofit fontScale="70000" lnSpcReduction="20000"/>
          </a:bodyPr>
          <a:lstStyle/>
          <a:p>
            <a:r>
              <a:rPr lang="en-US" dirty="0"/>
              <a:t>How does this novel frame the notions of freedom and responsibility?</a:t>
            </a:r>
          </a:p>
          <a:p>
            <a:r>
              <a:rPr lang="en-US" dirty="0"/>
              <a:t>What role do children play in Edna’s life?</a:t>
            </a:r>
          </a:p>
          <a:p>
            <a:r>
              <a:rPr lang="en-US" dirty="0"/>
              <a:t>Think about the three main women in the novel: Edna, Adele, and Mademoiselle </a:t>
            </a:r>
            <a:r>
              <a:rPr lang="en-US" dirty="0" err="1"/>
              <a:t>Reisz</a:t>
            </a:r>
            <a:r>
              <a:rPr lang="en-US" dirty="0"/>
              <a:t>. How are they different and how are they alike?</a:t>
            </a:r>
          </a:p>
          <a:p>
            <a:r>
              <a:rPr lang="en-US" dirty="0" smtClean="0"/>
              <a:t>Does </a:t>
            </a:r>
            <a:r>
              <a:rPr lang="en-US" dirty="0"/>
              <a:t>Edna undergo more than one awakening in this novel? What is she awakened to?</a:t>
            </a:r>
          </a:p>
          <a:p>
            <a:r>
              <a:rPr lang="en-US" dirty="0" smtClean="0"/>
              <a:t>Imagine </a:t>
            </a:r>
            <a:r>
              <a:rPr lang="en-US" dirty="0"/>
              <a:t>The Awakening set in today’s American society. How would it be different? How would it be the same?</a:t>
            </a:r>
          </a:p>
          <a:p>
            <a:r>
              <a:rPr lang="en-US" dirty="0"/>
              <a:t>What role does race and class play in this novel? Does Edna have anything in common with the poor black woman who serves her?</a:t>
            </a:r>
          </a:p>
          <a:p>
            <a:r>
              <a:rPr lang="en-US" dirty="0"/>
              <a:t>Is Edna’s act of suicide at the end of the novel an act of bravery or cowardice? Do you think it was an intentional or premeditated act on her part? Why does Chopin leave the answer to this question so vague?</a:t>
            </a:r>
            <a:endParaRPr lang="el-GR" dirty="0"/>
          </a:p>
        </p:txBody>
      </p:sp>
    </p:spTree>
    <p:extLst>
      <p:ext uri="{BB962C8B-B14F-4D97-AF65-F5344CB8AC3E}">
        <p14:creationId xmlns:p14="http://schemas.microsoft.com/office/powerpoint/2010/main" val="19294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nd Is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500" y="2134843"/>
            <a:ext cx="2533650" cy="45243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nd of Aug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28" y="464860"/>
            <a:ext cx="2578976" cy="465379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obert St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2534" y="1578045"/>
            <a:ext cx="2865920" cy="453591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www.katechopin.org/wp-content/uploads/2014/10/Culley-611x10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180922" cy="700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252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1356</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Akzidenz-Grotesk Pro</vt:lpstr>
      <vt:lpstr>Arial</vt:lpstr>
      <vt:lpstr>Calibri</vt:lpstr>
      <vt:lpstr>Calibri Light</vt:lpstr>
      <vt:lpstr>Georgia</vt:lpstr>
      <vt:lpstr>ProximaNova-Bold</vt:lpstr>
      <vt:lpstr>Times New Roman</vt:lpstr>
      <vt:lpstr>Office Theme</vt:lpstr>
      <vt:lpstr>Kate Chopin 1850–1904</vt:lpstr>
      <vt:lpstr>PowerPoint Presentation</vt:lpstr>
      <vt:lpstr>PowerPoint Presentation</vt:lpstr>
      <vt:lpstr>REALISM</vt:lpstr>
      <vt:lpstr>PowerPoint Presentation</vt:lpstr>
      <vt:lpstr>PowerPoint Presentation</vt:lpstr>
      <vt:lpstr>PowerPoint Presentation</vt:lpstr>
      <vt:lpstr>PowerPoint Presentation</vt:lpstr>
      <vt:lpstr>PowerPoint Presentation</vt:lpstr>
      <vt:lpstr>“The Storm” characters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Kate Chopin 1850–1904</dc:title>
  <dc:creator>Dora Tsimpouki</dc:creator>
  <cp:lastModifiedBy>Author</cp:lastModifiedBy>
  <cp:revision>19</cp:revision>
  <dcterms:created xsi:type="dcterms:W3CDTF">2020-05-05T19:04:34Z</dcterms:created>
  <dcterms:modified xsi:type="dcterms:W3CDTF">2021-05-11T19:16:46Z</dcterms:modified>
</cp:coreProperties>
</file>