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7" r:id="rId3"/>
    <p:sldId id="264" r:id="rId4"/>
    <p:sldId id="265" r:id="rId5"/>
    <p:sldId id="281" r:id="rId6"/>
    <p:sldId id="282" r:id="rId7"/>
    <p:sldId id="283" r:id="rId8"/>
    <p:sldId id="276" r:id="rId9"/>
    <p:sldId id="261" r:id="rId10"/>
    <p:sldId id="263" r:id="rId11"/>
    <p:sldId id="268" r:id="rId12"/>
    <p:sldId id="272" r:id="rId13"/>
    <p:sldId id="262" r:id="rId14"/>
    <p:sldId id="284" r:id="rId15"/>
    <p:sldId id="274" r:id="rId16"/>
    <p:sldId id="273" r:id="rId17"/>
    <p:sldId id="285" r:id="rId18"/>
    <p:sldId id="278" r:id="rId19"/>
    <p:sldId id="257" r:id="rId20"/>
    <p:sldId id="286" r:id="rId21"/>
    <p:sldId id="287" r:id="rId22"/>
    <p:sldId id="270" r:id="rId23"/>
    <p:sldId id="288" r:id="rId24"/>
    <p:sldId id="280" r:id="rId25"/>
    <p:sldId id="266"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25" autoAdjust="0"/>
  </p:normalViewPr>
  <p:slideViewPr>
    <p:cSldViewPr>
      <p:cViewPr varScale="1">
        <p:scale>
          <a:sx n="108" d="100"/>
          <a:sy n="108" d="100"/>
        </p:scale>
        <p:origin x="170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61BC383-EA70-415C-8BF8-2981DAD57FDF}"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357979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61BC383-EA70-415C-8BF8-2981DAD57FDF}"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58719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61BC383-EA70-415C-8BF8-2981DAD57FDF}"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289030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61BC383-EA70-415C-8BF8-2981DAD57FDF}"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300800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BC383-EA70-415C-8BF8-2981DAD57FDF}"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407639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61BC383-EA70-415C-8BF8-2981DAD57FDF}" type="datetimeFigureOut">
              <a:rPr lang="el-GR" smtClean="0"/>
              <a:t>9/3/2021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335519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61BC383-EA70-415C-8BF8-2981DAD57FDF}" type="datetimeFigureOut">
              <a:rPr lang="el-GR" smtClean="0"/>
              <a:t>9/3/2021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282575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61BC383-EA70-415C-8BF8-2981DAD57FDF}" type="datetimeFigureOut">
              <a:rPr lang="el-GR" smtClean="0"/>
              <a:t>9/3/2021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286462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BC383-EA70-415C-8BF8-2981DAD57FDF}" type="datetimeFigureOut">
              <a:rPr lang="el-GR" smtClean="0"/>
              <a:t>9/3/2021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278930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BC383-EA70-415C-8BF8-2981DAD57FDF}" type="datetimeFigureOut">
              <a:rPr lang="el-GR" smtClean="0"/>
              <a:t>9/3/2021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164090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BC383-EA70-415C-8BF8-2981DAD57FDF}" type="datetimeFigureOut">
              <a:rPr lang="el-GR" smtClean="0"/>
              <a:t>9/3/2021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906C068-468F-47F7-AAC7-9F1F9279E76C}" type="slidenum">
              <a:rPr lang="el-GR" smtClean="0"/>
              <a:t>‹#›</a:t>
            </a:fld>
            <a:endParaRPr lang="el-GR"/>
          </a:p>
        </p:txBody>
      </p:sp>
    </p:spTree>
    <p:extLst>
      <p:ext uri="{BB962C8B-B14F-4D97-AF65-F5344CB8AC3E}">
        <p14:creationId xmlns:p14="http://schemas.microsoft.com/office/powerpoint/2010/main" val="163142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BC383-EA70-415C-8BF8-2981DAD57FDF}" type="datetimeFigureOut">
              <a:rPr lang="el-GR" smtClean="0"/>
              <a:t>9/3/2021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6C068-468F-47F7-AAC7-9F1F9279E76C}" type="slidenum">
              <a:rPr lang="el-GR" smtClean="0"/>
              <a:t>‹#›</a:t>
            </a:fld>
            <a:endParaRPr lang="el-GR"/>
          </a:p>
        </p:txBody>
      </p:sp>
    </p:spTree>
    <p:extLst>
      <p:ext uri="{BB962C8B-B14F-4D97-AF65-F5344CB8AC3E}">
        <p14:creationId xmlns:p14="http://schemas.microsoft.com/office/powerpoint/2010/main" val="107523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oogle.com/url?sa=i&amp;source=images&amp;cd=&amp;cad=rja&amp;docid=G2sjVc6U_XQK3M&amp;tbnid=WJL_a7A0_VPrnM:&amp;ved=0CAgQjRwwAA&amp;url=http://www.naseo.org/members/states/seo.aspx?State%3DNY&amp;ei=CTNIUYqwF4KWO4negYAE&amp;psig=AFQjCNGzwXmMMNHSxteLEJpEpx0NXCu_-g&amp;ust=1363772553414023"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1556792"/>
            <a:ext cx="1728192" cy="3456384"/>
          </a:xfrm>
        </p:spPr>
        <p:txBody>
          <a:bodyPr>
            <a:noAutofit/>
          </a:bodyPr>
          <a:lstStyle/>
          <a:p>
            <a:pPr algn="l"/>
            <a:r>
              <a:rPr lang="en-US" sz="2800" dirty="0" smtClean="0"/>
              <a:t>First published in the collection </a:t>
            </a:r>
            <a:br>
              <a:rPr lang="en-US" sz="2800" dirty="0" smtClean="0"/>
            </a:br>
            <a:r>
              <a:rPr lang="en-US" sz="2800" u="sng" dirty="0" smtClean="0"/>
              <a:t>The Sketch Book</a:t>
            </a:r>
            <a:r>
              <a:rPr lang="en-US" sz="2800" dirty="0" smtClean="0"/>
              <a:t> 1820.</a:t>
            </a:r>
            <a:br>
              <a:rPr lang="en-US" sz="2800" dirty="0" smtClean="0"/>
            </a:br>
            <a:r>
              <a:rPr lang="en-US" sz="2800" dirty="0" smtClean="0"/>
              <a:t/>
            </a:r>
            <a:br>
              <a:rPr lang="en-US" sz="2800" dirty="0" smtClean="0"/>
            </a:br>
            <a:r>
              <a:rPr lang="en-US" sz="2800" dirty="0" smtClean="0"/>
              <a:t>. </a:t>
            </a:r>
            <a:endParaRPr lang="el-G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6" y="188640"/>
            <a:ext cx="4100400" cy="6408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516216" y="-42280"/>
            <a:ext cx="2155373" cy="3068713"/>
          </a:xfrm>
          <a:prstGeom prst="rect">
            <a:avLst/>
          </a:prstGeom>
        </p:spPr>
      </p:pic>
      <p:pic>
        <p:nvPicPr>
          <p:cNvPr id="1026" name="Picture 2" descr="https://upload.wikimedia.org/wikipedia/commons/b/b6/TheSketchbookTitle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852937"/>
            <a:ext cx="3049496"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6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29600" cy="980728"/>
          </a:xfrm>
        </p:spPr>
        <p:txBody>
          <a:bodyPr>
            <a:normAutofit fontScale="90000"/>
          </a:bodyPr>
          <a:lstStyle/>
          <a:p>
            <a:r>
              <a:rPr lang="en-US" sz="4000" dirty="0" smtClean="0"/>
              <a:t/>
            </a:r>
            <a:br>
              <a:rPr lang="en-US" sz="4000" dirty="0" smtClean="0"/>
            </a:br>
            <a:r>
              <a:rPr lang="en-US" sz="4900" b="1" dirty="0" smtClean="0"/>
              <a:t>Narrative viewpoint</a:t>
            </a:r>
            <a:r>
              <a:rPr lang="en-US" sz="5300" b="1" dirty="0" smtClean="0"/>
              <a:t/>
            </a:r>
            <a:br>
              <a:rPr lang="en-US" sz="5300" b="1" dirty="0" smtClean="0"/>
            </a:br>
            <a:endParaRPr lang="el-GR" sz="5300" b="1" dirty="0"/>
          </a:p>
        </p:txBody>
      </p:sp>
      <p:sp>
        <p:nvSpPr>
          <p:cNvPr id="4" name="Content Placeholder 3"/>
          <p:cNvSpPr>
            <a:spLocks noGrp="1"/>
          </p:cNvSpPr>
          <p:nvPr>
            <p:ph idx="1"/>
          </p:nvPr>
        </p:nvSpPr>
        <p:spPr>
          <a:xfrm>
            <a:off x="21904" y="836712"/>
            <a:ext cx="9144000" cy="6237312"/>
          </a:xfrm>
          <a:solidFill>
            <a:schemeClr val="accent2">
              <a:lumMod val="40000"/>
              <a:lumOff val="60000"/>
            </a:schemeClr>
          </a:solidFill>
          <a:ln w="76200">
            <a:solidFill>
              <a:srgbClr val="FF0000"/>
            </a:solidFill>
            <a:prstDash val="lgDashDotDot"/>
          </a:ln>
        </p:spPr>
        <p:txBody>
          <a:bodyPr>
            <a:normAutofit/>
          </a:bodyPr>
          <a:lstStyle/>
          <a:p>
            <a:endParaRPr lang="en-US" dirty="0" smtClean="0"/>
          </a:p>
          <a:p>
            <a:r>
              <a:rPr lang="en-US" dirty="0" smtClean="0"/>
              <a:t>Narrator: </a:t>
            </a:r>
            <a:r>
              <a:rPr lang="en-US" dirty="0" err="1" smtClean="0"/>
              <a:t>Diedrich</a:t>
            </a:r>
            <a:r>
              <a:rPr lang="en-US" dirty="0" smtClean="0"/>
              <a:t> Knickerbocker. Omniscient, external (he is not a character of the story) </a:t>
            </a:r>
          </a:p>
          <a:p>
            <a:pPr marL="0" indent="0">
              <a:buNone/>
            </a:pPr>
            <a:endParaRPr lang="en-US" dirty="0" smtClean="0"/>
          </a:p>
          <a:p>
            <a:r>
              <a:rPr lang="en-US" dirty="0" smtClean="0"/>
              <a:t>The fact that Crayon distances himself from the act of storytelling makes the reader more suspicious (unreliable narrator).</a:t>
            </a:r>
          </a:p>
          <a:p>
            <a:r>
              <a:rPr lang="en-US" sz="2600" dirty="0"/>
              <a:t>[The following Tale was found among the papers of the late </a:t>
            </a:r>
            <a:r>
              <a:rPr lang="en-US" sz="2600" dirty="0" err="1" smtClean="0"/>
              <a:t>Diedrich</a:t>
            </a:r>
            <a:r>
              <a:rPr lang="en-US" sz="2600" dirty="0" smtClean="0"/>
              <a:t> Knickerbocker</a:t>
            </a:r>
            <a:r>
              <a:rPr lang="en-US" sz="2600" dirty="0"/>
              <a:t>, an old gentleman of New York, who was very curious </a:t>
            </a:r>
            <a:r>
              <a:rPr lang="en-US" sz="2600" dirty="0" smtClean="0"/>
              <a:t>in the </a:t>
            </a:r>
            <a:r>
              <a:rPr lang="en-US" sz="2600" dirty="0"/>
              <a:t>Dutch history of the province, and the manners of the descendants </a:t>
            </a:r>
            <a:r>
              <a:rPr lang="en-US" sz="2600" dirty="0" smtClean="0"/>
              <a:t>from its </a:t>
            </a:r>
            <a:r>
              <a:rPr lang="en-US" sz="2600" dirty="0"/>
              <a:t>primitive settlers. </a:t>
            </a:r>
            <a:r>
              <a:rPr lang="en-US" sz="2600" dirty="0" smtClean="0"/>
              <a:t>..]</a:t>
            </a:r>
          </a:p>
          <a:p>
            <a:endParaRPr lang="el-GR" dirty="0"/>
          </a:p>
        </p:txBody>
      </p:sp>
    </p:spTree>
    <p:extLst>
      <p:ext uri="{BB962C8B-B14F-4D97-AF65-F5344CB8AC3E}">
        <p14:creationId xmlns:p14="http://schemas.microsoft.com/office/powerpoint/2010/main" val="412470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4868"/>
          </a:xfrm>
          <a:solidFill>
            <a:schemeClr val="accent2">
              <a:lumMod val="40000"/>
              <a:lumOff val="60000"/>
            </a:schemeClr>
          </a:solidFill>
          <a:ln>
            <a:solidFill>
              <a:srgbClr val="0070C0"/>
            </a:solidFill>
          </a:ln>
        </p:spPr>
        <p:txBody>
          <a:bodyPr>
            <a:noAutofit/>
          </a:bodyPr>
          <a:lstStyle/>
          <a:p>
            <a:r>
              <a:rPr lang="en-US" sz="4000" dirty="0" smtClean="0"/>
              <a:t>“</a:t>
            </a:r>
            <a:r>
              <a:rPr lang="en-US" dirty="0" smtClean="0"/>
              <a:t>In that same village, and in one of those very houses (which, to tell the precise truth, was sadly time-worn and weather-beaten), there lived many years since… a simple </a:t>
            </a:r>
            <a:r>
              <a:rPr lang="en-US" b="1" dirty="0" smtClean="0"/>
              <a:t>good-natured</a:t>
            </a:r>
            <a:r>
              <a:rPr lang="en-US" dirty="0" smtClean="0"/>
              <a:t> fellow of the name of Rip Van Winkle</a:t>
            </a:r>
            <a:r>
              <a:rPr lang="en-US" sz="4000" dirty="0" smtClean="0"/>
              <a:t>”</a:t>
            </a:r>
          </a:p>
          <a:p>
            <a:pPr marL="0" indent="0">
              <a:buNone/>
            </a:pPr>
            <a:r>
              <a:rPr lang="en-US" sz="4000" dirty="0" smtClean="0">
                <a:solidFill>
                  <a:srgbClr val="FFFF00"/>
                </a:solidFill>
              </a:rPr>
              <a:t>_________________________________</a:t>
            </a:r>
          </a:p>
          <a:p>
            <a:pPr>
              <a:buFont typeface="Wingdings" panose="05000000000000000000" pitchFamily="2" charset="2"/>
              <a:buChar char="v"/>
            </a:pPr>
            <a:r>
              <a:rPr lang="en-US" dirty="0"/>
              <a:t>re-appropriation of </a:t>
            </a:r>
            <a:r>
              <a:rPr lang="en-US" dirty="0" smtClean="0"/>
              <a:t>old </a:t>
            </a:r>
            <a:r>
              <a:rPr lang="en-US" dirty="0"/>
              <a:t>literary techniques </a:t>
            </a:r>
            <a:endParaRPr lang="en-US" dirty="0" smtClean="0"/>
          </a:p>
          <a:p>
            <a:pPr>
              <a:buFont typeface="Wingdings" panose="05000000000000000000" pitchFamily="2" charset="2"/>
              <a:buChar char="v"/>
            </a:pPr>
            <a:r>
              <a:rPr lang="en-US" dirty="0" smtClean="0"/>
              <a:t>a </a:t>
            </a:r>
            <a:r>
              <a:rPr lang="en-US" dirty="0"/>
              <a:t>synthesis of German folklore and Indian legends.</a:t>
            </a:r>
          </a:p>
          <a:p>
            <a:pPr>
              <a:buFont typeface="Wingdings" panose="05000000000000000000" pitchFamily="2" charset="2"/>
              <a:buChar char="v"/>
            </a:pPr>
            <a:r>
              <a:rPr lang="en-US" dirty="0" smtClean="0"/>
              <a:t>Syntax of a campfire storytelling – narrator in the asides </a:t>
            </a:r>
            <a:r>
              <a:rPr lang="en-US" b="1" i="1" dirty="0" smtClean="0"/>
              <a:t>BUT</a:t>
            </a:r>
            <a:r>
              <a:rPr lang="en-US" dirty="0" smtClean="0"/>
              <a:t> narrative </a:t>
            </a:r>
            <a:r>
              <a:rPr lang="en-US" dirty="0"/>
              <a:t>is characterized by “scrupulous accuracy” and must be read as an historical account with “unquestionable authority</a:t>
            </a:r>
            <a:r>
              <a:rPr lang="en-US" dirty="0" smtClean="0"/>
              <a:t>”</a:t>
            </a:r>
          </a:p>
          <a:p>
            <a:endParaRPr lang="el-GR" dirty="0"/>
          </a:p>
        </p:txBody>
      </p:sp>
    </p:spTree>
    <p:extLst>
      <p:ext uri="{BB962C8B-B14F-4D97-AF65-F5344CB8AC3E}">
        <p14:creationId xmlns:p14="http://schemas.microsoft.com/office/powerpoint/2010/main" val="425313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67391"/>
          </a:xfrm>
          <a:prstGeom prst="rect">
            <a:avLst/>
          </a:prstGeom>
          <a:gradFill>
            <a:gsLst>
              <a:gs pos="0">
                <a:schemeClr val="accent1">
                  <a:lumMod val="5000"/>
                  <a:lumOff val="95000"/>
                </a:schemeClr>
              </a:gs>
              <a:gs pos="51000">
                <a:schemeClr val="accent5">
                  <a:lumMod val="40000"/>
                  <a:lumOff val="60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3600" i="1" dirty="0" smtClean="0">
                <a:latin typeface="Aharoni" pitchFamily="2" charset="-79"/>
                <a:cs typeface="Aharoni" pitchFamily="2" charset="-79"/>
              </a:rPr>
              <a:t>Rip </a:t>
            </a:r>
            <a:r>
              <a:rPr lang="en-US" sz="3600" i="1" dirty="0">
                <a:latin typeface="Aharoni" pitchFamily="2" charset="-79"/>
                <a:cs typeface="Aharoni" pitchFamily="2" charset="-79"/>
              </a:rPr>
              <a:t>Van Winkle was one of those happy mortals, of foolish, well-oiled dispositions, who take the world easy, eat white bread or brown, whichever can be got with least thought or trouble, and would rather starve on a penny than work for a pound. If left to himself, he would have whistled life away in perfect contentment; but his wife kept continually dinning in his ears about his idleness, his carelessness, and the ruin he was bringing on his family</a:t>
            </a:r>
            <a:r>
              <a:rPr lang="en-US" sz="3600" i="1" dirty="0" smtClean="0">
                <a:latin typeface="Aharoni" pitchFamily="2" charset="-79"/>
                <a:cs typeface="Aharoni" pitchFamily="2" charset="-79"/>
              </a:rPr>
              <a:t>. </a:t>
            </a:r>
            <a:endParaRPr lang="en-US" sz="3600" i="1" dirty="0">
              <a:latin typeface="Aharoni" pitchFamily="2" charset="-79"/>
              <a:cs typeface="Aharoni" pitchFamily="2" charset="-79"/>
            </a:endParaRPr>
          </a:p>
          <a:p>
            <a:endParaRPr lang="en-US" sz="3200" dirty="0"/>
          </a:p>
        </p:txBody>
      </p:sp>
    </p:spTree>
    <p:extLst>
      <p:ext uri="{BB962C8B-B14F-4D97-AF65-F5344CB8AC3E}">
        <p14:creationId xmlns:p14="http://schemas.microsoft.com/office/powerpoint/2010/main" val="428874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tile tx="0" ty="0" sx="100000" sy="100000" flip="none" algn="tl"/>
          </a:blipFill>
          <a:ln>
            <a:solidFill>
              <a:srgbClr val="7030A0"/>
            </a:solidFill>
          </a:ln>
        </p:spPr>
        <p:txBody>
          <a:bodyPr>
            <a:normAutofit fontScale="90000"/>
          </a:bodyPr>
          <a:lstStyle/>
          <a:p>
            <a:pPr marL="571500" indent="-571500">
              <a:buFont typeface="Wingdings" pitchFamily="2" charset="2"/>
              <a:buChar char="q"/>
            </a:pPr>
            <a:r>
              <a:rPr lang="en-US" sz="4000" b="1" dirty="0" smtClean="0"/>
              <a:t/>
            </a:r>
            <a:br>
              <a:rPr lang="en-US" sz="4000" b="1" dirty="0" smtClean="0"/>
            </a:br>
            <a:r>
              <a:rPr lang="en-US" sz="4000" b="1" dirty="0" smtClean="0"/>
              <a:t>Rip Van Winkle </a:t>
            </a:r>
            <a:r>
              <a:rPr lang="en-US" sz="3100" dirty="0" smtClean="0"/>
              <a:t> </a:t>
            </a:r>
            <a:br>
              <a:rPr lang="en-US" sz="3100" dirty="0" smtClean="0"/>
            </a:br>
            <a:r>
              <a:rPr lang="en-US" sz="3100" dirty="0" smtClean="0"/>
              <a:t>-</a:t>
            </a:r>
            <a:r>
              <a:rPr lang="en-US" sz="3100" b="1" dirty="0" smtClean="0"/>
              <a:t>meek, easygoing, kind, amiable, good natured man neighborly man, descends from great soldiers, but peaceful, obedient to his domineering wife </a:t>
            </a:r>
            <a:br>
              <a:rPr lang="en-US" sz="3100" b="1" dirty="0" smtClean="0"/>
            </a:br>
            <a:r>
              <a:rPr lang="en-US" sz="3100" b="1" dirty="0" smtClean="0"/>
              <a:t/>
            </a:r>
            <a:br>
              <a:rPr lang="en-US" sz="3100" b="1" dirty="0" smtClean="0"/>
            </a:br>
            <a:r>
              <a:rPr lang="en-US" sz="3100" b="1" dirty="0" smtClean="0"/>
              <a:t>-an alcoholic characterized by idleness, unable to take on any responsibility. Everyone likes him, (esp. children) but rather isolated as he communicates better with his dog ‘Wolf’ than with the villagers</a:t>
            </a:r>
            <a:br>
              <a:rPr lang="en-US" sz="3100" b="1" dirty="0" smtClean="0"/>
            </a:br>
            <a:r>
              <a:rPr lang="en-US" sz="3100" b="1" dirty="0" smtClean="0"/>
              <a:t> </a:t>
            </a:r>
            <a:br>
              <a:rPr lang="en-US" sz="3100" b="1" dirty="0" smtClean="0"/>
            </a:br>
            <a:r>
              <a:rPr lang="en-US" sz="3100" b="1" dirty="0" smtClean="0"/>
              <a:t>-passive, paralytic attitude towards life, tendency to escapism makes him an anti-heroic character, but also dreamy alternative in a culture of social conformity</a:t>
            </a:r>
            <a:r>
              <a:rPr lang="en-US" sz="3100" dirty="0" smtClean="0"/>
              <a:t>.</a:t>
            </a:r>
            <a:br>
              <a:rPr lang="en-US" sz="3100" dirty="0" smtClean="0"/>
            </a:br>
            <a:r>
              <a:rPr lang="en-US" sz="3100" dirty="0" smtClean="0"/>
              <a:t/>
            </a:r>
            <a:br>
              <a:rPr lang="en-US" sz="3100" dirty="0" smtClean="0"/>
            </a:br>
            <a:endParaRPr lang="el-GR" sz="3100" dirty="0"/>
          </a:p>
        </p:txBody>
      </p:sp>
    </p:spTree>
    <p:extLst>
      <p:ext uri="{BB962C8B-B14F-4D97-AF65-F5344CB8AC3E}">
        <p14:creationId xmlns:p14="http://schemas.microsoft.com/office/powerpoint/2010/main" val="74790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404664"/>
            <a:ext cx="8229600" cy="6336704"/>
          </a:xfrm>
          <a:solidFill>
            <a:schemeClr val="accent2">
              <a:lumMod val="20000"/>
              <a:lumOff val="80000"/>
            </a:schemeClr>
          </a:solidFill>
        </p:spPr>
        <p:txBody>
          <a:bodyPr>
            <a:normAutofit fontScale="85000" lnSpcReduction="10000"/>
          </a:bodyPr>
          <a:lstStyle/>
          <a:p>
            <a:pPr lvl="1"/>
            <a:r>
              <a:rPr lang="en-US" sz="3200" b="1" i="1" dirty="0" smtClean="0"/>
              <a:t>Against Protestant work ethic</a:t>
            </a:r>
          </a:p>
          <a:p>
            <a:pPr marL="0" indent="0">
              <a:buNone/>
            </a:pPr>
            <a:endParaRPr lang="en-US" b="1" dirty="0" smtClean="0"/>
          </a:p>
          <a:p>
            <a:r>
              <a:rPr lang="en-US" i="1" dirty="0" smtClean="0"/>
              <a:t>The </a:t>
            </a:r>
            <a:r>
              <a:rPr lang="en-US" i="1" dirty="0"/>
              <a:t>great error in Rip’s composition was an insuperable aversion to </a:t>
            </a:r>
            <a:r>
              <a:rPr lang="en-US" i="1" dirty="0" smtClean="0"/>
              <a:t>all kinds </a:t>
            </a:r>
            <a:r>
              <a:rPr lang="en-US" i="1" dirty="0"/>
              <a:t>of profitable </a:t>
            </a:r>
            <a:r>
              <a:rPr lang="en-US" i="1" dirty="0" smtClean="0"/>
              <a:t>labor.</a:t>
            </a:r>
          </a:p>
          <a:p>
            <a:r>
              <a:rPr lang="en-US" i="1" dirty="0"/>
              <a:t>he declared it was of no use to work on his farm; it was </a:t>
            </a:r>
            <a:r>
              <a:rPr lang="en-US" i="1" dirty="0" smtClean="0"/>
              <a:t>the most </a:t>
            </a:r>
            <a:r>
              <a:rPr lang="en-US" i="1" dirty="0"/>
              <a:t>pestilent little piece of ground in the whole country; every </a:t>
            </a:r>
            <a:r>
              <a:rPr lang="en-US" i="1" dirty="0" smtClean="0"/>
              <a:t>thing about </a:t>
            </a:r>
            <a:r>
              <a:rPr lang="en-US" i="1" dirty="0"/>
              <a:t>it went wrong, and would go wrong, in spite of </a:t>
            </a:r>
            <a:r>
              <a:rPr lang="en-US" i="1" dirty="0" smtClean="0"/>
              <a:t>him</a:t>
            </a:r>
          </a:p>
          <a:p>
            <a:r>
              <a:rPr lang="en-US" i="1" dirty="0" smtClean="0"/>
              <a:t>Poor </a:t>
            </a:r>
            <a:r>
              <a:rPr lang="en-US" i="1" dirty="0"/>
              <a:t>Rip was at last reduced almost to despair; and his only alternative</a:t>
            </a:r>
            <a:r>
              <a:rPr lang="en-US" i="1" dirty="0" smtClean="0"/>
              <a:t>, to </a:t>
            </a:r>
            <a:r>
              <a:rPr lang="en-US" i="1" dirty="0"/>
              <a:t>escape from the labor of the farm and the clamor of his wife, was to </a:t>
            </a:r>
            <a:r>
              <a:rPr lang="en-US" i="1" dirty="0" smtClean="0"/>
              <a:t>take gun </a:t>
            </a:r>
            <a:r>
              <a:rPr lang="en-US" i="1" dirty="0"/>
              <a:t>in hand and stroll away into the woods. Here he would sometimes </a:t>
            </a:r>
            <a:r>
              <a:rPr lang="en-US" i="1" dirty="0" smtClean="0"/>
              <a:t>seat himself </a:t>
            </a:r>
            <a:r>
              <a:rPr lang="en-US" i="1" dirty="0"/>
              <a:t>at the foot of a tree, and share the contents of his wallet with Wolf</a:t>
            </a:r>
            <a:r>
              <a:rPr lang="en-US" i="1" dirty="0" smtClean="0"/>
              <a:t>, with </a:t>
            </a:r>
            <a:r>
              <a:rPr lang="en-US" i="1" dirty="0"/>
              <a:t>whom he sympathized as a fellow-sufferer in persecution. </a:t>
            </a:r>
            <a:endParaRPr lang="el-GR" i="1" dirty="0"/>
          </a:p>
        </p:txBody>
      </p:sp>
    </p:spTree>
    <p:extLst>
      <p:ext uri="{BB962C8B-B14F-4D97-AF65-F5344CB8AC3E}">
        <p14:creationId xmlns:p14="http://schemas.microsoft.com/office/powerpoint/2010/main" val="332554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illustration of Rip Van Wi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9" y="0"/>
            <a:ext cx="6012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5958" name="Rectangle 6"/>
          <p:cNvSpPr>
            <a:spLocks noGrp="1" noChangeArrowheads="1"/>
          </p:cNvSpPr>
          <p:nvPr>
            <p:ph type="title"/>
          </p:nvPr>
        </p:nvSpPr>
        <p:spPr>
          <a:xfrm>
            <a:off x="6084888" y="765175"/>
            <a:ext cx="2735262" cy="5256213"/>
          </a:xfrm>
        </p:spPr>
        <p:txBody>
          <a:bodyPr/>
          <a:lstStyle/>
          <a:p>
            <a:r>
              <a:rPr lang="el-GR" sz="2800"/>
              <a:t>N. C. Wyeth</a:t>
            </a:r>
            <a:r>
              <a:rPr lang="en-US" sz="2800"/>
              <a:t>,</a:t>
            </a:r>
            <a:r>
              <a:rPr lang="el-GR" sz="2800"/>
              <a:t> Washington Irving, </a:t>
            </a:r>
            <a:r>
              <a:rPr lang="en-US" sz="2800"/>
              <a:t/>
            </a:r>
            <a:br>
              <a:rPr lang="en-US" sz="2800"/>
            </a:br>
            <a:r>
              <a:rPr lang="el-GR" sz="2800" i="1"/>
              <a:t>Rip Van Winkle</a:t>
            </a:r>
            <a:r>
              <a:rPr lang="el-GR" sz="2800"/>
              <a:t> </a:t>
            </a:r>
            <a:r>
              <a:rPr lang="en-US" sz="2800"/>
              <a:t/>
            </a:r>
            <a:br>
              <a:rPr lang="en-US" sz="2800"/>
            </a:br>
            <a:r>
              <a:rPr lang="en-US" sz="2800"/>
              <a:t/>
            </a:r>
            <a:br>
              <a:rPr lang="en-US" sz="2800"/>
            </a:br>
            <a:r>
              <a:rPr lang="el-GR" sz="2800"/>
              <a:t>Philadelphia</a:t>
            </a:r>
            <a:br>
              <a:rPr lang="el-GR" sz="2800"/>
            </a:br>
            <a:r>
              <a:rPr lang="el-GR" sz="2800"/>
              <a:t>Date created </a:t>
            </a:r>
            <a:br>
              <a:rPr lang="el-GR" sz="2800"/>
            </a:br>
            <a:r>
              <a:rPr lang="el-GR" sz="2800"/>
              <a:t>1921</a:t>
            </a:r>
            <a:r>
              <a:rPr lang="el-GR"/>
              <a:t/>
            </a:r>
            <a:br>
              <a:rPr lang="el-GR"/>
            </a:br>
            <a:endParaRPr lang="el-GR"/>
          </a:p>
        </p:txBody>
      </p:sp>
    </p:spTree>
    <p:extLst>
      <p:ext uri="{BB962C8B-B14F-4D97-AF65-F5344CB8AC3E}">
        <p14:creationId xmlns:p14="http://schemas.microsoft.com/office/powerpoint/2010/main" val="3296950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348"/>
            <a:ext cx="9144000" cy="7017306"/>
          </a:xfrm>
          <a:prstGeom prst="rect">
            <a:avLst/>
          </a:prstGeom>
          <a:solidFill>
            <a:srgbClr val="FFCCFF"/>
          </a:solidFill>
        </p:spPr>
        <p:txBody>
          <a:bodyPr wrap="square">
            <a:spAutoFit/>
          </a:bodyPr>
          <a:lstStyle/>
          <a:p>
            <a:r>
              <a:rPr lang="en-US" sz="3600" dirty="0"/>
              <a:t>Mrs. Van </a:t>
            </a:r>
            <a:r>
              <a:rPr lang="en-US" sz="3600" dirty="0" smtClean="0"/>
              <a:t>Winkle wants </a:t>
            </a:r>
            <a:r>
              <a:rPr lang="en-US" sz="3600" dirty="0"/>
              <a:t>Rip to “improve himself,” to make a profit from his farm, to raise her and the children’s standard of living.</a:t>
            </a:r>
          </a:p>
          <a:p>
            <a:r>
              <a:rPr lang="en-US" sz="3600" dirty="0"/>
              <a:t>However, Rip is happy; his children are happy. </a:t>
            </a:r>
            <a:endParaRPr lang="en-US" sz="3600" dirty="0" smtClean="0"/>
          </a:p>
          <a:p>
            <a:r>
              <a:rPr lang="en-US" sz="3600" dirty="0" smtClean="0">
                <a:solidFill>
                  <a:srgbClr val="FF0000"/>
                </a:solidFill>
              </a:rPr>
              <a:t>_______________________________________</a:t>
            </a:r>
            <a:endParaRPr lang="en-US" sz="3600" dirty="0">
              <a:solidFill>
                <a:srgbClr val="FF0000"/>
              </a:solidFill>
            </a:endParaRPr>
          </a:p>
          <a:p>
            <a:endParaRPr lang="en-US" sz="3600" dirty="0" smtClean="0"/>
          </a:p>
          <a:p>
            <a:r>
              <a:rPr lang="en-US" sz="3600" dirty="0" smtClean="0"/>
              <a:t>Mrs</a:t>
            </a:r>
            <a:r>
              <a:rPr lang="en-US" sz="3600" dirty="0"/>
              <a:t>. Van Winkle is the first of a long line of menacing “civilizers” in American literature, the most famous of whom is of course Tom Sawyer’s Aunt Sally. To escape her, Rip has to return to nature, to go up to the mountain and stay there for twenty years.</a:t>
            </a:r>
          </a:p>
          <a:p>
            <a:endParaRPr lang="en-US" dirty="0"/>
          </a:p>
        </p:txBody>
      </p:sp>
    </p:spTree>
    <p:extLst>
      <p:ext uri="{BB962C8B-B14F-4D97-AF65-F5344CB8AC3E}">
        <p14:creationId xmlns:p14="http://schemas.microsoft.com/office/powerpoint/2010/main" val="2828341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5976" y="476672"/>
            <a:ext cx="4788024" cy="6401753"/>
          </a:xfrm>
          <a:prstGeom prst="rect">
            <a:avLst/>
          </a:prstGeom>
        </p:spPr>
        <p:txBody>
          <a:bodyPr wrap="square">
            <a:spAutoFit/>
          </a:bodyPr>
          <a:lstStyle/>
          <a:p>
            <a:r>
              <a:rPr lang="en-US" b="1" i="1" dirty="0">
                <a:solidFill>
                  <a:srgbClr val="006400"/>
                </a:solidFill>
                <a:latin typeface="Georgia" panose="02040502050405020303" pitchFamily="18" charset="0"/>
              </a:rPr>
              <a:t> one of the most popular sports in England since at least medieval times. Many old pictures and books mention it. A study of old pictures of the Thames Frost fairs shows that Nine Pins was consistently one of the entertainments. </a:t>
            </a:r>
            <a:endParaRPr lang="en-US" dirty="0" smtClean="0"/>
          </a:p>
          <a:p>
            <a:endParaRPr lang="en-US" dirty="0"/>
          </a:p>
          <a:p>
            <a:r>
              <a:rPr lang="en-US" sz="2000" dirty="0" smtClean="0">
                <a:solidFill>
                  <a:srgbClr val="FF0000"/>
                </a:solidFill>
                <a:latin typeface="Arial Narrow" panose="020B0606020202030204" pitchFamily="34" charset="0"/>
              </a:rPr>
              <a:t>One </a:t>
            </a:r>
            <a:r>
              <a:rPr lang="en-US" sz="2000" dirty="0">
                <a:solidFill>
                  <a:srgbClr val="FF0000"/>
                </a:solidFill>
                <a:latin typeface="Arial Narrow" panose="020B0606020202030204" pitchFamily="34" charset="0"/>
              </a:rPr>
              <a:t>of the many variations of the game came from Holland and was known as Dutch Pins. You can see from the picture that the balls have holes and it is this game that is believed to have been taken to America </a:t>
            </a:r>
            <a:endParaRPr lang="en-US" sz="2000" dirty="0" smtClean="0">
              <a:solidFill>
                <a:srgbClr val="FF0000"/>
              </a:solidFill>
              <a:latin typeface="Arial Narrow" panose="020B0606020202030204" pitchFamily="34" charset="0"/>
            </a:endParaRPr>
          </a:p>
          <a:p>
            <a:endParaRPr lang="en-US" sz="2000" dirty="0">
              <a:solidFill>
                <a:srgbClr val="FF0000"/>
              </a:solidFill>
              <a:latin typeface="Arial Narrow" panose="020B0606020202030204" pitchFamily="34" charset="0"/>
            </a:endParaRPr>
          </a:p>
          <a:p>
            <a:r>
              <a:rPr lang="en-US" sz="2000" dirty="0">
                <a:solidFill>
                  <a:srgbClr val="FF0000"/>
                </a:solidFill>
                <a:latin typeface="Arial Narrow" panose="020B0606020202030204" pitchFamily="34" charset="0"/>
              </a:rPr>
              <a:t> </a:t>
            </a:r>
            <a:r>
              <a:rPr lang="en-US" dirty="0">
                <a:solidFill>
                  <a:schemeClr val="tx1">
                    <a:lumMod val="95000"/>
                    <a:lumOff val="5000"/>
                  </a:schemeClr>
                </a:solidFill>
                <a:latin typeface="Bell MT" panose="02020503060305020303" pitchFamily="18" charset="0"/>
              </a:rPr>
              <a:t>a company of </a:t>
            </a:r>
            <a:r>
              <a:rPr lang="en-US" dirty="0" smtClean="0">
                <a:solidFill>
                  <a:schemeClr val="tx1">
                    <a:lumMod val="95000"/>
                    <a:lumOff val="5000"/>
                  </a:schemeClr>
                </a:solidFill>
                <a:latin typeface="Bell MT" panose="02020503060305020303" pitchFamily="18" charset="0"/>
              </a:rPr>
              <a:t>odd-looking personages </a:t>
            </a:r>
            <a:r>
              <a:rPr lang="en-US" dirty="0">
                <a:solidFill>
                  <a:schemeClr val="tx1">
                    <a:lumMod val="95000"/>
                    <a:lumOff val="5000"/>
                  </a:schemeClr>
                </a:solidFill>
                <a:latin typeface="Bell MT" panose="02020503060305020303" pitchFamily="18" charset="0"/>
              </a:rPr>
              <a:t>playing at nine-pins. They were dressed in quaint </a:t>
            </a:r>
            <a:r>
              <a:rPr lang="en-US" dirty="0" smtClean="0">
                <a:solidFill>
                  <a:schemeClr val="tx1">
                    <a:lumMod val="95000"/>
                    <a:lumOff val="5000"/>
                  </a:schemeClr>
                </a:solidFill>
                <a:latin typeface="Bell MT" panose="02020503060305020303" pitchFamily="18" charset="0"/>
              </a:rPr>
              <a:t>outlandish fashion…Their </a:t>
            </a:r>
            <a:r>
              <a:rPr lang="en-US" dirty="0">
                <a:solidFill>
                  <a:schemeClr val="tx1">
                    <a:lumMod val="95000"/>
                    <a:lumOff val="5000"/>
                  </a:schemeClr>
                </a:solidFill>
                <a:latin typeface="Bell MT" panose="02020503060305020303" pitchFamily="18" charset="0"/>
              </a:rPr>
              <a:t>visages, too, were peculiar; one had a large head</a:t>
            </a:r>
            <a:r>
              <a:rPr lang="en-US" dirty="0" smtClean="0">
                <a:solidFill>
                  <a:schemeClr val="tx1">
                    <a:lumMod val="95000"/>
                    <a:lumOff val="5000"/>
                  </a:schemeClr>
                </a:solidFill>
                <a:latin typeface="Bell MT" panose="02020503060305020303" pitchFamily="18" charset="0"/>
              </a:rPr>
              <a:t>, broad </a:t>
            </a:r>
            <a:r>
              <a:rPr lang="en-US" dirty="0">
                <a:solidFill>
                  <a:schemeClr val="tx1">
                    <a:lumMod val="95000"/>
                    <a:lumOff val="5000"/>
                  </a:schemeClr>
                </a:solidFill>
                <a:latin typeface="Bell MT" panose="02020503060305020303" pitchFamily="18" charset="0"/>
              </a:rPr>
              <a:t>face, and small piggish eyes; the face of another seemed to </a:t>
            </a:r>
            <a:r>
              <a:rPr lang="en-US" dirty="0" smtClean="0">
                <a:solidFill>
                  <a:schemeClr val="tx1">
                    <a:lumMod val="95000"/>
                    <a:lumOff val="5000"/>
                  </a:schemeClr>
                </a:solidFill>
                <a:latin typeface="Bell MT" panose="02020503060305020303" pitchFamily="18" charset="0"/>
              </a:rPr>
              <a:t>consist entirely </a:t>
            </a:r>
            <a:r>
              <a:rPr lang="en-US" dirty="0">
                <a:solidFill>
                  <a:schemeClr val="tx1">
                    <a:lumMod val="95000"/>
                    <a:lumOff val="5000"/>
                  </a:schemeClr>
                </a:solidFill>
                <a:latin typeface="Bell MT" panose="02020503060305020303" pitchFamily="18" charset="0"/>
              </a:rPr>
              <a:t>of </a:t>
            </a:r>
            <a:r>
              <a:rPr lang="en-US" dirty="0" smtClean="0">
                <a:solidFill>
                  <a:schemeClr val="tx1">
                    <a:lumMod val="95000"/>
                    <a:lumOff val="5000"/>
                  </a:schemeClr>
                </a:solidFill>
                <a:latin typeface="Bell MT" panose="02020503060305020303" pitchFamily="18" charset="0"/>
              </a:rPr>
              <a:t>nose… They </a:t>
            </a:r>
            <a:r>
              <a:rPr lang="en-US" dirty="0">
                <a:solidFill>
                  <a:schemeClr val="tx1">
                    <a:lumMod val="95000"/>
                    <a:lumOff val="5000"/>
                  </a:schemeClr>
                </a:solidFill>
                <a:latin typeface="Bell MT" panose="02020503060305020303" pitchFamily="18" charset="0"/>
              </a:rPr>
              <a:t>all had beards, of various shapes </a:t>
            </a:r>
            <a:r>
              <a:rPr lang="en-US" dirty="0" smtClean="0">
                <a:solidFill>
                  <a:schemeClr val="tx1">
                    <a:lumMod val="95000"/>
                    <a:lumOff val="5000"/>
                  </a:schemeClr>
                </a:solidFill>
                <a:latin typeface="Bell MT" panose="02020503060305020303" pitchFamily="18" charset="0"/>
              </a:rPr>
              <a:t>and colors</a:t>
            </a:r>
            <a:r>
              <a:rPr lang="en-US" dirty="0">
                <a:solidFill>
                  <a:schemeClr val="tx1">
                    <a:lumMod val="95000"/>
                    <a:lumOff val="5000"/>
                  </a:schemeClr>
                </a:solidFill>
                <a:latin typeface="Bell MT" panose="02020503060305020303" pitchFamily="18" charset="0"/>
              </a:rPr>
              <a:t>. There was one who seemed to be the commander.</a:t>
            </a:r>
            <a:endParaRPr lang="el-GR" dirty="0">
              <a:solidFill>
                <a:schemeClr val="tx1">
                  <a:lumMod val="95000"/>
                  <a:lumOff val="5000"/>
                </a:schemeClr>
              </a:solidFill>
              <a:latin typeface="+mj-lt"/>
            </a:endParaRPr>
          </a:p>
        </p:txBody>
      </p:sp>
      <p:pic>
        <p:nvPicPr>
          <p:cNvPr id="3074" name="Picture 2" descr="https://www.tradgames.org.uk/images/DutchPins-B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71" y="3861048"/>
            <a:ext cx="3609975" cy="26098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Np9titFsjPo/U6WjGUuqC3I/AAAAAAAACrc/nV8BnwCVcS8/s1600/game+9+p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2" y="475544"/>
            <a:ext cx="4017968" cy="240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49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8840"/>
            <a:ext cx="9144000" cy="4869160"/>
          </a:xfrm>
          <a:pattFill prst="lgConfetti">
            <a:fgClr>
              <a:schemeClr val="accent3">
                <a:lumMod val="60000"/>
                <a:lumOff val="40000"/>
              </a:schemeClr>
            </a:fgClr>
            <a:bgClr>
              <a:schemeClr val="bg1"/>
            </a:bgClr>
          </a:pattFill>
        </p:spPr>
        <p:txBody>
          <a:bodyPr/>
          <a:lstStyle/>
          <a:p>
            <a:r>
              <a:rPr lang="en-US" dirty="0" smtClean="0">
                <a:latin typeface="+mj-lt"/>
              </a:rPr>
              <a:t>Dame </a:t>
            </a:r>
            <a:r>
              <a:rPr lang="en-US" dirty="0">
                <a:latin typeface="+mj-lt"/>
              </a:rPr>
              <a:t>Van Winkle  </a:t>
            </a:r>
            <a:r>
              <a:rPr lang="en-US" dirty="0" smtClean="0">
                <a:latin typeface="+mj-lt"/>
              </a:rPr>
              <a:t>may stand </a:t>
            </a:r>
            <a:r>
              <a:rPr lang="en-US" dirty="0">
                <a:latin typeface="+mj-lt"/>
              </a:rPr>
              <a:t>for the British </a:t>
            </a:r>
            <a:r>
              <a:rPr lang="en-US" dirty="0" smtClean="0">
                <a:latin typeface="+mj-lt"/>
              </a:rPr>
              <a:t>Empire</a:t>
            </a:r>
          </a:p>
          <a:p>
            <a:r>
              <a:rPr lang="en-US" dirty="0" smtClean="0">
                <a:latin typeface="+mj-lt"/>
                <a:ea typeface="Times New Roman"/>
              </a:rPr>
              <a:t>Rip’s </a:t>
            </a:r>
            <a:r>
              <a:rPr lang="en-US" dirty="0">
                <a:latin typeface="+mj-lt"/>
                <a:ea typeface="Times New Roman"/>
              </a:rPr>
              <a:t>gun </a:t>
            </a:r>
            <a:r>
              <a:rPr lang="en-US" dirty="0" smtClean="0">
                <a:latin typeface="+mj-lt"/>
                <a:ea typeface="Times New Roman"/>
              </a:rPr>
              <a:t>“</a:t>
            </a:r>
            <a:r>
              <a:rPr lang="en-US" dirty="0">
                <a:latin typeface="+mj-lt"/>
                <a:ea typeface="Times New Roman"/>
              </a:rPr>
              <a:t>old firelock” stands for his passivity and paralytic attitude towards things</a:t>
            </a:r>
            <a:r>
              <a:rPr lang="en-US" dirty="0">
                <a:latin typeface="Times New Roman"/>
                <a:ea typeface="Times New Roman"/>
              </a:rPr>
              <a:t>. </a:t>
            </a:r>
            <a:endParaRPr lang="en-US" dirty="0" smtClean="0">
              <a:latin typeface="Times New Roman"/>
              <a:ea typeface="Times New Roman"/>
            </a:endParaRPr>
          </a:p>
          <a:p>
            <a:r>
              <a:rPr lang="en-US" dirty="0" smtClean="0"/>
              <a:t>Rip’s night in the woods symbolizes the fantasy of </a:t>
            </a:r>
            <a:r>
              <a:rPr lang="en-US" dirty="0"/>
              <a:t>escape through one’s </a:t>
            </a:r>
            <a:r>
              <a:rPr lang="en-US" dirty="0" smtClean="0"/>
              <a:t>imagination</a:t>
            </a:r>
          </a:p>
          <a:p>
            <a:r>
              <a:rPr lang="en-US" dirty="0" smtClean="0"/>
              <a:t>The </a:t>
            </a:r>
            <a:r>
              <a:rPr lang="en-US" dirty="0"/>
              <a:t>metamorphosis of king George to General Washington </a:t>
            </a:r>
            <a:endParaRPr lang="el-GR" dirty="0"/>
          </a:p>
        </p:txBody>
      </p:sp>
      <p:sp>
        <p:nvSpPr>
          <p:cNvPr id="2" name="Rectangle 1"/>
          <p:cNvSpPr/>
          <p:nvPr/>
        </p:nvSpPr>
        <p:spPr>
          <a:xfrm>
            <a:off x="0" y="116632"/>
            <a:ext cx="9036496" cy="1569660"/>
          </a:xfrm>
          <a:prstGeom prst="rect">
            <a:avLst/>
          </a:prstGeom>
          <a:solidFill>
            <a:schemeClr val="bg2"/>
          </a:solidFill>
        </p:spPr>
        <p:txBody>
          <a:bodyPr wrap="square">
            <a:spAutoFit/>
          </a:bodyPr>
          <a:lstStyle/>
          <a:p>
            <a:r>
              <a:rPr lang="en-US" sz="3200" dirty="0"/>
              <a:t>What does the wife represent? What is her allegorical meaning? Why is she associated with the period before the war?</a:t>
            </a:r>
          </a:p>
        </p:txBody>
      </p:sp>
    </p:spTree>
    <p:extLst>
      <p:ext uri="{BB962C8B-B14F-4D97-AF65-F5344CB8AC3E}">
        <p14:creationId xmlns:p14="http://schemas.microsoft.com/office/powerpoint/2010/main" val="284938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vwink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8" y="1493838"/>
            <a:ext cx="4632325" cy="5364162"/>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a:xfrm>
            <a:off x="468313" y="0"/>
            <a:ext cx="8229600" cy="1143000"/>
          </a:xfrm>
        </p:spPr>
        <p:txBody>
          <a:bodyPr>
            <a:normAutofit fontScale="90000"/>
          </a:bodyPr>
          <a:lstStyle/>
          <a:p>
            <a:r>
              <a:rPr lang="en-US" sz="2800" dirty="0"/>
              <a:t/>
            </a:r>
            <a:br>
              <a:rPr lang="en-US" sz="2800" dirty="0"/>
            </a:br>
            <a:r>
              <a:rPr lang="el-GR" sz="2800" dirty="0"/>
              <a:t>QUESTION: </a:t>
            </a:r>
            <a:r>
              <a:rPr lang="el-GR" sz="2800" dirty="0" err="1"/>
              <a:t>How</a:t>
            </a:r>
            <a:r>
              <a:rPr lang="el-GR" sz="2800" dirty="0"/>
              <a:t> </a:t>
            </a:r>
            <a:r>
              <a:rPr lang="el-GR" sz="2800" dirty="0" err="1"/>
              <a:t>has</a:t>
            </a:r>
            <a:r>
              <a:rPr lang="el-GR" sz="2800" dirty="0"/>
              <a:t> the </a:t>
            </a:r>
            <a:r>
              <a:rPr lang="el-GR" sz="2800" dirty="0" err="1"/>
              <a:t>artist</a:t>
            </a:r>
            <a:r>
              <a:rPr lang="el-GR" sz="2800" dirty="0"/>
              <a:t> </a:t>
            </a:r>
            <a:r>
              <a:rPr lang="el-GR" sz="2800" dirty="0" err="1"/>
              <a:t>shown</a:t>
            </a:r>
            <a:r>
              <a:rPr lang="el-GR" sz="2800" dirty="0"/>
              <a:t> </a:t>
            </a:r>
            <a:r>
              <a:rPr lang="el-GR" sz="2800" dirty="0" err="1"/>
              <a:t>us</a:t>
            </a:r>
            <a:r>
              <a:rPr lang="el-GR" sz="2800" dirty="0"/>
              <a:t> that </a:t>
            </a:r>
            <a:r>
              <a:rPr lang="el-GR" sz="2800" dirty="0" err="1"/>
              <a:t>Rip</a:t>
            </a:r>
            <a:r>
              <a:rPr lang="el-GR" sz="2800" dirty="0"/>
              <a:t> </a:t>
            </a:r>
            <a:r>
              <a:rPr lang="el-GR" sz="2800" dirty="0" err="1"/>
              <a:t>Van</a:t>
            </a:r>
            <a:r>
              <a:rPr lang="el-GR" sz="2800" dirty="0"/>
              <a:t> </a:t>
            </a:r>
            <a:r>
              <a:rPr lang="el-GR" sz="2800" dirty="0" err="1"/>
              <a:t>Winkle</a:t>
            </a:r>
            <a:r>
              <a:rPr lang="el-GR" sz="2800" dirty="0"/>
              <a:t> </a:t>
            </a:r>
            <a:r>
              <a:rPr lang="el-GR" sz="2800" dirty="0" err="1"/>
              <a:t>has</a:t>
            </a:r>
            <a:r>
              <a:rPr lang="el-GR" sz="2800" dirty="0"/>
              <a:t> </a:t>
            </a:r>
            <a:r>
              <a:rPr lang="el-GR" sz="2800" dirty="0" err="1"/>
              <a:t>been</a:t>
            </a:r>
            <a:r>
              <a:rPr lang="el-GR" sz="2800" dirty="0"/>
              <a:t> </a:t>
            </a:r>
            <a:r>
              <a:rPr lang="el-GR" sz="2800" dirty="0" err="1"/>
              <a:t>asleep</a:t>
            </a:r>
            <a:r>
              <a:rPr lang="el-GR" sz="2800" dirty="0"/>
              <a:t> </a:t>
            </a:r>
            <a:r>
              <a:rPr lang="el-GR" sz="2800" dirty="0" err="1"/>
              <a:t>for</a:t>
            </a:r>
            <a:r>
              <a:rPr lang="el-GR" sz="2800" dirty="0"/>
              <a:t> 20 </a:t>
            </a:r>
            <a:r>
              <a:rPr lang="el-GR" sz="2800" dirty="0" err="1"/>
              <a:t>years</a:t>
            </a:r>
            <a:r>
              <a:rPr lang="el-GR" sz="2800" dirty="0"/>
              <a:t>? </a:t>
            </a:r>
            <a:br>
              <a:rPr lang="el-GR" sz="2800" dirty="0"/>
            </a:br>
            <a:endParaRPr lang="el-GR" sz="2800" dirty="0"/>
          </a:p>
        </p:txBody>
      </p:sp>
      <p:sp>
        <p:nvSpPr>
          <p:cNvPr id="2" name="Rectangle 1"/>
          <p:cNvSpPr/>
          <p:nvPr/>
        </p:nvSpPr>
        <p:spPr>
          <a:xfrm>
            <a:off x="4663213" y="1772816"/>
            <a:ext cx="4480787" cy="3970318"/>
          </a:xfrm>
          <a:prstGeom prst="rect">
            <a:avLst/>
          </a:prstGeom>
        </p:spPr>
        <p:txBody>
          <a:bodyPr wrap="square">
            <a:spAutoFit/>
          </a:bodyPr>
          <a:lstStyle/>
          <a:p>
            <a:r>
              <a:rPr lang="en-US" dirty="0"/>
              <a:t>“Oh! that flagon! that wicked flagon!”</a:t>
            </a:r>
          </a:p>
          <a:p>
            <a:r>
              <a:rPr lang="en-US" dirty="0"/>
              <a:t>thought Rip—“what excuse shall I make to Dame Van Winkle</a:t>
            </a:r>
            <a:r>
              <a:rPr lang="en-US" dirty="0" smtClean="0"/>
              <a:t>?”</a:t>
            </a:r>
          </a:p>
          <a:p>
            <a:endParaRPr lang="en-US" dirty="0" smtClean="0"/>
          </a:p>
          <a:p>
            <a:r>
              <a:rPr lang="en-US" dirty="0"/>
              <a:t>He looked round for his gun, but in place of the clean, </a:t>
            </a:r>
            <a:r>
              <a:rPr lang="en-US" dirty="0" smtClean="0"/>
              <a:t>well-oiled fowling-piece</a:t>
            </a:r>
            <a:r>
              <a:rPr lang="en-US" dirty="0"/>
              <a:t>, he found an old firelock lying by him, the barrel </a:t>
            </a:r>
            <a:r>
              <a:rPr lang="en-US" dirty="0" smtClean="0"/>
              <a:t>incrusted with </a:t>
            </a:r>
            <a:r>
              <a:rPr lang="en-US" dirty="0"/>
              <a:t>rust, the lock falling off, and the stock worm-eaten</a:t>
            </a:r>
            <a:r>
              <a:rPr lang="en-US" dirty="0" smtClean="0"/>
              <a:t>.</a:t>
            </a:r>
          </a:p>
          <a:p>
            <a:endParaRPr lang="en-US" dirty="0" smtClean="0"/>
          </a:p>
          <a:p>
            <a:r>
              <a:rPr lang="en-US" dirty="0" smtClean="0"/>
              <a:t>Wolf</a:t>
            </a:r>
            <a:r>
              <a:rPr lang="en-US" dirty="0"/>
              <a:t>, too, </a:t>
            </a:r>
            <a:r>
              <a:rPr lang="en-US" dirty="0" smtClean="0"/>
              <a:t>had disappeared</a:t>
            </a:r>
          </a:p>
          <a:p>
            <a:endParaRPr lang="en-US" dirty="0" smtClean="0"/>
          </a:p>
          <a:p>
            <a:r>
              <a:rPr lang="en-US" dirty="0"/>
              <a:t>As he rose </a:t>
            </a:r>
            <a:r>
              <a:rPr lang="en-US" dirty="0" smtClean="0"/>
              <a:t>to walk</a:t>
            </a:r>
            <a:r>
              <a:rPr lang="en-US" dirty="0"/>
              <a:t>, he found himself stiff in the joints, and wanting in his usual activity</a:t>
            </a:r>
            <a:endParaRPr lang="el-GR" dirty="0"/>
          </a:p>
        </p:txBody>
      </p:sp>
    </p:spTree>
    <p:extLst>
      <p:ext uri="{BB962C8B-B14F-4D97-AF65-F5344CB8AC3E}">
        <p14:creationId xmlns:p14="http://schemas.microsoft.com/office/powerpoint/2010/main" val="2062805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930226"/>
          </a:xfrm>
          <a:blipFill>
            <a:blip r:embed="rId2"/>
            <a:tile tx="0" ty="0" sx="100000" sy="100000" flip="none" algn="tl"/>
          </a:blipFill>
        </p:spPr>
        <p:txBody>
          <a:bodyPr>
            <a:normAutofit fontScale="90000"/>
          </a:bodyPr>
          <a:lstStyle/>
          <a:p>
            <a:r>
              <a:rPr lang="en-US" dirty="0" smtClean="0"/>
              <a:t/>
            </a:r>
            <a:br>
              <a:rPr lang="en-US" dirty="0" smtClean="0"/>
            </a:br>
            <a:r>
              <a:rPr lang="en-US" dirty="0" smtClean="0"/>
              <a:t>American Romanticism 1820 -1865 </a:t>
            </a:r>
            <a:br>
              <a:rPr lang="en-US" dirty="0" smtClean="0"/>
            </a:br>
            <a:r>
              <a:rPr lang="en-US" sz="3100" dirty="0" smtClean="0"/>
              <a:t>described as an ideological shift on the grand scale from conservative to liberal ideas</a:t>
            </a:r>
            <a:r>
              <a:rPr lang="en-US" dirty="0" smtClean="0"/>
              <a:t> </a:t>
            </a:r>
            <a:br>
              <a:rPr lang="en-US" dirty="0" smtClean="0"/>
            </a:br>
            <a:endParaRPr lang="el-GR" dirty="0"/>
          </a:p>
        </p:txBody>
      </p:sp>
      <p:sp>
        <p:nvSpPr>
          <p:cNvPr id="3" name="Content Placeholder 2"/>
          <p:cNvSpPr>
            <a:spLocks noGrp="1"/>
          </p:cNvSpPr>
          <p:nvPr>
            <p:ph sz="half" idx="1"/>
          </p:nvPr>
        </p:nvSpPr>
        <p:spPr>
          <a:xfrm>
            <a:off x="0" y="2420888"/>
            <a:ext cx="4499992" cy="4437112"/>
          </a:xfrm>
        </p:spPr>
        <p:txBody>
          <a:bodyPr>
            <a:normAutofit fontScale="92500" lnSpcReduction="20000"/>
          </a:bodyPr>
          <a:lstStyle/>
          <a:p>
            <a:r>
              <a:rPr lang="en-US" dirty="0" smtClean="0"/>
              <a:t>succeeded the </a:t>
            </a:r>
            <a:r>
              <a:rPr lang="en-US" b="1" dirty="0" smtClean="0"/>
              <a:t>Age of Reason and Enlightenment </a:t>
            </a:r>
            <a:r>
              <a:rPr lang="en-US" dirty="0" smtClean="0"/>
              <a:t>(1750-1800) </a:t>
            </a:r>
          </a:p>
          <a:p>
            <a:r>
              <a:rPr lang="en-US" dirty="0" smtClean="0"/>
              <a:t>reason and common sense rather than faith</a:t>
            </a:r>
          </a:p>
          <a:p>
            <a:r>
              <a:rPr lang="en-US" dirty="0" smtClean="0"/>
              <a:t>poetry </a:t>
            </a:r>
            <a:r>
              <a:rPr lang="en-US" dirty="0"/>
              <a:t>and fiction </a:t>
            </a:r>
            <a:r>
              <a:rPr lang="en-US" dirty="0" smtClean="0"/>
              <a:t>modeled </a:t>
            </a:r>
            <a:r>
              <a:rPr lang="en-US" dirty="0"/>
              <a:t>on what was </a:t>
            </a:r>
            <a:r>
              <a:rPr lang="en-US" dirty="0" smtClean="0"/>
              <a:t>published </a:t>
            </a:r>
            <a:r>
              <a:rPr lang="en-US" dirty="0"/>
              <a:t>overseas in Great Britain, and much of what American readers consumed also came from </a:t>
            </a:r>
            <a:r>
              <a:rPr lang="en-US" dirty="0" smtClean="0"/>
              <a:t>GB.</a:t>
            </a:r>
          </a:p>
        </p:txBody>
      </p:sp>
      <p:sp>
        <p:nvSpPr>
          <p:cNvPr id="4" name="Content Placeholder 3"/>
          <p:cNvSpPr>
            <a:spLocks noGrp="1"/>
          </p:cNvSpPr>
          <p:nvPr>
            <p:ph sz="half" idx="2"/>
          </p:nvPr>
        </p:nvSpPr>
        <p:spPr>
          <a:xfrm>
            <a:off x="4788024" y="2636912"/>
            <a:ext cx="3898776" cy="3489251"/>
          </a:xfrm>
        </p:spPr>
        <p:txBody>
          <a:bodyPr>
            <a:normAutofit fontScale="92500" lnSpcReduction="20000"/>
          </a:bodyPr>
          <a:lstStyle/>
          <a:p>
            <a:r>
              <a:rPr lang="en-US" dirty="0"/>
              <a:t>values the individual over the group, </a:t>
            </a:r>
            <a:endParaRPr lang="en-US" dirty="0" smtClean="0"/>
          </a:p>
          <a:p>
            <a:r>
              <a:rPr lang="en-US" dirty="0" smtClean="0"/>
              <a:t>the </a:t>
            </a:r>
            <a:r>
              <a:rPr lang="en-US" dirty="0"/>
              <a:t>subjective over the objective, </a:t>
            </a:r>
            <a:endParaRPr lang="en-US" dirty="0" smtClean="0"/>
          </a:p>
          <a:p>
            <a:r>
              <a:rPr lang="en-US" dirty="0" smtClean="0"/>
              <a:t>a </a:t>
            </a:r>
            <a:r>
              <a:rPr lang="en-US" dirty="0"/>
              <a:t>person’s emotional experience </a:t>
            </a:r>
            <a:r>
              <a:rPr lang="en-US" dirty="0" smtClean="0"/>
              <a:t>+ imagination over </a:t>
            </a:r>
            <a:r>
              <a:rPr lang="en-US" dirty="0"/>
              <a:t>reason</a:t>
            </a:r>
            <a:endParaRPr lang="en-US" dirty="0" smtClean="0"/>
          </a:p>
          <a:p>
            <a:r>
              <a:rPr lang="en-US" dirty="0" smtClean="0"/>
              <a:t>freedom for the individual</a:t>
            </a:r>
            <a:endParaRPr lang="el-GR" dirty="0" smtClean="0"/>
          </a:p>
          <a:p>
            <a:endParaRPr lang="el-GR" dirty="0"/>
          </a:p>
        </p:txBody>
      </p:sp>
    </p:spTree>
    <p:extLst>
      <p:ext uri="{BB962C8B-B14F-4D97-AF65-F5344CB8AC3E}">
        <p14:creationId xmlns:p14="http://schemas.microsoft.com/office/powerpoint/2010/main" val="2141822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980728"/>
            <a:ext cx="6120680" cy="5324535"/>
          </a:xfrm>
          <a:prstGeom prst="rect">
            <a:avLst/>
          </a:prstGeom>
        </p:spPr>
        <p:txBody>
          <a:bodyPr wrap="square">
            <a:spAutoFit/>
          </a:bodyPr>
          <a:lstStyle/>
          <a:p>
            <a:pPr marL="285750" indent="-285750">
              <a:buFont typeface="Wingdings" panose="05000000000000000000" pitchFamily="2" charset="2"/>
              <a:buChar char="Ø"/>
            </a:pPr>
            <a:r>
              <a:rPr lang="en-US" sz="2000" dirty="0"/>
              <a:t>As he approached the village he met a number of people, but none whom he </a:t>
            </a:r>
            <a:r>
              <a:rPr lang="en-US" sz="2000" dirty="0" smtClean="0"/>
              <a:t>knew</a:t>
            </a:r>
          </a:p>
          <a:p>
            <a:pPr marL="285750" indent="-285750">
              <a:buFont typeface="Wingdings" panose="05000000000000000000" pitchFamily="2" charset="2"/>
              <a:buChar char="Ø"/>
            </a:pPr>
            <a:r>
              <a:rPr lang="en-US" sz="2000" dirty="0"/>
              <a:t>Their dress, too, was of </a:t>
            </a:r>
            <a:r>
              <a:rPr lang="en-US" sz="2000" dirty="0" smtClean="0"/>
              <a:t>a different </a:t>
            </a:r>
            <a:r>
              <a:rPr lang="en-US" sz="2000" dirty="0"/>
              <a:t>fashion from that to which he was accustomed. They all stared </a:t>
            </a:r>
            <a:r>
              <a:rPr lang="en-US" sz="2000" dirty="0" smtClean="0"/>
              <a:t>at him </a:t>
            </a:r>
            <a:r>
              <a:rPr lang="en-US" sz="2000" dirty="0"/>
              <a:t>with equal marks of </a:t>
            </a:r>
            <a:r>
              <a:rPr lang="en-US" sz="2000" dirty="0" smtClean="0"/>
              <a:t>surprise</a:t>
            </a:r>
          </a:p>
          <a:p>
            <a:pPr marL="285750" indent="-285750">
              <a:buFont typeface="Wingdings" panose="05000000000000000000" pitchFamily="2" charset="2"/>
              <a:buChar char="Ø"/>
            </a:pPr>
            <a:r>
              <a:rPr lang="en-US" sz="2000" dirty="0"/>
              <a:t>The very village was altered; it was larger </a:t>
            </a:r>
            <a:r>
              <a:rPr lang="en-US" sz="2000" dirty="0" smtClean="0"/>
              <a:t>and more populous</a:t>
            </a:r>
          </a:p>
          <a:p>
            <a:pPr marL="285750" indent="-285750">
              <a:buFont typeface="Wingdings" panose="05000000000000000000" pitchFamily="2" charset="2"/>
              <a:buChar char="Ø"/>
            </a:pPr>
            <a:r>
              <a:rPr lang="en-US" sz="2000" dirty="0"/>
              <a:t>he began to doubt </a:t>
            </a:r>
            <a:r>
              <a:rPr lang="en-US" sz="2000" dirty="0" smtClean="0"/>
              <a:t>whether both </a:t>
            </a:r>
            <a:r>
              <a:rPr lang="en-US" sz="2000" dirty="0"/>
              <a:t>he and the world around him </a:t>
            </a:r>
            <a:endParaRPr lang="en-US" sz="2000" dirty="0" smtClean="0"/>
          </a:p>
          <a:p>
            <a:r>
              <a:rPr lang="en-US" sz="2000" dirty="0" smtClean="0"/>
              <a:t>     were not </a:t>
            </a:r>
            <a:r>
              <a:rPr lang="en-US" sz="2000" dirty="0"/>
              <a:t>bewitched. Surely this was </a:t>
            </a:r>
            <a:r>
              <a:rPr lang="en-US" sz="2000" dirty="0" smtClean="0"/>
              <a:t>his native </a:t>
            </a:r>
            <a:r>
              <a:rPr lang="en-US" sz="2000" dirty="0"/>
              <a:t>village, </a:t>
            </a:r>
            <a:endParaRPr lang="en-US" sz="2000" dirty="0" smtClean="0"/>
          </a:p>
          <a:p>
            <a:r>
              <a:rPr lang="en-US" sz="2000" dirty="0"/>
              <a:t> </a:t>
            </a:r>
            <a:r>
              <a:rPr lang="en-US" sz="2000" dirty="0" smtClean="0"/>
              <a:t>    which </a:t>
            </a:r>
            <a:r>
              <a:rPr lang="en-US" sz="2000" dirty="0"/>
              <a:t>he had left </a:t>
            </a:r>
            <a:r>
              <a:rPr lang="en-US" sz="2000" dirty="0" smtClean="0"/>
              <a:t>but </a:t>
            </a:r>
            <a:r>
              <a:rPr lang="en-US" sz="2000" dirty="0"/>
              <a:t>the day </a:t>
            </a:r>
            <a:r>
              <a:rPr lang="en-US" sz="2000" dirty="0" smtClean="0"/>
              <a:t>before</a:t>
            </a:r>
          </a:p>
          <a:p>
            <a:pPr marL="285750" indent="-285750">
              <a:buFont typeface="Wingdings" panose="05000000000000000000" pitchFamily="2" charset="2"/>
              <a:buChar char="Ø"/>
            </a:pPr>
            <a:r>
              <a:rPr lang="en-US" sz="2000" dirty="0"/>
              <a:t>It was with some difficulty that he found the way to his </a:t>
            </a:r>
            <a:r>
              <a:rPr lang="en-US" sz="2000" dirty="0" smtClean="0"/>
              <a:t>own house </a:t>
            </a:r>
          </a:p>
          <a:p>
            <a:pPr marL="285750" indent="-285750">
              <a:buFont typeface="Wingdings" panose="05000000000000000000" pitchFamily="2" charset="2"/>
              <a:buChar char="Ø"/>
            </a:pPr>
            <a:r>
              <a:rPr lang="en-US" sz="2000" dirty="0"/>
              <a:t>He found the house gone to </a:t>
            </a:r>
            <a:r>
              <a:rPr lang="en-US" sz="2000" dirty="0" smtClean="0"/>
              <a:t>decay—the roof </a:t>
            </a:r>
            <a:r>
              <a:rPr lang="en-US" sz="2000" dirty="0"/>
              <a:t>fallen in, the windows shattered, and the doors off the hinges. A </a:t>
            </a:r>
            <a:r>
              <a:rPr lang="en-US" sz="2000" dirty="0" err="1"/>
              <a:t>halfstarved</a:t>
            </a:r>
            <a:r>
              <a:rPr lang="en-US" sz="2000" dirty="0"/>
              <a:t> dog that looked like Wolf </a:t>
            </a:r>
            <a:endParaRPr lang="en-US" sz="2000" dirty="0" smtClean="0"/>
          </a:p>
          <a:p>
            <a:pPr marL="285750" indent="-285750">
              <a:buFont typeface="Wingdings" panose="05000000000000000000" pitchFamily="2" charset="2"/>
              <a:buChar char="Ø"/>
            </a:pPr>
            <a:r>
              <a:rPr lang="en-US" sz="2000" dirty="0"/>
              <a:t>“My very dog,” sighed poor Rip, “has forgotten me</a:t>
            </a:r>
            <a:r>
              <a:rPr lang="en-US" sz="2000" dirty="0" smtClean="0"/>
              <a:t>!”</a:t>
            </a:r>
          </a:p>
        </p:txBody>
      </p:sp>
      <p:pic>
        <p:nvPicPr>
          <p:cNvPr id="4" name="Picture 3"/>
          <p:cNvPicPr>
            <a:picLocks noChangeAspect="1"/>
          </p:cNvPicPr>
          <p:nvPr/>
        </p:nvPicPr>
        <p:blipFill>
          <a:blip r:embed="rId2"/>
          <a:stretch>
            <a:fillRect/>
          </a:stretch>
        </p:blipFill>
        <p:spPr>
          <a:xfrm>
            <a:off x="6398489" y="2511863"/>
            <a:ext cx="2140613" cy="1396750"/>
          </a:xfrm>
          <a:prstGeom prst="rect">
            <a:avLst/>
          </a:prstGeom>
        </p:spPr>
      </p:pic>
      <p:pic>
        <p:nvPicPr>
          <p:cNvPr id="5" name="Picture 4"/>
          <p:cNvPicPr>
            <a:picLocks noChangeAspect="1"/>
          </p:cNvPicPr>
          <p:nvPr/>
        </p:nvPicPr>
        <p:blipFill>
          <a:blip r:embed="rId3"/>
          <a:stretch>
            <a:fillRect/>
          </a:stretch>
        </p:blipFill>
        <p:spPr>
          <a:xfrm>
            <a:off x="6503281" y="4215669"/>
            <a:ext cx="496925" cy="323284"/>
          </a:xfrm>
          <a:prstGeom prst="rect">
            <a:avLst/>
          </a:prstGeom>
        </p:spPr>
      </p:pic>
      <p:pic>
        <p:nvPicPr>
          <p:cNvPr id="6" name="Picture 5"/>
          <p:cNvPicPr>
            <a:picLocks noChangeAspect="1"/>
          </p:cNvPicPr>
          <p:nvPr/>
        </p:nvPicPr>
        <p:blipFill>
          <a:blip r:embed="rId3"/>
          <a:stretch>
            <a:fillRect/>
          </a:stretch>
        </p:blipFill>
        <p:spPr>
          <a:xfrm>
            <a:off x="6451876" y="1126248"/>
            <a:ext cx="496925" cy="323284"/>
          </a:xfrm>
          <a:prstGeom prst="rect">
            <a:avLst/>
          </a:prstGeom>
        </p:spPr>
      </p:pic>
      <p:pic>
        <p:nvPicPr>
          <p:cNvPr id="7" name="Picture 6"/>
          <p:cNvPicPr>
            <a:picLocks noChangeAspect="1"/>
          </p:cNvPicPr>
          <p:nvPr/>
        </p:nvPicPr>
        <p:blipFill>
          <a:blip r:embed="rId3"/>
          <a:stretch>
            <a:fillRect/>
          </a:stretch>
        </p:blipFill>
        <p:spPr>
          <a:xfrm>
            <a:off x="6444208" y="1953588"/>
            <a:ext cx="496925" cy="323284"/>
          </a:xfrm>
          <a:prstGeom prst="rect">
            <a:avLst/>
          </a:prstGeom>
        </p:spPr>
      </p:pic>
      <p:pic>
        <p:nvPicPr>
          <p:cNvPr id="8" name="Picture 7"/>
          <p:cNvPicPr>
            <a:picLocks noChangeAspect="1"/>
          </p:cNvPicPr>
          <p:nvPr/>
        </p:nvPicPr>
        <p:blipFill>
          <a:blip r:embed="rId3"/>
          <a:stretch>
            <a:fillRect/>
          </a:stretch>
        </p:blipFill>
        <p:spPr>
          <a:xfrm>
            <a:off x="6451876" y="5229200"/>
            <a:ext cx="496925" cy="323284"/>
          </a:xfrm>
          <a:prstGeom prst="rect">
            <a:avLst/>
          </a:prstGeom>
        </p:spPr>
      </p:pic>
      <p:pic>
        <p:nvPicPr>
          <p:cNvPr id="9" name="Picture 8"/>
          <p:cNvPicPr>
            <a:picLocks noChangeAspect="1"/>
          </p:cNvPicPr>
          <p:nvPr/>
        </p:nvPicPr>
        <p:blipFill>
          <a:blip r:embed="rId3"/>
          <a:stretch>
            <a:fillRect/>
          </a:stretch>
        </p:blipFill>
        <p:spPr>
          <a:xfrm>
            <a:off x="6479276" y="5990009"/>
            <a:ext cx="496925" cy="323284"/>
          </a:xfrm>
          <a:prstGeom prst="rect">
            <a:avLst/>
          </a:prstGeom>
        </p:spPr>
      </p:pic>
      <p:pic>
        <p:nvPicPr>
          <p:cNvPr id="10" name="Picture 9"/>
          <p:cNvPicPr>
            <a:picLocks noChangeAspect="1"/>
          </p:cNvPicPr>
          <p:nvPr/>
        </p:nvPicPr>
        <p:blipFill>
          <a:blip r:embed="rId3"/>
          <a:stretch>
            <a:fillRect/>
          </a:stretch>
        </p:blipFill>
        <p:spPr>
          <a:xfrm>
            <a:off x="827584" y="260648"/>
            <a:ext cx="496925" cy="323284"/>
          </a:xfrm>
          <a:prstGeom prst="rect">
            <a:avLst/>
          </a:prstGeom>
        </p:spPr>
      </p:pic>
      <p:pic>
        <p:nvPicPr>
          <p:cNvPr id="11" name="Picture 10"/>
          <p:cNvPicPr>
            <a:picLocks noChangeAspect="1"/>
          </p:cNvPicPr>
          <p:nvPr/>
        </p:nvPicPr>
        <p:blipFill>
          <a:blip r:embed="rId3"/>
          <a:stretch>
            <a:fillRect/>
          </a:stretch>
        </p:blipFill>
        <p:spPr>
          <a:xfrm>
            <a:off x="2051720" y="246756"/>
            <a:ext cx="496925" cy="323284"/>
          </a:xfrm>
          <a:prstGeom prst="rect">
            <a:avLst/>
          </a:prstGeom>
        </p:spPr>
      </p:pic>
      <p:pic>
        <p:nvPicPr>
          <p:cNvPr id="12" name="Picture 11"/>
          <p:cNvPicPr>
            <a:picLocks noChangeAspect="1"/>
          </p:cNvPicPr>
          <p:nvPr/>
        </p:nvPicPr>
        <p:blipFill>
          <a:blip r:embed="rId3"/>
          <a:stretch>
            <a:fillRect/>
          </a:stretch>
        </p:blipFill>
        <p:spPr>
          <a:xfrm>
            <a:off x="3275856" y="244264"/>
            <a:ext cx="496925" cy="323284"/>
          </a:xfrm>
          <a:prstGeom prst="rect">
            <a:avLst/>
          </a:prstGeom>
        </p:spPr>
      </p:pic>
      <p:pic>
        <p:nvPicPr>
          <p:cNvPr id="13" name="Picture 12"/>
          <p:cNvPicPr>
            <a:picLocks noChangeAspect="1"/>
          </p:cNvPicPr>
          <p:nvPr/>
        </p:nvPicPr>
        <p:blipFill>
          <a:blip r:embed="rId3"/>
          <a:stretch>
            <a:fillRect/>
          </a:stretch>
        </p:blipFill>
        <p:spPr>
          <a:xfrm>
            <a:off x="4572000" y="244264"/>
            <a:ext cx="496925" cy="323284"/>
          </a:xfrm>
          <a:prstGeom prst="rect">
            <a:avLst/>
          </a:prstGeom>
        </p:spPr>
      </p:pic>
      <p:pic>
        <p:nvPicPr>
          <p:cNvPr id="14" name="Picture 13"/>
          <p:cNvPicPr>
            <a:picLocks noChangeAspect="1"/>
          </p:cNvPicPr>
          <p:nvPr/>
        </p:nvPicPr>
        <p:blipFill>
          <a:blip r:embed="rId3"/>
          <a:stretch>
            <a:fillRect/>
          </a:stretch>
        </p:blipFill>
        <p:spPr>
          <a:xfrm>
            <a:off x="6451876" y="268551"/>
            <a:ext cx="496925" cy="323284"/>
          </a:xfrm>
          <a:prstGeom prst="rect">
            <a:avLst/>
          </a:prstGeom>
        </p:spPr>
      </p:pic>
    </p:spTree>
    <p:extLst>
      <p:ext uri="{BB962C8B-B14F-4D97-AF65-F5344CB8AC3E}">
        <p14:creationId xmlns:p14="http://schemas.microsoft.com/office/powerpoint/2010/main" val="9687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2656"/>
            <a:ext cx="5796136" cy="6186309"/>
          </a:xfrm>
          <a:prstGeom prst="rect">
            <a:avLst/>
          </a:prstGeom>
        </p:spPr>
        <p:txBody>
          <a:bodyPr wrap="square">
            <a:spAutoFit/>
          </a:bodyPr>
          <a:lstStyle/>
          <a:p>
            <a:pPr marL="285750" indent="-285750">
              <a:buFont typeface="Wingdings" panose="05000000000000000000" pitchFamily="2" charset="2"/>
              <a:buChar char="Ø"/>
            </a:pPr>
            <a:r>
              <a:rPr lang="en-US" dirty="0"/>
              <a:t>He now hurried forth, and hastened to his old resort, the village inn—but it too was gone. A large rickety wooden building stood in its place, with great gaping windows, … and over the door was painted, “The Union Hotel, by Jonathan Doolittle.”</a:t>
            </a:r>
          </a:p>
          <a:p>
            <a:pPr marL="285750" indent="-285750">
              <a:buFont typeface="Wingdings" panose="05000000000000000000" pitchFamily="2" charset="2"/>
              <a:buChar char="Ø"/>
            </a:pPr>
            <a:r>
              <a:rPr lang="en-US" dirty="0"/>
              <a:t>there now was reared a tall, naked pole and from it was fluttering a flag, on which was a singular assemblage of stars and stripes</a:t>
            </a:r>
          </a:p>
          <a:p>
            <a:pPr marL="285750" indent="-285750">
              <a:buFont typeface="Wingdings" panose="05000000000000000000" pitchFamily="2" charset="2"/>
              <a:buChar char="Ø"/>
            </a:pPr>
            <a:r>
              <a:rPr lang="en-US" dirty="0"/>
              <a:t>He recognized the ruby face of King George…but even this was singularly metamorphosed. The red coat was changed for one of blue and buff, a sword was held in the hand instead of a </a:t>
            </a:r>
            <a:r>
              <a:rPr lang="en-US" dirty="0" err="1"/>
              <a:t>sceptre</a:t>
            </a:r>
            <a:r>
              <a:rPr lang="en-US" dirty="0"/>
              <a:t>, the head was decorated with a cocked hat, and underneath was painted in large characters, GENERAL WASHINGTON.</a:t>
            </a:r>
          </a:p>
          <a:p>
            <a:pPr marL="285750" indent="-285750">
              <a:buFont typeface="Wingdings" panose="05000000000000000000" pitchFamily="2" charset="2"/>
              <a:buChar char="Ø"/>
            </a:pPr>
            <a:r>
              <a:rPr lang="en-US" dirty="0"/>
              <a:t>The orator bustled up to him and  inquired, “</a:t>
            </a:r>
            <a:r>
              <a:rPr lang="en-US" b="1" dirty="0"/>
              <a:t>on which side he voted</a:t>
            </a:r>
            <a:r>
              <a:rPr lang="en-US" dirty="0"/>
              <a:t>?” Rip stared in vacant stupidity. Another short but busy little fellow pulled him by the arm, inquired in his ear, “whether he was Federal or Democrat?”</a:t>
            </a:r>
          </a:p>
          <a:p>
            <a:pPr marL="285750" indent="-285750">
              <a:buFont typeface="Wingdings" panose="05000000000000000000" pitchFamily="2" charset="2"/>
              <a:buChar char="Ø"/>
            </a:pPr>
            <a:r>
              <a:rPr lang="en-US" dirty="0"/>
              <a:t>“Alas! gentlemen,” cried Rip, somewhat dismayed, “I am a poor quiet man, a native of the place, and a loyal subject of the king, God bless him!”</a:t>
            </a:r>
            <a:endParaRPr lang="el-GR" dirty="0"/>
          </a:p>
        </p:txBody>
      </p:sp>
      <p:pic>
        <p:nvPicPr>
          <p:cNvPr id="4100" name="Picture 4" descr="http://www.artnet.com/WebServices/images/ll00272lldPVoGFg01UCfDrCWvaHBOc7R6C/john-trumbull-portrait-of-george-washing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594021"/>
            <a:ext cx="2930698" cy="325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870447" y="0"/>
            <a:ext cx="3214124" cy="3594021"/>
          </a:xfrm>
          <a:prstGeom prst="rect">
            <a:avLst/>
          </a:prstGeom>
        </p:spPr>
      </p:pic>
    </p:spTree>
    <p:extLst>
      <p:ext uri="{BB962C8B-B14F-4D97-AF65-F5344CB8AC3E}">
        <p14:creationId xmlns:p14="http://schemas.microsoft.com/office/powerpoint/2010/main" val="218052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264696"/>
          </a:xfrm>
          <a:ln w="76200">
            <a:solidFill>
              <a:srgbClr val="C00000"/>
            </a:solidFill>
          </a:ln>
        </p:spPr>
        <p:txBody>
          <a:bodyPr/>
          <a:lstStyle/>
          <a:p>
            <a:endParaRPr lang="en-US" dirty="0" smtClean="0"/>
          </a:p>
          <a:p>
            <a:endParaRPr lang="en-US" dirty="0"/>
          </a:p>
          <a:p>
            <a:r>
              <a:rPr lang="en-US" dirty="0" smtClean="0"/>
              <a:t>Lovable Rip </a:t>
            </a:r>
            <a:r>
              <a:rPr lang="en-US" dirty="0" err="1" smtClean="0"/>
              <a:t>vs</a:t>
            </a:r>
            <a:r>
              <a:rPr lang="en-US" dirty="0" smtClean="0"/>
              <a:t> alcoholic Rip</a:t>
            </a:r>
          </a:p>
          <a:p>
            <a:r>
              <a:rPr lang="en-US" dirty="0" smtClean="0"/>
              <a:t>Skips middle age, time of responsibility, from childhood to 2</a:t>
            </a:r>
            <a:r>
              <a:rPr lang="en-US" baseline="30000" dirty="0" smtClean="0"/>
              <a:t>nd</a:t>
            </a:r>
            <a:r>
              <a:rPr lang="en-US" dirty="0" smtClean="0"/>
              <a:t> childhood, vulnerable old age (how old is Rip?)</a:t>
            </a:r>
          </a:p>
          <a:p>
            <a:r>
              <a:rPr lang="en-US" dirty="0" smtClean="0"/>
              <a:t>The old and the new = new nation’s rejection of its own past (rotted and gone)</a:t>
            </a:r>
          </a:p>
          <a:p>
            <a:r>
              <a:rPr lang="en-US" dirty="0" smtClean="0"/>
              <a:t>Fashions success out of failure</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32655"/>
            <a:ext cx="3187824"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717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5528989"/>
            <a:ext cx="8964488" cy="1329011"/>
          </a:xfrm>
        </p:spPr>
        <p:txBody>
          <a:bodyPr>
            <a:normAutofit fontScale="25000" lnSpcReduction="20000"/>
          </a:bodyPr>
          <a:lstStyle/>
          <a:p>
            <a:r>
              <a:rPr lang="en-US" sz="6400" b="1" dirty="0" smtClean="0"/>
              <a:t>    Irving </a:t>
            </a:r>
            <a:r>
              <a:rPr lang="en-US" sz="6400" b="1" dirty="0"/>
              <a:t>and his friends at </a:t>
            </a:r>
            <a:r>
              <a:rPr lang="en-US" sz="6400" b="1" dirty="0" smtClean="0"/>
              <a:t>Sunnyside by Christian </a:t>
            </a:r>
            <a:r>
              <a:rPr lang="en-US" sz="6400" b="1" dirty="0" err="1"/>
              <a:t>Schussele</a:t>
            </a:r>
            <a:r>
              <a:rPr lang="en-US" sz="6400" b="1" dirty="0"/>
              <a:t> </a:t>
            </a:r>
          </a:p>
          <a:p>
            <a:endParaRPr lang="en-US" sz="4300" b="1" dirty="0" smtClean="0"/>
          </a:p>
          <a:p>
            <a:pPr marL="0" indent="0">
              <a:buNone/>
            </a:pPr>
            <a:r>
              <a:rPr lang="en-US" sz="4800" dirty="0" smtClean="0"/>
              <a:t>Oil </a:t>
            </a:r>
            <a:r>
              <a:rPr lang="en-US" sz="4800" dirty="0"/>
              <a:t>on canvas painting entitled Washington Irving and his Literary Friends at Sunnyside; original size without frame 134.6×199.4 cm. From left to right: Henry T. Tuckerman (1813-1871), Oliver Wendell Holmes (1809-1894), William Gilmore Simms (1806-1870), Fitz-Greene Halleck (1790-1867), Nathaniel Hawthorne (1804-1864), Henry Wadsworth Longfellow (1807-1882), Nathaniel Parker Willis (1806-1867), William H. Prescott (1796-1859), Washington Irving, James Kirke Paulding (1778-1860), Ralph Waldo Emerson (1803-1882), William Cullen Bryant (1794-1878), John Pendleton Kennedy (1795-1870), James </a:t>
            </a:r>
            <a:r>
              <a:rPr lang="en-US" sz="4800" dirty="0" err="1"/>
              <a:t>Fenimore</a:t>
            </a:r>
            <a:r>
              <a:rPr lang="en-US" sz="4800" dirty="0"/>
              <a:t> Cooper (1789-1851), and George Bancroft (1800-1891).</a:t>
            </a:r>
            <a:endParaRPr lang="el-GR" sz="4800" dirty="0"/>
          </a:p>
        </p:txBody>
      </p:sp>
      <p:pic>
        <p:nvPicPr>
          <p:cNvPr id="2050" name="Picture 2" descr="https://upload.wikimedia.org/wikipedia/commons/thumb/0/04/Christian_Schussele_-_Washington_Irving_and_his_Literary_Friends_at_Sunnyside_-_Google_Art_Project.jpg/1920px-Christian_Schussele_-_Washington_Irving_and_his_Literary_Friends_at_Sunnyside_-_Google_Art_Proj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624"/>
            <a:ext cx="7949415"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5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476672"/>
            <a:ext cx="8291264" cy="5649491"/>
          </a:xfrm>
        </p:spPr>
        <p:txBody>
          <a:bodyPr>
            <a:normAutofit fontScale="62500" lnSpcReduction="20000"/>
          </a:bodyPr>
          <a:lstStyle/>
          <a:p>
            <a:r>
              <a:rPr lang="en-US" dirty="0"/>
              <a:t>1.Discuss his notion of gender, and marriage</a:t>
            </a:r>
          </a:p>
          <a:p>
            <a:r>
              <a:rPr lang="en-US" dirty="0"/>
              <a:t>2.Why do children follow him</a:t>
            </a:r>
          </a:p>
          <a:p>
            <a:r>
              <a:rPr lang="en-US" dirty="0"/>
              <a:t>3.Why does meekness of spirit give him popularity</a:t>
            </a:r>
          </a:p>
          <a:p>
            <a:r>
              <a:rPr lang="en-US" dirty="0" smtClean="0"/>
              <a:t>4. </a:t>
            </a:r>
            <a:r>
              <a:rPr lang="en-US" dirty="0"/>
              <a:t>Compare the description of “</a:t>
            </a:r>
            <a:r>
              <a:rPr lang="en-US" dirty="0" err="1"/>
              <a:t>amphitheatre</a:t>
            </a:r>
            <a:r>
              <a:rPr lang="en-US" dirty="0"/>
              <a:t>” before and after his sleep. Strong imagery creates vivid settings</a:t>
            </a:r>
          </a:p>
          <a:p>
            <a:r>
              <a:rPr lang="en-US" dirty="0" smtClean="0"/>
              <a:t>5. </a:t>
            </a:r>
            <a:r>
              <a:rPr lang="en-US" dirty="0"/>
              <a:t>What does the wife represent? What is her allegorical meaning? Why is she associated with the period before the war?</a:t>
            </a:r>
          </a:p>
          <a:p>
            <a:r>
              <a:rPr lang="en-US" dirty="0" smtClean="0"/>
              <a:t>6. </a:t>
            </a:r>
            <a:r>
              <a:rPr lang="en-US" dirty="0"/>
              <a:t>Common features of Am. Romantic Lit include: Are all these found in the story?</a:t>
            </a:r>
          </a:p>
          <a:p>
            <a:r>
              <a:rPr lang="en-US" dirty="0"/>
              <a:t>Distrust of civilization</a:t>
            </a:r>
          </a:p>
          <a:p>
            <a:r>
              <a:rPr lang="en-US" dirty="0"/>
              <a:t>Nostalgia of the past</a:t>
            </a:r>
          </a:p>
          <a:p>
            <a:r>
              <a:rPr lang="en-US" dirty="0"/>
              <a:t>Concern for individual freedom</a:t>
            </a:r>
          </a:p>
          <a:p>
            <a:r>
              <a:rPr lang="en-US" dirty="0"/>
              <a:t>Interest in the supernatural</a:t>
            </a:r>
          </a:p>
          <a:p>
            <a:r>
              <a:rPr lang="en-US" dirty="0" smtClean="0"/>
              <a:t>7. </a:t>
            </a:r>
            <a:r>
              <a:rPr lang="en-US" dirty="0"/>
              <a:t>Romantic hero archetype: childlike/innocent/distrustful of women/fond of nature/in search of a higher truth/</a:t>
            </a:r>
          </a:p>
          <a:p>
            <a:r>
              <a:rPr lang="en-US" dirty="0" smtClean="0"/>
              <a:t>8. </a:t>
            </a:r>
            <a:r>
              <a:rPr lang="en-US" dirty="0"/>
              <a:t>Why does Irving frame the story?</a:t>
            </a:r>
          </a:p>
          <a:p>
            <a:r>
              <a:rPr lang="en-US" dirty="0" smtClean="0"/>
              <a:t>9. </a:t>
            </a:r>
            <a:r>
              <a:rPr lang="en-US" dirty="0"/>
              <a:t>How do we interpret RVW as an allegory representing Amer. History</a:t>
            </a:r>
          </a:p>
          <a:p>
            <a:r>
              <a:rPr lang="en-US" dirty="0" smtClean="0"/>
              <a:t>10. </a:t>
            </a:r>
            <a:r>
              <a:rPr lang="en-US" dirty="0"/>
              <a:t>How RVW exemplifies Amer. </a:t>
            </a:r>
            <a:r>
              <a:rPr lang="en-US" dirty="0" err="1"/>
              <a:t>Romatic</a:t>
            </a:r>
            <a:r>
              <a:rPr lang="en-US" dirty="0"/>
              <a:t> Lit.</a:t>
            </a:r>
          </a:p>
          <a:p>
            <a:endParaRPr lang="el-GR" dirty="0"/>
          </a:p>
        </p:txBody>
      </p:sp>
    </p:spTree>
    <p:extLst>
      <p:ext uri="{BB962C8B-B14F-4D97-AF65-F5344CB8AC3E}">
        <p14:creationId xmlns:p14="http://schemas.microsoft.com/office/powerpoint/2010/main" val="75203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788024" y="0"/>
            <a:ext cx="4104456" cy="6858000"/>
          </a:xfrm>
        </p:spPr>
        <p:txBody>
          <a:bodyPr>
            <a:normAutofit/>
          </a:bodyPr>
          <a:lstStyle/>
          <a:p>
            <a:endParaRPr lang="en-US" dirty="0" smtClean="0"/>
          </a:p>
          <a:p>
            <a:r>
              <a:rPr lang="en-US" dirty="0" smtClean="0"/>
              <a:t>Told as if it were true </a:t>
            </a:r>
          </a:p>
          <a:p>
            <a:r>
              <a:rPr lang="en-US" dirty="0" smtClean="0"/>
              <a:t>Perilous journey</a:t>
            </a:r>
          </a:p>
          <a:p>
            <a:r>
              <a:rPr lang="en-US" dirty="0" smtClean="0"/>
              <a:t>Some parts of the story may not seem probable, but the reader is meant to overlook that. </a:t>
            </a:r>
          </a:p>
          <a:p>
            <a:r>
              <a:rPr lang="en-US" dirty="0" smtClean="0"/>
              <a:t>It is set in historical time. </a:t>
            </a:r>
          </a:p>
          <a:p>
            <a:r>
              <a:rPr lang="en-US" dirty="0" smtClean="0"/>
              <a:t>It may make reference to real people. </a:t>
            </a:r>
          </a:p>
          <a:p>
            <a:r>
              <a:rPr lang="en-US" dirty="0" smtClean="0"/>
              <a:t>It may contain supernatural elements</a:t>
            </a:r>
          </a:p>
          <a:p>
            <a:endParaRPr lang="el-GR" dirty="0"/>
          </a:p>
        </p:txBody>
      </p:sp>
      <p:sp>
        <p:nvSpPr>
          <p:cNvPr id="6" name="Rectangle 5"/>
          <p:cNvSpPr/>
          <p:nvPr/>
        </p:nvSpPr>
        <p:spPr>
          <a:xfrm>
            <a:off x="683568" y="620688"/>
            <a:ext cx="2376265" cy="769441"/>
          </a:xfrm>
          <a:prstGeom prst="rect">
            <a:avLst/>
          </a:prstGeom>
        </p:spPr>
        <p:txBody>
          <a:bodyPr wrap="square">
            <a:spAutoFit/>
          </a:bodyPr>
          <a:lstStyle/>
          <a:p>
            <a:r>
              <a:rPr lang="en-US" sz="4400" b="1" dirty="0" smtClean="0"/>
              <a:t>A legend </a:t>
            </a:r>
            <a:endParaRPr lang="el-GR" sz="4400" b="1"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410445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31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3232" cy="634082"/>
          </a:xfrm>
        </p:spPr>
        <p:txBody>
          <a:bodyPr>
            <a:normAutofit fontScale="90000"/>
          </a:bodyPr>
          <a:lstStyle/>
          <a:p>
            <a:r>
              <a:rPr lang="en-US" dirty="0" smtClean="0"/>
              <a:t/>
            </a:r>
            <a:br>
              <a:rPr lang="en-US" dirty="0" smtClean="0"/>
            </a:br>
            <a:r>
              <a:rPr lang="en-US" dirty="0" smtClean="0"/>
              <a:t>Romantic Influences</a:t>
            </a:r>
            <a:br>
              <a:rPr lang="en-US" dirty="0" smtClean="0"/>
            </a:br>
            <a:endParaRPr lang="el-GR" dirty="0"/>
          </a:p>
        </p:txBody>
      </p:sp>
      <p:sp>
        <p:nvSpPr>
          <p:cNvPr id="6" name="Content Placeholder 5"/>
          <p:cNvSpPr>
            <a:spLocks noGrp="1"/>
          </p:cNvSpPr>
          <p:nvPr>
            <p:ph idx="1"/>
          </p:nvPr>
        </p:nvSpPr>
        <p:spPr>
          <a:xfrm>
            <a:off x="107504" y="980728"/>
            <a:ext cx="8928992" cy="5760640"/>
          </a:xfrm>
          <a:solidFill>
            <a:schemeClr val="accent3">
              <a:lumMod val="40000"/>
              <a:lumOff val="60000"/>
            </a:schemeClr>
          </a:solidFill>
          <a:ln w="38100">
            <a:solidFill>
              <a:srgbClr val="00B0F0"/>
            </a:solidFill>
            <a:prstDash val="lgDashDotDot"/>
          </a:ln>
        </p:spPr>
        <p:txBody>
          <a:bodyPr>
            <a:normAutofit lnSpcReduction="10000"/>
          </a:bodyPr>
          <a:lstStyle/>
          <a:p>
            <a:pPr>
              <a:buFont typeface="Courier New" pitchFamily="49" charset="0"/>
              <a:buChar char="o"/>
            </a:pPr>
            <a:r>
              <a:rPr lang="en-US" dirty="0" smtClean="0"/>
              <a:t> Reaction against the authority of reason: Rip leads an easygoing life despite his wife’s nagging. </a:t>
            </a:r>
          </a:p>
          <a:p>
            <a:pPr>
              <a:buFont typeface="Courier New" pitchFamily="49" charset="0"/>
              <a:buChar char="o"/>
            </a:pPr>
            <a:r>
              <a:rPr lang="en-US" dirty="0" smtClean="0"/>
              <a:t>supernatural element: appearance of dwarves in the woods, Rip's twenty-year sleep.      </a:t>
            </a:r>
          </a:p>
          <a:p>
            <a:pPr>
              <a:buFont typeface="Courier New" pitchFamily="49" charset="0"/>
              <a:buChar char="o"/>
            </a:pPr>
            <a:r>
              <a:rPr lang="en-US" dirty="0" smtClean="0"/>
              <a:t>revived appreciation for natural beauty: beauty of natural landscapes is seen through the images of Catskill Mountains and their personification.</a:t>
            </a:r>
          </a:p>
          <a:p>
            <a:pPr>
              <a:buFont typeface="Courier New" pitchFamily="49" charset="0"/>
              <a:buChar char="o"/>
            </a:pPr>
            <a:r>
              <a:rPr lang="en-US" dirty="0" smtClean="0"/>
              <a:t>Interest in country, rural life and its people / rural versus urban setting</a:t>
            </a:r>
          </a:p>
          <a:p>
            <a:pPr>
              <a:buFont typeface="Courier New" pitchFamily="49" charset="0"/>
              <a:buChar char="o"/>
            </a:pPr>
            <a:r>
              <a:rPr lang="en-US" dirty="0" smtClean="0"/>
              <a:t>Interest in the past: stories about Henry Hudson and its crew.</a:t>
            </a:r>
          </a:p>
          <a:p>
            <a:endParaRPr lang="el-GR" dirty="0"/>
          </a:p>
        </p:txBody>
      </p:sp>
    </p:spTree>
    <p:extLst>
      <p:ext uri="{BB962C8B-B14F-4D97-AF65-F5344CB8AC3E}">
        <p14:creationId xmlns:p14="http://schemas.microsoft.com/office/powerpoint/2010/main" val="469996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60648"/>
            <a:ext cx="9144000" cy="6336704"/>
          </a:xfrm>
          <a:solidFill>
            <a:schemeClr val="accent3">
              <a:lumMod val="40000"/>
              <a:lumOff val="60000"/>
            </a:schemeClr>
          </a:solidFill>
        </p:spPr>
        <p:txBody>
          <a:bodyPr>
            <a:normAutofit/>
          </a:bodyPr>
          <a:lstStyle/>
          <a:p>
            <a:pPr>
              <a:buFont typeface="Courier New" pitchFamily="49" charset="0"/>
              <a:buChar char="o"/>
            </a:pPr>
            <a:endParaRPr lang="en-US" dirty="0" smtClean="0"/>
          </a:p>
          <a:p>
            <a:pPr>
              <a:buFont typeface="Courier New" pitchFamily="49" charset="0"/>
              <a:buChar char="o"/>
            </a:pPr>
            <a:r>
              <a:rPr lang="en-US" dirty="0" smtClean="0"/>
              <a:t>Melancholy: Rip wanders in the Mountains, has difficulty communicating with people, his only company is his dog, ‘Wolf’. </a:t>
            </a:r>
          </a:p>
          <a:p>
            <a:pPr>
              <a:buFont typeface="Courier New" pitchFamily="49" charset="0"/>
              <a:buChar char="o"/>
            </a:pPr>
            <a:r>
              <a:rPr lang="en-US" dirty="0"/>
              <a:t>Distrust of civilization</a:t>
            </a:r>
          </a:p>
          <a:p>
            <a:pPr>
              <a:buFont typeface="Courier New" pitchFamily="49" charset="0"/>
              <a:buChar char="o"/>
            </a:pPr>
            <a:r>
              <a:rPr lang="en-US" dirty="0" smtClean="0"/>
              <a:t>Concern for and emphasis on </a:t>
            </a:r>
            <a:r>
              <a:rPr lang="en-US" dirty="0"/>
              <a:t>individual freedom</a:t>
            </a:r>
          </a:p>
          <a:p>
            <a:pPr marL="0" indent="0">
              <a:buNone/>
            </a:pPr>
            <a:r>
              <a:rPr lang="en-US" dirty="0"/>
              <a:t>	</a:t>
            </a:r>
            <a:r>
              <a:rPr lang="en-US" u="sng" dirty="0" smtClean="0"/>
              <a:t>Characteristics of romantic characters</a:t>
            </a:r>
            <a:r>
              <a:rPr lang="en-US" dirty="0" smtClean="0"/>
              <a:t>:</a:t>
            </a:r>
          </a:p>
          <a:p>
            <a:r>
              <a:rPr lang="en-US" dirty="0" smtClean="0"/>
              <a:t>innocence, love for nature, </a:t>
            </a:r>
          </a:p>
          <a:p>
            <a:r>
              <a:rPr lang="en-US" dirty="0" smtClean="0"/>
              <a:t>distrust of women and  civilization </a:t>
            </a:r>
          </a:p>
          <a:p>
            <a:pPr marL="0" indent="0">
              <a:buNone/>
            </a:pPr>
            <a:endParaRPr lang="el-GR" dirty="0"/>
          </a:p>
        </p:txBody>
      </p:sp>
    </p:spTree>
    <p:extLst>
      <p:ext uri="{BB962C8B-B14F-4D97-AF65-F5344CB8AC3E}">
        <p14:creationId xmlns:p14="http://schemas.microsoft.com/office/powerpoint/2010/main" val="171127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457200" y="274638"/>
            <a:ext cx="8229600" cy="778098"/>
          </a:xfrm>
        </p:spPr>
        <p:txBody>
          <a:bodyPr>
            <a:normAutofit fontScale="90000"/>
          </a:bodyPr>
          <a:lstStyle/>
          <a:p>
            <a:r>
              <a:rPr lang="en-US" sz="3200" dirty="0"/>
              <a:t>A founding myth of American culture</a:t>
            </a:r>
            <a:r>
              <a:rPr lang="en-US" sz="3200" dirty="0" smtClean="0"/>
              <a:t>: WHY</a:t>
            </a:r>
            <a:r>
              <a:rPr lang="en-US" sz="3200" dirty="0"/>
              <a:t>? </a:t>
            </a:r>
            <a:br>
              <a:rPr lang="en-US" sz="3200" dirty="0"/>
            </a:br>
            <a:r>
              <a:rPr lang="en-US" sz="3200" dirty="0"/>
              <a:t/>
            </a:r>
            <a:br>
              <a:rPr lang="en-US" sz="3200" dirty="0"/>
            </a:br>
            <a:endParaRPr lang="el-GR" sz="3200" dirty="0"/>
          </a:p>
        </p:txBody>
      </p:sp>
      <p:sp>
        <p:nvSpPr>
          <p:cNvPr id="13315" name="Rectangle 3"/>
          <p:cNvSpPr>
            <a:spLocks noGrp="1" noChangeArrowheads="1"/>
          </p:cNvSpPr>
          <p:nvPr>
            <p:ph type="body" idx="4294967295"/>
          </p:nvPr>
        </p:nvSpPr>
        <p:spPr>
          <a:xfrm>
            <a:off x="395536" y="764704"/>
            <a:ext cx="8353177" cy="5759921"/>
          </a:xfrm>
          <a:ln w="76200">
            <a:pattFill prst="sphere">
              <a:fgClr>
                <a:schemeClr val="tx1"/>
              </a:fgClr>
              <a:bgClr>
                <a:srgbClr val="FFFFFF"/>
              </a:bgClr>
            </a:pattFill>
            <a:miter lim="800000"/>
            <a:headEnd/>
            <a:tailEnd/>
          </a:ln>
        </p:spPr>
        <p:txBody>
          <a:bodyPr>
            <a:normAutofit fontScale="85000" lnSpcReduction="10000"/>
          </a:bodyPr>
          <a:lstStyle/>
          <a:p>
            <a:pPr>
              <a:lnSpc>
                <a:spcPct val="90000"/>
              </a:lnSpc>
              <a:buFont typeface="Wingdings" pitchFamily="2" charset="2"/>
              <a:buChar char="v"/>
            </a:pPr>
            <a:r>
              <a:rPr lang="en-US" sz="2800" dirty="0" smtClean="0"/>
              <a:t>depicts </a:t>
            </a:r>
            <a:r>
              <a:rPr lang="en-US" sz="2800" dirty="0"/>
              <a:t>American society and </a:t>
            </a:r>
            <a:r>
              <a:rPr lang="en-US" sz="2800" dirty="0" smtClean="0"/>
              <a:t>explores </a:t>
            </a:r>
            <a:r>
              <a:rPr lang="en-US" sz="2800" dirty="0"/>
              <a:t>the American </a:t>
            </a:r>
            <a:r>
              <a:rPr lang="en-US" sz="2800" dirty="0" smtClean="0"/>
              <a:t>landscape</a:t>
            </a:r>
          </a:p>
          <a:p>
            <a:pPr marL="0" indent="0">
              <a:lnSpc>
                <a:spcPct val="90000"/>
              </a:lnSpc>
              <a:buNone/>
            </a:pPr>
            <a:r>
              <a:rPr lang="en-US" sz="2800" dirty="0" smtClean="0"/>
              <a:t> </a:t>
            </a:r>
          </a:p>
          <a:p>
            <a:pPr>
              <a:lnSpc>
                <a:spcPct val="90000"/>
              </a:lnSpc>
              <a:buFont typeface="Wingdings" pitchFamily="2" charset="2"/>
              <a:buChar char="v"/>
            </a:pPr>
            <a:r>
              <a:rPr lang="en-US" sz="2800" dirty="0" smtClean="0"/>
              <a:t>the </a:t>
            </a:r>
            <a:r>
              <a:rPr lang="en-US" sz="2800" dirty="0"/>
              <a:t>belief in the fresh start, the new beginning, following the dream </a:t>
            </a:r>
            <a:endParaRPr lang="en-US" sz="2800" dirty="0" smtClean="0"/>
          </a:p>
          <a:p>
            <a:pPr>
              <a:lnSpc>
                <a:spcPct val="90000"/>
              </a:lnSpc>
              <a:buFont typeface="Wingdings" pitchFamily="2" charset="2"/>
              <a:buChar char="v"/>
            </a:pPr>
            <a:endParaRPr lang="en-US" sz="2800" dirty="0" smtClean="0"/>
          </a:p>
          <a:p>
            <a:pPr>
              <a:lnSpc>
                <a:spcPct val="90000"/>
              </a:lnSpc>
              <a:buFont typeface="Wingdings" pitchFamily="2" charset="2"/>
              <a:buChar char="v"/>
            </a:pPr>
            <a:r>
              <a:rPr lang="en-US" sz="2800" dirty="0"/>
              <a:t>t</a:t>
            </a:r>
            <a:r>
              <a:rPr lang="en-US" sz="2800" dirty="0" smtClean="0"/>
              <a:t>ension </a:t>
            </a:r>
            <a:r>
              <a:rPr lang="en-US" sz="2800" dirty="0"/>
              <a:t>between stasis and the future (assimilation vs separation, individualism vs community, westward expansion</a:t>
            </a:r>
            <a:r>
              <a:rPr lang="en-US" sz="2800" dirty="0" smtClean="0"/>
              <a:t>)</a:t>
            </a:r>
          </a:p>
          <a:p>
            <a:pPr marL="0" indent="0">
              <a:lnSpc>
                <a:spcPct val="90000"/>
              </a:lnSpc>
              <a:buNone/>
            </a:pPr>
            <a:endParaRPr lang="en-US" sz="2800" dirty="0" smtClean="0"/>
          </a:p>
          <a:p>
            <a:pPr>
              <a:lnSpc>
                <a:spcPct val="90000"/>
              </a:lnSpc>
              <a:buFont typeface="Wingdings" pitchFamily="2" charset="2"/>
              <a:buChar char="v"/>
            </a:pPr>
            <a:r>
              <a:rPr lang="el-GR" sz="2800" dirty="0" smtClean="0"/>
              <a:t>The </a:t>
            </a:r>
            <a:r>
              <a:rPr lang="el-GR" sz="2800" dirty="0" err="1"/>
              <a:t>conflict</a:t>
            </a:r>
            <a:r>
              <a:rPr lang="el-GR" sz="2800" dirty="0"/>
              <a:t> </a:t>
            </a:r>
            <a:r>
              <a:rPr lang="el-GR" sz="2800" dirty="0" err="1"/>
              <a:t>between</a:t>
            </a:r>
            <a:r>
              <a:rPr lang="el-GR" sz="2800" dirty="0"/>
              <a:t> </a:t>
            </a:r>
            <a:r>
              <a:rPr lang="el-GR" sz="2800" dirty="0" err="1"/>
              <a:t>nature</a:t>
            </a:r>
            <a:r>
              <a:rPr lang="el-GR" sz="2800" dirty="0"/>
              <a:t> and the “</a:t>
            </a:r>
            <a:r>
              <a:rPr lang="el-GR" sz="2800" dirty="0" err="1"/>
              <a:t>civilized</a:t>
            </a:r>
            <a:r>
              <a:rPr lang="el-GR" sz="2800" dirty="0"/>
              <a:t>” </a:t>
            </a:r>
            <a:r>
              <a:rPr lang="el-GR" sz="2800" dirty="0" err="1"/>
              <a:t>world</a:t>
            </a:r>
            <a:r>
              <a:rPr lang="el-GR" sz="2800" dirty="0"/>
              <a:t> of the </a:t>
            </a:r>
            <a:r>
              <a:rPr lang="el-GR" sz="2800" dirty="0" err="1"/>
              <a:t>marketplace</a:t>
            </a:r>
            <a:r>
              <a:rPr lang="el-GR" sz="2800" dirty="0"/>
              <a:t> </a:t>
            </a:r>
            <a:r>
              <a:rPr lang="el-GR" sz="2800" dirty="0" err="1"/>
              <a:t>at</a:t>
            </a:r>
            <a:r>
              <a:rPr lang="el-GR" sz="2800" dirty="0"/>
              <a:t> the </a:t>
            </a:r>
            <a:r>
              <a:rPr lang="el-GR" sz="2800" dirty="0" err="1"/>
              <a:t>heart</a:t>
            </a:r>
            <a:r>
              <a:rPr lang="el-GR" sz="2800" dirty="0"/>
              <a:t> of </a:t>
            </a:r>
            <a:r>
              <a:rPr lang="el-GR" sz="2800" dirty="0" err="1"/>
              <a:t>Rip</a:t>
            </a:r>
            <a:r>
              <a:rPr lang="el-GR" sz="2800" dirty="0"/>
              <a:t> </a:t>
            </a:r>
            <a:r>
              <a:rPr lang="el-GR" sz="2800" dirty="0" err="1"/>
              <a:t>Van</a:t>
            </a:r>
            <a:r>
              <a:rPr lang="el-GR" sz="2800" dirty="0"/>
              <a:t> </a:t>
            </a:r>
            <a:r>
              <a:rPr lang="el-GR" sz="2800" dirty="0" err="1"/>
              <a:t>Winkle</a:t>
            </a:r>
            <a:r>
              <a:rPr lang="el-GR" sz="2800" dirty="0" smtClean="0"/>
              <a:t>.</a:t>
            </a:r>
            <a:endParaRPr lang="en-US" sz="2800" dirty="0" smtClean="0"/>
          </a:p>
          <a:p>
            <a:pPr marL="0" indent="0">
              <a:lnSpc>
                <a:spcPct val="90000"/>
              </a:lnSpc>
              <a:buNone/>
            </a:pPr>
            <a:endParaRPr lang="en-US" sz="2800" dirty="0" smtClean="0"/>
          </a:p>
          <a:p>
            <a:pPr>
              <a:lnSpc>
                <a:spcPct val="90000"/>
              </a:lnSpc>
              <a:buFont typeface="Wingdings" pitchFamily="2" charset="2"/>
              <a:buChar char="v"/>
            </a:pPr>
            <a:r>
              <a:rPr lang="en-US" sz="2800" dirty="0" smtClean="0"/>
              <a:t>shows distaste for the world before the Revolution</a:t>
            </a:r>
            <a:br>
              <a:rPr lang="en-US" sz="2800" dirty="0" smtClean="0"/>
            </a:br>
            <a:endParaRPr lang="en-US" sz="2800" dirty="0"/>
          </a:p>
          <a:p>
            <a:pPr>
              <a:lnSpc>
                <a:spcPct val="90000"/>
              </a:lnSpc>
              <a:buFont typeface="Wingdings" pitchFamily="2" charset="2"/>
              <a:buChar char="v"/>
            </a:pPr>
            <a:r>
              <a:rPr lang="en-US" sz="2800" dirty="0"/>
              <a:t>It foregrounds contradictions of American </a:t>
            </a:r>
            <a:r>
              <a:rPr lang="en-US" sz="2800" dirty="0" smtClean="0"/>
              <a:t>identity</a:t>
            </a:r>
          </a:p>
          <a:p>
            <a:pPr marL="0" indent="0">
              <a:lnSpc>
                <a:spcPct val="90000"/>
              </a:lnSpc>
              <a:buNone/>
            </a:pPr>
            <a:endParaRPr lang="en-US" sz="2800" dirty="0" smtClean="0"/>
          </a:p>
          <a:p>
            <a:pPr>
              <a:lnSpc>
                <a:spcPct val="90000"/>
              </a:lnSpc>
              <a:buFont typeface="Wingdings" pitchFamily="2" charset="2"/>
              <a:buChar char="v"/>
            </a:pPr>
            <a:r>
              <a:rPr lang="en-US" sz="2800" dirty="0" smtClean="0"/>
              <a:t> fear of boundlessness and the need to impose form on space</a:t>
            </a:r>
            <a:endParaRPr lang="en-US" sz="2800" dirty="0"/>
          </a:p>
          <a:p>
            <a:pPr>
              <a:lnSpc>
                <a:spcPct val="90000"/>
              </a:lnSpc>
              <a:buFont typeface="Wingdings" pitchFamily="2" charset="2"/>
              <a:buChar char="v"/>
            </a:pPr>
            <a:endParaRPr lang="en-US" sz="2800" dirty="0"/>
          </a:p>
          <a:p>
            <a:pPr>
              <a:lnSpc>
                <a:spcPct val="90000"/>
              </a:lnSpc>
              <a:buFont typeface="Wingdings" pitchFamily="2" charset="2"/>
              <a:buChar char="v"/>
            </a:pPr>
            <a:endParaRPr lang="en-US" sz="2800" dirty="0"/>
          </a:p>
        </p:txBody>
      </p:sp>
    </p:spTree>
    <p:extLst>
      <p:ext uri="{BB962C8B-B14F-4D97-AF65-F5344CB8AC3E}">
        <p14:creationId xmlns:p14="http://schemas.microsoft.com/office/powerpoint/2010/main" val="114405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freeworldmaps.net/united-states/northeast/northeastern_us_political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143750" cy="610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6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originals/e8/6a/5c/e86a5c017ceee3c1fc4baf53fffed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704856" cy="634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5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seo.org/images/states/ny-ma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4004"/>
            <a:ext cx="8568952"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47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0"/>
            <a:ext cx="5076056" cy="6858000"/>
          </a:xfrm>
          <a:blipFill>
            <a:blip r:embed="rId2"/>
            <a:tile tx="0" ty="0" sx="100000" sy="100000" flip="none" algn="tl"/>
          </a:blipFill>
        </p:spPr>
        <p:txBody>
          <a:bodyPr>
            <a:normAutofit fontScale="90000"/>
          </a:bodyPr>
          <a:lstStyle/>
          <a:p>
            <a:pPr marL="457200" indent="-457200" algn="l">
              <a:buFont typeface="Wingdings" panose="05000000000000000000" pitchFamily="2" charset="2"/>
              <a:buChar char="Ø"/>
            </a:pPr>
            <a:r>
              <a:rPr lang="en-US" sz="2700" dirty="0" smtClean="0"/>
              <a:t>a village located in eastern New York, near the Hudson River up in the Catskill mountains. </a:t>
            </a:r>
            <a:br>
              <a:rPr lang="en-US" sz="2700" dirty="0" smtClean="0"/>
            </a:br>
            <a:r>
              <a:rPr lang="en-US" sz="2700" dirty="0"/>
              <a:t/>
            </a:r>
            <a:br>
              <a:rPr lang="en-US" sz="2700" dirty="0"/>
            </a:br>
            <a:r>
              <a:rPr lang="en-US" sz="2200" dirty="0" smtClean="0"/>
              <a:t>WHOEVER </a:t>
            </a:r>
            <a:r>
              <a:rPr lang="en-US" sz="2200" dirty="0"/>
              <a:t>has made a voyage up </a:t>
            </a:r>
            <a:r>
              <a:rPr lang="en-US" sz="2200" dirty="0" smtClean="0"/>
              <a:t>the Hudson </a:t>
            </a:r>
            <a:r>
              <a:rPr lang="en-US" sz="2200" dirty="0"/>
              <a:t>must remember </a:t>
            </a:r>
            <a:r>
              <a:rPr lang="en-US" sz="2200" dirty="0" smtClean="0"/>
              <a:t>the </a:t>
            </a:r>
            <a:r>
              <a:rPr lang="en-US" sz="2200" dirty="0" err="1" smtClean="0"/>
              <a:t>Kaatskill</a:t>
            </a:r>
            <a:r>
              <a:rPr lang="en-US" sz="2200" dirty="0" smtClean="0"/>
              <a:t> </a:t>
            </a:r>
            <a:r>
              <a:rPr lang="en-US" sz="2200" dirty="0"/>
              <a:t>mountains</a:t>
            </a:r>
            <a:r>
              <a:rPr lang="en-US" sz="2700" dirty="0" smtClean="0"/>
              <a:t/>
            </a:r>
            <a:br>
              <a:rPr lang="en-US" sz="2700" dirty="0" smtClean="0"/>
            </a:br>
            <a:r>
              <a:rPr lang="en-US" sz="2700" dirty="0" smtClean="0"/>
              <a:t/>
            </a:r>
            <a:br>
              <a:rPr lang="en-US" sz="2700" dirty="0" smtClean="0"/>
            </a:br>
            <a:r>
              <a:rPr lang="en-US" sz="2700" dirty="0" smtClean="0"/>
              <a:t>Time, two periods:</a:t>
            </a:r>
            <a:br>
              <a:rPr lang="en-US" sz="2700" dirty="0" smtClean="0"/>
            </a:br>
            <a:r>
              <a:rPr lang="en-US" sz="2700" dirty="0" smtClean="0"/>
              <a:t>1.</a:t>
            </a:r>
            <a:r>
              <a:rPr lang="en-US" dirty="0" smtClean="0"/>
              <a:t>  </a:t>
            </a:r>
            <a:r>
              <a:rPr lang="en-US" sz="2700" dirty="0" smtClean="0"/>
              <a:t> 5 or 6 years before the American  Revolution for Independence (1776-1783), when America was still a colony of   the British Empire </a:t>
            </a:r>
            <a:br>
              <a:rPr lang="en-US" sz="2700" dirty="0" smtClean="0"/>
            </a:br>
            <a:r>
              <a:rPr lang="en-US" sz="2700" dirty="0" smtClean="0"/>
              <a:t>2.    20 years after the American Revolution </a:t>
            </a:r>
            <a:br>
              <a:rPr lang="en-US" sz="2700" dirty="0" smtClean="0"/>
            </a:br>
            <a:endParaRPr lang="el-GR" sz="2700" dirty="0"/>
          </a:p>
        </p:txBody>
      </p:sp>
      <p:pic>
        <p:nvPicPr>
          <p:cNvPr id="4098" name="Picture 2" descr="The Return of Rip van Winkle - John Qui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3816424" cy="431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188641"/>
            <a:ext cx="3312368" cy="707886"/>
          </a:xfrm>
          <a:prstGeom prst="rect">
            <a:avLst/>
          </a:prstGeom>
        </p:spPr>
        <p:txBody>
          <a:bodyPr wrap="square">
            <a:spAutoFit/>
          </a:bodyPr>
          <a:lstStyle/>
          <a:p>
            <a:r>
              <a:rPr lang="en-US" sz="4000" dirty="0">
                <a:solidFill>
                  <a:prstClr val="black"/>
                </a:solidFill>
                <a:ea typeface="+mj-ea"/>
                <a:cs typeface="+mj-cs"/>
              </a:rPr>
              <a:t>A. Setting </a:t>
            </a:r>
            <a:endParaRPr lang="el-GR" sz="4000" dirty="0"/>
          </a:p>
        </p:txBody>
      </p:sp>
    </p:spTree>
    <p:extLst>
      <p:ext uri="{BB962C8B-B14F-4D97-AF65-F5344CB8AC3E}">
        <p14:creationId xmlns:p14="http://schemas.microsoft.com/office/powerpoint/2010/main" val="2623004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1704</Words>
  <Application>Microsoft Office PowerPoint</Application>
  <PresentationFormat>On-screen Show (4:3)</PresentationFormat>
  <Paragraphs>125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Aharoni</vt:lpstr>
      <vt:lpstr>Arial</vt:lpstr>
      <vt:lpstr>Arial Narrow</vt:lpstr>
      <vt:lpstr>Bell MT</vt:lpstr>
      <vt:lpstr>Calibri</vt:lpstr>
      <vt:lpstr>Courier New</vt:lpstr>
      <vt:lpstr>Georgia</vt:lpstr>
      <vt:lpstr>Times New Roman</vt:lpstr>
      <vt:lpstr>Wingdings</vt:lpstr>
      <vt:lpstr>Office Theme</vt:lpstr>
      <vt:lpstr>First published in the collection  The Sketch Book 1820.  . </vt:lpstr>
      <vt:lpstr> American Romanticism 1820 -1865  described as an ideological shift on the grand scale from conservative to liberal ideas  </vt:lpstr>
      <vt:lpstr> Romantic Influences </vt:lpstr>
      <vt:lpstr>PowerPoint Presentation</vt:lpstr>
      <vt:lpstr>A founding myth of American culture: WHY?   </vt:lpstr>
      <vt:lpstr>PowerPoint Presentation</vt:lpstr>
      <vt:lpstr>PowerPoint Presentation</vt:lpstr>
      <vt:lpstr>PowerPoint Presentation</vt:lpstr>
      <vt:lpstr>a village located in eastern New York, near the Hudson River up in the Catskill mountains.   WHOEVER has made a voyage up the Hudson must remember the Kaatskill mountains  Time, two periods: 1.   5 or 6 years before the American  Revolution for Independence (1776-1783), when America was still a colony of   the British Empire  2.    20 years after the American Revolution  </vt:lpstr>
      <vt:lpstr> Narrative viewpoint </vt:lpstr>
      <vt:lpstr>PowerPoint Presentation</vt:lpstr>
      <vt:lpstr>PowerPoint Presentation</vt:lpstr>
      <vt:lpstr> Rip Van Winkle   -meek, easygoing, kind, amiable, good natured man neighborly man, descends from great soldiers, but peaceful, obedient to his domineering wife   -an alcoholic characterized by idleness, unable to take on any responsibility. Everyone likes him, (esp. children) but rather isolated as he communicates better with his dog ‘Wolf’ than with the villagers   -passive, paralytic attitude towards life, tendency to escapism makes him an anti-heroic character, but also dreamy alternative in a culture of social conformity.  </vt:lpstr>
      <vt:lpstr>PowerPoint Presentation</vt:lpstr>
      <vt:lpstr>N. C. Wyeth, Washington Irving,  Rip Van Winkle   Philadelphia Date created  1921 </vt:lpstr>
      <vt:lpstr>PowerPoint Presentation</vt:lpstr>
      <vt:lpstr>PowerPoint Presentation</vt:lpstr>
      <vt:lpstr>PowerPoint Presentation</vt:lpstr>
      <vt:lpstr> QUESTION: How has the artist shown us that Rip Van Winkle has been asleep for 20 years?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Dora</dc:creator>
  <cp:lastModifiedBy>Author</cp:lastModifiedBy>
  <cp:revision>49</cp:revision>
  <dcterms:created xsi:type="dcterms:W3CDTF">2013-03-04T15:33:23Z</dcterms:created>
  <dcterms:modified xsi:type="dcterms:W3CDTF">2021-03-09T19:46:22Z</dcterms:modified>
</cp:coreProperties>
</file>