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71" r:id="rId4"/>
    <p:sldId id="275" r:id="rId5"/>
    <p:sldId id="257" r:id="rId6"/>
    <p:sldId id="258" r:id="rId7"/>
    <p:sldId id="280" r:id="rId8"/>
    <p:sldId id="285" r:id="rId9"/>
    <p:sldId id="259" r:id="rId10"/>
    <p:sldId id="260" r:id="rId11"/>
    <p:sldId id="261" r:id="rId12"/>
    <p:sldId id="266" r:id="rId13"/>
    <p:sldId id="276" r:id="rId14"/>
    <p:sldId id="264" r:id="rId15"/>
    <p:sldId id="287" r:id="rId16"/>
    <p:sldId id="262" r:id="rId17"/>
    <p:sldId id="273" r:id="rId18"/>
    <p:sldId id="286" r:id="rId19"/>
    <p:sldId id="288" r:id="rId20"/>
    <p:sldId id="289" r:id="rId21"/>
    <p:sldId id="290" r:id="rId22"/>
    <p:sldId id="291" r:id="rId23"/>
    <p:sldId id="292" r:id="rId24"/>
    <p:sldId id="294" r:id="rId25"/>
    <p:sldId id="295" r:id="rId26"/>
    <p:sldId id="272" r:id="rId27"/>
    <p:sldId id="296" r:id="rId28"/>
    <p:sldId id="297" r:id="rId29"/>
    <p:sldId id="299" r:id="rId30"/>
    <p:sldId id="281" r:id="rId31"/>
    <p:sldId id="277" r:id="rId32"/>
    <p:sldId id="284" r:id="rId33"/>
    <p:sldId id="283" r:id="rId34"/>
    <p:sldId id="282" r:id="rId35"/>
    <p:sldId id="278" r:id="rId36"/>
    <p:sldId id="279" r:id="rId37"/>
    <p:sldId id="298" r:id="rId38"/>
    <p:sldId id="267" r:id="rId39"/>
    <p:sldId id="268" r:id="rId40"/>
    <p:sldId id="269" r:id="rId4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33" autoAdjust="0"/>
  </p:normalViewPr>
  <p:slideViewPr>
    <p:cSldViewPr snapToGrid="0">
      <p:cViewPr varScale="1">
        <p:scale>
          <a:sx n="45" d="100"/>
          <a:sy n="45" d="100"/>
        </p:scale>
        <p:origin x="54" y="6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0B0B5A6D-53E5-4FC1-B9E5-66CD040B2DB2}" type="datetimeFigureOut">
              <a:rPr lang="el-GR" smtClean="0"/>
              <a:t>13/4/2021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553C95A-28D0-4583-9CCB-265F94095CA8}" type="slidenum">
              <a:rPr lang="el-GR" smtClean="0"/>
              <a:t>‹#›</a:t>
            </a:fld>
            <a:endParaRPr lang="el-GR"/>
          </a:p>
        </p:txBody>
      </p:sp>
    </p:spTree>
    <p:extLst>
      <p:ext uri="{BB962C8B-B14F-4D97-AF65-F5344CB8AC3E}">
        <p14:creationId xmlns:p14="http://schemas.microsoft.com/office/powerpoint/2010/main" val="323522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B0B5A6D-53E5-4FC1-B9E5-66CD040B2DB2}" type="datetimeFigureOut">
              <a:rPr lang="el-GR" smtClean="0"/>
              <a:t>13/4/2021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553C95A-28D0-4583-9CCB-265F94095CA8}" type="slidenum">
              <a:rPr lang="el-GR" smtClean="0"/>
              <a:t>‹#›</a:t>
            </a:fld>
            <a:endParaRPr lang="el-GR"/>
          </a:p>
        </p:txBody>
      </p:sp>
    </p:spTree>
    <p:extLst>
      <p:ext uri="{BB962C8B-B14F-4D97-AF65-F5344CB8AC3E}">
        <p14:creationId xmlns:p14="http://schemas.microsoft.com/office/powerpoint/2010/main" val="1817338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B0B5A6D-53E5-4FC1-B9E5-66CD040B2DB2}" type="datetimeFigureOut">
              <a:rPr lang="el-GR" smtClean="0"/>
              <a:t>13/4/2021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553C95A-28D0-4583-9CCB-265F94095CA8}" type="slidenum">
              <a:rPr lang="el-GR" smtClean="0"/>
              <a:t>‹#›</a:t>
            </a:fld>
            <a:endParaRPr lang="el-GR"/>
          </a:p>
        </p:txBody>
      </p:sp>
    </p:spTree>
    <p:extLst>
      <p:ext uri="{BB962C8B-B14F-4D97-AF65-F5344CB8AC3E}">
        <p14:creationId xmlns:p14="http://schemas.microsoft.com/office/powerpoint/2010/main" val="149001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B0B5A6D-53E5-4FC1-B9E5-66CD040B2DB2}" type="datetimeFigureOut">
              <a:rPr lang="el-GR" smtClean="0"/>
              <a:t>13/4/2021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553C95A-28D0-4583-9CCB-265F94095CA8}" type="slidenum">
              <a:rPr lang="el-GR" smtClean="0"/>
              <a:t>‹#›</a:t>
            </a:fld>
            <a:endParaRPr lang="el-GR"/>
          </a:p>
        </p:txBody>
      </p:sp>
    </p:spTree>
    <p:extLst>
      <p:ext uri="{BB962C8B-B14F-4D97-AF65-F5344CB8AC3E}">
        <p14:creationId xmlns:p14="http://schemas.microsoft.com/office/powerpoint/2010/main" val="1743749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B0B5A6D-53E5-4FC1-B9E5-66CD040B2DB2}" type="datetimeFigureOut">
              <a:rPr lang="el-GR" smtClean="0"/>
              <a:t>13/4/2021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553C95A-28D0-4583-9CCB-265F94095CA8}" type="slidenum">
              <a:rPr lang="el-GR" smtClean="0"/>
              <a:t>‹#›</a:t>
            </a:fld>
            <a:endParaRPr lang="el-GR"/>
          </a:p>
        </p:txBody>
      </p:sp>
    </p:spTree>
    <p:extLst>
      <p:ext uri="{BB962C8B-B14F-4D97-AF65-F5344CB8AC3E}">
        <p14:creationId xmlns:p14="http://schemas.microsoft.com/office/powerpoint/2010/main" val="194103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0B0B5A6D-53E5-4FC1-B9E5-66CD040B2DB2}" type="datetimeFigureOut">
              <a:rPr lang="el-GR" smtClean="0"/>
              <a:t>13/4/2021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553C95A-28D0-4583-9CCB-265F94095CA8}" type="slidenum">
              <a:rPr lang="el-GR" smtClean="0"/>
              <a:t>‹#›</a:t>
            </a:fld>
            <a:endParaRPr lang="el-GR"/>
          </a:p>
        </p:txBody>
      </p:sp>
    </p:spTree>
    <p:extLst>
      <p:ext uri="{BB962C8B-B14F-4D97-AF65-F5344CB8AC3E}">
        <p14:creationId xmlns:p14="http://schemas.microsoft.com/office/powerpoint/2010/main" val="3334400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0B0B5A6D-53E5-4FC1-B9E5-66CD040B2DB2}" type="datetimeFigureOut">
              <a:rPr lang="el-GR" smtClean="0"/>
              <a:t>13/4/2021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F553C95A-28D0-4583-9CCB-265F94095CA8}" type="slidenum">
              <a:rPr lang="el-GR" smtClean="0"/>
              <a:t>‹#›</a:t>
            </a:fld>
            <a:endParaRPr lang="el-GR"/>
          </a:p>
        </p:txBody>
      </p:sp>
    </p:spTree>
    <p:extLst>
      <p:ext uri="{BB962C8B-B14F-4D97-AF65-F5344CB8AC3E}">
        <p14:creationId xmlns:p14="http://schemas.microsoft.com/office/powerpoint/2010/main" val="57898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0B0B5A6D-53E5-4FC1-B9E5-66CD040B2DB2}" type="datetimeFigureOut">
              <a:rPr lang="el-GR" smtClean="0"/>
              <a:t>13/4/2021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F553C95A-28D0-4583-9CCB-265F94095CA8}" type="slidenum">
              <a:rPr lang="el-GR" smtClean="0"/>
              <a:t>‹#›</a:t>
            </a:fld>
            <a:endParaRPr lang="el-GR"/>
          </a:p>
        </p:txBody>
      </p:sp>
    </p:spTree>
    <p:extLst>
      <p:ext uri="{BB962C8B-B14F-4D97-AF65-F5344CB8AC3E}">
        <p14:creationId xmlns:p14="http://schemas.microsoft.com/office/powerpoint/2010/main" val="2071928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0B5A6D-53E5-4FC1-B9E5-66CD040B2DB2}" type="datetimeFigureOut">
              <a:rPr lang="el-GR" smtClean="0"/>
              <a:t>13/4/2021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F553C95A-28D0-4583-9CCB-265F94095CA8}" type="slidenum">
              <a:rPr lang="el-GR" smtClean="0"/>
              <a:t>‹#›</a:t>
            </a:fld>
            <a:endParaRPr lang="el-GR"/>
          </a:p>
        </p:txBody>
      </p:sp>
    </p:spTree>
    <p:extLst>
      <p:ext uri="{BB962C8B-B14F-4D97-AF65-F5344CB8AC3E}">
        <p14:creationId xmlns:p14="http://schemas.microsoft.com/office/powerpoint/2010/main" val="3732369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B0B5A6D-53E5-4FC1-B9E5-66CD040B2DB2}" type="datetimeFigureOut">
              <a:rPr lang="el-GR" smtClean="0"/>
              <a:t>13/4/2021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553C95A-28D0-4583-9CCB-265F94095CA8}" type="slidenum">
              <a:rPr lang="el-GR" smtClean="0"/>
              <a:t>‹#›</a:t>
            </a:fld>
            <a:endParaRPr lang="el-GR"/>
          </a:p>
        </p:txBody>
      </p:sp>
    </p:spTree>
    <p:extLst>
      <p:ext uri="{BB962C8B-B14F-4D97-AF65-F5344CB8AC3E}">
        <p14:creationId xmlns:p14="http://schemas.microsoft.com/office/powerpoint/2010/main" val="621822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B0B5A6D-53E5-4FC1-B9E5-66CD040B2DB2}" type="datetimeFigureOut">
              <a:rPr lang="el-GR" smtClean="0"/>
              <a:t>13/4/2021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553C95A-28D0-4583-9CCB-265F94095CA8}" type="slidenum">
              <a:rPr lang="el-GR" smtClean="0"/>
              <a:t>‹#›</a:t>
            </a:fld>
            <a:endParaRPr lang="el-GR"/>
          </a:p>
        </p:txBody>
      </p:sp>
    </p:spTree>
    <p:extLst>
      <p:ext uri="{BB962C8B-B14F-4D97-AF65-F5344CB8AC3E}">
        <p14:creationId xmlns:p14="http://schemas.microsoft.com/office/powerpoint/2010/main" val="2786678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0B5A6D-53E5-4FC1-B9E5-66CD040B2DB2}" type="datetimeFigureOut">
              <a:rPr lang="el-GR" smtClean="0"/>
              <a:t>13/4/2021</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3C95A-28D0-4583-9CCB-265F94095CA8}" type="slidenum">
              <a:rPr lang="el-GR" smtClean="0"/>
              <a:t>‹#›</a:t>
            </a:fld>
            <a:endParaRPr lang="el-GR"/>
          </a:p>
        </p:txBody>
      </p:sp>
    </p:spTree>
    <p:extLst>
      <p:ext uri="{BB962C8B-B14F-4D97-AF65-F5344CB8AC3E}">
        <p14:creationId xmlns:p14="http://schemas.microsoft.com/office/powerpoint/2010/main" val="3468618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The_Last_of_the_Mohicans"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upload.wikimedia.org/wikipedia/commons/c/c7/George_Inness_001.jpg"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upload.wikimedia.org/wikipedia/commons/9/98/George_Inness_002.jpg"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3628" y="4422201"/>
            <a:ext cx="7027650" cy="1360849"/>
          </a:xfrm>
        </p:spPr>
        <p:txBody>
          <a:bodyPr/>
          <a:lstStyle/>
          <a:p>
            <a:endParaRPr lang="el-GR" dirty="0"/>
          </a:p>
        </p:txBody>
      </p:sp>
      <p:sp>
        <p:nvSpPr>
          <p:cNvPr id="3" name="Subtitle 2"/>
          <p:cNvSpPr>
            <a:spLocks noGrp="1"/>
          </p:cNvSpPr>
          <p:nvPr>
            <p:ph type="subTitle" idx="1"/>
          </p:nvPr>
        </p:nvSpPr>
        <p:spPr>
          <a:xfrm>
            <a:off x="9645805" y="925551"/>
            <a:ext cx="2308302" cy="4332249"/>
          </a:xfrm>
        </p:spPr>
        <p:txBody>
          <a:bodyPr>
            <a:normAutofit/>
          </a:bodyPr>
          <a:lstStyle/>
          <a:p>
            <a:r>
              <a:rPr lang="en-US" b="0" i="0" dirty="0" smtClean="0">
                <a:effectLst/>
                <a:latin typeface="Arial" panose="020B0604020202020204" pitchFamily="34" charset="0"/>
              </a:rPr>
              <a:t>Emerson‘s hometown of </a:t>
            </a:r>
            <a:r>
              <a:rPr lang="en-US" b="1" i="0" dirty="0" smtClean="0">
                <a:effectLst/>
                <a:latin typeface="Arial" panose="020B0604020202020204" pitchFamily="34" charset="0"/>
              </a:rPr>
              <a:t>Concord, MA </a:t>
            </a:r>
            <a:r>
              <a:rPr lang="en-US" b="0" i="0" dirty="0" smtClean="0">
                <a:effectLst/>
                <a:latin typeface="Arial" panose="020B0604020202020204" pitchFamily="34" charset="0"/>
              </a:rPr>
              <a:t>becomes the epicenter, the meeting place for the Transcendental Club.</a:t>
            </a:r>
            <a:endParaRPr lang="el-GR" dirty="0"/>
          </a:p>
        </p:txBody>
      </p:sp>
      <p:pic>
        <p:nvPicPr>
          <p:cNvPr id="1026" name="Picture 2" descr="Ralph Waldo Emerson House (Concord, 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67746" cy="7027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262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71" y="365125"/>
            <a:ext cx="8218449" cy="1325563"/>
          </a:xfrm>
          <a:blipFill>
            <a:blip r:embed="rId2"/>
            <a:tile tx="0" ty="0" sx="100000" sy="100000" flip="none" algn="tl"/>
          </a:blipFill>
        </p:spPr>
        <p:txBody>
          <a:bodyPr/>
          <a:lstStyle/>
          <a:p>
            <a:r>
              <a:rPr lang="en-US" b="1" dirty="0" smtClean="0"/>
              <a:t>The Divinity School Address</a:t>
            </a:r>
            <a:r>
              <a:rPr lang="en-US" dirty="0" smtClean="0"/>
              <a:t>, 1838  </a:t>
            </a:r>
            <a:endParaRPr lang="el-GR" dirty="0"/>
          </a:p>
        </p:txBody>
      </p:sp>
      <p:sp>
        <p:nvSpPr>
          <p:cNvPr id="3" name="Content Placeholder 2"/>
          <p:cNvSpPr>
            <a:spLocks noGrp="1"/>
          </p:cNvSpPr>
          <p:nvPr>
            <p:ph idx="1"/>
          </p:nvPr>
        </p:nvSpPr>
        <p:spPr>
          <a:xfrm>
            <a:off x="189571" y="1825625"/>
            <a:ext cx="8848957" cy="4419058"/>
          </a:xfrm>
        </p:spPr>
        <p:txBody>
          <a:bodyPr>
            <a:normAutofit fontScale="85000" lnSpcReduction="20000"/>
          </a:bodyPr>
          <a:lstStyle/>
          <a:p>
            <a:pPr marL="0" indent="0">
              <a:buNone/>
            </a:pPr>
            <a:r>
              <a:rPr lang="en-US" dirty="0" smtClean="0"/>
              <a:t>1. Emerson argues that ―good is positive.  Evil is merely privative, not absolute; it is like cold, which is the privation of heat.</a:t>
            </a:r>
          </a:p>
          <a:p>
            <a:r>
              <a:rPr lang="en-US" dirty="0" smtClean="0"/>
              <a:t>Unlike the traditional Christian theology, with good and evil as two entities in opposition, Emerson presents good as the only entity that exists tangibly. This idea contributes to the generally optimistic feeling of </a:t>
            </a:r>
            <a:r>
              <a:rPr lang="en-US" dirty="0" err="1" smtClean="0"/>
              <a:t>Emersonian</a:t>
            </a:r>
            <a:r>
              <a:rPr lang="en-US" dirty="0" smtClean="0"/>
              <a:t> Transcendentalism. </a:t>
            </a:r>
            <a:r>
              <a:rPr lang="en-US" dirty="0" err="1" smtClean="0"/>
              <a:t>F.ex</a:t>
            </a:r>
            <a:r>
              <a:rPr lang="en-US" dirty="0" smtClean="0"/>
              <a:t>. a dark room is not dark by nature, but it merely lacks light.  When a single ray of light is introduced to the room, things in the room begin to become visible, and with more light, more can be seen</a:t>
            </a:r>
          </a:p>
          <a:p>
            <a:pPr marL="0" indent="0">
              <a:buNone/>
            </a:pPr>
            <a:r>
              <a:rPr lang="en-US" dirty="0" smtClean="0"/>
              <a:t>2. The second major discussion is that of the failings of the current established church.  Because the church does not seek to have each person  find their own relationship to God, relying instead on the discussions of their predecessors.  In place of truth, which should be the ultimate goal of one‘s spiritual search, the church substitutes language and rhetoric.</a:t>
            </a:r>
            <a:endParaRPr lang="el-GR" dirty="0"/>
          </a:p>
        </p:txBody>
      </p:sp>
      <p:pic>
        <p:nvPicPr>
          <p:cNvPr id="4" name="Picture 3"/>
          <p:cNvPicPr>
            <a:picLocks noChangeAspect="1"/>
          </p:cNvPicPr>
          <p:nvPr/>
        </p:nvPicPr>
        <p:blipFill>
          <a:blip r:embed="rId3"/>
          <a:stretch>
            <a:fillRect/>
          </a:stretch>
        </p:blipFill>
        <p:spPr>
          <a:xfrm>
            <a:off x="9038528" y="1027906"/>
            <a:ext cx="2857500" cy="4286250"/>
          </a:xfrm>
          <a:prstGeom prst="rect">
            <a:avLst/>
          </a:prstGeom>
        </p:spPr>
      </p:pic>
    </p:spTree>
    <p:extLst>
      <p:ext uri="{BB962C8B-B14F-4D97-AF65-F5344CB8AC3E}">
        <p14:creationId xmlns:p14="http://schemas.microsoft.com/office/powerpoint/2010/main" val="2844360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538" y="365125"/>
            <a:ext cx="6534614" cy="1325563"/>
          </a:xfrm>
        </p:spPr>
        <p:txBody>
          <a:bodyPr/>
          <a:lstStyle/>
          <a:p>
            <a:r>
              <a:rPr lang="en-US" dirty="0" smtClean="0"/>
              <a:t>“Self-Reliance” and “Circles” in </a:t>
            </a:r>
            <a:r>
              <a:rPr lang="en-US" i="1" dirty="0" smtClean="0"/>
              <a:t>Essays</a:t>
            </a:r>
            <a:r>
              <a:rPr lang="en-US" dirty="0" smtClean="0"/>
              <a:t>, 1841</a:t>
            </a:r>
            <a:endParaRPr lang="el-GR" dirty="0"/>
          </a:p>
        </p:txBody>
      </p:sp>
      <p:sp>
        <p:nvSpPr>
          <p:cNvPr id="3" name="Content Placeholder 2"/>
          <p:cNvSpPr>
            <a:spLocks noGrp="1"/>
          </p:cNvSpPr>
          <p:nvPr>
            <p:ph idx="1"/>
          </p:nvPr>
        </p:nvSpPr>
        <p:spPr>
          <a:xfrm>
            <a:off x="122664" y="1814474"/>
            <a:ext cx="9367024" cy="4866120"/>
          </a:xfrm>
        </p:spPr>
        <p:txBody>
          <a:bodyPr>
            <a:normAutofit lnSpcReduction="10000"/>
          </a:bodyPr>
          <a:lstStyle/>
          <a:p>
            <a:r>
              <a:rPr lang="en-US" sz="2400" dirty="0" smtClean="0"/>
              <a:t>The key idea in both is that man must move forward, and build on that which has been done before in order to find and create those things that are new and unique in the world.</a:t>
            </a:r>
          </a:p>
          <a:p>
            <a:r>
              <a:rPr lang="en-US" dirty="0" smtClean="0">
                <a:solidFill>
                  <a:schemeClr val="accent1">
                    <a:lumMod val="50000"/>
                  </a:schemeClr>
                </a:solidFill>
                <a:latin typeface="Arial" panose="020B0604020202020204" pitchFamily="34" charset="0"/>
                <a:cs typeface="Arial" panose="020B0604020202020204" pitchFamily="34" charset="0"/>
              </a:rPr>
              <a:t>[</a:t>
            </a:r>
            <a:r>
              <a:rPr lang="en-US" dirty="0" err="1" smtClean="0">
                <a:solidFill>
                  <a:schemeClr val="accent1">
                    <a:lumMod val="50000"/>
                  </a:schemeClr>
                </a:solidFill>
                <a:latin typeface="Arial" panose="020B0604020202020204" pitchFamily="34" charset="0"/>
                <a:cs typeface="Arial" panose="020B0604020202020204" pitchFamily="34" charset="0"/>
              </a:rPr>
              <a:t>i</a:t>
            </a:r>
            <a:r>
              <a:rPr lang="en-US" dirty="0" smtClean="0">
                <a:solidFill>
                  <a:schemeClr val="accent1">
                    <a:lumMod val="50000"/>
                  </a:schemeClr>
                </a:solidFill>
                <a:latin typeface="Arial" panose="020B0604020202020204" pitchFamily="34" charset="0"/>
                <a:cs typeface="Arial" panose="020B0604020202020204" pitchFamily="34" charset="0"/>
              </a:rPr>
              <a:t>]t is easy in the world to live after the world‘s opinion; it is easy in solitude to live after our own; but the great man is he who in the midst of the crowd keeps with perfect sweetness the independence of solitude</a:t>
            </a:r>
          </a:p>
          <a:p>
            <a:r>
              <a:rPr lang="en-US" dirty="0" smtClean="0">
                <a:solidFill>
                  <a:schemeClr val="accent1">
                    <a:lumMod val="50000"/>
                  </a:schemeClr>
                </a:solidFill>
                <a:latin typeface="Arial" panose="020B0604020202020204" pitchFamily="34" charset="0"/>
                <a:cs typeface="Arial" panose="020B0604020202020204" pitchFamily="34" charset="0"/>
              </a:rPr>
              <a:t>Listen to things that reside in the individual and not rely on the influence of those in the community.  </a:t>
            </a:r>
          </a:p>
          <a:p>
            <a:r>
              <a:rPr lang="en-US" sz="2400" dirty="0" smtClean="0"/>
              <a:t>Nonconformity </a:t>
            </a:r>
          </a:p>
          <a:p>
            <a:r>
              <a:rPr lang="en-US" dirty="0" smtClean="0">
                <a:solidFill>
                  <a:schemeClr val="accent1">
                    <a:lumMod val="50000"/>
                  </a:schemeClr>
                </a:solidFill>
                <a:latin typeface="Arial" panose="020B0604020202020204" pitchFamily="34" charset="0"/>
                <a:cs typeface="Arial" panose="020B0604020202020204" pitchFamily="34" charset="0"/>
              </a:rPr>
              <a:t>New ideas will always seem to challenge the previously held beliefs</a:t>
            </a:r>
            <a:endParaRPr lang="el-GR" dirty="0">
              <a:solidFill>
                <a:schemeClr val="accent1">
                  <a:lumMod val="50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9489688" y="1933163"/>
            <a:ext cx="2445834" cy="2314371"/>
          </a:xfrm>
          <a:prstGeom prst="rect">
            <a:avLst/>
          </a:prstGeom>
        </p:spPr>
      </p:pic>
      <p:pic>
        <p:nvPicPr>
          <p:cNvPr id="5122" name="Picture 2" descr="Belonging To Oneself – appliedalli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9688" y="4741439"/>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8354122" y="259498"/>
            <a:ext cx="3581400" cy="1276350"/>
          </a:xfrm>
          <a:prstGeom prst="rect">
            <a:avLst/>
          </a:prstGeom>
        </p:spPr>
      </p:pic>
    </p:spTree>
    <p:extLst>
      <p:ext uri="{BB962C8B-B14F-4D97-AF65-F5344CB8AC3E}">
        <p14:creationId xmlns:p14="http://schemas.microsoft.com/office/powerpoint/2010/main" val="2874013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7467600" cy="561975"/>
          </a:xfrm>
          <a:ln>
            <a:solidFill>
              <a:srgbClr val="FF0000"/>
            </a:solidFill>
          </a:ln>
        </p:spPr>
        <p:txBody>
          <a:bodyPr>
            <a:normAutofit fontScale="90000"/>
          </a:bodyPr>
          <a:lstStyle/>
          <a:p>
            <a:pPr>
              <a:defRPr/>
            </a:pPr>
            <a:r>
              <a:rPr lang="en-US" b="1" dirty="0" smtClean="0"/>
              <a:t>Self-Reliance, 1841</a:t>
            </a:r>
            <a:endParaRPr lang="el-GR" b="1" dirty="0"/>
          </a:p>
        </p:txBody>
      </p:sp>
      <p:sp>
        <p:nvSpPr>
          <p:cNvPr id="15363" name="Content Placeholder 2"/>
          <p:cNvSpPr>
            <a:spLocks noGrp="1"/>
          </p:cNvSpPr>
          <p:nvPr>
            <p:ph sz="quarter" idx="1"/>
          </p:nvPr>
        </p:nvSpPr>
        <p:spPr>
          <a:xfrm>
            <a:off x="1981200" y="1600201"/>
            <a:ext cx="7467600" cy="4873625"/>
          </a:xfrm>
        </p:spPr>
        <p:txBody>
          <a:bodyPr>
            <a:normAutofit lnSpcReduction="10000"/>
          </a:bodyPr>
          <a:lstStyle/>
          <a:p>
            <a:r>
              <a:rPr lang="en-US" altLang="el-GR" dirty="0" smtClean="0"/>
              <a:t>Trust thyself:</a:t>
            </a:r>
          </a:p>
          <a:p>
            <a:r>
              <a:rPr lang="en-US" altLang="el-GR" dirty="0" smtClean="0"/>
              <a:t>To believe your own thought, to believe that what is true for you in your private heart is true for all men, -- that is genius. Speak your latent conviction, and it shall be the universal sense; for the inmost in due time becomes the outmost.</a:t>
            </a:r>
          </a:p>
          <a:p>
            <a:r>
              <a:rPr lang="en-US" altLang="el-GR" dirty="0" smtClean="0"/>
              <a:t>What I must do is all that concerns me, not what the people think. This rule, equally arduous in actual and in intellectual life, may serve for the whole distinction between greatness and meanness. ... For nonconformity the world whips you with its displeasure."</a:t>
            </a:r>
            <a:endParaRPr lang="el-GR" altLang="el-GR" dirty="0" smtClean="0"/>
          </a:p>
        </p:txBody>
      </p:sp>
      <p:sp>
        <p:nvSpPr>
          <p:cNvPr id="15364"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9pPr>
          </a:lstStyle>
          <a:p>
            <a:pPr>
              <a:spcBef>
                <a:spcPct val="0"/>
              </a:spcBef>
              <a:buClrTx/>
              <a:buSzTx/>
              <a:buFontTx/>
              <a:buNone/>
            </a:pPr>
            <a:fld id="{A67E8116-DB61-492E-89AE-503978CD24B4}" type="slidenum">
              <a:rPr lang="el-GR" altLang="el-GR" sz="1400">
                <a:solidFill>
                  <a:srgbClr val="FFFFFF"/>
                </a:solidFill>
                <a:latin typeface="Arial" panose="020B0604020202020204" pitchFamily="34" charset="0"/>
              </a:rPr>
              <a:pPr>
                <a:spcBef>
                  <a:spcPct val="0"/>
                </a:spcBef>
                <a:buClrTx/>
                <a:buSzTx/>
                <a:buFontTx/>
                <a:buNone/>
              </a:pPr>
              <a:t>12</a:t>
            </a:fld>
            <a:endParaRPr lang="el-GR" altLang="el-GR" sz="1400">
              <a:solidFill>
                <a:srgbClr val="FFFFFF"/>
              </a:solidFill>
              <a:latin typeface="Arial" panose="020B0604020202020204" pitchFamily="34" charset="0"/>
            </a:endParaRPr>
          </a:p>
        </p:txBody>
      </p:sp>
    </p:spTree>
    <p:extLst>
      <p:ext uri="{BB962C8B-B14F-4D97-AF65-F5344CB8AC3E}">
        <p14:creationId xmlns:p14="http://schemas.microsoft.com/office/powerpoint/2010/main" val="3650917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5099050" y="3797919"/>
            <a:ext cx="4681538"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22531" name="Title 2"/>
          <p:cNvSpPr>
            <a:spLocks noGrp="1"/>
          </p:cNvSpPr>
          <p:nvPr>
            <p:ph type="title"/>
          </p:nvPr>
        </p:nvSpPr>
        <p:spPr>
          <a:xfrm>
            <a:off x="839788" y="1382750"/>
            <a:ext cx="2862417" cy="674649"/>
          </a:xfrm>
        </p:spPr>
        <p:txBody>
          <a:bodyPr/>
          <a:lstStyle/>
          <a:p>
            <a:r>
              <a:rPr lang="en-US" altLang="el-GR" b="1" dirty="0"/>
              <a:t>The </a:t>
            </a:r>
            <a:r>
              <a:rPr lang="en-US" altLang="el-GR" b="1" dirty="0" smtClean="0"/>
              <a:t>Poet</a:t>
            </a:r>
            <a:r>
              <a:rPr lang="en-US" altLang="el-GR" dirty="0" smtClean="0"/>
              <a:t>, 1844</a:t>
            </a:r>
            <a:endParaRPr lang="el-GR" altLang="el-GR" dirty="0"/>
          </a:p>
        </p:txBody>
      </p:sp>
      <p:sp>
        <p:nvSpPr>
          <p:cNvPr id="4" name="Content Placeholder 3"/>
          <p:cNvSpPr>
            <a:spLocks noGrp="1"/>
          </p:cNvSpPr>
          <p:nvPr>
            <p:ph idx="1"/>
          </p:nvPr>
        </p:nvSpPr>
        <p:spPr>
          <a:xfrm>
            <a:off x="5099050" y="620713"/>
            <a:ext cx="5111750" cy="5505450"/>
          </a:xfrm>
        </p:spPr>
        <p:txBody>
          <a:bodyPr/>
          <a:lstStyle/>
          <a:p>
            <a:pPr marL="0" indent="0">
              <a:buNone/>
            </a:pPr>
            <a:r>
              <a:rPr lang="en-US" altLang="el-GR" sz="2400" dirty="0"/>
              <a:t>Our logrolling, our stumps and their politics, our fisheries, our Negroes, and Indians, our boats, and our repudiations, the wrath of rogues, and the pusillanimity of honest men, the northern trade, the southern planting, the western clearing, Oregon, and Texas, are yet unsung.</a:t>
            </a:r>
          </a:p>
          <a:p>
            <a:pPr marL="0" indent="0">
              <a:buNone/>
            </a:pPr>
            <a:r>
              <a:rPr lang="en-US" altLang="el-GR" sz="2400" dirty="0"/>
              <a:t> </a:t>
            </a:r>
          </a:p>
          <a:p>
            <a:pPr marL="0" indent="0">
              <a:buNone/>
            </a:pPr>
            <a:r>
              <a:rPr lang="en-US" altLang="el-GR" sz="2400" b="1" dirty="0"/>
              <a:t>Yet America is a poem in our eyes; </a:t>
            </a:r>
          </a:p>
          <a:p>
            <a:pPr marL="0" indent="0">
              <a:buNone/>
            </a:pPr>
            <a:r>
              <a:rPr lang="en-US" altLang="el-GR" sz="2400" dirty="0"/>
              <a:t>its ample geography dazzles the imagination, and it will not wait long for </a:t>
            </a:r>
            <a:r>
              <a:rPr lang="en-US" altLang="el-GR" sz="2400" dirty="0" err="1"/>
              <a:t>metres</a:t>
            </a:r>
            <a:r>
              <a:rPr lang="en-US" altLang="el-GR" sz="2400" dirty="0"/>
              <a:t>.</a:t>
            </a:r>
            <a:endParaRPr lang="el-GR" altLang="el-GR" sz="2400" dirty="0"/>
          </a:p>
        </p:txBody>
      </p:sp>
      <p:pic>
        <p:nvPicPr>
          <p:cNvPr id="22533" name="Picture 2" descr="C:\Users\Dora\Desktop\untitl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376" y="2246313"/>
            <a:ext cx="3440887" cy="425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5295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chemeClr va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hlink"/>
                                      </p:to>
                                    </p:animClr>
                                    <p:audio>
                                      <p:cMediaNode>
                                        <p:cTn display="0" masterRel="sameClick">
                                          <p:stCondLst>
                                            <p:cond evt="begin" delay="0">
                                              <p:tn val="9"/>
                                            </p:cond>
                                          </p:stCondLst>
                                          <p:endCondLst>
                                            <p:cond evt="onStopAudio" delay="0">
                                              <p:tgtEl>
                                                <p:sldTgt/>
                                              </p:tgtEl>
                                            </p:cond>
                                          </p:endCondLst>
                                        </p:cTn>
                                        <p:tgtEl>
                                          <p:sndTgt r:embed="rId2" name="laser.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type="wd">
                                    <p:tmAbs val="500"/>
                                  </p:iterate>
                                  <p:childTnLst>
                                    <p:set>
                                      <p:cBhvr>
                                        <p:cTn id="14" dur="1" fill="hold">
                                          <p:stCondLst>
                                            <p:cond delay="9"/>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chemeClr val="hlink"/>
                                      </p:to>
                                    </p:animClr>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chemeClr val="hlink"/>
                                      </p:to>
                                    </p:animClr>
                                    <p:audio>
                                      <p:cMediaNode>
                                        <p:cTn display="0" masterRel="sameClick">
                                          <p:stCondLst>
                                            <p:cond evt="begin" delay="0">
                                              <p:tn val="17"/>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sz="quarter" idx="1"/>
          </p:nvPr>
        </p:nvSpPr>
        <p:spPr>
          <a:xfrm>
            <a:off x="1981200" y="1600201"/>
            <a:ext cx="7467600" cy="4873625"/>
          </a:xfrm>
        </p:spPr>
        <p:txBody>
          <a:bodyPr>
            <a:normAutofit lnSpcReduction="10000"/>
          </a:bodyPr>
          <a:lstStyle/>
          <a:p>
            <a:r>
              <a:rPr lang="en-US" altLang="el-GR" dirty="0" smtClean="0"/>
              <a:t>We live in succession, in division, in parts, in particles. Meantime within man is the soul of the whole; the wise silence; the universal beauty, to which every part and particle is equally related, the eternal ONE. And this deep power in which we exist and whose beatitude is all accessible to us, is not only self-sufficing and perfect in every hour, but </a:t>
            </a:r>
            <a:r>
              <a:rPr lang="en-US" altLang="el-GR" u="sng" dirty="0" smtClean="0"/>
              <a:t>the act of seeing and the thing seen, the seer and the spectacle, the subject and the object, are one. </a:t>
            </a:r>
            <a:r>
              <a:rPr lang="en-US" altLang="el-GR" dirty="0" smtClean="0"/>
              <a:t>We see the world piece by piece, as the sun, the moon, the animal, the tree; but the whole, of which these are shining parts, is the soul.  </a:t>
            </a:r>
            <a:endParaRPr lang="el-GR" altLang="el-GR" dirty="0" smtClean="0"/>
          </a:p>
        </p:txBody>
      </p:sp>
      <p:sp>
        <p:nvSpPr>
          <p:cNvPr id="1331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9pPr>
          </a:lstStyle>
          <a:p>
            <a:pPr>
              <a:spcBef>
                <a:spcPct val="0"/>
              </a:spcBef>
              <a:buClrTx/>
              <a:buSzTx/>
              <a:buFontTx/>
              <a:buNone/>
            </a:pPr>
            <a:fld id="{824ACFAA-74B7-4D6C-A8CC-2152264D9B07}" type="slidenum">
              <a:rPr lang="el-GR" altLang="el-GR" sz="1400">
                <a:solidFill>
                  <a:srgbClr val="FFFFFF"/>
                </a:solidFill>
                <a:latin typeface="Arial" panose="020B0604020202020204" pitchFamily="34" charset="0"/>
              </a:rPr>
              <a:pPr>
                <a:spcBef>
                  <a:spcPct val="0"/>
                </a:spcBef>
                <a:buClrTx/>
                <a:buSzTx/>
                <a:buFontTx/>
                <a:buNone/>
              </a:pPr>
              <a:t>14</a:t>
            </a:fld>
            <a:endParaRPr lang="el-GR" altLang="el-GR" sz="1400">
              <a:solidFill>
                <a:srgbClr val="FFFFFF"/>
              </a:solidFill>
              <a:latin typeface="Arial" panose="020B0604020202020204" pitchFamily="34" charset="0"/>
            </a:endParaRPr>
          </a:p>
        </p:txBody>
      </p:sp>
      <p:sp>
        <p:nvSpPr>
          <p:cNvPr id="13316" name="Rectangle 4"/>
          <p:cNvSpPr>
            <a:spLocks noChangeArrowheads="1"/>
          </p:cNvSpPr>
          <p:nvPr/>
        </p:nvSpPr>
        <p:spPr bwMode="auto">
          <a:xfrm>
            <a:off x="2495551" y="620713"/>
            <a:ext cx="4608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9pPr>
          </a:lstStyle>
          <a:p>
            <a:pPr eaLnBrk="1" hangingPunct="1">
              <a:spcBef>
                <a:spcPct val="0"/>
              </a:spcBef>
              <a:buClrTx/>
              <a:buSzTx/>
              <a:buFontTx/>
              <a:buNone/>
            </a:pPr>
            <a:r>
              <a:rPr lang="en-US" altLang="el-GR" sz="3200" b="1">
                <a:solidFill>
                  <a:srgbClr val="FF0000"/>
                </a:solidFill>
                <a:latin typeface="Arial" panose="020B0604020202020204" pitchFamily="34" charset="0"/>
              </a:rPr>
              <a:t>Over-Soul, 1841</a:t>
            </a:r>
          </a:p>
        </p:txBody>
      </p:sp>
    </p:spTree>
    <p:extLst>
      <p:ext uri="{BB962C8B-B14F-4D97-AF65-F5344CB8AC3E}">
        <p14:creationId xmlns:p14="http://schemas.microsoft.com/office/powerpoint/2010/main" val="4047667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7484843" y="1339878"/>
            <a:ext cx="3463751" cy="4351338"/>
          </a:xfrm>
          <a:prstGeom prst="rect">
            <a:avLst/>
          </a:prstGeom>
        </p:spPr>
      </p:pic>
      <p:pic>
        <p:nvPicPr>
          <p:cNvPr id="17410" name="Picture 2" descr="Benjamin D. Maxham - Henry David Thoreau - Restored - greyscale - straighten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70" y="1339878"/>
            <a:ext cx="3614567" cy="52411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56833" y="520505"/>
            <a:ext cx="2377440" cy="646331"/>
          </a:xfrm>
          <a:prstGeom prst="rect">
            <a:avLst/>
          </a:prstGeom>
        </p:spPr>
        <p:txBody>
          <a:bodyPr wrap="square">
            <a:spAutoFit/>
          </a:bodyPr>
          <a:lstStyle/>
          <a:p>
            <a:r>
              <a:rPr lang="en-US" b="1" dirty="0"/>
              <a:t>Henry David </a:t>
            </a:r>
            <a:r>
              <a:rPr lang="en-US" b="1" dirty="0" smtClean="0"/>
              <a:t>Thoreau </a:t>
            </a:r>
          </a:p>
          <a:p>
            <a:r>
              <a:rPr lang="en-US" dirty="0" smtClean="0"/>
              <a:t>1817 – 1862</a:t>
            </a:r>
            <a:endParaRPr lang="el-GR" dirty="0"/>
          </a:p>
        </p:txBody>
      </p:sp>
      <p:pic>
        <p:nvPicPr>
          <p:cNvPr id="17412" name="Picture 4" descr="https://upload.wikimedia.org/wikipedia/commons/a/a9/Thoreau1967stam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50" y="2255116"/>
            <a:ext cx="1996780" cy="31074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849772" y="5838092"/>
            <a:ext cx="4023359" cy="646331"/>
          </a:xfrm>
          <a:prstGeom prst="rect">
            <a:avLst/>
          </a:prstGeom>
        </p:spPr>
        <p:txBody>
          <a:bodyPr wrap="square">
            <a:spAutoFit/>
          </a:bodyPr>
          <a:lstStyle/>
          <a:p>
            <a:r>
              <a:rPr lang="en-US" dirty="0" smtClean="0"/>
              <a:t>Thoreau </a:t>
            </a:r>
            <a:r>
              <a:rPr lang="en-US" dirty="0"/>
              <a:t>in his second and final photographic sitting, </a:t>
            </a:r>
            <a:r>
              <a:rPr lang="en-US" dirty="0" smtClean="0"/>
              <a:t>1861</a:t>
            </a:r>
            <a:endParaRPr lang="el-GR" dirty="0"/>
          </a:p>
        </p:txBody>
      </p:sp>
    </p:spTree>
    <p:extLst>
      <p:ext uri="{BB962C8B-B14F-4D97-AF65-F5344CB8AC3E}">
        <p14:creationId xmlns:p14="http://schemas.microsoft.com/office/powerpoint/2010/main" val="3917197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Walden, 1854</a:t>
            </a:r>
            <a:endParaRPr lang="el-GR" dirty="0"/>
          </a:p>
        </p:txBody>
      </p:sp>
      <p:sp>
        <p:nvSpPr>
          <p:cNvPr id="3" name="Content Placeholder 2"/>
          <p:cNvSpPr>
            <a:spLocks noGrp="1"/>
          </p:cNvSpPr>
          <p:nvPr>
            <p:ph idx="1"/>
          </p:nvPr>
        </p:nvSpPr>
        <p:spPr/>
        <p:txBody>
          <a:bodyPr/>
          <a:lstStyle/>
          <a:p>
            <a:r>
              <a:rPr lang="en-US" dirty="0" smtClean="0"/>
              <a:t>Both Hawthorne and Thoreau spend a large amount of social and intellectual time walking, talking, even ice skating with Emerson, and they have similar foundations in </a:t>
            </a:r>
            <a:r>
              <a:rPr lang="en-US" dirty="0" err="1" smtClean="0"/>
              <a:t>Emersonian</a:t>
            </a:r>
            <a:r>
              <a:rPr lang="en-US" dirty="0" smtClean="0"/>
              <a:t> Transcendentalism.  Thoreau begins his stay at Walden Pond just a few months before Hawthorne is forced to leave the Old Manse. </a:t>
            </a:r>
          </a:p>
          <a:p>
            <a:r>
              <a:rPr lang="en-US" dirty="0" smtClean="0"/>
              <a:t>Thoreau lives for just over two years in relative solitude, conducting an experiment in what it means to truly live</a:t>
            </a:r>
          </a:p>
          <a:p>
            <a:r>
              <a:rPr lang="en-US" dirty="0" smtClean="0"/>
              <a:t>On the pond, Thoreau has the opportunity to actually practice self-reliance, to discover what it means to provide food and shelter on his own while exploring the beauty and divinity in the natural world. </a:t>
            </a:r>
            <a:endParaRPr lang="el-GR" dirty="0"/>
          </a:p>
        </p:txBody>
      </p:sp>
    </p:spTree>
    <p:extLst>
      <p:ext uri="{BB962C8B-B14F-4D97-AF65-F5344CB8AC3E}">
        <p14:creationId xmlns:p14="http://schemas.microsoft.com/office/powerpoint/2010/main" val="775572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662" y="-1"/>
            <a:ext cx="5096110" cy="1408849"/>
          </a:xfrm>
        </p:spPr>
        <p:txBody>
          <a:bodyPr>
            <a:normAutofit fontScale="90000"/>
          </a:bodyPr>
          <a:lstStyle/>
          <a:p>
            <a:r>
              <a:rPr lang="en-US" dirty="0" smtClean="0"/>
              <a:t>Walden</a:t>
            </a:r>
            <a:r>
              <a:rPr lang="en-US" dirty="0"/>
              <a:t>, </a:t>
            </a:r>
            <a:r>
              <a:rPr lang="en-US" dirty="0" smtClean="0"/>
              <a:t>1854</a:t>
            </a:r>
            <a:br>
              <a:rPr lang="en-US" dirty="0" smtClean="0"/>
            </a:br>
            <a:r>
              <a:rPr lang="en-US" sz="3100" dirty="0" smtClean="0"/>
              <a:t>establishes </a:t>
            </a:r>
            <a:r>
              <a:rPr lang="en-US" sz="3100" dirty="0"/>
              <a:t>a three-point analogy </a:t>
            </a:r>
            <a:br>
              <a:rPr lang="en-US" sz="3100" dirty="0"/>
            </a:br>
            <a:r>
              <a:rPr lang="en-US" sz="3100" dirty="0"/>
              <a:t>book, house, and narrator</a:t>
            </a:r>
            <a:endParaRPr lang="el-GR" sz="3600" dirty="0"/>
          </a:p>
        </p:txBody>
      </p:sp>
      <p:pic>
        <p:nvPicPr>
          <p:cNvPr id="6146" name="Picture 2" descr="Henry David Thoreau - Move to Walden Pond | Britannic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79797" y="1769870"/>
            <a:ext cx="6611719"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75582"/>
            <a:ext cx="5218772" cy="4893647"/>
          </a:xfrm>
          <a:prstGeom prst="rect">
            <a:avLst/>
          </a:prstGeom>
        </p:spPr>
        <p:txBody>
          <a:bodyPr wrap="square">
            <a:spAutoFit/>
          </a:bodyPr>
          <a:lstStyle/>
          <a:p>
            <a:r>
              <a:rPr lang="en-US" sz="2400" dirty="0">
                <a:latin typeface="Times New Roman" panose="02020603050405020304" pitchFamily="18" charset="0"/>
                <a:ea typeface="Times New Roman" panose="02020603050405020304" pitchFamily="18" charset="0"/>
              </a:rPr>
              <a:t>"When I wrote the following pages, or rather the bulk of them, I lived alone, in the woods, a mile from any neighbor, in a </a:t>
            </a:r>
            <a:r>
              <a:rPr lang="en-US" sz="2400" b="1" dirty="0">
                <a:latin typeface="Times New Roman" panose="02020603050405020304" pitchFamily="18" charset="0"/>
                <a:ea typeface="Times New Roman" panose="02020603050405020304" pitchFamily="18" charset="0"/>
              </a:rPr>
              <a:t>house</a:t>
            </a:r>
            <a:r>
              <a:rPr lang="en-US" sz="2400" dirty="0">
                <a:latin typeface="Times New Roman" panose="02020603050405020304" pitchFamily="18" charset="0"/>
                <a:ea typeface="Times New Roman" panose="02020603050405020304" pitchFamily="18" charset="0"/>
              </a:rPr>
              <a:t> which I had built myself, on the shore of Walden Pond, in Concord, Massachusetts, and earned my living by the labor of my hands only" (3</a:t>
            </a:r>
            <a:r>
              <a:rPr lang="en-US" sz="2400" dirty="0" smtClean="0">
                <a:latin typeface="Times New Roman" panose="02020603050405020304" pitchFamily="18" charset="0"/>
                <a:ea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"I wanted to live deep and suck out all the marrow of life, to live so sturdily and Spartan-like as to put to rout all that was not life, to cut a broad swath and shave close, to drive life into a corner, and reduce it to its lowest </a:t>
            </a:r>
            <a:r>
              <a:rPr lang="en-US" sz="2400" dirty="0" smtClean="0">
                <a:latin typeface="Times New Roman" panose="02020603050405020304" pitchFamily="18" charset="0"/>
                <a:cs typeface="Times New Roman" panose="02020603050405020304" pitchFamily="18" charset="0"/>
              </a:rPr>
              <a:t>terms“ (81</a:t>
            </a:r>
            <a:r>
              <a:rPr lang="en-US" dirty="0" smtClean="0">
                <a:latin typeface="Times New Roman" panose="02020603050405020304" pitchFamily="18" charset="0"/>
                <a:cs typeface="Times New Roman" panose="02020603050405020304" pitchFamily="18" charset="0"/>
              </a:rPr>
              <a:t>)</a:t>
            </a:r>
            <a:endParaRPr lang="el-GR" dirty="0">
              <a:latin typeface="Times New Roman" panose="02020603050405020304" pitchFamily="18" charset="0"/>
              <a:cs typeface="Times New Roman" panose="02020603050405020304" pitchFamily="18" charset="0"/>
            </a:endParaRPr>
          </a:p>
        </p:txBody>
      </p:sp>
      <p:sp>
        <p:nvSpPr>
          <p:cNvPr id="5" name="Rectangle 4"/>
          <p:cNvSpPr/>
          <p:nvPr/>
        </p:nvSpPr>
        <p:spPr>
          <a:xfrm>
            <a:off x="5691027" y="947183"/>
            <a:ext cx="5426550" cy="461665"/>
          </a:xfrm>
          <a:prstGeom prst="rect">
            <a:avLst/>
          </a:prstGeom>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a:spAutoFit/>
          </a:bodyPr>
          <a:lstStyle/>
          <a:p>
            <a:r>
              <a:rPr lang="en-US" sz="2400" dirty="0">
                <a:latin typeface="Segoe UI Symbol" panose="020B0502040204020203" pitchFamily="34" charset="0"/>
                <a:ea typeface="Segoe UI Symbol" panose="020B0502040204020203" pitchFamily="34" charset="0"/>
              </a:rPr>
              <a:t>the cabin as an embodiment of values </a:t>
            </a:r>
            <a:endParaRPr lang="el-GR" sz="2400" dirty="0">
              <a:latin typeface="Segoe UI Symbol" panose="020B0502040204020203" pitchFamily="34" charset="0"/>
              <a:ea typeface="Segoe UI Symbol" panose="020B0502040204020203" pitchFamily="34" charset="0"/>
            </a:endParaRPr>
          </a:p>
        </p:txBody>
      </p:sp>
    </p:spTree>
    <p:extLst>
      <p:ext uri="{BB962C8B-B14F-4D97-AF65-F5344CB8AC3E}">
        <p14:creationId xmlns:p14="http://schemas.microsoft.com/office/powerpoint/2010/main" val="4087719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3607191" cy="1238592"/>
          </a:xfrm>
        </p:spPr>
        <p:txBody>
          <a:bodyPr>
            <a:normAutofit fontScale="90000"/>
          </a:bodyPr>
          <a:lstStyle/>
          <a:p>
            <a:r>
              <a:rPr lang="en-US" dirty="0" smtClean="0"/>
              <a:t>"</a:t>
            </a:r>
            <a:r>
              <a:rPr lang="en-US" dirty="0"/>
              <a:t>I built it myself</a:t>
            </a:r>
            <a:r>
              <a:rPr lang="en-US" dirty="0" smtClean="0"/>
              <a:t>"</a:t>
            </a:r>
            <a:r>
              <a:rPr lang="en-US" dirty="0"/>
              <a:t/>
            </a:r>
            <a:br>
              <a:rPr lang="en-US" dirty="0"/>
            </a:br>
            <a:endParaRPr lang="el-GR" dirty="0"/>
          </a:p>
        </p:txBody>
      </p:sp>
      <p:sp>
        <p:nvSpPr>
          <p:cNvPr id="3" name="Content Placeholder 2"/>
          <p:cNvSpPr>
            <a:spLocks noGrp="1"/>
          </p:cNvSpPr>
          <p:nvPr>
            <p:ph idx="1"/>
          </p:nvPr>
        </p:nvSpPr>
        <p:spPr>
          <a:xfrm>
            <a:off x="239151" y="1237957"/>
            <a:ext cx="11718387" cy="4939006"/>
          </a:xfrm>
        </p:spPr>
        <p:txBody>
          <a:bodyPr>
            <a:normAutofit fontScale="92500" lnSpcReduction="10000"/>
          </a:bodyPr>
          <a:lstStyle/>
          <a:p>
            <a:r>
              <a:rPr lang="en-US" dirty="0"/>
              <a:t>"Most of the luxuries, and many of the so-called comforts of life, are not only not indispensable, but positive hindrances to the elevation of mankind" (13</a:t>
            </a:r>
            <a:r>
              <a:rPr lang="en-US" dirty="0" smtClean="0"/>
              <a:t>).</a:t>
            </a:r>
          </a:p>
          <a:p>
            <a:r>
              <a:rPr lang="en-US" dirty="0" smtClean="0"/>
              <a:t> "</a:t>
            </a:r>
            <a:r>
              <a:rPr lang="en-US" dirty="0"/>
              <a:t>To be a </a:t>
            </a:r>
            <a:r>
              <a:rPr lang="en-US" dirty="0" smtClean="0"/>
              <a:t>philosopher is </a:t>
            </a:r>
            <a:r>
              <a:rPr lang="en-US" dirty="0"/>
              <a:t>not merely to have subtle thoughts, nor even to found a school, but so to love wisdom as to live according to its trust. It is to solve some of the problems of life, not only theoretically, but practically" (13). </a:t>
            </a:r>
            <a:endParaRPr lang="en-US" dirty="0" smtClean="0"/>
          </a:p>
          <a:p>
            <a:r>
              <a:rPr lang="en-US" dirty="0"/>
              <a:t>"One inconvenience I sometimes experienced in so small a house, the difficulty of getting to a sufficient distance from my guest when we began to utter the big thoughts in big words. You want room for your thoughts to get into sailing trim and run a course or two before they make their port. . . . Our sentences wanted room to unfold and form their columns in the interval" (127–128</a:t>
            </a:r>
            <a:r>
              <a:rPr lang="en-US" dirty="0" smtClean="0"/>
              <a:t>).</a:t>
            </a:r>
          </a:p>
          <a:p>
            <a:r>
              <a:rPr lang="en-US" dirty="0"/>
              <a:t>"I had three chairs in my house; one for solitude, two for friendship, three for society. When visitors came in larger and unexpected numbers there was but the third chair for them all, but they generally economized the room by standing up. It is surprising how many great men and women a small house will contain" (127).</a:t>
            </a:r>
            <a:endParaRPr lang="el-GR" dirty="0"/>
          </a:p>
        </p:txBody>
      </p:sp>
    </p:spTree>
    <p:extLst>
      <p:ext uri="{BB962C8B-B14F-4D97-AF65-F5344CB8AC3E}">
        <p14:creationId xmlns:p14="http://schemas.microsoft.com/office/powerpoint/2010/main" val="1390424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enry David Thoreau Civil Disobedience Sticker - Liberty Mania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3309" y="914921"/>
            <a:ext cx="3709964" cy="3363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1763" y="196949"/>
            <a:ext cx="9276471" cy="1248848"/>
          </a:xfrm>
        </p:spPr>
        <p:txBody>
          <a:bodyPr>
            <a:normAutofit fontScale="90000"/>
          </a:bodyPr>
          <a:lstStyle/>
          <a:p>
            <a:r>
              <a:rPr lang="en-US" dirty="0"/>
              <a:t>"Resistance to Civil </a:t>
            </a:r>
            <a:r>
              <a:rPr lang="en-US" dirty="0" smtClean="0"/>
              <a:t>Government” also known as "Civil Disobedience, 1849 </a:t>
            </a:r>
            <a:endParaRPr lang="el-GR" dirty="0"/>
          </a:p>
        </p:txBody>
      </p:sp>
      <p:sp>
        <p:nvSpPr>
          <p:cNvPr id="3" name="Content Placeholder 2"/>
          <p:cNvSpPr>
            <a:spLocks noGrp="1"/>
          </p:cNvSpPr>
          <p:nvPr>
            <p:ph idx="1"/>
          </p:nvPr>
        </p:nvSpPr>
        <p:spPr>
          <a:xfrm>
            <a:off x="331763" y="1445797"/>
            <a:ext cx="9276471" cy="2858917"/>
          </a:xfrm>
        </p:spPr>
        <p:txBody>
          <a:bodyPr>
            <a:normAutofit lnSpcReduction="10000"/>
          </a:bodyPr>
          <a:lstStyle/>
          <a:p>
            <a:r>
              <a:rPr lang="en-US" dirty="0" smtClean="0"/>
              <a:t>"</a:t>
            </a:r>
            <a:r>
              <a:rPr lang="en-US" dirty="0"/>
              <a:t>I heartily accept the motto,—'That government is best which governs least;' and I should like to see it acted up to more rapidly and systematically. Carried out, it finally amounts to this, which also I believe,—'That government is best which governs not at all;' and when men are prepared for it, that will be the kind of government which they will have. [...] I ask for, not at once no government, but </a:t>
            </a:r>
            <a:r>
              <a:rPr lang="en-US" i="1" dirty="0"/>
              <a:t>at once</a:t>
            </a:r>
            <a:r>
              <a:rPr lang="en-US" dirty="0"/>
              <a:t> a better government</a:t>
            </a:r>
            <a:r>
              <a:rPr lang="en-US" dirty="0" smtClean="0"/>
              <a:t>."</a:t>
            </a:r>
            <a:endParaRPr lang="el-GR" dirty="0"/>
          </a:p>
        </p:txBody>
      </p:sp>
      <p:sp>
        <p:nvSpPr>
          <p:cNvPr id="4" name="Rectangle 3"/>
          <p:cNvSpPr/>
          <p:nvPr/>
        </p:nvSpPr>
        <p:spPr>
          <a:xfrm>
            <a:off x="525216" y="5091897"/>
            <a:ext cx="10982155" cy="1569660"/>
          </a:xfrm>
          <a:prstGeom prst="rect">
            <a:avLst/>
          </a:prstGeom>
        </p:spPr>
        <p:txBody>
          <a:bodyPr wrap="square">
            <a:spAutoFit/>
          </a:bodyPr>
          <a:lstStyle/>
          <a:p>
            <a:r>
              <a:rPr lang="en-US" sz="2400" dirty="0"/>
              <a:t>Thoreau was a lifelong abolitionist, delivering lectures that attacked the </a:t>
            </a:r>
            <a:r>
              <a:rPr lang="en-US" sz="2400" b="1" dirty="0"/>
              <a:t>Fugitive Slave Law (1793 and </a:t>
            </a:r>
            <a:r>
              <a:rPr lang="en-US" sz="2400" b="1" dirty="0" smtClean="0"/>
              <a:t>1850) </a:t>
            </a:r>
            <a:r>
              <a:rPr lang="en-US" sz="2400" dirty="0" smtClean="0"/>
              <a:t>His </a:t>
            </a:r>
            <a:r>
              <a:rPr lang="en-US" sz="2400" dirty="0"/>
              <a:t>philosophy of civil disobedience later influenced the political thoughts and actions of </a:t>
            </a:r>
            <a:r>
              <a:rPr lang="en-US" sz="2400" dirty="0" smtClean="0"/>
              <a:t>such figures </a:t>
            </a:r>
            <a:r>
              <a:rPr lang="en-US" sz="2400" dirty="0"/>
              <a:t>as Leo Tolstoy, Mahatma Gandhi, and Martin Luther King Jr.</a:t>
            </a:r>
            <a:endParaRPr lang="el-GR" dirty="0"/>
          </a:p>
        </p:txBody>
      </p:sp>
    </p:spTree>
    <p:extLst>
      <p:ext uri="{BB962C8B-B14F-4D97-AF65-F5344CB8AC3E}">
        <p14:creationId xmlns:p14="http://schemas.microsoft.com/office/powerpoint/2010/main" val="464311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England States And Capitals Map ~ CVLN R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083" y="0"/>
            <a:ext cx="57234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nited States - Lessons - Blend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2381" y="0"/>
            <a:ext cx="5151864" cy="680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464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857" y="-39137"/>
            <a:ext cx="7301239" cy="939470"/>
          </a:xfrm>
        </p:spPr>
        <p:txBody>
          <a:bodyPr/>
          <a:lstStyle/>
          <a:p>
            <a:r>
              <a:rPr lang="en-US" b="1" dirty="0" smtClean="0"/>
              <a:t>Walter Whitman, 1819 –1892</a:t>
            </a:r>
            <a:endParaRPr lang="el-GR" b="1" dirty="0"/>
          </a:p>
        </p:txBody>
      </p:sp>
      <p:pic>
        <p:nvPicPr>
          <p:cNvPr id="4" name="Content Placeholder 3"/>
          <p:cNvPicPr>
            <a:picLocks noGrp="1" noChangeAspect="1"/>
          </p:cNvPicPr>
          <p:nvPr>
            <p:ph idx="1"/>
          </p:nvPr>
        </p:nvPicPr>
        <p:blipFill>
          <a:blip r:embed="rId2"/>
          <a:stretch>
            <a:fillRect/>
          </a:stretch>
        </p:blipFill>
        <p:spPr>
          <a:xfrm>
            <a:off x="279861" y="2022428"/>
            <a:ext cx="2858072" cy="28580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096" y="2851594"/>
            <a:ext cx="3653100" cy="3653100"/>
          </a:xfrm>
          <a:prstGeom prst="rect">
            <a:avLst/>
          </a:prstGeom>
        </p:spPr>
      </p:pic>
      <p:pic>
        <p:nvPicPr>
          <p:cNvPr id="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0687" y="850131"/>
            <a:ext cx="4264451" cy="2798546"/>
          </a:xfrm>
          <a:prstGeom prst="rect">
            <a:avLst/>
          </a:prstGeom>
        </p:spPr>
      </p:pic>
      <p:pic>
        <p:nvPicPr>
          <p:cNvPr id="7" name="Picture 6"/>
          <p:cNvPicPr>
            <a:picLocks noChangeAspect="1"/>
          </p:cNvPicPr>
          <p:nvPr/>
        </p:nvPicPr>
        <p:blipFill>
          <a:blip r:embed="rId5"/>
          <a:stretch>
            <a:fillRect/>
          </a:stretch>
        </p:blipFill>
        <p:spPr>
          <a:xfrm>
            <a:off x="4319594" y="4033132"/>
            <a:ext cx="2566638" cy="2804403"/>
          </a:xfrm>
          <a:prstGeom prst="rect">
            <a:avLst/>
          </a:prstGeom>
        </p:spPr>
      </p:pic>
      <p:sp>
        <p:nvSpPr>
          <p:cNvPr id="9" name="Rectangle 8"/>
          <p:cNvSpPr/>
          <p:nvPr/>
        </p:nvSpPr>
        <p:spPr>
          <a:xfrm>
            <a:off x="7937752" y="1176050"/>
            <a:ext cx="3984649" cy="1569660"/>
          </a:xfrm>
          <a:prstGeom prst="rect">
            <a:avLst/>
          </a:prstGeom>
        </p:spPr>
        <p:txBody>
          <a:bodyPr wrap="square">
            <a:spAutoFit/>
          </a:bodyPr>
          <a:lstStyle/>
          <a:p>
            <a:r>
              <a:rPr lang="en-US" sz="2000" dirty="0">
                <a:latin typeface="Berlin Sans FB Demi" panose="020E0802020502020306" pitchFamily="34" charset="0"/>
              </a:rPr>
              <a:t>“</a:t>
            </a:r>
            <a:r>
              <a:rPr lang="en-US" sz="2400" dirty="0">
                <a:latin typeface="Berlin Sans FB Demi" panose="020E0802020502020306" pitchFamily="34" charset="0"/>
              </a:rPr>
              <a:t>Keep your face always toward the sunshine </a:t>
            </a:r>
            <a:r>
              <a:rPr lang="en-US" sz="2400" dirty="0" smtClean="0">
                <a:latin typeface="Berlin Sans FB Demi" panose="020E0802020502020306" pitchFamily="34" charset="0"/>
              </a:rPr>
              <a:t>and </a:t>
            </a:r>
            <a:r>
              <a:rPr lang="en-US" sz="2400" dirty="0">
                <a:latin typeface="Berlin Sans FB Demi" panose="020E0802020502020306" pitchFamily="34" charset="0"/>
              </a:rPr>
              <a:t>shadows will fall behind you.”</a:t>
            </a:r>
            <a:endParaRPr lang="el-GR" sz="2400" dirty="0"/>
          </a:p>
        </p:txBody>
      </p:sp>
      <p:sp>
        <p:nvSpPr>
          <p:cNvPr id="11" name="Rectangle 10"/>
          <p:cNvSpPr/>
          <p:nvPr/>
        </p:nvSpPr>
        <p:spPr>
          <a:xfrm>
            <a:off x="279861" y="5683348"/>
            <a:ext cx="3156465" cy="707886"/>
          </a:xfrm>
          <a:prstGeom prst="rect">
            <a:avLst/>
          </a:prstGeom>
        </p:spPr>
        <p:txBody>
          <a:bodyPr wrap="square">
            <a:spAutoFit/>
          </a:bodyPr>
          <a:lstStyle/>
          <a:p>
            <a:r>
              <a:rPr lang="en-US" sz="2000" b="1" dirty="0">
                <a:solidFill>
                  <a:srgbClr val="181818"/>
                </a:solidFill>
                <a:latin typeface="Lucida Sans Unicode" panose="020B0602030504020204" pitchFamily="34" charset="0"/>
                <a:cs typeface="Lucida Sans Unicode" panose="020B0602030504020204" pitchFamily="34" charset="0"/>
              </a:rPr>
              <a:t>“Be curious, not judgmental.”</a:t>
            </a:r>
            <a:endParaRPr lang="el-GR" sz="2000" b="1" dirty="0">
              <a:latin typeface="Lucida Sans Unicode" panose="020B0602030504020204" pitchFamily="34" charset="0"/>
              <a:cs typeface="Lucida Sans Unicode" panose="020B0602030504020204" pitchFamily="34" charset="0"/>
            </a:endParaRPr>
          </a:p>
        </p:txBody>
      </p:sp>
      <p:sp>
        <p:nvSpPr>
          <p:cNvPr id="12" name="Rectangle 11"/>
          <p:cNvSpPr/>
          <p:nvPr/>
        </p:nvSpPr>
        <p:spPr>
          <a:xfrm>
            <a:off x="4097876" y="3739283"/>
            <a:ext cx="3302551" cy="400110"/>
          </a:xfrm>
          <a:prstGeom prst="rect">
            <a:avLst/>
          </a:prstGeom>
        </p:spPr>
        <p:txBody>
          <a:bodyPr wrap="square">
            <a:spAutoFit/>
          </a:bodyPr>
          <a:lstStyle/>
          <a:p>
            <a:r>
              <a:rPr lang="en-US" dirty="0">
                <a:solidFill>
                  <a:srgbClr val="181818"/>
                </a:solidFill>
                <a:latin typeface="Merriweather"/>
              </a:rPr>
              <a:t>“</a:t>
            </a:r>
            <a:r>
              <a:rPr lang="en-US" sz="2000" dirty="0">
                <a:solidFill>
                  <a:srgbClr val="181818"/>
                </a:solidFill>
                <a:latin typeface="Merriweather"/>
              </a:rPr>
              <a:t>Resist much, obey little</a:t>
            </a:r>
            <a:r>
              <a:rPr lang="en-US" dirty="0">
                <a:solidFill>
                  <a:srgbClr val="181818"/>
                </a:solidFill>
                <a:latin typeface="Merriweather"/>
              </a:rPr>
              <a:t>.”</a:t>
            </a:r>
            <a:endParaRPr lang="el-GR" dirty="0"/>
          </a:p>
        </p:txBody>
      </p:sp>
    </p:spTree>
    <p:extLst>
      <p:ext uri="{BB962C8B-B14F-4D97-AF65-F5344CB8AC3E}">
        <p14:creationId xmlns:p14="http://schemas.microsoft.com/office/powerpoint/2010/main" val="1231200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470931"/>
            <a:ext cx="4550077" cy="6370108"/>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4190" y="924073"/>
            <a:ext cx="3845444" cy="546382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3748" y="924073"/>
            <a:ext cx="3688252" cy="5463823"/>
          </a:xfrm>
          <a:prstGeom prst="rect">
            <a:avLst/>
          </a:prstGeom>
        </p:spPr>
      </p:pic>
      <p:sp>
        <p:nvSpPr>
          <p:cNvPr id="9" name="Rectangle 8"/>
          <p:cNvSpPr/>
          <p:nvPr/>
        </p:nvSpPr>
        <p:spPr>
          <a:xfrm>
            <a:off x="1162756" y="101599"/>
            <a:ext cx="2271065" cy="369332"/>
          </a:xfrm>
          <a:prstGeom prst="rect">
            <a:avLst/>
          </a:prstGeom>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the carpenter portrait</a:t>
            </a:r>
            <a:endParaRPr lang="el-GR" b="1" dirty="0"/>
          </a:p>
        </p:txBody>
      </p:sp>
    </p:spTree>
    <p:extLst>
      <p:ext uri="{BB962C8B-B14F-4D97-AF65-F5344CB8AC3E}">
        <p14:creationId xmlns:p14="http://schemas.microsoft.com/office/powerpoint/2010/main" val="1600992044"/>
      </p:ext>
    </p:extLst>
  </p:cSld>
  <p:clrMapOvr>
    <a:masterClrMapping/>
  </p:clrMapOvr>
  <mc:AlternateContent xmlns:mc="http://schemas.openxmlformats.org/markup-compatibility/2006" xmlns:p14="http://schemas.microsoft.com/office/powerpoint/2010/main">
    <mc:Choice Requires="p14">
      <p:transition spd="slow" p14:dur="2750">
        <p14:flash/>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εμερσον Yet America is a poem in our ey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933" y="1"/>
            <a:ext cx="89481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788060"/>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dissolv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653552" y="0"/>
            <a:ext cx="9538448" cy="1878335"/>
          </a:xfrm>
          <a:prstGeom prst="rect">
            <a:avLst/>
          </a:prstGeom>
        </p:spPr>
        <p:txBody>
          <a:bodyPr wrap="square">
            <a:spAutoFit/>
          </a:bodyPr>
          <a:lstStyle/>
          <a:p>
            <a:pPr algn="r">
              <a:lnSpc>
                <a:spcPct val="107000"/>
              </a:lnSpc>
              <a:spcAft>
                <a:spcPts val="800"/>
              </a:spcAft>
            </a:pPr>
            <a:r>
              <a:rPr lang="el-GR" sz="3200" b="1" dirty="0">
                <a:latin typeface="Bookman Old Style" panose="02050604050505020204" pitchFamily="18" charset="0"/>
                <a:ea typeface="Calibri" panose="020F0502020204030204" pitchFamily="34" charset="0"/>
                <a:cs typeface="Times New Roman" panose="02020603050405020304" pitchFamily="18" charset="0"/>
              </a:rPr>
              <a:t>Αντιφάσκω άραγε</a:t>
            </a:r>
            <a:r>
              <a:rPr lang="en-US" sz="3200" b="1" dirty="0">
                <a:latin typeface="Bookman Old Style" panose="02050604050505020204" pitchFamily="18" charset="0"/>
                <a:ea typeface="Calibri" panose="020F0502020204030204" pitchFamily="34" charset="0"/>
                <a:cs typeface="Times New Roman" panose="02020603050405020304" pitchFamily="18" charset="0"/>
              </a:rPr>
              <a:t>? </a:t>
            </a:r>
            <a:endParaRPr lang="el-GR" sz="3200" b="1" dirty="0" smtClean="0">
              <a:latin typeface="Bookman Old Style" panose="02050604050505020204" pitchFamily="18" charset="0"/>
              <a:ea typeface="Calibri" panose="020F0502020204030204" pitchFamily="34" charset="0"/>
              <a:cs typeface="Times New Roman" panose="02020603050405020304" pitchFamily="18" charset="0"/>
            </a:endParaRPr>
          </a:p>
          <a:p>
            <a:pPr algn="r">
              <a:lnSpc>
                <a:spcPct val="107000"/>
              </a:lnSpc>
              <a:spcAft>
                <a:spcPts val="800"/>
              </a:spcAft>
            </a:pPr>
            <a:r>
              <a:rPr lang="el-GR" sz="3200" b="1" dirty="0" smtClean="0">
                <a:latin typeface="Bookman Old Style" panose="02050604050505020204" pitchFamily="18" charset="0"/>
                <a:ea typeface="Calibri" panose="020F0502020204030204" pitchFamily="34" charset="0"/>
                <a:cs typeface="Times New Roman" panose="02020603050405020304" pitchFamily="18" charset="0"/>
              </a:rPr>
              <a:t>Καλώς </a:t>
            </a:r>
            <a:r>
              <a:rPr lang="el-GR" sz="3200" b="1" dirty="0">
                <a:latin typeface="Bookman Old Style" panose="02050604050505020204" pitchFamily="18" charset="0"/>
                <a:ea typeface="Calibri" panose="020F0502020204030204" pitchFamily="34" charset="0"/>
                <a:cs typeface="Times New Roman" panose="02020603050405020304" pitchFamily="18" charset="0"/>
              </a:rPr>
              <a:t>λοιπόν, </a:t>
            </a:r>
            <a:r>
              <a:rPr lang="el-GR" sz="3200" b="1" dirty="0" smtClean="0">
                <a:latin typeface="Bookman Old Style" panose="02050604050505020204" pitchFamily="18" charset="0"/>
                <a:ea typeface="Calibri" panose="020F0502020204030204" pitchFamily="34" charset="0"/>
                <a:cs typeface="Times New Roman" panose="02020603050405020304" pitchFamily="18" charset="0"/>
              </a:rPr>
              <a:t>αντιφάσκω, </a:t>
            </a:r>
          </a:p>
          <a:p>
            <a:pPr algn="r">
              <a:lnSpc>
                <a:spcPct val="107000"/>
              </a:lnSpc>
              <a:spcAft>
                <a:spcPts val="800"/>
              </a:spcAft>
            </a:pPr>
            <a:r>
              <a:rPr lang="el-GR" sz="3200" b="1" dirty="0" smtClean="0">
                <a:latin typeface="Bookman Old Style" panose="02050604050505020204" pitchFamily="18" charset="0"/>
                <a:ea typeface="Calibri" panose="020F0502020204030204" pitchFamily="34" charset="0"/>
                <a:cs typeface="Times New Roman" panose="02020603050405020304" pitchFamily="18" charset="0"/>
              </a:rPr>
              <a:t>(</a:t>
            </a:r>
            <a:r>
              <a:rPr lang="en-US" sz="3200" b="1" dirty="0">
                <a:latin typeface="Bookman Old Style" panose="02050604050505020204" pitchFamily="18" charset="0"/>
                <a:ea typeface="Calibri" panose="020F0502020204030204" pitchFamily="34" charset="0"/>
                <a:cs typeface="Times New Roman" panose="02020603050405020304" pitchFamily="18" charset="0"/>
              </a:rPr>
              <a:t>E</a:t>
            </a:r>
            <a:r>
              <a:rPr lang="el-GR" sz="3200" b="1" dirty="0">
                <a:latin typeface="Bookman Old Style" panose="02050604050505020204" pitchFamily="18" charset="0"/>
                <a:ea typeface="Calibri" panose="020F0502020204030204" pitchFamily="34" charset="0"/>
                <a:cs typeface="Times New Roman" panose="02020603050405020304" pitchFamily="18" charset="0"/>
              </a:rPr>
              <a:t>ίμαι ευρύς, περιλαμβάνω πλήθη</a:t>
            </a:r>
            <a:r>
              <a:rPr lang="el-GR" sz="3200" b="1" dirty="0" smtClean="0">
                <a:latin typeface="Bookman Old Style" panose="02050604050505020204" pitchFamily="18" charset="0"/>
                <a:ea typeface="Calibri" panose="020F0502020204030204" pitchFamily="34" charset="0"/>
                <a:cs typeface="Times New Roman" panose="02020603050405020304" pitchFamily="18" charset="0"/>
              </a:rPr>
              <a:t>) </a:t>
            </a:r>
            <a:endParaRPr lang="el-GR" sz="24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6807609"/>
      </p:ext>
    </p:extLst>
  </p:cSld>
  <p:clrMapOvr>
    <a:masterClrMapping/>
  </p:clrMapOvr>
  <mc:AlternateContent xmlns:mc="http://schemas.openxmlformats.org/markup-compatibility/2006" xmlns:p14="http://schemas.microsoft.com/office/powerpoint/2010/main">
    <mc:Choice Requires="p14">
      <p:transition spd="slow" p14:dur="2750">
        <p14:window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08000" y="0"/>
            <a:ext cx="4651733" cy="6964562"/>
          </a:xfrm>
        </p:spPr>
      </p:pic>
      <p:sp>
        <p:nvSpPr>
          <p:cNvPr id="7" name="Rectangle 6"/>
          <p:cNvSpPr/>
          <p:nvPr/>
        </p:nvSpPr>
        <p:spPr>
          <a:xfrm>
            <a:off x="791228" y="4249045"/>
            <a:ext cx="652743" cy="369332"/>
          </a:xfrm>
          <a:prstGeom prst="rect">
            <a:avLst/>
          </a:prstGeom>
        </p:spPr>
        <p:txBody>
          <a:bodyPr wrap="square">
            <a:spAutoFit/>
          </a:bodyPr>
          <a:lstStyle/>
          <a:p>
            <a:r>
              <a:rPr lang="el-GR" dirty="0" smtClean="0"/>
              <a:t>1863</a:t>
            </a:r>
            <a:endParaRPr lang="el-GR"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295" y="53281"/>
            <a:ext cx="4849586" cy="6858000"/>
          </a:xfrm>
          <a:prstGeom prst="rect">
            <a:avLst/>
          </a:prstGeom>
        </p:spPr>
      </p:pic>
    </p:spTree>
    <p:extLst>
      <p:ext uri="{BB962C8B-B14F-4D97-AF65-F5344CB8AC3E}">
        <p14:creationId xmlns:p14="http://schemas.microsoft.com/office/powerpoint/2010/main" val="1867564907"/>
      </p:ext>
    </p:extLst>
  </p:cSld>
  <p:clrMapOvr>
    <a:masterClrMapping/>
  </p:clrMapOvr>
  <mc:AlternateContent xmlns:mc="http://schemas.openxmlformats.org/markup-compatibility/2006" xmlns:p14="http://schemas.microsoft.com/office/powerpoint/2010/main">
    <mc:Choice Requires="p14">
      <p:transition spd="slow" p14:dur="425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274" y="0"/>
            <a:ext cx="7367451" cy="6858000"/>
          </a:xfrm>
          <a:prstGeom prst="rect">
            <a:avLst/>
          </a:prstGeom>
        </p:spPr>
      </p:pic>
    </p:spTree>
    <p:extLst>
      <p:ext uri="{BB962C8B-B14F-4D97-AF65-F5344CB8AC3E}">
        <p14:creationId xmlns:p14="http://schemas.microsoft.com/office/powerpoint/2010/main" val="11498606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71" y="365125"/>
            <a:ext cx="6980663" cy="1325563"/>
          </a:xfrm>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Margaret Fuller, 1810 </a:t>
            </a:r>
            <a:r>
              <a:rPr lang="en-US" dirty="0" smtClean="0">
                <a:latin typeface="Calibri" panose="020F0502020204030204" pitchFamily="34" charset="0"/>
                <a:ea typeface="Calibri" panose="020F0502020204030204" pitchFamily="34" charset="0"/>
                <a:cs typeface="Times New Roman" panose="02020603050405020304" pitchFamily="18" charset="0"/>
              </a:rPr>
              <a:t>–1850</a:t>
            </a:r>
            <a:endParaRPr lang="el-GR" dirty="0"/>
          </a:p>
        </p:txBody>
      </p:sp>
      <p:sp>
        <p:nvSpPr>
          <p:cNvPr id="4" name="Rectangle 3"/>
          <p:cNvSpPr/>
          <p:nvPr/>
        </p:nvSpPr>
        <p:spPr>
          <a:xfrm>
            <a:off x="695093" y="2146929"/>
            <a:ext cx="6096000" cy="3277820"/>
          </a:xfrm>
          <a:prstGeom prst="rect">
            <a:avLst/>
          </a:prstGeom>
        </p:spPr>
        <p:txBody>
          <a:bodyPr>
            <a:spAutoFit/>
          </a:bodyPr>
          <a:lstStyle/>
          <a:p>
            <a:pPr>
              <a:lnSpc>
                <a:spcPct val="115000"/>
              </a:lnSpc>
              <a:spcAft>
                <a:spcPts val="1000"/>
              </a:spcAft>
            </a:pPr>
            <a:r>
              <a:rPr lang="en-US" dirty="0" smtClean="0">
                <a:latin typeface="Calibri" panose="020F0502020204030204" pitchFamily="34" charset="0"/>
                <a:ea typeface="Calibri" panose="020F0502020204030204" pitchFamily="34" charset="0"/>
                <a:cs typeface="Times New Roman" panose="02020603050405020304" pitchFamily="18" charset="0"/>
              </a:rPr>
              <a:t>She </a:t>
            </a:r>
            <a:r>
              <a:rPr lang="en-US" dirty="0">
                <a:latin typeface="Calibri" panose="020F0502020204030204" pitchFamily="34" charset="0"/>
                <a:ea typeface="Calibri" panose="020F0502020204030204" pitchFamily="34" charset="0"/>
                <a:cs typeface="Times New Roman" panose="02020603050405020304" pitchFamily="18" charset="0"/>
              </a:rPr>
              <a:t>applied the notions of self-reliance and equality to gender roles in the first significant feminist essay in America, published in 1844 in The Dial, the Transcendentalist journal she edited and helped found in 1840. Later, the piece was expanded to the book </a:t>
            </a:r>
            <a:r>
              <a:rPr lang="en-US" u="sng" dirty="0">
                <a:latin typeface="Calibri" panose="020F0502020204030204" pitchFamily="34" charset="0"/>
                <a:ea typeface="Calibri" panose="020F0502020204030204" pitchFamily="34" charset="0"/>
                <a:cs typeface="Times New Roman" panose="02020603050405020304" pitchFamily="18" charset="0"/>
              </a:rPr>
              <a:t>Woman in the Nineteenth Century</a:t>
            </a:r>
            <a:r>
              <a:rPr lang="en-US" dirty="0">
                <a:latin typeface="Calibri" panose="020F0502020204030204" pitchFamily="34" charset="0"/>
                <a:ea typeface="Calibri" panose="020F0502020204030204" pitchFamily="34" charset="0"/>
                <a:cs typeface="Times New Roman" panose="02020603050405020304" pitchFamily="18" charset="0"/>
              </a:rPr>
              <a:t> (1845). She then left New England scene completely to become first literary reviewer and then reporter on social issues for the New York Tribune, finally widening her circle even beyond America to become involved in the failed Italian revolution of 1848 and dying soon thereafter in a tragic shipwreck. </a:t>
            </a:r>
            <a:endParaRPr lang="el-G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Margaret Fuller biography | birthday, trivia | American Activist | Wh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2297" y="1310587"/>
            <a:ext cx="4011503" cy="471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2240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600890" y="248194"/>
            <a:ext cx="4637316" cy="731519"/>
          </a:xfrm>
          <a:solidFill>
            <a:schemeClr val="accent2">
              <a:lumMod val="20000"/>
              <a:lumOff val="80000"/>
            </a:schemeClr>
          </a:solidFill>
        </p:spPr>
        <p:txBody>
          <a:bodyPr>
            <a:normAutofit fontScale="85000" lnSpcReduction="20000"/>
          </a:bodyPr>
          <a:lstStyle/>
          <a:p>
            <a:endParaRPr lang="en-US" dirty="0" smtClean="0"/>
          </a:p>
          <a:p>
            <a:r>
              <a:rPr lang="en-US" sz="2900" dirty="0" smtClean="0"/>
              <a:t>“</a:t>
            </a:r>
            <a:r>
              <a:rPr lang="en-US" sz="2900" dirty="0"/>
              <a:t>Cult of True </a:t>
            </a:r>
            <a:r>
              <a:rPr lang="en-US" sz="2900" dirty="0" smtClean="0"/>
              <a:t>Womanhood</a:t>
            </a:r>
            <a:r>
              <a:rPr lang="en-US" sz="2900" dirty="0"/>
              <a:t>”</a:t>
            </a:r>
          </a:p>
          <a:p>
            <a:endParaRPr lang="el-GR" dirty="0"/>
          </a:p>
        </p:txBody>
      </p:sp>
      <p:sp>
        <p:nvSpPr>
          <p:cNvPr id="3" name="Content Placeholder 2"/>
          <p:cNvSpPr>
            <a:spLocks noGrp="1"/>
          </p:cNvSpPr>
          <p:nvPr>
            <p:ph sz="half" idx="2"/>
          </p:nvPr>
        </p:nvSpPr>
        <p:spPr>
          <a:xfrm>
            <a:off x="0" y="1136469"/>
            <a:ext cx="5760720" cy="5721530"/>
          </a:xfrm>
        </p:spPr>
        <p:txBody>
          <a:bodyPr>
            <a:normAutofit fontScale="85000" lnSpcReduction="20000"/>
          </a:bodyPr>
          <a:lstStyle/>
          <a:p>
            <a:pPr>
              <a:buFontTx/>
              <a:buChar char="-"/>
            </a:pPr>
            <a:r>
              <a:rPr lang="en-US" dirty="0" smtClean="0"/>
              <a:t>Women socially </a:t>
            </a:r>
            <a:r>
              <a:rPr lang="en-US" dirty="0"/>
              <a:t>and economically </a:t>
            </a:r>
            <a:r>
              <a:rPr lang="en-US" dirty="0" smtClean="0"/>
              <a:t>discriminated</a:t>
            </a:r>
          </a:p>
          <a:p>
            <a:pPr>
              <a:buFontTx/>
              <a:buChar char="-"/>
            </a:pPr>
            <a:r>
              <a:rPr lang="en-US" dirty="0"/>
              <a:t>supposed to be a symbol of moral strength and virtue</a:t>
            </a:r>
            <a:r>
              <a:rPr lang="en-US" dirty="0" smtClean="0"/>
              <a:t>,</a:t>
            </a:r>
          </a:p>
          <a:p>
            <a:pPr>
              <a:buFontTx/>
              <a:buChar char="-"/>
            </a:pPr>
            <a:r>
              <a:rPr lang="en-US" dirty="0" smtClean="0"/>
              <a:t>women kept inside </a:t>
            </a:r>
            <a:r>
              <a:rPr lang="en-US" dirty="0"/>
              <a:t>the domestic circle</a:t>
            </a:r>
          </a:p>
          <a:p>
            <a:pPr>
              <a:buFontTx/>
              <a:buChar char="-"/>
            </a:pPr>
            <a:r>
              <a:rPr lang="en-US" dirty="0" smtClean="0"/>
              <a:t>she </a:t>
            </a:r>
            <a:r>
              <a:rPr lang="en-US" dirty="0"/>
              <a:t>was </a:t>
            </a:r>
            <a:r>
              <a:rPr lang="en-US" dirty="0" smtClean="0"/>
              <a:t>depicted </a:t>
            </a:r>
            <a:r>
              <a:rPr lang="en-US" dirty="0"/>
              <a:t>as delicate and fragile, prone to fainting and sickness</a:t>
            </a:r>
            <a:endParaRPr lang="en-US" dirty="0" smtClean="0"/>
          </a:p>
          <a:p>
            <a:pPr>
              <a:buFontTx/>
              <a:buChar char="-"/>
            </a:pPr>
            <a:r>
              <a:rPr lang="en-US" dirty="0"/>
              <a:t>numerous social </a:t>
            </a:r>
            <a:r>
              <a:rPr lang="en-US" dirty="0" smtClean="0"/>
              <a:t>issues emerged </a:t>
            </a:r>
          </a:p>
          <a:p>
            <a:pPr>
              <a:buFontTx/>
              <a:buChar char="-"/>
            </a:pPr>
            <a:r>
              <a:rPr lang="en-US" dirty="0" smtClean="0"/>
              <a:t>the </a:t>
            </a:r>
            <a:r>
              <a:rPr lang="en-US" dirty="0"/>
              <a:t>sky </a:t>
            </a:r>
            <a:r>
              <a:rPr lang="en-US" dirty="0" smtClean="0"/>
              <a:t>rocketing </a:t>
            </a:r>
            <a:r>
              <a:rPr lang="en-US" dirty="0"/>
              <a:t>population of </a:t>
            </a:r>
            <a:r>
              <a:rPr lang="en-US" dirty="0" smtClean="0"/>
              <a:t>immigrants </a:t>
            </a:r>
          </a:p>
          <a:p>
            <a:pPr>
              <a:buFontTx/>
              <a:buChar char="-"/>
            </a:pPr>
            <a:r>
              <a:rPr lang="en-US" dirty="0" smtClean="0"/>
              <a:t>rapid urbanization</a:t>
            </a:r>
          </a:p>
          <a:p>
            <a:pPr>
              <a:buFontTx/>
              <a:buChar char="-"/>
            </a:pPr>
            <a:r>
              <a:rPr lang="en-US" dirty="0" smtClean="0"/>
              <a:t>industrialization </a:t>
            </a:r>
            <a:r>
              <a:rPr lang="en-US" dirty="0"/>
              <a:t>in the </a:t>
            </a:r>
            <a:r>
              <a:rPr lang="en-US" dirty="0" smtClean="0"/>
              <a:t>land</a:t>
            </a:r>
          </a:p>
          <a:p>
            <a:pPr>
              <a:buFontTx/>
              <a:buChar char="-"/>
            </a:pPr>
            <a:r>
              <a:rPr lang="en-US" dirty="0" smtClean="0"/>
              <a:t>capitalism produced </a:t>
            </a:r>
            <a:r>
              <a:rPr lang="en-US" dirty="0"/>
              <a:t>low wages and poor living </a:t>
            </a:r>
            <a:r>
              <a:rPr lang="en-US" dirty="0" smtClean="0"/>
              <a:t>conditions</a:t>
            </a:r>
          </a:p>
          <a:p>
            <a:pPr>
              <a:buFontTx/>
              <a:buChar char="-"/>
            </a:pPr>
            <a:r>
              <a:rPr lang="en-US" dirty="0"/>
              <a:t>the numbers of saloon increased and many men, especially poor immigrant </a:t>
            </a:r>
            <a:r>
              <a:rPr lang="en-US" dirty="0" smtClean="0"/>
              <a:t>laborers, spent </a:t>
            </a:r>
            <a:r>
              <a:rPr lang="en-US" dirty="0"/>
              <a:t>their hard earned money to drink and gamble</a:t>
            </a:r>
            <a:endParaRPr lang="el-GR" dirty="0"/>
          </a:p>
        </p:txBody>
      </p:sp>
      <p:sp>
        <p:nvSpPr>
          <p:cNvPr id="6" name="Text Placeholder 5"/>
          <p:cNvSpPr>
            <a:spLocks noGrp="1"/>
          </p:cNvSpPr>
          <p:nvPr>
            <p:ph type="body" sz="quarter" idx="3"/>
          </p:nvPr>
        </p:nvSpPr>
        <p:spPr>
          <a:xfrm>
            <a:off x="6762306" y="38236"/>
            <a:ext cx="4371013" cy="823912"/>
          </a:xfrm>
          <a:solidFill>
            <a:schemeClr val="accent6">
              <a:lumMod val="40000"/>
              <a:lumOff val="60000"/>
            </a:schemeClr>
          </a:solidFill>
        </p:spPr>
        <p:txBody>
          <a:bodyPr/>
          <a:lstStyle/>
          <a:p>
            <a:r>
              <a:rPr lang="en-US" dirty="0"/>
              <a:t>Women’s Nature and Rights</a:t>
            </a:r>
            <a:endParaRPr lang="el-GR" dirty="0"/>
          </a:p>
        </p:txBody>
      </p:sp>
      <p:sp>
        <p:nvSpPr>
          <p:cNvPr id="7" name="Content Placeholder 6"/>
          <p:cNvSpPr>
            <a:spLocks noGrp="1"/>
          </p:cNvSpPr>
          <p:nvPr>
            <p:ph sz="quarter" idx="4"/>
          </p:nvPr>
        </p:nvSpPr>
        <p:spPr>
          <a:xfrm>
            <a:off x="6188148" y="1136469"/>
            <a:ext cx="5167239" cy="5053194"/>
          </a:xfrm>
        </p:spPr>
        <p:txBody>
          <a:bodyPr>
            <a:normAutofit/>
          </a:bodyPr>
          <a:lstStyle/>
          <a:p>
            <a:r>
              <a:rPr lang="en-US" dirty="0"/>
              <a:t>urging for better </a:t>
            </a:r>
            <a:r>
              <a:rPr lang="en-US" dirty="0" smtClean="0"/>
              <a:t>education</a:t>
            </a:r>
          </a:p>
          <a:p>
            <a:r>
              <a:rPr lang="en-US" dirty="0"/>
              <a:t>men and women </a:t>
            </a:r>
            <a:r>
              <a:rPr lang="en-US" dirty="0" smtClean="0"/>
              <a:t>as “</a:t>
            </a:r>
            <a:r>
              <a:rPr lang="en-US" dirty="0"/>
              <a:t>the two halves of one thought</a:t>
            </a:r>
            <a:r>
              <a:rPr lang="en-US" dirty="0" smtClean="0"/>
              <a:t>”</a:t>
            </a:r>
          </a:p>
          <a:p>
            <a:r>
              <a:rPr lang="en-US" dirty="0"/>
              <a:t>“I believe that the development of the one cannot be effected without that </a:t>
            </a:r>
            <a:r>
              <a:rPr lang="en-US" dirty="0" smtClean="0"/>
              <a:t>of the </a:t>
            </a:r>
            <a:r>
              <a:rPr lang="en-US" dirty="0"/>
              <a:t>other. My highest wish is that this truth should be distinctly and </a:t>
            </a:r>
            <a:r>
              <a:rPr lang="en-US" dirty="0" smtClean="0"/>
              <a:t>rationally apprehended</a:t>
            </a:r>
            <a:r>
              <a:rPr lang="en-US" dirty="0"/>
              <a:t>, and the conditions of life and freedom recognized as the same for </a:t>
            </a:r>
            <a:r>
              <a:rPr lang="en-US" dirty="0" smtClean="0"/>
              <a:t>the daughters </a:t>
            </a:r>
            <a:r>
              <a:rPr lang="en-US" dirty="0"/>
              <a:t>and the sons.”</a:t>
            </a:r>
            <a:endParaRPr lang="el-GR" dirty="0"/>
          </a:p>
        </p:txBody>
      </p:sp>
    </p:spTree>
    <p:extLst>
      <p:ext uri="{BB962C8B-B14F-4D97-AF65-F5344CB8AC3E}">
        <p14:creationId xmlns:p14="http://schemas.microsoft.com/office/powerpoint/2010/main" val="3336132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62716" y="3710817"/>
            <a:ext cx="6613451" cy="817693"/>
          </a:xfrm>
          <a:ln>
            <a:solidFill>
              <a:schemeClr val="accent4">
                <a:lumMod val="75000"/>
              </a:schemeClr>
            </a:solidFill>
          </a:ln>
        </p:spPr>
        <p:txBody>
          <a:bodyPr>
            <a:normAutofit fontScale="90000"/>
          </a:bodyPr>
          <a:lstStyle/>
          <a:p>
            <a:r>
              <a:rPr lang="en-US" dirty="0" smtClean="0"/>
              <a:t/>
            </a:r>
            <a:br>
              <a:rPr lang="en-US" dirty="0" smtClean="0"/>
            </a:br>
            <a:r>
              <a:rPr lang="en-US" sz="2700" b="1" dirty="0" smtClean="0">
                <a:solidFill>
                  <a:schemeClr val="accent1">
                    <a:lumMod val="75000"/>
                  </a:schemeClr>
                </a:solidFill>
              </a:rPr>
              <a:t>Transcendentalism was </a:t>
            </a:r>
            <a:r>
              <a:rPr lang="en-US" sz="2700" b="1" dirty="0">
                <a:solidFill>
                  <a:schemeClr val="accent1">
                    <a:lumMod val="75000"/>
                  </a:schemeClr>
                </a:solidFill>
              </a:rPr>
              <a:t>supportive of women’s </a:t>
            </a:r>
            <a:r>
              <a:rPr lang="en-US" sz="2700" b="1" dirty="0" smtClean="0">
                <a:solidFill>
                  <a:schemeClr val="accent1">
                    <a:lumMod val="75000"/>
                  </a:schemeClr>
                </a:solidFill>
              </a:rPr>
              <a:t>rights</a:t>
            </a:r>
            <a:r>
              <a:rPr lang="en-US" sz="2700" b="1" dirty="0">
                <a:solidFill>
                  <a:schemeClr val="accent1">
                    <a:lumMod val="75000"/>
                  </a:schemeClr>
                </a:solidFill>
              </a:rPr>
              <a:t/>
            </a:r>
            <a:br>
              <a:rPr lang="en-US" sz="2700" b="1" dirty="0">
                <a:solidFill>
                  <a:schemeClr val="accent1">
                    <a:lumMod val="75000"/>
                  </a:schemeClr>
                </a:solidFill>
              </a:rPr>
            </a:br>
            <a:endParaRPr lang="el-GR" sz="2700" b="1" dirty="0">
              <a:solidFill>
                <a:schemeClr val="accent1">
                  <a:lumMod val="75000"/>
                </a:schemeClr>
              </a:solidFill>
            </a:endParaRPr>
          </a:p>
        </p:txBody>
      </p:sp>
      <p:sp>
        <p:nvSpPr>
          <p:cNvPr id="4" name="Content Placeholder 3"/>
          <p:cNvSpPr>
            <a:spLocks noGrp="1"/>
          </p:cNvSpPr>
          <p:nvPr>
            <p:ph idx="1"/>
          </p:nvPr>
        </p:nvSpPr>
        <p:spPr>
          <a:xfrm>
            <a:off x="200247" y="637179"/>
            <a:ext cx="4903381" cy="3275381"/>
          </a:xfrm>
        </p:spPr>
        <p:txBody>
          <a:bodyPr>
            <a:normAutofit/>
          </a:bodyPr>
          <a:lstStyle/>
          <a:p>
            <a:r>
              <a:rPr lang="en-US" dirty="0" smtClean="0"/>
              <a:t>held to the idea of a woman’s moral nature and domestic role.</a:t>
            </a:r>
          </a:p>
          <a:p>
            <a:r>
              <a:rPr lang="en-US" dirty="0" smtClean="0"/>
              <a:t>There appears to have been a total collapse in poor Margaret, morally and (Diaries)</a:t>
            </a:r>
            <a:endParaRPr lang="el-GR" dirty="0"/>
          </a:p>
        </p:txBody>
      </p:sp>
      <p:sp>
        <p:nvSpPr>
          <p:cNvPr id="3" name="Text Placeholder 2"/>
          <p:cNvSpPr>
            <a:spLocks noGrp="1"/>
          </p:cNvSpPr>
          <p:nvPr>
            <p:ph type="body" idx="4294967295"/>
          </p:nvPr>
        </p:nvSpPr>
        <p:spPr>
          <a:xfrm>
            <a:off x="583793" y="21229"/>
            <a:ext cx="3215850" cy="615950"/>
          </a:xfrm>
          <a:ln>
            <a:solidFill>
              <a:schemeClr val="accent4">
                <a:lumMod val="75000"/>
              </a:schemeClr>
            </a:solidFill>
          </a:ln>
        </p:spPr>
        <p:txBody>
          <a:bodyPr/>
          <a:lstStyle/>
          <a:p>
            <a:r>
              <a:rPr lang="en-US" dirty="0">
                <a:solidFill>
                  <a:schemeClr val="accent1">
                    <a:lumMod val="75000"/>
                  </a:schemeClr>
                </a:solidFill>
              </a:rPr>
              <a:t>Hawthorne </a:t>
            </a:r>
            <a:r>
              <a:rPr lang="en-US" dirty="0" smtClean="0">
                <a:solidFill>
                  <a:schemeClr val="accent1">
                    <a:lumMod val="75000"/>
                  </a:schemeClr>
                </a:solidFill>
              </a:rPr>
              <a:t>- Fuller</a:t>
            </a:r>
            <a:endParaRPr lang="el-GR" dirty="0">
              <a:solidFill>
                <a:schemeClr val="accent1">
                  <a:lumMod val="75000"/>
                </a:schemeClr>
              </a:solidFill>
            </a:endParaRPr>
          </a:p>
        </p:txBody>
      </p:sp>
      <p:sp>
        <p:nvSpPr>
          <p:cNvPr id="5" name="Text Placeholder 4"/>
          <p:cNvSpPr>
            <a:spLocks noGrp="1"/>
          </p:cNvSpPr>
          <p:nvPr>
            <p:ph type="body" sz="quarter" idx="4294967295"/>
          </p:nvPr>
        </p:nvSpPr>
        <p:spPr>
          <a:xfrm>
            <a:off x="5903027" y="46858"/>
            <a:ext cx="3347505" cy="500063"/>
          </a:xfrm>
          <a:ln>
            <a:solidFill>
              <a:schemeClr val="accent4">
                <a:lumMod val="50000"/>
              </a:schemeClr>
            </a:solidFill>
          </a:ln>
        </p:spPr>
        <p:txBody>
          <a:bodyPr/>
          <a:lstStyle/>
          <a:p>
            <a:r>
              <a:rPr lang="en-US" dirty="0" smtClean="0">
                <a:ln>
                  <a:solidFill>
                    <a:schemeClr val="accent1">
                      <a:lumMod val="60000"/>
                      <a:lumOff val="40000"/>
                    </a:schemeClr>
                  </a:solidFill>
                </a:ln>
              </a:rPr>
              <a:t>Emerson- </a:t>
            </a:r>
            <a:r>
              <a:rPr lang="en-US" dirty="0" smtClean="0">
                <a:ln>
                  <a:solidFill>
                    <a:schemeClr val="accent1">
                      <a:lumMod val="60000"/>
                      <a:lumOff val="40000"/>
                    </a:schemeClr>
                  </a:solidFill>
                </a:ln>
                <a:solidFill>
                  <a:schemeClr val="accent1">
                    <a:lumMod val="75000"/>
                  </a:schemeClr>
                </a:solidFill>
              </a:rPr>
              <a:t>Full</a:t>
            </a:r>
            <a:r>
              <a:rPr lang="en-US" dirty="0" smtClean="0">
                <a:solidFill>
                  <a:schemeClr val="accent1">
                    <a:lumMod val="75000"/>
                  </a:schemeClr>
                </a:solidFill>
              </a:rPr>
              <a:t>er</a:t>
            </a:r>
            <a:endParaRPr lang="el-GR" dirty="0">
              <a:solidFill>
                <a:schemeClr val="accent1">
                  <a:lumMod val="75000"/>
                </a:schemeClr>
              </a:solidFill>
            </a:endParaRPr>
          </a:p>
        </p:txBody>
      </p:sp>
      <p:sp>
        <p:nvSpPr>
          <p:cNvPr id="6" name="Content Placeholder 5"/>
          <p:cNvSpPr>
            <a:spLocks noGrp="1"/>
          </p:cNvSpPr>
          <p:nvPr>
            <p:ph sz="quarter" idx="4294967295"/>
          </p:nvPr>
        </p:nvSpPr>
        <p:spPr>
          <a:xfrm>
            <a:off x="5741582" y="786810"/>
            <a:ext cx="5550196" cy="2774376"/>
          </a:xfrm>
        </p:spPr>
        <p:txBody>
          <a:bodyPr>
            <a:normAutofit lnSpcReduction="10000"/>
          </a:bodyPr>
          <a:lstStyle/>
          <a:p>
            <a:r>
              <a:rPr lang="en-US" dirty="0" smtClean="0"/>
              <a:t>Positive, respected Filler’s intellectual capacities</a:t>
            </a:r>
          </a:p>
          <a:p>
            <a:r>
              <a:rPr lang="en-US" dirty="0" smtClean="0"/>
              <a:t>But his regard of feminine intuition over masculine reason &amp;</a:t>
            </a:r>
            <a:r>
              <a:rPr lang="en-US" dirty="0"/>
              <a:t>understanding reinforced  conventional stereotypes of femininity and masculinity</a:t>
            </a:r>
            <a:endParaRPr lang="el-GR" dirty="0"/>
          </a:p>
        </p:txBody>
      </p:sp>
      <p:sp>
        <p:nvSpPr>
          <p:cNvPr id="8" name="Rectangle 7"/>
          <p:cNvSpPr/>
          <p:nvPr/>
        </p:nvSpPr>
        <p:spPr>
          <a:xfrm>
            <a:off x="200247" y="4528510"/>
            <a:ext cx="11991753" cy="2062103"/>
          </a:xfrm>
          <a:prstGeom prst="rect">
            <a:avLst/>
          </a:prstGeom>
        </p:spPr>
        <p:txBody>
          <a:bodyPr wrap="square">
            <a:spAutoFit/>
          </a:bodyPr>
          <a:lstStyle/>
          <a:p>
            <a:r>
              <a:rPr lang="en-US" sz="3200" dirty="0" smtClean="0"/>
              <a:t>encouraged women’s progress and the increase</a:t>
            </a:r>
            <a:r>
              <a:rPr lang="el-GR" sz="3200" dirty="0" smtClean="0"/>
              <a:t> </a:t>
            </a:r>
            <a:r>
              <a:rPr lang="en-US" sz="3200" dirty="0" smtClean="0"/>
              <a:t>of their participation in society</a:t>
            </a:r>
            <a:r>
              <a:rPr lang="el-GR" sz="3200" dirty="0" smtClean="0"/>
              <a:t> </a:t>
            </a:r>
            <a:r>
              <a:rPr lang="en-US" sz="3200" dirty="0" smtClean="0"/>
              <a:t>but </a:t>
            </a:r>
            <a:r>
              <a:rPr lang="el-GR" sz="3200" dirty="0" smtClean="0"/>
              <a:t> </a:t>
            </a:r>
            <a:r>
              <a:rPr lang="en-US" sz="3200" dirty="0"/>
              <a:t>did not question the idea </a:t>
            </a:r>
            <a:r>
              <a:rPr lang="en-US" sz="3200" dirty="0" smtClean="0"/>
              <a:t>that men </a:t>
            </a:r>
            <a:r>
              <a:rPr lang="en-US" sz="3200" dirty="0"/>
              <a:t>and women have separate distinct and fundamental </a:t>
            </a:r>
            <a:r>
              <a:rPr lang="en-US" sz="3200" dirty="0" smtClean="0"/>
              <a:t>natures.</a:t>
            </a:r>
          </a:p>
          <a:p>
            <a:r>
              <a:rPr lang="en-US" sz="3200" dirty="0" smtClean="0"/>
              <a:t>Fuller was both indebted to and departed from Transcendentalists</a:t>
            </a:r>
            <a:endParaRPr lang="el-GR" sz="3200" dirty="0"/>
          </a:p>
        </p:txBody>
      </p:sp>
    </p:spTree>
    <p:extLst>
      <p:ext uri="{BB962C8B-B14F-4D97-AF65-F5344CB8AC3E}">
        <p14:creationId xmlns:p14="http://schemas.microsoft.com/office/powerpoint/2010/main" val="10992206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0416" y="301841"/>
            <a:ext cx="7119892" cy="5875122"/>
          </a:xfrm>
        </p:spPr>
        <p:txBody>
          <a:bodyPr>
            <a:normAutofit lnSpcReduction="10000"/>
          </a:bodyPr>
          <a:lstStyle/>
          <a:p>
            <a:r>
              <a:rPr lang="en-US" dirty="0">
                <a:solidFill>
                  <a:srgbClr val="FF0000"/>
                </a:solidFill>
              </a:rPr>
              <a:t>Brook Farm</a:t>
            </a:r>
            <a:r>
              <a:rPr lang="el-GR" dirty="0"/>
              <a:t> </a:t>
            </a:r>
            <a:r>
              <a:rPr lang="en-US" dirty="0"/>
              <a:t>was based on the ideals of Transcendentalism; its founders believed that by pooling labor they could sustain the community and still have time for literary and scientific pursuits. The experiment was meant to serve as an example for the rest of the world, based on the principles of "industry without drudgery, and true equality without its vulgarity</a:t>
            </a:r>
            <a:r>
              <a:rPr lang="en-US" dirty="0" smtClean="0"/>
              <a:t>".</a:t>
            </a:r>
            <a:endParaRPr lang="el-GR" dirty="0" smtClean="0"/>
          </a:p>
          <a:p>
            <a:r>
              <a:rPr lang="en-US" dirty="0"/>
              <a:t>A founding member, Hawthorne later fictionalized his experience at Brook Farm in </a:t>
            </a:r>
            <a:r>
              <a:rPr lang="en-US" i="1" dirty="0"/>
              <a:t>The </a:t>
            </a:r>
            <a:r>
              <a:rPr lang="en-US" i="1" dirty="0" err="1"/>
              <a:t>Blithedale</a:t>
            </a:r>
            <a:r>
              <a:rPr lang="en-US" i="1" dirty="0"/>
              <a:t> Romance</a:t>
            </a:r>
            <a:r>
              <a:rPr lang="en-US" dirty="0"/>
              <a:t>.</a:t>
            </a:r>
            <a:endParaRPr lang="el-GR" dirty="0"/>
          </a:p>
          <a:p>
            <a:r>
              <a:rPr lang="en-US" dirty="0" smtClean="0"/>
              <a:t>the </a:t>
            </a:r>
            <a:r>
              <a:rPr lang="en-US" dirty="0"/>
              <a:t>notion of a pastoral retreat of simplicity and cooperation confronting by example the capitalist industrialism of the larger society became fixed in the American </a:t>
            </a:r>
            <a:r>
              <a:rPr lang="en-US" dirty="0" smtClean="0"/>
              <a:t>imagination</a:t>
            </a:r>
            <a:endParaRPr lang="el-GR" dirty="0" smtClean="0"/>
          </a:p>
          <a:p>
            <a:endParaRPr lang="el-GR" dirty="0"/>
          </a:p>
        </p:txBody>
      </p:sp>
      <p:pic>
        <p:nvPicPr>
          <p:cNvPr id="4" name="Picture 3"/>
          <p:cNvPicPr>
            <a:picLocks noChangeAspect="1"/>
          </p:cNvPicPr>
          <p:nvPr/>
        </p:nvPicPr>
        <p:blipFill>
          <a:blip r:embed="rId2"/>
          <a:stretch>
            <a:fillRect/>
          </a:stretch>
        </p:blipFill>
        <p:spPr>
          <a:xfrm>
            <a:off x="7852436" y="1829817"/>
            <a:ext cx="3888204" cy="3115045"/>
          </a:xfrm>
          <a:prstGeom prst="rect">
            <a:avLst/>
          </a:prstGeom>
        </p:spPr>
      </p:pic>
    </p:spTree>
    <p:extLst>
      <p:ext uri="{BB962C8B-B14F-4D97-AF65-F5344CB8AC3E}">
        <p14:creationId xmlns:p14="http://schemas.microsoft.com/office/powerpoint/2010/main" val="3183714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989" y="802887"/>
            <a:ext cx="11708781" cy="5742879"/>
          </a:xfrm>
        </p:spPr>
        <p:txBody>
          <a:bodyPr/>
          <a:lstStyle/>
          <a:p>
            <a:r>
              <a:rPr lang="en-US" dirty="0" smtClean="0"/>
              <a:t>Transcendentalism’s questioning </a:t>
            </a:r>
            <a:r>
              <a:rPr lang="en-US" dirty="0"/>
              <a:t>of established cultural </a:t>
            </a:r>
            <a:r>
              <a:rPr lang="en-US" dirty="0" smtClean="0"/>
              <a:t>forms, its </a:t>
            </a:r>
            <a:r>
              <a:rPr lang="en-US" dirty="0"/>
              <a:t>desire to turn ideas into concrete action developed a momentum of its own, spreading from the spheres of religion and education to literature, philosophy, and social reform</a:t>
            </a:r>
            <a:r>
              <a:rPr lang="en-US" dirty="0" smtClean="0"/>
              <a:t>.</a:t>
            </a:r>
          </a:p>
          <a:p>
            <a:r>
              <a:rPr lang="en-US" dirty="0" smtClean="0"/>
              <a:t>Transcendentalism is </a:t>
            </a:r>
            <a:r>
              <a:rPr lang="en-US" dirty="0"/>
              <a:t>not as much concerned with a metaphysics that transcends our daily lives but rather with </a:t>
            </a:r>
            <a:r>
              <a:rPr lang="en-US" u="sng" dirty="0"/>
              <a:t>a new view </a:t>
            </a:r>
            <a:r>
              <a:rPr lang="en-US" dirty="0"/>
              <a:t>of the mind that replaces Locke's empiricist, materialistic, and passive model with one emphasizing the role of the mind itself in actively shaping </a:t>
            </a:r>
            <a:r>
              <a:rPr lang="en-US" dirty="0" smtClean="0"/>
              <a:t>experience.</a:t>
            </a:r>
          </a:p>
          <a:p>
            <a:r>
              <a:rPr lang="en-US" dirty="0"/>
              <a:t>the mind can apprehend absolute spiritual truths directly without having to go through the detour of the senses, without the dictates of past authorities and institutions. In this sense particularly, it was the </a:t>
            </a:r>
            <a:r>
              <a:rPr lang="en-US" dirty="0" smtClean="0"/>
              <a:t>logical--or </a:t>
            </a:r>
            <a:r>
              <a:rPr lang="en-US" dirty="0" err="1" smtClean="0"/>
              <a:t>supralogical</a:t>
            </a:r>
            <a:r>
              <a:rPr lang="en-US" dirty="0" smtClean="0"/>
              <a:t>--extension </a:t>
            </a:r>
            <a:r>
              <a:rPr lang="en-US" dirty="0"/>
              <a:t>of both the Protestant reformation and American democratic individualism</a:t>
            </a:r>
            <a:endParaRPr lang="el-GR" dirty="0"/>
          </a:p>
        </p:txBody>
      </p:sp>
    </p:spTree>
    <p:extLst>
      <p:ext uri="{BB962C8B-B14F-4D97-AF65-F5344CB8AC3E}">
        <p14:creationId xmlns:p14="http://schemas.microsoft.com/office/powerpoint/2010/main" val="1425944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289932" y="188914"/>
            <a:ext cx="11731083" cy="6408737"/>
          </a:xfrm>
          <a:ln w="76200" cmpd="tri">
            <a:pattFill prst="lgCheck">
              <a:fgClr>
                <a:srgbClr val="FF99FF"/>
              </a:fgClr>
              <a:bgClr>
                <a:srgbClr val="FFFFFF"/>
              </a:bgClr>
            </a:pattFill>
            <a:miter lim="800000"/>
            <a:headEnd/>
            <a:tailEnd/>
          </a:ln>
        </p:spPr>
        <p:txBody>
          <a:bodyPr/>
          <a:lstStyle/>
          <a:p>
            <a:pPr eaLnBrk="1" hangingPunct="1">
              <a:lnSpc>
                <a:spcPct val="80000"/>
              </a:lnSpc>
            </a:pPr>
            <a:r>
              <a:rPr lang="en-US" altLang="el-GR" sz="3200" b="1" dirty="0" smtClean="0"/>
              <a:t>T</a:t>
            </a:r>
            <a:r>
              <a:rPr lang="el-GR" altLang="el-GR" sz="3200" b="1" dirty="0" err="1" smtClean="0"/>
              <a:t>he</a:t>
            </a:r>
            <a:r>
              <a:rPr lang="el-GR" altLang="el-GR" sz="3200" b="1" dirty="0" smtClean="0"/>
              <a:t> Hudson River painters</a:t>
            </a:r>
            <a:r>
              <a:rPr lang="en-US" altLang="el-GR" sz="3200" dirty="0"/>
              <a:t> </a:t>
            </a:r>
            <a:r>
              <a:rPr lang="en-US" altLang="el-GR" dirty="0"/>
              <a:t>:</a:t>
            </a:r>
          </a:p>
          <a:p>
            <a:pPr eaLnBrk="1" hangingPunct="1">
              <a:lnSpc>
                <a:spcPct val="80000"/>
              </a:lnSpc>
            </a:pPr>
            <a:endParaRPr lang="en-US" altLang="el-GR" dirty="0" smtClean="0"/>
          </a:p>
          <a:p>
            <a:pPr eaLnBrk="1" hangingPunct="1">
              <a:lnSpc>
                <a:spcPct val="80000"/>
              </a:lnSpc>
            </a:pPr>
            <a:r>
              <a:rPr lang="en-US" altLang="el-GR" dirty="0" smtClean="0"/>
              <a:t>Followed </a:t>
            </a:r>
            <a:r>
              <a:rPr lang="el-GR" altLang="el-GR" dirty="0" err="1"/>
              <a:t>Emerson's</a:t>
            </a:r>
            <a:r>
              <a:rPr lang="el-GR" altLang="el-GR" dirty="0"/>
              <a:t> </a:t>
            </a:r>
            <a:r>
              <a:rPr lang="el-GR" altLang="el-GR" dirty="0" err="1"/>
              <a:t>call</a:t>
            </a:r>
            <a:r>
              <a:rPr lang="el-GR" altLang="el-GR" dirty="0"/>
              <a:t> "</a:t>
            </a:r>
            <a:r>
              <a:rPr lang="el-GR" altLang="el-GR" dirty="0" err="1"/>
              <a:t>to</a:t>
            </a:r>
            <a:r>
              <a:rPr lang="el-GR" altLang="el-GR" dirty="0"/>
              <a:t> </a:t>
            </a:r>
            <a:r>
              <a:rPr lang="el-GR" altLang="el-GR" dirty="0" err="1"/>
              <a:t>ignore</a:t>
            </a:r>
            <a:r>
              <a:rPr lang="el-GR" altLang="el-GR" dirty="0"/>
              <a:t> the </a:t>
            </a:r>
            <a:r>
              <a:rPr lang="el-GR" altLang="el-GR" dirty="0" err="1"/>
              <a:t>courtly</a:t>
            </a:r>
            <a:r>
              <a:rPr lang="el-GR" altLang="el-GR" dirty="0"/>
              <a:t> </a:t>
            </a:r>
            <a:r>
              <a:rPr lang="el-GR" altLang="el-GR" dirty="0" err="1"/>
              <a:t>Muses</a:t>
            </a:r>
            <a:r>
              <a:rPr lang="el-GR" altLang="el-GR" dirty="0"/>
              <a:t> of Europe" and </a:t>
            </a:r>
            <a:r>
              <a:rPr lang="el-GR" altLang="el-GR" dirty="0" err="1"/>
              <a:t>define</a:t>
            </a:r>
            <a:r>
              <a:rPr lang="el-GR" altLang="el-GR" dirty="0"/>
              <a:t> a distinct </a:t>
            </a:r>
            <a:r>
              <a:rPr lang="el-GR" altLang="el-GR" dirty="0" err="1"/>
              <a:t>vision</a:t>
            </a:r>
            <a:r>
              <a:rPr lang="el-GR" altLang="el-GR" dirty="0"/>
              <a:t> for American </a:t>
            </a:r>
            <a:r>
              <a:rPr lang="el-GR" altLang="el-GR" dirty="0" err="1"/>
              <a:t>art</a:t>
            </a:r>
            <a:r>
              <a:rPr lang="el-GR" altLang="el-GR" dirty="0"/>
              <a:t>. </a:t>
            </a:r>
            <a:endParaRPr lang="en-US" altLang="el-GR" dirty="0"/>
          </a:p>
          <a:p>
            <a:pPr eaLnBrk="1" hangingPunct="1">
              <a:lnSpc>
                <a:spcPct val="80000"/>
              </a:lnSpc>
            </a:pPr>
            <a:endParaRPr lang="en-US" altLang="el-GR" dirty="0"/>
          </a:p>
          <a:p>
            <a:pPr eaLnBrk="1" hangingPunct="1">
              <a:lnSpc>
                <a:spcPct val="80000"/>
              </a:lnSpc>
            </a:pPr>
            <a:r>
              <a:rPr lang="el-GR" altLang="el-GR" dirty="0"/>
              <a:t>The </a:t>
            </a:r>
            <a:r>
              <a:rPr lang="el-GR" altLang="el-GR" dirty="0" err="1"/>
              <a:t>artists</a:t>
            </a:r>
            <a:r>
              <a:rPr lang="el-GR" altLang="el-GR" dirty="0"/>
              <a:t> </a:t>
            </a:r>
            <a:r>
              <a:rPr lang="el-GR" altLang="el-GR" dirty="0" err="1"/>
              <a:t>who</a:t>
            </a:r>
            <a:r>
              <a:rPr lang="el-GR" altLang="el-GR" dirty="0"/>
              <a:t> </a:t>
            </a:r>
            <a:r>
              <a:rPr lang="el-GR" altLang="el-GR" dirty="0" err="1"/>
              <a:t>came</a:t>
            </a:r>
            <a:r>
              <a:rPr lang="el-GR" altLang="el-GR" dirty="0"/>
              <a:t> </a:t>
            </a:r>
            <a:r>
              <a:rPr lang="el-GR" altLang="el-GR" dirty="0" err="1"/>
              <a:t>to</a:t>
            </a:r>
            <a:r>
              <a:rPr lang="el-GR" altLang="el-GR" dirty="0"/>
              <a:t> </a:t>
            </a:r>
            <a:r>
              <a:rPr lang="el-GR" altLang="el-GR" dirty="0" err="1"/>
              <a:t>maturity</a:t>
            </a:r>
            <a:r>
              <a:rPr lang="el-GR" altLang="el-GR" dirty="0"/>
              <a:t> in the </a:t>
            </a:r>
            <a:r>
              <a:rPr lang="el-GR" altLang="el-GR" dirty="0" err="1"/>
              <a:t>years</a:t>
            </a:r>
            <a:r>
              <a:rPr lang="el-GR" altLang="el-GR" dirty="0"/>
              <a:t> of </a:t>
            </a:r>
            <a:r>
              <a:rPr lang="el-GR" altLang="el-GR" dirty="0" err="1"/>
              <a:t>egalitarian</a:t>
            </a:r>
            <a:r>
              <a:rPr lang="el-GR" altLang="el-GR" dirty="0"/>
              <a:t> </a:t>
            </a:r>
            <a:r>
              <a:rPr lang="el-GR" altLang="el-GR" dirty="0" err="1"/>
              <a:t>Jacksonian</a:t>
            </a:r>
            <a:r>
              <a:rPr lang="el-GR" altLang="el-GR" dirty="0"/>
              <a:t> </a:t>
            </a:r>
            <a:r>
              <a:rPr lang="el-GR" altLang="el-GR" dirty="0" err="1"/>
              <a:t>democracy</a:t>
            </a:r>
            <a:r>
              <a:rPr lang="el-GR" altLang="el-GR" dirty="0"/>
              <a:t> and </a:t>
            </a:r>
            <a:r>
              <a:rPr lang="el-GR" altLang="el-GR" dirty="0" err="1"/>
              <a:t>expansion</a:t>
            </a:r>
            <a:r>
              <a:rPr lang="el-GR" altLang="el-GR" dirty="0"/>
              <a:t> </a:t>
            </a:r>
            <a:r>
              <a:rPr lang="el-GR" altLang="el-GR" dirty="0" err="1"/>
              <a:t>translated</a:t>
            </a:r>
            <a:r>
              <a:rPr lang="el-GR" altLang="el-GR" dirty="0"/>
              <a:t> </a:t>
            </a:r>
            <a:r>
              <a:rPr lang="el-GR" altLang="el-GR" dirty="0" err="1"/>
              <a:t>these</a:t>
            </a:r>
            <a:r>
              <a:rPr lang="el-GR" altLang="el-GR" dirty="0"/>
              <a:t> </a:t>
            </a:r>
            <a:r>
              <a:rPr lang="el-GR" altLang="el-GR" dirty="0" err="1"/>
              <a:t>ideals</a:t>
            </a:r>
            <a:r>
              <a:rPr lang="el-GR" altLang="el-GR" dirty="0"/>
              <a:t> </a:t>
            </a:r>
            <a:r>
              <a:rPr lang="el-GR" altLang="el-GR" dirty="0" err="1"/>
              <a:t>into</a:t>
            </a:r>
            <a:r>
              <a:rPr lang="el-GR" altLang="el-GR" dirty="0"/>
              <a:t> an </a:t>
            </a:r>
            <a:r>
              <a:rPr lang="el-GR" altLang="el-GR" dirty="0" err="1"/>
              <a:t>aesthetic</a:t>
            </a:r>
            <a:r>
              <a:rPr lang="el-GR" altLang="el-GR" dirty="0"/>
              <a:t> </a:t>
            </a:r>
            <a:r>
              <a:rPr lang="el-GR" altLang="el-GR" dirty="0" err="1"/>
              <a:t>that</a:t>
            </a:r>
            <a:r>
              <a:rPr lang="el-GR" altLang="el-GR" dirty="0"/>
              <a:t> </a:t>
            </a:r>
            <a:r>
              <a:rPr lang="el-GR" altLang="el-GR" dirty="0" err="1"/>
              <a:t>was</a:t>
            </a:r>
            <a:r>
              <a:rPr lang="el-GR" altLang="el-GR" dirty="0"/>
              <a:t> sweeping and </a:t>
            </a:r>
            <a:r>
              <a:rPr lang="el-GR" altLang="el-GR" dirty="0" err="1"/>
              <a:t>spontaneous</a:t>
            </a:r>
            <a:r>
              <a:rPr lang="el-GR" altLang="el-GR" dirty="0"/>
              <a:t>. </a:t>
            </a:r>
            <a:r>
              <a:rPr lang="el-GR" altLang="el-GR" dirty="0" err="1"/>
              <a:t>Like</a:t>
            </a:r>
            <a:r>
              <a:rPr lang="el-GR" altLang="el-GR" dirty="0"/>
              <a:t> the </a:t>
            </a:r>
            <a:r>
              <a:rPr lang="el-GR" altLang="el-GR" dirty="0" err="1"/>
              <a:t>vast</a:t>
            </a:r>
            <a:r>
              <a:rPr lang="el-GR" altLang="el-GR" dirty="0"/>
              <a:t> </a:t>
            </a:r>
            <a:r>
              <a:rPr lang="el-GR" altLang="el-GR" dirty="0" err="1"/>
              <a:t>nation</a:t>
            </a:r>
            <a:r>
              <a:rPr lang="el-GR" altLang="el-GR" dirty="0"/>
              <a:t> </a:t>
            </a:r>
            <a:r>
              <a:rPr lang="el-GR" altLang="el-GR" dirty="0" err="1"/>
              <a:t>that</a:t>
            </a:r>
            <a:r>
              <a:rPr lang="el-GR" altLang="el-GR" dirty="0"/>
              <a:t> </a:t>
            </a:r>
            <a:r>
              <a:rPr lang="el-GR" altLang="el-GR" dirty="0" err="1"/>
              <a:t>lay</a:t>
            </a:r>
            <a:r>
              <a:rPr lang="el-GR" altLang="el-GR" dirty="0"/>
              <a:t> </a:t>
            </a:r>
            <a:r>
              <a:rPr lang="el-GR" altLang="el-GR" dirty="0" err="1"/>
              <a:t>before</a:t>
            </a:r>
            <a:r>
              <a:rPr lang="el-GR" altLang="el-GR" dirty="0"/>
              <a:t> </a:t>
            </a:r>
            <a:r>
              <a:rPr lang="el-GR" altLang="el-GR" dirty="0" err="1"/>
              <a:t>them</a:t>
            </a:r>
            <a:r>
              <a:rPr lang="el-GR" altLang="el-GR" dirty="0"/>
              <a:t>, </a:t>
            </a:r>
            <a:r>
              <a:rPr lang="el-GR" altLang="el-GR" dirty="0" err="1"/>
              <a:t>which</a:t>
            </a:r>
            <a:r>
              <a:rPr lang="el-GR" altLang="el-GR" dirty="0"/>
              <a:t> </a:t>
            </a:r>
            <a:r>
              <a:rPr lang="el-GR" altLang="el-GR" dirty="0" err="1"/>
              <a:t>they</a:t>
            </a:r>
            <a:r>
              <a:rPr lang="el-GR" altLang="el-GR" dirty="0"/>
              <a:t> celebrated </a:t>
            </a:r>
            <a:r>
              <a:rPr lang="el-GR" altLang="el-GR" dirty="0" err="1"/>
              <a:t>not</a:t>
            </a:r>
            <a:r>
              <a:rPr lang="el-GR" altLang="el-GR" dirty="0"/>
              <a:t> chauvinistically </a:t>
            </a:r>
            <a:r>
              <a:rPr lang="el-GR" altLang="el-GR" dirty="0" err="1"/>
              <a:t>but</a:t>
            </a:r>
            <a:r>
              <a:rPr lang="el-GR" altLang="el-GR" dirty="0"/>
              <a:t> </a:t>
            </a:r>
            <a:r>
              <a:rPr lang="el-GR" altLang="el-GR" dirty="0" err="1"/>
              <a:t>with</a:t>
            </a:r>
            <a:r>
              <a:rPr lang="el-GR" altLang="el-GR" dirty="0"/>
              <a:t> a </a:t>
            </a:r>
            <a:r>
              <a:rPr lang="el-GR" altLang="el-GR" dirty="0" err="1"/>
              <a:t>sense</a:t>
            </a:r>
            <a:r>
              <a:rPr lang="el-GR" altLang="el-GR" dirty="0"/>
              <a:t> of </a:t>
            </a:r>
            <a:r>
              <a:rPr lang="el-GR" altLang="el-GR" dirty="0" err="1"/>
              <a:t>awe</a:t>
            </a:r>
            <a:r>
              <a:rPr lang="el-GR" altLang="el-GR" dirty="0"/>
              <a:t> for </a:t>
            </a:r>
            <a:r>
              <a:rPr lang="el-GR" altLang="el-GR" dirty="0" err="1"/>
              <a:t>its</a:t>
            </a:r>
            <a:r>
              <a:rPr lang="el-GR" altLang="el-GR" dirty="0"/>
              <a:t> </a:t>
            </a:r>
            <a:r>
              <a:rPr lang="el-GR" altLang="el-GR" dirty="0" err="1"/>
              <a:t>majestic</a:t>
            </a:r>
            <a:r>
              <a:rPr lang="el-GR" altLang="el-GR" dirty="0"/>
              <a:t> natural resources and a </a:t>
            </a:r>
            <a:r>
              <a:rPr lang="el-GR" altLang="el-GR" dirty="0" err="1"/>
              <a:t>feeling</a:t>
            </a:r>
            <a:r>
              <a:rPr lang="el-GR" altLang="el-GR" dirty="0"/>
              <a:t> of optimism for the </a:t>
            </a:r>
            <a:r>
              <a:rPr lang="el-GR" altLang="el-GR" dirty="0" err="1"/>
              <a:t>huge</a:t>
            </a:r>
            <a:r>
              <a:rPr lang="el-GR" altLang="el-GR" dirty="0"/>
              <a:t> potential </a:t>
            </a:r>
            <a:r>
              <a:rPr lang="el-GR" altLang="el-GR" dirty="0" err="1"/>
              <a:t>it</a:t>
            </a:r>
            <a:r>
              <a:rPr lang="el-GR" altLang="el-GR" dirty="0"/>
              <a:t> </a:t>
            </a:r>
            <a:r>
              <a:rPr lang="el-GR" altLang="el-GR" dirty="0" err="1"/>
              <a:t>held</a:t>
            </a:r>
            <a:r>
              <a:rPr lang="el-GR" altLang="el-GR" dirty="0"/>
              <a:t>, the </a:t>
            </a:r>
            <a:r>
              <a:rPr lang="el-GR" altLang="el-GR" b="1" dirty="0"/>
              <a:t>Hudson River painters </a:t>
            </a:r>
            <a:r>
              <a:rPr lang="el-GR" altLang="el-GR" dirty="0"/>
              <a:t>depicted a </a:t>
            </a:r>
            <a:r>
              <a:rPr lang="el-GR" altLang="el-GR" dirty="0" err="1"/>
              <a:t>New</a:t>
            </a:r>
            <a:r>
              <a:rPr lang="el-GR" altLang="el-GR" dirty="0"/>
              <a:t> World wilderness in </a:t>
            </a:r>
            <a:r>
              <a:rPr lang="el-GR" altLang="el-GR" dirty="0" err="1"/>
              <a:t>which</a:t>
            </a:r>
            <a:r>
              <a:rPr lang="el-GR" altLang="el-GR" dirty="0"/>
              <a:t> </a:t>
            </a:r>
            <a:r>
              <a:rPr lang="el-GR" altLang="el-GR" dirty="0" err="1"/>
              <a:t>man</a:t>
            </a:r>
            <a:r>
              <a:rPr lang="el-GR" altLang="el-GR" dirty="0"/>
              <a:t>, minuscule </a:t>
            </a:r>
            <a:r>
              <a:rPr lang="el-GR" altLang="el-GR" dirty="0" err="1"/>
              <a:t>as</a:t>
            </a:r>
            <a:r>
              <a:rPr lang="el-GR" altLang="el-GR" dirty="0"/>
              <a:t> </a:t>
            </a:r>
            <a:r>
              <a:rPr lang="el-GR" altLang="el-GR" dirty="0" err="1"/>
              <a:t>he</a:t>
            </a:r>
            <a:r>
              <a:rPr lang="el-GR" altLang="el-GR" dirty="0"/>
              <a:t> </a:t>
            </a:r>
            <a:r>
              <a:rPr lang="el-GR" altLang="el-GR" dirty="0" err="1"/>
              <a:t>was</a:t>
            </a:r>
            <a:r>
              <a:rPr lang="el-GR" altLang="el-GR" dirty="0"/>
              <a:t> </a:t>
            </a:r>
            <a:r>
              <a:rPr lang="el-GR" altLang="el-GR" dirty="0" err="1"/>
              <a:t>beside</a:t>
            </a:r>
            <a:r>
              <a:rPr lang="el-GR" altLang="el-GR" dirty="0"/>
              <a:t> the </a:t>
            </a:r>
            <a:r>
              <a:rPr lang="el-GR" altLang="el-GR" dirty="0" err="1"/>
              <a:t>vastness</a:t>
            </a:r>
            <a:r>
              <a:rPr lang="el-GR" altLang="el-GR" dirty="0"/>
              <a:t> of </a:t>
            </a:r>
            <a:r>
              <a:rPr lang="el-GR" altLang="el-GR" dirty="0" err="1"/>
              <a:t>creation</a:t>
            </a:r>
            <a:r>
              <a:rPr lang="el-GR" altLang="el-GR" dirty="0"/>
              <a:t>, nevertheless </a:t>
            </a:r>
            <a:r>
              <a:rPr lang="el-GR" altLang="el-GR" dirty="0" err="1"/>
              <a:t>retained</a:t>
            </a:r>
            <a:r>
              <a:rPr lang="el-GR" altLang="el-GR" dirty="0"/>
              <a:t> </a:t>
            </a:r>
            <a:r>
              <a:rPr lang="el-GR" altLang="el-GR" dirty="0" err="1"/>
              <a:t>that</a:t>
            </a:r>
            <a:r>
              <a:rPr lang="el-GR" altLang="el-GR" dirty="0"/>
              <a:t> divine </a:t>
            </a:r>
            <a:r>
              <a:rPr lang="el-GR" altLang="el-GR" dirty="0" err="1"/>
              <a:t>spark</a:t>
            </a:r>
            <a:r>
              <a:rPr lang="el-GR" altLang="el-GR" dirty="0"/>
              <a:t> </a:t>
            </a:r>
            <a:r>
              <a:rPr lang="el-GR" altLang="el-GR" dirty="0" err="1"/>
              <a:t>that</a:t>
            </a:r>
            <a:r>
              <a:rPr lang="el-GR" altLang="el-GR" dirty="0"/>
              <a:t> completed the </a:t>
            </a:r>
            <a:r>
              <a:rPr lang="el-GR" altLang="el-GR" dirty="0" err="1"/>
              <a:t>circle</a:t>
            </a:r>
            <a:r>
              <a:rPr lang="el-GR" altLang="el-GR" dirty="0"/>
              <a:t> of harmony. </a:t>
            </a:r>
            <a:endParaRPr lang="en-US" altLang="el-GR" dirty="0" smtClean="0"/>
          </a:p>
          <a:p>
            <a:pPr>
              <a:lnSpc>
                <a:spcPct val="80000"/>
              </a:lnSpc>
            </a:pPr>
            <a:r>
              <a:rPr lang="en-US" altLang="el-GR" dirty="0"/>
              <a:t>Thomas Cole is generally acknowledged as the founder of the Hudson River School</a:t>
            </a:r>
            <a:endParaRPr lang="el-GR" altLang="el-GR" dirty="0"/>
          </a:p>
        </p:txBody>
      </p:sp>
    </p:spTree>
    <p:extLst>
      <p:ext uri="{BB962C8B-B14F-4D97-AF65-F5344CB8AC3E}">
        <p14:creationId xmlns:p14="http://schemas.microsoft.com/office/powerpoint/2010/main" val="41437393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446049" y="549275"/>
            <a:ext cx="10114001" cy="5975350"/>
          </a:xfrm>
          <a:ln w="76200" cmpd="tri">
            <a:pattFill prst="lgCheck">
              <a:fgClr>
                <a:srgbClr val="FF99FF"/>
              </a:fgClr>
              <a:bgClr>
                <a:srgbClr val="FFFFFF"/>
              </a:bgClr>
            </a:pattFill>
            <a:miter lim="800000"/>
            <a:headEnd/>
            <a:tailEnd/>
          </a:ln>
        </p:spPr>
        <p:txBody>
          <a:bodyPr/>
          <a:lstStyle/>
          <a:p>
            <a:pPr eaLnBrk="1" hangingPunct="1">
              <a:lnSpc>
                <a:spcPct val="80000"/>
              </a:lnSpc>
            </a:pPr>
            <a:endParaRPr lang="en-US" altLang="el-GR" dirty="0"/>
          </a:p>
          <a:p>
            <a:pPr eaLnBrk="1" hangingPunct="1">
              <a:lnSpc>
                <a:spcPct val="80000"/>
              </a:lnSpc>
            </a:pPr>
            <a:r>
              <a:rPr lang="en-US" altLang="el-GR" dirty="0"/>
              <a:t>Idealistic representation of </a:t>
            </a:r>
            <a:r>
              <a:rPr lang="en-US" altLang="el-GR" dirty="0" smtClean="0"/>
              <a:t>nature</a:t>
            </a:r>
            <a:endParaRPr lang="en-US" altLang="el-GR" dirty="0"/>
          </a:p>
          <a:p>
            <a:pPr eaLnBrk="1" hangingPunct="1">
              <a:lnSpc>
                <a:spcPct val="80000"/>
              </a:lnSpc>
            </a:pPr>
            <a:endParaRPr lang="en-US" altLang="el-GR" dirty="0"/>
          </a:p>
          <a:p>
            <a:pPr eaLnBrk="1" hangingPunct="1">
              <a:lnSpc>
                <a:spcPct val="80000"/>
              </a:lnSpc>
            </a:pPr>
            <a:r>
              <a:rPr lang="el-GR" altLang="el-GR" dirty="0"/>
              <a:t>In the foreground </a:t>
            </a:r>
            <a:r>
              <a:rPr lang="el-GR" altLang="el-GR" dirty="0" err="1"/>
              <a:t>stands</a:t>
            </a:r>
            <a:r>
              <a:rPr lang="el-GR" altLang="el-GR" dirty="0"/>
              <a:t> </a:t>
            </a:r>
            <a:r>
              <a:rPr lang="el-GR" altLang="el-GR" dirty="0" err="1"/>
              <a:t>one</a:t>
            </a:r>
            <a:r>
              <a:rPr lang="el-GR" altLang="el-GR" dirty="0"/>
              <a:t> of the </a:t>
            </a:r>
            <a:r>
              <a:rPr lang="el-GR" altLang="el-GR" dirty="0" err="1"/>
              <a:t>school's</a:t>
            </a:r>
            <a:r>
              <a:rPr lang="el-GR" altLang="el-GR" dirty="0"/>
              <a:t> </a:t>
            </a:r>
            <a:r>
              <a:rPr lang="el-GR" altLang="el-GR" dirty="0" err="1"/>
              <a:t>famous</a:t>
            </a:r>
            <a:r>
              <a:rPr lang="el-GR" altLang="el-GR" dirty="0"/>
              <a:t> </a:t>
            </a:r>
            <a:r>
              <a:rPr lang="el-GR" altLang="el-GR" dirty="0" err="1"/>
              <a:t>symbols</a:t>
            </a:r>
            <a:r>
              <a:rPr lang="el-GR" altLang="el-GR" dirty="0"/>
              <a:t>--a </a:t>
            </a:r>
            <a:r>
              <a:rPr lang="el-GR" altLang="el-GR" dirty="0" err="1"/>
              <a:t>broken</a:t>
            </a:r>
            <a:r>
              <a:rPr lang="el-GR" altLang="el-GR" dirty="0"/>
              <a:t> </a:t>
            </a:r>
            <a:r>
              <a:rPr lang="el-GR" altLang="el-GR" dirty="0" err="1"/>
              <a:t>tree</a:t>
            </a:r>
            <a:r>
              <a:rPr lang="el-GR" altLang="el-GR" dirty="0"/>
              <a:t> </a:t>
            </a:r>
            <a:r>
              <a:rPr lang="el-GR" altLang="el-GR" dirty="0" err="1"/>
              <a:t>stump</a:t>
            </a:r>
            <a:r>
              <a:rPr lang="el-GR" altLang="el-GR" dirty="0"/>
              <a:t>-- </a:t>
            </a:r>
            <a:r>
              <a:rPr lang="el-GR" altLang="el-GR" dirty="0" err="1"/>
              <a:t>what</a:t>
            </a:r>
            <a:r>
              <a:rPr lang="el-GR" altLang="el-GR" dirty="0"/>
              <a:t> </a:t>
            </a:r>
            <a:r>
              <a:rPr lang="el-GR" altLang="el-GR" dirty="0" err="1"/>
              <a:t>Cole</a:t>
            </a:r>
            <a:r>
              <a:rPr lang="el-GR" altLang="el-GR" dirty="0"/>
              <a:t> </a:t>
            </a:r>
            <a:r>
              <a:rPr lang="el-GR" altLang="el-GR" dirty="0" err="1"/>
              <a:t>called</a:t>
            </a:r>
            <a:r>
              <a:rPr lang="el-GR" altLang="el-GR" dirty="0"/>
              <a:t> a "</a:t>
            </a:r>
            <a:r>
              <a:rPr lang="el-GR" altLang="el-GR" dirty="0" err="1"/>
              <a:t>memento</a:t>
            </a:r>
            <a:r>
              <a:rPr lang="el-GR" altLang="el-GR" dirty="0"/>
              <a:t> </a:t>
            </a:r>
            <a:r>
              <a:rPr lang="el-GR" altLang="el-GR" dirty="0" err="1"/>
              <a:t>mori</a:t>
            </a:r>
            <a:r>
              <a:rPr lang="el-GR" altLang="el-GR" dirty="0"/>
              <a:t>" </a:t>
            </a:r>
            <a:r>
              <a:rPr lang="el-GR" altLang="el-GR" dirty="0" err="1"/>
              <a:t>or</a:t>
            </a:r>
            <a:r>
              <a:rPr lang="el-GR" altLang="el-GR" dirty="0"/>
              <a:t> </a:t>
            </a:r>
            <a:r>
              <a:rPr lang="el-GR" altLang="el-GR" dirty="0" err="1"/>
              <a:t>reminder</a:t>
            </a:r>
            <a:r>
              <a:rPr lang="el-GR" altLang="el-GR" dirty="0"/>
              <a:t> </a:t>
            </a:r>
            <a:r>
              <a:rPr lang="el-GR" altLang="el-GR" dirty="0" err="1"/>
              <a:t>that</a:t>
            </a:r>
            <a:r>
              <a:rPr lang="el-GR" altLang="el-GR" dirty="0"/>
              <a:t> </a:t>
            </a:r>
            <a:r>
              <a:rPr lang="el-GR" altLang="el-GR" dirty="0" err="1"/>
              <a:t>life</a:t>
            </a:r>
            <a:r>
              <a:rPr lang="el-GR" altLang="el-GR" dirty="0"/>
              <a:t> </a:t>
            </a:r>
            <a:r>
              <a:rPr lang="el-GR" altLang="el-GR" dirty="0" err="1"/>
              <a:t>is</a:t>
            </a:r>
            <a:r>
              <a:rPr lang="el-GR" altLang="el-GR" dirty="0"/>
              <a:t> </a:t>
            </a:r>
            <a:r>
              <a:rPr lang="el-GR" altLang="el-GR" dirty="0" err="1"/>
              <a:t>fragile</a:t>
            </a:r>
            <a:r>
              <a:rPr lang="el-GR" altLang="el-GR" dirty="0"/>
              <a:t> and </a:t>
            </a:r>
            <a:r>
              <a:rPr lang="el-GR" altLang="el-GR" dirty="0" err="1"/>
              <a:t>impermanent</a:t>
            </a:r>
            <a:r>
              <a:rPr lang="el-GR" altLang="el-GR" dirty="0"/>
              <a:t>; </a:t>
            </a:r>
            <a:r>
              <a:rPr lang="el-GR" altLang="el-GR" dirty="0" err="1"/>
              <a:t>only</a:t>
            </a:r>
            <a:r>
              <a:rPr lang="el-GR" altLang="el-GR" dirty="0"/>
              <a:t> </a:t>
            </a:r>
            <a:r>
              <a:rPr lang="el-GR" altLang="el-GR" dirty="0" err="1"/>
              <a:t>Nature</a:t>
            </a:r>
            <a:r>
              <a:rPr lang="el-GR" altLang="el-GR" dirty="0"/>
              <a:t> and the Divine within the Human </a:t>
            </a:r>
            <a:r>
              <a:rPr lang="el-GR" altLang="el-GR" dirty="0" err="1"/>
              <a:t>Soul</a:t>
            </a:r>
            <a:r>
              <a:rPr lang="el-GR" altLang="el-GR" dirty="0"/>
              <a:t> </a:t>
            </a:r>
            <a:r>
              <a:rPr lang="el-GR" altLang="el-GR" dirty="0" err="1"/>
              <a:t>are</a:t>
            </a:r>
            <a:r>
              <a:rPr lang="el-GR" altLang="el-GR" dirty="0"/>
              <a:t> eternal. </a:t>
            </a:r>
            <a:endParaRPr lang="en-US" altLang="el-GR" dirty="0"/>
          </a:p>
          <a:p>
            <a:pPr eaLnBrk="1" hangingPunct="1">
              <a:lnSpc>
                <a:spcPct val="80000"/>
              </a:lnSpc>
            </a:pPr>
            <a:endParaRPr lang="en-US" altLang="el-GR" dirty="0"/>
          </a:p>
          <a:p>
            <a:pPr>
              <a:lnSpc>
                <a:spcPct val="80000"/>
              </a:lnSpc>
            </a:pPr>
            <a:r>
              <a:rPr lang="el-GR" altLang="el-GR" dirty="0" err="1"/>
              <a:t>Tiny</a:t>
            </a:r>
            <a:r>
              <a:rPr lang="el-GR" altLang="el-GR" dirty="0"/>
              <a:t> </a:t>
            </a:r>
            <a:r>
              <a:rPr lang="el-GR" altLang="el-GR" dirty="0" err="1"/>
              <a:t>as</a:t>
            </a:r>
            <a:r>
              <a:rPr lang="el-GR" altLang="el-GR" dirty="0"/>
              <a:t> the </a:t>
            </a:r>
            <a:r>
              <a:rPr lang="el-GR" altLang="el-GR" dirty="0" err="1"/>
              <a:t>human</a:t>
            </a:r>
            <a:r>
              <a:rPr lang="el-GR" altLang="el-GR" dirty="0"/>
              <a:t> </a:t>
            </a:r>
            <a:r>
              <a:rPr lang="el-GR" altLang="el-GR" dirty="0" err="1"/>
              <a:t>beings</a:t>
            </a:r>
            <a:r>
              <a:rPr lang="el-GR" altLang="el-GR" dirty="0"/>
              <a:t> </a:t>
            </a:r>
            <a:r>
              <a:rPr lang="el-GR" altLang="el-GR" dirty="0" err="1"/>
              <a:t>are</a:t>
            </a:r>
            <a:r>
              <a:rPr lang="el-GR" altLang="el-GR" dirty="0"/>
              <a:t> in </a:t>
            </a:r>
            <a:r>
              <a:rPr lang="el-GR" altLang="el-GR" dirty="0" err="1"/>
              <a:t>this</a:t>
            </a:r>
            <a:r>
              <a:rPr lang="el-GR" altLang="el-GR" dirty="0"/>
              <a:t> </a:t>
            </a:r>
            <a:r>
              <a:rPr lang="el-GR" altLang="el-GR" dirty="0" err="1"/>
              <a:t>composition</a:t>
            </a:r>
            <a:r>
              <a:rPr lang="el-GR" altLang="el-GR" dirty="0"/>
              <a:t>, </a:t>
            </a:r>
            <a:r>
              <a:rPr lang="el-GR" altLang="el-GR" dirty="0" err="1"/>
              <a:t>they</a:t>
            </a:r>
            <a:r>
              <a:rPr lang="el-GR" altLang="el-GR" dirty="0"/>
              <a:t> </a:t>
            </a:r>
            <a:r>
              <a:rPr lang="el-GR" altLang="el-GR" dirty="0" err="1"/>
              <a:t>are</a:t>
            </a:r>
            <a:r>
              <a:rPr lang="el-GR" altLang="el-GR" dirty="0"/>
              <a:t> nevertheless </a:t>
            </a:r>
            <a:r>
              <a:rPr lang="el-GR" altLang="el-GR" dirty="0" err="1"/>
              <a:t>elevated</a:t>
            </a:r>
            <a:r>
              <a:rPr lang="el-GR" altLang="el-GR" dirty="0"/>
              <a:t> </a:t>
            </a:r>
            <a:r>
              <a:rPr lang="el-GR" altLang="el-GR" dirty="0" err="1"/>
              <a:t>by</a:t>
            </a:r>
            <a:r>
              <a:rPr lang="el-GR" altLang="el-GR" dirty="0"/>
              <a:t> the </a:t>
            </a:r>
            <a:r>
              <a:rPr lang="el-GR" altLang="el-GR" dirty="0" err="1"/>
              <a:t>grandeur</a:t>
            </a:r>
            <a:r>
              <a:rPr lang="el-GR" altLang="el-GR" dirty="0"/>
              <a:t> of the landscape in </a:t>
            </a:r>
            <a:r>
              <a:rPr lang="el-GR" altLang="el-GR" dirty="0" err="1"/>
              <a:t>which</a:t>
            </a:r>
            <a:r>
              <a:rPr lang="el-GR" altLang="el-GR" dirty="0"/>
              <a:t> </a:t>
            </a:r>
            <a:r>
              <a:rPr lang="el-GR" altLang="el-GR" dirty="0" err="1"/>
              <a:t>they</a:t>
            </a:r>
            <a:r>
              <a:rPr lang="el-GR" altLang="el-GR" dirty="0"/>
              <a:t> </a:t>
            </a:r>
            <a:r>
              <a:rPr lang="el-GR" altLang="el-GR" dirty="0" err="1"/>
              <a:t>are</a:t>
            </a:r>
            <a:r>
              <a:rPr lang="el-GR" altLang="el-GR" dirty="0"/>
              <a:t> in harmony. </a:t>
            </a:r>
            <a:r>
              <a:rPr lang="el-GR" altLang="el-GR" dirty="0" err="1"/>
              <a:t>As</a:t>
            </a:r>
            <a:r>
              <a:rPr lang="el-GR" altLang="el-GR" dirty="0"/>
              <a:t> </a:t>
            </a:r>
            <a:r>
              <a:rPr lang="el-GR" altLang="el-GR" dirty="0" err="1"/>
              <a:t>Cole</a:t>
            </a:r>
            <a:r>
              <a:rPr lang="el-GR" altLang="el-GR" dirty="0"/>
              <a:t> and </a:t>
            </a:r>
            <a:r>
              <a:rPr lang="el-GR" altLang="el-GR" dirty="0" err="1"/>
              <a:t>Durand</a:t>
            </a:r>
            <a:r>
              <a:rPr lang="el-GR" altLang="el-GR" dirty="0"/>
              <a:t> </a:t>
            </a:r>
            <a:r>
              <a:rPr lang="el-GR" altLang="el-GR" dirty="0" smtClean="0"/>
              <a:t>believed</a:t>
            </a:r>
            <a:r>
              <a:rPr lang="el-GR" altLang="el-GR" dirty="0"/>
              <a:t>, </a:t>
            </a:r>
            <a:r>
              <a:rPr lang="el-GR" altLang="el-GR" dirty="0" err="1"/>
              <a:t>if</a:t>
            </a:r>
            <a:r>
              <a:rPr lang="el-GR" altLang="el-GR" dirty="0"/>
              <a:t> the American landscape </a:t>
            </a:r>
            <a:r>
              <a:rPr lang="el-GR" altLang="el-GR" dirty="0" err="1"/>
              <a:t>was</a:t>
            </a:r>
            <a:r>
              <a:rPr lang="el-GR" altLang="el-GR" dirty="0"/>
              <a:t> a </a:t>
            </a:r>
            <a:r>
              <a:rPr lang="el-GR" altLang="el-GR" u="sng" dirty="0" err="1"/>
              <a:t>new</a:t>
            </a:r>
            <a:r>
              <a:rPr lang="el-GR" altLang="el-GR" u="sng" dirty="0"/>
              <a:t> </a:t>
            </a:r>
            <a:r>
              <a:rPr lang="el-GR" altLang="el-GR" u="sng" dirty="0" err="1"/>
              <a:t>Garden</a:t>
            </a:r>
            <a:r>
              <a:rPr lang="el-GR" altLang="el-GR" u="sng" dirty="0"/>
              <a:t> of </a:t>
            </a:r>
            <a:r>
              <a:rPr lang="el-GR" altLang="el-GR" u="sng" dirty="0" err="1"/>
              <a:t>Eden</a:t>
            </a:r>
            <a:r>
              <a:rPr lang="el-GR" altLang="el-GR" dirty="0"/>
              <a:t>, </a:t>
            </a:r>
            <a:r>
              <a:rPr lang="el-GR" altLang="el-GR" dirty="0" err="1"/>
              <a:t>then</a:t>
            </a:r>
            <a:r>
              <a:rPr lang="el-GR" altLang="el-GR" dirty="0"/>
              <a:t> </a:t>
            </a:r>
            <a:r>
              <a:rPr lang="el-GR" altLang="el-GR" dirty="0" err="1"/>
              <a:t>it</a:t>
            </a:r>
            <a:r>
              <a:rPr lang="el-GR" altLang="el-GR" dirty="0"/>
              <a:t> </a:t>
            </a:r>
            <a:r>
              <a:rPr lang="el-GR" altLang="el-GR" dirty="0" err="1"/>
              <a:t>was</a:t>
            </a:r>
            <a:r>
              <a:rPr lang="el-GR" altLang="el-GR" dirty="0"/>
              <a:t> </a:t>
            </a:r>
            <a:r>
              <a:rPr lang="el-GR" altLang="el-GR" dirty="0" err="1"/>
              <a:t>they</a:t>
            </a:r>
            <a:r>
              <a:rPr lang="el-GR" altLang="el-GR" dirty="0"/>
              <a:t>, </a:t>
            </a:r>
            <a:r>
              <a:rPr lang="el-GR" altLang="el-GR" dirty="0" err="1"/>
              <a:t>as</a:t>
            </a:r>
            <a:r>
              <a:rPr lang="el-GR" altLang="el-GR" dirty="0"/>
              <a:t> </a:t>
            </a:r>
            <a:r>
              <a:rPr lang="el-GR" altLang="el-GR" dirty="0" err="1"/>
              <a:t>artists</a:t>
            </a:r>
            <a:r>
              <a:rPr lang="el-GR" altLang="el-GR" dirty="0"/>
              <a:t>, </a:t>
            </a:r>
            <a:r>
              <a:rPr lang="el-GR" altLang="el-GR" dirty="0" err="1"/>
              <a:t>who</a:t>
            </a:r>
            <a:r>
              <a:rPr lang="el-GR" altLang="el-GR" dirty="0"/>
              <a:t> </a:t>
            </a:r>
            <a:r>
              <a:rPr lang="el-GR" altLang="el-GR" dirty="0" err="1"/>
              <a:t>kept</a:t>
            </a:r>
            <a:r>
              <a:rPr lang="el-GR" altLang="el-GR" dirty="0"/>
              <a:t> the </a:t>
            </a:r>
            <a:r>
              <a:rPr lang="el-GR" altLang="el-GR" dirty="0" err="1"/>
              <a:t>keys</a:t>
            </a:r>
            <a:r>
              <a:rPr lang="el-GR" altLang="el-GR" dirty="0"/>
              <a:t> of </a:t>
            </a:r>
            <a:r>
              <a:rPr lang="el-GR" altLang="el-GR" dirty="0" err="1"/>
              <a:t>entry</a:t>
            </a:r>
            <a:r>
              <a:rPr lang="el-GR" altLang="el-GR" dirty="0"/>
              <a:t>. </a:t>
            </a:r>
            <a:endParaRPr lang="en-US" altLang="el-GR" dirty="0" smtClean="0"/>
          </a:p>
          <a:p>
            <a:pPr>
              <a:lnSpc>
                <a:spcPct val="80000"/>
              </a:lnSpc>
            </a:pPr>
            <a:r>
              <a:rPr lang="en-US" altLang="el-GR" sz="2000" dirty="0" smtClean="0"/>
              <a:t>https</a:t>
            </a:r>
            <a:r>
              <a:rPr lang="en-US" altLang="el-GR" sz="2000" dirty="0"/>
              <a:t>://songofamerica.net/artists-movements-ideas/hudson-river-school/</a:t>
            </a:r>
            <a:endParaRPr lang="el-GR" altLang="el-GR" sz="2000" dirty="0"/>
          </a:p>
        </p:txBody>
      </p:sp>
    </p:spTree>
    <p:extLst>
      <p:ext uri="{BB962C8B-B14F-4D97-AF65-F5344CB8AC3E}">
        <p14:creationId xmlns:p14="http://schemas.microsoft.com/office/powerpoint/2010/main" val="24635712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upload.wikimedia.org/wikipedia/commons/c/c6/Scene-from-the-last-of-the-mohicans-cora-kneeling-at-the-feet-of-tanemund-182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312" y="11821"/>
            <a:ext cx="9019246" cy="67681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868829" y="2040003"/>
            <a:ext cx="1795347" cy="1754326"/>
          </a:xfrm>
          <a:prstGeom prst="rect">
            <a:avLst/>
          </a:prstGeom>
        </p:spPr>
        <p:txBody>
          <a:bodyPr wrap="square">
            <a:spAutoFit/>
          </a:bodyPr>
          <a:lstStyle/>
          <a:p>
            <a:r>
              <a:rPr lang="en-US" dirty="0" smtClean="0">
                <a:solidFill>
                  <a:srgbClr val="FAA700"/>
                </a:solidFill>
                <a:latin typeface="Arial" panose="020B0604020202020204" pitchFamily="34" charset="0"/>
                <a:hlinkClick r:id="rId3"/>
              </a:rPr>
              <a:t>Thomas Cole, </a:t>
            </a:r>
          </a:p>
          <a:p>
            <a:endParaRPr lang="en-US" dirty="0" smtClean="0">
              <a:solidFill>
                <a:srgbClr val="FAA700"/>
              </a:solidFill>
              <a:latin typeface="Arial" panose="020B0604020202020204" pitchFamily="34" charset="0"/>
              <a:hlinkClick r:id="rId3"/>
            </a:endParaRPr>
          </a:p>
          <a:p>
            <a:r>
              <a:rPr lang="en-US" i="1" u="sng" dirty="0" smtClean="0">
                <a:solidFill>
                  <a:srgbClr val="FAA700"/>
                </a:solidFill>
                <a:latin typeface="Arial" panose="020B0604020202020204" pitchFamily="34" charset="0"/>
                <a:hlinkClick r:id="rId3"/>
              </a:rPr>
              <a:t>The </a:t>
            </a:r>
            <a:r>
              <a:rPr lang="en-US" i="1" u="sng" dirty="0">
                <a:solidFill>
                  <a:srgbClr val="FAA700"/>
                </a:solidFill>
                <a:latin typeface="Arial" panose="020B0604020202020204" pitchFamily="34" charset="0"/>
                <a:hlinkClick r:id="rId3"/>
              </a:rPr>
              <a:t>Last of the Mohicans</a:t>
            </a:r>
            <a:r>
              <a:rPr lang="en-US" dirty="0">
                <a:solidFill>
                  <a:srgbClr val="202122"/>
                </a:solidFill>
                <a:latin typeface="Arial" panose="020B0604020202020204" pitchFamily="34" charset="0"/>
              </a:rPr>
              <a:t> </a:t>
            </a:r>
            <a:endParaRPr lang="en-US" dirty="0" smtClean="0">
              <a:solidFill>
                <a:srgbClr val="202122"/>
              </a:solidFill>
              <a:latin typeface="Arial" panose="020B0604020202020204" pitchFamily="34" charset="0"/>
            </a:endParaRPr>
          </a:p>
          <a:p>
            <a:endParaRPr lang="en-US" dirty="0" smtClean="0">
              <a:solidFill>
                <a:srgbClr val="202122"/>
              </a:solidFill>
              <a:latin typeface="Arial" panose="020B0604020202020204" pitchFamily="34" charset="0"/>
            </a:endParaRPr>
          </a:p>
          <a:p>
            <a:r>
              <a:rPr lang="en-US" dirty="0" smtClean="0">
                <a:solidFill>
                  <a:srgbClr val="202122"/>
                </a:solidFill>
                <a:latin typeface="Arial" panose="020B0604020202020204" pitchFamily="34" charset="0"/>
              </a:rPr>
              <a:t>(</a:t>
            </a:r>
            <a:r>
              <a:rPr lang="en-US" dirty="0">
                <a:solidFill>
                  <a:srgbClr val="202122"/>
                </a:solidFill>
                <a:latin typeface="Arial" panose="020B0604020202020204" pitchFamily="34" charset="0"/>
              </a:rPr>
              <a:t>1827</a:t>
            </a:r>
            <a:r>
              <a:rPr lang="en-US" dirty="0" smtClean="0">
                <a:solidFill>
                  <a:srgbClr val="202122"/>
                </a:solidFill>
                <a:latin typeface="Arial" panose="020B0604020202020204" pitchFamily="34" charset="0"/>
              </a:rPr>
              <a:t>)</a:t>
            </a:r>
            <a:r>
              <a:rPr lang="en-US" dirty="0">
                <a:solidFill>
                  <a:srgbClr val="202122"/>
                </a:solidFill>
                <a:latin typeface="Arial" panose="020B0604020202020204" pitchFamily="34" charset="0"/>
              </a:rPr>
              <a:t> </a:t>
            </a:r>
            <a:endParaRPr lang="el-GR" dirty="0"/>
          </a:p>
        </p:txBody>
      </p:sp>
    </p:spTree>
    <p:extLst>
      <p:ext uri="{BB962C8B-B14F-4D97-AF65-F5344CB8AC3E}">
        <p14:creationId xmlns:p14="http://schemas.microsoft.com/office/powerpoint/2010/main" val="3783196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5736" y="119799"/>
            <a:ext cx="1984917" cy="3727372"/>
          </a:xfrm>
        </p:spPr>
        <p:txBody>
          <a:bodyPr>
            <a:noAutofit/>
          </a:bodyPr>
          <a:lstStyle/>
          <a:p>
            <a:r>
              <a:rPr lang="en-US" sz="3200" dirty="0" smtClean="0"/>
              <a:t>Cole, Distant </a:t>
            </a:r>
            <a:r>
              <a:rPr lang="en-US" sz="3200" dirty="0"/>
              <a:t>View of Niagara Falls (1830</a:t>
            </a:r>
            <a:r>
              <a:rPr lang="en-US" sz="3200" dirty="0" smtClean="0"/>
              <a:t>)</a:t>
            </a:r>
            <a:endParaRPr lang="el-GR" sz="3200" dirty="0"/>
          </a:p>
        </p:txBody>
      </p:sp>
      <p:pic>
        <p:nvPicPr>
          <p:cNvPr id="15362" name="Picture 2" descr="https://upload.wikimedia.org/wikipedia/commons/thumb/8/85/Distant_View_of_Niagara_Falls_1830_Thomas_Cole.jpg/1280px-Distant_View_of_Niagara_Falls_1830_Thomas_Col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6756" y="0"/>
            <a:ext cx="8250044" cy="6805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367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409" y="0"/>
            <a:ext cx="10851995" cy="931798"/>
          </a:xfrm>
        </p:spPr>
        <p:txBody>
          <a:bodyPr/>
          <a:lstStyle/>
          <a:p>
            <a:r>
              <a:rPr lang="en-US" dirty="0" smtClean="0"/>
              <a:t>Thomas Cole , 1836</a:t>
            </a:r>
            <a:endParaRPr lang="el-GR" dirty="0"/>
          </a:p>
        </p:txBody>
      </p:sp>
      <p:pic>
        <p:nvPicPr>
          <p:cNvPr id="7174" name="Picture 6" descr="Cole Thomas The Oxbow (The Connecticut River near Northampton 183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3179" y="981308"/>
            <a:ext cx="8642196" cy="58766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411951" y="281233"/>
            <a:ext cx="2263698" cy="369332"/>
          </a:xfrm>
          <a:prstGeom prst="rect">
            <a:avLst/>
          </a:prstGeom>
        </p:spPr>
        <p:txBody>
          <a:bodyPr wrap="square">
            <a:spAutoFit/>
          </a:bodyPr>
          <a:lstStyle/>
          <a:p>
            <a:r>
              <a:rPr lang="en-US" b="1" i="1" dirty="0">
                <a:solidFill>
                  <a:srgbClr val="202122"/>
                </a:solidFill>
                <a:latin typeface="Arial" panose="020B0604020202020204" pitchFamily="34" charset="0"/>
              </a:rPr>
              <a:t>The Oxbow</a:t>
            </a:r>
            <a:endParaRPr lang="el-GR" dirty="0"/>
          </a:p>
        </p:txBody>
      </p:sp>
    </p:spTree>
    <p:extLst>
      <p:ext uri="{BB962C8B-B14F-4D97-AF65-F5344CB8AC3E}">
        <p14:creationId xmlns:p14="http://schemas.microsoft.com/office/powerpoint/2010/main" val="30780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l-GR" altLang="el-GR" sz="2800" i="1" dirty="0" err="1"/>
              <a:t>Lake</a:t>
            </a:r>
            <a:r>
              <a:rPr lang="el-GR" altLang="el-GR" sz="2800" i="1" dirty="0"/>
              <a:t> </a:t>
            </a:r>
            <a:r>
              <a:rPr lang="el-GR" altLang="el-GR" sz="2800" i="1" dirty="0" err="1"/>
              <a:t>Albano</a:t>
            </a:r>
            <a:r>
              <a:rPr lang="el-GR" altLang="el-GR" sz="2800" dirty="0"/>
              <a:t>, 1869. </a:t>
            </a:r>
            <a:r>
              <a:rPr lang="en-US" altLang="el-GR" sz="2800" dirty="0"/>
              <a:t>Notice the</a:t>
            </a:r>
            <a:r>
              <a:rPr lang="el-GR" altLang="el-GR" sz="2800" dirty="0"/>
              <a:t> </a:t>
            </a:r>
            <a:r>
              <a:rPr lang="el-GR" altLang="el-GR" sz="2800" dirty="0" err="1"/>
              <a:t>composition</a:t>
            </a:r>
            <a:r>
              <a:rPr lang="el-GR" altLang="el-GR" sz="2800" dirty="0"/>
              <a:t>, </a:t>
            </a:r>
            <a:r>
              <a:rPr lang="el-GR" altLang="el-GR" sz="2800" dirty="0" err="1"/>
              <a:t>precision</a:t>
            </a:r>
            <a:r>
              <a:rPr lang="el-GR" altLang="el-GR" sz="2800" dirty="0"/>
              <a:t> of </a:t>
            </a:r>
            <a:r>
              <a:rPr lang="el-GR" altLang="el-GR" sz="2800" dirty="0" err="1"/>
              <a:t>drawing</a:t>
            </a:r>
            <a:r>
              <a:rPr lang="el-GR" altLang="el-GR" sz="2800" dirty="0"/>
              <a:t>, and the </a:t>
            </a:r>
            <a:r>
              <a:rPr lang="el-GR" altLang="el-GR" sz="2800" dirty="0" err="1"/>
              <a:t>emotive</a:t>
            </a:r>
            <a:r>
              <a:rPr lang="el-GR" altLang="el-GR" sz="2800" dirty="0"/>
              <a:t> </a:t>
            </a:r>
            <a:r>
              <a:rPr lang="el-GR" altLang="el-GR" sz="2800" dirty="0" err="1"/>
              <a:t>use</a:t>
            </a:r>
            <a:r>
              <a:rPr lang="el-GR" altLang="el-GR" sz="2800" dirty="0"/>
              <a:t> of </a:t>
            </a:r>
            <a:r>
              <a:rPr lang="el-GR" altLang="el-GR" sz="2800" dirty="0" err="1"/>
              <a:t>color</a:t>
            </a:r>
            <a:r>
              <a:rPr lang="el-GR" altLang="el-GR" sz="4000" dirty="0"/>
              <a:t> </a:t>
            </a:r>
          </a:p>
        </p:txBody>
      </p:sp>
      <p:pic>
        <p:nvPicPr>
          <p:cNvPr id="28675" name="Picture 3" descr="File:George Inness 00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728" y="1484313"/>
            <a:ext cx="8497887"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690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847851" y="1"/>
            <a:ext cx="8424863" cy="1412875"/>
          </a:xfrm>
        </p:spPr>
        <p:txBody>
          <a:bodyPr/>
          <a:lstStyle/>
          <a:p>
            <a:pPr algn="l" eaLnBrk="1" hangingPunct="1"/>
            <a:r>
              <a:rPr lang="el-GR" altLang="el-GR" sz="2800" dirty="0" err="1"/>
              <a:t>Summer</a:t>
            </a:r>
            <a:r>
              <a:rPr lang="el-GR" altLang="el-GR" sz="2800" dirty="0"/>
              <a:t> Landscape, 1894. </a:t>
            </a:r>
            <a:r>
              <a:rPr lang="en-US" altLang="el-GR" sz="2800" dirty="0"/>
              <a:t>I</a:t>
            </a:r>
            <a:r>
              <a:rPr lang="el-GR" altLang="el-GR" sz="2800" dirty="0" err="1"/>
              <a:t>ncreasingly</a:t>
            </a:r>
            <a:r>
              <a:rPr lang="el-GR" altLang="el-GR" sz="2800" dirty="0"/>
              <a:t> </a:t>
            </a:r>
            <a:r>
              <a:rPr lang="el-GR" altLang="el-GR" sz="2800" dirty="0" err="1"/>
              <a:t>personal</a:t>
            </a:r>
            <a:r>
              <a:rPr lang="el-GR" altLang="el-GR" sz="2800" dirty="0"/>
              <a:t>, </a:t>
            </a:r>
            <a:r>
              <a:rPr lang="el-GR" altLang="el-GR" sz="2800" dirty="0" err="1"/>
              <a:t>spontaneous</a:t>
            </a:r>
            <a:r>
              <a:rPr lang="el-GR" altLang="el-GR" sz="2800" dirty="0"/>
              <a:t>, and </a:t>
            </a:r>
            <a:r>
              <a:rPr lang="el-GR" altLang="el-GR" sz="2800" dirty="0" err="1"/>
              <a:t>often</a:t>
            </a:r>
            <a:r>
              <a:rPr lang="el-GR" altLang="el-GR" sz="2800" dirty="0"/>
              <a:t> </a:t>
            </a:r>
            <a:r>
              <a:rPr lang="el-GR" altLang="el-GR" sz="2800" dirty="0" err="1"/>
              <a:t>violent</a:t>
            </a:r>
            <a:r>
              <a:rPr lang="el-GR" altLang="el-GR" sz="2800" dirty="0"/>
              <a:t> </a:t>
            </a:r>
            <a:r>
              <a:rPr lang="el-GR" altLang="el-GR" sz="2800" dirty="0" err="1"/>
              <a:t>handling</a:t>
            </a:r>
            <a:r>
              <a:rPr lang="el-GR" altLang="el-GR" sz="2800" dirty="0"/>
              <a:t> of </a:t>
            </a:r>
            <a:r>
              <a:rPr lang="el-GR" altLang="el-GR" sz="2800" dirty="0" err="1"/>
              <a:t>paint</a:t>
            </a:r>
            <a:r>
              <a:rPr lang="el-GR" altLang="el-GR" sz="4000" dirty="0"/>
              <a:t> </a:t>
            </a:r>
          </a:p>
        </p:txBody>
      </p:sp>
      <p:pic>
        <p:nvPicPr>
          <p:cNvPr id="29699" name="Picture 3" descr="File:George Inness 00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54150"/>
            <a:ext cx="9144000"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637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Beec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67" y="834500"/>
            <a:ext cx="4688738" cy="58548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6483847" y="905522"/>
            <a:ext cx="4659801" cy="5783802"/>
          </a:xfrm>
          <a:prstGeom prst="rect">
            <a:avLst/>
          </a:prstGeom>
          <a:ln w="88900" cap="sq" cmpd="thickThin">
            <a:solidFill>
              <a:srgbClr val="000000"/>
            </a:solidFill>
            <a:prstDash val="solid"/>
            <a:miter lim="800000"/>
          </a:ln>
          <a:effectLst>
            <a:innerShdw blurRad="76200">
              <a:srgbClr val="000000"/>
            </a:innerShdw>
          </a:effectLst>
        </p:spPr>
      </p:pic>
      <p:sp>
        <p:nvSpPr>
          <p:cNvPr id="4" name="Rectangle 3"/>
          <p:cNvSpPr/>
          <p:nvPr/>
        </p:nvSpPr>
        <p:spPr>
          <a:xfrm>
            <a:off x="3932808" y="0"/>
            <a:ext cx="3409687" cy="369332"/>
          </a:xfrm>
          <a:prstGeom prst="rect">
            <a:avLst/>
          </a:prstGeom>
        </p:spPr>
        <p:txBody>
          <a:bodyPr wrap="square">
            <a:spAutoFit/>
          </a:bodyPr>
          <a:lstStyle/>
          <a:p>
            <a:pPr algn="ctr" fontAlgn="base"/>
            <a:r>
              <a:rPr lang="en-US" b="1" dirty="0">
                <a:solidFill>
                  <a:srgbClr val="333333"/>
                </a:solidFill>
                <a:latin typeface="MetSerif"/>
              </a:rPr>
              <a:t>Asher Brown </a:t>
            </a:r>
            <a:r>
              <a:rPr lang="en-US" b="1" dirty="0" smtClean="0">
                <a:solidFill>
                  <a:srgbClr val="333333"/>
                </a:solidFill>
                <a:latin typeface="MetSerif"/>
              </a:rPr>
              <a:t>Durand </a:t>
            </a:r>
            <a:endParaRPr lang="en-US" b="1" i="0" dirty="0">
              <a:solidFill>
                <a:srgbClr val="333333"/>
              </a:solidFill>
              <a:effectLst/>
              <a:latin typeface="MetSerif"/>
            </a:endParaRPr>
          </a:p>
        </p:txBody>
      </p:sp>
      <p:sp>
        <p:nvSpPr>
          <p:cNvPr id="5" name="Rectangle 4"/>
          <p:cNvSpPr/>
          <p:nvPr/>
        </p:nvSpPr>
        <p:spPr>
          <a:xfrm>
            <a:off x="3110584" y="417250"/>
            <a:ext cx="5703164" cy="369332"/>
          </a:xfrm>
          <a:prstGeom prst="rect">
            <a:avLst/>
          </a:prstGeom>
        </p:spPr>
        <p:txBody>
          <a:bodyPr wrap="none">
            <a:spAutoFit/>
          </a:bodyPr>
          <a:lstStyle/>
          <a:p>
            <a:r>
              <a:rPr lang="en-US" dirty="0"/>
              <a:t>https://www.metmuseum.org/toah/hd/dura/hd_dura.htm</a:t>
            </a:r>
            <a:endParaRPr lang="el-GR" dirty="0"/>
          </a:p>
        </p:txBody>
      </p:sp>
    </p:spTree>
    <p:extLst>
      <p:ext uri="{BB962C8B-B14F-4D97-AF65-F5344CB8AC3E}">
        <p14:creationId xmlns:p14="http://schemas.microsoft.com/office/powerpoint/2010/main" val="29926305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		</a:t>
            </a:r>
            <a:r>
              <a:rPr lang="en-US" b="1" dirty="0" smtClean="0"/>
              <a:t>Anti-transcedentalism</a:t>
            </a:r>
            <a:r>
              <a:rPr lang="el-GR" b="1" dirty="0" smtClean="0"/>
              <a:t/>
            </a:r>
            <a:br>
              <a:rPr lang="el-GR" b="1" dirty="0" smtClean="0"/>
            </a:br>
            <a:endParaRPr lang="el-GR" b="1" dirty="0"/>
          </a:p>
        </p:txBody>
      </p:sp>
      <p:sp>
        <p:nvSpPr>
          <p:cNvPr id="16387" name="Content Placeholder 2"/>
          <p:cNvSpPr>
            <a:spLocks noGrp="1"/>
          </p:cNvSpPr>
          <p:nvPr>
            <p:ph sz="quarter" idx="1"/>
          </p:nvPr>
        </p:nvSpPr>
        <p:spPr>
          <a:xfrm>
            <a:off x="1847850" y="1417639"/>
            <a:ext cx="7600950" cy="5056187"/>
          </a:xfrm>
        </p:spPr>
        <p:txBody>
          <a:bodyPr>
            <a:normAutofit lnSpcReduction="10000"/>
          </a:bodyPr>
          <a:lstStyle/>
          <a:p>
            <a:r>
              <a:rPr lang="en-US" altLang="el-GR" smtClean="0"/>
              <a:t>Focused on the limitations and destructiveness of the human spirit, dark side of humanity </a:t>
            </a:r>
          </a:p>
          <a:p>
            <a:r>
              <a:rPr lang="en-US" altLang="el-GR" smtClean="0"/>
              <a:t>impossible to accept the optimistic view of the world</a:t>
            </a:r>
          </a:p>
          <a:p>
            <a:r>
              <a:rPr lang="en-US" altLang="el-GR" smtClean="0"/>
              <a:t>Could not get past puritan sin, guilt + belief of evil as a dominant force in the world</a:t>
            </a:r>
          </a:p>
          <a:p>
            <a:r>
              <a:rPr lang="en-US" altLang="el-GR" smtClean="0"/>
              <a:t>Dark and gloomy view of the world</a:t>
            </a:r>
          </a:p>
          <a:p>
            <a:r>
              <a:rPr lang="en-US" altLang="el-GR" smtClean="0"/>
              <a:t>“I do not want to be a doctor and live by man’s diseases, nor a minister to live by their sins, nor a lawyer and live by their quarrels. So, I don’t see that there is anything left for me but to be an author” </a:t>
            </a:r>
            <a:r>
              <a:rPr lang="en-US" altLang="el-GR" sz="2000"/>
              <a:t>Hawthorne, Letter to his wife, 1820</a:t>
            </a:r>
            <a:endParaRPr lang="el-GR" altLang="el-GR" smtClean="0"/>
          </a:p>
        </p:txBody>
      </p:sp>
      <p:sp>
        <p:nvSpPr>
          <p:cNvPr id="16388"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9pPr>
          </a:lstStyle>
          <a:p>
            <a:pPr>
              <a:spcBef>
                <a:spcPct val="0"/>
              </a:spcBef>
              <a:buClrTx/>
              <a:buSzTx/>
              <a:buFontTx/>
              <a:buNone/>
            </a:pPr>
            <a:fld id="{D9874D8A-9BC7-47B2-B537-B2029CFD9007}" type="slidenum">
              <a:rPr lang="el-GR" altLang="el-GR" sz="1400">
                <a:solidFill>
                  <a:srgbClr val="FFFFFF"/>
                </a:solidFill>
                <a:latin typeface="Arial" panose="020B0604020202020204" pitchFamily="34" charset="0"/>
              </a:rPr>
              <a:pPr>
                <a:spcBef>
                  <a:spcPct val="0"/>
                </a:spcBef>
                <a:buClrTx/>
                <a:buSzTx/>
                <a:buFontTx/>
                <a:buNone/>
              </a:pPr>
              <a:t>38</a:t>
            </a:fld>
            <a:endParaRPr lang="el-GR" altLang="el-GR" sz="1400">
              <a:solidFill>
                <a:srgbClr val="FFFFFF"/>
              </a:solidFill>
              <a:latin typeface="Arial" panose="020B0604020202020204" pitchFamily="34" charset="0"/>
            </a:endParaRPr>
          </a:p>
        </p:txBody>
      </p:sp>
    </p:spTree>
    <p:extLst>
      <p:ext uri="{BB962C8B-B14F-4D97-AF65-F5344CB8AC3E}">
        <p14:creationId xmlns:p14="http://schemas.microsoft.com/office/powerpoint/2010/main" val="29825741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8914"/>
            <a:ext cx="7786688" cy="1228725"/>
          </a:xfrm>
        </p:spPr>
        <p:txBody>
          <a:bodyPr>
            <a:normAutofit fontScale="90000"/>
          </a:bodyPr>
          <a:lstStyle/>
          <a:p>
            <a:pPr algn="ctr">
              <a:defRPr/>
            </a:pPr>
            <a:r>
              <a:rPr lang="en-US" dirty="0" smtClean="0">
                <a:latin typeface="Arial" panose="020B0604020202020204" pitchFamily="34" charset="0"/>
              </a:rPr>
              <a:t>Gothic </a:t>
            </a:r>
            <a:r>
              <a:rPr lang="en-US" dirty="0">
                <a:latin typeface="Arial" panose="020B0604020202020204" pitchFamily="34" charset="0"/>
              </a:rPr>
              <a:t>&amp; Transcendentalist Literature</a:t>
            </a:r>
            <a:r>
              <a:rPr lang="en-US" dirty="0" smtClean="0"/>
              <a:t> </a:t>
            </a:r>
            <a:br>
              <a:rPr lang="en-US" dirty="0" smtClean="0"/>
            </a:br>
            <a:r>
              <a:rPr lang="en-US" dirty="0" smtClean="0"/>
              <a:t>Similarities		    Differences</a:t>
            </a:r>
            <a:endParaRPr lang="el-GR" dirty="0"/>
          </a:p>
        </p:txBody>
      </p:sp>
      <p:sp>
        <p:nvSpPr>
          <p:cNvPr id="17411" name="Content Placeholder 2"/>
          <p:cNvSpPr>
            <a:spLocks noGrp="1"/>
          </p:cNvSpPr>
          <p:nvPr>
            <p:ph sz="quarter" idx="1"/>
          </p:nvPr>
        </p:nvSpPr>
        <p:spPr>
          <a:xfrm>
            <a:off x="1847850" y="1417638"/>
            <a:ext cx="3790950" cy="4754562"/>
          </a:xfrm>
        </p:spPr>
        <p:txBody>
          <a:bodyPr>
            <a:normAutofit fontScale="92500"/>
          </a:bodyPr>
          <a:lstStyle/>
          <a:p>
            <a:r>
              <a:rPr lang="en-US" altLang="el-GR" dirty="0" smtClean="0"/>
              <a:t>Valued intuition over reason</a:t>
            </a:r>
          </a:p>
          <a:p>
            <a:r>
              <a:rPr lang="en-US" altLang="el-GR" dirty="0" smtClean="0"/>
              <a:t>Saw signs and symbols in events</a:t>
            </a:r>
          </a:p>
          <a:p>
            <a:r>
              <a:rPr lang="en-US" altLang="el-GR" dirty="0" smtClean="0"/>
              <a:t>Spiritual facts lie behind physical appearances</a:t>
            </a:r>
          </a:p>
          <a:p>
            <a:endParaRPr lang="el-GR" altLang="el-GR" dirty="0" smtClean="0"/>
          </a:p>
        </p:txBody>
      </p:sp>
      <p:sp>
        <p:nvSpPr>
          <p:cNvPr id="17412" name="Content Placeholder 4"/>
          <p:cNvSpPr>
            <a:spLocks noGrp="1"/>
          </p:cNvSpPr>
          <p:nvPr>
            <p:ph sz="quarter" idx="2"/>
          </p:nvPr>
        </p:nvSpPr>
        <p:spPr>
          <a:xfrm>
            <a:off x="5848350" y="1600201"/>
            <a:ext cx="3703638" cy="4926013"/>
          </a:xfrm>
        </p:spPr>
        <p:txBody>
          <a:bodyPr>
            <a:normAutofit fontScale="92500"/>
          </a:bodyPr>
          <a:lstStyle/>
          <a:p>
            <a:r>
              <a:rPr lang="en-US" altLang="el-GR" dirty="0" smtClean="0"/>
              <a:t>Spiritual facts not necessarily good or harmless</a:t>
            </a:r>
          </a:p>
          <a:p>
            <a:r>
              <a:rPr lang="en-US" altLang="el-GR" dirty="0" smtClean="0"/>
              <a:t>Nature vast and incomprehensive</a:t>
            </a:r>
          </a:p>
          <a:p>
            <a:r>
              <a:rPr lang="en-US" altLang="el-GR" dirty="0" smtClean="0"/>
              <a:t>Focus on hero’s inner struggles</a:t>
            </a:r>
          </a:p>
          <a:p>
            <a:r>
              <a:rPr lang="en-US" altLang="el-GR" dirty="0" smtClean="0"/>
              <a:t>Scenes shrouded in mystery</a:t>
            </a:r>
          </a:p>
          <a:p>
            <a:r>
              <a:rPr lang="en-US" altLang="el-GR" dirty="0" smtClean="0"/>
              <a:t> </a:t>
            </a:r>
            <a:r>
              <a:rPr lang="en-US" altLang="el-GR" dirty="0" smtClean="0"/>
              <a:t>Individuals </a:t>
            </a:r>
            <a:r>
              <a:rPr lang="en-US" altLang="el-GR" dirty="0" smtClean="0"/>
              <a:t>failing in their attempts to make changes for the better</a:t>
            </a:r>
            <a:endParaRPr lang="el-GR" altLang="el-GR" dirty="0" smtClean="0"/>
          </a:p>
        </p:txBody>
      </p:sp>
      <p:sp>
        <p:nvSpPr>
          <p:cNvPr id="1741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A6F0248-E071-42FF-8ACB-871943267C56}" type="slidenum">
              <a:rPr lang="el-GR" altLang="el-GR" smtClean="0">
                <a:solidFill>
                  <a:srgbClr val="FFFFFF"/>
                </a:solidFill>
              </a:rPr>
              <a:pPr/>
              <a:t>39</a:t>
            </a:fld>
            <a:endParaRPr lang="el-GR" altLang="el-GR" smtClean="0">
              <a:solidFill>
                <a:srgbClr val="FFFFFF"/>
              </a:solidFill>
            </a:endParaRPr>
          </a:p>
        </p:txBody>
      </p:sp>
      <p:pic>
        <p:nvPicPr>
          <p:cNvPr id="17414"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2975" y="4217269"/>
            <a:ext cx="4101175" cy="2308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1174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eaLnBrk="1" hangingPunct="1"/>
            <a:r>
              <a:rPr lang="en-US" altLang="el-GR" sz="4800" dirty="0" smtClean="0">
                <a:solidFill>
                  <a:schemeClr val="accent1">
                    <a:lumMod val="50000"/>
                  </a:schemeClr>
                </a:solidFill>
                <a:latin typeface="Arial Black" panose="020B0A04020102020204" pitchFamily="34" charset="0"/>
              </a:rPr>
              <a:t>American transcendentalism</a:t>
            </a:r>
            <a:endParaRPr lang="el-GR" altLang="el-GR" sz="4800" dirty="0" smtClean="0">
              <a:solidFill>
                <a:schemeClr val="accent1">
                  <a:lumMod val="50000"/>
                </a:schemeClr>
              </a:solidFill>
              <a:latin typeface="Arial Black" panose="020B0A04020102020204" pitchFamily="34" charset="0"/>
            </a:endParaRPr>
          </a:p>
        </p:txBody>
      </p:sp>
      <p:sp>
        <p:nvSpPr>
          <p:cNvPr id="21507" name="Rectangle 3"/>
          <p:cNvSpPr>
            <a:spLocks noGrp="1" noChangeArrowheads="1"/>
          </p:cNvSpPr>
          <p:nvPr>
            <p:ph type="body" idx="4294967295"/>
          </p:nvPr>
        </p:nvSpPr>
        <p:spPr>
          <a:xfrm>
            <a:off x="168546" y="1690688"/>
            <a:ext cx="8496300" cy="4525962"/>
          </a:xfrm>
          <a:ln w="76200">
            <a:pattFill prst="wdDnDiag">
              <a:fgClr>
                <a:srgbClr val="FF9900"/>
              </a:fgClr>
              <a:bgClr>
                <a:srgbClr val="FFFFFF"/>
              </a:bgClr>
            </a:pattFill>
            <a:miter lim="800000"/>
            <a:headEnd/>
            <a:tailEnd/>
          </a:ln>
        </p:spPr>
        <p:txBody>
          <a:bodyPr/>
          <a:lstStyle/>
          <a:p>
            <a:pPr eaLnBrk="1" hangingPunct="1">
              <a:lnSpc>
                <a:spcPct val="90000"/>
              </a:lnSpc>
            </a:pPr>
            <a:r>
              <a:rPr lang="el-GR" altLang="el-GR" dirty="0" smtClean="0"/>
              <a:t>The American </a:t>
            </a:r>
            <a:r>
              <a:rPr lang="el-GR" altLang="el-GR" dirty="0" err="1" smtClean="0"/>
              <a:t>Renaissance</a:t>
            </a:r>
            <a:r>
              <a:rPr lang="el-GR" altLang="el-GR" dirty="0" smtClean="0"/>
              <a:t> </a:t>
            </a:r>
            <a:r>
              <a:rPr lang="el-GR" altLang="el-GR" dirty="0" err="1" smtClean="0"/>
              <a:t>was</a:t>
            </a:r>
            <a:r>
              <a:rPr lang="el-GR" altLang="el-GR" dirty="0" smtClean="0"/>
              <a:t> </a:t>
            </a:r>
            <a:r>
              <a:rPr lang="el-GR" altLang="el-GR" dirty="0" err="1" smtClean="0"/>
              <a:t>closely</a:t>
            </a:r>
            <a:r>
              <a:rPr lang="el-GR" altLang="el-GR" dirty="0" smtClean="0"/>
              <a:t> </a:t>
            </a:r>
            <a:r>
              <a:rPr lang="el-GR" altLang="el-GR" dirty="0" err="1" smtClean="0"/>
              <a:t>associated</a:t>
            </a:r>
            <a:r>
              <a:rPr lang="el-GR" altLang="el-GR" dirty="0" smtClean="0"/>
              <a:t> </a:t>
            </a:r>
            <a:r>
              <a:rPr lang="el-GR" altLang="el-GR" dirty="0" err="1" smtClean="0"/>
              <a:t>with</a:t>
            </a:r>
            <a:r>
              <a:rPr lang="el-GR" altLang="el-GR" dirty="0" smtClean="0"/>
              <a:t> an </a:t>
            </a:r>
            <a:r>
              <a:rPr lang="el-GR" altLang="el-GR" dirty="0" err="1" smtClean="0"/>
              <a:t>intellectual</a:t>
            </a:r>
            <a:r>
              <a:rPr lang="el-GR" altLang="el-GR" dirty="0" smtClean="0"/>
              <a:t> </a:t>
            </a:r>
            <a:r>
              <a:rPr lang="el-GR" altLang="el-GR" dirty="0" err="1" smtClean="0"/>
              <a:t>movement</a:t>
            </a:r>
            <a:r>
              <a:rPr lang="el-GR" altLang="el-GR" dirty="0" smtClean="0"/>
              <a:t> </a:t>
            </a:r>
            <a:r>
              <a:rPr lang="el-GR" altLang="el-GR" dirty="0" err="1" smtClean="0"/>
              <a:t>known</a:t>
            </a:r>
            <a:r>
              <a:rPr lang="el-GR" altLang="el-GR" dirty="0" smtClean="0"/>
              <a:t> </a:t>
            </a:r>
            <a:r>
              <a:rPr lang="el-GR" altLang="el-GR" dirty="0" err="1" smtClean="0"/>
              <a:t>as</a:t>
            </a:r>
            <a:r>
              <a:rPr lang="el-GR" altLang="el-GR" dirty="0" smtClean="0"/>
              <a:t> </a:t>
            </a:r>
            <a:r>
              <a:rPr lang="el-GR" altLang="el-GR" b="1" dirty="0" err="1" smtClean="0">
                <a:solidFill>
                  <a:srgbClr val="FF0000"/>
                </a:solidFill>
              </a:rPr>
              <a:t>Transcendentalism</a:t>
            </a:r>
            <a:r>
              <a:rPr lang="el-GR" altLang="el-GR" dirty="0" smtClean="0"/>
              <a:t>, </a:t>
            </a:r>
            <a:r>
              <a:rPr lang="el-GR" altLang="el-GR" dirty="0" err="1" smtClean="0"/>
              <a:t>which</a:t>
            </a:r>
            <a:r>
              <a:rPr lang="el-GR" altLang="el-GR" dirty="0" smtClean="0"/>
              <a:t> </a:t>
            </a:r>
            <a:r>
              <a:rPr lang="el-GR" altLang="el-GR" dirty="0" err="1" smtClean="0"/>
              <a:t>is</a:t>
            </a:r>
            <a:r>
              <a:rPr lang="el-GR" altLang="el-GR" dirty="0" smtClean="0"/>
              <a:t> a </a:t>
            </a:r>
            <a:r>
              <a:rPr lang="el-GR" altLang="el-GR" dirty="0" err="1" smtClean="0"/>
              <a:t>philosophy</a:t>
            </a:r>
            <a:r>
              <a:rPr lang="el-GR" altLang="el-GR" dirty="0" smtClean="0"/>
              <a:t> </a:t>
            </a:r>
            <a:r>
              <a:rPr lang="el-GR" altLang="el-GR" dirty="0" err="1" smtClean="0"/>
              <a:t>or</a:t>
            </a:r>
            <a:r>
              <a:rPr lang="el-GR" altLang="el-GR" dirty="0" smtClean="0"/>
              <a:t> </a:t>
            </a:r>
            <a:r>
              <a:rPr lang="el-GR" altLang="el-GR" dirty="0" err="1" smtClean="0"/>
              <a:t>system</a:t>
            </a:r>
            <a:r>
              <a:rPr lang="el-GR" altLang="el-GR" dirty="0" smtClean="0"/>
              <a:t> of </a:t>
            </a:r>
            <a:r>
              <a:rPr lang="el-GR" altLang="el-GR" dirty="0" err="1" smtClean="0"/>
              <a:t>thought</a:t>
            </a:r>
            <a:r>
              <a:rPr lang="el-GR" altLang="el-GR" dirty="0" smtClean="0"/>
              <a:t> </a:t>
            </a:r>
            <a:r>
              <a:rPr lang="el-GR" altLang="el-GR" dirty="0" err="1" smtClean="0"/>
              <a:t>based</a:t>
            </a:r>
            <a:r>
              <a:rPr lang="el-GR" altLang="el-GR" dirty="0" smtClean="0"/>
              <a:t> on the </a:t>
            </a:r>
            <a:r>
              <a:rPr lang="el-GR" altLang="el-GR" dirty="0" err="1" smtClean="0"/>
              <a:t>idea</a:t>
            </a:r>
            <a:r>
              <a:rPr lang="el-GR" altLang="el-GR" dirty="0" smtClean="0"/>
              <a:t> </a:t>
            </a:r>
            <a:r>
              <a:rPr lang="el-GR" altLang="el-GR" dirty="0" err="1" smtClean="0"/>
              <a:t>that</a:t>
            </a:r>
            <a:r>
              <a:rPr lang="el-GR" altLang="el-GR" dirty="0" smtClean="0"/>
              <a:t> </a:t>
            </a:r>
            <a:r>
              <a:rPr lang="en-US" altLang="el-GR" dirty="0" smtClean="0"/>
              <a:t>:</a:t>
            </a:r>
          </a:p>
          <a:p>
            <a:pPr eaLnBrk="1" hangingPunct="1">
              <a:lnSpc>
                <a:spcPct val="90000"/>
              </a:lnSpc>
              <a:buFont typeface="Wingdings" panose="05000000000000000000" pitchFamily="2" charset="2"/>
              <a:buChar char="Ø"/>
            </a:pPr>
            <a:r>
              <a:rPr lang="el-GR" altLang="el-GR" dirty="0" err="1" smtClean="0"/>
              <a:t>humans</a:t>
            </a:r>
            <a:r>
              <a:rPr lang="el-GR" altLang="el-GR" dirty="0" smtClean="0"/>
              <a:t> </a:t>
            </a:r>
            <a:r>
              <a:rPr lang="el-GR" altLang="el-GR" dirty="0" err="1" smtClean="0"/>
              <a:t>are</a:t>
            </a:r>
            <a:r>
              <a:rPr lang="el-GR" altLang="el-GR" dirty="0" smtClean="0"/>
              <a:t> </a:t>
            </a:r>
            <a:r>
              <a:rPr lang="el-GR" altLang="el-GR" dirty="0" err="1" smtClean="0"/>
              <a:t>essentially</a:t>
            </a:r>
            <a:r>
              <a:rPr lang="el-GR" altLang="el-GR" dirty="0" smtClean="0"/>
              <a:t> </a:t>
            </a:r>
            <a:r>
              <a:rPr lang="el-GR" altLang="el-GR" dirty="0" err="1" smtClean="0"/>
              <a:t>good</a:t>
            </a:r>
            <a:r>
              <a:rPr lang="el-GR" altLang="el-GR" dirty="0" smtClean="0"/>
              <a:t>, </a:t>
            </a:r>
            <a:endParaRPr lang="en-US" altLang="el-GR" dirty="0" smtClean="0"/>
          </a:p>
          <a:p>
            <a:pPr eaLnBrk="1" hangingPunct="1">
              <a:lnSpc>
                <a:spcPct val="90000"/>
              </a:lnSpc>
              <a:buFont typeface="Wingdings" panose="05000000000000000000" pitchFamily="2" charset="2"/>
              <a:buChar char="Ø"/>
            </a:pPr>
            <a:r>
              <a:rPr lang="el-GR" altLang="el-GR" dirty="0" err="1" smtClean="0"/>
              <a:t>humanity's</a:t>
            </a:r>
            <a:r>
              <a:rPr lang="el-GR" altLang="el-GR" dirty="0" smtClean="0"/>
              <a:t> </a:t>
            </a:r>
            <a:r>
              <a:rPr lang="el-GR" altLang="el-GR" dirty="0" err="1" smtClean="0"/>
              <a:t>deepest</a:t>
            </a:r>
            <a:r>
              <a:rPr lang="el-GR" altLang="el-GR" dirty="0" smtClean="0"/>
              <a:t> </a:t>
            </a:r>
            <a:r>
              <a:rPr lang="el-GR" altLang="el-GR" dirty="0" err="1" smtClean="0"/>
              <a:t>truths</a:t>
            </a:r>
            <a:r>
              <a:rPr lang="el-GR" altLang="el-GR" dirty="0" smtClean="0"/>
              <a:t> </a:t>
            </a:r>
            <a:r>
              <a:rPr lang="el-GR" altLang="el-GR" dirty="0" err="1" smtClean="0"/>
              <a:t>may</a:t>
            </a:r>
            <a:r>
              <a:rPr lang="el-GR" altLang="el-GR" dirty="0" smtClean="0"/>
              <a:t> </a:t>
            </a:r>
            <a:r>
              <a:rPr lang="el-GR" altLang="el-GR" dirty="0" err="1" smtClean="0"/>
              <a:t>be</a:t>
            </a:r>
            <a:r>
              <a:rPr lang="el-GR" altLang="el-GR" dirty="0" smtClean="0"/>
              <a:t> </a:t>
            </a:r>
            <a:r>
              <a:rPr lang="el-GR" altLang="el-GR" dirty="0" err="1" smtClean="0"/>
              <a:t>formulated</a:t>
            </a:r>
            <a:r>
              <a:rPr lang="el-GR" altLang="el-GR" dirty="0" smtClean="0"/>
              <a:t> </a:t>
            </a:r>
            <a:r>
              <a:rPr lang="el-GR" altLang="el-GR" dirty="0" err="1" smtClean="0"/>
              <a:t>through</a:t>
            </a:r>
            <a:r>
              <a:rPr lang="el-GR" altLang="el-GR" dirty="0" smtClean="0"/>
              <a:t> </a:t>
            </a:r>
            <a:r>
              <a:rPr lang="el-GR" altLang="el-GR" dirty="0" err="1" smtClean="0"/>
              <a:t>insight</a:t>
            </a:r>
            <a:r>
              <a:rPr lang="el-GR" altLang="el-GR" dirty="0" smtClean="0"/>
              <a:t> </a:t>
            </a:r>
            <a:r>
              <a:rPr lang="el-GR" altLang="el-GR" dirty="0" err="1" smtClean="0"/>
              <a:t>rather</a:t>
            </a:r>
            <a:r>
              <a:rPr lang="el-GR" altLang="el-GR" dirty="0" smtClean="0"/>
              <a:t> </a:t>
            </a:r>
            <a:r>
              <a:rPr lang="el-GR" altLang="el-GR" dirty="0" err="1" smtClean="0"/>
              <a:t>than</a:t>
            </a:r>
            <a:r>
              <a:rPr lang="el-GR" altLang="el-GR" dirty="0" smtClean="0"/>
              <a:t> </a:t>
            </a:r>
            <a:r>
              <a:rPr lang="el-GR" altLang="el-GR" dirty="0" err="1" smtClean="0"/>
              <a:t>logic</a:t>
            </a:r>
            <a:r>
              <a:rPr lang="el-GR" altLang="el-GR" dirty="0" smtClean="0"/>
              <a:t>, </a:t>
            </a:r>
            <a:endParaRPr lang="en-US" altLang="el-GR" dirty="0" smtClean="0"/>
          </a:p>
          <a:p>
            <a:pPr eaLnBrk="1" hangingPunct="1">
              <a:lnSpc>
                <a:spcPct val="90000"/>
              </a:lnSpc>
              <a:buFont typeface="Wingdings" panose="05000000000000000000" pitchFamily="2" charset="2"/>
              <a:buChar char="Ø"/>
            </a:pPr>
            <a:r>
              <a:rPr lang="el-GR" altLang="el-GR" dirty="0" err="1" smtClean="0"/>
              <a:t>there</a:t>
            </a:r>
            <a:r>
              <a:rPr lang="el-GR" altLang="el-GR" dirty="0" smtClean="0"/>
              <a:t> </a:t>
            </a:r>
            <a:r>
              <a:rPr lang="el-GR" altLang="el-GR" dirty="0" err="1" smtClean="0"/>
              <a:t>is</a:t>
            </a:r>
            <a:r>
              <a:rPr lang="el-GR" altLang="el-GR" dirty="0" smtClean="0"/>
              <a:t> an </a:t>
            </a:r>
            <a:r>
              <a:rPr lang="el-GR" altLang="el-GR" dirty="0" err="1" smtClean="0"/>
              <a:t>essential</a:t>
            </a:r>
            <a:r>
              <a:rPr lang="el-GR" altLang="el-GR" dirty="0" smtClean="0"/>
              <a:t> </a:t>
            </a:r>
            <a:r>
              <a:rPr lang="el-GR" altLang="el-GR" dirty="0" err="1" smtClean="0"/>
              <a:t>unity</a:t>
            </a:r>
            <a:r>
              <a:rPr lang="el-GR" altLang="el-GR" dirty="0" smtClean="0"/>
              <a:t> </a:t>
            </a:r>
            <a:r>
              <a:rPr lang="el-GR" altLang="el-GR" dirty="0" err="1" smtClean="0"/>
              <a:t>to</a:t>
            </a:r>
            <a:r>
              <a:rPr lang="el-GR" altLang="el-GR" dirty="0" smtClean="0"/>
              <a:t> </a:t>
            </a:r>
            <a:r>
              <a:rPr lang="el-GR" altLang="el-GR" dirty="0" err="1" smtClean="0"/>
              <a:t>all</a:t>
            </a:r>
            <a:r>
              <a:rPr lang="el-GR" altLang="el-GR" dirty="0" smtClean="0"/>
              <a:t> of </a:t>
            </a:r>
            <a:r>
              <a:rPr lang="el-GR" altLang="el-GR" dirty="0" err="1" smtClean="0"/>
              <a:t>creation</a:t>
            </a:r>
            <a:r>
              <a:rPr lang="el-GR" altLang="el-GR" dirty="0" smtClean="0"/>
              <a:t>.</a:t>
            </a:r>
            <a:endParaRPr lang="en-US" altLang="el-GR" dirty="0" smtClean="0"/>
          </a:p>
        </p:txBody>
      </p:sp>
      <p:sp>
        <p:nvSpPr>
          <p:cNvPr id="2" name="Rectangle 1"/>
          <p:cNvSpPr/>
          <p:nvPr/>
        </p:nvSpPr>
        <p:spPr>
          <a:xfrm>
            <a:off x="8954429" y="1690688"/>
            <a:ext cx="3069025" cy="4370427"/>
          </a:xfrm>
          <a:prstGeom prst="rect">
            <a:avLst/>
          </a:prstGeom>
          <a:ln w="76200" cap="rnd" cmpd="dbl">
            <a:solidFill>
              <a:schemeClr val="accent1">
                <a:lumMod val="75000"/>
              </a:schemeClr>
            </a:solidFill>
            <a:bevel/>
          </a:ln>
        </p:spPr>
        <p:txBody>
          <a:bodyPr wrap="square">
            <a:spAutoFit/>
          </a:bodyPr>
          <a:lstStyle/>
          <a:p>
            <a:r>
              <a:rPr lang="en-US" sz="2000" dirty="0"/>
              <a:t>an ideal spiritual state that 'transcends' the physical and empirical and realized through the individual's intuition, rather than through the doctrines of established religions. </a:t>
            </a:r>
            <a:endParaRPr lang="en-US" sz="2000" dirty="0" smtClean="0"/>
          </a:p>
          <a:p>
            <a:endParaRPr lang="en-US" sz="2000" dirty="0" smtClean="0"/>
          </a:p>
          <a:p>
            <a:endParaRPr lang="en-US" dirty="0"/>
          </a:p>
          <a:p>
            <a:r>
              <a:rPr lang="en-US" dirty="0" smtClean="0"/>
              <a:t>-</a:t>
            </a:r>
            <a:r>
              <a:rPr lang="en-US" sz="2000" dirty="0" smtClean="0"/>
              <a:t>we </a:t>
            </a:r>
            <a:r>
              <a:rPr lang="en-US" sz="2000" dirty="0"/>
              <a:t>are, if we only knew it, Gods in ruin</a:t>
            </a:r>
          </a:p>
          <a:p>
            <a:r>
              <a:rPr lang="en-US" sz="2000" dirty="0" smtClean="0"/>
              <a:t>-venerate </a:t>
            </a:r>
            <a:r>
              <a:rPr lang="en-US" sz="2000" dirty="0"/>
              <a:t>Nature </a:t>
            </a:r>
          </a:p>
          <a:p>
            <a:r>
              <a:rPr lang="en-US" sz="2000" dirty="0" smtClean="0"/>
              <a:t>-obsession </a:t>
            </a:r>
            <a:r>
              <a:rPr lang="en-US" sz="2000" dirty="0"/>
              <a:t>with and celebration of individualism</a:t>
            </a:r>
          </a:p>
        </p:txBody>
      </p:sp>
    </p:spTree>
    <p:extLst>
      <p:ext uri="{BB962C8B-B14F-4D97-AF65-F5344CB8AC3E}">
        <p14:creationId xmlns:p14="http://schemas.microsoft.com/office/powerpoint/2010/main" val="36207204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12" y="22972"/>
            <a:ext cx="7467600" cy="706437"/>
          </a:xfrm>
        </p:spPr>
        <p:txBody>
          <a:bodyPr>
            <a:normAutofit fontScale="90000"/>
          </a:bodyPr>
          <a:lstStyle/>
          <a:p>
            <a:pPr>
              <a:defRPr/>
            </a:pPr>
            <a:r>
              <a:rPr lang="en-US" dirty="0" smtClean="0"/>
              <a:t>	Gothic vs. Romantic Literature</a:t>
            </a:r>
            <a:endParaRPr lang="el-GR" dirty="0"/>
          </a:p>
        </p:txBody>
      </p:sp>
      <p:sp>
        <p:nvSpPr>
          <p:cNvPr id="18435" name="Content Placeholder 2"/>
          <p:cNvSpPr>
            <a:spLocks noGrp="1"/>
          </p:cNvSpPr>
          <p:nvPr>
            <p:ph sz="quarter" idx="1"/>
          </p:nvPr>
        </p:nvSpPr>
        <p:spPr>
          <a:xfrm>
            <a:off x="108012" y="1540370"/>
            <a:ext cx="4368477" cy="4707384"/>
          </a:xfrm>
        </p:spPr>
        <p:txBody>
          <a:bodyPr>
            <a:normAutofit lnSpcReduction="10000"/>
          </a:bodyPr>
          <a:lstStyle/>
          <a:p>
            <a:r>
              <a:rPr lang="en-US" altLang="el-GR" dirty="0" smtClean="0"/>
              <a:t>less focused on character development and ideas</a:t>
            </a:r>
          </a:p>
          <a:p>
            <a:r>
              <a:rPr lang="en-US" altLang="el-GR" dirty="0" smtClean="0"/>
              <a:t>where the romantic novel is a middle class form, the gothic novel has always been regarded as popular, lower class fiction</a:t>
            </a:r>
          </a:p>
          <a:p>
            <a:r>
              <a:rPr lang="en-US" altLang="el-GR" dirty="0" smtClean="0"/>
              <a:t> emphasis on imagination, especially relating to </a:t>
            </a:r>
            <a:r>
              <a:rPr lang="en-US" altLang="el-GR" dirty="0" smtClean="0"/>
              <a:t>fear, dread and the supernatural</a:t>
            </a:r>
            <a:endParaRPr lang="el-GR" altLang="el-GR" dirty="0" smtClean="0"/>
          </a:p>
        </p:txBody>
      </p:sp>
      <p:sp>
        <p:nvSpPr>
          <p:cNvPr id="18436" name="Content Placeholder 3"/>
          <p:cNvSpPr>
            <a:spLocks noGrp="1"/>
          </p:cNvSpPr>
          <p:nvPr>
            <p:ph sz="quarter" idx="2"/>
          </p:nvPr>
        </p:nvSpPr>
        <p:spPr>
          <a:xfrm>
            <a:off x="4289425" y="789682"/>
            <a:ext cx="4321175" cy="5545138"/>
          </a:xfrm>
        </p:spPr>
        <p:txBody>
          <a:bodyPr>
            <a:normAutofit lnSpcReduction="10000"/>
          </a:bodyPr>
          <a:lstStyle/>
          <a:p>
            <a:r>
              <a:rPr lang="en-US" altLang="el-GR" dirty="0" smtClean="0"/>
              <a:t>importance of the individual as opposed to society’s values</a:t>
            </a:r>
          </a:p>
          <a:p>
            <a:r>
              <a:rPr lang="en-US" altLang="el-GR" dirty="0" smtClean="0"/>
              <a:t>questioning of the traditional authority of the ruling classes</a:t>
            </a:r>
          </a:p>
          <a:p>
            <a:r>
              <a:rPr lang="en-US" altLang="el-GR" dirty="0" smtClean="0"/>
              <a:t>the power of emotion and imagination</a:t>
            </a:r>
          </a:p>
          <a:p>
            <a:r>
              <a:rPr lang="en-US" altLang="el-GR" dirty="0" smtClean="0"/>
              <a:t>emphasis on the value of nature to evoke comfort and real communication</a:t>
            </a:r>
          </a:p>
          <a:p>
            <a:r>
              <a:rPr lang="en-US" altLang="el-GR" dirty="0" smtClean="0"/>
              <a:t>a striving for moral good in a generally corrupt world</a:t>
            </a:r>
            <a:endParaRPr lang="el-GR" altLang="el-GR" dirty="0" smtClean="0"/>
          </a:p>
        </p:txBody>
      </p:sp>
      <p:sp>
        <p:nvSpPr>
          <p:cNvPr id="184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43697F-2201-46F3-BF1E-AC9D1C2EAF24}" type="slidenum">
              <a:rPr lang="el-GR" altLang="el-GR" smtClean="0">
                <a:solidFill>
                  <a:srgbClr val="FFFFFF"/>
                </a:solidFill>
              </a:rPr>
              <a:pPr/>
              <a:t>40</a:t>
            </a:fld>
            <a:endParaRPr lang="el-GR" altLang="el-GR" smtClean="0">
              <a:solidFill>
                <a:srgbClr val="FFFFFF"/>
              </a:solidFill>
            </a:endParaRPr>
          </a:p>
        </p:txBody>
      </p:sp>
      <p:pic>
        <p:nvPicPr>
          <p:cNvPr id="3" name="Picture 2"/>
          <p:cNvPicPr>
            <a:picLocks noChangeAspect="1"/>
          </p:cNvPicPr>
          <p:nvPr/>
        </p:nvPicPr>
        <p:blipFill rotWithShape="1">
          <a:blip r:embed="rId2"/>
          <a:srcRect l="52639" t="-1321"/>
          <a:stretch/>
        </p:blipFill>
        <p:spPr>
          <a:xfrm>
            <a:off x="9147152" y="1344005"/>
            <a:ext cx="2206648" cy="3573154"/>
          </a:xfrm>
          <a:prstGeom prst="rect">
            <a:avLst/>
          </a:prstGeom>
        </p:spPr>
      </p:pic>
    </p:spTree>
    <p:extLst>
      <p:ext uri="{BB962C8B-B14F-4D97-AF65-F5344CB8AC3E}">
        <p14:creationId xmlns:p14="http://schemas.microsoft.com/office/powerpoint/2010/main" val="33921223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361" y="646770"/>
            <a:ext cx="8040029" cy="6010508"/>
          </a:xfrm>
          <a:ln>
            <a:solidFill>
              <a:srgbClr val="FF0000"/>
            </a:solidFill>
          </a:ln>
        </p:spPr>
        <p:txBody>
          <a:bodyPr>
            <a:normAutofit lnSpcReduction="10000"/>
          </a:bodyPr>
          <a:lstStyle/>
          <a:p>
            <a:r>
              <a:rPr lang="en-US" dirty="0" smtClean="0"/>
              <a:t>Emerson contributes to </a:t>
            </a:r>
            <a:r>
              <a:rPr lang="en-US" u="sng" dirty="0" smtClean="0"/>
              <a:t>The Dial</a:t>
            </a:r>
            <a:r>
              <a:rPr lang="en-US" dirty="0" smtClean="0"/>
              <a:t>, the publication of the Transcendental Club, which included Bronson Alcott, Margaret Fuller, Elizabeth Peabody, and Henry David Thoreau.  While the other Transcendentalists are instrumental in developing and sustaining the movement, Emerson‘s </a:t>
            </a:r>
            <a:r>
              <a:rPr lang="en-US" dirty="0" err="1" smtClean="0"/>
              <a:t>earlywork</a:t>
            </a:r>
            <a:r>
              <a:rPr lang="en-US" dirty="0" smtClean="0"/>
              <a:t> present </a:t>
            </a:r>
            <a:r>
              <a:rPr lang="en-US" dirty="0"/>
              <a:t>the basic ideas which will serve as the underpinnings of the broader movement.</a:t>
            </a:r>
            <a:endParaRPr lang="el-GR" dirty="0"/>
          </a:p>
          <a:p>
            <a:endParaRPr lang="en-US" dirty="0"/>
          </a:p>
          <a:p>
            <a:r>
              <a:rPr lang="en-US" dirty="0" smtClean="0"/>
              <a:t> </a:t>
            </a:r>
            <a:r>
              <a:rPr lang="en-US" b="1" dirty="0" smtClean="0"/>
              <a:t>Nature</a:t>
            </a:r>
            <a:r>
              <a:rPr lang="en-US" dirty="0" smtClean="0"/>
              <a:t> (1836), </a:t>
            </a:r>
          </a:p>
          <a:p>
            <a:r>
              <a:rPr lang="en-US" b="1" dirty="0" smtClean="0"/>
              <a:t>The American Scholar </a:t>
            </a:r>
            <a:r>
              <a:rPr lang="en-US" dirty="0" smtClean="0"/>
              <a:t>(1837), </a:t>
            </a:r>
          </a:p>
          <a:p>
            <a:r>
              <a:rPr lang="en-US" b="1" dirty="0" smtClean="0"/>
              <a:t>An Address </a:t>
            </a:r>
            <a:r>
              <a:rPr lang="en-US" dirty="0" smtClean="0"/>
              <a:t>[commonly referred to as ―</a:t>
            </a:r>
            <a:r>
              <a:rPr lang="en-US" b="1" dirty="0" smtClean="0"/>
              <a:t>The Divinity School Address</a:t>
            </a:r>
            <a:r>
              <a:rPr lang="en-US" dirty="0" smtClean="0"/>
              <a:t>] (1838),  </a:t>
            </a:r>
          </a:p>
          <a:p>
            <a:r>
              <a:rPr lang="en-US" b="1" dirty="0" smtClean="0"/>
              <a:t>Essays </a:t>
            </a:r>
            <a:r>
              <a:rPr lang="en-US" dirty="0" smtClean="0"/>
              <a:t>(1841)</a:t>
            </a:r>
          </a:p>
          <a:p>
            <a:r>
              <a:rPr lang="en-US" b="1" dirty="0" smtClean="0"/>
              <a:t>The Poet </a:t>
            </a:r>
            <a:r>
              <a:rPr lang="en-US" dirty="0" smtClean="0"/>
              <a:t>(1844)</a:t>
            </a:r>
          </a:p>
          <a:p>
            <a:endParaRPr lang="en-US" dirty="0" smtClean="0"/>
          </a:p>
        </p:txBody>
      </p:sp>
      <p:pic>
        <p:nvPicPr>
          <p:cNvPr id="3074" name="Picture 2" descr="New England Transcendentalism | Special Collections | Concord Free Public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5720" y="1427356"/>
            <a:ext cx="3316876" cy="41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307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Layer>
                </a14:imgProps>
              </a:ext>
            </a:extLst>
          </a:blip>
          <a:stretch>
            <a:fillRect/>
          </a:stretch>
        </p:blipFill>
        <p:spPr>
          <a:xfrm>
            <a:off x="0" y="2"/>
            <a:ext cx="12192000" cy="6857998"/>
          </a:xfrm>
          <a:prstGeom prst="rect">
            <a:avLst/>
          </a:prstGeom>
        </p:spPr>
      </p:pic>
      <p:sp>
        <p:nvSpPr>
          <p:cNvPr id="3" name="Content Placeholder 2"/>
          <p:cNvSpPr>
            <a:spLocks noGrp="1"/>
          </p:cNvSpPr>
          <p:nvPr>
            <p:ph idx="1"/>
          </p:nvPr>
        </p:nvSpPr>
        <p:spPr>
          <a:xfrm>
            <a:off x="0" y="757093"/>
            <a:ext cx="12192000" cy="6100907"/>
          </a:xfrm>
        </p:spPr>
        <p:txBody>
          <a:bodyPr>
            <a:normAutofit/>
          </a:bodyPr>
          <a:lstStyle/>
          <a:p>
            <a:r>
              <a:rPr lang="en-US" b="0" i="0" dirty="0" smtClean="0">
                <a:solidFill>
                  <a:schemeClr val="accent4">
                    <a:lumMod val="20000"/>
                    <a:lumOff val="80000"/>
                  </a:schemeClr>
                </a:solidFill>
                <a:effectLst/>
                <a:latin typeface="Arial Black" panose="020B0A04020102020204" pitchFamily="34" charset="0"/>
              </a:rPr>
              <a:t>Our age is retrospective. It builds the sepulchers of the fathers. It writes biographies, histories, and criticism. </a:t>
            </a:r>
          </a:p>
          <a:p>
            <a:r>
              <a:rPr lang="en-US" b="0" i="0" dirty="0" smtClean="0">
                <a:solidFill>
                  <a:schemeClr val="accent4">
                    <a:lumMod val="20000"/>
                    <a:lumOff val="80000"/>
                  </a:schemeClr>
                </a:solidFill>
                <a:effectLst/>
                <a:latin typeface="Arial Black" panose="020B0A04020102020204" pitchFamily="34" charset="0"/>
              </a:rPr>
              <a:t>Why should not we also enjoy an original relation to the universe?  Why should not we have a poetry and philosophy out of insight and not tradition, and a religion by revelation to us, and not the history of theirs?</a:t>
            </a:r>
          </a:p>
        </p:txBody>
      </p:sp>
      <p:sp>
        <p:nvSpPr>
          <p:cNvPr id="2" name="Title 1"/>
          <p:cNvSpPr>
            <a:spLocks noGrp="1"/>
          </p:cNvSpPr>
          <p:nvPr>
            <p:ph type="title"/>
          </p:nvPr>
        </p:nvSpPr>
        <p:spPr>
          <a:xfrm>
            <a:off x="838200" y="0"/>
            <a:ext cx="3429000" cy="757093"/>
          </a:xfrm>
        </p:spPr>
        <p:txBody>
          <a:bodyPr/>
          <a:lstStyle/>
          <a:p>
            <a:r>
              <a:rPr lang="en-US" b="1" dirty="0" smtClean="0">
                <a:solidFill>
                  <a:schemeClr val="accent4">
                    <a:lumMod val="60000"/>
                    <a:lumOff val="40000"/>
                  </a:schemeClr>
                </a:solidFill>
                <a:latin typeface="Arial Black" panose="020B0A04020102020204" pitchFamily="34" charset="0"/>
              </a:rPr>
              <a:t>Nature</a:t>
            </a:r>
            <a:endParaRPr lang="el-GR" b="1" dirty="0">
              <a:solidFill>
                <a:schemeClr val="accent4">
                  <a:lumMod val="60000"/>
                  <a:lumOff val="40000"/>
                </a:schemeClr>
              </a:solidFill>
              <a:latin typeface="Arial Black" panose="020B0A04020102020204" pitchFamily="34" charset="0"/>
            </a:endParaRPr>
          </a:p>
        </p:txBody>
      </p:sp>
      <p:sp>
        <p:nvSpPr>
          <p:cNvPr id="5" name="Rectangle 4"/>
          <p:cNvSpPr/>
          <p:nvPr/>
        </p:nvSpPr>
        <p:spPr>
          <a:xfrm>
            <a:off x="6371063" y="5286790"/>
            <a:ext cx="5649951" cy="1323439"/>
          </a:xfrm>
          <a:prstGeom prst="rect">
            <a:avLst/>
          </a:prstGeom>
        </p:spPr>
        <p:txBody>
          <a:bodyPr wrap="square">
            <a:spAutoFit/>
          </a:bodyPr>
          <a:lstStyle/>
          <a:p>
            <a:r>
              <a:rPr lang="en-US" sz="2000" b="1" dirty="0"/>
              <a:t>Through individual experience with the natural world, each person has the possibility to elevate the soul to the level of divine interaction, to have an original relation to God</a:t>
            </a:r>
          </a:p>
        </p:txBody>
      </p:sp>
    </p:spTree>
    <p:extLst>
      <p:ext uri="{BB962C8B-B14F-4D97-AF65-F5344CB8AC3E}">
        <p14:creationId xmlns:p14="http://schemas.microsoft.com/office/powerpoint/2010/main" val="1741397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sz="quarter" idx="1"/>
          </p:nvPr>
        </p:nvSpPr>
        <p:spPr>
          <a:xfrm>
            <a:off x="925551" y="1052514"/>
            <a:ext cx="9491625" cy="5545137"/>
          </a:xfrm>
        </p:spPr>
        <p:txBody>
          <a:bodyPr>
            <a:normAutofit/>
          </a:bodyPr>
          <a:lstStyle/>
          <a:p>
            <a:pPr eaLnBrk="1" hangingPunct="1"/>
            <a:r>
              <a:rPr lang="en-US" altLang="el-GR" dirty="0" smtClean="0"/>
              <a:t>To go into solitude, a man needs to retire as much from his chamber as from society. I am not solitary whilst I read and write, though nobody is with me. But if a man would be alone, let him look at the stars. The rays that come from those heavenly worlds, will separate between him and what he touches."</a:t>
            </a:r>
          </a:p>
          <a:p>
            <a:pPr eaLnBrk="1" hangingPunct="1"/>
            <a:r>
              <a:rPr lang="el-GR" altLang="el-GR" b="1" u="sng" dirty="0" err="1" smtClean="0"/>
              <a:t>So</a:t>
            </a:r>
            <a:r>
              <a:rPr lang="el-GR" altLang="el-GR" b="1" u="sng" dirty="0" smtClean="0"/>
              <a:t> </a:t>
            </a:r>
            <a:r>
              <a:rPr lang="el-GR" altLang="el-GR" b="1" u="sng" dirty="0" err="1" smtClean="0"/>
              <a:t>shall</a:t>
            </a:r>
            <a:r>
              <a:rPr lang="el-GR" altLang="el-GR" b="1" u="sng" dirty="0" smtClean="0"/>
              <a:t> </a:t>
            </a:r>
            <a:r>
              <a:rPr lang="el-GR" altLang="el-GR" b="1" u="sng" dirty="0" err="1" smtClean="0"/>
              <a:t>we</a:t>
            </a:r>
            <a:r>
              <a:rPr lang="el-GR" altLang="el-GR" b="1" u="sng" dirty="0" smtClean="0"/>
              <a:t> </a:t>
            </a:r>
            <a:r>
              <a:rPr lang="el-GR" altLang="el-GR" b="1" u="sng" dirty="0" err="1" smtClean="0"/>
              <a:t>come</a:t>
            </a:r>
            <a:r>
              <a:rPr lang="el-GR" altLang="el-GR" b="1" u="sng" dirty="0" smtClean="0"/>
              <a:t> </a:t>
            </a:r>
            <a:r>
              <a:rPr lang="el-GR" altLang="el-GR" b="1" u="sng" dirty="0" err="1" smtClean="0"/>
              <a:t>to</a:t>
            </a:r>
            <a:r>
              <a:rPr lang="el-GR" altLang="el-GR" b="1" u="sng" dirty="0" smtClean="0"/>
              <a:t> </a:t>
            </a:r>
            <a:r>
              <a:rPr lang="el-GR" altLang="el-GR" b="1" u="sng" dirty="0" err="1" smtClean="0"/>
              <a:t>look</a:t>
            </a:r>
            <a:r>
              <a:rPr lang="el-GR" altLang="el-GR" b="1" u="sng" dirty="0" smtClean="0"/>
              <a:t> </a:t>
            </a:r>
            <a:r>
              <a:rPr lang="el-GR" altLang="el-GR" b="1" u="sng" dirty="0" err="1" smtClean="0"/>
              <a:t>at</a:t>
            </a:r>
            <a:r>
              <a:rPr lang="el-GR" altLang="el-GR" b="1" u="sng" dirty="0" smtClean="0"/>
              <a:t> the </a:t>
            </a:r>
            <a:r>
              <a:rPr lang="el-GR" altLang="el-GR" b="1" u="sng" dirty="0" err="1" smtClean="0"/>
              <a:t>world</a:t>
            </a:r>
            <a:r>
              <a:rPr lang="el-GR" altLang="el-GR" b="1" u="sng" dirty="0" smtClean="0"/>
              <a:t> </a:t>
            </a:r>
            <a:r>
              <a:rPr lang="el-GR" altLang="el-GR" b="1" u="sng" dirty="0" err="1" smtClean="0"/>
              <a:t>with</a:t>
            </a:r>
            <a:r>
              <a:rPr lang="el-GR" altLang="el-GR" b="1" u="sng" dirty="0" smtClean="0"/>
              <a:t> </a:t>
            </a:r>
            <a:r>
              <a:rPr lang="el-GR" altLang="el-GR" b="1" u="sng" dirty="0" err="1" smtClean="0"/>
              <a:t>new</a:t>
            </a:r>
            <a:r>
              <a:rPr lang="el-GR" altLang="el-GR" b="1" u="sng" dirty="0" smtClean="0"/>
              <a:t> </a:t>
            </a:r>
            <a:r>
              <a:rPr lang="el-GR" altLang="el-GR" b="1" u="sng" dirty="0" err="1" smtClean="0"/>
              <a:t>eyes</a:t>
            </a:r>
            <a:r>
              <a:rPr lang="el-GR" altLang="el-GR" dirty="0" smtClean="0"/>
              <a:t>. </a:t>
            </a:r>
            <a:r>
              <a:rPr lang="el-GR" altLang="el-GR" dirty="0" err="1" smtClean="0"/>
              <a:t>It</a:t>
            </a:r>
            <a:r>
              <a:rPr lang="el-GR" altLang="el-GR" dirty="0" smtClean="0"/>
              <a:t> </a:t>
            </a:r>
            <a:r>
              <a:rPr lang="el-GR" altLang="el-GR" dirty="0" err="1" smtClean="0"/>
              <a:t>shall</a:t>
            </a:r>
            <a:r>
              <a:rPr lang="el-GR" altLang="el-GR" dirty="0" smtClean="0"/>
              <a:t> </a:t>
            </a:r>
            <a:r>
              <a:rPr lang="el-GR" altLang="el-GR" dirty="0" err="1" smtClean="0"/>
              <a:t>answer</a:t>
            </a:r>
            <a:r>
              <a:rPr lang="el-GR" altLang="el-GR" dirty="0" smtClean="0"/>
              <a:t> the </a:t>
            </a:r>
            <a:r>
              <a:rPr lang="el-GR" altLang="el-GR" dirty="0" err="1" smtClean="0"/>
              <a:t>endless</a:t>
            </a:r>
            <a:r>
              <a:rPr lang="el-GR" altLang="el-GR" dirty="0" smtClean="0"/>
              <a:t> </a:t>
            </a:r>
            <a:r>
              <a:rPr lang="el-GR" altLang="el-GR" dirty="0" err="1" smtClean="0"/>
              <a:t>inquiry</a:t>
            </a:r>
            <a:r>
              <a:rPr lang="el-GR" altLang="el-GR" dirty="0" smtClean="0"/>
              <a:t> of the </a:t>
            </a:r>
            <a:r>
              <a:rPr lang="el-GR" altLang="el-GR" dirty="0" err="1" smtClean="0"/>
              <a:t>intellect</a:t>
            </a:r>
            <a:r>
              <a:rPr lang="el-GR" altLang="el-GR" dirty="0" smtClean="0"/>
              <a:t>, — </a:t>
            </a:r>
            <a:r>
              <a:rPr lang="el-GR" altLang="el-GR" dirty="0" err="1" smtClean="0"/>
              <a:t>What</a:t>
            </a:r>
            <a:r>
              <a:rPr lang="el-GR" altLang="el-GR" dirty="0" smtClean="0"/>
              <a:t> </a:t>
            </a:r>
            <a:r>
              <a:rPr lang="el-GR" altLang="el-GR" dirty="0" err="1" smtClean="0"/>
              <a:t>is</a:t>
            </a:r>
            <a:r>
              <a:rPr lang="el-GR" altLang="el-GR" dirty="0" smtClean="0"/>
              <a:t> </a:t>
            </a:r>
            <a:r>
              <a:rPr lang="el-GR" altLang="el-GR" dirty="0" err="1" smtClean="0"/>
              <a:t>truth</a:t>
            </a:r>
            <a:r>
              <a:rPr lang="el-GR" altLang="el-GR" dirty="0" smtClean="0"/>
              <a:t>? and of the </a:t>
            </a:r>
            <a:r>
              <a:rPr lang="el-GR" altLang="el-GR" dirty="0" err="1" smtClean="0"/>
              <a:t>affections</a:t>
            </a:r>
            <a:r>
              <a:rPr lang="el-GR" altLang="el-GR" dirty="0" smtClean="0"/>
              <a:t>, — </a:t>
            </a:r>
            <a:r>
              <a:rPr lang="el-GR" altLang="el-GR" dirty="0" err="1" smtClean="0"/>
              <a:t>What</a:t>
            </a:r>
            <a:r>
              <a:rPr lang="el-GR" altLang="el-GR" dirty="0" smtClean="0"/>
              <a:t> </a:t>
            </a:r>
            <a:r>
              <a:rPr lang="el-GR" altLang="el-GR" dirty="0" err="1" smtClean="0"/>
              <a:t>is</a:t>
            </a:r>
            <a:r>
              <a:rPr lang="el-GR" altLang="el-GR" dirty="0" smtClean="0"/>
              <a:t> </a:t>
            </a:r>
            <a:r>
              <a:rPr lang="el-GR" altLang="el-GR" dirty="0" err="1" smtClean="0"/>
              <a:t>good</a:t>
            </a:r>
            <a:r>
              <a:rPr lang="el-GR" altLang="el-GR" dirty="0" smtClean="0"/>
              <a:t>? </a:t>
            </a:r>
            <a:r>
              <a:rPr lang="el-GR" altLang="el-GR" dirty="0" err="1" smtClean="0"/>
              <a:t>by</a:t>
            </a:r>
            <a:r>
              <a:rPr lang="el-GR" altLang="el-GR" dirty="0" smtClean="0"/>
              <a:t> </a:t>
            </a:r>
            <a:r>
              <a:rPr lang="el-GR" altLang="el-GR" dirty="0" err="1" smtClean="0"/>
              <a:t>yielding</a:t>
            </a:r>
            <a:r>
              <a:rPr lang="el-GR" altLang="el-GR" dirty="0" smtClean="0"/>
              <a:t> </a:t>
            </a:r>
            <a:r>
              <a:rPr lang="el-GR" altLang="el-GR" dirty="0" err="1" smtClean="0"/>
              <a:t>itself</a:t>
            </a:r>
            <a:r>
              <a:rPr lang="el-GR" altLang="el-GR" dirty="0" smtClean="0"/>
              <a:t> </a:t>
            </a:r>
            <a:r>
              <a:rPr lang="el-GR" altLang="el-GR" dirty="0" err="1" smtClean="0"/>
              <a:t>passive</a:t>
            </a:r>
            <a:r>
              <a:rPr lang="el-GR" altLang="el-GR" dirty="0" smtClean="0"/>
              <a:t> </a:t>
            </a:r>
            <a:r>
              <a:rPr lang="el-GR" altLang="el-GR" dirty="0" err="1" smtClean="0"/>
              <a:t>to</a:t>
            </a:r>
            <a:r>
              <a:rPr lang="el-GR" altLang="el-GR" dirty="0" smtClean="0"/>
              <a:t> the </a:t>
            </a:r>
            <a:r>
              <a:rPr lang="el-GR" altLang="el-GR" dirty="0" err="1" smtClean="0"/>
              <a:t>educated</a:t>
            </a:r>
            <a:r>
              <a:rPr lang="el-GR" altLang="el-GR" dirty="0" smtClean="0"/>
              <a:t> </a:t>
            </a:r>
            <a:r>
              <a:rPr lang="el-GR" altLang="el-GR" dirty="0" err="1" smtClean="0"/>
              <a:t>Will</a:t>
            </a:r>
            <a:r>
              <a:rPr lang="el-GR" altLang="el-GR" dirty="0" smtClean="0"/>
              <a:t>. ... </a:t>
            </a:r>
            <a:r>
              <a:rPr lang="el-GR" altLang="el-GR" b="1" dirty="0" err="1" smtClean="0"/>
              <a:t>Build</a:t>
            </a:r>
            <a:r>
              <a:rPr lang="el-GR" altLang="el-GR" b="1" dirty="0" smtClean="0"/>
              <a:t>, </a:t>
            </a:r>
            <a:r>
              <a:rPr lang="el-GR" altLang="el-GR" b="1" dirty="0" err="1" smtClean="0"/>
              <a:t>therefore</a:t>
            </a:r>
            <a:r>
              <a:rPr lang="el-GR" altLang="el-GR" b="1" dirty="0" smtClean="0"/>
              <a:t>, </a:t>
            </a:r>
            <a:r>
              <a:rPr lang="el-GR" altLang="el-GR" b="1" dirty="0" err="1" smtClean="0"/>
              <a:t>your</a:t>
            </a:r>
            <a:r>
              <a:rPr lang="el-GR" altLang="el-GR" b="1" dirty="0" smtClean="0"/>
              <a:t> </a:t>
            </a:r>
            <a:r>
              <a:rPr lang="el-GR" altLang="el-GR" b="1" dirty="0" err="1" smtClean="0"/>
              <a:t>own</a:t>
            </a:r>
            <a:r>
              <a:rPr lang="el-GR" altLang="el-GR" b="1" dirty="0" smtClean="0"/>
              <a:t> </a:t>
            </a:r>
            <a:r>
              <a:rPr lang="el-GR" altLang="el-GR" b="1" dirty="0" err="1" smtClean="0"/>
              <a:t>world</a:t>
            </a:r>
            <a:r>
              <a:rPr lang="el-GR" altLang="el-GR" b="1" dirty="0" smtClean="0"/>
              <a:t>.</a:t>
            </a:r>
            <a:r>
              <a:rPr lang="el-GR" altLang="el-GR" dirty="0" smtClean="0"/>
              <a:t> </a:t>
            </a:r>
            <a:r>
              <a:rPr lang="el-GR" altLang="el-GR" dirty="0" err="1" smtClean="0"/>
              <a:t>As</a:t>
            </a:r>
            <a:r>
              <a:rPr lang="el-GR" altLang="el-GR" dirty="0" smtClean="0"/>
              <a:t> </a:t>
            </a:r>
            <a:r>
              <a:rPr lang="el-GR" altLang="el-GR" dirty="0" err="1" smtClean="0"/>
              <a:t>fast</a:t>
            </a:r>
            <a:r>
              <a:rPr lang="el-GR" altLang="el-GR" dirty="0" smtClean="0"/>
              <a:t> </a:t>
            </a:r>
            <a:r>
              <a:rPr lang="el-GR" altLang="el-GR" dirty="0" err="1" smtClean="0"/>
              <a:t>as</a:t>
            </a:r>
            <a:r>
              <a:rPr lang="el-GR" altLang="el-GR" dirty="0" smtClean="0"/>
              <a:t> </a:t>
            </a:r>
            <a:r>
              <a:rPr lang="el-GR" altLang="el-GR" dirty="0" err="1" smtClean="0"/>
              <a:t>you</a:t>
            </a:r>
            <a:r>
              <a:rPr lang="el-GR" altLang="el-GR" dirty="0" smtClean="0"/>
              <a:t> </a:t>
            </a:r>
            <a:r>
              <a:rPr lang="el-GR" altLang="el-GR" dirty="0" err="1" smtClean="0"/>
              <a:t>conform</a:t>
            </a:r>
            <a:r>
              <a:rPr lang="el-GR" altLang="el-GR" dirty="0" smtClean="0"/>
              <a:t> </a:t>
            </a:r>
            <a:r>
              <a:rPr lang="el-GR" altLang="el-GR" dirty="0" err="1" smtClean="0"/>
              <a:t>your</a:t>
            </a:r>
            <a:r>
              <a:rPr lang="el-GR" altLang="el-GR" dirty="0" smtClean="0"/>
              <a:t> </a:t>
            </a:r>
            <a:r>
              <a:rPr lang="el-GR" altLang="el-GR" dirty="0" err="1" smtClean="0"/>
              <a:t>life</a:t>
            </a:r>
            <a:r>
              <a:rPr lang="el-GR" altLang="el-GR" dirty="0" smtClean="0"/>
              <a:t> </a:t>
            </a:r>
            <a:r>
              <a:rPr lang="el-GR" altLang="el-GR" dirty="0" err="1" smtClean="0"/>
              <a:t>to</a:t>
            </a:r>
            <a:r>
              <a:rPr lang="el-GR" altLang="el-GR" dirty="0" smtClean="0"/>
              <a:t> the </a:t>
            </a:r>
            <a:r>
              <a:rPr lang="el-GR" altLang="el-GR" dirty="0" err="1" smtClean="0"/>
              <a:t>pure</a:t>
            </a:r>
            <a:r>
              <a:rPr lang="el-GR" altLang="el-GR" dirty="0" smtClean="0"/>
              <a:t> </a:t>
            </a:r>
            <a:r>
              <a:rPr lang="el-GR" altLang="el-GR" dirty="0" err="1" smtClean="0"/>
              <a:t>idea</a:t>
            </a:r>
            <a:r>
              <a:rPr lang="el-GR" altLang="el-GR" dirty="0" smtClean="0"/>
              <a:t> in </a:t>
            </a:r>
            <a:r>
              <a:rPr lang="el-GR" altLang="el-GR" dirty="0" err="1" smtClean="0"/>
              <a:t>your</a:t>
            </a:r>
            <a:r>
              <a:rPr lang="el-GR" altLang="el-GR" dirty="0" smtClean="0"/>
              <a:t> </a:t>
            </a:r>
            <a:r>
              <a:rPr lang="el-GR" altLang="el-GR" dirty="0" err="1" smtClean="0"/>
              <a:t>mind</a:t>
            </a:r>
            <a:r>
              <a:rPr lang="el-GR" altLang="el-GR" dirty="0" smtClean="0"/>
              <a:t>, </a:t>
            </a:r>
            <a:r>
              <a:rPr lang="el-GR" altLang="el-GR" dirty="0" err="1" smtClean="0"/>
              <a:t>that</a:t>
            </a:r>
            <a:r>
              <a:rPr lang="el-GR" altLang="el-GR" dirty="0" smtClean="0"/>
              <a:t> </a:t>
            </a:r>
            <a:r>
              <a:rPr lang="el-GR" altLang="el-GR" dirty="0" err="1" smtClean="0"/>
              <a:t>will</a:t>
            </a:r>
            <a:r>
              <a:rPr lang="el-GR" altLang="el-GR" dirty="0" smtClean="0"/>
              <a:t> </a:t>
            </a:r>
            <a:r>
              <a:rPr lang="el-GR" altLang="el-GR" dirty="0" err="1" smtClean="0"/>
              <a:t>unfold</a:t>
            </a:r>
            <a:r>
              <a:rPr lang="el-GR" altLang="el-GR" dirty="0" smtClean="0"/>
              <a:t> </a:t>
            </a:r>
            <a:r>
              <a:rPr lang="el-GR" altLang="el-GR" dirty="0" err="1" smtClean="0"/>
              <a:t>its</a:t>
            </a:r>
            <a:r>
              <a:rPr lang="el-GR" altLang="el-GR" dirty="0" smtClean="0"/>
              <a:t> </a:t>
            </a:r>
            <a:r>
              <a:rPr lang="el-GR" altLang="el-GR" dirty="0" err="1" smtClean="0"/>
              <a:t>great</a:t>
            </a:r>
            <a:r>
              <a:rPr lang="el-GR" altLang="el-GR" dirty="0" smtClean="0"/>
              <a:t> </a:t>
            </a:r>
            <a:r>
              <a:rPr lang="el-GR" altLang="el-GR" dirty="0" err="1" smtClean="0"/>
              <a:t>proportions</a:t>
            </a:r>
            <a:r>
              <a:rPr lang="el-GR" altLang="el-GR" dirty="0" smtClean="0"/>
              <a:t>. A </a:t>
            </a:r>
            <a:r>
              <a:rPr lang="el-GR" altLang="el-GR" dirty="0" err="1" smtClean="0"/>
              <a:t>correspondent</a:t>
            </a:r>
            <a:r>
              <a:rPr lang="el-GR" altLang="el-GR" dirty="0" smtClean="0"/>
              <a:t> </a:t>
            </a:r>
            <a:r>
              <a:rPr lang="el-GR" altLang="el-GR" dirty="0" err="1" smtClean="0"/>
              <a:t>revolution</a:t>
            </a:r>
            <a:r>
              <a:rPr lang="el-GR" altLang="el-GR" dirty="0" smtClean="0"/>
              <a:t> in </a:t>
            </a:r>
            <a:r>
              <a:rPr lang="el-GR" altLang="el-GR" dirty="0" err="1" smtClean="0"/>
              <a:t>things</a:t>
            </a:r>
            <a:r>
              <a:rPr lang="el-GR" altLang="el-GR" dirty="0" smtClean="0"/>
              <a:t> </a:t>
            </a:r>
            <a:r>
              <a:rPr lang="el-GR" altLang="el-GR" dirty="0" err="1" smtClean="0"/>
              <a:t>will</a:t>
            </a:r>
            <a:r>
              <a:rPr lang="el-GR" altLang="el-GR" dirty="0" smtClean="0"/>
              <a:t> </a:t>
            </a:r>
            <a:r>
              <a:rPr lang="el-GR" altLang="el-GR" dirty="0" err="1" smtClean="0"/>
              <a:t>attend</a:t>
            </a:r>
            <a:r>
              <a:rPr lang="el-GR" altLang="el-GR" dirty="0" smtClean="0"/>
              <a:t> the </a:t>
            </a:r>
            <a:r>
              <a:rPr lang="el-GR" altLang="el-GR" dirty="0" err="1" smtClean="0"/>
              <a:t>influx</a:t>
            </a:r>
            <a:r>
              <a:rPr lang="el-GR" altLang="el-GR" dirty="0" smtClean="0"/>
              <a:t> of the </a:t>
            </a:r>
            <a:r>
              <a:rPr lang="el-GR" altLang="el-GR" dirty="0" err="1" smtClean="0"/>
              <a:t>spirit</a:t>
            </a:r>
            <a:r>
              <a:rPr lang="el-GR" altLang="el-GR" dirty="0" smtClean="0"/>
              <a:t>.</a:t>
            </a:r>
          </a:p>
        </p:txBody>
      </p:sp>
      <p:sp>
        <p:nvSpPr>
          <p:cNvPr id="14339"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9pPr>
          </a:lstStyle>
          <a:p>
            <a:pPr>
              <a:spcBef>
                <a:spcPct val="0"/>
              </a:spcBef>
              <a:buClrTx/>
              <a:buSzTx/>
              <a:buFontTx/>
              <a:buNone/>
            </a:pPr>
            <a:fld id="{1B212BC9-1AC0-440D-BA89-6DA19276C64B}" type="slidenum">
              <a:rPr lang="el-GR" altLang="el-GR" sz="1400">
                <a:solidFill>
                  <a:srgbClr val="FFFFFF"/>
                </a:solidFill>
                <a:latin typeface="Arial" panose="020B0604020202020204" pitchFamily="34" charset="0"/>
              </a:rPr>
              <a:pPr>
                <a:spcBef>
                  <a:spcPct val="0"/>
                </a:spcBef>
                <a:buClrTx/>
                <a:buSzTx/>
                <a:buFontTx/>
                <a:buNone/>
              </a:pPr>
              <a:t>7</a:t>
            </a:fld>
            <a:endParaRPr lang="el-GR" altLang="el-GR" sz="1400">
              <a:solidFill>
                <a:srgbClr val="FFFFFF"/>
              </a:solidFill>
              <a:latin typeface="Arial" panose="020B0604020202020204" pitchFamily="34" charset="0"/>
            </a:endParaRPr>
          </a:p>
        </p:txBody>
      </p:sp>
      <p:sp>
        <p:nvSpPr>
          <p:cNvPr id="14340" name="Rectangle 1"/>
          <p:cNvSpPr>
            <a:spLocks noChangeArrowheads="1"/>
          </p:cNvSpPr>
          <p:nvPr/>
        </p:nvSpPr>
        <p:spPr bwMode="auto">
          <a:xfrm>
            <a:off x="2820988" y="322263"/>
            <a:ext cx="435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a:spcBef>
                <a:spcPts val="600"/>
              </a:spcBef>
              <a:buClr>
                <a:schemeClr val="accent1"/>
              </a:buClr>
              <a:buSzPct val="70000"/>
              <a:buFont typeface="Wingdings" panose="05000000000000000000" pitchFamily="2" charset="2"/>
              <a:buChar char=""/>
              <a:defRPr sz="2400">
                <a:solidFill>
                  <a:schemeClr val="tx1"/>
                </a:solidFill>
                <a:latin typeface="Century Schoolbook"/>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a:defRPr>
            </a:lvl9pPr>
          </a:lstStyle>
          <a:p>
            <a:pPr eaLnBrk="1" hangingPunct="1">
              <a:buClr>
                <a:srgbClr val="FE8637"/>
              </a:buClr>
            </a:pPr>
            <a:r>
              <a:rPr lang="en-US" altLang="el-GR" sz="3600" b="1">
                <a:solidFill>
                  <a:srgbClr val="000000"/>
                </a:solidFill>
              </a:rPr>
              <a:t>   Nature, 1836 </a:t>
            </a:r>
            <a:endParaRPr lang="el-GR" altLang="el-GR" sz="3600" b="1">
              <a:solidFill>
                <a:srgbClr val="000000"/>
              </a:solidFill>
            </a:endParaRPr>
          </a:p>
        </p:txBody>
      </p:sp>
    </p:spTree>
    <p:extLst>
      <p:ext uri="{BB962C8B-B14F-4D97-AF65-F5344CB8AC3E}">
        <p14:creationId xmlns:p14="http://schemas.microsoft.com/office/powerpoint/2010/main" val="24952861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981200" y="0"/>
            <a:ext cx="8218488" cy="908050"/>
          </a:xfrm>
        </p:spPr>
        <p:txBody>
          <a:bodyPr>
            <a:normAutofit/>
          </a:bodyPr>
          <a:lstStyle/>
          <a:p>
            <a:pPr eaLnBrk="1" hangingPunct="1"/>
            <a:r>
              <a:rPr lang="en-US" altLang="el-GR" sz="4800" dirty="0" err="1" smtClean="0"/>
              <a:t>Ch</a:t>
            </a:r>
            <a:r>
              <a:rPr lang="en-US" altLang="el-GR" sz="4800" dirty="0" smtClean="0"/>
              <a:t> VIII. Prospects, from </a:t>
            </a:r>
            <a:r>
              <a:rPr lang="en-US" altLang="el-GR" sz="4800" b="1" i="1" dirty="0" smtClean="0"/>
              <a:t>Nature</a:t>
            </a:r>
            <a:endParaRPr lang="el-GR" altLang="el-GR" sz="4800" b="1" i="1" dirty="0" smtClean="0"/>
          </a:p>
        </p:txBody>
      </p:sp>
      <p:sp>
        <p:nvSpPr>
          <p:cNvPr id="32771" name="Rectangle 3"/>
          <p:cNvSpPr>
            <a:spLocks noGrp="1" noChangeArrowheads="1"/>
          </p:cNvSpPr>
          <p:nvPr>
            <p:ph type="body" idx="1"/>
          </p:nvPr>
        </p:nvSpPr>
        <p:spPr>
          <a:xfrm>
            <a:off x="334538" y="1196975"/>
            <a:ext cx="11519208" cy="5329238"/>
          </a:xfrm>
          <a:ln w="76200">
            <a:pattFill prst="shingle">
              <a:fgClr>
                <a:srgbClr val="CC6600"/>
              </a:fgClr>
              <a:bgClr>
                <a:srgbClr val="FFFFFF"/>
              </a:bgClr>
            </a:pattFill>
            <a:miter lim="800000"/>
            <a:headEnd/>
            <a:tailEnd/>
          </a:ln>
        </p:spPr>
        <p:txBody>
          <a:bodyPr>
            <a:normAutofit fontScale="92500" lnSpcReduction="10000"/>
          </a:bodyPr>
          <a:lstStyle/>
          <a:p>
            <a:pPr eaLnBrk="1" hangingPunct="1">
              <a:lnSpc>
                <a:spcPct val="80000"/>
              </a:lnSpc>
            </a:pPr>
            <a:r>
              <a:rPr lang="el-GR" altLang="el-GR" sz="3200" b="1" dirty="0" err="1"/>
              <a:t>So</a:t>
            </a:r>
            <a:r>
              <a:rPr lang="el-GR" altLang="el-GR" sz="3200" b="1" dirty="0"/>
              <a:t> </a:t>
            </a:r>
            <a:r>
              <a:rPr lang="el-GR" altLang="el-GR" sz="3200" b="1" dirty="0" err="1"/>
              <a:t>shall</a:t>
            </a:r>
            <a:r>
              <a:rPr lang="el-GR" altLang="el-GR" sz="3200" b="1" dirty="0"/>
              <a:t> </a:t>
            </a:r>
            <a:r>
              <a:rPr lang="el-GR" altLang="el-GR" sz="3200" b="1" dirty="0" err="1"/>
              <a:t>we</a:t>
            </a:r>
            <a:r>
              <a:rPr lang="el-GR" altLang="el-GR" sz="3200" b="1" dirty="0"/>
              <a:t> </a:t>
            </a:r>
            <a:r>
              <a:rPr lang="el-GR" altLang="el-GR" sz="3200" b="1" dirty="0" err="1"/>
              <a:t>come</a:t>
            </a:r>
            <a:r>
              <a:rPr lang="el-GR" altLang="el-GR" sz="3200" b="1" dirty="0"/>
              <a:t> </a:t>
            </a:r>
            <a:r>
              <a:rPr lang="el-GR" altLang="el-GR" sz="3200" b="1" dirty="0" err="1"/>
              <a:t>to</a:t>
            </a:r>
            <a:r>
              <a:rPr lang="el-GR" altLang="el-GR" sz="3200" b="1" dirty="0"/>
              <a:t> </a:t>
            </a:r>
            <a:r>
              <a:rPr lang="el-GR" altLang="el-GR" sz="3200" b="1" dirty="0" err="1"/>
              <a:t>look</a:t>
            </a:r>
            <a:r>
              <a:rPr lang="el-GR" altLang="el-GR" sz="3200" b="1" dirty="0"/>
              <a:t> </a:t>
            </a:r>
            <a:r>
              <a:rPr lang="el-GR" altLang="el-GR" sz="3200" b="1" dirty="0" err="1"/>
              <a:t>at</a:t>
            </a:r>
            <a:r>
              <a:rPr lang="el-GR" altLang="el-GR" sz="3200" b="1" dirty="0"/>
              <a:t> the </a:t>
            </a:r>
            <a:r>
              <a:rPr lang="el-GR" altLang="el-GR" sz="3200" b="1" dirty="0" err="1"/>
              <a:t>world</a:t>
            </a:r>
            <a:r>
              <a:rPr lang="el-GR" altLang="el-GR" sz="3200" b="1" dirty="0"/>
              <a:t> </a:t>
            </a:r>
            <a:r>
              <a:rPr lang="el-GR" altLang="el-GR" sz="3200" b="1" dirty="0" err="1"/>
              <a:t>with</a:t>
            </a:r>
            <a:r>
              <a:rPr lang="el-GR" altLang="el-GR" sz="3200" b="1" dirty="0"/>
              <a:t> </a:t>
            </a:r>
            <a:r>
              <a:rPr lang="el-GR" altLang="el-GR" sz="3200" b="1" dirty="0" err="1"/>
              <a:t>new</a:t>
            </a:r>
            <a:r>
              <a:rPr lang="el-GR" altLang="el-GR" sz="3200" b="1" dirty="0"/>
              <a:t> </a:t>
            </a:r>
            <a:r>
              <a:rPr lang="el-GR" altLang="el-GR" sz="3200" b="1" dirty="0" err="1"/>
              <a:t>eyes</a:t>
            </a:r>
            <a:r>
              <a:rPr lang="en-US" altLang="el-GR" sz="3200" b="1" dirty="0"/>
              <a:t>.</a:t>
            </a:r>
            <a:r>
              <a:rPr lang="el-GR" altLang="el-GR" sz="3200" b="1" dirty="0"/>
              <a:t> </a:t>
            </a:r>
            <a:endParaRPr lang="en-US" altLang="el-GR" sz="3200" b="1" dirty="0" smtClean="0"/>
          </a:p>
          <a:p>
            <a:pPr eaLnBrk="1" hangingPunct="1">
              <a:lnSpc>
                <a:spcPct val="80000"/>
              </a:lnSpc>
            </a:pPr>
            <a:r>
              <a:rPr lang="el-GR" altLang="el-GR" sz="3200" dirty="0" err="1" smtClean="0"/>
              <a:t>Every</a:t>
            </a:r>
            <a:r>
              <a:rPr lang="el-GR" altLang="el-GR" sz="3200" dirty="0" smtClean="0"/>
              <a:t> </a:t>
            </a:r>
            <a:r>
              <a:rPr lang="el-GR" altLang="el-GR" sz="3200" dirty="0" err="1"/>
              <a:t>spirit</a:t>
            </a:r>
            <a:r>
              <a:rPr lang="el-GR" altLang="el-GR" sz="3200" dirty="0"/>
              <a:t> </a:t>
            </a:r>
            <a:r>
              <a:rPr lang="el-GR" altLang="el-GR" sz="3200" dirty="0" err="1"/>
              <a:t>builds</a:t>
            </a:r>
            <a:r>
              <a:rPr lang="el-GR" altLang="el-GR" sz="3200" dirty="0"/>
              <a:t> </a:t>
            </a:r>
            <a:r>
              <a:rPr lang="el-GR" altLang="el-GR" sz="3200" dirty="0" err="1"/>
              <a:t>itself</a:t>
            </a:r>
            <a:r>
              <a:rPr lang="el-GR" altLang="el-GR" sz="3200" dirty="0"/>
              <a:t> a </a:t>
            </a:r>
            <a:r>
              <a:rPr lang="el-GR" altLang="el-GR" sz="3200" dirty="0" err="1"/>
              <a:t>house</a:t>
            </a:r>
            <a:r>
              <a:rPr lang="el-GR" altLang="el-GR" sz="3200" dirty="0"/>
              <a:t>; and </a:t>
            </a:r>
            <a:r>
              <a:rPr lang="el-GR" altLang="el-GR" sz="3200" dirty="0" err="1"/>
              <a:t>beyond</a:t>
            </a:r>
            <a:r>
              <a:rPr lang="el-GR" altLang="el-GR" sz="3200" dirty="0"/>
              <a:t> </a:t>
            </a:r>
            <a:r>
              <a:rPr lang="el-GR" altLang="el-GR" sz="3200" dirty="0" err="1"/>
              <a:t>its</a:t>
            </a:r>
            <a:r>
              <a:rPr lang="el-GR" altLang="el-GR" sz="3200" dirty="0"/>
              <a:t> </a:t>
            </a:r>
            <a:r>
              <a:rPr lang="el-GR" altLang="el-GR" sz="3200" dirty="0" err="1"/>
              <a:t>house</a:t>
            </a:r>
            <a:r>
              <a:rPr lang="el-GR" altLang="el-GR" sz="3200" dirty="0"/>
              <a:t> a </a:t>
            </a:r>
            <a:r>
              <a:rPr lang="el-GR" altLang="el-GR" sz="3200" dirty="0" err="1"/>
              <a:t>world</a:t>
            </a:r>
            <a:r>
              <a:rPr lang="el-GR" altLang="el-GR" sz="3200" dirty="0"/>
              <a:t>; and </a:t>
            </a:r>
            <a:r>
              <a:rPr lang="el-GR" altLang="el-GR" sz="3200" dirty="0" err="1"/>
              <a:t>beyond</a:t>
            </a:r>
            <a:r>
              <a:rPr lang="el-GR" altLang="el-GR" sz="3200" dirty="0"/>
              <a:t> </a:t>
            </a:r>
            <a:r>
              <a:rPr lang="el-GR" altLang="el-GR" sz="3200" dirty="0" err="1"/>
              <a:t>its</a:t>
            </a:r>
            <a:r>
              <a:rPr lang="el-GR" altLang="el-GR" sz="3200" dirty="0"/>
              <a:t> </a:t>
            </a:r>
            <a:r>
              <a:rPr lang="el-GR" altLang="el-GR" sz="3200" dirty="0" err="1"/>
              <a:t>world</a:t>
            </a:r>
            <a:r>
              <a:rPr lang="el-GR" altLang="el-GR" sz="3200" dirty="0"/>
              <a:t>, a </a:t>
            </a:r>
            <a:r>
              <a:rPr lang="el-GR" altLang="el-GR" sz="3200" dirty="0" err="1"/>
              <a:t>heaven</a:t>
            </a:r>
            <a:r>
              <a:rPr lang="el-GR" altLang="el-GR" sz="3200" dirty="0"/>
              <a:t>. </a:t>
            </a:r>
            <a:r>
              <a:rPr lang="el-GR" altLang="el-GR" sz="3200" b="1" dirty="0" err="1">
                <a:solidFill>
                  <a:schemeClr val="accent1">
                    <a:lumMod val="50000"/>
                  </a:schemeClr>
                </a:solidFill>
              </a:rPr>
              <a:t>Know</a:t>
            </a:r>
            <a:r>
              <a:rPr lang="el-GR" altLang="el-GR" sz="3200" b="1" dirty="0">
                <a:solidFill>
                  <a:schemeClr val="accent1">
                    <a:lumMod val="50000"/>
                  </a:schemeClr>
                </a:solidFill>
              </a:rPr>
              <a:t> </a:t>
            </a:r>
            <a:r>
              <a:rPr lang="el-GR" altLang="el-GR" sz="3200" b="1" dirty="0" err="1">
                <a:solidFill>
                  <a:schemeClr val="accent1">
                    <a:lumMod val="50000"/>
                  </a:schemeClr>
                </a:solidFill>
              </a:rPr>
              <a:t>then</a:t>
            </a:r>
            <a:r>
              <a:rPr lang="el-GR" altLang="el-GR" sz="3200" b="1" dirty="0">
                <a:solidFill>
                  <a:schemeClr val="accent1">
                    <a:lumMod val="50000"/>
                  </a:schemeClr>
                </a:solidFill>
              </a:rPr>
              <a:t>, </a:t>
            </a:r>
            <a:r>
              <a:rPr lang="el-GR" altLang="el-GR" sz="3200" b="1" dirty="0" err="1">
                <a:solidFill>
                  <a:schemeClr val="accent1">
                    <a:lumMod val="50000"/>
                  </a:schemeClr>
                </a:solidFill>
              </a:rPr>
              <a:t>that</a:t>
            </a:r>
            <a:r>
              <a:rPr lang="el-GR" altLang="el-GR" sz="3200" b="1" dirty="0">
                <a:solidFill>
                  <a:schemeClr val="accent1">
                    <a:lumMod val="50000"/>
                  </a:schemeClr>
                </a:solidFill>
              </a:rPr>
              <a:t> the </a:t>
            </a:r>
            <a:r>
              <a:rPr lang="el-GR" altLang="el-GR" sz="3200" b="1" dirty="0" err="1">
                <a:solidFill>
                  <a:schemeClr val="accent1">
                    <a:lumMod val="50000"/>
                  </a:schemeClr>
                </a:solidFill>
              </a:rPr>
              <a:t>world</a:t>
            </a:r>
            <a:r>
              <a:rPr lang="el-GR" altLang="el-GR" sz="3200" b="1" dirty="0">
                <a:solidFill>
                  <a:schemeClr val="accent1">
                    <a:lumMod val="50000"/>
                  </a:schemeClr>
                </a:solidFill>
              </a:rPr>
              <a:t> </a:t>
            </a:r>
            <a:r>
              <a:rPr lang="el-GR" altLang="el-GR" sz="3200" b="1" dirty="0" err="1">
                <a:solidFill>
                  <a:schemeClr val="accent1">
                    <a:lumMod val="50000"/>
                  </a:schemeClr>
                </a:solidFill>
              </a:rPr>
              <a:t>exists</a:t>
            </a:r>
            <a:r>
              <a:rPr lang="el-GR" altLang="el-GR" sz="3200" b="1" dirty="0">
                <a:solidFill>
                  <a:schemeClr val="accent1">
                    <a:lumMod val="50000"/>
                  </a:schemeClr>
                </a:solidFill>
              </a:rPr>
              <a:t> for </a:t>
            </a:r>
            <a:r>
              <a:rPr lang="el-GR" altLang="el-GR" sz="3200" b="1" dirty="0" err="1">
                <a:solidFill>
                  <a:schemeClr val="accent1">
                    <a:lumMod val="50000"/>
                  </a:schemeClr>
                </a:solidFill>
              </a:rPr>
              <a:t>you</a:t>
            </a:r>
            <a:r>
              <a:rPr lang="el-GR" altLang="el-GR" sz="3200" dirty="0"/>
              <a:t>. For </a:t>
            </a:r>
            <a:r>
              <a:rPr lang="el-GR" altLang="el-GR" sz="3200" dirty="0" err="1"/>
              <a:t>you</a:t>
            </a:r>
            <a:r>
              <a:rPr lang="el-GR" altLang="el-GR" sz="3200" dirty="0"/>
              <a:t> </a:t>
            </a:r>
            <a:r>
              <a:rPr lang="el-GR" altLang="el-GR" sz="3200" dirty="0" err="1"/>
              <a:t>is</a:t>
            </a:r>
            <a:r>
              <a:rPr lang="el-GR" altLang="el-GR" sz="3200" dirty="0"/>
              <a:t> the </a:t>
            </a:r>
            <a:r>
              <a:rPr lang="el-GR" altLang="el-GR" sz="3200" dirty="0" err="1"/>
              <a:t>phenomenon</a:t>
            </a:r>
            <a:r>
              <a:rPr lang="el-GR" altLang="el-GR" sz="3200" dirty="0"/>
              <a:t> </a:t>
            </a:r>
            <a:r>
              <a:rPr lang="el-GR" altLang="el-GR" sz="3200" dirty="0" err="1"/>
              <a:t>perfect</a:t>
            </a:r>
            <a:r>
              <a:rPr lang="el-GR" altLang="el-GR" sz="3200" dirty="0"/>
              <a:t>. </a:t>
            </a:r>
            <a:r>
              <a:rPr lang="el-GR" altLang="el-GR" sz="3200" b="1" dirty="0" err="1"/>
              <a:t>What</a:t>
            </a:r>
            <a:r>
              <a:rPr lang="el-GR" altLang="el-GR" sz="3200" b="1" dirty="0"/>
              <a:t> </a:t>
            </a:r>
            <a:r>
              <a:rPr lang="el-GR" altLang="el-GR" sz="3200" b="1" dirty="0" err="1"/>
              <a:t>we</a:t>
            </a:r>
            <a:r>
              <a:rPr lang="el-GR" altLang="el-GR" sz="3200" b="1" dirty="0"/>
              <a:t> </a:t>
            </a:r>
            <a:r>
              <a:rPr lang="el-GR" altLang="el-GR" sz="3200" b="1" dirty="0" err="1"/>
              <a:t>are</a:t>
            </a:r>
            <a:r>
              <a:rPr lang="el-GR" altLang="el-GR" sz="3200" b="1" dirty="0"/>
              <a:t>, </a:t>
            </a:r>
            <a:r>
              <a:rPr lang="el-GR" altLang="el-GR" sz="3200" b="1" dirty="0" err="1"/>
              <a:t>that</a:t>
            </a:r>
            <a:r>
              <a:rPr lang="el-GR" altLang="el-GR" sz="3200" b="1" dirty="0"/>
              <a:t> </a:t>
            </a:r>
            <a:r>
              <a:rPr lang="el-GR" altLang="el-GR" sz="3200" b="1" dirty="0" err="1"/>
              <a:t>only</a:t>
            </a:r>
            <a:r>
              <a:rPr lang="el-GR" altLang="el-GR" sz="3200" b="1" dirty="0"/>
              <a:t> </a:t>
            </a:r>
            <a:r>
              <a:rPr lang="el-GR" altLang="el-GR" sz="3200" b="1" dirty="0" err="1"/>
              <a:t>can</a:t>
            </a:r>
            <a:r>
              <a:rPr lang="el-GR" altLang="el-GR" sz="3200" b="1" dirty="0"/>
              <a:t> </a:t>
            </a:r>
            <a:r>
              <a:rPr lang="el-GR" altLang="el-GR" sz="3200" b="1" dirty="0" err="1"/>
              <a:t>we</a:t>
            </a:r>
            <a:r>
              <a:rPr lang="el-GR" altLang="el-GR" sz="3200" b="1" dirty="0"/>
              <a:t> </a:t>
            </a:r>
            <a:r>
              <a:rPr lang="el-GR" altLang="el-GR" sz="3200" b="1" dirty="0" err="1"/>
              <a:t>see</a:t>
            </a:r>
            <a:r>
              <a:rPr lang="el-GR" altLang="el-GR" sz="3200" dirty="0"/>
              <a:t>. </a:t>
            </a:r>
            <a:r>
              <a:rPr lang="el-GR" altLang="el-GR" sz="3200" dirty="0" err="1"/>
              <a:t>All</a:t>
            </a:r>
            <a:r>
              <a:rPr lang="el-GR" altLang="el-GR" sz="3200" dirty="0"/>
              <a:t> </a:t>
            </a:r>
            <a:r>
              <a:rPr lang="el-GR" altLang="el-GR" sz="3200" dirty="0" err="1"/>
              <a:t>that</a:t>
            </a:r>
            <a:r>
              <a:rPr lang="el-GR" altLang="el-GR" sz="3200" dirty="0"/>
              <a:t> </a:t>
            </a:r>
            <a:r>
              <a:rPr lang="el-GR" altLang="el-GR" sz="3200" dirty="0" err="1"/>
              <a:t>Adam</a:t>
            </a:r>
            <a:r>
              <a:rPr lang="el-GR" altLang="el-GR" sz="3200" dirty="0"/>
              <a:t> </a:t>
            </a:r>
            <a:r>
              <a:rPr lang="el-GR" altLang="el-GR" sz="3200" dirty="0" err="1"/>
              <a:t>had</a:t>
            </a:r>
            <a:r>
              <a:rPr lang="el-GR" altLang="el-GR" sz="3200" dirty="0"/>
              <a:t>, </a:t>
            </a:r>
            <a:r>
              <a:rPr lang="el-GR" altLang="el-GR" sz="3200" dirty="0" err="1"/>
              <a:t>all</a:t>
            </a:r>
            <a:r>
              <a:rPr lang="el-GR" altLang="el-GR" sz="3200" dirty="0"/>
              <a:t> </a:t>
            </a:r>
            <a:r>
              <a:rPr lang="el-GR" altLang="el-GR" sz="3200" dirty="0" err="1"/>
              <a:t>that</a:t>
            </a:r>
            <a:r>
              <a:rPr lang="el-GR" altLang="el-GR" sz="3200" dirty="0"/>
              <a:t> </a:t>
            </a:r>
            <a:r>
              <a:rPr lang="el-GR" altLang="el-GR" sz="3200" dirty="0" err="1"/>
              <a:t>Caesar</a:t>
            </a:r>
            <a:r>
              <a:rPr lang="el-GR" altLang="el-GR" sz="3200" dirty="0"/>
              <a:t> </a:t>
            </a:r>
            <a:r>
              <a:rPr lang="el-GR" altLang="el-GR" sz="3200" dirty="0" err="1"/>
              <a:t>could</a:t>
            </a:r>
            <a:r>
              <a:rPr lang="el-GR" altLang="el-GR" sz="3200" dirty="0"/>
              <a:t>, </a:t>
            </a:r>
            <a:r>
              <a:rPr lang="el-GR" altLang="el-GR" sz="3200" dirty="0" err="1"/>
              <a:t>you</a:t>
            </a:r>
            <a:r>
              <a:rPr lang="el-GR" altLang="el-GR" sz="3200" dirty="0"/>
              <a:t> </a:t>
            </a:r>
            <a:r>
              <a:rPr lang="el-GR" altLang="el-GR" sz="3200" dirty="0" err="1"/>
              <a:t>have</a:t>
            </a:r>
            <a:r>
              <a:rPr lang="el-GR" altLang="el-GR" sz="3200" dirty="0"/>
              <a:t> and </a:t>
            </a:r>
            <a:r>
              <a:rPr lang="el-GR" altLang="el-GR" sz="3200" dirty="0" err="1"/>
              <a:t>can</a:t>
            </a:r>
            <a:r>
              <a:rPr lang="el-GR" altLang="el-GR" sz="3200" dirty="0"/>
              <a:t> </a:t>
            </a:r>
            <a:r>
              <a:rPr lang="el-GR" altLang="el-GR" sz="3200" dirty="0" err="1"/>
              <a:t>do</a:t>
            </a:r>
            <a:r>
              <a:rPr lang="el-GR" altLang="el-GR" sz="3200" dirty="0"/>
              <a:t>. </a:t>
            </a:r>
            <a:r>
              <a:rPr lang="el-GR" altLang="el-GR" sz="3200" dirty="0" err="1"/>
              <a:t>Adam</a:t>
            </a:r>
            <a:r>
              <a:rPr lang="el-GR" altLang="el-GR" sz="3200" dirty="0"/>
              <a:t> </a:t>
            </a:r>
            <a:r>
              <a:rPr lang="el-GR" altLang="el-GR" sz="3200" dirty="0" err="1"/>
              <a:t>called</a:t>
            </a:r>
            <a:r>
              <a:rPr lang="el-GR" altLang="el-GR" sz="3200" dirty="0"/>
              <a:t> </a:t>
            </a:r>
            <a:r>
              <a:rPr lang="el-GR" altLang="el-GR" sz="3200" dirty="0" err="1"/>
              <a:t>his</a:t>
            </a:r>
            <a:r>
              <a:rPr lang="el-GR" altLang="el-GR" sz="3200" dirty="0"/>
              <a:t> </a:t>
            </a:r>
            <a:r>
              <a:rPr lang="el-GR" altLang="el-GR" sz="3200" dirty="0" err="1"/>
              <a:t>house</a:t>
            </a:r>
            <a:r>
              <a:rPr lang="el-GR" altLang="el-GR" sz="3200" dirty="0"/>
              <a:t>, </a:t>
            </a:r>
            <a:r>
              <a:rPr lang="el-GR" altLang="el-GR" sz="3200" dirty="0" err="1"/>
              <a:t>heaven</a:t>
            </a:r>
            <a:r>
              <a:rPr lang="el-GR" altLang="el-GR" sz="3200" dirty="0"/>
              <a:t> and </a:t>
            </a:r>
            <a:r>
              <a:rPr lang="el-GR" altLang="el-GR" sz="3200" dirty="0" err="1"/>
              <a:t>earth</a:t>
            </a:r>
            <a:r>
              <a:rPr lang="el-GR" altLang="el-GR" sz="3200" dirty="0"/>
              <a:t>; </a:t>
            </a:r>
            <a:r>
              <a:rPr lang="el-GR" altLang="el-GR" sz="3200" dirty="0" err="1"/>
              <a:t>Caesar</a:t>
            </a:r>
            <a:r>
              <a:rPr lang="el-GR" altLang="el-GR" sz="3200" dirty="0"/>
              <a:t> </a:t>
            </a:r>
            <a:r>
              <a:rPr lang="el-GR" altLang="el-GR" sz="3200" dirty="0" err="1"/>
              <a:t>called</a:t>
            </a:r>
            <a:r>
              <a:rPr lang="el-GR" altLang="el-GR" sz="3200" dirty="0"/>
              <a:t> </a:t>
            </a:r>
            <a:r>
              <a:rPr lang="el-GR" altLang="el-GR" sz="3200" dirty="0" err="1"/>
              <a:t>his</a:t>
            </a:r>
            <a:r>
              <a:rPr lang="el-GR" altLang="el-GR" sz="3200" dirty="0"/>
              <a:t> </a:t>
            </a:r>
            <a:r>
              <a:rPr lang="el-GR" altLang="el-GR" sz="3200" dirty="0" err="1"/>
              <a:t>house</a:t>
            </a:r>
            <a:r>
              <a:rPr lang="el-GR" altLang="el-GR" sz="3200" dirty="0"/>
              <a:t>, </a:t>
            </a:r>
            <a:r>
              <a:rPr lang="el-GR" altLang="el-GR" sz="3200" dirty="0" err="1"/>
              <a:t>Rome</a:t>
            </a:r>
            <a:r>
              <a:rPr lang="el-GR" altLang="el-GR" sz="3200" dirty="0"/>
              <a:t>; </a:t>
            </a:r>
            <a:r>
              <a:rPr lang="el-GR" altLang="el-GR" sz="3200" dirty="0" err="1"/>
              <a:t>you</a:t>
            </a:r>
            <a:r>
              <a:rPr lang="el-GR" altLang="el-GR" sz="3200" dirty="0"/>
              <a:t> </a:t>
            </a:r>
            <a:r>
              <a:rPr lang="el-GR" altLang="el-GR" sz="3200" dirty="0" err="1"/>
              <a:t>perhaps</a:t>
            </a:r>
            <a:r>
              <a:rPr lang="el-GR" altLang="el-GR" sz="3200" dirty="0"/>
              <a:t> </a:t>
            </a:r>
            <a:r>
              <a:rPr lang="el-GR" altLang="el-GR" sz="3200" dirty="0" err="1"/>
              <a:t>call</a:t>
            </a:r>
            <a:r>
              <a:rPr lang="el-GR" altLang="el-GR" sz="3200" dirty="0"/>
              <a:t> </a:t>
            </a:r>
            <a:r>
              <a:rPr lang="el-GR" altLang="el-GR" sz="3200" dirty="0" err="1"/>
              <a:t>yours</a:t>
            </a:r>
            <a:r>
              <a:rPr lang="el-GR" altLang="el-GR" sz="3200" dirty="0"/>
              <a:t>, a </a:t>
            </a:r>
            <a:r>
              <a:rPr lang="el-GR" altLang="el-GR" sz="3200" dirty="0" err="1"/>
              <a:t>cobler's</a:t>
            </a:r>
            <a:r>
              <a:rPr lang="el-GR" altLang="el-GR" sz="3200" dirty="0"/>
              <a:t> </a:t>
            </a:r>
            <a:r>
              <a:rPr lang="el-GR" altLang="el-GR" sz="3200" dirty="0" err="1"/>
              <a:t>trade</a:t>
            </a:r>
            <a:r>
              <a:rPr lang="el-GR" altLang="el-GR" sz="3200" dirty="0"/>
              <a:t>; a </a:t>
            </a:r>
            <a:r>
              <a:rPr lang="el-GR" altLang="el-GR" sz="3200" dirty="0" err="1"/>
              <a:t>hundred</a:t>
            </a:r>
            <a:r>
              <a:rPr lang="el-GR" altLang="el-GR" sz="3200" dirty="0"/>
              <a:t> </a:t>
            </a:r>
            <a:r>
              <a:rPr lang="el-GR" altLang="el-GR" sz="3200" dirty="0" err="1"/>
              <a:t>acres</a:t>
            </a:r>
            <a:r>
              <a:rPr lang="el-GR" altLang="el-GR" sz="3200" dirty="0"/>
              <a:t> of </a:t>
            </a:r>
            <a:r>
              <a:rPr lang="el-GR" altLang="el-GR" sz="3200" dirty="0" err="1"/>
              <a:t>ploughed</a:t>
            </a:r>
            <a:r>
              <a:rPr lang="el-GR" altLang="el-GR" sz="3200" dirty="0"/>
              <a:t> </a:t>
            </a:r>
            <a:r>
              <a:rPr lang="el-GR" altLang="el-GR" sz="3200" dirty="0" err="1"/>
              <a:t>land</a:t>
            </a:r>
            <a:r>
              <a:rPr lang="el-GR" altLang="el-GR" sz="3200" dirty="0"/>
              <a:t>; </a:t>
            </a:r>
            <a:r>
              <a:rPr lang="el-GR" altLang="el-GR" sz="3200" dirty="0" err="1"/>
              <a:t>or</a:t>
            </a:r>
            <a:r>
              <a:rPr lang="el-GR" altLang="el-GR" sz="3200" dirty="0"/>
              <a:t> a </a:t>
            </a:r>
            <a:r>
              <a:rPr lang="el-GR" altLang="el-GR" sz="3200" dirty="0" err="1"/>
              <a:t>scholar's</a:t>
            </a:r>
            <a:r>
              <a:rPr lang="el-GR" altLang="el-GR" sz="3200" dirty="0"/>
              <a:t> </a:t>
            </a:r>
            <a:r>
              <a:rPr lang="el-GR" altLang="el-GR" sz="3200" dirty="0" err="1"/>
              <a:t>garret</a:t>
            </a:r>
            <a:r>
              <a:rPr lang="el-GR" altLang="el-GR" sz="3200" dirty="0"/>
              <a:t>. </a:t>
            </a:r>
            <a:endParaRPr lang="en-US" altLang="el-GR" sz="3200" dirty="0"/>
          </a:p>
          <a:p>
            <a:pPr eaLnBrk="1" hangingPunct="1">
              <a:lnSpc>
                <a:spcPct val="80000"/>
              </a:lnSpc>
            </a:pPr>
            <a:r>
              <a:rPr lang="el-GR" altLang="el-GR" sz="3200" b="1" dirty="0" err="1"/>
              <a:t>Build</a:t>
            </a:r>
            <a:r>
              <a:rPr lang="el-GR" altLang="el-GR" sz="3200" b="1" dirty="0"/>
              <a:t>, </a:t>
            </a:r>
            <a:r>
              <a:rPr lang="el-GR" altLang="el-GR" sz="3200" b="1" dirty="0" err="1"/>
              <a:t>therefore</a:t>
            </a:r>
            <a:r>
              <a:rPr lang="el-GR" altLang="el-GR" sz="3200" b="1" dirty="0"/>
              <a:t>, </a:t>
            </a:r>
            <a:r>
              <a:rPr lang="el-GR" altLang="el-GR" sz="3200" b="1" dirty="0" err="1"/>
              <a:t>your</a:t>
            </a:r>
            <a:r>
              <a:rPr lang="el-GR" altLang="el-GR" sz="3200" b="1" dirty="0"/>
              <a:t> </a:t>
            </a:r>
            <a:r>
              <a:rPr lang="el-GR" altLang="el-GR" sz="3200" b="1" dirty="0" err="1"/>
              <a:t>own</a:t>
            </a:r>
            <a:r>
              <a:rPr lang="el-GR" altLang="el-GR" sz="3200" b="1" dirty="0"/>
              <a:t> </a:t>
            </a:r>
            <a:r>
              <a:rPr lang="el-GR" altLang="el-GR" sz="3200" b="1" dirty="0" err="1"/>
              <a:t>world</a:t>
            </a:r>
            <a:r>
              <a:rPr lang="el-GR" altLang="el-GR" sz="3200" b="1" dirty="0"/>
              <a:t>. </a:t>
            </a:r>
            <a:r>
              <a:rPr lang="el-GR" altLang="el-GR" sz="3200" b="1" dirty="0" err="1"/>
              <a:t>As</a:t>
            </a:r>
            <a:r>
              <a:rPr lang="el-GR" altLang="el-GR" sz="3200" b="1" dirty="0"/>
              <a:t> </a:t>
            </a:r>
            <a:r>
              <a:rPr lang="el-GR" altLang="el-GR" sz="3200" b="1" dirty="0" err="1"/>
              <a:t>fast</a:t>
            </a:r>
            <a:r>
              <a:rPr lang="el-GR" altLang="el-GR" sz="3200" b="1" dirty="0"/>
              <a:t> </a:t>
            </a:r>
            <a:r>
              <a:rPr lang="el-GR" altLang="el-GR" sz="3200" b="1" dirty="0" err="1"/>
              <a:t>as</a:t>
            </a:r>
            <a:r>
              <a:rPr lang="el-GR" altLang="el-GR" sz="3200" b="1" dirty="0"/>
              <a:t> </a:t>
            </a:r>
            <a:r>
              <a:rPr lang="el-GR" altLang="el-GR" sz="3200" b="1" dirty="0" err="1"/>
              <a:t>you</a:t>
            </a:r>
            <a:r>
              <a:rPr lang="el-GR" altLang="el-GR" sz="3200" b="1" dirty="0"/>
              <a:t> </a:t>
            </a:r>
            <a:r>
              <a:rPr lang="el-GR" altLang="el-GR" sz="3200" b="1" dirty="0" err="1"/>
              <a:t>conform</a:t>
            </a:r>
            <a:r>
              <a:rPr lang="el-GR" altLang="el-GR" sz="3200" b="1" dirty="0"/>
              <a:t> </a:t>
            </a:r>
            <a:r>
              <a:rPr lang="el-GR" altLang="el-GR" sz="3200" b="1" dirty="0" err="1"/>
              <a:t>your</a:t>
            </a:r>
            <a:r>
              <a:rPr lang="el-GR" altLang="el-GR" sz="3200" b="1" dirty="0"/>
              <a:t> </a:t>
            </a:r>
            <a:r>
              <a:rPr lang="el-GR" altLang="el-GR" sz="3200" b="1" dirty="0" err="1"/>
              <a:t>life</a:t>
            </a:r>
            <a:r>
              <a:rPr lang="el-GR" altLang="el-GR" sz="3200" b="1" dirty="0"/>
              <a:t> </a:t>
            </a:r>
            <a:r>
              <a:rPr lang="el-GR" altLang="el-GR" sz="3200" b="1" dirty="0" err="1"/>
              <a:t>to</a:t>
            </a:r>
            <a:r>
              <a:rPr lang="el-GR" altLang="el-GR" sz="3200" b="1" dirty="0"/>
              <a:t> the </a:t>
            </a:r>
            <a:r>
              <a:rPr lang="el-GR" altLang="el-GR" sz="3200" b="1" dirty="0" err="1"/>
              <a:t>pure</a:t>
            </a:r>
            <a:r>
              <a:rPr lang="el-GR" altLang="el-GR" sz="3200" b="1" dirty="0"/>
              <a:t> </a:t>
            </a:r>
            <a:r>
              <a:rPr lang="el-GR" altLang="el-GR" sz="3200" b="1" dirty="0" err="1"/>
              <a:t>idea</a:t>
            </a:r>
            <a:r>
              <a:rPr lang="el-GR" altLang="el-GR" sz="3200" b="1" dirty="0"/>
              <a:t> in </a:t>
            </a:r>
            <a:r>
              <a:rPr lang="el-GR" altLang="el-GR" sz="3200" b="1" dirty="0" err="1"/>
              <a:t>your</a:t>
            </a:r>
            <a:r>
              <a:rPr lang="el-GR" altLang="el-GR" sz="3200" b="1" dirty="0"/>
              <a:t> </a:t>
            </a:r>
            <a:r>
              <a:rPr lang="el-GR" altLang="el-GR" sz="3200" b="1" dirty="0" err="1"/>
              <a:t>mind</a:t>
            </a:r>
            <a:r>
              <a:rPr lang="el-GR" altLang="el-GR" sz="3200" b="1" dirty="0"/>
              <a:t>, </a:t>
            </a:r>
            <a:r>
              <a:rPr lang="el-GR" altLang="el-GR" sz="3200" b="1" dirty="0" err="1"/>
              <a:t>that</a:t>
            </a:r>
            <a:r>
              <a:rPr lang="el-GR" altLang="el-GR" sz="3200" b="1" dirty="0"/>
              <a:t> </a:t>
            </a:r>
            <a:r>
              <a:rPr lang="el-GR" altLang="el-GR" sz="3200" b="1" dirty="0" err="1"/>
              <a:t>will</a:t>
            </a:r>
            <a:r>
              <a:rPr lang="el-GR" altLang="el-GR" sz="3200" b="1" dirty="0"/>
              <a:t> </a:t>
            </a:r>
            <a:r>
              <a:rPr lang="el-GR" altLang="el-GR" sz="3200" b="1" dirty="0" err="1"/>
              <a:t>unfold</a:t>
            </a:r>
            <a:r>
              <a:rPr lang="el-GR" altLang="el-GR" sz="3200" b="1" dirty="0"/>
              <a:t> </a:t>
            </a:r>
            <a:r>
              <a:rPr lang="el-GR" altLang="el-GR" sz="3200" b="1" dirty="0" err="1"/>
              <a:t>its</a:t>
            </a:r>
            <a:r>
              <a:rPr lang="el-GR" altLang="el-GR" sz="3200" b="1" dirty="0"/>
              <a:t> </a:t>
            </a:r>
            <a:r>
              <a:rPr lang="el-GR" altLang="el-GR" sz="3200" b="1" dirty="0" err="1"/>
              <a:t>great</a:t>
            </a:r>
            <a:r>
              <a:rPr lang="el-GR" altLang="el-GR" sz="3200" b="1" dirty="0"/>
              <a:t> </a:t>
            </a:r>
            <a:r>
              <a:rPr lang="el-GR" altLang="el-GR" sz="3200" b="1" dirty="0" err="1"/>
              <a:t>proportions</a:t>
            </a:r>
            <a:r>
              <a:rPr lang="el-GR" altLang="el-GR" sz="3200" dirty="0"/>
              <a:t>. A </a:t>
            </a:r>
            <a:r>
              <a:rPr lang="el-GR" altLang="el-GR" sz="3200" dirty="0" err="1"/>
              <a:t>correspondent</a:t>
            </a:r>
            <a:r>
              <a:rPr lang="el-GR" altLang="el-GR" sz="3200" dirty="0"/>
              <a:t> </a:t>
            </a:r>
            <a:r>
              <a:rPr lang="el-GR" altLang="el-GR" sz="3200" dirty="0" err="1"/>
              <a:t>revolution</a:t>
            </a:r>
            <a:r>
              <a:rPr lang="el-GR" altLang="el-GR" sz="3200" dirty="0"/>
              <a:t> in </a:t>
            </a:r>
            <a:r>
              <a:rPr lang="el-GR" altLang="el-GR" sz="3200" dirty="0" err="1"/>
              <a:t>things</a:t>
            </a:r>
            <a:r>
              <a:rPr lang="el-GR" altLang="el-GR" sz="3200" dirty="0"/>
              <a:t> </a:t>
            </a:r>
            <a:r>
              <a:rPr lang="el-GR" altLang="el-GR" sz="3200" dirty="0" err="1"/>
              <a:t>will</a:t>
            </a:r>
            <a:r>
              <a:rPr lang="el-GR" altLang="el-GR" sz="3200" dirty="0"/>
              <a:t> </a:t>
            </a:r>
            <a:r>
              <a:rPr lang="el-GR" altLang="el-GR" sz="3200" dirty="0" err="1"/>
              <a:t>attend</a:t>
            </a:r>
            <a:r>
              <a:rPr lang="el-GR" altLang="el-GR" sz="3200" dirty="0"/>
              <a:t> the </a:t>
            </a:r>
            <a:r>
              <a:rPr lang="el-GR" altLang="el-GR" sz="3200" dirty="0" err="1"/>
              <a:t>influx</a:t>
            </a:r>
            <a:r>
              <a:rPr lang="el-GR" altLang="el-GR" sz="3200" dirty="0"/>
              <a:t> of the </a:t>
            </a:r>
            <a:r>
              <a:rPr lang="el-GR" altLang="el-GR" sz="3200" dirty="0" err="1"/>
              <a:t>spirit</a:t>
            </a:r>
            <a:r>
              <a:rPr lang="el-GR" altLang="el-GR" sz="3200" dirty="0"/>
              <a:t>. </a:t>
            </a:r>
            <a:r>
              <a:rPr lang="el-GR" altLang="el-GR" sz="3200" dirty="0" err="1"/>
              <a:t>So</a:t>
            </a:r>
            <a:r>
              <a:rPr lang="el-GR" altLang="el-GR" sz="3200" dirty="0"/>
              <a:t> </a:t>
            </a:r>
            <a:r>
              <a:rPr lang="el-GR" altLang="el-GR" sz="3200" dirty="0" err="1"/>
              <a:t>fast</a:t>
            </a:r>
            <a:r>
              <a:rPr lang="el-GR" altLang="el-GR" sz="3200" dirty="0"/>
              <a:t> </a:t>
            </a:r>
            <a:r>
              <a:rPr lang="el-GR" altLang="el-GR" sz="3200" dirty="0" err="1"/>
              <a:t>will</a:t>
            </a:r>
            <a:r>
              <a:rPr lang="el-GR" altLang="el-GR" sz="3200" dirty="0"/>
              <a:t> </a:t>
            </a:r>
            <a:r>
              <a:rPr lang="el-GR" altLang="el-GR" sz="3200" dirty="0" err="1"/>
              <a:t>disagreeable</a:t>
            </a:r>
            <a:r>
              <a:rPr lang="el-GR" altLang="el-GR" sz="3200" dirty="0"/>
              <a:t> </a:t>
            </a:r>
            <a:r>
              <a:rPr lang="el-GR" altLang="el-GR" sz="3200" dirty="0" err="1"/>
              <a:t>appearances</a:t>
            </a:r>
            <a:r>
              <a:rPr lang="el-GR" altLang="el-GR" sz="3200" dirty="0"/>
              <a:t>, </a:t>
            </a:r>
            <a:r>
              <a:rPr lang="el-GR" altLang="el-GR" sz="3200" dirty="0" err="1"/>
              <a:t>swine</a:t>
            </a:r>
            <a:r>
              <a:rPr lang="el-GR" altLang="el-GR" sz="3200" dirty="0"/>
              <a:t>, </a:t>
            </a:r>
            <a:r>
              <a:rPr lang="el-GR" altLang="el-GR" sz="3200" dirty="0" err="1"/>
              <a:t>spiders</a:t>
            </a:r>
            <a:r>
              <a:rPr lang="el-GR" altLang="el-GR" sz="3200" dirty="0"/>
              <a:t>, </a:t>
            </a:r>
            <a:r>
              <a:rPr lang="el-GR" altLang="el-GR" sz="3200" dirty="0" err="1"/>
              <a:t>snakes</a:t>
            </a:r>
            <a:r>
              <a:rPr lang="el-GR" altLang="el-GR" sz="3200" dirty="0"/>
              <a:t>, </a:t>
            </a:r>
            <a:r>
              <a:rPr lang="el-GR" altLang="el-GR" sz="3200" dirty="0" err="1"/>
              <a:t>pests</a:t>
            </a:r>
            <a:r>
              <a:rPr lang="el-GR" altLang="el-GR" sz="3200" dirty="0"/>
              <a:t>, </a:t>
            </a:r>
            <a:r>
              <a:rPr lang="el-GR" altLang="el-GR" sz="3200" dirty="0" err="1"/>
              <a:t>madhouses</a:t>
            </a:r>
            <a:r>
              <a:rPr lang="el-GR" altLang="el-GR" sz="3200" dirty="0"/>
              <a:t>, </a:t>
            </a:r>
            <a:r>
              <a:rPr lang="el-GR" altLang="el-GR" sz="3200" dirty="0" err="1"/>
              <a:t>prisons</a:t>
            </a:r>
            <a:r>
              <a:rPr lang="el-GR" altLang="el-GR" sz="3200" dirty="0"/>
              <a:t>, </a:t>
            </a:r>
            <a:r>
              <a:rPr lang="el-GR" altLang="el-GR" sz="3200" dirty="0" err="1"/>
              <a:t>enemies</a:t>
            </a:r>
            <a:r>
              <a:rPr lang="el-GR" altLang="el-GR" sz="3200" dirty="0"/>
              <a:t>, </a:t>
            </a:r>
            <a:r>
              <a:rPr lang="el-GR" altLang="el-GR" sz="3200" dirty="0" err="1"/>
              <a:t>vanish</a:t>
            </a:r>
            <a:r>
              <a:rPr lang="el-GR" altLang="el-GR" sz="3200" dirty="0"/>
              <a:t>; </a:t>
            </a:r>
            <a:r>
              <a:rPr lang="el-GR" altLang="el-GR" sz="3200" dirty="0" err="1"/>
              <a:t>they</a:t>
            </a:r>
            <a:r>
              <a:rPr lang="el-GR" altLang="el-GR" sz="3200" dirty="0"/>
              <a:t> </a:t>
            </a:r>
            <a:r>
              <a:rPr lang="el-GR" altLang="el-GR" sz="3200" dirty="0" err="1"/>
              <a:t>are</a:t>
            </a:r>
            <a:r>
              <a:rPr lang="el-GR" altLang="el-GR" sz="3200" dirty="0"/>
              <a:t> </a:t>
            </a:r>
            <a:r>
              <a:rPr lang="el-GR" altLang="el-GR" sz="3200" dirty="0" err="1"/>
              <a:t>temporary</a:t>
            </a:r>
            <a:r>
              <a:rPr lang="el-GR" altLang="el-GR" sz="3200" dirty="0"/>
              <a:t> and </a:t>
            </a:r>
            <a:r>
              <a:rPr lang="el-GR" altLang="el-GR" sz="3200" dirty="0" err="1"/>
              <a:t>shall</a:t>
            </a:r>
            <a:r>
              <a:rPr lang="el-GR" altLang="el-GR" sz="3200" dirty="0"/>
              <a:t> </a:t>
            </a:r>
            <a:r>
              <a:rPr lang="el-GR" altLang="el-GR" sz="3200" dirty="0" err="1"/>
              <a:t>be</a:t>
            </a:r>
            <a:r>
              <a:rPr lang="el-GR" altLang="el-GR" sz="3200" dirty="0"/>
              <a:t> </a:t>
            </a:r>
            <a:r>
              <a:rPr lang="el-GR" altLang="el-GR" sz="3200" dirty="0" err="1"/>
              <a:t>no</a:t>
            </a:r>
            <a:r>
              <a:rPr lang="el-GR" altLang="el-GR" sz="3200" dirty="0"/>
              <a:t> </a:t>
            </a:r>
            <a:r>
              <a:rPr lang="el-GR" altLang="el-GR" sz="3200" dirty="0" err="1"/>
              <a:t>more</a:t>
            </a:r>
            <a:r>
              <a:rPr lang="el-GR" altLang="el-GR" sz="3200" dirty="0"/>
              <a:t> </a:t>
            </a:r>
            <a:r>
              <a:rPr lang="el-GR" altLang="el-GR" sz="3200" dirty="0" err="1"/>
              <a:t>seen</a:t>
            </a:r>
            <a:r>
              <a:rPr lang="el-GR" altLang="el-GR" sz="3200" dirty="0"/>
              <a:t>. The </a:t>
            </a:r>
            <a:r>
              <a:rPr lang="el-GR" altLang="el-GR" sz="3200" dirty="0" err="1"/>
              <a:t>sordor</a:t>
            </a:r>
            <a:r>
              <a:rPr lang="el-GR" altLang="el-GR" sz="3200" dirty="0"/>
              <a:t> and </a:t>
            </a:r>
            <a:r>
              <a:rPr lang="el-GR" altLang="el-GR" sz="3200" dirty="0" err="1"/>
              <a:t>filths</a:t>
            </a:r>
            <a:r>
              <a:rPr lang="el-GR" altLang="el-GR" sz="3200" dirty="0"/>
              <a:t> of </a:t>
            </a:r>
            <a:r>
              <a:rPr lang="el-GR" altLang="el-GR" sz="3200" dirty="0" err="1"/>
              <a:t>nature</a:t>
            </a:r>
            <a:r>
              <a:rPr lang="el-GR" altLang="el-GR" sz="3200" dirty="0"/>
              <a:t>, the </a:t>
            </a:r>
            <a:r>
              <a:rPr lang="el-GR" altLang="el-GR" sz="3200" dirty="0" err="1"/>
              <a:t>sun</a:t>
            </a:r>
            <a:r>
              <a:rPr lang="el-GR" altLang="el-GR" sz="3200" dirty="0"/>
              <a:t> </a:t>
            </a:r>
            <a:r>
              <a:rPr lang="el-GR" altLang="el-GR" sz="3200" dirty="0" err="1"/>
              <a:t>shall</a:t>
            </a:r>
            <a:r>
              <a:rPr lang="el-GR" altLang="el-GR" sz="3200" dirty="0"/>
              <a:t> </a:t>
            </a:r>
            <a:r>
              <a:rPr lang="el-GR" altLang="el-GR" sz="3200" dirty="0" err="1"/>
              <a:t>dry</a:t>
            </a:r>
            <a:r>
              <a:rPr lang="el-GR" altLang="el-GR" sz="3200" dirty="0"/>
              <a:t> </a:t>
            </a:r>
            <a:r>
              <a:rPr lang="el-GR" altLang="el-GR" sz="3200" dirty="0" err="1"/>
              <a:t>up</a:t>
            </a:r>
            <a:r>
              <a:rPr lang="el-GR" altLang="el-GR" sz="3200" dirty="0"/>
              <a:t>, and the </a:t>
            </a:r>
            <a:r>
              <a:rPr lang="el-GR" altLang="el-GR" sz="3200" dirty="0" err="1"/>
              <a:t>wind</a:t>
            </a:r>
            <a:r>
              <a:rPr lang="el-GR" altLang="el-GR" sz="3200" dirty="0"/>
              <a:t> </a:t>
            </a:r>
            <a:r>
              <a:rPr lang="el-GR" altLang="el-GR" sz="3200" dirty="0" err="1"/>
              <a:t>exhale</a:t>
            </a:r>
            <a:r>
              <a:rPr lang="el-GR" altLang="el-GR" sz="3200" dirty="0"/>
              <a:t>. </a:t>
            </a:r>
            <a:endParaRPr lang="en-US" altLang="el-GR" sz="3200" dirty="0"/>
          </a:p>
          <a:p>
            <a:pPr eaLnBrk="1" hangingPunct="1">
              <a:lnSpc>
                <a:spcPct val="80000"/>
              </a:lnSpc>
            </a:pPr>
            <a:endParaRPr lang="el-GR" altLang="el-GR" sz="2400" dirty="0"/>
          </a:p>
        </p:txBody>
      </p:sp>
    </p:spTree>
    <p:extLst>
      <p:ext uri="{BB962C8B-B14F-4D97-AF65-F5344CB8AC3E}">
        <p14:creationId xmlns:p14="http://schemas.microsoft.com/office/powerpoint/2010/main" val="1676490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12" y="1672683"/>
            <a:ext cx="12080488" cy="5107258"/>
          </a:xfrm>
        </p:spPr>
        <p:txBody>
          <a:bodyPr>
            <a:normAutofit fontScale="92500" lnSpcReduction="10000"/>
          </a:bodyPr>
          <a:lstStyle/>
          <a:p>
            <a:r>
              <a:rPr lang="en-US" dirty="0" smtClean="0"/>
              <a:t>Emerson states that the intellect of the true American scholar must consist of three key influences: Nature, Books, and Action</a:t>
            </a:r>
          </a:p>
          <a:p>
            <a:r>
              <a:rPr lang="en-US" dirty="0" smtClean="0"/>
              <a:t>Nature is reflective of the soul and when we truly understand ourselves, we also truly understand nature: He shall see that nature is the opposite of the soul, answering to it part for part....Its beauty is the beauty of his own mind.  Its laws are the laws of his own mind</a:t>
            </a:r>
          </a:p>
          <a:p>
            <a:r>
              <a:rPr lang="en-US" dirty="0" smtClean="0"/>
              <a:t>”the mind of the Past –in whatever form, whether of literature, of art, of institutions” is a critical influence to the spirit of the scholar. [</a:t>
            </a:r>
            <a:r>
              <a:rPr lang="en-US" sz="2600" dirty="0" smtClean="0">
                <a:solidFill>
                  <a:srgbClr val="7030A0"/>
                </a:solidFill>
              </a:rPr>
              <a:t>books have great potential to influence the new and divine scholarship, but they also have the potential to be a stopping point</a:t>
            </a:r>
            <a:r>
              <a:rPr lang="en-US" dirty="0" smtClean="0"/>
              <a:t>]</a:t>
            </a:r>
          </a:p>
          <a:p>
            <a:r>
              <a:rPr lang="en-US" dirty="0" smtClean="0"/>
              <a:t>“Without [action] thought can never ripen into truth.” Emerson‘s scholar must take the next step and actually work to inspire change through action and experience in the world</a:t>
            </a:r>
            <a:r>
              <a:rPr lang="en-US" dirty="0"/>
              <a:t>. </a:t>
            </a:r>
            <a:r>
              <a:rPr lang="en-US" dirty="0" smtClean="0"/>
              <a:t>[</a:t>
            </a:r>
            <a:r>
              <a:rPr lang="en-US" sz="2600" dirty="0" smtClean="0">
                <a:solidFill>
                  <a:srgbClr val="7030A0"/>
                </a:solidFill>
              </a:rPr>
              <a:t>While </a:t>
            </a:r>
            <a:r>
              <a:rPr lang="en-US" sz="2600" dirty="0">
                <a:solidFill>
                  <a:srgbClr val="7030A0"/>
                </a:solidFill>
              </a:rPr>
              <a:t>stressing the importance of nature and literature on the mind and spirit of the scholar, Emerson argues that these inspirations are meaningless without subsequent </a:t>
            </a:r>
            <a:r>
              <a:rPr lang="en-US" sz="2600" dirty="0" smtClean="0">
                <a:solidFill>
                  <a:srgbClr val="7030A0"/>
                </a:solidFill>
              </a:rPr>
              <a:t>action</a:t>
            </a:r>
            <a:r>
              <a:rPr lang="en-US" sz="2600" dirty="0" smtClean="0"/>
              <a:t>]</a:t>
            </a:r>
            <a:r>
              <a:rPr lang="en-US" dirty="0" smtClean="0"/>
              <a:t> </a:t>
            </a:r>
            <a:endParaRPr lang="el-GR" dirty="0"/>
          </a:p>
        </p:txBody>
      </p:sp>
      <p:pic>
        <p:nvPicPr>
          <p:cNvPr id="4" name="Picture 3"/>
          <p:cNvPicPr>
            <a:picLocks noChangeAspect="1"/>
          </p:cNvPicPr>
          <p:nvPr/>
        </p:nvPicPr>
        <p:blipFill>
          <a:blip r:embed="rId2"/>
          <a:stretch>
            <a:fillRect/>
          </a:stretch>
        </p:blipFill>
        <p:spPr>
          <a:xfrm>
            <a:off x="1" y="0"/>
            <a:ext cx="4460487" cy="847493"/>
          </a:xfrm>
          <a:prstGeom prst="rect">
            <a:avLst/>
          </a:prstGeom>
        </p:spPr>
      </p:pic>
      <p:sp>
        <p:nvSpPr>
          <p:cNvPr id="2" name="Title 1"/>
          <p:cNvSpPr>
            <a:spLocks noGrp="1"/>
          </p:cNvSpPr>
          <p:nvPr>
            <p:ph type="title"/>
          </p:nvPr>
        </p:nvSpPr>
        <p:spPr>
          <a:xfrm>
            <a:off x="5060795" y="34886"/>
            <a:ext cx="1172737" cy="1325563"/>
          </a:xfrm>
        </p:spPr>
        <p:txBody>
          <a:bodyPr/>
          <a:lstStyle/>
          <a:p>
            <a:r>
              <a:rPr lang="en-US" sz="3600" b="1" dirty="0" smtClean="0"/>
              <a:t>1837</a:t>
            </a:r>
            <a:endParaRPr lang="el-GR" b="1"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8223" y="-200723"/>
            <a:ext cx="4006365" cy="1717289"/>
          </a:xfrm>
          <a:prstGeom prst="rect">
            <a:avLst/>
          </a:prstGeom>
          <a:solidFill>
            <a:schemeClr val="accent4">
              <a:lumMod val="40000"/>
              <a:lumOff val="60000"/>
            </a:schemeClr>
          </a:solidFill>
          <a:ln>
            <a:noFill/>
          </a:ln>
          <a:effectLst/>
        </p:spPr>
      </p:pic>
    </p:spTree>
    <p:extLst>
      <p:ext uri="{BB962C8B-B14F-4D97-AF65-F5344CB8AC3E}">
        <p14:creationId xmlns:p14="http://schemas.microsoft.com/office/powerpoint/2010/main" val="4135760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3367</Words>
  <Application>Microsoft Office PowerPoint</Application>
  <PresentationFormat>Widescreen</PresentationFormat>
  <Paragraphs>172</Paragraphs>
  <Slides>40</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Arial</vt:lpstr>
      <vt:lpstr>Arial Black</vt:lpstr>
      <vt:lpstr>Berlin Sans FB Demi</vt:lpstr>
      <vt:lpstr>Bookman Old Style</vt:lpstr>
      <vt:lpstr>Calibri</vt:lpstr>
      <vt:lpstr>Calibri Light</vt:lpstr>
      <vt:lpstr>Century Schoolbook</vt:lpstr>
      <vt:lpstr>Lucida Sans Unicode</vt:lpstr>
      <vt:lpstr>Merriweather</vt:lpstr>
      <vt:lpstr>MetSerif</vt:lpstr>
      <vt:lpstr>Segoe UI Symbol</vt:lpstr>
      <vt:lpstr>Times New Roman</vt:lpstr>
      <vt:lpstr>Wingdings</vt:lpstr>
      <vt:lpstr>Office Theme</vt:lpstr>
      <vt:lpstr>PowerPoint Presentation</vt:lpstr>
      <vt:lpstr>PowerPoint Presentation</vt:lpstr>
      <vt:lpstr>PowerPoint Presentation</vt:lpstr>
      <vt:lpstr>American transcendentalism</vt:lpstr>
      <vt:lpstr>PowerPoint Presentation</vt:lpstr>
      <vt:lpstr>Nature</vt:lpstr>
      <vt:lpstr>PowerPoint Presentation</vt:lpstr>
      <vt:lpstr>Ch VIII. Prospects, from Nature</vt:lpstr>
      <vt:lpstr>1837</vt:lpstr>
      <vt:lpstr>The Divinity School Address, 1838  </vt:lpstr>
      <vt:lpstr>“Self-Reliance” and “Circles” in Essays, 1841</vt:lpstr>
      <vt:lpstr>Self-Reliance, 1841</vt:lpstr>
      <vt:lpstr>The Poet, 1844</vt:lpstr>
      <vt:lpstr>PowerPoint Presentation</vt:lpstr>
      <vt:lpstr>PowerPoint Presentation</vt:lpstr>
      <vt:lpstr>Walden, 1854</vt:lpstr>
      <vt:lpstr>Walden, 1854 establishes a three-point analogy  book, house, and narrator</vt:lpstr>
      <vt:lpstr>"I built it myself" </vt:lpstr>
      <vt:lpstr>"Resistance to Civil Government” also known as "Civil Disobedience, 1849 </vt:lpstr>
      <vt:lpstr>Walter Whitman, 1819 –1892</vt:lpstr>
      <vt:lpstr>PowerPoint Presentation</vt:lpstr>
      <vt:lpstr>PowerPoint Presentation</vt:lpstr>
      <vt:lpstr>PowerPoint Presentation</vt:lpstr>
      <vt:lpstr>PowerPoint Presentation</vt:lpstr>
      <vt:lpstr>PowerPoint Presentation</vt:lpstr>
      <vt:lpstr>Margaret Fuller, 1810 –1850</vt:lpstr>
      <vt:lpstr>PowerPoint Presentation</vt:lpstr>
      <vt:lpstr> Transcendentalism was supportive of women’s rights </vt:lpstr>
      <vt:lpstr>PowerPoint Presentation</vt:lpstr>
      <vt:lpstr>PowerPoint Presentation</vt:lpstr>
      <vt:lpstr>PowerPoint Presentation</vt:lpstr>
      <vt:lpstr>PowerPoint Presentation</vt:lpstr>
      <vt:lpstr>Cole, Distant View of Niagara Falls (1830)</vt:lpstr>
      <vt:lpstr>Thomas Cole , 1836</vt:lpstr>
      <vt:lpstr>Lake Albano, 1869. Notice the composition, precision of drawing, and the emotive use of color </vt:lpstr>
      <vt:lpstr>Summer Landscape, 1894. Increasingly personal, spontaneous, and often violent handling of paint </vt:lpstr>
      <vt:lpstr>PowerPoint Presentation</vt:lpstr>
      <vt:lpstr>  Anti-transcedentalism </vt:lpstr>
      <vt:lpstr>Gothic &amp; Transcendentalist Literature  Similarities      Differences</vt:lpstr>
      <vt:lpstr> Gothic vs. Romantic Literature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Author</dc:creator>
  <cp:lastModifiedBy>Author</cp:lastModifiedBy>
  <cp:revision>41</cp:revision>
  <dcterms:created xsi:type="dcterms:W3CDTF">2021-03-22T15:30:10Z</dcterms:created>
  <dcterms:modified xsi:type="dcterms:W3CDTF">2021-04-13T10:54:47Z</dcterms:modified>
</cp:coreProperties>
</file>