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57" r:id="rId20"/>
    <p:sldId id="260" r:id="rId21"/>
    <p:sldId id="280" r:id="rId22"/>
    <p:sldId id="259" r:id="rId23"/>
    <p:sldId id="258" r:id="rId24"/>
    <p:sldId id="282" r:id="rId25"/>
    <p:sldId id="281" r:id="rId26"/>
    <p:sldId id="261"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0"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E3FE9058-036A-48A3-9CD5-6071FA8AA8B6}" type="datetimeFigureOut">
              <a:rPr lang="el-GR" smtClean="0"/>
              <a:t>11/5/2023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7715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FE9058-036A-48A3-9CD5-6071FA8AA8B6}" type="datetimeFigureOut">
              <a:rPr lang="el-GR" smtClean="0"/>
              <a:t>11/5/2023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220577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FE9058-036A-48A3-9CD5-6071FA8AA8B6}" type="datetimeFigureOut">
              <a:rPr lang="el-GR" smtClean="0"/>
              <a:t>11/5/2023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396941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609600" y="1600201"/>
            <a:ext cx="109728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D68CF811-3077-4F7B-8E9D-C7F0DF1B7E20}" type="slidenum">
              <a:rPr lang="el-GR" altLang="el-GR"/>
              <a:pPr>
                <a:defRPr/>
              </a:pPr>
              <a:t>‹#›</a:t>
            </a:fld>
            <a:endParaRPr lang="el-GR" altLang="el-GR"/>
          </a:p>
        </p:txBody>
      </p:sp>
    </p:spTree>
    <p:extLst>
      <p:ext uri="{BB962C8B-B14F-4D97-AF65-F5344CB8AC3E}">
        <p14:creationId xmlns:p14="http://schemas.microsoft.com/office/powerpoint/2010/main" val="260562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48732B3F-01A8-422E-8D37-1730ADE5EB61}" type="slidenum">
              <a:rPr lang="el-GR" altLang="el-GR"/>
              <a:pPr>
                <a:defRPr/>
              </a:pPr>
              <a:t>‹#›</a:t>
            </a:fld>
            <a:endParaRPr lang="el-GR" altLang="el-GR"/>
          </a:p>
        </p:txBody>
      </p:sp>
    </p:spTree>
    <p:extLst>
      <p:ext uri="{BB962C8B-B14F-4D97-AF65-F5344CB8AC3E}">
        <p14:creationId xmlns:p14="http://schemas.microsoft.com/office/powerpoint/2010/main" val="56247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3FE9058-036A-48A3-9CD5-6071FA8AA8B6}" type="datetimeFigureOut">
              <a:rPr lang="el-GR" smtClean="0"/>
              <a:t>11/5/2023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292074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3FE9058-036A-48A3-9CD5-6071FA8AA8B6}" type="datetimeFigureOut">
              <a:rPr lang="el-GR" smtClean="0"/>
              <a:t>11/5/2023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121388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E3FE9058-036A-48A3-9CD5-6071FA8AA8B6}" type="datetimeFigureOut">
              <a:rPr lang="el-GR" smtClean="0"/>
              <a:t>11/5/2023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19630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3FE9058-036A-48A3-9CD5-6071FA8AA8B6}" type="datetimeFigureOut">
              <a:rPr lang="el-GR" smtClean="0"/>
              <a:t>11/5/2023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91138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E3FE9058-036A-48A3-9CD5-6071FA8AA8B6}" type="datetimeFigureOut">
              <a:rPr lang="el-GR" smtClean="0"/>
              <a:t>11/5/2023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423708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E9058-036A-48A3-9CD5-6071FA8AA8B6}" type="datetimeFigureOut">
              <a:rPr lang="el-GR" smtClean="0"/>
              <a:t>11/5/2023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156515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FE9058-036A-48A3-9CD5-6071FA8AA8B6}" type="datetimeFigureOut">
              <a:rPr lang="el-GR" smtClean="0"/>
              <a:t>11/5/2023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410979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FE9058-036A-48A3-9CD5-6071FA8AA8B6}" type="datetimeFigureOut">
              <a:rPr lang="el-GR" smtClean="0"/>
              <a:t>11/5/2023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C8EB1FC-01CF-4077-BAFF-E273673728E6}" type="slidenum">
              <a:rPr lang="el-GR" smtClean="0"/>
              <a:t>‹#›</a:t>
            </a:fld>
            <a:endParaRPr lang="el-GR"/>
          </a:p>
        </p:txBody>
      </p:sp>
    </p:spTree>
    <p:extLst>
      <p:ext uri="{BB962C8B-B14F-4D97-AF65-F5344CB8AC3E}">
        <p14:creationId xmlns:p14="http://schemas.microsoft.com/office/powerpoint/2010/main" val="130069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E9058-036A-48A3-9CD5-6071FA8AA8B6}" type="datetimeFigureOut">
              <a:rPr lang="el-GR" smtClean="0"/>
              <a:t>11/5/2023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EB1FC-01CF-4077-BAFF-E273673728E6}" type="slidenum">
              <a:rPr lang="el-GR" smtClean="0"/>
              <a:t>‹#›</a:t>
            </a:fld>
            <a:endParaRPr lang="el-GR"/>
          </a:p>
        </p:txBody>
      </p:sp>
    </p:spTree>
    <p:extLst>
      <p:ext uri="{BB962C8B-B14F-4D97-AF65-F5344CB8AC3E}">
        <p14:creationId xmlns:p14="http://schemas.microsoft.com/office/powerpoint/2010/main" val="82488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ehistory.osu.edu/osu/mmh/clash/Imm_KKK/KKK%20pages/KKK-page1.htm"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assingthru.com/wp-content/uploads/2010/10/300px-F._Scott_Fitzgerald_1921.p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6070" y="4475861"/>
            <a:ext cx="8303260" cy="2031301"/>
          </a:xfrm>
        </p:spPr>
        <p:txBody>
          <a:bodyPr/>
          <a:lstStyle/>
          <a:p>
            <a:endParaRPr lang="el-GR" dirty="0"/>
          </a:p>
        </p:txBody>
      </p:sp>
      <p:sp>
        <p:nvSpPr>
          <p:cNvPr id="3" name="Subtitle 2"/>
          <p:cNvSpPr>
            <a:spLocks noGrp="1"/>
          </p:cNvSpPr>
          <p:nvPr>
            <p:ph type="subTitle" idx="1"/>
          </p:nvPr>
        </p:nvSpPr>
        <p:spPr/>
        <p:txBody>
          <a:bodyPr/>
          <a:lstStyle/>
          <a:p>
            <a:endParaRPr lang="el-GR"/>
          </a:p>
        </p:txBody>
      </p:sp>
      <p:pic>
        <p:nvPicPr>
          <p:cNvPr id="1026" name="Picture 2" descr="Fitzgerald wrote many short stories before publishing his finest novel, The Great Gats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829" y="201871"/>
            <a:ext cx="10379075" cy="655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85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solidFill>
            <a:srgbClr val="E7CFB7"/>
          </a:solidFill>
        </p:spPr>
        <p:txBody>
          <a:bodyPr/>
          <a:lstStyle/>
          <a:p>
            <a:pPr eaLnBrk="1" hangingPunct="1"/>
            <a:r>
              <a:rPr lang="en-US" altLang="el-GR" smtClean="0"/>
              <a:t>The Roaring Twenties</a:t>
            </a:r>
            <a:endParaRPr lang="el-GR" altLang="el-GR" smtClean="0"/>
          </a:p>
        </p:txBody>
      </p:sp>
      <p:pic>
        <p:nvPicPr>
          <p:cNvPr id="3" name="Picture 2"/>
          <p:cNvPicPr>
            <a:picLocks noChangeAspect="1"/>
          </p:cNvPicPr>
          <p:nvPr/>
        </p:nvPicPr>
        <p:blipFill>
          <a:blip r:embed="rId2"/>
          <a:stretch>
            <a:fillRect/>
          </a:stretch>
        </p:blipFill>
        <p:spPr>
          <a:xfrm>
            <a:off x="5803900" y="114300"/>
            <a:ext cx="3835400" cy="6877268"/>
          </a:xfrm>
          <a:prstGeom prst="rect">
            <a:avLst/>
          </a:prstGeom>
        </p:spPr>
      </p:pic>
      <p:sp>
        <p:nvSpPr>
          <p:cNvPr id="26627" name="Rectangle 6"/>
          <p:cNvSpPr>
            <a:spLocks noGrp="1" noChangeArrowheads="1"/>
          </p:cNvSpPr>
          <p:nvPr>
            <p:ph type="body" sz="half" idx="2"/>
          </p:nvPr>
        </p:nvSpPr>
        <p:spPr/>
        <p:txBody>
          <a:bodyPr/>
          <a:lstStyle/>
          <a:p>
            <a:pPr eaLnBrk="1" hangingPunct="1">
              <a:lnSpc>
                <a:spcPct val="90000"/>
              </a:lnSpc>
            </a:pPr>
            <a:endParaRPr lang="en-US" altLang="el-GR" b="1" dirty="0" smtClean="0"/>
          </a:p>
          <a:p>
            <a:pPr eaLnBrk="1" hangingPunct="1">
              <a:lnSpc>
                <a:spcPct val="90000"/>
              </a:lnSpc>
            </a:pPr>
            <a:endParaRPr lang="en-US" altLang="el-GR" b="1" dirty="0"/>
          </a:p>
          <a:p>
            <a:pPr algn="r" eaLnBrk="1" hangingPunct="1">
              <a:lnSpc>
                <a:spcPct val="90000"/>
              </a:lnSpc>
            </a:pPr>
            <a:r>
              <a:rPr lang="en-US" altLang="el-GR" sz="2800" b="1" dirty="0" smtClean="0"/>
              <a:t>Main cultural features of the period:</a:t>
            </a:r>
            <a:endParaRPr lang="el-GR" altLang="el-GR" sz="2800" b="1" dirty="0" smtClean="0"/>
          </a:p>
        </p:txBody>
      </p:sp>
    </p:spTree>
    <p:extLst>
      <p:ext uri="{BB962C8B-B14F-4D97-AF65-F5344CB8AC3E}">
        <p14:creationId xmlns:p14="http://schemas.microsoft.com/office/powerpoint/2010/main" val="352649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EEA3FB"/>
          </a:solidFill>
        </p:spPr>
        <p:txBody>
          <a:bodyPr rtlCol="0">
            <a:normAutofit fontScale="90000"/>
          </a:bodyPr>
          <a:lstStyle/>
          <a:p>
            <a:pPr>
              <a:defRPr/>
            </a:pPr>
            <a:r>
              <a:rPr lang="en-US" sz="4000" dirty="0"/>
              <a:t/>
            </a:r>
            <a:br>
              <a:rPr lang="en-US" sz="4000" dirty="0"/>
            </a:br>
            <a:r>
              <a:rPr lang="en-US" sz="4000" dirty="0" smtClean="0"/>
              <a:t>Prohibition of alcohol</a:t>
            </a:r>
            <a:r>
              <a:rPr lang="en-US" sz="4000" dirty="0"/>
              <a:t/>
            </a:r>
            <a:br>
              <a:rPr lang="en-US" sz="4000" dirty="0"/>
            </a:br>
            <a:endParaRPr lang="el-GR" sz="4000" dirty="0"/>
          </a:p>
        </p:txBody>
      </p:sp>
      <p:sp>
        <p:nvSpPr>
          <p:cNvPr id="27651" name="Rectangle 3"/>
          <p:cNvSpPr>
            <a:spLocks noGrp="1" noChangeArrowheads="1"/>
          </p:cNvSpPr>
          <p:nvPr>
            <p:ph idx="1"/>
          </p:nvPr>
        </p:nvSpPr>
        <p:spPr>
          <a:xfrm>
            <a:off x="711200" y="1905001"/>
            <a:ext cx="6146800" cy="2819399"/>
          </a:xfrm>
        </p:spPr>
        <p:txBody>
          <a:bodyPr/>
          <a:lstStyle/>
          <a:p>
            <a:pPr eaLnBrk="1" hangingPunct="1">
              <a:lnSpc>
                <a:spcPct val="90000"/>
              </a:lnSpc>
            </a:pPr>
            <a:r>
              <a:rPr lang="en-US" altLang="el-GR" dirty="0"/>
              <a:t>The 18</a:t>
            </a:r>
            <a:r>
              <a:rPr lang="en-US" altLang="el-GR" baseline="30000" dirty="0"/>
              <a:t>th</a:t>
            </a:r>
            <a:r>
              <a:rPr lang="en-US" altLang="el-GR" dirty="0"/>
              <a:t> Amendment (1919) to Constitution forbade the manufacture, sale, import or export of intoxicating liquors</a:t>
            </a:r>
          </a:p>
          <a:p>
            <a:pPr eaLnBrk="1" hangingPunct="1">
              <a:lnSpc>
                <a:spcPct val="90000"/>
              </a:lnSpc>
            </a:pPr>
            <a:r>
              <a:rPr lang="en-US" altLang="el-GR" dirty="0"/>
              <a:t>The 21</a:t>
            </a:r>
            <a:r>
              <a:rPr lang="en-US" altLang="el-GR" baseline="30000" dirty="0"/>
              <a:t>st</a:t>
            </a:r>
            <a:r>
              <a:rPr lang="en-US" altLang="el-GR" dirty="0"/>
              <a:t> Amendment (1933) repealed the 18</a:t>
            </a:r>
            <a:r>
              <a:rPr lang="en-US" altLang="el-GR" baseline="30000" dirty="0"/>
              <a:t>th</a:t>
            </a:r>
            <a:r>
              <a:rPr lang="en-US" altLang="el-GR" dirty="0"/>
              <a:t> Amendment</a:t>
            </a:r>
            <a:endParaRPr lang="el-GR" altLang="el-GR" dirty="0"/>
          </a:p>
        </p:txBody>
      </p:sp>
      <p:pic>
        <p:nvPicPr>
          <p:cNvPr id="27652" name="Picture 5" descr="vdp_-prohibition-poster_ez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057400"/>
            <a:ext cx="2743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11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2209800" y="152401"/>
            <a:ext cx="7391400" cy="639763"/>
          </a:xfrm>
          <a:solidFill>
            <a:srgbClr val="F0D4AE"/>
          </a:solidFill>
        </p:spPr>
        <p:txBody>
          <a:bodyPr rtlCol="0">
            <a:normAutofit fontScale="90000"/>
          </a:bodyPr>
          <a:lstStyle/>
          <a:p>
            <a:pPr>
              <a:defRPr/>
            </a:pPr>
            <a:r>
              <a:rPr lang="el-GR" sz="4000" b="1"/>
              <a:t>Flapper</a:t>
            </a:r>
            <a:endParaRPr lang="el-GR" sz="4000"/>
          </a:p>
        </p:txBody>
      </p:sp>
      <p:sp>
        <p:nvSpPr>
          <p:cNvPr id="26627" name="Rectangle 5"/>
          <p:cNvSpPr>
            <a:spLocks noGrp="1" noChangeArrowheads="1"/>
          </p:cNvSpPr>
          <p:nvPr>
            <p:ph type="body" sz="half" idx="1"/>
          </p:nvPr>
        </p:nvSpPr>
        <p:spPr>
          <a:xfrm>
            <a:off x="304800" y="1096964"/>
            <a:ext cx="5600700" cy="4872036"/>
          </a:xfrm>
        </p:spPr>
        <p:txBody>
          <a:bodyPr rtlCol="0">
            <a:noAutofit/>
          </a:bodyPr>
          <a:lstStyle/>
          <a:p>
            <a:pPr marL="0" indent="0">
              <a:buNone/>
              <a:defRPr/>
            </a:pPr>
            <a:r>
              <a:rPr lang="el-GR" sz="2400" dirty="0"/>
              <a:t>a </a:t>
            </a:r>
            <a:r>
              <a:rPr lang="el-GR" sz="2400" dirty="0" err="1"/>
              <a:t>term</a:t>
            </a:r>
            <a:r>
              <a:rPr lang="el-GR" sz="2400" dirty="0"/>
              <a:t> </a:t>
            </a:r>
            <a:r>
              <a:rPr lang="el-GR" sz="2400" dirty="0" err="1"/>
              <a:t>applied</a:t>
            </a:r>
            <a:r>
              <a:rPr lang="el-GR" sz="2400" dirty="0"/>
              <a:t> </a:t>
            </a:r>
            <a:r>
              <a:rPr lang="el-GR" sz="2400" dirty="0" err="1"/>
              <a:t>to</a:t>
            </a:r>
            <a:r>
              <a:rPr lang="el-GR" sz="2400" dirty="0"/>
              <a:t> a "</a:t>
            </a:r>
            <a:r>
              <a:rPr lang="el-GR" sz="2400" dirty="0" err="1"/>
              <a:t>new</a:t>
            </a:r>
            <a:r>
              <a:rPr lang="el-GR" sz="2400" dirty="0"/>
              <a:t> </a:t>
            </a:r>
            <a:r>
              <a:rPr lang="el-GR" sz="2400" dirty="0" err="1"/>
              <a:t>breed</a:t>
            </a:r>
            <a:r>
              <a:rPr lang="el-GR" sz="2400" dirty="0"/>
              <a:t>“</a:t>
            </a:r>
            <a:r>
              <a:rPr lang="en-US" sz="2400" dirty="0"/>
              <a:t> </a:t>
            </a:r>
            <a:r>
              <a:rPr lang="el-GR" sz="2400" dirty="0" err="1"/>
              <a:t>of</a:t>
            </a:r>
            <a:r>
              <a:rPr lang="el-GR" sz="2400" dirty="0"/>
              <a:t> </a:t>
            </a:r>
            <a:r>
              <a:rPr lang="el-GR" sz="2400" dirty="0" err="1"/>
              <a:t>young</a:t>
            </a:r>
            <a:r>
              <a:rPr lang="el-GR" sz="2400" dirty="0"/>
              <a:t> </a:t>
            </a:r>
            <a:r>
              <a:rPr lang="en-US" sz="2400" dirty="0"/>
              <a:t>Western</a:t>
            </a:r>
            <a:r>
              <a:rPr lang="el-GR" sz="2400" dirty="0"/>
              <a:t> </a:t>
            </a:r>
            <a:r>
              <a:rPr lang="el-GR" sz="2400" dirty="0" err="1"/>
              <a:t>women</a:t>
            </a:r>
            <a:r>
              <a:rPr lang="el-GR" sz="2400" dirty="0"/>
              <a:t> </a:t>
            </a:r>
            <a:r>
              <a:rPr lang="el-GR" sz="2400" dirty="0" err="1"/>
              <a:t>who</a:t>
            </a:r>
            <a:r>
              <a:rPr lang="el-GR" sz="2400" dirty="0"/>
              <a:t> </a:t>
            </a:r>
            <a:r>
              <a:rPr lang="el-GR" sz="2400" dirty="0" err="1"/>
              <a:t>wore</a:t>
            </a:r>
            <a:r>
              <a:rPr lang="el-GR" sz="2400" dirty="0"/>
              <a:t> </a:t>
            </a:r>
            <a:r>
              <a:rPr lang="el-GR" sz="2400" dirty="0" err="1"/>
              <a:t>short</a:t>
            </a:r>
            <a:r>
              <a:rPr lang="el-GR" sz="2400" dirty="0"/>
              <a:t> </a:t>
            </a:r>
            <a:r>
              <a:rPr lang="el-GR" sz="2400" dirty="0" err="1"/>
              <a:t>skirts</a:t>
            </a:r>
            <a:r>
              <a:rPr lang="en-US" sz="2400" dirty="0"/>
              <a:t>, bobbed </a:t>
            </a:r>
            <a:r>
              <a:rPr lang="el-GR" sz="2400" dirty="0" err="1"/>
              <a:t>their</a:t>
            </a:r>
            <a:r>
              <a:rPr lang="el-GR" sz="2400" dirty="0"/>
              <a:t> </a:t>
            </a:r>
            <a:r>
              <a:rPr lang="el-GR" sz="2400" dirty="0" err="1"/>
              <a:t>hair</a:t>
            </a:r>
            <a:r>
              <a:rPr lang="el-GR" sz="2400" dirty="0"/>
              <a:t>, </a:t>
            </a:r>
            <a:r>
              <a:rPr lang="el-GR" sz="2400" dirty="0" err="1"/>
              <a:t>listened</a:t>
            </a:r>
            <a:r>
              <a:rPr lang="el-GR" sz="2400" dirty="0"/>
              <a:t> </a:t>
            </a:r>
            <a:r>
              <a:rPr lang="el-GR" sz="2400" dirty="0" err="1"/>
              <a:t>to</a:t>
            </a:r>
            <a:r>
              <a:rPr lang="el-GR" sz="2400" dirty="0"/>
              <a:t> </a:t>
            </a:r>
            <a:r>
              <a:rPr lang="en-US" sz="2400" dirty="0"/>
              <a:t>jazz</a:t>
            </a:r>
            <a:r>
              <a:rPr lang="el-GR" sz="2400" dirty="0"/>
              <a:t>, and </a:t>
            </a:r>
            <a:r>
              <a:rPr lang="el-GR" sz="2400" dirty="0" err="1"/>
              <a:t>flaunted</a:t>
            </a:r>
            <a:r>
              <a:rPr lang="el-GR" sz="2400" dirty="0"/>
              <a:t> </a:t>
            </a:r>
            <a:r>
              <a:rPr lang="el-GR" sz="2400" dirty="0" err="1"/>
              <a:t>their</a:t>
            </a:r>
            <a:r>
              <a:rPr lang="el-GR" sz="2400" dirty="0"/>
              <a:t> </a:t>
            </a:r>
            <a:r>
              <a:rPr lang="el-GR" sz="2400" dirty="0" err="1"/>
              <a:t>disdain</a:t>
            </a:r>
            <a:r>
              <a:rPr lang="el-GR" sz="2400" dirty="0"/>
              <a:t> for </a:t>
            </a:r>
            <a:r>
              <a:rPr lang="el-GR" sz="2400" dirty="0" err="1"/>
              <a:t>what</a:t>
            </a:r>
            <a:r>
              <a:rPr lang="el-GR" sz="2400" dirty="0"/>
              <a:t> was </a:t>
            </a:r>
            <a:r>
              <a:rPr lang="el-GR" sz="2400" dirty="0" err="1"/>
              <a:t>then</a:t>
            </a:r>
            <a:r>
              <a:rPr lang="el-GR" sz="2400" dirty="0"/>
              <a:t> considered acceptable behavior. Flappers </a:t>
            </a:r>
            <a:r>
              <a:rPr lang="el-GR" sz="2400" dirty="0" err="1"/>
              <a:t>were</a:t>
            </a:r>
            <a:r>
              <a:rPr lang="el-GR" sz="2400" dirty="0"/>
              <a:t> </a:t>
            </a:r>
            <a:r>
              <a:rPr lang="el-GR" sz="2400" dirty="0" err="1"/>
              <a:t>seen</a:t>
            </a:r>
            <a:r>
              <a:rPr lang="el-GR" sz="2400" dirty="0"/>
              <a:t> </a:t>
            </a:r>
            <a:r>
              <a:rPr lang="el-GR" sz="2400" dirty="0" err="1"/>
              <a:t>as</a:t>
            </a:r>
            <a:r>
              <a:rPr lang="el-GR" sz="2400" dirty="0"/>
              <a:t> brash for wearing excessive </a:t>
            </a:r>
            <a:r>
              <a:rPr lang="el-GR" sz="2400" dirty="0" err="1"/>
              <a:t>makeup</a:t>
            </a:r>
            <a:r>
              <a:rPr lang="en-US" sz="2400" dirty="0"/>
              <a:t>, drinking</a:t>
            </a:r>
            <a:r>
              <a:rPr lang="el-GR" sz="2400" dirty="0"/>
              <a:t>, treating</a:t>
            </a:r>
            <a:r>
              <a:rPr lang="en-US" sz="2400" dirty="0"/>
              <a:t> sex in a casual manner</a:t>
            </a:r>
            <a:r>
              <a:rPr lang="el-GR" sz="2400" dirty="0"/>
              <a:t>, </a:t>
            </a:r>
            <a:r>
              <a:rPr lang="en-US" sz="2400" dirty="0"/>
              <a:t>smoking</a:t>
            </a:r>
            <a:r>
              <a:rPr lang="el-GR" sz="2400" dirty="0"/>
              <a:t>, driving and flouting </a:t>
            </a:r>
            <a:r>
              <a:rPr lang="el-GR" sz="2400" dirty="0" err="1"/>
              <a:t>social</a:t>
            </a:r>
            <a:r>
              <a:rPr lang="el-GR" sz="2400" dirty="0"/>
              <a:t> and </a:t>
            </a:r>
            <a:r>
              <a:rPr lang="el-GR" sz="2400" dirty="0" err="1"/>
              <a:t>sexual</a:t>
            </a:r>
            <a:r>
              <a:rPr lang="el-GR" sz="2400" dirty="0"/>
              <a:t> </a:t>
            </a:r>
            <a:r>
              <a:rPr lang="el-GR" sz="2400" dirty="0" err="1"/>
              <a:t>norms</a:t>
            </a:r>
            <a:r>
              <a:rPr lang="el-GR" sz="2400" dirty="0"/>
              <a:t> </a:t>
            </a:r>
            <a:endParaRPr lang="en-US" sz="2400" dirty="0"/>
          </a:p>
          <a:p>
            <a:pPr marL="0" indent="0">
              <a:buNone/>
              <a:defRPr/>
            </a:pPr>
            <a:endParaRPr lang="en-US" sz="2400" dirty="0"/>
          </a:p>
          <a:p>
            <a:pPr marL="0" indent="0">
              <a:buNone/>
              <a:defRPr/>
            </a:pPr>
            <a:r>
              <a:rPr lang="en-US" sz="2400" dirty="0"/>
              <a:t>Zelda was dubbed by her husband as "the first American flapper </a:t>
            </a:r>
            <a:endParaRPr lang="el-GR" sz="2400" dirty="0"/>
          </a:p>
        </p:txBody>
      </p:sp>
      <p:pic>
        <p:nvPicPr>
          <p:cNvPr id="28676" name="Picture 11" descr="1927flap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0" y="1358901"/>
            <a:ext cx="44196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937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438400" y="30164"/>
            <a:ext cx="7391400" cy="579437"/>
          </a:xfrm>
          <a:blipFill dpi="0" rotWithShape="1">
            <a:blip r:embed="rId2"/>
            <a:srcRect/>
            <a:tile tx="0" ty="0" sx="100000" sy="100000" flip="none" algn="tl"/>
          </a:blipFill>
        </p:spPr>
        <p:txBody>
          <a:bodyPr>
            <a:normAutofit fontScale="90000"/>
          </a:bodyPr>
          <a:lstStyle/>
          <a:p>
            <a:r>
              <a:rPr lang="en-US" altLang="el-GR" smtClean="0"/>
              <a:t>Jazz Age</a:t>
            </a:r>
            <a:endParaRPr lang="el-GR" altLang="el-GR" smtClean="0"/>
          </a:p>
        </p:txBody>
      </p:sp>
      <p:sp>
        <p:nvSpPr>
          <p:cNvPr id="29699" name="Text Placeholder 6"/>
          <p:cNvSpPr>
            <a:spLocks noGrp="1"/>
          </p:cNvSpPr>
          <p:nvPr>
            <p:ph type="body" sz="half" idx="1"/>
          </p:nvPr>
        </p:nvSpPr>
        <p:spPr>
          <a:xfrm>
            <a:off x="444500" y="762000"/>
            <a:ext cx="6807200" cy="6019800"/>
          </a:xfrm>
        </p:spPr>
        <p:txBody>
          <a:bodyPr/>
          <a:lstStyle/>
          <a:p>
            <a:r>
              <a:rPr lang="en-US" altLang="el-GR" dirty="0">
                <a:latin typeface="Bell MT" panose="02020503060305020303" pitchFamily="18" charset="0"/>
              </a:rPr>
              <a:t>a period in the 1920s and 1930s in which jazz music and dance styles rapidly gained nationwide popularity in the United States</a:t>
            </a:r>
          </a:p>
          <a:p>
            <a:r>
              <a:rPr lang="en-US" altLang="el-GR" dirty="0">
                <a:latin typeface="Bell MT" panose="02020503060305020303" pitchFamily="18" charset="0"/>
              </a:rPr>
              <a:t>Originating in New Orleans as a fusion of African and European music, jazz played a significant part in wider </a:t>
            </a:r>
            <a:r>
              <a:rPr lang="en-US" altLang="el-GR" sz="2400" dirty="0">
                <a:latin typeface="Bell MT" panose="02020503060305020303" pitchFamily="18" charset="0"/>
              </a:rPr>
              <a:t>cultu</a:t>
            </a:r>
            <a:r>
              <a:rPr lang="en-US" altLang="el-GR" dirty="0">
                <a:latin typeface="Bell MT" panose="02020503060305020303" pitchFamily="18" charset="0"/>
              </a:rPr>
              <a:t>ral changes in this period</a:t>
            </a:r>
            <a:endParaRPr lang="el-GR" altLang="el-GR" dirty="0"/>
          </a:p>
          <a:p>
            <a:r>
              <a:rPr lang="en-US" altLang="el-GR" dirty="0">
                <a:latin typeface="Bell MT" panose="02020503060305020303" pitchFamily="18" charset="0"/>
              </a:rPr>
              <a:t>often referred to in conjunction with the Roaring Twenties, and in the US it overlapped in significant cross-cultural ways with the Prohibition Era. The movement was largely affected by the introduction of radios nationwide. </a:t>
            </a:r>
            <a:endParaRPr lang="el-GR" altLang="el-GR" dirty="0"/>
          </a:p>
          <a:p>
            <a:endParaRPr lang="el-GR" altLang="el-GR" dirty="0" smtClean="0"/>
          </a:p>
        </p:txBody>
      </p:sp>
      <p:sp>
        <p:nvSpPr>
          <p:cNvPr id="29700" name="Content Placeholder 2"/>
          <p:cNvSpPr>
            <a:spLocks noGrp="1"/>
          </p:cNvSpPr>
          <p:nvPr>
            <p:ph sz="quarter" idx="2"/>
          </p:nvPr>
        </p:nvSpPr>
        <p:spPr>
          <a:xfrm>
            <a:off x="8056562" y="890588"/>
            <a:ext cx="3581400" cy="3276600"/>
          </a:xfrm>
          <a:blipFill dpi="0" rotWithShape="1">
            <a:blip r:embed="rId3"/>
            <a:srcRect/>
            <a:tile tx="0" ty="0" sx="100000" sy="100000" flip="none" algn="tl"/>
          </a:blipFill>
          <a:extLst>
            <a:ext uri="{91240B29-F687-4F45-9708-019B960494DF}">
              <a14:hiddenLine xmlns:a14="http://schemas.microsoft.com/office/drawing/2010/main" w="76200">
                <a:solidFill>
                  <a:srgbClr val="000000"/>
                </a:solidFill>
                <a:miter lim="800000"/>
                <a:headEnd/>
                <a:tailEnd/>
              </a14:hiddenLine>
            </a:ext>
          </a:extLst>
        </p:spPr>
        <p:txBody>
          <a:bodyPr/>
          <a:lstStyle/>
          <a:p>
            <a:pPr marL="0" indent="0">
              <a:buNone/>
            </a:pPr>
            <a:r>
              <a:rPr lang="en-US" altLang="el-GR" sz="2400" dirty="0"/>
              <a:t>F. Scott Fitzgerald is widely credited with coining the term, first using it in his 1922 short story collection titled Tales of the Jazz Age</a:t>
            </a:r>
          </a:p>
          <a:p>
            <a:pPr marL="0" indent="0">
              <a:buNone/>
            </a:pPr>
            <a:r>
              <a:rPr lang="en-US" altLang="el-GR" sz="2400" dirty="0"/>
              <a:t>became emblems of the Jazz Age, for which they are still celebrated. </a:t>
            </a:r>
            <a:endParaRPr lang="el-GR" altLang="el-GR" sz="2400" dirty="0"/>
          </a:p>
        </p:txBody>
      </p:sp>
      <p:pic>
        <p:nvPicPr>
          <p:cNvPr id="29701" name="Content Placeholder 4"/>
          <p:cNvPicPr>
            <a:picLocks noGrp="1" noChangeAspect="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021637" y="4167188"/>
            <a:ext cx="3616325" cy="2614612"/>
          </a:xfrm>
        </p:spPr>
      </p:pic>
    </p:spTree>
    <p:extLst>
      <p:ext uri="{BB962C8B-B14F-4D97-AF65-F5344CB8AC3E}">
        <p14:creationId xmlns:p14="http://schemas.microsoft.com/office/powerpoint/2010/main" val="3110010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274638"/>
            <a:ext cx="4267200" cy="1143000"/>
          </a:xfrm>
          <a:ln w="76200" cmpd="tri">
            <a:solidFill>
              <a:srgbClr val="FFFF00"/>
            </a:solidFill>
            <a:miter lim="800000"/>
            <a:headEnd/>
            <a:tailEnd/>
          </a:ln>
        </p:spPr>
        <p:txBody>
          <a:bodyPr/>
          <a:lstStyle/>
          <a:p>
            <a:pPr eaLnBrk="1" hangingPunct="1"/>
            <a:r>
              <a:rPr lang="en-US" altLang="el-GR" sz="4000" i="1" dirty="0"/>
              <a:t>“</a:t>
            </a:r>
            <a:r>
              <a:rPr lang="en-US" altLang="el-GR" sz="4000" dirty="0"/>
              <a:t>Urban car culture</a:t>
            </a:r>
            <a:r>
              <a:rPr lang="en-US" altLang="el-GR" sz="4000" dirty="0" smtClean="0"/>
              <a:t>”</a:t>
            </a:r>
            <a:endParaRPr lang="el-GR" altLang="el-GR" dirty="0" smtClean="0"/>
          </a:p>
        </p:txBody>
      </p:sp>
      <p:sp>
        <p:nvSpPr>
          <p:cNvPr id="31747" name="Rectangle 3"/>
          <p:cNvSpPr>
            <a:spLocks noGrp="1" noChangeArrowheads="1"/>
          </p:cNvSpPr>
          <p:nvPr>
            <p:ph sz="half" idx="1"/>
          </p:nvPr>
        </p:nvSpPr>
        <p:spPr>
          <a:xfrm>
            <a:off x="5943600" y="1524001"/>
            <a:ext cx="4495800" cy="4602163"/>
          </a:xfrm>
          <a:ln w="76200">
            <a:solidFill>
              <a:srgbClr val="FFFF00"/>
            </a:solidFill>
            <a:miter lim="800000"/>
            <a:headEnd/>
            <a:tailEnd/>
          </a:ln>
        </p:spPr>
        <p:txBody>
          <a:bodyPr/>
          <a:lstStyle/>
          <a:p>
            <a:pPr eaLnBrk="1" hangingPunct="1"/>
            <a:endParaRPr lang="en-US" altLang="el-GR" dirty="0" smtClean="0"/>
          </a:p>
          <a:p>
            <a:pPr eaLnBrk="1" hangingPunct="1"/>
            <a:r>
              <a:rPr lang="el-GR" altLang="el-GR" sz="3200" baseline="2000" dirty="0">
                <a:latin typeface="Arial Black" panose="020B0A04020102020204" pitchFamily="34" charset="0"/>
              </a:rPr>
              <a:t>in 1923 Ford </a:t>
            </a:r>
            <a:r>
              <a:rPr lang="el-GR" altLang="el-GR" sz="3200" baseline="2000" dirty="0" err="1">
                <a:latin typeface="Arial Black" panose="020B0A04020102020204" pitchFamily="34" charset="0"/>
              </a:rPr>
              <a:t>started</a:t>
            </a:r>
            <a:r>
              <a:rPr lang="el-GR" altLang="el-GR" sz="3200" baseline="2000" dirty="0">
                <a:latin typeface="Arial Black" panose="020B0A04020102020204" pitchFamily="34" charset="0"/>
              </a:rPr>
              <a:t> the </a:t>
            </a:r>
            <a:r>
              <a:rPr lang="el-GR" altLang="el-GR" sz="3200" baseline="2000" dirty="0" err="1">
                <a:latin typeface="Arial Black" panose="020B0A04020102020204" pitchFamily="34" charset="0"/>
              </a:rPr>
              <a:t>mass</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production</a:t>
            </a:r>
            <a:r>
              <a:rPr lang="el-GR" altLang="el-GR" sz="3200" baseline="2000" dirty="0">
                <a:latin typeface="Arial Black" panose="020B0A04020102020204" pitchFamily="34" charset="0"/>
              </a:rPr>
              <a:t> of the </a:t>
            </a:r>
            <a:r>
              <a:rPr lang="el-GR" altLang="el-GR" sz="3200" baseline="2000" dirty="0" err="1">
                <a:latin typeface="Arial Black" panose="020B0A04020102020204" pitchFamily="34" charset="0"/>
              </a:rPr>
              <a:t>Model</a:t>
            </a:r>
            <a:r>
              <a:rPr lang="el-GR" altLang="el-GR" sz="3200" baseline="2000" dirty="0">
                <a:latin typeface="Arial Black" panose="020B0A04020102020204" pitchFamily="34" charset="0"/>
              </a:rPr>
              <a:t> T</a:t>
            </a:r>
            <a:r>
              <a:rPr lang="en-US" altLang="el-GR" sz="3200" baseline="2000" dirty="0">
                <a:latin typeface="Arial Black" panose="020B0A04020102020204" pitchFamily="34" charset="0"/>
              </a:rPr>
              <a:t>.</a:t>
            </a:r>
          </a:p>
          <a:p>
            <a:pPr eaLnBrk="1" hangingPunct="1"/>
            <a:endParaRPr lang="en-US" altLang="el-GR" sz="3200" baseline="2000" dirty="0">
              <a:latin typeface="Arial Black" panose="020B0A04020102020204" pitchFamily="34" charset="0"/>
            </a:endParaRPr>
          </a:p>
          <a:p>
            <a:pPr eaLnBrk="1" hangingPunct="1"/>
            <a:r>
              <a:rPr lang="el-GR" altLang="el-GR" sz="3200" baseline="2000" dirty="0">
                <a:latin typeface="Arial Black" panose="020B0A04020102020204" pitchFamily="34" charset="0"/>
              </a:rPr>
              <a:t>the </a:t>
            </a:r>
            <a:r>
              <a:rPr lang="el-GR" altLang="el-GR" sz="3200" baseline="2000" dirty="0" err="1">
                <a:latin typeface="Arial Black" panose="020B0A04020102020204" pitchFamily="34" charset="0"/>
              </a:rPr>
              <a:t>era</a:t>
            </a:r>
            <a:r>
              <a:rPr lang="el-GR" altLang="el-GR" sz="3200" baseline="2000" dirty="0">
                <a:latin typeface="Arial Black" panose="020B0A04020102020204" pitchFamily="34" charset="0"/>
              </a:rPr>
              <a:t> of the </a:t>
            </a:r>
            <a:r>
              <a:rPr lang="el-GR" altLang="el-GR" sz="3200" baseline="2000" dirty="0" err="1">
                <a:latin typeface="Arial Black" panose="020B0A04020102020204" pitchFamily="34" charset="0"/>
              </a:rPr>
              <a:t>automobile</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had</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begun</a:t>
            </a:r>
            <a:r>
              <a:rPr lang="el-GR" altLang="el-GR" sz="3200" baseline="2000" dirty="0">
                <a:latin typeface="Arial Black" panose="020B0A04020102020204" pitchFamily="34" charset="0"/>
              </a:rPr>
              <a:t>. </a:t>
            </a:r>
            <a:endParaRPr lang="en-US" altLang="el-GR" sz="3200" baseline="2000" dirty="0">
              <a:latin typeface="Arial Black" panose="020B0A04020102020204" pitchFamily="34" charset="0"/>
            </a:endParaRPr>
          </a:p>
          <a:p>
            <a:pPr eaLnBrk="1" hangingPunct="1"/>
            <a:endParaRPr lang="en-US" altLang="el-GR" sz="3200" dirty="0">
              <a:latin typeface="Arial Black" panose="020B0A04020102020204" pitchFamily="34" charset="0"/>
            </a:endParaRPr>
          </a:p>
          <a:p>
            <a:pPr eaLnBrk="1" hangingPunct="1"/>
            <a:r>
              <a:rPr lang="en-US" altLang="el-GR" sz="3200" baseline="2000" dirty="0" err="1">
                <a:latin typeface="Arial Black" panose="020B0A04020102020204" pitchFamily="34" charset="0"/>
              </a:rPr>
              <a:t>i</a:t>
            </a:r>
            <a:r>
              <a:rPr lang="el-GR" altLang="el-GR" sz="3200" baseline="2000" dirty="0">
                <a:latin typeface="Arial Black" panose="020B0A04020102020204" pitchFamily="34" charset="0"/>
              </a:rPr>
              <a:t>t </a:t>
            </a:r>
            <a:r>
              <a:rPr lang="el-GR" altLang="el-GR" sz="3200" baseline="2000" dirty="0" err="1">
                <a:latin typeface="Arial Black" panose="020B0A04020102020204" pitchFamily="34" charset="0"/>
              </a:rPr>
              <a:t>was</a:t>
            </a:r>
            <a:r>
              <a:rPr lang="el-GR" altLang="el-GR" sz="3200" baseline="2000" dirty="0">
                <a:latin typeface="Arial Black" panose="020B0A04020102020204" pitchFamily="34" charset="0"/>
              </a:rPr>
              <a:t> and </a:t>
            </a:r>
            <a:r>
              <a:rPr lang="el-GR" altLang="el-GR" sz="3200" baseline="2000" dirty="0" err="1">
                <a:latin typeface="Arial Black" panose="020B0A04020102020204" pitchFamily="34" charset="0"/>
              </a:rPr>
              <a:t>still</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is</a:t>
            </a:r>
            <a:r>
              <a:rPr lang="el-GR" altLang="el-GR" sz="3200" baseline="2000" dirty="0">
                <a:latin typeface="Arial Black" panose="020B0A04020102020204" pitchFamily="34" charset="0"/>
              </a:rPr>
              <a:t> a </a:t>
            </a:r>
            <a:r>
              <a:rPr lang="el-GR" altLang="el-GR" sz="3200" baseline="2000" dirty="0" err="1">
                <a:latin typeface="Arial Black" panose="020B0A04020102020204" pitchFamily="34" charset="0"/>
              </a:rPr>
              <a:t>kind</a:t>
            </a:r>
            <a:r>
              <a:rPr lang="el-GR" altLang="el-GR" sz="3200" baseline="2000" dirty="0">
                <a:latin typeface="Arial Black" panose="020B0A04020102020204" pitchFamily="34" charset="0"/>
              </a:rPr>
              <a:t> of status </a:t>
            </a:r>
            <a:r>
              <a:rPr lang="el-GR" altLang="el-GR" sz="3200" baseline="2000" dirty="0" err="1">
                <a:latin typeface="Arial Black" panose="020B0A04020102020204" pitchFamily="34" charset="0"/>
              </a:rPr>
              <a:t>symbol</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to</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own</a:t>
            </a:r>
            <a:r>
              <a:rPr lang="el-GR" altLang="el-GR" sz="3200" baseline="2000" dirty="0">
                <a:latin typeface="Arial Black" panose="020B0A04020102020204" pitchFamily="34" charset="0"/>
              </a:rPr>
              <a:t> the </a:t>
            </a:r>
            <a:r>
              <a:rPr lang="el-GR" altLang="el-GR" sz="3200" baseline="2000" dirty="0" err="1">
                <a:latin typeface="Arial Black" panose="020B0A04020102020204" pitchFamily="34" charset="0"/>
              </a:rPr>
              <a:t>newest</a:t>
            </a:r>
            <a:r>
              <a:rPr lang="el-GR" altLang="el-GR" sz="3200" baseline="2000" dirty="0">
                <a:latin typeface="Arial Black" panose="020B0A04020102020204" pitchFamily="34" charset="0"/>
              </a:rPr>
              <a:t> and </a:t>
            </a:r>
            <a:r>
              <a:rPr lang="el-GR" altLang="el-GR" sz="3200" baseline="2000" dirty="0" err="1">
                <a:latin typeface="Arial Black" panose="020B0A04020102020204" pitchFamily="34" charset="0"/>
              </a:rPr>
              <a:t>fastest</a:t>
            </a:r>
            <a:r>
              <a:rPr lang="el-GR" altLang="el-GR" sz="3200" baseline="2000" dirty="0">
                <a:latin typeface="Arial Black" panose="020B0A04020102020204" pitchFamily="34" charset="0"/>
              </a:rPr>
              <a:t> </a:t>
            </a:r>
            <a:r>
              <a:rPr lang="el-GR" altLang="el-GR" sz="3200" baseline="2000" dirty="0" err="1">
                <a:latin typeface="Arial Black" panose="020B0A04020102020204" pitchFamily="34" charset="0"/>
              </a:rPr>
              <a:t>car</a:t>
            </a:r>
            <a:r>
              <a:rPr lang="en-US" altLang="el-GR" sz="3200" baseline="2000" dirty="0">
                <a:latin typeface="Arial Black" panose="020B0A04020102020204" pitchFamily="34" charset="0"/>
              </a:rPr>
              <a:t>.</a:t>
            </a:r>
            <a:r>
              <a:rPr lang="el-GR" altLang="el-GR" sz="3200" baseline="2000" dirty="0">
                <a:latin typeface="Arial Black" panose="020B0A04020102020204" pitchFamily="34" charset="0"/>
              </a:rPr>
              <a:t> </a:t>
            </a:r>
            <a:endParaRPr lang="en-US" altLang="el-GR" sz="3200" baseline="2000" dirty="0">
              <a:latin typeface="Arial Black" panose="020B0A04020102020204" pitchFamily="34" charset="0"/>
            </a:endParaRPr>
          </a:p>
          <a:p>
            <a:pPr eaLnBrk="1" hangingPunct="1"/>
            <a:endParaRPr lang="el-GR" altLang="el-GR" sz="3200" baseline="2000" dirty="0">
              <a:latin typeface="Arial Black" panose="020B0A04020102020204" pitchFamily="34" charset="0"/>
            </a:endParaRPr>
          </a:p>
        </p:txBody>
      </p:sp>
      <p:pic>
        <p:nvPicPr>
          <p:cNvPr id="31748" name="Picture 4" descr="&gt;Yellow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67001"/>
            <a:ext cx="3810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1437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a:xfrm>
            <a:off x="6934200" y="914400"/>
            <a:ext cx="4000500" cy="990600"/>
          </a:xfrm>
        </p:spPr>
        <p:txBody>
          <a:bodyPr rtlCol="0">
            <a:normAutofit fontScale="90000"/>
          </a:bodyPr>
          <a:lstStyle/>
          <a:p>
            <a:pPr>
              <a:defRPr/>
            </a:pPr>
            <a:r>
              <a:rPr lang="en-US" sz="2800" b="1" dirty="0">
                <a:latin typeface="Bell MT" panose="02020503060305020303" pitchFamily="18" charset="0"/>
              </a:rPr>
              <a:t/>
            </a:r>
            <a:br>
              <a:rPr lang="en-US" sz="2800" b="1" dirty="0">
                <a:latin typeface="Bell MT" panose="02020503060305020303" pitchFamily="18" charset="0"/>
              </a:rPr>
            </a:br>
            <a:r>
              <a:rPr lang="el-GR" sz="2700" b="1" dirty="0"/>
              <a:t>1920's </a:t>
            </a:r>
            <a:r>
              <a:rPr lang="en-US" sz="2700" b="1" dirty="0">
                <a:latin typeface="Bell MT" panose="02020503060305020303" pitchFamily="18" charset="0"/>
              </a:rPr>
              <a:t> </a:t>
            </a:r>
            <a:r>
              <a:rPr lang="el-GR" sz="2700" b="1" dirty="0" err="1"/>
              <a:t>Transportation</a:t>
            </a:r>
            <a:r>
              <a:rPr lang="en-US" sz="2700" b="1" dirty="0">
                <a:latin typeface="Bell MT" panose="02020503060305020303" pitchFamily="18" charset="0"/>
              </a:rPr>
              <a:t> </a:t>
            </a:r>
            <a:r>
              <a:rPr lang="el-GR" sz="2700" b="1" dirty="0" err="1"/>
              <a:t>Automobiles</a:t>
            </a:r>
            <a:r>
              <a:rPr lang="el-GR" sz="2700" b="1" dirty="0"/>
              <a:t> and </a:t>
            </a:r>
            <a:r>
              <a:rPr lang="el-GR" sz="2700" b="1" dirty="0" err="1"/>
              <a:t>Road</a:t>
            </a:r>
            <a:r>
              <a:rPr lang="el-GR" sz="2700" b="1" dirty="0"/>
              <a:t> </a:t>
            </a:r>
            <a:endParaRPr lang="el-GR" sz="2070" b="1" dirty="0"/>
          </a:p>
        </p:txBody>
      </p:sp>
      <p:pic>
        <p:nvPicPr>
          <p:cNvPr id="32771" name="Picture 13" descr="1929 MODEL A FORD CONVERT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1270000"/>
            <a:ext cx="3733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934200" y="2286000"/>
            <a:ext cx="3759200" cy="3046988"/>
          </a:xfrm>
          <a:prstGeom prst="rect">
            <a:avLst/>
          </a:prstGeom>
        </p:spPr>
        <p:txBody>
          <a:bodyPr wrap="square">
            <a:spAutoFit/>
          </a:bodyPr>
          <a:lstStyle/>
          <a:p>
            <a:pPr eaLnBrk="1" hangingPunct="1">
              <a:defRPr/>
            </a:pPr>
            <a:r>
              <a:rPr lang="en-US" sz="2400" dirty="0">
                <a:latin typeface="Corbel" panose="020B0503020204020204" pitchFamily="34" charset="0"/>
              </a:rPr>
              <a:t>By 1925 there was one automobile for every six persons in the country (as compared to one for every one hundred in Great Britain), and by 1930 this had increased to one for every 4.6 people.</a:t>
            </a:r>
          </a:p>
        </p:txBody>
      </p:sp>
    </p:spTree>
    <p:extLst>
      <p:ext uri="{BB962C8B-B14F-4D97-AF65-F5344CB8AC3E}">
        <p14:creationId xmlns:p14="http://schemas.microsoft.com/office/powerpoint/2010/main" val="254686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sz="half" idx="1"/>
          </p:nvPr>
        </p:nvSpPr>
        <p:spPr>
          <a:xfrm>
            <a:off x="5308600" y="203200"/>
            <a:ext cx="6515100" cy="6565899"/>
          </a:xfrm>
          <a:ln w="76200" cmpd="tri">
            <a:solidFill>
              <a:schemeClr val="tx1"/>
            </a:solidFill>
            <a:miter lim="800000"/>
            <a:headEnd/>
            <a:tailEnd/>
          </a:ln>
        </p:spPr>
        <p:txBody>
          <a:bodyPr/>
          <a:lstStyle/>
          <a:p>
            <a:pPr eaLnBrk="1" hangingPunct="1"/>
            <a:endParaRPr lang="en-US" altLang="el-GR" sz="2400" dirty="0" smtClean="0">
              <a:latin typeface="Segoe UI Semibold" panose="020B0702040204020203" pitchFamily="34" charset="0"/>
              <a:cs typeface="Segoe UI Semibold" panose="020B0702040204020203" pitchFamily="34" charset="0"/>
            </a:endParaRPr>
          </a:p>
          <a:p>
            <a:pPr eaLnBrk="1" hangingPunct="1"/>
            <a:r>
              <a:rPr lang="en-US" altLang="el-GR" sz="2400" dirty="0" smtClean="0">
                <a:latin typeface="Segoe UI Semibold" panose="020B0702040204020203" pitchFamily="34" charset="0"/>
                <a:cs typeface="Segoe UI Semibold" panose="020B0702040204020203" pitchFamily="34" charset="0"/>
              </a:rPr>
              <a:t>Al </a:t>
            </a:r>
            <a:r>
              <a:rPr lang="en-US" altLang="el-GR" sz="2400" dirty="0">
                <a:latin typeface="Segoe UI Semibold" panose="020B0702040204020203" pitchFamily="34" charset="0"/>
                <a:cs typeface="Segoe UI Semibold" panose="020B0702040204020203" pitchFamily="34" charset="0"/>
              </a:rPr>
              <a:t>“Scarface” Capone </a:t>
            </a:r>
          </a:p>
          <a:p>
            <a:pPr eaLnBrk="1" hangingPunct="1"/>
            <a:r>
              <a:rPr lang="el-GR" altLang="el-GR" sz="2400" dirty="0">
                <a:latin typeface="Segoe UI Semibold" panose="020B0702040204020203" pitchFamily="34" charset="0"/>
                <a:cs typeface="Segoe UI Semibold" panose="020B0702040204020203" pitchFamily="34" charset="0"/>
              </a:rPr>
              <a:t>Top </a:t>
            </a:r>
            <a:r>
              <a:rPr lang="el-GR" altLang="el-GR" sz="2400" dirty="0" err="1">
                <a:latin typeface="Segoe UI Semibold" panose="020B0702040204020203" pitchFamily="34" charset="0"/>
                <a:cs typeface="Segoe UI Semibold" panose="020B0702040204020203" pitchFamily="34" charset="0"/>
              </a:rPr>
              <a:t>Chicago</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Gangster</a:t>
            </a:r>
            <a:endParaRPr lang="en-US" altLang="el-GR" sz="2400" dirty="0">
              <a:latin typeface="Segoe UI Semibold" panose="020B0702040204020203" pitchFamily="34" charset="0"/>
              <a:cs typeface="Segoe UI Semibold" panose="020B0702040204020203" pitchFamily="34" charset="0"/>
            </a:endParaRPr>
          </a:p>
          <a:p>
            <a:pPr eaLnBrk="1" hangingPunct="1"/>
            <a:r>
              <a:rPr lang="el-GR" altLang="el-GR" sz="2400" dirty="0" err="1">
                <a:latin typeface="Segoe UI Semibold" panose="020B0702040204020203" pitchFamily="34" charset="0"/>
                <a:cs typeface="Segoe UI Semibold" panose="020B0702040204020203" pitchFamily="34" charset="0"/>
              </a:rPr>
              <a:t>promoted</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anti-prohibition</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acts</a:t>
            </a:r>
            <a:r>
              <a:rPr lang="el-GR" altLang="el-GR" sz="2400" dirty="0">
                <a:latin typeface="Segoe UI Semibold" panose="020B0702040204020203" pitchFamily="34" charset="0"/>
                <a:cs typeface="Segoe UI Semibold" panose="020B0702040204020203" pitchFamily="34" charset="0"/>
              </a:rPr>
              <a:t>.</a:t>
            </a:r>
            <a:endParaRPr lang="en-US" altLang="el-GR" sz="2400" dirty="0">
              <a:latin typeface="Segoe UI Semibold" panose="020B0702040204020203" pitchFamily="34" charset="0"/>
              <a:cs typeface="Segoe UI Semibold" panose="020B0702040204020203" pitchFamily="34" charset="0"/>
            </a:endParaRPr>
          </a:p>
          <a:p>
            <a:pPr eaLnBrk="1" hangingPunct="1"/>
            <a:r>
              <a:rPr lang="el-GR" altLang="el-GR" sz="2400" dirty="0" err="1">
                <a:latin typeface="Segoe UI Semibold" panose="020B0702040204020203" pitchFamily="34" charset="0"/>
                <a:cs typeface="Segoe UI Semibold" panose="020B0702040204020203" pitchFamily="34" charset="0"/>
              </a:rPr>
              <a:t>broke</a:t>
            </a:r>
            <a:r>
              <a:rPr lang="el-GR" altLang="el-GR" sz="2400" dirty="0">
                <a:latin typeface="Segoe UI Semibold" panose="020B0702040204020203" pitchFamily="34" charset="0"/>
                <a:cs typeface="Segoe UI Semibold" panose="020B0702040204020203" pitchFamily="34" charset="0"/>
              </a:rPr>
              <a:t> the </a:t>
            </a:r>
            <a:r>
              <a:rPr lang="el-GR" altLang="el-GR" sz="2400" dirty="0" err="1">
                <a:latin typeface="Segoe UI Semibold" panose="020B0702040204020203" pitchFamily="34" charset="0"/>
                <a:cs typeface="Segoe UI Semibold" panose="020B0702040204020203" pitchFamily="34" charset="0"/>
              </a:rPr>
              <a:t>law</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several</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times</a:t>
            </a:r>
            <a:r>
              <a:rPr lang="el-GR" altLang="el-GR" sz="2400" dirty="0">
                <a:latin typeface="Segoe UI Semibold" panose="020B0702040204020203" pitchFamily="34" charset="0"/>
                <a:cs typeface="Segoe UI Semibold" panose="020B0702040204020203" pitchFamily="34" charset="0"/>
              </a:rPr>
              <a:t> for </a:t>
            </a:r>
            <a:r>
              <a:rPr lang="el-GR" altLang="el-GR" sz="2400" dirty="0" err="1">
                <a:latin typeface="Segoe UI Semibold" panose="020B0702040204020203" pitchFamily="34" charset="0"/>
                <a:cs typeface="Segoe UI Semibold" panose="020B0702040204020203" pitchFamily="34" charset="0"/>
              </a:rPr>
              <a:t>illegal</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booze</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creation</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distribution</a:t>
            </a:r>
            <a:r>
              <a:rPr lang="el-GR" altLang="el-GR" sz="2400" dirty="0">
                <a:latin typeface="Segoe UI Semibold" panose="020B0702040204020203" pitchFamily="34" charset="0"/>
                <a:cs typeface="Segoe UI Semibold" panose="020B0702040204020203" pitchFamily="34" charset="0"/>
              </a:rPr>
              <a:t>, and </a:t>
            </a:r>
            <a:r>
              <a:rPr lang="en-US" altLang="el-GR" sz="2400" dirty="0">
                <a:latin typeface="Segoe UI Semibold" panose="020B0702040204020203" pitchFamily="34" charset="0"/>
                <a:cs typeface="Segoe UI Semibold" panose="020B0702040204020203" pitchFamily="34" charset="0"/>
              </a:rPr>
              <a:t>consumption.</a:t>
            </a:r>
          </a:p>
          <a:p>
            <a:pPr eaLnBrk="1" hangingPunct="1"/>
            <a:r>
              <a:rPr lang="el-GR" altLang="el-GR" sz="2400" dirty="0" err="1">
                <a:latin typeface="Segoe UI Semibold" panose="020B0702040204020203" pitchFamily="34" charset="0"/>
                <a:cs typeface="Segoe UI Semibold" panose="020B0702040204020203" pitchFamily="34" charset="0"/>
              </a:rPr>
              <a:t>became</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an</a:t>
            </a:r>
            <a:r>
              <a:rPr lang="el-GR" altLang="el-GR" sz="2400" dirty="0">
                <a:latin typeface="Segoe UI Semibold" panose="020B0702040204020203" pitchFamily="34" charset="0"/>
                <a:cs typeface="Segoe UI Semibold" panose="020B0702040204020203" pitchFamily="34" charset="0"/>
              </a:rPr>
              <a:t> </a:t>
            </a:r>
            <a:r>
              <a:rPr lang="el-GR" altLang="el-GR" sz="2400" dirty="0" err="1">
                <a:latin typeface="Segoe UI Semibold" panose="020B0702040204020203" pitchFamily="34" charset="0"/>
                <a:cs typeface="Segoe UI Semibold" panose="020B0702040204020203" pitchFamily="34" charset="0"/>
              </a:rPr>
              <a:t>idol</a:t>
            </a:r>
            <a:r>
              <a:rPr lang="el-GR" altLang="el-GR" sz="2400" dirty="0">
                <a:latin typeface="Segoe UI Semibold" panose="020B0702040204020203" pitchFamily="34" charset="0"/>
                <a:cs typeface="Segoe UI Semibold" panose="020B0702040204020203" pitchFamily="34" charset="0"/>
              </a:rPr>
              <a:t> for </a:t>
            </a:r>
            <a:r>
              <a:rPr lang="el-GR" altLang="el-GR" sz="2400" dirty="0" err="1">
                <a:latin typeface="Segoe UI Semibold" panose="020B0702040204020203" pitchFamily="34" charset="0"/>
                <a:cs typeface="Segoe UI Semibold" panose="020B0702040204020203" pitchFamily="34" charset="0"/>
              </a:rPr>
              <a:t>liberation</a:t>
            </a:r>
            <a:r>
              <a:rPr lang="el-GR" altLang="el-GR" sz="2400" dirty="0">
                <a:latin typeface="Segoe UI Semibold" panose="020B0702040204020203" pitchFamily="34" charset="0"/>
                <a:cs typeface="Segoe UI Semibold" panose="020B0702040204020203" pitchFamily="34" charset="0"/>
              </a:rPr>
              <a:t> on the Prohibition </a:t>
            </a:r>
            <a:r>
              <a:rPr lang="el-GR" altLang="el-GR" sz="2400" dirty="0" err="1">
                <a:latin typeface="Segoe UI Semibold" panose="020B0702040204020203" pitchFamily="34" charset="0"/>
                <a:cs typeface="Segoe UI Semibold" panose="020B0702040204020203" pitchFamily="34" charset="0"/>
              </a:rPr>
              <a:t>stage</a:t>
            </a:r>
            <a:r>
              <a:rPr lang="el-GR" altLang="el-GR" sz="2400" dirty="0">
                <a:latin typeface="Segoe UI Semibold" panose="020B0702040204020203" pitchFamily="34" charset="0"/>
                <a:cs typeface="Segoe UI Semibold" panose="020B0702040204020203" pitchFamily="34" charset="0"/>
              </a:rPr>
              <a:t> </a:t>
            </a:r>
            <a:endParaRPr lang="en-US" altLang="el-GR" sz="2400" dirty="0">
              <a:latin typeface="Segoe UI Semibold" panose="020B0702040204020203" pitchFamily="34" charset="0"/>
              <a:cs typeface="Segoe UI Semibold" panose="020B0702040204020203" pitchFamily="34" charset="0"/>
            </a:endParaRPr>
          </a:p>
          <a:p>
            <a:pPr eaLnBrk="1" hangingPunct="1"/>
            <a:r>
              <a:rPr lang="en-US" altLang="el-GR" sz="2400" dirty="0">
                <a:latin typeface="Segoe UI Semibold" panose="020B0702040204020203" pitchFamily="34" charset="0"/>
                <a:cs typeface="Segoe UI Semibold" panose="020B0702040204020203" pitchFamily="34" charset="0"/>
              </a:rPr>
              <a:t>Alcohol sales </a:t>
            </a:r>
          </a:p>
          <a:p>
            <a:pPr eaLnBrk="1" hangingPunct="1"/>
            <a:r>
              <a:rPr lang="en-US" altLang="el-GR" sz="2400" dirty="0">
                <a:latin typeface="Segoe UI Semibold" panose="020B0702040204020203" pitchFamily="34" charset="0"/>
                <a:cs typeface="Segoe UI Semibold" panose="020B0702040204020203" pitchFamily="34" charset="0"/>
              </a:rPr>
              <a:t>Protection business</a:t>
            </a:r>
          </a:p>
          <a:p>
            <a:pPr eaLnBrk="1" hangingPunct="1"/>
            <a:r>
              <a:rPr lang="en-US" altLang="el-GR" sz="2400" dirty="0">
                <a:latin typeface="Segoe UI Semibold" panose="020B0702040204020203" pitchFamily="34" charset="0"/>
                <a:cs typeface="Segoe UI Semibold" panose="020B0702040204020203" pitchFamily="34" charset="0"/>
              </a:rPr>
              <a:t>Gambling</a:t>
            </a:r>
          </a:p>
          <a:p>
            <a:pPr eaLnBrk="1" hangingPunct="1"/>
            <a:r>
              <a:rPr lang="en-US" altLang="el-GR" sz="2400" dirty="0">
                <a:latin typeface="Segoe UI Semibold" panose="020B0702040204020203" pitchFamily="34" charset="0"/>
                <a:cs typeface="Segoe UI Semibold" panose="020B0702040204020203" pitchFamily="34" charset="0"/>
              </a:rPr>
              <a:t>speakeasies</a:t>
            </a:r>
            <a:endParaRPr lang="el-GR" altLang="el-GR" sz="2400" dirty="0">
              <a:latin typeface="Segoe UI Semibold" panose="020B0702040204020203" pitchFamily="34" charset="0"/>
              <a:cs typeface="Segoe UI Semibold" panose="020B0702040204020203" pitchFamily="34" charset="0"/>
            </a:endParaRPr>
          </a:p>
        </p:txBody>
      </p:sp>
      <p:pic>
        <p:nvPicPr>
          <p:cNvPr id="37891" name="Picture 8" descr="al_cap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837406"/>
            <a:ext cx="36576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99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sz="half" idx="1"/>
          </p:nvPr>
        </p:nvSpPr>
        <p:spPr>
          <a:xfrm>
            <a:off x="5791200" y="487363"/>
            <a:ext cx="4419600" cy="5486400"/>
          </a:xfrm>
          <a:ln w="76200" cmpd="tri">
            <a:solidFill>
              <a:schemeClr val="tx1"/>
            </a:solidFill>
            <a:miter lim="800000"/>
            <a:headEnd/>
            <a:tailEnd/>
          </a:ln>
        </p:spPr>
        <p:txBody>
          <a:bodyPr/>
          <a:lstStyle/>
          <a:p>
            <a:pPr eaLnBrk="1" hangingPunct="1"/>
            <a:r>
              <a:rPr lang="en-US" altLang="el-GR" sz="2400" dirty="0"/>
              <a:t>Al “Scarface” Capone </a:t>
            </a:r>
          </a:p>
          <a:p>
            <a:pPr eaLnBrk="1" hangingPunct="1"/>
            <a:r>
              <a:rPr lang="el-GR" altLang="el-GR" sz="2400" dirty="0"/>
              <a:t>Top </a:t>
            </a:r>
            <a:r>
              <a:rPr lang="el-GR" altLang="el-GR" sz="2400" dirty="0" err="1"/>
              <a:t>Chicago</a:t>
            </a:r>
            <a:r>
              <a:rPr lang="el-GR" altLang="el-GR" sz="2400" dirty="0"/>
              <a:t> </a:t>
            </a:r>
            <a:r>
              <a:rPr lang="el-GR" altLang="el-GR" sz="2400" dirty="0" err="1"/>
              <a:t>Gangster</a:t>
            </a:r>
            <a:endParaRPr lang="en-US" altLang="el-GR" sz="2400" dirty="0"/>
          </a:p>
          <a:p>
            <a:pPr eaLnBrk="1" hangingPunct="1"/>
            <a:r>
              <a:rPr lang="el-GR" altLang="el-GR" sz="2400" dirty="0" err="1"/>
              <a:t>promoted</a:t>
            </a:r>
            <a:r>
              <a:rPr lang="el-GR" altLang="el-GR" sz="2400" dirty="0"/>
              <a:t> </a:t>
            </a:r>
            <a:r>
              <a:rPr lang="el-GR" altLang="el-GR" sz="2400" dirty="0" err="1"/>
              <a:t>anti-prohibition</a:t>
            </a:r>
            <a:r>
              <a:rPr lang="el-GR" altLang="el-GR" sz="2400" dirty="0"/>
              <a:t> </a:t>
            </a:r>
            <a:r>
              <a:rPr lang="el-GR" altLang="el-GR" sz="2400" dirty="0" err="1"/>
              <a:t>acts</a:t>
            </a:r>
            <a:r>
              <a:rPr lang="el-GR" altLang="el-GR" sz="2400" dirty="0"/>
              <a:t>.</a:t>
            </a:r>
            <a:endParaRPr lang="en-US" altLang="el-GR" sz="2400" dirty="0"/>
          </a:p>
          <a:p>
            <a:pPr eaLnBrk="1" hangingPunct="1"/>
            <a:r>
              <a:rPr lang="el-GR" altLang="el-GR" sz="2400" dirty="0" err="1"/>
              <a:t>broke</a:t>
            </a:r>
            <a:r>
              <a:rPr lang="el-GR" altLang="el-GR" sz="2400" dirty="0"/>
              <a:t> the </a:t>
            </a:r>
            <a:r>
              <a:rPr lang="el-GR" altLang="el-GR" sz="2400" dirty="0" err="1"/>
              <a:t>law</a:t>
            </a:r>
            <a:r>
              <a:rPr lang="el-GR" altLang="el-GR" sz="2400" dirty="0"/>
              <a:t> </a:t>
            </a:r>
            <a:r>
              <a:rPr lang="el-GR" altLang="el-GR" sz="2400" dirty="0" err="1"/>
              <a:t>several</a:t>
            </a:r>
            <a:r>
              <a:rPr lang="el-GR" altLang="el-GR" sz="2400" dirty="0"/>
              <a:t> </a:t>
            </a:r>
            <a:r>
              <a:rPr lang="el-GR" altLang="el-GR" sz="2400" dirty="0" err="1"/>
              <a:t>times</a:t>
            </a:r>
            <a:r>
              <a:rPr lang="el-GR" altLang="el-GR" sz="2400" dirty="0"/>
              <a:t> for </a:t>
            </a:r>
            <a:r>
              <a:rPr lang="el-GR" altLang="el-GR" sz="2400" dirty="0" err="1"/>
              <a:t>illegal</a:t>
            </a:r>
            <a:r>
              <a:rPr lang="el-GR" altLang="el-GR" sz="2400" dirty="0"/>
              <a:t> </a:t>
            </a:r>
            <a:r>
              <a:rPr lang="el-GR" altLang="el-GR" sz="2400" dirty="0" err="1"/>
              <a:t>booze</a:t>
            </a:r>
            <a:r>
              <a:rPr lang="el-GR" altLang="el-GR" sz="2400" dirty="0"/>
              <a:t> </a:t>
            </a:r>
            <a:r>
              <a:rPr lang="el-GR" altLang="el-GR" sz="2400" dirty="0" err="1"/>
              <a:t>creation</a:t>
            </a:r>
            <a:r>
              <a:rPr lang="el-GR" altLang="el-GR" sz="2400" dirty="0"/>
              <a:t>, </a:t>
            </a:r>
            <a:r>
              <a:rPr lang="el-GR" altLang="el-GR" sz="2400" dirty="0" err="1"/>
              <a:t>distribution</a:t>
            </a:r>
            <a:r>
              <a:rPr lang="el-GR" altLang="el-GR" sz="2400" dirty="0"/>
              <a:t>, and </a:t>
            </a:r>
            <a:r>
              <a:rPr lang="en-US" altLang="el-GR" sz="2400" dirty="0"/>
              <a:t>consumption.</a:t>
            </a:r>
          </a:p>
          <a:p>
            <a:pPr eaLnBrk="1" hangingPunct="1"/>
            <a:r>
              <a:rPr lang="el-GR" altLang="el-GR" sz="2400" dirty="0" err="1"/>
              <a:t>became</a:t>
            </a:r>
            <a:r>
              <a:rPr lang="el-GR" altLang="el-GR" sz="2400" dirty="0"/>
              <a:t> </a:t>
            </a:r>
            <a:r>
              <a:rPr lang="el-GR" altLang="el-GR" sz="2400" dirty="0" err="1"/>
              <a:t>an</a:t>
            </a:r>
            <a:r>
              <a:rPr lang="el-GR" altLang="el-GR" sz="2400" dirty="0"/>
              <a:t> </a:t>
            </a:r>
            <a:r>
              <a:rPr lang="el-GR" altLang="el-GR" sz="2400" dirty="0" err="1"/>
              <a:t>idol</a:t>
            </a:r>
            <a:r>
              <a:rPr lang="el-GR" altLang="el-GR" sz="2400" dirty="0"/>
              <a:t> for </a:t>
            </a:r>
            <a:r>
              <a:rPr lang="el-GR" altLang="el-GR" sz="2400" dirty="0" err="1"/>
              <a:t>liberation</a:t>
            </a:r>
            <a:r>
              <a:rPr lang="el-GR" altLang="el-GR" sz="2400" dirty="0"/>
              <a:t> on the Prohibition </a:t>
            </a:r>
            <a:r>
              <a:rPr lang="el-GR" altLang="el-GR" sz="2400" dirty="0" err="1"/>
              <a:t>stage</a:t>
            </a:r>
            <a:r>
              <a:rPr lang="el-GR" altLang="el-GR" sz="2400" dirty="0"/>
              <a:t> </a:t>
            </a:r>
            <a:endParaRPr lang="en-US" altLang="el-GR" sz="2400" dirty="0"/>
          </a:p>
          <a:p>
            <a:pPr eaLnBrk="1" hangingPunct="1"/>
            <a:r>
              <a:rPr lang="en-US" altLang="el-GR" sz="2400" dirty="0"/>
              <a:t>Alcohol sales </a:t>
            </a:r>
          </a:p>
          <a:p>
            <a:pPr eaLnBrk="1" hangingPunct="1"/>
            <a:r>
              <a:rPr lang="en-US" altLang="el-GR" sz="2400" dirty="0"/>
              <a:t>Protection business</a:t>
            </a:r>
          </a:p>
          <a:p>
            <a:pPr eaLnBrk="1" hangingPunct="1"/>
            <a:r>
              <a:rPr lang="en-US" altLang="el-GR" sz="2400" dirty="0"/>
              <a:t>Gambling</a:t>
            </a:r>
          </a:p>
          <a:p>
            <a:pPr eaLnBrk="1" hangingPunct="1"/>
            <a:r>
              <a:rPr lang="en-US" altLang="el-GR" sz="2400" dirty="0"/>
              <a:t>speakeasies</a:t>
            </a:r>
            <a:endParaRPr lang="el-GR" altLang="el-GR" sz="2400" dirty="0"/>
          </a:p>
        </p:txBody>
      </p:sp>
      <p:pic>
        <p:nvPicPr>
          <p:cNvPr id="37891" name="Picture 8" descr="al_cap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8201"/>
            <a:ext cx="36576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9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6705600" cy="1143000"/>
          </a:xfrm>
        </p:spPr>
        <p:txBody>
          <a:bodyPr rtlCol="0">
            <a:normAutofit fontScale="90000"/>
          </a:bodyPr>
          <a:lstStyle/>
          <a:p>
            <a:pPr>
              <a:defRPr/>
            </a:pPr>
            <a:r>
              <a:rPr lang="en-US" dirty="0" smtClean="0"/>
              <a:t/>
            </a:r>
            <a:br>
              <a:rPr lang="en-US" dirty="0" smtClean="0"/>
            </a:br>
            <a:r>
              <a:rPr lang="en-US" dirty="0" smtClean="0"/>
              <a:t>Second KKK, 1915</a:t>
            </a:r>
            <a:br>
              <a:rPr lang="en-US" dirty="0" smtClean="0"/>
            </a:br>
            <a:endParaRPr lang="el-GR" dirty="0" smtClean="0"/>
          </a:p>
        </p:txBody>
      </p:sp>
      <p:sp>
        <p:nvSpPr>
          <p:cNvPr id="38915" name="Content Placeholder 2"/>
          <p:cNvSpPr>
            <a:spLocks noGrp="1"/>
          </p:cNvSpPr>
          <p:nvPr>
            <p:ph sz="half" idx="1"/>
          </p:nvPr>
        </p:nvSpPr>
        <p:spPr>
          <a:xfrm>
            <a:off x="0" y="1092200"/>
            <a:ext cx="6765148" cy="5638800"/>
          </a:xfrm>
        </p:spPr>
        <p:txBody>
          <a:bodyPr>
            <a:normAutofit/>
          </a:bodyPr>
          <a:lstStyle/>
          <a:p>
            <a:pPr marL="0" indent="0">
              <a:buNone/>
            </a:pPr>
            <a:r>
              <a:rPr lang="en-US" altLang="el-GR" dirty="0" smtClean="0"/>
              <a:t>Founded as a small organization in Georgia. Starting in 1921, it grew rapidly nationwide at a time of prosperity. Reflecting the social tensions of urban industrialization and vastly increased immigration, its membership grew in cities, and spread to the Midwest and West out of the South. The 2</a:t>
            </a:r>
            <a:r>
              <a:rPr lang="en-US" altLang="el-GR" baseline="30000" dirty="0" smtClean="0"/>
              <a:t>nd</a:t>
            </a:r>
            <a:r>
              <a:rPr lang="en-US" altLang="el-GR" dirty="0" smtClean="0"/>
              <a:t>  KKK preached "One Hundred Percent Americanism" demanded the purification of politics, calling for strict morality and better enforcement of prohibition. </a:t>
            </a:r>
            <a:r>
              <a:rPr lang="en-US" altLang="el-GR" u="sng" dirty="0" smtClean="0"/>
              <a:t>Its appeal was directed exclusively at white Protestants</a:t>
            </a:r>
            <a:r>
              <a:rPr lang="en-US" altLang="el-GR" dirty="0" smtClean="0"/>
              <a:t>. Some local groups took part in attacks on private houses and carried out other violent activities. </a:t>
            </a:r>
          </a:p>
        </p:txBody>
      </p:sp>
      <p:pic>
        <p:nvPicPr>
          <p:cNvPr id="4" name="Picture 5" descr="Ku Klux K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149" y="774700"/>
            <a:ext cx="5426851"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566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writer as a bo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3754" y="1069486"/>
            <a:ext cx="27087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rnest Hemingway wrote about his friendship with &quot;Scott&quot; in A Movable Feast, set in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398" y="471182"/>
            <a:ext cx="7989369" cy="6131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0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1524000" y="533400"/>
            <a:ext cx="5791200" cy="6096000"/>
          </a:xfrm>
        </p:spPr>
        <p:txBody>
          <a:bodyPr/>
          <a:lstStyle/>
          <a:p>
            <a:pPr eaLnBrk="1" hangingPunct="1">
              <a:lnSpc>
                <a:spcPct val="90000"/>
              </a:lnSpc>
            </a:pPr>
            <a:r>
              <a:rPr lang="en-US" altLang="el-GR"/>
              <a:t>B</a:t>
            </a:r>
            <a:r>
              <a:rPr lang="el-GR" altLang="el-GR"/>
              <a:t>orn Sept</a:t>
            </a:r>
            <a:r>
              <a:rPr lang="en-US" altLang="el-GR"/>
              <a:t>.</a:t>
            </a:r>
            <a:r>
              <a:rPr lang="el-GR" altLang="el-GR"/>
              <a:t> 24, 1896 in St. Paul, Minnesota the son of </a:t>
            </a:r>
            <a:r>
              <a:rPr lang="el-GR" altLang="el-GR" u="sng"/>
              <a:t>Edward Fitzgerald</a:t>
            </a:r>
            <a:r>
              <a:rPr lang="el-GR" altLang="el-GR"/>
              <a:t>, owner of a furniture-making company </a:t>
            </a:r>
            <a:endParaRPr lang="en-US" altLang="el-GR"/>
          </a:p>
          <a:p>
            <a:pPr eaLnBrk="1" hangingPunct="1">
              <a:lnSpc>
                <a:spcPct val="90000"/>
              </a:lnSpc>
            </a:pPr>
            <a:r>
              <a:rPr lang="el-GR" altLang="el-GR"/>
              <a:t>His alcoholism interfere</a:t>
            </a:r>
            <a:r>
              <a:rPr lang="en-US" altLang="el-GR"/>
              <a:t>d</a:t>
            </a:r>
            <a:r>
              <a:rPr lang="el-GR" altLang="el-GR"/>
              <a:t> with his life and work and it often required him to be hospitalized.</a:t>
            </a:r>
            <a:br>
              <a:rPr lang="el-GR" altLang="el-GR"/>
            </a:br>
            <a:endParaRPr lang="en-US" altLang="el-GR"/>
          </a:p>
          <a:p>
            <a:pPr eaLnBrk="1" hangingPunct="1">
              <a:lnSpc>
                <a:spcPct val="90000"/>
              </a:lnSpc>
            </a:pPr>
            <a:r>
              <a:rPr lang="en-US" altLang="el-GR"/>
              <a:t>S</a:t>
            </a:r>
            <a:r>
              <a:rPr lang="el-GR" altLang="el-GR"/>
              <a:t>uffered a heart attack and a month later he died of a second heart attack </a:t>
            </a:r>
            <a:r>
              <a:rPr lang="en-US" altLang="el-GR"/>
              <a:t>in</a:t>
            </a:r>
            <a:r>
              <a:rPr lang="el-GR" altLang="el-GR"/>
              <a:t> 1940 at </a:t>
            </a:r>
            <a:r>
              <a:rPr lang="en-US" altLang="el-GR"/>
              <a:t> movie columnist </a:t>
            </a:r>
            <a:r>
              <a:rPr lang="el-GR" altLang="el-GR"/>
              <a:t>Shielah Graham’s apartment in Hollywood, California while awaiting his doctor's arrival. He was 44 years of age. </a:t>
            </a:r>
          </a:p>
        </p:txBody>
      </p:sp>
      <p:pic>
        <p:nvPicPr>
          <p:cNvPr id="18435" name="Picture 6" descr="300px-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76400"/>
            <a:ext cx="2743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284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a:t>The Rich Boy” </a:t>
            </a:r>
            <a:r>
              <a:rPr lang="en-US" dirty="0" smtClean="0"/>
              <a:t>1926</a:t>
            </a:r>
            <a:endParaRPr lang="el-GR" dirty="0"/>
          </a:p>
        </p:txBody>
      </p:sp>
      <p:sp>
        <p:nvSpPr>
          <p:cNvPr id="3" name="Content Placeholder 2"/>
          <p:cNvSpPr>
            <a:spLocks noGrp="1"/>
          </p:cNvSpPr>
          <p:nvPr>
            <p:ph idx="1"/>
          </p:nvPr>
        </p:nvSpPr>
        <p:spPr>
          <a:xfrm>
            <a:off x="749300" y="1550987"/>
            <a:ext cx="10604500" cy="2614613"/>
          </a:xfrm>
        </p:spPr>
        <p:txBody>
          <a:bodyPr/>
          <a:lstStyle/>
          <a:p>
            <a:r>
              <a:rPr lang="en-US" dirty="0"/>
              <a:t>“one of the best things I have ever done</a:t>
            </a:r>
            <a:r>
              <a:rPr lang="en-US" dirty="0" smtClean="0"/>
              <a:t>.”</a:t>
            </a:r>
          </a:p>
          <a:p>
            <a:r>
              <a:rPr lang="en-US" dirty="0"/>
              <a:t>Narrator: </a:t>
            </a:r>
            <a:r>
              <a:rPr lang="en-US" dirty="0" smtClean="0"/>
              <a:t>is </a:t>
            </a:r>
            <a:r>
              <a:rPr lang="en-US" dirty="0"/>
              <a:t>far less </a:t>
            </a:r>
            <a:r>
              <a:rPr lang="en-US" dirty="0" smtClean="0"/>
              <a:t>involved with </a:t>
            </a:r>
            <a:r>
              <a:rPr lang="en-US" dirty="0"/>
              <a:t>Anson Hunter than Nick </a:t>
            </a:r>
            <a:r>
              <a:rPr lang="en-US" dirty="0" err="1"/>
              <a:t>Carraway</a:t>
            </a:r>
            <a:r>
              <a:rPr lang="en-US" dirty="0"/>
              <a:t> is </a:t>
            </a:r>
            <a:r>
              <a:rPr lang="en-US" dirty="0" smtClean="0"/>
              <a:t>with </a:t>
            </a:r>
            <a:r>
              <a:rPr lang="en-US" dirty="0"/>
              <a:t>Gatsby, and also less critical </a:t>
            </a:r>
            <a:r>
              <a:rPr lang="en-US" dirty="0" smtClean="0"/>
              <a:t>and more </a:t>
            </a:r>
            <a:r>
              <a:rPr lang="en-US" dirty="0"/>
              <a:t>indulgent towards the hero</a:t>
            </a:r>
            <a:r>
              <a:rPr lang="en-US" dirty="0" smtClean="0"/>
              <a:t>.</a:t>
            </a:r>
          </a:p>
          <a:p>
            <a:r>
              <a:rPr lang="en-US" dirty="0" smtClean="0"/>
              <a:t>Critique of the American rich and their inflated image of </a:t>
            </a:r>
            <a:r>
              <a:rPr lang="en-US" dirty="0" err="1" smtClean="0"/>
              <a:t>themselvesx</a:t>
            </a:r>
            <a:endParaRPr lang="el-GR" dirty="0"/>
          </a:p>
          <a:p>
            <a:endParaRPr lang="el-GR" dirty="0"/>
          </a:p>
        </p:txBody>
      </p:sp>
    </p:spTree>
    <p:extLst>
      <p:ext uri="{BB962C8B-B14F-4D97-AF65-F5344CB8AC3E}">
        <p14:creationId xmlns:p14="http://schemas.microsoft.com/office/powerpoint/2010/main" val="298099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nyctourist.com/images/maps/map_hoods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100" y="228600"/>
            <a:ext cx="33909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565150" y="1592263"/>
            <a:ext cx="6394450" cy="4859337"/>
          </a:xfrm>
        </p:spPr>
        <p:txBody>
          <a:bodyPr>
            <a:noAutofit/>
          </a:bodyPr>
          <a:lstStyle/>
          <a:p>
            <a:endParaRPr lang="en-US" dirty="0" smtClean="0">
              <a:latin typeface="Berlin Sans FB" panose="020E0602020502020306" pitchFamily="34" charset="0"/>
            </a:endParaRPr>
          </a:p>
          <a:p>
            <a:r>
              <a:rPr lang="en-US" b="1" dirty="0" smtClean="0">
                <a:latin typeface="Berlin Sans FB" panose="020E0602020502020306" pitchFamily="34" charset="0"/>
              </a:rPr>
              <a:t>SETTING </a:t>
            </a:r>
            <a:r>
              <a:rPr lang="en-US" dirty="0" smtClean="0">
                <a:latin typeface="Berlin Sans FB" panose="020E0602020502020306" pitchFamily="34" charset="0"/>
              </a:rPr>
              <a:t>: </a:t>
            </a:r>
          </a:p>
          <a:p>
            <a:endParaRPr lang="en-US" sz="1050" dirty="0">
              <a:latin typeface="Berlin Sans FB" panose="020E0602020502020306" pitchFamily="34" charset="0"/>
            </a:endParaRPr>
          </a:p>
          <a:p>
            <a:r>
              <a:rPr lang="en-US" dirty="0" smtClean="0">
                <a:latin typeface="Berlin Sans FB" panose="020E0602020502020306" pitchFamily="34" charset="0"/>
              </a:rPr>
              <a:t>- the </a:t>
            </a:r>
            <a:r>
              <a:rPr lang="en-US" dirty="0">
                <a:latin typeface="Berlin Sans FB" panose="020E0602020502020306" pitchFamily="34" charset="0"/>
              </a:rPr>
              <a:t>Gilded Age" (usually defined as 1870 through 1900, but sometimes expanded to the period 1865–1914). </a:t>
            </a:r>
          </a:p>
          <a:p>
            <a:r>
              <a:rPr lang="en-US" dirty="0" smtClean="0">
                <a:latin typeface="Berlin Sans FB" panose="020E0602020502020306" pitchFamily="34" charset="0"/>
              </a:rPr>
              <a:t>-WWI</a:t>
            </a:r>
            <a:endParaRPr lang="en-US" dirty="0">
              <a:latin typeface="Berlin Sans FB" panose="020E0602020502020306" pitchFamily="34" charset="0"/>
            </a:endParaRPr>
          </a:p>
          <a:p>
            <a:endParaRPr lang="en-US" dirty="0">
              <a:latin typeface="Berlin Sans FB" panose="020E0602020502020306" pitchFamily="34" charset="0"/>
            </a:endParaRPr>
          </a:p>
          <a:p>
            <a:r>
              <a:rPr lang="en-US" dirty="0" smtClean="0">
                <a:latin typeface="Berlin Sans FB" panose="020E0602020502020306" pitchFamily="34" charset="0"/>
              </a:rPr>
              <a:t>- Actual locations: Find in the map the locations mentioned in “The Rich Boy”</a:t>
            </a:r>
            <a:endParaRPr lang="el-GR" dirty="0"/>
          </a:p>
        </p:txBody>
      </p:sp>
    </p:spTree>
    <p:extLst>
      <p:ext uri="{BB962C8B-B14F-4D97-AF65-F5344CB8AC3E}">
        <p14:creationId xmlns:p14="http://schemas.microsoft.com/office/powerpoint/2010/main" val="221776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5489" y="449263"/>
            <a:ext cx="3198812" cy="823912"/>
          </a:xfrm>
        </p:spPr>
        <p:txBody>
          <a:bodyPr>
            <a:normAutofit fontScale="92500" lnSpcReduction="20000"/>
          </a:bodyPr>
          <a:lstStyle/>
          <a:p>
            <a:endParaRPr lang="en-US" sz="2800" dirty="0" smtClean="0">
              <a:latin typeface="Algerian" panose="04020705040A02060702" pitchFamily="82" charset="0"/>
            </a:endParaRPr>
          </a:p>
          <a:p>
            <a:r>
              <a:rPr lang="en-US" sz="2800" dirty="0" smtClean="0">
                <a:latin typeface="Algerian" panose="04020705040A02060702" pitchFamily="82" charset="0"/>
              </a:rPr>
              <a:t>Characters</a:t>
            </a:r>
            <a:endParaRPr lang="el-GR" sz="2800" dirty="0"/>
          </a:p>
          <a:p>
            <a:endParaRPr lang="el-GR" dirty="0"/>
          </a:p>
        </p:txBody>
      </p:sp>
      <p:sp>
        <p:nvSpPr>
          <p:cNvPr id="3" name="Content Placeholder 2"/>
          <p:cNvSpPr>
            <a:spLocks noGrp="1"/>
          </p:cNvSpPr>
          <p:nvPr>
            <p:ph sz="half" idx="2"/>
          </p:nvPr>
        </p:nvSpPr>
        <p:spPr>
          <a:xfrm>
            <a:off x="471489" y="1273174"/>
            <a:ext cx="3617911" cy="4975225"/>
          </a:xfrm>
        </p:spPr>
        <p:txBody>
          <a:bodyPr>
            <a:normAutofit/>
          </a:bodyPr>
          <a:lstStyle/>
          <a:p>
            <a:r>
              <a:rPr lang="en-US" dirty="0" smtClean="0"/>
              <a:t>Anson </a:t>
            </a:r>
            <a:r>
              <a:rPr lang="en-US" dirty="0"/>
              <a:t>Hunter </a:t>
            </a:r>
            <a:endParaRPr lang="en-US" dirty="0" smtClean="0"/>
          </a:p>
          <a:p>
            <a:endParaRPr lang="en-US" dirty="0"/>
          </a:p>
          <a:p>
            <a:endParaRPr lang="en-US" dirty="0" smtClean="0"/>
          </a:p>
          <a:p>
            <a:endParaRPr lang="en-US" dirty="0" smtClean="0"/>
          </a:p>
          <a:p>
            <a:r>
              <a:rPr lang="en-US" dirty="0"/>
              <a:t>Paula Legendre</a:t>
            </a:r>
          </a:p>
          <a:p>
            <a:r>
              <a:rPr lang="en-US" dirty="0" smtClean="0"/>
              <a:t>Dolly </a:t>
            </a:r>
            <a:r>
              <a:rPr lang="en-US" dirty="0" err="1" smtClean="0"/>
              <a:t>Karger</a:t>
            </a:r>
            <a:endParaRPr lang="en-US" dirty="0" smtClean="0"/>
          </a:p>
          <a:p>
            <a:r>
              <a:rPr lang="en-US" dirty="0"/>
              <a:t>Aunt </a:t>
            </a:r>
            <a:r>
              <a:rPr lang="en-US" dirty="0" smtClean="0"/>
              <a:t>Edna</a:t>
            </a:r>
          </a:p>
          <a:p>
            <a:r>
              <a:rPr lang="en-US" dirty="0"/>
              <a:t>Cary Sloane </a:t>
            </a:r>
            <a:endParaRPr lang="en-US" dirty="0" smtClean="0"/>
          </a:p>
          <a:p>
            <a:r>
              <a:rPr lang="en-US" dirty="0" smtClean="0"/>
              <a:t>narrator</a:t>
            </a:r>
            <a:endParaRPr lang="el-GR" dirty="0"/>
          </a:p>
        </p:txBody>
      </p:sp>
      <p:sp>
        <p:nvSpPr>
          <p:cNvPr id="6" name="Content Placeholder 5"/>
          <p:cNvSpPr>
            <a:spLocks noGrp="1"/>
          </p:cNvSpPr>
          <p:nvPr>
            <p:ph sz="quarter" idx="4"/>
          </p:nvPr>
        </p:nvSpPr>
        <p:spPr>
          <a:xfrm>
            <a:off x="5103811" y="449263"/>
            <a:ext cx="3733800" cy="3516311"/>
          </a:xfrm>
        </p:spPr>
        <p:txBody>
          <a:bodyPr>
            <a:normAutofit/>
          </a:bodyPr>
          <a:lstStyle/>
          <a:p>
            <a:r>
              <a:rPr lang="en-US" dirty="0" smtClean="0"/>
              <a:t>Self-indulgent</a:t>
            </a:r>
          </a:p>
          <a:p>
            <a:r>
              <a:rPr lang="en-US" dirty="0" smtClean="0"/>
              <a:t>Alcoholic </a:t>
            </a:r>
          </a:p>
          <a:p>
            <a:r>
              <a:rPr lang="en-US" dirty="0" smtClean="0"/>
              <a:t>Impatient </a:t>
            </a:r>
          </a:p>
          <a:p>
            <a:r>
              <a:rPr lang="en-US" dirty="0" smtClean="0"/>
              <a:t>Emotionally lazy</a:t>
            </a:r>
          </a:p>
          <a:p>
            <a:r>
              <a:rPr lang="en-US" dirty="0" smtClean="0"/>
              <a:t>Unreliable</a:t>
            </a:r>
          </a:p>
          <a:p>
            <a:r>
              <a:rPr lang="en-US" dirty="0" smtClean="0"/>
              <a:t>Egocentric</a:t>
            </a:r>
            <a:endParaRPr lang="el-GR" dirty="0"/>
          </a:p>
        </p:txBody>
      </p:sp>
      <p:sp>
        <p:nvSpPr>
          <p:cNvPr id="2" name="Notched Right Arrow 1"/>
          <p:cNvSpPr/>
          <p:nvPr/>
        </p:nvSpPr>
        <p:spPr>
          <a:xfrm>
            <a:off x="3783012" y="1273173"/>
            <a:ext cx="1193800" cy="4413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167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0" y="838200"/>
            <a:ext cx="10490200" cy="5237163"/>
          </a:xfrm>
        </p:spPr>
        <p:txBody>
          <a:bodyPr/>
          <a:lstStyle/>
          <a:p>
            <a:endParaRPr lang="en-US" dirty="0" smtClean="0"/>
          </a:p>
          <a:p>
            <a:r>
              <a:rPr lang="en-US" dirty="0" smtClean="0"/>
              <a:t>“</a:t>
            </a:r>
            <a:r>
              <a:rPr lang="en-US" dirty="0"/>
              <a:t>They are different from you and me.” </a:t>
            </a:r>
            <a:endParaRPr lang="en-US" dirty="0" smtClean="0"/>
          </a:p>
          <a:p>
            <a:r>
              <a:rPr lang="en-US" dirty="0" smtClean="0"/>
              <a:t>“Let </a:t>
            </a:r>
            <a:r>
              <a:rPr lang="en-US" dirty="0"/>
              <a:t>me tell you about the very rich. They are different from you and me. They possess and enjoy early, and it does something to them, makes them soft where we are hard, and cynical where we are trustful, in a way that, unless you were born rich, it is very difficult to understand. </a:t>
            </a:r>
            <a:r>
              <a:rPr lang="en-US" dirty="0" smtClean="0"/>
              <a:t>“</a:t>
            </a:r>
          </a:p>
          <a:p>
            <a:r>
              <a:rPr lang="en-US" dirty="0"/>
              <a:t>Paula sees “two alternating personalities” within </a:t>
            </a:r>
            <a:r>
              <a:rPr lang="en-US" dirty="0" err="1" smtClean="0"/>
              <a:t>Anston</a:t>
            </a:r>
            <a:r>
              <a:rPr lang="en-US" dirty="0" smtClean="0"/>
              <a:t>. </a:t>
            </a:r>
          </a:p>
          <a:p>
            <a:pPr>
              <a:buFont typeface="Wingdings" panose="05000000000000000000" pitchFamily="2" charset="2"/>
              <a:buChar char="Ø"/>
            </a:pPr>
            <a:r>
              <a:rPr lang="en-US" dirty="0" smtClean="0"/>
              <a:t>1. “his </a:t>
            </a:r>
            <a:r>
              <a:rPr lang="en-US" dirty="0"/>
              <a:t>strong, attractive presence” </a:t>
            </a:r>
            <a:endParaRPr lang="en-US" dirty="0" smtClean="0"/>
          </a:p>
          <a:p>
            <a:pPr>
              <a:buFont typeface="Wingdings" panose="05000000000000000000" pitchFamily="2" charset="2"/>
              <a:buChar char="Ø"/>
            </a:pPr>
            <a:r>
              <a:rPr lang="en-US" dirty="0" smtClean="0"/>
              <a:t>2. tendency of “gross</a:t>
            </a:r>
            <a:r>
              <a:rPr lang="en-US" dirty="0"/>
              <a:t>, humorous, reckless of everything but pleasure</a:t>
            </a:r>
            <a:r>
              <a:rPr lang="en-US" dirty="0" smtClean="0"/>
              <a: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409190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600" y="139701"/>
            <a:ext cx="11252200" cy="6718300"/>
          </a:xfrm>
        </p:spPr>
        <p:txBody>
          <a:bodyPr>
            <a:normAutofit/>
          </a:bodyPr>
          <a:lstStyle/>
          <a:p>
            <a:endParaRPr lang="en-US" dirty="0" smtClean="0"/>
          </a:p>
          <a:p>
            <a:r>
              <a:rPr lang="en-US" dirty="0" smtClean="0"/>
              <a:t>PAULA: "I was infatuated with you, Anson--you could make me do anything you liked. But we wouldn't have been happy. I'm not smart enough for you. I don't like things to be complicated like you do." She paused. "You'll never settle down," she said.</a:t>
            </a:r>
          </a:p>
          <a:p>
            <a:pPr marL="0" indent="0">
              <a:buNone/>
            </a:pPr>
            <a:r>
              <a:rPr lang="en-US" dirty="0" smtClean="0">
                <a:latin typeface="Century" panose="02040604050505020304" pitchFamily="18" charset="0"/>
              </a:rPr>
              <a:t>The phrase struck at him from behind--it was an accusation that of all accusations he had never merited.</a:t>
            </a:r>
          </a:p>
          <a:p>
            <a:r>
              <a:rPr lang="en-US" dirty="0" smtClean="0"/>
              <a:t>ANSON: "I </a:t>
            </a:r>
            <a:r>
              <a:rPr lang="en-US" dirty="0"/>
              <a:t>could settle down if women were different," he said. "If I didn't understand so much about them, if women didn't spoil you for other women, if they had only a little pride. If I could go to sleep for a while and wake up into a home that was really mine--why, that's what I'm made for, Paula, that's what women have seen in me and liked in me. It's only that I can't get through the preliminaries any more."</a:t>
            </a:r>
          </a:p>
          <a:p>
            <a:endParaRPr lang="el-GR" dirty="0"/>
          </a:p>
        </p:txBody>
      </p:sp>
    </p:spTree>
    <p:extLst>
      <p:ext uri="{BB962C8B-B14F-4D97-AF65-F5344CB8AC3E}">
        <p14:creationId xmlns:p14="http://schemas.microsoft.com/office/powerpoint/2010/main" val="180516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o'-Shanters for Women, 1917 | witness2fash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4050" y="2224088"/>
            <a:ext cx="636270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ntage Sewing Pattern 1910s 1920s Ladies Tam-oshanter &amp; - Etsy Finland"/>
          <p:cNvPicPr>
            <a:picLocks noChangeAspect="1" noChangeArrowheads="1"/>
          </p:cNvPicPr>
          <p:nvPr/>
        </p:nvPicPr>
        <p:blipFill rotWithShape="1">
          <a:blip r:embed="rId3">
            <a:extLst>
              <a:ext uri="{28A0092B-C50C-407E-A947-70E740481C1C}">
                <a14:useLocalDpi xmlns:a14="http://schemas.microsoft.com/office/drawing/2010/main" val="0"/>
              </a:ext>
            </a:extLst>
          </a:blip>
          <a:srcRect l="8222" r="8717"/>
          <a:stretch/>
        </p:blipFill>
        <p:spPr bwMode="auto">
          <a:xfrm>
            <a:off x="558800" y="1712004"/>
            <a:ext cx="4984001" cy="476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49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dirty="0"/>
              <a:t>Why Anson cannot commit to any relationship?</a:t>
            </a:r>
          </a:p>
          <a:p>
            <a:r>
              <a:rPr lang="en-US" dirty="0"/>
              <a:t>What is his involvement in the illicit affair his uncle’s wife, Edna, has with Cary Sloane</a:t>
            </a:r>
          </a:p>
          <a:p>
            <a:r>
              <a:rPr lang="en-US" dirty="0"/>
              <a:t>What is the role of the narrator? </a:t>
            </a:r>
          </a:p>
          <a:p>
            <a:endParaRPr lang="en-US" dirty="0"/>
          </a:p>
          <a:p>
            <a:endParaRPr lang="el-GR" dirty="0"/>
          </a:p>
        </p:txBody>
      </p:sp>
    </p:spTree>
    <p:extLst>
      <p:ext uri="{BB962C8B-B14F-4D97-AF65-F5344CB8AC3E}">
        <p14:creationId xmlns:p14="http://schemas.microsoft.com/office/powerpoint/2010/main" val="98177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508000" y="1003300"/>
            <a:ext cx="5029200" cy="5168900"/>
          </a:xfrm>
        </p:spPr>
        <p:txBody>
          <a:bodyPr/>
          <a:lstStyle/>
          <a:p>
            <a:pPr eaLnBrk="1" hangingPunct="1"/>
            <a:r>
              <a:rPr lang="en-US" altLang="el-GR" smtClean="0"/>
              <a:t>Fell in Love with Zelda Sayre</a:t>
            </a:r>
          </a:p>
          <a:p>
            <a:pPr eaLnBrk="1" hangingPunct="1"/>
            <a:r>
              <a:rPr lang="en-US" altLang="el-GR" dirty="0" smtClean="0"/>
              <a:t>a tale of a poor writer who wanted to marry a girl from a rich family and somehow willed it to happen.</a:t>
            </a:r>
          </a:p>
          <a:p>
            <a:pPr eaLnBrk="1" hangingPunct="1"/>
            <a:r>
              <a:rPr lang="en-US" altLang="el-GR" dirty="0" smtClean="0"/>
              <a:t>She agreed to marry him once he was a success</a:t>
            </a:r>
          </a:p>
          <a:p>
            <a:pPr eaLnBrk="1" hangingPunct="1"/>
            <a:r>
              <a:rPr lang="en-US" altLang="el-GR" dirty="0" smtClean="0"/>
              <a:t>1920 </a:t>
            </a:r>
            <a:r>
              <a:rPr lang="en-US" altLang="el-GR" i="1" dirty="0" smtClean="0"/>
              <a:t>This Side of Paradise</a:t>
            </a:r>
          </a:p>
          <a:p>
            <a:pPr eaLnBrk="1" hangingPunct="1"/>
            <a:r>
              <a:rPr lang="en-US" altLang="el-GR" dirty="0" smtClean="0"/>
              <a:t>Instant success, Zelda marries him</a:t>
            </a:r>
          </a:p>
          <a:p>
            <a:pPr eaLnBrk="1" hangingPunct="1"/>
            <a:r>
              <a:rPr lang="en-US" altLang="el-GR" dirty="0" smtClean="0"/>
              <a:t>Frances -daughter</a:t>
            </a:r>
            <a:endParaRPr lang="el-GR" altLang="el-GR" dirty="0" smtClean="0"/>
          </a:p>
        </p:txBody>
      </p:sp>
      <p:pic>
        <p:nvPicPr>
          <p:cNvPr id="19459" name="Picture 6" descr="zel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685800"/>
            <a:ext cx="4419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47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f-scott-and-zel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838200"/>
            <a:ext cx="79803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857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1079500" y="253087"/>
            <a:ext cx="29718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l-GR" sz="2000" dirty="0">
                <a:latin typeface="Arial" panose="020B0604020202020204" pitchFamily="34" charset="0"/>
              </a:rPr>
              <a:t>On April 3, 1920, the writer and Zelda Sayre exchanged vows at St. Patrick’s Cathedral in New York City in what would become one of the most iconic weddings of all time.</a:t>
            </a:r>
          </a:p>
          <a:p>
            <a:pPr>
              <a:spcBef>
                <a:spcPct val="0"/>
              </a:spcBef>
              <a:buFontTx/>
              <a:buNone/>
            </a:pPr>
            <a:r>
              <a:rPr lang="en-US" altLang="el-GR" sz="2000" dirty="0">
                <a:latin typeface="Arial" panose="020B0604020202020204" pitchFamily="34" charset="0"/>
              </a:rPr>
              <a:t>Dorothy Parker : "They did both look as though they had just stepped out of the sun; their youth was striking. Everyone wanted to meet him.“</a:t>
            </a:r>
          </a:p>
          <a:p>
            <a:pPr>
              <a:spcBef>
                <a:spcPct val="0"/>
              </a:spcBef>
              <a:buFontTx/>
              <a:buNone/>
            </a:pPr>
            <a:r>
              <a:rPr lang="en-US" altLang="el-GR" sz="2000" dirty="0">
                <a:latin typeface="Arial" panose="020B0604020202020204" pitchFamily="34" charset="0"/>
              </a:rPr>
              <a:t>Zelda and Scott had become icons of youth and success—</a:t>
            </a:r>
            <a:r>
              <a:rPr lang="en-US" altLang="el-GR" sz="2000" dirty="0" err="1">
                <a:latin typeface="Arial" panose="020B0604020202020204" pitchFamily="34" charset="0"/>
              </a:rPr>
              <a:t>enfants</a:t>
            </a:r>
            <a:r>
              <a:rPr lang="en-US" altLang="el-GR" sz="2000" dirty="0">
                <a:latin typeface="Arial" panose="020B0604020202020204" pitchFamily="34" charset="0"/>
              </a:rPr>
              <a:t> </a:t>
            </a:r>
            <a:r>
              <a:rPr lang="en-US" altLang="el-GR" sz="2000" dirty="0" err="1">
                <a:latin typeface="Arial" panose="020B0604020202020204" pitchFamily="34" charset="0"/>
              </a:rPr>
              <a:t>terribles</a:t>
            </a:r>
            <a:r>
              <a:rPr lang="en-US" altLang="el-GR" sz="2000" dirty="0">
                <a:latin typeface="Arial" panose="020B0604020202020204" pitchFamily="34" charset="0"/>
              </a:rPr>
              <a:t> of the Jazz Age.</a:t>
            </a:r>
          </a:p>
          <a:p>
            <a:pPr>
              <a:spcBef>
                <a:spcPct val="0"/>
              </a:spcBef>
              <a:buFontTx/>
              <a:buNone/>
            </a:pPr>
            <a:endParaRPr lang="en-US" altLang="el-GR" sz="2000" dirty="0">
              <a:latin typeface="Arial" panose="020B0604020202020204" pitchFamily="34" charset="0"/>
            </a:endParaRPr>
          </a:p>
          <a:p>
            <a:pPr>
              <a:spcBef>
                <a:spcPct val="0"/>
              </a:spcBef>
              <a:buFontTx/>
              <a:buNone/>
            </a:pPr>
            <a:endParaRPr lang="el-GR" altLang="el-GR" sz="1800" dirty="0">
              <a:latin typeface="Arial" panose="020B0604020202020204" pitchFamily="34" charset="0"/>
            </a:endParaRPr>
          </a:p>
        </p:txBody>
      </p:sp>
      <p:pic>
        <p:nvPicPr>
          <p:cNvPr id="21507" name="Picture 2" descr="F Scott and Zel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1000"/>
            <a:ext cx="4648200" cy="62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02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l-GR" smtClean="0"/>
              <a:t>Zelda Fitzgerald (1900 – 1948)</a:t>
            </a:r>
            <a:endParaRPr lang="el-GR" altLang="el-GR" smtClean="0"/>
          </a:p>
        </p:txBody>
      </p:sp>
      <p:pic>
        <p:nvPicPr>
          <p:cNvPr id="22531" name="SmartArt Placeholder 4"/>
          <p:cNvPicPr>
            <a:picLocks noGrp="1" noChangeAspect="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1308100" y="2289175"/>
            <a:ext cx="2514600" cy="2387600"/>
          </a:xfrm>
          <a:ln w="38100">
            <a:solidFill>
              <a:schemeClr val="tx1"/>
            </a:solidFill>
          </a:ln>
        </p:spPr>
      </p:pic>
      <p:sp>
        <p:nvSpPr>
          <p:cNvPr id="22532" name="Rectangle 3"/>
          <p:cNvSpPr>
            <a:spLocks noChangeArrowheads="1"/>
          </p:cNvSpPr>
          <p:nvPr/>
        </p:nvSpPr>
        <p:spPr bwMode="auto">
          <a:xfrm>
            <a:off x="5194300" y="1417639"/>
            <a:ext cx="46355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000" dirty="0"/>
              <a:t>The immediate success of Scott's first novel </a:t>
            </a:r>
            <a:r>
              <a:rPr lang="en-US" altLang="el-GR" sz="2000" i="1" dirty="0"/>
              <a:t>This Side of Paradise </a:t>
            </a:r>
            <a:r>
              <a:rPr lang="en-US" altLang="el-GR" sz="2000" dirty="0"/>
              <a:t>(1920) brought them into contact with high society, but their marriage was plagued by wild drinking, infidelity and bitter recriminations. Ernest Hemingway, whom Zelda disliked, blamed her for Scott's declining literary output. After being diagnosed with schizophrenia, she was increasingly confined to specialist clinics, and the couple were living apart when Scott died suddenly in 1940. Zelda died seven years later in a fire at the hospital in Asheville, North Carolina, in which she was a patient.</a:t>
            </a:r>
            <a:endParaRPr lang="el-GR" altLang="el-GR" sz="2000" dirty="0"/>
          </a:p>
        </p:txBody>
      </p:sp>
    </p:spTree>
    <p:extLst>
      <p:ext uri="{BB962C8B-B14F-4D97-AF65-F5344CB8AC3E}">
        <p14:creationId xmlns:p14="http://schemas.microsoft.com/office/powerpoint/2010/main" val="37678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835400" y="230922"/>
            <a:ext cx="6477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l-GR" sz="2000" dirty="0"/>
              <a:t>she made joking reference to the use of her diaries in Scott's work, but the lifted material became a genuine source of resentment:</a:t>
            </a:r>
          </a:p>
          <a:p>
            <a:pPr>
              <a:spcBef>
                <a:spcPct val="0"/>
              </a:spcBef>
              <a:buFontTx/>
              <a:buNone/>
            </a:pPr>
            <a:endParaRPr lang="en-US" altLang="el-GR" sz="2000" dirty="0"/>
          </a:p>
          <a:p>
            <a:pPr>
              <a:spcBef>
                <a:spcPct val="0"/>
              </a:spcBef>
              <a:buFontTx/>
              <a:buNone/>
            </a:pPr>
            <a:r>
              <a:rPr lang="en-US" altLang="el-GR" sz="2000" dirty="0"/>
              <a:t> It seems to me that on one page I recognized a portion of an old diary of mine which mysteriously disappeared shortly after my marriage, and, also, scraps of letters which, though considerably edited, sound to me vaguely familiar. In fact, Mr. Fitzgerald … seems to believe that plagiarism begins at home</a:t>
            </a:r>
          </a:p>
          <a:p>
            <a:pPr>
              <a:spcBef>
                <a:spcPct val="0"/>
              </a:spcBef>
              <a:buFontTx/>
              <a:buNone/>
            </a:pPr>
            <a:r>
              <a:rPr lang="en-US" altLang="el-GR" sz="2000" dirty="0"/>
              <a:t>In 1932, while being treated, Zelda had a burst of creativity. Over the course of her first six weeks at the clinic, she wrote an entire novel and sent it to Scott's publisher</a:t>
            </a:r>
          </a:p>
          <a:p>
            <a:pPr>
              <a:spcBef>
                <a:spcPct val="0"/>
              </a:spcBef>
              <a:buFontTx/>
              <a:buNone/>
            </a:pPr>
            <a:r>
              <a:rPr lang="en-US" altLang="el-GR" sz="2000" dirty="0"/>
              <a:t>When Scott finally read Zelda's book he was furious. The book was a semi-autobiographical account of the </a:t>
            </a:r>
            <a:r>
              <a:rPr lang="en-US" altLang="el-GR" sz="2000" dirty="0" err="1"/>
              <a:t>Fitzgeralds</a:t>
            </a:r>
            <a:r>
              <a:rPr lang="en-US" altLang="el-GR" sz="2000" dirty="0"/>
              <a:t>' marriage.</a:t>
            </a:r>
          </a:p>
          <a:p>
            <a:pPr>
              <a:spcBef>
                <a:spcPct val="0"/>
              </a:spcBef>
              <a:buFontTx/>
              <a:buNone/>
            </a:pPr>
            <a:r>
              <a:rPr lang="en-US" altLang="el-GR" sz="2000" dirty="0"/>
              <a:t>The failure of </a:t>
            </a:r>
            <a:r>
              <a:rPr lang="en-US" altLang="el-GR" sz="2000" i="1" dirty="0"/>
              <a:t>Save Me the Waltz</a:t>
            </a:r>
            <a:r>
              <a:rPr lang="en-US" altLang="el-GR" sz="2000" dirty="0"/>
              <a:t>, and Scott's scathing criticism of her for having written it—he called her "plagiaristic“ and a "third-rate writer"—crushed her spirits. It was the only novel she ever saw published.</a:t>
            </a:r>
            <a:endParaRPr lang="el-GR" altLang="el-GR" sz="2000" dirty="0"/>
          </a:p>
        </p:txBody>
      </p:sp>
      <p:pic>
        <p:nvPicPr>
          <p:cNvPr id="23555" name="Picture 2" descr="https://upload.wikimedia.org/wikipedia/en/b/bf/Save_Me_the_Waltz_(Zelda_Fitzgerald_novel_-_book_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5" y="2111375"/>
            <a:ext cx="15906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3" y="0"/>
            <a:ext cx="17589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4438650"/>
            <a:ext cx="16764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26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p:txBody>
          <a:bodyPr rtlCol="0">
            <a:normAutofit/>
          </a:bodyPr>
          <a:lstStyle/>
          <a:p>
            <a:pPr>
              <a:defRPr/>
            </a:pPr>
            <a:r>
              <a:rPr lang="el-GR" sz="4000"/>
              <a:t>cemetery of St. Mary's Catholic Church, Rockville, Maryland </a:t>
            </a:r>
          </a:p>
        </p:txBody>
      </p:sp>
      <p:sp>
        <p:nvSpPr>
          <p:cNvPr id="24579" name="Rectangle 8"/>
          <p:cNvSpPr>
            <a:spLocks noGrp="1" noChangeArrowheads="1"/>
          </p:cNvSpPr>
          <p:nvPr>
            <p:ph sz="half" idx="1"/>
          </p:nvPr>
        </p:nvSpPr>
        <p:spPr>
          <a:xfrm>
            <a:off x="317500" y="1851025"/>
            <a:ext cx="5181600" cy="4351338"/>
          </a:xfrm>
        </p:spPr>
        <p:txBody>
          <a:bodyPr/>
          <a:lstStyle/>
          <a:p>
            <a:pPr eaLnBrk="1" hangingPunct="1"/>
            <a:endParaRPr lang="en-US" altLang="el-GR" dirty="0" smtClean="0"/>
          </a:p>
          <a:p>
            <a:pPr eaLnBrk="1" hangingPunct="1"/>
            <a:r>
              <a:rPr lang="en-US" altLang="el-GR" dirty="0" smtClean="0"/>
              <a:t>Inscription </a:t>
            </a:r>
          </a:p>
          <a:p>
            <a:pPr eaLnBrk="1" hangingPunct="1"/>
            <a:endParaRPr lang="en-US" altLang="el-GR" dirty="0" smtClean="0"/>
          </a:p>
          <a:p>
            <a:pPr eaLnBrk="1" hangingPunct="1"/>
            <a:r>
              <a:rPr lang="en-US" altLang="el-GR" dirty="0" smtClean="0"/>
              <a:t>Last line in GG:</a:t>
            </a:r>
            <a:endParaRPr lang="el-GR" altLang="el-GR" dirty="0"/>
          </a:p>
          <a:p>
            <a:pPr marL="0" indent="0" eaLnBrk="1" hangingPunct="1">
              <a:buNone/>
            </a:pPr>
            <a:endParaRPr lang="en-US" altLang="el-GR" i="1" dirty="0" smtClean="0">
              <a:latin typeface="Arial" panose="020B0604020202020204" pitchFamily="34" charset="0"/>
              <a:cs typeface="Arial" panose="020B0604020202020204" pitchFamily="34" charset="0"/>
            </a:endParaRPr>
          </a:p>
          <a:p>
            <a:pPr marL="0" indent="0" eaLnBrk="1" hangingPunct="1">
              <a:buNone/>
            </a:pPr>
            <a:r>
              <a:rPr lang="el-GR" altLang="el-GR" i="1" dirty="0" err="1" smtClean="0">
                <a:latin typeface="Arial" panose="020B0604020202020204" pitchFamily="34" charset="0"/>
                <a:cs typeface="Arial" panose="020B0604020202020204" pitchFamily="34" charset="0"/>
              </a:rPr>
              <a:t>So</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we</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beat</a:t>
            </a:r>
            <a:r>
              <a:rPr lang="el-GR" altLang="el-GR" i="1" dirty="0" smtClean="0">
                <a:latin typeface="Arial" panose="020B0604020202020204" pitchFamily="34" charset="0"/>
                <a:cs typeface="Arial" panose="020B0604020202020204" pitchFamily="34" charset="0"/>
              </a:rPr>
              <a:t> on, </a:t>
            </a:r>
            <a:r>
              <a:rPr lang="el-GR" altLang="el-GR" i="1" dirty="0" err="1" smtClean="0">
                <a:latin typeface="Arial" panose="020B0604020202020204" pitchFamily="34" charset="0"/>
                <a:cs typeface="Arial" panose="020B0604020202020204" pitchFamily="34" charset="0"/>
              </a:rPr>
              <a:t>boats</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against</a:t>
            </a:r>
            <a:r>
              <a:rPr lang="el-GR" altLang="el-GR" i="1" dirty="0" smtClean="0">
                <a:latin typeface="Arial" panose="020B0604020202020204" pitchFamily="34" charset="0"/>
                <a:cs typeface="Arial" panose="020B0604020202020204" pitchFamily="34" charset="0"/>
              </a:rPr>
              <a:t> the </a:t>
            </a:r>
            <a:r>
              <a:rPr lang="el-GR" altLang="el-GR" i="1" dirty="0" err="1" smtClean="0">
                <a:latin typeface="Arial" panose="020B0604020202020204" pitchFamily="34" charset="0"/>
                <a:cs typeface="Arial" panose="020B0604020202020204" pitchFamily="34" charset="0"/>
              </a:rPr>
              <a:t>current</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borne</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back</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ceaselessly</a:t>
            </a:r>
            <a:r>
              <a:rPr lang="el-GR" altLang="el-GR" i="1" dirty="0" smtClean="0">
                <a:latin typeface="Arial" panose="020B0604020202020204" pitchFamily="34" charset="0"/>
                <a:cs typeface="Arial" panose="020B0604020202020204" pitchFamily="34" charset="0"/>
              </a:rPr>
              <a:t> </a:t>
            </a:r>
            <a:r>
              <a:rPr lang="el-GR" altLang="el-GR" i="1" dirty="0" err="1" smtClean="0">
                <a:latin typeface="Arial" panose="020B0604020202020204" pitchFamily="34" charset="0"/>
                <a:cs typeface="Arial" panose="020B0604020202020204" pitchFamily="34" charset="0"/>
              </a:rPr>
              <a:t>into</a:t>
            </a:r>
            <a:r>
              <a:rPr lang="el-GR" altLang="el-GR" i="1" dirty="0" smtClean="0">
                <a:latin typeface="Arial" panose="020B0604020202020204" pitchFamily="34" charset="0"/>
                <a:cs typeface="Arial" panose="020B0604020202020204" pitchFamily="34" charset="0"/>
              </a:rPr>
              <a:t> the </a:t>
            </a:r>
            <a:r>
              <a:rPr lang="el-GR" altLang="el-GR" i="1" dirty="0" err="1" smtClean="0">
                <a:latin typeface="Arial" panose="020B0604020202020204" pitchFamily="34" charset="0"/>
                <a:cs typeface="Arial" panose="020B0604020202020204" pitchFamily="34" charset="0"/>
              </a:rPr>
              <a:t>past</a:t>
            </a:r>
            <a:r>
              <a:rPr lang="el-GR" altLang="el-GR" i="1" dirty="0" smtClean="0">
                <a:latin typeface="Arial" panose="020B0604020202020204" pitchFamily="34" charset="0"/>
                <a:cs typeface="Arial" panose="020B0604020202020204" pitchFamily="34" charset="0"/>
              </a:rPr>
              <a:t> </a:t>
            </a:r>
          </a:p>
        </p:txBody>
      </p:sp>
      <p:pic>
        <p:nvPicPr>
          <p:cNvPr id="24580" name="Picture 5" descr="gr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1690688"/>
            <a:ext cx="37338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68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382000" cy="1401762"/>
          </a:xfrm>
        </p:spPr>
        <p:txBody>
          <a:bodyPr/>
          <a:lstStyle/>
          <a:p>
            <a:pPr>
              <a:defRPr/>
            </a:pPr>
            <a:r>
              <a:rPr lang="en-US" dirty="0" smtClean="0">
                <a:solidFill>
                  <a:schemeClr val="accent1">
                    <a:lumMod val="75000"/>
                  </a:schemeClr>
                </a:solidFill>
              </a:rPr>
              <a:t>The presidency of Calvin Coolidge 1923-29</a:t>
            </a:r>
            <a:endParaRPr lang="el-GR" dirty="0">
              <a:solidFill>
                <a:schemeClr val="accent1">
                  <a:lumMod val="75000"/>
                </a:schemeClr>
              </a:solidFill>
            </a:endParaRPr>
          </a:p>
        </p:txBody>
      </p:sp>
      <p:sp>
        <p:nvSpPr>
          <p:cNvPr id="25603" name="Rectangle 2"/>
          <p:cNvSpPr>
            <a:spLocks noChangeArrowheads="1"/>
          </p:cNvSpPr>
          <p:nvPr/>
        </p:nvSpPr>
        <p:spPr bwMode="auto">
          <a:xfrm>
            <a:off x="381000" y="1798638"/>
            <a:ext cx="9829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just" eaLnBrk="1" hangingPunct="1">
              <a:spcBef>
                <a:spcPct val="0"/>
              </a:spcBef>
              <a:buClrTx/>
              <a:buFontTx/>
              <a:buNone/>
            </a:pPr>
            <a:r>
              <a:rPr lang="en-US" altLang="el-GR" sz="2800" dirty="0">
                <a:solidFill>
                  <a:schemeClr val="tx1"/>
                </a:solidFill>
                <a:latin typeface="Arial" panose="020B0604020202020204" pitchFamily="34" charset="0"/>
              </a:rPr>
              <a:t>By the end of the 1920s, nearly half of the American population owned automobiles, radios, and durable </a:t>
            </a:r>
            <a:r>
              <a:rPr lang="en-US" altLang="el-GR" sz="2800" b="1" dirty="0">
                <a:solidFill>
                  <a:schemeClr val="tx1"/>
                </a:solidFill>
                <a:latin typeface="Arial" panose="020B0604020202020204" pitchFamily="34" charset="0"/>
              </a:rPr>
              <a:t>consumer</a:t>
            </a:r>
            <a:r>
              <a:rPr lang="en-US" altLang="el-GR" sz="2800" dirty="0">
                <a:solidFill>
                  <a:schemeClr val="tx1"/>
                </a:solidFill>
                <a:latin typeface="Arial" panose="020B0604020202020204" pitchFamily="34" charset="0"/>
              </a:rPr>
              <a:t> goods such as vacuum cleaners and washing machines. Chain stores and mail-order houses proliferated. New product offerings made their debut on the market each year, prompting companies to launch advertising and public-relations campaigns in an effort to stimulate </a:t>
            </a:r>
            <a:r>
              <a:rPr lang="en-US" altLang="el-GR" sz="2800" b="1" dirty="0">
                <a:solidFill>
                  <a:schemeClr val="tx1"/>
                </a:solidFill>
                <a:latin typeface="Arial" panose="020B0604020202020204" pitchFamily="34" charset="0"/>
              </a:rPr>
              <a:t>consumption</a:t>
            </a:r>
            <a:r>
              <a:rPr lang="en-US" altLang="el-GR" sz="2800" dirty="0">
                <a:solidFill>
                  <a:schemeClr val="tx1"/>
                </a:solidFill>
                <a:latin typeface="Arial" panose="020B0604020202020204" pitchFamily="34" charset="0"/>
              </a:rPr>
              <a:t>. Widespread electrification helped reduce the manufacturing costs of existing products. </a:t>
            </a:r>
            <a:r>
              <a:rPr lang="en-US" altLang="el-GR" sz="2800" b="1" dirty="0">
                <a:solidFill>
                  <a:schemeClr val="tx1"/>
                </a:solidFill>
                <a:latin typeface="Arial" panose="020B0604020202020204" pitchFamily="34" charset="0"/>
              </a:rPr>
              <a:t>Consumer</a:t>
            </a:r>
            <a:r>
              <a:rPr lang="en-US" altLang="el-GR" sz="2800" dirty="0">
                <a:solidFill>
                  <a:schemeClr val="tx1"/>
                </a:solidFill>
                <a:latin typeface="Arial" panose="020B0604020202020204" pitchFamily="34" charset="0"/>
              </a:rPr>
              <a:t> credit enabled many people to make purchases even before they had accumulated enough money to do so.</a:t>
            </a:r>
            <a:endParaRPr lang="el-GR" altLang="el-GR" sz="2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484850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1556</Words>
  <Application>Microsoft Office PowerPoint</Application>
  <PresentationFormat>Widescreen</PresentationFormat>
  <Paragraphs>117</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Algerian</vt:lpstr>
      <vt:lpstr>Arial</vt:lpstr>
      <vt:lpstr>Arial Black</vt:lpstr>
      <vt:lpstr>Bell MT</vt:lpstr>
      <vt:lpstr>Berlin Sans FB</vt:lpstr>
      <vt:lpstr>Calibri</vt:lpstr>
      <vt:lpstr>Calibri Light</vt:lpstr>
      <vt:lpstr>Century</vt:lpstr>
      <vt:lpstr>Corbel</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Zelda Fitzgerald (1900 – 1948)</vt:lpstr>
      <vt:lpstr>PowerPoint Presentation</vt:lpstr>
      <vt:lpstr>cemetery of St. Mary's Catholic Church, Rockville, Maryland </vt:lpstr>
      <vt:lpstr>The presidency of Calvin Coolidge 1923-29</vt:lpstr>
      <vt:lpstr>The Roaring Twenties</vt:lpstr>
      <vt:lpstr> Prohibition of alcohol </vt:lpstr>
      <vt:lpstr>Flapper</vt:lpstr>
      <vt:lpstr>Jazz Age</vt:lpstr>
      <vt:lpstr>“Urban car culture”</vt:lpstr>
      <vt:lpstr> 1920's  Transportation Automobiles and Road </vt:lpstr>
      <vt:lpstr>PowerPoint Presentation</vt:lpstr>
      <vt:lpstr>PowerPoint Presentation</vt:lpstr>
      <vt:lpstr> Second KKK, 1915 </vt:lpstr>
      <vt:lpstr>PowerPoint Presentation</vt:lpstr>
      <vt:lpstr>“The Rich Boy” 1926</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Author</cp:lastModifiedBy>
  <cp:revision>9</cp:revision>
  <dcterms:created xsi:type="dcterms:W3CDTF">2023-05-09T15:56:01Z</dcterms:created>
  <dcterms:modified xsi:type="dcterms:W3CDTF">2023-05-11T15:18:54Z</dcterms:modified>
</cp:coreProperties>
</file>