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8" r:id="rId4"/>
    <p:sldId id="266" r:id="rId5"/>
    <p:sldId id="267" r:id="rId6"/>
    <p:sldId id="265" r:id="rId7"/>
    <p:sldId id="261" r:id="rId8"/>
    <p:sldId id="262" r:id="rId9"/>
    <p:sldId id="259" r:id="rId10"/>
    <p:sldId id="287" r:id="rId11"/>
    <p:sldId id="260" r:id="rId12"/>
    <p:sldId id="271" r:id="rId13"/>
    <p:sldId id="263" r:id="rId14"/>
    <p:sldId id="272" r:id="rId15"/>
    <p:sldId id="279" r:id="rId16"/>
    <p:sldId id="278" r:id="rId17"/>
    <p:sldId id="285" r:id="rId18"/>
    <p:sldId id="283" r:id="rId19"/>
    <p:sldId id="277" r:id="rId20"/>
    <p:sldId id="268" r:id="rId21"/>
    <p:sldId id="273" r:id="rId22"/>
    <p:sldId id="288" r:id="rId23"/>
    <p:sldId id="274" r:id="rId24"/>
    <p:sldId id="289" r:id="rId25"/>
    <p:sldId id="290" r:id="rId26"/>
    <p:sldId id="291" r:id="rId27"/>
    <p:sldId id="292" r:id="rId28"/>
    <p:sldId id="293" r:id="rId29"/>
    <p:sldId id="294" r:id="rId30"/>
    <p:sldId id="280" r:id="rId31"/>
    <p:sldId id="282" r:id="rId32"/>
    <p:sldId id="295" r:id="rId33"/>
    <p:sldId id="296" r:id="rId34"/>
    <p:sldId id="297" r:id="rId35"/>
    <p:sldId id="281" r:id="rId36"/>
    <p:sldId id="286"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2100"/>
    <a:srgbClr val="666633"/>
    <a:srgbClr val="422C16"/>
    <a:srgbClr val="333300"/>
    <a:srgbClr val="0C788E"/>
    <a:srgbClr val="006666"/>
    <a:srgbClr val="0099CC"/>
    <a:srgbClr val="660066"/>
    <a:srgbClr val="1C1C1C"/>
  </p:clrMru>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52" autoAdjust="0"/>
  </p:normalViewPr>
  <p:slideViewPr>
    <p:cSldViewPr>
      <p:cViewPr varScale="1">
        <p:scale>
          <a:sx n="78" d="100"/>
          <a:sy n="78" d="100"/>
        </p:scale>
        <p:origin x="-26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90475-D4BF-4CF4-9878-B74B37A27891}" type="doc">
      <dgm:prSet loTypeId="urn:microsoft.com/office/officeart/2005/8/layout/arrow3" loCatId="relationship" qsTypeId="urn:microsoft.com/office/officeart/2005/8/quickstyle/3d2" qsCatId="3D" csTypeId="urn:microsoft.com/office/officeart/2005/8/colors/accent2_1" csCatId="accent2" phldr="1"/>
      <dgm:spPr/>
      <dgm:t>
        <a:bodyPr/>
        <a:lstStyle/>
        <a:p>
          <a:endParaRPr lang="el-GR"/>
        </a:p>
      </dgm:t>
    </dgm:pt>
    <dgm:pt modelId="{C4C1A7A2-9856-449A-98B1-E7721F89311D}">
      <dgm:prSet phldrT="[Text]"/>
      <dgm:spPr/>
      <dgm:t>
        <a:bodyPr/>
        <a:lstStyle/>
        <a:p>
          <a:r>
            <a:rPr lang="en-US" b="1" dirty="0" smtClean="0"/>
            <a:t>Teaching writing</a:t>
          </a:r>
          <a:endParaRPr lang="el-GR" b="1" dirty="0"/>
        </a:p>
      </dgm:t>
    </dgm:pt>
    <dgm:pt modelId="{67897B58-B3D6-487F-B967-1E5922032F1D}" type="parTrans" cxnId="{1A3BADC0-C66A-4617-B2D9-4C2B587ADDB8}">
      <dgm:prSet/>
      <dgm:spPr/>
      <dgm:t>
        <a:bodyPr/>
        <a:lstStyle/>
        <a:p>
          <a:endParaRPr lang="el-GR"/>
        </a:p>
      </dgm:t>
    </dgm:pt>
    <dgm:pt modelId="{E5F0E75A-2729-4B07-9AC7-057F31E1D707}" type="sibTrans" cxnId="{1A3BADC0-C66A-4617-B2D9-4C2B587ADDB8}">
      <dgm:prSet/>
      <dgm:spPr/>
      <dgm:t>
        <a:bodyPr/>
        <a:lstStyle/>
        <a:p>
          <a:endParaRPr lang="el-GR"/>
        </a:p>
      </dgm:t>
    </dgm:pt>
    <dgm:pt modelId="{1BD001A2-49F6-4D39-9340-6C931DC89986}">
      <dgm:prSet phldrT="[Text]"/>
      <dgm:spPr/>
      <dgm:t>
        <a:bodyPr/>
        <a:lstStyle/>
        <a:p>
          <a:r>
            <a:rPr lang="en-US" b="1" dirty="0" smtClean="0"/>
            <a:t>Assessing writing</a:t>
          </a:r>
          <a:endParaRPr lang="el-GR" b="1" dirty="0"/>
        </a:p>
      </dgm:t>
    </dgm:pt>
    <dgm:pt modelId="{F7E86A99-2BB5-492F-A075-7253C70F37DE}" type="parTrans" cxnId="{B8C14CE9-4F18-4F91-8579-88A9D66FA46F}">
      <dgm:prSet/>
      <dgm:spPr/>
      <dgm:t>
        <a:bodyPr/>
        <a:lstStyle/>
        <a:p>
          <a:endParaRPr lang="el-GR"/>
        </a:p>
      </dgm:t>
    </dgm:pt>
    <dgm:pt modelId="{79AD0DF3-017A-4FCB-8C9B-D06329C25C9B}" type="sibTrans" cxnId="{B8C14CE9-4F18-4F91-8579-88A9D66FA46F}">
      <dgm:prSet/>
      <dgm:spPr/>
      <dgm:t>
        <a:bodyPr/>
        <a:lstStyle/>
        <a:p>
          <a:endParaRPr lang="el-GR"/>
        </a:p>
      </dgm:t>
    </dgm:pt>
    <dgm:pt modelId="{5FA18078-F196-4D34-931A-1655680EB19B}" type="pres">
      <dgm:prSet presAssocID="{63590475-D4BF-4CF4-9878-B74B37A27891}" presName="compositeShape" presStyleCnt="0">
        <dgm:presLayoutVars>
          <dgm:chMax val="2"/>
          <dgm:dir/>
          <dgm:resizeHandles val="exact"/>
        </dgm:presLayoutVars>
      </dgm:prSet>
      <dgm:spPr/>
      <dgm:t>
        <a:bodyPr/>
        <a:lstStyle/>
        <a:p>
          <a:endParaRPr lang="el-GR"/>
        </a:p>
      </dgm:t>
    </dgm:pt>
    <dgm:pt modelId="{7B20BD05-6B46-47B0-94FA-C13CEF0ACA18}" type="pres">
      <dgm:prSet presAssocID="{63590475-D4BF-4CF4-9878-B74B37A27891}" presName="divider" presStyleLbl="fgShp" presStyleIdx="0" presStyleCnt="1"/>
      <dgm:spPr/>
    </dgm:pt>
    <dgm:pt modelId="{C7F2D6CE-1B62-49A5-A1A6-17206551B890}" type="pres">
      <dgm:prSet presAssocID="{C4C1A7A2-9856-449A-98B1-E7721F89311D}" presName="downArrow" presStyleLbl="node1" presStyleIdx="0" presStyleCnt="2"/>
      <dgm:spPr/>
    </dgm:pt>
    <dgm:pt modelId="{2366C863-E758-4CF7-B17E-80B6852B95E0}" type="pres">
      <dgm:prSet presAssocID="{C4C1A7A2-9856-449A-98B1-E7721F89311D}" presName="downArrowText" presStyleLbl="revTx" presStyleIdx="0" presStyleCnt="2">
        <dgm:presLayoutVars>
          <dgm:bulletEnabled val="1"/>
        </dgm:presLayoutVars>
      </dgm:prSet>
      <dgm:spPr/>
      <dgm:t>
        <a:bodyPr/>
        <a:lstStyle/>
        <a:p>
          <a:endParaRPr lang="el-GR"/>
        </a:p>
      </dgm:t>
    </dgm:pt>
    <dgm:pt modelId="{2A6E3ECF-F77E-4A70-95D0-36C3B3756901}" type="pres">
      <dgm:prSet presAssocID="{1BD001A2-49F6-4D39-9340-6C931DC89986}" presName="upArrow" presStyleLbl="node1" presStyleIdx="1" presStyleCnt="2"/>
      <dgm:spPr/>
    </dgm:pt>
    <dgm:pt modelId="{A739793C-8866-4F65-9B80-146DE547E97A}" type="pres">
      <dgm:prSet presAssocID="{1BD001A2-49F6-4D39-9340-6C931DC89986}" presName="upArrowText" presStyleLbl="revTx" presStyleIdx="1" presStyleCnt="2">
        <dgm:presLayoutVars>
          <dgm:bulletEnabled val="1"/>
        </dgm:presLayoutVars>
      </dgm:prSet>
      <dgm:spPr/>
      <dgm:t>
        <a:bodyPr/>
        <a:lstStyle/>
        <a:p>
          <a:endParaRPr lang="el-GR"/>
        </a:p>
      </dgm:t>
    </dgm:pt>
  </dgm:ptLst>
  <dgm:cxnLst>
    <dgm:cxn modelId="{1DC16AB5-1378-47CC-9B25-1A9D6CF781B8}" type="presOf" srcId="{63590475-D4BF-4CF4-9878-B74B37A27891}" destId="{5FA18078-F196-4D34-931A-1655680EB19B}" srcOrd="0" destOrd="0" presId="urn:microsoft.com/office/officeart/2005/8/layout/arrow3"/>
    <dgm:cxn modelId="{CDAB3AAA-7E16-438E-8B14-01C8BE3D2066}" type="presOf" srcId="{C4C1A7A2-9856-449A-98B1-E7721F89311D}" destId="{2366C863-E758-4CF7-B17E-80B6852B95E0}" srcOrd="0" destOrd="0" presId="urn:microsoft.com/office/officeart/2005/8/layout/arrow3"/>
    <dgm:cxn modelId="{1A3BADC0-C66A-4617-B2D9-4C2B587ADDB8}" srcId="{63590475-D4BF-4CF4-9878-B74B37A27891}" destId="{C4C1A7A2-9856-449A-98B1-E7721F89311D}" srcOrd="0" destOrd="0" parTransId="{67897B58-B3D6-487F-B967-1E5922032F1D}" sibTransId="{E5F0E75A-2729-4B07-9AC7-057F31E1D707}"/>
    <dgm:cxn modelId="{B8C14CE9-4F18-4F91-8579-88A9D66FA46F}" srcId="{63590475-D4BF-4CF4-9878-B74B37A27891}" destId="{1BD001A2-49F6-4D39-9340-6C931DC89986}" srcOrd="1" destOrd="0" parTransId="{F7E86A99-2BB5-492F-A075-7253C70F37DE}" sibTransId="{79AD0DF3-017A-4FCB-8C9B-D06329C25C9B}"/>
    <dgm:cxn modelId="{D2F3BD91-B9B9-42E3-809C-C1FA7C6418F7}" type="presOf" srcId="{1BD001A2-49F6-4D39-9340-6C931DC89986}" destId="{A739793C-8866-4F65-9B80-146DE547E97A}" srcOrd="0" destOrd="0" presId="urn:microsoft.com/office/officeart/2005/8/layout/arrow3"/>
    <dgm:cxn modelId="{5622358F-406A-4C24-AC66-44E7B552D717}" type="presParOf" srcId="{5FA18078-F196-4D34-931A-1655680EB19B}" destId="{7B20BD05-6B46-47B0-94FA-C13CEF0ACA18}" srcOrd="0" destOrd="0" presId="urn:microsoft.com/office/officeart/2005/8/layout/arrow3"/>
    <dgm:cxn modelId="{4F3C8BEB-1E13-44B9-9DEB-475292BB8C8D}" type="presParOf" srcId="{5FA18078-F196-4D34-931A-1655680EB19B}" destId="{C7F2D6CE-1B62-49A5-A1A6-17206551B890}" srcOrd="1" destOrd="0" presId="urn:microsoft.com/office/officeart/2005/8/layout/arrow3"/>
    <dgm:cxn modelId="{DE6B33D7-01B2-416B-80B8-012A2717E788}" type="presParOf" srcId="{5FA18078-F196-4D34-931A-1655680EB19B}" destId="{2366C863-E758-4CF7-B17E-80B6852B95E0}" srcOrd="2" destOrd="0" presId="urn:microsoft.com/office/officeart/2005/8/layout/arrow3"/>
    <dgm:cxn modelId="{B832AD76-16C0-444A-930A-F79A145A93ED}" type="presParOf" srcId="{5FA18078-F196-4D34-931A-1655680EB19B}" destId="{2A6E3ECF-F77E-4A70-95D0-36C3B3756901}" srcOrd="3" destOrd="0" presId="urn:microsoft.com/office/officeart/2005/8/layout/arrow3"/>
    <dgm:cxn modelId="{96B6E997-8D79-4C2E-A7CE-665EB5BD9009}" type="presParOf" srcId="{5FA18078-F196-4D34-931A-1655680EB19B}" destId="{A739793C-8866-4F65-9B80-146DE547E97A}"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90475-D4BF-4CF4-9878-B74B37A27891}" type="doc">
      <dgm:prSet loTypeId="urn:microsoft.com/office/officeart/2005/8/layout/arrow3" loCatId="relationship" qsTypeId="urn:microsoft.com/office/officeart/2005/8/quickstyle/3d2" qsCatId="3D" csTypeId="urn:microsoft.com/office/officeart/2005/8/colors/accent2_1" csCatId="accent2" phldr="1"/>
      <dgm:spPr/>
      <dgm:t>
        <a:bodyPr/>
        <a:lstStyle/>
        <a:p>
          <a:endParaRPr lang="el-GR"/>
        </a:p>
      </dgm:t>
    </dgm:pt>
    <dgm:pt modelId="{C4C1A7A2-9856-449A-98B1-E7721F89311D}">
      <dgm:prSet phldrT="[Text]"/>
      <dgm:spPr/>
      <dgm:t>
        <a:bodyPr/>
        <a:lstStyle/>
        <a:p>
          <a:r>
            <a:rPr lang="en-US" b="1" dirty="0" smtClean="0"/>
            <a:t>Teaching writing</a:t>
          </a:r>
          <a:endParaRPr lang="el-GR" b="1" dirty="0"/>
        </a:p>
      </dgm:t>
    </dgm:pt>
    <dgm:pt modelId="{67897B58-B3D6-487F-B967-1E5922032F1D}" type="parTrans" cxnId="{1A3BADC0-C66A-4617-B2D9-4C2B587ADDB8}">
      <dgm:prSet/>
      <dgm:spPr/>
      <dgm:t>
        <a:bodyPr/>
        <a:lstStyle/>
        <a:p>
          <a:endParaRPr lang="el-GR"/>
        </a:p>
      </dgm:t>
    </dgm:pt>
    <dgm:pt modelId="{E5F0E75A-2729-4B07-9AC7-057F31E1D707}" type="sibTrans" cxnId="{1A3BADC0-C66A-4617-B2D9-4C2B587ADDB8}">
      <dgm:prSet/>
      <dgm:spPr/>
      <dgm:t>
        <a:bodyPr/>
        <a:lstStyle/>
        <a:p>
          <a:endParaRPr lang="el-GR"/>
        </a:p>
      </dgm:t>
    </dgm:pt>
    <dgm:pt modelId="{1BD001A2-49F6-4D39-9340-6C931DC89986}">
      <dgm:prSet phldrT="[Text]"/>
      <dgm:spPr/>
      <dgm:t>
        <a:bodyPr/>
        <a:lstStyle/>
        <a:p>
          <a:r>
            <a:rPr lang="en-US" b="1" dirty="0" smtClean="0"/>
            <a:t>Assessing writing</a:t>
          </a:r>
          <a:endParaRPr lang="el-GR" b="1" dirty="0"/>
        </a:p>
      </dgm:t>
    </dgm:pt>
    <dgm:pt modelId="{F7E86A99-2BB5-492F-A075-7253C70F37DE}" type="parTrans" cxnId="{B8C14CE9-4F18-4F91-8579-88A9D66FA46F}">
      <dgm:prSet/>
      <dgm:spPr/>
      <dgm:t>
        <a:bodyPr/>
        <a:lstStyle/>
        <a:p>
          <a:endParaRPr lang="el-GR"/>
        </a:p>
      </dgm:t>
    </dgm:pt>
    <dgm:pt modelId="{79AD0DF3-017A-4FCB-8C9B-D06329C25C9B}" type="sibTrans" cxnId="{B8C14CE9-4F18-4F91-8579-88A9D66FA46F}">
      <dgm:prSet/>
      <dgm:spPr/>
      <dgm:t>
        <a:bodyPr/>
        <a:lstStyle/>
        <a:p>
          <a:endParaRPr lang="el-GR"/>
        </a:p>
      </dgm:t>
    </dgm:pt>
    <dgm:pt modelId="{5FA18078-F196-4D34-931A-1655680EB19B}" type="pres">
      <dgm:prSet presAssocID="{63590475-D4BF-4CF4-9878-B74B37A27891}" presName="compositeShape" presStyleCnt="0">
        <dgm:presLayoutVars>
          <dgm:chMax val="2"/>
          <dgm:dir/>
          <dgm:resizeHandles val="exact"/>
        </dgm:presLayoutVars>
      </dgm:prSet>
      <dgm:spPr/>
      <dgm:t>
        <a:bodyPr/>
        <a:lstStyle/>
        <a:p>
          <a:endParaRPr lang="el-GR"/>
        </a:p>
      </dgm:t>
    </dgm:pt>
    <dgm:pt modelId="{7B20BD05-6B46-47B0-94FA-C13CEF0ACA18}" type="pres">
      <dgm:prSet presAssocID="{63590475-D4BF-4CF4-9878-B74B37A27891}" presName="divider" presStyleLbl="fgShp" presStyleIdx="0" presStyleCnt="1"/>
      <dgm:spPr/>
    </dgm:pt>
    <dgm:pt modelId="{C7F2D6CE-1B62-49A5-A1A6-17206551B890}" type="pres">
      <dgm:prSet presAssocID="{C4C1A7A2-9856-449A-98B1-E7721F89311D}" presName="downArrow" presStyleLbl="node1" presStyleIdx="0" presStyleCnt="2"/>
      <dgm:spPr/>
    </dgm:pt>
    <dgm:pt modelId="{2366C863-E758-4CF7-B17E-80B6852B95E0}" type="pres">
      <dgm:prSet presAssocID="{C4C1A7A2-9856-449A-98B1-E7721F89311D}" presName="downArrowText" presStyleLbl="revTx" presStyleIdx="0" presStyleCnt="2">
        <dgm:presLayoutVars>
          <dgm:bulletEnabled val="1"/>
        </dgm:presLayoutVars>
      </dgm:prSet>
      <dgm:spPr/>
      <dgm:t>
        <a:bodyPr/>
        <a:lstStyle/>
        <a:p>
          <a:endParaRPr lang="el-GR"/>
        </a:p>
      </dgm:t>
    </dgm:pt>
    <dgm:pt modelId="{2A6E3ECF-F77E-4A70-95D0-36C3B3756901}" type="pres">
      <dgm:prSet presAssocID="{1BD001A2-49F6-4D39-9340-6C931DC89986}" presName="upArrow" presStyleLbl="node1" presStyleIdx="1" presStyleCnt="2"/>
      <dgm:spPr/>
    </dgm:pt>
    <dgm:pt modelId="{A739793C-8866-4F65-9B80-146DE547E97A}" type="pres">
      <dgm:prSet presAssocID="{1BD001A2-49F6-4D39-9340-6C931DC89986}" presName="upArrowText" presStyleLbl="revTx" presStyleIdx="1" presStyleCnt="2">
        <dgm:presLayoutVars>
          <dgm:bulletEnabled val="1"/>
        </dgm:presLayoutVars>
      </dgm:prSet>
      <dgm:spPr/>
      <dgm:t>
        <a:bodyPr/>
        <a:lstStyle/>
        <a:p>
          <a:endParaRPr lang="el-GR"/>
        </a:p>
      </dgm:t>
    </dgm:pt>
  </dgm:ptLst>
  <dgm:cxnLst>
    <dgm:cxn modelId="{A92018E7-138D-4851-B426-00D854655ABF}" type="presOf" srcId="{63590475-D4BF-4CF4-9878-B74B37A27891}" destId="{5FA18078-F196-4D34-931A-1655680EB19B}" srcOrd="0" destOrd="0" presId="urn:microsoft.com/office/officeart/2005/8/layout/arrow3"/>
    <dgm:cxn modelId="{1A3BADC0-C66A-4617-B2D9-4C2B587ADDB8}" srcId="{63590475-D4BF-4CF4-9878-B74B37A27891}" destId="{C4C1A7A2-9856-449A-98B1-E7721F89311D}" srcOrd="0" destOrd="0" parTransId="{67897B58-B3D6-487F-B967-1E5922032F1D}" sibTransId="{E5F0E75A-2729-4B07-9AC7-057F31E1D707}"/>
    <dgm:cxn modelId="{B8C14CE9-4F18-4F91-8579-88A9D66FA46F}" srcId="{63590475-D4BF-4CF4-9878-B74B37A27891}" destId="{1BD001A2-49F6-4D39-9340-6C931DC89986}" srcOrd="1" destOrd="0" parTransId="{F7E86A99-2BB5-492F-A075-7253C70F37DE}" sibTransId="{79AD0DF3-017A-4FCB-8C9B-D06329C25C9B}"/>
    <dgm:cxn modelId="{D32BD4AB-CD52-4B81-BE07-51E15D008077}" type="presOf" srcId="{C4C1A7A2-9856-449A-98B1-E7721F89311D}" destId="{2366C863-E758-4CF7-B17E-80B6852B95E0}" srcOrd="0" destOrd="0" presId="urn:microsoft.com/office/officeart/2005/8/layout/arrow3"/>
    <dgm:cxn modelId="{6676C8DE-26F8-49B2-92B6-AC96DA177FCD}" type="presOf" srcId="{1BD001A2-49F6-4D39-9340-6C931DC89986}" destId="{A739793C-8866-4F65-9B80-146DE547E97A}" srcOrd="0" destOrd="0" presId="urn:microsoft.com/office/officeart/2005/8/layout/arrow3"/>
    <dgm:cxn modelId="{2567D331-BE69-4776-90D3-6CBAE57364CD}" type="presParOf" srcId="{5FA18078-F196-4D34-931A-1655680EB19B}" destId="{7B20BD05-6B46-47B0-94FA-C13CEF0ACA18}" srcOrd="0" destOrd="0" presId="urn:microsoft.com/office/officeart/2005/8/layout/arrow3"/>
    <dgm:cxn modelId="{895B0D14-F301-4527-8292-3B8A7D8C0222}" type="presParOf" srcId="{5FA18078-F196-4D34-931A-1655680EB19B}" destId="{C7F2D6CE-1B62-49A5-A1A6-17206551B890}" srcOrd="1" destOrd="0" presId="urn:microsoft.com/office/officeart/2005/8/layout/arrow3"/>
    <dgm:cxn modelId="{4F3C2235-D6EF-4323-8CF9-CFCB2FB6F948}" type="presParOf" srcId="{5FA18078-F196-4D34-931A-1655680EB19B}" destId="{2366C863-E758-4CF7-B17E-80B6852B95E0}" srcOrd="2" destOrd="0" presId="urn:microsoft.com/office/officeart/2005/8/layout/arrow3"/>
    <dgm:cxn modelId="{985A3202-A0F9-4A14-A449-514BBFD40EF8}" type="presParOf" srcId="{5FA18078-F196-4D34-931A-1655680EB19B}" destId="{2A6E3ECF-F77E-4A70-95D0-36C3B3756901}" srcOrd="3" destOrd="0" presId="urn:microsoft.com/office/officeart/2005/8/layout/arrow3"/>
    <dgm:cxn modelId="{1FDB368C-BAED-4537-B24C-AFDB02212FFB}" type="presParOf" srcId="{5FA18078-F196-4D34-931A-1655680EB19B}" destId="{A739793C-8866-4F65-9B80-146DE547E97A}"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3EA4C-A139-4030-902F-5BF42005FF64}" type="doc">
      <dgm:prSet loTypeId="urn:microsoft.com/office/officeart/2005/8/layout/pyramid3" loCatId="pyramid" qsTypeId="urn:microsoft.com/office/officeart/2005/8/quickstyle/3d4" qsCatId="3D" csTypeId="urn:microsoft.com/office/officeart/2005/8/colors/colorful3" csCatId="colorful" phldr="1"/>
      <dgm:spPr/>
    </dgm:pt>
    <dgm:pt modelId="{CF2466DC-2E62-4A63-B0EE-C99C7B7126BA}">
      <dgm:prSet phldrT="[Text]" custT="1"/>
      <dgm:spPr/>
      <dgm:t>
        <a:bodyPr/>
        <a:lstStyle/>
        <a:p>
          <a:r>
            <a:rPr lang="en-US" sz="4800" dirty="0" smtClean="0">
              <a:latin typeface="Calibri" pitchFamily="34" charset="0"/>
            </a:rPr>
            <a:t>Test paper</a:t>
          </a:r>
          <a:endParaRPr lang="el-GR" sz="4800" dirty="0">
            <a:latin typeface="Calibri" pitchFamily="34" charset="0"/>
          </a:endParaRPr>
        </a:p>
      </dgm:t>
    </dgm:pt>
    <dgm:pt modelId="{00222223-5B01-4219-90BF-D8D60F59558D}" type="parTrans" cxnId="{C2B16E1D-4744-4EEC-8BFC-45E53CD37F05}">
      <dgm:prSet/>
      <dgm:spPr/>
      <dgm:t>
        <a:bodyPr/>
        <a:lstStyle/>
        <a:p>
          <a:endParaRPr lang="el-GR" sz="1400">
            <a:latin typeface="Calibri" pitchFamily="34" charset="0"/>
          </a:endParaRPr>
        </a:p>
      </dgm:t>
    </dgm:pt>
    <dgm:pt modelId="{923CB954-B3F7-4DBB-BBD7-74B996D1C16A}" type="sibTrans" cxnId="{C2B16E1D-4744-4EEC-8BFC-45E53CD37F05}">
      <dgm:prSet/>
      <dgm:spPr/>
      <dgm:t>
        <a:bodyPr/>
        <a:lstStyle/>
        <a:p>
          <a:endParaRPr lang="el-GR" sz="1400">
            <a:latin typeface="Calibri" pitchFamily="34" charset="0"/>
          </a:endParaRPr>
        </a:p>
      </dgm:t>
    </dgm:pt>
    <dgm:pt modelId="{45F124DD-355A-4D20-9318-2B7CACC2DF5A}">
      <dgm:prSet phldrT="[Text]" custT="1"/>
      <dgm:spPr/>
      <dgm:t>
        <a:bodyPr/>
        <a:lstStyle/>
        <a:p>
          <a:pPr>
            <a:spcAft>
              <a:spcPts val="3600"/>
            </a:spcAft>
          </a:pPr>
          <a:r>
            <a:rPr lang="en-US" sz="4400" dirty="0" smtClean="0">
              <a:solidFill>
                <a:schemeClr val="bg1"/>
              </a:solidFill>
              <a:latin typeface="Calibri" pitchFamily="34" charset="0"/>
            </a:rPr>
            <a:t>Task</a:t>
          </a:r>
          <a:endParaRPr lang="el-GR" sz="5400" dirty="0">
            <a:solidFill>
              <a:schemeClr val="bg1"/>
            </a:solidFill>
            <a:latin typeface="Calibri" pitchFamily="34" charset="0"/>
          </a:endParaRPr>
        </a:p>
      </dgm:t>
    </dgm:pt>
    <dgm:pt modelId="{8AD1F8A5-5055-47EF-9373-68E205CB8159}" type="parTrans" cxnId="{7E17B2C3-56B9-4AAB-A4FD-898CA83CF23C}">
      <dgm:prSet/>
      <dgm:spPr/>
      <dgm:t>
        <a:bodyPr/>
        <a:lstStyle/>
        <a:p>
          <a:endParaRPr lang="el-GR" sz="1400">
            <a:latin typeface="Calibri" pitchFamily="34" charset="0"/>
          </a:endParaRPr>
        </a:p>
      </dgm:t>
    </dgm:pt>
    <dgm:pt modelId="{5F4DA5BB-0E3C-460F-8C94-1DDCAEBF6B5C}" type="sibTrans" cxnId="{7E17B2C3-56B9-4AAB-A4FD-898CA83CF23C}">
      <dgm:prSet/>
      <dgm:spPr/>
      <dgm:t>
        <a:bodyPr/>
        <a:lstStyle/>
        <a:p>
          <a:endParaRPr lang="el-GR" sz="1400">
            <a:latin typeface="Calibri" pitchFamily="34" charset="0"/>
          </a:endParaRPr>
        </a:p>
      </dgm:t>
    </dgm:pt>
    <dgm:pt modelId="{131402F3-5206-4F73-93C2-4E85C65AA93D}" type="pres">
      <dgm:prSet presAssocID="{99A3EA4C-A139-4030-902F-5BF42005FF64}" presName="Name0" presStyleCnt="0">
        <dgm:presLayoutVars>
          <dgm:dir/>
          <dgm:animLvl val="lvl"/>
          <dgm:resizeHandles val="exact"/>
        </dgm:presLayoutVars>
      </dgm:prSet>
      <dgm:spPr/>
    </dgm:pt>
    <dgm:pt modelId="{5A95E219-5BFD-4529-8A5C-1B93E5C7F77F}" type="pres">
      <dgm:prSet presAssocID="{CF2466DC-2E62-4A63-B0EE-C99C7B7126BA}" presName="Name8" presStyleCnt="0"/>
      <dgm:spPr/>
    </dgm:pt>
    <dgm:pt modelId="{17B14D6D-AE5F-40B7-86EC-21064995D822}" type="pres">
      <dgm:prSet presAssocID="{CF2466DC-2E62-4A63-B0EE-C99C7B7126BA}" presName="level" presStyleLbl="node1" presStyleIdx="0" presStyleCnt="2" custLinFactNeighborX="530">
        <dgm:presLayoutVars>
          <dgm:chMax val="1"/>
          <dgm:bulletEnabled val="1"/>
        </dgm:presLayoutVars>
      </dgm:prSet>
      <dgm:spPr/>
      <dgm:t>
        <a:bodyPr/>
        <a:lstStyle/>
        <a:p>
          <a:endParaRPr lang="el-GR"/>
        </a:p>
      </dgm:t>
    </dgm:pt>
    <dgm:pt modelId="{F1360406-1DCD-4957-B11A-A89FCD70C412}" type="pres">
      <dgm:prSet presAssocID="{CF2466DC-2E62-4A63-B0EE-C99C7B7126BA}" presName="levelTx" presStyleLbl="revTx" presStyleIdx="0" presStyleCnt="0">
        <dgm:presLayoutVars>
          <dgm:chMax val="1"/>
          <dgm:bulletEnabled val="1"/>
        </dgm:presLayoutVars>
      </dgm:prSet>
      <dgm:spPr/>
      <dgm:t>
        <a:bodyPr/>
        <a:lstStyle/>
        <a:p>
          <a:endParaRPr lang="el-GR"/>
        </a:p>
      </dgm:t>
    </dgm:pt>
    <dgm:pt modelId="{39AAC466-3B94-47C0-A29C-CCBBF4253BFF}" type="pres">
      <dgm:prSet presAssocID="{45F124DD-355A-4D20-9318-2B7CACC2DF5A}" presName="Name8" presStyleCnt="0"/>
      <dgm:spPr/>
    </dgm:pt>
    <dgm:pt modelId="{8D294421-3B96-4BDE-8AC2-3E1664987AE1}" type="pres">
      <dgm:prSet presAssocID="{45F124DD-355A-4D20-9318-2B7CACC2DF5A}" presName="level" presStyleLbl="node1" presStyleIdx="1" presStyleCnt="2" custScaleX="109175" custLinFactNeighborY="-7864">
        <dgm:presLayoutVars>
          <dgm:chMax val="1"/>
          <dgm:bulletEnabled val="1"/>
        </dgm:presLayoutVars>
      </dgm:prSet>
      <dgm:spPr/>
      <dgm:t>
        <a:bodyPr/>
        <a:lstStyle/>
        <a:p>
          <a:endParaRPr lang="el-GR"/>
        </a:p>
      </dgm:t>
    </dgm:pt>
    <dgm:pt modelId="{059E875C-1CEC-4332-8253-38055750893A}" type="pres">
      <dgm:prSet presAssocID="{45F124DD-355A-4D20-9318-2B7CACC2DF5A}" presName="levelTx" presStyleLbl="revTx" presStyleIdx="0" presStyleCnt="0">
        <dgm:presLayoutVars>
          <dgm:chMax val="1"/>
          <dgm:bulletEnabled val="1"/>
        </dgm:presLayoutVars>
      </dgm:prSet>
      <dgm:spPr/>
      <dgm:t>
        <a:bodyPr/>
        <a:lstStyle/>
        <a:p>
          <a:endParaRPr lang="el-GR"/>
        </a:p>
      </dgm:t>
    </dgm:pt>
  </dgm:ptLst>
  <dgm:cxnLst>
    <dgm:cxn modelId="{E15F5D58-2654-4DFB-B1CF-13A1B47ED74D}" type="presOf" srcId="{45F124DD-355A-4D20-9318-2B7CACC2DF5A}" destId="{059E875C-1CEC-4332-8253-38055750893A}" srcOrd="1" destOrd="0" presId="urn:microsoft.com/office/officeart/2005/8/layout/pyramid3"/>
    <dgm:cxn modelId="{ABC8522A-369D-42C1-8E48-DE05E5977D3C}" type="presOf" srcId="{CF2466DC-2E62-4A63-B0EE-C99C7B7126BA}" destId="{F1360406-1DCD-4957-B11A-A89FCD70C412}" srcOrd="1" destOrd="0" presId="urn:microsoft.com/office/officeart/2005/8/layout/pyramid3"/>
    <dgm:cxn modelId="{C4F01797-DE90-4FD1-8FDC-ABED01AF3289}" type="presOf" srcId="{99A3EA4C-A139-4030-902F-5BF42005FF64}" destId="{131402F3-5206-4F73-93C2-4E85C65AA93D}" srcOrd="0" destOrd="0" presId="urn:microsoft.com/office/officeart/2005/8/layout/pyramid3"/>
    <dgm:cxn modelId="{7E17B2C3-56B9-4AAB-A4FD-898CA83CF23C}" srcId="{99A3EA4C-A139-4030-902F-5BF42005FF64}" destId="{45F124DD-355A-4D20-9318-2B7CACC2DF5A}" srcOrd="1" destOrd="0" parTransId="{8AD1F8A5-5055-47EF-9373-68E205CB8159}" sibTransId="{5F4DA5BB-0E3C-460F-8C94-1DDCAEBF6B5C}"/>
    <dgm:cxn modelId="{C2B16E1D-4744-4EEC-8BFC-45E53CD37F05}" srcId="{99A3EA4C-A139-4030-902F-5BF42005FF64}" destId="{CF2466DC-2E62-4A63-B0EE-C99C7B7126BA}" srcOrd="0" destOrd="0" parTransId="{00222223-5B01-4219-90BF-D8D60F59558D}" sibTransId="{923CB954-B3F7-4DBB-BBD7-74B996D1C16A}"/>
    <dgm:cxn modelId="{2D765B8A-5FDC-47BB-8A7B-6C8A7FD23927}" type="presOf" srcId="{CF2466DC-2E62-4A63-B0EE-C99C7B7126BA}" destId="{17B14D6D-AE5F-40B7-86EC-21064995D822}" srcOrd="0" destOrd="0" presId="urn:microsoft.com/office/officeart/2005/8/layout/pyramid3"/>
    <dgm:cxn modelId="{CFA4FD28-A0FE-42B4-B7D6-E084035DF23A}" type="presOf" srcId="{45F124DD-355A-4D20-9318-2B7CACC2DF5A}" destId="{8D294421-3B96-4BDE-8AC2-3E1664987AE1}" srcOrd="0" destOrd="0" presId="urn:microsoft.com/office/officeart/2005/8/layout/pyramid3"/>
    <dgm:cxn modelId="{B8C6F543-3B77-4523-8FCF-68AE0CF008D8}" type="presParOf" srcId="{131402F3-5206-4F73-93C2-4E85C65AA93D}" destId="{5A95E219-5BFD-4529-8A5C-1B93E5C7F77F}" srcOrd="0" destOrd="0" presId="urn:microsoft.com/office/officeart/2005/8/layout/pyramid3"/>
    <dgm:cxn modelId="{288372C0-F9BA-476D-8496-4E1C29D6EE31}" type="presParOf" srcId="{5A95E219-5BFD-4529-8A5C-1B93E5C7F77F}" destId="{17B14D6D-AE5F-40B7-86EC-21064995D822}" srcOrd="0" destOrd="0" presId="urn:microsoft.com/office/officeart/2005/8/layout/pyramid3"/>
    <dgm:cxn modelId="{A072CCF5-9D01-4903-923C-8CEB96858E74}" type="presParOf" srcId="{5A95E219-5BFD-4529-8A5C-1B93E5C7F77F}" destId="{F1360406-1DCD-4957-B11A-A89FCD70C412}" srcOrd="1" destOrd="0" presId="urn:microsoft.com/office/officeart/2005/8/layout/pyramid3"/>
    <dgm:cxn modelId="{E4CB92FB-F369-408B-A3C5-D04DD265B0EE}" type="presParOf" srcId="{131402F3-5206-4F73-93C2-4E85C65AA93D}" destId="{39AAC466-3B94-47C0-A29C-CCBBF4253BFF}" srcOrd="1" destOrd="0" presId="urn:microsoft.com/office/officeart/2005/8/layout/pyramid3"/>
    <dgm:cxn modelId="{EF2A37D4-1CD2-415E-8BF1-E518396585F4}" type="presParOf" srcId="{39AAC466-3B94-47C0-A29C-CCBBF4253BFF}" destId="{8D294421-3B96-4BDE-8AC2-3E1664987AE1}" srcOrd="0" destOrd="0" presId="urn:microsoft.com/office/officeart/2005/8/layout/pyramid3"/>
    <dgm:cxn modelId="{51EB1605-1957-45D6-B84D-09D1DA7183DE}" type="presParOf" srcId="{39AAC466-3B94-47C0-A29C-CCBBF4253BFF}" destId="{059E875C-1CEC-4332-8253-38055750893A}"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20BD05-6B46-47B0-94FA-C13CEF0ACA18}">
      <dsp:nvSpPr>
        <dsp:cNvPr id="0" name=""/>
        <dsp:cNvSpPr/>
      </dsp:nvSpPr>
      <dsp:spPr>
        <a:xfrm rot="21300000">
          <a:off x="23896" y="1733533"/>
          <a:ext cx="7739414" cy="886279"/>
        </a:xfrm>
        <a:prstGeom prst="mathMinus">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7F2D6CE-1B62-49A5-A1A6-17206551B890}">
      <dsp:nvSpPr>
        <dsp:cNvPr id="0" name=""/>
        <dsp:cNvSpPr/>
      </dsp:nvSpPr>
      <dsp:spPr>
        <a:xfrm>
          <a:off x="934464" y="217667"/>
          <a:ext cx="2336162" cy="1741338"/>
        </a:xfrm>
        <a:prstGeom prst="down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66C863-E758-4CF7-B17E-80B6852B95E0}">
      <dsp:nvSpPr>
        <dsp:cNvPr id="0" name=""/>
        <dsp:cNvSpPr/>
      </dsp:nvSpPr>
      <dsp:spPr>
        <a:xfrm>
          <a:off x="4127220" y="0"/>
          <a:ext cx="2491906" cy="18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Teaching writing</a:t>
          </a:r>
          <a:endParaRPr lang="el-GR" sz="3200" b="1" kern="1200" dirty="0"/>
        </a:p>
      </dsp:txBody>
      <dsp:txXfrm>
        <a:off x="4127220" y="0"/>
        <a:ext cx="2491906" cy="1828405"/>
      </dsp:txXfrm>
    </dsp:sp>
    <dsp:sp modelId="{2A6E3ECF-F77E-4A70-95D0-36C3B3756901}">
      <dsp:nvSpPr>
        <dsp:cNvPr id="0" name=""/>
        <dsp:cNvSpPr/>
      </dsp:nvSpPr>
      <dsp:spPr>
        <a:xfrm>
          <a:off x="4516580" y="2394340"/>
          <a:ext cx="2336162" cy="1741338"/>
        </a:xfrm>
        <a:prstGeom prst="up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39793C-8866-4F65-9B80-146DE547E97A}">
      <dsp:nvSpPr>
        <dsp:cNvPr id="0" name=""/>
        <dsp:cNvSpPr/>
      </dsp:nvSpPr>
      <dsp:spPr>
        <a:xfrm>
          <a:off x="1168081" y="2524941"/>
          <a:ext cx="2491906" cy="18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Assessing writing</a:t>
          </a:r>
          <a:endParaRPr lang="el-GR" sz="3200" b="1" kern="1200" dirty="0"/>
        </a:p>
      </dsp:txBody>
      <dsp:txXfrm>
        <a:off x="1168081" y="2524941"/>
        <a:ext cx="2491906" cy="18284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20BD05-6B46-47B0-94FA-C13CEF0ACA18}">
      <dsp:nvSpPr>
        <dsp:cNvPr id="0" name=""/>
        <dsp:cNvSpPr/>
      </dsp:nvSpPr>
      <dsp:spPr>
        <a:xfrm rot="21300000">
          <a:off x="23896" y="1733533"/>
          <a:ext cx="7739414" cy="886279"/>
        </a:xfrm>
        <a:prstGeom prst="mathMinus">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7F2D6CE-1B62-49A5-A1A6-17206551B890}">
      <dsp:nvSpPr>
        <dsp:cNvPr id="0" name=""/>
        <dsp:cNvSpPr/>
      </dsp:nvSpPr>
      <dsp:spPr>
        <a:xfrm>
          <a:off x="934464" y="217667"/>
          <a:ext cx="2336162" cy="1741338"/>
        </a:xfrm>
        <a:prstGeom prst="down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66C863-E758-4CF7-B17E-80B6852B95E0}">
      <dsp:nvSpPr>
        <dsp:cNvPr id="0" name=""/>
        <dsp:cNvSpPr/>
      </dsp:nvSpPr>
      <dsp:spPr>
        <a:xfrm>
          <a:off x="4127220" y="0"/>
          <a:ext cx="2491906" cy="18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Teaching writing</a:t>
          </a:r>
          <a:endParaRPr lang="el-GR" sz="3200" b="1" kern="1200" dirty="0"/>
        </a:p>
      </dsp:txBody>
      <dsp:txXfrm>
        <a:off x="4127220" y="0"/>
        <a:ext cx="2491906" cy="1828405"/>
      </dsp:txXfrm>
    </dsp:sp>
    <dsp:sp modelId="{2A6E3ECF-F77E-4A70-95D0-36C3B3756901}">
      <dsp:nvSpPr>
        <dsp:cNvPr id="0" name=""/>
        <dsp:cNvSpPr/>
      </dsp:nvSpPr>
      <dsp:spPr>
        <a:xfrm>
          <a:off x="4516580" y="2394340"/>
          <a:ext cx="2336162" cy="1741338"/>
        </a:xfrm>
        <a:prstGeom prst="up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39793C-8866-4F65-9B80-146DE547E97A}">
      <dsp:nvSpPr>
        <dsp:cNvPr id="0" name=""/>
        <dsp:cNvSpPr/>
      </dsp:nvSpPr>
      <dsp:spPr>
        <a:xfrm>
          <a:off x="1168081" y="2524941"/>
          <a:ext cx="2491906" cy="182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Assessing writing</a:t>
          </a:r>
          <a:endParaRPr lang="el-GR" sz="3200" b="1" kern="1200" dirty="0"/>
        </a:p>
      </dsp:txBody>
      <dsp:txXfrm>
        <a:off x="1168081" y="2524941"/>
        <a:ext cx="2491906" cy="18284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B14D6D-AE5F-40B7-86EC-21064995D822}">
      <dsp:nvSpPr>
        <dsp:cNvPr id="0" name=""/>
        <dsp:cNvSpPr/>
      </dsp:nvSpPr>
      <dsp:spPr>
        <a:xfrm rot="10800000">
          <a:off x="0" y="0"/>
          <a:ext cx="4439816" cy="1959992"/>
        </a:xfrm>
        <a:prstGeom prst="trapezoid">
          <a:avLst>
            <a:gd name="adj" fmla="val 56631"/>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latin typeface="Calibri" pitchFamily="34" charset="0"/>
            </a:rPr>
            <a:t>Test paper</a:t>
          </a:r>
          <a:endParaRPr lang="el-GR" sz="4800" kern="1200" dirty="0">
            <a:latin typeface="Calibri" pitchFamily="34" charset="0"/>
          </a:endParaRPr>
        </a:p>
      </dsp:txBody>
      <dsp:txXfrm>
        <a:off x="776967" y="0"/>
        <a:ext cx="2885880" cy="1959992"/>
      </dsp:txXfrm>
    </dsp:sp>
    <dsp:sp modelId="{8D294421-3B96-4BDE-8AC2-3E1664987AE1}">
      <dsp:nvSpPr>
        <dsp:cNvPr id="0" name=""/>
        <dsp:cNvSpPr/>
      </dsp:nvSpPr>
      <dsp:spPr>
        <a:xfrm rot="10800000">
          <a:off x="1008115" y="1805858"/>
          <a:ext cx="2423584" cy="1959992"/>
        </a:xfrm>
        <a:prstGeom prst="trapezoid">
          <a:avLst>
            <a:gd name="adj" fmla="val 56631"/>
          </a:avLst>
        </a:prstGeom>
        <a:solidFill>
          <a:schemeClr val="accent3">
            <a:hueOff val="0"/>
            <a:satOff val="0"/>
            <a:lumOff val="-10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ts val="3600"/>
            </a:spcAft>
          </a:pPr>
          <a:r>
            <a:rPr lang="en-US" sz="4400" kern="1200" dirty="0" smtClean="0">
              <a:solidFill>
                <a:schemeClr val="bg1"/>
              </a:solidFill>
              <a:latin typeface="Calibri" pitchFamily="34" charset="0"/>
            </a:rPr>
            <a:t>Task</a:t>
          </a:r>
          <a:endParaRPr lang="el-GR" sz="5400" kern="1200" dirty="0">
            <a:solidFill>
              <a:schemeClr val="bg1"/>
            </a:solidFill>
            <a:latin typeface="Calibri" pitchFamily="34" charset="0"/>
          </a:endParaRPr>
        </a:p>
      </dsp:txBody>
      <dsp:txXfrm>
        <a:off x="1008115" y="1805858"/>
        <a:ext cx="2423584" cy="195999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9B2073F-DDD6-471D-BF7B-09DFE4424E3F}"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CE92421-9B1D-4C81-8254-7F475E85900F}"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BA74E4-0D0C-4CE3-A679-E207173BA447}"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E7BD129-33EE-4722-8604-C6E20286AA1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491A5DB-F1F4-4594-A8EE-55154896E9E5}"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8648FF-0157-4405-BDFB-11FF3AB633C4}"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E3CD148-FF8C-454C-8D5C-30654C95002D}"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9B2BF9E-5FFF-4C1F-A3D4-B039E9B698F4}"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10F2D63-8077-4354-B2BC-DDC28909920D}"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2291F1E-68E0-4C52-9F95-04C1030BC91F}"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283B3B-51BC-4C06-8967-9A4D8DEB943A}"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7A00D9-B670-4348-9329-2D5D9100037D}"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gr/url?sa=i&amp;rct=j&amp;q=&amp;esrc=s&amp;frm=1&amp;source=images&amp;cd=&amp;cad=rja&amp;docid=zmheaH3_A_HvDM&amp;tbnid=VNkziFVX1o_liM:&amp;ved=0CAUQjRw&amp;url=http://bethtrissel.wordpress.com/2012/01/12/great-writing-quotes-with-fabulous-commentary-and-pics/book-history-writing-old-pen-antique-4/&amp;ei=R8-TUYOLK4XL0QXi0YHACA&amp;bvm=bv.46471029,d.d2k&amp;psig=AFQjCNEVDrzAbZsNL6CFdabTVXOpVq-d4A&amp;ust=136872727470210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gr/url?sa=i&amp;rct=j&amp;q=&amp;esrc=s&amp;frm=1&amp;source=images&amp;cd=&amp;cad=rja&amp;docid=yj7Bq1F3RKIfQM&amp;tbnid=PhYxXRMzdPtpgM:&amp;ved=0CAUQjRw&amp;url=http://www.oise.utoronto.ca/balancedliteracydiet/Writing_Processes_Strategies.html&amp;ei=YMyTUe7hCumo0QXXqYDgDA&amp;bvm=bv.46471029,d.d2k&amp;psig=AFQjCNH4IKgj-KTm3UQ834lzdHEfgeL2DA&amp;ust=136872699188882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docid=biIYKewH3htFFM&amp;tbnid=9h6IQ1ZCUEB5XM:&amp;ved=0CAUQjRw&amp;url=http://www.soundstepunderlayment.com/Home/acoustic-underlayment&amp;ei=NCyVUdD7L-qY1AWH-oHgCg&amp;bvm=bv.46471029,d.d2k&amp;psig=AFQjCNH_NsDKpbXc9M-d46hZJ0VDa-PybQ&amp;ust=1368816989104914"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0"/>
          <p:cNvSpPr>
            <a:spLocks noGrp="1" noChangeArrowheads="1"/>
          </p:cNvSpPr>
          <p:nvPr>
            <p:ph type="ctrTitle"/>
          </p:nvPr>
        </p:nvSpPr>
        <p:spPr>
          <a:xfrm>
            <a:off x="1331913" y="620713"/>
            <a:ext cx="7488237" cy="936625"/>
          </a:xfrm>
        </p:spPr>
        <p:txBody>
          <a:bodyPr/>
          <a:lstStyle/>
          <a:p>
            <a:pPr algn="l" eaLnBrk="1" hangingPunct="1">
              <a:defRPr/>
            </a:pPr>
            <a:r>
              <a:rPr lang="es-ES" sz="4000" b="1" dirty="0" smtClean="0">
                <a:solidFill>
                  <a:schemeClr val="tx1">
                    <a:lumMod val="95000"/>
                    <a:lumOff val="5000"/>
                  </a:schemeClr>
                </a:solidFill>
                <a:effectLst>
                  <a:outerShdw blurRad="38100" dist="38100" dir="2700000" algn="tl">
                    <a:srgbClr val="000000">
                      <a:alpha val="43137"/>
                    </a:srgbClr>
                  </a:outerShdw>
                </a:effectLst>
                <a:latin typeface="Franklin Gothic Demi Cond" pitchFamily="34" charset="0"/>
              </a:rPr>
              <a:t>ASSESSING WRITING </a:t>
            </a:r>
          </a:p>
        </p:txBody>
      </p:sp>
      <p:sp>
        <p:nvSpPr>
          <p:cNvPr id="2051" name="Rectangle 168"/>
          <p:cNvSpPr>
            <a:spLocks noChangeArrowheads="1"/>
          </p:cNvSpPr>
          <p:nvPr/>
        </p:nvSpPr>
        <p:spPr bwMode="auto">
          <a:xfrm>
            <a:off x="1403350" y="1845196"/>
            <a:ext cx="7633146" cy="647700"/>
          </a:xfrm>
          <a:prstGeom prst="rect">
            <a:avLst/>
          </a:prstGeom>
          <a:noFill/>
          <a:ln w="9525">
            <a:noFill/>
            <a:miter lim="800000"/>
            <a:headEnd/>
            <a:tailEnd/>
          </a:ln>
        </p:spPr>
        <p:txBody>
          <a:bodyPr anchor="ctr"/>
          <a:lstStyle/>
          <a:p>
            <a:r>
              <a:rPr lang="es-ES" sz="3200" b="1" dirty="0" err="1" smtClean="0">
                <a:solidFill>
                  <a:schemeClr val="bg1"/>
                </a:solidFill>
                <a:latin typeface="Calibri" pitchFamily="34" charset="0"/>
              </a:rPr>
              <a:t>Evaluation</a:t>
            </a:r>
            <a:r>
              <a:rPr lang="es-ES" sz="3200" b="1" dirty="0" smtClean="0">
                <a:solidFill>
                  <a:schemeClr val="bg1"/>
                </a:solidFill>
                <a:latin typeface="Calibri" pitchFamily="34" charset="0"/>
              </a:rPr>
              <a:t> and </a:t>
            </a:r>
            <a:r>
              <a:rPr lang="es-ES" sz="3200" b="1" dirty="0" err="1" smtClean="0">
                <a:solidFill>
                  <a:schemeClr val="bg1"/>
                </a:solidFill>
                <a:latin typeface="Calibri" pitchFamily="34" charset="0"/>
              </a:rPr>
              <a:t>Testing</a:t>
            </a:r>
            <a:r>
              <a:rPr lang="es-ES" sz="3200" b="1" dirty="0" smtClean="0">
                <a:solidFill>
                  <a:schemeClr val="bg1"/>
                </a:solidFill>
                <a:latin typeface="Calibri" pitchFamily="34" charset="0"/>
              </a:rPr>
              <a:t> in Language </a:t>
            </a:r>
            <a:r>
              <a:rPr lang="es-ES" sz="3200" b="1" dirty="0" err="1" smtClean="0">
                <a:solidFill>
                  <a:schemeClr val="bg1"/>
                </a:solidFill>
                <a:latin typeface="Calibri" pitchFamily="34" charset="0"/>
              </a:rPr>
              <a:t>Education</a:t>
            </a:r>
            <a:endParaRPr lang="es-ES" sz="3200" b="1" dirty="0" smtClean="0">
              <a:solidFill>
                <a:schemeClr val="bg1"/>
              </a:solidFill>
              <a:latin typeface="Calibri" pitchFamily="34" charset="0"/>
            </a:endParaRPr>
          </a:p>
          <a:p>
            <a:r>
              <a:rPr lang="es-ES" b="1" dirty="0" smtClean="0">
                <a:solidFill>
                  <a:schemeClr val="bg1"/>
                </a:solidFill>
                <a:latin typeface="Calibri" pitchFamily="34" charset="0"/>
              </a:rPr>
              <a:t>Kia Karavas  &amp; Maria Stathopoulou</a:t>
            </a:r>
            <a:endParaRPr lang="es-ES" b="1" dirty="0">
              <a:solidFill>
                <a:schemeClr val="bg1"/>
              </a:solidFill>
              <a:latin typeface="Calibri" pitchFamily="34" charset="0"/>
            </a:endParaRPr>
          </a:p>
        </p:txBody>
      </p:sp>
      <p:sp>
        <p:nvSpPr>
          <p:cNvPr id="2052" name="AutoShape 178" descr="data:image/jpeg;base64,/9j/4AAQSkZJRgABAQAAAQABAAD/2wCEAAkGBhMREBQUEhQWFRUWGBoWFhcUGCAaFxkYFxccFxgcGxYYHCYiGRklHBocHy8gIycsLSwsGB4xNTAsNSYrLCkBCQoKBQUFDQUFDSkYEhgpKSkpKSkpKSkpKSkpKSkpKSkpKSkpKSkpKSkpKSkpKSkpKSkpKSkpKSkpKSkpKSkpKf/AABEIAPoAyQMBIgACEQEDEQH/xAAbAAEAAwEBAQEAAAAAAAAAAAAAAwQFBgIBB//EAEQQAAICAQMCBAQEAgcGAwkAAAECAxEABBIhBTETIkFRBjJhcRQjgZFCUhUkYnKhsbIzNHOC0fAlY4MHhJKio7PB0uH/xAAUAQEAAAAAAAAAAAAAAAAAAAAA/8QAFBEBAAAAAAAAAAAAAAAAAAAAAP/aAAwDAQACEQMRAD8A/ccYxgMYxgMYxgMYxgMYxgMYxgMYxgMYxgMYxgMYxgMYxgMYxgMYxgMYxgMpN1qAO0ZmiDoQGUuAwJAYAgng0Qf1GXcpydHgZmZoo2ZqLFlBJIFA8jvXGAPWILrxor9t6/8AXPE/X9OgiLzRqJiFiLMAJCewW/mJsdsx/g7pMLaNC0MZO+Xkot0JnC816Cv2y31/Soq6UKqhU1EQC0KAa0oD0+bA3AcZ8AyvrOpRQ14siR7jS72C2QLoWeTWBZxlefXxxp4jyIqcedmAXnt5ia5sfvkyuCAQbB5BHasD1jK2t6nFAAZpY4wTQMjhQT7AsRZywjggEGweQR2IwPuMh1aqY23kqu07mDFCBXJ3qQV49QRWRdJWIQR+C2+PbaP4hk3KeQfEYkvd9yTgW8ZDp9bHJuCOr7TTbWBo+xo8H6Z6knVa3MBZoWQLPehfc4EmMZ4lmVRbEAcCyaFk0OT7kgfrgfVkBJAIJHej2yCXqUSyLG0iCRvlQsAx+y9zmV0aLTxzauRViRpJlDMoUM1RoBubu3nZqv8Amy5q561UC/zJKf8A4fD/AOuBpYzxLe07auuL7X6XXpnnS79i+Jt315tl7b+hPJH1wJcYxgMYxgMYxgMYyPURsykK2wnswANfoeDgZPwd/uUf3kP/ANV8p/H8IfTwqSQG1ekUlSQaOoQGipBHHFjtmt0PpX4aFYt5cL2JAFWb9Pqc8dd6INUkamR4/DlSYFAhtom3qD4iNxuAPFHgc4GJLoxodfpPBJWDU79O8VkoJFjaaORVPytSMpI72t3QrR/Bu2smYS7SEjABQN5Du7E9gWBuu9DLPVugjUPp3aR1Onk8Vdm3zNsZKbcp42sw4rv6Zb1HT0dgxsMAQGVirUe4tSLH0PGBh65Ej0Otiil3PGkrEdijMhkUbRyq3yP1o5dX4cjdfziZJCQzOeOzbtqr2SP+HaP4TRJJJy0vRohE8QBCve/zHc27hiXJsk+pvLcUe0AWTXubP7nvgYUg3dQkUShHMKMoKhiUDOH27vSyt17j2GXukhEaWFZAzKQ5QALsDjilH8LFWN9r3e2S9Q6LDOUaVAzISUayrqSKO11IIsexyTQ9NjhBEaBdx3MR8zNVWzHljQAskngYFnOf6RqlTpem8Vtm+GCO/XdKqxrVeu5hm3qYBIjISwDAqSjFGAIrh1IKn6ggjKnT+lQxwCBfPEF2bZGMvlqtpLkkrXFH0wKXRoUWbwnVfG08SqrKKDQSEhDXYG4iCPQrxw2e/iiMssIUgE6iIWRdAt5iL7NXY+ho81mho+mxRFjGgUtW4+prtyfQe2fNfoTLsptuxw/a7q+Oe3fAoLENNOAhbY8UjsHdn80RSiC7GiQ7X70PbKsOnOzTvITJ45Xxkdi0dupkUojWF2uFAAoEXdmjmtqOml50lL+VEdChW78QrZ3Xx8o4++V9H0HY0e6VnSEVEhAG3y7AWI5dgpKgn3JNnnAg6d0nTgSs0UQAmZrKLS7Ko2RxW279CM89VhEut0i2wUxTtaNtJAMNDcp3UbBtSPlHoaNrUdC3lgZXEbtvaMbQD2td23dsJFkXzZF0az4eisNTFKroqRI0axiPnY+0kBt9DlFPC9hX1wPWistPAzMQu0qdx37JFNee91hgwDXfA5sZzcUhm6LoZGLyO34NraVlLNJLGh3uDZBDmxzx6HjOli6bImommDofEVFCFSCPDB2+fceLZj8vqPbnP0/w/Kmgg0xKM0Jg824gN4EiSX8pILFO3NX3OBe/FyxSwpKyMJSyAohWnVC9UWawVVvX+H65L1HqTI6RRpvkeyLNIiju7t3A9AACSSOwthD1XSzvNpWiERWOQvLvZg20xtH5AEIJ85PJHb68UfiLTzpqIpdM/mYeFIm0MzRglgUDEBSrNyxNUefTAp9O1Gsk6hJptRqE2wJDOPw0Zj8TxGkXZJvdztBQHykX68WD2Gc78K9PSJ5y3jHUOVaVtR4ZkKWwjow+Twx5gB3HP0zosBjGMBmH8VBJNHIdzccKY3ZGD7tnzIwPDcZuZy/xT8OQHTyN4MZdnUl2UFuZQzeYi/cVgdJCgQKoPYULJJofViSfuckzNXp2l01yhIoQAbcBUFNQ5PA9B3yt1C9RPFErkQ7GmkMT7S/IWJdy87DbMSpB/LUcgkYG3ny8y+gyvc8bsX8GbYrN8xVoo5Rdeo8TbfqFByl8a9NSSFHaMSFJoeHsrtaZEktbo+Rm5IwOixecr1jRr+Oil3SBYgviKJHEf5rFIz4YOw0VN2Dw1+gzS8INrWAd/LEHZRI223ZkU7N20cK1cd+e4wNjK+v07SRlUkaJj2dApI5vs4I+nb1zlPg1dR4cgictGskiLJqZJJnLJI6MoViCqqRtssbKniqJ19S8sum1SzoE2hlQox86iMNvHYr5iRX9nvzgX+naFo4fDllac828gUFgfQqoA7cdsz/hjpkMPjmKNI7mcHYoW6PY17En98+9P6IpSB1d0Cw1tQ1uMnhsWY9y3k7/AFOU+ldH8XSy1JIC8mpXluOZZE5Hr2wN7qUcrRMIHSOT+FpELqOebQMpPHHfPnTEmWMCd0d/UxqVX9ix/wCzlD4zDjp+qaN2SRIJXRkbaQ6xsVNj6gZY0ug3abY0krB1vd4hWQbh6SJtYfcG8DSxnGfC83UH0sbqYqCgATs7ySlfKzNIDUQYgkCmoEE99o6zQ6sSRJJRG5QaPcWOQfqDx+mBPjOc1PxS6xHUJDv04YKCGqRwTtEiqRt2biO7A7bb0AO5opHaNTIoRz3UG6+l+uBPnNa74nmTXrpkhjZCEJkaUqRvDnbs8MgtSEgbuR6jOlz8/wCqa6NRrZ5ZY42TUpLDbAMyaRIw4AJ5srMtD0bA/QM5FvxGo1jIxTTajTxq6NE5mRo9QzKQ6vHH/FD6H2zrQcyNMg/pCY+vgxKfsHkI/wBRwMzTrqoNZ+YUmacbUYuY1WOHzH8tYm85Lk9zdVYrnqrzI6j/AL7pP7s/+lM2MBjGMBmf17TM+ncKCWFMAO7FGD1z71X65oYwMJtS+rZFEUkcauryGZdpbw23KqrfILAWT6cUbNTawNFqllCM6PGImCC2VlYtGa/lO5gT6eX0sjXxgU+maQorF63yOZHrtZAUC/Xaiqt+u26F1lT4tRjodTt+YRMy/wB5BuH+IzXyHVaRJUKSKGVuCp7Eex9x9MCnDAs8cxvyykixXZQEBB/5dw++U/hhmcyySCn8kLfVoV81fTe7Zq6Lp0UMYjiRUQcBVFADtwBjTdNjj3bFC7vmri/+7wMf4FQjSuCK/rWs7/XWTEf4Zq9YP9Xm/wCG/wDpOY/WlOhg3aYhTJNFGfF3yjdPOse6mkFcyFjR5zZ1nTxPCYpSaZdr+GzJfvTKQwB+hwHST/V4v+Gn+kZU6HIqadyfKEl1G4n0qeQk/b1+xzQ0mkWJFRb2qKG5ixof2mJJzP6n0jT7ZJJd4QgtIFeTYRXJMSNRNfS8DKXxG6XqZJpJJDJFO4WQICilW2oAir2Wruzd850XTBUEV/yJ/pGQwiHVael3GJ1I7PGSvY96YA/4j75Zi0oWMRjdtA2jzHdX967v63eBmfCP+5x/eT/7r5R0Jd+n6kCwfF1SDbyQPxEgsfWuazZ03Roo4zGu8IbseI5PmJYkMWtTZJsG8pSaKPQwMYA1u6qBJI7r4k0oQMQ7mhvfcaq+fXAydV1WHUaWLS6aRJJHWIMqEMUTcpYsB8poEC65+xzrJ9Ska7nZVFgWxAFsaAs+pJAH3zmNIo05lTTSb2gt5YpYyoAYbj4coUV3v+P2+oux6nS9Qbw2RmbTyK5DI4RZF+UrIVCSEdwVJ4IPGBs6vUiON3bsilj9lFnMj4e6P/UYV1Kq8rRjxSQDbutvzXuTlzrXQItWgSbeVHokjxg3wQ3hsN6/2WsZYj0CrD4XmK7dvLMWrt85O6/rd4FT4amLaWMMbaO4XJ7l4WMTH9SpP65Foz/X9R9Iof8AEyf9Bnro3wvDpGYwmXzklleZ5FtjZIV2IB+oyT+gUE5mV5Vdtu4CQ7WCXQKmwByeBXfA89QP9b0v/q/6BmreZ/UejiZ438SRGjujGQPmFEGwf+xlzwv7R/7/AEwJMYxgMy9J1h21MkDwmMKodHLqfEXcVJCqSRRHr/MPfNTMbr9RNDqOwjba57flyeVrPsDTV/ZGB76r1pop4YY4xI8odq8QKQse3c1EGwNwH3I98867rEok8KGAyOqeJJyAi3wqB2q2YhjwDtC2R5luh8Lag6nU6zVFSFWT8LAT3McPzsBdANKW57kIt9hl/oMoaTV8jcNQQ3uKhj2g+3l2n9cCn1b4qkSCGXTwiTxZUhZZX8Mo0jiOjStyrE2K9DV5odc6s+nRHWISbnRG8+3b4jBFItTu8xA9M5nq8LDQLMCNqa1NUxPbwhqQzH9FN/pm/wDFj/lRL6tqIAPrUqt/+MDaBzzLKFBZiABySewGe8zuu14a7vk3r4nqNl839LoH2u/TAxOudSaaKDdCyxyanTeGWPmO2dZAXjq0BC2LN9rCnjN/WdRKMqJG0jkFiFobVHFlmIAs8AdzRrsc5v4s63Efw7eIixR6iBjIzAIzmZVCqx4alLs1dtozabqUcc8xc1UcbD+0vnrb/MdxqhzbD3FhpaXUCRFdbpgGFijRF8g9j9M8dRndInaNA7qCVVm2AkehYK1fsc+dOiKxIG4YKNwHoa5/xywwsVgYvTPiFm0J1eojWFRGZiqSeIBGF33uKJzV8V+uND8QuZhBPD4Ujhni2P4iPGtbm3BV2lbUEEd3Wi15D8OTxp0yEyVsEe02LBF7QNvqT2r1us99MifTTiAkvAykwE/NHt7xE+q7SCp70pBvvgbkkgVSzGgASSewA5JznofimHUFIpYZoxqB+T4yUJh81qUYlG2+fa+1gATQ2mtbq80KxETsFSSoTZqzKfDCg+5LVlHSM0EsMM1SKVKQTmt5ZVLMkigABiibg68NtYELQ3BkdQ1RV5oyuul8LwrjDRbZFnk8MFTe4gU17yKCE+xMXROrSwvryuinIEybUDReRU0enXaQJT7E0obv75u6Qf8AiOo/4Gnv9Hnr/M/tjosZEuuIoltQGAPHbTQrRP3XvgbWMzfh/qranTpMUVA43JtfeCp7G9q8HuPoRmlgMYxgMYxgMYxgMxfjDUFdHKqhTJKPBjVxal5fILU/MBZYj2U5tZhydFnk1kc0s0Zhi3GOJYiDvYbQzSGQhiBdUo+Y4Gj0rpy6eGOJAAqKFAAocd+PTnK2s+Ho5JHfdIhkULII3Khwt1uA9aJG4USKF8CtTMfVzyDWwoJCEkWRylLX5ewVZW6O7nn2wNCXQRtEYWRTEV8MoR5ShG3bXtXGUtL8NQxtG35jmIVH4sryBPTgOx81cbjZ+uauMBjGMD4VB75HJpkYgsqkryCQCR9j6ZLjAZ8Iz7mD8P8AUJpNRrEkdWWCVYlASjzDHNd3/wCZVV6XeBc0vQkWJopGaZGJJEwQ/MbIARFFWbyTR9JWMg7pHKjapkcvtB+p7nj5jZ+uXsYEOq0aSrtkUMOeGF9wVP8AgSPsTlCDoVPGzzyyiIkxrJsoEqyWSqBnIRmXzE97NnnNXGBnQ9MZdVJN4gp0RNmyuIyxXz3zy7ent+tXqPwqssryLNND4qhJhCwUSKBQBJUspokbkKkXwQec28YEWl0qRIscahURQqqooKqigAPQAcZLjGAxjGAxjGAxjGAxjGB5kkCgliAALJJoADkkk9hnOS9ZSTqOlRL/ANlqDbIy2B4XKlgNy891sds09eglmSJj5ADKy/zlWAQH3UG2I91X0sHI6om7rGiYdo4tSpP9qQRsB9wqEn+8vvgbMfXoWlaJXBkWwV7WwF7QTQLfS/Q+xyBPiMHSyajwpQI99odgf8slX/j2iiD3YdvtmNBCp6U1EF2djfr+J/EUvP8AOsoVfoVA9MnkkCauTS+k8kc6j+zy03/LcVH6y/XAvz/Em3TRziCVhIyKEBjDjxWCITukC8syirvntknV/iAaYRNJGwRyQzlkCxUhcmQs44Cq3K7u32zE007GddIF4i1bM5PpEIvxMZX3HiSIn/I3tml8UwJJJoYpBuV9UDR7XFp5phf6xjA0em9ZjnvZvBADVIjRttNgMFcAlTR5+mVOv9aeEpHFEzySnbGxU+Cre8jr8oA5r17DnI9YxHVNKB2Ol1V/XbLpNv8AqP75c60/lSO6EsixsfZTbML9LVSt+7DA5luqTTSLpxrFLOyVNDAyAPE3iyIjsWSRWRHXgkoRzuuhc6B0l11Gt/rU5/PS7EPmP4aHv+T7ccV2Ge9Vr1fW6OOIDwopZBa/KXXTyrsSvRASGPYFlXvYFrTSRx6jWLI4TxCs1ltnk8FIiQ1g8FO4PFjA0ekaWSOILNL4rhnO+ttguSoq+4Uhb9a7DtnjqutlQxrFGWaRtu82Y4x3Jfb5u3ahRNAlRzlb4SiI0kbuZN8gEjeK7sw3cgVISVoUNvH2x8RsWEUPiGJZXIkcNtbw1Quyo38LNQWxyFLEEEAgPmn66RrBpZNrM0TSq8fC/lsqujKWJVhvUg2bs9q52s4XpOiH9MRSQoiaRdJNFDsUAOVlgLOCO6EvQPr4bHkEE91gMYxgMYxgMYxgMYxgMrdQ1ZiiaQI0m0XtQqGIHet7KO31yznPazr73qY/wszCPjcuzaysl353U+/YHtgbHTtW0sau0bRFudjlSwB7XsZhf2JyznO6DrswhgH4SbkRKWLR7QG2qWNSE8XdV+2bU3UIkdUeRFd/lVmAZv7qk2f0wI9f0qOYqXBDJe1kYqwvuNykcGhx24HtmdqvhJHnhlE06CG6jRwEYt8xclS5J9Tu5zV1fUYoq8WREvtvYLf2s85XTr0Bkkj8QBotofcCoG4ErTMAG7HsTgQn4ai8fxbf5xIY958IyAUH8O63djddwD3z1P0MNrI9SXYNHG8aqAtbZCpazV90X19/c5phr7YvAxl6C417aoS+Vo1jMWwfwkndvuwTft/CM99a6VPLLA8M6xCJ9zK0Qk3AqVIB3KVO1iLs/bNNdShXcGUr7giv3z74y1dive+P3wM2TpUp1qT+KPDWNo/CMYvz7SSJLscopqvTNKaFXUqwDKe4YWD9wcLMpNAi/a+f2z5qPkPm2cfNxx9eeP3wM7q3SYygkEMbyQqTEHJRRx2tVO0H+6ftn3o+oGs0sM0sSr4iLKqEh9ocBl5KjzURdDv6nvkOp61FEhjkm3N4RfeQKYcg/IKFEf5Zm/CvxPo00uhgSdXdo4okAO5iyxX5iBxwp5NC+O5GB1mRajSpIu2RVde9MARx9DkuQR62NjtV1YjuAwJ478A4Hk9Oj8RZdi+IqlFauQpq1B/lNDj6D2yzkE2tjQgO6qT2DMAT9gTzk+AxjGAxjGAxjGAxjGAyPUICjA9iCD+2SYwMzQ6gpoo3Cl9sKNQIBNIDQLEC/uRkHVtI+q0gaNTFPSyxb6tJV86BijEFSfKwBIKsw9czk6R1BFOmV9OdMQyJJTrNHEeFXbZV2C8BrHYEj0zqlWgAOw4wOVXqY1s+g271AEmplXsA0QEIik+okkJo+sJ9svaOCN9Zqy4VivhL5gDVx2Rz2ux/hkPwxpFOp1uoUAB5vCUg8EQipDXofHaYH3K/bPmj6XBNrdWZYY5GR4trOgYqDCnYsOO3pgfDqSml1f4ciNUcpA4AKKCiBmVQaKJIz8ccoR2GSab4Z8OinhRtvVmkRWEj0RuDuXJk3KCvmJ733AzdfTqUKFQVI2lSOCpFEV7V6Zmn4dQqqNJM0a1UZkNUvygsKdgK/iY363gZs4EP4uCNdpkaNo9qAAfifyiRxTFXR5D7Ai8+xUyQaVlDeHP4T3RpIUM0bGxyWURX9ZCM1tV0nfqIZd1CLdS1dlhRJbd6Dtx7++eH6L/XBqQ9ERmMpRogkG/mrcKq6PBI9cDLfpYfqspB2D8NDvKeV3/MmCr4g5VR3O2iaXmhR2tN0hUDqS0isRSysX2gAeUFySRdtZJPm9gAK0WklGvkl2jwnhjjvcLDRtI5O32PiV+maeolKqSFLkfwrVn7biB+5wOc6JpgvSopKHiDRgbvU3GGPP1IvNfosYOk09gGooyL9CEFH75W+G9O/wCBiinjaNliETqxU3S7SQUZhR9PX6ZRTWauPT/h10jvKiCJJS0Ygal2iRjv3hfUrsvuAD3wJPi+dmSCGNlCzzrE7EmtoVpCvlIJ3bAp5HBbIZfhqQCOvwkQhIZGihaMxhe9ESUF22CvYg85ck+FI30MelZj+Wse2VeHEsVFJR38wZQ3N32Ni8gbo+vkJjl1cXgmwTDAUnKngfmGUqrH1YJ70BwQHv4uWRhpRExVm1KruHcK0UquR/aCkkfWjkk/wnH+V4LPBsdWdo2O+VQDaSOSS+41bNZ4NEE3kPVOiSj8HHpI4lggkVzcjIyqgKhUUIwYEMRyR/jx0eAxjGAxjGAxjGAxjGAxjGAyl1fWyRRloYHnfsERkU9jRJldRtugaJPPbLuMCl0XReDp44zyyqNx9S55djV8liT+uU+mQSLqtSzRsFlKFWJWvIgSqDFueTyM2cYDGMyup+MXKlhHBtsyIalBBA2UQQA1/MOeKoGjgaufAc5vpmuKapYQJzHLG7j8Rdgx+GPKWs0weyr0QR271m9E6SzazXRxVpYY51DHTqqSSs2nicBm2+VV33xyS3erBDt8wvjmd4+m6uSN2R44JJEZDRDIhZf0sdsm+HtazLNHI/iPp5TEz0AWG1ZELAcBtjqDVAkE0LoYPxp1mWTpmveKNRCsMqiSRirOQrKzJHs+QHsSfNRobaZg7ONNoA5NCuTZ49ye5z1nxDYBz7gZPxPH/VpGDOpQFwY3ZDYHrtIsfQ8ZqRR7VAF0BXJJPHuTyT9TmZ8UyBdFqGPYRMT9gLORya/VeGZViQKLbwmJMjIBfzWFRz7eYe59gj1EAj6hAytJ+akwZTI5Ty+GQRGWKqRR5AHc++buYWvnDarQOvZ/Fr7NDvH+nI/iX4jaCSKKNoVd7Z31DhI4414s8gszNwFHemNisDocZg9A+J01DtEJYJmUbt+mcOhAIBDAE+GwJHBJscg9wK+v+KB40kQ1EEAjIUmXzOz0GNJuWlFgWTyb7VZDpsyfiaFjppWWSSMojuPDIUkqpIskE1x6VknQ+pmZG3bSUbZuT5HFBgyk+lMLHoQRzV5R6r1hngnKQloQjgyFgu4UQSiEWyDnk1dcWCDgafR4wIIyGd9yq252LMbAN2e32GXczfhuXdo9O3vEn+kZpYDGMYDGMYDGMYDGMYDMvqxqSAlXMaszNsVn8wSktUBNck9u4H0zUxgczLrS2vgdgyRhJURWUhmL7DvYV5BabVDUTz9Mn6BMPxWvFbS2oUi/4wNLAhYX6AqV49VOb+MDjdFL5usiJgX8a1C+Zr/A6fsoPJB4+4rHxEU1GklgRWXTJC3iM4aPdtjOyMbgDVgFj9K55rrY9IisWVFDN8zAAE/cjvnqSIMKYAg9wRY/Y4Eeh1CyRI6kMrKCCDYNj0IyfPKIFAAAAHAA7AfbPWBj/F8qroNTuPHgycd78h4A7k/QZW6j8To8DjTBppWUiNAjDzMKG4sAFUdzfoDm7LAr8Mob+8L/AM89qgAocAdgMDm+tzxaT8A88qRpE5QvIwVedNIO5PuAP1z31FxDrBqJFB08kIjaSrETI5ZC3/lsHPm7KVF8NY6Ks+VgZOm6sHmCQKkkW23kjceU3QBFbWv6NYo8drqjWjRzzeMJCkz+LG6xs6qdioyHwwSptN1kUd3f0G+qAdhX2z1gYL9UeeGcqjiKtqPtZZCDQciJl3Utkg9zXA7E/ddrYpIjEhCxbQskh8saRdiu80NxHlAB4uz6A7ufCt4HP/AWpRunaZUYNsiRGAYMVKrtpqPB49c0Oldei1LSrEWJibY+5GUX/ZLCmH1GX1QDsAPtnrAYxjAYxjAYxniWTaLon6AWf2wPec18YanUwoskMwW5YYwvhBuJJFRiWY+gJb07ZqjqpsDwJvvtWh/8+Yn/ALRXYaeDaefxem47FgJQSo9LIFckD3OBfPRtXd/jm+3gx1/lf+OWOl6bUJNL40niRlY/DNBfNb+J5R9NnP8A0yMddlsBtHOgLou5zEV87BbqOV2oX7entzmlrJmSNmVQxAuiauvrR/ywJsZkQ/EsbRq5D020WqsU3uQFUSUA3mIW+18XefI/iRPFljZJFMb+H2Dl22JJapGWYrtkUkkCvWsDYxlR+qxCLxS3k96PcnbW2r3Xxtq74yPQdajmYou9XUWVljeNip9QJFG5easWAeO+BfzGg6pI3UJdOduyOGKYeU7iZXlSr3Vx4QPbnd9Mi1vxBxRSSONn8NJztKbw+0AqrFgHYbVsckgfxC6cGkn/AKSmHjj/AHaE34a3Rlm4ofbv9T7YHVYyt0yB0hjSVt8ioqu/8zBQGb9TzlnAYxjAYxjAYxjAYxjAYxjAYxjAYxjAZzPx4lw6cAX/AFqA/YK+4k/oDnTZS1/RdPqK8eGKWu3ixq9fbcDWBZE6/wAw/fIZ9QrLIoIJVeR7bga/ej+2Z0nwP09u+h0p/wDQj/8A1ybp3wxptOZfAiWJZVVXSIBE8u7kKgFMd5BP0HtgV/g1FbpuhO3gaeBlB9Pylr/A5H0bptdQ18xu2aJFs8BVgQmh6Ek8++xfbJenRDSzR6OGNVh8JnUmV2ZQhVNoVgfL5lrzcC+Mq9c0Uei0+o1MYYtTPJ408pUg8NxuNUOBQ4AAFYFHVRnZFcnhRL1CbxGsCg5mEdFgRZnePuO5zU1Aj0ssbt488pWRV5DuqUHc7BXlJRASAeSg9cvaP4fgjjZBGu1xTqbdW97Dk3Z9+/rn3pXw7ptKWOngji3UG8NQtgWQOPQWaHbk4GZ0rWxuI5UrbJIRJE1Ew6im37fVW3blYet7hVndb2heoknvLp1Cn/gyMWH3/OB/TL/9Fw+L4vhR+KOPE2DfVV89X2NfrjqHTY5wBIt0dykEqymqtWUgg0a4PrgVega+SZHaQKKlljAClf8AYyvESbY8EpuH0IzUyLS6VY0VEFKooD/+nufqe+S4DGMYDGMYDGMYDGMYDGMYDGMYDGMYDGMYDGMYHKfEPURp+p6WQpI4/C6taijaR/8Aa6U/IgJyl8cdeWbpOsqDUgNBIbkhZKpSfMHoqOPUZt9Qi/8AE9G3tDql7/zNpz2/5cj/APaG1dJ11mv6tKP3jIGBp67q6ROkZDvI4JVI1LNS92Poq+lkjk0Ocrr8SRkKVDV4hik3DYYSEL3Ir0QtDgi73KRam8xNV0pX6xIZJJIy+lhEPhymMv4UkxlFKRu2+JGaPbfjrPTogHRWlLibReI0js4KDUqVW2JAB3OCO5BN8VgbS/FMBYqC5ZV3svhsGVKveVIBCH0PrRAsg1PqZolmhLRgvISkcgVTR2M9bu4tVbtxx9cpQ6f/AMR1TV82l0w/aTVX/mMraJT+H6VfJBjJP/uco/zOBbfr0izvEYQxBAjEb27CgSzK6qqKoYWdx5IAskZp6LWiVNwBHJUhu6spKsp+oIIsWD3BIIOUNHpFGu1MnO5o4VPtSmQ8D0Jvn7D2zz0+YhNWUFsssm0e5CKR+5wLWo69p43CPKisTtAJrzbd22+2/bzt71zWZ8/XJ0XVXEjPCiyRxq5HiBgxUbyvBLKy/L3GQQaqKaSGDTHxFhcSTyL8qsFJCs3rMzsGK9wLLVuW/PxXqxHqNMpYKdQ6RckCzHKsw7+hRZVv3ZR64FvS/EhkTRsiA/irJFn8tRGXYm1skEBCCBywz5/T8xUyjTgQKaYvIVmADFXbwdlAD5qZwxF8AgA5/Q4CnUZ4m4WIM8Bs0V1TCSQe25HjIr0Vl/myj8WFZdPrAzN443hFBZRHElVwKFSAXZ+YyBewoB0v9ITDXCFgngvEzxsA24shUOrH5R8wYe4v+UnPum6nI+tmg2r4cSRuX5stJv8AL3qwEBv+2Mg+J4Gl0wmgYeJA3jxG6VigIZCe210LoT6br9M9/CZEkH4naQdUfxHPzbGAEIIs0REEBHveBtYxjAYxjAYxjAYxjAYxjAYxjArT9PR3Vzu3J8pDsAL78KQDdC7HNY1/TknjMco3IwplsgEHuDtIsZZxgU9f0eGeMRzRpKgIIEg30R2NtZv698jh+H9OiFEiRVZg7BRVuKpjXcihyfYe2aGMCo/Soi7uV87qEdrIJVSSBwfQk/uffA6TEFjUIKirwxZ8tDaK59uPsSMt4wK0fTkWRpADvcAMdzdh2oE0P0HqffKGuVdDpp5YlJYAvTyMQz+lsxbaL7ken2zYyOeJXVlYBlYEEMLBBFEEHuMDn+pKdIkGxyZnnjQKDtWTxJAZgI7riPe98sNl2eb6TOO+EelwrqZXEUYdRsVggDKt/KGqwv0HGdjgMYxgYPxoC+m/DqabVOunBBo7XtpSDR5EKyN+mbkUYVQqigAAAPQDgDOZ1kzf0nGtmhyBfAtBdD07n986jAYxjAYxj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l-GR"/>
          </a:p>
        </p:txBody>
      </p:sp>
      <p:pic>
        <p:nvPicPr>
          <p:cNvPr id="2053" name="Picture 186" descr="http://bethtrissel.files.wordpress.com/2012/01/book-history-writing-old-pen-antique.jpg?w=400">
            <a:hlinkClick r:id="rId2"/>
          </p:cNvPr>
          <p:cNvPicPr>
            <a:picLocks noChangeAspect="1" noChangeArrowheads="1"/>
          </p:cNvPicPr>
          <p:nvPr/>
        </p:nvPicPr>
        <p:blipFill>
          <a:blip r:embed="rId3" cstate="email"/>
          <a:srcRect/>
          <a:stretch>
            <a:fillRect/>
          </a:stretch>
        </p:blipFill>
        <p:spPr bwMode="auto">
          <a:xfrm>
            <a:off x="1403350" y="3284538"/>
            <a:ext cx="3425825" cy="257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validity in writing assessment</a:t>
            </a:r>
            <a:endParaRPr lang="el-GR" dirty="0"/>
          </a:p>
        </p:txBody>
      </p:sp>
      <p:sp>
        <p:nvSpPr>
          <p:cNvPr id="3" name="Content Placeholder 2"/>
          <p:cNvSpPr>
            <a:spLocks noGrp="1"/>
          </p:cNvSpPr>
          <p:nvPr>
            <p:ph idx="1"/>
          </p:nvPr>
        </p:nvSpPr>
        <p:spPr/>
        <p:txBody>
          <a:bodyPr/>
          <a:lstStyle/>
          <a:p>
            <a:pPr eaLnBrk="1" hangingPunct="1"/>
            <a:r>
              <a:rPr lang="en-GB" dirty="0" smtClean="0"/>
              <a:t>Validity refers to whether the test actually measures what it is supposed to measure</a:t>
            </a:r>
          </a:p>
          <a:p>
            <a:pPr eaLnBrk="1" hangingPunct="1"/>
            <a:endParaRPr lang="en-GB" sz="1100" dirty="0" smtClean="0"/>
          </a:p>
          <a:p>
            <a:r>
              <a:rPr lang="en-GB" dirty="0" smtClean="0"/>
              <a:t>If a test has </a:t>
            </a:r>
            <a:r>
              <a:rPr lang="en-GB" b="1" dirty="0" smtClean="0"/>
              <a:t>content validity</a:t>
            </a:r>
            <a:r>
              <a:rPr lang="en-GB" dirty="0" smtClean="0"/>
              <a:t>, we have enough language to make a judgement about the student’s ability. So if a writing test is to have content validity, we need to be confident we have asked the student to do enough writing to display their writing skills</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41313"/>
            <a:ext cx="8507413" cy="1143000"/>
          </a:xfrm>
        </p:spPr>
        <p:txBody>
          <a:bodyPr/>
          <a:lstStyle/>
          <a:p>
            <a:pPr algn="l" eaLnBrk="1" hangingPunct="1"/>
            <a:r>
              <a:rPr lang="en-US" sz="4000" b="1" smtClean="0">
                <a:solidFill>
                  <a:schemeClr val="bg1"/>
                </a:solidFill>
                <a:latin typeface="Calibri" pitchFamily="34" charset="0"/>
              </a:rPr>
              <a:t>INSTRUMENT: </a:t>
            </a:r>
            <a:br>
              <a:rPr lang="en-US" sz="4000" b="1" smtClean="0">
                <a:solidFill>
                  <a:schemeClr val="bg1"/>
                </a:solidFill>
                <a:latin typeface="Calibri" pitchFamily="34" charset="0"/>
              </a:rPr>
            </a:br>
            <a:r>
              <a:rPr lang="en-US" sz="4000" b="1" smtClean="0">
                <a:solidFill>
                  <a:schemeClr val="bg1"/>
                </a:solidFill>
                <a:latin typeface="Calibri" pitchFamily="34" charset="0"/>
              </a:rPr>
              <a:t>Designing </a:t>
            </a:r>
            <a:r>
              <a:rPr lang="en-US" b="1" smtClean="0">
                <a:solidFill>
                  <a:schemeClr val="bg1"/>
                </a:solidFill>
                <a:latin typeface="Calibri" pitchFamily="34" charset="0"/>
              </a:rPr>
              <a:t>writing tests &amp; tasks</a:t>
            </a:r>
            <a:endParaRPr lang="el-GR" b="1" smtClean="0">
              <a:solidFill>
                <a:schemeClr val="bg1"/>
              </a:solidFill>
              <a:latin typeface="Calibri" pitchFamily="34" charset="0"/>
            </a:endParaRPr>
          </a:p>
        </p:txBody>
      </p:sp>
      <p:sp>
        <p:nvSpPr>
          <p:cNvPr id="13315" name="Content Placeholder 2"/>
          <p:cNvSpPr>
            <a:spLocks noGrp="1"/>
          </p:cNvSpPr>
          <p:nvPr>
            <p:ph idx="1"/>
          </p:nvPr>
        </p:nvSpPr>
        <p:spPr>
          <a:xfrm>
            <a:off x="457200" y="1955800"/>
            <a:ext cx="4619625" cy="4568825"/>
          </a:xfrm>
        </p:spPr>
        <p:txBody>
          <a:bodyPr/>
          <a:lstStyle/>
          <a:p>
            <a:pPr eaLnBrk="1" hangingPunct="1">
              <a:buFontTx/>
              <a:buNone/>
            </a:pPr>
            <a:r>
              <a:rPr lang="en-US" sz="3600" dirty="0" smtClean="0">
                <a:latin typeface="Calibri" pitchFamily="34" charset="0"/>
              </a:rPr>
              <a:t>a) Test purpose (test specifications and can-do statements, target population)</a:t>
            </a:r>
          </a:p>
          <a:p>
            <a:pPr eaLnBrk="1" hangingPunct="1">
              <a:buFontTx/>
              <a:buNone/>
            </a:pPr>
            <a:r>
              <a:rPr lang="en-US" sz="3600" dirty="0" smtClean="0">
                <a:latin typeface="Calibri" pitchFamily="34" charset="0"/>
              </a:rPr>
              <a:t>c) </a:t>
            </a:r>
            <a:r>
              <a:rPr lang="en-US" sz="4000" b="1" dirty="0" smtClean="0">
                <a:latin typeface="Calibri" pitchFamily="34" charset="0"/>
              </a:rPr>
              <a:t>Task characteristics</a:t>
            </a:r>
            <a:endParaRPr lang="en-US" sz="3600" b="1" dirty="0" smtClean="0">
              <a:latin typeface="Calibri" pitchFamily="34" charset="0"/>
            </a:endParaRPr>
          </a:p>
          <a:p>
            <a:pPr eaLnBrk="1" hangingPunct="1"/>
            <a:endParaRPr lang="en-US" sz="3600" dirty="0" smtClean="0">
              <a:latin typeface="Calibri" pitchFamily="34" charset="0"/>
            </a:endParaRPr>
          </a:p>
          <a:p>
            <a:pPr eaLnBrk="1" hangingPunct="1"/>
            <a:endParaRPr lang="en-US" sz="3600" dirty="0" smtClean="0">
              <a:latin typeface="Calibri" pitchFamily="34" charset="0"/>
            </a:endParaRPr>
          </a:p>
          <a:p>
            <a:pPr eaLnBrk="1" hangingPunct="1"/>
            <a:endParaRPr lang="en-US" sz="3600" dirty="0" smtClean="0">
              <a:latin typeface="Calibri" pitchFamily="34" charset="0"/>
            </a:endParaRPr>
          </a:p>
          <a:p>
            <a:pPr eaLnBrk="1" hangingPunct="1"/>
            <a:endParaRPr lang="en-US" sz="3600" dirty="0" smtClean="0">
              <a:latin typeface="Calibri" pitchFamily="34" charset="0"/>
            </a:endParaRPr>
          </a:p>
          <a:p>
            <a:pPr eaLnBrk="1" hangingPunct="1"/>
            <a:endParaRPr lang="en-US" sz="3600" dirty="0" smtClean="0">
              <a:latin typeface="Calibri" pitchFamily="34" charset="0"/>
            </a:endParaRPr>
          </a:p>
        </p:txBody>
      </p:sp>
      <p:sp>
        <p:nvSpPr>
          <p:cNvPr id="13316" name="AutoShape 5" descr="data:image/jpeg;base64,/9j/4AAQSkZJRgABAQAAAQABAAD/2wCEAAkGBhAREBIQEBQUEBIQERYQFhUYFRcWEBURFRAVFRUXEhUXGyYfFxkvGxUSKy8gJScpLiw4FR4yNTAsOCYrLCkBCQoKBQUFDQUFDSkYEhgpKSkpKSkpKSkpKSkpKSkpKSkpKSkpKSkpKSkpKSkpKSkpKSkpKSkpKSkpKSkpKSkpKf/AABEIAIgBcwMBIgACEQEDEQH/xAAbAAEAAgMBAQAAAAAAAAAAAAAABQYCAwQBB//EADUQAAICAQMDAwMDAgYCAwEAAAECAAMRBBIhBhMxBSJBI1FhFDJCM3EWUmKBkaEkghWU0wf/xAAUAQEAAAAAAAAAAAAAAAAAAAAA/8QAFBEBAAAAAAAAAAAAAAAAAAAAAP/aAAwDAQACEQMRAD8A+2anULWjO2dqjJwCx/2VQST+BOL0fqCjVBjSXIQ4JauxBkOyEAuoBIZGBx4xOrX93tP2dpt2nZvJCbscbiATj/aVjR9FMKdBS7BV0dDh9llgazUts9xZQpZC3dY5xkkceYFvnBoPW6bwGrYlWDsCUdVwlhrbLMAAQwPHnjPjmVWjo/Xitt16NZYau4d9pR9lFhfdxkBtQ4JAwCiheMYiroS9RWm6s1VfpE2Zsw1elqd/cMY3NqGUk/Kr/tAulGoVwSucBmTlWU5Vip4YA4yDg+D5GRNspfp3R+rRtPvvDDTpU/D2ZNyixrlGR+x7HXLHJCoEC/M0aTovXV17O+je3TowL27XWuu57QeMgNfavA8ogXiBcj6jX3v0+T3DV3sYOO2HCE7sY8kcZzzNWn9ZpstapCzMhKkhH7YZf3L3NuzcPkZyPEgvS/SLtEHtcHUsNNp9NWE3PYTWrFyxYD91tjktnxgnGJGaT/8An961LVvRA2i7LMr2B01Vj2XW3KFADMLu1t5HAb78hfpzV+o1tc9AJ7ldaWsNpwEcsFO7GDyj/PxK4/TerexHaxFCUixVV32Lr8uzWMCubKyzLxuXhSNpzMvR+l76NPqwWR9RqVCq5Z2UldMqA2sRuObDaxwP5nGPAC1RKlpujbK7aQLWfT01o4VrbN51aHmx+CWUha/aGUDDcENIpOldTZYmmLOiaeps3ZtyTfqUf2WYAusWupRuO3m0tyQQQ+hRKXqejtXb+oL3jdeTVkM/9B9Ythbx7XWpdiKOAdzFjuON+n6Y1amp+6osR9XYx3O9e69nasKjD+J7ODkYCuMHdkBbYlY0vT2qr0NtS3Eau8AvabGYb9qI7I2wbCVU4IUYJzyeTq9P6UvrNB3r9K7UWsN9hrK2lu2iqw/iopAbIK7WHu3GBbIlO03SOqA09dl26io2O6ixxYz98WUl7NmbMKoDH2Zyx5yRN2n6X1A7WbAe3rbNScu7ZrfPsfKjun3NhjtK+3lsHcFriUj0vovVpZU9l4IFtdjqr27Tt/UWuEBwMG69Rjj2VKPnEx/wbrTVWWuVtSHa6yw2WFHtTT3JRhQo2pvsBZcZwoGW4gXjcPHz5/M9lf6b6bbTWWPYwsPZ0+mrbLM4pppAO8t/I2Gwk/PGZYICIiAiJq1JcIxrCs+DtDMVQt8BmCkgfkAwPP1lfc7W4dzZ3Nmfds3bd2PtnibpS7ekdU2p1dzWBhqdENMCLDXar9x3O0rTgKN+ATuPtGQc4m7V9M63DtTciWHSVUA5cLvRwbGrG09jKm0cb/3Icez3BbolWXpOxWGxyEGmtpIN1hbfa5csjbfpsCz+8f6RtG0Y4m6N1Zahu8gNFNNZ2tYodqu7Y2QBjBtOnz/pV+BkCBdp4zAcniU+rpPVqKwbhYun0aJUDY4H6taXRntwmbFJYHz8Y2ma9D0NcrUrZYLaqtRTYQz2FmTTaIV1cHjd3i7t98L9sQLgNQu8187gof8Aa23BJAw2ME8HjORx9xNsqXqPSupsustWxV36qq8DdYPp6fTEVKQBwTcQWx5XjnxPKOkNTXUAmoIdNDVShZrGUaypLR3jk/t+oMjHO0Z8QLLrPUK6jWLCR3rBSnBObGBIBwOOFPJ4myzUBWRTnLkgYViMhS3uIGF4B84+0qVPRV+U32nZuvtKiywtXY+kXT1mqwjcSB3mZ/aS1hYAeJhruitS6KguBb9G1DWFrAxut7FdloAyOKqm2/6mJ+cgLrNVmoVWVTnLkgYViOFydxAwvH3xmfPvV+ndSXq07C6xLdRdZY1bvtWu7UKE2FhtDJVWuSxXG9tu4niX9d9L1GsuuWoNQlOkt0qO+5Fe3UMgdk2/uC1rw2PNnHgwLVqtStdb2OcLWrOxwThVBJOByeBGm1C2ItiHKuodTgjKsMg4PI4MpfqHROrtreprkNdtlzOpazbsaylKgOMnbpksXHjcwbnzOXTei6y6/W2p3dNbtdaHckVqLLVBQgrwwSsBSgdF7hIySRA+hxKXd0Vf3Kmrt2JUEODbYWZhfbqbAxAGVNn6dR4AXuYAyBMtL0lq17Ie4Wrp9KgQGywD9aq2b3sG0l0LMv8AIYC42mBcSwHJ4nspHp/QlydpLLRbVXdpmYM9hLV6bSkLweNx1DMx/AUfGJd4CIiAiIgInF6z6qumpe9ld1TGQm3dgsBxuYD5+84K+qlbuKKbu9S6K1J7Qs22EBXU9zYyZOMhjggjHECciRf/AM8rBmqrsvCsUBrCEM62itwCzgKVbOd239pIzI+vrRWrrtGm1JW5S6cU8oKjbu/rY/aG488YxyMhZIkPpepq7XC1JY4fSLrVcBAjVPnYBucMGODwQB9yJlo+o63tFLJZS5066kbwm01k4bDI7DcvtyPjcDyIEtEr2l6yW0VmnT6iwXJbYmBSuUqsFbEh7lI5K4B55/vjceqU3XV9q020Fc1fTDsjkBbKy1gVlycH3ZHggQJuJEVdQ7tQdP2LwRglyKtgRndFfAt3bSUb+OfBIAkvARE8JgexMUcEAg5B5BHgj8Gcuv8AVEp2K2S9rbUQY3uQNzbQxAOFBOM544yeIHZEiX6iTeyLXbZ2gptKpkVF1DKrgkEtgqSFDEAgnAMxTqekuow/be06dbsDsteGZSgO7dncrAMVCkjAJyIExEgNN1hW5ZTVcjiq25VYV5sSizt27CthAIYqPcVzuGMyQ9J9UN67+1ZSpVXUv2/crjII7btjjHBx5EDviIgIiICIiAiIgIkJoOqVttWoU3IXOoALdraDprBXZnbYT+4gDjnM0L1kpIA02pP0f1BAWostYsZCSotJY5U8KCfGIFiiQ69UUv8A0Fs1IFa3M1ShlWuxN9eckFmK8hVBbkHHImdHr2++ylabvpWCp7PpdsFq1sB/qbyNrL4X55+YErERAREQEREBERAREQEREBERAREQERECN6i9LfU6ayhGWs2ADcylgAGBPtBGfH3nG3TbOy2W2AWV6jvI1alfpnZvpfcx3K2wZ8chT5USeiBBaTp569TbqQ9Yeytk9tZQWMWBR9QA2HZcYBABwxyftw2dFtZptHpbXrsr0ylH+mwLjtNWprO/6bANnPu5EtcgvTLLzr9Yr2bqgtJRMcV5V/2n5zg5z9hiBinoWpDJb3qzaKf0zsaTteoPuRgof2uMt87Tu8DgTzXdLm10LWBUq7ezap7pVVZLUsYnBR0YggAHwfIGLBECnf4JuK0hm01vZF4Asodl3X3i3cB3eCMAf8+JJW9NNYd1tg7iXrdW6LtbZtrWyuzLEMrBOQMDwcZUGT8QI2v06wax9QXU1vQlITad4KO77i+7BHvbjHwOZ163RJchR920kH2uyHg5HuQg/wDc3xAhv8JaX7W//Z1H/wCkX9JaV+WWzO0L/Xv8BcD+fPH38/MmYgRHTXTGn0FPY04cKWLnc7OSx8nnhfHhQB+Jl1B6N+qr7Z7ZXnK2V70Jx7WBDKysPIKkGSsQIL07p+3Tu3av3Jbsa3uLutNqUpUbEcEDLLWmQQeQSPOJpr6TI7dJsB01Op/Vomz6osFzXIrPnBQOQR7c+0AnzmxxAqmi6Qup7j120rZeLVtPZbY4d3etsdzIdS5BOfcPIBAIkOmfQG0iFD2Qu1FxVUa9zKoUvZljliAvjHj5+JuICIiAiIgIiICYXKSpCkKxBAJGQDjgkZGf7ZmcQK/V03ZX2rK7VF1bXsxZCamOqtFtuFDgr7lG33HgYOfM1nprUJYHouRANMNNlqy9g+oXZ194GcngEED8yyTwmBU26DCU26bT2BKL6K9O6WJ3CvapFK2VMGXD7VTyCMoDxzno03SrV6t9Qp04D2IwPZPfStKFqCI+/ABVft/I8SZ9JuLVAk7jlhn54dsf9YnZARE4/UfUuzt+nbbuz/TTeRj/ADc8QOyJDL1LkgfptWMnH9A48/PM4/VutexW9n6TWPsIGO0BnLhfaS3J54HzxAssTn0Gr7tSW7Hr7ihtli7bVyM4df4t+JvYwPYlHbqq8Ba3btW23UIbPp2aZabmcC7TWKMMhKhVFgypcZ3DGZPUam9dRTpf1B22i1+9sq7uakp21ft7e477GJ2eFwAPMCyxPnvqPUes7CWJY4YDWV7kWjtONPcEq1FgdC3bxy2w+MkDiS9uv1H6vb3bDUKdPaxr/SjToXawOzG1e4UOweCT58cYC1xID1v1G3/ylrc0/p9J3gwCljY4t2/vUrgdr7c7vjHPB6V6/ctGqe5mZq7hXUjKrapS1aYFi6ddrAuxZdgOVI8wLdEpeo9Y1D+mPet71X6RbK7MVope2tggZ67qyUBGGC4X+oJ76k2rS96U1lo26PvKTXpj9Q6lkUuO1yMFQQCudvwTAucSkX9TagMwZjS4t02ktUqpp072PaGurJXLKwWraWYgdwZGQRJFPWbENo3WWDTaqihy60jet4qX2mvHI7ityq+duPkBZoiIGrVatKkayxgiINzMThQB9zORfXtP27LS+xKUL2bldGRQpbLI6hhwCfHMw6h9LbUUbEYK62VXJuBKF6bktVXA52kpg48Zz8Tk9Q0eq1CVoy10BrAbSrh2VE9ygb69tgL4yCBgZ854CQs9aoWymsvhtSCauG2PhS2FfG3dtBO3OcAnEi6+oNElr27rd9y5b6F+AmndqmYjt+0BmIJP4nLoum7zRTpNQFaqru1i1bcXLWpzpnUCsAWjC8gjBXIz4mVPpGuqspsApvdKL6ncu1Qay7UpZv2BGwMJyAf5YHiBJanqzSVk5ckCpL8rXa6GqxgqMGRCpBJ+D9/tOrRetUWhyj/0uLFYMllfG76iOAy8c8jmVKvo3VU1dioV2qNHTpw7WMhNialrXO0I21fe2OT4A/MktT6Jq7HtuPbqbUijTMqvnt6at7HdtzV4ssJsYbSoAHzmBKanqfS1016hnJqtTuq612ODXtDbjsUlVww5OPMwHVemLBB3SxG7H6fUZC72TLfT9vuVgc4xiRL9P6saDVaMdt9zuKGL7c1WPvPcC14QglsBQRjaJv8AU/SdU+rF9aLhaUQf+TZV7xabDvVEw6eBgnnnxmBZ4ngnsBERAREQEREBERAREQEREBERATwmezGwZBAweD58ePn8QOGz13TqrOzgKpUeGyS5wmwYy+4j27c7vjM8s9c03Za53C1qwrcsrLtZiqhXVhkHLqMEfMr1PSepTYUKIumvrvp05sd6Ay1XVWhWZd1SFbRtT3BCnHBxJD1j0jUatUqsCU1Mtht2MrvuNfbVMWVkMMM/u4IIXAOIHT6TXptIyaCreGKvcAVsfKl/cWt27eCVGCcj2j7TfX6/Q1zUDeXRxW30btiuVDANZs2DIII55yJD6XSeoo1Fj102vXpGoc99husNiENnteMVgn8t+JnpPR9UuttvKrtttRsjUWBAi6dKmzQF2s3tbGTxkc8QLPERARiIgIiIHKvpVAV1FVYW3942LtfjHvGMNx9543pNBrFJqrNQ8JsXtjByMLjE64gcx9MpLo5rTfUpVG2LuRSMEIcZUY+BOZemtECrDTUArjaRUmRtOVxxxj4+0kogcer9JptbdYgfKGtgQCr1k522KeGAPIz4yfuc+H0TTEqxpqLIECntrlRXnYFOOMZOPtk4nbEDis9F0zCxWpqYXMHsBrUixh4LjHuP5M8v9C0rks9NTkoKyWrUkoDkKSR+3IHE7ogan0yMCGVSGXawIBBXng58jk8fmcyei0KEVEVErfuBFAVN48MVA5I+Pzg/Ax3RAREQEREBERAREQEREBERAREQEREBERAREQEREBERAREQERMbGwCcE4GcDyfwPzAymLsACTwAMn+wldTrmghcVajc3bKp2xvKXMVRx7sbdwI85BxkDIM3a7q+qgBrqr617ZudigIrrWzYzPhieMg8Z4Igd3oWpV6QQwfDMCc5/mSOf7Ff+RJCQOh1tGmsOioosRatrkqq9lVud23Fi2cbhZnjjBmadW0EBgtm162tqYphb0RN5NJJ59vIBxkZI4ECbiV9etNP2bbytwFC12Opr+oK7RlHCgnK4yeDng8Tvf12kX06cEu99bXLtGUFS49zN4AO4Y+/+0CRiRD9T09q+5BZYumtaqwIhLhkwWKr5YYIPGc/GZ5Z1Tpxk+4p26rEdV3Jb3mK1LVg5ZyR4xAmIkLd1QqlFNOoL2Oawmwbg4qNuDlsftDHIJHtI8yWot3KrYZdwB2sMMM/DD7wNkREBERAREQEREBERAREQEREBERAREQEREBERAREQEREBERAREQEREBERAREQExsBwduM44z4z8Z/EyiBUP8DY0yVA0m7fUbXdbXSxKXLoiq1pKLk/tB2jLYHMy1HRdlnZDPQgoqZa9lLfTs7q2VlQ1hBQbFBU/uy3I4xbZi65BHjIxxwf8AYwK7pOnxdqH1d7UX76EpU1qwKsndVyrF24PdsGPjA8zWvSduymt7kddHWyaf6ZDbm05oV7yG9xCM4wu3Oc8SS6Y0NdOmVKhtXc5wPA+ow4+3j/kk/MloFT9P6Qu09JppspCMtTMDU5HerKBmTFgOwhB7TnBJwcHE9q6PupdH09yDtpeidyssVWzaKlBVx7EVFAB5PPPMtcQKrpukrqDb2LlK26eqoi1WciyrIVlKsvt2HGPPtHPE26jo0Zsaqw1lrqtTWNu6uq+ux3bC5Ga2Ltlcj9zEEZ4ssQK56z09fqVo7jadzTY1rK1TmpiaXqAA7mR+9jkk/Em9BQyVIjlSyqFO1Sqcf5QSSB/ck8ToiAiIgIiICIiAiIgIiICIiAiIgIiICIiAiIgIiICIiAiIgIiICIiAiIgIiICIiAmNhIBwMnHAzjJ+Bn4mUxsBIIBwccHGcH4OPmBWvTetDZ2t9DVDU1l6SbFZGsGcVWMB7HODt8g7Tzng9ei6oFjJWE+qaEvaveu9VsXcu0HHcXyCy5APH3xo0fRwWkaa203VCjsY2BHyLN62B1OVcHGMeCoI5m+zphWegtYzLpmR0BVdytWgQbLAAyA49w/lkjgEghx2dWXV132Ppdq6dxW310xvPaP+UYGLQc/6T+M79N1ZvFG2o/V1T6RjvXarojOWRhxYmEbBGPtxzjRV6Omr0+p7WpFlesv7ocVqQpRlRkAPDD6IHP5+86f8LbRtrtKLXcL6F2KVofa4dVH8qz3H9h/bngjAwCzqgpYi21FEs1L6XeHVgpGO2zDGQrMQPwSM+Zz63rYI9ypVvFGop0xdrFrRnu4yCQfaGwCfvnHidWq6WFiBGsba3dNuFUO72rjcrD+mQcEY/wAo/vOO/ofO8LcQrWaewK1auB+mXChsn3ZIBJPnnxmB1J1OQ9SWVbBqEPbsWxXpNu7C1s6j27v4nwTkcHAOp+p9RjTkaUn9Uo2DvIDvND3FfHwqHnxkj45nQvTO5e3dYLamqaooK1rGTYHVqyv7MYGMeCM5zNr+gnOj22kLojnBUMbD2Gp9zfHtZ/HyYEspyAfH4+RPYiAiIgIiICIiAiIgIiICIiAiIgIiICIiAiIgIiICIiAiIgIiICIiAiIgIiICIiAiJr1OoWtGsY4VFLk/ZVGT/wBCBsmLqCCDyCMH+xkR6R6xdbWl9laV0W1d5W7hLohRWXugqBkgnOCQMfPmcqdT3PpnuqoBtqv7TUtZtYqWU17W243tXZUwBwPdgnjMCR9A0q10AKoTLMcAY/mQOP7Af8SSlYfqi5wr6dKXrttrqQs9iuN6tu7iis7WDLgr+DnBGIHVF5sSntVrZ+rOktBsYqCdKdTW9RCe5Sg8HaQT+IFniVn0jqq1zo+/VWi+oITUUsZ9tgpNuywMi/wV8MP8n5E6vT+oH1C3iqtRZVYoQO52PQ4DV3EqpIDLvwMH9sCciVB+rtStOnusr01a6qztgm2zav0bbPd9LOfpEf8AsJaNDeXqRzty6BvaSU5GfaSASP7gQN8REBERAREQEREBERAREQEREBERAREQEREBERAREQEREBERAREQEREBERAREQEREBPGUEEEZBGCPgj8xECGXpWoUtp1suFTIK1XuZFdYx7K8g+3Axg544mKdI0IztSX04sNTFKiqVbqmypCBcAnHJ+RgfAiIGzV9LUOWKl6We8apjW23dctewMQQR4AzxyRkzD/AAnSDWVa1WrubUFg+Xsuavtl7SQdx2EgDgAcAcDCIGrT9GUoip3L27dRoqY2e6lGUK3a4wGwANxBP55M6ND0tp6LTbQDSTSKWVNqVsFJKuyquC4JbDfkxEDWvSlYq09S23qNKzPWwsG/LI6e4lfd7Xcf+0ltJpu2ipuZ9o/cx3OTnJLH5M9iBtiIgIiICIiAiIgIiICIiAiIgf/Z"/>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l-GR"/>
          </a:p>
        </p:txBody>
      </p:sp>
      <p:sp>
        <p:nvSpPr>
          <p:cNvPr id="13317" name="AutoShape 7" descr="data:image/jpeg;base64,/9j/4AAQSkZJRgABAQAAAQABAAD/2wCEAAkGBhAREBIQEBQUEBIQERYQFhUYFRcWEBURFRAVFRUXEhUXGyYfFxkvGxUSKy8gJScpLiw4FR4yNTAsOCYrLCkBCQoKBQUFDQUFDSkYEhgpKSkpKSkpKSkpKSkpKSkpKSkpKSkpKSkpKSkpKSkpKSkpKSkpKSkpKSkpKSkpKSkpKf/AABEIAIgBcwMBIgACEQEDEQH/xAAbAAEAAgMBAQAAAAAAAAAAAAAABQYCAwQBB//EADUQAAICAQMDAwMDAgYCAwEAAAECAAMRBBIhBhMxBSJBI1FhFDJCM3EWUmKBkaEkghWU0wf/xAAUAQEAAAAAAAAAAAAAAAAAAAAA/8QAFBEBAAAAAAAAAAAAAAAAAAAAAP/aAAwDAQACEQMRAD8A+2anULWjO2dqjJwCx/2VQST+BOL0fqCjVBjSXIQ4JauxBkOyEAuoBIZGBx4xOrX93tP2dpt2nZvJCbscbiATj/aVjR9FMKdBS7BV0dDh9llgazUts9xZQpZC3dY5xkkceYFvnBoPW6bwGrYlWDsCUdVwlhrbLMAAQwPHnjPjmVWjo/Xitt16NZYau4d9pR9lFhfdxkBtQ4JAwCiheMYiroS9RWm6s1VfpE2Zsw1elqd/cMY3NqGUk/Kr/tAulGoVwSucBmTlWU5Vip4YA4yDg+D5GRNspfp3R+rRtPvvDDTpU/D2ZNyixrlGR+x7HXLHJCoEC/M0aTovXV17O+je3TowL27XWuu57QeMgNfavA8ogXiBcj6jX3v0+T3DV3sYOO2HCE7sY8kcZzzNWn9ZpstapCzMhKkhH7YZf3L3NuzcPkZyPEgvS/SLtEHtcHUsNNp9NWE3PYTWrFyxYD91tjktnxgnGJGaT/8An961LVvRA2i7LMr2B01Vj2XW3KFADMLu1t5HAb78hfpzV+o1tc9AJ7ldaWsNpwEcsFO7GDyj/PxK4/TerexHaxFCUixVV32Lr8uzWMCubKyzLxuXhSNpzMvR+l76NPqwWR9RqVCq5Z2UldMqA2sRuObDaxwP5nGPAC1RKlpujbK7aQLWfT01o4VrbN51aHmx+CWUha/aGUDDcENIpOldTZYmmLOiaeps3ZtyTfqUf2WYAusWupRuO3m0tyQQQ+hRKXqejtXb+oL3jdeTVkM/9B9Ythbx7XWpdiKOAdzFjuON+n6Y1amp+6osR9XYx3O9e69nasKjD+J7ODkYCuMHdkBbYlY0vT2qr0NtS3Eau8AvabGYb9qI7I2wbCVU4IUYJzyeTq9P6UvrNB3r9K7UWsN9hrK2lu2iqw/iopAbIK7WHu3GBbIlO03SOqA09dl26io2O6ixxYz98WUl7NmbMKoDH2Zyx5yRN2n6X1A7WbAe3rbNScu7ZrfPsfKjun3NhjtK+3lsHcFriUj0vovVpZU9l4IFtdjqr27Tt/UWuEBwMG69Rjj2VKPnEx/wbrTVWWuVtSHa6yw2WFHtTT3JRhQo2pvsBZcZwoGW4gXjcPHz5/M9lf6b6bbTWWPYwsPZ0+mrbLM4pppAO8t/I2Gwk/PGZYICIiAiJq1JcIxrCs+DtDMVQt8BmCkgfkAwPP1lfc7W4dzZ3Nmfds3bd2PtnibpS7ekdU2p1dzWBhqdENMCLDXar9x3O0rTgKN+ATuPtGQc4m7V9M63DtTciWHSVUA5cLvRwbGrG09jKm0cb/3Icez3BbolWXpOxWGxyEGmtpIN1hbfa5csjbfpsCz+8f6RtG0Y4m6N1Zahu8gNFNNZ2tYodqu7Y2QBjBtOnz/pV+BkCBdp4zAcniU+rpPVqKwbhYun0aJUDY4H6taXRntwmbFJYHz8Y2ma9D0NcrUrZYLaqtRTYQz2FmTTaIV1cHjd3i7t98L9sQLgNQu8187gof8Aa23BJAw2ME8HjORx9xNsqXqPSupsustWxV36qq8DdYPp6fTEVKQBwTcQWx5XjnxPKOkNTXUAmoIdNDVShZrGUaypLR3jk/t+oMjHO0Z8QLLrPUK6jWLCR3rBSnBObGBIBwOOFPJ4myzUBWRTnLkgYViMhS3uIGF4B84+0qVPRV+U32nZuvtKiywtXY+kXT1mqwjcSB3mZ/aS1hYAeJhruitS6KguBb9G1DWFrAxut7FdloAyOKqm2/6mJ+cgLrNVmoVWVTnLkgYViOFydxAwvH3xmfPvV+ndSXq07C6xLdRdZY1bvtWu7UKE2FhtDJVWuSxXG9tu4niX9d9L1GsuuWoNQlOkt0qO+5Fe3UMgdk2/uC1rw2PNnHgwLVqtStdb2OcLWrOxwThVBJOByeBGm1C2ItiHKuodTgjKsMg4PI4MpfqHROrtreprkNdtlzOpazbsaylKgOMnbpksXHjcwbnzOXTei6y6/W2p3dNbtdaHckVqLLVBQgrwwSsBSgdF7hIySRA+hxKXd0Vf3Kmrt2JUEODbYWZhfbqbAxAGVNn6dR4AXuYAyBMtL0lq17Ie4Wrp9KgQGywD9aq2b3sG0l0LMv8AIYC42mBcSwHJ4nspHp/QlydpLLRbVXdpmYM9hLV6bSkLweNx1DMx/AUfGJd4CIiAiIgInF6z6qumpe9ld1TGQm3dgsBxuYD5+84K+qlbuKKbu9S6K1J7Qs22EBXU9zYyZOMhjggjHECciRf/AM8rBmqrsvCsUBrCEM62itwCzgKVbOd239pIzI+vrRWrrtGm1JW5S6cU8oKjbu/rY/aG488YxyMhZIkPpepq7XC1JY4fSLrVcBAjVPnYBucMGODwQB9yJlo+o63tFLJZS5066kbwm01k4bDI7DcvtyPjcDyIEtEr2l6yW0VmnT6iwXJbYmBSuUqsFbEh7lI5K4B55/vjceqU3XV9q020Fc1fTDsjkBbKy1gVlycH3ZHggQJuJEVdQ7tQdP2LwRglyKtgRndFfAt3bSUb+OfBIAkvARE8JgexMUcEAg5B5BHgj8Gcuv8AVEp2K2S9rbUQY3uQNzbQxAOFBOM544yeIHZEiX6iTeyLXbZ2gptKpkVF1DKrgkEtgqSFDEAgnAMxTqekuow/be06dbsDsteGZSgO7dncrAMVCkjAJyIExEgNN1hW5ZTVcjiq25VYV5sSizt27CthAIYqPcVzuGMyQ9J9UN67+1ZSpVXUv2/crjII7btjjHBx5EDviIgIiICIiAiIgIkJoOqVttWoU3IXOoALdraDprBXZnbYT+4gDjnM0L1kpIA02pP0f1BAWostYsZCSotJY5U8KCfGIFiiQ69UUv8A0Fs1IFa3M1ShlWuxN9eckFmK8hVBbkHHImdHr2++ylabvpWCp7PpdsFq1sB/qbyNrL4X55+YErERAREQEREBERAREQEREBERAREQERECN6i9LfU6ayhGWs2ADcylgAGBPtBGfH3nG3TbOy2W2AWV6jvI1alfpnZvpfcx3K2wZ8chT5USeiBBaTp569TbqQ9Yeytk9tZQWMWBR9QA2HZcYBABwxyftw2dFtZptHpbXrsr0ylH+mwLjtNWprO/6bANnPu5EtcgvTLLzr9Yr2bqgtJRMcV5V/2n5zg5z9hiBinoWpDJb3qzaKf0zsaTteoPuRgof2uMt87Tu8DgTzXdLm10LWBUq7ezap7pVVZLUsYnBR0YggAHwfIGLBECnf4JuK0hm01vZF4Asodl3X3i3cB3eCMAf8+JJW9NNYd1tg7iXrdW6LtbZtrWyuzLEMrBOQMDwcZUGT8QI2v06wax9QXU1vQlITad4KO77i+7BHvbjHwOZ163RJchR920kH2uyHg5HuQg/wDc3xAhv8JaX7W//Z1H/wCkX9JaV+WWzO0L/Xv8BcD+fPH38/MmYgRHTXTGn0FPY04cKWLnc7OSx8nnhfHhQB+Jl1B6N+qr7Z7ZXnK2V70Jx7WBDKysPIKkGSsQIL07p+3Tu3av3Jbsa3uLutNqUpUbEcEDLLWmQQeQSPOJpr6TI7dJsB01Op/Vomz6osFzXIrPnBQOQR7c+0AnzmxxAqmi6Qup7j120rZeLVtPZbY4d3etsdzIdS5BOfcPIBAIkOmfQG0iFD2Qu1FxVUa9zKoUvZljliAvjHj5+JuICIiAiIgIiICYXKSpCkKxBAJGQDjgkZGf7ZmcQK/V03ZX2rK7VF1bXsxZCamOqtFtuFDgr7lG33HgYOfM1nprUJYHouRANMNNlqy9g+oXZ194GcngEED8yyTwmBU26DCU26bT2BKL6K9O6WJ3CvapFK2VMGXD7VTyCMoDxzno03SrV6t9Qp04D2IwPZPfStKFqCI+/ABVft/I8SZ9JuLVAk7jlhn54dsf9YnZARE4/UfUuzt+nbbuz/TTeRj/ADc8QOyJDL1LkgfptWMnH9A48/PM4/VutexW9n6TWPsIGO0BnLhfaS3J54HzxAssTn0Gr7tSW7Hr7ihtli7bVyM4df4t+JvYwPYlHbqq8Ba3btW23UIbPp2aZabmcC7TWKMMhKhVFgypcZ3DGZPUam9dRTpf1B22i1+9sq7uakp21ft7e477GJ2eFwAPMCyxPnvqPUes7CWJY4YDWV7kWjtONPcEq1FgdC3bxy2w+MkDiS9uv1H6vb3bDUKdPaxr/SjToXawOzG1e4UOweCT58cYC1xID1v1G3/ylrc0/p9J3gwCljY4t2/vUrgdr7c7vjHPB6V6/ctGqe5mZq7hXUjKrapS1aYFi6ddrAuxZdgOVI8wLdEpeo9Y1D+mPet71X6RbK7MVope2tggZ67qyUBGGC4X+oJ76k2rS96U1lo26PvKTXpj9Q6lkUuO1yMFQQCudvwTAucSkX9TagMwZjS4t02ktUqpp072PaGurJXLKwWraWYgdwZGQRJFPWbENo3WWDTaqihy60jet4qX2mvHI7ityq+duPkBZoiIGrVatKkayxgiINzMThQB9zORfXtP27LS+xKUL2bldGRQpbLI6hhwCfHMw6h9LbUUbEYK62VXJuBKF6bktVXA52kpg48Zz8Tk9Q0eq1CVoy10BrAbSrh2VE9ygb69tgL4yCBgZ854CQs9aoWymsvhtSCauG2PhS2FfG3dtBO3OcAnEi6+oNElr27rd9y5b6F+AmndqmYjt+0BmIJP4nLoum7zRTpNQFaqru1i1bcXLWpzpnUCsAWjC8gjBXIz4mVPpGuqspsApvdKL6ncu1Qay7UpZv2BGwMJyAf5YHiBJanqzSVk5ckCpL8rXa6GqxgqMGRCpBJ+D9/tOrRetUWhyj/0uLFYMllfG76iOAy8c8jmVKvo3VU1dioV2qNHTpw7WMhNialrXO0I21fe2OT4A/MktT6Jq7HtuPbqbUijTMqvnt6at7HdtzV4ssJsYbSoAHzmBKanqfS1016hnJqtTuq612ODXtDbjsUlVww5OPMwHVemLBB3SxG7H6fUZC72TLfT9vuVgc4xiRL9P6saDVaMdt9zuKGL7c1WPvPcC14QglsBQRjaJv8AU/SdU+rF9aLhaUQf+TZV7xabDvVEw6eBgnnnxmBZ4ngnsBERAREQEREBERAREQEREBERATwmezGwZBAweD58ePn8QOGz13TqrOzgKpUeGyS5wmwYy+4j27c7vjM8s9c03Za53C1qwrcsrLtZiqhXVhkHLqMEfMr1PSepTYUKIumvrvp05sd6Ay1XVWhWZd1SFbRtT3BCnHBxJD1j0jUatUqsCU1Mtht2MrvuNfbVMWVkMMM/u4IIXAOIHT6TXptIyaCreGKvcAVsfKl/cWt27eCVGCcj2j7TfX6/Q1zUDeXRxW30btiuVDANZs2DIII55yJD6XSeoo1Fj102vXpGoc99husNiENnteMVgn8t+JnpPR9UuttvKrtttRsjUWBAi6dKmzQF2s3tbGTxkc8QLPERARiIgIiIHKvpVAV1FVYW3942LtfjHvGMNx9543pNBrFJqrNQ8JsXtjByMLjE64gcx9MpLo5rTfUpVG2LuRSMEIcZUY+BOZemtECrDTUArjaRUmRtOVxxxj4+0kogcer9JptbdYgfKGtgQCr1k522KeGAPIz4yfuc+H0TTEqxpqLIECntrlRXnYFOOMZOPtk4nbEDis9F0zCxWpqYXMHsBrUixh4LjHuP5M8v9C0rks9NTkoKyWrUkoDkKSR+3IHE7ogan0yMCGVSGXawIBBXng58jk8fmcyei0KEVEVErfuBFAVN48MVA5I+Pzg/Ax3RAREQEREBERAREQEREBERAREQEREBERAREQEREBERAREQERMbGwCcE4GcDyfwPzAymLsACTwAMn+wldTrmghcVajc3bKp2xvKXMVRx7sbdwI85BxkDIM3a7q+qgBrqr617ZudigIrrWzYzPhieMg8Z4Igd3oWpV6QQwfDMCc5/mSOf7Ff+RJCQOh1tGmsOioosRatrkqq9lVud23Fi2cbhZnjjBmadW0EBgtm162tqYphb0RN5NJJ59vIBxkZI4ECbiV9etNP2bbytwFC12Opr+oK7RlHCgnK4yeDng8Tvf12kX06cEu99bXLtGUFS49zN4AO4Y+/+0CRiRD9T09q+5BZYumtaqwIhLhkwWKr5YYIPGc/GZ5Z1Tpxk+4p26rEdV3Jb3mK1LVg5ZyR4xAmIkLd1QqlFNOoL2Oawmwbg4qNuDlsftDHIJHtI8yWot3KrYZdwB2sMMM/DD7wNkREBERAREQEREBERAREQEREBERAREQEREBERAREQEREBERAREQEREBERAREQExsBwduM44z4z8Z/EyiBUP8DY0yVA0m7fUbXdbXSxKXLoiq1pKLk/tB2jLYHMy1HRdlnZDPQgoqZa9lLfTs7q2VlQ1hBQbFBU/uy3I4xbZi65BHjIxxwf8AYwK7pOnxdqH1d7UX76EpU1qwKsndVyrF24PdsGPjA8zWvSduymt7kddHWyaf6ZDbm05oV7yG9xCM4wu3Oc8SS6Y0NdOmVKhtXc5wPA+ow4+3j/kk/MloFT9P6Qu09JppspCMtTMDU5HerKBmTFgOwhB7TnBJwcHE9q6PupdH09yDtpeidyssVWzaKlBVx7EVFAB5PPPMtcQKrpukrqDb2LlK26eqoi1WciyrIVlKsvt2HGPPtHPE26jo0Zsaqw1lrqtTWNu6uq+ux3bC5Ga2Ltlcj9zEEZ4ssQK56z09fqVo7jadzTY1rK1TmpiaXqAA7mR+9jkk/Em9BQyVIjlSyqFO1Sqcf5QSSB/ck8ToiAiIgIiICIiAiIgIiICIiAiIgIiICIiAiIgIiICIiAiIgIiICIiAiIgIiICIiAmNhIBwMnHAzjJ+Bn4mUxsBIIBwccHGcH4OPmBWvTetDZ2t9DVDU1l6SbFZGsGcVWMB7HODt8g7Tzng9ei6oFjJWE+qaEvaveu9VsXcu0HHcXyCy5APH3xo0fRwWkaa203VCjsY2BHyLN62B1OVcHGMeCoI5m+zphWegtYzLpmR0BVdytWgQbLAAyA49w/lkjgEghx2dWXV132Ppdq6dxW310xvPaP+UYGLQc/6T+M79N1ZvFG2o/V1T6RjvXarojOWRhxYmEbBGPtxzjRV6Omr0+p7WpFlesv7ocVqQpRlRkAPDD6IHP5+86f8LbRtrtKLXcL6F2KVofa4dVH8qz3H9h/bngjAwCzqgpYi21FEs1L6XeHVgpGO2zDGQrMQPwSM+Zz63rYI9ypVvFGop0xdrFrRnu4yCQfaGwCfvnHidWq6WFiBGsba3dNuFUO72rjcrD+mQcEY/wAo/vOO/ofO8LcQrWaewK1auB+mXChsn3ZIBJPnnxmB1J1OQ9SWVbBqEPbsWxXpNu7C1s6j27v4nwTkcHAOp+p9RjTkaUn9Uo2DvIDvND3FfHwqHnxkj45nQvTO5e3dYLamqaooK1rGTYHVqyv7MYGMeCM5zNr+gnOj22kLojnBUMbD2Gp9zfHtZ/HyYEspyAfH4+RPYiAiIgIiICIiAiIgIiICIiAiIgIiICIiAiIgIiICIiAiIgIiICIiAiIgIiICIiAiJr1OoWtGsY4VFLk/ZVGT/wBCBsmLqCCDyCMH+xkR6R6xdbWl9laV0W1d5W7hLohRWXugqBkgnOCQMfPmcqdT3PpnuqoBtqv7TUtZtYqWU17W243tXZUwBwPdgnjMCR9A0q10AKoTLMcAY/mQOP7Af8SSlYfqi5wr6dKXrttrqQs9iuN6tu7iis7WDLgr+DnBGIHVF5sSntVrZ+rOktBsYqCdKdTW9RCe5Sg8HaQT+IFniVn0jqq1zo+/VWi+oITUUsZ9tgpNuywMi/wV8MP8n5E6vT+oH1C3iqtRZVYoQO52PQ4DV3EqpIDLvwMH9sCciVB+rtStOnusr01a6qztgm2zav0bbPd9LOfpEf8AsJaNDeXqRzty6BvaSU5GfaSASP7gQN8REBERAREQEREBERAREQEREBERAREQEREBERAREQEREBERAREQEREBERAREQEREBPGUEEEZBGCPgj8xECGXpWoUtp1suFTIK1XuZFdYx7K8g+3Axg544mKdI0IztSX04sNTFKiqVbqmypCBcAnHJ+RgfAiIGzV9LUOWKl6We8apjW23dctewMQQR4AzxyRkzD/AAnSDWVa1WrubUFg+Xsuavtl7SQdx2EgDgAcAcDCIGrT9GUoip3L27dRoqY2e6lGUK3a4wGwANxBP55M6ND0tp6LTbQDSTSKWVNqVsFJKuyquC4JbDfkxEDWvSlYq09S23qNKzPWwsG/LI6e4lfd7Xcf+0ltJpu2ipuZ9o/cx3OTnJLH5M9iBtiIgIiICIiAiIgIiICIiAiIgf/Z"/>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l-GR"/>
          </a:p>
        </p:txBody>
      </p:sp>
      <p:graphicFrame>
        <p:nvGraphicFramePr>
          <p:cNvPr id="8" name="Diagram 7"/>
          <p:cNvGraphicFramePr/>
          <p:nvPr/>
        </p:nvGraphicFramePr>
        <p:xfrm>
          <a:off x="4499992" y="2173312"/>
          <a:ext cx="4439816" cy="391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9388" y="44450"/>
            <a:ext cx="8229600" cy="1143000"/>
          </a:xfrm>
        </p:spPr>
        <p:txBody>
          <a:bodyPr/>
          <a:lstStyle/>
          <a:p>
            <a:pPr algn="l"/>
            <a:r>
              <a:rPr lang="en-US" b="1" smtClean="0">
                <a:solidFill>
                  <a:schemeClr val="bg1"/>
                </a:solidFill>
                <a:latin typeface="Calibri" pitchFamily="34" charset="0"/>
              </a:rPr>
              <a:t>a1) Specifications</a:t>
            </a:r>
            <a:endParaRPr lang="el-GR" b="1" smtClean="0">
              <a:solidFill>
                <a:schemeClr val="bg1"/>
              </a:solidFill>
              <a:latin typeface="Calibri" pitchFamily="34" charset="0"/>
            </a:endParaRPr>
          </a:p>
        </p:txBody>
      </p:sp>
      <p:sp>
        <p:nvSpPr>
          <p:cNvPr id="14339" name="Content Placeholder 2"/>
          <p:cNvSpPr>
            <a:spLocks noGrp="1"/>
          </p:cNvSpPr>
          <p:nvPr>
            <p:ph idx="1"/>
          </p:nvPr>
        </p:nvSpPr>
        <p:spPr>
          <a:xfrm>
            <a:off x="250825" y="1052513"/>
            <a:ext cx="3097213" cy="4525962"/>
          </a:xfrm>
        </p:spPr>
        <p:txBody>
          <a:bodyPr/>
          <a:lstStyle/>
          <a:p>
            <a:pPr>
              <a:spcBef>
                <a:spcPct val="0"/>
              </a:spcBef>
            </a:pPr>
            <a:r>
              <a:rPr lang="en-US" smtClean="0">
                <a:latin typeface="Calibri" pitchFamily="34" charset="0"/>
              </a:rPr>
              <a:t>Test level</a:t>
            </a:r>
          </a:p>
          <a:p>
            <a:pPr>
              <a:spcBef>
                <a:spcPct val="0"/>
              </a:spcBef>
            </a:pPr>
            <a:r>
              <a:rPr lang="en-US" smtClean="0">
                <a:latin typeface="Calibri" pitchFamily="34" charset="0"/>
              </a:rPr>
              <a:t>Description of the test content (number of activities, types of activities, types of texts)</a:t>
            </a:r>
          </a:p>
          <a:p>
            <a:pPr>
              <a:spcBef>
                <a:spcPct val="0"/>
              </a:spcBef>
            </a:pPr>
            <a:r>
              <a:rPr lang="en-US" smtClean="0">
                <a:latin typeface="Calibri" pitchFamily="34" charset="0"/>
              </a:rPr>
              <a:t>Criteria for evaluation </a:t>
            </a:r>
          </a:p>
          <a:p>
            <a:endParaRPr lang="el-GR" smtClean="0">
              <a:latin typeface="Calibri" pitchFamily="34" charset="0"/>
            </a:endParaRPr>
          </a:p>
        </p:txBody>
      </p:sp>
      <p:pic>
        <p:nvPicPr>
          <p:cNvPr id="14340" name="Picture 2"/>
          <p:cNvPicPr>
            <a:picLocks noChangeAspect="1" noChangeArrowheads="1"/>
          </p:cNvPicPr>
          <p:nvPr/>
        </p:nvPicPr>
        <p:blipFill>
          <a:blip r:embed="rId2" cstate="email"/>
          <a:srcRect/>
          <a:stretch>
            <a:fillRect/>
          </a:stretch>
        </p:blipFill>
        <p:spPr bwMode="auto">
          <a:xfrm>
            <a:off x="3924300" y="3573463"/>
            <a:ext cx="5219700" cy="3644900"/>
          </a:xfrm>
          <a:prstGeom prst="rect">
            <a:avLst/>
          </a:prstGeom>
          <a:noFill/>
          <a:ln w="9525">
            <a:noFill/>
            <a:miter lim="800000"/>
            <a:headEnd/>
            <a:tailEnd/>
          </a:ln>
        </p:spPr>
      </p:pic>
      <p:sp>
        <p:nvSpPr>
          <p:cNvPr id="5" name="TextBox 4"/>
          <p:cNvSpPr txBox="1"/>
          <p:nvPr/>
        </p:nvSpPr>
        <p:spPr>
          <a:xfrm>
            <a:off x="1692275" y="6165850"/>
            <a:ext cx="2195513" cy="522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t>KPG specifications </a:t>
            </a:r>
          </a:p>
          <a:p>
            <a:pPr>
              <a:defRPr/>
            </a:pPr>
            <a:r>
              <a:rPr lang="en-GB" sz="1400" dirty="0"/>
              <a:t>http://rcel.enl.uoa.gr/kpg</a:t>
            </a:r>
            <a:endParaRPr lang="el-GR" sz="1400" dirty="0"/>
          </a:p>
        </p:txBody>
      </p:sp>
      <p:pic>
        <p:nvPicPr>
          <p:cNvPr id="26627" name="Picture 3"/>
          <p:cNvPicPr>
            <a:picLocks noChangeAspect="1" noChangeArrowheads="1"/>
          </p:cNvPicPr>
          <p:nvPr/>
        </p:nvPicPr>
        <p:blipFill>
          <a:blip r:embed="rId3" cstate="email"/>
          <a:srcRect/>
          <a:stretch>
            <a:fillRect/>
          </a:stretch>
        </p:blipFill>
        <p:spPr bwMode="auto">
          <a:xfrm>
            <a:off x="3240360" y="620688"/>
            <a:ext cx="5868144" cy="3024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239968" lon="326607" rev="684467"/>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7950" y="130175"/>
            <a:ext cx="8229600" cy="922338"/>
          </a:xfrm>
        </p:spPr>
        <p:txBody>
          <a:bodyPr/>
          <a:lstStyle/>
          <a:p>
            <a:pPr algn="l"/>
            <a:r>
              <a:rPr lang="en-US" b="1" smtClean="0">
                <a:solidFill>
                  <a:schemeClr val="bg1"/>
                </a:solidFill>
                <a:latin typeface="Calibri" pitchFamily="34" charset="0"/>
              </a:rPr>
              <a:t>a2) Can-do statements</a:t>
            </a:r>
            <a:endParaRPr lang="el-GR" b="1" smtClean="0">
              <a:solidFill>
                <a:schemeClr val="bg1"/>
              </a:solidFill>
              <a:latin typeface="Calibri" pitchFamily="34" charset="0"/>
            </a:endParaRPr>
          </a:p>
        </p:txBody>
      </p:sp>
      <p:pic>
        <p:nvPicPr>
          <p:cNvPr id="15363" name="Picture 2"/>
          <p:cNvPicPr>
            <a:picLocks noChangeAspect="1" noChangeArrowheads="1"/>
          </p:cNvPicPr>
          <p:nvPr/>
        </p:nvPicPr>
        <p:blipFill>
          <a:blip r:embed="rId2" cstate="email"/>
          <a:srcRect/>
          <a:stretch>
            <a:fillRect/>
          </a:stretch>
        </p:blipFill>
        <p:spPr bwMode="auto">
          <a:xfrm>
            <a:off x="323850" y="1052513"/>
            <a:ext cx="4824413" cy="5661025"/>
          </a:xfrm>
          <a:prstGeom prst="rect">
            <a:avLst/>
          </a:prstGeom>
          <a:noFill/>
          <a:ln w="9525">
            <a:noFill/>
            <a:miter lim="800000"/>
            <a:headEnd/>
            <a:tailEnd/>
          </a:ln>
        </p:spPr>
      </p:pic>
      <p:sp>
        <p:nvSpPr>
          <p:cNvPr id="5" name="TextBox 4"/>
          <p:cNvSpPr txBox="1"/>
          <p:nvPr/>
        </p:nvSpPr>
        <p:spPr>
          <a:xfrm>
            <a:off x="4427538" y="6165850"/>
            <a:ext cx="2881312" cy="5222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t>EPS-XG </a:t>
            </a:r>
            <a:r>
              <a:rPr lang="en-US" sz="1400" dirty="0" smtClean="0"/>
              <a:t>, C1 level  </a:t>
            </a:r>
            <a:endParaRPr lang="en-US" sz="1400" dirty="0"/>
          </a:p>
          <a:p>
            <a:pPr>
              <a:defRPr/>
            </a:pPr>
            <a:r>
              <a:rPr lang="en-GB" sz="1400" dirty="0"/>
              <a:t>http://rcel.enl.uoa.gr/xenesglosses</a:t>
            </a:r>
            <a:endParaRPr lang="el-GR" sz="1400" dirty="0"/>
          </a:p>
        </p:txBody>
      </p:sp>
      <p:sp>
        <p:nvSpPr>
          <p:cNvPr id="15365" name="TextBox 5"/>
          <p:cNvSpPr txBox="1">
            <a:spLocks noChangeArrowheads="1"/>
          </p:cNvSpPr>
          <p:nvPr/>
        </p:nvSpPr>
        <p:spPr bwMode="auto">
          <a:xfrm>
            <a:off x="5580063" y="1341438"/>
            <a:ext cx="2520950" cy="2554287"/>
          </a:xfrm>
          <a:prstGeom prst="rect">
            <a:avLst/>
          </a:prstGeom>
          <a:noFill/>
          <a:ln w="9525">
            <a:noFill/>
            <a:miter lim="800000"/>
            <a:headEnd/>
            <a:tailEnd/>
          </a:ln>
        </p:spPr>
        <p:txBody>
          <a:bodyPr>
            <a:spAutoFit/>
          </a:bodyPr>
          <a:lstStyle/>
          <a:p>
            <a:r>
              <a:rPr lang="en-US" sz="3200">
                <a:latin typeface="Calibri" pitchFamily="34" charset="0"/>
              </a:rPr>
              <a:t>What types of skills and competences are assessed at each level?</a:t>
            </a:r>
            <a:endParaRPr lang="el-GR" sz="32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27584" y="274638"/>
            <a:ext cx="8507413" cy="850106"/>
          </a:xfrm>
        </p:spPr>
        <p:txBody>
          <a:bodyPr/>
          <a:lstStyle/>
          <a:p>
            <a:pPr algn="l"/>
            <a:r>
              <a:rPr lang="en-US" sz="4000" b="1" dirty="0" smtClean="0">
                <a:solidFill>
                  <a:schemeClr val="bg1"/>
                </a:solidFill>
                <a:latin typeface="Calibri" pitchFamily="34" charset="0"/>
              </a:rPr>
              <a:t>b) Task design: basic considerations (1) </a:t>
            </a:r>
            <a:endParaRPr lang="el-GR" sz="4000" dirty="0" smtClean="0"/>
          </a:p>
        </p:txBody>
      </p:sp>
      <p:sp>
        <p:nvSpPr>
          <p:cNvPr id="16387" name="Content Placeholder 2"/>
          <p:cNvSpPr>
            <a:spLocks noGrp="1"/>
          </p:cNvSpPr>
          <p:nvPr>
            <p:ph idx="1"/>
          </p:nvPr>
        </p:nvSpPr>
        <p:spPr>
          <a:xfrm>
            <a:off x="755576" y="1124744"/>
            <a:ext cx="8208912" cy="4742656"/>
          </a:xfrm>
        </p:spPr>
        <p:txBody>
          <a:bodyPr/>
          <a:lstStyle/>
          <a:p>
            <a:pPr>
              <a:buFont typeface="Wingdings" pitchFamily="2" charset="2"/>
              <a:buChar char="§"/>
            </a:pPr>
            <a:r>
              <a:rPr lang="en-US" sz="3000" dirty="0" smtClean="0">
                <a:latin typeface="Calibri" pitchFamily="34" charset="0"/>
              </a:rPr>
              <a:t>Type of task: Controlled, guided or semi-guided? </a:t>
            </a:r>
          </a:p>
          <a:p>
            <a:pPr>
              <a:buFont typeface="Wingdings" pitchFamily="2" charset="2"/>
              <a:buChar char="§"/>
            </a:pPr>
            <a:r>
              <a:rPr lang="en-US" sz="3000" dirty="0" smtClean="0">
                <a:latin typeface="Calibri" pitchFamily="34" charset="0"/>
              </a:rPr>
              <a:t>Topics</a:t>
            </a:r>
          </a:p>
          <a:p>
            <a:pPr>
              <a:buFont typeface="Wingdings" pitchFamily="2" charset="2"/>
              <a:buChar char="§"/>
            </a:pPr>
            <a:r>
              <a:rPr lang="en-US" sz="3000" dirty="0" smtClean="0">
                <a:latin typeface="Calibri" pitchFamily="34" charset="0"/>
              </a:rPr>
              <a:t>Text type and function </a:t>
            </a:r>
          </a:p>
          <a:p>
            <a:pPr>
              <a:buFont typeface="Wingdings" pitchFamily="2" charset="2"/>
              <a:buChar char="§"/>
            </a:pPr>
            <a:r>
              <a:rPr lang="en-US" sz="3000" dirty="0" smtClean="0">
                <a:latin typeface="Calibri" pitchFamily="34" charset="0"/>
              </a:rPr>
              <a:t>Time allotment</a:t>
            </a:r>
          </a:p>
          <a:p>
            <a:pPr>
              <a:buFont typeface="Wingdings" pitchFamily="2" charset="2"/>
              <a:buChar char="§"/>
            </a:pPr>
            <a:r>
              <a:rPr lang="en-US" sz="3000" dirty="0" smtClean="0">
                <a:latin typeface="Calibri" pitchFamily="34" charset="0"/>
              </a:rPr>
              <a:t>Rubrics (or instructions): specify how the test taker is expected to perform</a:t>
            </a:r>
          </a:p>
          <a:p>
            <a:pPr>
              <a:buFont typeface="Wingdings" pitchFamily="2" charset="2"/>
              <a:buChar char="§"/>
            </a:pPr>
            <a:r>
              <a:rPr lang="en-US" sz="3000" dirty="0" smtClean="0">
                <a:latin typeface="Calibri" pitchFamily="34" charset="0"/>
              </a:rPr>
              <a:t>Stimulus material (visual, writing prompt): the stimulus the student must respond to.</a:t>
            </a:r>
          </a:p>
          <a:p>
            <a:pPr>
              <a:buFont typeface="Wingdings" pitchFamily="2" charset="2"/>
              <a:buChar char="§"/>
            </a:pPr>
            <a:endParaRPr lang="en-US" sz="3000" dirty="0" smtClean="0">
              <a:latin typeface="Calibri" pitchFamily="34" charset="0"/>
            </a:endParaRPr>
          </a:p>
          <a:p>
            <a:pPr>
              <a:buFont typeface="Wingdings" pitchFamily="2" charset="2"/>
              <a:buChar char="§"/>
            </a:pPr>
            <a:endParaRPr lang="el-GR" sz="3000" dirty="0" smtClean="0">
              <a:latin typeface="Calibri" pitchFamily="34" charset="0"/>
            </a:endParaRPr>
          </a:p>
        </p:txBody>
      </p:sp>
      <p:sp>
        <p:nvSpPr>
          <p:cNvPr id="4" name="Rounded Rectangle 7"/>
          <p:cNvSpPr/>
          <p:nvPr/>
        </p:nvSpPr>
        <p:spPr>
          <a:xfrm>
            <a:off x="6660232" y="5589240"/>
            <a:ext cx="2232248" cy="864096"/>
          </a:xfrm>
          <a:prstGeom prst="roundRect">
            <a:avLst/>
          </a:prstGeom>
          <a:blipFill>
            <a:blip r:embed="rId2" cstate="email"/>
            <a:tile tx="0" ty="0" sx="100000" sy="100000" flip="none" algn="tl"/>
          </a:blipFill>
          <a:effectLst>
            <a:outerShdw blurRad="50800" dist="38100" dir="5400000" algn="t" rotWithShape="0">
              <a:prstClr val="black">
                <a:alpha val="40000"/>
              </a:prstClr>
            </a:outerShdw>
          </a:effectLst>
          <a:scene3d>
            <a:camera prst="perspectiveContrastingLeftFacing" fov="2100000">
              <a:rot lat="20507039" lon="761900" rev="21042200"/>
            </a:camera>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smtClean="0">
                <a:solidFill>
                  <a:srgbClr val="666633"/>
                </a:solidFill>
                <a:latin typeface="Calibri" pitchFamily="34" charset="0"/>
                <a:cs typeface="Calibri" pitchFamily="34" charset="0"/>
              </a:rPr>
              <a:t>DO TASK 1</a:t>
            </a:r>
            <a:endParaRPr lang="el-GR" sz="2000" b="1" dirty="0">
              <a:solidFill>
                <a:srgbClr val="666633"/>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27584" y="274638"/>
            <a:ext cx="8507413" cy="1143000"/>
          </a:xfrm>
        </p:spPr>
        <p:txBody>
          <a:bodyPr/>
          <a:lstStyle/>
          <a:p>
            <a:pPr algn="l"/>
            <a:r>
              <a:rPr lang="en-US" sz="4000" b="1" dirty="0" smtClean="0">
                <a:solidFill>
                  <a:schemeClr val="bg1"/>
                </a:solidFill>
                <a:latin typeface="Calibri" pitchFamily="34" charset="0"/>
              </a:rPr>
              <a:t>b) Task design: basic considerations (2) </a:t>
            </a:r>
            <a:endParaRPr lang="el-GR" sz="4000" dirty="0" smtClean="0"/>
          </a:p>
        </p:txBody>
      </p:sp>
      <p:sp>
        <p:nvSpPr>
          <p:cNvPr id="16387" name="Content Placeholder 2"/>
          <p:cNvSpPr>
            <a:spLocks noGrp="1"/>
          </p:cNvSpPr>
          <p:nvPr>
            <p:ph idx="1"/>
          </p:nvPr>
        </p:nvSpPr>
        <p:spPr>
          <a:xfrm>
            <a:off x="827584" y="1196752"/>
            <a:ext cx="8136904" cy="5328592"/>
          </a:xfrm>
        </p:spPr>
        <p:txBody>
          <a:bodyPr/>
          <a:lstStyle/>
          <a:p>
            <a:r>
              <a:rPr lang="en-US" sz="3600" b="1" dirty="0" smtClean="0">
                <a:latin typeface="Calibri" pitchFamily="34" charset="0"/>
              </a:rPr>
              <a:t>Expected response</a:t>
            </a:r>
            <a:r>
              <a:rPr lang="en-US" sz="3600" dirty="0" smtClean="0">
                <a:latin typeface="Calibri" pitchFamily="34" charset="0"/>
              </a:rPr>
              <a:t>: what the teacher intends students to do with the </a:t>
            </a:r>
            <a:r>
              <a:rPr lang="en-GB" sz="3600" dirty="0" smtClean="0">
                <a:latin typeface="Calibri" pitchFamily="34" charset="0"/>
              </a:rPr>
              <a:t>task.</a:t>
            </a:r>
          </a:p>
          <a:p>
            <a:r>
              <a:rPr lang="en-US" sz="3600" b="1" dirty="0" smtClean="0">
                <a:latin typeface="Calibri" pitchFamily="34" charset="0"/>
              </a:rPr>
              <a:t>Post-task evaluation</a:t>
            </a:r>
            <a:r>
              <a:rPr lang="en-US" sz="3600" dirty="0" smtClean="0">
                <a:latin typeface="Calibri" pitchFamily="34" charset="0"/>
              </a:rPr>
              <a:t>: assessing the effectiveness of the assessment </a:t>
            </a:r>
            <a:r>
              <a:rPr lang="en-GB" sz="3600" dirty="0" smtClean="0">
                <a:latin typeface="Calibri" pitchFamily="34" charset="0"/>
              </a:rPr>
              <a:t>task: </a:t>
            </a:r>
          </a:p>
          <a:p>
            <a:pPr marL="628650" indent="-266700">
              <a:spcBef>
                <a:spcPts val="0"/>
              </a:spcBef>
              <a:buFont typeface="Courier New" pitchFamily="49" charset="0"/>
              <a:buChar char="o"/>
            </a:pPr>
            <a:r>
              <a:rPr lang="en-US" sz="2800" dirty="0" smtClean="0">
                <a:latin typeface="Calibri" pitchFamily="34" charset="0"/>
              </a:rPr>
              <a:t>Did the task discriminate well among the student group?</a:t>
            </a:r>
          </a:p>
          <a:p>
            <a:pPr marL="628650" indent="-266700">
              <a:spcBef>
                <a:spcPts val="0"/>
              </a:spcBef>
              <a:buFont typeface="Courier New" pitchFamily="49" charset="0"/>
              <a:buChar char="o"/>
            </a:pPr>
            <a:r>
              <a:rPr lang="en-US" sz="2800" dirty="0" smtClean="0">
                <a:latin typeface="Calibri" pitchFamily="34" charset="0"/>
              </a:rPr>
              <a:t>Were the products easy to read and evaluate?</a:t>
            </a:r>
          </a:p>
          <a:p>
            <a:pPr marL="628650" indent="-266700">
              <a:spcBef>
                <a:spcPts val="0"/>
              </a:spcBef>
              <a:buFont typeface="Courier New" pitchFamily="49" charset="0"/>
              <a:buChar char="o"/>
            </a:pPr>
            <a:r>
              <a:rPr lang="en-US" sz="2800" dirty="0" smtClean="0">
                <a:latin typeface="Calibri" pitchFamily="34" charset="0"/>
              </a:rPr>
              <a:t>Were students able to write to their potential?</a:t>
            </a:r>
          </a:p>
          <a:p>
            <a:pPr marL="628650" indent="-266700" algn="r">
              <a:spcBef>
                <a:spcPts val="0"/>
              </a:spcBef>
              <a:buNone/>
            </a:pPr>
            <a:r>
              <a:rPr lang="en-US" dirty="0" smtClean="0">
                <a:latin typeface="Calibri" pitchFamily="34" charset="0"/>
              </a:rPr>
              <a:t> </a:t>
            </a:r>
          </a:p>
          <a:p>
            <a:pPr marL="628650" indent="-266700" algn="r">
              <a:spcBef>
                <a:spcPts val="0"/>
              </a:spcBef>
              <a:buNone/>
            </a:pPr>
            <a:endParaRPr lang="en-US" sz="2400" i="1" dirty="0" smtClean="0">
              <a:latin typeface="Calibri" pitchFamily="34" charset="0"/>
            </a:endParaRPr>
          </a:p>
          <a:p>
            <a:pPr marL="628650" indent="-266700" algn="r">
              <a:spcBef>
                <a:spcPts val="0"/>
              </a:spcBef>
              <a:buNone/>
            </a:pPr>
            <a:r>
              <a:rPr lang="en-US" sz="2400" i="1" dirty="0" smtClean="0">
                <a:latin typeface="Calibri" pitchFamily="34" charset="0"/>
              </a:rPr>
              <a:t>Adapted from Reid and Kroll (1995: 35) </a:t>
            </a:r>
            <a:endParaRPr lang="en-US" i="1" dirty="0" smtClean="0">
              <a:latin typeface="Calibri" pitchFamily="34" charset="0"/>
            </a:endParaRPr>
          </a:p>
          <a:p>
            <a:pPr>
              <a:buFont typeface="Wingdings" pitchFamily="2" charset="2"/>
              <a:buChar char="§"/>
            </a:pPr>
            <a:endParaRPr lang="el-GR" sz="36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pPr algn="l"/>
            <a:r>
              <a:rPr lang="en-US" sz="3600" b="1" dirty="0" smtClean="0">
                <a:solidFill>
                  <a:schemeClr val="bg1"/>
                </a:solidFill>
                <a:latin typeface="Calibri" pitchFamily="34" charset="0"/>
              </a:rPr>
              <a:t>Guidelines for the preparation of </a:t>
            </a:r>
            <a:br>
              <a:rPr lang="en-US" sz="3600" b="1" dirty="0" smtClean="0">
                <a:solidFill>
                  <a:schemeClr val="bg1"/>
                </a:solidFill>
                <a:latin typeface="Calibri" pitchFamily="34" charset="0"/>
              </a:rPr>
            </a:br>
            <a:r>
              <a:rPr lang="en-US" sz="3600" b="1" dirty="0" smtClean="0">
                <a:solidFill>
                  <a:schemeClr val="bg1"/>
                </a:solidFill>
                <a:latin typeface="Calibri" pitchFamily="34" charset="0"/>
              </a:rPr>
              <a:t>effective writing tasks</a:t>
            </a:r>
            <a:endParaRPr lang="el-GR" sz="3600" b="1" dirty="0" smtClean="0">
              <a:solidFill>
                <a:schemeClr val="bg1"/>
              </a:solidFill>
              <a:latin typeface="Calibri" pitchFamily="34" charset="0"/>
            </a:endParaRPr>
          </a:p>
        </p:txBody>
      </p:sp>
      <p:sp>
        <p:nvSpPr>
          <p:cNvPr id="3" name="Content Placeholder 2"/>
          <p:cNvSpPr>
            <a:spLocks noGrp="1"/>
          </p:cNvSpPr>
          <p:nvPr>
            <p:ph idx="1"/>
          </p:nvPr>
        </p:nvSpPr>
        <p:spPr>
          <a:xfrm>
            <a:off x="457200" y="1268760"/>
            <a:ext cx="8507288" cy="4641379"/>
          </a:xfrm>
        </p:spPr>
        <p:txBody>
          <a:bodyPr/>
          <a:lstStyle/>
          <a:p>
            <a:pPr>
              <a:buFont typeface="Wingdings" pitchFamily="2" charset="2"/>
              <a:buChar char="q"/>
            </a:pPr>
            <a:r>
              <a:rPr lang="en-US" sz="2600" dirty="0" smtClean="0">
                <a:latin typeface="Calibri" pitchFamily="34" charset="0"/>
              </a:rPr>
              <a:t>The </a:t>
            </a:r>
            <a:r>
              <a:rPr lang="en-US" sz="2600" b="1" dirty="0" smtClean="0">
                <a:latin typeface="Calibri" pitchFamily="34" charset="0"/>
              </a:rPr>
              <a:t>content</a:t>
            </a:r>
            <a:r>
              <a:rPr lang="en-US" sz="2600" dirty="0" smtClean="0">
                <a:latin typeface="Calibri" pitchFamily="34" charset="0"/>
              </a:rPr>
              <a:t> should be accessible to students, feasible given their knowledge and abilities</a:t>
            </a:r>
          </a:p>
          <a:p>
            <a:pPr>
              <a:buFont typeface="Wingdings" pitchFamily="2" charset="2"/>
              <a:buChar char="q"/>
            </a:pPr>
            <a:r>
              <a:rPr lang="en-US" sz="2600" dirty="0" smtClean="0">
                <a:latin typeface="Calibri" pitchFamily="34" charset="0"/>
              </a:rPr>
              <a:t>The </a:t>
            </a:r>
            <a:r>
              <a:rPr lang="en-US" sz="2600" b="1" dirty="0" smtClean="0">
                <a:latin typeface="Calibri" pitchFamily="34" charset="0"/>
              </a:rPr>
              <a:t>language</a:t>
            </a:r>
            <a:r>
              <a:rPr lang="en-US" sz="2600" dirty="0" smtClean="0">
                <a:latin typeface="Calibri" pitchFamily="34" charset="0"/>
              </a:rPr>
              <a:t> used should be unambiguous and comprehensible.</a:t>
            </a:r>
          </a:p>
          <a:p>
            <a:pPr>
              <a:buFont typeface="Wingdings" pitchFamily="2" charset="2"/>
              <a:buChar char="q"/>
            </a:pPr>
            <a:r>
              <a:rPr lang="en-US" sz="2600" dirty="0" smtClean="0">
                <a:latin typeface="Calibri" pitchFamily="34" charset="0"/>
              </a:rPr>
              <a:t>The task should be sufficiently focused to allow for completion in the </a:t>
            </a:r>
            <a:r>
              <a:rPr lang="en-GB" sz="2600" dirty="0" smtClean="0">
                <a:latin typeface="Calibri" pitchFamily="34" charset="0"/>
              </a:rPr>
              <a:t>given </a:t>
            </a:r>
            <a:r>
              <a:rPr lang="en-GB" sz="2600" b="1" dirty="0" smtClean="0">
                <a:latin typeface="Calibri" pitchFamily="34" charset="0"/>
              </a:rPr>
              <a:t>time and length</a:t>
            </a:r>
            <a:r>
              <a:rPr lang="en-GB" sz="2600" dirty="0" smtClean="0">
                <a:latin typeface="Calibri" pitchFamily="34" charset="0"/>
              </a:rPr>
              <a:t>.</a:t>
            </a:r>
          </a:p>
          <a:p>
            <a:pPr>
              <a:buFont typeface="Wingdings" pitchFamily="2" charset="2"/>
              <a:buChar char="q"/>
            </a:pPr>
            <a:r>
              <a:rPr lang="en-US" sz="2600" dirty="0" smtClean="0">
                <a:latin typeface="Calibri" pitchFamily="34" charset="0"/>
              </a:rPr>
              <a:t>The task should draw on and extend students’ knowledge of the </a:t>
            </a:r>
            <a:r>
              <a:rPr lang="en-US" sz="2600" b="1" dirty="0" smtClean="0">
                <a:latin typeface="Calibri" pitchFamily="34" charset="0"/>
              </a:rPr>
              <a:t>genre a</a:t>
            </a:r>
            <a:r>
              <a:rPr lang="en-GB" sz="2600" b="1" dirty="0" err="1" smtClean="0">
                <a:latin typeface="Calibri" pitchFamily="34" charset="0"/>
              </a:rPr>
              <a:t>nd</a:t>
            </a:r>
            <a:r>
              <a:rPr lang="en-GB" sz="2600" b="1" dirty="0" smtClean="0">
                <a:latin typeface="Calibri" pitchFamily="34" charset="0"/>
              </a:rPr>
              <a:t> the topic</a:t>
            </a:r>
            <a:r>
              <a:rPr lang="en-GB" sz="2600" dirty="0" smtClean="0">
                <a:latin typeface="Calibri" pitchFamily="34" charset="0"/>
              </a:rPr>
              <a:t>.</a:t>
            </a:r>
          </a:p>
          <a:p>
            <a:pPr>
              <a:buFont typeface="Wingdings" pitchFamily="2" charset="2"/>
              <a:buChar char="q"/>
            </a:pPr>
            <a:r>
              <a:rPr lang="en-US" sz="2600" dirty="0" smtClean="0">
                <a:latin typeface="Calibri" pitchFamily="34" charset="0"/>
              </a:rPr>
              <a:t>The task should require a specific and relevant </a:t>
            </a:r>
            <a:r>
              <a:rPr lang="en-US" sz="2600" b="1" dirty="0" smtClean="0">
                <a:latin typeface="Calibri" pitchFamily="34" charset="0"/>
              </a:rPr>
              <a:t>genre</a:t>
            </a:r>
            <a:r>
              <a:rPr lang="en-US" sz="2600" dirty="0" smtClean="0">
                <a:latin typeface="Calibri" pitchFamily="34" charset="0"/>
              </a:rPr>
              <a:t> and indicate a </a:t>
            </a:r>
            <a:r>
              <a:rPr lang="en-GB" sz="2600" dirty="0" smtClean="0">
                <a:latin typeface="Calibri" pitchFamily="34" charset="0"/>
              </a:rPr>
              <a:t>specific </a:t>
            </a:r>
            <a:r>
              <a:rPr lang="en-GB" sz="2600" b="1" dirty="0" smtClean="0">
                <a:latin typeface="Calibri" pitchFamily="34" charset="0"/>
              </a:rPr>
              <a:t>audience</a:t>
            </a:r>
            <a:r>
              <a:rPr lang="en-GB" sz="2600" dirty="0" smtClean="0">
                <a:latin typeface="Calibri" pitchFamily="34" charset="0"/>
              </a:rPr>
              <a:t>.</a:t>
            </a:r>
          </a:p>
          <a:p>
            <a:pPr>
              <a:buFont typeface="Wingdings" pitchFamily="2" charset="2"/>
              <a:buChar char="q"/>
            </a:pPr>
            <a:r>
              <a:rPr lang="en-US" sz="2600" dirty="0" smtClean="0">
                <a:latin typeface="Calibri" pitchFamily="34" charset="0"/>
              </a:rPr>
              <a:t>There should be </a:t>
            </a:r>
            <a:r>
              <a:rPr lang="en-US" sz="2600" b="1" dirty="0" smtClean="0">
                <a:latin typeface="Calibri" pitchFamily="34" charset="0"/>
              </a:rPr>
              <a:t>clear evaluation criteria </a:t>
            </a:r>
            <a:r>
              <a:rPr lang="en-US" sz="2600" dirty="0" smtClean="0">
                <a:latin typeface="Calibri" pitchFamily="34" charset="0"/>
              </a:rPr>
              <a:t>so that students know how their </a:t>
            </a:r>
            <a:r>
              <a:rPr lang="en-GB" sz="2600" dirty="0" smtClean="0">
                <a:latin typeface="Calibri" pitchFamily="34" charset="0"/>
              </a:rPr>
              <a:t>work will be assessed </a:t>
            </a:r>
          </a:p>
          <a:p>
            <a:pPr algn="r">
              <a:buNone/>
            </a:pPr>
            <a:r>
              <a:rPr lang="en-US" sz="1800" dirty="0" smtClean="0">
                <a:latin typeface="Calibri" pitchFamily="34" charset="0"/>
              </a:rPr>
              <a:t>Reid and Kroll (1995) </a:t>
            </a:r>
            <a:endParaRPr lang="el-GR" sz="2600" dirty="0">
              <a:latin typeface="Calibri" pitchFamily="34" charset="0"/>
            </a:endParaRPr>
          </a:p>
        </p:txBody>
      </p:sp>
      <p:sp>
        <p:nvSpPr>
          <p:cNvPr id="4" name="Rounded Rectangle 7"/>
          <p:cNvSpPr/>
          <p:nvPr/>
        </p:nvSpPr>
        <p:spPr>
          <a:xfrm>
            <a:off x="6876256" y="188640"/>
            <a:ext cx="2232248" cy="864096"/>
          </a:xfrm>
          <a:prstGeom prst="roundRect">
            <a:avLst/>
          </a:prstGeom>
          <a:blipFill>
            <a:blip r:embed="rId2" cstate="email"/>
            <a:tile tx="0" ty="0" sx="100000" sy="100000" flip="none" algn="tl"/>
          </a:blipFill>
          <a:effectLst>
            <a:outerShdw blurRad="50800" dist="38100" dir="5400000" algn="t" rotWithShape="0">
              <a:prstClr val="black">
                <a:alpha val="40000"/>
              </a:prstClr>
            </a:outerShdw>
          </a:effectLst>
          <a:scene3d>
            <a:camera prst="perspectiveContrastingLeftFacing" fov="2100000">
              <a:rot lat="20507039" lon="761900" rev="21042200"/>
            </a:camera>
            <a:lightRig rig="threePt" dir="t"/>
          </a:scene3d>
          <a:sp3d>
            <a:bevelT w="139700" h="139700" prst="divo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smtClean="0">
                <a:solidFill>
                  <a:srgbClr val="666633"/>
                </a:solidFill>
                <a:latin typeface="Calibri" pitchFamily="34" charset="0"/>
                <a:cs typeface="Calibri" pitchFamily="34" charset="0"/>
              </a:rPr>
              <a:t>DO TASK 2</a:t>
            </a:r>
            <a:endParaRPr lang="el-GR" sz="2000" b="1" dirty="0">
              <a:solidFill>
                <a:srgbClr val="666633"/>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064896" cy="1066130"/>
          </a:xfrm>
        </p:spPr>
        <p:txBody>
          <a:bodyPr/>
          <a:lstStyle/>
          <a:p>
            <a:pPr algn="l"/>
            <a:r>
              <a:rPr lang="en-US" sz="4000" b="1" dirty="0" smtClean="0">
                <a:solidFill>
                  <a:schemeClr val="bg1"/>
                </a:solidFill>
                <a:latin typeface="Calibri" pitchFamily="34" charset="0"/>
              </a:rPr>
              <a:t>How to select texts for writing tasks?</a:t>
            </a:r>
            <a:endParaRPr lang="el-GR" sz="4000" b="1" dirty="0" smtClean="0">
              <a:solidFill>
                <a:schemeClr val="bg1"/>
              </a:solidFill>
              <a:latin typeface="Calibri" pitchFamily="34" charset="0"/>
            </a:endParaRPr>
          </a:p>
        </p:txBody>
      </p:sp>
      <p:sp>
        <p:nvSpPr>
          <p:cNvPr id="4" name="4 - Τίτλος"/>
          <p:cNvSpPr txBox="1">
            <a:spLocks noGrp="1"/>
          </p:cNvSpPr>
          <p:nvPr>
            <p:ph idx="1"/>
          </p:nvPr>
        </p:nvSpPr>
        <p:spPr>
          <a:xfrm>
            <a:off x="899592" y="1268760"/>
            <a:ext cx="7848872" cy="4713387"/>
          </a:xfrm>
          <a:prstGeom prst="rect">
            <a:avLst/>
          </a:prstGeom>
        </p:spPr>
        <p:txBody>
          <a:bodyPr vert="horz" anchor="ctr">
            <a:noAutofit/>
          </a:bodyPr>
          <a:lstStyle/>
          <a:p>
            <a:pPr lvl="0">
              <a:buFont typeface="Courier New" pitchFamily="49" charset="0"/>
              <a:buChar char="o"/>
            </a:pPr>
            <a:r>
              <a:rPr lang="en-GB" sz="1800" dirty="0" smtClean="0"/>
              <a:t> Texts should </a:t>
            </a:r>
            <a:r>
              <a:rPr lang="en-GB" sz="1800" b="1" dirty="0" smtClean="0"/>
              <a:t>come from a wide variety of sources and discourse environments </a:t>
            </a:r>
            <a:r>
              <a:rPr lang="en-GB" sz="1800" dirty="0" smtClean="0"/>
              <a:t>(articles, letters and emails, informative texts from different types of leaflets, instruction-manual texts, maps with commentaries, lyrics, book announcements, webpage texts, etc.</a:t>
            </a:r>
          </a:p>
          <a:p>
            <a:pPr lvl="0">
              <a:buFont typeface="Courier New" pitchFamily="49" charset="0"/>
              <a:buChar char="o"/>
            </a:pPr>
            <a:r>
              <a:rPr lang="en-GB" sz="1800" dirty="0" smtClean="0"/>
              <a:t> should be close to students’ interests and needs </a:t>
            </a:r>
            <a:endParaRPr lang="el-GR" sz="1800" dirty="0" smtClean="0"/>
          </a:p>
          <a:p>
            <a:pPr>
              <a:buNone/>
            </a:pPr>
            <a:r>
              <a:rPr lang="en-GB" sz="1800" u="sng" dirty="0" smtClean="0"/>
              <a:t>Avoid texts:</a:t>
            </a:r>
            <a:endParaRPr lang="el-GR" sz="1800" dirty="0" smtClean="0"/>
          </a:p>
          <a:p>
            <a:pPr marL="271463" lvl="0" indent="-271463">
              <a:buBlip>
                <a:blip r:embed="rId2"/>
              </a:buBlip>
            </a:pPr>
            <a:r>
              <a:rPr lang="en-GB" sz="1800" dirty="0" smtClean="0"/>
              <a:t> with ‘sensitive’ issues, such as a description of a fatal accident, </a:t>
            </a:r>
            <a:endParaRPr lang="en-US" sz="1800" dirty="0" smtClean="0"/>
          </a:p>
          <a:p>
            <a:pPr marL="271463" lvl="0" indent="-271463">
              <a:buBlip>
                <a:blip r:embed="rId2"/>
              </a:buBlip>
            </a:pPr>
            <a:r>
              <a:rPr lang="en-US" sz="1800" dirty="0" smtClean="0"/>
              <a:t> </a:t>
            </a:r>
            <a:r>
              <a:rPr lang="en-GB" sz="1800" dirty="0" smtClean="0"/>
              <a:t>with comments that might be perceived as politically incorrect or offensive </a:t>
            </a:r>
            <a:endParaRPr lang="en-US" sz="1800" dirty="0" smtClean="0"/>
          </a:p>
          <a:p>
            <a:pPr marL="271463" lvl="0" indent="-271463">
              <a:buBlip>
                <a:blip r:embed="rId2"/>
              </a:buBlip>
            </a:pPr>
            <a:r>
              <a:rPr lang="en-GB" sz="1800" dirty="0" smtClean="0"/>
              <a:t>which stereotype ethnic groups and promote values of </a:t>
            </a:r>
            <a:r>
              <a:rPr lang="en-GB" sz="1800" dirty="0" err="1" smtClean="0"/>
              <a:t>ethnicism</a:t>
            </a:r>
            <a:r>
              <a:rPr lang="en-GB" sz="1800" dirty="0" smtClean="0"/>
              <a:t>, sexism, nationalism, </a:t>
            </a:r>
            <a:r>
              <a:rPr lang="en-GB" sz="1800" dirty="0" err="1" smtClean="0"/>
              <a:t>linguicism</a:t>
            </a:r>
            <a:r>
              <a:rPr lang="en-GB" sz="1800" dirty="0" smtClean="0"/>
              <a:t>, etc.</a:t>
            </a:r>
          </a:p>
          <a:p>
            <a:pPr marL="271463" lvl="0" indent="-271463">
              <a:buBlip>
                <a:blip r:embed="rId2"/>
              </a:buBlip>
            </a:pPr>
            <a:r>
              <a:rPr lang="en-GB" sz="1800" dirty="0" smtClean="0"/>
              <a:t> that are not well written, confusing, or incoherent</a:t>
            </a:r>
            <a:endParaRPr lang="en-US" sz="1800" dirty="0" smtClean="0"/>
          </a:p>
          <a:p>
            <a:pPr marL="271463" lvl="0" indent="-271463">
              <a:buBlip>
                <a:blip r:embed="rId2"/>
              </a:buBlip>
            </a:pPr>
            <a:r>
              <a:rPr lang="en-US" sz="1800" dirty="0" smtClean="0"/>
              <a:t> that </a:t>
            </a:r>
            <a:r>
              <a:rPr lang="en-GB" sz="1800" dirty="0" smtClean="0"/>
              <a:t>outline many different basic subjects without focusing on something specific</a:t>
            </a:r>
            <a:endParaRPr lang="en-US" sz="1800" dirty="0" smtClean="0"/>
          </a:p>
          <a:p>
            <a:pPr marL="271463" lvl="0" indent="-271463">
              <a:buBlip>
                <a:blip r:embed="rId2"/>
              </a:buBlip>
            </a:pPr>
            <a:r>
              <a:rPr lang="en-US" sz="1800" dirty="0" smtClean="0"/>
              <a:t> </a:t>
            </a:r>
            <a:r>
              <a:rPr lang="en-GB" sz="1800" dirty="0" smtClean="0"/>
              <a:t>are written in language that is either too difficult or too easy,</a:t>
            </a:r>
          </a:p>
          <a:p>
            <a:pPr marL="271463" lvl="0" indent="-271463">
              <a:buBlip>
                <a:blip r:embed="rId2"/>
              </a:buBlip>
            </a:pPr>
            <a:r>
              <a:rPr lang="en-GB" sz="1800" dirty="0" smtClean="0"/>
              <a:t> are too long and would require too much processing</a:t>
            </a:r>
            <a:endParaRPr kumimoji="0" lang="el-GR" sz="1800" b="1"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80920" cy="5793507"/>
          </a:xfrm>
        </p:spPr>
        <p:txBody>
          <a:bodyPr/>
          <a:lstStyle/>
          <a:p>
            <a:pPr algn="r">
              <a:buNone/>
            </a:pPr>
            <a:r>
              <a:rPr lang="en-US" b="1" dirty="0" smtClean="0">
                <a:solidFill>
                  <a:schemeClr val="bg1"/>
                </a:solidFill>
                <a:latin typeface="Calibri" pitchFamily="34" charset="0"/>
              </a:rPr>
              <a:t>FROM TASK DESIGN TO THE RATING PROCESS: ASPECTS OF RATING</a:t>
            </a:r>
            <a:endParaRPr lang="el-GR" dirty="0"/>
          </a:p>
        </p:txBody>
      </p:sp>
      <p:pic>
        <p:nvPicPr>
          <p:cNvPr id="4" name="Picture 3" descr="https://encrypted-tbn1.gstatic.com/images?q=tbn:ANd9GcQuhoP0PitLbh6zq4s703ceJgHzGr1Da3CPzAA70joMtTz5G8pZ6w"/>
          <p:cNvPicPr/>
          <p:nvPr/>
        </p:nvPicPr>
        <p:blipFill>
          <a:blip r:embed="rId2" cstate="print"/>
          <a:srcRect/>
          <a:stretch>
            <a:fillRect/>
          </a:stretch>
        </p:blipFill>
        <p:spPr bwMode="auto">
          <a:xfrm>
            <a:off x="971600" y="2708920"/>
            <a:ext cx="2483768" cy="23762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Rectangle 7"/>
          <p:cNvSpPr/>
          <p:nvPr/>
        </p:nvSpPr>
        <p:spPr>
          <a:xfrm>
            <a:off x="3491880" y="1556792"/>
            <a:ext cx="5292080" cy="4330416"/>
          </a:xfrm>
          <a:prstGeom prst="rect">
            <a:avLst/>
          </a:prstGeom>
        </p:spPr>
        <p:txBody>
          <a:bodyPr wrap="square">
            <a:spAutoFit/>
          </a:bodyPr>
          <a:lstStyle/>
          <a:p>
            <a:pPr marL="274320" indent="-274320" eaLnBrk="1" fontAlgn="auto" hangingPunct="1">
              <a:lnSpc>
                <a:spcPct val="90000"/>
              </a:lnSpc>
              <a:spcAft>
                <a:spcPts val="0"/>
              </a:spcAft>
              <a:buFont typeface="Wingdings"/>
              <a:buChar char=""/>
              <a:defRPr/>
            </a:pPr>
            <a:r>
              <a:rPr lang="en-GB" dirty="0" smtClean="0"/>
              <a:t>‘</a:t>
            </a:r>
            <a:r>
              <a:rPr lang="en-GB" i="1" dirty="0" smtClean="0"/>
              <a:t>reliability</a:t>
            </a:r>
            <a:r>
              <a:rPr lang="en-GB" dirty="0" smtClean="0"/>
              <a:t> refers to the consistency with which a sample of student writing is assigned the same rank or score after multiple ratings by trained evaluators’ (Ferris &amp; </a:t>
            </a:r>
            <a:r>
              <a:rPr lang="en-GB" dirty="0" err="1" smtClean="0"/>
              <a:t>Hedgcock</a:t>
            </a:r>
            <a:r>
              <a:rPr lang="en-GB" dirty="0" smtClean="0"/>
              <a:t> 1998: 230)</a:t>
            </a:r>
          </a:p>
          <a:p>
            <a:pPr marL="274320" indent="-274320" eaLnBrk="1" fontAlgn="auto" hangingPunct="1">
              <a:lnSpc>
                <a:spcPct val="90000"/>
              </a:lnSpc>
              <a:spcAft>
                <a:spcPts val="0"/>
              </a:spcAft>
              <a:buFont typeface="Wingdings"/>
              <a:buChar char=""/>
              <a:defRPr/>
            </a:pPr>
            <a:endParaRPr lang="en-GB" dirty="0" smtClean="0"/>
          </a:p>
          <a:p>
            <a:pPr marL="274320" indent="-274320" eaLnBrk="1" fontAlgn="auto" hangingPunct="1">
              <a:lnSpc>
                <a:spcPct val="90000"/>
              </a:lnSpc>
              <a:spcAft>
                <a:spcPts val="0"/>
              </a:spcAft>
              <a:buFont typeface="Wingdings"/>
              <a:buNone/>
              <a:defRPr/>
            </a:pPr>
            <a:r>
              <a:rPr lang="en-GB" dirty="0" smtClean="0"/>
              <a:t>	</a:t>
            </a:r>
            <a:r>
              <a:rPr lang="en-GB" i="1" dirty="0" smtClean="0"/>
              <a:t>For example:</a:t>
            </a:r>
          </a:p>
          <a:p>
            <a:pPr marL="274320" indent="-274320" eaLnBrk="1" fontAlgn="auto" hangingPunct="1">
              <a:lnSpc>
                <a:spcPct val="90000"/>
              </a:lnSpc>
              <a:spcAft>
                <a:spcPts val="0"/>
              </a:spcAft>
              <a:buFont typeface="Wingdings"/>
              <a:buNone/>
              <a:defRPr/>
            </a:pPr>
            <a:r>
              <a:rPr lang="en-GB" dirty="0" smtClean="0"/>
              <a:t>	</a:t>
            </a:r>
            <a:r>
              <a:rPr lang="en-GB" i="1" dirty="0" smtClean="0"/>
              <a:t>if we’re marking an essay out of 20, the test will be far more reliable if 2 markers both award an essay the same grade (or more or less the same grade), say 16 or 17. However, if 1 marker awards 10 and the other awards 15, the test isn’t reliable.</a:t>
            </a:r>
          </a:p>
          <a:p>
            <a:pPr marL="274320" indent="-274320" eaLnBrk="1" fontAlgn="auto" hangingPunct="1">
              <a:lnSpc>
                <a:spcPct val="90000"/>
              </a:lnSpc>
              <a:spcAft>
                <a:spcPts val="0"/>
              </a:spcAft>
              <a:buFont typeface="Wingdings"/>
              <a:buChar char=""/>
              <a:defRPr/>
            </a:pPr>
            <a:endParaRPr lang="en-GB" dirty="0" smtClean="0"/>
          </a:p>
          <a:p>
            <a:pPr marL="274320" indent="-274320" eaLnBrk="1" fontAlgn="auto" hangingPunct="1">
              <a:lnSpc>
                <a:spcPct val="90000"/>
              </a:lnSpc>
              <a:spcAft>
                <a:spcPts val="0"/>
              </a:spcAft>
              <a:buFont typeface="Wingdings"/>
              <a:buChar char=""/>
              <a:defRPr/>
            </a:pPr>
            <a:r>
              <a:rPr lang="en-GB" dirty="0" smtClean="0"/>
              <a:t>The obvious way to try to achieve reliability is by designing criteria (e.g. for content, organization, grammar, etc.) which the markers refer to when they’re marking the essay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p>
            <a:pPr algn="l"/>
            <a:r>
              <a:rPr lang="en-US" sz="3600" b="1" dirty="0" smtClean="0">
                <a:solidFill>
                  <a:schemeClr val="bg1"/>
                </a:solidFill>
                <a:latin typeface="Calibri" pitchFamily="34" charset="0"/>
              </a:rPr>
              <a:t>From task design to the rating process: aspects of rating</a:t>
            </a:r>
            <a:endParaRPr lang="el-GR" sz="3600" dirty="0"/>
          </a:p>
        </p:txBody>
      </p:sp>
      <p:sp>
        <p:nvSpPr>
          <p:cNvPr id="3" name="Content Placeholder 2"/>
          <p:cNvSpPr>
            <a:spLocks noGrp="1"/>
          </p:cNvSpPr>
          <p:nvPr>
            <p:ph idx="1"/>
          </p:nvPr>
        </p:nvSpPr>
        <p:spPr>
          <a:xfrm>
            <a:off x="971600" y="1772816"/>
            <a:ext cx="7715200" cy="4353347"/>
          </a:xfrm>
        </p:spPr>
        <p:txBody>
          <a:bodyPr/>
          <a:lstStyle/>
          <a:p>
            <a:pPr>
              <a:buFont typeface="Courier New" pitchFamily="49" charset="0"/>
              <a:buChar char="o"/>
            </a:pPr>
            <a:r>
              <a:rPr lang="en-US" sz="3600" dirty="0" smtClean="0">
                <a:latin typeface="Calibri" pitchFamily="34" charset="0"/>
              </a:rPr>
              <a:t>Rating scale &amp; grading</a:t>
            </a:r>
          </a:p>
          <a:p>
            <a:pPr>
              <a:buFont typeface="Courier New" pitchFamily="49" charset="0"/>
              <a:buChar char="o"/>
            </a:pPr>
            <a:r>
              <a:rPr lang="en-US" sz="3600" dirty="0" smtClean="0">
                <a:latin typeface="Calibri" pitchFamily="34" charset="0"/>
              </a:rPr>
              <a:t>Rating process </a:t>
            </a:r>
          </a:p>
          <a:p>
            <a:pPr>
              <a:buFont typeface="Courier New" pitchFamily="49" charset="0"/>
              <a:buChar char="o"/>
            </a:pPr>
            <a:r>
              <a:rPr lang="en-US" sz="3600" dirty="0" smtClean="0">
                <a:latin typeface="Calibri" pitchFamily="34" charset="0"/>
              </a:rPr>
              <a:t>Rating conditions (setting, pen-and-paper vs. electronic tests, time)</a:t>
            </a:r>
          </a:p>
          <a:p>
            <a:pPr>
              <a:buFont typeface="Courier New" pitchFamily="49" charset="0"/>
              <a:buChar char="o"/>
            </a:pPr>
            <a:r>
              <a:rPr lang="en-US" sz="3600" dirty="0" smtClean="0">
                <a:latin typeface="Calibri" pitchFamily="34" charset="0"/>
              </a:rPr>
              <a:t>Rater characteristics</a:t>
            </a:r>
          </a:p>
          <a:p>
            <a:pPr>
              <a:buFont typeface="Courier New" pitchFamily="49" charset="0"/>
              <a:buChar char="o"/>
            </a:pPr>
            <a:r>
              <a:rPr lang="en-US" sz="3600" dirty="0" smtClean="0">
                <a:latin typeface="Calibri" pitchFamily="34" charset="0"/>
              </a:rPr>
              <a:t>Rater training</a:t>
            </a:r>
            <a:endParaRPr lang="en-US" sz="2800" dirty="0" smtClean="0">
              <a:latin typeface="Calibri" pitchFamily="34" charset="0"/>
            </a:endParaRPr>
          </a:p>
          <a:p>
            <a:pPr algn="r">
              <a:buNone/>
            </a:pPr>
            <a:endParaRPr lang="en-US" sz="2800" dirty="0" smtClean="0">
              <a:latin typeface="Calibri" pitchFamily="34" charset="0"/>
            </a:endParaRPr>
          </a:p>
          <a:p>
            <a:pPr algn="r">
              <a:buNone/>
            </a:pPr>
            <a:r>
              <a:rPr lang="en-US" sz="2400" dirty="0" smtClean="0">
                <a:latin typeface="Calibri" pitchFamily="34" charset="0"/>
              </a:rPr>
              <a:t>(Weir 2005)</a:t>
            </a: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06896" y="274638"/>
            <a:ext cx="8229600" cy="1143000"/>
          </a:xfrm>
        </p:spPr>
        <p:txBody>
          <a:bodyPr/>
          <a:lstStyle/>
          <a:p>
            <a:pPr algn="l" eaLnBrk="1" hangingPunct="1"/>
            <a:r>
              <a:rPr lang="en-US" sz="4000" b="1" dirty="0" smtClean="0">
                <a:solidFill>
                  <a:schemeClr val="bg1"/>
                </a:solidFill>
                <a:latin typeface="Calibri" pitchFamily="34" charset="0"/>
              </a:rPr>
              <a:t>Aims of the presentation</a:t>
            </a:r>
            <a:endParaRPr lang="el-GR" sz="4000" b="1" dirty="0" smtClean="0">
              <a:solidFill>
                <a:schemeClr val="bg1"/>
              </a:solidFill>
              <a:latin typeface="Calibri" pitchFamily="34" charset="0"/>
            </a:endParaRPr>
          </a:p>
        </p:txBody>
      </p:sp>
      <p:sp>
        <p:nvSpPr>
          <p:cNvPr id="3075" name="Content Placeholder 2"/>
          <p:cNvSpPr>
            <a:spLocks noGrp="1"/>
          </p:cNvSpPr>
          <p:nvPr>
            <p:ph idx="1"/>
          </p:nvPr>
        </p:nvSpPr>
        <p:spPr>
          <a:xfrm>
            <a:off x="468313" y="1268413"/>
            <a:ext cx="8229600" cy="4525962"/>
          </a:xfrm>
        </p:spPr>
        <p:txBody>
          <a:bodyPr/>
          <a:lstStyle/>
          <a:p>
            <a:pPr eaLnBrk="1" hangingPunct="1">
              <a:spcBef>
                <a:spcPct val="0"/>
              </a:spcBef>
            </a:pPr>
            <a:r>
              <a:rPr lang="en-US" dirty="0" smtClean="0">
                <a:latin typeface="Calibri" pitchFamily="34" charset="0"/>
              </a:rPr>
              <a:t>to familiarize students with </a:t>
            </a:r>
            <a:r>
              <a:rPr lang="en-US" b="1" dirty="0" smtClean="0">
                <a:latin typeface="Calibri" pitchFamily="34" charset="0"/>
              </a:rPr>
              <a:t>concepts</a:t>
            </a:r>
            <a:r>
              <a:rPr lang="en-US" dirty="0" smtClean="0">
                <a:latin typeface="Calibri" pitchFamily="34" charset="0"/>
              </a:rPr>
              <a:t> related to the assessment of writing (performance based assessment, classroom based assessment, rating process, raters, evaluation criteria &amp; grids)</a:t>
            </a:r>
          </a:p>
          <a:p>
            <a:pPr eaLnBrk="1" hangingPunct="1">
              <a:spcBef>
                <a:spcPct val="0"/>
              </a:spcBef>
            </a:pPr>
            <a:r>
              <a:rPr lang="en-US" dirty="0" smtClean="0">
                <a:latin typeface="Calibri" pitchFamily="34" charset="0"/>
              </a:rPr>
              <a:t>to distinguish between different </a:t>
            </a:r>
            <a:r>
              <a:rPr lang="en-US" b="1" dirty="0" smtClean="0">
                <a:latin typeface="Calibri" pitchFamily="34" charset="0"/>
              </a:rPr>
              <a:t>types of assessment tasks</a:t>
            </a:r>
          </a:p>
          <a:p>
            <a:pPr eaLnBrk="1" hangingPunct="1">
              <a:spcBef>
                <a:spcPct val="0"/>
              </a:spcBef>
            </a:pPr>
            <a:r>
              <a:rPr lang="en-US" dirty="0" smtClean="0">
                <a:latin typeface="Calibri" pitchFamily="34" charset="0"/>
              </a:rPr>
              <a:t>to </a:t>
            </a:r>
            <a:r>
              <a:rPr lang="en-US" b="1" dirty="0" smtClean="0">
                <a:latin typeface="Calibri" pitchFamily="34" charset="0"/>
              </a:rPr>
              <a:t>design</a:t>
            </a:r>
            <a:r>
              <a:rPr lang="en-US" dirty="0" smtClean="0">
                <a:latin typeface="Calibri" pitchFamily="34" charset="0"/>
              </a:rPr>
              <a:t> their own tasks for </a:t>
            </a:r>
          </a:p>
          <a:p>
            <a:pPr eaLnBrk="1" hangingPunct="1">
              <a:spcBef>
                <a:spcPct val="0"/>
              </a:spcBef>
              <a:buNone/>
            </a:pPr>
            <a:r>
              <a:rPr lang="en-US" dirty="0" smtClean="0">
                <a:latin typeface="Calibri" pitchFamily="34" charset="0"/>
              </a:rPr>
              <a:t>    assessing written performance </a:t>
            </a:r>
          </a:p>
          <a:p>
            <a:pPr eaLnBrk="1" hangingPunct="1">
              <a:spcBef>
                <a:spcPct val="0"/>
              </a:spcBef>
              <a:buFontTx/>
              <a:buNone/>
            </a:pPr>
            <a:endParaRPr lang="el-GR" dirty="0" smtClean="0">
              <a:latin typeface="Calibri" pitchFamily="34" charset="0"/>
            </a:endParaRPr>
          </a:p>
          <a:p>
            <a:pPr eaLnBrk="1" hangingPunct="1">
              <a:spcBef>
                <a:spcPct val="0"/>
              </a:spcBef>
            </a:pPr>
            <a:endParaRPr lang="el-GR" dirty="0" smtClean="0">
              <a:latin typeface="Calibri" pitchFamily="34" charset="0"/>
            </a:endParaRPr>
          </a:p>
        </p:txBody>
      </p:sp>
      <p:pic>
        <p:nvPicPr>
          <p:cNvPr id="4" name="Picture 172" descr="http://www.oise.utoronto.ca/balancedliteracydiet/UserFiles/Image/Assessment_Writing_Processes_Strategies.JPG">
            <a:hlinkClick r:id="rId2"/>
          </p:cNvPr>
          <p:cNvPicPr>
            <a:picLocks noChangeAspect="1" noChangeArrowheads="1"/>
          </p:cNvPicPr>
          <p:nvPr/>
        </p:nvPicPr>
        <p:blipFill>
          <a:blip r:embed="rId3" cstate="email"/>
          <a:srcRect/>
          <a:stretch>
            <a:fillRect/>
          </a:stretch>
        </p:blipFill>
        <p:spPr bwMode="auto">
          <a:xfrm>
            <a:off x="6651104" y="4392488"/>
            <a:ext cx="2492895" cy="24928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27583" y="260350"/>
            <a:ext cx="7870329" cy="1008410"/>
          </a:xfrm>
        </p:spPr>
        <p:txBody>
          <a:bodyPr/>
          <a:lstStyle/>
          <a:p>
            <a:pPr algn="l"/>
            <a:r>
              <a:rPr lang="en-US" sz="3600" b="1" dirty="0" smtClean="0">
                <a:solidFill>
                  <a:schemeClr val="bg1"/>
                </a:solidFill>
                <a:latin typeface="Calibri" pitchFamily="34" charset="0"/>
              </a:rPr>
              <a:t>RATING SCALES</a:t>
            </a:r>
            <a:endParaRPr lang="el-GR" sz="3600" b="1" dirty="0" smtClean="0">
              <a:solidFill>
                <a:schemeClr val="bg1"/>
              </a:solidFill>
              <a:latin typeface="Calibri" pitchFamily="34" charset="0"/>
            </a:endParaRPr>
          </a:p>
        </p:txBody>
      </p:sp>
      <p:pic>
        <p:nvPicPr>
          <p:cNvPr id="17411" name="Picture 2" descr="https://encrypted-tbn1.gstatic.com/images?q=tbn:ANd9GcSKFCIwtBdxNCYlzT3oFva1T3qOEWFFlZ-07A-XxLkawyxaddiXmg"/>
          <p:cNvPicPr>
            <a:picLocks noChangeAspect="1" noChangeArrowheads="1"/>
          </p:cNvPicPr>
          <p:nvPr/>
        </p:nvPicPr>
        <p:blipFill>
          <a:blip r:embed="rId2" cstate="email"/>
          <a:srcRect/>
          <a:stretch>
            <a:fillRect/>
          </a:stretch>
        </p:blipFill>
        <p:spPr bwMode="auto">
          <a:xfrm>
            <a:off x="585565" y="2443782"/>
            <a:ext cx="1754187" cy="3505498"/>
          </a:xfrm>
          <a:prstGeom prst="rect">
            <a:avLst/>
          </a:prstGeom>
          <a:noFill/>
          <a:ln w="9525">
            <a:noFill/>
            <a:miter lim="800000"/>
            <a:headEnd/>
            <a:tailEnd/>
          </a:ln>
        </p:spPr>
      </p:pic>
      <p:pic>
        <p:nvPicPr>
          <p:cNvPr id="17412" name="Picture 4" descr="http://www.soundstepunderlayment.com/_/rsrc/1363908609122/Home/acoustic-underlayment/STCIIC%20Rating%20Scale70%25.jpg">
            <a:hlinkClick r:id="rId3"/>
          </p:cNvPr>
          <p:cNvPicPr>
            <a:picLocks noChangeAspect="1" noChangeArrowheads="1"/>
          </p:cNvPicPr>
          <p:nvPr/>
        </p:nvPicPr>
        <p:blipFill>
          <a:blip r:embed="rId4" cstate="email"/>
          <a:srcRect/>
          <a:stretch>
            <a:fillRect/>
          </a:stretch>
        </p:blipFill>
        <p:spPr bwMode="auto">
          <a:xfrm>
            <a:off x="2627313" y="2162645"/>
            <a:ext cx="6265167" cy="4290691"/>
          </a:xfrm>
          <a:prstGeom prst="rect">
            <a:avLst/>
          </a:prstGeom>
          <a:noFill/>
          <a:ln w="9525">
            <a:noFill/>
            <a:miter lim="800000"/>
            <a:headEnd/>
            <a:tailEnd/>
          </a:ln>
        </p:spPr>
      </p:pic>
      <p:sp>
        <p:nvSpPr>
          <p:cNvPr id="5" name="Rectangle 4"/>
          <p:cNvSpPr/>
          <p:nvPr/>
        </p:nvSpPr>
        <p:spPr>
          <a:xfrm>
            <a:off x="971600" y="1196752"/>
            <a:ext cx="7632848" cy="830997"/>
          </a:xfrm>
          <a:prstGeom prst="rect">
            <a:avLst/>
          </a:prstGeom>
        </p:spPr>
        <p:txBody>
          <a:bodyPr wrap="square">
            <a:spAutoFit/>
          </a:bodyPr>
          <a:lstStyle/>
          <a:p>
            <a:r>
              <a:rPr lang="en-US" sz="2400" dirty="0" smtClean="0">
                <a:latin typeface="Calibri" pitchFamily="34" charset="0"/>
              </a:rPr>
              <a:t>A </a:t>
            </a:r>
            <a:r>
              <a:rPr lang="en-US" sz="2400" b="1" dirty="0" smtClean="0">
                <a:latin typeface="Calibri" pitchFamily="34" charset="0"/>
              </a:rPr>
              <a:t>rating scale</a:t>
            </a:r>
            <a:r>
              <a:rPr lang="en-US" sz="2400" dirty="0" smtClean="0">
                <a:latin typeface="Calibri" pitchFamily="34" charset="0"/>
              </a:rPr>
              <a:t> is a set of categories designed to elicit information about an attribute</a:t>
            </a:r>
            <a:endParaRPr lang="el-GR" sz="2400"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l-GR" smtClean="0"/>
          </a:p>
        </p:txBody>
      </p:sp>
      <p:pic>
        <p:nvPicPr>
          <p:cNvPr id="18435" name="Picture 2"/>
          <p:cNvPicPr>
            <a:picLocks noChangeAspect="1" noChangeArrowheads="1"/>
          </p:cNvPicPr>
          <p:nvPr/>
        </p:nvPicPr>
        <p:blipFill>
          <a:blip r:embed="rId2" cstate="email"/>
          <a:srcRect/>
          <a:stretch>
            <a:fillRect/>
          </a:stretch>
        </p:blipFill>
        <p:spPr bwMode="auto">
          <a:xfrm>
            <a:off x="0" y="0"/>
            <a:ext cx="5184775" cy="6858000"/>
          </a:xfrm>
          <a:prstGeom prst="rect">
            <a:avLst/>
          </a:prstGeom>
          <a:noFill/>
          <a:ln w="9525">
            <a:noFill/>
            <a:miter lim="800000"/>
            <a:headEnd/>
            <a:tailEnd/>
          </a:ln>
        </p:spPr>
      </p:pic>
      <p:pic>
        <p:nvPicPr>
          <p:cNvPr id="27651" name="Picture 3"/>
          <p:cNvPicPr>
            <a:picLocks noChangeAspect="1" noChangeArrowheads="1"/>
          </p:cNvPicPr>
          <p:nvPr/>
        </p:nvPicPr>
        <p:blipFill>
          <a:blip r:embed="rId3" cstate="email"/>
          <a:srcRect/>
          <a:stretch>
            <a:fillRect/>
          </a:stretch>
        </p:blipFill>
        <p:spPr bwMode="auto">
          <a:xfrm>
            <a:off x="4139952" y="548680"/>
            <a:ext cx="5796136" cy="5400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Oval 5"/>
          <p:cNvSpPr/>
          <p:nvPr/>
        </p:nvSpPr>
        <p:spPr>
          <a:xfrm>
            <a:off x="1331913" y="5516563"/>
            <a:ext cx="1871662" cy="1225550"/>
          </a:xfrm>
          <a:prstGeom prst="ellipse">
            <a:avLst/>
          </a:prstGeom>
          <a:noFill/>
          <a:ln w="3810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l-GR"/>
          </a:p>
        </p:txBody>
      </p:sp>
      <p:cxnSp>
        <p:nvCxnSpPr>
          <p:cNvPr id="8" name="Straight Arrow Connector 7"/>
          <p:cNvCxnSpPr/>
          <p:nvPr/>
        </p:nvCxnSpPr>
        <p:spPr>
          <a:xfrm>
            <a:off x="179388" y="5445125"/>
            <a:ext cx="1152525" cy="57626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 name="Rectangle 8"/>
          <p:cNvSpPr/>
          <p:nvPr/>
        </p:nvSpPr>
        <p:spPr>
          <a:xfrm>
            <a:off x="179388" y="5084763"/>
            <a:ext cx="1152525" cy="431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Descriptor</a:t>
            </a:r>
            <a:endParaRPr lang="el-GR" sz="1600" dirty="0"/>
          </a:p>
        </p:txBody>
      </p:sp>
      <p:sp>
        <p:nvSpPr>
          <p:cNvPr id="10" name="Oval 9"/>
          <p:cNvSpPr/>
          <p:nvPr/>
        </p:nvSpPr>
        <p:spPr>
          <a:xfrm>
            <a:off x="1619250" y="0"/>
            <a:ext cx="1873250" cy="476250"/>
          </a:xfrm>
          <a:prstGeom prst="ellipse">
            <a:avLst/>
          </a:prstGeom>
          <a:noFill/>
          <a:ln w="3810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l-GR"/>
          </a:p>
        </p:txBody>
      </p:sp>
      <p:sp>
        <p:nvSpPr>
          <p:cNvPr id="12" name="Oval 11"/>
          <p:cNvSpPr/>
          <p:nvPr/>
        </p:nvSpPr>
        <p:spPr>
          <a:xfrm>
            <a:off x="0" y="115888"/>
            <a:ext cx="1187450" cy="792162"/>
          </a:xfrm>
          <a:prstGeom prst="ellipse">
            <a:avLst/>
          </a:prstGeom>
          <a:noFill/>
          <a:ln w="38100">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l-GR"/>
          </a:p>
        </p:txBody>
      </p:sp>
      <p:cxnSp>
        <p:nvCxnSpPr>
          <p:cNvPr id="13" name="Straight Arrow Connector 12"/>
          <p:cNvCxnSpPr/>
          <p:nvPr/>
        </p:nvCxnSpPr>
        <p:spPr>
          <a:xfrm flipV="1">
            <a:off x="250825" y="908050"/>
            <a:ext cx="649288" cy="79216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Rectangle 16"/>
          <p:cNvSpPr/>
          <p:nvPr/>
        </p:nvSpPr>
        <p:spPr>
          <a:xfrm>
            <a:off x="179388" y="1268413"/>
            <a:ext cx="1152525" cy="431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Evaluation criteria</a:t>
            </a:r>
            <a:endParaRPr lang="el-G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scoring</a:t>
            </a:r>
            <a:endParaRPr lang="el-GR" dirty="0"/>
          </a:p>
        </p:txBody>
      </p:sp>
      <p:sp>
        <p:nvSpPr>
          <p:cNvPr id="3" name="Content Placeholder 2"/>
          <p:cNvSpPr>
            <a:spLocks noGrp="1"/>
          </p:cNvSpPr>
          <p:nvPr>
            <p:ph idx="1"/>
          </p:nvPr>
        </p:nvSpPr>
        <p:spPr/>
        <p:txBody>
          <a:bodyPr/>
          <a:lstStyle/>
          <a:p>
            <a:pPr eaLnBrk="1" hangingPunct="1">
              <a:lnSpc>
                <a:spcPct val="90000"/>
              </a:lnSpc>
            </a:pPr>
            <a:r>
              <a:rPr lang="en-GB" dirty="0" smtClean="0"/>
              <a:t>Holistic scoring means that the assessor assesses the text generally, rather than focusing on 2 or 3 specific aspects</a:t>
            </a:r>
          </a:p>
          <a:p>
            <a:pPr eaLnBrk="1" hangingPunct="1">
              <a:lnSpc>
                <a:spcPct val="90000"/>
              </a:lnSpc>
            </a:pPr>
            <a:r>
              <a:rPr lang="en-GB" dirty="0" smtClean="0"/>
              <a:t>The idea is that the assessor quickly reads through a text, gets a global impression, and awards a grade accordingly</a:t>
            </a:r>
          </a:p>
          <a:p>
            <a:pPr eaLnBrk="1" hangingPunct="1">
              <a:lnSpc>
                <a:spcPct val="90000"/>
              </a:lnSpc>
            </a:pPr>
            <a:r>
              <a:rPr lang="en-GB" dirty="0" smtClean="0"/>
              <a:t>The holistic approach is supposed to respond to the writing positively, rather than negatively focusing on the things the writer has failed to do</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3600" b="1" dirty="0" smtClean="0">
                <a:solidFill>
                  <a:schemeClr val="bg1"/>
                </a:solidFill>
                <a:latin typeface="Calibri" pitchFamily="34" charset="0"/>
              </a:rPr>
              <a:t>Types of scales: Holistic scoring </a:t>
            </a:r>
            <a:endParaRPr lang="el-GR" sz="3600" b="1" dirty="0" smtClean="0">
              <a:solidFill>
                <a:schemeClr val="bg1"/>
              </a:solidFill>
              <a:latin typeface="Calibri"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539552" y="1268760"/>
            <a:ext cx="7272808" cy="48245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084168" y="6165304"/>
            <a:ext cx="2448272" cy="646331"/>
          </a:xfrm>
          <a:prstGeom prst="rect">
            <a:avLst/>
          </a:prstGeom>
          <a:noFill/>
        </p:spPr>
        <p:txBody>
          <a:bodyPr wrap="square" rtlCol="0">
            <a:spAutoFit/>
          </a:bodyPr>
          <a:lstStyle/>
          <a:p>
            <a:r>
              <a:rPr lang="en-US" dirty="0" smtClean="0"/>
              <a:t>Intermediate learners, Hyland, 2003: 228</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scoring is…</a:t>
            </a:r>
            <a:endParaRPr lang="el-GR" dirty="0"/>
          </a:p>
        </p:txBody>
      </p:sp>
      <p:sp>
        <p:nvSpPr>
          <p:cNvPr id="3" name="Content Placeholder 2"/>
          <p:cNvSpPr>
            <a:spLocks noGrp="1"/>
          </p:cNvSpPr>
          <p:nvPr>
            <p:ph idx="1"/>
          </p:nvPr>
        </p:nvSpPr>
        <p:spPr/>
        <p:txBody>
          <a:bodyPr/>
          <a:lstStyle/>
          <a:p>
            <a:r>
              <a:rPr lang="en-GB" sz="2400" dirty="0" smtClean="0"/>
              <a:t>Quick and easy, because there are few </a:t>
            </a:r>
            <a:r>
              <a:rPr lang="en-GB" sz="2400" dirty="0" smtClean="0"/>
              <a:t>categories </a:t>
            </a:r>
            <a:r>
              <a:rPr lang="en-GB" sz="2400" dirty="0" smtClean="0"/>
              <a:t>for the teacher to choose </a:t>
            </a:r>
            <a:r>
              <a:rPr lang="en-GB" sz="2400" dirty="0" smtClean="0"/>
              <a:t>from</a:t>
            </a:r>
          </a:p>
          <a:p>
            <a:r>
              <a:rPr lang="en-GB" sz="2400" dirty="0" smtClean="0"/>
              <a:t>BUT</a:t>
            </a:r>
          </a:p>
          <a:p>
            <a:r>
              <a:rPr lang="en-GB" sz="2400" dirty="0" smtClean="0"/>
              <a:t>can’t provide the writing teacher with diagnostic information about students’ writing, because it doesn’t focus on tangible aspects of writing (e.g. organization, grammar, etc</a:t>
            </a:r>
            <a:r>
              <a:rPr lang="en-GB" sz="2400" dirty="0" smtClean="0"/>
              <a:t>.)</a:t>
            </a:r>
            <a:r>
              <a:rPr lang="en-GB" sz="2400" dirty="0" smtClean="0"/>
              <a:t> A single score can be difficult to interpret for both teachers and students (‘What does 70% actually </a:t>
            </a:r>
            <a:r>
              <a:rPr lang="en-GB" sz="2400" b="1" i="1" dirty="0" smtClean="0"/>
              <a:t>mean</a:t>
            </a:r>
            <a:r>
              <a:rPr lang="en-GB" sz="2400" dirty="0" smtClean="0"/>
              <a:t>?’ ‘What did I do well?’ ‘What did I do badly?’)</a:t>
            </a:r>
          </a:p>
          <a:p>
            <a:endParaRPr lang="en-GB" sz="2400"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scoring</a:t>
            </a:r>
            <a:endParaRPr lang="el-GR" dirty="0"/>
          </a:p>
        </p:txBody>
      </p:sp>
      <p:sp>
        <p:nvSpPr>
          <p:cNvPr id="3" name="Content Placeholder 2"/>
          <p:cNvSpPr>
            <a:spLocks noGrp="1"/>
          </p:cNvSpPr>
          <p:nvPr>
            <p:ph idx="1"/>
          </p:nvPr>
        </p:nvSpPr>
        <p:spPr/>
        <p:txBody>
          <a:bodyPr/>
          <a:lstStyle/>
          <a:p>
            <a:r>
              <a:rPr lang="en-GB" dirty="0" smtClean="0"/>
              <a:t>Even though assessors are supposed to assess a range of features in holistic scoring (e.g. style, content, organization, grammar, spelling, punctuation, etc.), this isn’t easy to do. So some assessors may (consciously or unconsciously) value 1 or 2 of these criteria as more important than the others, and give more weighting to these in their scores (Lumley &amp; McNamara 1995; McNamara 1996).</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scoring</a:t>
            </a:r>
            <a:endParaRPr lang="el-GR" dirty="0"/>
          </a:p>
        </p:txBody>
      </p:sp>
      <p:sp>
        <p:nvSpPr>
          <p:cNvPr id="3" name="Content Placeholder 2"/>
          <p:cNvSpPr>
            <a:spLocks noGrp="1"/>
          </p:cNvSpPr>
          <p:nvPr>
            <p:ph idx="1"/>
          </p:nvPr>
        </p:nvSpPr>
        <p:spPr/>
        <p:txBody>
          <a:bodyPr/>
          <a:lstStyle/>
          <a:p>
            <a:r>
              <a:rPr lang="en-GB" dirty="0" smtClean="0"/>
              <a:t>Analytic scoring separates different aspects of writing (e.g. organization, ideas, spelling) and grades them </a:t>
            </a:r>
            <a:r>
              <a:rPr lang="en-GB" b="1" dirty="0" smtClean="0"/>
              <a:t>separately</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scoring</a:t>
            </a:r>
            <a:endParaRPr lang="el-GR" dirty="0"/>
          </a:p>
        </p:txBody>
      </p:sp>
      <p:sp>
        <p:nvSpPr>
          <p:cNvPr id="3" name="Content Placeholder 2"/>
          <p:cNvSpPr>
            <a:spLocks noGrp="1"/>
          </p:cNvSpPr>
          <p:nvPr>
            <p:ph idx="1"/>
          </p:nvPr>
        </p:nvSpPr>
        <p:spPr/>
        <p:txBody>
          <a:bodyPr/>
          <a:lstStyle/>
          <a:p>
            <a:pPr marL="274320" indent="-274320" eaLnBrk="1" fontAlgn="auto" hangingPunct="1">
              <a:lnSpc>
                <a:spcPct val="90000"/>
              </a:lnSpc>
              <a:spcAft>
                <a:spcPts val="0"/>
              </a:spcAft>
              <a:buFont typeface="Wingdings"/>
              <a:buChar char=""/>
              <a:defRPr/>
            </a:pPr>
            <a:r>
              <a:rPr lang="en-GB" sz="2400" dirty="0" smtClean="0"/>
              <a:t>Analytic schemes provide learners with much more meaningful feedback than holistic schemes. Teachers can hand students’ essays back with the criteria (e.g. marks out of 10 for organization, spelling, etc.) circled which the writing was awarded</a:t>
            </a:r>
          </a:p>
          <a:p>
            <a:pPr marL="274320" indent="-274320" eaLnBrk="1" fontAlgn="auto" hangingPunct="1">
              <a:lnSpc>
                <a:spcPct val="90000"/>
              </a:lnSpc>
              <a:spcAft>
                <a:spcPts val="0"/>
              </a:spcAft>
              <a:buFont typeface="Wingdings"/>
              <a:buChar char=""/>
              <a:defRPr/>
            </a:pPr>
            <a:endParaRPr lang="en-GB" sz="2400" dirty="0" smtClean="0"/>
          </a:p>
          <a:p>
            <a:pPr marL="274320" indent="-274320" eaLnBrk="1" fontAlgn="auto" hangingPunct="1">
              <a:lnSpc>
                <a:spcPct val="90000"/>
              </a:lnSpc>
              <a:spcAft>
                <a:spcPts val="0"/>
              </a:spcAft>
              <a:buFont typeface="Wingdings"/>
              <a:buChar char=""/>
              <a:defRPr/>
            </a:pPr>
            <a:r>
              <a:rPr lang="en-GB" sz="2400" dirty="0" smtClean="0"/>
              <a:t>Analytic schemes can be designed to reflect the priorities of the writing course. So, for instance, if you have stressed the value of good organization on your course, you can weight the analytic criteria so that organization is worth 60% of the marks</a:t>
            </a:r>
          </a:p>
          <a:p>
            <a:pPr marL="274320" indent="-274320" eaLnBrk="1" fontAlgn="auto" hangingPunct="1">
              <a:lnSpc>
                <a:spcPct val="90000"/>
              </a:lnSpc>
              <a:spcAft>
                <a:spcPts val="0"/>
              </a:spcAft>
              <a:buFont typeface="Wingdings"/>
              <a:buChar char=""/>
              <a:defRPr/>
            </a:pPr>
            <a:endParaRPr lang="en-GB" sz="2400" dirty="0" smtClean="0"/>
          </a:p>
          <a:p>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scoring</a:t>
            </a:r>
            <a:endParaRPr lang="el-GR" dirty="0"/>
          </a:p>
        </p:txBody>
      </p:sp>
      <p:sp>
        <p:nvSpPr>
          <p:cNvPr id="3" name="Content Placeholder 2"/>
          <p:cNvSpPr>
            <a:spLocks noGrp="1"/>
          </p:cNvSpPr>
          <p:nvPr>
            <p:ph idx="1"/>
          </p:nvPr>
        </p:nvSpPr>
        <p:spPr/>
        <p:txBody>
          <a:bodyPr/>
          <a:lstStyle/>
          <a:p>
            <a:pPr marL="274320" indent="-274320" eaLnBrk="1" fontAlgn="auto" hangingPunct="1">
              <a:lnSpc>
                <a:spcPct val="90000"/>
              </a:lnSpc>
              <a:spcAft>
                <a:spcPts val="0"/>
              </a:spcAft>
              <a:buFont typeface="Wingdings"/>
              <a:buChar char=""/>
              <a:defRPr/>
            </a:pPr>
            <a:r>
              <a:rPr lang="en-GB" dirty="0" smtClean="0"/>
              <a:t>Because assessors are assessing specific criteria, it’s easier to train them than assessors who are using holistic schemes (Cohen 1994; McNamara 1996; </a:t>
            </a:r>
            <a:r>
              <a:rPr lang="en-GB" dirty="0" err="1" smtClean="0"/>
              <a:t>Omaggio</a:t>
            </a:r>
            <a:r>
              <a:rPr lang="en-GB" dirty="0" smtClean="0"/>
              <a:t> Hadley 1993; Weir 1990)</a:t>
            </a:r>
          </a:p>
          <a:p>
            <a:pPr marL="274320" indent="-274320" eaLnBrk="1" fontAlgn="auto" hangingPunct="1">
              <a:lnSpc>
                <a:spcPct val="90000"/>
              </a:lnSpc>
              <a:spcAft>
                <a:spcPts val="0"/>
              </a:spcAft>
              <a:buFont typeface="Wingdings"/>
              <a:buChar char=""/>
              <a:defRPr/>
            </a:pPr>
            <a:endParaRPr lang="en-GB" dirty="0" smtClean="0"/>
          </a:p>
          <a:p>
            <a:pPr marL="274320" indent="-274320" eaLnBrk="1" fontAlgn="auto" hangingPunct="1">
              <a:lnSpc>
                <a:spcPct val="90000"/>
              </a:lnSpc>
              <a:spcAft>
                <a:spcPts val="0"/>
              </a:spcAft>
              <a:buFont typeface="Wingdings"/>
              <a:buChar char=""/>
              <a:defRPr/>
            </a:pPr>
            <a:r>
              <a:rPr lang="en-GB" dirty="0" smtClean="0"/>
              <a:t>Analytic assessment is more dependable than holistic assessment </a:t>
            </a:r>
            <a:r>
              <a:rPr lang="en-US" dirty="0" smtClean="0"/>
              <a:t>(</a:t>
            </a:r>
            <a:r>
              <a:rPr lang="en-US" dirty="0" err="1" smtClean="0"/>
              <a:t>Jonsson</a:t>
            </a:r>
            <a:r>
              <a:rPr lang="en-US" dirty="0" smtClean="0"/>
              <a:t> &amp; </a:t>
            </a:r>
            <a:r>
              <a:rPr lang="en-US" dirty="0" err="1" smtClean="0"/>
              <a:t>Svingby</a:t>
            </a:r>
            <a:r>
              <a:rPr lang="en-US" dirty="0" smtClean="0"/>
              <a:t>, 2007: 135)</a:t>
            </a:r>
            <a:endParaRPr lang="en-GB"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analytic scoring</a:t>
            </a:r>
            <a:endParaRPr lang="el-GR" dirty="0"/>
          </a:p>
        </p:txBody>
      </p:sp>
      <p:sp>
        <p:nvSpPr>
          <p:cNvPr id="3" name="Content Placeholder 2"/>
          <p:cNvSpPr>
            <a:spLocks noGrp="1"/>
          </p:cNvSpPr>
          <p:nvPr>
            <p:ph idx="1"/>
          </p:nvPr>
        </p:nvSpPr>
        <p:spPr/>
        <p:txBody>
          <a:bodyPr/>
          <a:lstStyle/>
          <a:p>
            <a:pPr eaLnBrk="1" hangingPunct="1">
              <a:lnSpc>
                <a:spcPct val="90000"/>
              </a:lnSpc>
            </a:pPr>
            <a:r>
              <a:rPr lang="en-GB" sz="2400" dirty="0" smtClean="0"/>
              <a:t>Each of the scales may not be used separately (even though they should be). So, for instance, if the assessor gives a student a very high mark for the ‘ideas’ scale, this may influence the rest of the marks they award the student on the other scales</a:t>
            </a:r>
          </a:p>
          <a:p>
            <a:pPr eaLnBrk="1" hangingPunct="1">
              <a:lnSpc>
                <a:spcPct val="90000"/>
              </a:lnSpc>
            </a:pPr>
            <a:endParaRPr lang="en-GB" sz="2400" dirty="0" smtClean="0"/>
          </a:p>
          <a:p>
            <a:pPr eaLnBrk="1" hangingPunct="1">
              <a:lnSpc>
                <a:spcPct val="90000"/>
              </a:lnSpc>
            </a:pPr>
            <a:r>
              <a:rPr lang="en-GB" sz="2400" dirty="0" smtClean="0"/>
              <a:t>Descriptors for each scale may be difficult to use (e.g. ‘What does ‘adequate organization’ mean?’)</a:t>
            </a:r>
          </a:p>
          <a:p>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Calibri" pitchFamily="34" charset="0"/>
              </a:rPr>
              <a:t>The nature of writing ability</a:t>
            </a:r>
            <a:endParaRPr lang="el-GR" dirty="0"/>
          </a:p>
        </p:txBody>
      </p:sp>
      <p:sp>
        <p:nvSpPr>
          <p:cNvPr id="3" name="Content Placeholder 2"/>
          <p:cNvSpPr>
            <a:spLocks noGrp="1"/>
          </p:cNvSpPr>
          <p:nvPr>
            <p:ph idx="1"/>
          </p:nvPr>
        </p:nvSpPr>
        <p:spPr/>
        <p:txBody>
          <a:bodyPr/>
          <a:lstStyle/>
          <a:p>
            <a:r>
              <a:rPr lang="en-US" dirty="0" smtClean="0">
                <a:latin typeface="Calibri" pitchFamily="34" charset="0"/>
              </a:rPr>
              <a:t>Defining the skill we wish to test is a critical starting point in designing a test</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l"/>
            <a:r>
              <a:rPr lang="en-US" sz="3600" b="1" dirty="0" smtClean="0">
                <a:solidFill>
                  <a:schemeClr val="bg1"/>
                </a:solidFill>
                <a:latin typeface="Calibri" pitchFamily="34" charset="0"/>
              </a:rPr>
              <a:t>Types of scales: Analytic scoring</a:t>
            </a:r>
            <a:endParaRPr lang="el-GR" sz="3600" b="1" dirty="0" smtClean="0">
              <a:solidFill>
                <a:schemeClr val="bg1"/>
              </a:solidFill>
              <a:latin typeface="Calibri" pitchFamily="34" charset="0"/>
            </a:endParaRPr>
          </a:p>
        </p:txBody>
      </p:sp>
      <p:sp>
        <p:nvSpPr>
          <p:cNvPr id="3" name="Content Placeholder 2"/>
          <p:cNvSpPr>
            <a:spLocks noGrp="1"/>
          </p:cNvSpPr>
          <p:nvPr>
            <p:ph idx="1"/>
          </p:nvPr>
        </p:nvSpPr>
        <p:spPr>
          <a:xfrm>
            <a:off x="5508104" y="6425952"/>
            <a:ext cx="3384376" cy="432048"/>
          </a:xfrm>
        </p:spPr>
        <p:txBody>
          <a:bodyPr/>
          <a:lstStyle/>
          <a:p>
            <a:pPr>
              <a:buNone/>
            </a:pPr>
            <a:r>
              <a:rPr lang="en-US" sz="2400" dirty="0" smtClean="0"/>
              <a:t>KPG exams, B level</a:t>
            </a:r>
            <a:endParaRPr lang="el-GR" sz="2400" dirty="0"/>
          </a:p>
        </p:txBody>
      </p:sp>
      <p:pic>
        <p:nvPicPr>
          <p:cNvPr id="2050" name="Picture 2"/>
          <p:cNvPicPr>
            <a:picLocks noChangeAspect="1" noChangeArrowheads="1"/>
          </p:cNvPicPr>
          <p:nvPr/>
        </p:nvPicPr>
        <p:blipFill>
          <a:blip r:embed="rId2" cstate="email"/>
          <a:srcRect/>
          <a:stretch>
            <a:fillRect/>
          </a:stretch>
        </p:blipFill>
        <p:spPr bwMode="auto">
          <a:xfrm>
            <a:off x="492066" y="1268760"/>
            <a:ext cx="7608326" cy="4680520"/>
          </a:xfrm>
          <a:prstGeom prst="rect">
            <a:avLst/>
          </a:prstGeom>
          <a:ln w="190500" cap="sq">
            <a:solidFill>
              <a:srgbClr val="C8C6BD"/>
            </a:solidFill>
            <a:prstDash val="solid"/>
            <a:miter lim="800000"/>
          </a:ln>
          <a:effectLst>
            <a:outerShdw blurRad="76200" dist="12700" dir="8100000" sy="-23000" kx="800400" algn="br" rotWithShape="0">
              <a:prstClr val="black">
                <a:alpha val="2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931224" cy="1143000"/>
          </a:xfrm>
        </p:spPr>
        <p:txBody>
          <a:bodyPr/>
          <a:lstStyle/>
          <a:p>
            <a:pPr algn="l"/>
            <a:r>
              <a:rPr lang="en-US" sz="3600" b="1" dirty="0" smtClean="0">
                <a:solidFill>
                  <a:schemeClr val="bg1"/>
                </a:solidFill>
                <a:latin typeface="Calibri" pitchFamily="34" charset="0"/>
              </a:rPr>
              <a:t>Developing evaluation criteria</a:t>
            </a:r>
            <a:endParaRPr lang="el-GR" sz="3600" b="1" dirty="0" smtClean="0">
              <a:solidFill>
                <a:schemeClr val="bg1"/>
              </a:solidFill>
              <a:latin typeface="Calibri" pitchFamily="34" charset="0"/>
            </a:endParaRPr>
          </a:p>
        </p:txBody>
      </p:sp>
      <p:sp>
        <p:nvSpPr>
          <p:cNvPr id="3" name="Content Placeholder 2"/>
          <p:cNvSpPr>
            <a:spLocks noGrp="1"/>
          </p:cNvSpPr>
          <p:nvPr>
            <p:ph idx="1"/>
          </p:nvPr>
        </p:nvSpPr>
        <p:spPr>
          <a:xfrm>
            <a:off x="457200" y="1196752"/>
            <a:ext cx="8229600" cy="4929411"/>
          </a:xfrm>
        </p:spPr>
        <p:txBody>
          <a:bodyPr/>
          <a:lstStyle/>
          <a:p>
            <a:pPr marL="361950" indent="0">
              <a:buNone/>
            </a:pPr>
            <a:r>
              <a:rPr lang="en-US" sz="2800" dirty="0" smtClean="0">
                <a:latin typeface="Calibri" pitchFamily="34" charset="0"/>
              </a:rPr>
              <a:t>The description of tasks in terms of their characteristics and requirements is an important aspect when it comes to develop evaluation criteria or to mark learners’ scripts</a:t>
            </a:r>
            <a:endParaRPr lang="el-GR" sz="2800" dirty="0">
              <a:latin typeface="Calibri" pitchFamily="34" charset="0"/>
            </a:endParaRPr>
          </a:p>
        </p:txBody>
      </p:sp>
      <p:grpSp>
        <p:nvGrpSpPr>
          <p:cNvPr id="2083" name="Group 35"/>
          <p:cNvGrpSpPr>
            <a:grpSpLocks/>
          </p:cNvGrpSpPr>
          <p:nvPr/>
        </p:nvGrpSpPr>
        <p:grpSpPr bwMode="auto">
          <a:xfrm>
            <a:off x="1115616" y="3140968"/>
            <a:ext cx="7056784" cy="3384376"/>
            <a:chOff x="1797" y="4549"/>
            <a:chExt cx="8280" cy="3318"/>
          </a:xfrm>
        </p:grpSpPr>
        <p:sp>
          <p:nvSpPr>
            <p:cNvPr id="2084" name="Oval 36" descr="Καφέ μάρμαρο"/>
            <p:cNvSpPr>
              <a:spLocks noChangeArrowheads="1"/>
            </p:cNvSpPr>
            <p:nvPr/>
          </p:nvSpPr>
          <p:spPr bwMode="auto">
            <a:xfrm>
              <a:off x="4677" y="4549"/>
              <a:ext cx="2520" cy="1080"/>
            </a:xfrm>
            <a:prstGeom prst="ellipse">
              <a:avLst/>
            </a:prstGeom>
            <a:blipFill dpi="0" rotWithShape="1">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2085" name="Rectangle 37"/>
            <p:cNvSpPr>
              <a:spLocks noChangeArrowheads="1"/>
            </p:cNvSpPr>
            <p:nvPr/>
          </p:nvSpPr>
          <p:spPr bwMode="auto">
            <a:xfrm>
              <a:off x="1797" y="4549"/>
              <a:ext cx="1920" cy="1260"/>
            </a:xfrm>
            <a:prstGeom prst="rect">
              <a:avLst/>
            </a:prstGeom>
            <a:gradFill rotWithShape="1">
              <a:gsLst>
                <a:gs pos="0">
                  <a:srgbClr val="FFFF99"/>
                </a:gs>
                <a:gs pos="50000">
                  <a:srgbClr val="FFFF99">
                    <a:gamma/>
                    <a:tint val="0"/>
                    <a:invGamma/>
                  </a:srgbClr>
                </a:gs>
                <a:gs pos="100000">
                  <a:srgbClr val="FFFF99"/>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smtClean="0">
                  <a:ln>
                    <a:noFill/>
                  </a:ln>
                  <a:solidFill>
                    <a:schemeClr val="tx1"/>
                  </a:solidFill>
                  <a:effectLst/>
                  <a:latin typeface="Arial Narrow" pitchFamily="34" charset="0"/>
                  <a:cs typeface="Arial" pitchFamily="34" charset="0"/>
                </a:rPr>
                <a:t>Task characteristics</a:t>
              </a:r>
              <a:r>
                <a:rPr kumimoji="0" lang="en-US" sz="1500" b="0" i="0" u="none" strike="noStrike" cap="none" normalizeH="0" baseline="0" smtClean="0">
                  <a:ln>
                    <a:noFill/>
                  </a:ln>
                  <a:solidFill>
                    <a:schemeClr val="tx1"/>
                  </a:solidFill>
                  <a:effectLst/>
                  <a:latin typeface="Arial Narrow" pitchFamily="34" charset="0"/>
                  <a:cs typeface="Arial" pitchFamily="34" charset="0"/>
                </a:rPr>
                <a:t> (text length, time constraints etc)</a:t>
              </a:r>
              <a:endParaRPr kumimoji="0" lang="el-GR" sz="1500" b="0" i="0" u="none" strike="noStrike" cap="none" normalizeH="0" baseline="0" smtClean="0">
                <a:ln>
                  <a:noFill/>
                </a:ln>
                <a:solidFill>
                  <a:schemeClr val="tx1"/>
                </a:solidFill>
                <a:effectLst/>
                <a:latin typeface="Arial" pitchFamily="34" charset="0"/>
                <a:cs typeface="Arial" pitchFamily="34" charset="0"/>
              </a:endParaRPr>
            </a:p>
          </p:txBody>
        </p:sp>
        <p:sp>
          <p:nvSpPr>
            <p:cNvPr id="2086" name="Line 38"/>
            <p:cNvSpPr>
              <a:spLocks noChangeShapeType="1"/>
            </p:cNvSpPr>
            <p:nvPr/>
          </p:nvSpPr>
          <p:spPr bwMode="auto">
            <a:xfrm>
              <a:off x="5997" y="5269"/>
              <a:ext cx="0" cy="1033"/>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l-GR" sz="1500"/>
            </a:p>
          </p:txBody>
        </p:sp>
        <p:sp>
          <p:nvSpPr>
            <p:cNvPr id="2087" name="Rectangle 39"/>
            <p:cNvSpPr>
              <a:spLocks noChangeArrowheads="1"/>
            </p:cNvSpPr>
            <p:nvPr/>
          </p:nvSpPr>
          <p:spPr bwMode="auto">
            <a:xfrm>
              <a:off x="8157" y="4549"/>
              <a:ext cx="1920" cy="1260"/>
            </a:xfrm>
            <a:prstGeom prst="rect">
              <a:avLst/>
            </a:prstGeom>
            <a:gradFill rotWithShape="1">
              <a:gsLst>
                <a:gs pos="0">
                  <a:srgbClr val="FFFF99"/>
                </a:gs>
                <a:gs pos="50000">
                  <a:srgbClr val="FFFF99">
                    <a:gamma/>
                    <a:tint val="0"/>
                    <a:invGamma/>
                  </a:srgbClr>
                </a:gs>
                <a:gs pos="100000">
                  <a:srgbClr val="FFFF99"/>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smtClean="0">
                  <a:ln>
                    <a:noFill/>
                  </a:ln>
                  <a:solidFill>
                    <a:schemeClr val="tx1"/>
                  </a:solidFill>
                  <a:effectLst/>
                  <a:latin typeface="Arial Narrow" pitchFamily="34" charset="0"/>
                  <a:cs typeface="Arial" pitchFamily="34" charset="0"/>
                </a:rPr>
                <a:t>Task requirements</a:t>
              </a:r>
              <a:r>
                <a:rPr kumimoji="0" lang="en-US" sz="1500" b="0" i="0" u="none" strike="noStrike" cap="none" normalizeH="0" baseline="0" dirty="0" smtClean="0">
                  <a:ln>
                    <a:noFill/>
                  </a:ln>
                  <a:solidFill>
                    <a:schemeClr val="tx1"/>
                  </a:solidFill>
                  <a:effectLst/>
                  <a:latin typeface="Arial Narrow" pitchFamily="34" charset="0"/>
                  <a:cs typeface="Arial" pitchFamily="34" charset="0"/>
                </a:rPr>
                <a:t> (what learners/candidates are expected to do)</a:t>
              </a:r>
              <a:endParaRPr kumimoji="0" lang="en-US" sz="1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4797" y="4860"/>
              <a:ext cx="2280" cy="409"/>
            </a:xfrm>
            <a:prstGeom prst="rect">
              <a:avLst/>
            </a:prstGeom>
            <a:gradFill rotWithShape="1">
              <a:gsLst>
                <a:gs pos="0">
                  <a:srgbClr val="FFFF99"/>
                </a:gs>
                <a:gs pos="50000">
                  <a:srgbClr val="FFFF99">
                    <a:gamma/>
                    <a:tint val="0"/>
                    <a:invGamma/>
                  </a:srgbClr>
                </a:gs>
                <a:gs pos="100000">
                  <a:srgbClr val="FFFF99"/>
                </a:gs>
              </a:gsLst>
              <a:lin ang="5400000" scaled="1"/>
            </a:gra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TASK</a:t>
              </a:r>
              <a:endParaRPr kumimoji="0" lang="en-US" sz="15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 name="Line 41"/>
            <p:cNvSpPr>
              <a:spLocks noChangeShapeType="1"/>
            </p:cNvSpPr>
            <p:nvPr/>
          </p:nvSpPr>
          <p:spPr bwMode="auto">
            <a:xfrm>
              <a:off x="3717" y="5089"/>
              <a:ext cx="10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2090" name="Line 42"/>
            <p:cNvSpPr>
              <a:spLocks noChangeShapeType="1"/>
            </p:cNvSpPr>
            <p:nvPr/>
          </p:nvSpPr>
          <p:spPr bwMode="auto">
            <a:xfrm>
              <a:off x="7077" y="5089"/>
              <a:ext cx="10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2091" name="Rectangle 43"/>
            <p:cNvSpPr>
              <a:spLocks noChangeArrowheads="1"/>
            </p:cNvSpPr>
            <p:nvPr/>
          </p:nvSpPr>
          <p:spPr bwMode="auto">
            <a:xfrm>
              <a:off x="4797" y="6302"/>
              <a:ext cx="2280" cy="436"/>
            </a:xfrm>
            <a:prstGeom prst="rect">
              <a:avLst/>
            </a:prstGeom>
            <a:gradFill rotWithShape="1">
              <a:gsLst>
                <a:gs pos="0">
                  <a:srgbClr val="FFFF99"/>
                </a:gs>
                <a:gs pos="50000">
                  <a:srgbClr val="FFFF99">
                    <a:gamma/>
                    <a:tint val="0"/>
                    <a:invGamma/>
                  </a:srgbClr>
                </a:gs>
                <a:gs pos="100000">
                  <a:srgbClr val="FFFF99"/>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Performance</a:t>
              </a:r>
              <a:endParaRPr kumimoji="0" lang="en-US" sz="15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2" name="Rectangle 44"/>
            <p:cNvSpPr>
              <a:spLocks noChangeArrowheads="1"/>
            </p:cNvSpPr>
            <p:nvPr/>
          </p:nvSpPr>
          <p:spPr bwMode="auto">
            <a:xfrm>
              <a:off x="4797" y="7458"/>
              <a:ext cx="2280" cy="409"/>
            </a:xfrm>
            <a:prstGeom prst="rect">
              <a:avLst/>
            </a:prstGeom>
            <a:gradFill rotWithShape="1">
              <a:gsLst>
                <a:gs pos="0">
                  <a:srgbClr val="FFFF99"/>
                </a:gs>
                <a:gs pos="50000">
                  <a:srgbClr val="FFFF99">
                    <a:gamma/>
                    <a:tint val="0"/>
                    <a:invGamma/>
                  </a:srgbClr>
                </a:gs>
                <a:gs pos="100000">
                  <a:srgbClr val="FFFF99"/>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Evaluation criteria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3" name="Line 45"/>
            <p:cNvSpPr>
              <a:spLocks noChangeShapeType="1"/>
            </p:cNvSpPr>
            <p:nvPr/>
          </p:nvSpPr>
          <p:spPr bwMode="auto">
            <a:xfrm>
              <a:off x="5997" y="6738"/>
              <a:ext cx="0" cy="600"/>
            </a:xfrm>
            <a:prstGeom prst="line">
              <a:avLst/>
            </a:prstGeom>
            <a:noFill/>
            <a:ln w="9525">
              <a:solidFill>
                <a:srgbClr val="000000"/>
              </a:solidFill>
              <a:round/>
              <a:headEnd type="stealth" w="med" len="med"/>
              <a:tailEnd type="stealth" w="med" len="med"/>
            </a:ln>
          </p:spPr>
          <p:txBody>
            <a:bodyPr vert="horz" wrap="square" lIns="91440" tIns="45720" rIns="91440" bIns="45720" numCol="1" anchor="t" anchorCtr="0" compatLnSpc="1">
              <a:prstTxWarp prst="textNoShape">
                <a:avLst/>
              </a:prstTxWarp>
            </a:bodyPr>
            <a:lstStyle/>
            <a:p>
              <a:endParaRPr lang="el-GR" sz="150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task expectations</a:t>
            </a:r>
            <a:endParaRPr lang="el-GR" dirty="0"/>
          </a:p>
        </p:txBody>
      </p:sp>
      <p:sp>
        <p:nvSpPr>
          <p:cNvPr id="3" name="Content Placeholder 2"/>
          <p:cNvSpPr>
            <a:spLocks noGrp="1"/>
          </p:cNvSpPr>
          <p:nvPr>
            <p:ph idx="1"/>
          </p:nvPr>
        </p:nvSpPr>
        <p:spPr/>
        <p:txBody>
          <a:bodyPr/>
          <a:lstStyle/>
          <a:p>
            <a:r>
              <a:rPr lang="en-US" sz="2400" dirty="0" smtClean="0"/>
              <a:t>You </a:t>
            </a:r>
            <a:r>
              <a:rPr lang="en-US" sz="2400" dirty="0" smtClean="0"/>
              <a:t>are an advice columnist in an e-newspaper addressed to teens. </a:t>
            </a:r>
            <a:r>
              <a:rPr lang="en-US" sz="2400" b="1" dirty="0" smtClean="0"/>
              <a:t>Write an answer</a:t>
            </a:r>
            <a:r>
              <a:rPr lang="en-US" sz="2400" dirty="0" smtClean="0"/>
              <a:t> to a young man (“The Loner”), who asked for help because he is constantly arguing with his father, who keeps telling him to go out and make friends. The “loner” tells you he’s perfectly happy surfing the net, studying, speaking to imaginary friends…! In your </a:t>
            </a:r>
            <a:r>
              <a:rPr lang="en-US" sz="2400" b="1" dirty="0" smtClean="0"/>
              <a:t>advice letter</a:t>
            </a:r>
            <a:r>
              <a:rPr lang="en-US" sz="2400" dirty="0" smtClean="0"/>
              <a:t>, </a:t>
            </a:r>
            <a:r>
              <a:rPr lang="en-US" sz="2400" b="1" dirty="0" smtClean="0"/>
              <a:t>explain</a:t>
            </a:r>
            <a:r>
              <a:rPr lang="en-US" sz="2400" dirty="0" smtClean="0"/>
              <a:t> why friends are very important for young people, using the clues below (100 words).</a:t>
            </a:r>
            <a:endParaRPr lang="el-GR" sz="2400" dirty="0" smtClean="0"/>
          </a:p>
          <a:p>
            <a:r>
              <a:rPr lang="en-US" sz="1800" b="1" dirty="0" smtClean="0"/>
              <a:t>CLUES</a:t>
            </a:r>
            <a:endParaRPr lang="el-GR" sz="1800" dirty="0" smtClean="0"/>
          </a:p>
          <a:p>
            <a:pPr lvl="0"/>
            <a:r>
              <a:rPr lang="en-US" sz="1800" dirty="0" smtClean="0"/>
              <a:t>Feel </a:t>
            </a:r>
            <a:r>
              <a:rPr lang="en-US" sz="1800" dirty="0" smtClean="0"/>
              <a:t>accepted </a:t>
            </a:r>
            <a:endParaRPr lang="el-GR" sz="1800" dirty="0" smtClean="0"/>
          </a:p>
          <a:p>
            <a:pPr lvl="0"/>
            <a:r>
              <a:rPr lang="en-US" sz="1800" dirty="0" smtClean="0"/>
              <a:t>Someone to confide </a:t>
            </a:r>
            <a:r>
              <a:rPr lang="en-US" sz="1800" dirty="0" smtClean="0"/>
              <a:t>in</a:t>
            </a:r>
            <a:r>
              <a:rPr lang="el-GR" sz="1800" dirty="0" smtClean="0"/>
              <a:t> </a:t>
            </a:r>
          </a:p>
          <a:p>
            <a:pPr lvl="0"/>
            <a:r>
              <a:rPr lang="el-GR" sz="1800" dirty="0" smtClean="0"/>
              <a:t>Share </a:t>
            </a:r>
            <a:r>
              <a:rPr lang="el-GR" sz="1800" dirty="0" smtClean="0"/>
              <a:t>experiences/things </a:t>
            </a:r>
          </a:p>
          <a:p>
            <a:pPr lvl="0"/>
            <a:r>
              <a:rPr lang="en-US" sz="1800" dirty="0" smtClean="0"/>
              <a:t>Someone to count on for advice </a:t>
            </a:r>
            <a:endParaRPr lang="el-GR" sz="1800" dirty="0" smtClean="0"/>
          </a:p>
          <a:p>
            <a:r>
              <a:rPr lang="en-US" sz="2400" dirty="0" smtClean="0"/>
              <a:t> </a:t>
            </a:r>
            <a:r>
              <a:rPr lang="el-GR" sz="2400" dirty="0" smtClean="0"/>
              <a:t> </a:t>
            </a:r>
            <a:r>
              <a:rPr lang="en-US" sz="2400" dirty="0" smtClean="0"/>
              <a:t> </a:t>
            </a:r>
            <a:endParaRPr lang="el-GR" sz="2400" dirty="0" smtClean="0"/>
          </a:p>
          <a:p>
            <a:r>
              <a:rPr lang="en-US" sz="2400" dirty="0" smtClean="0"/>
              <a:t> </a:t>
            </a:r>
            <a:endParaRPr lang="el-GR" sz="2400" dirty="0" smtClean="0"/>
          </a:p>
          <a:p>
            <a:r>
              <a:rPr lang="en-US" sz="2400" b="1" cap="all" dirty="0" smtClean="0"/>
              <a:t> </a:t>
            </a:r>
            <a:endParaRPr lang="el-GR" sz="2400" dirty="0" smtClean="0"/>
          </a:p>
          <a:p>
            <a:endParaRPr lang="el-G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regarding output</a:t>
            </a:r>
            <a:endParaRPr lang="el-GR" dirty="0"/>
          </a:p>
        </p:txBody>
      </p:sp>
      <p:sp>
        <p:nvSpPr>
          <p:cNvPr id="3" name="Content Placeholder 2"/>
          <p:cNvSpPr>
            <a:spLocks noGrp="1"/>
          </p:cNvSpPr>
          <p:nvPr>
            <p:ph idx="1"/>
          </p:nvPr>
        </p:nvSpPr>
        <p:spPr/>
        <p:txBody>
          <a:bodyPr/>
          <a:lstStyle/>
          <a:p>
            <a:r>
              <a:rPr lang="en-US" sz="1800" b="1" dirty="0" smtClean="0"/>
              <a:t>Criterion </a:t>
            </a:r>
            <a:r>
              <a:rPr lang="en-US" sz="1800" b="1" dirty="0" smtClean="0"/>
              <a:t>1: Task Completion</a:t>
            </a:r>
            <a:endParaRPr lang="el-GR" sz="1800" dirty="0" smtClean="0"/>
          </a:p>
          <a:p>
            <a:r>
              <a:rPr lang="en-US" sz="1800" dirty="0" smtClean="0"/>
              <a:t>Assuming the role of an advice columnist, candidates are expected to produce </a:t>
            </a:r>
            <a:r>
              <a:rPr lang="en-US" sz="1800" u="sng" dirty="0" smtClean="0"/>
              <a:t>an advice letter</a:t>
            </a:r>
            <a:r>
              <a:rPr lang="en-US" sz="1800" dirty="0" smtClean="0"/>
              <a:t> </a:t>
            </a:r>
            <a:r>
              <a:rPr lang="en-US" sz="1800" b="1" dirty="0" smtClean="0"/>
              <a:t>(genre),</a:t>
            </a:r>
            <a:r>
              <a:rPr lang="en-US" sz="1800" dirty="0" smtClean="0"/>
              <a:t> responding to a young man (“The Loner”), who has asked for advice given that he is in bad terms with his father, who is always trying to get him to go out and be with friends, rather than stay home all day and surf the net. In the letter, they may try to </a:t>
            </a:r>
            <a:r>
              <a:rPr lang="en-US" sz="1800" u="sng" dirty="0" smtClean="0"/>
              <a:t>explain</a:t>
            </a:r>
            <a:r>
              <a:rPr lang="en-US" sz="1800" dirty="0" smtClean="0"/>
              <a:t> to “the Loner” </a:t>
            </a:r>
            <a:r>
              <a:rPr lang="en-US" sz="1800" u="sng" dirty="0" smtClean="0"/>
              <a:t>why it is important for young people to make friends</a:t>
            </a:r>
            <a:r>
              <a:rPr lang="en-US" sz="1800" dirty="0" smtClean="0"/>
              <a:t>. Although they are asked to use the clues provided, they may also include their own ideas regarding this topic. The tone of their scripts should be </a:t>
            </a:r>
            <a:r>
              <a:rPr lang="en-US" sz="1800" u="sng" dirty="0" smtClean="0"/>
              <a:t>personal</a:t>
            </a:r>
            <a:r>
              <a:rPr lang="en-US" sz="1800" dirty="0" smtClean="0"/>
              <a:t> and </a:t>
            </a:r>
            <a:r>
              <a:rPr lang="en-US" sz="1800" u="sng" dirty="0" smtClean="0"/>
              <a:t>direct</a:t>
            </a:r>
            <a:r>
              <a:rPr lang="en-US" sz="1800" dirty="0" smtClean="0"/>
              <a:t> </a:t>
            </a:r>
            <a:r>
              <a:rPr lang="en-US" sz="1800" b="1" dirty="0" smtClean="0"/>
              <a:t>(register &amp; style)</a:t>
            </a:r>
            <a:r>
              <a:rPr lang="en-US" sz="1800" dirty="0" smtClean="0"/>
              <a:t>. </a:t>
            </a:r>
            <a:endParaRPr lang="el-GR" sz="1800" dirty="0" smtClean="0"/>
          </a:p>
          <a:p>
            <a:r>
              <a:rPr lang="en-US" sz="1800" b="1" dirty="0" smtClean="0"/>
              <a:t>Criterion 2: Text Grammar</a:t>
            </a:r>
            <a:endParaRPr lang="el-GR" sz="1800" dirty="0" smtClean="0"/>
          </a:p>
          <a:p>
            <a:r>
              <a:rPr lang="en-US" sz="1800" dirty="0" smtClean="0"/>
              <a:t>Candidates’ scripts are expected to have the main body, an </a:t>
            </a:r>
            <a:r>
              <a:rPr lang="en-US" sz="1800" u="sng" dirty="0" smtClean="0"/>
              <a:t>opening</a:t>
            </a:r>
            <a:r>
              <a:rPr lang="en-US" sz="1800" dirty="0" smtClean="0"/>
              <a:t> and a </a:t>
            </a:r>
            <a:r>
              <a:rPr lang="en-US" sz="1800" u="sng" dirty="0" smtClean="0"/>
              <a:t>closing remark</a:t>
            </a:r>
            <a:r>
              <a:rPr lang="en-US" sz="1800" dirty="0" smtClean="0"/>
              <a:t> in one or two paragraphs. A </a:t>
            </a:r>
            <a:r>
              <a:rPr lang="en-US" sz="1800" u="sng" dirty="0" smtClean="0"/>
              <a:t>concluding remark</a:t>
            </a:r>
            <a:r>
              <a:rPr lang="en-US" sz="1800" dirty="0" smtClean="0"/>
              <a:t> encouraging the addressee to go out and make friends is ideally expected. Ideas among paragraphs should be </a:t>
            </a:r>
            <a:r>
              <a:rPr lang="en-US" sz="1800" b="1" dirty="0" smtClean="0"/>
              <a:t>cohesively </a:t>
            </a:r>
            <a:r>
              <a:rPr lang="en-US" sz="1800" dirty="0" smtClean="0"/>
              <a:t>and </a:t>
            </a:r>
            <a:r>
              <a:rPr lang="en-US" sz="1800" b="1" dirty="0" smtClean="0"/>
              <a:t>coherently</a:t>
            </a:r>
            <a:r>
              <a:rPr lang="en-US" sz="1800" dirty="0" smtClean="0"/>
              <a:t> linked. A few </a:t>
            </a:r>
            <a:r>
              <a:rPr lang="en-US" sz="1800" u="sng" dirty="0" smtClean="0"/>
              <a:t>simple</a:t>
            </a:r>
            <a:r>
              <a:rPr lang="en-US" sz="1800" dirty="0" smtClean="0"/>
              <a:t> and </a:t>
            </a:r>
            <a:r>
              <a:rPr lang="en-US" sz="1800" u="sng" dirty="0" smtClean="0"/>
              <a:t>appropriate linking devices</a:t>
            </a:r>
            <a:r>
              <a:rPr lang="en-US" sz="1800" dirty="0" smtClean="0"/>
              <a:t> within and across sentences are expected. </a:t>
            </a:r>
            <a:endParaRPr lang="el-GR" sz="1800" dirty="0" smtClean="0"/>
          </a:p>
          <a:p>
            <a:endParaRPr lang="el-G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regarding output</a:t>
            </a:r>
            <a:endParaRPr lang="el-GR" dirty="0"/>
          </a:p>
        </p:txBody>
      </p:sp>
      <p:sp>
        <p:nvSpPr>
          <p:cNvPr id="3" name="Content Placeholder 2"/>
          <p:cNvSpPr>
            <a:spLocks noGrp="1"/>
          </p:cNvSpPr>
          <p:nvPr>
            <p:ph idx="1"/>
          </p:nvPr>
        </p:nvSpPr>
        <p:spPr/>
        <p:txBody>
          <a:bodyPr/>
          <a:lstStyle/>
          <a:p>
            <a:r>
              <a:rPr lang="en-US" sz="2400" b="1" dirty="0" smtClean="0"/>
              <a:t>Criterion 3: Sentence Grammar </a:t>
            </a:r>
            <a:endParaRPr lang="el-GR" sz="2400" dirty="0" smtClean="0"/>
          </a:p>
          <a:p>
            <a:r>
              <a:rPr lang="en-US" sz="2400" dirty="0" smtClean="0"/>
              <a:t>The choice of </a:t>
            </a:r>
            <a:r>
              <a:rPr lang="en-US" sz="2400" b="1" dirty="0" smtClean="0"/>
              <a:t>vocabulary</a:t>
            </a:r>
            <a:r>
              <a:rPr lang="en-US" sz="2400" dirty="0" smtClean="0"/>
              <a:t> and </a:t>
            </a:r>
            <a:r>
              <a:rPr lang="en-US" sz="2400" b="1" dirty="0" smtClean="0"/>
              <a:t>grammar</a:t>
            </a:r>
            <a:r>
              <a:rPr lang="en-US" sz="2400" dirty="0" smtClean="0"/>
              <a:t> should be conducive to the communicative purpose of the text. Candidates are expected to use </a:t>
            </a:r>
            <a:r>
              <a:rPr lang="en-US" sz="2400" u="sng" dirty="0" smtClean="0"/>
              <a:t>argumentative language</a:t>
            </a:r>
            <a:r>
              <a:rPr lang="en-US" sz="2400" dirty="0" smtClean="0"/>
              <a:t> since they have to try to convince the young man that going out with friends spending is far better than spending time alone at home</a:t>
            </a:r>
            <a:r>
              <a:rPr lang="en-US" sz="2400" i="1" dirty="0" smtClean="0"/>
              <a:t>(e.g., one reason why we need friends</a:t>
            </a:r>
            <a:r>
              <a:rPr lang="en-US" sz="2400" dirty="0" smtClean="0"/>
              <a:t>….). </a:t>
            </a:r>
            <a:r>
              <a:rPr lang="en-US" sz="2400" u="sng" dirty="0" smtClean="0"/>
              <a:t>Expressions appropriate to giving advice </a:t>
            </a:r>
            <a:r>
              <a:rPr lang="en-US" sz="2400" dirty="0" smtClean="0"/>
              <a:t>(</a:t>
            </a:r>
            <a:r>
              <a:rPr lang="en-US" sz="2400" i="1" dirty="0" smtClean="0"/>
              <a:t>It is important that…, you should..</a:t>
            </a:r>
            <a:r>
              <a:rPr lang="en-US" sz="2400" dirty="0" smtClean="0"/>
              <a:t>,) are also expected, as well as s</a:t>
            </a:r>
            <a:r>
              <a:rPr lang="en-US" sz="2400" u="sng" dirty="0" smtClean="0"/>
              <a:t>imple grammatical structures</a:t>
            </a:r>
            <a:r>
              <a:rPr lang="en-US" sz="2400" dirty="0" smtClean="0"/>
              <a:t> (most likely referring to the present).  </a:t>
            </a:r>
            <a:endParaRPr lang="el-GR" sz="2400" dirty="0" smtClean="0"/>
          </a:p>
          <a:p>
            <a:r>
              <a:rPr lang="en-US" sz="2400" dirty="0" smtClean="0"/>
              <a:t>  </a:t>
            </a:r>
            <a:endParaRPr lang="el-GR" sz="2400" dirty="0" smtClean="0"/>
          </a:p>
          <a:p>
            <a:endParaRPr lang="el-G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chemeClr val="bg1"/>
                </a:solidFill>
                <a:latin typeface="Calibri" pitchFamily="34" charset="0"/>
              </a:rPr>
              <a:t>Classroom based assessment: some basic considerations </a:t>
            </a:r>
            <a:endParaRPr lang="el-GR" sz="4000" b="1" dirty="0" smtClean="0">
              <a:solidFill>
                <a:schemeClr val="bg1"/>
              </a:solidFill>
              <a:latin typeface="Calibri" pitchFamily="34" charset="0"/>
            </a:endParaRPr>
          </a:p>
        </p:txBody>
      </p:sp>
      <p:sp>
        <p:nvSpPr>
          <p:cNvPr id="3" name="Content Placeholder 2"/>
          <p:cNvSpPr>
            <a:spLocks noGrp="1"/>
          </p:cNvSpPr>
          <p:nvPr>
            <p:ph idx="1"/>
          </p:nvPr>
        </p:nvSpPr>
        <p:spPr>
          <a:xfrm>
            <a:off x="611560" y="1916832"/>
            <a:ext cx="7787208" cy="4209331"/>
          </a:xfrm>
        </p:spPr>
        <p:txBody>
          <a:bodyPr/>
          <a:lstStyle/>
          <a:p>
            <a:pPr>
              <a:buFont typeface="Wingdings" pitchFamily="2" charset="2"/>
              <a:buChar char="§"/>
            </a:pPr>
            <a:r>
              <a:rPr lang="en-US" dirty="0" smtClean="0">
                <a:latin typeface="Calibri" pitchFamily="34" charset="0"/>
              </a:rPr>
              <a:t>ongoing or final?</a:t>
            </a:r>
          </a:p>
          <a:p>
            <a:pPr>
              <a:buFont typeface="Wingdings" pitchFamily="2" charset="2"/>
              <a:buChar char="§"/>
            </a:pPr>
            <a:r>
              <a:rPr lang="en-US" dirty="0" smtClean="0">
                <a:latin typeface="Calibri" pitchFamily="34" charset="0"/>
              </a:rPr>
              <a:t>In-class or out-of-class?</a:t>
            </a:r>
          </a:p>
          <a:p>
            <a:pPr>
              <a:buFont typeface="Wingdings" pitchFamily="2" charset="2"/>
              <a:buChar char="§"/>
            </a:pPr>
            <a:r>
              <a:rPr lang="en-US" dirty="0" smtClean="0">
                <a:latin typeface="Calibri" pitchFamily="34" charset="0"/>
              </a:rPr>
              <a:t>Focused on writing as an independent language skill or integrated with other language tasks? </a:t>
            </a:r>
          </a:p>
          <a:p>
            <a:pPr>
              <a:buFont typeface="Wingdings" pitchFamily="2" charset="2"/>
              <a:buChar char="§"/>
            </a:pPr>
            <a:r>
              <a:rPr lang="en-US" dirty="0" smtClean="0">
                <a:latin typeface="Calibri" pitchFamily="34" charset="0"/>
              </a:rPr>
              <a:t>Grading on analytic or holistic scales?</a:t>
            </a:r>
          </a:p>
        </p:txBody>
      </p:sp>
      <p:pic>
        <p:nvPicPr>
          <p:cNvPr id="3073" name="Picture 1" descr="C:\Users\Maria\Pictures\Diafora\writing\imagesCAOZ4RMT.jpg"/>
          <p:cNvPicPr>
            <a:picLocks noChangeAspect="1" noChangeArrowheads="1"/>
          </p:cNvPicPr>
          <p:nvPr/>
        </p:nvPicPr>
        <p:blipFill>
          <a:blip r:embed="rId2" cstate="print"/>
          <a:srcRect l="40319"/>
          <a:stretch>
            <a:fillRect/>
          </a:stretch>
        </p:blipFill>
        <p:spPr bwMode="auto">
          <a:xfrm>
            <a:off x="6804248" y="836712"/>
            <a:ext cx="2195736" cy="2060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6"/>
            <a:endParaRPr lang="en-US" dirty="0" smtClean="0"/>
          </a:p>
          <a:p>
            <a:pPr lvl="6"/>
            <a:endParaRPr lang="en-US" dirty="0" smtClean="0"/>
          </a:p>
          <a:p>
            <a:pPr lvl="6"/>
            <a:endParaRPr lang="en-US" dirty="0" smtClean="0"/>
          </a:p>
          <a:p>
            <a:pPr lvl="6"/>
            <a:endParaRPr lang="en-US" dirty="0" smtClean="0"/>
          </a:p>
          <a:p>
            <a:pPr lvl="6"/>
            <a:endParaRPr lang="en-US" dirty="0" smtClean="0"/>
          </a:p>
          <a:p>
            <a:pPr lvl="8"/>
            <a:r>
              <a:rPr lang="en-US" dirty="0" smtClean="0"/>
              <a:t> </a:t>
            </a:r>
          </a:p>
          <a:p>
            <a:pPr lvl="8"/>
            <a:endParaRPr lang="en-US" dirty="0" smtClean="0"/>
          </a:p>
          <a:p>
            <a:pPr lvl="8"/>
            <a:endParaRPr lang="en-US" dirty="0" smtClean="0"/>
          </a:p>
          <a:p>
            <a:pPr lvl="8" algn="r">
              <a:buNone/>
            </a:pPr>
            <a:r>
              <a:rPr lang="en-US" b="1" dirty="0" smtClean="0">
                <a:solidFill>
                  <a:srgbClr val="8A2100"/>
                </a:solidFill>
              </a:rPr>
              <a:t>Dr Maria Stathopoulou</a:t>
            </a:r>
          </a:p>
          <a:p>
            <a:pPr lvl="8" algn="r">
              <a:buNone/>
            </a:pPr>
            <a:r>
              <a:rPr lang="en-US" sz="1800" b="1" dirty="0" smtClean="0">
                <a:solidFill>
                  <a:srgbClr val="8A2100"/>
                </a:solidFill>
              </a:rPr>
              <a:t>mastathop@enl.uoa.gr</a:t>
            </a:r>
            <a:endParaRPr lang="el-GR" sz="1800" b="1" dirty="0">
              <a:solidFill>
                <a:srgbClr val="8A2100"/>
              </a:solidFill>
            </a:endParaRPr>
          </a:p>
        </p:txBody>
      </p:sp>
      <p:pic>
        <p:nvPicPr>
          <p:cNvPr id="43010" name="Picture 2" descr="C:\Users\Maria\Pictures\Diafora\writing\imagesCAH64TYN.jpg"/>
          <p:cNvPicPr>
            <a:picLocks noChangeAspect="1" noChangeArrowheads="1"/>
          </p:cNvPicPr>
          <p:nvPr/>
        </p:nvPicPr>
        <p:blipFill>
          <a:blip r:embed="rId2" cstate="print"/>
          <a:srcRect/>
          <a:stretch>
            <a:fillRect/>
          </a:stretch>
        </p:blipFill>
        <p:spPr bwMode="auto">
          <a:xfrm>
            <a:off x="467544" y="1484784"/>
            <a:ext cx="3918545" cy="4152220"/>
          </a:xfrm>
          <a:prstGeom prst="rect">
            <a:avLst/>
          </a:prstGeom>
          <a:noFill/>
        </p:spPr>
      </p:pic>
      <p:pic>
        <p:nvPicPr>
          <p:cNvPr id="43012" name="Picture 4" descr="C:\Users\Maria\Pictures\Diafora\thank you\imagesCAP0Y260.jpg"/>
          <p:cNvPicPr>
            <a:picLocks noChangeAspect="1" noChangeArrowheads="1"/>
          </p:cNvPicPr>
          <p:nvPr/>
        </p:nvPicPr>
        <p:blipFill>
          <a:blip r:embed="rId3" cstate="print"/>
          <a:srcRect/>
          <a:stretch>
            <a:fillRect/>
          </a:stretch>
        </p:blipFill>
        <p:spPr bwMode="auto">
          <a:xfrm>
            <a:off x="4139952" y="620687"/>
            <a:ext cx="3960440" cy="28288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88913"/>
            <a:ext cx="8435975" cy="922337"/>
          </a:xfrm>
        </p:spPr>
        <p:txBody>
          <a:bodyPr/>
          <a:lstStyle/>
          <a:p>
            <a:r>
              <a:rPr lang="en-US" sz="3600" b="1" dirty="0" smtClean="0">
                <a:solidFill>
                  <a:schemeClr val="bg1"/>
                </a:solidFill>
                <a:latin typeface="Calibri" pitchFamily="34" charset="0"/>
              </a:rPr>
              <a:t>What is writing?…</a:t>
            </a:r>
            <a:r>
              <a:rPr lang="en-US" sz="3600" b="1" dirty="0" smtClean="0">
                <a:solidFill>
                  <a:schemeClr val="bg1"/>
                </a:solidFill>
                <a:latin typeface="Calibri" pitchFamily="34" charset="0"/>
              </a:rPr>
              <a:t>an act which takes place within a context</a:t>
            </a:r>
            <a:endParaRPr lang="el-GR" sz="3600" b="1" dirty="0" smtClean="0">
              <a:solidFill>
                <a:schemeClr val="bg1"/>
              </a:solidFill>
              <a:latin typeface="Calibri" pitchFamily="34" charset="0"/>
            </a:endParaRPr>
          </a:p>
        </p:txBody>
      </p:sp>
      <p:sp>
        <p:nvSpPr>
          <p:cNvPr id="5123" name="Content Placeholder 2"/>
          <p:cNvSpPr>
            <a:spLocks noGrp="1"/>
          </p:cNvSpPr>
          <p:nvPr>
            <p:ph idx="1"/>
          </p:nvPr>
        </p:nvSpPr>
        <p:spPr>
          <a:xfrm>
            <a:off x="914400" y="1125538"/>
            <a:ext cx="7761288" cy="4203700"/>
          </a:xfrm>
        </p:spPr>
        <p:txBody>
          <a:bodyPr/>
          <a:lstStyle/>
          <a:p>
            <a:pPr>
              <a:spcBef>
                <a:spcPct val="0"/>
              </a:spcBef>
              <a:buFont typeface="Wingdings" pitchFamily="2" charset="2"/>
              <a:buChar char="§"/>
            </a:pPr>
            <a:r>
              <a:rPr lang="en-US" smtClean="0">
                <a:latin typeface="Calibri" pitchFamily="34" charset="0"/>
              </a:rPr>
              <a:t>writing is a </a:t>
            </a:r>
            <a:r>
              <a:rPr lang="en-US" b="1" smtClean="0">
                <a:latin typeface="Calibri" pitchFamily="34" charset="0"/>
              </a:rPr>
              <a:t>social act </a:t>
            </a:r>
            <a:r>
              <a:rPr lang="en-US" smtClean="0">
                <a:latin typeface="Calibri" pitchFamily="34" charset="0"/>
              </a:rPr>
              <a:t>(socially and culturally shaped)</a:t>
            </a:r>
          </a:p>
          <a:p>
            <a:pPr>
              <a:spcBef>
                <a:spcPct val="0"/>
              </a:spcBef>
              <a:buFont typeface="Wingdings" pitchFamily="2" charset="2"/>
              <a:buChar char="§"/>
            </a:pPr>
            <a:r>
              <a:rPr lang="en-US" smtClean="0">
                <a:latin typeface="Calibri" pitchFamily="34" charset="0"/>
              </a:rPr>
              <a:t>The purpose or function of the writing is defined by the context. This means that the features of the text may differ according to purpose</a:t>
            </a:r>
            <a:endParaRPr lang="el-GR" smtClean="0">
              <a:latin typeface="Calibri" pitchFamily="34" charset="0"/>
            </a:endParaRPr>
          </a:p>
        </p:txBody>
      </p:sp>
      <p:sp>
        <p:nvSpPr>
          <p:cNvPr id="4" name="TextBox 3"/>
          <p:cNvSpPr txBox="1"/>
          <p:nvPr/>
        </p:nvSpPr>
        <p:spPr>
          <a:xfrm>
            <a:off x="4643438" y="5084763"/>
            <a:ext cx="403225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Learning to write is much more than simply learning the grammar and vocabulary of a language</a:t>
            </a:r>
            <a:endParaRPr lang="el-GR" dirty="0"/>
          </a:p>
        </p:txBody>
      </p:sp>
      <p:pic>
        <p:nvPicPr>
          <p:cNvPr id="5125" name="Picture 1" descr="C:\Users\Maria\Pictures\Diafora\writing\imagesCAUHKMST.jpg"/>
          <p:cNvPicPr>
            <a:picLocks noChangeAspect="1" noChangeArrowheads="1"/>
          </p:cNvPicPr>
          <p:nvPr/>
        </p:nvPicPr>
        <p:blipFill>
          <a:blip r:embed="rId2" cstate="email"/>
          <a:srcRect/>
          <a:stretch>
            <a:fillRect/>
          </a:stretch>
        </p:blipFill>
        <p:spPr bwMode="auto">
          <a:xfrm>
            <a:off x="0" y="4262438"/>
            <a:ext cx="3924300" cy="2595562"/>
          </a:xfrm>
          <a:prstGeom prst="rect">
            <a:avLst/>
          </a:prstGeom>
          <a:noFill/>
          <a:ln w="9525">
            <a:noFill/>
            <a:miter lim="800000"/>
            <a:headEnd/>
            <a:tailEnd/>
          </a:ln>
        </p:spPr>
      </p:pic>
      <p:sp>
        <p:nvSpPr>
          <p:cNvPr id="6" name="Right Arrow 5"/>
          <p:cNvSpPr/>
          <p:nvPr/>
        </p:nvSpPr>
        <p:spPr>
          <a:xfrm>
            <a:off x="3851275" y="5373688"/>
            <a:ext cx="649288" cy="503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539750" y="260350"/>
            <a:ext cx="8229600" cy="1143000"/>
          </a:xfrm>
        </p:spPr>
        <p:txBody>
          <a:bodyPr/>
          <a:lstStyle/>
          <a:p>
            <a:pPr algn="l"/>
            <a:r>
              <a:rPr lang="en-US" b="1" dirty="0" smtClean="0">
                <a:solidFill>
                  <a:schemeClr val="bg1"/>
                </a:solidFill>
                <a:latin typeface="Calibri" pitchFamily="34" charset="0"/>
              </a:rPr>
              <a:t>What is writing?</a:t>
            </a:r>
            <a:r>
              <a:rPr lang="en-US" dirty="0" smtClean="0">
                <a:solidFill>
                  <a:schemeClr val="bg1"/>
                </a:solidFill>
                <a:latin typeface="Calibri" pitchFamily="34" charset="0"/>
              </a:rPr>
              <a:t>…</a:t>
            </a:r>
            <a:r>
              <a:rPr lang="en-US" dirty="0" smtClean="0">
                <a:solidFill>
                  <a:schemeClr val="bg1"/>
                </a:solidFill>
                <a:latin typeface="Calibri" pitchFamily="34" charset="0"/>
              </a:rPr>
              <a:t>a cognitive activity</a:t>
            </a:r>
            <a:endParaRPr lang="el-GR" dirty="0" smtClean="0">
              <a:solidFill>
                <a:schemeClr val="bg1"/>
              </a:solidFill>
              <a:latin typeface="Calibri" pitchFamily="34" charset="0"/>
            </a:endParaRPr>
          </a:p>
        </p:txBody>
      </p:sp>
      <p:sp>
        <p:nvSpPr>
          <p:cNvPr id="6147" name="Content Placeholder 2"/>
          <p:cNvSpPr>
            <a:spLocks noGrp="1"/>
          </p:cNvSpPr>
          <p:nvPr>
            <p:ph idx="1"/>
          </p:nvPr>
        </p:nvSpPr>
        <p:spPr/>
        <p:txBody>
          <a:bodyPr/>
          <a:lstStyle/>
          <a:p>
            <a:r>
              <a:rPr lang="en-US" smtClean="0">
                <a:latin typeface="Calibri" pitchFamily="34" charset="0"/>
              </a:rPr>
              <a:t>Encoding internal representations (ideas) into </a:t>
            </a:r>
            <a:r>
              <a:rPr lang="en-US" b="1" smtClean="0">
                <a:latin typeface="Calibri" pitchFamily="34" charset="0"/>
              </a:rPr>
              <a:t>written text</a:t>
            </a:r>
            <a:endParaRPr lang="el-GR" b="1" smtClean="0">
              <a:latin typeface="Calibri" pitchFamily="34" charset="0"/>
            </a:endParaRPr>
          </a:p>
        </p:txBody>
      </p:sp>
      <p:pic>
        <p:nvPicPr>
          <p:cNvPr id="22529" name="Picture 1" descr="C:\Users\Maria\Pictures\Diafora\writing\imagesCADIKFU9.jpg"/>
          <p:cNvPicPr>
            <a:picLocks noChangeAspect="1" noChangeArrowheads="1"/>
          </p:cNvPicPr>
          <p:nvPr/>
        </p:nvPicPr>
        <p:blipFill>
          <a:blip r:embed="rId4" cstate="email"/>
          <a:srcRect/>
          <a:stretch>
            <a:fillRect/>
          </a:stretch>
        </p:blipFill>
        <p:spPr bwMode="auto">
          <a:xfrm>
            <a:off x="4932040" y="2492896"/>
            <a:ext cx="3411464" cy="2270174"/>
          </a:xfrm>
          <a:prstGeom prst="round2DiagRect">
            <a:avLst>
              <a:gd name="adj1" fmla="val 16667"/>
              <a:gd name="adj2" fmla="val 0"/>
            </a:avLst>
          </a:prstGeom>
          <a:ln w="88900" cap="sq">
            <a:solidFill>
              <a:srgbClr val="666633"/>
            </a:solidFill>
            <a:miter lim="800000"/>
          </a:ln>
          <a:effectLst>
            <a:outerShdw blurRad="254000" algn="tl" rotWithShape="0">
              <a:srgbClr val="000000">
                <a:alpha val="43000"/>
              </a:srgbClr>
            </a:outerShdw>
          </a:effectLst>
        </p:spPr>
      </p:pic>
      <p:pic>
        <p:nvPicPr>
          <p:cNvPr id="22531" name="Picture 3" descr="C:\Users\Maria\Pictures\Diafora\writing\imagesCAZW40S5.jpg"/>
          <p:cNvPicPr>
            <a:picLocks noChangeAspect="1" noChangeArrowheads="1"/>
          </p:cNvPicPr>
          <p:nvPr/>
        </p:nvPicPr>
        <p:blipFill>
          <a:blip r:embed="rId5" cstate="email"/>
          <a:srcRect/>
          <a:stretch>
            <a:fillRect/>
          </a:stretch>
        </p:blipFill>
        <p:spPr bwMode="auto">
          <a:xfrm>
            <a:off x="3203848" y="3933056"/>
            <a:ext cx="1905000" cy="2238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922337"/>
          </a:xfrm>
        </p:spPr>
        <p:txBody>
          <a:bodyPr/>
          <a:lstStyle/>
          <a:p>
            <a:pPr algn="l"/>
            <a:r>
              <a:rPr lang="en-US" sz="4000" b="1" smtClean="0">
                <a:solidFill>
                  <a:schemeClr val="bg1"/>
                </a:solidFill>
                <a:latin typeface="Calibri" pitchFamily="34" charset="0"/>
              </a:rPr>
              <a:t>What is a (written) text?</a:t>
            </a:r>
            <a:endParaRPr lang="el-GR" sz="4000" b="1" smtClean="0">
              <a:solidFill>
                <a:schemeClr val="bg1"/>
              </a:solidFill>
              <a:latin typeface="Calibri" pitchFamily="34" charset="0"/>
            </a:endParaRPr>
          </a:p>
        </p:txBody>
      </p:sp>
      <p:sp>
        <p:nvSpPr>
          <p:cNvPr id="3" name="Content Placeholder 2"/>
          <p:cNvSpPr>
            <a:spLocks noGrp="1"/>
          </p:cNvSpPr>
          <p:nvPr>
            <p:ph idx="1"/>
          </p:nvPr>
        </p:nvSpPr>
        <p:spPr>
          <a:xfrm>
            <a:off x="250825" y="1125538"/>
            <a:ext cx="8713788" cy="5000625"/>
          </a:xfrm>
        </p:spPr>
        <p:txBody>
          <a:bodyPr/>
          <a:lstStyle/>
          <a:p>
            <a:pPr>
              <a:spcBef>
                <a:spcPts val="0"/>
              </a:spcBef>
              <a:defRPr/>
            </a:pPr>
            <a:r>
              <a:rPr lang="en-US" sz="2800" dirty="0" smtClean="0">
                <a:latin typeface="Calibri" pitchFamily="34" charset="0"/>
              </a:rPr>
              <a:t>Texts are shaped by the social and cultural contexts in which they are produced. Text producers are influenced by a number of interrelated variables that define and characterize these contexts</a:t>
            </a:r>
            <a:endParaRPr lang="el-GR" sz="2800" dirty="0" smtClean="0">
              <a:latin typeface="Calibri" pitchFamily="34" charset="0"/>
            </a:endParaRPr>
          </a:p>
          <a:p>
            <a:pPr marL="714375" indent="19050">
              <a:spcBef>
                <a:spcPts val="0"/>
              </a:spcBef>
              <a:buFontTx/>
              <a:buNone/>
              <a:defRPr/>
            </a:pPr>
            <a:r>
              <a:rPr lang="en-US" sz="2400" b="1" dirty="0" smtClean="0">
                <a:latin typeface="Calibri" pitchFamily="34" charset="0"/>
              </a:rPr>
              <a:t>a. purpose</a:t>
            </a:r>
            <a:endParaRPr lang="el-GR" sz="2400" b="1" dirty="0" smtClean="0">
              <a:latin typeface="Calibri" pitchFamily="34" charset="0"/>
            </a:endParaRPr>
          </a:p>
          <a:p>
            <a:pPr marL="714375" indent="19050">
              <a:spcBef>
                <a:spcPts val="0"/>
              </a:spcBef>
              <a:buFontTx/>
              <a:buNone/>
              <a:defRPr/>
            </a:pPr>
            <a:r>
              <a:rPr lang="en-US" sz="2400" b="1" dirty="0" smtClean="0">
                <a:latin typeface="Calibri" pitchFamily="34" charset="0"/>
              </a:rPr>
              <a:t>b. text-type</a:t>
            </a:r>
            <a:endParaRPr lang="el-GR" sz="2400" b="1" dirty="0" smtClean="0">
              <a:latin typeface="Calibri" pitchFamily="34" charset="0"/>
            </a:endParaRPr>
          </a:p>
          <a:p>
            <a:pPr marL="714375" indent="19050">
              <a:spcBef>
                <a:spcPts val="0"/>
              </a:spcBef>
              <a:buFontTx/>
              <a:buNone/>
              <a:defRPr/>
            </a:pPr>
            <a:r>
              <a:rPr lang="en-US" sz="2400" b="1" dirty="0" smtClean="0">
                <a:latin typeface="Calibri" pitchFamily="34" charset="0"/>
              </a:rPr>
              <a:t>c. subject matter / topic</a:t>
            </a:r>
            <a:endParaRPr lang="el-GR" sz="2400" b="1" dirty="0" smtClean="0">
              <a:latin typeface="Calibri" pitchFamily="34" charset="0"/>
            </a:endParaRPr>
          </a:p>
          <a:p>
            <a:pPr marL="714375" indent="19050">
              <a:spcBef>
                <a:spcPts val="0"/>
              </a:spcBef>
              <a:buFontTx/>
              <a:buNone/>
              <a:defRPr/>
            </a:pPr>
            <a:r>
              <a:rPr lang="en-US" sz="2400" b="1" dirty="0" smtClean="0">
                <a:latin typeface="Calibri" pitchFamily="34" charset="0"/>
              </a:rPr>
              <a:t>d. role or perspective taken by the text producer</a:t>
            </a:r>
            <a:endParaRPr lang="el-GR" sz="2400" b="1" dirty="0" smtClean="0">
              <a:latin typeface="Calibri" pitchFamily="34" charset="0"/>
            </a:endParaRPr>
          </a:p>
          <a:p>
            <a:pPr marL="714375" indent="19050">
              <a:spcBef>
                <a:spcPts val="0"/>
              </a:spcBef>
              <a:buFontTx/>
              <a:buNone/>
              <a:defRPr/>
            </a:pPr>
            <a:r>
              <a:rPr lang="en-US" sz="2400" b="1" dirty="0" smtClean="0">
                <a:latin typeface="Calibri" pitchFamily="34" charset="0"/>
              </a:rPr>
              <a:t>e. relationship with the intended audience</a:t>
            </a:r>
            <a:endParaRPr lang="el-GR" sz="2400" b="1" dirty="0" smtClean="0">
              <a:latin typeface="Calibri" pitchFamily="34" charset="0"/>
            </a:endParaRPr>
          </a:p>
          <a:p>
            <a:pPr marL="714375" indent="19050">
              <a:spcBef>
                <a:spcPts val="0"/>
              </a:spcBef>
              <a:buFontTx/>
              <a:buNone/>
              <a:defRPr/>
            </a:pPr>
            <a:r>
              <a:rPr lang="en-US" sz="2400" b="1" dirty="0" smtClean="0">
                <a:latin typeface="Calibri" pitchFamily="34" charset="0"/>
              </a:rPr>
              <a:t>f. intended impact on the audience</a:t>
            </a:r>
            <a:endParaRPr lang="el-GR" sz="2400" b="1" dirty="0" smtClean="0">
              <a:latin typeface="Calibri" pitchFamily="34" charset="0"/>
            </a:endParaRPr>
          </a:p>
          <a:p>
            <a:pPr marL="714375" indent="19050">
              <a:spcBef>
                <a:spcPts val="0"/>
              </a:spcBef>
              <a:buFontTx/>
              <a:buNone/>
              <a:defRPr/>
            </a:pPr>
            <a:r>
              <a:rPr lang="en-US" sz="2400" b="1" dirty="0" smtClean="0">
                <a:latin typeface="Calibri" pitchFamily="34" charset="0"/>
              </a:rPr>
              <a:t>g. medium through which the communication is undertaken</a:t>
            </a:r>
          </a:p>
          <a:p>
            <a:pPr algn="r">
              <a:spcBef>
                <a:spcPts val="0"/>
              </a:spcBef>
              <a:buFontTx/>
              <a:buNone/>
              <a:defRPr/>
            </a:pPr>
            <a:endParaRPr lang="en-US" sz="2000" dirty="0" smtClean="0">
              <a:latin typeface="Calibri" pitchFamily="34" charset="0"/>
            </a:endParaRPr>
          </a:p>
          <a:p>
            <a:pPr algn="r">
              <a:spcBef>
                <a:spcPts val="0"/>
              </a:spcBef>
              <a:buFontTx/>
              <a:buNone/>
              <a:defRPr/>
            </a:pPr>
            <a:r>
              <a:rPr lang="en-US" sz="2000" dirty="0" smtClean="0">
                <a:latin typeface="Calibri" pitchFamily="34" charset="0"/>
              </a:rPr>
              <a:t>.</a:t>
            </a:r>
          </a:p>
          <a:p>
            <a:pPr algn="r">
              <a:spcBef>
                <a:spcPts val="600"/>
              </a:spcBef>
              <a:buFontTx/>
              <a:buNone/>
              <a:defRPr/>
            </a:pPr>
            <a:r>
              <a:rPr lang="en-US" sz="2000" dirty="0" smtClean="0">
                <a:latin typeface="Calibri" pitchFamily="34" charset="0"/>
              </a:rPr>
              <a:t>Knapp, P. and Watkins, M. 2005. </a:t>
            </a:r>
            <a:r>
              <a:rPr lang="en-US" sz="2000" i="1" dirty="0" smtClean="0">
                <a:latin typeface="Calibri" pitchFamily="34" charset="0"/>
              </a:rPr>
              <a:t>Genre, text, grammar: Technologies for teaching and assessing writing</a:t>
            </a:r>
            <a:r>
              <a:rPr lang="en-US" sz="2000" dirty="0" smtClean="0">
                <a:latin typeface="Calibri" pitchFamily="34" charset="0"/>
              </a:rPr>
              <a:t>. Sydney: UNSW Press.</a:t>
            </a:r>
            <a:endParaRPr lang="el-GR" sz="2000" dirty="0" smtClean="0">
              <a:latin typeface="Calibri" pitchFamily="34" charset="0"/>
            </a:endParaRPr>
          </a:p>
          <a:p>
            <a:pPr>
              <a:spcBef>
                <a:spcPts val="0"/>
              </a:spcBef>
              <a:defRPr/>
            </a:pPr>
            <a:endParaRPr lang="el-GR" sz="2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sz="3600" b="1" smtClean="0">
                <a:solidFill>
                  <a:schemeClr val="bg1"/>
                </a:solidFill>
                <a:latin typeface="Calibri" pitchFamily="34" charset="0"/>
              </a:rPr>
              <a:t>Writing and foreign language </a:t>
            </a:r>
            <a:br>
              <a:rPr lang="en-US" sz="3600" b="1" smtClean="0">
                <a:solidFill>
                  <a:schemeClr val="bg1"/>
                </a:solidFill>
                <a:latin typeface="Calibri" pitchFamily="34" charset="0"/>
              </a:rPr>
            </a:br>
            <a:r>
              <a:rPr lang="en-US" sz="3600" b="1" smtClean="0">
                <a:solidFill>
                  <a:schemeClr val="bg1"/>
                </a:solidFill>
                <a:latin typeface="Calibri" pitchFamily="34" charset="0"/>
              </a:rPr>
              <a:t>teaching &amp; testing</a:t>
            </a:r>
            <a:endParaRPr lang="el-GR" sz="3600" b="1" smtClean="0">
              <a:solidFill>
                <a:schemeClr val="bg1"/>
              </a:solidFill>
              <a:latin typeface="Calibri" pitchFamily="34" charset="0"/>
            </a:endParaRPr>
          </a:p>
        </p:txBody>
      </p:sp>
      <p:graphicFrame>
        <p:nvGraphicFramePr>
          <p:cNvPr id="4" name="Content Placeholder 3"/>
          <p:cNvGraphicFramePr>
            <a:graphicFrameLocks noGrp="1"/>
          </p:cNvGraphicFramePr>
          <p:nvPr>
            <p:ph idx="1"/>
          </p:nvPr>
        </p:nvGraphicFramePr>
        <p:xfrm>
          <a:off x="827584" y="1700808"/>
          <a:ext cx="7787208" cy="4353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7715250" cy="1143000"/>
          </a:xfrm>
        </p:spPr>
        <p:txBody>
          <a:bodyPr/>
          <a:lstStyle/>
          <a:p>
            <a:pPr algn="l" eaLnBrk="1" hangingPunct="1"/>
            <a:r>
              <a:rPr lang="en-US" sz="3600" b="1" smtClean="0">
                <a:solidFill>
                  <a:schemeClr val="bg1"/>
                </a:solidFill>
                <a:latin typeface="Calibri" pitchFamily="34" charset="0"/>
              </a:rPr>
              <a:t>Writing and foreign language </a:t>
            </a:r>
            <a:br>
              <a:rPr lang="en-US" sz="3600" b="1" smtClean="0">
                <a:solidFill>
                  <a:schemeClr val="bg1"/>
                </a:solidFill>
                <a:latin typeface="Calibri" pitchFamily="34" charset="0"/>
              </a:rPr>
            </a:br>
            <a:r>
              <a:rPr lang="en-US" sz="3600" b="1" smtClean="0">
                <a:solidFill>
                  <a:schemeClr val="bg1"/>
                </a:solidFill>
                <a:latin typeface="Calibri" pitchFamily="34" charset="0"/>
              </a:rPr>
              <a:t>teaching &amp; testing</a:t>
            </a:r>
            <a:endParaRPr lang="el-GR" sz="3600" smtClean="0"/>
          </a:p>
        </p:txBody>
      </p:sp>
      <p:graphicFrame>
        <p:nvGraphicFramePr>
          <p:cNvPr id="4" name="Content Placeholder 3"/>
          <p:cNvGraphicFramePr>
            <a:graphicFrameLocks/>
          </p:cNvGraphicFramePr>
          <p:nvPr/>
        </p:nvGraphicFramePr>
        <p:xfrm>
          <a:off x="827584" y="1700808"/>
          <a:ext cx="7787208"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403648" y="4365104"/>
            <a:ext cx="3528392" cy="1944216"/>
          </a:xfrm>
          <a:prstGeom prst="ellipse">
            <a:avLst/>
          </a:prstGeom>
          <a:noFill/>
          <a:ln w="38100">
            <a:solidFill>
              <a:srgbClr val="3333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22337"/>
          </a:xfrm>
        </p:spPr>
        <p:txBody>
          <a:bodyPr/>
          <a:lstStyle/>
          <a:p>
            <a:pPr algn="l" eaLnBrk="1" hangingPunct="1"/>
            <a:r>
              <a:rPr lang="en-US" b="1" smtClean="0">
                <a:solidFill>
                  <a:schemeClr val="bg1"/>
                </a:solidFill>
                <a:latin typeface="Calibri" pitchFamily="34" charset="0"/>
              </a:rPr>
              <a:t>Assessing writing skills through: </a:t>
            </a:r>
            <a:endParaRPr lang="el-GR" b="1" smtClean="0">
              <a:solidFill>
                <a:schemeClr val="bg1"/>
              </a:solidFill>
              <a:latin typeface="Calibri" pitchFamily="34" charset="0"/>
            </a:endParaRPr>
          </a:p>
        </p:txBody>
      </p:sp>
      <p:sp>
        <p:nvSpPr>
          <p:cNvPr id="11267" name="Content Placeholder 2"/>
          <p:cNvSpPr>
            <a:spLocks noGrp="1"/>
          </p:cNvSpPr>
          <p:nvPr>
            <p:ph idx="1"/>
          </p:nvPr>
        </p:nvSpPr>
        <p:spPr>
          <a:xfrm>
            <a:off x="1042988" y="1600200"/>
            <a:ext cx="7643812" cy="4525963"/>
          </a:xfrm>
        </p:spPr>
        <p:txBody>
          <a:bodyPr/>
          <a:lstStyle/>
          <a:p>
            <a:pPr marL="857250" indent="-857250" eaLnBrk="1" hangingPunct="1">
              <a:buFontTx/>
              <a:buAutoNum type="romanLcPeriod"/>
            </a:pPr>
            <a:r>
              <a:rPr lang="en-US" sz="3600" b="1" dirty="0" smtClean="0">
                <a:latin typeface="Calibri" pitchFamily="34" charset="0"/>
              </a:rPr>
              <a:t>Classroom</a:t>
            </a:r>
            <a:r>
              <a:rPr lang="en-US" sz="3600" dirty="0" smtClean="0">
                <a:latin typeface="Calibri" pitchFamily="34" charset="0"/>
              </a:rPr>
              <a:t> based assessment </a:t>
            </a:r>
          </a:p>
          <a:p>
            <a:pPr marL="857250" indent="-857250" eaLnBrk="1" hangingPunct="1">
              <a:buFontTx/>
              <a:buAutoNum type="romanLcPeriod"/>
            </a:pPr>
            <a:r>
              <a:rPr lang="en-US" sz="3600" b="1" dirty="0" smtClean="0">
                <a:latin typeface="Calibri" pitchFamily="34" charset="0"/>
              </a:rPr>
              <a:t>Performance</a:t>
            </a:r>
            <a:r>
              <a:rPr lang="en-US" sz="3600" dirty="0" smtClean="0">
                <a:latin typeface="Calibri" pitchFamily="34" charset="0"/>
              </a:rPr>
              <a:t> assessment through examination batteries </a:t>
            </a:r>
            <a:endParaRPr lang="el-GR" sz="3600" dirty="0" smtClean="0">
              <a:latin typeface="Calibri" pitchFamily="34" charset="0"/>
            </a:endParaRPr>
          </a:p>
        </p:txBody>
      </p:sp>
      <p:sp>
        <p:nvSpPr>
          <p:cNvPr id="4" name="Rounded Rectangle 3"/>
          <p:cNvSpPr/>
          <p:nvPr/>
        </p:nvSpPr>
        <p:spPr>
          <a:xfrm>
            <a:off x="3203848" y="4221088"/>
            <a:ext cx="5544616" cy="1872208"/>
          </a:xfrm>
          <a:prstGeom prst="roundRect">
            <a:avLst/>
          </a:prstGeom>
          <a:effectLst>
            <a:glow rad="139700">
              <a:schemeClr val="accent4">
                <a:satMod val="175000"/>
                <a:alpha val="40000"/>
              </a:schemeClr>
            </a:glow>
            <a:outerShdw blurRad="40000" dist="23000" dir="5400000" rotWithShape="0">
              <a:srgbClr val="000000">
                <a:alpha val="35000"/>
              </a:srgbClr>
            </a:outerShdw>
          </a:effectLst>
          <a:scene3d>
            <a:camera prst="obliqueTopLef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tx1"/>
                </a:solidFill>
                <a:latin typeface="Calibri" pitchFamily="34" charset="0"/>
              </a:rPr>
              <a:t>Assessment</a:t>
            </a:r>
            <a:r>
              <a:rPr lang="en-US" dirty="0" smtClean="0">
                <a:solidFill>
                  <a:schemeClr val="tx1"/>
                </a:solidFill>
                <a:latin typeface="Calibri" pitchFamily="34" charset="0"/>
              </a:rPr>
              <a:t> refers to the variety of ways used to collect information on a learner’s language ability or achievement. It is therefore an umbrella term which includes such diverse practices as once-only class tests, short essays, long project reports, writing portfolios, or large-scale standardized </a:t>
            </a:r>
            <a:r>
              <a:rPr lang="en-GB" dirty="0" smtClean="0">
                <a:solidFill>
                  <a:schemeClr val="tx1"/>
                </a:solidFill>
                <a:latin typeface="Calibri" pitchFamily="34" charset="0"/>
              </a:rPr>
              <a:t>examinations (Hyland, 2003)</a:t>
            </a:r>
            <a:endParaRPr lang="el-GR"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5949</TotalTime>
  <Words>2020</Words>
  <Application>Microsoft Office PowerPoint</Application>
  <PresentationFormat>On-screen Show (4:3)</PresentationFormat>
  <Paragraphs>185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Diseño predeterminado</vt:lpstr>
      <vt:lpstr>ASSESSING WRITING </vt:lpstr>
      <vt:lpstr>Aims of the presentation</vt:lpstr>
      <vt:lpstr>The nature of writing ability</vt:lpstr>
      <vt:lpstr>What is writing?…an act which takes place within a context</vt:lpstr>
      <vt:lpstr>What is writing?…a cognitive activity</vt:lpstr>
      <vt:lpstr>What is a (written) text?</vt:lpstr>
      <vt:lpstr>Writing and foreign language  teaching &amp; testing</vt:lpstr>
      <vt:lpstr>Writing and foreign language  teaching &amp; testing</vt:lpstr>
      <vt:lpstr>Assessing writing skills through: </vt:lpstr>
      <vt:lpstr>Achieving validity in writing assessment</vt:lpstr>
      <vt:lpstr>INSTRUMENT:  Designing writing tests &amp; tasks</vt:lpstr>
      <vt:lpstr>a1) Specifications</vt:lpstr>
      <vt:lpstr>a2) Can-do statements</vt:lpstr>
      <vt:lpstr>b) Task design: basic considerations (1) </vt:lpstr>
      <vt:lpstr>b) Task design: basic considerations (2) </vt:lpstr>
      <vt:lpstr>Guidelines for the preparation of  effective writing tasks</vt:lpstr>
      <vt:lpstr>How to select texts for writing tasks?</vt:lpstr>
      <vt:lpstr>Slide 18</vt:lpstr>
      <vt:lpstr>From task design to the rating process: aspects of rating</vt:lpstr>
      <vt:lpstr>RATING SCALES</vt:lpstr>
      <vt:lpstr>Slide 21</vt:lpstr>
      <vt:lpstr>Holistic scoring</vt:lpstr>
      <vt:lpstr>Types of scales: Holistic scoring </vt:lpstr>
      <vt:lpstr>Holistic scoring is…</vt:lpstr>
      <vt:lpstr>Holistic scoring</vt:lpstr>
      <vt:lpstr>Analytic scoring</vt:lpstr>
      <vt:lpstr>Analytic scoring</vt:lpstr>
      <vt:lpstr>Analytic scoring</vt:lpstr>
      <vt:lpstr>Disadvantages of analytic scoring</vt:lpstr>
      <vt:lpstr>Types of scales: Analytic scoring</vt:lpstr>
      <vt:lpstr>Developing evaluation criteria</vt:lpstr>
      <vt:lpstr>An example of task expectations</vt:lpstr>
      <vt:lpstr>Expectations regarding output</vt:lpstr>
      <vt:lpstr>Expectations regarding output</vt:lpstr>
      <vt:lpstr>Classroom based assessment: some basic considerations </vt:lpstr>
      <vt:lpstr>Slide 36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kia</cp:lastModifiedBy>
  <cp:revision>852</cp:revision>
  <dcterms:created xsi:type="dcterms:W3CDTF">2010-05-23T14:28:12Z</dcterms:created>
  <dcterms:modified xsi:type="dcterms:W3CDTF">2014-07-08T10:19:39Z</dcterms:modified>
</cp:coreProperties>
</file>