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handoutMasterIdLst>
    <p:handoutMasterId r:id="rId56"/>
  </p:handoutMasterIdLst>
  <p:sldIdLst>
    <p:sldId id="256" r:id="rId2"/>
    <p:sldId id="337" r:id="rId3"/>
    <p:sldId id="338" r:id="rId4"/>
    <p:sldId id="339" r:id="rId5"/>
    <p:sldId id="370" r:id="rId6"/>
    <p:sldId id="340" r:id="rId7"/>
    <p:sldId id="355" r:id="rId8"/>
    <p:sldId id="356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90" r:id="rId28"/>
    <p:sldId id="391" r:id="rId29"/>
    <p:sldId id="357" r:id="rId30"/>
    <p:sldId id="358" r:id="rId31"/>
    <p:sldId id="359" r:id="rId32"/>
    <p:sldId id="360" r:id="rId33"/>
    <p:sldId id="361" r:id="rId34"/>
    <p:sldId id="362" r:id="rId35"/>
    <p:sldId id="363" r:id="rId36"/>
    <p:sldId id="364" r:id="rId37"/>
    <p:sldId id="365" r:id="rId38"/>
    <p:sldId id="366" r:id="rId39"/>
    <p:sldId id="367" r:id="rId40"/>
    <p:sldId id="368" r:id="rId41"/>
    <p:sldId id="369" r:id="rId42"/>
    <p:sldId id="341" r:id="rId43"/>
    <p:sldId id="342" r:id="rId44"/>
    <p:sldId id="343" r:id="rId45"/>
    <p:sldId id="344" r:id="rId46"/>
    <p:sldId id="345" r:id="rId47"/>
    <p:sldId id="346" r:id="rId48"/>
    <p:sldId id="347" r:id="rId49"/>
    <p:sldId id="348" r:id="rId50"/>
    <p:sldId id="349" r:id="rId51"/>
    <p:sldId id="350" r:id="rId52"/>
    <p:sldId id="351" r:id="rId53"/>
    <p:sldId id="352" r:id="rId54"/>
    <p:sldId id="353" r:id="rId55"/>
  </p:sldIdLst>
  <p:sldSz cx="9144000" cy="6858000" type="screen4x3"/>
  <p:notesSz cx="6881813" cy="100155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718" autoAdjust="0"/>
  </p:normalViewPr>
  <p:slideViewPr>
    <p:cSldViewPr>
      <p:cViewPr varScale="1">
        <p:scale>
          <a:sx n="42" d="100"/>
          <a:sy n="42" d="100"/>
        </p:scale>
        <p:origin x="-12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04656-163F-4480-9FC7-3FB635F6AB22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51230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97313" y="951230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2B446-A709-4B18-8032-198E0D485E3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25/6/2014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ASSESSING SPEAKING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Dr Mary </a:t>
            </a:r>
            <a:r>
              <a:rPr lang="en-US" b="1" dirty="0" err="1" smtClean="0">
                <a:solidFill>
                  <a:schemeClr val="bg1"/>
                </a:solidFill>
              </a:rPr>
              <a:t>Drossou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RCeL</a:t>
            </a:r>
            <a:r>
              <a:rPr lang="en-US" b="1" dirty="0" smtClean="0">
                <a:solidFill>
                  <a:schemeClr val="bg1"/>
                </a:solidFill>
              </a:rPr>
              <a:t> Research Associate and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Coordinator of the </a:t>
            </a:r>
            <a:r>
              <a:rPr lang="en-GB" b="1" dirty="0" smtClean="0">
                <a:solidFill>
                  <a:schemeClr val="bg1"/>
                </a:solidFill>
              </a:rPr>
              <a:t>“TEFL Practicum” and the “Practice Teaching in TEFL”</a:t>
            </a: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Views of spoken language and speaking tests 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/>
              <a:t>The literary view of spoken language</a:t>
            </a:r>
          </a:p>
          <a:p>
            <a:pPr algn="ctr">
              <a:buNone/>
            </a:pPr>
            <a:endParaRPr lang="el-GR" dirty="0" smtClean="0"/>
          </a:p>
          <a:p>
            <a:r>
              <a:rPr lang="en-US" dirty="0" smtClean="0"/>
              <a:t>First-generation speaking tests(some examples)</a:t>
            </a:r>
            <a:endParaRPr lang="el-GR" dirty="0" smtClean="0"/>
          </a:p>
          <a:p>
            <a:pPr lvl="1"/>
            <a:r>
              <a:rPr lang="en-US" dirty="0" smtClean="0"/>
              <a:t>Reciting a poem or speech</a:t>
            </a:r>
            <a:endParaRPr lang="el-GR" dirty="0" smtClean="0"/>
          </a:p>
          <a:p>
            <a:pPr lvl="1"/>
            <a:r>
              <a:rPr lang="en-US" dirty="0" smtClean="0"/>
              <a:t>Reading aloud of poetry or prose</a:t>
            </a:r>
            <a:endParaRPr lang="el-GR" dirty="0" smtClean="0"/>
          </a:p>
          <a:p>
            <a:pPr lvl="1"/>
            <a:r>
              <a:rPr lang="en-US" dirty="0" smtClean="0"/>
              <a:t>Summarizing or retelling a story</a:t>
            </a:r>
            <a:endParaRPr lang="el-GR" dirty="0" smtClean="0"/>
          </a:p>
          <a:p>
            <a:pPr lvl="1"/>
            <a:r>
              <a:rPr lang="en-US" dirty="0" smtClean="0"/>
              <a:t>Discussion of literary texts</a:t>
            </a:r>
            <a:endParaRPr lang="el-GR" dirty="0" smtClean="0"/>
          </a:p>
          <a:p>
            <a:pPr lvl="1"/>
            <a:r>
              <a:rPr lang="en-US" dirty="0" smtClean="0"/>
              <a:t>Presentation: prepared lecture, prepared topic</a:t>
            </a:r>
          </a:p>
          <a:p>
            <a:pPr lvl="1">
              <a:buNone/>
            </a:pPr>
            <a:endParaRPr lang="el-GR" dirty="0" smtClean="0"/>
          </a:p>
          <a:p>
            <a:r>
              <a:rPr lang="en-US" sz="2400" dirty="0" smtClean="0"/>
              <a:t>Limitations of first-generation speaking tests:</a:t>
            </a:r>
            <a:endParaRPr lang="el-GR" sz="2400" dirty="0" smtClean="0"/>
          </a:p>
          <a:p>
            <a:pPr lvl="1"/>
            <a:r>
              <a:rPr lang="en-US" sz="2200" dirty="0" err="1" smtClean="0"/>
              <a:t>Interactiveness</a:t>
            </a:r>
            <a:endParaRPr lang="el-GR" sz="2200" dirty="0" smtClean="0"/>
          </a:p>
          <a:p>
            <a:pPr lvl="1"/>
            <a:r>
              <a:rPr lang="en-US" sz="2200" dirty="0" smtClean="0"/>
              <a:t>Authenticity</a:t>
            </a:r>
            <a:endParaRPr lang="el-GR" sz="2200" dirty="0" smtClean="0"/>
          </a:p>
          <a:p>
            <a:pPr lvl="1"/>
            <a:r>
              <a:rPr lang="en-US" sz="2200" dirty="0" smtClean="0"/>
              <a:t>Test security</a:t>
            </a:r>
            <a:endParaRPr lang="el-GR" sz="2200" dirty="0" smtClean="0"/>
          </a:p>
          <a:p>
            <a:pPr lvl="1"/>
            <a:r>
              <a:rPr lang="en-US" sz="2200" dirty="0" smtClean="0"/>
              <a:t>Grading / scoring</a:t>
            </a:r>
            <a:endParaRPr lang="el-GR" sz="22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Views of spoken language and speaking tests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/>
              <a:t>The linguistic view of spoken language </a:t>
            </a:r>
          </a:p>
          <a:p>
            <a:pPr algn="ctr">
              <a:buNone/>
            </a:pPr>
            <a:endParaRPr lang="el-GR" dirty="0" smtClean="0"/>
          </a:p>
          <a:p>
            <a:r>
              <a:rPr lang="en-US" dirty="0" smtClean="0"/>
              <a:t>Second-generation speaking tests (some examples)</a:t>
            </a:r>
            <a:endParaRPr lang="el-GR" dirty="0" smtClean="0"/>
          </a:p>
          <a:p>
            <a:pPr lvl="1"/>
            <a:r>
              <a:rPr lang="en-US" dirty="0" smtClean="0"/>
              <a:t>Discrete-point speaking tests</a:t>
            </a:r>
            <a:endParaRPr lang="el-GR" dirty="0" smtClean="0"/>
          </a:p>
          <a:p>
            <a:pPr lvl="1"/>
            <a:r>
              <a:rPr lang="en-US" dirty="0" smtClean="0"/>
              <a:t>Grammatical cues</a:t>
            </a:r>
            <a:endParaRPr lang="el-GR" dirty="0" smtClean="0"/>
          </a:p>
          <a:p>
            <a:pPr lvl="1"/>
            <a:r>
              <a:rPr lang="en-US" dirty="0" smtClean="0"/>
              <a:t>Functional cues </a:t>
            </a:r>
            <a:endParaRPr lang="el-GR" dirty="0" smtClean="0"/>
          </a:p>
          <a:p>
            <a:pPr lvl="1"/>
            <a:r>
              <a:rPr lang="en-US" dirty="0" smtClean="0"/>
              <a:t>Taking one half of a dialogue</a:t>
            </a:r>
          </a:p>
          <a:p>
            <a:pPr lvl="1">
              <a:buNone/>
            </a:pPr>
            <a:endParaRPr lang="el-GR" dirty="0" smtClean="0"/>
          </a:p>
          <a:p>
            <a:r>
              <a:rPr lang="en-US" dirty="0" smtClean="0"/>
              <a:t>Limitations of second-generation speaking tests:</a:t>
            </a:r>
            <a:endParaRPr lang="el-GR" dirty="0" smtClean="0"/>
          </a:p>
          <a:p>
            <a:pPr lvl="1"/>
            <a:r>
              <a:rPr lang="en-US" dirty="0" smtClean="0"/>
              <a:t>Limited scope</a:t>
            </a:r>
            <a:endParaRPr lang="el-GR" dirty="0" smtClean="0"/>
          </a:p>
          <a:p>
            <a:pPr lvl="1"/>
            <a:r>
              <a:rPr lang="en-US" dirty="0" err="1" smtClean="0"/>
              <a:t>Washback</a:t>
            </a:r>
            <a:r>
              <a:rPr lang="en-US" dirty="0" smtClean="0"/>
              <a:t> effect</a:t>
            </a:r>
            <a:endParaRPr lang="el-GR" dirty="0" smtClean="0"/>
          </a:p>
          <a:p>
            <a:pPr lvl="1"/>
            <a:r>
              <a:rPr lang="en-US" dirty="0" err="1" smtClean="0"/>
              <a:t>Washforward</a:t>
            </a:r>
            <a:r>
              <a:rPr lang="en-US" dirty="0" smtClean="0"/>
              <a:t> effect</a:t>
            </a:r>
            <a:endParaRPr lang="el-GR" dirty="0" smtClean="0"/>
          </a:p>
          <a:p>
            <a:pPr lvl="1"/>
            <a:r>
              <a:rPr lang="en-US" dirty="0" smtClean="0"/>
              <a:t>Limited scope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Views of spoken language and speaking tests 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The communicative view of spoken language</a:t>
            </a:r>
            <a:endParaRPr lang="el-GR" dirty="0" smtClean="0"/>
          </a:p>
          <a:p>
            <a:r>
              <a:rPr lang="en-US" dirty="0" smtClean="0"/>
              <a:t>Third-generation speaking tests (some examples)</a:t>
            </a:r>
            <a:endParaRPr lang="el-GR" dirty="0" smtClean="0"/>
          </a:p>
          <a:p>
            <a:pPr lvl="1"/>
            <a:r>
              <a:rPr lang="en-US" dirty="0" smtClean="0"/>
              <a:t>Interactional short turns </a:t>
            </a:r>
            <a:endParaRPr lang="el-GR" dirty="0" smtClean="0"/>
          </a:p>
          <a:p>
            <a:pPr lvl="1"/>
            <a:r>
              <a:rPr lang="en-US" dirty="0" smtClean="0"/>
              <a:t>Interactional long turns</a:t>
            </a:r>
            <a:endParaRPr lang="el-GR" dirty="0" smtClean="0"/>
          </a:p>
          <a:p>
            <a:pPr lvl="1"/>
            <a:r>
              <a:rPr lang="en-US" dirty="0" smtClean="0"/>
              <a:t>Transactional short turns</a:t>
            </a:r>
            <a:endParaRPr lang="el-GR" dirty="0" smtClean="0"/>
          </a:p>
          <a:p>
            <a:pPr lvl="1"/>
            <a:r>
              <a:rPr lang="en-US" dirty="0" smtClean="0"/>
              <a:t>Transactional long turns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Views of spoken language and speaking tests 4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generation: 	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pre-scientific - grammar-translation and global tests of `disembodied’ language </a:t>
            </a:r>
            <a:endParaRPr lang="el-GR" dirty="0" smtClean="0"/>
          </a:p>
          <a:p>
            <a:r>
              <a:rPr lang="en-US" dirty="0" smtClean="0"/>
              <a:t>Second generation: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scientific - audio-lingual approach and discrete-point tests of individual language points </a:t>
            </a:r>
            <a:endParaRPr lang="el-GR" dirty="0" smtClean="0"/>
          </a:p>
          <a:p>
            <a:r>
              <a:rPr lang="en-US" dirty="0" smtClean="0"/>
              <a:t>Third generation: 	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post-scientific - communicative approach and realistic tests of all skills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Speaking tests – Authenticity of task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authenticity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This type of authenticity refers to realism and is most readily apparent in speaking techniques such as role play or simulation, which usually create a real-world scenario</a:t>
            </a:r>
          </a:p>
          <a:p>
            <a:r>
              <a:rPr lang="en-US" dirty="0" smtClean="0"/>
              <a:t>Process authenticity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This refers to communicative authenticity, </a:t>
            </a:r>
            <a:r>
              <a:rPr lang="en-US" dirty="0" err="1" smtClean="0"/>
              <a:t>ie</a:t>
            </a:r>
            <a:r>
              <a:rPr lang="en-US" dirty="0" smtClean="0"/>
              <a:t> a situation is created in which some kind of information, opinion or reasoning gap has to be bridged using spoken language, regardless of whether such a task would exist in the real world. 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types of speaking tasks</a:t>
            </a:r>
            <a:endParaRPr lang="el-GR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en-US" dirty="0" smtClean="0"/>
              <a:t>Discussion/conversation</a:t>
            </a:r>
            <a:endParaRPr lang="el-GR" dirty="0" smtClean="0"/>
          </a:p>
          <a:p>
            <a:r>
              <a:rPr lang="en-US" dirty="0" smtClean="0"/>
              <a:t>Oral report</a:t>
            </a:r>
            <a:endParaRPr lang="el-GR" dirty="0" smtClean="0"/>
          </a:p>
          <a:p>
            <a:r>
              <a:rPr lang="en-US" dirty="0" smtClean="0"/>
              <a:t>Learner-learner joint discussion/decision making</a:t>
            </a:r>
            <a:endParaRPr lang="el-GR" dirty="0" smtClean="0"/>
          </a:p>
          <a:p>
            <a:r>
              <a:rPr lang="en-US" dirty="0" smtClean="0"/>
              <a:t>Role play</a:t>
            </a:r>
            <a:endParaRPr lang="el-GR" dirty="0" smtClean="0"/>
          </a:p>
          <a:p>
            <a:r>
              <a:rPr lang="en-US" dirty="0" smtClean="0"/>
              <a:t>Interview</a:t>
            </a:r>
            <a:endParaRPr lang="el-GR" dirty="0" smtClean="0"/>
          </a:p>
          <a:p>
            <a:r>
              <a:rPr lang="en-US" dirty="0" smtClean="0"/>
              <a:t>Learner-learner description and re-creation</a:t>
            </a:r>
            <a:endParaRPr lang="el-GR" dirty="0" smtClean="0"/>
          </a:p>
          <a:p>
            <a:r>
              <a:rPr lang="en-US" dirty="0" smtClean="0"/>
              <a:t>Form-filling</a:t>
            </a:r>
            <a:endParaRPr lang="el-GR" dirty="0" smtClean="0"/>
          </a:p>
          <a:p>
            <a:r>
              <a:rPr lang="en-US" dirty="0" smtClean="0"/>
              <a:t>Question and answer</a:t>
            </a:r>
            <a:endParaRPr lang="el-GR" dirty="0" smtClean="0"/>
          </a:p>
          <a:p>
            <a:r>
              <a:rPr lang="en-US" dirty="0" smtClean="0"/>
              <a:t>Reading blank dialogue</a:t>
            </a:r>
            <a:endParaRPr lang="el-GR" dirty="0" smtClean="0"/>
          </a:p>
          <a:p>
            <a:r>
              <a:rPr lang="en-US" dirty="0" smtClean="0"/>
              <a:t>Giving instructions/descriptions/explanation</a:t>
            </a:r>
          </a:p>
          <a:p>
            <a:pPr>
              <a:buNone/>
            </a:pPr>
            <a:endParaRPr lang="el-GR" dirty="0" smtClean="0"/>
          </a:p>
          <a:p>
            <a:r>
              <a:rPr lang="en-US" dirty="0" smtClean="0"/>
              <a:t>Using a picture or a picture story as a cue</a:t>
            </a:r>
            <a:endParaRPr lang="el-GR" dirty="0" smtClean="0"/>
          </a:p>
          <a:p>
            <a:r>
              <a:rPr lang="en-US" dirty="0" err="1" smtClean="0"/>
              <a:t>Precis</a:t>
            </a:r>
            <a:r>
              <a:rPr lang="en-US" dirty="0" smtClean="0"/>
              <a:t> or re-tell story or text from aural stimulus</a:t>
            </a:r>
            <a:endParaRPr lang="el-GR" dirty="0" smtClean="0"/>
          </a:p>
          <a:p>
            <a:r>
              <a:rPr lang="en-US" dirty="0" smtClean="0"/>
              <a:t>Re-telling a story from written stimulus</a:t>
            </a:r>
            <a:endParaRPr lang="el-GR" dirty="0" smtClean="0"/>
          </a:p>
          <a:p>
            <a:r>
              <a:rPr lang="en-US" dirty="0" smtClean="0"/>
              <a:t>Reading aloud</a:t>
            </a:r>
            <a:endParaRPr lang="el-GR" dirty="0" smtClean="0"/>
          </a:p>
          <a:p>
            <a:r>
              <a:rPr lang="en-US" dirty="0" smtClean="0"/>
              <a:t>Translating/Interpreting</a:t>
            </a:r>
            <a:endParaRPr lang="el-GR" dirty="0" smtClean="0"/>
          </a:p>
          <a:p>
            <a:r>
              <a:rPr lang="en-US" dirty="0" smtClean="0"/>
              <a:t>Sentence completion from aural or written stimulus</a:t>
            </a:r>
            <a:endParaRPr lang="el-GR" dirty="0" smtClean="0"/>
          </a:p>
          <a:p>
            <a:r>
              <a:rPr lang="en-US" dirty="0" smtClean="0"/>
              <a:t>Sentence correction</a:t>
            </a:r>
            <a:endParaRPr lang="el-GR" dirty="0" smtClean="0"/>
          </a:p>
          <a:p>
            <a:r>
              <a:rPr lang="en-US" dirty="0" smtClean="0"/>
              <a:t>Sentence transformation</a:t>
            </a:r>
            <a:endParaRPr lang="el-GR" dirty="0" smtClean="0"/>
          </a:p>
          <a:p>
            <a:r>
              <a:rPr lang="en-US" dirty="0" smtClean="0"/>
              <a:t>Sentence repetition</a:t>
            </a:r>
            <a:endParaRPr lang="el-GR" dirty="0" smtClean="0"/>
          </a:p>
          <a:p>
            <a:r>
              <a:rPr lang="en-US" dirty="0" smtClean="0"/>
              <a:t>…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 smtClean="0"/>
              <a:t>Areas of language knowledge</a:t>
            </a:r>
            <a:r>
              <a:rPr lang="en-US" i="1" dirty="0" smtClean="0"/>
              <a:t> (Bachman and Palmer, 1996:68)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>
            <a:normAutofit fontScale="55000" lnSpcReduction="20000"/>
          </a:bodyPr>
          <a:lstStyle/>
          <a:p>
            <a:r>
              <a:rPr lang="en-US" sz="2900" b="1" u="sng" dirty="0" err="1" smtClean="0"/>
              <a:t>Organisational</a:t>
            </a:r>
            <a:r>
              <a:rPr lang="en-US" sz="2900" b="1" u="sng" dirty="0" smtClean="0"/>
              <a:t> knowledge</a:t>
            </a:r>
            <a:endParaRPr lang="el-GR" sz="2900" dirty="0" smtClean="0"/>
          </a:p>
          <a:p>
            <a:pPr>
              <a:buNone/>
            </a:pPr>
            <a:r>
              <a:rPr lang="en-US" sz="2900" dirty="0" smtClean="0"/>
              <a:t>	(how utterances or sentences and  texts are </a:t>
            </a:r>
            <a:r>
              <a:rPr lang="en-US" sz="2900" dirty="0" err="1" smtClean="0"/>
              <a:t>organised</a:t>
            </a:r>
            <a:r>
              <a:rPr lang="en-US" sz="2900" dirty="0" smtClean="0"/>
              <a:t>) </a:t>
            </a:r>
            <a:endParaRPr lang="el-GR" sz="2900" dirty="0" smtClean="0"/>
          </a:p>
          <a:p>
            <a:r>
              <a:rPr lang="en-US" sz="2900" b="1" u="sng" dirty="0" smtClean="0"/>
              <a:t>Grammatical knowledge</a:t>
            </a:r>
            <a:endParaRPr lang="el-GR" sz="2900" dirty="0" smtClean="0"/>
          </a:p>
          <a:p>
            <a:pPr>
              <a:buNone/>
            </a:pPr>
            <a:r>
              <a:rPr lang="en-US" sz="2900" dirty="0" smtClean="0"/>
              <a:t>	(how individual utterances or sentences are </a:t>
            </a:r>
            <a:r>
              <a:rPr lang="en-US" sz="2900" dirty="0" err="1" smtClean="0"/>
              <a:t>organised</a:t>
            </a:r>
            <a:r>
              <a:rPr lang="en-US" sz="2900" dirty="0" smtClean="0"/>
              <a:t>)</a:t>
            </a:r>
            <a:endParaRPr lang="el-GR" sz="2900" dirty="0" smtClean="0"/>
          </a:p>
          <a:p>
            <a:pPr>
              <a:buNone/>
            </a:pPr>
            <a:r>
              <a:rPr lang="en-US" sz="2900" dirty="0" smtClean="0"/>
              <a:t>	Knowledge of vocabulary, syntax and phonology/graphology</a:t>
            </a:r>
            <a:endParaRPr lang="el-GR" sz="2900" dirty="0" smtClean="0"/>
          </a:p>
          <a:p>
            <a:r>
              <a:rPr lang="en-US" sz="2900" b="1" u="sng" dirty="0" smtClean="0"/>
              <a:t>Textual knowledge</a:t>
            </a:r>
            <a:endParaRPr lang="el-GR" sz="2900" dirty="0" smtClean="0"/>
          </a:p>
          <a:p>
            <a:pPr>
              <a:buNone/>
            </a:pPr>
            <a:r>
              <a:rPr lang="en-US" sz="2900" dirty="0" smtClean="0"/>
              <a:t>	(how utterances or sentences are </a:t>
            </a:r>
            <a:r>
              <a:rPr lang="en-US" sz="2900" dirty="0" err="1" smtClean="0"/>
              <a:t>organised</a:t>
            </a:r>
            <a:r>
              <a:rPr lang="en-US" sz="2900" dirty="0" smtClean="0"/>
              <a:t> to form texts) </a:t>
            </a:r>
            <a:endParaRPr lang="el-GR" sz="2900" dirty="0" smtClean="0"/>
          </a:p>
          <a:p>
            <a:pPr>
              <a:buNone/>
            </a:pPr>
            <a:r>
              <a:rPr lang="en-US" sz="2900" dirty="0" smtClean="0"/>
              <a:t>	Knowledge of cohesion, rhetorical or conversational </a:t>
            </a:r>
            <a:r>
              <a:rPr lang="en-US" sz="2900" dirty="0" err="1" smtClean="0"/>
              <a:t>organisation</a:t>
            </a:r>
            <a:endParaRPr lang="el-GR" sz="2900" dirty="0" smtClean="0"/>
          </a:p>
          <a:p>
            <a:r>
              <a:rPr lang="en-US" sz="2900" b="1" u="sng" dirty="0" smtClean="0"/>
              <a:t>Pragmatic knowledge</a:t>
            </a:r>
            <a:endParaRPr lang="el-GR" sz="2900" dirty="0" smtClean="0"/>
          </a:p>
          <a:p>
            <a:pPr>
              <a:buNone/>
            </a:pPr>
            <a:r>
              <a:rPr lang="en-US" sz="2900" dirty="0" smtClean="0"/>
              <a:t>	(how utterances or sentences and texts are related to the communicative goals of language users and to the features of the language-use setting)</a:t>
            </a:r>
            <a:endParaRPr lang="el-GR" sz="2900" dirty="0" smtClean="0"/>
          </a:p>
          <a:p>
            <a:r>
              <a:rPr lang="en-US" sz="2900" b="1" u="sng" dirty="0" smtClean="0"/>
              <a:t>Functional knowledge</a:t>
            </a:r>
            <a:endParaRPr lang="el-GR" sz="2900" dirty="0" smtClean="0"/>
          </a:p>
          <a:p>
            <a:pPr>
              <a:buNone/>
            </a:pPr>
            <a:r>
              <a:rPr lang="en-US" sz="2900" dirty="0" smtClean="0"/>
              <a:t>     (how utterances or sentences and texts are related to the </a:t>
            </a:r>
            <a:r>
              <a:rPr lang="en-US" sz="2900" dirty="0" err="1" smtClean="0"/>
              <a:t>communicave</a:t>
            </a:r>
            <a:r>
              <a:rPr lang="en-US" sz="2900" dirty="0" smtClean="0"/>
              <a:t> goals of language users)</a:t>
            </a:r>
            <a:endParaRPr lang="el-GR" sz="2900" dirty="0" smtClean="0"/>
          </a:p>
          <a:p>
            <a:pPr>
              <a:buFont typeface="Arial" pitchFamily="34" charset="0"/>
              <a:buChar char="•"/>
            </a:pPr>
            <a:r>
              <a:rPr lang="en-US" sz="2900" b="1" u="sng" dirty="0" smtClean="0"/>
              <a:t>Sociolinguistic knowledge</a:t>
            </a:r>
            <a:r>
              <a:rPr lang="en-US" sz="2900" dirty="0" smtClean="0"/>
              <a:t>(</a:t>
            </a:r>
          </a:p>
          <a:p>
            <a:pPr>
              <a:buFont typeface="Arial" pitchFamily="34" charset="0"/>
              <a:buChar char="•"/>
            </a:pPr>
            <a:r>
              <a:rPr lang="en-US" sz="2900" dirty="0" smtClean="0"/>
              <a:t>how utterances or sentences and texts are related to the features of the language-use setting)</a:t>
            </a:r>
            <a:endParaRPr lang="el-GR" sz="2900" dirty="0" smtClean="0"/>
          </a:p>
          <a:p>
            <a:pPr>
              <a:buNone/>
            </a:pPr>
            <a:r>
              <a:rPr lang="en-US" sz="2900" dirty="0" smtClean="0"/>
              <a:t>	Knowledge of dialects /varieties, registers, natural or idiomatic expressions, cultural references and figures of speech </a:t>
            </a:r>
            <a:endParaRPr lang="el-GR" sz="2900" dirty="0" smtClean="0"/>
          </a:p>
          <a:p>
            <a:r>
              <a:rPr lang="en-US" dirty="0" smtClean="0"/>
              <a:t> 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Task design basic considerations:</a:t>
            </a:r>
            <a:endParaRPr lang="el-GR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Type of task (controlled, guided, semi-guided)</a:t>
            </a:r>
            <a:endParaRPr lang="el-GR" dirty="0" smtClean="0"/>
          </a:p>
          <a:p>
            <a:pPr lvl="0"/>
            <a:r>
              <a:rPr lang="en-US" dirty="0" smtClean="0"/>
              <a:t>Topics</a:t>
            </a:r>
            <a:endParaRPr lang="el-GR" dirty="0" smtClean="0"/>
          </a:p>
          <a:p>
            <a:pPr lvl="0"/>
            <a:r>
              <a:rPr lang="en-US" dirty="0" smtClean="0"/>
              <a:t>Time allotment</a:t>
            </a:r>
            <a:endParaRPr lang="el-GR" dirty="0" smtClean="0"/>
          </a:p>
          <a:p>
            <a:pPr lvl="0"/>
            <a:r>
              <a:rPr lang="en-US" dirty="0" smtClean="0"/>
              <a:t>Rubrics (or instructions) specify how the test taker is expected to perform</a:t>
            </a:r>
            <a:endParaRPr lang="el-GR" dirty="0" smtClean="0"/>
          </a:p>
          <a:p>
            <a:pPr lvl="0"/>
            <a:r>
              <a:rPr lang="en-US" dirty="0" smtClean="0"/>
              <a:t>Stimulus material (visuals, multimodal texts) the stimulus the test taker must respond to</a:t>
            </a:r>
            <a:endParaRPr lang="el-GR" dirty="0" smtClean="0"/>
          </a:p>
          <a:p>
            <a:pPr lvl="0"/>
            <a:r>
              <a:rPr lang="en-US" dirty="0" smtClean="0"/>
              <a:t>Expected response: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What the teacher expects students to do with the task</a:t>
            </a:r>
            <a:endParaRPr lang="el-GR" dirty="0" smtClean="0"/>
          </a:p>
          <a:p>
            <a:pPr lvl="0"/>
            <a:r>
              <a:rPr lang="en-US" dirty="0" smtClean="0"/>
              <a:t>Post-task evaluation: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Assessing the effectiveness of the assessment task: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Did the task discriminate well among the student group?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Were the products easy to evaluate?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Were students able to speak to their potential?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Can-do statements</a:t>
            </a:r>
            <a:endParaRPr lang="el-GR" dirty="0" smtClean="0"/>
          </a:p>
          <a:p>
            <a:pPr>
              <a:buNone/>
            </a:pPr>
            <a:r>
              <a:rPr lang="en-US" smtClean="0"/>
              <a:t>	What </a:t>
            </a:r>
            <a:r>
              <a:rPr lang="en-US" dirty="0" smtClean="0"/>
              <a:t>types of skills and competences are assessed at each level?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Aims of presentation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familiarize students with concepts related to the assessment of speaking</a:t>
            </a:r>
          </a:p>
          <a:p>
            <a:r>
              <a:rPr lang="en-US" dirty="0" smtClean="0"/>
              <a:t>To distinguish between different types of assessment </a:t>
            </a:r>
            <a:endParaRPr lang="el-GR" dirty="0" smtClean="0"/>
          </a:p>
          <a:p>
            <a:r>
              <a:rPr lang="en-US" dirty="0" smtClean="0"/>
              <a:t>To raise awareness of aspects of speaking task design</a:t>
            </a:r>
            <a:endParaRPr lang="el-GR" dirty="0" smtClean="0"/>
          </a:p>
          <a:p>
            <a:r>
              <a:rPr lang="en-US" dirty="0" smtClean="0"/>
              <a:t>To evaluate an oral test on the basis of an assessment grid 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 Speaking test: A definition 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speaking or oral test is defined as a test in which a person is encouraged to speak, and then assessed on the basis of that speech. It can be used alone or combined with tests of other skills (Underhill 1997: 1 &amp; 7).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make a test: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> 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full local knowledge </a:t>
            </a:r>
            <a:endParaRPr lang="el-GR" dirty="0" smtClean="0"/>
          </a:p>
          <a:p>
            <a:r>
              <a:rPr lang="en-US" dirty="0" smtClean="0"/>
              <a:t>You</a:t>
            </a:r>
            <a:r>
              <a:rPr lang="en-US" b="1" dirty="0" smtClean="0"/>
              <a:t> </a:t>
            </a:r>
            <a:r>
              <a:rPr lang="en-US" dirty="0" smtClean="0"/>
              <a:t>need to design the test as a whole </a:t>
            </a:r>
            <a:endParaRPr lang="el-GR" dirty="0" smtClean="0"/>
          </a:p>
          <a:p>
            <a:r>
              <a:rPr lang="en-US" dirty="0" smtClean="0"/>
              <a:t>You need a human approach </a:t>
            </a:r>
            <a:endParaRPr lang="el-GR" dirty="0" smtClean="0"/>
          </a:p>
          <a:p>
            <a:r>
              <a:rPr lang="en-US" dirty="0" smtClean="0"/>
              <a:t>You need to find a suitable balance </a:t>
            </a:r>
            <a:endParaRPr lang="el-GR" dirty="0" smtClean="0"/>
          </a:p>
          <a:p>
            <a:r>
              <a:rPr lang="en-US" dirty="0" smtClean="0"/>
              <a:t>You need to adapt and improve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terminology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Learner </a:t>
            </a:r>
            <a:endParaRPr lang="el-GR" dirty="0" smtClean="0"/>
          </a:p>
          <a:p>
            <a:r>
              <a:rPr lang="en-US" dirty="0" smtClean="0"/>
              <a:t>Interviewer</a:t>
            </a:r>
            <a:endParaRPr lang="el-GR" dirty="0" smtClean="0"/>
          </a:p>
          <a:p>
            <a:r>
              <a:rPr lang="en-US" dirty="0" smtClean="0"/>
              <a:t>Interlocutor</a:t>
            </a:r>
            <a:r>
              <a:rPr lang="en-US" b="1" dirty="0" smtClean="0"/>
              <a:t> </a:t>
            </a:r>
            <a:endParaRPr lang="el-GR" dirty="0" smtClean="0"/>
          </a:p>
          <a:p>
            <a:r>
              <a:rPr lang="en-US" dirty="0" smtClean="0"/>
              <a:t>Assessor </a:t>
            </a:r>
            <a:endParaRPr lang="el-GR" dirty="0" smtClean="0"/>
          </a:p>
          <a:p>
            <a:r>
              <a:rPr lang="en-US" dirty="0" smtClean="0"/>
              <a:t>Rater</a:t>
            </a:r>
            <a:endParaRPr lang="el-GR" dirty="0" smtClean="0"/>
          </a:p>
          <a:p>
            <a:r>
              <a:rPr lang="en-US" dirty="0" smtClean="0"/>
              <a:t>Examiner </a:t>
            </a:r>
            <a:endParaRPr lang="el-GR" dirty="0" smtClean="0"/>
          </a:p>
          <a:p>
            <a:r>
              <a:rPr lang="en-US" dirty="0" smtClean="0"/>
              <a:t>Communicative </a:t>
            </a:r>
            <a:endParaRPr lang="el-GR" dirty="0" smtClean="0"/>
          </a:p>
          <a:p>
            <a:r>
              <a:rPr lang="en-US" dirty="0" smtClean="0"/>
              <a:t>Authentic or realistic task </a:t>
            </a:r>
            <a:endParaRPr lang="el-GR" dirty="0" smtClean="0"/>
          </a:p>
          <a:p>
            <a:r>
              <a:rPr lang="en-US" dirty="0" smtClean="0"/>
              <a:t>Objective </a:t>
            </a:r>
            <a:endParaRPr lang="el-GR" dirty="0" smtClean="0"/>
          </a:p>
          <a:p>
            <a:r>
              <a:rPr lang="en-US" dirty="0" smtClean="0"/>
              <a:t>Stimulus </a:t>
            </a:r>
            <a:endParaRPr lang="el-GR" dirty="0" smtClean="0"/>
          </a:p>
          <a:p>
            <a:r>
              <a:rPr lang="en-US" dirty="0" smtClean="0"/>
              <a:t>Validity </a:t>
            </a:r>
            <a:endParaRPr lang="el-GR" dirty="0" smtClean="0"/>
          </a:p>
          <a:p>
            <a:r>
              <a:rPr lang="en-US" dirty="0" smtClean="0"/>
              <a:t>Reliability </a:t>
            </a:r>
            <a:endParaRPr lang="el-GR" dirty="0" smtClean="0"/>
          </a:p>
          <a:p>
            <a:r>
              <a:rPr lang="en-US" dirty="0" smtClean="0"/>
              <a:t> Moderate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Aims and Resources: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Aims:</a:t>
            </a:r>
          </a:p>
          <a:p>
            <a:pPr lvl="1"/>
            <a:r>
              <a:rPr lang="en-US" dirty="0" smtClean="0"/>
              <a:t>Proficiency </a:t>
            </a:r>
            <a:endParaRPr lang="el-GR" sz="3000" dirty="0" smtClean="0"/>
          </a:p>
          <a:p>
            <a:pPr lvl="1"/>
            <a:r>
              <a:rPr lang="en-US" dirty="0" smtClean="0"/>
              <a:t>Placement</a:t>
            </a:r>
            <a:endParaRPr lang="el-GR" sz="3000" dirty="0" smtClean="0"/>
          </a:p>
          <a:p>
            <a:pPr lvl="1"/>
            <a:r>
              <a:rPr lang="en-US" dirty="0" smtClean="0"/>
              <a:t>Diagnosis </a:t>
            </a:r>
            <a:endParaRPr lang="el-GR" sz="3000" dirty="0" smtClean="0"/>
          </a:p>
          <a:p>
            <a:pPr lvl="1"/>
            <a:r>
              <a:rPr lang="en-US" dirty="0" smtClean="0"/>
              <a:t>Achievement </a:t>
            </a:r>
            <a:endParaRPr lang="el-GR" sz="3000" dirty="0" smtClean="0"/>
          </a:p>
          <a:p>
            <a:r>
              <a:rPr lang="en-US" dirty="0" smtClean="0"/>
              <a:t>Resources:</a:t>
            </a:r>
          </a:p>
          <a:p>
            <a:pPr lvl="1"/>
            <a:r>
              <a:rPr lang="en-US" dirty="0" smtClean="0"/>
              <a:t>People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Equipment and facilities</a:t>
            </a:r>
            <a:endParaRPr lang="el-G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Assessing speaking skills through: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Self-assessment </a:t>
            </a:r>
            <a:endParaRPr lang="el-GR" dirty="0" smtClean="0"/>
          </a:p>
          <a:p>
            <a:r>
              <a:rPr lang="en-US" dirty="0" smtClean="0"/>
              <a:t>Classroom based assessment </a:t>
            </a:r>
            <a:endParaRPr lang="el-GR" dirty="0" smtClean="0"/>
          </a:p>
          <a:p>
            <a:r>
              <a:rPr lang="en-US" dirty="0" smtClean="0"/>
              <a:t>Performance assessment through examination batteries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interaction in speaking tests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learner speaks:</a:t>
            </a:r>
          </a:p>
          <a:p>
            <a:r>
              <a:rPr lang="en-US" dirty="0" smtClean="0"/>
              <a:t>To an interviewer who is the assessor</a:t>
            </a:r>
            <a:endParaRPr lang="el-GR" dirty="0" smtClean="0"/>
          </a:p>
          <a:p>
            <a:r>
              <a:rPr lang="en-US" dirty="0" smtClean="0"/>
              <a:t>To an interlocutor, who is not involved in assessment</a:t>
            </a:r>
            <a:endParaRPr lang="el-GR" dirty="0" smtClean="0"/>
          </a:p>
          <a:p>
            <a:r>
              <a:rPr lang="en-US" dirty="0" smtClean="0"/>
              <a:t>To another learner</a:t>
            </a:r>
            <a:endParaRPr lang="el-GR" dirty="0" smtClean="0"/>
          </a:p>
          <a:p>
            <a:r>
              <a:rPr lang="en-US" dirty="0" smtClean="0"/>
              <a:t>To a group of learners</a:t>
            </a:r>
            <a:endParaRPr lang="el-GR" dirty="0" smtClean="0"/>
          </a:p>
          <a:p>
            <a:r>
              <a:rPr lang="en-US" dirty="0" smtClean="0"/>
              <a:t>To a tape recorder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and is assessed by one or more assessors</a:t>
            </a:r>
            <a:endParaRPr lang="el-G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Marking systems: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number of assessors</a:t>
            </a:r>
            <a:endParaRPr lang="el-GR" dirty="0" smtClean="0"/>
          </a:p>
          <a:p>
            <a:r>
              <a:rPr lang="en-US" dirty="0" smtClean="0"/>
              <a:t>The selection and training of assessors</a:t>
            </a:r>
            <a:endParaRPr lang="el-GR" dirty="0" smtClean="0"/>
          </a:p>
          <a:p>
            <a:r>
              <a:rPr lang="en-US" dirty="0" smtClean="0"/>
              <a:t>Marking recorded oral tests</a:t>
            </a:r>
            <a:endParaRPr lang="el-GR" dirty="0" smtClean="0"/>
          </a:p>
          <a:p>
            <a:r>
              <a:rPr lang="en-US" dirty="0" smtClean="0"/>
              <a:t>Mark categories</a:t>
            </a:r>
            <a:endParaRPr lang="el-GR" dirty="0" smtClean="0"/>
          </a:p>
          <a:p>
            <a:r>
              <a:rPr lang="en-US" dirty="0" smtClean="0"/>
              <a:t>Weighting</a:t>
            </a:r>
            <a:endParaRPr lang="el-GR" dirty="0" smtClean="0"/>
          </a:p>
          <a:p>
            <a:r>
              <a:rPr lang="en-US" dirty="0" smtClean="0"/>
              <a:t>Rating scales</a:t>
            </a:r>
            <a:endParaRPr lang="el-GR" dirty="0" smtClean="0"/>
          </a:p>
          <a:p>
            <a:pPr lvl="1"/>
            <a:r>
              <a:rPr lang="en-US" dirty="0" smtClean="0"/>
              <a:t>Holistic scoring</a:t>
            </a:r>
            <a:endParaRPr lang="el-GR" dirty="0" smtClean="0"/>
          </a:p>
          <a:p>
            <a:pPr lvl="1"/>
            <a:r>
              <a:rPr lang="en-US" dirty="0" smtClean="0"/>
              <a:t>Analytic scoring</a:t>
            </a:r>
            <a:endParaRPr lang="el-GR" dirty="0" smtClean="0"/>
          </a:p>
          <a:p>
            <a:r>
              <a:rPr lang="en-US" dirty="0" smtClean="0"/>
              <a:t>The role of the assessor – Classroom assessment and large-scale assessment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Προσαρμοσμένος 17">
      <a:dk1>
        <a:srgbClr val="FFFFFF"/>
      </a:dk1>
      <a:lt1>
        <a:srgbClr val="0075A2"/>
      </a:lt1>
      <a:dk2>
        <a:srgbClr val="FFFFFF"/>
      </a:dk2>
      <a:lt2>
        <a:srgbClr val="DBF5F9"/>
      </a:lt2>
      <a:accent1>
        <a:srgbClr val="DBF5F9"/>
      </a:accent1>
      <a:accent2>
        <a:srgbClr val="DBF5F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634</TotalTime>
  <Words>568</Words>
  <PresentationFormat>Προβολή στην οθόνη (4:3)</PresentationFormat>
  <Paragraphs>169</Paragraphs>
  <Slides>54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54</vt:i4>
      </vt:variant>
    </vt:vector>
  </HeadingPairs>
  <TitlesOfParts>
    <vt:vector size="55" baseType="lpstr">
      <vt:lpstr>Ροή</vt:lpstr>
      <vt:lpstr>ASSESSING SPEAKING</vt:lpstr>
      <vt:lpstr>     Aims of presentation</vt:lpstr>
      <vt:lpstr>      Speaking test: A definition  </vt:lpstr>
      <vt:lpstr>   To make a test:  </vt:lpstr>
      <vt:lpstr>Useful terminology</vt:lpstr>
      <vt:lpstr> Aims and Resources: </vt:lpstr>
      <vt:lpstr>Assessing speaking skills through:</vt:lpstr>
      <vt:lpstr>Types of interaction in speaking tests </vt:lpstr>
      <vt:lpstr>Marking systems: </vt:lpstr>
      <vt:lpstr>Views of spoken language and speaking tests 1</vt:lpstr>
      <vt:lpstr>Views of spoken language and speaking tests 2</vt:lpstr>
      <vt:lpstr>Views of spoken language and speaking tests 3</vt:lpstr>
      <vt:lpstr>Views of spoken language and speaking tests 4</vt:lpstr>
      <vt:lpstr>Speaking tests – Authenticity of task</vt:lpstr>
      <vt:lpstr>Some types of speaking tasks</vt:lpstr>
      <vt:lpstr>Areas of language knowledge (Bachman and Palmer, 1996:68)</vt:lpstr>
      <vt:lpstr>Task design basic considerations: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Διαφάνεια 52</vt:lpstr>
      <vt:lpstr>Διαφάνεια 53</vt:lpstr>
      <vt:lpstr>Διαφάνεια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TEACHING, TESTING AND ASSESSING SPEAKING</dc:title>
  <dc:creator>mary</dc:creator>
  <cp:lastModifiedBy>mary</cp:lastModifiedBy>
  <cp:revision>148</cp:revision>
  <dcterms:created xsi:type="dcterms:W3CDTF">2011-11-28T20:02:33Z</dcterms:created>
  <dcterms:modified xsi:type="dcterms:W3CDTF">2014-06-25T17:24:52Z</dcterms:modified>
</cp:coreProperties>
</file>