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8" d="100"/>
          <a:sy n="108" d="100"/>
        </p:scale>
        <p:origin x="-2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4AA833-8DDE-42CB-8958-F0378FE25801}" type="doc">
      <dgm:prSet loTypeId="urn:microsoft.com/office/officeart/2005/8/layout/orgChart1" loCatId="hierarchy" qsTypeId="urn:microsoft.com/office/officeart/2005/8/quickstyle/3d1" qsCatId="3D" csTypeId="urn:microsoft.com/office/officeart/2005/8/colors/colorful3" csCatId="colorful" phldr="1"/>
      <dgm:spPr/>
      <dgm:t>
        <a:bodyPr/>
        <a:lstStyle/>
        <a:p>
          <a:endParaRPr lang="el-GR"/>
        </a:p>
      </dgm:t>
    </dgm:pt>
    <dgm:pt modelId="{900E35B8-C74A-448F-B9A8-9B4C863881D4}">
      <dgm:prSet phldrT="[Text]" custT="1"/>
      <dgm:spPr/>
      <dgm:t>
        <a:bodyPr/>
        <a:lstStyle/>
        <a:p>
          <a:r>
            <a:rPr lang="en-US" sz="1200" b="1" i="0" smtClean="0"/>
            <a:t>Compulsory core courses</a:t>
          </a:r>
        </a:p>
        <a:p>
          <a:r>
            <a:rPr lang="en-US" sz="1050" smtClean="0"/>
            <a:t> Applied Linguistics, </a:t>
          </a:r>
        </a:p>
        <a:p>
          <a:r>
            <a:rPr lang="en-US" sz="1050" smtClean="0"/>
            <a:t>ELT Methods &amp; Practices</a:t>
          </a:r>
          <a:endParaRPr lang="el-GR" sz="1050" dirty="0"/>
        </a:p>
      </dgm:t>
    </dgm:pt>
    <dgm:pt modelId="{041A7C48-A3A1-4FF9-8364-8F6284332349}" type="parTrans" cxnId="{71ED02C2-A1FC-4A65-B0B8-9F40C38D3A34}">
      <dgm:prSet/>
      <dgm:spPr/>
      <dgm:t>
        <a:bodyPr/>
        <a:lstStyle/>
        <a:p>
          <a:endParaRPr lang="el-GR"/>
        </a:p>
      </dgm:t>
    </dgm:pt>
    <dgm:pt modelId="{E24D0F25-4ED0-4349-AE36-05A25344FD18}" type="sibTrans" cxnId="{71ED02C2-A1FC-4A65-B0B8-9F40C38D3A34}">
      <dgm:prSet/>
      <dgm:spPr/>
      <dgm:t>
        <a:bodyPr/>
        <a:lstStyle/>
        <a:p>
          <a:endParaRPr lang="el-GR"/>
        </a:p>
      </dgm:t>
    </dgm:pt>
    <dgm:pt modelId="{3736A2D0-F73F-4AE2-B706-9ACF79D28E6B}" type="asst">
      <dgm:prSet phldrT="[Text]" custT="1"/>
      <dgm:spPr/>
      <dgm:t>
        <a:bodyPr/>
        <a:lstStyle/>
        <a:p>
          <a:r>
            <a:rPr lang="en-US" sz="1200" b="1" dirty="0"/>
            <a:t>Electives</a:t>
          </a:r>
          <a:endParaRPr lang="el-GR" sz="1200" b="1" dirty="0"/>
        </a:p>
      </dgm:t>
    </dgm:pt>
    <dgm:pt modelId="{0CD8DF44-C580-430A-AF8E-78AB55670ABD}" type="parTrans" cxnId="{288D8E3D-7357-44D2-9118-D42DE84D957D}">
      <dgm:prSet/>
      <dgm:spPr/>
      <dgm:t>
        <a:bodyPr/>
        <a:lstStyle/>
        <a:p>
          <a:endParaRPr lang="el-GR"/>
        </a:p>
      </dgm:t>
    </dgm:pt>
    <dgm:pt modelId="{ED04740A-508F-471B-81FB-76E6EC3CDD46}" type="sibTrans" cxnId="{288D8E3D-7357-44D2-9118-D42DE84D957D}">
      <dgm:prSet/>
      <dgm:spPr/>
      <dgm:t>
        <a:bodyPr/>
        <a:lstStyle/>
        <a:p>
          <a:endParaRPr lang="el-GR"/>
        </a:p>
      </dgm:t>
    </dgm:pt>
    <dgm:pt modelId="{18C21D84-11B1-489D-B33D-9D8FDA330A35}">
      <dgm:prSet phldrT="[Text]" custT="1"/>
      <dgm:spPr/>
      <dgm:t>
        <a:bodyPr/>
        <a:lstStyle/>
        <a:p>
          <a:r>
            <a:rPr lang="en-US" sz="1200" b="1" dirty="0"/>
            <a:t>Professional Background courses</a:t>
          </a:r>
        </a:p>
        <a:p>
          <a:r>
            <a:rPr lang="en-US" sz="1200" dirty="0"/>
            <a:t>European Perspectives in foreign language teaching, learning and assessment, Error analysis; Psycholinguistics, Pedagogical discourse of ELT,</a:t>
          </a:r>
        </a:p>
        <a:p>
          <a:r>
            <a:rPr lang="en-US" sz="1200" dirty="0"/>
            <a:t> Psychology of Learning and Learning Difficulties</a:t>
          </a:r>
          <a:endParaRPr lang="el-GR" sz="1200" dirty="0"/>
        </a:p>
      </dgm:t>
    </dgm:pt>
    <dgm:pt modelId="{7C2A8F6B-DB63-42F8-8AA8-534ADDE19539}" type="parTrans" cxnId="{5ED577B7-CD1D-4350-9A65-D95F9358DD83}">
      <dgm:prSet/>
      <dgm:spPr/>
      <dgm:t>
        <a:bodyPr/>
        <a:lstStyle/>
        <a:p>
          <a:endParaRPr lang="el-GR"/>
        </a:p>
      </dgm:t>
    </dgm:pt>
    <dgm:pt modelId="{A365E7B3-386A-4E1B-9C1F-E63BCC39255B}" type="sibTrans" cxnId="{5ED577B7-CD1D-4350-9A65-D95F9358DD83}">
      <dgm:prSet/>
      <dgm:spPr/>
      <dgm:t>
        <a:bodyPr/>
        <a:lstStyle/>
        <a:p>
          <a:endParaRPr lang="el-GR"/>
        </a:p>
      </dgm:t>
    </dgm:pt>
    <dgm:pt modelId="{362C0D08-AD47-46F2-B0FD-F5E6AEE5FC8B}">
      <dgm:prSet phldrT="[Text]" custT="1"/>
      <dgm:spPr/>
      <dgm:t>
        <a:bodyPr/>
        <a:lstStyle/>
        <a:p>
          <a:r>
            <a:rPr lang="en-US" sz="1200" b="1" dirty="0"/>
            <a:t>Professional Development Courses</a:t>
          </a:r>
        </a:p>
        <a:p>
          <a:r>
            <a:rPr lang="en-US" sz="1200" dirty="0"/>
            <a:t>Theories and Practices of Writing, Evaluation and Assessment in Language education </a:t>
          </a:r>
          <a:endParaRPr lang="el-GR" sz="1200" dirty="0"/>
        </a:p>
      </dgm:t>
    </dgm:pt>
    <dgm:pt modelId="{E4A42854-480C-43B7-8634-82170E7482ED}" type="parTrans" cxnId="{815B86C1-746F-4A9C-95B6-58EE2DFA5B01}">
      <dgm:prSet/>
      <dgm:spPr/>
      <dgm:t>
        <a:bodyPr/>
        <a:lstStyle/>
        <a:p>
          <a:endParaRPr lang="el-GR"/>
        </a:p>
      </dgm:t>
    </dgm:pt>
    <dgm:pt modelId="{3246BEFB-5CD9-4D9B-BDCF-508EE6BA418A}" type="sibTrans" cxnId="{815B86C1-746F-4A9C-95B6-58EE2DFA5B01}">
      <dgm:prSet/>
      <dgm:spPr/>
      <dgm:t>
        <a:bodyPr/>
        <a:lstStyle/>
        <a:p>
          <a:endParaRPr lang="el-GR"/>
        </a:p>
      </dgm:t>
    </dgm:pt>
    <dgm:pt modelId="{8BCB752F-02B1-4EB8-8CB4-6C8AD3DE87B9}">
      <dgm:prSet phldrT="[Text]" custT="1"/>
      <dgm:spPr/>
      <dgm:t>
        <a:bodyPr/>
        <a:lstStyle/>
        <a:p>
          <a:r>
            <a:rPr lang="en-US" sz="1600" b="1" dirty="0"/>
            <a:t>Professional Training Courses </a:t>
          </a:r>
        </a:p>
        <a:p>
          <a:r>
            <a:rPr lang="en-US" sz="1600" dirty="0"/>
            <a:t>TEFL Practicum, Practice Teaching in TEFL</a:t>
          </a:r>
          <a:endParaRPr lang="el-GR" sz="1600" dirty="0"/>
        </a:p>
      </dgm:t>
    </dgm:pt>
    <dgm:pt modelId="{43AAA346-007D-42A7-99F1-6968D270BE0D}" type="parTrans" cxnId="{A8B99A79-9C66-40D9-92EA-20646CE871D6}">
      <dgm:prSet/>
      <dgm:spPr/>
      <dgm:t>
        <a:bodyPr/>
        <a:lstStyle/>
        <a:p>
          <a:endParaRPr lang="el-GR"/>
        </a:p>
      </dgm:t>
    </dgm:pt>
    <dgm:pt modelId="{C95521FB-F435-46F2-BFBE-87FDFBC5FBE2}" type="sibTrans" cxnId="{A8B99A79-9C66-40D9-92EA-20646CE871D6}">
      <dgm:prSet/>
      <dgm:spPr/>
      <dgm:t>
        <a:bodyPr/>
        <a:lstStyle/>
        <a:p>
          <a:endParaRPr lang="el-GR"/>
        </a:p>
      </dgm:t>
    </dgm:pt>
    <dgm:pt modelId="{F3A30D21-0E7D-4846-A03C-7120E9019E09}" type="pres">
      <dgm:prSet presAssocID="{024AA833-8DDE-42CB-8958-F0378FE25801}" presName="hierChild1" presStyleCnt="0">
        <dgm:presLayoutVars>
          <dgm:orgChart val="1"/>
          <dgm:chPref val="1"/>
          <dgm:dir/>
          <dgm:animOne val="branch"/>
          <dgm:animLvl val="lvl"/>
          <dgm:resizeHandles/>
        </dgm:presLayoutVars>
      </dgm:prSet>
      <dgm:spPr/>
      <dgm:t>
        <a:bodyPr/>
        <a:lstStyle/>
        <a:p>
          <a:endParaRPr lang="el-GR"/>
        </a:p>
      </dgm:t>
    </dgm:pt>
    <dgm:pt modelId="{BC1367B1-600E-4603-A858-E0747E896E4F}" type="pres">
      <dgm:prSet presAssocID="{900E35B8-C74A-448F-B9A8-9B4C863881D4}" presName="hierRoot1" presStyleCnt="0">
        <dgm:presLayoutVars>
          <dgm:hierBranch val="init"/>
        </dgm:presLayoutVars>
      </dgm:prSet>
      <dgm:spPr/>
      <dgm:t>
        <a:bodyPr/>
        <a:lstStyle/>
        <a:p>
          <a:endParaRPr lang="el-GR"/>
        </a:p>
      </dgm:t>
    </dgm:pt>
    <dgm:pt modelId="{9A7BE52A-CC2F-403E-A868-B11DD179BF72}" type="pres">
      <dgm:prSet presAssocID="{900E35B8-C74A-448F-B9A8-9B4C863881D4}" presName="rootComposite1" presStyleCnt="0"/>
      <dgm:spPr/>
      <dgm:t>
        <a:bodyPr/>
        <a:lstStyle/>
        <a:p>
          <a:endParaRPr lang="el-GR"/>
        </a:p>
      </dgm:t>
    </dgm:pt>
    <dgm:pt modelId="{2D801919-4AAE-46AB-929D-8A8CBFE805F4}" type="pres">
      <dgm:prSet presAssocID="{900E35B8-C74A-448F-B9A8-9B4C863881D4}" presName="rootText1" presStyleLbl="node0" presStyleIdx="0" presStyleCnt="1" custScaleX="743380" custScaleY="672247">
        <dgm:presLayoutVars>
          <dgm:chPref val="3"/>
        </dgm:presLayoutVars>
      </dgm:prSet>
      <dgm:spPr/>
      <dgm:t>
        <a:bodyPr/>
        <a:lstStyle/>
        <a:p>
          <a:endParaRPr lang="el-GR"/>
        </a:p>
      </dgm:t>
    </dgm:pt>
    <dgm:pt modelId="{B211C7D1-FF99-4E5D-8545-2C519250E87E}" type="pres">
      <dgm:prSet presAssocID="{900E35B8-C74A-448F-B9A8-9B4C863881D4}" presName="rootConnector1" presStyleLbl="node1" presStyleIdx="0" presStyleCnt="0"/>
      <dgm:spPr/>
      <dgm:t>
        <a:bodyPr/>
        <a:lstStyle/>
        <a:p>
          <a:endParaRPr lang="el-GR"/>
        </a:p>
      </dgm:t>
    </dgm:pt>
    <dgm:pt modelId="{44869BAE-201D-43B8-B99D-664AA354E5D1}" type="pres">
      <dgm:prSet presAssocID="{900E35B8-C74A-448F-B9A8-9B4C863881D4}" presName="hierChild2" presStyleCnt="0"/>
      <dgm:spPr/>
      <dgm:t>
        <a:bodyPr/>
        <a:lstStyle/>
        <a:p>
          <a:endParaRPr lang="el-GR"/>
        </a:p>
      </dgm:t>
    </dgm:pt>
    <dgm:pt modelId="{4D1A0C1B-7DA6-40C3-9735-3EFB1429CABD}" type="pres">
      <dgm:prSet presAssocID="{7C2A8F6B-DB63-42F8-8AA8-534ADDE19539}" presName="Name37" presStyleLbl="parChTrans1D2" presStyleIdx="0" presStyleCnt="4"/>
      <dgm:spPr/>
      <dgm:t>
        <a:bodyPr/>
        <a:lstStyle/>
        <a:p>
          <a:endParaRPr lang="el-GR"/>
        </a:p>
      </dgm:t>
    </dgm:pt>
    <dgm:pt modelId="{763F1154-31B4-4BAA-8FC5-CF0DE635E1AB}" type="pres">
      <dgm:prSet presAssocID="{18C21D84-11B1-489D-B33D-9D8FDA330A35}" presName="hierRoot2" presStyleCnt="0">
        <dgm:presLayoutVars>
          <dgm:hierBranch val="init"/>
        </dgm:presLayoutVars>
      </dgm:prSet>
      <dgm:spPr/>
      <dgm:t>
        <a:bodyPr/>
        <a:lstStyle/>
        <a:p>
          <a:endParaRPr lang="el-GR"/>
        </a:p>
      </dgm:t>
    </dgm:pt>
    <dgm:pt modelId="{D7001F1D-5833-4C07-91B0-49FA85E1D3E5}" type="pres">
      <dgm:prSet presAssocID="{18C21D84-11B1-489D-B33D-9D8FDA330A35}" presName="rootComposite" presStyleCnt="0"/>
      <dgm:spPr/>
      <dgm:t>
        <a:bodyPr/>
        <a:lstStyle/>
        <a:p>
          <a:endParaRPr lang="el-GR"/>
        </a:p>
      </dgm:t>
    </dgm:pt>
    <dgm:pt modelId="{1FD4FE39-1EE0-4AA0-8FC9-9081C0319505}" type="pres">
      <dgm:prSet presAssocID="{18C21D84-11B1-489D-B33D-9D8FDA330A35}" presName="rootText" presStyleLbl="node2" presStyleIdx="0" presStyleCnt="3" custAng="0" custScaleX="688066" custScaleY="1499155" custLinFactY="200000" custLinFactNeighborX="163" custLinFactNeighborY="237533">
        <dgm:presLayoutVars>
          <dgm:chPref val="3"/>
        </dgm:presLayoutVars>
      </dgm:prSet>
      <dgm:spPr/>
      <dgm:t>
        <a:bodyPr/>
        <a:lstStyle/>
        <a:p>
          <a:endParaRPr lang="el-GR"/>
        </a:p>
      </dgm:t>
    </dgm:pt>
    <dgm:pt modelId="{D3A4127F-C448-41ED-894D-598FEC65C082}" type="pres">
      <dgm:prSet presAssocID="{18C21D84-11B1-489D-B33D-9D8FDA330A35}" presName="rootConnector" presStyleLbl="node2" presStyleIdx="0" presStyleCnt="3"/>
      <dgm:spPr/>
      <dgm:t>
        <a:bodyPr/>
        <a:lstStyle/>
        <a:p>
          <a:endParaRPr lang="el-GR"/>
        </a:p>
      </dgm:t>
    </dgm:pt>
    <dgm:pt modelId="{776E3F88-DB1C-41BE-9096-C22B15174709}" type="pres">
      <dgm:prSet presAssocID="{18C21D84-11B1-489D-B33D-9D8FDA330A35}" presName="hierChild4" presStyleCnt="0"/>
      <dgm:spPr/>
      <dgm:t>
        <a:bodyPr/>
        <a:lstStyle/>
        <a:p>
          <a:endParaRPr lang="el-GR"/>
        </a:p>
      </dgm:t>
    </dgm:pt>
    <dgm:pt modelId="{495546E6-1383-4384-9D10-FEE7C7A7EFC9}" type="pres">
      <dgm:prSet presAssocID="{18C21D84-11B1-489D-B33D-9D8FDA330A35}" presName="hierChild5" presStyleCnt="0"/>
      <dgm:spPr/>
      <dgm:t>
        <a:bodyPr/>
        <a:lstStyle/>
        <a:p>
          <a:endParaRPr lang="el-GR"/>
        </a:p>
      </dgm:t>
    </dgm:pt>
    <dgm:pt modelId="{6521056E-7EB1-45A9-9E2B-4EAA2D59FBB6}" type="pres">
      <dgm:prSet presAssocID="{E4A42854-480C-43B7-8634-82170E7482ED}" presName="Name37" presStyleLbl="parChTrans1D2" presStyleIdx="1" presStyleCnt="4"/>
      <dgm:spPr/>
      <dgm:t>
        <a:bodyPr/>
        <a:lstStyle/>
        <a:p>
          <a:endParaRPr lang="el-GR"/>
        </a:p>
      </dgm:t>
    </dgm:pt>
    <dgm:pt modelId="{A103115D-32E5-48DA-B5E2-FCC2A49F2182}" type="pres">
      <dgm:prSet presAssocID="{362C0D08-AD47-46F2-B0FD-F5E6AEE5FC8B}" presName="hierRoot2" presStyleCnt="0">
        <dgm:presLayoutVars>
          <dgm:hierBranch val="init"/>
        </dgm:presLayoutVars>
      </dgm:prSet>
      <dgm:spPr/>
      <dgm:t>
        <a:bodyPr/>
        <a:lstStyle/>
        <a:p>
          <a:endParaRPr lang="el-GR"/>
        </a:p>
      </dgm:t>
    </dgm:pt>
    <dgm:pt modelId="{3B4BF3A0-10AF-4686-AC3A-8D88C6CE553F}" type="pres">
      <dgm:prSet presAssocID="{362C0D08-AD47-46F2-B0FD-F5E6AEE5FC8B}" presName="rootComposite" presStyleCnt="0"/>
      <dgm:spPr/>
      <dgm:t>
        <a:bodyPr/>
        <a:lstStyle/>
        <a:p>
          <a:endParaRPr lang="el-GR"/>
        </a:p>
      </dgm:t>
    </dgm:pt>
    <dgm:pt modelId="{D4A4F7C9-505E-49D7-803A-5AE4C6B4015A}" type="pres">
      <dgm:prSet presAssocID="{362C0D08-AD47-46F2-B0FD-F5E6AEE5FC8B}" presName="rootText" presStyleLbl="node2" presStyleIdx="1" presStyleCnt="3" custScaleX="468356" custScaleY="1491432" custLinFactNeighborX="7846" custLinFactNeighborY="24380">
        <dgm:presLayoutVars>
          <dgm:chPref val="3"/>
        </dgm:presLayoutVars>
      </dgm:prSet>
      <dgm:spPr/>
      <dgm:t>
        <a:bodyPr/>
        <a:lstStyle/>
        <a:p>
          <a:endParaRPr lang="el-GR"/>
        </a:p>
      </dgm:t>
    </dgm:pt>
    <dgm:pt modelId="{007B1477-6955-4EB6-BC72-E3AD65AFF4DD}" type="pres">
      <dgm:prSet presAssocID="{362C0D08-AD47-46F2-B0FD-F5E6AEE5FC8B}" presName="rootConnector" presStyleLbl="node2" presStyleIdx="1" presStyleCnt="3"/>
      <dgm:spPr/>
      <dgm:t>
        <a:bodyPr/>
        <a:lstStyle/>
        <a:p>
          <a:endParaRPr lang="el-GR"/>
        </a:p>
      </dgm:t>
    </dgm:pt>
    <dgm:pt modelId="{24FBAB49-C4B4-43C5-802D-D07CCA534709}" type="pres">
      <dgm:prSet presAssocID="{362C0D08-AD47-46F2-B0FD-F5E6AEE5FC8B}" presName="hierChild4" presStyleCnt="0"/>
      <dgm:spPr/>
      <dgm:t>
        <a:bodyPr/>
        <a:lstStyle/>
        <a:p>
          <a:endParaRPr lang="el-GR"/>
        </a:p>
      </dgm:t>
    </dgm:pt>
    <dgm:pt modelId="{33F1E833-87B6-452A-A163-E908A9E30C14}" type="pres">
      <dgm:prSet presAssocID="{362C0D08-AD47-46F2-B0FD-F5E6AEE5FC8B}" presName="hierChild5" presStyleCnt="0"/>
      <dgm:spPr/>
      <dgm:t>
        <a:bodyPr/>
        <a:lstStyle/>
        <a:p>
          <a:endParaRPr lang="el-GR"/>
        </a:p>
      </dgm:t>
    </dgm:pt>
    <dgm:pt modelId="{0A82375C-F51E-4FCE-8705-31315EA045F1}" type="pres">
      <dgm:prSet presAssocID="{43AAA346-007D-42A7-99F1-6968D270BE0D}" presName="Name37" presStyleLbl="parChTrans1D2" presStyleIdx="2" presStyleCnt="4"/>
      <dgm:spPr/>
      <dgm:t>
        <a:bodyPr/>
        <a:lstStyle/>
        <a:p>
          <a:endParaRPr lang="el-GR"/>
        </a:p>
      </dgm:t>
    </dgm:pt>
    <dgm:pt modelId="{17727AE5-9916-4AC3-A93C-DA04A764732F}" type="pres">
      <dgm:prSet presAssocID="{8BCB752F-02B1-4EB8-8CB4-6C8AD3DE87B9}" presName="hierRoot2" presStyleCnt="0">
        <dgm:presLayoutVars>
          <dgm:hierBranch val="init"/>
        </dgm:presLayoutVars>
      </dgm:prSet>
      <dgm:spPr/>
      <dgm:t>
        <a:bodyPr/>
        <a:lstStyle/>
        <a:p>
          <a:endParaRPr lang="el-GR"/>
        </a:p>
      </dgm:t>
    </dgm:pt>
    <dgm:pt modelId="{B52EF94A-3465-458D-81FB-74856CB2E05A}" type="pres">
      <dgm:prSet presAssocID="{8BCB752F-02B1-4EB8-8CB4-6C8AD3DE87B9}" presName="rootComposite" presStyleCnt="0"/>
      <dgm:spPr/>
      <dgm:t>
        <a:bodyPr/>
        <a:lstStyle/>
        <a:p>
          <a:endParaRPr lang="el-GR"/>
        </a:p>
      </dgm:t>
    </dgm:pt>
    <dgm:pt modelId="{A5678408-DD61-4F07-913E-F66A8AA99A95}" type="pres">
      <dgm:prSet presAssocID="{8BCB752F-02B1-4EB8-8CB4-6C8AD3DE87B9}" presName="rootText" presStyleLbl="node2" presStyleIdx="2" presStyleCnt="3" custScaleX="525514" custScaleY="1514895" custLinFactNeighborX="110" custLinFactNeighborY="67420">
        <dgm:presLayoutVars>
          <dgm:chPref val="3"/>
        </dgm:presLayoutVars>
      </dgm:prSet>
      <dgm:spPr/>
      <dgm:t>
        <a:bodyPr/>
        <a:lstStyle/>
        <a:p>
          <a:endParaRPr lang="el-GR"/>
        </a:p>
      </dgm:t>
    </dgm:pt>
    <dgm:pt modelId="{7EB5100B-24EE-4EF0-B544-9283AFEE1D5A}" type="pres">
      <dgm:prSet presAssocID="{8BCB752F-02B1-4EB8-8CB4-6C8AD3DE87B9}" presName="rootConnector" presStyleLbl="node2" presStyleIdx="2" presStyleCnt="3"/>
      <dgm:spPr/>
      <dgm:t>
        <a:bodyPr/>
        <a:lstStyle/>
        <a:p>
          <a:endParaRPr lang="el-GR"/>
        </a:p>
      </dgm:t>
    </dgm:pt>
    <dgm:pt modelId="{9743ADD1-AA68-4604-8900-2F8B0610BB77}" type="pres">
      <dgm:prSet presAssocID="{8BCB752F-02B1-4EB8-8CB4-6C8AD3DE87B9}" presName="hierChild4" presStyleCnt="0"/>
      <dgm:spPr/>
      <dgm:t>
        <a:bodyPr/>
        <a:lstStyle/>
        <a:p>
          <a:endParaRPr lang="el-GR"/>
        </a:p>
      </dgm:t>
    </dgm:pt>
    <dgm:pt modelId="{16E58118-3A49-4773-87B4-38B42E0F95FB}" type="pres">
      <dgm:prSet presAssocID="{8BCB752F-02B1-4EB8-8CB4-6C8AD3DE87B9}" presName="hierChild5" presStyleCnt="0"/>
      <dgm:spPr/>
      <dgm:t>
        <a:bodyPr/>
        <a:lstStyle/>
        <a:p>
          <a:endParaRPr lang="el-GR"/>
        </a:p>
      </dgm:t>
    </dgm:pt>
    <dgm:pt modelId="{0564C3B7-D0C0-4294-9942-4716DB869734}" type="pres">
      <dgm:prSet presAssocID="{900E35B8-C74A-448F-B9A8-9B4C863881D4}" presName="hierChild3" presStyleCnt="0"/>
      <dgm:spPr/>
      <dgm:t>
        <a:bodyPr/>
        <a:lstStyle/>
        <a:p>
          <a:endParaRPr lang="el-GR"/>
        </a:p>
      </dgm:t>
    </dgm:pt>
    <dgm:pt modelId="{62DBDA1D-BC38-4C37-8018-B5510B40DF8A}" type="pres">
      <dgm:prSet presAssocID="{0CD8DF44-C580-430A-AF8E-78AB55670ABD}" presName="Name111" presStyleLbl="parChTrans1D2" presStyleIdx="3" presStyleCnt="4"/>
      <dgm:spPr/>
      <dgm:t>
        <a:bodyPr/>
        <a:lstStyle/>
        <a:p>
          <a:endParaRPr lang="el-GR"/>
        </a:p>
      </dgm:t>
    </dgm:pt>
    <dgm:pt modelId="{23143797-E567-4567-B5E8-7A892506076C}" type="pres">
      <dgm:prSet presAssocID="{3736A2D0-F73F-4AE2-B706-9ACF79D28E6B}" presName="hierRoot3" presStyleCnt="0">
        <dgm:presLayoutVars>
          <dgm:hierBranch val="init"/>
        </dgm:presLayoutVars>
      </dgm:prSet>
      <dgm:spPr/>
      <dgm:t>
        <a:bodyPr/>
        <a:lstStyle/>
        <a:p>
          <a:endParaRPr lang="el-GR"/>
        </a:p>
      </dgm:t>
    </dgm:pt>
    <dgm:pt modelId="{3AA3B654-52A0-44FE-B07E-4741AA3F52FF}" type="pres">
      <dgm:prSet presAssocID="{3736A2D0-F73F-4AE2-B706-9ACF79D28E6B}" presName="rootComposite3" presStyleCnt="0"/>
      <dgm:spPr/>
      <dgm:t>
        <a:bodyPr/>
        <a:lstStyle/>
        <a:p>
          <a:endParaRPr lang="el-GR"/>
        </a:p>
      </dgm:t>
    </dgm:pt>
    <dgm:pt modelId="{66FF2A48-FD42-497E-AF0E-E3F6FD9C2737}" type="pres">
      <dgm:prSet presAssocID="{3736A2D0-F73F-4AE2-B706-9ACF79D28E6B}" presName="rootText3" presStyleLbl="asst1" presStyleIdx="0" presStyleCnt="1" custScaleX="396354" custScaleY="501430">
        <dgm:presLayoutVars>
          <dgm:chPref val="3"/>
        </dgm:presLayoutVars>
      </dgm:prSet>
      <dgm:spPr/>
      <dgm:t>
        <a:bodyPr/>
        <a:lstStyle/>
        <a:p>
          <a:endParaRPr lang="el-GR"/>
        </a:p>
      </dgm:t>
    </dgm:pt>
    <dgm:pt modelId="{03B86DCE-2E2F-403D-A534-DE22D369D308}" type="pres">
      <dgm:prSet presAssocID="{3736A2D0-F73F-4AE2-B706-9ACF79D28E6B}" presName="rootConnector3" presStyleLbl="asst1" presStyleIdx="0" presStyleCnt="1"/>
      <dgm:spPr/>
      <dgm:t>
        <a:bodyPr/>
        <a:lstStyle/>
        <a:p>
          <a:endParaRPr lang="el-GR"/>
        </a:p>
      </dgm:t>
    </dgm:pt>
    <dgm:pt modelId="{DA074864-D8F0-49CA-A65D-0D3BD4DD225B}" type="pres">
      <dgm:prSet presAssocID="{3736A2D0-F73F-4AE2-B706-9ACF79D28E6B}" presName="hierChild6" presStyleCnt="0"/>
      <dgm:spPr/>
      <dgm:t>
        <a:bodyPr/>
        <a:lstStyle/>
        <a:p>
          <a:endParaRPr lang="el-GR"/>
        </a:p>
      </dgm:t>
    </dgm:pt>
    <dgm:pt modelId="{84DDB04A-3570-4335-A9A2-2E742430F5C3}" type="pres">
      <dgm:prSet presAssocID="{3736A2D0-F73F-4AE2-B706-9ACF79D28E6B}" presName="hierChild7" presStyleCnt="0"/>
      <dgm:spPr/>
      <dgm:t>
        <a:bodyPr/>
        <a:lstStyle/>
        <a:p>
          <a:endParaRPr lang="el-GR"/>
        </a:p>
      </dgm:t>
    </dgm:pt>
  </dgm:ptLst>
  <dgm:cxnLst>
    <dgm:cxn modelId="{50736054-8B6A-4931-A87B-952C6D122E30}" type="presOf" srcId="{7C2A8F6B-DB63-42F8-8AA8-534ADDE19539}" destId="{4D1A0C1B-7DA6-40C3-9735-3EFB1429CABD}" srcOrd="0" destOrd="0" presId="urn:microsoft.com/office/officeart/2005/8/layout/orgChart1"/>
    <dgm:cxn modelId="{A8B99A79-9C66-40D9-92EA-20646CE871D6}" srcId="{900E35B8-C74A-448F-B9A8-9B4C863881D4}" destId="{8BCB752F-02B1-4EB8-8CB4-6C8AD3DE87B9}" srcOrd="3" destOrd="0" parTransId="{43AAA346-007D-42A7-99F1-6968D270BE0D}" sibTransId="{C95521FB-F435-46F2-BFBE-87FDFBC5FBE2}"/>
    <dgm:cxn modelId="{815B86C1-746F-4A9C-95B6-58EE2DFA5B01}" srcId="{900E35B8-C74A-448F-B9A8-9B4C863881D4}" destId="{362C0D08-AD47-46F2-B0FD-F5E6AEE5FC8B}" srcOrd="2" destOrd="0" parTransId="{E4A42854-480C-43B7-8634-82170E7482ED}" sibTransId="{3246BEFB-5CD9-4D9B-BDCF-508EE6BA418A}"/>
    <dgm:cxn modelId="{4E1C336A-DFCA-453E-A5A1-A5FF0D961EC0}" type="presOf" srcId="{362C0D08-AD47-46F2-B0FD-F5E6AEE5FC8B}" destId="{D4A4F7C9-505E-49D7-803A-5AE4C6B4015A}" srcOrd="0" destOrd="0" presId="urn:microsoft.com/office/officeart/2005/8/layout/orgChart1"/>
    <dgm:cxn modelId="{79C825B0-7969-44A6-82B6-97618E62EB80}" type="presOf" srcId="{900E35B8-C74A-448F-B9A8-9B4C863881D4}" destId="{B211C7D1-FF99-4E5D-8545-2C519250E87E}" srcOrd="1" destOrd="0" presId="urn:microsoft.com/office/officeart/2005/8/layout/orgChart1"/>
    <dgm:cxn modelId="{5ED577B7-CD1D-4350-9A65-D95F9358DD83}" srcId="{900E35B8-C74A-448F-B9A8-9B4C863881D4}" destId="{18C21D84-11B1-489D-B33D-9D8FDA330A35}" srcOrd="1" destOrd="0" parTransId="{7C2A8F6B-DB63-42F8-8AA8-534ADDE19539}" sibTransId="{A365E7B3-386A-4E1B-9C1F-E63BCC39255B}"/>
    <dgm:cxn modelId="{54AB5A63-0BA3-4670-BC9C-C621C979BE03}" type="presOf" srcId="{3736A2D0-F73F-4AE2-B706-9ACF79D28E6B}" destId="{66FF2A48-FD42-497E-AF0E-E3F6FD9C2737}" srcOrd="0" destOrd="0" presId="urn:microsoft.com/office/officeart/2005/8/layout/orgChart1"/>
    <dgm:cxn modelId="{81D6617C-1869-43CD-99AA-A9110C356873}" type="presOf" srcId="{8BCB752F-02B1-4EB8-8CB4-6C8AD3DE87B9}" destId="{A5678408-DD61-4F07-913E-F66A8AA99A95}" srcOrd="0" destOrd="0" presId="urn:microsoft.com/office/officeart/2005/8/layout/orgChart1"/>
    <dgm:cxn modelId="{6335C90C-9909-4E37-B558-D6AAFE8070A8}" type="presOf" srcId="{024AA833-8DDE-42CB-8958-F0378FE25801}" destId="{F3A30D21-0E7D-4846-A03C-7120E9019E09}" srcOrd="0" destOrd="0" presId="urn:microsoft.com/office/officeart/2005/8/layout/orgChart1"/>
    <dgm:cxn modelId="{7C2860BA-E021-4BDE-A99F-912EDE5ED423}" type="presOf" srcId="{18C21D84-11B1-489D-B33D-9D8FDA330A35}" destId="{1FD4FE39-1EE0-4AA0-8FC9-9081C0319505}" srcOrd="0" destOrd="0" presId="urn:microsoft.com/office/officeart/2005/8/layout/orgChart1"/>
    <dgm:cxn modelId="{85EABC5B-36B5-4A1E-B29F-EFCDA8F80B28}" type="presOf" srcId="{18C21D84-11B1-489D-B33D-9D8FDA330A35}" destId="{D3A4127F-C448-41ED-894D-598FEC65C082}" srcOrd="1" destOrd="0" presId="urn:microsoft.com/office/officeart/2005/8/layout/orgChart1"/>
    <dgm:cxn modelId="{B15FDFB5-4686-4C76-B2B9-24BF848E2A30}" type="presOf" srcId="{900E35B8-C74A-448F-B9A8-9B4C863881D4}" destId="{2D801919-4AAE-46AB-929D-8A8CBFE805F4}" srcOrd="0" destOrd="0" presId="urn:microsoft.com/office/officeart/2005/8/layout/orgChart1"/>
    <dgm:cxn modelId="{7927480A-F405-46E3-AC7E-D81F8879D1C6}" type="presOf" srcId="{3736A2D0-F73F-4AE2-B706-9ACF79D28E6B}" destId="{03B86DCE-2E2F-403D-A534-DE22D369D308}" srcOrd="1" destOrd="0" presId="urn:microsoft.com/office/officeart/2005/8/layout/orgChart1"/>
    <dgm:cxn modelId="{71ED02C2-A1FC-4A65-B0B8-9F40C38D3A34}" srcId="{024AA833-8DDE-42CB-8958-F0378FE25801}" destId="{900E35B8-C74A-448F-B9A8-9B4C863881D4}" srcOrd="0" destOrd="0" parTransId="{041A7C48-A3A1-4FF9-8364-8F6284332349}" sibTransId="{E24D0F25-4ED0-4349-AE36-05A25344FD18}"/>
    <dgm:cxn modelId="{1E16066A-1DA6-432A-A9E8-C2D457B1AB82}" type="presOf" srcId="{E4A42854-480C-43B7-8634-82170E7482ED}" destId="{6521056E-7EB1-45A9-9E2B-4EAA2D59FBB6}" srcOrd="0" destOrd="0" presId="urn:microsoft.com/office/officeart/2005/8/layout/orgChart1"/>
    <dgm:cxn modelId="{288D8E3D-7357-44D2-9118-D42DE84D957D}" srcId="{900E35B8-C74A-448F-B9A8-9B4C863881D4}" destId="{3736A2D0-F73F-4AE2-B706-9ACF79D28E6B}" srcOrd="0" destOrd="0" parTransId="{0CD8DF44-C580-430A-AF8E-78AB55670ABD}" sibTransId="{ED04740A-508F-471B-81FB-76E6EC3CDD46}"/>
    <dgm:cxn modelId="{15DC1EDB-05A8-43C1-A679-66B53DD449BF}" type="presOf" srcId="{43AAA346-007D-42A7-99F1-6968D270BE0D}" destId="{0A82375C-F51E-4FCE-8705-31315EA045F1}" srcOrd="0" destOrd="0" presId="urn:microsoft.com/office/officeart/2005/8/layout/orgChart1"/>
    <dgm:cxn modelId="{DEB2EA42-F272-457D-813B-92FF44993F97}" type="presOf" srcId="{8BCB752F-02B1-4EB8-8CB4-6C8AD3DE87B9}" destId="{7EB5100B-24EE-4EF0-B544-9283AFEE1D5A}" srcOrd="1" destOrd="0" presId="urn:microsoft.com/office/officeart/2005/8/layout/orgChart1"/>
    <dgm:cxn modelId="{32441A55-9203-4508-A686-7D0B19BAA50C}" type="presOf" srcId="{362C0D08-AD47-46F2-B0FD-F5E6AEE5FC8B}" destId="{007B1477-6955-4EB6-BC72-E3AD65AFF4DD}" srcOrd="1" destOrd="0" presId="urn:microsoft.com/office/officeart/2005/8/layout/orgChart1"/>
    <dgm:cxn modelId="{0351C45F-8D92-4CE5-A5E1-E1EE5E171F36}" type="presOf" srcId="{0CD8DF44-C580-430A-AF8E-78AB55670ABD}" destId="{62DBDA1D-BC38-4C37-8018-B5510B40DF8A}" srcOrd="0" destOrd="0" presId="urn:microsoft.com/office/officeart/2005/8/layout/orgChart1"/>
    <dgm:cxn modelId="{91A63A78-E204-40C2-8B12-472FD1F4DE4C}" type="presParOf" srcId="{F3A30D21-0E7D-4846-A03C-7120E9019E09}" destId="{BC1367B1-600E-4603-A858-E0747E896E4F}" srcOrd="0" destOrd="0" presId="urn:microsoft.com/office/officeart/2005/8/layout/orgChart1"/>
    <dgm:cxn modelId="{EBDB0A0F-DB6E-47F1-AB99-2D9F4D707645}" type="presParOf" srcId="{BC1367B1-600E-4603-A858-E0747E896E4F}" destId="{9A7BE52A-CC2F-403E-A868-B11DD179BF72}" srcOrd="0" destOrd="0" presId="urn:microsoft.com/office/officeart/2005/8/layout/orgChart1"/>
    <dgm:cxn modelId="{0ACCF88F-8C71-464D-A2CB-C32D4F3D099E}" type="presParOf" srcId="{9A7BE52A-CC2F-403E-A868-B11DD179BF72}" destId="{2D801919-4AAE-46AB-929D-8A8CBFE805F4}" srcOrd="0" destOrd="0" presId="urn:microsoft.com/office/officeart/2005/8/layout/orgChart1"/>
    <dgm:cxn modelId="{FDD0665E-5CE6-4B7F-8DC0-3E61597E2829}" type="presParOf" srcId="{9A7BE52A-CC2F-403E-A868-B11DD179BF72}" destId="{B211C7D1-FF99-4E5D-8545-2C519250E87E}" srcOrd="1" destOrd="0" presId="urn:microsoft.com/office/officeart/2005/8/layout/orgChart1"/>
    <dgm:cxn modelId="{B41EE0F4-E856-4295-9027-B5B7942724E0}" type="presParOf" srcId="{BC1367B1-600E-4603-A858-E0747E896E4F}" destId="{44869BAE-201D-43B8-B99D-664AA354E5D1}" srcOrd="1" destOrd="0" presId="urn:microsoft.com/office/officeart/2005/8/layout/orgChart1"/>
    <dgm:cxn modelId="{5BD00798-EEEB-45AD-911F-C91447D42946}" type="presParOf" srcId="{44869BAE-201D-43B8-B99D-664AA354E5D1}" destId="{4D1A0C1B-7DA6-40C3-9735-3EFB1429CABD}" srcOrd="0" destOrd="0" presId="urn:microsoft.com/office/officeart/2005/8/layout/orgChart1"/>
    <dgm:cxn modelId="{9560B320-B300-4234-AFBE-BCB4581857C2}" type="presParOf" srcId="{44869BAE-201D-43B8-B99D-664AA354E5D1}" destId="{763F1154-31B4-4BAA-8FC5-CF0DE635E1AB}" srcOrd="1" destOrd="0" presId="urn:microsoft.com/office/officeart/2005/8/layout/orgChart1"/>
    <dgm:cxn modelId="{2022FD59-810D-4880-AF93-2AC3EAD77A00}" type="presParOf" srcId="{763F1154-31B4-4BAA-8FC5-CF0DE635E1AB}" destId="{D7001F1D-5833-4C07-91B0-49FA85E1D3E5}" srcOrd="0" destOrd="0" presId="urn:microsoft.com/office/officeart/2005/8/layout/orgChart1"/>
    <dgm:cxn modelId="{F73C7A7B-6757-4B96-AF16-9C9419190A9A}" type="presParOf" srcId="{D7001F1D-5833-4C07-91B0-49FA85E1D3E5}" destId="{1FD4FE39-1EE0-4AA0-8FC9-9081C0319505}" srcOrd="0" destOrd="0" presId="urn:microsoft.com/office/officeart/2005/8/layout/orgChart1"/>
    <dgm:cxn modelId="{D04B0E1A-7931-4ACE-B8C8-885A0DAF6BA3}" type="presParOf" srcId="{D7001F1D-5833-4C07-91B0-49FA85E1D3E5}" destId="{D3A4127F-C448-41ED-894D-598FEC65C082}" srcOrd="1" destOrd="0" presId="urn:microsoft.com/office/officeart/2005/8/layout/orgChart1"/>
    <dgm:cxn modelId="{27953E3E-BC6E-4AED-AC6A-7D8FAD343129}" type="presParOf" srcId="{763F1154-31B4-4BAA-8FC5-CF0DE635E1AB}" destId="{776E3F88-DB1C-41BE-9096-C22B15174709}" srcOrd="1" destOrd="0" presId="urn:microsoft.com/office/officeart/2005/8/layout/orgChart1"/>
    <dgm:cxn modelId="{B4097B8A-CB33-4C59-A773-33A3E09811BA}" type="presParOf" srcId="{763F1154-31B4-4BAA-8FC5-CF0DE635E1AB}" destId="{495546E6-1383-4384-9D10-FEE7C7A7EFC9}" srcOrd="2" destOrd="0" presId="urn:microsoft.com/office/officeart/2005/8/layout/orgChart1"/>
    <dgm:cxn modelId="{01C18750-522B-4A3E-8093-1539FADD03F4}" type="presParOf" srcId="{44869BAE-201D-43B8-B99D-664AA354E5D1}" destId="{6521056E-7EB1-45A9-9E2B-4EAA2D59FBB6}" srcOrd="2" destOrd="0" presId="urn:microsoft.com/office/officeart/2005/8/layout/orgChart1"/>
    <dgm:cxn modelId="{6369BBAE-D859-4487-92D0-372AB78AE76F}" type="presParOf" srcId="{44869BAE-201D-43B8-B99D-664AA354E5D1}" destId="{A103115D-32E5-48DA-B5E2-FCC2A49F2182}" srcOrd="3" destOrd="0" presId="urn:microsoft.com/office/officeart/2005/8/layout/orgChart1"/>
    <dgm:cxn modelId="{0AFF2C2C-832D-435B-873B-BCFE8D2BC1A8}" type="presParOf" srcId="{A103115D-32E5-48DA-B5E2-FCC2A49F2182}" destId="{3B4BF3A0-10AF-4686-AC3A-8D88C6CE553F}" srcOrd="0" destOrd="0" presId="urn:microsoft.com/office/officeart/2005/8/layout/orgChart1"/>
    <dgm:cxn modelId="{29218C30-6250-430C-9241-72937823A89D}" type="presParOf" srcId="{3B4BF3A0-10AF-4686-AC3A-8D88C6CE553F}" destId="{D4A4F7C9-505E-49D7-803A-5AE4C6B4015A}" srcOrd="0" destOrd="0" presId="urn:microsoft.com/office/officeart/2005/8/layout/orgChart1"/>
    <dgm:cxn modelId="{FBC5EB11-EC28-4858-8B11-7B33CED823F8}" type="presParOf" srcId="{3B4BF3A0-10AF-4686-AC3A-8D88C6CE553F}" destId="{007B1477-6955-4EB6-BC72-E3AD65AFF4DD}" srcOrd="1" destOrd="0" presId="urn:microsoft.com/office/officeart/2005/8/layout/orgChart1"/>
    <dgm:cxn modelId="{69E26DA5-4D22-46C8-A4C5-4E2ABEBD114C}" type="presParOf" srcId="{A103115D-32E5-48DA-B5E2-FCC2A49F2182}" destId="{24FBAB49-C4B4-43C5-802D-D07CCA534709}" srcOrd="1" destOrd="0" presId="urn:microsoft.com/office/officeart/2005/8/layout/orgChart1"/>
    <dgm:cxn modelId="{816BE801-D765-4D5B-A2C5-2D8AEA612F47}" type="presParOf" srcId="{A103115D-32E5-48DA-B5E2-FCC2A49F2182}" destId="{33F1E833-87B6-452A-A163-E908A9E30C14}" srcOrd="2" destOrd="0" presId="urn:microsoft.com/office/officeart/2005/8/layout/orgChart1"/>
    <dgm:cxn modelId="{FCD9C780-33B5-4DD4-BC54-7041BF4841BD}" type="presParOf" srcId="{44869BAE-201D-43B8-B99D-664AA354E5D1}" destId="{0A82375C-F51E-4FCE-8705-31315EA045F1}" srcOrd="4" destOrd="0" presId="urn:microsoft.com/office/officeart/2005/8/layout/orgChart1"/>
    <dgm:cxn modelId="{0147FDC8-4776-40C1-BFD9-6E6ACA072919}" type="presParOf" srcId="{44869BAE-201D-43B8-B99D-664AA354E5D1}" destId="{17727AE5-9916-4AC3-A93C-DA04A764732F}" srcOrd="5" destOrd="0" presId="urn:microsoft.com/office/officeart/2005/8/layout/orgChart1"/>
    <dgm:cxn modelId="{683A0452-D70D-418E-9AA5-82452AAC341F}" type="presParOf" srcId="{17727AE5-9916-4AC3-A93C-DA04A764732F}" destId="{B52EF94A-3465-458D-81FB-74856CB2E05A}" srcOrd="0" destOrd="0" presId="urn:microsoft.com/office/officeart/2005/8/layout/orgChart1"/>
    <dgm:cxn modelId="{82708F76-09E0-47A0-B979-D7E103935B8A}" type="presParOf" srcId="{B52EF94A-3465-458D-81FB-74856CB2E05A}" destId="{A5678408-DD61-4F07-913E-F66A8AA99A95}" srcOrd="0" destOrd="0" presId="urn:microsoft.com/office/officeart/2005/8/layout/orgChart1"/>
    <dgm:cxn modelId="{50FCA63C-DA8D-4333-8F31-4947FB733913}" type="presParOf" srcId="{B52EF94A-3465-458D-81FB-74856CB2E05A}" destId="{7EB5100B-24EE-4EF0-B544-9283AFEE1D5A}" srcOrd="1" destOrd="0" presId="urn:microsoft.com/office/officeart/2005/8/layout/orgChart1"/>
    <dgm:cxn modelId="{39FA9198-A245-4D26-9765-DE0387BCBC45}" type="presParOf" srcId="{17727AE5-9916-4AC3-A93C-DA04A764732F}" destId="{9743ADD1-AA68-4604-8900-2F8B0610BB77}" srcOrd="1" destOrd="0" presId="urn:microsoft.com/office/officeart/2005/8/layout/orgChart1"/>
    <dgm:cxn modelId="{B3ABF4F3-2F54-4648-99D1-DC3F3ED1C63A}" type="presParOf" srcId="{17727AE5-9916-4AC3-A93C-DA04A764732F}" destId="{16E58118-3A49-4773-87B4-38B42E0F95FB}" srcOrd="2" destOrd="0" presId="urn:microsoft.com/office/officeart/2005/8/layout/orgChart1"/>
    <dgm:cxn modelId="{BA580B48-4850-4350-A917-EA513B1E1A3A}" type="presParOf" srcId="{BC1367B1-600E-4603-A858-E0747E896E4F}" destId="{0564C3B7-D0C0-4294-9942-4716DB869734}" srcOrd="2" destOrd="0" presId="urn:microsoft.com/office/officeart/2005/8/layout/orgChart1"/>
    <dgm:cxn modelId="{49B5B3C1-BEA8-46B4-A58A-FA69A785924E}" type="presParOf" srcId="{0564C3B7-D0C0-4294-9942-4716DB869734}" destId="{62DBDA1D-BC38-4C37-8018-B5510B40DF8A}" srcOrd="0" destOrd="0" presId="urn:microsoft.com/office/officeart/2005/8/layout/orgChart1"/>
    <dgm:cxn modelId="{A0F9717D-13D9-4A3C-8ECB-E80D62E83DD9}" type="presParOf" srcId="{0564C3B7-D0C0-4294-9942-4716DB869734}" destId="{23143797-E567-4567-B5E8-7A892506076C}" srcOrd="1" destOrd="0" presId="urn:microsoft.com/office/officeart/2005/8/layout/orgChart1"/>
    <dgm:cxn modelId="{9A1BB561-45D5-4FD7-BC8B-D23F21249E40}" type="presParOf" srcId="{23143797-E567-4567-B5E8-7A892506076C}" destId="{3AA3B654-52A0-44FE-B07E-4741AA3F52FF}" srcOrd="0" destOrd="0" presId="urn:microsoft.com/office/officeart/2005/8/layout/orgChart1"/>
    <dgm:cxn modelId="{9AF172DF-A68D-47E1-8509-C701A86435CB}" type="presParOf" srcId="{3AA3B654-52A0-44FE-B07E-4741AA3F52FF}" destId="{66FF2A48-FD42-497E-AF0E-E3F6FD9C2737}" srcOrd="0" destOrd="0" presId="urn:microsoft.com/office/officeart/2005/8/layout/orgChart1"/>
    <dgm:cxn modelId="{5AFE5917-93E5-48F7-832D-49C15696AEDF}" type="presParOf" srcId="{3AA3B654-52A0-44FE-B07E-4741AA3F52FF}" destId="{03B86DCE-2E2F-403D-A534-DE22D369D308}" srcOrd="1" destOrd="0" presId="urn:microsoft.com/office/officeart/2005/8/layout/orgChart1"/>
    <dgm:cxn modelId="{7845897C-85ED-427A-9646-5EE15A690F86}" type="presParOf" srcId="{23143797-E567-4567-B5E8-7A892506076C}" destId="{DA074864-D8F0-49CA-A65D-0D3BD4DD225B}" srcOrd="1" destOrd="0" presId="urn:microsoft.com/office/officeart/2005/8/layout/orgChart1"/>
    <dgm:cxn modelId="{F65F92A5-BBE9-46D5-9DBD-732DAB014908}" type="presParOf" srcId="{23143797-E567-4567-B5E8-7A892506076C}" destId="{84DDB04A-3570-4335-A9A2-2E742430F5C3}" srcOrd="2" destOrd="0" presId="urn:microsoft.com/office/officeart/2005/8/layout/orgChar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DBDA1D-BC38-4C37-8018-B5510B40DF8A}">
      <dsp:nvSpPr>
        <dsp:cNvPr id="0" name=""/>
        <dsp:cNvSpPr/>
      </dsp:nvSpPr>
      <dsp:spPr>
        <a:xfrm>
          <a:off x="4034864" y="1099583"/>
          <a:ext cx="91440" cy="476926"/>
        </a:xfrm>
        <a:custGeom>
          <a:avLst/>
          <a:gdLst/>
          <a:ahLst/>
          <a:cxnLst/>
          <a:rect l="0" t="0" r="0" b="0"/>
          <a:pathLst>
            <a:path>
              <a:moveTo>
                <a:pt x="79935" y="0"/>
              </a:moveTo>
              <a:lnTo>
                <a:pt x="79935" y="476926"/>
              </a:lnTo>
              <a:lnTo>
                <a:pt x="45720" y="476926"/>
              </a:lnTo>
            </a:path>
          </a:pathLst>
        </a:custGeom>
        <a:noFill/>
        <a:ln w="55000" cap="flat" cmpd="thickThin"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A82375C-F51E-4FCE-8705-31315EA045F1}">
      <dsp:nvSpPr>
        <dsp:cNvPr id="0" name=""/>
        <dsp:cNvSpPr/>
      </dsp:nvSpPr>
      <dsp:spPr>
        <a:xfrm>
          <a:off x="4114800" y="1099583"/>
          <a:ext cx="1952970" cy="958130"/>
        </a:xfrm>
        <a:custGeom>
          <a:avLst/>
          <a:gdLst/>
          <a:ahLst/>
          <a:cxnLst/>
          <a:rect l="0" t="0" r="0" b="0"/>
          <a:pathLst>
            <a:path>
              <a:moveTo>
                <a:pt x="0" y="0"/>
              </a:moveTo>
              <a:lnTo>
                <a:pt x="0" y="923915"/>
              </a:lnTo>
              <a:lnTo>
                <a:pt x="1952970" y="923915"/>
              </a:lnTo>
              <a:lnTo>
                <a:pt x="1952970" y="958130"/>
              </a:lnTo>
            </a:path>
          </a:pathLst>
        </a:custGeom>
        <a:noFill/>
        <a:ln w="55000" cap="flat" cmpd="thickThin"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521056E-7EB1-45A9-9E2B-4EAA2D59FBB6}">
      <dsp:nvSpPr>
        <dsp:cNvPr id="0" name=""/>
        <dsp:cNvSpPr/>
      </dsp:nvSpPr>
      <dsp:spPr>
        <a:xfrm>
          <a:off x="4114800" y="1099583"/>
          <a:ext cx="290416" cy="993575"/>
        </a:xfrm>
        <a:custGeom>
          <a:avLst/>
          <a:gdLst/>
          <a:ahLst/>
          <a:cxnLst/>
          <a:rect l="0" t="0" r="0" b="0"/>
          <a:pathLst>
            <a:path>
              <a:moveTo>
                <a:pt x="0" y="0"/>
              </a:moveTo>
              <a:lnTo>
                <a:pt x="0" y="959359"/>
              </a:lnTo>
              <a:lnTo>
                <a:pt x="290416" y="959359"/>
              </a:lnTo>
              <a:lnTo>
                <a:pt x="290416" y="993575"/>
              </a:lnTo>
            </a:path>
          </a:pathLst>
        </a:custGeom>
        <a:noFill/>
        <a:ln w="55000" cap="flat" cmpd="thickThin"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D1A0C1B-7DA6-40C3-9735-3EFB1429CABD}">
      <dsp:nvSpPr>
        <dsp:cNvPr id="0" name=""/>
        <dsp:cNvSpPr/>
      </dsp:nvSpPr>
      <dsp:spPr>
        <a:xfrm>
          <a:off x="2427568" y="1099583"/>
          <a:ext cx="1687231" cy="983776"/>
        </a:xfrm>
        <a:custGeom>
          <a:avLst/>
          <a:gdLst/>
          <a:ahLst/>
          <a:cxnLst/>
          <a:rect l="0" t="0" r="0" b="0"/>
          <a:pathLst>
            <a:path>
              <a:moveTo>
                <a:pt x="1687231" y="0"/>
              </a:moveTo>
              <a:lnTo>
                <a:pt x="1687231" y="949560"/>
              </a:lnTo>
              <a:lnTo>
                <a:pt x="0" y="949560"/>
              </a:lnTo>
              <a:lnTo>
                <a:pt x="0" y="983776"/>
              </a:lnTo>
            </a:path>
          </a:pathLst>
        </a:custGeom>
        <a:noFill/>
        <a:ln w="55000" cap="flat" cmpd="thickThin"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D801919-4AAE-46AB-929D-8A8CBFE805F4}">
      <dsp:nvSpPr>
        <dsp:cNvPr id="0" name=""/>
        <dsp:cNvSpPr/>
      </dsp:nvSpPr>
      <dsp:spPr>
        <a:xfrm>
          <a:off x="2903596" y="4278"/>
          <a:ext cx="2422406" cy="1095304"/>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i="0" kern="1200" smtClean="0"/>
            <a:t>Compulsory core courses</a:t>
          </a:r>
        </a:p>
        <a:p>
          <a:pPr lvl="0" algn="ctr" defTabSz="533400">
            <a:lnSpc>
              <a:spcPct val="90000"/>
            </a:lnSpc>
            <a:spcBef>
              <a:spcPct val="0"/>
            </a:spcBef>
            <a:spcAft>
              <a:spcPct val="35000"/>
            </a:spcAft>
          </a:pPr>
          <a:r>
            <a:rPr lang="en-US" sz="1050" kern="1200" smtClean="0"/>
            <a:t> Applied Linguistics, </a:t>
          </a:r>
        </a:p>
        <a:p>
          <a:pPr lvl="0" algn="ctr" defTabSz="533400">
            <a:lnSpc>
              <a:spcPct val="90000"/>
            </a:lnSpc>
            <a:spcBef>
              <a:spcPct val="0"/>
            </a:spcBef>
            <a:spcAft>
              <a:spcPct val="35000"/>
            </a:spcAft>
          </a:pPr>
          <a:r>
            <a:rPr lang="en-US" sz="1050" kern="1200" smtClean="0"/>
            <a:t>ELT Methods &amp; Practices</a:t>
          </a:r>
          <a:endParaRPr lang="el-GR" sz="1050" kern="1200" dirty="0"/>
        </a:p>
      </dsp:txBody>
      <dsp:txXfrm>
        <a:off x="2903596" y="4278"/>
        <a:ext cx="2422406" cy="1095304"/>
      </dsp:txXfrm>
    </dsp:sp>
    <dsp:sp modelId="{1FD4FE39-1EE0-4AA0-8FC9-9081C0319505}">
      <dsp:nvSpPr>
        <dsp:cNvPr id="0" name=""/>
        <dsp:cNvSpPr/>
      </dsp:nvSpPr>
      <dsp:spPr>
        <a:xfrm>
          <a:off x="1306489" y="2083360"/>
          <a:ext cx="2242158" cy="2442601"/>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Professional Background courses</a:t>
          </a:r>
        </a:p>
        <a:p>
          <a:pPr lvl="0" algn="ctr" defTabSz="533400">
            <a:lnSpc>
              <a:spcPct val="90000"/>
            </a:lnSpc>
            <a:spcBef>
              <a:spcPct val="0"/>
            </a:spcBef>
            <a:spcAft>
              <a:spcPct val="35000"/>
            </a:spcAft>
          </a:pPr>
          <a:r>
            <a:rPr lang="en-US" sz="1200" kern="1200" dirty="0"/>
            <a:t>European Perspectives in foreign language teaching, learning and assessment, Error analysis; Psycholinguistics, Pedagogical discourse of ELT,</a:t>
          </a:r>
        </a:p>
        <a:p>
          <a:pPr lvl="0" algn="ctr" defTabSz="533400">
            <a:lnSpc>
              <a:spcPct val="90000"/>
            </a:lnSpc>
            <a:spcBef>
              <a:spcPct val="0"/>
            </a:spcBef>
            <a:spcAft>
              <a:spcPct val="35000"/>
            </a:spcAft>
          </a:pPr>
          <a:r>
            <a:rPr lang="en-US" sz="1200" kern="1200" dirty="0"/>
            <a:t> Psychology of Learning and Learning Difficulties</a:t>
          </a:r>
          <a:endParaRPr lang="el-GR" sz="1200" kern="1200" dirty="0"/>
        </a:p>
      </dsp:txBody>
      <dsp:txXfrm>
        <a:off x="1306489" y="2083360"/>
        <a:ext cx="2242158" cy="2442601"/>
      </dsp:txXfrm>
    </dsp:sp>
    <dsp:sp modelId="{D4A4F7C9-505E-49D7-803A-5AE4C6B4015A}">
      <dsp:nvSpPr>
        <dsp:cNvPr id="0" name=""/>
        <dsp:cNvSpPr/>
      </dsp:nvSpPr>
      <dsp:spPr>
        <a:xfrm>
          <a:off x="3642114" y="2093158"/>
          <a:ext cx="1526202" cy="243001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Professional Development Courses</a:t>
          </a:r>
        </a:p>
        <a:p>
          <a:pPr lvl="0" algn="ctr" defTabSz="533400">
            <a:lnSpc>
              <a:spcPct val="90000"/>
            </a:lnSpc>
            <a:spcBef>
              <a:spcPct val="0"/>
            </a:spcBef>
            <a:spcAft>
              <a:spcPct val="35000"/>
            </a:spcAft>
          </a:pPr>
          <a:r>
            <a:rPr lang="en-US" sz="1200" kern="1200" dirty="0"/>
            <a:t>Theories and Practices of Writing, Evaluation and Assessment in Language education </a:t>
          </a:r>
          <a:endParaRPr lang="el-GR" sz="1200" kern="1200" dirty="0"/>
        </a:p>
      </dsp:txBody>
      <dsp:txXfrm>
        <a:off x="3642114" y="2093158"/>
        <a:ext cx="1526202" cy="2430018"/>
      </dsp:txXfrm>
    </dsp:sp>
    <dsp:sp modelId="{A5678408-DD61-4F07-913E-F66A8AA99A95}">
      <dsp:nvSpPr>
        <dsp:cNvPr id="0" name=""/>
        <dsp:cNvSpPr/>
      </dsp:nvSpPr>
      <dsp:spPr>
        <a:xfrm>
          <a:off x="5211540" y="2057714"/>
          <a:ext cx="1712460" cy="2468247"/>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t>Professional Training Courses </a:t>
          </a:r>
        </a:p>
        <a:p>
          <a:pPr lvl="0" algn="ctr" defTabSz="711200">
            <a:lnSpc>
              <a:spcPct val="90000"/>
            </a:lnSpc>
            <a:spcBef>
              <a:spcPct val="0"/>
            </a:spcBef>
            <a:spcAft>
              <a:spcPct val="35000"/>
            </a:spcAft>
          </a:pPr>
          <a:r>
            <a:rPr lang="en-US" sz="1600" kern="1200" dirty="0"/>
            <a:t>TEFL Practicum, Practice Teaching in TEFL</a:t>
          </a:r>
          <a:endParaRPr lang="el-GR" sz="1600" kern="1200" dirty="0"/>
        </a:p>
      </dsp:txBody>
      <dsp:txXfrm>
        <a:off x="5211540" y="2057714"/>
        <a:ext cx="1712460" cy="2468247"/>
      </dsp:txXfrm>
    </dsp:sp>
    <dsp:sp modelId="{66FF2A48-FD42-497E-AF0E-E3F6FD9C2737}">
      <dsp:nvSpPr>
        <dsp:cNvPr id="0" name=""/>
        <dsp:cNvSpPr/>
      </dsp:nvSpPr>
      <dsp:spPr>
        <a:xfrm>
          <a:off x="2789009" y="1168014"/>
          <a:ext cx="1291574" cy="816989"/>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Electives</a:t>
          </a:r>
          <a:endParaRPr lang="el-GR" sz="1200" b="1" kern="1200" dirty="0"/>
        </a:p>
      </dsp:txBody>
      <dsp:txXfrm>
        <a:off x="2789009" y="1168014"/>
        <a:ext cx="1291574" cy="81698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4A96264-5874-4E2F-B4FA-D4DDA739FFD8}" type="datetimeFigureOut">
              <a:rPr lang="el-GR" smtClean="0"/>
              <a:pPr/>
              <a:t>25/4/2014</a:t>
            </a:fld>
            <a:endParaRPr lang="el-G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9CCFA56-DCA4-469D-806C-8D863A15C4D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A96264-5874-4E2F-B4FA-D4DDA739FFD8}" type="datetimeFigureOut">
              <a:rPr lang="el-GR" smtClean="0"/>
              <a:pPr/>
              <a:t>25/4/2014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19CCFA56-DCA4-469D-806C-8D863A15C4D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A96264-5874-4E2F-B4FA-D4DDA739FFD8}" type="datetimeFigureOut">
              <a:rPr lang="el-GR" smtClean="0"/>
              <a:pPr/>
              <a:t>25/4/2014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19CCFA56-DCA4-469D-806C-8D863A15C4D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A96264-5874-4E2F-B4FA-D4DDA739FFD8}" type="datetimeFigureOut">
              <a:rPr lang="el-GR" smtClean="0"/>
              <a:pPr/>
              <a:t>25/4/2014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19CCFA56-DCA4-469D-806C-8D863A15C4D3}" type="slidenum">
              <a:rPr lang="el-GR" smtClean="0"/>
              <a:pPr/>
              <a:t>‹#›</a:t>
            </a:fld>
            <a:endParaRPr lang="el-G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4A96264-5874-4E2F-B4FA-D4DDA739FFD8}" type="datetimeFigureOut">
              <a:rPr lang="el-GR" smtClean="0"/>
              <a:pPr/>
              <a:t>25/4/2014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19CCFA56-DCA4-469D-806C-8D863A15C4D3}" type="slidenum">
              <a:rPr lang="el-GR" smtClean="0"/>
              <a:pPr/>
              <a:t>‹#›</a:t>
            </a:fld>
            <a:endParaRPr lang="el-G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A96264-5874-4E2F-B4FA-D4DDA739FFD8}" type="datetimeFigureOut">
              <a:rPr lang="el-GR" smtClean="0"/>
              <a:pPr/>
              <a:t>25/4/2014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19CCFA56-DCA4-469D-806C-8D863A15C4D3}" type="slidenum">
              <a:rPr lang="el-GR" smtClean="0"/>
              <a:pPr/>
              <a:t>‹#›</a:t>
            </a:fld>
            <a:endParaRPr lang="el-G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4A96264-5874-4E2F-B4FA-D4DDA739FFD8}" type="datetimeFigureOut">
              <a:rPr lang="el-GR" smtClean="0"/>
              <a:pPr/>
              <a:t>25/4/2014</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19CCFA56-DCA4-469D-806C-8D863A15C4D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4A96264-5874-4E2F-B4FA-D4DDA739FFD8}" type="datetimeFigureOut">
              <a:rPr lang="el-GR" smtClean="0"/>
              <a:pPr/>
              <a:t>25/4/2014</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19CCFA56-DCA4-469D-806C-8D863A15C4D3}" type="slidenum">
              <a:rPr lang="el-GR" smtClean="0"/>
              <a:pPr/>
              <a:t>‹#›</a:t>
            </a:fld>
            <a:endParaRPr lang="el-G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4A96264-5874-4E2F-B4FA-D4DDA739FFD8}" type="datetimeFigureOut">
              <a:rPr lang="el-GR" smtClean="0"/>
              <a:pPr/>
              <a:t>25/4/2014</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19CCFA56-DCA4-469D-806C-8D863A15C4D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4A96264-5874-4E2F-B4FA-D4DDA739FFD8}" type="datetimeFigureOut">
              <a:rPr lang="el-GR" smtClean="0"/>
              <a:pPr/>
              <a:t>25/4/2014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19CCFA56-DCA4-469D-806C-8D863A15C4D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4A96264-5874-4E2F-B4FA-D4DDA739FFD8}" type="datetimeFigureOut">
              <a:rPr lang="el-GR" smtClean="0"/>
              <a:pPr/>
              <a:t>25/4/2014</a:t>
            </a:fld>
            <a:endParaRPr lang="el-G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9CCFA56-DCA4-469D-806C-8D863A15C4D3}" type="slidenum">
              <a:rPr lang="el-GR" smtClean="0"/>
              <a:pPr/>
              <a:t>‹#›</a:t>
            </a:fld>
            <a:endParaRPr lang="el-G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4A96264-5874-4E2F-B4FA-D4DDA739FFD8}" type="datetimeFigureOut">
              <a:rPr lang="el-GR" smtClean="0"/>
              <a:pPr/>
              <a:t>25/4/2014</a:t>
            </a:fld>
            <a:endParaRPr lang="el-G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9CCFA56-DCA4-469D-806C-8D863A15C4D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45650"/>
          </a:xfrm>
        </p:spPr>
        <p:txBody>
          <a:bodyPr>
            <a:normAutofit fontScale="90000"/>
          </a:bodyPr>
          <a:lstStyle/>
          <a:p>
            <a:r>
              <a:rPr lang="en-US" dirty="0" smtClean="0">
                <a:solidFill>
                  <a:schemeClr val="tx1">
                    <a:lumMod val="50000"/>
                  </a:schemeClr>
                </a:solidFill>
              </a:rPr>
              <a:t>Evaluation and Assessment in Language Education </a:t>
            </a:r>
            <a:r>
              <a:rPr lang="el-GR" dirty="0" smtClean="0">
                <a:solidFill>
                  <a:schemeClr val="accent2">
                    <a:lumMod val="75000"/>
                  </a:schemeClr>
                </a:solidFill>
              </a:rPr>
              <a:t/>
            </a:r>
            <a:br>
              <a:rPr lang="el-GR" dirty="0" smtClean="0">
                <a:solidFill>
                  <a:schemeClr val="accent2">
                    <a:lumMod val="75000"/>
                  </a:schemeClr>
                </a:solidFill>
              </a:rPr>
            </a:br>
            <a:r>
              <a:rPr lang="en-US" dirty="0" smtClean="0">
                <a:solidFill>
                  <a:schemeClr val="accent1">
                    <a:lumMod val="75000"/>
                  </a:schemeClr>
                </a:solidFill>
              </a:rPr>
              <a:t>Introduction to the course </a:t>
            </a:r>
            <a:endParaRPr lang="el-GR" dirty="0">
              <a:solidFill>
                <a:schemeClr val="accent1">
                  <a:lumMod val="75000"/>
                </a:schemeClr>
              </a:solidFill>
            </a:endParaRPr>
          </a:p>
        </p:txBody>
      </p:sp>
      <p:sp>
        <p:nvSpPr>
          <p:cNvPr id="3" name="Subtitle 2"/>
          <p:cNvSpPr>
            <a:spLocks noGrp="1"/>
          </p:cNvSpPr>
          <p:nvPr>
            <p:ph type="subTitle" idx="1"/>
          </p:nvPr>
        </p:nvSpPr>
        <p:spPr/>
        <p:txBody>
          <a:bodyPr/>
          <a:lstStyle/>
          <a:p>
            <a:pPr>
              <a:defRPr/>
            </a:pPr>
            <a:r>
              <a:rPr lang="en-US" b="1" dirty="0" smtClean="0">
                <a:solidFill>
                  <a:schemeClr val="accent1">
                    <a:lumMod val="75000"/>
                  </a:schemeClr>
                </a:solidFill>
              </a:rPr>
              <a:t>6</a:t>
            </a:r>
            <a:r>
              <a:rPr lang="en-US" b="1" baseline="30000" dirty="0" smtClean="0">
                <a:solidFill>
                  <a:schemeClr val="accent1">
                    <a:lumMod val="75000"/>
                  </a:schemeClr>
                </a:solidFill>
              </a:rPr>
              <a:t>th</a:t>
            </a:r>
            <a:r>
              <a:rPr lang="en-US" b="1" dirty="0" smtClean="0">
                <a:solidFill>
                  <a:schemeClr val="accent1">
                    <a:lumMod val="75000"/>
                  </a:schemeClr>
                </a:solidFill>
              </a:rPr>
              <a:t> semester</a:t>
            </a:r>
            <a:endParaRPr lang="el-GR" dirty="0" smtClean="0">
              <a:solidFill>
                <a:schemeClr val="accent1">
                  <a:lumMod val="75000"/>
                </a:schemeClr>
              </a:solidFill>
            </a:endParaRPr>
          </a:p>
          <a:p>
            <a:pPr>
              <a:defRPr/>
            </a:pPr>
            <a:r>
              <a:rPr lang="en-US" b="1" dirty="0" smtClean="0">
                <a:solidFill>
                  <a:schemeClr val="accent1">
                    <a:lumMod val="75000"/>
                  </a:schemeClr>
                </a:solidFill>
              </a:rPr>
              <a:t>Course Instructor: Kia Karavas</a:t>
            </a:r>
            <a:endParaRPr lang="el-GR" dirty="0">
              <a:solidFill>
                <a:schemeClr val="accent1">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800" dirty="0" smtClean="0"/>
              <a:t>There is no specific textbook which forms the core text for the course. Students are provided with a range of articles and other documents in the courses’ e-class  which relate to the various themes and topics covered by the course. Two classic reference books related to the foci of the course have been uploaded in the course’s e-class which students might find helpful in organizing their study. These are:</a:t>
            </a:r>
            <a:endParaRPr lang="el-GR" sz="2800" dirty="0" smtClean="0"/>
          </a:p>
          <a:p>
            <a:r>
              <a:rPr lang="en-US" sz="2800" dirty="0" smtClean="0"/>
              <a:t>Bachman, L. (1990) </a:t>
            </a:r>
            <a:r>
              <a:rPr lang="en-US" sz="2800" i="1" dirty="0" smtClean="0"/>
              <a:t>Fundamental Considerations in Language Testing</a:t>
            </a:r>
            <a:r>
              <a:rPr lang="en-US" sz="2800" dirty="0" smtClean="0"/>
              <a:t>. Oxford University Press. </a:t>
            </a:r>
            <a:endParaRPr lang="el-GR" sz="2800" dirty="0" smtClean="0"/>
          </a:p>
          <a:p>
            <a:r>
              <a:rPr lang="en-US" sz="2800" dirty="0" smtClean="0"/>
              <a:t>Rea-</a:t>
            </a:r>
            <a:r>
              <a:rPr lang="en-US" sz="2800" dirty="0" err="1" smtClean="0"/>
              <a:t>Dickins</a:t>
            </a:r>
            <a:r>
              <a:rPr lang="en-US" sz="2800" dirty="0" smtClean="0"/>
              <a:t>, P. and Germaine, K. (1992) </a:t>
            </a:r>
            <a:r>
              <a:rPr lang="en-US" sz="2800" i="1" dirty="0" smtClean="0"/>
              <a:t>Evaluation</a:t>
            </a:r>
            <a:r>
              <a:rPr lang="en-US" sz="2800" dirty="0" smtClean="0"/>
              <a:t>. Oxford University Press.</a:t>
            </a:r>
            <a:endParaRPr lang="el-GR" sz="2800" dirty="0" smtClean="0"/>
          </a:p>
          <a:p>
            <a:endParaRPr lang="el-GR" dirty="0"/>
          </a:p>
        </p:txBody>
      </p:sp>
      <p:sp>
        <p:nvSpPr>
          <p:cNvPr id="3" name="Title 2"/>
          <p:cNvSpPr>
            <a:spLocks noGrp="1"/>
          </p:cNvSpPr>
          <p:nvPr>
            <p:ph type="title"/>
          </p:nvPr>
        </p:nvSpPr>
        <p:spPr/>
        <p:txBody>
          <a:bodyPr/>
          <a:lstStyle/>
          <a:p>
            <a:r>
              <a:rPr lang="en-US" sz="4400" dirty="0" smtClean="0"/>
              <a:t>Course Materials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800" i="1" dirty="0" smtClean="0"/>
              <a:t>What is educational evaluation? Why, what and how can we evaluate? How do we evaluate student learning? What are the qualities of a good test? How do I choose appropriate tests for my students?</a:t>
            </a:r>
            <a:endParaRPr lang="el-GR" sz="2800" dirty="0" smtClean="0"/>
          </a:p>
          <a:p>
            <a:r>
              <a:rPr lang="en-US" sz="2800" dirty="0" smtClean="0"/>
              <a:t>These are some of the questions that this course attempts to answer. </a:t>
            </a:r>
          </a:p>
          <a:p>
            <a:r>
              <a:rPr lang="en-US" sz="2800" dirty="0" smtClean="0"/>
              <a:t>More specifically, this course has a dual focus a) evaluation in ELT and b) language testing and assessment. The course aims at raising students’ awareness of the principles and mechanics of educational evaluation and at familiarizing them with principles of good assessment and with a range of assessment tools for language learners.</a:t>
            </a:r>
            <a:endParaRPr lang="el-GR" sz="2800" dirty="0" smtClean="0"/>
          </a:p>
          <a:p>
            <a:endParaRPr lang="el-GR" dirty="0"/>
          </a:p>
        </p:txBody>
      </p:sp>
      <p:sp>
        <p:nvSpPr>
          <p:cNvPr id="3" name="Title 2"/>
          <p:cNvSpPr>
            <a:spLocks noGrp="1"/>
          </p:cNvSpPr>
          <p:nvPr>
            <p:ph type="title"/>
          </p:nvPr>
        </p:nvSpPr>
        <p:spPr/>
        <p:txBody>
          <a:bodyPr/>
          <a:lstStyle/>
          <a:p>
            <a:r>
              <a:rPr lang="en-US" dirty="0" smtClean="0"/>
              <a:t>Course description</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2800" dirty="0" smtClean="0"/>
              <a:t>This is an elective Professional Background Course which is offered as part of our Pre-service Teacher Education and Training </a:t>
            </a:r>
            <a:r>
              <a:rPr lang="en-US" sz="2800" dirty="0" err="1" smtClean="0"/>
              <a:t>Programme</a:t>
            </a:r>
            <a:r>
              <a:rPr lang="en-US" sz="2800" dirty="0" smtClean="0"/>
              <a:t> to 6th semester students of the Faculty.</a:t>
            </a:r>
          </a:p>
          <a:p>
            <a:r>
              <a:rPr lang="en-US" sz="2800" dirty="0" smtClean="0"/>
              <a:t>Course content is delivered through lectures while class discussions and in class group work are strongly encouraged. Guest lectures will also be offered by experts from the field of language testing and evaluation.</a:t>
            </a:r>
            <a:endParaRPr lang="el-GR" sz="2800" dirty="0" smtClean="0"/>
          </a:p>
          <a:p>
            <a:r>
              <a:rPr lang="en-US" sz="2800" dirty="0" smtClean="0"/>
              <a:t>Teaching materials include journal articles, reference books and relevant chapters from books which are all accessible though the course’s e-class. Students are evaluated through a final written exam and through optional individual tasks. The course is evaluated through a questionnaire completed students anonymously</a:t>
            </a:r>
            <a:endParaRPr lang="el-GR" sz="2800" dirty="0" smtClean="0"/>
          </a:p>
          <a:p>
            <a:endParaRPr lang="el-GR" dirty="0"/>
          </a:p>
        </p:txBody>
      </p:sp>
      <p:sp>
        <p:nvSpPr>
          <p:cNvPr id="3" name="Title 2"/>
          <p:cNvSpPr>
            <a:spLocks noGrp="1"/>
          </p:cNvSpPr>
          <p:nvPr>
            <p:ph type="title"/>
          </p:nvPr>
        </p:nvSpPr>
        <p:spPr/>
        <p:txBody>
          <a:bodyPr/>
          <a:lstStyle/>
          <a:p>
            <a:r>
              <a:rPr lang="en-US" dirty="0" smtClean="0"/>
              <a:t>Course description</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PRE-ED </a:t>
            </a:r>
            <a:r>
              <a:rPr lang="en-US" dirty="0" err="1" smtClean="0"/>
              <a:t>Programme</a:t>
            </a:r>
            <a:endParaRPr lang="el-GR"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2D801919-4AAE-46AB-929D-8A8CBFE805F4}"/>
                                            </p:graphicEl>
                                          </p:spTgt>
                                        </p:tgtEl>
                                        <p:attrNameLst>
                                          <p:attrName>style.visibility</p:attrName>
                                        </p:attrNameLst>
                                      </p:cBhvr>
                                      <p:to>
                                        <p:strVal val="visible"/>
                                      </p:to>
                                    </p:set>
                                    <p:animEffect transition="in" filter="wipe(down)">
                                      <p:cBhvr>
                                        <p:cTn id="7" dur="500"/>
                                        <p:tgtEl>
                                          <p:spTgt spid="4">
                                            <p:graphicEl>
                                              <a:dgm id="{2D801919-4AAE-46AB-929D-8A8CBFE805F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dgm id="{62DBDA1D-BC38-4C37-8018-B5510B40DF8A}"/>
                                            </p:graphicEl>
                                          </p:spTgt>
                                        </p:tgtEl>
                                        <p:attrNameLst>
                                          <p:attrName>style.visibility</p:attrName>
                                        </p:attrNameLst>
                                      </p:cBhvr>
                                      <p:to>
                                        <p:strVal val="visible"/>
                                      </p:to>
                                    </p:set>
                                    <p:animEffect transition="in" filter="wipe(down)">
                                      <p:cBhvr>
                                        <p:cTn id="12" dur="500"/>
                                        <p:tgtEl>
                                          <p:spTgt spid="4">
                                            <p:graphicEl>
                                              <a:dgm id="{62DBDA1D-BC38-4C37-8018-B5510B40DF8A}"/>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graphicEl>
                                              <a:dgm id="{66FF2A48-FD42-497E-AF0E-E3F6FD9C2737}"/>
                                            </p:graphicEl>
                                          </p:spTgt>
                                        </p:tgtEl>
                                        <p:attrNameLst>
                                          <p:attrName>style.visibility</p:attrName>
                                        </p:attrNameLst>
                                      </p:cBhvr>
                                      <p:to>
                                        <p:strVal val="visible"/>
                                      </p:to>
                                    </p:set>
                                    <p:animEffect transition="in" filter="wipe(down)">
                                      <p:cBhvr>
                                        <p:cTn id="15" dur="500"/>
                                        <p:tgtEl>
                                          <p:spTgt spid="4">
                                            <p:graphicEl>
                                              <a:dgm id="{66FF2A48-FD42-497E-AF0E-E3F6FD9C273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graphicEl>
                                              <a:dgm id="{4D1A0C1B-7DA6-40C3-9735-3EFB1429CABD}"/>
                                            </p:graphicEl>
                                          </p:spTgt>
                                        </p:tgtEl>
                                        <p:attrNameLst>
                                          <p:attrName>style.visibility</p:attrName>
                                        </p:attrNameLst>
                                      </p:cBhvr>
                                      <p:to>
                                        <p:strVal val="visible"/>
                                      </p:to>
                                    </p:set>
                                    <p:animEffect transition="in" filter="wipe(down)">
                                      <p:cBhvr>
                                        <p:cTn id="20" dur="500"/>
                                        <p:tgtEl>
                                          <p:spTgt spid="4">
                                            <p:graphicEl>
                                              <a:dgm id="{4D1A0C1B-7DA6-40C3-9735-3EFB1429CABD}"/>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
                                            <p:graphicEl>
                                              <a:dgm id="{1FD4FE39-1EE0-4AA0-8FC9-9081C0319505}"/>
                                            </p:graphicEl>
                                          </p:spTgt>
                                        </p:tgtEl>
                                        <p:attrNameLst>
                                          <p:attrName>style.visibility</p:attrName>
                                        </p:attrNameLst>
                                      </p:cBhvr>
                                      <p:to>
                                        <p:strVal val="visible"/>
                                      </p:to>
                                    </p:set>
                                    <p:animEffect transition="in" filter="wipe(down)">
                                      <p:cBhvr>
                                        <p:cTn id="23" dur="500"/>
                                        <p:tgtEl>
                                          <p:spTgt spid="4">
                                            <p:graphicEl>
                                              <a:dgm id="{1FD4FE39-1EE0-4AA0-8FC9-9081C031950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4">
                                            <p:graphicEl>
                                              <a:dgm id="{6521056E-7EB1-45A9-9E2B-4EAA2D59FBB6}"/>
                                            </p:graphicEl>
                                          </p:spTgt>
                                        </p:tgtEl>
                                        <p:attrNameLst>
                                          <p:attrName>style.visibility</p:attrName>
                                        </p:attrNameLst>
                                      </p:cBhvr>
                                      <p:to>
                                        <p:strVal val="visible"/>
                                      </p:to>
                                    </p:set>
                                    <p:animEffect transition="in" filter="wipe(down)">
                                      <p:cBhvr>
                                        <p:cTn id="28" dur="500"/>
                                        <p:tgtEl>
                                          <p:spTgt spid="4">
                                            <p:graphicEl>
                                              <a:dgm id="{6521056E-7EB1-45A9-9E2B-4EAA2D59FBB6}"/>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
                                            <p:graphicEl>
                                              <a:dgm id="{D4A4F7C9-505E-49D7-803A-5AE4C6B4015A}"/>
                                            </p:graphicEl>
                                          </p:spTgt>
                                        </p:tgtEl>
                                        <p:attrNameLst>
                                          <p:attrName>style.visibility</p:attrName>
                                        </p:attrNameLst>
                                      </p:cBhvr>
                                      <p:to>
                                        <p:strVal val="visible"/>
                                      </p:to>
                                    </p:set>
                                    <p:animEffect transition="in" filter="wipe(down)">
                                      <p:cBhvr>
                                        <p:cTn id="31" dur="500"/>
                                        <p:tgtEl>
                                          <p:spTgt spid="4">
                                            <p:graphicEl>
                                              <a:dgm id="{D4A4F7C9-505E-49D7-803A-5AE4C6B4015A}"/>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4">
                                            <p:graphicEl>
                                              <a:dgm id="{0A82375C-F51E-4FCE-8705-31315EA045F1}"/>
                                            </p:graphicEl>
                                          </p:spTgt>
                                        </p:tgtEl>
                                        <p:attrNameLst>
                                          <p:attrName>style.visibility</p:attrName>
                                        </p:attrNameLst>
                                      </p:cBhvr>
                                      <p:to>
                                        <p:strVal val="visible"/>
                                      </p:to>
                                    </p:set>
                                    <p:animEffect transition="in" filter="wipe(down)">
                                      <p:cBhvr>
                                        <p:cTn id="36" dur="500"/>
                                        <p:tgtEl>
                                          <p:spTgt spid="4">
                                            <p:graphicEl>
                                              <a:dgm id="{0A82375C-F51E-4FCE-8705-31315EA045F1}"/>
                                            </p:graphic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4">
                                            <p:graphicEl>
                                              <a:dgm id="{A5678408-DD61-4F07-913E-F66A8AA99A95}"/>
                                            </p:graphicEl>
                                          </p:spTgt>
                                        </p:tgtEl>
                                        <p:attrNameLst>
                                          <p:attrName>style.visibility</p:attrName>
                                        </p:attrNameLst>
                                      </p:cBhvr>
                                      <p:to>
                                        <p:strVal val="visible"/>
                                      </p:to>
                                    </p:set>
                                    <p:animEffect transition="in" filter="wipe(down)">
                                      <p:cBhvr>
                                        <p:cTn id="39" dur="500"/>
                                        <p:tgtEl>
                                          <p:spTgt spid="4">
                                            <p:graphicEl>
                                              <a:dgm id="{A5678408-DD61-4F07-913E-F66A8AA99A9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overall purpose of this course is to offer participants an introduction to main principles of educational evaluation and language testing and to raise awareness of the mechanics of designing evaluations and developing language tests.</a:t>
            </a:r>
            <a:endParaRPr lang="el-GR" dirty="0" smtClean="0"/>
          </a:p>
          <a:p>
            <a:endParaRPr lang="el-GR" dirty="0"/>
          </a:p>
        </p:txBody>
      </p:sp>
      <p:sp>
        <p:nvSpPr>
          <p:cNvPr id="3" name="Title 2"/>
          <p:cNvSpPr>
            <a:spLocks noGrp="1"/>
          </p:cNvSpPr>
          <p:nvPr>
            <p:ph type="title"/>
          </p:nvPr>
        </p:nvSpPr>
        <p:spPr/>
        <p:txBody>
          <a:bodyPr/>
          <a:lstStyle/>
          <a:p>
            <a:r>
              <a:rPr lang="en-US" dirty="0" smtClean="0"/>
              <a:t>Aims of the course</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smtClean="0"/>
              <a:t>be able to distinguish the concepts of assessment, testing, research  and evaluation </a:t>
            </a:r>
            <a:endParaRPr lang="el-GR" sz="2800" dirty="0" smtClean="0"/>
          </a:p>
          <a:p>
            <a:r>
              <a:rPr lang="en-US" sz="2800" dirty="0" smtClean="0"/>
              <a:t>develop an understanding of the principles and purposes underlying evaluation</a:t>
            </a:r>
            <a:endParaRPr lang="el-GR" sz="2800" dirty="0" smtClean="0"/>
          </a:p>
          <a:p>
            <a:r>
              <a:rPr lang="en-US" sz="2800" dirty="0" smtClean="0"/>
              <a:t>become familiar with the variety of procedures to be used for an evaluation</a:t>
            </a:r>
            <a:endParaRPr lang="el-GR" sz="2800" dirty="0" smtClean="0"/>
          </a:p>
          <a:p>
            <a:r>
              <a:rPr lang="en-US" sz="2800" dirty="0" smtClean="0"/>
              <a:t>be able to identify and use criteria for the evaluation of textbooks and materials</a:t>
            </a:r>
            <a:endParaRPr lang="el-GR" sz="2800" dirty="0" smtClean="0"/>
          </a:p>
          <a:p>
            <a:r>
              <a:rPr lang="en-US" sz="2800" dirty="0" smtClean="0"/>
              <a:t>understand the purposes and procedures of teacher evaluation</a:t>
            </a:r>
            <a:endParaRPr lang="el-GR" sz="2800" dirty="0" smtClean="0"/>
          </a:p>
          <a:p>
            <a:r>
              <a:rPr lang="en-US" sz="2800" dirty="0" smtClean="0"/>
              <a:t>be able to discuss uses of language tests for different purposes and contexts. </a:t>
            </a:r>
            <a:endParaRPr lang="el-GR" sz="2800" dirty="0" smtClean="0"/>
          </a:p>
          <a:p>
            <a:r>
              <a:rPr lang="en-US" sz="2800" dirty="0" smtClean="0"/>
              <a:t>develop basic competence in writing classroom tests and evaluating published tests; </a:t>
            </a:r>
            <a:endParaRPr lang="el-GR" sz="2800" dirty="0" smtClean="0"/>
          </a:p>
          <a:p>
            <a:r>
              <a:rPr lang="en-US" sz="2800" dirty="0" smtClean="0"/>
              <a:t>become familiar, at a basic level, with the concerns of professional test writers. </a:t>
            </a:r>
            <a:endParaRPr lang="el-GR" sz="2800" dirty="0" smtClean="0"/>
          </a:p>
          <a:p>
            <a:endParaRPr lang="el-GR" dirty="0"/>
          </a:p>
        </p:txBody>
      </p:sp>
      <p:sp>
        <p:nvSpPr>
          <p:cNvPr id="3" name="Title 2"/>
          <p:cNvSpPr>
            <a:spLocks noGrp="1"/>
          </p:cNvSpPr>
          <p:nvPr>
            <p:ph type="title"/>
          </p:nvPr>
        </p:nvSpPr>
        <p:spPr/>
        <p:txBody>
          <a:bodyPr/>
          <a:lstStyle/>
          <a:p>
            <a:r>
              <a:rPr lang="en-US" dirty="0" smtClean="0"/>
              <a:t>Objectives of the course</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down)">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down)">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smtClean="0"/>
              <a:t>become familiar with the stages and activities in language test development.</a:t>
            </a:r>
            <a:endParaRPr lang="el-GR" sz="2800" dirty="0" smtClean="0"/>
          </a:p>
          <a:p>
            <a:r>
              <a:rPr lang="en-US" sz="2800" dirty="0" smtClean="0"/>
              <a:t>understand  the nature and purpose of alternative methods of second language assessment such as oral interviews, portfolios and self assessment</a:t>
            </a:r>
            <a:endParaRPr lang="el-GR" sz="2800" dirty="0" smtClean="0"/>
          </a:p>
          <a:p>
            <a:r>
              <a:rPr lang="en-US" sz="2800" dirty="0" smtClean="0"/>
              <a:t>become aware of issues related to second language assessment such as reliability, validity, fairness, rater's bias, test taker's characteristics, holistic versus analytical assessment</a:t>
            </a:r>
            <a:endParaRPr lang="el-GR" sz="2800" dirty="0" smtClean="0"/>
          </a:p>
          <a:p>
            <a:r>
              <a:rPr lang="en-US" sz="2800" dirty="0" smtClean="0"/>
              <a:t>be able to identify different types of tests (both teacher-prepared and standardized) and various types of test items.</a:t>
            </a:r>
            <a:endParaRPr lang="el-GR" sz="2800" dirty="0" smtClean="0"/>
          </a:p>
          <a:p>
            <a:r>
              <a:rPr lang="en-US" sz="2800" dirty="0" smtClean="0"/>
              <a:t>be able to design different testing exercises to measure students’ learning and competence.</a:t>
            </a:r>
            <a:endParaRPr lang="el-GR" sz="2800" dirty="0" smtClean="0"/>
          </a:p>
          <a:p>
            <a:r>
              <a:rPr lang="en-US" sz="2800" dirty="0" smtClean="0"/>
              <a:t>use testing terminology to describe test elements.</a:t>
            </a:r>
            <a:endParaRPr lang="el-GR" sz="2800" dirty="0" smtClean="0"/>
          </a:p>
          <a:p>
            <a:r>
              <a:rPr lang="en-US" sz="2800" dirty="0" smtClean="0"/>
              <a:t>be able to distinguish between well and poorly written test items.</a:t>
            </a:r>
            <a:endParaRPr lang="el-GR" sz="2800" dirty="0" smtClean="0"/>
          </a:p>
          <a:p>
            <a:endParaRPr lang="el-GR" dirty="0"/>
          </a:p>
        </p:txBody>
      </p:sp>
      <p:sp>
        <p:nvSpPr>
          <p:cNvPr id="3" name="Title 2"/>
          <p:cNvSpPr>
            <a:spLocks noGrp="1"/>
          </p:cNvSpPr>
          <p:nvPr>
            <p:ph type="title"/>
          </p:nvPr>
        </p:nvSpPr>
        <p:spPr/>
        <p:txBody>
          <a:bodyPr/>
          <a:lstStyle/>
          <a:p>
            <a:r>
              <a:rPr lang="en-US" dirty="0" smtClean="0"/>
              <a:t>Objectives of the course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down)">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fontAlgn="t"/>
            <a:r>
              <a:rPr lang="en-US" b="1" dirty="0" smtClean="0"/>
              <a:t>Week 1 : </a:t>
            </a:r>
            <a:r>
              <a:rPr lang="en-US" dirty="0" smtClean="0"/>
              <a:t>Introduction to the course- Introduction to main concepts</a:t>
            </a:r>
            <a:endParaRPr lang="el-GR" dirty="0" smtClean="0"/>
          </a:p>
          <a:p>
            <a:pPr fontAlgn="t"/>
            <a:r>
              <a:rPr lang="en-US" b="1" dirty="0" smtClean="0"/>
              <a:t>Week 2: </a:t>
            </a:r>
            <a:r>
              <a:rPr lang="en-US" dirty="0" smtClean="0"/>
              <a:t>Understanding evaluation- why, when, what to evaluate. A framework for planning evaluations</a:t>
            </a:r>
            <a:endParaRPr lang="el-GR" dirty="0" smtClean="0"/>
          </a:p>
          <a:p>
            <a:pPr fontAlgn="t"/>
            <a:r>
              <a:rPr lang="en-US" b="1" dirty="0" smtClean="0"/>
              <a:t>Week 3: </a:t>
            </a:r>
            <a:r>
              <a:rPr lang="en-US" dirty="0" smtClean="0"/>
              <a:t>How to evaluate (overview of methods): questionnaires, interviews and classroom observation </a:t>
            </a:r>
            <a:endParaRPr lang="el-GR" dirty="0" smtClean="0"/>
          </a:p>
          <a:p>
            <a:pPr fontAlgn="t"/>
            <a:r>
              <a:rPr lang="en-US" b="1" dirty="0" smtClean="0"/>
              <a:t>Week 4 : </a:t>
            </a:r>
            <a:r>
              <a:rPr lang="en-US" dirty="0" smtClean="0"/>
              <a:t>Evaluating textbooks and materials</a:t>
            </a:r>
            <a:endParaRPr lang="el-GR" dirty="0" smtClean="0"/>
          </a:p>
          <a:p>
            <a:pPr fontAlgn="t"/>
            <a:r>
              <a:rPr lang="en-US" b="1" dirty="0" smtClean="0"/>
              <a:t>Week 5: </a:t>
            </a:r>
            <a:r>
              <a:rPr lang="en-US" dirty="0" smtClean="0"/>
              <a:t>Evaluating teachers and teaching</a:t>
            </a:r>
            <a:endParaRPr lang="el-GR" dirty="0" smtClean="0"/>
          </a:p>
          <a:p>
            <a:pPr fontAlgn="t"/>
            <a:r>
              <a:rPr lang="en-US" b="1" dirty="0" smtClean="0"/>
              <a:t>Week 6: </a:t>
            </a:r>
            <a:r>
              <a:rPr lang="en-US" dirty="0" smtClean="0"/>
              <a:t>School based evaluation</a:t>
            </a:r>
            <a:endParaRPr lang="el-GR" dirty="0" smtClean="0"/>
          </a:p>
          <a:p>
            <a:pPr fontAlgn="t"/>
            <a:r>
              <a:rPr lang="en-US" b="1" dirty="0" smtClean="0"/>
              <a:t>Week 7: </a:t>
            </a:r>
            <a:r>
              <a:rPr lang="en-US" dirty="0" smtClean="0"/>
              <a:t>Assessing learner proficiency- some basic concepts</a:t>
            </a:r>
            <a:endParaRPr lang="el-GR" dirty="0" smtClean="0"/>
          </a:p>
          <a:p>
            <a:pPr fontAlgn="t"/>
            <a:r>
              <a:rPr lang="en-US" b="1" dirty="0" smtClean="0"/>
              <a:t>Week 8: </a:t>
            </a:r>
            <a:r>
              <a:rPr lang="en-US" dirty="0" smtClean="0"/>
              <a:t>Developing tests and quizzes- basic considerations</a:t>
            </a:r>
            <a:endParaRPr lang="el-GR" dirty="0" smtClean="0"/>
          </a:p>
          <a:p>
            <a:pPr fontAlgn="t"/>
            <a:r>
              <a:rPr lang="en-US" b="1" dirty="0" smtClean="0"/>
              <a:t>Week 9: </a:t>
            </a:r>
            <a:r>
              <a:rPr lang="en-US" dirty="0" smtClean="0"/>
              <a:t>Assessing students reading skills</a:t>
            </a:r>
            <a:endParaRPr lang="el-GR" dirty="0" smtClean="0"/>
          </a:p>
          <a:p>
            <a:pPr fontAlgn="t"/>
            <a:r>
              <a:rPr lang="en-US" b="1" dirty="0" smtClean="0"/>
              <a:t>Week 10: </a:t>
            </a:r>
            <a:r>
              <a:rPr lang="en-US" dirty="0" smtClean="0"/>
              <a:t>Assessing students’ listening skills </a:t>
            </a:r>
            <a:endParaRPr lang="el-GR" dirty="0" smtClean="0"/>
          </a:p>
          <a:p>
            <a:pPr fontAlgn="t"/>
            <a:r>
              <a:rPr lang="en-US" b="1" dirty="0" smtClean="0"/>
              <a:t>Week 11: </a:t>
            </a:r>
            <a:r>
              <a:rPr lang="en-US" dirty="0" smtClean="0"/>
              <a:t>Assessing students’ speaking skills</a:t>
            </a:r>
            <a:endParaRPr lang="el-GR" dirty="0" smtClean="0"/>
          </a:p>
          <a:p>
            <a:pPr fontAlgn="t"/>
            <a:r>
              <a:rPr lang="en-US" b="1" dirty="0" smtClean="0"/>
              <a:t>Week 12: </a:t>
            </a:r>
            <a:r>
              <a:rPr lang="en-US" dirty="0" smtClean="0"/>
              <a:t>Assessing students writing skills</a:t>
            </a:r>
            <a:endParaRPr lang="el-GR" dirty="0" smtClean="0"/>
          </a:p>
          <a:p>
            <a:pPr fontAlgn="t"/>
            <a:r>
              <a:rPr lang="en-US" b="1" dirty="0" smtClean="0"/>
              <a:t>Week 13: </a:t>
            </a:r>
            <a:r>
              <a:rPr lang="en-US" dirty="0" smtClean="0"/>
              <a:t>Alternative assessment methods</a:t>
            </a:r>
            <a:endParaRPr lang="el-GR" dirty="0" smtClean="0"/>
          </a:p>
          <a:p>
            <a:endParaRPr lang="el-GR" dirty="0"/>
          </a:p>
        </p:txBody>
      </p:sp>
      <p:sp>
        <p:nvSpPr>
          <p:cNvPr id="3" name="Title 2"/>
          <p:cNvSpPr>
            <a:spLocks noGrp="1"/>
          </p:cNvSpPr>
          <p:nvPr>
            <p:ph type="title"/>
          </p:nvPr>
        </p:nvSpPr>
        <p:spPr/>
        <p:txBody>
          <a:bodyPr/>
          <a:lstStyle/>
          <a:p>
            <a:r>
              <a:rPr lang="en-US" dirty="0" smtClean="0"/>
              <a:t>Topics to be covered</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down)">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down)">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down)">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wipe(down)">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wipe(down)">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wipe(down)">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wipe(down)">
                                      <p:cBhvr>
                                        <p:cTn id="67"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800" dirty="0" smtClean="0"/>
              <a:t>Students are evaluated throughout the semester for work they do inside and outside of class, and at the end of the course they are assessed for their ability to discuss issues related to the course syllabus intelligently and to exhibit the skills they have developed, through a formal final exam.</a:t>
            </a:r>
            <a:endParaRPr lang="el-GR" sz="2800" dirty="0" smtClean="0"/>
          </a:p>
          <a:p>
            <a:r>
              <a:rPr lang="en-US" sz="2800" u="sng" dirty="0" smtClean="0"/>
              <a:t>Extra-credit work </a:t>
            </a:r>
            <a:endParaRPr lang="el-GR" sz="2800" dirty="0" smtClean="0"/>
          </a:p>
          <a:p>
            <a:r>
              <a:rPr lang="en-US" sz="2800" dirty="0" smtClean="0"/>
              <a:t>Each session will begin with a </a:t>
            </a:r>
            <a:r>
              <a:rPr lang="en-US" sz="2800" b="1" dirty="0" smtClean="0"/>
              <a:t>self-assessment task. </a:t>
            </a:r>
            <a:r>
              <a:rPr lang="en-US" sz="2800" dirty="0" smtClean="0"/>
              <a:t>Students can earn 0.1 points for every self-assessment task they turn in. Thus, a maximum of 1.3 points can be achieved by participating in class regularly and completing the tasks.</a:t>
            </a:r>
            <a:endParaRPr lang="el-GR" sz="2800" dirty="0" smtClean="0"/>
          </a:p>
          <a:p>
            <a:endParaRPr lang="el-GR" dirty="0"/>
          </a:p>
        </p:txBody>
      </p:sp>
      <p:sp>
        <p:nvSpPr>
          <p:cNvPr id="3" name="Title 2"/>
          <p:cNvSpPr>
            <a:spLocks noGrp="1"/>
          </p:cNvSpPr>
          <p:nvPr>
            <p:ph type="title"/>
          </p:nvPr>
        </p:nvSpPr>
        <p:spPr/>
        <p:txBody>
          <a:bodyPr/>
          <a:lstStyle/>
          <a:p>
            <a:r>
              <a:rPr lang="en-US" dirty="0" smtClean="0"/>
              <a:t>Assessment for the course</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TotalTime>
  <Words>910</Words>
  <Application>Microsoft Office PowerPoint</Application>
  <PresentationFormat>On-screen Show (4:3)</PresentationFormat>
  <Paragraphs>64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Evaluation and Assessment in Language Education  Introduction to the course </vt:lpstr>
      <vt:lpstr>Course description</vt:lpstr>
      <vt:lpstr>Course description</vt:lpstr>
      <vt:lpstr>The PRE-ED Programme</vt:lpstr>
      <vt:lpstr>Aims of the course</vt:lpstr>
      <vt:lpstr>Objectives of the course</vt:lpstr>
      <vt:lpstr>Objectives of the course </vt:lpstr>
      <vt:lpstr>Topics to be covered</vt:lpstr>
      <vt:lpstr>Assessment for the course</vt:lpstr>
      <vt:lpstr>Course Materials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and Assessment in Language Education  Introduction to the course</dc:title>
  <dc:creator>kia</dc:creator>
  <cp:lastModifiedBy>Kia</cp:lastModifiedBy>
  <cp:revision>3</cp:revision>
  <dcterms:created xsi:type="dcterms:W3CDTF">2014-04-18T07:28:39Z</dcterms:created>
  <dcterms:modified xsi:type="dcterms:W3CDTF">2014-04-25T07:45:19Z</dcterms:modified>
</cp:coreProperties>
</file>