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11" name="Slide Number Placeholder 10"/>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A218364D-D4AF-4674-9862-B115C2D449E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30BE7-93EE-4B59-B086-9C9AE01EA4F9}" type="datetimeFigureOut">
              <a:rPr lang="el-GR" smtClean="0"/>
              <a:t>8/7/2014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A218364D-D4AF-4674-9862-B115C2D449E8}" type="slidenum">
              <a:rPr lang="el-GR" smtClean="0"/>
              <a:t>‹#›</a:t>
            </a:fld>
            <a:endParaRPr lang="el-G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0C30BE7-93EE-4B59-B086-9C9AE01EA4F9}" type="datetimeFigureOut">
              <a:rPr lang="el-GR" smtClean="0"/>
              <a:t>8/7/2014</a:t>
            </a:fld>
            <a:endParaRPr lang="el-G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218364D-D4AF-4674-9862-B115C2D449E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Evaluation and Testing course: Exam information</a:t>
            </a:r>
            <a:endParaRPr lang="el-GR" dirty="0"/>
          </a:p>
        </p:txBody>
      </p:sp>
      <p:sp>
        <p:nvSpPr>
          <p:cNvPr id="3" name="Subtitle 2"/>
          <p:cNvSpPr>
            <a:spLocks noGrp="1"/>
          </p:cNvSpPr>
          <p:nvPr>
            <p:ph type="subTitle" idx="1"/>
          </p:nvPr>
        </p:nvSpPr>
        <p:spPr/>
        <p:txBody>
          <a:bodyPr/>
          <a:lstStyle/>
          <a:p>
            <a:r>
              <a:rPr lang="en-US" dirty="0" smtClean="0"/>
              <a:t>6</a:t>
            </a:r>
            <a:r>
              <a:rPr lang="en-US" baseline="30000" dirty="0" smtClean="0"/>
              <a:t>th</a:t>
            </a:r>
            <a:r>
              <a:rPr lang="en-US" dirty="0" smtClean="0"/>
              <a:t> semester</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for the course</a:t>
            </a:r>
            <a:endParaRPr lang="el-GR" dirty="0"/>
          </a:p>
        </p:txBody>
      </p:sp>
      <p:sp>
        <p:nvSpPr>
          <p:cNvPr id="3" name="Content Placeholder 2"/>
          <p:cNvSpPr>
            <a:spLocks noGrp="1"/>
          </p:cNvSpPr>
          <p:nvPr>
            <p:ph idx="1"/>
          </p:nvPr>
        </p:nvSpPr>
        <p:spPr/>
        <p:txBody>
          <a:bodyPr>
            <a:normAutofit fontScale="92500"/>
          </a:bodyPr>
          <a:lstStyle/>
          <a:p>
            <a:r>
              <a:rPr lang="en-US" dirty="0" smtClean="0"/>
              <a:t>Study the </a:t>
            </a:r>
            <a:r>
              <a:rPr lang="en-US" dirty="0" err="1" smtClean="0"/>
              <a:t>ppt</a:t>
            </a:r>
            <a:r>
              <a:rPr lang="en-US" dirty="0" smtClean="0"/>
              <a:t> presentations for the main issues discussed</a:t>
            </a:r>
          </a:p>
          <a:p>
            <a:r>
              <a:rPr lang="en-US" dirty="0" smtClean="0"/>
              <a:t>For issues dealing with evaluation (evaluation principles, textbook, teacher and school evaluation) study relevant chapters from Rea-</a:t>
            </a:r>
            <a:r>
              <a:rPr lang="en-US" dirty="0" err="1" smtClean="0"/>
              <a:t>Dickins</a:t>
            </a:r>
            <a:r>
              <a:rPr lang="en-US" dirty="0" smtClean="0"/>
              <a:t> and Germaine</a:t>
            </a:r>
          </a:p>
          <a:p>
            <a:r>
              <a:rPr lang="en-US" dirty="0" smtClean="0"/>
              <a:t>For issues dealing with assessment and testing in ELT (principles of assessment and testing, testing skills) read relevant chapters from “Testing for language teachers”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final exam</a:t>
            </a:r>
            <a:endParaRPr lang="el-GR" dirty="0"/>
          </a:p>
        </p:txBody>
      </p:sp>
      <p:sp>
        <p:nvSpPr>
          <p:cNvPr id="3" name="Content Placeholder 2"/>
          <p:cNvSpPr>
            <a:spLocks noGrp="1"/>
          </p:cNvSpPr>
          <p:nvPr>
            <p:ph idx="1"/>
          </p:nvPr>
        </p:nvSpPr>
        <p:spPr/>
        <p:txBody>
          <a:bodyPr>
            <a:normAutofit/>
          </a:bodyPr>
          <a:lstStyle/>
          <a:p>
            <a:r>
              <a:rPr lang="en-GB" dirty="0" smtClean="0"/>
              <a:t>It is a two-hour exam which is designed to assess your </a:t>
            </a:r>
            <a:r>
              <a:rPr lang="en-GB" b="1" dirty="0" smtClean="0"/>
              <a:t>understanding </a:t>
            </a:r>
            <a:r>
              <a:rPr lang="en-GB" dirty="0" smtClean="0"/>
              <a:t>of </a:t>
            </a:r>
            <a:r>
              <a:rPr lang="en-GB" b="1" dirty="0" smtClean="0"/>
              <a:t>central issues and concepts</a:t>
            </a:r>
            <a:r>
              <a:rPr lang="en-GB" dirty="0" smtClean="0"/>
              <a:t> related </a:t>
            </a:r>
            <a:r>
              <a:rPr lang="en-GB" dirty="0" smtClean="0"/>
              <a:t>to evaluation and testing in ELT. </a:t>
            </a:r>
            <a:endParaRPr lang="en-GB" dirty="0" smtClean="0"/>
          </a:p>
          <a:p>
            <a:r>
              <a:rPr lang="en-GB" dirty="0" smtClean="0"/>
              <a:t>The exam questions require you to use a variety of reasoning processes, to think critically, and to apply purposefully the knowledge and experiences you have developed in this course. </a:t>
            </a:r>
            <a:endParaRPr lang="el-GR" u="sng"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structure</a:t>
            </a:r>
            <a:endParaRPr lang="el-GR" dirty="0"/>
          </a:p>
        </p:txBody>
      </p:sp>
      <p:sp>
        <p:nvSpPr>
          <p:cNvPr id="3" name="Content Placeholder 2"/>
          <p:cNvSpPr>
            <a:spLocks noGrp="1"/>
          </p:cNvSpPr>
          <p:nvPr>
            <p:ph idx="1"/>
          </p:nvPr>
        </p:nvSpPr>
        <p:spPr/>
        <p:txBody>
          <a:bodyPr>
            <a:normAutofit fontScale="62500" lnSpcReduction="20000"/>
          </a:bodyPr>
          <a:lstStyle/>
          <a:p>
            <a:r>
              <a:rPr lang="en-GB" b="1" u="sng" dirty="0" smtClean="0"/>
              <a:t>Part 1 </a:t>
            </a:r>
            <a:r>
              <a:rPr lang="en-GB" b="1" u="sng" dirty="0" smtClean="0"/>
              <a:t>(60 </a:t>
            </a:r>
            <a:r>
              <a:rPr lang="en-GB" b="1" u="sng" dirty="0" smtClean="0"/>
              <a:t>points)</a:t>
            </a:r>
            <a:endParaRPr lang="el-GR" b="1" u="sng" dirty="0" smtClean="0"/>
          </a:p>
          <a:p>
            <a:r>
              <a:rPr lang="en-GB" dirty="0" smtClean="0"/>
              <a:t>Part I consists of </a:t>
            </a:r>
            <a:r>
              <a:rPr lang="en-GB" dirty="0" smtClean="0"/>
              <a:t> </a:t>
            </a:r>
            <a:r>
              <a:rPr lang="en-GB" b="1" dirty="0" smtClean="0"/>
              <a:t>three items (20 points each)</a:t>
            </a:r>
            <a:r>
              <a:rPr lang="en-GB" dirty="0" smtClean="0"/>
              <a:t>. They are in multiple choice format. You are requested to choose the correct option (from a total of 4 options) and then to justify your choice. </a:t>
            </a:r>
          </a:p>
          <a:p>
            <a:r>
              <a:rPr lang="en-GB" dirty="0" smtClean="0"/>
              <a:t>In </a:t>
            </a:r>
            <a:r>
              <a:rPr lang="en-GB" dirty="0" smtClean="0"/>
              <a:t>assessing your response, we will be evaluating your </a:t>
            </a:r>
            <a:r>
              <a:rPr lang="en-GB" b="1" dirty="0" smtClean="0"/>
              <a:t>overall understanding of the course content</a:t>
            </a:r>
            <a:r>
              <a:rPr lang="en-GB" dirty="0" smtClean="0"/>
              <a:t>, as this was developed by your attending classes and reading the required (and suggested) materials. </a:t>
            </a:r>
            <a:endParaRPr lang="en-GB" dirty="0" smtClean="0"/>
          </a:p>
          <a:p>
            <a:endParaRPr lang="el-GR" dirty="0" smtClean="0"/>
          </a:p>
          <a:p>
            <a:r>
              <a:rPr lang="en-GB" b="1" u="sng" dirty="0" smtClean="0"/>
              <a:t>Part 2 </a:t>
            </a:r>
            <a:r>
              <a:rPr lang="en-GB" b="1" u="sng" dirty="0" smtClean="0"/>
              <a:t>(40 </a:t>
            </a:r>
            <a:r>
              <a:rPr lang="en-GB" b="1" u="sng" dirty="0" smtClean="0"/>
              <a:t>points)</a:t>
            </a:r>
            <a:endParaRPr lang="el-GR" b="1" u="sng" dirty="0" smtClean="0"/>
          </a:p>
          <a:p>
            <a:r>
              <a:rPr lang="en-GB" dirty="0" smtClean="0"/>
              <a:t>This part consists </a:t>
            </a:r>
            <a:r>
              <a:rPr lang="en-GB" b="1" dirty="0" smtClean="0"/>
              <a:t>of two </a:t>
            </a:r>
            <a:r>
              <a:rPr lang="en-GB" b="1" dirty="0" smtClean="0"/>
              <a:t>items</a:t>
            </a:r>
            <a:r>
              <a:rPr lang="en-GB" dirty="0" smtClean="0"/>
              <a:t>. </a:t>
            </a:r>
            <a:endParaRPr lang="el-GR" dirty="0" smtClean="0"/>
          </a:p>
          <a:p>
            <a:r>
              <a:rPr lang="en-GB" dirty="0" smtClean="0"/>
              <a:t>These exam items </a:t>
            </a:r>
            <a:r>
              <a:rPr lang="en-GB" dirty="0" smtClean="0"/>
              <a:t>are </a:t>
            </a:r>
            <a:r>
              <a:rPr lang="en-GB" dirty="0" smtClean="0"/>
              <a:t>designed to measure your ability to analyse and evaluate the principles underlying </a:t>
            </a:r>
            <a:r>
              <a:rPr lang="en-GB" dirty="0" smtClean="0"/>
              <a:t> evaluation and testing practices, </a:t>
            </a:r>
            <a:r>
              <a:rPr lang="en-GB" dirty="0" smtClean="0"/>
              <a:t>and/or to </a:t>
            </a:r>
            <a:r>
              <a:rPr lang="en-GB" dirty="0" smtClean="0"/>
              <a:t>design test </a:t>
            </a:r>
            <a:r>
              <a:rPr lang="en-GB" dirty="0" smtClean="0"/>
              <a:t>tasks that appropriately exploit the materials that will be given to you and your ability to provide a rationale for your choice of tasks.</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1 example item</a:t>
            </a:r>
            <a:endParaRPr lang="el-GR" dirty="0"/>
          </a:p>
        </p:txBody>
      </p:sp>
      <p:sp>
        <p:nvSpPr>
          <p:cNvPr id="3" name="Content Placeholder 2"/>
          <p:cNvSpPr>
            <a:spLocks noGrp="1"/>
          </p:cNvSpPr>
          <p:nvPr>
            <p:ph idx="1"/>
          </p:nvPr>
        </p:nvSpPr>
        <p:spPr/>
        <p:txBody>
          <a:bodyPr>
            <a:normAutofit fontScale="77500" lnSpcReduction="20000"/>
          </a:bodyPr>
          <a:lstStyle/>
          <a:p>
            <a:r>
              <a:rPr lang="en-US" b="1" dirty="0" smtClean="0"/>
              <a:t>Answer the following questions and justify your chosen </a:t>
            </a:r>
            <a:r>
              <a:rPr lang="en-US" b="1" dirty="0" smtClean="0"/>
              <a:t>response.</a:t>
            </a:r>
            <a:endParaRPr lang="el-GR" dirty="0" smtClean="0"/>
          </a:p>
          <a:p>
            <a:pPr lvl="0"/>
            <a:r>
              <a:rPr lang="en-US" dirty="0" smtClean="0"/>
              <a:t>It is the beginning of the semester and you have a mixed ability class. You want to get an idea of the class’s strengths and weaknesses before planning your course. What kind of test would give you the information you need? </a:t>
            </a:r>
            <a:endParaRPr lang="el-GR" dirty="0" smtClean="0"/>
          </a:p>
          <a:p>
            <a:pPr lvl="0"/>
            <a:r>
              <a:rPr lang="en-US" dirty="0" smtClean="0"/>
              <a:t>Placement</a:t>
            </a:r>
            <a:endParaRPr lang="el-GR" dirty="0" smtClean="0"/>
          </a:p>
          <a:p>
            <a:pPr lvl="0"/>
            <a:r>
              <a:rPr lang="en-US" dirty="0" smtClean="0"/>
              <a:t>Diagnostic</a:t>
            </a:r>
            <a:endParaRPr lang="el-GR" dirty="0" smtClean="0"/>
          </a:p>
          <a:p>
            <a:pPr lvl="0"/>
            <a:r>
              <a:rPr lang="en-US" dirty="0" smtClean="0"/>
              <a:t>Proficiency</a:t>
            </a:r>
            <a:endParaRPr lang="el-GR" dirty="0" smtClean="0"/>
          </a:p>
          <a:p>
            <a:pPr lvl="0"/>
            <a:r>
              <a:rPr lang="en-US" dirty="0" smtClean="0"/>
              <a:t>Aptitude</a:t>
            </a:r>
            <a:endParaRPr lang="el-GR" dirty="0" smtClean="0"/>
          </a:p>
          <a:p>
            <a:r>
              <a:rPr lang="en-US" b="1" dirty="0" smtClean="0"/>
              <a:t>Explain why the other three types of test you did not choose are inappropriate for your purpose.</a:t>
            </a:r>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2 sample items</a:t>
            </a:r>
            <a:endParaRPr lang="el-GR" dirty="0"/>
          </a:p>
        </p:txBody>
      </p:sp>
      <p:sp>
        <p:nvSpPr>
          <p:cNvPr id="3" name="Content Placeholder 2"/>
          <p:cNvSpPr>
            <a:spLocks noGrp="1"/>
          </p:cNvSpPr>
          <p:nvPr>
            <p:ph idx="1"/>
          </p:nvPr>
        </p:nvSpPr>
        <p:spPr>
          <a:xfrm>
            <a:off x="502920" y="530352"/>
            <a:ext cx="8183880" cy="4626840"/>
          </a:xfrm>
        </p:spPr>
        <p:txBody>
          <a:bodyPr>
            <a:normAutofit fontScale="40000" lnSpcReduction="20000"/>
          </a:bodyPr>
          <a:lstStyle/>
          <a:p>
            <a:pPr lvl="0"/>
            <a:r>
              <a:rPr lang="en-US" dirty="0" smtClean="0"/>
              <a:t>Ms Papadopoulou teaches a B1 level class of students in a public high school in the centre of Athens. Throughout the term, her writing lessons aimed at developing students’ ability to “</a:t>
            </a:r>
            <a:r>
              <a:rPr lang="en-US" i="1" dirty="0" smtClean="0"/>
              <a:t>write straightforward detailed descriptions on a range of familiar subjects within their field of interest</a:t>
            </a:r>
            <a:r>
              <a:rPr lang="en-US" dirty="0" smtClean="0"/>
              <a:t>” (CEFR, B1 level writing). In the end –of- term exam, she designs the following writing activity to assess whether students have achieved the above objective:</a:t>
            </a:r>
            <a:endParaRPr lang="el-GR" dirty="0" smtClean="0"/>
          </a:p>
          <a:p>
            <a:r>
              <a:rPr lang="en-US" b="1" dirty="0" smtClean="0"/>
              <a:t> </a:t>
            </a:r>
            <a:endParaRPr lang="el-GR" dirty="0" smtClean="0"/>
          </a:p>
          <a:p>
            <a:r>
              <a:rPr lang="en-US" b="1" dirty="0" smtClean="0"/>
              <a:t> </a:t>
            </a:r>
            <a:endParaRPr lang="el-GR" dirty="0" smtClean="0"/>
          </a:p>
          <a:p>
            <a:r>
              <a:rPr lang="en-US" b="1" dirty="0" smtClean="0"/>
              <a:t>End-of-term English Exam</a:t>
            </a:r>
            <a:endParaRPr lang="el-GR" dirty="0" smtClean="0"/>
          </a:p>
          <a:p>
            <a:r>
              <a:rPr lang="en-US" b="1" dirty="0" smtClean="0"/>
              <a:t>Writing </a:t>
            </a:r>
            <a:r>
              <a:rPr lang="en-US" b="1" dirty="0" smtClean="0"/>
              <a:t>Section</a:t>
            </a:r>
          </a:p>
          <a:p>
            <a:endParaRPr lang="en-US" dirty="0" smtClean="0"/>
          </a:p>
          <a:p>
            <a:endParaRPr lang="el-GR" dirty="0" smtClean="0"/>
          </a:p>
          <a:p>
            <a:r>
              <a:rPr lang="en-US" dirty="0" smtClean="0"/>
              <a:t> </a:t>
            </a:r>
            <a:endParaRPr lang="el-GR" dirty="0" smtClean="0"/>
          </a:p>
          <a:p>
            <a:endParaRPr lang="en-US" sz="4200" i="1" dirty="0" smtClean="0"/>
          </a:p>
          <a:p>
            <a:r>
              <a:rPr lang="en-US" sz="4200" i="1" dirty="0" smtClean="0"/>
              <a:t>TASK</a:t>
            </a:r>
            <a:r>
              <a:rPr lang="en-US" sz="4200" i="1" dirty="0" smtClean="0"/>
              <a:t>: Write a detailed description of the house that you see in the picture below (20 points).</a:t>
            </a:r>
            <a:endParaRPr lang="el-GR" sz="4200" dirty="0" smtClean="0"/>
          </a:p>
          <a:p>
            <a:r>
              <a:rPr lang="en-US" sz="4200" dirty="0" smtClean="0"/>
              <a:t> </a:t>
            </a:r>
            <a:endParaRPr lang="el-GR" sz="4200" dirty="0" smtClean="0"/>
          </a:p>
          <a:p>
            <a:pPr lvl="0"/>
            <a:r>
              <a:rPr lang="en-US" sz="4200" dirty="0" smtClean="0"/>
              <a:t>Evaluate this writing assessment task in terms of a) the extent to which it achieves its objective, b) its authenticity and purposefulness and c) effectiveness of task instructions. (20 points)</a:t>
            </a:r>
            <a:endParaRPr lang="el-GR" sz="4200" dirty="0" smtClean="0"/>
          </a:p>
          <a:p>
            <a:pPr lvl="0"/>
            <a:r>
              <a:rPr lang="en-US" sz="4200" dirty="0" smtClean="0"/>
              <a:t>On </a:t>
            </a:r>
            <a:r>
              <a:rPr lang="en-US" sz="4200" dirty="0" smtClean="0"/>
              <a:t>the basis of your evaluation, rewrite the assessment task to make it more effective (20 points)</a:t>
            </a:r>
            <a:endParaRPr lang="el-GR" sz="4200" dirty="0" smtClean="0"/>
          </a:p>
          <a:p>
            <a:endParaRPr lang="el-GR" dirty="0"/>
          </a:p>
        </p:txBody>
      </p:sp>
      <p:pic>
        <p:nvPicPr>
          <p:cNvPr id="4" name="Picture 3" descr="dolls.jpg"/>
          <p:cNvPicPr/>
          <p:nvPr/>
        </p:nvPicPr>
        <p:blipFill>
          <a:blip r:embed="rId2" cstate="print"/>
          <a:stretch>
            <a:fillRect/>
          </a:stretch>
        </p:blipFill>
        <p:spPr>
          <a:xfrm>
            <a:off x="6012160" y="1412776"/>
            <a:ext cx="2202180" cy="13258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exam questions</a:t>
            </a:r>
            <a:endParaRPr lang="el-GR" dirty="0"/>
          </a:p>
        </p:txBody>
      </p:sp>
      <p:sp>
        <p:nvSpPr>
          <p:cNvPr id="3" name="Content Placeholder 2"/>
          <p:cNvSpPr>
            <a:spLocks noGrp="1"/>
          </p:cNvSpPr>
          <p:nvPr>
            <p:ph idx="1"/>
          </p:nvPr>
        </p:nvSpPr>
        <p:spPr/>
        <p:txBody>
          <a:bodyPr>
            <a:normAutofit fontScale="92500"/>
          </a:bodyPr>
          <a:lstStyle/>
          <a:p>
            <a:pPr lvl="0"/>
            <a:r>
              <a:rPr lang="en-GB" dirty="0" smtClean="0"/>
              <a:t>The exam </a:t>
            </a:r>
            <a:r>
              <a:rPr lang="en-GB" u="sng" dirty="0" smtClean="0"/>
              <a:t>does not </a:t>
            </a:r>
            <a:r>
              <a:rPr lang="en-GB" dirty="0" smtClean="0"/>
              <a:t>require you produce answers in essay form. It requires that you answer each question posed as briefly as possible. Do not write everything that comes to your head on the topic. Be brief, concise and to the point</a:t>
            </a:r>
          </a:p>
          <a:p>
            <a:r>
              <a:rPr lang="en-GB" dirty="0" smtClean="0"/>
              <a:t>Produce well-articulated responses, which are clear, to the point and which do not exceed the word limit set or other indications about the length of the response. </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exam questions</a:t>
            </a:r>
            <a:endParaRPr lang="el-GR" dirty="0"/>
          </a:p>
        </p:txBody>
      </p:sp>
      <p:sp>
        <p:nvSpPr>
          <p:cNvPr id="3" name="Content Placeholder 2"/>
          <p:cNvSpPr>
            <a:spLocks noGrp="1"/>
          </p:cNvSpPr>
          <p:nvPr>
            <p:ph idx="1"/>
          </p:nvPr>
        </p:nvSpPr>
        <p:spPr/>
        <p:txBody>
          <a:bodyPr/>
          <a:lstStyle/>
          <a:p>
            <a:pPr lvl="0"/>
            <a:r>
              <a:rPr lang="en-GB" dirty="0" smtClean="0"/>
              <a:t>Irrelevant, vague or underdeveloped responses will get you little or no credit at all as will answers that do not respect requirements concerning the length of the text to be produced. </a:t>
            </a:r>
            <a:endParaRPr lang="el-GR" dirty="0" smtClean="0"/>
          </a:p>
          <a:p>
            <a:pPr lvl="0"/>
            <a:r>
              <a:rPr lang="en-GB" dirty="0" smtClean="0"/>
              <a:t>Responses that are identical to someone else’s will be negatively evaluated.</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TotalTime>
  <Words>579</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Evaluation and Testing course: Exam information</vt:lpstr>
      <vt:lpstr>Reading for the course</vt:lpstr>
      <vt:lpstr>The nature of the final exam</vt:lpstr>
      <vt:lpstr>Exam structure</vt:lpstr>
      <vt:lpstr>Part 1 example item</vt:lpstr>
      <vt:lpstr>Part 2 sample items</vt:lpstr>
      <vt:lpstr>Responding to exam questions</vt:lpstr>
      <vt:lpstr>Responding to exam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Testing course: Exam information</dc:title>
  <dc:creator>kia</dc:creator>
  <cp:lastModifiedBy>kia</cp:lastModifiedBy>
  <cp:revision>2</cp:revision>
  <dcterms:created xsi:type="dcterms:W3CDTF">2014-07-08T10:01:27Z</dcterms:created>
  <dcterms:modified xsi:type="dcterms:W3CDTF">2014-07-08T10:19:25Z</dcterms:modified>
</cp:coreProperties>
</file>