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87" r:id="rId4"/>
    <p:sldId id="288" r:id="rId5"/>
    <p:sldId id="289" r:id="rId6"/>
    <p:sldId id="262" r:id="rId7"/>
    <p:sldId id="263" r:id="rId8"/>
    <p:sldId id="264" r:id="rId9"/>
    <p:sldId id="265" r:id="rId10"/>
    <p:sldId id="290" r:id="rId11"/>
    <p:sldId id="266" r:id="rId12"/>
    <p:sldId id="267" r:id="rId13"/>
    <p:sldId id="268" r:id="rId14"/>
    <p:sldId id="291" r:id="rId15"/>
    <p:sldId id="269" r:id="rId16"/>
    <p:sldId id="275" r:id="rId17"/>
    <p:sldId id="270" r:id="rId18"/>
    <p:sldId id="271" r:id="rId19"/>
    <p:sldId id="272" r:id="rId20"/>
    <p:sldId id="292" r:id="rId21"/>
    <p:sldId id="273" r:id="rId22"/>
    <p:sldId id="274" r:id="rId23"/>
    <p:sldId id="276" r:id="rId24"/>
    <p:sldId id="277" r:id="rId25"/>
    <p:sldId id="278" r:id="rId26"/>
    <p:sldId id="279" r:id="rId27"/>
    <p:sldId id="280" r:id="rId28"/>
    <p:sldId id="281" r:id="rId29"/>
    <p:sldId id="282" r:id="rId30"/>
    <p:sldId id="283" r:id="rId31"/>
    <p:sldId id="284" r:id="rId32"/>
    <p:sldId id="285" r:id="rId33"/>
    <p:sldId id="293" r:id="rId34"/>
    <p:sldId id="294" r:id="rId35"/>
    <p:sldId id="295" r:id="rId36"/>
    <p:sldId id="299" r:id="rId37"/>
    <p:sldId id="300" r:id="rId38"/>
    <p:sldId id="301" r:id="rId39"/>
    <p:sldId id="302" r:id="rId40"/>
    <p:sldId id="260" r:id="rId41"/>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483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84" autoAdjust="0"/>
    <p:restoredTop sz="94660"/>
  </p:normalViewPr>
  <p:slideViewPr>
    <p:cSldViewPr>
      <p:cViewPr varScale="1">
        <p:scale>
          <a:sx n="78" d="100"/>
          <a:sy n="78" d="100"/>
        </p:scale>
        <p:origin x="-360"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348B14-14F1-433D-BE6C-D35A48F0239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l-GR"/>
        </a:p>
      </dgm:t>
    </dgm:pt>
    <dgm:pt modelId="{F5239645-C7D6-4BE8-B9F0-65317ACB020F}">
      <dgm:prSet phldrT="[Text]"/>
      <dgm:spPr/>
      <dgm:t>
        <a:bodyPr/>
        <a:lstStyle/>
        <a:p>
          <a:r>
            <a:rPr lang="en-US" dirty="0" smtClean="0"/>
            <a:t>1</a:t>
          </a:r>
          <a:endParaRPr lang="el-GR" dirty="0"/>
        </a:p>
      </dgm:t>
    </dgm:pt>
    <dgm:pt modelId="{6E1FA223-7E10-463F-8779-4B693C9F947B}" type="parTrans" cxnId="{79B20A30-139A-4917-8F66-15BDB26E00CB}">
      <dgm:prSet/>
      <dgm:spPr/>
      <dgm:t>
        <a:bodyPr/>
        <a:lstStyle/>
        <a:p>
          <a:endParaRPr lang="el-GR"/>
        </a:p>
      </dgm:t>
    </dgm:pt>
    <dgm:pt modelId="{0209DD48-FBA7-4892-825B-201AFE624EEA}" type="sibTrans" cxnId="{79B20A30-139A-4917-8F66-15BDB26E00CB}">
      <dgm:prSet/>
      <dgm:spPr/>
      <dgm:t>
        <a:bodyPr/>
        <a:lstStyle/>
        <a:p>
          <a:endParaRPr lang="el-GR"/>
        </a:p>
      </dgm:t>
    </dgm:pt>
    <dgm:pt modelId="{DCBBB8A0-601F-4236-A884-BAC9FED3FF44}">
      <dgm:prSet phldrT="[Text]" custT="1"/>
      <dgm:spPr/>
      <dgm:t>
        <a:bodyPr/>
        <a:lstStyle/>
        <a:p>
          <a:r>
            <a:rPr lang="en-GB" sz="1600" b="1" dirty="0" smtClean="0"/>
            <a:t>Analyse  the nature and underlying principles of the teaching/learning situation:</a:t>
          </a:r>
          <a:endParaRPr lang="el-GR" sz="1600" dirty="0"/>
        </a:p>
      </dgm:t>
    </dgm:pt>
    <dgm:pt modelId="{68A0C6B6-1665-4D92-94B3-96EB29E7318F}" type="parTrans" cxnId="{0C5F40EB-B5A7-48E4-BA6A-9962A0C7DF0A}">
      <dgm:prSet/>
      <dgm:spPr/>
      <dgm:t>
        <a:bodyPr/>
        <a:lstStyle/>
        <a:p>
          <a:endParaRPr lang="el-GR"/>
        </a:p>
      </dgm:t>
    </dgm:pt>
    <dgm:pt modelId="{ADEA216A-D657-4105-A03E-0D1DD99F415D}" type="sibTrans" cxnId="{0C5F40EB-B5A7-48E4-BA6A-9962A0C7DF0A}">
      <dgm:prSet/>
      <dgm:spPr/>
      <dgm:t>
        <a:bodyPr/>
        <a:lstStyle/>
        <a:p>
          <a:endParaRPr lang="el-GR"/>
        </a:p>
      </dgm:t>
    </dgm:pt>
    <dgm:pt modelId="{B9434DF6-AEA0-49D3-918D-C090747E3FE5}">
      <dgm:prSet phldrT="[Text]"/>
      <dgm:spPr/>
      <dgm:t>
        <a:bodyPr/>
        <a:lstStyle/>
        <a:p>
          <a:r>
            <a:rPr lang="en-GB" sz="1400" dirty="0" smtClean="0"/>
            <a:t>analysis of student needs </a:t>
          </a:r>
          <a:endParaRPr lang="el-GR" sz="1400" dirty="0"/>
        </a:p>
      </dgm:t>
    </dgm:pt>
    <dgm:pt modelId="{A380B5FE-502A-48C8-B02F-727602B42ACF}" type="parTrans" cxnId="{7CA95EB3-98CE-4544-8B43-93D8BC4EB822}">
      <dgm:prSet/>
      <dgm:spPr/>
      <dgm:t>
        <a:bodyPr/>
        <a:lstStyle/>
        <a:p>
          <a:endParaRPr lang="el-GR"/>
        </a:p>
      </dgm:t>
    </dgm:pt>
    <dgm:pt modelId="{BDF084A1-66A4-4038-988C-669CA74E219A}" type="sibTrans" cxnId="{7CA95EB3-98CE-4544-8B43-93D8BC4EB822}">
      <dgm:prSet/>
      <dgm:spPr/>
      <dgm:t>
        <a:bodyPr/>
        <a:lstStyle/>
        <a:p>
          <a:endParaRPr lang="el-GR"/>
        </a:p>
      </dgm:t>
    </dgm:pt>
    <dgm:pt modelId="{2558D3B7-ED90-4C6B-933E-9A97A094B53E}">
      <dgm:prSet phldrT="[Text]"/>
      <dgm:spPr/>
      <dgm:t>
        <a:bodyPr/>
        <a:lstStyle/>
        <a:p>
          <a:r>
            <a:rPr lang="en-US" dirty="0" smtClean="0"/>
            <a:t>2</a:t>
          </a:r>
          <a:endParaRPr lang="el-GR" dirty="0"/>
        </a:p>
      </dgm:t>
    </dgm:pt>
    <dgm:pt modelId="{43AE62CE-4464-49A9-9879-D8C08487D76A}" type="parTrans" cxnId="{AFB21207-96F9-4A6A-ABEE-ECA3EDF00D36}">
      <dgm:prSet/>
      <dgm:spPr/>
      <dgm:t>
        <a:bodyPr/>
        <a:lstStyle/>
        <a:p>
          <a:endParaRPr lang="el-GR"/>
        </a:p>
      </dgm:t>
    </dgm:pt>
    <dgm:pt modelId="{500C1344-516D-46AA-8D84-D58D5FD47F9D}" type="sibTrans" cxnId="{AFB21207-96F9-4A6A-ABEE-ECA3EDF00D36}">
      <dgm:prSet/>
      <dgm:spPr/>
      <dgm:t>
        <a:bodyPr/>
        <a:lstStyle/>
        <a:p>
          <a:endParaRPr lang="el-GR"/>
        </a:p>
      </dgm:t>
    </dgm:pt>
    <dgm:pt modelId="{D3E4C841-ABE7-404D-9CFA-CFB30D918932}">
      <dgm:prSet phldrT="[Text]" custT="1"/>
      <dgm:spPr/>
      <dgm:t>
        <a:bodyPr/>
        <a:lstStyle/>
        <a:p>
          <a:r>
            <a:rPr lang="en-GB" sz="1600" b="1" dirty="0" smtClean="0"/>
            <a:t>On the basis of the results of your analysis, define criteria on which the evaluation will be based</a:t>
          </a:r>
          <a:endParaRPr lang="el-GR" sz="1600" dirty="0"/>
        </a:p>
      </dgm:t>
    </dgm:pt>
    <dgm:pt modelId="{F1FB0B79-7A29-4825-9535-88CD10DB736C}" type="parTrans" cxnId="{550CB166-673C-4FD7-855B-EE518F20DFA6}">
      <dgm:prSet/>
      <dgm:spPr/>
      <dgm:t>
        <a:bodyPr/>
        <a:lstStyle/>
        <a:p>
          <a:endParaRPr lang="el-GR"/>
        </a:p>
      </dgm:t>
    </dgm:pt>
    <dgm:pt modelId="{5FDA2101-C788-4BAC-A2DB-85C24B3E3D09}" type="sibTrans" cxnId="{550CB166-673C-4FD7-855B-EE518F20DFA6}">
      <dgm:prSet/>
      <dgm:spPr/>
      <dgm:t>
        <a:bodyPr/>
        <a:lstStyle/>
        <a:p>
          <a:endParaRPr lang="el-GR"/>
        </a:p>
      </dgm:t>
    </dgm:pt>
    <dgm:pt modelId="{DC8DDE58-58E3-4B67-A295-10FA6BEE9487}">
      <dgm:prSet phldrT="[Text]" custT="1"/>
      <dgm:spPr/>
      <dgm:t>
        <a:bodyPr/>
        <a:lstStyle/>
        <a:p>
          <a:r>
            <a:rPr lang="en-GB" sz="1600" b="1" dirty="0" smtClean="0"/>
            <a:t>Prioritise criteria. </a:t>
          </a:r>
          <a:endParaRPr lang="el-GR" sz="1600" dirty="0"/>
        </a:p>
      </dgm:t>
    </dgm:pt>
    <dgm:pt modelId="{F23B2B65-4901-4396-B2B3-01FB41F137D7}" type="parTrans" cxnId="{9610C7E5-0CDD-46B4-ABF2-644390E2FE37}">
      <dgm:prSet/>
      <dgm:spPr/>
      <dgm:t>
        <a:bodyPr/>
        <a:lstStyle/>
        <a:p>
          <a:endParaRPr lang="el-GR"/>
        </a:p>
      </dgm:t>
    </dgm:pt>
    <dgm:pt modelId="{F5367F77-B1D5-43D0-8B00-B4E20B8F74E3}" type="sibTrans" cxnId="{9610C7E5-0CDD-46B4-ABF2-644390E2FE37}">
      <dgm:prSet/>
      <dgm:spPr/>
      <dgm:t>
        <a:bodyPr/>
        <a:lstStyle/>
        <a:p>
          <a:endParaRPr lang="el-GR"/>
        </a:p>
      </dgm:t>
    </dgm:pt>
    <dgm:pt modelId="{44892B65-102D-4172-A592-800A2A1C509D}">
      <dgm:prSet phldrT="[Text]"/>
      <dgm:spPr/>
      <dgm:t>
        <a:bodyPr/>
        <a:lstStyle/>
        <a:p>
          <a:r>
            <a:rPr lang="en-US" dirty="0" smtClean="0"/>
            <a:t>3</a:t>
          </a:r>
          <a:endParaRPr lang="el-GR" dirty="0"/>
        </a:p>
      </dgm:t>
    </dgm:pt>
    <dgm:pt modelId="{0BE2CE29-FC6D-4DA0-9449-0EAB16E25F3A}" type="parTrans" cxnId="{E73D2CB1-93EB-40F9-9AAF-1D77405E46A5}">
      <dgm:prSet/>
      <dgm:spPr/>
      <dgm:t>
        <a:bodyPr/>
        <a:lstStyle/>
        <a:p>
          <a:endParaRPr lang="el-GR"/>
        </a:p>
      </dgm:t>
    </dgm:pt>
    <dgm:pt modelId="{691DB451-8C91-43CD-B16C-7F95FD941649}" type="sibTrans" cxnId="{E73D2CB1-93EB-40F9-9AAF-1D77405E46A5}">
      <dgm:prSet/>
      <dgm:spPr/>
      <dgm:t>
        <a:bodyPr/>
        <a:lstStyle/>
        <a:p>
          <a:endParaRPr lang="el-GR"/>
        </a:p>
      </dgm:t>
    </dgm:pt>
    <dgm:pt modelId="{610D4C6F-315B-41B5-9C8B-7521F10DCAB8}">
      <dgm:prSet phldrT="[Text]"/>
      <dgm:spPr/>
      <dgm:t>
        <a:bodyPr/>
        <a:lstStyle/>
        <a:p>
          <a:endParaRPr lang="el-GR" sz="1400" dirty="0"/>
        </a:p>
      </dgm:t>
    </dgm:pt>
    <dgm:pt modelId="{C457C4A9-5BAA-4AB2-B036-E644B8CC5D84}" type="parTrans" cxnId="{F4889BF2-5324-4A3F-810F-C1DEF56FF187}">
      <dgm:prSet/>
      <dgm:spPr/>
      <dgm:t>
        <a:bodyPr/>
        <a:lstStyle/>
        <a:p>
          <a:endParaRPr lang="el-GR"/>
        </a:p>
      </dgm:t>
    </dgm:pt>
    <dgm:pt modelId="{54E7045E-C1AA-429F-B3E1-F082B480A26C}" type="sibTrans" cxnId="{F4889BF2-5324-4A3F-810F-C1DEF56FF187}">
      <dgm:prSet/>
      <dgm:spPr/>
      <dgm:t>
        <a:bodyPr/>
        <a:lstStyle/>
        <a:p>
          <a:endParaRPr lang="el-GR"/>
        </a:p>
      </dgm:t>
    </dgm:pt>
    <dgm:pt modelId="{0909A206-A7EA-4F4F-A025-B464060B2E91}">
      <dgm:prSet phldrT="[Text]" custT="1"/>
      <dgm:spPr/>
      <dgm:t>
        <a:bodyPr/>
        <a:lstStyle/>
        <a:p>
          <a:r>
            <a:rPr lang="en-GB" sz="1600" b="1" dirty="0" smtClean="0"/>
            <a:t>Compare the results of the two analyses: How far do the materials fulfil your chosen criteria?</a:t>
          </a:r>
          <a:endParaRPr lang="el-GR" sz="1600" dirty="0"/>
        </a:p>
      </dgm:t>
    </dgm:pt>
    <dgm:pt modelId="{0771C664-39F4-4761-8ACE-0CB29F489323}" type="parTrans" cxnId="{B003F2AB-B01C-4159-9505-7795C73B3A82}">
      <dgm:prSet/>
      <dgm:spPr/>
      <dgm:t>
        <a:bodyPr/>
        <a:lstStyle/>
        <a:p>
          <a:endParaRPr lang="el-GR"/>
        </a:p>
      </dgm:t>
    </dgm:pt>
    <dgm:pt modelId="{043E4B65-DFF9-42B2-B212-A589960C9DC8}" type="sibTrans" cxnId="{B003F2AB-B01C-4159-9505-7795C73B3A82}">
      <dgm:prSet/>
      <dgm:spPr/>
      <dgm:t>
        <a:bodyPr/>
        <a:lstStyle/>
        <a:p>
          <a:endParaRPr lang="el-GR"/>
        </a:p>
      </dgm:t>
    </dgm:pt>
    <dgm:pt modelId="{6F0FE682-DA84-470C-89D3-DA8C55088328}">
      <dgm:prSet phldrT="[Text]"/>
      <dgm:spPr/>
      <dgm:t>
        <a:bodyPr/>
        <a:lstStyle/>
        <a:p>
          <a:r>
            <a:rPr lang="en-GB" sz="1400" dirty="0" smtClean="0"/>
            <a:t>identification of the goals of the curriculum and aims of the syllabus </a:t>
          </a:r>
          <a:endParaRPr lang="el-GR" sz="1400" dirty="0"/>
        </a:p>
      </dgm:t>
    </dgm:pt>
    <dgm:pt modelId="{E939DDA3-5D89-4F9E-ACF1-B85351865AD6}" type="parTrans" cxnId="{11098677-5D5E-4FF8-A767-87A026E166F1}">
      <dgm:prSet/>
      <dgm:spPr/>
      <dgm:t>
        <a:bodyPr/>
        <a:lstStyle/>
        <a:p>
          <a:endParaRPr lang="el-GR"/>
        </a:p>
      </dgm:t>
    </dgm:pt>
    <dgm:pt modelId="{C9A4DD07-A6D2-43C8-9235-273ED541E7C6}" type="sibTrans" cxnId="{11098677-5D5E-4FF8-A767-87A026E166F1}">
      <dgm:prSet/>
      <dgm:spPr/>
      <dgm:t>
        <a:bodyPr/>
        <a:lstStyle/>
        <a:p>
          <a:endParaRPr lang="el-GR"/>
        </a:p>
      </dgm:t>
    </dgm:pt>
    <dgm:pt modelId="{022C05EF-3D6D-46E8-8A8D-1B8AD58F3360}">
      <dgm:prSet phldrT="[Text]"/>
      <dgm:spPr/>
      <dgm:t>
        <a:bodyPr/>
        <a:lstStyle/>
        <a:p>
          <a:r>
            <a:rPr lang="en-GB" sz="1400" dirty="0" smtClean="0"/>
            <a:t>identification of the constraints of the classroom context</a:t>
          </a:r>
          <a:endParaRPr lang="el-GR" sz="1400" dirty="0"/>
        </a:p>
      </dgm:t>
    </dgm:pt>
    <dgm:pt modelId="{87CAFF33-D75D-43D4-80AD-07C269C428A5}" type="parTrans" cxnId="{E1C723F4-D73E-47F0-8505-B2ADA66D2BA8}">
      <dgm:prSet/>
      <dgm:spPr/>
      <dgm:t>
        <a:bodyPr/>
        <a:lstStyle/>
        <a:p>
          <a:endParaRPr lang="el-GR"/>
        </a:p>
      </dgm:t>
    </dgm:pt>
    <dgm:pt modelId="{B9A2C884-D35A-4A5D-806F-23DD6CE65DD2}" type="sibTrans" cxnId="{E1C723F4-D73E-47F0-8505-B2ADA66D2BA8}">
      <dgm:prSet/>
      <dgm:spPr/>
      <dgm:t>
        <a:bodyPr/>
        <a:lstStyle/>
        <a:p>
          <a:endParaRPr lang="el-GR"/>
        </a:p>
      </dgm:t>
    </dgm:pt>
    <dgm:pt modelId="{AA847E38-E8E9-4C17-B5CC-BF9A1D5A2652}">
      <dgm:prSet custT="1"/>
      <dgm:spPr/>
      <dgm:t>
        <a:bodyPr/>
        <a:lstStyle/>
        <a:p>
          <a:r>
            <a:rPr lang="en-GB" sz="1600" b="1" dirty="0" smtClean="0"/>
            <a:t>Analyse the nature and underlying principles of the available materials.</a:t>
          </a:r>
          <a:endParaRPr lang="el-GR" sz="1600" dirty="0"/>
        </a:p>
      </dgm:t>
    </dgm:pt>
    <dgm:pt modelId="{C4647801-262C-4B44-8D16-EBE2C3F3128F}" type="parTrans" cxnId="{4BE40017-C59C-4DAB-8195-2DA3F2AE5852}">
      <dgm:prSet/>
      <dgm:spPr/>
      <dgm:t>
        <a:bodyPr/>
        <a:lstStyle/>
        <a:p>
          <a:endParaRPr lang="el-GR"/>
        </a:p>
      </dgm:t>
    </dgm:pt>
    <dgm:pt modelId="{7C4091E3-01C8-4F8F-BF6A-85D4EE9B4EDC}" type="sibTrans" cxnId="{4BE40017-C59C-4DAB-8195-2DA3F2AE5852}">
      <dgm:prSet/>
      <dgm:spPr/>
      <dgm:t>
        <a:bodyPr/>
        <a:lstStyle/>
        <a:p>
          <a:endParaRPr lang="el-GR"/>
        </a:p>
      </dgm:t>
    </dgm:pt>
    <dgm:pt modelId="{1B8697E7-F950-4BEF-A875-21F7F773C058}" type="pres">
      <dgm:prSet presAssocID="{3D348B14-14F1-433D-BE6C-D35A48F0239F}" presName="linearFlow" presStyleCnt="0">
        <dgm:presLayoutVars>
          <dgm:dir/>
          <dgm:animLvl val="lvl"/>
          <dgm:resizeHandles val="exact"/>
        </dgm:presLayoutVars>
      </dgm:prSet>
      <dgm:spPr/>
      <dgm:t>
        <a:bodyPr/>
        <a:lstStyle/>
        <a:p>
          <a:endParaRPr lang="el-GR"/>
        </a:p>
      </dgm:t>
    </dgm:pt>
    <dgm:pt modelId="{BE9A6012-C4BD-4EEF-A661-CB1A53DAA9A1}" type="pres">
      <dgm:prSet presAssocID="{F5239645-C7D6-4BE8-B9F0-65317ACB020F}" presName="composite" presStyleCnt="0"/>
      <dgm:spPr/>
    </dgm:pt>
    <dgm:pt modelId="{DAF64515-A98B-4934-8F96-EC8C3EAA7D64}" type="pres">
      <dgm:prSet presAssocID="{F5239645-C7D6-4BE8-B9F0-65317ACB020F}" presName="parentText" presStyleLbl="alignNode1" presStyleIdx="0" presStyleCnt="3">
        <dgm:presLayoutVars>
          <dgm:chMax val="1"/>
          <dgm:bulletEnabled val="1"/>
        </dgm:presLayoutVars>
      </dgm:prSet>
      <dgm:spPr/>
      <dgm:t>
        <a:bodyPr/>
        <a:lstStyle/>
        <a:p>
          <a:endParaRPr lang="el-GR"/>
        </a:p>
      </dgm:t>
    </dgm:pt>
    <dgm:pt modelId="{902781D8-5F44-4996-847C-94825BA7B430}" type="pres">
      <dgm:prSet presAssocID="{F5239645-C7D6-4BE8-B9F0-65317ACB020F}" presName="descendantText" presStyleLbl="alignAcc1" presStyleIdx="0" presStyleCnt="3" custScaleY="100000">
        <dgm:presLayoutVars>
          <dgm:bulletEnabled val="1"/>
        </dgm:presLayoutVars>
      </dgm:prSet>
      <dgm:spPr/>
      <dgm:t>
        <a:bodyPr/>
        <a:lstStyle/>
        <a:p>
          <a:endParaRPr lang="el-GR"/>
        </a:p>
      </dgm:t>
    </dgm:pt>
    <dgm:pt modelId="{CC326DEF-942B-4E7A-A1F8-96130052736A}" type="pres">
      <dgm:prSet presAssocID="{0209DD48-FBA7-4892-825B-201AFE624EEA}" presName="sp" presStyleCnt="0"/>
      <dgm:spPr/>
    </dgm:pt>
    <dgm:pt modelId="{705D1C9D-D672-4639-8738-71E6DC2E5908}" type="pres">
      <dgm:prSet presAssocID="{2558D3B7-ED90-4C6B-933E-9A97A094B53E}" presName="composite" presStyleCnt="0"/>
      <dgm:spPr/>
    </dgm:pt>
    <dgm:pt modelId="{9BC6F607-4A02-46EA-AB42-DC89986E12AE}" type="pres">
      <dgm:prSet presAssocID="{2558D3B7-ED90-4C6B-933E-9A97A094B53E}" presName="parentText" presStyleLbl="alignNode1" presStyleIdx="1" presStyleCnt="3">
        <dgm:presLayoutVars>
          <dgm:chMax val="1"/>
          <dgm:bulletEnabled val="1"/>
        </dgm:presLayoutVars>
      </dgm:prSet>
      <dgm:spPr/>
      <dgm:t>
        <a:bodyPr/>
        <a:lstStyle/>
        <a:p>
          <a:endParaRPr lang="el-GR"/>
        </a:p>
      </dgm:t>
    </dgm:pt>
    <dgm:pt modelId="{F0E945BE-9E16-41BC-9735-B4F9415E87B0}" type="pres">
      <dgm:prSet presAssocID="{2558D3B7-ED90-4C6B-933E-9A97A094B53E}" presName="descendantText" presStyleLbl="alignAcc1" presStyleIdx="1" presStyleCnt="3">
        <dgm:presLayoutVars>
          <dgm:bulletEnabled val="1"/>
        </dgm:presLayoutVars>
      </dgm:prSet>
      <dgm:spPr/>
      <dgm:t>
        <a:bodyPr/>
        <a:lstStyle/>
        <a:p>
          <a:endParaRPr lang="el-GR"/>
        </a:p>
      </dgm:t>
    </dgm:pt>
    <dgm:pt modelId="{D7FA9CBA-9FAD-4983-BB0D-29677C1A7010}" type="pres">
      <dgm:prSet presAssocID="{500C1344-516D-46AA-8D84-D58D5FD47F9D}" presName="sp" presStyleCnt="0"/>
      <dgm:spPr/>
    </dgm:pt>
    <dgm:pt modelId="{4F72B91C-AD3B-4386-B85A-715A1C3990C1}" type="pres">
      <dgm:prSet presAssocID="{44892B65-102D-4172-A592-800A2A1C509D}" presName="composite" presStyleCnt="0"/>
      <dgm:spPr/>
    </dgm:pt>
    <dgm:pt modelId="{5325C072-757F-4DF4-BCE3-0BEC7A8B8DDF}" type="pres">
      <dgm:prSet presAssocID="{44892B65-102D-4172-A592-800A2A1C509D}" presName="parentText" presStyleLbl="alignNode1" presStyleIdx="2" presStyleCnt="3">
        <dgm:presLayoutVars>
          <dgm:chMax val="1"/>
          <dgm:bulletEnabled val="1"/>
        </dgm:presLayoutVars>
      </dgm:prSet>
      <dgm:spPr/>
      <dgm:t>
        <a:bodyPr/>
        <a:lstStyle/>
        <a:p>
          <a:endParaRPr lang="el-GR"/>
        </a:p>
      </dgm:t>
    </dgm:pt>
    <dgm:pt modelId="{CA5BBBA4-6211-4894-B3DC-8BF58BE9BB45}" type="pres">
      <dgm:prSet presAssocID="{44892B65-102D-4172-A592-800A2A1C509D}" presName="descendantText" presStyleLbl="alignAcc1" presStyleIdx="2" presStyleCnt="3">
        <dgm:presLayoutVars>
          <dgm:bulletEnabled val="1"/>
        </dgm:presLayoutVars>
      </dgm:prSet>
      <dgm:spPr/>
      <dgm:t>
        <a:bodyPr/>
        <a:lstStyle/>
        <a:p>
          <a:endParaRPr lang="el-GR"/>
        </a:p>
      </dgm:t>
    </dgm:pt>
  </dgm:ptLst>
  <dgm:cxnLst>
    <dgm:cxn modelId="{AFB21207-96F9-4A6A-ABEE-ECA3EDF00D36}" srcId="{3D348B14-14F1-433D-BE6C-D35A48F0239F}" destId="{2558D3B7-ED90-4C6B-933E-9A97A094B53E}" srcOrd="1" destOrd="0" parTransId="{43AE62CE-4464-49A9-9879-D8C08487D76A}" sibTransId="{500C1344-516D-46AA-8D84-D58D5FD47F9D}"/>
    <dgm:cxn modelId="{550CB166-673C-4FD7-855B-EE518F20DFA6}" srcId="{2558D3B7-ED90-4C6B-933E-9A97A094B53E}" destId="{D3E4C841-ABE7-404D-9CFA-CFB30D918932}" srcOrd="0" destOrd="0" parTransId="{F1FB0B79-7A29-4825-9535-88CD10DB736C}" sibTransId="{5FDA2101-C788-4BAC-A2DB-85C24B3E3D09}"/>
    <dgm:cxn modelId="{E0B2E025-E6D5-405C-B1DC-9253BD186DD7}" type="presOf" srcId="{6F0FE682-DA84-470C-89D3-DA8C55088328}" destId="{902781D8-5F44-4996-847C-94825BA7B430}" srcOrd="0" destOrd="2" presId="urn:microsoft.com/office/officeart/2005/8/layout/chevron2"/>
    <dgm:cxn modelId="{77A0C561-9B44-4EDE-81D3-01803CE23F86}" type="presOf" srcId="{DCBBB8A0-601F-4236-A884-BAC9FED3FF44}" destId="{902781D8-5F44-4996-847C-94825BA7B430}" srcOrd="0" destOrd="0" presId="urn:microsoft.com/office/officeart/2005/8/layout/chevron2"/>
    <dgm:cxn modelId="{11098677-5D5E-4FF8-A767-87A026E166F1}" srcId="{F5239645-C7D6-4BE8-B9F0-65317ACB020F}" destId="{6F0FE682-DA84-470C-89D3-DA8C55088328}" srcOrd="2" destOrd="0" parTransId="{E939DDA3-5D89-4F9E-ACF1-B85351865AD6}" sibTransId="{C9A4DD07-A6D2-43C8-9235-273ED541E7C6}"/>
    <dgm:cxn modelId="{B003F2AB-B01C-4159-9505-7795C73B3A82}" srcId="{44892B65-102D-4172-A592-800A2A1C509D}" destId="{0909A206-A7EA-4F4F-A025-B464060B2E91}" srcOrd="2" destOrd="0" parTransId="{0771C664-39F4-4761-8ACE-0CB29F489323}" sibTransId="{043E4B65-DFF9-42B2-B212-A589960C9DC8}"/>
    <dgm:cxn modelId="{51495574-8D54-4CFE-A920-D02B6AFA6656}" type="presOf" srcId="{3D348B14-14F1-433D-BE6C-D35A48F0239F}" destId="{1B8697E7-F950-4BEF-A875-21F7F773C058}" srcOrd="0" destOrd="0" presId="urn:microsoft.com/office/officeart/2005/8/layout/chevron2"/>
    <dgm:cxn modelId="{4018BF09-F078-4DE7-96F2-8763E36A14A2}" type="presOf" srcId="{D3E4C841-ABE7-404D-9CFA-CFB30D918932}" destId="{F0E945BE-9E16-41BC-9735-B4F9415E87B0}" srcOrd="0" destOrd="0" presId="urn:microsoft.com/office/officeart/2005/8/layout/chevron2"/>
    <dgm:cxn modelId="{92BD21B2-C975-4D41-BAC4-898A3097BA21}" type="presOf" srcId="{610D4C6F-315B-41B5-9C8B-7521F10DCAB8}" destId="{CA5BBBA4-6211-4894-B3DC-8BF58BE9BB45}" srcOrd="0" destOrd="0" presId="urn:microsoft.com/office/officeart/2005/8/layout/chevron2"/>
    <dgm:cxn modelId="{09364C95-775B-4E26-AD29-F274BA7AA113}" type="presOf" srcId="{DC8DDE58-58E3-4B67-A295-10FA6BEE9487}" destId="{F0E945BE-9E16-41BC-9735-B4F9415E87B0}" srcOrd="0" destOrd="1" presId="urn:microsoft.com/office/officeart/2005/8/layout/chevron2"/>
    <dgm:cxn modelId="{1C6033CE-8E72-4149-A84E-67D8F09631DA}" type="presOf" srcId="{44892B65-102D-4172-A592-800A2A1C509D}" destId="{5325C072-757F-4DF4-BCE3-0BEC7A8B8DDF}" srcOrd="0" destOrd="0" presId="urn:microsoft.com/office/officeart/2005/8/layout/chevron2"/>
    <dgm:cxn modelId="{F4889BF2-5324-4A3F-810F-C1DEF56FF187}" srcId="{44892B65-102D-4172-A592-800A2A1C509D}" destId="{610D4C6F-315B-41B5-9C8B-7521F10DCAB8}" srcOrd="0" destOrd="0" parTransId="{C457C4A9-5BAA-4AB2-B036-E644B8CC5D84}" sibTransId="{54E7045E-C1AA-429F-B3E1-F082B480A26C}"/>
    <dgm:cxn modelId="{E1C723F4-D73E-47F0-8505-B2ADA66D2BA8}" srcId="{F5239645-C7D6-4BE8-B9F0-65317ACB020F}" destId="{022C05EF-3D6D-46E8-8A8D-1B8AD58F3360}" srcOrd="3" destOrd="0" parTransId="{87CAFF33-D75D-43D4-80AD-07C269C428A5}" sibTransId="{B9A2C884-D35A-4A5D-806F-23DD6CE65DD2}"/>
    <dgm:cxn modelId="{9610C7E5-0CDD-46B4-ABF2-644390E2FE37}" srcId="{2558D3B7-ED90-4C6B-933E-9A97A094B53E}" destId="{DC8DDE58-58E3-4B67-A295-10FA6BEE9487}" srcOrd="1" destOrd="0" parTransId="{F23B2B65-4901-4396-B2B3-01FB41F137D7}" sibTransId="{F5367F77-B1D5-43D0-8B00-B4E20B8F74E3}"/>
    <dgm:cxn modelId="{0C5F40EB-B5A7-48E4-BA6A-9962A0C7DF0A}" srcId="{F5239645-C7D6-4BE8-B9F0-65317ACB020F}" destId="{DCBBB8A0-601F-4236-A884-BAC9FED3FF44}" srcOrd="0" destOrd="0" parTransId="{68A0C6B6-1665-4D92-94B3-96EB29E7318F}" sibTransId="{ADEA216A-D657-4105-A03E-0D1DD99F415D}"/>
    <dgm:cxn modelId="{71153EB3-0AF8-4919-A99D-8EE4FAF844E0}" type="presOf" srcId="{022C05EF-3D6D-46E8-8A8D-1B8AD58F3360}" destId="{902781D8-5F44-4996-847C-94825BA7B430}" srcOrd="0" destOrd="3" presId="urn:microsoft.com/office/officeart/2005/8/layout/chevron2"/>
    <dgm:cxn modelId="{1A41EA2D-EBC4-4405-9B6B-98DDB008878F}" type="presOf" srcId="{AA847E38-E8E9-4C17-B5CC-BF9A1D5A2652}" destId="{CA5BBBA4-6211-4894-B3DC-8BF58BE9BB45}" srcOrd="0" destOrd="1" presId="urn:microsoft.com/office/officeart/2005/8/layout/chevron2"/>
    <dgm:cxn modelId="{7CA95EB3-98CE-4544-8B43-93D8BC4EB822}" srcId="{F5239645-C7D6-4BE8-B9F0-65317ACB020F}" destId="{B9434DF6-AEA0-49D3-918D-C090747E3FE5}" srcOrd="1" destOrd="0" parTransId="{A380B5FE-502A-48C8-B02F-727602B42ACF}" sibTransId="{BDF084A1-66A4-4038-988C-669CA74E219A}"/>
    <dgm:cxn modelId="{E0F638EF-7572-4EB9-8202-DD8AC6B73FBF}" type="presOf" srcId="{2558D3B7-ED90-4C6B-933E-9A97A094B53E}" destId="{9BC6F607-4A02-46EA-AB42-DC89986E12AE}" srcOrd="0" destOrd="0" presId="urn:microsoft.com/office/officeart/2005/8/layout/chevron2"/>
    <dgm:cxn modelId="{4BE40017-C59C-4DAB-8195-2DA3F2AE5852}" srcId="{44892B65-102D-4172-A592-800A2A1C509D}" destId="{AA847E38-E8E9-4C17-B5CC-BF9A1D5A2652}" srcOrd="1" destOrd="0" parTransId="{C4647801-262C-4B44-8D16-EBE2C3F3128F}" sibTransId="{7C4091E3-01C8-4F8F-BF6A-85D4EE9B4EDC}"/>
    <dgm:cxn modelId="{C27351A4-3816-4023-845C-E98947D092D9}" type="presOf" srcId="{B9434DF6-AEA0-49D3-918D-C090747E3FE5}" destId="{902781D8-5F44-4996-847C-94825BA7B430}" srcOrd="0" destOrd="1" presId="urn:microsoft.com/office/officeart/2005/8/layout/chevron2"/>
    <dgm:cxn modelId="{79B20A30-139A-4917-8F66-15BDB26E00CB}" srcId="{3D348B14-14F1-433D-BE6C-D35A48F0239F}" destId="{F5239645-C7D6-4BE8-B9F0-65317ACB020F}" srcOrd="0" destOrd="0" parTransId="{6E1FA223-7E10-463F-8779-4B693C9F947B}" sibTransId="{0209DD48-FBA7-4892-825B-201AFE624EEA}"/>
    <dgm:cxn modelId="{CF3CD6BF-FB3A-460F-A73F-A545D4DA919E}" type="presOf" srcId="{F5239645-C7D6-4BE8-B9F0-65317ACB020F}" destId="{DAF64515-A98B-4934-8F96-EC8C3EAA7D64}" srcOrd="0" destOrd="0" presId="urn:microsoft.com/office/officeart/2005/8/layout/chevron2"/>
    <dgm:cxn modelId="{E73D2CB1-93EB-40F9-9AAF-1D77405E46A5}" srcId="{3D348B14-14F1-433D-BE6C-D35A48F0239F}" destId="{44892B65-102D-4172-A592-800A2A1C509D}" srcOrd="2" destOrd="0" parTransId="{0BE2CE29-FC6D-4DA0-9449-0EAB16E25F3A}" sibTransId="{691DB451-8C91-43CD-B16C-7F95FD941649}"/>
    <dgm:cxn modelId="{1B5EF4E8-A389-43E3-A03A-2556C542AFD9}" type="presOf" srcId="{0909A206-A7EA-4F4F-A025-B464060B2E91}" destId="{CA5BBBA4-6211-4894-B3DC-8BF58BE9BB45}" srcOrd="0" destOrd="2" presId="urn:microsoft.com/office/officeart/2005/8/layout/chevron2"/>
    <dgm:cxn modelId="{AB7B1DB1-BCE9-438E-8F49-9E9336B6B70A}" type="presParOf" srcId="{1B8697E7-F950-4BEF-A875-21F7F773C058}" destId="{BE9A6012-C4BD-4EEF-A661-CB1A53DAA9A1}" srcOrd="0" destOrd="0" presId="urn:microsoft.com/office/officeart/2005/8/layout/chevron2"/>
    <dgm:cxn modelId="{E65665D9-EA6F-4FFC-ACC4-2991653EEBBF}" type="presParOf" srcId="{BE9A6012-C4BD-4EEF-A661-CB1A53DAA9A1}" destId="{DAF64515-A98B-4934-8F96-EC8C3EAA7D64}" srcOrd="0" destOrd="0" presId="urn:microsoft.com/office/officeart/2005/8/layout/chevron2"/>
    <dgm:cxn modelId="{AE3DAAEF-0D0B-4E38-B88E-2C762F590E46}" type="presParOf" srcId="{BE9A6012-C4BD-4EEF-A661-CB1A53DAA9A1}" destId="{902781D8-5F44-4996-847C-94825BA7B430}" srcOrd="1" destOrd="0" presId="urn:microsoft.com/office/officeart/2005/8/layout/chevron2"/>
    <dgm:cxn modelId="{C95DD873-EAF8-465E-B7B4-93BE0692E05A}" type="presParOf" srcId="{1B8697E7-F950-4BEF-A875-21F7F773C058}" destId="{CC326DEF-942B-4E7A-A1F8-96130052736A}" srcOrd="1" destOrd="0" presId="urn:microsoft.com/office/officeart/2005/8/layout/chevron2"/>
    <dgm:cxn modelId="{242D1E62-D151-4652-925B-0B6C59B88451}" type="presParOf" srcId="{1B8697E7-F950-4BEF-A875-21F7F773C058}" destId="{705D1C9D-D672-4639-8738-71E6DC2E5908}" srcOrd="2" destOrd="0" presId="urn:microsoft.com/office/officeart/2005/8/layout/chevron2"/>
    <dgm:cxn modelId="{5F72BB11-3C16-43E1-B510-D26A4120C57E}" type="presParOf" srcId="{705D1C9D-D672-4639-8738-71E6DC2E5908}" destId="{9BC6F607-4A02-46EA-AB42-DC89986E12AE}" srcOrd="0" destOrd="0" presId="urn:microsoft.com/office/officeart/2005/8/layout/chevron2"/>
    <dgm:cxn modelId="{758A7D37-2521-4E69-9B44-F8FC731B1178}" type="presParOf" srcId="{705D1C9D-D672-4639-8738-71E6DC2E5908}" destId="{F0E945BE-9E16-41BC-9735-B4F9415E87B0}" srcOrd="1" destOrd="0" presId="urn:microsoft.com/office/officeart/2005/8/layout/chevron2"/>
    <dgm:cxn modelId="{FED57ADB-E23F-4F62-989C-95DD75E628A7}" type="presParOf" srcId="{1B8697E7-F950-4BEF-A875-21F7F773C058}" destId="{D7FA9CBA-9FAD-4983-BB0D-29677C1A7010}" srcOrd="3" destOrd="0" presId="urn:microsoft.com/office/officeart/2005/8/layout/chevron2"/>
    <dgm:cxn modelId="{1A9444B3-6E07-4498-89E8-133566475A8F}" type="presParOf" srcId="{1B8697E7-F950-4BEF-A875-21F7F773C058}" destId="{4F72B91C-AD3B-4386-B85A-715A1C3990C1}" srcOrd="4" destOrd="0" presId="urn:microsoft.com/office/officeart/2005/8/layout/chevron2"/>
    <dgm:cxn modelId="{A7833B0E-478C-42C5-97B4-7CC4934DC139}" type="presParOf" srcId="{4F72B91C-AD3B-4386-B85A-715A1C3990C1}" destId="{5325C072-757F-4DF4-BCE3-0BEC7A8B8DDF}" srcOrd="0" destOrd="0" presId="urn:microsoft.com/office/officeart/2005/8/layout/chevron2"/>
    <dgm:cxn modelId="{85A21B75-6419-40F3-9274-06861708E414}" type="presParOf" srcId="{4F72B91C-AD3B-4386-B85A-715A1C3990C1}" destId="{CA5BBBA4-6211-4894-B3DC-8BF58BE9BB45}"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F64515-A98B-4934-8F96-EC8C3EAA7D64}">
      <dsp:nvSpPr>
        <dsp:cNvPr id="0" name=""/>
        <dsp:cNvSpPr/>
      </dsp:nvSpPr>
      <dsp:spPr>
        <a:xfrm rot="5400000">
          <a:off x="-265236" y="267763"/>
          <a:ext cx="1768245" cy="123777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1</a:t>
          </a:r>
          <a:endParaRPr lang="el-GR" sz="3400" kern="1200" dirty="0"/>
        </a:p>
      </dsp:txBody>
      <dsp:txXfrm rot="5400000">
        <a:off x="-265236" y="267763"/>
        <a:ext cx="1768245" cy="1237771"/>
      </dsp:txXfrm>
    </dsp:sp>
    <dsp:sp modelId="{902781D8-5F44-4996-847C-94825BA7B430}">
      <dsp:nvSpPr>
        <dsp:cNvPr id="0" name=""/>
        <dsp:cNvSpPr/>
      </dsp:nvSpPr>
      <dsp:spPr>
        <a:xfrm rot="5400000">
          <a:off x="4159006" y="-2918708"/>
          <a:ext cx="1149359" cy="699182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b="1" kern="1200" dirty="0" smtClean="0"/>
            <a:t>Analyse  the nature and underlying principles of the teaching/learning situation:</a:t>
          </a:r>
          <a:endParaRPr lang="el-GR" sz="1600" kern="1200" dirty="0"/>
        </a:p>
        <a:p>
          <a:pPr marL="114300" lvl="1" indent="-114300" algn="l" defTabSz="622300">
            <a:lnSpc>
              <a:spcPct val="90000"/>
            </a:lnSpc>
            <a:spcBef>
              <a:spcPct val="0"/>
            </a:spcBef>
            <a:spcAft>
              <a:spcPct val="15000"/>
            </a:spcAft>
            <a:buChar char="••"/>
          </a:pPr>
          <a:r>
            <a:rPr lang="en-GB" sz="1400" kern="1200" dirty="0" smtClean="0"/>
            <a:t>analysis of student needs </a:t>
          </a:r>
          <a:endParaRPr lang="el-GR" sz="1400" kern="1200" dirty="0"/>
        </a:p>
        <a:p>
          <a:pPr marL="114300" lvl="1" indent="-114300" algn="l" defTabSz="622300">
            <a:lnSpc>
              <a:spcPct val="90000"/>
            </a:lnSpc>
            <a:spcBef>
              <a:spcPct val="0"/>
            </a:spcBef>
            <a:spcAft>
              <a:spcPct val="15000"/>
            </a:spcAft>
            <a:buChar char="••"/>
          </a:pPr>
          <a:r>
            <a:rPr lang="en-GB" sz="1400" kern="1200" dirty="0" smtClean="0"/>
            <a:t>identification of the goals of the curriculum and aims of the syllabus </a:t>
          </a:r>
          <a:endParaRPr lang="el-GR" sz="1400" kern="1200" dirty="0"/>
        </a:p>
        <a:p>
          <a:pPr marL="114300" lvl="1" indent="-114300" algn="l" defTabSz="622300">
            <a:lnSpc>
              <a:spcPct val="90000"/>
            </a:lnSpc>
            <a:spcBef>
              <a:spcPct val="0"/>
            </a:spcBef>
            <a:spcAft>
              <a:spcPct val="15000"/>
            </a:spcAft>
            <a:buChar char="••"/>
          </a:pPr>
          <a:r>
            <a:rPr lang="en-GB" sz="1400" kern="1200" dirty="0" smtClean="0"/>
            <a:t>identification of the constraints of the classroom context</a:t>
          </a:r>
          <a:endParaRPr lang="el-GR" sz="1400" kern="1200" dirty="0"/>
        </a:p>
      </dsp:txBody>
      <dsp:txXfrm rot="5400000">
        <a:off x="4159006" y="-2918708"/>
        <a:ext cx="1149359" cy="6991828"/>
      </dsp:txXfrm>
    </dsp:sp>
    <dsp:sp modelId="{9BC6F607-4A02-46EA-AB42-DC89986E12AE}">
      <dsp:nvSpPr>
        <dsp:cNvPr id="0" name=""/>
        <dsp:cNvSpPr/>
      </dsp:nvSpPr>
      <dsp:spPr>
        <a:xfrm rot="5400000">
          <a:off x="-265236" y="1843686"/>
          <a:ext cx="1768245" cy="123777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2</a:t>
          </a:r>
          <a:endParaRPr lang="el-GR" sz="3400" kern="1200" dirty="0"/>
        </a:p>
      </dsp:txBody>
      <dsp:txXfrm rot="5400000">
        <a:off x="-265236" y="1843686"/>
        <a:ext cx="1768245" cy="1237771"/>
      </dsp:txXfrm>
    </dsp:sp>
    <dsp:sp modelId="{F0E945BE-9E16-41BC-9735-B4F9415E87B0}">
      <dsp:nvSpPr>
        <dsp:cNvPr id="0" name=""/>
        <dsp:cNvSpPr/>
      </dsp:nvSpPr>
      <dsp:spPr>
        <a:xfrm rot="5400000">
          <a:off x="4159006" y="-1342785"/>
          <a:ext cx="1149359" cy="699182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b="1" kern="1200" dirty="0" smtClean="0"/>
            <a:t>On the basis of the results of your analysis, define criteria on which the evaluation will be based</a:t>
          </a:r>
          <a:endParaRPr lang="el-GR" sz="1600" kern="1200" dirty="0"/>
        </a:p>
        <a:p>
          <a:pPr marL="171450" lvl="1" indent="-171450" algn="l" defTabSz="711200">
            <a:lnSpc>
              <a:spcPct val="90000"/>
            </a:lnSpc>
            <a:spcBef>
              <a:spcPct val="0"/>
            </a:spcBef>
            <a:spcAft>
              <a:spcPct val="15000"/>
            </a:spcAft>
            <a:buChar char="••"/>
          </a:pPr>
          <a:r>
            <a:rPr lang="en-GB" sz="1600" b="1" kern="1200" dirty="0" smtClean="0"/>
            <a:t>Prioritise criteria. </a:t>
          </a:r>
          <a:endParaRPr lang="el-GR" sz="1600" kern="1200" dirty="0"/>
        </a:p>
      </dsp:txBody>
      <dsp:txXfrm rot="5400000">
        <a:off x="4159006" y="-1342785"/>
        <a:ext cx="1149359" cy="6991828"/>
      </dsp:txXfrm>
    </dsp:sp>
    <dsp:sp modelId="{5325C072-757F-4DF4-BCE3-0BEC7A8B8DDF}">
      <dsp:nvSpPr>
        <dsp:cNvPr id="0" name=""/>
        <dsp:cNvSpPr/>
      </dsp:nvSpPr>
      <dsp:spPr>
        <a:xfrm rot="5400000">
          <a:off x="-265236" y="3419609"/>
          <a:ext cx="1768245" cy="123777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smtClean="0"/>
            <a:t>3</a:t>
          </a:r>
          <a:endParaRPr lang="el-GR" sz="3400" kern="1200" dirty="0"/>
        </a:p>
      </dsp:txBody>
      <dsp:txXfrm rot="5400000">
        <a:off x="-265236" y="3419609"/>
        <a:ext cx="1768245" cy="1237771"/>
      </dsp:txXfrm>
    </dsp:sp>
    <dsp:sp modelId="{CA5BBBA4-6211-4894-B3DC-8BF58BE9BB45}">
      <dsp:nvSpPr>
        <dsp:cNvPr id="0" name=""/>
        <dsp:cNvSpPr/>
      </dsp:nvSpPr>
      <dsp:spPr>
        <a:xfrm rot="5400000">
          <a:off x="4159006" y="233138"/>
          <a:ext cx="1149359" cy="699182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14300" lvl="1" indent="-114300" algn="l" defTabSz="622300">
            <a:lnSpc>
              <a:spcPct val="90000"/>
            </a:lnSpc>
            <a:spcBef>
              <a:spcPct val="0"/>
            </a:spcBef>
            <a:spcAft>
              <a:spcPct val="15000"/>
            </a:spcAft>
            <a:buChar char="••"/>
          </a:pPr>
          <a:endParaRPr lang="el-GR" sz="1400" kern="1200" dirty="0"/>
        </a:p>
        <a:p>
          <a:pPr marL="171450" lvl="1" indent="-171450" algn="l" defTabSz="711200">
            <a:lnSpc>
              <a:spcPct val="90000"/>
            </a:lnSpc>
            <a:spcBef>
              <a:spcPct val="0"/>
            </a:spcBef>
            <a:spcAft>
              <a:spcPct val="15000"/>
            </a:spcAft>
            <a:buChar char="••"/>
          </a:pPr>
          <a:r>
            <a:rPr lang="en-GB" sz="1600" b="1" kern="1200" dirty="0" smtClean="0"/>
            <a:t>Analyse the nature and underlying principles of the available materials.</a:t>
          </a:r>
          <a:endParaRPr lang="el-GR" sz="1600" kern="1200" dirty="0"/>
        </a:p>
        <a:p>
          <a:pPr marL="171450" lvl="1" indent="-171450" algn="l" defTabSz="711200">
            <a:lnSpc>
              <a:spcPct val="90000"/>
            </a:lnSpc>
            <a:spcBef>
              <a:spcPct val="0"/>
            </a:spcBef>
            <a:spcAft>
              <a:spcPct val="15000"/>
            </a:spcAft>
            <a:buChar char="••"/>
          </a:pPr>
          <a:r>
            <a:rPr lang="en-GB" sz="1600" b="1" kern="1200" dirty="0" smtClean="0"/>
            <a:t>Compare the results of the two analyses: How far do the materials fulfil your chosen criteria?</a:t>
          </a:r>
          <a:endParaRPr lang="el-GR" sz="1600" kern="1200" dirty="0"/>
        </a:p>
      </dsp:txBody>
      <dsp:txXfrm rot="5400000">
        <a:off x="4159006" y="233138"/>
        <a:ext cx="1149359" cy="699182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99CC5190-CD4E-41D9-92B6-5B9BDCF4159A}" type="datetimeFigureOut">
              <a:rPr lang="fr-FR"/>
              <a:pPr>
                <a:defRPr/>
              </a:pPr>
              <a:t>28/05/2014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C2F404BC-110F-483E-8D5F-50E04D1EE970}"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075CD569-CE3D-426E-A521-C305335DA1E2}" type="datetimeFigureOut">
              <a:rPr lang="fr-FR"/>
              <a:pPr>
                <a:defRPr/>
              </a:pPr>
              <a:t>28/05/2014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3AF99DA4-F31D-4DC4-877B-185C3FC77F0A}"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545E48D6-9600-49AC-BAFD-52AC63536823}" type="datetimeFigureOut">
              <a:rPr lang="fr-FR"/>
              <a:pPr>
                <a:defRPr/>
              </a:pPr>
              <a:t>28/05/2014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484AAD19-7A13-4F69-8785-B8D8A87BE077}" type="slidenum">
              <a:rPr lang="fr-CA"/>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9B826247-17CF-4579-B54C-E4FAADFE1AD1}" type="datetimeFigureOut">
              <a:rPr lang="fr-FR"/>
              <a:pPr>
                <a:defRPr/>
              </a:pPr>
              <a:t>28/05/2014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E44CD00E-3750-4F5E-926B-05E47C015B2F}" type="slidenum">
              <a:rPr lang="fr-CA"/>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569F6CCB-C577-48FD-B741-EFAAF7EA24F6}" type="datetimeFigureOut">
              <a:rPr lang="fr-FR"/>
              <a:pPr>
                <a:defRPr/>
              </a:pPr>
              <a:t>28/05/2014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E5D265C9-8904-42D8-A081-C20EE03F8FF4}" type="slidenum">
              <a:rPr lang="fr-CA"/>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5EF12D4F-ECE0-42E3-B188-E36C349B04CF}" type="datetimeFigureOut">
              <a:rPr lang="fr-FR"/>
              <a:pPr>
                <a:defRPr/>
              </a:pPr>
              <a:t>28/05/2014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00CD874D-ABE7-4684-9E05-4D06D5C6595D}"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AB55DF63-428C-48EB-8B68-188D9CFF9D0D}" type="datetimeFigureOut">
              <a:rPr lang="fr-FR"/>
              <a:pPr>
                <a:defRPr/>
              </a:pPr>
              <a:t>28/05/2014</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B5E879E2-66CA-46D5-8AC6-C6704B2F5F05}"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5E0F5A44-8D74-42A8-9AE1-54FE9450DB29}" type="datetimeFigureOut">
              <a:rPr lang="fr-FR"/>
              <a:pPr>
                <a:defRPr/>
              </a:pPr>
              <a:t>28/05/2014</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06F4A11B-5AF0-4383-ACAB-6BF2A6D1A453}"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EFDCDF64-3D85-4B4E-9A5C-0008F37D458A}" type="datetimeFigureOut">
              <a:rPr lang="fr-FR"/>
              <a:pPr>
                <a:defRPr/>
              </a:pPr>
              <a:t>28/05/2014</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8AF8B3CD-5416-4950-B8BB-FA4C8B924460}"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EBE3A207-F758-4DF3-81C5-053934858D40}" type="datetimeFigureOut">
              <a:rPr lang="fr-FR"/>
              <a:pPr>
                <a:defRPr/>
              </a:pPr>
              <a:t>28/05/2014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D4FE7F16-8C87-411D-9AD4-F10DCE7F7EC2}"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741ACD3D-FED1-4183-99C9-88D572C5D748}" type="datetimeFigureOut">
              <a:rPr lang="fr-FR"/>
              <a:pPr>
                <a:defRPr/>
              </a:pPr>
              <a:t>28/05/2014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E593A544-21AD-4BCA-9D66-FD4736040B26}"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CA"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217389E-8330-4F86-93E3-1329A8B90496}" type="datetimeFigureOut">
              <a:rPr lang="fr-FR"/>
              <a:pPr>
                <a:defRPr/>
              </a:pPr>
              <a:t>28/05/2014</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7F9DD833-27EF-4127-84C6-804EA0D7B6D6}"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10.jpe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8.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685800" y="806451"/>
            <a:ext cx="7772400" cy="606325"/>
          </a:xfrm>
        </p:spPr>
        <p:txBody>
          <a:bodyPr/>
          <a:lstStyle/>
          <a:p>
            <a:r>
              <a:rPr lang="fr-CA" sz="4200" dirty="0" err="1" smtClean="0">
                <a:solidFill>
                  <a:srgbClr val="9C4839"/>
                </a:solidFill>
                <a:latin typeface="Bauhaus 93" pitchFamily="82" charset="0"/>
              </a:rPr>
              <a:t>Evaluating</a:t>
            </a:r>
            <a:r>
              <a:rPr lang="fr-CA" sz="4200" dirty="0" smtClean="0">
                <a:solidFill>
                  <a:srgbClr val="9C4839"/>
                </a:solidFill>
                <a:latin typeface="Bauhaus 93" pitchFamily="82" charset="0"/>
              </a:rPr>
              <a:t> </a:t>
            </a:r>
            <a:r>
              <a:rPr lang="fr-CA" sz="4200" dirty="0" err="1" smtClean="0">
                <a:solidFill>
                  <a:srgbClr val="9C4839"/>
                </a:solidFill>
                <a:latin typeface="Bauhaus 93" pitchFamily="82" charset="0"/>
              </a:rPr>
              <a:t>materials</a:t>
            </a:r>
            <a:r>
              <a:rPr lang="fr-CA" sz="4200" dirty="0" smtClean="0">
                <a:solidFill>
                  <a:srgbClr val="9C4839"/>
                </a:solidFill>
                <a:latin typeface="Bauhaus 93" pitchFamily="82" charset="0"/>
              </a:rPr>
              <a:t> and </a:t>
            </a:r>
            <a:r>
              <a:rPr lang="fr-CA" sz="4200" dirty="0" err="1" smtClean="0">
                <a:solidFill>
                  <a:srgbClr val="9C4839"/>
                </a:solidFill>
                <a:latin typeface="Bauhaus 93" pitchFamily="82" charset="0"/>
              </a:rPr>
              <a:t>textbooks</a:t>
            </a:r>
            <a:endParaRPr lang="fr-CA" sz="4200" dirty="0" smtClean="0">
              <a:solidFill>
                <a:srgbClr val="9C4839"/>
              </a:solidFill>
              <a:latin typeface="Bauhaus 93" pitchFamily="82" charset="0"/>
            </a:endParaRPr>
          </a:p>
        </p:txBody>
      </p:sp>
      <p:sp>
        <p:nvSpPr>
          <p:cNvPr id="4" name="Subtitle 3"/>
          <p:cNvSpPr>
            <a:spLocks noGrp="1"/>
          </p:cNvSpPr>
          <p:nvPr>
            <p:ph type="subTitle" idx="1"/>
          </p:nvPr>
        </p:nvSpPr>
        <p:spPr>
          <a:xfrm>
            <a:off x="1371600" y="1484784"/>
            <a:ext cx="6400800" cy="2376264"/>
          </a:xfrm>
        </p:spPr>
        <p:txBody>
          <a:bodyPr/>
          <a:lstStyle/>
          <a:p>
            <a:endParaRPr lang="en-US" dirty="0" smtClean="0">
              <a:solidFill>
                <a:srgbClr val="92D050"/>
              </a:solidFill>
            </a:endParaRPr>
          </a:p>
          <a:p>
            <a:pPr algn="r"/>
            <a:r>
              <a:rPr lang="en-US" dirty="0" smtClean="0">
                <a:solidFill>
                  <a:schemeClr val="accent3">
                    <a:lumMod val="50000"/>
                  </a:schemeClr>
                </a:solidFill>
              </a:rPr>
              <a:t>Evaluation and Testing in Language Education</a:t>
            </a:r>
          </a:p>
          <a:p>
            <a:pPr algn="r"/>
            <a:r>
              <a:rPr lang="en-US" dirty="0" smtClean="0">
                <a:solidFill>
                  <a:schemeClr val="accent6">
                    <a:lumMod val="50000"/>
                  </a:schemeClr>
                </a:solidFill>
              </a:rPr>
              <a:t>Session 4</a:t>
            </a:r>
          </a:p>
          <a:p>
            <a:pPr algn="r"/>
            <a:r>
              <a:rPr lang="en-US" dirty="0" smtClean="0">
                <a:solidFill>
                  <a:schemeClr val="accent6">
                    <a:lumMod val="50000"/>
                  </a:schemeClr>
                </a:solidFill>
              </a:rPr>
              <a:t>Dr. Kia </a:t>
            </a:r>
            <a:r>
              <a:rPr lang="en-US" dirty="0" err="1" smtClean="0">
                <a:solidFill>
                  <a:schemeClr val="accent6">
                    <a:lumMod val="50000"/>
                  </a:schemeClr>
                </a:solidFill>
              </a:rPr>
              <a:t>Karavas</a:t>
            </a:r>
            <a:endParaRPr lang="el-GR" dirty="0">
              <a:solidFill>
                <a:schemeClr val="accent6">
                  <a:lumMod val="50000"/>
                </a:schemeClr>
              </a:solidFill>
            </a:endParaRPr>
          </a:p>
        </p:txBody>
      </p:sp>
      <p:pic>
        <p:nvPicPr>
          <p:cNvPr id="5" name="Picture 4" descr="textbook.bmp"/>
          <p:cNvPicPr>
            <a:picLocks noChangeAspect="1"/>
          </p:cNvPicPr>
          <p:nvPr/>
        </p:nvPicPr>
        <p:blipFill>
          <a:blip r:embed="rId3" cstate="print"/>
          <a:stretch>
            <a:fillRect/>
          </a:stretch>
        </p:blipFill>
        <p:spPr>
          <a:xfrm>
            <a:off x="251520" y="5157192"/>
            <a:ext cx="2088061" cy="1402202"/>
          </a:xfrm>
          <a:prstGeom prst="rect">
            <a:avLst/>
          </a:prstGeom>
        </p:spPr>
      </p:pic>
      <p:pic>
        <p:nvPicPr>
          <p:cNvPr id="6" name="Picture 5" descr="imagesCAB2L8NO.jpg"/>
          <p:cNvPicPr>
            <a:picLocks noChangeAspect="1"/>
          </p:cNvPicPr>
          <p:nvPr/>
        </p:nvPicPr>
        <p:blipFill>
          <a:blip r:embed="rId4" cstate="print"/>
          <a:stretch>
            <a:fillRect/>
          </a:stretch>
        </p:blipFill>
        <p:spPr>
          <a:xfrm>
            <a:off x="7380312" y="4437112"/>
            <a:ext cx="1310640" cy="146304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advantages of textbooks</a:t>
            </a:r>
            <a:endParaRPr lang="el-GR" dirty="0"/>
          </a:p>
        </p:txBody>
      </p:sp>
      <p:sp>
        <p:nvSpPr>
          <p:cNvPr id="3" name="Content Placeholder 2"/>
          <p:cNvSpPr>
            <a:spLocks noGrp="1"/>
          </p:cNvSpPr>
          <p:nvPr>
            <p:ph idx="1"/>
          </p:nvPr>
        </p:nvSpPr>
        <p:spPr/>
        <p:txBody>
          <a:bodyPr/>
          <a:lstStyle/>
          <a:p>
            <a:r>
              <a:rPr lang="en-GB" sz="2400" dirty="0" smtClean="0"/>
              <a:t>In short, they offer security to teachers; the teacher does not have to make important decisions on what to teach, in which order and how to teach (this is particularly useful for inexperienced teachers who lack the skills and confidence for developing materials of their own). </a:t>
            </a:r>
          </a:p>
          <a:p>
            <a:r>
              <a:rPr lang="en-GB" sz="2400" dirty="0" smtClean="0"/>
              <a:t>Textbooks can also save teachers a lot of time since they offer a wealth of activities and ideas for language development and practice. </a:t>
            </a:r>
          </a:p>
          <a:p>
            <a:r>
              <a:rPr lang="en-US" sz="2400" dirty="0" smtClean="0"/>
              <a:t>One of the primary advantages of using textbooks is that they are psychologically essential for students since their progress and achievement can be measured concretely when we use them.</a:t>
            </a:r>
          </a:p>
          <a:p>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advantages of textbooks</a:t>
            </a:r>
            <a:endParaRPr lang="el-GR" dirty="0"/>
          </a:p>
        </p:txBody>
      </p:sp>
      <p:sp>
        <p:nvSpPr>
          <p:cNvPr id="3" name="Content Placeholder 2"/>
          <p:cNvSpPr>
            <a:spLocks noGrp="1"/>
          </p:cNvSpPr>
          <p:nvPr>
            <p:ph idx="1"/>
          </p:nvPr>
        </p:nvSpPr>
        <p:spPr>
          <a:xfrm>
            <a:off x="457200" y="1196752"/>
            <a:ext cx="8229600" cy="4929411"/>
          </a:xfrm>
        </p:spPr>
        <p:txBody>
          <a:bodyPr/>
          <a:lstStyle/>
          <a:p>
            <a:r>
              <a:rPr lang="en-GB" sz="2400" dirty="0" smtClean="0"/>
              <a:t>For learners, textbooks act as reference books and guides. On the basis of their textbook, students know what has been covered (and thus what they should have learnt) and what needs to be covered (i.e. what they still need to learn).</a:t>
            </a:r>
          </a:p>
          <a:p>
            <a:r>
              <a:rPr lang="en-GB" sz="2400" dirty="0" smtClean="0"/>
              <a:t>Textbooks can also facilitate the introduction of an innovation and can act as agents of change (see Hutchinson and Torres, 1994). New ideas and methods can be embodied in a textbook and introduced gradually enabling teachers to become familiar and comfortable with new ideas</a:t>
            </a:r>
            <a:endParaRPr lang="el-GR" sz="2400" dirty="0" smtClean="0"/>
          </a:p>
          <a:p>
            <a:pPr>
              <a:buNone/>
            </a:pPr>
            <a:r>
              <a:rPr lang="en-GB" sz="2400" dirty="0" smtClean="0"/>
              <a:t> </a:t>
            </a:r>
            <a:endParaRPr lang="el-GR" sz="2400" dirty="0" smtClean="0"/>
          </a:p>
          <a:p>
            <a:endParaRPr lang="el-GR" sz="2400" dirty="0" smtClean="0"/>
          </a:p>
          <a:p>
            <a:endParaRPr lang="el-GR" sz="2400" dirty="0"/>
          </a:p>
        </p:txBody>
      </p:sp>
      <p:pic>
        <p:nvPicPr>
          <p:cNvPr id="4" name="Picture 3" descr="images.jpg"/>
          <p:cNvPicPr>
            <a:picLocks noChangeAspect="1"/>
          </p:cNvPicPr>
          <p:nvPr/>
        </p:nvPicPr>
        <p:blipFill>
          <a:blip r:embed="rId2" cstate="print"/>
          <a:stretch>
            <a:fillRect/>
          </a:stretch>
        </p:blipFill>
        <p:spPr>
          <a:xfrm>
            <a:off x="7092280" y="4653136"/>
            <a:ext cx="1501140" cy="1943100"/>
          </a:xfrm>
          <a:prstGeom prst="rect">
            <a:avLst/>
          </a:prstGeom>
        </p:spPr>
      </p:pic>
      <p:pic>
        <p:nvPicPr>
          <p:cNvPr id="5" name="Picture 4" descr="imagesCA7PA8D1.jpg"/>
          <p:cNvPicPr>
            <a:picLocks noChangeAspect="1"/>
          </p:cNvPicPr>
          <p:nvPr/>
        </p:nvPicPr>
        <p:blipFill>
          <a:blip r:embed="rId3" cstate="print"/>
          <a:stretch>
            <a:fillRect/>
          </a:stretch>
        </p:blipFill>
        <p:spPr>
          <a:xfrm>
            <a:off x="1835696" y="5013176"/>
            <a:ext cx="1714500" cy="17145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textbooks</a:t>
            </a:r>
            <a:endParaRPr lang="el-GR" dirty="0"/>
          </a:p>
        </p:txBody>
      </p:sp>
      <p:sp>
        <p:nvSpPr>
          <p:cNvPr id="3" name="Content Placeholder 2"/>
          <p:cNvSpPr>
            <a:spLocks noGrp="1"/>
          </p:cNvSpPr>
          <p:nvPr>
            <p:ph idx="1"/>
          </p:nvPr>
        </p:nvSpPr>
        <p:spPr/>
        <p:txBody>
          <a:bodyPr/>
          <a:lstStyle/>
          <a:p>
            <a:pPr lvl="0"/>
            <a:r>
              <a:rPr lang="en-GB" sz="2000" dirty="0" smtClean="0">
                <a:solidFill>
                  <a:srgbClr val="FF0000"/>
                </a:solidFill>
              </a:rPr>
              <a:t>Failure to adequately describe the levels of learners</a:t>
            </a:r>
            <a:r>
              <a:rPr lang="en-GB" sz="2000" dirty="0" smtClean="0"/>
              <a:t>. Textbooks often use the terms “beginner” “intermediate” etc. rather loosely and indiscriminately.</a:t>
            </a:r>
            <a:endParaRPr lang="el-GR" sz="2000" dirty="0" smtClean="0"/>
          </a:p>
          <a:p>
            <a:pPr lvl="0"/>
            <a:r>
              <a:rPr lang="en-GB" sz="2000" dirty="0" smtClean="0">
                <a:solidFill>
                  <a:srgbClr val="FF0000"/>
                </a:solidFill>
              </a:rPr>
              <a:t>Omission of course rationale</a:t>
            </a:r>
            <a:r>
              <a:rPr lang="en-GB" sz="2000" dirty="0" smtClean="0"/>
              <a:t>. Many textbooks fail to identify who the book is intended for (i.e. age and assumed background of learners), what theoretical principles have informed its design and how the material has been sequenced and graded.</a:t>
            </a:r>
            <a:endParaRPr lang="el-GR" sz="2000" dirty="0" smtClean="0"/>
          </a:p>
          <a:p>
            <a:pPr lvl="0"/>
            <a:r>
              <a:rPr lang="en-GB" sz="2000" dirty="0" smtClean="0">
                <a:solidFill>
                  <a:srgbClr val="FF0000"/>
                </a:solidFill>
              </a:rPr>
              <a:t>Looseness in the use of terms</a:t>
            </a:r>
            <a:r>
              <a:rPr lang="en-GB" sz="2000" dirty="0" smtClean="0"/>
              <a:t>. In order to appear up to date many textbooks claim to be communicative, task-based and contain authentic materials but examination of their contents proves the contrary.</a:t>
            </a:r>
            <a:endParaRPr lang="el-GR" sz="2000" dirty="0" smtClean="0"/>
          </a:p>
          <a:p>
            <a:pPr lvl="0"/>
            <a:r>
              <a:rPr lang="en-GB" sz="2000" dirty="0" smtClean="0">
                <a:solidFill>
                  <a:srgbClr val="FF0000"/>
                </a:solidFill>
              </a:rPr>
              <a:t>Distortion of content</a:t>
            </a:r>
            <a:r>
              <a:rPr lang="en-GB" sz="2000" dirty="0" smtClean="0"/>
              <a:t>. In order to make textbooks acceptable in different teaching contexts, topics and content in general which can be considered taboo or controversial are avoided. As result students are presented with a idealised middle-class view of the world.</a:t>
            </a:r>
            <a:endParaRPr lang="el-G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textbooks</a:t>
            </a:r>
            <a:endParaRPr lang="el-GR" dirty="0"/>
          </a:p>
        </p:txBody>
      </p:sp>
      <p:sp>
        <p:nvSpPr>
          <p:cNvPr id="3" name="Content Placeholder 2"/>
          <p:cNvSpPr>
            <a:spLocks noGrp="1"/>
          </p:cNvSpPr>
          <p:nvPr>
            <p:ph idx="1"/>
          </p:nvPr>
        </p:nvSpPr>
        <p:spPr/>
        <p:txBody>
          <a:bodyPr/>
          <a:lstStyle/>
          <a:p>
            <a:pPr lvl="0"/>
            <a:r>
              <a:rPr lang="en-GB" sz="2400" dirty="0" smtClean="0">
                <a:solidFill>
                  <a:srgbClr val="FF0000"/>
                </a:solidFill>
              </a:rPr>
              <a:t>Adoption of traditional language learning processes</a:t>
            </a:r>
            <a:r>
              <a:rPr lang="en-GB" sz="2400" dirty="0" smtClean="0"/>
              <a:t>. Many textbooks are not up-to-date with current research in Second Language Acquisition and may include language learning activities which have proved to be ineffective.</a:t>
            </a:r>
            <a:endParaRPr lang="el-GR" sz="2400" dirty="0" smtClean="0"/>
          </a:p>
          <a:p>
            <a:pPr lvl="0"/>
            <a:r>
              <a:rPr lang="en-GB" sz="2400" dirty="0" smtClean="0">
                <a:solidFill>
                  <a:srgbClr val="FF0000"/>
                </a:solidFill>
              </a:rPr>
              <a:t>Unhelpful teacher guides</a:t>
            </a:r>
            <a:r>
              <a:rPr lang="en-GB" sz="2400" dirty="0" smtClean="0"/>
              <a:t>. Many </a:t>
            </a:r>
            <a:r>
              <a:rPr lang="en-GB" sz="2400" dirty="0" err="1" smtClean="0"/>
              <a:t>coursebooks</a:t>
            </a:r>
            <a:r>
              <a:rPr lang="en-GB" sz="2400" dirty="0" smtClean="0"/>
              <a:t> are accompanied by teacher guides which essentially provide a key to the textbook activities and no substantial support or guidance on how to implement the course. </a:t>
            </a:r>
            <a:endParaRPr lang="el-GR" sz="2400" dirty="0" smtClean="0"/>
          </a:p>
          <a:p>
            <a:pPr lvl="0"/>
            <a:r>
              <a:rPr lang="en-GB" sz="2400" dirty="0" smtClean="0">
                <a:solidFill>
                  <a:srgbClr val="FF0000"/>
                </a:solidFill>
              </a:rPr>
              <a:t>Failure to recognise constraints </a:t>
            </a:r>
            <a:r>
              <a:rPr lang="en-GB" sz="2400" dirty="0" smtClean="0"/>
              <a:t>present in most teaching contexts. </a:t>
            </a:r>
            <a:endParaRPr lang="el-GR" sz="2400" dirty="0" smtClean="0"/>
          </a:p>
          <a:p>
            <a:r>
              <a:rPr lang="en-GB" sz="2400" i="1" dirty="0" smtClean="0"/>
              <a:t>[Based on Richards 2001, Sheldon 1988]</a:t>
            </a:r>
            <a:endParaRPr lang="el-GR" sz="24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textbooks</a:t>
            </a:r>
            <a:endParaRPr lang="el-GR" dirty="0"/>
          </a:p>
        </p:txBody>
      </p:sp>
      <p:sp>
        <p:nvSpPr>
          <p:cNvPr id="3" name="Content Placeholder 2"/>
          <p:cNvSpPr>
            <a:spLocks noGrp="1"/>
          </p:cNvSpPr>
          <p:nvPr>
            <p:ph idx="1"/>
          </p:nvPr>
        </p:nvSpPr>
        <p:spPr/>
        <p:txBody>
          <a:bodyPr/>
          <a:lstStyle/>
          <a:p>
            <a:r>
              <a:rPr lang="en-US" sz="2400" dirty="0" smtClean="0"/>
              <a:t>Textbooks are often too inflexible and generally </a:t>
            </a:r>
            <a:r>
              <a:rPr lang="en-US" sz="2400" dirty="0" smtClean="0">
                <a:solidFill>
                  <a:srgbClr val="FF0000"/>
                </a:solidFill>
              </a:rPr>
              <a:t>reflect</a:t>
            </a:r>
            <a:r>
              <a:rPr lang="en-US" sz="2400" dirty="0" smtClean="0"/>
              <a:t> the pedagogic, psychological, and linguistic preferences and </a:t>
            </a:r>
            <a:r>
              <a:rPr lang="en-US" sz="2400" dirty="0" smtClean="0">
                <a:solidFill>
                  <a:srgbClr val="FF0000"/>
                </a:solidFill>
              </a:rPr>
              <a:t>biases of their authors</a:t>
            </a:r>
            <a:r>
              <a:rPr lang="en-US" sz="2400" dirty="0" smtClean="0"/>
              <a:t>. Textbooks essentially determine and control the methods, processes and procedures of language teaching and learning.</a:t>
            </a:r>
          </a:p>
          <a:p>
            <a:r>
              <a:rPr lang="en-US" sz="2400" dirty="0" smtClean="0"/>
              <a:t>More recent authors have criticized textbooks for their inherent social and cultural biases. Researchers have demonstrated that many EFL/ESL textbooks still contain rampant examples of gender bias, sexism, and stereotyping.</a:t>
            </a:r>
          </a:p>
          <a:p>
            <a:r>
              <a:rPr lang="en-US" sz="2400" dirty="0" smtClean="0"/>
              <a:t>many ELT textbooks are often regarded as the "…tainted end-product of an author's or a publisher's desire for quick profit".</a:t>
            </a:r>
          </a:p>
          <a:p>
            <a:endParaRPr lang="el-G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taking all this into account</a:t>
            </a:r>
            <a:endParaRPr lang="el-GR" dirty="0"/>
          </a:p>
        </p:txBody>
      </p:sp>
      <p:sp>
        <p:nvSpPr>
          <p:cNvPr id="3" name="Content Placeholder 2"/>
          <p:cNvSpPr>
            <a:spLocks noGrp="1"/>
          </p:cNvSpPr>
          <p:nvPr>
            <p:ph idx="1"/>
          </p:nvPr>
        </p:nvSpPr>
        <p:spPr/>
        <p:txBody>
          <a:bodyPr/>
          <a:lstStyle/>
          <a:p>
            <a:r>
              <a:rPr lang="en-GB" sz="2400" dirty="0" smtClean="0"/>
              <a:t>Textbooks are </a:t>
            </a:r>
            <a:r>
              <a:rPr lang="en-GB" sz="2400" b="1" dirty="0" smtClean="0"/>
              <a:t>necessary evils</a:t>
            </a:r>
            <a:r>
              <a:rPr lang="en-GB" sz="2400" dirty="0" smtClean="0"/>
              <a:t>.</a:t>
            </a:r>
          </a:p>
          <a:p>
            <a:r>
              <a:rPr lang="en-GB" sz="2400" b="1" dirty="0" smtClean="0"/>
              <a:t>No textbook is perfect</a:t>
            </a:r>
            <a:r>
              <a:rPr lang="en-GB" sz="2400" dirty="0" smtClean="0"/>
              <a:t>. It is rather difficult, if not impossible for any one textbook to cater for the diverse needs of your learners, the aims of your syllabus, the constraints of your situation and your teaching style. In any case, a textbook will be a compromise between what you need and what is available. </a:t>
            </a:r>
            <a:r>
              <a:rPr lang="en-US" sz="2400" dirty="0" smtClean="0"/>
              <a:t>No commercial book will ever be a perfect fit for a language program (Richards, 2007)</a:t>
            </a:r>
            <a:endParaRPr lang="en-GB" sz="2400" dirty="0" smtClean="0"/>
          </a:p>
          <a:p>
            <a:r>
              <a:rPr lang="en-GB" sz="2400" dirty="0" smtClean="0"/>
              <a:t>Bearing these faults in mind and the fact that the selection and use of a particular textbook is a major educational decision which has immediate implications for the quality of student learning, it can easily be appreciated </a:t>
            </a:r>
            <a:r>
              <a:rPr lang="en-GB" sz="2400" b="1" dirty="0" smtClean="0">
                <a:solidFill>
                  <a:srgbClr val="FF0000"/>
                </a:solidFill>
              </a:rPr>
              <a:t>how important textbook evaluation is. </a:t>
            </a:r>
            <a:endParaRPr lang="el-GR" sz="2400" b="1" dirty="0" smtClean="0">
              <a:solidFill>
                <a:srgbClr val="FF0000"/>
              </a:solidFill>
            </a:endParaRPr>
          </a:p>
          <a:p>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appropriate textbook</a:t>
            </a:r>
            <a:endParaRPr lang="el-GR" dirty="0"/>
          </a:p>
        </p:txBody>
      </p:sp>
      <p:sp>
        <p:nvSpPr>
          <p:cNvPr id="3" name="Content Placeholder 2"/>
          <p:cNvSpPr>
            <a:spLocks noGrp="1"/>
          </p:cNvSpPr>
          <p:nvPr>
            <p:ph idx="1"/>
          </p:nvPr>
        </p:nvSpPr>
        <p:spPr>
          <a:xfrm>
            <a:off x="457200" y="1340768"/>
            <a:ext cx="8229600" cy="4785395"/>
          </a:xfrm>
        </p:spPr>
        <p:txBody>
          <a:bodyPr/>
          <a:lstStyle/>
          <a:p>
            <a:r>
              <a:rPr lang="en-GB" sz="2000" dirty="0" smtClean="0"/>
              <a:t>No perfect textbook exists but the most appropriate book for you and your students does. An appropriate textbook must satisfy at least three conditions:</a:t>
            </a:r>
            <a:endParaRPr lang="el-GR" sz="2000" dirty="0" smtClean="0"/>
          </a:p>
          <a:p>
            <a:pPr lvl="1"/>
            <a:r>
              <a:rPr lang="en-GB" sz="2000" dirty="0" smtClean="0"/>
              <a:t>It should suit the needs, interests and abilities of your students</a:t>
            </a:r>
            <a:endParaRPr lang="el-GR" sz="2000" dirty="0" smtClean="0"/>
          </a:p>
          <a:p>
            <a:pPr lvl="1"/>
            <a:r>
              <a:rPr lang="en-GB" sz="2000" dirty="0" smtClean="0"/>
              <a:t>It should meet the requirements of the official curriculum/syllabus</a:t>
            </a:r>
            <a:endParaRPr lang="el-GR" sz="2000" dirty="0" smtClean="0"/>
          </a:p>
          <a:p>
            <a:pPr lvl="1"/>
            <a:r>
              <a:rPr lang="en-GB" sz="2000" dirty="0" smtClean="0"/>
              <a:t>It should suit you</a:t>
            </a:r>
            <a:endParaRPr lang="el-GR" sz="2000" dirty="0" smtClean="0"/>
          </a:p>
          <a:p>
            <a:r>
              <a:rPr lang="en-GB" sz="2000" dirty="0" smtClean="0"/>
              <a:t>In order to decide whether a particular textbook is indeed appropriate, textbook evaluation is necessary. Textbook evaluation, like any other evaluation activity, should </a:t>
            </a:r>
            <a:r>
              <a:rPr lang="en-GB" sz="2000" b="1" dirty="0" smtClean="0"/>
              <a:t>be focused, systematic and principled</a:t>
            </a:r>
            <a:r>
              <a:rPr lang="en-GB" sz="2000" dirty="0" smtClean="0"/>
              <a:t>. </a:t>
            </a:r>
            <a:r>
              <a:rPr lang="en-US" sz="2000" dirty="0" smtClean="0"/>
              <a:t>Textbook evaluation helps teachers move beyond impressionistic assessments and it helps them to acquire useful, accurate, systematic, and contextual insights into the overall nature of textbook material</a:t>
            </a:r>
          </a:p>
          <a:p>
            <a:endParaRPr lang="el-GR" sz="2000" dirty="0"/>
          </a:p>
        </p:txBody>
      </p:sp>
      <p:pic>
        <p:nvPicPr>
          <p:cNvPr id="4" name="Picture 3" descr="textbook.bmp"/>
          <p:cNvPicPr>
            <a:picLocks noChangeAspect="1"/>
          </p:cNvPicPr>
          <p:nvPr/>
        </p:nvPicPr>
        <p:blipFill>
          <a:blip r:embed="rId2" cstate="print"/>
          <a:stretch>
            <a:fillRect/>
          </a:stretch>
        </p:blipFill>
        <p:spPr>
          <a:xfrm>
            <a:off x="214283" y="5610702"/>
            <a:ext cx="1857388" cy="124729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Purposes of textbook evaluation</a:t>
            </a:r>
            <a:endParaRPr lang="el-GR" dirty="0"/>
          </a:p>
        </p:txBody>
      </p:sp>
      <p:sp>
        <p:nvSpPr>
          <p:cNvPr id="3" name="Content Placeholder 2"/>
          <p:cNvSpPr>
            <a:spLocks noGrp="1"/>
          </p:cNvSpPr>
          <p:nvPr>
            <p:ph idx="1"/>
          </p:nvPr>
        </p:nvSpPr>
        <p:spPr/>
        <p:txBody>
          <a:bodyPr/>
          <a:lstStyle/>
          <a:p>
            <a:r>
              <a:rPr lang="en-GB" sz="2400" dirty="0" smtClean="0"/>
              <a:t>a) to </a:t>
            </a:r>
            <a:r>
              <a:rPr lang="en-GB" sz="2400" b="1" dirty="0" smtClean="0"/>
              <a:t>select</a:t>
            </a:r>
            <a:r>
              <a:rPr lang="en-GB" sz="2400" dirty="0" smtClean="0"/>
              <a:t> the most appropriate textbook from the array of textbooks available on the market,</a:t>
            </a:r>
          </a:p>
          <a:p>
            <a:r>
              <a:rPr lang="en-GB" sz="2400" dirty="0" smtClean="0"/>
              <a:t> b) to </a:t>
            </a:r>
            <a:r>
              <a:rPr lang="en-GB" sz="2400" b="1" dirty="0" smtClean="0"/>
              <a:t>adopt and revise </a:t>
            </a:r>
            <a:r>
              <a:rPr lang="en-GB" sz="2400" dirty="0" smtClean="0"/>
              <a:t>textbooks which are being used in class. </a:t>
            </a:r>
          </a:p>
          <a:p>
            <a:r>
              <a:rPr lang="en-GB" sz="2400" dirty="0" smtClean="0"/>
              <a:t>c) Textbook evaluation can also serve the purpose of </a:t>
            </a:r>
            <a:r>
              <a:rPr lang="en-GB" sz="2400" b="1" dirty="0" smtClean="0"/>
              <a:t>teacher development </a:t>
            </a:r>
            <a:r>
              <a:rPr lang="en-GB" sz="2400" dirty="0" smtClean="0"/>
              <a:t>(Hutchinson 1987). When teachers are involved in developing their own criteria for evaluating their materials, they are obliged to analyse their own presuppositions and clarify their theories as to the nature of language and learning. </a:t>
            </a:r>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textbook evaluation</a:t>
            </a:r>
            <a:endParaRPr lang="el-GR" dirty="0"/>
          </a:p>
        </p:txBody>
      </p:sp>
      <p:graphicFrame>
        <p:nvGraphicFramePr>
          <p:cNvPr id="5" name="Content Placeholder 4"/>
          <p:cNvGraphicFramePr>
            <a:graphicFrameLocks noGrp="1"/>
          </p:cNvGraphicFramePr>
          <p:nvPr>
            <p:ph idx="1"/>
          </p:nvPr>
        </p:nvGraphicFramePr>
        <p:xfrm>
          <a:off x="457200" y="1600200"/>
          <a:ext cx="8229600" cy="4925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graphicEl>
                                              <a:dgm id="{DAF64515-A98B-4934-8F96-EC8C3EAA7D64}"/>
                                            </p:graphicEl>
                                          </p:spTgt>
                                        </p:tgtEl>
                                        <p:attrNameLst>
                                          <p:attrName>style.visibility</p:attrName>
                                        </p:attrNameLst>
                                      </p:cBhvr>
                                      <p:to>
                                        <p:strVal val="visible"/>
                                      </p:to>
                                    </p:set>
                                    <p:animEffect transition="in" filter="wipe(down)">
                                      <p:cBhvr>
                                        <p:cTn id="7" dur="500"/>
                                        <p:tgtEl>
                                          <p:spTgt spid="5">
                                            <p:graphicEl>
                                              <a:dgm id="{DAF64515-A98B-4934-8F96-EC8C3EAA7D6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graphicEl>
                                              <a:dgm id="{902781D8-5F44-4996-847C-94825BA7B430}"/>
                                            </p:graphicEl>
                                          </p:spTgt>
                                        </p:tgtEl>
                                        <p:attrNameLst>
                                          <p:attrName>style.visibility</p:attrName>
                                        </p:attrNameLst>
                                      </p:cBhvr>
                                      <p:to>
                                        <p:strVal val="visible"/>
                                      </p:to>
                                    </p:set>
                                    <p:animEffect transition="in" filter="wipe(down)">
                                      <p:cBhvr>
                                        <p:cTn id="12" dur="500"/>
                                        <p:tgtEl>
                                          <p:spTgt spid="5">
                                            <p:graphicEl>
                                              <a:dgm id="{902781D8-5F44-4996-847C-94825BA7B43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graphicEl>
                                              <a:dgm id="{9BC6F607-4A02-46EA-AB42-DC89986E12AE}"/>
                                            </p:graphicEl>
                                          </p:spTgt>
                                        </p:tgtEl>
                                        <p:attrNameLst>
                                          <p:attrName>style.visibility</p:attrName>
                                        </p:attrNameLst>
                                      </p:cBhvr>
                                      <p:to>
                                        <p:strVal val="visible"/>
                                      </p:to>
                                    </p:set>
                                    <p:animEffect transition="in" filter="wipe(down)">
                                      <p:cBhvr>
                                        <p:cTn id="17" dur="500"/>
                                        <p:tgtEl>
                                          <p:spTgt spid="5">
                                            <p:graphicEl>
                                              <a:dgm id="{9BC6F607-4A02-46EA-AB42-DC89986E12AE}"/>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graphicEl>
                                              <a:dgm id="{F0E945BE-9E16-41BC-9735-B4F9415E87B0}"/>
                                            </p:graphicEl>
                                          </p:spTgt>
                                        </p:tgtEl>
                                        <p:attrNameLst>
                                          <p:attrName>style.visibility</p:attrName>
                                        </p:attrNameLst>
                                      </p:cBhvr>
                                      <p:to>
                                        <p:strVal val="visible"/>
                                      </p:to>
                                    </p:set>
                                    <p:animEffect transition="in" filter="wipe(down)">
                                      <p:cBhvr>
                                        <p:cTn id="22" dur="500"/>
                                        <p:tgtEl>
                                          <p:spTgt spid="5">
                                            <p:graphicEl>
                                              <a:dgm id="{F0E945BE-9E16-41BC-9735-B4F9415E87B0}"/>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graphicEl>
                                              <a:dgm id="{5325C072-757F-4DF4-BCE3-0BEC7A8B8DDF}"/>
                                            </p:graphicEl>
                                          </p:spTgt>
                                        </p:tgtEl>
                                        <p:attrNameLst>
                                          <p:attrName>style.visibility</p:attrName>
                                        </p:attrNameLst>
                                      </p:cBhvr>
                                      <p:to>
                                        <p:strVal val="visible"/>
                                      </p:to>
                                    </p:set>
                                    <p:animEffect transition="in" filter="wipe(down)">
                                      <p:cBhvr>
                                        <p:cTn id="27" dur="500"/>
                                        <p:tgtEl>
                                          <p:spTgt spid="5">
                                            <p:graphicEl>
                                              <a:dgm id="{5325C072-757F-4DF4-BCE3-0BEC7A8B8DDF}"/>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graphicEl>
                                              <a:dgm id="{CA5BBBA4-6211-4894-B3DC-8BF58BE9BB45}"/>
                                            </p:graphicEl>
                                          </p:spTgt>
                                        </p:tgtEl>
                                        <p:attrNameLst>
                                          <p:attrName>style.visibility</p:attrName>
                                        </p:attrNameLst>
                                      </p:cBhvr>
                                      <p:to>
                                        <p:strVal val="visible"/>
                                      </p:to>
                                    </p:set>
                                    <p:animEffect transition="in" filter="wipe(down)">
                                      <p:cBhvr>
                                        <p:cTn id="32" dur="500"/>
                                        <p:tgtEl>
                                          <p:spTgt spid="5">
                                            <p:graphicEl>
                                              <a:dgm id="{CA5BBBA4-6211-4894-B3DC-8BF58BE9BB4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importance of identifying criteria</a:t>
            </a:r>
            <a:endParaRPr lang="el-GR" dirty="0"/>
          </a:p>
        </p:txBody>
      </p:sp>
      <p:sp>
        <p:nvSpPr>
          <p:cNvPr id="3" name="Content Placeholder 2"/>
          <p:cNvSpPr>
            <a:spLocks noGrp="1"/>
          </p:cNvSpPr>
          <p:nvPr>
            <p:ph idx="1"/>
          </p:nvPr>
        </p:nvSpPr>
        <p:spPr/>
        <p:txBody>
          <a:bodyPr/>
          <a:lstStyle/>
          <a:p>
            <a:r>
              <a:rPr lang="en-GB" dirty="0" smtClean="0"/>
              <a:t>the identification and definition of your </a:t>
            </a:r>
            <a:r>
              <a:rPr lang="en-GB" b="1" dirty="0" smtClean="0"/>
              <a:t>criteria</a:t>
            </a:r>
            <a:r>
              <a:rPr lang="en-GB" dirty="0" smtClean="0"/>
              <a:t> is one of the most </a:t>
            </a:r>
            <a:r>
              <a:rPr lang="en-GB" b="1" dirty="0" smtClean="0"/>
              <a:t>important steps </a:t>
            </a:r>
            <a:r>
              <a:rPr lang="en-GB" dirty="0" smtClean="0"/>
              <a:t>in the textbook evaluation process. </a:t>
            </a:r>
          </a:p>
          <a:p>
            <a:r>
              <a:rPr lang="en-GB" dirty="0" smtClean="0"/>
              <a:t>Criteria will </a:t>
            </a:r>
            <a:r>
              <a:rPr lang="en-GB" b="1" dirty="0" smtClean="0"/>
              <a:t>change from context to context </a:t>
            </a:r>
            <a:r>
              <a:rPr lang="en-GB" dirty="0" smtClean="0"/>
              <a:t>and even from teacher to teacher since they are defined on the basis of particular student needs and the constraints of particular classroom contexts</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to be discussed</a:t>
            </a:r>
            <a:endParaRPr lang="el-GR" dirty="0"/>
          </a:p>
        </p:txBody>
      </p:sp>
      <p:sp>
        <p:nvSpPr>
          <p:cNvPr id="3" name="Content Placeholder 2"/>
          <p:cNvSpPr>
            <a:spLocks noGrp="1"/>
          </p:cNvSpPr>
          <p:nvPr>
            <p:ph idx="1"/>
          </p:nvPr>
        </p:nvSpPr>
        <p:spPr/>
        <p:txBody>
          <a:bodyPr/>
          <a:lstStyle/>
          <a:p>
            <a:r>
              <a:rPr lang="en-US" dirty="0" smtClean="0"/>
              <a:t>The nature of textbooks</a:t>
            </a:r>
          </a:p>
          <a:p>
            <a:r>
              <a:rPr lang="en-US" dirty="0" smtClean="0"/>
              <a:t>Advantages and drawbacks of textbooks</a:t>
            </a:r>
          </a:p>
          <a:p>
            <a:r>
              <a:rPr lang="en-US" dirty="0" smtClean="0"/>
              <a:t>Why is textbook evaluation important?</a:t>
            </a:r>
          </a:p>
          <a:p>
            <a:r>
              <a:rPr lang="en-US" dirty="0" smtClean="0"/>
              <a:t>Stages in the textbook evaluation process</a:t>
            </a:r>
          </a:p>
          <a:p>
            <a:r>
              <a:rPr lang="en-US" dirty="0" smtClean="0"/>
              <a:t>Identifying criteria</a:t>
            </a:r>
          </a:p>
          <a:p>
            <a:r>
              <a:rPr lang="en-US" dirty="0" smtClean="0"/>
              <a:t>Using checklists for textbook evaluation</a:t>
            </a:r>
          </a:p>
          <a:p>
            <a:r>
              <a:rPr lang="en-US" dirty="0" smtClean="0"/>
              <a:t>Phases in the textbook evaluation process</a:t>
            </a:r>
          </a:p>
          <a:p>
            <a:r>
              <a:rPr lang="en-US" dirty="0" smtClean="0"/>
              <a:t>Involving learners in textbook evaluation</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Textbooks are evaluated according to the following criteria:</a:t>
            </a:r>
            <a:br>
              <a:rPr lang="en-US" sz="3200" b="1" dirty="0" smtClean="0"/>
            </a:br>
            <a:endParaRPr lang="el-GR" sz="3200" dirty="0"/>
          </a:p>
        </p:txBody>
      </p:sp>
      <p:sp>
        <p:nvSpPr>
          <p:cNvPr id="3" name="Content Placeholder 2"/>
          <p:cNvSpPr>
            <a:spLocks noGrp="1"/>
          </p:cNvSpPr>
          <p:nvPr>
            <p:ph idx="1"/>
          </p:nvPr>
        </p:nvSpPr>
        <p:spPr/>
        <p:txBody>
          <a:bodyPr/>
          <a:lstStyle/>
          <a:p>
            <a:pPr>
              <a:lnSpc>
                <a:spcPct val="80000"/>
              </a:lnSpc>
              <a:buNone/>
            </a:pPr>
            <a:r>
              <a:rPr lang="en-US" i="1" dirty="0" smtClean="0"/>
              <a:t>A/ Practical Considerations</a:t>
            </a:r>
            <a:endParaRPr lang="en-US" dirty="0" smtClean="0"/>
          </a:p>
          <a:p>
            <a:pPr>
              <a:lnSpc>
                <a:spcPct val="80000"/>
              </a:lnSpc>
              <a:buNone/>
            </a:pPr>
            <a:r>
              <a:rPr lang="en-US" i="1" dirty="0" smtClean="0"/>
              <a:t>B/ Layout and Design</a:t>
            </a:r>
            <a:endParaRPr lang="en-US" dirty="0" smtClean="0"/>
          </a:p>
          <a:p>
            <a:pPr>
              <a:lnSpc>
                <a:spcPct val="80000"/>
              </a:lnSpc>
              <a:buNone/>
            </a:pPr>
            <a:r>
              <a:rPr lang="en-US" i="1" dirty="0" smtClean="0"/>
              <a:t>C/ Activities	</a:t>
            </a:r>
            <a:endParaRPr lang="en-US" dirty="0" smtClean="0"/>
          </a:p>
          <a:p>
            <a:pPr>
              <a:lnSpc>
                <a:spcPct val="80000"/>
              </a:lnSpc>
              <a:buNone/>
            </a:pPr>
            <a:r>
              <a:rPr lang="en-US" i="1" dirty="0" smtClean="0"/>
              <a:t>D/ Skills</a:t>
            </a:r>
            <a:endParaRPr lang="en-US" dirty="0" smtClean="0"/>
          </a:p>
          <a:p>
            <a:pPr>
              <a:lnSpc>
                <a:spcPct val="80000"/>
              </a:lnSpc>
              <a:buNone/>
            </a:pPr>
            <a:r>
              <a:rPr lang="en-US" i="1" dirty="0" smtClean="0"/>
              <a:t>E/ Language Type</a:t>
            </a:r>
            <a:endParaRPr lang="en-US" dirty="0" smtClean="0"/>
          </a:p>
          <a:p>
            <a:pPr>
              <a:lnSpc>
                <a:spcPct val="80000"/>
              </a:lnSpc>
              <a:buNone/>
            </a:pPr>
            <a:r>
              <a:rPr lang="en-US" i="1" dirty="0" smtClean="0"/>
              <a:t>F/ Subject and Content</a:t>
            </a:r>
            <a:endParaRPr lang="en-US" dirty="0" smtClean="0"/>
          </a:p>
          <a:p>
            <a:pPr>
              <a:lnSpc>
                <a:spcPct val="80000"/>
              </a:lnSpc>
              <a:buNone/>
            </a:pPr>
            <a:r>
              <a:rPr lang="en-US" i="1" dirty="0" smtClean="0"/>
              <a:t>G/ Miscellaneous	</a:t>
            </a:r>
            <a:endParaRPr lang="en-US" dirty="0" smtClean="0"/>
          </a:p>
          <a:p>
            <a:pPr>
              <a:lnSpc>
                <a:spcPct val="80000"/>
              </a:lnSpc>
              <a:buNone/>
            </a:pPr>
            <a:r>
              <a:rPr lang="en-US" dirty="0" smtClean="0"/>
              <a:t> </a:t>
            </a:r>
            <a:endParaRPr lang="el-GR" dirty="0"/>
          </a:p>
        </p:txBody>
      </p:sp>
      <p:pic>
        <p:nvPicPr>
          <p:cNvPr id="4" name="Picture 3" descr="images (6).jpg"/>
          <p:cNvPicPr>
            <a:picLocks noChangeAspect="1"/>
          </p:cNvPicPr>
          <p:nvPr/>
        </p:nvPicPr>
        <p:blipFill>
          <a:blip r:embed="rId2" cstate="print"/>
          <a:stretch>
            <a:fillRect/>
          </a:stretch>
        </p:blipFill>
        <p:spPr>
          <a:xfrm>
            <a:off x="5868144" y="1844824"/>
            <a:ext cx="2143125" cy="2143125"/>
          </a:xfrm>
          <a:prstGeom prst="rect">
            <a:avLst/>
          </a:prstGeom>
        </p:spPr>
      </p:pic>
      <p:pic>
        <p:nvPicPr>
          <p:cNvPr id="5" name="Picture 4" descr="images (3).jpg"/>
          <p:cNvPicPr>
            <a:picLocks noChangeAspect="1"/>
          </p:cNvPicPr>
          <p:nvPr/>
        </p:nvPicPr>
        <p:blipFill>
          <a:blip r:embed="rId3" cstate="print"/>
          <a:stretch>
            <a:fillRect/>
          </a:stretch>
        </p:blipFill>
        <p:spPr>
          <a:xfrm>
            <a:off x="4067944" y="4509120"/>
            <a:ext cx="1971675" cy="20193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Textbook evaluation checklists</a:t>
            </a:r>
            <a:r>
              <a:rPr lang="el-GR" dirty="0" smtClean="0"/>
              <a:t/>
            </a:r>
            <a:br>
              <a:rPr lang="el-GR" dirty="0" smtClean="0"/>
            </a:br>
            <a:endParaRPr lang="el-GR" dirty="0"/>
          </a:p>
        </p:txBody>
      </p:sp>
      <p:sp>
        <p:nvSpPr>
          <p:cNvPr id="3" name="Content Placeholder 2"/>
          <p:cNvSpPr>
            <a:spLocks noGrp="1"/>
          </p:cNvSpPr>
          <p:nvPr>
            <p:ph idx="1"/>
          </p:nvPr>
        </p:nvSpPr>
        <p:spPr/>
        <p:txBody>
          <a:bodyPr/>
          <a:lstStyle/>
          <a:p>
            <a:pPr lvl="0"/>
            <a:r>
              <a:rPr lang="en-GB" sz="2400" dirty="0" smtClean="0"/>
              <a:t>They are systematic (all issues deemed important are considered)</a:t>
            </a:r>
            <a:endParaRPr lang="el-GR" sz="2400" dirty="0" smtClean="0"/>
          </a:p>
          <a:p>
            <a:pPr lvl="0"/>
            <a:r>
              <a:rPr lang="en-GB" sz="2400" dirty="0" smtClean="0"/>
              <a:t>They are cost effective (a great deal of information can be recorded in a relatively short space)</a:t>
            </a:r>
            <a:endParaRPr lang="el-GR" sz="2400" dirty="0" smtClean="0"/>
          </a:p>
          <a:p>
            <a:pPr lvl="0"/>
            <a:r>
              <a:rPr lang="en-GB" sz="2400" dirty="0" smtClean="0"/>
              <a:t>They are convenient (allowing for easy comparison between different sets of material)</a:t>
            </a:r>
            <a:endParaRPr lang="el-GR" sz="2400" dirty="0" smtClean="0"/>
          </a:p>
          <a:p>
            <a:pPr lvl="0"/>
            <a:r>
              <a:rPr lang="en-GB" sz="2400" dirty="0" smtClean="0"/>
              <a:t>They are explicit provided that all categories are understood by all those involved in the evaluation</a:t>
            </a:r>
            <a:endParaRPr lang="el-GR" sz="2400" dirty="0" smtClean="0"/>
          </a:p>
          <a:p>
            <a:r>
              <a:rPr lang="en-GB" sz="2400" i="1" dirty="0" smtClean="0"/>
              <a:t>Based on McGrath 2002:27</a:t>
            </a:r>
            <a:endParaRPr lang="el-GR" sz="2400" dirty="0" smtClean="0"/>
          </a:p>
          <a:p>
            <a:pPr>
              <a:buNone/>
            </a:pPr>
            <a:r>
              <a:rPr lang="en-GB" dirty="0" smtClean="0"/>
              <a:t> </a:t>
            </a:r>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with ready made checklists</a:t>
            </a:r>
            <a:endParaRPr lang="el-GR" dirty="0"/>
          </a:p>
        </p:txBody>
      </p:sp>
      <p:sp>
        <p:nvSpPr>
          <p:cNvPr id="3" name="Content Placeholder 2"/>
          <p:cNvSpPr>
            <a:spLocks noGrp="1"/>
          </p:cNvSpPr>
          <p:nvPr>
            <p:ph idx="1"/>
          </p:nvPr>
        </p:nvSpPr>
        <p:spPr/>
        <p:txBody>
          <a:bodyPr/>
          <a:lstStyle/>
          <a:p>
            <a:r>
              <a:rPr lang="en-GB" sz="2400" dirty="0" smtClean="0"/>
              <a:t>However, no “off the shelf” checklist can be used without adapting it to the needs of your students, the goals of your syllabus and the constraints of your context</a:t>
            </a:r>
          </a:p>
          <a:p>
            <a:r>
              <a:rPr lang="en-GB" sz="2400" dirty="0" smtClean="0"/>
              <a:t> the criteria included in many checklists are problematic: they may be based on outdated language theories/language learning theories, they may not be transparent, they may be impractical or they may be based on the author’s assumptions of what is desirable in materials.</a:t>
            </a:r>
          </a:p>
          <a:p>
            <a:r>
              <a:rPr lang="el-GR" sz="2400" i="1" dirty="0" smtClean="0"/>
              <a:t> </a:t>
            </a:r>
            <a:r>
              <a:rPr lang="en-GB" sz="2000" i="1" dirty="0" smtClean="0"/>
              <a:t>…checklists in the literature should be regarded as illustrative and suggestive only, and never as prescriptive. While some of the criteria they embody may be relevant to one’s own teaching situation, perhaps their most valuable aspect is that they stimulate thought about the system of evaluation and the modus operandi to be adopted (Roberts, 1996:381).</a:t>
            </a:r>
            <a:endParaRPr lang="el-GR" sz="2000" dirty="0" smtClean="0"/>
          </a:p>
          <a:p>
            <a:endParaRPr lang="el-GR" sz="2400" dirty="0" smtClean="0"/>
          </a:p>
          <a:p>
            <a:r>
              <a:rPr lang="en-GB" dirty="0" smtClean="0"/>
              <a:t> </a:t>
            </a:r>
            <a:endParaRPr lang="el-GR" dirty="0" smtClean="0"/>
          </a:p>
          <a:p>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McDonough and Shaw checklist</a:t>
            </a:r>
            <a:endParaRPr lang="el-GR" dirty="0"/>
          </a:p>
        </p:txBody>
      </p:sp>
      <p:sp>
        <p:nvSpPr>
          <p:cNvPr id="3" name="Content Placeholder 2"/>
          <p:cNvSpPr>
            <a:spLocks noGrp="1"/>
          </p:cNvSpPr>
          <p:nvPr>
            <p:ph idx="1"/>
          </p:nvPr>
        </p:nvSpPr>
        <p:spPr/>
        <p:txBody>
          <a:bodyPr/>
          <a:lstStyle/>
          <a:p>
            <a:r>
              <a:rPr lang="en-GB" sz="2000" i="1" dirty="0" smtClean="0"/>
              <a:t>The External evaluation</a:t>
            </a:r>
            <a:r>
              <a:rPr lang="en-GB" sz="2000" dirty="0" smtClean="0"/>
              <a:t> focuses mainly on the  introduction, blurb and table of contents</a:t>
            </a:r>
            <a:endParaRPr lang="el-GR" sz="2000" dirty="0" smtClean="0"/>
          </a:p>
          <a:p>
            <a:pPr marL="457200" indent="-457200"/>
            <a:r>
              <a:rPr lang="en-GB" sz="2000" dirty="0" smtClean="0"/>
              <a:t> Intended audience: Who are the materials targeted at?</a:t>
            </a:r>
            <a:endParaRPr lang="el-GR" sz="2000" dirty="0" smtClean="0"/>
          </a:p>
          <a:p>
            <a:pPr marL="457200" indent="-457200"/>
            <a:r>
              <a:rPr lang="en-GB" sz="2000" dirty="0" smtClean="0"/>
              <a:t>Proficiency level: For which particular language level?</a:t>
            </a:r>
            <a:endParaRPr lang="el-GR" sz="2000" dirty="0" smtClean="0"/>
          </a:p>
          <a:p>
            <a:pPr marL="457200" indent="-457200"/>
            <a:r>
              <a:rPr lang="en-GB" sz="2000" dirty="0" smtClean="0"/>
              <a:t> In which context are the materials to be used? (EGP or EAP?)</a:t>
            </a:r>
            <a:endParaRPr lang="el-GR" sz="2000" dirty="0" smtClean="0"/>
          </a:p>
          <a:p>
            <a:pPr marL="457200" indent="-457200"/>
            <a:r>
              <a:rPr lang="en-GB" sz="2000" dirty="0" smtClean="0"/>
              <a:t> How has the language been presented and organised into teachable units? How many units and how many hours per unit? </a:t>
            </a:r>
            <a:endParaRPr lang="el-GR" sz="2000" dirty="0" smtClean="0"/>
          </a:p>
          <a:p>
            <a:pPr marL="457200" indent="-457200"/>
            <a:r>
              <a:rPr lang="en-GB" sz="2000" dirty="0" smtClean="0"/>
              <a:t> What is the author’s view on language and methodology?</a:t>
            </a:r>
            <a:endParaRPr lang="el-GR" sz="2000" dirty="0" smtClean="0"/>
          </a:p>
          <a:p>
            <a:pPr marL="457200" indent="-457200"/>
            <a:r>
              <a:rPr lang="en-GB" sz="2000" dirty="0" smtClean="0"/>
              <a:t>Are the materials to be used as the main “core” course or to be supplementary to it?</a:t>
            </a:r>
            <a:endParaRPr lang="el-GR" sz="2000" dirty="0" smtClean="0"/>
          </a:p>
          <a:p>
            <a:pPr marL="457200" indent="-457200"/>
            <a:r>
              <a:rPr lang="en-GB" sz="2000" dirty="0" smtClean="0"/>
              <a:t>Is a teacher’s book in print and locally available?</a:t>
            </a:r>
            <a:endParaRPr lang="el-GR" sz="2000" dirty="0" smtClean="0"/>
          </a:p>
          <a:p>
            <a:pPr marL="457200" indent="-457200"/>
            <a:r>
              <a:rPr lang="en-GB" sz="2000" dirty="0" smtClean="0"/>
              <a:t>Is a vocabulary list/index included?</a:t>
            </a:r>
            <a:endParaRPr lang="el-G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McDonough and Shaw checklist</a:t>
            </a:r>
            <a:endParaRPr lang="el-GR" dirty="0"/>
          </a:p>
        </p:txBody>
      </p:sp>
      <p:sp>
        <p:nvSpPr>
          <p:cNvPr id="3" name="Content Placeholder 2"/>
          <p:cNvSpPr>
            <a:spLocks noGrp="1"/>
          </p:cNvSpPr>
          <p:nvPr>
            <p:ph idx="1"/>
          </p:nvPr>
        </p:nvSpPr>
        <p:spPr/>
        <p:txBody>
          <a:bodyPr/>
          <a:lstStyle/>
          <a:p>
            <a:r>
              <a:rPr lang="en-GB" sz="2400" dirty="0" smtClean="0"/>
              <a:t> What visual material does the textbook contain? Is it there for cosmetic value or is it actually integrated in the text?</a:t>
            </a:r>
            <a:endParaRPr lang="el-GR" sz="2400" dirty="0" smtClean="0"/>
          </a:p>
          <a:p>
            <a:r>
              <a:rPr lang="en-GB" sz="2400" dirty="0" smtClean="0"/>
              <a:t> Is the layout and presentation clear or cluttered?</a:t>
            </a:r>
            <a:endParaRPr lang="el-GR" sz="2400" dirty="0" smtClean="0"/>
          </a:p>
          <a:p>
            <a:r>
              <a:rPr lang="en-GB" sz="2400" dirty="0" smtClean="0"/>
              <a:t> Is the material too culturally biased or specific?</a:t>
            </a:r>
            <a:endParaRPr lang="el-GR" sz="2400" dirty="0" smtClean="0"/>
          </a:p>
          <a:p>
            <a:r>
              <a:rPr lang="en-GB" sz="2400" dirty="0" smtClean="0"/>
              <a:t>Do the materials represent minority groups and/or women in a negative way? Do they present a “balanced” picture of a particular country/society?</a:t>
            </a:r>
            <a:endParaRPr lang="el-GR" sz="2400" dirty="0" smtClean="0"/>
          </a:p>
          <a:p>
            <a:r>
              <a:rPr lang="en-GB" sz="2400" dirty="0" smtClean="0"/>
              <a:t>Is the textbook accompanied by audio/video material? Is it essential to 	possess this extra material in order to use the textbook successfully?</a:t>
            </a:r>
            <a:endParaRPr lang="el-GR" sz="2400" dirty="0" smtClean="0"/>
          </a:p>
          <a:p>
            <a:r>
              <a:rPr lang="en-GB" sz="2400" dirty="0" smtClean="0"/>
              <a:t> If tests are included are they useful for your particular learners?</a:t>
            </a:r>
            <a:endParaRPr lang="el-GR" sz="2400" dirty="0" smtClean="0"/>
          </a:p>
          <a:p>
            <a:pPr>
              <a:buNone/>
            </a:pPr>
            <a:endParaRPr lang="el-GR" sz="2400" dirty="0" smtClean="0"/>
          </a:p>
          <a:p>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Internal evaluation (based on 2 units)</a:t>
            </a:r>
            <a:endParaRPr lang="el-GR" sz="3600" dirty="0"/>
          </a:p>
        </p:txBody>
      </p:sp>
      <p:sp>
        <p:nvSpPr>
          <p:cNvPr id="3" name="Content Placeholder 2"/>
          <p:cNvSpPr>
            <a:spLocks noGrp="1"/>
          </p:cNvSpPr>
          <p:nvPr>
            <p:ph idx="1"/>
          </p:nvPr>
        </p:nvSpPr>
        <p:spPr/>
        <p:txBody>
          <a:bodyPr/>
          <a:lstStyle/>
          <a:p>
            <a:pPr marL="457200" indent="-457200">
              <a:buFont typeface="+mj-lt"/>
              <a:buAutoNum type="arabicPeriod"/>
            </a:pPr>
            <a:r>
              <a:rPr lang="en-GB" sz="2000" dirty="0" smtClean="0"/>
              <a:t>Are all the skills covered? In what proportion? Are skills integrated? Is integration natural?</a:t>
            </a:r>
            <a:endParaRPr lang="el-GR" sz="2000" dirty="0" smtClean="0"/>
          </a:p>
          <a:p>
            <a:pPr marL="457200" indent="-457200">
              <a:buFont typeface="+mj-lt"/>
              <a:buAutoNum type="arabicPeriod"/>
            </a:pPr>
            <a:r>
              <a:rPr lang="en-GB" sz="2000" dirty="0" smtClean="0"/>
              <a:t> In what way are the materials graded and sequenced?</a:t>
            </a:r>
            <a:endParaRPr lang="el-GR" sz="2000" dirty="0" smtClean="0"/>
          </a:p>
          <a:p>
            <a:pPr marL="457200" indent="-457200">
              <a:buFont typeface="+mj-lt"/>
              <a:buAutoNum type="arabicPeriod"/>
            </a:pPr>
            <a:r>
              <a:rPr lang="en-GB" sz="2000" dirty="0" smtClean="0"/>
              <a:t>Where reading/discourse skills are involved is there much in the way of appropriate text beyond the sentence?</a:t>
            </a:r>
            <a:endParaRPr lang="el-GR" sz="2000" dirty="0" smtClean="0"/>
          </a:p>
          <a:p>
            <a:pPr marL="457200" indent="-457200">
              <a:buFont typeface="+mj-lt"/>
              <a:buAutoNum type="arabicPeriod"/>
            </a:pPr>
            <a:r>
              <a:rPr lang="en-GB" sz="2000" dirty="0" smtClean="0"/>
              <a:t> Are listening texts/recordings authentic or artificial?</a:t>
            </a:r>
            <a:endParaRPr lang="el-GR" sz="2000" dirty="0" smtClean="0"/>
          </a:p>
          <a:p>
            <a:pPr marL="457200" indent="-457200">
              <a:buFont typeface="+mj-lt"/>
              <a:buAutoNum type="arabicPeriod"/>
            </a:pPr>
            <a:r>
              <a:rPr lang="en-GB" sz="2000" dirty="0" smtClean="0"/>
              <a:t>Do speaking materials incorporate what we know about the nature of real interaction or are there artificial dialogues?</a:t>
            </a:r>
            <a:endParaRPr lang="en-US" sz="2000" dirty="0" smtClean="0"/>
          </a:p>
          <a:p>
            <a:pPr marL="457200" indent="-457200">
              <a:buFont typeface="+mj-lt"/>
              <a:buAutoNum type="arabicPeriod"/>
            </a:pPr>
            <a:r>
              <a:rPr lang="en-GB" sz="2000" dirty="0" smtClean="0"/>
              <a:t> Are exercises and tests related to learner needs and to what is taught in course material?</a:t>
            </a:r>
            <a:endParaRPr lang="el-GR" sz="2000" dirty="0" smtClean="0"/>
          </a:p>
          <a:p>
            <a:pPr marL="457200" indent="-457200">
              <a:buFont typeface="+mj-lt"/>
              <a:buAutoNum type="arabicPeriod"/>
            </a:pPr>
            <a:r>
              <a:rPr lang="en-GB" sz="2000" dirty="0" smtClean="0"/>
              <a:t>Are materials suitable for different learning styles? Is there a claim for 	self-study and is this claim justified?</a:t>
            </a:r>
            <a:endParaRPr lang="el-GR" sz="2000" dirty="0" smtClean="0"/>
          </a:p>
          <a:p>
            <a:pPr marL="457200" indent="-457200">
              <a:buFont typeface="+mj-lt"/>
              <a:buAutoNum type="arabicPeriod"/>
            </a:pPr>
            <a:r>
              <a:rPr lang="en-GB" sz="2000" dirty="0" smtClean="0"/>
              <a:t>Are the materials sufficiently “transparent” to motivate both teacher and students?</a:t>
            </a:r>
            <a:endParaRPr lang="el-GR" sz="2000" dirty="0" smtClean="0"/>
          </a:p>
          <a:p>
            <a:pPr marL="457200" indent="-457200">
              <a:buFont typeface="+mj-lt"/>
              <a:buAutoNum type="arabicPeriod"/>
            </a:pPr>
            <a:endParaRPr lang="el-G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Grant’s (1987) checklist: CATALYST</a:t>
            </a:r>
            <a:br>
              <a:rPr lang="en-GB" dirty="0" smtClean="0"/>
            </a:br>
            <a:r>
              <a:rPr lang="en-GB" dirty="0" smtClean="0"/>
              <a:t>Stage 1 </a:t>
            </a:r>
            <a:endParaRPr lang="el-GR" dirty="0"/>
          </a:p>
        </p:txBody>
      </p:sp>
      <p:sp>
        <p:nvSpPr>
          <p:cNvPr id="3" name="Content Placeholder 2"/>
          <p:cNvSpPr>
            <a:spLocks noGrp="1"/>
          </p:cNvSpPr>
          <p:nvPr>
            <p:ph idx="1"/>
          </p:nvPr>
        </p:nvSpPr>
        <p:spPr/>
        <p:txBody>
          <a:bodyPr/>
          <a:lstStyle/>
          <a:p>
            <a:r>
              <a:rPr lang="en-GB" sz="2000" b="1" dirty="0" smtClean="0"/>
              <a:t>Communicative?</a:t>
            </a:r>
            <a:r>
              <a:rPr lang="en-GB" sz="2000" dirty="0" smtClean="0"/>
              <a:t> Is the textbook communicative? Will the students be able to use the language to communicate as a result of using the textbook?</a:t>
            </a:r>
            <a:endParaRPr lang="el-GR" sz="2000" dirty="0" smtClean="0"/>
          </a:p>
          <a:p>
            <a:r>
              <a:rPr lang="en-GB" sz="2000" b="1" dirty="0" smtClean="0"/>
              <a:t>Aims?</a:t>
            </a:r>
            <a:r>
              <a:rPr lang="en-GB" sz="2000" dirty="0" smtClean="0"/>
              <a:t> Does it fit in with our aims and objectives? </a:t>
            </a:r>
            <a:endParaRPr lang="el-GR" sz="2000" dirty="0" smtClean="0"/>
          </a:p>
          <a:p>
            <a:r>
              <a:rPr lang="en-GB" sz="2000" b="1" dirty="0" smtClean="0"/>
              <a:t>Teachable?</a:t>
            </a:r>
            <a:r>
              <a:rPr lang="en-GB" sz="2000" dirty="0" smtClean="0"/>
              <a:t> Does the course seem reasonably easy to use, well-organised and easy to find your way around?</a:t>
            </a:r>
            <a:endParaRPr lang="el-GR" sz="2000" dirty="0" smtClean="0"/>
          </a:p>
          <a:p>
            <a:r>
              <a:rPr lang="en-GB" sz="2000" b="1" dirty="0" smtClean="0"/>
              <a:t>Available add-ons?</a:t>
            </a:r>
            <a:r>
              <a:rPr lang="en-GB" sz="2000" dirty="0" smtClean="0"/>
              <a:t> Are there available additional materials such as teacher’s book, tapes, workbooks?</a:t>
            </a:r>
            <a:endParaRPr lang="el-GR" sz="2000" dirty="0" smtClean="0"/>
          </a:p>
          <a:p>
            <a:r>
              <a:rPr lang="en-GB" sz="2000" b="1" dirty="0" smtClean="0"/>
              <a:t>Level?</a:t>
            </a:r>
            <a:r>
              <a:rPr lang="en-GB" sz="2000" dirty="0" smtClean="0"/>
              <a:t> Does the level seem about right?</a:t>
            </a:r>
            <a:endParaRPr lang="el-GR" sz="2000" dirty="0" smtClean="0"/>
          </a:p>
          <a:p>
            <a:r>
              <a:rPr lang="en-GB" sz="2000" b="1" dirty="0" smtClean="0"/>
              <a:t>Your impression?</a:t>
            </a:r>
            <a:r>
              <a:rPr lang="en-GB" sz="2000" dirty="0" smtClean="0"/>
              <a:t> What is you overall impression of the book?</a:t>
            </a:r>
            <a:endParaRPr lang="el-GR" sz="2000" dirty="0" smtClean="0"/>
          </a:p>
          <a:p>
            <a:r>
              <a:rPr lang="en-GB" sz="2000" b="1" dirty="0" smtClean="0"/>
              <a:t>Student interest?</a:t>
            </a:r>
            <a:r>
              <a:rPr lang="en-GB" sz="2000" dirty="0" smtClean="0"/>
              <a:t> Are your students likely to find the textbook interesting?</a:t>
            </a:r>
            <a:endParaRPr lang="el-GR" sz="2000" dirty="0" smtClean="0"/>
          </a:p>
          <a:p>
            <a:r>
              <a:rPr lang="en-GB" sz="2000" b="1" dirty="0" smtClean="0"/>
              <a:t>Tried and tested?</a:t>
            </a:r>
            <a:r>
              <a:rPr lang="en-GB" sz="2000" dirty="0" smtClean="0"/>
              <a:t> Has the course been tried and tested in real classrooms? Where? By whom? What were the results? How do you know?</a:t>
            </a:r>
            <a:endParaRPr lang="el-GR" sz="2000" dirty="0" smtClean="0"/>
          </a:p>
          <a:p>
            <a:endParaRPr lang="el-G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GB" dirty="0" smtClean="0"/>
              <a:t>Grant’s (1987) checklist: CATALYST</a:t>
            </a:r>
            <a:br>
              <a:rPr lang="en-GB" dirty="0" smtClean="0"/>
            </a:br>
            <a:r>
              <a:rPr lang="en-GB" dirty="0" smtClean="0"/>
              <a:t>Stage 2 </a:t>
            </a:r>
            <a:endParaRPr lang="el-GR" dirty="0"/>
          </a:p>
        </p:txBody>
      </p:sp>
      <p:graphicFrame>
        <p:nvGraphicFramePr>
          <p:cNvPr id="4" name="Table 3"/>
          <p:cNvGraphicFramePr>
            <a:graphicFrameLocks noGrp="1"/>
          </p:cNvGraphicFramePr>
          <p:nvPr/>
        </p:nvGraphicFramePr>
        <p:xfrm>
          <a:off x="1403648" y="2204864"/>
          <a:ext cx="6840760" cy="3807701"/>
        </p:xfrm>
        <a:graphic>
          <a:graphicData uri="http://schemas.openxmlformats.org/drawingml/2006/table">
            <a:tbl>
              <a:tblPr/>
              <a:tblGrid>
                <a:gridCol w="4536504"/>
                <a:gridCol w="792088"/>
                <a:gridCol w="941632"/>
                <a:gridCol w="570536"/>
              </a:tblGrid>
              <a:tr h="345915">
                <a:tc>
                  <a:txBody>
                    <a:bodyPr/>
                    <a:lstStyle/>
                    <a:p>
                      <a:pPr marL="228600">
                        <a:spcAft>
                          <a:spcPts val="0"/>
                        </a:spcAft>
                      </a:pPr>
                      <a:r>
                        <a:rPr lang="en-GB" sz="2000" dirty="0">
                          <a:latin typeface="Times New Roman"/>
                          <a:ea typeface="Times New Roman"/>
                        </a:rPr>
                        <a:t>1. Is the textbook attractive given the average age of your students?</a:t>
                      </a:r>
                      <a:endParaRPr lang="el-GR" sz="2000" dirty="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YES</a:t>
                      </a:r>
                      <a:endParaRPr lang="el-GR" sz="100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PARTLY</a:t>
                      </a:r>
                      <a:endParaRPr lang="el-GR" sz="100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NO </a:t>
                      </a:r>
                      <a:endParaRPr lang="el-GR" sz="100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8296">
                <a:tc>
                  <a:txBody>
                    <a:bodyPr/>
                    <a:lstStyle/>
                    <a:p>
                      <a:pPr marL="228600">
                        <a:spcAft>
                          <a:spcPts val="0"/>
                        </a:spcAft>
                      </a:pPr>
                      <a:r>
                        <a:rPr lang="en-GB" sz="2000" dirty="0">
                          <a:latin typeface="Times New Roman"/>
                          <a:ea typeface="Times New Roman"/>
                        </a:rPr>
                        <a:t>2. Does it reflect what you know about your students’ needs and interests?</a:t>
                      </a:r>
                      <a:endParaRPr lang="el-GR" sz="2000" dirty="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YES</a:t>
                      </a:r>
                      <a:endParaRPr lang="el-GR" sz="100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PARTLY</a:t>
                      </a:r>
                      <a:endParaRPr lang="el-GR" sz="100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NO</a:t>
                      </a:r>
                      <a:endParaRPr lang="el-GR" sz="100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977">
                <a:tc>
                  <a:txBody>
                    <a:bodyPr/>
                    <a:lstStyle/>
                    <a:p>
                      <a:pPr marL="228600">
                        <a:spcAft>
                          <a:spcPts val="0"/>
                        </a:spcAft>
                      </a:pPr>
                      <a:r>
                        <a:rPr lang="en-GB" sz="2000" dirty="0">
                          <a:latin typeface="Times New Roman"/>
                          <a:ea typeface="Times New Roman"/>
                        </a:rPr>
                        <a:t>3. Is it about the right level of difficulty?</a:t>
                      </a:r>
                      <a:endParaRPr lang="el-GR" sz="2000" dirty="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YES </a:t>
                      </a:r>
                      <a:endParaRPr lang="el-GR" sz="100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PARTLY </a:t>
                      </a:r>
                      <a:endParaRPr lang="el-GR" sz="100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NO</a:t>
                      </a:r>
                      <a:endParaRPr lang="el-GR" sz="100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1273">
                <a:tc>
                  <a:txBody>
                    <a:bodyPr/>
                    <a:lstStyle/>
                    <a:p>
                      <a:pPr marL="228600">
                        <a:spcAft>
                          <a:spcPts val="0"/>
                        </a:spcAft>
                      </a:pPr>
                      <a:r>
                        <a:rPr lang="en-GB" sz="2000" dirty="0">
                          <a:latin typeface="Times New Roman"/>
                          <a:ea typeface="Times New Roman"/>
                        </a:rPr>
                        <a:t>4. Are there enough authentic materials so that students can see that the book is relevant to real life?</a:t>
                      </a:r>
                      <a:endParaRPr lang="el-GR" sz="2000" dirty="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YES</a:t>
                      </a:r>
                      <a:endParaRPr lang="el-GR" sz="100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PARTLY</a:t>
                      </a:r>
                      <a:endParaRPr lang="el-GR" sz="100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NO</a:t>
                      </a:r>
                      <a:endParaRPr lang="el-GR" sz="100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4251">
                <a:tc>
                  <a:txBody>
                    <a:bodyPr/>
                    <a:lstStyle/>
                    <a:p>
                      <a:pPr marL="228600">
                        <a:spcAft>
                          <a:spcPts val="0"/>
                        </a:spcAft>
                      </a:pPr>
                      <a:r>
                        <a:rPr lang="en-GB" sz="2000" dirty="0">
                          <a:latin typeface="Times New Roman"/>
                          <a:ea typeface="Times New Roman"/>
                        </a:rPr>
                        <a:t>5. Does it achieve an acceptable balance between the relevant language skills and integrate them so that work in one skill are helps the other?</a:t>
                      </a:r>
                      <a:endParaRPr lang="el-GR" sz="2000" dirty="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dirty="0">
                          <a:latin typeface="Times New Roman"/>
                          <a:ea typeface="Times New Roman"/>
                        </a:rPr>
                        <a:t>YES</a:t>
                      </a:r>
                      <a:endParaRPr lang="el-GR" sz="1000" dirty="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PARTLY</a:t>
                      </a:r>
                      <a:endParaRPr lang="el-GR" sz="100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dirty="0">
                          <a:latin typeface="Times New Roman"/>
                          <a:ea typeface="Times New Roman"/>
                        </a:rPr>
                        <a:t>NO </a:t>
                      </a:r>
                      <a:endParaRPr lang="el-GR" sz="1000" dirty="0">
                        <a:latin typeface="Times New Roman"/>
                        <a:ea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2123728" y="1412776"/>
            <a:ext cx="4572000" cy="800219"/>
          </a:xfrm>
          <a:prstGeom prst="rect">
            <a:avLst/>
          </a:prstGeom>
        </p:spPr>
        <p:txBody>
          <a:bodyPr>
            <a:spAutoFit/>
          </a:bodyPr>
          <a:lstStyle/>
          <a:p>
            <a:pPr lvl="0" algn="ctr"/>
            <a:r>
              <a:rPr kumimoji="0" lang="en-GB" b="1" i="0" u="none" strike="noStrike" cap="none" normalizeH="0" baseline="0" dirty="0" smtClean="0">
                <a:ln>
                  <a:noFill/>
                </a:ln>
                <a:solidFill>
                  <a:schemeClr val="tx1"/>
                </a:solidFill>
                <a:effectLst/>
                <a:latin typeface="Calibri" pitchFamily="34" charset="0"/>
                <a:ea typeface="Times New Roman" pitchFamily="18" charset="0"/>
              </a:rPr>
              <a:t> Questionnaire Part 1: </a:t>
            </a:r>
          </a:p>
          <a:p>
            <a:pPr lvl="0" algn="ctr"/>
            <a:r>
              <a:rPr kumimoji="0" lang="en-GB" b="1" i="0" u="none" strike="noStrike" cap="none" normalizeH="0" baseline="0" dirty="0" smtClean="0">
                <a:ln>
                  <a:noFill/>
                </a:ln>
                <a:solidFill>
                  <a:schemeClr val="tx1"/>
                </a:solidFill>
                <a:effectLst/>
                <a:latin typeface="Calibri" pitchFamily="34" charset="0"/>
                <a:ea typeface="Times New Roman" pitchFamily="18" charset="0"/>
              </a:rPr>
              <a:t>Does the book suit your students?</a:t>
            </a:r>
            <a:endParaRPr kumimoji="0" lang="en-GB" sz="2800" b="0" i="0" u="none" strike="noStrike" cap="none" normalizeH="0" baseline="0" dirty="0" smtClean="0">
              <a:ln>
                <a:noFill/>
              </a:ln>
              <a:solidFill>
                <a:schemeClr val="tx1"/>
              </a:solidFill>
              <a:effectLst/>
              <a:latin typeface="Calibri"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Grant’s (1987) checklist: CATALYST</a:t>
            </a:r>
            <a:br>
              <a:rPr lang="en-GB" dirty="0" smtClean="0"/>
            </a:br>
            <a:r>
              <a:rPr lang="en-GB" dirty="0" smtClean="0"/>
              <a:t>Stage 2 </a:t>
            </a:r>
            <a:endParaRPr lang="el-GR" dirty="0"/>
          </a:p>
        </p:txBody>
      </p:sp>
      <p:graphicFrame>
        <p:nvGraphicFramePr>
          <p:cNvPr id="4" name="Table 3"/>
          <p:cNvGraphicFramePr>
            <a:graphicFrameLocks noGrp="1"/>
          </p:cNvGraphicFramePr>
          <p:nvPr/>
        </p:nvGraphicFramePr>
        <p:xfrm>
          <a:off x="827584" y="2276872"/>
          <a:ext cx="7344820" cy="3629588"/>
        </p:xfrm>
        <a:graphic>
          <a:graphicData uri="http://schemas.openxmlformats.org/drawingml/2006/table">
            <a:tbl>
              <a:tblPr/>
              <a:tblGrid>
                <a:gridCol w="4320480"/>
                <a:gridCol w="1080120"/>
                <a:gridCol w="1224136"/>
                <a:gridCol w="720084"/>
              </a:tblGrid>
              <a:tr h="747840">
                <a:tc>
                  <a:txBody>
                    <a:bodyPr/>
                    <a:lstStyle/>
                    <a:p>
                      <a:pPr marL="228600">
                        <a:spcAft>
                          <a:spcPts val="0"/>
                        </a:spcAft>
                      </a:pPr>
                      <a:r>
                        <a:rPr lang="en-GB" sz="1800" dirty="0">
                          <a:latin typeface="Times New Roman"/>
                          <a:ea typeface="Times New Roman"/>
                        </a:rPr>
                        <a:t>1. Is there a good, clear teacher’s guide with answers and help on methods and additional activities?</a:t>
                      </a:r>
                      <a:endParaRPr lang="el-GR" sz="1800" dirty="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a:latin typeface="Times New Roman"/>
                          <a:ea typeface="Times New Roman"/>
                        </a:rPr>
                        <a:t>YES </a:t>
                      </a:r>
                      <a:endParaRPr lang="el-GR" sz="90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a:latin typeface="Times New Roman"/>
                          <a:ea typeface="Times New Roman"/>
                        </a:rPr>
                        <a:t>PARTLY</a:t>
                      </a:r>
                      <a:endParaRPr lang="el-GR" sz="90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a:latin typeface="Times New Roman"/>
                          <a:ea typeface="Times New Roman"/>
                        </a:rPr>
                        <a:t>NO</a:t>
                      </a:r>
                      <a:endParaRPr lang="el-GR" sz="90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4674">
                <a:tc>
                  <a:txBody>
                    <a:bodyPr/>
                    <a:lstStyle/>
                    <a:p>
                      <a:pPr marL="228600">
                        <a:spcAft>
                          <a:spcPts val="0"/>
                        </a:spcAft>
                      </a:pPr>
                      <a:r>
                        <a:rPr lang="en-GB" sz="1800" dirty="0">
                          <a:latin typeface="Times New Roman"/>
                          <a:ea typeface="Times New Roman"/>
                        </a:rPr>
                        <a:t>2. Are the recommended methods and approaches suitable for you, your students and your classroom?</a:t>
                      </a:r>
                      <a:endParaRPr lang="el-GR" sz="1800" dirty="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a:latin typeface="Times New Roman"/>
                          <a:ea typeface="Times New Roman"/>
                        </a:rPr>
                        <a:t>YES</a:t>
                      </a:r>
                      <a:endParaRPr lang="el-GR" sz="90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a:latin typeface="Times New Roman"/>
                          <a:ea typeface="Times New Roman"/>
                        </a:rPr>
                        <a:t>PARTLY</a:t>
                      </a:r>
                      <a:endParaRPr lang="el-GR" sz="90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a:latin typeface="Times New Roman"/>
                          <a:ea typeface="Times New Roman"/>
                        </a:rPr>
                        <a:t>NO</a:t>
                      </a:r>
                      <a:endParaRPr lang="el-GR" sz="90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4674">
                <a:tc>
                  <a:txBody>
                    <a:bodyPr/>
                    <a:lstStyle/>
                    <a:p>
                      <a:pPr marL="228600">
                        <a:spcAft>
                          <a:spcPts val="0"/>
                        </a:spcAft>
                      </a:pPr>
                      <a:r>
                        <a:rPr lang="en-GB" sz="1800" dirty="0">
                          <a:latin typeface="Times New Roman"/>
                          <a:ea typeface="Times New Roman"/>
                        </a:rPr>
                        <a:t>3. Does the book use a ‘spiral’ approach so that items are regularly revised and used again in different contexts?</a:t>
                      </a:r>
                      <a:endParaRPr lang="el-GR" sz="1800" dirty="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a:latin typeface="Times New Roman"/>
                          <a:ea typeface="Times New Roman"/>
                        </a:rPr>
                        <a:t>YES</a:t>
                      </a:r>
                      <a:endParaRPr lang="el-GR" sz="90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a:latin typeface="Times New Roman"/>
                          <a:ea typeface="Times New Roman"/>
                        </a:rPr>
                        <a:t>PARTLY</a:t>
                      </a:r>
                      <a:endParaRPr lang="el-GR" sz="90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a:latin typeface="Times New Roman"/>
                          <a:ea typeface="Times New Roman"/>
                        </a:rPr>
                        <a:t>NO</a:t>
                      </a:r>
                      <a:endParaRPr lang="el-GR" sz="90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337">
                <a:tc>
                  <a:txBody>
                    <a:bodyPr/>
                    <a:lstStyle/>
                    <a:p>
                      <a:pPr marL="228600">
                        <a:spcAft>
                          <a:spcPts val="0"/>
                        </a:spcAft>
                      </a:pPr>
                      <a:r>
                        <a:rPr lang="en-GB" sz="1800" dirty="0">
                          <a:latin typeface="Times New Roman"/>
                          <a:ea typeface="Times New Roman"/>
                        </a:rPr>
                        <a:t>4. Are the approaches easily adaptable if necessary?</a:t>
                      </a:r>
                      <a:endParaRPr lang="el-GR" sz="1800" dirty="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a:latin typeface="Times New Roman"/>
                          <a:ea typeface="Times New Roman"/>
                        </a:rPr>
                        <a:t>YES</a:t>
                      </a:r>
                      <a:endParaRPr lang="el-GR" sz="90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a:latin typeface="Times New Roman"/>
                          <a:ea typeface="Times New Roman"/>
                        </a:rPr>
                        <a:t>PARTLY</a:t>
                      </a:r>
                      <a:endParaRPr lang="el-GR" sz="90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a:latin typeface="Times New Roman"/>
                          <a:ea typeface="Times New Roman"/>
                        </a:rPr>
                        <a:t>NO</a:t>
                      </a:r>
                      <a:endParaRPr lang="el-GR" sz="90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171">
                <a:tc>
                  <a:txBody>
                    <a:bodyPr/>
                    <a:lstStyle/>
                    <a:p>
                      <a:pPr marL="228600">
                        <a:spcAft>
                          <a:spcPts val="0"/>
                        </a:spcAft>
                      </a:pPr>
                      <a:r>
                        <a:rPr lang="en-GB" sz="1800" dirty="0">
                          <a:latin typeface="Times New Roman"/>
                          <a:ea typeface="Times New Roman"/>
                        </a:rPr>
                        <a:t>5. Does using the course require little or no time-consuming preparation?</a:t>
                      </a:r>
                      <a:endParaRPr lang="el-GR" sz="1800" dirty="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a:latin typeface="Times New Roman"/>
                          <a:ea typeface="Times New Roman"/>
                        </a:rPr>
                        <a:t>YES</a:t>
                      </a:r>
                      <a:endParaRPr lang="el-GR" sz="90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a:latin typeface="Times New Roman"/>
                          <a:ea typeface="Times New Roman"/>
                        </a:rPr>
                        <a:t>PARTLY</a:t>
                      </a:r>
                      <a:endParaRPr lang="el-GR" sz="90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900" dirty="0">
                          <a:latin typeface="Times New Roman"/>
                          <a:ea typeface="Times New Roman"/>
                        </a:rPr>
                        <a:t>NO</a:t>
                      </a:r>
                      <a:endParaRPr lang="el-GR" sz="900" dirty="0">
                        <a:latin typeface="Times New Roman"/>
                        <a:ea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2051720" y="1556792"/>
            <a:ext cx="4572000" cy="646331"/>
          </a:xfrm>
          <a:prstGeom prst="rect">
            <a:avLst/>
          </a:prstGeom>
        </p:spPr>
        <p:txBody>
          <a:bodyPr>
            <a:spAutoFit/>
          </a:bodyPr>
          <a:lstStyle/>
          <a:p>
            <a:pPr lvl="0"/>
            <a:r>
              <a:rPr kumimoji="0" lang="en-GB" b="1" i="0" u="none" strike="noStrike" cap="none" normalizeH="0" baseline="0" dirty="0" smtClean="0">
                <a:ln>
                  <a:noFill/>
                </a:ln>
                <a:solidFill>
                  <a:schemeClr val="tx1"/>
                </a:solidFill>
                <a:effectLst/>
                <a:latin typeface="Calibri" pitchFamily="34" charset="0"/>
                <a:ea typeface="Times New Roman" pitchFamily="18" charset="0"/>
              </a:rPr>
              <a:t>Questionnaire Part 2: Does the book suit the teacher?</a:t>
            </a:r>
            <a:endParaRPr kumimoji="0" lang="el-GR" sz="1100" b="0" i="0" u="none" strike="noStrike" cap="none" normalizeH="0" baseline="0" dirty="0" smtClean="0">
              <a:ln>
                <a:noFill/>
              </a:ln>
              <a:solidFill>
                <a:schemeClr val="tx1"/>
              </a:solidFill>
              <a:effectLst/>
              <a:latin typeface="Calibri"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Grant’s (1987) checklist: CATALYST</a:t>
            </a:r>
            <a:br>
              <a:rPr lang="en-GB" dirty="0" smtClean="0"/>
            </a:br>
            <a:r>
              <a:rPr lang="en-GB" dirty="0" smtClean="0"/>
              <a:t>Stage 2 </a:t>
            </a:r>
            <a:endParaRPr lang="el-GR" dirty="0"/>
          </a:p>
        </p:txBody>
      </p:sp>
      <p:graphicFrame>
        <p:nvGraphicFramePr>
          <p:cNvPr id="4" name="Table 3"/>
          <p:cNvGraphicFramePr>
            <a:graphicFrameLocks noGrp="1"/>
          </p:cNvGraphicFramePr>
          <p:nvPr/>
        </p:nvGraphicFramePr>
        <p:xfrm>
          <a:off x="755576" y="2147663"/>
          <a:ext cx="7776864" cy="3657600"/>
        </p:xfrm>
        <a:graphic>
          <a:graphicData uri="http://schemas.openxmlformats.org/drawingml/2006/table">
            <a:tbl>
              <a:tblPr/>
              <a:tblGrid>
                <a:gridCol w="5328592"/>
                <a:gridCol w="1008112"/>
                <a:gridCol w="864096"/>
                <a:gridCol w="576064"/>
              </a:tblGrid>
              <a:tr h="600067">
                <a:tc>
                  <a:txBody>
                    <a:bodyPr/>
                    <a:lstStyle/>
                    <a:p>
                      <a:pPr marL="228600">
                        <a:spcAft>
                          <a:spcPts val="0"/>
                        </a:spcAft>
                      </a:pPr>
                      <a:r>
                        <a:rPr lang="en-GB" sz="2000" dirty="0">
                          <a:latin typeface="Times New Roman"/>
                          <a:ea typeface="Times New Roman"/>
                        </a:rPr>
                        <a:t>1. Does the book follow the official syllabus in a creative manner?</a:t>
                      </a:r>
                      <a:endParaRPr lang="el-GR" sz="2000" dirty="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YES</a:t>
                      </a:r>
                      <a:endParaRPr lang="el-GR" sz="100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PARTLY</a:t>
                      </a:r>
                      <a:endParaRPr lang="el-GR" sz="100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NO</a:t>
                      </a:r>
                      <a:endParaRPr lang="el-GR" sz="100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0100">
                <a:tc>
                  <a:txBody>
                    <a:bodyPr/>
                    <a:lstStyle/>
                    <a:p>
                      <a:pPr marL="228600">
                        <a:spcAft>
                          <a:spcPts val="0"/>
                        </a:spcAft>
                      </a:pPr>
                      <a:r>
                        <a:rPr lang="en-GB" sz="2000" dirty="0">
                          <a:latin typeface="Times New Roman"/>
                          <a:ea typeface="Times New Roman"/>
                        </a:rPr>
                        <a:t>2. Is the course well-graded so that it gives well-structured and systematic coverage of the language?</a:t>
                      </a:r>
                      <a:endParaRPr lang="el-GR" sz="2000" dirty="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YES</a:t>
                      </a:r>
                      <a:endParaRPr lang="el-GR" sz="100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PARTLY</a:t>
                      </a:r>
                      <a:endParaRPr lang="el-GR" sz="100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NO</a:t>
                      </a:r>
                      <a:endParaRPr lang="el-GR" sz="100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0067">
                <a:tc>
                  <a:txBody>
                    <a:bodyPr/>
                    <a:lstStyle/>
                    <a:p>
                      <a:pPr marL="228600">
                        <a:spcAft>
                          <a:spcPts val="0"/>
                        </a:spcAft>
                      </a:pPr>
                      <a:r>
                        <a:rPr lang="en-GB" sz="2000" dirty="0">
                          <a:latin typeface="Times New Roman"/>
                          <a:ea typeface="Times New Roman"/>
                        </a:rPr>
                        <a:t>3. If it does more than the syllabus requires, is the result an improvement?</a:t>
                      </a:r>
                      <a:endParaRPr lang="el-GR" sz="2000" dirty="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YES</a:t>
                      </a:r>
                      <a:endParaRPr lang="el-GR" sz="100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PARTLY</a:t>
                      </a:r>
                      <a:endParaRPr lang="el-GR" sz="100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NO</a:t>
                      </a:r>
                      <a:endParaRPr lang="el-GR" sz="100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0067">
                <a:tc>
                  <a:txBody>
                    <a:bodyPr/>
                    <a:lstStyle/>
                    <a:p>
                      <a:pPr marL="228600">
                        <a:spcAft>
                          <a:spcPts val="0"/>
                        </a:spcAft>
                      </a:pPr>
                      <a:r>
                        <a:rPr lang="en-GB" sz="2000" dirty="0">
                          <a:latin typeface="Times New Roman"/>
                          <a:ea typeface="Times New Roman"/>
                        </a:rPr>
                        <a:t>4. Do the course’s methods help the students prepare for the exam?</a:t>
                      </a:r>
                      <a:endParaRPr lang="el-GR" sz="2000" dirty="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YES</a:t>
                      </a:r>
                      <a:endParaRPr lang="el-GR" sz="100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PARTLY </a:t>
                      </a:r>
                      <a:endParaRPr lang="el-GR" sz="100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NO</a:t>
                      </a:r>
                      <a:endParaRPr lang="el-GR" sz="100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0100">
                <a:tc>
                  <a:txBody>
                    <a:bodyPr/>
                    <a:lstStyle/>
                    <a:p>
                      <a:pPr marL="228600">
                        <a:spcAft>
                          <a:spcPts val="0"/>
                        </a:spcAft>
                      </a:pPr>
                      <a:r>
                        <a:rPr lang="en-GB" sz="2000" dirty="0">
                          <a:latin typeface="Times New Roman"/>
                          <a:ea typeface="Times New Roman"/>
                        </a:rPr>
                        <a:t>5. Is there a good balance between what the examination requires and what the students need?</a:t>
                      </a:r>
                      <a:endParaRPr lang="el-GR" sz="2000" dirty="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dirty="0">
                          <a:latin typeface="Times New Roman"/>
                          <a:ea typeface="Times New Roman"/>
                        </a:rPr>
                        <a:t>YES</a:t>
                      </a:r>
                      <a:endParaRPr lang="el-GR" sz="1000" dirty="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a:latin typeface="Times New Roman"/>
                          <a:ea typeface="Times New Roman"/>
                        </a:rPr>
                        <a:t>PARTLY</a:t>
                      </a:r>
                      <a:endParaRPr lang="el-GR" sz="100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spcAft>
                          <a:spcPts val="0"/>
                        </a:spcAft>
                      </a:pPr>
                      <a:r>
                        <a:rPr lang="en-GB" sz="1000" dirty="0">
                          <a:latin typeface="Times New Roman"/>
                          <a:ea typeface="Times New Roman"/>
                        </a:rPr>
                        <a:t>NO</a:t>
                      </a:r>
                      <a:endParaRPr lang="el-GR" sz="1000" dirty="0">
                        <a:latin typeface="Times New Roman"/>
                        <a:ea typeface="Times New Roman"/>
                      </a:endParaRPr>
                    </a:p>
                  </a:txBody>
                  <a:tcPr marL="58615" marR="586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2339752" y="1412776"/>
            <a:ext cx="4572000" cy="646331"/>
          </a:xfrm>
          <a:prstGeom prst="rect">
            <a:avLst/>
          </a:prstGeom>
        </p:spPr>
        <p:txBody>
          <a:bodyPr>
            <a:spAutoFit/>
          </a:bodyPr>
          <a:lstStyle/>
          <a:p>
            <a:pPr lvl="0"/>
            <a:r>
              <a:rPr kumimoji="0" lang="en-GB" b="1" i="0" u="none" strike="noStrike" cap="none" normalizeH="0" baseline="0" dirty="0" smtClean="0">
                <a:ln>
                  <a:noFill/>
                </a:ln>
                <a:solidFill>
                  <a:schemeClr val="tx1"/>
                </a:solidFill>
                <a:effectLst/>
                <a:latin typeface="Calibri" pitchFamily="34" charset="0"/>
                <a:ea typeface="Times New Roman" pitchFamily="18" charset="0"/>
              </a:rPr>
              <a:t>Questionnaire Part 3: Does the textbook suit the syllabus and examination?</a:t>
            </a:r>
            <a:endParaRPr kumimoji="0" lang="el-GR" sz="1100" b="0" i="0" u="none" strike="noStrike" cap="none" normalizeH="0" baseline="0" dirty="0" smtClean="0">
              <a:ln>
                <a:noFill/>
              </a:ln>
              <a:solidFill>
                <a:schemeClr val="tx1"/>
              </a:solidFill>
              <a:effectLst/>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Textbooks, </a:t>
            </a:r>
            <a:r>
              <a:rPr lang="en-US" dirty="0" err="1" smtClean="0"/>
              <a:t>coursebooks</a:t>
            </a:r>
            <a:r>
              <a:rPr lang="en-US" dirty="0" smtClean="0"/>
              <a:t>, materials…..</a:t>
            </a:r>
            <a:endParaRPr lang="el-GR" dirty="0"/>
          </a:p>
        </p:txBody>
      </p:sp>
      <p:sp>
        <p:nvSpPr>
          <p:cNvPr id="3" name="Content Placeholder 2"/>
          <p:cNvSpPr>
            <a:spLocks noGrp="1"/>
          </p:cNvSpPr>
          <p:nvPr>
            <p:ph idx="1"/>
          </p:nvPr>
        </p:nvSpPr>
        <p:spPr/>
        <p:txBody>
          <a:bodyPr/>
          <a:lstStyle/>
          <a:p>
            <a:r>
              <a:rPr lang="en-US" altLang="zh-CN" sz="2800" dirty="0" smtClean="0"/>
              <a:t>In many cases the term </a:t>
            </a:r>
            <a:r>
              <a:rPr lang="en-US" altLang="zh-CN" sz="2800" dirty="0" smtClean="0">
                <a:latin typeface="Times New Roman" pitchFamily="18" charset="0"/>
              </a:rPr>
              <a:t>“</a:t>
            </a:r>
            <a:r>
              <a:rPr lang="en-US" altLang="zh-CN" sz="2800" dirty="0" smtClean="0"/>
              <a:t>materials</a:t>
            </a:r>
            <a:r>
              <a:rPr lang="en-US" altLang="zh-CN" sz="2800" dirty="0" smtClean="0">
                <a:latin typeface="Times New Roman" pitchFamily="18" charset="0"/>
              </a:rPr>
              <a:t>”</a:t>
            </a:r>
            <a:r>
              <a:rPr lang="en-US" altLang="zh-CN" sz="2800" dirty="0" smtClean="0"/>
              <a:t> is used in place of </a:t>
            </a:r>
            <a:r>
              <a:rPr lang="en-US" altLang="zh-CN" sz="2800" dirty="0" smtClean="0">
                <a:latin typeface="Times New Roman" pitchFamily="18" charset="0"/>
              </a:rPr>
              <a:t>“</a:t>
            </a:r>
            <a:r>
              <a:rPr lang="en-US" altLang="zh-CN" sz="2800" dirty="0" smtClean="0"/>
              <a:t>textbooks</a:t>
            </a:r>
            <a:r>
              <a:rPr lang="en-US" altLang="zh-CN" sz="2800" dirty="0" smtClean="0">
                <a:latin typeface="Times New Roman" pitchFamily="18" charset="0"/>
              </a:rPr>
              <a:t>”</a:t>
            </a:r>
            <a:r>
              <a:rPr lang="en-US" altLang="zh-CN" sz="2800" dirty="0" smtClean="0"/>
              <a:t>, which refers to anything that is used by teachers or students to facilitate the learning of a language. The term </a:t>
            </a:r>
            <a:r>
              <a:rPr lang="en-US" altLang="zh-CN" sz="2800" dirty="0" smtClean="0">
                <a:latin typeface="Times New Roman" pitchFamily="18" charset="0"/>
              </a:rPr>
              <a:t>“</a:t>
            </a:r>
            <a:r>
              <a:rPr lang="en-US" altLang="zh-CN" sz="2800" dirty="0" smtClean="0"/>
              <a:t>textbooks</a:t>
            </a:r>
            <a:r>
              <a:rPr lang="en-US" altLang="zh-CN" sz="2800" dirty="0" smtClean="0">
                <a:latin typeface="Times New Roman" pitchFamily="18" charset="0"/>
              </a:rPr>
              <a:t>”</a:t>
            </a:r>
            <a:r>
              <a:rPr lang="en-US" altLang="zh-CN" sz="2800" dirty="0" smtClean="0"/>
              <a:t> is still widely used, but its reference has expanded from books to all the materials used around or independent of the books.</a:t>
            </a:r>
          </a:p>
          <a:p>
            <a:endParaRPr lang="el-GR" dirty="0"/>
          </a:p>
        </p:txBody>
      </p:sp>
      <p:pic>
        <p:nvPicPr>
          <p:cNvPr id="4" name="Picture 3" descr="images (1).jpg"/>
          <p:cNvPicPr>
            <a:picLocks noChangeAspect="1"/>
          </p:cNvPicPr>
          <p:nvPr/>
        </p:nvPicPr>
        <p:blipFill>
          <a:blip r:embed="rId2" cstate="print"/>
          <a:srcRect/>
          <a:stretch>
            <a:fillRect/>
          </a:stretch>
        </p:blipFill>
        <p:spPr bwMode="auto">
          <a:xfrm>
            <a:off x="2339752" y="4316098"/>
            <a:ext cx="2736304" cy="1902189"/>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GB" b="1" dirty="0"/>
              <a:t>Phases in the textbook evaluation process</a:t>
            </a:r>
            <a:endParaRPr lang="el-GR" sz="4000" dirty="0"/>
          </a:p>
        </p:txBody>
      </p:sp>
      <p:sp>
        <p:nvSpPr>
          <p:cNvPr id="3" name="Content Placeholder 2"/>
          <p:cNvSpPr>
            <a:spLocks noGrp="1"/>
          </p:cNvSpPr>
          <p:nvPr>
            <p:ph idx="1"/>
          </p:nvPr>
        </p:nvSpPr>
        <p:spPr/>
        <p:txBody>
          <a:bodyPr/>
          <a:lstStyle/>
          <a:p>
            <a:r>
              <a:rPr lang="en-GB" sz="2400" i="1" dirty="0" smtClean="0"/>
              <a:t>Textbook appraisal is not a once-only activity. When a </a:t>
            </a:r>
            <a:r>
              <a:rPr lang="en-GB" sz="2400" i="1" dirty="0" err="1" smtClean="0"/>
              <a:t>coursebook</a:t>
            </a:r>
            <a:r>
              <a:rPr lang="en-GB" sz="2400" i="1" dirty="0" smtClean="0"/>
              <a:t> is selected, its success or failure can only be meaningfully determined during and after its period of classroom use. Learners are not taught in a vacuum, but come from somewhere and are proceeding towards specific educational goals and future training. The </a:t>
            </a:r>
            <a:r>
              <a:rPr lang="en-GB" sz="2400" i="1" dirty="0" err="1" smtClean="0"/>
              <a:t>coursebook</a:t>
            </a:r>
            <a:r>
              <a:rPr lang="en-GB" sz="2400" i="1" dirty="0" smtClean="0"/>
              <a:t> ultimately needs to be appraised in terms of its integration with, and contribution to, these longer-term goals.</a:t>
            </a:r>
            <a:r>
              <a:rPr lang="en-GB" sz="2400" dirty="0" smtClean="0"/>
              <a:t> </a:t>
            </a:r>
            <a:r>
              <a:rPr lang="en-GB" dirty="0" smtClean="0"/>
              <a:t> </a:t>
            </a:r>
          </a:p>
          <a:p>
            <a:pPr>
              <a:buNone/>
            </a:pPr>
            <a:r>
              <a:rPr lang="en-GB" sz="1600" dirty="0" smtClean="0"/>
              <a:t>Sheldon (1988: 245-246)</a:t>
            </a:r>
            <a:endParaRPr lang="el-GR" sz="1600" dirty="0" smtClean="0"/>
          </a:p>
          <a:p>
            <a:pPr>
              <a:buNone/>
            </a:pPr>
            <a:r>
              <a:rPr lang="en-GB" dirty="0" smtClean="0"/>
              <a:t> </a:t>
            </a:r>
            <a:endParaRPr lang="el-GR" dirty="0" smtClean="0"/>
          </a:p>
          <a:p>
            <a:endParaRPr lang="el-GR" dirty="0"/>
          </a:p>
        </p:txBody>
      </p:sp>
      <p:pic>
        <p:nvPicPr>
          <p:cNvPr id="4" name="Picture 3" descr="images (7).jpg"/>
          <p:cNvPicPr>
            <a:picLocks noChangeAspect="1"/>
          </p:cNvPicPr>
          <p:nvPr/>
        </p:nvPicPr>
        <p:blipFill>
          <a:blip r:embed="rId2" cstate="print"/>
          <a:srcRect/>
          <a:stretch>
            <a:fillRect/>
          </a:stretch>
        </p:blipFill>
        <p:spPr bwMode="auto">
          <a:xfrm>
            <a:off x="6643702" y="4714884"/>
            <a:ext cx="2324100" cy="1971675"/>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Phases in the textbook evaluation process</a:t>
            </a:r>
            <a:endParaRPr lang="el-GR" dirty="0"/>
          </a:p>
        </p:txBody>
      </p:sp>
      <p:sp>
        <p:nvSpPr>
          <p:cNvPr id="3" name="Content Placeholder 2"/>
          <p:cNvSpPr>
            <a:spLocks noGrp="1"/>
          </p:cNvSpPr>
          <p:nvPr>
            <p:ph idx="1"/>
          </p:nvPr>
        </p:nvSpPr>
        <p:spPr/>
        <p:txBody>
          <a:bodyPr/>
          <a:lstStyle/>
          <a:p>
            <a:pPr lvl="0"/>
            <a:r>
              <a:rPr lang="en-GB" sz="2000" b="1" dirty="0" smtClean="0"/>
              <a:t>Evaluation of materials as </a:t>
            </a:r>
            <a:r>
              <a:rPr lang="en-GB" sz="2000" b="1" dirty="0" err="1" smtClean="0"/>
              <a:t>workplan</a:t>
            </a:r>
            <a:r>
              <a:rPr lang="en-GB" sz="2000" b="1" dirty="0" smtClean="0"/>
              <a:t>:</a:t>
            </a:r>
            <a:r>
              <a:rPr lang="en-GB" sz="2000" dirty="0" smtClean="0"/>
              <a:t> This entails the evaluation of the theoretical value of the materials; their potential appropriateness and relevance. (baseline evaluation)</a:t>
            </a:r>
            <a:endParaRPr lang="el-GR" sz="2000" dirty="0" smtClean="0"/>
          </a:p>
          <a:p>
            <a:pPr>
              <a:buNone/>
            </a:pPr>
            <a:endParaRPr lang="el-GR" sz="2000" dirty="0" smtClean="0"/>
          </a:p>
          <a:p>
            <a:pPr lvl="0"/>
            <a:r>
              <a:rPr lang="en-GB" sz="2000" b="1" dirty="0" smtClean="0"/>
              <a:t>Evaluation of materials in process</a:t>
            </a:r>
            <a:r>
              <a:rPr lang="en-GB" sz="2000" dirty="0" smtClean="0"/>
              <a:t>: This entails the evaluation of the teaching/learning process and of the ways the teacher and the learner respond and react to the materials (formative evaluation)</a:t>
            </a:r>
            <a:endParaRPr lang="el-GR" sz="2000" dirty="0" smtClean="0"/>
          </a:p>
          <a:p>
            <a:pPr>
              <a:buNone/>
            </a:pPr>
            <a:endParaRPr lang="el-GR" sz="2000" dirty="0" smtClean="0"/>
          </a:p>
          <a:p>
            <a:pPr lvl="0"/>
            <a:r>
              <a:rPr lang="en-GB" sz="2000" b="1" dirty="0" smtClean="0"/>
              <a:t>Evaluation of learner outcomes from materials:</a:t>
            </a:r>
            <a:r>
              <a:rPr lang="en-GB" sz="2000" dirty="0" smtClean="0"/>
              <a:t> This entails the evaluation of what has been achieved by learners (summative evaluation).</a:t>
            </a:r>
            <a:endParaRPr lang="el-GR" sz="2000" dirty="0" smtClean="0"/>
          </a:p>
          <a:p>
            <a:r>
              <a:rPr lang="en-GB" sz="2000" i="1" dirty="0" smtClean="0"/>
              <a:t>(</a:t>
            </a:r>
            <a:r>
              <a:rPr lang="en-GB" sz="2000" i="1" dirty="0" err="1" smtClean="0"/>
              <a:t>Dickins</a:t>
            </a:r>
            <a:r>
              <a:rPr lang="en-GB" sz="2000" i="1" dirty="0" smtClean="0"/>
              <a:t> and Germaine 1992) </a:t>
            </a:r>
            <a:endParaRPr lang="el-GR" sz="20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Involving learners in the textbook evaluation process</a:t>
            </a:r>
            <a:endParaRPr lang="el-GR" dirty="0"/>
          </a:p>
        </p:txBody>
      </p:sp>
      <p:sp>
        <p:nvSpPr>
          <p:cNvPr id="3" name="Content Placeholder 2"/>
          <p:cNvSpPr>
            <a:spLocks noGrp="1"/>
          </p:cNvSpPr>
          <p:nvPr>
            <p:ph idx="1"/>
          </p:nvPr>
        </p:nvSpPr>
        <p:spPr/>
        <p:txBody>
          <a:bodyPr/>
          <a:lstStyle/>
          <a:p>
            <a:pPr>
              <a:buNone/>
            </a:pPr>
            <a:r>
              <a:rPr lang="en-GB" dirty="0" smtClean="0"/>
              <a:t>  </a:t>
            </a:r>
            <a:r>
              <a:rPr lang="en-GB" i="1" dirty="0" smtClean="0"/>
              <a:t>Learners, after all, are the main consumers of materials. It is they, as much as you, the teacher, who have to try and make any materials work for them in their learning. The more we involve them in exploring learning materials with use the more likely it is that they will want to refine the materials for their use.</a:t>
            </a:r>
          </a:p>
          <a:p>
            <a:pPr>
              <a:buNone/>
            </a:pPr>
            <a:r>
              <a:rPr lang="en-GB" sz="1800" dirty="0" smtClean="0"/>
              <a:t>(Breen and </a:t>
            </a:r>
            <a:r>
              <a:rPr lang="en-GB" sz="1800" dirty="0" err="1" smtClean="0"/>
              <a:t>Candlin</a:t>
            </a:r>
            <a:r>
              <a:rPr lang="en-GB" sz="1800" dirty="0" smtClean="0"/>
              <a:t> 1987:28)</a:t>
            </a:r>
            <a:endParaRPr lang="el-GR" sz="1800" dirty="0" smtClean="0"/>
          </a:p>
          <a:p>
            <a:pPr>
              <a:buNone/>
            </a:pP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material adaptation</a:t>
            </a:r>
            <a:endParaRPr lang="el-GR" dirty="0"/>
          </a:p>
        </p:txBody>
      </p:sp>
      <p:sp>
        <p:nvSpPr>
          <p:cNvPr id="3" name="Content Placeholder 2"/>
          <p:cNvSpPr>
            <a:spLocks noGrp="1"/>
          </p:cNvSpPr>
          <p:nvPr>
            <p:ph idx="1"/>
          </p:nvPr>
        </p:nvSpPr>
        <p:spPr/>
        <p:txBody>
          <a:bodyPr/>
          <a:lstStyle/>
          <a:p>
            <a:pPr>
              <a:lnSpc>
                <a:spcPct val="80000"/>
              </a:lnSpc>
              <a:buNone/>
            </a:pPr>
            <a:r>
              <a:rPr lang="en-US" altLang="zh-CN" sz="1400" dirty="0" err="1" smtClean="0"/>
              <a:t>Maley</a:t>
            </a:r>
            <a:r>
              <a:rPr lang="en-US" altLang="zh-CN" sz="1400" dirty="0" smtClean="0"/>
              <a:t> (1998:281)</a:t>
            </a:r>
          </a:p>
          <a:p>
            <a:pPr>
              <a:lnSpc>
                <a:spcPct val="80000"/>
              </a:lnSpc>
              <a:buNone/>
            </a:pPr>
            <a:r>
              <a:rPr lang="en-US" altLang="zh-CN" sz="2400" b="1" dirty="0" smtClean="0"/>
              <a:t>omission</a:t>
            </a:r>
            <a:r>
              <a:rPr lang="en-US" altLang="zh-CN" sz="2400" dirty="0" smtClean="0"/>
              <a:t>: the teacher leaves out things deemed inappropriate, offensive, </a:t>
            </a:r>
            <a:r>
              <a:rPr lang="en-US" altLang="zh-CN" sz="2400" dirty="0" smtClean="0"/>
              <a:t>unproductive</a:t>
            </a:r>
            <a:r>
              <a:rPr lang="en-US" altLang="zh-CN" sz="2400" dirty="0" smtClean="0"/>
              <a:t>, etc., for the particular group.</a:t>
            </a:r>
          </a:p>
          <a:p>
            <a:pPr>
              <a:lnSpc>
                <a:spcPct val="80000"/>
              </a:lnSpc>
              <a:buNone/>
            </a:pPr>
            <a:r>
              <a:rPr lang="en-US" altLang="zh-CN" sz="2400" b="1" dirty="0" smtClean="0"/>
              <a:t>addition</a:t>
            </a:r>
            <a:r>
              <a:rPr lang="en-US" altLang="zh-CN" sz="2400" dirty="0" smtClean="0"/>
              <a:t>: where there seems to be inadequate coverage, teachers may decide to add to textbooks, either in the form of texts or exercise material.</a:t>
            </a:r>
          </a:p>
          <a:p>
            <a:pPr>
              <a:buNone/>
            </a:pPr>
            <a:r>
              <a:rPr lang="en-US" altLang="zh-CN" sz="2400" b="1" dirty="0" smtClean="0"/>
              <a:t>reduction</a:t>
            </a:r>
            <a:r>
              <a:rPr lang="en-US" altLang="zh-CN" sz="2400" dirty="0" smtClean="0"/>
              <a:t>: where the teacher shortens an activity to give it less weight or emphasis.</a:t>
            </a:r>
          </a:p>
          <a:p>
            <a:pPr>
              <a:buNone/>
            </a:pPr>
            <a:r>
              <a:rPr lang="en-US" altLang="zh-CN" sz="2400" b="1" dirty="0" smtClean="0"/>
              <a:t>extension</a:t>
            </a:r>
            <a:r>
              <a:rPr lang="en-US" altLang="zh-CN" sz="2400" dirty="0" smtClean="0"/>
              <a:t>: where an activity is lengthened in order to give it an additional dimension. (For example, a vocabulary activity is extended to draw attention to some syntactic patterning.)</a:t>
            </a:r>
          </a:p>
          <a:p>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material adaptation</a:t>
            </a:r>
            <a:endParaRPr lang="el-GR" dirty="0"/>
          </a:p>
        </p:txBody>
      </p:sp>
      <p:sp>
        <p:nvSpPr>
          <p:cNvPr id="3" name="Content Placeholder 2"/>
          <p:cNvSpPr>
            <a:spLocks noGrp="1"/>
          </p:cNvSpPr>
          <p:nvPr>
            <p:ph idx="1"/>
          </p:nvPr>
        </p:nvSpPr>
        <p:spPr/>
        <p:txBody>
          <a:bodyPr/>
          <a:lstStyle/>
          <a:p>
            <a:pPr>
              <a:buNone/>
            </a:pPr>
            <a:r>
              <a:rPr lang="en-US" altLang="zh-CN" sz="2800" b="1" dirty="0" smtClean="0"/>
              <a:t>rewriting/modification</a:t>
            </a:r>
            <a:r>
              <a:rPr lang="en-US" altLang="zh-CN" sz="2800" dirty="0" smtClean="0"/>
              <a:t>: teacher may occasionally decide to rewrite material, especially exercise material, to make it more appropriate, more </a:t>
            </a:r>
            <a:r>
              <a:rPr lang="en-US" altLang="zh-CN" sz="2800" dirty="0" smtClean="0">
                <a:latin typeface="Times New Roman" pitchFamily="18" charset="0"/>
              </a:rPr>
              <a:t>“</a:t>
            </a:r>
            <a:r>
              <a:rPr lang="en-US" altLang="zh-CN" sz="2800" dirty="0" smtClean="0"/>
              <a:t>communicative</a:t>
            </a:r>
            <a:r>
              <a:rPr lang="en-US" altLang="zh-CN" sz="2800" dirty="0" smtClean="0">
                <a:latin typeface="Times New Roman" pitchFamily="18" charset="0"/>
              </a:rPr>
              <a:t>”</a:t>
            </a:r>
            <a:r>
              <a:rPr lang="en-US" altLang="zh-CN" sz="2800" dirty="0" smtClean="0"/>
              <a:t>, more demanding, more accessible to their students, etc.</a:t>
            </a:r>
          </a:p>
          <a:p>
            <a:pPr>
              <a:buNone/>
            </a:pPr>
            <a:r>
              <a:rPr lang="en-US" altLang="zh-CN" sz="2800" b="1" dirty="0" smtClean="0"/>
              <a:t>replacement</a:t>
            </a:r>
            <a:r>
              <a:rPr lang="en-US" altLang="zh-CN" sz="2800" dirty="0" smtClean="0"/>
              <a:t>: text or exercise material which is considered inadequate, for whatever reason, may be replaced by more suitable material. This is often culled from other resource materials.</a:t>
            </a:r>
          </a:p>
          <a:p>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material adaptation</a:t>
            </a:r>
            <a:endParaRPr lang="el-GR" dirty="0"/>
          </a:p>
        </p:txBody>
      </p:sp>
      <p:sp>
        <p:nvSpPr>
          <p:cNvPr id="3" name="Content Placeholder 2"/>
          <p:cNvSpPr>
            <a:spLocks noGrp="1"/>
          </p:cNvSpPr>
          <p:nvPr>
            <p:ph idx="1"/>
          </p:nvPr>
        </p:nvSpPr>
        <p:spPr/>
        <p:txBody>
          <a:bodyPr/>
          <a:lstStyle/>
          <a:p>
            <a:pPr>
              <a:buNone/>
            </a:pPr>
            <a:r>
              <a:rPr lang="en-US" altLang="zh-CN" b="1" dirty="0" smtClean="0"/>
              <a:t>reordering</a:t>
            </a:r>
            <a:r>
              <a:rPr lang="en-US" altLang="zh-CN" dirty="0" smtClean="0"/>
              <a:t>: teachers may decide that the order in which the textbooks are presented is not suitable for their students. They can then decide to plot a different course through the textbooks from the one the writer has laid down.</a:t>
            </a:r>
          </a:p>
          <a:p>
            <a:pPr>
              <a:buNone/>
            </a:pPr>
            <a:r>
              <a:rPr lang="en-US" altLang="zh-CN" b="1" dirty="0" smtClean="0"/>
              <a:t>branching</a:t>
            </a:r>
            <a:r>
              <a:rPr lang="en-US" altLang="zh-CN" dirty="0" smtClean="0"/>
              <a:t>: teachers may decide to add options to the existing activity or to suggest alternative pathways through the activities.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NINE CRITERIA FOR EVALUATING EDUCATIONAL WEB SITES</a:t>
            </a:r>
            <a:r>
              <a:rPr lang="en-US" b="1" dirty="0" smtClean="0"/>
              <a:t/>
            </a:r>
            <a:br>
              <a:rPr lang="en-US" b="1" dirty="0" smtClean="0"/>
            </a:br>
            <a:endParaRPr lang="el-GR" dirty="0"/>
          </a:p>
        </p:txBody>
      </p:sp>
      <p:sp>
        <p:nvSpPr>
          <p:cNvPr id="3" name="Content Placeholder 2"/>
          <p:cNvSpPr>
            <a:spLocks noGrp="1"/>
          </p:cNvSpPr>
          <p:nvPr>
            <p:ph idx="1"/>
          </p:nvPr>
        </p:nvSpPr>
        <p:spPr/>
        <p:txBody>
          <a:bodyPr/>
          <a:lstStyle/>
          <a:p>
            <a:pPr>
              <a:buNone/>
            </a:pPr>
            <a:r>
              <a:rPr lang="en-US" sz="2000" b="1" dirty="0" smtClean="0"/>
              <a:t>1. AUDIENCE</a:t>
            </a:r>
          </a:p>
          <a:p>
            <a:r>
              <a:rPr lang="en-US" sz="2000" dirty="0" smtClean="0"/>
              <a:t>Clearly states the academic level of target audience.</a:t>
            </a:r>
          </a:p>
          <a:p>
            <a:r>
              <a:rPr lang="en-US" sz="2000" dirty="0" smtClean="0"/>
              <a:t>Contains content and activities that match the academic level of the web site’s target audience.</a:t>
            </a:r>
          </a:p>
          <a:p>
            <a:r>
              <a:rPr lang="en-US" sz="2000" dirty="0" smtClean="0"/>
              <a:t>Recognizes that students learn in different ways.</a:t>
            </a:r>
          </a:p>
          <a:p>
            <a:pPr>
              <a:buNone/>
            </a:pPr>
            <a:r>
              <a:rPr lang="en-US" sz="2400" b="1" dirty="0" smtClean="0"/>
              <a:t>2. CREDIBILITY</a:t>
            </a:r>
          </a:p>
          <a:p>
            <a:r>
              <a:rPr lang="en-US" sz="1800" dirty="0" smtClean="0"/>
              <a:t> Author has appropriate credentials to author the content of the web site.</a:t>
            </a:r>
          </a:p>
          <a:p>
            <a:r>
              <a:rPr lang="en-US" sz="1800" dirty="0" smtClean="0"/>
              <a:t>Author’s name, email/contact info, or address/phone number is provided.</a:t>
            </a:r>
          </a:p>
          <a:p>
            <a:r>
              <a:rPr lang="en-US" sz="1800" dirty="0" smtClean="0"/>
              <a:t>The educational credentials or expertise of the author is stated on web site.</a:t>
            </a:r>
          </a:p>
          <a:p>
            <a:r>
              <a:rPr lang="en-US" sz="1800" dirty="0" smtClean="0"/>
              <a:t> The web master/web designer is credible and provides contact information.</a:t>
            </a:r>
          </a:p>
          <a:p>
            <a:r>
              <a:rPr lang="en-US" sz="1800" dirty="0" smtClean="0"/>
              <a:t>Author responds to queries about the web site’s content.</a:t>
            </a:r>
          </a:p>
          <a:p>
            <a:endParaRPr lang="en-US" sz="24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US" sz="2800" b="1" dirty="0" smtClean="0"/>
              <a:t>NINE CRITERIA FOR EVALUATING EDUCATIONAL WEB SITES</a:t>
            </a:r>
            <a:endParaRPr lang="el-GR" sz="2800" dirty="0"/>
          </a:p>
        </p:txBody>
      </p:sp>
      <p:sp>
        <p:nvSpPr>
          <p:cNvPr id="3" name="Content Placeholder 2"/>
          <p:cNvSpPr>
            <a:spLocks noGrp="1"/>
          </p:cNvSpPr>
          <p:nvPr>
            <p:ph idx="1"/>
          </p:nvPr>
        </p:nvSpPr>
        <p:spPr>
          <a:xfrm>
            <a:off x="107504" y="1268760"/>
            <a:ext cx="8579296" cy="4857403"/>
          </a:xfrm>
        </p:spPr>
        <p:txBody>
          <a:bodyPr/>
          <a:lstStyle/>
          <a:p>
            <a:pPr>
              <a:buNone/>
            </a:pPr>
            <a:r>
              <a:rPr lang="en-US" sz="1800" b="1" dirty="0" smtClean="0"/>
              <a:t>3. ACCURACY</a:t>
            </a:r>
          </a:p>
          <a:p>
            <a:r>
              <a:rPr lang="en-US" sz="1800" dirty="0" smtClean="0"/>
              <a:t>Web site should state the educational background of the author.</a:t>
            </a:r>
          </a:p>
          <a:p>
            <a:r>
              <a:rPr lang="en-US" sz="1800" dirty="0" smtClean="0"/>
              <a:t>Web site should distinguish between the author of the content and the designer of the web site because lack of accurate information can be masked by the ‘print’ of an expert web designer or web master.</a:t>
            </a:r>
          </a:p>
          <a:p>
            <a:r>
              <a:rPr lang="en-US" sz="1800" dirty="0" smtClean="0"/>
              <a:t> The web site’s information clearly matches the web site’s intended purpose.</a:t>
            </a:r>
          </a:p>
          <a:p>
            <a:r>
              <a:rPr lang="en-US" sz="1800" dirty="0" smtClean="0"/>
              <a:t>Web site is free from grammatical and typographical errors.</a:t>
            </a:r>
          </a:p>
          <a:p>
            <a:pPr>
              <a:buNone/>
            </a:pPr>
            <a:r>
              <a:rPr lang="en-US" sz="1800" b="1" dirty="0" smtClean="0"/>
              <a:t>4. OBJECTIVITY</a:t>
            </a:r>
          </a:p>
          <a:p>
            <a:r>
              <a:rPr lang="en-US" sz="1800" dirty="0" smtClean="0"/>
              <a:t>Content is free from commercial, political, gender, or racial bias.</a:t>
            </a:r>
          </a:p>
          <a:p>
            <a:r>
              <a:rPr lang="en-US" sz="1800" dirty="0" smtClean="0"/>
              <a:t>The web site’s stated curricular goals, objectives, and motives should match its content.</a:t>
            </a:r>
          </a:p>
          <a:p>
            <a:r>
              <a:rPr lang="en-US" sz="1800" dirty="0" smtClean="0"/>
              <a:t> If the content is based upon personal opinion, the author should make it known to the reader.</a:t>
            </a:r>
          </a:p>
          <a:p>
            <a:r>
              <a:rPr lang="en-US" sz="1800" dirty="0" smtClean="0"/>
              <a:t>The content contains a neutral or positive tone.</a:t>
            </a:r>
          </a:p>
          <a:p>
            <a:r>
              <a:rPr lang="en-US" sz="1800" dirty="0" smtClean="0"/>
              <a:t>Affiliations with other educational organizations/companies are stated.</a:t>
            </a:r>
          </a:p>
          <a:p>
            <a:r>
              <a:rPr lang="en-US" sz="1800" dirty="0" smtClean="0"/>
              <a:t> Check the web site address or URL/domain to locate the organizational source of the web site.</a:t>
            </a:r>
          </a:p>
          <a:p>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down)">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NINE CRITERIA FOR EVALUATING EDUCATIONAL WEB SITES</a:t>
            </a:r>
            <a:endParaRPr lang="el-GR" sz="2800" dirty="0"/>
          </a:p>
        </p:txBody>
      </p:sp>
      <p:sp>
        <p:nvSpPr>
          <p:cNvPr id="3" name="Content Placeholder 2"/>
          <p:cNvSpPr>
            <a:spLocks noGrp="1"/>
          </p:cNvSpPr>
          <p:nvPr>
            <p:ph idx="1"/>
          </p:nvPr>
        </p:nvSpPr>
        <p:spPr/>
        <p:txBody>
          <a:bodyPr/>
          <a:lstStyle/>
          <a:p>
            <a:pPr>
              <a:buNone/>
            </a:pPr>
            <a:r>
              <a:rPr lang="en-US" sz="1800" b="1" dirty="0" smtClean="0"/>
              <a:t>5. COVERAGE</a:t>
            </a:r>
          </a:p>
          <a:p>
            <a:r>
              <a:rPr lang="en-US" sz="1800" dirty="0" smtClean="0"/>
              <a:t> The scope of information is stated.</a:t>
            </a:r>
          </a:p>
          <a:p>
            <a:r>
              <a:rPr lang="en-US" sz="1800" dirty="0" smtClean="0"/>
              <a:t> Evaluated links complement the web site’s content.</a:t>
            </a:r>
          </a:p>
          <a:p>
            <a:r>
              <a:rPr lang="en-US" sz="1800" dirty="0" smtClean="0"/>
              <a:t> The information is cited properly to allow access to a larger information base.</a:t>
            </a:r>
          </a:p>
          <a:p>
            <a:pPr>
              <a:buNone/>
            </a:pPr>
            <a:r>
              <a:rPr lang="en-US" sz="1800" b="1" dirty="0" smtClean="0"/>
              <a:t>6. CURRENCY</a:t>
            </a:r>
          </a:p>
          <a:p>
            <a:r>
              <a:rPr lang="en-US" sz="1800" dirty="0" smtClean="0"/>
              <a:t> Web site clearly indicates the publishing date as well as when the content was last updated.</a:t>
            </a:r>
          </a:p>
          <a:p>
            <a:pPr>
              <a:buNone/>
            </a:pPr>
            <a:r>
              <a:rPr lang="en-US" sz="1800" b="1" dirty="0" smtClean="0"/>
              <a:t>7. AESTHETIC OR VISUAL APPEAL</a:t>
            </a:r>
          </a:p>
          <a:p>
            <a:r>
              <a:rPr lang="en-US" sz="1800" dirty="0" smtClean="0"/>
              <a:t> The use of graphics and colors enhance the web site’s information.</a:t>
            </a:r>
          </a:p>
          <a:p>
            <a:r>
              <a:rPr lang="en-US" sz="1800" dirty="0" smtClean="0"/>
              <a:t>There is a balance of text and graphics corresponding to the ability of the audience</a:t>
            </a:r>
            <a:r>
              <a:rPr lang="en-U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NINE CRITERIA FOR EVALUATING EDUCATIONAL WEB SITES</a:t>
            </a:r>
            <a:endParaRPr lang="el-GR" sz="2800" dirty="0"/>
          </a:p>
        </p:txBody>
      </p:sp>
      <p:sp>
        <p:nvSpPr>
          <p:cNvPr id="3" name="Content Placeholder 2"/>
          <p:cNvSpPr>
            <a:spLocks noGrp="1"/>
          </p:cNvSpPr>
          <p:nvPr>
            <p:ph idx="1"/>
          </p:nvPr>
        </p:nvSpPr>
        <p:spPr/>
        <p:txBody>
          <a:bodyPr/>
          <a:lstStyle/>
          <a:p>
            <a:pPr>
              <a:buNone/>
            </a:pPr>
            <a:r>
              <a:rPr lang="en-US" sz="1800" b="1" dirty="0" smtClean="0"/>
              <a:t>8. NAVIGATION</a:t>
            </a:r>
          </a:p>
          <a:p>
            <a:r>
              <a:rPr lang="en-US" sz="1800" dirty="0" smtClean="0"/>
              <a:t> Home page contains direct links to all other parts of the web site.</a:t>
            </a:r>
          </a:p>
          <a:p>
            <a:r>
              <a:rPr lang="en-US" sz="1800" dirty="0" smtClean="0"/>
              <a:t>Useful content is no more than 3 clicks away from home page.</a:t>
            </a:r>
          </a:p>
          <a:p>
            <a:r>
              <a:rPr lang="en-US" sz="1800" dirty="0" smtClean="0"/>
              <a:t>All links are kept current and active and the links take user to valid and appropriate content.</a:t>
            </a:r>
          </a:p>
          <a:p>
            <a:r>
              <a:rPr lang="en-US" sz="1800" dirty="0" smtClean="0"/>
              <a:t> Each page or section on the web site is clearly labeled</a:t>
            </a:r>
          </a:p>
          <a:p>
            <a:pPr>
              <a:buNone/>
            </a:pPr>
            <a:r>
              <a:rPr lang="en-US" sz="1800" b="1" dirty="0" smtClean="0"/>
              <a:t>9. ACCESSIBILITY</a:t>
            </a:r>
          </a:p>
          <a:p>
            <a:r>
              <a:rPr lang="en-US" sz="1800" dirty="0" smtClean="0"/>
              <a:t>Any special software requirements to view web site’s content is stated clearly.</a:t>
            </a:r>
          </a:p>
          <a:p>
            <a:r>
              <a:rPr lang="en-US" sz="1800" dirty="0" smtClean="0"/>
              <a:t> Web site has text-only option to accommodate visually impaired users.</a:t>
            </a:r>
          </a:p>
          <a:p>
            <a:r>
              <a:rPr lang="en-US" sz="1800" dirty="0" smtClean="0"/>
              <a:t> Web site loading time is minimal/web designer informs the user of length of download time.</a:t>
            </a:r>
          </a:p>
          <a:p>
            <a:r>
              <a:rPr lang="en-US" sz="1800" dirty="0" smtClean="0"/>
              <a:t>Access to content should be free – user should not have to pay a fee or provide personal</a:t>
            </a:r>
          </a:p>
          <a:p>
            <a:r>
              <a:rPr lang="en-US" sz="1800" dirty="0" smtClean="0"/>
              <a:t>information (name, e-mail address) to gain access to educational content.</a:t>
            </a:r>
          </a:p>
          <a:p>
            <a:pPr>
              <a:buNone/>
            </a:pPr>
            <a:r>
              <a:rPr lang="en-US" sz="1400" b="1" i="1" dirty="0" smtClean="0"/>
              <a:t>EVALUATION OF EDUCATIONAL WEB SITES</a:t>
            </a:r>
          </a:p>
          <a:p>
            <a:pPr>
              <a:buNone/>
            </a:pPr>
            <a:r>
              <a:rPr lang="en-US" sz="1400" i="1" dirty="0" smtClean="0"/>
              <a:t>http://etad.usask.ca/802papers/bokcaisse/bokcaisse.pdf</a:t>
            </a:r>
            <a:endParaRPr lang="el-GR" sz="1400" i="1" dirty="0" smtClean="0"/>
          </a:p>
          <a:p>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down)">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wipe(down)">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textbook?</a:t>
            </a:r>
            <a:endParaRPr lang="el-GR" dirty="0"/>
          </a:p>
        </p:txBody>
      </p:sp>
      <p:sp>
        <p:nvSpPr>
          <p:cNvPr id="3" name="Content Placeholder 2"/>
          <p:cNvSpPr>
            <a:spLocks noGrp="1"/>
          </p:cNvSpPr>
          <p:nvPr>
            <p:ph idx="1"/>
          </p:nvPr>
        </p:nvSpPr>
        <p:spPr/>
        <p:txBody>
          <a:bodyPr/>
          <a:lstStyle/>
          <a:p>
            <a:pPr>
              <a:buNone/>
            </a:pPr>
            <a:r>
              <a:rPr lang="en-US" dirty="0" smtClean="0"/>
              <a:t>A textbook is meant to provide the core materials for a course. It aims to provide as much as possible in one book and is designed so that it could serve as the only book learners use during a course</a:t>
            </a:r>
          </a:p>
          <a:p>
            <a:pPr>
              <a:buNone/>
            </a:pPr>
            <a:r>
              <a:rPr lang="en-US" dirty="0" smtClean="0"/>
              <a:t>The textbook is an almost universal element of [English language] teaching. No teaching-learning situation, it seems, is complete until it has its relevant textbook.  </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3" name="Titre 1"/>
          <p:cNvSpPr>
            <a:spLocks noGrp="1"/>
          </p:cNvSpPr>
          <p:nvPr>
            <p:ph type="title"/>
          </p:nvPr>
        </p:nvSpPr>
        <p:spPr/>
        <p:txBody>
          <a:bodyPr/>
          <a:lstStyle/>
          <a:p>
            <a:pPr algn="r"/>
            <a:r>
              <a:rPr lang="fr-CA" dirty="0" err="1" smtClean="0">
                <a:solidFill>
                  <a:srgbClr val="9C4839"/>
                </a:solidFill>
              </a:rPr>
              <a:t>Thank</a:t>
            </a:r>
            <a:r>
              <a:rPr lang="fr-CA" dirty="0" smtClean="0">
                <a:solidFill>
                  <a:srgbClr val="9C4839"/>
                </a:solidFill>
              </a:rPr>
              <a:t> </a:t>
            </a:r>
            <a:r>
              <a:rPr lang="fr-CA" dirty="0" err="1" smtClean="0">
                <a:solidFill>
                  <a:srgbClr val="9C4839"/>
                </a:solidFill>
              </a:rPr>
              <a:t>you</a:t>
            </a:r>
            <a:r>
              <a:rPr lang="fr-CA" dirty="0" smtClean="0">
                <a:solidFill>
                  <a:srgbClr val="9C4839"/>
                </a:solidFill>
              </a:rPr>
              <a:t> for </a:t>
            </a:r>
            <a:r>
              <a:rPr lang="fr-CA" dirty="0" err="1" smtClean="0">
                <a:solidFill>
                  <a:srgbClr val="9C4839"/>
                </a:solidFill>
              </a:rPr>
              <a:t>attending</a:t>
            </a:r>
            <a:r>
              <a:rPr lang="fr-CA" dirty="0" smtClean="0">
                <a:solidFill>
                  <a:srgbClr val="9C4839"/>
                </a:solidFill>
              </a:rPr>
              <a:t>!</a:t>
            </a:r>
          </a:p>
        </p:txBody>
      </p:sp>
      <p:pic>
        <p:nvPicPr>
          <p:cNvPr id="5" name="Picture 4" descr="imagesCAB2L8NO.jpg"/>
          <p:cNvPicPr>
            <a:picLocks noChangeAspect="1"/>
          </p:cNvPicPr>
          <p:nvPr/>
        </p:nvPicPr>
        <p:blipFill>
          <a:blip r:embed="rId3" cstate="print"/>
          <a:stretch>
            <a:fillRect/>
          </a:stretch>
        </p:blipFill>
        <p:spPr>
          <a:xfrm>
            <a:off x="4572000" y="1988840"/>
            <a:ext cx="1310640" cy="1463040"/>
          </a:xfrm>
          <a:prstGeom prst="rect">
            <a:avLst/>
          </a:prstGeom>
        </p:spPr>
      </p:pic>
      <p:pic>
        <p:nvPicPr>
          <p:cNvPr id="6" name="Picture 5" descr="textbook.bmp"/>
          <p:cNvPicPr>
            <a:picLocks noChangeAspect="1"/>
          </p:cNvPicPr>
          <p:nvPr/>
        </p:nvPicPr>
        <p:blipFill>
          <a:blip r:embed="rId4" cstate="print"/>
          <a:stretch>
            <a:fillRect/>
          </a:stretch>
        </p:blipFill>
        <p:spPr>
          <a:xfrm>
            <a:off x="6300192" y="5085184"/>
            <a:ext cx="2088061" cy="1402202"/>
          </a:xfrm>
          <a:prstGeom prst="rect">
            <a:avLst/>
          </a:prstGeom>
        </p:spPr>
      </p:pic>
      <p:pic>
        <p:nvPicPr>
          <p:cNvPr id="7" name="Picture 6" descr="imagesCA24HDD6.jpg"/>
          <p:cNvPicPr>
            <a:picLocks noChangeAspect="1"/>
          </p:cNvPicPr>
          <p:nvPr/>
        </p:nvPicPr>
        <p:blipFill>
          <a:blip r:embed="rId5" cstate="print"/>
          <a:stretch>
            <a:fillRect/>
          </a:stretch>
        </p:blipFill>
        <p:spPr>
          <a:xfrm>
            <a:off x="1547664" y="4581128"/>
            <a:ext cx="1219200" cy="1432560"/>
          </a:xfrm>
          <a:prstGeom prst="rect">
            <a:avLst/>
          </a:prstGeom>
        </p:spPr>
      </p:pic>
      <p:pic>
        <p:nvPicPr>
          <p:cNvPr id="8" name="Picture 7" descr="imagesCAEDD23V.jpg"/>
          <p:cNvPicPr>
            <a:picLocks noChangeAspect="1"/>
          </p:cNvPicPr>
          <p:nvPr/>
        </p:nvPicPr>
        <p:blipFill>
          <a:blip r:embed="rId6" cstate="print"/>
          <a:stretch>
            <a:fillRect/>
          </a:stretch>
        </p:blipFill>
        <p:spPr>
          <a:xfrm>
            <a:off x="6732240" y="2636912"/>
            <a:ext cx="1501140" cy="1950720"/>
          </a:xfrm>
          <a:prstGeom prst="rect">
            <a:avLst/>
          </a:prstGeom>
        </p:spPr>
      </p:pic>
      <p:pic>
        <p:nvPicPr>
          <p:cNvPr id="9" name="Picture 8" descr="imagesCA7PA8D1.jpg"/>
          <p:cNvPicPr>
            <a:picLocks noChangeAspect="1"/>
          </p:cNvPicPr>
          <p:nvPr/>
        </p:nvPicPr>
        <p:blipFill>
          <a:blip r:embed="rId7" cstate="print"/>
          <a:stretch>
            <a:fillRect/>
          </a:stretch>
        </p:blipFill>
        <p:spPr>
          <a:xfrm>
            <a:off x="2339752" y="2636912"/>
            <a:ext cx="1714500" cy="1714500"/>
          </a:xfrm>
          <a:prstGeom prst="rect">
            <a:avLst/>
          </a:prstGeom>
        </p:spPr>
      </p:pic>
      <p:pic>
        <p:nvPicPr>
          <p:cNvPr id="10" name="Picture 9" descr="images.jpg"/>
          <p:cNvPicPr>
            <a:picLocks noChangeAspect="1"/>
          </p:cNvPicPr>
          <p:nvPr/>
        </p:nvPicPr>
        <p:blipFill>
          <a:blip r:embed="rId8" cstate="print"/>
          <a:stretch>
            <a:fillRect/>
          </a:stretch>
        </p:blipFill>
        <p:spPr>
          <a:xfrm>
            <a:off x="3707904" y="4509120"/>
            <a:ext cx="1501140" cy="19431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EFL materials</a:t>
            </a:r>
            <a:endParaRPr lang="el-GR" dirty="0"/>
          </a:p>
        </p:txBody>
      </p:sp>
      <p:sp>
        <p:nvSpPr>
          <p:cNvPr id="3" name="Content Placeholder 2"/>
          <p:cNvSpPr>
            <a:spLocks noGrp="1"/>
          </p:cNvSpPr>
          <p:nvPr>
            <p:ph idx="1"/>
          </p:nvPr>
        </p:nvSpPr>
        <p:spPr/>
        <p:txBody>
          <a:bodyPr/>
          <a:lstStyle/>
          <a:p>
            <a:pPr>
              <a:lnSpc>
                <a:spcPct val="90000"/>
              </a:lnSpc>
            </a:pPr>
            <a:r>
              <a:rPr lang="en-US" altLang="zh-TW" sz="2800" b="1" dirty="0" smtClean="0"/>
              <a:t>Printed materials</a:t>
            </a:r>
          </a:p>
          <a:p>
            <a:pPr>
              <a:lnSpc>
                <a:spcPct val="90000"/>
              </a:lnSpc>
              <a:buNone/>
            </a:pPr>
            <a:r>
              <a:rPr lang="en-US" altLang="zh-TW" sz="2800" dirty="0" smtClean="0"/>
              <a:t>    ex. books, workbooks, worksheets, readers</a:t>
            </a:r>
            <a:endParaRPr lang="en-US" altLang="zh-TW" sz="2800" b="1" dirty="0" smtClean="0"/>
          </a:p>
          <a:p>
            <a:pPr>
              <a:lnSpc>
                <a:spcPct val="90000"/>
              </a:lnSpc>
            </a:pPr>
            <a:r>
              <a:rPr lang="en-US" altLang="zh-TW" sz="2800" b="1" dirty="0" err="1" smtClean="0"/>
              <a:t>Nonprint</a:t>
            </a:r>
            <a:r>
              <a:rPr lang="en-US" altLang="zh-TW" sz="2800" b="1" dirty="0" smtClean="0"/>
              <a:t> materials</a:t>
            </a:r>
          </a:p>
          <a:p>
            <a:pPr>
              <a:lnSpc>
                <a:spcPct val="90000"/>
              </a:lnSpc>
              <a:buNone/>
            </a:pPr>
            <a:r>
              <a:rPr lang="en-US" altLang="zh-TW" sz="2800" dirty="0" smtClean="0"/>
              <a:t>    ex. cassette, audio materials, videos</a:t>
            </a:r>
            <a:endParaRPr lang="en-US" altLang="zh-TW" sz="2800" b="1" dirty="0" smtClean="0"/>
          </a:p>
          <a:p>
            <a:pPr>
              <a:lnSpc>
                <a:spcPct val="90000"/>
              </a:lnSpc>
            </a:pPr>
            <a:r>
              <a:rPr lang="en-US" altLang="zh-TW" sz="2800" b="1" dirty="0" smtClean="0"/>
              <a:t>Both print and </a:t>
            </a:r>
            <a:r>
              <a:rPr lang="en-US" altLang="zh-TW" sz="2800" b="1" dirty="0" err="1" smtClean="0"/>
              <a:t>nonprint</a:t>
            </a:r>
            <a:r>
              <a:rPr lang="en-US" altLang="zh-TW" sz="2800" b="1" dirty="0" smtClean="0"/>
              <a:t> sources</a:t>
            </a:r>
          </a:p>
          <a:p>
            <a:pPr>
              <a:lnSpc>
                <a:spcPct val="90000"/>
              </a:lnSpc>
              <a:buNone/>
            </a:pPr>
            <a:r>
              <a:rPr lang="en-US" altLang="zh-TW" sz="2800" b="1" dirty="0" smtClean="0"/>
              <a:t>   </a:t>
            </a:r>
            <a:r>
              <a:rPr lang="en-US" altLang="zh-TW" sz="2800" dirty="0" smtClean="0"/>
              <a:t>ex. self-access materials, </a:t>
            </a:r>
          </a:p>
          <a:p>
            <a:pPr>
              <a:lnSpc>
                <a:spcPct val="90000"/>
              </a:lnSpc>
              <a:buNone/>
            </a:pPr>
            <a:r>
              <a:rPr lang="en-US" altLang="zh-TW" sz="2800" dirty="0" smtClean="0"/>
              <a:t>          materials on the Internet</a:t>
            </a:r>
          </a:p>
          <a:p>
            <a:pPr>
              <a:lnSpc>
                <a:spcPct val="90000"/>
              </a:lnSpc>
            </a:pPr>
            <a:r>
              <a:rPr lang="en-US" altLang="zh-TW" sz="2800" b="1" dirty="0" smtClean="0"/>
              <a:t>Magazines, newspapers, TV programs</a:t>
            </a:r>
          </a:p>
          <a:p>
            <a:pPr>
              <a:lnSpc>
                <a:spcPct val="90000"/>
              </a:lnSpc>
              <a:buNone/>
            </a:pPr>
            <a:r>
              <a:rPr lang="en-US" altLang="zh-TW" dirty="0" smtClean="0"/>
              <a:t>    </a:t>
            </a:r>
          </a:p>
          <a:p>
            <a:endParaRPr lang="el-GR" dirty="0"/>
          </a:p>
        </p:txBody>
      </p:sp>
      <p:pic>
        <p:nvPicPr>
          <p:cNvPr id="4" name="Picture 3" descr="images (4).jpg"/>
          <p:cNvPicPr>
            <a:picLocks noChangeAspect="1"/>
          </p:cNvPicPr>
          <p:nvPr/>
        </p:nvPicPr>
        <p:blipFill>
          <a:blip r:embed="rId2" cstate="print"/>
          <a:srcRect/>
          <a:stretch>
            <a:fillRect/>
          </a:stretch>
        </p:blipFill>
        <p:spPr bwMode="auto">
          <a:xfrm>
            <a:off x="5500694" y="5357826"/>
            <a:ext cx="3457575" cy="13239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nature of textbooks</a:t>
            </a:r>
            <a:endParaRPr lang="el-GR" dirty="0"/>
          </a:p>
        </p:txBody>
      </p:sp>
      <p:sp>
        <p:nvSpPr>
          <p:cNvPr id="3" name="Content Placeholder 2"/>
          <p:cNvSpPr>
            <a:spLocks noGrp="1"/>
          </p:cNvSpPr>
          <p:nvPr>
            <p:ph idx="1"/>
          </p:nvPr>
        </p:nvSpPr>
        <p:spPr/>
        <p:txBody>
          <a:bodyPr/>
          <a:lstStyle/>
          <a:p>
            <a:r>
              <a:rPr lang="en-GB" sz="2400" dirty="0" smtClean="0"/>
              <a:t>While a syllabus specifies the goals and objectives of a language programme, materials translate these goals into pedagogical action. They embody the aims and values of a particular language teaching/learning context. </a:t>
            </a:r>
          </a:p>
          <a:p>
            <a:r>
              <a:rPr lang="en-GB" sz="2400" dirty="0" smtClean="0"/>
              <a:t>For many teachers around the world, the syllabus</a:t>
            </a:r>
            <a:r>
              <a:rPr lang="en-GB" sz="2400" b="1" dirty="0" smtClean="0"/>
              <a:t> is </a:t>
            </a:r>
            <a:r>
              <a:rPr lang="en-GB" sz="2400" dirty="0" smtClean="0"/>
              <a:t>the textbook. Even if an official syllabus exists, teachers may have no knowledge of it or may not have access to it.</a:t>
            </a:r>
          </a:p>
          <a:p>
            <a:r>
              <a:rPr lang="en-GB" sz="2400" dirty="0" smtClean="0"/>
              <a:t> The textbook is the most tangible and visible aspect of the curriculum (</a:t>
            </a:r>
            <a:r>
              <a:rPr lang="en-GB" sz="2400" dirty="0" err="1" smtClean="0"/>
              <a:t>Nunan</a:t>
            </a:r>
            <a:r>
              <a:rPr lang="en-GB" sz="2400" dirty="0" smtClean="0"/>
              <a:t> 1998).</a:t>
            </a:r>
          </a:p>
          <a:p>
            <a:endParaRPr lang="el-GR" dirty="0"/>
          </a:p>
        </p:txBody>
      </p:sp>
      <p:pic>
        <p:nvPicPr>
          <p:cNvPr id="4" name="Picture 3" descr="imagesCAF6V2O0.jpg"/>
          <p:cNvPicPr>
            <a:picLocks noChangeAspect="1"/>
          </p:cNvPicPr>
          <p:nvPr/>
        </p:nvPicPr>
        <p:blipFill>
          <a:blip r:embed="rId2" cstate="print"/>
          <a:stretch>
            <a:fillRect/>
          </a:stretch>
        </p:blipFill>
        <p:spPr>
          <a:xfrm>
            <a:off x="5940152" y="4797152"/>
            <a:ext cx="1554480" cy="1828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nature of textbooks</a:t>
            </a:r>
            <a:endParaRPr lang="el-GR" dirty="0"/>
          </a:p>
        </p:txBody>
      </p:sp>
      <p:sp>
        <p:nvSpPr>
          <p:cNvPr id="3" name="Content Placeholder 2"/>
          <p:cNvSpPr>
            <a:spLocks noGrp="1"/>
          </p:cNvSpPr>
          <p:nvPr>
            <p:ph idx="1"/>
          </p:nvPr>
        </p:nvSpPr>
        <p:spPr>
          <a:xfrm>
            <a:off x="457200" y="1268760"/>
            <a:ext cx="8229600" cy="4857403"/>
          </a:xfrm>
        </p:spPr>
        <p:txBody>
          <a:bodyPr/>
          <a:lstStyle/>
          <a:p>
            <a:r>
              <a:rPr lang="en-GB" sz="2000" b="1" dirty="0" smtClean="0"/>
              <a:t>Materials define “what is worth knowing”. </a:t>
            </a:r>
          </a:p>
          <a:p>
            <a:r>
              <a:rPr lang="en-GB" sz="2000" i="1" dirty="0" smtClean="0"/>
              <a:t>“ what gets included in materials largely defines what may count as ‘legitimate knowledge’. The way materials are organised and presented, as well as the types of content and activities, will help shape a learner’s view of language”</a:t>
            </a:r>
            <a:r>
              <a:rPr lang="en-GB" sz="2000" dirty="0" smtClean="0"/>
              <a:t> </a:t>
            </a:r>
            <a:r>
              <a:rPr lang="en-GB" sz="1600" dirty="0" err="1" smtClean="0"/>
              <a:t>Nunan</a:t>
            </a:r>
            <a:r>
              <a:rPr lang="en-GB" sz="1600" dirty="0" smtClean="0"/>
              <a:t> 1998:210</a:t>
            </a:r>
            <a:endParaRPr lang="en-GB" sz="1600" i="1" dirty="0" smtClean="0"/>
          </a:p>
          <a:p>
            <a:r>
              <a:rPr lang="en-GB" sz="2000" b="1" dirty="0" smtClean="0"/>
              <a:t>Materials also convey particular cultural values and stereotypes. </a:t>
            </a:r>
          </a:p>
          <a:p>
            <a:r>
              <a:rPr lang="en-GB" sz="2000" i="1" dirty="0" smtClean="0"/>
              <a:t>“ELT materials produced in Britain and the US for use in classrooms around the world are sources not only of grammar, lexis, activities for language practice, but like Levis’ Jeans and Coca Cola, commodities which are imbued with cultural promise. In the case of ELT </a:t>
            </a:r>
            <a:r>
              <a:rPr lang="en-GB" sz="2000" i="1" dirty="0" err="1" smtClean="0"/>
              <a:t>coursebooks</a:t>
            </a:r>
            <a:r>
              <a:rPr lang="en-GB" sz="2000" i="1" dirty="0" smtClean="0"/>
              <a:t>, it is the promise of entry into an international speech community which is represented in what tend to be very idealised terms”.</a:t>
            </a:r>
            <a:r>
              <a:rPr lang="en-GB" sz="2000" dirty="0" smtClean="0"/>
              <a:t> Gray (2000:274) </a:t>
            </a:r>
            <a:endParaRPr lang="el-GR" sz="2000" dirty="0" smtClean="0"/>
          </a:p>
          <a:p>
            <a:endParaRPr lang="el-GR" sz="2400"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textbooks</a:t>
            </a:r>
            <a:endParaRPr lang="el-GR" dirty="0"/>
          </a:p>
        </p:txBody>
      </p:sp>
      <p:sp>
        <p:nvSpPr>
          <p:cNvPr id="3" name="Content Placeholder 2"/>
          <p:cNvSpPr>
            <a:spLocks noGrp="1"/>
          </p:cNvSpPr>
          <p:nvPr>
            <p:ph idx="1"/>
          </p:nvPr>
        </p:nvSpPr>
        <p:spPr/>
        <p:txBody>
          <a:bodyPr/>
          <a:lstStyle/>
          <a:p>
            <a:r>
              <a:rPr lang="en-GB" dirty="0" smtClean="0"/>
              <a:t>Thus, the choice of a particular textbook signals a major educational decision since a textbook will define, to a large extent, what teachers will teach, how they will teach and even what students will learn.</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advantages of textbooks</a:t>
            </a:r>
            <a:endParaRPr lang="el-GR" dirty="0"/>
          </a:p>
        </p:txBody>
      </p:sp>
      <p:sp>
        <p:nvSpPr>
          <p:cNvPr id="3" name="Content Placeholder 2"/>
          <p:cNvSpPr>
            <a:spLocks noGrp="1"/>
          </p:cNvSpPr>
          <p:nvPr>
            <p:ph idx="1"/>
          </p:nvPr>
        </p:nvSpPr>
        <p:spPr>
          <a:xfrm>
            <a:off x="179512" y="1268760"/>
            <a:ext cx="8507288" cy="4857403"/>
          </a:xfrm>
        </p:spPr>
        <p:txBody>
          <a:bodyPr/>
          <a:lstStyle/>
          <a:p>
            <a:pPr>
              <a:lnSpc>
                <a:spcPct val="80000"/>
              </a:lnSpc>
              <a:buFont typeface="Wingdings" pitchFamily="2" charset="2"/>
              <a:buChar char="§"/>
            </a:pPr>
            <a:r>
              <a:rPr lang="en-US" sz="2000" dirty="0" smtClean="0"/>
              <a:t>They provide structure and a syllabus for a program</a:t>
            </a:r>
          </a:p>
          <a:p>
            <a:pPr>
              <a:lnSpc>
                <a:spcPct val="80000"/>
              </a:lnSpc>
              <a:buFont typeface="Wingdings" pitchFamily="2" charset="2"/>
              <a:buChar char="§"/>
            </a:pPr>
            <a:r>
              <a:rPr lang="en-US" sz="2000" dirty="0" smtClean="0"/>
              <a:t>They help standardize instruction</a:t>
            </a:r>
          </a:p>
          <a:p>
            <a:pPr>
              <a:lnSpc>
                <a:spcPct val="80000"/>
              </a:lnSpc>
              <a:buFont typeface="Wingdings" pitchFamily="2" charset="2"/>
              <a:buChar char="§"/>
            </a:pPr>
            <a:r>
              <a:rPr lang="en-US" sz="2000" dirty="0" smtClean="0"/>
              <a:t>They maintain quality</a:t>
            </a:r>
          </a:p>
          <a:p>
            <a:pPr>
              <a:lnSpc>
                <a:spcPct val="80000"/>
              </a:lnSpc>
              <a:buFont typeface="Wingdings" pitchFamily="2" charset="2"/>
              <a:buChar char="§"/>
            </a:pPr>
            <a:r>
              <a:rPr lang="en-US" sz="2000" dirty="0" smtClean="0"/>
              <a:t>They provide a variety of learning resources</a:t>
            </a:r>
          </a:p>
          <a:p>
            <a:pPr>
              <a:lnSpc>
                <a:spcPct val="80000"/>
              </a:lnSpc>
              <a:buFont typeface="Wingdings" pitchFamily="2" charset="2"/>
              <a:buChar char="§"/>
            </a:pPr>
            <a:r>
              <a:rPr lang="en-US" sz="2000" dirty="0" smtClean="0"/>
              <a:t>They can provide effective language models and input</a:t>
            </a:r>
          </a:p>
          <a:p>
            <a:pPr>
              <a:lnSpc>
                <a:spcPct val="80000"/>
              </a:lnSpc>
              <a:buFont typeface="Wingdings" pitchFamily="2" charset="2"/>
              <a:buChar char="§"/>
            </a:pPr>
            <a:r>
              <a:rPr lang="en-US" sz="2000" dirty="0" smtClean="0"/>
              <a:t>They can train teachers</a:t>
            </a:r>
          </a:p>
          <a:p>
            <a:pPr>
              <a:buFont typeface="Wingdings" pitchFamily="2" charset="2"/>
              <a:buChar char="§"/>
            </a:pPr>
            <a:r>
              <a:rPr lang="en-US" sz="2000" dirty="0" smtClean="0"/>
              <a:t>They are visually appealing</a:t>
            </a:r>
          </a:p>
          <a:p>
            <a:pPr>
              <a:buFont typeface="Wingdings" pitchFamily="2" charset="2"/>
              <a:buChar char="§"/>
            </a:pPr>
            <a:r>
              <a:rPr lang="en-US" sz="2000" dirty="0" smtClean="0"/>
              <a:t>They are an effective resource for self-directed learning; an effective resource for presentation material;  a source of ideas and activities;</a:t>
            </a:r>
          </a:p>
          <a:p>
            <a:r>
              <a:rPr lang="en-GB" sz="2000" dirty="0" smtClean="0"/>
              <a:t>They allow the teacher to manage and organise the learning process more efficiently.</a:t>
            </a:r>
          </a:p>
          <a:p>
            <a:r>
              <a:rPr lang="en-GB" sz="2000" dirty="0" smtClean="0"/>
              <a:t> They give direction to lessons, they guide discussions, they provide continuity to the learning process and provide a plan of action to the teacher. </a:t>
            </a:r>
          </a:p>
        </p:txBody>
      </p:sp>
      <p:pic>
        <p:nvPicPr>
          <p:cNvPr id="4" name="Picture 3" descr="imagesCA24HDD6.jpg"/>
          <p:cNvPicPr>
            <a:picLocks noChangeAspect="1"/>
          </p:cNvPicPr>
          <p:nvPr/>
        </p:nvPicPr>
        <p:blipFill>
          <a:blip r:embed="rId2" cstate="print"/>
          <a:stretch>
            <a:fillRect/>
          </a:stretch>
        </p:blipFill>
        <p:spPr>
          <a:xfrm>
            <a:off x="6948264" y="1484784"/>
            <a:ext cx="1219200" cy="143256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14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144</Template>
  <TotalTime>256</TotalTime>
  <Words>3712</Words>
  <Application>Microsoft Office PowerPoint</Application>
  <PresentationFormat>On-screen Show (4:3)</PresentationFormat>
  <Paragraphs>301</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144</vt:lpstr>
      <vt:lpstr>Evaluating materials and textbooks</vt:lpstr>
      <vt:lpstr>Issues to be discussed</vt:lpstr>
      <vt:lpstr>Textbooks, coursebooks, materials…..</vt:lpstr>
      <vt:lpstr>What is a textbook?</vt:lpstr>
      <vt:lpstr>Types of EFL materials</vt:lpstr>
      <vt:lpstr>The nature of textbooks</vt:lpstr>
      <vt:lpstr>The nature of textbooks</vt:lpstr>
      <vt:lpstr>Choosing textbooks</vt:lpstr>
      <vt:lpstr>The advantages of textbooks</vt:lpstr>
      <vt:lpstr>The advantages of textbooks</vt:lpstr>
      <vt:lpstr>The advantages of textbooks</vt:lpstr>
      <vt:lpstr>Problems with textbooks</vt:lpstr>
      <vt:lpstr>Problems with textbooks</vt:lpstr>
      <vt:lpstr>Problems with textbooks</vt:lpstr>
      <vt:lpstr>So, taking all this into account</vt:lpstr>
      <vt:lpstr>An appropriate textbook</vt:lpstr>
      <vt:lpstr>Purposes of textbook evaluation</vt:lpstr>
      <vt:lpstr>Steps in textbook evaluation</vt:lpstr>
      <vt:lpstr>The importance of identifying criteria</vt:lpstr>
      <vt:lpstr>Textbooks are evaluated according to the following criteria: </vt:lpstr>
      <vt:lpstr>Textbook evaluation checklists </vt:lpstr>
      <vt:lpstr>The problem with ready made checklists</vt:lpstr>
      <vt:lpstr>McDonough and Shaw checklist</vt:lpstr>
      <vt:lpstr>McDonough and Shaw checklist</vt:lpstr>
      <vt:lpstr>Internal evaluation (based on 2 units)</vt:lpstr>
      <vt:lpstr>Grant’s (1987) checklist: CATALYST Stage 1 </vt:lpstr>
      <vt:lpstr>Grant’s (1987) checklist: CATALYST Stage 2 </vt:lpstr>
      <vt:lpstr>Grant’s (1987) checklist: CATALYST Stage 2 </vt:lpstr>
      <vt:lpstr>Grant’s (1987) checklist: CATALYST Stage 2 </vt:lpstr>
      <vt:lpstr>Phases in the textbook evaluation process</vt:lpstr>
      <vt:lpstr>Phases in the textbook evaluation process</vt:lpstr>
      <vt:lpstr>Involving learners in the textbook evaluation process</vt:lpstr>
      <vt:lpstr>Types of material adaptation</vt:lpstr>
      <vt:lpstr>Types of material adaptation</vt:lpstr>
      <vt:lpstr>Types of material adaptation</vt:lpstr>
      <vt:lpstr>NINE CRITERIA FOR EVALUATING EDUCATIONAL WEB SITES </vt:lpstr>
      <vt:lpstr>NINE CRITERIA FOR EVALUATING EDUCATIONAL WEB SITES</vt:lpstr>
      <vt:lpstr>NINE CRITERIA FOR EVALUATING EDUCATIONAL WEB SITES</vt:lpstr>
      <vt:lpstr>NINE CRITERIA FOR EVALUATING EDUCATIONAL WEB SITES</vt:lpstr>
      <vt:lpstr>Thank you for attending!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kia</dc:creator>
  <cp:lastModifiedBy>kia</cp:lastModifiedBy>
  <cp:revision>28</cp:revision>
  <dcterms:created xsi:type="dcterms:W3CDTF">2013-04-02T08:02:22Z</dcterms:created>
  <dcterms:modified xsi:type="dcterms:W3CDTF">2014-05-28T16:25:58Z</dcterms:modified>
</cp:coreProperties>
</file>