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8" r:id="rId3"/>
    <p:sldId id="257" r:id="rId4"/>
    <p:sldId id="259" r:id="rId5"/>
    <p:sldId id="260" r:id="rId6"/>
    <p:sldId id="261" r:id="rId7"/>
    <p:sldId id="262" r:id="rId8"/>
    <p:sldId id="263" r:id="rId9"/>
    <p:sldId id="264" r:id="rId10"/>
    <p:sldId id="265" r:id="rId11"/>
    <p:sldId id="266" r:id="rId12"/>
    <p:sldId id="271" r:id="rId13"/>
    <p:sldId id="270" r:id="rId14"/>
    <p:sldId id="272"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ngelia Sakelliou" initials="ES" lastIdx="1" clrIdx="0">
    <p:extLst>
      <p:ext uri="{19B8F6BF-5375-455C-9EA6-DF929625EA0E}">
        <p15:presenceInfo xmlns:p15="http://schemas.microsoft.com/office/powerpoint/2012/main" userId="Evangelia Sakellio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12" d="100"/>
          <a:sy n="112" d="100"/>
        </p:scale>
        <p:origin x="158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3-08T11:28:38.889" idx="1">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6EB3EE-50C2-4419-ADFE-B1EB203CC852}" type="datetimeFigureOut">
              <a:rPr lang="en-GB" smtClean="0"/>
              <a:t>25/04/2024</a:t>
            </a:fld>
            <a:endParaRPr lang="en-GB"/>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GB"/>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3925D7-DADE-4DF4-B63E-584D5093B248}" type="slidenum">
              <a:rPr lang="en-GB" smtClean="0"/>
              <a:t>‹#›</a:t>
            </a:fld>
            <a:endParaRPr lang="en-GB"/>
          </a:p>
        </p:txBody>
      </p:sp>
    </p:spTree>
    <p:extLst>
      <p:ext uri="{BB962C8B-B14F-4D97-AF65-F5344CB8AC3E}">
        <p14:creationId xmlns:p14="http://schemas.microsoft.com/office/powerpoint/2010/main" val="1692213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71600" y="1143000"/>
            <a:ext cx="4114800" cy="3086100"/>
          </a:xfrm>
        </p:spPr>
      </p:sp>
      <p:sp>
        <p:nvSpPr>
          <p:cNvPr id="3" name="Θέση σημειώσεων 2"/>
          <p:cNvSpPr>
            <a:spLocks noGrp="1"/>
          </p:cNvSpPr>
          <p:nvPr>
            <p:ph type="body" idx="1"/>
          </p:nvPr>
        </p:nvSpPr>
        <p:spPr/>
        <p:txBody>
          <a:bodyPr/>
          <a:lstStyle/>
          <a:p>
            <a:endParaRPr lang="en-GB" dirty="0"/>
          </a:p>
        </p:txBody>
      </p:sp>
      <p:sp>
        <p:nvSpPr>
          <p:cNvPr id="4" name="Θέση αριθμού διαφάνειας 3"/>
          <p:cNvSpPr>
            <a:spLocks noGrp="1"/>
          </p:cNvSpPr>
          <p:nvPr>
            <p:ph type="sldNum" sz="quarter" idx="5"/>
          </p:nvPr>
        </p:nvSpPr>
        <p:spPr/>
        <p:txBody>
          <a:bodyPr/>
          <a:lstStyle/>
          <a:p>
            <a:fld id="{F93925D7-DADE-4DF4-B63E-584D5093B248}" type="slidenum">
              <a:rPr lang="en-GB" smtClean="0"/>
              <a:t>8</a:t>
            </a:fld>
            <a:endParaRPr lang="en-GB"/>
          </a:p>
        </p:txBody>
      </p:sp>
    </p:spTree>
    <p:extLst>
      <p:ext uri="{BB962C8B-B14F-4D97-AF65-F5344CB8AC3E}">
        <p14:creationId xmlns:p14="http://schemas.microsoft.com/office/powerpoint/2010/main" val="3723012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71600" y="1143000"/>
            <a:ext cx="4114800" cy="3086100"/>
          </a:xfrm>
        </p:spPr>
      </p:sp>
      <p:sp>
        <p:nvSpPr>
          <p:cNvPr id="3" name="Θέση σημειώσεων 2"/>
          <p:cNvSpPr>
            <a:spLocks noGrp="1"/>
          </p:cNvSpPr>
          <p:nvPr>
            <p:ph type="body" idx="1"/>
          </p:nvPr>
        </p:nvSpPr>
        <p:spPr/>
        <p:txBody>
          <a:bodyPr/>
          <a:lstStyle/>
          <a:p>
            <a:endParaRPr lang="en-GB" dirty="0"/>
          </a:p>
        </p:txBody>
      </p:sp>
      <p:sp>
        <p:nvSpPr>
          <p:cNvPr id="4" name="Θέση αριθμού διαφάνειας 3"/>
          <p:cNvSpPr>
            <a:spLocks noGrp="1"/>
          </p:cNvSpPr>
          <p:nvPr>
            <p:ph type="sldNum" sz="quarter" idx="5"/>
          </p:nvPr>
        </p:nvSpPr>
        <p:spPr/>
        <p:txBody>
          <a:bodyPr/>
          <a:lstStyle/>
          <a:p>
            <a:fld id="{F93925D7-DADE-4DF4-B63E-584D5093B248}" type="slidenum">
              <a:rPr lang="en-GB" smtClean="0"/>
              <a:t>9</a:t>
            </a:fld>
            <a:endParaRPr lang="en-GB"/>
          </a:p>
        </p:txBody>
      </p:sp>
    </p:spTree>
    <p:extLst>
      <p:ext uri="{BB962C8B-B14F-4D97-AF65-F5344CB8AC3E}">
        <p14:creationId xmlns:p14="http://schemas.microsoft.com/office/powerpoint/2010/main" val="352412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71600" y="1143000"/>
            <a:ext cx="4114800" cy="3086100"/>
          </a:xfrm>
        </p:spPr>
      </p:sp>
      <p:sp>
        <p:nvSpPr>
          <p:cNvPr id="3" name="Θέση σημειώσεων 2"/>
          <p:cNvSpPr>
            <a:spLocks noGrp="1"/>
          </p:cNvSpPr>
          <p:nvPr>
            <p:ph type="body" idx="1"/>
          </p:nvPr>
        </p:nvSpPr>
        <p:spPr/>
        <p:txBody>
          <a:bodyPr/>
          <a:lstStyle/>
          <a:p>
            <a:endParaRPr lang="en-GB" dirty="0"/>
          </a:p>
        </p:txBody>
      </p:sp>
      <p:sp>
        <p:nvSpPr>
          <p:cNvPr id="4" name="Θέση αριθμού διαφάνειας 3"/>
          <p:cNvSpPr>
            <a:spLocks noGrp="1"/>
          </p:cNvSpPr>
          <p:nvPr>
            <p:ph type="sldNum" sz="quarter" idx="5"/>
          </p:nvPr>
        </p:nvSpPr>
        <p:spPr/>
        <p:txBody>
          <a:bodyPr/>
          <a:lstStyle/>
          <a:p>
            <a:fld id="{F93925D7-DADE-4DF4-B63E-584D5093B248}" type="slidenum">
              <a:rPr lang="en-GB" smtClean="0"/>
              <a:t>11</a:t>
            </a:fld>
            <a:endParaRPr lang="en-GB"/>
          </a:p>
        </p:txBody>
      </p:sp>
    </p:spTree>
    <p:extLst>
      <p:ext uri="{BB962C8B-B14F-4D97-AF65-F5344CB8AC3E}">
        <p14:creationId xmlns:p14="http://schemas.microsoft.com/office/powerpoint/2010/main" val="1185232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1371600" y="1143000"/>
            <a:ext cx="4114800" cy="3086100"/>
          </a:xfrm>
        </p:spPr>
      </p:sp>
      <p:sp>
        <p:nvSpPr>
          <p:cNvPr id="3" name="Θέση σημειώσεων 2"/>
          <p:cNvSpPr>
            <a:spLocks noGrp="1"/>
          </p:cNvSpPr>
          <p:nvPr>
            <p:ph type="body" idx="1"/>
          </p:nvPr>
        </p:nvSpPr>
        <p:spPr/>
        <p:txBody>
          <a:bodyPr/>
          <a:lstStyle/>
          <a:p>
            <a:endParaRPr lang="en-GB" dirty="0"/>
          </a:p>
        </p:txBody>
      </p:sp>
      <p:sp>
        <p:nvSpPr>
          <p:cNvPr id="4" name="Θέση αριθμού διαφάνειας 3"/>
          <p:cNvSpPr>
            <a:spLocks noGrp="1"/>
          </p:cNvSpPr>
          <p:nvPr>
            <p:ph type="sldNum" sz="quarter" idx="5"/>
          </p:nvPr>
        </p:nvSpPr>
        <p:spPr/>
        <p:txBody>
          <a:bodyPr/>
          <a:lstStyle/>
          <a:p>
            <a:fld id="{F93925D7-DADE-4DF4-B63E-584D5093B248}" type="slidenum">
              <a:rPr lang="en-GB" smtClean="0"/>
              <a:t>12</a:t>
            </a:fld>
            <a:endParaRPr lang="en-GB"/>
          </a:p>
        </p:txBody>
      </p:sp>
    </p:spTree>
    <p:extLst>
      <p:ext uri="{BB962C8B-B14F-4D97-AF65-F5344CB8AC3E}">
        <p14:creationId xmlns:p14="http://schemas.microsoft.com/office/powerpoint/2010/main" val="2626942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sz="1800"/>
          </a:p>
        </p:txBody>
      </p:sp>
      <p:sp>
        <p:nvSpPr>
          <p:cNvPr id="15" name="14 - Θέση ημερομηνίας"/>
          <p:cNvSpPr>
            <a:spLocks noGrp="1"/>
          </p:cNvSpPr>
          <p:nvPr>
            <p:ph type="dt" sz="half" idx="10"/>
          </p:nvPr>
        </p:nvSpPr>
        <p:spPr/>
        <p:txBody>
          <a:bodyPr/>
          <a:lstStyle/>
          <a:p>
            <a:fld id="{DE980B97-8E0C-4488-A6A5-ABC2C3CD44E2}" type="datetimeFigureOut">
              <a:rPr lang="el-GR" smtClean="0"/>
              <a:t>25/4/2024</a:t>
            </a:fld>
            <a:endParaRPr lang="el-GR"/>
          </a:p>
        </p:txBody>
      </p:sp>
      <p:sp>
        <p:nvSpPr>
          <p:cNvPr id="16" name="15 - Θέση αριθμού διαφάνειας"/>
          <p:cNvSpPr>
            <a:spLocks noGrp="1"/>
          </p:cNvSpPr>
          <p:nvPr>
            <p:ph type="sldNum" sz="quarter" idx="11"/>
          </p:nvPr>
        </p:nvSpPr>
        <p:spPr/>
        <p:txBody>
          <a:bodyPr/>
          <a:lstStyle/>
          <a:p>
            <a:fld id="{54A88E22-29E2-4DA6-A43C-6697F0DAB1FA}" type="slidenum">
              <a:rPr lang="el-GR" smtClean="0"/>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DE980B97-8E0C-4488-A6A5-ABC2C3CD44E2}" type="datetimeFigureOut">
              <a:rPr lang="el-GR" smtClean="0"/>
              <a:t>25/4/2024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A88E22-29E2-4DA6-A43C-6697F0DAB1F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0"/>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0"/>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DE980B97-8E0C-4488-A6A5-ABC2C3CD44E2}" type="datetimeFigureOut">
              <a:rPr lang="el-GR" smtClean="0"/>
              <a:t>25/4/2024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A88E22-29E2-4DA6-A43C-6697F0DAB1F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4" name="13 - Θέση ημερομηνίας"/>
          <p:cNvSpPr>
            <a:spLocks noGrp="1"/>
          </p:cNvSpPr>
          <p:nvPr>
            <p:ph type="dt" sz="half" idx="14"/>
          </p:nvPr>
        </p:nvSpPr>
        <p:spPr/>
        <p:txBody>
          <a:bodyPr/>
          <a:lstStyle/>
          <a:p>
            <a:fld id="{DE980B97-8E0C-4488-A6A5-ABC2C3CD44E2}" type="datetimeFigureOut">
              <a:rPr lang="el-GR" smtClean="0"/>
              <a:t>25/4/2024</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54A88E22-29E2-4DA6-A43C-6697F0DAB1FA}" type="slidenum">
              <a:rPr lang="el-GR" smtClean="0"/>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DE980B97-8E0C-4488-A6A5-ABC2C3CD44E2}" type="datetimeFigureOut">
              <a:rPr lang="el-GR" smtClean="0"/>
              <a:t>25/4/2024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A88E22-29E2-4DA6-A43C-6697F0DAB1FA}" type="slidenum">
              <a:rPr lang="el-GR" smtClean="0"/>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cxnSp>
        <p:nvCxnSpPr>
          <p:cNvPr id="7" name="6 - Ευθεία γραμμή σύνδεσης"/>
          <p:cNvCxnSpPr/>
          <p:nvPr/>
        </p:nvCxnSpPr>
        <p:spPr>
          <a:xfrm>
            <a:off x="685800" y="4916994"/>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DE980B97-8E0C-4488-A6A5-ABC2C3CD44E2}" type="datetimeFigureOut">
              <a:rPr lang="el-GR" smtClean="0"/>
              <a:t>25/4/2024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A88E22-29E2-4DA6-A43C-6697F0DAB1FA}" type="slidenum">
              <a:rPr lang="el-GR" smtClean="0"/>
              <a:t>‹#›</a:t>
            </a:fld>
            <a:endParaRPr lang="el-GR"/>
          </a:p>
        </p:txBody>
      </p:sp>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54A88E22-29E2-4DA6-A43C-6697F0DAB1FA}" type="slidenum">
              <a:rPr lang="el-GR" smtClean="0"/>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DE980B97-8E0C-4488-A6A5-ABC2C3CD44E2}" type="datetimeFigureOut">
              <a:rPr lang="el-GR" smtClean="0"/>
              <a:t>25/4/2024</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DE980B97-8E0C-4488-A6A5-ABC2C3CD44E2}" type="datetimeFigureOut">
              <a:rPr lang="el-GR" smtClean="0"/>
              <a:t>25/4/2024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4A88E22-29E2-4DA6-A43C-6697F0DAB1FA}" type="slidenum">
              <a:rPr lang="el-GR" smtClean="0"/>
              <a:t>‹#›</a:t>
            </a:fld>
            <a:endParaRPr lang="el-GR"/>
          </a:p>
        </p:txBody>
      </p:sp>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E980B97-8E0C-4488-A6A5-ABC2C3CD44E2}" type="datetimeFigureOut">
              <a:rPr lang="el-GR" smtClean="0"/>
              <a:t>25/4/2024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4A88E22-29E2-4DA6-A43C-6697F0DAB1F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DE980B97-8E0C-4488-A6A5-ABC2C3CD44E2}" type="datetimeFigureOut">
              <a:rPr lang="el-GR" smtClean="0"/>
              <a:t>25/4/2024</a:t>
            </a:fld>
            <a:endParaRPr lang="el-GR"/>
          </a:p>
        </p:txBody>
      </p:sp>
      <p:sp>
        <p:nvSpPr>
          <p:cNvPr id="9" name="8 - Θέση αριθμού διαφάνειας"/>
          <p:cNvSpPr>
            <a:spLocks noGrp="1"/>
          </p:cNvSpPr>
          <p:nvPr>
            <p:ph type="sldNum" sz="quarter" idx="15"/>
          </p:nvPr>
        </p:nvSpPr>
        <p:spPr/>
        <p:txBody>
          <a:bodyPr/>
          <a:lstStyle/>
          <a:p>
            <a:fld id="{54A88E22-29E2-4DA6-A43C-6697F0DAB1FA}" type="slidenum">
              <a:rPr lang="el-GR" smtClean="0"/>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DE980B97-8E0C-4488-A6A5-ABC2C3CD44E2}" type="datetimeFigureOut">
              <a:rPr lang="el-GR" smtClean="0"/>
              <a:t>25/4/2024</a:t>
            </a:fld>
            <a:endParaRPr lang="el-GR"/>
          </a:p>
        </p:txBody>
      </p:sp>
      <p:sp>
        <p:nvSpPr>
          <p:cNvPr id="9" name="8 - Θέση αριθμού διαφάνειας"/>
          <p:cNvSpPr>
            <a:spLocks noGrp="1"/>
          </p:cNvSpPr>
          <p:nvPr>
            <p:ph type="sldNum" sz="quarter" idx="11"/>
          </p:nvPr>
        </p:nvSpPr>
        <p:spPr/>
        <p:txBody>
          <a:bodyPr/>
          <a:lstStyle/>
          <a:p>
            <a:fld id="{54A88E22-29E2-4DA6-A43C-6697F0DAB1FA}" type="slidenum">
              <a:rPr lang="el-GR" smtClean="0"/>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E980B97-8E0C-4488-A6A5-ABC2C3CD44E2}" type="datetimeFigureOut">
              <a:rPr lang="el-GR" smtClean="0"/>
              <a:t>25/4/2024</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4A88E22-29E2-4DA6-A43C-6697F0DAB1FA}" type="slidenum">
              <a:rPr lang="el-GR" smtClean="0"/>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poets.org/poet/robert-lowel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n-US" dirty="0"/>
              <a:t>By Liana </a:t>
            </a:r>
            <a:r>
              <a:rPr lang="en-US" dirty="0" err="1"/>
              <a:t>Sakelliou</a:t>
            </a:r>
            <a:endParaRPr lang="el-GR" dirty="0"/>
          </a:p>
        </p:txBody>
      </p:sp>
      <p:sp>
        <p:nvSpPr>
          <p:cNvPr id="2" name="1 - Τίτλος"/>
          <p:cNvSpPr>
            <a:spLocks noGrp="1"/>
          </p:cNvSpPr>
          <p:nvPr>
            <p:ph type="ctrTitle"/>
          </p:nvPr>
        </p:nvSpPr>
        <p:spPr/>
        <p:txBody>
          <a:bodyPr/>
          <a:lstStyle/>
          <a:p>
            <a:r>
              <a:t>21</a:t>
            </a:r>
            <a:r>
              <a:rPr baseline="30000"/>
              <a:t>st</a:t>
            </a:r>
            <a:r>
              <a:t> C AMERICAN POETRY</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6BDCE86B-9F5F-47C6-9503-022B2EBA3DDA}"/>
              </a:ext>
            </a:extLst>
          </p:cNvPr>
          <p:cNvSpPr>
            <a:spLocks noGrp="1"/>
          </p:cNvSpPr>
          <p:nvPr>
            <p:ph idx="1"/>
          </p:nvPr>
        </p:nvSpPr>
        <p:spPr/>
        <p:txBody>
          <a:bodyPr>
            <a:normAutofit/>
          </a:bodyPr>
          <a:lstStyle/>
          <a:p>
            <a:pPr marL="0" indent="0">
              <a:buNone/>
            </a:pPr>
            <a:r>
              <a:rPr lang="en-GB" sz="2000" b="1" dirty="0"/>
              <a:t>‘Place’ by WCW</a:t>
            </a:r>
            <a:r>
              <a:rPr lang="en-GB" sz="2000" dirty="0"/>
              <a:t>: We live only in one place… but far from being bound by it, only through it do we realize our freedom…we do not have to abandon the familiar and known to achieve distinction…rather in our place, if we only make ourselves sufficiently aware of it, do we join with others in other places.’ </a:t>
            </a:r>
          </a:p>
          <a:p>
            <a:endParaRPr lang="en-GB" sz="2000" dirty="0"/>
          </a:p>
          <a:p>
            <a:pPr marL="0" indent="0">
              <a:buNone/>
            </a:pPr>
            <a:r>
              <a:rPr lang="en-GB" sz="2000" b="1" i="1" dirty="0"/>
              <a:t>Paterson  by WCW</a:t>
            </a:r>
            <a:r>
              <a:rPr lang="en-GB" sz="2000" b="1" dirty="0"/>
              <a:t>:</a:t>
            </a:r>
            <a:r>
              <a:rPr lang="en-GB" sz="2000" b="1" i="1" dirty="0"/>
              <a:t> </a:t>
            </a:r>
            <a:r>
              <a:rPr lang="en-GB" sz="2000" dirty="0"/>
              <a:t>It lies in the valley under the Passaic Falls/</a:t>
            </a:r>
          </a:p>
          <a:p>
            <a:pPr marL="0" indent="0">
              <a:buNone/>
            </a:pPr>
            <a:r>
              <a:rPr lang="en-GB" sz="2000" dirty="0"/>
              <a:t>its spent waters forming the outline of his back. He</a:t>
            </a:r>
          </a:p>
          <a:p>
            <a:pPr marL="0" indent="0">
              <a:buNone/>
            </a:pPr>
            <a:r>
              <a:rPr lang="en-GB" sz="2000" dirty="0"/>
              <a:t>lies on his right side, had near the thunder</a:t>
            </a:r>
          </a:p>
          <a:p>
            <a:pPr marL="0" indent="0">
              <a:buNone/>
            </a:pPr>
            <a:r>
              <a:rPr lang="en-GB" sz="2000" dirty="0"/>
              <a:t>of the waters filling his dreams! Eternally asleep,</a:t>
            </a:r>
          </a:p>
          <a:p>
            <a:pPr marL="0" indent="0">
              <a:buNone/>
            </a:pPr>
            <a:r>
              <a:rPr lang="en-GB" sz="2000" dirty="0"/>
              <a:t>his dreams walk about the city where he persists</a:t>
            </a:r>
          </a:p>
          <a:p>
            <a:pPr marL="0" indent="0">
              <a:buNone/>
            </a:pPr>
            <a:r>
              <a:rPr lang="en-GB" sz="2000" dirty="0"/>
              <a:t>incognito.</a:t>
            </a:r>
          </a:p>
        </p:txBody>
      </p:sp>
      <p:sp>
        <p:nvSpPr>
          <p:cNvPr id="3" name="Τίτλος 2">
            <a:extLst>
              <a:ext uri="{FF2B5EF4-FFF2-40B4-BE49-F238E27FC236}">
                <a16:creationId xmlns:a16="http://schemas.microsoft.com/office/drawing/2014/main" id="{2BA74043-89C8-47E2-9942-57BFCD0CD2C4}"/>
              </a:ext>
            </a:extLst>
          </p:cNvPr>
          <p:cNvSpPr>
            <a:spLocks noGrp="1"/>
          </p:cNvSpPr>
          <p:nvPr>
            <p:ph type="title"/>
          </p:nvPr>
        </p:nvSpPr>
        <p:spPr/>
        <p:txBody>
          <a:bodyPr/>
          <a:lstStyle/>
          <a:p>
            <a:pPr algn="ctr"/>
            <a:r>
              <a:rPr lang="en-GB" dirty="0"/>
              <a:t>Notion of Place</a:t>
            </a:r>
          </a:p>
        </p:txBody>
      </p:sp>
    </p:spTree>
    <p:extLst>
      <p:ext uri="{BB962C8B-B14F-4D97-AF65-F5344CB8AC3E}">
        <p14:creationId xmlns:p14="http://schemas.microsoft.com/office/powerpoint/2010/main" val="2744333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9F58BF0E-773D-4B12-8DF7-E59D0D210D89}"/>
              </a:ext>
            </a:extLst>
          </p:cNvPr>
          <p:cNvSpPr>
            <a:spLocks noGrp="1"/>
          </p:cNvSpPr>
          <p:nvPr>
            <p:ph idx="1"/>
          </p:nvPr>
        </p:nvSpPr>
        <p:spPr>
          <a:xfrm>
            <a:off x="395536" y="1371600"/>
            <a:ext cx="3888432" cy="5334000"/>
          </a:xfrm>
        </p:spPr>
        <p:txBody>
          <a:bodyPr>
            <a:normAutofit fontScale="47500" lnSpcReduction="20000"/>
          </a:bodyPr>
          <a:lstStyle/>
          <a:p>
            <a:pPr marL="0" indent="0" fontAlgn="base">
              <a:buNone/>
            </a:pPr>
            <a:r>
              <a:rPr lang="en-GB" dirty="0">
                <a:effectLst/>
                <a:latin typeface="inherit"/>
              </a:rPr>
              <a:t>Nautilus Island’s hermit</a:t>
            </a:r>
            <a:br>
              <a:rPr lang="en-GB" dirty="0">
                <a:effectLst/>
                <a:latin typeface="inherit"/>
              </a:rPr>
            </a:br>
            <a:endParaRPr lang="en-GB" dirty="0">
              <a:effectLst/>
              <a:latin typeface="inherit"/>
            </a:endParaRPr>
          </a:p>
          <a:p>
            <a:pPr marL="0" indent="0" fontAlgn="base">
              <a:buNone/>
            </a:pPr>
            <a:r>
              <a:rPr lang="en-GB" dirty="0">
                <a:effectLst/>
                <a:latin typeface="inherit"/>
              </a:rPr>
              <a:t>heiress still lives through winter in her Spartan cottage;</a:t>
            </a:r>
            <a:br>
              <a:rPr lang="en-GB" dirty="0">
                <a:effectLst/>
                <a:latin typeface="inherit"/>
              </a:rPr>
            </a:br>
            <a:endParaRPr lang="en-GB" dirty="0">
              <a:effectLst/>
              <a:latin typeface="inherit"/>
            </a:endParaRPr>
          </a:p>
          <a:p>
            <a:pPr marL="0" indent="0" fontAlgn="base">
              <a:buNone/>
            </a:pPr>
            <a:r>
              <a:rPr lang="en-GB" dirty="0">
                <a:effectLst/>
                <a:latin typeface="inherit"/>
              </a:rPr>
              <a:t>her sheep still graze above the sea.</a:t>
            </a:r>
            <a:br>
              <a:rPr lang="en-GB" dirty="0">
                <a:effectLst/>
                <a:latin typeface="inherit"/>
              </a:rPr>
            </a:br>
            <a:endParaRPr lang="en-GB" dirty="0">
              <a:effectLst/>
              <a:latin typeface="inherit"/>
            </a:endParaRPr>
          </a:p>
          <a:p>
            <a:pPr marL="0" indent="0" fontAlgn="base">
              <a:buNone/>
            </a:pPr>
            <a:r>
              <a:rPr lang="en-GB" dirty="0">
                <a:effectLst/>
                <a:latin typeface="inherit"/>
              </a:rPr>
              <a:t>Her son’s a bishop. Her farmer</a:t>
            </a:r>
            <a:br>
              <a:rPr lang="en-GB" dirty="0">
                <a:effectLst/>
                <a:latin typeface="inherit"/>
              </a:rPr>
            </a:br>
            <a:endParaRPr lang="en-GB" dirty="0">
              <a:effectLst/>
              <a:latin typeface="inherit"/>
            </a:endParaRPr>
          </a:p>
          <a:p>
            <a:pPr marL="0" indent="0" fontAlgn="base">
              <a:buNone/>
            </a:pPr>
            <a:r>
              <a:rPr lang="en-GB" dirty="0">
                <a:effectLst/>
                <a:latin typeface="inherit"/>
              </a:rPr>
              <a:t>is first selectman in our village;</a:t>
            </a:r>
            <a:br>
              <a:rPr lang="en-GB" dirty="0">
                <a:effectLst/>
                <a:latin typeface="inherit"/>
              </a:rPr>
            </a:br>
            <a:endParaRPr lang="en-GB" dirty="0">
              <a:effectLst/>
              <a:latin typeface="inherit"/>
            </a:endParaRPr>
          </a:p>
          <a:p>
            <a:pPr marL="0" indent="0" fontAlgn="base">
              <a:buNone/>
            </a:pPr>
            <a:r>
              <a:rPr lang="en-GB" dirty="0">
                <a:effectLst/>
                <a:latin typeface="inherit"/>
              </a:rPr>
              <a:t>she’s in her dotage.</a:t>
            </a:r>
            <a:br>
              <a:rPr lang="en-GB" dirty="0">
                <a:effectLst/>
                <a:latin typeface="inherit"/>
              </a:rPr>
            </a:br>
            <a:endParaRPr lang="en-GB" dirty="0">
              <a:effectLst/>
              <a:latin typeface="inherit"/>
            </a:endParaRPr>
          </a:p>
          <a:p>
            <a:pPr marL="0" indent="0" fontAlgn="base">
              <a:buNone/>
            </a:pPr>
            <a:br>
              <a:rPr lang="en-GB" dirty="0">
                <a:effectLst/>
                <a:latin typeface="inherit"/>
              </a:rPr>
            </a:br>
            <a:endParaRPr lang="en-GB" dirty="0">
              <a:effectLst/>
              <a:latin typeface="inherit"/>
            </a:endParaRPr>
          </a:p>
          <a:p>
            <a:pPr marL="0" indent="0" fontAlgn="base">
              <a:buNone/>
            </a:pPr>
            <a:r>
              <a:rPr lang="en-GB" dirty="0">
                <a:effectLst/>
                <a:latin typeface="inherit"/>
              </a:rPr>
              <a:t>Thirsting for</a:t>
            </a:r>
            <a:br>
              <a:rPr lang="en-GB" dirty="0">
                <a:effectLst/>
                <a:latin typeface="inherit"/>
              </a:rPr>
            </a:br>
            <a:endParaRPr lang="en-GB" dirty="0">
              <a:effectLst/>
              <a:latin typeface="inherit"/>
            </a:endParaRPr>
          </a:p>
          <a:p>
            <a:pPr marL="0" indent="0" fontAlgn="base">
              <a:buNone/>
            </a:pPr>
            <a:r>
              <a:rPr lang="en-GB" dirty="0">
                <a:effectLst/>
                <a:latin typeface="inherit"/>
              </a:rPr>
              <a:t>the hierarchic privacy</a:t>
            </a:r>
            <a:br>
              <a:rPr lang="en-GB" dirty="0">
                <a:effectLst/>
                <a:latin typeface="inherit"/>
              </a:rPr>
            </a:br>
            <a:endParaRPr lang="en-GB" dirty="0">
              <a:effectLst/>
              <a:latin typeface="inherit"/>
            </a:endParaRPr>
          </a:p>
          <a:p>
            <a:pPr marL="0" indent="0" fontAlgn="base">
              <a:buNone/>
            </a:pPr>
            <a:r>
              <a:rPr lang="en-GB" dirty="0">
                <a:effectLst/>
                <a:latin typeface="inherit"/>
              </a:rPr>
              <a:t>of Queen Victoria’s century,</a:t>
            </a:r>
            <a:br>
              <a:rPr lang="en-GB" dirty="0">
                <a:effectLst/>
                <a:latin typeface="inherit"/>
              </a:rPr>
            </a:br>
            <a:endParaRPr lang="en-GB" dirty="0">
              <a:effectLst/>
              <a:latin typeface="inherit"/>
            </a:endParaRPr>
          </a:p>
          <a:p>
            <a:pPr marL="0" indent="0" fontAlgn="base">
              <a:buNone/>
            </a:pPr>
            <a:r>
              <a:rPr lang="en-GB" dirty="0">
                <a:effectLst/>
                <a:latin typeface="inherit"/>
              </a:rPr>
              <a:t>she buys up all</a:t>
            </a:r>
            <a:br>
              <a:rPr lang="en-GB" dirty="0">
                <a:effectLst/>
                <a:latin typeface="inherit"/>
              </a:rPr>
            </a:br>
            <a:endParaRPr lang="en-GB" dirty="0">
              <a:effectLst/>
              <a:latin typeface="inherit"/>
            </a:endParaRPr>
          </a:p>
          <a:p>
            <a:pPr marL="0" indent="0" fontAlgn="base">
              <a:buNone/>
            </a:pPr>
            <a:r>
              <a:rPr lang="en-GB" dirty="0">
                <a:effectLst/>
                <a:latin typeface="inherit"/>
              </a:rPr>
              <a:t>the eyesores facing her shore,</a:t>
            </a:r>
            <a:br>
              <a:rPr lang="en-GB" dirty="0">
                <a:effectLst/>
                <a:latin typeface="inherit"/>
              </a:rPr>
            </a:br>
            <a:endParaRPr lang="en-GB" dirty="0">
              <a:effectLst/>
              <a:latin typeface="inherit"/>
            </a:endParaRPr>
          </a:p>
          <a:p>
            <a:pPr marL="0" indent="0" fontAlgn="base">
              <a:buNone/>
            </a:pPr>
            <a:r>
              <a:rPr lang="en-GB" dirty="0">
                <a:effectLst/>
                <a:latin typeface="inherit"/>
              </a:rPr>
              <a:t>and lets them fall.</a:t>
            </a:r>
            <a:endParaRPr lang="en-GB" dirty="0"/>
          </a:p>
        </p:txBody>
      </p:sp>
      <p:sp>
        <p:nvSpPr>
          <p:cNvPr id="3" name="Τίτλος 2">
            <a:extLst>
              <a:ext uri="{FF2B5EF4-FFF2-40B4-BE49-F238E27FC236}">
                <a16:creationId xmlns:a16="http://schemas.microsoft.com/office/drawing/2014/main" id="{BAFC6FBB-B671-4652-8643-9E884AD2E0C4}"/>
              </a:ext>
            </a:extLst>
          </p:cNvPr>
          <p:cNvSpPr>
            <a:spLocks noGrp="1"/>
          </p:cNvSpPr>
          <p:nvPr>
            <p:ph type="title"/>
          </p:nvPr>
        </p:nvSpPr>
        <p:spPr/>
        <p:txBody>
          <a:bodyPr/>
          <a:lstStyle/>
          <a:p>
            <a:pPr algn="ctr"/>
            <a:r>
              <a:rPr lang="en-GB" dirty="0"/>
              <a:t>Skunk Hour by Robert Lowell </a:t>
            </a:r>
          </a:p>
        </p:txBody>
      </p:sp>
      <p:sp>
        <p:nvSpPr>
          <p:cNvPr id="5" name="TextBox 4">
            <a:extLst>
              <a:ext uri="{FF2B5EF4-FFF2-40B4-BE49-F238E27FC236}">
                <a16:creationId xmlns:a16="http://schemas.microsoft.com/office/drawing/2014/main" id="{8E1B6556-67C4-4D3D-BDEA-A69B8668F467}"/>
              </a:ext>
            </a:extLst>
          </p:cNvPr>
          <p:cNvSpPr txBox="1"/>
          <p:nvPr/>
        </p:nvSpPr>
        <p:spPr>
          <a:xfrm>
            <a:off x="4345632" y="1371600"/>
            <a:ext cx="4798368" cy="5416868"/>
          </a:xfrm>
          <a:prstGeom prst="rect">
            <a:avLst/>
          </a:prstGeom>
          <a:noFill/>
        </p:spPr>
        <p:txBody>
          <a:bodyPr wrap="square" rtlCol="0">
            <a:spAutoFit/>
          </a:bodyPr>
          <a:lstStyle/>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The season’s ill—</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we’ve lost our summer millionaire,</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who seemed to leap from an L. L. Bean</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catalogue. His nine-knot yawl</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was auctioned off to lobstermen.</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A red fox stain covers Blue Hill.</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And now our fairy</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decorator brightens his shop for fall;</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his fishnet’s filled with orange cork,</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orange, his cobbler’s bench and awl;</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there is no money in his work,</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he’d rather marry.</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lang="en-GB" sz="1100" dirty="0"/>
          </a:p>
        </p:txBody>
      </p:sp>
    </p:spTree>
    <p:extLst>
      <p:ext uri="{BB962C8B-B14F-4D97-AF65-F5344CB8AC3E}">
        <p14:creationId xmlns:p14="http://schemas.microsoft.com/office/powerpoint/2010/main" val="2799030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9F58BF0E-773D-4B12-8DF7-E59D0D210D89}"/>
              </a:ext>
            </a:extLst>
          </p:cNvPr>
          <p:cNvSpPr>
            <a:spLocks noGrp="1"/>
          </p:cNvSpPr>
          <p:nvPr>
            <p:ph idx="1"/>
          </p:nvPr>
        </p:nvSpPr>
        <p:spPr>
          <a:xfrm>
            <a:off x="520700" y="1371600"/>
            <a:ext cx="3888432" cy="5334000"/>
          </a:xfrm>
        </p:spPr>
        <p:txBody>
          <a:bodyPr>
            <a:normAutofit/>
          </a:bodyPr>
          <a:lstStyle/>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One dark night</a:t>
            </a:r>
            <a:r>
              <a:rPr kumimoji="0" lang="en-GB" sz="1100" b="0" i="0" u="none" strike="noStrike" kern="1200" cap="none" spc="0" normalizeH="0" baseline="0" noProof="0" dirty="0">
                <a:ln>
                  <a:noFill/>
                </a:ln>
                <a:solidFill>
                  <a:prstClr val="white"/>
                </a:solidFill>
                <a:effectLst/>
                <a:uLnTx/>
                <a:uFillTx/>
                <a:latin typeface="adobe-garamond-pro"/>
                <a:ea typeface="+mn-ea"/>
                <a:cs typeface="+mn-cs"/>
              </a:rPr>
              <a:t>,</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my Tudor Ford climbed the </a:t>
            </a:r>
            <a:r>
              <a:rPr kumimoji="0" lang="en-GB" sz="1100" b="0" i="0" u="none" strike="noStrike" kern="1200" cap="none" spc="0" normalizeH="0" baseline="0" noProof="0" dirty="0">
                <a:ln>
                  <a:noFill/>
                </a:ln>
                <a:solidFill>
                  <a:prstClr val="white"/>
                </a:solidFill>
                <a:effectLst/>
                <a:uLnTx/>
                <a:uFillTx/>
                <a:latin typeface="inherit"/>
                <a:ea typeface="+mn-ea"/>
                <a:cs typeface="+mn-cs"/>
              </a:rPr>
              <a:t>hill’s skull</a:t>
            </a:r>
            <a:r>
              <a:rPr kumimoji="0" lang="en-GB" sz="1100" b="0" i="0" u="none" strike="noStrike" kern="1200" cap="none" spc="0" normalizeH="0" baseline="0" noProof="0" dirty="0">
                <a:ln>
                  <a:noFill/>
                </a:ln>
                <a:solidFill>
                  <a:prstClr val="white"/>
                </a:solidFill>
                <a:effectLst/>
                <a:uLnTx/>
                <a:uFillTx/>
                <a:latin typeface="adobe-garamond-pro"/>
                <a:ea typeface="+mn-ea"/>
                <a:cs typeface="+mn-cs"/>
              </a:rPr>
              <a:t>;</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I watched for love-cars</a:t>
            </a:r>
            <a:r>
              <a:rPr kumimoji="0" lang="en-GB" sz="1100" b="0" i="0" u="none" strike="noStrike" kern="1200" cap="none" spc="0" normalizeH="0" baseline="0" noProof="0" dirty="0">
                <a:ln>
                  <a:noFill/>
                </a:ln>
                <a:solidFill>
                  <a:prstClr val="white"/>
                </a:solidFill>
                <a:effectLst/>
                <a:uLnTx/>
                <a:uFillTx/>
                <a:latin typeface="adobe-garamond-pro"/>
                <a:ea typeface="+mn-ea"/>
                <a:cs typeface="+mn-cs"/>
              </a:rPr>
              <a:t> . Lights turned down,</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they lay together, hull to hull,</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where the graveyard </a:t>
            </a:r>
            <a:r>
              <a:rPr kumimoji="0" lang="en-GB" sz="1100" b="0" i="0" u="none" strike="noStrike" kern="1200" cap="none" spc="0" normalizeH="0" baseline="0" noProof="0" dirty="0">
                <a:ln>
                  <a:noFill/>
                </a:ln>
                <a:solidFill>
                  <a:prstClr val="white"/>
                </a:solidFill>
                <a:effectLst/>
                <a:uLnTx/>
                <a:uFillTx/>
                <a:latin typeface="inherit"/>
                <a:ea typeface="+mn-ea"/>
                <a:cs typeface="+mn-cs"/>
              </a:rPr>
              <a:t>shelves</a:t>
            </a:r>
            <a:r>
              <a:rPr kumimoji="0" lang="en-GB" sz="1100" b="0" i="0" u="none" strike="noStrike" kern="1200" cap="none" spc="0" normalizeH="0" baseline="0" noProof="0" dirty="0">
                <a:ln>
                  <a:noFill/>
                </a:ln>
                <a:solidFill>
                  <a:prstClr val="white"/>
                </a:solidFill>
                <a:effectLst/>
                <a:uLnTx/>
                <a:uFillTx/>
                <a:latin typeface="adobe-garamond-pro"/>
                <a:ea typeface="+mn-ea"/>
                <a:cs typeface="+mn-cs"/>
              </a:rPr>
              <a:t> on the town. . . .</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My mind’s not right.</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A car radio bleats,</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“Love, O careless Love. . . .”</a:t>
            </a:r>
            <a:r>
              <a:rPr kumimoji="0" lang="en-GB" sz="1100" b="0" i="0" u="none" strike="noStrike" kern="1200" cap="none" spc="0" normalizeH="0" baseline="0" noProof="0" dirty="0">
                <a:ln>
                  <a:noFill/>
                </a:ln>
                <a:solidFill>
                  <a:prstClr val="white"/>
                </a:solidFill>
                <a:effectLst/>
                <a:uLnTx/>
                <a:uFillTx/>
                <a:latin typeface="adobe-garamond-pro"/>
                <a:ea typeface="+mn-ea"/>
                <a:cs typeface="+mn-cs"/>
              </a:rPr>
              <a:t> I hear</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my ill-spirit sob in each blood cell,</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as if my hand were at its throat. . . .</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I myself am hell</a:t>
            </a:r>
            <a:r>
              <a:rPr kumimoji="0" lang="en-GB" sz="1100" b="0" i="0" u="none" strike="noStrike" kern="1200" cap="none" spc="0" normalizeH="0" baseline="0" noProof="0" dirty="0">
                <a:ln>
                  <a:noFill/>
                </a:ln>
                <a:solidFill>
                  <a:prstClr val="white"/>
                </a:solidFill>
                <a:effectLst/>
                <a:uLnTx/>
                <a:uFillTx/>
                <a:latin typeface="adobe-garamond-pro"/>
                <a:ea typeface="+mn-ea"/>
                <a:cs typeface="+mn-cs"/>
              </a:rPr>
              <a:t>;</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nobody’s here—</a:t>
            </a:r>
          </a:p>
        </p:txBody>
      </p:sp>
      <p:sp>
        <p:nvSpPr>
          <p:cNvPr id="3" name="Τίτλος 2">
            <a:extLst>
              <a:ext uri="{FF2B5EF4-FFF2-40B4-BE49-F238E27FC236}">
                <a16:creationId xmlns:a16="http://schemas.microsoft.com/office/drawing/2014/main" id="{BAFC6FBB-B671-4652-8643-9E884AD2E0C4}"/>
              </a:ext>
            </a:extLst>
          </p:cNvPr>
          <p:cNvSpPr>
            <a:spLocks noGrp="1"/>
          </p:cNvSpPr>
          <p:nvPr>
            <p:ph type="title"/>
          </p:nvPr>
        </p:nvSpPr>
        <p:spPr/>
        <p:txBody>
          <a:bodyPr/>
          <a:lstStyle/>
          <a:p>
            <a:pPr algn="ctr"/>
            <a:r>
              <a:rPr lang="en-GB" dirty="0"/>
              <a:t>Skunk Hour by Robert Lowell </a:t>
            </a:r>
          </a:p>
        </p:txBody>
      </p:sp>
      <p:sp>
        <p:nvSpPr>
          <p:cNvPr id="4" name="TextBox 3">
            <a:extLst>
              <a:ext uri="{FF2B5EF4-FFF2-40B4-BE49-F238E27FC236}">
                <a16:creationId xmlns:a16="http://schemas.microsoft.com/office/drawing/2014/main" id="{0DDA867A-9444-4889-BD76-EF9A90F773BB}"/>
              </a:ext>
            </a:extLst>
          </p:cNvPr>
          <p:cNvSpPr txBox="1"/>
          <p:nvPr/>
        </p:nvSpPr>
        <p:spPr>
          <a:xfrm>
            <a:off x="4572000" y="1371600"/>
            <a:ext cx="4392488" cy="4909036"/>
          </a:xfrm>
          <a:prstGeom prst="rect">
            <a:avLst/>
          </a:prstGeom>
          <a:noFill/>
        </p:spPr>
        <p:txBody>
          <a:bodyPr wrap="square" rtlCol="0">
            <a:spAutoFit/>
          </a:bodyPr>
          <a:lstStyle/>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only skunks, that search</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in the moonlight for a bite to eat.</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They march on their soles up Main Street:</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white stripes, moonstruck eyes’ red fire</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under the chalk-dry and </a:t>
            </a:r>
            <a:r>
              <a:rPr kumimoji="0" lang="en-GB" sz="1100" b="0" i="0" u="none" strike="noStrike" kern="1200" cap="none" spc="0" normalizeH="0" baseline="0" noProof="0" dirty="0">
                <a:ln>
                  <a:noFill/>
                </a:ln>
                <a:solidFill>
                  <a:prstClr val="white"/>
                </a:solidFill>
                <a:effectLst/>
                <a:uLnTx/>
                <a:uFillTx/>
                <a:latin typeface="inherit"/>
                <a:ea typeface="+mn-ea"/>
                <a:cs typeface="+mn-cs"/>
              </a:rPr>
              <a:t>spar</a:t>
            </a:r>
            <a:r>
              <a:rPr kumimoji="0" lang="en-GB" sz="1100" b="0" i="0" u="none" strike="noStrike" kern="1200" cap="none" spc="0" normalizeH="0" baseline="0" noProof="0" dirty="0">
                <a:ln>
                  <a:noFill/>
                </a:ln>
                <a:solidFill>
                  <a:prstClr val="white"/>
                </a:solidFill>
                <a:effectLst/>
                <a:uLnTx/>
                <a:uFillTx/>
                <a:latin typeface="adobe-garamond-pro"/>
                <a:ea typeface="+mn-ea"/>
                <a:cs typeface="+mn-cs"/>
              </a:rPr>
              <a:t> spire</a:t>
            </a:r>
            <a:br>
              <a:rPr kumimoji="0" lang="en-GB" sz="1100" b="0" i="0" u="none" strike="noStrike" kern="1200" cap="none" spc="0" normalizeH="0" baseline="0" noProof="0" dirty="0">
                <a:ln>
                  <a:noFill/>
                </a:ln>
                <a:solidFill>
                  <a:prstClr val="white"/>
                </a:solidFill>
                <a:effectLst/>
                <a:uLnTx/>
                <a:uFillTx/>
                <a:latin typeface="adobe-garamond-pro"/>
                <a:ea typeface="+mn-ea"/>
                <a:cs typeface="+mn-cs"/>
              </a:rPr>
            </a:b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adobe-garamond-pro"/>
                <a:ea typeface="+mn-ea"/>
                <a:cs typeface="+mn-cs"/>
              </a:rPr>
              <a:t>of the Trinitarian Church.</a:t>
            </a: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endParaRPr kumimoji="0" lang="en-GB" sz="1100" b="0" i="0" u="none" strike="noStrike" kern="1200" cap="none" spc="0" normalizeH="0" baseline="0" noProof="0" dirty="0">
              <a:ln>
                <a:noFill/>
              </a:ln>
              <a:solidFill>
                <a:prstClr val="white"/>
              </a:solidFill>
              <a:effectLst/>
              <a:uLnTx/>
              <a:uFillTx/>
              <a:latin typeface="adobe-garamond-pro"/>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I stand on top</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of our back steps and breathe the rich air—</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a mother skunk with her column of kittens swills the garbage pail</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She jabs her wedge-head in a cup</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of sour cream, drops her ostrich tail,</a:t>
            </a:r>
            <a:br>
              <a:rPr kumimoji="0" lang="en-GB" sz="1100" b="0" i="0" u="none" strike="noStrike" kern="1200" cap="none" spc="0" normalizeH="0" baseline="0" noProof="0" dirty="0">
                <a:ln>
                  <a:noFill/>
                </a:ln>
                <a:solidFill>
                  <a:prstClr val="white"/>
                </a:solidFill>
                <a:effectLst/>
                <a:uLnTx/>
                <a:uFillTx/>
                <a:latin typeface="inherit"/>
                <a:ea typeface="+mn-ea"/>
                <a:cs typeface="+mn-cs"/>
              </a:rPr>
            </a:br>
            <a:endParaRPr kumimoji="0" lang="en-GB" sz="1100" b="0" i="0" u="none" strike="noStrike" kern="1200" cap="none" spc="0" normalizeH="0" baseline="0" noProof="0" dirty="0">
              <a:ln>
                <a:noFill/>
              </a:ln>
              <a:solidFill>
                <a:prstClr val="white"/>
              </a:solidFill>
              <a:effectLst/>
              <a:uLnTx/>
              <a:uFillTx/>
              <a:latin typeface="inherit"/>
              <a:ea typeface="+mn-ea"/>
              <a:cs typeface="+mn-cs"/>
            </a:endParaRPr>
          </a:p>
          <a:p>
            <a:pPr marL="0" marR="0" lvl="0" indent="0" algn="l" defTabSz="914400" rtl="0" eaLnBrk="1" fontAlgn="base" latinLnBrk="0" hangingPunct="1">
              <a:lnSpc>
                <a:spcPct val="100000"/>
              </a:lnSpc>
              <a:spcBef>
                <a:spcPts val="600"/>
              </a:spcBef>
              <a:spcAft>
                <a:spcPts val="0"/>
              </a:spcAft>
              <a:buClr>
                <a:srgbClr val="F3A447"/>
              </a:buClr>
              <a:buSzPct val="85000"/>
              <a:buFont typeface="Wingdings 2"/>
              <a:buNone/>
              <a:tabLst/>
              <a:defRPr/>
            </a:pPr>
            <a:r>
              <a:rPr kumimoji="0" lang="en-GB" sz="1100" b="0" i="0" u="none" strike="noStrike" kern="1200" cap="none" spc="0" normalizeH="0" baseline="0" noProof="0" dirty="0">
                <a:ln>
                  <a:noFill/>
                </a:ln>
                <a:solidFill>
                  <a:prstClr val="white"/>
                </a:solidFill>
                <a:effectLst/>
                <a:uLnTx/>
                <a:uFillTx/>
                <a:latin typeface="inherit"/>
                <a:ea typeface="+mn-ea"/>
                <a:cs typeface="+mn-cs"/>
              </a:rPr>
              <a:t>and will not scare.</a:t>
            </a:r>
            <a:endParaRPr lang="en-GB" sz="1100" dirty="0"/>
          </a:p>
        </p:txBody>
      </p:sp>
    </p:spTree>
    <p:extLst>
      <p:ext uri="{BB962C8B-B14F-4D97-AF65-F5344CB8AC3E}">
        <p14:creationId xmlns:p14="http://schemas.microsoft.com/office/powerpoint/2010/main" val="182433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a:extLst>
              <a:ext uri="{FF2B5EF4-FFF2-40B4-BE49-F238E27FC236}">
                <a16:creationId xmlns:a16="http://schemas.microsoft.com/office/drawing/2014/main" id="{8968DE8A-B64D-454F-87B3-51E14ED827AA}"/>
              </a:ext>
            </a:extLst>
          </p:cNvPr>
          <p:cNvSpPr>
            <a:spLocks noGrp="1"/>
          </p:cNvSpPr>
          <p:nvPr>
            <p:ph type="title"/>
          </p:nvPr>
        </p:nvSpPr>
        <p:spPr/>
        <p:txBody>
          <a:bodyPr>
            <a:normAutofit/>
          </a:bodyPr>
          <a:lstStyle/>
          <a:p>
            <a:r>
              <a:rPr lang="en-GB" sz="2800" i="1" dirty="0">
                <a:solidFill>
                  <a:srgbClr val="343434"/>
                </a:solidFill>
                <a:effectLst/>
                <a:latin typeface="Poets Electra Roman No 2"/>
              </a:rPr>
              <a:t>"To Speak of Woe That Is in Marriage"</a:t>
            </a:r>
            <a:br>
              <a:rPr lang="en-GB" sz="2800" i="1" dirty="0">
                <a:solidFill>
                  <a:srgbClr val="343434"/>
                </a:solidFill>
                <a:effectLst/>
                <a:latin typeface="Poets Electra Roman No 2"/>
              </a:rPr>
            </a:br>
            <a:r>
              <a:rPr lang="en-GB" sz="2800" dirty="0">
                <a:solidFill>
                  <a:srgbClr val="007AB3"/>
                </a:solidFill>
                <a:effectLst/>
                <a:latin typeface="Founders Grotesk"/>
                <a:hlinkClick r:id="rId2"/>
              </a:rPr>
              <a:t>Robert Lowell</a:t>
            </a:r>
            <a:r>
              <a:rPr lang="en-GB" sz="2800" dirty="0">
                <a:effectLst/>
                <a:latin typeface="Founders Grotesk"/>
              </a:rPr>
              <a:t> - 1917-1977</a:t>
            </a:r>
            <a:endParaRPr lang="en-GB" sz="2800" dirty="0"/>
          </a:p>
        </p:txBody>
      </p:sp>
      <p:sp>
        <p:nvSpPr>
          <p:cNvPr id="11" name="Rectangle 8">
            <a:extLst>
              <a:ext uri="{FF2B5EF4-FFF2-40B4-BE49-F238E27FC236}">
                <a16:creationId xmlns:a16="http://schemas.microsoft.com/office/drawing/2014/main" id="{33FAD984-A6F4-4AC8-B6F3-033F72FCEC7A}"/>
              </a:ext>
            </a:extLst>
          </p:cNvPr>
          <p:cNvSpPr>
            <a:spLocks noGrp="1" noChangeArrowheads="1"/>
          </p:cNvSpPr>
          <p:nvPr>
            <p:ph idx="1"/>
          </p:nvPr>
        </p:nvSpPr>
        <p:spPr bwMode="auto">
          <a:xfrm>
            <a:off x="457202" y="2055677"/>
            <a:ext cx="6750053" cy="350865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buClrTx/>
              <a:buSzTx/>
              <a:buNone/>
            </a:pPr>
            <a:br>
              <a:rPr lang="en-US" altLang="en-US" sz="1500" i="1" dirty="0">
                <a:solidFill>
                  <a:schemeClr val="bg1"/>
                </a:solidFill>
                <a:latin typeface="Poets Electra"/>
              </a:rPr>
            </a:br>
            <a:r>
              <a:rPr lang="en-US" altLang="en-US" sz="1500" i="1" dirty="0">
                <a:solidFill>
                  <a:schemeClr val="bg1"/>
                </a:solidFill>
                <a:latin typeface="Poets Electra"/>
              </a:rPr>
              <a:t>"It is the future generation that presses into being by means of</a:t>
            </a:r>
            <a:br>
              <a:rPr lang="en-US" altLang="en-US" sz="1500" i="1" dirty="0">
                <a:solidFill>
                  <a:schemeClr val="bg1"/>
                </a:solidFill>
                <a:latin typeface="Poets Electra"/>
              </a:rPr>
            </a:br>
            <a:r>
              <a:rPr lang="en-US" altLang="en-US" sz="1500" i="1" dirty="0">
                <a:solidFill>
                  <a:schemeClr val="bg1"/>
                </a:solidFill>
                <a:latin typeface="Poets Electra"/>
              </a:rPr>
              <a:t>these exuberant feelings and supersensible soap bubbles of ours."</a:t>
            </a:r>
            <a:endParaRPr lang="en-US" altLang="en-US" sz="600" dirty="0">
              <a:solidFill>
                <a:schemeClr val="bg1"/>
              </a:solidFill>
            </a:endParaRPr>
          </a:p>
          <a:p>
            <a:pPr marL="0" indent="0">
              <a:buClrTx/>
              <a:buSzTx/>
              <a:buNone/>
            </a:pPr>
            <a:r>
              <a:rPr lang="en-US" altLang="en-US" sz="1500" dirty="0">
                <a:solidFill>
                  <a:schemeClr val="bg1"/>
                </a:solidFill>
                <a:latin typeface="Poets Electra"/>
              </a:rPr>
              <a:t>—Schopenhauer</a:t>
            </a:r>
          </a:p>
          <a:p>
            <a:pPr marL="0" indent="0">
              <a:buClrTx/>
              <a:buSzTx/>
              <a:buNone/>
            </a:pPr>
            <a:r>
              <a:rPr lang="en-US" altLang="en-US" sz="1500" dirty="0">
                <a:solidFill>
                  <a:schemeClr val="bg1"/>
                </a:solidFill>
                <a:latin typeface="Poets Electra"/>
              </a:rPr>
              <a:t>"The hot night makes us keep our bedroom windows open. Our magnolia blossoms. </a:t>
            </a:r>
          </a:p>
          <a:p>
            <a:pPr marL="0" indent="0">
              <a:buClrTx/>
              <a:buSzTx/>
              <a:buNone/>
            </a:pPr>
            <a:r>
              <a:rPr lang="en-US" altLang="en-US" sz="1500" dirty="0">
                <a:solidFill>
                  <a:schemeClr val="bg1"/>
                </a:solidFill>
                <a:latin typeface="Poets Electra"/>
              </a:rPr>
              <a:t>Life begins to happen. My hopped up husband drops his home disputes, </a:t>
            </a:r>
          </a:p>
          <a:p>
            <a:pPr marL="0" indent="0">
              <a:buClrTx/>
              <a:buSzTx/>
              <a:buNone/>
            </a:pPr>
            <a:r>
              <a:rPr lang="en-US" altLang="en-US" sz="1500" dirty="0">
                <a:solidFill>
                  <a:schemeClr val="bg1"/>
                </a:solidFill>
                <a:latin typeface="Poets Electra"/>
              </a:rPr>
              <a:t>and hits the streets to cruise for prostitutes, </a:t>
            </a:r>
          </a:p>
          <a:p>
            <a:pPr marL="0" indent="0">
              <a:buClrTx/>
              <a:buSzTx/>
              <a:buNone/>
            </a:pPr>
            <a:r>
              <a:rPr lang="en-US" altLang="en-US" sz="1500" dirty="0">
                <a:solidFill>
                  <a:schemeClr val="bg1"/>
                </a:solidFill>
                <a:latin typeface="Poets Electra"/>
              </a:rPr>
              <a:t>free-lancing out along the razor's edge. </a:t>
            </a:r>
          </a:p>
          <a:p>
            <a:pPr marL="0" indent="0">
              <a:buClrTx/>
              <a:buSzTx/>
              <a:buNone/>
            </a:pPr>
            <a:r>
              <a:rPr lang="en-US" altLang="en-US" sz="1500" dirty="0">
                <a:solidFill>
                  <a:schemeClr val="bg1"/>
                </a:solidFill>
                <a:latin typeface="Poets Electra"/>
              </a:rPr>
              <a:t>This screwball might kill his wife, then take the pledge. </a:t>
            </a:r>
          </a:p>
          <a:p>
            <a:pPr marL="0" indent="0">
              <a:buClrTx/>
              <a:buSzTx/>
              <a:buNone/>
            </a:pPr>
            <a:r>
              <a:rPr lang="en-US" altLang="en-US" sz="1500" dirty="0">
                <a:solidFill>
                  <a:schemeClr val="bg1"/>
                </a:solidFill>
                <a:latin typeface="Poets Electra"/>
              </a:rPr>
              <a:t>Oh the monotonous meanness of his lust. . . It's the injustice . . . he is so unjust— </a:t>
            </a:r>
          </a:p>
          <a:p>
            <a:pPr marL="0" indent="0">
              <a:buClrTx/>
              <a:buSzTx/>
              <a:buNone/>
            </a:pPr>
            <a:r>
              <a:rPr lang="en-US" altLang="en-US" sz="1500" dirty="0">
                <a:solidFill>
                  <a:schemeClr val="bg1"/>
                </a:solidFill>
                <a:latin typeface="Poets Electra"/>
              </a:rPr>
              <a:t>whiskey-blind, swaggering home at five. </a:t>
            </a:r>
          </a:p>
          <a:p>
            <a:pPr marL="0" indent="0">
              <a:buClrTx/>
              <a:buSzTx/>
              <a:buNone/>
            </a:pPr>
            <a:r>
              <a:rPr lang="en-US" altLang="en-US" sz="1500" dirty="0">
                <a:solidFill>
                  <a:schemeClr val="bg1"/>
                </a:solidFill>
                <a:latin typeface="Poets Electra"/>
              </a:rPr>
              <a:t>My only thought is how to keep alive. </a:t>
            </a:r>
          </a:p>
          <a:p>
            <a:pPr marL="0" indent="0">
              <a:buClrTx/>
              <a:buSzTx/>
              <a:buNone/>
            </a:pPr>
            <a:r>
              <a:rPr lang="en-US" altLang="en-US" sz="1500" dirty="0">
                <a:solidFill>
                  <a:schemeClr val="bg1"/>
                </a:solidFill>
                <a:latin typeface="Poets Electra"/>
              </a:rPr>
              <a:t>What makes him tick? </a:t>
            </a:r>
          </a:p>
          <a:p>
            <a:pPr marL="0" indent="0">
              <a:buClrTx/>
              <a:buSzTx/>
              <a:buNone/>
            </a:pPr>
            <a:r>
              <a:rPr lang="en-US" altLang="en-US" sz="1500" dirty="0">
                <a:solidFill>
                  <a:schemeClr val="bg1"/>
                </a:solidFill>
                <a:latin typeface="Poets Electra"/>
              </a:rPr>
              <a:t>Each night now I tie ten dollars and his car key to my thigh. . . . </a:t>
            </a:r>
          </a:p>
          <a:p>
            <a:pPr marL="0" indent="0">
              <a:buClrTx/>
              <a:buSzTx/>
              <a:buNone/>
            </a:pPr>
            <a:r>
              <a:rPr lang="en-US" altLang="en-US" sz="1500" dirty="0">
                <a:solidFill>
                  <a:schemeClr val="bg1"/>
                </a:solidFill>
                <a:latin typeface="Poets Electra"/>
              </a:rPr>
              <a:t>Gored by the climacteric of his want, he stalls above me like an elephant."</a:t>
            </a:r>
            <a:r>
              <a:rPr lang="en-US" altLang="en-US" sz="600" dirty="0">
                <a:solidFill>
                  <a:schemeClr val="bg1"/>
                </a:solidFill>
              </a:rPr>
              <a:t> </a:t>
            </a:r>
            <a:endParaRPr lang="en-US" altLang="en-US" sz="1800" dirty="0">
              <a:solidFill>
                <a:schemeClr val="bg1"/>
              </a:solidFill>
            </a:endParaRPr>
          </a:p>
        </p:txBody>
      </p:sp>
    </p:spTree>
    <p:extLst>
      <p:ext uri="{BB962C8B-B14F-4D97-AF65-F5344CB8AC3E}">
        <p14:creationId xmlns:p14="http://schemas.microsoft.com/office/powerpoint/2010/main" val="1517678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6F1AFB16-8AE2-4009-86FE-CBEDB10DA607}"/>
              </a:ext>
            </a:extLst>
          </p:cNvPr>
          <p:cNvSpPr>
            <a:spLocks noGrp="1"/>
          </p:cNvSpPr>
          <p:nvPr>
            <p:ph idx="1"/>
          </p:nvPr>
        </p:nvSpPr>
        <p:spPr>
          <a:xfrm>
            <a:off x="1187624" y="1412776"/>
            <a:ext cx="3034680" cy="4572000"/>
          </a:xfrm>
        </p:spPr>
        <p:txBody>
          <a:bodyPr>
            <a:normAutofit fontScale="25000" lnSpcReduction="20000"/>
          </a:bodyPr>
          <a:lstStyle/>
          <a:p>
            <a:pPr marL="0" indent="0" algn="l" fontAlgn="base">
              <a:buNone/>
            </a:pPr>
            <a:r>
              <a:rPr lang="en-GB" b="0" i="0" dirty="0">
                <a:solidFill>
                  <a:srgbClr val="000000"/>
                </a:solidFill>
                <a:effectLst/>
                <a:latin typeface="Constantia" panose="02030602050306030303" pitchFamily="18" charset="0"/>
              </a:rPr>
              <a:t> </a:t>
            </a:r>
            <a:r>
              <a:rPr lang="en-GB" sz="4400" b="0" i="0" dirty="0">
                <a:effectLst/>
                <a:latin typeface="Constantia" panose="02030602050306030303" pitchFamily="18" charset="0"/>
              </a:rPr>
              <a:t>I am a miner. The light burns blue.   </a:t>
            </a:r>
          </a:p>
          <a:p>
            <a:pPr marL="0" indent="0" algn="l" fontAlgn="base">
              <a:buNone/>
            </a:pPr>
            <a:r>
              <a:rPr lang="en-GB" sz="4400" b="0" i="0" dirty="0">
                <a:effectLst/>
                <a:latin typeface="Constantia" panose="02030602050306030303" pitchFamily="18" charset="0"/>
              </a:rPr>
              <a:t>Waxy stalactites</a:t>
            </a:r>
          </a:p>
          <a:p>
            <a:pPr marL="0" indent="0" algn="l" fontAlgn="base">
              <a:buNone/>
            </a:pPr>
            <a:r>
              <a:rPr lang="en-GB" sz="4400" b="0" i="0" dirty="0">
                <a:effectLst/>
                <a:latin typeface="Constantia" panose="02030602050306030303" pitchFamily="18" charset="0"/>
              </a:rPr>
              <a:t>Drip and thicken, tears</a:t>
            </a:r>
          </a:p>
          <a:p>
            <a:pPr marL="0" indent="0" algn="l" fontAlgn="base">
              <a:buNone/>
            </a:pPr>
            <a:endParaRPr lang="en-GB" sz="4400" b="0" i="0" dirty="0">
              <a:effectLst/>
              <a:latin typeface="Constantia" panose="02030602050306030303" pitchFamily="18" charset="0"/>
            </a:endParaRPr>
          </a:p>
          <a:p>
            <a:pPr marL="0" indent="0" algn="l" fontAlgn="base">
              <a:buNone/>
            </a:pPr>
            <a:r>
              <a:rPr lang="en-GB" sz="4400" b="0" i="0" dirty="0">
                <a:effectLst/>
                <a:latin typeface="Constantia" panose="02030602050306030303" pitchFamily="18" charset="0"/>
              </a:rPr>
              <a:t>The earthen womb</a:t>
            </a:r>
          </a:p>
          <a:p>
            <a:pPr marL="0" indent="0" algn="l" fontAlgn="base">
              <a:buNone/>
            </a:pPr>
            <a:r>
              <a:rPr lang="en-GB" sz="4400" b="0" i="0" dirty="0">
                <a:effectLst/>
                <a:latin typeface="Constantia" panose="02030602050306030303" pitchFamily="18" charset="0"/>
              </a:rPr>
              <a:t>Exudes from its dead boredom.   </a:t>
            </a:r>
          </a:p>
          <a:p>
            <a:pPr marL="0" indent="0" algn="l" fontAlgn="base">
              <a:buNone/>
            </a:pPr>
            <a:r>
              <a:rPr lang="en-GB" sz="4400" b="0" i="0" dirty="0">
                <a:effectLst/>
                <a:latin typeface="Constantia" panose="02030602050306030303" pitchFamily="18" charset="0"/>
              </a:rPr>
              <a:t>Black bat airs</a:t>
            </a:r>
          </a:p>
          <a:p>
            <a:pPr marL="0" indent="0" algn="l" fontAlgn="base">
              <a:buNone/>
            </a:pPr>
            <a:endParaRPr lang="en-GB" sz="4400" b="0" i="0" dirty="0">
              <a:effectLst/>
              <a:latin typeface="Constantia" panose="02030602050306030303" pitchFamily="18" charset="0"/>
            </a:endParaRPr>
          </a:p>
          <a:p>
            <a:pPr marL="0" indent="0" algn="l" fontAlgn="base">
              <a:buNone/>
            </a:pPr>
            <a:r>
              <a:rPr lang="en-GB" sz="4400" b="0" i="0" dirty="0">
                <a:effectLst/>
                <a:latin typeface="Constantia" panose="02030602050306030303" pitchFamily="18" charset="0"/>
              </a:rPr>
              <a:t>Wrap me, </a:t>
            </a:r>
            <a:r>
              <a:rPr lang="en-GB" sz="4400" b="0" i="0" dirty="0" err="1">
                <a:effectLst/>
                <a:latin typeface="Constantia" panose="02030602050306030303" pitchFamily="18" charset="0"/>
              </a:rPr>
              <a:t>raggy</a:t>
            </a:r>
            <a:r>
              <a:rPr lang="en-GB" sz="4400" b="0" i="0" dirty="0">
                <a:effectLst/>
                <a:latin typeface="Constantia" panose="02030602050306030303" pitchFamily="18" charset="0"/>
              </a:rPr>
              <a:t> shawls,   </a:t>
            </a:r>
          </a:p>
          <a:p>
            <a:pPr marL="0" indent="0" algn="l" fontAlgn="base">
              <a:buNone/>
            </a:pPr>
            <a:r>
              <a:rPr lang="en-GB" sz="4400" b="0" i="0" dirty="0">
                <a:effectLst/>
                <a:latin typeface="Constantia" panose="02030602050306030303" pitchFamily="18" charset="0"/>
              </a:rPr>
              <a:t>Cold homicides.</a:t>
            </a:r>
          </a:p>
          <a:p>
            <a:pPr marL="0" indent="0" algn="l" fontAlgn="base">
              <a:buNone/>
            </a:pPr>
            <a:r>
              <a:rPr lang="en-GB" sz="4400" b="0" i="0" dirty="0">
                <a:effectLst/>
                <a:latin typeface="Constantia" panose="02030602050306030303" pitchFamily="18" charset="0"/>
              </a:rPr>
              <a:t>They weld to me like plums.</a:t>
            </a:r>
          </a:p>
          <a:p>
            <a:pPr marL="0" indent="0" algn="l" fontAlgn="base">
              <a:buNone/>
            </a:pPr>
            <a:endParaRPr lang="en-GB" sz="4400" b="0" i="0" dirty="0">
              <a:effectLst/>
              <a:latin typeface="Constantia" panose="02030602050306030303" pitchFamily="18" charset="0"/>
            </a:endParaRPr>
          </a:p>
          <a:p>
            <a:pPr marL="0" indent="0" algn="l" fontAlgn="base">
              <a:buNone/>
            </a:pPr>
            <a:r>
              <a:rPr lang="en-GB" sz="4400" b="0" i="0" dirty="0">
                <a:effectLst/>
                <a:latin typeface="Constantia" panose="02030602050306030303" pitchFamily="18" charset="0"/>
              </a:rPr>
              <a:t>Old cave of calcium   </a:t>
            </a:r>
          </a:p>
          <a:p>
            <a:pPr marL="0" indent="0" algn="l" fontAlgn="base">
              <a:buNone/>
            </a:pPr>
            <a:r>
              <a:rPr lang="en-GB" sz="4400" b="0" i="0" dirty="0">
                <a:effectLst/>
                <a:latin typeface="Constantia" panose="02030602050306030303" pitchFamily="18" charset="0"/>
              </a:rPr>
              <a:t>Icicles, old echoer.</a:t>
            </a:r>
          </a:p>
          <a:p>
            <a:pPr marL="0" indent="0" algn="l" fontAlgn="base">
              <a:buNone/>
            </a:pPr>
            <a:r>
              <a:rPr lang="en-GB" sz="4400" b="0" i="0" dirty="0">
                <a:effectLst/>
                <a:latin typeface="Constantia" panose="02030602050306030303" pitchFamily="18" charset="0"/>
              </a:rPr>
              <a:t>Even the newts are white,</a:t>
            </a:r>
          </a:p>
          <a:p>
            <a:pPr marL="0" indent="0" algn="l" fontAlgn="base">
              <a:buNone/>
            </a:pPr>
            <a:endParaRPr lang="en-GB" sz="4400" b="0" i="0" dirty="0">
              <a:effectLst/>
              <a:latin typeface="Constantia" panose="02030602050306030303" pitchFamily="18" charset="0"/>
            </a:endParaRPr>
          </a:p>
          <a:p>
            <a:pPr marL="0" indent="0" algn="l" fontAlgn="base">
              <a:buNone/>
            </a:pPr>
            <a:r>
              <a:rPr lang="en-GB" sz="4400" b="0" i="0" dirty="0">
                <a:effectLst/>
                <a:latin typeface="Constantia" panose="02030602050306030303" pitchFamily="18" charset="0"/>
              </a:rPr>
              <a:t>Those holy Joes.</a:t>
            </a:r>
          </a:p>
          <a:p>
            <a:pPr marL="0" indent="0" algn="l" fontAlgn="base">
              <a:buNone/>
            </a:pPr>
            <a:r>
              <a:rPr lang="en-GB" sz="4400" b="0" i="0" dirty="0">
                <a:effectLst/>
                <a:latin typeface="Constantia" panose="02030602050306030303" pitchFamily="18" charset="0"/>
              </a:rPr>
              <a:t>And the fish, the fish—</a:t>
            </a:r>
          </a:p>
          <a:p>
            <a:pPr marL="0" indent="0" algn="l" fontAlgn="base">
              <a:buNone/>
            </a:pPr>
            <a:r>
              <a:rPr lang="en-GB" sz="4400" b="0" i="0" dirty="0">
                <a:effectLst/>
                <a:latin typeface="Constantia" panose="02030602050306030303" pitchFamily="18" charset="0"/>
              </a:rPr>
              <a:t>Christ! they are panes of ice,</a:t>
            </a:r>
          </a:p>
          <a:p>
            <a:pPr marL="0" indent="0" algn="l" fontAlgn="base">
              <a:buNone/>
            </a:pPr>
            <a:endParaRPr lang="en-GB" sz="4400" b="0" i="0" dirty="0">
              <a:effectLst/>
              <a:latin typeface="Constantia" panose="02030602050306030303" pitchFamily="18" charset="0"/>
            </a:endParaRPr>
          </a:p>
          <a:p>
            <a:pPr marL="0" indent="0" algn="l" fontAlgn="base">
              <a:buNone/>
            </a:pPr>
            <a:r>
              <a:rPr lang="en-GB" sz="4400" b="0" i="0" dirty="0">
                <a:effectLst/>
                <a:latin typeface="Constantia" panose="02030602050306030303" pitchFamily="18" charset="0"/>
              </a:rPr>
              <a:t>A vice of knives,   </a:t>
            </a:r>
          </a:p>
          <a:p>
            <a:pPr marL="0" indent="0" algn="l" fontAlgn="base">
              <a:buNone/>
            </a:pPr>
            <a:r>
              <a:rPr lang="en-GB" sz="4400" b="0" i="0" dirty="0">
                <a:effectLst/>
                <a:latin typeface="Constantia" panose="02030602050306030303" pitchFamily="18" charset="0"/>
              </a:rPr>
              <a:t>A piranha   </a:t>
            </a:r>
          </a:p>
          <a:p>
            <a:pPr marL="0" indent="0" algn="l" fontAlgn="base">
              <a:buNone/>
            </a:pPr>
            <a:r>
              <a:rPr lang="en-GB" sz="4400" b="0" i="0" dirty="0">
                <a:effectLst/>
                <a:latin typeface="Constantia" panose="02030602050306030303" pitchFamily="18" charset="0"/>
              </a:rPr>
              <a:t>Religion, drinking</a:t>
            </a:r>
          </a:p>
          <a:p>
            <a:pPr marL="0" indent="0" algn="l" fontAlgn="base">
              <a:buNone/>
            </a:pPr>
            <a:endParaRPr lang="en-GB" sz="4400" b="0" i="0" dirty="0">
              <a:effectLst/>
              <a:latin typeface="Constantia" panose="02030602050306030303" pitchFamily="18" charset="0"/>
            </a:endParaRPr>
          </a:p>
          <a:p>
            <a:pPr marL="0" indent="0" algn="l" fontAlgn="base">
              <a:buNone/>
            </a:pPr>
            <a:endParaRPr lang="en-GB" sz="4400" b="0" i="0" dirty="0">
              <a:effectLst/>
              <a:latin typeface="Constantia" panose="02030602050306030303" pitchFamily="18" charset="0"/>
            </a:endParaRPr>
          </a:p>
          <a:p>
            <a:pPr marL="0" indent="0" algn="l" fontAlgn="base">
              <a:buNone/>
            </a:pPr>
            <a:endParaRPr lang="en-GB" b="0" i="0" dirty="0">
              <a:solidFill>
                <a:srgbClr val="000000"/>
              </a:solidFill>
              <a:effectLst/>
              <a:latin typeface="inherit"/>
            </a:endParaRPr>
          </a:p>
        </p:txBody>
      </p:sp>
      <p:sp>
        <p:nvSpPr>
          <p:cNvPr id="3" name="Τίτλος 2">
            <a:extLst>
              <a:ext uri="{FF2B5EF4-FFF2-40B4-BE49-F238E27FC236}">
                <a16:creationId xmlns:a16="http://schemas.microsoft.com/office/drawing/2014/main" id="{5CDFA9F1-3744-462D-8330-4C2A82D16EF4}"/>
              </a:ext>
            </a:extLst>
          </p:cNvPr>
          <p:cNvSpPr>
            <a:spLocks noGrp="1"/>
          </p:cNvSpPr>
          <p:nvPr>
            <p:ph type="title"/>
          </p:nvPr>
        </p:nvSpPr>
        <p:spPr>
          <a:xfrm>
            <a:off x="323528" y="692696"/>
            <a:ext cx="8229600" cy="468288"/>
          </a:xfrm>
        </p:spPr>
        <p:txBody>
          <a:bodyPr>
            <a:normAutofit fontScale="90000"/>
          </a:bodyPr>
          <a:lstStyle/>
          <a:p>
            <a:pPr algn="ctr"/>
            <a:r>
              <a:rPr lang="en-GB" sz="3100" dirty="0"/>
              <a:t>Sylvia Plath (1932-1963)</a:t>
            </a:r>
            <a:br>
              <a:rPr lang="en-GB" sz="3100" dirty="0"/>
            </a:br>
            <a:r>
              <a:rPr lang="en-GB" sz="2400" dirty="0"/>
              <a:t>Nick and the Candlestick</a:t>
            </a:r>
          </a:p>
        </p:txBody>
      </p:sp>
      <p:sp>
        <p:nvSpPr>
          <p:cNvPr id="4" name="TextBox 3">
            <a:extLst>
              <a:ext uri="{FF2B5EF4-FFF2-40B4-BE49-F238E27FC236}">
                <a16:creationId xmlns:a16="http://schemas.microsoft.com/office/drawing/2014/main" id="{151A27F0-9C30-4D35-BB0D-FA93E58FEBB3}"/>
              </a:ext>
            </a:extLst>
          </p:cNvPr>
          <p:cNvSpPr txBox="1"/>
          <p:nvPr/>
        </p:nvSpPr>
        <p:spPr>
          <a:xfrm>
            <a:off x="5364088" y="1268760"/>
            <a:ext cx="2664296" cy="5509200"/>
          </a:xfrm>
          <a:prstGeom prst="rect">
            <a:avLst/>
          </a:prstGeom>
          <a:noFill/>
        </p:spPr>
        <p:txBody>
          <a:bodyPr wrap="square" rtlCol="0">
            <a:spAutoFit/>
          </a:bodyPr>
          <a:lstStyle/>
          <a:p>
            <a:r>
              <a:rPr lang="en-GB" sz="1100" dirty="0"/>
              <a:t>Its first communion out of my live toes.   </a:t>
            </a:r>
          </a:p>
          <a:p>
            <a:r>
              <a:rPr lang="en-GB" sz="1100" dirty="0"/>
              <a:t>The candle</a:t>
            </a:r>
          </a:p>
          <a:p>
            <a:r>
              <a:rPr lang="en-GB" sz="1100" dirty="0"/>
              <a:t>Gulps and recovers its small altitude,</a:t>
            </a:r>
          </a:p>
          <a:p>
            <a:endParaRPr lang="en-GB" sz="1100" dirty="0"/>
          </a:p>
          <a:p>
            <a:r>
              <a:rPr lang="en-GB" sz="1100" dirty="0"/>
              <a:t>Its yellows hearten.</a:t>
            </a:r>
          </a:p>
          <a:p>
            <a:r>
              <a:rPr lang="en-GB" sz="1100" dirty="0"/>
              <a:t>O love, how did you get here?   </a:t>
            </a:r>
          </a:p>
          <a:p>
            <a:r>
              <a:rPr lang="en-GB" sz="1100" dirty="0"/>
              <a:t>O embryo</a:t>
            </a:r>
          </a:p>
          <a:p>
            <a:endParaRPr lang="en-GB" sz="1100" dirty="0"/>
          </a:p>
          <a:p>
            <a:r>
              <a:rPr lang="en-GB" sz="1100" dirty="0"/>
              <a:t>Remembering, even in sleep,   </a:t>
            </a:r>
          </a:p>
          <a:p>
            <a:r>
              <a:rPr lang="en-GB" sz="1100" dirty="0"/>
              <a:t>Your crossed position.   </a:t>
            </a:r>
          </a:p>
          <a:p>
            <a:r>
              <a:rPr lang="en-GB" sz="1100" dirty="0"/>
              <a:t>The blood blooms clean</a:t>
            </a:r>
          </a:p>
          <a:p>
            <a:endParaRPr lang="en-GB" sz="1100" dirty="0"/>
          </a:p>
          <a:p>
            <a:r>
              <a:rPr lang="en-GB" sz="1100" dirty="0"/>
              <a:t>In you, ruby.   </a:t>
            </a:r>
          </a:p>
          <a:p>
            <a:r>
              <a:rPr lang="en-GB" sz="1100" dirty="0"/>
              <a:t>The pain</a:t>
            </a:r>
          </a:p>
          <a:p>
            <a:r>
              <a:rPr lang="en-GB" sz="1100" dirty="0"/>
              <a:t>You wake to is not yours.</a:t>
            </a:r>
          </a:p>
          <a:p>
            <a:endParaRPr lang="en-GB" sz="1100" dirty="0"/>
          </a:p>
          <a:p>
            <a:r>
              <a:rPr lang="en-GB" sz="1100" dirty="0"/>
              <a:t>Love, love,</a:t>
            </a:r>
          </a:p>
          <a:p>
            <a:r>
              <a:rPr lang="en-GB" sz="1100" dirty="0"/>
              <a:t>I have hung our cave with roses,   </a:t>
            </a:r>
          </a:p>
          <a:p>
            <a:r>
              <a:rPr lang="en-GB" sz="1100" dirty="0"/>
              <a:t>With soft rugs—</a:t>
            </a:r>
          </a:p>
          <a:p>
            <a:endParaRPr lang="en-GB" sz="1100" dirty="0"/>
          </a:p>
          <a:p>
            <a:r>
              <a:rPr lang="en-GB" sz="1100" dirty="0"/>
              <a:t>The last of Victoriana.   </a:t>
            </a:r>
          </a:p>
          <a:p>
            <a:r>
              <a:rPr lang="en-GB" sz="1100" dirty="0"/>
              <a:t>Let the stars</a:t>
            </a:r>
          </a:p>
          <a:p>
            <a:r>
              <a:rPr lang="en-GB" sz="1100" dirty="0"/>
              <a:t>Plummet to their dark address,</a:t>
            </a:r>
          </a:p>
          <a:p>
            <a:endParaRPr lang="en-GB" sz="1100" dirty="0"/>
          </a:p>
          <a:p>
            <a:r>
              <a:rPr lang="en-GB" sz="1100" dirty="0"/>
              <a:t>Let the mercuric   </a:t>
            </a:r>
          </a:p>
          <a:p>
            <a:r>
              <a:rPr lang="en-GB" sz="1100" dirty="0"/>
              <a:t>Atoms that cripple drip   </a:t>
            </a:r>
          </a:p>
          <a:p>
            <a:r>
              <a:rPr lang="en-GB" sz="1100" dirty="0"/>
              <a:t>Into the terrible well,</a:t>
            </a:r>
          </a:p>
          <a:p>
            <a:endParaRPr lang="en-GB" sz="1100" dirty="0"/>
          </a:p>
          <a:p>
            <a:r>
              <a:rPr lang="en-GB" sz="1100" dirty="0"/>
              <a:t>You are the one</a:t>
            </a:r>
          </a:p>
          <a:p>
            <a:r>
              <a:rPr lang="en-GB" sz="1100" dirty="0"/>
              <a:t>Solid the spaces lean on, envious.   </a:t>
            </a:r>
          </a:p>
          <a:p>
            <a:r>
              <a:rPr lang="en-GB" sz="1100" dirty="0"/>
              <a:t>You are the baby in the barn.</a:t>
            </a:r>
          </a:p>
        </p:txBody>
      </p:sp>
    </p:spTree>
    <p:extLst>
      <p:ext uri="{BB962C8B-B14F-4D97-AF65-F5344CB8AC3E}">
        <p14:creationId xmlns:p14="http://schemas.microsoft.com/office/powerpoint/2010/main" val="3485429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6F1AFB16-8AE2-4009-86FE-CBEDB10DA607}"/>
              </a:ext>
            </a:extLst>
          </p:cNvPr>
          <p:cNvSpPr>
            <a:spLocks noGrp="1"/>
          </p:cNvSpPr>
          <p:nvPr>
            <p:ph idx="1"/>
          </p:nvPr>
        </p:nvSpPr>
        <p:spPr>
          <a:xfrm>
            <a:off x="1187624" y="1412776"/>
            <a:ext cx="3034680" cy="4572000"/>
          </a:xfrm>
        </p:spPr>
        <p:txBody>
          <a:bodyPr>
            <a:normAutofit fontScale="25000" lnSpcReduction="20000"/>
          </a:bodyPr>
          <a:lstStyle/>
          <a:p>
            <a:pPr marL="0" indent="0" algn="l" fontAlgn="base">
              <a:buNone/>
            </a:pPr>
            <a:endParaRPr lang="en-GB" sz="4400" b="0" i="0" dirty="0">
              <a:effectLst/>
              <a:latin typeface="Constantia" panose="02030602050306030303" pitchFamily="18" charset="0"/>
            </a:endParaRPr>
          </a:p>
          <a:p>
            <a:pPr marL="0" indent="0" algn="l" fontAlgn="base">
              <a:buNone/>
            </a:pPr>
            <a:r>
              <a:rPr lang="en-GB" sz="4400" b="0" i="0" dirty="0">
                <a:effectLst/>
                <a:latin typeface="Constantia" panose="02030602050306030303" pitchFamily="18" charset="0"/>
              </a:rPr>
              <a:t>This is the sea, then, this great abeyance.</a:t>
            </a:r>
          </a:p>
          <a:p>
            <a:pPr marL="0" indent="0" algn="l" fontAlgn="base">
              <a:buNone/>
            </a:pPr>
            <a:r>
              <a:rPr lang="en-GB" sz="4400" b="0" i="0" dirty="0">
                <a:effectLst/>
                <a:latin typeface="Constantia" panose="02030602050306030303" pitchFamily="18" charset="0"/>
              </a:rPr>
              <a:t>How the sun's poultice draws on my inflammation.</a:t>
            </a:r>
          </a:p>
          <a:p>
            <a:pPr marL="0" indent="0" algn="l" fontAlgn="base">
              <a:buNone/>
            </a:pPr>
            <a:endParaRPr lang="en-GB" sz="4400" b="0" i="0" dirty="0">
              <a:effectLst/>
              <a:latin typeface="Constantia" panose="02030602050306030303" pitchFamily="18" charset="0"/>
            </a:endParaRPr>
          </a:p>
          <a:p>
            <a:pPr marL="0" indent="0" algn="l" fontAlgn="base">
              <a:buNone/>
            </a:pPr>
            <a:r>
              <a:rPr lang="en-GB" sz="4400" b="0" i="0" dirty="0">
                <a:effectLst/>
                <a:latin typeface="Constantia" panose="02030602050306030303" pitchFamily="18" charset="0"/>
              </a:rPr>
              <a:t>Electrifyingly-</a:t>
            </a:r>
            <a:r>
              <a:rPr lang="en-GB" sz="4400" b="0" i="0" dirty="0" err="1">
                <a:effectLst/>
                <a:latin typeface="Constantia" panose="02030602050306030303" pitchFamily="18" charset="0"/>
              </a:rPr>
              <a:t>colored</a:t>
            </a:r>
            <a:r>
              <a:rPr lang="en-GB" sz="4400" b="0" i="0" dirty="0">
                <a:effectLst/>
                <a:latin typeface="Constantia" panose="02030602050306030303" pitchFamily="18" charset="0"/>
              </a:rPr>
              <a:t> sherbets, scooped from the freeze</a:t>
            </a:r>
          </a:p>
          <a:p>
            <a:pPr marL="0" indent="0" algn="l" fontAlgn="base">
              <a:buNone/>
            </a:pPr>
            <a:r>
              <a:rPr lang="en-GB" sz="4400" b="0" i="0" dirty="0">
                <a:effectLst/>
                <a:latin typeface="Constantia" panose="02030602050306030303" pitchFamily="18" charset="0"/>
              </a:rPr>
              <a:t>By pale girls, travel the air in scorched hands.</a:t>
            </a:r>
          </a:p>
          <a:p>
            <a:pPr marL="0" indent="0" algn="l" fontAlgn="base">
              <a:buNone/>
            </a:pPr>
            <a:endParaRPr lang="en-GB" sz="4400" b="0" i="0" dirty="0">
              <a:effectLst/>
              <a:latin typeface="Constantia" panose="02030602050306030303" pitchFamily="18" charset="0"/>
            </a:endParaRPr>
          </a:p>
          <a:p>
            <a:pPr marL="0" indent="0" algn="l" fontAlgn="base">
              <a:buNone/>
            </a:pPr>
            <a:r>
              <a:rPr lang="en-GB" sz="4400" b="0" i="0" dirty="0">
                <a:effectLst/>
                <a:latin typeface="Constantia" panose="02030602050306030303" pitchFamily="18" charset="0"/>
              </a:rPr>
              <a:t>Why is it so quiet, what are they hiding?</a:t>
            </a:r>
          </a:p>
          <a:p>
            <a:pPr marL="0" indent="0" algn="l" fontAlgn="base">
              <a:buNone/>
            </a:pPr>
            <a:r>
              <a:rPr lang="en-GB" sz="4400" b="0" i="0" dirty="0">
                <a:effectLst/>
                <a:latin typeface="Constantia" panose="02030602050306030303" pitchFamily="18" charset="0"/>
              </a:rPr>
              <a:t>I have two legs, and I move smilingly...</a:t>
            </a:r>
          </a:p>
          <a:p>
            <a:pPr marL="0" indent="0" algn="l" fontAlgn="base">
              <a:buNone/>
            </a:pPr>
            <a:endParaRPr lang="en-GB" sz="4400" b="0" i="0" dirty="0">
              <a:effectLst/>
              <a:latin typeface="Constantia" panose="02030602050306030303" pitchFamily="18" charset="0"/>
            </a:endParaRPr>
          </a:p>
          <a:p>
            <a:pPr marL="0" indent="0" algn="l" fontAlgn="base">
              <a:buNone/>
            </a:pPr>
            <a:r>
              <a:rPr lang="en-GB" sz="4400" b="0" i="0" dirty="0">
                <a:effectLst/>
                <a:latin typeface="Constantia" panose="02030602050306030303" pitchFamily="18" charset="0"/>
              </a:rPr>
              <a:t>A sandy damper kills the vibrations;</a:t>
            </a:r>
          </a:p>
          <a:p>
            <a:pPr marL="0" indent="0" algn="l" fontAlgn="base">
              <a:buNone/>
            </a:pPr>
            <a:r>
              <a:rPr lang="en-GB" sz="4400" b="0" i="0" dirty="0">
                <a:effectLst/>
                <a:latin typeface="Constantia" panose="02030602050306030303" pitchFamily="18" charset="0"/>
              </a:rPr>
              <a:t>It stretches for miles, the shrunk voices</a:t>
            </a:r>
          </a:p>
          <a:p>
            <a:pPr marL="0" indent="0" algn="l" fontAlgn="base">
              <a:buNone/>
            </a:pPr>
            <a:endParaRPr lang="en-GB" sz="4400" b="0" i="0" dirty="0">
              <a:effectLst/>
              <a:latin typeface="Constantia" panose="02030602050306030303" pitchFamily="18" charset="0"/>
            </a:endParaRPr>
          </a:p>
          <a:p>
            <a:pPr marL="0" indent="0" algn="l" fontAlgn="base">
              <a:buNone/>
            </a:pPr>
            <a:r>
              <a:rPr lang="en-GB" sz="4400" b="0" i="0" dirty="0">
                <a:effectLst/>
                <a:latin typeface="Constantia" panose="02030602050306030303" pitchFamily="18" charset="0"/>
              </a:rPr>
              <a:t>Waving and </a:t>
            </a:r>
            <a:r>
              <a:rPr lang="en-GB" sz="4400" b="0" i="0" dirty="0" err="1">
                <a:effectLst/>
                <a:latin typeface="Constantia" panose="02030602050306030303" pitchFamily="18" charset="0"/>
              </a:rPr>
              <a:t>crutchless</a:t>
            </a:r>
            <a:r>
              <a:rPr lang="en-GB" sz="4400" b="0" i="0" dirty="0">
                <a:effectLst/>
                <a:latin typeface="Constantia" panose="02030602050306030303" pitchFamily="18" charset="0"/>
              </a:rPr>
              <a:t>, half their old size.</a:t>
            </a:r>
          </a:p>
          <a:p>
            <a:pPr marL="0" indent="0" algn="l" fontAlgn="base">
              <a:buNone/>
            </a:pPr>
            <a:r>
              <a:rPr lang="en-GB" sz="4400" b="0" i="0" dirty="0">
                <a:effectLst/>
                <a:latin typeface="Constantia" panose="02030602050306030303" pitchFamily="18" charset="0"/>
              </a:rPr>
              <a:t>The lines of the eye, scalded by these bald surfaces,</a:t>
            </a:r>
          </a:p>
          <a:p>
            <a:pPr marL="0" indent="0" algn="l" fontAlgn="base">
              <a:buNone/>
            </a:pPr>
            <a:endParaRPr lang="en-GB" sz="4400" b="0" i="0" dirty="0">
              <a:effectLst/>
              <a:latin typeface="Constantia" panose="02030602050306030303" pitchFamily="18" charset="0"/>
            </a:endParaRPr>
          </a:p>
          <a:p>
            <a:pPr marL="0" indent="0" algn="l" fontAlgn="base">
              <a:buNone/>
            </a:pPr>
            <a:endParaRPr lang="en-GB" b="0" i="0" dirty="0">
              <a:solidFill>
                <a:srgbClr val="000000"/>
              </a:solidFill>
              <a:effectLst/>
              <a:latin typeface="inherit"/>
            </a:endParaRPr>
          </a:p>
        </p:txBody>
      </p:sp>
      <p:sp>
        <p:nvSpPr>
          <p:cNvPr id="3" name="Τίτλος 2">
            <a:extLst>
              <a:ext uri="{FF2B5EF4-FFF2-40B4-BE49-F238E27FC236}">
                <a16:creationId xmlns:a16="http://schemas.microsoft.com/office/drawing/2014/main" id="{5CDFA9F1-3744-462D-8330-4C2A82D16EF4}"/>
              </a:ext>
            </a:extLst>
          </p:cNvPr>
          <p:cNvSpPr>
            <a:spLocks noGrp="1"/>
          </p:cNvSpPr>
          <p:nvPr>
            <p:ph type="title"/>
          </p:nvPr>
        </p:nvSpPr>
        <p:spPr>
          <a:xfrm>
            <a:off x="323528" y="692696"/>
            <a:ext cx="8229600" cy="468288"/>
          </a:xfrm>
        </p:spPr>
        <p:txBody>
          <a:bodyPr>
            <a:normAutofit fontScale="90000"/>
          </a:bodyPr>
          <a:lstStyle/>
          <a:p>
            <a:pPr algn="ctr"/>
            <a:r>
              <a:rPr lang="en-GB" sz="3100" dirty="0"/>
              <a:t>Sylvia Plath (1932-1963)</a:t>
            </a:r>
            <a:br>
              <a:rPr lang="en-GB" sz="3100" dirty="0"/>
            </a:br>
            <a:r>
              <a:rPr lang="en-GB" sz="2400" dirty="0" err="1"/>
              <a:t>Berck</a:t>
            </a:r>
            <a:r>
              <a:rPr lang="en-GB" sz="2400" dirty="0"/>
              <a:t> </a:t>
            </a:r>
            <a:r>
              <a:rPr lang="en-GB" sz="2400" dirty="0" err="1"/>
              <a:t>Plage</a:t>
            </a:r>
            <a:r>
              <a:rPr lang="en-GB" sz="2400" dirty="0"/>
              <a:t> (1)</a:t>
            </a:r>
          </a:p>
        </p:txBody>
      </p:sp>
      <p:sp>
        <p:nvSpPr>
          <p:cNvPr id="4" name="TextBox 3">
            <a:extLst>
              <a:ext uri="{FF2B5EF4-FFF2-40B4-BE49-F238E27FC236}">
                <a16:creationId xmlns:a16="http://schemas.microsoft.com/office/drawing/2014/main" id="{151A27F0-9C30-4D35-BB0D-FA93E58FEBB3}"/>
              </a:ext>
            </a:extLst>
          </p:cNvPr>
          <p:cNvSpPr txBox="1"/>
          <p:nvPr/>
        </p:nvSpPr>
        <p:spPr>
          <a:xfrm>
            <a:off x="5364088" y="1844824"/>
            <a:ext cx="2664296" cy="2631490"/>
          </a:xfrm>
          <a:prstGeom prst="rect">
            <a:avLst/>
          </a:prstGeom>
          <a:noFill/>
        </p:spPr>
        <p:txBody>
          <a:bodyPr wrap="square" rtlCol="0">
            <a:spAutoFit/>
          </a:bodyPr>
          <a:lstStyle/>
          <a:p>
            <a:r>
              <a:rPr lang="en-GB" sz="1100"/>
              <a:t>Boomerang like anchored elastics, hurting the owner.</a:t>
            </a:r>
          </a:p>
          <a:p>
            <a:r>
              <a:rPr lang="en-GB" sz="1100"/>
              <a:t>Is it any wonder he puts on dark glasses?</a:t>
            </a:r>
          </a:p>
          <a:p>
            <a:endParaRPr lang="en-GB" sz="1100"/>
          </a:p>
          <a:p>
            <a:r>
              <a:rPr lang="en-GB" sz="1100"/>
              <a:t>Is it any wonder he affects a black cassock?</a:t>
            </a:r>
          </a:p>
          <a:p>
            <a:r>
              <a:rPr lang="en-GB" sz="1100"/>
              <a:t>Here he comes now, among the mackerel gatherers</a:t>
            </a:r>
          </a:p>
          <a:p>
            <a:endParaRPr lang="en-GB" sz="1100"/>
          </a:p>
          <a:p>
            <a:r>
              <a:rPr lang="en-GB" sz="1100"/>
              <a:t>Who wall up their backs against him.</a:t>
            </a:r>
          </a:p>
          <a:p>
            <a:r>
              <a:rPr lang="en-GB" sz="1100"/>
              <a:t>They are handling the black and green lozenges like the parts of a body.</a:t>
            </a:r>
          </a:p>
          <a:p>
            <a:r>
              <a:rPr lang="en-GB" sz="1100"/>
              <a:t>The sea, that crystallized these,</a:t>
            </a:r>
          </a:p>
          <a:p>
            <a:r>
              <a:rPr lang="en-GB" sz="1100"/>
              <a:t>Creeps away, many-snaked, with a long hiss of distress.</a:t>
            </a:r>
            <a:endParaRPr lang="en-GB" sz="1100" dirty="0"/>
          </a:p>
        </p:txBody>
      </p:sp>
    </p:spTree>
    <p:extLst>
      <p:ext uri="{BB962C8B-B14F-4D97-AF65-F5344CB8AC3E}">
        <p14:creationId xmlns:p14="http://schemas.microsoft.com/office/powerpoint/2010/main" val="2184378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6F1AFB16-8AE2-4009-86FE-CBEDB10DA607}"/>
              </a:ext>
            </a:extLst>
          </p:cNvPr>
          <p:cNvSpPr>
            <a:spLocks noGrp="1"/>
          </p:cNvSpPr>
          <p:nvPr>
            <p:ph idx="1"/>
          </p:nvPr>
        </p:nvSpPr>
        <p:spPr>
          <a:xfrm>
            <a:off x="1187624" y="1412776"/>
            <a:ext cx="3034680" cy="4572000"/>
          </a:xfrm>
        </p:spPr>
        <p:txBody>
          <a:bodyPr>
            <a:normAutofit fontScale="55000" lnSpcReduction="20000"/>
          </a:bodyPr>
          <a:lstStyle/>
          <a:p>
            <a:pPr marL="0" indent="0" algn="l" fontAlgn="base">
              <a:buNone/>
            </a:pPr>
            <a:r>
              <a:rPr lang="en-GB" b="0" i="0" dirty="0">
                <a:effectLst/>
                <a:latin typeface="inherit"/>
              </a:rPr>
              <a:t>This black boot has no mercy for anybody.</a:t>
            </a:r>
          </a:p>
          <a:p>
            <a:pPr marL="0" indent="0" algn="l" fontAlgn="base">
              <a:buNone/>
            </a:pPr>
            <a:r>
              <a:rPr lang="en-GB" b="0" i="0" dirty="0">
                <a:effectLst/>
                <a:latin typeface="inherit"/>
              </a:rPr>
              <a:t>Why should it, it is the hearse of a dad foot,</a:t>
            </a:r>
          </a:p>
          <a:p>
            <a:pPr marL="0" indent="0" algn="l" fontAlgn="base">
              <a:buNone/>
            </a:pPr>
            <a:endParaRPr lang="en-GB" b="0" i="0" dirty="0">
              <a:effectLst/>
              <a:latin typeface="inherit"/>
            </a:endParaRPr>
          </a:p>
          <a:p>
            <a:pPr marL="0" indent="0" algn="l" fontAlgn="base">
              <a:buNone/>
            </a:pPr>
            <a:r>
              <a:rPr lang="en-GB" b="0" i="0" dirty="0">
                <a:effectLst/>
                <a:latin typeface="inherit"/>
              </a:rPr>
              <a:t>The high, dead, toeless foot of this priest</a:t>
            </a:r>
          </a:p>
          <a:p>
            <a:pPr marL="0" indent="0" algn="l" fontAlgn="base">
              <a:buNone/>
            </a:pPr>
            <a:r>
              <a:rPr lang="en-GB" b="0" i="0" dirty="0">
                <a:effectLst/>
                <a:latin typeface="inherit"/>
              </a:rPr>
              <a:t>Who plumbs the well of his book,</a:t>
            </a:r>
          </a:p>
          <a:p>
            <a:pPr marL="0" indent="0" algn="l" fontAlgn="base">
              <a:buNone/>
            </a:pPr>
            <a:endParaRPr lang="en-GB" b="0" i="0" dirty="0">
              <a:effectLst/>
              <a:latin typeface="inherit"/>
            </a:endParaRPr>
          </a:p>
          <a:p>
            <a:pPr marL="0" indent="0" algn="l" fontAlgn="base">
              <a:buNone/>
            </a:pPr>
            <a:r>
              <a:rPr lang="en-GB" b="0" i="0" dirty="0">
                <a:effectLst/>
                <a:latin typeface="inherit"/>
              </a:rPr>
              <a:t>The bent print bulging before him like scenery.</a:t>
            </a:r>
          </a:p>
          <a:p>
            <a:pPr marL="0" indent="0" algn="l" fontAlgn="base">
              <a:buNone/>
            </a:pPr>
            <a:r>
              <a:rPr lang="en-GB" b="0" i="0" dirty="0">
                <a:effectLst/>
                <a:latin typeface="inherit"/>
              </a:rPr>
              <a:t>Obscene bikinis hid in the dunes,</a:t>
            </a:r>
          </a:p>
          <a:p>
            <a:pPr marL="0" indent="0" algn="l" fontAlgn="base">
              <a:buNone/>
            </a:pPr>
            <a:endParaRPr lang="en-GB" b="0" i="0" dirty="0">
              <a:effectLst/>
              <a:latin typeface="inherit"/>
            </a:endParaRPr>
          </a:p>
          <a:p>
            <a:pPr marL="0" indent="0" algn="l" fontAlgn="base">
              <a:buNone/>
            </a:pPr>
            <a:r>
              <a:rPr lang="en-GB" b="0" i="0" dirty="0">
                <a:effectLst/>
                <a:latin typeface="inherit"/>
              </a:rPr>
              <a:t>Breasts and hips a confectioner's sugar</a:t>
            </a:r>
          </a:p>
          <a:p>
            <a:pPr marL="0" indent="0" algn="l" fontAlgn="base">
              <a:buNone/>
            </a:pPr>
            <a:r>
              <a:rPr lang="en-GB" b="0" i="0" dirty="0">
                <a:effectLst/>
                <a:latin typeface="inherit"/>
              </a:rPr>
              <a:t>Of little crystals, titillating the light,</a:t>
            </a:r>
          </a:p>
          <a:p>
            <a:pPr marL="0" indent="0" algn="l" fontAlgn="base">
              <a:buNone/>
            </a:pPr>
            <a:endParaRPr lang="en-GB" b="0" i="0" dirty="0">
              <a:effectLst/>
              <a:latin typeface="inherit"/>
            </a:endParaRPr>
          </a:p>
          <a:p>
            <a:pPr marL="0" indent="0" algn="l" fontAlgn="base">
              <a:buNone/>
            </a:pPr>
            <a:r>
              <a:rPr lang="en-GB" b="0" i="0" dirty="0">
                <a:effectLst/>
                <a:latin typeface="inherit"/>
              </a:rPr>
              <a:t>While a green pool opens its eye,</a:t>
            </a:r>
          </a:p>
          <a:p>
            <a:pPr marL="0" indent="0" algn="l" fontAlgn="base">
              <a:buNone/>
            </a:pPr>
            <a:r>
              <a:rPr lang="en-GB" b="0" i="0" dirty="0">
                <a:effectLst/>
                <a:latin typeface="inherit"/>
              </a:rPr>
              <a:t>Sick with what it has swallowed----</a:t>
            </a:r>
          </a:p>
        </p:txBody>
      </p:sp>
      <p:sp>
        <p:nvSpPr>
          <p:cNvPr id="3" name="Τίτλος 2">
            <a:extLst>
              <a:ext uri="{FF2B5EF4-FFF2-40B4-BE49-F238E27FC236}">
                <a16:creationId xmlns:a16="http://schemas.microsoft.com/office/drawing/2014/main" id="{5CDFA9F1-3744-462D-8330-4C2A82D16EF4}"/>
              </a:ext>
            </a:extLst>
          </p:cNvPr>
          <p:cNvSpPr>
            <a:spLocks noGrp="1"/>
          </p:cNvSpPr>
          <p:nvPr>
            <p:ph type="title"/>
          </p:nvPr>
        </p:nvSpPr>
        <p:spPr>
          <a:xfrm>
            <a:off x="323528" y="692696"/>
            <a:ext cx="8229600" cy="468288"/>
          </a:xfrm>
        </p:spPr>
        <p:txBody>
          <a:bodyPr>
            <a:normAutofit fontScale="90000"/>
          </a:bodyPr>
          <a:lstStyle/>
          <a:p>
            <a:pPr algn="ctr"/>
            <a:r>
              <a:rPr lang="en-GB" sz="3100" dirty="0"/>
              <a:t>Sylvia Plath (1932-1963)</a:t>
            </a:r>
            <a:br>
              <a:rPr lang="en-GB" sz="3100" dirty="0"/>
            </a:br>
            <a:r>
              <a:rPr lang="en-GB" sz="2400" dirty="0" err="1"/>
              <a:t>Berck</a:t>
            </a:r>
            <a:r>
              <a:rPr lang="en-GB" sz="2400" dirty="0"/>
              <a:t> </a:t>
            </a:r>
            <a:r>
              <a:rPr lang="en-GB" sz="2400" dirty="0" err="1"/>
              <a:t>Plage</a:t>
            </a:r>
            <a:r>
              <a:rPr lang="en-GB" sz="2400" dirty="0"/>
              <a:t> (2)</a:t>
            </a:r>
          </a:p>
        </p:txBody>
      </p:sp>
      <p:sp>
        <p:nvSpPr>
          <p:cNvPr id="4" name="TextBox 3">
            <a:extLst>
              <a:ext uri="{FF2B5EF4-FFF2-40B4-BE49-F238E27FC236}">
                <a16:creationId xmlns:a16="http://schemas.microsoft.com/office/drawing/2014/main" id="{151A27F0-9C30-4D35-BB0D-FA93E58FEBB3}"/>
              </a:ext>
            </a:extLst>
          </p:cNvPr>
          <p:cNvSpPr txBox="1"/>
          <p:nvPr/>
        </p:nvSpPr>
        <p:spPr>
          <a:xfrm>
            <a:off x="5364088" y="1844824"/>
            <a:ext cx="2664296" cy="2123658"/>
          </a:xfrm>
          <a:prstGeom prst="rect">
            <a:avLst/>
          </a:prstGeom>
          <a:noFill/>
        </p:spPr>
        <p:txBody>
          <a:bodyPr wrap="square" rtlCol="0">
            <a:spAutoFit/>
          </a:bodyPr>
          <a:lstStyle/>
          <a:p>
            <a:r>
              <a:rPr lang="en-GB" sz="1100"/>
              <a:t>Limbs, images, shrieks. Behind the concrete bunkers</a:t>
            </a:r>
          </a:p>
          <a:p>
            <a:r>
              <a:rPr lang="en-GB" sz="1100"/>
              <a:t>Two lovers unstick themselves.</a:t>
            </a:r>
          </a:p>
          <a:p>
            <a:endParaRPr lang="en-GB" sz="1100"/>
          </a:p>
          <a:p>
            <a:r>
              <a:rPr lang="en-GB" sz="1100"/>
              <a:t>O white sea-crockery,</a:t>
            </a:r>
          </a:p>
          <a:p>
            <a:r>
              <a:rPr lang="en-GB" sz="1100"/>
              <a:t>What cupped sighs, what salt in the throat....</a:t>
            </a:r>
          </a:p>
          <a:p>
            <a:r>
              <a:rPr lang="en-GB" sz="1100"/>
              <a:t>And the onlooker, trembling,</a:t>
            </a:r>
          </a:p>
          <a:p>
            <a:r>
              <a:rPr lang="en-GB" sz="1100"/>
              <a:t>Drawn like a long material</a:t>
            </a:r>
          </a:p>
          <a:p>
            <a:endParaRPr lang="en-GB" sz="1100"/>
          </a:p>
          <a:p>
            <a:r>
              <a:rPr lang="en-GB" sz="1100"/>
              <a:t>Through a still virulence,</a:t>
            </a:r>
          </a:p>
          <a:p>
            <a:r>
              <a:rPr lang="en-GB" sz="1100"/>
              <a:t>And a weed, hairy as privates.</a:t>
            </a:r>
            <a:endParaRPr lang="en-GB" sz="1100" dirty="0"/>
          </a:p>
        </p:txBody>
      </p:sp>
    </p:spTree>
    <p:extLst>
      <p:ext uri="{BB962C8B-B14F-4D97-AF65-F5344CB8AC3E}">
        <p14:creationId xmlns:p14="http://schemas.microsoft.com/office/powerpoint/2010/main" val="3167013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6F1AFB16-8AE2-4009-86FE-CBEDB10DA607}"/>
              </a:ext>
            </a:extLst>
          </p:cNvPr>
          <p:cNvSpPr>
            <a:spLocks noGrp="1"/>
          </p:cNvSpPr>
          <p:nvPr>
            <p:ph idx="1"/>
          </p:nvPr>
        </p:nvSpPr>
        <p:spPr>
          <a:xfrm>
            <a:off x="1187624" y="1412776"/>
            <a:ext cx="3034680" cy="4572000"/>
          </a:xfrm>
        </p:spPr>
        <p:txBody>
          <a:bodyPr>
            <a:noAutofit/>
          </a:bodyPr>
          <a:lstStyle/>
          <a:p>
            <a:pPr marL="0" indent="0" algn="l" fontAlgn="base">
              <a:buNone/>
            </a:pPr>
            <a:r>
              <a:rPr lang="en-GB" sz="1400" b="0" i="0" dirty="0">
                <a:effectLst/>
                <a:latin typeface="Constantia" panose="02030602050306030303" pitchFamily="18" charset="0"/>
              </a:rPr>
              <a:t>On the balconies of the hotel, things are glittering.</a:t>
            </a:r>
          </a:p>
          <a:p>
            <a:pPr marL="0" indent="0" algn="l" fontAlgn="base">
              <a:buNone/>
            </a:pPr>
            <a:r>
              <a:rPr lang="en-GB" sz="1400" b="0" i="0" dirty="0">
                <a:effectLst/>
                <a:latin typeface="Constantia" panose="02030602050306030303" pitchFamily="18" charset="0"/>
              </a:rPr>
              <a:t>Things, things----</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Tubular steel wheelchairs, </a:t>
            </a:r>
            <a:r>
              <a:rPr lang="en-GB" sz="1400" b="0" i="0" dirty="0" err="1">
                <a:effectLst/>
                <a:latin typeface="Constantia" panose="02030602050306030303" pitchFamily="18" charset="0"/>
              </a:rPr>
              <a:t>aluminum</a:t>
            </a:r>
            <a:r>
              <a:rPr lang="en-GB" sz="1400" b="0" i="0" dirty="0">
                <a:effectLst/>
                <a:latin typeface="Constantia" panose="02030602050306030303" pitchFamily="18" charset="0"/>
              </a:rPr>
              <a:t> crutches.</a:t>
            </a:r>
          </a:p>
          <a:p>
            <a:pPr marL="0" indent="0" algn="l" fontAlgn="base">
              <a:buNone/>
            </a:pPr>
            <a:r>
              <a:rPr lang="en-GB" sz="1400" b="0" i="0" dirty="0">
                <a:effectLst/>
                <a:latin typeface="Constantia" panose="02030602050306030303" pitchFamily="18" charset="0"/>
              </a:rPr>
              <a:t>Such salt-sweetness. Why should I walk</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Beyond the breakwater, spotty with barnacles?</a:t>
            </a:r>
          </a:p>
          <a:p>
            <a:pPr marL="0" indent="0" algn="l" fontAlgn="base">
              <a:buNone/>
            </a:pPr>
            <a:r>
              <a:rPr lang="en-GB" sz="1400" b="0" i="0" dirty="0">
                <a:effectLst/>
                <a:latin typeface="Constantia" panose="02030602050306030303" pitchFamily="18" charset="0"/>
              </a:rPr>
              <a:t>I am not a nurse, white and attendant,</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I am not a smile.</a:t>
            </a:r>
          </a:p>
          <a:p>
            <a:pPr marL="0" indent="0" algn="l" fontAlgn="base">
              <a:buNone/>
            </a:pPr>
            <a:r>
              <a:rPr lang="en-GB" sz="1400" b="0" i="0" dirty="0">
                <a:effectLst/>
                <a:latin typeface="Constantia" panose="02030602050306030303" pitchFamily="18" charset="0"/>
              </a:rPr>
              <a:t>These children are after something, with hooks and cries,</a:t>
            </a:r>
          </a:p>
        </p:txBody>
      </p:sp>
      <p:sp>
        <p:nvSpPr>
          <p:cNvPr id="3" name="Τίτλος 2">
            <a:extLst>
              <a:ext uri="{FF2B5EF4-FFF2-40B4-BE49-F238E27FC236}">
                <a16:creationId xmlns:a16="http://schemas.microsoft.com/office/drawing/2014/main" id="{5CDFA9F1-3744-462D-8330-4C2A82D16EF4}"/>
              </a:ext>
            </a:extLst>
          </p:cNvPr>
          <p:cNvSpPr>
            <a:spLocks noGrp="1"/>
          </p:cNvSpPr>
          <p:nvPr>
            <p:ph type="title"/>
          </p:nvPr>
        </p:nvSpPr>
        <p:spPr>
          <a:xfrm>
            <a:off x="323528" y="692696"/>
            <a:ext cx="8229600" cy="468288"/>
          </a:xfrm>
        </p:spPr>
        <p:txBody>
          <a:bodyPr>
            <a:normAutofit fontScale="90000"/>
          </a:bodyPr>
          <a:lstStyle/>
          <a:p>
            <a:pPr algn="ctr"/>
            <a:r>
              <a:rPr lang="en-GB" sz="3100" dirty="0"/>
              <a:t>Sylvia Plath (1932-1963)</a:t>
            </a:r>
            <a:br>
              <a:rPr lang="en-GB" sz="3100" dirty="0"/>
            </a:br>
            <a:r>
              <a:rPr lang="en-GB" sz="2400" dirty="0" err="1"/>
              <a:t>Berck</a:t>
            </a:r>
            <a:r>
              <a:rPr lang="en-GB" sz="2400" dirty="0"/>
              <a:t> </a:t>
            </a:r>
            <a:r>
              <a:rPr lang="en-GB" sz="2400" dirty="0" err="1"/>
              <a:t>Plage</a:t>
            </a:r>
            <a:r>
              <a:rPr lang="en-GB" sz="2400" dirty="0"/>
              <a:t> (3)</a:t>
            </a:r>
          </a:p>
        </p:txBody>
      </p:sp>
      <p:sp>
        <p:nvSpPr>
          <p:cNvPr id="5" name="TextBox 4">
            <a:extLst>
              <a:ext uri="{FF2B5EF4-FFF2-40B4-BE49-F238E27FC236}">
                <a16:creationId xmlns:a16="http://schemas.microsoft.com/office/drawing/2014/main" id="{9DF5EC00-93C0-4B81-BA4A-90B821916E5F}"/>
              </a:ext>
            </a:extLst>
          </p:cNvPr>
          <p:cNvSpPr txBox="1"/>
          <p:nvPr/>
        </p:nvSpPr>
        <p:spPr>
          <a:xfrm>
            <a:off x="5508104" y="1412776"/>
            <a:ext cx="2727920" cy="4185761"/>
          </a:xfrm>
          <a:prstGeom prst="rect">
            <a:avLst/>
          </a:prstGeom>
          <a:noFill/>
        </p:spPr>
        <p:txBody>
          <a:bodyPr wrap="square" rtlCol="0">
            <a:spAutoFit/>
          </a:bodyPr>
          <a:lstStyle/>
          <a:p>
            <a:pPr marL="0" indent="0" algn="l" fontAlgn="base">
              <a:buNone/>
            </a:pPr>
            <a:r>
              <a:rPr lang="en-GB" sz="1400" b="0" i="0" dirty="0">
                <a:effectLst/>
                <a:latin typeface="Constantia" panose="02030602050306030303" pitchFamily="18" charset="0"/>
              </a:rPr>
              <a:t>And my heart too small to bandage their terrible faults.</a:t>
            </a:r>
          </a:p>
          <a:p>
            <a:pPr marL="0" indent="0" algn="l" fontAlgn="base">
              <a:buNone/>
            </a:pPr>
            <a:r>
              <a:rPr lang="en-GB" sz="1400" b="0" i="0" dirty="0">
                <a:effectLst/>
                <a:latin typeface="Constantia" panose="02030602050306030303" pitchFamily="18" charset="0"/>
              </a:rPr>
              <a:t>This is the side of a man: his red ribs,</a:t>
            </a:r>
          </a:p>
          <a:p>
            <a:endParaRPr lang="en-GB" sz="1400" dirty="0"/>
          </a:p>
          <a:p>
            <a:r>
              <a:rPr lang="en-GB" sz="1400" dirty="0"/>
              <a:t>The nerves bursting like trees, and this is the surgeon:</a:t>
            </a:r>
          </a:p>
          <a:p>
            <a:r>
              <a:rPr lang="en-GB" sz="1400" dirty="0"/>
              <a:t>One </a:t>
            </a:r>
            <a:r>
              <a:rPr lang="en-GB" sz="1400" dirty="0" err="1"/>
              <a:t>mirrory</a:t>
            </a:r>
            <a:r>
              <a:rPr lang="en-GB" sz="1400" dirty="0"/>
              <a:t> eye----</a:t>
            </a:r>
          </a:p>
          <a:p>
            <a:r>
              <a:rPr lang="en-GB" sz="1400" dirty="0"/>
              <a:t>A facet of knowledge.</a:t>
            </a:r>
          </a:p>
          <a:p>
            <a:r>
              <a:rPr lang="en-GB" sz="1400" dirty="0"/>
              <a:t>On a striped mattress in one room</a:t>
            </a:r>
          </a:p>
          <a:p>
            <a:endParaRPr lang="en-GB" sz="1400" dirty="0"/>
          </a:p>
          <a:p>
            <a:r>
              <a:rPr lang="en-GB" sz="1400" dirty="0"/>
              <a:t>An old man is vanishing.</a:t>
            </a:r>
          </a:p>
          <a:p>
            <a:r>
              <a:rPr lang="en-GB" sz="1400" dirty="0"/>
              <a:t>There is no help in his weeping wife.</a:t>
            </a:r>
          </a:p>
          <a:p>
            <a:endParaRPr lang="en-GB" sz="1400" dirty="0"/>
          </a:p>
          <a:p>
            <a:r>
              <a:rPr lang="en-GB" sz="1400" dirty="0"/>
              <a:t>Where are the eye-stones, yellow and valuable,</a:t>
            </a:r>
          </a:p>
          <a:p>
            <a:r>
              <a:rPr lang="en-GB" sz="1400" dirty="0"/>
              <a:t>And the tongue, sapphire of ash.</a:t>
            </a:r>
          </a:p>
        </p:txBody>
      </p:sp>
    </p:spTree>
    <p:extLst>
      <p:ext uri="{BB962C8B-B14F-4D97-AF65-F5344CB8AC3E}">
        <p14:creationId xmlns:p14="http://schemas.microsoft.com/office/powerpoint/2010/main" val="2629623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6F1AFB16-8AE2-4009-86FE-CBEDB10DA607}"/>
              </a:ext>
            </a:extLst>
          </p:cNvPr>
          <p:cNvSpPr>
            <a:spLocks noGrp="1"/>
          </p:cNvSpPr>
          <p:nvPr>
            <p:ph idx="1"/>
          </p:nvPr>
        </p:nvSpPr>
        <p:spPr>
          <a:xfrm>
            <a:off x="1187624" y="1412776"/>
            <a:ext cx="3034680" cy="4572000"/>
          </a:xfrm>
        </p:spPr>
        <p:txBody>
          <a:bodyPr>
            <a:noAutofit/>
          </a:bodyPr>
          <a:lstStyle/>
          <a:p>
            <a:pPr marL="0" indent="0" algn="l" fontAlgn="base">
              <a:buNone/>
            </a:pPr>
            <a:r>
              <a:rPr lang="en-GB" sz="1400" b="0" i="0" dirty="0">
                <a:effectLst/>
                <a:latin typeface="Constantia" panose="02030602050306030303" pitchFamily="18" charset="0"/>
              </a:rPr>
              <a:t>A wedding-cake face in a paper frill.</a:t>
            </a:r>
          </a:p>
          <a:p>
            <a:pPr marL="0" indent="0" algn="l" fontAlgn="base">
              <a:buNone/>
            </a:pPr>
            <a:r>
              <a:rPr lang="en-GB" sz="1400" b="0" i="0" dirty="0">
                <a:effectLst/>
                <a:latin typeface="Constantia" panose="02030602050306030303" pitchFamily="18" charset="0"/>
              </a:rPr>
              <a:t>How superior he is now.</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It is like possessing a saint.</a:t>
            </a:r>
          </a:p>
          <a:p>
            <a:pPr marL="0" indent="0" algn="l" fontAlgn="base">
              <a:buNone/>
            </a:pPr>
            <a:r>
              <a:rPr lang="en-GB" sz="1400" b="0" i="0" dirty="0">
                <a:effectLst/>
                <a:latin typeface="Constantia" panose="02030602050306030303" pitchFamily="18" charset="0"/>
              </a:rPr>
              <a:t>The nurses in their wing-caps are no longer so beautiful;</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They are browning, like touched gardenias.</a:t>
            </a:r>
          </a:p>
          <a:p>
            <a:pPr marL="0" indent="0" algn="l" fontAlgn="base">
              <a:buNone/>
            </a:pPr>
            <a:r>
              <a:rPr lang="en-GB" sz="1400" b="0" i="0" dirty="0">
                <a:effectLst/>
                <a:latin typeface="Constantia" panose="02030602050306030303" pitchFamily="18" charset="0"/>
              </a:rPr>
              <a:t>The bed is rolled from the wall.</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This is what it is to be complete. It is horrible.</a:t>
            </a:r>
          </a:p>
          <a:p>
            <a:pPr marL="0" indent="0" algn="l" fontAlgn="base">
              <a:buNone/>
            </a:pPr>
            <a:r>
              <a:rPr lang="en-GB" sz="1400" b="0" i="0" dirty="0">
                <a:effectLst/>
                <a:latin typeface="Constantia" panose="02030602050306030303" pitchFamily="18" charset="0"/>
              </a:rPr>
              <a:t>Is he wearing </a:t>
            </a:r>
            <a:r>
              <a:rPr lang="en-GB" sz="1400" b="0" i="0" dirty="0" err="1">
                <a:effectLst/>
                <a:latin typeface="Constantia" panose="02030602050306030303" pitchFamily="18" charset="0"/>
              </a:rPr>
              <a:t>pajamas</a:t>
            </a:r>
            <a:r>
              <a:rPr lang="en-GB" sz="1400" b="0" i="0" dirty="0">
                <a:effectLst/>
                <a:latin typeface="Constantia" panose="02030602050306030303" pitchFamily="18" charset="0"/>
              </a:rPr>
              <a:t> or an evening suit</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Under the glued sheet from which his powdery beak</a:t>
            </a:r>
          </a:p>
          <a:p>
            <a:pPr marL="0" indent="0" algn="l" fontAlgn="base">
              <a:buNone/>
            </a:pPr>
            <a:r>
              <a:rPr lang="en-GB" sz="1400" b="0" i="0" dirty="0">
                <a:effectLst/>
                <a:latin typeface="Constantia" panose="02030602050306030303" pitchFamily="18" charset="0"/>
              </a:rPr>
              <a:t>Rises so whitely </a:t>
            </a:r>
            <a:r>
              <a:rPr lang="en-GB" sz="1400" b="0" i="0" dirty="0" err="1">
                <a:effectLst/>
                <a:latin typeface="Constantia" panose="02030602050306030303" pitchFamily="18" charset="0"/>
              </a:rPr>
              <a:t>unbuffeted</a:t>
            </a:r>
            <a:r>
              <a:rPr lang="en-GB" sz="1400" b="0" i="0" dirty="0">
                <a:effectLst/>
                <a:latin typeface="Constantia" panose="02030602050306030303" pitchFamily="18" charset="0"/>
              </a:rPr>
              <a:t>?</a:t>
            </a:r>
          </a:p>
        </p:txBody>
      </p:sp>
      <p:sp>
        <p:nvSpPr>
          <p:cNvPr id="3" name="Τίτλος 2">
            <a:extLst>
              <a:ext uri="{FF2B5EF4-FFF2-40B4-BE49-F238E27FC236}">
                <a16:creationId xmlns:a16="http://schemas.microsoft.com/office/drawing/2014/main" id="{5CDFA9F1-3744-462D-8330-4C2A82D16EF4}"/>
              </a:ext>
            </a:extLst>
          </p:cNvPr>
          <p:cNvSpPr>
            <a:spLocks noGrp="1"/>
          </p:cNvSpPr>
          <p:nvPr>
            <p:ph type="title"/>
          </p:nvPr>
        </p:nvSpPr>
        <p:spPr>
          <a:xfrm>
            <a:off x="323528" y="692696"/>
            <a:ext cx="8229600" cy="468288"/>
          </a:xfrm>
        </p:spPr>
        <p:txBody>
          <a:bodyPr>
            <a:normAutofit fontScale="90000"/>
          </a:bodyPr>
          <a:lstStyle/>
          <a:p>
            <a:pPr algn="ctr"/>
            <a:r>
              <a:rPr lang="en-GB" sz="3100" dirty="0"/>
              <a:t>Sylvia Plath (1932-1963)</a:t>
            </a:r>
            <a:br>
              <a:rPr lang="en-GB" sz="3100" dirty="0"/>
            </a:br>
            <a:r>
              <a:rPr lang="en-GB" sz="2400" dirty="0" err="1"/>
              <a:t>Berck</a:t>
            </a:r>
            <a:r>
              <a:rPr lang="en-GB" sz="2400" dirty="0"/>
              <a:t> </a:t>
            </a:r>
            <a:r>
              <a:rPr lang="en-GB" sz="2400" dirty="0" err="1"/>
              <a:t>Plage</a:t>
            </a:r>
            <a:r>
              <a:rPr lang="en-GB" sz="2400" dirty="0"/>
              <a:t> (4)</a:t>
            </a:r>
          </a:p>
        </p:txBody>
      </p:sp>
      <p:sp>
        <p:nvSpPr>
          <p:cNvPr id="5" name="TextBox 4">
            <a:extLst>
              <a:ext uri="{FF2B5EF4-FFF2-40B4-BE49-F238E27FC236}">
                <a16:creationId xmlns:a16="http://schemas.microsoft.com/office/drawing/2014/main" id="{9DF5EC00-93C0-4B81-BA4A-90B821916E5F}"/>
              </a:ext>
            </a:extLst>
          </p:cNvPr>
          <p:cNvSpPr txBox="1"/>
          <p:nvPr/>
        </p:nvSpPr>
        <p:spPr>
          <a:xfrm>
            <a:off x="4788024" y="1400260"/>
            <a:ext cx="2727920" cy="3754874"/>
          </a:xfrm>
          <a:prstGeom prst="rect">
            <a:avLst/>
          </a:prstGeom>
          <a:noFill/>
        </p:spPr>
        <p:txBody>
          <a:bodyPr wrap="square" rtlCol="0">
            <a:spAutoFit/>
          </a:bodyPr>
          <a:lstStyle/>
          <a:p>
            <a:pPr marL="0" indent="0" algn="l" fontAlgn="base">
              <a:buNone/>
            </a:pPr>
            <a:r>
              <a:rPr lang="en-GB" sz="1400"/>
              <a:t>They propped his jaw with a book until it stiffened</a:t>
            </a:r>
          </a:p>
          <a:p>
            <a:pPr marL="0" indent="0" algn="l" fontAlgn="base">
              <a:buNone/>
            </a:pPr>
            <a:r>
              <a:rPr lang="en-GB" sz="1400"/>
              <a:t>And folded his hands, that were shaking: goodbye, goodbye.</a:t>
            </a:r>
          </a:p>
          <a:p>
            <a:pPr marL="0" indent="0" algn="l" fontAlgn="base">
              <a:buNone/>
            </a:pPr>
            <a:endParaRPr lang="en-GB" sz="1400"/>
          </a:p>
          <a:p>
            <a:pPr marL="0" indent="0" algn="l" fontAlgn="base">
              <a:buNone/>
            </a:pPr>
            <a:r>
              <a:rPr lang="en-GB" sz="1400"/>
              <a:t>Now the washed sheets fly in the sun,</a:t>
            </a:r>
          </a:p>
          <a:p>
            <a:pPr marL="0" indent="0" algn="l" fontAlgn="base">
              <a:buNone/>
            </a:pPr>
            <a:r>
              <a:rPr lang="en-GB" sz="1400"/>
              <a:t>The pillow cases are sweetening.</a:t>
            </a:r>
          </a:p>
          <a:p>
            <a:pPr marL="0" indent="0" algn="l" fontAlgn="base">
              <a:buNone/>
            </a:pPr>
            <a:endParaRPr lang="en-GB" sz="1400"/>
          </a:p>
          <a:p>
            <a:pPr marL="0" indent="0" algn="l" fontAlgn="base">
              <a:buNone/>
            </a:pPr>
            <a:r>
              <a:rPr lang="en-GB" sz="1400"/>
              <a:t>It is a blessing, it is a blessing:</a:t>
            </a:r>
          </a:p>
          <a:p>
            <a:pPr marL="0" indent="0" algn="l" fontAlgn="base">
              <a:buNone/>
            </a:pPr>
            <a:r>
              <a:rPr lang="en-GB" sz="1400"/>
              <a:t>The long coffin of soap-colored oak,</a:t>
            </a:r>
          </a:p>
          <a:p>
            <a:pPr marL="0" indent="0" algn="l" fontAlgn="base">
              <a:buNone/>
            </a:pPr>
            <a:endParaRPr lang="en-GB" sz="1400"/>
          </a:p>
          <a:p>
            <a:pPr marL="0" indent="0" algn="l" fontAlgn="base">
              <a:buNone/>
            </a:pPr>
            <a:r>
              <a:rPr lang="en-GB" sz="1400"/>
              <a:t>The curious bearers and the raw date</a:t>
            </a:r>
          </a:p>
          <a:p>
            <a:pPr marL="0" indent="0" algn="l" fontAlgn="base">
              <a:buNone/>
            </a:pPr>
            <a:r>
              <a:rPr lang="en-GB" sz="1400"/>
              <a:t>Engraving itself in silver with marvelous calm.</a:t>
            </a:r>
            <a:endParaRPr lang="en-GB" sz="1400" dirty="0"/>
          </a:p>
        </p:txBody>
      </p:sp>
    </p:spTree>
    <p:extLst>
      <p:ext uri="{BB962C8B-B14F-4D97-AF65-F5344CB8AC3E}">
        <p14:creationId xmlns:p14="http://schemas.microsoft.com/office/powerpoint/2010/main" val="1366132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6F1AFB16-8AE2-4009-86FE-CBEDB10DA607}"/>
              </a:ext>
            </a:extLst>
          </p:cNvPr>
          <p:cNvSpPr>
            <a:spLocks noGrp="1"/>
          </p:cNvSpPr>
          <p:nvPr>
            <p:ph idx="1"/>
          </p:nvPr>
        </p:nvSpPr>
        <p:spPr>
          <a:xfrm>
            <a:off x="683568" y="1268760"/>
            <a:ext cx="3538736" cy="4716016"/>
          </a:xfrm>
        </p:spPr>
        <p:txBody>
          <a:bodyPr>
            <a:noAutofit/>
          </a:bodyPr>
          <a:lstStyle/>
          <a:p>
            <a:pPr marL="0" indent="0" algn="l" fontAlgn="base">
              <a:buNone/>
            </a:pPr>
            <a:r>
              <a:rPr lang="en-GB" sz="1400" b="0" i="0" dirty="0">
                <a:effectLst/>
                <a:latin typeface="Constantia" panose="02030602050306030303" pitchFamily="18" charset="0"/>
              </a:rPr>
              <a:t>The </a:t>
            </a:r>
            <a:r>
              <a:rPr lang="en-GB" sz="1400" b="0" i="0" dirty="0" err="1">
                <a:effectLst/>
                <a:latin typeface="Constantia" panose="02030602050306030303" pitchFamily="18" charset="0"/>
              </a:rPr>
              <a:t>gray</a:t>
            </a:r>
            <a:r>
              <a:rPr lang="en-GB" sz="1400" b="0" i="0" dirty="0">
                <a:effectLst/>
                <a:latin typeface="Constantia" panose="02030602050306030303" pitchFamily="18" charset="0"/>
              </a:rPr>
              <a:t> sky lowers, the hills like a green sea</a:t>
            </a:r>
          </a:p>
          <a:p>
            <a:pPr marL="0" indent="0" algn="l" fontAlgn="base">
              <a:buNone/>
            </a:pPr>
            <a:r>
              <a:rPr lang="en-GB" sz="1400" b="0" i="0" dirty="0">
                <a:effectLst/>
                <a:latin typeface="Constantia" panose="02030602050306030303" pitchFamily="18" charset="0"/>
              </a:rPr>
              <a:t>Run fold upon fold far off, concealing their hollows,</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The hollows in which rock the thoughts of the wife----</a:t>
            </a:r>
          </a:p>
          <a:p>
            <a:pPr marL="0" indent="0" algn="l" fontAlgn="base">
              <a:buNone/>
            </a:pPr>
            <a:r>
              <a:rPr lang="en-GB" sz="1400" b="0" i="0" dirty="0">
                <a:effectLst/>
                <a:latin typeface="Constantia" panose="02030602050306030303" pitchFamily="18" charset="0"/>
              </a:rPr>
              <a:t>Blunt, practical boats</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Full of dresses and hats and china and married daughters.</a:t>
            </a:r>
          </a:p>
          <a:p>
            <a:pPr marL="0" indent="0" algn="l" fontAlgn="base">
              <a:buNone/>
            </a:pPr>
            <a:r>
              <a:rPr lang="en-GB" sz="1400" b="0" i="0" dirty="0">
                <a:effectLst/>
                <a:latin typeface="Constantia" panose="02030602050306030303" pitchFamily="18" charset="0"/>
              </a:rPr>
              <a:t>In the </a:t>
            </a:r>
            <a:r>
              <a:rPr lang="en-GB" sz="1400" b="0" i="0" dirty="0" err="1">
                <a:effectLst/>
                <a:latin typeface="Constantia" panose="02030602050306030303" pitchFamily="18" charset="0"/>
              </a:rPr>
              <a:t>parlor</a:t>
            </a:r>
            <a:r>
              <a:rPr lang="en-GB" sz="1400" b="0" i="0" dirty="0">
                <a:effectLst/>
                <a:latin typeface="Constantia" panose="02030602050306030303" pitchFamily="18" charset="0"/>
              </a:rPr>
              <a:t> of the stone house</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One curtain is flickering from the open window,</a:t>
            </a:r>
          </a:p>
          <a:p>
            <a:pPr marL="0" indent="0" algn="l" fontAlgn="base">
              <a:buNone/>
            </a:pPr>
            <a:r>
              <a:rPr lang="en-GB" sz="1400" b="0" i="0" dirty="0">
                <a:effectLst/>
                <a:latin typeface="Constantia" panose="02030602050306030303" pitchFamily="18" charset="0"/>
              </a:rPr>
              <a:t>Flickering and pouring, a pitiful candle.</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This is the tongue of the dead man: remember, remember.</a:t>
            </a:r>
          </a:p>
          <a:p>
            <a:pPr marL="0" indent="0" algn="l" fontAlgn="base">
              <a:buNone/>
            </a:pPr>
            <a:r>
              <a:rPr lang="en-GB" sz="1400" b="0" i="0" dirty="0">
                <a:effectLst/>
                <a:latin typeface="Constantia" panose="02030602050306030303" pitchFamily="18" charset="0"/>
              </a:rPr>
              <a:t>How far he is now, his actions</a:t>
            </a:r>
          </a:p>
        </p:txBody>
      </p:sp>
      <p:sp>
        <p:nvSpPr>
          <p:cNvPr id="3" name="Τίτλος 2">
            <a:extLst>
              <a:ext uri="{FF2B5EF4-FFF2-40B4-BE49-F238E27FC236}">
                <a16:creationId xmlns:a16="http://schemas.microsoft.com/office/drawing/2014/main" id="{5CDFA9F1-3744-462D-8330-4C2A82D16EF4}"/>
              </a:ext>
            </a:extLst>
          </p:cNvPr>
          <p:cNvSpPr>
            <a:spLocks noGrp="1"/>
          </p:cNvSpPr>
          <p:nvPr>
            <p:ph type="title"/>
          </p:nvPr>
        </p:nvSpPr>
        <p:spPr>
          <a:xfrm>
            <a:off x="323528" y="692696"/>
            <a:ext cx="8229600" cy="468288"/>
          </a:xfrm>
        </p:spPr>
        <p:txBody>
          <a:bodyPr>
            <a:normAutofit fontScale="90000"/>
          </a:bodyPr>
          <a:lstStyle/>
          <a:p>
            <a:pPr algn="ctr"/>
            <a:r>
              <a:rPr lang="en-GB" sz="3100" dirty="0"/>
              <a:t>Sylvia Plath (1932-1963)</a:t>
            </a:r>
            <a:br>
              <a:rPr lang="en-GB" sz="3100" dirty="0"/>
            </a:br>
            <a:r>
              <a:rPr lang="en-GB" sz="2400" dirty="0" err="1"/>
              <a:t>Berck</a:t>
            </a:r>
            <a:r>
              <a:rPr lang="en-GB" sz="2400" dirty="0"/>
              <a:t> </a:t>
            </a:r>
            <a:r>
              <a:rPr lang="en-GB" sz="2400" dirty="0" err="1"/>
              <a:t>Plage</a:t>
            </a:r>
            <a:r>
              <a:rPr lang="en-GB" sz="2400" dirty="0"/>
              <a:t> (5)</a:t>
            </a:r>
          </a:p>
        </p:txBody>
      </p:sp>
      <p:sp>
        <p:nvSpPr>
          <p:cNvPr id="5" name="TextBox 4">
            <a:extLst>
              <a:ext uri="{FF2B5EF4-FFF2-40B4-BE49-F238E27FC236}">
                <a16:creationId xmlns:a16="http://schemas.microsoft.com/office/drawing/2014/main" id="{9DF5EC00-93C0-4B81-BA4A-90B821916E5F}"/>
              </a:ext>
            </a:extLst>
          </p:cNvPr>
          <p:cNvSpPr txBox="1"/>
          <p:nvPr/>
        </p:nvSpPr>
        <p:spPr>
          <a:xfrm>
            <a:off x="4788024" y="1400260"/>
            <a:ext cx="2727920" cy="3970318"/>
          </a:xfrm>
          <a:prstGeom prst="rect">
            <a:avLst/>
          </a:prstGeom>
          <a:noFill/>
        </p:spPr>
        <p:txBody>
          <a:bodyPr wrap="square" rtlCol="0">
            <a:spAutoFit/>
          </a:bodyPr>
          <a:lstStyle/>
          <a:p>
            <a:pPr marL="0" indent="0" algn="l" fontAlgn="base">
              <a:buNone/>
            </a:pPr>
            <a:r>
              <a:rPr lang="en-GB" sz="1400" dirty="0"/>
              <a:t>Around him like </a:t>
            </a:r>
            <a:r>
              <a:rPr lang="en-GB" sz="1400" dirty="0" err="1"/>
              <a:t>livingroom</a:t>
            </a:r>
            <a:r>
              <a:rPr lang="en-GB" sz="1400" dirty="0"/>
              <a:t> furniture, like a décor.</a:t>
            </a:r>
          </a:p>
          <a:p>
            <a:pPr marL="0" indent="0" algn="l" fontAlgn="base">
              <a:buNone/>
            </a:pPr>
            <a:r>
              <a:rPr lang="en-GB" sz="1400" dirty="0"/>
              <a:t>As the </a:t>
            </a:r>
            <a:r>
              <a:rPr lang="en-GB" sz="1400" dirty="0" err="1"/>
              <a:t>pallors</a:t>
            </a:r>
            <a:r>
              <a:rPr lang="en-GB" sz="1400" dirty="0"/>
              <a:t> gather----</a:t>
            </a:r>
          </a:p>
          <a:p>
            <a:pPr marL="0" indent="0" algn="l" fontAlgn="base">
              <a:buNone/>
            </a:pPr>
            <a:endParaRPr lang="en-GB" sz="1400" dirty="0"/>
          </a:p>
          <a:p>
            <a:pPr marL="0" indent="0" algn="l" fontAlgn="base">
              <a:buNone/>
            </a:pPr>
            <a:r>
              <a:rPr lang="en-GB" sz="1400" dirty="0"/>
              <a:t>The </a:t>
            </a:r>
            <a:r>
              <a:rPr lang="en-GB" sz="1400" dirty="0" err="1"/>
              <a:t>pallors</a:t>
            </a:r>
            <a:r>
              <a:rPr lang="en-GB" sz="1400" dirty="0"/>
              <a:t> of hands and </a:t>
            </a:r>
            <a:r>
              <a:rPr lang="en-GB" sz="1400" dirty="0" err="1"/>
              <a:t>neighborly</a:t>
            </a:r>
            <a:r>
              <a:rPr lang="en-GB" sz="1400" dirty="0"/>
              <a:t> faces,</a:t>
            </a:r>
          </a:p>
          <a:p>
            <a:pPr marL="0" indent="0" algn="l" fontAlgn="base">
              <a:buNone/>
            </a:pPr>
            <a:r>
              <a:rPr lang="en-GB" sz="1400" dirty="0"/>
              <a:t>The elate </a:t>
            </a:r>
            <a:r>
              <a:rPr lang="en-GB" sz="1400" dirty="0" err="1"/>
              <a:t>pallors</a:t>
            </a:r>
            <a:r>
              <a:rPr lang="en-GB" sz="1400" dirty="0"/>
              <a:t> of flying iris.</a:t>
            </a:r>
          </a:p>
          <a:p>
            <a:pPr marL="0" indent="0" algn="l" fontAlgn="base">
              <a:buNone/>
            </a:pPr>
            <a:endParaRPr lang="en-GB" sz="1400" dirty="0"/>
          </a:p>
          <a:p>
            <a:pPr marL="0" indent="0" algn="l" fontAlgn="base">
              <a:buNone/>
            </a:pPr>
            <a:r>
              <a:rPr lang="en-GB" sz="1400" dirty="0"/>
              <a:t>They are flying off into nothing: remember us.</a:t>
            </a:r>
          </a:p>
          <a:p>
            <a:pPr marL="0" indent="0" algn="l" fontAlgn="base">
              <a:buNone/>
            </a:pPr>
            <a:r>
              <a:rPr lang="en-GB" sz="1400" dirty="0"/>
              <a:t>The empty benches of memory look over stones,</a:t>
            </a:r>
          </a:p>
          <a:p>
            <a:pPr marL="0" indent="0" algn="l" fontAlgn="base">
              <a:buNone/>
            </a:pPr>
            <a:endParaRPr lang="en-GB" sz="1400" dirty="0"/>
          </a:p>
          <a:p>
            <a:pPr marL="0" indent="0" algn="l" fontAlgn="base">
              <a:buNone/>
            </a:pPr>
            <a:r>
              <a:rPr lang="en-GB" sz="1400" dirty="0"/>
              <a:t>Marble facades with blue veins, and jelly-glassfuls of daffodils.</a:t>
            </a:r>
          </a:p>
          <a:p>
            <a:pPr marL="0" indent="0" algn="l" fontAlgn="base">
              <a:buNone/>
            </a:pPr>
            <a:r>
              <a:rPr lang="en-GB" sz="1400" dirty="0"/>
              <a:t>It is so beautiful up here: it is a stopping place.</a:t>
            </a:r>
          </a:p>
          <a:p>
            <a:pPr marL="0" indent="0" algn="l" fontAlgn="base">
              <a:buNone/>
            </a:pPr>
            <a:endParaRPr lang="en-GB" sz="1400" dirty="0"/>
          </a:p>
        </p:txBody>
      </p:sp>
    </p:spTree>
    <p:extLst>
      <p:ext uri="{BB962C8B-B14F-4D97-AF65-F5344CB8AC3E}">
        <p14:creationId xmlns:p14="http://schemas.microsoft.com/office/powerpoint/2010/main" val="1585732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r>
              <a:rPr lang="en-US" dirty="0"/>
              <a:t>T.S. Eliot’s </a:t>
            </a:r>
            <a:r>
              <a:rPr lang="en-US" i="1" dirty="0"/>
              <a:t>The Waste Land</a:t>
            </a:r>
            <a:r>
              <a:rPr lang="en-US" dirty="0"/>
              <a:t> (1922): Western civilization as a bleak desert in need of rain, a spiritual renewal. It echoes Dante’s </a:t>
            </a:r>
            <a:r>
              <a:rPr lang="en-US" i="1" dirty="0"/>
              <a:t>Inferno</a:t>
            </a:r>
            <a:r>
              <a:rPr lang="en-US" dirty="0"/>
              <a:t> to evoke London’s streets around WWI. </a:t>
            </a:r>
            <a:endParaRPr lang="el-GR" dirty="0"/>
          </a:p>
          <a:p>
            <a:r>
              <a:rPr lang="en-US" dirty="0"/>
              <a:t>I had not thought death had undone so many…(lines 60-63)</a:t>
            </a:r>
            <a:endParaRPr lang="el-GR" dirty="0"/>
          </a:p>
          <a:p>
            <a:r>
              <a:rPr lang="en-US" dirty="0"/>
              <a:t>Studied Sanskrit and Oriental philosophy. Wrote abstract iconoclastic poetry. </a:t>
            </a:r>
            <a:endParaRPr lang="el-GR" dirty="0"/>
          </a:p>
          <a:p>
            <a:r>
              <a:rPr lang="en-US" dirty="0"/>
              <a:t>Ezra Pound’s </a:t>
            </a:r>
            <a:r>
              <a:rPr lang="en-US" i="1" dirty="0"/>
              <a:t>Cantos</a:t>
            </a:r>
            <a:r>
              <a:rPr lang="en-US" dirty="0"/>
              <a:t> and </a:t>
            </a:r>
          </a:p>
          <a:p>
            <a:endParaRPr lang="en-US" dirty="0"/>
          </a:p>
          <a:p>
            <a:pPr>
              <a:buNone/>
            </a:pPr>
            <a:r>
              <a:rPr lang="en-US" dirty="0"/>
              <a:t>                          “In a Station of the Metro”</a:t>
            </a:r>
          </a:p>
          <a:p>
            <a:pPr>
              <a:buNone/>
            </a:pPr>
            <a:endParaRPr lang="el-GR" dirty="0"/>
          </a:p>
          <a:p>
            <a:pPr>
              <a:buNone/>
            </a:pPr>
            <a:r>
              <a:rPr lang="en-US" dirty="0"/>
              <a:t>The apparition of these faces in the crowd;</a:t>
            </a:r>
            <a:endParaRPr lang="el-GR" dirty="0"/>
          </a:p>
          <a:p>
            <a:pPr>
              <a:buNone/>
            </a:pPr>
            <a:r>
              <a:rPr lang="en-US" dirty="0"/>
              <a:t>Petals on a wet, black bough.</a:t>
            </a:r>
            <a:endParaRPr lang="el-GR" dirty="0"/>
          </a:p>
          <a:p>
            <a:pPr>
              <a:buNone/>
            </a:pPr>
            <a:endParaRPr lang="el-GR" dirty="0"/>
          </a:p>
        </p:txBody>
      </p:sp>
      <p:sp>
        <p:nvSpPr>
          <p:cNvPr id="3" name="2 - Τίτλος"/>
          <p:cNvSpPr>
            <a:spLocks noGrp="1"/>
          </p:cNvSpPr>
          <p:nvPr>
            <p:ph type="title"/>
          </p:nvPr>
        </p:nvSpPr>
        <p:spPr/>
        <p:txBody>
          <a:bodyPr/>
          <a:lstStyle/>
          <a:p>
            <a:pPr algn="ctr"/>
            <a:r>
              <a:t>MODERNISM</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6F1AFB16-8AE2-4009-86FE-CBEDB10DA607}"/>
              </a:ext>
            </a:extLst>
          </p:cNvPr>
          <p:cNvSpPr>
            <a:spLocks noGrp="1"/>
          </p:cNvSpPr>
          <p:nvPr>
            <p:ph idx="1"/>
          </p:nvPr>
        </p:nvSpPr>
        <p:spPr>
          <a:xfrm>
            <a:off x="683568" y="1268760"/>
            <a:ext cx="3538736" cy="4716016"/>
          </a:xfrm>
        </p:spPr>
        <p:txBody>
          <a:bodyPr>
            <a:noAutofit/>
          </a:bodyPr>
          <a:lstStyle/>
          <a:p>
            <a:pPr marL="0" indent="0" algn="l" fontAlgn="base">
              <a:buNone/>
            </a:pPr>
            <a:r>
              <a:rPr lang="en-GB" sz="1400" b="0" i="0" dirty="0">
                <a:effectLst/>
                <a:latin typeface="Constantia" panose="02030602050306030303" pitchFamily="18" charset="0"/>
              </a:rPr>
              <a:t>The natural fatness of these lime leaves!----</a:t>
            </a:r>
          </a:p>
          <a:p>
            <a:pPr marL="0" indent="0" algn="l" fontAlgn="base">
              <a:buNone/>
            </a:pPr>
            <a:r>
              <a:rPr lang="en-GB" sz="1400" b="0" i="0" dirty="0" err="1">
                <a:effectLst/>
                <a:latin typeface="Constantia" panose="02030602050306030303" pitchFamily="18" charset="0"/>
              </a:rPr>
              <a:t>Pollarded</a:t>
            </a:r>
            <a:r>
              <a:rPr lang="en-GB" sz="1400" b="0" i="0" dirty="0">
                <a:effectLst/>
                <a:latin typeface="Constantia" panose="02030602050306030303" pitchFamily="18" charset="0"/>
              </a:rPr>
              <a:t> green balls, the trees march to church.</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The voice of the priest, in thin air,</a:t>
            </a:r>
          </a:p>
          <a:p>
            <a:pPr marL="0" indent="0" algn="l" fontAlgn="base">
              <a:buNone/>
            </a:pPr>
            <a:r>
              <a:rPr lang="en-GB" sz="1400" b="0" i="0" dirty="0">
                <a:effectLst/>
                <a:latin typeface="Constantia" panose="02030602050306030303" pitchFamily="18" charset="0"/>
              </a:rPr>
              <a:t>Meets the corpse at the gate,</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Addressing it, while the hills roll the notes of the dead bell;</a:t>
            </a:r>
          </a:p>
          <a:p>
            <a:pPr marL="0" indent="0" algn="l" fontAlgn="base">
              <a:buNone/>
            </a:pPr>
            <a:r>
              <a:rPr lang="en-GB" sz="1400" b="0" i="0" dirty="0">
                <a:effectLst/>
                <a:latin typeface="Constantia" panose="02030602050306030303" pitchFamily="18" charset="0"/>
              </a:rPr>
              <a:t>A </a:t>
            </a:r>
            <a:r>
              <a:rPr lang="en-GB" sz="1400" b="0" i="0" dirty="0" err="1">
                <a:effectLst/>
                <a:latin typeface="Constantia" panose="02030602050306030303" pitchFamily="18" charset="0"/>
              </a:rPr>
              <a:t>glittler</a:t>
            </a:r>
            <a:r>
              <a:rPr lang="en-GB" sz="1400" b="0" i="0" dirty="0">
                <a:effectLst/>
                <a:latin typeface="Constantia" panose="02030602050306030303" pitchFamily="18" charset="0"/>
              </a:rPr>
              <a:t> of wheat and crude earth.</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What is the name of that </a:t>
            </a:r>
            <a:r>
              <a:rPr lang="en-GB" sz="1400" b="0" i="0" dirty="0" err="1">
                <a:effectLst/>
                <a:latin typeface="Constantia" panose="02030602050306030303" pitchFamily="18" charset="0"/>
              </a:rPr>
              <a:t>color</a:t>
            </a:r>
            <a:r>
              <a:rPr lang="en-GB" sz="1400" b="0" i="0" dirty="0">
                <a:effectLst/>
                <a:latin typeface="Constantia" panose="02030602050306030303" pitchFamily="18" charset="0"/>
              </a:rPr>
              <a:t>?----</a:t>
            </a:r>
          </a:p>
          <a:p>
            <a:pPr marL="0" indent="0" algn="l" fontAlgn="base">
              <a:buNone/>
            </a:pPr>
            <a:r>
              <a:rPr lang="en-GB" sz="1400" b="0" i="0" dirty="0">
                <a:effectLst/>
                <a:latin typeface="Constantia" panose="02030602050306030303" pitchFamily="18" charset="0"/>
              </a:rPr>
              <a:t>Old blood of caked walls the sun heals,</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Old blood of limb stumps, burnt hearts.</a:t>
            </a:r>
          </a:p>
          <a:p>
            <a:pPr marL="0" indent="0" algn="l" fontAlgn="base">
              <a:buNone/>
            </a:pPr>
            <a:r>
              <a:rPr lang="en-GB" sz="1400" b="0" i="0" dirty="0">
                <a:effectLst/>
                <a:latin typeface="Constantia" panose="02030602050306030303" pitchFamily="18" charset="0"/>
              </a:rPr>
              <a:t>The widow with her black pocketbook and three daughters,</a:t>
            </a:r>
          </a:p>
        </p:txBody>
      </p:sp>
      <p:sp>
        <p:nvSpPr>
          <p:cNvPr id="3" name="Τίτλος 2">
            <a:extLst>
              <a:ext uri="{FF2B5EF4-FFF2-40B4-BE49-F238E27FC236}">
                <a16:creationId xmlns:a16="http://schemas.microsoft.com/office/drawing/2014/main" id="{5CDFA9F1-3744-462D-8330-4C2A82D16EF4}"/>
              </a:ext>
            </a:extLst>
          </p:cNvPr>
          <p:cNvSpPr>
            <a:spLocks noGrp="1"/>
          </p:cNvSpPr>
          <p:nvPr>
            <p:ph type="title"/>
          </p:nvPr>
        </p:nvSpPr>
        <p:spPr>
          <a:xfrm>
            <a:off x="323528" y="692696"/>
            <a:ext cx="8229600" cy="468288"/>
          </a:xfrm>
        </p:spPr>
        <p:txBody>
          <a:bodyPr>
            <a:normAutofit fontScale="90000"/>
          </a:bodyPr>
          <a:lstStyle/>
          <a:p>
            <a:pPr algn="ctr"/>
            <a:r>
              <a:rPr lang="en-GB" sz="3100" dirty="0"/>
              <a:t>Sylvia Plath (1932-1963)</a:t>
            </a:r>
            <a:br>
              <a:rPr lang="en-GB" sz="3100" dirty="0"/>
            </a:br>
            <a:r>
              <a:rPr lang="en-GB" sz="2400" dirty="0" err="1"/>
              <a:t>Berck</a:t>
            </a:r>
            <a:r>
              <a:rPr lang="en-GB" sz="2400" dirty="0"/>
              <a:t> </a:t>
            </a:r>
            <a:r>
              <a:rPr lang="en-GB" sz="2400" dirty="0" err="1"/>
              <a:t>Plage</a:t>
            </a:r>
            <a:r>
              <a:rPr lang="en-GB" sz="2400" dirty="0"/>
              <a:t> (6)</a:t>
            </a:r>
          </a:p>
        </p:txBody>
      </p:sp>
      <p:sp>
        <p:nvSpPr>
          <p:cNvPr id="5" name="TextBox 4">
            <a:extLst>
              <a:ext uri="{FF2B5EF4-FFF2-40B4-BE49-F238E27FC236}">
                <a16:creationId xmlns:a16="http://schemas.microsoft.com/office/drawing/2014/main" id="{9DF5EC00-93C0-4B81-BA4A-90B821916E5F}"/>
              </a:ext>
            </a:extLst>
          </p:cNvPr>
          <p:cNvSpPr txBox="1"/>
          <p:nvPr/>
        </p:nvSpPr>
        <p:spPr>
          <a:xfrm>
            <a:off x="4788024" y="1400260"/>
            <a:ext cx="2727920" cy="3539430"/>
          </a:xfrm>
          <a:prstGeom prst="rect">
            <a:avLst/>
          </a:prstGeom>
          <a:noFill/>
        </p:spPr>
        <p:txBody>
          <a:bodyPr wrap="square" rtlCol="0">
            <a:spAutoFit/>
          </a:bodyPr>
          <a:lstStyle/>
          <a:p>
            <a:pPr marL="0" indent="0" algn="l" fontAlgn="base">
              <a:buNone/>
            </a:pPr>
            <a:r>
              <a:rPr lang="en-GB" sz="1400" dirty="0"/>
              <a:t>Necessary among the flowers,</a:t>
            </a:r>
          </a:p>
          <a:p>
            <a:pPr marL="0" indent="0" algn="l" fontAlgn="base">
              <a:buNone/>
            </a:pPr>
            <a:r>
              <a:rPr lang="en-GB" sz="1400" dirty="0"/>
              <a:t>Enfolds her lace like fine linen,</a:t>
            </a:r>
          </a:p>
          <a:p>
            <a:pPr marL="0" indent="0" algn="l" fontAlgn="base">
              <a:buNone/>
            </a:pPr>
            <a:endParaRPr lang="en-GB" sz="1400" dirty="0"/>
          </a:p>
          <a:p>
            <a:pPr marL="0" indent="0" algn="l" fontAlgn="base">
              <a:buNone/>
            </a:pPr>
            <a:r>
              <a:rPr lang="en-GB" sz="1400" dirty="0"/>
              <a:t>Not to be spread again.</a:t>
            </a:r>
          </a:p>
          <a:p>
            <a:pPr marL="0" indent="0" algn="l" fontAlgn="base">
              <a:buNone/>
            </a:pPr>
            <a:r>
              <a:rPr lang="en-GB" sz="1400" dirty="0"/>
              <a:t>While a sky, wormy with put-by smiles,</a:t>
            </a:r>
          </a:p>
          <a:p>
            <a:pPr marL="0" indent="0" algn="l" fontAlgn="base">
              <a:buNone/>
            </a:pPr>
            <a:endParaRPr lang="en-GB" sz="1400" dirty="0"/>
          </a:p>
          <a:p>
            <a:pPr marL="0" indent="0" algn="l" fontAlgn="base">
              <a:buNone/>
            </a:pPr>
            <a:r>
              <a:rPr lang="en-GB" sz="1400" dirty="0"/>
              <a:t>Passes cloud after cloud.</a:t>
            </a:r>
          </a:p>
          <a:p>
            <a:pPr marL="0" indent="0" algn="l" fontAlgn="base">
              <a:buNone/>
            </a:pPr>
            <a:r>
              <a:rPr lang="en-GB" sz="1400" dirty="0"/>
              <a:t>And the bride flowers expend a freshness,</a:t>
            </a:r>
          </a:p>
          <a:p>
            <a:pPr marL="0" indent="0" algn="l" fontAlgn="base">
              <a:buNone/>
            </a:pPr>
            <a:endParaRPr lang="en-GB" sz="1400" dirty="0"/>
          </a:p>
          <a:p>
            <a:pPr marL="0" indent="0" algn="l" fontAlgn="base">
              <a:buNone/>
            </a:pPr>
            <a:r>
              <a:rPr lang="en-GB" sz="1400" dirty="0"/>
              <a:t>And the soul is a bride</a:t>
            </a:r>
          </a:p>
          <a:p>
            <a:pPr marL="0" indent="0" algn="l" fontAlgn="base">
              <a:buNone/>
            </a:pPr>
            <a:r>
              <a:rPr lang="en-GB" sz="1400" dirty="0"/>
              <a:t>In a still place, and the groom is red and forgetful, he is featureless.</a:t>
            </a:r>
          </a:p>
          <a:p>
            <a:pPr marL="0" indent="0" algn="l" fontAlgn="base">
              <a:buNone/>
            </a:pPr>
            <a:endParaRPr lang="en-GB" sz="1400" dirty="0"/>
          </a:p>
        </p:txBody>
      </p:sp>
    </p:spTree>
    <p:extLst>
      <p:ext uri="{BB962C8B-B14F-4D97-AF65-F5344CB8AC3E}">
        <p14:creationId xmlns:p14="http://schemas.microsoft.com/office/powerpoint/2010/main" val="543083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6F1AFB16-8AE2-4009-86FE-CBEDB10DA607}"/>
              </a:ext>
            </a:extLst>
          </p:cNvPr>
          <p:cNvSpPr>
            <a:spLocks noGrp="1"/>
          </p:cNvSpPr>
          <p:nvPr>
            <p:ph idx="1"/>
          </p:nvPr>
        </p:nvSpPr>
        <p:spPr>
          <a:xfrm>
            <a:off x="683568" y="1268760"/>
            <a:ext cx="3538736" cy="4716016"/>
          </a:xfrm>
        </p:spPr>
        <p:txBody>
          <a:bodyPr>
            <a:noAutofit/>
          </a:bodyPr>
          <a:lstStyle/>
          <a:p>
            <a:pPr marL="0" indent="0" algn="l" fontAlgn="base">
              <a:buNone/>
            </a:pPr>
            <a:r>
              <a:rPr lang="en-GB" sz="1400" b="0" i="0" dirty="0">
                <a:effectLst/>
                <a:latin typeface="Constantia" panose="02030602050306030303" pitchFamily="18" charset="0"/>
              </a:rPr>
              <a:t>Behind the glass of this car</a:t>
            </a:r>
          </a:p>
          <a:p>
            <a:pPr marL="0" indent="0" algn="l" fontAlgn="base">
              <a:buNone/>
            </a:pPr>
            <a:r>
              <a:rPr lang="en-GB" sz="1400" b="0" i="0" dirty="0">
                <a:effectLst/>
                <a:latin typeface="Constantia" panose="02030602050306030303" pitchFamily="18" charset="0"/>
              </a:rPr>
              <a:t>The world purrs, shut-off and gentle.</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And I am dark-suited and still, a member of the party,</a:t>
            </a:r>
          </a:p>
          <a:p>
            <a:pPr marL="0" indent="0" algn="l" fontAlgn="base">
              <a:buNone/>
            </a:pPr>
            <a:r>
              <a:rPr lang="en-GB" sz="1400" b="0" i="0" dirty="0">
                <a:effectLst/>
                <a:latin typeface="Constantia" panose="02030602050306030303" pitchFamily="18" charset="0"/>
              </a:rPr>
              <a:t>Gliding up in low gear behind the cart.</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And the priest is a vessel,</a:t>
            </a:r>
          </a:p>
          <a:p>
            <a:pPr marL="0" indent="0" algn="l" fontAlgn="base">
              <a:buNone/>
            </a:pPr>
            <a:r>
              <a:rPr lang="en-GB" sz="1400" b="0" i="0" dirty="0">
                <a:effectLst/>
                <a:latin typeface="Constantia" panose="02030602050306030303" pitchFamily="18" charset="0"/>
              </a:rPr>
              <a:t>A tarred fabric, sorry and dull,</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Following the coffin on its flowery cart like a beautiful woman,</a:t>
            </a:r>
          </a:p>
          <a:p>
            <a:pPr marL="0" indent="0" algn="l" fontAlgn="base">
              <a:buNone/>
            </a:pPr>
            <a:r>
              <a:rPr lang="en-GB" sz="1400" b="0" i="0" dirty="0">
                <a:effectLst/>
                <a:latin typeface="Constantia" panose="02030602050306030303" pitchFamily="18" charset="0"/>
              </a:rPr>
              <a:t>A crest of breasts, eyelids and lips</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Storming the hilltop.</a:t>
            </a:r>
          </a:p>
          <a:p>
            <a:pPr marL="0" indent="0" algn="l" fontAlgn="base">
              <a:buNone/>
            </a:pPr>
            <a:r>
              <a:rPr lang="en-GB" sz="1400" b="0" i="0" dirty="0">
                <a:effectLst/>
                <a:latin typeface="Constantia" panose="02030602050306030303" pitchFamily="18" charset="0"/>
              </a:rPr>
              <a:t>Then, from the barred yard, the children</a:t>
            </a:r>
          </a:p>
          <a:p>
            <a:pPr marL="0" indent="0" algn="l" fontAlgn="base">
              <a:buNone/>
            </a:pPr>
            <a:endParaRPr lang="en-GB" sz="1400" b="0" i="0" dirty="0">
              <a:effectLst/>
              <a:latin typeface="Constantia" panose="02030602050306030303" pitchFamily="18" charset="0"/>
            </a:endParaRPr>
          </a:p>
          <a:p>
            <a:pPr marL="0" indent="0" algn="l" fontAlgn="base">
              <a:buNone/>
            </a:pPr>
            <a:r>
              <a:rPr lang="en-GB" sz="1400" b="0" i="0" dirty="0">
                <a:effectLst/>
                <a:latin typeface="Constantia" panose="02030602050306030303" pitchFamily="18" charset="0"/>
              </a:rPr>
              <a:t>Smell the melt of shoe-blacking,</a:t>
            </a:r>
          </a:p>
          <a:p>
            <a:pPr marL="0" indent="0" algn="l" fontAlgn="base">
              <a:buNone/>
            </a:pPr>
            <a:r>
              <a:rPr lang="en-GB" sz="1400" b="0" i="0" dirty="0">
                <a:effectLst/>
                <a:latin typeface="Constantia" panose="02030602050306030303" pitchFamily="18" charset="0"/>
              </a:rPr>
              <a:t>Their faces turning, wordless and slow,</a:t>
            </a:r>
          </a:p>
        </p:txBody>
      </p:sp>
      <p:sp>
        <p:nvSpPr>
          <p:cNvPr id="3" name="Τίτλος 2">
            <a:extLst>
              <a:ext uri="{FF2B5EF4-FFF2-40B4-BE49-F238E27FC236}">
                <a16:creationId xmlns:a16="http://schemas.microsoft.com/office/drawing/2014/main" id="{5CDFA9F1-3744-462D-8330-4C2A82D16EF4}"/>
              </a:ext>
            </a:extLst>
          </p:cNvPr>
          <p:cNvSpPr>
            <a:spLocks noGrp="1"/>
          </p:cNvSpPr>
          <p:nvPr>
            <p:ph type="title"/>
          </p:nvPr>
        </p:nvSpPr>
        <p:spPr>
          <a:xfrm>
            <a:off x="323528" y="692696"/>
            <a:ext cx="8229600" cy="468288"/>
          </a:xfrm>
        </p:spPr>
        <p:txBody>
          <a:bodyPr>
            <a:normAutofit fontScale="90000"/>
          </a:bodyPr>
          <a:lstStyle/>
          <a:p>
            <a:pPr algn="ctr"/>
            <a:r>
              <a:rPr lang="en-GB" sz="3100" dirty="0"/>
              <a:t>Sylvia Plath (1932-1963)</a:t>
            </a:r>
            <a:br>
              <a:rPr lang="en-GB" sz="3100" dirty="0"/>
            </a:br>
            <a:r>
              <a:rPr lang="en-GB" sz="2400" dirty="0" err="1"/>
              <a:t>Berck</a:t>
            </a:r>
            <a:r>
              <a:rPr lang="en-GB" sz="2400" dirty="0"/>
              <a:t> </a:t>
            </a:r>
            <a:r>
              <a:rPr lang="en-GB" sz="2400" dirty="0" err="1"/>
              <a:t>Plage</a:t>
            </a:r>
            <a:r>
              <a:rPr lang="en-GB" sz="2400" dirty="0"/>
              <a:t> (7)</a:t>
            </a:r>
          </a:p>
        </p:txBody>
      </p:sp>
      <p:sp>
        <p:nvSpPr>
          <p:cNvPr id="5" name="TextBox 4">
            <a:extLst>
              <a:ext uri="{FF2B5EF4-FFF2-40B4-BE49-F238E27FC236}">
                <a16:creationId xmlns:a16="http://schemas.microsoft.com/office/drawing/2014/main" id="{9DF5EC00-93C0-4B81-BA4A-90B821916E5F}"/>
              </a:ext>
            </a:extLst>
          </p:cNvPr>
          <p:cNvSpPr txBox="1"/>
          <p:nvPr/>
        </p:nvSpPr>
        <p:spPr>
          <a:xfrm>
            <a:off x="4788024" y="1400260"/>
            <a:ext cx="2727920" cy="2462213"/>
          </a:xfrm>
          <a:prstGeom prst="rect">
            <a:avLst/>
          </a:prstGeom>
          <a:noFill/>
        </p:spPr>
        <p:txBody>
          <a:bodyPr wrap="square" rtlCol="0">
            <a:spAutoFit/>
          </a:bodyPr>
          <a:lstStyle/>
          <a:p>
            <a:pPr marL="0" indent="0" algn="l" fontAlgn="base">
              <a:buNone/>
            </a:pPr>
            <a:r>
              <a:rPr lang="en-GB" sz="1400"/>
              <a:t>Their eyes opening</a:t>
            </a:r>
          </a:p>
          <a:p>
            <a:pPr marL="0" indent="0" algn="l" fontAlgn="base">
              <a:buNone/>
            </a:pPr>
            <a:r>
              <a:rPr lang="en-GB" sz="1400"/>
              <a:t>On a wonderful thing----</a:t>
            </a:r>
          </a:p>
          <a:p>
            <a:pPr marL="0" indent="0" algn="l" fontAlgn="base">
              <a:buNone/>
            </a:pPr>
            <a:endParaRPr lang="en-GB" sz="1400"/>
          </a:p>
          <a:p>
            <a:pPr marL="0" indent="0" algn="l" fontAlgn="base">
              <a:buNone/>
            </a:pPr>
            <a:r>
              <a:rPr lang="en-GB" sz="1400"/>
              <a:t>Six round black hats in the grass and a lozenge of wood,</a:t>
            </a:r>
          </a:p>
          <a:p>
            <a:pPr marL="0" indent="0" algn="l" fontAlgn="base">
              <a:buNone/>
            </a:pPr>
            <a:r>
              <a:rPr lang="en-GB" sz="1400"/>
              <a:t>And a naked mouth, red and awkward.</a:t>
            </a:r>
          </a:p>
          <a:p>
            <a:pPr marL="0" indent="0" algn="l" fontAlgn="base">
              <a:buNone/>
            </a:pPr>
            <a:endParaRPr lang="en-GB" sz="1400"/>
          </a:p>
          <a:p>
            <a:pPr marL="0" indent="0" algn="l" fontAlgn="base">
              <a:buNone/>
            </a:pPr>
            <a:r>
              <a:rPr lang="en-GB" sz="1400"/>
              <a:t>For a minute the sky pours into the hole like plasma.</a:t>
            </a:r>
          </a:p>
          <a:p>
            <a:pPr marL="0" indent="0" algn="l" fontAlgn="base">
              <a:buNone/>
            </a:pPr>
            <a:r>
              <a:rPr lang="en-GB" sz="1400"/>
              <a:t>There is no hope, it is given up.</a:t>
            </a:r>
            <a:endParaRPr lang="en-GB" sz="1400" dirty="0"/>
          </a:p>
        </p:txBody>
      </p:sp>
      <p:pic>
        <p:nvPicPr>
          <p:cNvPr id="4" name="Εικόνα 3">
            <a:extLst>
              <a:ext uri="{FF2B5EF4-FFF2-40B4-BE49-F238E27FC236}">
                <a16:creationId xmlns:a16="http://schemas.microsoft.com/office/drawing/2014/main" id="{0DF146CF-DC63-4F7F-B0D9-4D72B53AB74B}"/>
              </a:ext>
            </a:extLst>
          </p:cNvPr>
          <p:cNvPicPr>
            <a:picLocks noChangeAspect="1"/>
          </p:cNvPicPr>
          <p:nvPr/>
        </p:nvPicPr>
        <p:blipFill>
          <a:blip r:embed="rId2"/>
          <a:stretch>
            <a:fillRect/>
          </a:stretch>
        </p:blipFill>
        <p:spPr>
          <a:xfrm>
            <a:off x="4921698" y="4005064"/>
            <a:ext cx="2038350" cy="2247900"/>
          </a:xfrm>
          <a:prstGeom prst="rect">
            <a:avLst/>
          </a:prstGeom>
        </p:spPr>
      </p:pic>
    </p:spTree>
    <p:extLst>
      <p:ext uri="{BB962C8B-B14F-4D97-AF65-F5344CB8AC3E}">
        <p14:creationId xmlns:p14="http://schemas.microsoft.com/office/powerpoint/2010/main" val="2855362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r>
              <a:rPr lang="en-US" b="1" dirty="0"/>
              <a:t>Depression in the 1930s:</a:t>
            </a:r>
            <a:r>
              <a:rPr lang="en-US" dirty="0"/>
              <a:t> Many saw it as punishment for sins of excessive materialism and loose living.</a:t>
            </a:r>
            <a:endParaRPr lang="el-GR" dirty="0"/>
          </a:p>
          <a:p>
            <a:r>
              <a:rPr lang="en-US" b="1" dirty="0"/>
              <a:t>Puritanism</a:t>
            </a:r>
            <a:r>
              <a:rPr lang="en-US" dirty="0"/>
              <a:t> started reappearing during the Depression, with the Old Testament judgment: the ‘whirlwind by day and the darkness at noon’—many dust storms appeared and were thought of as signs. Social conformity, constraint, predestination and beliefs in simplicity as opposed to progress and financial ambition.</a:t>
            </a:r>
            <a:endParaRPr lang="el-GR" dirty="0"/>
          </a:p>
          <a:p>
            <a:r>
              <a:rPr lang="en-US" dirty="0"/>
              <a:t>War production, experimentation led to new technologies, including the nuclear bomb.</a:t>
            </a:r>
            <a:endParaRPr lang="el-GR" dirty="0"/>
          </a:p>
          <a:p>
            <a:r>
              <a:rPr lang="en-US" dirty="0"/>
              <a:t>Robert Oppenheimer (nuclear scientist) quoted a Hindu poem: “I am become Death, the </a:t>
            </a:r>
            <a:r>
              <a:rPr lang="en-US" dirty="0" err="1"/>
              <a:t>shatterer</a:t>
            </a:r>
            <a:r>
              <a:rPr lang="en-US" dirty="0"/>
              <a:t> of worlds.” Don’t forget R.W. Emerson’s and H.D. Thoreau’s readings of Hinduism, Confucianism, Sufism—eastern religion.</a:t>
            </a:r>
            <a:endParaRPr lang="el-GR" dirty="0"/>
          </a:p>
          <a:p>
            <a:pPr>
              <a:buNone/>
            </a:pPr>
            <a:endParaRPr lang="el-GR" dirty="0"/>
          </a:p>
        </p:txBody>
      </p:sp>
      <p:sp>
        <p:nvSpPr>
          <p:cNvPr id="3" name="2 - Τίτλος"/>
          <p:cNvSpPr>
            <a:spLocks noGrp="1"/>
          </p:cNvSpPr>
          <p:nvPr>
            <p:ph type="title"/>
          </p:nvPr>
        </p:nvSpPr>
        <p:spPr/>
        <p:txBody>
          <a:bodyPr/>
          <a:lstStyle/>
          <a:p>
            <a:pPr algn="ctr"/>
            <a:r>
              <a:t>MODERNISM</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5191148"/>
          </a:xfrm>
        </p:spPr>
        <p:txBody>
          <a:bodyPr>
            <a:normAutofit fontScale="70000" lnSpcReduction="20000"/>
          </a:bodyPr>
          <a:lstStyle/>
          <a:p>
            <a:r>
              <a:rPr lang="en-US" dirty="0"/>
              <a:t>Technological, mechanized way of living. </a:t>
            </a:r>
            <a:endParaRPr lang="el-GR" dirty="0"/>
          </a:p>
          <a:p>
            <a:r>
              <a:rPr lang="en-US" dirty="0"/>
              <a:t>Abstract visual repetitions in art: Pablo Picasso and Gertrude Stein. Dislocation of features/ dislocation of grammar, syntax, punctuation. </a:t>
            </a:r>
            <a:r>
              <a:rPr lang="en-US" i="1" dirty="0"/>
              <a:t>Tender Buttons</a:t>
            </a:r>
            <a:r>
              <a:rPr lang="en-US" dirty="0"/>
              <a:t> (1914), Stein’ s cubist painting.</a:t>
            </a:r>
            <a:endParaRPr lang="el-GR" dirty="0"/>
          </a:p>
          <a:p>
            <a:r>
              <a:rPr lang="en-US" dirty="0"/>
              <a:t>William Carlos Williams’ “The Red Wheelbarrow” captures an instant of time like a snapshot:</a:t>
            </a:r>
          </a:p>
          <a:p>
            <a:pPr>
              <a:buNone/>
            </a:pPr>
            <a:endParaRPr lang="el-GR" dirty="0"/>
          </a:p>
          <a:p>
            <a:pPr>
              <a:buNone/>
            </a:pPr>
            <a:r>
              <a:rPr lang="en-US" dirty="0"/>
              <a:t>So much depends</a:t>
            </a:r>
            <a:endParaRPr lang="el-GR" dirty="0"/>
          </a:p>
          <a:p>
            <a:pPr>
              <a:buNone/>
            </a:pPr>
            <a:r>
              <a:rPr lang="en-US" dirty="0"/>
              <a:t>upon</a:t>
            </a:r>
            <a:endParaRPr lang="el-GR" dirty="0"/>
          </a:p>
          <a:p>
            <a:pPr>
              <a:buNone/>
            </a:pPr>
            <a:r>
              <a:rPr lang="en-US" dirty="0"/>
              <a:t> </a:t>
            </a:r>
            <a:endParaRPr lang="el-GR" dirty="0"/>
          </a:p>
          <a:p>
            <a:pPr>
              <a:buNone/>
            </a:pPr>
            <a:r>
              <a:rPr lang="en-US" dirty="0"/>
              <a:t>a red wheel</a:t>
            </a:r>
            <a:endParaRPr lang="el-GR" dirty="0"/>
          </a:p>
          <a:p>
            <a:pPr>
              <a:buNone/>
            </a:pPr>
            <a:r>
              <a:rPr lang="en-US" dirty="0"/>
              <a:t>barrow</a:t>
            </a:r>
            <a:endParaRPr lang="el-GR" dirty="0"/>
          </a:p>
          <a:p>
            <a:pPr>
              <a:buNone/>
            </a:pPr>
            <a:r>
              <a:rPr lang="en-US" dirty="0"/>
              <a:t> </a:t>
            </a:r>
            <a:endParaRPr lang="el-GR" dirty="0"/>
          </a:p>
          <a:p>
            <a:pPr>
              <a:buNone/>
            </a:pPr>
            <a:r>
              <a:rPr lang="en-US" dirty="0"/>
              <a:t>glazed with rain</a:t>
            </a:r>
            <a:endParaRPr lang="el-GR" dirty="0"/>
          </a:p>
          <a:p>
            <a:pPr>
              <a:buNone/>
            </a:pPr>
            <a:r>
              <a:rPr lang="en-US" dirty="0"/>
              <a:t>water</a:t>
            </a:r>
            <a:endParaRPr lang="el-GR" dirty="0"/>
          </a:p>
          <a:p>
            <a:pPr>
              <a:buNone/>
            </a:pPr>
            <a:r>
              <a:rPr lang="en-US" dirty="0"/>
              <a:t> </a:t>
            </a:r>
            <a:endParaRPr lang="el-GR" dirty="0"/>
          </a:p>
          <a:p>
            <a:pPr>
              <a:buNone/>
            </a:pPr>
            <a:r>
              <a:rPr lang="en-US" dirty="0"/>
              <a:t>beside the white chickens.</a:t>
            </a:r>
            <a:endParaRPr lang="el-GR" dirty="0"/>
          </a:p>
          <a:p>
            <a:pPr>
              <a:buNone/>
            </a:pPr>
            <a:endParaRPr lang="el-GR" dirty="0"/>
          </a:p>
        </p:txBody>
      </p:sp>
      <p:sp>
        <p:nvSpPr>
          <p:cNvPr id="3" name="2 - Τίτλος"/>
          <p:cNvSpPr>
            <a:spLocks noGrp="1"/>
          </p:cNvSpPr>
          <p:nvPr>
            <p:ph type="title"/>
          </p:nvPr>
        </p:nvSpPr>
        <p:spPr/>
        <p:txBody>
          <a:bodyPr/>
          <a:lstStyle/>
          <a:p>
            <a:pPr algn="ctr"/>
            <a:r>
              <a:t>MODERNISM</a:t>
            </a:r>
            <a:endParaRPr lang="el-GR" dirty="0"/>
          </a:p>
        </p:txBody>
      </p:sp>
      <p:sp>
        <p:nvSpPr>
          <p:cNvPr id="2049" name="Rectangle 1"/>
          <p:cNvSpPr>
            <a:spLocks noChangeArrowheads="1"/>
          </p:cNvSpPr>
          <p:nvPr/>
        </p:nvSpPr>
        <p:spPr bwMode="auto">
          <a:xfrm>
            <a:off x="3286116" y="3643316"/>
            <a:ext cx="5429288"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dirty="0">
                <a:latin typeface="Calibri" pitchFamily="34" charset="0"/>
                <a:ea typeface="Calibri" pitchFamily="34" charset="0"/>
                <a:cs typeface="Times New Roman" pitchFamily="18" charset="0"/>
              </a:rPr>
              <a:t>E.E. Cummings’ “in Just—”, a celebration of love and eroticism, experimented with punctuation and visual format on the page. A poem had to come from art=the visual first, then the oral. </a:t>
            </a:r>
            <a:endParaRPr lang="el-GR" dirty="0">
              <a:latin typeface="Arial" pitchFamily="34" charset="0"/>
              <a:cs typeface="Arial" pitchFamily="34" charset="0"/>
            </a:endParaRPr>
          </a:p>
          <a:p>
            <a:pPr eaLnBrk="0" fontAlgn="base" hangingPunct="0">
              <a:spcBef>
                <a:spcPct val="0"/>
              </a:spcBef>
              <a:spcAft>
                <a:spcPct val="0"/>
              </a:spcAft>
            </a:pPr>
            <a:r>
              <a:rPr lang="en-US" dirty="0">
                <a:latin typeface="Calibri" pitchFamily="34" charset="0"/>
                <a:ea typeface="Calibri" pitchFamily="34" charset="0"/>
                <a:cs typeface="Times New Roman" pitchFamily="18" charset="0"/>
              </a:rPr>
              <a:t>Marianne Moore’s poems are “imaginary gardens with real toads in them.” Moore was influenced by H.D. and she influenced Elizabeth Bishop.</a:t>
            </a:r>
            <a:endParaRPr lang="en-US"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5191148"/>
          </a:xfrm>
        </p:spPr>
        <p:txBody>
          <a:bodyPr>
            <a:normAutofit fontScale="92500"/>
          </a:bodyPr>
          <a:lstStyle/>
          <a:p>
            <a:r>
              <a:rPr lang="en-US" dirty="0"/>
              <a:t>Allen Ginsberg’s first recitation of his poem </a:t>
            </a:r>
            <a:r>
              <a:rPr lang="en-US" i="1" dirty="0"/>
              <a:t>Howl</a:t>
            </a:r>
            <a:r>
              <a:rPr lang="en-US" dirty="0"/>
              <a:t>, on October 13, 1955, at the Six Gallery in San Francisco, ended in tears, both from himself and from members of the audience. </a:t>
            </a:r>
            <a:endParaRPr lang="el-GR" dirty="0"/>
          </a:p>
          <a:p>
            <a:r>
              <a:rPr lang="en-US" dirty="0"/>
              <a:t>“The people gasped and laughed and swayed, they were psychologically had, it was an orgiastic occasion.” </a:t>
            </a:r>
            <a:r>
              <a:rPr lang="en-US" i="1" dirty="0"/>
              <a:t>Howl</a:t>
            </a:r>
            <a:r>
              <a:rPr lang="en-US" dirty="0"/>
              <a:t> had sexual explicitness and personal references, untraditional language, homosexual references. It had social criticism. </a:t>
            </a:r>
            <a:endParaRPr lang="el-GR" dirty="0"/>
          </a:p>
          <a:p>
            <a:pPr>
              <a:buNone/>
            </a:pPr>
            <a:r>
              <a:rPr lang="en-US" dirty="0"/>
              <a:t> </a:t>
            </a:r>
            <a:endParaRPr lang="el-GR" dirty="0"/>
          </a:p>
          <a:p>
            <a:r>
              <a:rPr lang="en-US" dirty="0"/>
              <a:t>Immediately following the Six Gallery reading, Lawrence </a:t>
            </a:r>
            <a:r>
              <a:rPr lang="en-US" dirty="0" err="1"/>
              <a:t>Ferlinghetti</a:t>
            </a:r>
            <a:r>
              <a:rPr lang="en-US" dirty="0"/>
              <a:t>, the publisher for City Lights Books, contacted Ginsberg, stating: “I greet you at the beginning of a great career. When do I get the manuscript?”</a:t>
            </a:r>
            <a:endParaRPr lang="el-GR" dirty="0"/>
          </a:p>
          <a:p>
            <a:pPr>
              <a:buNone/>
            </a:pPr>
            <a:endParaRPr lang="el-GR" dirty="0"/>
          </a:p>
        </p:txBody>
      </p:sp>
      <p:sp>
        <p:nvSpPr>
          <p:cNvPr id="3" name="2 - Τίτλος"/>
          <p:cNvSpPr>
            <a:spLocks noGrp="1"/>
          </p:cNvSpPr>
          <p:nvPr>
            <p:ph type="title"/>
          </p:nvPr>
        </p:nvSpPr>
        <p:spPr/>
        <p:txBody>
          <a:bodyPr/>
          <a:lstStyle/>
          <a:p>
            <a:pPr algn="ctr"/>
            <a:r>
              <a:t>THE 60's</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5191148"/>
          </a:xfrm>
        </p:spPr>
        <p:txBody>
          <a:bodyPr>
            <a:normAutofit lnSpcReduction="10000"/>
          </a:bodyPr>
          <a:lstStyle/>
          <a:p>
            <a:r>
              <a:rPr lang="en-US" b="1" dirty="0"/>
              <a:t>From a private culture to a media culture</a:t>
            </a:r>
            <a:endParaRPr lang="el-GR" dirty="0"/>
          </a:p>
          <a:p>
            <a:pPr>
              <a:buNone/>
            </a:pPr>
            <a:endParaRPr lang="el-GR" dirty="0"/>
          </a:p>
          <a:p>
            <a:r>
              <a:rPr lang="en-US" dirty="0"/>
              <a:t>WWII , consumerism in a mass urban society, the protest movements of the 1960s, The Vietnam War, the Cold War, environmental threats.</a:t>
            </a:r>
            <a:endParaRPr lang="el-GR" dirty="0"/>
          </a:p>
          <a:p>
            <a:r>
              <a:rPr lang="en-US" dirty="0"/>
              <a:t>Radio, movies, television, compact discs, cassettes, film.</a:t>
            </a:r>
            <a:endParaRPr lang="el-GR" dirty="0"/>
          </a:p>
          <a:p>
            <a:pPr>
              <a:buNone/>
            </a:pPr>
            <a:endParaRPr lang="el-GR" dirty="0"/>
          </a:p>
          <a:p>
            <a:r>
              <a:rPr lang="en-US" dirty="0"/>
              <a:t>Poetry seemed important because it could express subjective life.</a:t>
            </a:r>
            <a:endParaRPr lang="el-GR" dirty="0"/>
          </a:p>
          <a:p>
            <a:r>
              <a:rPr lang="en-US" dirty="0"/>
              <a:t>It could articulate the impact of technology and mass society on the individual.</a:t>
            </a:r>
            <a:endParaRPr lang="el-GR" dirty="0"/>
          </a:p>
          <a:p>
            <a:pPr>
              <a:buNone/>
            </a:pPr>
            <a:endParaRPr lang="el-GR" dirty="0"/>
          </a:p>
        </p:txBody>
      </p:sp>
      <p:sp>
        <p:nvSpPr>
          <p:cNvPr id="3" name="2 - Τίτλος"/>
          <p:cNvSpPr>
            <a:spLocks noGrp="1"/>
          </p:cNvSpPr>
          <p:nvPr>
            <p:ph type="title"/>
          </p:nvPr>
        </p:nvSpPr>
        <p:spPr/>
        <p:txBody>
          <a:bodyPr/>
          <a:lstStyle/>
          <a:p>
            <a:pPr algn="ctr"/>
            <a:r>
              <a:t>THE 60's</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5191148"/>
          </a:xfrm>
        </p:spPr>
        <p:txBody>
          <a:bodyPr>
            <a:normAutofit fontScale="55000" lnSpcReduction="20000"/>
          </a:bodyPr>
          <a:lstStyle/>
          <a:p>
            <a:r>
              <a:rPr lang="en-US" b="1" dirty="0"/>
              <a:t>Decentralized, varied poetry.</a:t>
            </a:r>
            <a:endParaRPr lang="el-GR" dirty="0"/>
          </a:p>
          <a:p>
            <a:r>
              <a:rPr lang="en-US" b="1" dirty="0"/>
              <a:t>3 types of poetry: </a:t>
            </a:r>
            <a:endParaRPr lang="el-GR" dirty="0"/>
          </a:p>
          <a:p>
            <a:r>
              <a:rPr lang="en-US" b="1" dirty="0"/>
              <a:t>The traditional: </a:t>
            </a:r>
            <a:r>
              <a:rPr lang="en-US" dirty="0"/>
              <a:t>James Merrill, Randall Jarrell, A.R. </a:t>
            </a:r>
            <a:r>
              <a:rPr lang="en-US" dirty="0" err="1"/>
              <a:t>Ammons</a:t>
            </a:r>
            <a:r>
              <a:rPr lang="en-US" dirty="0"/>
              <a:t>, Gwendolyn Brooks, Adrienne Rich, Robert Lowell</a:t>
            </a:r>
            <a:endParaRPr lang="el-GR" dirty="0"/>
          </a:p>
          <a:p>
            <a:pPr>
              <a:buNone/>
            </a:pPr>
            <a:r>
              <a:rPr lang="en-US" b="1" dirty="0"/>
              <a:t> </a:t>
            </a:r>
            <a:endParaRPr lang="el-GR" dirty="0"/>
          </a:p>
          <a:p>
            <a:r>
              <a:rPr lang="en-US" b="1" dirty="0"/>
              <a:t>The idiosyncratic: </a:t>
            </a:r>
            <a:r>
              <a:rPr lang="en-US" dirty="0"/>
              <a:t>John Berryman, Theodore Roethke, Elizabeth Bishop. </a:t>
            </a:r>
            <a:endParaRPr lang="el-GR" dirty="0"/>
          </a:p>
          <a:p>
            <a:r>
              <a:rPr lang="en-US" dirty="0"/>
              <a:t>Sylvia Plath (Ariel, 1965) and Anne Sexton (Live or Die, 1966) write autobiographical poetry, taboo subjects with brutal directness.</a:t>
            </a:r>
            <a:endParaRPr lang="el-GR" dirty="0"/>
          </a:p>
          <a:p>
            <a:pPr>
              <a:buNone/>
            </a:pPr>
            <a:r>
              <a:rPr lang="en-US" dirty="0"/>
              <a:t> </a:t>
            </a:r>
            <a:endParaRPr lang="el-GR" dirty="0"/>
          </a:p>
          <a:p>
            <a:r>
              <a:rPr lang="en-US" b="1" dirty="0"/>
              <a:t>The experimental: </a:t>
            </a:r>
            <a:r>
              <a:rPr lang="en-US" dirty="0"/>
              <a:t>Inspired by Jazz and abstract expressionist painting. In search of new values in the archaic world of myth, legend, and traditional societies such as those of the American-Indian. The forms are spontaneous, organic, they arise from the subject matter and the feeling of the poet as the poem is written, and from the natural pauses of the spoken language.</a:t>
            </a:r>
            <a:endParaRPr lang="el-GR" dirty="0"/>
          </a:p>
          <a:p>
            <a:pPr>
              <a:buNone/>
            </a:pPr>
            <a:r>
              <a:rPr lang="en-US" b="1" dirty="0"/>
              <a:t> </a:t>
            </a:r>
            <a:endParaRPr lang="el-GR" dirty="0"/>
          </a:p>
          <a:p>
            <a:r>
              <a:rPr lang="en-US" b="1" dirty="0"/>
              <a:t>Donald Allen </a:t>
            </a:r>
            <a:r>
              <a:rPr lang="en-US" b="1" i="1" dirty="0"/>
              <a:t>The New American Poetry, 1945-1960</a:t>
            </a:r>
            <a:r>
              <a:rPr lang="en-US" b="1" dirty="0"/>
              <a:t>:</a:t>
            </a:r>
          </a:p>
          <a:p>
            <a:endParaRPr lang="el-GR" dirty="0"/>
          </a:p>
          <a:p>
            <a:pPr marL="514350" indent="-514350">
              <a:buFont typeface="+mj-lt"/>
              <a:buAutoNum type="arabicPeriod"/>
            </a:pPr>
            <a:r>
              <a:rPr lang="en-US" b="1" dirty="0"/>
              <a:t>The Black Mountain School</a:t>
            </a:r>
            <a:endParaRPr lang="el-GR" dirty="0"/>
          </a:p>
          <a:p>
            <a:pPr marL="514350" indent="-514350">
              <a:buFont typeface="+mj-lt"/>
              <a:buAutoNum type="arabicPeriod"/>
            </a:pPr>
            <a:r>
              <a:rPr lang="en-US" b="1" dirty="0"/>
              <a:t>The San Francisco School</a:t>
            </a:r>
            <a:endParaRPr lang="el-GR" dirty="0"/>
          </a:p>
          <a:p>
            <a:pPr marL="514350" indent="-514350">
              <a:buFont typeface="+mj-lt"/>
              <a:buAutoNum type="arabicPeriod"/>
            </a:pPr>
            <a:r>
              <a:rPr lang="en-US" b="1" dirty="0"/>
              <a:t>Beat Poets</a:t>
            </a:r>
            <a:endParaRPr lang="el-GR" dirty="0"/>
          </a:p>
          <a:p>
            <a:pPr marL="514350" indent="-514350">
              <a:buFont typeface="+mj-lt"/>
              <a:buAutoNum type="arabicPeriod"/>
            </a:pPr>
            <a:r>
              <a:rPr lang="en-US" b="1" dirty="0"/>
              <a:t>The New York School</a:t>
            </a:r>
            <a:endParaRPr lang="el-GR" dirty="0"/>
          </a:p>
          <a:p>
            <a:pPr marL="514350" indent="-514350">
              <a:buFont typeface="+mj-lt"/>
              <a:buAutoNum type="arabicPeriod"/>
            </a:pPr>
            <a:r>
              <a:rPr lang="en-US" b="1" dirty="0"/>
              <a:t>Surrealism and Existentialism</a:t>
            </a:r>
            <a:endParaRPr lang="el-GR" dirty="0"/>
          </a:p>
          <a:p>
            <a:pPr>
              <a:buNone/>
            </a:pPr>
            <a:endParaRPr lang="el-GR" dirty="0"/>
          </a:p>
        </p:txBody>
      </p:sp>
      <p:sp>
        <p:nvSpPr>
          <p:cNvPr id="3" name="2 - Τίτλος"/>
          <p:cNvSpPr>
            <a:spLocks noGrp="1"/>
          </p:cNvSpPr>
          <p:nvPr>
            <p:ph type="title"/>
          </p:nvPr>
        </p:nvSpPr>
        <p:spPr/>
        <p:txBody>
          <a:bodyPr/>
          <a:lstStyle/>
          <a:p>
            <a:pPr algn="ctr"/>
            <a:r>
              <a:t>Post WWII</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5191148"/>
          </a:xfrm>
        </p:spPr>
        <p:txBody>
          <a:bodyPr>
            <a:normAutofit/>
          </a:bodyPr>
          <a:lstStyle/>
          <a:p>
            <a:pPr>
              <a:buNone/>
            </a:pPr>
            <a:endParaRPr lang="el-GR" dirty="0"/>
          </a:p>
          <a:p>
            <a:r>
              <a:rPr lang="en-US" b="1" dirty="0"/>
              <a:t>Women Poets and Feminism</a:t>
            </a:r>
            <a:endParaRPr lang="el-GR" dirty="0"/>
          </a:p>
          <a:p>
            <a:r>
              <a:rPr lang="en-US" b="1" dirty="0"/>
              <a:t>Multiethnic Poets</a:t>
            </a:r>
            <a:endParaRPr lang="el-GR" dirty="0"/>
          </a:p>
          <a:p>
            <a:r>
              <a:rPr lang="en-US" b="1" dirty="0"/>
              <a:t>The Language School, Experimentation and New Formalism</a:t>
            </a:r>
            <a:endParaRPr lang="el-GR" dirty="0"/>
          </a:p>
          <a:p>
            <a:pPr>
              <a:buNone/>
            </a:pPr>
            <a:r>
              <a:rPr lang="en-US" b="1" dirty="0"/>
              <a:t>   (Poetry that stretches language to reveal its potential for ambiguity, fragmentation, and self-assertion within chaos. Language poets favor open forms and multicultural texts; they appropriate images from popular culture and the media and refashion them.)</a:t>
            </a:r>
            <a:endParaRPr lang="el-GR" dirty="0"/>
          </a:p>
        </p:txBody>
      </p:sp>
      <p:sp>
        <p:nvSpPr>
          <p:cNvPr id="3" name="2 - Τίτλος"/>
          <p:cNvSpPr>
            <a:spLocks noGrp="1"/>
          </p:cNvSpPr>
          <p:nvPr>
            <p:ph type="title"/>
          </p:nvPr>
        </p:nvSpPr>
        <p:spPr/>
        <p:txBody>
          <a:bodyPr/>
          <a:lstStyle/>
          <a:p>
            <a:pPr algn="ctr"/>
            <a:r>
              <a:t>Post WWII</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51225FD4-B909-4B63-8BDF-EE677F0B315D}"/>
              </a:ext>
            </a:extLst>
          </p:cNvPr>
          <p:cNvSpPr>
            <a:spLocks noGrp="1"/>
          </p:cNvSpPr>
          <p:nvPr>
            <p:ph idx="1"/>
          </p:nvPr>
        </p:nvSpPr>
        <p:spPr/>
        <p:txBody>
          <a:bodyPr>
            <a:normAutofit lnSpcReduction="10000"/>
          </a:bodyPr>
          <a:lstStyle/>
          <a:p>
            <a:r>
              <a:rPr lang="en-GB" dirty="0"/>
              <a:t>Home: a world of big business and economic boom in which each citizen functions with pride in the conspiracy against the individual.</a:t>
            </a:r>
          </a:p>
          <a:p>
            <a:r>
              <a:rPr lang="en-GB" dirty="0"/>
              <a:t>Home: the place where s/he might have been born, a land of freedom—a product of the mind as a geographical location.</a:t>
            </a:r>
          </a:p>
          <a:p>
            <a:r>
              <a:rPr lang="en-GB" dirty="0"/>
              <a:t>The poets had to detach themself from their given , native land as it had betrayed the American Dream.</a:t>
            </a:r>
          </a:p>
          <a:p>
            <a:r>
              <a:rPr lang="en-GB" dirty="0"/>
              <a:t>The American poets-exile were living out a paradox, never closer at home than when they were asserting their distance from it.</a:t>
            </a:r>
          </a:p>
          <a:p>
            <a:endParaRPr lang="en-GB" dirty="0"/>
          </a:p>
          <a:p>
            <a:endParaRPr lang="en-GB" dirty="0"/>
          </a:p>
          <a:p>
            <a:endParaRPr lang="en-GB" dirty="0"/>
          </a:p>
          <a:p>
            <a:endParaRPr lang="en-GB" dirty="0"/>
          </a:p>
          <a:p>
            <a:pPr marL="0" indent="0">
              <a:buNone/>
            </a:pPr>
            <a:endParaRPr lang="en-GB" dirty="0"/>
          </a:p>
        </p:txBody>
      </p:sp>
      <p:sp>
        <p:nvSpPr>
          <p:cNvPr id="3" name="Τίτλος 2">
            <a:extLst>
              <a:ext uri="{FF2B5EF4-FFF2-40B4-BE49-F238E27FC236}">
                <a16:creationId xmlns:a16="http://schemas.microsoft.com/office/drawing/2014/main" id="{71C9FBEC-258D-48CA-B397-A6E051D8A097}"/>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5412018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Paper</Template>
  <TotalTime>265</TotalTime>
  <Words>2975</Words>
  <Application>Microsoft Office PowerPoint</Application>
  <PresentationFormat>Προβολή στην οθόνη (4:3)</PresentationFormat>
  <Paragraphs>395</Paragraphs>
  <Slides>21</Slides>
  <Notes>4</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21</vt:i4>
      </vt:variant>
    </vt:vector>
  </HeadingPairs>
  <TitlesOfParts>
    <vt:vector size="31" baseType="lpstr">
      <vt:lpstr>adobe-garamond-pro</vt:lpstr>
      <vt:lpstr>Founders Grotesk</vt:lpstr>
      <vt:lpstr>inherit</vt:lpstr>
      <vt:lpstr>Poets Electra</vt:lpstr>
      <vt:lpstr>Poets Electra Roman No 2</vt:lpstr>
      <vt:lpstr>Arial</vt:lpstr>
      <vt:lpstr>Calibri</vt:lpstr>
      <vt:lpstr>Constantia</vt:lpstr>
      <vt:lpstr>Wingdings 2</vt:lpstr>
      <vt:lpstr>Χαρτί</vt:lpstr>
      <vt:lpstr>21st C AMERICAN POETRY</vt:lpstr>
      <vt:lpstr>MODERNISM</vt:lpstr>
      <vt:lpstr>MODERNISM</vt:lpstr>
      <vt:lpstr>MODERNISM</vt:lpstr>
      <vt:lpstr>THE 60's</vt:lpstr>
      <vt:lpstr>THE 60's</vt:lpstr>
      <vt:lpstr>Post WWII</vt:lpstr>
      <vt:lpstr>Post WWII</vt:lpstr>
      <vt:lpstr> </vt:lpstr>
      <vt:lpstr>Notion of Place</vt:lpstr>
      <vt:lpstr>Skunk Hour by Robert Lowell </vt:lpstr>
      <vt:lpstr>Skunk Hour by Robert Lowell </vt:lpstr>
      <vt:lpstr>"To Speak of Woe That Is in Marriage" Robert Lowell - 1917-1977</vt:lpstr>
      <vt:lpstr>Sylvia Plath (1932-1963) Nick and the Candlestick</vt:lpstr>
      <vt:lpstr>Sylvia Plath (1932-1963) Berck Plage (1)</vt:lpstr>
      <vt:lpstr>Sylvia Plath (1932-1963) Berck Plage (2)</vt:lpstr>
      <vt:lpstr>Sylvia Plath (1932-1963) Berck Plage (3)</vt:lpstr>
      <vt:lpstr>Sylvia Plath (1932-1963) Berck Plage (4)</vt:lpstr>
      <vt:lpstr>Sylvia Plath (1932-1963) Berck Plage (5)</vt:lpstr>
      <vt:lpstr>Sylvia Plath (1932-1963) Berck Plage (6)</vt:lpstr>
      <vt:lpstr>Sylvia Plath (1932-1963) Berck Plage (7)</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21st C AMERICAN POETRY</dc:title>
  <dc:creator>user</dc:creator>
  <cp:lastModifiedBy>Evangelia Sakelliou</cp:lastModifiedBy>
  <cp:revision>16</cp:revision>
  <dcterms:created xsi:type="dcterms:W3CDTF">2020-03-30T07:52:49Z</dcterms:created>
  <dcterms:modified xsi:type="dcterms:W3CDTF">2024-04-24T21:22:39Z</dcterms:modified>
</cp:coreProperties>
</file>