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9EF54-3BAA-4FC4-B3E6-4077A1D190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AMERICAN POETRY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99293F-83B9-4D5C-AABF-E318AC91AE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 LIANA SAKELLIOU</a:t>
            </a:r>
          </a:p>
        </p:txBody>
      </p:sp>
    </p:spTree>
    <p:extLst>
      <p:ext uri="{BB962C8B-B14F-4D97-AF65-F5344CB8AC3E}">
        <p14:creationId xmlns:p14="http://schemas.microsoft.com/office/powerpoint/2010/main" val="3510561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4F386A-703C-4471-B73F-25D18A204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Song of Myself 15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907FFA-91A3-4B67-992F-685ABFAF2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>
              <a:solidFill>
                <a:srgbClr val="00000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Seasons pursuing each other the indescribable crowd is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gather’d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it is the fourth of Seventh-month, (what salutes of cannon and small arms!)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Seasons pursuing each other the plougher ploughs, the mower mows, and the winter-grain falls in the ground;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Off on the lakes the pike-fisher watches and waits by the hole in the frozen surface,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stumps stand thick round the clearing, the squatter strikes deep with his axe,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Flatboatmen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make fast towards dusk near the cotton-wood or pecan-trees,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Coon-seekers go through the regions of the Red river or through those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drain’d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by the Tennessee, or through those of the Arkansas,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Torches shine in the dark that hangs on the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Chattahooche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Altamahaw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Patriarchs sit at supper with sons and grandsons and great-grandsons around them,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In walls of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adobie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, in canvas tents, rest hunters and trappers after their day’s sport,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city sleeps and the country sleeps,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living sleep for their time, the dead sleep for their time,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old husband sleeps by his wife and the young husband sleeps by his wife;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And these tend inward to me, and I tend outward to them,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And such as it is to be of these more or less I am,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And of these one and all I weave the song of myself.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594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3FE40D-0D9A-44B5-B246-E588F4837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Song of Myself </a:t>
            </a:r>
            <a:r>
              <a:rPr lang="en-GB" sz="2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b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F3052E-92F6-4246-9DD0-7A0F46053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Now I will do nothing but listen,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To accrue what I hear into this song, to let sounds contribute toward it.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hear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bravuras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of birds, bustle of growing wheat, gossip of flames, clack of sticks cooking my meals,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hear the sound I love, the sound of the human voice,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hear all sounds running together, combined, fused or following,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Sounds of the city and sounds out of the city, sounds of the day and night,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Talkative young ones to those that like them, the loud laugh of work-people at their meals,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angry base of disjointed friendship, the faint tones of the sick,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judge with hands tight to the desk, his pallid lips pronouncing a death-sentence,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heave’e’yo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of stevedores unlading ships by the wharves, the refrain of the anchor-lifters,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ring of alarm-bells, the cry of fire, the whirr of swift-streaking engines and hose-carts with premonitory tinkles and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color’d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lights,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steam whistle, the solid roll of the train of approaching cars,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slow march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play’d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at the head of the association marching two and two,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76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2988DC-421D-43AC-B664-A9827BC0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Song of Myself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BA205C-93CE-4C89-A2CF-496F9D92D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(They go to guard some corpse, the flag-tops are draped with black muslin.)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hear the violoncello, (’tis the young man’s heart’s complaint,)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hear the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key’d</a:t>
            </a: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cornet, it glides quickly in through my ears,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It shakes mad-sweet pangs through my belly and breast.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hear the chorus, it is a grand opera,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Ah this indeed is music—this suits me.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 tenor large and fresh as the creation fills me,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orbic</a:t>
            </a: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flex of his mouth is pouring and filling me full.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hear the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train’d</a:t>
            </a: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soprano (what work with hers is this?)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orchestra whirls me wider than Uranus flies,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It wrenches such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ardors</a:t>
            </a: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from me I did not know I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possess’d</a:t>
            </a: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them,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It sails me, I dab with bare feet, they are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lick’d</a:t>
            </a: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by the indolent waves,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am cut by bitter and angry hail, I lose my breath,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Steep’d</a:t>
            </a: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amid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honey’d</a:t>
            </a: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morphine, my windpipe throttled in fakes of death,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At length let up again to feel the puzzle of puzzles,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And that we call Being.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038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F7F35B-C3C9-4B5B-92DD-350F6EC36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Song of Myself 52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E91CFF-04D4-451E-88C6-ACF25044C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depart as air, I shake my white locks at the runaway sun,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effuse my flesh in eddies, and drift it in lacy jags.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bequeath myself to the dirt to grow from the grass I love,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If you want me again look for me under your boot-soles.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You will hardly know who I am or what I mean,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But I shall be good health to you nevertheless,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And filter and fibre your blood.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Failing to fetch me at first keep encouraged,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Missing me one place search another,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stop somewhere waiting for you.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89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18B551-B36B-4DA4-8336-FE1A6E85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Emily Dickinson (1830-1886)</a:t>
            </a:r>
            <a:r>
              <a:rPr lang="en-US" sz="2800" b="1" kern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800" b="1" kern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kern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Went to Heaven</a:t>
            </a:r>
            <a:b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F8AF69-707F-4699-A3D7-EEE4F995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went to heaven, -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'Twas</a:t>
            </a: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small town,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 with a ruby,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Lathed with down.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Stiller than the fields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full dew,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Beautiful as pictures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man drew.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like the moth,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mechlin</a:t>
            </a: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frames,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Duties of gossamer,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eider names.</a:t>
            </a:r>
            <a:b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Almost</a:t>
            </a:r>
            <a: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contented</a:t>
            </a:r>
            <a:b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l-GR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b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l-GR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Mong</a:t>
            </a:r>
            <a: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5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unique</a:t>
            </a:r>
            <a:b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Society.</a:t>
            </a:r>
            <a:endParaRPr lang="en-GB" sz="2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535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E14D7E-5FF9-4FA5-B42A-A47B43579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Dickinson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nada-type-gibson"/>
              </a:rPr>
              <a:t>Wild nights - Wild nights! (269) 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nada-type-gibson"/>
              </a:rPr>
            </a:br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18E8634-12B8-44C0-BF35-9406057D0B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31136" y="1772989"/>
            <a:ext cx="2255426" cy="48320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Wild nights - Wild nights!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Were I with thee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Wild nights should be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Our luxury!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Futile - the winds -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To a Heart in port -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Done with the Compass -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Done with the Chart!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Rowing in Eden -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Ah - the Sea!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Might I but moor - tonight -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 thee!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828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D06900-1EF6-46A6-B667-398FF2B2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Because I could Not Stop </a:t>
            </a:r>
            <a:r>
              <a:rPr lang="en-GB"/>
              <a:t>for Death</a:t>
            </a:r>
          </a:p>
        </p:txBody>
      </p:sp>
      <p:pic>
        <p:nvPicPr>
          <p:cNvPr id="11" name="Θέση περιεχομένου 10">
            <a:extLst>
              <a:ext uri="{FF2B5EF4-FFF2-40B4-BE49-F238E27FC236}">
                <a16:creationId xmlns:a16="http://schemas.microsoft.com/office/drawing/2014/main" id="{B53E963C-B7D3-411D-B932-50496639FD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9582" y="2184245"/>
            <a:ext cx="1745247" cy="4673755"/>
          </a:xfrm>
        </p:spPr>
      </p:pic>
    </p:spTree>
    <p:extLst>
      <p:ext uri="{BB962C8B-B14F-4D97-AF65-F5344CB8AC3E}">
        <p14:creationId xmlns:p14="http://schemas.microsoft.com/office/powerpoint/2010/main" val="842703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18BA46-CE6A-4A3A-81D3-A5EDCDA1C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Because I could not stop for death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6D129F-33AA-43E1-95EB-C643D7AEB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61420"/>
          </a:xfrm>
        </p:spPr>
        <p:txBody>
          <a:bodyPr>
            <a:normAutofit fontScale="55000" lnSpcReduction="20000"/>
          </a:bodyPr>
          <a:lstStyle/>
          <a:p>
            <a:pPr marL="0" indent="0" algn="l" fontAlgn="base">
              <a:buNone/>
            </a:pP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We paused before a House that seemed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A Swelling of the Ground –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The Roof was scarcely visible –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The Cornice – in the Ground –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Since then – 'tis Centuries – and yet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Feels shorter than the Day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I first surmised the Horses' Heads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Were toward Eternity –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17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472D1-6A49-475D-9053-5E9789B4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American-Indian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75B6B-16B7-4543-B5B0-D66AF9EA9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American literature begins with the oral myths, legends, tales, lyrics</a:t>
            </a:r>
          </a:p>
          <a:p>
            <a:r>
              <a:rPr lang="en-US" dirty="0"/>
              <a:t>500 different Indian languages</a:t>
            </a:r>
          </a:p>
          <a:p>
            <a:r>
              <a:rPr lang="en-US" dirty="0"/>
              <a:t>Navaho=hunting cultures</a:t>
            </a:r>
          </a:p>
          <a:p>
            <a:r>
              <a:rPr lang="en-US" dirty="0"/>
              <a:t>Acoma=agricultural</a:t>
            </a:r>
          </a:p>
          <a:p>
            <a:r>
              <a:rPr lang="en-US" dirty="0"/>
              <a:t>Ojibwa=lake dwellers</a:t>
            </a:r>
          </a:p>
          <a:p>
            <a:r>
              <a:rPr lang="en-US" dirty="0"/>
              <a:t>Hopi=desert tribes </a:t>
            </a:r>
          </a:p>
          <a:p>
            <a:pPr marL="0" indent="0">
              <a:buNone/>
            </a:pPr>
            <a:r>
              <a:rPr lang="en-US" dirty="0"/>
              <a:t>They worshipped gods, animals. Plants. Nature is a spiritual and physical mother</a:t>
            </a:r>
          </a:p>
          <a:p>
            <a:pPr marL="0" indent="0">
              <a:buNone/>
            </a:pPr>
            <a:r>
              <a:rPr lang="en-US" dirty="0"/>
              <a:t>Coyote=tricksters who are heroes like Odysseus and Prometheus</a:t>
            </a:r>
          </a:p>
          <a:p>
            <a:pPr marL="0" indent="0">
              <a:buNone/>
            </a:pPr>
            <a:r>
              <a:rPr lang="en-US" b="1" dirty="0"/>
              <a:t>OR</a:t>
            </a:r>
            <a:r>
              <a:rPr lang="en-US" dirty="0"/>
              <a:t> foolish (Carl Jung: inferior side of the psyche)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50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DDFCE-31C9-4940-AB23-D0013D751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American Indian Myth of creation--</a:t>
            </a:r>
            <a:r>
              <a:rPr lang="en-US" dirty="0" err="1"/>
              <a:t>maheo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A1017-3D7F-4960-97F5-4089734F6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snow-goose, the mallard, the loon, the coot==4 water birds to create the World. Grandmother Turtle supports the mud world= Turtle Island</a:t>
            </a:r>
          </a:p>
          <a:p>
            <a:r>
              <a:rPr lang="en-US" dirty="0"/>
              <a:t>Chants/ Dance Ceremonials/ Songs: </a:t>
            </a:r>
          </a:p>
          <a:p>
            <a:r>
              <a:rPr lang="en-US" dirty="0"/>
              <a:t>A loon I thought it was/ But it was/ My love’ s/splashing oar.</a:t>
            </a:r>
          </a:p>
          <a:p>
            <a:r>
              <a:rPr lang="en-US" dirty="0"/>
              <a:t>I/the song/I walk here.</a:t>
            </a:r>
          </a:p>
          <a:p>
            <a:endParaRPr lang="en-US" dirty="0"/>
          </a:p>
          <a:p>
            <a:r>
              <a:rPr lang="en-GB" dirty="0"/>
              <a:t> Contemporary Native American Poets: </a:t>
            </a:r>
          </a:p>
          <a:p>
            <a:pPr marL="0" indent="0">
              <a:buNone/>
            </a:pPr>
            <a:r>
              <a:rPr lang="en-GB" dirty="0"/>
              <a:t>Simon Ortiz, Roberta Hill Whiteman, Louise Erdrich</a:t>
            </a:r>
          </a:p>
        </p:txBody>
      </p:sp>
    </p:spTree>
    <p:extLst>
      <p:ext uri="{BB962C8B-B14F-4D97-AF65-F5344CB8AC3E}">
        <p14:creationId xmlns:p14="http://schemas.microsoft.com/office/powerpoint/2010/main" val="15937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C58CF-2A9F-4E4B-B852-62472DADC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England Puritanism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E3A2C-AA67-4B75-9E88-7FF1C95C1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Education seen as understanding and executing God’ s will.</a:t>
            </a:r>
          </a:p>
          <a:p>
            <a:r>
              <a:rPr lang="en-US" dirty="0"/>
              <a:t>Life is a Test, an arena of constant battle between God and Satan.</a:t>
            </a:r>
          </a:p>
          <a:p>
            <a:r>
              <a:rPr lang="en-US" dirty="0"/>
              <a:t>Puritanism and Capitalism= rest on ambition, hard work, striving for success.</a:t>
            </a:r>
          </a:p>
          <a:p>
            <a:r>
              <a:rPr lang="en-US" dirty="0"/>
              <a:t>Life is an expression of the divine will.</a:t>
            </a:r>
          </a:p>
          <a:p>
            <a:r>
              <a:rPr lang="en-US" dirty="0"/>
              <a:t>The Pilgrims</a:t>
            </a:r>
          </a:p>
          <a:p>
            <a:r>
              <a:rPr lang="en-US" dirty="0"/>
              <a:t>William Bradford (1590-1657) </a:t>
            </a:r>
            <a:r>
              <a:rPr lang="en-US" i="1" dirty="0"/>
              <a:t>Of Plymouth Plantation </a:t>
            </a:r>
            <a:r>
              <a:rPr lang="en-US" dirty="0"/>
              <a:t>(1651)</a:t>
            </a:r>
          </a:p>
          <a:p>
            <a:r>
              <a:rPr lang="en-US" dirty="0"/>
              <a:t>Anne Bradstreet (1612-1672) </a:t>
            </a:r>
            <a:r>
              <a:rPr lang="en-US" i="1" dirty="0"/>
              <a:t>The Tenth Muse lately Sprung Up in America </a:t>
            </a:r>
            <a:r>
              <a:rPr lang="en-US" dirty="0"/>
              <a:t>(1650)</a:t>
            </a:r>
          </a:p>
          <a:p>
            <a:r>
              <a:rPr lang="en-US" dirty="0"/>
              <a:t>Edward Taylor (1644-1729) A series of Meditations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74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EB9A6-F3F6-44EA-8ED4-F39838B4C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18</a:t>
            </a:r>
            <a:r>
              <a:rPr lang="en-US" baseline="30000" dirty="0"/>
              <a:t>th</a:t>
            </a:r>
            <a:r>
              <a:rPr lang="en-US" dirty="0"/>
              <a:t> c. American Enlightenment-Democratic origins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F1FC5-35F8-4A18-AF67-CF81628D2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Phillis Wheatley (1753-1784) African-American poet. Neoclassical style, religious themes, </a:t>
            </a:r>
          </a:p>
          <a:p>
            <a:endParaRPr lang="en-US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500" b="1" dirty="0">
                <a:solidFill>
                  <a:srgbClr val="000000"/>
                </a:solidFill>
                <a:latin typeface="canada-type-gibson"/>
              </a:rPr>
              <a:t>On Being Brought from Africa to America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rgbClr val="000000"/>
              </a:solidFill>
              <a:latin typeface="inheri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 err="1">
                <a:solidFill>
                  <a:srgbClr val="000000"/>
                </a:solidFill>
                <a:latin typeface="inherit"/>
              </a:rPr>
              <a:t>'Twas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 mercy brought me from my </a:t>
            </a:r>
            <a:r>
              <a:rPr lang="en-US" altLang="en-US" i="1" dirty="0">
                <a:solidFill>
                  <a:srgbClr val="000000"/>
                </a:solidFill>
                <a:latin typeface="inherit"/>
              </a:rPr>
              <a:t>Pagan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 land,</a:t>
            </a: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rgbClr val="000000"/>
              </a:solidFill>
              <a:latin typeface="inheri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inherit"/>
              </a:rPr>
              <a:t>Taught my benighted soul to understand</a:t>
            </a: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rgbClr val="000000"/>
              </a:solidFill>
              <a:latin typeface="inheri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inherit"/>
              </a:rPr>
              <a:t>That there's a God, that there's a </a:t>
            </a:r>
            <a:r>
              <a:rPr lang="en-US" altLang="en-US" i="1" dirty="0" err="1">
                <a:solidFill>
                  <a:srgbClr val="000000"/>
                </a:solidFill>
                <a:latin typeface="inherit"/>
              </a:rPr>
              <a:t>Saviour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 too:</a:t>
            </a: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rgbClr val="000000"/>
              </a:solidFill>
              <a:latin typeface="inheri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inherit"/>
              </a:rPr>
              <a:t>Once I redemption neither sought nor knew.</a:t>
            </a: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rgbClr val="000000"/>
              </a:solidFill>
              <a:latin typeface="inheri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inherit"/>
              </a:rPr>
              <a:t>Some view our sable race with scornful eye,</a:t>
            </a: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rgbClr val="000000"/>
              </a:solidFill>
              <a:latin typeface="inheri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inherit"/>
              </a:rPr>
              <a:t>"Their </a:t>
            </a:r>
            <a:r>
              <a:rPr lang="en-US" altLang="en-US" dirty="0" err="1">
                <a:solidFill>
                  <a:srgbClr val="000000"/>
                </a:solidFill>
                <a:latin typeface="inherit"/>
              </a:rPr>
              <a:t>colour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 is a diabolic die."</a:t>
            </a: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rgbClr val="000000"/>
              </a:solidFill>
              <a:latin typeface="inheri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inherit"/>
              </a:rPr>
              <a:t>Remember, </a:t>
            </a:r>
            <a:r>
              <a:rPr lang="en-US" altLang="en-US" i="1" dirty="0">
                <a:solidFill>
                  <a:srgbClr val="000000"/>
                </a:solidFill>
                <a:latin typeface="inherit"/>
              </a:rPr>
              <a:t>Christians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, </a:t>
            </a:r>
            <a:r>
              <a:rPr lang="en-US" altLang="en-US" i="1" dirty="0">
                <a:solidFill>
                  <a:srgbClr val="000000"/>
                </a:solidFill>
                <a:latin typeface="inherit"/>
              </a:rPr>
              <a:t>Negros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, black as </a:t>
            </a:r>
            <a:r>
              <a:rPr lang="en-US" altLang="en-US" i="1" dirty="0">
                <a:solidFill>
                  <a:srgbClr val="000000"/>
                </a:solidFill>
                <a:latin typeface="inherit"/>
              </a:rPr>
              <a:t>Cain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,</a:t>
            </a: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rgbClr val="000000"/>
              </a:solidFill>
              <a:latin typeface="inheri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inherit"/>
              </a:rPr>
              <a:t>May be </a:t>
            </a:r>
            <a:r>
              <a:rPr lang="en-US" altLang="en-US" dirty="0" err="1">
                <a:solidFill>
                  <a:srgbClr val="000000"/>
                </a:solidFill>
                <a:latin typeface="inherit"/>
              </a:rPr>
              <a:t>refin'd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, and join </a:t>
            </a:r>
            <a:r>
              <a:rPr lang="en-US" altLang="en-US" dirty="0" err="1">
                <a:solidFill>
                  <a:srgbClr val="000000"/>
                </a:solidFill>
                <a:latin typeface="inherit"/>
              </a:rPr>
              <a:t>th</a:t>
            </a:r>
            <a:r>
              <a:rPr lang="en-US" altLang="en-US" dirty="0">
                <a:solidFill>
                  <a:srgbClr val="000000"/>
                </a:solidFill>
                <a:latin typeface="inherit"/>
              </a:rPr>
              <a:t>' angelic train.</a:t>
            </a:r>
            <a:br>
              <a:rPr lang="en-US" altLang="en-US" dirty="0">
                <a:solidFill>
                  <a:srgbClr val="000000"/>
                </a:solidFill>
                <a:latin typeface="inherit"/>
              </a:rPr>
            </a:br>
            <a:endParaRPr lang="en-US" altLang="en-US" dirty="0">
              <a:solidFill>
                <a:schemeClr val="tx1"/>
              </a:solidFill>
              <a:latin typeface="inherit"/>
            </a:endParaRPr>
          </a:p>
          <a:p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66B08C0-6E3A-4019-A01F-195CA232D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59971"/>
            <a:ext cx="371957" cy="5771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90440" tIns="-19044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2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A22-E988-4D65-A2BE-2353D995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American Renaissance </a:t>
            </a:r>
            <a:br>
              <a:rPr lang="en-US" dirty="0"/>
            </a:br>
            <a:r>
              <a:rPr lang="en-US" dirty="0"/>
              <a:t>(1820-1860)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DC931-B516-4104-A571-7EAEEB741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American Romanticism: Self-realization, self-expression, self-reliance.</a:t>
            </a:r>
          </a:p>
          <a:p>
            <a:r>
              <a:rPr lang="en-US" dirty="0"/>
              <a:t>Transcendentalism</a:t>
            </a:r>
          </a:p>
          <a:p>
            <a:r>
              <a:rPr lang="en-US" dirty="0"/>
              <a:t>Concord, Massachusetts: the first artist’ s colony; a spiritual and cultural alternative to American materialism</a:t>
            </a:r>
          </a:p>
          <a:p>
            <a:r>
              <a:rPr lang="en-US" b="1" dirty="0"/>
              <a:t>Ralph Waldo Emerson </a:t>
            </a:r>
            <a:r>
              <a:rPr lang="en-US" dirty="0"/>
              <a:t>(1803-1882) :“to be a good minister, you have to leave the church”. Hinduism, Confucianism, Islamic Sufism. </a:t>
            </a:r>
          </a:p>
          <a:p>
            <a:pPr marL="0" indent="0">
              <a:buNone/>
            </a:pPr>
            <a:r>
              <a:rPr lang="en-US" dirty="0"/>
              <a:t>ESSAYS (1836): The Poet, </a:t>
            </a:r>
            <a:r>
              <a:rPr lang="en-US" i="1" dirty="0"/>
              <a:t>Nature</a:t>
            </a:r>
            <a:r>
              <a:rPr lang="en-US" dirty="0"/>
              <a:t>, Fate, The American Scholar</a:t>
            </a:r>
          </a:p>
          <a:p>
            <a:r>
              <a:rPr lang="en-GB" dirty="0"/>
              <a:t>Matthew Arnold: “The best writings in English in the 19</a:t>
            </a:r>
            <a:r>
              <a:rPr lang="en-GB" baseline="30000" dirty="0"/>
              <a:t>th</a:t>
            </a:r>
            <a:r>
              <a:rPr lang="en-GB" dirty="0"/>
              <a:t> century had been Emerson’ s </a:t>
            </a:r>
            <a:r>
              <a:rPr lang="en-GB" i="1" dirty="0"/>
              <a:t>Essays and W.  Wordsworth’ s poetry.”</a:t>
            </a:r>
          </a:p>
        </p:txBody>
      </p:sp>
    </p:spTree>
    <p:extLst>
      <p:ext uri="{BB962C8B-B14F-4D97-AF65-F5344CB8AC3E}">
        <p14:creationId xmlns:p14="http://schemas.microsoft.com/office/powerpoint/2010/main" val="414397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23F9-A191-4F85-A780-9CF5C9FBC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best American poets </a:t>
            </a:r>
            <a:br>
              <a:rPr lang="en-US" dirty="0"/>
            </a:br>
            <a:r>
              <a:rPr lang="en-US" dirty="0"/>
              <a:t>of the 19</a:t>
            </a:r>
            <a:r>
              <a:rPr lang="en-US" baseline="30000" dirty="0"/>
              <a:t>th</a:t>
            </a:r>
            <a:r>
              <a:rPr lang="en-US" dirty="0"/>
              <a:t> 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B6558-8CE3-4126-A0D1-1B3810690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Edgar Allan Poe (1809-1849)</a:t>
            </a:r>
          </a:p>
          <a:p>
            <a:r>
              <a:rPr lang="en-US" dirty="0"/>
              <a:t>Walt Whitman (1819-1892)</a:t>
            </a:r>
          </a:p>
          <a:p>
            <a:r>
              <a:rPr lang="en-US" dirty="0"/>
              <a:t>Emily Dickinson (1830-1886)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29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DC1DF-3BE0-4192-A5D6-040246E5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Walt Whitman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EAC66-C695-40E4-8FE8-0E0FBFD5F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-152400" algn="ctr" fontAlgn="base">
              <a:lnSpc>
                <a:spcPct val="107000"/>
              </a:lnSpc>
              <a:spcBef>
                <a:spcPts val="0"/>
              </a:spcBef>
            </a:pPr>
            <a:r>
              <a:rPr lang="en-GB" sz="26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SONG OF MYSELF  </a:t>
            </a:r>
            <a:r>
              <a:rPr lang="en-GB" sz="2600" b="1" kern="1800" dirty="0">
                <a:solidFill>
                  <a:srgbClr val="000000"/>
                </a:solidFill>
                <a:effectLst/>
                <a:latin typeface="canada-type-gibson"/>
                <a:ea typeface="Times New Roman" panose="02020603050405020304" pitchFamily="18" charset="0"/>
                <a:cs typeface="Times New Roman" panose="02020603050405020304" pitchFamily="18" charset="0"/>
              </a:rPr>
              <a:t>(1892 version)</a:t>
            </a:r>
            <a:endParaRPr lang="en-GB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6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celebrate myself, and sing myself,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And what I assume you shall assume,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For every atom belonging to me as good belongs to you.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sz="35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loafe</a:t>
            </a: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and invite my soul,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lean and </a:t>
            </a:r>
            <a:r>
              <a:rPr lang="en-GB" sz="35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loafe</a:t>
            </a: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at my ease observing a spear of summer grass.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My tongue, every atom of my blood, </a:t>
            </a:r>
            <a:r>
              <a:rPr lang="en-GB" sz="35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form’d</a:t>
            </a: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from this soil, this air,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Born here of parents born here from parents the same, and their parents the same,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I, now thirty-seven years old in perfect health begin,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Hoping to cease not till death.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Creeds and schools in abeyance,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Retiring back a while sufficed at what they are, but never forgotten,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sz="35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harbor</a:t>
            </a: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for good or bad, I permit to speak at every hazard,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5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Nature without check with original energy.</a:t>
            </a:r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D76ED7F-5565-48F0-8F57-AB405429A0A5}"/>
              </a:ext>
            </a:extLst>
          </p:cNvPr>
          <p:cNvSpPr txBox="1">
            <a:spLocks/>
          </p:cNvSpPr>
          <p:nvPr/>
        </p:nvSpPr>
        <p:spPr bwMode="black">
          <a:xfrm>
            <a:off x="2106698" y="941762"/>
            <a:ext cx="785416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Walt Whitman (1819-1892)</a:t>
            </a:r>
          </a:p>
        </p:txBody>
      </p:sp>
    </p:spTree>
    <p:extLst>
      <p:ext uri="{BB962C8B-B14F-4D97-AF65-F5344CB8AC3E}">
        <p14:creationId xmlns:p14="http://schemas.microsoft.com/office/powerpoint/2010/main" val="223858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7B1F24-D0FF-438C-BBA6-4C67B2A9A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Song of Myself 11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6040A96-8636-4327-92A8-E87F460D7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Twenty-eight young men bathe by the shore,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Twenty-eight young men and all so friendly;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Twenty-eight years of womanly life and all so lonesome.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She owns the fine house by the rise of the bank,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She hides handsome and richly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drest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aft the blinds of the window.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Which of the young men does she like the best?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Ah the homeliest of them is beautiful to her.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Where are you off to, lady? for I see you,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You splash in the water there, yet stay stock still in your room.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Dancing and laughing along the beach came the twenty-ninth bather,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rest did not see her, but she saw them and loved them.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beards of the young men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glisten’d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with wet, it ran from their long hair,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Little streams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pass’d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all over their bodies.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An unseen hand also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pass’d</a:t>
            </a: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over their bodies,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It descended tremblingly from their temples and ribs.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 young men float on their backs, their white bellies bulge to the sun, they do not ask who seizes fast to them,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They do not know who puffs and declines with pendant and bending arch,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1524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They do not think whom they souse with spray.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44149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157</TotalTime>
  <Words>1905</Words>
  <Application>Microsoft Office PowerPoint</Application>
  <PresentationFormat>Ευρεία οθόνη</PresentationFormat>
  <Paragraphs>201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adobe-garamond-pro</vt:lpstr>
      <vt:lpstr>Arial</vt:lpstr>
      <vt:lpstr>Calibri</vt:lpstr>
      <vt:lpstr>canada-type-gibson</vt:lpstr>
      <vt:lpstr>Gill Sans MT</vt:lpstr>
      <vt:lpstr>inherit</vt:lpstr>
      <vt:lpstr>Parcel</vt:lpstr>
      <vt:lpstr>AMERICAN POETRY </vt:lpstr>
      <vt:lpstr>American-Indian culture</vt:lpstr>
      <vt:lpstr>The American Indian Myth of creation--maheo</vt:lpstr>
      <vt:lpstr>New England Puritanism</vt:lpstr>
      <vt:lpstr>The 18th c. American Enlightenment-Democratic origins</vt:lpstr>
      <vt:lpstr>The American Renaissance  (1820-1860)</vt:lpstr>
      <vt:lpstr>The best American poets  of the 19th c</vt:lpstr>
      <vt:lpstr>Walt Whitman </vt:lpstr>
      <vt:lpstr>Song of Myself 11</vt:lpstr>
      <vt:lpstr>Song of Myself 15</vt:lpstr>
      <vt:lpstr>Song of Myself 26 </vt:lpstr>
      <vt:lpstr>Song of Myself</vt:lpstr>
      <vt:lpstr>Song of Myself 52</vt:lpstr>
      <vt:lpstr>Emily Dickinson (1830-1886)  I Went to Heaven </vt:lpstr>
      <vt:lpstr>Dickinson Wild nights - Wild nights! (269)  </vt:lpstr>
      <vt:lpstr>Because I could Not Stop for Death</vt:lpstr>
      <vt:lpstr>Because I could not stop for death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POETRY</dc:title>
  <dc:creator>user</dc:creator>
  <cp:lastModifiedBy>Evangelia Sakelliou</cp:lastModifiedBy>
  <cp:revision>20</cp:revision>
  <dcterms:created xsi:type="dcterms:W3CDTF">2020-03-24T22:19:11Z</dcterms:created>
  <dcterms:modified xsi:type="dcterms:W3CDTF">2021-03-16T23:20:56Z</dcterms:modified>
</cp:coreProperties>
</file>