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8" autoAdjust="0"/>
    <p:restoredTop sz="94660"/>
  </p:normalViewPr>
  <p:slideViewPr>
    <p:cSldViewPr snapToGrid="0">
      <p:cViewPr varScale="1">
        <p:scale>
          <a:sx n="72" d="100"/>
          <a:sy n="72"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3/27/2020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3/27/2020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3/27/2020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milydickinsonmuseum.org/bedroom360exhibi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5CD8-A68A-4E66-9264-E3668719D061}"/>
              </a:ext>
            </a:extLst>
          </p:cNvPr>
          <p:cNvSpPr>
            <a:spLocks noGrp="1"/>
          </p:cNvSpPr>
          <p:nvPr>
            <p:ph type="ctrTitle"/>
          </p:nvPr>
        </p:nvSpPr>
        <p:spPr/>
        <p:txBody>
          <a:bodyPr/>
          <a:lstStyle/>
          <a:p>
            <a:r>
              <a:rPr lang="en-GB" dirty="0"/>
              <a:t>American poetry</a:t>
            </a:r>
          </a:p>
        </p:txBody>
      </p:sp>
      <p:sp>
        <p:nvSpPr>
          <p:cNvPr id="3" name="Subtitle 2">
            <a:extLst>
              <a:ext uri="{FF2B5EF4-FFF2-40B4-BE49-F238E27FC236}">
                <a16:creationId xmlns:a16="http://schemas.microsoft.com/office/drawing/2014/main" id="{DCD36E23-6E57-482F-8887-38B785C98A98}"/>
              </a:ext>
            </a:extLst>
          </p:cNvPr>
          <p:cNvSpPr>
            <a:spLocks noGrp="1"/>
          </p:cNvSpPr>
          <p:nvPr>
            <p:ph type="subTitle" idx="1"/>
          </p:nvPr>
        </p:nvSpPr>
        <p:spPr/>
        <p:txBody>
          <a:bodyPr/>
          <a:lstStyle/>
          <a:p>
            <a:r>
              <a:rPr lang="en-GB" dirty="0"/>
              <a:t>By Liana </a:t>
            </a:r>
            <a:r>
              <a:rPr lang="en-GB" dirty="0" err="1"/>
              <a:t>Sakelliou</a:t>
            </a:r>
            <a:endParaRPr lang="en-GB" dirty="0"/>
          </a:p>
        </p:txBody>
      </p:sp>
    </p:spTree>
    <p:extLst>
      <p:ext uri="{BB962C8B-B14F-4D97-AF65-F5344CB8AC3E}">
        <p14:creationId xmlns:p14="http://schemas.microsoft.com/office/powerpoint/2010/main" val="4202812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CC71-627F-44C1-BDCC-8720BCC2BBBC}"/>
              </a:ext>
            </a:extLst>
          </p:cNvPr>
          <p:cNvSpPr>
            <a:spLocks noGrp="1"/>
          </p:cNvSpPr>
          <p:nvPr>
            <p:ph type="title"/>
          </p:nvPr>
        </p:nvSpPr>
        <p:spPr/>
        <p:txBody>
          <a:bodyPr/>
          <a:lstStyle/>
          <a:p>
            <a:r>
              <a:rPr lang="en-GB" dirty="0"/>
              <a:t>Edgar Allan Poe (1809-1849)</a:t>
            </a:r>
          </a:p>
        </p:txBody>
      </p:sp>
      <p:sp>
        <p:nvSpPr>
          <p:cNvPr id="3" name="Content Placeholder 2">
            <a:extLst>
              <a:ext uri="{FF2B5EF4-FFF2-40B4-BE49-F238E27FC236}">
                <a16:creationId xmlns:a16="http://schemas.microsoft.com/office/drawing/2014/main" id="{D8BEEEA7-048C-4329-9F23-7FEF145F5C0E}"/>
              </a:ext>
            </a:extLst>
          </p:cNvPr>
          <p:cNvSpPr>
            <a:spLocks noGrp="1"/>
          </p:cNvSpPr>
          <p:nvPr>
            <p:ph idx="1"/>
          </p:nvPr>
        </p:nvSpPr>
        <p:spPr>
          <a:xfrm>
            <a:off x="3697941" y="2943023"/>
            <a:ext cx="8229599" cy="3686376"/>
          </a:xfrm>
        </p:spPr>
        <p:txBody>
          <a:bodyPr>
            <a:normAutofit/>
          </a:bodyPr>
          <a:lstStyle/>
          <a:p>
            <a:pPr marL="0" indent="0">
              <a:buNone/>
            </a:pPr>
            <a:r>
              <a:rPr lang="en-GB" dirty="0"/>
              <a:t>“Prophet!” said I, “thing of evil! prophet still if bird or devil!</a:t>
            </a:r>
          </a:p>
          <a:p>
            <a:pPr marL="0" indent="0">
              <a:buNone/>
            </a:pPr>
            <a:r>
              <a:rPr lang="en-GB" dirty="0"/>
              <a:t>By that Heaven that bends above us—by that God we both</a:t>
            </a:r>
          </a:p>
          <a:p>
            <a:pPr marL="0" indent="0">
              <a:buNone/>
            </a:pPr>
            <a:r>
              <a:rPr lang="en-GB" dirty="0"/>
              <a:t>   adore,</a:t>
            </a:r>
          </a:p>
          <a:p>
            <a:pPr marL="0" indent="0">
              <a:buNone/>
            </a:pPr>
            <a:r>
              <a:rPr lang="en-GB" dirty="0"/>
              <a:t>Tell this soul with sorrow laden, if, within the distant </a:t>
            </a:r>
            <a:r>
              <a:rPr lang="en-GB" dirty="0" err="1"/>
              <a:t>Aidenn</a:t>
            </a:r>
            <a:r>
              <a:rPr lang="en-GB" dirty="0"/>
              <a:t>,</a:t>
            </a:r>
          </a:p>
          <a:p>
            <a:pPr marL="0" indent="0">
              <a:buNone/>
            </a:pPr>
            <a:r>
              <a:rPr lang="en-GB" dirty="0"/>
              <a:t>It shall clasp a sainted maiden whom the angels name Lenore—</a:t>
            </a:r>
          </a:p>
          <a:p>
            <a:pPr marL="0" indent="0">
              <a:buNone/>
            </a:pPr>
            <a:r>
              <a:rPr lang="en-GB" dirty="0"/>
              <a:t>Clasp a rare and radiant maiden whom the angels name</a:t>
            </a:r>
          </a:p>
          <a:p>
            <a:pPr marL="0" indent="0">
              <a:buNone/>
            </a:pPr>
            <a:r>
              <a:rPr lang="en-GB" dirty="0"/>
              <a:t>   Lenore.”</a:t>
            </a:r>
          </a:p>
          <a:p>
            <a:pPr marL="0" indent="0">
              <a:buNone/>
            </a:pPr>
            <a:r>
              <a:rPr lang="en-GB" dirty="0" err="1"/>
              <a:t>Quoth</a:t>
            </a:r>
            <a:r>
              <a:rPr lang="en-GB" dirty="0"/>
              <a:t> the Raven—“Nevermore.”</a:t>
            </a:r>
          </a:p>
        </p:txBody>
      </p:sp>
      <p:pic>
        <p:nvPicPr>
          <p:cNvPr id="5" name="Picture 4" descr="A picture containing bird, sitting, standing, water&#10;&#10;Description automatically generated">
            <a:extLst>
              <a:ext uri="{FF2B5EF4-FFF2-40B4-BE49-F238E27FC236}">
                <a16:creationId xmlns:a16="http://schemas.microsoft.com/office/drawing/2014/main" id="{E4BDCF86-48B7-4770-8768-E4E7ACD3AE89}"/>
              </a:ext>
            </a:extLst>
          </p:cNvPr>
          <p:cNvPicPr>
            <a:picLocks noChangeAspect="1"/>
          </p:cNvPicPr>
          <p:nvPr/>
        </p:nvPicPr>
        <p:blipFill>
          <a:blip r:embed="rId2"/>
          <a:stretch>
            <a:fillRect/>
          </a:stretch>
        </p:blipFill>
        <p:spPr>
          <a:xfrm>
            <a:off x="645459" y="2675024"/>
            <a:ext cx="2861465" cy="3686376"/>
          </a:xfrm>
          <a:prstGeom prst="rect">
            <a:avLst/>
          </a:prstGeom>
        </p:spPr>
      </p:pic>
    </p:spTree>
    <p:extLst>
      <p:ext uri="{BB962C8B-B14F-4D97-AF65-F5344CB8AC3E}">
        <p14:creationId xmlns:p14="http://schemas.microsoft.com/office/powerpoint/2010/main" val="392399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C0A7-2794-462C-AE6A-6BE50C9C0104}"/>
              </a:ext>
            </a:extLst>
          </p:cNvPr>
          <p:cNvSpPr>
            <a:spLocks noGrp="1"/>
          </p:cNvSpPr>
          <p:nvPr>
            <p:ph type="title"/>
          </p:nvPr>
        </p:nvSpPr>
        <p:spPr/>
        <p:txBody>
          <a:bodyPr/>
          <a:lstStyle/>
          <a:p>
            <a:r>
              <a:rPr lang="en-GB" dirty="0"/>
              <a:t>Jonathan Edwards (1703-1758)</a:t>
            </a:r>
          </a:p>
        </p:txBody>
      </p:sp>
      <p:sp>
        <p:nvSpPr>
          <p:cNvPr id="3" name="Content Placeholder 2">
            <a:extLst>
              <a:ext uri="{FF2B5EF4-FFF2-40B4-BE49-F238E27FC236}">
                <a16:creationId xmlns:a16="http://schemas.microsoft.com/office/drawing/2014/main" id="{92A1803F-0E70-4790-A95E-A38757946E7A}"/>
              </a:ext>
            </a:extLst>
          </p:cNvPr>
          <p:cNvSpPr>
            <a:spLocks noGrp="1"/>
          </p:cNvSpPr>
          <p:nvPr>
            <p:ph idx="1"/>
          </p:nvPr>
        </p:nvSpPr>
        <p:spPr>
          <a:xfrm>
            <a:off x="4749420" y="2402006"/>
            <a:ext cx="7001302" cy="4455994"/>
          </a:xfrm>
        </p:spPr>
        <p:txBody>
          <a:bodyPr>
            <a:normAutofit/>
          </a:bodyPr>
          <a:lstStyle/>
          <a:p>
            <a:r>
              <a:rPr lang="en-GB" dirty="0"/>
              <a:t>Edwards's sermons had enormous impact, sending whole congregations into hysterical fits of weeping. In the long run, though, their grotesque harshness alienated people from the Calvinism that Edwards defended. Edwards's dogmatic, medieval sermons no longer fit the experiences of relatively peaceful, prosperous 18th-century colonists. </a:t>
            </a:r>
          </a:p>
          <a:p>
            <a:r>
              <a:rPr lang="en-GB" dirty="0"/>
              <a:t>He is best known for his frightening, powerful sermon, "Sinners in the Hands of an Angry God" (1741):</a:t>
            </a:r>
          </a:p>
          <a:p>
            <a:r>
              <a:rPr lang="en-GB" dirty="0"/>
              <a:t>‘’If God should let you go, you would immediately sink, and sinfully descend, and plunge into the bottomless gulf....The God that holds you over the pit of hell, much as one holds a spider or some loathsome insect over the fire, abhors you, and is dreadfully provoked....he looks upon you as worthy of nothing else but to be cast into the bottomless gulf.’’</a:t>
            </a:r>
          </a:p>
          <a:p>
            <a:endParaRPr lang="en-GB" dirty="0"/>
          </a:p>
        </p:txBody>
      </p:sp>
      <p:pic>
        <p:nvPicPr>
          <p:cNvPr id="5" name="Picture 4" descr="A person in a white shirt and black hair&#10;&#10;Description automatically generated">
            <a:extLst>
              <a:ext uri="{FF2B5EF4-FFF2-40B4-BE49-F238E27FC236}">
                <a16:creationId xmlns:a16="http://schemas.microsoft.com/office/drawing/2014/main" id="{DAF724E3-F2E3-4DDB-9E0B-3C207525CBEC}"/>
              </a:ext>
            </a:extLst>
          </p:cNvPr>
          <p:cNvPicPr>
            <a:picLocks noChangeAspect="1"/>
          </p:cNvPicPr>
          <p:nvPr/>
        </p:nvPicPr>
        <p:blipFill>
          <a:blip r:embed="rId2"/>
          <a:stretch>
            <a:fillRect/>
          </a:stretch>
        </p:blipFill>
        <p:spPr>
          <a:xfrm>
            <a:off x="961642" y="2747226"/>
            <a:ext cx="3067050" cy="3495675"/>
          </a:xfrm>
          <a:prstGeom prst="rect">
            <a:avLst/>
          </a:prstGeom>
        </p:spPr>
      </p:pic>
    </p:spTree>
    <p:extLst>
      <p:ext uri="{BB962C8B-B14F-4D97-AF65-F5344CB8AC3E}">
        <p14:creationId xmlns:p14="http://schemas.microsoft.com/office/powerpoint/2010/main" val="232218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C35F-00DD-4CD1-BC02-74FF8F7676A1}"/>
              </a:ext>
            </a:extLst>
          </p:cNvPr>
          <p:cNvSpPr>
            <a:spLocks noGrp="1"/>
          </p:cNvSpPr>
          <p:nvPr>
            <p:ph type="title"/>
          </p:nvPr>
        </p:nvSpPr>
        <p:spPr/>
        <p:txBody>
          <a:bodyPr/>
          <a:lstStyle/>
          <a:p>
            <a:r>
              <a:rPr lang="en-GB" dirty="0"/>
              <a:t>Ernest Hemingway (1899- 1961)</a:t>
            </a:r>
          </a:p>
        </p:txBody>
      </p:sp>
      <p:sp>
        <p:nvSpPr>
          <p:cNvPr id="3" name="Content Placeholder 2">
            <a:extLst>
              <a:ext uri="{FF2B5EF4-FFF2-40B4-BE49-F238E27FC236}">
                <a16:creationId xmlns:a16="http://schemas.microsoft.com/office/drawing/2014/main" id="{6B312B77-D823-4532-9EAE-4112D4997366}"/>
              </a:ext>
            </a:extLst>
          </p:cNvPr>
          <p:cNvSpPr>
            <a:spLocks noGrp="1"/>
          </p:cNvSpPr>
          <p:nvPr>
            <p:ph idx="1"/>
          </p:nvPr>
        </p:nvSpPr>
        <p:spPr>
          <a:xfrm>
            <a:off x="4135271" y="2420472"/>
            <a:ext cx="6892119" cy="4152306"/>
          </a:xfrm>
        </p:spPr>
        <p:txBody>
          <a:bodyPr>
            <a:normAutofit fontScale="92500" lnSpcReduction="10000"/>
          </a:bodyPr>
          <a:lstStyle/>
          <a:p>
            <a:r>
              <a:rPr lang="en-GB" dirty="0"/>
              <a:t> In A Farewell to Arms (1929), a novel about the tragic love affair of an American soldier and an English nurse during the war Hemingway writes: </a:t>
            </a:r>
          </a:p>
          <a:p>
            <a:r>
              <a:rPr lang="en-GB" dirty="0"/>
              <a:t>“Once in camp I put a log on a fire and it was full of ants. As it commenced to burn, the ants swarmed out and went first toward the </a:t>
            </a:r>
            <a:r>
              <a:rPr lang="en-GB" dirty="0" err="1"/>
              <a:t>center</a:t>
            </a:r>
            <a:r>
              <a:rPr lang="en-GB" dirty="0"/>
              <a:t> where the fire was; then turned back and ran toward the end. When there were enough on the end they fell off into the fire. Some got out; their bodies burnt and flattened, and went off not knowing where they were going. But most of them went toward the fire and then back toward the end and swarmed on the cool end and finally fell off into the fire. </a:t>
            </a:r>
          </a:p>
          <a:p>
            <a:r>
              <a:rPr lang="en-GB" dirty="0"/>
              <a:t>I remember thinking at the time that it was the end of the world and a splendid chance to be a messiah and lift the log off the fire and throw it out where the ants could get off onto the ground. But I did not do anything but throw a tin cup of water on the log, so that I would have the cup empty to put whiskey in before I added water to it. I think the cup of water on the burning log only steamed the ants.”</a:t>
            </a:r>
          </a:p>
          <a:p>
            <a:endParaRPr lang="en-GB" dirty="0"/>
          </a:p>
        </p:txBody>
      </p:sp>
      <p:pic>
        <p:nvPicPr>
          <p:cNvPr id="4" name="Picture 3">
            <a:extLst>
              <a:ext uri="{FF2B5EF4-FFF2-40B4-BE49-F238E27FC236}">
                <a16:creationId xmlns:a16="http://schemas.microsoft.com/office/drawing/2014/main" id="{347F7095-1BEE-4DD8-A186-B8C8523D2EEF}"/>
              </a:ext>
            </a:extLst>
          </p:cNvPr>
          <p:cNvPicPr>
            <a:picLocks noChangeAspect="1"/>
          </p:cNvPicPr>
          <p:nvPr/>
        </p:nvPicPr>
        <p:blipFill>
          <a:blip r:embed="rId2"/>
          <a:stretch>
            <a:fillRect/>
          </a:stretch>
        </p:blipFill>
        <p:spPr>
          <a:xfrm>
            <a:off x="942851" y="2420472"/>
            <a:ext cx="2828789" cy="4152306"/>
          </a:xfrm>
          <a:prstGeom prst="rect">
            <a:avLst/>
          </a:prstGeom>
        </p:spPr>
      </p:pic>
    </p:spTree>
    <p:extLst>
      <p:ext uri="{BB962C8B-B14F-4D97-AF65-F5344CB8AC3E}">
        <p14:creationId xmlns:p14="http://schemas.microsoft.com/office/powerpoint/2010/main" val="363644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2401-2B5F-43B5-9EFE-3E8F911BAC4F}"/>
              </a:ext>
            </a:extLst>
          </p:cNvPr>
          <p:cNvSpPr>
            <a:spLocks noGrp="1"/>
          </p:cNvSpPr>
          <p:nvPr>
            <p:ph type="title"/>
          </p:nvPr>
        </p:nvSpPr>
        <p:spPr/>
        <p:txBody>
          <a:bodyPr/>
          <a:lstStyle/>
          <a:p>
            <a:r>
              <a:rPr lang="en-GB" dirty="0"/>
              <a:t>Ralph Waldo Emerson (1803-1882)</a:t>
            </a:r>
          </a:p>
        </p:txBody>
      </p:sp>
      <p:sp>
        <p:nvSpPr>
          <p:cNvPr id="3" name="Content Placeholder 2">
            <a:extLst>
              <a:ext uri="{FF2B5EF4-FFF2-40B4-BE49-F238E27FC236}">
                <a16:creationId xmlns:a16="http://schemas.microsoft.com/office/drawing/2014/main" id="{00A55872-222D-4D21-9F0D-86387549483A}"/>
              </a:ext>
            </a:extLst>
          </p:cNvPr>
          <p:cNvSpPr>
            <a:spLocks noGrp="1"/>
          </p:cNvSpPr>
          <p:nvPr>
            <p:ph idx="1"/>
          </p:nvPr>
        </p:nvSpPr>
        <p:spPr>
          <a:xfrm>
            <a:off x="4693024" y="2393576"/>
            <a:ext cx="5267840" cy="4303059"/>
          </a:xfrm>
        </p:spPr>
        <p:txBody>
          <a:bodyPr>
            <a:normAutofit fontScale="92500" lnSpcReduction="20000"/>
          </a:bodyPr>
          <a:lstStyle/>
          <a:p>
            <a:r>
              <a:rPr lang="en-GB" dirty="0"/>
              <a:t>Ralph Waldo Emerson had a religious sense of mission. </a:t>
            </a:r>
          </a:p>
          <a:p>
            <a:r>
              <a:rPr lang="en-GB" dirty="0"/>
              <a:t>"To be a good minister, it was necessary to leave the church." </a:t>
            </a:r>
          </a:p>
          <a:p>
            <a:r>
              <a:rPr lang="en-GB" dirty="0"/>
              <a:t>The address he delivered in 1838 at his alma mater, the Harvard Divinity School, made him unwelcome at Harvard for 30 years. In it, Emerson accused the church of acting "as if God were dead" and of emphasizing dogma while stifling the spirit.</a:t>
            </a:r>
          </a:p>
          <a:p>
            <a:r>
              <a:rPr lang="en-GB" dirty="0"/>
              <a:t>In his essay "Self-Reliance," Emerson remarks:</a:t>
            </a:r>
          </a:p>
          <a:p>
            <a:r>
              <a:rPr lang="en-GB" dirty="0"/>
              <a:t>"A foolish consistency is the hobgoblin of little minds." </a:t>
            </a:r>
          </a:p>
          <a:p>
            <a:r>
              <a:rPr lang="en-GB" dirty="0"/>
              <a:t>Yet he is remarkably consistent in his call for the birth of American individualism inspired by nature. Most of his major ideas -- the need for a new national vision, the use of personal experience, the notion of the cosmic Over-Soul, and the doctrine of compensation -- are suggested in his first publication, Nature (1836). </a:t>
            </a:r>
          </a:p>
          <a:p>
            <a:endParaRPr lang="en-GB" dirty="0"/>
          </a:p>
        </p:txBody>
      </p:sp>
      <p:pic>
        <p:nvPicPr>
          <p:cNvPr id="5" name="Picture 4" descr="A person wearing a suit and tie&#10;&#10;Description automatically generated">
            <a:extLst>
              <a:ext uri="{FF2B5EF4-FFF2-40B4-BE49-F238E27FC236}">
                <a16:creationId xmlns:a16="http://schemas.microsoft.com/office/drawing/2014/main" id="{B388C1F8-C129-4AB4-AC0B-A31E2201DCF2}"/>
              </a:ext>
            </a:extLst>
          </p:cNvPr>
          <p:cNvPicPr>
            <a:picLocks noChangeAspect="1"/>
          </p:cNvPicPr>
          <p:nvPr/>
        </p:nvPicPr>
        <p:blipFill>
          <a:blip r:embed="rId2"/>
          <a:stretch>
            <a:fillRect/>
          </a:stretch>
        </p:blipFill>
        <p:spPr>
          <a:xfrm>
            <a:off x="424070" y="2823091"/>
            <a:ext cx="3975651" cy="3322215"/>
          </a:xfrm>
          <a:prstGeom prst="rect">
            <a:avLst/>
          </a:prstGeom>
        </p:spPr>
      </p:pic>
    </p:spTree>
    <p:extLst>
      <p:ext uri="{BB962C8B-B14F-4D97-AF65-F5344CB8AC3E}">
        <p14:creationId xmlns:p14="http://schemas.microsoft.com/office/powerpoint/2010/main" val="94249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2401-2B5F-43B5-9EFE-3E8F911BAC4F}"/>
              </a:ext>
            </a:extLst>
          </p:cNvPr>
          <p:cNvSpPr>
            <a:spLocks noGrp="1"/>
          </p:cNvSpPr>
          <p:nvPr>
            <p:ph type="title"/>
          </p:nvPr>
        </p:nvSpPr>
        <p:spPr/>
        <p:txBody>
          <a:bodyPr/>
          <a:lstStyle/>
          <a:p>
            <a:r>
              <a:rPr lang="en-GB" dirty="0"/>
              <a:t>Ralph Waldo Emerson (1803-1882)</a:t>
            </a:r>
          </a:p>
        </p:txBody>
      </p:sp>
      <p:sp>
        <p:nvSpPr>
          <p:cNvPr id="3" name="Content Placeholder 2">
            <a:extLst>
              <a:ext uri="{FF2B5EF4-FFF2-40B4-BE49-F238E27FC236}">
                <a16:creationId xmlns:a16="http://schemas.microsoft.com/office/drawing/2014/main" id="{00A55872-222D-4D21-9F0D-86387549483A}"/>
              </a:ext>
            </a:extLst>
          </p:cNvPr>
          <p:cNvSpPr>
            <a:spLocks noGrp="1"/>
          </p:cNvSpPr>
          <p:nvPr>
            <p:ph idx="1"/>
          </p:nvPr>
        </p:nvSpPr>
        <p:spPr>
          <a:xfrm>
            <a:off x="4693023" y="2393576"/>
            <a:ext cx="5736437" cy="4303059"/>
          </a:xfrm>
        </p:spPr>
        <p:txBody>
          <a:bodyPr>
            <a:normAutofit fontScale="92500" lnSpcReduction="20000"/>
          </a:bodyPr>
          <a:lstStyle/>
          <a:p>
            <a:r>
              <a:rPr lang="en-GB" dirty="0"/>
              <a:t>Emerson loved the style of the 16th-century French essayist Montaigne, and he wanted to write a book like Montaigne's, "full of fun, poetry, business, divinity, philosophy, anecdotes, smut." He wrote Nature and Other Essays.</a:t>
            </a:r>
          </a:p>
          <a:p>
            <a:r>
              <a:rPr lang="en-GB" dirty="0"/>
              <a:t>This essay opens:</a:t>
            </a:r>
          </a:p>
          <a:p>
            <a:r>
              <a:rPr lang="en-GB" dirty="0"/>
              <a:t>“Our age is retrospective. It builds the sepulchres of the fathers. It writes biographies, histories, criticism. The foregoing generations beheld God and nature face to face; we, through their eyes. Why should not we also enjoy an original relation to the universe? Why should not we have a poetry of insight and not of tradition, and a religion by revelation to us, and not the history of theirs. Embosomed for a season in nature, whose floods of life stream around and through us, and invite us by the powers they supply, to action proportioned to nature, why should we grope among the dry bones of the past...? The sun shines today also. There is more wool and flax in the fields. There are new lands, new men, new thoughts. Let us demand our own works and laws and worship.”</a:t>
            </a:r>
          </a:p>
          <a:p>
            <a:endParaRPr lang="en-GB" dirty="0"/>
          </a:p>
        </p:txBody>
      </p:sp>
      <p:pic>
        <p:nvPicPr>
          <p:cNvPr id="5" name="Picture 4" descr="A person wearing a suit and tie&#10;&#10;Description automatically generated">
            <a:extLst>
              <a:ext uri="{FF2B5EF4-FFF2-40B4-BE49-F238E27FC236}">
                <a16:creationId xmlns:a16="http://schemas.microsoft.com/office/drawing/2014/main" id="{B388C1F8-C129-4AB4-AC0B-A31E2201DCF2}"/>
              </a:ext>
            </a:extLst>
          </p:cNvPr>
          <p:cNvPicPr>
            <a:picLocks noChangeAspect="1"/>
          </p:cNvPicPr>
          <p:nvPr/>
        </p:nvPicPr>
        <p:blipFill>
          <a:blip r:embed="rId2"/>
          <a:stretch>
            <a:fillRect/>
          </a:stretch>
        </p:blipFill>
        <p:spPr>
          <a:xfrm>
            <a:off x="424070" y="2823091"/>
            <a:ext cx="3975651" cy="3322215"/>
          </a:xfrm>
          <a:prstGeom prst="rect">
            <a:avLst/>
          </a:prstGeom>
        </p:spPr>
      </p:pic>
    </p:spTree>
    <p:extLst>
      <p:ext uri="{BB962C8B-B14F-4D97-AF65-F5344CB8AC3E}">
        <p14:creationId xmlns:p14="http://schemas.microsoft.com/office/powerpoint/2010/main" val="184801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0AE2-FAFC-4FCC-BAF1-0BC5C182C29E}"/>
              </a:ext>
            </a:extLst>
          </p:cNvPr>
          <p:cNvSpPr>
            <a:spLocks noGrp="1"/>
          </p:cNvSpPr>
          <p:nvPr>
            <p:ph type="title"/>
          </p:nvPr>
        </p:nvSpPr>
        <p:spPr/>
        <p:txBody>
          <a:bodyPr/>
          <a:lstStyle/>
          <a:p>
            <a:r>
              <a:rPr lang="en-GB" dirty="0"/>
              <a:t>Walt Whitman (1819-1892)</a:t>
            </a:r>
          </a:p>
        </p:txBody>
      </p:sp>
      <p:sp>
        <p:nvSpPr>
          <p:cNvPr id="3" name="Content Placeholder 2">
            <a:extLst>
              <a:ext uri="{FF2B5EF4-FFF2-40B4-BE49-F238E27FC236}">
                <a16:creationId xmlns:a16="http://schemas.microsoft.com/office/drawing/2014/main" id="{62BEF25D-A45D-4CAA-B654-8C6089ED034C}"/>
              </a:ext>
            </a:extLst>
          </p:cNvPr>
          <p:cNvSpPr>
            <a:spLocks noGrp="1"/>
          </p:cNvSpPr>
          <p:nvPr>
            <p:ph idx="1"/>
          </p:nvPr>
        </p:nvSpPr>
        <p:spPr>
          <a:xfrm>
            <a:off x="4996070" y="2281287"/>
            <a:ext cx="5950226" cy="4702609"/>
          </a:xfrm>
        </p:spPr>
        <p:txBody>
          <a:bodyPr>
            <a:normAutofit fontScale="85000" lnSpcReduction="20000"/>
          </a:bodyPr>
          <a:lstStyle/>
          <a:p>
            <a:r>
              <a:rPr lang="en-GB" dirty="0"/>
              <a:t>Born on Long Island, New York, Walt Whitman was a part-time carpenter and man of the people.</a:t>
            </a:r>
          </a:p>
          <a:p>
            <a:r>
              <a:rPr lang="en-GB" dirty="0"/>
              <a:t> Whitman was self-taught; he left school at the age of 11 to go to work, missing the sort of traditional education that made most American authors respectful imitators of the English. </a:t>
            </a:r>
          </a:p>
          <a:p>
            <a:r>
              <a:rPr lang="en-GB" dirty="0"/>
              <a:t>His Leaves of Grass (1855), which he rewrote and revised throughout his life, contains "Song of Myself," the most stunningly original poem ever written by an American.</a:t>
            </a:r>
          </a:p>
          <a:p>
            <a:r>
              <a:rPr lang="en-GB" dirty="0"/>
              <a:t> The enthusiastic praise that Emerson offered Whitman in his poetic vocation, although the book was not a popular success, was to be included in a publication.</a:t>
            </a:r>
          </a:p>
          <a:p>
            <a:r>
              <a:rPr lang="en-GB" dirty="0"/>
              <a:t>Leaves of Grass was inspired by Emerson's writings, especially his essay "The Poet," which predicted a universal kind of poet like Whitman himself. </a:t>
            </a:r>
          </a:p>
          <a:p>
            <a:r>
              <a:rPr lang="en-GB" dirty="0"/>
              <a:t>The poem's innovative, unrhymed, free-verse form, open celebration of sexuality, vibrant democratic sensibility, and extreme Romantic assertion that the poet's self was one with the poem, the universe, and the reader permanently altered the course of American poetry.</a:t>
            </a:r>
          </a:p>
          <a:p>
            <a:r>
              <a:rPr lang="en-GB" dirty="0"/>
              <a:t>Leaves of Grass is as vast, energetic, and natural as the American continent.</a:t>
            </a:r>
          </a:p>
          <a:p>
            <a:endParaRPr lang="en-GB" dirty="0"/>
          </a:p>
        </p:txBody>
      </p:sp>
      <p:pic>
        <p:nvPicPr>
          <p:cNvPr id="5" name="Picture 4" descr="A person wearing a black hat&#10;&#10;Description automatically generated">
            <a:extLst>
              <a:ext uri="{FF2B5EF4-FFF2-40B4-BE49-F238E27FC236}">
                <a16:creationId xmlns:a16="http://schemas.microsoft.com/office/drawing/2014/main" id="{2D752118-A97F-4EEA-AC0A-C01DAE62EC67}"/>
              </a:ext>
            </a:extLst>
          </p:cNvPr>
          <p:cNvPicPr>
            <a:picLocks noChangeAspect="1"/>
          </p:cNvPicPr>
          <p:nvPr/>
        </p:nvPicPr>
        <p:blipFill>
          <a:blip r:embed="rId2"/>
          <a:stretch>
            <a:fillRect/>
          </a:stretch>
        </p:blipFill>
        <p:spPr>
          <a:xfrm>
            <a:off x="546755" y="2667786"/>
            <a:ext cx="3904221" cy="3723587"/>
          </a:xfrm>
          <a:prstGeom prst="rect">
            <a:avLst/>
          </a:prstGeom>
        </p:spPr>
      </p:pic>
    </p:spTree>
    <p:extLst>
      <p:ext uri="{BB962C8B-B14F-4D97-AF65-F5344CB8AC3E}">
        <p14:creationId xmlns:p14="http://schemas.microsoft.com/office/powerpoint/2010/main" val="211028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6096-CC16-4E77-84A8-E2A2D23655B3}"/>
              </a:ext>
            </a:extLst>
          </p:cNvPr>
          <p:cNvSpPr>
            <a:spLocks noGrp="1"/>
          </p:cNvSpPr>
          <p:nvPr>
            <p:ph type="title"/>
          </p:nvPr>
        </p:nvSpPr>
        <p:spPr/>
        <p:txBody>
          <a:bodyPr/>
          <a:lstStyle/>
          <a:p>
            <a:r>
              <a:rPr lang="en-GB" dirty="0"/>
              <a:t>Emily Dickinson (1830-1886)</a:t>
            </a:r>
          </a:p>
        </p:txBody>
      </p:sp>
      <p:sp>
        <p:nvSpPr>
          <p:cNvPr id="3" name="Content Placeholder 2">
            <a:extLst>
              <a:ext uri="{FF2B5EF4-FFF2-40B4-BE49-F238E27FC236}">
                <a16:creationId xmlns:a16="http://schemas.microsoft.com/office/drawing/2014/main" id="{8B012F75-05D7-4E9D-920D-2ECDB3DD4F25}"/>
              </a:ext>
            </a:extLst>
          </p:cNvPr>
          <p:cNvSpPr>
            <a:spLocks noGrp="1"/>
          </p:cNvSpPr>
          <p:nvPr>
            <p:ph idx="1"/>
          </p:nvPr>
        </p:nvSpPr>
        <p:spPr>
          <a:xfrm>
            <a:off x="4845377" y="2507530"/>
            <a:ext cx="7051249" cy="4194928"/>
          </a:xfrm>
        </p:spPr>
        <p:txBody>
          <a:bodyPr>
            <a:normAutofit fontScale="92500" lnSpcReduction="10000"/>
          </a:bodyPr>
          <a:lstStyle/>
          <a:p>
            <a:r>
              <a:rPr lang="en-GB" dirty="0"/>
              <a:t>Emily Dickinson: A radical individualist, she was born and spent her life in Amherst, Massachusetts, a small Calvinist village. She never married, and she led an unconventional life full of inner intensity. She loved nature--the birds, animals, plants, and changing seasons of the New England countryside.</a:t>
            </a:r>
          </a:p>
          <a:p>
            <a:r>
              <a:rPr lang="en-GB" dirty="0"/>
              <a:t>Dickinson spent the latter part of her life as a recluse, possibly to make time for writing (she wrote about one poem a day). Her day also included homemaking for her attorney father, a prominent figure in Amherst who became a member of Congress.</a:t>
            </a:r>
          </a:p>
          <a:p>
            <a:r>
              <a:rPr lang="en-GB" dirty="0"/>
              <a:t>Dickinson knew the Bible, the works of William Shakespeare, and works of classical mythology. </a:t>
            </a:r>
          </a:p>
          <a:p>
            <a:r>
              <a:rPr lang="en-GB" dirty="0"/>
              <a:t>Dickinson was the most solitary literary figure of her time. Shy, withdrawn, unpublished and unknown, created the greatest American poetry of the 19th century.</a:t>
            </a:r>
          </a:p>
          <a:p>
            <a:r>
              <a:rPr lang="en-GB" dirty="0"/>
              <a:t>She has fascinated the public since the 1950s, when her poetry was rediscovered.</a:t>
            </a:r>
          </a:p>
          <a:p>
            <a:endParaRPr lang="en-GB" dirty="0"/>
          </a:p>
        </p:txBody>
      </p:sp>
      <p:sp>
        <p:nvSpPr>
          <p:cNvPr id="4" name="TextBox 3">
            <a:extLst>
              <a:ext uri="{FF2B5EF4-FFF2-40B4-BE49-F238E27FC236}">
                <a16:creationId xmlns:a16="http://schemas.microsoft.com/office/drawing/2014/main" id="{0201CC4C-F080-457C-8B86-83CEDB72A637}"/>
              </a:ext>
            </a:extLst>
          </p:cNvPr>
          <p:cNvSpPr txBox="1"/>
          <p:nvPr/>
        </p:nvSpPr>
        <p:spPr>
          <a:xfrm>
            <a:off x="295374" y="6425459"/>
            <a:ext cx="4706932" cy="276999"/>
          </a:xfrm>
          <a:prstGeom prst="rect">
            <a:avLst/>
          </a:prstGeom>
          <a:noFill/>
        </p:spPr>
        <p:txBody>
          <a:bodyPr wrap="square" rtlCol="0">
            <a:spAutoFit/>
          </a:bodyPr>
          <a:lstStyle/>
          <a:p>
            <a:r>
              <a:rPr lang="en-US" sz="1200" dirty="0">
                <a:solidFill>
                  <a:srgbClr val="0071B0"/>
                </a:solidFill>
                <a:latin typeface="Helvetica" panose="020B0604020202020204" pitchFamily="34" charset="0"/>
                <a:ea typeface="Times New Roman" panose="02020603050405020304" pitchFamily="18" charset="0"/>
                <a:cs typeface="Times New Roman" panose="02020603050405020304" pitchFamily="18" charset="0"/>
                <a:hlinkClick r:id="rId2" tooltip="Αυτή η εξωτερική σύνδεση θα ανοίξει σε ένα νέο παράθυρο">
                  <a:extLst>
                    <a:ext uri="{A12FA001-AC4F-418D-AE19-62706E023703}">
                      <ahyp:hlinkClr xmlns:ahyp="http://schemas.microsoft.com/office/drawing/2018/hyperlinkcolor" val="tx"/>
                    </a:ext>
                  </a:extLst>
                </a:hlinkClick>
              </a:rPr>
              <a:t>https://www.emilydickinsonmuseum.org/bedroom360exhibit</a:t>
            </a:r>
            <a:endParaRPr lang="en-GB" sz="1200" dirty="0"/>
          </a:p>
        </p:txBody>
      </p:sp>
      <p:pic>
        <p:nvPicPr>
          <p:cNvPr id="6" name="Picture 5" descr="A black and white photo of a person&#10;&#10;Description automatically generated">
            <a:extLst>
              <a:ext uri="{FF2B5EF4-FFF2-40B4-BE49-F238E27FC236}">
                <a16:creationId xmlns:a16="http://schemas.microsoft.com/office/drawing/2014/main" id="{288DE474-56CF-4602-85FB-62B2DE73AA30}"/>
              </a:ext>
            </a:extLst>
          </p:cNvPr>
          <p:cNvPicPr>
            <a:picLocks noChangeAspect="1"/>
          </p:cNvPicPr>
          <p:nvPr/>
        </p:nvPicPr>
        <p:blipFill>
          <a:blip r:embed="rId3"/>
          <a:stretch>
            <a:fillRect/>
          </a:stretch>
        </p:blipFill>
        <p:spPr>
          <a:xfrm>
            <a:off x="820271" y="2507529"/>
            <a:ext cx="3509682" cy="3917930"/>
          </a:xfrm>
          <a:prstGeom prst="rect">
            <a:avLst/>
          </a:prstGeom>
        </p:spPr>
      </p:pic>
    </p:spTree>
    <p:extLst>
      <p:ext uri="{BB962C8B-B14F-4D97-AF65-F5344CB8AC3E}">
        <p14:creationId xmlns:p14="http://schemas.microsoft.com/office/powerpoint/2010/main" val="264822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6096-CC16-4E77-84A8-E2A2D23655B3}"/>
              </a:ext>
            </a:extLst>
          </p:cNvPr>
          <p:cNvSpPr>
            <a:spLocks noGrp="1"/>
          </p:cNvSpPr>
          <p:nvPr>
            <p:ph type="title"/>
          </p:nvPr>
        </p:nvSpPr>
        <p:spPr/>
        <p:txBody>
          <a:bodyPr/>
          <a:lstStyle/>
          <a:p>
            <a:r>
              <a:rPr lang="en-GB" dirty="0"/>
              <a:t>Emily Dickinson (1830-1886)</a:t>
            </a:r>
          </a:p>
        </p:txBody>
      </p:sp>
      <p:sp>
        <p:nvSpPr>
          <p:cNvPr id="3" name="Content Placeholder 2">
            <a:extLst>
              <a:ext uri="{FF2B5EF4-FFF2-40B4-BE49-F238E27FC236}">
                <a16:creationId xmlns:a16="http://schemas.microsoft.com/office/drawing/2014/main" id="{8B012F75-05D7-4E9D-920D-2ECDB3DD4F25}"/>
              </a:ext>
            </a:extLst>
          </p:cNvPr>
          <p:cNvSpPr>
            <a:spLocks noGrp="1"/>
          </p:cNvSpPr>
          <p:nvPr>
            <p:ph idx="1"/>
          </p:nvPr>
        </p:nvSpPr>
        <p:spPr>
          <a:xfrm>
            <a:off x="5526741" y="2153411"/>
            <a:ext cx="6369885" cy="5067659"/>
          </a:xfrm>
        </p:spPr>
        <p:txBody>
          <a:bodyPr>
            <a:normAutofit fontScale="92500" lnSpcReduction="10000"/>
          </a:bodyPr>
          <a:lstStyle/>
          <a:p>
            <a:pPr marL="0" marR="0">
              <a:lnSpc>
                <a:spcPct val="115000"/>
              </a:lnSpc>
              <a:spcBef>
                <a:spcPts val="0"/>
              </a:spcBef>
              <a:spcAft>
                <a:spcPts val="1000"/>
              </a:spcAft>
            </a:pPr>
            <a:r>
              <a:rPr lang="en-US" sz="2200" kern="1800" dirty="0">
                <a:latin typeface="Calibri" panose="020F0502020204030204" pitchFamily="34" charset="0"/>
                <a:ea typeface="Calibri" panose="020F0502020204030204" pitchFamily="34" charset="0"/>
                <a:cs typeface="Times New Roman" panose="02020603050405020304" pitchFamily="18" charset="0"/>
              </a:rPr>
              <a:t>I Went to Heaven</a:t>
            </a:r>
            <a:endParaRPr lang="en-GB"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700" dirty="0">
                <a:latin typeface="Calibri" panose="020F0502020204030204" pitchFamily="34" charset="0"/>
                <a:ea typeface="Calibri" panose="020F0502020204030204" pitchFamily="34" charset="0"/>
                <a:cs typeface="Times New Roman" panose="02020603050405020304" pitchFamily="18" charset="0"/>
              </a:rPr>
              <a:t>I went to heaven, -</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err="1">
                <a:latin typeface="Calibri" panose="020F0502020204030204" pitchFamily="34" charset="0"/>
                <a:ea typeface="Calibri" panose="020F0502020204030204" pitchFamily="34" charset="0"/>
                <a:cs typeface="Times New Roman" panose="02020603050405020304" pitchFamily="18" charset="0"/>
              </a:rPr>
              <a:t>'Twas</a:t>
            </a:r>
            <a:r>
              <a:rPr lang="en-US" sz="1700" dirty="0">
                <a:latin typeface="Calibri" panose="020F0502020204030204" pitchFamily="34" charset="0"/>
                <a:ea typeface="Calibri" panose="020F0502020204030204" pitchFamily="34" charset="0"/>
                <a:cs typeface="Times New Roman" panose="02020603050405020304" pitchFamily="18" charset="0"/>
              </a:rPr>
              <a:t> a small town,</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Lit with a ruby,</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Lathed with down.</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Stiller than the fields</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At the full dew,</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Beautiful as pictures</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No man drew.</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People like the moth,</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Of </a:t>
            </a:r>
            <a:r>
              <a:rPr lang="en-US" sz="1700" dirty="0" err="1">
                <a:latin typeface="Calibri" panose="020F0502020204030204" pitchFamily="34" charset="0"/>
                <a:ea typeface="Calibri" panose="020F0502020204030204" pitchFamily="34" charset="0"/>
                <a:cs typeface="Times New Roman" panose="02020603050405020304" pitchFamily="18" charset="0"/>
              </a:rPr>
              <a:t>mechlin</a:t>
            </a:r>
            <a:r>
              <a:rPr lang="en-US" sz="1700" dirty="0">
                <a:latin typeface="Calibri" panose="020F0502020204030204" pitchFamily="34" charset="0"/>
                <a:ea typeface="Calibri" panose="020F0502020204030204" pitchFamily="34" charset="0"/>
                <a:cs typeface="Times New Roman" panose="02020603050405020304" pitchFamily="18" charset="0"/>
              </a:rPr>
              <a:t>, frames,</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Duties of gossamer,</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n-US" sz="1700" dirty="0">
                <a:latin typeface="Calibri" panose="020F0502020204030204" pitchFamily="34" charset="0"/>
                <a:ea typeface="Calibri" panose="020F0502020204030204" pitchFamily="34" charset="0"/>
                <a:cs typeface="Times New Roman" panose="02020603050405020304" pitchFamily="18" charset="0"/>
              </a:rPr>
              <a:t>And eider names.</a:t>
            </a:r>
            <a:br>
              <a:rPr lang="en-US" sz="1700" dirty="0">
                <a:latin typeface="Calibri" panose="020F0502020204030204" pitchFamily="34" charset="0"/>
                <a:ea typeface="Calibri" panose="020F0502020204030204" pitchFamily="34" charset="0"/>
                <a:cs typeface="Times New Roman" panose="02020603050405020304" pitchFamily="18" charset="0"/>
              </a:rPr>
            </a:br>
            <a:r>
              <a:rPr lang="el-GR" sz="1700" dirty="0">
                <a:latin typeface="Calibri" panose="020F0502020204030204" pitchFamily="34" charset="0"/>
                <a:ea typeface="Calibri" panose="020F0502020204030204" pitchFamily="34" charset="0"/>
                <a:cs typeface="Times New Roman" panose="02020603050405020304" pitchFamily="18" charset="0"/>
              </a:rPr>
              <a:t>Almost contented</a:t>
            </a:r>
            <a:br>
              <a:rPr lang="el-GR" sz="1700" dirty="0">
                <a:latin typeface="Calibri" panose="020F0502020204030204" pitchFamily="34" charset="0"/>
                <a:ea typeface="Calibri" panose="020F0502020204030204" pitchFamily="34" charset="0"/>
                <a:cs typeface="Times New Roman" panose="02020603050405020304" pitchFamily="18" charset="0"/>
              </a:rPr>
            </a:br>
            <a:r>
              <a:rPr lang="el-GR" sz="1700" dirty="0">
                <a:latin typeface="Calibri" panose="020F0502020204030204" pitchFamily="34" charset="0"/>
                <a:ea typeface="Calibri" panose="020F0502020204030204" pitchFamily="34" charset="0"/>
                <a:cs typeface="Times New Roman" panose="02020603050405020304" pitchFamily="18" charset="0"/>
              </a:rPr>
              <a:t>I could be</a:t>
            </a:r>
            <a:br>
              <a:rPr lang="el-GR" sz="1700" dirty="0">
                <a:latin typeface="Calibri" panose="020F0502020204030204" pitchFamily="34" charset="0"/>
                <a:ea typeface="Calibri" panose="020F0502020204030204" pitchFamily="34" charset="0"/>
                <a:cs typeface="Times New Roman" panose="02020603050405020304" pitchFamily="18" charset="0"/>
              </a:rPr>
            </a:br>
            <a:r>
              <a:rPr lang="el-GR" sz="1700" dirty="0">
                <a:latin typeface="Calibri" panose="020F0502020204030204" pitchFamily="34" charset="0"/>
                <a:ea typeface="Calibri" panose="020F0502020204030204" pitchFamily="34" charset="0"/>
                <a:cs typeface="Times New Roman" panose="02020603050405020304" pitchFamily="18" charset="0"/>
              </a:rPr>
              <a:t>'Mong such unique</a:t>
            </a:r>
            <a:br>
              <a:rPr lang="el-GR" sz="1700" dirty="0">
                <a:latin typeface="Calibri" panose="020F0502020204030204" pitchFamily="34" charset="0"/>
                <a:ea typeface="Calibri" panose="020F0502020204030204" pitchFamily="34" charset="0"/>
                <a:cs typeface="Times New Roman" panose="02020603050405020304" pitchFamily="18" charset="0"/>
              </a:rPr>
            </a:br>
            <a:r>
              <a:rPr lang="el-GR" sz="1700" dirty="0">
                <a:latin typeface="Calibri" panose="020F0502020204030204" pitchFamily="34" charset="0"/>
                <a:ea typeface="Calibri" panose="020F0502020204030204" pitchFamily="34" charset="0"/>
                <a:cs typeface="Times New Roman" panose="02020603050405020304" pitchFamily="18" charset="0"/>
              </a:rPr>
              <a:t>Society.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descr="A black and white photo of a person&#10;&#10;Description automatically generated">
            <a:extLst>
              <a:ext uri="{FF2B5EF4-FFF2-40B4-BE49-F238E27FC236}">
                <a16:creationId xmlns:a16="http://schemas.microsoft.com/office/drawing/2014/main" id="{288DE474-56CF-4602-85FB-62B2DE73AA30}"/>
              </a:ext>
            </a:extLst>
          </p:cNvPr>
          <p:cNvPicPr>
            <a:picLocks noChangeAspect="1"/>
          </p:cNvPicPr>
          <p:nvPr/>
        </p:nvPicPr>
        <p:blipFill>
          <a:blip r:embed="rId2"/>
          <a:stretch>
            <a:fillRect/>
          </a:stretch>
        </p:blipFill>
        <p:spPr>
          <a:xfrm>
            <a:off x="820271" y="2507529"/>
            <a:ext cx="3509682" cy="3917930"/>
          </a:xfrm>
          <a:prstGeom prst="rect">
            <a:avLst/>
          </a:prstGeom>
        </p:spPr>
      </p:pic>
      <p:sp>
        <p:nvSpPr>
          <p:cNvPr id="7" name="TextBox 6">
            <a:extLst>
              <a:ext uri="{FF2B5EF4-FFF2-40B4-BE49-F238E27FC236}">
                <a16:creationId xmlns:a16="http://schemas.microsoft.com/office/drawing/2014/main" id="{F844B422-A1BC-437F-8EE8-45145EC1D26D}"/>
              </a:ext>
            </a:extLst>
          </p:cNvPr>
          <p:cNvSpPr txBox="1"/>
          <p:nvPr/>
        </p:nvSpPr>
        <p:spPr>
          <a:xfrm>
            <a:off x="8711683" y="2898417"/>
            <a:ext cx="2393576" cy="3577646"/>
          </a:xfrm>
          <a:prstGeom prst="rect">
            <a:avLst/>
          </a:prstGeom>
          <a:noFill/>
        </p:spPr>
        <p:txBody>
          <a:bodyPr wrap="square" rtlCol="0">
            <a:spAutoFit/>
          </a:bodyPr>
          <a:lstStyle/>
          <a:p>
            <a:pPr>
              <a:lnSpc>
                <a:spcPct val="115000"/>
              </a:lnSpc>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Cover from </a:t>
            </a:r>
            <a:r>
              <a:rPr lang="en-US" dirty="0" err="1">
                <a:latin typeface="Calibri" panose="020F0502020204030204" pitchFamily="34" charset="0"/>
                <a:ea typeface="Calibri" panose="020F0502020204030204" pitchFamily="34" charset="0"/>
                <a:cs typeface="Times New Roman" panose="02020603050405020304" pitchFamily="18" charset="0"/>
              </a:rPr>
              <a:t>E.Dickinson's</a:t>
            </a:r>
            <a:r>
              <a:rPr lang="en-US" dirty="0">
                <a:latin typeface="Calibri" panose="020F0502020204030204" pitchFamily="34" charset="0"/>
                <a:ea typeface="Calibri" panose="020F0502020204030204" pitchFamily="34" charset="0"/>
                <a:cs typeface="Times New Roman" panose="02020603050405020304" pitchFamily="18" charset="0"/>
              </a:rPr>
              <a:t> collected page of </a:t>
            </a:r>
            <a:r>
              <a:rPr lang="en-US" dirty="0" err="1">
                <a:latin typeface="Calibri" panose="020F0502020204030204" pitchFamily="34" charset="0"/>
                <a:ea typeface="Calibri" panose="020F0502020204030204" pitchFamily="34" charset="0"/>
                <a:cs typeface="Times New Roman" panose="02020603050405020304" pitchFamily="18" charset="0"/>
              </a:rPr>
              <a:t>herbarium.Retrieved</a:t>
            </a:r>
            <a:r>
              <a:rPr lang="en-US" dirty="0">
                <a:latin typeface="Calibri" panose="020F0502020204030204" pitchFamily="34" charset="0"/>
                <a:ea typeface="Calibri" panose="020F0502020204030204" pitchFamily="34" charset="0"/>
                <a:cs typeface="Times New Roman" panose="02020603050405020304" pitchFamily="18" charset="0"/>
              </a:rPr>
              <a:t> from http://www.slate.com/blogs/the_vault/2013/06/04/emily_dickinson_her_collection_of_botanical_speci ments.html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528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DCC71-627F-44C1-BDCC-8720BCC2BBBC}"/>
              </a:ext>
            </a:extLst>
          </p:cNvPr>
          <p:cNvSpPr>
            <a:spLocks noGrp="1"/>
          </p:cNvSpPr>
          <p:nvPr>
            <p:ph type="title"/>
          </p:nvPr>
        </p:nvSpPr>
        <p:spPr/>
        <p:txBody>
          <a:bodyPr/>
          <a:lstStyle/>
          <a:p>
            <a:r>
              <a:rPr lang="en-GB" dirty="0"/>
              <a:t>Edgar Allan Poe (1809-1849)</a:t>
            </a:r>
          </a:p>
        </p:txBody>
      </p:sp>
      <p:sp>
        <p:nvSpPr>
          <p:cNvPr id="3" name="Content Placeholder 2">
            <a:extLst>
              <a:ext uri="{FF2B5EF4-FFF2-40B4-BE49-F238E27FC236}">
                <a16:creationId xmlns:a16="http://schemas.microsoft.com/office/drawing/2014/main" id="{D8BEEEA7-048C-4329-9F23-7FEF145F5C0E}"/>
              </a:ext>
            </a:extLst>
          </p:cNvPr>
          <p:cNvSpPr>
            <a:spLocks noGrp="1"/>
          </p:cNvSpPr>
          <p:nvPr>
            <p:ph idx="1"/>
          </p:nvPr>
        </p:nvSpPr>
        <p:spPr>
          <a:xfrm>
            <a:off x="3697941" y="2407024"/>
            <a:ext cx="8229599" cy="4222376"/>
          </a:xfrm>
        </p:spPr>
        <p:txBody>
          <a:bodyPr>
            <a:normAutofit/>
          </a:bodyPr>
          <a:lstStyle/>
          <a:p>
            <a:r>
              <a:rPr lang="en-GB" dirty="0"/>
              <a:t>Known for his gothic tales and psychological dramas, his stories include “The Cask of Amontillado,” “The Fall of the House of Usher,” and “The Tell-Tale Heart.” In 1845 he published The Raven and Other Poems.</a:t>
            </a:r>
          </a:p>
          <a:p>
            <a:r>
              <a:rPr lang="en-GB" dirty="0"/>
              <a:t>In “The Philosophy of Composition,” Poe turned his attention to poetry. The essay is a methodical account of how he came to write “The Raven.” He describes the deliberate choices he made in composing the poem, and the choices reveal his aesthetic. He advises brevity to communicate the essential “effect” of a piece. Beauty is the “province” of his work, and “melancholy . . . the most legitimate of all the poetical tones.” Poe discusses theme, setting, sound, and the merits of refrain. And, in the composition of “The Raven” in particular, he describes how he arrived at the figure of a raven instead of a parrot.</a:t>
            </a:r>
          </a:p>
          <a:p>
            <a:r>
              <a:rPr lang="en-GB" dirty="0"/>
              <a:t>Lenore was the name of the narrator's dead wife in "The Raven." She died of tuberculosis in 1847.  The poem was published in 1845.</a:t>
            </a:r>
          </a:p>
          <a:p>
            <a:endParaRPr lang="en-GB" dirty="0"/>
          </a:p>
        </p:txBody>
      </p:sp>
      <p:pic>
        <p:nvPicPr>
          <p:cNvPr id="5" name="Picture 4" descr="A picture containing bird, sitting, standing, water&#10;&#10;Description automatically generated">
            <a:extLst>
              <a:ext uri="{FF2B5EF4-FFF2-40B4-BE49-F238E27FC236}">
                <a16:creationId xmlns:a16="http://schemas.microsoft.com/office/drawing/2014/main" id="{E4BDCF86-48B7-4770-8768-E4E7ACD3AE89}"/>
              </a:ext>
            </a:extLst>
          </p:cNvPr>
          <p:cNvPicPr>
            <a:picLocks noChangeAspect="1"/>
          </p:cNvPicPr>
          <p:nvPr/>
        </p:nvPicPr>
        <p:blipFill>
          <a:blip r:embed="rId2"/>
          <a:stretch>
            <a:fillRect/>
          </a:stretch>
        </p:blipFill>
        <p:spPr>
          <a:xfrm>
            <a:off x="645459" y="2675024"/>
            <a:ext cx="2861465" cy="3686376"/>
          </a:xfrm>
          <a:prstGeom prst="rect">
            <a:avLst/>
          </a:prstGeom>
        </p:spPr>
      </p:pic>
    </p:spTree>
    <p:extLst>
      <p:ext uri="{BB962C8B-B14F-4D97-AF65-F5344CB8AC3E}">
        <p14:creationId xmlns:p14="http://schemas.microsoft.com/office/powerpoint/2010/main" val="286869633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27</TotalTime>
  <Words>1602</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Helvetica</vt:lpstr>
      <vt:lpstr>Parcel</vt:lpstr>
      <vt:lpstr>American poetry</vt:lpstr>
      <vt:lpstr>Jonathan Edwards (1703-1758)</vt:lpstr>
      <vt:lpstr>Ernest Hemingway (1899- 1961)</vt:lpstr>
      <vt:lpstr>Ralph Waldo Emerson (1803-1882)</vt:lpstr>
      <vt:lpstr>Ralph Waldo Emerson (1803-1882)</vt:lpstr>
      <vt:lpstr>Walt Whitman (1819-1892)</vt:lpstr>
      <vt:lpstr>Emily Dickinson (1830-1886)</vt:lpstr>
      <vt:lpstr>Emily Dickinson (1830-1886)</vt:lpstr>
      <vt:lpstr>Edgar Allan Poe (1809-1849)</vt:lpstr>
      <vt:lpstr>Edgar Allan Poe (1809-1849)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poetry</dc:title>
  <dc:creator>user</dc:creator>
  <cp:lastModifiedBy>user</cp:lastModifiedBy>
  <cp:revision>3</cp:revision>
  <dcterms:created xsi:type="dcterms:W3CDTF">2020-03-27T03:11:05Z</dcterms:created>
  <dcterms:modified xsi:type="dcterms:W3CDTF">2020-03-27T03:38:50Z</dcterms:modified>
</cp:coreProperties>
</file>