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B1C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1140036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134771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3830260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549272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1231318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3090734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4289335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3695908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1075180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3522259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0CFBEF-270C-40E1-A6AD-495E56982792}"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3193178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0CFBEF-270C-40E1-A6AD-495E56982792}" type="datetimeFigureOut">
              <a:rPr lang="en-US" smtClean="0"/>
              <a:pPr/>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8E993-DCA4-4C61-9ED3-2BE2E727AA34}" type="slidenum">
              <a:rPr lang="en-US" smtClean="0"/>
              <a:pPr/>
              <a:t>‹#›</a:t>
            </a:fld>
            <a:endParaRPr lang="en-US"/>
          </a:p>
        </p:txBody>
      </p:sp>
    </p:spTree>
    <p:extLst>
      <p:ext uri="{BB962C8B-B14F-4D97-AF65-F5344CB8AC3E}">
        <p14:creationId xmlns:p14="http://schemas.microsoft.com/office/powerpoint/2010/main" xmlns="" val="3723573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0947" y="1481461"/>
            <a:ext cx="9144000" cy="2387600"/>
          </a:xfrm>
        </p:spPr>
        <p:txBody>
          <a:bodyPr>
            <a:normAutofit fontScale="90000"/>
          </a:bodyPr>
          <a:lstStyle/>
          <a:p>
            <a:r>
              <a:rPr lang="en-US" dirty="0" smtClean="0"/>
              <a:t/>
            </a:r>
            <a:br>
              <a:rPr lang="en-US" dirty="0" smtClean="0"/>
            </a:br>
            <a:r>
              <a:rPr lang="en-US" dirty="0"/>
              <a:t/>
            </a:r>
            <a:br>
              <a:rPr lang="en-US" dirty="0"/>
            </a:br>
            <a:r>
              <a:rPr lang="en-US" dirty="0" smtClean="0"/>
              <a:t>T.S. Eliot</a:t>
            </a:r>
            <a:br>
              <a:rPr lang="en-US" dirty="0" smtClean="0"/>
            </a:br>
            <a:r>
              <a:rPr lang="en-US" dirty="0" smtClean="0"/>
              <a:t/>
            </a:r>
            <a:br>
              <a:rPr lang="en-US" dirty="0" smtClean="0"/>
            </a:br>
            <a:r>
              <a:rPr lang="en-US" i="1" dirty="0" smtClean="0"/>
              <a:t>The Waste Land</a:t>
            </a:r>
            <a:r>
              <a:rPr lang="en-US" dirty="0"/>
              <a:t> </a:t>
            </a:r>
            <a:r>
              <a:rPr lang="en-US" dirty="0" smtClean="0"/>
              <a:t>(1922)</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
        <p:nvSpPr>
          <p:cNvPr id="4" name="Rectangle 3"/>
          <p:cNvSpPr/>
          <p:nvPr/>
        </p:nvSpPr>
        <p:spPr>
          <a:xfrm>
            <a:off x="4741349" y="4199086"/>
            <a:ext cx="5062476" cy="461665"/>
          </a:xfrm>
          <a:prstGeom prst="rect">
            <a:avLst/>
          </a:prstGeom>
        </p:spPr>
        <p:txBody>
          <a:bodyPr wrap="none">
            <a:spAutoFit/>
          </a:bodyPr>
          <a:lstStyle/>
          <a:p>
            <a:r>
              <a:rPr lang="en-US" sz="2400" i="1" dirty="0" smtClean="0">
                <a:effectLst/>
                <a:latin typeface="Calibri" panose="020F0502020204030204" pitchFamily="34" charset="0"/>
                <a:ea typeface="Calibri" panose="020F0502020204030204" pitchFamily="34" charset="0"/>
                <a:cs typeface="Calibri" panose="020F0502020204030204" pitchFamily="34" charset="0"/>
              </a:rPr>
              <a:t>I will show you fear in a handful of dust</a:t>
            </a:r>
            <a:endParaRPr lang="en-US" sz="2400" i="1" dirty="0"/>
          </a:p>
        </p:txBody>
      </p:sp>
    </p:spTree>
    <p:extLst>
      <p:ext uri="{BB962C8B-B14F-4D97-AF65-F5344CB8AC3E}">
        <p14:creationId xmlns:p14="http://schemas.microsoft.com/office/powerpoint/2010/main" xmlns="" val="76564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Stream of consciousness</a:t>
            </a:r>
            <a:endParaRPr lang="en-US" dirty="0"/>
          </a:p>
        </p:txBody>
      </p:sp>
      <p:sp>
        <p:nvSpPr>
          <p:cNvPr id="3" name="Content Placeholder 2"/>
          <p:cNvSpPr>
            <a:spLocks noGrp="1"/>
          </p:cNvSpPr>
          <p:nvPr>
            <p:ph idx="1"/>
          </p:nvPr>
        </p:nvSpPr>
        <p:spPr/>
        <p:txBody>
          <a:bodyPr/>
          <a:lstStyle/>
          <a:p>
            <a:pPr marL="0" indent="0">
              <a:buNone/>
            </a:pPr>
            <a:r>
              <a:rPr lang="en-US" dirty="0"/>
              <a:t>The poem has no single uniform style, but employs a </a:t>
            </a:r>
            <a:r>
              <a:rPr lang="en-US" dirty="0">
                <a:solidFill>
                  <a:schemeClr val="accent4">
                    <a:lumMod val="60000"/>
                    <a:lumOff val="40000"/>
                  </a:schemeClr>
                </a:solidFill>
              </a:rPr>
              <a:t>polyphonic collage of styles and voices</a:t>
            </a:r>
            <a:r>
              <a:rPr lang="en-US" dirty="0"/>
              <a:t>, often as a series of </a:t>
            </a:r>
            <a:r>
              <a:rPr lang="en-US" dirty="0">
                <a:solidFill>
                  <a:schemeClr val="accent4">
                    <a:lumMod val="60000"/>
                    <a:lumOff val="40000"/>
                  </a:schemeClr>
                </a:solidFill>
              </a:rPr>
              <a:t>fragments</a:t>
            </a:r>
            <a:r>
              <a:rPr lang="en-US" dirty="0"/>
              <a:t>, some voiced, some unvoiced as thoughts passing through the mind of a character. </a:t>
            </a:r>
            <a:endParaRPr lang="en-US" dirty="0" smtClean="0"/>
          </a:p>
          <a:p>
            <a:pPr marL="0" indent="0">
              <a:buNone/>
            </a:pPr>
            <a:endParaRPr lang="en-US" dirty="0"/>
          </a:p>
          <a:p>
            <a:pPr marL="0" indent="0">
              <a:buNone/>
            </a:pPr>
            <a:r>
              <a:rPr lang="en-US" dirty="0"/>
              <a:t>The primary effect of this procedure is to weaken the felt presence of an omniscient, or single-voiced, narrator. </a:t>
            </a:r>
          </a:p>
        </p:txBody>
      </p:sp>
    </p:spTree>
    <p:extLst>
      <p:ext uri="{BB962C8B-B14F-4D97-AF65-F5344CB8AC3E}">
        <p14:creationId xmlns:p14="http://schemas.microsoft.com/office/powerpoint/2010/main" xmlns="" val="2865710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withdrawal into the interior</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smtClean="0"/>
              <a:t>The </a:t>
            </a:r>
            <a:r>
              <a:rPr lang="en-US" dirty="0"/>
              <a:t>integrity of each individual person needs to be affirmed in ways that capture the quintessence of that person and what better way is there than by letting that individual person speak, in their own accents and tonalities, indeed in their own voice. We must not only have descriptions of what passes through their minds and feelings, but we must hear them as well. </a:t>
            </a:r>
          </a:p>
        </p:txBody>
      </p:sp>
    </p:spTree>
    <p:extLst>
      <p:ext uri="{BB962C8B-B14F-4D97-AF65-F5344CB8AC3E}">
        <p14:creationId xmlns:p14="http://schemas.microsoft.com/office/powerpoint/2010/main" xmlns="" val="97320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Auditory Imagination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What </a:t>
            </a:r>
            <a:r>
              <a:rPr lang="en-US" dirty="0"/>
              <a:t>I call ‘auditory imagination’ is the feeling for syllable and rhythm, penetrating far below the conscious levels of thought and feeling, invigorating every word; sinking to the most primitive and </a:t>
            </a:r>
            <a:r>
              <a:rPr lang="en-US" dirty="0">
                <a:solidFill>
                  <a:schemeClr val="accent4">
                    <a:lumMod val="60000"/>
                    <a:lumOff val="40000"/>
                  </a:schemeClr>
                </a:solidFill>
              </a:rPr>
              <a:t>forgotten</a:t>
            </a:r>
            <a:r>
              <a:rPr lang="en-US" dirty="0"/>
              <a:t>, returning to the origin and bringing something back, seeking the beginning and the end. It works through meanings, certainly, or not without meanings in the ordinary sense, and </a:t>
            </a:r>
            <a:r>
              <a:rPr lang="en-US" dirty="0">
                <a:solidFill>
                  <a:schemeClr val="accent4">
                    <a:lumMod val="60000"/>
                    <a:lumOff val="40000"/>
                  </a:schemeClr>
                </a:solidFill>
              </a:rPr>
              <a:t>fuses</a:t>
            </a:r>
            <a:r>
              <a:rPr lang="en-US" dirty="0"/>
              <a:t> the old and obliterated and the trite, the current, and the new and surprising, the most ancient and the most civilized mentality.</a:t>
            </a:r>
            <a:br>
              <a:rPr lang="en-US" dirty="0"/>
            </a:br>
            <a:r>
              <a:rPr lang="en-US" dirty="0"/>
              <a:t/>
            </a:r>
            <a:br>
              <a:rPr lang="en-US" dirty="0"/>
            </a:br>
            <a:r>
              <a:rPr lang="en-US" dirty="0"/>
              <a:t>—T.S. Eliot, “Matthew Arnold,” </a:t>
            </a:r>
            <a:r>
              <a:rPr lang="en-US" i="1" dirty="0"/>
              <a:t>The Use of Poetry and The Use of Criticism</a:t>
            </a:r>
            <a:r>
              <a:rPr lang="en-US" dirty="0"/>
              <a:t> (Faber and Faber, 1933)</a:t>
            </a:r>
          </a:p>
        </p:txBody>
      </p:sp>
    </p:spTree>
    <p:extLst>
      <p:ext uri="{BB962C8B-B14F-4D97-AF65-F5344CB8AC3E}">
        <p14:creationId xmlns:p14="http://schemas.microsoft.com/office/powerpoint/2010/main" xmlns="" val="2749542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collage technique </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art of the twentieth century took on the task of representing experience in all its multiplicity and sensory </a:t>
            </a:r>
            <a:r>
              <a:rPr lang="en-US" dirty="0" smtClean="0"/>
              <a:t>variety and </a:t>
            </a:r>
            <a:r>
              <a:rPr lang="en-US" dirty="0"/>
              <a:t>tried to find a literary method that captures it. </a:t>
            </a:r>
          </a:p>
          <a:p>
            <a:pPr marL="0" indent="0">
              <a:buNone/>
            </a:pPr>
            <a:endParaRPr lang="en-US" dirty="0"/>
          </a:p>
          <a:p>
            <a:pPr marL="0" indent="0">
              <a:buNone/>
            </a:pPr>
            <a:r>
              <a:rPr lang="en-US" dirty="0" smtClean="0"/>
              <a:t>The </a:t>
            </a:r>
            <a:r>
              <a:rPr lang="en-US" dirty="0"/>
              <a:t>effect might be </a:t>
            </a:r>
            <a:r>
              <a:rPr lang="en-US" dirty="0">
                <a:solidFill>
                  <a:schemeClr val="accent4">
                    <a:lumMod val="60000"/>
                    <a:lumOff val="40000"/>
                  </a:schemeClr>
                </a:solidFill>
              </a:rPr>
              <a:t>likened to the use of cinematic ‘takes’</a:t>
            </a:r>
            <a:r>
              <a:rPr lang="en-US" dirty="0"/>
              <a:t>, one shot after another as a series that give us a sense of place or event without commentary as to the value or meaning to be assigned to each ‘take’. In film, this is the core of the editing technique of montage.</a:t>
            </a:r>
          </a:p>
          <a:p>
            <a:pPr marL="0" indent="0">
              <a:buNone/>
            </a:pPr>
            <a:endParaRPr lang="en-US" dirty="0" smtClean="0"/>
          </a:p>
          <a:p>
            <a:pPr marL="0" indent="0">
              <a:buNone/>
            </a:pPr>
            <a:r>
              <a:rPr lang="en-US" dirty="0"/>
              <a:t>The camera moves from one image to another and the cineaste, during the editing process, combines each shot in such a way as to suggest </a:t>
            </a:r>
            <a:r>
              <a:rPr lang="en-US" dirty="0">
                <a:solidFill>
                  <a:schemeClr val="accent4">
                    <a:lumMod val="60000"/>
                    <a:lumOff val="40000"/>
                  </a:schemeClr>
                </a:solidFill>
              </a:rPr>
              <a:t>implicitly</a:t>
            </a:r>
            <a:r>
              <a:rPr lang="en-US" dirty="0"/>
              <a:t> the ‘story’ that is being told. </a:t>
            </a:r>
          </a:p>
        </p:txBody>
      </p:sp>
    </p:spTree>
    <p:extLst>
      <p:ext uri="{BB962C8B-B14F-4D97-AF65-F5344CB8AC3E}">
        <p14:creationId xmlns:p14="http://schemas.microsoft.com/office/powerpoint/2010/main" xmlns="" val="306733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lstStyle/>
          <a:p>
            <a:r>
              <a:rPr lang="en-US" dirty="0" smtClean="0"/>
              <a:t>In The </a:t>
            </a:r>
            <a:r>
              <a:rPr lang="en-US" dirty="0"/>
              <a:t>Waste </a:t>
            </a:r>
            <a:r>
              <a:rPr lang="en-US" dirty="0" smtClean="0"/>
              <a:t>Land, </a:t>
            </a:r>
            <a:r>
              <a:rPr lang="en-US" dirty="0" smtClean="0">
                <a:solidFill>
                  <a:schemeClr val="accent4">
                    <a:lumMod val="60000"/>
                    <a:lumOff val="40000"/>
                  </a:schemeClr>
                </a:solidFill>
              </a:rPr>
              <a:t>juxtaposition</a:t>
            </a:r>
            <a:r>
              <a:rPr lang="en-US" dirty="0" smtClean="0"/>
              <a:t> </a:t>
            </a:r>
            <a:r>
              <a:rPr lang="en-US" dirty="0"/>
              <a:t>is the guiding idea and the text gives visual, auditory, and other sensory images. </a:t>
            </a:r>
            <a:endParaRPr lang="en-US" dirty="0" smtClean="0"/>
          </a:p>
          <a:p>
            <a:pPr marL="0" indent="0">
              <a:buNone/>
            </a:pPr>
            <a:endParaRPr lang="en-US" dirty="0" smtClean="0"/>
          </a:p>
          <a:p>
            <a:r>
              <a:rPr lang="en-US" dirty="0" smtClean="0"/>
              <a:t>The </a:t>
            </a:r>
            <a:r>
              <a:rPr lang="en-US" dirty="0"/>
              <a:t>auditory images let us hear the text in all its </a:t>
            </a:r>
            <a:r>
              <a:rPr lang="en-US" dirty="0" err="1">
                <a:solidFill>
                  <a:schemeClr val="accent4">
                    <a:lumMod val="60000"/>
                    <a:lumOff val="40000"/>
                  </a:schemeClr>
                </a:solidFill>
              </a:rPr>
              <a:t>multivoicedness</a:t>
            </a:r>
            <a:r>
              <a:rPr lang="en-US" dirty="0"/>
              <a:t>.  </a:t>
            </a:r>
            <a:endParaRPr lang="en-US" dirty="0" smtClean="0"/>
          </a:p>
          <a:p>
            <a:pPr marL="0" indent="0">
              <a:buNone/>
            </a:pPr>
            <a:endParaRPr lang="en-US" dirty="0" smtClean="0"/>
          </a:p>
          <a:p>
            <a:r>
              <a:rPr lang="en-US" dirty="0" smtClean="0"/>
              <a:t>The </a:t>
            </a:r>
            <a:r>
              <a:rPr lang="en-US" dirty="0">
                <a:solidFill>
                  <a:schemeClr val="accent4">
                    <a:lumMod val="60000"/>
                    <a:lumOff val="40000"/>
                  </a:schemeClr>
                </a:solidFill>
              </a:rPr>
              <a:t>city</a:t>
            </a:r>
            <a:r>
              <a:rPr lang="en-US" dirty="0"/>
              <a:t> itself is treated as a collage and this is represented in the text in visual and auditory fragments juxtaposed without comment, in the same way impressions stream through consciousness without </a:t>
            </a:r>
            <a:r>
              <a:rPr lang="en-US" dirty="0" smtClean="0"/>
              <a:t>interruption</a:t>
            </a:r>
            <a:endParaRPr lang="en-US" dirty="0"/>
          </a:p>
        </p:txBody>
      </p:sp>
    </p:spTree>
    <p:extLst>
      <p:ext uri="{BB962C8B-B14F-4D97-AF65-F5344CB8AC3E}">
        <p14:creationId xmlns:p14="http://schemas.microsoft.com/office/powerpoint/2010/main" xmlns="" val="201465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477672"/>
            <a:ext cx="10515600" cy="5699291"/>
          </a:xfrm>
        </p:spPr>
        <p:txBody>
          <a:bodyPr>
            <a:normAutofit/>
          </a:bodyPr>
          <a:lstStyle/>
          <a:p>
            <a:pPr marL="0" indent="0">
              <a:buNone/>
            </a:pPr>
            <a:r>
              <a:rPr lang="en-US" dirty="0"/>
              <a:t>In Eliot’s poetry, </a:t>
            </a:r>
            <a:r>
              <a:rPr lang="en-US" dirty="0" smtClean="0"/>
              <a:t>Jerome </a:t>
            </a:r>
            <a:r>
              <a:rPr lang="en-US" dirty="0" err="1" smtClean="0"/>
              <a:t>Meckier</a:t>
            </a:r>
            <a:r>
              <a:rPr lang="en-US" dirty="0" smtClean="0"/>
              <a:t> suggests, the </a:t>
            </a:r>
            <a:r>
              <a:rPr lang="en-US" dirty="0"/>
              <a:t>meaning rests not in what the characters do but in the way they form a pattern, becoming perfect </a:t>
            </a:r>
            <a:r>
              <a:rPr lang="en-US" dirty="0">
                <a:solidFill>
                  <a:schemeClr val="accent4"/>
                </a:solidFill>
              </a:rPr>
              <a:t>objective correlatives </a:t>
            </a:r>
            <a:r>
              <a:rPr lang="en-US" dirty="0"/>
              <a:t>for the circumstances in which they appear and so following a satirical mode Eliot had revived with his quatrains.  </a:t>
            </a:r>
            <a:endParaRPr lang="en-US" dirty="0" smtClean="0"/>
          </a:p>
          <a:p>
            <a:pPr marL="0" indent="0">
              <a:buNone/>
            </a:pPr>
            <a:endParaRPr lang="en-US" dirty="0"/>
          </a:p>
          <a:p>
            <a:pPr marL="0" indent="0">
              <a:buNone/>
            </a:pPr>
            <a:r>
              <a:rPr lang="en-US" dirty="0" smtClean="0"/>
              <a:t>“The </a:t>
            </a:r>
            <a:r>
              <a:rPr lang="en-US" dirty="0"/>
              <a:t>only way of expressing emotion in the form of art is by finding an 'objective correlative'; in other words, a set of objects, a situation, a chain of events which shall be the formula of that particular emotion; such that when the external facts, which must terminate in sensory experience, are given, </a:t>
            </a:r>
            <a:r>
              <a:rPr lang="en-US" dirty="0">
                <a:solidFill>
                  <a:schemeClr val="accent4">
                    <a:lumMod val="60000"/>
                    <a:lumOff val="40000"/>
                  </a:schemeClr>
                </a:solidFill>
              </a:rPr>
              <a:t>the emotion is immediately </a:t>
            </a:r>
            <a:r>
              <a:rPr lang="en-US" dirty="0" smtClean="0">
                <a:solidFill>
                  <a:schemeClr val="accent4">
                    <a:lumMod val="60000"/>
                    <a:lumOff val="40000"/>
                  </a:schemeClr>
                </a:solidFill>
              </a:rPr>
              <a:t>evoked</a:t>
            </a:r>
            <a:r>
              <a:rPr lang="en-US" dirty="0" smtClean="0"/>
              <a:t>.”</a:t>
            </a:r>
          </a:p>
          <a:p>
            <a:pPr marL="0" indent="0">
              <a:buNone/>
            </a:pPr>
            <a:endParaRPr lang="en-US" dirty="0"/>
          </a:p>
          <a:p>
            <a:pPr marL="0" indent="0">
              <a:buNone/>
            </a:pPr>
            <a:r>
              <a:rPr lang="en-US" dirty="0" smtClean="0"/>
              <a:t>						</a:t>
            </a:r>
            <a:r>
              <a:rPr lang="en-US" smtClean="0"/>
              <a:t>	T.S</a:t>
            </a:r>
            <a:r>
              <a:rPr lang="en-US" dirty="0" smtClean="0"/>
              <a:t>. Eliot, ‘Hamlet’,  1919</a:t>
            </a:r>
            <a:endParaRPr lang="en-US" dirty="0"/>
          </a:p>
          <a:p>
            <a:pPr marL="0" indent="0">
              <a:buNone/>
            </a:pPr>
            <a:endParaRPr lang="en-US" dirty="0"/>
          </a:p>
        </p:txBody>
      </p:sp>
    </p:spTree>
    <p:extLst>
      <p:ext uri="{BB962C8B-B14F-4D97-AF65-F5344CB8AC3E}">
        <p14:creationId xmlns:p14="http://schemas.microsoft.com/office/powerpoint/2010/main" xmlns="" val="1915414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565</Words>
  <Application>Microsoft Office PowerPoint</Application>
  <PresentationFormat>Προσαρμογή</PresentationFormat>
  <Paragraphs>27</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Office Theme</vt:lpstr>
      <vt:lpstr>  T.S. Eliot  The Waste Land (1922) </vt:lpstr>
      <vt:lpstr>Stream of consciousness</vt:lpstr>
      <vt:lpstr>withdrawal into the interior</vt:lpstr>
      <vt:lpstr>Auditory Imagination</vt:lpstr>
      <vt:lpstr>the collage technique </vt:lpstr>
      <vt:lpstr>Διαφάνεια 6</vt:lpstr>
      <vt:lpstr>Διαφάνεια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 Eliot The Waste Land (1922)</dc:title>
  <dc:creator>Konstantina</dc:creator>
  <cp:lastModifiedBy>user</cp:lastModifiedBy>
  <cp:revision>8</cp:revision>
  <dcterms:created xsi:type="dcterms:W3CDTF">2016-11-09T18:51:11Z</dcterms:created>
  <dcterms:modified xsi:type="dcterms:W3CDTF">2016-11-27T17:56:28Z</dcterms:modified>
</cp:coreProperties>
</file>