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12-18T10:50:27.627" idx="1">
    <p:pos x="5760" y="0"/>
    <p:text/>
  </p:cm>
  <p:cm authorId="0" dt="2017-12-18T10:51:53.658" idx="2">
    <p:pos x="5896" y="136"/>
    <p:text/>
  </p:cm>
  <p:cm authorId="0" dt="2017-12-18T10:52:25.839" idx="3">
    <p:pos x="6032" y="272"/>
    <p:text/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Τίτλος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1D1C7-5B6D-4A99-B7B1-17A399A7DD21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C73CAB-3085-4F4D-B177-A8C486323A7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1D1C7-5B6D-4A99-B7B1-17A399A7DD21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73CAB-3085-4F4D-B177-A8C486323A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1D1C7-5B6D-4A99-B7B1-17A399A7DD21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73CAB-3085-4F4D-B177-A8C486323A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341D1C7-5B6D-4A99-B7B1-17A399A7DD21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EC73CAB-3085-4F4D-B177-A8C486323A7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6" name="15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1D1C7-5B6D-4A99-B7B1-17A399A7DD21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73CAB-3085-4F4D-B177-A8C486323A7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1D1C7-5B6D-4A99-B7B1-17A399A7DD21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73CAB-3085-4F4D-B177-A8C486323A7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73CAB-3085-4F4D-B177-A8C486323A7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1D1C7-5B6D-4A99-B7B1-17A399A7DD21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32" name="31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34" name="33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1D1C7-5B6D-4A99-B7B1-17A399A7DD21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73CAB-3085-4F4D-B177-A8C486323A7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1D1C7-5B6D-4A99-B7B1-17A399A7DD21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73CAB-3085-4F4D-B177-A8C486323A7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31" name="30 - Τίτλος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341D1C7-5B6D-4A99-B7B1-17A399A7DD21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EC73CAB-3085-4F4D-B177-A8C486323A7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1D1C7-5B6D-4A99-B7B1-17A399A7DD21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C73CAB-3085-4F4D-B177-A8C486323A7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341D1C7-5B6D-4A99-B7B1-17A399A7DD21}" type="datetimeFigureOut">
              <a:rPr lang="el-GR" smtClean="0"/>
              <a:pPr/>
              <a:t>27/5/2020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EC73CAB-3085-4F4D-B177-A8C486323A7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indent="-457200"/>
            <a:r>
              <a:rPr lang="en-US" dirty="0"/>
              <a:t>BY LIANA SAKELLIOU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786189"/>
          </a:xfrm>
        </p:spPr>
        <p:txBody>
          <a:bodyPr/>
          <a:lstStyle/>
          <a:p>
            <a:r>
              <a:rPr sz="6000" dirty="0">
                <a:latin typeface="+mn-lt"/>
              </a:rPr>
              <a:t>2</a:t>
            </a:r>
            <a:r>
              <a:rPr lang="en-GB" sz="6000">
                <a:latin typeface="+mn-lt"/>
              </a:rPr>
              <a:t>0th</a:t>
            </a:r>
            <a:r>
              <a:rPr sz="6000">
                <a:latin typeface="+mn-lt"/>
              </a:rPr>
              <a:t> c</a:t>
            </a:r>
            <a:r>
              <a:rPr>
                <a:latin typeface="+mn-lt"/>
              </a:rPr>
              <a:t> AMERICAN POETRY</a:t>
            </a:r>
            <a:br>
              <a:rPr>
                <a:latin typeface="+mn-lt"/>
              </a:rPr>
            </a:br>
            <a:endParaRPr lang="el-GR" dirty="0">
              <a:latin typeface="+mn-lt"/>
            </a:endParaRPr>
          </a:p>
        </p:txBody>
      </p:sp>
    </p:spTree>
  </p:cSld>
  <p:clrMapOvr>
    <a:masterClrMapping/>
  </p:clrMapOvr>
  <p:transition spd="slow">
    <p:strips dir="r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85720" y="1643050"/>
            <a:ext cx="5000660" cy="492922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/>
              <a:t>    Changing Diapers</a:t>
            </a:r>
            <a:endParaRPr lang="el-GR" sz="2000" b="1" dirty="0"/>
          </a:p>
          <a:p>
            <a:pPr>
              <a:buNone/>
            </a:pPr>
            <a:r>
              <a:rPr lang="en-US" sz="2000" dirty="0"/>
              <a:t>    How intelligent he looks!</a:t>
            </a:r>
            <a:br>
              <a:rPr lang="en-US" sz="2000" dirty="0"/>
            </a:br>
            <a:r>
              <a:rPr lang="en-US" sz="2000" dirty="0"/>
              <a:t>on his back</a:t>
            </a:r>
            <a:br>
              <a:rPr lang="en-US" sz="2000" dirty="0"/>
            </a:br>
            <a:r>
              <a:rPr lang="en-US" sz="2000" dirty="0"/>
              <a:t>both feet caught in my one hand</a:t>
            </a:r>
            <a:br>
              <a:rPr lang="en-US" sz="2000" dirty="0"/>
            </a:br>
            <a:r>
              <a:rPr lang="en-US" sz="2000" dirty="0"/>
              <a:t>his glance set sideways,</a:t>
            </a:r>
            <a:br>
              <a:rPr lang="en-US" sz="2000" dirty="0"/>
            </a:br>
            <a:r>
              <a:rPr lang="en-US" sz="2000" dirty="0"/>
              <a:t>on a giant poster of Geronimo</a:t>
            </a:r>
            <a:br>
              <a:rPr lang="en-US" sz="2000" dirty="0"/>
            </a:br>
            <a:r>
              <a:rPr lang="en-US" sz="2000" dirty="0"/>
              <a:t>with a Sharp's repeating rifle by his knee.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I open, wipe, he doesn't even notice</a:t>
            </a:r>
            <a:br>
              <a:rPr lang="en-US" sz="2000" dirty="0"/>
            </a:br>
            <a:r>
              <a:rPr lang="en-US" sz="2000" dirty="0"/>
              <a:t>nor do I.</a:t>
            </a:r>
            <a:br>
              <a:rPr lang="en-US" sz="2000" dirty="0"/>
            </a:br>
            <a:r>
              <a:rPr lang="en-US" sz="2000" dirty="0"/>
              <a:t>Baby legs and knees</a:t>
            </a:r>
            <a:br>
              <a:rPr lang="en-US" sz="2000" dirty="0"/>
            </a:br>
            <a:r>
              <a:rPr lang="en-US" sz="2000" dirty="0"/>
              <a:t>toes like little peas</a:t>
            </a:r>
            <a:br>
              <a:rPr lang="en-US" sz="2000" dirty="0"/>
            </a:br>
            <a:r>
              <a:rPr lang="en-US" sz="2000" dirty="0"/>
              <a:t>little wrinkles, good-to-eat,</a:t>
            </a:r>
            <a:br>
              <a:rPr lang="en-US" sz="2000" dirty="0"/>
            </a:br>
            <a:r>
              <a:rPr lang="en-US" sz="2000" dirty="0"/>
              <a:t>eyes bright, shiny ears</a:t>
            </a:r>
            <a:br>
              <a:rPr lang="en-US" sz="2000" dirty="0"/>
            </a:br>
            <a:r>
              <a:rPr lang="en-US" sz="2000" dirty="0"/>
              <a:t>chest swelling drawing air,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.</a:t>
            </a:r>
            <a:endParaRPr lang="el-GR" sz="2000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219200"/>
          </a:xfrm>
        </p:spPr>
        <p:txBody>
          <a:bodyPr/>
          <a:lstStyle/>
          <a:p>
            <a:pPr algn="ctr"/>
            <a:r>
              <a:rPr b="1"/>
              <a:t>GARY SNYDER (1930-)</a:t>
            </a:r>
            <a:endParaRPr lang="el-GR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5786446" y="1643050"/>
            <a:ext cx="42557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No trouble, friend,</a:t>
            </a:r>
            <a:br>
              <a:rPr lang="en-US" dirty="0"/>
            </a:br>
            <a:r>
              <a:rPr lang="en-US" dirty="0"/>
              <a:t>you and me and Geronimo</a:t>
            </a:r>
            <a:br>
              <a:rPr lang="en-US" dirty="0"/>
            </a:br>
            <a:r>
              <a:rPr lang="en-US" dirty="0"/>
              <a:t>are men.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85720" y="1643050"/>
            <a:ext cx="8858280" cy="4929222"/>
          </a:xfrm>
        </p:spPr>
        <p:txBody>
          <a:bodyPr>
            <a:noAutofit/>
          </a:bodyPr>
          <a:lstStyle/>
          <a:p>
            <a:r>
              <a:rPr lang="en-US" sz="2000" dirty="0"/>
              <a:t>''</a:t>
            </a:r>
            <a:r>
              <a:rPr lang="en-US" sz="2000" dirty="0" err="1"/>
              <a:t>Ch'i-shan</a:t>
            </a:r>
            <a:r>
              <a:rPr lang="en-US" sz="2000" dirty="0"/>
              <a:t> </a:t>
            </a:r>
            <a:r>
              <a:rPr lang="en-US" sz="2000" dirty="0" err="1"/>
              <a:t>wu</a:t>
            </a:r>
            <a:r>
              <a:rPr lang="en-US" sz="2000" dirty="0"/>
              <a:t>-chin'' (Streams and Mountains Without End) is an ancient Chinese horizontal hand-scroll.</a:t>
            </a:r>
            <a:endParaRPr lang="el-GR" sz="2000" dirty="0"/>
          </a:p>
          <a:p>
            <a:br>
              <a:rPr lang="en-US" sz="2000" dirty="0"/>
            </a:br>
            <a:r>
              <a:rPr lang="en-US" sz="2000" dirty="0"/>
              <a:t>.</a:t>
            </a:r>
            <a:r>
              <a:rPr lang="en-US" sz="2000" b="1" dirty="0"/>
              <a:t> </a:t>
            </a:r>
            <a:r>
              <a:rPr lang="en-US" sz="2000" dirty="0" err="1"/>
              <a:t>Ch'i</a:t>
            </a:r>
            <a:r>
              <a:rPr lang="en-US" sz="2000" dirty="0"/>
              <a:t> Shan Wu Chin</a:t>
            </a:r>
            <a:endParaRPr lang="el-GR" sz="2000" dirty="0"/>
          </a:p>
          <a:p>
            <a:br>
              <a:rPr lang="en-US" sz="1800" dirty="0"/>
            </a:br>
            <a:r>
              <a:rPr lang="en-US" sz="1800" dirty="0"/>
              <a:t>Clearing the mind and sliding in</a:t>
            </a:r>
            <a:br>
              <a:rPr lang="en-US" sz="1800" dirty="0"/>
            </a:br>
            <a:r>
              <a:rPr lang="en-US" sz="1800" dirty="0"/>
              <a:t>to that created space,</a:t>
            </a:r>
            <a:br>
              <a:rPr lang="en-US" sz="1800" dirty="0"/>
            </a:br>
            <a:r>
              <a:rPr lang="en-US" sz="1800" dirty="0"/>
              <a:t>a web of waters steaming over rocks,</a:t>
            </a:r>
            <a:br>
              <a:rPr lang="en-US" sz="1800" dirty="0"/>
            </a:br>
            <a:r>
              <a:rPr lang="en-US" sz="1800" dirty="0"/>
              <a:t>air misty but not raining,</a:t>
            </a:r>
            <a:br>
              <a:rPr lang="en-US" sz="1800" dirty="0"/>
            </a:br>
            <a:r>
              <a:rPr lang="en-US" sz="1800" dirty="0"/>
              <a:t>seeing this land from a boat on a lake</a:t>
            </a:r>
            <a:br>
              <a:rPr lang="en-US" sz="1800" dirty="0"/>
            </a:br>
            <a:r>
              <a:rPr lang="en-US" sz="1800" dirty="0"/>
              <a:t>or a broad slow river,</a:t>
            </a:r>
            <a:br>
              <a:rPr lang="en-US" sz="1800" dirty="0"/>
            </a:br>
            <a:r>
              <a:rPr lang="en-US" sz="1800" dirty="0"/>
              <a:t>coasting by.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The path comes down along a lowland stream</a:t>
            </a:r>
            <a:br>
              <a:rPr lang="en-US" sz="1800" dirty="0"/>
            </a:br>
            <a:r>
              <a:rPr lang="en-US" sz="1800" dirty="0"/>
              <a:t>slips behind boulders and leafy hardwoods,</a:t>
            </a:r>
            <a:br>
              <a:rPr lang="en-US" sz="1800" dirty="0"/>
            </a:br>
            <a:r>
              <a:rPr lang="en-US" sz="1800" dirty="0"/>
              <a:t>reappears in a pine grove,</a:t>
            </a:r>
            <a:br>
              <a:rPr lang="en-US" sz="1800" dirty="0"/>
            </a:br>
            <a:br>
              <a:rPr lang="en-US" sz="1800" dirty="0"/>
            </a:br>
            <a:endParaRPr lang="el-GR" sz="2000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219200"/>
          </a:xfrm>
        </p:spPr>
        <p:txBody>
          <a:bodyPr/>
          <a:lstStyle/>
          <a:p>
            <a:pPr algn="ctr"/>
            <a:r>
              <a:rPr b="1"/>
              <a:t>GARY SNYDER (1930-)</a:t>
            </a:r>
            <a:endParaRPr lang="el-GR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5786446" y="1643050"/>
            <a:ext cx="42557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US" dirty="0"/>
            </a:br>
            <a:br>
              <a:rPr lang="en-US" dirty="0"/>
            </a:b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85720" y="1643050"/>
            <a:ext cx="8858280" cy="492922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/>
              <a:t>     no farms around, just tidy cottages and shelters,</a:t>
            </a:r>
            <a:br>
              <a:rPr lang="en-US" sz="2000" dirty="0"/>
            </a:br>
            <a:r>
              <a:rPr lang="en-US" sz="2000" dirty="0"/>
              <a:t>gateways, rest stops, roofed but </a:t>
            </a:r>
            <a:r>
              <a:rPr lang="en-US" sz="2000" dirty="0" err="1"/>
              <a:t>unwalled</a:t>
            </a:r>
            <a:r>
              <a:rPr lang="en-US" sz="2000" dirty="0"/>
              <a:t> work space,</a:t>
            </a:r>
            <a:br>
              <a:rPr lang="en-US" sz="2000" dirty="0"/>
            </a:br>
            <a:r>
              <a:rPr lang="en-US" sz="2000" dirty="0"/>
              <a:t>—a warm damp climate;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a trail of climbing </a:t>
            </a:r>
            <a:r>
              <a:rPr lang="en-US" sz="2000" dirty="0" err="1"/>
              <a:t>stairsteps</a:t>
            </a:r>
            <a:r>
              <a:rPr lang="en-US" sz="2000" dirty="0"/>
              <a:t> forks upstream.</a:t>
            </a:r>
            <a:br>
              <a:rPr lang="en-US" sz="2000" dirty="0"/>
            </a:br>
            <a:r>
              <a:rPr lang="en-US" sz="2000" dirty="0"/>
              <a:t>Big ranges lurk behind these rugged little outcrops—</a:t>
            </a:r>
            <a:br>
              <a:rPr lang="en-US" sz="2000" dirty="0"/>
            </a:br>
            <a:r>
              <a:rPr lang="en-US" sz="2000" dirty="0"/>
              <a:t>these spits of low ground rocky uplifts</a:t>
            </a:r>
            <a:br>
              <a:rPr lang="en-US" sz="2000" dirty="0"/>
            </a:br>
            <a:r>
              <a:rPr lang="en-US" sz="2000" dirty="0"/>
              <a:t>layered pinnacles aslant,</a:t>
            </a:r>
            <a:br>
              <a:rPr lang="en-US" sz="2000" dirty="0"/>
            </a:br>
            <a:r>
              <a:rPr lang="en-US" sz="2000" dirty="0"/>
              <a:t>flurries of brushy cliffs receding,</a:t>
            </a:r>
          </a:p>
          <a:p>
            <a:endParaRPr lang="en-US" sz="2000" dirty="0"/>
          </a:p>
          <a:p>
            <a:r>
              <a:rPr lang="en-US" sz="2000" dirty="0"/>
              <a:t>far back and high above, vague peaks.</a:t>
            </a:r>
            <a:br>
              <a:rPr lang="en-US" sz="2000" dirty="0"/>
            </a:br>
            <a:r>
              <a:rPr lang="en-US" sz="2000" dirty="0"/>
              <a:t>A man hunched over, sitting on a log</a:t>
            </a:r>
            <a:br>
              <a:rPr lang="en-US" sz="2000" dirty="0"/>
            </a:br>
            <a:r>
              <a:rPr lang="en-US" sz="2000" dirty="0"/>
              <a:t>another stands above him, lifts a staff,</a:t>
            </a:r>
            <a:br>
              <a:rPr lang="en-US" sz="2000" dirty="0"/>
            </a:br>
            <a:r>
              <a:rPr lang="en-US" sz="2000" dirty="0"/>
              <a:t>a third, with a roll of mats or a lute, looks on;</a:t>
            </a:r>
            <a:br>
              <a:rPr lang="en-US" sz="2000" dirty="0"/>
            </a:br>
            <a:r>
              <a:rPr lang="en-US" sz="2000" dirty="0"/>
              <a:t>a bit offshore two people in a boat.</a:t>
            </a:r>
            <a:br>
              <a:rPr lang="en-US" sz="2000" dirty="0"/>
            </a:br>
            <a:br>
              <a:rPr lang="en-US" sz="2400" dirty="0"/>
            </a:br>
            <a:br>
              <a:rPr lang="en-US" sz="2400" dirty="0"/>
            </a:br>
            <a:endParaRPr lang="el-GR" sz="2400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219200"/>
          </a:xfrm>
        </p:spPr>
        <p:txBody>
          <a:bodyPr/>
          <a:lstStyle/>
          <a:p>
            <a:pPr algn="ctr"/>
            <a:r>
              <a:rPr b="1"/>
              <a:t>GARY SNYDER (1930-)</a:t>
            </a:r>
            <a:endParaRPr lang="el-GR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5786446" y="1643050"/>
            <a:ext cx="42557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US" dirty="0"/>
            </a:br>
            <a:br>
              <a:rPr lang="en-US" dirty="0"/>
            </a:b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85720" y="1643050"/>
            <a:ext cx="8858280" cy="492922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/>
              <a:t>    The trail goes far inland,</a:t>
            </a:r>
            <a:br>
              <a:rPr lang="en-US" sz="2000" dirty="0"/>
            </a:br>
            <a:r>
              <a:rPr lang="en-US" sz="2000" dirty="0"/>
              <a:t>somewhere back around a bay,</a:t>
            </a:r>
            <a:br>
              <a:rPr lang="en-US" sz="2000" dirty="0"/>
            </a:br>
            <a:r>
              <a:rPr lang="en-US" sz="2000" dirty="0"/>
              <a:t>lost in distant foothill slopes</a:t>
            </a:r>
            <a:br>
              <a:rPr lang="en-US" sz="2000" dirty="0"/>
            </a:br>
            <a:r>
              <a:rPr lang="en-US" sz="2000" dirty="0"/>
              <a:t>&amp; back again</a:t>
            </a:r>
            <a:br>
              <a:rPr lang="en-US" sz="2000" dirty="0"/>
            </a:br>
            <a:r>
              <a:rPr lang="en-US" sz="2000" dirty="0"/>
              <a:t>at a village on the beach, and someone's fishing.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Rider and walker cross a bridge</a:t>
            </a:r>
            <a:br>
              <a:rPr lang="en-US" sz="2000" dirty="0"/>
            </a:br>
            <a:r>
              <a:rPr lang="en-US" sz="2000" dirty="0"/>
              <a:t>above a frothy braided torrent</a:t>
            </a:r>
            <a:br>
              <a:rPr lang="en-US" sz="2000" dirty="0"/>
            </a:br>
            <a:r>
              <a:rPr lang="en-US" sz="2000" dirty="0"/>
              <a:t>that descends from a flurry of roofs like flowers</a:t>
            </a:r>
            <a:br>
              <a:rPr lang="en-US" sz="2000" dirty="0"/>
            </a:br>
            <a:r>
              <a:rPr lang="en-US" sz="2000" dirty="0"/>
              <a:t>temples tucked between cliffs,</a:t>
            </a:r>
            <a:br>
              <a:rPr lang="en-US" sz="2000" dirty="0"/>
            </a:br>
            <a:r>
              <a:rPr lang="en-US" sz="2000" dirty="0"/>
              <a:t>a side trail goes there;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a jumble of cliffs above,</a:t>
            </a:r>
            <a:br>
              <a:rPr lang="en-US" sz="2000" dirty="0"/>
            </a:br>
            <a:r>
              <a:rPr lang="en-US" sz="2000" dirty="0"/>
              <a:t>ridge tops edged with bushes,</a:t>
            </a:r>
            <a:br>
              <a:rPr lang="en-US" sz="2000" dirty="0"/>
            </a:br>
            <a:r>
              <a:rPr lang="en-US" sz="2000" dirty="0"/>
              <a:t>valley fog below a hazy canyon.</a:t>
            </a:r>
            <a:br>
              <a:rPr lang="en-US" sz="2400" dirty="0"/>
            </a:br>
            <a:br>
              <a:rPr lang="en-US" sz="2400" dirty="0"/>
            </a:br>
            <a:endParaRPr lang="el-GR" sz="2400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219200"/>
          </a:xfrm>
        </p:spPr>
        <p:txBody>
          <a:bodyPr/>
          <a:lstStyle/>
          <a:p>
            <a:pPr algn="ctr"/>
            <a:r>
              <a:rPr b="1"/>
              <a:t>GARY SNYDER (1930-)</a:t>
            </a:r>
            <a:endParaRPr lang="el-GR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5786446" y="1643050"/>
            <a:ext cx="42557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US" dirty="0"/>
            </a:br>
            <a:br>
              <a:rPr lang="en-US" dirty="0"/>
            </a:b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85720" y="1643050"/>
            <a:ext cx="8858280" cy="492922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/>
              <a:t>    A man with a shoulder load leans into the grade.</a:t>
            </a:r>
            <a:br>
              <a:rPr lang="en-US" sz="2000" dirty="0"/>
            </a:br>
            <a:r>
              <a:rPr lang="en-US" sz="2000" dirty="0"/>
              <a:t>Another horse and a hiker,</a:t>
            </a:r>
            <a:br>
              <a:rPr lang="en-US" sz="2000" dirty="0"/>
            </a:br>
            <a:r>
              <a:rPr lang="en-US" sz="2000" dirty="0"/>
              <a:t>the trail goes up along cascading streambed</a:t>
            </a:r>
            <a:br>
              <a:rPr lang="en-US" sz="2000" dirty="0"/>
            </a:br>
            <a:r>
              <a:rPr lang="en-US" sz="2000" dirty="0"/>
              <a:t>no bridge in sight—</a:t>
            </a:r>
            <a:br>
              <a:rPr lang="en-US" sz="2000" dirty="0"/>
            </a:br>
            <a:r>
              <a:rPr lang="en-US" sz="2000" dirty="0"/>
              <a:t>comes back through chinquapin or</a:t>
            </a:r>
            <a:br>
              <a:rPr lang="en-US" sz="2000" dirty="0"/>
            </a:br>
            <a:r>
              <a:rPr lang="en-US" sz="2000" dirty="0"/>
              <a:t>liquidambars; another group of travelers.</a:t>
            </a:r>
            <a:br>
              <a:rPr lang="en-US" sz="2000" dirty="0"/>
            </a:br>
            <a:r>
              <a:rPr lang="en-US" sz="2000" dirty="0"/>
              <a:t>Trail's end at the edge of an inlet</a:t>
            </a:r>
            <a:br>
              <a:rPr lang="en-US" sz="2000" dirty="0"/>
            </a:br>
            <a:r>
              <a:rPr lang="en-US" sz="2000" dirty="0"/>
              <a:t>below a heavy set of dark rock hills.</a:t>
            </a:r>
            <a:br>
              <a:rPr lang="en-US" sz="2000" dirty="0"/>
            </a:br>
            <a:r>
              <a:rPr lang="en-US" sz="2000" dirty="0"/>
              <a:t>Two moored boats with basket roofing,</a:t>
            </a:r>
            <a:br>
              <a:rPr lang="en-US" sz="2000" dirty="0"/>
            </a:br>
            <a:r>
              <a:rPr lang="en-US" sz="2000" dirty="0"/>
              <a:t>a boatman in the bow looks</a:t>
            </a:r>
            <a:br>
              <a:rPr lang="en-US" sz="2000" dirty="0"/>
            </a:br>
            <a:r>
              <a:rPr lang="en-US" sz="2000" dirty="0"/>
              <a:t>lost in thought.</a:t>
            </a:r>
            <a:br>
              <a:rPr lang="en-US" sz="2000" dirty="0"/>
            </a:br>
            <a:r>
              <a:rPr lang="en-US" sz="2000" dirty="0"/>
              <a:t>Hills beyond rivers, willows in a swamp,</a:t>
            </a:r>
            <a:br>
              <a:rPr lang="en-US" sz="2000" dirty="0"/>
            </a:br>
            <a:r>
              <a:rPr lang="en-US" sz="2000" dirty="0"/>
              <a:t>a gentle valley reaching far inland.</a:t>
            </a:r>
          </a:p>
          <a:p>
            <a:pPr>
              <a:buNone/>
            </a:pPr>
            <a:br>
              <a:rPr lang="en-US" sz="2400" dirty="0"/>
            </a:br>
            <a:r>
              <a:rPr lang="en-US" sz="2000" dirty="0"/>
              <a:t>The watching boat has floated off the page.</a:t>
            </a:r>
            <a:br>
              <a:rPr lang="en-US" sz="2400" dirty="0"/>
            </a:br>
            <a:br>
              <a:rPr lang="en-US" sz="2400" dirty="0"/>
            </a:br>
            <a:endParaRPr lang="el-GR" sz="2400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219200"/>
          </a:xfrm>
        </p:spPr>
        <p:txBody>
          <a:bodyPr/>
          <a:lstStyle/>
          <a:p>
            <a:pPr algn="ctr"/>
            <a:r>
              <a:rPr b="1"/>
              <a:t>GARY SNYDER (1930-)</a:t>
            </a:r>
            <a:endParaRPr lang="el-GR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5786446" y="1643050"/>
            <a:ext cx="42557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US" dirty="0"/>
            </a:br>
            <a:br>
              <a:rPr lang="en-US" dirty="0"/>
            </a:b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85720" y="1643050"/>
            <a:ext cx="8858280" cy="492922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/>
              <a:t>    </a:t>
            </a:r>
            <a:endParaRPr lang="el-GR" sz="2400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219200"/>
          </a:xfrm>
        </p:spPr>
        <p:txBody>
          <a:bodyPr/>
          <a:lstStyle/>
          <a:p>
            <a:pPr algn="ctr"/>
            <a:r>
              <a:rPr b="1"/>
              <a:t>GARY SNYDER (1930-)</a:t>
            </a:r>
            <a:endParaRPr lang="el-GR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5786446" y="1643050"/>
            <a:ext cx="42557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US" dirty="0"/>
            </a:br>
            <a:br>
              <a:rPr lang="en-US" dirty="0"/>
            </a:br>
            <a:endParaRPr lang="el-GR" dirty="0"/>
          </a:p>
        </p:txBody>
      </p:sp>
      <p:sp>
        <p:nvSpPr>
          <p:cNvPr id="7" name="6 - Ορθογώνιο"/>
          <p:cNvSpPr/>
          <p:nvPr/>
        </p:nvSpPr>
        <p:spPr>
          <a:xfrm>
            <a:off x="2286000" y="1643050"/>
            <a:ext cx="4572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At the end of the painting the scroll continues on with seals and</a:t>
            </a:r>
            <a:br>
              <a:rPr lang="en-US" dirty="0"/>
            </a:br>
            <a:r>
              <a:rPr lang="en-US" dirty="0"/>
              <a:t>poems. It tells a further tale: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"—Wang </a:t>
            </a:r>
            <a:r>
              <a:rPr lang="en-US" dirty="0" err="1"/>
              <a:t>Wen-wei</a:t>
            </a:r>
            <a:r>
              <a:rPr lang="en-US" dirty="0"/>
              <a:t> saw this at the mayor's house in Ho-</a:t>
            </a:r>
            <a:r>
              <a:rPr lang="en-US" dirty="0" err="1"/>
              <a:t>tung</a:t>
            </a:r>
            <a:br>
              <a:rPr lang="en-US" dirty="0"/>
            </a:br>
            <a:r>
              <a:rPr lang="en-US" dirty="0"/>
              <a:t>town, year 1205. Wrote at the end of it,</a:t>
            </a:r>
            <a:br>
              <a:rPr lang="en-US" dirty="0"/>
            </a:br>
            <a:br>
              <a:rPr lang="en-US" dirty="0"/>
            </a:br>
            <a:r>
              <a:rPr lang="en-US" dirty="0"/>
              <a:t>‘The Fashioner of Things</a:t>
            </a:r>
            <a:br>
              <a:rPr lang="en-US" dirty="0"/>
            </a:br>
            <a:r>
              <a:rPr lang="en-US" dirty="0"/>
              <a:t>has no original intentions</a:t>
            </a:r>
            <a:br>
              <a:rPr lang="en-US" dirty="0"/>
            </a:br>
            <a:r>
              <a:rPr lang="en-US" dirty="0"/>
              <a:t>Mountains and rivers</a:t>
            </a:r>
            <a:br>
              <a:rPr lang="en-US" dirty="0"/>
            </a:br>
            <a:r>
              <a:rPr lang="en-US" dirty="0"/>
              <a:t>are spirit, condensed.'</a:t>
            </a:r>
            <a:br>
              <a:rPr lang="en-US" dirty="0"/>
            </a:br>
            <a:br>
              <a:rPr lang="en-US" dirty="0"/>
            </a:br>
            <a:r>
              <a:rPr lang="en-US" dirty="0"/>
              <a:t>‘. . . Who has come up with</a:t>
            </a:r>
            <a:br>
              <a:rPr lang="en-US" dirty="0"/>
            </a:br>
            <a:r>
              <a:rPr lang="en-US" dirty="0"/>
              <a:t>these miraculous forests and springs?</a:t>
            </a:r>
            <a:br>
              <a:rPr lang="en-US" dirty="0"/>
            </a:br>
            <a:r>
              <a:rPr lang="en-US" dirty="0"/>
              <a:t>Pale ink</a:t>
            </a:r>
            <a:br>
              <a:rPr lang="en-US" dirty="0"/>
            </a:br>
            <a:r>
              <a:rPr lang="en-US" dirty="0"/>
              <a:t>on fine white silk.'</a:t>
            </a:r>
            <a:br>
              <a:rPr lang="en-US" dirty="0"/>
            </a:b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85720" y="1643050"/>
            <a:ext cx="8858280" cy="492922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/>
              <a:t>    </a:t>
            </a:r>
            <a:r>
              <a:rPr lang="en-US" sz="2400" dirty="0"/>
              <a:t>Later that month someone named Li </a:t>
            </a:r>
            <a:r>
              <a:rPr lang="en-US" sz="2400" dirty="0" err="1"/>
              <a:t>Hui</a:t>
            </a:r>
            <a:r>
              <a:rPr lang="en-US" sz="2400" dirty="0"/>
              <a:t> added,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‘. . . Most people can get along with the noise of dogs</a:t>
            </a:r>
            <a:br>
              <a:rPr lang="en-US" sz="2400" dirty="0"/>
            </a:br>
            <a:r>
              <a:rPr lang="en-US" sz="2400" dirty="0"/>
              <a:t>and chickens;</a:t>
            </a:r>
            <a:br>
              <a:rPr lang="en-US" sz="2400" dirty="0"/>
            </a:br>
            <a:r>
              <a:rPr lang="en-US" sz="2400" dirty="0"/>
              <a:t>Everybody cheerful in these peaceful times.</a:t>
            </a:r>
            <a:br>
              <a:rPr lang="en-US" sz="2400" dirty="0"/>
            </a:br>
            <a:r>
              <a:rPr lang="en-US" sz="2400" dirty="0"/>
              <a:t>But I—why are my tastes so odd?</a:t>
            </a:r>
            <a:br>
              <a:rPr lang="en-US" sz="2400" dirty="0"/>
            </a:br>
            <a:r>
              <a:rPr lang="en-US" sz="2400" dirty="0"/>
              <a:t>I love the company of streams and boulders.'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 err="1"/>
              <a:t>T'ien</a:t>
            </a:r>
            <a:r>
              <a:rPr lang="en-US" sz="2400" dirty="0"/>
              <a:t> Hsieh of Wei-lo, no date, next wrote,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‘. . . The water holds up the mountains,</a:t>
            </a:r>
            <a:br>
              <a:rPr lang="en-US" sz="2400" dirty="0"/>
            </a:br>
            <a:r>
              <a:rPr lang="en-US" sz="2400" dirty="0"/>
              <a:t>The mountains go down in the water . . .'</a:t>
            </a:r>
            <a:br>
              <a:rPr lang="en-US" sz="2400" dirty="0"/>
            </a:br>
            <a:endParaRPr lang="el-GR" sz="2400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219200"/>
          </a:xfrm>
        </p:spPr>
        <p:txBody>
          <a:bodyPr/>
          <a:lstStyle/>
          <a:p>
            <a:pPr algn="ctr"/>
            <a:r>
              <a:rPr b="1"/>
              <a:t>GARY SNYDER (1930-)</a:t>
            </a:r>
            <a:endParaRPr lang="el-GR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5786446" y="1643050"/>
            <a:ext cx="42557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US" dirty="0"/>
            </a:br>
            <a:br>
              <a:rPr lang="en-US" dirty="0"/>
            </a:b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85720" y="1357298"/>
            <a:ext cx="8858280" cy="521497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/>
              <a:t>    </a:t>
            </a:r>
            <a:r>
              <a:rPr lang="en-US" sz="1800" dirty="0"/>
              <a:t>In 1332 </a:t>
            </a:r>
            <a:r>
              <a:rPr lang="en-US" sz="1800" dirty="0" err="1"/>
              <a:t>Chih</a:t>
            </a:r>
            <a:r>
              <a:rPr lang="en-US" sz="1800" dirty="0"/>
              <a:t>-shun adds,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‘. . . This is truly a painting worth careful keeping.</a:t>
            </a:r>
            <a:br>
              <a:rPr lang="en-US" sz="1800" dirty="0"/>
            </a:br>
            <a:r>
              <a:rPr lang="en-US" sz="1800" dirty="0"/>
              <a:t>And it has poem-colophons from the Sung and the</a:t>
            </a:r>
            <a:br>
              <a:rPr lang="en-US" sz="1800" dirty="0"/>
            </a:br>
            <a:r>
              <a:rPr lang="en-US" sz="1800" dirty="0"/>
              <a:t>Chin dynasties. That it survived dangers of fire and</a:t>
            </a:r>
            <a:br>
              <a:rPr lang="en-US" sz="1800" dirty="0"/>
            </a:br>
            <a:r>
              <a:rPr lang="en-US" sz="1800" dirty="0"/>
              <a:t>war makes it even rarer.'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In the mid-seventeenth century one Wang To had a look at it: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‘My brother's relative by marriage, </a:t>
            </a:r>
            <a:r>
              <a:rPr lang="en-US" sz="1800" dirty="0" err="1"/>
              <a:t>Wên</a:t>
            </a:r>
            <a:r>
              <a:rPr lang="en-US" sz="1800" dirty="0"/>
              <a:t>-sun, is learned and</a:t>
            </a:r>
            <a:br>
              <a:rPr lang="en-US" sz="1800" dirty="0"/>
            </a:br>
            <a:r>
              <a:rPr lang="en-US" sz="1800" dirty="0"/>
              <a:t>has good taste. He writes good prose and poetry. My broth-</a:t>
            </a:r>
            <a:br>
              <a:rPr lang="en-US" sz="1800" dirty="0"/>
            </a:br>
            <a:r>
              <a:rPr lang="en-US" sz="1800" dirty="0" err="1"/>
              <a:t>er</a:t>
            </a:r>
            <a:r>
              <a:rPr lang="en-US" sz="1800" dirty="0"/>
              <a:t> brought over this painting of his to show me . . .'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The great Ch'ing dynasty collector Liang Ch'ing-</a:t>
            </a:r>
            <a:r>
              <a:rPr lang="en-US" sz="1800" dirty="0" err="1"/>
              <a:t>piao</a:t>
            </a:r>
            <a:r>
              <a:rPr lang="en-US" sz="1800" dirty="0"/>
              <a:t> owned it,</a:t>
            </a:r>
            <a:br>
              <a:rPr lang="en-US" sz="1800" dirty="0"/>
            </a:br>
            <a:r>
              <a:rPr lang="en-US" sz="1800" dirty="0"/>
              <a:t>but didn't write on it or cover it with seals. From him it went into</a:t>
            </a:r>
            <a:br>
              <a:rPr lang="en-US" sz="1800" dirty="0"/>
            </a:br>
            <a:r>
              <a:rPr lang="en-US" sz="1800" dirty="0"/>
              <a:t>the Imperial collection down to the early twentieth century. Chang</a:t>
            </a:r>
            <a:br>
              <a:rPr lang="en-US" sz="1800" dirty="0"/>
            </a:br>
            <a:r>
              <a:rPr lang="en-US" sz="1800" dirty="0"/>
              <a:t>Ta-</a:t>
            </a:r>
            <a:r>
              <a:rPr lang="en-US" sz="1800" dirty="0" err="1"/>
              <a:t>ch'ien</a:t>
            </a:r>
            <a:r>
              <a:rPr lang="en-US" sz="1800" dirty="0"/>
              <a:t> sold it in 1949. Now it's at the Cleveland Art Museum,</a:t>
            </a:r>
            <a:br>
              <a:rPr lang="en-US" sz="1800" dirty="0"/>
            </a:br>
            <a:r>
              <a:rPr lang="en-US" sz="1800" dirty="0"/>
              <a:t>which sits on a rise that looks out toward the waters of Lake Erie.</a:t>
            </a:r>
            <a:br>
              <a:rPr lang="en-US" sz="1800" dirty="0"/>
            </a:br>
            <a:br>
              <a:rPr lang="en-US" sz="1800" dirty="0"/>
            </a:br>
            <a:endParaRPr lang="el-GR" sz="1800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219200"/>
          </a:xfrm>
        </p:spPr>
        <p:txBody>
          <a:bodyPr/>
          <a:lstStyle/>
          <a:p>
            <a:pPr algn="ctr"/>
            <a:r>
              <a:rPr b="1"/>
              <a:t>GARY SNYDER (1930-)</a:t>
            </a:r>
            <a:endParaRPr lang="el-GR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5786446" y="1643050"/>
            <a:ext cx="42557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US" dirty="0"/>
            </a:br>
            <a:br>
              <a:rPr lang="en-US" dirty="0"/>
            </a:b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    Step back and gaze again at the land:</a:t>
            </a:r>
            <a:br>
              <a:rPr lang="en-US" dirty="0"/>
            </a:br>
            <a:r>
              <a:rPr lang="en-US" dirty="0"/>
              <a:t>it rises and subsides—</a:t>
            </a:r>
            <a:br>
              <a:rPr lang="en-US" dirty="0"/>
            </a:br>
            <a:br>
              <a:rPr lang="en-US" dirty="0"/>
            </a:br>
            <a:r>
              <a:rPr lang="en-US" dirty="0"/>
              <a:t>ravines and cliffs like waves of blowing leaves—</a:t>
            </a:r>
            <a:br>
              <a:rPr lang="en-US" dirty="0"/>
            </a:br>
            <a:r>
              <a:rPr lang="en-US" dirty="0"/>
              <a:t>stamp the foot, walk with it, clap! turn,</a:t>
            </a:r>
            <a:br>
              <a:rPr lang="en-US" dirty="0"/>
            </a:br>
            <a:r>
              <a:rPr lang="en-US" dirty="0"/>
              <a:t>the creeks come in, ah!</a:t>
            </a:r>
            <a:br>
              <a:rPr lang="en-US" dirty="0"/>
            </a:br>
            <a:r>
              <a:rPr lang="en-US" dirty="0"/>
              <a:t>strained through boulders,</a:t>
            </a:r>
            <a:br>
              <a:rPr lang="en-US" dirty="0"/>
            </a:br>
            <a:r>
              <a:rPr lang="en-US" dirty="0"/>
              <a:t>mountains walking on the water,</a:t>
            </a:r>
            <a:br>
              <a:rPr lang="en-US" dirty="0"/>
            </a:br>
            <a:r>
              <a:rPr lang="en-US" dirty="0"/>
              <a:t>water ripples every hill.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—I walk out of the museum—low gray clouds over the lake—</a:t>
            </a:r>
            <a:br>
              <a:rPr lang="en-US" dirty="0"/>
            </a:br>
            <a:r>
              <a:rPr lang="en-US" dirty="0"/>
              <a:t>chill March breeze.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GARY SNYDER (1930-)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    Step back and gaze again at the land:</a:t>
            </a:r>
            <a:br>
              <a:rPr lang="en-US" dirty="0"/>
            </a:br>
            <a:r>
              <a:rPr lang="en-US" dirty="0"/>
              <a:t>it rises and subsides—</a:t>
            </a:r>
            <a:br>
              <a:rPr lang="en-US" dirty="0"/>
            </a:br>
            <a:br>
              <a:rPr lang="en-US" dirty="0"/>
            </a:br>
            <a:r>
              <a:rPr lang="en-US" dirty="0"/>
              <a:t>ravines and cliffs like waves of blowing leaves—</a:t>
            </a:r>
            <a:br>
              <a:rPr lang="en-US" dirty="0"/>
            </a:br>
            <a:r>
              <a:rPr lang="en-US" dirty="0"/>
              <a:t>stamp the foot, walk with it, clap! turn,</a:t>
            </a:r>
            <a:br>
              <a:rPr lang="en-US" dirty="0"/>
            </a:br>
            <a:r>
              <a:rPr lang="en-US" dirty="0"/>
              <a:t>the creeks come in, ah!</a:t>
            </a:r>
            <a:br>
              <a:rPr lang="en-US" dirty="0"/>
            </a:br>
            <a:r>
              <a:rPr lang="en-US" dirty="0"/>
              <a:t>strained through boulders,</a:t>
            </a:r>
            <a:br>
              <a:rPr lang="en-US" dirty="0"/>
            </a:br>
            <a:r>
              <a:rPr lang="en-US" dirty="0"/>
              <a:t>mountains walking on the water,</a:t>
            </a:r>
            <a:br>
              <a:rPr lang="en-US" dirty="0"/>
            </a:br>
            <a:r>
              <a:rPr lang="en-US" dirty="0"/>
              <a:t>water ripples every hill.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—I walk out of the museum—low gray clouds over the lake—</a:t>
            </a:r>
            <a:br>
              <a:rPr lang="en-US" dirty="0"/>
            </a:br>
            <a:r>
              <a:rPr lang="en-US" dirty="0"/>
              <a:t>chill March breeze.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GARY SNYDER (1930-)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381380"/>
          </a:xfrm>
        </p:spPr>
        <p:txBody>
          <a:bodyPr/>
          <a:lstStyle/>
          <a:p>
            <a:pPr>
              <a:buNone/>
            </a:pPr>
            <a:r>
              <a:rPr lang="en-US" dirty="0"/>
              <a:t>   Referring to a Chinese poem, Snyder writes, “’Though the nation is lost, the mountains and rivers remain’. The mountains and rivers remain. That’s the real country” (</a:t>
            </a:r>
            <a:r>
              <a:rPr lang="en-US" i="1" dirty="0"/>
              <a:t>Real Work</a:t>
            </a:r>
            <a:r>
              <a:rPr lang="en-US" dirty="0"/>
              <a:t>, 73).  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b="1"/>
              <a:t>GARY SNYDER (1930-)</a:t>
            </a:r>
            <a:endParaRPr lang="el-GR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   Old ghost ranges, sunken rivers, come again</a:t>
            </a:r>
            <a:br>
              <a:rPr lang="en-US" dirty="0"/>
            </a:br>
            <a:r>
              <a:rPr lang="en-US" dirty="0"/>
              <a:t>stand by the wall and tell their tale,</a:t>
            </a:r>
            <a:br>
              <a:rPr lang="en-US" dirty="0"/>
            </a:br>
            <a:r>
              <a:rPr lang="en-US" dirty="0"/>
              <a:t>walk the path, sit the rains,</a:t>
            </a:r>
            <a:br>
              <a:rPr lang="en-US" dirty="0"/>
            </a:br>
            <a:r>
              <a:rPr lang="en-US" dirty="0"/>
              <a:t>grind the ink, wet the brushes, unroll the</a:t>
            </a:r>
            <a:br>
              <a:rPr lang="en-US" dirty="0"/>
            </a:br>
            <a:r>
              <a:rPr lang="en-US" dirty="0"/>
              <a:t>broad white space: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lead out and tip</a:t>
            </a:r>
            <a:br>
              <a:rPr lang="en-US" dirty="0"/>
            </a:br>
            <a:r>
              <a:rPr lang="en-US" dirty="0"/>
              <a:t>the moist black line.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Walking on walking,</a:t>
            </a:r>
            <a:br>
              <a:rPr lang="en-US" dirty="0"/>
            </a:br>
            <a:r>
              <a:rPr lang="en-US" dirty="0"/>
              <a:t>under foot earth turns.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Streams and mountains never stay the same.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GARY SNYDER (1930-)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7209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/>
              <a:t>    </a:t>
            </a:r>
            <a:r>
              <a:rPr lang="en-US" dirty="0" err="1"/>
              <a:t>Siwashing</a:t>
            </a:r>
            <a:r>
              <a:rPr lang="en-US" dirty="0"/>
              <a:t> It Out Once in </a:t>
            </a:r>
            <a:r>
              <a:rPr lang="en-US" dirty="0" err="1"/>
              <a:t>Suislaw</a:t>
            </a:r>
            <a:r>
              <a:rPr lang="en-US" dirty="0"/>
              <a:t> Forest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I slept under rhododendron</a:t>
            </a:r>
            <a:br>
              <a:rPr lang="en-US" dirty="0"/>
            </a:br>
            <a:r>
              <a:rPr lang="en-US" dirty="0"/>
              <a:t>All night blossoms fell</a:t>
            </a:r>
            <a:br>
              <a:rPr lang="en-US" dirty="0"/>
            </a:br>
            <a:r>
              <a:rPr lang="en-US" dirty="0"/>
              <a:t>Shivering on a sheet of cardboard</a:t>
            </a:r>
            <a:br>
              <a:rPr lang="en-US" dirty="0"/>
            </a:br>
            <a:r>
              <a:rPr lang="en-US" dirty="0"/>
              <a:t>Feet stuck in my pack</a:t>
            </a:r>
            <a:br>
              <a:rPr lang="en-US" dirty="0"/>
            </a:br>
            <a:r>
              <a:rPr lang="en-US" dirty="0"/>
              <a:t>Hands deep in my pockets</a:t>
            </a:r>
            <a:br>
              <a:rPr lang="en-US" dirty="0"/>
            </a:br>
            <a:r>
              <a:rPr lang="en-US" dirty="0"/>
              <a:t>Barely able to sleep.</a:t>
            </a:r>
            <a:br>
              <a:rPr lang="en-US" dirty="0"/>
            </a:br>
            <a:r>
              <a:rPr lang="en-US" dirty="0"/>
              <a:t>I remembered when we were in school</a:t>
            </a:r>
            <a:br>
              <a:rPr lang="en-US" dirty="0"/>
            </a:br>
            <a:r>
              <a:rPr lang="en-US" dirty="0"/>
              <a:t>Sleeping together in a big warm bed</a:t>
            </a:r>
            <a:br>
              <a:rPr lang="en-US" dirty="0"/>
            </a:br>
            <a:r>
              <a:rPr lang="en-US" dirty="0"/>
              <a:t>We were the youngest lovers</a:t>
            </a:r>
            <a:br>
              <a:rPr lang="en-US" dirty="0"/>
            </a:br>
            <a:r>
              <a:rPr lang="en-US" dirty="0"/>
              <a:t>When we broke up we were still nineteen</a:t>
            </a:r>
            <a:br>
              <a:rPr lang="en-US" dirty="0"/>
            </a:br>
            <a:r>
              <a:rPr lang="en-US" dirty="0"/>
              <a:t>Now our friends are married</a:t>
            </a:r>
            <a:br>
              <a:rPr lang="en-US" dirty="0"/>
            </a:br>
            <a:r>
              <a:rPr lang="en-US" dirty="0"/>
              <a:t>You teach school back east</a:t>
            </a:r>
            <a:br>
              <a:rPr lang="en-US" dirty="0"/>
            </a:br>
            <a:r>
              <a:rPr lang="en-US" dirty="0"/>
              <a:t>I don’t mind living this way</a:t>
            </a:r>
            <a:br>
              <a:rPr lang="en-US" dirty="0"/>
            </a:br>
            <a:r>
              <a:rPr lang="en-US" dirty="0"/>
              <a:t>Green hills the long blue beach</a:t>
            </a:r>
            <a:br>
              <a:rPr lang="en-US" dirty="0"/>
            </a:br>
            <a:r>
              <a:rPr lang="en-US" dirty="0"/>
              <a:t>But sometimes sleeping in the open</a:t>
            </a:r>
            <a:br>
              <a:rPr lang="en-US" dirty="0"/>
            </a:br>
            <a:r>
              <a:rPr lang="en-US" dirty="0"/>
              <a:t>I think back when I had you.</a:t>
            </a:r>
            <a:br>
              <a:rPr lang="en-US" dirty="0"/>
            </a:br>
            <a:br>
              <a:rPr lang="en-US" dirty="0"/>
            </a:b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b="1"/>
              <a:t>GARY SNYDER (1930-)</a:t>
            </a:r>
            <a:endParaRPr lang="el-GR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7209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    A Spring Night in </a:t>
            </a:r>
            <a:r>
              <a:rPr lang="en-US" dirty="0" err="1"/>
              <a:t>Shokoku-ji</a:t>
            </a:r>
            <a:br>
              <a:rPr lang="en-US" dirty="0"/>
            </a:br>
            <a:br>
              <a:rPr lang="en-US" dirty="0"/>
            </a:br>
            <a:r>
              <a:rPr lang="en-US" dirty="0"/>
              <a:t>Eight years ago this May</a:t>
            </a:r>
            <a:br>
              <a:rPr lang="en-US" dirty="0"/>
            </a:br>
            <a:r>
              <a:rPr lang="en-US" dirty="0"/>
              <a:t>We walked under cherry blossoms</a:t>
            </a:r>
            <a:br>
              <a:rPr lang="en-US" dirty="0"/>
            </a:br>
            <a:r>
              <a:rPr lang="en-US" dirty="0"/>
              <a:t>At night in an orchard in Oregon.</a:t>
            </a:r>
            <a:br>
              <a:rPr lang="en-US" dirty="0"/>
            </a:br>
            <a:r>
              <a:rPr lang="en-US" dirty="0"/>
              <a:t>All that I wanted then</a:t>
            </a:r>
            <a:br>
              <a:rPr lang="en-US" dirty="0"/>
            </a:br>
            <a:r>
              <a:rPr lang="en-US" dirty="0"/>
              <a:t>Is forgotten now, but you.</a:t>
            </a:r>
            <a:br>
              <a:rPr lang="en-US" dirty="0"/>
            </a:br>
            <a:r>
              <a:rPr lang="en-US" dirty="0"/>
              <a:t>Here in the night</a:t>
            </a:r>
            <a:br>
              <a:rPr lang="en-US" dirty="0"/>
            </a:br>
            <a:r>
              <a:rPr lang="en-US" dirty="0"/>
              <a:t>In a garden of the old capital</a:t>
            </a:r>
            <a:br>
              <a:rPr lang="en-US" dirty="0"/>
            </a:br>
            <a:r>
              <a:rPr lang="en-US" dirty="0"/>
              <a:t>I feel the trembling ghost of </a:t>
            </a:r>
            <a:r>
              <a:rPr lang="en-US" dirty="0" err="1"/>
              <a:t>Yugao</a:t>
            </a:r>
            <a:br>
              <a:rPr lang="en-US" dirty="0"/>
            </a:br>
            <a:r>
              <a:rPr lang="en-US" dirty="0"/>
              <a:t>I remember your cool body</a:t>
            </a:r>
            <a:br>
              <a:rPr lang="en-US" dirty="0"/>
            </a:br>
            <a:r>
              <a:rPr lang="en-US" dirty="0"/>
              <a:t>Naked under a summer cotton dress.</a:t>
            </a:r>
            <a:br>
              <a:rPr lang="en-US" dirty="0"/>
            </a:br>
            <a:br>
              <a:rPr lang="en-US" dirty="0"/>
            </a:b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b="1"/>
              <a:t>GARY SNYDER (1930-)</a:t>
            </a:r>
            <a:endParaRPr lang="el-GR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429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/>
              <a:t>     An Autumn Morning in </a:t>
            </a:r>
            <a:r>
              <a:rPr lang="en-US" sz="2000" dirty="0" err="1"/>
              <a:t>Shokoku-ji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Last night watching the Pleiades,</a:t>
            </a:r>
            <a:br>
              <a:rPr lang="en-US" sz="2000" dirty="0"/>
            </a:br>
            <a:r>
              <a:rPr lang="en-US" sz="2000" dirty="0"/>
              <a:t>Breath smoking in the moonlight,</a:t>
            </a:r>
            <a:br>
              <a:rPr lang="en-US" sz="2000" dirty="0"/>
            </a:br>
            <a:r>
              <a:rPr lang="en-US" sz="2000" dirty="0"/>
              <a:t>Bitter memory like vomit</a:t>
            </a:r>
            <a:br>
              <a:rPr lang="en-US" sz="2000" dirty="0"/>
            </a:br>
            <a:r>
              <a:rPr lang="en-US" sz="2000" dirty="0"/>
              <a:t>Choked my throat.</a:t>
            </a:r>
            <a:br>
              <a:rPr lang="en-US" sz="2000" dirty="0"/>
            </a:br>
            <a:r>
              <a:rPr lang="en-US" sz="2000" dirty="0"/>
              <a:t>I unrolled a sleeping bag</a:t>
            </a:r>
            <a:br>
              <a:rPr lang="en-US" sz="2000" dirty="0"/>
            </a:br>
            <a:r>
              <a:rPr lang="en-US" sz="2000" dirty="0"/>
              <a:t>On mats on the porch</a:t>
            </a:r>
            <a:br>
              <a:rPr lang="en-US" sz="2000" dirty="0"/>
            </a:br>
            <a:r>
              <a:rPr lang="en-US" sz="2000" dirty="0"/>
              <a:t>Under thick autumn stars.</a:t>
            </a:r>
            <a:br>
              <a:rPr lang="en-US" sz="2000" dirty="0"/>
            </a:br>
            <a:r>
              <a:rPr lang="en-US" sz="2000" dirty="0"/>
              <a:t>In dream you appeared</a:t>
            </a:r>
            <a:br>
              <a:rPr lang="en-US" sz="2000" dirty="0"/>
            </a:br>
            <a:r>
              <a:rPr lang="en-US" sz="2000" dirty="0"/>
              <a:t>(Three times in nine years)</a:t>
            </a:r>
            <a:br>
              <a:rPr lang="en-US" sz="2000" dirty="0"/>
            </a:br>
            <a:r>
              <a:rPr lang="en-US" sz="2000" dirty="0"/>
              <a:t>Wild, cold, and accusing.</a:t>
            </a:r>
            <a:br>
              <a:rPr lang="en-US" sz="2000" dirty="0"/>
            </a:br>
            <a:r>
              <a:rPr lang="en-US" sz="2000" dirty="0"/>
              <a:t>I woke shamed and angry:</a:t>
            </a:r>
            <a:br>
              <a:rPr lang="en-US" sz="2000" dirty="0"/>
            </a:br>
            <a:r>
              <a:rPr lang="en-US" sz="2000" dirty="0"/>
              <a:t>The pointless wars of the heart.</a:t>
            </a:r>
            <a:br>
              <a:rPr lang="en-US" sz="2000" dirty="0"/>
            </a:br>
            <a:r>
              <a:rPr lang="en-US" sz="2000" dirty="0"/>
              <a:t>Almost dawn. Venus and Jupiter.</a:t>
            </a:r>
            <a:br>
              <a:rPr lang="en-US" sz="2000" dirty="0"/>
            </a:br>
            <a:r>
              <a:rPr lang="en-US" sz="2000" dirty="0"/>
              <a:t>The first time I have</a:t>
            </a:r>
            <a:br>
              <a:rPr lang="en-US" sz="2000" dirty="0"/>
            </a:br>
            <a:r>
              <a:rPr lang="en-US" sz="2000" dirty="0"/>
              <a:t>Ever seen them close.</a:t>
            </a:r>
            <a:br>
              <a:rPr lang="en-US" sz="2000" dirty="0"/>
            </a:br>
            <a:br>
              <a:rPr lang="en-US" sz="2000" dirty="0"/>
            </a:br>
            <a:endParaRPr lang="el-GR" sz="2000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219200"/>
          </a:xfrm>
        </p:spPr>
        <p:txBody>
          <a:bodyPr/>
          <a:lstStyle/>
          <a:p>
            <a:pPr algn="ctr"/>
            <a:r>
              <a:rPr b="1"/>
              <a:t>GARY SNYDER (1930-)</a:t>
            </a:r>
            <a:endParaRPr lang="el-GR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429288"/>
          </a:xfrm>
        </p:spPr>
        <p:txBody>
          <a:bodyPr>
            <a:noAutofit/>
          </a:bodyPr>
          <a:lstStyle/>
          <a:p>
            <a:br>
              <a:rPr lang="en-US" sz="2000" dirty="0"/>
            </a:br>
            <a:r>
              <a:rPr lang="en-US" sz="2000" dirty="0"/>
              <a:t>December at </a:t>
            </a:r>
            <a:r>
              <a:rPr lang="en-US" sz="2000" dirty="0" err="1"/>
              <a:t>Yase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You said, that October,</a:t>
            </a:r>
            <a:br>
              <a:rPr lang="en-US" sz="2000" dirty="0"/>
            </a:br>
            <a:r>
              <a:rPr lang="en-US" sz="2000" dirty="0"/>
              <a:t>In the tall dry grass by the orchard</a:t>
            </a:r>
            <a:br>
              <a:rPr lang="en-US" sz="2000" dirty="0"/>
            </a:br>
            <a:r>
              <a:rPr lang="en-US" sz="2000" dirty="0"/>
              <a:t>When you chose to be free,</a:t>
            </a:r>
            <a:br>
              <a:rPr lang="en-US" sz="2000" dirty="0"/>
            </a:br>
            <a:r>
              <a:rPr lang="en-US" sz="2000" dirty="0"/>
              <a:t>"Again someday, maybe ten years."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After college I saw you</a:t>
            </a:r>
            <a:br>
              <a:rPr lang="en-US" sz="2000" dirty="0"/>
            </a:br>
            <a:r>
              <a:rPr lang="en-US" sz="2000" dirty="0"/>
              <a:t>One time. You were strange.</a:t>
            </a:r>
            <a:br>
              <a:rPr lang="en-US" sz="2000" dirty="0"/>
            </a:br>
            <a:r>
              <a:rPr lang="en-US" sz="2000" dirty="0"/>
              <a:t>And I was obsessed with a plan.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Now ten years and more have</a:t>
            </a:r>
            <a:br>
              <a:rPr lang="en-US" sz="2000" dirty="0"/>
            </a:br>
            <a:r>
              <a:rPr lang="en-US" sz="2000" dirty="0"/>
              <a:t>Gone by: I've always known</a:t>
            </a:r>
            <a:br>
              <a:rPr lang="en-US" sz="2000" dirty="0"/>
            </a:br>
            <a:r>
              <a:rPr lang="en-US" sz="2000" dirty="0"/>
              <a:t>where you were--</a:t>
            </a:r>
            <a:br>
              <a:rPr lang="en-US" sz="2000" dirty="0"/>
            </a:br>
            <a:r>
              <a:rPr lang="en-US" sz="2000" dirty="0"/>
              <a:t>I might have gone to you</a:t>
            </a:r>
            <a:br>
              <a:rPr lang="en-US" sz="2000" dirty="0"/>
            </a:br>
            <a:r>
              <a:rPr lang="en-US" sz="2000" dirty="0"/>
              <a:t>Hoping to win your love back.</a:t>
            </a:r>
            <a:br>
              <a:rPr lang="en-US" sz="2000" dirty="0"/>
            </a:br>
            <a:r>
              <a:rPr lang="en-US" sz="2000" dirty="0"/>
              <a:t>You still are single.</a:t>
            </a:r>
            <a:br>
              <a:rPr lang="en-US" sz="2000" dirty="0"/>
            </a:br>
            <a:br>
              <a:rPr lang="en-US" sz="2000" dirty="0"/>
            </a:br>
            <a:endParaRPr lang="el-GR" sz="2000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b="1"/>
              <a:t>GARY SNYDER (1930-)</a:t>
            </a:r>
            <a:endParaRPr lang="el-GR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429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dirty="0"/>
              <a:t>     I didn't.</a:t>
            </a:r>
            <a:br>
              <a:rPr lang="en-US" sz="1800" dirty="0"/>
            </a:br>
            <a:r>
              <a:rPr lang="en-US" sz="1800" dirty="0"/>
              <a:t>I thought I must make it alone. I</a:t>
            </a:r>
            <a:br>
              <a:rPr lang="en-US" sz="1800" dirty="0"/>
            </a:br>
            <a:r>
              <a:rPr lang="en-US" sz="1800" dirty="0"/>
              <a:t>Have done that.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Only in dream, like this dawn,</a:t>
            </a:r>
            <a:br>
              <a:rPr lang="en-US" sz="1800" dirty="0"/>
            </a:br>
            <a:r>
              <a:rPr lang="en-US" sz="1800" dirty="0"/>
              <a:t>Does the grave, awed intensity</a:t>
            </a:r>
            <a:br>
              <a:rPr lang="en-US" sz="1800" dirty="0"/>
            </a:br>
            <a:r>
              <a:rPr lang="en-US" sz="1800" dirty="0"/>
              <a:t>Of our young love</a:t>
            </a:r>
            <a:br>
              <a:rPr lang="en-US" sz="1800" dirty="0"/>
            </a:br>
            <a:r>
              <a:rPr lang="en-US" sz="1800" dirty="0"/>
              <a:t>Return to my mind, to my flesh.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We had what the others</a:t>
            </a:r>
            <a:br>
              <a:rPr lang="en-US" sz="1800" dirty="0"/>
            </a:br>
            <a:r>
              <a:rPr lang="en-US" sz="1800" dirty="0"/>
              <a:t>All crave and seek for;</a:t>
            </a:r>
            <a:br>
              <a:rPr lang="en-US" sz="1800" dirty="0"/>
            </a:br>
            <a:r>
              <a:rPr lang="en-US" sz="1800" dirty="0"/>
              <a:t>We left it behind at nineteen.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I feel ancient, as though I had</a:t>
            </a:r>
            <a:br>
              <a:rPr lang="en-US" sz="1800" dirty="0"/>
            </a:br>
            <a:r>
              <a:rPr lang="en-US" sz="1800" dirty="0"/>
              <a:t>Lived many lives.</a:t>
            </a:r>
            <a:br>
              <a:rPr lang="en-US" sz="1800" dirty="0"/>
            </a:br>
            <a:r>
              <a:rPr lang="en-US" sz="1800" dirty="0"/>
              <a:t>And may never now know</a:t>
            </a:r>
            <a:br>
              <a:rPr lang="en-US" sz="1800" dirty="0"/>
            </a:br>
            <a:r>
              <a:rPr lang="en-US" sz="1800" dirty="0"/>
              <a:t>If I am a fool</a:t>
            </a:r>
            <a:br>
              <a:rPr lang="en-US" sz="1800" dirty="0"/>
            </a:br>
            <a:r>
              <a:rPr lang="en-US" sz="1800" dirty="0"/>
              <a:t>Or have done what my</a:t>
            </a:r>
            <a:br>
              <a:rPr lang="en-US" sz="1800" dirty="0"/>
            </a:br>
            <a:r>
              <a:rPr lang="en-US" sz="1800" dirty="0"/>
              <a:t>karma demands.</a:t>
            </a:r>
            <a:endParaRPr lang="el-GR" sz="1800" dirty="0"/>
          </a:p>
          <a:p>
            <a:br>
              <a:rPr lang="en-US" sz="2000" dirty="0"/>
            </a:br>
            <a:endParaRPr lang="el-GR" sz="2000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b="1"/>
              <a:t>GARY SNYDER (1930-)</a:t>
            </a:r>
            <a:endParaRPr lang="el-GR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429288"/>
          </a:xfrm>
        </p:spPr>
        <p:txBody>
          <a:bodyPr>
            <a:noAutofit/>
          </a:bodyPr>
          <a:lstStyle/>
          <a:p>
            <a:pPr>
              <a:buNone/>
            </a:pPr>
            <a:br>
              <a:rPr lang="en-US" sz="2000" dirty="0"/>
            </a:br>
            <a:r>
              <a:rPr lang="en-US" sz="2000" dirty="0"/>
              <a:t>The Earth Poets</a:t>
            </a:r>
            <a:br>
              <a:rPr lang="en-US" sz="2000" dirty="0"/>
            </a:br>
            <a:r>
              <a:rPr lang="en-US" sz="2000" dirty="0"/>
              <a:t>Who write small poems,</a:t>
            </a:r>
            <a:br>
              <a:rPr lang="en-US" sz="2000" dirty="0"/>
            </a:br>
            <a:r>
              <a:rPr lang="en-US" sz="2000" dirty="0"/>
              <a:t>Need help from no man.</a:t>
            </a:r>
            <a:br>
              <a:rPr lang="en-US" sz="2000" dirty="0"/>
            </a:br>
            <a:r>
              <a:rPr lang="en-US" sz="2000" dirty="0"/>
              <a:t>The Air Poets</a:t>
            </a:r>
            <a:br>
              <a:rPr lang="en-US" sz="2000" dirty="0"/>
            </a:br>
            <a:r>
              <a:rPr lang="en-US" sz="2000" dirty="0"/>
              <a:t>Play out the swiftest gales</a:t>
            </a:r>
            <a:br>
              <a:rPr lang="en-US" sz="2000" dirty="0"/>
            </a:br>
            <a:r>
              <a:rPr lang="en-US" sz="2000" dirty="0"/>
              <a:t>And sometimes loll in the eddies.</a:t>
            </a:r>
            <a:br>
              <a:rPr lang="en-US" sz="2000" dirty="0"/>
            </a:br>
            <a:r>
              <a:rPr lang="en-US" sz="2000" dirty="0"/>
              <a:t>Poem after poem,</a:t>
            </a:r>
            <a:br>
              <a:rPr lang="en-US" sz="2000" dirty="0"/>
            </a:br>
            <a:r>
              <a:rPr lang="en-US" sz="2000" dirty="0"/>
              <a:t>Curling back on the same thrust.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At fifty below</a:t>
            </a:r>
            <a:br>
              <a:rPr lang="en-US" sz="2000" dirty="0"/>
            </a:br>
            <a:r>
              <a:rPr lang="en-US" sz="2000" dirty="0"/>
              <a:t>Fuel oil won't flow</a:t>
            </a:r>
            <a:br>
              <a:rPr lang="en-US" sz="2000" dirty="0"/>
            </a:br>
            <a:r>
              <a:rPr lang="en-US" sz="2000" dirty="0"/>
              <a:t>And propane stays in the tank.</a:t>
            </a:r>
            <a:br>
              <a:rPr lang="en-US" sz="2000" dirty="0"/>
            </a:br>
            <a:r>
              <a:rPr lang="en-US" sz="2000" dirty="0"/>
              <a:t>Fire Poets</a:t>
            </a:r>
            <a:br>
              <a:rPr lang="en-US" sz="2000" dirty="0"/>
            </a:br>
            <a:r>
              <a:rPr lang="en-US" sz="2000" dirty="0"/>
              <a:t>Burn at absolute zero</a:t>
            </a:r>
            <a:br>
              <a:rPr lang="en-US" sz="2000" dirty="0"/>
            </a:br>
            <a:r>
              <a:rPr lang="en-US" sz="2000" dirty="0"/>
              <a:t>Fossil love pumped backup</a:t>
            </a:r>
            <a:br>
              <a:rPr lang="en-US" sz="2000" dirty="0"/>
            </a:br>
            <a:br>
              <a:rPr lang="en-US" sz="2000" dirty="0"/>
            </a:br>
            <a:endParaRPr lang="el-GR" sz="2000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219200"/>
          </a:xfrm>
        </p:spPr>
        <p:txBody>
          <a:bodyPr/>
          <a:lstStyle/>
          <a:p>
            <a:pPr algn="ctr"/>
            <a:r>
              <a:rPr b="1"/>
              <a:t>GARY SNYDER (1930-)</a:t>
            </a:r>
            <a:endParaRPr lang="el-GR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214422"/>
            <a:ext cx="3900486" cy="53578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/>
              <a:t>    The first</a:t>
            </a:r>
            <a:br>
              <a:rPr lang="en-US" sz="2000" dirty="0"/>
            </a:br>
            <a:r>
              <a:rPr lang="en-US" sz="2000" dirty="0"/>
              <a:t>Water Poet</a:t>
            </a:r>
            <a:br>
              <a:rPr lang="en-US" sz="2000" dirty="0"/>
            </a:br>
            <a:r>
              <a:rPr lang="en-US" sz="2000" dirty="0"/>
              <a:t>Stayed down six years.</a:t>
            </a:r>
            <a:br>
              <a:rPr lang="en-US" sz="2000" dirty="0"/>
            </a:br>
            <a:r>
              <a:rPr lang="en-US" sz="2000" dirty="0"/>
              <a:t>He was covered with seaweed.</a:t>
            </a:r>
            <a:br>
              <a:rPr lang="en-US" sz="2000" dirty="0"/>
            </a:br>
            <a:r>
              <a:rPr lang="en-US" sz="2000" dirty="0"/>
              <a:t>The life in his poem</a:t>
            </a:r>
            <a:br>
              <a:rPr lang="en-US" sz="2000" dirty="0"/>
            </a:br>
            <a:r>
              <a:rPr lang="en-US" sz="2000" dirty="0"/>
              <a:t>Left millions of tiny</a:t>
            </a:r>
            <a:br>
              <a:rPr lang="en-US" sz="2000" dirty="0"/>
            </a:br>
            <a:r>
              <a:rPr lang="en-US" sz="2000" dirty="0"/>
              <a:t>Different tracks</a:t>
            </a:r>
            <a:br>
              <a:rPr lang="en-US" sz="2000" dirty="0"/>
            </a:br>
            <a:r>
              <a:rPr lang="en-US" sz="2000" dirty="0" err="1"/>
              <a:t>Criss</a:t>
            </a:r>
            <a:r>
              <a:rPr lang="en-US" sz="2000" dirty="0"/>
              <a:t>-crossing through the mud.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With the Sun and Moon</a:t>
            </a:r>
            <a:br>
              <a:rPr lang="en-US" sz="2000" dirty="0"/>
            </a:br>
            <a:r>
              <a:rPr lang="en-US" sz="2000" dirty="0"/>
              <a:t>In his belly,</a:t>
            </a:r>
            <a:br>
              <a:rPr lang="en-US" sz="2000" dirty="0"/>
            </a:br>
            <a:r>
              <a:rPr lang="en-US" sz="2000" dirty="0"/>
              <a:t>The Space Poet</a:t>
            </a:r>
            <a:br>
              <a:rPr lang="en-US" sz="2000" dirty="0"/>
            </a:br>
            <a:r>
              <a:rPr lang="en-US" sz="2000" dirty="0"/>
              <a:t>Sleeps.</a:t>
            </a:r>
            <a:br>
              <a:rPr lang="en-US" sz="2000" dirty="0"/>
            </a:br>
            <a:r>
              <a:rPr lang="en-US" sz="2000" dirty="0"/>
              <a:t>No end to the sky-</a:t>
            </a:r>
            <a:br>
              <a:rPr lang="en-US" sz="2000" dirty="0"/>
            </a:br>
            <a:r>
              <a:rPr lang="en-US" sz="2000" dirty="0"/>
              <a:t>But his poems,</a:t>
            </a:r>
            <a:br>
              <a:rPr lang="en-US" sz="2000" dirty="0"/>
            </a:br>
            <a:r>
              <a:rPr lang="en-US" sz="2000" dirty="0"/>
              <a:t>Like wild geese,</a:t>
            </a:r>
            <a:br>
              <a:rPr lang="en-US" sz="2000" dirty="0"/>
            </a:br>
            <a:r>
              <a:rPr lang="en-US" sz="2000" dirty="0"/>
              <a:t>Fly off the edge.</a:t>
            </a:r>
            <a:br>
              <a:rPr lang="en-US" sz="2000" dirty="0"/>
            </a:br>
            <a:br>
              <a:rPr lang="en-US" sz="2000" dirty="0"/>
            </a:br>
            <a:endParaRPr lang="el-GR" sz="2000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219200"/>
          </a:xfrm>
        </p:spPr>
        <p:txBody>
          <a:bodyPr/>
          <a:lstStyle/>
          <a:p>
            <a:pPr algn="ctr"/>
            <a:r>
              <a:rPr b="1"/>
              <a:t>GARY SNYDER (1930-)</a:t>
            </a:r>
            <a:endParaRPr lang="el-GR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4214810" y="1357298"/>
            <a:ext cx="45005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/>
              <a:t>A Mind Poet</a:t>
            </a:r>
            <a:br>
              <a:rPr lang="en-US" dirty="0"/>
            </a:br>
            <a:r>
              <a:rPr lang="en-US" dirty="0"/>
              <a:t>Stays in the house.</a:t>
            </a:r>
            <a:br>
              <a:rPr lang="en-US" dirty="0"/>
            </a:br>
            <a:r>
              <a:rPr lang="en-US" dirty="0"/>
              <a:t>The house is empty</a:t>
            </a:r>
            <a:br>
              <a:rPr lang="en-US" dirty="0"/>
            </a:br>
            <a:r>
              <a:rPr lang="en-US" dirty="0"/>
              <a:t>And it has no walls.</a:t>
            </a:r>
            <a:br>
              <a:rPr lang="en-US" dirty="0"/>
            </a:br>
            <a:r>
              <a:rPr lang="en-US" dirty="0"/>
              <a:t>The poem</a:t>
            </a:r>
            <a:br>
              <a:rPr lang="en-US" dirty="0"/>
            </a:br>
            <a:r>
              <a:rPr lang="en-US" dirty="0"/>
              <a:t>Is seen from all sides,</a:t>
            </a:r>
            <a:br>
              <a:rPr lang="en-US" dirty="0"/>
            </a:br>
            <a:r>
              <a:rPr lang="en-US" dirty="0"/>
              <a:t>Everywhere,</a:t>
            </a:r>
            <a:br>
              <a:rPr lang="en-US" dirty="0"/>
            </a:br>
            <a:r>
              <a:rPr lang="en-US" dirty="0"/>
              <a:t>At once.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Χαρτί">
  <a:themeElements>
    <a:clrScheme name="Χαρτί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Χαρτί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Χαρτ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149</TotalTime>
  <Words>2058</Words>
  <Application>Microsoft Office PowerPoint</Application>
  <PresentationFormat>On-screen Show (4:3)</PresentationFormat>
  <Paragraphs>57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Constantia</vt:lpstr>
      <vt:lpstr>Wingdings 2</vt:lpstr>
      <vt:lpstr>Χαρτί</vt:lpstr>
      <vt:lpstr>20th c AMERICAN POETRY </vt:lpstr>
      <vt:lpstr>GARY SNYDER (1930-)</vt:lpstr>
      <vt:lpstr>GARY SNYDER (1930-)</vt:lpstr>
      <vt:lpstr>GARY SNYDER (1930-)</vt:lpstr>
      <vt:lpstr>GARY SNYDER (1930-)</vt:lpstr>
      <vt:lpstr>GARY SNYDER (1930-)</vt:lpstr>
      <vt:lpstr>GARY SNYDER (1930-)</vt:lpstr>
      <vt:lpstr>GARY SNYDER (1930-)</vt:lpstr>
      <vt:lpstr>GARY SNYDER (1930-)</vt:lpstr>
      <vt:lpstr>GARY SNYDER (1930-)</vt:lpstr>
      <vt:lpstr>GARY SNYDER (1930-)</vt:lpstr>
      <vt:lpstr>GARY SNYDER (1930-)</vt:lpstr>
      <vt:lpstr>GARY SNYDER (1930-)</vt:lpstr>
      <vt:lpstr>GARY SNYDER (1930-)</vt:lpstr>
      <vt:lpstr>GARY SNYDER (1930-)</vt:lpstr>
      <vt:lpstr>GARY SNYDER (1930-)</vt:lpstr>
      <vt:lpstr>GARY SNYDER (1930-)</vt:lpstr>
      <vt:lpstr>GARY SNYDER (1930-)</vt:lpstr>
      <vt:lpstr>GARY SNYDER (1930-)</vt:lpstr>
      <vt:lpstr>GARY SNYDER (1930-)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lsakel@outlook.com.gr</cp:lastModifiedBy>
  <cp:revision>27</cp:revision>
  <dcterms:created xsi:type="dcterms:W3CDTF">2017-12-18T08:23:42Z</dcterms:created>
  <dcterms:modified xsi:type="dcterms:W3CDTF">2020-05-27T11:42:45Z</dcterms:modified>
</cp:coreProperties>
</file>