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8" r:id="rId6"/>
    <p:sldId id="259" r:id="rId7"/>
    <p:sldId id="264" r:id="rId8"/>
    <p:sldId id="266" r:id="rId9"/>
    <p:sldId id="267" r:id="rId10"/>
    <p:sldId id="260" r:id="rId11"/>
    <p:sldId id="261" r:id="rId12"/>
    <p:sldId id="262" r:id="rId13"/>
    <p:sldId id="269" r:id="rId14"/>
    <p:sldId id="263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F1455-CC22-456D-8B93-3CBDB877DA2C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poetryfoundation.org/poems/45032/fog-56d2245d7b36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ms/44428/the-negro-speaks-of-rivers" TargetMode="External"/><Relationship Id="rId2" Type="http://schemas.openxmlformats.org/officeDocument/2006/relationships/hyperlink" Target="https://www.poetryfoundation.org/articles/88972/langston-hughes-10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emanalysis.com/robert-frost/the-gift-outright" TargetMode="External"/><Relationship Id="rId2" Type="http://schemas.openxmlformats.org/officeDocument/2006/relationships/hyperlink" Target="https://www.poetryfoundation.org/poems/53013/the-gift-outrigh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tryfoundation.org/poems/44263/fire-and-i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sps186.org/downloads/basic/370876/WEBQUEST_Chicago_CarlSandburg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643866" cy="221457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Poets of the American Grain: </a:t>
            </a:r>
            <a:r>
              <a:rPr lang="en-GB" b="1" dirty="0"/>
              <a:t>Chicago, the Harlem Renaissance, and N</a:t>
            </a:r>
            <a:r>
              <a:rPr lang="en-US" b="1" dirty="0" err="1"/>
              <a:t>ew</a:t>
            </a:r>
            <a:r>
              <a:rPr lang="en-US" b="1" dirty="0"/>
              <a:t> </a:t>
            </a:r>
            <a:r>
              <a:rPr lang="en-GB" b="1" dirty="0"/>
              <a:t>England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Carl Sandburg, Langston Hughes, Gwendolyn Brooks, Robert Frost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Carl Sandburg</a:t>
            </a:r>
            <a:r>
              <a:rPr lang="en-US" dirty="0"/>
              <a:t>, “Fog”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u="sng" dirty="0">
                <a:hlinkClick r:id="rId2"/>
              </a:rPr>
              <a:t>https://www.poetryfoundation.org/poems/45032/fog-56d2245d7b36c</a:t>
            </a:r>
            <a:endParaRPr lang="el-GR" sz="2000" dirty="0"/>
          </a:p>
          <a:p>
            <a:endParaRPr lang="el-G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06FEF7-4FB5-46DD-8829-130210D45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708920"/>
            <a:ext cx="514350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Langston Hughes</a:t>
            </a:r>
            <a:r>
              <a:rPr lang="en-GB" dirty="0"/>
              <a:t>, “The Negro Speaks of Rivers”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en-GB" b="1" i="1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I’ve known rivers:</a:t>
            </a:r>
          </a:p>
          <a:p>
            <a:pPr>
              <a:buNone/>
            </a:pPr>
            <a:r>
              <a:rPr lang="en-GB" dirty="0"/>
              <a:t>I’ve known rivers ancient as the world and older than the flow of human blood in human veins.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My soul has grown deep like the rivers.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I bathed in the Euphrates when dawns were young.</a:t>
            </a:r>
          </a:p>
          <a:p>
            <a:pPr>
              <a:buNone/>
            </a:pPr>
            <a:r>
              <a:rPr lang="en-GB" dirty="0"/>
              <a:t>I built my hut near the Congo and it lulled me to sleep.</a:t>
            </a:r>
          </a:p>
          <a:p>
            <a:pPr>
              <a:buNone/>
            </a:pPr>
            <a:r>
              <a:rPr lang="en-GB" dirty="0"/>
              <a:t>I looked upon the Nile and raised the pyramids above it.</a:t>
            </a:r>
          </a:p>
          <a:p>
            <a:pPr>
              <a:buNone/>
            </a:pPr>
            <a:r>
              <a:rPr lang="en-GB" dirty="0"/>
              <a:t>I heard the singing of the Mississippi when Abe Lincoln went down to New Orleans, and I’ve seen its muddy bosom turn all golden in the sunset.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I’ve known rivers:</a:t>
            </a:r>
          </a:p>
          <a:p>
            <a:pPr>
              <a:buNone/>
            </a:pPr>
            <a:r>
              <a:rPr lang="en-GB" dirty="0"/>
              <a:t>Ancient, dusky rivers.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My soul has grown deep like the rivers.</a:t>
            </a:r>
            <a:endParaRPr lang="el-GR" dirty="0"/>
          </a:p>
          <a:p>
            <a:pPr marL="0" indent="0">
              <a:buNone/>
            </a:pPr>
            <a:endParaRPr lang="en-GB" u="sng" dirty="0">
              <a:hlinkClick r:id="rId2"/>
            </a:endParaRPr>
          </a:p>
          <a:p>
            <a:pPr marL="0" indent="0">
              <a:buNone/>
            </a:pPr>
            <a:r>
              <a:rPr lang="en-GB" u="sng" dirty="0">
                <a:hlinkClick r:id="rId3"/>
              </a:rPr>
              <a:t>https://www.poetryfoundation.org/poems/44428/the-negro-speaks-of-rivers</a:t>
            </a:r>
            <a:endParaRPr lang="el-GR" dirty="0"/>
          </a:p>
          <a:p>
            <a:pPr marL="0" indent="0">
              <a:buNone/>
            </a:pPr>
            <a:endParaRPr lang="en-GB" u="sng" dirty="0">
              <a:hlinkClick r:id="rId2"/>
            </a:endParaRP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https://www.poetryfoundation.org/articles/88972/langston-hughes-101</a:t>
            </a:r>
            <a:r>
              <a:rPr lang="en-US" dirty="0"/>
              <a:t> 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Gwendolyn Brooks</a:t>
            </a:r>
            <a:r>
              <a:rPr lang="en-GB" dirty="0"/>
              <a:t>, To the Diaspora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43182"/>
            <a:ext cx="8329642" cy="3482981"/>
          </a:xfrm>
        </p:spPr>
        <p:txBody>
          <a:bodyPr>
            <a:normAutofit fontScale="47500" lnSpcReduction="20000"/>
          </a:bodyPr>
          <a:lstStyle/>
          <a:p>
            <a:pPr marL="0" indent="0" algn="l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 did not know you were Afrika</a:t>
            </a:r>
          </a:p>
          <a:p>
            <a:pPr marL="0" indent="0" algn="l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When you set out for Afrika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 did not know you were going.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Because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 did not know you were Afrika.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 did not know the Black continent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that had to be reached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was you.</a:t>
            </a:r>
          </a:p>
          <a:p>
            <a:pPr marL="0" indent="0" algn="l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 could not have told you then that some sun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would come,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somewhere over the road,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would come evoking the diamonds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 you, the Black continent--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somewhere over the road.</a:t>
            </a:r>
            <a:b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 would not have believed my mouth.</a:t>
            </a:r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8EE3AD-F3AE-4870-92E2-12E1C4D7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the Diaspora </a:t>
            </a:r>
            <a:r>
              <a:rPr lang="en-GB" sz="2000" dirty="0" err="1"/>
              <a:t>cont</a:t>
            </a:r>
            <a:r>
              <a:rPr lang="en-GB" sz="2000" dirty="0"/>
              <a:t>/d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C8A92D-CF88-4CD7-A091-EC72D1395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When I told you, meeting you somewhere close</a:t>
            </a:r>
          </a:p>
          <a:p>
            <a:pPr marL="0" indent="0">
              <a:buNone/>
            </a:pPr>
            <a:r>
              <a:rPr lang="en-GB" dirty="0"/>
              <a:t>to the heat and youth of the road,</a:t>
            </a:r>
          </a:p>
          <a:p>
            <a:pPr marL="0" indent="0">
              <a:buNone/>
            </a:pPr>
            <a:r>
              <a:rPr lang="en-GB" dirty="0"/>
              <a:t>liking my loyalty, liking belief,</a:t>
            </a:r>
          </a:p>
          <a:p>
            <a:pPr marL="0" indent="0">
              <a:buNone/>
            </a:pPr>
            <a:r>
              <a:rPr lang="en-GB" dirty="0"/>
              <a:t>you smiled and you thanked me but very little believed 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Here is some sun. Some.</a:t>
            </a:r>
          </a:p>
          <a:p>
            <a:pPr marL="0" indent="0">
              <a:buNone/>
            </a:pPr>
            <a:r>
              <a:rPr lang="en-GB" dirty="0"/>
              <a:t>Now off into the places rough to reach.</a:t>
            </a:r>
          </a:p>
          <a:p>
            <a:pPr marL="0" indent="0">
              <a:buNone/>
            </a:pPr>
            <a:r>
              <a:rPr lang="en-GB" dirty="0"/>
              <a:t>Though dry, though drowsy, all unwillingly a-wobble,</a:t>
            </a:r>
          </a:p>
          <a:p>
            <a:pPr marL="0" indent="0">
              <a:buNone/>
            </a:pPr>
            <a:r>
              <a:rPr lang="en-GB" dirty="0"/>
              <a:t>into the dissonant and dangerous crescendo.</a:t>
            </a:r>
          </a:p>
          <a:p>
            <a:pPr marL="0" indent="0">
              <a:buNone/>
            </a:pPr>
            <a:r>
              <a:rPr lang="en-GB" dirty="0"/>
              <a:t>Your work, that was done, to be done to be done to be done.</a:t>
            </a:r>
          </a:p>
        </p:txBody>
      </p:sp>
    </p:spTree>
    <p:extLst>
      <p:ext uri="{BB962C8B-B14F-4D97-AF65-F5344CB8AC3E}">
        <p14:creationId xmlns:p14="http://schemas.microsoft.com/office/powerpoint/2010/main" val="1445781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r>
              <a:rPr lang="en-GB" b="1" dirty="0"/>
              <a:t>Gwendolyn Brooks</a:t>
            </a:r>
            <a:r>
              <a:rPr lang="en-GB" dirty="0"/>
              <a:t>, “The Last Quatrain of the Ballad of Emmet Till”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85992"/>
            <a:ext cx="8329642" cy="384017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/>
              <a:t> (after the murder,</a:t>
            </a:r>
          </a:p>
          <a:p>
            <a:pPr>
              <a:buNone/>
            </a:pPr>
            <a:r>
              <a:rPr lang="en-GB" dirty="0"/>
              <a:t>    after the burial)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Emmett's mother is a pretty-faced thing;</a:t>
            </a:r>
          </a:p>
          <a:p>
            <a:pPr>
              <a:buNone/>
            </a:pPr>
            <a:r>
              <a:rPr lang="en-GB" dirty="0"/>
              <a:t>    the tint of pulled taffy.</a:t>
            </a:r>
          </a:p>
          <a:p>
            <a:pPr>
              <a:buNone/>
            </a:pPr>
            <a:r>
              <a:rPr lang="en-GB" dirty="0"/>
              <a:t>She sits in a red room,</a:t>
            </a:r>
          </a:p>
          <a:p>
            <a:pPr>
              <a:buNone/>
            </a:pPr>
            <a:r>
              <a:rPr lang="en-GB" dirty="0"/>
              <a:t>    drinking black coffee.</a:t>
            </a:r>
          </a:p>
          <a:p>
            <a:pPr>
              <a:buNone/>
            </a:pPr>
            <a:r>
              <a:rPr lang="en-GB" dirty="0"/>
              <a:t>She kisses her killed boy.</a:t>
            </a:r>
          </a:p>
          <a:p>
            <a:pPr>
              <a:buNone/>
            </a:pPr>
            <a:r>
              <a:rPr lang="en-GB" dirty="0"/>
              <a:t>    And she is sorry.</a:t>
            </a:r>
          </a:p>
          <a:p>
            <a:pPr>
              <a:buNone/>
            </a:pPr>
            <a:r>
              <a:rPr lang="en-GB" dirty="0"/>
              <a:t>Chaos in windy </a:t>
            </a:r>
            <a:r>
              <a:rPr lang="en-GB" dirty="0" err="1"/>
              <a:t>grays</a:t>
            </a:r>
            <a:endParaRPr lang="en-GB" dirty="0"/>
          </a:p>
          <a:p>
            <a:pPr>
              <a:buNone/>
            </a:pPr>
            <a:r>
              <a:rPr lang="en-GB" dirty="0"/>
              <a:t>    through a red prairie.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Robert Frost</a:t>
            </a:r>
            <a:r>
              <a:rPr lang="en-US" dirty="0"/>
              <a:t>, “The Gift Outright”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5600" i="1" dirty="0"/>
              <a:t>The Gift Outright</a:t>
            </a:r>
          </a:p>
          <a:p>
            <a:endParaRPr lang="en-GB" sz="5600" u="sng" dirty="0"/>
          </a:p>
          <a:p>
            <a:pPr marL="0" indent="0">
              <a:buNone/>
            </a:pPr>
            <a:r>
              <a:rPr lang="en-GB" sz="5600" dirty="0"/>
              <a:t>The land was ours before we were the land’s.</a:t>
            </a:r>
          </a:p>
          <a:p>
            <a:pPr marL="0" indent="0">
              <a:buNone/>
            </a:pPr>
            <a:r>
              <a:rPr lang="en-GB" sz="5600" dirty="0"/>
              <a:t>She was our land more than a hundred years</a:t>
            </a:r>
          </a:p>
          <a:p>
            <a:pPr marL="0" indent="0">
              <a:buNone/>
            </a:pPr>
            <a:r>
              <a:rPr lang="en-GB" sz="5600" dirty="0"/>
              <a:t>Before we were her people. She was ours</a:t>
            </a:r>
          </a:p>
          <a:p>
            <a:pPr marL="0" indent="0">
              <a:buNone/>
            </a:pPr>
            <a:r>
              <a:rPr lang="en-GB" sz="5600" dirty="0"/>
              <a:t>In Massachusetts, in Virginia,</a:t>
            </a:r>
          </a:p>
          <a:p>
            <a:pPr marL="0" indent="0">
              <a:buNone/>
            </a:pPr>
            <a:r>
              <a:rPr lang="en-GB" sz="5600" dirty="0"/>
              <a:t>But we were England’s, still colonials,</a:t>
            </a:r>
          </a:p>
          <a:p>
            <a:pPr marL="0" indent="0">
              <a:buNone/>
            </a:pPr>
            <a:r>
              <a:rPr lang="en-GB" sz="5600" dirty="0"/>
              <a:t>Possessing what we still were unpossessed by,</a:t>
            </a:r>
          </a:p>
          <a:p>
            <a:pPr marL="0" indent="0">
              <a:buNone/>
            </a:pPr>
            <a:r>
              <a:rPr lang="en-GB" sz="5600" dirty="0"/>
              <a:t>Possessed by what we now no more possessed.</a:t>
            </a:r>
          </a:p>
          <a:p>
            <a:pPr marL="0" indent="0">
              <a:buNone/>
            </a:pPr>
            <a:r>
              <a:rPr lang="en-GB" sz="5600" dirty="0"/>
              <a:t>Something we were withholding made us weak</a:t>
            </a:r>
          </a:p>
          <a:p>
            <a:pPr marL="0" indent="0">
              <a:buNone/>
            </a:pPr>
            <a:r>
              <a:rPr lang="en-GB" sz="5600" dirty="0"/>
              <a:t>Until we found out that it was ourselves</a:t>
            </a:r>
          </a:p>
          <a:p>
            <a:pPr marL="0" indent="0">
              <a:buNone/>
            </a:pPr>
            <a:r>
              <a:rPr lang="en-GB" sz="5600" dirty="0"/>
              <a:t>We were withholding from our land of living,</a:t>
            </a:r>
          </a:p>
          <a:p>
            <a:pPr marL="0" indent="0">
              <a:buNone/>
            </a:pPr>
            <a:r>
              <a:rPr lang="en-GB" sz="5600" dirty="0"/>
              <a:t>And forthwith found salvation in surrender.</a:t>
            </a:r>
          </a:p>
          <a:p>
            <a:pPr marL="0" indent="0">
              <a:buNone/>
            </a:pPr>
            <a:r>
              <a:rPr lang="en-GB" sz="5600" dirty="0"/>
              <a:t>Such as we were we gave ourselves outright</a:t>
            </a:r>
          </a:p>
          <a:p>
            <a:pPr marL="0" indent="0">
              <a:buNone/>
            </a:pPr>
            <a:r>
              <a:rPr lang="en-GB" sz="5600" dirty="0"/>
              <a:t>(The deed of gift was many deeds of war)</a:t>
            </a:r>
          </a:p>
          <a:p>
            <a:pPr marL="0" indent="0">
              <a:buNone/>
            </a:pPr>
            <a:r>
              <a:rPr lang="en-GB" sz="5600" dirty="0"/>
              <a:t>To the land vaguely realizing westward,</a:t>
            </a:r>
          </a:p>
          <a:p>
            <a:pPr marL="0" indent="0">
              <a:buNone/>
            </a:pPr>
            <a:r>
              <a:rPr lang="en-GB" sz="5600" dirty="0"/>
              <a:t>But still </a:t>
            </a:r>
            <a:r>
              <a:rPr lang="en-GB" sz="5600" dirty="0" err="1"/>
              <a:t>unstoried</a:t>
            </a:r>
            <a:r>
              <a:rPr lang="en-GB" sz="5600" dirty="0"/>
              <a:t>, artless, unenhanced,</a:t>
            </a:r>
          </a:p>
          <a:p>
            <a:pPr marL="0" indent="0">
              <a:buNone/>
            </a:pPr>
            <a:r>
              <a:rPr lang="en-GB" sz="5600" dirty="0"/>
              <a:t>Such as she was, such as she would become.</a:t>
            </a:r>
          </a:p>
          <a:p>
            <a:endParaRPr lang="en-GB" dirty="0"/>
          </a:p>
          <a:p>
            <a:r>
              <a:rPr lang="en-GB" sz="2500" u="sng" dirty="0">
                <a:hlinkClick r:id="rId2"/>
              </a:rPr>
              <a:t>https://www.poetryfoundation.org/poems/53013/the-gift-outright</a:t>
            </a:r>
            <a:endParaRPr lang="en-GB" sz="2500" u="sng" dirty="0"/>
          </a:p>
          <a:p>
            <a:endParaRPr lang="el-GR" sz="2500" dirty="0"/>
          </a:p>
          <a:p>
            <a:pPr>
              <a:buNone/>
            </a:pPr>
            <a:r>
              <a:rPr lang="en-GB" sz="2500" dirty="0"/>
              <a:t> </a:t>
            </a:r>
            <a:endParaRPr lang="el-GR" sz="2500" dirty="0"/>
          </a:p>
          <a:p>
            <a:r>
              <a:rPr lang="en-GB" sz="2500" u="sng" dirty="0">
                <a:hlinkClick r:id="rId3"/>
              </a:rPr>
              <a:t>https://poemanalysis.com/robert-frost/the-gift-outright</a:t>
            </a:r>
            <a:endParaRPr lang="el-GR" sz="25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Robert Frost</a:t>
            </a:r>
            <a:r>
              <a:rPr lang="en-US" dirty="0"/>
              <a:t>, “Fire and Ice”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u="sng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b="1" i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Fire and Ice </a:t>
            </a:r>
          </a:p>
          <a:p>
            <a:pPr marL="0" indent="0">
              <a:buNone/>
            </a:pPr>
            <a:endParaRPr lang="en-GB" b="1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Some say the world will end in fire,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Some say in ice.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From what I’ve tasted of desire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hold with those who </a:t>
            </a:r>
            <a:r>
              <a:rPr lang="en-GB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favor</a:t>
            </a: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fire.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But if it had to perish twice,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think I know enough of hate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say that for destruction ice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 also great</a:t>
            </a:r>
          </a:p>
          <a:p>
            <a:pPr marL="0" indent="0">
              <a:buNone/>
            </a:pP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 would suffice.</a:t>
            </a:r>
          </a:p>
          <a:p>
            <a:endParaRPr lang="en-GB" u="sng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sz="2200" u="sng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https://www.poetryfoundation.org/poems/44263/fire-and-ice</a:t>
            </a:r>
            <a:endParaRPr lang="el-GR" sz="22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ABF98F-B54E-4FF0-950D-3F667D07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346050"/>
          </a:xfrm>
        </p:spPr>
        <p:txBody>
          <a:bodyPr>
            <a:normAutofit fontScale="90000"/>
          </a:bodyPr>
          <a:lstStyle/>
          <a:p>
            <a:r>
              <a:rPr lang="en-GB" dirty="0"/>
              <a:t>Fog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9F949AC-9071-440E-B738-466654AD43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8760"/>
            <a:ext cx="51435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17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86AF32-8E9F-4A4C-80E4-59E7FBEAD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Fog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F10EFF-2E7E-4EC3-AD14-F69C9E12A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The fog comes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marL="0" indent="0" algn="l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on little cat feet.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marL="0" indent="0" algn="l" fontAlgn="base">
              <a:buNone/>
            </a:pP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marL="0" indent="0" algn="l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It sits looking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marL="0" indent="0" algn="l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over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adobe-garamond-pro"/>
              </a:rPr>
              <a:t>harbor</a:t>
            </a:r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 and city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marL="0" indent="0" algn="l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on silent haunches</a:t>
            </a:r>
            <a:b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marL="0" indent="0" algn="l" fontAlgn="base">
              <a:buNone/>
            </a:pPr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and then moves 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85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Carl Sandburg</a:t>
            </a:r>
            <a:r>
              <a:rPr lang="en-US" dirty="0"/>
              <a:t>, “Chicago”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1200" u="sng" dirty="0">
                <a:hlinkClick r:id="rId2"/>
              </a:rPr>
              <a:t>https://www.sps186.org/downloads/basic/370876/WEBQUEST_Chicago_CarlSandburg.pdf</a:t>
            </a:r>
            <a:endParaRPr lang="el-GR" sz="1200" dirty="0"/>
          </a:p>
          <a:p>
            <a:pPr>
              <a:buNone/>
            </a:pPr>
            <a:r>
              <a:rPr lang="en-US" dirty="0"/>
              <a:t> 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3DB919D-90B4-41D0-A8D9-2277D2859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48681"/>
            <a:ext cx="610552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A36401-8E56-402F-97BB-342C76F1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Carl Sandburg </a:t>
            </a:r>
            <a:r>
              <a:rPr lang="en-GB" sz="2800" i="1" dirty="0"/>
              <a:t>Chicago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1CA6A6-162D-479B-95ED-29A391B5E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17638"/>
            <a:ext cx="7859216" cy="6187826"/>
          </a:xfrm>
        </p:spPr>
        <p:txBody>
          <a:bodyPr>
            <a:normAutofit fontScale="25000" lnSpcReduction="20000"/>
          </a:bodyPr>
          <a:lstStyle/>
          <a:p>
            <a:pPr algn="l" fontAlgn="base"/>
            <a:r>
              <a:rPr lang="en-GB" b="0" i="0" dirty="0">
                <a:solidFill>
                  <a:srgbClr val="000000"/>
                </a:solidFill>
                <a:effectLst/>
                <a:latin typeface="adobe-garamond-pro"/>
              </a:rPr>
              <a:t>   </a:t>
            </a:r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Hog Butcher for the World,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   Tool Maker, Stacker of Wheat,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   Player with Railroads and the Nation's Freight Handler;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   Stormy, husky, brawling,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   City of the Big Shoulders: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They tell me you are wicked and I believe them, for I have seen your painted women under the gas lamps luring the farm boys.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And they tell me you are crooked and I answer: Yes, it is true I have seen the gunman kill and go free to kill again.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And they tell me you are brutal and my reply is: On the faces of women and children I have seen the marks of wanton hunger.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And having answered so I turn once more to those who sneer at this my city, and I give them back the sneer and say to them: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  <a:t>Come and show me another city with lifted head singing so proud to be alive and coarse and strong and cunning.</a:t>
            </a:r>
            <a:br>
              <a:rPr lang="en-GB" sz="64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64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304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607988-0EFD-4CA9-B1B1-0E8D4AFC8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202034"/>
          </a:xfrm>
        </p:spPr>
        <p:txBody>
          <a:bodyPr>
            <a:normAutofit fontScale="90000"/>
          </a:bodyPr>
          <a:lstStyle/>
          <a:p>
            <a:r>
              <a:rPr lang="en-GB" dirty="0"/>
              <a:t>Chicago </a:t>
            </a:r>
            <a:r>
              <a:rPr lang="en-GB" sz="1600" dirty="0" err="1"/>
              <a:t>cont</a:t>
            </a:r>
            <a:r>
              <a:rPr lang="en-GB" sz="1600" dirty="0"/>
              <a:t>/d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2D75D0-0953-43F4-8DA9-F8E011002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Flinging magnetic curses amid the toil of piling job on job, here is a tall bold slugger set vivid against the little soft cities;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Fierce as a dog with tongue lapping for action, cunning as a savage pitted against the wilderness,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   Bareheaded,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   </a:t>
            </a:r>
            <a:r>
              <a:rPr lang="en-GB" sz="5600" b="0" i="0" dirty="0" err="1">
                <a:solidFill>
                  <a:srgbClr val="000000"/>
                </a:solidFill>
                <a:effectLst/>
                <a:latin typeface="adobe-garamond-pro"/>
              </a:rPr>
              <a:t>Shoveling</a:t>
            </a:r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   Wrecking,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   Planning,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   Building, breaking, rebuilding,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Under the smoke, dust all over his mouth, laughing with white teeth,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Under the terrible burden of destiny laughing as a young man laughs,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Laughing even as an ignorant fighter laughs who has never lost a battle,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Bragging and laughing that under his wrist is the pulse, and under his ribs the heart of the people,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                   Laughing!</a:t>
            </a:r>
            <a:b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</a:br>
            <a:endParaRPr lang="en-GB" sz="5600" b="0" i="0" dirty="0">
              <a:solidFill>
                <a:srgbClr val="000000"/>
              </a:solidFill>
              <a:effectLst/>
              <a:latin typeface="adobe-garamond-pro"/>
            </a:endParaRPr>
          </a:p>
          <a:p>
            <a:pPr algn="l" fontAlgn="base"/>
            <a:r>
              <a:rPr lang="en-GB" sz="5600" b="0" i="0" dirty="0">
                <a:solidFill>
                  <a:srgbClr val="000000"/>
                </a:solidFill>
                <a:effectLst/>
                <a:latin typeface="adobe-garamond-pro"/>
              </a:rPr>
              <a:t>Laughing the stormy, husky, brawling laughter of Youth, half-naked, sweating, proud to be Hog Butcher, Tool Maker, Stacker of Wheat, Player with Railroads and Freight Handler to the Nation.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39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915823-D33F-4E9A-AB2F-C69FC097E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i="1" dirty="0"/>
              <a:t>Poetry Magazine</a:t>
            </a:r>
          </a:p>
        </p:txBody>
      </p:sp>
      <p:pic>
        <p:nvPicPr>
          <p:cNvPr id="4098" name="Picture 2" descr="An edited Poetry Magazine by Harriet Moore. The issue is from March of 1914.">
            <a:extLst>
              <a:ext uri="{FF2B5EF4-FFF2-40B4-BE49-F238E27FC236}">
                <a16:creationId xmlns:a16="http://schemas.microsoft.com/office/drawing/2014/main" id="{347190BF-EDA3-4E8D-9A53-7FA2F772A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n edited Poetry Magazine by Harriet Moore. The issue is from March of 1914.">
            <a:extLst>
              <a:ext uri="{FF2B5EF4-FFF2-40B4-BE49-F238E27FC236}">
                <a16:creationId xmlns:a16="http://schemas.microsoft.com/office/drawing/2014/main" id="{936BCDB5-32DE-435A-971D-6DC84303EA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7" y="3858419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n edited Poetry Magazine by Harriet Moore. The issue is from March of 1914.">
            <a:extLst>
              <a:ext uri="{FF2B5EF4-FFF2-40B4-BE49-F238E27FC236}">
                <a16:creationId xmlns:a16="http://schemas.microsoft.com/office/drawing/2014/main" id="{F942E360-78D3-4CE5-9E2E-C8E27D3B3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5766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2273BD8D-F8EE-4C15-92C7-0781640736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1782418"/>
            <a:ext cx="2615290" cy="374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6249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1195</Words>
  <Application>Microsoft Office PowerPoint</Application>
  <PresentationFormat>Προβολή στην οθόνη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adobe-garamond-pro</vt:lpstr>
      <vt:lpstr>Arial</vt:lpstr>
      <vt:lpstr>Calibri</vt:lpstr>
      <vt:lpstr>Times New Roman</vt:lpstr>
      <vt:lpstr>Θέμα του Office</vt:lpstr>
      <vt:lpstr>Poets of the American Grain: Chicago, the Harlem Renaissance, and New England  </vt:lpstr>
      <vt:lpstr>Robert Frost, “The Gift Outright”  </vt:lpstr>
      <vt:lpstr>Robert Frost, “Fire and Ice” </vt:lpstr>
      <vt:lpstr>Fog</vt:lpstr>
      <vt:lpstr>Fog</vt:lpstr>
      <vt:lpstr>Carl Sandburg, “Chicago” </vt:lpstr>
      <vt:lpstr>Carl Sandburg Chicago</vt:lpstr>
      <vt:lpstr>Chicago cont/d</vt:lpstr>
      <vt:lpstr>Poetry Magazine</vt:lpstr>
      <vt:lpstr>Carl Sandburg, “Fog” </vt:lpstr>
      <vt:lpstr>Langston Hughes, “The Negro Speaks of Rivers” </vt:lpstr>
      <vt:lpstr>Gwendolyn Brooks, To the Diaspora </vt:lpstr>
      <vt:lpstr>To the Diaspora cont/d</vt:lpstr>
      <vt:lpstr>   Gwendolyn Brooks, “The Last Quatrain of the Ballad of Emmet Till”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Poets of the American Grain: Chicago, the Harlem Renaissance, and New England</dc:title>
  <dc:creator>user</dc:creator>
  <cp:lastModifiedBy>Evangelia Sakelliou</cp:lastModifiedBy>
  <cp:revision>10</cp:revision>
  <dcterms:created xsi:type="dcterms:W3CDTF">2020-04-10T11:26:29Z</dcterms:created>
  <dcterms:modified xsi:type="dcterms:W3CDTF">2021-03-31T09:03:12Z</dcterms:modified>
</cp:coreProperties>
</file>