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4" r:id="rId9"/>
    <p:sldId id="265" r:id="rId10"/>
    <p:sldId id="266" r:id="rId11"/>
    <p:sldId id="267" r:id="rId12"/>
    <p:sldId id="268" r:id="rId13"/>
    <p:sldId id="263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0" autoAdjust="0"/>
    <p:restoredTop sz="94524" autoAdjust="0"/>
  </p:normalViewPr>
  <p:slideViewPr>
    <p:cSldViewPr snapToGrid="0" snapToObjects="1">
      <p:cViewPr>
        <p:scale>
          <a:sx n="100" d="100"/>
          <a:sy n="100" d="100"/>
        </p:scale>
        <p:origin x="-1152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3/18/13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RnohMWYXeZ4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GHs2coAzLJ8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5W55_IP59KI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yJTVF_dya7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l8qTFuMcDL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</a:rPr>
              <a:t>DOCUMENTARIES</a:t>
            </a:r>
            <a:endParaRPr lang="en-US" dirty="0">
              <a:latin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IS THE TRUTH</a:t>
            </a:r>
          </a:p>
          <a:p>
            <a:r>
              <a:rPr lang="en-US" dirty="0" smtClean="0"/>
              <a:t>AND </a:t>
            </a:r>
          </a:p>
          <a:p>
            <a:r>
              <a:rPr lang="en-US" dirty="0" smtClean="0"/>
              <a:t>HOW IS IT PORTRAYED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1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Example</a:t>
            </a:r>
            <a:r>
              <a:rPr lang="en-US" dirty="0" smtClean="0"/>
              <a:t>:  Ross </a:t>
            </a:r>
            <a:r>
              <a:rPr lang="en-US" dirty="0"/>
              <a:t>McElwee's </a:t>
            </a:r>
            <a:r>
              <a:rPr lang="en-US" i="1" dirty="0"/>
              <a:t>Sherman's March</a:t>
            </a:r>
            <a:r>
              <a:rPr lang="en-US" dirty="0"/>
              <a:t>(1986)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      the </a:t>
            </a:r>
            <a:r>
              <a:rPr lang="en-US" dirty="0"/>
              <a:t>filmmaker sets out on a journey </a:t>
            </a:r>
            <a:r>
              <a:rPr lang="en-US" dirty="0" smtClean="0"/>
              <a:t>to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  document </a:t>
            </a:r>
            <a:r>
              <a:rPr lang="en-US" dirty="0"/>
              <a:t>the conquest of the  south </a:t>
            </a:r>
            <a:r>
              <a:rPr lang="en-US" dirty="0" smtClean="0"/>
              <a:t>by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      the </a:t>
            </a:r>
            <a:r>
              <a:rPr lang="en-US" dirty="0"/>
              <a:t>famous Civil War general: along </a:t>
            </a:r>
            <a:r>
              <a:rPr lang="en-US" dirty="0" smtClean="0"/>
              <a:t>the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      way</a:t>
            </a:r>
            <a:r>
              <a:rPr lang="en-US" dirty="0"/>
              <a:t>, however</a:t>
            </a:r>
            <a:r>
              <a:rPr lang="en-US" dirty="0" smtClean="0"/>
              <a:t>, the </a:t>
            </a:r>
            <a:r>
              <a:rPr lang="en-US" dirty="0"/>
              <a:t>film becomes </a:t>
            </a:r>
            <a:r>
              <a:rPr lang="en-US" dirty="0" smtClean="0"/>
              <a:t>more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      about </a:t>
            </a:r>
            <a:r>
              <a:rPr lang="en-US" dirty="0"/>
              <a:t>the filmmakers own </a:t>
            </a:r>
            <a:r>
              <a:rPr lang="en-US" dirty="0" smtClean="0"/>
              <a:t>failed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attempts to </a:t>
            </a:r>
            <a:r>
              <a:rPr lang="en-US" dirty="0"/>
              <a:t>start </a:t>
            </a:r>
            <a:r>
              <a:rPr lang="en-US" dirty="0" smtClean="0"/>
              <a:t>or </a:t>
            </a:r>
            <a:r>
              <a:rPr lang="en-US" dirty="0"/>
              <a:t>maintain </a:t>
            </a:r>
            <a:r>
              <a:rPr lang="en-US" dirty="0" smtClean="0"/>
              <a:t>romantic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relations </a:t>
            </a:r>
            <a:r>
              <a:rPr lang="en-US" dirty="0"/>
              <a:t>with the many women </a:t>
            </a:r>
            <a:r>
              <a:rPr lang="en-US" dirty="0" smtClean="0"/>
              <a:t>he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meets</a:t>
            </a:r>
            <a:r>
              <a:rPr lang="en-US" dirty="0"/>
              <a:t>.</a:t>
            </a:r>
          </a:p>
          <a:p>
            <a:r>
              <a:rPr lang="en-US" dirty="0" smtClean="0">
                <a:hlinkClick r:id="rId2"/>
              </a:rPr>
              <a:t>http://www.youtube.com/watch?v=RnohMWYXeZ4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017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Persuasive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</a:t>
            </a:r>
            <a:r>
              <a:rPr lang="en-US" sz="2400" dirty="0"/>
              <a:t>attempts to persuade or convince, may downplay </a:t>
            </a:r>
            <a:r>
              <a:rPr lang="en-US" sz="2400" dirty="0" smtClean="0"/>
              <a:t>the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 </a:t>
            </a:r>
            <a:r>
              <a:rPr lang="en-US" sz="2400" dirty="0"/>
              <a:t>presence of the personal perspective and </a:t>
            </a:r>
            <a:r>
              <a:rPr lang="en-US" sz="2400" dirty="0" smtClean="0"/>
              <a:t>instead </a:t>
            </a:r>
            <a:r>
              <a:rPr lang="en-US" sz="2400" dirty="0"/>
              <a:t>use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images </a:t>
            </a:r>
            <a:r>
              <a:rPr lang="en-US" sz="2400" dirty="0"/>
              <a:t>and sounds to influence viewers through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argument </a:t>
            </a:r>
            <a:r>
              <a:rPr lang="en-US" sz="2400" dirty="0"/>
              <a:t>or emotional appeal, as </a:t>
            </a:r>
            <a:r>
              <a:rPr lang="en-US" sz="2400" dirty="0" smtClean="0"/>
              <a:t>in </a:t>
            </a:r>
            <a:r>
              <a:rPr lang="en-US" sz="2400" dirty="0"/>
              <a:t>propagandistic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movies </a:t>
            </a:r>
            <a:r>
              <a:rPr lang="en-US" sz="2400" dirty="0"/>
              <a:t>that urge certain politician or social </a:t>
            </a:r>
            <a:r>
              <a:rPr lang="en-US" sz="2400" dirty="0" smtClean="0"/>
              <a:t>views.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Example</a:t>
            </a:r>
            <a:r>
              <a:rPr lang="en-US" sz="2400" dirty="0"/>
              <a:t>: </a:t>
            </a:r>
            <a:r>
              <a:rPr lang="en-US" sz="2400" dirty="0" smtClean="0"/>
              <a:t>Leni Riefenstahl’s, </a:t>
            </a:r>
            <a:r>
              <a:rPr lang="en-US" sz="2400" i="1" dirty="0" smtClean="0"/>
              <a:t>Triumph </a:t>
            </a:r>
            <a:r>
              <a:rPr lang="en-US" sz="2400" i="1" dirty="0"/>
              <a:t>of the </a:t>
            </a:r>
            <a:r>
              <a:rPr lang="en-US" sz="2400" i="1" dirty="0" smtClean="0"/>
              <a:t>Will</a:t>
            </a:r>
            <a:endParaRPr lang="en-US" sz="2400" i="1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>
                <a:hlinkClick r:id="rId2"/>
              </a:rPr>
              <a:t>http://www.youtube.com/watch?v=GHs2coAzLJ8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0204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-can use the power of documentary images themselves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   set </a:t>
            </a:r>
            <a:r>
              <a:rPr lang="en-US" dirty="0"/>
              <a:t>up revealing contrasts  between </a:t>
            </a:r>
            <a:r>
              <a:rPr lang="en-US" dirty="0" smtClean="0"/>
              <a:t>certain </a:t>
            </a:r>
            <a:r>
              <a:rPr lang="en-US" dirty="0"/>
              <a:t>images or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between </a:t>
            </a:r>
            <a:r>
              <a:rPr lang="en-US" dirty="0"/>
              <a:t>what is said and what is seen, or use </a:t>
            </a:r>
            <a:r>
              <a:rPr lang="en-US" dirty="0" smtClean="0"/>
              <a:t>voices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/>
              <a:t>and interviews in an </a:t>
            </a:r>
            <a:r>
              <a:rPr lang="en-US" dirty="0" smtClean="0"/>
              <a:t>attempt </a:t>
            </a:r>
            <a:r>
              <a:rPr lang="en-US" dirty="0"/>
              <a:t>to convince viewers of a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particular </a:t>
            </a:r>
            <a:r>
              <a:rPr lang="en-US" dirty="0"/>
              <a:t>truth or cause.</a:t>
            </a:r>
          </a:p>
          <a:p>
            <a:pPr marL="0" indent="0">
              <a:buNone/>
            </a:pPr>
            <a:r>
              <a:rPr lang="en-US" dirty="0" smtClean="0"/>
              <a:t>  Example</a:t>
            </a:r>
            <a:r>
              <a:rPr lang="en-US" dirty="0"/>
              <a:t>: Frederick Wiseman's </a:t>
            </a:r>
            <a:r>
              <a:rPr lang="en-US" i="1" dirty="0"/>
              <a:t>Titicut Follies </a:t>
            </a:r>
            <a:r>
              <a:rPr lang="en-US" dirty="0"/>
              <a:t>(1967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works as an expose of a Massachusetts </a:t>
            </a:r>
            <a:r>
              <a:rPr lang="en-US" dirty="0" smtClean="0"/>
              <a:t>prison </a:t>
            </a:r>
            <a:r>
              <a:rPr lang="en-US" dirty="0"/>
              <a:t>for </a:t>
            </a:r>
            <a:r>
              <a:rPr lang="en-US" dirty="0" smtClean="0"/>
              <a:t>the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criminally insane ; much of the film's power resides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solely </a:t>
            </a:r>
            <a:r>
              <a:rPr lang="en-US" dirty="0"/>
              <a:t>in shocking images, </a:t>
            </a:r>
            <a:r>
              <a:rPr lang="en-US" dirty="0" smtClean="0"/>
              <a:t>meant </a:t>
            </a:r>
            <a:r>
              <a:rPr lang="en-US" dirty="0"/>
              <a:t>to provoke and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outrage </a:t>
            </a:r>
            <a:r>
              <a:rPr lang="en-US" dirty="0"/>
              <a:t>an audience about the institutional abuses of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the prisoner. </a:t>
            </a:r>
            <a:r>
              <a:rPr lang="en-US" dirty="0" smtClean="0">
                <a:hlinkClick r:id="rId2"/>
              </a:rPr>
              <a:t>http://www.youtube.com/watch?v=5W55_IP59KI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531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EXPOSITION, 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3. Developmental Exposition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/>
              <a:t>presents places, objects, individuals, </a:t>
            </a:r>
            <a:r>
              <a:rPr lang="en-US" dirty="0" smtClean="0"/>
              <a:t>or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experiences </a:t>
            </a:r>
            <a:r>
              <a:rPr lang="en-US" dirty="0"/>
              <a:t>through a pattern </a:t>
            </a:r>
            <a:r>
              <a:rPr lang="en-US" dirty="0" smtClean="0"/>
              <a:t>or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development </a:t>
            </a:r>
            <a:r>
              <a:rPr lang="en-US" dirty="0"/>
              <a:t>with </a:t>
            </a:r>
            <a:r>
              <a:rPr lang="en-US" dirty="0" smtClean="0"/>
              <a:t>a specific </a:t>
            </a:r>
            <a:r>
              <a:rPr lang="en-US" dirty="0"/>
              <a:t>non-narrative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logic </a:t>
            </a:r>
            <a:r>
              <a:rPr lang="en-US" dirty="0"/>
              <a:t>or structure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EX: </a:t>
            </a:r>
            <a:r>
              <a:rPr lang="en-US" dirty="0"/>
              <a:t>an individual or object may be </a:t>
            </a:r>
            <a:r>
              <a:rPr lang="en-US" dirty="0" smtClean="0"/>
              <a:t>presented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</a:t>
            </a:r>
            <a:r>
              <a:rPr lang="en-US" dirty="0"/>
              <a:t>according to a pattern that proceeds</a:t>
            </a:r>
          </a:p>
          <a:p>
            <a:pPr marL="0" indent="0">
              <a:buNone/>
            </a:pPr>
            <a:r>
              <a:rPr lang="en-US" dirty="0" smtClean="0"/>
              <a:t>                  from </a:t>
            </a:r>
            <a:r>
              <a:rPr lang="en-US" dirty="0"/>
              <a:t>small to large, as part of </a:t>
            </a:r>
            <a:r>
              <a:rPr lang="en-US" dirty="0" smtClean="0"/>
              <a:t>a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developmental pattern from passive to active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en-US" dirty="0"/>
              <a:t> </a:t>
            </a:r>
            <a:r>
              <a:rPr lang="en-US" dirty="0" smtClean="0"/>
              <a:t> events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6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35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b="1" dirty="0" smtClean="0"/>
              <a:t>QUESTIONS </a:t>
            </a:r>
            <a:r>
              <a:rPr lang="en-US" sz="3100" b="1" dirty="0"/>
              <a:t>TO APPLY TO FILMS VIEWED IN CLASS</a:t>
            </a:r>
            <a:r>
              <a:rPr lang="en-US" sz="3100" dirty="0"/>
              <a:t/>
            </a:r>
            <a:br>
              <a:rPr lang="en-US" sz="3100" dirty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6400" dirty="0"/>
              <a:t>Remember- what is truth and how is it revealed?</a:t>
            </a:r>
          </a:p>
          <a:p>
            <a:pPr marL="0" indent="0">
              <a:buNone/>
            </a:pPr>
            <a:r>
              <a:rPr lang="en-US" sz="6400" dirty="0"/>
              <a:t> </a:t>
            </a:r>
          </a:p>
          <a:p>
            <a:pPr marL="0" indent="0">
              <a:buNone/>
            </a:pPr>
            <a:r>
              <a:rPr lang="en-US" sz="6400" dirty="0"/>
              <a:t>Does it </a:t>
            </a:r>
          </a:p>
          <a:p>
            <a:pPr marL="0" indent="0">
              <a:buNone/>
            </a:pPr>
            <a:r>
              <a:rPr lang="en-US" sz="6400" dirty="0" smtClean="0"/>
              <a:t>          </a:t>
            </a:r>
            <a:r>
              <a:rPr lang="en-US" sz="6400" dirty="0"/>
              <a:t> </a:t>
            </a:r>
            <a:r>
              <a:rPr lang="en-US" sz="6400" dirty="0" smtClean="0"/>
              <a:t>-</a:t>
            </a:r>
            <a:r>
              <a:rPr lang="en-US" sz="6400" dirty="0"/>
              <a:t>accurately portray facts and realties</a:t>
            </a:r>
          </a:p>
          <a:p>
            <a:pPr marL="0" indent="0">
              <a:buNone/>
            </a:pPr>
            <a:r>
              <a:rPr lang="en-US" sz="6400" dirty="0" smtClean="0"/>
              <a:t>           -</a:t>
            </a:r>
            <a:r>
              <a:rPr lang="en-US" sz="6400" dirty="0"/>
              <a:t>communicate new knowledge and information</a:t>
            </a:r>
          </a:p>
          <a:p>
            <a:pPr marL="0" indent="0">
              <a:buNone/>
            </a:pPr>
            <a:r>
              <a:rPr lang="en-US" sz="6400" dirty="0" smtClean="0"/>
              <a:t>           -</a:t>
            </a:r>
            <a:r>
              <a:rPr lang="en-US" sz="6400" dirty="0"/>
              <a:t>alter ways of seeing and thinking</a:t>
            </a:r>
          </a:p>
          <a:p>
            <a:pPr marL="0" indent="0">
              <a:buNone/>
            </a:pPr>
            <a:r>
              <a:rPr lang="en-US" sz="6400" dirty="0"/>
              <a:t>  </a:t>
            </a:r>
          </a:p>
          <a:p>
            <a:pPr marL="0" indent="0">
              <a:buNone/>
            </a:pPr>
            <a:r>
              <a:rPr lang="en-US" sz="6400" dirty="0" smtClean="0"/>
              <a:t>1.</a:t>
            </a:r>
            <a:r>
              <a:rPr lang="en-US" sz="6400" dirty="0"/>
              <a:t> </a:t>
            </a:r>
            <a:r>
              <a:rPr lang="en-US" sz="6400" dirty="0" smtClean="0"/>
              <a:t>If </a:t>
            </a:r>
            <a:r>
              <a:rPr lang="en-US" sz="6400" dirty="0"/>
              <a:t>it is primarily a non-fiction film, describe three facts or realities that are among its </a:t>
            </a:r>
            <a:r>
              <a:rPr lang="en-US" sz="6400" dirty="0" smtClean="0"/>
              <a:t>primary </a:t>
            </a:r>
          </a:p>
          <a:p>
            <a:pPr marL="0" indent="0">
              <a:buNone/>
            </a:pPr>
            <a:r>
              <a:rPr lang="en-US" sz="6400" dirty="0"/>
              <a:t> </a:t>
            </a:r>
            <a:r>
              <a:rPr lang="en-US" sz="6400" dirty="0" smtClean="0"/>
              <a:t>    focus</a:t>
            </a:r>
            <a:r>
              <a:rPr lang="en-US" sz="6400" dirty="0"/>
              <a:t>.  </a:t>
            </a:r>
          </a:p>
          <a:p>
            <a:pPr marL="0" indent="0">
              <a:buNone/>
            </a:pPr>
            <a:r>
              <a:rPr lang="en-US" sz="6400" dirty="0"/>
              <a:t> </a:t>
            </a:r>
          </a:p>
          <a:p>
            <a:pPr marL="0" indent="0">
              <a:buNone/>
            </a:pPr>
            <a:r>
              <a:rPr lang="en-US" sz="6400" dirty="0" smtClean="0"/>
              <a:t>2. Does </a:t>
            </a:r>
            <a:r>
              <a:rPr lang="en-US" sz="6400" dirty="0"/>
              <a:t>the film aim to make you see these realities in new ways?  </a:t>
            </a:r>
          </a:p>
          <a:p>
            <a:pPr marL="0" indent="0">
              <a:buNone/>
            </a:pPr>
            <a:r>
              <a:rPr lang="en-US" sz="6400" dirty="0"/>
              <a:t> 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3. What </a:t>
            </a:r>
            <a:r>
              <a:rPr lang="en-US" sz="6400" dirty="0"/>
              <a:t>specific information or knowledge is the film trying to communicate?</a:t>
            </a:r>
          </a:p>
          <a:p>
            <a:pPr marL="0" indent="0">
              <a:buNone/>
            </a:pPr>
            <a:r>
              <a:rPr lang="en-US" sz="6400" dirty="0"/>
              <a:t> </a:t>
            </a:r>
          </a:p>
          <a:p>
            <a:pPr marL="0" indent="0">
              <a:buNone/>
            </a:pPr>
            <a:r>
              <a:rPr lang="en-US" sz="6400" dirty="0" smtClean="0"/>
              <a:t>4. If </a:t>
            </a:r>
            <a:r>
              <a:rPr lang="en-US" sz="6400" dirty="0"/>
              <a:t>it is primarily a non-narrative film, describe one or two of its non-narrative forms </a:t>
            </a:r>
            <a:r>
              <a:rPr lang="en-US" sz="6400" dirty="0" smtClean="0"/>
              <a:t>and</a:t>
            </a:r>
          </a:p>
          <a:p>
            <a:pPr marL="0" indent="0">
              <a:buNone/>
            </a:pPr>
            <a:r>
              <a:rPr lang="en-US" sz="6400" dirty="0"/>
              <a:t> </a:t>
            </a:r>
            <a:r>
              <a:rPr lang="en-US" sz="6400" dirty="0" smtClean="0"/>
              <a:t>   </a:t>
            </a:r>
            <a:r>
              <a:rPr lang="en-US" sz="6400" dirty="0"/>
              <a:t>patterns, that is, lists, repetitions, or </a:t>
            </a:r>
            <a:r>
              <a:rPr lang="en-US" sz="6400" dirty="0" smtClean="0"/>
              <a:t>contrasts</a:t>
            </a:r>
            <a:r>
              <a:rPr lang="en-US" sz="6400" dirty="0"/>
              <a:t>.</a:t>
            </a:r>
          </a:p>
          <a:p>
            <a:pPr marL="0" indent="0">
              <a:buNone/>
            </a:pPr>
            <a:r>
              <a:rPr lang="en-US" sz="6400" dirty="0"/>
              <a:t>  </a:t>
            </a:r>
          </a:p>
          <a:p>
            <a:pPr marL="0" indent="0">
              <a:buNone/>
            </a:pPr>
            <a:r>
              <a:rPr lang="en-US" sz="6400" dirty="0" smtClean="0"/>
              <a:t>5. What </a:t>
            </a:r>
            <a:r>
              <a:rPr lang="en-US" sz="6400" dirty="0"/>
              <a:t>is the film trying to communicate through the presentation of those patterns?</a:t>
            </a:r>
          </a:p>
          <a:p>
            <a:pPr marL="0" indent="0">
              <a:buNone/>
            </a:pPr>
            <a:r>
              <a:rPr lang="en-US" sz="64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275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OF DOCUMENTARIES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ACCURATELY PROTRAY FACTS &amp; REALITIES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2. COMMUNICATE NEW KNOWLEDGE</a:t>
            </a:r>
          </a:p>
          <a:p>
            <a:pPr marL="0" indent="0">
              <a:buNone/>
            </a:pPr>
            <a:r>
              <a:rPr lang="en-US" dirty="0" smtClean="0"/>
              <a:t>     AND INFORMATION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3. ALTER WAYS OF SEEING AND THINKING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956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VALUES AND TRADITIONS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THEY REVEAL NEW OR IGNORED REALITIES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TYPICALLY NOT SEEN IN NARRATIVE FILM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EX: HOLOCAUST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HARVEST OF </a:t>
            </a:r>
            <a:r>
              <a:rPr lang="en-US" dirty="0" err="1" smtClean="0"/>
              <a:t>SHAME</a:t>
            </a:r>
            <a:r>
              <a:rPr lang="en-US" dirty="0" err="1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://www.youtube.com/watch?v=yJTVF_dya7E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2. THEY EXPAND WAYS OF SEEING  AND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HEARING BEYOND WHAT A NARRATIVE FILM</a:t>
            </a:r>
          </a:p>
          <a:p>
            <a:pPr marL="0" indent="0">
              <a:buNone/>
            </a:pPr>
            <a:r>
              <a:rPr lang="en-US" dirty="0" smtClean="0"/>
              <a:t>    CAN OFFER.</a:t>
            </a:r>
          </a:p>
          <a:p>
            <a:pPr marL="0" indent="0">
              <a:buNone/>
            </a:pPr>
            <a:r>
              <a:rPr lang="en-US" dirty="0" smtClean="0"/>
              <a:t>    EX: </a:t>
            </a:r>
            <a:r>
              <a:rPr lang="en-US" dirty="0" smtClean="0"/>
              <a:t>WOODSTOCK, EMPIRE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737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SOCIAL DOCUMENTARIES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-WORK ON PRESENT REALISTIC IMAGES,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SUCH AS PEOPLE OR EVENTS WE HAVE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NOT SEEN BEFORE BECAUSE THEY HAVE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BEEN EXCLUDED FROM OUR SOCIAL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EXPERIENCE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EX: OVAL OFFICE MEETING IN </a:t>
            </a:r>
            <a:r>
              <a:rPr lang="en-US" i="1" dirty="0" smtClean="0"/>
              <a:t>CRISIS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606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TWO TYPES OF SOCIAL DOCUMENTARIES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POLITICAL- AIMS TO EXPLORE HUMAN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SUFFERING AND STRUGGLE OR TO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CELEBRATE THE ACTIVITES OF COMMAN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MEN AND WOMEN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2. ETHNOGRAPHIC- AIMS TO REVEAL CULTURES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AND  PEOPLES IN THE MOST AUTHENTIC TERMS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WITHOUT IMPOSING THE FILMMAKER’S  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smtClean="0"/>
              <a:t>INTERPERTATION  EX: NANOOK OF THE NORTH 1922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641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EXPOSITION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sz="9600" dirty="0" smtClean="0">
                <a:cs typeface="Times New Roman"/>
              </a:rPr>
              <a:t>1. CUMULATIVE EXPOSITION</a:t>
            </a:r>
            <a:endParaRPr lang="en-US" sz="9600" dirty="0">
              <a:cs typeface="Times New Roman"/>
            </a:endParaRPr>
          </a:p>
          <a:p>
            <a:pPr marL="0" indent="0">
              <a:buNone/>
            </a:pPr>
            <a:r>
              <a:rPr lang="en-US" sz="9600" dirty="0" smtClean="0">
                <a:cs typeface="Times New Roman"/>
              </a:rPr>
              <a:t>               -</a:t>
            </a:r>
            <a:r>
              <a:rPr lang="en-US" sz="9600" dirty="0">
                <a:cs typeface="Times New Roman"/>
              </a:rPr>
              <a:t>accumulates a catalogue of images or sounds </a:t>
            </a:r>
            <a:r>
              <a:rPr lang="en-US" sz="9600" dirty="0" smtClean="0">
                <a:cs typeface="Times New Roman"/>
              </a:rPr>
              <a:t>through </a:t>
            </a:r>
          </a:p>
          <a:p>
            <a:pPr marL="0" indent="0">
              <a:buNone/>
            </a:pPr>
            <a:r>
              <a:rPr lang="en-US" sz="9600" dirty="0">
                <a:cs typeface="Times New Roman"/>
              </a:rPr>
              <a:t> </a:t>
            </a:r>
            <a:r>
              <a:rPr lang="en-US" sz="9600" dirty="0" smtClean="0">
                <a:cs typeface="Times New Roman"/>
              </a:rPr>
              <a:t>               the </a:t>
            </a:r>
            <a:r>
              <a:rPr lang="en-US" sz="9600" dirty="0">
                <a:cs typeface="Times New Roman"/>
              </a:rPr>
              <a:t>course of the </a:t>
            </a:r>
            <a:r>
              <a:rPr lang="en-US" sz="9600" dirty="0" smtClean="0">
                <a:cs typeface="Times New Roman"/>
              </a:rPr>
              <a:t>film  Ex: </a:t>
            </a:r>
            <a:r>
              <a:rPr lang="en-US" sz="9600" i="1" dirty="0" smtClean="0">
                <a:cs typeface="Times New Roman"/>
              </a:rPr>
              <a:t>High School</a:t>
            </a:r>
            <a:endParaRPr lang="en-US" sz="9600" dirty="0">
              <a:cs typeface="Times New Roman"/>
            </a:endParaRPr>
          </a:p>
          <a:p>
            <a:pPr marL="0" indent="0">
              <a:buNone/>
            </a:pPr>
            <a:endParaRPr lang="en-US" sz="9600" dirty="0">
              <a:cs typeface="Times New Roman"/>
            </a:endParaRPr>
          </a:p>
          <a:p>
            <a:pPr marL="0" indent="0">
              <a:buNone/>
            </a:pPr>
            <a:r>
              <a:rPr lang="en-US" sz="9600" dirty="0" smtClean="0">
                <a:cs typeface="Times New Roman"/>
              </a:rPr>
              <a:t>2</a:t>
            </a:r>
            <a:r>
              <a:rPr lang="en-US" sz="9600" dirty="0">
                <a:cs typeface="Times New Roman"/>
              </a:rPr>
              <a:t>. </a:t>
            </a:r>
            <a:r>
              <a:rPr lang="en-US" sz="9600" smtClean="0">
                <a:cs typeface="Times New Roman"/>
              </a:rPr>
              <a:t>CONTRASTING </a:t>
            </a:r>
            <a:r>
              <a:rPr lang="en-US" sz="9600" smtClean="0">
                <a:cs typeface="Times New Roman"/>
              </a:rPr>
              <a:t>EXPOSITION EX: MICHAEL “UP” SERIES</a:t>
            </a:r>
            <a:endParaRPr lang="en-US" sz="9600" dirty="0">
              <a:cs typeface="Times New Roman"/>
            </a:endParaRPr>
          </a:p>
          <a:p>
            <a:pPr marL="0" indent="0">
              <a:buNone/>
            </a:pPr>
            <a:r>
              <a:rPr lang="en-US" sz="9600" dirty="0">
                <a:cs typeface="Times New Roman"/>
              </a:rPr>
              <a:t>	</a:t>
            </a:r>
            <a:r>
              <a:rPr lang="en-US" sz="9600" dirty="0" smtClean="0">
                <a:cs typeface="Times New Roman"/>
              </a:rPr>
              <a:t>-</a:t>
            </a:r>
            <a:r>
              <a:rPr lang="en-US" sz="9600" dirty="0">
                <a:cs typeface="Times New Roman"/>
              </a:rPr>
              <a:t>organizes its presentation as a series of contrasts </a:t>
            </a:r>
            <a:r>
              <a:rPr lang="en-US" sz="9600" dirty="0" smtClean="0">
                <a:cs typeface="Times New Roman"/>
              </a:rPr>
              <a:t>or</a:t>
            </a:r>
          </a:p>
          <a:p>
            <a:pPr marL="0" indent="0">
              <a:buNone/>
            </a:pPr>
            <a:r>
              <a:rPr lang="en-US" sz="9600" dirty="0">
                <a:cs typeface="Times New Roman"/>
              </a:rPr>
              <a:t>	</a:t>
            </a:r>
            <a:r>
              <a:rPr lang="en-US" sz="9600" dirty="0" smtClean="0">
                <a:cs typeface="Times New Roman"/>
              </a:rPr>
              <a:t> </a:t>
            </a:r>
            <a:r>
              <a:rPr lang="en-US" sz="9600" dirty="0">
                <a:cs typeface="Times New Roman"/>
              </a:rPr>
              <a:t>oppositions meant to indicate the </a:t>
            </a:r>
            <a:r>
              <a:rPr lang="en-US" sz="9600" dirty="0" smtClean="0">
                <a:cs typeface="Times New Roman"/>
              </a:rPr>
              <a:t>different points of</a:t>
            </a:r>
            <a:endParaRPr lang="en-US" sz="9600" dirty="0">
              <a:cs typeface="Times New Roman"/>
            </a:endParaRPr>
          </a:p>
          <a:p>
            <a:pPr marL="0" indent="0">
              <a:buNone/>
            </a:pPr>
            <a:r>
              <a:rPr lang="en-US" sz="9600" dirty="0">
                <a:cs typeface="Times New Roman"/>
              </a:rPr>
              <a:t> </a:t>
            </a:r>
            <a:r>
              <a:rPr lang="en-US" sz="9600" dirty="0" smtClean="0">
                <a:cs typeface="Times New Roman"/>
              </a:rPr>
              <a:t>             view </a:t>
            </a:r>
            <a:r>
              <a:rPr lang="en-US" sz="9600" dirty="0">
                <a:cs typeface="Times New Roman"/>
              </a:rPr>
              <a:t>on its subject </a:t>
            </a:r>
            <a:endParaRPr lang="en-US" sz="9600" dirty="0" smtClean="0">
              <a:cs typeface="Times New Roman"/>
            </a:endParaRPr>
          </a:p>
          <a:p>
            <a:pPr marL="0" indent="0">
              <a:buNone/>
            </a:pPr>
            <a:r>
              <a:rPr lang="en-US" sz="9600" dirty="0">
                <a:cs typeface="Times New Roman"/>
              </a:rPr>
              <a:t>	-these contrasts may be evaluative, </a:t>
            </a:r>
            <a:r>
              <a:rPr lang="en-US" sz="9600" dirty="0" smtClean="0">
                <a:cs typeface="Times New Roman"/>
              </a:rPr>
              <a:t>distinguishing</a:t>
            </a:r>
          </a:p>
          <a:p>
            <a:pPr marL="0" indent="0">
              <a:buNone/>
            </a:pPr>
            <a:r>
              <a:rPr lang="en-US" sz="9600" dirty="0">
                <a:cs typeface="Times New Roman"/>
              </a:rPr>
              <a:t> </a:t>
            </a:r>
            <a:r>
              <a:rPr lang="en-US" sz="9600" dirty="0" smtClean="0">
                <a:cs typeface="Times New Roman"/>
              </a:rPr>
              <a:t>              </a:t>
            </a:r>
            <a:r>
              <a:rPr lang="en-US" sz="9600" dirty="0">
                <a:cs typeface="Times New Roman"/>
              </a:rPr>
              <a:t>positive and negative events</a:t>
            </a:r>
          </a:p>
          <a:p>
            <a:pPr marL="0" indent="0">
              <a:buNone/>
            </a:pPr>
            <a:r>
              <a:rPr lang="en-US" sz="9600" dirty="0">
                <a:cs typeface="Times New Roman"/>
              </a:rPr>
              <a:t> </a:t>
            </a:r>
            <a:r>
              <a:rPr lang="en-US" sz="9600" dirty="0" smtClean="0">
                <a:cs typeface="Times New Roman"/>
              </a:rPr>
              <a:t>            -</a:t>
            </a:r>
            <a:r>
              <a:rPr lang="en-US" sz="9600" dirty="0">
                <a:cs typeface="Times New Roman"/>
              </a:rPr>
              <a:t>contrastive exposition may suggest a more </a:t>
            </a:r>
            <a:r>
              <a:rPr lang="en-US" sz="9600" dirty="0" smtClean="0">
                <a:cs typeface="Times New Roman"/>
              </a:rPr>
              <a:t>complicated</a:t>
            </a:r>
          </a:p>
          <a:p>
            <a:pPr marL="0" indent="0">
              <a:buNone/>
            </a:pPr>
            <a:r>
              <a:rPr lang="en-US" sz="9600" dirty="0">
                <a:cs typeface="Times New Roman"/>
              </a:rPr>
              <a:t> </a:t>
            </a:r>
            <a:r>
              <a:rPr lang="en-US" sz="9600" dirty="0" smtClean="0">
                <a:cs typeface="Times New Roman"/>
              </a:rPr>
              <a:t>             </a:t>
            </a:r>
            <a:r>
              <a:rPr lang="en-US" sz="9600" dirty="0">
                <a:cs typeface="Times New Roman"/>
              </a:rPr>
              <a:t>relationship between objects or </a:t>
            </a:r>
            <a:r>
              <a:rPr lang="en-US" sz="9600" dirty="0" smtClean="0">
                <a:cs typeface="Times New Roman"/>
              </a:rPr>
              <a:t>individuals</a:t>
            </a:r>
          </a:p>
          <a:p>
            <a:pPr marL="0" indent="0">
              <a:buNone/>
            </a:pPr>
            <a:endParaRPr lang="en-US" sz="9600" dirty="0">
              <a:cs typeface="Times New Roman"/>
            </a:endParaRPr>
          </a:p>
          <a:p>
            <a:pPr marL="0" indent="0">
              <a:buNone/>
            </a:pPr>
            <a:r>
              <a:rPr lang="en-US" sz="9600" dirty="0">
                <a:cs typeface="Times New Roman"/>
              </a:rPr>
              <a:t> </a:t>
            </a:r>
          </a:p>
          <a:p>
            <a:r>
              <a:rPr lang="en-US" sz="9600" dirty="0">
                <a:cs typeface="Times New Roman"/>
              </a:rPr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295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CINEMATIC INVESTIGATIONS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860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 smtClean="0"/>
              <a:t>1.Interrogative </a:t>
            </a:r>
            <a:r>
              <a:rPr lang="en-US" sz="9600" dirty="0"/>
              <a:t>or analytical </a:t>
            </a:r>
            <a:r>
              <a:rPr lang="en-US" sz="9600" dirty="0" smtClean="0"/>
              <a:t>positions</a:t>
            </a:r>
          </a:p>
          <a:p>
            <a:pPr marL="0" indent="0">
              <a:buNone/>
            </a:pPr>
            <a:r>
              <a:rPr lang="en-US" sz="9600" dirty="0"/>
              <a:t>	</a:t>
            </a:r>
            <a:r>
              <a:rPr lang="en-US" sz="9600" dirty="0" smtClean="0"/>
              <a:t>-</a:t>
            </a:r>
            <a:r>
              <a:rPr lang="en-US" sz="9600" dirty="0"/>
              <a:t>structure a movie either in terms of an implicit or </a:t>
            </a:r>
            <a:endParaRPr lang="en-US" sz="9600" dirty="0" smtClean="0"/>
          </a:p>
          <a:p>
            <a:pPr marL="0" indent="0">
              <a:buNone/>
            </a:pPr>
            <a:r>
              <a:rPr lang="en-US" sz="9600" dirty="0"/>
              <a:t>	</a:t>
            </a:r>
            <a:r>
              <a:rPr lang="en-US" sz="9600" dirty="0" smtClean="0"/>
              <a:t>explicit </a:t>
            </a:r>
            <a:r>
              <a:rPr lang="en-US" sz="9600" dirty="0"/>
              <a:t>question-and- </a:t>
            </a:r>
            <a:r>
              <a:rPr lang="en-US" sz="9600" dirty="0" smtClean="0"/>
              <a:t>answer </a:t>
            </a:r>
            <a:r>
              <a:rPr lang="en-US" sz="9600" dirty="0"/>
              <a:t>format or </a:t>
            </a:r>
            <a:r>
              <a:rPr lang="en-US" sz="9600" dirty="0" smtClean="0"/>
              <a:t>by other</a:t>
            </a:r>
            <a:endParaRPr lang="en-US" sz="9600" dirty="0"/>
          </a:p>
          <a:p>
            <a:pPr marL="0" indent="0">
              <a:buNone/>
            </a:pPr>
            <a:r>
              <a:rPr lang="en-US" sz="9600" dirty="0"/>
              <a:t>	</a:t>
            </a:r>
            <a:r>
              <a:rPr lang="en-US" sz="9600" dirty="0" smtClean="0"/>
              <a:t>techniques </a:t>
            </a:r>
            <a:r>
              <a:rPr lang="en-US" sz="9600" dirty="0"/>
              <a:t>that identify a subject as under investigation </a:t>
            </a:r>
          </a:p>
          <a:p>
            <a:pPr marL="0" indent="0">
              <a:buNone/>
            </a:pPr>
            <a:r>
              <a:rPr lang="en-US" sz="9600" dirty="0"/>
              <a:t>	-most common interrogative techniques is the use of a </a:t>
            </a:r>
            <a:endParaRPr lang="en-US" sz="9600" dirty="0" smtClean="0"/>
          </a:p>
          <a:p>
            <a:pPr marL="0" indent="0">
              <a:buNone/>
            </a:pPr>
            <a:r>
              <a:rPr lang="en-US" sz="9600" dirty="0"/>
              <a:t> </a:t>
            </a:r>
            <a:r>
              <a:rPr lang="en-US" sz="9600" dirty="0" smtClean="0"/>
              <a:t>            voiceover </a:t>
            </a:r>
            <a:r>
              <a:rPr lang="en-US" sz="9600" dirty="0"/>
              <a:t>or on camera voice that asks </a:t>
            </a:r>
            <a:r>
              <a:rPr lang="en-US" sz="9600" dirty="0" smtClean="0"/>
              <a:t>questions </a:t>
            </a:r>
            <a:r>
              <a:rPr lang="en-US" sz="9600" dirty="0"/>
              <a:t>of </a:t>
            </a:r>
            <a:endParaRPr lang="en-US" sz="9600" dirty="0" smtClean="0"/>
          </a:p>
          <a:p>
            <a:pPr marL="0" indent="0">
              <a:buNone/>
            </a:pPr>
            <a:r>
              <a:rPr lang="en-US" sz="9600" dirty="0"/>
              <a:t> </a:t>
            </a:r>
            <a:r>
              <a:rPr lang="en-US" sz="9600" dirty="0" smtClean="0"/>
              <a:t>            individuals </a:t>
            </a:r>
            <a:r>
              <a:rPr lang="en-US" sz="9600" dirty="0"/>
              <a:t>or objects that do or do not respond to </a:t>
            </a:r>
            <a:r>
              <a:rPr lang="en-US" sz="9600" dirty="0" smtClean="0"/>
              <a:t>the</a:t>
            </a:r>
          </a:p>
          <a:p>
            <a:pPr marL="0" indent="0">
              <a:buNone/>
            </a:pPr>
            <a:r>
              <a:rPr lang="en-US" sz="9600" dirty="0"/>
              <a:t> </a:t>
            </a:r>
            <a:r>
              <a:rPr lang="en-US" sz="9600" dirty="0" smtClean="0"/>
              <a:t>            </a:t>
            </a:r>
            <a:r>
              <a:rPr lang="en-US" sz="9600" dirty="0"/>
              <a:t>questioning</a:t>
            </a:r>
          </a:p>
          <a:p>
            <a:pPr marL="0" indent="0">
              <a:buNone/>
            </a:pPr>
            <a:r>
              <a:rPr lang="en-US" sz="9600" dirty="0"/>
              <a:t> </a:t>
            </a:r>
            <a:r>
              <a:rPr lang="en-US" sz="9600" dirty="0" smtClean="0"/>
              <a:t>           -</a:t>
            </a:r>
            <a:r>
              <a:rPr lang="en-US" sz="9600" dirty="0"/>
              <a:t>may also make the implied question even more </a:t>
            </a:r>
            <a:endParaRPr lang="en-US" sz="9600" dirty="0" smtClean="0"/>
          </a:p>
          <a:p>
            <a:pPr marL="0" indent="0">
              <a:buNone/>
            </a:pPr>
            <a:r>
              <a:rPr lang="en-US" sz="9600" dirty="0"/>
              <a:t> </a:t>
            </a:r>
            <a:r>
              <a:rPr lang="en-US" sz="9600" dirty="0" smtClean="0"/>
              <a:t>            complicated </a:t>
            </a:r>
            <a:r>
              <a:rPr lang="en-US" sz="9600" dirty="0"/>
              <a:t>by comparing and contrasting </a:t>
            </a:r>
            <a:r>
              <a:rPr lang="en-US" sz="9600" dirty="0" smtClean="0"/>
              <a:t>different</a:t>
            </a:r>
          </a:p>
          <a:p>
            <a:pPr marL="0" indent="0">
              <a:buNone/>
            </a:pPr>
            <a:r>
              <a:rPr lang="en-US" sz="9600" dirty="0"/>
              <a:t> </a:t>
            </a:r>
            <a:r>
              <a:rPr lang="en-US" sz="9600" dirty="0" smtClean="0"/>
              <a:t>           images </a:t>
            </a:r>
            <a:r>
              <a:rPr lang="en-US" sz="9600" dirty="0"/>
              <a:t>so layered and complex that they are difficult to </a:t>
            </a:r>
            <a:endParaRPr lang="en-US" sz="9600" dirty="0" smtClean="0"/>
          </a:p>
          <a:p>
            <a:pPr marL="0" indent="0">
              <a:buNone/>
            </a:pPr>
            <a:r>
              <a:rPr lang="en-US" sz="9600" dirty="0"/>
              <a:t> </a:t>
            </a:r>
            <a:r>
              <a:rPr lang="en-US" sz="9600" dirty="0" smtClean="0"/>
              <a:t>           explain </a:t>
            </a:r>
            <a:r>
              <a:rPr lang="en-US" sz="9600" dirty="0"/>
              <a:t>or respond to</a:t>
            </a:r>
          </a:p>
          <a:p>
            <a:r>
              <a:rPr lang="en-US" sz="9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56466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CINEMATIC </a:t>
            </a:r>
            <a:r>
              <a:rPr lang="en-US" b="1" dirty="0" smtClean="0"/>
              <a:t>INVESTIGATIONS, 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INTERROGATIVE, CON’T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-may lead to more knowledge about an experience or may make </a:t>
            </a:r>
            <a:r>
              <a:rPr lang="en-US" sz="2400" dirty="0" smtClean="0"/>
              <a:t>the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dirty="0"/>
              <a:t>question of how we </a:t>
            </a:r>
            <a:r>
              <a:rPr lang="en-US" sz="2400" dirty="0" smtClean="0"/>
              <a:t>know the </a:t>
            </a:r>
            <a:r>
              <a:rPr lang="en-US" sz="2400" dirty="0"/>
              <a:t>different cultures of the world the essential question of the film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Example</a:t>
            </a:r>
            <a:r>
              <a:rPr lang="en-US" sz="2400" dirty="0"/>
              <a:t>: Alain Renais's </a:t>
            </a:r>
            <a:r>
              <a:rPr lang="en-US" sz="2400" i="1" dirty="0"/>
              <a:t>Night and Fog </a:t>
            </a:r>
            <a:r>
              <a:rPr lang="en-US" sz="2400" dirty="0"/>
              <a:t>(1955) images of </a:t>
            </a:r>
            <a:r>
              <a:rPr lang="en-US" sz="2400" dirty="0" smtClean="0"/>
              <a:t>the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</a:t>
            </a:r>
            <a:r>
              <a:rPr lang="en-US" sz="2400" dirty="0"/>
              <a:t>Nazi concentration camps </a:t>
            </a:r>
            <a:r>
              <a:rPr lang="en-US" sz="2400" dirty="0" smtClean="0"/>
              <a:t>when the </a:t>
            </a:r>
            <a:r>
              <a:rPr lang="en-US" sz="2400" dirty="0"/>
              <a:t>survivors </a:t>
            </a:r>
            <a:r>
              <a:rPr lang="en-US" sz="2400" dirty="0" smtClean="0"/>
              <a:t>were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</a:t>
            </a:r>
            <a:r>
              <a:rPr lang="en-US" sz="2400" dirty="0"/>
              <a:t>liberated are alternated with contemporary </a:t>
            </a:r>
            <a:r>
              <a:rPr lang="en-US" sz="2400" dirty="0" smtClean="0"/>
              <a:t>images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of </a:t>
            </a:r>
            <a:r>
              <a:rPr lang="en-US" sz="2400" dirty="0"/>
              <a:t>the same empty </a:t>
            </a:r>
            <a:r>
              <a:rPr lang="en-US" sz="2400" dirty="0" smtClean="0"/>
              <a:t>camps</a:t>
            </a:r>
            <a:r>
              <a:rPr lang="en-US" sz="2400" dirty="0"/>
              <a:t>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http://www.youtube.com/watch?v=l8qTFuMcDLs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	</a:t>
            </a:r>
          </a:p>
          <a:p>
            <a:pPr marL="0" indent="0">
              <a:buNone/>
            </a:pPr>
            <a:r>
              <a:rPr lang="en-US" sz="2400" dirty="0" smtClean="0"/>
              <a:t> 		  The </a:t>
            </a:r>
            <a:r>
              <a:rPr lang="en-US" sz="2400" dirty="0"/>
              <a:t>complex organizational refrain of the film 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becomes </a:t>
            </a:r>
            <a:r>
              <a:rPr lang="en-US" sz="2400" dirty="0"/>
              <a:t>"Who is responsible</a:t>
            </a:r>
            <a:r>
              <a:rPr lang="en-US" sz="2400" dirty="0" smtClean="0"/>
              <a:t>?”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5043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CINEMATIC INVESTIGATION 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2. Expressive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</a:t>
            </a:r>
            <a:r>
              <a:rPr lang="en-US" sz="2400" dirty="0"/>
              <a:t>articulate a perspective either as the expression of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emotions</a:t>
            </a:r>
            <a:r>
              <a:rPr lang="en-US" sz="2400" dirty="0"/>
              <a:t>, beliefs, or some other personal </a:t>
            </a:r>
            <a:r>
              <a:rPr lang="en-US" sz="2400" dirty="0" smtClean="0"/>
              <a:t>or social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position </a:t>
            </a:r>
            <a:r>
              <a:rPr lang="en-US" sz="2400" dirty="0"/>
              <a:t>or an attempt to persuade an audience to feel </a:t>
            </a:r>
            <a:r>
              <a:rPr lang="en-US" sz="2400" dirty="0" smtClean="0"/>
              <a:t>a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certain </a:t>
            </a:r>
            <a:r>
              <a:rPr lang="en-US" sz="2400" dirty="0"/>
              <a:t>way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-</a:t>
            </a:r>
            <a:r>
              <a:rPr lang="en-US" sz="2400" dirty="0"/>
              <a:t>may emphasize a personal voice or vision as the </a:t>
            </a:r>
            <a:r>
              <a:rPr lang="en-US" sz="2400" dirty="0" smtClean="0"/>
              <a:t>main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</a:t>
            </a:r>
            <a:r>
              <a:rPr lang="en-US" sz="2400" dirty="0"/>
              <a:t>subject of the film dramatizes that </a:t>
            </a:r>
            <a:r>
              <a:rPr lang="en-US" sz="2400" dirty="0" smtClean="0"/>
              <a:t>personal presence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</a:t>
            </a:r>
            <a:r>
              <a:rPr lang="en-US" sz="2400" dirty="0"/>
              <a:t>through such techniques as voiceovers, handheld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camera </a:t>
            </a:r>
            <a:r>
              <a:rPr lang="en-US" sz="2400" dirty="0"/>
              <a:t>movements, or </a:t>
            </a:r>
            <a:r>
              <a:rPr lang="en-US" sz="2400" dirty="0" smtClean="0"/>
              <a:t>documents </a:t>
            </a:r>
            <a:r>
              <a:rPr lang="en-US" sz="2400" dirty="0"/>
              <a:t>such as old pictures</a:t>
            </a:r>
            <a:r>
              <a:rPr lang="en-US" sz="2400" dirty="0" smtClean="0"/>
              <a:t>,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letters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93693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233</TotalTime>
  <Words>353</Words>
  <Application>Microsoft Macintosh PowerPoint</Application>
  <PresentationFormat>On-screen Show (4:3)</PresentationFormat>
  <Paragraphs>156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 Black </vt:lpstr>
      <vt:lpstr>DOCUMENTARIES</vt:lpstr>
      <vt:lpstr>AIM OF DOCUMENTARIES</vt:lpstr>
      <vt:lpstr>VALUES AND TRADITIONS</vt:lpstr>
      <vt:lpstr>PowerPoint Presentation</vt:lpstr>
      <vt:lpstr>PowerPoint Presentation</vt:lpstr>
      <vt:lpstr>FORMS OF EXPOSITION</vt:lpstr>
      <vt:lpstr>CINEMATIC INVESTIGATIONS </vt:lpstr>
      <vt:lpstr>CINEMATIC INVESTIGATIONS, CON’T</vt:lpstr>
      <vt:lpstr>CINEMATIC INVESTIGATION CON’T</vt:lpstr>
      <vt:lpstr>PowerPoint Presentation</vt:lpstr>
      <vt:lpstr>PowerPoint Presentation</vt:lpstr>
      <vt:lpstr>PowerPoint Presentation</vt:lpstr>
      <vt:lpstr>FORMS OF EXPOSITION, CON’T</vt:lpstr>
      <vt:lpstr> QUESTIONS TO APPLY TO FILMS VIEWED IN CLASS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DOCUMENTARIES</dc:title>
  <dc:creator>Judith Zinis</dc:creator>
  <cp:lastModifiedBy>Judith Zinis</cp:lastModifiedBy>
  <cp:revision>26</cp:revision>
  <dcterms:created xsi:type="dcterms:W3CDTF">2013-03-04T10:49:59Z</dcterms:created>
  <dcterms:modified xsi:type="dcterms:W3CDTF">2013-03-18T18:36:58Z</dcterms:modified>
</cp:coreProperties>
</file>