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8"/>
  </p:notesMasterIdLst>
  <p:handoutMasterIdLst>
    <p:handoutMasterId r:id="rId59"/>
  </p:handoutMasterIdLst>
  <p:sldIdLst>
    <p:sldId id="347" r:id="rId2"/>
    <p:sldId id="302" r:id="rId3"/>
    <p:sldId id="327" r:id="rId4"/>
    <p:sldId id="295" r:id="rId5"/>
    <p:sldId id="278" r:id="rId6"/>
    <p:sldId id="305" r:id="rId7"/>
    <p:sldId id="301" r:id="rId8"/>
    <p:sldId id="299" r:id="rId9"/>
    <p:sldId id="304" r:id="rId10"/>
    <p:sldId id="296" r:id="rId11"/>
    <p:sldId id="303" r:id="rId12"/>
    <p:sldId id="280" r:id="rId13"/>
    <p:sldId id="298" r:id="rId14"/>
    <p:sldId id="348" r:id="rId15"/>
    <p:sldId id="329" r:id="rId16"/>
    <p:sldId id="297" r:id="rId17"/>
    <p:sldId id="294" r:id="rId18"/>
    <p:sldId id="292" r:id="rId19"/>
    <p:sldId id="330" r:id="rId20"/>
    <p:sldId id="287" r:id="rId21"/>
    <p:sldId id="291" r:id="rId22"/>
    <p:sldId id="331" r:id="rId23"/>
    <p:sldId id="290" r:id="rId24"/>
    <p:sldId id="332" r:id="rId25"/>
    <p:sldId id="333" r:id="rId26"/>
    <p:sldId id="334" r:id="rId27"/>
    <p:sldId id="282" r:id="rId28"/>
    <p:sldId id="335" r:id="rId29"/>
    <p:sldId id="316" r:id="rId30"/>
    <p:sldId id="317" r:id="rId31"/>
    <p:sldId id="337" r:id="rId32"/>
    <p:sldId id="340" r:id="rId33"/>
    <p:sldId id="341" r:id="rId34"/>
    <p:sldId id="343" r:id="rId35"/>
    <p:sldId id="339" r:id="rId36"/>
    <p:sldId id="338" r:id="rId37"/>
    <p:sldId id="344" r:id="rId38"/>
    <p:sldId id="345" r:id="rId39"/>
    <p:sldId id="308" r:id="rId40"/>
    <p:sldId id="318" r:id="rId41"/>
    <p:sldId id="306" r:id="rId42"/>
    <p:sldId id="307" r:id="rId43"/>
    <p:sldId id="312" r:id="rId44"/>
    <p:sldId id="324" r:id="rId45"/>
    <p:sldId id="326" r:id="rId46"/>
    <p:sldId id="313" r:id="rId47"/>
    <p:sldId id="311" r:id="rId48"/>
    <p:sldId id="319" r:id="rId49"/>
    <p:sldId id="320" r:id="rId50"/>
    <p:sldId id="321" r:id="rId51"/>
    <p:sldId id="322" r:id="rId52"/>
    <p:sldId id="310" r:id="rId53"/>
    <p:sldId id="323" r:id="rId54"/>
    <p:sldId id="346" r:id="rId55"/>
    <p:sldId id="279" r:id="rId56"/>
    <p:sldId id="350" r:id="rId57"/>
  </p:sldIdLst>
  <p:sldSz cx="9144000" cy="6858000" type="screen4x3"/>
  <p:notesSz cx="6858000" cy="9144000"/>
  <p:custShowLst>
    <p:custShow name="Custom Show 1" id="0">
      <p:sldLst>
        <p:sld r:id="rId6"/>
        <p:sld r:id="rId56"/>
      </p:sldLst>
    </p:custShow>
  </p:custShowLst>
  <p:defaultTextStyle>
    <a:defPPr>
      <a:defRPr lang="en-US"/>
    </a:defPPr>
    <a:lvl1pPr algn="l" defTabSz="457200" rtl="0" eaLnBrk="0" fontAlgn="base" hangingPunct="0">
      <a:spcBef>
        <a:spcPct val="0"/>
      </a:spcBef>
      <a:spcAft>
        <a:spcPct val="0"/>
      </a:spcAft>
      <a:defRPr kern="1200">
        <a:solidFill>
          <a:schemeClr val="tx1"/>
        </a:solidFill>
        <a:latin typeface="Book Antiqua" pitchFamily="18" charset="0"/>
        <a:ea typeface="MS PGothic" pitchFamily="34" charset="-128"/>
        <a:cs typeface="+mn-cs"/>
      </a:defRPr>
    </a:lvl1pPr>
    <a:lvl2pPr marL="457200" algn="l" defTabSz="457200" rtl="0" eaLnBrk="0" fontAlgn="base" hangingPunct="0">
      <a:spcBef>
        <a:spcPct val="0"/>
      </a:spcBef>
      <a:spcAft>
        <a:spcPct val="0"/>
      </a:spcAft>
      <a:defRPr kern="1200">
        <a:solidFill>
          <a:schemeClr val="tx1"/>
        </a:solidFill>
        <a:latin typeface="Book Antiqua" pitchFamily="18" charset="0"/>
        <a:ea typeface="MS PGothic" pitchFamily="34" charset="-128"/>
        <a:cs typeface="+mn-cs"/>
      </a:defRPr>
    </a:lvl2pPr>
    <a:lvl3pPr marL="914400" algn="l" defTabSz="457200" rtl="0" eaLnBrk="0" fontAlgn="base" hangingPunct="0">
      <a:spcBef>
        <a:spcPct val="0"/>
      </a:spcBef>
      <a:spcAft>
        <a:spcPct val="0"/>
      </a:spcAft>
      <a:defRPr kern="1200">
        <a:solidFill>
          <a:schemeClr val="tx1"/>
        </a:solidFill>
        <a:latin typeface="Book Antiqua" pitchFamily="18" charset="0"/>
        <a:ea typeface="MS PGothic" pitchFamily="34" charset="-128"/>
        <a:cs typeface="+mn-cs"/>
      </a:defRPr>
    </a:lvl3pPr>
    <a:lvl4pPr marL="1371600" algn="l" defTabSz="457200" rtl="0" eaLnBrk="0" fontAlgn="base" hangingPunct="0">
      <a:spcBef>
        <a:spcPct val="0"/>
      </a:spcBef>
      <a:spcAft>
        <a:spcPct val="0"/>
      </a:spcAft>
      <a:defRPr kern="1200">
        <a:solidFill>
          <a:schemeClr val="tx1"/>
        </a:solidFill>
        <a:latin typeface="Book Antiqua" pitchFamily="18" charset="0"/>
        <a:ea typeface="MS PGothic" pitchFamily="34" charset="-128"/>
        <a:cs typeface="+mn-cs"/>
      </a:defRPr>
    </a:lvl4pPr>
    <a:lvl5pPr marL="1828800" algn="l" defTabSz="457200" rtl="0" eaLnBrk="0" fontAlgn="base" hangingPunct="0">
      <a:spcBef>
        <a:spcPct val="0"/>
      </a:spcBef>
      <a:spcAft>
        <a:spcPct val="0"/>
      </a:spcAft>
      <a:defRPr kern="1200">
        <a:solidFill>
          <a:schemeClr val="tx1"/>
        </a:solidFill>
        <a:latin typeface="Book Antiqua" pitchFamily="18" charset="0"/>
        <a:ea typeface="MS PGothic" pitchFamily="34" charset="-128"/>
        <a:cs typeface="+mn-cs"/>
      </a:defRPr>
    </a:lvl5pPr>
    <a:lvl6pPr marL="2286000" algn="l" defTabSz="914400" rtl="0" eaLnBrk="1" latinLnBrk="0" hangingPunct="1">
      <a:defRPr kern="1200">
        <a:solidFill>
          <a:schemeClr val="tx1"/>
        </a:solidFill>
        <a:latin typeface="Book Antiqua" pitchFamily="18" charset="0"/>
        <a:ea typeface="MS PGothic" pitchFamily="34" charset="-128"/>
        <a:cs typeface="+mn-cs"/>
      </a:defRPr>
    </a:lvl6pPr>
    <a:lvl7pPr marL="2743200" algn="l" defTabSz="914400" rtl="0" eaLnBrk="1" latinLnBrk="0" hangingPunct="1">
      <a:defRPr kern="1200">
        <a:solidFill>
          <a:schemeClr val="tx1"/>
        </a:solidFill>
        <a:latin typeface="Book Antiqua" pitchFamily="18" charset="0"/>
        <a:ea typeface="MS PGothic" pitchFamily="34" charset="-128"/>
        <a:cs typeface="+mn-cs"/>
      </a:defRPr>
    </a:lvl7pPr>
    <a:lvl8pPr marL="3200400" algn="l" defTabSz="914400" rtl="0" eaLnBrk="1" latinLnBrk="0" hangingPunct="1">
      <a:defRPr kern="1200">
        <a:solidFill>
          <a:schemeClr val="tx1"/>
        </a:solidFill>
        <a:latin typeface="Book Antiqua" pitchFamily="18" charset="0"/>
        <a:ea typeface="MS PGothic" pitchFamily="34" charset="-128"/>
        <a:cs typeface="+mn-cs"/>
      </a:defRPr>
    </a:lvl8pPr>
    <a:lvl9pPr marL="3657600" algn="l" defTabSz="914400" rtl="0" eaLnBrk="1" latinLnBrk="0" hangingPunct="1">
      <a:defRPr kern="1200">
        <a:solidFill>
          <a:schemeClr val="tx1"/>
        </a:solidFill>
        <a:latin typeface="Book Antiqua"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rgbClr val="FF0000"/>
    </p:penClr>
  </p:showPr>
  <p:clrMru>
    <a:srgbClr val="5577AE"/>
    <a:srgbClr val="6188C7"/>
    <a:srgbClr val="9FD62E"/>
    <a:srgbClr val="F28B1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1"/>
    <p:restoredTop sz="76565"/>
  </p:normalViewPr>
  <p:slideViewPr>
    <p:cSldViewPr snapToGrid="0" snapToObjects="1">
      <p:cViewPr varScale="1">
        <p:scale>
          <a:sx n="55" d="100"/>
          <a:sy n="55" d="100"/>
        </p:scale>
        <p:origin x="-180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endParaRPr lang="el-GR"/>
          </a:p>
        </p:txBody>
      </p:sp>
      <p:sp>
        <p:nvSpPr>
          <p:cNvPr id="3" name="Date Placeholder 2"/>
          <p:cNvSpPr>
            <a:spLocks noGrp="1"/>
          </p:cNvSpPr>
          <p:nvPr>
            <p:ph type="dt" sz="quarter"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6D3F2F64-B71C-4BBA-9A4A-C85EE86E1584}" type="datetimeFigureOut">
              <a:rPr lang="en-US"/>
              <a:pPr/>
              <a:t>1/14/2018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endParaRPr lang="el-G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561B6E1D-2A7C-493E-B2BC-DBB8D9A0CDAD}"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defRPr>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defRPr>
            </a:lvl1pPr>
          </a:lstStyle>
          <a:p>
            <a:fld id="{35D1AA45-5D9C-4F7F-A270-0F4D430A9438}" type="datetimeFigureOut">
              <a:rPr lang="en-US"/>
              <a:pPr/>
              <a:t>1/14/2018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defRPr>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fld id="{88C69273-5DFA-48AE-8F19-37E11E701382}"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6387" name="Slide Number Placeholder 3"/>
          <p:cNvSpPr>
            <a:spLocks noGrp="1"/>
          </p:cNvSpPr>
          <p:nvPr>
            <p:ph type="sldNum" sz="quarter" idx="5"/>
          </p:nvPr>
        </p:nvSpPr>
        <p:spPr bwMode="auto">
          <a:noFill/>
          <a:ln>
            <a:miter lim="800000"/>
            <a:headEnd/>
            <a:tailEnd/>
          </a:ln>
        </p:spPr>
        <p:txBody>
          <a:bodyPr/>
          <a:lstStyle/>
          <a:p>
            <a:fld id="{7B726663-048E-4C8A-9796-1AF5673DB897}" type="slidenum">
              <a:rPr lang="en-US"/>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noTextEdit="1"/>
          </p:cNvSpPr>
          <p:nvPr>
            <p:ph type="sldImg"/>
          </p:nvPr>
        </p:nvSpPr>
        <p:spPr bwMode="auto">
          <a:noFill/>
          <a:ln>
            <a:solidFill>
              <a:srgbClr val="000000"/>
            </a:solidFill>
            <a:miter lim="800000"/>
            <a:headEnd/>
            <a:tailEnd/>
          </a:ln>
        </p:spPr>
      </p:sp>
      <p:sp>
        <p:nvSpPr>
          <p:cNvPr id="36866" name="Notes Placeholder 2"/>
          <p:cNvSpPr>
            <a:spLocks noGrp="1"/>
          </p:cNvSpPr>
          <p:nvPr>
            <p:ph type="body" idx="1"/>
          </p:nvPr>
        </p:nvSpPr>
        <p:spPr bwMode="auto">
          <a:noFill/>
        </p:spPr>
        <p:txBody>
          <a:bodyPr wrap="square" numCol="1" anchor="t" anchorCtr="0" compatLnSpc="1">
            <a:prstTxWarp prst="textNoShape">
              <a:avLst/>
            </a:prstTxWarp>
          </a:bodyPr>
          <a:lstStyle/>
          <a:p>
            <a:pPr lvl="2" eaLnBrk="1" hangingPunct="1">
              <a:spcBef>
                <a:spcPct val="0"/>
              </a:spcBef>
            </a:pPr>
            <a:r>
              <a:rPr lang="en-US" dirty="0" smtClean="0">
                <a:latin typeface="Arial" pitchFamily="34" charset="0"/>
              </a:rPr>
              <a:t>Essays</a:t>
            </a:r>
          </a:p>
          <a:p>
            <a:pPr lvl="2" eaLnBrk="1" hangingPunct="1">
              <a:spcBef>
                <a:spcPct val="0"/>
              </a:spcBef>
            </a:pPr>
            <a:r>
              <a:rPr lang="en-US" dirty="0" smtClean="0">
                <a:latin typeface="Arial" pitchFamily="34" charset="0"/>
              </a:rPr>
              <a:t>MLA recommends that when you divide an essay into sections that you number those sections with an Arabic number and a period followed by a space and the section name.</a:t>
            </a:r>
          </a:p>
          <a:p>
            <a:pPr lvl="2" eaLnBrk="1" hangingPunct="1">
              <a:spcBef>
                <a:spcPct val="0"/>
              </a:spcBef>
            </a:pPr>
            <a:r>
              <a:rPr lang="en-US" dirty="0" smtClean="0">
                <a:latin typeface="Arial" pitchFamily="34" charset="0"/>
              </a:rPr>
              <a:t>Books</a:t>
            </a:r>
          </a:p>
          <a:p>
            <a:pPr lvl="2" eaLnBrk="1" hangingPunct="1">
              <a:spcBef>
                <a:spcPct val="0"/>
              </a:spcBef>
            </a:pPr>
            <a:r>
              <a:rPr lang="en-US" dirty="0" smtClean="0">
                <a:latin typeface="Arial" pitchFamily="34" charset="0"/>
              </a:rPr>
              <a:t>MLA does not have a prescribed system of headings for books. If you are only using one level of headings, meaning that all of the sections are distinct and parallel and have no additional sections that fit within them, MLA recommends that these sections resemble one another grammatically. For instance, if your headings are typically short phrases, make all of the headings short phrases (and not, for example, full sentences). Otherwise, the formatting is up to you. It should, however, be consistent throughout the document.</a:t>
            </a:r>
          </a:p>
          <a:p>
            <a:pPr lvl="2" eaLnBrk="1" hangingPunct="1">
              <a:spcBef>
                <a:spcPct val="0"/>
              </a:spcBef>
            </a:pPr>
            <a:r>
              <a:rPr lang="en-US" dirty="0" smtClean="0">
                <a:latin typeface="Arial" pitchFamily="34" charset="0"/>
              </a:rPr>
              <a:t>If you employ multiple levels of headings (some of your sections have sections within sections), you may want to provide a key of your chosen level headings and their formatting to your instructor or editor. </a:t>
            </a:r>
          </a:p>
          <a:p>
            <a:pPr eaLnBrk="1" hangingPunct="1">
              <a:spcBef>
                <a:spcPct val="0"/>
              </a:spcBef>
            </a:pPr>
            <a:endParaRPr lang="en-US" dirty="0" smtClean="0"/>
          </a:p>
        </p:txBody>
      </p:sp>
      <p:sp>
        <p:nvSpPr>
          <p:cNvPr id="36867" name="Slide Number Placeholder 3"/>
          <p:cNvSpPr>
            <a:spLocks noGrp="1"/>
          </p:cNvSpPr>
          <p:nvPr>
            <p:ph type="sldNum" sz="quarter" idx="5"/>
          </p:nvPr>
        </p:nvSpPr>
        <p:spPr bwMode="auto">
          <a:noFill/>
          <a:ln>
            <a:miter lim="800000"/>
            <a:headEnd/>
            <a:tailEnd/>
          </a:ln>
        </p:spPr>
        <p:txBody>
          <a:bodyPr/>
          <a:lstStyle/>
          <a:p>
            <a:fld id="{1BB3B771-8661-478A-BE87-BB82CEEBA6B2}" type="slidenum">
              <a:rPr lang="en-US"/>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38915" name="Slide Number Placeholder 3"/>
          <p:cNvSpPr>
            <a:spLocks noGrp="1"/>
          </p:cNvSpPr>
          <p:nvPr>
            <p:ph type="sldNum" sz="quarter" idx="5"/>
          </p:nvPr>
        </p:nvSpPr>
        <p:spPr bwMode="auto">
          <a:noFill/>
          <a:ln>
            <a:miter lim="800000"/>
            <a:headEnd/>
            <a:tailEnd/>
          </a:ln>
        </p:spPr>
        <p:txBody>
          <a:bodyPr/>
          <a:lstStyle/>
          <a:p>
            <a:fld id="{8781714B-F4C6-41D9-B9BA-7677F7D0C437}" type="slidenum">
              <a:rPr lang="en-US"/>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noTextEdi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lvl="2" eaLnBrk="1" hangingPunct="1">
              <a:spcBef>
                <a:spcPct val="0"/>
              </a:spcBef>
            </a:pPr>
            <a:endParaRPr lang="en-US" altLang="ja-JP" dirty="0" smtClean="0">
              <a:latin typeface="Arial" pitchFamily="34" charset="0"/>
            </a:endParaRPr>
          </a:p>
          <a:p>
            <a:pPr lvl="2" eaLnBrk="1" hangingPunct="1">
              <a:spcBef>
                <a:spcPct val="0"/>
              </a:spcBef>
              <a:buFontTx/>
              <a:buChar char="•"/>
            </a:pPr>
            <a:r>
              <a:rPr lang="en-US" dirty="0" smtClean="0">
                <a:latin typeface="Arial" pitchFamily="34" charset="0"/>
              </a:rPr>
              <a:t>Any source information that you provide in-text must correspond to the source information on the works-cited page. More specifically, whatever signal word or phrase you provide to your readers in the text, must be the first thing that appears on the left-hand margin of the corresponding entry in the works-cited list (so the author</a:t>
            </a:r>
            <a:r>
              <a:rPr lang="en-US" altLang="en-US" dirty="0" smtClean="0">
                <a:latin typeface="Arial" pitchFamily="34" charset="0"/>
              </a:rPr>
              <a:t>’</a:t>
            </a:r>
            <a:r>
              <a:rPr lang="en-US" dirty="0" smtClean="0">
                <a:latin typeface="Arial" pitchFamily="34" charset="0"/>
              </a:rPr>
              <a:t>s last name or the title, usually, with no punctuation in between) </a:t>
            </a:r>
          </a:p>
        </p:txBody>
      </p:sp>
      <p:sp>
        <p:nvSpPr>
          <p:cNvPr id="40963" name="Slide Number Placeholder 3"/>
          <p:cNvSpPr>
            <a:spLocks noGrp="1"/>
          </p:cNvSpPr>
          <p:nvPr>
            <p:ph type="sldNum" sz="quarter" idx="5"/>
          </p:nvPr>
        </p:nvSpPr>
        <p:spPr bwMode="auto">
          <a:noFill/>
          <a:ln>
            <a:miter lim="800000"/>
            <a:headEnd/>
            <a:tailEnd/>
          </a:ln>
        </p:spPr>
        <p:txBody>
          <a:bodyPr/>
          <a:lstStyle/>
          <a:p>
            <a:fld id="{65ABCC2A-677A-4711-9D52-A0E313C187B9}" type="slidenum">
              <a:rPr lang="en-US"/>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noTextEdi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lvl="2" eaLnBrk="1" hangingPunct="1">
              <a:spcBef>
                <a:spcPct val="0"/>
              </a:spcBef>
              <a:buFontTx/>
              <a:buNone/>
            </a:pPr>
            <a:r>
              <a:rPr lang="en-US" dirty="0" smtClean="0">
                <a:latin typeface="Arial" pitchFamily="34" charset="0"/>
              </a:rPr>
              <a:t> </a:t>
            </a:r>
            <a:endParaRPr lang="en-US" dirty="0" smtClean="0">
              <a:latin typeface="Arial" pitchFamily="34" charset="0"/>
            </a:endParaRPr>
          </a:p>
        </p:txBody>
      </p:sp>
      <p:sp>
        <p:nvSpPr>
          <p:cNvPr id="40963" name="Slide Number Placeholder 3"/>
          <p:cNvSpPr>
            <a:spLocks noGrp="1"/>
          </p:cNvSpPr>
          <p:nvPr>
            <p:ph type="sldNum" sz="quarter" idx="5"/>
          </p:nvPr>
        </p:nvSpPr>
        <p:spPr bwMode="auto">
          <a:noFill/>
          <a:ln>
            <a:miter lim="800000"/>
            <a:headEnd/>
            <a:tailEnd/>
          </a:ln>
        </p:spPr>
        <p:txBody>
          <a:bodyPr/>
          <a:lstStyle/>
          <a:p>
            <a:fld id="{65ABCC2A-677A-4711-9D52-A0E313C187B9}" type="slidenum">
              <a:rPr lang="en-US"/>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noTextEdit="1"/>
          </p:cNvSpPr>
          <p:nvPr>
            <p:ph type="sldImg"/>
          </p:nvPr>
        </p:nvSpPr>
        <p:spPr bwMode="auto">
          <a:noFill/>
          <a:ln>
            <a:solidFill>
              <a:srgbClr val="000000"/>
            </a:solidFill>
            <a:miter lim="800000"/>
            <a:headEnd/>
            <a:tailEnd/>
          </a:ln>
        </p:spPr>
      </p:sp>
      <p:sp>
        <p:nvSpPr>
          <p:cNvPr id="430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43011" name="Slide Number Placeholder 3"/>
          <p:cNvSpPr>
            <a:spLocks noGrp="1"/>
          </p:cNvSpPr>
          <p:nvPr>
            <p:ph type="sldNum" sz="quarter" idx="5"/>
          </p:nvPr>
        </p:nvSpPr>
        <p:spPr bwMode="auto">
          <a:noFill/>
          <a:ln>
            <a:miter lim="800000"/>
            <a:headEnd/>
            <a:tailEnd/>
          </a:ln>
        </p:spPr>
        <p:txBody>
          <a:bodyPr/>
          <a:lstStyle/>
          <a:p>
            <a:fld id="{89223365-E31B-4150-93BB-E11ECDFD5BEF}" type="slidenum">
              <a:rPr lang="en-US"/>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noTextEdit="1"/>
          </p:cNvSpPr>
          <p:nvPr>
            <p:ph type="sldImg"/>
          </p:nvPr>
        </p:nvSpPr>
        <p:spPr bwMode="auto">
          <a:noFill/>
          <a:ln>
            <a:solidFill>
              <a:srgbClr val="000000"/>
            </a:solidFill>
            <a:miter lim="800000"/>
            <a:headEnd/>
            <a:tailEnd/>
          </a:ln>
        </p:spPr>
      </p:sp>
      <p:sp>
        <p:nvSpPr>
          <p:cNvPr id="43010" name="Notes Placeholder 2"/>
          <p:cNvSpPr>
            <a:spLocks noGrp="1"/>
          </p:cNvSpPr>
          <p:nvPr>
            <p:ph type="body" idx="1"/>
          </p:nvPr>
        </p:nvSpPr>
        <p:spPr bwMode="auto">
          <a:noFill/>
        </p:spPr>
        <p:txBody>
          <a:bodyPr wrap="square" numCol="1" anchor="t" anchorCtr="0" compatLnSpc="1">
            <a:prstTxWarp prst="textNoShape">
              <a:avLst/>
            </a:prstTxWarp>
          </a:bodyPr>
          <a:lstStyle/>
          <a:p>
            <a:pPr lvl="2" eaLnBrk="1" hangingPunct="1">
              <a:spcBef>
                <a:spcPct val="0"/>
              </a:spcBef>
            </a:pPr>
            <a:r>
              <a:rPr lang="en-US" dirty="0" smtClean="0">
                <a:latin typeface="Arial" pitchFamily="34" charset="0"/>
              </a:rPr>
              <a:t>In-Text Citations: Author-Page Style</a:t>
            </a:r>
          </a:p>
          <a:p>
            <a:pPr lvl="2" eaLnBrk="1" hangingPunct="1">
              <a:spcBef>
                <a:spcPct val="0"/>
              </a:spcBef>
            </a:pPr>
            <a:endParaRPr lang="en-US" dirty="0" smtClean="0">
              <a:latin typeface="Arial" pitchFamily="34" charset="0"/>
            </a:endParaRPr>
          </a:p>
          <a:p>
            <a:pPr lvl="2" eaLnBrk="1" hangingPunct="1">
              <a:spcBef>
                <a:spcPct val="0"/>
              </a:spcBef>
            </a:pPr>
            <a:r>
              <a:rPr lang="en-US" dirty="0" smtClean="0">
                <a:latin typeface="Arial" pitchFamily="34" charset="0"/>
              </a:rPr>
              <a:t>MLA format follows the author-page method of in-text citation. This means that the author's last name and the page number(s) from which the quotation or paraphrase is taken must appear in the text, and a complete reference should appear in your works-cited page. The author's name may appear either in the sentence itself or in parentheses following the quotation or paraphrase, but the page number(s) should always appear in the parentheses, not in the text of your sentence.</a:t>
            </a:r>
          </a:p>
          <a:p>
            <a:pPr lvl="2" eaLnBrk="1" hangingPunct="1">
              <a:spcBef>
                <a:spcPct val="0"/>
              </a:spcBef>
            </a:pPr>
            <a:endParaRPr lang="en-US" dirty="0" smtClean="0">
              <a:latin typeface="Arial" pitchFamily="34" charset="0"/>
            </a:endParaRPr>
          </a:p>
          <a:p>
            <a:pPr lvl="2" eaLnBrk="1" hangingPunct="1">
              <a:spcBef>
                <a:spcPct val="0"/>
              </a:spcBef>
            </a:pPr>
            <a:r>
              <a:rPr lang="en-US" dirty="0" smtClean="0">
                <a:latin typeface="Arial" pitchFamily="34" charset="0"/>
              </a:rPr>
              <a:t>The both citations in the in-text examples on this slide, (263) and (Wordsworth 263), tell readers that the information in the sentence can be located on page 263 of a work by the author, William Wordsworth. If readers want more information about this source, they can turn to the works-cited list, where, under Wordsworth, they would find the information in the corresponding entry also shown on this slide. </a:t>
            </a:r>
          </a:p>
          <a:p>
            <a:pPr eaLnBrk="1" hangingPunct="1">
              <a:spcBef>
                <a:spcPct val="0"/>
              </a:spcBef>
            </a:pPr>
            <a:endParaRPr lang="en-US" dirty="0" smtClean="0"/>
          </a:p>
        </p:txBody>
      </p:sp>
      <p:sp>
        <p:nvSpPr>
          <p:cNvPr id="43011" name="Slide Number Placeholder 3"/>
          <p:cNvSpPr>
            <a:spLocks noGrp="1"/>
          </p:cNvSpPr>
          <p:nvPr>
            <p:ph type="sldNum" sz="quarter" idx="5"/>
          </p:nvPr>
        </p:nvSpPr>
        <p:spPr bwMode="auto">
          <a:noFill/>
          <a:ln>
            <a:miter lim="800000"/>
            <a:headEnd/>
            <a:tailEnd/>
          </a:ln>
        </p:spPr>
        <p:txBody>
          <a:bodyPr/>
          <a:lstStyle/>
          <a:p>
            <a:fld id="{89223365-E31B-4150-93BB-E11ECDFD5BEF}" type="slidenum">
              <a:rPr lang="en-US"/>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p:spPr>
      </p:sp>
      <p:sp>
        <p:nvSpPr>
          <p:cNvPr id="450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spcAft>
                <a:spcPts val="1200"/>
              </a:spcAft>
            </a:pPr>
            <a:endParaRPr lang="en-US" dirty="0" smtClean="0"/>
          </a:p>
        </p:txBody>
      </p:sp>
      <p:sp>
        <p:nvSpPr>
          <p:cNvPr id="45059" name="Slide Number Placeholder 3"/>
          <p:cNvSpPr>
            <a:spLocks noGrp="1"/>
          </p:cNvSpPr>
          <p:nvPr>
            <p:ph type="sldNum" sz="quarter" idx="5"/>
          </p:nvPr>
        </p:nvSpPr>
        <p:spPr bwMode="auto">
          <a:noFill/>
          <a:ln>
            <a:miter lim="800000"/>
            <a:headEnd/>
            <a:tailEnd/>
          </a:ln>
        </p:spPr>
        <p:txBody>
          <a:bodyPr/>
          <a:lstStyle/>
          <a:p>
            <a:fld id="{1CB07E2D-FC75-45C0-B789-22993F026C80}" type="slidenum">
              <a:rPr lang="en-US"/>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noTextEdit="1"/>
          </p:cNvSpPr>
          <p:nvPr>
            <p:ph type="sldImg"/>
          </p:nvPr>
        </p:nvSpPr>
        <p:spPr bwMode="auto">
          <a:noFill/>
          <a:ln>
            <a:solidFill>
              <a:srgbClr val="000000"/>
            </a:solidFill>
            <a:miter lim="800000"/>
            <a:headEnd/>
            <a:tailEnd/>
          </a:ln>
        </p:spPr>
      </p:sp>
      <p:sp>
        <p:nvSpPr>
          <p:cNvPr id="512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51203" name="Slide Number Placeholder 3"/>
          <p:cNvSpPr>
            <a:spLocks noGrp="1"/>
          </p:cNvSpPr>
          <p:nvPr>
            <p:ph type="sldNum" sz="quarter" idx="5"/>
          </p:nvPr>
        </p:nvSpPr>
        <p:spPr bwMode="auto">
          <a:noFill/>
          <a:ln>
            <a:miter lim="800000"/>
            <a:headEnd/>
            <a:tailEnd/>
          </a:ln>
        </p:spPr>
        <p:txBody>
          <a:bodyPr/>
          <a:lstStyle/>
          <a:p>
            <a:fld id="{73076CEA-58E1-47CC-BF09-6DF7F6DB504D}" type="slidenum">
              <a:rPr lang="en-US"/>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noTextEdit="1"/>
          </p:cNvSpPr>
          <p:nvPr>
            <p:ph type="sldImg"/>
          </p:nvPr>
        </p:nvSpPr>
        <p:spPr bwMode="auto">
          <a:noFill/>
          <a:ln>
            <a:solidFill>
              <a:srgbClr val="000000"/>
            </a:solidFill>
            <a:miter lim="800000"/>
            <a:headEnd/>
            <a:tailEnd/>
          </a:ln>
        </p:spPr>
      </p:sp>
      <p:sp>
        <p:nvSpPr>
          <p:cNvPr id="512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51203" name="Slide Number Placeholder 3"/>
          <p:cNvSpPr>
            <a:spLocks noGrp="1"/>
          </p:cNvSpPr>
          <p:nvPr>
            <p:ph type="sldNum" sz="quarter" idx="5"/>
          </p:nvPr>
        </p:nvSpPr>
        <p:spPr bwMode="auto">
          <a:noFill/>
          <a:ln>
            <a:miter lim="800000"/>
            <a:headEnd/>
            <a:tailEnd/>
          </a:ln>
        </p:spPr>
        <p:txBody>
          <a:bodyPr/>
          <a:lstStyle/>
          <a:p>
            <a:fld id="{73076CEA-58E1-47CC-BF09-6DF7F6DB504D}" type="slidenum">
              <a:rPr lang="en-US"/>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noTextEdit="1"/>
          </p:cNvSpPr>
          <p:nvPr>
            <p:ph type="sldImg"/>
          </p:nvPr>
        </p:nvSpPr>
        <p:spPr bwMode="auto">
          <a:noFill/>
          <a:ln>
            <a:solidFill>
              <a:srgbClr val="000000"/>
            </a:solidFill>
            <a:miter lim="800000"/>
            <a:headEnd/>
            <a:tailEnd/>
          </a:ln>
        </p:spPr>
      </p:sp>
      <p:sp>
        <p:nvSpPr>
          <p:cNvPr id="5325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spcAft>
                <a:spcPts val="1200"/>
              </a:spcAft>
            </a:pPr>
            <a:endParaRPr lang="en-US" b="1" dirty="0" smtClean="0">
              <a:latin typeface="Arial" pitchFamily="34" charset="0"/>
            </a:endParaRPr>
          </a:p>
        </p:txBody>
      </p:sp>
      <p:sp>
        <p:nvSpPr>
          <p:cNvPr id="53251" name="Slide Number Placeholder 3"/>
          <p:cNvSpPr>
            <a:spLocks noGrp="1"/>
          </p:cNvSpPr>
          <p:nvPr>
            <p:ph type="sldNum" sz="quarter" idx="5"/>
          </p:nvPr>
        </p:nvSpPr>
        <p:spPr bwMode="auto">
          <a:noFill/>
          <a:ln>
            <a:miter lim="800000"/>
            <a:headEnd/>
            <a:tailEnd/>
          </a:ln>
        </p:spPr>
        <p:txBody>
          <a:bodyPr/>
          <a:lstStyle/>
          <a:p>
            <a:fld id="{CA3566A7-AC0E-4949-AA15-36C9478B552D}" type="slidenum">
              <a:rPr lang="en-US"/>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bwMode="auto">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8435" name="Slide Number Placeholder 3"/>
          <p:cNvSpPr>
            <a:spLocks noGrp="1"/>
          </p:cNvSpPr>
          <p:nvPr>
            <p:ph type="sldNum" sz="quarter" idx="5"/>
          </p:nvPr>
        </p:nvSpPr>
        <p:spPr bwMode="auto">
          <a:noFill/>
          <a:ln>
            <a:miter lim="800000"/>
            <a:headEnd/>
            <a:tailEnd/>
          </a:ln>
        </p:spPr>
        <p:txBody>
          <a:bodyPr/>
          <a:lstStyle/>
          <a:p>
            <a:fld id="{989FF870-34B3-4F83-A6C7-CEA02491EDCC}" type="slidenum">
              <a:rPr lang="en-US"/>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noTextEdit="1"/>
          </p:cNvSpPr>
          <p:nvPr>
            <p:ph type="sldImg"/>
          </p:nvPr>
        </p:nvSpPr>
        <p:spPr bwMode="auto">
          <a:noFill/>
          <a:ln>
            <a:solidFill>
              <a:srgbClr val="000000"/>
            </a:solidFill>
            <a:miter lim="800000"/>
            <a:headEnd/>
            <a:tailEnd/>
          </a:ln>
        </p:spPr>
      </p:sp>
      <p:sp>
        <p:nvSpPr>
          <p:cNvPr id="552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55299" name="Slide Number Placeholder 3"/>
          <p:cNvSpPr>
            <a:spLocks noGrp="1"/>
          </p:cNvSpPr>
          <p:nvPr>
            <p:ph type="sldNum" sz="quarter" idx="5"/>
          </p:nvPr>
        </p:nvSpPr>
        <p:spPr bwMode="auto">
          <a:noFill/>
          <a:ln>
            <a:miter lim="800000"/>
            <a:headEnd/>
            <a:tailEnd/>
          </a:ln>
        </p:spPr>
        <p:txBody>
          <a:bodyPr/>
          <a:lstStyle/>
          <a:p>
            <a:fld id="{D394D268-81F1-4D8D-8CAD-3AC8EFB33DCA}" type="slidenum">
              <a:rPr lang="en-US"/>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noTextEdit="1"/>
          </p:cNvSpPr>
          <p:nvPr>
            <p:ph type="sldImg"/>
          </p:nvPr>
        </p:nvSpPr>
        <p:spPr bwMode="auto">
          <a:noFill/>
          <a:ln>
            <a:solidFill>
              <a:srgbClr val="000000"/>
            </a:solidFill>
            <a:miter lim="800000"/>
            <a:headEnd/>
            <a:tailEnd/>
          </a:ln>
        </p:spPr>
      </p:sp>
      <p:sp>
        <p:nvSpPr>
          <p:cNvPr id="552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spcAft>
                <a:spcPts val="1200"/>
              </a:spcAft>
            </a:pPr>
            <a:endParaRPr lang="en-US" b="1" dirty="0" smtClean="0">
              <a:latin typeface="Arial" pitchFamily="34" charset="0"/>
            </a:endParaRPr>
          </a:p>
          <a:p>
            <a:pPr eaLnBrk="1" hangingPunct="1">
              <a:spcBef>
                <a:spcPct val="0"/>
              </a:spcBef>
            </a:pPr>
            <a:endParaRPr lang="en-US" dirty="0" smtClean="0"/>
          </a:p>
        </p:txBody>
      </p:sp>
      <p:sp>
        <p:nvSpPr>
          <p:cNvPr id="55299" name="Slide Number Placeholder 3"/>
          <p:cNvSpPr>
            <a:spLocks noGrp="1"/>
          </p:cNvSpPr>
          <p:nvPr>
            <p:ph type="sldNum" sz="quarter" idx="5"/>
          </p:nvPr>
        </p:nvSpPr>
        <p:spPr bwMode="auto">
          <a:noFill/>
          <a:ln>
            <a:miter lim="800000"/>
            <a:headEnd/>
            <a:tailEnd/>
          </a:ln>
        </p:spPr>
        <p:txBody>
          <a:bodyPr/>
          <a:lstStyle/>
          <a:p>
            <a:fld id="{D394D268-81F1-4D8D-8CAD-3AC8EFB33DCA}" type="slidenum">
              <a:rPr lang="en-US"/>
              <a:pPr/>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noTextEdit="1"/>
          </p:cNvSpPr>
          <p:nvPr>
            <p:ph type="sldImg"/>
          </p:nvPr>
        </p:nvSpPr>
        <p:spPr bwMode="auto">
          <a:noFill/>
          <a:ln>
            <a:solidFill>
              <a:srgbClr val="000000"/>
            </a:solidFill>
            <a:miter lim="800000"/>
            <a:headEnd/>
            <a:tailEnd/>
          </a:ln>
        </p:spPr>
      </p:sp>
      <p:sp>
        <p:nvSpPr>
          <p:cNvPr id="5939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spcAft>
                <a:spcPts val="1200"/>
              </a:spcAft>
            </a:pPr>
            <a:endParaRPr lang="en-US" b="1" dirty="0" smtClean="0">
              <a:latin typeface="Arial" pitchFamily="34" charset="0"/>
            </a:endParaRPr>
          </a:p>
          <a:p>
            <a:pPr eaLnBrk="1" hangingPunct="1">
              <a:spcBef>
                <a:spcPct val="0"/>
              </a:spcBef>
            </a:pPr>
            <a:endParaRPr lang="en-US" dirty="0" smtClean="0"/>
          </a:p>
        </p:txBody>
      </p:sp>
      <p:sp>
        <p:nvSpPr>
          <p:cNvPr id="59395" name="Slide Number Placeholder 3"/>
          <p:cNvSpPr>
            <a:spLocks noGrp="1"/>
          </p:cNvSpPr>
          <p:nvPr>
            <p:ph type="sldNum" sz="quarter" idx="5"/>
          </p:nvPr>
        </p:nvSpPr>
        <p:spPr bwMode="auto">
          <a:noFill/>
          <a:ln>
            <a:miter lim="800000"/>
            <a:headEnd/>
            <a:tailEnd/>
          </a:ln>
        </p:spPr>
        <p:txBody>
          <a:bodyPr/>
          <a:lstStyle/>
          <a:p>
            <a:fld id="{FA745FA5-B8DE-4A88-8387-9D7070F93349}" type="slidenum">
              <a:rPr lang="en-US"/>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noTextEdit="1"/>
          </p:cNvSpPr>
          <p:nvPr>
            <p:ph type="sldImg"/>
          </p:nvPr>
        </p:nvSpPr>
        <p:spPr bwMode="auto">
          <a:noFill/>
          <a:ln>
            <a:solidFill>
              <a:srgbClr val="000000"/>
            </a:solidFill>
            <a:miter lim="800000"/>
            <a:headEnd/>
            <a:tailEnd/>
          </a:ln>
        </p:spPr>
      </p:sp>
      <p:sp>
        <p:nvSpPr>
          <p:cNvPr id="5939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spcAft>
                <a:spcPts val="1200"/>
              </a:spcAft>
            </a:pPr>
            <a:endParaRPr lang="en-US" b="1" dirty="0" smtClean="0">
              <a:latin typeface="Arial" pitchFamily="34" charset="0"/>
            </a:endParaRPr>
          </a:p>
          <a:p>
            <a:pPr eaLnBrk="1" hangingPunct="1">
              <a:spcBef>
                <a:spcPct val="0"/>
              </a:spcBef>
            </a:pPr>
            <a:endParaRPr lang="en-US" dirty="0" smtClean="0"/>
          </a:p>
        </p:txBody>
      </p:sp>
      <p:sp>
        <p:nvSpPr>
          <p:cNvPr id="59395" name="Slide Number Placeholder 3"/>
          <p:cNvSpPr>
            <a:spLocks noGrp="1"/>
          </p:cNvSpPr>
          <p:nvPr>
            <p:ph type="sldNum" sz="quarter" idx="5"/>
          </p:nvPr>
        </p:nvSpPr>
        <p:spPr bwMode="auto">
          <a:noFill/>
          <a:ln>
            <a:miter lim="800000"/>
            <a:headEnd/>
            <a:tailEnd/>
          </a:ln>
        </p:spPr>
        <p:txBody>
          <a:bodyPr/>
          <a:lstStyle/>
          <a:p>
            <a:fld id="{FA745FA5-B8DE-4A88-8387-9D7070F93349}" type="slidenum">
              <a:rPr lang="en-US"/>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p:cNvSpPr>
            <a:spLocks noGrp="1" noRot="1" noChangeAspect="1" noTextEdit="1"/>
          </p:cNvSpPr>
          <p:nvPr>
            <p:ph type="sldImg"/>
          </p:nvPr>
        </p:nvSpPr>
        <p:spPr bwMode="auto">
          <a:noFill/>
          <a:ln>
            <a:solidFill>
              <a:srgbClr val="000000"/>
            </a:solidFill>
            <a:miter lim="800000"/>
            <a:headEnd/>
            <a:tailEnd/>
          </a:ln>
        </p:spPr>
      </p:sp>
      <p:sp>
        <p:nvSpPr>
          <p:cNvPr id="6553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spcAft>
                <a:spcPts val="1200"/>
              </a:spcAft>
            </a:pPr>
            <a:endParaRPr lang="en-US" b="1" dirty="0" smtClean="0">
              <a:latin typeface="Arial" pitchFamily="34" charset="0"/>
            </a:endParaRPr>
          </a:p>
        </p:txBody>
      </p:sp>
      <p:sp>
        <p:nvSpPr>
          <p:cNvPr id="65539" name="Slide Number Placeholder 3"/>
          <p:cNvSpPr>
            <a:spLocks noGrp="1"/>
          </p:cNvSpPr>
          <p:nvPr>
            <p:ph type="sldNum" sz="quarter" idx="5"/>
          </p:nvPr>
        </p:nvSpPr>
        <p:spPr bwMode="auto">
          <a:noFill/>
          <a:ln>
            <a:miter lim="800000"/>
            <a:headEnd/>
            <a:tailEnd/>
          </a:ln>
        </p:spPr>
        <p:txBody>
          <a:bodyPr/>
          <a:lstStyle/>
          <a:p>
            <a:fld id="{DAEA2A79-E004-4356-849B-CDC9371AB48A}" type="slidenum">
              <a:rPr lang="en-US"/>
              <a:pPr/>
              <a:t>25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p:cNvSpPr>
            <a:spLocks noGrp="1" noRot="1" noChangeAspect="1" noTextEdit="1"/>
          </p:cNvSpPr>
          <p:nvPr>
            <p:ph type="sldImg"/>
          </p:nvPr>
        </p:nvSpPr>
        <p:spPr bwMode="auto">
          <a:noFill/>
          <a:ln>
            <a:solidFill>
              <a:srgbClr val="000000"/>
            </a:solidFill>
            <a:miter lim="800000"/>
            <a:headEnd/>
            <a:tailEnd/>
          </a:ln>
        </p:spPr>
      </p:sp>
      <p:sp>
        <p:nvSpPr>
          <p:cNvPr id="6553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spcAft>
                <a:spcPts val="1200"/>
              </a:spcAft>
            </a:pPr>
            <a:r>
              <a:rPr lang="en-US" b="1" dirty="0" smtClean="0">
                <a:latin typeface="Arial" pitchFamily="34" charset="0"/>
              </a:rPr>
              <a:t>Short Quotations</a:t>
            </a:r>
          </a:p>
          <a:p>
            <a:pPr eaLnBrk="1" hangingPunct="1">
              <a:spcBef>
                <a:spcPct val="0"/>
              </a:spcBef>
              <a:spcAft>
                <a:spcPts val="1200"/>
              </a:spcAft>
            </a:pPr>
            <a:r>
              <a:rPr lang="en-US" dirty="0" smtClean="0">
                <a:latin typeface="Arial" pitchFamily="34" charset="0"/>
              </a:rPr>
              <a:t>If a prose quotation runs no more than four lines and requires no special emphasis, put it in quotation marks and incorporate it into the text.. Provide the author and specific page citation in the text, and include a complete entry in the works-cited page. Punctuation marks such as periods, commas, and semicolons should appear after the parenthetical citation. Question marks and exclamation points should appear within the quotation marks if they are a part of the quoted passage but after the parenthetical citation if they are a part of your text. </a:t>
            </a:r>
          </a:p>
        </p:txBody>
      </p:sp>
      <p:sp>
        <p:nvSpPr>
          <p:cNvPr id="65539" name="Slide Number Placeholder 3"/>
          <p:cNvSpPr>
            <a:spLocks noGrp="1"/>
          </p:cNvSpPr>
          <p:nvPr>
            <p:ph type="sldNum" sz="quarter" idx="5"/>
          </p:nvPr>
        </p:nvSpPr>
        <p:spPr bwMode="auto">
          <a:noFill/>
          <a:ln>
            <a:miter lim="800000"/>
            <a:headEnd/>
            <a:tailEnd/>
          </a:ln>
        </p:spPr>
        <p:txBody>
          <a:bodyPr/>
          <a:lstStyle/>
          <a:p>
            <a:fld id="{DAEA2A79-E004-4356-849B-CDC9371AB48A}" type="slidenum">
              <a:rPr lang="en-US"/>
              <a:pPr/>
              <a:t>26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p:cNvSpPr>
            <a:spLocks noGrp="1" noRot="1" noChangeAspect="1" noTextEdit="1"/>
          </p:cNvSpPr>
          <p:nvPr>
            <p:ph type="sldImg"/>
          </p:nvPr>
        </p:nvSpPr>
        <p:spPr bwMode="auto">
          <a:noFill/>
          <a:ln>
            <a:solidFill>
              <a:srgbClr val="000000"/>
            </a:solidFill>
            <a:miter lim="800000"/>
            <a:headEnd/>
            <a:tailEnd/>
          </a:ln>
        </p:spPr>
      </p:sp>
      <p:sp>
        <p:nvSpPr>
          <p:cNvPr id="675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spcAft>
                <a:spcPts val="1200"/>
              </a:spcAft>
            </a:pPr>
            <a:endParaRPr lang="en-US" dirty="0" smtClean="0"/>
          </a:p>
        </p:txBody>
      </p:sp>
      <p:sp>
        <p:nvSpPr>
          <p:cNvPr id="67587" name="Slide Number Placeholder 3"/>
          <p:cNvSpPr>
            <a:spLocks noGrp="1"/>
          </p:cNvSpPr>
          <p:nvPr>
            <p:ph type="sldNum" sz="quarter" idx="5"/>
          </p:nvPr>
        </p:nvSpPr>
        <p:spPr bwMode="auto">
          <a:noFill/>
          <a:ln>
            <a:miter lim="800000"/>
            <a:headEnd/>
            <a:tailEnd/>
          </a:ln>
        </p:spPr>
        <p:txBody>
          <a:bodyPr/>
          <a:lstStyle/>
          <a:p>
            <a:fld id="{F7964951-B24A-496E-88DE-8C4F91255B07}" type="slidenum">
              <a:rPr lang="en-US"/>
              <a:pPr/>
              <a:t>27</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p:cNvSpPr>
            <a:spLocks noGrp="1" noRot="1" noChangeAspect="1" noTextEdit="1"/>
          </p:cNvSpPr>
          <p:nvPr>
            <p:ph type="sldImg"/>
          </p:nvPr>
        </p:nvSpPr>
        <p:spPr bwMode="auto">
          <a:noFill/>
          <a:ln>
            <a:solidFill>
              <a:srgbClr val="000000"/>
            </a:solidFill>
            <a:miter lim="800000"/>
            <a:headEnd/>
            <a:tailEnd/>
          </a:ln>
        </p:spPr>
      </p:sp>
      <p:sp>
        <p:nvSpPr>
          <p:cNvPr id="675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spcAft>
                <a:spcPts val="1200"/>
              </a:spcAft>
            </a:pPr>
            <a:r>
              <a:rPr lang="en-US" dirty="0" smtClean="0">
                <a:latin typeface="Arial" pitchFamily="34" charset="0"/>
              </a:rPr>
              <a:t>In quotations that are five or more lines of text, start the quotation on a new line, with the entire quote indented </a:t>
            </a:r>
            <a:r>
              <a:rPr lang="en-US" b="1" dirty="0" smtClean="0">
                <a:latin typeface="Arial" pitchFamily="34" charset="0"/>
              </a:rPr>
              <a:t>half an inch</a:t>
            </a:r>
            <a:r>
              <a:rPr lang="en-US" dirty="0" smtClean="0">
                <a:latin typeface="Arial" pitchFamily="34" charset="0"/>
              </a:rPr>
              <a:t> from the left margin; maintain double-spacing. Do not indent the first line an extra amount or add quotation marks not present in the original. Use a colon to introduce the quotation (unless your introductory wording does not require punctuation). Your parenthetical citation should come </a:t>
            </a:r>
            <a:r>
              <a:rPr lang="en-US" b="1" dirty="0" smtClean="0">
                <a:latin typeface="Arial" pitchFamily="34" charset="0"/>
              </a:rPr>
              <a:t>after</a:t>
            </a:r>
            <a:r>
              <a:rPr lang="en-US" dirty="0" smtClean="0">
                <a:latin typeface="Arial" pitchFamily="34" charset="0"/>
              </a:rPr>
              <a:t> the closing punctuation mark. </a:t>
            </a:r>
            <a:r>
              <a:rPr lang="en-US" b="1" dirty="0" smtClean="0">
                <a:latin typeface="Arial" pitchFamily="34" charset="0"/>
              </a:rPr>
              <a:t>Note: </a:t>
            </a:r>
            <a:r>
              <a:rPr lang="en-US" dirty="0" smtClean="0">
                <a:latin typeface="Arial" pitchFamily="34" charset="0"/>
              </a:rPr>
              <a:t>If a new paragraph begins in the middle of the quotation, indent its first line.</a:t>
            </a:r>
            <a:endParaRPr lang="en-US" dirty="0" smtClean="0"/>
          </a:p>
        </p:txBody>
      </p:sp>
      <p:sp>
        <p:nvSpPr>
          <p:cNvPr id="67587" name="Slide Number Placeholder 3"/>
          <p:cNvSpPr>
            <a:spLocks noGrp="1"/>
          </p:cNvSpPr>
          <p:nvPr>
            <p:ph type="sldNum" sz="quarter" idx="5"/>
          </p:nvPr>
        </p:nvSpPr>
        <p:spPr bwMode="auto">
          <a:noFill/>
          <a:ln>
            <a:miter lim="800000"/>
            <a:headEnd/>
            <a:tailEnd/>
          </a:ln>
        </p:spPr>
        <p:txBody>
          <a:bodyPr/>
          <a:lstStyle/>
          <a:p>
            <a:fld id="{F7964951-B24A-496E-88DE-8C4F91255B07}" type="slidenum">
              <a:rPr lang="en-US"/>
              <a:pPr/>
              <a:t>28</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noTextEdit="1"/>
          </p:cNvSpPr>
          <p:nvPr>
            <p:ph type="sldImg"/>
          </p:nvPr>
        </p:nvSpPr>
        <p:spPr bwMode="auto">
          <a:noFill/>
          <a:ln>
            <a:solidFill>
              <a:srgbClr val="000000"/>
            </a:solidFill>
            <a:miter lim="800000"/>
            <a:headEnd/>
            <a:tailEnd/>
          </a:ln>
        </p:spPr>
      </p:sp>
      <p:sp>
        <p:nvSpPr>
          <p:cNvPr id="69634"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If you quote part or all of a line of verse that does not require special emphasis, put it in quotation marks within your text, just as you would a line of prose. You may also incorporate two or three lines this way, using a forward slash with a space on each side ( / ) to indicate to your reader where the line breaks fall.</a:t>
            </a:r>
          </a:p>
          <a:p>
            <a:r>
              <a:rPr lang="en-US" dirty="0" smtClean="0"/>
              <a:t>If a stanza break occurs in the quotation, mark it with two forward slashes ( // ).</a:t>
            </a:r>
          </a:p>
          <a:p>
            <a:r>
              <a:rPr lang="en-US" dirty="0" smtClean="0"/>
              <a:t>If the edition of your text provides line numbers, identify them in your in-text citation. Do not count lines if numbers are not provided. Instead, cite page numbers or another explicit division numbering (such as stanzas, cantos, etc.).</a:t>
            </a:r>
          </a:p>
        </p:txBody>
      </p:sp>
      <p:sp>
        <p:nvSpPr>
          <p:cNvPr id="69635" name="Slide Number Placeholder 3"/>
          <p:cNvSpPr>
            <a:spLocks noGrp="1"/>
          </p:cNvSpPr>
          <p:nvPr>
            <p:ph type="sldNum" sz="quarter" idx="5"/>
          </p:nvPr>
        </p:nvSpPr>
        <p:spPr bwMode="auto">
          <a:noFill/>
          <a:ln>
            <a:miter lim="800000"/>
            <a:headEnd/>
            <a:tailEnd/>
          </a:ln>
        </p:spPr>
        <p:txBody>
          <a:bodyPr/>
          <a:lstStyle/>
          <a:p>
            <a:fld id="{5FC8376A-44F9-441B-B785-55A08E74D799}" type="slidenum">
              <a:rPr lang="en-US"/>
              <a:pPr/>
              <a:t>29</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noTextEdit="1"/>
          </p:cNvSpPr>
          <p:nvPr>
            <p:ph type="sldImg"/>
          </p:nvPr>
        </p:nvSpPr>
        <p:spPr bwMode="auto">
          <a:noFill/>
          <a:ln>
            <a:solidFill>
              <a:srgbClr val="000000"/>
            </a:solidFill>
            <a:miter lim="800000"/>
            <a:headEnd/>
            <a:tailEnd/>
          </a:ln>
        </p:spPr>
      </p:sp>
      <p:sp>
        <p:nvSpPr>
          <p:cNvPr id="71682"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71683" name="Slide Number Placeholder 3"/>
          <p:cNvSpPr>
            <a:spLocks noGrp="1"/>
          </p:cNvSpPr>
          <p:nvPr>
            <p:ph type="sldNum" sz="quarter" idx="5"/>
          </p:nvPr>
        </p:nvSpPr>
        <p:spPr bwMode="auto">
          <a:noFill/>
          <a:ln>
            <a:miter lim="800000"/>
            <a:headEnd/>
            <a:tailEnd/>
          </a:ln>
        </p:spPr>
        <p:txBody>
          <a:bodyPr/>
          <a:lstStyle/>
          <a:p>
            <a:fld id="{89826268-1541-4B76-867A-584B9682B862}" type="slidenum">
              <a:rPr lang="en-US"/>
              <a:pPr/>
              <a:t>30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0483" name="Slide Number Placeholder 3"/>
          <p:cNvSpPr>
            <a:spLocks noGrp="1"/>
          </p:cNvSpPr>
          <p:nvPr>
            <p:ph type="sldNum" sz="quarter" idx="5"/>
          </p:nvPr>
        </p:nvSpPr>
        <p:spPr bwMode="auto">
          <a:noFill/>
          <a:ln>
            <a:miter lim="800000"/>
            <a:headEnd/>
            <a:tailEnd/>
          </a:ln>
        </p:spPr>
        <p:txBody>
          <a:bodyPr/>
          <a:lstStyle/>
          <a:p>
            <a:fld id="{08FB9D7F-69BC-46CD-9FD2-C00676B0535E}" type="slidenum">
              <a:rPr lang="en-US"/>
              <a:pPr/>
              <a:t>4</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noTextEdit="1"/>
          </p:cNvSpPr>
          <p:nvPr>
            <p:ph type="sldImg"/>
          </p:nvPr>
        </p:nvSpPr>
        <p:spPr bwMode="auto">
          <a:noFill/>
          <a:ln>
            <a:solidFill>
              <a:srgbClr val="000000"/>
            </a:solidFill>
            <a:miter lim="800000"/>
            <a:headEnd/>
            <a:tailEnd/>
          </a:ln>
        </p:spPr>
      </p:sp>
      <p:sp>
        <p:nvSpPr>
          <p:cNvPr id="69634"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69635" name="Slide Number Placeholder 3"/>
          <p:cNvSpPr>
            <a:spLocks noGrp="1"/>
          </p:cNvSpPr>
          <p:nvPr>
            <p:ph type="sldNum" sz="quarter" idx="5"/>
          </p:nvPr>
        </p:nvSpPr>
        <p:spPr bwMode="auto">
          <a:noFill/>
          <a:ln>
            <a:miter lim="800000"/>
            <a:headEnd/>
            <a:tailEnd/>
          </a:ln>
        </p:spPr>
        <p:txBody>
          <a:bodyPr/>
          <a:lstStyle/>
          <a:p>
            <a:fld id="{5FC8376A-44F9-441B-B785-55A08E74D799}" type="slidenum">
              <a:rPr lang="en-US"/>
              <a:pPr/>
              <a:t>31</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noTextEdit="1"/>
          </p:cNvSpPr>
          <p:nvPr>
            <p:ph type="sldImg"/>
          </p:nvPr>
        </p:nvSpPr>
        <p:spPr bwMode="auto">
          <a:noFill/>
          <a:ln>
            <a:solidFill>
              <a:srgbClr val="000000"/>
            </a:solidFill>
            <a:miter lim="800000"/>
            <a:headEnd/>
            <a:tailEnd/>
          </a:ln>
        </p:spPr>
      </p:sp>
      <p:sp>
        <p:nvSpPr>
          <p:cNvPr id="69634"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69635" name="Slide Number Placeholder 3"/>
          <p:cNvSpPr>
            <a:spLocks noGrp="1"/>
          </p:cNvSpPr>
          <p:nvPr>
            <p:ph type="sldNum" sz="quarter" idx="5"/>
          </p:nvPr>
        </p:nvSpPr>
        <p:spPr bwMode="auto">
          <a:noFill/>
          <a:ln>
            <a:miter lim="800000"/>
            <a:headEnd/>
            <a:tailEnd/>
          </a:ln>
        </p:spPr>
        <p:txBody>
          <a:bodyPr/>
          <a:lstStyle/>
          <a:p>
            <a:fld id="{5FC8376A-44F9-441B-B785-55A08E74D799}" type="slidenum">
              <a:rPr lang="en-US"/>
              <a:pPr/>
              <a:t>32</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noTextEdit="1"/>
          </p:cNvSpPr>
          <p:nvPr>
            <p:ph type="sldImg"/>
          </p:nvPr>
        </p:nvSpPr>
        <p:spPr bwMode="auto">
          <a:noFill/>
          <a:ln>
            <a:solidFill>
              <a:srgbClr val="000000"/>
            </a:solidFill>
            <a:miter lim="800000"/>
            <a:headEnd/>
            <a:tailEnd/>
          </a:ln>
        </p:spPr>
      </p:sp>
      <p:sp>
        <p:nvSpPr>
          <p:cNvPr id="69634"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69635" name="Slide Number Placeholder 3"/>
          <p:cNvSpPr>
            <a:spLocks noGrp="1"/>
          </p:cNvSpPr>
          <p:nvPr>
            <p:ph type="sldNum" sz="quarter" idx="5"/>
          </p:nvPr>
        </p:nvSpPr>
        <p:spPr bwMode="auto">
          <a:noFill/>
          <a:ln>
            <a:miter lim="800000"/>
            <a:headEnd/>
            <a:tailEnd/>
          </a:ln>
        </p:spPr>
        <p:txBody>
          <a:bodyPr/>
          <a:lstStyle/>
          <a:p>
            <a:fld id="{5FC8376A-44F9-441B-B785-55A08E74D799}" type="slidenum">
              <a:rPr lang="en-US"/>
              <a:pPr/>
              <a:t>33</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noTextEdit="1"/>
          </p:cNvSpPr>
          <p:nvPr>
            <p:ph type="sldImg"/>
          </p:nvPr>
        </p:nvSpPr>
        <p:spPr bwMode="auto">
          <a:noFill/>
          <a:ln>
            <a:solidFill>
              <a:srgbClr val="000000"/>
            </a:solidFill>
            <a:miter lim="800000"/>
            <a:headEnd/>
            <a:tailEnd/>
          </a:ln>
        </p:spPr>
      </p:sp>
      <p:sp>
        <p:nvSpPr>
          <p:cNvPr id="69634"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69635" name="Slide Number Placeholder 3"/>
          <p:cNvSpPr>
            <a:spLocks noGrp="1"/>
          </p:cNvSpPr>
          <p:nvPr>
            <p:ph type="sldNum" sz="quarter" idx="5"/>
          </p:nvPr>
        </p:nvSpPr>
        <p:spPr bwMode="auto">
          <a:noFill/>
          <a:ln>
            <a:miter lim="800000"/>
            <a:headEnd/>
            <a:tailEnd/>
          </a:ln>
        </p:spPr>
        <p:txBody>
          <a:bodyPr/>
          <a:lstStyle/>
          <a:p>
            <a:fld id="{5FC8376A-44F9-441B-B785-55A08E74D799}" type="slidenum">
              <a:rPr lang="en-US"/>
              <a:pPr/>
              <a:t>34</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noTextEdit="1"/>
          </p:cNvSpPr>
          <p:nvPr>
            <p:ph type="sldImg"/>
          </p:nvPr>
        </p:nvSpPr>
        <p:spPr bwMode="auto">
          <a:noFill/>
          <a:ln>
            <a:solidFill>
              <a:srgbClr val="000000"/>
            </a:solidFill>
            <a:miter lim="800000"/>
            <a:headEnd/>
            <a:tailEnd/>
          </a:ln>
        </p:spPr>
      </p:sp>
      <p:sp>
        <p:nvSpPr>
          <p:cNvPr id="69634"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69635" name="Slide Number Placeholder 3"/>
          <p:cNvSpPr>
            <a:spLocks noGrp="1"/>
          </p:cNvSpPr>
          <p:nvPr>
            <p:ph type="sldNum" sz="quarter" idx="5"/>
          </p:nvPr>
        </p:nvSpPr>
        <p:spPr bwMode="auto">
          <a:noFill/>
          <a:ln>
            <a:miter lim="800000"/>
            <a:headEnd/>
            <a:tailEnd/>
          </a:ln>
        </p:spPr>
        <p:txBody>
          <a:bodyPr/>
          <a:lstStyle/>
          <a:p>
            <a:fld id="{5FC8376A-44F9-441B-B785-55A08E74D799}" type="slidenum">
              <a:rPr lang="en-US"/>
              <a:pPr/>
              <a:t>35</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noTextEdit="1"/>
          </p:cNvSpPr>
          <p:nvPr>
            <p:ph type="sldImg"/>
          </p:nvPr>
        </p:nvSpPr>
        <p:spPr bwMode="auto">
          <a:noFill/>
          <a:ln>
            <a:solidFill>
              <a:srgbClr val="000000"/>
            </a:solidFill>
            <a:miter lim="800000"/>
            <a:headEnd/>
            <a:tailEnd/>
          </a:ln>
        </p:spPr>
      </p:sp>
      <p:sp>
        <p:nvSpPr>
          <p:cNvPr id="69634"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69635" name="Slide Number Placeholder 3"/>
          <p:cNvSpPr>
            <a:spLocks noGrp="1"/>
          </p:cNvSpPr>
          <p:nvPr>
            <p:ph type="sldNum" sz="quarter" idx="5"/>
          </p:nvPr>
        </p:nvSpPr>
        <p:spPr bwMode="auto">
          <a:noFill/>
          <a:ln>
            <a:miter lim="800000"/>
            <a:headEnd/>
            <a:tailEnd/>
          </a:ln>
        </p:spPr>
        <p:txBody>
          <a:bodyPr/>
          <a:lstStyle/>
          <a:p>
            <a:fld id="{5FC8376A-44F9-441B-B785-55A08E74D799}" type="slidenum">
              <a:rPr lang="en-US"/>
              <a:pPr/>
              <a:t>37</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noTextEdit="1"/>
          </p:cNvSpPr>
          <p:nvPr>
            <p:ph type="sldImg"/>
          </p:nvPr>
        </p:nvSpPr>
        <p:spPr bwMode="auto">
          <a:noFill/>
          <a:ln>
            <a:solidFill>
              <a:srgbClr val="000000"/>
            </a:solidFill>
            <a:miter lim="800000"/>
            <a:headEnd/>
            <a:tailEnd/>
          </a:ln>
        </p:spPr>
      </p:sp>
      <p:sp>
        <p:nvSpPr>
          <p:cNvPr id="69634"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69635" name="Slide Number Placeholder 3"/>
          <p:cNvSpPr>
            <a:spLocks noGrp="1"/>
          </p:cNvSpPr>
          <p:nvPr>
            <p:ph type="sldNum" sz="quarter" idx="5"/>
          </p:nvPr>
        </p:nvSpPr>
        <p:spPr bwMode="auto">
          <a:noFill/>
          <a:ln>
            <a:miter lim="800000"/>
            <a:headEnd/>
            <a:tailEnd/>
          </a:ln>
        </p:spPr>
        <p:txBody>
          <a:bodyPr/>
          <a:lstStyle/>
          <a:p>
            <a:fld id="{5FC8376A-44F9-441B-B785-55A08E74D799}" type="slidenum">
              <a:rPr lang="en-US"/>
              <a:pPr/>
              <a:t>38</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Image Placeholder 1"/>
          <p:cNvSpPr>
            <a:spLocks noGrp="1" noRot="1" noChangeAspect="1" noTextEdit="1"/>
          </p:cNvSpPr>
          <p:nvPr>
            <p:ph type="sldImg"/>
          </p:nvPr>
        </p:nvSpPr>
        <p:spPr bwMode="auto">
          <a:noFill/>
          <a:ln>
            <a:solidFill>
              <a:srgbClr val="000000"/>
            </a:solidFill>
            <a:miter lim="800000"/>
            <a:headEnd/>
            <a:tailEnd/>
          </a:ln>
        </p:spPr>
      </p:sp>
      <p:sp>
        <p:nvSpPr>
          <p:cNvPr id="7373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spcAft>
                <a:spcPts val="1200"/>
              </a:spcAft>
            </a:pPr>
            <a:r>
              <a:rPr lang="en-US" b="1" dirty="0" smtClean="0">
                <a:latin typeface="Arial" pitchFamily="34" charset="0"/>
              </a:rPr>
              <a:t>Adding or Omitting Words In Quotations</a:t>
            </a:r>
          </a:p>
          <a:p>
            <a:pPr eaLnBrk="1" hangingPunct="1">
              <a:spcBef>
                <a:spcPct val="0"/>
              </a:spcBef>
              <a:spcAft>
                <a:spcPts val="1200"/>
              </a:spcAft>
            </a:pPr>
            <a:endParaRPr lang="en-US" b="1" dirty="0" smtClean="0">
              <a:latin typeface="Arial" pitchFamily="34" charset="0"/>
            </a:endParaRPr>
          </a:p>
          <a:p>
            <a:pPr eaLnBrk="1" hangingPunct="1">
              <a:spcBef>
                <a:spcPct val="0"/>
              </a:spcBef>
              <a:spcAft>
                <a:spcPts val="1200"/>
              </a:spcAft>
            </a:pPr>
            <a:r>
              <a:rPr lang="en-US" dirty="0" smtClean="0">
                <a:latin typeface="Arial" pitchFamily="34" charset="0"/>
              </a:rPr>
              <a:t>If you add a word or words in a quotation, you should put brackets around the words to indicate that they are not part of the original text. This is illustrated in the first example on this slide.</a:t>
            </a:r>
          </a:p>
          <a:p>
            <a:pPr eaLnBrk="1" hangingPunct="1">
              <a:spcBef>
                <a:spcPct val="0"/>
              </a:spcBef>
              <a:spcAft>
                <a:spcPts val="1200"/>
              </a:spcAft>
            </a:pPr>
            <a:endParaRPr lang="en-US" dirty="0" smtClean="0">
              <a:latin typeface="Arial" pitchFamily="34" charset="0"/>
            </a:endParaRPr>
          </a:p>
          <a:p>
            <a:pPr eaLnBrk="1" hangingPunct="1">
              <a:spcBef>
                <a:spcPct val="0"/>
              </a:spcBef>
              <a:spcAft>
                <a:spcPts val="1200"/>
              </a:spcAft>
            </a:pPr>
            <a:r>
              <a:rPr lang="en-US" dirty="0" smtClean="0">
                <a:latin typeface="Arial" pitchFamily="34" charset="0"/>
              </a:rPr>
              <a:t>If you omit a word or words from a quotation, you should indicate the deleted word or words by using ellipsis marks, which are three periods ( . . . ) preceded and followed by a space. Please note that brackets are not needed around ellipses. This is illustrated in the second example on this slide.</a:t>
            </a:r>
          </a:p>
          <a:p>
            <a:pPr eaLnBrk="1" hangingPunct="1">
              <a:spcBef>
                <a:spcPct val="0"/>
              </a:spcBef>
            </a:pPr>
            <a:endParaRPr lang="en-US" dirty="0" smtClean="0"/>
          </a:p>
        </p:txBody>
      </p:sp>
      <p:sp>
        <p:nvSpPr>
          <p:cNvPr id="73731" name="Slide Number Placeholder 3"/>
          <p:cNvSpPr>
            <a:spLocks noGrp="1"/>
          </p:cNvSpPr>
          <p:nvPr>
            <p:ph type="sldNum" sz="quarter" idx="5"/>
          </p:nvPr>
        </p:nvSpPr>
        <p:spPr bwMode="auto">
          <a:noFill/>
          <a:ln>
            <a:miter lim="800000"/>
            <a:headEnd/>
            <a:tailEnd/>
          </a:ln>
        </p:spPr>
        <p:txBody>
          <a:bodyPr/>
          <a:lstStyle/>
          <a:p>
            <a:fld id="{C34B7846-7E72-4B2E-AEFE-BC6EA83DBC93}" type="slidenum">
              <a:rPr lang="en-US"/>
              <a:pPr/>
              <a:t>39</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noTextEdit="1"/>
          </p:cNvSpPr>
          <p:nvPr>
            <p:ph type="sldImg"/>
          </p:nvPr>
        </p:nvSpPr>
        <p:spPr bwMode="auto">
          <a:noFill/>
          <a:ln>
            <a:solidFill>
              <a:srgbClr val="000000"/>
            </a:solidFill>
            <a:miter lim="800000"/>
            <a:headEnd/>
            <a:tailEnd/>
          </a:ln>
        </p:spPr>
      </p:sp>
      <p:sp>
        <p:nvSpPr>
          <p:cNvPr id="75778"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75779" name="Slide Number Placeholder 3"/>
          <p:cNvSpPr>
            <a:spLocks noGrp="1"/>
          </p:cNvSpPr>
          <p:nvPr>
            <p:ph type="sldNum" sz="quarter" idx="5"/>
          </p:nvPr>
        </p:nvSpPr>
        <p:spPr bwMode="auto">
          <a:noFill/>
          <a:ln>
            <a:miter lim="800000"/>
            <a:headEnd/>
            <a:tailEnd/>
          </a:ln>
        </p:spPr>
        <p:txBody>
          <a:bodyPr/>
          <a:lstStyle/>
          <a:p>
            <a:fld id="{A37672DF-BE22-4C06-8A12-17E8753FFE73}" type="slidenum">
              <a:rPr lang="en-US"/>
              <a:pPr/>
              <a:t>40</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Slide Image Placeholder 1"/>
          <p:cNvSpPr>
            <a:spLocks noGrp="1" noRot="1" noChangeAspect="1" noTextEdit="1"/>
          </p:cNvSpPr>
          <p:nvPr>
            <p:ph type="sldImg"/>
          </p:nvPr>
        </p:nvSpPr>
        <p:spPr bwMode="auto">
          <a:noFill/>
          <a:ln>
            <a:solidFill>
              <a:srgbClr val="000000"/>
            </a:solidFill>
            <a:miter lim="800000"/>
            <a:headEnd/>
            <a:tailEnd/>
          </a:ln>
        </p:spPr>
      </p:sp>
      <p:sp>
        <p:nvSpPr>
          <p:cNvPr id="778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a:t>
            </a:r>
          </a:p>
        </p:txBody>
      </p:sp>
      <p:sp>
        <p:nvSpPr>
          <p:cNvPr id="77827" name="Slide Number Placeholder 3"/>
          <p:cNvSpPr>
            <a:spLocks noGrp="1"/>
          </p:cNvSpPr>
          <p:nvPr>
            <p:ph type="sldNum" sz="quarter" idx="5"/>
          </p:nvPr>
        </p:nvSpPr>
        <p:spPr bwMode="auto">
          <a:noFill/>
          <a:ln>
            <a:miter lim="800000"/>
            <a:headEnd/>
            <a:tailEnd/>
          </a:ln>
        </p:spPr>
        <p:txBody>
          <a:bodyPr/>
          <a:lstStyle/>
          <a:p>
            <a:fld id="{3255B916-6A02-41D6-882D-F7BBE27C0380}" type="slidenum">
              <a:rPr lang="en-US"/>
              <a:pPr/>
              <a:t>41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noTextEdi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4579" name="Slide Number Placeholder 3"/>
          <p:cNvSpPr>
            <a:spLocks noGrp="1"/>
          </p:cNvSpPr>
          <p:nvPr>
            <p:ph type="sldNum" sz="quarter" idx="5"/>
          </p:nvPr>
        </p:nvSpPr>
        <p:spPr bwMode="auto">
          <a:noFill/>
          <a:ln>
            <a:miter lim="800000"/>
            <a:headEnd/>
            <a:tailEnd/>
          </a:ln>
        </p:spPr>
        <p:txBody>
          <a:bodyPr/>
          <a:lstStyle/>
          <a:p>
            <a:fld id="{59E1DA4A-C699-4F54-B64B-8A2DCDE44D99}" type="slidenum">
              <a:rPr lang="en-US"/>
              <a:pPr/>
              <a:t>5</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noTextEdi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latin typeface="Optima" charset="0"/>
              </a:rPr>
              <a:t>. </a:t>
            </a:r>
            <a:endParaRPr lang="en-US" dirty="0" smtClean="0"/>
          </a:p>
        </p:txBody>
      </p:sp>
      <p:sp>
        <p:nvSpPr>
          <p:cNvPr id="79875" name="Slide Number Placeholder 3"/>
          <p:cNvSpPr>
            <a:spLocks noGrp="1"/>
          </p:cNvSpPr>
          <p:nvPr>
            <p:ph type="sldNum" sz="quarter" idx="5"/>
          </p:nvPr>
        </p:nvSpPr>
        <p:spPr bwMode="auto">
          <a:noFill/>
          <a:ln>
            <a:miter lim="800000"/>
            <a:headEnd/>
            <a:tailEnd/>
          </a:ln>
        </p:spPr>
        <p:txBody>
          <a:bodyPr/>
          <a:lstStyle/>
          <a:p>
            <a:fld id="{E5346837-EFF5-47D1-91FC-A877EE2E8AAD}" type="slidenum">
              <a:rPr lang="en-US"/>
              <a:pPr/>
              <a:t>42</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bwMode="auto">
          <a:noFill/>
          <a:ln>
            <a:solidFill>
              <a:srgbClr val="000000"/>
            </a:solidFill>
            <a:miter lim="800000"/>
            <a:headEnd/>
            <a:tailEnd/>
          </a:ln>
        </p:spPr>
      </p:sp>
      <p:sp>
        <p:nvSpPr>
          <p:cNvPr id="8192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a:p>
            <a:pPr eaLnBrk="1" hangingPunct="1">
              <a:spcBef>
                <a:spcPct val="0"/>
              </a:spcBef>
            </a:pPr>
            <a:endParaRPr lang="en-US" dirty="0" smtClean="0"/>
          </a:p>
          <a:p>
            <a:pPr eaLnBrk="1" hangingPunct="1">
              <a:spcBef>
                <a:spcPct val="0"/>
              </a:spcBef>
            </a:pPr>
            <a:endParaRPr lang="en-US" dirty="0" smtClean="0"/>
          </a:p>
        </p:txBody>
      </p:sp>
      <p:sp>
        <p:nvSpPr>
          <p:cNvPr id="81923" name="Slide Number Placeholder 3"/>
          <p:cNvSpPr>
            <a:spLocks noGrp="1"/>
          </p:cNvSpPr>
          <p:nvPr>
            <p:ph type="sldNum" sz="quarter" idx="5"/>
          </p:nvPr>
        </p:nvSpPr>
        <p:spPr bwMode="auto">
          <a:noFill/>
          <a:ln>
            <a:miter lim="800000"/>
            <a:headEnd/>
            <a:tailEnd/>
          </a:ln>
        </p:spPr>
        <p:txBody>
          <a:bodyPr/>
          <a:lstStyle/>
          <a:p>
            <a:fld id="{1A2818BD-25AF-47DC-91D8-C7639FB558C1}" type="slidenum">
              <a:rPr lang="en-US"/>
              <a:pPr/>
              <a:t>43</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eaLnBrk="1" hangingPunct="1">
              <a:spcBef>
                <a:spcPct val="0"/>
              </a:spcBef>
            </a:pPr>
            <a:r>
              <a:rPr lang="en-US" dirty="0" smtClean="0"/>
              <a:t>In the first example, </a:t>
            </a:r>
            <a:r>
              <a:rPr lang="en-US" altLang="en-US" dirty="0" smtClean="0"/>
              <a:t>“</a:t>
            </a:r>
            <a:r>
              <a:rPr lang="en-US" dirty="0" smtClean="0"/>
              <a:t>Toward </a:t>
            </a:r>
            <a:r>
              <a:rPr lang="en-US" dirty="0" err="1" smtClean="0"/>
              <a:t>Metareading</a:t>
            </a:r>
            <a:r>
              <a:rPr lang="en-US" altLang="en-US" dirty="0" smtClean="0"/>
              <a:t>”</a:t>
            </a:r>
            <a:r>
              <a:rPr lang="en-US" dirty="0" smtClean="0"/>
              <a:t> is the title of an essay, and The </a:t>
            </a:r>
            <a:r>
              <a:rPr lang="en-US" i="1" dirty="0" smtClean="0"/>
              <a:t>Future of the Book i</a:t>
            </a:r>
            <a:r>
              <a:rPr lang="en-US" dirty="0" smtClean="0"/>
              <a:t>s the title of the edited collection in which the essay appears.</a:t>
            </a:r>
          </a:p>
          <a:p>
            <a:pPr eaLnBrk="1" hangingPunct="1">
              <a:spcBef>
                <a:spcPct val="0"/>
              </a:spcBef>
            </a:pPr>
            <a:r>
              <a:rPr lang="en-US" dirty="0" smtClean="0"/>
              <a:t>The container may also be a website, which contains articles, postings, and other works.</a:t>
            </a:r>
          </a:p>
          <a:p>
            <a:pPr eaLnBrk="1" hangingPunct="1">
              <a:spcBef>
                <a:spcPct val="0"/>
              </a:spcBef>
            </a:pPr>
            <a:r>
              <a:rPr lang="en-US" dirty="0" smtClean="0"/>
              <a:t>The container may also be a television series, which is made up of episodes</a:t>
            </a:r>
            <a:endParaRPr lang="el-GR" dirty="0"/>
          </a:p>
        </p:txBody>
      </p:sp>
      <p:sp>
        <p:nvSpPr>
          <p:cNvPr id="4" name="3 - Θέση αριθμού διαφάνειας"/>
          <p:cNvSpPr>
            <a:spLocks noGrp="1"/>
          </p:cNvSpPr>
          <p:nvPr>
            <p:ph type="sldNum" sz="quarter" idx="10"/>
          </p:nvPr>
        </p:nvSpPr>
        <p:spPr/>
        <p:txBody>
          <a:bodyPr/>
          <a:lstStyle/>
          <a:p>
            <a:fld id="{88C69273-5DFA-48AE-8F19-37E11E701382}" type="slidenum">
              <a:rPr lang="en-US" smtClean="0"/>
              <a:pPr/>
              <a:t>44</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p:cNvSpPr>
            <a:spLocks noGrp="1" noRot="1" noChangeAspect="1" noTextEdit="1"/>
          </p:cNvSpPr>
          <p:nvPr>
            <p:ph type="sldImg"/>
          </p:nvPr>
        </p:nvSpPr>
        <p:spPr bwMode="auto">
          <a:noFill/>
          <a:ln>
            <a:solidFill>
              <a:srgbClr val="000000"/>
            </a:solidFill>
            <a:miter lim="800000"/>
            <a:headEnd/>
            <a:tailEnd/>
          </a:ln>
        </p:spPr>
      </p:sp>
      <p:sp>
        <p:nvSpPr>
          <p:cNvPr id="83970"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a:p>
            <a:pPr eaLnBrk="1" hangingPunct="1">
              <a:spcBef>
                <a:spcPct val="0"/>
              </a:spcBef>
            </a:pPr>
            <a:endParaRPr lang="en-US" dirty="0" smtClean="0">
              <a:latin typeface="Arial" pitchFamily="34" charset="0"/>
            </a:endParaRPr>
          </a:p>
        </p:txBody>
      </p:sp>
      <p:sp>
        <p:nvSpPr>
          <p:cNvPr id="83971" name="Slide Number Placeholder 3"/>
          <p:cNvSpPr>
            <a:spLocks noGrp="1"/>
          </p:cNvSpPr>
          <p:nvPr>
            <p:ph type="sldNum" sz="quarter" idx="5"/>
          </p:nvPr>
        </p:nvSpPr>
        <p:spPr bwMode="auto">
          <a:noFill/>
          <a:ln>
            <a:miter lim="800000"/>
            <a:headEnd/>
            <a:tailEnd/>
          </a:ln>
        </p:spPr>
        <p:txBody>
          <a:bodyPr/>
          <a:lstStyle/>
          <a:p>
            <a:fld id="{437D873C-730F-4536-83EA-D4B76AF7A4A4}" type="slidenum">
              <a:rPr lang="en-US"/>
              <a:pPr/>
              <a:t>45</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p:cNvSpPr>
            <a:spLocks noGrp="1" noRot="1" noChangeAspect="1" noTextEdit="1"/>
          </p:cNvSpPr>
          <p:nvPr>
            <p:ph type="sldImg"/>
          </p:nvPr>
        </p:nvSpPr>
        <p:spPr bwMode="auto">
          <a:noFill/>
          <a:ln>
            <a:solidFill>
              <a:srgbClr val="000000"/>
            </a:solidFill>
            <a:miter lim="800000"/>
            <a:headEnd/>
            <a:tailEnd/>
          </a:ln>
        </p:spPr>
      </p:sp>
      <p:sp>
        <p:nvSpPr>
          <p:cNvPr id="839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latin typeface="Arial" pitchFamily="34" charset="0"/>
            </a:endParaRPr>
          </a:p>
        </p:txBody>
      </p:sp>
      <p:sp>
        <p:nvSpPr>
          <p:cNvPr id="83971" name="Slide Number Placeholder 3"/>
          <p:cNvSpPr>
            <a:spLocks noGrp="1"/>
          </p:cNvSpPr>
          <p:nvPr>
            <p:ph type="sldNum" sz="quarter" idx="5"/>
          </p:nvPr>
        </p:nvSpPr>
        <p:spPr bwMode="auto">
          <a:noFill/>
          <a:ln>
            <a:miter lim="800000"/>
            <a:headEnd/>
            <a:tailEnd/>
          </a:ln>
        </p:spPr>
        <p:txBody>
          <a:bodyPr/>
          <a:lstStyle/>
          <a:p>
            <a:fld id="{437D873C-730F-4536-83EA-D4B76AF7A4A4}" type="slidenum">
              <a:rPr lang="en-US"/>
              <a:pPr/>
              <a:t>46</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p:cNvSpPr>
            <a:spLocks noGrp="1" noRot="1" noChangeAspect="1" noTextEdit="1"/>
          </p:cNvSpPr>
          <p:nvPr>
            <p:ph type="sldImg"/>
          </p:nvPr>
        </p:nvSpPr>
        <p:spPr bwMode="auto">
          <a:noFill/>
          <a:ln>
            <a:solidFill>
              <a:srgbClr val="000000"/>
            </a:solidFill>
            <a:miter lim="800000"/>
            <a:headEnd/>
            <a:tailEnd/>
          </a:ln>
        </p:spPr>
      </p:sp>
      <p:sp>
        <p:nvSpPr>
          <p:cNvPr id="860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86019" name="Slide Number Placeholder 3"/>
          <p:cNvSpPr>
            <a:spLocks noGrp="1"/>
          </p:cNvSpPr>
          <p:nvPr>
            <p:ph type="sldNum" sz="quarter" idx="5"/>
          </p:nvPr>
        </p:nvSpPr>
        <p:spPr bwMode="auto">
          <a:noFill/>
          <a:ln>
            <a:miter lim="800000"/>
            <a:headEnd/>
            <a:tailEnd/>
          </a:ln>
        </p:spPr>
        <p:txBody>
          <a:bodyPr/>
          <a:lstStyle/>
          <a:p>
            <a:fld id="{8523927B-4B39-40E3-BA61-44C6D5014BCF}" type="slidenum">
              <a:rPr lang="en-US"/>
              <a:pPr/>
              <a:t>47</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Slide Image Placeholder 1"/>
          <p:cNvSpPr>
            <a:spLocks noGrp="1" noRot="1" noChangeAspect="1" noTextEdit="1"/>
          </p:cNvSpPr>
          <p:nvPr>
            <p:ph type="sldImg"/>
          </p:nvPr>
        </p:nvSpPr>
        <p:spPr bwMode="auto">
          <a:noFill/>
          <a:ln>
            <a:solidFill>
              <a:srgbClr val="000000"/>
            </a:solidFill>
            <a:miter lim="800000"/>
            <a:headEnd/>
            <a:tailEnd/>
          </a:ln>
        </p:spPr>
      </p:sp>
      <p:sp>
        <p:nvSpPr>
          <p:cNvPr id="880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88067" name="Slide Number Placeholder 3"/>
          <p:cNvSpPr>
            <a:spLocks noGrp="1"/>
          </p:cNvSpPr>
          <p:nvPr>
            <p:ph type="sldNum" sz="quarter" idx="5"/>
          </p:nvPr>
        </p:nvSpPr>
        <p:spPr bwMode="auto">
          <a:noFill/>
          <a:ln>
            <a:miter lim="800000"/>
            <a:headEnd/>
            <a:tailEnd/>
          </a:ln>
        </p:spPr>
        <p:txBody>
          <a:bodyPr/>
          <a:lstStyle/>
          <a:p>
            <a:fld id="{F8F774EE-612B-4F50-898F-77AB879F6EED}" type="slidenum">
              <a:rPr lang="en-US"/>
              <a:pPr/>
              <a:t>48</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Slide Image Placeholder 1"/>
          <p:cNvSpPr>
            <a:spLocks noGrp="1" noRot="1" noChangeAspect="1" noTextEdit="1"/>
          </p:cNvSpPr>
          <p:nvPr>
            <p:ph type="sldImg"/>
          </p:nvPr>
        </p:nvSpPr>
        <p:spPr bwMode="auto">
          <a:noFill/>
          <a:ln>
            <a:solidFill>
              <a:srgbClr val="000000"/>
            </a:solidFill>
            <a:miter lim="800000"/>
            <a:headEnd/>
            <a:tailEnd/>
          </a:ln>
        </p:spPr>
      </p:sp>
      <p:sp>
        <p:nvSpPr>
          <p:cNvPr id="901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i="1" smtClean="0"/>
              <a:t>Note</a:t>
            </a:r>
            <a:r>
              <a:rPr lang="en-US" smtClean="0"/>
              <a:t>: the publisher</a:t>
            </a:r>
            <a:r>
              <a:rPr lang="en-US" altLang="en-US" smtClean="0"/>
              <a:t>’</a:t>
            </a:r>
            <a:r>
              <a:rPr lang="en-US" smtClean="0"/>
              <a:t>s name need not be included in the following sources: periodicals, works published by their author or editor, a Web cite whose title is the same name as its publisher, a Web cite that makes works available but does not actually publish them (such as </a:t>
            </a:r>
            <a:r>
              <a:rPr lang="en-US" i="1" smtClean="0"/>
              <a:t>YouTube</a:t>
            </a:r>
            <a:r>
              <a:rPr lang="en-US" smtClean="0"/>
              <a:t>, </a:t>
            </a:r>
            <a:r>
              <a:rPr lang="en-US" i="1" smtClean="0"/>
              <a:t>WordPress</a:t>
            </a:r>
            <a:r>
              <a:rPr lang="en-US" smtClean="0"/>
              <a:t>, or </a:t>
            </a:r>
            <a:r>
              <a:rPr lang="en-US" i="1" smtClean="0"/>
              <a:t>JSTOR</a:t>
            </a:r>
            <a:r>
              <a:rPr lang="en-US" smtClean="0"/>
              <a:t>).</a:t>
            </a:r>
          </a:p>
          <a:p>
            <a:pPr eaLnBrk="1" hangingPunct="1">
              <a:spcBef>
                <a:spcPct val="0"/>
              </a:spcBef>
            </a:pPr>
            <a:endParaRPr lang="en-US" smtClean="0"/>
          </a:p>
        </p:txBody>
      </p:sp>
      <p:sp>
        <p:nvSpPr>
          <p:cNvPr id="90115" name="Slide Number Placeholder 3"/>
          <p:cNvSpPr>
            <a:spLocks noGrp="1"/>
          </p:cNvSpPr>
          <p:nvPr>
            <p:ph type="sldNum" sz="quarter" idx="5"/>
          </p:nvPr>
        </p:nvSpPr>
        <p:spPr bwMode="auto">
          <a:noFill/>
          <a:ln>
            <a:miter lim="800000"/>
            <a:headEnd/>
            <a:tailEnd/>
          </a:ln>
        </p:spPr>
        <p:txBody>
          <a:bodyPr/>
          <a:lstStyle/>
          <a:p>
            <a:fld id="{2140CC73-52C7-4133-9380-067CC81A2E47}" type="slidenum">
              <a:rPr lang="en-US"/>
              <a:pPr/>
              <a:t>49</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Slide Image Placeholder 1"/>
          <p:cNvSpPr>
            <a:spLocks noGrp="1" noRot="1" noChangeAspect="1" noTextEdit="1"/>
          </p:cNvSpPr>
          <p:nvPr>
            <p:ph type="sldImg"/>
          </p:nvPr>
        </p:nvSpPr>
        <p:spPr bwMode="auto">
          <a:noFill/>
          <a:ln>
            <a:solidFill>
              <a:srgbClr val="000000"/>
            </a:solidFill>
            <a:miter lim="800000"/>
            <a:headEnd/>
            <a:tailEnd/>
          </a:ln>
        </p:spPr>
      </p:sp>
      <p:sp>
        <p:nvSpPr>
          <p:cNvPr id="92162"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If you</a:t>
            </a:r>
            <a:r>
              <a:rPr lang="en-US" altLang="en-US" dirty="0" smtClean="0"/>
              <a:t>’</a:t>
            </a:r>
            <a:r>
              <a:rPr lang="en-US" dirty="0" smtClean="0"/>
              <a:t>re unsure about which date to use, go with the date of the source</a:t>
            </a:r>
            <a:r>
              <a:rPr lang="en-US" altLang="en-US" dirty="0" smtClean="0"/>
              <a:t>’</a:t>
            </a:r>
            <a:r>
              <a:rPr lang="en-US" dirty="0" smtClean="0"/>
              <a:t>s original publication.</a:t>
            </a:r>
          </a:p>
          <a:p>
            <a:endParaRPr lang="en-US" dirty="0" smtClean="0"/>
          </a:p>
          <a:p>
            <a:r>
              <a:rPr lang="en-US" dirty="0" smtClean="0"/>
              <a:t>In the first example, the periodical</a:t>
            </a:r>
            <a:r>
              <a:rPr lang="en-US" altLang="en-US" dirty="0" smtClean="0"/>
              <a:t>’</a:t>
            </a:r>
            <a:r>
              <a:rPr lang="en-US" dirty="0" smtClean="0"/>
              <a:t>s publication schedule goes by season. So document the volume (61), the issue number (3), and the issue (Spring 2008). </a:t>
            </a:r>
          </a:p>
          <a:p>
            <a:pPr eaLnBrk="1" hangingPunct="1">
              <a:spcBef>
                <a:spcPct val="0"/>
              </a:spcBef>
            </a:pPr>
            <a:endParaRPr lang="en-US" dirty="0" smtClean="0"/>
          </a:p>
        </p:txBody>
      </p:sp>
      <p:sp>
        <p:nvSpPr>
          <p:cNvPr id="92163" name="Slide Number Placeholder 3"/>
          <p:cNvSpPr>
            <a:spLocks noGrp="1"/>
          </p:cNvSpPr>
          <p:nvPr>
            <p:ph type="sldNum" sz="quarter" idx="5"/>
          </p:nvPr>
        </p:nvSpPr>
        <p:spPr bwMode="auto">
          <a:noFill/>
          <a:ln>
            <a:miter lim="800000"/>
            <a:headEnd/>
            <a:tailEnd/>
          </a:ln>
        </p:spPr>
        <p:txBody>
          <a:bodyPr/>
          <a:lstStyle/>
          <a:p>
            <a:fld id="{013344C9-0B2B-4CC6-AB4E-76D23F1ADD8F}" type="slidenum">
              <a:rPr lang="en-US"/>
              <a:pPr/>
              <a:t>50</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Slide Image Placeholder 1"/>
          <p:cNvSpPr>
            <a:spLocks noGrp="1" noRot="1" noChangeAspect="1" noTextEdit="1"/>
          </p:cNvSpPr>
          <p:nvPr>
            <p:ph type="sldImg"/>
          </p:nvPr>
        </p:nvSpPr>
        <p:spPr bwMode="auto">
          <a:noFill/>
          <a:ln>
            <a:solidFill>
              <a:srgbClr val="000000"/>
            </a:solidFill>
            <a:miter lim="800000"/>
            <a:headEnd/>
            <a:tailEnd/>
          </a:ln>
        </p:spPr>
      </p:sp>
      <p:sp>
        <p:nvSpPr>
          <p:cNvPr id="942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a:p>
            <a:pPr eaLnBrk="1" hangingPunct="1">
              <a:spcBef>
                <a:spcPct val="0"/>
              </a:spcBef>
            </a:pPr>
            <a:endParaRPr lang="en-US" dirty="0" smtClean="0"/>
          </a:p>
          <a:p>
            <a:pPr eaLnBrk="1" hangingPunct="1">
              <a:spcBef>
                <a:spcPct val="0"/>
              </a:spcBef>
            </a:pPr>
            <a:endParaRPr lang="en-US" dirty="0" smtClean="0"/>
          </a:p>
        </p:txBody>
      </p:sp>
      <p:sp>
        <p:nvSpPr>
          <p:cNvPr id="94211" name="Slide Number Placeholder 3"/>
          <p:cNvSpPr>
            <a:spLocks noGrp="1"/>
          </p:cNvSpPr>
          <p:nvPr>
            <p:ph type="sldNum" sz="quarter" idx="5"/>
          </p:nvPr>
        </p:nvSpPr>
        <p:spPr bwMode="auto">
          <a:noFill/>
          <a:ln>
            <a:miter lim="800000"/>
            <a:headEnd/>
            <a:tailEnd/>
          </a:ln>
        </p:spPr>
        <p:txBody>
          <a:bodyPr/>
          <a:lstStyle/>
          <a:p>
            <a:fld id="{A18ACF0E-538B-4E21-87DF-8D33D76A0CB8}" type="slidenum">
              <a:rPr lang="en-US"/>
              <a:pPr/>
              <a:t>51</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latin typeface="Arial" pitchFamily="34" charset="0"/>
              </a:rPr>
              <a:t>Many instructors who require their students to use MLA formatting and citation style have small exceptions to different MLA rules. Every bit of instruction and direction given in this presentation comes with this recommendation: ALWAYS follow the specific instructions given by your instructor.</a:t>
            </a:r>
          </a:p>
          <a:p>
            <a:pPr eaLnBrk="1" hangingPunct="1">
              <a:spcBef>
                <a:spcPct val="0"/>
              </a:spcBef>
            </a:pPr>
            <a:endParaRPr lang="en-US" dirty="0" smtClean="0"/>
          </a:p>
        </p:txBody>
      </p:sp>
      <p:sp>
        <p:nvSpPr>
          <p:cNvPr id="26627" name="Slide Number Placeholder 3"/>
          <p:cNvSpPr>
            <a:spLocks noGrp="1"/>
          </p:cNvSpPr>
          <p:nvPr>
            <p:ph type="sldNum" sz="quarter" idx="5"/>
          </p:nvPr>
        </p:nvSpPr>
        <p:spPr bwMode="auto">
          <a:noFill/>
          <a:ln>
            <a:miter lim="800000"/>
            <a:headEnd/>
            <a:tailEnd/>
          </a:ln>
        </p:spPr>
        <p:txBody>
          <a:bodyPr/>
          <a:lstStyle/>
          <a:p>
            <a:fld id="{F29FFC9A-4A3F-45DA-85F9-104B04870F09}" type="slidenum">
              <a:rPr lang="en-US"/>
              <a:pPr/>
              <a:t>6</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Slide Image Placeholder 1"/>
          <p:cNvSpPr>
            <a:spLocks noGrp="1" noRot="1" noChangeAspect="1" noTextEdit="1"/>
          </p:cNvSpPr>
          <p:nvPr>
            <p:ph type="sldImg"/>
          </p:nvPr>
        </p:nvSpPr>
        <p:spPr bwMode="auto">
          <a:noFill/>
          <a:ln>
            <a:solidFill>
              <a:srgbClr val="000000"/>
            </a:solidFill>
            <a:miter lim="800000"/>
            <a:headEnd/>
            <a:tailEnd/>
          </a:ln>
        </p:spPr>
      </p:sp>
      <p:sp>
        <p:nvSpPr>
          <p:cNvPr id="96258"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a:p>
            <a:pPr eaLnBrk="1" hangingPunct="1">
              <a:spcBef>
                <a:spcPct val="0"/>
              </a:spcBef>
            </a:pPr>
            <a:endParaRPr lang="en-US" dirty="0" smtClean="0"/>
          </a:p>
        </p:txBody>
      </p:sp>
      <p:sp>
        <p:nvSpPr>
          <p:cNvPr id="96259" name="Slide Number Placeholder 3"/>
          <p:cNvSpPr>
            <a:spLocks noGrp="1"/>
          </p:cNvSpPr>
          <p:nvPr>
            <p:ph type="sldNum" sz="quarter" idx="5"/>
          </p:nvPr>
        </p:nvSpPr>
        <p:spPr bwMode="auto">
          <a:noFill/>
          <a:ln>
            <a:miter lim="800000"/>
            <a:headEnd/>
            <a:tailEnd/>
          </a:ln>
        </p:spPr>
        <p:txBody>
          <a:bodyPr/>
          <a:lstStyle/>
          <a:p>
            <a:fld id="{AA3A3E3B-A545-422E-9164-6B7F58F99718}" type="slidenum">
              <a:rPr lang="en-US"/>
              <a:pPr/>
              <a:t>52</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Slide Image Placeholder 1"/>
          <p:cNvSpPr>
            <a:spLocks noGrp="1" noRot="1" noChangeAspect="1" noTextEdit="1"/>
          </p:cNvSpPr>
          <p:nvPr>
            <p:ph type="sldImg"/>
          </p:nvPr>
        </p:nvSpPr>
        <p:spPr bwMode="auto">
          <a:noFill/>
          <a:ln>
            <a:solidFill>
              <a:srgbClr val="000000"/>
            </a:solidFill>
            <a:miter lim="800000"/>
            <a:headEnd/>
            <a:tailEnd/>
          </a:ln>
        </p:spPr>
      </p:sp>
      <p:sp>
        <p:nvSpPr>
          <p:cNvPr id="98306"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b="1" dirty="0" smtClean="0"/>
              <a:t>URL</a:t>
            </a:r>
            <a:r>
              <a:rPr lang="en-US" dirty="0" smtClean="0"/>
              <a:t>s: use at your instructor</a:t>
            </a:r>
            <a:r>
              <a:rPr lang="en-US" altLang="en-US" dirty="0" smtClean="0"/>
              <a:t>’</a:t>
            </a:r>
            <a:r>
              <a:rPr lang="en-US" dirty="0" smtClean="0"/>
              <a:t>s discretion.</a:t>
            </a:r>
          </a:p>
          <a:p>
            <a:r>
              <a:rPr lang="en-US" b="1" dirty="0" smtClean="0"/>
              <a:t>DOIs</a:t>
            </a:r>
            <a:r>
              <a:rPr lang="en-US" dirty="0" smtClean="0"/>
              <a:t>: a series of digits and letters that leads to the location of an online source. Articles in journals are often assigned DOIs to ensure that the source is locatable, even if the URL changes. If your source is listed with a DOI, use that instead of a URL.</a:t>
            </a:r>
          </a:p>
          <a:p>
            <a:r>
              <a:rPr lang="en-US" b="1" dirty="0" smtClean="0"/>
              <a:t>Date of access</a:t>
            </a:r>
            <a:r>
              <a:rPr lang="en-US" dirty="0" smtClean="0"/>
              <a:t>: When you cite an online source, always include the date on which you accessed the material, since an online work may change or move at any time.</a:t>
            </a:r>
          </a:p>
          <a:p>
            <a:endParaRPr lang="en-US" dirty="0" smtClean="0"/>
          </a:p>
          <a:p>
            <a:endParaRPr lang="en-US" dirty="0" smtClean="0"/>
          </a:p>
          <a:p>
            <a:pPr eaLnBrk="1" hangingPunct="1">
              <a:spcBef>
                <a:spcPct val="0"/>
              </a:spcBef>
            </a:pPr>
            <a:endParaRPr lang="en-US" dirty="0" smtClean="0"/>
          </a:p>
        </p:txBody>
      </p:sp>
      <p:sp>
        <p:nvSpPr>
          <p:cNvPr id="98307" name="Slide Number Placeholder 3"/>
          <p:cNvSpPr>
            <a:spLocks noGrp="1"/>
          </p:cNvSpPr>
          <p:nvPr>
            <p:ph type="sldNum" sz="quarter" idx="5"/>
          </p:nvPr>
        </p:nvSpPr>
        <p:spPr bwMode="auto">
          <a:noFill/>
          <a:ln>
            <a:miter lim="800000"/>
            <a:headEnd/>
            <a:tailEnd/>
          </a:ln>
        </p:spPr>
        <p:txBody>
          <a:bodyPr/>
          <a:lstStyle/>
          <a:p>
            <a:fld id="{A84F9CA4-DFAE-42C2-97FC-DF6F1BB0FD4F}" type="slidenum">
              <a:rPr lang="en-US"/>
              <a:pPr/>
              <a:t>53</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noTextEdi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lvl="2" eaLnBrk="1" hangingPunct="1">
              <a:spcBef>
                <a:spcPct val="0"/>
              </a:spcBef>
              <a:buFontTx/>
              <a:buNone/>
            </a:pPr>
            <a:r>
              <a:rPr lang="en-US" dirty="0" smtClean="0">
                <a:latin typeface="Arial" pitchFamily="34" charset="0"/>
              </a:rPr>
              <a:t> </a:t>
            </a:r>
            <a:endParaRPr lang="en-US" dirty="0" smtClean="0">
              <a:latin typeface="Arial" pitchFamily="34" charset="0"/>
            </a:endParaRPr>
          </a:p>
        </p:txBody>
      </p:sp>
      <p:sp>
        <p:nvSpPr>
          <p:cNvPr id="40963" name="Slide Number Placeholder 3"/>
          <p:cNvSpPr>
            <a:spLocks noGrp="1"/>
          </p:cNvSpPr>
          <p:nvPr>
            <p:ph type="sldNum" sz="quarter" idx="5"/>
          </p:nvPr>
        </p:nvSpPr>
        <p:spPr bwMode="auto">
          <a:noFill/>
          <a:ln>
            <a:miter lim="800000"/>
            <a:headEnd/>
            <a:tailEnd/>
          </a:ln>
        </p:spPr>
        <p:txBody>
          <a:bodyPr/>
          <a:lstStyle/>
          <a:p>
            <a:fld id="{65ABCC2A-677A-4711-9D52-A0E313C187B9}" type="slidenum">
              <a:rPr lang="en-US"/>
              <a:pPr/>
              <a:t>56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noTextEdi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extLst>
            <a:ext uri="{909E8E84-426E-40dd-AFC4-6F175D3DCCD1}"/>
            <a:ext uri="{91240B29-F687-4f45-9708-019B960494DF}"/>
          </a:extLst>
        </p:spPr>
        <p:txBody>
          <a:bodyPr wrap="square" numCol="1" anchor="t" anchorCtr="0" compatLnSpc="1">
            <a:prstTxWarp prst="textNoShape">
              <a:avLst/>
            </a:prstTxWarp>
          </a:bodyPr>
          <a:lstStyle/>
          <a:p>
            <a:pPr marL="171450" indent="-171450" eaLnBrk="1" hangingPunct="1">
              <a:lnSpc>
                <a:spcPct val="90000"/>
              </a:lnSpc>
              <a:spcBef>
                <a:spcPct val="0"/>
              </a:spcBef>
              <a:buFontTx/>
              <a:buChar char="•"/>
            </a:pPr>
            <a:r>
              <a:rPr lang="en-US" dirty="0" smtClean="0">
                <a:latin typeface="Arial" pitchFamily="34" charset="0"/>
              </a:rPr>
              <a:t>Indent the first line of paragraphs one half-inch from the left margin. MLA recommends that you use the Tab key as opposed to pushing the Space Bar five times.</a:t>
            </a:r>
          </a:p>
          <a:p>
            <a:pPr marL="171450" indent="-171450" eaLnBrk="1" hangingPunct="1">
              <a:spcBef>
                <a:spcPct val="0"/>
              </a:spcBef>
            </a:pPr>
            <a:endParaRPr lang="en-US" dirty="0" smtClean="0"/>
          </a:p>
        </p:txBody>
      </p:sp>
      <p:sp>
        <p:nvSpPr>
          <p:cNvPr id="28675" name="Slide Number Placeholder 3"/>
          <p:cNvSpPr>
            <a:spLocks noGrp="1"/>
          </p:cNvSpPr>
          <p:nvPr>
            <p:ph type="sldNum" sz="quarter" idx="5"/>
          </p:nvPr>
        </p:nvSpPr>
        <p:spPr bwMode="auto">
          <a:noFill/>
          <a:ln>
            <a:miter lim="800000"/>
            <a:headEnd/>
            <a:tailEnd/>
          </a:ln>
        </p:spPr>
        <p:txBody>
          <a:bodyPr/>
          <a:lstStyle/>
          <a:p>
            <a:fld id="{3785CFEC-5D68-4041-9393-BCEBCCE63119}" type="slidenum">
              <a:rPr lang="en-US"/>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noTextEdi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lnSpc>
                <a:spcPct val="90000"/>
              </a:lnSpc>
              <a:spcBef>
                <a:spcPct val="0"/>
              </a:spcBef>
            </a:pPr>
            <a:endParaRPr lang="en-US" dirty="0" smtClean="0">
              <a:latin typeface="Arial" pitchFamily="34" charset="0"/>
            </a:endParaRPr>
          </a:p>
          <a:p>
            <a:pPr eaLnBrk="1" hangingPunct="1">
              <a:spcBef>
                <a:spcPct val="0"/>
              </a:spcBef>
            </a:pPr>
            <a:endParaRPr lang="en-US" dirty="0" smtClean="0"/>
          </a:p>
        </p:txBody>
      </p:sp>
      <p:sp>
        <p:nvSpPr>
          <p:cNvPr id="30723" name="Slide Number Placeholder 3"/>
          <p:cNvSpPr>
            <a:spLocks noGrp="1"/>
          </p:cNvSpPr>
          <p:nvPr>
            <p:ph type="sldNum" sz="quarter" idx="5"/>
          </p:nvPr>
        </p:nvSpPr>
        <p:spPr bwMode="auto">
          <a:noFill/>
          <a:ln>
            <a:miter lim="800000"/>
            <a:headEnd/>
            <a:tailEnd/>
          </a:ln>
        </p:spPr>
        <p:txBody>
          <a:bodyPr/>
          <a:lstStyle/>
          <a:p>
            <a:fld id="{117C6827-7950-412C-B2A5-B37BC7853E1B}" type="slidenum">
              <a:rPr lang="en-US"/>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lvl="2" eaLnBrk="1" hangingPunct="1">
              <a:spcBef>
                <a:spcPct val="0"/>
              </a:spcBef>
            </a:pPr>
            <a:r>
              <a:rPr lang="en-US" dirty="0" smtClean="0">
                <a:latin typeface="Arial" pitchFamily="34" charset="0"/>
              </a:rPr>
              <a:t>･Use quotation marks and/or italics when referring to other works in your title, just as you would in your text.</a:t>
            </a:r>
            <a:endParaRPr lang="en-US" altLang="ja-JP" dirty="0" smtClean="0">
              <a:latin typeface="Arial" pitchFamily="34" charset="0"/>
            </a:endParaRPr>
          </a:p>
          <a:p>
            <a:pPr lvl="2" eaLnBrk="1" hangingPunct="1">
              <a:spcBef>
                <a:spcPct val="0"/>
              </a:spcBef>
            </a:pPr>
            <a:r>
              <a:rPr lang="en-US" dirty="0" smtClean="0">
                <a:latin typeface="Arial" pitchFamily="34" charset="0"/>
              </a:rPr>
              <a:t>･Create a header in the upper right-hand corner that includes your last name, followed by a space with a page number; number all pages consecutively with Arabic numerals (1, 2, 3, 4, etc.), one-half inch from the top and flush with the right margin. </a:t>
            </a:r>
          </a:p>
          <a:p>
            <a:pPr lvl="2" eaLnBrk="1" hangingPunct="1">
              <a:spcBef>
                <a:spcPct val="0"/>
              </a:spcBef>
            </a:pPr>
            <a:r>
              <a:rPr lang="en-US" dirty="0" smtClean="0">
                <a:latin typeface="Arial" pitchFamily="34" charset="0"/>
              </a:rPr>
              <a:t>(Note: Your instructor or other readers may ask that you omit last name/page number header on your first page. Always follow instructor guidelines.)</a:t>
            </a:r>
          </a:p>
          <a:p>
            <a:pPr eaLnBrk="1" hangingPunct="1">
              <a:spcBef>
                <a:spcPct val="0"/>
              </a:spcBef>
            </a:pPr>
            <a:endParaRPr lang="en-US" dirty="0" smtClean="0"/>
          </a:p>
        </p:txBody>
      </p:sp>
      <p:sp>
        <p:nvSpPr>
          <p:cNvPr id="32771" name="Slide Number Placeholder 3"/>
          <p:cNvSpPr>
            <a:spLocks noGrp="1"/>
          </p:cNvSpPr>
          <p:nvPr>
            <p:ph type="sldNum" sz="quarter" idx="5"/>
          </p:nvPr>
        </p:nvSpPr>
        <p:spPr bwMode="auto">
          <a:noFill/>
          <a:ln>
            <a:miter lim="800000"/>
            <a:headEnd/>
            <a:tailEnd/>
          </a:ln>
        </p:spPr>
        <p:txBody>
          <a:bodyPr/>
          <a:lstStyle/>
          <a:p>
            <a:fld id="{1CBC486C-54CE-4A78-BCFC-18D753BB018C}" type="slidenum">
              <a:rPr lang="en-US"/>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noTextEdi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pPr lvl="2" eaLnBrk="1" hangingPunct="1">
              <a:spcBef>
                <a:spcPct val="0"/>
              </a:spcBef>
            </a:pPr>
            <a:r>
              <a:rPr lang="en-US" dirty="0" smtClean="0">
                <a:latin typeface="Arial" pitchFamily="34" charset="0"/>
              </a:rPr>
              <a:t>･Do not make a title page for your paper unless specifically requested</a:t>
            </a:r>
          </a:p>
          <a:p>
            <a:pPr lvl="2" eaLnBrk="1" hangingPunct="1">
              <a:spcBef>
                <a:spcPct val="0"/>
              </a:spcBef>
            </a:pPr>
            <a:r>
              <a:rPr lang="en-US" dirty="0" smtClean="0">
                <a:latin typeface="Arial" pitchFamily="34" charset="0"/>
              </a:rPr>
              <a:t>･In the upper left-hand corner of the first page, list your name, your instructor's name, the course, and the date. Again, be sure to use double-spaced text.</a:t>
            </a:r>
          </a:p>
          <a:p>
            <a:pPr lvl="2" eaLnBrk="1" hangingPunct="1">
              <a:spcBef>
                <a:spcPct val="0"/>
              </a:spcBef>
            </a:pPr>
            <a:r>
              <a:rPr lang="en-US" dirty="0" smtClean="0">
                <a:latin typeface="Arial" pitchFamily="34" charset="0"/>
              </a:rPr>
              <a:t>･Double space again and center the title.</a:t>
            </a:r>
          </a:p>
          <a:p>
            <a:pPr lvl="2" eaLnBrk="1" hangingPunct="1">
              <a:spcBef>
                <a:spcPct val="0"/>
              </a:spcBef>
            </a:pPr>
            <a:r>
              <a:rPr lang="en-US" dirty="0" smtClean="0">
                <a:latin typeface="Arial" pitchFamily="34" charset="0"/>
              </a:rPr>
              <a:t>Do not underline, italicize, or place your title in quotation marks; write the title in Title Case (standard capitalization), not in all capital letters.</a:t>
            </a:r>
          </a:p>
          <a:p>
            <a:pPr lvl="2" eaLnBrk="1" hangingPunct="1">
              <a:spcBef>
                <a:spcPct val="0"/>
              </a:spcBef>
            </a:pPr>
            <a:r>
              <a:rPr lang="en-US" dirty="0" smtClean="0">
                <a:latin typeface="Arial" pitchFamily="34" charset="0"/>
              </a:rPr>
              <a:t>･Use quotation marks and/or italics when referring to other works in your title, just as you would in your text: Fear and Loathing in Las Vegas as Morality Play; Human Weariness in </a:t>
            </a:r>
            <a:r>
              <a:rPr lang="en-US" altLang="en-US" dirty="0" smtClean="0">
                <a:latin typeface="Arial" pitchFamily="34" charset="0"/>
              </a:rPr>
              <a:t>“</a:t>
            </a:r>
            <a:r>
              <a:rPr lang="en-US" dirty="0" smtClean="0">
                <a:latin typeface="Arial" pitchFamily="34" charset="0"/>
              </a:rPr>
              <a:t>After Apple Picking</a:t>
            </a:r>
            <a:r>
              <a:rPr lang="en-US" altLang="ja-JP" dirty="0" smtClean="0">
                <a:latin typeface="Arial" pitchFamily="34" charset="0"/>
              </a:rPr>
              <a:t>“</a:t>
            </a:r>
          </a:p>
          <a:p>
            <a:pPr lvl="2" eaLnBrk="1" hangingPunct="1">
              <a:spcBef>
                <a:spcPct val="0"/>
              </a:spcBef>
            </a:pPr>
            <a:r>
              <a:rPr lang="en-US" dirty="0" smtClean="0">
                <a:latin typeface="Arial" pitchFamily="34" charset="0"/>
              </a:rPr>
              <a:t>･Double space between the title and the first line of the text.</a:t>
            </a:r>
          </a:p>
          <a:p>
            <a:pPr lvl="2" eaLnBrk="1" hangingPunct="1">
              <a:spcBef>
                <a:spcPct val="0"/>
              </a:spcBef>
            </a:pPr>
            <a:r>
              <a:rPr lang="en-US" dirty="0" smtClean="0">
                <a:latin typeface="Arial" pitchFamily="34" charset="0"/>
              </a:rPr>
              <a:t>･Create a header in the upper right-hand corner that includes your last name, followed by a space with a page number; number all pages consecutively with Arabic numerals (1, 2, 3, 4, etc.), one-half inch from the top and flush with the right margin. (Note: Your instructor or other readers may ask that you omit last name/page number header on your first page. Always follow instructor guidelines.)</a:t>
            </a:r>
          </a:p>
          <a:p>
            <a:pPr eaLnBrk="1" hangingPunct="1">
              <a:spcBef>
                <a:spcPct val="0"/>
              </a:spcBef>
            </a:pPr>
            <a:endParaRPr lang="en-US" dirty="0" smtClean="0"/>
          </a:p>
        </p:txBody>
      </p:sp>
      <p:sp>
        <p:nvSpPr>
          <p:cNvPr id="34819" name="Slide Number Placeholder 3"/>
          <p:cNvSpPr>
            <a:spLocks noGrp="1"/>
          </p:cNvSpPr>
          <p:nvPr>
            <p:ph type="sldNum" sz="quarter" idx="5"/>
          </p:nvPr>
        </p:nvSpPr>
        <p:spPr bwMode="auto">
          <a:noFill/>
          <a:ln>
            <a:miter lim="800000"/>
            <a:headEnd/>
            <a:tailEnd/>
          </a:ln>
        </p:spPr>
        <p:txBody>
          <a:bodyPr/>
          <a:lstStyle/>
          <a:p>
            <a:fld id="{44ED9DBE-9916-4395-BD9E-974203C0590C}" type="slidenum">
              <a:rPr lang="en-US"/>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E9D4D6DE-E69B-41A8-BACB-3D50359C08A3}" type="datetimeFigureOut">
              <a:rPr lang="en-US"/>
              <a:pPr/>
              <a:t>1/14/2018</a:t>
            </a:fld>
            <a:endParaRPr lang="en-US"/>
          </a:p>
        </p:txBody>
      </p:sp>
      <p:sp>
        <p:nvSpPr>
          <p:cNvPr id="5" name="Footer Placeholder 4"/>
          <p:cNvSpPr>
            <a:spLocks noGrp="1"/>
          </p:cNvSpPr>
          <p:nvPr>
            <p:ph type="ftr" sz="quarter" idx="11"/>
          </p:nvPr>
        </p:nvSpPr>
        <p:spPr/>
        <p:txBody>
          <a:bodyPr/>
          <a:lstStyle>
            <a:lvl1pPr>
              <a:defRPr/>
            </a:lvl1pPr>
          </a:lstStyle>
          <a:p>
            <a:endParaRPr lang="el-GR"/>
          </a:p>
        </p:txBody>
      </p:sp>
      <p:sp>
        <p:nvSpPr>
          <p:cNvPr id="6" name="Slide Number Placeholder 5"/>
          <p:cNvSpPr>
            <a:spLocks noGrp="1"/>
          </p:cNvSpPr>
          <p:nvPr>
            <p:ph type="sldNum" sz="quarter" idx="12"/>
          </p:nvPr>
        </p:nvSpPr>
        <p:spPr/>
        <p:txBody>
          <a:bodyPr/>
          <a:lstStyle>
            <a:lvl1pPr>
              <a:defRPr/>
            </a:lvl1pPr>
          </a:lstStyle>
          <a:p>
            <a:fld id="{3FE79164-0191-43E1-A5CE-448E6430A7D1}" type="slidenum">
              <a:rPr lang="en-US"/>
              <a:pPr/>
              <a:t>‹#›</a:t>
            </a:fld>
            <a:endParaRPr lang="en-US"/>
          </a:p>
        </p:txBody>
      </p:sp>
    </p:spTree>
  </p:cSld>
  <p:clrMapOvr>
    <a:masterClrMapping/>
  </p:clrMapOvr>
  <p:transition>
    <p:cu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E6AE6574-557A-461D-B88E-FA0A62F50B44}" type="datetimeFigureOut">
              <a:rPr lang="en-US"/>
              <a:pPr/>
              <a:t>1/14/2018</a:t>
            </a:fld>
            <a:endParaRPr lang="en-US"/>
          </a:p>
        </p:txBody>
      </p:sp>
      <p:sp>
        <p:nvSpPr>
          <p:cNvPr id="5" name="Footer Placeholder 4"/>
          <p:cNvSpPr>
            <a:spLocks noGrp="1"/>
          </p:cNvSpPr>
          <p:nvPr>
            <p:ph type="ftr" sz="quarter" idx="11"/>
          </p:nvPr>
        </p:nvSpPr>
        <p:spPr/>
        <p:txBody>
          <a:bodyPr/>
          <a:lstStyle>
            <a:lvl1pPr>
              <a:defRPr/>
            </a:lvl1pPr>
          </a:lstStyle>
          <a:p>
            <a:endParaRPr lang="el-GR"/>
          </a:p>
        </p:txBody>
      </p:sp>
      <p:sp>
        <p:nvSpPr>
          <p:cNvPr id="6" name="Slide Number Placeholder 5"/>
          <p:cNvSpPr>
            <a:spLocks noGrp="1"/>
          </p:cNvSpPr>
          <p:nvPr>
            <p:ph type="sldNum" sz="quarter" idx="12"/>
          </p:nvPr>
        </p:nvSpPr>
        <p:spPr/>
        <p:txBody>
          <a:bodyPr/>
          <a:lstStyle>
            <a:lvl1pPr>
              <a:defRPr/>
            </a:lvl1pPr>
          </a:lstStyle>
          <a:p>
            <a:fld id="{A96832B1-98EF-4A4D-A101-68031991E11E}" type="slidenum">
              <a:rPr lang="en-US"/>
              <a:pPr/>
              <a:t>‹#›</a:t>
            </a:fld>
            <a:endParaRPr lang="en-US"/>
          </a:p>
        </p:txBody>
      </p:sp>
    </p:spTree>
  </p:cSld>
  <p:clrMapOvr>
    <a:masterClrMapping/>
  </p:clrMapOvr>
  <p:transition>
    <p:cu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6E206B5B-5F07-4A1F-8E24-6D938D25A3FB}" type="datetimeFigureOut">
              <a:rPr lang="en-US"/>
              <a:pPr/>
              <a:t>1/14/2018</a:t>
            </a:fld>
            <a:endParaRPr lang="en-US"/>
          </a:p>
        </p:txBody>
      </p:sp>
      <p:sp>
        <p:nvSpPr>
          <p:cNvPr id="5" name="Footer Placeholder 4"/>
          <p:cNvSpPr>
            <a:spLocks noGrp="1"/>
          </p:cNvSpPr>
          <p:nvPr>
            <p:ph type="ftr" sz="quarter" idx="11"/>
          </p:nvPr>
        </p:nvSpPr>
        <p:spPr/>
        <p:txBody>
          <a:bodyPr/>
          <a:lstStyle>
            <a:lvl1pPr>
              <a:defRPr/>
            </a:lvl1pPr>
          </a:lstStyle>
          <a:p>
            <a:endParaRPr lang="el-GR"/>
          </a:p>
        </p:txBody>
      </p:sp>
      <p:sp>
        <p:nvSpPr>
          <p:cNvPr id="6" name="Slide Number Placeholder 5"/>
          <p:cNvSpPr>
            <a:spLocks noGrp="1"/>
          </p:cNvSpPr>
          <p:nvPr>
            <p:ph type="sldNum" sz="quarter" idx="12"/>
          </p:nvPr>
        </p:nvSpPr>
        <p:spPr/>
        <p:txBody>
          <a:bodyPr/>
          <a:lstStyle>
            <a:lvl1pPr>
              <a:defRPr/>
            </a:lvl1pPr>
          </a:lstStyle>
          <a:p>
            <a:fld id="{3BD4C337-BD78-402C-85A3-2ECE338F0245}" type="slidenum">
              <a:rPr lang="en-US"/>
              <a:pPr/>
              <a:t>‹#›</a:t>
            </a:fld>
            <a:endParaRPr lang="en-US"/>
          </a:p>
        </p:txBody>
      </p:sp>
    </p:spTree>
  </p:cSld>
  <p:clrMapOvr>
    <a:masterClrMapping/>
  </p:clrMapOvr>
  <p:transition>
    <p:cu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7FBBB138-0348-44B2-B18C-F38A1EAF2CBC}" type="datetimeFigureOut">
              <a:rPr lang="en-US"/>
              <a:pPr/>
              <a:t>1/14/2018</a:t>
            </a:fld>
            <a:endParaRPr lang="en-US"/>
          </a:p>
        </p:txBody>
      </p:sp>
      <p:sp>
        <p:nvSpPr>
          <p:cNvPr id="5" name="Footer Placeholder 4"/>
          <p:cNvSpPr>
            <a:spLocks noGrp="1"/>
          </p:cNvSpPr>
          <p:nvPr>
            <p:ph type="ftr" sz="quarter" idx="11"/>
          </p:nvPr>
        </p:nvSpPr>
        <p:spPr/>
        <p:txBody>
          <a:bodyPr/>
          <a:lstStyle>
            <a:lvl1pPr>
              <a:defRPr/>
            </a:lvl1pPr>
          </a:lstStyle>
          <a:p>
            <a:endParaRPr lang="el-GR"/>
          </a:p>
        </p:txBody>
      </p:sp>
      <p:sp>
        <p:nvSpPr>
          <p:cNvPr id="6" name="Slide Number Placeholder 5"/>
          <p:cNvSpPr>
            <a:spLocks noGrp="1"/>
          </p:cNvSpPr>
          <p:nvPr>
            <p:ph type="sldNum" sz="quarter" idx="12"/>
          </p:nvPr>
        </p:nvSpPr>
        <p:spPr/>
        <p:txBody>
          <a:bodyPr/>
          <a:lstStyle>
            <a:lvl1pPr>
              <a:defRPr/>
            </a:lvl1pPr>
          </a:lstStyle>
          <a:p>
            <a:fld id="{978B52A8-601D-4684-842B-7C018DDFC09B}" type="slidenum">
              <a:rPr lang="en-US"/>
              <a:pPr/>
              <a:t>‹#›</a:t>
            </a:fld>
            <a:endParaRPr lang="en-US"/>
          </a:p>
        </p:txBody>
      </p:sp>
    </p:spTree>
  </p:cSld>
  <p:clrMapOvr>
    <a:masterClrMapping/>
  </p:clrMapOvr>
  <p:transition>
    <p:cu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9982CF37-BE3F-43F4-9497-B2508F083BED}" type="datetimeFigureOut">
              <a:rPr lang="en-US"/>
              <a:pPr/>
              <a:t>1/14/2018</a:t>
            </a:fld>
            <a:endParaRPr lang="en-US"/>
          </a:p>
        </p:txBody>
      </p:sp>
      <p:sp>
        <p:nvSpPr>
          <p:cNvPr id="5" name="Footer Placeholder 4"/>
          <p:cNvSpPr>
            <a:spLocks noGrp="1"/>
          </p:cNvSpPr>
          <p:nvPr>
            <p:ph type="ftr" sz="quarter" idx="11"/>
          </p:nvPr>
        </p:nvSpPr>
        <p:spPr/>
        <p:txBody>
          <a:bodyPr/>
          <a:lstStyle>
            <a:lvl1pPr>
              <a:defRPr/>
            </a:lvl1pPr>
          </a:lstStyle>
          <a:p>
            <a:endParaRPr lang="el-GR"/>
          </a:p>
        </p:txBody>
      </p:sp>
      <p:sp>
        <p:nvSpPr>
          <p:cNvPr id="6" name="Slide Number Placeholder 5"/>
          <p:cNvSpPr>
            <a:spLocks noGrp="1"/>
          </p:cNvSpPr>
          <p:nvPr>
            <p:ph type="sldNum" sz="quarter" idx="12"/>
          </p:nvPr>
        </p:nvSpPr>
        <p:spPr/>
        <p:txBody>
          <a:bodyPr/>
          <a:lstStyle>
            <a:lvl1pPr>
              <a:defRPr/>
            </a:lvl1pPr>
          </a:lstStyle>
          <a:p>
            <a:fld id="{85B7BF7C-C525-4084-923E-6810532366A6}" type="slidenum">
              <a:rPr lang="en-US"/>
              <a:pPr/>
              <a:t>‹#›</a:t>
            </a:fld>
            <a:endParaRPr lang="en-US"/>
          </a:p>
        </p:txBody>
      </p:sp>
    </p:spTree>
  </p:cSld>
  <p:clrMapOvr>
    <a:masterClrMapping/>
  </p:clrMapOvr>
  <p:transition>
    <p:cu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39ED8398-7F6F-4A54-A240-32E78AB59263}" type="datetimeFigureOut">
              <a:rPr lang="en-US"/>
              <a:pPr/>
              <a:t>1/14/2018</a:t>
            </a:fld>
            <a:endParaRPr lang="en-US"/>
          </a:p>
        </p:txBody>
      </p:sp>
      <p:sp>
        <p:nvSpPr>
          <p:cNvPr id="6" name="Footer Placeholder 4"/>
          <p:cNvSpPr>
            <a:spLocks noGrp="1"/>
          </p:cNvSpPr>
          <p:nvPr>
            <p:ph type="ftr" sz="quarter" idx="11"/>
          </p:nvPr>
        </p:nvSpPr>
        <p:spPr/>
        <p:txBody>
          <a:bodyPr/>
          <a:lstStyle>
            <a:lvl1pPr>
              <a:defRPr/>
            </a:lvl1pPr>
          </a:lstStyle>
          <a:p>
            <a:endParaRPr lang="el-GR"/>
          </a:p>
        </p:txBody>
      </p:sp>
      <p:sp>
        <p:nvSpPr>
          <p:cNvPr id="7" name="Slide Number Placeholder 5"/>
          <p:cNvSpPr>
            <a:spLocks noGrp="1"/>
          </p:cNvSpPr>
          <p:nvPr>
            <p:ph type="sldNum" sz="quarter" idx="12"/>
          </p:nvPr>
        </p:nvSpPr>
        <p:spPr/>
        <p:txBody>
          <a:bodyPr/>
          <a:lstStyle>
            <a:lvl1pPr>
              <a:defRPr/>
            </a:lvl1pPr>
          </a:lstStyle>
          <a:p>
            <a:fld id="{FB106A40-4588-42AE-BCF8-3C7576D535E0}" type="slidenum">
              <a:rPr lang="en-US"/>
              <a:pPr/>
              <a:t>‹#›</a:t>
            </a:fld>
            <a:endParaRPr lang="en-US"/>
          </a:p>
        </p:txBody>
      </p:sp>
    </p:spTree>
  </p:cSld>
  <p:clrMapOvr>
    <a:masterClrMapping/>
  </p:clrMapOvr>
  <p:transition>
    <p:cu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95DC4864-4102-419C-ADE8-559FB5A69440}" type="datetimeFigureOut">
              <a:rPr lang="en-US"/>
              <a:pPr/>
              <a:t>1/14/2018</a:t>
            </a:fld>
            <a:endParaRPr lang="en-US"/>
          </a:p>
        </p:txBody>
      </p:sp>
      <p:sp>
        <p:nvSpPr>
          <p:cNvPr id="8" name="Footer Placeholder 4"/>
          <p:cNvSpPr>
            <a:spLocks noGrp="1"/>
          </p:cNvSpPr>
          <p:nvPr>
            <p:ph type="ftr" sz="quarter" idx="11"/>
          </p:nvPr>
        </p:nvSpPr>
        <p:spPr/>
        <p:txBody>
          <a:bodyPr/>
          <a:lstStyle>
            <a:lvl1pPr>
              <a:defRPr/>
            </a:lvl1pPr>
          </a:lstStyle>
          <a:p>
            <a:endParaRPr lang="el-GR"/>
          </a:p>
        </p:txBody>
      </p:sp>
      <p:sp>
        <p:nvSpPr>
          <p:cNvPr id="9" name="Slide Number Placeholder 5"/>
          <p:cNvSpPr>
            <a:spLocks noGrp="1"/>
          </p:cNvSpPr>
          <p:nvPr>
            <p:ph type="sldNum" sz="quarter" idx="12"/>
          </p:nvPr>
        </p:nvSpPr>
        <p:spPr/>
        <p:txBody>
          <a:bodyPr/>
          <a:lstStyle>
            <a:lvl1pPr>
              <a:defRPr/>
            </a:lvl1pPr>
          </a:lstStyle>
          <a:p>
            <a:fld id="{1F3B75BA-D619-45C4-8FDA-FA4CA4EC9FF4}" type="slidenum">
              <a:rPr lang="en-US"/>
              <a:pPr/>
              <a:t>‹#›</a:t>
            </a:fld>
            <a:endParaRPr lang="en-US"/>
          </a:p>
        </p:txBody>
      </p:sp>
    </p:spTree>
  </p:cSld>
  <p:clrMapOvr>
    <a:masterClrMapping/>
  </p:clrMapOvr>
  <p:transition>
    <p:cu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BD389B1D-2004-4382-9095-1AB81CF66DE0}" type="datetimeFigureOut">
              <a:rPr lang="en-US"/>
              <a:pPr/>
              <a:t>1/14/2018</a:t>
            </a:fld>
            <a:endParaRPr lang="en-US"/>
          </a:p>
        </p:txBody>
      </p:sp>
      <p:sp>
        <p:nvSpPr>
          <p:cNvPr id="4" name="Footer Placeholder 4"/>
          <p:cNvSpPr>
            <a:spLocks noGrp="1"/>
          </p:cNvSpPr>
          <p:nvPr>
            <p:ph type="ftr" sz="quarter" idx="11"/>
          </p:nvPr>
        </p:nvSpPr>
        <p:spPr/>
        <p:txBody>
          <a:bodyPr/>
          <a:lstStyle>
            <a:lvl1pPr>
              <a:defRPr/>
            </a:lvl1pPr>
          </a:lstStyle>
          <a:p>
            <a:endParaRPr lang="el-GR"/>
          </a:p>
        </p:txBody>
      </p:sp>
      <p:sp>
        <p:nvSpPr>
          <p:cNvPr id="5" name="Slide Number Placeholder 5"/>
          <p:cNvSpPr>
            <a:spLocks noGrp="1"/>
          </p:cNvSpPr>
          <p:nvPr>
            <p:ph type="sldNum" sz="quarter" idx="12"/>
          </p:nvPr>
        </p:nvSpPr>
        <p:spPr/>
        <p:txBody>
          <a:bodyPr/>
          <a:lstStyle>
            <a:lvl1pPr>
              <a:defRPr/>
            </a:lvl1pPr>
          </a:lstStyle>
          <a:p>
            <a:fld id="{EA8794B3-A8A9-4B2C-88B7-D4FDFF8CFE8C}" type="slidenum">
              <a:rPr lang="en-US"/>
              <a:pPr/>
              <a:t>‹#›</a:t>
            </a:fld>
            <a:endParaRPr lang="en-US"/>
          </a:p>
        </p:txBody>
      </p:sp>
    </p:spTree>
  </p:cSld>
  <p:clrMapOvr>
    <a:masterClrMapping/>
  </p:clrMapOvr>
  <p:transition>
    <p:cu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E035E4A4-E9DF-4021-8CC1-CFB10FD13EAA}" type="datetimeFigureOut">
              <a:rPr lang="en-US"/>
              <a:pPr/>
              <a:t>1/14/2018</a:t>
            </a:fld>
            <a:endParaRPr lang="en-US"/>
          </a:p>
        </p:txBody>
      </p:sp>
      <p:sp>
        <p:nvSpPr>
          <p:cNvPr id="3" name="Footer Placeholder 4"/>
          <p:cNvSpPr>
            <a:spLocks noGrp="1"/>
          </p:cNvSpPr>
          <p:nvPr>
            <p:ph type="ftr" sz="quarter" idx="11"/>
          </p:nvPr>
        </p:nvSpPr>
        <p:spPr/>
        <p:txBody>
          <a:bodyPr/>
          <a:lstStyle>
            <a:lvl1pPr>
              <a:defRPr/>
            </a:lvl1pPr>
          </a:lstStyle>
          <a:p>
            <a:endParaRPr lang="el-GR"/>
          </a:p>
        </p:txBody>
      </p:sp>
      <p:sp>
        <p:nvSpPr>
          <p:cNvPr id="4" name="Slide Number Placeholder 5"/>
          <p:cNvSpPr>
            <a:spLocks noGrp="1"/>
          </p:cNvSpPr>
          <p:nvPr>
            <p:ph type="sldNum" sz="quarter" idx="12"/>
          </p:nvPr>
        </p:nvSpPr>
        <p:spPr/>
        <p:txBody>
          <a:bodyPr/>
          <a:lstStyle>
            <a:lvl1pPr>
              <a:defRPr/>
            </a:lvl1pPr>
          </a:lstStyle>
          <a:p>
            <a:fld id="{0EC9CC42-24D8-4D93-B30C-4546450DFCD6}" type="slidenum">
              <a:rPr lang="en-US"/>
              <a:pPr/>
              <a:t>‹#›</a:t>
            </a:fld>
            <a:endParaRPr lang="en-US"/>
          </a:p>
        </p:txBody>
      </p:sp>
    </p:spTree>
  </p:cSld>
  <p:clrMapOvr>
    <a:masterClrMapping/>
  </p:clrMapOvr>
  <p:transition>
    <p:cu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49DB8A66-D82D-400C-8FAD-25B6AC081CD9}" type="datetimeFigureOut">
              <a:rPr lang="en-US"/>
              <a:pPr/>
              <a:t>1/14/2018</a:t>
            </a:fld>
            <a:endParaRPr lang="en-US"/>
          </a:p>
        </p:txBody>
      </p:sp>
      <p:sp>
        <p:nvSpPr>
          <p:cNvPr id="6" name="Footer Placeholder 4"/>
          <p:cNvSpPr>
            <a:spLocks noGrp="1"/>
          </p:cNvSpPr>
          <p:nvPr>
            <p:ph type="ftr" sz="quarter" idx="11"/>
          </p:nvPr>
        </p:nvSpPr>
        <p:spPr/>
        <p:txBody>
          <a:bodyPr/>
          <a:lstStyle>
            <a:lvl1pPr>
              <a:defRPr/>
            </a:lvl1pPr>
          </a:lstStyle>
          <a:p>
            <a:endParaRPr lang="el-GR"/>
          </a:p>
        </p:txBody>
      </p:sp>
      <p:sp>
        <p:nvSpPr>
          <p:cNvPr id="7" name="Slide Number Placeholder 5"/>
          <p:cNvSpPr>
            <a:spLocks noGrp="1"/>
          </p:cNvSpPr>
          <p:nvPr>
            <p:ph type="sldNum" sz="quarter" idx="12"/>
          </p:nvPr>
        </p:nvSpPr>
        <p:spPr/>
        <p:txBody>
          <a:bodyPr/>
          <a:lstStyle>
            <a:lvl1pPr>
              <a:defRPr/>
            </a:lvl1pPr>
          </a:lstStyle>
          <a:p>
            <a:fld id="{7A397F6E-BAF5-408F-8002-9976C3DF202A}" type="slidenum">
              <a:rPr lang="en-US"/>
              <a:pPr/>
              <a:t>‹#›</a:t>
            </a:fld>
            <a:endParaRPr lang="en-US"/>
          </a:p>
        </p:txBody>
      </p:sp>
    </p:spTree>
  </p:cSld>
  <p:clrMapOvr>
    <a:masterClrMapping/>
  </p:clrMapOvr>
  <p:transition>
    <p:cu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FC6DE6C6-D2B1-4F08-8C1D-27E26BEDF5F4}" type="datetimeFigureOut">
              <a:rPr lang="en-US"/>
              <a:pPr/>
              <a:t>1/14/2018</a:t>
            </a:fld>
            <a:endParaRPr lang="en-US"/>
          </a:p>
        </p:txBody>
      </p:sp>
      <p:sp>
        <p:nvSpPr>
          <p:cNvPr id="6" name="Footer Placeholder 4"/>
          <p:cNvSpPr>
            <a:spLocks noGrp="1"/>
          </p:cNvSpPr>
          <p:nvPr>
            <p:ph type="ftr" sz="quarter" idx="11"/>
          </p:nvPr>
        </p:nvSpPr>
        <p:spPr/>
        <p:txBody>
          <a:bodyPr/>
          <a:lstStyle>
            <a:lvl1pPr>
              <a:defRPr/>
            </a:lvl1pPr>
          </a:lstStyle>
          <a:p>
            <a:endParaRPr lang="el-GR"/>
          </a:p>
        </p:txBody>
      </p:sp>
      <p:sp>
        <p:nvSpPr>
          <p:cNvPr id="7" name="Slide Number Placeholder 5"/>
          <p:cNvSpPr>
            <a:spLocks noGrp="1"/>
          </p:cNvSpPr>
          <p:nvPr>
            <p:ph type="sldNum" sz="quarter" idx="12"/>
          </p:nvPr>
        </p:nvSpPr>
        <p:spPr/>
        <p:txBody>
          <a:bodyPr/>
          <a:lstStyle>
            <a:lvl1pPr>
              <a:defRPr/>
            </a:lvl1pPr>
          </a:lstStyle>
          <a:p>
            <a:fld id="{31572322-25E6-4CEA-9F2D-33C9DB11A929}" type="slidenum">
              <a:rPr lang="en-US"/>
              <a:pPr/>
              <a:t>‹#›</a:t>
            </a:fld>
            <a:endParaRPr lang="en-US"/>
          </a:p>
        </p:txBody>
      </p:sp>
    </p:spTree>
  </p:cSld>
  <p:clrMapOvr>
    <a:masterClrMapping/>
  </p:clrMapOvr>
  <p:transition>
    <p:cu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fld id="{40184406-5CA3-49B1-9A35-17115C1036CA}" type="datetimeFigureOut">
              <a:rPr lang="en-US"/>
              <a:pPr/>
              <a:t>1/14/2018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2C216F95-2897-4478-94A4-D51E89695E9F}"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cut/>
  </p:transition>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Book Antiqua" charset="0"/>
          <a:ea typeface="MS PGothic"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Book Antiqua" charset="0"/>
          <a:ea typeface="MS PGothic"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Book Antiqua" charset="0"/>
          <a:ea typeface="MS PGothic"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Book Antiqua" charset="0"/>
          <a:ea typeface="MS PGothic" pitchFamily="34" charset="-128"/>
          <a:cs typeface="ＭＳ Ｐゴシック" charset="0"/>
        </a:defRPr>
      </a:lvl5pPr>
      <a:lvl6pPr marL="457200" algn="ctr" defTabSz="457200" rtl="0" fontAlgn="base">
        <a:spcBef>
          <a:spcPct val="0"/>
        </a:spcBef>
        <a:spcAft>
          <a:spcPct val="0"/>
        </a:spcAft>
        <a:defRPr sz="4400">
          <a:solidFill>
            <a:schemeClr val="tx1"/>
          </a:solidFill>
          <a:latin typeface="Book Antiqua"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Book Antiqua"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Book Antiqua"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Book Antiqua"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ＭＳ Ｐゴシック" charset="0"/>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style.mla.org/" TargetMode="Externa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hyperlink" Target="http://www.theatlantic.com/magazine/archive/2015/01/the-death-of-the-artist-and-the-birth-of-the-creative-entrepreneur/383497/" TargetMode="External"/><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3" Type="http://schemas.openxmlformats.org/officeDocument/2006/relationships/hyperlink" Target="http://www.hulu.com/watch/511318" TargetMode="External"/><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3" Type="http://schemas.openxmlformats.org/officeDocument/2006/relationships/hyperlink" Target="https://www.youtube.com/watch?v=baTARdUdnfQ" TargetMode="External"/><Relationship Id="rId2" Type="http://schemas.openxmlformats.org/officeDocument/2006/relationships/hyperlink" Target="https://www.youtube.com/watch?v=Qq5Itf5Tg-U" TargetMode="External"/><Relationship Id="rId1" Type="http://schemas.openxmlformats.org/officeDocument/2006/relationships/slideLayout" Target="../slideLayouts/slideLayout7.xml"/><Relationship Id="rId4" Type="http://schemas.openxmlformats.org/officeDocument/2006/relationships/hyperlink" Target="https://www.youtube.com/watch?v=_Uudj03g5MY" TargetMode="External"/></Relationships>
</file>

<file path=ppt/slides/_rels/slide55.xml.rels><?xml version="1.0" encoding="UTF-8" standalone="yes"?>
<Relationships xmlns="http://schemas.openxmlformats.org/package/2006/relationships"><Relationship Id="rId3" Type="http://schemas.openxmlformats.org/officeDocument/2006/relationships/hyperlink" Target="https://style.mla.org/teaching-resources/" TargetMode="External"/><Relationship Id="rId2" Type="http://schemas.openxmlformats.org/officeDocument/2006/relationships/hyperlink" Target="http://www.uis.edu/ctl/wp-content/uploads/sites/76/2013/03/MLACitationMethodsQuiz.pdf" TargetMode="External"/><Relationship Id="rId1" Type="http://schemas.openxmlformats.org/officeDocument/2006/relationships/slideLayout" Target="../slideLayouts/slideLayout7.xml"/><Relationship Id="rId4" Type="http://schemas.openxmlformats.org/officeDocument/2006/relationships/hyperlink" Target="http://wwnorton.com/college/english/write/writesite/exercises/mla.aspx" TargetMode="External"/></Relationships>
</file>

<file path=ppt/slides/_rels/slide56.xml.rels><?xml version="1.0" encoding="UTF-8" standalone="yes"?>
<Relationships xmlns="http://schemas.openxmlformats.org/package/2006/relationships"><Relationship Id="rId3" Type="http://schemas.openxmlformats.org/officeDocument/2006/relationships/hyperlink" Target="https://owl.english.purdue.edu/owl/resource/747/01/" TargetMode="External"/><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2501660"/>
            <a:ext cx="9144000" cy="1323439"/>
          </a:xfrm>
          <a:prstGeom prst="rect">
            <a:avLst/>
          </a:prstGeom>
          <a:noFill/>
        </p:spPr>
        <p:txBody>
          <a:bodyPr wrap="square">
            <a:spAutoFit/>
          </a:bodyPr>
          <a:lstStyle/>
          <a:p>
            <a:pPr algn="ctr" eaLnBrk="1" fontAlgn="auto" hangingPunct="1">
              <a:spcBef>
                <a:spcPts val="0"/>
              </a:spcBef>
              <a:spcAft>
                <a:spcPts val="0"/>
              </a:spcAft>
              <a:defRPr/>
            </a:pPr>
            <a:r>
              <a:rPr lang="en-US" sz="4000" b="1" spc="-100" dirty="0">
                <a:latin typeface="+mn-lt"/>
                <a:ea typeface="+mn-ea"/>
                <a:cs typeface="Book Antiqua"/>
              </a:rPr>
              <a:t>MLA 8th Edition Formatting and </a:t>
            </a:r>
            <a:r>
              <a:rPr lang="en-US" sz="4000" b="1" spc="-100" dirty="0" smtClean="0">
                <a:latin typeface="+mn-lt"/>
                <a:ea typeface="+mn-ea"/>
                <a:cs typeface="Book Antiqua"/>
              </a:rPr>
              <a:t>Style Guide</a:t>
            </a:r>
            <a:endParaRPr lang="en-US" sz="4000" b="1" spc="-100" dirty="0">
              <a:latin typeface="+mn-lt"/>
              <a:ea typeface="+mn-ea"/>
              <a:cs typeface="Book Antiqua"/>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extBox 5"/>
          <p:cNvSpPr txBox="1">
            <a:spLocks noChangeArrowheads="1"/>
          </p:cNvSpPr>
          <p:nvPr/>
        </p:nvSpPr>
        <p:spPr bwMode="auto">
          <a:xfrm>
            <a:off x="2095500" y="2216150"/>
            <a:ext cx="4557713" cy="369888"/>
          </a:xfrm>
          <a:prstGeom prst="rect">
            <a:avLst/>
          </a:prstGeom>
          <a:noFill/>
          <a:ln w="9525">
            <a:noFill/>
            <a:miter lim="800000"/>
            <a:headEnd/>
            <a:tailEnd/>
          </a:ln>
        </p:spPr>
        <p:txBody>
          <a:bodyPr>
            <a:spAutoFit/>
          </a:bodyPr>
          <a:lstStyle/>
          <a:p>
            <a:pPr eaLnBrk="1" hangingPunct="1"/>
            <a:endParaRPr lang="el-GR">
              <a:latin typeface="Optima" charset="0"/>
            </a:endParaRPr>
          </a:p>
        </p:txBody>
      </p:sp>
      <p:grpSp>
        <p:nvGrpSpPr>
          <p:cNvPr id="33794" name="Group 9"/>
          <p:cNvGrpSpPr>
            <a:grpSpLocks/>
          </p:cNvGrpSpPr>
          <p:nvPr/>
        </p:nvGrpSpPr>
        <p:grpSpPr bwMode="auto">
          <a:xfrm>
            <a:off x="1128713" y="414068"/>
            <a:ext cx="6773862" cy="868266"/>
            <a:chOff x="0" y="973629"/>
            <a:chExt cx="9144000" cy="1188303"/>
          </a:xfrm>
        </p:grpSpPr>
        <p:sp>
          <p:nvSpPr>
            <p:cNvPr id="13" name="Rectangle 2"/>
            <p:cNvSpPr>
              <a:spLocks noChangeArrowheads="1"/>
            </p:cNvSpPr>
            <p:nvPr/>
          </p:nvSpPr>
          <p:spPr bwMode="auto">
            <a:xfrm>
              <a:off x="0" y="973629"/>
              <a:ext cx="9144000" cy="1188303"/>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a:solidFill>
                  <a:srgbClr val="FFFFFF"/>
                </a:solidFill>
              </a:endParaRPr>
            </a:p>
          </p:txBody>
        </p:sp>
        <p:sp>
          <p:nvSpPr>
            <p:cNvPr id="33797" name="TextBox 11"/>
            <p:cNvSpPr txBox="1">
              <a:spLocks noChangeArrowheads="1"/>
            </p:cNvSpPr>
            <p:nvPr/>
          </p:nvSpPr>
          <p:spPr bwMode="auto">
            <a:xfrm>
              <a:off x="2319124" y="973629"/>
              <a:ext cx="6754693" cy="882852"/>
            </a:xfrm>
            <a:prstGeom prst="rect">
              <a:avLst/>
            </a:prstGeom>
            <a:noFill/>
            <a:ln w="9525">
              <a:noFill/>
              <a:miter lim="800000"/>
              <a:headEnd/>
              <a:tailEnd/>
            </a:ln>
          </p:spPr>
          <p:txBody>
            <a:bodyPr wrap="square">
              <a:spAutoFit/>
            </a:bodyPr>
            <a:lstStyle/>
            <a:p>
              <a:pPr eaLnBrk="1" hangingPunct="1"/>
              <a:r>
                <a:rPr lang="en-US" sz="3600" b="1" dirty="0"/>
                <a:t>Sample 1</a:t>
              </a:r>
              <a:r>
                <a:rPr lang="en-US" sz="3600" b="1" baseline="30000" dirty="0"/>
                <a:t>st</a:t>
              </a:r>
              <a:r>
                <a:rPr lang="en-US" sz="3600" b="1" dirty="0"/>
                <a:t> Page</a:t>
              </a:r>
            </a:p>
          </p:txBody>
        </p:sp>
      </p:grpSp>
      <p:pic>
        <p:nvPicPr>
          <p:cNvPr id="3075" name="Picture 3"/>
          <p:cNvPicPr>
            <a:picLocks noChangeAspect="1" noChangeArrowheads="1"/>
          </p:cNvPicPr>
          <p:nvPr/>
        </p:nvPicPr>
        <p:blipFill>
          <a:blip r:embed="rId3"/>
          <a:srcRect l="19223" t="18040" r="18858" b="24097"/>
          <a:stretch>
            <a:fillRect/>
          </a:stretch>
        </p:blipFill>
        <p:spPr bwMode="auto">
          <a:xfrm>
            <a:off x="344488" y="1552755"/>
            <a:ext cx="8455025" cy="4899803"/>
          </a:xfrm>
          <a:prstGeom prst="rect">
            <a:avLst/>
          </a:prstGeom>
          <a:noFill/>
          <a:ln w="38100">
            <a:solidFill>
              <a:schemeClr val="accent1"/>
            </a:solidFill>
            <a:miter lim="800000"/>
            <a:headEnd/>
            <a:tailEnd/>
          </a:ln>
          <a:effectLst>
            <a:outerShdw dist="38100" dir="2700000" algn="tl" rotWithShape="0">
              <a:srgbClr val="808080">
                <a:alpha val="39998"/>
              </a:srgbClr>
            </a:outerShdw>
          </a:effectLst>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extBox 5"/>
          <p:cNvSpPr txBox="1">
            <a:spLocks noChangeArrowheads="1"/>
          </p:cNvSpPr>
          <p:nvPr/>
        </p:nvSpPr>
        <p:spPr bwMode="auto">
          <a:xfrm>
            <a:off x="442913" y="3450566"/>
            <a:ext cx="8258175" cy="2769989"/>
          </a:xfrm>
          <a:prstGeom prst="rect">
            <a:avLst/>
          </a:prstGeom>
          <a:noFill/>
          <a:ln w="9525">
            <a:noFill/>
            <a:miter lim="800000"/>
            <a:headEnd/>
            <a:tailEnd/>
          </a:ln>
        </p:spPr>
        <p:txBody>
          <a:bodyPr wrap="square">
            <a:spAutoFit/>
          </a:bodyPr>
          <a:lstStyle/>
          <a:p>
            <a:pPr marL="457200" indent="-457200" eaLnBrk="1" hangingPunct="1"/>
            <a:endParaRPr lang="en-US" sz="2400" b="1" dirty="0" smtClean="0">
              <a:latin typeface="Optima" charset="0"/>
            </a:endParaRPr>
          </a:p>
          <a:p>
            <a:pPr marL="457200" indent="-457200" eaLnBrk="1" hangingPunct="1"/>
            <a:endParaRPr lang="en-US" sz="2400" b="1" dirty="0" smtClean="0">
              <a:latin typeface="Optima" charset="0"/>
            </a:endParaRPr>
          </a:p>
          <a:p>
            <a:pPr marL="457200" indent="-457200" eaLnBrk="1" hangingPunct="1"/>
            <a:r>
              <a:rPr lang="en-US" sz="2400" b="1" dirty="0" smtClean="0">
                <a:latin typeface="Optima" charset="0"/>
              </a:rPr>
              <a:t>	Section </a:t>
            </a:r>
            <a:r>
              <a:rPr lang="en-US" sz="2400" b="1" dirty="0">
                <a:latin typeface="Optima" charset="0"/>
              </a:rPr>
              <a:t>Headings are generally optional</a:t>
            </a:r>
            <a:r>
              <a:rPr lang="en-US" sz="2400" b="1" dirty="0" smtClean="0">
                <a:latin typeface="Optima" charset="0"/>
              </a:rPr>
              <a:t>:</a:t>
            </a:r>
          </a:p>
          <a:p>
            <a:pPr marL="457200" indent="-457200" eaLnBrk="1" hangingPunct="1"/>
            <a:endParaRPr lang="en-US" sz="2400" b="1" dirty="0">
              <a:latin typeface="Optima" charset="0"/>
            </a:endParaRPr>
          </a:p>
          <a:p>
            <a:pPr marL="457200" indent="-457200" eaLnBrk="1" hangingPunct="1"/>
            <a:endParaRPr lang="en-US" sz="600" b="1" dirty="0">
              <a:latin typeface="Optima" charset="0"/>
            </a:endParaRPr>
          </a:p>
          <a:p>
            <a:pPr marL="914400" lvl="1" indent="-457200" algn="just" eaLnBrk="1" hangingPunct="1">
              <a:buFont typeface="Arial" pitchFamily="34" charset="0"/>
              <a:buChar char="•"/>
            </a:pPr>
            <a:r>
              <a:rPr lang="en-US" sz="2400" dirty="0">
                <a:latin typeface="Optima" charset="0"/>
              </a:rPr>
              <a:t>Headings in an essay should usually be numbered</a:t>
            </a:r>
          </a:p>
          <a:p>
            <a:pPr marL="914400" lvl="1" indent="-457200" algn="just" eaLnBrk="1" hangingPunct="1">
              <a:buFont typeface="Arial" pitchFamily="34" charset="0"/>
              <a:buChar char="•"/>
            </a:pPr>
            <a:r>
              <a:rPr lang="en-US" sz="2400" dirty="0">
                <a:latin typeface="Optima" charset="0"/>
              </a:rPr>
              <a:t>Headings should be consistent in grammar and </a:t>
            </a:r>
            <a:r>
              <a:rPr lang="en-US" sz="2400" dirty="0" smtClean="0">
                <a:latin typeface="Optima" charset="0"/>
              </a:rPr>
              <a:t>formatting</a:t>
            </a:r>
            <a:endParaRPr lang="en-US" sz="2400" dirty="0">
              <a:latin typeface="Optima" charset="0"/>
            </a:endParaRPr>
          </a:p>
        </p:txBody>
      </p:sp>
      <p:grpSp>
        <p:nvGrpSpPr>
          <p:cNvPr id="35842" name="Group 8"/>
          <p:cNvGrpSpPr>
            <a:grpSpLocks/>
          </p:cNvGrpSpPr>
          <p:nvPr/>
        </p:nvGrpSpPr>
        <p:grpSpPr bwMode="auto">
          <a:xfrm>
            <a:off x="1128713" y="712788"/>
            <a:ext cx="6773862" cy="869950"/>
            <a:chOff x="0" y="973629"/>
            <a:chExt cx="9144000" cy="1188304"/>
          </a:xfrm>
        </p:grpSpPr>
        <p:sp>
          <p:nvSpPr>
            <p:cNvPr id="12" name="Rectangle 2"/>
            <p:cNvSpPr>
              <a:spLocks noChangeArrowheads="1"/>
            </p:cNvSpPr>
            <p:nvPr/>
          </p:nvSpPr>
          <p:spPr bwMode="auto">
            <a:xfrm>
              <a:off x="0" y="973629"/>
              <a:ext cx="9144000" cy="1188304"/>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a:solidFill>
                  <a:srgbClr val="FFFFFF"/>
                </a:solidFill>
              </a:endParaRPr>
            </a:p>
          </p:txBody>
        </p:sp>
        <p:sp>
          <p:nvSpPr>
            <p:cNvPr id="35851" name="TextBox 10"/>
            <p:cNvSpPr txBox="1">
              <a:spLocks noChangeArrowheads="1"/>
            </p:cNvSpPr>
            <p:nvPr/>
          </p:nvSpPr>
          <p:spPr bwMode="auto">
            <a:xfrm>
              <a:off x="0" y="1066020"/>
              <a:ext cx="9073818" cy="882853"/>
            </a:xfrm>
            <a:prstGeom prst="rect">
              <a:avLst/>
            </a:prstGeom>
            <a:noFill/>
            <a:ln w="9525">
              <a:noFill/>
              <a:miter lim="800000"/>
              <a:headEnd/>
              <a:tailEnd/>
            </a:ln>
          </p:spPr>
          <p:txBody>
            <a:bodyPr wrap="square">
              <a:spAutoFit/>
            </a:bodyPr>
            <a:lstStyle/>
            <a:p>
              <a:pPr eaLnBrk="1" hangingPunct="1"/>
              <a:r>
                <a:rPr lang="en-US" sz="3600" b="1" dirty="0"/>
                <a:t>Formatting Section Headings</a:t>
              </a:r>
            </a:p>
          </p:txBody>
        </p:sp>
      </p:grpSp>
      <p:sp>
        <p:nvSpPr>
          <p:cNvPr id="11" name="10 - Ορθογώνιο"/>
          <p:cNvSpPr/>
          <p:nvPr/>
        </p:nvSpPr>
        <p:spPr>
          <a:xfrm>
            <a:off x="1" y="1811547"/>
            <a:ext cx="8367622" cy="1938992"/>
          </a:xfrm>
          <a:prstGeom prst="rect">
            <a:avLst/>
          </a:prstGeom>
        </p:spPr>
        <p:txBody>
          <a:bodyPr wrap="square">
            <a:spAutoFit/>
          </a:bodyPr>
          <a:lstStyle/>
          <a:p>
            <a:pPr lvl="2" algn="just" eaLnBrk="1" hangingPunct="1"/>
            <a:endParaRPr lang="en-US" sz="2400" dirty="0" smtClean="0">
              <a:latin typeface="Arial" pitchFamily="34" charset="0"/>
            </a:endParaRPr>
          </a:p>
          <a:p>
            <a:pPr lvl="2" algn="just" eaLnBrk="1" hangingPunct="1"/>
            <a:r>
              <a:rPr lang="en-US" sz="2400" dirty="0" smtClean="0">
                <a:latin typeface="Arial" pitchFamily="34" charset="0"/>
              </a:rPr>
              <a:t>Writers sometimes use Section Headings to improve a document</a:t>
            </a:r>
            <a:r>
              <a:rPr lang="ja-JP" altLang="en-US" sz="2400" dirty="0" smtClean="0">
                <a:latin typeface="Arial" pitchFamily="34" charset="0"/>
              </a:rPr>
              <a:t>’</a:t>
            </a:r>
            <a:r>
              <a:rPr lang="en-US" altLang="ja-JP" sz="2400" dirty="0" smtClean="0">
                <a:latin typeface="Arial" pitchFamily="34" charset="0"/>
              </a:rPr>
              <a:t>s readability. These sections may include individual chapters or other named parts of a book or essay.</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extBox 5"/>
          <p:cNvSpPr txBox="1">
            <a:spLocks noChangeArrowheads="1"/>
          </p:cNvSpPr>
          <p:nvPr/>
        </p:nvSpPr>
        <p:spPr bwMode="auto">
          <a:xfrm>
            <a:off x="2001327" y="3623094"/>
            <a:ext cx="4744529" cy="2954655"/>
          </a:xfrm>
          <a:prstGeom prst="rect">
            <a:avLst/>
          </a:prstGeom>
          <a:noFill/>
          <a:ln w="9525">
            <a:noFill/>
            <a:miter lim="800000"/>
            <a:headEnd/>
            <a:tailEnd/>
          </a:ln>
        </p:spPr>
        <p:txBody>
          <a:bodyPr wrap="square">
            <a:spAutoFit/>
          </a:bodyPr>
          <a:lstStyle/>
          <a:p>
            <a:pPr eaLnBrk="1" hangingPunct="1"/>
            <a:r>
              <a:rPr lang="en-US" sz="2000" b="1" dirty="0" smtClean="0">
                <a:latin typeface="Optima" charset="0"/>
              </a:rPr>
              <a:t>Numbered </a:t>
            </a:r>
            <a:r>
              <a:rPr lang="en-US" sz="2000" b="1" dirty="0">
                <a:latin typeface="Optima" charset="0"/>
              </a:rPr>
              <a:t>(all flush left with no underlining, bold, or italics):</a:t>
            </a:r>
          </a:p>
          <a:p>
            <a:pPr eaLnBrk="1" hangingPunct="1"/>
            <a:r>
              <a:rPr lang="en-US" sz="2000" b="1" dirty="0">
                <a:latin typeface="Optima" charset="0"/>
              </a:rPr>
              <a:t>	</a:t>
            </a:r>
            <a:r>
              <a:rPr lang="en-US" sz="2000" dirty="0">
                <a:latin typeface="Optima" charset="0"/>
              </a:rPr>
              <a:t>Example:</a:t>
            </a:r>
          </a:p>
          <a:p>
            <a:pPr eaLnBrk="1" hangingPunct="1"/>
            <a:endParaRPr lang="en-US" sz="600" b="1" dirty="0">
              <a:latin typeface="Optima" charset="0"/>
            </a:endParaRPr>
          </a:p>
          <a:p>
            <a:pPr eaLnBrk="1" hangingPunct="1">
              <a:lnSpc>
                <a:spcPct val="150000"/>
              </a:lnSpc>
            </a:pPr>
            <a:r>
              <a:rPr lang="en-US" sz="2000" dirty="0">
                <a:solidFill>
                  <a:srgbClr val="0070C0"/>
                </a:solidFill>
                <a:latin typeface="Optima" charset="0"/>
              </a:rPr>
              <a:t>1. Soil Conservation</a:t>
            </a:r>
          </a:p>
          <a:p>
            <a:pPr eaLnBrk="1" hangingPunct="1">
              <a:lnSpc>
                <a:spcPct val="150000"/>
              </a:lnSpc>
            </a:pPr>
            <a:r>
              <a:rPr lang="en-US" sz="2000" dirty="0">
                <a:solidFill>
                  <a:srgbClr val="0070C0"/>
                </a:solidFill>
                <a:latin typeface="Optima" charset="0"/>
              </a:rPr>
              <a:t>1.1 </a:t>
            </a:r>
            <a:r>
              <a:rPr lang="en-US" sz="2000" dirty="0" smtClean="0">
                <a:solidFill>
                  <a:srgbClr val="0070C0"/>
                </a:solidFill>
                <a:latin typeface="Optima" charset="0"/>
              </a:rPr>
              <a:t>Erosion</a:t>
            </a:r>
            <a:endParaRPr lang="en-US" sz="2000" dirty="0">
              <a:solidFill>
                <a:srgbClr val="0070C0"/>
              </a:solidFill>
              <a:latin typeface="Optima" charset="0"/>
            </a:endParaRPr>
          </a:p>
          <a:p>
            <a:pPr eaLnBrk="1" hangingPunct="1">
              <a:lnSpc>
                <a:spcPct val="150000"/>
              </a:lnSpc>
            </a:pPr>
            <a:r>
              <a:rPr lang="en-US" sz="2000" dirty="0">
                <a:solidFill>
                  <a:srgbClr val="0070C0"/>
                </a:solidFill>
                <a:latin typeface="Optima" charset="0"/>
              </a:rPr>
              <a:t>2. Water Conservation</a:t>
            </a:r>
          </a:p>
          <a:p>
            <a:pPr eaLnBrk="1" hangingPunct="1">
              <a:lnSpc>
                <a:spcPct val="150000"/>
              </a:lnSpc>
            </a:pPr>
            <a:r>
              <a:rPr lang="en-US" sz="2000" dirty="0">
                <a:solidFill>
                  <a:srgbClr val="0070C0"/>
                </a:solidFill>
                <a:latin typeface="Optima" charset="0"/>
              </a:rPr>
              <a:t>3. Energy Conservation</a:t>
            </a:r>
          </a:p>
        </p:txBody>
      </p:sp>
      <p:grpSp>
        <p:nvGrpSpPr>
          <p:cNvPr id="37891" name="Group 8"/>
          <p:cNvGrpSpPr>
            <a:grpSpLocks/>
          </p:cNvGrpSpPr>
          <p:nvPr/>
        </p:nvGrpSpPr>
        <p:grpSpPr bwMode="auto">
          <a:xfrm>
            <a:off x="1128713" y="465826"/>
            <a:ext cx="6721871" cy="881497"/>
            <a:chOff x="0" y="1043303"/>
            <a:chExt cx="9144000" cy="1118630"/>
          </a:xfrm>
        </p:grpSpPr>
        <p:sp>
          <p:nvSpPr>
            <p:cNvPr id="12" name="Rectangle 2"/>
            <p:cNvSpPr>
              <a:spLocks noChangeArrowheads="1"/>
            </p:cNvSpPr>
            <p:nvPr/>
          </p:nvSpPr>
          <p:spPr bwMode="auto">
            <a:xfrm>
              <a:off x="0" y="1043303"/>
              <a:ext cx="9144000" cy="1118630"/>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a:solidFill>
                  <a:srgbClr val="FFFFFF"/>
                </a:solidFill>
              </a:endParaRPr>
            </a:p>
          </p:txBody>
        </p:sp>
        <p:sp>
          <p:nvSpPr>
            <p:cNvPr id="37894" name="TextBox 10"/>
            <p:cNvSpPr txBox="1">
              <a:spLocks noChangeArrowheads="1"/>
            </p:cNvSpPr>
            <p:nvPr/>
          </p:nvSpPr>
          <p:spPr bwMode="auto">
            <a:xfrm>
              <a:off x="0" y="1043303"/>
              <a:ext cx="9073818" cy="882853"/>
            </a:xfrm>
            <a:prstGeom prst="rect">
              <a:avLst/>
            </a:prstGeom>
            <a:noFill/>
            <a:ln w="9525">
              <a:noFill/>
              <a:miter lim="800000"/>
              <a:headEnd/>
              <a:tailEnd/>
            </a:ln>
          </p:spPr>
          <p:txBody>
            <a:bodyPr wrap="square">
              <a:spAutoFit/>
            </a:bodyPr>
            <a:lstStyle/>
            <a:p>
              <a:pPr eaLnBrk="1" hangingPunct="1"/>
              <a:r>
                <a:rPr lang="en-US" sz="3600" b="1" dirty="0"/>
                <a:t>Sample Section Headings</a:t>
              </a:r>
            </a:p>
          </p:txBody>
        </p:sp>
      </p:grpSp>
      <p:grpSp>
        <p:nvGrpSpPr>
          <p:cNvPr id="7" name="Group 16"/>
          <p:cNvGrpSpPr>
            <a:grpSpLocks/>
          </p:cNvGrpSpPr>
          <p:nvPr/>
        </p:nvGrpSpPr>
        <p:grpSpPr bwMode="auto">
          <a:xfrm>
            <a:off x="714877" y="1656273"/>
            <a:ext cx="7084115" cy="1690776"/>
            <a:chOff x="116374" y="3839029"/>
            <a:chExt cx="6460631" cy="1331448"/>
          </a:xfrm>
        </p:grpSpPr>
        <p:pic>
          <p:nvPicPr>
            <p:cNvPr id="8" name="Picture 2"/>
            <p:cNvPicPr>
              <a:picLocks noChangeAspect="1" noChangeArrowheads="1"/>
            </p:cNvPicPr>
            <p:nvPr/>
          </p:nvPicPr>
          <p:blipFill>
            <a:blip r:embed="rId3"/>
            <a:srcRect l="26706" t="52345" r="26656" b="28905"/>
            <a:stretch>
              <a:fillRect/>
            </a:stretch>
          </p:blipFill>
          <p:spPr bwMode="auto">
            <a:xfrm>
              <a:off x="446736" y="3839029"/>
              <a:ext cx="6130269" cy="1331448"/>
            </a:xfrm>
            <a:prstGeom prst="rect">
              <a:avLst/>
            </a:prstGeom>
            <a:noFill/>
            <a:ln w="9525">
              <a:noFill/>
              <a:miter lim="800000"/>
              <a:headEnd/>
              <a:tailEnd/>
            </a:ln>
            <a:effectLst>
              <a:outerShdw dist="38100" dir="2700000" algn="tl" rotWithShape="0">
                <a:srgbClr val="808080">
                  <a:alpha val="39998"/>
                </a:srgbClr>
              </a:outerShdw>
            </a:effectLst>
          </p:spPr>
        </p:pic>
        <p:sp>
          <p:nvSpPr>
            <p:cNvPr id="9" name="Oval 14"/>
            <p:cNvSpPr>
              <a:spLocks noChangeArrowheads="1"/>
            </p:cNvSpPr>
            <p:nvPr/>
          </p:nvSpPr>
          <p:spPr bwMode="auto">
            <a:xfrm>
              <a:off x="116374" y="4139755"/>
              <a:ext cx="2011148" cy="364998"/>
            </a:xfrm>
            <a:prstGeom prst="ellipse">
              <a:avLst/>
            </a:prstGeom>
            <a:noFill/>
            <a:ln w="28575">
              <a:solidFill>
                <a:schemeClr val="accent1"/>
              </a:solidFill>
              <a:round/>
              <a:headEnd/>
              <a:tailEnd/>
            </a:ln>
            <a:effectLst>
              <a:outerShdw dist="38100" dir="2700000" algn="tl" rotWithShape="0">
                <a:srgbClr val="808080">
                  <a:alpha val="39998"/>
                </a:srgbClr>
              </a:outerShdw>
            </a:effectLst>
          </p:spPr>
          <p:txBody>
            <a:bodyPr anchor="ctr"/>
            <a:lstStyle/>
            <a:p>
              <a:pPr algn="r" eaLnBrk="1" hangingPunct="1"/>
              <a:endParaRPr lang="el-GR">
                <a:solidFill>
                  <a:srgbClr val="FFFFFF"/>
                </a:solidFill>
              </a:endParaRPr>
            </a:p>
          </p:txBody>
        </p:sp>
      </p:gr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extBox 5"/>
          <p:cNvSpPr txBox="1">
            <a:spLocks noChangeArrowheads="1"/>
          </p:cNvSpPr>
          <p:nvPr/>
        </p:nvSpPr>
        <p:spPr bwMode="auto">
          <a:xfrm>
            <a:off x="555625" y="1915065"/>
            <a:ext cx="8032750" cy="4942936"/>
          </a:xfrm>
          <a:prstGeom prst="rect">
            <a:avLst/>
          </a:prstGeom>
          <a:noFill/>
          <a:ln w="9525">
            <a:noFill/>
            <a:miter lim="800000"/>
            <a:headEnd/>
            <a:tailEnd/>
          </a:ln>
        </p:spPr>
        <p:txBody>
          <a:bodyPr wrap="square">
            <a:spAutoFit/>
          </a:bodyPr>
          <a:lstStyle/>
          <a:p>
            <a:pPr eaLnBrk="1" hangingPunct="1">
              <a:lnSpc>
                <a:spcPct val="150000"/>
              </a:lnSpc>
              <a:buClr>
                <a:schemeClr val="tx1"/>
              </a:buClr>
            </a:pPr>
            <a:r>
              <a:rPr lang="en-US" sz="2400" dirty="0">
                <a:latin typeface="Optima" charset="0"/>
              </a:rPr>
              <a:t>An </a:t>
            </a:r>
            <a:r>
              <a:rPr lang="en-US" sz="2400" b="1" dirty="0">
                <a:solidFill>
                  <a:srgbClr val="000090"/>
                </a:solidFill>
                <a:latin typeface="Optima" charset="0"/>
              </a:rPr>
              <a:t>in-text citation </a:t>
            </a:r>
            <a:r>
              <a:rPr lang="en-US" sz="2400" dirty="0">
                <a:latin typeface="Optima" charset="0"/>
              </a:rPr>
              <a:t>is a brief reference in your text that indicates the source you consulted. </a:t>
            </a:r>
          </a:p>
          <a:p>
            <a:pPr eaLnBrk="1" hangingPunct="1">
              <a:lnSpc>
                <a:spcPct val="150000"/>
              </a:lnSpc>
              <a:buClr>
                <a:schemeClr val="tx1"/>
              </a:buClr>
              <a:buFont typeface="Arial" pitchFamily="34" charset="0"/>
              <a:buChar char="•"/>
            </a:pPr>
            <a:r>
              <a:rPr lang="en-US" sz="2200" dirty="0">
                <a:latin typeface="Optima" charset="0"/>
              </a:rPr>
              <a:t>It should direct readers to the entry in your works-cited list for that source.</a:t>
            </a:r>
          </a:p>
          <a:p>
            <a:pPr eaLnBrk="1" hangingPunct="1">
              <a:lnSpc>
                <a:spcPct val="150000"/>
              </a:lnSpc>
              <a:buClr>
                <a:schemeClr val="tx1"/>
              </a:buClr>
              <a:buFont typeface="Arial" pitchFamily="34" charset="0"/>
              <a:buChar char="•"/>
            </a:pPr>
            <a:r>
              <a:rPr lang="en-US" sz="2200" dirty="0" smtClean="0">
                <a:latin typeface="Optima" charset="0"/>
              </a:rPr>
              <a:t> a natural pause to your text: </a:t>
            </a:r>
            <a:r>
              <a:rPr lang="en-US" sz="2200" dirty="0">
                <a:latin typeface="Optima" charset="0"/>
              </a:rPr>
              <a:t>provide the citation information without interrupting your own text.</a:t>
            </a:r>
          </a:p>
          <a:p>
            <a:pPr eaLnBrk="1" hangingPunct="1">
              <a:lnSpc>
                <a:spcPct val="150000"/>
              </a:lnSpc>
              <a:buClr>
                <a:schemeClr val="tx1"/>
              </a:buClr>
              <a:buFont typeface="Arial" pitchFamily="34" charset="0"/>
              <a:buChar char="•"/>
            </a:pPr>
            <a:r>
              <a:rPr lang="en-US" sz="2200" dirty="0">
                <a:latin typeface="Optima" charset="0"/>
              </a:rPr>
              <a:t>In general, the in-text citation will be the author</a:t>
            </a:r>
            <a:r>
              <a:rPr lang="en-US" altLang="en-US" sz="2200" dirty="0">
                <a:latin typeface="Optima" charset="0"/>
              </a:rPr>
              <a:t>’</a:t>
            </a:r>
            <a:r>
              <a:rPr lang="en-US" sz="2200" dirty="0">
                <a:latin typeface="Optima" charset="0"/>
              </a:rPr>
              <a:t>s last name (or abbreviated title) with a page number, enclosed in parentheses.</a:t>
            </a:r>
          </a:p>
        </p:txBody>
      </p:sp>
      <p:grpSp>
        <p:nvGrpSpPr>
          <p:cNvPr id="39938" name="Group 8"/>
          <p:cNvGrpSpPr>
            <a:grpSpLocks/>
          </p:cNvGrpSpPr>
          <p:nvPr/>
        </p:nvGrpSpPr>
        <p:grpSpPr bwMode="auto">
          <a:xfrm>
            <a:off x="1128713" y="362309"/>
            <a:ext cx="6445279" cy="1220429"/>
            <a:chOff x="0" y="683426"/>
            <a:chExt cx="9144000" cy="1478507"/>
          </a:xfrm>
        </p:grpSpPr>
        <p:sp>
          <p:nvSpPr>
            <p:cNvPr id="12" name="Rectangle 2"/>
            <p:cNvSpPr>
              <a:spLocks noChangeArrowheads="1"/>
            </p:cNvSpPr>
            <p:nvPr/>
          </p:nvSpPr>
          <p:spPr bwMode="auto">
            <a:xfrm>
              <a:off x="0" y="683426"/>
              <a:ext cx="9144000" cy="1478507"/>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sz="3600" b="1">
                <a:solidFill>
                  <a:srgbClr val="FFFFFF"/>
                </a:solidFill>
              </a:endParaRPr>
            </a:p>
          </p:txBody>
        </p:sp>
        <p:sp>
          <p:nvSpPr>
            <p:cNvPr id="39940" name="TextBox 10"/>
            <p:cNvSpPr txBox="1">
              <a:spLocks noChangeArrowheads="1"/>
            </p:cNvSpPr>
            <p:nvPr/>
          </p:nvSpPr>
          <p:spPr bwMode="auto">
            <a:xfrm>
              <a:off x="0" y="1066020"/>
              <a:ext cx="9073818" cy="783007"/>
            </a:xfrm>
            <a:prstGeom prst="rect">
              <a:avLst/>
            </a:prstGeom>
            <a:noFill/>
            <a:ln w="9525">
              <a:noFill/>
              <a:miter lim="800000"/>
              <a:headEnd/>
              <a:tailEnd/>
            </a:ln>
          </p:spPr>
          <p:txBody>
            <a:bodyPr wrap="square">
              <a:spAutoFit/>
            </a:bodyPr>
            <a:lstStyle/>
            <a:p>
              <a:pPr eaLnBrk="1" hangingPunct="1"/>
              <a:r>
                <a:rPr lang="en-US" sz="3600" b="1" dirty="0"/>
                <a:t>In-Text Citations: </a:t>
              </a:r>
              <a:r>
                <a:rPr lang="en-US" sz="3600" b="1" dirty="0" smtClean="0"/>
                <a:t>Basic Rules</a:t>
              </a:r>
              <a:endParaRPr lang="en-US" sz="3600" b="1" dirty="0"/>
            </a:p>
          </p:txBody>
        </p:sp>
      </p:gr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extBox 5"/>
          <p:cNvSpPr txBox="1">
            <a:spLocks noChangeArrowheads="1"/>
          </p:cNvSpPr>
          <p:nvPr/>
        </p:nvSpPr>
        <p:spPr bwMode="auto">
          <a:xfrm>
            <a:off x="555625" y="1915065"/>
            <a:ext cx="8032750" cy="2764411"/>
          </a:xfrm>
          <a:prstGeom prst="rect">
            <a:avLst/>
          </a:prstGeom>
          <a:noFill/>
          <a:ln w="9525">
            <a:noFill/>
            <a:miter lim="800000"/>
            <a:headEnd/>
            <a:tailEnd/>
          </a:ln>
        </p:spPr>
        <p:txBody>
          <a:bodyPr wrap="square">
            <a:spAutoFit/>
          </a:bodyPr>
          <a:lstStyle/>
          <a:p>
            <a:pPr algn="ctr" eaLnBrk="1" hangingPunct="1">
              <a:lnSpc>
                <a:spcPct val="150000"/>
              </a:lnSpc>
              <a:buClr>
                <a:schemeClr val="tx1"/>
              </a:buClr>
            </a:pPr>
            <a:r>
              <a:rPr lang="en-US" sz="4000" b="1" dirty="0" smtClean="0"/>
              <a:t>“Quote </a:t>
            </a:r>
            <a:r>
              <a:rPr lang="en-US" sz="4000" b="1" dirty="0" smtClean="0"/>
              <a:t>when you can't say it any better than </a:t>
            </a:r>
            <a:r>
              <a:rPr lang="en-US" sz="4000" b="1" dirty="0" smtClean="0"/>
              <a:t>the author </a:t>
            </a:r>
            <a:r>
              <a:rPr lang="en-US" sz="4000" b="1" dirty="0" smtClean="0"/>
              <a:t>did, but paraphrase when you can</a:t>
            </a:r>
            <a:r>
              <a:rPr lang="en-US" sz="4000" b="1" dirty="0" smtClean="0"/>
              <a:t>.”</a:t>
            </a:r>
            <a:endParaRPr lang="en-US" sz="4000" dirty="0">
              <a:latin typeface="Optima" charset="0"/>
            </a:endParaRPr>
          </a:p>
        </p:txBody>
      </p:sp>
      <p:grpSp>
        <p:nvGrpSpPr>
          <p:cNvPr id="2" name="Group 8"/>
          <p:cNvGrpSpPr>
            <a:grpSpLocks/>
          </p:cNvGrpSpPr>
          <p:nvPr/>
        </p:nvGrpSpPr>
        <p:grpSpPr bwMode="auto">
          <a:xfrm>
            <a:off x="1128713" y="362309"/>
            <a:ext cx="6445279" cy="1220429"/>
            <a:chOff x="0" y="683426"/>
            <a:chExt cx="9144000" cy="1478507"/>
          </a:xfrm>
        </p:grpSpPr>
        <p:sp>
          <p:nvSpPr>
            <p:cNvPr id="12" name="Rectangle 2"/>
            <p:cNvSpPr>
              <a:spLocks noChangeArrowheads="1"/>
            </p:cNvSpPr>
            <p:nvPr/>
          </p:nvSpPr>
          <p:spPr bwMode="auto">
            <a:xfrm>
              <a:off x="0" y="683426"/>
              <a:ext cx="9144000" cy="1478507"/>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sz="3600" b="1">
                <a:solidFill>
                  <a:srgbClr val="FFFFFF"/>
                </a:solidFill>
              </a:endParaRPr>
            </a:p>
          </p:txBody>
        </p:sp>
        <p:sp>
          <p:nvSpPr>
            <p:cNvPr id="39940" name="TextBox 10"/>
            <p:cNvSpPr txBox="1">
              <a:spLocks noChangeArrowheads="1"/>
            </p:cNvSpPr>
            <p:nvPr/>
          </p:nvSpPr>
          <p:spPr bwMode="auto">
            <a:xfrm>
              <a:off x="0" y="1066020"/>
              <a:ext cx="9073818" cy="783007"/>
            </a:xfrm>
            <a:prstGeom prst="rect">
              <a:avLst/>
            </a:prstGeom>
            <a:noFill/>
            <a:ln w="9525">
              <a:noFill/>
              <a:miter lim="800000"/>
              <a:headEnd/>
              <a:tailEnd/>
            </a:ln>
          </p:spPr>
          <p:txBody>
            <a:bodyPr wrap="square">
              <a:spAutoFit/>
            </a:bodyPr>
            <a:lstStyle/>
            <a:p>
              <a:pPr eaLnBrk="1" hangingPunct="1"/>
              <a:r>
                <a:rPr lang="en-US" sz="3600" b="1" dirty="0"/>
                <a:t>In-Text Citations: </a:t>
              </a:r>
              <a:r>
                <a:rPr lang="en-US" sz="3600" b="1" dirty="0" smtClean="0"/>
                <a:t>Basic Rules</a:t>
              </a:r>
              <a:endParaRPr lang="en-US" sz="3600" b="1" dirty="0"/>
            </a:p>
          </p:txBody>
        </p:sp>
      </p:gr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1984075" y="500332"/>
            <a:ext cx="5175850" cy="1082406"/>
            <a:chOff x="-70182" y="973629"/>
            <a:chExt cx="9144000" cy="1188303"/>
          </a:xfrm>
        </p:grpSpPr>
        <p:sp>
          <p:nvSpPr>
            <p:cNvPr id="12" name="Rectangle 2"/>
            <p:cNvSpPr>
              <a:spLocks noChangeArrowheads="1"/>
            </p:cNvSpPr>
            <p:nvPr/>
          </p:nvSpPr>
          <p:spPr bwMode="auto">
            <a:xfrm>
              <a:off x="-70182" y="973629"/>
              <a:ext cx="9144000" cy="1188303"/>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sz="3600" b="1" dirty="0">
                <a:solidFill>
                  <a:srgbClr val="FFFFFF"/>
                </a:solidFill>
              </a:endParaRPr>
            </a:p>
          </p:txBody>
        </p:sp>
        <p:sp>
          <p:nvSpPr>
            <p:cNvPr id="41989" name="TextBox 10"/>
            <p:cNvSpPr txBox="1">
              <a:spLocks noChangeArrowheads="1"/>
            </p:cNvSpPr>
            <p:nvPr/>
          </p:nvSpPr>
          <p:spPr bwMode="auto">
            <a:xfrm>
              <a:off x="0" y="1247755"/>
              <a:ext cx="9073818" cy="882852"/>
            </a:xfrm>
            <a:prstGeom prst="rect">
              <a:avLst/>
            </a:prstGeom>
            <a:noFill/>
            <a:ln w="9525">
              <a:noFill/>
              <a:miter lim="800000"/>
              <a:headEnd/>
              <a:tailEnd/>
            </a:ln>
          </p:spPr>
          <p:txBody>
            <a:bodyPr wrap="square">
              <a:spAutoFit/>
            </a:bodyPr>
            <a:lstStyle/>
            <a:p>
              <a:pPr algn="ctr" eaLnBrk="1" hangingPunct="1"/>
              <a:r>
                <a:rPr lang="en-US" sz="3600" b="1" dirty="0"/>
                <a:t>Author-Page Style</a:t>
              </a:r>
            </a:p>
          </p:txBody>
        </p:sp>
      </p:grpSp>
      <p:sp>
        <p:nvSpPr>
          <p:cNvPr id="7" name="6 - Ορθογώνιο"/>
          <p:cNvSpPr/>
          <p:nvPr/>
        </p:nvSpPr>
        <p:spPr>
          <a:xfrm>
            <a:off x="258793" y="1880558"/>
            <a:ext cx="8246852" cy="4893647"/>
          </a:xfrm>
          <a:prstGeom prst="rect">
            <a:avLst/>
          </a:prstGeom>
        </p:spPr>
        <p:txBody>
          <a:bodyPr wrap="square">
            <a:spAutoFit/>
          </a:bodyPr>
          <a:lstStyle/>
          <a:p>
            <a:pPr lvl="2" algn="just" eaLnBrk="1" hangingPunct="1"/>
            <a:r>
              <a:rPr lang="en-US" sz="2400" dirty="0" smtClean="0">
                <a:latin typeface="Arial" pitchFamily="34" charset="0"/>
              </a:rPr>
              <a:t>MLA format follows the author-page method of in-text citation. </a:t>
            </a:r>
          </a:p>
          <a:p>
            <a:pPr lvl="2" algn="just" eaLnBrk="1" hangingPunct="1"/>
            <a:endParaRPr lang="en-US" sz="2400" dirty="0" smtClean="0">
              <a:latin typeface="Arial" pitchFamily="34" charset="0"/>
            </a:endParaRPr>
          </a:p>
          <a:p>
            <a:pPr lvl="2" algn="just" eaLnBrk="1" hangingPunct="1"/>
            <a:r>
              <a:rPr lang="en-US" sz="2400" dirty="0" smtClean="0">
                <a:latin typeface="Arial" pitchFamily="34" charset="0"/>
              </a:rPr>
              <a:t>This means that the author's last name and the page number(s) from which the quotation or paraphrase is taken must appear in the text, and a complete reference should appear in your works-cited page.</a:t>
            </a:r>
          </a:p>
          <a:p>
            <a:pPr lvl="2" algn="just" eaLnBrk="1" hangingPunct="1"/>
            <a:endParaRPr lang="en-US" sz="2400" dirty="0" smtClean="0">
              <a:latin typeface="Arial" pitchFamily="34" charset="0"/>
            </a:endParaRPr>
          </a:p>
          <a:p>
            <a:pPr lvl="2" algn="just" eaLnBrk="1" hangingPunct="1"/>
            <a:r>
              <a:rPr lang="en-US" sz="2400" dirty="0" smtClean="0">
                <a:latin typeface="Arial" pitchFamily="34" charset="0"/>
              </a:rPr>
              <a:t>The author's name may appear either in the sentence itself or in parentheses following the quotation or paraphrase, but the page number(s) should always appear in the parentheses, not in the text of your sentence.</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985" name="Group 8"/>
          <p:cNvGrpSpPr>
            <a:grpSpLocks/>
          </p:cNvGrpSpPr>
          <p:nvPr/>
        </p:nvGrpSpPr>
        <p:grpSpPr bwMode="auto">
          <a:xfrm>
            <a:off x="1984075" y="500332"/>
            <a:ext cx="5175850" cy="1082406"/>
            <a:chOff x="-70182" y="973629"/>
            <a:chExt cx="9144000" cy="1188303"/>
          </a:xfrm>
        </p:grpSpPr>
        <p:sp>
          <p:nvSpPr>
            <p:cNvPr id="12" name="Rectangle 2"/>
            <p:cNvSpPr>
              <a:spLocks noChangeArrowheads="1"/>
            </p:cNvSpPr>
            <p:nvPr/>
          </p:nvSpPr>
          <p:spPr bwMode="auto">
            <a:xfrm>
              <a:off x="-70182" y="973629"/>
              <a:ext cx="9144000" cy="1188303"/>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sz="3600" b="1" dirty="0">
                <a:solidFill>
                  <a:srgbClr val="FFFFFF"/>
                </a:solidFill>
              </a:endParaRPr>
            </a:p>
          </p:txBody>
        </p:sp>
        <p:sp>
          <p:nvSpPr>
            <p:cNvPr id="41989" name="TextBox 10"/>
            <p:cNvSpPr txBox="1">
              <a:spLocks noChangeArrowheads="1"/>
            </p:cNvSpPr>
            <p:nvPr/>
          </p:nvSpPr>
          <p:spPr bwMode="auto">
            <a:xfrm>
              <a:off x="0" y="1247755"/>
              <a:ext cx="9073818" cy="882852"/>
            </a:xfrm>
            <a:prstGeom prst="rect">
              <a:avLst/>
            </a:prstGeom>
            <a:noFill/>
            <a:ln w="9525">
              <a:noFill/>
              <a:miter lim="800000"/>
              <a:headEnd/>
              <a:tailEnd/>
            </a:ln>
          </p:spPr>
          <p:txBody>
            <a:bodyPr wrap="square">
              <a:spAutoFit/>
            </a:bodyPr>
            <a:lstStyle/>
            <a:p>
              <a:pPr algn="ctr" eaLnBrk="1" hangingPunct="1"/>
              <a:r>
                <a:rPr lang="en-US" sz="3600" b="1" dirty="0"/>
                <a:t>Author-Page Style</a:t>
              </a:r>
            </a:p>
          </p:txBody>
        </p:sp>
      </p:grpSp>
      <p:sp>
        <p:nvSpPr>
          <p:cNvPr id="41986" name="TextBox 13"/>
          <p:cNvSpPr txBox="1">
            <a:spLocks noChangeArrowheads="1"/>
          </p:cNvSpPr>
          <p:nvPr/>
        </p:nvSpPr>
        <p:spPr bwMode="auto">
          <a:xfrm>
            <a:off x="1984075" y="5848709"/>
            <a:ext cx="7929802" cy="400110"/>
          </a:xfrm>
          <a:prstGeom prst="rect">
            <a:avLst/>
          </a:prstGeom>
          <a:noFill/>
          <a:ln w="9525">
            <a:noFill/>
            <a:miter lim="800000"/>
            <a:headEnd/>
            <a:tailEnd/>
          </a:ln>
        </p:spPr>
        <p:txBody>
          <a:bodyPr wrap="square">
            <a:spAutoFit/>
          </a:bodyPr>
          <a:lstStyle/>
          <a:p>
            <a:pPr eaLnBrk="1" hangingPunct="1"/>
            <a:r>
              <a:rPr lang="en-US" sz="2000" dirty="0">
                <a:latin typeface="Optima" charset="0"/>
              </a:rPr>
              <a:t>Wordsworth, William. </a:t>
            </a:r>
            <a:r>
              <a:rPr lang="en-US" sz="2000" i="1" dirty="0">
                <a:latin typeface="Optima" charset="0"/>
              </a:rPr>
              <a:t>Lyrical Ballads</a:t>
            </a:r>
            <a:r>
              <a:rPr lang="en-US" sz="2000" dirty="0">
                <a:latin typeface="Optima" charset="0"/>
              </a:rPr>
              <a:t>. Oxford UP, 1967. </a:t>
            </a:r>
            <a:endParaRPr lang="en-US" sz="2000" dirty="0"/>
          </a:p>
        </p:txBody>
      </p:sp>
      <p:pic>
        <p:nvPicPr>
          <p:cNvPr id="41987" name="Picture 2"/>
          <p:cNvPicPr>
            <a:picLocks noChangeAspect="1"/>
          </p:cNvPicPr>
          <p:nvPr/>
        </p:nvPicPr>
        <p:blipFill>
          <a:blip r:embed="rId3"/>
          <a:srcRect/>
          <a:stretch>
            <a:fillRect/>
          </a:stretch>
        </p:blipFill>
        <p:spPr bwMode="auto">
          <a:xfrm>
            <a:off x="541338" y="1949571"/>
            <a:ext cx="8394700" cy="3668592"/>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033" name="Group 8"/>
          <p:cNvGrpSpPr>
            <a:grpSpLocks/>
          </p:cNvGrpSpPr>
          <p:nvPr/>
        </p:nvGrpSpPr>
        <p:grpSpPr bwMode="auto">
          <a:xfrm>
            <a:off x="1128713" y="345057"/>
            <a:ext cx="6410774" cy="992107"/>
            <a:chOff x="0" y="973629"/>
            <a:chExt cx="9144000" cy="1188304"/>
          </a:xfrm>
        </p:grpSpPr>
        <p:sp>
          <p:nvSpPr>
            <p:cNvPr id="12" name="Rectangle 2"/>
            <p:cNvSpPr>
              <a:spLocks noChangeArrowheads="1"/>
            </p:cNvSpPr>
            <p:nvPr/>
          </p:nvSpPr>
          <p:spPr bwMode="auto">
            <a:xfrm>
              <a:off x="0" y="973629"/>
              <a:ext cx="9144000" cy="1188304"/>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a:solidFill>
                  <a:srgbClr val="FFFFFF"/>
                </a:solidFill>
              </a:endParaRPr>
            </a:p>
          </p:txBody>
        </p:sp>
        <p:sp>
          <p:nvSpPr>
            <p:cNvPr id="44037" name="TextBox 10"/>
            <p:cNvSpPr txBox="1">
              <a:spLocks noChangeArrowheads="1"/>
            </p:cNvSpPr>
            <p:nvPr/>
          </p:nvSpPr>
          <p:spPr bwMode="auto">
            <a:xfrm>
              <a:off x="339517" y="1043303"/>
              <a:ext cx="8734302" cy="882853"/>
            </a:xfrm>
            <a:prstGeom prst="rect">
              <a:avLst/>
            </a:prstGeom>
            <a:noFill/>
            <a:ln w="9525">
              <a:noFill/>
              <a:miter lim="800000"/>
              <a:headEnd/>
              <a:tailEnd/>
            </a:ln>
          </p:spPr>
          <p:txBody>
            <a:bodyPr wrap="square">
              <a:spAutoFit/>
            </a:bodyPr>
            <a:lstStyle/>
            <a:p>
              <a:pPr eaLnBrk="1" hangingPunct="1"/>
              <a:r>
                <a:rPr lang="en-US" sz="3600" b="1" dirty="0"/>
                <a:t>Print Source with Author</a:t>
              </a:r>
            </a:p>
          </p:txBody>
        </p:sp>
      </p:grpSp>
      <p:sp>
        <p:nvSpPr>
          <p:cNvPr id="44034" name="TextBox 7"/>
          <p:cNvSpPr txBox="1">
            <a:spLocks noChangeArrowheads="1"/>
          </p:cNvSpPr>
          <p:nvPr/>
        </p:nvSpPr>
        <p:spPr bwMode="auto">
          <a:xfrm>
            <a:off x="522288" y="1725285"/>
            <a:ext cx="8324850" cy="2800767"/>
          </a:xfrm>
          <a:prstGeom prst="rect">
            <a:avLst/>
          </a:prstGeom>
          <a:noFill/>
          <a:ln w="9525">
            <a:noFill/>
            <a:miter lim="800000"/>
            <a:headEnd/>
            <a:tailEnd/>
          </a:ln>
        </p:spPr>
        <p:txBody>
          <a:bodyPr wrap="square">
            <a:spAutoFit/>
          </a:bodyPr>
          <a:lstStyle/>
          <a:p>
            <a:pPr eaLnBrk="1" hangingPunct="1"/>
            <a:r>
              <a:rPr lang="en-US" sz="2800" b="1" dirty="0">
                <a:latin typeface="Optima" charset="0"/>
              </a:rPr>
              <a:t>For the following print source</a:t>
            </a:r>
          </a:p>
          <a:p>
            <a:pPr eaLnBrk="1" hangingPunct="1"/>
            <a:endParaRPr lang="en-US" sz="1200" b="1" dirty="0">
              <a:latin typeface="Optima" charset="0"/>
            </a:endParaRPr>
          </a:p>
          <a:p>
            <a:pPr algn="just" eaLnBrk="1" hangingPunct="1"/>
            <a:r>
              <a:rPr lang="en-US" sz="2000" dirty="0">
                <a:solidFill>
                  <a:srgbClr val="0070C0"/>
                </a:solidFill>
                <a:latin typeface="Optima" charset="0"/>
              </a:rPr>
              <a:t>Burke, Kenneth. </a:t>
            </a:r>
            <a:r>
              <a:rPr lang="en-US" sz="2000" i="1" dirty="0">
                <a:solidFill>
                  <a:srgbClr val="0070C0"/>
                </a:solidFill>
                <a:latin typeface="Optima" charset="0"/>
              </a:rPr>
              <a:t>Language as Symbolic Action: Essays on Life, </a:t>
            </a:r>
            <a:r>
              <a:rPr lang="en-US" sz="2000" i="1" dirty="0" smtClean="0">
                <a:solidFill>
                  <a:srgbClr val="0070C0"/>
                </a:solidFill>
                <a:latin typeface="Optima" charset="0"/>
              </a:rPr>
              <a:t>Literature, and </a:t>
            </a:r>
            <a:r>
              <a:rPr lang="en-US" sz="2000" i="1" dirty="0">
                <a:solidFill>
                  <a:srgbClr val="0070C0"/>
                </a:solidFill>
                <a:latin typeface="Optima" charset="0"/>
              </a:rPr>
              <a:t>Method</a:t>
            </a:r>
            <a:r>
              <a:rPr lang="en-US" sz="2000" dirty="0">
                <a:solidFill>
                  <a:srgbClr val="0070C0"/>
                </a:solidFill>
                <a:latin typeface="Optima" charset="0"/>
              </a:rPr>
              <a:t>. U of California P, 1966.</a:t>
            </a:r>
          </a:p>
          <a:p>
            <a:pPr eaLnBrk="1" hangingPunct="1"/>
            <a:endParaRPr lang="en-US" sz="1200" b="1" dirty="0">
              <a:latin typeface="Optima" charset="0"/>
            </a:endParaRPr>
          </a:p>
          <a:p>
            <a:pPr algn="just" eaLnBrk="1" hangingPunct="1"/>
            <a:r>
              <a:rPr lang="en-US" sz="2400" dirty="0">
                <a:latin typeface="Optima" charset="0"/>
              </a:rPr>
              <a:t>If the essay provides a signal word or phrase—usually the author</a:t>
            </a:r>
            <a:r>
              <a:rPr lang="en-US" altLang="en-US" sz="2400" dirty="0">
                <a:latin typeface="Optima" charset="0"/>
              </a:rPr>
              <a:t>’</a:t>
            </a:r>
            <a:r>
              <a:rPr lang="en-US" sz="2400" dirty="0">
                <a:latin typeface="Optima" charset="0"/>
              </a:rPr>
              <a:t>s last name—the citation does not need to also include that information.</a:t>
            </a:r>
          </a:p>
          <a:p>
            <a:pPr eaLnBrk="1" hangingPunct="1"/>
            <a:endParaRPr lang="en-US" sz="1200" dirty="0">
              <a:latin typeface="Optima" charset="0"/>
            </a:endParaRPr>
          </a:p>
        </p:txBody>
      </p:sp>
      <p:pic>
        <p:nvPicPr>
          <p:cNvPr id="44035" name="Picture 1"/>
          <p:cNvPicPr>
            <a:picLocks noChangeAspect="1"/>
          </p:cNvPicPr>
          <p:nvPr/>
        </p:nvPicPr>
        <p:blipFill>
          <a:blip r:embed="rId3"/>
          <a:srcRect/>
          <a:stretch>
            <a:fillRect/>
          </a:stretch>
        </p:blipFill>
        <p:spPr bwMode="auto">
          <a:xfrm>
            <a:off x="522288" y="4526052"/>
            <a:ext cx="7950200" cy="1961012"/>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extBox 5"/>
          <p:cNvSpPr txBox="1">
            <a:spLocks noChangeArrowheads="1"/>
          </p:cNvSpPr>
          <p:nvPr/>
        </p:nvSpPr>
        <p:spPr bwMode="auto">
          <a:xfrm>
            <a:off x="481013" y="1639020"/>
            <a:ext cx="8181975" cy="4524315"/>
          </a:xfrm>
          <a:prstGeom prst="rect">
            <a:avLst/>
          </a:prstGeom>
          <a:noFill/>
          <a:ln w="9525">
            <a:noFill/>
            <a:miter lim="800000"/>
            <a:headEnd/>
            <a:tailEnd/>
          </a:ln>
        </p:spPr>
        <p:txBody>
          <a:bodyPr wrap="square">
            <a:spAutoFit/>
          </a:bodyPr>
          <a:lstStyle/>
          <a:p>
            <a:pPr algn="just" eaLnBrk="1" hangingPunct="1">
              <a:lnSpc>
                <a:spcPct val="160000"/>
              </a:lnSpc>
            </a:pPr>
            <a:r>
              <a:rPr lang="en-US" sz="2000" dirty="0" smtClean="0"/>
              <a:t>In parenthetical citations of a literary work available in multiple editions, such as a commonly studied novel, it is often helpful to provide division numbers in addition to page numbers so that your readers can find your references in any edition of the work.</a:t>
            </a:r>
          </a:p>
          <a:p>
            <a:pPr eaLnBrk="1" hangingPunct="1">
              <a:lnSpc>
                <a:spcPct val="160000"/>
              </a:lnSpc>
            </a:pPr>
            <a:endParaRPr lang="en-US" sz="2000" i="1" dirty="0" smtClean="0">
              <a:latin typeface="Optima" charset="0"/>
            </a:endParaRPr>
          </a:p>
          <a:p>
            <a:pPr eaLnBrk="1" hangingPunct="1">
              <a:lnSpc>
                <a:spcPct val="160000"/>
              </a:lnSpc>
            </a:pPr>
            <a:r>
              <a:rPr lang="en-US" sz="2000" i="1" dirty="0" smtClean="0">
                <a:latin typeface="Optima" charset="0"/>
              </a:rPr>
              <a:t>In-text </a:t>
            </a:r>
            <a:r>
              <a:rPr lang="en-US" sz="2000" i="1" dirty="0">
                <a:latin typeface="Optima" charset="0"/>
              </a:rPr>
              <a:t>example:</a:t>
            </a:r>
          </a:p>
          <a:p>
            <a:pPr eaLnBrk="1" hangingPunct="1">
              <a:lnSpc>
                <a:spcPct val="160000"/>
              </a:lnSpc>
            </a:pPr>
            <a:r>
              <a:rPr lang="en-US" sz="2000" dirty="0">
                <a:solidFill>
                  <a:srgbClr val="0070C0"/>
                </a:solidFill>
                <a:latin typeface="Optima" charset="0"/>
              </a:rPr>
              <a:t>Marx and Engels described human history as marked by class struggles (79; </a:t>
            </a:r>
            <a:r>
              <a:rPr lang="en-US" sz="2000" dirty="0" err="1">
                <a:solidFill>
                  <a:srgbClr val="0070C0"/>
                </a:solidFill>
                <a:latin typeface="Optima" charset="0"/>
              </a:rPr>
              <a:t>ch</a:t>
            </a:r>
            <a:r>
              <a:rPr lang="en-US" sz="2000" dirty="0">
                <a:solidFill>
                  <a:srgbClr val="0070C0"/>
                </a:solidFill>
                <a:latin typeface="Optima" charset="0"/>
              </a:rPr>
              <a:t>. 1</a:t>
            </a:r>
            <a:r>
              <a:rPr lang="en-US" sz="2000" dirty="0" smtClean="0">
                <a:solidFill>
                  <a:srgbClr val="0070C0"/>
                </a:solidFill>
                <a:latin typeface="Optima" charset="0"/>
              </a:rPr>
              <a:t>).</a:t>
            </a:r>
          </a:p>
          <a:p>
            <a:pPr eaLnBrk="1" hangingPunct="1">
              <a:lnSpc>
                <a:spcPct val="160000"/>
              </a:lnSpc>
            </a:pPr>
            <a:endParaRPr lang="en-US" sz="2000" dirty="0">
              <a:solidFill>
                <a:srgbClr val="0070C0"/>
              </a:solidFill>
              <a:latin typeface="Optima" charset="0"/>
            </a:endParaRPr>
          </a:p>
        </p:txBody>
      </p:sp>
      <p:grpSp>
        <p:nvGrpSpPr>
          <p:cNvPr id="50178" name="Group 8"/>
          <p:cNvGrpSpPr>
            <a:grpSpLocks/>
          </p:cNvGrpSpPr>
          <p:nvPr/>
        </p:nvGrpSpPr>
        <p:grpSpPr bwMode="auto">
          <a:xfrm>
            <a:off x="1155940" y="379562"/>
            <a:ext cx="6728603" cy="845389"/>
            <a:chOff x="0" y="973629"/>
            <a:chExt cx="9451740" cy="1188303"/>
          </a:xfrm>
        </p:grpSpPr>
        <p:sp>
          <p:nvSpPr>
            <p:cNvPr id="12" name="Rectangle 2"/>
            <p:cNvSpPr>
              <a:spLocks noChangeArrowheads="1"/>
            </p:cNvSpPr>
            <p:nvPr/>
          </p:nvSpPr>
          <p:spPr bwMode="auto">
            <a:xfrm>
              <a:off x="0" y="973629"/>
              <a:ext cx="9143112" cy="1188303"/>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a:solidFill>
                  <a:srgbClr val="FFFFFF"/>
                </a:solidFill>
              </a:endParaRPr>
            </a:p>
          </p:txBody>
        </p:sp>
        <p:sp>
          <p:nvSpPr>
            <p:cNvPr id="50180" name="TextBox 10"/>
            <p:cNvSpPr txBox="1">
              <a:spLocks noChangeArrowheads="1"/>
            </p:cNvSpPr>
            <p:nvPr/>
          </p:nvSpPr>
          <p:spPr bwMode="auto">
            <a:xfrm>
              <a:off x="0" y="1247755"/>
              <a:ext cx="9451740" cy="648930"/>
            </a:xfrm>
            <a:prstGeom prst="rect">
              <a:avLst/>
            </a:prstGeom>
            <a:noFill/>
            <a:ln w="9525">
              <a:noFill/>
              <a:miter lim="800000"/>
              <a:headEnd/>
              <a:tailEnd/>
            </a:ln>
          </p:spPr>
          <p:txBody>
            <a:bodyPr wrap="square">
              <a:spAutoFit/>
            </a:bodyPr>
            <a:lstStyle/>
            <a:p>
              <a:pPr algn="ctr" eaLnBrk="1" hangingPunct="1"/>
              <a:r>
                <a:rPr lang="en-US" sz="2400" b="1" dirty="0" smtClean="0"/>
                <a:t>Citing Works With Multiple Editions  </a:t>
              </a:r>
              <a:endParaRPr lang="en-US" sz="2400" b="1" dirty="0"/>
            </a:p>
          </p:txBody>
        </p:sp>
      </p:gr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extBox 5"/>
          <p:cNvSpPr txBox="1">
            <a:spLocks noChangeArrowheads="1"/>
          </p:cNvSpPr>
          <p:nvPr/>
        </p:nvSpPr>
        <p:spPr bwMode="auto">
          <a:xfrm>
            <a:off x="481013" y="1639020"/>
            <a:ext cx="8181975" cy="4524315"/>
          </a:xfrm>
          <a:prstGeom prst="rect">
            <a:avLst/>
          </a:prstGeom>
          <a:noFill/>
          <a:ln w="9525">
            <a:noFill/>
            <a:miter lim="800000"/>
            <a:headEnd/>
            <a:tailEnd/>
          </a:ln>
        </p:spPr>
        <p:txBody>
          <a:bodyPr wrap="square">
            <a:spAutoFit/>
          </a:bodyPr>
          <a:lstStyle/>
          <a:p>
            <a:pPr algn="just" eaLnBrk="1" hangingPunct="1">
              <a:lnSpc>
                <a:spcPct val="160000"/>
              </a:lnSpc>
            </a:pPr>
            <a:r>
              <a:rPr lang="en-US" sz="2000" dirty="0" smtClean="0"/>
              <a:t>Make sure that your in-text citations refer unambiguously to the entry in your works-cited list. If you are citing from the works of two different authors with the same last name, include the author</a:t>
            </a:r>
            <a:r>
              <a:rPr lang="en-US" altLang="en-US" sz="2000" dirty="0" smtClean="0"/>
              <a:t>’</a:t>
            </a:r>
            <a:r>
              <a:rPr lang="en-US" sz="2000" dirty="0" smtClean="0"/>
              <a:t>s first initial in your reference).</a:t>
            </a:r>
          </a:p>
          <a:p>
            <a:pPr algn="just" eaLnBrk="1" hangingPunct="1">
              <a:lnSpc>
                <a:spcPct val="160000"/>
              </a:lnSpc>
            </a:pPr>
            <a:endParaRPr lang="en-US" sz="2000" i="1" dirty="0" smtClean="0">
              <a:latin typeface="Optima" charset="0"/>
            </a:endParaRPr>
          </a:p>
          <a:p>
            <a:pPr eaLnBrk="1" hangingPunct="1">
              <a:lnSpc>
                <a:spcPct val="160000"/>
              </a:lnSpc>
            </a:pPr>
            <a:r>
              <a:rPr lang="en-US" sz="2000" i="1" dirty="0" smtClean="0">
                <a:latin typeface="Optima" charset="0"/>
              </a:rPr>
              <a:t>In-text </a:t>
            </a:r>
            <a:r>
              <a:rPr lang="en-US" sz="2000" i="1" dirty="0">
                <a:latin typeface="Optima" charset="0"/>
              </a:rPr>
              <a:t>example:</a:t>
            </a:r>
          </a:p>
          <a:p>
            <a:pPr algn="just" eaLnBrk="1" hangingPunct="1">
              <a:lnSpc>
                <a:spcPct val="160000"/>
              </a:lnSpc>
            </a:pPr>
            <a:r>
              <a:rPr lang="en-US" sz="2000" dirty="0">
                <a:solidFill>
                  <a:srgbClr val="0070C0"/>
                </a:solidFill>
                <a:latin typeface="Optima" charset="0"/>
              </a:rPr>
              <a:t>Although some medical ethicists claim that cloning will lead to designer</a:t>
            </a:r>
          </a:p>
          <a:p>
            <a:pPr algn="just" eaLnBrk="1" hangingPunct="1">
              <a:lnSpc>
                <a:spcPct val="160000"/>
              </a:lnSpc>
            </a:pPr>
            <a:r>
              <a:rPr lang="en-US" sz="2000" dirty="0">
                <a:solidFill>
                  <a:srgbClr val="0070C0"/>
                </a:solidFill>
                <a:latin typeface="Optima" charset="0"/>
              </a:rPr>
              <a:t>children (R. Miller 12), others note that the advantages for medical research outweigh this consideration (A. Miller 46).</a:t>
            </a:r>
          </a:p>
        </p:txBody>
      </p:sp>
      <p:grpSp>
        <p:nvGrpSpPr>
          <p:cNvPr id="2" name="Group 8"/>
          <p:cNvGrpSpPr>
            <a:grpSpLocks/>
          </p:cNvGrpSpPr>
          <p:nvPr/>
        </p:nvGrpSpPr>
        <p:grpSpPr bwMode="auto">
          <a:xfrm>
            <a:off x="1207698" y="379562"/>
            <a:ext cx="6970143" cy="845389"/>
            <a:chOff x="0" y="973629"/>
            <a:chExt cx="9451740" cy="1188303"/>
          </a:xfrm>
        </p:grpSpPr>
        <p:sp>
          <p:nvSpPr>
            <p:cNvPr id="12" name="Rectangle 2"/>
            <p:cNvSpPr>
              <a:spLocks noChangeArrowheads="1"/>
            </p:cNvSpPr>
            <p:nvPr/>
          </p:nvSpPr>
          <p:spPr bwMode="auto">
            <a:xfrm>
              <a:off x="0" y="973629"/>
              <a:ext cx="9143112" cy="1188303"/>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a:solidFill>
                  <a:srgbClr val="FFFFFF"/>
                </a:solidFill>
              </a:endParaRPr>
            </a:p>
          </p:txBody>
        </p:sp>
        <p:sp>
          <p:nvSpPr>
            <p:cNvPr id="50180" name="TextBox 10"/>
            <p:cNvSpPr txBox="1">
              <a:spLocks noChangeArrowheads="1"/>
            </p:cNvSpPr>
            <p:nvPr/>
          </p:nvSpPr>
          <p:spPr bwMode="auto">
            <a:xfrm>
              <a:off x="0" y="1247755"/>
              <a:ext cx="9451740" cy="648930"/>
            </a:xfrm>
            <a:prstGeom prst="rect">
              <a:avLst/>
            </a:prstGeom>
            <a:noFill/>
            <a:ln w="9525">
              <a:noFill/>
              <a:miter lim="800000"/>
              <a:headEnd/>
              <a:tailEnd/>
            </a:ln>
          </p:spPr>
          <p:txBody>
            <a:bodyPr wrap="square">
              <a:spAutoFit/>
            </a:bodyPr>
            <a:lstStyle/>
            <a:p>
              <a:pPr algn="ctr" eaLnBrk="1" hangingPunct="1"/>
              <a:r>
                <a:rPr lang="en-US" sz="2400" b="1" dirty="0" smtClean="0"/>
                <a:t>Citing Authors with Same Last Names </a:t>
              </a:r>
              <a:endParaRPr lang="en-US" sz="2400" b="1" dirty="0"/>
            </a:p>
          </p:txBody>
        </p:sp>
      </p:gr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Box 5"/>
          <p:cNvSpPr txBox="1">
            <a:spLocks noChangeArrowheads="1"/>
          </p:cNvSpPr>
          <p:nvPr/>
        </p:nvSpPr>
        <p:spPr bwMode="auto">
          <a:xfrm>
            <a:off x="466724" y="638354"/>
            <a:ext cx="8366725" cy="6370975"/>
          </a:xfrm>
          <a:prstGeom prst="rect">
            <a:avLst/>
          </a:prstGeom>
          <a:noFill/>
          <a:ln w="9525">
            <a:noFill/>
            <a:miter lim="800000"/>
            <a:headEnd/>
            <a:tailEnd/>
          </a:ln>
        </p:spPr>
        <p:txBody>
          <a:bodyPr wrap="square">
            <a:spAutoFit/>
          </a:bodyPr>
          <a:lstStyle/>
          <a:p>
            <a:pPr eaLnBrk="1" hangingPunct="1"/>
            <a:r>
              <a:rPr lang="en-US" sz="2400" b="1" dirty="0" smtClean="0">
                <a:solidFill>
                  <a:srgbClr val="000000"/>
                </a:solidFill>
                <a:latin typeface="Optima" charset="0"/>
              </a:rPr>
              <a:t>MLA</a:t>
            </a:r>
            <a:r>
              <a:rPr lang="en-US" sz="2400" dirty="0" smtClean="0">
                <a:latin typeface="Optima" charset="0"/>
              </a:rPr>
              <a:t> (Modern Language Association</a:t>
            </a:r>
            <a:r>
              <a:rPr lang="en-US" sz="2400" dirty="0">
                <a:latin typeface="Optima" charset="0"/>
              </a:rPr>
              <a:t>) </a:t>
            </a:r>
            <a:endParaRPr lang="en-US" sz="2400" dirty="0" smtClean="0">
              <a:latin typeface="Optima" charset="0"/>
            </a:endParaRPr>
          </a:p>
          <a:p>
            <a:pPr eaLnBrk="1" hangingPunct="1"/>
            <a:endParaRPr lang="en-US" sz="2400" dirty="0" smtClean="0">
              <a:latin typeface="Optima" charset="0"/>
            </a:endParaRPr>
          </a:p>
          <a:p>
            <a:pPr eaLnBrk="1" hangingPunct="1"/>
            <a:r>
              <a:rPr lang="en-US" sz="2400" dirty="0" smtClean="0">
                <a:latin typeface="Optima" charset="0"/>
              </a:rPr>
              <a:t>MLA Style </a:t>
            </a:r>
            <a:r>
              <a:rPr lang="en-US" sz="2400" dirty="0">
                <a:latin typeface="Optima" charset="0"/>
              </a:rPr>
              <a:t>formatting </a:t>
            </a:r>
            <a:r>
              <a:rPr lang="en-US" sz="2400" dirty="0" smtClean="0">
                <a:latin typeface="Optima" charset="0"/>
              </a:rPr>
              <a:t>is used in humanities </a:t>
            </a:r>
            <a:r>
              <a:rPr lang="en-US" sz="2400" dirty="0">
                <a:latin typeface="Optima" charset="0"/>
              </a:rPr>
              <a:t>disciplines.</a:t>
            </a:r>
          </a:p>
          <a:p>
            <a:pPr eaLnBrk="1" hangingPunct="1"/>
            <a:endParaRPr lang="en-US" sz="2400" dirty="0" smtClean="0">
              <a:latin typeface="Optima" charset="0"/>
            </a:endParaRPr>
          </a:p>
          <a:p>
            <a:pPr algn="just" eaLnBrk="1" hangingPunct="1"/>
            <a:r>
              <a:rPr lang="en-US" sz="2400" dirty="0" smtClean="0">
                <a:latin typeface="Arial" pitchFamily="34" charset="0"/>
              </a:rPr>
              <a:t>The style of documentation outlined in the 8</a:t>
            </a:r>
            <a:r>
              <a:rPr lang="en-US" sz="2400" baseline="30000" dirty="0" smtClean="0">
                <a:latin typeface="Arial" pitchFamily="34" charset="0"/>
              </a:rPr>
              <a:t>th</a:t>
            </a:r>
            <a:r>
              <a:rPr lang="en-US" sz="2400" dirty="0" smtClean="0">
                <a:latin typeface="Arial" pitchFamily="34" charset="0"/>
              </a:rPr>
              <a:t> edition serves the needs of students who are writing research papers, as well as scholars who publish professionally.</a:t>
            </a:r>
          </a:p>
          <a:p>
            <a:pPr algn="just" eaLnBrk="1" hangingPunct="1"/>
            <a:endParaRPr lang="en-US" sz="2400" dirty="0" smtClean="0">
              <a:latin typeface="Arial" pitchFamily="34" charset="0"/>
            </a:endParaRPr>
          </a:p>
          <a:p>
            <a:pPr algn="just" eaLnBrk="1" hangingPunct="1"/>
            <a:r>
              <a:rPr lang="en-US" sz="2400" dirty="0" smtClean="0">
                <a:latin typeface="Arial" pitchFamily="34" charset="0"/>
              </a:rPr>
              <a:t>MLA format provides writers with a uniform format for document layout and documenting sources. Proper MLA style shows that writers are conscientious of the standards of writing in their respective disciplines. </a:t>
            </a:r>
          </a:p>
          <a:p>
            <a:pPr algn="just" eaLnBrk="1" hangingPunct="1"/>
            <a:endParaRPr lang="en-US" sz="2400" dirty="0" smtClean="0">
              <a:latin typeface="Arial" pitchFamily="34" charset="0"/>
            </a:endParaRPr>
          </a:p>
          <a:p>
            <a:pPr algn="just" eaLnBrk="1" hangingPunct="1"/>
            <a:r>
              <a:rPr lang="en-US" sz="2400" dirty="0" smtClean="0">
                <a:latin typeface="Arial" pitchFamily="34" charset="0"/>
              </a:rPr>
              <a:t>Properly documenting sources also ensures that an author is not plagiarizing.</a:t>
            </a:r>
            <a:endParaRPr lang="en-US" sz="2400" dirty="0" smtClean="0">
              <a:latin typeface="Optima" charset="0"/>
            </a:endParaRPr>
          </a:p>
          <a:p>
            <a:pPr eaLnBrk="1" hangingPunct="1"/>
            <a:endParaRPr lang="en-US" sz="2400" dirty="0">
              <a:latin typeface="Optima" charset="0"/>
            </a:endParaRPr>
          </a:p>
          <a:p>
            <a:pPr eaLnBrk="1" hangingPunct="1"/>
            <a:endParaRPr lang="en-US" sz="2400" dirty="0">
              <a:latin typeface="Optima"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extBox 5"/>
          <p:cNvSpPr txBox="1">
            <a:spLocks noChangeArrowheads="1"/>
          </p:cNvSpPr>
          <p:nvPr/>
        </p:nvSpPr>
        <p:spPr bwMode="auto">
          <a:xfrm>
            <a:off x="379562" y="3674853"/>
            <a:ext cx="8173888" cy="3990836"/>
          </a:xfrm>
          <a:prstGeom prst="rect">
            <a:avLst/>
          </a:prstGeom>
          <a:noFill/>
          <a:ln w="9525">
            <a:noFill/>
            <a:miter lim="800000"/>
            <a:headEnd/>
            <a:tailEnd/>
          </a:ln>
        </p:spPr>
        <p:txBody>
          <a:bodyPr wrap="square">
            <a:spAutoFit/>
          </a:bodyPr>
          <a:lstStyle/>
          <a:p>
            <a:pPr eaLnBrk="1" hangingPunct="1"/>
            <a:r>
              <a:rPr lang="en-US" sz="2000" u="sng" dirty="0" smtClean="0">
                <a:latin typeface="Arial" pitchFamily="34" charset="0"/>
              </a:rPr>
              <a:t>Three or more authors: </a:t>
            </a:r>
          </a:p>
          <a:p>
            <a:pPr eaLnBrk="1" hangingPunct="1"/>
            <a:r>
              <a:rPr lang="en-US" sz="2000" dirty="0" smtClean="0">
                <a:latin typeface="Arial" pitchFamily="34" charset="0"/>
              </a:rPr>
              <a:t>If the source has three or more authors, the entry in the works-cited list should begin with the first author</a:t>
            </a:r>
            <a:r>
              <a:rPr lang="en-US" altLang="en-US" sz="2000" dirty="0" smtClean="0">
                <a:latin typeface="Arial" pitchFamily="34" charset="0"/>
              </a:rPr>
              <a:t>’</a:t>
            </a:r>
            <a:r>
              <a:rPr lang="en-US" sz="2000" dirty="0" smtClean="0">
                <a:latin typeface="Arial" pitchFamily="34" charset="0"/>
              </a:rPr>
              <a:t>s name followed by et al. The in-text citation should follow suit.</a:t>
            </a:r>
          </a:p>
          <a:p>
            <a:pPr eaLnBrk="1" hangingPunct="1"/>
            <a:endParaRPr lang="en-US" sz="2000" dirty="0" smtClean="0">
              <a:latin typeface="Arial" pitchFamily="34" charset="0"/>
            </a:endParaRPr>
          </a:p>
          <a:p>
            <a:pPr eaLnBrk="1" hangingPunct="1"/>
            <a:r>
              <a:rPr lang="en-US" sz="2000" dirty="0" smtClean="0">
                <a:solidFill>
                  <a:srgbClr val="0070C0"/>
                </a:solidFill>
                <a:latin typeface="Optima" charset="0"/>
              </a:rPr>
              <a:t>Smith </a:t>
            </a:r>
            <a:r>
              <a:rPr lang="en-US" sz="2000" dirty="0">
                <a:solidFill>
                  <a:srgbClr val="0070C0"/>
                </a:solidFill>
                <a:latin typeface="Optima" charset="0"/>
              </a:rPr>
              <a:t>et al. argues that tougher gun control is not needed in the United States (76).</a:t>
            </a:r>
          </a:p>
          <a:p>
            <a:pPr eaLnBrk="1" hangingPunct="1"/>
            <a:endParaRPr lang="en-US" sz="2000" dirty="0">
              <a:solidFill>
                <a:srgbClr val="0070C0"/>
              </a:solidFill>
              <a:latin typeface="Optima" charset="0"/>
            </a:endParaRPr>
          </a:p>
          <a:p>
            <a:pPr eaLnBrk="1" hangingPunct="1">
              <a:spcAft>
                <a:spcPts val="4000"/>
              </a:spcAft>
            </a:pPr>
            <a:r>
              <a:rPr lang="en-US" sz="2000" dirty="0">
                <a:solidFill>
                  <a:srgbClr val="0070C0"/>
                </a:solidFill>
                <a:latin typeface="Optima" charset="0"/>
              </a:rPr>
              <a:t>The authors state: </a:t>
            </a:r>
            <a:r>
              <a:rPr lang="en-US" altLang="en-US" sz="2000" dirty="0">
                <a:solidFill>
                  <a:srgbClr val="0070C0"/>
                </a:solidFill>
                <a:latin typeface="Optima" charset="0"/>
              </a:rPr>
              <a:t>“</a:t>
            </a:r>
            <a:r>
              <a:rPr lang="en-US" sz="2000" dirty="0">
                <a:solidFill>
                  <a:srgbClr val="0070C0"/>
                </a:solidFill>
                <a:latin typeface="Optima" charset="0"/>
              </a:rPr>
              <a:t>Tighter gun control in the United States erodes Second Amendment rights</a:t>
            </a:r>
            <a:r>
              <a:rPr lang="en-US" altLang="en-US" sz="2000" dirty="0">
                <a:solidFill>
                  <a:srgbClr val="0070C0"/>
                </a:solidFill>
                <a:latin typeface="Optima" charset="0"/>
              </a:rPr>
              <a:t>”</a:t>
            </a:r>
            <a:r>
              <a:rPr lang="en-US" sz="2000" dirty="0">
                <a:solidFill>
                  <a:srgbClr val="0070C0"/>
                </a:solidFill>
                <a:latin typeface="Optima" charset="0"/>
              </a:rPr>
              <a:t> (Smith et al. 76).</a:t>
            </a:r>
          </a:p>
          <a:p>
            <a:pPr eaLnBrk="1" hangingPunct="1">
              <a:spcAft>
                <a:spcPts val="4000"/>
              </a:spcAft>
            </a:pPr>
            <a:endParaRPr lang="en-US" sz="2000" dirty="0">
              <a:solidFill>
                <a:srgbClr val="0070C0"/>
              </a:solidFill>
              <a:latin typeface="Optima" charset="0"/>
            </a:endParaRPr>
          </a:p>
        </p:txBody>
      </p:sp>
      <p:grpSp>
        <p:nvGrpSpPr>
          <p:cNvPr id="52226" name="Group 8"/>
          <p:cNvGrpSpPr>
            <a:grpSpLocks/>
          </p:cNvGrpSpPr>
          <p:nvPr/>
        </p:nvGrpSpPr>
        <p:grpSpPr bwMode="auto">
          <a:xfrm>
            <a:off x="1128713" y="414338"/>
            <a:ext cx="6773862" cy="869950"/>
            <a:chOff x="0" y="973629"/>
            <a:chExt cx="9144679" cy="1188303"/>
          </a:xfrm>
        </p:grpSpPr>
        <p:sp>
          <p:nvSpPr>
            <p:cNvPr id="12" name="Rectangle 2"/>
            <p:cNvSpPr>
              <a:spLocks noChangeArrowheads="1"/>
            </p:cNvSpPr>
            <p:nvPr/>
          </p:nvSpPr>
          <p:spPr bwMode="auto">
            <a:xfrm>
              <a:off x="0" y="973629"/>
              <a:ext cx="9144679" cy="1188303"/>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a:solidFill>
                  <a:srgbClr val="FFFFFF"/>
                </a:solidFill>
              </a:endParaRPr>
            </a:p>
          </p:txBody>
        </p:sp>
        <p:sp>
          <p:nvSpPr>
            <p:cNvPr id="52228" name="TextBox 10"/>
            <p:cNvSpPr txBox="1">
              <a:spLocks noChangeArrowheads="1"/>
            </p:cNvSpPr>
            <p:nvPr/>
          </p:nvSpPr>
          <p:spPr bwMode="auto">
            <a:xfrm>
              <a:off x="1" y="973629"/>
              <a:ext cx="9144678" cy="630609"/>
            </a:xfrm>
            <a:prstGeom prst="rect">
              <a:avLst/>
            </a:prstGeom>
            <a:noFill/>
            <a:ln w="9525">
              <a:noFill/>
              <a:miter lim="800000"/>
              <a:headEnd/>
              <a:tailEnd/>
            </a:ln>
          </p:spPr>
          <p:txBody>
            <a:bodyPr wrap="square">
              <a:spAutoFit/>
            </a:bodyPr>
            <a:lstStyle/>
            <a:p>
              <a:pPr algn="ctr" eaLnBrk="1" hangingPunct="1"/>
              <a:r>
                <a:rPr lang="en-US" sz="2400" b="1" dirty="0" smtClean="0"/>
                <a:t>Citing Works by Multiple Authors</a:t>
              </a:r>
              <a:endParaRPr lang="en-US" sz="2400" b="1" dirty="0"/>
            </a:p>
          </p:txBody>
        </p:sp>
      </p:grpSp>
      <p:sp>
        <p:nvSpPr>
          <p:cNvPr id="8" name="7 - Ορθογώνιο"/>
          <p:cNvSpPr/>
          <p:nvPr/>
        </p:nvSpPr>
        <p:spPr>
          <a:xfrm>
            <a:off x="379562" y="1500996"/>
            <a:ext cx="8173887" cy="1938992"/>
          </a:xfrm>
          <a:prstGeom prst="rect">
            <a:avLst/>
          </a:prstGeom>
        </p:spPr>
        <p:txBody>
          <a:bodyPr wrap="square">
            <a:spAutoFit/>
          </a:bodyPr>
          <a:lstStyle/>
          <a:p>
            <a:pPr eaLnBrk="1" hangingPunct="1">
              <a:spcAft>
                <a:spcPts val="0"/>
              </a:spcAft>
            </a:pPr>
            <a:r>
              <a:rPr lang="en-US" sz="2000" u="sng" dirty="0" smtClean="0">
                <a:latin typeface="Arial" pitchFamily="34" charset="0"/>
              </a:rPr>
              <a:t>Two authors</a:t>
            </a:r>
            <a:r>
              <a:rPr lang="en-US" sz="2000" dirty="0" smtClean="0">
                <a:latin typeface="Arial" pitchFamily="34" charset="0"/>
              </a:rPr>
              <a:t>: </a:t>
            </a:r>
          </a:p>
          <a:p>
            <a:pPr algn="just" eaLnBrk="1" hangingPunct="1">
              <a:spcAft>
                <a:spcPts val="0"/>
              </a:spcAft>
            </a:pPr>
            <a:r>
              <a:rPr lang="en-US" sz="2000" dirty="0" smtClean="0">
                <a:latin typeface="Arial" pitchFamily="34" charset="0"/>
              </a:rPr>
              <a:t>If the entry in the works-cited list begins with the names of two authors, include both last names in the in-text citation, connected by </a:t>
            </a:r>
            <a:r>
              <a:rPr lang="en-US" sz="2000" i="1" dirty="0" smtClean="0">
                <a:latin typeface="Arial" pitchFamily="34" charset="0"/>
              </a:rPr>
              <a:t>and</a:t>
            </a:r>
            <a:r>
              <a:rPr lang="en-US" sz="2000" dirty="0" smtClean="0">
                <a:latin typeface="Arial" pitchFamily="34" charset="0"/>
              </a:rPr>
              <a:t>.</a:t>
            </a:r>
          </a:p>
          <a:p>
            <a:pPr eaLnBrk="1" hangingPunct="1">
              <a:spcAft>
                <a:spcPts val="0"/>
              </a:spcAft>
            </a:pPr>
            <a:endParaRPr lang="en-US" sz="2000" dirty="0" smtClean="0">
              <a:solidFill>
                <a:srgbClr val="0070C0"/>
              </a:solidFill>
              <a:latin typeface="Optima" charset="0"/>
            </a:endParaRPr>
          </a:p>
          <a:p>
            <a:pPr eaLnBrk="1" hangingPunct="1">
              <a:spcAft>
                <a:spcPts val="0"/>
              </a:spcAft>
            </a:pPr>
            <a:r>
              <a:rPr lang="en-US" sz="2000" dirty="0" smtClean="0">
                <a:solidFill>
                  <a:srgbClr val="0070C0"/>
                </a:solidFill>
                <a:latin typeface="Optima" charset="0"/>
              </a:rPr>
              <a:t>A 2016 study suggests that stricter gun control in the United States will significantly prevent accidental shootings (Strong and Ellis 23).  </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extBox 5"/>
          <p:cNvSpPr txBox="1">
            <a:spLocks noChangeArrowheads="1"/>
          </p:cNvSpPr>
          <p:nvPr/>
        </p:nvSpPr>
        <p:spPr bwMode="auto">
          <a:xfrm>
            <a:off x="481013" y="1522384"/>
            <a:ext cx="8181975" cy="4708981"/>
          </a:xfrm>
          <a:prstGeom prst="rect">
            <a:avLst/>
          </a:prstGeom>
          <a:noFill/>
          <a:ln w="9525">
            <a:noFill/>
            <a:miter lim="800000"/>
            <a:headEnd/>
            <a:tailEnd/>
          </a:ln>
        </p:spPr>
        <p:txBody>
          <a:bodyPr wrap="square">
            <a:spAutoFit/>
          </a:bodyPr>
          <a:lstStyle/>
          <a:p>
            <a:pPr algn="just" eaLnBrk="1" hangingPunct="1">
              <a:lnSpc>
                <a:spcPct val="150000"/>
              </a:lnSpc>
            </a:pPr>
            <a:r>
              <a:rPr lang="en-US" sz="2000" dirty="0" smtClean="0">
                <a:latin typeface="Arial" pitchFamily="34" charset="0"/>
              </a:rPr>
              <a:t>If you cite more than one work by a particular author, include a shortened title for the particular work from which you are quoting to distinguish it from the others. </a:t>
            </a:r>
            <a:endParaRPr lang="en-US" sz="2000" i="1" dirty="0" smtClean="0">
              <a:latin typeface="Optima" charset="0"/>
            </a:endParaRPr>
          </a:p>
          <a:p>
            <a:pPr algn="just" eaLnBrk="1" hangingPunct="1">
              <a:lnSpc>
                <a:spcPct val="150000"/>
              </a:lnSpc>
            </a:pPr>
            <a:endParaRPr lang="en-US" sz="2000" i="1" dirty="0" smtClean="0">
              <a:solidFill>
                <a:srgbClr val="0070C0"/>
              </a:solidFill>
              <a:latin typeface="Optima" charset="0"/>
            </a:endParaRPr>
          </a:p>
          <a:p>
            <a:pPr algn="just" eaLnBrk="1" hangingPunct="1">
              <a:lnSpc>
                <a:spcPct val="150000"/>
              </a:lnSpc>
            </a:pPr>
            <a:r>
              <a:rPr lang="en-US" sz="2000" dirty="0" err="1" smtClean="0">
                <a:solidFill>
                  <a:srgbClr val="0070C0"/>
                </a:solidFill>
                <a:latin typeface="Optima" charset="0"/>
              </a:rPr>
              <a:t>Lightenor</a:t>
            </a:r>
            <a:r>
              <a:rPr lang="en-US" sz="2000" dirty="0" smtClean="0">
                <a:solidFill>
                  <a:srgbClr val="0070C0"/>
                </a:solidFill>
                <a:latin typeface="Optima" charset="0"/>
              </a:rPr>
              <a:t> </a:t>
            </a:r>
            <a:r>
              <a:rPr lang="en-US" sz="2000" dirty="0">
                <a:solidFill>
                  <a:srgbClr val="0070C0"/>
                </a:solidFill>
                <a:latin typeface="Optima" charset="0"/>
              </a:rPr>
              <a:t>has argued that computers are not useful tools for small children (</a:t>
            </a:r>
            <a:r>
              <a:rPr lang="en-US" altLang="en-US" sz="2000" dirty="0">
                <a:solidFill>
                  <a:srgbClr val="0070C0"/>
                </a:solidFill>
                <a:latin typeface="Optima" charset="0"/>
              </a:rPr>
              <a:t>“</a:t>
            </a:r>
            <a:r>
              <a:rPr lang="en-US" sz="2000" dirty="0">
                <a:solidFill>
                  <a:srgbClr val="0070C0"/>
                </a:solidFill>
                <a:latin typeface="Optima" charset="0"/>
              </a:rPr>
              <a:t>Too Soon</a:t>
            </a:r>
            <a:r>
              <a:rPr lang="en-US" altLang="en-US" sz="2000" dirty="0">
                <a:solidFill>
                  <a:srgbClr val="0070C0"/>
                </a:solidFill>
                <a:latin typeface="Optima" charset="0"/>
              </a:rPr>
              <a:t>”</a:t>
            </a:r>
            <a:r>
              <a:rPr lang="en-US" sz="2000" dirty="0">
                <a:solidFill>
                  <a:srgbClr val="0070C0"/>
                </a:solidFill>
                <a:latin typeface="Optima" charset="0"/>
              </a:rPr>
              <a:t> 38), though he has acknowledged elsewhere that early exposure to computer games does lead to better small motor skill development in a child's second and third year (</a:t>
            </a:r>
            <a:r>
              <a:rPr lang="en-US" altLang="en-US" sz="2000" dirty="0">
                <a:solidFill>
                  <a:srgbClr val="0070C0"/>
                </a:solidFill>
                <a:latin typeface="Optima" charset="0"/>
              </a:rPr>
              <a:t>“</a:t>
            </a:r>
            <a:r>
              <a:rPr lang="en-US" sz="2000" dirty="0">
                <a:solidFill>
                  <a:srgbClr val="0070C0"/>
                </a:solidFill>
                <a:latin typeface="Optima" charset="0"/>
              </a:rPr>
              <a:t>Hand-Eye Development</a:t>
            </a:r>
            <a:r>
              <a:rPr lang="en-US" altLang="en-US" sz="2000" dirty="0">
                <a:solidFill>
                  <a:srgbClr val="0070C0"/>
                </a:solidFill>
                <a:latin typeface="Optima" charset="0"/>
              </a:rPr>
              <a:t>”</a:t>
            </a:r>
            <a:r>
              <a:rPr lang="en-US" sz="2000" dirty="0">
                <a:solidFill>
                  <a:srgbClr val="0070C0"/>
                </a:solidFill>
                <a:latin typeface="Optima" charset="0"/>
              </a:rPr>
              <a:t> 17</a:t>
            </a:r>
            <a:r>
              <a:rPr lang="en-US" sz="2000" dirty="0" smtClean="0">
                <a:solidFill>
                  <a:srgbClr val="0070C0"/>
                </a:solidFill>
                <a:latin typeface="Optima" charset="0"/>
              </a:rPr>
              <a:t>).</a:t>
            </a:r>
          </a:p>
          <a:p>
            <a:pPr eaLnBrk="1" hangingPunct="1">
              <a:lnSpc>
                <a:spcPct val="150000"/>
              </a:lnSpc>
            </a:pPr>
            <a:endParaRPr lang="en-US" sz="2000" dirty="0" smtClean="0">
              <a:solidFill>
                <a:srgbClr val="0070C0"/>
              </a:solidFill>
              <a:latin typeface="Optima" charset="0"/>
            </a:endParaRPr>
          </a:p>
        </p:txBody>
      </p:sp>
      <p:grpSp>
        <p:nvGrpSpPr>
          <p:cNvPr id="54274" name="Group 13"/>
          <p:cNvGrpSpPr>
            <a:grpSpLocks/>
          </p:cNvGrpSpPr>
          <p:nvPr/>
        </p:nvGrpSpPr>
        <p:grpSpPr bwMode="auto">
          <a:xfrm>
            <a:off x="1128713" y="327804"/>
            <a:ext cx="7154863" cy="1007310"/>
            <a:chOff x="0" y="973629"/>
            <a:chExt cx="9659028" cy="1188303"/>
          </a:xfrm>
        </p:grpSpPr>
        <p:sp>
          <p:nvSpPr>
            <p:cNvPr id="17" name="Rectangle 2"/>
            <p:cNvSpPr>
              <a:spLocks noChangeArrowheads="1"/>
            </p:cNvSpPr>
            <p:nvPr/>
          </p:nvSpPr>
          <p:spPr bwMode="auto">
            <a:xfrm>
              <a:off x="0" y="973629"/>
              <a:ext cx="9144679" cy="1188303"/>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a:solidFill>
                  <a:srgbClr val="FFFFFF"/>
                </a:solidFill>
              </a:endParaRPr>
            </a:p>
          </p:txBody>
        </p:sp>
        <p:sp>
          <p:nvSpPr>
            <p:cNvPr id="54276" name="TextBox 15"/>
            <p:cNvSpPr txBox="1">
              <a:spLocks noChangeArrowheads="1"/>
            </p:cNvSpPr>
            <p:nvPr/>
          </p:nvSpPr>
          <p:spPr bwMode="auto">
            <a:xfrm>
              <a:off x="1" y="1247754"/>
              <a:ext cx="9659027" cy="544617"/>
            </a:xfrm>
            <a:prstGeom prst="rect">
              <a:avLst/>
            </a:prstGeom>
            <a:noFill/>
            <a:ln w="9525">
              <a:noFill/>
              <a:miter lim="800000"/>
              <a:headEnd/>
              <a:tailEnd/>
            </a:ln>
          </p:spPr>
          <p:txBody>
            <a:bodyPr wrap="square">
              <a:spAutoFit/>
            </a:bodyPr>
            <a:lstStyle/>
            <a:p>
              <a:pPr algn="ctr" eaLnBrk="1" hangingPunct="1"/>
              <a:r>
                <a:rPr lang="en-US" sz="2400" b="1" dirty="0" smtClean="0"/>
                <a:t>Citing Multiple Works by the Same Author </a:t>
              </a:r>
              <a:endParaRPr lang="en-US" sz="2400" b="1" dirty="0"/>
            </a:p>
          </p:txBody>
        </p:sp>
      </p:gr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extBox 5"/>
          <p:cNvSpPr txBox="1">
            <a:spLocks noChangeArrowheads="1"/>
          </p:cNvSpPr>
          <p:nvPr/>
        </p:nvSpPr>
        <p:spPr bwMode="auto">
          <a:xfrm>
            <a:off x="481013" y="2053087"/>
            <a:ext cx="8181975" cy="3016210"/>
          </a:xfrm>
          <a:prstGeom prst="rect">
            <a:avLst/>
          </a:prstGeom>
          <a:noFill/>
          <a:ln w="9525">
            <a:noFill/>
            <a:miter lim="800000"/>
            <a:headEnd/>
            <a:tailEnd/>
          </a:ln>
        </p:spPr>
        <p:txBody>
          <a:bodyPr wrap="square">
            <a:spAutoFit/>
          </a:bodyPr>
          <a:lstStyle/>
          <a:p>
            <a:pPr algn="just" eaLnBrk="1" hangingPunct="1">
              <a:lnSpc>
                <a:spcPct val="150000"/>
              </a:lnSpc>
            </a:pPr>
            <a:r>
              <a:rPr lang="en-US" sz="2000" dirty="0" smtClean="0">
                <a:latin typeface="Arial" pitchFamily="34" charset="0"/>
              </a:rPr>
              <a:t>If  the author's name is not mentioned in the sentence, format your citation with the author's name followed by a comma, followed by a shortened title of the work, followed, when appropriate, by page numbers. This is illustrated in the second example on this slide.</a:t>
            </a:r>
          </a:p>
          <a:p>
            <a:pPr algn="just" eaLnBrk="1" hangingPunct="1">
              <a:lnSpc>
                <a:spcPct val="150000"/>
              </a:lnSpc>
            </a:pPr>
            <a:endParaRPr lang="en-US" sz="2000" i="1" dirty="0" smtClean="0">
              <a:latin typeface="Optima" charset="0"/>
            </a:endParaRPr>
          </a:p>
          <a:p>
            <a:pPr algn="just" eaLnBrk="1" hangingPunct="1">
              <a:spcAft>
                <a:spcPts val="4000"/>
              </a:spcAft>
            </a:pPr>
            <a:r>
              <a:rPr lang="en-US" sz="2000" dirty="0" smtClean="0">
                <a:solidFill>
                  <a:srgbClr val="0070C0"/>
                </a:solidFill>
                <a:latin typeface="Optima" charset="0"/>
              </a:rPr>
              <a:t>Visual studies, because it is such a new discipline, may be </a:t>
            </a:r>
            <a:r>
              <a:rPr lang="en-US" altLang="en-US" sz="2000" dirty="0" smtClean="0">
                <a:solidFill>
                  <a:srgbClr val="0070C0"/>
                </a:solidFill>
                <a:latin typeface="Optima" charset="0"/>
              </a:rPr>
              <a:t>“</a:t>
            </a:r>
            <a:r>
              <a:rPr lang="en-US" sz="2000" dirty="0" smtClean="0">
                <a:solidFill>
                  <a:srgbClr val="0070C0"/>
                </a:solidFill>
                <a:latin typeface="Optima" charset="0"/>
              </a:rPr>
              <a:t>too easy</a:t>
            </a:r>
            <a:r>
              <a:rPr lang="en-US" altLang="en-US" sz="2000" dirty="0" smtClean="0">
                <a:solidFill>
                  <a:srgbClr val="0070C0"/>
                </a:solidFill>
                <a:latin typeface="Optima" charset="0"/>
              </a:rPr>
              <a:t>”</a:t>
            </a:r>
            <a:r>
              <a:rPr lang="en-US" sz="2000" dirty="0" smtClean="0">
                <a:solidFill>
                  <a:srgbClr val="0070C0"/>
                </a:solidFill>
                <a:latin typeface="Optima" charset="0"/>
              </a:rPr>
              <a:t> (Elkins, </a:t>
            </a:r>
            <a:r>
              <a:rPr lang="en-US" altLang="en-US" sz="2000" dirty="0" smtClean="0">
                <a:solidFill>
                  <a:srgbClr val="0070C0"/>
                </a:solidFill>
                <a:latin typeface="Optima" charset="0"/>
              </a:rPr>
              <a:t>“</a:t>
            </a:r>
            <a:r>
              <a:rPr lang="en-US" sz="2000" dirty="0" smtClean="0">
                <a:solidFill>
                  <a:srgbClr val="0070C0"/>
                </a:solidFill>
                <a:latin typeface="Optima" charset="0"/>
              </a:rPr>
              <a:t>Visual Studies</a:t>
            </a:r>
            <a:r>
              <a:rPr lang="en-US" altLang="en-US" sz="2000" dirty="0" smtClean="0">
                <a:solidFill>
                  <a:srgbClr val="0070C0"/>
                </a:solidFill>
                <a:latin typeface="Optima" charset="0"/>
              </a:rPr>
              <a:t>”</a:t>
            </a:r>
            <a:r>
              <a:rPr lang="en-US" sz="2000" dirty="0" smtClean="0">
                <a:solidFill>
                  <a:srgbClr val="0070C0"/>
                </a:solidFill>
                <a:latin typeface="Optima" charset="0"/>
              </a:rPr>
              <a:t> 63).</a:t>
            </a:r>
            <a:endParaRPr lang="en-US" sz="2000" dirty="0">
              <a:solidFill>
                <a:srgbClr val="0070C0"/>
              </a:solidFill>
              <a:latin typeface="Optima" charset="0"/>
            </a:endParaRPr>
          </a:p>
        </p:txBody>
      </p:sp>
      <p:grpSp>
        <p:nvGrpSpPr>
          <p:cNvPr id="2" name="Group 13"/>
          <p:cNvGrpSpPr>
            <a:grpSpLocks/>
          </p:cNvGrpSpPr>
          <p:nvPr/>
        </p:nvGrpSpPr>
        <p:grpSpPr bwMode="auto">
          <a:xfrm>
            <a:off x="1128713" y="327804"/>
            <a:ext cx="7154863" cy="1007310"/>
            <a:chOff x="0" y="973629"/>
            <a:chExt cx="9659028" cy="1188303"/>
          </a:xfrm>
        </p:grpSpPr>
        <p:sp>
          <p:nvSpPr>
            <p:cNvPr id="17" name="Rectangle 2"/>
            <p:cNvSpPr>
              <a:spLocks noChangeArrowheads="1"/>
            </p:cNvSpPr>
            <p:nvPr/>
          </p:nvSpPr>
          <p:spPr bwMode="auto">
            <a:xfrm>
              <a:off x="0" y="973629"/>
              <a:ext cx="9144679" cy="1188303"/>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a:solidFill>
                  <a:srgbClr val="FFFFFF"/>
                </a:solidFill>
              </a:endParaRPr>
            </a:p>
          </p:txBody>
        </p:sp>
        <p:sp>
          <p:nvSpPr>
            <p:cNvPr id="54276" name="TextBox 15"/>
            <p:cNvSpPr txBox="1">
              <a:spLocks noChangeArrowheads="1"/>
            </p:cNvSpPr>
            <p:nvPr/>
          </p:nvSpPr>
          <p:spPr bwMode="auto">
            <a:xfrm>
              <a:off x="1" y="1247754"/>
              <a:ext cx="9659027" cy="544617"/>
            </a:xfrm>
            <a:prstGeom prst="rect">
              <a:avLst/>
            </a:prstGeom>
            <a:noFill/>
            <a:ln w="9525">
              <a:noFill/>
              <a:miter lim="800000"/>
              <a:headEnd/>
              <a:tailEnd/>
            </a:ln>
          </p:spPr>
          <p:txBody>
            <a:bodyPr wrap="square">
              <a:spAutoFit/>
            </a:bodyPr>
            <a:lstStyle/>
            <a:p>
              <a:pPr algn="ctr" eaLnBrk="1" hangingPunct="1"/>
              <a:r>
                <a:rPr lang="en-US" sz="2400" b="1" dirty="0" smtClean="0"/>
                <a:t>Citing Multiple Works by the Same Author  2</a:t>
              </a:r>
              <a:endParaRPr lang="en-US" sz="2400" b="1" dirty="0"/>
            </a:p>
          </p:txBody>
        </p:sp>
      </p:gr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extBox 5"/>
          <p:cNvSpPr txBox="1">
            <a:spLocks noChangeArrowheads="1"/>
          </p:cNvSpPr>
          <p:nvPr/>
        </p:nvSpPr>
        <p:spPr bwMode="auto">
          <a:xfrm>
            <a:off x="547688" y="4554746"/>
            <a:ext cx="8048625" cy="1384995"/>
          </a:xfrm>
          <a:prstGeom prst="rect">
            <a:avLst/>
          </a:prstGeom>
          <a:noFill/>
          <a:ln w="9525">
            <a:noFill/>
            <a:miter lim="800000"/>
            <a:headEnd/>
            <a:tailEnd/>
          </a:ln>
        </p:spPr>
        <p:txBody>
          <a:bodyPr wrap="square">
            <a:spAutoFit/>
          </a:bodyPr>
          <a:lstStyle/>
          <a:p>
            <a:pPr eaLnBrk="1" hangingPunct="1"/>
            <a:r>
              <a:rPr lang="en-US" sz="2000" i="1" dirty="0" smtClean="0">
                <a:latin typeface="Optima" charset="0"/>
              </a:rPr>
              <a:t>In-text </a:t>
            </a:r>
            <a:r>
              <a:rPr lang="en-US" sz="2000" i="1" dirty="0">
                <a:latin typeface="Optima" charset="0"/>
              </a:rPr>
              <a:t>example:</a:t>
            </a:r>
          </a:p>
          <a:p>
            <a:pPr eaLnBrk="1" hangingPunct="1"/>
            <a:endParaRPr lang="en-US" sz="400" dirty="0">
              <a:solidFill>
                <a:schemeClr val="accent2"/>
              </a:solidFill>
              <a:latin typeface="Optima" charset="0"/>
            </a:endParaRPr>
          </a:p>
          <a:p>
            <a:pPr eaLnBrk="1" hangingPunct="1"/>
            <a:r>
              <a:rPr lang="en-US" sz="2000" dirty="0" err="1">
                <a:solidFill>
                  <a:srgbClr val="0070C0"/>
                </a:solidFill>
                <a:latin typeface="Optima" charset="0"/>
              </a:rPr>
              <a:t>Ravitch</a:t>
            </a:r>
            <a:r>
              <a:rPr lang="en-US" sz="2000" dirty="0">
                <a:solidFill>
                  <a:srgbClr val="0070C0"/>
                </a:solidFill>
                <a:latin typeface="Optima" charset="0"/>
              </a:rPr>
              <a:t> argues that high schools are pressured to act as </a:t>
            </a:r>
            <a:r>
              <a:rPr lang="en-US" altLang="en-US" sz="2000" dirty="0">
                <a:solidFill>
                  <a:srgbClr val="0070C0"/>
                </a:solidFill>
                <a:latin typeface="Optima" charset="0"/>
              </a:rPr>
              <a:t>“</a:t>
            </a:r>
            <a:r>
              <a:rPr lang="en-US" sz="2000" dirty="0">
                <a:solidFill>
                  <a:srgbClr val="0070C0"/>
                </a:solidFill>
                <a:latin typeface="Optima" charset="0"/>
              </a:rPr>
              <a:t>social service centers, and they don't do that well</a:t>
            </a:r>
            <a:r>
              <a:rPr lang="en-US" altLang="en-US" sz="2000" dirty="0">
                <a:solidFill>
                  <a:srgbClr val="0070C0"/>
                </a:solidFill>
                <a:latin typeface="Optima" charset="0"/>
              </a:rPr>
              <a:t>”</a:t>
            </a:r>
            <a:r>
              <a:rPr lang="en-US" sz="2000" dirty="0">
                <a:solidFill>
                  <a:srgbClr val="0070C0"/>
                </a:solidFill>
                <a:latin typeface="Optima" charset="0"/>
              </a:rPr>
              <a:t> (</a:t>
            </a:r>
            <a:r>
              <a:rPr lang="en-US" sz="2000" dirty="0" err="1">
                <a:solidFill>
                  <a:srgbClr val="0070C0"/>
                </a:solidFill>
                <a:latin typeface="Optima" charset="0"/>
              </a:rPr>
              <a:t>qtd</a:t>
            </a:r>
            <a:r>
              <a:rPr lang="en-US" sz="2000" dirty="0">
                <a:solidFill>
                  <a:srgbClr val="0070C0"/>
                </a:solidFill>
                <a:latin typeface="Optima" charset="0"/>
              </a:rPr>
              <a:t>. in Weisman 259).</a:t>
            </a:r>
          </a:p>
          <a:p>
            <a:pPr eaLnBrk="1" hangingPunct="1"/>
            <a:endParaRPr lang="en-US" sz="2000" dirty="0">
              <a:latin typeface="Optima" charset="0"/>
            </a:endParaRPr>
          </a:p>
        </p:txBody>
      </p:sp>
      <p:grpSp>
        <p:nvGrpSpPr>
          <p:cNvPr id="58370" name="Group 13"/>
          <p:cNvGrpSpPr>
            <a:grpSpLocks/>
          </p:cNvGrpSpPr>
          <p:nvPr/>
        </p:nvGrpSpPr>
        <p:grpSpPr bwMode="auto">
          <a:xfrm>
            <a:off x="1128713" y="712788"/>
            <a:ext cx="7154863" cy="869950"/>
            <a:chOff x="0" y="973629"/>
            <a:chExt cx="9659028" cy="1188303"/>
          </a:xfrm>
        </p:grpSpPr>
        <p:sp>
          <p:nvSpPr>
            <p:cNvPr id="17" name="Rectangle 2"/>
            <p:cNvSpPr>
              <a:spLocks noChangeArrowheads="1"/>
            </p:cNvSpPr>
            <p:nvPr/>
          </p:nvSpPr>
          <p:spPr bwMode="auto">
            <a:xfrm>
              <a:off x="0" y="973629"/>
              <a:ext cx="9144679" cy="1188303"/>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a:solidFill>
                  <a:srgbClr val="FFFFFF"/>
                </a:solidFill>
              </a:endParaRPr>
            </a:p>
          </p:txBody>
        </p:sp>
        <p:sp>
          <p:nvSpPr>
            <p:cNvPr id="58372" name="TextBox 15"/>
            <p:cNvSpPr txBox="1">
              <a:spLocks noChangeArrowheads="1"/>
            </p:cNvSpPr>
            <p:nvPr/>
          </p:nvSpPr>
          <p:spPr bwMode="auto">
            <a:xfrm>
              <a:off x="1" y="1247755"/>
              <a:ext cx="9659027" cy="882852"/>
            </a:xfrm>
            <a:prstGeom prst="rect">
              <a:avLst/>
            </a:prstGeom>
            <a:noFill/>
            <a:ln w="9525">
              <a:noFill/>
              <a:miter lim="800000"/>
              <a:headEnd/>
              <a:tailEnd/>
            </a:ln>
          </p:spPr>
          <p:txBody>
            <a:bodyPr wrap="square">
              <a:spAutoFit/>
            </a:bodyPr>
            <a:lstStyle/>
            <a:p>
              <a:pPr algn="ctr" eaLnBrk="1" hangingPunct="1"/>
              <a:r>
                <a:rPr lang="en-US" sz="3600" b="1" dirty="0" smtClean="0"/>
                <a:t>Citing Indirect Sources</a:t>
              </a:r>
              <a:endParaRPr lang="en-US" sz="3600" b="1" dirty="0"/>
            </a:p>
          </p:txBody>
        </p:sp>
      </p:grpSp>
      <p:sp>
        <p:nvSpPr>
          <p:cNvPr id="6" name="5 - Ορθογώνιο"/>
          <p:cNvSpPr/>
          <p:nvPr/>
        </p:nvSpPr>
        <p:spPr>
          <a:xfrm>
            <a:off x="547688" y="2136339"/>
            <a:ext cx="7735888" cy="1938992"/>
          </a:xfrm>
          <a:prstGeom prst="rect">
            <a:avLst/>
          </a:prstGeom>
        </p:spPr>
        <p:txBody>
          <a:bodyPr wrap="square">
            <a:spAutoFit/>
          </a:bodyPr>
          <a:lstStyle/>
          <a:p>
            <a:pPr algn="just" eaLnBrk="1" hangingPunct="1">
              <a:spcAft>
                <a:spcPts val="1200"/>
              </a:spcAft>
            </a:pPr>
            <a:r>
              <a:rPr lang="en-US" sz="2000" dirty="0" smtClean="0">
                <a:latin typeface="Arial" pitchFamily="34" charset="0"/>
              </a:rPr>
              <a:t>Sometimes you may have to use an indirect source. An indirect source is a source cited in another source. For such indirect quotations, use </a:t>
            </a:r>
            <a:r>
              <a:rPr lang="en-US" altLang="en-US" sz="2000" dirty="0" smtClean="0">
                <a:latin typeface="Arial" pitchFamily="34" charset="0"/>
              </a:rPr>
              <a:t>“</a:t>
            </a:r>
            <a:r>
              <a:rPr lang="en-US" altLang="ja-JP" sz="2000" dirty="0" err="1" smtClean="0">
                <a:latin typeface="Arial" pitchFamily="34" charset="0"/>
              </a:rPr>
              <a:t>qtd</a:t>
            </a:r>
            <a:r>
              <a:rPr lang="en-US" altLang="ja-JP" sz="2000" dirty="0" smtClean="0">
                <a:latin typeface="Arial" pitchFamily="34" charset="0"/>
              </a:rPr>
              <a:t>. in</a:t>
            </a:r>
            <a:r>
              <a:rPr lang="en-US" altLang="en-US" sz="2000" dirty="0" smtClean="0">
                <a:latin typeface="Arial" pitchFamily="34" charset="0"/>
              </a:rPr>
              <a:t>“</a:t>
            </a:r>
            <a:r>
              <a:rPr lang="en-US" altLang="ja-JP" sz="2000" dirty="0" smtClean="0">
                <a:latin typeface="Arial" pitchFamily="34" charset="0"/>
              </a:rPr>
              <a:t> to indicate the source you actually consulted. This is illustrated in the first example on this slide. Note that, in most cases, a responsible researcher will attempt to find the original source, rather than citing an indirect source.</a:t>
            </a:r>
            <a:endParaRPr lang="en-US" altLang="ja-JP" sz="2000" b="1" dirty="0" smtClean="0">
              <a:latin typeface="Arial" pitchFamily="34" charset="0"/>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extBox 5"/>
          <p:cNvSpPr txBox="1">
            <a:spLocks noChangeArrowheads="1"/>
          </p:cNvSpPr>
          <p:nvPr/>
        </p:nvSpPr>
        <p:spPr bwMode="auto">
          <a:xfrm>
            <a:off x="547688" y="4347712"/>
            <a:ext cx="8048625" cy="461665"/>
          </a:xfrm>
          <a:prstGeom prst="rect">
            <a:avLst/>
          </a:prstGeom>
          <a:noFill/>
          <a:ln w="9525">
            <a:noFill/>
            <a:miter lim="800000"/>
            <a:headEnd/>
            <a:tailEnd/>
          </a:ln>
        </p:spPr>
        <p:txBody>
          <a:bodyPr wrap="square">
            <a:spAutoFit/>
          </a:bodyPr>
          <a:lstStyle/>
          <a:p>
            <a:pPr eaLnBrk="1" hangingPunct="1"/>
            <a:r>
              <a:rPr lang="en-US" sz="2000" i="1" dirty="0" smtClean="0">
                <a:latin typeface="Optima" charset="0"/>
              </a:rPr>
              <a:t>:</a:t>
            </a:r>
            <a:endParaRPr lang="en-US" sz="2000" i="1" dirty="0">
              <a:latin typeface="Optima" charset="0"/>
            </a:endParaRPr>
          </a:p>
          <a:p>
            <a:pPr eaLnBrk="1" hangingPunct="1"/>
            <a:endParaRPr lang="en-US" sz="400" dirty="0">
              <a:solidFill>
                <a:schemeClr val="accent2"/>
              </a:solidFill>
              <a:latin typeface="Optima" charset="0"/>
            </a:endParaRPr>
          </a:p>
        </p:txBody>
      </p:sp>
      <p:grpSp>
        <p:nvGrpSpPr>
          <p:cNvPr id="2" name="Group 13"/>
          <p:cNvGrpSpPr>
            <a:grpSpLocks/>
          </p:cNvGrpSpPr>
          <p:nvPr/>
        </p:nvGrpSpPr>
        <p:grpSpPr bwMode="auto">
          <a:xfrm>
            <a:off x="1128713" y="712788"/>
            <a:ext cx="7154863" cy="869949"/>
            <a:chOff x="0" y="973629"/>
            <a:chExt cx="9659028" cy="1188303"/>
          </a:xfrm>
        </p:grpSpPr>
        <p:sp>
          <p:nvSpPr>
            <p:cNvPr id="17" name="Rectangle 2"/>
            <p:cNvSpPr>
              <a:spLocks noChangeArrowheads="1"/>
            </p:cNvSpPr>
            <p:nvPr/>
          </p:nvSpPr>
          <p:spPr bwMode="auto">
            <a:xfrm>
              <a:off x="0" y="973629"/>
              <a:ext cx="9144679" cy="1188303"/>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a:solidFill>
                  <a:srgbClr val="FFFFFF"/>
                </a:solidFill>
              </a:endParaRPr>
            </a:p>
          </p:txBody>
        </p:sp>
        <p:sp>
          <p:nvSpPr>
            <p:cNvPr id="58372" name="TextBox 15"/>
            <p:cNvSpPr txBox="1">
              <a:spLocks noChangeArrowheads="1"/>
            </p:cNvSpPr>
            <p:nvPr/>
          </p:nvSpPr>
          <p:spPr bwMode="auto">
            <a:xfrm>
              <a:off x="1" y="1247755"/>
              <a:ext cx="9659027" cy="882853"/>
            </a:xfrm>
            <a:prstGeom prst="rect">
              <a:avLst/>
            </a:prstGeom>
            <a:noFill/>
            <a:ln w="9525">
              <a:noFill/>
              <a:miter lim="800000"/>
              <a:headEnd/>
              <a:tailEnd/>
            </a:ln>
          </p:spPr>
          <p:txBody>
            <a:bodyPr wrap="square">
              <a:spAutoFit/>
            </a:bodyPr>
            <a:lstStyle/>
            <a:p>
              <a:pPr algn="ctr" eaLnBrk="1" hangingPunct="1"/>
              <a:r>
                <a:rPr lang="en-US" sz="3600" b="1" dirty="0" smtClean="0"/>
                <a:t>Citing Multiple Citations</a:t>
              </a:r>
              <a:endParaRPr lang="en-US" sz="3600" b="1" dirty="0"/>
            </a:p>
          </p:txBody>
        </p:sp>
      </p:grpSp>
      <p:sp>
        <p:nvSpPr>
          <p:cNvPr id="6" name="5 - Ορθογώνιο"/>
          <p:cNvSpPr/>
          <p:nvPr/>
        </p:nvSpPr>
        <p:spPr>
          <a:xfrm>
            <a:off x="1128713" y="2136338"/>
            <a:ext cx="6773861" cy="1569660"/>
          </a:xfrm>
          <a:prstGeom prst="rect">
            <a:avLst/>
          </a:prstGeom>
        </p:spPr>
        <p:txBody>
          <a:bodyPr wrap="square">
            <a:spAutoFit/>
          </a:bodyPr>
          <a:lstStyle/>
          <a:p>
            <a:pPr algn="just" eaLnBrk="1" hangingPunct="1">
              <a:spcAft>
                <a:spcPts val="1200"/>
              </a:spcAft>
            </a:pPr>
            <a:r>
              <a:rPr lang="en-US" sz="2400" dirty="0" smtClean="0">
                <a:latin typeface="Arial" pitchFamily="34" charset="0"/>
              </a:rPr>
              <a:t>If you borrow more than once from the same source within a single paragraph and no other source intervenes, you may give a single parenthetical reference after the last borrowing. </a:t>
            </a:r>
          </a:p>
        </p:txBody>
      </p:sp>
      <p:sp>
        <p:nvSpPr>
          <p:cNvPr id="8" name="7 - Ορθογώνιο"/>
          <p:cNvSpPr/>
          <p:nvPr/>
        </p:nvSpPr>
        <p:spPr>
          <a:xfrm>
            <a:off x="1128713" y="4347712"/>
            <a:ext cx="6773861" cy="1938992"/>
          </a:xfrm>
          <a:prstGeom prst="rect">
            <a:avLst/>
          </a:prstGeom>
        </p:spPr>
        <p:txBody>
          <a:bodyPr wrap="square">
            <a:spAutoFit/>
          </a:bodyPr>
          <a:lstStyle/>
          <a:p>
            <a:pPr algn="just" eaLnBrk="1" hangingPunct="1"/>
            <a:r>
              <a:rPr lang="en-US" sz="2000" i="1" dirty="0" smtClean="0">
                <a:solidFill>
                  <a:srgbClr val="0070C0"/>
                </a:solidFill>
                <a:latin typeface="Optima" charset="0"/>
              </a:rPr>
              <a:t>Romeo and Juliet </a:t>
            </a:r>
            <a:r>
              <a:rPr lang="en-US" sz="2000" dirty="0" smtClean="0">
                <a:solidFill>
                  <a:srgbClr val="0070C0"/>
                </a:solidFill>
                <a:latin typeface="Optima" charset="0"/>
              </a:rPr>
              <a:t>presents an opposition between two worlds: </a:t>
            </a:r>
            <a:r>
              <a:rPr lang="en-US" altLang="en-US" sz="2000" dirty="0" smtClean="0">
                <a:solidFill>
                  <a:srgbClr val="0070C0"/>
                </a:solidFill>
                <a:latin typeface="Optima" charset="0"/>
              </a:rPr>
              <a:t>“</a:t>
            </a:r>
            <a:r>
              <a:rPr lang="en-US" sz="2000" dirty="0" smtClean="0">
                <a:solidFill>
                  <a:srgbClr val="0070C0"/>
                </a:solidFill>
                <a:latin typeface="Optima" charset="0"/>
              </a:rPr>
              <a:t>the world of the everyday… and the world of romance.</a:t>
            </a:r>
            <a:r>
              <a:rPr lang="en-US" altLang="en-US" sz="2000" dirty="0" smtClean="0">
                <a:solidFill>
                  <a:srgbClr val="0070C0"/>
                </a:solidFill>
                <a:latin typeface="Optima" charset="0"/>
              </a:rPr>
              <a:t>”</a:t>
            </a:r>
            <a:r>
              <a:rPr lang="en-US" sz="2000" dirty="0" smtClean="0">
                <a:solidFill>
                  <a:srgbClr val="0070C0"/>
                </a:solidFill>
                <a:latin typeface="Optima" charset="0"/>
              </a:rPr>
              <a:t> Although the two lovers are part of the world of romance, their language of love nevertheless becomes </a:t>
            </a:r>
            <a:r>
              <a:rPr lang="en-US" altLang="en-US" sz="2000" dirty="0" smtClean="0">
                <a:solidFill>
                  <a:srgbClr val="0070C0"/>
                </a:solidFill>
                <a:latin typeface="Optima" charset="0"/>
              </a:rPr>
              <a:t>“</a:t>
            </a:r>
            <a:r>
              <a:rPr lang="en-US" sz="2000" dirty="0" smtClean="0">
                <a:solidFill>
                  <a:srgbClr val="0070C0"/>
                </a:solidFill>
                <a:latin typeface="Optima" charset="0"/>
              </a:rPr>
              <a:t>fully responsive to the tang of actuality</a:t>
            </a:r>
            <a:r>
              <a:rPr lang="en-US" altLang="en-US" sz="2000" dirty="0" smtClean="0">
                <a:solidFill>
                  <a:srgbClr val="0070C0"/>
                </a:solidFill>
                <a:latin typeface="Optima" charset="0"/>
              </a:rPr>
              <a:t>”</a:t>
            </a:r>
            <a:r>
              <a:rPr lang="en-US" sz="2000" dirty="0" smtClean="0">
                <a:solidFill>
                  <a:srgbClr val="0070C0"/>
                </a:solidFill>
                <a:latin typeface="Optima" charset="0"/>
              </a:rPr>
              <a:t> (</a:t>
            </a:r>
            <a:r>
              <a:rPr lang="en-US" sz="2000" dirty="0" err="1" smtClean="0">
                <a:solidFill>
                  <a:srgbClr val="0070C0"/>
                </a:solidFill>
                <a:latin typeface="Optima" charset="0"/>
              </a:rPr>
              <a:t>Zender</a:t>
            </a:r>
            <a:r>
              <a:rPr lang="en-US" sz="2000" dirty="0" smtClean="0">
                <a:solidFill>
                  <a:srgbClr val="0070C0"/>
                </a:solidFill>
                <a:latin typeface="Optima" charset="0"/>
              </a:rPr>
              <a:t> 138, 141).</a:t>
            </a:r>
            <a:endParaRPr lang="en-US" sz="2000" dirty="0">
              <a:solidFill>
                <a:srgbClr val="0070C0"/>
              </a:solidFill>
              <a:latin typeface="Optima" charset="0"/>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1128713" y="310552"/>
            <a:ext cx="6773862" cy="2208362"/>
            <a:chOff x="0" y="973629"/>
            <a:chExt cx="9144000" cy="1731975"/>
          </a:xfrm>
        </p:grpSpPr>
        <p:sp>
          <p:nvSpPr>
            <p:cNvPr id="12" name="Rectangle 2"/>
            <p:cNvSpPr>
              <a:spLocks noChangeArrowheads="1"/>
            </p:cNvSpPr>
            <p:nvPr/>
          </p:nvSpPr>
          <p:spPr bwMode="auto">
            <a:xfrm>
              <a:off x="0" y="973629"/>
              <a:ext cx="9144000" cy="1188304"/>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a:solidFill>
                  <a:srgbClr val="FFFFFF"/>
                </a:solidFill>
              </a:endParaRPr>
            </a:p>
          </p:txBody>
        </p:sp>
        <p:sp>
          <p:nvSpPr>
            <p:cNvPr id="64516" name="TextBox 10"/>
            <p:cNvSpPr txBox="1">
              <a:spLocks noChangeArrowheads="1"/>
            </p:cNvSpPr>
            <p:nvPr/>
          </p:nvSpPr>
          <p:spPr bwMode="auto">
            <a:xfrm>
              <a:off x="0" y="1066020"/>
              <a:ext cx="9073818" cy="1639584"/>
            </a:xfrm>
            <a:prstGeom prst="rect">
              <a:avLst/>
            </a:prstGeom>
            <a:noFill/>
            <a:ln w="9525">
              <a:noFill/>
              <a:miter lim="800000"/>
              <a:headEnd/>
              <a:tailEnd/>
            </a:ln>
          </p:spPr>
          <p:txBody>
            <a:bodyPr wrap="square">
              <a:spAutoFit/>
            </a:bodyPr>
            <a:lstStyle/>
            <a:p>
              <a:pPr algn="ctr" eaLnBrk="1" hangingPunct="1"/>
              <a:r>
                <a:rPr lang="en-US" sz="3600" b="1" dirty="0"/>
                <a:t>Formatting Short Quotations (in Prose)</a:t>
              </a:r>
            </a:p>
          </p:txBody>
        </p:sp>
      </p:grpSp>
      <p:sp>
        <p:nvSpPr>
          <p:cNvPr id="6" name="5 - Ορθογώνιο"/>
          <p:cNvSpPr/>
          <p:nvPr/>
        </p:nvSpPr>
        <p:spPr>
          <a:xfrm>
            <a:off x="1128713" y="2518914"/>
            <a:ext cx="7042628" cy="3785652"/>
          </a:xfrm>
          <a:prstGeom prst="rect">
            <a:avLst/>
          </a:prstGeom>
        </p:spPr>
        <p:txBody>
          <a:bodyPr wrap="square">
            <a:spAutoFit/>
          </a:bodyPr>
          <a:lstStyle/>
          <a:p>
            <a:pPr algn="just" eaLnBrk="1" hangingPunct="1">
              <a:spcAft>
                <a:spcPts val="1200"/>
              </a:spcAft>
            </a:pPr>
            <a:r>
              <a:rPr lang="en-US" sz="2000" dirty="0" smtClean="0">
                <a:latin typeface="Arial" pitchFamily="34" charset="0"/>
              </a:rPr>
              <a:t>If a prose quotation runs no more than four lines and requires no special emphasis, put it in quotation marks and incorporate it into the text.. Provide the author and specific page citation in the text, and include a complete entry in the works-cited page. </a:t>
            </a:r>
          </a:p>
          <a:p>
            <a:pPr algn="just" eaLnBrk="1" hangingPunct="1">
              <a:spcAft>
                <a:spcPts val="1200"/>
              </a:spcAft>
            </a:pPr>
            <a:r>
              <a:rPr lang="en-US" sz="2000" dirty="0" smtClean="0">
                <a:latin typeface="Arial" pitchFamily="34" charset="0"/>
              </a:rPr>
              <a:t>Punctuation marks such as periods, commas, and semicolons should appear after the parenthetical citation. </a:t>
            </a:r>
          </a:p>
          <a:p>
            <a:pPr algn="just" eaLnBrk="1" hangingPunct="1">
              <a:spcAft>
                <a:spcPts val="1200"/>
              </a:spcAft>
            </a:pPr>
            <a:r>
              <a:rPr lang="en-US" sz="2000" dirty="0" smtClean="0">
                <a:latin typeface="Arial" pitchFamily="34" charset="0"/>
              </a:rPr>
              <a:t>Question marks and exclamation points should appear within the quotation marks if they are a part of the quoted passage but after the parenthetical citation if they are a part of your text. </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1128713" y="310552"/>
            <a:ext cx="6773862" cy="2208362"/>
            <a:chOff x="0" y="973629"/>
            <a:chExt cx="9144000" cy="1731975"/>
          </a:xfrm>
        </p:grpSpPr>
        <p:sp>
          <p:nvSpPr>
            <p:cNvPr id="12" name="Rectangle 2"/>
            <p:cNvSpPr>
              <a:spLocks noChangeArrowheads="1"/>
            </p:cNvSpPr>
            <p:nvPr/>
          </p:nvSpPr>
          <p:spPr bwMode="auto">
            <a:xfrm>
              <a:off x="0" y="973629"/>
              <a:ext cx="9144000" cy="1188304"/>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a:solidFill>
                  <a:srgbClr val="FFFFFF"/>
                </a:solidFill>
              </a:endParaRPr>
            </a:p>
          </p:txBody>
        </p:sp>
        <p:sp>
          <p:nvSpPr>
            <p:cNvPr id="64516" name="TextBox 10"/>
            <p:cNvSpPr txBox="1">
              <a:spLocks noChangeArrowheads="1"/>
            </p:cNvSpPr>
            <p:nvPr/>
          </p:nvSpPr>
          <p:spPr bwMode="auto">
            <a:xfrm>
              <a:off x="0" y="1066020"/>
              <a:ext cx="9073818" cy="1639584"/>
            </a:xfrm>
            <a:prstGeom prst="rect">
              <a:avLst/>
            </a:prstGeom>
            <a:noFill/>
            <a:ln w="9525">
              <a:noFill/>
              <a:miter lim="800000"/>
              <a:headEnd/>
              <a:tailEnd/>
            </a:ln>
          </p:spPr>
          <p:txBody>
            <a:bodyPr wrap="square">
              <a:spAutoFit/>
            </a:bodyPr>
            <a:lstStyle/>
            <a:p>
              <a:pPr algn="ctr" eaLnBrk="1" hangingPunct="1"/>
              <a:r>
                <a:rPr lang="en-US" sz="3600" b="1" dirty="0"/>
                <a:t>Formatting Short Quotations (in Prose)</a:t>
              </a:r>
            </a:p>
          </p:txBody>
        </p:sp>
      </p:grpSp>
      <p:sp>
        <p:nvSpPr>
          <p:cNvPr id="64514" name="TextBox 5"/>
          <p:cNvSpPr txBox="1">
            <a:spLocks noChangeArrowheads="1"/>
          </p:cNvSpPr>
          <p:nvPr/>
        </p:nvSpPr>
        <p:spPr bwMode="auto">
          <a:xfrm>
            <a:off x="520700" y="2050609"/>
            <a:ext cx="8102600" cy="4034279"/>
          </a:xfrm>
          <a:prstGeom prst="rect">
            <a:avLst/>
          </a:prstGeom>
          <a:noFill/>
          <a:ln w="9525">
            <a:noFill/>
            <a:miter lim="800000"/>
            <a:headEnd/>
            <a:tailEnd/>
          </a:ln>
        </p:spPr>
        <p:txBody>
          <a:bodyPr wrap="square">
            <a:spAutoFit/>
          </a:bodyPr>
          <a:lstStyle/>
          <a:p>
            <a:pPr eaLnBrk="1" hangingPunct="1">
              <a:lnSpc>
                <a:spcPct val="150000"/>
              </a:lnSpc>
            </a:pPr>
            <a:r>
              <a:rPr lang="en-US" sz="2400" b="1" dirty="0">
                <a:latin typeface="Optima" charset="0"/>
              </a:rPr>
              <a:t>Short prose quotations</a:t>
            </a:r>
          </a:p>
          <a:p>
            <a:pPr eaLnBrk="1" hangingPunct="1">
              <a:lnSpc>
                <a:spcPct val="150000"/>
              </a:lnSpc>
            </a:pPr>
            <a:r>
              <a:rPr lang="en-US" sz="2400" i="1" dirty="0">
                <a:latin typeface="Optima" charset="0"/>
              </a:rPr>
              <a:t>In-text example:</a:t>
            </a:r>
          </a:p>
          <a:p>
            <a:pPr eaLnBrk="1" hangingPunct="1">
              <a:lnSpc>
                <a:spcPct val="150000"/>
              </a:lnSpc>
            </a:pPr>
            <a:endParaRPr lang="en-US" sz="400" b="1" dirty="0">
              <a:latin typeface="Optima" charset="0"/>
            </a:endParaRPr>
          </a:p>
          <a:p>
            <a:pPr eaLnBrk="1" hangingPunct="1">
              <a:spcAft>
                <a:spcPts val="3600"/>
              </a:spcAft>
            </a:pPr>
            <a:r>
              <a:rPr lang="en-US" sz="2000" dirty="0">
                <a:solidFill>
                  <a:srgbClr val="0070C0"/>
                </a:solidFill>
                <a:latin typeface="Optima" charset="0"/>
              </a:rPr>
              <a:t>According to some, dreams express </a:t>
            </a:r>
            <a:r>
              <a:rPr lang="en-US" altLang="en-US" sz="2000" dirty="0">
                <a:solidFill>
                  <a:srgbClr val="0070C0"/>
                </a:solidFill>
                <a:latin typeface="Optima" charset="0"/>
              </a:rPr>
              <a:t>“</a:t>
            </a:r>
            <a:r>
              <a:rPr lang="en-US" sz="2000" dirty="0">
                <a:solidFill>
                  <a:srgbClr val="0070C0"/>
                </a:solidFill>
                <a:latin typeface="Optima" charset="0"/>
              </a:rPr>
              <a:t>profound aspects of personality</a:t>
            </a:r>
            <a:r>
              <a:rPr lang="en-US" altLang="en-US" sz="2000" dirty="0">
                <a:solidFill>
                  <a:srgbClr val="0070C0"/>
                </a:solidFill>
                <a:latin typeface="Optima" charset="0"/>
              </a:rPr>
              <a:t>”</a:t>
            </a:r>
            <a:r>
              <a:rPr lang="en-US" sz="2000" dirty="0">
                <a:solidFill>
                  <a:srgbClr val="0070C0"/>
                </a:solidFill>
                <a:latin typeface="Optima" charset="0"/>
              </a:rPr>
              <a:t> (</a:t>
            </a:r>
            <a:r>
              <a:rPr lang="en-US" sz="2000" dirty="0" err="1">
                <a:solidFill>
                  <a:srgbClr val="0070C0"/>
                </a:solidFill>
                <a:latin typeface="Optima" charset="0"/>
              </a:rPr>
              <a:t>Foulkes</a:t>
            </a:r>
            <a:r>
              <a:rPr lang="en-US" sz="2000" dirty="0">
                <a:solidFill>
                  <a:srgbClr val="0070C0"/>
                </a:solidFill>
                <a:latin typeface="Optima" charset="0"/>
              </a:rPr>
              <a:t> 184), though others disagree.</a:t>
            </a:r>
          </a:p>
          <a:p>
            <a:pPr eaLnBrk="1" hangingPunct="1">
              <a:spcAft>
                <a:spcPts val="3600"/>
              </a:spcAft>
            </a:pPr>
            <a:r>
              <a:rPr lang="en-US" sz="2000" dirty="0">
                <a:solidFill>
                  <a:srgbClr val="0070C0"/>
                </a:solidFill>
                <a:latin typeface="Optima" charset="0"/>
              </a:rPr>
              <a:t>According to </a:t>
            </a:r>
            <a:r>
              <a:rPr lang="en-US" sz="2000" dirty="0" err="1">
                <a:solidFill>
                  <a:srgbClr val="0070C0"/>
                </a:solidFill>
                <a:latin typeface="Optima" charset="0"/>
              </a:rPr>
              <a:t>Foulkes's</a:t>
            </a:r>
            <a:r>
              <a:rPr lang="en-US" sz="2000" dirty="0">
                <a:solidFill>
                  <a:srgbClr val="0070C0"/>
                </a:solidFill>
                <a:latin typeface="Optima" charset="0"/>
              </a:rPr>
              <a:t> study, dreams may express </a:t>
            </a:r>
            <a:r>
              <a:rPr lang="en-US" altLang="en-US" sz="2000" dirty="0">
                <a:solidFill>
                  <a:srgbClr val="0070C0"/>
                </a:solidFill>
                <a:latin typeface="Optima" charset="0"/>
              </a:rPr>
              <a:t>“</a:t>
            </a:r>
            <a:r>
              <a:rPr lang="en-US" sz="2000" dirty="0">
                <a:solidFill>
                  <a:srgbClr val="0070C0"/>
                </a:solidFill>
                <a:latin typeface="Optima" charset="0"/>
              </a:rPr>
              <a:t>profound aspects of personality</a:t>
            </a:r>
            <a:r>
              <a:rPr lang="en-US" altLang="en-US" sz="2000" dirty="0">
                <a:solidFill>
                  <a:srgbClr val="0070C0"/>
                </a:solidFill>
                <a:latin typeface="Optima" charset="0"/>
              </a:rPr>
              <a:t>”</a:t>
            </a:r>
            <a:r>
              <a:rPr lang="en-US" sz="2000" dirty="0">
                <a:solidFill>
                  <a:srgbClr val="0070C0"/>
                </a:solidFill>
                <a:latin typeface="Optima" charset="0"/>
              </a:rPr>
              <a:t> (184).</a:t>
            </a:r>
          </a:p>
          <a:p>
            <a:pPr eaLnBrk="1" hangingPunct="1">
              <a:spcAft>
                <a:spcPts val="3600"/>
              </a:spcAft>
            </a:pPr>
            <a:r>
              <a:rPr lang="en-US" sz="2000" dirty="0">
                <a:solidFill>
                  <a:srgbClr val="0070C0"/>
                </a:solidFill>
                <a:latin typeface="Optima" charset="0"/>
              </a:rPr>
              <a:t>Is it possible that dreams may express </a:t>
            </a:r>
            <a:r>
              <a:rPr lang="en-US" altLang="en-US" sz="2000" dirty="0">
                <a:solidFill>
                  <a:srgbClr val="0070C0"/>
                </a:solidFill>
                <a:latin typeface="Optima" charset="0"/>
              </a:rPr>
              <a:t>“</a:t>
            </a:r>
            <a:r>
              <a:rPr lang="en-US" sz="2000" dirty="0">
                <a:solidFill>
                  <a:srgbClr val="0070C0"/>
                </a:solidFill>
                <a:latin typeface="Optima" charset="0"/>
              </a:rPr>
              <a:t>profound aspects of personality</a:t>
            </a:r>
            <a:r>
              <a:rPr lang="en-US" altLang="en-US" sz="2000" dirty="0">
                <a:solidFill>
                  <a:srgbClr val="0070C0"/>
                </a:solidFill>
                <a:latin typeface="Optima" charset="0"/>
              </a:rPr>
              <a:t>”</a:t>
            </a:r>
            <a:r>
              <a:rPr lang="en-US" sz="2000" dirty="0">
                <a:solidFill>
                  <a:srgbClr val="0070C0"/>
                </a:solidFill>
                <a:latin typeface="Optima" charset="0"/>
              </a:rPr>
              <a:t> (</a:t>
            </a:r>
            <a:r>
              <a:rPr lang="en-US" sz="2000" dirty="0" err="1">
                <a:solidFill>
                  <a:srgbClr val="0070C0"/>
                </a:solidFill>
                <a:latin typeface="Optima" charset="0"/>
              </a:rPr>
              <a:t>Foulkes</a:t>
            </a:r>
            <a:r>
              <a:rPr lang="en-US" sz="2000" dirty="0">
                <a:solidFill>
                  <a:srgbClr val="0070C0"/>
                </a:solidFill>
                <a:latin typeface="Optima" charset="0"/>
              </a:rPr>
              <a:t> 184)?</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6562" name="Group 8"/>
          <p:cNvGrpSpPr>
            <a:grpSpLocks/>
          </p:cNvGrpSpPr>
          <p:nvPr/>
        </p:nvGrpSpPr>
        <p:grpSpPr bwMode="auto">
          <a:xfrm>
            <a:off x="1128713" y="276046"/>
            <a:ext cx="6773862" cy="1274876"/>
            <a:chOff x="0" y="973629"/>
            <a:chExt cx="9144000" cy="1191542"/>
          </a:xfrm>
        </p:grpSpPr>
        <p:sp>
          <p:nvSpPr>
            <p:cNvPr id="12" name="Rectangle 2"/>
            <p:cNvSpPr>
              <a:spLocks noChangeArrowheads="1"/>
            </p:cNvSpPr>
            <p:nvPr/>
          </p:nvSpPr>
          <p:spPr bwMode="auto">
            <a:xfrm>
              <a:off x="0" y="973629"/>
              <a:ext cx="9144000" cy="1188304"/>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a:solidFill>
                  <a:srgbClr val="FFFFFF"/>
                </a:solidFill>
              </a:endParaRPr>
            </a:p>
          </p:txBody>
        </p:sp>
        <p:sp>
          <p:nvSpPr>
            <p:cNvPr id="66564" name="TextBox 10"/>
            <p:cNvSpPr txBox="1">
              <a:spLocks noChangeArrowheads="1"/>
            </p:cNvSpPr>
            <p:nvPr/>
          </p:nvSpPr>
          <p:spPr bwMode="auto">
            <a:xfrm>
              <a:off x="0" y="1043303"/>
              <a:ext cx="9073818" cy="1121868"/>
            </a:xfrm>
            <a:prstGeom prst="rect">
              <a:avLst/>
            </a:prstGeom>
            <a:noFill/>
            <a:ln w="9525">
              <a:noFill/>
              <a:miter lim="800000"/>
              <a:headEnd/>
              <a:tailEnd/>
            </a:ln>
          </p:spPr>
          <p:txBody>
            <a:bodyPr wrap="square">
              <a:spAutoFit/>
            </a:bodyPr>
            <a:lstStyle/>
            <a:p>
              <a:pPr algn="ctr" eaLnBrk="1" hangingPunct="1"/>
              <a:r>
                <a:rPr lang="en-US" sz="3600" dirty="0"/>
                <a:t>Formatting Long Quotations </a:t>
              </a:r>
              <a:endParaRPr lang="en-US" sz="3600" dirty="0" smtClean="0"/>
            </a:p>
            <a:p>
              <a:pPr algn="ctr" eaLnBrk="1" hangingPunct="1"/>
              <a:r>
                <a:rPr lang="en-US" sz="3600" dirty="0" smtClean="0"/>
                <a:t>(Prose</a:t>
              </a:r>
              <a:r>
                <a:rPr lang="en-US" sz="3600" dirty="0"/>
                <a:t>)</a:t>
              </a:r>
            </a:p>
          </p:txBody>
        </p:sp>
      </p:grpSp>
      <p:sp>
        <p:nvSpPr>
          <p:cNvPr id="6" name="5 - Ορθογώνιο"/>
          <p:cNvSpPr/>
          <p:nvPr/>
        </p:nvSpPr>
        <p:spPr>
          <a:xfrm>
            <a:off x="1128713" y="2191110"/>
            <a:ext cx="7083634" cy="4093428"/>
          </a:xfrm>
          <a:prstGeom prst="rect">
            <a:avLst/>
          </a:prstGeom>
        </p:spPr>
        <p:txBody>
          <a:bodyPr wrap="square">
            <a:spAutoFit/>
          </a:bodyPr>
          <a:lstStyle/>
          <a:p>
            <a:pPr algn="just" eaLnBrk="1" hangingPunct="1">
              <a:spcAft>
                <a:spcPts val="1200"/>
              </a:spcAft>
            </a:pPr>
            <a:r>
              <a:rPr lang="en-US" sz="2000" dirty="0" smtClean="0">
                <a:latin typeface="Arial" pitchFamily="34" charset="0"/>
              </a:rPr>
              <a:t>In quotations that are five or more lines of text, start the quotation on a new line, with the entire quote indented </a:t>
            </a:r>
            <a:r>
              <a:rPr lang="en-US" sz="2000" b="1" dirty="0" smtClean="0">
                <a:latin typeface="Arial" pitchFamily="34" charset="0"/>
              </a:rPr>
              <a:t>half an inch</a:t>
            </a:r>
            <a:r>
              <a:rPr lang="en-US" sz="2000" dirty="0" smtClean="0">
                <a:latin typeface="Arial" pitchFamily="34" charset="0"/>
              </a:rPr>
              <a:t> from the left margin; maintain double-spacing. </a:t>
            </a:r>
          </a:p>
          <a:p>
            <a:pPr algn="just" eaLnBrk="1" hangingPunct="1">
              <a:spcAft>
                <a:spcPts val="1200"/>
              </a:spcAft>
            </a:pPr>
            <a:r>
              <a:rPr lang="en-US" sz="2000" dirty="0" smtClean="0">
                <a:latin typeface="Arial" pitchFamily="34" charset="0"/>
              </a:rPr>
              <a:t>Do not indent the first line an extra amount or add quotation marks not present in the original. </a:t>
            </a:r>
          </a:p>
          <a:p>
            <a:pPr algn="just" eaLnBrk="1" hangingPunct="1">
              <a:spcAft>
                <a:spcPts val="1200"/>
              </a:spcAft>
            </a:pPr>
            <a:r>
              <a:rPr lang="en-US" sz="2000" dirty="0" smtClean="0">
                <a:latin typeface="Arial" pitchFamily="34" charset="0"/>
              </a:rPr>
              <a:t>Use a colon to introduce the quotation (unless your introductory wording does not require punctuation). </a:t>
            </a:r>
          </a:p>
          <a:p>
            <a:pPr algn="just" eaLnBrk="1" hangingPunct="1">
              <a:spcAft>
                <a:spcPts val="1200"/>
              </a:spcAft>
            </a:pPr>
            <a:r>
              <a:rPr lang="en-US" sz="2000" dirty="0" smtClean="0">
                <a:latin typeface="Arial" pitchFamily="34" charset="0"/>
              </a:rPr>
              <a:t>Your parenthetical citation should come </a:t>
            </a:r>
            <a:r>
              <a:rPr lang="en-US" sz="2000" b="1" dirty="0" smtClean="0">
                <a:latin typeface="Arial" pitchFamily="34" charset="0"/>
              </a:rPr>
              <a:t>after</a:t>
            </a:r>
            <a:r>
              <a:rPr lang="en-US" sz="2000" dirty="0" smtClean="0">
                <a:latin typeface="Arial" pitchFamily="34" charset="0"/>
              </a:rPr>
              <a:t> the closing punctuation mark. </a:t>
            </a:r>
          </a:p>
          <a:p>
            <a:pPr algn="just" eaLnBrk="1" hangingPunct="1">
              <a:spcAft>
                <a:spcPts val="1200"/>
              </a:spcAft>
            </a:pPr>
            <a:r>
              <a:rPr lang="en-US" sz="2000" b="1" dirty="0" smtClean="0">
                <a:latin typeface="Arial" pitchFamily="34" charset="0"/>
              </a:rPr>
              <a:t>Note: </a:t>
            </a:r>
            <a:r>
              <a:rPr lang="en-US" sz="2000" dirty="0" smtClean="0">
                <a:latin typeface="Arial" pitchFamily="34" charset="0"/>
              </a:rPr>
              <a:t>If a new paragraph begins in the middle of the quotation, indent its first line.</a:t>
            </a:r>
            <a:endParaRPr lang="en-US" sz="2000" dirty="0" smtClean="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extBox 5"/>
          <p:cNvSpPr txBox="1">
            <a:spLocks noChangeArrowheads="1"/>
          </p:cNvSpPr>
          <p:nvPr/>
        </p:nvSpPr>
        <p:spPr bwMode="auto">
          <a:xfrm>
            <a:off x="481013" y="1890713"/>
            <a:ext cx="8181975" cy="4645025"/>
          </a:xfrm>
          <a:prstGeom prst="rect">
            <a:avLst/>
          </a:prstGeom>
          <a:noFill/>
          <a:ln w="9525">
            <a:noFill/>
            <a:miter lim="800000"/>
            <a:headEnd/>
            <a:tailEnd/>
          </a:ln>
        </p:spPr>
        <p:txBody>
          <a:bodyPr>
            <a:spAutoFit/>
          </a:bodyPr>
          <a:lstStyle/>
          <a:p>
            <a:pPr eaLnBrk="1" hangingPunct="1">
              <a:lnSpc>
                <a:spcPct val="120000"/>
              </a:lnSpc>
            </a:pPr>
            <a:r>
              <a:rPr lang="en-US" sz="2400" b="1" dirty="0">
                <a:latin typeface="Optima" charset="0"/>
              </a:rPr>
              <a:t>Quoting more than four lines of prose</a:t>
            </a:r>
          </a:p>
          <a:p>
            <a:pPr eaLnBrk="1" hangingPunct="1">
              <a:lnSpc>
                <a:spcPct val="120000"/>
              </a:lnSpc>
            </a:pPr>
            <a:r>
              <a:rPr lang="en-US" sz="2000" i="1" dirty="0">
                <a:latin typeface="Optima" charset="0"/>
              </a:rPr>
              <a:t>In-text example:</a:t>
            </a:r>
          </a:p>
          <a:p>
            <a:pPr eaLnBrk="1" hangingPunct="1">
              <a:lnSpc>
                <a:spcPct val="150000"/>
              </a:lnSpc>
            </a:pPr>
            <a:r>
              <a:rPr lang="en-US" dirty="0">
                <a:solidFill>
                  <a:srgbClr val="0070C0"/>
                </a:solidFill>
                <a:latin typeface="Optima" charset="0"/>
              </a:rPr>
              <a:t>Nelly Dean treats </a:t>
            </a:r>
            <a:r>
              <a:rPr lang="en-US" dirty="0" err="1">
                <a:solidFill>
                  <a:srgbClr val="0070C0"/>
                </a:solidFill>
                <a:latin typeface="Optima" charset="0"/>
              </a:rPr>
              <a:t>Heathcliff</a:t>
            </a:r>
            <a:r>
              <a:rPr lang="en-US" dirty="0">
                <a:solidFill>
                  <a:srgbClr val="0070C0"/>
                </a:solidFill>
                <a:latin typeface="Optima" charset="0"/>
              </a:rPr>
              <a:t> poorly and dehumanizes him throughout her narration:</a:t>
            </a:r>
          </a:p>
          <a:p>
            <a:pPr algn="just" eaLnBrk="1" hangingPunct="1">
              <a:lnSpc>
                <a:spcPct val="150000"/>
              </a:lnSpc>
            </a:pPr>
            <a:r>
              <a:rPr lang="en-US" dirty="0">
                <a:solidFill>
                  <a:srgbClr val="0070C0"/>
                </a:solidFill>
                <a:latin typeface="Optima" charset="0"/>
              </a:rPr>
              <a:t>	They entirely refused to have it in bed with them, or even in 	their room, and 	I had no more sense, so, I put it on the landing of the stairs, hoping it would 	be gone on the morrow. By chance, or else attracted by hearing his voice, it 	crept to Mr. </a:t>
            </a:r>
            <a:r>
              <a:rPr lang="en-US" dirty="0" err="1">
                <a:solidFill>
                  <a:srgbClr val="0070C0"/>
                </a:solidFill>
                <a:latin typeface="Optima" charset="0"/>
              </a:rPr>
              <a:t>Earnshaw's</a:t>
            </a:r>
            <a:r>
              <a:rPr lang="en-US" dirty="0">
                <a:solidFill>
                  <a:srgbClr val="0070C0"/>
                </a:solidFill>
                <a:latin typeface="Optima" charset="0"/>
              </a:rPr>
              <a:t> door, and there he found it on quitting his chamber. 	Inquiries were made as to how it got there; I was obliged to confess, and in 	recompense for my cowardice and inhumanity was sent out of the house. 	(Bronte 78)</a:t>
            </a:r>
          </a:p>
        </p:txBody>
      </p:sp>
      <p:grpSp>
        <p:nvGrpSpPr>
          <p:cNvPr id="2" name="Group 8"/>
          <p:cNvGrpSpPr>
            <a:grpSpLocks/>
          </p:cNvGrpSpPr>
          <p:nvPr/>
        </p:nvGrpSpPr>
        <p:grpSpPr bwMode="auto">
          <a:xfrm>
            <a:off x="1128713" y="276046"/>
            <a:ext cx="6773862" cy="1274876"/>
            <a:chOff x="0" y="973629"/>
            <a:chExt cx="9144000" cy="1191542"/>
          </a:xfrm>
        </p:grpSpPr>
        <p:sp>
          <p:nvSpPr>
            <p:cNvPr id="12" name="Rectangle 2"/>
            <p:cNvSpPr>
              <a:spLocks noChangeArrowheads="1"/>
            </p:cNvSpPr>
            <p:nvPr/>
          </p:nvSpPr>
          <p:spPr bwMode="auto">
            <a:xfrm>
              <a:off x="0" y="973629"/>
              <a:ext cx="9144000" cy="1188304"/>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a:solidFill>
                  <a:srgbClr val="FFFFFF"/>
                </a:solidFill>
              </a:endParaRPr>
            </a:p>
          </p:txBody>
        </p:sp>
        <p:sp>
          <p:nvSpPr>
            <p:cNvPr id="66564" name="TextBox 10"/>
            <p:cNvSpPr txBox="1">
              <a:spLocks noChangeArrowheads="1"/>
            </p:cNvSpPr>
            <p:nvPr/>
          </p:nvSpPr>
          <p:spPr bwMode="auto">
            <a:xfrm>
              <a:off x="0" y="1043303"/>
              <a:ext cx="9073818" cy="1121868"/>
            </a:xfrm>
            <a:prstGeom prst="rect">
              <a:avLst/>
            </a:prstGeom>
            <a:noFill/>
            <a:ln w="9525">
              <a:noFill/>
              <a:miter lim="800000"/>
              <a:headEnd/>
              <a:tailEnd/>
            </a:ln>
          </p:spPr>
          <p:txBody>
            <a:bodyPr wrap="square">
              <a:spAutoFit/>
            </a:bodyPr>
            <a:lstStyle/>
            <a:p>
              <a:pPr algn="ctr" eaLnBrk="1" hangingPunct="1"/>
              <a:r>
                <a:rPr lang="en-US" sz="3600" dirty="0"/>
                <a:t>Formatting Long Quotations </a:t>
              </a:r>
              <a:endParaRPr lang="en-US" sz="3600" dirty="0" smtClean="0"/>
            </a:p>
            <a:p>
              <a:pPr algn="ctr" eaLnBrk="1" hangingPunct="1"/>
              <a:r>
                <a:rPr lang="en-US" sz="3600" dirty="0" smtClean="0"/>
                <a:t>(Prose</a:t>
              </a:r>
              <a:r>
                <a:rPr lang="en-US" sz="3600" dirty="0"/>
                <a:t>)</a:t>
              </a:r>
            </a:p>
          </p:txBody>
        </p:sp>
      </p:gr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8609" name="Group 8"/>
          <p:cNvGrpSpPr>
            <a:grpSpLocks/>
          </p:cNvGrpSpPr>
          <p:nvPr/>
        </p:nvGrpSpPr>
        <p:grpSpPr bwMode="auto">
          <a:xfrm>
            <a:off x="1128713" y="712788"/>
            <a:ext cx="6773862" cy="869950"/>
            <a:chOff x="0" y="973629"/>
            <a:chExt cx="9144000" cy="1188304"/>
          </a:xfrm>
        </p:grpSpPr>
        <p:sp>
          <p:nvSpPr>
            <p:cNvPr id="5" name="Rectangle 2"/>
            <p:cNvSpPr>
              <a:spLocks noChangeArrowheads="1"/>
            </p:cNvSpPr>
            <p:nvPr/>
          </p:nvSpPr>
          <p:spPr bwMode="auto">
            <a:xfrm>
              <a:off x="0" y="973629"/>
              <a:ext cx="9144000" cy="1188304"/>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a:solidFill>
                  <a:srgbClr val="FFFFFF"/>
                </a:solidFill>
              </a:endParaRPr>
            </a:p>
          </p:txBody>
        </p:sp>
        <p:sp>
          <p:nvSpPr>
            <p:cNvPr id="68612" name="TextBox 10"/>
            <p:cNvSpPr txBox="1">
              <a:spLocks noChangeArrowheads="1"/>
            </p:cNvSpPr>
            <p:nvPr/>
          </p:nvSpPr>
          <p:spPr bwMode="auto">
            <a:xfrm>
              <a:off x="0" y="1066020"/>
              <a:ext cx="9073818" cy="630609"/>
            </a:xfrm>
            <a:prstGeom prst="rect">
              <a:avLst/>
            </a:prstGeom>
            <a:noFill/>
            <a:ln w="9525">
              <a:noFill/>
              <a:miter lim="800000"/>
              <a:headEnd/>
              <a:tailEnd/>
            </a:ln>
          </p:spPr>
          <p:txBody>
            <a:bodyPr wrap="square">
              <a:spAutoFit/>
            </a:bodyPr>
            <a:lstStyle/>
            <a:p>
              <a:pPr algn="ctr" eaLnBrk="1" hangingPunct="1"/>
              <a:r>
                <a:rPr lang="en-US" sz="2400" b="1" dirty="0"/>
                <a:t>Formatting Short Quotations in Poetry</a:t>
              </a:r>
            </a:p>
          </p:txBody>
        </p:sp>
      </p:grpSp>
      <p:sp>
        <p:nvSpPr>
          <p:cNvPr id="68610" name="TextBox 5"/>
          <p:cNvSpPr txBox="1">
            <a:spLocks noChangeArrowheads="1"/>
          </p:cNvSpPr>
          <p:nvPr/>
        </p:nvSpPr>
        <p:spPr bwMode="auto">
          <a:xfrm>
            <a:off x="520700" y="2022475"/>
            <a:ext cx="8102600" cy="3908425"/>
          </a:xfrm>
          <a:prstGeom prst="rect">
            <a:avLst/>
          </a:prstGeom>
          <a:noFill/>
          <a:ln w="9525">
            <a:noFill/>
            <a:miter lim="800000"/>
            <a:headEnd/>
            <a:tailEnd/>
          </a:ln>
        </p:spPr>
        <p:txBody>
          <a:bodyPr>
            <a:spAutoFit/>
          </a:bodyPr>
          <a:lstStyle/>
          <a:p>
            <a:pPr eaLnBrk="1" hangingPunct="1"/>
            <a:r>
              <a:rPr lang="en-US" sz="2400" b="1" dirty="0">
                <a:latin typeface="Optima" charset="0"/>
              </a:rPr>
              <a:t>Quoting 1-3 lines of poetry</a:t>
            </a:r>
          </a:p>
          <a:p>
            <a:pPr eaLnBrk="1" hangingPunct="1"/>
            <a:endParaRPr lang="en-US" sz="2400" b="1" dirty="0">
              <a:latin typeface="Optima" charset="0"/>
            </a:endParaRPr>
          </a:p>
          <a:p>
            <a:pPr eaLnBrk="1" hangingPunct="1"/>
            <a:r>
              <a:rPr lang="en-US" sz="2000" i="1" dirty="0">
                <a:latin typeface="Optima" charset="0"/>
              </a:rPr>
              <a:t>Examples:</a:t>
            </a:r>
          </a:p>
          <a:p>
            <a:pPr eaLnBrk="1" hangingPunct="1"/>
            <a:endParaRPr lang="en-US" sz="2000" i="1" dirty="0">
              <a:latin typeface="Optima" charset="0"/>
            </a:endParaRPr>
          </a:p>
          <a:p>
            <a:pPr eaLnBrk="1" hangingPunct="1">
              <a:lnSpc>
                <a:spcPct val="150000"/>
              </a:lnSpc>
            </a:pPr>
            <a:endParaRPr lang="en-US" sz="400" b="1" dirty="0">
              <a:latin typeface="Optima" charset="0"/>
            </a:endParaRPr>
          </a:p>
          <a:p>
            <a:pPr eaLnBrk="1" hangingPunct="1">
              <a:spcAft>
                <a:spcPts val="3600"/>
              </a:spcAft>
            </a:pPr>
            <a:r>
              <a:rPr lang="en-US" sz="2000" dirty="0" err="1">
                <a:solidFill>
                  <a:srgbClr val="0070C0"/>
                </a:solidFill>
                <a:latin typeface="Optima" charset="0"/>
              </a:rPr>
              <a:t>Properzia</a:t>
            </a:r>
            <a:r>
              <a:rPr lang="en-US" sz="2000" dirty="0">
                <a:solidFill>
                  <a:srgbClr val="0070C0"/>
                </a:solidFill>
                <a:latin typeface="Optima" charset="0"/>
              </a:rPr>
              <a:t> Rossi tells the statue that it will be a container for her feelings: </a:t>
            </a:r>
            <a:r>
              <a:rPr lang="en-US" altLang="en-US" sz="2000" dirty="0">
                <a:solidFill>
                  <a:srgbClr val="0070C0"/>
                </a:solidFill>
                <a:latin typeface="Optima" charset="0"/>
              </a:rPr>
              <a:t>“</a:t>
            </a:r>
            <a:r>
              <a:rPr lang="en-US" sz="2000" dirty="0">
                <a:solidFill>
                  <a:srgbClr val="0070C0"/>
                </a:solidFill>
                <a:latin typeface="Optima" charset="0"/>
              </a:rPr>
              <a:t>The bright work grows / Beneath my hand, unfolding, as a rose</a:t>
            </a:r>
            <a:r>
              <a:rPr lang="en-US" altLang="en-US" sz="2000" dirty="0">
                <a:solidFill>
                  <a:srgbClr val="0070C0"/>
                </a:solidFill>
                <a:latin typeface="Optima" charset="0"/>
              </a:rPr>
              <a:t>”</a:t>
            </a:r>
            <a:r>
              <a:rPr lang="en-US" sz="2000" dirty="0">
                <a:solidFill>
                  <a:srgbClr val="0070C0"/>
                </a:solidFill>
                <a:latin typeface="Optima" charset="0"/>
              </a:rPr>
              <a:t> (lines 31-32).</a:t>
            </a:r>
          </a:p>
          <a:p>
            <a:pPr eaLnBrk="1" hangingPunct="1">
              <a:spcAft>
                <a:spcPts val="3600"/>
              </a:spcAft>
            </a:pPr>
            <a:r>
              <a:rPr lang="en-US" sz="2000" dirty="0">
                <a:solidFill>
                  <a:srgbClr val="0070C0"/>
                </a:solidFill>
                <a:latin typeface="Optima" charset="0"/>
              </a:rPr>
              <a:t>In </a:t>
            </a:r>
            <a:r>
              <a:rPr lang="en-US" altLang="en-US" sz="2000" dirty="0">
                <a:solidFill>
                  <a:srgbClr val="0070C0"/>
                </a:solidFill>
                <a:latin typeface="Optima" charset="0"/>
              </a:rPr>
              <a:t>“</a:t>
            </a:r>
            <a:r>
              <a:rPr lang="en-US" sz="2000" dirty="0">
                <a:solidFill>
                  <a:srgbClr val="0070C0"/>
                </a:solidFill>
                <a:latin typeface="Optima" charset="0"/>
              </a:rPr>
              <a:t>The Thorn,</a:t>
            </a:r>
            <a:r>
              <a:rPr lang="en-US" altLang="en-US" sz="2000" dirty="0">
                <a:solidFill>
                  <a:srgbClr val="0070C0"/>
                </a:solidFill>
                <a:latin typeface="Optima" charset="0"/>
              </a:rPr>
              <a:t>”</a:t>
            </a:r>
            <a:r>
              <a:rPr lang="en-US" sz="2000" dirty="0">
                <a:solidFill>
                  <a:srgbClr val="0070C0"/>
                </a:solidFill>
                <a:latin typeface="Optima" charset="0"/>
              </a:rPr>
              <a:t> Wordsworth</a:t>
            </a:r>
            <a:r>
              <a:rPr lang="en-US" altLang="en-US" sz="2000" dirty="0">
                <a:solidFill>
                  <a:srgbClr val="0070C0"/>
                </a:solidFill>
                <a:latin typeface="Optima" charset="0"/>
              </a:rPr>
              <a:t>’</a:t>
            </a:r>
            <a:r>
              <a:rPr lang="en-US" sz="2000" dirty="0">
                <a:solidFill>
                  <a:srgbClr val="0070C0"/>
                </a:solidFill>
                <a:latin typeface="Optima" charset="0"/>
              </a:rPr>
              <a:t>s narrator locates feelings of horror in the landscape: </a:t>
            </a:r>
            <a:r>
              <a:rPr lang="en-US" altLang="en-US" sz="2000" dirty="0">
                <a:solidFill>
                  <a:srgbClr val="0070C0"/>
                </a:solidFill>
                <a:latin typeface="Optima" charset="0"/>
              </a:rPr>
              <a:t>“</a:t>
            </a:r>
            <a:r>
              <a:rPr lang="en-US" sz="2000" dirty="0">
                <a:solidFill>
                  <a:srgbClr val="0070C0"/>
                </a:solidFill>
                <a:latin typeface="Optima" charset="0"/>
              </a:rPr>
              <a:t>The little babe was buried there, / Beneath that hill of moss so fair. // I</a:t>
            </a:r>
            <a:r>
              <a:rPr lang="en-US" altLang="en-US" sz="2000" dirty="0">
                <a:solidFill>
                  <a:srgbClr val="0070C0"/>
                </a:solidFill>
                <a:latin typeface="Optima" charset="0"/>
              </a:rPr>
              <a:t>’</a:t>
            </a:r>
            <a:r>
              <a:rPr lang="en-US" sz="2000" dirty="0">
                <a:solidFill>
                  <a:srgbClr val="0070C0"/>
                </a:solidFill>
                <a:latin typeface="Optima" charset="0"/>
              </a:rPr>
              <a:t>ve heard the scarlet moss is red</a:t>
            </a:r>
            <a:r>
              <a:rPr lang="en-US" altLang="en-US" sz="2000" dirty="0">
                <a:solidFill>
                  <a:srgbClr val="0070C0"/>
                </a:solidFill>
                <a:latin typeface="Optima" charset="0"/>
              </a:rPr>
              <a:t>”</a:t>
            </a:r>
            <a:r>
              <a:rPr lang="en-US" sz="2000" dirty="0">
                <a:solidFill>
                  <a:srgbClr val="0070C0"/>
                </a:solidFill>
                <a:latin typeface="Optima" charset="0"/>
              </a:rPr>
              <a:t> (stanzas xx-xxi).</a:t>
            </a:r>
          </a:p>
        </p:txBody>
      </p:sp>
    </p:spTree>
  </p:cSld>
  <p:clrMapOvr>
    <a:masterClrMapping/>
  </p:clrMapOvr>
  <p:transition>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173192" y="1380226"/>
            <a:ext cx="6763110" cy="1938992"/>
          </a:xfrm>
          <a:prstGeom prst="rect">
            <a:avLst/>
          </a:prstGeom>
        </p:spPr>
        <p:txBody>
          <a:bodyPr wrap="square">
            <a:spAutoFit/>
          </a:bodyPr>
          <a:lstStyle/>
          <a:p>
            <a:pPr algn="just" eaLnBrk="1" hangingPunct="1"/>
            <a:r>
              <a:rPr lang="en-US" sz="2400" dirty="0" smtClean="0">
                <a:latin typeface="Optima" charset="0"/>
              </a:rPr>
              <a:t>In addition to the handbook, MLA also offers </a:t>
            </a:r>
            <a:r>
              <a:rPr lang="en-US" sz="2400" b="1" dirty="0" smtClean="0">
                <a:solidFill>
                  <a:srgbClr val="000000"/>
                </a:solidFill>
                <a:latin typeface="Optima" charset="0"/>
              </a:rPr>
              <a:t>The MLA Style Center</a:t>
            </a:r>
            <a:r>
              <a:rPr lang="en-US" sz="2400" dirty="0" smtClean="0">
                <a:latin typeface="Optima" charset="0"/>
              </a:rPr>
              <a:t>, a website that provides additional instruction and resources for writing and formatting academic papers. </a:t>
            </a:r>
            <a:r>
              <a:rPr lang="en-US" sz="2400" dirty="0" smtClean="0">
                <a:latin typeface="Optima" charset="0"/>
                <a:hlinkClick r:id="rId2"/>
              </a:rPr>
              <a:t>https://style.mla.org/</a:t>
            </a:r>
            <a:endParaRPr lang="en-US" sz="2400" dirty="0">
              <a:latin typeface="Optima" charset="0"/>
            </a:endParaRPr>
          </a:p>
        </p:txBody>
      </p:sp>
    </p:spTree>
  </p:cSld>
  <p:clrMapOvr>
    <a:masterClrMapping/>
  </p:clrMapOvr>
  <p:transition>
    <p:cu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0657" name="Group 8"/>
          <p:cNvGrpSpPr>
            <a:grpSpLocks/>
          </p:cNvGrpSpPr>
          <p:nvPr/>
        </p:nvGrpSpPr>
        <p:grpSpPr bwMode="auto">
          <a:xfrm>
            <a:off x="1128713" y="712788"/>
            <a:ext cx="6773862" cy="529304"/>
            <a:chOff x="0" y="973629"/>
            <a:chExt cx="9144000" cy="1188304"/>
          </a:xfrm>
        </p:grpSpPr>
        <p:sp>
          <p:nvSpPr>
            <p:cNvPr id="5" name="Rectangle 2"/>
            <p:cNvSpPr>
              <a:spLocks noChangeArrowheads="1"/>
            </p:cNvSpPr>
            <p:nvPr/>
          </p:nvSpPr>
          <p:spPr bwMode="auto">
            <a:xfrm>
              <a:off x="0" y="973629"/>
              <a:ext cx="9144000" cy="1188304"/>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a:solidFill>
                  <a:srgbClr val="FFFFFF"/>
                </a:solidFill>
              </a:endParaRPr>
            </a:p>
          </p:txBody>
        </p:sp>
        <p:sp>
          <p:nvSpPr>
            <p:cNvPr id="70660" name="TextBox 10"/>
            <p:cNvSpPr txBox="1">
              <a:spLocks noChangeArrowheads="1"/>
            </p:cNvSpPr>
            <p:nvPr/>
          </p:nvSpPr>
          <p:spPr bwMode="auto">
            <a:xfrm>
              <a:off x="0" y="1066020"/>
              <a:ext cx="9073818" cy="630609"/>
            </a:xfrm>
            <a:prstGeom prst="rect">
              <a:avLst/>
            </a:prstGeom>
            <a:noFill/>
            <a:ln w="9525">
              <a:noFill/>
              <a:miter lim="800000"/>
              <a:headEnd/>
              <a:tailEnd/>
            </a:ln>
          </p:spPr>
          <p:txBody>
            <a:bodyPr wrap="square">
              <a:spAutoFit/>
            </a:bodyPr>
            <a:lstStyle/>
            <a:p>
              <a:pPr algn="ctr" eaLnBrk="1" hangingPunct="1"/>
              <a:r>
                <a:rPr lang="en-US" sz="2400" b="1" dirty="0"/>
                <a:t>Formatting Long Quotations in Poetry</a:t>
              </a:r>
            </a:p>
          </p:txBody>
        </p:sp>
      </p:grpSp>
      <p:sp>
        <p:nvSpPr>
          <p:cNvPr id="13" name="TextBox 5"/>
          <p:cNvSpPr txBox="1">
            <a:spLocks noChangeArrowheads="1"/>
          </p:cNvSpPr>
          <p:nvPr/>
        </p:nvSpPr>
        <p:spPr bwMode="auto">
          <a:xfrm>
            <a:off x="481013" y="1794294"/>
            <a:ext cx="8181975" cy="3785652"/>
          </a:xfrm>
          <a:prstGeom prst="rect">
            <a:avLst/>
          </a:prstGeom>
          <a:noFill/>
          <a:ln>
            <a:noFill/>
          </a:ln>
          <a:extLst>
            <a:ext uri="{909E8E84-426E-40dd-AFC4-6F175D3DCCD1}"/>
            <a:ext uri="{91240B29-F687-4f45-9708-019B960494DF}"/>
          </a:extLst>
        </p:spPr>
        <p:txBody>
          <a:bodyPr wrap="square">
            <a:spAutoFit/>
          </a:bodyPr>
          <a:lstStyle/>
          <a:p>
            <a:pPr marL="457200" indent="-457200" eaLnBrk="1" hangingPunct="1">
              <a:lnSpc>
                <a:spcPct val="150000"/>
              </a:lnSpc>
              <a:buFont typeface="Arial" pitchFamily="34" charset="0"/>
              <a:buChar char="•"/>
            </a:pPr>
            <a:r>
              <a:rPr lang="en-US" sz="2800" dirty="0">
                <a:solidFill>
                  <a:srgbClr val="000000"/>
                </a:solidFill>
                <a:latin typeface="Optima" charset="0"/>
              </a:rPr>
              <a:t>Use block quotations for three or more lines of poetry.</a:t>
            </a:r>
          </a:p>
          <a:p>
            <a:pPr marL="457200" indent="-457200" eaLnBrk="1" hangingPunct="1">
              <a:lnSpc>
                <a:spcPct val="150000"/>
              </a:lnSpc>
            </a:pPr>
            <a:endParaRPr lang="en-US" sz="2000" dirty="0">
              <a:latin typeface="Optima" charset="0"/>
            </a:endParaRPr>
          </a:p>
          <a:p>
            <a:pPr marL="457200" indent="-457200" eaLnBrk="1" hangingPunct="1">
              <a:lnSpc>
                <a:spcPct val="150000"/>
              </a:lnSpc>
              <a:buFont typeface="Arial" pitchFamily="34" charset="0"/>
              <a:buChar char="•"/>
            </a:pPr>
            <a:r>
              <a:rPr lang="en-US" sz="2800" dirty="0">
                <a:latin typeface="Optima" charset="0"/>
              </a:rPr>
              <a:t>If the poem is formatted in an unusual way, reproduce the unique formatting as accurately as possible.</a:t>
            </a:r>
          </a:p>
        </p:txBody>
      </p:sp>
    </p:spTree>
  </p:cSld>
  <p:clrMapOvr>
    <a:masterClrMapping/>
  </p:clrMapOvr>
  <p:transition>
    <p:cu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1128713" y="277813"/>
            <a:ext cx="6773862" cy="529304"/>
            <a:chOff x="0" y="973629"/>
            <a:chExt cx="9144000" cy="1188304"/>
          </a:xfrm>
        </p:grpSpPr>
        <p:sp>
          <p:nvSpPr>
            <p:cNvPr id="5" name="Rectangle 2"/>
            <p:cNvSpPr>
              <a:spLocks noChangeArrowheads="1"/>
            </p:cNvSpPr>
            <p:nvPr/>
          </p:nvSpPr>
          <p:spPr bwMode="auto">
            <a:xfrm>
              <a:off x="0" y="973629"/>
              <a:ext cx="9144000" cy="1188304"/>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a:solidFill>
                  <a:srgbClr val="FFFFFF"/>
                </a:solidFill>
              </a:endParaRPr>
            </a:p>
          </p:txBody>
        </p:sp>
        <p:sp>
          <p:nvSpPr>
            <p:cNvPr id="68612" name="TextBox 10"/>
            <p:cNvSpPr txBox="1">
              <a:spLocks noChangeArrowheads="1"/>
            </p:cNvSpPr>
            <p:nvPr/>
          </p:nvSpPr>
          <p:spPr bwMode="auto">
            <a:xfrm>
              <a:off x="0" y="1066020"/>
              <a:ext cx="9073818" cy="630609"/>
            </a:xfrm>
            <a:prstGeom prst="rect">
              <a:avLst/>
            </a:prstGeom>
            <a:noFill/>
            <a:ln w="9525">
              <a:noFill/>
              <a:miter lim="800000"/>
              <a:headEnd/>
              <a:tailEnd/>
            </a:ln>
          </p:spPr>
          <p:txBody>
            <a:bodyPr wrap="square">
              <a:spAutoFit/>
            </a:bodyPr>
            <a:lstStyle/>
            <a:p>
              <a:pPr algn="ctr" eaLnBrk="1" hangingPunct="1"/>
              <a:r>
                <a:rPr lang="en-US" sz="2400" b="1" dirty="0" smtClean="0"/>
                <a:t>Quotations: Drama</a:t>
              </a:r>
              <a:endParaRPr lang="en-US" sz="2400" b="1" dirty="0"/>
            </a:p>
          </p:txBody>
        </p:sp>
      </p:grpSp>
      <p:sp>
        <p:nvSpPr>
          <p:cNvPr id="6" name="5 - Ορθογώνιο"/>
          <p:cNvSpPr/>
          <p:nvPr/>
        </p:nvSpPr>
        <p:spPr>
          <a:xfrm>
            <a:off x="465826" y="1276708"/>
            <a:ext cx="7832785" cy="4524315"/>
          </a:xfrm>
          <a:prstGeom prst="rect">
            <a:avLst/>
          </a:prstGeom>
        </p:spPr>
        <p:txBody>
          <a:bodyPr wrap="square">
            <a:spAutoFit/>
          </a:bodyPr>
          <a:lstStyle/>
          <a:p>
            <a:pPr>
              <a:buFont typeface="Arial" pitchFamily="34" charset="0"/>
              <a:buChar char="•"/>
            </a:pPr>
            <a:r>
              <a:rPr lang="en-US" sz="2400" dirty="0" smtClean="0"/>
              <a:t>Italicize the titles of plays.</a:t>
            </a:r>
            <a:br>
              <a:rPr lang="en-US" sz="2400" dirty="0" smtClean="0"/>
            </a:br>
            <a:r>
              <a:rPr lang="en-US" sz="2400" i="1" dirty="0" smtClean="0"/>
              <a:t>Richard III</a:t>
            </a:r>
            <a:r>
              <a:rPr lang="en-US" sz="2400" dirty="0" smtClean="0"/>
              <a:t> or </a:t>
            </a:r>
            <a:r>
              <a:rPr lang="en-US" sz="2400" i="1" dirty="0" smtClean="0"/>
              <a:t>Othello</a:t>
            </a:r>
          </a:p>
          <a:p>
            <a:pPr>
              <a:buFont typeface="Arial" pitchFamily="34" charset="0"/>
              <a:buChar char="•"/>
            </a:pPr>
            <a:endParaRPr lang="en-US" sz="2400" dirty="0" smtClean="0"/>
          </a:p>
          <a:p>
            <a:pPr>
              <a:buFont typeface="Arial" pitchFamily="34" charset="0"/>
              <a:buChar char="•"/>
            </a:pPr>
            <a:r>
              <a:rPr lang="en-US" sz="2400" dirty="0" smtClean="0"/>
              <a:t>Place a parenthetical reference after each quotation containing its act, scene, and line numbers separated by periods. Do </a:t>
            </a:r>
            <a:r>
              <a:rPr lang="en-US" sz="2400" i="1" dirty="0" smtClean="0"/>
              <a:t>not </a:t>
            </a:r>
            <a:r>
              <a:rPr lang="en-US" sz="2400" dirty="0" smtClean="0"/>
              <a:t>use page numbers.</a:t>
            </a:r>
          </a:p>
          <a:p>
            <a:pPr>
              <a:buFont typeface="Arial" pitchFamily="34" charset="0"/>
              <a:buChar char="•"/>
            </a:pPr>
            <a:endParaRPr lang="en-US" sz="2400" dirty="0" smtClean="0"/>
          </a:p>
          <a:p>
            <a:r>
              <a:rPr lang="en-US" sz="2400" dirty="0" smtClean="0"/>
              <a:t>Cite line-number ranges under 100 like this: 34–37. Above 100, repeat only the last two digits of the second number: 211–12 (but of course, 397–405 and 96–102).</a:t>
            </a:r>
          </a:p>
          <a:p>
            <a:endParaRPr lang="en-US" sz="2400" dirty="0" smtClean="0"/>
          </a:p>
          <a:p>
            <a:r>
              <a:rPr lang="en-US" sz="2400" i="1" dirty="0" smtClean="0"/>
              <a:t>Twelfth Night</a:t>
            </a:r>
            <a:r>
              <a:rPr lang="en-US" sz="2400" dirty="0" smtClean="0"/>
              <a:t> (1.5.268–76)</a:t>
            </a:r>
            <a:endParaRPr lang="en-US" sz="2400" dirty="0"/>
          </a:p>
        </p:txBody>
      </p:sp>
    </p:spTree>
  </p:cSld>
  <p:clrMapOvr>
    <a:masterClrMapping/>
  </p:clrMapOvr>
  <p:transition>
    <p:cu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1128713" y="277813"/>
            <a:ext cx="6773862" cy="529304"/>
            <a:chOff x="0" y="973629"/>
            <a:chExt cx="9144000" cy="1188304"/>
          </a:xfrm>
        </p:grpSpPr>
        <p:sp>
          <p:nvSpPr>
            <p:cNvPr id="5" name="Rectangle 2"/>
            <p:cNvSpPr>
              <a:spLocks noChangeArrowheads="1"/>
            </p:cNvSpPr>
            <p:nvPr/>
          </p:nvSpPr>
          <p:spPr bwMode="auto">
            <a:xfrm>
              <a:off x="0" y="973629"/>
              <a:ext cx="9144000" cy="1188304"/>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a:solidFill>
                  <a:srgbClr val="FFFFFF"/>
                </a:solidFill>
              </a:endParaRPr>
            </a:p>
          </p:txBody>
        </p:sp>
        <p:sp>
          <p:nvSpPr>
            <p:cNvPr id="68612" name="TextBox 10"/>
            <p:cNvSpPr txBox="1">
              <a:spLocks noChangeArrowheads="1"/>
            </p:cNvSpPr>
            <p:nvPr/>
          </p:nvSpPr>
          <p:spPr bwMode="auto">
            <a:xfrm>
              <a:off x="0" y="1066020"/>
              <a:ext cx="9073818" cy="630609"/>
            </a:xfrm>
            <a:prstGeom prst="rect">
              <a:avLst/>
            </a:prstGeom>
            <a:noFill/>
            <a:ln w="9525">
              <a:noFill/>
              <a:miter lim="800000"/>
              <a:headEnd/>
              <a:tailEnd/>
            </a:ln>
          </p:spPr>
          <p:txBody>
            <a:bodyPr wrap="square">
              <a:spAutoFit/>
            </a:bodyPr>
            <a:lstStyle/>
            <a:p>
              <a:pPr algn="ctr" eaLnBrk="1" hangingPunct="1"/>
              <a:r>
                <a:rPr lang="en-US" sz="2400" b="1" dirty="0" smtClean="0"/>
                <a:t>Quotations: Drama</a:t>
              </a:r>
              <a:endParaRPr lang="en-US" sz="2400" b="1" dirty="0"/>
            </a:p>
          </p:txBody>
        </p:sp>
      </p:grpSp>
      <p:sp>
        <p:nvSpPr>
          <p:cNvPr id="109572" name="Rectangle 4"/>
          <p:cNvSpPr>
            <a:spLocks noChangeArrowheads="1"/>
          </p:cNvSpPr>
          <p:nvPr/>
        </p:nvSpPr>
        <p:spPr bwMode="auto">
          <a:xfrm>
            <a:off x="534839" y="1017917"/>
            <a:ext cx="8057070" cy="5078313"/>
          </a:xfrm>
          <a:prstGeom prst="rect">
            <a:avLst/>
          </a:prstGeom>
          <a:solidFill>
            <a:srgbClr val="FBFBF9"/>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rgbClr val="222222"/>
                </a:solidFill>
                <a:effectLst/>
                <a:latin typeface="inherit"/>
                <a:cs typeface="Arial" pitchFamily="34" charset="0"/>
              </a:rPr>
              <a:t>Use</a:t>
            </a:r>
            <a:r>
              <a:rPr kumimoji="0" lang="el-GR" sz="2400" b="0" i="0" u="none" strike="noStrike" cap="none" normalizeH="0" baseline="0" dirty="0" smtClean="0">
                <a:ln>
                  <a:noFill/>
                </a:ln>
                <a:solidFill>
                  <a:srgbClr val="222222"/>
                </a:solidFill>
                <a:effectLst/>
                <a:latin typeface="inherit"/>
                <a:cs typeface="Arial" pitchFamily="34" charset="0"/>
              </a:rPr>
              <a:t> </a:t>
            </a:r>
            <a:r>
              <a:rPr kumimoji="0" lang="en-US" sz="2400" b="0" i="0" u="none" strike="noStrike" cap="none" normalizeH="0" baseline="0" dirty="0" err="1" smtClean="0">
                <a:ln>
                  <a:noFill/>
                </a:ln>
                <a:solidFill>
                  <a:srgbClr val="222222"/>
                </a:solidFill>
                <a:effectLst/>
                <a:latin typeface="inherit"/>
                <a:cs typeface="Arial" pitchFamily="34" charset="0"/>
              </a:rPr>
              <a:t>arabic</a:t>
            </a:r>
            <a:r>
              <a:rPr kumimoji="0" lang="en-US" sz="2400" b="0" i="0" u="none" strike="noStrike" cap="none" normalizeH="0" baseline="0" dirty="0" smtClean="0">
                <a:ln>
                  <a:noFill/>
                </a:ln>
                <a:solidFill>
                  <a:srgbClr val="222222"/>
                </a:solidFill>
                <a:effectLst/>
                <a:latin typeface="inherit"/>
                <a:cs typeface="Arial" pitchFamily="34" charset="0"/>
              </a:rPr>
              <a:t> numerals for all reference numbers. </a:t>
            </a:r>
          </a:p>
          <a:p>
            <a:pPr marL="0" marR="0" lvl="0" indent="0" algn="just"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rgbClr val="222222"/>
                </a:solidFill>
                <a:effectLst/>
                <a:latin typeface="inherit"/>
                <a:cs typeface="Arial" pitchFamily="34" charset="0"/>
              </a:rPr>
              <a:t>(Some older texts used roman numerals for act and scene references — like this: III.viii.7–34 — but modern scholars use </a:t>
            </a:r>
            <a:r>
              <a:rPr kumimoji="0" lang="en-US" sz="2400" b="0" i="0" u="none" strike="noStrike" cap="none" normalizeH="0" baseline="0" dirty="0" err="1" smtClean="0">
                <a:ln>
                  <a:noFill/>
                </a:ln>
                <a:solidFill>
                  <a:srgbClr val="222222"/>
                </a:solidFill>
                <a:effectLst/>
                <a:latin typeface="inherit"/>
                <a:cs typeface="Arial" pitchFamily="34" charset="0"/>
              </a:rPr>
              <a:t>arabic</a:t>
            </a:r>
            <a:r>
              <a:rPr kumimoji="0" lang="en-US" sz="2400" b="0" i="0" u="none" strike="noStrike" cap="none" normalizeH="0" baseline="0" dirty="0" smtClean="0">
                <a:ln>
                  <a:noFill/>
                </a:ln>
                <a:solidFill>
                  <a:srgbClr val="222222"/>
                </a:solidFill>
                <a:effectLst/>
                <a:latin typeface="inherit"/>
                <a:cs typeface="Arial" pitchFamily="34" charset="0"/>
              </a:rPr>
              <a:t> numerals.)</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l-GR" sz="2400" b="0" i="0" u="none" strike="noStrike" cap="none" normalizeH="0" baseline="0" dirty="0" smtClean="0">
              <a:ln>
                <a:noFill/>
              </a:ln>
              <a:solidFill>
                <a:srgbClr val="222222"/>
              </a:solidFill>
              <a:effectLst/>
              <a:latin typeface="inheri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222222"/>
                </a:solidFill>
                <a:effectLst/>
                <a:latin typeface="inherit"/>
                <a:cs typeface="Arial" pitchFamily="34" charset="0"/>
              </a:rPr>
              <a:t>You may refer to a scene in the text with the act and scene numbers — in </a:t>
            </a:r>
            <a:r>
              <a:rPr kumimoji="0" lang="en-US" sz="2400" b="0" i="0" u="none" strike="noStrike" cap="none" normalizeH="0" baseline="0" dirty="0" err="1" smtClean="0">
                <a:ln>
                  <a:noFill/>
                </a:ln>
                <a:solidFill>
                  <a:srgbClr val="222222"/>
                </a:solidFill>
                <a:effectLst/>
                <a:latin typeface="inherit"/>
                <a:cs typeface="Arial" pitchFamily="34" charset="0"/>
              </a:rPr>
              <a:t>arabic</a:t>
            </a:r>
            <a:r>
              <a:rPr kumimoji="0" lang="en-US" sz="2400" b="0" i="0" u="none" strike="noStrike" cap="none" normalizeH="0" baseline="0" dirty="0" smtClean="0">
                <a:ln>
                  <a:noFill/>
                </a:ln>
                <a:solidFill>
                  <a:srgbClr val="222222"/>
                </a:solidFill>
                <a:effectLst/>
                <a:latin typeface="inherit"/>
                <a:cs typeface="Arial" pitchFamily="34" charset="0"/>
              </a:rPr>
              <a:t> numerals — separated by a</a:t>
            </a:r>
            <a:r>
              <a:rPr kumimoji="0" lang="el-GR" sz="2400" b="0" i="0" u="none" strike="noStrike" cap="none" normalizeH="0" baseline="0" dirty="0" smtClean="0">
                <a:ln>
                  <a:noFill/>
                </a:ln>
                <a:solidFill>
                  <a:srgbClr val="222222"/>
                </a:solidFill>
                <a:effectLst/>
                <a:latin typeface="inherit"/>
                <a:cs typeface="Arial" pitchFamily="34" charset="0"/>
              </a:rPr>
              <a:t> </a:t>
            </a:r>
            <a:r>
              <a:rPr kumimoji="0" lang="en-US" sz="2400" b="0" i="0" u="none" strike="noStrike" cap="none" normalizeH="0" baseline="0" dirty="0" smtClean="0">
                <a:ln>
                  <a:noFill/>
                </a:ln>
                <a:solidFill>
                  <a:srgbClr val="222222"/>
                </a:solidFill>
                <a:effectLst/>
                <a:latin typeface="inherit"/>
                <a:cs typeface="Arial" pitchFamily="34" charset="0"/>
              </a:rPr>
              <a:t>period</a:t>
            </a:r>
            <a:r>
              <a:rPr kumimoji="0" lang="el-GR" sz="2400" b="0" i="0" u="none" strike="noStrike" cap="none" normalizeH="0" baseline="0" dirty="0" smtClean="0">
                <a:ln>
                  <a:noFill/>
                </a:ln>
                <a:solidFill>
                  <a:srgbClr val="222222"/>
                </a:solidFill>
                <a:effectLst/>
                <a:latin typeface="inherit"/>
                <a:cs typeface="Arial" pitchFamily="34" charset="0"/>
              </a:rPr>
              <a:t>.</a:t>
            </a:r>
            <a:endParaRPr kumimoji="0" lang="en-US" sz="2400" b="0" i="0" u="none" strike="noStrike" cap="none" normalizeH="0" baseline="0" dirty="0" smtClean="0">
              <a:ln>
                <a:noFill/>
              </a:ln>
              <a:solidFill>
                <a:srgbClr val="222222"/>
              </a:solidFill>
              <a:effectLst/>
              <a:latin typeface="inheri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rgbClr val="222222"/>
              </a:solidFill>
              <a:effectLst/>
              <a:latin typeface="inheri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222222"/>
                </a:solidFill>
                <a:effectLst/>
                <a:latin typeface="inherit"/>
                <a:cs typeface="Arial" pitchFamily="34" charset="0"/>
              </a:rPr>
              <a:t>In 3.1, Hamlet delivers his most famous soliloquy.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222222"/>
              </a:solidFill>
              <a:effectLst/>
              <a:latin typeface="inherit"/>
              <a:cs typeface="Arial" pitchFamily="34" charset="0"/>
            </a:endParaRPr>
          </a:p>
          <a:p>
            <a:pPr defTabSz="914400">
              <a:buFontTx/>
              <a:buChar char="•"/>
            </a:pPr>
            <a:r>
              <a:rPr kumimoji="0" lang="en-US" sz="2400" b="0" i="0" u="none" strike="noStrike" cap="none" normalizeH="0" baseline="0" dirty="0" smtClean="0">
                <a:ln>
                  <a:noFill/>
                </a:ln>
                <a:solidFill>
                  <a:srgbClr val="222222"/>
                </a:solidFill>
                <a:effectLst/>
                <a:latin typeface="inherit"/>
                <a:cs typeface="Arial" pitchFamily="34" charset="0"/>
              </a:rPr>
              <a:t>Do </a:t>
            </a:r>
            <a:r>
              <a:rPr kumimoji="0" lang="en-US" sz="2400" b="0" i="1" u="none" strike="noStrike" cap="none" normalizeH="0" baseline="0" dirty="0" smtClean="0">
                <a:ln>
                  <a:noFill/>
                </a:ln>
                <a:solidFill>
                  <a:srgbClr val="222222"/>
                </a:solidFill>
                <a:effectLst/>
                <a:latin typeface="inherit"/>
                <a:cs typeface="Arial" pitchFamily="34" charset="0"/>
              </a:rPr>
              <a:t>not</a:t>
            </a:r>
            <a:r>
              <a:rPr kumimoji="0" lang="en-US" sz="2400" b="0" i="0" u="none" strike="noStrike" cap="none" normalizeH="0" baseline="0" dirty="0" smtClean="0">
                <a:ln>
                  <a:noFill/>
                </a:ln>
                <a:solidFill>
                  <a:srgbClr val="222222"/>
                </a:solidFill>
                <a:effectLst/>
                <a:latin typeface="inherit"/>
                <a:cs typeface="Arial" pitchFamily="34" charset="0"/>
              </a:rPr>
              <a:t> say: “In Act III,</a:t>
            </a:r>
            <a:r>
              <a:rPr lang="en-US" sz="2400" dirty="0" smtClean="0">
                <a:solidFill>
                  <a:srgbClr val="222222"/>
                </a:solidFill>
                <a:latin typeface="inherit"/>
                <a:cs typeface="Arial" pitchFamily="34" charset="0"/>
              </a:rPr>
              <a:t> </a:t>
            </a:r>
            <a:r>
              <a:rPr lang="en-GB" sz="2400" dirty="0" smtClean="0">
                <a:solidFill>
                  <a:srgbClr val="222222"/>
                </a:solidFill>
                <a:latin typeface="Charter"/>
              </a:rPr>
              <a:t>scene </a:t>
            </a:r>
            <a:r>
              <a:rPr lang="en-GB" sz="2400" dirty="0" err="1" smtClean="0">
                <a:solidFill>
                  <a:srgbClr val="222222"/>
                </a:solidFill>
                <a:latin typeface="Charter"/>
              </a:rPr>
              <a:t>i</a:t>
            </a:r>
            <a:r>
              <a:rPr lang="en-GB" sz="2400" dirty="0" smtClean="0">
                <a:solidFill>
                  <a:srgbClr val="222222"/>
                </a:solidFill>
                <a:latin typeface="Charter"/>
              </a:rPr>
              <a:t>, Hamlet delivers his most famous soliloquy.”</a:t>
            </a:r>
            <a:endParaRPr lang="en-US" sz="2400" dirty="0" smtClean="0">
              <a:solidFill>
                <a:srgbClr val="222222"/>
              </a:solidFill>
              <a:latin typeface="inherit"/>
              <a:cs typeface="Arial" pitchFamily="34" charset="0"/>
            </a:endParaRPr>
          </a:p>
          <a:p>
            <a:pPr lvl="0" defTabSz="914400">
              <a:buFontTx/>
              <a:buChar char="•"/>
            </a:pPr>
            <a:endParaRPr lang="en-US" sz="2400" dirty="0" smtClean="0">
              <a:solidFill>
                <a:srgbClr val="222222"/>
              </a:solidFill>
              <a:latin typeface="inherit"/>
              <a:cs typeface="Arial" pitchFamily="34" charset="0"/>
            </a:endParaRPr>
          </a:p>
        </p:txBody>
      </p:sp>
    </p:spTree>
  </p:cSld>
  <p:clrMapOvr>
    <a:masterClrMapping/>
  </p:clrMapOvr>
  <p:transition>
    <p:cu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1128713" y="277813"/>
            <a:ext cx="6773862" cy="529304"/>
            <a:chOff x="0" y="973629"/>
            <a:chExt cx="9144000" cy="1188304"/>
          </a:xfrm>
        </p:grpSpPr>
        <p:sp>
          <p:nvSpPr>
            <p:cNvPr id="5" name="Rectangle 2"/>
            <p:cNvSpPr>
              <a:spLocks noChangeArrowheads="1"/>
            </p:cNvSpPr>
            <p:nvPr/>
          </p:nvSpPr>
          <p:spPr bwMode="auto">
            <a:xfrm>
              <a:off x="0" y="973629"/>
              <a:ext cx="9144000" cy="1188304"/>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a:solidFill>
                  <a:srgbClr val="FFFFFF"/>
                </a:solidFill>
              </a:endParaRPr>
            </a:p>
          </p:txBody>
        </p:sp>
        <p:sp>
          <p:nvSpPr>
            <p:cNvPr id="68612" name="TextBox 10"/>
            <p:cNvSpPr txBox="1">
              <a:spLocks noChangeArrowheads="1"/>
            </p:cNvSpPr>
            <p:nvPr/>
          </p:nvSpPr>
          <p:spPr bwMode="auto">
            <a:xfrm>
              <a:off x="0" y="1066020"/>
              <a:ext cx="9073818" cy="630609"/>
            </a:xfrm>
            <a:prstGeom prst="rect">
              <a:avLst/>
            </a:prstGeom>
            <a:noFill/>
            <a:ln w="9525">
              <a:noFill/>
              <a:miter lim="800000"/>
              <a:headEnd/>
              <a:tailEnd/>
            </a:ln>
          </p:spPr>
          <p:txBody>
            <a:bodyPr wrap="square">
              <a:spAutoFit/>
            </a:bodyPr>
            <a:lstStyle/>
            <a:p>
              <a:pPr algn="ctr" eaLnBrk="1" hangingPunct="1"/>
              <a:r>
                <a:rPr lang="en-US" sz="2400" b="1" dirty="0" smtClean="0"/>
                <a:t>Quotations: Drama</a:t>
              </a:r>
              <a:endParaRPr lang="en-US" sz="2400" b="1" dirty="0"/>
            </a:p>
          </p:txBody>
        </p:sp>
      </p:grpSp>
      <p:sp>
        <p:nvSpPr>
          <p:cNvPr id="109572" name="Rectangle 4"/>
          <p:cNvSpPr>
            <a:spLocks noChangeArrowheads="1"/>
          </p:cNvSpPr>
          <p:nvPr/>
        </p:nvSpPr>
        <p:spPr bwMode="auto">
          <a:xfrm>
            <a:off x="534839" y="1017917"/>
            <a:ext cx="8057070" cy="646331"/>
          </a:xfrm>
          <a:prstGeom prst="rect">
            <a:avLst/>
          </a:prstGeom>
          <a:solidFill>
            <a:srgbClr val="FBFBF9"/>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a:p>
            <a:pPr lvl="0" defTabSz="914400">
              <a:buFontTx/>
              <a:buChar char="•"/>
            </a:pPr>
            <a:endParaRPr lang="en-US" sz="2400" dirty="0" smtClean="0">
              <a:solidFill>
                <a:srgbClr val="222222"/>
              </a:solidFill>
              <a:latin typeface="inherit"/>
              <a:cs typeface="Arial" pitchFamily="34" charset="0"/>
            </a:endParaRPr>
          </a:p>
        </p:txBody>
      </p:sp>
      <p:sp>
        <p:nvSpPr>
          <p:cNvPr id="113667" name="Rectangle 3"/>
          <p:cNvSpPr>
            <a:spLocks noChangeArrowheads="1"/>
          </p:cNvSpPr>
          <p:nvPr/>
        </p:nvSpPr>
        <p:spPr bwMode="auto">
          <a:xfrm>
            <a:off x="534840" y="1815881"/>
            <a:ext cx="8057070" cy="1846659"/>
          </a:xfrm>
          <a:prstGeom prst="rect">
            <a:avLst/>
          </a:prstGeom>
          <a:solidFill>
            <a:srgbClr val="FBFBF9"/>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err="1" smtClean="0">
                <a:ln>
                  <a:noFill/>
                </a:ln>
                <a:solidFill>
                  <a:srgbClr val="222222"/>
                </a:solidFill>
                <a:effectLst/>
                <a:latin typeface="Charter"/>
                <a:cs typeface="Arial" pitchFamily="34" charset="0"/>
              </a:rPr>
              <a:t>Periods</a:t>
            </a:r>
            <a:r>
              <a:rPr kumimoji="0" lang="el-GR" sz="2400" b="0" i="0" u="none" strike="noStrike" cap="none" normalizeH="0" baseline="0" dirty="0" smtClean="0">
                <a:ln>
                  <a:noFill/>
                </a:ln>
                <a:solidFill>
                  <a:srgbClr val="222222"/>
                </a:solidFill>
                <a:effectLst/>
                <a:latin typeface="Charter"/>
                <a:cs typeface="Arial" pitchFamily="34" charset="0"/>
              </a:rPr>
              <a:t> </a:t>
            </a:r>
            <a:r>
              <a:rPr kumimoji="0" lang="el-GR" sz="2400" b="0" i="0" u="none" strike="noStrike" cap="none" normalizeH="0" baseline="0" dirty="0" err="1" smtClean="0">
                <a:ln>
                  <a:noFill/>
                </a:ln>
                <a:solidFill>
                  <a:srgbClr val="222222"/>
                </a:solidFill>
                <a:effectLst/>
                <a:latin typeface="Charter"/>
                <a:cs typeface="Arial" pitchFamily="34" charset="0"/>
              </a:rPr>
              <a:t>and</a:t>
            </a:r>
            <a:r>
              <a:rPr kumimoji="0" lang="el-GR" sz="2400" b="0" i="0" u="none" strike="noStrike" cap="none" normalizeH="0" baseline="0" dirty="0" smtClean="0">
                <a:ln>
                  <a:noFill/>
                </a:ln>
                <a:solidFill>
                  <a:srgbClr val="222222"/>
                </a:solidFill>
                <a:effectLst/>
                <a:latin typeface="Charter"/>
                <a:cs typeface="Arial" pitchFamily="34" charset="0"/>
              </a:rPr>
              <a:t> </a:t>
            </a:r>
            <a:r>
              <a:rPr kumimoji="0" lang="el-GR" sz="2400" b="0" i="0" u="none" strike="noStrike" cap="none" normalizeH="0" baseline="0" dirty="0" err="1" smtClean="0">
                <a:ln>
                  <a:noFill/>
                </a:ln>
                <a:solidFill>
                  <a:srgbClr val="222222"/>
                </a:solidFill>
                <a:effectLst/>
                <a:latin typeface="Charter"/>
                <a:cs typeface="Arial" pitchFamily="34" charset="0"/>
              </a:rPr>
              <a:t>commas</a:t>
            </a:r>
            <a:r>
              <a:rPr kumimoji="0" lang="el-GR" sz="2400" b="0" i="0" u="none" strike="noStrike" cap="none" normalizeH="0" baseline="0" dirty="0" smtClean="0">
                <a:ln>
                  <a:noFill/>
                </a:ln>
                <a:solidFill>
                  <a:srgbClr val="222222"/>
                </a:solidFill>
                <a:effectLst/>
                <a:latin typeface="Charter"/>
                <a:cs typeface="Arial" pitchFamily="34" charset="0"/>
              </a:rPr>
              <a:t> </a:t>
            </a:r>
            <a:r>
              <a:rPr kumimoji="0" lang="el-GR" sz="2400" b="0" i="1" u="none" strike="noStrike" cap="none" normalizeH="0" baseline="0" dirty="0" err="1" smtClean="0">
                <a:ln>
                  <a:noFill/>
                </a:ln>
                <a:solidFill>
                  <a:srgbClr val="222222"/>
                </a:solidFill>
                <a:effectLst/>
                <a:latin typeface="Charter"/>
                <a:cs typeface="Arial" pitchFamily="34" charset="0"/>
              </a:rPr>
              <a:t>always</a:t>
            </a:r>
            <a:r>
              <a:rPr kumimoji="0" lang="el-GR" sz="2400" b="0" i="0" u="none" strike="noStrike" cap="none" normalizeH="0" baseline="0" dirty="0" smtClean="0">
                <a:ln>
                  <a:noFill/>
                </a:ln>
                <a:solidFill>
                  <a:srgbClr val="222222"/>
                </a:solidFill>
                <a:effectLst/>
                <a:latin typeface="Charter"/>
                <a:cs typeface="Arial" pitchFamily="34" charset="0"/>
              </a:rPr>
              <a:t> </a:t>
            </a:r>
            <a:r>
              <a:rPr kumimoji="0" lang="el-GR" sz="2400" b="0" i="0" u="none" strike="noStrike" cap="none" normalizeH="0" baseline="0" dirty="0" err="1" smtClean="0">
                <a:ln>
                  <a:noFill/>
                </a:ln>
                <a:solidFill>
                  <a:srgbClr val="222222"/>
                </a:solidFill>
                <a:effectLst/>
                <a:latin typeface="Charter"/>
                <a:cs typeface="Arial" pitchFamily="34" charset="0"/>
              </a:rPr>
              <a:t>go</a:t>
            </a:r>
            <a:r>
              <a:rPr kumimoji="0" lang="el-GR" sz="2400" b="0" i="0" u="none" strike="noStrike" cap="none" normalizeH="0" baseline="0" dirty="0" smtClean="0">
                <a:ln>
                  <a:noFill/>
                </a:ln>
                <a:solidFill>
                  <a:srgbClr val="222222"/>
                </a:solidFill>
                <a:effectLst/>
                <a:latin typeface="Charter"/>
                <a:cs typeface="Arial" pitchFamily="34" charset="0"/>
              </a:rPr>
              <a:t> </a:t>
            </a:r>
            <a:r>
              <a:rPr kumimoji="0" lang="el-GR" sz="2400" b="0" i="0" u="none" strike="noStrike" cap="none" normalizeH="0" baseline="0" dirty="0" err="1" smtClean="0">
                <a:ln>
                  <a:noFill/>
                </a:ln>
                <a:solidFill>
                  <a:srgbClr val="222222"/>
                </a:solidFill>
                <a:effectLst/>
                <a:latin typeface="Charter"/>
                <a:cs typeface="Arial" pitchFamily="34" charset="0"/>
              </a:rPr>
              <a:t>inside</a:t>
            </a:r>
            <a:r>
              <a:rPr kumimoji="0" lang="el-GR" sz="2400" b="0" i="0" u="none" strike="noStrike" cap="none" normalizeH="0" baseline="0" dirty="0" smtClean="0">
                <a:ln>
                  <a:noFill/>
                </a:ln>
                <a:solidFill>
                  <a:srgbClr val="222222"/>
                </a:solidFill>
                <a:effectLst/>
                <a:latin typeface="Charter"/>
                <a:cs typeface="Arial" pitchFamily="34" charset="0"/>
              </a:rPr>
              <a:t> </a:t>
            </a:r>
            <a:r>
              <a:rPr kumimoji="0" lang="el-GR" sz="2400" b="0" i="0" u="none" strike="noStrike" cap="none" normalizeH="0" baseline="0" dirty="0" err="1" smtClean="0">
                <a:ln>
                  <a:noFill/>
                </a:ln>
                <a:solidFill>
                  <a:srgbClr val="222222"/>
                </a:solidFill>
                <a:effectLst/>
                <a:latin typeface="Charter"/>
                <a:cs typeface="Arial" pitchFamily="34" charset="0"/>
              </a:rPr>
              <a:t>quotation</a:t>
            </a:r>
            <a:r>
              <a:rPr kumimoji="0" lang="el-GR" sz="2400" b="0" i="0" u="none" strike="noStrike" cap="none" normalizeH="0" baseline="0" dirty="0" smtClean="0">
                <a:ln>
                  <a:noFill/>
                </a:ln>
                <a:solidFill>
                  <a:srgbClr val="222222"/>
                </a:solidFill>
                <a:effectLst/>
                <a:latin typeface="Charter"/>
                <a:cs typeface="Arial" pitchFamily="34" charset="0"/>
              </a:rPr>
              <a:t> </a:t>
            </a:r>
            <a:r>
              <a:rPr kumimoji="0" lang="el-GR" sz="2400" b="0" i="0" u="none" strike="noStrike" cap="none" normalizeH="0" baseline="0" dirty="0" err="1" smtClean="0">
                <a:ln>
                  <a:noFill/>
                </a:ln>
                <a:solidFill>
                  <a:srgbClr val="222222"/>
                </a:solidFill>
                <a:effectLst/>
                <a:latin typeface="Charter"/>
                <a:cs typeface="Arial" pitchFamily="34" charset="0"/>
              </a:rPr>
              <a:t>marks</a:t>
            </a:r>
            <a:r>
              <a:rPr kumimoji="0" lang="el-GR" sz="2400" b="0" i="0" u="none" strike="noStrike" cap="none" normalizeH="0" baseline="0" dirty="0" smtClean="0">
                <a:ln>
                  <a:noFill/>
                </a:ln>
                <a:solidFill>
                  <a:srgbClr val="222222"/>
                </a:solidFill>
                <a:effectLst/>
                <a:latin typeface="Charter"/>
                <a:cs typeface="Arial" pitchFamily="34" charset="0"/>
              </a:rPr>
              <a:t>.</a:t>
            </a:r>
            <a:r>
              <a:rPr kumimoji="0" lang="el-GR" sz="2400" b="0" i="0" u="none" strike="noStrike" cap="none" normalizeH="0" baseline="0" dirty="0" smtClean="0">
                <a:ln>
                  <a:noFill/>
                </a:ln>
                <a:solidFill>
                  <a:schemeClr val="tx1"/>
                </a:solidFill>
                <a:effectLst/>
                <a:latin typeface="Arial" pitchFamily="34" charset="0"/>
                <a:cs typeface="Arial" pitchFamily="34" charset="0"/>
              </a:rPr>
              <a:t/>
            </a:r>
            <a:br>
              <a:rPr kumimoji="0" lang="el-GR" sz="2400" b="0" i="0" u="none" strike="noStrike" cap="none" normalizeH="0" baseline="0" dirty="0" smtClean="0">
                <a:ln>
                  <a:noFill/>
                </a:ln>
                <a:solidFill>
                  <a:schemeClr val="tx1"/>
                </a:solidFill>
                <a:effectLst/>
                <a:latin typeface="Arial" pitchFamily="34" charset="0"/>
                <a:cs typeface="Arial" pitchFamily="34" charset="0"/>
              </a:rPr>
            </a:b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inherit"/>
                <a:cs typeface="Arial" pitchFamily="34" charset="0"/>
              </a:rPr>
              <a:t>“</a:t>
            </a:r>
            <a:r>
              <a:rPr kumimoji="0" lang="el-GR" sz="2400" b="0" i="0" u="none" strike="noStrike" cap="none" normalizeH="0" baseline="0" dirty="0" err="1" smtClean="0">
                <a:ln>
                  <a:noFill/>
                </a:ln>
                <a:solidFill>
                  <a:schemeClr val="tx1"/>
                </a:solidFill>
                <a:effectLst/>
                <a:latin typeface="inherit"/>
                <a:cs typeface="Arial" pitchFamily="34" charset="0"/>
              </a:rPr>
              <a:t>Periods</a:t>
            </a:r>
            <a:r>
              <a:rPr kumimoji="0" lang="el-GR" sz="2400" b="0" i="0" u="none" strike="noStrike" cap="none" normalizeH="0" baseline="0" dirty="0" smtClean="0">
                <a:ln>
                  <a:noFill/>
                </a:ln>
                <a:solidFill>
                  <a:schemeClr val="tx1"/>
                </a:solidFill>
                <a:effectLst/>
                <a:latin typeface="inherit"/>
                <a:cs typeface="Arial" pitchFamily="34" charset="0"/>
              </a:rPr>
              <a:t> </a:t>
            </a:r>
            <a:r>
              <a:rPr kumimoji="0" lang="el-GR" sz="2400" b="0" i="0" u="none" strike="noStrike" cap="none" normalizeH="0" baseline="0" dirty="0" err="1" smtClean="0">
                <a:ln>
                  <a:noFill/>
                </a:ln>
                <a:solidFill>
                  <a:schemeClr val="tx1"/>
                </a:solidFill>
                <a:effectLst/>
                <a:latin typeface="inherit"/>
                <a:cs typeface="Arial" pitchFamily="34" charset="0"/>
              </a:rPr>
              <a:t>and</a:t>
            </a:r>
            <a:r>
              <a:rPr kumimoji="0" lang="el-GR" sz="2400" b="0" i="0" u="none" strike="noStrike" cap="none" normalizeH="0" baseline="0" dirty="0" smtClean="0">
                <a:ln>
                  <a:noFill/>
                </a:ln>
                <a:solidFill>
                  <a:schemeClr val="tx1"/>
                </a:solidFill>
                <a:effectLst/>
                <a:latin typeface="inherit"/>
                <a:cs typeface="Arial" pitchFamily="34" charset="0"/>
              </a:rPr>
              <a:t> </a:t>
            </a:r>
            <a:r>
              <a:rPr kumimoji="0" lang="el-GR" sz="2400" b="0" i="0" u="none" strike="noStrike" cap="none" normalizeH="0" baseline="0" dirty="0" err="1" smtClean="0">
                <a:ln>
                  <a:noFill/>
                </a:ln>
                <a:solidFill>
                  <a:schemeClr val="tx1"/>
                </a:solidFill>
                <a:effectLst/>
                <a:latin typeface="inherit"/>
                <a:cs typeface="Arial" pitchFamily="34" charset="0"/>
              </a:rPr>
              <a:t>commas</a:t>
            </a:r>
            <a:r>
              <a:rPr kumimoji="0" lang="el-GR" sz="2400" b="0" i="0" u="none" strike="noStrike" cap="none" normalizeH="0" baseline="0" dirty="0" smtClean="0">
                <a:ln>
                  <a:noFill/>
                </a:ln>
                <a:solidFill>
                  <a:schemeClr val="tx1"/>
                </a:solidFill>
                <a:effectLst/>
                <a:latin typeface="inherit"/>
                <a:cs typeface="Arial" pitchFamily="34" charset="0"/>
              </a:rPr>
              <a:t>,” </a:t>
            </a:r>
            <a:r>
              <a:rPr kumimoji="0" lang="el-GR" sz="2400" b="0" i="0" u="none" strike="noStrike" cap="none" normalizeH="0" baseline="0" dirty="0" err="1" smtClean="0">
                <a:ln>
                  <a:noFill/>
                </a:ln>
                <a:solidFill>
                  <a:schemeClr val="tx1"/>
                </a:solidFill>
                <a:effectLst/>
                <a:latin typeface="inherit"/>
                <a:cs typeface="Arial" pitchFamily="34" charset="0"/>
              </a:rPr>
              <a:t>says</a:t>
            </a:r>
            <a:r>
              <a:rPr kumimoji="0" lang="el-GR" sz="2400" b="0" i="0" u="none" strike="noStrike" cap="none" normalizeH="0" baseline="0" dirty="0" smtClean="0">
                <a:ln>
                  <a:noFill/>
                </a:ln>
                <a:solidFill>
                  <a:schemeClr val="tx1"/>
                </a:solidFill>
                <a:effectLst/>
                <a:latin typeface="inherit"/>
                <a:cs typeface="Arial" pitchFamily="34" charset="0"/>
              </a:rPr>
              <a:t> </a:t>
            </a:r>
            <a:r>
              <a:rPr kumimoji="0" lang="el-GR" sz="2400" b="0" i="0" u="none" strike="noStrike" cap="none" normalizeH="0" baseline="0" dirty="0" err="1" smtClean="0">
                <a:ln>
                  <a:noFill/>
                </a:ln>
                <a:solidFill>
                  <a:schemeClr val="tx1"/>
                </a:solidFill>
                <a:effectLst/>
                <a:latin typeface="inherit"/>
                <a:cs typeface="Arial" pitchFamily="34" charset="0"/>
              </a:rPr>
              <a:t>Dr</a:t>
            </a:r>
            <a:r>
              <a:rPr kumimoji="0" lang="el-GR" sz="2400" b="0" i="0" u="none" strike="noStrike" cap="none" normalizeH="0" baseline="0" dirty="0" smtClean="0">
                <a:ln>
                  <a:noFill/>
                </a:ln>
                <a:solidFill>
                  <a:schemeClr val="tx1"/>
                </a:solidFill>
                <a:effectLst/>
                <a:latin typeface="inherit"/>
                <a:cs typeface="Arial" pitchFamily="34" charset="0"/>
              </a:rPr>
              <a:t>. </a:t>
            </a:r>
            <a:r>
              <a:rPr kumimoji="0" lang="el-GR" sz="2400" b="0" i="0" u="none" strike="noStrike" cap="none" normalizeH="0" baseline="0" dirty="0" err="1" smtClean="0">
                <a:ln>
                  <a:noFill/>
                </a:ln>
                <a:solidFill>
                  <a:schemeClr val="tx1"/>
                </a:solidFill>
                <a:effectLst/>
                <a:latin typeface="inherit"/>
                <a:cs typeface="Arial" pitchFamily="34" charset="0"/>
              </a:rPr>
              <a:t>Womack</a:t>
            </a:r>
            <a:r>
              <a:rPr kumimoji="0" lang="el-GR" sz="2400" b="0" i="0" u="none" strike="noStrike" cap="none" normalizeH="0" baseline="0" dirty="0" smtClean="0">
                <a:ln>
                  <a:noFill/>
                </a:ln>
                <a:solidFill>
                  <a:schemeClr val="tx1"/>
                </a:solidFill>
                <a:effectLst/>
                <a:latin typeface="inherit"/>
                <a:cs typeface="Arial" pitchFamily="34" charset="0"/>
              </a:rPr>
              <a:t>, “</a:t>
            </a:r>
            <a:r>
              <a:rPr kumimoji="0" lang="el-GR" sz="2400" b="0" i="1" u="none" strike="noStrike" cap="none" normalizeH="0" baseline="0" dirty="0" err="1" smtClean="0">
                <a:ln>
                  <a:noFill/>
                </a:ln>
                <a:solidFill>
                  <a:schemeClr val="tx1"/>
                </a:solidFill>
                <a:effectLst/>
                <a:latin typeface="inherit"/>
                <a:cs typeface="Arial" pitchFamily="34" charset="0"/>
              </a:rPr>
              <a:t>always</a:t>
            </a:r>
            <a:r>
              <a:rPr kumimoji="0" lang="el-GR" sz="2400" b="0" i="0" u="none" strike="noStrike" cap="none" normalizeH="0" baseline="0" dirty="0" smtClean="0">
                <a:ln>
                  <a:noFill/>
                </a:ln>
                <a:solidFill>
                  <a:schemeClr val="tx1"/>
                </a:solidFill>
                <a:effectLst/>
                <a:latin typeface="inherit"/>
                <a:cs typeface="Arial" pitchFamily="34" charset="0"/>
              </a:rPr>
              <a:t> </a:t>
            </a:r>
            <a:r>
              <a:rPr kumimoji="0" lang="el-GR" sz="2400" b="0" i="0" u="none" strike="noStrike" cap="none" normalizeH="0" baseline="0" dirty="0" err="1" smtClean="0">
                <a:ln>
                  <a:noFill/>
                </a:ln>
                <a:solidFill>
                  <a:schemeClr val="tx1"/>
                </a:solidFill>
                <a:effectLst/>
                <a:latin typeface="inherit"/>
                <a:cs typeface="Arial" pitchFamily="34" charset="0"/>
              </a:rPr>
              <a:t>go</a:t>
            </a:r>
            <a:r>
              <a:rPr kumimoji="0" lang="el-GR" sz="2400" b="0" i="0" u="none" strike="noStrike" cap="none" normalizeH="0" baseline="0" dirty="0" smtClean="0">
                <a:ln>
                  <a:noFill/>
                </a:ln>
                <a:solidFill>
                  <a:schemeClr val="tx1"/>
                </a:solidFill>
                <a:effectLst/>
                <a:latin typeface="inherit"/>
                <a:cs typeface="Arial" pitchFamily="34" charset="0"/>
              </a:rPr>
              <a:t> </a:t>
            </a:r>
            <a:r>
              <a:rPr kumimoji="0" lang="el-GR" sz="2400" b="0" i="0" u="none" strike="noStrike" cap="none" normalizeH="0" baseline="0" dirty="0" err="1" smtClean="0">
                <a:ln>
                  <a:noFill/>
                </a:ln>
                <a:solidFill>
                  <a:schemeClr val="tx1"/>
                </a:solidFill>
                <a:effectLst/>
                <a:latin typeface="inherit"/>
                <a:cs typeface="Arial" pitchFamily="34" charset="0"/>
              </a:rPr>
              <a:t>inside</a:t>
            </a:r>
            <a:r>
              <a:rPr kumimoji="0" lang="el-GR" sz="2400" b="0" i="0" u="none" strike="noStrike" cap="none" normalizeH="0" baseline="0" dirty="0" smtClean="0">
                <a:ln>
                  <a:noFill/>
                </a:ln>
                <a:solidFill>
                  <a:schemeClr val="tx1"/>
                </a:solidFill>
                <a:effectLst/>
                <a:latin typeface="inherit"/>
                <a:cs typeface="Arial" pitchFamily="34" charset="0"/>
              </a:rPr>
              <a:t> </a:t>
            </a:r>
            <a:r>
              <a:rPr kumimoji="0" lang="el-GR" sz="2400" b="0" i="0" u="none" strike="noStrike" cap="none" normalizeH="0" baseline="0" dirty="0" err="1" smtClean="0">
                <a:ln>
                  <a:noFill/>
                </a:ln>
                <a:solidFill>
                  <a:schemeClr val="tx1"/>
                </a:solidFill>
                <a:effectLst/>
                <a:latin typeface="inherit"/>
                <a:cs typeface="Arial" pitchFamily="34" charset="0"/>
              </a:rPr>
              <a:t>quotation</a:t>
            </a:r>
            <a:r>
              <a:rPr kumimoji="0" lang="el-GR" sz="2400" b="0" i="0" u="none" strike="noStrike" cap="none" normalizeH="0" baseline="0" dirty="0" smtClean="0">
                <a:ln>
                  <a:noFill/>
                </a:ln>
                <a:solidFill>
                  <a:schemeClr val="tx1"/>
                </a:solidFill>
                <a:effectLst/>
                <a:latin typeface="inherit"/>
                <a:cs typeface="Arial" pitchFamily="34" charset="0"/>
              </a:rPr>
              <a:t> </a:t>
            </a:r>
            <a:r>
              <a:rPr kumimoji="0" lang="el-GR" sz="2400" b="0" i="0" u="none" strike="noStrike" cap="none" normalizeH="0" baseline="0" dirty="0" err="1" smtClean="0">
                <a:ln>
                  <a:noFill/>
                </a:ln>
                <a:solidFill>
                  <a:schemeClr val="tx1"/>
                </a:solidFill>
                <a:effectLst/>
                <a:latin typeface="inherit"/>
                <a:cs typeface="Arial" pitchFamily="34" charset="0"/>
              </a:rPr>
              <a:t>marks</a:t>
            </a:r>
            <a:r>
              <a:rPr kumimoji="0" lang="el-GR" sz="2400" b="0" i="0" u="none" strike="noStrike" cap="none" normalizeH="0" baseline="0" dirty="0" smtClean="0">
                <a:ln>
                  <a:noFill/>
                </a:ln>
                <a:solidFill>
                  <a:schemeClr val="tx1"/>
                </a:solidFill>
                <a:effectLst/>
                <a:latin typeface="inherit"/>
                <a:cs typeface="Arial" pitchFamily="34" charset="0"/>
              </a:rPr>
              <a:t>.”</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cu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1128713" y="277813"/>
            <a:ext cx="6773862" cy="529304"/>
            <a:chOff x="0" y="973629"/>
            <a:chExt cx="9144000" cy="1188304"/>
          </a:xfrm>
        </p:grpSpPr>
        <p:sp>
          <p:nvSpPr>
            <p:cNvPr id="5" name="Rectangle 2"/>
            <p:cNvSpPr>
              <a:spLocks noChangeArrowheads="1"/>
            </p:cNvSpPr>
            <p:nvPr/>
          </p:nvSpPr>
          <p:spPr bwMode="auto">
            <a:xfrm>
              <a:off x="0" y="973629"/>
              <a:ext cx="9144000" cy="1188304"/>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a:solidFill>
                  <a:srgbClr val="FFFFFF"/>
                </a:solidFill>
              </a:endParaRPr>
            </a:p>
          </p:txBody>
        </p:sp>
        <p:sp>
          <p:nvSpPr>
            <p:cNvPr id="68612" name="TextBox 10"/>
            <p:cNvSpPr txBox="1">
              <a:spLocks noChangeArrowheads="1"/>
            </p:cNvSpPr>
            <p:nvPr/>
          </p:nvSpPr>
          <p:spPr bwMode="auto">
            <a:xfrm>
              <a:off x="0" y="1066021"/>
              <a:ext cx="9073818" cy="1036452"/>
            </a:xfrm>
            <a:prstGeom prst="rect">
              <a:avLst/>
            </a:prstGeom>
            <a:noFill/>
            <a:ln w="9525">
              <a:noFill/>
              <a:miter lim="800000"/>
              <a:headEnd/>
              <a:tailEnd/>
            </a:ln>
          </p:spPr>
          <p:txBody>
            <a:bodyPr wrap="square">
              <a:spAutoFit/>
            </a:bodyPr>
            <a:lstStyle/>
            <a:p>
              <a:pPr algn="ctr" eaLnBrk="1" hangingPunct="1"/>
              <a:r>
                <a:rPr lang="en-US" sz="2400" b="1" dirty="0" smtClean="0"/>
                <a:t>Quotations: Drama (Verse Quotations)</a:t>
              </a:r>
              <a:endParaRPr lang="en-US" sz="2400" b="1" dirty="0"/>
            </a:p>
          </p:txBody>
        </p:sp>
      </p:grpSp>
      <p:sp>
        <p:nvSpPr>
          <p:cNvPr id="109572" name="Rectangle 4"/>
          <p:cNvSpPr>
            <a:spLocks noChangeArrowheads="1"/>
          </p:cNvSpPr>
          <p:nvPr/>
        </p:nvSpPr>
        <p:spPr bwMode="auto">
          <a:xfrm>
            <a:off x="534839" y="1017917"/>
            <a:ext cx="8057070" cy="646331"/>
          </a:xfrm>
          <a:prstGeom prst="rect">
            <a:avLst/>
          </a:prstGeom>
          <a:solidFill>
            <a:srgbClr val="FBFBF9"/>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a:p>
            <a:pPr lvl="0" defTabSz="914400">
              <a:buFontTx/>
              <a:buChar char="•"/>
            </a:pPr>
            <a:endParaRPr lang="en-US" sz="2400" dirty="0" smtClean="0">
              <a:solidFill>
                <a:srgbClr val="222222"/>
              </a:solidFill>
              <a:latin typeface="inherit"/>
              <a:cs typeface="Arial" pitchFamily="34" charset="0"/>
            </a:endParaRPr>
          </a:p>
        </p:txBody>
      </p:sp>
      <p:sp>
        <p:nvSpPr>
          <p:cNvPr id="113667" name="Rectangle 3"/>
          <p:cNvSpPr>
            <a:spLocks noChangeArrowheads="1"/>
          </p:cNvSpPr>
          <p:nvPr/>
        </p:nvSpPr>
        <p:spPr bwMode="auto">
          <a:xfrm>
            <a:off x="534840" y="1815881"/>
            <a:ext cx="8057070" cy="369332"/>
          </a:xfrm>
          <a:prstGeom prst="rect">
            <a:avLst/>
          </a:prstGeom>
          <a:solidFill>
            <a:srgbClr val="FBFBF9"/>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15713" name="Rectangle 1"/>
          <p:cNvSpPr>
            <a:spLocks noChangeArrowheads="1"/>
          </p:cNvSpPr>
          <p:nvPr/>
        </p:nvSpPr>
        <p:spPr bwMode="auto">
          <a:xfrm>
            <a:off x="534839" y="1017917"/>
            <a:ext cx="8057072" cy="24622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222222"/>
              </a:solidFill>
              <a:effectLst/>
              <a:latin typeface="Charter"/>
              <a:cs typeface="Arial" pitchFamily="34" charset="0"/>
            </a:endParaRPr>
          </a:p>
          <a:p>
            <a:pPr marL="0" marR="0" lvl="0" indent="0" defTabSz="914400" rtl="0" eaLnBrk="1" fontAlgn="base" latinLnBrk="0" hangingPunct="1">
              <a:lnSpc>
                <a:spcPct val="100000"/>
              </a:lnSpc>
              <a:spcBef>
                <a:spcPct val="0"/>
              </a:spcBef>
              <a:spcAft>
                <a:spcPct val="0"/>
              </a:spcAft>
              <a:buClrTx/>
              <a:buSzTx/>
              <a:buFont typeface="Arial" pitchFamily="34" charset="0"/>
              <a:buChar char="•"/>
              <a:tabLst/>
            </a:pPr>
            <a:r>
              <a:rPr kumimoji="0" lang="el-GR" sz="2400" b="0" i="0" u="none" strike="noStrike" cap="none" normalizeH="0" baseline="0" dirty="0" err="1" smtClean="0">
                <a:ln>
                  <a:noFill/>
                </a:ln>
                <a:solidFill>
                  <a:srgbClr val="222222"/>
                </a:solidFill>
                <a:effectLst/>
                <a:latin typeface="Charter"/>
                <a:cs typeface="Arial" pitchFamily="34" charset="0"/>
              </a:rPr>
              <a:t>If</a:t>
            </a:r>
            <a:r>
              <a:rPr kumimoji="0" lang="el-GR" sz="2400" b="0" i="0" u="none" strike="noStrike" cap="none" normalizeH="0" baseline="0" dirty="0" smtClean="0">
                <a:ln>
                  <a:noFill/>
                </a:ln>
                <a:solidFill>
                  <a:srgbClr val="222222"/>
                </a:solidFill>
                <a:effectLst/>
                <a:latin typeface="Charter"/>
                <a:cs typeface="Arial" pitchFamily="34" charset="0"/>
              </a:rPr>
              <a:t> </a:t>
            </a:r>
            <a:r>
              <a:rPr kumimoji="0" lang="el-GR" sz="2400" b="0" i="0" u="none" strike="noStrike" cap="none" normalizeH="0" baseline="0" dirty="0" err="1" smtClean="0">
                <a:ln>
                  <a:noFill/>
                </a:ln>
                <a:solidFill>
                  <a:srgbClr val="222222"/>
                </a:solidFill>
                <a:effectLst/>
                <a:latin typeface="Charter"/>
                <a:cs typeface="Arial" pitchFamily="34" charset="0"/>
              </a:rPr>
              <a:t>you</a:t>
            </a:r>
            <a:r>
              <a:rPr kumimoji="0" lang="el-GR" sz="2400" b="0" i="0" u="none" strike="noStrike" cap="none" normalizeH="0" baseline="0" dirty="0" smtClean="0">
                <a:ln>
                  <a:noFill/>
                </a:ln>
                <a:solidFill>
                  <a:srgbClr val="222222"/>
                </a:solidFill>
                <a:effectLst/>
                <a:latin typeface="Charter"/>
                <a:cs typeface="Arial" pitchFamily="34" charset="0"/>
              </a:rPr>
              <a:t> </a:t>
            </a:r>
            <a:r>
              <a:rPr kumimoji="0" lang="el-GR" sz="2400" b="0" i="0" u="none" strike="noStrike" cap="none" normalizeH="0" baseline="0" dirty="0" err="1" smtClean="0">
                <a:ln>
                  <a:noFill/>
                </a:ln>
                <a:solidFill>
                  <a:srgbClr val="222222"/>
                </a:solidFill>
                <a:effectLst/>
                <a:latin typeface="Charter"/>
                <a:cs typeface="Arial" pitchFamily="34" charset="0"/>
              </a:rPr>
              <a:t>quote</a:t>
            </a:r>
            <a:r>
              <a:rPr kumimoji="0" lang="el-GR" sz="2400" b="0" i="0" u="none" strike="noStrike" cap="none" normalizeH="0" baseline="0" dirty="0" smtClean="0">
                <a:ln>
                  <a:noFill/>
                </a:ln>
                <a:solidFill>
                  <a:srgbClr val="222222"/>
                </a:solidFill>
                <a:effectLst/>
                <a:latin typeface="Charter"/>
                <a:cs typeface="Arial" pitchFamily="34" charset="0"/>
              </a:rPr>
              <a:t> </a:t>
            </a:r>
            <a:r>
              <a:rPr kumimoji="0" lang="el-GR" sz="2400" b="0" i="0" u="none" strike="noStrike" cap="none" normalizeH="0" baseline="0" dirty="0" err="1" smtClean="0">
                <a:ln>
                  <a:noFill/>
                </a:ln>
                <a:solidFill>
                  <a:srgbClr val="222222"/>
                </a:solidFill>
                <a:effectLst/>
                <a:latin typeface="Charter"/>
                <a:cs typeface="Arial" pitchFamily="34" charset="0"/>
              </a:rPr>
              <a:t>all</a:t>
            </a:r>
            <a:r>
              <a:rPr kumimoji="0" lang="el-GR" sz="2400" b="0" i="0" u="none" strike="noStrike" cap="none" normalizeH="0" baseline="0" dirty="0" smtClean="0">
                <a:ln>
                  <a:noFill/>
                </a:ln>
                <a:solidFill>
                  <a:srgbClr val="222222"/>
                </a:solidFill>
                <a:effectLst/>
                <a:latin typeface="Charter"/>
                <a:cs typeface="Arial" pitchFamily="34" charset="0"/>
              </a:rPr>
              <a:t> </a:t>
            </a:r>
            <a:r>
              <a:rPr kumimoji="0" lang="el-GR" sz="2400" b="0" i="0" u="none" strike="noStrike" cap="none" normalizeH="0" baseline="0" dirty="0" err="1" smtClean="0">
                <a:ln>
                  <a:noFill/>
                </a:ln>
                <a:solidFill>
                  <a:srgbClr val="222222"/>
                </a:solidFill>
                <a:effectLst/>
                <a:latin typeface="Charter"/>
                <a:cs typeface="Arial" pitchFamily="34" charset="0"/>
              </a:rPr>
              <a:t>or</a:t>
            </a:r>
            <a:r>
              <a:rPr kumimoji="0" lang="el-GR" sz="2400" b="0" i="0" u="none" strike="noStrike" cap="none" normalizeH="0" baseline="0" dirty="0" smtClean="0">
                <a:ln>
                  <a:noFill/>
                </a:ln>
                <a:solidFill>
                  <a:srgbClr val="222222"/>
                </a:solidFill>
                <a:effectLst/>
                <a:latin typeface="Charter"/>
                <a:cs typeface="Arial" pitchFamily="34" charset="0"/>
              </a:rPr>
              <a:t> </a:t>
            </a:r>
            <a:r>
              <a:rPr kumimoji="0" lang="el-GR" sz="2400" b="0" i="0" u="none" strike="noStrike" cap="none" normalizeH="0" baseline="0" dirty="0" err="1" smtClean="0">
                <a:ln>
                  <a:noFill/>
                </a:ln>
                <a:solidFill>
                  <a:srgbClr val="222222"/>
                </a:solidFill>
                <a:effectLst/>
                <a:latin typeface="Charter"/>
                <a:cs typeface="Arial" pitchFamily="34" charset="0"/>
              </a:rPr>
              <a:t>part</a:t>
            </a:r>
            <a:r>
              <a:rPr kumimoji="0" lang="el-GR" sz="2400" b="0" i="0" u="none" strike="noStrike" cap="none" normalizeH="0" baseline="0" dirty="0" smtClean="0">
                <a:ln>
                  <a:noFill/>
                </a:ln>
                <a:solidFill>
                  <a:srgbClr val="222222"/>
                </a:solidFill>
                <a:effectLst/>
                <a:latin typeface="Charter"/>
                <a:cs typeface="Arial" pitchFamily="34" charset="0"/>
              </a:rPr>
              <a:t> </a:t>
            </a:r>
            <a:r>
              <a:rPr kumimoji="0" lang="el-GR" sz="2400" b="0" i="0" u="none" strike="noStrike" cap="none" normalizeH="0" baseline="0" dirty="0" err="1" smtClean="0">
                <a:ln>
                  <a:noFill/>
                </a:ln>
                <a:solidFill>
                  <a:srgbClr val="222222"/>
                </a:solidFill>
                <a:effectLst/>
                <a:latin typeface="Charter"/>
                <a:cs typeface="Arial" pitchFamily="34" charset="0"/>
              </a:rPr>
              <a:t>of</a:t>
            </a:r>
            <a:r>
              <a:rPr kumimoji="0" lang="el-GR" sz="2400" b="0" i="0" u="none" strike="noStrike" cap="none" normalizeH="0" baseline="0" dirty="0" smtClean="0">
                <a:ln>
                  <a:noFill/>
                </a:ln>
                <a:solidFill>
                  <a:srgbClr val="222222"/>
                </a:solidFill>
                <a:effectLst/>
                <a:latin typeface="Charter"/>
                <a:cs typeface="Arial" pitchFamily="34" charset="0"/>
              </a:rPr>
              <a:t> a </a:t>
            </a:r>
            <a:r>
              <a:rPr kumimoji="0" lang="el-GR" sz="2400" b="0" i="0" u="none" strike="noStrike" cap="none" normalizeH="0" baseline="0" dirty="0" err="1" smtClean="0">
                <a:ln>
                  <a:noFill/>
                </a:ln>
                <a:solidFill>
                  <a:srgbClr val="222222"/>
                </a:solidFill>
                <a:effectLst/>
                <a:latin typeface="Charter"/>
                <a:cs typeface="Arial" pitchFamily="34" charset="0"/>
              </a:rPr>
              <a:t>single</a:t>
            </a:r>
            <a:r>
              <a:rPr kumimoji="0" lang="el-GR" sz="2400" b="0" i="0" u="none" strike="noStrike" cap="none" normalizeH="0" baseline="0" dirty="0" smtClean="0">
                <a:ln>
                  <a:noFill/>
                </a:ln>
                <a:solidFill>
                  <a:srgbClr val="222222"/>
                </a:solidFill>
                <a:effectLst/>
                <a:latin typeface="Charter"/>
                <a:cs typeface="Arial" pitchFamily="34" charset="0"/>
              </a:rPr>
              <a:t> </a:t>
            </a:r>
            <a:r>
              <a:rPr kumimoji="0" lang="el-GR" sz="2400" b="0" i="0" u="none" strike="noStrike" cap="none" normalizeH="0" baseline="0" dirty="0" err="1" smtClean="0">
                <a:ln>
                  <a:noFill/>
                </a:ln>
                <a:solidFill>
                  <a:srgbClr val="222222"/>
                </a:solidFill>
                <a:effectLst/>
                <a:latin typeface="Charter"/>
                <a:cs typeface="Arial" pitchFamily="34" charset="0"/>
              </a:rPr>
              <a:t>line</a:t>
            </a:r>
            <a:r>
              <a:rPr kumimoji="0" lang="el-GR" sz="2400" b="0" i="0" u="none" strike="noStrike" cap="none" normalizeH="0" baseline="0" dirty="0" smtClean="0">
                <a:ln>
                  <a:noFill/>
                </a:ln>
                <a:solidFill>
                  <a:srgbClr val="222222"/>
                </a:solidFill>
                <a:effectLst/>
                <a:latin typeface="Charter"/>
                <a:cs typeface="Arial" pitchFamily="34" charset="0"/>
              </a:rPr>
              <a:t> </a:t>
            </a:r>
            <a:r>
              <a:rPr kumimoji="0" lang="el-GR" sz="2400" b="0" i="0" u="none" strike="noStrike" cap="none" normalizeH="0" baseline="0" dirty="0" err="1" smtClean="0">
                <a:ln>
                  <a:noFill/>
                </a:ln>
                <a:solidFill>
                  <a:srgbClr val="222222"/>
                </a:solidFill>
                <a:effectLst/>
                <a:latin typeface="Charter"/>
                <a:cs typeface="Arial" pitchFamily="34" charset="0"/>
              </a:rPr>
              <a:t>of</a:t>
            </a:r>
            <a:r>
              <a:rPr kumimoji="0" lang="el-GR" sz="2400" b="0" i="0" u="none" strike="noStrike" cap="none" normalizeH="0" baseline="0" dirty="0" smtClean="0">
                <a:ln>
                  <a:noFill/>
                </a:ln>
                <a:solidFill>
                  <a:srgbClr val="222222"/>
                </a:solidFill>
                <a:effectLst/>
                <a:latin typeface="Charter"/>
                <a:cs typeface="Arial" pitchFamily="34" charset="0"/>
              </a:rPr>
              <a:t> </a:t>
            </a:r>
            <a:r>
              <a:rPr kumimoji="0" lang="el-GR" sz="2400" b="0" i="0" u="none" strike="noStrike" cap="none" normalizeH="0" baseline="0" dirty="0" err="1" smtClean="0">
                <a:ln>
                  <a:noFill/>
                </a:ln>
                <a:solidFill>
                  <a:srgbClr val="222222"/>
                </a:solidFill>
                <a:effectLst/>
                <a:latin typeface="Charter"/>
                <a:cs typeface="Arial" pitchFamily="34" charset="0"/>
              </a:rPr>
              <a:t>verse</a:t>
            </a:r>
            <a:r>
              <a:rPr kumimoji="0" lang="el-GR" sz="2400" b="0" i="0" u="none" strike="noStrike" cap="none" normalizeH="0" baseline="0" dirty="0" smtClean="0">
                <a:ln>
                  <a:noFill/>
                </a:ln>
                <a:solidFill>
                  <a:srgbClr val="222222"/>
                </a:solidFill>
                <a:effectLst/>
                <a:latin typeface="Charter"/>
                <a:cs typeface="Arial" pitchFamily="34" charset="0"/>
              </a:rPr>
              <a:t>, </a:t>
            </a:r>
            <a:r>
              <a:rPr kumimoji="0" lang="el-GR" sz="2400" b="0" i="0" u="none" strike="noStrike" cap="none" normalizeH="0" baseline="0" dirty="0" err="1" smtClean="0">
                <a:ln>
                  <a:noFill/>
                </a:ln>
                <a:solidFill>
                  <a:srgbClr val="222222"/>
                </a:solidFill>
                <a:effectLst/>
                <a:latin typeface="Charter"/>
                <a:cs typeface="Arial" pitchFamily="34" charset="0"/>
              </a:rPr>
              <a:t>put</a:t>
            </a:r>
            <a:r>
              <a:rPr kumimoji="0" lang="el-GR" sz="2400" b="0" i="0" u="none" strike="noStrike" cap="none" normalizeH="0" baseline="0" dirty="0" smtClean="0">
                <a:ln>
                  <a:noFill/>
                </a:ln>
                <a:solidFill>
                  <a:srgbClr val="222222"/>
                </a:solidFill>
                <a:effectLst/>
                <a:latin typeface="Charter"/>
                <a:cs typeface="Arial" pitchFamily="34" charset="0"/>
              </a:rPr>
              <a:t> </a:t>
            </a:r>
            <a:r>
              <a:rPr kumimoji="0" lang="el-GR" sz="2400" b="0" i="0" u="none" strike="noStrike" cap="none" normalizeH="0" baseline="0" dirty="0" err="1" smtClean="0">
                <a:ln>
                  <a:noFill/>
                </a:ln>
                <a:solidFill>
                  <a:srgbClr val="222222"/>
                </a:solidFill>
                <a:effectLst/>
                <a:latin typeface="Charter"/>
                <a:cs typeface="Arial" pitchFamily="34" charset="0"/>
              </a:rPr>
              <a:t>it</a:t>
            </a:r>
            <a:r>
              <a:rPr kumimoji="0" lang="el-GR" sz="2400" b="0" i="0" u="none" strike="noStrike" cap="none" normalizeH="0" baseline="0" dirty="0" smtClean="0">
                <a:ln>
                  <a:noFill/>
                </a:ln>
                <a:solidFill>
                  <a:srgbClr val="222222"/>
                </a:solidFill>
                <a:effectLst/>
                <a:latin typeface="Charter"/>
                <a:cs typeface="Arial" pitchFamily="34" charset="0"/>
              </a:rPr>
              <a:t> </a:t>
            </a:r>
            <a:r>
              <a:rPr kumimoji="0" lang="el-GR" sz="2400" b="0" i="0" u="none" strike="noStrike" cap="none" normalizeH="0" baseline="0" dirty="0" err="1" smtClean="0">
                <a:ln>
                  <a:noFill/>
                </a:ln>
                <a:solidFill>
                  <a:srgbClr val="222222"/>
                </a:solidFill>
                <a:effectLst/>
                <a:latin typeface="Charter"/>
                <a:cs typeface="Arial" pitchFamily="34" charset="0"/>
              </a:rPr>
              <a:t>in</a:t>
            </a:r>
            <a:r>
              <a:rPr kumimoji="0" lang="el-GR" sz="2400" b="0" i="0" u="none" strike="noStrike" cap="none" normalizeH="0" baseline="0" dirty="0" smtClean="0">
                <a:ln>
                  <a:noFill/>
                </a:ln>
                <a:solidFill>
                  <a:srgbClr val="222222"/>
                </a:solidFill>
                <a:effectLst/>
                <a:latin typeface="Charter"/>
                <a:cs typeface="Arial" pitchFamily="34" charset="0"/>
              </a:rPr>
              <a:t> </a:t>
            </a:r>
            <a:r>
              <a:rPr kumimoji="0" lang="el-GR" sz="2400" b="0" i="0" u="none" strike="noStrike" cap="none" normalizeH="0" baseline="0" dirty="0" err="1" smtClean="0">
                <a:ln>
                  <a:noFill/>
                </a:ln>
                <a:solidFill>
                  <a:srgbClr val="222222"/>
                </a:solidFill>
                <a:effectLst/>
                <a:latin typeface="Charter"/>
                <a:cs typeface="Arial" pitchFamily="34" charset="0"/>
              </a:rPr>
              <a:t>quotation</a:t>
            </a:r>
            <a:r>
              <a:rPr kumimoji="0" lang="el-GR" sz="2400" b="0" i="0" u="none" strike="noStrike" cap="none" normalizeH="0" baseline="0" dirty="0" smtClean="0">
                <a:ln>
                  <a:noFill/>
                </a:ln>
                <a:solidFill>
                  <a:srgbClr val="222222"/>
                </a:solidFill>
                <a:effectLst/>
                <a:latin typeface="Charter"/>
                <a:cs typeface="Arial" pitchFamily="34" charset="0"/>
              </a:rPr>
              <a:t> </a:t>
            </a:r>
            <a:r>
              <a:rPr kumimoji="0" lang="el-GR" sz="2400" b="0" i="0" u="none" strike="noStrike" cap="none" normalizeH="0" baseline="0" dirty="0" err="1" smtClean="0">
                <a:ln>
                  <a:noFill/>
                </a:ln>
                <a:solidFill>
                  <a:srgbClr val="222222"/>
                </a:solidFill>
                <a:effectLst/>
                <a:latin typeface="Charter"/>
                <a:cs typeface="Arial" pitchFamily="34" charset="0"/>
              </a:rPr>
              <a:t>marks</a:t>
            </a:r>
            <a:r>
              <a:rPr kumimoji="0" lang="el-GR" sz="2400" b="0" i="0" u="none" strike="noStrike" cap="none" normalizeH="0" baseline="0" dirty="0" smtClean="0">
                <a:ln>
                  <a:noFill/>
                </a:ln>
                <a:solidFill>
                  <a:srgbClr val="222222"/>
                </a:solidFill>
                <a:effectLst/>
                <a:latin typeface="Charter"/>
                <a:cs typeface="Arial" pitchFamily="34" charset="0"/>
              </a:rPr>
              <a:t> </a:t>
            </a:r>
            <a:r>
              <a:rPr kumimoji="0" lang="el-GR" sz="2400" b="0" i="0" u="none" strike="noStrike" cap="none" normalizeH="0" baseline="0" dirty="0" err="1" smtClean="0">
                <a:ln>
                  <a:noFill/>
                </a:ln>
                <a:solidFill>
                  <a:srgbClr val="222222"/>
                </a:solidFill>
                <a:effectLst/>
                <a:latin typeface="Charter"/>
                <a:cs typeface="Arial" pitchFamily="34" charset="0"/>
              </a:rPr>
              <a:t>within</a:t>
            </a:r>
            <a:r>
              <a:rPr kumimoji="0" lang="el-GR" sz="2400" b="0" i="0" u="none" strike="noStrike" cap="none" normalizeH="0" baseline="0" dirty="0" smtClean="0">
                <a:ln>
                  <a:noFill/>
                </a:ln>
                <a:solidFill>
                  <a:srgbClr val="222222"/>
                </a:solidFill>
                <a:effectLst/>
                <a:latin typeface="Charter"/>
                <a:cs typeface="Arial" pitchFamily="34" charset="0"/>
              </a:rPr>
              <a:t> </a:t>
            </a:r>
            <a:r>
              <a:rPr kumimoji="0" lang="el-GR" sz="2400" b="0" i="0" u="none" strike="noStrike" cap="none" normalizeH="0" baseline="0" dirty="0" err="1" smtClean="0">
                <a:ln>
                  <a:noFill/>
                </a:ln>
                <a:solidFill>
                  <a:srgbClr val="222222"/>
                </a:solidFill>
                <a:effectLst/>
                <a:latin typeface="Charter"/>
                <a:cs typeface="Arial" pitchFamily="34" charset="0"/>
              </a:rPr>
              <a:t>your</a:t>
            </a:r>
            <a:r>
              <a:rPr kumimoji="0" lang="el-GR" sz="2400" b="0" i="0" u="none" strike="noStrike" cap="none" normalizeH="0" baseline="0" dirty="0" smtClean="0">
                <a:ln>
                  <a:noFill/>
                </a:ln>
                <a:solidFill>
                  <a:srgbClr val="222222"/>
                </a:solidFill>
                <a:effectLst/>
                <a:latin typeface="Charter"/>
                <a:cs typeface="Arial" pitchFamily="34" charset="0"/>
              </a:rPr>
              <a:t> </a:t>
            </a:r>
            <a:r>
              <a:rPr kumimoji="0" lang="el-GR" sz="2400" b="0" i="0" u="none" strike="noStrike" cap="none" normalizeH="0" baseline="0" dirty="0" err="1" smtClean="0">
                <a:ln>
                  <a:noFill/>
                </a:ln>
                <a:solidFill>
                  <a:srgbClr val="222222"/>
                </a:solidFill>
                <a:effectLst/>
                <a:latin typeface="Charter"/>
                <a:cs typeface="Arial" pitchFamily="34" charset="0"/>
              </a:rPr>
              <a:t>text</a:t>
            </a:r>
            <a:r>
              <a:rPr kumimoji="0" lang="el-GR" sz="2400" b="0" i="0" u="none" strike="noStrike" cap="none" normalizeH="0" baseline="0" dirty="0" smtClean="0">
                <a:ln>
                  <a:noFill/>
                </a:ln>
                <a:solidFill>
                  <a:srgbClr val="222222"/>
                </a:solidFill>
                <a:effectLst/>
                <a:latin typeface="Charter"/>
                <a:cs typeface="Arial" pitchFamily="34" charset="0"/>
              </a:rPr>
              <a:t>.</a:t>
            </a:r>
            <a:r>
              <a:rPr kumimoji="0" lang="el-GR" sz="2400" b="0" i="0" u="none" strike="noStrike" cap="none" normalizeH="0" baseline="0" dirty="0" smtClean="0">
                <a:ln>
                  <a:noFill/>
                </a:ln>
                <a:solidFill>
                  <a:schemeClr val="tx1"/>
                </a:solidFill>
                <a:effectLst/>
                <a:latin typeface="Arial" pitchFamily="34" charset="0"/>
                <a:cs typeface="Arial" pitchFamily="34" charset="0"/>
              </a:rPr>
              <a:t/>
            </a:r>
            <a:br>
              <a:rPr kumimoji="0" lang="el-GR" sz="2400" b="0" i="0" u="none" strike="noStrike" cap="none" normalizeH="0" baseline="0" dirty="0" smtClean="0">
                <a:ln>
                  <a:noFill/>
                </a:ln>
                <a:solidFill>
                  <a:schemeClr val="tx1"/>
                </a:solidFill>
                <a:effectLst/>
                <a:latin typeface="Arial" pitchFamily="34" charset="0"/>
                <a:cs typeface="Arial" pitchFamily="34" charset="0"/>
              </a:rPr>
            </a:b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err="1" smtClean="0">
                <a:ln>
                  <a:noFill/>
                </a:ln>
                <a:solidFill>
                  <a:schemeClr val="tx1"/>
                </a:solidFill>
                <a:effectLst/>
                <a:latin typeface="inherit"/>
                <a:cs typeface="Arial" pitchFamily="34" charset="0"/>
              </a:rPr>
              <a:t>Berowne’s</a:t>
            </a:r>
            <a:r>
              <a:rPr kumimoji="0" lang="el-GR" sz="2000" b="0" i="0" u="none" strike="noStrike" cap="none" normalizeH="0" baseline="0" dirty="0" smtClean="0">
                <a:ln>
                  <a:noFill/>
                </a:ln>
                <a:solidFill>
                  <a:schemeClr val="tx1"/>
                </a:solidFill>
                <a:effectLst/>
                <a:latin typeface="inherit"/>
                <a:cs typeface="Arial" pitchFamily="34" charset="0"/>
              </a:rPr>
              <a:t> </a:t>
            </a:r>
            <a:r>
              <a:rPr kumimoji="0" lang="el-GR" sz="2000" b="0" i="0" u="none" strike="noStrike" cap="none" normalizeH="0" baseline="0" dirty="0" err="1" smtClean="0">
                <a:ln>
                  <a:noFill/>
                </a:ln>
                <a:solidFill>
                  <a:schemeClr val="tx1"/>
                </a:solidFill>
                <a:effectLst/>
                <a:latin typeface="inherit"/>
                <a:cs typeface="Arial" pitchFamily="34" charset="0"/>
              </a:rPr>
              <a:t>pyrotechnic</a:t>
            </a:r>
            <a:r>
              <a:rPr kumimoji="0" lang="el-GR" sz="2000" b="0" i="0" u="none" strike="noStrike" cap="none" normalizeH="0" baseline="0" dirty="0" smtClean="0">
                <a:ln>
                  <a:noFill/>
                </a:ln>
                <a:solidFill>
                  <a:schemeClr val="tx1"/>
                </a:solidFill>
                <a:effectLst/>
                <a:latin typeface="inherit"/>
                <a:cs typeface="Arial" pitchFamily="34" charset="0"/>
              </a:rPr>
              <a:t> </a:t>
            </a:r>
            <a:r>
              <a:rPr kumimoji="0" lang="el-GR" sz="2000" b="0" i="0" u="none" strike="noStrike" cap="none" normalizeH="0" baseline="0" dirty="0" err="1" smtClean="0">
                <a:ln>
                  <a:noFill/>
                </a:ln>
                <a:solidFill>
                  <a:schemeClr val="tx1"/>
                </a:solidFill>
                <a:effectLst/>
                <a:latin typeface="inherit"/>
                <a:cs typeface="Arial" pitchFamily="34" charset="0"/>
              </a:rPr>
              <a:t>line</a:t>
            </a:r>
            <a:r>
              <a:rPr kumimoji="0" lang="el-GR" sz="2000" b="0" i="0" u="none" strike="noStrike" cap="none" normalizeH="0" baseline="0" dirty="0" smtClean="0">
                <a:ln>
                  <a:noFill/>
                </a:ln>
                <a:solidFill>
                  <a:schemeClr val="tx1"/>
                </a:solidFill>
                <a:effectLst/>
                <a:latin typeface="inherit"/>
                <a:cs typeface="Arial" pitchFamily="34" charset="0"/>
              </a:rPr>
              <a:t> “</a:t>
            </a:r>
            <a:r>
              <a:rPr kumimoji="0" lang="el-GR" sz="2000" b="0" i="0" u="none" strike="noStrike" cap="none" normalizeH="0" baseline="0" dirty="0" err="1" smtClean="0">
                <a:ln>
                  <a:noFill/>
                </a:ln>
                <a:solidFill>
                  <a:schemeClr val="tx1"/>
                </a:solidFill>
                <a:effectLst/>
                <a:latin typeface="inherit"/>
                <a:cs typeface="Arial" pitchFamily="34" charset="0"/>
              </a:rPr>
              <a:t>Light</a:t>
            </a:r>
            <a:r>
              <a:rPr kumimoji="0" lang="el-GR" sz="2000" b="0" i="0" u="none" strike="noStrike" cap="none" normalizeH="0" baseline="0" dirty="0" smtClean="0">
                <a:ln>
                  <a:noFill/>
                </a:ln>
                <a:solidFill>
                  <a:schemeClr val="tx1"/>
                </a:solidFill>
                <a:effectLst/>
                <a:latin typeface="inherit"/>
                <a:cs typeface="Arial" pitchFamily="34" charset="0"/>
              </a:rPr>
              <a:t>, </a:t>
            </a:r>
            <a:r>
              <a:rPr kumimoji="0" lang="el-GR" sz="2000" b="0" i="0" u="none" strike="noStrike" cap="none" normalizeH="0" baseline="0" dirty="0" err="1" smtClean="0">
                <a:ln>
                  <a:noFill/>
                </a:ln>
                <a:solidFill>
                  <a:schemeClr val="tx1"/>
                </a:solidFill>
                <a:effectLst/>
                <a:latin typeface="inherit"/>
                <a:cs typeface="Arial" pitchFamily="34" charset="0"/>
              </a:rPr>
              <a:t>seeking</a:t>
            </a:r>
            <a:r>
              <a:rPr kumimoji="0" lang="el-GR" sz="2000" b="0" i="0" u="none" strike="noStrike" cap="none" normalizeH="0" baseline="0" dirty="0" smtClean="0">
                <a:ln>
                  <a:noFill/>
                </a:ln>
                <a:solidFill>
                  <a:schemeClr val="tx1"/>
                </a:solidFill>
                <a:effectLst/>
                <a:latin typeface="inherit"/>
                <a:cs typeface="Arial" pitchFamily="34" charset="0"/>
              </a:rPr>
              <a:t> </a:t>
            </a:r>
            <a:r>
              <a:rPr kumimoji="0" lang="el-GR" sz="2000" b="0" i="0" u="none" strike="noStrike" cap="none" normalizeH="0" baseline="0" dirty="0" err="1" smtClean="0">
                <a:ln>
                  <a:noFill/>
                </a:ln>
                <a:solidFill>
                  <a:schemeClr val="tx1"/>
                </a:solidFill>
                <a:effectLst/>
                <a:latin typeface="inherit"/>
                <a:cs typeface="Arial" pitchFamily="34" charset="0"/>
              </a:rPr>
              <a:t>light</a:t>
            </a:r>
            <a:r>
              <a:rPr kumimoji="0" lang="el-GR" sz="2000" b="0" i="0" u="none" strike="noStrike" cap="none" normalizeH="0" baseline="0" dirty="0" smtClean="0">
                <a:ln>
                  <a:noFill/>
                </a:ln>
                <a:solidFill>
                  <a:schemeClr val="tx1"/>
                </a:solidFill>
                <a:effectLst/>
                <a:latin typeface="inherit"/>
                <a:cs typeface="Arial" pitchFamily="34" charset="0"/>
              </a:rPr>
              <a:t>, </a:t>
            </a:r>
            <a:r>
              <a:rPr kumimoji="0" lang="el-GR" sz="2000" b="0" i="0" u="none" strike="noStrike" cap="none" normalizeH="0" baseline="0" dirty="0" err="1" smtClean="0">
                <a:ln>
                  <a:noFill/>
                </a:ln>
                <a:solidFill>
                  <a:schemeClr val="tx1"/>
                </a:solidFill>
                <a:effectLst/>
                <a:latin typeface="inherit"/>
                <a:cs typeface="Arial" pitchFamily="34" charset="0"/>
              </a:rPr>
              <a:t>doth</a:t>
            </a:r>
            <a:r>
              <a:rPr kumimoji="0" lang="el-GR" sz="2000" b="0" i="0" u="none" strike="noStrike" cap="none" normalizeH="0" baseline="0" dirty="0" smtClean="0">
                <a:ln>
                  <a:noFill/>
                </a:ln>
                <a:solidFill>
                  <a:schemeClr val="tx1"/>
                </a:solidFill>
                <a:effectLst/>
                <a:latin typeface="inherit"/>
                <a:cs typeface="Arial" pitchFamily="34" charset="0"/>
              </a:rPr>
              <a:t> </a:t>
            </a:r>
            <a:r>
              <a:rPr kumimoji="0" lang="el-GR" sz="2000" b="0" i="0" u="none" strike="noStrike" cap="none" normalizeH="0" baseline="0" dirty="0" err="1" smtClean="0">
                <a:ln>
                  <a:noFill/>
                </a:ln>
                <a:solidFill>
                  <a:schemeClr val="tx1"/>
                </a:solidFill>
                <a:effectLst/>
                <a:latin typeface="inherit"/>
                <a:cs typeface="Arial" pitchFamily="34" charset="0"/>
              </a:rPr>
              <a:t>light</a:t>
            </a:r>
            <a:r>
              <a:rPr kumimoji="0" lang="el-GR" sz="2000" b="0" i="0" u="none" strike="noStrike" cap="none" normalizeH="0" baseline="0" dirty="0" smtClean="0">
                <a:ln>
                  <a:noFill/>
                </a:ln>
                <a:solidFill>
                  <a:schemeClr val="tx1"/>
                </a:solidFill>
                <a:effectLst/>
                <a:latin typeface="inherit"/>
                <a:cs typeface="Arial" pitchFamily="34" charset="0"/>
              </a:rPr>
              <a:t> </a:t>
            </a:r>
            <a:r>
              <a:rPr kumimoji="0" lang="el-GR" sz="2000" b="0" i="0" u="none" strike="noStrike" cap="none" normalizeH="0" baseline="0" dirty="0" err="1" smtClean="0">
                <a:ln>
                  <a:noFill/>
                </a:ln>
                <a:solidFill>
                  <a:schemeClr val="tx1"/>
                </a:solidFill>
                <a:effectLst/>
                <a:latin typeface="inherit"/>
                <a:cs typeface="Arial" pitchFamily="34" charset="0"/>
              </a:rPr>
              <a:t>of</a:t>
            </a:r>
            <a:r>
              <a:rPr kumimoji="0" lang="el-GR" sz="2000" b="0" i="0" u="none" strike="noStrike" cap="none" normalizeH="0" baseline="0" dirty="0" smtClean="0">
                <a:ln>
                  <a:noFill/>
                </a:ln>
                <a:solidFill>
                  <a:schemeClr val="tx1"/>
                </a:solidFill>
                <a:effectLst/>
                <a:latin typeface="inherit"/>
                <a:cs typeface="Arial" pitchFamily="34" charset="0"/>
              </a:rPr>
              <a:t> </a:t>
            </a:r>
            <a:r>
              <a:rPr kumimoji="0" lang="el-GR" sz="2000" b="0" i="0" u="none" strike="noStrike" cap="none" normalizeH="0" baseline="0" dirty="0" err="1" smtClean="0">
                <a:ln>
                  <a:noFill/>
                </a:ln>
                <a:solidFill>
                  <a:schemeClr val="tx1"/>
                </a:solidFill>
                <a:effectLst/>
                <a:latin typeface="inherit"/>
                <a:cs typeface="Arial" pitchFamily="34" charset="0"/>
              </a:rPr>
              <a:t>light</a:t>
            </a:r>
            <a:r>
              <a:rPr kumimoji="0" lang="el-GR" sz="2000" b="0" i="0" u="none" strike="noStrike" cap="none" normalizeH="0" baseline="0" dirty="0" smtClean="0">
                <a:ln>
                  <a:noFill/>
                </a:ln>
                <a:solidFill>
                  <a:schemeClr val="tx1"/>
                </a:solidFill>
                <a:effectLst/>
                <a:latin typeface="inherit"/>
                <a:cs typeface="Arial" pitchFamily="34" charset="0"/>
              </a:rPr>
              <a:t> </a:t>
            </a:r>
            <a:r>
              <a:rPr kumimoji="0" lang="el-GR" sz="2000" b="0" i="0" u="none" strike="noStrike" cap="none" normalizeH="0" baseline="0" dirty="0" err="1" smtClean="0">
                <a:ln>
                  <a:noFill/>
                </a:ln>
                <a:solidFill>
                  <a:schemeClr val="tx1"/>
                </a:solidFill>
                <a:effectLst/>
                <a:latin typeface="inherit"/>
                <a:cs typeface="Arial" pitchFamily="34" charset="0"/>
              </a:rPr>
              <a:t>beguile</a:t>
            </a:r>
            <a:r>
              <a:rPr kumimoji="0" lang="el-GR" sz="2000" b="0" i="0" u="none" strike="noStrike" cap="none" normalizeH="0" baseline="0" dirty="0" smtClean="0">
                <a:ln>
                  <a:noFill/>
                </a:ln>
                <a:solidFill>
                  <a:schemeClr val="tx1"/>
                </a:solidFill>
                <a:effectLst/>
                <a:latin typeface="inherit"/>
                <a:cs typeface="Arial" pitchFamily="34" charset="0"/>
              </a:rPr>
              <a:t>” </a:t>
            </a:r>
            <a:r>
              <a:rPr kumimoji="0" lang="el-GR" sz="2000" b="0" i="0" u="none" strike="noStrike" cap="none" normalizeH="0" baseline="0" dirty="0" err="1" smtClean="0">
                <a:ln>
                  <a:noFill/>
                </a:ln>
                <a:solidFill>
                  <a:schemeClr val="tx1"/>
                </a:solidFill>
                <a:effectLst/>
                <a:latin typeface="inherit"/>
                <a:cs typeface="Arial" pitchFamily="34" charset="0"/>
              </a:rPr>
              <a:t>is</a:t>
            </a:r>
            <a:r>
              <a:rPr kumimoji="0" lang="el-GR" sz="2000" b="0" i="0" u="none" strike="noStrike" cap="none" normalizeH="0" baseline="0" dirty="0" smtClean="0">
                <a:ln>
                  <a:noFill/>
                </a:ln>
                <a:solidFill>
                  <a:schemeClr val="tx1"/>
                </a:solidFill>
                <a:effectLst/>
                <a:latin typeface="inherit"/>
                <a:cs typeface="Arial" pitchFamily="34" charset="0"/>
              </a:rPr>
              <a:t> a </a:t>
            </a:r>
            <a:r>
              <a:rPr kumimoji="0" lang="el-GR" sz="2000" b="0" i="0" u="none" strike="noStrike" cap="none" normalizeH="0" baseline="0" dirty="0" err="1" smtClean="0">
                <a:ln>
                  <a:noFill/>
                </a:ln>
                <a:solidFill>
                  <a:schemeClr val="tx1"/>
                </a:solidFill>
                <a:effectLst/>
                <a:latin typeface="inherit"/>
                <a:cs typeface="Arial" pitchFamily="34" charset="0"/>
              </a:rPr>
              <a:t>text</a:t>
            </a:r>
            <a:r>
              <a:rPr kumimoji="0" lang="el-GR" sz="2000" b="0" i="0" u="none" strike="noStrike" cap="none" normalizeH="0" baseline="0" dirty="0" smtClean="0">
                <a:ln>
                  <a:noFill/>
                </a:ln>
                <a:solidFill>
                  <a:schemeClr val="tx1"/>
                </a:solidFill>
                <a:effectLst/>
                <a:latin typeface="inherit"/>
                <a:cs typeface="Arial" pitchFamily="34" charset="0"/>
              </a:rPr>
              <a:t>-</a:t>
            </a:r>
            <a:r>
              <a:rPr kumimoji="0" lang="el-GR" sz="2000" b="0" i="0" u="none" strike="noStrike" cap="none" normalizeH="0" baseline="0" dirty="0" err="1" smtClean="0">
                <a:ln>
                  <a:noFill/>
                </a:ln>
                <a:solidFill>
                  <a:schemeClr val="tx1"/>
                </a:solidFill>
                <a:effectLst/>
                <a:latin typeface="inherit"/>
                <a:cs typeface="Arial" pitchFamily="34" charset="0"/>
              </a:rPr>
              <a:t>book</a:t>
            </a:r>
            <a:r>
              <a:rPr kumimoji="0" lang="el-GR" sz="2000" b="0" i="0" u="none" strike="noStrike" cap="none" normalizeH="0" baseline="0" dirty="0" smtClean="0">
                <a:ln>
                  <a:noFill/>
                </a:ln>
                <a:solidFill>
                  <a:schemeClr val="tx1"/>
                </a:solidFill>
                <a:effectLst/>
                <a:latin typeface="inherit"/>
                <a:cs typeface="Arial" pitchFamily="34" charset="0"/>
              </a:rPr>
              <a:t> </a:t>
            </a:r>
            <a:r>
              <a:rPr kumimoji="0" lang="el-GR" sz="2000" b="0" i="0" u="none" strike="noStrike" cap="none" normalizeH="0" baseline="0" dirty="0" err="1" smtClean="0">
                <a:ln>
                  <a:noFill/>
                </a:ln>
                <a:solidFill>
                  <a:schemeClr val="tx1"/>
                </a:solidFill>
                <a:effectLst/>
                <a:latin typeface="inherit"/>
                <a:cs typeface="Arial" pitchFamily="34" charset="0"/>
              </a:rPr>
              <a:t>example</a:t>
            </a:r>
            <a:r>
              <a:rPr kumimoji="0" lang="el-GR" sz="2000" b="0" i="0" u="none" strike="noStrike" cap="none" normalizeH="0" baseline="0" dirty="0" smtClean="0">
                <a:ln>
                  <a:noFill/>
                </a:ln>
                <a:solidFill>
                  <a:schemeClr val="tx1"/>
                </a:solidFill>
                <a:effectLst/>
                <a:latin typeface="inherit"/>
                <a:cs typeface="Arial" pitchFamily="34" charset="0"/>
              </a:rPr>
              <a:t> </a:t>
            </a:r>
            <a:r>
              <a:rPr kumimoji="0" lang="el-GR" sz="2000" b="0" i="0" u="none" strike="noStrike" cap="none" normalizeH="0" baseline="0" dirty="0" err="1" smtClean="0">
                <a:ln>
                  <a:noFill/>
                </a:ln>
                <a:solidFill>
                  <a:schemeClr val="tx1"/>
                </a:solidFill>
                <a:effectLst/>
                <a:latin typeface="inherit"/>
                <a:cs typeface="Arial" pitchFamily="34" charset="0"/>
              </a:rPr>
              <a:t>of</a:t>
            </a:r>
            <a:r>
              <a:rPr kumimoji="0" lang="el-GR" sz="2000" b="0" i="0" u="none" strike="noStrike" cap="none" normalizeH="0" baseline="0" dirty="0" smtClean="0">
                <a:ln>
                  <a:noFill/>
                </a:ln>
                <a:solidFill>
                  <a:schemeClr val="tx1"/>
                </a:solidFill>
                <a:effectLst/>
                <a:latin typeface="inherit"/>
                <a:cs typeface="Arial" pitchFamily="34" charset="0"/>
              </a:rPr>
              <a:t> </a:t>
            </a:r>
            <a:r>
              <a:rPr kumimoji="0" lang="el-GR" sz="2000" b="0" i="0" u="none" strike="noStrike" cap="none" normalizeH="0" baseline="0" dirty="0" err="1" smtClean="0">
                <a:ln>
                  <a:noFill/>
                </a:ln>
                <a:solidFill>
                  <a:schemeClr val="tx1"/>
                </a:solidFill>
                <a:effectLst/>
                <a:latin typeface="inherit"/>
                <a:cs typeface="Arial" pitchFamily="34" charset="0"/>
              </a:rPr>
              <a:t>antanaclasis</a:t>
            </a:r>
            <a:r>
              <a:rPr kumimoji="0" lang="el-GR" sz="2000" b="0" i="0" u="none" strike="noStrike" cap="none" normalizeH="0" baseline="0" dirty="0" smtClean="0">
                <a:ln>
                  <a:noFill/>
                </a:ln>
                <a:solidFill>
                  <a:schemeClr val="tx1"/>
                </a:solidFill>
                <a:effectLst/>
                <a:latin typeface="inherit"/>
                <a:cs typeface="Arial" pitchFamily="34" charset="0"/>
              </a:rPr>
              <a:t> (1.1.77).</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5714" name="Rectangle 2"/>
          <p:cNvSpPr>
            <a:spLocks noChangeArrowheads="1"/>
          </p:cNvSpPr>
          <p:nvPr/>
        </p:nvSpPr>
        <p:spPr bwMode="auto">
          <a:xfrm>
            <a:off x="534840" y="3972573"/>
            <a:ext cx="8281356" cy="240065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en-GB" sz="2400" b="0" i="0" u="none" strike="noStrike" cap="none" normalizeH="0" baseline="0" dirty="0" smtClean="0">
                <a:ln>
                  <a:noFill/>
                </a:ln>
                <a:solidFill>
                  <a:srgbClr val="222222"/>
                </a:solidFill>
                <a:effectLst/>
                <a:latin typeface="Charter"/>
                <a:cs typeface="Arial" pitchFamily="34" charset="0"/>
              </a:rPr>
              <a:t>I</a:t>
            </a:r>
            <a:r>
              <a:rPr kumimoji="0" lang="el-GR" sz="2400" b="0" i="0" u="none" strike="noStrike" cap="none" normalizeH="0" baseline="0" dirty="0" err="1" smtClean="0">
                <a:ln>
                  <a:noFill/>
                </a:ln>
                <a:solidFill>
                  <a:srgbClr val="222222"/>
                </a:solidFill>
                <a:effectLst/>
                <a:latin typeface="Charter"/>
                <a:cs typeface="Arial" pitchFamily="34" charset="0"/>
              </a:rPr>
              <a:t>ncorporate</a:t>
            </a:r>
            <a:r>
              <a:rPr kumimoji="0" lang="el-GR" sz="2400" b="0" i="0" u="none" strike="noStrike" cap="none" normalizeH="0" baseline="0" dirty="0" smtClean="0">
                <a:ln>
                  <a:noFill/>
                </a:ln>
                <a:solidFill>
                  <a:srgbClr val="222222"/>
                </a:solidFill>
                <a:effectLst/>
                <a:latin typeface="Charter"/>
                <a:cs typeface="Arial" pitchFamily="34" charset="0"/>
              </a:rPr>
              <a:t> </a:t>
            </a:r>
            <a:r>
              <a:rPr kumimoji="0" lang="el-GR" sz="2400" b="0" i="0" u="none" strike="noStrike" cap="none" normalizeH="0" baseline="0" dirty="0" err="1" smtClean="0">
                <a:ln>
                  <a:noFill/>
                </a:ln>
                <a:solidFill>
                  <a:srgbClr val="222222"/>
                </a:solidFill>
                <a:effectLst/>
                <a:latin typeface="Charter"/>
                <a:cs typeface="Arial" pitchFamily="34" charset="0"/>
              </a:rPr>
              <a:t>two</a:t>
            </a:r>
            <a:r>
              <a:rPr kumimoji="0" lang="el-GR" sz="2400" b="0" i="0" u="none" strike="noStrike" cap="none" normalizeH="0" baseline="0" dirty="0" smtClean="0">
                <a:ln>
                  <a:noFill/>
                </a:ln>
                <a:solidFill>
                  <a:srgbClr val="222222"/>
                </a:solidFill>
                <a:effectLst/>
                <a:latin typeface="Charter"/>
                <a:cs typeface="Arial" pitchFamily="34" charset="0"/>
              </a:rPr>
              <a:t> </a:t>
            </a:r>
            <a:r>
              <a:rPr kumimoji="0" lang="el-GR" sz="2400" b="0" i="0" u="none" strike="noStrike" cap="none" normalizeH="0" baseline="0" dirty="0" err="1" smtClean="0">
                <a:ln>
                  <a:noFill/>
                </a:ln>
                <a:solidFill>
                  <a:srgbClr val="222222"/>
                </a:solidFill>
                <a:effectLst/>
                <a:latin typeface="Charter"/>
                <a:cs typeface="Arial" pitchFamily="34" charset="0"/>
              </a:rPr>
              <a:t>or</a:t>
            </a:r>
            <a:r>
              <a:rPr kumimoji="0" lang="el-GR" sz="2400" b="0" i="0" u="none" strike="noStrike" cap="none" normalizeH="0" baseline="0" dirty="0" smtClean="0">
                <a:ln>
                  <a:noFill/>
                </a:ln>
                <a:solidFill>
                  <a:srgbClr val="222222"/>
                </a:solidFill>
                <a:effectLst/>
                <a:latin typeface="Charter"/>
                <a:cs typeface="Arial" pitchFamily="34" charset="0"/>
              </a:rPr>
              <a:t> </a:t>
            </a:r>
            <a:r>
              <a:rPr kumimoji="0" lang="el-GR" sz="2400" b="0" i="0" u="none" strike="noStrike" cap="none" normalizeH="0" baseline="0" dirty="0" err="1" smtClean="0">
                <a:ln>
                  <a:noFill/>
                </a:ln>
                <a:solidFill>
                  <a:srgbClr val="222222"/>
                </a:solidFill>
                <a:effectLst/>
                <a:latin typeface="Charter"/>
                <a:cs typeface="Arial" pitchFamily="34" charset="0"/>
              </a:rPr>
              <a:t>three</a:t>
            </a:r>
            <a:r>
              <a:rPr kumimoji="0" lang="el-GR" sz="2400" b="0" i="0" u="none" strike="noStrike" cap="none" normalizeH="0" baseline="0" dirty="0" smtClean="0">
                <a:ln>
                  <a:noFill/>
                </a:ln>
                <a:solidFill>
                  <a:srgbClr val="222222"/>
                </a:solidFill>
                <a:effectLst/>
                <a:latin typeface="Charter"/>
                <a:cs typeface="Arial" pitchFamily="34" charset="0"/>
              </a:rPr>
              <a:t> </a:t>
            </a:r>
            <a:r>
              <a:rPr kumimoji="0" lang="el-GR" sz="2400" b="0" i="0" u="none" strike="noStrike" cap="none" normalizeH="0" baseline="0" dirty="0" err="1" smtClean="0">
                <a:ln>
                  <a:noFill/>
                </a:ln>
                <a:solidFill>
                  <a:srgbClr val="222222"/>
                </a:solidFill>
                <a:effectLst/>
                <a:latin typeface="Charter"/>
                <a:cs typeface="Arial" pitchFamily="34" charset="0"/>
              </a:rPr>
              <a:t>lines</a:t>
            </a:r>
            <a:r>
              <a:rPr kumimoji="0" lang="el-GR" sz="2400" b="0" i="0" u="none" strike="noStrike" cap="none" normalizeH="0" baseline="0" dirty="0" smtClean="0">
                <a:ln>
                  <a:noFill/>
                </a:ln>
                <a:solidFill>
                  <a:srgbClr val="222222"/>
                </a:solidFill>
                <a:effectLst/>
                <a:latin typeface="Charter"/>
                <a:cs typeface="Arial" pitchFamily="34" charset="0"/>
              </a:rPr>
              <a:t> </a:t>
            </a:r>
            <a:r>
              <a:rPr kumimoji="0" lang="el-GR" sz="2400" b="0" i="0" u="none" strike="noStrike" cap="none" normalizeH="0" baseline="0" dirty="0" err="1" smtClean="0">
                <a:ln>
                  <a:noFill/>
                </a:ln>
                <a:solidFill>
                  <a:srgbClr val="222222"/>
                </a:solidFill>
                <a:effectLst/>
                <a:latin typeface="Charter"/>
                <a:cs typeface="Arial" pitchFamily="34" charset="0"/>
              </a:rPr>
              <a:t>in</a:t>
            </a:r>
            <a:r>
              <a:rPr kumimoji="0" lang="el-GR" sz="2400" b="0" i="0" u="none" strike="noStrike" cap="none" normalizeH="0" baseline="0" dirty="0" smtClean="0">
                <a:ln>
                  <a:noFill/>
                </a:ln>
                <a:solidFill>
                  <a:srgbClr val="222222"/>
                </a:solidFill>
                <a:effectLst/>
                <a:latin typeface="Charter"/>
                <a:cs typeface="Arial" pitchFamily="34" charset="0"/>
              </a:rPr>
              <a:t> </a:t>
            </a:r>
            <a:r>
              <a:rPr kumimoji="0" lang="el-GR" sz="2400" b="0" i="0" u="none" strike="noStrike" cap="none" normalizeH="0" baseline="0" dirty="0" err="1" smtClean="0">
                <a:ln>
                  <a:noFill/>
                </a:ln>
                <a:solidFill>
                  <a:srgbClr val="222222"/>
                </a:solidFill>
                <a:effectLst/>
                <a:latin typeface="Charter"/>
                <a:cs typeface="Arial" pitchFamily="34" charset="0"/>
              </a:rPr>
              <a:t>the</a:t>
            </a:r>
            <a:r>
              <a:rPr kumimoji="0" lang="el-GR" sz="2400" b="0" i="0" u="none" strike="noStrike" cap="none" normalizeH="0" baseline="0" dirty="0" smtClean="0">
                <a:ln>
                  <a:noFill/>
                </a:ln>
                <a:solidFill>
                  <a:srgbClr val="222222"/>
                </a:solidFill>
                <a:effectLst/>
                <a:latin typeface="Charter"/>
                <a:cs typeface="Arial" pitchFamily="34" charset="0"/>
              </a:rPr>
              <a:t> </a:t>
            </a:r>
            <a:r>
              <a:rPr kumimoji="0" lang="el-GR" sz="2400" b="0" i="0" u="none" strike="noStrike" cap="none" normalizeH="0" baseline="0" dirty="0" err="1" smtClean="0">
                <a:ln>
                  <a:noFill/>
                </a:ln>
                <a:solidFill>
                  <a:srgbClr val="222222"/>
                </a:solidFill>
                <a:effectLst/>
                <a:latin typeface="Charter"/>
                <a:cs typeface="Arial" pitchFamily="34" charset="0"/>
              </a:rPr>
              <a:t>same</a:t>
            </a:r>
            <a:r>
              <a:rPr kumimoji="0" lang="el-GR" sz="2400" b="0" i="0" u="none" strike="noStrike" cap="none" normalizeH="0" baseline="0" dirty="0" smtClean="0">
                <a:ln>
                  <a:noFill/>
                </a:ln>
                <a:solidFill>
                  <a:srgbClr val="222222"/>
                </a:solidFill>
                <a:effectLst/>
                <a:latin typeface="Charter"/>
                <a:cs typeface="Arial" pitchFamily="34" charset="0"/>
              </a:rPr>
              <a:t> </a:t>
            </a:r>
            <a:r>
              <a:rPr kumimoji="0" lang="el-GR" sz="2400" b="0" i="0" u="none" strike="noStrike" cap="none" normalizeH="0" baseline="0" dirty="0" err="1" smtClean="0">
                <a:ln>
                  <a:noFill/>
                </a:ln>
                <a:solidFill>
                  <a:srgbClr val="222222"/>
                </a:solidFill>
                <a:effectLst/>
                <a:latin typeface="Charter"/>
                <a:cs typeface="Arial" pitchFamily="34" charset="0"/>
              </a:rPr>
              <a:t>way</a:t>
            </a:r>
            <a:r>
              <a:rPr kumimoji="0" lang="el-GR" sz="2400" b="0" i="0" u="none" strike="noStrike" cap="none" normalizeH="0" baseline="0" dirty="0" smtClean="0">
                <a:ln>
                  <a:noFill/>
                </a:ln>
                <a:solidFill>
                  <a:srgbClr val="222222"/>
                </a:solidFill>
                <a:effectLst/>
                <a:latin typeface="Charter"/>
                <a:cs typeface="Arial" pitchFamily="34" charset="0"/>
              </a:rPr>
              <a:t>, </a:t>
            </a:r>
            <a:r>
              <a:rPr kumimoji="0" lang="el-GR" sz="2400" b="0" i="0" u="none" strike="noStrike" cap="none" normalizeH="0" baseline="0" dirty="0" err="1" smtClean="0">
                <a:ln>
                  <a:noFill/>
                </a:ln>
                <a:solidFill>
                  <a:srgbClr val="222222"/>
                </a:solidFill>
                <a:effectLst/>
                <a:latin typeface="Charter"/>
                <a:cs typeface="Arial" pitchFamily="34" charset="0"/>
              </a:rPr>
              <a:t>using</a:t>
            </a:r>
            <a:r>
              <a:rPr kumimoji="0" lang="el-GR" sz="2400" b="0" i="0" u="none" strike="noStrike" cap="none" normalizeH="0" baseline="0" dirty="0" smtClean="0">
                <a:ln>
                  <a:noFill/>
                </a:ln>
                <a:solidFill>
                  <a:srgbClr val="222222"/>
                </a:solidFill>
                <a:effectLst/>
                <a:latin typeface="Charter"/>
                <a:cs typeface="Arial" pitchFamily="34" charset="0"/>
              </a:rPr>
              <a:t> a </a:t>
            </a:r>
            <a:r>
              <a:rPr kumimoji="0" lang="el-GR" sz="2400" b="0" i="0" u="none" strike="noStrike" cap="none" normalizeH="0" baseline="0" dirty="0" err="1" smtClean="0">
                <a:ln>
                  <a:noFill/>
                </a:ln>
                <a:solidFill>
                  <a:srgbClr val="222222"/>
                </a:solidFill>
                <a:effectLst/>
                <a:latin typeface="Charter"/>
                <a:cs typeface="Arial" pitchFamily="34" charset="0"/>
              </a:rPr>
              <a:t>slash</a:t>
            </a:r>
            <a:r>
              <a:rPr kumimoji="0" lang="el-GR" sz="2400" b="0" i="0" u="none" strike="noStrike" cap="none" normalizeH="0" baseline="0" dirty="0" smtClean="0">
                <a:ln>
                  <a:noFill/>
                </a:ln>
                <a:solidFill>
                  <a:srgbClr val="222222"/>
                </a:solidFill>
                <a:effectLst/>
                <a:latin typeface="Charter"/>
                <a:cs typeface="Arial" pitchFamily="34" charset="0"/>
              </a:rPr>
              <a:t> </a:t>
            </a:r>
            <a:r>
              <a:rPr kumimoji="0" lang="el-GR" sz="2400" b="0" i="0" u="none" strike="noStrike" cap="none" normalizeH="0" baseline="0" dirty="0" err="1" smtClean="0">
                <a:ln>
                  <a:noFill/>
                </a:ln>
                <a:solidFill>
                  <a:srgbClr val="222222"/>
                </a:solidFill>
                <a:effectLst/>
                <a:latin typeface="Charter"/>
                <a:cs typeface="Arial" pitchFamily="34" charset="0"/>
              </a:rPr>
              <a:t>with</a:t>
            </a:r>
            <a:r>
              <a:rPr kumimoji="0" lang="el-GR" sz="2400" b="0" i="0" u="none" strike="noStrike" cap="none" normalizeH="0" baseline="0" dirty="0" smtClean="0">
                <a:ln>
                  <a:noFill/>
                </a:ln>
                <a:solidFill>
                  <a:srgbClr val="222222"/>
                </a:solidFill>
                <a:effectLst/>
                <a:latin typeface="Charter"/>
                <a:cs typeface="Arial" pitchFamily="34" charset="0"/>
              </a:rPr>
              <a:t> a </a:t>
            </a:r>
            <a:r>
              <a:rPr kumimoji="0" lang="el-GR" sz="2400" b="0" i="0" u="none" strike="noStrike" cap="none" normalizeH="0" baseline="0" dirty="0" err="1" smtClean="0">
                <a:ln>
                  <a:noFill/>
                </a:ln>
                <a:solidFill>
                  <a:srgbClr val="222222"/>
                </a:solidFill>
                <a:effectLst/>
                <a:latin typeface="Charter"/>
                <a:cs typeface="Arial" pitchFamily="34" charset="0"/>
              </a:rPr>
              <a:t>space</a:t>
            </a:r>
            <a:r>
              <a:rPr kumimoji="0" lang="el-GR" sz="2400" b="0" i="0" u="none" strike="noStrike" cap="none" normalizeH="0" baseline="0" dirty="0" smtClean="0">
                <a:ln>
                  <a:noFill/>
                </a:ln>
                <a:solidFill>
                  <a:srgbClr val="222222"/>
                </a:solidFill>
                <a:effectLst/>
                <a:latin typeface="Charter"/>
                <a:cs typeface="Arial" pitchFamily="34" charset="0"/>
              </a:rPr>
              <a:t> </a:t>
            </a:r>
            <a:r>
              <a:rPr kumimoji="0" lang="el-GR" sz="2400" b="0" i="0" u="none" strike="noStrike" cap="none" normalizeH="0" baseline="0" dirty="0" err="1" smtClean="0">
                <a:ln>
                  <a:noFill/>
                </a:ln>
                <a:solidFill>
                  <a:srgbClr val="222222"/>
                </a:solidFill>
                <a:effectLst/>
                <a:latin typeface="Charter"/>
                <a:cs typeface="Arial" pitchFamily="34" charset="0"/>
              </a:rPr>
              <a:t>on</a:t>
            </a:r>
            <a:r>
              <a:rPr kumimoji="0" lang="el-GR" sz="2400" b="0" i="0" u="none" strike="noStrike" cap="none" normalizeH="0" baseline="0" dirty="0" smtClean="0">
                <a:ln>
                  <a:noFill/>
                </a:ln>
                <a:solidFill>
                  <a:srgbClr val="222222"/>
                </a:solidFill>
                <a:effectLst/>
                <a:latin typeface="Charter"/>
                <a:cs typeface="Arial" pitchFamily="34" charset="0"/>
              </a:rPr>
              <a:t> </a:t>
            </a:r>
            <a:r>
              <a:rPr kumimoji="0" lang="el-GR" sz="2400" b="0" i="0" u="none" strike="noStrike" cap="none" normalizeH="0" baseline="0" dirty="0" err="1" smtClean="0">
                <a:ln>
                  <a:noFill/>
                </a:ln>
                <a:solidFill>
                  <a:srgbClr val="222222"/>
                </a:solidFill>
                <a:effectLst/>
                <a:latin typeface="Charter"/>
                <a:cs typeface="Arial" pitchFamily="34" charset="0"/>
              </a:rPr>
              <a:t>each</a:t>
            </a:r>
            <a:r>
              <a:rPr kumimoji="0" lang="el-GR" sz="2400" b="0" i="0" u="none" strike="noStrike" cap="none" normalizeH="0" baseline="0" dirty="0" smtClean="0">
                <a:ln>
                  <a:noFill/>
                </a:ln>
                <a:solidFill>
                  <a:srgbClr val="222222"/>
                </a:solidFill>
                <a:effectLst/>
                <a:latin typeface="Charter"/>
                <a:cs typeface="Arial" pitchFamily="34" charset="0"/>
              </a:rPr>
              <a:t> </a:t>
            </a:r>
            <a:r>
              <a:rPr kumimoji="0" lang="el-GR" sz="2400" b="0" i="0" u="none" strike="noStrike" cap="none" normalizeH="0" baseline="0" dirty="0" err="1" smtClean="0">
                <a:ln>
                  <a:noFill/>
                </a:ln>
                <a:solidFill>
                  <a:srgbClr val="222222"/>
                </a:solidFill>
                <a:effectLst/>
                <a:latin typeface="Charter"/>
                <a:cs typeface="Arial" pitchFamily="34" charset="0"/>
              </a:rPr>
              <a:t>side</a:t>
            </a:r>
            <a:r>
              <a:rPr kumimoji="0" lang="el-GR" sz="2400" b="0" i="0" u="none" strike="noStrike" cap="none" normalizeH="0" baseline="0" dirty="0" smtClean="0">
                <a:ln>
                  <a:noFill/>
                </a:ln>
                <a:solidFill>
                  <a:srgbClr val="222222"/>
                </a:solidFill>
                <a:effectLst/>
                <a:latin typeface="Charter"/>
                <a:cs typeface="Arial" pitchFamily="34" charset="0"/>
              </a:rPr>
              <a:t> [ / ] </a:t>
            </a:r>
            <a:r>
              <a:rPr kumimoji="0" lang="el-GR" sz="2400" b="0" i="0" u="none" strike="noStrike" cap="none" normalizeH="0" baseline="0" dirty="0" err="1" smtClean="0">
                <a:ln>
                  <a:noFill/>
                </a:ln>
                <a:solidFill>
                  <a:srgbClr val="222222"/>
                </a:solidFill>
                <a:effectLst/>
                <a:latin typeface="Charter"/>
                <a:cs typeface="Arial" pitchFamily="34" charset="0"/>
              </a:rPr>
              <a:t>to</a:t>
            </a:r>
            <a:r>
              <a:rPr lang="en-US" sz="2400" dirty="0" smtClean="0">
                <a:solidFill>
                  <a:srgbClr val="222222"/>
                </a:solidFill>
                <a:latin typeface="Charter"/>
                <a:cs typeface="Arial" pitchFamily="34" charset="0"/>
              </a:rPr>
              <a:t> </a:t>
            </a:r>
            <a:r>
              <a:rPr kumimoji="0" lang="el-GR" sz="2400" b="0" i="0" u="none" strike="noStrike" cap="none" normalizeH="0" baseline="0" dirty="0" err="1" smtClean="0">
                <a:ln>
                  <a:noFill/>
                </a:ln>
                <a:solidFill>
                  <a:srgbClr val="222222"/>
                </a:solidFill>
                <a:effectLst/>
                <a:latin typeface="Charter"/>
                <a:cs typeface="Arial" pitchFamily="34" charset="0"/>
              </a:rPr>
              <a:t>separate</a:t>
            </a:r>
            <a:r>
              <a:rPr kumimoji="0" lang="el-GR" sz="2400" b="0" i="0" u="none" strike="noStrike" cap="none" normalizeH="0" baseline="0" dirty="0" smtClean="0">
                <a:ln>
                  <a:noFill/>
                </a:ln>
                <a:solidFill>
                  <a:srgbClr val="222222"/>
                </a:solidFill>
                <a:effectLst/>
                <a:latin typeface="Charter"/>
                <a:cs typeface="Arial" pitchFamily="34" charset="0"/>
              </a:rPr>
              <a:t> </a:t>
            </a:r>
            <a:r>
              <a:rPr kumimoji="0" lang="el-GR" sz="2400" b="0" i="0" u="none" strike="noStrike" cap="none" normalizeH="0" baseline="0" dirty="0" err="1" smtClean="0">
                <a:ln>
                  <a:noFill/>
                </a:ln>
                <a:solidFill>
                  <a:srgbClr val="222222"/>
                </a:solidFill>
                <a:effectLst/>
                <a:latin typeface="Charter"/>
                <a:cs typeface="Arial" pitchFamily="34" charset="0"/>
              </a:rPr>
              <a:t>them</a:t>
            </a:r>
            <a:r>
              <a:rPr kumimoji="0" lang="el-GR" sz="2400" b="0" i="0" u="none" strike="noStrike" cap="none" normalizeH="0" baseline="0" dirty="0" smtClean="0">
                <a:ln>
                  <a:noFill/>
                </a:ln>
                <a:solidFill>
                  <a:srgbClr val="222222"/>
                </a:solidFill>
                <a:effectLst/>
                <a:latin typeface="Charter"/>
                <a:cs typeface="Arial" pitchFamily="34" charset="0"/>
              </a:rPr>
              <a:t>.</a:t>
            </a:r>
            <a:r>
              <a:rPr kumimoji="0" lang="el-GR" sz="2400" b="0" i="0" u="none" strike="noStrike" cap="none" normalizeH="0" baseline="0" dirty="0" smtClean="0">
                <a:ln>
                  <a:noFill/>
                </a:ln>
                <a:solidFill>
                  <a:schemeClr val="tx1"/>
                </a:solidFill>
                <a:effectLst/>
                <a:latin typeface="Arial" pitchFamily="34" charset="0"/>
                <a:cs typeface="Arial" pitchFamily="34" charset="0"/>
              </a:rPr>
              <a:t/>
            </a:r>
            <a:br>
              <a:rPr kumimoji="0" lang="el-GR" sz="2400" b="0" i="0" u="none" strike="noStrike" cap="none" normalizeH="0" baseline="0" dirty="0" smtClean="0">
                <a:ln>
                  <a:noFill/>
                </a:ln>
                <a:solidFill>
                  <a:schemeClr val="tx1"/>
                </a:solidFill>
                <a:effectLst/>
                <a:latin typeface="Arial" pitchFamily="34" charset="0"/>
                <a:cs typeface="Arial" pitchFamily="34" charset="0"/>
              </a:rPr>
            </a:b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err="1" smtClean="0">
                <a:ln>
                  <a:noFill/>
                </a:ln>
                <a:solidFill>
                  <a:schemeClr val="tx1"/>
                </a:solidFill>
                <a:effectLst/>
                <a:latin typeface="inherit"/>
                <a:cs typeface="Arial" pitchFamily="34" charset="0"/>
              </a:rPr>
              <a:t>Claudius</a:t>
            </a:r>
            <a:r>
              <a:rPr kumimoji="0" lang="el-GR" sz="2000" b="0" i="0" u="none" strike="noStrike" cap="none" normalizeH="0" baseline="0" dirty="0" smtClean="0">
                <a:ln>
                  <a:noFill/>
                </a:ln>
                <a:solidFill>
                  <a:schemeClr val="tx1"/>
                </a:solidFill>
                <a:effectLst/>
                <a:latin typeface="inherit"/>
                <a:cs typeface="Arial" pitchFamily="34" charset="0"/>
              </a:rPr>
              <a:t> </a:t>
            </a:r>
            <a:r>
              <a:rPr kumimoji="0" lang="el-GR" sz="2000" b="0" i="0" u="none" strike="noStrike" cap="none" normalizeH="0" baseline="0" dirty="0" err="1" smtClean="0">
                <a:ln>
                  <a:noFill/>
                </a:ln>
                <a:solidFill>
                  <a:schemeClr val="tx1"/>
                </a:solidFill>
                <a:effectLst/>
                <a:latin typeface="inherit"/>
                <a:cs typeface="Arial" pitchFamily="34" charset="0"/>
              </a:rPr>
              <a:t>alludes</a:t>
            </a:r>
            <a:r>
              <a:rPr kumimoji="0" lang="el-GR" sz="2000" b="0" i="0" u="none" strike="noStrike" cap="none" normalizeH="0" baseline="0" dirty="0" smtClean="0">
                <a:ln>
                  <a:noFill/>
                </a:ln>
                <a:solidFill>
                  <a:schemeClr val="tx1"/>
                </a:solidFill>
                <a:effectLst/>
                <a:latin typeface="inherit"/>
                <a:cs typeface="Arial" pitchFamily="34" charset="0"/>
              </a:rPr>
              <a:t> </a:t>
            </a:r>
            <a:r>
              <a:rPr kumimoji="0" lang="el-GR" sz="2000" b="0" i="0" u="none" strike="noStrike" cap="none" normalizeH="0" baseline="0" dirty="0" err="1" smtClean="0">
                <a:ln>
                  <a:noFill/>
                </a:ln>
                <a:solidFill>
                  <a:schemeClr val="tx1"/>
                </a:solidFill>
                <a:effectLst/>
                <a:latin typeface="inherit"/>
                <a:cs typeface="Arial" pitchFamily="34" charset="0"/>
              </a:rPr>
              <a:t>to</a:t>
            </a:r>
            <a:r>
              <a:rPr kumimoji="0" lang="el-GR" sz="2000" b="0" i="0" u="none" strike="noStrike" cap="none" normalizeH="0" baseline="0" dirty="0" smtClean="0">
                <a:ln>
                  <a:noFill/>
                </a:ln>
                <a:solidFill>
                  <a:schemeClr val="tx1"/>
                </a:solidFill>
                <a:effectLst/>
                <a:latin typeface="inherit"/>
                <a:cs typeface="Arial" pitchFamily="34" charset="0"/>
              </a:rPr>
              <a:t> </a:t>
            </a:r>
            <a:r>
              <a:rPr kumimoji="0" lang="el-GR" sz="2000" b="0" i="0" u="none" strike="noStrike" cap="none" normalizeH="0" baseline="0" dirty="0" err="1" smtClean="0">
                <a:ln>
                  <a:noFill/>
                </a:ln>
                <a:solidFill>
                  <a:schemeClr val="tx1"/>
                </a:solidFill>
                <a:effectLst/>
                <a:latin typeface="inherit"/>
                <a:cs typeface="Arial" pitchFamily="34" charset="0"/>
              </a:rPr>
              <a:t>the</a:t>
            </a:r>
            <a:r>
              <a:rPr kumimoji="0" lang="el-GR" sz="2000" b="0" i="0" u="none" strike="noStrike" cap="none" normalizeH="0" baseline="0" dirty="0" smtClean="0">
                <a:ln>
                  <a:noFill/>
                </a:ln>
                <a:solidFill>
                  <a:schemeClr val="tx1"/>
                </a:solidFill>
                <a:effectLst/>
                <a:latin typeface="inherit"/>
                <a:cs typeface="Arial" pitchFamily="34" charset="0"/>
              </a:rPr>
              <a:t> </a:t>
            </a:r>
            <a:r>
              <a:rPr kumimoji="0" lang="el-GR" sz="2000" b="0" i="0" u="none" strike="noStrike" cap="none" normalizeH="0" baseline="0" dirty="0" err="1" smtClean="0">
                <a:ln>
                  <a:noFill/>
                </a:ln>
                <a:solidFill>
                  <a:schemeClr val="tx1"/>
                </a:solidFill>
                <a:effectLst/>
                <a:latin typeface="inherit"/>
                <a:cs typeface="Arial" pitchFamily="34" charset="0"/>
              </a:rPr>
              <a:t>story</a:t>
            </a:r>
            <a:r>
              <a:rPr kumimoji="0" lang="el-GR" sz="2000" b="0" i="0" u="none" strike="noStrike" cap="none" normalizeH="0" baseline="0" dirty="0" smtClean="0">
                <a:ln>
                  <a:noFill/>
                </a:ln>
                <a:solidFill>
                  <a:schemeClr val="tx1"/>
                </a:solidFill>
                <a:effectLst/>
                <a:latin typeface="inherit"/>
                <a:cs typeface="Arial" pitchFamily="34" charset="0"/>
              </a:rPr>
              <a:t> </a:t>
            </a:r>
            <a:r>
              <a:rPr kumimoji="0" lang="el-GR" sz="2000" b="0" i="0" u="none" strike="noStrike" cap="none" normalizeH="0" baseline="0" dirty="0" err="1" smtClean="0">
                <a:ln>
                  <a:noFill/>
                </a:ln>
                <a:solidFill>
                  <a:schemeClr val="tx1"/>
                </a:solidFill>
                <a:effectLst/>
                <a:latin typeface="inherit"/>
                <a:cs typeface="Arial" pitchFamily="34" charset="0"/>
              </a:rPr>
              <a:t>of</a:t>
            </a:r>
            <a:r>
              <a:rPr kumimoji="0" lang="el-GR" sz="2000" b="0" i="0" u="none" strike="noStrike" cap="none" normalizeH="0" baseline="0" dirty="0" smtClean="0">
                <a:ln>
                  <a:noFill/>
                </a:ln>
                <a:solidFill>
                  <a:schemeClr val="tx1"/>
                </a:solidFill>
                <a:effectLst/>
                <a:latin typeface="inherit"/>
                <a:cs typeface="Arial" pitchFamily="34" charset="0"/>
              </a:rPr>
              <a:t> </a:t>
            </a:r>
            <a:r>
              <a:rPr kumimoji="0" lang="el-GR" sz="2000" b="0" i="0" u="none" strike="noStrike" cap="none" normalizeH="0" baseline="0" dirty="0" err="1" smtClean="0">
                <a:ln>
                  <a:noFill/>
                </a:ln>
                <a:solidFill>
                  <a:schemeClr val="tx1"/>
                </a:solidFill>
                <a:effectLst/>
                <a:latin typeface="inherit"/>
                <a:cs typeface="Arial" pitchFamily="34" charset="0"/>
              </a:rPr>
              <a:t>Cain</a:t>
            </a:r>
            <a:r>
              <a:rPr kumimoji="0" lang="el-GR" sz="2000" b="0" i="0" u="none" strike="noStrike" cap="none" normalizeH="0" baseline="0" dirty="0" smtClean="0">
                <a:ln>
                  <a:noFill/>
                </a:ln>
                <a:solidFill>
                  <a:schemeClr val="tx1"/>
                </a:solidFill>
                <a:effectLst/>
                <a:latin typeface="inherit"/>
                <a:cs typeface="Arial" pitchFamily="34" charset="0"/>
              </a:rPr>
              <a:t> </a:t>
            </a:r>
            <a:r>
              <a:rPr kumimoji="0" lang="el-GR" sz="2000" b="0" i="0" u="none" strike="noStrike" cap="none" normalizeH="0" baseline="0" dirty="0" err="1" smtClean="0">
                <a:ln>
                  <a:noFill/>
                </a:ln>
                <a:solidFill>
                  <a:schemeClr val="tx1"/>
                </a:solidFill>
                <a:effectLst/>
                <a:latin typeface="inherit"/>
                <a:cs typeface="Arial" pitchFamily="34" charset="0"/>
              </a:rPr>
              <a:t>and</a:t>
            </a:r>
            <a:r>
              <a:rPr kumimoji="0" lang="el-GR" sz="2000" b="0" i="0" u="none" strike="noStrike" cap="none" normalizeH="0" baseline="0" dirty="0" smtClean="0">
                <a:ln>
                  <a:noFill/>
                </a:ln>
                <a:solidFill>
                  <a:schemeClr val="tx1"/>
                </a:solidFill>
                <a:effectLst/>
                <a:latin typeface="inherit"/>
                <a:cs typeface="Arial" pitchFamily="34" charset="0"/>
              </a:rPr>
              <a:t> </a:t>
            </a:r>
            <a:r>
              <a:rPr kumimoji="0" lang="el-GR" sz="2000" b="0" i="0" u="none" strike="noStrike" cap="none" normalizeH="0" baseline="0" dirty="0" err="1" smtClean="0">
                <a:ln>
                  <a:noFill/>
                </a:ln>
                <a:solidFill>
                  <a:schemeClr val="tx1"/>
                </a:solidFill>
                <a:effectLst/>
                <a:latin typeface="inherit"/>
                <a:cs typeface="Arial" pitchFamily="34" charset="0"/>
              </a:rPr>
              <a:t>Abel</a:t>
            </a:r>
            <a:r>
              <a:rPr kumimoji="0" lang="el-GR" sz="2000" b="0" i="0" u="none" strike="noStrike" cap="none" normalizeH="0" baseline="0" dirty="0" smtClean="0">
                <a:ln>
                  <a:noFill/>
                </a:ln>
                <a:solidFill>
                  <a:schemeClr val="tx1"/>
                </a:solidFill>
                <a:effectLst/>
                <a:latin typeface="inherit"/>
                <a:cs typeface="Arial" pitchFamily="34" charset="0"/>
              </a:rPr>
              <a:t> </a:t>
            </a:r>
            <a:r>
              <a:rPr kumimoji="0" lang="el-GR" sz="2000" b="0" i="0" u="none" strike="noStrike" cap="none" normalizeH="0" baseline="0" dirty="0" err="1" smtClean="0">
                <a:ln>
                  <a:noFill/>
                </a:ln>
                <a:solidFill>
                  <a:schemeClr val="tx1"/>
                </a:solidFill>
                <a:effectLst/>
                <a:latin typeface="inherit"/>
                <a:cs typeface="Arial" pitchFamily="34" charset="0"/>
              </a:rPr>
              <a:t>when</a:t>
            </a:r>
            <a:r>
              <a:rPr lang="en-US" sz="2000" dirty="0" smtClean="0">
                <a:latin typeface="inherit"/>
                <a:cs typeface="Arial" pitchFamily="34" charset="0"/>
              </a:rPr>
              <a:t> </a:t>
            </a:r>
            <a:r>
              <a:rPr kumimoji="0" lang="el-GR" sz="2000" b="0" i="0" u="none" strike="noStrike" cap="none" normalizeH="0" baseline="0" dirty="0" err="1" smtClean="0">
                <a:ln>
                  <a:noFill/>
                </a:ln>
                <a:solidFill>
                  <a:schemeClr val="tx1"/>
                </a:solidFill>
                <a:effectLst/>
                <a:latin typeface="inherit"/>
                <a:cs typeface="Arial" pitchFamily="34" charset="0"/>
              </a:rPr>
              <a:t>describing</a:t>
            </a:r>
            <a:r>
              <a:rPr kumimoji="0" lang="el-GR" sz="2000" b="0" i="0" u="none" strike="noStrike" cap="none" normalizeH="0" baseline="0" dirty="0" smtClean="0">
                <a:ln>
                  <a:noFill/>
                </a:ln>
                <a:solidFill>
                  <a:schemeClr val="tx1"/>
                </a:solidFill>
                <a:effectLst/>
                <a:latin typeface="inherit"/>
                <a:cs typeface="Arial" pitchFamily="34" charset="0"/>
              </a:rPr>
              <a:t> </a:t>
            </a:r>
            <a:r>
              <a:rPr kumimoji="0" lang="el-GR" sz="2000" b="0" i="0" u="none" strike="noStrike" cap="none" normalizeH="0" baseline="0" dirty="0" err="1" smtClean="0">
                <a:ln>
                  <a:noFill/>
                </a:ln>
                <a:solidFill>
                  <a:schemeClr val="tx1"/>
                </a:solidFill>
                <a:effectLst/>
                <a:latin typeface="inherit"/>
                <a:cs typeface="Arial" pitchFamily="34" charset="0"/>
              </a:rPr>
              <a:t>his</a:t>
            </a:r>
            <a:r>
              <a:rPr kumimoji="0" lang="el-GR" sz="2000" b="0" i="0" u="none" strike="noStrike" cap="none" normalizeH="0" baseline="0" dirty="0" smtClean="0">
                <a:ln>
                  <a:noFill/>
                </a:ln>
                <a:solidFill>
                  <a:schemeClr val="tx1"/>
                </a:solidFill>
                <a:effectLst/>
                <a:latin typeface="inherit"/>
                <a:cs typeface="Arial" pitchFamily="34" charset="0"/>
              </a:rPr>
              <a:t> </a:t>
            </a:r>
            <a:r>
              <a:rPr kumimoji="0" lang="el-GR" sz="2000" b="0" i="0" u="none" strike="noStrike" cap="none" normalizeH="0" baseline="0" dirty="0" err="1" smtClean="0">
                <a:ln>
                  <a:noFill/>
                </a:ln>
                <a:solidFill>
                  <a:schemeClr val="tx1"/>
                </a:solidFill>
                <a:effectLst/>
                <a:latin typeface="inherit"/>
                <a:cs typeface="Arial" pitchFamily="34" charset="0"/>
              </a:rPr>
              <a:t>crime</a:t>
            </a:r>
            <a:r>
              <a:rPr kumimoji="0" lang="el-GR" sz="2000" b="0" i="0" u="none" strike="noStrike" cap="none" normalizeH="0" baseline="0" dirty="0" smtClean="0">
                <a:ln>
                  <a:noFill/>
                </a:ln>
                <a:solidFill>
                  <a:schemeClr val="tx1"/>
                </a:solidFill>
                <a:effectLst/>
                <a:latin typeface="inherit"/>
                <a:cs typeface="Arial" pitchFamily="34" charset="0"/>
              </a:rPr>
              <a:t>: “</a:t>
            </a:r>
            <a:r>
              <a:rPr kumimoji="0" lang="el-GR" sz="2000" b="0" i="0" u="none" strike="noStrike" cap="none" normalizeH="0" baseline="0" dirty="0" err="1" smtClean="0">
                <a:ln>
                  <a:noFill/>
                </a:ln>
                <a:solidFill>
                  <a:schemeClr val="tx1"/>
                </a:solidFill>
                <a:effectLst/>
                <a:latin typeface="inherit"/>
                <a:cs typeface="Arial" pitchFamily="34" charset="0"/>
              </a:rPr>
              <a:t>It</a:t>
            </a:r>
            <a:r>
              <a:rPr kumimoji="0" lang="el-GR" sz="2000" b="0" i="0" u="none" strike="noStrike" cap="none" normalizeH="0" baseline="0" dirty="0" smtClean="0">
                <a:ln>
                  <a:noFill/>
                </a:ln>
                <a:solidFill>
                  <a:schemeClr val="tx1"/>
                </a:solidFill>
                <a:effectLst/>
                <a:latin typeface="inherit"/>
                <a:cs typeface="Arial" pitchFamily="34" charset="0"/>
              </a:rPr>
              <a:t> </a:t>
            </a:r>
            <a:r>
              <a:rPr kumimoji="0" lang="el-GR" sz="2000" b="0" i="0" u="none" strike="noStrike" cap="none" normalizeH="0" baseline="0" dirty="0" err="1" smtClean="0">
                <a:ln>
                  <a:noFill/>
                </a:ln>
                <a:solidFill>
                  <a:schemeClr val="tx1"/>
                </a:solidFill>
                <a:effectLst/>
                <a:latin typeface="inherit"/>
                <a:cs typeface="Arial" pitchFamily="34" charset="0"/>
              </a:rPr>
              <a:t>hath</a:t>
            </a:r>
            <a:r>
              <a:rPr kumimoji="0" lang="el-GR" sz="2000" b="0" i="0" u="none" strike="noStrike" cap="none" normalizeH="0" baseline="0" dirty="0" smtClean="0">
                <a:ln>
                  <a:noFill/>
                </a:ln>
                <a:solidFill>
                  <a:schemeClr val="tx1"/>
                </a:solidFill>
                <a:effectLst/>
                <a:latin typeface="inherit"/>
                <a:cs typeface="Arial" pitchFamily="34" charset="0"/>
              </a:rPr>
              <a:t> </a:t>
            </a:r>
            <a:r>
              <a:rPr kumimoji="0" lang="el-GR" sz="2000" b="0" i="0" u="none" strike="noStrike" cap="none" normalizeH="0" baseline="0" dirty="0" err="1" smtClean="0">
                <a:ln>
                  <a:noFill/>
                </a:ln>
                <a:solidFill>
                  <a:schemeClr val="tx1"/>
                </a:solidFill>
                <a:effectLst/>
                <a:latin typeface="inherit"/>
                <a:cs typeface="Arial" pitchFamily="34" charset="0"/>
              </a:rPr>
              <a:t>the</a:t>
            </a:r>
            <a:r>
              <a:rPr kumimoji="0" lang="el-GR" sz="2000" b="0" i="0" u="none" strike="noStrike" cap="none" normalizeH="0" baseline="0" dirty="0" smtClean="0">
                <a:ln>
                  <a:noFill/>
                </a:ln>
                <a:solidFill>
                  <a:schemeClr val="tx1"/>
                </a:solidFill>
                <a:effectLst/>
                <a:latin typeface="inherit"/>
                <a:cs typeface="Arial" pitchFamily="34" charset="0"/>
              </a:rPr>
              <a:t> </a:t>
            </a:r>
            <a:r>
              <a:rPr kumimoji="0" lang="el-GR" sz="2000" b="0" i="0" u="none" strike="noStrike" cap="none" normalizeH="0" baseline="0" dirty="0" err="1" smtClean="0">
                <a:ln>
                  <a:noFill/>
                </a:ln>
                <a:solidFill>
                  <a:schemeClr val="tx1"/>
                </a:solidFill>
                <a:effectLst/>
                <a:latin typeface="inherit"/>
                <a:cs typeface="Arial" pitchFamily="34" charset="0"/>
              </a:rPr>
              <a:t>primal</a:t>
            </a:r>
            <a:r>
              <a:rPr kumimoji="0" lang="el-GR" sz="2000" b="0" i="0" u="none" strike="noStrike" cap="none" normalizeH="0" baseline="0" dirty="0" smtClean="0">
                <a:ln>
                  <a:noFill/>
                </a:ln>
                <a:solidFill>
                  <a:schemeClr val="tx1"/>
                </a:solidFill>
                <a:effectLst/>
                <a:latin typeface="inherit"/>
                <a:cs typeface="Arial" pitchFamily="34" charset="0"/>
              </a:rPr>
              <a:t> </a:t>
            </a:r>
            <a:r>
              <a:rPr kumimoji="0" lang="el-GR" sz="2000" b="0" i="0" u="none" strike="noStrike" cap="none" normalizeH="0" baseline="0" dirty="0" err="1" smtClean="0">
                <a:ln>
                  <a:noFill/>
                </a:ln>
                <a:solidFill>
                  <a:schemeClr val="tx1"/>
                </a:solidFill>
                <a:effectLst/>
                <a:latin typeface="inherit"/>
                <a:cs typeface="Arial" pitchFamily="34" charset="0"/>
              </a:rPr>
              <a:t>eldest</a:t>
            </a:r>
            <a:r>
              <a:rPr kumimoji="0" lang="el-GR" sz="2000" b="0" i="0" u="none" strike="noStrike" cap="none" normalizeH="0" baseline="0" dirty="0" smtClean="0">
                <a:ln>
                  <a:noFill/>
                </a:ln>
                <a:solidFill>
                  <a:schemeClr val="tx1"/>
                </a:solidFill>
                <a:effectLst/>
                <a:latin typeface="inherit"/>
                <a:cs typeface="Arial" pitchFamily="34" charset="0"/>
              </a:rPr>
              <a:t> </a:t>
            </a:r>
            <a:r>
              <a:rPr kumimoji="0" lang="el-GR" sz="2000" b="0" i="0" u="none" strike="noStrike" cap="none" normalizeH="0" baseline="0" dirty="0" err="1" smtClean="0">
                <a:ln>
                  <a:noFill/>
                </a:ln>
                <a:solidFill>
                  <a:schemeClr val="tx1"/>
                </a:solidFill>
                <a:effectLst/>
                <a:latin typeface="inherit"/>
                <a:cs typeface="Arial" pitchFamily="34" charset="0"/>
              </a:rPr>
              <a:t>curse</a:t>
            </a:r>
            <a:r>
              <a:rPr kumimoji="0" lang="el-GR" sz="2000" b="0" i="0" u="none" strike="noStrike" cap="none" normalizeH="0" baseline="0" dirty="0" smtClean="0">
                <a:ln>
                  <a:noFill/>
                </a:ln>
                <a:solidFill>
                  <a:schemeClr val="tx1"/>
                </a:solidFill>
                <a:effectLst/>
                <a:latin typeface="inherit"/>
                <a:cs typeface="Arial" pitchFamily="34" charset="0"/>
              </a:rPr>
              <a:t> </a:t>
            </a:r>
            <a:r>
              <a:rPr kumimoji="0" lang="el-GR" sz="2000" b="0" i="0" u="none" strike="noStrike" cap="none" normalizeH="0" baseline="0" dirty="0" err="1" smtClean="0">
                <a:ln>
                  <a:noFill/>
                </a:ln>
                <a:solidFill>
                  <a:schemeClr val="tx1"/>
                </a:solidFill>
                <a:effectLst/>
                <a:latin typeface="inherit"/>
                <a:cs typeface="Arial" pitchFamily="34" charset="0"/>
              </a:rPr>
              <a:t>upon’t</a:t>
            </a:r>
            <a:r>
              <a:rPr kumimoji="0" lang="el-GR" sz="2000" b="0" i="0" u="none" strike="noStrike" cap="none" normalizeH="0" baseline="0" dirty="0" smtClean="0">
                <a:ln>
                  <a:noFill/>
                </a:ln>
                <a:solidFill>
                  <a:schemeClr val="tx1"/>
                </a:solidFill>
                <a:effectLst/>
                <a:latin typeface="inherit"/>
                <a:cs typeface="Arial" pitchFamily="34" charset="0"/>
              </a:rPr>
              <a:t>, / A </a:t>
            </a:r>
            <a:r>
              <a:rPr kumimoji="0" lang="el-GR" sz="2000" b="0" i="0" u="none" strike="noStrike" cap="none" normalizeH="0" baseline="0" dirty="0" err="1" smtClean="0">
                <a:ln>
                  <a:noFill/>
                </a:ln>
                <a:solidFill>
                  <a:schemeClr val="tx1"/>
                </a:solidFill>
                <a:effectLst/>
                <a:latin typeface="inherit"/>
                <a:cs typeface="Arial" pitchFamily="34" charset="0"/>
              </a:rPr>
              <a:t>brother’s</a:t>
            </a:r>
            <a:r>
              <a:rPr kumimoji="0" lang="el-GR" sz="2000" b="0" i="0" u="none" strike="noStrike" cap="none" normalizeH="0" baseline="0" dirty="0" smtClean="0">
                <a:ln>
                  <a:noFill/>
                </a:ln>
                <a:solidFill>
                  <a:schemeClr val="tx1"/>
                </a:solidFill>
                <a:effectLst/>
                <a:latin typeface="inherit"/>
                <a:cs typeface="Arial" pitchFamily="34" charset="0"/>
              </a:rPr>
              <a:t> </a:t>
            </a:r>
            <a:r>
              <a:rPr kumimoji="0" lang="el-GR" sz="2000" b="0" i="0" u="none" strike="noStrike" cap="none" normalizeH="0" baseline="0" dirty="0" err="1" smtClean="0">
                <a:ln>
                  <a:noFill/>
                </a:ln>
                <a:solidFill>
                  <a:schemeClr val="tx1"/>
                </a:solidFill>
                <a:effectLst/>
                <a:latin typeface="inherit"/>
                <a:cs typeface="Arial" pitchFamily="34" charset="0"/>
              </a:rPr>
              <a:t>murder</a:t>
            </a:r>
            <a:r>
              <a:rPr kumimoji="0" lang="el-GR" sz="2000" b="0" i="0" u="none" strike="noStrike" cap="none" normalizeH="0" baseline="0" dirty="0" smtClean="0">
                <a:ln>
                  <a:noFill/>
                </a:ln>
                <a:solidFill>
                  <a:schemeClr val="tx1"/>
                </a:solidFill>
                <a:effectLst/>
                <a:latin typeface="inherit"/>
                <a:cs typeface="Arial" pitchFamily="34" charset="0"/>
              </a:rPr>
              <a:t>” (3.3.37–38).</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cut/>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1128713" y="712788"/>
            <a:ext cx="6773862" cy="869950"/>
            <a:chOff x="0" y="973629"/>
            <a:chExt cx="9144000" cy="1188304"/>
          </a:xfrm>
        </p:grpSpPr>
        <p:sp>
          <p:nvSpPr>
            <p:cNvPr id="5" name="Rectangle 2"/>
            <p:cNvSpPr>
              <a:spLocks noChangeArrowheads="1"/>
            </p:cNvSpPr>
            <p:nvPr/>
          </p:nvSpPr>
          <p:spPr bwMode="auto">
            <a:xfrm>
              <a:off x="0" y="973629"/>
              <a:ext cx="9144000" cy="1188304"/>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a:solidFill>
                  <a:srgbClr val="FFFFFF"/>
                </a:solidFill>
              </a:endParaRPr>
            </a:p>
          </p:txBody>
        </p:sp>
        <p:sp>
          <p:nvSpPr>
            <p:cNvPr id="68612" name="TextBox 10"/>
            <p:cNvSpPr txBox="1">
              <a:spLocks noChangeArrowheads="1"/>
            </p:cNvSpPr>
            <p:nvPr/>
          </p:nvSpPr>
          <p:spPr bwMode="auto">
            <a:xfrm>
              <a:off x="0" y="1066020"/>
              <a:ext cx="9073818" cy="630609"/>
            </a:xfrm>
            <a:prstGeom prst="rect">
              <a:avLst/>
            </a:prstGeom>
            <a:noFill/>
            <a:ln w="9525">
              <a:noFill/>
              <a:miter lim="800000"/>
              <a:headEnd/>
              <a:tailEnd/>
            </a:ln>
          </p:spPr>
          <p:txBody>
            <a:bodyPr wrap="square">
              <a:spAutoFit/>
            </a:bodyPr>
            <a:lstStyle/>
            <a:p>
              <a:pPr algn="ctr" eaLnBrk="1" hangingPunct="1"/>
              <a:r>
                <a:rPr lang="en-US" sz="2400" b="1" dirty="0" smtClean="0"/>
                <a:t>Quotations: Drama (Verse Quotations)</a:t>
              </a:r>
              <a:endParaRPr lang="en-US" sz="2400" b="1" dirty="0"/>
            </a:p>
          </p:txBody>
        </p:sp>
      </p:grpSp>
      <p:sp>
        <p:nvSpPr>
          <p:cNvPr id="6" name="5 - Ορθογώνιο"/>
          <p:cNvSpPr/>
          <p:nvPr/>
        </p:nvSpPr>
        <p:spPr>
          <a:xfrm>
            <a:off x="465826" y="1997838"/>
            <a:ext cx="7832785" cy="4524315"/>
          </a:xfrm>
          <a:prstGeom prst="rect">
            <a:avLst/>
          </a:prstGeom>
        </p:spPr>
        <p:txBody>
          <a:bodyPr wrap="square">
            <a:spAutoFit/>
          </a:bodyPr>
          <a:lstStyle/>
          <a:p>
            <a:pPr algn="just"/>
            <a:r>
              <a:rPr lang="en-US" sz="2400" dirty="0" smtClean="0"/>
              <a:t>Set verse quotations of more than three lines as block quotations. </a:t>
            </a:r>
          </a:p>
          <a:p>
            <a:pPr algn="just"/>
            <a:endParaRPr lang="en-US" sz="2400" dirty="0" smtClean="0"/>
          </a:p>
          <a:p>
            <a:pPr algn="just"/>
            <a:r>
              <a:rPr lang="en-US" sz="2400" dirty="0" smtClean="0"/>
              <a:t>Start a new line and set each line one inch in from the left margin, adding no quotation marks not appearing in the original. </a:t>
            </a:r>
          </a:p>
          <a:p>
            <a:pPr algn="just"/>
            <a:r>
              <a:rPr lang="en-US" sz="2400" dirty="0" smtClean="0"/>
              <a:t>If the quotation starts in the middle of a line of verse, reproduce it that way, don’t shift it to the left margin</a:t>
            </a:r>
          </a:p>
          <a:p>
            <a:pPr algn="just"/>
            <a:endParaRPr lang="en-US" sz="2400" dirty="0" smtClean="0"/>
          </a:p>
          <a:p>
            <a:pPr algn="just"/>
            <a:r>
              <a:rPr lang="en-US" sz="2400" dirty="0" smtClean="0"/>
              <a:t>In the parenthetical reference at the end of the quote, include the act, scene, and line(s) of your quote, instead of the page number(s):</a:t>
            </a:r>
            <a:endParaRPr lang="el-GR" sz="2400" dirty="0"/>
          </a:p>
        </p:txBody>
      </p:sp>
    </p:spTree>
  </p:cSld>
  <p:clrMapOvr>
    <a:masterClrMapping/>
  </p:clrMapOvr>
  <p:transition>
    <p:cut/>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Αποτέλεσμα εικόνας για mla quotation drama"/>
          <p:cNvPicPr>
            <a:picLocks noChangeAspect="1" noChangeArrowheads="1"/>
          </p:cNvPicPr>
          <p:nvPr/>
        </p:nvPicPr>
        <p:blipFill>
          <a:blip r:embed="rId2"/>
          <a:srcRect/>
          <a:stretch>
            <a:fillRect/>
          </a:stretch>
        </p:blipFill>
        <p:spPr bwMode="auto">
          <a:xfrm>
            <a:off x="-828136" y="-34505"/>
            <a:ext cx="11059064" cy="6858000"/>
          </a:xfrm>
          <a:prstGeom prst="rect">
            <a:avLst/>
          </a:prstGeom>
          <a:noFill/>
        </p:spPr>
      </p:pic>
    </p:spTree>
  </p:cSld>
  <p:clrMapOvr>
    <a:masterClrMapping/>
  </p:clrMapOvr>
  <p:transition>
    <p:cut/>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1128713" y="327804"/>
            <a:ext cx="6773862" cy="763540"/>
            <a:chOff x="0" y="973629"/>
            <a:chExt cx="9144000" cy="1188304"/>
          </a:xfrm>
        </p:grpSpPr>
        <p:sp>
          <p:nvSpPr>
            <p:cNvPr id="5" name="Rectangle 2"/>
            <p:cNvSpPr>
              <a:spLocks noChangeArrowheads="1"/>
            </p:cNvSpPr>
            <p:nvPr/>
          </p:nvSpPr>
          <p:spPr bwMode="auto">
            <a:xfrm>
              <a:off x="0" y="973629"/>
              <a:ext cx="9144000" cy="1188304"/>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a:solidFill>
                  <a:srgbClr val="FFFFFF"/>
                </a:solidFill>
              </a:endParaRPr>
            </a:p>
          </p:txBody>
        </p:sp>
        <p:sp>
          <p:nvSpPr>
            <p:cNvPr id="68612" name="TextBox 10"/>
            <p:cNvSpPr txBox="1">
              <a:spLocks noChangeArrowheads="1"/>
            </p:cNvSpPr>
            <p:nvPr/>
          </p:nvSpPr>
          <p:spPr bwMode="auto">
            <a:xfrm>
              <a:off x="0" y="1066020"/>
              <a:ext cx="9073818" cy="630609"/>
            </a:xfrm>
            <a:prstGeom prst="rect">
              <a:avLst/>
            </a:prstGeom>
            <a:noFill/>
            <a:ln w="9525">
              <a:noFill/>
              <a:miter lim="800000"/>
              <a:headEnd/>
              <a:tailEnd/>
            </a:ln>
          </p:spPr>
          <p:txBody>
            <a:bodyPr wrap="square">
              <a:spAutoFit/>
            </a:bodyPr>
            <a:lstStyle/>
            <a:p>
              <a:pPr algn="ctr" eaLnBrk="1" hangingPunct="1"/>
              <a:r>
                <a:rPr lang="en-US" sz="2400" b="1" dirty="0" smtClean="0"/>
                <a:t>Quotations: Drama (Dialogue Quotations)</a:t>
              </a:r>
              <a:endParaRPr lang="en-US" sz="2400" b="1" dirty="0"/>
            </a:p>
          </p:txBody>
        </p:sp>
      </p:grpSp>
      <p:sp>
        <p:nvSpPr>
          <p:cNvPr id="7" name="6 - Ορθογώνιο"/>
          <p:cNvSpPr/>
          <p:nvPr/>
        </p:nvSpPr>
        <p:spPr>
          <a:xfrm>
            <a:off x="1128713" y="1518250"/>
            <a:ext cx="6773862" cy="4893647"/>
          </a:xfrm>
          <a:prstGeom prst="rect">
            <a:avLst/>
          </a:prstGeom>
        </p:spPr>
        <p:txBody>
          <a:bodyPr wrap="square">
            <a:spAutoFit/>
          </a:bodyPr>
          <a:lstStyle/>
          <a:p>
            <a:pPr algn="just">
              <a:buFont typeface="Arial" pitchFamily="34" charset="0"/>
              <a:buChar char="•"/>
            </a:pPr>
            <a:r>
              <a:rPr lang="en-US" sz="2400" dirty="0" smtClean="0"/>
              <a:t>If you quote dialogue between characters in a play, set it as a block quotation as described above. </a:t>
            </a:r>
          </a:p>
          <a:p>
            <a:pPr algn="just">
              <a:buFont typeface="Arial" pitchFamily="34" charset="0"/>
              <a:buChar char="•"/>
            </a:pPr>
            <a:r>
              <a:rPr lang="en-US" sz="2400" dirty="0" smtClean="0"/>
              <a:t>Begin each part of the dialogue with the appropriate character’s name written in all capital letters. </a:t>
            </a:r>
          </a:p>
          <a:p>
            <a:pPr algn="just">
              <a:buFont typeface="Arial" pitchFamily="34" charset="0"/>
              <a:buChar char="•"/>
            </a:pPr>
            <a:r>
              <a:rPr lang="en-US" sz="2400" dirty="0" smtClean="0"/>
              <a:t>Place a period after the name; then start the quotation. </a:t>
            </a:r>
          </a:p>
          <a:p>
            <a:pPr algn="just">
              <a:buFont typeface="Arial" pitchFamily="34" charset="0"/>
              <a:buChar char="•"/>
            </a:pPr>
            <a:r>
              <a:rPr lang="en-US" sz="2400" dirty="0" smtClean="0"/>
              <a:t>Indent any subsequent lines of the character’s speech an extra quarter inch. </a:t>
            </a:r>
          </a:p>
          <a:p>
            <a:pPr algn="just">
              <a:buFont typeface="Arial" pitchFamily="34" charset="0"/>
              <a:buChar char="•"/>
            </a:pPr>
            <a:r>
              <a:rPr lang="en-US" sz="2400" dirty="0" smtClean="0"/>
              <a:t>When the dialogue shifts to a new character, start a new line. Maintain this pattern throughout the quotation.</a:t>
            </a:r>
            <a:endParaRPr lang="el-GR" sz="2400" dirty="0"/>
          </a:p>
        </p:txBody>
      </p:sp>
    </p:spTree>
  </p:cSld>
  <p:clrMapOvr>
    <a:masterClrMapping/>
  </p:clrMapOvr>
  <p:transition>
    <p:cut/>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1128713" y="327804"/>
            <a:ext cx="6773862" cy="763540"/>
            <a:chOff x="0" y="973629"/>
            <a:chExt cx="9144000" cy="1188304"/>
          </a:xfrm>
        </p:grpSpPr>
        <p:sp>
          <p:nvSpPr>
            <p:cNvPr id="5" name="Rectangle 2"/>
            <p:cNvSpPr>
              <a:spLocks noChangeArrowheads="1"/>
            </p:cNvSpPr>
            <p:nvPr/>
          </p:nvSpPr>
          <p:spPr bwMode="auto">
            <a:xfrm>
              <a:off x="0" y="973629"/>
              <a:ext cx="9144000" cy="1188304"/>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a:solidFill>
                  <a:srgbClr val="FFFFFF"/>
                </a:solidFill>
              </a:endParaRPr>
            </a:p>
          </p:txBody>
        </p:sp>
        <p:sp>
          <p:nvSpPr>
            <p:cNvPr id="68612" name="TextBox 10"/>
            <p:cNvSpPr txBox="1">
              <a:spLocks noChangeArrowheads="1"/>
            </p:cNvSpPr>
            <p:nvPr/>
          </p:nvSpPr>
          <p:spPr bwMode="auto">
            <a:xfrm>
              <a:off x="0" y="1066020"/>
              <a:ext cx="9073818" cy="630609"/>
            </a:xfrm>
            <a:prstGeom prst="rect">
              <a:avLst/>
            </a:prstGeom>
            <a:noFill/>
            <a:ln w="9525">
              <a:noFill/>
              <a:miter lim="800000"/>
              <a:headEnd/>
              <a:tailEnd/>
            </a:ln>
          </p:spPr>
          <p:txBody>
            <a:bodyPr wrap="square">
              <a:spAutoFit/>
            </a:bodyPr>
            <a:lstStyle/>
            <a:p>
              <a:pPr algn="ctr" eaLnBrk="1" hangingPunct="1"/>
              <a:r>
                <a:rPr lang="en-US" sz="2400" b="1" dirty="0" smtClean="0"/>
                <a:t>Quotations: Drama (Dialogue Quotations)</a:t>
              </a:r>
              <a:endParaRPr lang="en-US" sz="2400" b="1" dirty="0"/>
            </a:p>
          </p:txBody>
        </p:sp>
      </p:grpSp>
      <p:sp>
        <p:nvSpPr>
          <p:cNvPr id="6" name="5 - Ορθογώνιο"/>
          <p:cNvSpPr/>
          <p:nvPr/>
        </p:nvSpPr>
        <p:spPr>
          <a:xfrm>
            <a:off x="603849" y="1443840"/>
            <a:ext cx="7919049" cy="4524315"/>
          </a:xfrm>
          <a:prstGeom prst="rect">
            <a:avLst/>
          </a:prstGeom>
        </p:spPr>
        <p:txBody>
          <a:bodyPr wrap="square">
            <a:spAutoFit/>
          </a:bodyPr>
          <a:lstStyle/>
          <a:p>
            <a:r>
              <a:rPr lang="en-US" sz="2400" dirty="0" smtClean="0"/>
              <a:t>SHYLOCK.  She is damned for it.</a:t>
            </a:r>
          </a:p>
          <a:p>
            <a:r>
              <a:rPr lang="en-US" sz="2400" dirty="0" smtClean="0"/>
              <a:t>SALARINO.  That’s certain, if the devil may be her</a:t>
            </a:r>
          </a:p>
          <a:p>
            <a:r>
              <a:rPr lang="en-US" sz="2400" dirty="0" smtClean="0"/>
              <a:t>	 judge.</a:t>
            </a:r>
          </a:p>
          <a:p>
            <a:r>
              <a:rPr lang="en-US" sz="2400" dirty="0" smtClean="0"/>
              <a:t>SHYLOCK.  My own flesh and blood to rebel!</a:t>
            </a:r>
          </a:p>
          <a:p>
            <a:r>
              <a:rPr lang="en-US" sz="2400" dirty="0" smtClean="0"/>
              <a:t>SOLANIO.  Out upon it, old carrion! Rebels it at 	</a:t>
            </a:r>
          </a:p>
          <a:p>
            <a:r>
              <a:rPr lang="en-US" sz="2400" dirty="0" smtClean="0"/>
              <a:t>	these years?</a:t>
            </a:r>
          </a:p>
          <a:p>
            <a:r>
              <a:rPr lang="en-US" sz="2400" dirty="0" smtClean="0"/>
              <a:t>SHYLOCK.  I say my daughter is my flesh and my</a:t>
            </a:r>
          </a:p>
          <a:p>
            <a:r>
              <a:rPr lang="en-US" sz="2400" dirty="0" smtClean="0"/>
              <a:t>	 blood.</a:t>
            </a:r>
          </a:p>
          <a:p>
            <a:r>
              <a:rPr lang="en-US" sz="2400" dirty="0" smtClean="0"/>
              <a:t>SALARINO.  There is more difference between 	</a:t>
            </a:r>
          </a:p>
          <a:p>
            <a:r>
              <a:rPr lang="en-US" sz="2400" dirty="0" smtClean="0"/>
              <a:t>	thy flesh and hers than between jet and ivory, more 	between your bloods than there is between red wine 	and </a:t>
            </a:r>
            <a:r>
              <a:rPr lang="en-US" sz="2400" dirty="0" err="1" smtClean="0"/>
              <a:t>Rhenish</a:t>
            </a:r>
            <a:r>
              <a:rPr lang="en-US" sz="2400" dirty="0" smtClean="0"/>
              <a:t>. (3.1.29–38)</a:t>
            </a:r>
            <a:endParaRPr lang="en-US" sz="2400" dirty="0"/>
          </a:p>
        </p:txBody>
      </p:sp>
    </p:spTree>
  </p:cSld>
  <p:clrMapOvr>
    <a:masterClrMapping/>
  </p:clrMapOvr>
  <p:transition>
    <p:cut/>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2705" name="Group 8"/>
          <p:cNvGrpSpPr>
            <a:grpSpLocks/>
          </p:cNvGrpSpPr>
          <p:nvPr/>
        </p:nvGrpSpPr>
        <p:grpSpPr bwMode="auto">
          <a:xfrm>
            <a:off x="1128713" y="258792"/>
            <a:ext cx="6773862" cy="731860"/>
            <a:chOff x="0" y="973629"/>
            <a:chExt cx="9144000" cy="1188304"/>
          </a:xfrm>
        </p:grpSpPr>
        <p:sp>
          <p:nvSpPr>
            <p:cNvPr id="12" name="Rectangle 2"/>
            <p:cNvSpPr>
              <a:spLocks noChangeArrowheads="1"/>
            </p:cNvSpPr>
            <p:nvPr/>
          </p:nvSpPr>
          <p:spPr bwMode="auto">
            <a:xfrm>
              <a:off x="0" y="973629"/>
              <a:ext cx="9144000" cy="1188304"/>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a:solidFill>
                  <a:srgbClr val="FFFFFF"/>
                </a:solidFill>
              </a:endParaRPr>
            </a:p>
          </p:txBody>
        </p:sp>
        <p:sp>
          <p:nvSpPr>
            <p:cNvPr id="72708" name="TextBox 10"/>
            <p:cNvSpPr txBox="1">
              <a:spLocks noChangeArrowheads="1"/>
            </p:cNvSpPr>
            <p:nvPr/>
          </p:nvSpPr>
          <p:spPr bwMode="auto">
            <a:xfrm>
              <a:off x="0" y="1066020"/>
              <a:ext cx="9073818" cy="882853"/>
            </a:xfrm>
            <a:prstGeom prst="rect">
              <a:avLst/>
            </a:prstGeom>
            <a:noFill/>
            <a:ln w="9525">
              <a:noFill/>
              <a:miter lim="800000"/>
              <a:headEnd/>
              <a:tailEnd/>
            </a:ln>
          </p:spPr>
          <p:txBody>
            <a:bodyPr wrap="square">
              <a:spAutoFit/>
            </a:bodyPr>
            <a:lstStyle/>
            <a:p>
              <a:pPr eaLnBrk="1" hangingPunct="1"/>
              <a:r>
                <a:rPr lang="en-US" sz="3600" b="1" dirty="0"/>
                <a:t>Adding/Omitting Words</a:t>
              </a:r>
            </a:p>
          </p:txBody>
        </p:sp>
      </p:grpSp>
      <p:pic>
        <p:nvPicPr>
          <p:cNvPr id="72706" name="Picture 1"/>
          <p:cNvPicPr>
            <a:picLocks noChangeAspect="1"/>
          </p:cNvPicPr>
          <p:nvPr/>
        </p:nvPicPr>
        <p:blipFill>
          <a:blip r:embed="rId3"/>
          <a:srcRect/>
          <a:stretch>
            <a:fillRect/>
          </a:stretch>
        </p:blipFill>
        <p:spPr bwMode="auto">
          <a:xfrm>
            <a:off x="395288" y="3413807"/>
            <a:ext cx="8559800" cy="3444193"/>
          </a:xfrm>
          <a:prstGeom prst="rect">
            <a:avLst/>
          </a:prstGeom>
          <a:noFill/>
          <a:ln w="9525">
            <a:noFill/>
            <a:miter lim="800000"/>
            <a:headEnd/>
            <a:tailEnd/>
          </a:ln>
        </p:spPr>
      </p:pic>
      <p:sp>
        <p:nvSpPr>
          <p:cNvPr id="6" name="5 - Ορθογώνιο"/>
          <p:cNvSpPr/>
          <p:nvPr/>
        </p:nvSpPr>
        <p:spPr>
          <a:xfrm>
            <a:off x="672861" y="1207698"/>
            <a:ext cx="7953554" cy="1477328"/>
          </a:xfrm>
          <a:prstGeom prst="rect">
            <a:avLst/>
          </a:prstGeom>
        </p:spPr>
        <p:txBody>
          <a:bodyPr wrap="square">
            <a:spAutoFit/>
          </a:bodyPr>
          <a:lstStyle/>
          <a:p>
            <a:pPr algn="just" eaLnBrk="1" hangingPunct="1">
              <a:spcAft>
                <a:spcPts val="1200"/>
              </a:spcAft>
            </a:pPr>
            <a:r>
              <a:rPr lang="en-US" sz="2000" dirty="0" smtClean="0">
                <a:latin typeface="Arial" pitchFamily="34" charset="0"/>
              </a:rPr>
              <a:t>If you add a word or words in a quotation, you should put brackets around the words to indicate that they are not part of the original text. This is illustrated in the first example on this slide.</a:t>
            </a:r>
          </a:p>
          <a:p>
            <a:pPr algn="just" eaLnBrk="1" hangingPunct="1">
              <a:spcAft>
                <a:spcPts val="1200"/>
              </a:spcAft>
            </a:pPr>
            <a:endParaRPr lang="en-US" sz="2000" dirty="0" smtClean="0">
              <a:latin typeface="Arial" pitchFamily="34" charset="0"/>
            </a:endParaRPr>
          </a:p>
        </p:txBody>
      </p:sp>
      <p:sp>
        <p:nvSpPr>
          <p:cNvPr id="7" name="6 - Ορθογώνιο"/>
          <p:cNvSpPr/>
          <p:nvPr/>
        </p:nvSpPr>
        <p:spPr>
          <a:xfrm>
            <a:off x="672861" y="2398144"/>
            <a:ext cx="7953554" cy="1015663"/>
          </a:xfrm>
          <a:prstGeom prst="rect">
            <a:avLst/>
          </a:prstGeom>
        </p:spPr>
        <p:txBody>
          <a:bodyPr wrap="square">
            <a:spAutoFit/>
          </a:bodyPr>
          <a:lstStyle/>
          <a:p>
            <a:pPr algn="just"/>
            <a:r>
              <a:rPr lang="en-US" sz="2000" dirty="0" smtClean="0">
                <a:latin typeface="Arial" pitchFamily="34" charset="0"/>
              </a:rPr>
              <a:t>If you omit a word or words from a quotation, you should indicate the deleted word or words by using ellipsis marks, which are three periods ( . . . ) preceded and followed by a space. </a:t>
            </a:r>
            <a:endParaRPr lang="el-GR" sz="2000"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794294" y="1587260"/>
            <a:ext cx="5727940" cy="3062377"/>
          </a:xfrm>
          <a:prstGeom prst="rect">
            <a:avLst/>
          </a:prstGeom>
          <a:noFill/>
        </p:spPr>
        <p:txBody>
          <a:bodyPr wrap="square">
            <a:spAutoFit/>
          </a:bodyPr>
          <a:lstStyle/>
          <a:p>
            <a:pPr eaLnBrk="1" hangingPunct="1"/>
            <a:r>
              <a:rPr lang="en-US" altLang="en-US" sz="2800" b="1" dirty="0">
                <a:latin typeface="Optima" charset="0"/>
              </a:rPr>
              <a:t>MLA regulates:</a:t>
            </a:r>
          </a:p>
          <a:p>
            <a:pPr eaLnBrk="1" hangingPunct="1"/>
            <a:endParaRPr lang="en-US" altLang="en-US" sz="1200" dirty="0">
              <a:latin typeface="Optima" charset="0"/>
            </a:endParaRPr>
          </a:p>
          <a:p>
            <a:pPr eaLnBrk="1" hangingPunct="1">
              <a:lnSpc>
                <a:spcPct val="150000"/>
              </a:lnSpc>
              <a:buFont typeface="Arial" pitchFamily="34" charset="0"/>
              <a:buChar char="•"/>
            </a:pPr>
            <a:r>
              <a:rPr lang="en-US" altLang="en-US" sz="2800" dirty="0">
                <a:latin typeface="Optima" charset="0"/>
              </a:rPr>
              <a:t>document format</a:t>
            </a:r>
          </a:p>
          <a:p>
            <a:pPr eaLnBrk="1" hangingPunct="1">
              <a:lnSpc>
                <a:spcPct val="150000"/>
              </a:lnSpc>
              <a:buFont typeface="Arial" pitchFamily="34" charset="0"/>
              <a:buChar char="•"/>
            </a:pPr>
            <a:r>
              <a:rPr lang="en-US" altLang="en-US" sz="2800" dirty="0">
                <a:latin typeface="Optima" charset="0"/>
              </a:rPr>
              <a:t>in-text citations</a:t>
            </a:r>
          </a:p>
          <a:p>
            <a:pPr eaLnBrk="1" hangingPunct="1">
              <a:lnSpc>
                <a:spcPct val="150000"/>
              </a:lnSpc>
              <a:buFont typeface="Arial" pitchFamily="34" charset="0"/>
              <a:buChar char="•"/>
            </a:pPr>
            <a:r>
              <a:rPr lang="en-US" altLang="en-US" sz="2800" dirty="0">
                <a:latin typeface="Optima" charset="0"/>
              </a:rPr>
              <a:t>works-cited list</a:t>
            </a:r>
          </a:p>
          <a:p>
            <a:pPr eaLnBrk="1" hangingPunct="1">
              <a:lnSpc>
                <a:spcPct val="150000"/>
              </a:lnSpc>
              <a:buFont typeface="Arial" pitchFamily="34" charset="0"/>
              <a:buChar char="•"/>
            </a:pPr>
            <a:endParaRPr lang="en-US" dirty="0">
              <a:latin typeface="Optima" charset="0"/>
            </a:endParaRPr>
          </a:p>
        </p:txBody>
      </p:sp>
      <p:sp>
        <p:nvSpPr>
          <p:cNvPr id="19458" name="TextBox 8"/>
          <p:cNvSpPr txBox="1">
            <a:spLocks noChangeArrowheads="1"/>
          </p:cNvSpPr>
          <p:nvPr/>
        </p:nvSpPr>
        <p:spPr bwMode="auto">
          <a:xfrm>
            <a:off x="985838" y="3117850"/>
            <a:ext cx="4556125" cy="369888"/>
          </a:xfrm>
          <a:prstGeom prst="rect">
            <a:avLst/>
          </a:prstGeom>
          <a:noFill/>
          <a:ln w="9525">
            <a:noFill/>
            <a:miter lim="800000"/>
            <a:headEnd/>
            <a:tailEnd/>
          </a:ln>
        </p:spPr>
        <p:txBody>
          <a:bodyPr>
            <a:spAutoFit/>
          </a:bodyPr>
          <a:lstStyle/>
          <a:p>
            <a:pPr lvl="1" eaLnBrk="1" hangingPunct="1"/>
            <a:endParaRPr lang="el-GR">
              <a:latin typeface="Optima" charset="0"/>
            </a:endParaRP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4753" name="Group 9"/>
          <p:cNvGrpSpPr>
            <a:grpSpLocks/>
          </p:cNvGrpSpPr>
          <p:nvPr/>
        </p:nvGrpSpPr>
        <p:grpSpPr bwMode="auto">
          <a:xfrm>
            <a:off x="724620" y="712788"/>
            <a:ext cx="7850037" cy="869950"/>
            <a:chOff x="0" y="973629"/>
            <a:chExt cx="9144000" cy="1188303"/>
          </a:xfrm>
        </p:grpSpPr>
        <p:sp>
          <p:nvSpPr>
            <p:cNvPr id="5" name="Rectangle 2"/>
            <p:cNvSpPr>
              <a:spLocks noChangeArrowheads="1"/>
            </p:cNvSpPr>
            <p:nvPr/>
          </p:nvSpPr>
          <p:spPr bwMode="auto">
            <a:xfrm>
              <a:off x="0" y="973629"/>
              <a:ext cx="9144000" cy="1188303"/>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a:solidFill>
                  <a:srgbClr val="FFFFFF"/>
                </a:solidFill>
              </a:endParaRPr>
            </a:p>
          </p:txBody>
        </p:sp>
        <p:sp>
          <p:nvSpPr>
            <p:cNvPr id="74757" name="TextBox 11"/>
            <p:cNvSpPr txBox="1">
              <a:spLocks noChangeArrowheads="1"/>
            </p:cNvSpPr>
            <p:nvPr/>
          </p:nvSpPr>
          <p:spPr bwMode="auto">
            <a:xfrm>
              <a:off x="0" y="1066020"/>
              <a:ext cx="9073818" cy="798770"/>
            </a:xfrm>
            <a:prstGeom prst="rect">
              <a:avLst/>
            </a:prstGeom>
            <a:noFill/>
            <a:ln w="9525">
              <a:noFill/>
              <a:miter lim="800000"/>
              <a:headEnd/>
              <a:tailEnd/>
            </a:ln>
          </p:spPr>
          <p:txBody>
            <a:bodyPr wrap="square">
              <a:spAutoFit/>
            </a:bodyPr>
            <a:lstStyle/>
            <a:p>
              <a:pPr algn="ctr" eaLnBrk="1" hangingPunct="1"/>
              <a:r>
                <a:rPr lang="en-US" sz="3200" b="1" dirty="0"/>
                <a:t>Works Cited: The Basics</a:t>
              </a:r>
            </a:p>
          </p:txBody>
        </p:sp>
      </p:grpSp>
      <p:pic>
        <p:nvPicPr>
          <p:cNvPr id="74754" name="Picture 6"/>
          <p:cNvPicPr>
            <a:picLocks noChangeAspect="1"/>
          </p:cNvPicPr>
          <p:nvPr/>
        </p:nvPicPr>
        <p:blipFill>
          <a:blip r:embed="rId3"/>
          <a:srcRect/>
          <a:stretch>
            <a:fillRect/>
          </a:stretch>
        </p:blipFill>
        <p:spPr bwMode="auto">
          <a:xfrm>
            <a:off x="724620" y="2116138"/>
            <a:ext cx="3428280" cy="4405432"/>
          </a:xfrm>
          <a:prstGeom prst="rect">
            <a:avLst/>
          </a:prstGeom>
          <a:noFill/>
          <a:ln w="9525">
            <a:noFill/>
            <a:miter lim="800000"/>
            <a:headEnd/>
            <a:tailEnd/>
          </a:ln>
        </p:spPr>
      </p:pic>
      <p:sp>
        <p:nvSpPr>
          <p:cNvPr id="74755" name="TextBox 8"/>
          <p:cNvSpPr txBox="1">
            <a:spLocks noChangeArrowheads="1"/>
          </p:cNvSpPr>
          <p:nvPr/>
        </p:nvSpPr>
        <p:spPr bwMode="auto">
          <a:xfrm>
            <a:off x="4152900" y="2116139"/>
            <a:ext cx="4421757" cy="7386638"/>
          </a:xfrm>
          <a:prstGeom prst="rect">
            <a:avLst/>
          </a:prstGeom>
          <a:noFill/>
          <a:ln w="9525">
            <a:noFill/>
            <a:miter lim="800000"/>
            <a:headEnd/>
            <a:tailEnd/>
          </a:ln>
        </p:spPr>
        <p:txBody>
          <a:bodyPr wrap="square">
            <a:spAutoFit/>
          </a:bodyPr>
          <a:lstStyle/>
          <a:p>
            <a:pPr eaLnBrk="1" hangingPunct="1">
              <a:lnSpc>
                <a:spcPct val="150000"/>
              </a:lnSpc>
            </a:pPr>
            <a:r>
              <a:rPr lang="en-US" sz="2000" dirty="0">
                <a:solidFill>
                  <a:srgbClr val="5577AE"/>
                </a:solidFill>
                <a:latin typeface="Optima" charset="0"/>
              </a:rPr>
              <a:t>Each entry in the list of works cited is made up of core elements given in a specific order. </a:t>
            </a:r>
            <a:endParaRPr lang="en-US" sz="2000" dirty="0" smtClean="0">
              <a:solidFill>
                <a:srgbClr val="5577AE"/>
              </a:solidFill>
              <a:latin typeface="Optima" charset="0"/>
            </a:endParaRPr>
          </a:p>
          <a:p>
            <a:pPr eaLnBrk="1" hangingPunct="1">
              <a:lnSpc>
                <a:spcPct val="150000"/>
              </a:lnSpc>
            </a:pPr>
            <a:endParaRPr lang="en-US" sz="2000" dirty="0">
              <a:solidFill>
                <a:srgbClr val="5577AE"/>
              </a:solidFill>
              <a:latin typeface="Optima" charset="0"/>
            </a:endParaRPr>
          </a:p>
          <a:p>
            <a:pPr eaLnBrk="1" hangingPunct="1">
              <a:lnSpc>
                <a:spcPct val="150000"/>
              </a:lnSpc>
            </a:pPr>
            <a:r>
              <a:rPr lang="en-US" sz="2000" dirty="0">
                <a:solidFill>
                  <a:srgbClr val="5577AE"/>
                </a:solidFill>
                <a:latin typeface="Optima" charset="0"/>
              </a:rPr>
              <a:t>The core elements should be listed in the order in which they appear here. Each element is followed by the punctuation mark shown here.</a:t>
            </a:r>
          </a:p>
          <a:p>
            <a:pPr eaLnBrk="1" hangingPunct="1"/>
            <a:endParaRPr lang="en-US" dirty="0"/>
          </a:p>
          <a:p>
            <a:pPr eaLnBrk="1" hangingPunct="1"/>
            <a:endParaRPr lang="en-US" dirty="0"/>
          </a:p>
          <a:p>
            <a:pPr eaLnBrk="1" hangingPunct="1"/>
            <a:endParaRPr lang="en-US" dirty="0"/>
          </a:p>
          <a:p>
            <a:pPr eaLnBrk="1" hangingPunct="1"/>
            <a:endParaRPr lang="en-US" dirty="0"/>
          </a:p>
          <a:p>
            <a:pPr eaLnBrk="1" hangingPunct="1"/>
            <a:endParaRPr lang="en-US" dirty="0"/>
          </a:p>
          <a:p>
            <a:pPr eaLnBrk="1" hangingPunct="1"/>
            <a:endParaRPr lang="en-US" dirty="0"/>
          </a:p>
          <a:p>
            <a:pPr eaLnBrk="1" hangingPunct="1"/>
            <a:endParaRPr lang="en-US" dirty="0"/>
          </a:p>
          <a:p>
            <a:pPr eaLnBrk="1" hangingPunct="1"/>
            <a:endParaRPr lang="en-US" dirty="0"/>
          </a:p>
          <a:p>
            <a:pPr eaLnBrk="1" hangingPunct="1"/>
            <a:endParaRPr lang="en-US" dirty="0"/>
          </a:p>
          <a:p>
            <a:pPr eaLnBrk="1" hangingPunct="1"/>
            <a:endParaRPr lang="en-US" dirty="0"/>
          </a:p>
          <a:p>
            <a:pPr eaLnBrk="1" hangingPunct="1"/>
            <a:endParaRPr lang="en-US" dirty="0"/>
          </a:p>
          <a:p>
            <a:pPr eaLnBrk="1" hangingPunct="1"/>
            <a:endParaRPr lang="en-US" dirty="0"/>
          </a:p>
          <a:p>
            <a:pPr eaLnBrk="1" hangingPunct="1"/>
            <a:endParaRPr lang="en-US" dirty="0"/>
          </a:p>
        </p:txBody>
      </p:sp>
    </p:spTree>
  </p:cSld>
  <p:clrMapOvr>
    <a:masterClrMapping/>
  </p:clrMapOvr>
  <p:transition>
    <p:cut/>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extBox 5"/>
          <p:cNvSpPr txBox="1">
            <a:spLocks noChangeArrowheads="1"/>
          </p:cNvSpPr>
          <p:nvPr/>
        </p:nvSpPr>
        <p:spPr bwMode="auto">
          <a:xfrm>
            <a:off x="536575" y="1971675"/>
            <a:ext cx="8070850" cy="3785652"/>
          </a:xfrm>
          <a:prstGeom prst="rect">
            <a:avLst/>
          </a:prstGeom>
          <a:noFill/>
          <a:ln w="9525">
            <a:noFill/>
            <a:miter lim="800000"/>
            <a:headEnd/>
            <a:tailEnd/>
          </a:ln>
        </p:spPr>
        <p:txBody>
          <a:bodyPr>
            <a:spAutoFit/>
          </a:bodyPr>
          <a:lstStyle/>
          <a:p>
            <a:pPr algn="just"/>
            <a:r>
              <a:rPr lang="en-US" sz="2000" b="1" dirty="0" smtClean="0">
                <a:solidFill>
                  <a:srgbClr val="5577AE"/>
                </a:solidFill>
                <a:latin typeface="Optima" charset="0"/>
              </a:rPr>
              <a:t>Begin </a:t>
            </a:r>
            <a:r>
              <a:rPr lang="en-US" sz="2000" b="1" dirty="0">
                <a:solidFill>
                  <a:srgbClr val="5577AE"/>
                </a:solidFill>
                <a:latin typeface="Optima" charset="0"/>
              </a:rPr>
              <a:t>the entry with the author</a:t>
            </a:r>
            <a:r>
              <a:rPr lang="en-US" altLang="en-US" sz="2000" b="1" dirty="0">
                <a:solidFill>
                  <a:srgbClr val="5577AE"/>
                </a:solidFill>
                <a:latin typeface="Optima" charset="0"/>
              </a:rPr>
              <a:t>’</a:t>
            </a:r>
            <a:r>
              <a:rPr lang="en-US" sz="2000" b="1" dirty="0">
                <a:solidFill>
                  <a:srgbClr val="5577AE"/>
                </a:solidFill>
                <a:latin typeface="Optima" charset="0"/>
              </a:rPr>
              <a:t>s last name, followed by a comma and the rest of the name, as presented in the work. End this element with a period.</a:t>
            </a:r>
          </a:p>
          <a:p>
            <a:r>
              <a:rPr lang="en-US" sz="2000" dirty="0">
                <a:solidFill>
                  <a:srgbClr val="5577AE"/>
                </a:solidFill>
                <a:latin typeface="Optima" charset="0"/>
              </a:rPr>
              <a:t> </a:t>
            </a:r>
          </a:p>
          <a:p>
            <a:r>
              <a:rPr lang="en-US" sz="2000" i="1" dirty="0">
                <a:latin typeface="Optima" charset="0"/>
              </a:rPr>
              <a:t>Examples:</a:t>
            </a:r>
          </a:p>
          <a:p>
            <a:endParaRPr lang="en-US" sz="2000" dirty="0">
              <a:solidFill>
                <a:srgbClr val="5577AE"/>
              </a:solidFill>
              <a:latin typeface="Optima" charset="0"/>
            </a:endParaRPr>
          </a:p>
          <a:p>
            <a:pPr algn="just"/>
            <a:r>
              <a:rPr lang="en-US" sz="2000" dirty="0">
                <a:solidFill>
                  <a:srgbClr val="5577AE"/>
                </a:solidFill>
                <a:latin typeface="Optima" charset="0"/>
              </a:rPr>
              <a:t>Baron, Naomi S. </a:t>
            </a:r>
            <a:r>
              <a:rPr lang="en-US" altLang="en-US" sz="2000" dirty="0">
                <a:solidFill>
                  <a:srgbClr val="5577AE"/>
                </a:solidFill>
                <a:latin typeface="Optima" charset="0"/>
              </a:rPr>
              <a:t>“</a:t>
            </a:r>
            <a:r>
              <a:rPr lang="en-US" sz="2000" dirty="0">
                <a:solidFill>
                  <a:srgbClr val="5577AE"/>
                </a:solidFill>
                <a:latin typeface="Optima" charset="0"/>
              </a:rPr>
              <a:t>Redefining Reading: The Impact of Digital </a:t>
            </a:r>
            <a:r>
              <a:rPr lang="en-US" sz="2000" dirty="0" smtClean="0">
                <a:solidFill>
                  <a:srgbClr val="5577AE"/>
                </a:solidFill>
                <a:latin typeface="Optima" charset="0"/>
              </a:rPr>
              <a:t>Communication </a:t>
            </a:r>
            <a:r>
              <a:rPr lang="en-US" sz="2000" dirty="0">
                <a:solidFill>
                  <a:srgbClr val="5577AE"/>
                </a:solidFill>
                <a:latin typeface="Optima" charset="0"/>
              </a:rPr>
              <a:t>Media.</a:t>
            </a:r>
            <a:r>
              <a:rPr lang="en-US" altLang="en-US" sz="2000" dirty="0">
                <a:solidFill>
                  <a:srgbClr val="5577AE"/>
                </a:solidFill>
                <a:latin typeface="Optima" charset="0"/>
              </a:rPr>
              <a:t>”</a:t>
            </a:r>
            <a:r>
              <a:rPr lang="en-US" sz="2000" dirty="0">
                <a:solidFill>
                  <a:srgbClr val="5577AE"/>
                </a:solidFill>
                <a:latin typeface="Optima" charset="0"/>
              </a:rPr>
              <a:t> </a:t>
            </a:r>
            <a:r>
              <a:rPr lang="en-US" sz="2000" i="1" dirty="0">
                <a:solidFill>
                  <a:srgbClr val="5577AE"/>
                </a:solidFill>
                <a:latin typeface="Optima" charset="0"/>
              </a:rPr>
              <a:t>PMLA</a:t>
            </a:r>
            <a:r>
              <a:rPr lang="en-US" sz="2000" dirty="0">
                <a:solidFill>
                  <a:srgbClr val="5577AE"/>
                </a:solidFill>
                <a:latin typeface="Optima" charset="0"/>
              </a:rPr>
              <a:t>, vol. 128, no. 1, Jan. 2013, </a:t>
            </a:r>
            <a:r>
              <a:rPr lang="en-US" sz="2000" dirty="0" smtClean="0">
                <a:solidFill>
                  <a:srgbClr val="5577AE"/>
                </a:solidFill>
                <a:latin typeface="Optima" charset="0"/>
              </a:rPr>
              <a:t>pp.193-200</a:t>
            </a:r>
            <a:r>
              <a:rPr lang="en-US" sz="2000" dirty="0">
                <a:solidFill>
                  <a:srgbClr val="5577AE"/>
                </a:solidFill>
                <a:latin typeface="Optima" charset="0"/>
              </a:rPr>
              <a:t>.</a:t>
            </a:r>
          </a:p>
          <a:p>
            <a:endParaRPr lang="en-US" sz="2000" dirty="0">
              <a:solidFill>
                <a:srgbClr val="5577AE"/>
              </a:solidFill>
              <a:latin typeface="Optima" charset="0"/>
            </a:endParaRPr>
          </a:p>
          <a:p>
            <a:r>
              <a:rPr lang="en-US" sz="2000" dirty="0">
                <a:solidFill>
                  <a:srgbClr val="5577AE"/>
                </a:solidFill>
                <a:latin typeface="Optima" charset="0"/>
              </a:rPr>
              <a:t>Jacobs, Alan. </a:t>
            </a:r>
            <a:r>
              <a:rPr lang="en-US" sz="2000" i="1" dirty="0">
                <a:solidFill>
                  <a:srgbClr val="5577AE"/>
                </a:solidFill>
                <a:latin typeface="Optima" charset="0"/>
              </a:rPr>
              <a:t>The Pleasures of Reading in an Age of Distraction</a:t>
            </a:r>
            <a:r>
              <a:rPr lang="en-US" sz="2000" dirty="0">
                <a:solidFill>
                  <a:srgbClr val="5577AE"/>
                </a:solidFill>
                <a:latin typeface="Optima" charset="0"/>
              </a:rPr>
              <a:t>. Oxford </a:t>
            </a:r>
            <a:r>
              <a:rPr lang="en-US" sz="2000" dirty="0" smtClean="0">
                <a:solidFill>
                  <a:srgbClr val="5577AE"/>
                </a:solidFill>
                <a:latin typeface="Optima" charset="0"/>
              </a:rPr>
              <a:t>UP</a:t>
            </a:r>
            <a:r>
              <a:rPr lang="en-US" sz="2000" dirty="0">
                <a:solidFill>
                  <a:srgbClr val="5577AE"/>
                </a:solidFill>
                <a:latin typeface="Optima" charset="0"/>
              </a:rPr>
              <a:t>, 2011.</a:t>
            </a:r>
          </a:p>
        </p:txBody>
      </p:sp>
      <p:grpSp>
        <p:nvGrpSpPr>
          <p:cNvPr id="76802" name="Group 8"/>
          <p:cNvGrpSpPr>
            <a:grpSpLocks/>
          </p:cNvGrpSpPr>
          <p:nvPr/>
        </p:nvGrpSpPr>
        <p:grpSpPr bwMode="auto">
          <a:xfrm>
            <a:off x="1128713" y="712788"/>
            <a:ext cx="6773862" cy="869950"/>
            <a:chOff x="0" y="973629"/>
            <a:chExt cx="9144000" cy="1188304"/>
          </a:xfrm>
        </p:grpSpPr>
        <p:sp>
          <p:nvSpPr>
            <p:cNvPr id="12" name="Rectangle 2"/>
            <p:cNvSpPr>
              <a:spLocks noChangeArrowheads="1"/>
            </p:cNvSpPr>
            <p:nvPr/>
          </p:nvSpPr>
          <p:spPr bwMode="auto">
            <a:xfrm>
              <a:off x="0" y="973629"/>
              <a:ext cx="9144000" cy="1188304"/>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a:solidFill>
                  <a:srgbClr val="FFFFFF"/>
                </a:solidFill>
              </a:endParaRPr>
            </a:p>
          </p:txBody>
        </p:sp>
        <p:sp>
          <p:nvSpPr>
            <p:cNvPr id="76804" name="TextBox 10"/>
            <p:cNvSpPr txBox="1">
              <a:spLocks noChangeArrowheads="1"/>
            </p:cNvSpPr>
            <p:nvPr/>
          </p:nvSpPr>
          <p:spPr bwMode="auto">
            <a:xfrm>
              <a:off x="0" y="1066020"/>
              <a:ext cx="9073818" cy="798771"/>
            </a:xfrm>
            <a:prstGeom prst="rect">
              <a:avLst/>
            </a:prstGeom>
            <a:noFill/>
            <a:ln w="9525">
              <a:noFill/>
              <a:miter lim="800000"/>
              <a:headEnd/>
              <a:tailEnd/>
            </a:ln>
          </p:spPr>
          <p:txBody>
            <a:bodyPr wrap="square">
              <a:spAutoFit/>
            </a:bodyPr>
            <a:lstStyle/>
            <a:p>
              <a:pPr algn="ctr" eaLnBrk="1" hangingPunct="1"/>
              <a:r>
                <a:rPr lang="en-US" sz="3200" b="1" dirty="0"/>
                <a:t>Works-cited List: Author</a:t>
              </a:r>
            </a:p>
          </p:txBody>
        </p:sp>
      </p:gr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extBox 5"/>
          <p:cNvSpPr txBox="1">
            <a:spLocks noChangeArrowheads="1"/>
          </p:cNvSpPr>
          <p:nvPr/>
        </p:nvSpPr>
        <p:spPr bwMode="auto">
          <a:xfrm>
            <a:off x="474663" y="1570007"/>
            <a:ext cx="8445050" cy="4423262"/>
          </a:xfrm>
          <a:prstGeom prst="rect">
            <a:avLst/>
          </a:prstGeom>
          <a:noFill/>
          <a:ln w="9525">
            <a:noFill/>
            <a:miter lim="800000"/>
            <a:headEnd/>
            <a:tailEnd/>
          </a:ln>
        </p:spPr>
        <p:txBody>
          <a:bodyPr wrap="square">
            <a:spAutoFit/>
          </a:bodyPr>
          <a:lstStyle/>
          <a:p>
            <a:r>
              <a:rPr lang="en-US" sz="2400" i="1" dirty="0" smtClean="0">
                <a:latin typeface="Optima" charset="0"/>
              </a:rPr>
              <a:t>Books </a:t>
            </a:r>
            <a:r>
              <a:rPr lang="en-US" sz="2400" i="1" dirty="0">
                <a:latin typeface="Optima" charset="0"/>
              </a:rPr>
              <a:t>and websites should be in italics:</a:t>
            </a:r>
          </a:p>
          <a:p>
            <a:r>
              <a:rPr lang="en-US" sz="2400" dirty="0">
                <a:latin typeface="Optima" charset="0"/>
              </a:rPr>
              <a:t> </a:t>
            </a:r>
            <a:r>
              <a:rPr lang="en-US" sz="2400" dirty="0">
                <a:solidFill>
                  <a:srgbClr val="5577AE"/>
                </a:solidFill>
                <a:latin typeface="Optima" charset="0"/>
              </a:rPr>
              <a:t>  </a:t>
            </a:r>
          </a:p>
          <a:p>
            <a:r>
              <a:rPr lang="en-US" sz="2400" dirty="0" err="1" smtClean="0">
                <a:solidFill>
                  <a:srgbClr val="5577AE"/>
                </a:solidFill>
                <a:latin typeface="Optima" charset="0"/>
              </a:rPr>
              <a:t>Linett</a:t>
            </a:r>
            <a:r>
              <a:rPr lang="en-US" sz="2400" dirty="0">
                <a:solidFill>
                  <a:srgbClr val="5577AE"/>
                </a:solidFill>
                <a:latin typeface="Optima" charset="0"/>
              </a:rPr>
              <a:t>, </a:t>
            </a:r>
            <a:r>
              <a:rPr lang="en-US" sz="2400" dirty="0" err="1">
                <a:solidFill>
                  <a:srgbClr val="5577AE"/>
                </a:solidFill>
                <a:latin typeface="Optima" charset="0"/>
              </a:rPr>
              <a:t>Maren</a:t>
            </a:r>
            <a:r>
              <a:rPr lang="en-US" sz="2400" dirty="0">
                <a:solidFill>
                  <a:srgbClr val="5577AE"/>
                </a:solidFill>
                <a:latin typeface="Optima" charset="0"/>
              </a:rPr>
              <a:t> </a:t>
            </a:r>
            <a:r>
              <a:rPr lang="en-US" sz="2400" dirty="0" err="1">
                <a:solidFill>
                  <a:srgbClr val="5577AE"/>
                </a:solidFill>
                <a:latin typeface="Optima" charset="0"/>
              </a:rPr>
              <a:t>Tova</a:t>
            </a:r>
            <a:r>
              <a:rPr lang="en-US" sz="2400" dirty="0">
                <a:solidFill>
                  <a:srgbClr val="5577AE"/>
                </a:solidFill>
                <a:latin typeface="Optima" charset="0"/>
              </a:rPr>
              <a:t>. </a:t>
            </a:r>
            <a:r>
              <a:rPr lang="en-US" sz="2400" i="1" dirty="0">
                <a:solidFill>
                  <a:srgbClr val="5577AE"/>
                </a:solidFill>
                <a:latin typeface="Optima" charset="0"/>
              </a:rPr>
              <a:t>Modernism, Feminism, and </a:t>
            </a:r>
            <a:r>
              <a:rPr lang="en-US" sz="2400" i="1" dirty="0" err="1">
                <a:solidFill>
                  <a:srgbClr val="5577AE"/>
                </a:solidFill>
                <a:latin typeface="Optima" charset="0"/>
              </a:rPr>
              <a:t>Jewishness</a:t>
            </a:r>
            <a:r>
              <a:rPr lang="en-US" sz="2400" dirty="0">
                <a:solidFill>
                  <a:srgbClr val="5577AE"/>
                </a:solidFill>
                <a:latin typeface="Optima" charset="0"/>
              </a:rPr>
              <a:t>. Cambridge UP, </a:t>
            </a:r>
            <a:r>
              <a:rPr lang="en-US" sz="2400" dirty="0" smtClean="0">
                <a:solidFill>
                  <a:srgbClr val="5577AE"/>
                </a:solidFill>
                <a:latin typeface="Optima" charset="0"/>
              </a:rPr>
              <a:t> 2007</a:t>
            </a:r>
            <a:r>
              <a:rPr lang="en-US" sz="2400" dirty="0">
                <a:solidFill>
                  <a:srgbClr val="5577AE"/>
                </a:solidFill>
                <a:latin typeface="Optima" charset="0"/>
              </a:rPr>
              <a:t>.</a:t>
            </a:r>
          </a:p>
          <a:p>
            <a:endParaRPr lang="en-US" sz="2400" dirty="0">
              <a:latin typeface="Optima" charset="0"/>
            </a:endParaRPr>
          </a:p>
          <a:p>
            <a:r>
              <a:rPr lang="en-US" sz="2400" i="1" dirty="0">
                <a:latin typeface="Optima" charset="0"/>
              </a:rPr>
              <a:t>Periodicals (journal, magazine, newspaper article</a:t>
            </a:r>
            <a:r>
              <a:rPr lang="en-US" sz="2400" i="1" dirty="0" smtClean="0">
                <a:latin typeface="Optima" charset="0"/>
              </a:rPr>
              <a:t>) </a:t>
            </a:r>
            <a:r>
              <a:rPr lang="en-US" sz="2400" i="1" dirty="0">
                <a:latin typeface="Optima" charset="0"/>
              </a:rPr>
              <a:t>should be in quotation marks:</a:t>
            </a:r>
          </a:p>
          <a:p>
            <a:r>
              <a:rPr lang="en-US" sz="2400" dirty="0">
                <a:latin typeface="Optima" charset="0"/>
              </a:rPr>
              <a:t> </a:t>
            </a:r>
          </a:p>
          <a:p>
            <a:pPr algn="just"/>
            <a:r>
              <a:rPr lang="en-US" sz="2400" dirty="0" smtClean="0">
                <a:solidFill>
                  <a:srgbClr val="5577AE"/>
                </a:solidFill>
                <a:latin typeface="Optima" charset="0"/>
              </a:rPr>
              <a:t>Goldman</a:t>
            </a:r>
            <a:r>
              <a:rPr lang="en-US" sz="2400" dirty="0">
                <a:solidFill>
                  <a:srgbClr val="5577AE"/>
                </a:solidFill>
                <a:latin typeface="Optima" charset="0"/>
              </a:rPr>
              <a:t>, Anne. </a:t>
            </a:r>
            <a:r>
              <a:rPr lang="en-US" altLang="en-US" sz="2400" dirty="0">
                <a:solidFill>
                  <a:srgbClr val="5577AE"/>
                </a:solidFill>
                <a:latin typeface="Optima" charset="0"/>
              </a:rPr>
              <a:t>“</a:t>
            </a:r>
            <a:r>
              <a:rPr lang="en-US" sz="2400" dirty="0">
                <a:solidFill>
                  <a:srgbClr val="5577AE"/>
                </a:solidFill>
                <a:latin typeface="Optima" charset="0"/>
              </a:rPr>
              <a:t>Questions of Transport: Reading Primo Levi Reading  </a:t>
            </a:r>
            <a:r>
              <a:rPr lang="en-US" sz="2400" dirty="0" smtClean="0">
                <a:solidFill>
                  <a:srgbClr val="5577AE"/>
                </a:solidFill>
                <a:latin typeface="Optima" charset="0"/>
              </a:rPr>
              <a:t>Dante</a:t>
            </a:r>
            <a:r>
              <a:rPr lang="en-US" sz="2400" dirty="0">
                <a:solidFill>
                  <a:srgbClr val="5577AE"/>
                </a:solidFill>
                <a:latin typeface="Optima" charset="0"/>
              </a:rPr>
              <a:t>.</a:t>
            </a:r>
            <a:r>
              <a:rPr lang="en-US" altLang="en-US" sz="2400" dirty="0">
                <a:solidFill>
                  <a:srgbClr val="5577AE"/>
                </a:solidFill>
                <a:latin typeface="Optima" charset="0"/>
              </a:rPr>
              <a:t>”</a:t>
            </a:r>
            <a:r>
              <a:rPr lang="en-US" sz="2400" dirty="0">
                <a:solidFill>
                  <a:srgbClr val="5577AE"/>
                </a:solidFill>
                <a:latin typeface="Optima" charset="0"/>
              </a:rPr>
              <a:t> </a:t>
            </a:r>
            <a:r>
              <a:rPr lang="en-US" sz="2400" i="1" dirty="0">
                <a:solidFill>
                  <a:srgbClr val="5577AE"/>
                </a:solidFill>
                <a:latin typeface="Optima" charset="0"/>
              </a:rPr>
              <a:t>The Georgia Review</a:t>
            </a:r>
            <a:r>
              <a:rPr lang="en-US" sz="2400" dirty="0">
                <a:solidFill>
                  <a:srgbClr val="5577AE"/>
                </a:solidFill>
                <a:latin typeface="Optima" charset="0"/>
              </a:rPr>
              <a:t>, vol. 64, no. 1, 2010, pp. 69-88.</a:t>
            </a:r>
          </a:p>
          <a:p>
            <a:pPr eaLnBrk="1" hangingPunct="1">
              <a:lnSpc>
                <a:spcPct val="120000"/>
              </a:lnSpc>
            </a:pPr>
            <a:endParaRPr lang="en-US" sz="1600" dirty="0">
              <a:latin typeface="Optima" charset="0"/>
            </a:endParaRPr>
          </a:p>
        </p:txBody>
      </p:sp>
      <p:grpSp>
        <p:nvGrpSpPr>
          <p:cNvPr id="78850" name="Group 8"/>
          <p:cNvGrpSpPr>
            <a:grpSpLocks/>
          </p:cNvGrpSpPr>
          <p:nvPr/>
        </p:nvGrpSpPr>
        <p:grpSpPr bwMode="auto">
          <a:xfrm>
            <a:off x="1128713" y="712788"/>
            <a:ext cx="6773862" cy="512673"/>
            <a:chOff x="0" y="973629"/>
            <a:chExt cx="9144000" cy="1188304"/>
          </a:xfrm>
        </p:grpSpPr>
        <p:sp>
          <p:nvSpPr>
            <p:cNvPr id="12" name="Rectangle 2"/>
            <p:cNvSpPr>
              <a:spLocks noChangeArrowheads="1"/>
            </p:cNvSpPr>
            <p:nvPr/>
          </p:nvSpPr>
          <p:spPr bwMode="auto">
            <a:xfrm>
              <a:off x="0" y="973629"/>
              <a:ext cx="9144000" cy="1188304"/>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a:solidFill>
                  <a:srgbClr val="FFFFFF"/>
                </a:solidFill>
              </a:endParaRPr>
            </a:p>
          </p:txBody>
        </p:sp>
        <p:sp>
          <p:nvSpPr>
            <p:cNvPr id="78852" name="TextBox 10"/>
            <p:cNvSpPr txBox="1">
              <a:spLocks noChangeArrowheads="1"/>
            </p:cNvSpPr>
            <p:nvPr/>
          </p:nvSpPr>
          <p:spPr bwMode="auto">
            <a:xfrm>
              <a:off x="0" y="1043303"/>
              <a:ext cx="9073818" cy="630609"/>
            </a:xfrm>
            <a:prstGeom prst="rect">
              <a:avLst/>
            </a:prstGeom>
            <a:noFill/>
            <a:ln w="9525">
              <a:noFill/>
              <a:miter lim="800000"/>
              <a:headEnd/>
              <a:tailEnd/>
            </a:ln>
          </p:spPr>
          <p:txBody>
            <a:bodyPr wrap="square">
              <a:spAutoFit/>
            </a:bodyPr>
            <a:lstStyle/>
            <a:p>
              <a:pPr algn="ctr" eaLnBrk="1" hangingPunct="1"/>
              <a:r>
                <a:rPr lang="en-US" sz="2400" b="1" dirty="0"/>
                <a:t>Works-cited List: Title of Source</a:t>
              </a:r>
            </a:p>
          </p:txBody>
        </p:sp>
      </p:gr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TextBox 5"/>
          <p:cNvSpPr txBox="1">
            <a:spLocks noChangeArrowheads="1"/>
          </p:cNvSpPr>
          <p:nvPr/>
        </p:nvSpPr>
        <p:spPr bwMode="auto">
          <a:xfrm>
            <a:off x="479425" y="2053087"/>
            <a:ext cx="8185150" cy="1274195"/>
          </a:xfrm>
          <a:prstGeom prst="rect">
            <a:avLst/>
          </a:prstGeom>
          <a:noFill/>
          <a:ln w="9525">
            <a:noFill/>
            <a:miter lim="800000"/>
            <a:headEnd/>
            <a:tailEnd/>
          </a:ln>
        </p:spPr>
        <p:txBody>
          <a:bodyPr wrap="square">
            <a:spAutoFit/>
          </a:bodyPr>
          <a:lstStyle/>
          <a:p>
            <a:pPr eaLnBrk="1" hangingPunct="1">
              <a:lnSpc>
                <a:spcPct val="110000"/>
              </a:lnSpc>
            </a:pPr>
            <a:endParaRPr lang="en-US" sz="2400" i="1" dirty="0" smtClean="0">
              <a:latin typeface="Optima" charset="0"/>
            </a:endParaRPr>
          </a:p>
          <a:p>
            <a:pPr eaLnBrk="1" hangingPunct="1">
              <a:lnSpc>
                <a:spcPct val="110000"/>
              </a:lnSpc>
            </a:pPr>
            <a:endParaRPr lang="en-US" sz="2400" i="1" dirty="0" smtClean="0">
              <a:latin typeface="Optima" charset="0"/>
            </a:endParaRPr>
          </a:p>
          <a:p>
            <a:endParaRPr lang="en-US" sz="2400" dirty="0"/>
          </a:p>
        </p:txBody>
      </p:sp>
      <p:grpSp>
        <p:nvGrpSpPr>
          <p:cNvPr id="80898" name="Group 8"/>
          <p:cNvGrpSpPr>
            <a:grpSpLocks/>
          </p:cNvGrpSpPr>
          <p:nvPr/>
        </p:nvGrpSpPr>
        <p:grpSpPr bwMode="auto">
          <a:xfrm>
            <a:off x="1076722" y="712788"/>
            <a:ext cx="6773862" cy="1031684"/>
            <a:chOff x="0" y="973627"/>
            <a:chExt cx="9144000" cy="1409221"/>
          </a:xfrm>
        </p:grpSpPr>
        <p:sp>
          <p:nvSpPr>
            <p:cNvPr id="12" name="Rectangle 2"/>
            <p:cNvSpPr>
              <a:spLocks noChangeArrowheads="1"/>
            </p:cNvSpPr>
            <p:nvPr/>
          </p:nvSpPr>
          <p:spPr bwMode="auto">
            <a:xfrm>
              <a:off x="0" y="973627"/>
              <a:ext cx="9144000" cy="1409221"/>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a:solidFill>
                  <a:srgbClr val="FFFFFF"/>
                </a:solidFill>
              </a:endParaRPr>
            </a:p>
          </p:txBody>
        </p:sp>
        <p:sp>
          <p:nvSpPr>
            <p:cNvPr id="80900" name="TextBox 10"/>
            <p:cNvSpPr txBox="1">
              <a:spLocks noChangeArrowheads="1"/>
            </p:cNvSpPr>
            <p:nvPr/>
          </p:nvSpPr>
          <p:spPr bwMode="auto">
            <a:xfrm>
              <a:off x="0" y="1247753"/>
              <a:ext cx="9073818" cy="630608"/>
            </a:xfrm>
            <a:prstGeom prst="rect">
              <a:avLst/>
            </a:prstGeom>
            <a:noFill/>
            <a:ln w="9525">
              <a:noFill/>
              <a:miter lim="800000"/>
              <a:headEnd/>
              <a:tailEnd/>
            </a:ln>
          </p:spPr>
          <p:txBody>
            <a:bodyPr wrap="square">
              <a:spAutoFit/>
            </a:bodyPr>
            <a:lstStyle/>
            <a:p>
              <a:pPr algn="ctr" eaLnBrk="1" hangingPunct="1"/>
              <a:r>
                <a:rPr lang="en-US" sz="2400" b="1" dirty="0"/>
                <a:t>Works-cited List: Title of Container</a:t>
              </a:r>
            </a:p>
          </p:txBody>
        </p:sp>
      </p:grpSp>
      <p:sp>
        <p:nvSpPr>
          <p:cNvPr id="8" name="7 - Ορθογώνιο"/>
          <p:cNvSpPr/>
          <p:nvPr/>
        </p:nvSpPr>
        <p:spPr>
          <a:xfrm>
            <a:off x="1128713" y="2136339"/>
            <a:ext cx="6721871" cy="3046988"/>
          </a:xfrm>
          <a:prstGeom prst="rect">
            <a:avLst/>
          </a:prstGeom>
        </p:spPr>
        <p:txBody>
          <a:bodyPr wrap="square">
            <a:spAutoFit/>
          </a:bodyPr>
          <a:lstStyle/>
          <a:p>
            <a:pPr algn="just" eaLnBrk="1" hangingPunct="1"/>
            <a:r>
              <a:rPr lang="en-US" sz="2400" dirty="0" smtClean="0"/>
              <a:t>Containers are the larger wholes in which the source is located. For example, if you want to cite a poem that is listed in a collection of poems, the individual poem is the source, while the larger collection is the container. The title of the container is usually italicized and followed by a comma, since the information that follows next describes the container</a:t>
            </a:r>
            <a:r>
              <a:rPr lang="en-US" dirty="0" smtClean="0"/>
              <a:t>. </a:t>
            </a: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638356" y="2070340"/>
            <a:ext cx="8005312" cy="3656386"/>
          </a:xfrm>
          <a:prstGeom prst="rect">
            <a:avLst/>
          </a:prstGeom>
        </p:spPr>
        <p:txBody>
          <a:bodyPr wrap="square">
            <a:spAutoFit/>
          </a:bodyPr>
          <a:lstStyle/>
          <a:p>
            <a:pPr eaLnBrk="1" hangingPunct="1">
              <a:lnSpc>
                <a:spcPct val="110000"/>
              </a:lnSpc>
            </a:pPr>
            <a:r>
              <a:rPr lang="en-US" i="1" dirty="0" smtClean="0">
                <a:latin typeface="Optima" charset="0"/>
              </a:rPr>
              <a:t>Examples:</a:t>
            </a:r>
          </a:p>
          <a:p>
            <a:pPr eaLnBrk="1" hangingPunct="1">
              <a:lnSpc>
                <a:spcPct val="110000"/>
              </a:lnSpc>
            </a:pPr>
            <a:endParaRPr lang="en-US" i="1" dirty="0" smtClean="0">
              <a:latin typeface="Optima" charset="0"/>
            </a:endParaRPr>
          </a:p>
          <a:p>
            <a:pPr algn="just"/>
            <a:r>
              <a:rPr lang="en-US" sz="2400" b="1" dirty="0" err="1" smtClean="0">
                <a:solidFill>
                  <a:srgbClr val="5577AE"/>
                </a:solidFill>
              </a:rPr>
              <a:t>Bazin</a:t>
            </a:r>
            <a:r>
              <a:rPr lang="en-US" sz="2400" b="1" dirty="0" smtClean="0">
                <a:solidFill>
                  <a:srgbClr val="5577AE"/>
                </a:solidFill>
              </a:rPr>
              <a:t>, Patrick. </a:t>
            </a:r>
            <a:r>
              <a:rPr lang="en-US" altLang="en-US" sz="2400" b="1" dirty="0" smtClean="0">
                <a:solidFill>
                  <a:srgbClr val="5577AE"/>
                </a:solidFill>
              </a:rPr>
              <a:t>“</a:t>
            </a:r>
            <a:r>
              <a:rPr lang="en-US" sz="2400" b="1" dirty="0" smtClean="0">
                <a:solidFill>
                  <a:srgbClr val="5577AE"/>
                </a:solidFill>
              </a:rPr>
              <a:t>Toward </a:t>
            </a:r>
            <a:r>
              <a:rPr lang="en-US" sz="2400" b="1" dirty="0" err="1" smtClean="0">
                <a:solidFill>
                  <a:srgbClr val="5577AE"/>
                </a:solidFill>
              </a:rPr>
              <a:t>Metareading</a:t>
            </a:r>
            <a:r>
              <a:rPr lang="en-US" sz="2400" b="1" dirty="0" smtClean="0">
                <a:solidFill>
                  <a:srgbClr val="5577AE"/>
                </a:solidFill>
              </a:rPr>
              <a:t>.</a:t>
            </a:r>
            <a:r>
              <a:rPr lang="en-US" altLang="en-US" sz="2400" b="1" dirty="0" smtClean="0">
                <a:solidFill>
                  <a:srgbClr val="5577AE"/>
                </a:solidFill>
              </a:rPr>
              <a:t>”</a:t>
            </a:r>
            <a:r>
              <a:rPr lang="en-US" sz="2400" b="1" dirty="0" smtClean="0">
                <a:solidFill>
                  <a:srgbClr val="5577AE"/>
                </a:solidFill>
              </a:rPr>
              <a:t> </a:t>
            </a:r>
            <a:r>
              <a:rPr lang="en-US" sz="2400" b="1" i="1" dirty="0" smtClean="0">
                <a:solidFill>
                  <a:srgbClr val="5577AE"/>
                </a:solidFill>
              </a:rPr>
              <a:t>The Future of the Book</a:t>
            </a:r>
            <a:r>
              <a:rPr lang="en-US" sz="2400" b="1" dirty="0" smtClean="0">
                <a:solidFill>
                  <a:srgbClr val="5577AE"/>
                </a:solidFill>
              </a:rPr>
              <a:t>, edited by Geoffrey </a:t>
            </a:r>
            <a:r>
              <a:rPr lang="en-US" sz="2400" b="1" dirty="0" err="1" smtClean="0">
                <a:solidFill>
                  <a:srgbClr val="5577AE"/>
                </a:solidFill>
              </a:rPr>
              <a:t>Nunberg</a:t>
            </a:r>
            <a:r>
              <a:rPr lang="en-US" sz="2400" b="1" dirty="0" smtClean="0">
                <a:solidFill>
                  <a:srgbClr val="5577AE"/>
                </a:solidFill>
              </a:rPr>
              <a:t>, U of California P, 1996, pp. 153-68.</a:t>
            </a:r>
          </a:p>
          <a:p>
            <a:r>
              <a:rPr lang="en-US" sz="2400" b="1" dirty="0" smtClean="0">
                <a:solidFill>
                  <a:srgbClr val="5577AE"/>
                </a:solidFill>
              </a:rPr>
              <a:t> </a:t>
            </a:r>
          </a:p>
          <a:p>
            <a:pPr algn="just"/>
            <a:r>
              <a:rPr lang="en-US" sz="2400" b="1" dirty="0" err="1" smtClean="0">
                <a:solidFill>
                  <a:srgbClr val="5577AE"/>
                </a:solidFill>
              </a:rPr>
              <a:t>Hollmichel</a:t>
            </a:r>
            <a:r>
              <a:rPr lang="en-US" sz="2400" b="1" dirty="0" smtClean="0">
                <a:solidFill>
                  <a:srgbClr val="5577AE"/>
                </a:solidFill>
              </a:rPr>
              <a:t>, Stefanie. </a:t>
            </a:r>
            <a:r>
              <a:rPr lang="en-US" altLang="en-US" sz="2400" b="1" dirty="0" smtClean="0">
                <a:solidFill>
                  <a:srgbClr val="5577AE"/>
                </a:solidFill>
              </a:rPr>
              <a:t>“</a:t>
            </a:r>
            <a:r>
              <a:rPr lang="en-US" sz="2400" b="1" dirty="0" smtClean="0">
                <a:solidFill>
                  <a:srgbClr val="5577AE"/>
                </a:solidFill>
              </a:rPr>
              <a:t>The Reading Brain: Differences between Digital and Print.</a:t>
            </a:r>
            <a:r>
              <a:rPr lang="en-US" altLang="en-US" sz="2400" b="1" dirty="0" smtClean="0">
                <a:solidFill>
                  <a:srgbClr val="5577AE"/>
                </a:solidFill>
              </a:rPr>
              <a:t>”</a:t>
            </a:r>
            <a:r>
              <a:rPr lang="en-US" sz="2400" b="1" dirty="0" smtClean="0">
                <a:solidFill>
                  <a:srgbClr val="5577AE"/>
                </a:solidFill>
              </a:rPr>
              <a:t> </a:t>
            </a:r>
            <a:r>
              <a:rPr lang="en-US" sz="2400" b="1" i="1" dirty="0" smtClean="0">
                <a:solidFill>
                  <a:srgbClr val="5577AE"/>
                </a:solidFill>
              </a:rPr>
              <a:t>So Many Books</a:t>
            </a:r>
            <a:r>
              <a:rPr lang="en-US" sz="2400" b="1" dirty="0" smtClean="0">
                <a:solidFill>
                  <a:srgbClr val="5577AE"/>
                </a:solidFill>
              </a:rPr>
              <a:t>, 25 Apr. 2013, somanybooksblog.com/2013/04/25/the-reading-brain-differences-between-digital-and-print/.</a:t>
            </a:r>
            <a:endParaRPr lang="en-US" sz="2400" b="1" dirty="0">
              <a:solidFill>
                <a:srgbClr val="5577AE"/>
              </a:solidFill>
            </a:endParaRPr>
          </a:p>
        </p:txBody>
      </p:sp>
      <p:sp>
        <p:nvSpPr>
          <p:cNvPr id="4" name="Rectangle 2"/>
          <p:cNvSpPr>
            <a:spLocks noChangeArrowheads="1"/>
          </p:cNvSpPr>
          <p:nvPr/>
        </p:nvSpPr>
        <p:spPr bwMode="auto">
          <a:xfrm>
            <a:off x="1128713" y="712788"/>
            <a:ext cx="6773862" cy="1031684"/>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lvl="0" algn="ctr" eaLnBrk="1" hangingPunct="1"/>
            <a:r>
              <a:rPr lang="en-US" sz="2400" b="1" dirty="0" smtClean="0">
                <a:solidFill>
                  <a:prstClr val="black"/>
                </a:solidFill>
              </a:rPr>
              <a:t>Works-cited List: Title of Container</a:t>
            </a:r>
            <a:endParaRPr lang="en-US" sz="2400" b="1" dirty="0">
              <a:solidFill>
                <a:prstClr val="black"/>
              </a:solidFill>
            </a:endParaRPr>
          </a:p>
        </p:txBody>
      </p:sp>
    </p:spTree>
  </p:cSld>
  <p:clrMapOvr>
    <a:masterClrMapping/>
  </p:clrMapOvr>
  <p:transition>
    <p:cut/>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TextBox 5"/>
          <p:cNvSpPr txBox="1">
            <a:spLocks noChangeArrowheads="1"/>
          </p:cNvSpPr>
          <p:nvPr/>
        </p:nvSpPr>
        <p:spPr bwMode="auto">
          <a:xfrm>
            <a:off x="563563" y="2001328"/>
            <a:ext cx="8016875" cy="3416320"/>
          </a:xfrm>
          <a:prstGeom prst="rect">
            <a:avLst/>
          </a:prstGeom>
          <a:noFill/>
          <a:ln w="9525">
            <a:noFill/>
            <a:miter lim="800000"/>
            <a:headEnd/>
            <a:tailEnd/>
          </a:ln>
        </p:spPr>
        <p:txBody>
          <a:bodyPr wrap="square">
            <a:spAutoFit/>
          </a:bodyPr>
          <a:lstStyle/>
          <a:p>
            <a:pPr algn="just"/>
            <a:r>
              <a:rPr lang="en-US" sz="2400" dirty="0" smtClean="0"/>
              <a:t>In addition to the author, there may be other contributors to the source who should be credited, such as editors, illustrators, performers, translators, etc. If their contributions are relevant to your research, or necessary to identify the source, include their names in your documentation.</a:t>
            </a:r>
          </a:p>
          <a:p>
            <a:pPr algn="just"/>
            <a:r>
              <a:rPr lang="en-US" sz="2400" dirty="0" smtClean="0"/>
              <a:t> </a:t>
            </a:r>
          </a:p>
          <a:p>
            <a:pPr algn="just"/>
            <a:r>
              <a:rPr lang="en-US" sz="2400" i="1" dirty="0" smtClean="0"/>
              <a:t>Note</a:t>
            </a:r>
            <a:r>
              <a:rPr lang="en-US" sz="2400" dirty="0" smtClean="0"/>
              <a:t>: In the eighth edition, terms like editor, illustrator, translator, etc., are no longer abbreviated.</a:t>
            </a:r>
            <a:endParaRPr lang="en-US" sz="2400" dirty="0">
              <a:solidFill>
                <a:srgbClr val="5577AE"/>
              </a:solidFill>
              <a:latin typeface="Optima" charset="0"/>
            </a:endParaRPr>
          </a:p>
        </p:txBody>
      </p:sp>
      <p:grpSp>
        <p:nvGrpSpPr>
          <p:cNvPr id="2" name="Group 8"/>
          <p:cNvGrpSpPr>
            <a:grpSpLocks/>
          </p:cNvGrpSpPr>
          <p:nvPr/>
        </p:nvGrpSpPr>
        <p:grpSpPr bwMode="auto">
          <a:xfrm>
            <a:off x="1128713" y="712787"/>
            <a:ext cx="6773862" cy="1031683"/>
            <a:chOff x="0" y="973627"/>
            <a:chExt cx="9144000" cy="1409221"/>
          </a:xfrm>
        </p:grpSpPr>
        <p:sp>
          <p:nvSpPr>
            <p:cNvPr id="12" name="Rectangle 2"/>
            <p:cNvSpPr>
              <a:spLocks noChangeArrowheads="1"/>
            </p:cNvSpPr>
            <p:nvPr/>
          </p:nvSpPr>
          <p:spPr bwMode="auto">
            <a:xfrm>
              <a:off x="0" y="973627"/>
              <a:ext cx="9144000" cy="1409221"/>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a:solidFill>
                  <a:srgbClr val="FFFFFF"/>
                </a:solidFill>
              </a:endParaRPr>
            </a:p>
          </p:txBody>
        </p:sp>
        <p:sp>
          <p:nvSpPr>
            <p:cNvPr id="82948" name="TextBox 10"/>
            <p:cNvSpPr txBox="1">
              <a:spLocks noChangeArrowheads="1"/>
            </p:cNvSpPr>
            <p:nvPr/>
          </p:nvSpPr>
          <p:spPr bwMode="auto">
            <a:xfrm>
              <a:off x="0" y="1247754"/>
              <a:ext cx="9073818" cy="630608"/>
            </a:xfrm>
            <a:prstGeom prst="rect">
              <a:avLst/>
            </a:prstGeom>
            <a:noFill/>
            <a:ln w="9525">
              <a:noFill/>
              <a:miter lim="800000"/>
              <a:headEnd/>
              <a:tailEnd/>
            </a:ln>
          </p:spPr>
          <p:txBody>
            <a:bodyPr wrap="square">
              <a:spAutoFit/>
            </a:bodyPr>
            <a:lstStyle/>
            <a:p>
              <a:pPr algn="ctr" eaLnBrk="1" hangingPunct="1"/>
              <a:r>
                <a:rPr lang="en-US" sz="2400" b="1" dirty="0"/>
                <a:t>Works-cited List: Other Contributors</a:t>
              </a:r>
            </a:p>
          </p:txBody>
        </p:sp>
      </p:gr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TextBox 5"/>
          <p:cNvSpPr txBox="1">
            <a:spLocks noChangeArrowheads="1"/>
          </p:cNvSpPr>
          <p:nvPr/>
        </p:nvSpPr>
        <p:spPr bwMode="auto">
          <a:xfrm>
            <a:off x="563563" y="2249486"/>
            <a:ext cx="8016875" cy="3170099"/>
          </a:xfrm>
          <a:prstGeom prst="rect">
            <a:avLst/>
          </a:prstGeom>
          <a:noFill/>
          <a:ln w="9525">
            <a:noFill/>
            <a:miter lim="800000"/>
            <a:headEnd/>
            <a:tailEnd/>
          </a:ln>
        </p:spPr>
        <p:txBody>
          <a:bodyPr wrap="square">
            <a:spAutoFit/>
          </a:bodyPr>
          <a:lstStyle/>
          <a:p>
            <a:pPr eaLnBrk="1" hangingPunct="1"/>
            <a:r>
              <a:rPr lang="en-US" sz="2000" i="1" dirty="0" smtClean="0">
                <a:latin typeface="Optima" charset="0"/>
              </a:rPr>
              <a:t>Examples</a:t>
            </a:r>
            <a:r>
              <a:rPr lang="en-US" sz="2000" i="1" dirty="0">
                <a:latin typeface="Optima" charset="0"/>
              </a:rPr>
              <a:t>:</a:t>
            </a:r>
          </a:p>
          <a:p>
            <a:pPr eaLnBrk="1" hangingPunct="1"/>
            <a:endParaRPr lang="en-US" sz="600" i="1" dirty="0" smtClean="0">
              <a:latin typeface="Optima" charset="0"/>
            </a:endParaRPr>
          </a:p>
          <a:p>
            <a:pPr eaLnBrk="1" hangingPunct="1"/>
            <a:endParaRPr lang="en-US" sz="600" i="1" dirty="0">
              <a:latin typeface="Optima" charset="0"/>
            </a:endParaRPr>
          </a:p>
          <a:p>
            <a:pPr algn="just"/>
            <a:r>
              <a:rPr lang="en-US" sz="2400" dirty="0" err="1">
                <a:solidFill>
                  <a:srgbClr val="5577AE"/>
                </a:solidFill>
                <a:latin typeface="Optima" charset="0"/>
              </a:rPr>
              <a:t>Chartier</a:t>
            </a:r>
            <a:r>
              <a:rPr lang="en-US" sz="2400" dirty="0">
                <a:solidFill>
                  <a:srgbClr val="5577AE"/>
                </a:solidFill>
                <a:latin typeface="Optima" charset="0"/>
              </a:rPr>
              <a:t>, Roger. </a:t>
            </a:r>
            <a:r>
              <a:rPr lang="en-US" sz="2400" i="1" dirty="0">
                <a:solidFill>
                  <a:srgbClr val="5577AE"/>
                </a:solidFill>
                <a:latin typeface="Optima" charset="0"/>
              </a:rPr>
              <a:t>The Order of Books: Readers, Authors, and Libraries in Europe between the Fourteenth and Eighteenth Centuries</a:t>
            </a:r>
            <a:r>
              <a:rPr lang="en-US" sz="2400" dirty="0">
                <a:solidFill>
                  <a:srgbClr val="5577AE"/>
                </a:solidFill>
                <a:latin typeface="Optima" charset="0"/>
              </a:rPr>
              <a:t>. Translated by Lydia G. Cochrane, Stanford UP, 1994.</a:t>
            </a:r>
          </a:p>
          <a:p>
            <a:pPr algn="just"/>
            <a:r>
              <a:rPr lang="en-US" sz="2400" dirty="0">
                <a:solidFill>
                  <a:srgbClr val="5577AE"/>
                </a:solidFill>
                <a:latin typeface="Optima" charset="0"/>
              </a:rPr>
              <a:t> </a:t>
            </a:r>
          </a:p>
          <a:p>
            <a:pPr algn="just"/>
            <a:r>
              <a:rPr lang="en-US" sz="2400" dirty="0">
                <a:solidFill>
                  <a:srgbClr val="5577AE"/>
                </a:solidFill>
                <a:latin typeface="Optima" charset="0"/>
              </a:rPr>
              <a:t>Woolf, Virginia. </a:t>
            </a:r>
            <a:r>
              <a:rPr lang="en-US" sz="2400" i="1" dirty="0">
                <a:solidFill>
                  <a:srgbClr val="5577AE"/>
                </a:solidFill>
                <a:latin typeface="Optima" charset="0"/>
              </a:rPr>
              <a:t>Jacob</a:t>
            </a:r>
            <a:r>
              <a:rPr lang="en-US" altLang="en-US" sz="2400" i="1" dirty="0">
                <a:solidFill>
                  <a:srgbClr val="5577AE"/>
                </a:solidFill>
                <a:latin typeface="Optima" charset="0"/>
              </a:rPr>
              <a:t>’</a:t>
            </a:r>
            <a:r>
              <a:rPr lang="en-US" sz="2400" i="1" dirty="0">
                <a:solidFill>
                  <a:srgbClr val="5577AE"/>
                </a:solidFill>
                <a:latin typeface="Optima" charset="0"/>
              </a:rPr>
              <a:t>s Room</a:t>
            </a:r>
            <a:r>
              <a:rPr lang="en-US" sz="2400" dirty="0">
                <a:solidFill>
                  <a:srgbClr val="5577AE"/>
                </a:solidFill>
                <a:latin typeface="Optima" charset="0"/>
              </a:rPr>
              <a:t>. Annotated and with an introduction by </a:t>
            </a:r>
            <a:r>
              <a:rPr lang="en-US" sz="2400" dirty="0" err="1">
                <a:solidFill>
                  <a:srgbClr val="5577AE"/>
                </a:solidFill>
                <a:latin typeface="Optima" charset="0"/>
              </a:rPr>
              <a:t>Vara</a:t>
            </a:r>
            <a:r>
              <a:rPr lang="en-US" sz="2400" dirty="0">
                <a:solidFill>
                  <a:srgbClr val="5577AE"/>
                </a:solidFill>
                <a:latin typeface="Optima" charset="0"/>
              </a:rPr>
              <a:t> </a:t>
            </a:r>
            <a:r>
              <a:rPr lang="en-US" sz="2400" dirty="0" err="1">
                <a:solidFill>
                  <a:srgbClr val="5577AE"/>
                </a:solidFill>
                <a:latin typeface="Optima" charset="0"/>
              </a:rPr>
              <a:t>Neverow</a:t>
            </a:r>
            <a:r>
              <a:rPr lang="en-US" sz="2400" dirty="0">
                <a:solidFill>
                  <a:srgbClr val="5577AE"/>
                </a:solidFill>
                <a:latin typeface="Optima" charset="0"/>
              </a:rPr>
              <a:t>, Harcourt, Inc., 2008.</a:t>
            </a:r>
          </a:p>
        </p:txBody>
      </p:sp>
      <p:grpSp>
        <p:nvGrpSpPr>
          <p:cNvPr id="82946" name="Group 8"/>
          <p:cNvGrpSpPr>
            <a:grpSpLocks/>
          </p:cNvGrpSpPr>
          <p:nvPr/>
        </p:nvGrpSpPr>
        <p:grpSpPr bwMode="auto">
          <a:xfrm>
            <a:off x="1128713" y="712787"/>
            <a:ext cx="6773862" cy="1031683"/>
            <a:chOff x="0" y="973627"/>
            <a:chExt cx="9144000" cy="1409221"/>
          </a:xfrm>
        </p:grpSpPr>
        <p:sp>
          <p:nvSpPr>
            <p:cNvPr id="12" name="Rectangle 2"/>
            <p:cNvSpPr>
              <a:spLocks noChangeArrowheads="1"/>
            </p:cNvSpPr>
            <p:nvPr/>
          </p:nvSpPr>
          <p:spPr bwMode="auto">
            <a:xfrm>
              <a:off x="0" y="973627"/>
              <a:ext cx="9144000" cy="1409221"/>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a:solidFill>
                  <a:srgbClr val="FFFFFF"/>
                </a:solidFill>
              </a:endParaRPr>
            </a:p>
          </p:txBody>
        </p:sp>
        <p:sp>
          <p:nvSpPr>
            <p:cNvPr id="82948" name="TextBox 10"/>
            <p:cNvSpPr txBox="1">
              <a:spLocks noChangeArrowheads="1"/>
            </p:cNvSpPr>
            <p:nvPr/>
          </p:nvSpPr>
          <p:spPr bwMode="auto">
            <a:xfrm>
              <a:off x="0" y="1247754"/>
              <a:ext cx="9073818" cy="630608"/>
            </a:xfrm>
            <a:prstGeom prst="rect">
              <a:avLst/>
            </a:prstGeom>
            <a:noFill/>
            <a:ln w="9525">
              <a:noFill/>
              <a:miter lim="800000"/>
              <a:headEnd/>
              <a:tailEnd/>
            </a:ln>
          </p:spPr>
          <p:txBody>
            <a:bodyPr wrap="square">
              <a:spAutoFit/>
            </a:bodyPr>
            <a:lstStyle/>
            <a:p>
              <a:pPr algn="ctr" eaLnBrk="1" hangingPunct="1"/>
              <a:r>
                <a:rPr lang="en-US" sz="2400" b="1" dirty="0"/>
                <a:t>Works-cited List: Other Contributors</a:t>
              </a:r>
            </a:p>
          </p:txBody>
        </p:sp>
      </p:gr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TextBox 5"/>
          <p:cNvSpPr txBox="1">
            <a:spLocks noChangeArrowheads="1"/>
          </p:cNvSpPr>
          <p:nvPr/>
        </p:nvSpPr>
        <p:spPr bwMode="auto">
          <a:xfrm>
            <a:off x="520700" y="1604513"/>
            <a:ext cx="8102600" cy="5693866"/>
          </a:xfrm>
          <a:prstGeom prst="rect">
            <a:avLst/>
          </a:prstGeom>
          <a:noFill/>
          <a:ln w="9525">
            <a:noFill/>
            <a:miter lim="800000"/>
            <a:headEnd/>
            <a:tailEnd/>
          </a:ln>
        </p:spPr>
        <p:txBody>
          <a:bodyPr wrap="square">
            <a:spAutoFit/>
          </a:bodyPr>
          <a:lstStyle/>
          <a:p>
            <a:r>
              <a:rPr lang="en-US" sz="2400" dirty="0" smtClean="0"/>
              <a:t>Books are commonly issued in versions called editions. A revised edition of a book may be labeled revised edition, or be numbered (second edition, etc.). </a:t>
            </a:r>
          </a:p>
          <a:p>
            <a:endParaRPr lang="en-US" sz="2400" dirty="0" smtClean="0">
              <a:latin typeface="+mn-lt"/>
            </a:endParaRPr>
          </a:p>
          <a:p>
            <a:pPr algn="just"/>
            <a:r>
              <a:rPr lang="en-US" sz="2400" dirty="0" smtClean="0">
                <a:latin typeface="+mn-lt"/>
              </a:rPr>
              <a:t>If a source is listed as an edition or version of a work, include it in your citation.</a:t>
            </a:r>
          </a:p>
          <a:p>
            <a:endParaRPr lang="en-US" sz="2400" dirty="0">
              <a:solidFill>
                <a:srgbClr val="5577AE"/>
              </a:solidFill>
              <a:latin typeface="Optima" charset="0"/>
            </a:endParaRPr>
          </a:p>
          <a:p>
            <a:r>
              <a:rPr lang="en-US" sz="2400" i="1" dirty="0">
                <a:solidFill>
                  <a:srgbClr val="5577AE"/>
                </a:solidFill>
                <a:latin typeface="Optima" charset="0"/>
              </a:rPr>
              <a:t>The Bible</a:t>
            </a:r>
            <a:r>
              <a:rPr lang="en-US" sz="2400" dirty="0">
                <a:solidFill>
                  <a:srgbClr val="5577AE"/>
                </a:solidFill>
                <a:latin typeface="Optima" charset="0"/>
              </a:rPr>
              <a:t>. Authorized King James Version, Oxford UP, 1998.</a:t>
            </a:r>
          </a:p>
          <a:p>
            <a:r>
              <a:rPr lang="en-US" sz="2400" dirty="0">
                <a:solidFill>
                  <a:srgbClr val="5577AE"/>
                </a:solidFill>
                <a:latin typeface="Optima" charset="0"/>
              </a:rPr>
              <a:t> </a:t>
            </a:r>
          </a:p>
          <a:p>
            <a:r>
              <a:rPr lang="en-US" sz="2400" dirty="0" smtClean="0">
                <a:solidFill>
                  <a:srgbClr val="5577AE"/>
                </a:solidFill>
                <a:latin typeface="Optima" charset="0"/>
              </a:rPr>
              <a:t>Newcomb, Horace, editor. </a:t>
            </a:r>
            <a:r>
              <a:rPr lang="en-US" sz="2400" i="1" dirty="0" smtClean="0">
                <a:solidFill>
                  <a:srgbClr val="5577AE"/>
                </a:solidFill>
                <a:latin typeface="Optima" charset="0"/>
              </a:rPr>
              <a:t>Television: The Critical View</a:t>
            </a:r>
            <a:r>
              <a:rPr lang="en-US" sz="2400" dirty="0" smtClean="0">
                <a:solidFill>
                  <a:srgbClr val="5577AE"/>
                </a:solidFill>
                <a:latin typeface="Optima" charset="0"/>
              </a:rPr>
              <a:t>. 7</a:t>
            </a:r>
            <a:r>
              <a:rPr lang="en-US" sz="2400" baseline="30000" dirty="0" smtClean="0">
                <a:solidFill>
                  <a:srgbClr val="5577AE"/>
                </a:solidFill>
                <a:latin typeface="Optima" charset="0"/>
              </a:rPr>
              <a:t>th</a:t>
            </a:r>
            <a:r>
              <a:rPr lang="en-US" sz="2400" dirty="0" smtClean="0">
                <a:solidFill>
                  <a:srgbClr val="5577AE"/>
                </a:solidFill>
                <a:latin typeface="Optima" charset="0"/>
              </a:rPr>
              <a:t> ed., Oxford </a:t>
            </a:r>
          </a:p>
          <a:p>
            <a:r>
              <a:rPr lang="en-US" sz="2400" dirty="0" smtClean="0">
                <a:solidFill>
                  <a:srgbClr val="5577AE"/>
                </a:solidFill>
                <a:latin typeface="Optima" charset="0"/>
              </a:rPr>
              <a:t>UP, 2007.</a:t>
            </a:r>
          </a:p>
          <a:p>
            <a:endParaRPr lang="en-US" sz="2000" dirty="0" smtClean="0">
              <a:solidFill>
                <a:srgbClr val="5577AE"/>
              </a:solidFill>
              <a:latin typeface="Optima" charset="0"/>
            </a:endParaRPr>
          </a:p>
          <a:p>
            <a:pPr eaLnBrk="1" hangingPunct="1"/>
            <a:endParaRPr lang="en-US" sz="2000" dirty="0">
              <a:latin typeface="Optima" charset="0"/>
            </a:endParaRPr>
          </a:p>
          <a:p>
            <a:pPr eaLnBrk="1" hangingPunct="1"/>
            <a:endParaRPr lang="en-US" sz="1200" dirty="0">
              <a:latin typeface="Optima" charset="0"/>
            </a:endParaRPr>
          </a:p>
        </p:txBody>
      </p:sp>
      <p:grpSp>
        <p:nvGrpSpPr>
          <p:cNvPr id="84994" name="Group 8"/>
          <p:cNvGrpSpPr>
            <a:grpSpLocks/>
          </p:cNvGrpSpPr>
          <p:nvPr/>
        </p:nvGrpSpPr>
        <p:grpSpPr bwMode="auto">
          <a:xfrm>
            <a:off x="1128713" y="345058"/>
            <a:ext cx="6773862" cy="966158"/>
            <a:chOff x="0" y="973629"/>
            <a:chExt cx="9144000" cy="1188304"/>
          </a:xfrm>
        </p:grpSpPr>
        <p:sp>
          <p:nvSpPr>
            <p:cNvPr id="12" name="Rectangle 2"/>
            <p:cNvSpPr>
              <a:spLocks noChangeArrowheads="1"/>
            </p:cNvSpPr>
            <p:nvPr/>
          </p:nvSpPr>
          <p:spPr bwMode="auto">
            <a:xfrm>
              <a:off x="0" y="973629"/>
              <a:ext cx="9144000" cy="1188304"/>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a:solidFill>
                  <a:srgbClr val="FFFFFF"/>
                </a:solidFill>
              </a:endParaRPr>
            </a:p>
          </p:txBody>
        </p:sp>
        <p:sp>
          <p:nvSpPr>
            <p:cNvPr id="84996" name="TextBox 10"/>
            <p:cNvSpPr txBox="1">
              <a:spLocks noChangeArrowheads="1"/>
            </p:cNvSpPr>
            <p:nvPr/>
          </p:nvSpPr>
          <p:spPr bwMode="auto">
            <a:xfrm>
              <a:off x="0" y="1066020"/>
              <a:ext cx="9073818" cy="630609"/>
            </a:xfrm>
            <a:prstGeom prst="rect">
              <a:avLst/>
            </a:prstGeom>
            <a:noFill/>
            <a:ln w="9525">
              <a:noFill/>
              <a:miter lim="800000"/>
              <a:headEnd/>
              <a:tailEnd/>
            </a:ln>
          </p:spPr>
          <p:txBody>
            <a:bodyPr wrap="square">
              <a:spAutoFit/>
            </a:bodyPr>
            <a:lstStyle/>
            <a:p>
              <a:pPr algn="ctr" eaLnBrk="1" hangingPunct="1"/>
              <a:r>
                <a:rPr lang="en-US" sz="2400" b="1" dirty="0"/>
                <a:t>Works-cited List: Version</a:t>
              </a:r>
            </a:p>
          </p:txBody>
        </p:sp>
      </p:gr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TextBox 5"/>
          <p:cNvSpPr txBox="1">
            <a:spLocks noChangeArrowheads="1"/>
          </p:cNvSpPr>
          <p:nvPr/>
        </p:nvSpPr>
        <p:spPr bwMode="auto">
          <a:xfrm>
            <a:off x="520700" y="1649413"/>
            <a:ext cx="8102600" cy="4708981"/>
          </a:xfrm>
          <a:prstGeom prst="rect">
            <a:avLst/>
          </a:prstGeom>
          <a:noFill/>
          <a:ln w="9525">
            <a:noFill/>
            <a:miter lim="800000"/>
            <a:headEnd/>
            <a:tailEnd/>
          </a:ln>
        </p:spPr>
        <p:txBody>
          <a:bodyPr>
            <a:spAutoFit/>
          </a:bodyPr>
          <a:lstStyle/>
          <a:p>
            <a:endParaRPr lang="en-US" sz="2400" b="1" dirty="0">
              <a:latin typeface="Optima" charset="0"/>
            </a:endParaRPr>
          </a:p>
          <a:p>
            <a:r>
              <a:rPr lang="en-US" sz="2400" dirty="0" smtClean="0">
                <a:latin typeface="Optima" charset="0"/>
              </a:rPr>
              <a:t>If </a:t>
            </a:r>
            <a:r>
              <a:rPr lang="en-US" sz="2400" dirty="0">
                <a:latin typeface="Optima" charset="0"/>
              </a:rPr>
              <a:t>a source is part of a numbered sequence, such as a multi-volume book, or journal with both volume and issue numbers, those numbers must be listed in your citation.</a:t>
            </a:r>
          </a:p>
          <a:p>
            <a:r>
              <a:rPr lang="en-US" sz="2400" dirty="0">
                <a:solidFill>
                  <a:srgbClr val="5577AE"/>
                </a:solidFill>
                <a:latin typeface="Optima" charset="0"/>
              </a:rPr>
              <a:t> </a:t>
            </a:r>
          </a:p>
          <a:p>
            <a:pPr algn="just"/>
            <a:r>
              <a:rPr lang="en-US" sz="2400" dirty="0">
                <a:solidFill>
                  <a:srgbClr val="5577AE"/>
                </a:solidFill>
                <a:latin typeface="Optima" charset="0"/>
              </a:rPr>
              <a:t>Baron, Naomi S. </a:t>
            </a:r>
            <a:r>
              <a:rPr lang="en-US" altLang="en-US" sz="2400" dirty="0">
                <a:solidFill>
                  <a:srgbClr val="5577AE"/>
                </a:solidFill>
                <a:latin typeface="Optima" charset="0"/>
              </a:rPr>
              <a:t>“</a:t>
            </a:r>
            <a:r>
              <a:rPr lang="en-US" sz="2400" dirty="0">
                <a:solidFill>
                  <a:srgbClr val="5577AE"/>
                </a:solidFill>
                <a:latin typeface="Optima" charset="0"/>
              </a:rPr>
              <a:t>Redefining Reading: The Impact of Digital </a:t>
            </a:r>
            <a:r>
              <a:rPr lang="en-US" sz="2400" dirty="0" smtClean="0">
                <a:solidFill>
                  <a:srgbClr val="5577AE"/>
                </a:solidFill>
                <a:latin typeface="Optima" charset="0"/>
              </a:rPr>
              <a:t>Communication </a:t>
            </a:r>
            <a:r>
              <a:rPr lang="en-US" sz="2400" dirty="0">
                <a:solidFill>
                  <a:srgbClr val="5577AE"/>
                </a:solidFill>
                <a:latin typeface="Optima" charset="0"/>
              </a:rPr>
              <a:t>Media.</a:t>
            </a:r>
            <a:r>
              <a:rPr lang="en-US" altLang="en-US" sz="2400" dirty="0">
                <a:solidFill>
                  <a:srgbClr val="5577AE"/>
                </a:solidFill>
                <a:latin typeface="Optima" charset="0"/>
              </a:rPr>
              <a:t>”</a:t>
            </a:r>
            <a:r>
              <a:rPr lang="en-US" sz="2400" dirty="0">
                <a:solidFill>
                  <a:srgbClr val="5577AE"/>
                </a:solidFill>
                <a:latin typeface="Optima" charset="0"/>
              </a:rPr>
              <a:t> </a:t>
            </a:r>
            <a:r>
              <a:rPr lang="en-US" sz="2400" i="1" dirty="0">
                <a:solidFill>
                  <a:srgbClr val="5577AE"/>
                </a:solidFill>
                <a:latin typeface="Optima" charset="0"/>
              </a:rPr>
              <a:t>PMLA</a:t>
            </a:r>
            <a:r>
              <a:rPr lang="en-US" sz="2400" dirty="0">
                <a:solidFill>
                  <a:srgbClr val="5577AE"/>
                </a:solidFill>
                <a:latin typeface="Optima" charset="0"/>
              </a:rPr>
              <a:t>, vol. 128, no. 1, Jan. 2013, pp. </a:t>
            </a:r>
            <a:r>
              <a:rPr lang="en-US" sz="2400" dirty="0" smtClean="0">
                <a:solidFill>
                  <a:srgbClr val="5577AE"/>
                </a:solidFill>
                <a:latin typeface="Optima" charset="0"/>
              </a:rPr>
              <a:t>193-200</a:t>
            </a:r>
            <a:r>
              <a:rPr lang="en-US" sz="2400" dirty="0">
                <a:solidFill>
                  <a:srgbClr val="5577AE"/>
                </a:solidFill>
                <a:latin typeface="Optima" charset="0"/>
              </a:rPr>
              <a:t>.</a:t>
            </a:r>
          </a:p>
          <a:p>
            <a:pPr algn="just"/>
            <a:r>
              <a:rPr lang="en-US" sz="2400" dirty="0">
                <a:solidFill>
                  <a:srgbClr val="5577AE"/>
                </a:solidFill>
                <a:latin typeface="Optima" charset="0"/>
              </a:rPr>
              <a:t>  </a:t>
            </a:r>
          </a:p>
          <a:p>
            <a:pPr algn="just"/>
            <a:r>
              <a:rPr lang="en-US" sz="2400" dirty="0" err="1">
                <a:solidFill>
                  <a:srgbClr val="5577AE"/>
                </a:solidFill>
                <a:latin typeface="Optima" charset="0"/>
              </a:rPr>
              <a:t>Wellek</a:t>
            </a:r>
            <a:r>
              <a:rPr lang="en-US" sz="2400" dirty="0">
                <a:solidFill>
                  <a:srgbClr val="5577AE"/>
                </a:solidFill>
                <a:latin typeface="Optima" charset="0"/>
              </a:rPr>
              <a:t>, René. </a:t>
            </a:r>
            <a:r>
              <a:rPr lang="en-US" sz="2400" i="1" dirty="0">
                <a:solidFill>
                  <a:srgbClr val="5577AE"/>
                </a:solidFill>
                <a:latin typeface="Optima" charset="0"/>
              </a:rPr>
              <a:t>A History of Modern Criticism</a:t>
            </a:r>
            <a:r>
              <a:rPr lang="en-US" sz="2400" dirty="0">
                <a:solidFill>
                  <a:srgbClr val="5577AE"/>
                </a:solidFill>
                <a:latin typeface="Optima" charset="0"/>
              </a:rPr>
              <a:t>, 1750-1950. Vol. 5, Yale </a:t>
            </a:r>
            <a:r>
              <a:rPr lang="en-US" sz="2400" dirty="0" smtClean="0">
                <a:solidFill>
                  <a:srgbClr val="5577AE"/>
                </a:solidFill>
                <a:latin typeface="Optima" charset="0"/>
              </a:rPr>
              <a:t>UP</a:t>
            </a:r>
            <a:r>
              <a:rPr lang="en-US" sz="2400" dirty="0">
                <a:solidFill>
                  <a:srgbClr val="5577AE"/>
                </a:solidFill>
                <a:latin typeface="Optima" charset="0"/>
              </a:rPr>
              <a:t>, 1986.</a:t>
            </a:r>
          </a:p>
          <a:p>
            <a:pPr eaLnBrk="1" hangingPunct="1"/>
            <a:endParaRPr lang="en-US" sz="2400" dirty="0">
              <a:latin typeface="Optima" charset="0"/>
            </a:endParaRPr>
          </a:p>
          <a:p>
            <a:pPr eaLnBrk="1" hangingPunct="1"/>
            <a:endParaRPr lang="en-US" sz="1200" dirty="0">
              <a:latin typeface="Optima" charset="0"/>
            </a:endParaRPr>
          </a:p>
        </p:txBody>
      </p:sp>
      <p:grpSp>
        <p:nvGrpSpPr>
          <p:cNvPr id="87042" name="Group 8"/>
          <p:cNvGrpSpPr>
            <a:grpSpLocks/>
          </p:cNvGrpSpPr>
          <p:nvPr/>
        </p:nvGrpSpPr>
        <p:grpSpPr bwMode="auto">
          <a:xfrm>
            <a:off x="1128713" y="712788"/>
            <a:ext cx="6773862" cy="869950"/>
            <a:chOff x="0" y="973629"/>
            <a:chExt cx="9144000" cy="1188304"/>
          </a:xfrm>
        </p:grpSpPr>
        <p:sp>
          <p:nvSpPr>
            <p:cNvPr id="12" name="Rectangle 2"/>
            <p:cNvSpPr>
              <a:spLocks noChangeArrowheads="1"/>
            </p:cNvSpPr>
            <p:nvPr/>
          </p:nvSpPr>
          <p:spPr bwMode="auto">
            <a:xfrm>
              <a:off x="0" y="973629"/>
              <a:ext cx="9144000" cy="1188304"/>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a:solidFill>
                  <a:srgbClr val="FFFFFF"/>
                </a:solidFill>
              </a:endParaRPr>
            </a:p>
          </p:txBody>
        </p:sp>
        <p:sp>
          <p:nvSpPr>
            <p:cNvPr id="87044" name="TextBox 10"/>
            <p:cNvSpPr txBox="1">
              <a:spLocks noChangeArrowheads="1"/>
            </p:cNvSpPr>
            <p:nvPr/>
          </p:nvSpPr>
          <p:spPr bwMode="auto">
            <a:xfrm>
              <a:off x="0" y="1066020"/>
              <a:ext cx="9073818" cy="630609"/>
            </a:xfrm>
            <a:prstGeom prst="rect">
              <a:avLst/>
            </a:prstGeom>
            <a:noFill/>
            <a:ln w="9525">
              <a:noFill/>
              <a:miter lim="800000"/>
              <a:headEnd/>
              <a:tailEnd/>
            </a:ln>
          </p:spPr>
          <p:txBody>
            <a:bodyPr wrap="square">
              <a:spAutoFit/>
            </a:bodyPr>
            <a:lstStyle/>
            <a:p>
              <a:pPr algn="ctr" eaLnBrk="1" hangingPunct="1"/>
              <a:r>
                <a:rPr lang="en-US" sz="2400" b="1" dirty="0"/>
                <a:t>Works-cited List: Number</a:t>
              </a:r>
            </a:p>
          </p:txBody>
        </p:sp>
      </p:gr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TextBox 5"/>
          <p:cNvSpPr txBox="1">
            <a:spLocks noChangeArrowheads="1"/>
          </p:cNvSpPr>
          <p:nvPr/>
        </p:nvSpPr>
        <p:spPr bwMode="auto">
          <a:xfrm>
            <a:off x="520700" y="1716088"/>
            <a:ext cx="8102600" cy="4893647"/>
          </a:xfrm>
          <a:prstGeom prst="rect">
            <a:avLst/>
          </a:prstGeom>
          <a:noFill/>
          <a:ln w="9525">
            <a:noFill/>
            <a:miter lim="800000"/>
            <a:headEnd/>
            <a:tailEnd/>
          </a:ln>
        </p:spPr>
        <p:txBody>
          <a:bodyPr>
            <a:spAutoFit/>
          </a:bodyPr>
          <a:lstStyle/>
          <a:p>
            <a:pPr algn="just"/>
            <a:endParaRPr lang="en-US" sz="2400" dirty="0" smtClean="0">
              <a:latin typeface="Optima" charset="0"/>
            </a:endParaRPr>
          </a:p>
          <a:p>
            <a:pPr algn="just"/>
            <a:r>
              <a:rPr lang="en-US" sz="2400" dirty="0" smtClean="0">
                <a:latin typeface="Optima" charset="0"/>
              </a:rPr>
              <a:t>The </a:t>
            </a:r>
            <a:r>
              <a:rPr lang="en-US" sz="2400" dirty="0">
                <a:latin typeface="Optima" charset="0"/>
              </a:rPr>
              <a:t>publisher produces or distributes the source to the public. If there is more than one publisher, and they are all are relevant to your research, list them in your citation, separated by a forward slash (/).</a:t>
            </a:r>
          </a:p>
          <a:p>
            <a:endParaRPr lang="en-US" sz="2000" dirty="0">
              <a:solidFill>
                <a:srgbClr val="5577AE"/>
              </a:solidFill>
              <a:latin typeface="Optima" charset="0"/>
            </a:endParaRPr>
          </a:p>
          <a:p>
            <a:r>
              <a:rPr lang="en-US" sz="2400" i="1" dirty="0" smtClean="0">
                <a:solidFill>
                  <a:srgbClr val="000000"/>
                </a:solidFill>
                <a:latin typeface="Optima" charset="0"/>
              </a:rPr>
              <a:t>Example:</a:t>
            </a:r>
            <a:r>
              <a:rPr lang="en-US" sz="2400" dirty="0">
                <a:solidFill>
                  <a:srgbClr val="5577AE"/>
                </a:solidFill>
                <a:latin typeface="Optima" charset="0"/>
              </a:rPr>
              <a:t> </a:t>
            </a:r>
          </a:p>
          <a:p>
            <a:r>
              <a:rPr lang="en-US" sz="2400" dirty="0">
                <a:solidFill>
                  <a:srgbClr val="5577AE"/>
                </a:solidFill>
                <a:latin typeface="Optima" charset="0"/>
              </a:rPr>
              <a:t> </a:t>
            </a:r>
          </a:p>
          <a:p>
            <a:r>
              <a:rPr lang="en-US" sz="2400" dirty="0">
                <a:solidFill>
                  <a:srgbClr val="5577AE"/>
                </a:solidFill>
                <a:latin typeface="Optima" charset="0"/>
              </a:rPr>
              <a:t>Jacobs, Alan. </a:t>
            </a:r>
            <a:r>
              <a:rPr lang="en-US" sz="2400" i="1" dirty="0">
                <a:solidFill>
                  <a:srgbClr val="5577AE"/>
                </a:solidFill>
                <a:latin typeface="Optima" charset="0"/>
              </a:rPr>
              <a:t>The Pleasures of Reading in an Age of Distraction.</a:t>
            </a:r>
            <a:r>
              <a:rPr lang="en-US" sz="2400" dirty="0">
                <a:solidFill>
                  <a:srgbClr val="5577AE"/>
                </a:solidFill>
                <a:latin typeface="Optima" charset="0"/>
              </a:rPr>
              <a:t> Oxford </a:t>
            </a:r>
            <a:r>
              <a:rPr lang="en-US" sz="2400" dirty="0" smtClean="0">
                <a:solidFill>
                  <a:srgbClr val="5577AE"/>
                </a:solidFill>
                <a:latin typeface="Optima" charset="0"/>
              </a:rPr>
              <a:t>UP</a:t>
            </a:r>
            <a:r>
              <a:rPr lang="en-US" sz="2400" dirty="0">
                <a:solidFill>
                  <a:srgbClr val="5577AE"/>
                </a:solidFill>
                <a:latin typeface="Optima" charset="0"/>
              </a:rPr>
              <a:t>, 2011.</a:t>
            </a:r>
          </a:p>
          <a:p>
            <a:r>
              <a:rPr lang="en-US" sz="2400" dirty="0">
                <a:solidFill>
                  <a:srgbClr val="5577AE"/>
                </a:solidFill>
                <a:latin typeface="Optima" charset="0"/>
              </a:rPr>
              <a:t> </a:t>
            </a:r>
          </a:p>
          <a:p>
            <a:pPr eaLnBrk="1" hangingPunct="1"/>
            <a:endParaRPr lang="en-US" sz="2000" b="1" dirty="0">
              <a:latin typeface="Optima" charset="0"/>
            </a:endParaRPr>
          </a:p>
          <a:p>
            <a:pPr eaLnBrk="1" hangingPunct="1"/>
            <a:endParaRPr lang="en-US" sz="2000" dirty="0">
              <a:latin typeface="Optima" charset="0"/>
            </a:endParaRPr>
          </a:p>
          <a:p>
            <a:pPr eaLnBrk="1" hangingPunct="1"/>
            <a:endParaRPr lang="en-US" sz="1200" dirty="0">
              <a:latin typeface="Optima" charset="0"/>
            </a:endParaRPr>
          </a:p>
        </p:txBody>
      </p:sp>
      <p:grpSp>
        <p:nvGrpSpPr>
          <p:cNvPr id="89090" name="Group 8"/>
          <p:cNvGrpSpPr>
            <a:grpSpLocks/>
          </p:cNvGrpSpPr>
          <p:nvPr/>
        </p:nvGrpSpPr>
        <p:grpSpPr bwMode="auto">
          <a:xfrm>
            <a:off x="1128713" y="712788"/>
            <a:ext cx="6773862" cy="869950"/>
            <a:chOff x="0" y="973629"/>
            <a:chExt cx="9144000" cy="1188304"/>
          </a:xfrm>
        </p:grpSpPr>
        <p:sp>
          <p:nvSpPr>
            <p:cNvPr id="12" name="Rectangle 2"/>
            <p:cNvSpPr>
              <a:spLocks noChangeArrowheads="1"/>
            </p:cNvSpPr>
            <p:nvPr/>
          </p:nvSpPr>
          <p:spPr bwMode="auto">
            <a:xfrm>
              <a:off x="0" y="973629"/>
              <a:ext cx="9144000" cy="1188304"/>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a:solidFill>
                  <a:srgbClr val="FFFFFF"/>
                </a:solidFill>
              </a:endParaRPr>
            </a:p>
          </p:txBody>
        </p:sp>
        <p:sp>
          <p:nvSpPr>
            <p:cNvPr id="89092" name="TextBox 10"/>
            <p:cNvSpPr txBox="1">
              <a:spLocks noChangeArrowheads="1"/>
            </p:cNvSpPr>
            <p:nvPr/>
          </p:nvSpPr>
          <p:spPr bwMode="auto">
            <a:xfrm>
              <a:off x="0" y="1066020"/>
              <a:ext cx="9073818" cy="630609"/>
            </a:xfrm>
            <a:prstGeom prst="rect">
              <a:avLst/>
            </a:prstGeom>
            <a:noFill/>
            <a:ln w="9525">
              <a:noFill/>
              <a:miter lim="800000"/>
              <a:headEnd/>
              <a:tailEnd/>
            </a:ln>
          </p:spPr>
          <p:txBody>
            <a:bodyPr wrap="square">
              <a:spAutoFit/>
            </a:bodyPr>
            <a:lstStyle/>
            <a:p>
              <a:pPr algn="ctr" eaLnBrk="1" hangingPunct="1"/>
              <a:r>
                <a:rPr lang="en-US" sz="2400" b="1" dirty="0"/>
                <a:t>Works-cited List: Publisher</a:t>
              </a:r>
            </a:p>
          </p:txBody>
        </p:sp>
      </p:gr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Box 5"/>
          <p:cNvSpPr txBox="1">
            <a:spLocks noChangeArrowheads="1"/>
          </p:cNvSpPr>
          <p:nvPr/>
        </p:nvSpPr>
        <p:spPr bwMode="auto">
          <a:xfrm>
            <a:off x="1031875" y="948906"/>
            <a:ext cx="7080250" cy="4093428"/>
          </a:xfrm>
          <a:prstGeom prst="rect">
            <a:avLst/>
          </a:prstGeom>
          <a:noFill/>
          <a:ln>
            <a:noFill/>
          </a:ln>
          <a:extLst>
            <a:ext uri="{909E8E84-426E-40dd-AFC4-6F175D3DCCD1}"/>
            <a:ext uri="{91240B29-F687-4f45-9708-019B960494DF}"/>
          </a:extLst>
        </p:spPr>
        <p:txBody>
          <a:bodyPr wrap="square">
            <a:spAutoFit/>
          </a:bodyPr>
          <a:lstStyle/>
          <a:p>
            <a:pPr eaLnBrk="1" hangingPunct="1"/>
            <a:r>
              <a:rPr lang="en-US" sz="2000" b="1" dirty="0">
                <a:latin typeface="Optima" charset="0"/>
                <a:cs typeface="Arial" pitchFamily="34" charset="0"/>
              </a:rPr>
              <a:t>This presentation will cover:</a:t>
            </a:r>
          </a:p>
          <a:p>
            <a:pPr eaLnBrk="1" hangingPunct="1"/>
            <a:endParaRPr lang="en-US" sz="2000" b="1" dirty="0">
              <a:latin typeface="Optima" charset="0"/>
              <a:cs typeface="Arial" pitchFamily="34" charset="0"/>
            </a:endParaRPr>
          </a:p>
          <a:p>
            <a:pPr marL="693738" lvl="1" indent="-236538" eaLnBrk="1" hangingPunct="1">
              <a:buFont typeface="Arial" pitchFamily="34" charset="0"/>
              <a:buChar char="•"/>
            </a:pPr>
            <a:r>
              <a:rPr lang="en-US" sz="2000" dirty="0">
                <a:latin typeface="Optima" charset="0"/>
                <a:cs typeface="Arial" pitchFamily="34" charset="0"/>
              </a:rPr>
              <a:t>How to format a paper in MLA style (8</a:t>
            </a:r>
            <a:r>
              <a:rPr lang="en-US" sz="2000" baseline="30000" dirty="0">
                <a:latin typeface="Optima" charset="0"/>
                <a:cs typeface="Arial" pitchFamily="34" charset="0"/>
              </a:rPr>
              <a:t>th</a:t>
            </a:r>
            <a:r>
              <a:rPr lang="en-US" sz="2000" dirty="0">
                <a:latin typeface="Optima" charset="0"/>
                <a:cs typeface="Arial" pitchFamily="34" charset="0"/>
              </a:rPr>
              <a:t> ed.)</a:t>
            </a:r>
          </a:p>
          <a:p>
            <a:pPr marL="1143000" lvl="2" indent="-228600" eaLnBrk="1" hangingPunct="1">
              <a:buFont typeface="Arial" pitchFamily="34" charset="0"/>
              <a:buChar char="•"/>
            </a:pPr>
            <a:r>
              <a:rPr lang="en-US" sz="2000" dirty="0">
                <a:latin typeface="Optima" charset="0"/>
                <a:cs typeface="Arial" pitchFamily="34" charset="0"/>
              </a:rPr>
              <a:t>General guidelines</a:t>
            </a:r>
          </a:p>
          <a:p>
            <a:pPr marL="1143000" lvl="2" indent="-228600" eaLnBrk="1" hangingPunct="1">
              <a:buFont typeface="Arial" pitchFamily="34" charset="0"/>
              <a:buChar char="•"/>
            </a:pPr>
            <a:r>
              <a:rPr lang="en-US" sz="2000" dirty="0">
                <a:latin typeface="Optima" charset="0"/>
                <a:cs typeface="Arial" pitchFamily="34" charset="0"/>
              </a:rPr>
              <a:t>First page format</a:t>
            </a:r>
          </a:p>
          <a:p>
            <a:pPr marL="1143000" lvl="2" indent="-228600" eaLnBrk="1" hangingPunct="1">
              <a:buFont typeface="Arial" pitchFamily="34" charset="0"/>
              <a:buChar char="•"/>
            </a:pPr>
            <a:r>
              <a:rPr lang="en-US" sz="2000" dirty="0">
                <a:latin typeface="Optima" charset="0"/>
                <a:cs typeface="Arial" pitchFamily="34" charset="0"/>
              </a:rPr>
              <a:t>Section headings</a:t>
            </a:r>
          </a:p>
          <a:p>
            <a:pPr marL="1143000" lvl="2" indent="-228600" eaLnBrk="1" hangingPunct="1"/>
            <a:endParaRPr lang="en-US" sz="2000" dirty="0">
              <a:latin typeface="Optima" charset="0"/>
              <a:cs typeface="Arial" pitchFamily="34" charset="0"/>
            </a:endParaRPr>
          </a:p>
          <a:p>
            <a:pPr marL="693738" lvl="1" indent="-236538" eaLnBrk="1" hangingPunct="1">
              <a:buFont typeface="Arial" pitchFamily="34" charset="0"/>
              <a:buChar char="•"/>
            </a:pPr>
            <a:r>
              <a:rPr lang="en-US" sz="2000" dirty="0">
                <a:latin typeface="Optima" charset="0"/>
                <a:cs typeface="Arial" pitchFamily="34" charset="0"/>
              </a:rPr>
              <a:t>In-text citations</a:t>
            </a:r>
          </a:p>
          <a:p>
            <a:pPr marL="1143000" lvl="2" indent="-228600" eaLnBrk="1" hangingPunct="1">
              <a:buFont typeface="Arial" pitchFamily="34" charset="0"/>
              <a:buChar char="•"/>
            </a:pPr>
            <a:r>
              <a:rPr lang="en-US" sz="2000" dirty="0">
                <a:latin typeface="Optima" charset="0"/>
                <a:cs typeface="Arial" pitchFamily="34" charset="0"/>
              </a:rPr>
              <a:t>Formatting quotations</a:t>
            </a:r>
          </a:p>
          <a:p>
            <a:pPr marL="1143000" lvl="2" indent="-228600" eaLnBrk="1" hangingPunct="1"/>
            <a:endParaRPr lang="en-US" sz="2000" dirty="0">
              <a:latin typeface="Optima" charset="0"/>
              <a:cs typeface="Arial" pitchFamily="34" charset="0"/>
            </a:endParaRPr>
          </a:p>
          <a:p>
            <a:pPr marL="693738" lvl="1" indent="-236538" eaLnBrk="1" hangingPunct="1">
              <a:buFont typeface="Arial" pitchFamily="34" charset="0"/>
              <a:buChar char="•"/>
            </a:pPr>
            <a:r>
              <a:rPr lang="en-US" sz="2000" dirty="0">
                <a:latin typeface="Optima" charset="0"/>
                <a:cs typeface="Arial" pitchFamily="34" charset="0"/>
              </a:rPr>
              <a:t>Documenting sources in MLA style (8</a:t>
            </a:r>
            <a:r>
              <a:rPr lang="en-US" sz="2000" baseline="30000" dirty="0">
                <a:latin typeface="Optima" charset="0"/>
                <a:cs typeface="Arial" pitchFamily="34" charset="0"/>
              </a:rPr>
              <a:t>th</a:t>
            </a:r>
            <a:r>
              <a:rPr lang="en-US" sz="2000" dirty="0">
                <a:latin typeface="Optima" charset="0"/>
                <a:cs typeface="Arial" pitchFamily="34" charset="0"/>
              </a:rPr>
              <a:t> ed.)</a:t>
            </a:r>
          </a:p>
          <a:p>
            <a:pPr marL="1143000" lvl="2" indent="-228600" eaLnBrk="1" hangingPunct="1">
              <a:buFont typeface="Arial" pitchFamily="34" charset="0"/>
              <a:buChar char="•"/>
            </a:pPr>
            <a:r>
              <a:rPr lang="en-US" sz="2000" dirty="0">
                <a:latin typeface="Optima" charset="0"/>
                <a:cs typeface="Arial" pitchFamily="34" charset="0"/>
              </a:rPr>
              <a:t>Core elements</a:t>
            </a:r>
          </a:p>
          <a:p>
            <a:pPr marL="1143000" lvl="2" indent="-228600" eaLnBrk="1" hangingPunct="1">
              <a:buFont typeface="Arial" pitchFamily="34" charset="0"/>
              <a:buChar char="•"/>
            </a:pPr>
            <a:r>
              <a:rPr lang="en-US" sz="2000" dirty="0">
                <a:latin typeface="Optima" charset="0"/>
                <a:cs typeface="Arial" pitchFamily="34" charset="0"/>
              </a:rPr>
              <a:t>List of works cited</a:t>
            </a:r>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TextBox 5"/>
          <p:cNvSpPr txBox="1">
            <a:spLocks noChangeArrowheads="1"/>
          </p:cNvSpPr>
          <p:nvPr/>
        </p:nvSpPr>
        <p:spPr bwMode="auto">
          <a:xfrm>
            <a:off x="520700" y="2022475"/>
            <a:ext cx="8102600" cy="5386090"/>
          </a:xfrm>
          <a:prstGeom prst="rect">
            <a:avLst/>
          </a:prstGeom>
          <a:noFill/>
          <a:ln w="9525">
            <a:noFill/>
            <a:miter lim="800000"/>
            <a:headEnd/>
            <a:tailEnd/>
          </a:ln>
        </p:spPr>
        <p:txBody>
          <a:bodyPr>
            <a:spAutoFit/>
          </a:bodyPr>
          <a:lstStyle/>
          <a:p>
            <a:pPr algn="just" eaLnBrk="1" hangingPunct="1"/>
            <a:r>
              <a:rPr lang="en-US" sz="2400" dirty="0" smtClean="0">
                <a:latin typeface="Optima" charset="0"/>
              </a:rPr>
              <a:t>The </a:t>
            </a:r>
            <a:r>
              <a:rPr lang="en-US" sz="2400" dirty="0">
                <a:latin typeface="Optima" charset="0"/>
              </a:rPr>
              <a:t>same source may have been published on more than one </a:t>
            </a:r>
            <a:r>
              <a:rPr lang="en-US" sz="2400" dirty="0" smtClean="0">
                <a:latin typeface="Optima" charset="0"/>
              </a:rPr>
              <a:t>date, such </a:t>
            </a:r>
            <a:r>
              <a:rPr lang="en-US" sz="2400" dirty="0">
                <a:latin typeface="Optima" charset="0"/>
              </a:rPr>
              <a:t>as an online version of an original source. When the source has more than one date, use the date that is most relevant to your use of it.</a:t>
            </a:r>
          </a:p>
          <a:p>
            <a:pPr eaLnBrk="1" hangingPunct="1"/>
            <a:endParaRPr lang="en-US" sz="2400" b="1" dirty="0" smtClean="0">
              <a:solidFill>
                <a:srgbClr val="5577AE"/>
              </a:solidFill>
              <a:latin typeface="Optima" charset="0"/>
            </a:endParaRPr>
          </a:p>
          <a:p>
            <a:pPr eaLnBrk="1" hangingPunct="1"/>
            <a:r>
              <a:rPr lang="en-US" sz="2400" dirty="0" smtClean="0"/>
              <a:t>(If you</a:t>
            </a:r>
            <a:r>
              <a:rPr lang="en-US" altLang="en-US" sz="2400" dirty="0" smtClean="0"/>
              <a:t>’</a:t>
            </a:r>
            <a:r>
              <a:rPr lang="en-US" sz="2400" dirty="0" smtClean="0"/>
              <a:t>re unsure about which date to use, go with the date of the source</a:t>
            </a:r>
            <a:r>
              <a:rPr lang="en-US" altLang="en-US" sz="2400" dirty="0" smtClean="0"/>
              <a:t>’</a:t>
            </a:r>
            <a:r>
              <a:rPr lang="en-US" sz="2400" dirty="0" smtClean="0"/>
              <a:t>s original publication.)</a:t>
            </a:r>
          </a:p>
          <a:p>
            <a:pPr eaLnBrk="1" hangingPunct="1"/>
            <a:endParaRPr lang="en-US" sz="2400" b="1" dirty="0" smtClean="0">
              <a:solidFill>
                <a:srgbClr val="5577AE"/>
              </a:solidFill>
              <a:latin typeface="Optima" charset="0"/>
            </a:endParaRPr>
          </a:p>
          <a:p>
            <a:pPr algn="just" eaLnBrk="1" hangingPunct="1"/>
            <a:r>
              <a:rPr lang="en-US" sz="2400" dirty="0" smtClean="0">
                <a:solidFill>
                  <a:srgbClr val="5577AE"/>
                </a:solidFill>
                <a:latin typeface="Optima" charset="0"/>
              </a:rPr>
              <a:t>Belton</a:t>
            </a:r>
            <a:r>
              <a:rPr lang="en-US" sz="2400" dirty="0">
                <a:solidFill>
                  <a:srgbClr val="5577AE"/>
                </a:solidFill>
                <a:latin typeface="Optima" charset="0"/>
              </a:rPr>
              <a:t>, John. </a:t>
            </a:r>
            <a:r>
              <a:rPr lang="en-US" altLang="en-US" sz="2400" dirty="0">
                <a:solidFill>
                  <a:srgbClr val="5577AE"/>
                </a:solidFill>
                <a:latin typeface="Optima" charset="0"/>
              </a:rPr>
              <a:t>“</a:t>
            </a:r>
            <a:r>
              <a:rPr lang="en-US" sz="2400" dirty="0">
                <a:solidFill>
                  <a:srgbClr val="5577AE"/>
                </a:solidFill>
                <a:latin typeface="Optima" charset="0"/>
              </a:rPr>
              <a:t>Painting by the Numbers: The Digital Intermediate.</a:t>
            </a:r>
            <a:r>
              <a:rPr lang="en-US" altLang="en-US" sz="2400" dirty="0">
                <a:solidFill>
                  <a:srgbClr val="5577AE"/>
                </a:solidFill>
                <a:latin typeface="Optima" charset="0"/>
              </a:rPr>
              <a:t>”</a:t>
            </a:r>
            <a:r>
              <a:rPr lang="en-US" sz="2400" dirty="0">
                <a:solidFill>
                  <a:srgbClr val="5577AE"/>
                </a:solidFill>
                <a:latin typeface="Optima" charset="0"/>
              </a:rPr>
              <a:t> </a:t>
            </a:r>
            <a:r>
              <a:rPr lang="en-US" sz="2400" i="1" dirty="0">
                <a:solidFill>
                  <a:srgbClr val="5577AE"/>
                </a:solidFill>
                <a:latin typeface="Optima" charset="0"/>
              </a:rPr>
              <a:t>Film </a:t>
            </a:r>
            <a:r>
              <a:rPr lang="en-US" sz="2400" i="1" dirty="0" smtClean="0">
                <a:solidFill>
                  <a:srgbClr val="5577AE"/>
                </a:solidFill>
                <a:latin typeface="Optima" charset="0"/>
              </a:rPr>
              <a:t>Quarterly</a:t>
            </a:r>
            <a:r>
              <a:rPr lang="en-US" sz="2400" dirty="0">
                <a:solidFill>
                  <a:srgbClr val="5577AE"/>
                </a:solidFill>
                <a:latin typeface="Optima" charset="0"/>
              </a:rPr>
              <a:t>, vol. 61, no. 3, Spring 2008, pp. 58-65.</a:t>
            </a:r>
          </a:p>
          <a:p>
            <a:pPr eaLnBrk="1" hangingPunct="1"/>
            <a:endParaRPr lang="en-US" sz="2400" dirty="0">
              <a:solidFill>
                <a:srgbClr val="5577AE"/>
              </a:solidFill>
              <a:latin typeface="Optima" charset="0"/>
            </a:endParaRPr>
          </a:p>
          <a:p>
            <a:pPr eaLnBrk="1" hangingPunct="1"/>
            <a:r>
              <a:rPr lang="en-US" altLang="en-US" sz="2400" dirty="0" smtClean="0">
                <a:solidFill>
                  <a:srgbClr val="5577AE"/>
                </a:solidFill>
                <a:latin typeface="Optima" charset="0"/>
              </a:rPr>
              <a:t>“</a:t>
            </a:r>
            <a:endParaRPr lang="en-US" sz="2400" b="1" dirty="0">
              <a:latin typeface="Optima" charset="0"/>
            </a:endParaRPr>
          </a:p>
          <a:p>
            <a:pPr eaLnBrk="1" hangingPunct="1"/>
            <a:endParaRPr lang="en-US" sz="2000" dirty="0">
              <a:latin typeface="Optima" charset="0"/>
            </a:endParaRPr>
          </a:p>
          <a:p>
            <a:pPr eaLnBrk="1" hangingPunct="1"/>
            <a:endParaRPr lang="en-US" sz="1200" dirty="0">
              <a:latin typeface="Optima" charset="0"/>
            </a:endParaRPr>
          </a:p>
        </p:txBody>
      </p:sp>
      <p:grpSp>
        <p:nvGrpSpPr>
          <p:cNvPr id="91138" name="Group 8"/>
          <p:cNvGrpSpPr>
            <a:grpSpLocks/>
          </p:cNvGrpSpPr>
          <p:nvPr/>
        </p:nvGrpSpPr>
        <p:grpSpPr bwMode="auto">
          <a:xfrm>
            <a:off x="1128713" y="712788"/>
            <a:ext cx="6773862" cy="869950"/>
            <a:chOff x="0" y="973629"/>
            <a:chExt cx="9144000" cy="1188304"/>
          </a:xfrm>
        </p:grpSpPr>
        <p:sp>
          <p:nvSpPr>
            <p:cNvPr id="12" name="Rectangle 2"/>
            <p:cNvSpPr>
              <a:spLocks noChangeArrowheads="1"/>
            </p:cNvSpPr>
            <p:nvPr/>
          </p:nvSpPr>
          <p:spPr bwMode="auto">
            <a:xfrm>
              <a:off x="0" y="973629"/>
              <a:ext cx="9144000" cy="1188304"/>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a:solidFill>
                  <a:srgbClr val="FFFFFF"/>
                </a:solidFill>
              </a:endParaRPr>
            </a:p>
          </p:txBody>
        </p:sp>
        <p:sp>
          <p:nvSpPr>
            <p:cNvPr id="91140" name="TextBox 10"/>
            <p:cNvSpPr txBox="1">
              <a:spLocks noChangeArrowheads="1"/>
            </p:cNvSpPr>
            <p:nvPr/>
          </p:nvSpPr>
          <p:spPr bwMode="auto">
            <a:xfrm>
              <a:off x="0" y="1066020"/>
              <a:ext cx="9073818" cy="630609"/>
            </a:xfrm>
            <a:prstGeom prst="rect">
              <a:avLst/>
            </a:prstGeom>
            <a:noFill/>
            <a:ln w="9525">
              <a:noFill/>
              <a:miter lim="800000"/>
              <a:headEnd/>
              <a:tailEnd/>
            </a:ln>
          </p:spPr>
          <p:txBody>
            <a:bodyPr wrap="square">
              <a:spAutoFit/>
            </a:bodyPr>
            <a:lstStyle/>
            <a:p>
              <a:pPr algn="ctr" eaLnBrk="1" hangingPunct="1"/>
              <a:r>
                <a:rPr lang="en-US" sz="2400" b="1" dirty="0"/>
                <a:t>Works-cited List: Publication Date</a:t>
              </a:r>
            </a:p>
          </p:txBody>
        </p:sp>
      </p:gr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TextBox 5"/>
          <p:cNvSpPr txBox="1">
            <a:spLocks noChangeArrowheads="1"/>
          </p:cNvSpPr>
          <p:nvPr/>
        </p:nvSpPr>
        <p:spPr bwMode="auto">
          <a:xfrm>
            <a:off x="520700" y="1876425"/>
            <a:ext cx="8102600" cy="7171194"/>
          </a:xfrm>
          <a:prstGeom prst="rect">
            <a:avLst/>
          </a:prstGeom>
          <a:noFill/>
          <a:ln w="9525">
            <a:noFill/>
            <a:miter lim="800000"/>
            <a:headEnd/>
            <a:tailEnd/>
          </a:ln>
        </p:spPr>
        <p:txBody>
          <a:bodyPr>
            <a:spAutoFit/>
          </a:bodyPr>
          <a:lstStyle/>
          <a:p>
            <a:pPr eaLnBrk="1" hangingPunct="1"/>
            <a:r>
              <a:rPr lang="en-US" sz="2400" dirty="0" smtClean="0">
                <a:latin typeface="Optima" charset="0"/>
              </a:rPr>
              <a:t>Be </a:t>
            </a:r>
            <a:r>
              <a:rPr lang="en-US" sz="2400" dirty="0">
                <a:latin typeface="Optima" charset="0"/>
              </a:rPr>
              <a:t>as specific as possible in identifying a work</a:t>
            </a:r>
            <a:r>
              <a:rPr lang="en-US" altLang="en-US" sz="2400" dirty="0">
                <a:latin typeface="Optima" charset="0"/>
              </a:rPr>
              <a:t>’</a:t>
            </a:r>
            <a:r>
              <a:rPr lang="en-US" sz="2400" dirty="0">
                <a:latin typeface="Optima" charset="0"/>
              </a:rPr>
              <a:t>s location.</a:t>
            </a:r>
          </a:p>
          <a:p>
            <a:pPr eaLnBrk="1" hangingPunct="1"/>
            <a:endParaRPr lang="en-US" sz="2400" dirty="0">
              <a:solidFill>
                <a:srgbClr val="5577AE"/>
              </a:solidFill>
              <a:latin typeface="Optima" charset="0"/>
            </a:endParaRPr>
          </a:p>
          <a:p>
            <a:pPr eaLnBrk="1" hangingPunct="1">
              <a:buFont typeface="Arial" pitchFamily="34" charset="0"/>
              <a:buChar char="•"/>
            </a:pPr>
            <a:r>
              <a:rPr lang="en-US" sz="2400" dirty="0" smtClean="0"/>
              <a:t>An essay in a book, or an article in journal should include page numbers</a:t>
            </a:r>
          </a:p>
          <a:p>
            <a:pPr eaLnBrk="1" hangingPunct="1"/>
            <a:endParaRPr lang="en-US" sz="2400" i="1" dirty="0">
              <a:latin typeface="Optima" charset="0"/>
            </a:endParaRPr>
          </a:p>
          <a:p>
            <a:pPr algn="just" eaLnBrk="1" hangingPunct="1"/>
            <a:r>
              <a:rPr lang="en-US" sz="2000" dirty="0" err="1">
                <a:solidFill>
                  <a:srgbClr val="5577AE"/>
                </a:solidFill>
                <a:latin typeface="Optima" charset="0"/>
              </a:rPr>
              <a:t>Adiche</a:t>
            </a:r>
            <a:r>
              <a:rPr lang="en-US" sz="2000" dirty="0">
                <a:solidFill>
                  <a:srgbClr val="5577AE"/>
                </a:solidFill>
                <a:latin typeface="Optima" charset="0"/>
              </a:rPr>
              <a:t>, </a:t>
            </a:r>
            <a:r>
              <a:rPr lang="en-US" sz="2000" dirty="0" err="1">
                <a:solidFill>
                  <a:srgbClr val="5577AE"/>
                </a:solidFill>
                <a:latin typeface="Optima" charset="0"/>
              </a:rPr>
              <a:t>Chimamanda</a:t>
            </a:r>
            <a:r>
              <a:rPr lang="en-US" sz="2000" dirty="0">
                <a:solidFill>
                  <a:srgbClr val="5577AE"/>
                </a:solidFill>
                <a:latin typeface="Optima" charset="0"/>
              </a:rPr>
              <a:t> </a:t>
            </a:r>
            <a:r>
              <a:rPr lang="en-US" sz="2000" dirty="0" err="1">
                <a:solidFill>
                  <a:srgbClr val="5577AE"/>
                </a:solidFill>
                <a:latin typeface="Optima" charset="0"/>
              </a:rPr>
              <a:t>Ngozi</a:t>
            </a:r>
            <a:r>
              <a:rPr lang="en-US" sz="2000" dirty="0">
                <a:solidFill>
                  <a:srgbClr val="5577AE"/>
                </a:solidFill>
                <a:latin typeface="Optima" charset="0"/>
              </a:rPr>
              <a:t>. </a:t>
            </a:r>
            <a:r>
              <a:rPr lang="en-US" altLang="en-US" sz="2000" dirty="0">
                <a:solidFill>
                  <a:srgbClr val="5577AE"/>
                </a:solidFill>
                <a:latin typeface="Optima" charset="0"/>
              </a:rPr>
              <a:t>“</a:t>
            </a:r>
            <a:r>
              <a:rPr lang="en-US" sz="2000" dirty="0">
                <a:solidFill>
                  <a:srgbClr val="5577AE"/>
                </a:solidFill>
                <a:latin typeface="Optima" charset="0"/>
              </a:rPr>
              <a:t>On Monday of Last Week.</a:t>
            </a:r>
            <a:r>
              <a:rPr lang="en-US" altLang="en-US" sz="2000" dirty="0">
                <a:solidFill>
                  <a:srgbClr val="5577AE"/>
                </a:solidFill>
                <a:latin typeface="Optima" charset="0"/>
              </a:rPr>
              <a:t>”</a:t>
            </a:r>
            <a:r>
              <a:rPr lang="en-US" sz="2000" dirty="0">
                <a:solidFill>
                  <a:srgbClr val="5577AE"/>
                </a:solidFill>
                <a:latin typeface="Optima" charset="0"/>
              </a:rPr>
              <a:t> </a:t>
            </a:r>
            <a:r>
              <a:rPr lang="en-US" sz="2000" i="1" dirty="0">
                <a:solidFill>
                  <a:srgbClr val="5577AE"/>
                </a:solidFill>
                <a:latin typeface="Optima" charset="0"/>
              </a:rPr>
              <a:t>The Thing </a:t>
            </a:r>
            <a:r>
              <a:rPr lang="en-US" sz="2000" i="1" dirty="0" smtClean="0">
                <a:solidFill>
                  <a:srgbClr val="5577AE"/>
                </a:solidFill>
                <a:latin typeface="Optima" charset="0"/>
              </a:rPr>
              <a:t>around </a:t>
            </a:r>
            <a:r>
              <a:rPr lang="en-US" sz="2000" i="1" dirty="0">
                <a:solidFill>
                  <a:srgbClr val="5577AE"/>
                </a:solidFill>
                <a:latin typeface="Optima" charset="0"/>
              </a:rPr>
              <a:t>Your Neck, </a:t>
            </a:r>
            <a:r>
              <a:rPr lang="en-US" sz="2000" dirty="0">
                <a:solidFill>
                  <a:srgbClr val="5577AE"/>
                </a:solidFill>
                <a:latin typeface="Optima" charset="0"/>
              </a:rPr>
              <a:t>Alfred A. Knopf, 2009, pp. 74-94.</a:t>
            </a:r>
          </a:p>
          <a:p>
            <a:pPr algn="just" eaLnBrk="1" hangingPunct="1"/>
            <a:endParaRPr lang="en-US" sz="2000" dirty="0" smtClean="0">
              <a:solidFill>
                <a:srgbClr val="5577AE"/>
              </a:solidFill>
              <a:latin typeface="Optima" charset="0"/>
            </a:endParaRPr>
          </a:p>
          <a:p>
            <a:pPr algn="just" eaLnBrk="1" hangingPunct="1">
              <a:buFont typeface="Arial" pitchFamily="34" charset="0"/>
              <a:buChar char="•"/>
            </a:pPr>
            <a:r>
              <a:rPr lang="en-US" sz="2400" dirty="0" smtClean="0"/>
              <a:t>The location of an online work should include a URL</a:t>
            </a:r>
            <a:r>
              <a:rPr lang="en-US" sz="2000" dirty="0" smtClean="0"/>
              <a:t>.</a:t>
            </a:r>
          </a:p>
          <a:p>
            <a:pPr algn="just" eaLnBrk="1" hangingPunct="1"/>
            <a:endParaRPr lang="en-US" sz="2000" dirty="0" smtClean="0"/>
          </a:p>
          <a:p>
            <a:pPr algn="just" eaLnBrk="1" hangingPunct="1"/>
            <a:r>
              <a:rPr lang="en-US" sz="2000" dirty="0" err="1" smtClean="0">
                <a:solidFill>
                  <a:srgbClr val="5577AE"/>
                </a:solidFill>
                <a:latin typeface="Optima" charset="0"/>
              </a:rPr>
              <a:t>Deresiewicz</a:t>
            </a:r>
            <a:r>
              <a:rPr lang="en-US" sz="2000" dirty="0">
                <a:solidFill>
                  <a:srgbClr val="5577AE"/>
                </a:solidFill>
                <a:latin typeface="Optima" charset="0"/>
              </a:rPr>
              <a:t>, William. </a:t>
            </a:r>
            <a:r>
              <a:rPr lang="en-US" altLang="en-US" sz="2000" dirty="0">
                <a:solidFill>
                  <a:srgbClr val="5577AE"/>
                </a:solidFill>
                <a:latin typeface="Optima" charset="0"/>
              </a:rPr>
              <a:t>“</a:t>
            </a:r>
            <a:r>
              <a:rPr lang="en-US" sz="2000" dirty="0">
                <a:solidFill>
                  <a:srgbClr val="5577AE"/>
                </a:solidFill>
                <a:latin typeface="Optima" charset="0"/>
              </a:rPr>
              <a:t>The Death of the Artist—and the Birth of the </a:t>
            </a:r>
            <a:r>
              <a:rPr lang="en-US" sz="2000" dirty="0" smtClean="0">
                <a:solidFill>
                  <a:srgbClr val="5577AE"/>
                </a:solidFill>
                <a:latin typeface="Optima" charset="0"/>
              </a:rPr>
              <a:t>Creative </a:t>
            </a:r>
            <a:r>
              <a:rPr lang="en-US" sz="2000" dirty="0">
                <a:solidFill>
                  <a:srgbClr val="5577AE"/>
                </a:solidFill>
                <a:latin typeface="Optima" charset="0"/>
              </a:rPr>
              <a:t>Entrepreneur.</a:t>
            </a:r>
            <a:r>
              <a:rPr lang="en-US" altLang="en-US" sz="2000" dirty="0">
                <a:solidFill>
                  <a:srgbClr val="5577AE"/>
                </a:solidFill>
                <a:latin typeface="Optima" charset="0"/>
              </a:rPr>
              <a:t>”</a:t>
            </a:r>
            <a:r>
              <a:rPr lang="en-US" sz="2000" dirty="0">
                <a:solidFill>
                  <a:srgbClr val="5577AE"/>
                </a:solidFill>
                <a:latin typeface="Optima" charset="0"/>
              </a:rPr>
              <a:t> </a:t>
            </a:r>
            <a:r>
              <a:rPr lang="en-US" sz="2000" i="1" dirty="0">
                <a:solidFill>
                  <a:srgbClr val="5577AE"/>
                </a:solidFill>
                <a:latin typeface="Optima" charset="0"/>
              </a:rPr>
              <a:t>The Atlantic</a:t>
            </a:r>
            <a:r>
              <a:rPr lang="en-US" sz="2000" dirty="0">
                <a:solidFill>
                  <a:srgbClr val="5577AE"/>
                </a:solidFill>
                <a:latin typeface="Optima" charset="0"/>
              </a:rPr>
              <a:t>, 28 Dec. 2014,   </a:t>
            </a:r>
            <a:r>
              <a:rPr lang="en-US" sz="2000" dirty="0" smtClean="0">
                <a:solidFill>
                  <a:srgbClr val="5577AE"/>
                </a:solidFill>
                <a:latin typeface="Optima" charset="0"/>
                <a:hlinkClick r:id="rId3"/>
              </a:rPr>
              <a:t>www.theatlantic.com/magazine/archive/2015/01/the-death-of-the-artist-and-the</a:t>
            </a:r>
            <a:r>
              <a:rPr lang="en-US" sz="2400" dirty="0" smtClean="0">
                <a:solidFill>
                  <a:srgbClr val="5577AE"/>
                </a:solidFill>
                <a:latin typeface="Optima" charset="0"/>
                <a:hlinkClick r:id="rId3"/>
              </a:rPr>
              <a:t>-birth-of-the-creative-entrepreneur/383497</a:t>
            </a:r>
            <a:r>
              <a:rPr lang="en-US" sz="2400" dirty="0">
                <a:solidFill>
                  <a:srgbClr val="5577AE"/>
                </a:solidFill>
                <a:latin typeface="Optima" charset="0"/>
                <a:hlinkClick r:id="rId3"/>
              </a:rPr>
              <a:t>/</a:t>
            </a:r>
            <a:r>
              <a:rPr lang="en-US" sz="2400" dirty="0">
                <a:solidFill>
                  <a:srgbClr val="5577AE"/>
                </a:solidFill>
                <a:latin typeface="Optima" charset="0"/>
              </a:rPr>
              <a:t>.</a:t>
            </a:r>
          </a:p>
          <a:p>
            <a:pPr eaLnBrk="1" hangingPunct="1"/>
            <a:endParaRPr lang="en-US" sz="2000" dirty="0">
              <a:solidFill>
                <a:srgbClr val="5577AE"/>
              </a:solidFill>
              <a:latin typeface="Optima" charset="0"/>
            </a:endParaRPr>
          </a:p>
          <a:p>
            <a:pPr eaLnBrk="1" hangingPunct="1"/>
            <a:r>
              <a:rPr lang="en-US" sz="2000" dirty="0" smtClean="0">
                <a:solidFill>
                  <a:srgbClr val="5577AE"/>
                </a:solidFill>
                <a:latin typeface="Optima" charset="0"/>
              </a:rPr>
              <a:t>.</a:t>
            </a:r>
            <a:endParaRPr lang="en-US" sz="2000" dirty="0">
              <a:solidFill>
                <a:srgbClr val="5577AE"/>
              </a:solidFill>
              <a:latin typeface="Optima" charset="0"/>
            </a:endParaRPr>
          </a:p>
          <a:p>
            <a:pPr eaLnBrk="1" hangingPunct="1"/>
            <a:endParaRPr lang="en-US" sz="2000" dirty="0"/>
          </a:p>
          <a:p>
            <a:pPr eaLnBrk="1" hangingPunct="1"/>
            <a:endParaRPr lang="en-US" sz="2000" dirty="0"/>
          </a:p>
          <a:p>
            <a:pPr eaLnBrk="1" hangingPunct="1"/>
            <a:r>
              <a:rPr lang="en-US" sz="2000" dirty="0"/>
              <a:t> </a:t>
            </a:r>
          </a:p>
          <a:p>
            <a:pPr eaLnBrk="1" hangingPunct="1"/>
            <a:endParaRPr lang="en-US" sz="2000" b="1" dirty="0">
              <a:latin typeface="Optima" charset="0"/>
            </a:endParaRPr>
          </a:p>
          <a:p>
            <a:pPr eaLnBrk="1" hangingPunct="1"/>
            <a:endParaRPr lang="en-US" sz="2000" dirty="0">
              <a:latin typeface="Optima" charset="0"/>
            </a:endParaRPr>
          </a:p>
          <a:p>
            <a:pPr eaLnBrk="1" hangingPunct="1"/>
            <a:endParaRPr lang="en-US" sz="1200" dirty="0">
              <a:latin typeface="Optima" charset="0"/>
            </a:endParaRPr>
          </a:p>
        </p:txBody>
      </p:sp>
      <p:grpSp>
        <p:nvGrpSpPr>
          <p:cNvPr id="93186" name="Group 8"/>
          <p:cNvGrpSpPr>
            <a:grpSpLocks/>
          </p:cNvGrpSpPr>
          <p:nvPr/>
        </p:nvGrpSpPr>
        <p:grpSpPr bwMode="auto">
          <a:xfrm>
            <a:off x="1128713" y="712788"/>
            <a:ext cx="6773862" cy="869950"/>
            <a:chOff x="0" y="973629"/>
            <a:chExt cx="9144000" cy="1188304"/>
          </a:xfrm>
        </p:grpSpPr>
        <p:sp>
          <p:nvSpPr>
            <p:cNvPr id="12" name="Rectangle 2"/>
            <p:cNvSpPr>
              <a:spLocks noChangeArrowheads="1"/>
            </p:cNvSpPr>
            <p:nvPr/>
          </p:nvSpPr>
          <p:spPr bwMode="auto">
            <a:xfrm>
              <a:off x="0" y="973629"/>
              <a:ext cx="9144000" cy="1188304"/>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a:solidFill>
                  <a:srgbClr val="FFFFFF"/>
                </a:solidFill>
              </a:endParaRPr>
            </a:p>
          </p:txBody>
        </p:sp>
        <p:sp>
          <p:nvSpPr>
            <p:cNvPr id="93188" name="TextBox 10"/>
            <p:cNvSpPr txBox="1">
              <a:spLocks noChangeArrowheads="1"/>
            </p:cNvSpPr>
            <p:nvPr/>
          </p:nvSpPr>
          <p:spPr bwMode="auto">
            <a:xfrm>
              <a:off x="0" y="1066020"/>
              <a:ext cx="9073818" cy="630609"/>
            </a:xfrm>
            <a:prstGeom prst="rect">
              <a:avLst/>
            </a:prstGeom>
            <a:noFill/>
            <a:ln w="9525">
              <a:noFill/>
              <a:miter lim="800000"/>
              <a:headEnd/>
              <a:tailEnd/>
            </a:ln>
          </p:spPr>
          <p:txBody>
            <a:bodyPr wrap="square">
              <a:spAutoFit/>
            </a:bodyPr>
            <a:lstStyle/>
            <a:p>
              <a:pPr algn="ctr" eaLnBrk="1" hangingPunct="1"/>
              <a:r>
                <a:rPr lang="en-US" sz="2400" b="1" dirty="0"/>
                <a:t>Works-cited List: Location</a:t>
              </a:r>
            </a:p>
          </p:txBody>
        </p:sp>
      </p:gr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TextBox 5"/>
          <p:cNvSpPr txBox="1">
            <a:spLocks noChangeArrowheads="1"/>
          </p:cNvSpPr>
          <p:nvPr/>
        </p:nvSpPr>
        <p:spPr bwMode="auto">
          <a:xfrm>
            <a:off x="728663" y="1071078"/>
            <a:ext cx="7686675" cy="7048083"/>
          </a:xfrm>
          <a:prstGeom prst="rect">
            <a:avLst/>
          </a:prstGeom>
          <a:noFill/>
          <a:ln w="9525">
            <a:noFill/>
            <a:miter lim="800000"/>
            <a:headEnd/>
            <a:tailEnd/>
          </a:ln>
        </p:spPr>
        <p:txBody>
          <a:bodyPr wrap="square">
            <a:spAutoFit/>
          </a:bodyPr>
          <a:lstStyle/>
          <a:p>
            <a:pPr eaLnBrk="1" hangingPunct="1"/>
            <a:endParaRPr lang="en-US" sz="2400" b="1" dirty="0">
              <a:latin typeface="Optima" charset="0"/>
            </a:endParaRPr>
          </a:p>
          <a:p>
            <a:pPr eaLnBrk="1" hangingPunct="1">
              <a:buFont typeface="Arial" pitchFamily="34" charset="0"/>
              <a:buChar char="•"/>
            </a:pPr>
            <a:r>
              <a:rPr lang="en-US" sz="2000" b="1" dirty="0">
                <a:latin typeface="Optima" charset="0"/>
              </a:rPr>
              <a:t>Date of original </a:t>
            </a:r>
            <a:r>
              <a:rPr lang="en-US" sz="2000" b="1" dirty="0" smtClean="0">
                <a:latin typeface="Optima" charset="0"/>
              </a:rPr>
              <a:t>publication</a:t>
            </a:r>
          </a:p>
          <a:p>
            <a:pPr eaLnBrk="1" hangingPunct="1"/>
            <a:r>
              <a:rPr lang="en-US" sz="2000" dirty="0" smtClean="0"/>
              <a:t>If a source has been published on more than one date, the writer may want to include both dates if it will provide the reader with necessary or helpful information</a:t>
            </a:r>
            <a:endParaRPr lang="en-US" sz="2000" b="1" dirty="0">
              <a:latin typeface="Optima" charset="0"/>
            </a:endParaRPr>
          </a:p>
          <a:p>
            <a:pPr eaLnBrk="1" hangingPunct="1"/>
            <a:endParaRPr lang="en-US" sz="2000" dirty="0">
              <a:solidFill>
                <a:srgbClr val="5577AE"/>
              </a:solidFill>
              <a:latin typeface="Optima" charset="0"/>
            </a:endParaRPr>
          </a:p>
          <a:p>
            <a:pPr algn="just" eaLnBrk="1" hangingPunct="1"/>
            <a:r>
              <a:rPr lang="en-US" sz="2000" dirty="0" smtClean="0">
                <a:solidFill>
                  <a:srgbClr val="5577AE"/>
                </a:solidFill>
                <a:latin typeface="Optima" charset="0"/>
              </a:rPr>
              <a:t>Franklin</a:t>
            </a:r>
            <a:r>
              <a:rPr lang="en-US" sz="2000" dirty="0">
                <a:solidFill>
                  <a:srgbClr val="5577AE"/>
                </a:solidFill>
                <a:latin typeface="Optima" charset="0"/>
              </a:rPr>
              <a:t>, Benjamin. </a:t>
            </a:r>
            <a:r>
              <a:rPr lang="en-US" altLang="en-US" sz="2000" dirty="0">
                <a:solidFill>
                  <a:srgbClr val="5577AE"/>
                </a:solidFill>
                <a:latin typeface="Optima" charset="0"/>
              </a:rPr>
              <a:t>“</a:t>
            </a:r>
            <a:r>
              <a:rPr lang="en-US" sz="2000" dirty="0">
                <a:solidFill>
                  <a:srgbClr val="5577AE"/>
                </a:solidFill>
                <a:latin typeface="Optima" charset="0"/>
              </a:rPr>
              <a:t>Emigration to America.</a:t>
            </a:r>
            <a:r>
              <a:rPr lang="en-US" altLang="en-US" sz="2000" dirty="0">
                <a:solidFill>
                  <a:srgbClr val="5577AE"/>
                </a:solidFill>
                <a:latin typeface="Optima" charset="0"/>
              </a:rPr>
              <a:t>”</a:t>
            </a:r>
            <a:r>
              <a:rPr lang="en-US" sz="2000" dirty="0">
                <a:solidFill>
                  <a:srgbClr val="5577AE"/>
                </a:solidFill>
                <a:latin typeface="Optima" charset="0"/>
              </a:rPr>
              <a:t> 1782. </a:t>
            </a:r>
            <a:r>
              <a:rPr lang="en-US" sz="2000" i="1" dirty="0">
                <a:solidFill>
                  <a:srgbClr val="5577AE"/>
                </a:solidFill>
                <a:latin typeface="Optima" charset="0"/>
              </a:rPr>
              <a:t>The Faber </a:t>
            </a:r>
            <a:r>
              <a:rPr lang="en-US" sz="2000" i="1" dirty="0" smtClean="0">
                <a:solidFill>
                  <a:srgbClr val="5577AE"/>
                </a:solidFill>
                <a:latin typeface="Optima" charset="0"/>
              </a:rPr>
              <a:t>Book </a:t>
            </a:r>
            <a:r>
              <a:rPr lang="en-US" sz="2000" i="1" dirty="0">
                <a:solidFill>
                  <a:srgbClr val="5577AE"/>
                </a:solidFill>
                <a:latin typeface="Optima" charset="0"/>
              </a:rPr>
              <a:t>of America</a:t>
            </a:r>
            <a:r>
              <a:rPr lang="en-US" sz="2000" dirty="0">
                <a:solidFill>
                  <a:srgbClr val="5577AE"/>
                </a:solidFill>
                <a:latin typeface="Optima" charset="0"/>
              </a:rPr>
              <a:t>, edited by Christopher Ricks and William </a:t>
            </a:r>
            <a:r>
              <a:rPr lang="en-US" sz="2000" dirty="0" smtClean="0">
                <a:solidFill>
                  <a:srgbClr val="5577AE"/>
                </a:solidFill>
                <a:latin typeface="Optima" charset="0"/>
              </a:rPr>
              <a:t>L</a:t>
            </a:r>
            <a:r>
              <a:rPr lang="en-US" sz="2000" dirty="0">
                <a:solidFill>
                  <a:srgbClr val="5577AE"/>
                </a:solidFill>
                <a:latin typeface="Optima" charset="0"/>
              </a:rPr>
              <a:t>. Vance, Faber and Faber, 1992, pp. 24-26.</a:t>
            </a:r>
          </a:p>
          <a:p>
            <a:pPr eaLnBrk="1" hangingPunct="1"/>
            <a:endParaRPr lang="en-US" sz="2000" dirty="0">
              <a:solidFill>
                <a:srgbClr val="5577AE"/>
              </a:solidFill>
              <a:latin typeface="Optima" charset="0"/>
            </a:endParaRPr>
          </a:p>
          <a:p>
            <a:pPr eaLnBrk="1" hangingPunct="1">
              <a:buFont typeface="Arial" pitchFamily="34" charset="0"/>
              <a:buChar char="•"/>
            </a:pPr>
            <a:r>
              <a:rPr lang="en-US" sz="2000" b="1" dirty="0">
                <a:latin typeface="Optima" charset="0"/>
              </a:rPr>
              <a:t>City of publication</a:t>
            </a:r>
            <a:r>
              <a:rPr lang="en-US" sz="2000" b="1" dirty="0" smtClean="0">
                <a:latin typeface="Optima" charset="0"/>
              </a:rPr>
              <a:t>:</a:t>
            </a:r>
          </a:p>
          <a:p>
            <a:pPr eaLnBrk="1" hangingPunct="1"/>
            <a:r>
              <a:rPr lang="en-US" sz="2000" dirty="0" smtClean="0"/>
              <a:t>This is only necessary in particular instances, such as in a work published before 1900. </a:t>
            </a:r>
            <a:endParaRPr lang="en-US" sz="2000" b="1" dirty="0">
              <a:latin typeface="Optima" charset="0"/>
            </a:endParaRPr>
          </a:p>
          <a:p>
            <a:pPr eaLnBrk="1" hangingPunct="1"/>
            <a:endParaRPr lang="en-US" sz="2000" b="1" dirty="0">
              <a:solidFill>
                <a:srgbClr val="5577AE"/>
              </a:solidFill>
              <a:latin typeface="Optima" charset="0"/>
            </a:endParaRPr>
          </a:p>
          <a:p>
            <a:pPr eaLnBrk="1" hangingPunct="1"/>
            <a:r>
              <a:rPr lang="en-US" sz="2000" dirty="0" smtClean="0">
                <a:solidFill>
                  <a:srgbClr val="5577AE"/>
                </a:solidFill>
                <a:latin typeface="Optima" charset="0"/>
              </a:rPr>
              <a:t>Goethe</a:t>
            </a:r>
            <a:r>
              <a:rPr lang="en-US" sz="2000" dirty="0">
                <a:solidFill>
                  <a:srgbClr val="5577AE"/>
                </a:solidFill>
                <a:latin typeface="Optima" charset="0"/>
              </a:rPr>
              <a:t>, Johann Wolfgang von. </a:t>
            </a:r>
            <a:r>
              <a:rPr lang="en-US" sz="2000" i="1" dirty="0">
                <a:solidFill>
                  <a:srgbClr val="5577AE"/>
                </a:solidFill>
                <a:latin typeface="Optima" charset="0"/>
              </a:rPr>
              <a:t>Conversations of Goethe with </a:t>
            </a:r>
            <a:r>
              <a:rPr lang="en-US" sz="2000" i="1" dirty="0" err="1" smtClean="0">
                <a:solidFill>
                  <a:srgbClr val="5577AE"/>
                </a:solidFill>
                <a:latin typeface="Optima" charset="0"/>
              </a:rPr>
              <a:t>Eckermann</a:t>
            </a:r>
            <a:r>
              <a:rPr lang="en-US" sz="2000" i="1" dirty="0" smtClean="0">
                <a:solidFill>
                  <a:srgbClr val="5577AE"/>
                </a:solidFill>
                <a:latin typeface="Optima" charset="0"/>
              </a:rPr>
              <a:t> </a:t>
            </a:r>
            <a:r>
              <a:rPr lang="en-US" sz="2000" i="1" dirty="0">
                <a:solidFill>
                  <a:srgbClr val="5577AE"/>
                </a:solidFill>
                <a:latin typeface="Optima" charset="0"/>
              </a:rPr>
              <a:t>and </a:t>
            </a:r>
            <a:r>
              <a:rPr lang="en-US" sz="2000" i="1" dirty="0" err="1">
                <a:solidFill>
                  <a:srgbClr val="5577AE"/>
                </a:solidFill>
                <a:latin typeface="Optima" charset="0"/>
              </a:rPr>
              <a:t>Soret</a:t>
            </a:r>
            <a:r>
              <a:rPr lang="en-US" sz="2000" i="1" dirty="0">
                <a:solidFill>
                  <a:srgbClr val="5577AE"/>
                </a:solidFill>
                <a:latin typeface="Optima" charset="0"/>
              </a:rPr>
              <a:t>. </a:t>
            </a:r>
            <a:r>
              <a:rPr lang="en-US" sz="2000" dirty="0">
                <a:solidFill>
                  <a:srgbClr val="5577AE"/>
                </a:solidFill>
                <a:latin typeface="Optima" charset="0"/>
              </a:rPr>
              <a:t>Translated by John </a:t>
            </a:r>
            <a:r>
              <a:rPr lang="en-US" sz="2000" dirty="0" err="1">
                <a:solidFill>
                  <a:srgbClr val="5577AE"/>
                </a:solidFill>
                <a:latin typeface="Optima" charset="0"/>
              </a:rPr>
              <a:t>Oxenford</a:t>
            </a:r>
            <a:r>
              <a:rPr lang="en-US" sz="2000" dirty="0">
                <a:solidFill>
                  <a:srgbClr val="5577AE"/>
                </a:solidFill>
                <a:latin typeface="Optima" charset="0"/>
              </a:rPr>
              <a:t>, new </a:t>
            </a:r>
            <a:r>
              <a:rPr lang="en-US" sz="2000" dirty="0" smtClean="0">
                <a:solidFill>
                  <a:srgbClr val="5577AE"/>
                </a:solidFill>
                <a:latin typeface="Optima" charset="0"/>
              </a:rPr>
              <a:t>ed</a:t>
            </a:r>
            <a:r>
              <a:rPr lang="en-US" sz="2000" dirty="0">
                <a:solidFill>
                  <a:srgbClr val="5577AE"/>
                </a:solidFill>
                <a:latin typeface="Optima" charset="0"/>
              </a:rPr>
              <a:t>., London, 1875.</a:t>
            </a:r>
          </a:p>
          <a:p>
            <a:pPr eaLnBrk="1" hangingPunct="1"/>
            <a:endParaRPr lang="en-US" sz="2000" dirty="0"/>
          </a:p>
          <a:p>
            <a:pPr eaLnBrk="1" hangingPunct="1"/>
            <a:endParaRPr lang="en-US" sz="2000" dirty="0"/>
          </a:p>
          <a:p>
            <a:pPr eaLnBrk="1" hangingPunct="1"/>
            <a:endParaRPr lang="en-US" sz="2000" dirty="0"/>
          </a:p>
          <a:p>
            <a:pPr eaLnBrk="1" hangingPunct="1"/>
            <a:endParaRPr lang="en-US" sz="2000" dirty="0">
              <a:latin typeface="Optima" charset="0"/>
            </a:endParaRPr>
          </a:p>
          <a:p>
            <a:pPr eaLnBrk="1" hangingPunct="1"/>
            <a:endParaRPr lang="en-US" sz="2400" b="1" dirty="0">
              <a:latin typeface="Optima" charset="0"/>
            </a:endParaRPr>
          </a:p>
          <a:p>
            <a:pPr eaLnBrk="1" hangingPunct="1"/>
            <a:endParaRPr lang="en-US" sz="400" b="1" dirty="0">
              <a:latin typeface="Optima" charset="0"/>
            </a:endParaRPr>
          </a:p>
        </p:txBody>
      </p:sp>
      <p:grpSp>
        <p:nvGrpSpPr>
          <p:cNvPr id="95234" name="Group 13"/>
          <p:cNvGrpSpPr>
            <a:grpSpLocks/>
          </p:cNvGrpSpPr>
          <p:nvPr/>
        </p:nvGrpSpPr>
        <p:grpSpPr bwMode="auto">
          <a:xfrm>
            <a:off x="1128713" y="276046"/>
            <a:ext cx="6773862" cy="795032"/>
            <a:chOff x="0" y="973629"/>
            <a:chExt cx="9144000" cy="1188304"/>
          </a:xfrm>
        </p:grpSpPr>
        <p:sp>
          <p:nvSpPr>
            <p:cNvPr id="17" name="Rectangle 2"/>
            <p:cNvSpPr>
              <a:spLocks noChangeArrowheads="1"/>
            </p:cNvSpPr>
            <p:nvPr/>
          </p:nvSpPr>
          <p:spPr bwMode="auto">
            <a:xfrm>
              <a:off x="0" y="973629"/>
              <a:ext cx="9144000" cy="1188304"/>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a:solidFill>
                  <a:srgbClr val="FFFFFF"/>
                </a:solidFill>
              </a:endParaRPr>
            </a:p>
          </p:txBody>
        </p:sp>
        <p:sp>
          <p:nvSpPr>
            <p:cNvPr id="95236" name="TextBox 15"/>
            <p:cNvSpPr txBox="1">
              <a:spLocks noChangeArrowheads="1"/>
            </p:cNvSpPr>
            <p:nvPr/>
          </p:nvSpPr>
          <p:spPr bwMode="auto">
            <a:xfrm>
              <a:off x="0" y="1066020"/>
              <a:ext cx="9073818" cy="630609"/>
            </a:xfrm>
            <a:prstGeom prst="rect">
              <a:avLst/>
            </a:prstGeom>
            <a:noFill/>
            <a:ln w="9525">
              <a:noFill/>
              <a:miter lim="800000"/>
              <a:headEnd/>
              <a:tailEnd/>
            </a:ln>
          </p:spPr>
          <p:txBody>
            <a:bodyPr wrap="square">
              <a:spAutoFit/>
            </a:bodyPr>
            <a:lstStyle/>
            <a:p>
              <a:pPr algn="ctr" eaLnBrk="1" hangingPunct="1"/>
              <a:r>
                <a:rPr lang="en-US" sz="2400" b="1" dirty="0"/>
                <a:t>Works-cited List: Optional Elements</a:t>
              </a:r>
            </a:p>
          </p:txBody>
        </p:sp>
      </p:gr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TextBox 5"/>
          <p:cNvSpPr txBox="1">
            <a:spLocks noChangeArrowheads="1"/>
          </p:cNvSpPr>
          <p:nvPr/>
        </p:nvSpPr>
        <p:spPr bwMode="auto">
          <a:xfrm>
            <a:off x="728663" y="1044053"/>
            <a:ext cx="7686675" cy="7602081"/>
          </a:xfrm>
          <a:prstGeom prst="rect">
            <a:avLst/>
          </a:prstGeom>
          <a:noFill/>
          <a:ln w="9525">
            <a:noFill/>
            <a:miter lim="800000"/>
            <a:headEnd/>
            <a:tailEnd/>
          </a:ln>
        </p:spPr>
        <p:txBody>
          <a:bodyPr wrap="square">
            <a:spAutoFit/>
          </a:bodyPr>
          <a:lstStyle/>
          <a:p>
            <a:pPr eaLnBrk="1" hangingPunct="1"/>
            <a:endParaRPr lang="en-US" sz="2000" b="1" dirty="0" smtClean="0">
              <a:latin typeface="Optima" charset="0"/>
            </a:endParaRPr>
          </a:p>
          <a:p>
            <a:pPr eaLnBrk="1" hangingPunct="1">
              <a:buFont typeface="Arial" pitchFamily="34" charset="0"/>
              <a:buChar char="•"/>
            </a:pPr>
            <a:r>
              <a:rPr lang="en-US" sz="2000" b="1" dirty="0" smtClean="0">
                <a:latin typeface="Optima" charset="0"/>
              </a:rPr>
              <a:t>URLs </a:t>
            </a:r>
            <a:r>
              <a:rPr lang="en-US" sz="2000" dirty="0" smtClean="0">
                <a:latin typeface="Optima" charset="0"/>
              </a:rPr>
              <a:t>(</a:t>
            </a:r>
            <a:r>
              <a:rPr lang="en-US" sz="2000" dirty="0" smtClean="0"/>
              <a:t>use at your instructor</a:t>
            </a:r>
            <a:r>
              <a:rPr lang="en-US" altLang="en-US" sz="2000" dirty="0" smtClean="0"/>
              <a:t>’</a:t>
            </a:r>
            <a:r>
              <a:rPr lang="en-US" sz="2000" dirty="0" smtClean="0"/>
              <a:t>s discretion)</a:t>
            </a:r>
            <a:endParaRPr lang="en-US" sz="2000" dirty="0">
              <a:latin typeface="Optima" charset="0"/>
            </a:endParaRPr>
          </a:p>
          <a:p>
            <a:pPr eaLnBrk="1" hangingPunct="1"/>
            <a:r>
              <a:rPr lang="en-US" sz="2000" dirty="0">
                <a:solidFill>
                  <a:srgbClr val="5577AE"/>
                </a:solidFill>
                <a:latin typeface="Optima" charset="0"/>
              </a:rPr>
              <a:t>	</a:t>
            </a:r>
          </a:p>
          <a:p>
            <a:pPr eaLnBrk="1" hangingPunct="1">
              <a:buFont typeface="Arial" pitchFamily="34" charset="0"/>
              <a:buChar char="•"/>
            </a:pPr>
            <a:r>
              <a:rPr lang="en-US" sz="2000" b="1" dirty="0">
                <a:latin typeface="Optima" charset="0"/>
              </a:rPr>
              <a:t>DOIs (digital object identifier)</a:t>
            </a:r>
          </a:p>
          <a:p>
            <a:pPr eaLnBrk="1" hangingPunct="1"/>
            <a:r>
              <a:rPr lang="en-US" sz="2000" dirty="0" smtClean="0"/>
              <a:t>A series of digits and letters that leads to the location of an online source. If your source is listed with a DOI, use that instead of a URL.</a:t>
            </a:r>
            <a:endParaRPr lang="en-US" sz="2000" dirty="0"/>
          </a:p>
          <a:p>
            <a:pPr algn="just" eaLnBrk="1" hangingPunct="1"/>
            <a:r>
              <a:rPr lang="en-US" sz="2000" dirty="0" smtClean="0">
                <a:solidFill>
                  <a:srgbClr val="5577AE"/>
                </a:solidFill>
                <a:latin typeface="Optima" charset="0"/>
              </a:rPr>
              <a:t>Chan</a:t>
            </a:r>
            <a:r>
              <a:rPr lang="en-US" sz="2000" dirty="0">
                <a:solidFill>
                  <a:srgbClr val="5577AE"/>
                </a:solidFill>
                <a:latin typeface="Optima" charset="0"/>
              </a:rPr>
              <a:t>, Evans. </a:t>
            </a:r>
            <a:r>
              <a:rPr lang="en-US" altLang="en-US" sz="2000" dirty="0">
                <a:solidFill>
                  <a:srgbClr val="5577AE"/>
                </a:solidFill>
                <a:latin typeface="Optima" charset="0"/>
              </a:rPr>
              <a:t>“</a:t>
            </a:r>
            <a:r>
              <a:rPr lang="en-US" sz="2000" dirty="0">
                <a:solidFill>
                  <a:srgbClr val="5577AE"/>
                </a:solidFill>
                <a:latin typeface="Optima" charset="0"/>
              </a:rPr>
              <a:t>Postmodernism and Hong Kong Cinema.</a:t>
            </a:r>
            <a:r>
              <a:rPr lang="en-US" altLang="en-US" sz="2000" dirty="0">
                <a:solidFill>
                  <a:srgbClr val="5577AE"/>
                </a:solidFill>
                <a:latin typeface="Optima" charset="0"/>
              </a:rPr>
              <a:t>”</a:t>
            </a:r>
            <a:r>
              <a:rPr lang="en-US" sz="2000" dirty="0">
                <a:solidFill>
                  <a:srgbClr val="5577AE"/>
                </a:solidFill>
                <a:latin typeface="Optima" charset="0"/>
              </a:rPr>
              <a:t> </a:t>
            </a:r>
            <a:r>
              <a:rPr lang="en-US" sz="2000" i="1" dirty="0" smtClean="0">
                <a:solidFill>
                  <a:srgbClr val="5577AE"/>
                </a:solidFill>
                <a:latin typeface="Optima" charset="0"/>
              </a:rPr>
              <a:t>Postmodern </a:t>
            </a:r>
            <a:r>
              <a:rPr lang="en-US" sz="2000" i="1" dirty="0">
                <a:solidFill>
                  <a:srgbClr val="5577AE"/>
                </a:solidFill>
                <a:latin typeface="Optima" charset="0"/>
              </a:rPr>
              <a:t>Culture</a:t>
            </a:r>
            <a:r>
              <a:rPr lang="en-US" sz="2000" dirty="0">
                <a:solidFill>
                  <a:srgbClr val="5577AE"/>
                </a:solidFill>
                <a:latin typeface="Optima" charset="0"/>
              </a:rPr>
              <a:t>, vol. 10, no. 3, May 2000. </a:t>
            </a:r>
            <a:r>
              <a:rPr lang="en-US" sz="2000" i="1" dirty="0">
                <a:solidFill>
                  <a:srgbClr val="5577AE"/>
                </a:solidFill>
                <a:latin typeface="Optima" charset="0"/>
              </a:rPr>
              <a:t>Project </a:t>
            </a:r>
            <a:r>
              <a:rPr lang="en-US" sz="2000" i="1" dirty="0" smtClean="0">
                <a:solidFill>
                  <a:srgbClr val="5577AE"/>
                </a:solidFill>
                <a:latin typeface="Optima" charset="0"/>
              </a:rPr>
              <a:t>Muse</a:t>
            </a:r>
            <a:r>
              <a:rPr lang="en-US" sz="2000" dirty="0">
                <a:solidFill>
                  <a:srgbClr val="5577AE"/>
                </a:solidFill>
                <a:latin typeface="Optima" charset="0"/>
              </a:rPr>
              <a:t>, </a:t>
            </a:r>
            <a:r>
              <a:rPr lang="en-US" sz="2000" dirty="0" err="1">
                <a:solidFill>
                  <a:srgbClr val="5577AE"/>
                </a:solidFill>
                <a:latin typeface="Optima" charset="0"/>
              </a:rPr>
              <a:t>doi</a:t>
            </a:r>
            <a:r>
              <a:rPr lang="en-US" sz="2000" dirty="0">
                <a:solidFill>
                  <a:srgbClr val="5577AE"/>
                </a:solidFill>
                <a:latin typeface="Optima" charset="0"/>
              </a:rPr>
              <a:t>: 10.1353/pmc.2000.0021.</a:t>
            </a:r>
          </a:p>
          <a:p>
            <a:pPr eaLnBrk="1" hangingPunct="1"/>
            <a:endParaRPr lang="en-US" sz="2000" b="1" dirty="0">
              <a:solidFill>
                <a:srgbClr val="5577AE"/>
              </a:solidFill>
              <a:latin typeface="Optima" charset="0"/>
            </a:endParaRPr>
          </a:p>
          <a:p>
            <a:pPr eaLnBrk="1" hangingPunct="1">
              <a:buFont typeface="Arial" pitchFamily="34" charset="0"/>
              <a:buChar char="•"/>
            </a:pPr>
            <a:r>
              <a:rPr lang="en-US" sz="2000" b="1" dirty="0">
                <a:latin typeface="Optima" charset="0"/>
              </a:rPr>
              <a:t>Date of access</a:t>
            </a:r>
          </a:p>
          <a:p>
            <a:pPr eaLnBrk="1" hangingPunct="1"/>
            <a:r>
              <a:rPr lang="en-US" sz="2000" dirty="0" smtClean="0"/>
              <a:t>When you cite an online source, always include the date on which you accessed the material, since an online work may change or move at any time.</a:t>
            </a:r>
          </a:p>
          <a:p>
            <a:pPr eaLnBrk="1" hangingPunct="1"/>
            <a:r>
              <a:rPr lang="en-US" altLang="en-US" sz="2000" dirty="0" smtClean="0">
                <a:solidFill>
                  <a:srgbClr val="5577AE"/>
                </a:solidFill>
                <a:latin typeface="Optima" charset="0"/>
              </a:rPr>
              <a:t>“</a:t>
            </a:r>
            <a:r>
              <a:rPr lang="en-US" sz="2000" dirty="0">
                <a:solidFill>
                  <a:srgbClr val="5577AE"/>
                </a:solidFill>
                <a:latin typeface="Optima" charset="0"/>
              </a:rPr>
              <a:t>Under the Gun.</a:t>
            </a:r>
            <a:r>
              <a:rPr lang="en-US" altLang="en-US" sz="2000" dirty="0">
                <a:solidFill>
                  <a:srgbClr val="5577AE"/>
                </a:solidFill>
                <a:latin typeface="Optima" charset="0"/>
              </a:rPr>
              <a:t>”</a:t>
            </a:r>
            <a:r>
              <a:rPr lang="en-US" sz="2000" dirty="0">
                <a:solidFill>
                  <a:srgbClr val="5577AE"/>
                </a:solidFill>
                <a:latin typeface="Optima" charset="0"/>
              </a:rPr>
              <a:t> </a:t>
            </a:r>
            <a:r>
              <a:rPr lang="en-US" sz="2000" i="1" dirty="0">
                <a:solidFill>
                  <a:srgbClr val="5577AE"/>
                </a:solidFill>
                <a:latin typeface="Optima" charset="0"/>
              </a:rPr>
              <a:t>Pretty Little Liars</a:t>
            </a:r>
            <a:r>
              <a:rPr lang="en-US" sz="2000" dirty="0">
                <a:solidFill>
                  <a:srgbClr val="5577AE"/>
                </a:solidFill>
                <a:latin typeface="Optima" charset="0"/>
              </a:rPr>
              <a:t>, season 4, episode 6, ABC </a:t>
            </a:r>
            <a:r>
              <a:rPr lang="en-US" sz="2000" dirty="0" smtClean="0">
                <a:solidFill>
                  <a:srgbClr val="5577AE"/>
                </a:solidFill>
                <a:latin typeface="Optima" charset="0"/>
              </a:rPr>
              <a:t>Family</a:t>
            </a:r>
            <a:r>
              <a:rPr lang="en-US" sz="2000" dirty="0">
                <a:solidFill>
                  <a:srgbClr val="5577AE"/>
                </a:solidFill>
                <a:latin typeface="Optima" charset="0"/>
              </a:rPr>
              <a:t>, 16 July 2013. </a:t>
            </a:r>
            <a:r>
              <a:rPr lang="en-US" sz="2000" i="1" dirty="0" err="1">
                <a:solidFill>
                  <a:srgbClr val="5577AE"/>
                </a:solidFill>
                <a:latin typeface="Optima" charset="0"/>
              </a:rPr>
              <a:t>Hulu</a:t>
            </a:r>
            <a:r>
              <a:rPr lang="en-US" sz="2000" dirty="0">
                <a:solidFill>
                  <a:srgbClr val="5577AE"/>
                </a:solidFill>
                <a:latin typeface="Optima" charset="0"/>
              </a:rPr>
              <a:t>, </a:t>
            </a:r>
            <a:r>
              <a:rPr lang="en-US" sz="2000" u="sng" dirty="0" smtClean="0">
                <a:solidFill>
                  <a:srgbClr val="5577AE"/>
                </a:solidFill>
                <a:latin typeface="Optima" charset="0"/>
                <a:hlinkClick r:id="rId3"/>
              </a:rPr>
              <a:t>www.hulu.com/watch/511318</a:t>
            </a:r>
            <a:r>
              <a:rPr lang="en-US" sz="2000" dirty="0" smtClean="0">
                <a:solidFill>
                  <a:srgbClr val="5577AE"/>
                </a:solidFill>
                <a:latin typeface="Optima" charset="0"/>
              </a:rPr>
              <a:t>. Accessed </a:t>
            </a:r>
            <a:r>
              <a:rPr lang="en-US" sz="2000" dirty="0">
                <a:solidFill>
                  <a:srgbClr val="5577AE"/>
                </a:solidFill>
                <a:latin typeface="Optima" charset="0"/>
              </a:rPr>
              <a:t>23 July 2013.</a:t>
            </a:r>
          </a:p>
          <a:p>
            <a:pPr eaLnBrk="1" hangingPunct="1"/>
            <a:endParaRPr lang="en-US" sz="2000" b="1" dirty="0">
              <a:solidFill>
                <a:srgbClr val="5577AE"/>
              </a:solidFill>
              <a:latin typeface="Optima" charset="0"/>
            </a:endParaRPr>
          </a:p>
          <a:p>
            <a:pPr eaLnBrk="1" hangingPunct="1"/>
            <a:r>
              <a:rPr lang="en-US" sz="2000" dirty="0">
                <a:solidFill>
                  <a:srgbClr val="5577AE"/>
                </a:solidFill>
                <a:latin typeface="Optima" charset="0"/>
              </a:rPr>
              <a:t>	</a:t>
            </a:r>
            <a:endParaRPr lang="en-US" sz="2000" dirty="0"/>
          </a:p>
          <a:p>
            <a:pPr eaLnBrk="1" hangingPunct="1"/>
            <a:endParaRPr lang="en-US" sz="2000" dirty="0"/>
          </a:p>
          <a:p>
            <a:pPr eaLnBrk="1" hangingPunct="1"/>
            <a:endParaRPr lang="en-US" sz="2000" dirty="0"/>
          </a:p>
          <a:p>
            <a:pPr eaLnBrk="1" hangingPunct="1"/>
            <a:endParaRPr lang="en-US" sz="2000" dirty="0">
              <a:latin typeface="Optima" charset="0"/>
            </a:endParaRPr>
          </a:p>
          <a:p>
            <a:pPr eaLnBrk="1" hangingPunct="1"/>
            <a:endParaRPr lang="en-US" sz="2400" b="1" dirty="0">
              <a:latin typeface="Optima" charset="0"/>
            </a:endParaRPr>
          </a:p>
          <a:p>
            <a:pPr eaLnBrk="1" hangingPunct="1"/>
            <a:endParaRPr lang="en-US" sz="400" b="1" dirty="0">
              <a:latin typeface="Optima" charset="0"/>
            </a:endParaRPr>
          </a:p>
        </p:txBody>
      </p:sp>
      <p:grpSp>
        <p:nvGrpSpPr>
          <p:cNvPr id="97282" name="Group 13"/>
          <p:cNvGrpSpPr>
            <a:grpSpLocks/>
          </p:cNvGrpSpPr>
          <p:nvPr/>
        </p:nvGrpSpPr>
        <p:grpSpPr bwMode="auto">
          <a:xfrm>
            <a:off x="1128713" y="207034"/>
            <a:ext cx="6773862" cy="837019"/>
            <a:chOff x="0" y="973629"/>
            <a:chExt cx="9144000" cy="1188304"/>
          </a:xfrm>
        </p:grpSpPr>
        <p:sp>
          <p:nvSpPr>
            <p:cNvPr id="17" name="Rectangle 2"/>
            <p:cNvSpPr>
              <a:spLocks noChangeArrowheads="1"/>
            </p:cNvSpPr>
            <p:nvPr/>
          </p:nvSpPr>
          <p:spPr bwMode="auto">
            <a:xfrm>
              <a:off x="0" y="973629"/>
              <a:ext cx="9144000" cy="1188304"/>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a:solidFill>
                  <a:srgbClr val="FFFFFF"/>
                </a:solidFill>
              </a:endParaRPr>
            </a:p>
          </p:txBody>
        </p:sp>
        <p:sp>
          <p:nvSpPr>
            <p:cNvPr id="97284" name="TextBox 15"/>
            <p:cNvSpPr txBox="1">
              <a:spLocks noChangeArrowheads="1"/>
            </p:cNvSpPr>
            <p:nvPr/>
          </p:nvSpPr>
          <p:spPr bwMode="auto">
            <a:xfrm>
              <a:off x="0" y="1066020"/>
              <a:ext cx="9073818" cy="630609"/>
            </a:xfrm>
            <a:prstGeom prst="rect">
              <a:avLst/>
            </a:prstGeom>
            <a:noFill/>
            <a:ln w="9525">
              <a:noFill/>
              <a:miter lim="800000"/>
              <a:headEnd/>
              <a:tailEnd/>
            </a:ln>
          </p:spPr>
          <p:txBody>
            <a:bodyPr wrap="square">
              <a:spAutoFit/>
            </a:bodyPr>
            <a:lstStyle/>
            <a:p>
              <a:pPr algn="ctr" eaLnBrk="1" hangingPunct="1"/>
              <a:r>
                <a:rPr lang="en-US" sz="2400" b="1" dirty="0"/>
                <a:t>Works-cited List: Optional Elements</a:t>
              </a:r>
            </a:p>
          </p:txBody>
        </p:sp>
      </p:gr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655608"/>
            <a:ext cx="9144000" cy="54476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36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2"/>
              </a:rPr>
              <a:t>Useful Presentations</a:t>
            </a:r>
          </a:p>
          <a:p>
            <a:pPr defTabSz="914400" eaLnBrk="1" hangingPunct="1"/>
            <a:endParaRPr lang="en-US" sz="2400" dirty="0" smtClean="0">
              <a:latin typeface="Calibri" pitchFamily="34" charset="0"/>
              <a:ea typeface="Calibri" pitchFamily="34" charset="0"/>
              <a:cs typeface="Times New Roman" pitchFamily="18" charset="0"/>
            </a:endParaRPr>
          </a:p>
          <a:p>
            <a:pPr defTabSz="914400" eaLnBrk="1" hangingPunct="1"/>
            <a:r>
              <a:rPr lang="en-US" sz="2400" dirty="0" smtClean="0">
                <a:latin typeface="Calibri" pitchFamily="34" charset="0"/>
                <a:ea typeface="Calibri" pitchFamily="34" charset="0"/>
                <a:cs typeface="Times New Roman" pitchFamily="18" charset="0"/>
              </a:rPr>
              <a:t>MLA Style: List of Works Cited (8th Ed., 2016)</a:t>
            </a:r>
          </a:p>
          <a:p>
            <a:pPr marL="0" marR="0" lvl="0" indent="0"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2"/>
              </a:rPr>
              <a:t>https://www.youtube.com/watch?v=Qq5Itf5Tg-U</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defTabSz="914400"/>
            <a:endParaRPr lang="en-US" sz="2400" dirty="0" smtClean="0">
              <a:latin typeface="Calibri" pitchFamily="34" charset="0"/>
              <a:ea typeface="Calibri" pitchFamily="34" charset="0"/>
              <a:cs typeface="Times New Roman" pitchFamily="18" charset="0"/>
            </a:endParaRPr>
          </a:p>
          <a:p>
            <a:pPr defTabSz="914400"/>
            <a:r>
              <a:rPr lang="en-US" sz="2400" dirty="0" smtClean="0">
                <a:latin typeface="Calibri" pitchFamily="34" charset="0"/>
                <a:ea typeface="Calibri" pitchFamily="34" charset="0"/>
                <a:cs typeface="Times New Roman" pitchFamily="18" charset="0"/>
              </a:rPr>
              <a:t>MLA 8th Edition Online Workshop</a:t>
            </a:r>
          </a:p>
          <a:p>
            <a:pPr marL="0" marR="0" lvl="0" indent="0"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
              </a:rPr>
              <a:t>https://www.youtube.com/watch?v=baTARdUdnfQ</a:t>
            </a:r>
            <a:r>
              <a:rPr kumimoji="0" lang="en-GB"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defTabSz="914400"/>
            <a:r>
              <a:rPr lang="en-US" sz="2400" dirty="0" smtClean="0">
                <a:latin typeface="Calibri" pitchFamily="34" charset="0"/>
                <a:ea typeface="Calibri" pitchFamily="34" charset="0"/>
                <a:cs typeface="Times New Roman" pitchFamily="18" charset="0"/>
              </a:rPr>
              <a:t>MLA 8th Edition Online Workshop</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4"/>
              </a:rPr>
              <a:t>https://www.youtube.com/watch?v=_Uudj03g5MY</a:t>
            </a:r>
            <a:endPar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endParaRPr lang="en-US" sz="2400" dirty="0" smtClean="0">
              <a:latin typeface="Calibri"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endParaRPr lang="en-US" sz="2400" dirty="0" smtClean="0">
              <a:latin typeface="Calibri"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cut/>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 Ορθογώνιο"/>
          <p:cNvSpPr/>
          <p:nvPr/>
        </p:nvSpPr>
        <p:spPr>
          <a:xfrm>
            <a:off x="931653" y="586596"/>
            <a:ext cx="7246189" cy="4278094"/>
          </a:xfrm>
          <a:prstGeom prst="rect">
            <a:avLst/>
          </a:prstGeom>
        </p:spPr>
        <p:txBody>
          <a:bodyPr wrap="square">
            <a:spAutoFit/>
          </a:bodyPr>
          <a:lstStyle/>
          <a:p>
            <a:pPr algn="ctr"/>
            <a:r>
              <a:rPr lang="en-GB" sz="3200" b="1" dirty="0" smtClean="0"/>
              <a:t>Exercises and Quizzes </a:t>
            </a:r>
            <a:endParaRPr lang="en-GB" sz="3200" b="1" dirty="0" smtClean="0"/>
          </a:p>
          <a:p>
            <a:endParaRPr lang="en-GB" sz="2400" b="1" dirty="0" smtClean="0"/>
          </a:p>
          <a:p>
            <a:endParaRPr lang="en-GB" sz="2400" b="1" dirty="0" smtClean="0"/>
          </a:p>
          <a:p>
            <a:r>
              <a:rPr lang="en-GB" sz="2400" b="1" dirty="0" smtClean="0"/>
              <a:t>Quiz </a:t>
            </a:r>
            <a:r>
              <a:rPr lang="en-GB" sz="2400" b="1" dirty="0" smtClean="0"/>
              <a:t>University of Illinois</a:t>
            </a:r>
          </a:p>
          <a:p>
            <a:r>
              <a:rPr lang="en-GB" sz="2400" dirty="0" smtClean="0">
                <a:hlinkClick r:id="rId2"/>
              </a:rPr>
              <a:t>http://www.uis.edu/ctl/wp-content/uploads/sites/76/2013/03/MLACitationMethodsQuiz.pdf</a:t>
            </a:r>
            <a:endParaRPr lang="en-GB" sz="2400" dirty="0" smtClean="0"/>
          </a:p>
          <a:p>
            <a:endParaRPr lang="en-GB" sz="2400" dirty="0" smtClean="0"/>
          </a:p>
          <a:p>
            <a:endParaRPr lang="en-GB" sz="2400" dirty="0" smtClean="0"/>
          </a:p>
          <a:p>
            <a:endParaRPr lang="en-GB" sz="2400" dirty="0" smtClean="0"/>
          </a:p>
          <a:p>
            <a:endParaRPr lang="el-GR" sz="2400" dirty="0"/>
          </a:p>
        </p:txBody>
      </p:sp>
      <p:sp>
        <p:nvSpPr>
          <p:cNvPr id="3" name="2 - Ορθογώνιο"/>
          <p:cNvSpPr/>
          <p:nvPr/>
        </p:nvSpPr>
        <p:spPr>
          <a:xfrm>
            <a:off x="931652" y="4813540"/>
            <a:ext cx="6797615" cy="1200329"/>
          </a:xfrm>
          <a:prstGeom prst="rect">
            <a:avLst/>
          </a:prstGeom>
        </p:spPr>
        <p:txBody>
          <a:bodyPr wrap="square">
            <a:spAutoFit/>
          </a:bodyPr>
          <a:lstStyle/>
          <a:p>
            <a:r>
              <a:rPr lang="en-GB" sz="2400" b="1" dirty="0" smtClean="0"/>
              <a:t>Exercise MLA</a:t>
            </a:r>
          </a:p>
          <a:p>
            <a:r>
              <a:rPr lang="en-GB" sz="2400" dirty="0" smtClean="0">
                <a:hlinkClick r:id="rId3"/>
              </a:rPr>
              <a:t>https://style.mla.org/teaching-resources/</a:t>
            </a:r>
            <a:endParaRPr lang="en-GB" sz="2400" dirty="0" smtClean="0"/>
          </a:p>
          <a:p>
            <a:endParaRPr lang="el-GR" sz="2400" dirty="0"/>
          </a:p>
        </p:txBody>
      </p:sp>
      <p:sp>
        <p:nvSpPr>
          <p:cNvPr id="4" name="3 - Ορθογώνιο"/>
          <p:cNvSpPr/>
          <p:nvPr/>
        </p:nvSpPr>
        <p:spPr>
          <a:xfrm>
            <a:off x="931652" y="3467819"/>
            <a:ext cx="7246189" cy="1569660"/>
          </a:xfrm>
          <a:prstGeom prst="rect">
            <a:avLst/>
          </a:prstGeom>
        </p:spPr>
        <p:txBody>
          <a:bodyPr wrap="square">
            <a:spAutoFit/>
          </a:bodyPr>
          <a:lstStyle/>
          <a:p>
            <a:r>
              <a:rPr lang="en-GB" sz="2400" b="1" dirty="0" smtClean="0"/>
              <a:t>Norton Quiz</a:t>
            </a:r>
          </a:p>
          <a:p>
            <a:r>
              <a:rPr lang="en-GB" sz="2400" dirty="0" smtClean="0">
                <a:hlinkClick r:id="rId4"/>
              </a:rPr>
              <a:t>http://wwnorton.com/college/english/write/writesite/exercises/mla.aspx</a:t>
            </a:r>
            <a:endParaRPr lang="en-US" sz="2400" dirty="0" smtClean="0"/>
          </a:p>
          <a:p>
            <a:endParaRPr lang="en-GB" sz="2400" dirty="0" smtClean="0"/>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1128713" y="362309"/>
            <a:ext cx="6445279" cy="1220429"/>
            <a:chOff x="0" y="683426"/>
            <a:chExt cx="9144000" cy="1478507"/>
          </a:xfrm>
        </p:grpSpPr>
        <p:sp>
          <p:nvSpPr>
            <p:cNvPr id="12" name="Rectangle 2"/>
            <p:cNvSpPr>
              <a:spLocks noChangeArrowheads="1"/>
            </p:cNvSpPr>
            <p:nvPr/>
          </p:nvSpPr>
          <p:spPr bwMode="auto">
            <a:xfrm>
              <a:off x="0" y="683426"/>
              <a:ext cx="9144000" cy="1478507"/>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sz="3600" b="1">
                <a:solidFill>
                  <a:srgbClr val="FFFFFF"/>
                </a:solidFill>
              </a:endParaRPr>
            </a:p>
          </p:txBody>
        </p:sp>
        <p:sp>
          <p:nvSpPr>
            <p:cNvPr id="39940" name="TextBox 10"/>
            <p:cNvSpPr txBox="1">
              <a:spLocks noChangeArrowheads="1"/>
            </p:cNvSpPr>
            <p:nvPr/>
          </p:nvSpPr>
          <p:spPr bwMode="auto">
            <a:xfrm>
              <a:off x="0" y="1066020"/>
              <a:ext cx="9073818" cy="783007"/>
            </a:xfrm>
            <a:prstGeom prst="rect">
              <a:avLst/>
            </a:prstGeom>
            <a:noFill/>
            <a:ln w="9525">
              <a:noFill/>
              <a:miter lim="800000"/>
              <a:headEnd/>
              <a:tailEnd/>
            </a:ln>
          </p:spPr>
          <p:txBody>
            <a:bodyPr wrap="square">
              <a:spAutoFit/>
            </a:bodyPr>
            <a:lstStyle/>
            <a:p>
              <a:pPr algn="ctr" eaLnBrk="1" hangingPunct="1"/>
              <a:r>
                <a:rPr lang="en-US" sz="3600" b="1" dirty="0" smtClean="0"/>
                <a:t>Sources</a:t>
              </a:r>
              <a:endParaRPr lang="en-US" sz="3600" b="1" dirty="0"/>
            </a:p>
          </p:txBody>
        </p:sp>
      </p:grpSp>
      <p:sp>
        <p:nvSpPr>
          <p:cNvPr id="6" name="5 - Ορθογώνιο"/>
          <p:cNvSpPr/>
          <p:nvPr/>
        </p:nvSpPr>
        <p:spPr>
          <a:xfrm>
            <a:off x="1128713" y="3105835"/>
            <a:ext cx="6445279" cy="830997"/>
          </a:xfrm>
          <a:prstGeom prst="rect">
            <a:avLst/>
          </a:prstGeom>
        </p:spPr>
        <p:txBody>
          <a:bodyPr wrap="square">
            <a:spAutoFit/>
          </a:bodyPr>
          <a:lstStyle/>
          <a:p>
            <a:r>
              <a:rPr lang="en-US" sz="2400" i="1" dirty="0" smtClean="0"/>
              <a:t>The Purdue OWL</a:t>
            </a:r>
            <a:r>
              <a:rPr lang="en-US" sz="2400" dirty="0" smtClean="0"/>
              <a:t>. Purdue U Writing Lab, 2016</a:t>
            </a:r>
            <a:r>
              <a:rPr lang="en-US" sz="2400" dirty="0" smtClean="0"/>
              <a:t>.</a:t>
            </a:r>
          </a:p>
          <a:p>
            <a:endParaRPr lang="el-GR" sz="2400" dirty="0"/>
          </a:p>
        </p:txBody>
      </p:sp>
      <p:sp>
        <p:nvSpPr>
          <p:cNvPr id="7" name="6 - Ορθογώνιο"/>
          <p:cNvSpPr/>
          <p:nvPr/>
        </p:nvSpPr>
        <p:spPr>
          <a:xfrm>
            <a:off x="1128713" y="3588590"/>
            <a:ext cx="6911106" cy="369332"/>
          </a:xfrm>
          <a:prstGeom prst="rect">
            <a:avLst/>
          </a:prstGeom>
        </p:spPr>
        <p:txBody>
          <a:bodyPr wrap="square">
            <a:spAutoFit/>
          </a:bodyPr>
          <a:lstStyle/>
          <a:p>
            <a:r>
              <a:rPr lang="en-GB" dirty="0" smtClean="0">
                <a:hlinkClick r:id="rId3"/>
              </a:rPr>
              <a:t>https://owl.english.purdue.edu/owl/resource/747/01</a:t>
            </a:r>
            <a:r>
              <a:rPr lang="en-GB" dirty="0" smtClean="0">
                <a:hlinkClick r:id="rId3"/>
              </a:rPr>
              <a:t>/</a:t>
            </a:r>
            <a:r>
              <a:rPr lang="en-GB" dirty="0" smtClean="0"/>
              <a:t> </a:t>
            </a:r>
            <a:endParaRPr lang="el-GR"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extBox 5"/>
          <p:cNvSpPr txBox="1">
            <a:spLocks noChangeArrowheads="1"/>
          </p:cNvSpPr>
          <p:nvPr/>
        </p:nvSpPr>
        <p:spPr bwMode="auto">
          <a:xfrm>
            <a:off x="1557338" y="552091"/>
            <a:ext cx="6029325" cy="3046988"/>
          </a:xfrm>
          <a:prstGeom prst="rect">
            <a:avLst/>
          </a:prstGeom>
          <a:noFill/>
          <a:ln w="9525">
            <a:noFill/>
            <a:miter lim="800000"/>
            <a:headEnd/>
            <a:tailEnd/>
          </a:ln>
        </p:spPr>
        <p:txBody>
          <a:bodyPr wrap="square">
            <a:spAutoFit/>
          </a:bodyPr>
          <a:lstStyle/>
          <a:p>
            <a:pPr algn="ctr" eaLnBrk="1" hangingPunct="1"/>
            <a:r>
              <a:rPr lang="en-US" sz="2800" b="1" dirty="0">
                <a:latin typeface="Optima" charset="0"/>
              </a:rPr>
              <a:t>Basic rule for any formatting style:</a:t>
            </a:r>
          </a:p>
          <a:p>
            <a:pPr eaLnBrk="1" hangingPunct="1"/>
            <a:endParaRPr lang="en-US" sz="2800" dirty="0">
              <a:latin typeface="Optima" charset="0"/>
            </a:endParaRPr>
          </a:p>
          <a:p>
            <a:pPr algn="ctr" eaLnBrk="1" hangingPunct="1"/>
            <a:r>
              <a:rPr lang="en-US" sz="3600" b="1" dirty="0">
                <a:solidFill>
                  <a:srgbClr val="0070C0"/>
                </a:solidFill>
                <a:latin typeface="Optima" charset="0"/>
              </a:rPr>
              <a:t>Always</a:t>
            </a:r>
          </a:p>
          <a:p>
            <a:pPr algn="ctr" eaLnBrk="1" hangingPunct="1"/>
            <a:r>
              <a:rPr lang="en-US" sz="3600" b="1" dirty="0">
                <a:solidFill>
                  <a:srgbClr val="0070C0"/>
                </a:solidFill>
                <a:latin typeface="Optima" charset="0"/>
              </a:rPr>
              <a:t>Follow your instructor</a:t>
            </a:r>
            <a:r>
              <a:rPr lang="en-US" altLang="en-US" sz="3600" b="1" dirty="0">
                <a:solidFill>
                  <a:srgbClr val="0070C0"/>
                </a:solidFill>
                <a:latin typeface="Optima" charset="0"/>
              </a:rPr>
              <a:t>’</a:t>
            </a:r>
            <a:r>
              <a:rPr lang="en-US" altLang="ja-JP" sz="3600" b="1" dirty="0">
                <a:solidFill>
                  <a:srgbClr val="0070C0"/>
                </a:solidFill>
                <a:latin typeface="Optima" charset="0"/>
                <a:ea typeface="MS Mincho" pitchFamily="49" charset="-128"/>
              </a:rPr>
              <a:t>s</a:t>
            </a:r>
          </a:p>
          <a:p>
            <a:pPr algn="ctr" eaLnBrk="1" hangingPunct="1"/>
            <a:r>
              <a:rPr lang="en-US" sz="3600" b="1" dirty="0">
                <a:solidFill>
                  <a:srgbClr val="0070C0"/>
                </a:solidFill>
                <a:latin typeface="Optima" charset="0"/>
                <a:ea typeface="MS Mincho" pitchFamily="49" charset="-128"/>
              </a:rPr>
              <a:t>guidelines</a:t>
            </a:r>
          </a:p>
        </p:txBody>
      </p:sp>
      <p:sp>
        <p:nvSpPr>
          <p:cNvPr id="4" name="3 - Ορθογώνιο"/>
          <p:cNvSpPr/>
          <p:nvPr/>
        </p:nvSpPr>
        <p:spPr>
          <a:xfrm>
            <a:off x="1155940" y="4037162"/>
            <a:ext cx="7125418" cy="2308324"/>
          </a:xfrm>
          <a:prstGeom prst="rect">
            <a:avLst/>
          </a:prstGeom>
        </p:spPr>
        <p:txBody>
          <a:bodyPr wrap="square">
            <a:spAutoFit/>
          </a:bodyPr>
          <a:lstStyle/>
          <a:p>
            <a:pPr algn="just" eaLnBrk="1" hangingPunct="1"/>
            <a:r>
              <a:rPr lang="en-US" sz="2400" dirty="0" smtClean="0">
                <a:latin typeface="Arial" pitchFamily="34" charset="0"/>
              </a:rPr>
              <a:t>Many instructors who require their students to use MLA formatting and citation style have small exceptions to different MLA rules. Every bit of instruction and direction given in this presentation comes with this recommendation: ALWAYS follow the specific instructions given by your instructor.</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extBox 5"/>
          <p:cNvSpPr txBox="1">
            <a:spLocks noChangeArrowheads="1"/>
          </p:cNvSpPr>
          <p:nvPr/>
        </p:nvSpPr>
        <p:spPr bwMode="auto">
          <a:xfrm>
            <a:off x="414068" y="1846054"/>
            <a:ext cx="8333117" cy="4247317"/>
          </a:xfrm>
          <a:prstGeom prst="rect">
            <a:avLst/>
          </a:prstGeom>
          <a:noFill/>
          <a:ln w="9525">
            <a:noFill/>
            <a:miter lim="800000"/>
            <a:headEnd/>
            <a:tailEnd/>
          </a:ln>
        </p:spPr>
        <p:txBody>
          <a:bodyPr wrap="square">
            <a:spAutoFit/>
          </a:bodyPr>
          <a:lstStyle/>
          <a:p>
            <a:pPr marL="457200" indent="-457200" eaLnBrk="1" hangingPunct="1">
              <a:lnSpc>
                <a:spcPct val="150000"/>
              </a:lnSpc>
            </a:pPr>
            <a:endParaRPr lang="en-US" sz="1200" dirty="0" smtClean="0">
              <a:latin typeface="Optima" charset="0"/>
              <a:ea typeface="ヒラギノ角ゴ Pro W3" charset="-128"/>
            </a:endParaRPr>
          </a:p>
          <a:p>
            <a:pPr marL="693738" lvl="1" indent="-236538" eaLnBrk="1" hangingPunct="1">
              <a:lnSpc>
                <a:spcPct val="150000"/>
              </a:lnSpc>
              <a:buFont typeface="Arial" pitchFamily="34" charset="0"/>
              <a:buChar char="•"/>
            </a:pPr>
            <a:r>
              <a:rPr lang="en-US" sz="2400" dirty="0" smtClean="0">
                <a:latin typeface="Optima" charset="0"/>
                <a:ea typeface="ヒラギノ角ゴ Pro W3" charset="-128"/>
              </a:rPr>
              <a:t> Double-space everything (including </a:t>
            </a:r>
            <a:r>
              <a:rPr lang="en-US" sz="2400" dirty="0" smtClean="0">
                <a:latin typeface="Arial" pitchFamily="34" charset="0"/>
              </a:rPr>
              <a:t>heading, block quotations, footnotes/endnotes, list of works cited)</a:t>
            </a:r>
          </a:p>
          <a:p>
            <a:pPr marL="693738" lvl="1" indent="-236538" eaLnBrk="1" hangingPunct="1">
              <a:lnSpc>
                <a:spcPct val="150000"/>
              </a:lnSpc>
              <a:buFont typeface="Arial" pitchFamily="34" charset="0"/>
              <a:buChar char="•"/>
            </a:pPr>
            <a:r>
              <a:rPr lang="en-US" sz="2400" dirty="0" smtClean="0">
                <a:latin typeface="Optima" charset="0"/>
                <a:ea typeface="ヒラギノ角ゴ Pro W3" charset="-128"/>
              </a:rPr>
              <a:t>Use </a:t>
            </a:r>
            <a:r>
              <a:rPr lang="en-US" sz="2400" dirty="0">
                <a:latin typeface="Optima" charset="0"/>
                <a:ea typeface="ヒラギノ角ゴ Pro W3" charset="-128"/>
              </a:rPr>
              <a:t>12 pt. Times New </a:t>
            </a:r>
            <a:r>
              <a:rPr lang="en-US" sz="2400" dirty="0" smtClean="0">
                <a:latin typeface="Optima" charset="0"/>
                <a:ea typeface="ヒラギノ角ゴ Pro W3" charset="-128"/>
              </a:rPr>
              <a:t>Roman </a:t>
            </a:r>
            <a:r>
              <a:rPr lang="en-US" sz="2400" dirty="0">
                <a:latin typeface="Optima" charset="0"/>
                <a:ea typeface="ヒラギノ角ゴ Pro W3" charset="-128"/>
              </a:rPr>
              <a:t>font </a:t>
            </a:r>
            <a:endParaRPr lang="en-US" sz="1200" dirty="0">
              <a:latin typeface="Optima" charset="0"/>
              <a:ea typeface="ヒラギノ角ゴ Pro W3" charset="-128"/>
            </a:endParaRPr>
          </a:p>
          <a:p>
            <a:pPr marL="693738" lvl="1" indent="-236538" eaLnBrk="1" hangingPunct="1">
              <a:lnSpc>
                <a:spcPct val="150000"/>
              </a:lnSpc>
              <a:buFont typeface="Arial" pitchFamily="34" charset="0"/>
              <a:buChar char="•"/>
            </a:pPr>
            <a:r>
              <a:rPr lang="en-US" sz="2400" dirty="0" smtClean="0">
                <a:latin typeface="Optima" charset="0"/>
                <a:ea typeface="ヒラギノ角ゴ Pro W3" charset="-128"/>
              </a:rPr>
              <a:t>Leave </a:t>
            </a:r>
            <a:r>
              <a:rPr lang="en-US" sz="2400" dirty="0">
                <a:latin typeface="Optima" charset="0"/>
                <a:ea typeface="ヒラギノ角ゴ Pro W3" charset="-128"/>
              </a:rPr>
              <a:t>only one space after punctuation</a:t>
            </a:r>
            <a:endParaRPr lang="en-US" sz="1200" dirty="0">
              <a:latin typeface="Optima" charset="0"/>
              <a:ea typeface="ヒラギノ角ゴ Pro W3" charset="-128"/>
            </a:endParaRPr>
          </a:p>
          <a:p>
            <a:pPr marL="693738" lvl="1" indent="-236538" eaLnBrk="1" hangingPunct="1">
              <a:lnSpc>
                <a:spcPct val="150000"/>
              </a:lnSpc>
              <a:buFont typeface="Arial" pitchFamily="34" charset="0"/>
              <a:buChar char="•"/>
            </a:pPr>
            <a:r>
              <a:rPr lang="en-US" sz="2400" dirty="0" smtClean="0">
                <a:latin typeface="Optima" charset="0"/>
                <a:ea typeface="ヒラギノ角ゴ Pro W3" charset="-128"/>
              </a:rPr>
              <a:t>Set </a:t>
            </a:r>
            <a:r>
              <a:rPr lang="en-US" sz="2400" dirty="0">
                <a:latin typeface="Optima" charset="0"/>
                <a:ea typeface="ヒラギノ角ゴ Pro W3" charset="-128"/>
              </a:rPr>
              <a:t>all margins to 1 </a:t>
            </a:r>
            <a:r>
              <a:rPr lang="en-US" sz="2400" dirty="0" smtClean="0">
                <a:latin typeface="Optima" charset="0"/>
                <a:ea typeface="ヒラギノ角ゴ Pro W3" charset="-128"/>
              </a:rPr>
              <a:t>inch (2.54 cm) </a:t>
            </a:r>
            <a:r>
              <a:rPr lang="en-US" sz="2400" dirty="0">
                <a:latin typeface="Optima" charset="0"/>
                <a:ea typeface="ヒラギノ角ゴ Pro W3" charset="-128"/>
              </a:rPr>
              <a:t>on all sides</a:t>
            </a:r>
            <a:endParaRPr lang="en-US" sz="1200" dirty="0">
              <a:latin typeface="Optima" charset="0"/>
              <a:ea typeface="ヒラギノ角ゴ Pro W3" charset="-128"/>
            </a:endParaRPr>
          </a:p>
          <a:p>
            <a:pPr marL="693738" lvl="1" indent="-236538" eaLnBrk="1" hangingPunct="1">
              <a:lnSpc>
                <a:spcPct val="150000"/>
              </a:lnSpc>
              <a:buFont typeface="Arial" pitchFamily="34" charset="0"/>
              <a:buChar char="•"/>
            </a:pPr>
            <a:r>
              <a:rPr lang="en-US" sz="2400" dirty="0" smtClean="0">
                <a:latin typeface="Optima" charset="0"/>
                <a:ea typeface="ヒラギノ角ゴ Pro W3" charset="-128"/>
              </a:rPr>
              <a:t>Indent </a:t>
            </a:r>
            <a:r>
              <a:rPr lang="en-US" sz="2400" dirty="0">
                <a:latin typeface="Optima" charset="0"/>
                <a:ea typeface="ヒラギノ角ゴ Pro W3" charset="-128"/>
              </a:rPr>
              <a:t>the first line of paragraphs one </a:t>
            </a:r>
            <a:r>
              <a:rPr lang="en-US" sz="2400" dirty="0" smtClean="0">
                <a:latin typeface="Optima" charset="0"/>
                <a:ea typeface="ヒラギノ角ゴ Pro W3" charset="-128"/>
              </a:rPr>
              <a:t>half-inch (1,27 cm)</a:t>
            </a:r>
            <a:endParaRPr lang="en-US" sz="2400" dirty="0">
              <a:latin typeface="Optima" charset="0"/>
              <a:ea typeface="ヒラギノ角ゴ Pro W3" charset="-128"/>
            </a:endParaRPr>
          </a:p>
        </p:txBody>
      </p:sp>
      <p:grpSp>
        <p:nvGrpSpPr>
          <p:cNvPr id="27650" name="Group 8"/>
          <p:cNvGrpSpPr>
            <a:grpSpLocks/>
          </p:cNvGrpSpPr>
          <p:nvPr/>
        </p:nvGrpSpPr>
        <p:grpSpPr bwMode="auto">
          <a:xfrm>
            <a:off x="1128713" y="811812"/>
            <a:ext cx="6773862" cy="770925"/>
            <a:chOff x="0" y="973629"/>
            <a:chExt cx="9144000" cy="1188304"/>
          </a:xfrm>
        </p:grpSpPr>
        <p:sp>
          <p:nvSpPr>
            <p:cNvPr id="12" name="Rectangle 2"/>
            <p:cNvSpPr>
              <a:spLocks noChangeArrowheads="1"/>
            </p:cNvSpPr>
            <p:nvPr/>
          </p:nvSpPr>
          <p:spPr bwMode="auto">
            <a:xfrm>
              <a:off x="0" y="973629"/>
              <a:ext cx="9144000" cy="1188304"/>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sz="3200">
                <a:solidFill>
                  <a:srgbClr val="FFFFFF"/>
                </a:solidFill>
              </a:endParaRPr>
            </a:p>
          </p:txBody>
        </p:sp>
        <p:sp>
          <p:nvSpPr>
            <p:cNvPr id="27653" name="TextBox 10"/>
            <p:cNvSpPr txBox="1">
              <a:spLocks noChangeArrowheads="1"/>
            </p:cNvSpPr>
            <p:nvPr/>
          </p:nvSpPr>
          <p:spPr bwMode="auto">
            <a:xfrm>
              <a:off x="525833" y="1043303"/>
              <a:ext cx="8547985" cy="901372"/>
            </a:xfrm>
            <a:prstGeom prst="rect">
              <a:avLst/>
            </a:prstGeom>
            <a:noFill/>
            <a:ln w="9525">
              <a:noFill/>
              <a:miter lim="800000"/>
              <a:headEnd/>
              <a:tailEnd/>
            </a:ln>
          </p:spPr>
          <p:txBody>
            <a:bodyPr wrap="square">
              <a:spAutoFit/>
            </a:bodyPr>
            <a:lstStyle/>
            <a:p>
              <a:pPr eaLnBrk="1" hangingPunct="1"/>
              <a:r>
                <a:rPr lang="en-US" sz="3200" b="1" dirty="0">
                  <a:solidFill>
                    <a:srgbClr val="002060"/>
                  </a:solidFill>
                </a:rPr>
                <a:t>Format: General Guidelines</a:t>
              </a:r>
            </a:p>
          </p:txBody>
        </p:sp>
      </p:gr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44563" y="2311400"/>
            <a:ext cx="7254875" cy="3386138"/>
          </a:xfrm>
          <a:prstGeom prst="rect">
            <a:avLst/>
          </a:prstGeom>
          <a:noFill/>
        </p:spPr>
        <p:txBody>
          <a:bodyPr>
            <a:spAutoFit/>
          </a:bodyPr>
          <a:lstStyle/>
          <a:p>
            <a:pPr marL="342900" indent="-342900" eaLnBrk="1" hangingPunct="1">
              <a:lnSpc>
                <a:spcPct val="150000"/>
              </a:lnSpc>
            </a:pPr>
            <a:r>
              <a:rPr lang="en-US" altLang="en-US" sz="2400" b="1" dirty="0">
                <a:latin typeface="Optima" charset="0"/>
                <a:ea typeface="ヒラギノ角ゴ Pro W3" charset="-128"/>
              </a:rPr>
              <a:t>An MLA Style paper should:</a:t>
            </a:r>
            <a:endParaRPr lang="en-US" sz="2400" dirty="0">
              <a:latin typeface="Optima" charset="0"/>
            </a:endParaRPr>
          </a:p>
          <a:p>
            <a:pPr marL="342900" indent="-342900" eaLnBrk="1" hangingPunct="1">
              <a:lnSpc>
                <a:spcPct val="150000"/>
              </a:lnSpc>
              <a:buFont typeface="Arial" pitchFamily="34" charset="0"/>
              <a:buChar char="•"/>
            </a:pPr>
            <a:r>
              <a:rPr lang="en-US" sz="2400" dirty="0">
                <a:latin typeface="Optima" charset="0"/>
              </a:rPr>
              <a:t>Have a header with page numbers located in the upper right-hand corner</a:t>
            </a:r>
          </a:p>
          <a:p>
            <a:pPr marL="342900" indent="-342900" eaLnBrk="1" hangingPunct="1">
              <a:lnSpc>
                <a:spcPct val="150000"/>
              </a:lnSpc>
              <a:buFont typeface="Arial" pitchFamily="34" charset="0"/>
              <a:buChar char="•"/>
            </a:pPr>
            <a:r>
              <a:rPr lang="en-US" sz="2400" dirty="0">
                <a:latin typeface="Optima" charset="0"/>
              </a:rPr>
              <a:t>Use italics for titles</a:t>
            </a:r>
          </a:p>
          <a:p>
            <a:pPr marL="342900" indent="-342900" eaLnBrk="1" hangingPunct="1">
              <a:lnSpc>
                <a:spcPct val="150000"/>
              </a:lnSpc>
              <a:buFont typeface="Arial" pitchFamily="34" charset="0"/>
              <a:buChar char="•"/>
            </a:pPr>
            <a:r>
              <a:rPr lang="en-US" sz="2400" dirty="0">
                <a:latin typeface="Optima" charset="0"/>
              </a:rPr>
              <a:t>Place endnotes on a separate page before the list of works </a:t>
            </a:r>
            <a:r>
              <a:rPr lang="en-US" sz="2400" dirty="0" smtClean="0">
                <a:latin typeface="Optima" charset="0"/>
              </a:rPr>
              <a:t>cited. (Title the section Notes.)</a:t>
            </a:r>
            <a:endParaRPr lang="en-US" sz="2400" dirty="0">
              <a:latin typeface="Optima" charset="0"/>
            </a:endParaRPr>
          </a:p>
        </p:txBody>
      </p:sp>
      <p:grpSp>
        <p:nvGrpSpPr>
          <p:cNvPr id="29698" name="Group 8"/>
          <p:cNvGrpSpPr>
            <a:grpSpLocks/>
          </p:cNvGrpSpPr>
          <p:nvPr/>
        </p:nvGrpSpPr>
        <p:grpSpPr bwMode="auto">
          <a:xfrm>
            <a:off x="1128713" y="712788"/>
            <a:ext cx="6773862" cy="869950"/>
            <a:chOff x="0" y="973629"/>
            <a:chExt cx="9144000" cy="1188304"/>
          </a:xfrm>
        </p:grpSpPr>
        <p:sp>
          <p:nvSpPr>
            <p:cNvPr id="12" name="Rectangle 2"/>
            <p:cNvSpPr>
              <a:spLocks noChangeArrowheads="1"/>
            </p:cNvSpPr>
            <p:nvPr/>
          </p:nvSpPr>
          <p:spPr bwMode="auto">
            <a:xfrm>
              <a:off x="0" y="973629"/>
              <a:ext cx="9144000" cy="1188304"/>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a:solidFill>
                  <a:srgbClr val="FFFFFF"/>
                </a:solidFill>
              </a:endParaRPr>
            </a:p>
          </p:txBody>
        </p:sp>
        <p:sp>
          <p:nvSpPr>
            <p:cNvPr id="29700" name="TextBox 10"/>
            <p:cNvSpPr txBox="1">
              <a:spLocks noChangeArrowheads="1"/>
            </p:cNvSpPr>
            <p:nvPr/>
          </p:nvSpPr>
          <p:spPr bwMode="auto">
            <a:xfrm>
              <a:off x="0" y="1066020"/>
              <a:ext cx="9073818" cy="882853"/>
            </a:xfrm>
            <a:prstGeom prst="rect">
              <a:avLst/>
            </a:prstGeom>
            <a:noFill/>
            <a:ln w="9525">
              <a:noFill/>
              <a:miter lim="800000"/>
              <a:headEnd/>
              <a:tailEnd/>
            </a:ln>
          </p:spPr>
          <p:txBody>
            <a:bodyPr wrap="square">
              <a:spAutoFit/>
            </a:bodyPr>
            <a:lstStyle/>
            <a:p>
              <a:pPr eaLnBrk="1" hangingPunct="1"/>
              <a:r>
                <a:rPr lang="en-US" sz="3600" b="1" dirty="0"/>
                <a:t>Format: General </a:t>
              </a:r>
              <a:r>
                <a:rPr lang="en-US" sz="3600" b="1" dirty="0" smtClean="0"/>
                <a:t>Guidelines</a:t>
              </a:r>
              <a:endParaRPr lang="en-US" sz="3600" b="1" dirty="0"/>
            </a:p>
          </p:txBody>
        </p:sp>
      </p:gr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extBox 5"/>
          <p:cNvSpPr txBox="1">
            <a:spLocks noChangeArrowheads="1"/>
          </p:cNvSpPr>
          <p:nvPr/>
        </p:nvSpPr>
        <p:spPr bwMode="auto">
          <a:xfrm>
            <a:off x="520700" y="1483742"/>
            <a:ext cx="8102600" cy="5374257"/>
          </a:xfrm>
          <a:prstGeom prst="rect">
            <a:avLst/>
          </a:prstGeom>
          <a:noFill/>
          <a:ln w="9525">
            <a:noFill/>
            <a:miter lim="800000"/>
            <a:headEnd/>
            <a:tailEnd/>
          </a:ln>
        </p:spPr>
        <p:txBody>
          <a:bodyPr wrap="square">
            <a:spAutoFit/>
          </a:bodyPr>
          <a:lstStyle/>
          <a:p>
            <a:pPr marL="236538" indent="-236538" eaLnBrk="1" hangingPunct="1">
              <a:lnSpc>
                <a:spcPct val="150000"/>
              </a:lnSpc>
              <a:buFont typeface="Arial" pitchFamily="34" charset="0"/>
              <a:buChar char="•"/>
            </a:pPr>
            <a:r>
              <a:rPr lang="en-US" sz="2000" dirty="0" smtClean="0">
                <a:latin typeface="Optima" charset="0"/>
              </a:rPr>
              <a:t>Have </a:t>
            </a:r>
            <a:r>
              <a:rPr lang="en-US" sz="2000" b="1" dirty="0">
                <a:latin typeface="Optima" charset="0"/>
              </a:rPr>
              <a:t>no title </a:t>
            </a:r>
            <a:r>
              <a:rPr lang="en-US" sz="2000" b="1" dirty="0" smtClean="0">
                <a:latin typeface="Optima" charset="0"/>
              </a:rPr>
              <a:t>page </a:t>
            </a:r>
            <a:r>
              <a:rPr lang="en-US" sz="2000" dirty="0" smtClean="0">
                <a:latin typeface="Optima" charset="0"/>
              </a:rPr>
              <a:t>(unless it is requested)</a:t>
            </a:r>
            <a:endParaRPr lang="en-US" sz="2000" dirty="0">
              <a:latin typeface="Optima" charset="0"/>
            </a:endParaRPr>
          </a:p>
          <a:p>
            <a:pPr marL="236538" indent="-236538" eaLnBrk="1" hangingPunct="1">
              <a:lnSpc>
                <a:spcPct val="150000"/>
              </a:lnSpc>
              <a:buFont typeface="Arial" pitchFamily="34" charset="0"/>
              <a:buChar char="•"/>
            </a:pPr>
            <a:r>
              <a:rPr lang="en-US" sz="2000" b="1" dirty="0">
                <a:latin typeface="Optima" charset="0"/>
              </a:rPr>
              <a:t>Double space </a:t>
            </a:r>
            <a:r>
              <a:rPr lang="en-US" sz="2000" dirty="0">
                <a:latin typeface="Optima" charset="0"/>
              </a:rPr>
              <a:t>everything</a:t>
            </a:r>
          </a:p>
          <a:p>
            <a:pPr marL="236538" indent="-236538" eaLnBrk="1" hangingPunct="1">
              <a:lnSpc>
                <a:spcPct val="150000"/>
              </a:lnSpc>
              <a:buFont typeface="Arial" pitchFamily="34" charset="0"/>
              <a:buChar char="•"/>
            </a:pPr>
            <a:r>
              <a:rPr lang="en-US" sz="2000" b="1" dirty="0">
                <a:latin typeface="Optima" charset="0"/>
              </a:rPr>
              <a:t>List your name, your instructor's name, the course, and date </a:t>
            </a:r>
            <a:r>
              <a:rPr lang="en-US" sz="2000" dirty="0">
                <a:latin typeface="Optima" charset="0"/>
              </a:rPr>
              <a:t>in the </a:t>
            </a:r>
            <a:r>
              <a:rPr lang="en-US" sz="2000" b="1" dirty="0">
                <a:latin typeface="Optima" charset="0"/>
              </a:rPr>
              <a:t>upper left-hand corner</a:t>
            </a:r>
          </a:p>
          <a:p>
            <a:pPr marL="236538" indent="-236538" eaLnBrk="1" hangingPunct="1">
              <a:lnSpc>
                <a:spcPct val="150000"/>
              </a:lnSpc>
              <a:buFont typeface="Arial" pitchFamily="34" charset="0"/>
              <a:buChar char="•"/>
            </a:pPr>
            <a:r>
              <a:rPr lang="en-US" sz="2000" b="1" dirty="0">
                <a:latin typeface="Optima" charset="0"/>
              </a:rPr>
              <a:t>Center the paper title </a:t>
            </a:r>
            <a:r>
              <a:rPr lang="en-US" sz="2000" dirty="0">
                <a:latin typeface="Optima" charset="0"/>
              </a:rPr>
              <a:t>(use standard caps but no underlining, italics, quote marks, or bold typeface</a:t>
            </a:r>
            <a:r>
              <a:rPr lang="en-US" sz="2000" dirty="0" smtClean="0">
                <a:latin typeface="Optima" charset="0"/>
              </a:rPr>
              <a:t>)</a:t>
            </a:r>
            <a:r>
              <a:rPr lang="en-US" sz="2000" dirty="0" smtClean="0">
                <a:latin typeface="Arial" pitchFamily="34" charset="0"/>
              </a:rPr>
              <a:t> (not in all capital letters)</a:t>
            </a:r>
            <a:endParaRPr lang="en-US" sz="2000" dirty="0">
              <a:latin typeface="Optima" charset="0"/>
            </a:endParaRPr>
          </a:p>
          <a:p>
            <a:pPr marL="236538" indent="-236538" eaLnBrk="1" hangingPunct="1">
              <a:lnSpc>
                <a:spcPct val="150000"/>
              </a:lnSpc>
              <a:buFont typeface="Arial" pitchFamily="34" charset="0"/>
              <a:buChar char="•"/>
            </a:pPr>
            <a:r>
              <a:rPr lang="en-US" sz="2000" b="1" dirty="0">
                <a:latin typeface="Optima" charset="0"/>
              </a:rPr>
              <a:t>Create a header </a:t>
            </a:r>
            <a:r>
              <a:rPr lang="en-US" sz="2000" dirty="0">
                <a:latin typeface="Optima" charset="0"/>
              </a:rPr>
              <a:t>in the upper right corner at half inch from the top and one inch from the right of the page (list </a:t>
            </a:r>
            <a:r>
              <a:rPr lang="en-US" sz="2000" b="1" dirty="0">
                <a:latin typeface="Optima" charset="0"/>
              </a:rPr>
              <a:t>your last name and page number </a:t>
            </a:r>
            <a:r>
              <a:rPr lang="en-US" sz="2000" dirty="0">
                <a:latin typeface="Optima" charset="0"/>
              </a:rPr>
              <a:t>here</a:t>
            </a:r>
            <a:r>
              <a:rPr lang="en-US" sz="2000" dirty="0" smtClean="0">
                <a:latin typeface="Optima" charset="0"/>
              </a:rPr>
              <a:t>)</a:t>
            </a:r>
          </a:p>
          <a:p>
            <a:pPr marL="236538" indent="-236538" eaLnBrk="1" hangingPunct="1">
              <a:lnSpc>
                <a:spcPct val="150000"/>
              </a:lnSpc>
              <a:buFont typeface="Arial" pitchFamily="34" charset="0"/>
              <a:buChar char="•"/>
            </a:pPr>
            <a:r>
              <a:rPr lang="en-US" sz="2000" dirty="0" smtClean="0">
                <a:latin typeface="Arial" pitchFamily="34" charset="0"/>
              </a:rPr>
              <a:t>Note: Your instructor may ask that you omit last name/page number header on your first page. Always follow instructor guidelines.)</a:t>
            </a:r>
            <a:endParaRPr lang="en-US" sz="2000" dirty="0">
              <a:latin typeface="Optima" charset="0"/>
            </a:endParaRPr>
          </a:p>
        </p:txBody>
      </p:sp>
      <p:grpSp>
        <p:nvGrpSpPr>
          <p:cNvPr id="31746" name="Group 8"/>
          <p:cNvGrpSpPr>
            <a:grpSpLocks/>
          </p:cNvGrpSpPr>
          <p:nvPr/>
        </p:nvGrpSpPr>
        <p:grpSpPr bwMode="auto">
          <a:xfrm>
            <a:off x="1128713" y="327804"/>
            <a:ext cx="6773862" cy="766221"/>
            <a:chOff x="0" y="973629"/>
            <a:chExt cx="9144000" cy="1188303"/>
          </a:xfrm>
        </p:grpSpPr>
        <p:sp>
          <p:nvSpPr>
            <p:cNvPr id="12" name="Rectangle 2"/>
            <p:cNvSpPr>
              <a:spLocks noChangeArrowheads="1"/>
            </p:cNvSpPr>
            <p:nvPr/>
          </p:nvSpPr>
          <p:spPr bwMode="auto">
            <a:xfrm>
              <a:off x="0" y="973629"/>
              <a:ext cx="9144000" cy="1188303"/>
            </a:xfrm>
            <a:prstGeom prst="rect">
              <a:avLst/>
            </a:prstGeom>
            <a:solidFill>
              <a:srgbClr val="F28B16"/>
            </a:solidFill>
            <a:ln w="9525">
              <a:solidFill>
                <a:srgbClr val="9FD62E"/>
              </a:solidFill>
              <a:miter lim="800000"/>
              <a:headEnd/>
              <a:tailEnd/>
            </a:ln>
            <a:effectLst>
              <a:outerShdw dist="23000" dir="5400000" rotWithShape="0">
                <a:srgbClr val="808080">
                  <a:alpha val="34998"/>
                </a:srgbClr>
              </a:outerShdw>
            </a:effectLst>
          </p:spPr>
          <p:txBody>
            <a:bodyPr anchor="ctr"/>
            <a:lstStyle/>
            <a:p>
              <a:pPr algn="ctr" eaLnBrk="1" hangingPunct="1"/>
              <a:endParaRPr lang="el-GR">
                <a:solidFill>
                  <a:srgbClr val="FFFFFF"/>
                </a:solidFill>
              </a:endParaRPr>
            </a:p>
          </p:txBody>
        </p:sp>
        <p:sp>
          <p:nvSpPr>
            <p:cNvPr id="31748" name="TextBox 10"/>
            <p:cNvSpPr txBox="1">
              <a:spLocks noChangeArrowheads="1"/>
            </p:cNvSpPr>
            <p:nvPr/>
          </p:nvSpPr>
          <p:spPr bwMode="auto">
            <a:xfrm>
              <a:off x="0" y="973631"/>
              <a:ext cx="9073818" cy="1002370"/>
            </a:xfrm>
            <a:prstGeom prst="rect">
              <a:avLst/>
            </a:prstGeom>
            <a:noFill/>
            <a:ln w="9525">
              <a:noFill/>
              <a:miter lim="800000"/>
              <a:headEnd/>
              <a:tailEnd/>
            </a:ln>
          </p:spPr>
          <p:txBody>
            <a:bodyPr wrap="square">
              <a:spAutoFit/>
            </a:bodyPr>
            <a:lstStyle/>
            <a:p>
              <a:pPr algn="ctr" eaLnBrk="1" hangingPunct="1"/>
              <a:r>
                <a:rPr lang="en-US" sz="3600" b="1" dirty="0"/>
                <a:t>Formatting the 1</a:t>
              </a:r>
              <a:r>
                <a:rPr lang="en-US" sz="3600" b="1" baseline="30000" dirty="0"/>
                <a:t>st</a:t>
              </a:r>
              <a:r>
                <a:rPr lang="en-US" sz="3600" b="1" dirty="0"/>
                <a:t> Page</a:t>
              </a:r>
            </a:p>
          </p:txBody>
        </p:sp>
      </p:gr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WLCLEAN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addle">
      <a:majorFont>
        <a:latin typeface="Book Antiqua"/>
        <a:ea typeface=""/>
        <a:cs typeface=""/>
        <a:font script="Jpan" typeface="ＭＳ 明朝"/>
        <a:font script="Hans" typeface="宋体"/>
        <a:font script="Hant" typeface="新細明體"/>
      </a:majorFont>
      <a:minorFont>
        <a:latin typeface="Book Antiqua"/>
        <a:ea typeface=""/>
        <a:cs typeface=""/>
        <a:font script="Jpan" typeface="ＭＳ 明朝"/>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OWLCLEANTTemplate</Template>
  <TotalTime>3226</TotalTime>
  <Words>4797</Words>
  <Application>Microsoft Macintosh PowerPoint</Application>
  <PresentationFormat>Προβολή στην οθόνη (4:3)</PresentationFormat>
  <Paragraphs>485</Paragraphs>
  <Slides>56</Slides>
  <Notes>52</Notes>
  <HiddenSlides>0</HiddenSlides>
  <MMClips>0</MMClips>
  <ScaleCrop>false</ScaleCrop>
  <HeadingPairs>
    <vt:vector size="6" baseType="variant">
      <vt:variant>
        <vt:lpstr>Θέμα</vt:lpstr>
      </vt:variant>
      <vt:variant>
        <vt:i4>1</vt:i4>
      </vt:variant>
      <vt:variant>
        <vt:lpstr>Τίτλοι διαφανειών</vt:lpstr>
      </vt:variant>
      <vt:variant>
        <vt:i4>56</vt:i4>
      </vt:variant>
      <vt:variant>
        <vt:lpstr>Προσαρμοσμένες προβολές</vt:lpstr>
      </vt:variant>
      <vt:variant>
        <vt:i4>1</vt:i4>
      </vt:variant>
    </vt:vector>
  </HeadingPairs>
  <TitlesOfParts>
    <vt:vector size="58" baseType="lpstr">
      <vt:lpstr>OWLCLEANTTemplate</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lpstr>Διαφάνεια 30</vt:lpstr>
      <vt:lpstr>Διαφάνεια 31</vt:lpstr>
      <vt:lpstr>Διαφάνεια 32</vt:lpstr>
      <vt:lpstr>Διαφάνεια 33</vt:lpstr>
      <vt:lpstr>Διαφάνεια 34</vt:lpstr>
      <vt:lpstr>Διαφάνεια 35</vt:lpstr>
      <vt:lpstr>Διαφάνεια 36</vt:lpstr>
      <vt:lpstr>Διαφάνεια 37</vt:lpstr>
      <vt:lpstr>Διαφάνεια 38</vt:lpstr>
      <vt:lpstr>Διαφάνεια 39</vt:lpstr>
      <vt:lpstr>Διαφάνεια 40</vt:lpstr>
      <vt:lpstr>Διαφάνεια 41</vt:lpstr>
      <vt:lpstr>Διαφάνεια 42</vt:lpstr>
      <vt:lpstr>Διαφάνεια 43</vt:lpstr>
      <vt:lpstr>Διαφάνεια 44</vt:lpstr>
      <vt:lpstr>Διαφάνεια 45</vt:lpstr>
      <vt:lpstr>Διαφάνεια 46</vt:lpstr>
      <vt:lpstr>Διαφάνεια 47</vt:lpstr>
      <vt:lpstr>Διαφάνεια 48</vt:lpstr>
      <vt:lpstr>Διαφάνεια 49</vt:lpstr>
      <vt:lpstr>Διαφάνεια 50</vt:lpstr>
      <vt:lpstr>Διαφάνεια 51</vt:lpstr>
      <vt:lpstr>Διαφάνεια 52</vt:lpstr>
      <vt:lpstr>Διαφάνεια 53</vt:lpstr>
      <vt:lpstr>Διαφάνεια 54</vt:lpstr>
      <vt:lpstr>Διαφάνεια 55</vt:lpstr>
      <vt:lpstr>Διαφάνεια 56</vt:lpstr>
      <vt:lpstr>Custom Show 1</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Ghada</dc:creator>
  <cp:lastModifiedBy>Chalice</cp:lastModifiedBy>
  <cp:revision>210</cp:revision>
  <dcterms:created xsi:type="dcterms:W3CDTF">2014-01-02T02:56:53Z</dcterms:created>
  <dcterms:modified xsi:type="dcterms:W3CDTF">2018-01-14T10:05:04Z</dcterms:modified>
</cp:coreProperties>
</file>