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74"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33964F4-7768-4650-AAF7-16F160898544}" type="datetimeFigureOut">
              <a:rPr lang="el-GR" smtClean="0"/>
              <a:pPr/>
              <a:t>3/11/2015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5829C81-9BE2-4D05-853C-6935FEE317CC}" type="slidenum">
              <a:rPr lang="el-GR" smtClean="0"/>
              <a:pPr/>
              <a:t>‹#›</a:t>
            </a:fld>
            <a:endParaRPr lang="el-G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3964F4-7768-4650-AAF7-16F160898544}" type="datetimeFigureOut">
              <a:rPr lang="el-GR" smtClean="0"/>
              <a:pPr/>
              <a:t>3/11/2015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5829C81-9BE2-4D05-853C-6935FEE317C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3964F4-7768-4650-AAF7-16F160898544}" type="datetimeFigureOut">
              <a:rPr lang="el-GR" smtClean="0"/>
              <a:pPr/>
              <a:t>3/11/2015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5829C81-9BE2-4D05-853C-6935FEE317C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3964F4-7768-4650-AAF7-16F160898544}" type="datetimeFigureOut">
              <a:rPr lang="el-GR" smtClean="0"/>
              <a:pPr/>
              <a:t>3/11/2015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5829C81-9BE2-4D05-853C-6935FEE317C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233964F4-7768-4650-AAF7-16F160898544}" type="datetimeFigureOut">
              <a:rPr lang="el-GR" smtClean="0"/>
              <a:pPr/>
              <a:t>3/11/2015</a:t>
            </a:fld>
            <a:endParaRPr lang="el-GR"/>
          </a:p>
        </p:txBody>
      </p:sp>
      <p:sp>
        <p:nvSpPr>
          <p:cNvPr id="91" name="Footer Placeholder 90"/>
          <p:cNvSpPr>
            <a:spLocks noGrp="1"/>
          </p:cNvSpPr>
          <p:nvPr>
            <p:ph type="ftr" sz="quarter" idx="11"/>
          </p:nvPr>
        </p:nvSpPr>
        <p:spPr/>
        <p:txBody>
          <a:bodyPr/>
          <a:lstStyle/>
          <a:p>
            <a:endParaRPr lang="el-GR"/>
          </a:p>
        </p:txBody>
      </p:sp>
      <p:sp>
        <p:nvSpPr>
          <p:cNvPr id="92" name="Slide Number Placeholder 91"/>
          <p:cNvSpPr>
            <a:spLocks noGrp="1"/>
          </p:cNvSpPr>
          <p:nvPr>
            <p:ph type="sldNum" sz="quarter" idx="12"/>
          </p:nvPr>
        </p:nvSpPr>
        <p:spPr/>
        <p:txBody>
          <a:bodyPr/>
          <a:lstStyle/>
          <a:p>
            <a:fld id="{C5829C81-9BE2-4D05-853C-6935FEE317CC}"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3964F4-7768-4650-AAF7-16F160898544}" type="datetimeFigureOut">
              <a:rPr lang="el-GR" smtClean="0"/>
              <a:pPr/>
              <a:t>3/11/2015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5829C81-9BE2-4D05-853C-6935FEE317C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3964F4-7768-4650-AAF7-16F160898544}" type="datetimeFigureOut">
              <a:rPr lang="el-GR" smtClean="0"/>
              <a:pPr/>
              <a:t>3/11/2015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5829C81-9BE2-4D05-853C-6935FEE317C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3964F4-7768-4650-AAF7-16F160898544}" type="datetimeFigureOut">
              <a:rPr lang="el-GR" smtClean="0"/>
              <a:pPr/>
              <a:t>3/11/2015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5829C81-9BE2-4D05-853C-6935FEE317C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3964F4-7768-4650-AAF7-16F160898544}" type="datetimeFigureOut">
              <a:rPr lang="el-GR" smtClean="0"/>
              <a:pPr/>
              <a:t>3/11/2015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5829C81-9BE2-4D05-853C-6935FEE317C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33964F4-7768-4650-AAF7-16F160898544}" type="datetimeFigureOut">
              <a:rPr lang="el-GR" smtClean="0"/>
              <a:pPr/>
              <a:t>3/11/2015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5829C81-9BE2-4D05-853C-6935FEE317CC}" type="slidenum">
              <a:rPr lang="el-GR" smtClean="0"/>
              <a:pPr/>
              <a:t>‹#›</a:t>
            </a:fld>
            <a:endParaRPr lang="el-GR"/>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233964F4-7768-4650-AAF7-16F160898544}" type="datetimeFigureOut">
              <a:rPr lang="el-GR" smtClean="0"/>
              <a:pPr/>
              <a:t>3/11/2015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5829C81-9BE2-4D05-853C-6935FEE317CC}" type="slidenum">
              <a:rPr lang="el-GR" smtClean="0"/>
              <a:pPr/>
              <a:t>‹#›</a:t>
            </a:fld>
            <a:endParaRPr lang="el-G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233964F4-7768-4650-AAF7-16F160898544}" type="datetimeFigureOut">
              <a:rPr lang="el-GR" smtClean="0"/>
              <a:pPr/>
              <a:t>3/11/2015</a:t>
            </a:fld>
            <a:endParaRPr lang="el-GR"/>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l-GR"/>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C5829C81-9BE2-4D05-853C-6935FEE317CC}"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pPr algn="ctr"/>
            <a:r>
              <a:rPr lang="en-US" dirty="0"/>
              <a:t>FACULTY OF ENGLISH LANGUAGE AND LITERATURE</a:t>
            </a:r>
            <a:endParaRPr lang="el-GR" dirty="0"/>
          </a:p>
        </p:txBody>
      </p:sp>
      <p:sp>
        <p:nvSpPr>
          <p:cNvPr id="4" name="Title 3"/>
          <p:cNvSpPr>
            <a:spLocks noGrp="1"/>
          </p:cNvSpPr>
          <p:nvPr>
            <p:ph type="title"/>
          </p:nvPr>
        </p:nvSpPr>
        <p:spPr/>
        <p:txBody>
          <a:bodyPr>
            <a:normAutofit/>
          </a:bodyPr>
          <a:lstStyle/>
          <a:p>
            <a:pPr algn="ctr"/>
            <a:r>
              <a:rPr lang="el-GR" sz="2800" dirty="0">
                <a:effectLst>
                  <a:outerShdw blurRad="38100" dist="38100" dir="2700000" algn="tl">
                    <a:srgbClr val="000000">
                      <a:alpha val="43137"/>
                    </a:srgbClr>
                  </a:outerShdw>
                </a:effectLst>
              </a:rPr>
              <a:t>Τμήμα Αγγλικής Γλώσσας και Φιλολογίας (ΤΑΓΦ)</a:t>
            </a:r>
          </a:p>
        </p:txBody>
      </p:sp>
    </p:spTree>
    <p:extLst>
      <p:ext uri="{BB962C8B-B14F-4D97-AF65-F5344CB8AC3E}">
        <p14:creationId xmlns:p14="http://schemas.microsoft.com/office/powerpoint/2010/main" xmlns="" val="1337292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400" dirty="0">
                <a:effectLst>
                  <a:outerShdw blurRad="38100" dist="38100" dir="2700000" algn="tl">
                    <a:srgbClr val="000000">
                      <a:alpha val="43137"/>
                    </a:srgbClr>
                  </a:outerShdw>
                </a:effectLst>
              </a:rPr>
              <a:t>ΣΥΜΜΕΤΟΧΗ ΣΕ ΕΥΡΩΠΑΙΚΑ ΠΡΟΓΡΑΜΜΑΤΑ</a:t>
            </a:r>
          </a:p>
        </p:txBody>
      </p:sp>
      <p:sp>
        <p:nvSpPr>
          <p:cNvPr id="4" name="Rectangle 3"/>
          <p:cNvSpPr/>
          <p:nvPr/>
        </p:nvSpPr>
        <p:spPr>
          <a:xfrm>
            <a:off x="1403648" y="1916832"/>
            <a:ext cx="6048672" cy="3416320"/>
          </a:xfrm>
          <a:prstGeom prst="rect">
            <a:avLst/>
          </a:prstGeom>
        </p:spPr>
        <p:txBody>
          <a:bodyPr wrap="square">
            <a:spAutoFit/>
          </a:bodyPr>
          <a:lstStyle/>
          <a:p>
            <a:r>
              <a:rPr lang="el-GR" dirty="0" smtClean="0"/>
              <a:t>ΓΑΛΛΙΑ </a:t>
            </a:r>
            <a:r>
              <a:rPr lang="en-US" dirty="0" smtClean="0"/>
              <a:t>Universite de Picardie Jules </a:t>
            </a:r>
          </a:p>
          <a:p>
            <a:r>
              <a:rPr lang="el-GR" dirty="0" smtClean="0"/>
              <a:t>ΓΑΛΛΙΑ </a:t>
            </a:r>
            <a:r>
              <a:rPr lang="en-US" dirty="0" smtClean="0"/>
              <a:t>Universite du Maine </a:t>
            </a:r>
          </a:p>
          <a:p>
            <a:r>
              <a:rPr lang="el-GR" dirty="0" smtClean="0"/>
              <a:t>ΓΑΛΛΙΑ </a:t>
            </a:r>
            <a:r>
              <a:rPr lang="en-US" dirty="0" smtClean="0"/>
              <a:t>Universite Paris Ouest Nanterre La Defense (Paris X) </a:t>
            </a:r>
          </a:p>
          <a:p>
            <a:r>
              <a:rPr lang="el-GR" dirty="0" smtClean="0"/>
              <a:t>ΓΑΛΛΙΑ </a:t>
            </a:r>
            <a:r>
              <a:rPr lang="en-US" dirty="0" smtClean="0"/>
              <a:t>Universite de Haute Bretagne Rennes II </a:t>
            </a:r>
          </a:p>
          <a:p>
            <a:r>
              <a:rPr lang="el-GR" dirty="0" smtClean="0"/>
              <a:t>ΓΑΛΛΙΑ </a:t>
            </a:r>
            <a:r>
              <a:rPr lang="en-US" dirty="0" smtClean="0"/>
              <a:t>Universite d' Angers </a:t>
            </a:r>
          </a:p>
          <a:p>
            <a:r>
              <a:rPr lang="el-GR" dirty="0" smtClean="0"/>
              <a:t>ΓΕΡΜΑΝΙΑ </a:t>
            </a:r>
            <a:r>
              <a:rPr lang="en-US" dirty="0" smtClean="0"/>
              <a:t>Freie Universitat Berlin </a:t>
            </a:r>
          </a:p>
          <a:p>
            <a:r>
              <a:rPr lang="el-GR" dirty="0" smtClean="0"/>
              <a:t>ΓΕΡΜΑΝΙΑ </a:t>
            </a:r>
            <a:r>
              <a:rPr lang="en-US" dirty="0" smtClean="0"/>
              <a:t>Technische Universitat Dortmund </a:t>
            </a:r>
          </a:p>
          <a:p>
            <a:r>
              <a:rPr lang="el-GR" dirty="0" smtClean="0"/>
              <a:t>ΗΝΩΜΕΝΟ ΒΑΣΙΛΕΙΟ </a:t>
            </a:r>
            <a:r>
              <a:rPr lang="en-US" dirty="0" smtClean="0"/>
              <a:t>University of Birmingham </a:t>
            </a:r>
          </a:p>
          <a:p>
            <a:r>
              <a:rPr lang="el-GR" dirty="0" smtClean="0"/>
              <a:t>ΗΝΩΜΕΝΟ ΒΑΣΙΛΕΙΟ </a:t>
            </a:r>
            <a:r>
              <a:rPr lang="en-US" dirty="0" smtClean="0"/>
              <a:t>University of Brighton </a:t>
            </a:r>
          </a:p>
          <a:p>
            <a:r>
              <a:rPr lang="el-GR" dirty="0" smtClean="0"/>
              <a:t>ΗΝΩΜΕΝΟ ΒΑΣΙΛΕΙΟ </a:t>
            </a:r>
            <a:r>
              <a:rPr lang="en-US" dirty="0" smtClean="0"/>
              <a:t>The Manchester Metropolitan University </a:t>
            </a:r>
          </a:p>
          <a:p>
            <a:r>
              <a:rPr lang="el-GR" dirty="0" smtClean="0"/>
              <a:t>ΗΝΩΜΕΝΟ ΒΑΣΙΛΕΙΟ </a:t>
            </a:r>
            <a:r>
              <a:rPr lang="en-US" dirty="0" smtClean="0"/>
              <a:t>Oxford Brooks University </a:t>
            </a:r>
          </a:p>
          <a:p>
            <a:r>
              <a:rPr lang="el-GR" dirty="0" smtClean="0"/>
              <a:t>ΗΝΩΜΕΝΟ ΒΑΣΙΛΕΙΟ </a:t>
            </a:r>
            <a:r>
              <a:rPr lang="en-US" dirty="0" smtClean="0"/>
              <a:t>Lancaster University </a:t>
            </a:r>
            <a:endParaRPr lang="en-US" dirty="0"/>
          </a:p>
        </p:txBody>
      </p:sp>
    </p:spTree>
    <p:extLst>
      <p:ext uri="{BB962C8B-B14F-4D97-AF65-F5344CB8AC3E}">
        <p14:creationId xmlns:p14="http://schemas.microsoft.com/office/powerpoint/2010/main" xmlns="" val="2576439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400" dirty="0">
                <a:effectLst>
                  <a:outerShdw blurRad="38100" dist="38100" dir="2700000" algn="tl">
                    <a:srgbClr val="000000">
                      <a:alpha val="43137"/>
                    </a:srgbClr>
                  </a:outerShdw>
                </a:effectLst>
              </a:rPr>
              <a:t>ΣΥΜΜΕΤΟΧΗ ΣΕ ΕΥΡΩΠΑΙΚΑ ΠΡΟΓΡΑΜΜΑΤΑ</a:t>
            </a:r>
          </a:p>
        </p:txBody>
      </p:sp>
      <p:sp>
        <p:nvSpPr>
          <p:cNvPr id="3" name="Rectangle 2"/>
          <p:cNvSpPr/>
          <p:nvPr/>
        </p:nvSpPr>
        <p:spPr>
          <a:xfrm>
            <a:off x="1619672" y="1889880"/>
            <a:ext cx="4572000" cy="3139321"/>
          </a:xfrm>
          <a:prstGeom prst="rect">
            <a:avLst/>
          </a:prstGeom>
        </p:spPr>
        <p:txBody>
          <a:bodyPr>
            <a:spAutoFit/>
          </a:bodyPr>
          <a:lstStyle/>
          <a:p>
            <a:r>
              <a:rPr lang="el-GR" dirty="0" smtClean="0"/>
              <a:t>ΙΣΠΑΝΙΑ </a:t>
            </a:r>
            <a:r>
              <a:rPr lang="en-US" dirty="0" smtClean="0"/>
              <a:t>Universidad de Cadiz </a:t>
            </a:r>
          </a:p>
          <a:p>
            <a:r>
              <a:rPr lang="el-GR" dirty="0" smtClean="0"/>
              <a:t>ΙΣΠΑΝΙΑ </a:t>
            </a:r>
            <a:r>
              <a:rPr lang="en-US" dirty="0" smtClean="0"/>
              <a:t>Universidad de Castilla-La Mancha </a:t>
            </a:r>
          </a:p>
          <a:p>
            <a:r>
              <a:rPr lang="el-GR" dirty="0" smtClean="0"/>
              <a:t>ΙΣΠΑΝΙΑ </a:t>
            </a:r>
            <a:r>
              <a:rPr lang="en-US" dirty="0" smtClean="0"/>
              <a:t>Universidad de Zaragoza </a:t>
            </a:r>
          </a:p>
          <a:p>
            <a:r>
              <a:rPr lang="el-GR" dirty="0" smtClean="0"/>
              <a:t>ΙΤΑΛΙΑ </a:t>
            </a:r>
            <a:r>
              <a:rPr lang="en-US" dirty="0" smtClean="0"/>
              <a:t>Universita "Ca Foscari" Venezia </a:t>
            </a:r>
          </a:p>
          <a:p>
            <a:r>
              <a:rPr lang="el-GR" dirty="0" smtClean="0"/>
              <a:t>ΚΥΠΡΟΣ </a:t>
            </a:r>
            <a:r>
              <a:rPr lang="en-US" dirty="0" smtClean="0"/>
              <a:t>University of Cyprus </a:t>
            </a:r>
          </a:p>
          <a:p>
            <a:r>
              <a:rPr lang="el-GR" dirty="0" smtClean="0"/>
              <a:t>ΟΛΛΑΝΔΙΑ </a:t>
            </a:r>
            <a:r>
              <a:rPr lang="en-US" dirty="0" smtClean="0"/>
              <a:t>Universiteit van Amsterdam </a:t>
            </a:r>
          </a:p>
          <a:p>
            <a:r>
              <a:rPr lang="el-GR" dirty="0" smtClean="0"/>
              <a:t>ΠΟΛΩΝΙΑ </a:t>
            </a:r>
            <a:r>
              <a:rPr lang="en-US" dirty="0" smtClean="0"/>
              <a:t>University of Zielona Gora </a:t>
            </a:r>
          </a:p>
          <a:p>
            <a:r>
              <a:rPr lang="el-GR" dirty="0" smtClean="0"/>
              <a:t>ΠΟΛΩΝΙΑ </a:t>
            </a:r>
            <a:r>
              <a:rPr lang="en-US" dirty="0" smtClean="0"/>
              <a:t>University of Lodz </a:t>
            </a:r>
          </a:p>
          <a:p>
            <a:r>
              <a:rPr lang="el-GR" dirty="0" smtClean="0"/>
              <a:t>ΠΟΡΤΟΓΑΛΙΑ </a:t>
            </a:r>
            <a:r>
              <a:rPr lang="en-US" dirty="0" smtClean="0"/>
              <a:t>Universidade de Lisboa </a:t>
            </a:r>
          </a:p>
          <a:p>
            <a:r>
              <a:rPr lang="el-GR" dirty="0" smtClean="0"/>
              <a:t>ΠΟΡΤΟΓΑΛΙΑ </a:t>
            </a:r>
            <a:r>
              <a:rPr lang="en-US" dirty="0" smtClean="0"/>
              <a:t>Universidade do Porto </a:t>
            </a:r>
          </a:p>
          <a:p>
            <a:r>
              <a:rPr lang="el-GR" dirty="0" smtClean="0"/>
              <a:t>ΠΟΡΤΟΓΑΛΙΑ </a:t>
            </a:r>
            <a:r>
              <a:rPr lang="en-US" dirty="0" smtClean="0"/>
              <a:t>Universidade do Minho </a:t>
            </a:r>
            <a:endParaRPr lang="en-US" dirty="0"/>
          </a:p>
        </p:txBody>
      </p:sp>
    </p:spTree>
    <p:extLst>
      <p:ext uri="{BB962C8B-B14F-4D97-AF65-F5344CB8AC3E}">
        <p14:creationId xmlns:p14="http://schemas.microsoft.com/office/powerpoint/2010/main" xmlns="" val="13231281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400" dirty="0">
                <a:effectLst>
                  <a:outerShdw blurRad="38100" dist="38100" dir="2700000" algn="tl">
                    <a:srgbClr val="000000">
                      <a:alpha val="43137"/>
                    </a:srgbClr>
                  </a:outerShdw>
                </a:effectLst>
              </a:rPr>
              <a:t>ΣΥΜΜΕΤΟΧΗ ΣΕ ΕΥΡΩΠΑΙΚΑ ΠΡΟΓΡΑΜΜΑΤΑ</a:t>
            </a:r>
          </a:p>
        </p:txBody>
      </p:sp>
      <p:sp>
        <p:nvSpPr>
          <p:cNvPr id="3" name="Rectangle 2"/>
          <p:cNvSpPr/>
          <p:nvPr/>
        </p:nvSpPr>
        <p:spPr>
          <a:xfrm>
            <a:off x="1619672" y="2291385"/>
            <a:ext cx="4572000" cy="2308324"/>
          </a:xfrm>
          <a:prstGeom prst="rect">
            <a:avLst/>
          </a:prstGeom>
        </p:spPr>
        <p:txBody>
          <a:bodyPr>
            <a:spAutoFit/>
          </a:bodyPr>
          <a:lstStyle/>
          <a:p>
            <a:r>
              <a:rPr lang="el-GR" dirty="0" smtClean="0"/>
              <a:t>ΣΛΟΒΑΚΙΑ </a:t>
            </a:r>
            <a:r>
              <a:rPr lang="en-US" dirty="0" smtClean="0"/>
              <a:t>University of </a:t>
            </a:r>
            <a:r>
              <a:rPr lang="en-US" dirty="0" err="1" smtClean="0"/>
              <a:t>Presov</a:t>
            </a:r>
            <a:r>
              <a:rPr lang="en-US" dirty="0" smtClean="0"/>
              <a:t> </a:t>
            </a:r>
          </a:p>
          <a:p>
            <a:r>
              <a:rPr lang="el-GR" dirty="0" smtClean="0"/>
              <a:t>ΤΟΥΡΚΙΑ </a:t>
            </a:r>
            <a:r>
              <a:rPr lang="en-US" dirty="0" smtClean="0"/>
              <a:t>Istanbul </a:t>
            </a:r>
            <a:r>
              <a:rPr lang="en-US" dirty="0" err="1" smtClean="0"/>
              <a:t>Kultur</a:t>
            </a:r>
            <a:r>
              <a:rPr lang="en-US" dirty="0" smtClean="0"/>
              <a:t> </a:t>
            </a:r>
            <a:r>
              <a:rPr lang="en-US" dirty="0" err="1" smtClean="0"/>
              <a:t>Universitesi</a:t>
            </a:r>
            <a:r>
              <a:rPr lang="en-US" dirty="0" smtClean="0"/>
              <a:t> </a:t>
            </a:r>
          </a:p>
          <a:p>
            <a:r>
              <a:rPr lang="el-GR" dirty="0" smtClean="0"/>
              <a:t>ΤΟΥΡΚΙΑ </a:t>
            </a:r>
            <a:r>
              <a:rPr lang="en-US" dirty="0" err="1" smtClean="0"/>
              <a:t>Yeditepe</a:t>
            </a:r>
            <a:r>
              <a:rPr lang="en-US" dirty="0" smtClean="0"/>
              <a:t> University </a:t>
            </a:r>
          </a:p>
          <a:p>
            <a:r>
              <a:rPr lang="el-GR" dirty="0" smtClean="0"/>
              <a:t>ΤΟΥΡΚΙΑ </a:t>
            </a:r>
            <a:r>
              <a:rPr lang="en-US" dirty="0" err="1" smtClean="0"/>
              <a:t>Ege</a:t>
            </a:r>
            <a:r>
              <a:rPr lang="en-US" dirty="0" smtClean="0"/>
              <a:t> University  </a:t>
            </a:r>
          </a:p>
          <a:p>
            <a:r>
              <a:rPr lang="el-GR" dirty="0" smtClean="0"/>
              <a:t>ΤΟΥΡΚΙΑ </a:t>
            </a:r>
            <a:r>
              <a:rPr lang="en-US" dirty="0" err="1" smtClean="0"/>
              <a:t>Orta</a:t>
            </a:r>
            <a:r>
              <a:rPr lang="en-US" dirty="0" smtClean="0"/>
              <a:t> </a:t>
            </a:r>
            <a:r>
              <a:rPr lang="en-US" dirty="0" err="1" smtClean="0"/>
              <a:t>Dogu</a:t>
            </a:r>
            <a:r>
              <a:rPr lang="en-US" dirty="0" smtClean="0"/>
              <a:t> </a:t>
            </a:r>
            <a:r>
              <a:rPr lang="en-US" dirty="0" err="1" smtClean="0"/>
              <a:t>Teknik</a:t>
            </a:r>
            <a:r>
              <a:rPr lang="en-US" dirty="0" smtClean="0"/>
              <a:t> </a:t>
            </a:r>
            <a:r>
              <a:rPr lang="en-US" dirty="0" err="1" smtClean="0"/>
              <a:t>Universitesi</a:t>
            </a:r>
            <a:r>
              <a:rPr lang="en-US" dirty="0" smtClean="0"/>
              <a:t> </a:t>
            </a:r>
          </a:p>
          <a:p>
            <a:r>
              <a:rPr lang="el-GR" dirty="0" smtClean="0"/>
              <a:t>ΤΣΕΧΙΑ </a:t>
            </a:r>
            <a:r>
              <a:rPr lang="en-US" dirty="0" err="1" smtClean="0"/>
              <a:t>Masarykova</a:t>
            </a:r>
            <a:r>
              <a:rPr lang="en-US" dirty="0" smtClean="0"/>
              <a:t> Universita </a:t>
            </a:r>
          </a:p>
          <a:p>
            <a:r>
              <a:rPr lang="el-GR" dirty="0" smtClean="0"/>
              <a:t>ΤΣΕΧΙΑ </a:t>
            </a:r>
            <a:r>
              <a:rPr lang="en-US" dirty="0" err="1" smtClean="0"/>
              <a:t>Univerzita</a:t>
            </a:r>
            <a:r>
              <a:rPr lang="en-US" dirty="0" smtClean="0"/>
              <a:t> </a:t>
            </a:r>
            <a:r>
              <a:rPr lang="en-US" dirty="0" err="1" smtClean="0"/>
              <a:t>Palackeho</a:t>
            </a:r>
            <a:r>
              <a:rPr lang="en-US" dirty="0" smtClean="0"/>
              <a:t> v </a:t>
            </a:r>
            <a:r>
              <a:rPr lang="en-US" dirty="0" err="1" smtClean="0"/>
              <a:t>Olomouci</a:t>
            </a:r>
            <a:r>
              <a:rPr lang="en-US" dirty="0" smtClean="0"/>
              <a:t> </a:t>
            </a:r>
          </a:p>
          <a:p>
            <a:r>
              <a:rPr lang="el-GR" dirty="0" smtClean="0"/>
              <a:t>ΦΙΝΛΑΝΔΙΑ </a:t>
            </a:r>
            <a:r>
              <a:rPr lang="en-US" dirty="0" smtClean="0"/>
              <a:t>University of Eastern Finland </a:t>
            </a:r>
            <a:endParaRPr lang="en-US" dirty="0"/>
          </a:p>
        </p:txBody>
      </p:sp>
    </p:spTree>
    <p:extLst>
      <p:ext uri="{BB962C8B-B14F-4D97-AF65-F5344CB8AC3E}">
        <p14:creationId xmlns:p14="http://schemas.microsoft.com/office/powerpoint/2010/main" xmlns="" val="606583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400" dirty="0">
                <a:effectLst>
                  <a:outerShdw blurRad="38100" dist="38100" dir="2700000" algn="tl">
                    <a:srgbClr val="000000">
                      <a:alpha val="43137"/>
                    </a:srgbClr>
                  </a:outerShdw>
                </a:effectLst>
              </a:rPr>
              <a:t>ΣΥΝΔΕΣΗ ΜΕ ΤΗΝ ΚΟΙΝΩΝΙΑ ΜΕΣΩ ΕΘΕΛΟΝΤΙΚΗΣ ΕΡΓΑΣΙΑΣ</a:t>
            </a:r>
          </a:p>
        </p:txBody>
      </p:sp>
      <p:sp>
        <p:nvSpPr>
          <p:cNvPr id="3" name="Rectangle 2"/>
          <p:cNvSpPr/>
          <p:nvPr/>
        </p:nvSpPr>
        <p:spPr>
          <a:xfrm>
            <a:off x="611560" y="1772816"/>
            <a:ext cx="7992888" cy="4247317"/>
          </a:xfrm>
          <a:prstGeom prst="rect">
            <a:avLst/>
          </a:prstGeom>
        </p:spPr>
        <p:txBody>
          <a:bodyPr wrap="square">
            <a:spAutoFit/>
          </a:bodyPr>
          <a:lstStyle/>
          <a:p>
            <a:r>
              <a:rPr lang="el-GR" dirty="0" smtClean="0"/>
              <a:t>Η προσφορά των μελών ΔΕΠ του ΤΑΓΦ προς την κοινωνία είναι σημαντική.</a:t>
            </a:r>
          </a:p>
          <a:p>
            <a:endParaRPr lang="el-GR" dirty="0" smtClean="0"/>
          </a:p>
          <a:p>
            <a:r>
              <a:rPr lang="el-GR" b="1" dirty="0" smtClean="0">
                <a:effectLst>
                  <a:outerShdw blurRad="38100" dist="38100" dir="2700000" algn="tl">
                    <a:srgbClr val="000000">
                      <a:alpha val="43137"/>
                    </a:srgbClr>
                  </a:outerShdw>
                </a:effectLst>
              </a:rPr>
              <a:t>Α)</a:t>
            </a:r>
            <a:r>
              <a:rPr lang="el-GR" dirty="0" smtClean="0"/>
              <a:t> </a:t>
            </a:r>
          </a:p>
          <a:p>
            <a:r>
              <a:rPr lang="el-GR" dirty="0" smtClean="0"/>
              <a:t>•	Συμβάλλουν στην οργάνωση και την επιμέλεια θεατρικών παραστάσεων </a:t>
            </a:r>
            <a:r>
              <a:rPr lang="en-US" dirty="0" smtClean="0"/>
              <a:t>	</a:t>
            </a:r>
            <a:r>
              <a:rPr lang="el-GR" dirty="0" smtClean="0"/>
              <a:t>σε δήμους και σε πολιτιστικά κέντρα</a:t>
            </a:r>
          </a:p>
          <a:p>
            <a:r>
              <a:rPr lang="el-GR" dirty="0" smtClean="0"/>
              <a:t>•	Συμμετέχουν σε ποιητικές αναγνώσεις, σεμινάρια και ομιλίες για την </a:t>
            </a:r>
            <a:r>
              <a:rPr lang="en-US" dirty="0" smtClean="0"/>
              <a:t>	</a:t>
            </a:r>
            <a:r>
              <a:rPr lang="el-GR" dirty="0" smtClean="0"/>
              <a:t>αγγλόφωνη και την ελληνική λογοτεχνία και άλλα θέματα γενικού </a:t>
            </a:r>
            <a:r>
              <a:rPr lang="en-US" dirty="0" smtClean="0"/>
              <a:t>	</a:t>
            </a:r>
            <a:r>
              <a:rPr lang="el-GR" dirty="0" smtClean="0"/>
              <a:t>ενδιαφέροντος</a:t>
            </a:r>
          </a:p>
          <a:p>
            <a:r>
              <a:rPr lang="el-GR" dirty="0" smtClean="0"/>
              <a:t>•	Προσφέρουν σεμινάρια δημιουργικής γραφής σε σχολεία και πολιτιστικά </a:t>
            </a:r>
            <a:r>
              <a:rPr lang="en-US" dirty="0" smtClean="0"/>
              <a:t>	</a:t>
            </a:r>
            <a:r>
              <a:rPr lang="el-GR" dirty="0" smtClean="0"/>
              <a:t>κέντρα</a:t>
            </a:r>
          </a:p>
          <a:p>
            <a:r>
              <a:rPr lang="el-GR" dirty="0" smtClean="0"/>
              <a:t>•	Ανήκουν σε Συλλόγους Γυναικών στο κέντρο και την περιφέρεια και </a:t>
            </a:r>
            <a:r>
              <a:rPr lang="en-US" dirty="0" smtClean="0"/>
              <a:t>	</a:t>
            </a:r>
            <a:r>
              <a:rPr lang="el-GR" dirty="0" smtClean="0"/>
              <a:t>αποτελούν μέλη διαφόρων πολιτιστικών και οικολογικών επιτροπών και </a:t>
            </a:r>
            <a:r>
              <a:rPr lang="en-US" dirty="0" smtClean="0"/>
              <a:t>	</a:t>
            </a:r>
            <a:r>
              <a:rPr lang="el-GR" dirty="0" smtClean="0"/>
              <a:t>επιτροπών για τη διαχείριση των προσφύγων και συγκεντρώνουν υλικό</a:t>
            </a:r>
          </a:p>
          <a:p>
            <a:r>
              <a:rPr lang="el-GR" dirty="0" smtClean="0"/>
              <a:t>•	Οργανώνουν επιμορφωτικά σεμινάρια για τους καθηγητές της </a:t>
            </a:r>
            <a:r>
              <a:rPr lang="en-US" dirty="0" smtClean="0"/>
              <a:t>	</a:t>
            </a:r>
            <a:r>
              <a:rPr lang="el-GR" dirty="0" smtClean="0"/>
              <a:t>ξενόγλωσσης εκπαίδευσης</a:t>
            </a:r>
            <a:endParaRPr lang="el-GR" dirty="0"/>
          </a:p>
        </p:txBody>
      </p:sp>
    </p:spTree>
    <p:extLst>
      <p:ext uri="{BB962C8B-B14F-4D97-AF65-F5344CB8AC3E}">
        <p14:creationId xmlns:p14="http://schemas.microsoft.com/office/powerpoint/2010/main" xmlns="" val="229284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400" dirty="0">
                <a:effectLst>
                  <a:outerShdw blurRad="38100" dist="38100" dir="2700000" algn="tl">
                    <a:srgbClr val="000000">
                      <a:alpha val="43137"/>
                    </a:srgbClr>
                  </a:outerShdw>
                </a:effectLst>
              </a:rPr>
              <a:t>ΣΥΝΔΕΣΗ ΜΕ ΤΗΝ ΚΟΙΝΩΝΙΑ ΜΕΣΩ ΕΘΕΛΟΝΤΙΚΗΣ ΕΡΓΑΣΙΑΣ</a:t>
            </a:r>
          </a:p>
        </p:txBody>
      </p:sp>
      <p:sp>
        <p:nvSpPr>
          <p:cNvPr id="3" name="Rectangle 2"/>
          <p:cNvSpPr/>
          <p:nvPr/>
        </p:nvSpPr>
        <p:spPr>
          <a:xfrm>
            <a:off x="827584" y="2204864"/>
            <a:ext cx="7776864" cy="2585323"/>
          </a:xfrm>
          <a:prstGeom prst="rect">
            <a:avLst/>
          </a:prstGeom>
        </p:spPr>
        <p:txBody>
          <a:bodyPr wrap="square">
            <a:spAutoFit/>
          </a:bodyPr>
          <a:lstStyle/>
          <a:p>
            <a:r>
              <a:rPr lang="el-GR" dirty="0" smtClean="0"/>
              <a:t>•	Συγγράφουν άρθρα για το ευρύ κοινό σε έντυπα και ηλεκτρονικά μέσα</a:t>
            </a:r>
          </a:p>
          <a:p>
            <a:r>
              <a:rPr lang="el-GR" dirty="0" smtClean="0"/>
              <a:t>•	Συγκεντρώνουν υγειονομικό υλικό για τους Γιατρούς του Κόσμου και 	για τους Γιατρούς χωρίς Σύνορα</a:t>
            </a:r>
          </a:p>
          <a:p>
            <a:r>
              <a:rPr lang="el-GR" dirty="0" smtClean="0"/>
              <a:t>•	Είναι εθελοντές/τριες αιμοδότες/τριες</a:t>
            </a:r>
          </a:p>
          <a:p>
            <a:r>
              <a:rPr lang="el-GR" dirty="0" smtClean="0"/>
              <a:t>•	Είναι δωρητές/τριες σε κοινωφελείς μη κερδοσκοπικές οργανώσεις 	(Παιδικά  Χωριά SOS Ελλάδος, Χαμόγελο του Παιδιού, κ.ά)</a:t>
            </a:r>
          </a:p>
          <a:p>
            <a:r>
              <a:rPr lang="el-GR" dirty="0" smtClean="0"/>
              <a:t>•	Προσφέρουν εργασία σε σημαντικό αριθμό νέων επιστημόνων μέσω 	χρηματοδοτούμενων προγραμμάτων</a:t>
            </a:r>
          </a:p>
          <a:p>
            <a:r>
              <a:rPr lang="el-GR" dirty="0" smtClean="0"/>
              <a:t>•	Ανήκουν και βοηθούν φιλοζωικές εταιρείες</a:t>
            </a:r>
            <a:endParaRPr lang="el-GR" dirty="0"/>
          </a:p>
        </p:txBody>
      </p:sp>
    </p:spTree>
    <p:extLst>
      <p:ext uri="{BB962C8B-B14F-4D97-AF65-F5344CB8AC3E}">
        <p14:creationId xmlns:p14="http://schemas.microsoft.com/office/powerpoint/2010/main" xmlns="" val="739839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400" dirty="0">
                <a:effectLst>
                  <a:outerShdw blurRad="38100" dist="38100" dir="2700000" algn="tl">
                    <a:srgbClr val="000000">
                      <a:alpha val="43137"/>
                    </a:srgbClr>
                  </a:outerShdw>
                </a:effectLst>
              </a:rPr>
              <a:t>ΣΥΝΔΕΣΗ ΜΕ ΤΗΝ ΚΟΙΝΩΝΙΑ ΜΕΣΩ ΕΘΕΛΟΝΤΙΚΗΣ ΕΡΓΑΣΙΑΣ</a:t>
            </a:r>
          </a:p>
        </p:txBody>
      </p:sp>
      <p:sp>
        <p:nvSpPr>
          <p:cNvPr id="3" name="Rectangle 2"/>
          <p:cNvSpPr/>
          <p:nvPr/>
        </p:nvSpPr>
        <p:spPr>
          <a:xfrm>
            <a:off x="467544" y="2060848"/>
            <a:ext cx="8208912" cy="3139321"/>
          </a:xfrm>
          <a:prstGeom prst="rect">
            <a:avLst/>
          </a:prstGeom>
        </p:spPr>
        <p:txBody>
          <a:bodyPr wrap="square">
            <a:spAutoFit/>
          </a:bodyPr>
          <a:lstStyle/>
          <a:p>
            <a:r>
              <a:rPr lang="el-GR" b="1" dirty="0" smtClean="0">
                <a:effectLst>
                  <a:outerShdw blurRad="38100" dist="38100" dir="2700000" algn="tl">
                    <a:srgbClr val="000000">
                      <a:alpha val="43137"/>
                    </a:srgbClr>
                  </a:outerShdw>
                </a:effectLst>
              </a:rPr>
              <a:t>Β)  </a:t>
            </a:r>
            <a:r>
              <a:rPr lang="el-GR" dirty="0" smtClean="0"/>
              <a:t>Διαμορφώνουν εκπαιδευτική πολιτική για την ξενόγλωσση εκπαίδευση μέσω    χρηματοδοτούμενων έργων:    </a:t>
            </a:r>
          </a:p>
          <a:p>
            <a:endParaRPr lang="el-GR" dirty="0" smtClean="0"/>
          </a:p>
          <a:p>
            <a:r>
              <a:rPr lang="el-GR" dirty="0" smtClean="0"/>
              <a:t>•	τεκμηριώνουν κοινωνικές ανάγκες στην Ελλάδα ως προς τις ξένες γλώσσες</a:t>
            </a:r>
          </a:p>
          <a:p>
            <a:r>
              <a:rPr lang="el-GR" dirty="0" smtClean="0"/>
              <a:t>•	παρουσιάζουν τις Ευρωπαϊκές  δομές που διαμορφώνουν τις γλωσσικές 	πολιτικές και ενισχύουν τις εκπαιδευτικές στρατηγικές για τη γλωσσική 	εκπαίδευση στην Ευρωπαϊκή Ένωση</a:t>
            </a:r>
          </a:p>
          <a:p>
            <a:r>
              <a:rPr lang="el-GR" dirty="0" smtClean="0"/>
              <a:t>•	παρουσιάζουν Ευρωπαϊκές πολιτικές για την ξενόγλωσση εκπαίδευση </a:t>
            </a:r>
          </a:p>
          <a:p>
            <a:r>
              <a:rPr lang="el-GR" dirty="0" smtClean="0"/>
              <a:t>•	κάνουν κριτική αποτίμηση της ελληνικής πραγματικότητας ως προς τη 	διδασκαλία και την εκμάθηση των ξένων γλωσσών και την πιστοποίηση 	γλωσσομάθειας   </a:t>
            </a:r>
            <a:endParaRPr lang="el-GR" dirty="0"/>
          </a:p>
        </p:txBody>
      </p:sp>
    </p:spTree>
    <p:extLst>
      <p:ext uri="{BB962C8B-B14F-4D97-AF65-F5344CB8AC3E}">
        <p14:creationId xmlns:p14="http://schemas.microsoft.com/office/powerpoint/2010/main" xmlns="" val="10215107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400" dirty="0">
                <a:effectLst>
                  <a:outerShdw blurRad="38100" dist="38100" dir="2700000" algn="tl">
                    <a:srgbClr val="000000">
                      <a:alpha val="43137"/>
                    </a:srgbClr>
                  </a:outerShdw>
                </a:effectLst>
              </a:rPr>
              <a:t>ΣΥΝΔΕΣΗ ΜΕ ΤΗΝ ΚΟΙΝΩΝΙΑ ΜΕΣΩ ΕΘΕΛΟΝΤΙΚΗΣ ΕΡΓΑΣΙΑΣ</a:t>
            </a:r>
          </a:p>
        </p:txBody>
      </p:sp>
      <p:sp>
        <p:nvSpPr>
          <p:cNvPr id="3" name="Rectangle 2"/>
          <p:cNvSpPr/>
          <p:nvPr/>
        </p:nvSpPr>
        <p:spPr>
          <a:xfrm>
            <a:off x="494121" y="2060848"/>
            <a:ext cx="8280920" cy="3693319"/>
          </a:xfrm>
          <a:prstGeom prst="rect">
            <a:avLst/>
          </a:prstGeom>
        </p:spPr>
        <p:txBody>
          <a:bodyPr wrap="square">
            <a:spAutoFit/>
          </a:bodyPr>
          <a:lstStyle/>
          <a:p>
            <a:r>
              <a:rPr lang="el-GR" dirty="0" smtClean="0"/>
              <a:t>•	διαμορφώνουν ένα πλαίσιο προσόντων των εκπαιδευτικών ξένων γλωσσών </a:t>
            </a:r>
          </a:p>
          <a:p>
            <a:r>
              <a:rPr lang="el-GR" dirty="0" smtClean="0"/>
              <a:t>•	συντάσσουν συντεταγμένο σχέδιο ξενόγλωσσης εκπαιδευτικής στρατηγικής 	(η οποία περιλαμβάνει και την Ελληνική ως ξένη γλώσσα, καθώς και την 	Ελληνική Νοηματική). </a:t>
            </a:r>
          </a:p>
          <a:p>
            <a:r>
              <a:rPr lang="el-GR" dirty="0" smtClean="0"/>
              <a:t>•	δημιουργούν νέα προγράμματα σπουδών για τις ξένες γλώσσες</a:t>
            </a:r>
          </a:p>
          <a:p>
            <a:r>
              <a:rPr lang="el-GR" dirty="0" smtClean="0"/>
              <a:t>•	δημιουργούν νέα προγράμματα για τον εμπλουτισμό του ψηφιακού 	σχολείου:</a:t>
            </a:r>
          </a:p>
          <a:p>
            <a:endParaRPr lang="el-GR" dirty="0" smtClean="0"/>
          </a:p>
          <a:p>
            <a:r>
              <a:rPr lang="el-GR" dirty="0" smtClean="0"/>
              <a:t>	1.	Πρόγραμμα Εκμάθησης της Αγγλικής στην Πρώιμη Παιδική Ηλικία</a:t>
            </a:r>
          </a:p>
          <a:p>
            <a:endParaRPr lang="el-GR" dirty="0" smtClean="0"/>
          </a:p>
          <a:p>
            <a:r>
              <a:rPr lang="el-GR" dirty="0" smtClean="0"/>
              <a:t>	2.	Οι Ξένες Γλώσσες στο Λύκειο</a:t>
            </a:r>
          </a:p>
          <a:p>
            <a:endParaRPr lang="el-GR" dirty="0" smtClean="0"/>
          </a:p>
          <a:p>
            <a:r>
              <a:rPr lang="el-GR" dirty="0" smtClean="0"/>
              <a:t>	3.	Σχολεία Δεύτερης Ευκαιρίας</a:t>
            </a:r>
            <a:endParaRPr lang="el-GR" dirty="0"/>
          </a:p>
        </p:txBody>
      </p:sp>
    </p:spTree>
    <p:extLst>
      <p:ext uri="{BB962C8B-B14F-4D97-AF65-F5344CB8AC3E}">
        <p14:creationId xmlns:p14="http://schemas.microsoft.com/office/powerpoint/2010/main" xmlns="" val="38316355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400" dirty="0" smtClean="0">
                <a:effectLst>
                  <a:outerShdw blurRad="38100" dist="38100" dir="2700000" algn="tl">
                    <a:srgbClr val="000000">
                      <a:alpha val="43137"/>
                    </a:srgbClr>
                  </a:outerShdw>
                </a:effectLst>
              </a:rPr>
              <a:t>ΑΛΛΕΣ ΔΡΑΣΤΗΡΙΟΤΗΤΕΣ ΤΩΝ ΜΕΛΩΝ </a:t>
            </a:r>
            <a:r>
              <a:rPr lang="el-GR" sz="2400" dirty="0">
                <a:effectLst>
                  <a:outerShdw blurRad="38100" dist="38100" dir="2700000" algn="tl">
                    <a:srgbClr val="000000">
                      <a:alpha val="43137"/>
                    </a:srgbClr>
                  </a:outerShdw>
                </a:effectLst>
              </a:rPr>
              <a:t>ΔΕΠ</a:t>
            </a:r>
          </a:p>
        </p:txBody>
      </p:sp>
      <p:sp>
        <p:nvSpPr>
          <p:cNvPr id="3" name="Rectangle 2"/>
          <p:cNvSpPr/>
          <p:nvPr/>
        </p:nvSpPr>
        <p:spPr>
          <a:xfrm>
            <a:off x="827584" y="2276872"/>
            <a:ext cx="7560840" cy="3139321"/>
          </a:xfrm>
          <a:prstGeom prst="rect">
            <a:avLst/>
          </a:prstGeom>
        </p:spPr>
        <p:txBody>
          <a:bodyPr wrap="square">
            <a:spAutoFit/>
          </a:bodyPr>
          <a:lstStyle/>
          <a:p>
            <a:r>
              <a:rPr lang="el-GR" dirty="0" smtClean="0"/>
              <a:t>•	Εργαστήριο Πολυμέσων για την Επεξεργασία Λόγου και Κειμένων </a:t>
            </a:r>
            <a:r>
              <a:rPr lang="el-GR" dirty="0"/>
              <a:t>	</a:t>
            </a:r>
            <a:r>
              <a:rPr lang="el-GR" dirty="0" smtClean="0"/>
              <a:t>(</a:t>
            </a:r>
            <a:r>
              <a:rPr lang="en-US" dirty="0" smtClean="0"/>
              <a:t>Multimedia Centre)</a:t>
            </a:r>
          </a:p>
          <a:p>
            <a:r>
              <a:rPr lang="en-US" dirty="0" smtClean="0">
                <a:latin typeface="Calibri" panose="020F0502020204030204" pitchFamily="34" charset="0"/>
              </a:rPr>
              <a:t>•</a:t>
            </a:r>
            <a:r>
              <a:rPr lang="en-US" dirty="0" smtClean="0"/>
              <a:t>	</a:t>
            </a:r>
            <a:r>
              <a:rPr lang="el-GR" dirty="0" smtClean="0"/>
              <a:t>Κέντρο Αυτοεκπαίδευσης και Παραγωγής Εκπαιδευτικού Υλικού 	(</a:t>
            </a:r>
            <a:r>
              <a:rPr lang="en-US" dirty="0" smtClean="0"/>
              <a:t>Centre for Self-Access Learning and Materials Production)</a:t>
            </a:r>
          </a:p>
          <a:p>
            <a:r>
              <a:rPr lang="en-US" dirty="0" smtClean="0">
                <a:latin typeface="Calibri" panose="020F0502020204030204" pitchFamily="34" charset="0"/>
              </a:rPr>
              <a:t>•</a:t>
            </a:r>
            <a:r>
              <a:rPr lang="en-US" dirty="0" smtClean="0"/>
              <a:t>	</a:t>
            </a:r>
            <a:r>
              <a:rPr lang="el-GR" dirty="0" smtClean="0"/>
              <a:t>Κέντρο Έρευνας για τη Διδασκαλία και Αξιολόγηση Γλωσσομάθειας 	(</a:t>
            </a:r>
            <a:r>
              <a:rPr lang="en-US" dirty="0" smtClean="0"/>
              <a:t>Research Centre for English Language Teaching and Assessment </a:t>
            </a:r>
            <a:r>
              <a:rPr lang="el-GR" dirty="0" smtClean="0"/>
              <a:t>	</a:t>
            </a:r>
            <a:r>
              <a:rPr lang="en-US" dirty="0" smtClean="0"/>
              <a:t>(RCEL))</a:t>
            </a:r>
          </a:p>
          <a:p>
            <a:r>
              <a:rPr lang="en-US" dirty="0" smtClean="0">
                <a:latin typeface="Calibri" panose="020F0502020204030204" pitchFamily="34" charset="0"/>
              </a:rPr>
              <a:t>•</a:t>
            </a:r>
            <a:r>
              <a:rPr lang="en-US" dirty="0" smtClean="0"/>
              <a:t>	RCEL - </a:t>
            </a:r>
            <a:r>
              <a:rPr lang="el-GR" dirty="0" smtClean="0"/>
              <a:t>Εξετάσεις Ξένων Γλωσσών και Πιστοποίηση Γλωσσομάθειας 	ΚΠΓ</a:t>
            </a:r>
          </a:p>
          <a:p>
            <a:r>
              <a:rPr lang="el-GR" dirty="0" smtClean="0"/>
              <a:t>•	Νέα Προγράμματα Σπουδών για τις Ξένες Γλώσσες</a:t>
            </a:r>
          </a:p>
          <a:p>
            <a:r>
              <a:rPr lang="el-GR" dirty="0" smtClean="0"/>
              <a:t>•	Κέντρο Καναδικών Σπουδών</a:t>
            </a:r>
            <a:endParaRPr lang="el-GR" dirty="0"/>
          </a:p>
        </p:txBody>
      </p:sp>
    </p:spTree>
    <p:extLst>
      <p:ext uri="{BB962C8B-B14F-4D97-AF65-F5344CB8AC3E}">
        <p14:creationId xmlns:p14="http://schemas.microsoft.com/office/powerpoint/2010/main" xmlns="" val="42574462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467544" y="6309320"/>
            <a:ext cx="8305800" cy="414649"/>
          </a:xfrm>
        </p:spPr>
        <p:txBody>
          <a:bodyPr/>
          <a:lstStyle/>
          <a:p>
            <a:pPr algn="ctr"/>
            <a:r>
              <a:rPr lang="el-GR" dirty="0"/>
              <a:t>Τμήμα Αγγλικής Γλώσσας και Φιλολογίας (ΤΑΓΦ</a:t>
            </a:r>
            <a:r>
              <a:rPr lang="el-GR" dirty="0" smtClean="0"/>
              <a:t>)</a:t>
            </a:r>
            <a:endParaRPr lang="el-GR" dirty="0"/>
          </a:p>
        </p:txBody>
      </p:sp>
    </p:spTree>
    <p:extLst>
      <p:ext uri="{BB962C8B-B14F-4D97-AF65-F5344CB8AC3E}">
        <p14:creationId xmlns:p14="http://schemas.microsoft.com/office/powerpoint/2010/main" xmlns="" val="34970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l-GR" sz="2400" dirty="0">
                <a:effectLst>
                  <a:outerShdw blurRad="38100" dist="38100" dir="2700000" algn="tl">
                    <a:srgbClr val="000000">
                      <a:alpha val="43137"/>
                    </a:srgbClr>
                  </a:outerShdw>
                </a:effectLst>
              </a:rPr>
              <a:t>ΦΥΣΙΟΓΝΩΜΙΑ ΤΟΥ </a:t>
            </a:r>
            <a:r>
              <a:rPr lang="el-GR" sz="2400" dirty="0" smtClean="0">
                <a:effectLst>
                  <a:outerShdw blurRad="38100" dist="38100" dir="2700000" algn="tl">
                    <a:srgbClr val="000000">
                      <a:alpha val="43137"/>
                    </a:srgbClr>
                  </a:outerShdw>
                </a:effectLst>
              </a:rPr>
              <a:t>ΤΜΗΜΑΤΟΣ</a:t>
            </a:r>
            <a:endParaRPr lang="el-GR" sz="2400" dirty="0">
              <a:effectLst>
                <a:outerShdw blurRad="38100" dist="38100" dir="2700000" algn="tl">
                  <a:srgbClr val="000000">
                    <a:alpha val="43137"/>
                  </a:srgbClr>
                </a:outerShdw>
              </a:effectLst>
            </a:endParaRPr>
          </a:p>
        </p:txBody>
      </p:sp>
      <p:sp>
        <p:nvSpPr>
          <p:cNvPr id="7" name="Rectangle 6"/>
          <p:cNvSpPr/>
          <p:nvPr/>
        </p:nvSpPr>
        <p:spPr>
          <a:xfrm>
            <a:off x="1331640" y="1997839"/>
            <a:ext cx="6480720" cy="2031325"/>
          </a:xfrm>
          <a:prstGeom prst="rect">
            <a:avLst/>
          </a:prstGeom>
        </p:spPr>
        <p:txBody>
          <a:bodyPr wrap="square">
            <a:spAutoFit/>
          </a:bodyPr>
          <a:lstStyle/>
          <a:p>
            <a:r>
              <a:rPr lang="el-GR" dirty="0" smtClean="0"/>
              <a:t>Το Πτυχίο Ελληνικής και Αγγλικής Γλώσσας και Φιλολογίας που χορηγεί το Τμήμα είναι ενιαίο και έχει διεπιστημονικό και διακλαδικό χαρακτήρα με έμφαση στις αγγλικές σπουδές. Το Τμήμα Αγγλικής Γλώσσας και Φιλολογίας περιλαμβάνει δύο Τομείς, τον Τομέα Γλώσσας-Γλωσσολογίας και τον Τομέα Λογοτεχνίας-Πολιτισμού, ο καθένας εκ των οποίων προσφέρει μαθήματα σχετικά με το αντικείμενό του.</a:t>
            </a:r>
            <a:endParaRPr lang="el-GR" dirty="0"/>
          </a:p>
        </p:txBody>
      </p:sp>
    </p:spTree>
    <p:extLst>
      <p:ext uri="{BB962C8B-B14F-4D97-AF65-F5344CB8AC3E}">
        <p14:creationId xmlns:p14="http://schemas.microsoft.com/office/powerpoint/2010/main" xmlns="" val="3891063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400" dirty="0">
                <a:effectLst>
                  <a:outerShdw blurRad="38100" dist="38100" dir="2700000" algn="tl">
                    <a:srgbClr val="000000">
                      <a:alpha val="43137"/>
                    </a:srgbClr>
                  </a:outerShdw>
                </a:effectLst>
              </a:rPr>
              <a:t>ΦΥΣΙΟΓΝΩΜΙΑ ΤΟΥ ΤΜΗΜΑΤΟΣ</a:t>
            </a:r>
          </a:p>
        </p:txBody>
      </p:sp>
      <p:sp>
        <p:nvSpPr>
          <p:cNvPr id="3" name="Rectangle 2"/>
          <p:cNvSpPr/>
          <p:nvPr/>
        </p:nvSpPr>
        <p:spPr>
          <a:xfrm>
            <a:off x="971600" y="1772816"/>
            <a:ext cx="7488832" cy="3693319"/>
          </a:xfrm>
          <a:prstGeom prst="rect">
            <a:avLst/>
          </a:prstGeom>
        </p:spPr>
        <p:txBody>
          <a:bodyPr wrap="square">
            <a:spAutoFit/>
          </a:bodyPr>
          <a:lstStyle/>
          <a:p>
            <a:pPr algn="ctr"/>
            <a:r>
              <a:rPr lang="el-GR" b="1" dirty="0" smtClean="0">
                <a:effectLst>
                  <a:outerShdw blurRad="38100" dist="38100" dir="2700000" algn="tl">
                    <a:srgbClr val="000000">
                      <a:alpha val="43137"/>
                    </a:srgbClr>
                  </a:outerShdw>
                </a:effectLst>
              </a:rPr>
              <a:t>Διεπιστημονικότητα </a:t>
            </a:r>
          </a:p>
          <a:p>
            <a:endParaRPr lang="el-GR" dirty="0" smtClean="0"/>
          </a:p>
          <a:p>
            <a:r>
              <a:rPr lang="el-GR" dirty="0" smtClean="0"/>
              <a:t>Η διεπιστημονική φυσιογνωμία του ΤΑΓΦ ανοίγει πολλές και νέες επαγγελματικές προοπτικές στον ευρύτερο χώρο της δημόσιας και ιδιωτικής εκπαίδευσης, των εκδόσεων και των μεταφραστικών οργανισμών, των ΜΜΕ, της πολιτισμικής διπλωματίας και συμβουλευτικής και γενικότερα στο χώρο της δημόσιας διοίκησης και των επιχειρήσεων.</a:t>
            </a:r>
          </a:p>
          <a:p>
            <a:endParaRPr lang="el-GR" dirty="0" smtClean="0"/>
          </a:p>
          <a:p>
            <a:r>
              <a:rPr lang="el-GR" dirty="0" smtClean="0"/>
              <a:t>Η ενίσχυση της αγγλομάθειας των φοιτητών/τριών, συνδυαζόμενη με το διαπολιτισμικό χαρακτήρα των σπουδών τους, παρέχει στους/στις φοιτητές/τριες την κατάλληλη παιδεία και εκπαιδευτική κατάρτιση, ώστε να μετέχουν ενεργά στο σύγχρονο κόσμο και τη διεθνή αγορά εργασίας.</a:t>
            </a:r>
          </a:p>
          <a:p>
            <a:endParaRPr lang="el-GR" dirty="0"/>
          </a:p>
        </p:txBody>
      </p:sp>
    </p:spTree>
    <p:extLst>
      <p:ext uri="{BB962C8B-B14F-4D97-AF65-F5344CB8AC3E}">
        <p14:creationId xmlns:p14="http://schemas.microsoft.com/office/powerpoint/2010/main" xmlns="" val="349063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400" dirty="0">
                <a:effectLst>
                  <a:outerShdw blurRad="38100" dist="38100" dir="2700000" algn="tl">
                    <a:srgbClr val="000000">
                      <a:alpha val="43137"/>
                    </a:srgbClr>
                  </a:outerShdw>
                </a:effectLst>
              </a:rPr>
              <a:t>ΦΥΣΙΟΓΝΩΜΙΑ ΤΟΥ ΤΜΗΜΑΤΟΣ</a:t>
            </a:r>
          </a:p>
        </p:txBody>
      </p:sp>
      <p:sp>
        <p:nvSpPr>
          <p:cNvPr id="3" name="Rectangle 2"/>
          <p:cNvSpPr/>
          <p:nvPr/>
        </p:nvSpPr>
        <p:spPr>
          <a:xfrm>
            <a:off x="2286000" y="1997839"/>
            <a:ext cx="4572000" cy="3693319"/>
          </a:xfrm>
          <a:prstGeom prst="rect">
            <a:avLst/>
          </a:prstGeom>
        </p:spPr>
        <p:txBody>
          <a:bodyPr>
            <a:spAutoFit/>
          </a:bodyPr>
          <a:lstStyle/>
          <a:p>
            <a:pPr algn="ctr"/>
            <a:r>
              <a:rPr lang="el-GR" b="1" dirty="0" smtClean="0"/>
              <a:t>Αριθμός ενεργών Προπτυχιακών φοιτητών </a:t>
            </a:r>
            <a:r>
              <a:rPr lang="el-GR" dirty="0" smtClean="0"/>
              <a:t>4.203</a:t>
            </a:r>
          </a:p>
          <a:p>
            <a:pPr algn="ctr"/>
            <a:endParaRPr lang="el-GR" dirty="0" smtClean="0"/>
          </a:p>
          <a:p>
            <a:pPr algn="ctr"/>
            <a:r>
              <a:rPr lang="el-GR" b="1" dirty="0" smtClean="0"/>
              <a:t>Διδάσκοντες</a:t>
            </a:r>
          </a:p>
          <a:p>
            <a:pPr algn="ctr"/>
            <a:r>
              <a:rPr lang="el-GR" dirty="0" smtClean="0"/>
              <a:t>ΜΕΛΗ ΔΕΠ  25</a:t>
            </a:r>
          </a:p>
          <a:p>
            <a:pPr algn="ctr"/>
            <a:r>
              <a:rPr lang="el-GR" dirty="0" smtClean="0"/>
              <a:t>ΕΕΠ 3</a:t>
            </a:r>
          </a:p>
          <a:p>
            <a:pPr algn="ctr"/>
            <a:endParaRPr lang="el-GR" dirty="0" smtClean="0"/>
          </a:p>
          <a:p>
            <a:pPr algn="ctr"/>
            <a:r>
              <a:rPr lang="el-GR" b="1" dirty="0" smtClean="0"/>
              <a:t>ΕΤΕΠ</a:t>
            </a:r>
            <a:r>
              <a:rPr lang="el-GR" dirty="0" smtClean="0"/>
              <a:t> </a:t>
            </a:r>
          </a:p>
          <a:p>
            <a:pPr algn="ctr"/>
            <a:r>
              <a:rPr lang="el-GR" dirty="0" smtClean="0"/>
              <a:t>4</a:t>
            </a:r>
          </a:p>
          <a:p>
            <a:pPr algn="ctr"/>
            <a:endParaRPr lang="el-GR" dirty="0" smtClean="0"/>
          </a:p>
          <a:p>
            <a:pPr algn="ctr"/>
            <a:r>
              <a:rPr lang="el-GR" b="1" dirty="0" smtClean="0"/>
              <a:t>Διοικητικό προσωπικό </a:t>
            </a:r>
            <a:endParaRPr lang="en-US" b="1" dirty="0"/>
          </a:p>
          <a:p>
            <a:pPr algn="ctr"/>
            <a:r>
              <a:rPr lang="el-GR" dirty="0" smtClean="0"/>
              <a:t>9</a:t>
            </a:r>
          </a:p>
          <a:p>
            <a:endParaRPr lang="el-GR" dirty="0"/>
          </a:p>
        </p:txBody>
      </p:sp>
    </p:spTree>
    <p:extLst>
      <p:ext uri="{BB962C8B-B14F-4D97-AF65-F5344CB8AC3E}">
        <p14:creationId xmlns:p14="http://schemas.microsoft.com/office/powerpoint/2010/main" xmlns="" val="2924095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400" dirty="0">
                <a:effectLst>
                  <a:outerShdw blurRad="38100" dist="38100" dir="2700000" algn="tl">
                    <a:srgbClr val="000000">
                      <a:alpha val="43137"/>
                    </a:srgbClr>
                  </a:outerShdw>
                </a:effectLst>
              </a:rPr>
              <a:t>ΠΡΟΠΤΥΧΙΑΚΟ ΠΡΟΓΡΑΜΜΑ ΣΠΟΥΔΩΝ 2013-2015</a:t>
            </a:r>
          </a:p>
        </p:txBody>
      </p:sp>
      <p:sp>
        <p:nvSpPr>
          <p:cNvPr id="3" name="Rectangle 2"/>
          <p:cNvSpPr/>
          <p:nvPr/>
        </p:nvSpPr>
        <p:spPr>
          <a:xfrm>
            <a:off x="820447" y="2204864"/>
            <a:ext cx="7560840" cy="3139321"/>
          </a:xfrm>
          <a:prstGeom prst="rect">
            <a:avLst/>
          </a:prstGeom>
        </p:spPr>
        <p:txBody>
          <a:bodyPr wrap="square">
            <a:spAutoFit/>
          </a:bodyPr>
          <a:lstStyle/>
          <a:p>
            <a:r>
              <a:rPr lang="el-GR" b="1" dirty="0" smtClean="0"/>
              <a:t>ΤΟΜΕΑΣ ΓΛΩΣΣΑΣ-ΓΛΩΣΣΟΛΟΓΙΑΣ</a:t>
            </a:r>
          </a:p>
          <a:p>
            <a:endParaRPr lang="el-GR" dirty="0" smtClean="0"/>
          </a:p>
          <a:p>
            <a:r>
              <a:rPr lang="el-GR" dirty="0" smtClean="0"/>
              <a:t>ΜΕΛΗ ΤΟΥ ΤΟΜΕΑ: 11 </a:t>
            </a:r>
            <a:endParaRPr lang="en-US" dirty="0" smtClean="0"/>
          </a:p>
          <a:p>
            <a:r>
              <a:rPr lang="el-GR" dirty="0" smtClean="0"/>
              <a:t>ΜΕΛΗ ΔΕΠ: 5 ΚΑΘΗΓΗΤΕΣ, 3 ΑΝΑΠΛΗΡΩΤΕΣ, 4 ΕΠΙΚΟΥΡΟΙ, 2 ΛΕΚΤΟΡΕΣ </a:t>
            </a:r>
          </a:p>
          <a:p>
            <a:endParaRPr lang="el-GR" dirty="0" smtClean="0"/>
          </a:p>
          <a:p>
            <a:r>
              <a:rPr lang="el-GR" b="1" dirty="0" smtClean="0"/>
              <a:t>ΤΟΜΕΑΣ ΛΟΓΟΤΕΧΝΙΑΣ-ΠΟΛΙΤΙΣΜΟΥ</a:t>
            </a:r>
          </a:p>
          <a:p>
            <a:endParaRPr lang="el-GR" dirty="0" smtClean="0"/>
          </a:p>
          <a:p>
            <a:r>
              <a:rPr lang="el-GR" dirty="0" smtClean="0"/>
              <a:t>ΜΕΛΗ ΤΟΥ ΤΟΜΕΑ: 14 </a:t>
            </a:r>
            <a:endParaRPr lang="en-US" dirty="0" smtClean="0"/>
          </a:p>
          <a:p>
            <a:r>
              <a:rPr lang="el-GR" dirty="0" smtClean="0"/>
              <a:t>ΜΕΛΗ ΔΕΠ: 6 ΚΑΘΗΓΗΤΕΣ, 2 ΑΝΑΠΛΗΡΩΤΕΣ, 5 ΕΠΙΚΟΥΡΟΙ, </a:t>
            </a:r>
            <a:endParaRPr lang="en-US" dirty="0" smtClean="0"/>
          </a:p>
          <a:p>
            <a:r>
              <a:rPr lang="en-US" dirty="0"/>
              <a:t>	 </a:t>
            </a:r>
            <a:r>
              <a:rPr lang="en-US" dirty="0" smtClean="0"/>
              <a:t>   </a:t>
            </a:r>
            <a:r>
              <a:rPr lang="el-GR" dirty="0" smtClean="0"/>
              <a:t>1 ΛΕΚΤΟΡΑΣ, 2 ΜΕΛΗ ΕΕΠ</a:t>
            </a:r>
          </a:p>
          <a:p>
            <a:endParaRPr lang="el-GR" dirty="0"/>
          </a:p>
        </p:txBody>
      </p:sp>
    </p:spTree>
    <p:extLst>
      <p:ext uri="{BB962C8B-B14F-4D97-AF65-F5344CB8AC3E}">
        <p14:creationId xmlns:p14="http://schemas.microsoft.com/office/powerpoint/2010/main" xmlns="" val="24030826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000" dirty="0">
                <a:effectLst>
                  <a:outerShdw blurRad="38100" dist="38100" dir="2700000" algn="tl">
                    <a:srgbClr val="000000">
                      <a:alpha val="43137"/>
                    </a:srgbClr>
                  </a:outerShdw>
                </a:effectLst>
              </a:rPr>
              <a:t>ΠΡΟΓΡΑΜΜΑ ΠΑΙΔΑΓΩΓΙΚΗΣ ΚΑΙ ΔΙΔΑΚΤΙΚΗΣ ΕΠΑΡΚΕΙΑΣ ΑΓΓΛΙΚΗΣ</a:t>
            </a:r>
          </a:p>
        </p:txBody>
      </p:sp>
      <p:sp>
        <p:nvSpPr>
          <p:cNvPr id="3" name="Rectangle 2"/>
          <p:cNvSpPr/>
          <p:nvPr/>
        </p:nvSpPr>
        <p:spPr>
          <a:xfrm>
            <a:off x="683568" y="2132856"/>
            <a:ext cx="7776864" cy="2031325"/>
          </a:xfrm>
          <a:prstGeom prst="rect">
            <a:avLst/>
          </a:prstGeom>
        </p:spPr>
        <p:txBody>
          <a:bodyPr wrap="square">
            <a:spAutoFit/>
          </a:bodyPr>
          <a:lstStyle/>
          <a:p>
            <a:r>
              <a:rPr lang="el-GR" dirty="0" smtClean="0"/>
              <a:t>Από το ακαδημαϊκό έτος 2013-14 και σύμφωνα με τις νέες διατάξεις του νόμου προσφέρεται από το Τμήμα μας η επιλογή απόκτησης Πιστοποιητικού Παιδαγωγικής και Διδακτικής Επάρκειας (ΠΠΔΕ), χωρίς το οποίο δεν είναι πλέον δυνατή η πρόσληψη στον δημόσιο τομέα. Συνολικά απαιτούνται επτά (7)  μαθήματα ΠΔΔΕ για την απόκτηση του Πιστοποιητικού, δύο μαθήματα που προσφέρονται από ελληνικά τμήματα της Φιλοσοφικής και πέντε μαθήματα που προσφέρονται στα Αγγλικά από το Τμήμα μας. </a:t>
            </a:r>
            <a:endParaRPr lang="el-GR" dirty="0"/>
          </a:p>
        </p:txBody>
      </p:sp>
    </p:spTree>
    <p:extLst>
      <p:ext uri="{BB962C8B-B14F-4D97-AF65-F5344CB8AC3E}">
        <p14:creationId xmlns:p14="http://schemas.microsoft.com/office/powerpoint/2010/main" xmlns="" val="4060533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400" dirty="0">
                <a:effectLst>
                  <a:outerShdw blurRad="38100" dist="38100" dir="2700000" algn="tl">
                    <a:srgbClr val="000000">
                      <a:alpha val="43137"/>
                    </a:srgbClr>
                  </a:outerShdw>
                </a:effectLst>
              </a:rPr>
              <a:t>ΠΡΟΓΡΑΜΜΑ ΜΕΤΑΠΤΥΧΙΑΚΩΝ ΣΠΟΥΔΩΝ 2013-2015</a:t>
            </a:r>
          </a:p>
        </p:txBody>
      </p:sp>
      <p:sp>
        <p:nvSpPr>
          <p:cNvPr id="3" name="Rectangle 2"/>
          <p:cNvSpPr/>
          <p:nvPr/>
        </p:nvSpPr>
        <p:spPr>
          <a:xfrm>
            <a:off x="978496" y="1844824"/>
            <a:ext cx="7416824" cy="3693319"/>
          </a:xfrm>
          <a:prstGeom prst="rect">
            <a:avLst/>
          </a:prstGeom>
        </p:spPr>
        <p:txBody>
          <a:bodyPr wrap="square">
            <a:spAutoFit/>
          </a:bodyPr>
          <a:lstStyle/>
          <a:p>
            <a:r>
              <a:rPr lang="el-GR" dirty="0" smtClean="0"/>
              <a:t>Το ΜΔΕ ιδρύθηκε και λειτούργησε το εαρινό εξάμηνο του ακαδημαϊκού έτους  2004.  </a:t>
            </a:r>
          </a:p>
          <a:p>
            <a:endParaRPr lang="el-GR" dirty="0" smtClean="0"/>
          </a:p>
          <a:p>
            <a:r>
              <a:rPr lang="el-GR" b="1" dirty="0" smtClean="0">
                <a:effectLst>
                  <a:outerShdw blurRad="38100" dist="38100" dir="2700000" algn="tl">
                    <a:srgbClr val="000000">
                      <a:alpha val="43137"/>
                    </a:srgbClr>
                  </a:outerShdw>
                </a:effectLst>
              </a:rPr>
              <a:t>Α. </a:t>
            </a:r>
            <a:r>
              <a:rPr lang="el-GR" dirty="0" smtClean="0"/>
              <a:t>Το πρόγραμμα οδηγεί στη χορήγηση Μεταπτυχιακού Διπλώματος Ειδίκευσης (</a:t>
            </a:r>
            <a:r>
              <a:rPr lang="el-GR" b="1" dirty="0" smtClean="0">
                <a:effectLst>
                  <a:outerShdw blurRad="38100" dist="38100" dir="2700000" algn="tl">
                    <a:srgbClr val="000000">
                      <a:alpha val="43137"/>
                    </a:srgbClr>
                  </a:outerShdw>
                </a:effectLst>
              </a:rPr>
              <a:t>ΜΔΕ</a:t>
            </a:r>
            <a:r>
              <a:rPr lang="el-GR" dirty="0" smtClean="0"/>
              <a:t>) ισότιμου με Μ.Α. (Master of Arts) με τις εξειδικεύσεις: </a:t>
            </a:r>
          </a:p>
          <a:p>
            <a:endParaRPr lang="el-GR" dirty="0" smtClean="0"/>
          </a:p>
          <a:p>
            <a:r>
              <a:rPr lang="el-GR" b="1" dirty="0" smtClean="0"/>
              <a:t>Εφαρμοσμένη Γλωσσολογία   </a:t>
            </a:r>
            <a:r>
              <a:rPr lang="en-US" b="1" dirty="0" smtClean="0"/>
              <a:t>&amp;</a:t>
            </a:r>
            <a:r>
              <a:rPr lang="el-GR" b="1" dirty="0" smtClean="0"/>
              <a:t>  Λογοτεχνία, Πολιτισμός και Ιδεολογία</a:t>
            </a:r>
          </a:p>
          <a:p>
            <a:endParaRPr lang="el-GR" dirty="0" smtClean="0"/>
          </a:p>
          <a:p>
            <a:r>
              <a:rPr lang="el-GR" i="1" dirty="0" smtClean="0">
                <a:effectLst>
                  <a:outerShdw blurRad="38100" dist="38100" dir="2700000" algn="tl">
                    <a:srgbClr val="000000">
                      <a:alpha val="43137"/>
                    </a:srgbClr>
                  </a:outerShdw>
                </a:effectLst>
              </a:rPr>
              <a:t>Κατεύθυνση Γλώσσας-Γλωσσολογίας 2013-2015</a:t>
            </a:r>
          </a:p>
          <a:p>
            <a:r>
              <a:rPr lang="el-GR" dirty="0" smtClean="0"/>
              <a:t>12 (Δώδεκα) μεταπτυχιακοί φοιτητές</a:t>
            </a:r>
          </a:p>
          <a:p>
            <a:endParaRPr lang="el-GR" dirty="0" smtClean="0"/>
          </a:p>
          <a:p>
            <a:r>
              <a:rPr lang="el-GR" i="1" dirty="0" smtClean="0">
                <a:effectLst>
                  <a:outerShdw blurRad="38100" dist="38100" dir="2700000" algn="tl">
                    <a:srgbClr val="000000">
                      <a:alpha val="43137"/>
                    </a:srgbClr>
                  </a:outerShdw>
                </a:effectLst>
              </a:rPr>
              <a:t>Κατεύθυνση Λογοτεχνίας-Πολιτισμού των Αγγλόφωνων Λαών 2013-2015</a:t>
            </a:r>
          </a:p>
          <a:p>
            <a:r>
              <a:rPr lang="el-GR" dirty="0" smtClean="0"/>
              <a:t>10 (Δέκα) μεταπτυχιακοί φοιτητές</a:t>
            </a:r>
            <a:endParaRPr lang="el-GR" dirty="0"/>
          </a:p>
        </p:txBody>
      </p:sp>
    </p:spTree>
    <p:extLst>
      <p:ext uri="{BB962C8B-B14F-4D97-AF65-F5344CB8AC3E}">
        <p14:creationId xmlns:p14="http://schemas.microsoft.com/office/powerpoint/2010/main" xmlns="" val="2664604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400" dirty="0">
                <a:effectLst>
                  <a:outerShdw blurRad="38100" dist="38100" dir="2700000" algn="tl">
                    <a:srgbClr val="000000">
                      <a:alpha val="43137"/>
                    </a:srgbClr>
                  </a:outerShdw>
                </a:effectLst>
              </a:rPr>
              <a:t>ΠΡΟΓΡΑΜΜΑ ΜΕΤΑΠΤΥΧΙΑΚΩΝ ΣΠΟΥΔΩΝ 2013-2015</a:t>
            </a:r>
          </a:p>
        </p:txBody>
      </p:sp>
      <p:sp>
        <p:nvSpPr>
          <p:cNvPr id="3" name="Rectangle 2"/>
          <p:cNvSpPr/>
          <p:nvPr/>
        </p:nvSpPr>
        <p:spPr>
          <a:xfrm>
            <a:off x="971600" y="1556792"/>
            <a:ext cx="7560840" cy="4247317"/>
          </a:xfrm>
          <a:prstGeom prst="rect">
            <a:avLst/>
          </a:prstGeom>
        </p:spPr>
        <p:txBody>
          <a:bodyPr wrap="square">
            <a:spAutoFit/>
          </a:bodyPr>
          <a:lstStyle/>
          <a:p>
            <a:r>
              <a:rPr lang="el-GR" b="1" dirty="0" smtClean="0">
                <a:effectLst>
                  <a:outerShdw blurRad="38100" dist="38100" dir="2700000" algn="tl">
                    <a:srgbClr val="000000">
                      <a:alpha val="43137"/>
                    </a:srgbClr>
                  </a:outerShdw>
                </a:effectLst>
              </a:rPr>
              <a:t>Β. </a:t>
            </a:r>
            <a:r>
              <a:rPr lang="el-GR" dirty="0" smtClean="0"/>
              <a:t>Το πρόγραμμα Διδακτορικών Σπουδών (ΠΔΣ) οδηγεί στη χορήγηση Διδακτορικού Διπλώματος (</a:t>
            </a:r>
            <a:r>
              <a:rPr lang="el-GR" b="1" dirty="0" smtClean="0">
                <a:effectLst>
                  <a:outerShdw blurRad="38100" dist="38100" dir="2700000" algn="tl">
                    <a:srgbClr val="000000">
                      <a:alpha val="43137"/>
                    </a:srgbClr>
                  </a:outerShdw>
                </a:effectLst>
              </a:rPr>
              <a:t>ΔΔ</a:t>
            </a:r>
            <a:r>
              <a:rPr lang="el-GR" dirty="0" smtClean="0"/>
              <a:t>) είτε στην Κατεύθυνση Γλώσσας-Γλωσσολογίας είτε στην Κατεύθυνση Λογοτεχνίας-Πολιτισμού των Αγγλόφωνων Λαών.</a:t>
            </a:r>
          </a:p>
          <a:p>
            <a:endParaRPr lang="el-GR" dirty="0" smtClean="0"/>
          </a:p>
          <a:p>
            <a:r>
              <a:rPr lang="el-GR" dirty="0" smtClean="0"/>
              <a:t>2013-2014: 3 (τρεις) νέοι ΥΔ Κατεύθυνσης Γλώσσας-Γλωσσολογίας </a:t>
            </a:r>
          </a:p>
          <a:p>
            <a:r>
              <a:rPr lang="el-GR" dirty="0" smtClean="0"/>
              <a:t>2014-2015: 6 (έξι) νέοι ΥΔ, δύο (2) της Κατεύθυνσης Γλώσσας- Γλωσσολογίας και 4 της Κατεύθυνσης Λογοτεχνίας-Πολιτισμού των Αγγλόφωνων Λαών.</a:t>
            </a:r>
          </a:p>
          <a:p>
            <a:endParaRPr lang="el-GR" dirty="0" smtClean="0"/>
          </a:p>
          <a:p>
            <a:r>
              <a:rPr lang="el-GR" dirty="0" smtClean="0"/>
              <a:t>Αντίστοιχα αποφοίτησαν:</a:t>
            </a:r>
          </a:p>
          <a:p>
            <a:r>
              <a:rPr lang="el-GR" dirty="0" smtClean="0"/>
              <a:t>Ακαδημαϊκό Έτος 2013-2014:  τρεις (3) </a:t>
            </a:r>
          </a:p>
          <a:p>
            <a:r>
              <a:rPr lang="el-GR" dirty="0" smtClean="0"/>
              <a:t>Ακαδημαϊκό Έτος 2014- 2015: έξι (6)</a:t>
            </a:r>
          </a:p>
          <a:p>
            <a:endParaRPr lang="el-GR" dirty="0" smtClean="0"/>
          </a:p>
          <a:p>
            <a:r>
              <a:rPr lang="el-GR" b="1" dirty="0" smtClean="0">
                <a:effectLst>
                  <a:outerShdw blurRad="38100" dist="38100" dir="2700000" algn="tl">
                    <a:srgbClr val="000000">
                      <a:alpha val="43137"/>
                    </a:srgbClr>
                  </a:outerShdw>
                </a:effectLst>
              </a:rPr>
              <a:t>Συνεπίβλεψη 2 διδακτορικών διατριβών</a:t>
            </a:r>
            <a:r>
              <a:rPr lang="el-GR" dirty="0" smtClean="0"/>
              <a:t>:</a:t>
            </a:r>
          </a:p>
          <a:p>
            <a:r>
              <a:rPr lang="el-GR" dirty="0" smtClean="0"/>
              <a:t>(Παν/μιο Paris Οuest Nanterre La Defense και Diderot –Paris 7)</a:t>
            </a:r>
          </a:p>
          <a:p>
            <a:endParaRPr lang="el-GR" dirty="0"/>
          </a:p>
        </p:txBody>
      </p:sp>
    </p:spTree>
    <p:extLst>
      <p:ext uri="{BB962C8B-B14F-4D97-AF65-F5344CB8AC3E}">
        <p14:creationId xmlns:p14="http://schemas.microsoft.com/office/powerpoint/2010/main" xmlns="" val="1944602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400" dirty="0">
                <a:effectLst>
                  <a:outerShdw blurRad="38100" dist="38100" dir="2700000" algn="tl">
                    <a:srgbClr val="000000">
                      <a:alpha val="43137"/>
                    </a:srgbClr>
                  </a:outerShdw>
                </a:effectLst>
              </a:rPr>
              <a:t>ΣΥΜΜΕΤΟΧΗ ΣΕ ΕΥΡΩΠΑΙΚΑ ΠΡΟΓΡΑΜΜΑΤΑ</a:t>
            </a:r>
          </a:p>
        </p:txBody>
      </p:sp>
      <p:sp>
        <p:nvSpPr>
          <p:cNvPr id="3" name="Rectangle 2"/>
          <p:cNvSpPr/>
          <p:nvPr/>
        </p:nvSpPr>
        <p:spPr>
          <a:xfrm>
            <a:off x="2286000" y="2413338"/>
            <a:ext cx="4572000" cy="2031325"/>
          </a:xfrm>
          <a:prstGeom prst="rect">
            <a:avLst/>
          </a:prstGeom>
        </p:spPr>
        <p:txBody>
          <a:bodyPr>
            <a:spAutoFit/>
          </a:bodyPr>
          <a:lstStyle/>
          <a:p>
            <a:pPr algn="ctr"/>
            <a:r>
              <a:rPr lang="el-GR" b="1" dirty="0" smtClean="0">
                <a:effectLst>
                  <a:outerShdw blurRad="38100" dist="38100" dir="2700000" algn="tl">
                    <a:srgbClr val="000000">
                      <a:alpha val="43137"/>
                    </a:srgbClr>
                  </a:outerShdw>
                </a:effectLst>
              </a:rPr>
              <a:t>31 ΠΡΟΓΡΑΜΜΑΤΑ </a:t>
            </a:r>
            <a:r>
              <a:rPr lang="en-US" b="1" dirty="0" smtClean="0">
                <a:effectLst>
                  <a:outerShdw blurRad="38100" dist="38100" dir="2700000" algn="tl">
                    <a:srgbClr val="000000">
                      <a:alpha val="43137"/>
                    </a:srgbClr>
                  </a:outerShdw>
                </a:effectLst>
              </a:rPr>
              <a:t>ERASMUS 2013-2015</a:t>
            </a:r>
          </a:p>
          <a:p>
            <a:endParaRPr lang="en-US" dirty="0" smtClean="0"/>
          </a:p>
          <a:p>
            <a:pPr algn="ctr"/>
            <a:r>
              <a:rPr lang="el-GR" dirty="0" smtClean="0"/>
              <a:t>Εξερχόμενοι φοιτητές: 113</a:t>
            </a:r>
          </a:p>
          <a:p>
            <a:pPr algn="ctr"/>
            <a:r>
              <a:rPr lang="el-GR" dirty="0" smtClean="0"/>
              <a:t>Εισερχόμενοι φοιτητές: 20</a:t>
            </a:r>
          </a:p>
          <a:p>
            <a:pPr algn="ctr"/>
            <a:endParaRPr lang="el-GR" dirty="0" smtClean="0"/>
          </a:p>
          <a:p>
            <a:pPr algn="ctr"/>
            <a:r>
              <a:rPr lang="en-US" dirty="0" smtClean="0"/>
              <a:t>Erasmus Mundus: 1 </a:t>
            </a:r>
            <a:r>
              <a:rPr lang="el-GR" dirty="0" smtClean="0"/>
              <a:t>φοιτητής</a:t>
            </a:r>
          </a:p>
          <a:p>
            <a:pPr algn="ctr"/>
            <a:r>
              <a:rPr lang="en-US" dirty="0" smtClean="0"/>
              <a:t>Erasmus Plus: 1 </a:t>
            </a:r>
            <a:r>
              <a:rPr lang="el-GR" dirty="0" smtClean="0"/>
              <a:t>φοιτήτρια</a:t>
            </a:r>
            <a:endParaRPr lang="el-GR" dirty="0"/>
          </a:p>
        </p:txBody>
      </p:sp>
    </p:spTree>
    <p:extLst>
      <p:ext uri="{BB962C8B-B14F-4D97-AF65-F5344CB8AC3E}">
        <p14:creationId xmlns:p14="http://schemas.microsoft.com/office/powerpoint/2010/main" xmlns="" val="36166140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129</TotalTime>
  <Words>746</Words>
  <Application>Microsoft Office PowerPoint</Application>
  <PresentationFormat>Προβολή στην οθόνη (4:3)</PresentationFormat>
  <Paragraphs>143</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Thatch</vt:lpstr>
      <vt:lpstr>Τμήμα Αγγλικής Γλώσσας και Φιλολογίας (ΤΑΓΦ)</vt:lpstr>
      <vt:lpstr>ΦΥΣΙΟΓΝΩΜΙΑ ΤΟΥ ΤΜΗΜΑΤΟΣ</vt:lpstr>
      <vt:lpstr>ΦΥΣΙΟΓΝΩΜΙΑ ΤΟΥ ΤΜΗΜΑΤΟΣ</vt:lpstr>
      <vt:lpstr>ΦΥΣΙΟΓΝΩΜΙΑ ΤΟΥ ΤΜΗΜΑΤΟΣ</vt:lpstr>
      <vt:lpstr>ΠΡΟΠΤΥΧΙΑΚΟ ΠΡΟΓΡΑΜΜΑ ΣΠΟΥΔΩΝ 2013-2015</vt:lpstr>
      <vt:lpstr>ΠΡΟΓΡΑΜΜΑ ΠΑΙΔΑΓΩΓΙΚΗΣ ΚΑΙ ΔΙΔΑΚΤΙΚΗΣ ΕΠΑΡΚΕΙΑΣ ΑΓΓΛΙΚΗΣ</vt:lpstr>
      <vt:lpstr>ΠΡΟΓΡΑΜΜΑ ΜΕΤΑΠΤΥΧΙΑΚΩΝ ΣΠΟΥΔΩΝ 2013-2015</vt:lpstr>
      <vt:lpstr>ΠΡΟΓΡΑΜΜΑ ΜΕΤΑΠΤΥΧΙΑΚΩΝ ΣΠΟΥΔΩΝ 2013-2015</vt:lpstr>
      <vt:lpstr>ΣΥΜΜΕΤΟΧΗ ΣΕ ΕΥΡΩΠΑΙΚΑ ΠΡΟΓΡΑΜΜΑΤΑ</vt:lpstr>
      <vt:lpstr>ΣΥΜΜΕΤΟΧΗ ΣΕ ΕΥΡΩΠΑΙΚΑ ΠΡΟΓΡΑΜΜΑΤΑ</vt:lpstr>
      <vt:lpstr>ΣΥΜΜΕΤΟΧΗ ΣΕ ΕΥΡΩΠΑΙΚΑ ΠΡΟΓΡΑΜΜΑΤΑ</vt:lpstr>
      <vt:lpstr>ΣΥΜΜΕΤΟΧΗ ΣΕ ΕΥΡΩΠΑΙΚΑ ΠΡΟΓΡΑΜΜΑΤΑ</vt:lpstr>
      <vt:lpstr>ΣΥΝΔΕΣΗ ΜΕ ΤΗΝ ΚΟΙΝΩΝΙΑ ΜΕΣΩ ΕΘΕΛΟΝΤΙΚΗΣ ΕΡΓΑΣΙΑΣ</vt:lpstr>
      <vt:lpstr>ΣΥΝΔΕΣΗ ΜΕ ΤΗΝ ΚΟΙΝΩΝΙΑ ΜΕΣΩ ΕΘΕΛΟΝΤΙΚΗΣ ΕΡΓΑΣΙΑΣ</vt:lpstr>
      <vt:lpstr>ΣΥΝΔΕΣΗ ΜΕ ΤΗΝ ΚΟΙΝΩΝΙΑ ΜΕΣΩ ΕΘΕΛΟΝΤΙΚΗΣ ΕΡΓΑΣΙΑΣ</vt:lpstr>
      <vt:lpstr>ΣΥΝΔΕΣΗ ΜΕ ΤΗΝ ΚΟΙΝΩΝΙΑ ΜΕΣΩ ΕΘΕΛΟΝΤΙΚΗΣ ΕΡΓΑΣΙΑΣ</vt:lpstr>
      <vt:lpstr>ΑΛΛΕΣ ΔΡΑΣΤΗΡΙΟΤΗΤΕΣ ΤΩΝ ΜΕΛΩΝ ΔΕΠ</vt:lpstr>
      <vt:lpstr>Διαφάνεια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Τμήμα Αγγλικής Γλώσσας και Φιλολογίας (ΤΑΓΦ)</dc:title>
  <dc:creator>John</dc:creator>
  <cp:lastModifiedBy>user</cp:lastModifiedBy>
  <cp:revision>12</cp:revision>
  <dcterms:created xsi:type="dcterms:W3CDTF">2015-11-02T20:43:27Z</dcterms:created>
  <dcterms:modified xsi:type="dcterms:W3CDTF">2015-11-03T08:16:30Z</dcterms:modified>
</cp:coreProperties>
</file>