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78" r:id="rId5"/>
    <p:sldId id="263" r:id="rId6"/>
    <p:sldId id="272" r:id="rId7"/>
    <p:sldId id="273" r:id="rId8"/>
    <p:sldId id="274" r:id="rId9"/>
    <p:sldId id="275" r:id="rId10"/>
    <p:sldId id="276" r:id="rId11"/>
    <p:sldId id="260" r:id="rId12"/>
    <p:sldId id="269" r:id="rId13"/>
    <p:sldId id="265" r:id="rId14"/>
    <p:sldId id="264" r:id="rId15"/>
    <p:sldId id="266" r:id="rId16"/>
    <p:sldId id="277" r:id="rId17"/>
    <p:sldId id="268" r:id="rId18"/>
    <p:sldId id="281" r:id="rId19"/>
    <p:sldId id="279" r:id="rId20"/>
    <p:sldId id="282" r:id="rId21"/>
    <p:sldId id="28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29" d="100"/>
          <a:sy n="129" d="100"/>
        </p:scale>
        <p:origin x="-4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tile tx="0" ty="0" sx="100000" sy="100000" flip="x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s://www.youtube.com/watch?v=cp1_hmkXTY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vDQEWmWlVfA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www.youtube.com/watch?v=EMvIWe3uSbU" TargetMode="External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3 (Border and Accent Bar) 4"/>
          <p:cNvSpPr/>
          <p:nvPr/>
        </p:nvSpPr>
        <p:spPr>
          <a:xfrm>
            <a:off x="2483768" y="908720"/>
            <a:ext cx="4608512" cy="2736304"/>
          </a:xfrm>
          <a:prstGeom prst="accentBorderCallout3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Βασικά σημεία επεξεργασίας</a:t>
            </a:r>
          </a:p>
          <a:p>
            <a:pPr algn="ctr"/>
            <a:r>
              <a:rPr lang="el-G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εικόνας</a:t>
            </a:r>
            <a:endParaRPr lang="el-G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653136"/>
            <a:ext cx="792088" cy="118904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035277" y="4431890"/>
            <a:ext cx="5592190" cy="1487567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Πρόγραμμα επεξεργασία</a:t>
            </a:r>
            <a:r>
              <a:rPr lang="el-GR" sz="2400" b="1" dirty="0" smtClean="0"/>
              <a:t>ς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FOTOR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864" y="5648633"/>
            <a:ext cx="123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/>
              <a:t>Νίνα Μπάκα</a:t>
            </a:r>
          </a:p>
          <a:p>
            <a:pPr algn="ctr"/>
            <a:r>
              <a:rPr lang="el-GR" sz="1400" dirty="0" smtClean="0"/>
              <a:t>Φωτογράφος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36686649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faneia-ergasias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527" y="1690078"/>
            <a:ext cx="7411065" cy="4481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155" y="796413"/>
            <a:ext cx="758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Οι τελευταίες εντολές του μενού</a:t>
            </a:r>
            <a:r>
              <a:rPr lang="en-US" sz="1400" dirty="0" smtClean="0"/>
              <a:t> Basic </a:t>
            </a:r>
            <a:r>
              <a:rPr lang="el-GR" sz="1400" dirty="0" smtClean="0"/>
              <a:t>είναι οι:</a:t>
            </a:r>
            <a:r>
              <a:rPr lang="en-US" sz="1400" dirty="0" smtClean="0"/>
              <a:t> - curve</a:t>
            </a:r>
            <a:r>
              <a:rPr lang="el-GR" sz="1400" dirty="0" smtClean="0"/>
              <a:t> (ρυθμίζει μεσαίους και ακραίους τόνους)</a:t>
            </a:r>
            <a:endParaRPr lang="en-US" sz="1400" dirty="0" smtClean="0"/>
          </a:p>
          <a:p>
            <a:r>
              <a:rPr lang="en-US" sz="1400" dirty="0" smtClean="0"/>
              <a:t>                                                                          - resize (</a:t>
            </a:r>
            <a:r>
              <a:rPr lang="el-GR" sz="1400" dirty="0" smtClean="0"/>
              <a:t>ρυθμίζει το μέγεθος της εικόνας %) </a:t>
            </a:r>
            <a:endParaRPr lang="el-GR" sz="1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7137" y="648929"/>
            <a:ext cx="732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κουμπί </a:t>
            </a:r>
            <a:r>
              <a:rPr lang="en-US" sz="1400" dirty="0" smtClean="0">
                <a:solidFill>
                  <a:srgbClr val="FF0000"/>
                </a:solidFill>
              </a:rPr>
              <a:t>Effect</a:t>
            </a:r>
            <a:r>
              <a:rPr lang="el-GR" sz="1400" dirty="0" smtClean="0"/>
              <a:t> στο αριστερό μέρος της οθόνης μας δίνει μια σειρά από φίλτρα που η εφαρμογή τους διαμορφώνει το αισθητικό αποτέλεσμα της εικόνας μας</a:t>
            </a:r>
            <a:endParaRPr lang="el-GR" sz="1400" dirty="0"/>
          </a:p>
        </p:txBody>
      </p:sp>
      <p:pic>
        <p:nvPicPr>
          <p:cNvPr id="8" name="Picture 7" descr="epifaneia-ergasi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280" y="1393723"/>
            <a:ext cx="7626300" cy="4584752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10800000" flipV="1">
            <a:off x="1106129" y="2551470"/>
            <a:ext cx="287594" cy="2212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pifaneia-ergasia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916" y="1315001"/>
            <a:ext cx="7632290" cy="4673626"/>
          </a:xfrm>
          <a:prstGeom prst="rect">
            <a:avLst/>
          </a:prstGeom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728" y="2021758"/>
            <a:ext cx="2616096" cy="174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681019" y="2050027"/>
            <a:ext cx="1110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αρχική εικόνα</a:t>
            </a:r>
            <a:endParaRPr lang="el-G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5441" y="966018"/>
            <a:ext cx="230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αυτόματη διόρθωση </a:t>
            </a:r>
            <a:r>
              <a:rPr lang="en-US" sz="1200" dirty="0" smtClean="0">
                <a:solidFill>
                  <a:schemeClr val="bg1"/>
                </a:solidFill>
              </a:rPr>
              <a:t>Auto</a:t>
            </a:r>
          </a:p>
          <a:p>
            <a:r>
              <a:rPr lang="el-GR" sz="1200" dirty="0" smtClean="0">
                <a:solidFill>
                  <a:schemeClr val="bg1"/>
                </a:solidFill>
              </a:rPr>
              <a:t>από την αναδιπλούμενη λίστα </a:t>
            </a:r>
            <a:r>
              <a:rPr lang="en-US" sz="1200" dirty="0" smtClean="0">
                <a:solidFill>
                  <a:schemeClr val="bg1"/>
                </a:solidFill>
              </a:rPr>
              <a:t>Scenes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endParaRPr lang="el-GR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152969" y="2411361"/>
            <a:ext cx="449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4007" y="730045"/>
            <a:ext cx="7153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Η επιλογή </a:t>
            </a:r>
            <a:r>
              <a:rPr lang="en-US" sz="1400" dirty="0" smtClean="0"/>
              <a:t>Scenes</a:t>
            </a:r>
            <a:r>
              <a:rPr lang="el-GR" sz="1400" dirty="0" smtClean="0"/>
              <a:t> για παράδειγμα</a:t>
            </a:r>
            <a:r>
              <a:rPr lang="en-US" sz="1400" dirty="0" smtClean="0"/>
              <a:t>, </a:t>
            </a:r>
            <a:r>
              <a:rPr lang="el-GR" sz="1400" dirty="0" smtClean="0"/>
              <a:t>προσαρμόζει την εικόνα σε συγκεκριμένες συνθήκες</a:t>
            </a:r>
          </a:p>
          <a:p>
            <a:r>
              <a:rPr lang="el-GR" sz="1400" dirty="0" smtClean="0"/>
              <a:t>Φωτογραφικής λήψης όπως με φλας, με ήλιο, με συννεφιά </a:t>
            </a:r>
            <a:r>
              <a:rPr lang="el-GR" sz="1400" dirty="0" err="1" smtClean="0"/>
              <a:t>κ.λ.π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27555" y="5479026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Εφαρμογή φίλτρου </a:t>
            </a:r>
            <a:r>
              <a:rPr lang="en-US" sz="1200" dirty="0" smtClean="0"/>
              <a:t>Theatre</a:t>
            </a:r>
            <a:endParaRPr lang="el-GR" sz="1200" dirty="0"/>
          </a:p>
        </p:txBody>
      </p:sp>
      <p:cxnSp>
        <p:nvCxnSpPr>
          <p:cNvPr id="21" name="Shape 20"/>
          <p:cNvCxnSpPr>
            <a:stCxn id="19" idx="3"/>
          </p:cNvCxnSpPr>
          <p:nvPr/>
        </p:nvCxnSpPr>
        <p:spPr>
          <a:xfrm flipV="1">
            <a:off x="4971704" y="5383161"/>
            <a:ext cx="72244" cy="234365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pifaneia-ergasia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48" y="2912807"/>
            <a:ext cx="5061565" cy="3370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290" y="575186"/>
            <a:ext cx="1848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B&amp;W-DARKBLOOM</a:t>
            </a:r>
            <a:endParaRPr lang="el-GR" sz="1400" dirty="0"/>
          </a:p>
        </p:txBody>
      </p:sp>
      <p:pic>
        <p:nvPicPr>
          <p:cNvPr id="20" name="Picture 19" descr="epifaneia-ergasia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3" y="883730"/>
            <a:ext cx="3977553" cy="24099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77234" y="5773993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FILM GRAIN</a:t>
            </a:r>
            <a:endParaRPr lang="el-GR" sz="1400" dirty="0"/>
          </a:p>
        </p:txBody>
      </p:sp>
      <p:pic>
        <p:nvPicPr>
          <p:cNvPr id="26" name="Picture 25" descr="epifaneia-ergasias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9527" y="892277"/>
            <a:ext cx="3887558" cy="23874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44148" y="3311012"/>
            <a:ext cx="110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TILT-SHIFT</a:t>
            </a:r>
            <a:endParaRPr lang="el-GR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825612" y="4011560"/>
            <a:ext cx="2735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Η εφαρμογή ενός φίλτρου μπορεί</a:t>
            </a:r>
          </a:p>
          <a:p>
            <a:r>
              <a:rPr lang="el-GR" sz="1200" dirty="0" smtClean="0"/>
              <a:t>να αναιρεθεί από το κουμπί </a:t>
            </a:r>
            <a:r>
              <a:rPr lang="en-US" sz="1200" dirty="0" smtClean="0"/>
              <a:t>undo</a:t>
            </a:r>
            <a:r>
              <a:rPr lang="el-GR" sz="1200" dirty="0" smtClean="0"/>
              <a:t>,</a:t>
            </a:r>
            <a:endParaRPr lang="en-US" sz="1200" dirty="0" smtClean="0"/>
          </a:p>
          <a:p>
            <a:r>
              <a:rPr lang="el-GR" sz="1200" dirty="0" smtClean="0"/>
              <a:t>που βρίσκεται στην οριζόντια μπάρα</a:t>
            </a:r>
          </a:p>
          <a:p>
            <a:r>
              <a:rPr lang="el-GR" sz="1200" dirty="0" smtClean="0"/>
              <a:t>στο πάνω μέρος της επιφάνειας εργασίας</a:t>
            </a:r>
            <a:endParaRPr lang="el-GR" sz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6096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l-GR" sz="12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6096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4" name="Picture 10" descr="https://i.ytimg.com/vi/cp1_hmkXTYM/hqdefault.jpg?sqp=-oaymwEWCKgBEF5IWvKriqkDCQgBFQAAiEIYAQ==&amp;rs=AOn4CLDl8GIHg6nkg1uuZN0DF8F0ecL_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5743575"/>
            <a:ext cx="1600200" cy="895350"/>
          </a:xfrm>
          <a:prstGeom prst="rect">
            <a:avLst/>
          </a:prstGeom>
          <a:noFill/>
        </p:spPr>
      </p:pic>
      <p:pic>
        <p:nvPicPr>
          <p:cNvPr id="21515" name="Picture 11" descr="https://i.ytimg.com/vi/EMvIWe3uSbU/hqdefault.jpg?sqp=-oaymwEWCKgBEF5IWvKriqkDCQgBFQAAiEIYAQ==&amp;rs=AOn4CLBLP711QncpI_QCQONozucI5mtgi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" y="-4141788"/>
            <a:ext cx="1600200" cy="895350"/>
          </a:xfrm>
          <a:prstGeom prst="rect">
            <a:avLst/>
          </a:prstGeom>
          <a:noFill/>
        </p:spPr>
      </p:pic>
      <p:pic>
        <p:nvPicPr>
          <p:cNvPr id="21516" name="Picture 12" descr="https://i.ytimg.com/vi/vDQEWmWlVfA/hqdefault.jpg?sqp=-oaymwEWCKgBEF5IWvKriqkDCQgBFQAAiEIYAQ==&amp;rs=AOn4CLACRc4tAPZ9RZp4JD6rl5-mf9jgO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0" y="-2540000"/>
            <a:ext cx="1600200" cy="89535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5788742" y="796413"/>
            <a:ext cx="1106129" cy="1187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1091380" y="700548"/>
            <a:ext cx="7216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Με την επιλογή </a:t>
            </a:r>
            <a:r>
              <a:rPr lang="en-US" sz="1400" dirty="0" smtClean="0">
                <a:solidFill>
                  <a:srgbClr val="FF0000"/>
                </a:solidFill>
              </a:rPr>
              <a:t>beauty</a:t>
            </a:r>
            <a:r>
              <a:rPr lang="en-US" sz="1400" dirty="0" smtClean="0"/>
              <a:t> </a:t>
            </a:r>
            <a:r>
              <a:rPr lang="el-GR" sz="1400" dirty="0" smtClean="0"/>
              <a:t>μπορούν να γίνουν βελτιώσεις στη φόρμα ή στην υφή της εικόνας</a:t>
            </a:r>
          </a:p>
          <a:p>
            <a:r>
              <a:rPr lang="el-GR" sz="1400" dirty="0" smtClean="0"/>
              <a:t>όπως για παράδειγμα τη διόρθωση των ρυτίδων με το εργαλείο </a:t>
            </a:r>
            <a:r>
              <a:rPr lang="en-US" sz="1400" dirty="0" smtClean="0"/>
              <a:t>wrinkle remover</a:t>
            </a:r>
            <a:endParaRPr lang="el-GR" sz="1400" dirty="0"/>
          </a:p>
        </p:txBody>
      </p:sp>
      <p:pic>
        <p:nvPicPr>
          <p:cNvPr id="22" name="Picture 21" descr="epifaneia-ergasias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0658" y="1468436"/>
            <a:ext cx="7366820" cy="4749432"/>
          </a:xfrm>
          <a:prstGeom prst="rect">
            <a:avLst/>
          </a:prstGeom>
        </p:spPr>
      </p:pic>
      <p:pic>
        <p:nvPicPr>
          <p:cNvPr id="29" name="Picture 28" descr="IMG_0704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99454" y="4854986"/>
            <a:ext cx="3153293" cy="133933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pifaneia-ergasias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142" y="1401521"/>
            <a:ext cx="7071852" cy="4650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7684" y="700548"/>
            <a:ext cx="5692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Το περίγραμμα της φωτογραφίας μπορεί να αλλάξει με την προσθήκη</a:t>
            </a:r>
          </a:p>
          <a:p>
            <a:r>
              <a:rPr lang="el-GR" sz="1400" dirty="0" smtClean="0"/>
              <a:t>κορνίζας από το μενού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Frames</a:t>
            </a:r>
            <a:endParaRPr lang="el-GR" sz="1400" dirty="0">
              <a:solidFill>
                <a:srgbClr val="FF000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918087" y="3506429"/>
            <a:ext cx="1010264" cy="36870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355" y="943897"/>
            <a:ext cx="700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Από το μενού </a:t>
            </a:r>
            <a:r>
              <a:rPr lang="en-US" sz="1400" dirty="0" smtClean="0">
                <a:solidFill>
                  <a:srgbClr val="FF0000"/>
                </a:solidFill>
              </a:rPr>
              <a:t>Sticker</a:t>
            </a:r>
            <a:r>
              <a:rPr lang="el-GR" sz="1400" dirty="0" smtClean="0"/>
              <a:t> μπορούν να προστεθούν στην εικόνα ένα ή περισσότερα έτοιμα</a:t>
            </a:r>
          </a:p>
          <a:p>
            <a:r>
              <a:rPr lang="el-GR" sz="1400" dirty="0" smtClean="0"/>
              <a:t>σχήματα από την αναδιπλωμένη λίστα, ακόμα και συνδυασμός τους.</a:t>
            </a:r>
            <a:endParaRPr lang="el-GR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75439" y="5486400"/>
            <a:ext cx="479322" cy="147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pifaneia-ergasias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149" y="1670862"/>
            <a:ext cx="7352070" cy="445448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0119" y="796292"/>
            <a:ext cx="693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Το κείμενο εισάγεται με το κουμπί </a:t>
            </a:r>
            <a:r>
              <a:rPr lang="en-US" sz="1400" dirty="0" smtClean="0">
                <a:solidFill>
                  <a:srgbClr val="FF0000"/>
                </a:solidFill>
              </a:rPr>
              <a:t>Text</a:t>
            </a:r>
            <a:r>
              <a:rPr lang="el-GR" sz="1400" dirty="0" smtClean="0"/>
              <a:t> και το μενού διαθέτει όλες τις βασικές επιλογές</a:t>
            </a:r>
          </a:p>
          <a:p>
            <a:r>
              <a:rPr lang="el-GR" sz="1400" dirty="0" smtClean="0"/>
              <a:t>για τη διαμόρφωσή του (γραμματοσειρά, μέγεθος, στοίχιση </a:t>
            </a:r>
            <a:r>
              <a:rPr lang="el-GR" sz="1400" dirty="0" err="1" smtClean="0"/>
              <a:t>κ.λ.π</a:t>
            </a:r>
            <a:r>
              <a:rPr lang="el-GR" sz="1400" dirty="0" smtClean="0"/>
              <a:t>.)</a:t>
            </a:r>
            <a:endParaRPr lang="el-GR" sz="1400" dirty="0"/>
          </a:p>
        </p:txBody>
      </p:sp>
      <p:pic>
        <p:nvPicPr>
          <p:cNvPr id="9" name="Picture 8" descr="epifaneia-ergasias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406" y="1379269"/>
            <a:ext cx="7440561" cy="476195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faneia-ergasias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135" y="1256378"/>
            <a:ext cx="7175091" cy="448443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782961" y="3805084"/>
            <a:ext cx="663679" cy="280220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faneia-ergasias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394" y="1703230"/>
            <a:ext cx="7167716" cy="4317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045" y="789039"/>
            <a:ext cx="7814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Η επιλογή </a:t>
            </a:r>
            <a:r>
              <a:rPr lang="el-GR" sz="1400" dirty="0" smtClean="0">
                <a:solidFill>
                  <a:srgbClr val="FF0000"/>
                </a:solidFill>
              </a:rPr>
              <a:t>κολάζ</a:t>
            </a:r>
            <a:r>
              <a:rPr lang="el-GR" sz="1400" dirty="0" smtClean="0"/>
              <a:t> από την αρχική σελίδα του προγράμματος, κάνει ακριβώς αυτό που περιγράφει</a:t>
            </a:r>
          </a:p>
          <a:p>
            <a:r>
              <a:rPr lang="el-GR" sz="1400" dirty="0" smtClean="0"/>
              <a:t>η λέξη. Συνδυάζει δηλαδή εικόνες χρησιμοποιώντας έτοιμα κάδρα συγκεκριμένων διαστάσεων.</a:t>
            </a:r>
          </a:p>
          <a:p>
            <a:r>
              <a:rPr lang="el-GR" sz="1400" dirty="0" smtClean="0"/>
              <a:t>Το πρόγραμμα δίνει την δυνατότητα προσθήκης φόντου και κειμένου.</a:t>
            </a:r>
            <a:endParaRPr lang="el-GR" sz="1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pifaneia-ergasias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091" y="1421164"/>
            <a:ext cx="7273904" cy="4546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6965" y="984636"/>
            <a:ext cx="427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FOTOR</a:t>
            </a:r>
            <a:r>
              <a:rPr lang="el-GR" dirty="0" smtClean="0"/>
              <a:t> (δωρεάν πρόγραμμα </a:t>
            </a:r>
            <a:r>
              <a:rPr lang="en-US" dirty="0" smtClean="0"/>
              <a:t>fotor.com)</a:t>
            </a:r>
            <a:endParaRPr lang="el-GR" dirty="0"/>
          </a:p>
        </p:txBody>
      </p:sp>
      <p:sp>
        <p:nvSpPr>
          <p:cNvPr id="6" name="Right Arrow 5"/>
          <p:cNvSpPr/>
          <p:nvPr/>
        </p:nvSpPr>
        <p:spPr>
          <a:xfrm>
            <a:off x="2501061" y="4017364"/>
            <a:ext cx="730045" cy="243349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faneia-ergasias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537" y="1260986"/>
            <a:ext cx="7291603" cy="455725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6054211" y="3864078"/>
            <a:ext cx="671053" cy="265470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faneia-ergasias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154" y="1510042"/>
            <a:ext cx="7396316" cy="4484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8471" y="803787"/>
            <a:ext cx="633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Εδώ μπορεί κανείς να χρησιμοποιήσει έτοιμες ιδέες για αφίσες, κάρτες </a:t>
            </a:r>
            <a:r>
              <a:rPr lang="el-GR" sz="1400" dirty="0" err="1" smtClean="0"/>
              <a:t>κ.λ.π</a:t>
            </a:r>
            <a:r>
              <a:rPr lang="el-GR" dirty="0" smtClean="0"/>
              <a:t>.,</a:t>
            </a:r>
          </a:p>
          <a:p>
            <a:r>
              <a:rPr lang="el-GR" sz="1400" dirty="0" smtClean="0"/>
              <a:t>π</a:t>
            </a:r>
            <a:r>
              <a:rPr lang="el-GR" sz="1400" dirty="0" smtClean="0"/>
              <a:t>ου μπορεί να τις διαμορφώσει ανάλογα με τις ανάγκες του </a:t>
            </a:r>
            <a:endParaRPr lang="el-GR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28407" y="4572000"/>
            <a:ext cx="1716373" cy="7944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768" y="862781"/>
            <a:ext cx="7182464" cy="49997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3" name="Flowchart: Punched Tape 2"/>
          <p:cNvSpPr/>
          <p:nvPr/>
        </p:nvSpPr>
        <p:spPr>
          <a:xfrm flipH="1">
            <a:off x="2243083" y="2044467"/>
            <a:ext cx="4526425" cy="2521973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1">
                <a:alpha val="58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391889" y="2772697"/>
            <a:ext cx="4240162" cy="913128"/>
          </a:xfrm>
          <a:custGeom>
            <a:avLst/>
            <a:gdLst>
              <a:gd name="connsiteX0" fmla="*/ 0 w 4240162"/>
              <a:gd name="connsiteY0" fmla="*/ 0 h 465200"/>
              <a:gd name="connsiteX1" fmla="*/ 4240162 w 4240162"/>
              <a:gd name="connsiteY1" fmla="*/ 0 h 465200"/>
              <a:gd name="connsiteX2" fmla="*/ 4240162 w 4240162"/>
              <a:gd name="connsiteY2" fmla="*/ 465200 h 465200"/>
              <a:gd name="connsiteX3" fmla="*/ 0 w 4240162"/>
              <a:gd name="connsiteY3" fmla="*/ 465200 h 465200"/>
              <a:gd name="connsiteX4" fmla="*/ 0 w 4240162"/>
              <a:gd name="connsiteY4" fmla="*/ 0 h 465200"/>
              <a:gd name="connsiteX0" fmla="*/ 0 w 4240162"/>
              <a:gd name="connsiteY0" fmla="*/ 0 h 465200"/>
              <a:gd name="connsiteX1" fmla="*/ 1004774 w 4240162"/>
              <a:gd name="connsiteY1" fmla="*/ 98933 h 465200"/>
              <a:gd name="connsiteX2" fmla="*/ 4240162 w 4240162"/>
              <a:gd name="connsiteY2" fmla="*/ 0 h 465200"/>
              <a:gd name="connsiteX3" fmla="*/ 4240162 w 4240162"/>
              <a:gd name="connsiteY3" fmla="*/ 465200 h 465200"/>
              <a:gd name="connsiteX4" fmla="*/ 0 w 4240162"/>
              <a:gd name="connsiteY4" fmla="*/ 465200 h 465200"/>
              <a:gd name="connsiteX5" fmla="*/ 0 w 4240162"/>
              <a:gd name="connsiteY5" fmla="*/ 0 h 465200"/>
              <a:gd name="connsiteX0" fmla="*/ 0 w 4240162"/>
              <a:gd name="connsiteY0" fmla="*/ 45914 h 511114"/>
              <a:gd name="connsiteX1" fmla="*/ 1004774 w 4240162"/>
              <a:gd name="connsiteY1" fmla="*/ 144847 h 511114"/>
              <a:gd name="connsiteX2" fmla="*/ 2869019 w 4240162"/>
              <a:gd name="connsiteY2" fmla="*/ 0 h 511114"/>
              <a:gd name="connsiteX3" fmla="*/ 4240162 w 4240162"/>
              <a:gd name="connsiteY3" fmla="*/ 45914 h 511114"/>
              <a:gd name="connsiteX4" fmla="*/ 4240162 w 4240162"/>
              <a:gd name="connsiteY4" fmla="*/ 511114 h 511114"/>
              <a:gd name="connsiteX5" fmla="*/ 0 w 4240162"/>
              <a:gd name="connsiteY5" fmla="*/ 511114 h 511114"/>
              <a:gd name="connsiteX6" fmla="*/ 0 w 4240162"/>
              <a:gd name="connsiteY6" fmla="*/ 45914 h 511114"/>
              <a:gd name="connsiteX0" fmla="*/ 0 w 4240162"/>
              <a:gd name="connsiteY0" fmla="*/ 45914 h 511114"/>
              <a:gd name="connsiteX1" fmla="*/ 1004774 w 4240162"/>
              <a:gd name="connsiteY1" fmla="*/ 144847 h 511114"/>
              <a:gd name="connsiteX2" fmla="*/ 2869019 w 4240162"/>
              <a:gd name="connsiteY2" fmla="*/ 0 h 511114"/>
              <a:gd name="connsiteX3" fmla="*/ 4240162 w 4240162"/>
              <a:gd name="connsiteY3" fmla="*/ 45914 h 511114"/>
              <a:gd name="connsiteX4" fmla="*/ 4240162 w 4240162"/>
              <a:gd name="connsiteY4" fmla="*/ 511114 h 511114"/>
              <a:gd name="connsiteX5" fmla="*/ 2954046 w 4240162"/>
              <a:gd name="connsiteY5" fmla="*/ 397185 h 511114"/>
              <a:gd name="connsiteX6" fmla="*/ 0 w 4240162"/>
              <a:gd name="connsiteY6" fmla="*/ 511114 h 511114"/>
              <a:gd name="connsiteX7" fmla="*/ 0 w 4240162"/>
              <a:gd name="connsiteY7" fmla="*/ 45914 h 511114"/>
              <a:gd name="connsiteX0" fmla="*/ 0 w 4240162"/>
              <a:gd name="connsiteY0" fmla="*/ 45914 h 511114"/>
              <a:gd name="connsiteX1" fmla="*/ 1004774 w 4240162"/>
              <a:gd name="connsiteY1" fmla="*/ 144847 h 511114"/>
              <a:gd name="connsiteX2" fmla="*/ 2869019 w 4240162"/>
              <a:gd name="connsiteY2" fmla="*/ 0 h 511114"/>
              <a:gd name="connsiteX3" fmla="*/ 4185740 w 4240162"/>
              <a:gd name="connsiteY3" fmla="*/ 92983 h 511114"/>
              <a:gd name="connsiteX4" fmla="*/ 4240162 w 4240162"/>
              <a:gd name="connsiteY4" fmla="*/ 45914 h 511114"/>
              <a:gd name="connsiteX5" fmla="*/ 4240162 w 4240162"/>
              <a:gd name="connsiteY5" fmla="*/ 511114 h 511114"/>
              <a:gd name="connsiteX6" fmla="*/ 2954046 w 4240162"/>
              <a:gd name="connsiteY6" fmla="*/ 397185 h 511114"/>
              <a:gd name="connsiteX7" fmla="*/ 0 w 4240162"/>
              <a:gd name="connsiteY7" fmla="*/ 511114 h 511114"/>
              <a:gd name="connsiteX8" fmla="*/ 0 w 4240162"/>
              <a:gd name="connsiteY8" fmla="*/ 45914 h 511114"/>
              <a:gd name="connsiteX0" fmla="*/ 0 w 4240162"/>
              <a:gd name="connsiteY0" fmla="*/ 45914 h 511114"/>
              <a:gd name="connsiteX1" fmla="*/ 1004774 w 4240162"/>
              <a:gd name="connsiteY1" fmla="*/ 144847 h 511114"/>
              <a:gd name="connsiteX2" fmla="*/ 2869019 w 4240162"/>
              <a:gd name="connsiteY2" fmla="*/ 0 h 511114"/>
              <a:gd name="connsiteX3" fmla="*/ 4185740 w 4240162"/>
              <a:gd name="connsiteY3" fmla="*/ 92983 h 511114"/>
              <a:gd name="connsiteX4" fmla="*/ 4240162 w 4240162"/>
              <a:gd name="connsiteY4" fmla="*/ 45914 h 511114"/>
              <a:gd name="connsiteX5" fmla="*/ 4240162 w 4240162"/>
              <a:gd name="connsiteY5" fmla="*/ 511114 h 511114"/>
              <a:gd name="connsiteX6" fmla="*/ 2954046 w 4240162"/>
              <a:gd name="connsiteY6" fmla="*/ 397185 h 511114"/>
              <a:gd name="connsiteX7" fmla="*/ 85969 w 4240162"/>
              <a:gd name="connsiteY7" fmla="*/ 410270 h 511114"/>
              <a:gd name="connsiteX8" fmla="*/ 0 w 4240162"/>
              <a:gd name="connsiteY8" fmla="*/ 511114 h 511114"/>
              <a:gd name="connsiteX9" fmla="*/ 0 w 4240162"/>
              <a:gd name="connsiteY9" fmla="*/ 45914 h 511114"/>
              <a:gd name="connsiteX0" fmla="*/ 0 w 4240162"/>
              <a:gd name="connsiteY0" fmla="*/ 45914 h 511114"/>
              <a:gd name="connsiteX1" fmla="*/ 1004774 w 4240162"/>
              <a:gd name="connsiteY1" fmla="*/ 144847 h 511114"/>
              <a:gd name="connsiteX2" fmla="*/ 2869019 w 4240162"/>
              <a:gd name="connsiteY2" fmla="*/ 0 h 511114"/>
              <a:gd name="connsiteX3" fmla="*/ 4185740 w 4240162"/>
              <a:gd name="connsiteY3" fmla="*/ 92983 h 511114"/>
              <a:gd name="connsiteX4" fmla="*/ 4240162 w 4240162"/>
              <a:gd name="connsiteY4" fmla="*/ 45914 h 511114"/>
              <a:gd name="connsiteX5" fmla="*/ 4240162 w 4240162"/>
              <a:gd name="connsiteY5" fmla="*/ 511114 h 511114"/>
              <a:gd name="connsiteX6" fmla="*/ 2954046 w 4240162"/>
              <a:gd name="connsiteY6" fmla="*/ 397185 h 511114"/>
              <a:gd name="connsiteX7" fmla="*/ 1863712 w 4240162"/>
              <a:gd name="connsiteY7" fmla="*/ 459324 h 511114"/>
              <a:gd name="connsiteX8" fmla="*/ 85969 w 4240162"/>
              <a:gd name="connsiteY8" fmla="*/ 410270 h 511114"/>
              <a:gd name="connsiteX9" fmla="*/ 0 w 4240162"/>
              <a:gd name="connsiteY9" fmla="*/ 511114 h 511114"/>
              <a:gd name="connsiteX10" fmla="*/ 0 w 4240162"/>
              <a:gd name="connsiteY10" fmla="*/ 45914 h 511114"/>
              <a:gd name="connsiteX0" fmla="*/ 0 w 4240162"/>
              <a:gd name="connsiteY0" fmla="*/ 45914 h 511114"/>
              <a:gd name="connsiteX1" fmla="*/ 1004774 w 4240162"/>
              <a:gd name="connsiteY1" fmla="*/ 144847 h 511114"/>
              <a:gd name="connsiteX2" fmla="*/ 1851976 w 4240162"/>
              <a:gd name="connsiteY2" fmla="*/ 185139 h 511114"/>
              <a:gd name="connsiteX3" fmla="*/ 2869019 w 4240162"/>
              <a:gd name="connsiteY3" fmla="*/ 0 h 511114"/>
              <a:gd name="connsiteX4" fmla="*/ 4185740 w 4240162"/>
              <a:gd name="connsiteY4" fmla="*/ 92983 h 511114"/>
              <a:gd name="connsiteX5" fmla="*/ 4240162 w 4240162"/>
              <a:gd name="connsiteY5" fmla="*/ 45914 h 511114"/>
              <a:gd name="connsiteX6" fmla="*/ 4240162 w 4240162"/>
              <a:gd name="connsiteY6" fmla="*/ 511114 h 511114"/>
              <a:gd name="connsiteX7" fmla="*/ 2954046 w 4240162"/>
              <a:gd name="connsiteY7" fmla="*/ 397185 h 511114"/>
              <a:gd name="connsiteX8" fmla="*/ 1863712 w 4240162"/>
              <a:gd name="connsiteY8" fmla="*/ 459324 h 511114"/>
              <a:gd name="connsiteX9" fmla="*/ 85969 w 4240162"/>
              <a:gd name="connsiteY9" fmla="*/ 410270 h 511114"/>
              <a:gd name="connsiteX10" fmla="*/ 0 w 4240162"/>
              <a:gd name="connsiteY10" fmla="*/ 511114 h 511114"/>
              <a:gd name="connsiteX11" fmla="*/ 0 w 4240162"/>
              <a:gd name="connsiteY11" fmla="*/ 45914 h 511114"/>
              <a:gd name="connsiteX0" fmla="*/ 0 w 4240162"/>
              <a:gd name="connsiteY0" fmla="*/ 55146 h 520346"/>
              <a:gd name="connsiteX1" fmla="*/ 1004774 w 4240162"/>
              <a:gd name="connsiteY1" fmla="*/ 154079 h 520346"/>
              <a:gd name="connsiteX2" fmla="*/ 1851976 w 4240162"/>
              <a:gd name="connsiteY2" fmla="*/ 194371 h 520346"/>
              <a:gd name="connsiteX3" fmla="*/ 2869019 w 4240162"/>
              <a:gd name="connsiteY3" fmla="*/ 9232 h 520346"/>
              <a:gd name="connsiteX4" fmla="*/ 3409071 w 4240162"/>
              <a:gd name="connsiteY4" fmla="*/ 0 h 520346"/>
              <a:gd name="connsiteX5" fmla="*/ 4185740 w 4240162"/>
              <a:gd name="connsiteY5" fmla="*/ 102215 h 520346"/>
              <a:gd name="connsiteX6" fmla="*/ 4240162 w 4240162"/>
              <a:gd name="connsiteY6" fmla="*/ 55146 h 520346"/>
              <a:gd name="connsiteX7" fmla="*/ 4240162 w 4240162"/>
              <a:gd name="connsiteY7" fmla="*/ 520346 h 520346"/>
              <a:gd name="connsiteX8" fmla="*/ 2954046 w 4240162"/>
              <a:gd name="connsiteY8" fmla="*/ 406417 h 520346"/>
              <a:gd name="connsiteX9" fmla="*/ 1863712 w 4240162"/>
              <a:gd name="connsiteY9" fmla="*/ 468556 h 520346"/>
              <a:gd name="connsiteX10" fmla="*/ 85969 w 4240162"/>
              <a:gd name="connsiteY10" fmla="*/ 419502 h 520346"/>
              <a:gd name="connsiteX11" fmla="*/ 0 w 4240162"/>
              <a:gd name="connsiteY11" fmla="*/ 520346 h 520346"/>
              <a:gd name="connsiteX12" fmla="*/ 0 w 4240162"/>
              <a:gd name="connsiteY12" fmla="*/ 55146 h 52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0162" h="520346">
                <a:moveTo>
                  <a:pt x="0" y="55146"/>
                </a:moveTo>
                <a:lnTo>
                  <a:pt x="1004774" y="154079"/>
                </a:lnTo>
                <a:lnTo>
                  <a:pt x="1851976" y="194371"/>
                </a:lnTo>
                <a:lnTo>
                  <a:pt x="2869019" y="9232"/>
                </a:lnTo>
                <a:lnTo>
                  <a:pt x="3409071" y="0"/>
                </a:lnTo>
                <a:lnTo>
                  <a:pt x="4185740" y="102215"/>
                </a:lnTo>
                <a:lnTo>
                  <a:pt x="4240162" y="55146"/>
                </a:lnTo>
                <a:lnTo>
                  <a:pt x="4240162" y="520346"/>
                </a:lnTo>
                <a:lnTo>
                  <a:pt x="2954046" y="406417"/>
                </a:lnTo>
                <a:lnTo>
                  <a:pt x="1863712" y="468556"/>
                </a:lnTo>
                <a:lnTo>
                  <a:pt x="85969" y="419502"/>
                </a:lnTo>
                <a:lnTo>
                  <a:pt x="0" y="520346"/>
                </a:lnTo>
                <a:lnTo>
                  <a:pt x="0" y="55146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-514"/>
              </a:avLst>
            </a:prstTxWarp>
            <a:spAutoFit/>
          </a:bodyPr>
          <a:lstStyle/>
          <a:p>
            <a:pPr algn="ctr"/>
            <a:r>
              <a:rPr lang="el-GR" dirty="0" smtClean="0"/>
              <a:t>Τέλος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7137" y="626807"/>
            <a:ext cx="71750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200" dirty="0" smtClean="0"/>
              <a:t>Η πάνω οριζόντια μπάρα περιέχει τις εντολές: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open</a:t>
            </a:r>
            <a:r>
              <a:rPr lang="el-GR" sz="1200" dirty="0" smtClean="0"/>
              <a:t> από το αναδιπλωμένο παράθυρο επιλέγουμε φάκελο για να εισάγουμε την εικόνα μας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Undo-redo </a:t>
            </a:r>
            <a:r>
              <a:rPr lang="el-GR" sz="1200" dirty="0" smtClean="0"/>
              <a:t>για αναίρεση της τελευταίας επέμβασης στην εικόνα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Original</a:t>
            </a:r>
            <a:r>
              <a:rPr lang="el-GR" sz="1200" dirty="0" smtClean="0"/>
              <a:t> για επαναφορά της εικόνας στην αρχική της κατάσταση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Snapshot </a:t>
            </a:r>
            <a:r>
              <a:rPr lang="el-GR" sz="1200" dirty="0" smtClean="0"/>
              <a:t>για αντίγραφο της εικόνας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Share </a:t>
            </a:r>
            <a:r>
              <a:rPr lang="el-GR" sz="1200" dirty="0" smtClean="0"/>
              <a:t>για διοχέτευση της εικόνας στο διαδίκτυο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Save </a:t>
            </a:r>
            <a:r>
              <a:rPr lang="el-GR" sz="1200" dirty="0" smtClean="0"/>
              <a:t>για την αποθήκευση της εικόνας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Η κάθετη μπάρα αριστερά περιέχει τα κουμπιά με τα οποία εργαζόμαστε</a:t>
            </a:r>
            <a:endParaRPr lang="en-US" sz="1200" dirty="0" smtClean="0"/>
          </a:p>
          <a:p>
            <a:endParaRPr lang="el-GR" sz="1400" dirty="0"/>
          </a:p>
        </p:txBody>
      </p:sp>
      <p:pic>
        <p:nvPicPr>
          <p:cNvPr id="10" name="Picture 9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723" y="2306870"/>
            <a:ext cx="6435858" cy="3915377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>
            <a:off x="4002737" y="2556427"/>
            <a:ext cx="280220" cy="213852"/>
          </a:xfrm>
          <a:prstGeom prst="bentConnector3">
            <a:avLst>
              <a:gd name="adj1" fmla="val 42106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1179870" y="3414252"/>
            <a:ext cx="294968" cy="1474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ifaneia-ergasia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528" y="1813062"/>
            <a:ext cx="7359445" cy="4441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6623" y="683019"/>
            <a:ext cx="7337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Οι εντολές στην κάτω οριζόντια μπάρα της επιφάνειας εργασίας αντιστοιχούν στις λειτουργίες:</a:t>
            </a:r>
            <a:endParaRPr lang="el-G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1400" dirty="0" smtClean="0"/>
              <a:t>Μεγέθυνση  με τα κουμπιά </a:t>
            </a:r>
            <a:r>
              <a:rPr lang="el-GR" sz="1400" dirty="0" smtClean="0">
                <a:solidFill>
                  <a:srgbClr val="FF0000"/>
                </a:solidFill>
              </a:rPr>
              <a:t>+ -</a:t>
            </a:r>
            <a:endParaRPr lang="en-US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1400" dirty="0" smtClean="0"/>
              <a:t>Σύγκριση με την αρχική εικόνα με το κουμπί </a:t>
            </a:r>
            <a:r>
              <a:rPr lang="en-US" sz="1400" dirty="0" smtClean="0">
                <a:solidFill>
                  <a:srgbClr val="FF0000"/>
                </a:solidFill>
              </a:rPr>
              <a:t>Compare</a:t>
            </a:r>
            <a:endParaRPr lang="el-GR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64795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smtClean="0">
                <a:ln>
                  <a:noFill/>
                </a:ln>
                <a:solidFill>
                  <a:srgbClr val="787878"/>
                </a:solidFill>
                <a:effectLst/>
                <a:latin typeface="opensans-L"/>
                <a:cs typeface="Tahoma" pitchFamily="34" charset="0"/>
              </a:rPr>
              <a:t>.</a:t>
            </a:r>
            <a:endParaRPr kumimoji="0" lang="el-G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r>
              <a:rPr kumimoji="0" lang="el-GR" sz="8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el-G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cs typeface="Tahoma" pitchFamily="34" charset="0"/>
              </a:rPr>
              <a:t>                                               </a:t>
            </a:r>
            <a:endParaRPr kumimoji="0" lang="el-G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l-G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el-GR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033" y="678425"/>
            <a:ext cx="756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Από το μενού </a:t>
            </a:r>
            <a:r>
              <a:rPr lang="en-US" sz="1400" dirty="0" smtClean="0">
                <a:solidFill>
                  <a:srgbClr val="FF0000"/>
                </a:solidFill>
              </a:rPr>
              <a:t>Basic</a:t>
            </a:r>
            <a:r>
              <a:rPr lang="el-GR" sz="1400" dirty="0" smtClean="0"/>
              <a:t> (κάθετη μπάρα)</a:t>
            </a:r>
            <a:r>
              <a:rPr lang="en-US" sz="1400" dirty="0" smtClean="0"/>
              <a:t> </a:t>
            </a:r>
            <a:r>
              <a:rPr lang="el-GR" sz="1400" dirty="0" smtClean="0"/>
              <a:t>η εντολή </a:t>
            </a:r>
            <a:r>
              <a:rPr lang="en-US" sz="1400" dirty="0" smtClean="0"/>
              <a:t>crop </a:t>
            </a:r>
            <a:r>
              <a:rPr lang="el-GR" sz="1400" dirty="0" smtClean="0"/>
              <a:t>δίνει</a:t>
            </a:r>
            <a:r>
              <a:rPr lang="en-US" sz="1400" dirty="0" smtClean="0"/>
              <a:t> </a:t>
            </a:r>
            <a:r>
              <a:rPr lang="el-GR" sz="1400" dirty="0" smtClean="0"/>
              <a:t>τη δυνατότητα να κοπεί η φωτογραφία στις διαστάσεις που θέλουμε</a:t>
            </a:r>
            <a:endParaRPr lang="el-GR" sz="1400" dirty="0"/>
          </a:p>
        </p:txBody>
      </p:sp>
      <p:pic>
        <p:nvPicPr>
          <p:cNvPr id="13" name="Picture 12" descr="epifaneia-ergasia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680" y="1401097"/>
            <a:ext cx="7566530" cy="472685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faneia-ergasia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273" y="1415845"/>
            <a:ext cx="7705553" cy="4813704"/>
          </a:xfrm>
          <a:prstGeom prst="rect">
            <a:avLst/>
          </a:prstGeom>
        </p:spPr>
      </p:pic>
      <p:sp>
        <p:nvSpPr>
          <p:cNvPr id="6146" name="AutoShape 2" descr="data:image/png;base64,iVBORw0KGgoAAAANSUhEUgAABKoAAAOPCAYAAADrJikYAAAgAElEQVR4XuzYMREAAAwCseLfdG38kCrgQid2jgABAgQIECBAgAABAgQIECBAgEBAYIEMIhAgQIAAAQIECBAgQIAAAQIECBA4Q5Un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PwnEyQAACAASURBV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+O7VSgAAEx5JREFU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PXt2DENAAAAwjD/rmdjRx2Qwo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iV4DkMKiwM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48" name="AutoShape 4" descr="data:image/png;base64,iVBORw0KGgoAAAANSUhEUgAABKoAAAOPCAYAAADrJikYAAAgAElEQVR4XuzYMREAAAwCseLfdG38kCrgQid2jgABAgQIECBAgAABAgQIECBAgEBAYIEMIhAgQIAAAQIECBAgQIAAAQIECBA4Q5Un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PwnEyQAACAASURBV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+O7VSgAAEx5JREFU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PXt2DENAAAAwjD/rmdjRx2Qwo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iV4DkMKiwM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50" name="AutoShape 6" descr="data:image/png;base64,iVBORw0KGgoAAAANSUhEUgAABKoAAAOPCAYAAADrJikYAAAgAElEQVR4XuzYMREAAAwCseLfdG38kCrgQid2jgABAgQIECBAgAABAgQIECBAgEBAYIEMIhAgQIAAAQIECBAgQIAAAQIECBA4Q5Un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PwnEyQAACAASURBV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+O7VSgAAEx5JREFU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PXt2DENAAAAwjD/rmdjRx2Qwo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iV4DkMKiwM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Picture 5" descr="τεχνητός φωτισμό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44111" y="2461505"/>
            <a:ext cx="1688645" cy="1153082"/>
          </a:xfrm>
          <a:prstGeom prst="rect">
            <a:avLst/>
          </a:prstGeom>
        </p:spPr>
      </p:pic>
      <p:sp>
        <p:nvSpPr>
          <p:cNvPr id="6152" name="AutoShape 8" descr="data:image/png;base64,iVBORw0KGgoAAAANSUhEUgAABKoAAAOPCAYAAADrJikYAAAgAElEQVR4XuzYMREAAAwCseLfdG38kCrgQid2jgABAgQIECBAgAABAgQIECBAgEBAYIEMIhAgQIAAAQIECBAgQIAAAQIECBA4Q5Un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PwnEyQAACAASURBV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+O7VSgAAEx5JREFU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OUHCBAgQIAAAQIECBAgQIAAAQIEEgKGqkQNQhAgQIAAAQIECBAgQIAAAQIECBiq/AABAgQIECBAgAABAgQIECBAgEBCwFCVqEEIAgQIECBAgAABAgQIECBAgAABQ5UfIECAAAECBAgQIECAAAECBAgQSAgYqhI1CEGAAAECBAgQIECAAAECBAgQIGCo8gMECBAgQIAAAQIECBAgQIAAAQIJAUNVogYhCBAgQIAAAQIECBAgQIAAAQIEDFV+gAABAgQIECBAgAABAgQIECBAICFgqErUIAQBAgQIECBAgAABAgQIECBAgIChyg8QIECAAAECBAgQIECAAAECBAgkBAxViRqEIECAAAECBAgQIECAAAECBAgQMFT5AQIECBAgQIAAAQIECBAgQIAAgYSAoSpRgxAECBAgQIAAAQIECBAgQIAAAQKGKj9AgAABAgQIECBAgAABAgQIECCQEDBUJWoQggABAgQIECBAgAABAgQIECBAwFDlBwgQIECAAAECBAgQIECAAAECBBIChqpEDUIQIECAAAECBAgQIECAAAECBAgYqvwAAQIECBAgQIAAAQIECBAgQIBAQsBQlahBCAIECBAgQIAAAQIECBAgQIAAAUOVHyBAgAABAgQIECBAgAABAgQIEEgIGKoSNQhBgAABAgQIECBAgAABAgQIECBgqPIDBAgQIECAAAECBAgQIECAAAECCQFDVaIGIQgQIECAAAECBAgQIECAAAECBAxVfoAAAQIECBAgQIAAAQIECBAgQCAhYKhK1CAEAQIECBAgQIAAAQIECBAgQICAocoPECBAgAABAgQIECBAgAABAgQIJAQMVYkahCBAgAABAgQIECBAgAABAgQIEDBU+QECBAgQIECAAAECBAgQIECAAIGEgKEqUYMQBAgQIECAAAECBAgQIECAAAEChio/QIAAAQIECBAgQIAAAQIECBAgkBAwVCVqEIIAAQIECBAgQIAAAQIECBAgQMBQ5QcIECBAgAABAgQIECBAgAABAgQSAoaqRA1CECBAgAABAgQIECBAgAABAgQIGKr8AAECBAgQIECAAAECBAgQIECAQELAUJWoQQgCBAgQIECAAAECBAgQIECAAAFDlR8gQIAAAQIECBAgQIAAAQIECBBICBiqEjUIQYAAAQIECBAgQIAAAQIECBAgYKjyAwQIECBAgAABAgQIECBAgAABAgkBQ1WiBiEIECBAgAABAgQIECBAgAABAgQMVX6AAAECBAgQIECAAAECBAgQIEAgIWCoStQgBAECBAgQIECAAAECBAgQIECAgKHKDxAgQIAAAQIECBAgQIAAAQIECCQEDFWJGoQgQIAAAQIECBAgQIAAAQIECBAwVPkBAgQIECBAgAABAgQIECBAgACBhIChKlGDEAQIECBAgAABAgQIECBAgAABAoYqP0CAAAECBAgQIECAAAECBAgQIJAQMFQlahCCAAECBAgQIECAAAECBAgQIEDAUPXt2DENAAAAwjD/rmdjRx2Qwo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VYsahCBAgAABAgQIECBAgAABAgQIEHBU2QABAgQIECBAgAABAgQIECBAgMBCwFG1qEEIAgQIECBAgAABAgQIECBAgAABR5UNECBAgAABAgQIECBAgAABAgQILAQCiV4DkMKiwM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7" descr="τεχνητός φωτισμό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729650" y="2370557"/>
            <a:ext cx="1688645" cy="1153082"/>
          </a:xfrm>
          <a:prstGeom prst="rect">
            <a:avLst/>
          </a:prstGeom>
        </p:spPr>
      </p:pic>
      <p:pic>
        <p:nvPicPr>
          <p:cNvPr id="9" name="Picture 8" descr="τεχνητός φωτισμό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66118" y="4494324"/>
            <a:ext cx="1688645" cy="1153082"/>
          </a:xfrm>
          <a:prstGeom prst="rect">
            <a:avLst/>
          </a:prstGeom>
        </p:spPr>
      </p:pic>
      <p:pic>
        <p:nvPicPr>
          <p:cNvPr id="10" name="Picture 9" descr="τεχνητός φωτισμό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832840" y="4509075"/>
            <a:ext cx="1607722" cy="11530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6174" y="781664"/>
            <a:ext cx="591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Με την εντολή </a:t>
            </a:r>
            <a:r>
              <a:rPr lang="en-US" sz="1400" dirty="0" smtClean="0"/>
              <a:t>Rotate</a:t>
            </a:r>
            <a:r>
              <a:rPr lang="el-GR" sz="1400" dirty="0" smtClean="0"/>
              <a:t> γίνεται περιστροφή της εικόνας και αντιστροφή της</a:t>
            </a:r>
            <a:endParaRPr lang="el-GR" sz="1400" dirty="0"/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1349477" y="2521974"/>
            <a:ext cx="1061884" cy="16223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1644445" y="2168013"/>
            <a:ext cx="4328652" cy="582561"/>
          </a:xfrm>
          <a:prstGeom prst="bentConnector3">
            <a:avLst>
              <a:gd name="adj1" fmla="val -256"/>
            </a:avLst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endCxn id="9" idx="3"/>
          </p:cNvCxnSpPr>
          <p:nvPr/>
        </p:nvCxnSpPr>
        <p:spPr>
          <a:xfrm rot="16200000" flipH="1">
            <a:off x="1081559" y="3586305"/>
            <a:ext cx="2268671" cy="700447"/>
          </a:xfrm>
          <a:prstGeom prst="bentConnector2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5973098" y="5589639"/>
            <a:ext cx="7374" cy="28021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2138516" y="2802194"/>
            <a:ext cx="3856703" cy="3075038"/>
          </a:xfrm>
          <a:prstGeom prst="bentConnector3">
            <a:avLst>
              <a:gd name="adj1" fmla="val 96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ifaneia-ergasia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632" y="1759526"/>
            <a:ext cx="7071852" cy="4284710"/>
          </a:xfrm>
          <a:prstGeom prst="rect">
            <a:avLst/>
          </a:prstGeom>
        </p:spPr>
      </p:pic>
      <p:pic>
        <p:nvPicPr>
          <p:cNvPr id="4" name="Picture 3" descr="skoy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378" y="4409768"/>
            <a:ext cx="2067404" cy="14346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240161" y="5766619"/>
            <a:ext cx="163707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15349" y="5552766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αρχική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7835" y="907026"/>
            <a:ext cx="739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Με την εντολή </a:t>
            </a:r>
            <a:r>
              <a:rPr lang="en-US" sz="1400" dirty="0" smtClean="0"/>
              <a:t>Basic</a:t>
            </a:r>
            <a:r>
              <a:rPr lang="el-GR" sz="1400" dirty="0" smtClean="0"/>
              <a:t> διαμορφώνεται η φωτεινότητα, η αντίθεση, ο κορεσμός και η ευκρίνεια της εικόνας, ενώ με την εντολή </a:t>
            </a:r>
            <a:r>
              <a:rPr lang="en-US" sz="1400" dirty="0" smtClean="0"/>
              <a:t>Fine-tune </a:t>
            </a:r>
            <a:r>
              <a:rPr lang="el-GR" sz="1400" dirty="0" smtClean="0"/>
              <a:t>ρυθμίζονται τα σκιερά και φωτεινά μέρη της</a:t>
            </a:r>
            <a:endParaRPr lang="el-GR" sz="1400" dirty="0"/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1201993" y="2750574"/>
            <a:ext cx="523568" cy="30234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538316" y="3318387"/>
            <a:ext cx="1693607" cy="32200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faneia-ergasias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290" y="1701357"/>
            <a:ext cx="7263439" cy="4443515"/>
          </a:xfrm>
          <a:prstGeom prst="rect">
            <a:avLst/>
          </a:prstGeom>
        </p:spPr>
      </p:pic>
      <p:pic>
        <p:nvPicPr>
          <p:cNvPr id="3" name="Picture 2" descr="φθορισμο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1084" y="700498"/>
            <a:ext cx="2095844" cy="1431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406" y="877528"/>
            <a:ext cx="4172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Η εντολή </a:t>
            </a:r>
            <a:r>
              <a:rPr lang="en-US" sz="1400" dirty="0" smtClean="0"/>
              <a:t>color </a:t>
            </a:r>
            <a:r>
              <a:rPr lang="el-GR" sz="1400" dirty="0" smtClean="0"/>
              <a:t>ρυθμίζει τη θερμοκρασία χρώματος</a:t>
            </a:r>
            <a:endParaRPr lang="el-G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28103" y="1327355"/>
            <a:ext cx="2350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Αρχική εικόνα (φως φθορισμού)</a:t>
            </a:r>
            <a:endParaRPr lang="el-GR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80619" y="1555955"/>
            <a:ext cx="2750575" cy="73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faneia-ergasia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515" y="1366125"/>
            <a:ext cx="7376797" cy="4452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761" y="634181"/>
            <a:ext cx="7407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Vignette </a:t>
            </a:r>
            <a:r>
              <a:rPr lang="el-GR" sz="1400" dirty="0" smtClean="0"/>
              <a:t>φίλτρο που προσομοιάζει στο </a:t>
            </a:r>
            <a:r>
              <a:rPr lang="el-GR" sz="1400" dirty="0" err="1" smtClean="0"/>
              <a:t>βινιετάρισμα</a:t>
            </a:r>
            <a:r>
              <a:rPr lang="el-GR" sz="1400" dirty="0" smtClean="0"/>
              <a:t> (η μείωση της φωτεινότητας και του κορεσμού χρωμάτων στην περιφέρεια της φωτογραφίας σε σύγκριση με την εικόνα με το κέντρο).</a:t>
            </a:r>
            <a:endParaRPr lang="el-GR" sz="1400" dirty="0"/>
          </a:p>
        </p:txBody>
      </p:sp>
      <p:pic>
        <p:nvPicPr>
          <p:cNvPr id="6" name="Picture 5" descr="skoy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418" y="4719483"/>
            <a:ext cx="1876132" cy="1301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8194" y="5796116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αρχική</a:t>
            </a:r>
            <a:endParaRPr lang="el-GR" sz="1200" dirty="0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4992329" y="5766621"/>
            <a:ext cx="1135626" cy="272844"/>
          </a:xfrm>
          <a:prstGeom prst="bentConnector3">
            <a:avLst>
              <a:gd name="adj1" fmla="val 67532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882</TotalTime>
  <Words>494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</dc:creator>
  <cp:lastModifiedBy>nina</cp:lastModifiedBy>
  <cp:revision>123</cp:revision>
  <dcterms:created xsi:type="dcterms:W3CDTF">2014-09-16T21:39:22Z</dcterms:created>
  <dcterms:modified xsi:type="dcterms:W3CDTF">2017-10-25T06:35:06Z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