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8" r:id="rId2"/>
    <p:sldId id="257" r:id="rId3"/>
    <p:sldId id="258" r:id="rId4"/>
    <p:sldId id="259" r:id="rId5"/>
    <p:sldId id="261" r:id="rId6"/>
    <p:sldId id="262" r:id="rId7"/>
    <p:sldId id="260" r:id="rId8"/>
    <p:sldId id="264" r:id="rId9"/>
    <p:sldId id="265" r:id="rId10"/>
    <p:sldId id="279" r:id="rId11"/>
    <p:sldId id="267" r:id="rId12"/>
    <p:sldId id="277" r:id="rId13"/>
    <p:sldId id="266" r:id="rId14"/>
    <p:sldId id="278" r:id="rId15"/>
    <p:sldId id="269" r:id="rId16"/>
    <p:sldId id="270" r:id="rId17"/>
    <p:sldId id="271" r:id="rId18"/>
    <p:sldId id="272" r:id="rId19"/>
    <p:sldId id="275" r:id="rId20"/>
    <p:sldId id="281" r:id="rId21"/>
    <p:sldId id="263" r:id="rId22"/>
    <p:sldId id="274" r:id="rId23"/>
    <p:sldId id="273" r:id="rId24"/>
    <p:sldId id="280" r:id="rId25"/>
    <p:sldId id="282" r:id="rId26"/>
    <p:sldId id="283" r:id="rId27"/>
    <p:sldId id="276" r:id="rId2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32" autoAdjust="0"/>
    <p:restoredTop sz="94660"/>
  </p:normalViewPr>
  <p:slideViewPr>
    <p:cSldViewPr snapToGrid="0">
      <p:cViewPr varScale="1">
        <p:scale>
          <a:sx n="69" d="100"/>
          <a:sy n="69" d="100"/>
        </p:scale>
        <p:origin x="102"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4053D-43D2-4B58-8F3B-58F2BC20A855}" type="datetimeFigureOut">
              <a:rPr lang="el-GR" smtClean="0"/>
              <a:t>21/3/2023</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2B2E5-79FF-4C1C-974B-C929241E9E05}" type="slidenum">
              <a:rPr lang="el-GR" smtClean="0"/>
              <a:t>‹#›</a:t>
            </a:fld>
            <a:endParaRPr lang="el-GR"/>
          </a:p>
        </p:txBody>
      </p:sp>
    </p:spTree>
    <p:extLst>
      <p:ext uri="{BB962C8B-B14F-4D97-AF65-F5344CB8AC3E}">
        <p14:creationId xmlns:p14="http://schemas.microsoft.com/office/powerpoint/2010/main" val="2922762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CCC2B2E5-79FF-4C1C-974B-C929241E9E05}" type="slidenum">
              <a:rPr lang="el-GR" smtClean="0"/>
              <a:t>19</a:t>
            </a:fld>
            <a:endParaRPr lang="el-GR"/>
          </a:p>
        </p:txBody>
      </p:sp>
    </p:spTree>
    <p:extLst>
      <p:ext uri="{BB962C8B-B14F-4D97-AF65-F5344CB8AC3E}">
        <p14:creationId xmlns:p14="http://schemas.microsoft.com/office/powerpoint/2010/main" val="3653658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6164DC65-B4F7-4F24-ABF9-8293C41307E8}" type="datetimeFigureOut">
              <a:rPr lang="el-GR" smtClean="0"/>
              <a:t>21/3/2023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2F153E5-807E-4642-AB5E-71626674FAC7}" type="slidenum">
              <a:rPr lang="el-GR" smtClean="0"/>
              <a:t>‹#›</a:t>
            </a:fld>
            <a:endParaRPr lang="el-GR"/>
          </a:p>
        </p:txBody>
      </p:sp>
    </p:spTree>
    <p:extLst>
      <p:ext uri="{BB962C8B-B14F-4D97-AF65-F5344CB8AC3E}">
        <p14:creationId xmlns:p14="http://schemas.microsoft.com/office/powerpoint/2010/main" val="82831667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164DC65-B4F7-4F24-ABF9-8293C41307E8}" type="datetimeFigureOut">
              <a:rPr lang="el-GR" smtClean="0"/>
              <a:t>21/3/2023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2F153E5-807E-4642-AB5E-71626674FAC7}" type="slidenum">
              <a:rPr lang="el-GR" smtClean="0"/>
              <a:t>‹#›</a:t>
            </a:fld>
            <a:endParaRPr lang="el-GR"/>
          </a:p>
        </p:txBody>
      </p:sp>
    </p:spTree>
    <p:extLst>
      <p:ext uri="{BB962C8B-B14F-4D97-AF65-F5344CB8AC3E}">
        <p14:creationId xmlns:p14="http://schemas.microsoft.com/office/powerpoint/2010/main" val="410668422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164DC65-B4F7-4F24-ABF9-8293C41307E8}" type="datetimeFigureOut">
              <a:rPr lang="el-GR" smtClean="0"/>
              <a:t>21/3/2023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2F153E5-807E-4642-AB5E-71626674FAC7}" type="slidenum">
              <a:rPr lang="el-GR" smtClean="0"/>
              <a:t>‹#›</a:t>
            </a:fld>
            <a:endParaRPr lang="el-GR"/>
          </a:p>
        </p:txBody>
      </p:sp>
    </p:spTree>
    <p:extLst>
      <p:ext uri="{BB962C8B-B14F-4D97-AF65-F5344CB8AC3E}">
        <p14:creationId xmlns:p14="http://schemas.microsoft.com/office/powerpoint/2010/main" val="402318657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164DC65-B4F7-4F24-ABF9-8293C41307E8}" type="datetimeFigureOut">
              <a:rPr lang="el-GR" smtClean="0"/>
              <a:t>21/3/2023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2F153E5-807E-4642-AB5E-71626674FAC7}" type="slidenum">
              <a:rPr lang="el-GR" smtClean="0"/>
              <a:t>‹#›</a:t>
            </a:fld>
            <a:endParaRPr lang="el-GR"/>
          </a:p>
        </p:txBody>
      </p:sp>
    </p:spTree>
    <p:extLst>
      <p:ext uri="{BB962C8B-B14F-4D97-AF65-F5344CB8AC3E}">
        <p14:creationId xmlns:p14="http://schemas.microsoft.com/office/powerpoint/2010/main" val="962028236"/>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64DC65-B4F7-4F24-ABF9-8293C41307E8}" type="datetimeFigureOut">
              <a:rPr lang="el-GR" smtClean="0"/>
              <a:t>21/3/2023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2F153E5-807E-4642-AB5E-71626674FAC7}" type="slidenum">
              <a:rPr lang="el-GR" smtClean="0"/>
              <a:t>‹#›</a:t>
            </a:fld>
            <a:endParaRPr lang="el-GR"/>
          </a:p>
        </p:txBody>
      </p:sp>
    </p:spTree>
    <p:extLst>
      <p:ext uri="{BB962C8B-B14F-4D97-AF65-F5344CB8AC3E}">
        <p14:creationId xmlns:p14="http://schemas.microsoft.com/office/powerpoint/2010/main" val="1819283056"/>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6164DC65-B4F7-4F24-ABF9-8293C41307E8}" type="datetimeFigureOut">
              <a:rPr lang="el-GR" smtClean="0"/>
              <a:t>21/3/2023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2F153E5-807E-4642-AB5E-71626674FAC7}" type="slidenum">
              <a:rPr lang="el-GR" smtClean="0"/>
              <a:t>‹#›</a:t>
            </a:fld>
            <a:endParaRPr lang="el-GR"/>
          </a:p>
        </p:txBody>
      </p:sp>
    </p:spTree>
    <p:extLst>
      <p:ext uri="{BB962C8B-B14F-4D97-AF65-F5344CB8AC3E}">
        <p14:creationId xmlns:p14="http://schemas.microsoft.com/office/powerpoint/2010/main" val="68240451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6164DC65-B4F7-4F24-ABF9-8293C41307E8}" type="datetimeFigureOut">
              <a:rPr lang="el-GR" smtClean="0"/>
              <a:t>21/3/2023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2F153E5-807E-4642-AB5E-71626674FAC7}" type="slidenum">
              <a:rPr lang="el-GR" smtClean="0"/>
              <a:t>‹#›</a:t>
            </a:fld>
            <a:endParaRPr lang="el-GR"/>
          </a:p>
        </p:txBody>
      </p:sp>
    </p:spTree>
    <p:extLst>
      <p:ext uri="{BB962C8B-B14F-4D97-AF65-F5344CB8AC3E}">
        <p14:creationId xmlns:p14="http://schemas.microsoft.com/office/powerpoint/2010/main" val="135289628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6164DC65-B4F7-4F24-ABF9-8293C41307E8}" type="datetimeFigureOut">
              <a:rPr lang="el-GR" smtClean="0"/>
              <a:t>21/3/2023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2F153E5-807E-4642-AB5E-71626674FAC7}" type="slidenum">
              <a:rPr lang="el-GR" smtClean="0"/>
              <a:t>‹#›</a:t>
            </a:fld>
            <a:endParaRPr lang="el-GR"/>
          </a:p>
        </p:txBody>
      </p:sp>
    </p:spTree>
    <p:extLst>
      <p:ext uri="{BB962C8B-B14F-4D97-AF65-F5344CB8AC3E}">
        <p14:creationId xmlns:p14="http://schemas.microsoft.com/office/powerpoint/2010/main" val="398350047"/>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4DC65-B4F7-4F24-ABF9-8293C41307E8}" type="datetimeFigureOut">
              <a:rPr lang="el-GR" smtClean="0"/>
              <a:t>21/3/2023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2F153E5-807E-4642-AB5E-71626674FAC7}" type="slidenum">
              <a:rPr lang="el-GR" smtClean="0"/>
              <a:t>‹#›</a:t>
            </a:fld>
            <a:endParaRPr lang="el-GR"/>
          </a:p>
        </p:txBody>
      </p:sp>
    </p:spTree>
    <p:extLst>
      <p:ext uri="{BB962C8B-B14F-4D97-AF65-F5344CB8AC3E}">
        <p14:creationId xmlns:p14="http://schemas.microsoft.com/office/powerpoint/2010/main" val="360704423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64DC65-B4F7-4F24-ABF9-8293C41307E8}" type="datetimeFigureOut">
              <a:rPr lang="el-GR" smtClean="0"/>
              <a:t>21/3/2023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2F153E5-807E-4642-AB5E-71626674FAC7}" type="slidenum">
              <a:rPr lang="el-GR" smtClean="0"/>
              <a:t>‹#›</a:t>
            </a:fld>
            <a:endParaRPr lang="el-GR"/>
          </a:p>
        </p:txBody>
      </p:sp>
    </p:spTree>
    <p:extLst>
      <p:ext uri="{BB962C8B-B14F-4D97-AF65-F5344CB8AC3E}">
        <p14:creationId xmlns:p14="http://schemas.microsoft.com/office/powerpoint/2010/main" val="98474125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64DC65-B4F7-4F24-ABF9-8293C41307E8}" type="datetimeFigureOut">
              <a:rPr lang="el-GR" smtClean="0"/>
              <a:t>21/3/2023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2F153E5-807E-4642-AB5E-71626674FAC7}" type="slidenum">
              <a:rPr lang="el-GR" smtClean="0"/>
              <a:t>‹#›</a:t>
            </a:fld>
            <a:endParaRPr lang="el-GR"/>
          </a:p>
        </p:txBody>
      </p:sp>
    </p:spTree>
    <p:extLst>
      <p:ext uri="{BB962C8B-B14F-4D97-AF65-F5344CB8AC3E}">
        <p14:creationId xmlns:p14="http://schemas.microsoft.com/office/powerpoint/2010/main" val="124546552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64DC65-B4F7-4F24-ABF9-8293C41307E8}" type="datetimeFigureOut">
              <a:rPr lang="el-GR" smtClean="0"/>
              <a:t>21/3/2023</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F153E5-807E-4642-AB5E-71626674FAC7}" type="slidenum">
              <a:rPr lang="el-GR" smtClean="0"/>
              <a:t>‹#›</a:t>
            </a:fld>
            <a:endParaRPr lang="el-GR"/>
          </a:p>
        </p:txBody>
      </p:sp>
    </p:spTree>
    <p:extLst>
      <p:ext uri="{BB962C8B-B14F-4D97-AF65-F5344CB8AC3E}">
        <p14:creationId xmlns:p14="http://schemas.microsoft.com/office/powerpoint/2010/main" val="2197526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176" y="863746"/>
            <a:ext cx="11485756" cy="4768550"/>
          </a:xfrm>
          <a:prstGeom prst="rect">
            <a:avLst/>
          </a:prstGeom>
          <a:solidFill>
            <a:schemeClr val="accent2">
              <a:lumMod val="60000"/>
              <a:lumOff val="40000"/>
            </a:schemeClr>
          </a:solidFill>
        </p:spPr>
        <p:txBody>
          <a:bodyPr wrap="square">
            <a:spAutoFit/>
          </a:bodyPr>
          <a:lstStyle/>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b="1" dirty="0" smtClean="0">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Postmodernism (since 1950)</a:t>
            </a:r>
            <a:endParaRPr lang="el-GR"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latin typeface="Courier New" panose="02070309020205020404" pitchFamily="49" charset="0"/>
                <a:ea typeface="Times New Roman" panose="02020603050405020304" pitchFamily="18" charset="0"/>
                <a:cs typeface="Times New Roman" panose="02020603050405020304" pitchFamily="18" charset="0"/>
              </a:rPr>
              <a:t>Literature since WWII has been heavily influenced by studies of media, language, and information technology. It rejects the idea that anything is truly “</a:t>
            </a:r>
            <a:r>
              <a:rPr lang="en-US" sz="2400" dirty="0" smtClean="0">
                <a:latin typeface="Courier New" panose="02070309020205020404" pitchFamily="49" charset="0"/>
                <a:ea typeface="Times New Roman" panose="02020603050405020304" pitchFamily="18" charset="0"/>
                <a:cs typeface="Times New Roman" panose="02020603050405020304" pitchFamily="18" charset="0"/>
              </a:rPr>
              <a:t>unique,” </a:t>
            </a:r>
            <a:r>
              <a:rPr lang="en-US" sz="2400" dirty="0">
                <a:latin typeface="Courier New" panose="02070309020205020404" pitchFamily="49" charset="0"/>
                <a:ea typeface="Times New Roman" panose="02020603050405020304" pitchFamily="18" charset="0"/>
                <a:cs typeface="Times New Roman" panose="02020603050405020304" pitchFamily="18" charset="0"/>
              </a:rPr>
              <a:t>proposing that culture endlessly duplicates itself. Postmodern literature especially is marked by irony in the form of parody, unreliable narrators, absurdity, self-awareness, and deconstruction. Postmodernist literature frequently reminds the audience that they are </a:t>
            </a:r>
            <a:r>
              <a:rPr lang="en-US" sz="2000" dirty="0"/>
              <a:t>reading</a:t>
            </a:r>
            <a:r>
              <a:rPr lang="en-US" sz="2400" dirty="0">
                <a:latin typeface="Courier New" panose="02070309020205020404" pitchFamily="49" charset="0"/>
                <a:ea typeface="Times New Roman" panose="02020603050405020304" pitchFamily="18" charset="0"/>
                <a:cs typeface="Times New Roman" panose="02020603050405020304" pitchFamily="18" charset="0"/>
              </a:rPr>
              <a:t> a work of fiction or supply other “meta” commentary. New literary forms and techniques focused on intense dialogue, blending fiction with nonfiction, and the overall appearance of the work.</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3274679"/>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1"/>
            <a:ext cx="9640711" cy="1428199"/>
          </a:xfrm>
        </p:spPr>
        <p:txBody>
          <a:bodyPr/>
          <a:lstStyle/>
          <a:p>
            <a:r>
              <a:rPr lang="en-US" dirty="0"/>
              <a:t>Michel </a:t>
            </a:r>
            <a:r>
              <a:rPr lang="en-US" dirty="0" smtClean="0"/>
              <a:t>Foucault</a:t>
            </a:r>
            <a:r>
              <a:rPr lang="en-US" dirty="0"/>
              <a:t>, Of Other </a:t>
            </a:r>
            <a:r>
              <a:rPr lang="en-US" dirty="0" smtClean="0"/>
              <a:t>Spaces (1967) Heterotopia</a:t>
            </a:r>
            <a:endParaRPr lang="el-GR" dirty="0"/>
          </a:p>
        </p:txBody>
      </p:sp>
      <p:sp>
        <p:nvSpPr>
          <p:cNvPr id="3" name="Content Placeholder 2"/>
          <p:cNvSpPr>
            <a:spLocks noGrp="1"/>
          </p:cNvSpPr>
          <p:nvPr>
            <p:ph idx="1"/>
          </p:nvPr>
        </p:nvSpPr>
        <p:spPr>
          <a:xfrm>
            <a:off x="0" y="1885244"/>
            <a:ext cx="5576711" cy="4972756"/>
          </a:xfrm>
        </p:spPr>
        <p:txBody>
          <a:bodyPr>
            <a:normAutofit/>
          </a:bodyPr>
          <a:lstStyle/>
          <a:p>
            <a:r>
              <a:rPr lang="en-US" dirty="0" smtClean="0"/>
              <a:t>a </a:t>
            </a:r>
            <a:r>
              <a:rPr lang="en-US" dirty="0"/>
              <a:t>concept </a:t>
            </a:r>
            <a:r>
              <a:rPr lang="en-US" dirty="0" smtClean="0"/>
              <a:t>describing </a:t>
            </a:r>
            <a:r>
              <a:rPr lang="en-US" dirty="0"/>
              <a:t>certain cultural, institutional and discursive spaces that are somehow 'other': disturbing, intense, incompatible, contradictory or transforming. Heterotopias are worlds within worlds, mirroring and yet upsetting what is outside. Foucault provides examples: ships, cemeteries, bars, brothels, prisons, gardens of antiquity, fairs, Muslim baths and many more. </a:t>
            </a:r>
            <a:endParaRPr lang="el-GR" dirty="0"/>
          </a:p>
        </p:txBody>
      </p:sp>
      <p:pic>
        <p:nvPicPr>
          <p:cNvPr id="3074" name="Picture 2" descr="2010 Utopien arche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423" y="1247579"/>
            <a:ext cx="5946776" cy="44891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33887" y="6108679"/>
            <a:ext cx="6096000" cy="646331"/>
          </a:xfrm>
          <a:prstGeom prst="rect">
            <a:avLst/>
          </a:prstGeom>
        </p:spPr>
        <p:txBody>
          <a:bodyPr>
            <a:spAutoFit/>
          </a:bodyPr>
          <a:lstStyle/>
          <a:p>
            <a:r>
              <a:rPr lang="en-US" dirty="0"/>
              <a:t>the heterotopic character of the floating vessel is verified by its capacity to shape and even produce its own inhabitants.</a:t>
            </a:r>
            <a:endParaRPr lang="el-GR" dirty="0"/>
          </a:p>
        </p:txBody>
      </p:sp>
    </p:spTree>
    <p:extLst>
      <p:ext uri="{BB962C8B-B14F-4D97-AF65-F5344CB8AC3E}">
        <p14:creationId xmlns:p14="http://schemas.microsoft.com/office/powerpoint/2010/main" val="51801607"/>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494263" cy="825190"/>
          </a:xfrm>
          <a:solidFill>
            <a:srgbClr val="92D050"/>
          </a:solidFill>
        </p:spPr>
        <p:txBody>
          <a:bodyPr/>
          <a:lstStyle/>
          <a:p>
            <a:r>
              <a:rPr lang="en-US" dirty="0"/>
              <a:t>Berlin</a:t>
            </a:r>
            <a:endParaRPr lang="el-GR" dirty="0"/>
          </a:p>
        </p:txBody>
      </p:sp>
      <p:sp>
        <p:nvSpPr>
          <p:cNvPr id="3" name="Content Placeholder 2"/>
          <p:cNvSpPr>
            <a:spLocks noGrp="1"/>
          </p:cNvSpPr>
          <p:nvPr>
            <p:ph idx="1"/>
          </p:nvPr>
        </p:nvSpPr>
        <p:spPr>
          <a:xfrm>
            <a:off x="-1" y="959006"/>
            <a:ext cx="5754029" cy="2977374"/>
          </a:xfrm>
        </p:spPr>
        <p:txBody>
          <a:bodyPr>
            <a:normAutofit fontScale="85000" lnSpcReduction="20000"/>
          </a:bodyPr>
          <a:lstStyle/>
          <a:p>
            <a:r>
              <a:rPr lang="en-US" dirty="0" smtClean="0"/>
              <a:t>If </a:t>
            </a:r>
            <a:r>
              <a:rPr lang="en-US" dirty="0"/>
              <a:t>the parallel between sexed and cultural hybridity were to be pursued, this </a:t>
            </a:r>
            <a:r>
              <a:rPr lang="en-US" dirty="0" smtClean="0"/>
              <a:t>might seem </a:t>
            </a:r>
            <a:r>
              <a:rPr lang="en-US" dirty="0"/>
              <a:t>a promising location from which to explore a post-sexed identity: ‘‘</a:t>
            </a:r>
            <a:r>
              <a:rPr lang="en-US" dirty="0" smtClean="0"/>
              <a:t>This once-divided </a:t>
            </a:r>
            <a:r>
              <a:rPr lang="en-US" dirty="0"/>
              <a:t>city reminds me of myself. My struggle for unification, for Einheit</a:t>
            </a:r>
            <a:r>
              <a:rPr lang="en-US" dirty="0" smtClean="0"/>
              <a:t>. Coming </a:t>
            </a:r>
            <a:r>
              <a:rPr lang="en-US" dirty="0"/>
              <a:t>from a city still cut in half by racial hatred, I feel hopeful here in Berlin</a:t>
            </a:r>
            <a:r>
              <a:rPr lang="en-US" dirty="0" smtClean="0"/>
              <a:t>’’ (</a:t>
            </a:r>
            <a:r>
              <a:rPr lang="en-US" dirty="0"/>
              <a:t>106</a:t>
            </a:r>
            <a:r>
              <a:rPr lang="en-US" dirty="0" smtClean="0"/>
              <a:t>).</a:t>
            </a:r>
          </a:p>
          <a:p>
            <a:r>
              <a:rPr lang="en-US" dirty="0"/>
              <a:t>constant struggle for a unified self of multitudinous hybridity</a:t>
            </a:r>
            <a:endParaRPr lang="el-GR" dirty="0"/>
          </a:p>
        </p:txBody>
      </p:sp>
      <p:pic>
        <p:nvPicPr>
          <p:cNvPr id="5" name="Picture 4"/>
          <p:cNvPicPr>
            <a:picLocks noChangeAspect="1"/>
          </p:cNvPicPr>
          <p:nvPr/>
        </p:nvPicPr>
        <p:blipFill>
          <a:blip r:embed="rId2"/>
          <a:stretch>
            <a:fillRect/>
          </a:stretch>
        </p:blipFill>
        <p:spPr>
          <a:xfrm>
            <a:off x="5843238" y="1"/>
            <a:ext cx="6437971" cy="4092497"/>
          </a:xfrm>
          <a:prstGeom prst="rect">
            <a:avLst/>
          </a:prstGeom>
        </p:spPr>
      </p:pic>
      <p:pic>
        <p:nvPicPr>
          <p:cNvPr id="1030" name="Picture 6" descr="Berlin wall Germ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57624"/>
            <a:ext cx="6096000" cy="30003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185209" y="4434482"/>
            <a:ext cx="6096000" cy="1200329"/>
          </a:xfrm>
          <a:prstGeom prst="rect">
            <a:avLst/>
          </a:prstGeom>
        </p:spPr>
        <p:txBody>
          <a:bodyPr>
            <a:spAutoFit/>
          </a:bodyPr>
          <a:lstStyle/>
          <a:p>
            <a:r>
              <a:rPr lang="en-US" dirty="0" smtClean="0"/>
              <a:t>the </a:t>
            </a:r>
            <a:r>
              <a:rPr lang="en-US" dirty="0"/>
              <a:t>socialist government of East Germany had closed the eastern and western Berlin border on the night of 13 August 1961</a:t>
            </a:r>
            <a:r>
              <a:rPr lang="en-US" dirty="0" smtClean="0"/>
              <a:t>.</a:t>
            </a:r>
          </a:p>
          <a:p>
            <a:r>
              <a:rPr lang="en-US" dirty="0"/>
              <a:t>the total length of the Berlin Wall was 155 kilometers.</a:t>
            </a:r>
            <a:endParaRPr lang="el-GR" dirty="0"/>
          </a:p>
        </p:txBody>
      </p:sp>
    </p:spTree>
    <p:extLst>
      <p:ext uri="{BB962C8B-B14F-4D97-AF65-F5344CB8AC3E}">
        <p14:creationId xmlns:p14="http://schemas.microsoft.com/office/powerpoint/2010/main" val="66071224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356" y="146755"/>
            <a:ext cx="2051756" cy="618243"/>
          </a:xfrm>
        </p:spPr>
        <p:txBody>
          <a:bodyPr>
            <a:normAutofit/>
          </a:bodyPr>
          <a:lstStyle/>
          <a:p>
            <a:r>
              <a:rPr lang="en-US" sz="3600" dirty="0" smtClean="0">
                <a:solidFill>
                  <a:srgbClr val="FF0000"/>
                </a:solidFill>
              </a:rPr>
              <a:t>Detroit</a:t>
            </a:r>
            <a:endParaRPr lang="el-GR" sz="3600" dirty="0">
              <a:solidFill>
                <a:srgbClr val="FF0000"/>
              </a:solidFill>
            </a:endParaRPr>
          </a:p>
        </p:txBody>
      </p:sp>
      <p:sp>
        <p:nvSpPr>
          <p:cNvPr id="3" name="Content Placeholder 2"/>
          <p:cNvSpPr>
            <a:spLocks noGrp="1"/>
          </p:cNvSpPr>
          <p:nvPr>
            <p:ph idx="1"/>
          </p:nvPr>
        </p:nvSpPr>
        <p:spPr>
          <a:xfrm>
            <a:off x="2" y="853080"/>
            <a:ext cx="4334932" cy="6004920"/>
          </a:xfrm>
        </p:spPr>
        <p:txBody>
          <a:bodyPr>
            <a:noAutofit/>
          </a:bodyPr>
          <a:lstStyle/>
          <a:p>
            <a:pPr marL="0" indent="0">
              <a:lnSpc>
                <a:spcPct val="120000"/>
              </a:lnSpc>
              <a:buNone/>
            </a:pPr>
            <a:r>
              <a:rPr lang="en-US" sz="1600" dirty="0">
                <a:latin typeface="Arial" panose="020B0604020202020204" pitchFamily="34" charset="0"/>
                <a:cs typeface="Arial" panose="020B0604020202020204" pitchFamily="34" charset="0"/>
              </a:rPr>
              <a:t>The 1967 Detroit Riots were among the most violent and destructive riots in U.S. history. By the time the bloodshed, burning and looting ended after </a:t>
            </a:r>
            <a:r>
              <a:rPr lang="en-US" sz="1600" dirty="0" smtClean="0">
                <a:latin typeface="Arial" panose="020B0604020202020204" pitchFamily="34" charset="0"/>
                <a:cs typeface="Arial" panose="020B0604020202020204" pitchFamily="34" charset="0"/>
              </a:rPr>
              <a:t>5 </a:t>
            </a:r>
            <a:r>
              <a:rPr lang="en-US" sz="1600" dirty="0">
                <a:latin typeface="Arial" panose="020B0604020202020204" pitchFamily="34" charset="0"/>
                <a:cs typeface="Arial" panose="020B0604020202020204" pitchFamily="34" charset="0"/>
              </a:rPr>
              <a:t>days, 43 people were dead, 342 injured, nearly 1,400 buildings had been burned </a:t>
            </a:r>
            <a:endParaRPr lang="en-US" sz="1600" dirty="0" smtClean="0">
              <a:latin typeface="Arial" panose="020B0604020202020204" pitchFamily="34" charset="0"/>
              <a:cs typeface="Arial" panose="020B0604020202020204" pitchFamily="34" charset="0"/>
            </a:endParaRPr>
          </a:p>
          <a:p>
            <a:pPr marL="0" indent="0">
              <a:lnSpc>
                <a:spcPct val="120000"/>
              </a:lnSpc>
              <a:buNone/>
            </a:pPr>
            <a:r>
              <a:rPr lang="en-US" sz="1600" dirty="0">
                <a:latin typeface="Arial" panose="020B0604020202020204" pitchFamily="34" charset="0"/>
                <a:cs typeface="Arial" panose="020B0604020202020204" pitchFamily="34" charset="0"/>
              </a:rPr>
              <a:t>The </a:t>
            </a:r>
            <a:r>
              <a:rPr lang="en-US" sz="1600" dirty="0" smtClean="0">
                <a:latin typeface="Arial" panose="020B0604020202020204" pitchFamily="34" charset="0"/>
                <a:cs typeface="Arial" panose="020B0604020202020204" pitchFamily="34" charset="0"/>
              </a:rPr>
              <a:t>12th </a:t>
            </a:r>
            <a:r>
              <a:rPr lang="en-US" sz="1600" dirty="0">
                <a:latin typeface="Arial" panose="020B0604020202020204" pitchFamily="34" charset="0"/>
                <a:cs typeface="Arial" panose="020B0604020202020204" pitchFamily="34" charset="0"/>
              </a:rPr>
              <a:t>Street Riot was considered one of the worst riots in U.S. history, occurring during a period of fever-pitch racial strife and numerous race riots across America. </a:t>
            </a:r>
            <a:endParaRPr lang="en-US" sz="1600" dirty="0" smtClean="0">
              <a:latin typeface="Arial" panose="020B0604020202020204" pitchFamily="34" charset="0"/>
              <a:cs typeface="Arial" panose="020B0604020202020204" pitchFamily="34" charset="0"/>
            </a:endParaRPr>
          </a:p>
          <a:p>
            <a:pPr marL="0" indent="0">
              <a:lnSpc>
                <a:spcPct val="120000"/>
              </a:lnSpc>
              <a:buNone/>
            </a:pPr>
            <a:r>
              <a:rPr lang="en-US" sz="1600" dirty="0">
                <a:latin typeface="Arial" panose="020B0604020202020204" pitchFamily="34" charset="0"/>
                <a:cs typeface="Arial" panose="020B0604020202020204" pitchFamily="34" charset="0"/>
              </a:rPr>
              <a:t>the </a:t>
            </a:r>
            <a:r>
              <a:rPr lang="en-US" sz="1600" dirty="0" smtClean="0">
                <a:latin typeface="Arial" panose="020B0604020202020204" pitchFamily="34" charset="0"/>
                <a:cs typeface="Arial" panose="020B0604020202020204" pitchFamily="34" charset="0"/>
              </a:rPr>
              <a:t>Kenner report </a:t>
            </a:r>
            <a:r>
              <a:rPr lang="en-US" sz="1600" dirty="0">
                <a:latin typeface="Arial" panose="020B0604020202020204" pitchFamily="34" charset="0"/>
                <a:cs typeface="Arial" panose="020B0604020202020204" pitchFamily="34" charset="0"/>
              </a:rPr>
              <a:t>declared that “</a:t>
            </a:r>
            <a:r>
              <a:rPr lang="en-US" sz="1600" b="1" dirty="0">
                <a:latin typeface="Arial" panose="020B0604020202020204" pitchFamily="34" charset="0"/>
                <a:cs typeface="Arial" panose="020B0604020202020204" pitchFamily="34" charset="0"/>
              </a:rPr>
              <a:t>Our nation is moving toward two societies, one Black, one white—separate and unequal. Reaction to last summer’s disorders has quickened the movement and deepened the division. Discrimination and segregation have long permeated much of American life; they now threaten the future of every American</a:t>
            </a:r>
            <a:r>
              <a:rPr lang="en-US" sz="1600" dirty="0">
                <a:latin typeface="Arial" panose="020B0604020202020204" pitchFamily="34" charset="0"/>
                <a:cs typeface="Arial" panose="020B0604020202020204" pitchFamily="34" charset="0"/>
              </a:rPr>
              <a:t>.”</a:t>
            </a:r>
            <a:endParaRPr lang="el-GR" sz="1600" dirty="0">
              <a:latin typeface="Arial" panose="020B0604020202020204" pitchFamily="34" charset="0"/>
              <a:cs typeface="Arial" panose="020B0604020202020204" pitchFamily="34" charset="0"/>
            </a:endParaRPr>
          </a:p>
        </p:txBody>
      </p:sp>
      <p:pic>
        <p:nvPicPr>
          <p:cNvPr id="1030" name="Picture 6" descr="https://media.npr.org/assets/img/2017/07/24/ap_17193606382459_custom-581e002006164c2acd6cf7b15f80011fad41bf69-s1100-c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9811" y="1061922"/>
            <a:ext cx="7862189" cy="531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99096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pinimg.com/originals/75/ed/40/75ed405950cbe28d0b49b90931519d7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99" y="82920"/>
            <a:ext cx="4849774" cy="64949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117404" y="1304783"/>
            <a:ext cx="7145131" cy="4761389"/>
          </a:xfrm>
          <a:prstGeom prst="rect">
            <a:avLst/>
          </a:prstGeom>
        </p:spPr>
      </p:pic>
    </p:spTree>
    <p:extLst>
      <p:ext uri="{BB962C8B-B14F-4D97-AF65-F5344CB8AC3E}">
        <p14:creationId xmlns:p14="http://schemas.microsoft.com/office/powerpoint/2010/main" val="110201966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sland of Cyprus is Divided into Greek and Turkish Territory Stock Vector -  Illustration of independence, occupy: 15541457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952"/>
          <a:stretch/>
        </p:blipFill>
        <p:spPr bwMode="auto">
          <a:xfrm>
            <a:off x="457199" y="1070853"/>
            <a:ext cx="7168444" cy="49372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048978" y="361245"/>
            <a:ext cx="3917244" cy="6001643"/>
          </a:xfrm>
          <a:prstGeom prst="rect">
            <a:avLst/>
          </a:prstGeom>
        </p:spPr>
        <p:txBody>
          <a:bodyPr wrap="square">
            <a:spAutoFit/>
          </a:bodyPr>
          <a:lstStyle/>
          <a:p>
            <a:pPr algn="r"/>
            <a:r>
              <a:rPr lang="en-US" sz="2400" dirty="0" smtClean="0"/>
              <a:t>1974:  </a:t>
            </a:r>
            <a:r>
              <a:rPr lang="en-US" sz="2400" dirty="0"/>
              <a:t>the </a:t>
            </a:r>
            <a:r>
              <a:rPr lang="en-US" sz="2400" dirty="0" smtClean="0"/>
              <a:t>Turkish </a:t>
            </a:r>
            <a:r>
              <a:rPr lang="en-US" sz="2400" dirty="0"/>
              <a:t>military invasion and occupation of the northern third of Cyprus. Only Turkey </a:t>
            </a:r>
            <a:r>
              <a:rPr lang="en-US" sz="2400" dirty="0" err="1"/>
              <a:t>recognises</a:t>
            </a:r>
            <a:r>
              <a:rPr lang="en-US" sz="2400" dirty="0"/>
              <a:t> the Turkish Republic of Northern Cyprus, while there is broad recognition that the ongoing military presence constitutes occupation of territories that belong to the Republic of Cyprus. </a:t>
            </a:r>
            <a:endParaRPr lang="en-US" sz="2400" dirty="0" smtClean="0"/>
          </a:p>
          <a:p>
            <a:pPr algn="r"/>
            <a:endParaRPr lang="en-US" sz="2400" dirty="0"/>
          </a:p>
          <a:p>
            <a:pPr algn="r"/>
            <a:r>
              <a:rPr lang="en-US" sz="2400" dirty="0"/>
              <a:t>The 1974 Cypriot coup d'état, initiated by the Greek military junta, was followed five days later by Turkey's invasion</a:t>
            </a:r>
            <a:endParaRPr lang="el-GR" sz="2400" dirty="0"/>
          </a:p>
        </p:txBody>
      </p:sp>
    </p:spTree>
    <p:extLst>
      <p:ext uri="{BB962C8B-B14F-4D97-AF65-F5344CB8AC3E}">
        <p14:creationId xmlns:p14="http://schemas.microsoft.com/office/powerpoint/2010/main" val="16005246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410" y="365125"/>
            <a:ext cx="10807390" cy="638485"/>
          </a:xfrm>
        </p:spPr>
        <p:txBody>
          <a:bodyPr>
            <a:normAutofit/>
          </a:bodyPr>
          <a:lstStyle/>
          <a:p>
            <a:r>
              <a:rPr lang="en-US" sz="3600" dirty="0" smtClean="0"/>
              <a:t>the </a:t>
            </a:r>
            <a:r>
              <a:rPr lang="en-US" sz="3600" dirty="0"/>
              <a:t>“tragicomic novel” and the representation of trauma</a:t>
            </a:r>
            <a:endParaRPr lang="el-GR" sz="3600" dirty="0"/>
          </a:p>
        </p:txBody>
      </p:sp>
      <p:sp>
        <p:nvSpPr>
          <p:cNvPr id="3" name="Content Placeholder 2"/>
          <p:cNvSpPr>
            <a:spLocks noGrp="1"/>
          </p:cNvSpPr>
          <p:nvPr>
            <p:ph idx="1"/>
          </p:nvPr>
        </p:nvSpPr>
        <p:spPr>
          <a:xfrm>
            <a:off x="267629" y="1137424"/>
            <a:ext cx="11664175" cy="5039539"/>
          </a:xfrm>
        </p:spPr>
        <p:txBody>
          <a:bodyPr>
            <a:normAutofit fontScale="77500" lnSpcReduction="20000"/>
          </a:bodyPr>
          <a:lstStyle/>
          <a:p>
            <a:r>
              <a:rPr lang="en-US" b="1" dirty="0"/>
              <a:t>DOMINICK LA CAPRA </a:t>
            </a:r>
            <a:r>
              <a:rPr lang="en-US" dirty="0"/>
              <a:t>- writings on the Holocaust</a:t>
            </a:r>
          </a:p>
          <a:p>
            <a:r>
              <a:rPr lang="en-US" sz="3600" b="1" dirty="0" smtClean="0"/>
              <a:t>“</a:t>
            </a:r>
            <a:r>
              <a:rPr lang="en-US" sz="3600" b="1" dirty="0"/>
              <a:t>acting-out” </a:t>
            </a:r>
            <a:r>
              <a:rPr lang="en-US" dirty="0"/>
              <a:t>-- in the form of denial, </a:t>
            </a:r>
            <a:r>
              <a:rPr lang="en-US" dirty="0" smtClean="0"/>
              <a:t>confusion and </a:t>
            </a:r>
            <a:r>
              <a:rPr lang="en-US" dirty="0"/>
              <a:t>emotional </a:t>
            </a:r>
            <a:r>
              <a:rPr lang="en-US" dirty="0" smtClean="0"/>
              <a:t>outbursts related </a:t>
            </a:r>
            <a:r>
              <a:rPr lang="en-US" dirty="0"/>
              <a:t>to repetition, and even the repetition-compulsion</a:t>
            </a:r>
          </a:p>
          <a:p>
            <a:r>
              <a:rPr lang="en-US" dirty="0"/>
              <a:t>-- the tendency to repeat something compulsively. This is very clear in </a:t>
            </a:r>
            <a:r>
              <a:rPr lang="en-US" dirty="0" smtClean="0"/>
              <a:t>the case </a:t>
            </a:r>
            <a:r>
              <a:rPr lang="en-US" dirty="0"/>
              <a:t>of people who undergo a trauma. They have a tendency to relive </a:t>
            </a:r>
            <a:r>
              <a:rPr lang="en-US" dirty="0" smtClean="0"/>
              <a:t>the past</a:t>
            </a:r>
            <a:r>
              <a:rPr lang="en-US" dirty="0"/>
              <a:t>, to exist in the present as if they were still fully in the past, with </a:t>
            </a:r>
            <a:r>
              <a:rPr lang="en-US" dirty="0" smtClean="0"/>
              <a:t>no distance </a:t>
            </a:r>
            <a:r>
              <a:rPr lang="en-US" dirty="0"/>
              <a:t>from it. They tend to relive occurrences, or at least find that </a:t>
            </a:r>
            <a:r>
              <a:rPr lang="en-US" dirty="0" smtClean="0"/>
              <a:t>those occurrences </a:t>
            </a:r>
            <a:r>
              <a:rPr lang="en-US" dirty="0"/>
              <a:t>intrude on their present </a:t>
            </a:r>
            <a:r>
              <a:rPr lang="en-US" dirty="0" smtClean="0"/>
              <a:t>existence. Ex. flashbacks</a:t>
            </a:r>
            <a:r>
              <a:rPr lang="en-US" dirty="0"/>
              <a:t>; </a:t>
            </a:r>
            <a:r>
              <a:rPr lang="en-US" dirty="0" smtClean="0"/>
              <a:t>or nightmares</a:t>
            </a:r>
            <a:r>
              <a:rPr lang="en-US" dirty="0"/>
              <a:t>; or </a:t>
            </a:r>
            <a:r>
              <a:rPr lang="en-US" dirty="0" smtClean="0"/>
              <a:t>words </a:t>
            </a:r>
            <a:r>
              <a:rPr lang="en-US" dirty="0"/>
              <a:t>that are compulsively repeated, and that </a:t>
            </a:r>
            <a:r>
              <a:rPr lang="en-US" dirty="0" smtClean="0"/>
              <a:t>don't seem </a:t>
            </a:r>
            <a:r>
              <a:rPr lang="en-US" dirty="0"/>
              <a:t>to have their ordinary meaning, because they're taking on </a:t>
            </a:r>
            <a:r>
              <a:rPr lang="en-US" dirty="0" smtClean="0"/>
              <a:t>different connotations </a:t>
            </a:r>
            <a:r>
              <a:rPr lang="en-US" dirty="0"/>
              <a:t>from another situation, in another place . </a:t>
            </a:r>
            <a:endParaRPr lang="en-US" dirty="0" smtClean="0"/>
          </a:p>
          <a:p>
            <a:endParaRPr lang="en-US" dirty="0"/>
          </a:p>
          <a:p>
            <a:r>
              <a:rPr lang="en-US" sz="3300" b="1" dirty="0" smtClean="0"/>
              <a:t>“</a:t>
            </a:r>
            <a:r>
              <a:rPr lang="en-US" sz="3300" b="1" dirty="0"/>
              <a:t>working through” </a:t>
            </a:r>
            <a:r>
              <a:rPr lang="en-US" dirty="0"/>
              <a:t>-- to tentatively </a:t>
            </a:r>
            <a:r>
              <a:rPr lang="en-US" dirty="0" smtClean="0"/>
              <a:t>produce some </a:t>
            </a:r>
            <a:r>
              <a:rPr lang="en-US" dirty="0"/>
              <a:t>“judgment that is not apodictic </a:t>
            </a:r>
            <a:r>
              <a:rPr lang="en-US" dirty="0" smtClean="0"/>
              <a:t>capable </a:t>
            </a:r>
            <a:r>
              <a:rPr lang="en-US" dirty="0"/>
              <a:t>of </a:t>
            </a:r>
            <a:r>
              <a:rPr lang="en-US" dirty="0" smtClean="0"/>
              <a:t>demonstration but </a:t>
            </a:r>
            <a:r>
              <a:rPr lang="en-US" dirty="0"/>
              <a:t>argumentative [or dialogic</a:t>
            </a:r>
            <a:r>
              <a:rPr lang="en-US" dirty="0" smtClean="0"/>
              <a:t>]</a:t>
            </a:r>
          </a:p>
          <a:p>
            <a:r>
              <a:rPr lang="en-US" dirty="0"/>
              <a:t>the person tries to gain critical distance on a problem, to be able </a:t>
            </a:r>
            <a:r>
              <a:rPr lang="en-US" dirty="0" smtClean="0"/>
              <a:t>to distinguish </a:t>
            </a:r>
            <a:r>
              <a:rPr lang="en-US" dirty="0"/>
              <a:t>between past, present and future. </a:t>
            </a:r>
          </a:p>
          <a:p>
            <a:r>
              <a:rPr lang="en-US" dirty="0"/>
              <a:t>self-questioning, and related in mediated </a:t>
            </a:r>
            <a:r>
              <a:rPr lang="en-US" dirty="0" smtClean="0"/>
              <a:t>ways to action </a:t>
            </a:r>
            <a:r>
              <a:rPr lang="en-US" dirty="0"/>
              <a:t>(</a:t>
            </a:r>
            <a:r>
              <a:rPr lang="en-US" dirty="0" err="1"/>
              <a:t>LaCapra</a:t>
            </a:r>
            <a:r>
              <a:rPr lang="en-US" dirty="0"/>
              <a:t>, 1994: 210</a:t>
            </a:r>
            <a:r>
              <a:rPr lang="en-US" dirty="0" smtClean="0"/>
              <a:t>). </a:t>
            </a:r>
          </a:p>
          <a:p>
            <a:r>
              <a:rPr lang="en-US" dirty="0" smtClean="0"/>
              <a:t>it's </a:t>
            </a:r>
            <a:r>
              <a:rPr lang="en-US" dirty="0"/>
              <a:t>via the working-through that </a:t>
            </a:r>
            <a:r>
              <a:rPr lang="en-US" dirty="0" smtClean="0"/>
              <a:t>one acquires </a:t>
            </a:r>
            <a:r>
              <a:rPr lang="en-US" dirty="0"/>
              <a:t>the possibility of being an </a:t>
            </a:r>
            <a:r>
              <a:rPr lang="en-US" dirty="0" smtClean="0"/>
              <a:t>ethical agent</a:t>
            </a:r>
            <a:endParaRPr lang="el-GR" dirty="0"/>
          </a:p>
        </p:txBody>
      </p:sp>
    </p:spTree>
    <p:extLst>
      <p:ext uri="{BB962C8B-B14F-4D97-AF65-F5344CB8AC3E}">
        <p14:creationId xmlns:p14="http://schemas.microsoft.com/office/powerpoint/2010/main" val="248444991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8780" y="1003609"/>
            <a:ext cx="11418849" cy="5355312"/>
          </a:xfrm>
          <a:prstGeom prst="rect">
            <a:avLst/>
          </a:prstGeom>
        </p:spPr>
        <p:txBody>
          <a:bodyPr wrap="square">
            <a:spAutoFit/>
          </a:bodyPr>
          <a:lstStyle/>
          <a:p>
            <a:r>
              <a:rPr lang="en-US" dirty="0"/>
              <a:t>INSEPARABLE PROCESS </a:t>
            </a:r>
            <a:endParaRPr lang="en-US" dirty="0" smtClean="0"/>
          </a:p>
          <a:p>
            <a:pPr marL="285750" indent="-285750">
              <a:buFont typeface="Arial" panose="020B0604020202020204" pitchFamily="34" charset="0"/>
              <a:buChar char="•"/>
            </a:pPr>
            <a:r>
              <a:rPr lang="en-US" dirty="0" smtClean="0"/>
              <a:t>Acting-out </a:t>
            </a:r>
            <a:r>
              <a:rPr lang="en-US" dirty="0"/>
              <a:t>and </a:t>
            </a:r>
            <a:r>
              <a:rPr lang="en-US" dirty="0" smtClean="0"/>
              <a:t>working-through should </a:t>
            </a:r>
            <a:r>
              <a:rPr lang="en-US" dirty="0"/>
              <a:t>not been seen in terms of “either-or” binary opposites (with one superseding the other); rather, in the minds of the traumatized, they are “countervailing forces” functioning simultaneously against, and even overlapping with, each </a:t>
            </a:r>
            <a:r>
              <a:rPr lang="en-US" dirty="0" smtClean="0"/>
              <a:t>other.</a:t>
            </a:r>
          </a:p>
          <a:p>
            <a:r>
              <a:rPr lang="en-US" dirty="0"/>
              <a:t>the </a:t>
            </a:r>
            <a:r>
              <a:rPr lang="en-US" dirty="0" smtClean="0"/>
              <a:t>acting out/working-through </a:t>
            </a:r>
            <a:r>
              <a:rPr lang="en-US" dirty="0"/>
              <a:t>distinction </a:t>
            </a:r>
            <a:r>
              <a:rPr lang="en-US" dirty="0" smtClean="0"/>
              <a:t>is a </a:t>
            </a:r>
            <a:r>
              <a:rPr lang="en-US" dirty="0"/>
              <a:t>distinction, not a separation </a:t>
            </a:r>
            <a:r>
              <a:rPr lang="en-US" dirty="0" smtClean="0"/>
              <a:t>into different </a:t>
            </a:r>
            <a:r>
              <a:rPr lang="en-US" dirty="0"/>
              <a:t>kinds or totally different categories, but a distinction </a:t>
            </a:r>
            <a:r>
              <a:rPr lang="en-US" dirty="0" smtClean="0"/>
              <a:t>between interacting </a:t>
            </a:r>
            <a:r>
              <a:rPr lang="en-US" dirty="0"/>
              <a:t>processes -- </a:t>
            </a:r>
            <a:r>
              <a:rPr lang="en-US" dirty="0" smtClean="0"/>
              <a:t>one </a:t>
            </a:r>
            <a:r>
              <a:rPr lang="en-US" dirty="0"/>
              <a:t>way of trying to get back to the problem of the</a:t>
            </a:r>
          </a:p>
          <a:p>
            <a:r>
              <a:rPr lang="en-US" dirty="0"/>
              <a:t>relationship between theory and </a:t>
            </a:r>
            <a:r>
              <a:rPr lang="en-US" dirty="0" smtClean="0"/>
              <a:t>practice.</a:t>
            </a:r>
          </a:p>
          <a:p>
            <a:endParaRPr lang="en-US" dirty="0" smtClean="0"/>
          </a:p>
          <a:p>
            <a:pPr marL="285750" indent="-285750">
              <a:buFont typeface="Arial" panose="020B0604020202020204" pitchFamily="34" charset="0"/>
              <a:buChar char="•"/>
            </a:pPr>
            <a:r>
              <a:rPr lang="en-US" dirty="0"/>
              <a:t>there has </a:t>
            </a:r>
            <a:r>
              <a:rPr lang="en-US" dirty="0" smtClean="0"/>
              <a:t>been </a:t>
            </a:r>
            <a:r>
              <a:rPr lang="en-US" dirty="0"/>
              <a:t>too much of </a:t>
            </a:r>
            <a:r>
              <a:rPr lang="en-US" dirty="0" smtClean="0"/>
              <a:t>a tendency </a:t>
            </a:r>
            <a:r>
              <a:rPr lang="en-US" dirty="0"/>
              <a:t>to become fixated on acting-out, on the repetition-compulsion, to</a:t>
            </a:r>
          </a:p>
          <a:p>
            <a:r>
              <a:rPr lang="en-US" dirty="0"/>
              <a:t>see it as a way of preventing closure, harmonization, any facile notion of cure.</a:t>
            </a:r>
          </a:p>
          <a:p>
            <a:r>
              <a:rPr lang="en-US" dirty="0"/>
              <a:t>But also, </a:t>
            </a:r>
            <a:r>
              <a:rPr lang="en-US" dirty="0" smtClean="0"/>
              <a:t>to </a:t>
            </a:r>
            <a:r>
              <a:rPr lang="en-US" dirty="0"/>
              <a:t>eliminate any other possibility of </a:t>
            </a:r>
            <a:r>
              <a:rPr lang="en-US" dirty="0" smtClean="0"/>
              <a:t>working through</a:t>
            </a:r>
            <a:r>
              <a:rPr lang="en-US" dirty="0"/>
              <a:t>, or simply to identify all working-through as closure, totalization, </a:t>
            </a:r>
            <a:r>
              <a:rPr lang="en-US" dirty="0" smtClean="0"/>
              <a:t>full cure</a:t>
            </a:r>
            <a:r>
              <a:rPr lang="en-US" dirty="0"/>
              <a:t>, full mastery, so that there's a kind of all-or-nothing logic in which one </a:t>
            </a:r>
            <a:r>
              <a:rPr lang="en-US" dirty="0" smtClean="0"/>
              <a:t>is in </a:t>
            </a:r>
            <a:r>
              <a:rPr lang="en-US" dirty="0"/>
              <a:t>a double bind: either the totalization or the closure you resist; or </a:t>
            </a:r>
            <a:r>
              <a:rPr lang="en-US" dirty="0" smtClean="0"/>
              <a:t>acting-out the </a:t>
            </a:r>
            <a:r>
              <a:rPr lang="en-US" dirty="0"/>
              <a:t>repetition-compulsion, with almost no other possibilities. </a:t>
            </a:r>
            <a:endParaRPr lang="en-US" dirty="0" smtClean="0"/>
          </a:p>
          <a:p>
            <a:endParaRPr lang="en-US" dirty="0"/>
          </a:p>
          <a:p>
            <a:r>
              <a:rPr lang="en-US" dirty="0"/>
              <a:t>WORKING-THROUGH &amp; ACTING-OUT</a:t>
            </a:r>
          </a:p>
          <a:p>
            <a:r>
              <a:rPr lang="en-US" dirty="0" smtClean="0"/>
              <a:t>Mourning </a:t>
            </a:r>
            <a:r>
              <a:rPr lang="en-US" dirty="0"/>
              <a:t>and melancholia: mourning </a:t>
            </a:r>
            <a:r>
              <a:rPr lang="en-US" dirty="0" smtClean="0"/>
              <a:t>might be </a:t>
            </a:r>
            <a:r>
              <a:rPr lang="en-US" dirty="0"/>
              <a:t>seen as a form of working-through, </a:t>
            </a:r>
            <a:r>
              <a:rPr lang="en-US" dirty="0" smtClean="0"/>
              <a:t>and melancholia </a:t>
            </a:r>
            <a:r>
              <a:rPr lang="en-US" dirty="0"/>
              <a:t>as a form of </a:t>
            </a:r>
            <a:r>
              <a:rPr lang="en-US" dirty="0" smtClean="0"/>
              <a:t>acting-out.</a:t>
            </a:r>
          </a:p>
          <a:p>
            <a:r>
              <a:rPr lang="en-US" dirty="0"/>
              <a:t>Excerpt from interview with professor Dominick </a:t>
            </a:r>
            <a:r>
              <a:rPr lang="en-US" dirty="0" err="1"/>
              <a:t>LaCapra</a:t>
            </a:r>
            <a:endParaRPr lang="en-US" dirty="0"/>
          </a:p>
          <a:p>
            <a:r>
              <a:rPr lang="en-US" dirty="0"/>
              <a:t>Cornell </a:t>
            </a:r>
            <a:r>
              <a:rPr lang="en-US" dirty="0" smtClean="0"/>
              <a:t>University,  </a:t>
            </a:r>
            <a:r>
              <a:rPr lang="en-US" dirty="0"/>
              <a:t>1998</a:t>
            </a:r>
            <a:endParaRPr lang="en-US" dirty="0" smtClean="0"/>
          </a:p>
        </p:txBody>
      </p:sp>
      <p:sp>
        <p:nvSpPr>
          <p:cNvPr id="5" name="Rectangle 4"/>
          <p:cNvSpPr/>
          <p:nvPr/>
        </p:nvSpPr>
        <p:spPr>
          <a:xfrm>
            <a:off x="2385407" y="244656"/>
            <a:ext cx="5109219" cy="400110"/>
          </a:xfrm>
          <a:prstGeom prst="rect">
            <a:avLst/>
          </a:prstGeom>
          <a:solidFill>
            <a:schemeClr val="accent4">
              <a:lumMod val="40000"/>
              <a:lumOff val="60000"/>
            </a:schemeClr>
          </a:solidFill>
        </p:spPr>
        <p:txBody>
          <a:bodyPr wrap="none">
            <a:spAutoFit/>
          </a:bodyPr>
          <a:lstStyle/>
          <a:p>
            <a:r>
              <a:rPr lang="en-US" sz="2000" b="1" dirty="0"/>
              <a:t>"Acting-Out" And "Working-Through" Trauma </a:t>
            </a:r>
            <a:endParaRPr lang="el-GR" sz="2000" b="1" dirty="0"/>
          </a:p>
        </p:txBody>
      </p:sp>
    </p:spTree>
    <p:extLst>
      <p:ext uri="{BB962C8B-B14F-4D97-AF65-F5344CB8AC3E}">
        <p14:creationId xmlns:p14="http://schemas.microsoft.com/office/powerpoint/2010/main" val="3045380516"/>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2" y="175847"/>
            <a:ext cx="3727938" cy="107266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txBody>
          <a:bodyPr>
            <a:normAutofit fontScale="90000"/>
          </a:bodyPr>
          <a:lstStyle/>
          <a:p>
            <a:r>
              <a:rPr lang="en-US" dirty="0" smtClean="0"/>
              <a:t/>
            </a:r>
            <a:br>
              <a:rPr lang="en-US" dirty="0" smtClean="0"/>
            </a:br>
            <a:r>
              <a:rPr lang="en-US" dirty="0" smtClean="0"/>
              <a:t>  Sigmund </a:t>
            </a:r>
            <a:r>
              <a:rPr lang="en-US" dirty="0"/>
              <a:t>Freud</a:t>
            </a:r>
            <a:r>
              <a:rPr lang="el-GR" dirty="0"/>
              <a:t/>
            </a:r>
            <a:br>
              <a:rPr lang="el-GR" dirty="0"/>
            </a:br>
            <a:endParaRPr lang="el-GR" dirty="0"/>
          </a:p>
        </p:txBody>
      </p:sp>
      <p:sp>
        <p:nvSpPr>
          <p:cNvPr id="3" name="Content Placeholder 2"/>
          <p:cNvSpPr>
            <a:spLocks noGrp="1"/>
          </p:cNvSpPr>
          <p:nvPr>
            <p:ph idx="1"/>
          </p:nvPr>
        </p:nvSpPr>
        <p:spPr>
          <a:xfrm>
            <a:off x="149469" y="1424354"/>
            <a:ext cx="9130897" cy="5016379"/>
          </a:xfrm>
          <a:ln w="12700">
            <a:solidFill>
              <a:schemeClr val="tx1"/>
            </a:solidFill>
          </a:ln>
        </p:spPr>
        <p:txBody>
          <a:bodyPr>
            <a:normAutofit fontScale="70000" lnSpcReduction="20000"/>
          </a:bodyPr>
          <a:lstStyle/>
          <a:p>
            <a:r>
              <a:rPr lang="en-US" sz="3400" i="1" dirty="0">
                <a:solidFill>
                  <a:srgbClr val="FF0000"/>
                </a:solidFill>
              </a:rPr>
              <a:t>Mourning and Melancholia </a:t>
            </a:r>
            <a:r>
              <a:rPr lang="en-US" dirty="0"/>
              <a:t>(German: Trauer und Melancholie</a:t>
            </a:r>
            <a:r>
              <a:rPr lang="en-US" dirty="0" smtClean="0"/>
              <a:t>), 1918</a:t>
            </a:r>
          </a:p>
          <a:p>
            <a:pPr marL="0" indent="0">
              <a:buNone/>
            </a:pPr>
            <a:endParaRPr lang="en-US" dirty="0" smtClean="0"/>
          </a:p>
          <a:p>
            <a:r>
              <a:rPr lang="en-US" dirty="0"/>
              <a:t>Freud posits that there are two different kinds of responses to </a:t>
            </a:r>
            <a:r>
              <a:rPr lang="en-US" dirty="0" smtClean="0"/>
              <a:t>loss.</a:t>
            </a:r>
          </a:p>
          <a:p>
            <a:r>
              <a:rPr lang="en-US" dirty="0" smtClean="0"/>
              <a:t>Both </a:t>
            </a:r>
            <a:r>
              <a:rPr lang="en-US" dirty="0"/>
              <a:t>responses look similar as far as mood or expression, because they both deal in grief. But while mourning, in Freud’s view, is a finite and transforming process, melancholia is a persistent state, and takes root just outside of a person’s conscious understanding</a:t>
            </a:r>
            <a:r>
              <a:rPr lang="en-US" dirty="0" smtClean="0"/>
              <a:t>.</a:t>
            </a:r>
          </a:p>
          <a:p>
            <a:r>
              <a:rPr lang="en-US" dirty="0"/>
              <a:t>In mourning, a person feels their pain for the loss in an external way. The world around them may feel changed, bleak, or heartbreaking, but as they allow themselves to feel and process this change, they are </a:t>
            </a:r>
            <a:r>
              <a:rPr lang="en-US" dirty="0" smtClean="0"/>
              <a:t>able to </a:t>
            </a:r>
            <a:r>
              <a:rPr lang="en-US" dirty="0"/>
              <a:t>reform their feelings of loss: their pain slowly turns into a positive motivation to replace or move away from what they’ve understood is gone. Freud describes mourning as a process which ends with a kind of acceptance, in that the mourner can eventually feel motivated to participate in the external world, even though the loss has ultimately changed it.</a:t>
            </a:r>
          </a:p>
          <a:p>
            <a:r>
              <a:rPr lang="en-US" dirty="0" smtClean="0"/>
              <a:t>The </a:t>
            </a:r>
            <a:r>
              <a:rPr lang="en-US" dirty="0"/>
              <a:t>way Freud describes melancholia, on the other hand, is a bit more complicated. In this response to loss, a person feels their pain in an internal way. Freud believed the pain of loss in melancholia is felt within the unconscious—meaning that the significance of the loss isn’t quite so apparent to the griever, even though the pain of it might still be deeply felt.</a:t>
            </a:r>
            <a:endParaRPr lang="el-GR" dirty="0"/>
          </a:p>
        </p:txBody>
      </p:sp>
      <p:pic>
        <p:nvPicPr>
          <p:cNvPr id="4" name="Picture 3"/>
          <p:cNvPicPr>
            <a:picLocks noChangeAspect="1"/>
          </p:cNvPicPr>
          <p:nvPr/>
        </p:nvPicPr>
        <p:blipFill>
          <a:blip r:embed="rId2"/>
          <a:stretch>
            <a:fillRect/>
          </a:stretch>
        </p:blipFill>
        <p:spPr>
          <a:xfrm>
            <a:off x="9394666" y="2119863"/>
            <a:ext cx="2678637" cy="3642946"/>
          </a:xfrm>
          <a:prstGeom prst="rect">
            <a:avLst/>
          </a:prstGeom>
        </p:spPr>
      </p:pic>
    </p:spTree>
    <p:extLst>
      <p:ext uri="{BB962C8B-B14F-4D97-AF65-F5344CB8AC3E}">
        <p14:creationId xmlns:p14="http://schemas.microsoft.com/office/powerpoint/2010/main" val="1539113313"/>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9277" y="446390"/>
            <a:ext cx="11500338" cy="3334214"/>
          </a:xfrm>
          <a:solidFill>
            <a:schemeClr val="accent6">
              <a:lumMod val="20000"/>
              <a:lumOff val="80000"/>
            </a:schemeClr>
          </a:solidFill>
        </p:spPr>
        <p:txBody>
          <a:bodyPr>
            <a:normAutofit/>
          </a:bodyPr>
          <a:lstStyle/>
          <a:p>
            <a:r>
              <a:rPr lang="en-US" sz="2400" dirty="0"/>
              <a:t>“</a:t>
            </a:r>
            <a:r>
              <a:rPr lang="en-US" sz="2400" dirty="0" smtClean="0"/>
              <a:t>the complexities </a:t>
            </a:r>
            <a:r>
              <a:rPr lang="en-US" sz="2400" dirty="0"/>
              <a:t>of traumatic memory and the subject’s difficult relation to </a:t>
            </a:r>
            <a:r>
              <a:rPr lang="en-US" sz="2400" dirty="0" smtClean="0"/>
              <a:t>the past </a:t>
            </a:r>
            <a:r>
              <a:rPr lang="en-US" sz="2400" dirty="0"/>
              <a:t>are suggested by the use of multiple voices and positioning </a:t>
            </a:r>
            <a:r>
              <a:rPr lang="en-US" sz="2400" dirty="0" smtClean="0"/>
              <a:t>within characters </a:t>
            </a:r>
            <a:r>
              <a:rPr lang="en-US" sz="2400" dirty="0"/>
              <a:t>or narrators as well as between them” </a:t>
            </a:r>
            <a:r>
              <a:rPr lang="en-US" sz="1600" dirty="0" smtClean="0"/>
              <a:t>(</a:t>
            </a:r>
            <a:r>
              <a:rPr lang="en-US" sz="1600" dirty="0" err="1" smtClean="0"/>
              <a:t>Vickroy</a:t>
            </a:r>
            <a:r>
              <a:rPr lang="en-US" sz="1600" dirty="0" smtClean="0"/>
              <a:t> </a:t>
            </a:r>
            <a:r>
              <a:rPr lang="en-US" sz="1600" dirty="0"/>
              <a:t>2002, 27</a:t>
            </a:r>
            <a:r>
              <a:rPr lang="en-US" sz="1600" dirty="0" smtClean="0"/>
              <a:t>).</a:t>
            </a:r>
          </a:p>
          <a:p>
            <a:r>
              <a:rPr lang="en-US" sz="2400" dirty="0" err="1"/>
              <a:t>LaCapra</a:t>
            </a:r>
            <a:r>
              <a:rPr lang="en-US" sz="2400" dirty="0"/>
              <a:t> contends </a:t>
            </a:r>
            <a:r>
              <a:rPr lang="en-US" sz="2400" dirty="0" smtClean="0"/>
              <a:t>that working </a:t>
            </a:r>
            <a:r>
              <a:rPr lang="en-US" sz="2400" dirty="0"/>
              <a:t>through trauma </a:t>
            </a:r>
            <a:r>
              <a:rPr lang="en-US" sz="2400" dirty="0" smtClean="0"/>
              <a:t>is “</a:t>
            </a:r>
            <a:r>
              <a:rPr lang="en-US" sz="2400" dirty="0"/>
              <a:t>an articulatory practice</a:t>
            </a:r>
            <a:r>
              <a:rPr lang="en-US" sz="2400" dirty="0" smtClean="0"/>
              <a:t>”</a:t>
            </a:r>
          </a:p>
          <a:p>
            <a:r>
              <a:rPr lang="en-US" sz="2400" dirty="0" smtClean="0"/>
              <a:t>“</a:t>
            </a:r>
            <a:r>
              <a:rPr lang="en-US" sz="2400" dirty="0"/>
              <a:t>the voice of the </a:t>
            </a:r>
            <a:r>
              <a:rPr lang="en-US" sz="2400" dirty="0" smtClean="0"/>
              <a:t>other,” the </a:t>
            </a:r>
            <a:r>
              <a:rPr lang="en-US" sz="2400" dirty="0"/>
              <a:t>story of his grandparents’ </a:t>
            </a:r>
            <a:r>
              <a:rPr lang="en-US" sz="2400" dirty="0" smtClean="0"/>
              <a:t>immigration </a:t>
            </a:r>
            <a:r>
              <a:rPr lang="en-US" sz="2400" dirty="0"/>
              <a:t>can be read as “the story </a:t>
            </a:r>
            <a:r>
              <a:rPr lang="en-US" sz="2400" dirty="0" smtClean="0"/>
              <a:t>of the </a:t>
            </a:r>
            <a:r>
              <a:rPr lang="en-US" sz="2400" dirty="0"/>
              <a:t>way in which one’s own trauma is tied up with the trauma of </a:t>
            </a:r>
            <a:r>
              <a:rPr lang="en-US" sz="2400" dirty="0" smtClean="0"/>
              <a:t>another, the </a:t>
            </a:r>
            <a:r>
              <a:rPr lang="en-US" sz="2400" dirty="0"/>
              <a:t>way in which trauma may </a:t>
            </a:r>
            <a:r>
              <a:rPr lang="en-US" sz="2400" dirty="0" smtClean="0"/>
              <a:t>lead to </a:t>
            </a:r>
            <a:r>
              <a:rPr lang="en-US" sz="2400" dirty="0"/>
              <a:t>the encounter </a:t>
            </a:r>
            <a:r>
              <a:rPr lang="en-US" sz="2400" dirty="0" smtClean="0"/>
              <a:t>with another</a:t>
            </a:r>
            <a:r>
              <a:rPr lang="en-US" sz="2400" dirty="0"/>
              <a:t>, through the very possibility and surprise of listening to </a:t>
            </a:r>
            <a:r>
              <a:rPr lang="en-US" sz="2400" dirty="0" smtClean="0"/>
              <a:t>another’s wound”</a:t>
            </a:r>
            <a:r>
              <a:rPr lang="en-US" sz="2400" dirty="0"/>
              <a:t> </a:t>
            </a:r>
            <a:r>
              <a:rPr lang="en-US" sz="1800" dirty="0" smtClean="0"/>
              <a:t>(Cathy Caruth, 1996, 8). </a:t>
            </a:r>
            <a:r>
              <a:rPr lang="en-US" sz="2400" dirty="0"/>
              <a:t>Here, to exploit </a:t>
            </a:r>
            <a:r>
              <a:rPr lang="en-US" sz="2400" dirty="0" smtClean="0"/>
              <a:t>the connective </a:t>
            </a:r>
            <a:r>
              <a:rPr lang="en-US" sz="2400" dirty="0"/>
              <a:t>capacity of stories to bring together disparate elements.</a:t>
            </a:r>
            <a:endParaRPr lang="el-GR" sz="1800" dirty="0"/>
          </a:p>
        </p:txBody>
      </p:sp>
      <p:sp>
        <p:nvSpPr>
          <p:cNvPr id="4" name="Rectangle 3"/>
          <p:cNvSpPr/>
          <p:nvPr/>
        </p:nvSpPr>
        <p:spPr>
          <a:xfrm>
            <a:off x="55757" y="3890615"/>
            <a:ext cx="12068835" cy="1631216"/>
          </a:xfrm>
          <a:prstGeom prst="rect">
            <a:avLst/>
          </a:prstGeom>
          <a:solidFill>
            <a:schemeClr val="accent4">
              <a:lumMod val="40000"/>
              <a:lumOff val="60000"/>
            </a:schemeClr>
          </a:solidFill>
        </p:spPr>
        <p:txBody>
          <a:bodyPr wrap="square">
            <a:spAutoFit/>
          </a:bodyPr>
          <a:lstStyle/>
          <a:p>
            <a:pPr algn="ctr"/>
            <a:r>
              <a:rPr lang="en-US" sz="2000" u="sng" dirty="0" smtClean="0">
                <a:latin typeface="AdvTimes"/>
              </a:rPr>
              <a:t>Trauma critics </a:t>
            </a:r>
            <a:r>
              <a:rPr lang="en-US" sz="2000" u="sng" dirty="0">
                <a:latin typeface="AdvTimes"/>
              </a:rPr>
              <a:t>have noted the need of an </a:t>
            </a:r>
            <a:r>
              <a:rPr lang="en-US" sz="2000" u="sng" dirty="0">
                <a:latin typeface="AdvTimes-i"/>
              </a:rPr>
              <a:t>other</a:t>
            </a:r>
            <a:r>
              <a:rPr lang="en-US" sz="2000" u="sng" dirty="0">
                <a:latin typeface="AdvTimes"/>
              </a:rPr>
              <a:t>, a listener, in the process </a:t>
            </a:r>
            <a:r>
              <a:rPr lang="en-US" sz="2000" u="sng" dirty="0" smtClean="0">
                <a:latin typeface="AdvTimes"/>
              </a:rPr>
              <a:t>of coming </a:t>
            </a:r>
            <a:r>
              <a:rPr lang="en-US" sz="2000" u="sng" dirty="0">
                <a:latin typeface="AdvTimes"/>
              </a:rPr>
              <a:t>to terms with </a:t>
            </a:r>
            <a:r>
              <a:rPr lang="en-US" sz="2000" u="sng" dirty="0" smtClean="0">
                <a:latin typeface="AdvTimes"/>
              </a:rPr>
              <a:t>trauma</a:t>
            </a:r>
            <a:endParaRPr lang="en-US" sz="2000" u="sng" dirty="0" smtClean="0"/>
          </a:p>
          <a:p>
            <a:r>
              <a:rPr lang="en-US" sz="2000" dirty="0" smtClean="0"/>
              <a:t>Cal’s orientation </a:t>
            </a:r>
            <a:r>
              <a:rPr lang="en-US" sz="2000" dirty="0"/>
              <a:t>towards a </a:t>
            </a:r>
            <a:r>
              <a:rPr lang="en-US" sz="2000" dirty="0" err="1" smtClean="0"/>
              <a:t>narratee</a:t>
            </a:r>
            <a:r>
              <a:rPr lang="en-US" sz="2000" dirty="0" smtClean="0"/>
              <a:t>, </a:t>
            </a:r>
            <a:r>
              <a:rPr lang="en-US" sz="2000" dirty="0"/>
              <a:t>whom he calls “reader:” “I feel you </a:t>
            </a:r>
            <a:r>
              <a:rPr lang="en-US" sz="2000" dirty="0" smtClean="0"/>
              <a:t>out there</a:t>
            </a:r>
            <a:r>
              <a:rPr lang="en-US" sz="2000" dirty="0"/>
              <a:t>, reader. This is the only kind of intimacy I’m comfortable </a:t>
            </a:r>
            <a:r>
              <a:rPr lang="en-US" sz="2000" dirty="0" smtClean="0"/>
              <a:t>with. Just </a:t>
            </a:r>
            <a:r>
              <a:rPr lang="en-US" sz="2000" dirty="0"/>
              <a:t>the two of us, here in the dark</a:t>
            </a:r>
            <a:r>
              <a:rPr lang="en-US" sz="2000" dirty="0" smtClean="0"/>
              <a:t>” </a:t>
            </a:r>
          </a:p>
          <a:p>
            <a:r>
              <a:rPr lang="en-US" sz="2000" dirty="0" smtClean="0"/>
              <a:t>A </a:t>
            </a:r>
            <a:r>
              <a:rPr lang="en-US" sz="2000" dirty="0"/>
              <a:t>bonding </a:t>
            </a:r>
            <a:r>
              <a:rPr lang="en-US" sz="2000" dirty="0" smtClean="0"/>
              <a:t>with this </a:t>
            </a:r>
            <a:r>
              <a:rPr lang="en-US" sz="2000" dirty="0"/>
              <a:t>ideal reader can create bonding and encouragement for Cal </a:t>
            </a:r>
            <a:r>
              <a:rPr lang="en-US" sz="2000" dirty="0" smtClean="0"/>
              <a:t>to transmit </a:t>
            </a:r>
            <a:r>
              <a:rPr lang="en-US" sz="2000" dirty="0"/>
              <a:t>his “unofficial truth,” which lies behind laughter</a:t>
            </a:r>
            <a:endParaRPr lang="el-GR" sz="2000" dirty="0"/>
          </a:p>
        </p:txBody>
      </p:sp>
      <p:sp>
        <p:nvSpPr>
          <p:cNvPr id="5" name="Rectangle 4"/>
          <p:cNvSpPr/>
          <p:nvPr/>
        </p:nvSpPr>
        <p:spPr>
          <a:xfrm>
            <a:off x="90496" y="5816508"/>
            <a:ext cx="3289609" cy="830997"/>
          </a:xfrm>
          <a:prstGeom prst="rect">
            <a:avLst/>
          </a:prstGeom>
          <a:solidFill>
            <a:schemeClr val="tx2">
              <a:lumMod val="20000"/>
              <a:lumOff val="80000"/>
            </a:schemeClr>
          </a:solidFill>
        </p:spPr>
        <p:txBody>
          <a:bodyPr wrap="square">
            <a:spAutoFit/>
          </a:bodyPr>
          <a:lstStyle/>
          <a:p>
            <a:r>
              <a:rPr lang="en-US" sz="2400" dirty="0" smtClean="0"/>
              <a:t>Creating “a </a:t>
            </a:r>
            <a:r>
              <a:rPr lang="en-US" sz="2400" dirty="0"/>
              <a:t>community </a:t>
            </a:r>
            <a:r>
              <a:rPr lang="en-US" sz="2400" dirty="0" smtClean="0"/>
              <a:t>of laughter” </a:t>
            </a:r>
            <a:r>
              <a:rPr lang="en-US" sz="1600" dirty="0" smtClean="0"/>
              <a:t>Warner </a:t>
            </a:r>
            <a:r>
              <a:rPr lang="en-US" sz="1600" dirty="0" err="1" smtClean="0"/>
              <a:t>Sollors</a:t>
            </a:r>
            <a:endParaRPr lang="el-GR" dirty="0"/>
          </a:p>
        </p:txBody>
      </p:sp>
      <p:sp>
        <p:nvSpPr>
          <p:cNvPr id="6" name="Rectangle 5"/>
          <p:cNvSpPr/>
          <p:nvPr/>
        </p:nvSpPr>
        <p:spPr>
          <a:xfrm>
            <a:off x="3468029" y="5631843"/>
            <a:ext cx="8723972" cy="1231106"/>
          </a:xfrm>
          <a:prstGeom prst="rect">
            <a:avLst/>
          </a:prstGeom>
          <a:solidFill>
            <a:srgbClr val="FF99FF"/>
          </a:solidFill>
        </p:spPr>
        <p:txBody>
          <a:bodyPr wrap="square">
            <a:spAutoFit/>
          </a:bodyPr>
          <a:lstStyle/>
          <a:p>
            <a:r>
              <a:rPr lang="en-US" dirty="0">
                <a:latin typeface="AdvTimes"/>
              </a:rPr>
              <a:t>dealing with a traumatic </a:t>
            </a:r>
            <a:r>
              <a:rPr lang="en-US" dirty="0" smtClean="0">
                <a:latin typeface="AdvTimes"/>
              </a:rPr>
              <a:t>past is “not implemented </a:t>
            </a:r>
            <a:r>
              <a:rPr lang="en-US" dirty="0">
                <a:latin typeface="AdvTimes"/>
              </a:rPr>
              <a:t>[so as] to memorialize an event of the past into </a:t>
            </a:r>
            <a:r>
              <a:rPr lang="en-US" dirty="0" smtClean="0">
                <a:latin typeface="AdvTimes"/>
              </a:rPr>
              <a:t>an indefinite </a:t>
            </a:r>
            <a:r>
              <a:rPr lang="en-US" dirty="0">
                <a:latin typeface="AdvTimes"/>
              </a:rPr>
              <a:t>future but is introduced as a therapeutic tool to cleanse, </a:t>
            </a:r>
            <a:r>
              <a:rPr lang="en-US" dirty="0" smtClean="0">
                <a:latin typeface="AdvTimes"/>
              </a:rPr>
              <a:t>to purge</a:t>
            </a:r>
            <a:r>
              <a:rPr lang="en-US" dirty="0">
                <a:latin typeface="AdvTimes"/>
              </a:rPr>
              <a:t>, to heal, to reconcile”</a:t>
            </a:r>
            <a:endParaRPr lang="en-US" dirty="0" smtClean="0"/>
          </a:p>
          <a:p>
            <a:r>
              <a:rPr lang="en-US" sz="2000" dirty="0" smtClean="0"/>
              <a:t>“remembering </a:t>
            </a:r>
            <a:r>
              <a:rPr lang="en-US" sz="2000" dirty="0"/>
              <a:t>in order to </a:t>
            </a:r>
            <a:r>
              <a:rPr lang="en-US" sz="2000" dirty="0" smtClean="0"/>
              <a:t>overcome” </a:t>
            </a:r>
            <a:r>
              <a:rPr lang="en-US" sz="2000" dirty="0" err="1"/>
              <a:t>Aleida</a:t>
            </a:r>
            <a:r>
              <a:rPr lang="en-US" sz="2000" dirty="0"/>
              <a:t> </a:t>
            </a:r>
            <a:r>
              <a:rPr lang="en-US" sz="2000" dirty="0" err="1"/>
              <a:t>Assmann</a:t>
            </a:r>
            <a:r>
              <a:rPr lang="en-US" sz="2000" dirty="0"/>
              <a:t> </a:t>
            </a:r>
            <a:endParaRPr lang="el-GR" sz="2000" dirty="0"/>
          </a:p>
        </p:txBody>
      </p:sp>
      <p:sp>
        <p:nvSpPr>
          <p:cNvPr id="7" name="Rectangle 6"/>
          <p:cNvSpPr/>
          <p:nvPr/>
        </p:nvSpPr>
        <p:spPr>
          <a:xfrm>
            <a:off x="2096429" y="0"/>
            <a:ext cx="7114478" cy="369332"/>
          </a:xfrm>
          <a:prstGeom prst="rect">
            <a:avLst/>
          </a:prstGeom>
          <a:solidFill>
            <a:schemeClr val="tx2">
              <a:lumMod val="50000"/>
            </a:schemeClr>
          </a:solidFill>
        </p:spPr>
        <p:txBody>
          <a:bodyPr wrap="square">
            <a:spAutoFit/>
          </a:bodyPr>
          <a:lstStyle/>
          <a:p>
            <a:r>
              <a:rPr lang="en-US" dirty="0" smtClean="0">
                <a:solidFill>
                  <a:schemeClr val="bg2"/>
                </a:solidFill>
                <a:latin typeface="Bahnschrift SemiBold SemiConden" panose="020B0502040204020203" pitchFamily="34" charset="0"/>
              </a:rPr>
              <a:t>From Remembering </a:t>
            </a:r>
            <a:r>
              <a:rPr lang="en-US" dirty="0">
                <a:solidFill>
                  <a:schemeClr val="bg2"/>
                </a:solidFill>
                <a:latin typeface="Bahnschrift SemiBold SemiConden" panose="020B0502040204020203" pitchFamily="34" charset="0"/>
              </a:rPr>
              <a:t>Ethnicity in </a:t>
            </a:r>
            <a:r>
              <a:rPr lang="en-US" i="1" dirty="0" smtClean="0">
                <a:solidFill>
                  <a:schemeClr val="bg2"/>
                </a:solidFill>
                <a:latin typeface="Bahnschrift SemiBold SemiConden" panose="020B0502040204020203" pitchFamily="34" charset="0"/>
              </a:rPr>
              <a:t>Middlesex </a:t>
            </a:r>
            <a:r>
              <a:rPr lang="en-US" dirty="0" smtClean="0">
                <a:solidFill>
                  <a:schemeClr val="bg2"/>
                </a:solidFill>
                <a:latin typeface="Bahnschrift SemiBold SemiConden" panose="020B0502040204020203" pitchFamily="34" charset="0"/>
              </a:rPr>
              <a:t>Trauma </a:t>
            </a:r>
            <a:r>
              <a:rPr lang="en-US" dirty="0">
                <a:solidFill>
                  <a:schemeClr val="bg2"/>
                </a:solidFill>
                <a:latin typeface="Bahnschrift SemiBold SemiConden" panose="020B0502040204020203" pitchFamily="34" charset="0"/>
              </a:rPr>
              <a:t>and the Tragicomic</a:t>
            </a:r>
            <a:endParaRPr lang="el-GR" dirty="0">
              <a:solidFill>
                <a:schemeClr val="bg2"/>
              </a:solidFill>
              <a:latin typeface="Bahnschrift SemiBold SemiConden" panose="020B0502040204020203" pitchFamily="34" charset="0"/>
            </a:endParaRPr>
          </a:p>
        </p:txBody>
      </p:sp>
    </p:spTree>
    <p:extLst>
      <p:ext uri="{BB962C8B-B14F-4D97-AF65-F5344CB8AC3E}">
        <p14:creationId xmlns:p14="http://schemas.microsoft.com/office/powerpoint/2010/main" val="222928469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4222" y="244743"/>
            <a:ext cx="4334934" cy="1253066"/>
          </a:xfrm>
          <a:solidFill>
            <a:schemeClr val="accent6">
              <a:lumMod val="60000"/>
              <a:lumOff val="40000"/>
            </a:schemeClr>
          </a:solidFill>
        </p:spPr>
        <p:txBody>
          <a:bodyPr>
            <a:noAutofit/>
          </a:bodyPr>
          <a:lstStyle/>
          <a:p>
            <a:r>
              <a:rPr lang="en-US" sz="2800" dirty="0" smtClean="0"/>
              <a:t>Julia Kristeva’s </a:t>
            </a:r>
            <a:br>
              <a:rPr lang="en-US" sz="2800" dirty="0" smtClean="0"/>
            </a:br>
            <a:r>
              <a:rPr lang="en-US" sz="2800" i="1" dirty="0" smtClean="0"/>
              <a:t>Powers </a:t>
            </a:r>
            <a:r>
              <a:rPr lang="en-US" sz="2800" i="1" dirty="0"/>
              <a:t>of Horror: An Essay on Abjection</a:t>
            </a:r>
            <a:r>
              <a:rPr lang="en-US" sz="2800" dirty="0"/>
              <a:t> (1982</a:t>
            </a:r>
            <a:r>
              <a:rPr lang="en-US" sz="2800" dirty="0" smtClean="0"/>
              <a:t>)</a:t>
            </a:r>
            <a:endParaRPr lang="el-GR" sz="2800" dirty="0"/>
          </a:p>
        </p:txBody>
      </p:sp>
      <p:sp>
        <p:nvSpPr>
          <p:cNvPr id="3" name="Content Placeholder 2"/>
          <p:cNvSpPr>
            <a:spLocks noGrp="1"/>
          </p:cNvSpPr>
          <p:nvPr>
            <p:ph idx="1"/>
          </p:nvPr>
        </p:nvSpPr>
        <p:spPr>
          <a:xfrm>
            <a:off x="79022" y="2031999"/>
            <a:ext cx="12237156" cy="4738077"/>
          </a:xfrm>
        </p:spPr>
        <p:txBody>
          <a:bodyPr>
            <a:normAutofit fontScale="92500" lnSpcReduction="10000"/>
          </a:bodyPr>
          <a:lstStyle/>
          <a:p>
            <a:pPr marL="0" indent="0">
              <a:buNone/>
            </a:pPr>
            <a:r>
              <a:rPr lang="en-US" dirty="0"/>
              <a:t>the vague sense of horror that permeates the boundary between the self and the other. In a broader sense, the term refers to the process by which </a:t>
            </a:r>
            <a:r>
              <a:rPr lang="en-US" dirty="0" err="1"/>
              <a:t>identificatory</a:t>
            </a:r>
            <a:r>
              <a:rPr lang="en-US" dirty="0"/>
              <a:t> regimes exclude subjects that they render unintelligible or beyond classification. As such, the abjection of others serves to maintain or reinforce boundaries that are threatened.</a:t>
            </a:r>
            <a:endParaRPr lang="en-US" dirty="0" smtClean="0"/>
          </a:p>
          <a:p>
            <a:pPr marL="0" indent="0">
              <a:buNone/>
            </a:pPr>
            <a:r>
              <a:rPr lang="en-US" dirty="0" smtClean="0"/>
              <a:t>- “</a:t>
            </a:r>
            <a:r>
              <a:rPr lang="en-US" dirty="0"/>
              <a:t>draws me toward the place where meaning collapses” </a:t>
            </a:r>
            <a:r>
              <a:rPr lang="en-US" dirty="0" smtClean="0"/>
              <a:t>“what </a:t>
            </a:r>
            <a:r>
              <a:rPr lang="en-US" dirty="0"/>
              <a:t>disturbs identity, system, order. What does not respect borders, positions, </a:t>
            </a:r>
            <a:r>
              <a:rPr lang="en-US" dirty="0" smtClean="0"/>
              <a:t>rules“</a:t>
            </a:r>
          </a:p>
          <a:p>
            <a:pPr>
              <a:buFontTx/>
              <a:buChar char="-"/>
            </a:pPr>
            <a:r>
              <a:rPr lang="en-US" dirty="0" smtClean="0"/>
              <a:t>encompasses </a:t>
            </a:r>
            <a:r>
              <a:rPr lang="en-US" dirty="0"/>
              <a:t>a kind of borderline uncertainty — ambiguous, horrifying, and polluting. </a:t>
            </a:r>
            <a:endParaRPr lang="en-US" dirty="0" smtClean="0"/>
          </a:p>
          <a:p>
            <a:pPr marL="0" indent="0">
              <a:buNone/>
            </a:pPr>
            <a:r>
              <a:rPr lang="en-US" dirty="0" smtClean="0"/>
              <a:t>It </a:t>
            </a:r>
            <a:r>
              <a:rPr lang="en-US" dirty="0"/>
              <a:t>is in this liminal space where the subject experiences a crisis of meaning in which transformation is possible — the difference between internal and external becomes </a:t>
            </a:r>
            <a:r>
              <a:rPr lang="en-US" dirty="0" smtClean="0"/>
              <a:t>unclear.</a:t>
            </a:r>
          </a:p>
          <a:p>
            <a:pPr marL="0" indent="0">
              <a:buNone/>
            </a:pPr>
            <a:r>
              <a:rPr lang="en-US" dirty="0"/>
              <a:t> the best modern literature </a:t>
            </a:r>
            <a:r>
              <a:rPr lang="en-US" dirty="0" smtClean="0"/>
              <a:t>explores </a:t>
            </a:r>
            <a:r>
              <a:rPr lang="en-US" dirty="0"/>
              <a:t>the place of the abject, a place where boundaries begin to breakdown, where we are confronted with an archaic space before such linguistic binaries as self/other or subject/object.</a:t>
            </a:r>
            <a:endParaRPr lang="en-US" dirty="0" smtClean="0"/>
          </a:p>
          <a:p>
            <a:pPr marL="0" indent="0">
              <a:buNone/>
            </a:pPr>
            <a:endParaRPr lang="en-US" dirty="0" smtClean="0"/>
          </a:p>
          <a:p>
            <a:pPr marL="0" indent="0">
              <a:buNone/>
            </a:pPr>
            <a:endParaRPr lang="el-GR" dirty="0"/>
          </a:p>
        </p:txBody>
      </p:sp>
      <p:sp>
        <p:nvSpPr>
          <p:cNvPr id="4" name="Rectangle 3"/>
          <p:cNvSpPr/>
          <p:nvPr/>
        </p:nvSpPr>
        <p:spPr>
          <a:xfrm>
            <a:off x="598312" y="0"/>
            <a:ext cx="5305777" cy="1569660"/>
          </a:xfrm>
          <a:prstGeom prst="rect">
            <a:avLst/>
          </a:prstGeom>
          <a:solidFill>
            <a:schemeClr val="accent1">
              <a:lumMod val="20000"/>
              <a:lumOff val="80000"/>
            </a:schemeClr>
          </a:solidFill>
        </p:spPr>
        <p:txBody>
          <a:bodyPr wrap="square">
            <a:spAutoFit/>
          </a:bodyPr>
          <a:lstStyle/>
          <a:p>
            <a:r>
              <a:rPr lang="en-US" sz="2400" dirty="0">
                <a:solidFill>
                  <a:srgbClr val="FF0000"/>
                </a:solidFill>
                <a:latin typeface="Kristen ITC" panose="03050502040202030202" pitchFamily="66" charset="0"/>
              </a:rPr>
              <a:t>“hermaphrodite” </a:t>
            </a:r>
            <a:r>
              <a:rPr lang="en-US" sz="2400" dirty="0" smtClean="0">
                <a:solidFill>
                  <a:srgbClr val="FF0000"/>
                </a:solidFill>
                <a:latin typeface="Kristen ITC" panose="03050502040202030202" pitchFamily="66" charset="0"/>
              </a:rPr>
              <a:t>: </a:t>
            </a:r>
            <a:r>
              <a:rPr lang="en-US" sz="2400" dirty="0">
                <a:solidFill>
                  <a:srgbClr val="FF0000"/>
                </a:solidFill>
                <a:latin typeface="Kristen ITC" panose="03050502040202030202" pitchFamily="66" charset="0"/>
              </a:rPr>
              <a:t>“Anything comprised of a combination of diverse or contradictory elements. See synonyms at MONSTER</a:t>
            </a:r>
            <a:r>
              <a:rPr lang="en-US" sz="2400" dirty="0" smtClean="0">
                <a:solidFill>
                  <a:srgbClr val="FF0000"/>
                </a:solidFill>
                <a:latin typeface="Kristen ITC" panose="03050502040202030202" pitchFamily="66" charset="0"/>
              </a:rPr>
              <a:t>”</a:t>
            </a:r>
            <a:endParaRPr lang="el-GR" sz="2400" dirty="0">
              <a:solidFill>
                <a:srgbClr val="FF0000"/>
              </a:solidFill>
            </a:endParaRPr>
          </a:p>
        </p:txBody>
      </p:sp>
    </p:spTree>
    <p:extLst>
      <p:ext uri="{BB962C8B-B14F-4D97-AF65-F5344CB8AC3E}">
        <p14:creationId xmlns:p14="http://schemas.microsoft.com/office/powerpoint/2010/main" val="4154351729"/>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5130" y="0"/>
            <a:ext cx="1752906" cy="2932133"/>
          </a:xfrm>
          <a:prstGeom prst="rect">
            <a:avLst/>
          </a:prstGeom>
        </p:spPr>
      </p:pic>
      <p:pic>
        <p:nvPicPr>
          <p:cNvPr id="5" name="Picture 4"/>
          <p:cNvPicPr>
            <a:picLocks noChangeAspect="1"/>
          </p:cNvPicPr>
          <p:nvPr/>
        </p:nvPicPr>
        <p:blipFill>
          <a:blip r:embed="rId3"/>
          <a:stretch>
            <a:fillRect/>
          </a:stretch>
        </p:blipFill>
        <p:spPr>
          <a:xfrm>
            <a:off x="2999623" y="0"/>
            <a:ext cx="2139579" cy="3354126"/>
          </a:xfrm>
          <a:prstGeom prst="rect">
            <a:avLst/>
          </a:prstGeom>
        </p:spPr>
      </p:pic>
      <p:pic>
        <p:nvPicPr>
          <p:cNvPr id="7" name="Picture 6"/>
          <p:cNvPicPr>
            <a:picLocks noChangeAspect="1"/>
          </p:cNvPicPr>
          <p:nvPr/>
        </p:nvPicPr>
        <p:blipFill>
          <a:blip r:embed="rId4"/>
          <a:stretch>
            <a:fillRect/>
          </a:stretch>
        </p:blipFill>
        <p:spPr>
          <a:xfrm>
            <a:off x="2977857" y="3359829"/>
            <a:ext cx="2139579" cy="3498171"/>
          </a:xfrm>
          <a:prstGeom prst="rect">
            <a:avLst/>
          </a:prstGeom>
        </p:spPr>
      </p:pic>
      <p:pic>
        <p:nvPicPr>
          <p:cNvPr id="8" name="Picture 7"/>
          <p:cNvPicPr>
            <a:picLocks noChangeAspect="1"/>
          </p:cNvPicPr>
          <p:nvPr/>
        </p:nvPicPr>
        <p:blipFill>
          <a:blip r:embed="rId5"/>
          <a:stretch>
            <a:fillRect/>
          </a:stretch>
        </p:blipFill>
        <p:spPr>
          <a:xfrm>
            <a:off x="8613774" y="782516"/>
            <a:ext cx="3019425" cy="4524375"/>
          </a:xfrm>
          <a:prstGeom prst="rect">
            <a:avLst/>
          </a:prstGeom>
        </p:spPr>
      </p:pic>
      <p:pic>
        <p:nvPicPr>
          <p:cNvPr id="10" name="Picture 9"/>
          <p:cNvPicPr>
            <a:picLocks noChangeAspect="1"/>
          </p:cNvPicPr>
          <p:nvPr/>
        </p:nvPicPr>
        <p:blipFill rotWithShape="1">
          <a:blip r:embed="rId6"/>
          <a:srcRect l="26103" t="3376" r="24938"/>
          <a:stretch/>
        </p:blipFill>
        <p:spPr>
          <a:xfrm>
            <a:off x="0" y="3196277"/>
            <a:ext cx="2448232" cy="3635349"/>
          </a:xfrm>
          <a:prstGeom prst="rect">
            <a:avLst/>
          </a:prstGeom>
        </p:spPr>
      </p:pic>
      <p:pic>
        <p:nvPicPr>
          <p:cNvPr id="11" name="Picture 10"/>
          <p:cNvPicPr>
            <a:picLocks noChangeAspect="1"/>
          </p:cNvPicPr>
          <p:nvPr/>
        </p:nvPicPr>
        <p:blipFill>
          <a:blip r:embed="rId7"/>
          <a:stretch>
            <a:fillRect/>
          </a:stretch>
        </p:blipFill>
        <p:spPr>
          <a:xfrm>
            <a:off x="5900991" y="3331192"/>
            <a:ext cx="2279449" cy="3555444"/>
          </a:xfrm>
          <a:prstGeom prst="rect">
            <a:avLst/>
          </a:prstGeom>
        </p:spPr>
      </p:pic>
      <p:pic>
        <p:nvPicPr>
          <p:cNvPr id="12" name="Picture 11"/>
          <p:cNvPicPr>
            <a:picLocks noChangeAspect="1"/>
          </p:cNvPicPr>
          <p:nvPr/>
        </p:nvPicPr>
        <p:blipFill>
          <a:blip r:embed="rId8"/>
          <a:stretch>
            <a:fillRect/>
          </a:stretch>
        </p:blipFill>
        <p:spPr>
          <a:xfrm>
            <a:off x="6050848" y="155971"/>
            <a:ext cx="1979734" cy="3040306"/>
          </a:xfrm>
          <a:prstGeom prst="rect">
            <a:avLst/>
          </a:prstGeom>
        </p:spPr>
      </p:pic>
    </p:spTree>
    <p:extLst>
      <p:ext uri="{BB962C8B-B14F-4D97-AF65-F5344CB8AC3E}">
        <p14:creationId xmlns:p14="http://schemas.microsoft.com/office/powerpoint/2010/main" val="367956823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2232377" cy="1418224"/>
          </a:xfrm>
        </p:spPr>
        <p:txBody>
          <a:bodyPr>
            <a:normAutofit fontScale="90000"/>
          </a:bodyPr>
          <a:lstStyle/>
          <a:p>
            <a:r>
              <a:rPr lang="en-US" sz="4000" dirty="0" smtClean="0"/>
              <a:t>Narrative voice </a:t>
            </a:r>
            <a:r>
              <a:rPr lang="en-US" dirty="0" smtClean="0"/>
              <a:t/>
            </a:r>
            <a:br>
              <a:rPr lang="en-US" dirty="0" smtClean="0"/>
            </a:br>
            <a:endParaRPr lang="el-GR" sz="3200" dirty="0"/>
          </a:p>
        </p:txBody>
      </p:sp>
      <p:sp>
        <p:nvSpPr>
          <p:cNvPr id="3" name="Content Placeholder 2"/>
          <p:cNvSpPr>
            <a:spLocks noGrp="1"/>
          </p:cNvSpPr>
          <p:nvPr>
            <p:ph idx="1"/>
          </p:nvPr>
        </p:nvSpPr>
        <p:spPr>
          <a:xfrm>
            <a:off x="169332" y="2050402"/>
            <a:ext cx="6615289" cy="4807598"/>
          </a:xfrm>
        </p:spPr>
        <p:txBody>
          <a:bodyPr>
            <a:noAutofit/>
          </a:bodyPr>
          <a:lstStyle/>
          <a:p>
            <a:r>
              <a:rPr lang="en-US" sz="1800" b="1" dirty="0">
                <a:latin typeface="Baskerville Old Face" panose="02020602080505020303" pitchFamily="18" charset="0"/>
              </a:rPr>
              <a:t>described as “a position that might be called limited omniscience</a:t>
            </a:r>
            <a:r>
              <a:rPr lang="en-US" sz="1800" b="1" dirty="0" smtClean="0">
                <a:latin typeface="Baskerville Old Face" panose="02020602080505020303" pitchFamily="18" charset="0"/>
              </a:rPr>
              <a:t>.”</a:t>
            </a:r>
          </a:p>
          <a:p>
            <a:r>
              <a:rPr lang="en-US" sz="1800" b="1" dirty="0" smtClean="0">
                <a:latin typeface="Baskerville Old Face" panose="02020602080505020303" pitchFamily="18" charset="0"/>
              </a:rPr>
              <a:t> “</a:t>
            </a:r>
            <a:r>
              <a:rPr lang="en-US" sz="1800" b="1" dirty="0">
                <a:latin typeface="Baskerville Old Face" panose="02020602080505020303" pitchFamily="18" charset="0"/>
              </a:rPr>
              <a:t>something like fantastic or speculative </a:t>
            </a:r>
            <a:r>
              <a:rPr lang="en-US" sz="1800" b="1" dirty="0" smtClean="0">
                <a:latin typeface="Baskerville Old Face" panose="02020602080505020303" pitchFamily="18" charset="0"/>
              </a:rPr>
              <a:t>omniscience.” Even </a:t>
            </a:r>
            <a:r>
              <a:rPr lang="en-US" sz="1800" b="1" dirty="0">
                <a:latin typeface="Baskerville Old Face" panose="02020602080505020303" pitchFamily="18" charset="0"/>
              </a:rPr>
              <a:t>though Cal speaks of his “prenatal omniscience” </a:t>
            </a:r>
            <a:r>
              <a:rPr lang="en-US" sz="1800" b="1" dirty="0" smtClean="0">
                <a:latin typeface="Baskerville Old Face" panose="02020602080505020303" pitchFamily="18" charset="0"/>
              </a:rPr>
              <a:t>(211), it </a:t>
            </a:r>
            <a:r>
              <a:rPr lang="en-US" sz="1800" b="1" dirty="0">
                <a:latin typeface="Baskerville Old Face" panose="02020602080505020303" pitchFamily="18" charset="0"/>
              </a:rPr>
              <a:t>soon becomes clear that his omniscience is not actually lost at birth. </a:t>
            </a:r>
            <a:endParaRPr lang="en-US" sz="1800" b="1" dirty="0" smtClean="0">
              <a:latin typeface="Baskerville Old Face" panose="02020602080505020303" pitchFamily="18" charset="0"/>
            </a:endParaRPr>
          </a:p>
          <a:p>
            <a:r>
              <a:rPr lang="en-US" sz="1800" b="1" dirty="0" smtClean="0">
                <a:latin typeface="Baskerville Old Face" panose="02020602080505020303" pitchFamily="18" charset="0"/>
              </a:rPr>
              <a:t>Despite </a:t>
            </a:r>
            <a:r>
              <a:rPr lang="en-US" sz="1800" b="1" dirty="0">
                <a:latin typeface="Baskerville Old Face" panose="02020602080505020303" pitchFamily="18" charset="0"/>
              </a:rPr>
              <a:t>his being aware of the impossibility of remembering his first day, Cal’s first memory consists of being assigned feminine sexuality at birth: “I said it was impossible, but still I remember this” </a:t>
            </a:r>
            <a:r>
              <a:rPr lang="en-US" sz="1800" b="1" dirty="0" smtClean="0">
                <a:latin typeface="Baskerville Old Face" panose="02020602080505020303" pitchFamily="18" charset="0"/>
              </a:rPr>
              <a:t>(215</a:t>
            </a:r>
            <a:r>
              <a:rPr lang="en-US" sz="1800" b="1" dirty="0">
                <a:latin typeface="Baskerville Old Face" panose="02020602080505020303" pitchFamily="18" charset="0"/>
              </a:rPr>
              <a:t>). </a:t>
            </a:r>
            <a:endParaRPr lang="en-US" sz="1800" b="1" dirty="0" smtClean="0">
              <a:latin typeface="Baskerville Old Face" panose="02020602080505020303" pitchFamily="18" charset="0"/>
            </a:endParaRPr>
          </a:p>
          <a:p>
            <a:r>
              <a:rPr lang="en-US" sz="1800" b="1" dirty="0" smtClean="0">
                <a:latin typeface="Baskerville Old Face" panose="02020602080505020303" pitchFamily="18" charset="0"/>
              </a:rPr>
              <a:t>His </a:t>
            </a:r>
            <a:r>
              <a:rPr lang="en-US" sz="1800" b="1" dirty="0">
                <a:latin typeface="Baskerville Old Face" panose="02020602080505020303" pitchFamily="18" charset="0"/>
              </a:rPr>
              <a:t>ability to enter other people’s minds prevails so that he can “be honest and record Milton’s thoughts as they occurred to him” </a:t>
            </a:r>
            <a:r>
              <a:rPr lang="en-US" sz="1800" b="1" dirty="0" smtClean="0">
                <a:latin typeface="Baskerville Old Face" panose="02020602080505020303" pitchFamily="18" charset="0"/>
              </a:rPr>
              <a:t>(511</a:t>
            </a:r>
            <a:r>
              <a:rPr lang="en-US" sz="1800" b="1" dirty="0">
                <a:latin typeface="Baskerville Old Face" panose="02020602080505020303" pitchFamily="18" charset="0"/>
              </a:rPr>
              <a:t>). </a:t>
            </a:r>
            <a:endParaRPr lang="en-US" sz="1800" b="1" dirty="0" smtClean="0">
              <a:latin typeface="Baskerville Old Face" panose="02020602080505020303" pitchFamily="18" charset="0"/>
            </a:endParaRPr>
          </a:p>
          <a:p>
            <a:r>
              <a:rPr lang="en-US" sz="1800" b="1" dirty="0" smtClean="0">
                <a:latin typeface="Baskerville Old Face" panose="02020602080505020303" pitchFamily="18" charset="0"/>
              </a:rPr>
              <a:t>At </a:t>
            </a:r>
            <a:r>
              <a:rPr lang="en-US" sz="1800" b="1" dirty="0">
                <a:latin typeface="Baskerville Old Face" panose="02020602080505020303" pitchFamily="18" charset="0"/>
              </a:rPr>
              <a:t>other times, his memory fails him, </a:t>
            </a:r>
            <a:r>
              <a:rPr lang="en-US" sz="1800" b="1" dirty="0" smtClean="0">
                <a:latin typeface="Baskerville Old Face" panose="02020602080505020303" pitchFamily="18" charset="0"/>
              </a:rPr>
              <a:t>when </a:t>
            </a:r>
            <a:r>
              <a:rPr lang="en-US" sz="1800" b="1" dirty="0">
                <a:latin typeface="Baskerville Old Face" panose="02020602080505020303" pitchFamily="18" charset="0"/>
              </a:rPr>
              <a:t>describing a childhood birthday with the obligatory candles on the birthday cake: “What did I wish for at seven? I don’t remember” </a:t>
            </a:r>
            <a:r>
              <a:rPr lang="en-US" sz="1800" b="1" dirty="0" smtClean="0">
                <a:latin typeface="Baskerville Old Face" panose="02020602080505020303" pitchFamily="18" charset="0"/>
              </a:rPr>
              <a:t>(227</a:t>
            </a:r>
            <a:r>
              <a:rPr lang="en-US" sz="1800" b="1" dirty="0">
                <a:latin typeface="Baskerville Old Face" panose="02020602080505020303" pitchFamily="18" charset="0"/>
              </a:rPr>
              <a:t>). </a:t>
            </a:r>
            <a:endParaRPr lang="en-US" sz="1800" b="1" dirty="0" smtClean="0">
              <a:latin typeface="Baskerville Old Face" panose="02020602080505020303" pitchFamily="18" charset="0"/>
            </a:endParaRPr>
          </a:p>
          <a:p>
            <a:r>
              <a:rPr lang="en-US" sz="1800" b="1" dirty="0" smtClean="0">
                <a:latin typeface="Baskerville Old Face" panose="02020602080505020303" pitchFamily="18" charset="0"/>
              </a:rPr>
              <a:t>At </a:t>
            </a:r>
            <a:r>
              <a:rPr lang="en-US" sz="1800" b="1" dirty="0">
                <a:latin typeface="Baskerville Old Face" panose="02020602080505020303" pitchFamily="18" charset="0"/>
              </a:rPr>
              <a:t>his birth, he does not lose his omniscience as he claims, but instead he takes on a more subjective perspective, allowing his account to become “colored by the experience of being part of the event” </a:t>
            </a:r>
            <a:r>
              <a:rPr lang="en-US" sz="1800" b="1" dirty="0" smtClean="0">
                <a:latin typeface="Baskerville Old Face" panose="02020602080505020303" pitchFamily="18" charset="0"/>
              </a:rPr>
              <a:t>(217</a:t>
            </a:r>
            <a:r>
              <a:rPr lang="en-US" sz="1800" b="1" dirty="0">
                <a:latin typeface="Baskerville Old Face" panose="02020602080505020303" pitchFamily="18" charset="0"/>
              </a:rPr>
              <a:t>) </a:t>
            </a:r>
            <a:endParaRPr lang="el-GR" sz="1800" b="1" dirty="0"/>
          </a:p>
        </p:txBody>
      </p:sp>
      <p:cxnSp>
        <p:nvCxnSpPr>
          <p:cNvPr id="5" name="Elbow Connector 4"/>
          <p:cNvCxnSpPr/>
          <p:nvPr/>
        </p:nvCxnSpPr>
        <p:spPr>
          <a:xfrm flipV="1">
            <a:off x="2297420" y="632178"/>
            <a:ext cx="2601958" cy="41477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a:off x="2899089" y="480231"/>
            <a:ext cx="1976121" cy="1041509"/>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196555" y="365126"/>
            <a:ext cx="2028334" cy="523220"/>
          </a:xfrm>
          <a:prstGeom prst="rect">
            <a:avLst/>
          </a:prstGeom>
          <a:solidFill>
            <a:schemeClr val="accent4">
              <a:lumMod val="40000"/>
              <a:lumOff val="60000"/>
            </a:schemeClr>
          </a:solidFill>
        </p:spPr>
        <p:txBody>
          <a:bodyPr wrap="square">
            <a:spAutoFit/>
          </a:bodyPr>
          <a:lstStyle/>
          <a:p>
            <a:r>
              <a:rPr lang="en-US" sz="2800" dirty="0"/>
              <a:t>autodiegetic</a:t>
            </a:r>
            <a:r>
              <a:rPr lang="en-US" dirty="0"/>
              <a:t> </a:t>
            </a:r>
            <a:endParaRPr lang="el-GR" dirty="0"/>
          </a:p>
        </p:txBody>
      </p:sp>
      <p:sp>
        <p:nvSpPr>
          <p:cNvPr id="12" name="Rectangle 11"/>
          <p:cNvSpPr/>
          <p:nvPr/>
        </p:nvSpPr>
        <p:spPr>
          <a:xfrm>
            <a:off x="5207844" y="1282772"/>
            <a:ext cx="1780759" cy="523220"/>
          </a:xfrm>
          <a:prstGeom prst="rect">
            <a:avLst/>
          </a:prstGeom>
          <a:solidFill>
            <a:schemeClr val="accent6">
              <a:lumMod val="40000"/>
              <a:lumOff val="60000"/>
            </a:schemeClr>
          </a:solidFill>
        </p:spPr>
        <p:txBody>
          <a:bodyPr wrap="square">
            <a:spAutoFit/>
          </a:bodyPr>
          <a:lstStyle/>
          <a:p>
            <a:r>
              <a:rPr lang="en-US" sz="2800" dirty="0"/>
              <a:t>omniscient</a:t>
            </a:r>
            <a:endParaRPr lang="el-GR" sz="2800" dirty="0"/>
          </a:p>
        </p:txBody>
      </p:sp>
      <p:sp>
        <p:nvSpPr>
          <p:cNvPr id="13" name="Rectangle 12"/>
          <p:cNvSpPr/>
          <p:nvPr/>
        </p:nvSpPr>
        <p:spPr>
          <a:xfrm>
            <a:off x="7321237" y="117693"/>
            <a:ext cx="4870763" cy="6740307"/>
          </a:xfrm>
          <a:prstGeom prst="rect">
            <a:avLst/>
          </a:prstGeom>
        </p:spPr>
        <p:txBody>
          <a:bodyPr wrap="square">
            <a:spAutoFit/>
          </a:bodyPr>
          <a:lstStyle/>
          <a:p>
            <a:r>
              <a:rPr lang="en-US" dirty="0">
                <a:latin typeface="Bahnschrift" panose="020B0502040204020203" pitchFamily="34" charset="0"/>
              </a:rPr>
              <a:t>Cal “occasionally admits he’s filling in details, extrapolating from the available evidence, making things </a:t>
            </a:r>
            <a:r>
              <a:rPr lang="en-US" dirty="0" smtClean="0">
                <a:latin typeface="Bahnschrift" panose="020B0502040204020203" pitchFamily="34" charset="0"/>
              </a:rPr>
              <a:t>up,” (72</a:t>
            </a:r>
            <a:r>
              <a:rPr lang="en-US" dirty="0">
                <a:latin typeface="Bahnschrift" panose="020B0502040204020203" pitchFamily="34" charset="0"/>
              </a:rPr>
              <a:t>). </a:t>
            </a:r>
            <a:r>
              <a:rPr lang="en-US" dirty="0" smtClean="0">
                <a:latin typeface="Bahnschrift" panose="020B0502040204020203" pitchFamily="34" charset="0"/>
              </a:rPr>
              <a:t>The </a:t>
            </a:r>
            <a:r>
              <a:rPr lang="en-US" dirty="0">
                <a:latin typeface="Bahnschrift" panose="020B0502040204020203" pitchFamily="34" charset="0"/>
              </a:rPr>
              <a:t>story that the reader is </a:t>
            </a:r>
            <a:r>
              <a:rPr lang="en-US" dirty="0" smtClean="0">
                <a:latin typeface="Bahnschrift" panose="020B0502040204020203" pitchFamily="34" charset="0"/>
              </a:rPr>
              <a:t>told </a:t>
            </a:r>
            <a:r>
              <a:rPr lang="en-US" dirty="0">
                <a:latin typeface="Bahnschrift" panose="020B0502040204020203" pitchFamily="34" charset="0"/>
              </a:rPr>
              <a:t>is coherent in its relevance for Cal’s process of coming to terms with himself and establishing a coherent identity. </a:t>
            </a:r>
            <a:r>
              <a:rPr lang="en-US" dirty="0" smtClean="0">
                <a:latin typeface="Bahnschrift" panose="020B0502040204020203" pitchFamily="34" charset="0"/>
              </a:rPr>
              <a:t> The </a:t>
            </a:r>
            <a:r>
              <a:rPr lang="en-US" dirty="0">
                <a:latin typeface="Bahnschrift" panose="020B0502040204020203" pitchFamily="34" charset="0"/>
              </a:rPr>
              <a:t>narrative with which the reader is </a:t>
            </a:r>
            <a:r>
              <a:rPr lang="en-US" dirty="0" smtClean="0">
                <a:latin typeface="Bahnschrift" panose="020B0502040204020203" pitchFamily="34" charset="0"/>
              </a:rPr>
              <a:t>presented </a:t>
            </a:r>
            <a:r>
              <a:rPr lang="en-US" dirty="0">
                <a:latin typeface="Bahnschrift" panose="020B0502040204020203" pitchFamily="34" charset="0"/>
              </a:rPr>
              <a:t>does not differ remarkably from the one Cal produced for Dr. </a:t>
            </a:r>
            <a:r>
              <a:rPr lang="en-US" dirty="0" err="1">
                <a:latin typeface="Bahnschrift" panose="020B0502040204020203" pitchFamily="34" charset="0"/>
              </a:rPr>
              <a:t>Luce</a:t>
            </a:r>
            <a:r>
              <a:rPr lang="en-US" dirty="0" smtClean="0">
                <a:latin typeface="Bahnschrift" panose="020B0502040204020203" pitchFamily="34" charset="0"/>
              </a:rPr>
              <a:t>:</a:t>
            </a:r>
          </a:p>
          <a:p>
            <a:r>
              <a:rPr lang="en-US" dirty="0" smtClean="0">
                <a:latin typeface="Bahnschrift" panose="020B0502040204020203" pitchFamily="34" charset="0"/>
              </a:rPr>
              <a:t> </a:t>
            </a:r>
            <a:r>
              <a:rPr lang="en-US" dirty="0">
                <a:latin typeface="Bahnschrift" panose="020B0502040204020203" pitchFamily="34" charset="0"/>
              </a:rPr>
              <a:t>“I quickly discovered that telling the truth wasn’t nearly as much fun as making things up. I also knew that I was writing for an audience – Dr. </a:t>
            </a:r>
            <a:r>
              <a:rPr lang="en-US" dirty="0" err="1" smtClean="0">
                <a:latin typeface="Bahnschrift" panose="020B0502040204020203" pitchFamily="34" charset="0"/>
              </a:rPr>
              <a:t>Luce</a:t>
            </a:r>
            <a:r>
              <a:rPr lang="en-US" dirty="0" smtClean="0">
                <a:latin typeface="Bahnschrift" panose="020B0502040204020203" pitchFamily="34" charset="0"/>
              </a:rPr>
              <a:t>. I </a:t>
            </a:r>
            <a:r>
              <a:rPr lang="en-US" dirty="0">
                <a:latin typeface="Bahnschrift" panose="020B0502040204020203" pitchFamily="34" charset="0"/>
              </a:rPr>
              <a:t>fictionalized </a:t>
            </a:r>
            <a:r>
              <a:rPr lang="en-US" dirty="0" smtClean="0">
                <a:latin typeface="Bahnschrift" panose="020B0502040204020203" pitchFamily="34" charset="0"/>
              </a:rPr>
              <a:t>and </a:t>
            </a:r>
            <a:r>
              <a:rPr lang="en-US" dirty="0">
                <a:latin typeface="Bahnschrift" panose="020B0502040204020203" pitchFamily="34" charset="0"/>
              </a:rPr>
              <a:t>it was amazing how it worked: the tiniest bit of truth made credible the greatest lies” </a:t>
            </a:r>
            <a:r>
              <a:rPr lang="en-US" dirty="0" smtClean="0">
                <a:latin typeface="Bahnschrift" panose="020B0502040204020203" pitchFamily="34" charset="0"/>
              </a:rPr>
              <a:t>(418</a:t>
            </a:r>
            <a:r>
              <a:rPr lang="en-US" dirty="0">
                <a:latin typeface="Bahnschrift" panose="020B0502040204020203" pitchFamily="34" charset="0"/>
              </a:rPr>
              <a:t>). </a:t>
            </a:r>
            <a:r>
              <a:rPr lang="en-US" dirty="0" smtClean="0">
                <a:latin typeface="Bahnschrift" panose="020B0502040204020203" pitchFamily="34" charset="0"/>
              </a:rPr>
              <a:t>Cal’s </a:t>
            </a:r>
            <a:r>
              <a:rPr lang="en-US" dirty="0">
                <a:latin typeface="Bahnschrift" panose="020B0502040204020203" pitchFamily="34" charset="0"/>
              </a:rPr>
              <a:t>present account is </a:t>
            </a:r>
            <a:r>
              <a:rPr lang="en-US" dirty="0" smtClean="0">
                <a:latin typeface="Bahnschrift" panose="020B0502040204020203" pitchFamily="34" charset="0"/>
              </a:rPr>
              <a:t>geared </a:t>
            </a:r>
            <a:r>
              <a:rPr lang="en-US" dirty="0">
                <a:latin typeface="Bahnschrift" panose="020B0502040204020203" pitchFamily="34" charset="0"/>
              </a:rPr>
              <a:t>towards an audience: “If this story is written only for myself, then so be it. But it doesn’t feel that way. I feel you out there, reader” </a:t>
            </a:r>
            <a:r>
              <a:rPr lang="en-US" dirty="0" smtClean="0">
                <a:latin typeface="Bahnschrift" panose="020B0502040204020203" pitchFamily="34" charset="0"/>
              </a:rPr>
              <a:t>(319</a:t>
            </a:r>
            <a:r>
              <a:rPr lang="en-US" dirty="0">
                <a:latin typeface="Bahnschrift" panose="020B0502040204020203" pitchFamily="34" charset="0"/>
              </a:rPr>
              <a:t>). </a:t>
            </a:r>
            <a:endParaRPr lang="en-US" dirty="0" smtClean="0">
              <a:latin typeface="Bahnschrift" panose="020B0502040204020203" pitchFamily="34" charset="0"/>
            </a:endParaRPr>
          </a:p>
          <a:p>
            <a:r>
              <a:rPr lang="en-US" dirty="0" smtClean="0">
                <a:latin typeface="Bahnschrift" panose="020B0502040204020203" pitchFamily="34" charset="0"/>
              </a:rPr>
              <a:t>Middlesex </a:t>
            </a:r>
            <a:r>
              <a:rPr lang="en-US" dirty="0">
                <a:latin typeface="Bahnschrift" panose="020B0502040204020203" pitchFamily="34" charset="0"/>
              </a:rPr>
              <a:t>is not about giving a truthful account of a family’s immigration and their successful integration into the new country, but rather about a coherent construction of identity to be achieved by the narrator.</a:t>
            </a:r>
            <a:endParaRPr lang="el-GR" dirty="0">
              <a:latin typeface="Bahnschrift" panose="020B0502040204020203" pitchFamily="34" charset="0"/>
            </a:endParaRPr>
          </a:p>
        </p:txBody>
      </p:sp>
    </p:spTree>
    <p:extLst>
      <p:ext uri="{BB962C8B-B14F-4D97-AF65-F5344CB8AC3E}">
        <p14:creationId xmlns:p14="http://schemas.microsoft.com/office/powerpoint/2010/main" val="3406478717"/>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933" y="423746"/>
            <a:ext cx="11485756" cy="5753217"/>
          </a:xfrm>
        </p:spPr>
        <p:txBody>
          <a:bodyPr>
            <a:normAutofit fontScale="92500"/>
          </a:bodyPr>
          <a:lstStyle/>
          <a:p>
            <a:r>
              <a:rPr lang="en-US" dirty="0" smtClean="0"/>
              <a:t> </a:t>
            </a:r>
            <a:r>
              <a:rPr lang="en-US" dirty="0"/>
              <a:t>In a decade of solid, original research, </a:t>
            </a:r>
            <a:r>
              <a:rPr lang="en-US" dirty="0" err="1"/>
              <a:t>Luce</a:t>
            </a:r>
            <a:r>
              <a:rPr lang="en-US" dirty="0"/>
              <a:t> made his second great discovery: that gender identity is established very early on in life, about the age of two. Gender was like a native tongue; it didn’t exist before birth but was imprinted in the brain during childhood, never disappearing. Children learn to speak male or female the way they learn to speak English or French.” </a:t>
            </a:r>
            <a:r>
              <a:rPr lang="en-US" dirty="0" smtClean="0"/>
              <a:t>(411)</a:t>
            </a:r>
          </a:p>
          <a:p>
            <a:endParaRPr lang="en-US" dirty="0"/>
          </a:p>
          <a:p>
            <a:r>
              <a:rPr lang="en-US" dirty="0" smtClean="0"/>
              <a:t>“</a:t>
            </a:r>
            <a:r>
              <a:rPr lang="en-US" dirty="0" err="1" smtClean="0"/>
              <a:t>Luce</a:t>
            </a:r>
            <a:r>
              <a:rPr lang="en-US" dirty="0" smtClean="0"/>
              <a:t> even analyzed my prose style to see if I wrote in a linear, masculine way, or in a circular, feminine one. All I know is this: despite my androgenized brain, there’s an innate feminine circularity in the story I have to tell”</a:t>
            </a:r>
          </a:p>
          <a:p>
            <a:r>
              <a:rPr lang="en-US" dirty="0" smtClean="0"/>
              <a:t>"Living sends a person not out into the future but back into the past," Cal reflects, "to childhood and before birth, finally, to commune with the dead. You get older, you puff on the stairs, you enter the body of your father. From there it’s only a quick jump to your grandparents, and then before you know it you’re time-traveling.”</a:t>
            </a:r>
          </a:p>
          <a:p>
            <a:endParaRPr lang="el-GR" dirty="0"/>
          </a:p>
        </p:txBody>
      </p:sp>
    </p:spTree>
    <p:extLst>
      <p:ext uri="{BB962C8B-B14F-4D97-AF65-F5344CB8AC3E}">
        <p14:creationId xmlns:p14="http://schemas.microsoft.com/office/powerpoint/2010/main" val="420797940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Judith </a:t>
            </a:r>
            <a:r>
              <a:rPr lang="en-US" dirty="0" smtClean="0"/>
              <a:t>Butler, </a:t>
            </a:r>
            <a:r>
              <a:rPr lang="en-US" i="1" dirty="0" smtClean="0"/>
              <a:t>Undoing Gender</a:t>
            </a:r>
            <a:r>
              <a:rPr lang="en-US" i="1" dirty="0"/>
              <a:t> </a:t>
            </a:r>
            <a:r>
              <a:rPr lang="en-US" dirty="0" smtClean="0"/>
              <a:t>(2004)</a:t>
            </a:r>
            <a:endParaRPr lang="el-GR" dirty="0"/>
          </a:p>
        </p:txBody>
      </p:sp>
      <p:sp>
        <p:nvSpPr>
          <p:cNvPr id="3" name="Content Placeholder 2"/>
          <p:cNvSpPr>
            <a:spLocks noGrp="1"/>
          </p:cNvSpPr>
          <p:nvPr>
            <p:ph idx="1"/>
          </p:nvPr>
        </p:nvSpPr>
        <p:spPr>
          <a:xfrm>
            <a:off x="672611" y="1497257"/>
            <a:ext cx="10846777" cy="2526567"/>
          </a:xfrm>
          <a:solidFill>
            <a:schemeClr val="accent2">
              <a:lumMod val="40000"/>
              <a:lumOff val="60000"/>
            </a:schemeClr>
          </a:solidFill>
        </p:spPr>
        <p:txBody>
          <a:bodyPr>
            <a:normAutofit/>
          </a:bodyPr>
          <a:lstStyle/>
          <a:p>
            <a:r>
              <a:rPr lang="en-US" dirty="0" smtClean="0"/>
              <a:t>She addresses </a:t>
            </a:r>
            <a:r>
              <a:rPr lang="en-US" dirty="0"/>
              <a:t>the complex of bodies and gender, social and </a:t>
            </a:r>
            <a:r>
              <a:rPr lang="en-US" dirty="0" smtClean="0"/>
              <a:t>biological</a:t>
            </a:r>
            <a:r>
              <a:rPr lang="en-US" dirty="0"/>
              <a:t>: </a:t>
            </a:r>
            <a:endParaRPr lang="en-US" dirty="0" smtClean="0"/>
          </a:p>
          <a:p>
            <a:pPr marL="0" indent="0">
              <a:buNone/>
            </a:pPr>
            <a:r>
              <a:rPr lang="en-US" dirty="0" smtClean="0"/>
              <a:t>the </a:t>
            </a:r>
            <a:r>
              <a:rPr lang="en-US" dirty="0"/>
              <a:t>debates concerning the theoretical priority of sexual difference to gender, of gender to sexuality, of sexuality to gender, are all cross-cut by another kind of problem, a problem that sexual difference poses, namely, the permanent difficulty of determining where the biological, the psychic, the discursive, the social begin and </a:t>
            </a:r>
            <a:r>
              <a:rPr lang="en-US" dirty="0" smtClean="0"/>
              <a:t>end </a:t>
            </a:r>
            <a:r>
              <a:rPr lang="en-US" dirty="0"/>
              <a:t>("End of Sexual Difference" </a:t>
            </a:r>
            <a:r>
              <a:rPr lang="en-US" dirty="0" smtClean="0"/>
              <a:t>426)</a:t>
            </a:r>
          </a:p>
          <a:p>
            <a:pPr marL="0" indent="0">
              <a:buNone/>
            </a:pPr>
            <a:endParaRPr lang="el-GR" dirty="0"/>
          </a:p>
        </p:txBody>
      </p:sp>
      <p:sp>
        <p:nvSpPr>
          <p:cNvPr id="4" name="Rectangle 3"/>
          <p:cNvSpPr/>
          <p:nvPr/>
        </p:nvSpPr>
        <p:spPr>
          <a:xfrm>
            <a:off x="290147" y="4510454"/>
            <a:ext cx="11746522" cy="1938992"/>
          </a:xfrm>
          <a:prstGeom prst="rect">
            <a:avLst/>
          </a:prstGeom>
          <a:solidFill>
            <a:schemeClr val="accent4">
              <a:lumMod val="40000"/>
              <a:lumOff val="60000"/>
            </a:schemeClr>
          </a:solidFill>
        </p:spPr>
        <p:txBody>
          <a:bodyPr wrap="square">
            <a:spAutoFit/>
          </a:bodyPr>
          <a:lstStyle/>
          <a:p>
            <a:r>
              <a:rPr lang="en-US" sz="2400" dirty="0" smtClean="0">
                <a:latin typeface="AdvTimes-i"/>
              </a:rPr>
              <a:t>Butler </a:t>
            </a:r>
            <a:r>
              <a:rPr lang="en-US" sz="2400" dirty="0">
                <a:latin typeface="AdvTimes-i"/>
              </a:rPr>
              <a:t>employs Kristeva's concept of abjection to discuss the often problematic embodiment of sexuality and gender. Specifically, Butler explores how normative heterosexual identities are circumscribed via a process that rejects and excludes “figures of homosexual abjection</a:t>
            </a:r>
            <a:r>
              <a:rPr lang="en-US" sz="2400" dirty="0" smtClean="0">
                <a:latin typeface="AdvTimes-i"/>
              </a:rPr>
              <a:t>”  that challenge heteronormative </a:t>
            </a:r>
            <a:r>
              <a:rPr lang="en-US" sz="2400" dirty="0">
                <a:latin typeface="AdvTimes-i"/>
              </a:rPr>
              <a:t>understandings of gender, sex, bodies, </a:t>
            </a:r>
            <a:r>
              <a:rPr lang="en-US" sz="2400" dirty="0" smtClean="0">
                <a:latin typeface="AdvTimes-i"/>
              </a:rPr>
              <a:t>embodiment.</a:t>
            </a:r>
            <a:endParaRPr lang="el-GR" sz="2400" dirty="0">
              <a:latin typeface="AdvTimes-i"/>
            </a:endParaRPr>
          </a:p>
        </p:txBody>
      </p:sp>
    </p:spTree>
    <p:extLst>
      <p:ext uri="{BB962C8B-B14F-4D97-AF65-F5344CB8AC3E}">
        <p14:creationId xmlns:p14="http://schemas.microsoft.com/office/powerpoint/2010/main" val="71832684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67268"/>
            <a:ext cx="7370957" cy="6779942"/>
          </a:xfrm>
        </p:spPr>
        <p:txBody>
          <a:bodyPr>
            <a:normAutofit/>
          </a:bodyPr>
          <a:lstStyle/>
          <a:p>
            <a:r>
              <a:rPr lang="en-US" dirty="0"/>
              <a:t>In choosing to </a:t>
            </a:r>
            <a:r>
              <a:rPr lang="en-US" dirty="0" smtClean="0"/>
              <a:t>become Americans</a:t>
            </a:r>
            <a:r>
              <a:rPr lang="en-US" dirty="0"/>
              <a:t>, Cal’s grandparents </a:t>
            </a:r>
            <a:r>
              <a:rPr lang="en-US" dirty="0" smtClean="0"/>
              <a:t>acquiesce </a:t>
            </a:r>
            <a:r>
              <a:rPr lang="en-US" dirty="0"/>
              <a:t>to </a:t>
            </a:r>
            <a:r>
              <a:rPr lang="en-US" dirty="0" smtClean="0"/>
              <a:t>the rules </a:t>
            </a:r>
            <a:r>
              <a:rPr lang="en-US" dirty="0"/>
              <a:t>of the New World. However, their comic transformations hint </a:t>
            </a:r>
            <a:r>
              <a:rPr lang="en-US" dirty="0" smtClean="0"/>
              <a:t>at the </a:t>
            </a:r>
            <a:r>
              <a:rPr lang="en-US" dirty="0"/>
              <a:t>impossibility of the ideal fusion of races and they only </a:t>
            </a:r>
            <a:r>
              <a:rPr lang="en-US" dirty="0" smtClean="0"/>
              <a:t>apparently abandon </a:t>
            </a:r>
            <a:r>
              <a:rPr lang="en-US" dirty="0"/>
              <a:t>the mythic </a:t>
            </a:r>
            <a:r>
              <a:rPr lang="en-US" dirty="0" smtClean="0"/>
              <a:t>thinking </a:t>
            </a:r>
            <a:r>
              <a:rPr lang="en-US" dirty="0"/>
              <a:t>of the Old World. </a:t>
            </a:r>
            <a:endParaRPr lang="en-US" dirty="0" smtClean="0"/>
          </a:p>
          <a:p>
            <a:r>
              <a:rPr lang="en-US" dirty="0" smtClean="0"/>
              <a:t>The textual implications </a:t>
            </a:r>
            <a:r>
              <a:rPr lang="en-US" dirty="0"/>
              <a:t>of the novel go in a similar direction: the </a:t>
            </a:r>
            <a:r>
              <a:rPr lang="en-US" dirty="0" smtClean="0"/>
              <a:t>integrative wholeness </a:t>
            </a:r>
            <a:r>
              <a:rPr lang="en-US" dirty="0"/>
              <a:t>of male and female is impossible. Going back to </a:t>
            </a:r>
            <a:r>
              <a:rPr lang="en-US" dirty="0" smtClean="0"/>
              <a:t>Cal’s performance </a:t>
            </a:r>
            <a:r>
              <a:rPr lang="en-US" dirty="0"/>
              <a:t>at Sixty-</a:t>
            </a:r>
            <a:r>
              <a:rPr lang="en-US" dirty="0" err="1"/>
              <a:t>Niners</a:t>
            </a:r>
            <a:r>
              <a:rPr lang="en-US" dirty="0"/>
              <a:t>, his symbolic transformation does not </a:t>
            </a:r>
            <a:r>
              <a:rPr lang="en-US" dirty="0" smtClean="0"/>
              <a:t>lead to </a:t>
            </a:r>
            <a:r>
              <a:rPr lang="en-US" dirty="0"/>
              <a:t>an adoption of a “middle sex” but to an acceptance of an </a:t>
            </a:r>
            <a:r>
              <a:rPr lang="en-US" dirty="0" smtClean="0"/>
              <a:t>identity that </a:t>
            </a:r>
            <a:r>
              <a:rPr lang="en-US" dirty="0"/>
              <a:t>is until then only viewed in medical (at Dr. </a:t>
            </a:r>
            <a:r>
              <a:rPr lang="en-US" dirty="0" err="1"/>
              <a:t>Luce’s</a:t>
            </a:r>
            <a:r>
              <a:rPr lang="en-US" dirty="0"/>
              <a:t> clinic) </a:t>
            </a:r>
            <a:r>
              <a:rPr lang="en-US" dirty="0" smtClean="0"/>
              <a:t>and mythological </a:t>
            </a:r>
            <a:r>
              <a:rPr lang="en-US" dirty="0"/>
              <a:t>(as Hermaphroditus) terms. </a:t>
            </a:r>
            <a:endParaRPr lang="el-GR" dirty="0"/>
          </a:p>
        </p:txBody>
      </p:sp>
      <p:sp>
        <p:nvSpPr>
          <p:cNvPr id="4" name="Rectangle 3"/>
          <p:cNvSpPr/>
          <p:nvPr/>
        </p:nvSpPr>
        <p:spPr>
          <a:xfrm>
            <a:off x="7939668" y="356839"/>
            <a:ext cx="4252332" cy="6001643"/>
          </a:xfrm>
          <a:prstGeom prst="rect">
            <a:avLst/>
          </a:prstGeom>
        </p:spPr>
        <p:txBody>
          <a:bodyPr wrap="square">
            <a:spAutoFit/>
          </a:bodyPr>
          <a:lstStyle/>
          <a:p>
            <a:pPr algn="r"/>
            <a:r>
              <a:rPr lang="en-US" sz="2400" dirty="0"/>
              <a:t>I opened my eyes underwater. I saw the faces looking back at me and I </a:t>
            </a:r>
            <a:r>
              <a:rPr lang="en-US" sz="2400" dirty="0" smtClean="0"/>
              <a:t>saw that </a:t>
            </a:r>
            <a:r>
              <a:rPr lang="en-US" sz="2400" dirty="0"/>
              <a:t>they were not appalled. I had fun in the tank that night. It was all</a:t>
            </a:r>
          </a:p>
          <a:p>
            <a:pPr algn="r"/>
            <a:r>
              <a:rPr lang="en-US" sz="2400" dirty="0"/>
              <a:t>beneficial in some way. It was therapeutic. Inside Hermaphroditus old </a:t>
            </a:r>
            <a:r>
              <a:rPr lang="en-US" sz="2400" dirty="0" smtClean="0"/>
              <a:t>tensions were </a:t>
            </a:r>
            <a:r>
              <a:rPr lang="en-US" sz="2400" dirty="0"/>
              <a:t>roiling, trying to work themselves out. Traumas of the locker room </a:t>
            </a:r>
            <a:r>
              <a:rPr lang="en-US" sz="2400" dirty="0" smtClean="0"/>
              <a:t>were being </a:t>
            </a:r>
            <a:r>
              <a:rPr lang="en-US" sz="2400" dirty="0"/>
              <a:t>released. Shame over having a body unlike other bodies was </a:t>
            </a:r>
            <a:r>
              <a:rPr lang="en-US" sz="2400" dirty="0" smtClean="0"/>
              <a:t>passing away</a:t>
            </a:r>
            <a:r>
              <a:rPr lang="en-US" sz="2400" dirty="0"/>
              <a:t>. The monster feeling was fading. (</a:t>
            </a:r>
            <a:r>
              <a:rPr lang="en-US" sz="2400" dirty="0" err="1"/>
              <a:t>Eugenides</a:t>
            </a:r>
            <a:r>
              <a:rPr lang="en-US" sz="2400" dirty="0"/>
              <a:t> 2002, 494)</a:t>
            </a:r>
            <a:endParaRPr lang="el-GR" sz="2400" dirty="0"/>
          </a:p>
        </p:txBody>
      </p:sp>
    </p:spTree>
    <p:extLst>
      <p:ext uri="{BB962C8B-B14F-4D97-AF65-F5344CB8AC3E}">
        <p14:creationId xmlns:p14="http://schemas.microsoft.com/office/powerpoint/2010/main" val="1779261339"/>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85" y="365125"/>
            <a:ext cx="11456377" cy="1325563"/>
          </a:xfrm>
        </p:spPr>
        <p:txBody>
          <a:bodyPr>
            <a:normAutofit fontScale="90000"/>
          </a:bodyPr>
          <a:lstStyle/>
          <a:p>
            <a:pPr algn="ctr"/>
            <a:r>
              <a:rPr lang="en-US" dirty="0"/>
              <a:t/>
            </a:r>
            <a:br>
              <a:rPr lang="en-US" dirty="0"/>
            </a:br>
            <a:r>
              <a:rPr lang="en-US" dirty="0" smtClean="0"/>
              <a:t>Sex </a:t>
            </a:r>
            <a:r>
              <a:rPr lang="en-US" dirty="0"/>
              <a:t>is </a:t>
            </a:r>
            <a:r>
              <a:rPr lang="en-US" dirty="0" smtClean="0"/>
              <a:t>real </a:t>
            </a:r>
            <a:br>
              <a:rPr lang="en-US" dirty="0" smtClean="0"/>
            </a:br>
            <a:r>
              <a:rPr lang="en-US" sz="3100" dirty="0" smtClean="0"/>
              <a:t>Yes</a:t>
            </a:r>
            <a:r>
              <a:rPr lang="en-US" sz="3100" dirty="0"/>
              <a:t>, there are just two biological sexes. No, this doesn’t mean every living thing is either one or the </a:t>
            </a:r>
            <a:r>
              <a:rPr lang="en-US" sz="3100" dirty="0" smtClean="0"/>
              <a:t>other.</a:t>
            </a:r>
            <a:r>
              <a:rPr lang="en-US" sz="3100" dirty="0"/>
              <a:t/>
            </a:r>
            <a:br>
              <a:rPr lang="en-US" sz="3100" dirty="0"/>
            </a:br>
            <a:endParaRPr lang="el-GR" dirty="0"/>
          </a:p>
        </p:txBody>
      </p:sp>
      <p:sp>
        <p:nvSpPr>
          <p:cNvPr id="3" name="Content Placeholder 2"/>
          <p:cNvSpPr>
            <a:spLocks noGrp="1"/>
          </p:cNvSpPr>
          <p:nvPr>
            <p:ph idx="1"/>
          </p:nvPr>
        </p:nvSpPr>
        <p:spPr>
          <a:xfrm>
            <a:off x="671146" y="2423502"/>
            <a:ext cx="10515600" cy="4351338"/>
          </a:xfrm>
        </p:spPr>
        <p:txBody>
          <a:bodyPr>
            <a:normAutofit fontScale="92500" lnSpcReduction="10000"/>
          </a:bodyPr>
          <a:lstStyle/>
          <a:p>
            <a:r>
              <a:rPr lang="en-US" dirty="0"/>
              <a:t>Chromosomes aren’t ‘male’ or ‘female’ because these bits of DNA define biological sex. It’s the other way </a:t>
            </a:r>
            <a:r>
              <a:rPr lang="en-US" dirty="0" smtClean="0"/>
              <a:t>around</a:t>
            </a:r>
          </a:p>
          <a:p>
            <a:r>
              <a:rPr lang="en-US" dirty="0"/>
              <a:t>Many people assume that if there are only two sexes, that means everyone must fall into one of them. But the biological definition of sex doesn’t imply that at all. As well as simultaneous hermaphrodites, which are both male and female, sequential hermaphrodites are first one sex and then the other. There are also individual organisms that are neither male nor female. The biological definition of sex is not based on an essential quality that every organism is born with, but on two distinct strategies that organisms use to propagate their genes. They are not born with the ability to use these strategies – they acquire that ability as they grow up, a process which produces endless variation between individuals. </a:t>
            </a:r>
            <a:endParaRPr lang="el-GR" dirty="0"/>
          </a:p>
        </p:txBody>
      </p:sp>
    </p:spTree>
    <p:extLst>
      <p:ext uri="{BB962C8B-B14F-4D97-AF65-F5344CB8AC3E}">
        <p14:creationId xmlns:p14="http://schemas.microsoft.com/office/powerpoint/2010/main" val="361039380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923058" cy="847165"/>
          </a:xfrm>
          <a:solidFill>
            <a:schemeClr val="accent6">
              <a:lumMod val="20000"/>
              <a:lumOff val="80000"/>
            </a:schemeClr>
          </a:solidFill>
        </p:spPr>
        <p:txBody>
          <a:bodyPr>
            <a:normAutofit fontScale="90000"/>
          </a:bodyPr>
          <a:lstStyle/>
          <a:p>
            <a:r>
              <a:rPr lang="en-US" dirty="0" smtClean="0"/>
              <a:t>Paul Ricoeur, </a:t>
            </a:r>
            <a:r>
              <a:rPr lang="en-US" i="1" dirty="0" smtClean="0"/>
              <a:t>Time </a:t>
            </a:r>
            <a:r>
              <a:rPr lang="en-US" i="1" dirty="0"/>
              <a:t>and </a:t>
            </a:r>
            <a:r>
              <a:rPr lang="en-US" i="1" dirty="0" smtClean="0"/>
              <a:t>Narrative, Oneself </a:t>
            </a:r>
            <a:r>
              <a:rPr lang="en-US" i="1" dirty="0"/>
              <a:t>as Another</a:t>
            </a:r>
            <a:endParaRPr lang="el-GR" i="1" dirty="0"/>
          </a:p>
        </p:txBody>
      </p:sp>
      <p:sp>
        <p:nvSpPr>
          <p:cNvPr id="3" name="Content Placeholder 2"/>
          <p:cNvSpPr>
            <a:spLocks noGrp="1"/>
          </p:cNvSpPr>
          <p:nvPr>
            <p:ph idx="1"/>
          </p:nvPr>
        </p:nvSpPr>
        <p:spPr>
          <a:xfrm>
            <a:off x="94130" y="954741"/>
            <a:ext cx="6696636" cy="5782234"/>
          </a:xfrm>
          <a:solidFill>
            <a:schemeClr val="accent4">
              <a:lumMod val="20000"/>
              <a:lumOff val="80000"/>
            </a:schemeClr>
          </a:solidFill>
        </p:spPr>
        <p:txBody>
          <a:bodyPr>
            <a:normAutofit fontScale="92500" lnSpcReduction="20000"/>
          </a:bodyPr>
          <a:lstStyle/>
          <a:p>
            <a:r>
              <a:rPr lang="en-US" dirty="0" smtClean="0"/>
              <a:t>narrative </a:t>
            </a:r>
            <a:r>
              <a:rPr lang="en-US" dirty="0"/>
              <a:t>identity mediates between different concepts of </a:t>
            </a:r>
            <a:r>
              <a:rPr lang="en-US" dirty="0" smtClean="0"/>
              <a:t>self. It </a:t>
            </a:r>
            <a:r>
              <a:rPr lang="en-US" dirty="0"/>
              <a:t>is this mediating quality which makes the narrative indispensable to the process of identity construction</a:t>
            </a:r>
            <a:r>
              <a:rPr lang="en-US" dirty="0" smtClean="0"/>
              <a:t>.</a:t>
            </a:r>
          </a:p>
          <a:p>
            <a:r>
              <a:rPr lang="en-US" dirty="0" smtClean="0"/>
              <a:t>experience </a:t>
            </a:r>
            <a:r>
              <a:rPr lang="en-US" dirty="0"/>
              <a:t>shows that identities can change significantly without disrupting the coherent existence of an individual. This insight necessitates the idea of continuity through which a person can be recognized as the same, no matter what changes he or she goes through. </a:t>
            </a:r>
            <a:endParaRPr lang="en-US" dirty="0" smtClean="0"/>
          </a:p>
          <a:p>
            <a:r>
              <a:rPr lang="en-US" dirty="0" smtClean="0"/>
              <a:t>The </a:t>
            </a:r>
            <a:r>
              <a:rPr lang="en-US" dirty="0"/>
              <a:t>use of a proper </a:t>
            </a:r>
            <a:r>
              <a:rPr lang="en-US" dirty="0" smtClean="0"/>
              <a:t>name suggests </a:t>
            </a:r>
            <a:r>
              <a:rPr lang="en-US" dirty="0"/>
              <a:t>that despite the possibility of change, there is some sort of continuity that makes one recognizable to oneself and others as the same subject from birth throughout life until death. </a:t>
            </a:r>
            <a:endParaRPr lang="en-US" dirty="0" smtClean="0"/>
          </a:p>
          <a:p>
            <a:r>
              <a:rPr lang="en-US" dirty="0" smtClean="0"/>
              <a:t>only </a:t>
            </a:r>
            <a:r>
              <a:rPr lang="en-US" dirty="0"/>
              <a:t>the narration of a life story can mediate between these conflicts of permanence and change, contingency and </a:t>
            </a:r>
            <a:r>
              <a:rPr lang="en-US" dirty="0" smtClean="0"/>
              <a:t>continuity</a:t>
            </a:r>
            <a:endParaRPr lang="en-US" dirty="0"/>
          </a:p>
        </p:txBody>
      </p:sp>
      <p:sp>
        <p:nvSpPr>
          <p:cNvPr id="4" name="Rectangle 3"/>
          <p:cNvSpPr/>
          <p:nvPr/>
        </p:nvSpPr>
        <p:spPr>
          <a:xfrm>
            <a:off x="6938682" y="1202230"/>
            <a:ext cx="4984377" cy="3785652"/>
          </a:xfrm>
          <a:prstGeom prst="rect">
            <a:avLst/>
          </a:prstGeom>
          <a:solidFill>
            <a:schemeClr val="accent1">
              <a:lumMod val="20000"/>
              <a:lumOff val="80000"/>
            </a:schemeClr>
          </a:solidFill>
        </p:spPr>
        <p:txBody>
          <a:bodyPr wrap="square">
            <a:spAutoFit/>
          </a:bodyPr>
          <a:lstStyle/>
          <a:p>
            <a:r>
              <a:rPr lang="en-US" sz="2000" dirty="0" smtClean="0">
                <a:latin typeface="Verdana" panose="020B0604030504040204" pitchFamily="34" charset="0"/>
                <a:ea typeface="Verdana" panose="020B0604030504040204" pitchFamily="34" charset="0"/>
              </a:rPr>
              <a:t>The </a:t>
            </a:r>
            <a:r>
              <a:rPr lang="en-US" sz="2000" dirty="0">
                <a:latin typeface="Verdana" panose="020B0604030504040204" pitchFamily="34" charset="0"/>
                <a:ea typeface="Verdana" panose="020B0604030504040204" pitchFamily="34" charset="0"/>
              </a:rPr>
              <a:t>narrator chooses 1922, the year his grandparents where driven out of Smyrna, as the beginning and 1975, the year of his father’s death, as the end of his story. </a:t>
            </a:r>
            <a:endParaRPr lang="en-US" sz="2000" dirty="0" smtClean="0">
              <a:latin typeface="Verdana" panose="020B0604030504040204" pitchFamily="34" charset="0"/>
              <a:ea typeface="Verdana" panose="020B0604030504040204" pitchFamily="34" charset="0"/>
            </a:endParaRPr>
          </a:p>
          <a:p>
            <a:r>
              <a:rPr lang="en-US" sz="2000" dirty="0" smtClean="0">
                <a:latin typeface="Verdana" panose="020B0604030504040204" pitchFamily="34" charset="0"/>
                <a:ea typeface="Verdana" panose="020B0604030504040204" pitchFamily="34" charset="0"/>
              </a:rPr>
              <a:t>The </a:t>
            </a:r>
            <a:r>
              <a:rPr lang="en-US" sz="2000" dirty="0">
                <a:latin typeface="Verdana" panose="020B0604030504040204" pitchFamily="34" charset="0"/>
                <a:ea typeface="Verdana" panose="020B0604030504040204" pitchFamily="34" charset="0"/>
              </a:rPr>
              <a:t>fact that neither date correlates with his birth or death alludes to the contingency which characterizes common notions of the beginning and ending of a story, thereby enforcing the idea of identity as constructed and often imagined.</a:t>
            </a:r>
            <a:endParaRPr lang="el-GR" sz="2000" dirty="0">
              <a:latin typeface="Verdana" panose="020B0604030504040204" pitchFamily="34" charset="0"/>
              <a:ea typeface="Verdana" panose="020B0604030504040204" pitchFamily="34" charset="0"/>
            </a:endParaRPr>
          </a:p>
        </p:txBody>
      </p:sp>
      <p:sp>
        <p:nvSpPr>
          <p:cNvPr id="5" name="Rectangle 4"/>
          <p:cNvSpPr/>
          <p:nvPr/>
        </p:nvSpPr>
        <p:spPr>
          <a:xfrm>
            <a:off x="6938682" y="5167315"/>
            <a:ext cx="5123330" cy="1569660"/>
          </a:xfrm>
          <a:prstGeom prst="rect">
            <a:avLst/>
          </a:prstGeom>
          <a:solidFill>
            <a:schemeClr val="accent2">
              <a:lumMod val="60000"/>
              <a:lumOff val="40000"/>
            </a:schemeClr>
          </a:solidFill>
        </p:spPr>
        <p:txBody>
          <a:bodyPr wrap="square">
            <a:spAutoFit/>
          </a:bodyPr>
          <a:lstStyle/>
          <a:p>
            <a:r>
              <a:rPr lang="en-US" sz="2400" dirty="0">
                <a:solidFill>
                  <a:srgbClr val="000000"/>
                </a:solidFill>
                <a:latin typeface="Garamond" panose="02020404030301010803" pitchFamily="18" charset="0"/>
              </a:rPr>
              <a:t>the life story is a type of narrative geared towards self-understanding, oftentimes appearing in “the novelistic style of imaginary autobiography” </a:t>
            </a:r>
            <a:endParaRPr lang="el-GR" sz="2400" dirty="0"/>
          </a:p>
        </p:txBody>
      </p:sp>
    </p:spTree>
    <p:extLst>
      <p:ext uri="{BB962C8B-B14F-4D97-AF65-F5344CB8AC3E}">
        <p14:creationId xmlns:p14="http://schemas.microsoft.com/office/powerpoint/2010/main" val="3458774676"/>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65125"/>
            <a:ext cx="10905565" cy="213099"/>
          </a:xfrm>
        </p:spPr>
        <p:txBody>
          <a:bodyPr>
            <a:normAutofit fontScale="90000"/>
          </a:bodyPr>
          <a:lstStyle/>
          <a:p>
            <a:r>
              <a:rPr lang="en-US" dirty="0"/>
              <a:t>The Future </a:t>
            </a:r>
            <a:r>
              <a:rPr lang="en-US" dirty="0" smtClean="0"/>
              <a:t>Anterior, the future to come</a:t>
            </a:r>
            <a:endParaRPr lang="el-GR" dirty="0"/>
          </a:p>
        </p:txBody>
      </p:sp>
      <p:sp>
        <p:nvSpPr>
          <p:cNvPr id="3" name="Content Placeholder 2"/>
          <p:cNvSpPr>
            <a:spLocks noGrp="1"/>
          </p:cNvSpPr>
          <p:nvPr>
            <p:ph idx="1"/>
          </p:nvPr>
        </p:nvSpPr>
        <p:spPr>
          <a:xfrm>
            <a:off x="0" y="672353"/>
            <a:ext cx="12191999" cy="6454588"/>
          </a:xfrm>
        </p:spPr>
        <p:txBody>
          <a:bodyPr>
            <a:normAutofit fontScale="92500" lnSpcReduction="20000"/>
          </a:bodyPr>
          <a:lstStyle/>
          <a:p>
            <a:pPr marL="0" indent="0">
              <a:buNone/>
            </a:pPr>
            <a:r>
              <a:rPr lang="en-US" sz="2600" dirty="0"/>
              <a:t>In the dominant modes of understanding, the present is seen as representing the absolute presence of now – a presence that surrounds us, a ‘pure present’, an ‘autonomous given’, pure presence. The past is seen as a ‘former present’, that which was once presence, but is no longer presence. The future is an ‘anticipated present’, that which will have presence, will </a:t>
            </a:r>
            <a:r>
              <a:rPr lang="en-US" sz="2600" dirty="0" smtClean="0"/>
              <a:t>be presence</a:t>
            </a:r>
          </a:p>
          <a:p>
            <a:pPr>
              <a:buFontTx/>
              <a:buChar char="-"/>
            </a:pPr>
            <a:r>
              <a:rPr lang="en-US" sz="2400" dirty="0" smtClean="0"/>
              <a:t>But memory </a:t>
            </a:r>
            <a:r>
              <a:rPr lang="en-US" sz="2400" dirty="0"/>
              <a:t>can only create a ‘trace’ of presence, an outline of a false presence, a presence that never was present. When we remember something, we are no longer </a:t>
            </a:r>
            <a:r>
              <a:rPr lang="en-US" sz="2400" dirty="0" smtClean="0"/>
              <a:t>the same </a:t>
            </a:r>
            <a:r>
              <a:rPr lang="en-US" sz="2400" dirty="0"/>
              <a:t>‘we’ that experienced the event</a:t>
            </a:r>
            <a:r>
              <a:rPr lang="en-US" sz="2400" dirty="0" smtClean="0"/>
              <a:t>. Memory </a:t>
            </a:r>
            <a:r>
              <a:rPr lang="en-US" sz="2400" dirty="0"/>
              <a:t>is affected by the present, by present </a:t>
            </a:r>
            <a:r>
              <a:rPr lang="en-US" sz="2400" dirty="0" smtClean="0"/>
              <a:t>circumstances.</a:t>
            </a:r>
          </a:p>
          <a:p>
            <a:pPr>
              <a:buFontTx/>
              <a:buChar char="-"/>
            </a:pPr>
            <a:r>
              <a:rPr lang="en-US" sz="2400" dirty="0"/>
              <a:t>The concept of the </a:t>
            </a:r>
            <a:r>
              <a:rPr lang="en-US" sz="2400" dirty="0" smtClean="0"/>
              <a:t>future must </a:t>
            </a:r>
            <a:r>
              <a:rPr lang="en-US" sz="2400" dirty="0"/>
              <a:t>be radically differentiated from the idea of the future as </a:t>
            </a:r>
            <a:r>
              <a:rPr lang="en-US" sz="2400" dirty="0" smtClean="0"/>
              <a:t>an ‘anticipated </a:t>
            </a:r>
            <a:r>
              <a:rPr lang="en-US" sz="2400" dirty="0"/>
              <a:t>presence’, as something that can be thought of in terms of </a:t>
            </a:r>
            <a:r>
              <a:rPr lang="en-US" sz="2400" dirty="0" smtClean="0"/>
              <a:t>the present </a:t>
            </a:r>
            <a:r>
              <a:rPr lang="en-US" sz="2400" dirty="0"/>
              <a:t>or of present experience. Instead, it is to be thought of as that </a:t>
            </a:r>
            <a:r>
              <a:rPr lang="en-US" sz="2400" dirty="0" smtClean="0"/>
              <a:t>which arrives </a:t>
            </a:r>
            <a:r>
              <a:rPr lang="en-US" sz="2400" dirty="0"/>
              <a:t>without warning and without invitation, as the coming of an event </a:t>
            </a:r>
            <a:r>
              <a:rPr lang="en-US" sz="2400" dirty="0" smtClean="0"/>
              <a:t>that cannot </a:t>
            </a:r>
            <a:r>
              <a:rPr lang="en-US" sz="2400" dirty="0"/>
              <a:t>and must not be anticipated. This is what Derrida calls the future ‘</a:t>
            </a:r>
            <a:r>
              <a:rPr lang="en-US" sz="2400" dirty="0" smtClean="0"/>
              <a:t>to come</a:t>
            </a:r>
            <a:r>
              <a:rPr lang="en-US" sz="2400" dirty="0"/>
              <a:t>’. </a:t>
            </a:r>
            <a:r>
              <a:rPr lang="en-US" sz="2400" dirty="0" smtClean="0"/>
              <a:t> The </a:t>
            </a:r>
            <a:r>
              <a:rPr lang="en-US" sz="2400" dirty="0"/>
              <a:t>future is thus the coming of an event that cannot be foreseen.</a:t>
            </a:r>
          </a:p>
          <a:p>
            <a:pPr marL="0" indent="0">
              <a:buNone/>
            </a:pPr>
            <a:endParaRPr lang="el-GR" sz="2600" dirty="0"/>
          </a:p>
          <a:p>
            <a:pPr marL="0" indent="0">
              <a:buNone/>
            </a:pPr>
            <a:r>
              <a:rPr lang="en-US" dirty="0" smtClean="0"/>
              <a:t>Bergson ‘</a:t>
            </a:r>
            <a:r>
              <a:rPr lang="en-US" dirty="0"/>
              <a:t>I cannot predict what is going to </a:t>
            </a:r>
            <a:r>
              <a:rPr lang="en-US" dirty="0" smtClean="0"/>
              <a:t>happen, but </a:t>
            </a:r>
            <a:r>
              <a:rPr lang="en-US" dirty="0"/>
              <a:t>I foresee that I am going to have known it.’ </a:t>
            </a:r>
          </a:p>
          <a:p>
            <a:pPr marL="0" indent="0">
              <a:buNone/>
            </a:pPr>
            <a:r>
              <a:rPr lang="en-US" dirty="0" smtClean="0"/>
              <a:t>The </a:t>
            </a:r>
            <a:r>
              <a:rPr lang="en-US" dirty="0"/>
              <a:t>future [the a-</a:t>
            </a:r>
            <a:r>
              <a:rPr lang="en-US" dirty="0" err="1"/>
              <a:t>venir</a:t>
            </a:r>
            <a:r>
              <a:rPr lang="en-US" dirty="0"/>
              <a:t>] can only be anticipated in the form of an absolute danger. It is that which breaks absolutely with constituted normality and can only be proclaimed, presented, as a sort of monstrosity. </a:t>
            </a:r>
            <a:r>
              <a:rPr lang="en-US" i="1" dirty="0"/>
              <a:t>Of Grammatology</a:t>
            </a:r>
            <a:r>
              <a:rPr lang="en-US" dirty="0"/>
              <a:t>, </a:t>
            </a:r>
            <a:r>
              <a:rPr lang="en-US" dirty="0" smtClean="0"/>
              <a:t>p.5</a:t>
            </a:r>
          </a:p>
          <a:p>
            <a:pPr marL="0" indent="0">
              <a:buNone/>
            </a:pPr>
            <a:r>
              <a:rPr lang="en-US" dirty="0" smtClean="0"/>
              <a:t>what  </a:t>
            </a:r>
            <a:r>
              <a:rPr lang="en-US" dirty="0"/>
              <a:t>will  have  </a:t>
            </a:r>
            <a:r>
              <a:rPr lang="en-US" dirty="0" smtClean="0"/>
              <a:t>happened : a  </a:t>
            </a:r>
            <a:r>
              <a:rPr lang="en-US" dirty="0"/>
              <a:t>prospective  present  and  the  retrospective  </a:t>
            </a:r>
            <a:r>
              <a:rPr lang="en-US" dirty="0" smtClean="0"/>
              <a:t>future</a:t>
            </a:r>
          </a:p>
          <a:p>
            <a:pPr marL="0" indent="0">
              <a:buNone/>
            </a:pPr>
            <a:r>
              <a:rPr lang="en-US" dirty="0"/>
              <a:t> a present moment </a:t>
            </a:r>
            <a:r>
              <a:rPr lang="en-US" dirty="0" smtClean="0"/>
              <a:t>always retains </a:t>
            </a:r>
            <a:r>
              <a:rPr lang="en-US" dirty="0"/>
              <a:t>traces of the past and the future</a:t>
            </a:r>
            <a:r>
              <a:rPr lang="en-US" dirty="0" smtClean="0"/>
              <a:t>.</a:t>
            </a:r>
          </a:p>
          <a:p>
            <a:pPr marL="0" indent="0">
              <a:buNone/>
            </a:pPr>
            <a:endParaRPr lang="en-US" dirty="0" smtClean="0"/>
          </a:p>
        </p:txBody>
      </p:sp>
    </p:spTree>
    <p:extLst>
      <p:ext uri="{BB962C8B-B14F-4D97-AF65-F5344CB8AC3E}">
        <p14:creationId xmlns:p14="http://schemas.microsoft.com/office/powerpoint/2010/main" val="48140159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623" y="19660"/>
            <a:ext cx="10515600" cy="1325563"/>
          </a:xfrm>
        </p:spPr>
        <p:txBody>
          <a:bodyPr>
            <a:normAutofit fontScale="90000"/>
          </a:bodyPr>
          <a:lstStyle/>
          <a:p>
            <a:r>
              <a:rPr lang="en-US" dirty="0" smtClean="0"/>
              <a:t/>
            </a:r>
            <a:br>
              <a:rPr lang="en-US" dirty="0" smtClean="0"/>
            </a:br>
            <a:r>
              <a:rPr lang="en-US" dirty="0"/>
              <a:t> Luis </a:t>
            </a:r>
            <a:r>
              <a:rPr lang="en-US" dirty="0" smtClean="0"/>
              <a:t>Bunuel, That Obscure Object of Desire (1977) </a:t>
            </a:r>
            <a:br>
              <a:rPr lang="en-US" dirty="0" smtClean="0"/>
            </a:br>
            <a:r>
              <a:rPr lang="en-US" sz="2200" dirty="0" smtClean="0"/>
              <a:t>https</a:t>
            </a:r>
            <a:r>
              <a:rPr lang="en-US" sz="2200" dirty="0"/>
              <a:t>://ok.ru/video/1265956752024</a:t>
            </a:r>
            <a:endParaRPr lang="el-GR" dirty="0"/>
          </a:p>
        </p:txBody>
      </p:sp>
      <p:sp>
        <p:nvSpPr>
          <p:cNvPr id="3" name="Content Placeholder 2"/>
          <p:cNvSpPr>
            <a:spLocks noGrp="1"/>
          </p:cNvSpPr>
          <p:nvPr>
            <p:ph idx="1"/>
          </p:nvPr>
        </p:nvSpPr>
        <p:spPr>
          <a:xfrm>
            <a:off x="131885" y="1825625"/>
            <a:ext cx="4624753" cy="4351338"/>
          </a:xfrm>
        </p:spPr>
        <p:txBody>
          <a:bodyPr>
            <a:normAutofit/>
          </a:bodyPr>
          <a:lstStyle/>
          <a:p>
            <a:pPr marL="0" indent="0">
              <a:buNone/>
            </a:pPr>
            <a:r>
              <a:rPr lang="en-US" dirty="0"/>
              <a:t>Mathieu, a wealthy middle-aged French sophisticate falls desperately in love with his 19-year old chambermaid </a:t>
            </a:r>
            <a:r>
              <a:rPr lang="en-US" dirty="0" err="1"/>
              <a:t>Conchita</a:t>
            </a:r>
            <a:r>
              <a:rPr lang="en-US" dirty="0"/>
              <a:t>. Thus begins a game of cat-and-mouse, with Mathieu attempting to win the girl’s affections as she manipulates his carnal desires, each vying to gain absolute control of the other.</a:t>
            </a:r>
            <a:endParaRPr lang="el-GR" dirty="0"/>
          </a:p>
        </p:txBody>
      </p:sp>
      <p:pic>
        <p:nvPicPr>
          <p:cNvPr id="4" name="Picture 3"/>
          <p:cNvPicPr>
            <a:picLocks noChangeAspect="1"/>
          </p:cNvPicPr>
          <p:nvPr/>
        </p:nvPicPr>
        <p:blipFill>
          <a:blip r:embed="rId2"/>
          <a:stretch>
            <a:fillRect/>
          </a:stretch>
        </p:blipFill>
        <p:spPr>
          <a:xfrm>
            <a:off x="5090746" y="1931133"/>
            <a:ext cx="2244969" cy="3367454"/>
          </a:xfrm>
          <a:prstGeom prst="rect">
            <a:avLst/>
          </a:prstGeom>
        </p:spPr>
      </p:pic>
      <p:sp>
        <p:nvSpPr>
          <p:cNvPr id="5" name="AutoShape 2" descr="That Obscure Object of Desire movie review (1978) | Roger Ebe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7" name="Picture 6"/>
          <p:cNvPicPr>
            <a:picLocks noChangeAspect="1"/>
          </p:cNvPicPr>
          <p:nvPr/>
        </p:nvPicPr>
        <p:blipFill>
          <a:blip r:embed="rId3"/>
          <a:stretch>
            <a:fillRect/>
          </a:stretch>
        </p:blipFill>
        <p:spPr>
          <a:xfrm>
            <a:off x="7454045" y="2107955"/>
            <a:ext cx="4632901" cy="2789359"/>
          </a:xfrm>
          <a:prstGeom prst="rect">
            <a:avLst/>
          </a:prstGeom>
        </p:spPr>
      </p:pic>
    </p:spTree>
    <p:extLst>
      <p:ext uri="{BB962C8B-B14F-4D97-AF65-F5344CB8AC3E}">
        <p14:creationId xmlns:p14="http://schemas.microsoft.com/office/powerpoint/2010/main" val="112021633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658" y="4866968"/>
            <a:ext cx="12113341" cy="1991031"/>
          </a:xfrm>
        </p:spPr>
        <p:txBody>
          <a:bodyPr>
            <a:normAutofit fontScale="70000" lnSpcReduction="20000"/>
          </a:bodyPr>
          <a:lstStyle/>
          <a:p>
            <a:r>
              <a:rPr lang="en-US" dirty="0" smtClean="0"/>
              <a:t>a coming-of-age story (Bildungsroman) and family saga</a:t>
            </a:r>
          </a:p>
          <a:p>
            <a:r>
              <a:rPr lang="en-US" dirty="0"/>
              <a:t>T</a:t>
            </a:r>
            <a:r>
              <a:rPr lang="en-US" dirty="0" smtClean="0"/>
              <a:t>hemes : nature versus nurture, rebirth, the experiences of what society constructs as polar opposites, the pursuit of the American Dream, gender identity, ethnic identity, race. </a:t>
            </a:r>
          </a:p>
          <a:p>
            <a:r>
              <a:rPr lang="en-US" dirty="0" smtClean="0"/>
              <a:t>Cal </a:t>
            </a:r>
            <a:r>
              <a:rPr lang="en-US" dirty="0" err="1" smtClean="0"/>
              <a:t>Stephanides</a:t>
            </a:r>
            <a:r>
              <a:rPr lang="en-US" dirty="0" smtClean="0"/>
              <a:t> (initially called "Callie"): an intersex man of Greek descent with 5-alpha-reductase deficiency</a:t>
            </a:r>
          </a:p>
          <a:p>
            <a:r>
              <a:rPr lang="el-GR" dirty="0" smtClean="0"/>
              <a:t>5α-</a:t>
            </a:r>
            <a:r>
              <a:rPr lang="en-US" dirty="0" smtClean="0"/>
              <a:t>Reductase deficiency - form of genital ambiguity, manifested primarily in inbred, isolated population groups</a:t>
            </a:r>
          </a:p>
          <a:p>
            <a:r>
              <a:rPr lang="en-US" dirty="0" smtClean="0"/>
              <a:t> the novel is epic in scope, tracing the lives of three generations of Greek Americans </a:t>
            </a:r>
            <a:endParaRPr lang="el-GR" dirty="0"/>
          </a:p>
        </p:txBody>
      </p:sp>
      <p:pic>
        <p:nvPicPr>
          <p:cNvPr id="4" name="Picture 3"/>
          <p:cNvPicPr>
            <a:picLocks noChangeAspect="1"/>
          </p:cNvPicPr>
          <p:nvPr/>
        </p:nvPicPr>
        <p:blipFill>
          <a:blip r:embed="rId2"/>
          <a:stretch>
            <a:fillRect/>
          </a:stretch>
        </p:blipFill>
        <p:spPr>
          <a:xfrm>
            <a:off x="1932719" y="0"/>
            <a:ext cx="7334337" cy="4742374"/>
          </a:xfrm>
          <a:prstGeom prst="rect">
            <a:avLst/>
          </a:prstGeom>
        </p:spPr>
      </p:pic>
    </p:spTree>
    <p:extLst>
      <p:ext uri="{BB962C8B-B14F-4D97-AF65-F5344CB8AC3E}">
        <p14:creationId xmlns:p14="http://schemas.microsoft.com/office/powerpoint/2010/main" val="696889953"/>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982" y="5324919"/>
            <a:ext cx="4363065" cy="1927121"/>
          </a:xfrm>
        </p:spPr>
        <p:txBody>
          <a:bodyPr>
            <a:normAutofit/>
          </a:bodyPr>
          <a:lstStyle/>
          <a:p>
            <a:pPr marL="0" indent="0">
              <a:buNone/>
            </a:pPr>
            <a:r>
              <a:rPr lang="en-US" sz="2400" dirty="0" smtClean="0"/>
              <a:t>The voice "had to render the experience of a teenage girl and an adult man, or an adult male-identified hermaphrodite"</a:t>
            </a:r>
          </a:p>
          <a:p>
            <a:endParaRPr lang="el-GR" dirty="0"/>
          </a:p>
        </p:txBody>
      </p:sp>
      <p:pic>
        <p:nvPicPr>
          <p:cNvPr id="4" name="Picture 3"/>
          <p:cNvPicPr>
            <a:picLocks noChangeAspect="1"/>
          </p:cNvPicPr>
          <p:nvPr/>
        </p:nvPicPr>
        <p:blipFill>
          <a:blip r:embed="rId2"/>
          <a:stretch>
            <a:fillRect/>
          </a:stretch>
        </p:blipFill>
        <p:spPr>
          <a:xfrm>
            <a:off x="4914900" y="553916"/>
            <a:ext cx="7030916" cy="5812094"/>
          </a:xfrm>
          <a:prstGeom prst="rect">
            <a:avLst/>
          </a:prstGeom>
        </p:spPr>
      </p:pic>
      <p:sp>
        <p:nvSpPr>
          <p:cNvPr id="6" name="Rectangle 5"/>
          <p:cNvSpPr/>
          <p:nvPr/>
        </p:nvSpPr>
        <p:spPr>
          <a:xfrm>
            <a:off x="173982" y="0"/>
            <a:ext cx="4363065" cy="4893647"/>
          </a:xfrm>
          <a:prstGeom prst="rect">
            <a:avLst/>
          </a:prstGeom>
        </p:spPr>
        <p:txBody>
          <a:bodyPr wrap="square">
            <a:spAutoFit/>
          </a:bodyPr>
          <a:lstStyle/>
          <a:p>
            <a:r>
              <a:rPr lang="en-US" sz="2400" b="0" i="0" dirty="0" smtClean="0">
                <a:solidFill>
                  <a:srgbClr val="202122"/>
                </a:solidFill>
                <a:effectLst/>
                <a:latin typeface="Bell MT" panose="02020503060305020303" pitchFamily="18" charset="0"/>
              </a:rPr>
              <a:t>Because the story is so far from my own experience, </a:t>
            </a:r>
            <a:r>
              <a:rPr lang="en-US" sz="2400" b="0" i="0" u="sng" dirty="0" smtClean="0">
                <a:solidFill>
                  <a:srgbClr val="202122"/>
                </a:solidFill>
                <a:effectLst/>
                <a:latin typeface="Bell MT" panose="02020503060305020303" pitchFamily="18" charset="0"/>
              </a:rPr>
              <a:t>I had to use a lot of details from my own life to ground it in reality</a:t>
            </a:r>
            <a:r>
              <a:rPr lang="en-US" sz="2400" b="0" i="0" dirty="0" smtClean="0">
                <a:solidFill>
                  <a:srgbClr val="202122"/>
                </a:solidFill>
                <a:effectLst/>
                <a:latin typeface="Bell MT" panose="02020503060305020303" pitchFamily="18" charset="0"/>
              </a:rPr>
              <a:t>, to make it believable for me and then hopefully for the reader, as well. So I would use my own physical appearance. I would use details from my grandparents' life, the streets they lived on, the kinds of places they lived. And all this made it real for me because it was a tall order to write such a story.</a:t>
            </a:r>
            <a:endParaRPr lang="el-GR" sz="2400" dirty="0"/>
          </a:p>
        </p:txBody>
      </p:sp>
    </p:spTree>
    <p:extLst>
      <p:ext uri="{BB962C8B-B14F-4D97-AF65-F5344CB8AC3E}">
        <p14:creationId xmlns:p14="http://schemas.microsoft.com/office/powerpoint/2010/main" val="231570249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50786" y="672054"/>
            <a:ext cx="6921053" cy="4351338"/>
          </a:xfrm>
          <a:prstGeom prst="rect">
            <a:avLst/>
          </a:prstGeom>
        </p:spPr>
      </p:pic>
      <p:sp>
        <p:nvSpPr>
          <p:cNvPr id="5" name="Rectangle 4"/>
          <p:cNvSpPr/>
          <p:nvPr/>
        </p:nvSpPr>
        <p:spPr>
          <a:xfrm>
            <a:off x="395653" y="298058"/>
            <a:ext cx="4317023" cy="5632311"/>
          </a:xfrm>
          <a:prstGeom prst="rect">
            <a:avLst/>
          </a:prstGeom>
        </p:spPr>
        <p:txBody>
          <a:bodyPr wrap="square">
            <a:spAutoFit/>
          </a:bodyPr>
          <a:lstStyle/>
          <a:p>
            <a:pPr marL="285750" indent="-285750">
              <a:buFont typeface="Arial" panose="020B0604020202020204" pitchFamily="34" charset="0"/>
              <a:buChar char="•"/>
            </a:pPr>
            <a:r>
              <a:rPr lang="en-US" dirty="0" smtClean="0"/>
              <a:t>Like Cal, the author was born in 1960</a:t>
            </a:r>
          </a:p>
          <a:p>
            <a:pPr marL="285750" indent="-285750">
              <a:buFont typeface="Arial" panose="020B0604020202020204" pitchFamily="34" charset="0"/>
              <a:buChar char="•"/>
            </a:pPr>
            <a:r>
              <a:rPr lang="en-US" dirty="0" smtClean="0"/>
              <a:t>His family moved to a house on Middlesex Road after the Detroit riot in 1967</a:t>
            </a:r>
          </a:p>
          <a:p>
            <a:pPr marL="285750" indent="-285750">
              <a:buFont typeface="Arial" panose="020B0604020202020204" pitchFamily="34" charset="0"/>
              <a:buChar char="•"/>
            </a:pPr>
            <a:r>
              <a:rPr lang="en-US" dirty="0" err="1" smtClean="0"/>
              <a:t>Eugenides</a:t>
            </a:r>
            <a:r>
              <a:rPr lang="en-US" dirty="0" smtClean="0"/>
              <a:t> married a Japanese-American artist, Karen Yamauchi, and moved to Berlin.</a:t>
            </a:r>
          </a:p>
          <a:p>
            <a:pPr marL="285750" indent="-285750">
              <a:buFont typeface="Arial" panose="020B0604020202020204" pitchFamily="34" charset="0"/>
              <a:buChar char="•"/>
            </a:pPr>
            <a:r>
              <a:rPr lang="en-US" dirty="0" err="1" smtClean="0"/>
              <a:t>Eugenides</a:t>
            </a:r>
            <a:r>
              <a:rPr lang="en-US" dirty="0" smtClean="0"/>
              <a:t> is of Greek heritage, albeit only through his father's side</a:t>
            </a:r>
          </a:p>
          <a:p>
            <a:pPr marL="285750" indent="-285750">
              <a:buFont typeface="Arial" panose="020B0604020202020204" pitchFamily="34" charset="0"/>
              <a:buChar char="•"/>
            </a:pPr>
            <a:r>
              <a:rPr lang="en-US" dirty="0" smtClean="0"/>
              <a:t>Although his paternal grandparents were not siblings like the </a:t>
            </a:r>
            <a:r>
              <a:rPr lang="en-US" dirty="0" err="1" smtClean="0"/>
              <a:t>Stephanides</a:t>
            </a:r>
            <a:r>
              <a:rPr lang="en-US" dirty="0" smtClean="0"/>
              <a:t>, they were silk farmers like their fictional counterparts. </a:t>
            </a:r>
            <a:endParaRPr lang="en-US" dirty="0"/>
          </a:p>
          <a:p>
            <a:pPr marL="285750" indent="-285750">
              <a:buFont typeface="Arial" panose="020B0604020202020204" pitchFamily="34" charset="0"/>
              <a:buChar char="•"/>
            </a:pPr>
            <a:r>
              <a:rPr lang="en-US" dirty="0" smtClean="0"/>
              <a:t>Like Cal, </a:t>
            </a:r>
            <a:r>
              <a:rPr lang="en-US" dirty="0" err="1" smtClean="0"/>
              <a:t>Eugenides</a:t>
            </a:r>
            <a:r>
              <a:rPr lang="en-US" dirty="0" smtClean="0"/>
              <a:t> learned some Greek customs to help himself understand his grandparents better.</a:t>
            </a:r>
          </a:p>
          <a:p>
            <a:pPr marL="285750" indent="-285750">
              <a:buFont typeface="Arial" panose="020B0604020202020204" pitchFamily="34" charset="0"/>
              <a:buChar char="•"/>
            </a:pPr>
            <a:r>
              <a:rPr lang="en-US" dirty="0" smtClean="0"/>
              <a:t>Several aspects of Chapter Eleven were based on </a:t>
            </a:r>
            <a:r>
              <a:rPr lang="en-US" dirty="0" err="1" smtClean="0"/>
              <a:t>Eugenides</a:t>
            </a:r>
            <a:r>
              <a:rPr lang="en-US" dirty="0" smtClean="0"/>
              <a:t>' elder brother, who withdrew from society during a "hippie phase" in his life</a:t>
            </a:r>
            <a:endParaRPr lang="el-GR" dirty="0"/>
          </a:p>
        </p:txBody>
      </p:sp>
    </p:spTree>
    <p:extLst>
      <p:ext uri="{BB962C8B-B14F-4D97-AF65-F5344CB8AC3E}">
        <p14:creationId xmlns:p14="http://schemas.microsoft.com/office/powerpoint/2010/main" val="3276467403"/>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26171" y="245654"/>
            <a:ext cx="5157787" cy="823912"/>
          </a:xfrm>
        </p:spPr>
        <p:txBody>
          <a:bodyPr/>
          <a:lstStyle/>
          <a:p>
            <a:r>
              <a:rPr lang="en-US" dirty="0" smtClean="0"/>
              <a:t>Narrative perspective</a:t>
            </a:r>
            <a:endParaRPr lang="el-GR" dirty="0" smtClean="0"/>
          </a:p>
          <a:p>
            <a:endParaRPr lang="el-GR" dirty="0"/>
          </a:p>
        </p:txBody>
      </p:sp>
      <p:sp>
        <p:nvSpPr>
          <p:cNvPr id="4" name="Content Placeholder 3"/>
          <p:cNvSpPr>
            <a:spLocks noGrp="1"/>
          </p:cNvSpPr>
          <p:nvPr>
            <p:ph sz="half" idx="2"/>
          </p:nvPr>
        </p:nvSpPr>
        <p:spPr>
          <a:xfrm>
            <a:off x="171193" y="1069566"/>
            <a:ext cx="5508637" cy="5120098"/>
          </a:xfrm>
        </p:spPr>
        <p:txBody>
          <a:bodyPr>
            <a:normAutofit fontScale="85000" lnSpcReduction="20000"/>
          </a:bodyPr>
          <a:lstStyle/>
          <a:p>
            <a:r>
              <a:rPr lang="en-US" i="1" dirty="0" smtClean="0"/>
              <a:t>Middlesex</a:t>
            </a:r>
            <a:r>
              <a:rPr lang="en-US" dirty="0" smtClean="0"/>
              <a:t> is written in the form of a </a:t>
            </a:r>
            <a:r>
              <a:rPr lang="en-US" dirty="0"/>
              <a:t>memoir. Cal tells </a:t>
            </a:r>
            <a:r>
              <a:rPr lang="en-US" dirty="0" smtClean="0"/>
              <a:t>his story </a:t>
            </a:r>
            <a:r>
              <a:rPr lang="en-US" dirty="0"/>
              <a:t>mostly in the present tense, but sometimes also in the past</a:t>
            </a:r>
            <a:endParaRPr lang="en-US" dirty="0" smtClean="0"/>
          </a:p>
          <a:p>
            <a:r>
              <a:rPr lang="en-US" dirty="0" smtClean="0"/>
              <a:t>switches between the 1</a:t>
            </a:r>
            <a:r>
              <a:rPr lang="en-US" baseline="30000" dirty="0" smtClean="0"/>
              <a:t>st</a:t>
            </a:r>
            <a:r>
              <a:rPr lang="en-US" dirty="0" smtClean="0"/>
              <a:t>  and the 3</a:t>
            </a:r>
            <a:r>
              <a:rPr lang="en-US" baseline="30000" dirty="0" smtClean="0"/>
              <a:t>rd</a:t>
            </a:r>
            <a:r>
              <a:rPr lang="en-US" dirty="0" smtClean="0"/>
              <a:t> person</a:t>
            </a:r>
          </a:p>
          <a:p>
            <a:r>
              <a:rPr lang="en-US" dirty="0" smtClean="0"/>
              <a:t>he speaks in an androgynous voice, with limited omniscience; he acknowledges that he is fabricating some of the details</a:t>
            </a:r>
          </a:p>
          <a:p>
            <a:r>
              <a:rPr lang="en-US" dirty="0"/>
              <a:t>At times it is the </a:t>
            </a:r>
            <a:r>
              <a:rPr lang="en-US" dirty="0" smtClean="0"/>
              <a:t>voice of </a:t>
            </a:r>
            <a:r>
              <a:rPr lang="en-US" dirty="0"/>
              <a:t>a grown man, at others s/he is in the act of “becoming” or still just an innocent </a:t>
            </a:r>
            <a:r>
              <a:rPr lang="en-US" dirty="0" smtClean="0"/>
              <a:t>little girl</a:t>
            </a:r>
            <a:r>
              <a:rPr lang="en-US" dirty="0"/>
              <a:t>.</a:t>
            </a:r>
            <a:endParaRPr lang="en-US" dirty="0" smtClean="0"/>
          </a:p>
          <a:p>
            <a:r>
              <a:rPr lang="en-US" dirty="0" smtClean="0"/>
              <a:t>contradictory statements highlight the unreliable nature of Cal's narration</a:t>
            </a:r>
          </a:p>
          <a:p>
            <a:r>
              <a:rPr lang="en-US" dirty="0" smtClean="0"/>
              <a:t>narrator has a proclivity to reveal events that will happen in the future. </a:t>
            </a:r>
            <a:endParaRPr lang="el-GR" dirty="0" smtClean="0"/>
          </a:p>
        </p:txBody>
      </p:sp>
      <p:sp>
        <p:nvSpPr>
          <p:cNvPr id="7" name="Text Placeholder 6"/>
          <p:cNvSpPr>
            <a:spLocks noGrp="1"/>
          </p:cNvSpPr>
          <p:nvPr>
            <p:ph type="body" sz="quarter" idx="3"/>
          </p:nvPr>
        </p:nvSpPr>
        <p:spPr>
          <a:xfrm>
            <a:off x="8239432" y="0"/>
            <a:ext cx="2899646" cy="823912"/>
          </a:xfrm>
        </p:spPr>
        <p:txBody>
          <a:bodyPr/>
          <a:lstStyle/>
          <a:p>
            <a:r>
              <a:rPr lang="en-US" dirty="0" smtClean="0"/>
              <a:t>Genres</a:t>
            </a:r>
            <a:endParaRPr lang="el-GR" dirty="0"/>
          </a:p>
        </p:txBody>
      </p:sp>
      <p:sp>
        <p:nvSpPr>
          <p:cNvPr id="8" name="Content Placeholder 7"/>
          <p:cNvSpPr>
            <a:spLocks noGrp="1"/>
          </p:cNvSpPr>
          <p:nvPr>
            <p:ph sz="quarter" idx="4"/>
          </p:nvPr>
        </p:nvSpPr>
        <p:spPr>
          <a:xfrm>
            <a:off x="5890846" y="823912"/>
            <a:ext cx="6301154" cy="5822694"/>
          </a:xfrm>
        </p:spPr>
        <p:txBody>
          <a:bodyPr>
            <a:normAutofit fontScale="85000" lnSpcReduction="20000"/>
          </a:bodyPr>
          <a:lstStyle/>
          <a:p>
            <a:r>
              <a:rPr lang="en-US" dirty="0" smtClean="0"/>
              <a:t>a hybrid form, epic crossed with history, romance, comedy, tragedy</a:t>
            </a:r>
          </a:p>
          <a:p>
            <a:r>
              <a:rPr lang="en-US" dirty="0" smtClean="0"/>
              <a:t>a historical novel = Cal, narrating his story in 2002, describes events from the early 1920s to the mid-1970s.</a:t>
            </a:r>
          </a:p>
          <a:p>
            <a:r>
              <a:rPr lang="en-US" dirty="0" smtClean="0"/>
              <a:t>a family saga</a:t>
            </a:r>
          </a:p>
          <a:p>
            <a:r>
              <a:rPr lang="en-US" dirty="0" smtClean="0"/>
              <a:t>an “ethnic</a:t>
            </a:r>
            <a:r>
              <a:rPr lang="en-US" dirty="0"/>
              <a:t>” </a:t>
            </a:r>
            <a:r>
              <a:rPr lang="en-US" dirty="0" smtClean="0"/>
              <a:t>novel/ immigrant narrative</a:t>
            </a:r>
          </a:p>
          <a:p>
            <a:r>
              <a:rPr lang="en-US" dirty="0"/>
              <a:t>a </a:t>
            </a:r>
            <a:r>
              <a:rPr lang="en-US" dirty="0" smtClean="0"/>
              <a:t>queer novel</a:t>
            </a:r>
            <a:r>
              <a:rPr lang="en-US" dirty="0"/>
              <a:t>, though it has been widely criticized for its heteronormativity</a:t>
            </a:r>
            <a:endParaRPr lang="en-US" dirty="0" smtClean="0"/>
          </a:p>
          <a:p>
            <a:r>
              <a:rPr lang="en-US" dirty="0" smtClean="0"/>
              <a:t>a picaresque novel = depicts the adventures of a roguish, but "appealing hero", usually of low social class</a:t>
            </a:r>
          </a:p>
          <a:p>
            <a:r>
              <a:rPr lang="en-US" dirty="0" smtClean="0"/>
              <a:t>metafictional chronicle = emphasizes its own </a:t>
            </a:r>
            <a:r>
              <a:rPr lang="en-US" dirty="0" err="1" smtClean="0"/>
              <a:t>constructedness</a:t>
            </a:r>
            <a:r>
              <a:rPr lang="en-US" dirty="0" smtClean="0"/>
              <a:t>, reminds readers to be aware that they are reading or viewing a fictional work</a:t>
            </a:r>
          </a:p>
          <a:p>
            <a:r>
              <a:rPr lang="en-US" dirty="0" smtClean="0"/>
              <a:t>a social novel about Detroit</a:t>
            </a:r>
          </a:p>
          <a:p>
            <a:r>
              <a:rPr lang="en-US" dirty="0" smtClean="0"/>
              <a:t> James Wood, hysterical realism</a:t>
            </a:r>
            <a:endParaRPr lang="el-GR" dirty="0"/>
          </a:p>
        </p:txBody>
      </p:sp>
    </p:spTree>
    <p:extLst>
      <p:ext uri="{BB962C8B-B14F-4D97-AF65-F5344CB8AC3E}">
        <p14:creationId xmlns:p14="http://schemas.microsoft.com/office/powerpoint/2010/main" val="359068135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6922" y="1569987"/>
            <a:ext cx="6191865" cy="4958330"/>
          </a:xfrm>
          <a:prstGeom prst="rect">
            <a:avLst/>
          </a:prstGeom>
        </p:spPr>
      </p:pic>
      <p:sp>
        <p:nvSpPr>
          <p:cNvPr id="5" name="Rectangle 4"/>
          <p:cNvSpPr/>
          <p:nvPr/>
        </p:nvSpPr>
        <p:spPr>
          <a:xfrm>
            <a:off x="503903" y="321290"/>
            <a:ext cx="6096000" cy="923330"/>
          </a:xfrm>
          <a:prstGeom prst="rect">
            <a:avLst/>
          </a:prstGeom>
        </p:spPr>
        <p:txBody>
          <a:bodyPr>
            <a:spAutoFit/>
          </a:bodyPr>
          <a:lstStyle/>
          <a:p>
            <a:r>
              <a:rPr lang="en-US" dirty="0" smtClean="0"/>
              <a:t>Middlesex sets up its characters to toil through history: Lefty first job in the United States is at Ford Motor Company (as pictured in the 1920s).</a:t>
            </a:r>
            <a:endParaRPr lang="el-GR" dirty="0"/>
          </a:p>
        </p:txBody>
      </p:sp>
      <p:sp>
        <p:nvSpPr>
          <p:cNvPr id="6" name="Rectangle 5"/>
          <p:cNvSpPr/>
          <p:nvPr/>
        </p:nvSpPr>
        <p:spPr>
          <a:xfrm>
            <a:off x="6676103" y="206478"/>
            <a:ext cx="5437239" cy="6186309"/>
          </a:xfrm>
          <a:prstGeom prst="rect">
            <a:avLst/>
          </a:prstGeom>
          <a:solidFill>
            <a:schemeClr val="accent2">
              <a:lumMod val="20000"/>
              <a:lumOff val="80000"/>
            </a:schemeClr>
          </a:solidFill>
        </p:spPr>
        <p:txBody>
          <a:bodyPr wrap="square">
            <a:spAutoFit/>
          </a:bodyPr>
          <a:lstStyle/>
          <a:p>
            <a:r>
              <a:rPr lang="en-US" dirty="0" smtClean="0"/>
              <a:t>James Wood, hysterical realism, a literary genre typified by a strong contrast between elaborately absurd prose, plotting, or characterization, on the one hand, and careful, detailed investigations of real, specific social phenomena on the other.</a:t>
            </a:r>
          </a:p>
          <a:p>
            <a:endParaRPr lang="en-US" dirty="0" smtClean="0"/>
          </a:p>
          <a:p>
            <a:r>
              <a:rPr lang="en-US" dirty="0" smtClean="0"/>
              <a:t>		</a:t>
            </a:r>
            <a:r>
              <a:rPr lang="en-US" dirty="0"/>
              <a:t>	</a:t>
            </a:r>
            <a:r>
              <a:rPr lang="en-US" dirty="0" smtClean="0"/>
              <a:t>***</a:t>
            </a:r>
            <a:endParaRPr lang="en-US" dirty="0"/>
          </a:p>
          <a:p>
            <a:endParaRPr lang="en-US" dirty="0" smtClean="0"/>
          </a:p>
          <a:p>
            <a:r>
              <a:rPr lang="en-US" dirty="0" smtClean="0"/>
              <a:t>Such moments in the book include how two cousins conceive "on the same night and at the same moment" and how years later, those children marry each other. Woods also pointed out the seeming coincidences that involved locales. Smyrna is the burning city from which she flees to start a new life; New Smyrna Beach is where she spends her retirement. Effectively serving as a double entendre, the title of the book refers to the name of the street where Cal stays at and describes his situation: a hermaphrodite brought up as a girl but who decides to become a boy. Cal's condition is also reflected in his choice of locale to narrate the novel: Berlin is a city formerly of "two halves or sexes" (East and West).</a:t>
            </a:r>
            <a:endParaRPr lang="el-GR" dirty="0"/>
          </a:p>
        </p:txBody>
      </p:sp>
    </p:spTree>
    <p:extLst>
      <p:ext uri="{BB962C8B-B14F-4D97-AF65-F5344CB8AC3E}">
        <p14:creationId xmlns:p14="http://schemas.microsoft.com/office/powerpoint/2010/main" val="4172870937"/>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620" y="1"/>
            <a:ext cx="10718180" cy="657922"/>
          </a:xfrm>
        </p:spPr>
        <p:txBody>
          <a:bodyPr>
            <a:normAutofit fontScale="90000"/>
          </a:bodyPr>
          <a:lstStyle/>
          <a:p>
            <a:r>
              <a:rPr lang="en-US" dirty="0"/>
              <a:t>Sex </a:t>
            </a:r>
            <a:r>
              <a:rPr lang="en-US" dirty="0" smtClean="0"/>
              <a:t>vs </a:t>
            </a:r>
            <a:r>
              <a:rPr lang="en-US" dirty="0"/>
              <a:t>Gender </a:t>
            </a:r>
            <a:endParaRPr lang="el-GR" dirty="0"/>
          </a:p>
        </p:txBody>
      </p:sp>
      <p:sp>
        <p:nvSpPr>
          <p:cNvPr id="3" name="Content Placeholder 2"/>
          <p:cNvSpPr>
            <a:spLocks noGrp="1"/>
          </p:cNvSpPr>
          <p:nvPr>
            <p:ph idx="1"/>
          </p:nvPr>
        </p:nvSpPr>
        <p:spPr>
          <a:xfrm>
            <a:off x="301082" y="657923"/>
            <a:ext cx="11764538" cy="3010828"/>
          </a:xfrm>
        </p:spPr>
        <p:txBody>
          <a:bodyPr>
            <a:normAutofit fontScale="92500" lnSpcReduction="20000"/>
          </a:bodyPr>
          <a:lstStyle/>
          <a:p>
            <a:r>
              <a:rPr lang="en-US" dirty="0" smtClean="0"/>
              <a:t>Sex </a:t>
            </a:r>
            <a:r>
              <a:rPr lang="en-US" dirty="0" smtClean="0"/>
              <a:t>considered biologically </a:t>
            </a:r>
            <a:r>
              <a:rPr lang="en-US" dirty="0" smtClean="0"/>
              <a:t>classified: male </a:t>
            </a:r>
            <a:r>
              <a:rPr lang="en-US" dirty="0"/>
              <a:t>and </a:t>
            </a:r>
            <a:r>
              <a:rPr lang="en-US" dirty="0" smtClean="0"/>
              <a:t>female, fixed </a:t>
            </a:r>
            <a:r>
              <a:rPr lang="en-US" dirty="0"/>
              <a:t>and </a:t>
            </a:r>
            <a:r>
              <a:rPr lang="en-US" dirty="0" smtClean="0"/>
              <a:t>natural</a:t>
            </a:r>
          </a:p>
          <a:p>
            <a:r>
              <a:rPr lang="en-US" dirty="0" smtClean="0"/>
              <a:t>Gender as socially constructed</a:t>
            </a:r>
            <a:endParaRPr lang="en-US" dirty="0" smtClean="0"/>
          </a:p>
          <a:p>
            <a:r>
              <a:rPr lang="en-US" dirty="0" smtClean="0"/>
              <a:t>Cal/lie sees him/herself dehumanized</a:t>
            </a:r>
            <a:r>
              <a:rPr lang="en-US" dirty="0"/>
              <a:t>, objectified, </a:t>
            </a:r>
            <a:r>
              <a:rPr lang="en-US" dirty="0" err="1"/>
              <a:t>othered</a:t>
            </a:r>
            <a:r>
              <a:rPr lang="en-US" dirty="0"/>
              <a:t> and </a:t>
            </a:r>
            <a:r>
              <a:rPr lang="en-US" dirty="0" smtClean="0"/>
              <a:t>alone</a:t>
            </a:r>
          </a:p>
          <a:p>
            <a:r>
              <a:rPr lang="en-US" dirty="0"/>
              <a:t>Cal/lie’s discovery of how the world categorizes him/her also reveals the powers at </a:t>
            </a:r>
            <a:r>
              <a:rPr lang="en-US" dirty="0" smtClean="0"/>
              <a:t>play and </a:t>
            </a:r>
            <a:r>
              <a:rPr lang="en-US" dirty="0"/>
              <a:t>the reason why s/he, in this condition of in-between sex, always will be in danger </a:t>
            </a:r>
            <a:r>
              <a:rPr lang="en-US" dirty="0" smtClean="0"/>
              <a:t>of being </a:t>
            </a:r>
            <a:r>
              <a:rPr lang="en-US" dirty="0"/>
              <a:t>dehumanized and difficult to accept or love by almost </a:t>
            </a:r>
            <a:r>
              <a:rPr lang="en-US" dirty="0" smtClean="0"/>
              <a:t>anyone. (S)he </a:t>
            </a:r>
            <a:r>
              <a:rPr lang="en-US" dirty="0"/>
              <a:t>runs </a:t>
            </a:r>
            <a:r>
              <a:rPr lang="en-US" dirty="0" smtClean="0"/>
              <a:t>away.</a:t>
            </a:r>
            <a:endParaRPr lang="el-GR" dirty="0" smtClean="0"/>
          </a:p>
          <a:p>
            <a:r>
              <a:rPr lang="el-GR" dirty="0" err="1" smtClean="0"/>
              <a:t>Μο</a:t>
            </a:r>
            <a:r>
              <a:rPr lang="en-US" dirty="0" err="1" smtClean="0"/>
              <a:t>reover</a:t>
            </a:r>
            <a:r>
              <a:rPr lang="el-GR" dirty="0" smtClean="0"/>
              <a:t>, </a:t>
            </a:r>
            <a:r>
              <a:rPr lang="en-US" dirty="0" smtClean="0"/>
              <a:t>s/he denounces </a:t>
            </a:r>
            <a:r>
              <a:rPr lang="en-US" dirty="0"/>
              <a:t>the </a:t>
            </a:r>
            <a:r>
              <a:rPr lang="en-US" dirty="0" smtClean="0"/>
              <a:t>clinical</a:t>
            </a:r>
            <a:r>
              <a:rPr lang="el-GR" dirty="0" smtClean="0"/>
              <a:t> </a:t>
            </a:r>
            <a:r>
              <a:rPr lang="en-US" dirty="0" smtClean="0"/>
              <a:t>treatment </a:t>
            </a:r>
            <a:r>
              <a:rPr lang="en-US" dirty="0"/>
              <a:t>of intersexuality via surgery</a:t>
            </a:r>
            <a:endParaRPr lang="el-GR" dirty="0" smtClean="0"/>
          </a:p>
          <a:p>
            <a:endParaRPr lang="en-US" dirty="0" smtClean="0"/>
          </a:p>
          <a:p>
            <a:endParaRPr lang="en-US" dirty="0" smtClean="0"/>
          </a:p>
          <a:p>
            <a:endParaRPr lang="en-US" dirty="0"/>
          </a:p>
        </p:txBody>
      </p:sp>
      <p:sp>
        <p:nvSpPr>
          <p:cNvPr id="4" name="Rectangle 3"/>
          <p:cNvSpPr/>
          <p:nvPr/>
        </p:nvSpPr>
        <p:spPr>
          <a:xfrm>
            <a:off x="423746" y="3668751"/>
            <a:ext cx="11563815" cy="2862322"/>
          </a:xfrm>
          <a:prstGeom prst="rect">
            <a:avLst/>
          </a:prstGeom>
        </p:spPr>
        <p:txBody>
          <a:bodyPr wrap="square">
            <a:spAutoFit/>
          </a:bodyPr>
          <a:lstStyle/>
          <a:p>
            <a:r>
              <a:rPr lang="en-US" dirty="0"/>
              <a:t>The adolescent ego is a hazy thing, amorphous, cloudlike. It wasn’t difficult </a:t>
            </a:r>
            <a:r>
              <a:rPr lang="en-US" dirty="0" smtClean="0"/>
              <a:t>to pour </a:t>
            </a:r>
            <a:r>
              <a:rPr lang="en-US" dirty="0"/>
              <a:t>my identity into different vessels. In a sense, I was able to take </a:t>
            </a:r>
            <a:r>
              <a:rPr lang="en-US" dirty="0" smtClean="0"/>
              <a:t>whatever form </a:t>
            </a:r>
            <a:r>
              <a:rPr lang="en-US" dirty="0"/>
              <a:t>was demanded of me. I only wanted to know the dimensions. </a:t>
            </a:r>
            <a:r>
              <a:rPr lang="en-US" dirty="0" err="1"/>
              <a:t>Luce</a:t>
            </a:r>
            <a:r>
              <a:rPr lang="en-US" dirty="0"/>
              <a:t> </a:t>
            </a:r>
            <a:r>
              <a:rPr lang="en-US" dirty="0" smtClean="0"/>
              <a:t>was providing </a:t>
            </a:r>
            <a:r>
              <a:rPr lang="en-US" dirty="0"/>
              <a:t>them. My parents supported him. The prospect of having </a:t>
            </a:r>
            <a:r>
              <a:rPr lang="en-US" dirty="0" smtClean="0"/>
              <a:t>everything solved </a:t>
            </a:r>
            <a:r>
              <a:rPr lang="en-US" dirty="0"/>
              <a:t>was wildly attractive to me, too, and while I lay on the chaise I didn’t </a:t>
            </a:r>
            <a:r>
              <a:rPr lang="en-US" dirty="0" smtClean="0"/>
              <a:t>ask myself </a:t>
            </a:r>
            <a:r>
              <a:rPr lang="en-US" dirty="0"/>
              <a:t>where my feelings for the Object fit in. I only wanted it all to be over. </a:t>
            </a:r>
            <a:r>
              <a:rPr lang="en-US" dirty="0" smtClean="0"/>
              <a:t>I wanted </a:t>
            </a:r>
            <a:r>
              <a:rPr lang="en-US" dirty="0"/>
              <a:t>to go home and forget it had ever happened. So I listened to </a:t>
            </a:r>
            <a:r>
              <a:rPr lang="en-US" dirty="0" err="1"/>
              <a:t>Luce</a:t>
            </a:r>
            <a:r>
              <a:rPr lang="en-US" dirty="0"/>
              <a:t> </a:t>
            </a:r>
            <a:r>
              <a:rPr lang="en-US" dirty="0" smtClean="0"/>
              <a:t>quietly and </a:t>
            </a:r>
            <a:r>
              <a:rPr lang="en-US" dirty="0"/>
              <a:t>made no objections. (434</a:t>
            </a:r>
            <a:r>
              <a:rPr lang="en-US" dirty="0" smtClean="0"/>
              <a:t>)</a:t>
            </a:r>
          </a:p>
          <a:p>
            <a:endParaRPr lang="en-US" dirty="0"/>
          </a:p>
          <a:p>
            <a:r>
              <a:rPr lang="en-US" dirty="0" smtClean="0"/>
              <a:t>Dear </a:t>
            </a:r>
            <a:r>
              <a:rPr lang="en-US" dirty="0"/>
              <a:t>Mom and Dad,</a:t>
            </a:r>
          </a:p>
          <a:p>
            <a:r>
              <a:rPr lang="en-US" dirty="0"/>
              <a:t>I know you’re only trying to do what is best for me, but I don’t think </a:t>
            </a:r>
            <a:r>
              <a:rPr lang="en-US" dirty="0" smtClean="0"/>
              <a:t>anyone knows </a:t>
            </a:r>
            <a:r>
              <a:rPr lang="en-US" dirty="0"/>
              <a:t>for sure what’s best. I love you and don’t want to be a problem, so </a:t>
            </a:r>
            <a:r>
              <a:rPr lang="en-US" dirty="0" smtClean="0"/>
              <a:t>I’ve decided </a:t>
            </a:r>
            <a:r>
              <a:rPr lang="en-US" dirty="0"/>
              <a:t>to go away. I know you’ll say I’m not a problem, but I know I am. If you</a:t>
            </a:r>
          </a:p>
          <a:p>
            <a:r>
              <a:rPr lang="en-US" dirty="0"/>
              <a:t>want to know why I’m doing this, you should ask Dr. </a:t>
            </a:r>
            <a:r>
              <a:rPr lang="en-US" dirty="0" err="1"/>
              <a:t>Luce</a:t>
            </a:r>
            <a:r>
              <a:rPr lang="en-US" dirty="0"/>
              <a:t>, who is a big liar! I </a:t>
            </a:r>
            <a:r>
              <a:rPr lang="en-US" dirty="0" smtClean="0"/>
              <a:t>am not </a:t>
            </a:r>
            <a:r>
              <a:rPr lang="en-US" dirty="0"/>
              <a:t>a girl. I’m a boy. (439)</a:t>
            </a:r>
            <a:endParaRPr lang="el-GR" dirty="0"/>
          </a:p>
        </p:txBody>
      </p:sp>
    </p:spTree>
    <p:extLst>
      <p:ext uri="{BB962C8B-B14F-4D97-AF65-F5344CB8AC3E}">
        <p14:creationId xmlns:p14="http://schemas.microsoft.com/office/powerpoint/2010/main" val="3666680319"/>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Attending the Intersex and Hermaphrodite “School” of Zora in </a:t>
            </a:r>
            <a:r>
              <a:rPr lang="en-US" dirty="0" smtClean="0"/>
              <a:t>San Francisco</a:t>
            </a:r>
            <a:endParaRPr lang="el-GR" dirty="0"/>
          </a:p>
        </p:txBody>
      </p:sp>
      <p:sp>
        <p:nvSpPr>
          <p:cNvPr id="3" name="Content Placeholder 2"/>
          <p:cNvSpPr>
            <a:spLocks noGrp="1"/>
          </p:cNvSpPr>
          <p:nvPr>
            <p:ph idx="1"/>
          </p:nvPr>
        </p:nvSpPr>
        <p:spPr>
          <a:xfrm>
            <a:off x="228600" y="1690688"/>
            <a:ext cx="11509132" cy="5006898"/>
          </a:xfrm>
        </p:spPr>
        <p:txBody>
          <a:bodyPr>
            <a:normAutofit fontScale="92500"/>
          </a:bodyPr>
          <a:lstStyle/>
          <a:p>
            <a:r>
              <a:rPr lang="en-US" dirty="0" smtClean="0"/>
              <a:t>On the road, Cal </a:t>
            </a:r>
            <a:r>
              <a:rPr lang="en-US" u="sng" dirty="0"/>
              <a:t>sees himself with their eyes</a:t>
            </a:r>
            <a:r>
              <a:rPr lang="en-US" dirty="0"/>
              <a:t> </a:t>
            </a:r>
            <a:r>
              <a:rPr lang="en-US" dirty="0" smtClean="0"/>
              <a:t>and comes </a:t>
            </a:r>
            <a:r>
              <a:rPr lang="en-US" dirty="0"/>
              <a:t>to realize that he can pass quite easily</a:t>
            </a:r>
            <a:r>
              <a:rPr lang="en-US" dirty="0" smtClean="0"/>
              <a:t>.</a:t>
            </a:r>
          </a:p>
          <a:p>
            <a:r>
              <a:rPr lang="en-US" dirty="0">
                <a:solidFill>
                  <a:srgbClr val="FF0000"/>
                </a:solidFill>
              </a:rPr>
              <a:t>“Can I ask </a:t>
            </a:r>
            <a:r>
              <a:rPr lang="en-US" dirty="0" smtClean="0">
                <a:solidFill>
                  <a:srgbClr val="FF0000"/>
                </a:solidFill>
              </a:rPr>
              <a:t>you something</a:t>
            </a:r>
            <a:r>
              <a:rPr lang="en-US" dirty="0">
                <a:solidFill>
                  <a:srgbClr val="FF0000"/>
                </a:solidFill>
              </a:rPr>
              <a:t>, Cal? What are you anyway?” (463</a:t>
            </a:r>
            <a:r>
              <a:rPr lang="en-US" dirty="0" smtClean="0">
                <a:solidFill>
                  <a:srgbClr val="FF0000"/>
                </a:solidFill>
              </a:rPr>
              <a:t>).</a:t>
            </a:r>
          </a:p>
          <a:p>
            <a:r>
              <a:rPr lang="en-US" dirty="0" smtClean="0"/>
              <a:t>He </a:t>
            </a:r>
            <a:r>
              <a:rPr lang="en-US" dirty="0"/>
              <a:t>is brutalized as the </a:t>
            </a:r>
            <a:r>
              <a:rPr lang="en-US" dirty="0" smtClean="0"/>
              <a:t>rage of </a:t>
            </a:r>
            <a:r>
              <a:rPr lang="en-US" dirty="0"/>
              <a:t>his robbers echoes the basic instinct and strange entitlement to physically </a:t>
            </a:r>
            <a:r>
              <a:rPr lang="en-US" dirty="0" smtClean="0"/>
              <a:t>harm someone </a:t>
            </a:r>
            <a:r>
              <a:rPr lang="en-US" dirty="0"/>
              <a:t>that is outside the norm: : “It’s a fucking freak! […] I’m </a:t>
            </a:r>
            <a:r>
              <a:rPr lang="en-US" dirty="0" err="1" smtClean="0"/>
              <a:t>gonna</a:t>
            </a:r>
            <a:r>
              <a:rPr lang="en-US" dirty="0" smtClean="0"/>
              <a:t> puke</a:t>
            </a:r>
            <a:r>
              <a:rPr lang="en-US" dirty="0"/>
              <a:t>, man. Look!” (476) </a:t>
            </a:r>
            <a:endParaRPr lang="en-US" dirty="0" smtClean="0"/>
          </a:p>
          <a:p>
            <a:r>
              <a:rPr lang="en-US" dirty="0"/>
              <a:t>On the way, Cal </a:t>
            </a:r>
            <a:r>
              <a:rPr lang="en-US" dirty="0" smtClean="0"/>
              <a:t>moves through </a:t>
            </a:r>
            <a:r>
              <a:rPr lang="en-US" dirty="0"/>
              <a:t>one gender performance after another. Having tried first to live as a </a:t>
            </a:r>
            <a:r>
              <a:rPr lang="en-US" dirty="0" smtClean="0"/>
              <a:t>girl, </a:t>
            </a:r>
            <a:r>
              <a:rPr lang="en-US" dirty="0"/>
              <a:t>Cal begins to live as a </a:t>
            </a:r>
            <a:r>
              <a:rPr lang="en-US" dirty="0" smtClean="0"/>
              <a:t>boy and accepts his uniqueness</a:t>
            </a:r>
            <a:endParaRPr lang="en-US" dirty="0" smtClean="0"/>
          </a:p>
          <a:p>
            <a:r>
              <a:rPr lang="en-US" dirty="0" smtClean="0"/>
              <a:t>Judith Butler: performativity </a:t>
            </a:r>
            <a:r>
              <a:rPr lang="en-US" dirty="0"/>
              <a:t>has enabled a powerful appreciation of the ways</a:t>
            </a:r>
          </a:p>
          <a:p>
            <a:pPr marL="0" indent="0">
              <a:buNone/>
            </a:pPr>
            <a:r>
              <a:rPr lang="en-US" dirty="0" smtClean="0"/>
              <a:t> that </a:t>
            </a:r>
            <a:r>
              <a:rPr lang="en-US" dirty="0"/>
              <a:t>identities are constructed iteratively through complex </a:t>
            </a:r>
            <a:r>
              <a:rPr lang="en-US" dirty="0" err="1"/>
              <a:t>citational</a:t>
            </a:r>
            <a:r>
              <a:rPr lang="en-US" dirty="0"/>
              <a:t> processes</a:t>
            </a:r>
            <a:r>
              <a:rPr lang="en-US" dirty="0" smtClean="0"/>
              <a:t>.</a:t>
            </a:r>
          </a:p>
          <a:p>
            <a:pPr marL="0" indent="0">
              <a:buNone/>
            </a:pPr>
            <a:r>
              <a:rPr lang="en-US" dirty="0"/>
              <a:t>“</a:t>
            </a:r>
            <a:r>
              <a:rPr lang="en-US" dirty="0">
                <a:solidFill>
                  <a:srgbClr val="FF0000"/>
                </a:solidFill>
              </a:rPr>
              <a:t>Remember, </a:t>
            </a:r>
            <a:r>
              <a:rPr lang="en-US" dirty="0" smtClean="0">
                <a:solidFill>
                  <a:srgbClr val="FF0000"/>
                </a:solidFill>
              </a:rPr>
              <a:t>Cal. </a:t>
            </a:r>
            <a:r>
              <a:rPr lang="en-US" dirty="0">
                <a:solidFill>
                  <a:srgbClr val="FF0000"/>
                </a:solidFill>
              </a:rPr>
              <a:t>Sex is biological. Gender is cultural.” (489)</a:t>
            </a:r>
            <a:endParaRPr lang="el-GR" dirty="0">
              <a:solidFill>
                <a:srgbClr val="FF0000"/>
              </a:solidFill>
            </a:endParaRPr>
          </a:p>
        </p:txBody>
      </p:sp>
    </p:spTree>
    <p:extLst>
      <p:ext uri="{BB962C8B-B14F-4D97-AF65-F5344CB8AC3E}">
        <p14:creationId xmlns:p14="http://schemas.microsoft.com/office/powerpoint/2010/main" val="4101335983"/>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2907</TotalTime>
  <Words>4493</Words>
  <Application>Microsoft Office PowerPoint</Application>
  <PresentationFormat>Widescreen</PresentationFormat>
  <Paragraphs>168</Paragraphs>
  <Slides>27</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AdvTimes</vt:lpstr>
      <vt:lpstr>AdvTimes-i</vt:lpstr>
      <vt:lpstr>Arial</vt:lpstr>
      <vt:lpstr>Bahnschrift</vt:lpstr>
      <vt:lpstr>Bahnschrift SemiBold SemiConden</vt:lpstr>
      <vt:lpstr>Baskerville Old Face</vt:lpstr>
      <vt:lpstr>Bell MT</vt:lpstr>
      <vt:lpstr>Calibri</vt:lpstr>
      <vt:lpstr>Calibri Light</vt:lpstr>
      <vt:lpstr>Courier New</vt:lpstr>
      <vt:lpstr>Garamond</vt:lpstr>
      <vt:lpstr>Kristen ITC</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Sex vs Gender </vt:lpstr>
      <vt:lpstr>Attending the Intersex and Hermaphrodite “School” of Zora in San Francisco</vt:lpstr>
      <vt:lpstr>Michel Foucault, Of Other Spaces (1967) Heterotopia</vt:lpstr>
      <vt:lpstr>Berlin</vt:lpstr>
      <vt:lpstr>Detroit</vt:lpstr>
      <vt:lpstr>PowerPoint Presentation</vt:lpstr>
      <vt:lpstr>PowerPoint Presentation</vt:lpstr>
      <vt:lpstr>the “tragicomic novel” and the representation of trauma</vt:lpstr>
      <vt:lpstr>PowerPoint Presentation</vt:lpstr>
      <vt:lpstr>   Sigmund Freud </vt:lpstr>
      <vt:lpstr>PowerPoint Presentation</vt:lpstr>
      <vt:lpstr>Julia Kristeva’s  Powers of Horror: An Essay on Abjection (1982)</vt:lpstr>
      <vt:lpstr>Narrative voice  </vt:lpstr>
      <vt:lpstr>PowerPoint Presentation</vt:lpstr>
      <vt:lpstr>Judith Butler, Undoing Gender (2004)</vt:lpstr>
      <vt:lpstr>PowerPoint Presentation</vt:lpstr>
      <vt:lpstr> Sex is real  Yes, there are just two biological sexes. No, this doesn’t mean every living thing is either one or the other. </vt:lpstr>
      <vt:lpstr>Paul Ricoeur, Time and Narrative, Oneself as Another</vt:lpstr>
      <vt:lpstr>The Future Anterior, the future to come</vt:lpstr>
      <vt:lpstr>  Luis Bunuel, That Obscure Object of Desire (1977)  https://ok.ru/video/1265956752024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Author</dc:creator>
  <cp:lastModifiedBy>Author</cp:lastModifiedBy>
  <cp:revision>82</cp:revision>
  <dcterms:created xsi:type="dcterms:W3CDTF">2021-03-17T17:59:59Z</dcterms:created>
  <dcterms:modified xsi:type="dcterms:W3CDTF">2023-03-21T21:12:21Z</dcterms:modified>
</cp:coreProperties>
</file>