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E1A8338-8AAB-4FA8-A861-3E54D1D59D7F}" type="datetimeFigureOut">
              <a:rPr lang="el-GR" smtClean="0"/>
              <a:t>28/3/2021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A4373C-990B-48A7-BD96-BFC046CBDD20}" type="slidenum">
              <a:rPr lang="el-GR" smtClean="0"/>
              <a:t>‹#›</a:t>
            </a:fld>
            <a:endParaRPr lang="el-GR"/>
          </a:p>
        </p:txBody>
      </p:sp>
    </p:spTree>
    <p:extLst>
      <p:ext uri="{BB962C8B-B14F-4D97-AF65-F5344CB8AC3E}">
        <p14:creationId xmlns:p14="http://schemas.microsoft.com/office/powerpoint/2010/main" val="52270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E1A8338-8AAB-4FA8-A861-3E54D1D59D7F}" type="datetimeFigureOut">
              <a:rPr lang="el-GR" smtClean="0"/>
              <a:t>28/3/2021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A4373C-990B-48A7-BD96-BFC046CBDD20}" type="slidenum">
              <a:rPr lang="el-GR" smtClean="0"/>
              <a:t>‹#›</a:t>
            </a:fld>
            <a:endParaRPr lang="el-GR"/>
          </a:p>
        </p:txBody>
      </p:sp>
    </p:spTree>
    <p:extLst>
      <p:ext uri="{BB962C8B-B14F-4D97-AF65-F5344CB8AC3E}">
        <p14:creationId xmlns:p14="http://schemas.microsoft.com/office/powerpoint/2010/main" val="198334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E1A8338-8AAB-4FA8-A861-3E54D1D59D7F}" type="datetimeFigureOut">
              <a:rPr lang="el-GR" smtClean="0"/>
              <a:t>28/3/2021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A4373C-990B-48A7-BD96-BFC046CBDD20}" type="slidenum">
              <a:rPr lang="el-GR" smtClean="0"/>
              <a:t>‹#›</a:t>
            </a:fld>
            <a:endParaRPr lang="el-GR"/>
          </a:p>
        </p:txBody>
      </p:sp>
    </p:spTree>
    <p:extLst>
      <p:ext uri="{BB962C8B-B14F-4D97-AF65-F5344CB8AC3E}">
        <p14:creationId xmlns:p14="http://schemas.microsoft.com/office/powerpoint/2010/main" val="280896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E1A8338-8AAB-4FA8-A861-3E54D1D59D7F}" type="datetimeFigureOut">
              <a:rPr lang="el-GR" smtClean="0"/>
              <a:t>28/3/2021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A4373C-990B-48A7-BD96-BFC046CBDD20}" type="slidenum">
              <a:rPr lang="el-GR" smtClean="0"/>
              <a:t>‹#›</a:t>
            </a:fld>
            <a:endParaRPr lang="el-GR"/>
          </a:p>
        </p:txBody>
      </p:sp>
    </p:spTree>
    <p:extLst>
      <p:ext uri="{BB962C8B-B14F-4D97-AF65-F5344CB8AC3E}">
        <p14:creationId xmlns:p14="http://schemas.microsoft.com/office/powerpoint/2010/main" val="389067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1A8338-8AAB-4FA8-A861-3E54D1D59D7F}" type="datetimeFigureOut">
              <a:rPr lang="el-GR" smtClean="0"/>
              <a:t>28/3/2021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A4373C-990B-48A7-BD96-BFC046CBDD20}" type="slidenum">
              <a:rPr lang="el-GR" smtClean="0"/>
              <a:t>‹#›</a:t>
            </a:fld>
            <a:endParaRPr lang="el-GR"/>
          </a:p>
        </p:txBody>
      </p:sp>
    </p:spTree>
    <p:extLst>
      <p:ext uri="{BB962C8B-B14F-4D97-AF65-F5344CB8AC3E}">
        <p14:creationId xmlns:p14="http://schemas.microsoft.com/office/powerpoint/2010/main" val="3621757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2E1A8338-8AAB-4FA8-A861-3E54D1D59D7F}" type="datetimeFigureOut">
              <a:rPr lang="el-GR" smtClean="0"/>
              <a:t>28/3/2021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7A4373C-990B-48A7-BD96-BFC046CBDD20}" type="slidenum">
              <a:rPr lang="el-GR" smtClean="0"/>
              <a:t>‹#›</a:t>
            </a:fld>
            <a:endParaRPr lang="el-GR"/>
          </a:p>
        </p:txBody>
      </p:sp>
    </p:spTree>
    <p:extLst>
      <p:ext uri="{BB962C8B-B14F-4D97-AF65-F5344CB8AC3E}">
        <p14:creationId xmlns:p14="http://schemas.microsoft.com/office/powerpoint/2010/main" val="1619451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E1A8338-8AAB-4FA8-A861-3E54D1D59D7F}" type="datetimeFigureOut">
              <a:rPr lang="el-GR" smtClean="0"/>
              <a:t>28/3/2021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7A4373C-990B-48A7-BD96-BFC046CBDD20}" type="slidenum">
              <a:rPr lang="el-GR" smtClean="0"/>
              <a:t>‹#›</a:t>
            </a:fld>
            <a:endParaRPr lang="el-GR"/>
          </a:p>
        </p:txBody>
      </p:sp>
    </p:spTree>
    <p:extLst>
      <p:ext uri="{BB962C8B-B14F-4D97-AF65-F5344CB8AC3E}">
        <p14:creationId xmlns:p14="http://schemas.microsoft.com/office/powerpoint/2010/main" val="26310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E1A8338-8AAB-4FA8-A861-3E54D1D59D7F}" type="datetimeFigureOut">
              <a:rPr lang="el-GR" smtClean="0"/>
              <a:t>28/3/2021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7A4373C-990B-48A7-BD96-BFC046CBDD20}" type="slidenum">
              <a:rPr lang="el-GR" smtClean="0"/>
              <a:t>‹#›</a:t>
            </a:fld>
            <a:endParaRPr lang="el-GR"/>
          </a:p>
        </p:txBody>
      </p:sp>
    </p:spTree>
    <p:extLst>
      <p:ext uri="{BB962C8B-B14F-4D97-AF65-F5344CB8AC3E}">
        <p14:creationId xmlns:p14="http://schemas.microsoft.com/office/powerpoint/2010/main" val="168872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A8338-8AAB-4FA8-A861-3E54D1D59D7F}" type="datetimeFigureOut">
              <a:rPr lang="el-GR" smtClean="0"/>
              <a:t>28/3/2021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7A4373C-990B-48A7-BD96-BFC046CBDD20}" type="slidenum">
              <a:rPr lang="el-GR" smtClean="0"/>
              <a:t>‹#›</a:t>
            </a:fld>
            <a:endParaRPr lang="el-GR"/>
          </a:p>
        </p:txBody>
      </p:sp>
    </p:spTree>
    <p:extLst>
      <p:ext uri="{BB962C8B-B14F-4D97-AF65-F5344CB8AC3E}">
        <p14:creationId xmlns:p14="http://schemas.microsoft.com/office/powerpoint/2010/main" val="46762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1A8338-8AAB-4FA8-A861-3E54D1D59D7F}" type="datetimeFigureOut">
              <a:rPr lang="el-GR" smtClean="0"/>
              <a:t>28/3/2021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7A4373C-990B-48A7-BD96-BFC046CBDD20}" type="slidenum">
              <a:rPr lang="el-GR" smtClean="0"/>
              <a:t>‹#›</a:t>
            </a:fld>
            <a:endParaRPr lang="el-GR"/>
          </a:p>
        </p:txBody>
      </p:sp>
    </p:spTree>
    <p:extLst>
      <p:ext uri="{BB962C8B-B14F-4D97-AF65-F5344CB8AC3E}">
        <p14:creationId xmlns:p14="http://schemas.microsoft.com/office/powerpoint/2010/main" val="370652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1A8338-8AAB-4FA8-A861-3E54D1D59D7F}" type="datetimeFigureOut">
              <a:rPr lang="el-GR" smtClean="0"/>
              <a:t>28/3/2021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7A4373C-990B-48A7-BD96-BFC046CBDD20}" type="slidenum">
              <a:rPr lang="el-GR" smtClean="0"/>
              <a:t>‹#›</a:t>
            </a:fld>
            <a:endParaRPr lang="el-GR"/>
          </a:p>
        </p:txBody>
      </p:sp>
    </p:spTree>
    <p:extLst>
      <p:ext uri="{BB962C8B-B14F-4D97-AF65-F5344CB8AC3E}">
        <p14:creationId xmlns:p14="http://schemas.microsoft.com/office/powerpoint/2010/main" val="516645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A8338-8AAB-4FA8-A861-3E54D1D59D7F}" type="datetimeFigureOut">
              <a:rPr lang="el-GR" smtClean="0"/>
              <a:t>28/3/2021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4373C-990B-48A7-BD96-BFC046CBDD20}" type="slidenum">
              <a:rPr lang="el-GR" smtClean="0"/>
              <a:t>‹#›</a:t>
            </a:fld>
            <a:endParaRPr lang="el-GR"/>
          </a:p>
        </p:txBody>
      </p:sp>
    </p:spTree>
    <p:extLst>
      <p:ext uri="{BB962C8B-B14F-4D97-AF65-F5344CB8AC3E}">
        <p14:creationId xmlns:p14="http://schemas.microsoft.com/office/powerpoint/2010/main" val="59037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66213" y="0"/>
            <a:ext cx="1752906" cy="2932133"/>
          </a:xfrm>
          <a:prstGeom prst="rect">
            <a:avLst/>
          </a:prstGeom>
        </p:spPr>
      </p:pic>
      <p:pic>
        <p:nvPicPr>
          <p:cNvPr id="5" name="Picture 4"/>
          <p:cNvPicPr>
            <a:picLocks noChangeAspect="1"/>
          </p:cNvPicPr>
          <p:nvPr/>
        </p:nvPicPr>
        <p:blipFill>
          <a:blip r:embed="rId3"/>
          <a:stretch>
            <a:fillRect/>
          </a:stretch>
        </p:blipFill>
        <p:spPr>
          <a:xfrm>
            <a:off x="3115194" y="5703"/>
            <a:ext cx="2139579" cy="3354126"/>
          </a:xfrm>
          <a:prstGeom prst="rect">
            <a:avLst/>
          </a:prstGeom>
        </p:spPr>
      </p:pic>
      <p:pic>
        <p:nvPicPr>
          <p:cNvPr id="7" name="Picture 6"/>
          <p:cNvPicPr>
            <a:picLocks noChangeAspect="1"/>
          </p:cNvPicPr>
          <p:nvPr/>
        </p:nvPicPr>
        <p:blipFill>
          <a:blip r:embed="rId4"/>
          <a:stretch>
            <a:fillRect/>
          </a:stretch>
        </p:blipFill>
        <p:spPr>
          <a:xfrm>
            <a:off x="2977857" y="3359829"/>
            <a:ext cx="2139579" cy="3498171"/>
          </a:xfrm>
          <a:prstGeom prst="rect">
            <a:avLst/>
          </a:prstGeom>
        </p:spPr>
      </p:pic>
      <p:pic>
        <p:nvPicPr>
          <p:cNvPr id="8" name="Picture 7"/>
          <p:cNvPicPr>
            <a:picLocks noChangeAspect="1"/>
          </p:cNvPicPr>
          <p:nvPr/>
        </p:nvPicPr>
        <p:blipFill>
          <a:blip r:embed="rId5"/>
          <a:stretch>
            <a:fillRect/>
          </a:stretch>
        </p:blipFill>
        <p:spPr>
          <a:xfrm>
            <a:off x="8826658" y="782516"/>
            <a:ext cx="2806541" cy="4524375"/>
          </a:xfrm>
          <a:prstGeom prst="rect">
            <a:avLst/>
          </a:prstGeom>
        </p:spPr>
      </p:pic>
      <p:pic>
        <p:nvPicPr>
          <p:cNvPr id="10" name="Picture 9"/>
          <p:cNvPicPr>
            <a:picLocks noChangeAspect="1"/>
          </p:cNvPicPr>
          <p:nvPr/>
        </p:nvPicPr>
        <p:blipFill rotWithShape="1">
          <a:blip r:embed="rId6"/>
          <a:srcRect l="26103" t="3376" r="24938"/>
          <a:stretch/>
        </p:blipFill>
        <p:spPr>
          <a:xfrm>
            <a:off x="0" y="3196277"/>
            <a:ext cx="2448232" cy="3635349"/>
          </a:xfrm>
          <a:prstGeom prst="rect">
            <a:avLst/>
          </a:prstGeom>
        </p:spPr>
      </p:pic>
      <p:pic>
        <p:nvPicPr>
          <p:cNvPr id="11" name="Picture 10"/>
          <p:cNvPicPr>
            <a:picLocks noChangeAspect="1"/>
          </p:cNvPicPr>
          <p:nvPr/>
        </p:nvPicPr>
        <p:blipFill>
          <a:blip r:embed="rId7"/>
          <a:stretch>
            <a:fillRect/>
          </a:stretch>
        </p:blipFill>
        <p:spPr>
          <a:xfrm>
            <a:off x="5900991" y="3331192"/>
            <a:ext cx="2279449" cy="3555444"/>
          </a:xfrm>
          <a:prstGeom prst="rect">
            <a:avLst/>
          </a:prstGeom>
        </p:spPr>
      </p:pic>
      <p:pic>
        <p:nvPicPr>
          <p:cNvPr id="12" name="Picture 11"/>
          <p:cNvPicPr>
            <a:picLocks noChangeAspect="1"/>
          </p:cNvPicPr>
          <p:nvPr/>
        </p:nvPicPr>
        <p:blipFill>
          <a:blip r:embed="rId8"/>
          <a:stretch>
            <a:fillRect/>
          </a:stretch>
        </p:blipFill>
        <p:spPr>
          <a:xfrm>
            <a:off x="6050848" y="30140"/>
            <a:ext cx="2129592" cy="3270445"/>
          </a:xfrm>
          <a:prstGeom prst="rect">
            <a:avLst/>
          </a:prstGeom>
        </p:spPr>
      </p:pic>
    </p:spTree>
    <p:extLst>
      <p:ext uri="{BB962C8B-B14F-4D97-AF65-F5344CB8AC3E}">
        <p14:creationId xmlns:p14="http://schemas.microsoft.com/office/powerpoint/2010/main" val="419375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523" y="140677"/>
            <a:ext cx="9256968" cy="6036286"/>
          </a:xfrm>
        </p:spPr>
        <p:txBody>
          <a:bodyPr>
            <a:normAutofit/>
          </a:bodyPr>
          <a:lstStyle/>
          <a:p>
            <a:r>
              <a:rPr lang="en-US" dirty="0">
                <a:latin typeface="Arial???????"/>
              </a:rPr>
              <a:t>In the late summer of 1922, my grandmother </a:t>
            </a:r>
            <a:r>
              <a:rPr lang="en-US" dirty="0" smtClean="0">
                <a:latin typeface="Arial???????"/>
              </a:rPr>
              <a:t>Desdemona</a:t>
            </a:r>
            <a:r>
              <a:rPr lang="el-GR" dirty="0" smtClean="0">
                <a:latin typeface="Arial???????"/>
              </a:rPr>
              <a:t> </a:t>
            </a:r>
            <a:r>
              <a:rPr lang="en-US" dirty="0" err="1" smtClean="0">
                <a:latin typeface="Arial???????"/>
              </a:rPr>
              <a:t>Stephanides</a:t>
            </a:r>
            <a:r>
              <a:rPr lang="en-US" dirty="0" smtClean="0">
                <a:latin typeface="Arial???????"/>
              </a:rPr>
              <a:t> </a:t>
            </a:r>
            <a:r>
              <a:rPr lang="en-US" dirty="0">
                <a:latin typeface="Arial???????"/>
              </a:rPr>
              <a:t>wasn’t predicting births but deaths</a:t>
            </a:r>
            <a:r>
              <a:rPr lang="en-US" dirty="0" smtClean="0">
                <a:latin typeface="Arial???????"/>
              </a:rPr>
              <a:t>,</a:t>
            </a:r>
            <a:r>
              <a:rPr lang="el-GR" dirty="0" smtClean="0">
                <a:latin typeface="Arial???????"/>
              </a:rPr>
              <a:t> </a:t>
            </a:r>
            <a:r>
              <a:rPr lang="en-US" dirty="0" smtClean="0">
                <a:latin typeface="Arial???????"/>
              </a:rPr>
              <a:t>specifically</a:t>
            </a:r>
            <a:r>
              <a:rPr lang="en-US" dirty="0">
                <a:latin typeface="Arial???????"/>
              </a:rPr>
              <a:t>, her own. </a:t>
            </a:r>
            <a:endParaRPr lang="en-US" dirty="0" smtClean="0">
              <a:latin typeface="Arial???????"/>
            </a:endParaRPr>
          </a:p>
          <a:p>
            <a:r>
              <a:rPr lang="en-US" dirty="0" smtClean="0"/>
              <a:t>It made her mad. Also, </a:t>
            </a:r>
            <a:r>
              <a:rPr lang="en-US" dirty="0" smtClean="0">
                <a:solidFill>
                  <a:srgbClr val="FF0000"/>
                </a:solidFill>
              </a:rPr>
              <a:t>I suspect</a:t>
            </a:r>
            <a:r>
              <a:rPr lang="en-US" dirty="0" smtClean="0"/>
              <a:t>, a little jealous. Wasn’t she his best friend?</a:t>
            </a:r>
          </a:p>
          <a:p>
            <a:r>
              <a:rPr lang="en-US" dirty="0" smtClean="0"/>
              <a:t>Desdemona, with her sad eyes, her face of a girl forced to grow up too fast, worried with her beads like all the </a:t>
            </a:r>
            <a:r>
              <a:rPr lang="en-US" dirty="0" err="1" smtClean="0"/>
              <a:t>Stephanides</a:t>
            </a:r>
            <a:r>
              <a:rPr lang="en-US" dirty="0" smtClean="0"/>
              <a:t> men before and after her (</a:t>
            </a:r>
            <a:r>
              <a:rPr lang="en-US" dirty="0" smtClean="0">
                <a:solidFill>
                  <a:srgbClr val="FF0000"/>
                </a:solidFill>
              </a:rPr>
              <a:t>right down to me, if I count</a:t>
            </a:r>
            <a:r>
              <a:rPr lang="en-US" dirty="0" smtClean="0"/>
              <a:t>).</a:t>
            </a:r>
          </a:p>
          <a:p>
            <a:r>
              <a:rPr lang="en-US" dirty="0" smtClean="0"/>
              <a:t>The ancients would have explained what Desdemona was feeling as the workings of Eros. Now expert opinion would put it down to brain chemistry and evolution. Still, I have to insist:</a:t>
            </a:r>
            <a:endParaRPr lang="el-GR" dirty="0"/>
          </a:p>
        </p:txBody>
      </p:sp>
      <p:pic>
        <p:nvPicPr>
          <p:cNvPr id="2050" name="Picture 2" descr="https://img1.etsystatic.com/040/0/7961003/il_570xN.593496951_at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0473" y="2230582"/>
            <a:ext cx="2396835" cy="426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7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263" y="246185"/>
            <a:ext cx="9275884" cy="5930778"/>
          </a:xfrm>
        </p:spPr>
        <p:txBody>
          <a:bodyPr>
            <a:normAutofit fontScale="70000" lnSpcReduction="20000"/>
          </a:bodyPr>
          <a:lstStyle/>
          <a:p>
            <a:r>
              <a:rPr lang="en-US" dirty="0" smtClean="0"/>
              <a:t>and [Victoria Pappas] turned to see that Lefty </a:t>
            </a:r>
            <a:r>
              <a:rPr lang="en-US" dirty="0" err="1" smtClean="0"/>
              <a:t>Stephanides</a:t>
            </a:r>
            <a:r>
              <a:rPr lang="en-US" dirty="0" smtClean="0"/>
              <a:t>, the only eligible bachelor in town, had taken off </a:t>
            </a:r>
            <a:r>
              <a:rPr lang="en-US" dirty="0" smtClean="0">
                <a:solidFill>
                  <a:srgbClr val="FF0000"/>
                </a:solidFill>
              </a:rPr>
              <a:t>. . .</a:t>
            </a:r>
          </a:p>
          <a:p>
            <a:r>
              <a:rPr lang="en-US" dirty="0" smtClean="0">
                <a:solidFill>
                  <a:srgbClr val="FF0000"/>
                </a:solidFill>
              </a:rPr>
              <a:t>. . . </a:t>
            </a:r>
            <a:r>
              <a:rPr lang="en-US" dirty="0" smtClean="0"/>
              <a:t>Meanwhile, back at home, Desdemona opened her hope chest.</a:t>
            </a:r>
          </a:p>
          <a:p>
            <a:r>
              <a:rPr lang="en-US" dirty="0" smtClean="0"/>
              <a:t>And my grandmother wept silently because she was going to spend the rest of her days counting worries that never went away . . .</a:t>
            </a:r>
          </a:p>
          <a:p>
            <a:r>
              <a:rPr lang="en-US" dirty="0" smtClean="0">
                <a:solidFill>
                  <a:srgbClr val="FF0000"/>
                </a:solidFill>
              </a:rPr>
              <a:t>. . . </a:t>
            </a:r>
            <a:r>
              <a:rPr lang="en-US" dirty="0" smtClean="0"/>
              <a:t>While in the meantime Lucille </a:t>
            </a:r>
            <a:r>
              <a:rPr lang="en-US" dirty="0" err="1" smtClean="0"/>
              <a:t>Kafkalis</a:t>
            </a:r>
            <a:r>
              <a:rPr lang="en-US" dirty="0" smtClean="0"/>
              <a:t> was standing exactly as she’d been told,</a:t>
            </a:r>
          </a:p>
          <a:p>
            <a:r>
              <a:rPr lang="en-US" dirty="0" smtClean="0"/>
              <a:t>And so he had fled from Victoria Pappas to come down the street and find Lucille </a:t>
            </a:r>
            <a:r>
              <a:rPr lang="en-US" dirty="0" err="1" smtClean="0"/>
              <a:t>Kafkalis</a:t>
            </a:r>
            <a:r>
              <a:rPr lang="en-US" dirty="0" smtClean="0"/>
              <a:t>, just as disappointingly, failing to live up to page 22 </a:t>
            </a:r>
            <a:r>
              <a:rPr lang="en-US" dirty="0" smtClean="0">
                <a:solidFill>
                  <a:srgbClr val="FF0000"/>
                </a:solidFill>
              </a:rPr>
              <a:t>. . . [of Lingerie </a:t>
            </a:r>
            <a:r>
              <a:rPr lang="en-US" dirty="0" err="1" smtClean="0">
                <a:solidFill>
                  <a:srgbClr val="FF0000"/>
                </a:solidFill>
              </a:rPr>
              <a:t>Parisienne</a:t>
            </a:r>
            <a:r>
              <a:rPr lang="en-US" dirty="0">
                <a:solidFill>
                  <a:srgbClr val="FF0000"/>
                </a:solidFill>
              </a:rPr>
              <a:t>]</a:t>
            </a:r>
            <a:endParaRPr lang="en-US" dirty="0" smtClean="0">
              <a:solidFill>
                <a:srgbClr val="FF0000"/>
              </a:solidFill>
            </a:endParaRPr>
          </a:p>
          <a:p>
            <a:r>
              <a:rPr lang="en-US" dirty="0" smtClean="0">
                <a:solidFill>
                  <a:srgbClr val="FF0000"/>
                </a:solidFill>
              </a:rPr>
              <a:t>. . . </a:t>
            </a:r>
            <a:r>
              <a:rPr lang="en-US" dirty="0" smtClean="0"/>
              <a:t>And now it happens. Desdemona, weeping, takes off the corset, folds it back up, and returns it to the hope chest. She throws herself on the bed, Lefty’s bed, to continue crying. The pillow smells of his lime pomade and she breathes it in, sobbing </a:t>
            </a:r>
            <a:r>
              <a:rPr lang="en-US" dirty="0" smtClean="0">
                <a:solidFill>
                  <a:srgbClr val="FF0000"/>
                </a:solidFill>
              </a:rPr>
              <a:t>. . .</a:t>
            </a:r>
          </a:p>
          <a:p>
            <a:r>
              <a:rPr lang="en-US" dirty="0" smtClean="0">
                <a:solidFill>
                  <a:srgbClr val="FF0000"/>
                </a:solidFill>
              </a:rPr>
              <a:t>. . . </a:t>
            </a:r>
            <a:r>
              <a:rPr lang="en-US" dirty="0" smtClean="0"/>
              <a:t>until, drugged by weeping’s opiates, she falls asleep. She dreams the dream she’s been having lately. In the</a:t>
            </a:r>
          </a:p>
          <a:p>
            <a:r>
              <a:rPr lang="en-US" dirty="0" smtClean="0"/>
              <a:t>dream everything’s the way it used to be. She and Lefty are children again (except they have adult bodies). They’re lying in the same bed (except now it’s their parents’ bed).</a:t>
            </a:r>
          </a:p>
          <a:p>
            <a:r>
              <a:rPr lang="en-US" dirty="0" smtClean="0"/>
              <a:t>They shift their limbs in sleep (and it feels extremely nice, how they shift, and the bed is wet) </a:t>
            </a:r>
            <a:r>
              <a:rPr lang="en-US" dirty="0" smtClean="0">
                <a:solidFill>
                  <a:srgbClr val="FF0000"/>
                </a:solidFill>
              </a:rPr>
              <a:t>. . . </a:t>
            </a:r>
            <a:r>
              <a:rPr lang="en-US" dirty="0" smtClean="0"/>
              <a:t>at which point Desdemona wakes up, as usual. Her face is hot. Her stomach feels funny, way deep down, and she can almost name the feeling now </a:t>
            </a:r>
            <a:r>
              <a:rPr lang="en-US" dirty="0" smtClean="0">
                <a:solidFill>
                  <a:srgbClr val="FF0000"/>
                </a:solidFill>
              </a:rPr>
              <a:t>. . .</a:t>
            </a:r>
            <a:endParaRPr lang="el-GR" dirty="0">
              <a:solidFill>
                <a:srgbClr val="FF0000"/>
              </a:solidFill>
            </a:endParaRPr>
          </a:p>
        </p:txBody>
      </p:sp>
      <p:sp>
        <p:nvSpPr>
          <p:cNvPr id="4" name="Content Placeholder 3"/>
          <p:cNvSpPr>
            <a:spLocks noGrp="1"/>
          </p:cNvSpPr>
          <p:nvPr>
            <p:ph sz="half" idx="2"/>
          </p:nvPr>
        </p:nvSpPr>
        <p:spPr>
          <a:xfrm>
            <a:off x="9926514" y="1825625"/>
            <a:ext cx="1427285" cy="4351338"/>
          </a:xfrm>
        </p:spPr>
        <p:txBody>
          <a:bodyPr>
            <a:normAutofit fontScale="70000" lnSpcReduction="20000"/>
          </a:bodyPr>
          <a:lstStyle/>
          <a:p>
            <a:endParaRPr lang="el-GR"/>
          </a:p>
        </p:txBody>
      </p:sp>
    </p:spTree>
    <p:extLst>
      <p:ext uri="{BB962C8B-B14F-4D97-AF65-F5344CB8AC3E}">
        <p14:creationId xmlns:p14="http://schemas.microsoft.com/office/powerpoint/2010/main" val="3298091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9141" y="312234"/>
            <a:ext cx="5916151" cy="5864729"/>
          </a:xfrm>
        </p:spPr>
        <p:txBody>
          <a:bodyPr>
            <a:normAutofit fontScale="92500" lnSpcReduction="10000"/>
          </a:bodyPr>
          <a:lstStyle/>
          <a:p>
            <a:r>
              <a:rPr lang="en-US" dirty="0" smtClean="0"/>
              <a:t>I can’t say. I try to go back in my mind to a time before genetics, before everyone was in the habit of saying about everything, “It’s in the genes.” A time before our present freedom, and so much freer! Desdemona had no idea what was happening. She didn’t envision her insides as a vast computer code, all 1s and 0s, an infinity of sequences, any one of which might contain a bug. Now we know we carry this map of ourselves around. Even as we stand on the street corner, it dictates our destiny. … Desdemona, who had no idea of the army inside her, carrying out its million orders, or of the one soldier who disobeyed, going AWOL . . .</a:t>
            </a:r>
            <a:endParaRPr lang="el-GR" dirty="0"/>
          </a:p>
        </p:txBody>
      </p:sp>
      <p:pic>
        <p:nvPicPr>
          <p:cNvPr id="5" name="Picture 4"/>
          <p:cNvPicPr>
            <a:picLocks noChangeAspect="1"/>
          </p:cNvPicPr>
          <p:nvPr/>
        </p:nvPicPr>
        <p:blipFill>
          <a:blip r:embed="rId2"/>
          <a:stretch>
            <a:fillRect/>
          </a:stretch>
        </p:blipFill>
        <p:spPr>
          <a:xfrm>
            <a:off x="6740351" y="1918010"/>
            <a:ext cx="4708937" cy="3579542"/>
          </a:xfrm>
          <a:prstGeom prst="rect">
            <a:avLst/>
          </a:prstGeom>
        </p:spPr>
      </p:pic>
    </p:spTree>
    <p:extLst>
      <p:ext uri="{BB962C8B-B14F-4D97-AF65-F5344CB8AC3E}">
        <p14:creationId xmlns:p14="http://schemas.microsoft.com/office/powerpoint/2010/main" val="646209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345115" cy="373429"/>
          </a:xfrm>
        </p:spPr>
        <p:txBody>
          <a:bodyPr>
            <a:noAutofit/>
          </a:bodyPr>
          <a:lstStyle/>
          <a:p>
            <a:r>
              <a:rPr lang="en-US" sz="2400" b="1" dirty="0" smtClean="0">
                <a:solidFill>
                  <a:srgbClr val="FF0000"/>
                </a:solidFill>
              </a:rPr>
              <a:t>AN IMMODEST PROPOSAL</a:t>
            </a:r>
            <a:endParaRPr lang="el-GR" sz="2400" b="1" dirty="0">
              <a:solidFill>
                <a:srgbClr val="FF0000"/>
              </a:solidFill>
            </a:endParaRPr>
          </a:p>
        </p:txBody>
      </p:sp>
      <p:sp>
        <p:nvSpPr>
          <p:cNvPr id="3" name="Content Placeholder 2"/>
          <p:cNvSpPr>
            <a:spLocks noGrp="1"/>
          </p:cNvSpPr>
          <p:nvPr>
            <p:ph sz="half" idx="1"/>
          </p:nvPr>
        </p:nvSpPr>
        <p:spPr>
          <a:xfrm>
            <a:off x="0" y="1081668"/>
            <a:ext cx="11675327" cy="5901023"/>
          </a:xfrm>
        </p:spPr>
        <p:txBody>
          <a:bodyPr>
            <a:normAutofit lnSpcReduction="10000"/>
          </a:bodyPr>
          <a:lstStyle/>
          <a:p>
            <a:r>
              <a:rPr lang="en-US" dirty="0" smtClean="0"/>
              <a:t>Descended from Asia Minor Greeks, born in America, I live in Europe now. Specifically, in the </a:t>
            </a:r>
            <a:r>
              <a:rPr lang="en-US" dirty="0" err="1" smtClean="0"/>
              <a:t>Schöneberg</a:t>
            </a:r>
            <a:r>
              <a:rPr lang="en-US" dirty="0" smtClean="0"/>
              <a:t> district of Berlin. The Foreign Service is split into two parts, the diplomatic corps and the cultural staff.</a:t>
            </a:r>
          </a:p>
          <a:p>
            <a:r>
              <a:rPr lang="en-US" dirty="0" smtClean="0"/>
              <a:t>You used to be able to tell a person’s nationality by the face. Immigration ended that. Next you discerned nationality via the footwear. Globalization ended that.</a:t>
            </a:r>
          </a:p>
          <a:p>
            <a:r>
              <a:rPr lang="en-US" dirty="0" smtClean="0"/>
              <a:t>The bicyclist was Asian, at least genetically.</a:t>
            </a:r>
          </a:p>
          <a:p>
            <a:r>
              <a:rPr lang="en-US" dirty="0" smtClean="0"/>
              <a:t>Something you should understand: I’m not androgynous in the least. 5-alpha-reductase deficiency syndrome allows for normal biosynthesis and peripheral action of testosterone, in utero, </a:t>
            </a:r>
            <a:r>
              <a:rPr lang="en-US" dirty="0" err="1" smtClean="0"/>
              <a:t>neonatally</a:t>
            </a:r>
            <a:r>
              <a:rPr lang="en-US" dirty="0" smtClean="0"/>
              <a:t>, and at puberty. In other words, I operate in society as a man. I use the men’s room. Never the urinals, always the stalls. In the men’s locker room at my gym I even shower, albeit discreetly. … When Calliope surfaces, she does so like a childhood speech impediment. Suddenly there she is again, doing a hair flip, or checking her nails. It’s a little like being possessed.</a:t>
            </a:r>
            <a:endParaRPr lang="el-GR" dirty="0"/>
          </a:p>
        </p:txBody>
      </p:sp>
    </p:spTree>
    <p:extLst>
      <p:ext uri="{BB962C8B-B14F-4D97-AF65-F5344CB8AC3E}">
        <p14:creationId xmlns:p14="http://schemas.microsoft.com/office/powerpoint/2010/main" val="96704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1673" y="471055"/>
            <a:ext cx="5126182" cy="6248400"/>
          </a:xfrm>
        </p:spPr>
        <p:txBody>
          <a:bodyPr>
            <a:normAutofit/>
          </a:bodyPr>
          <a:lstStyle/>
          <a:p>
            <a:r>
              <a:rPr lang="en-US" dirty="0" smtClean="0"/>
              <a:t>But that’s enough about me for now. I have to pick up where explosions interrupted me yesterday. After all, neither Cal nor Calliope could have come into existence without what happened next. [43]</a:t>
            </a:r>
          </a:p>
          <a:p>
            <a:r>
              <a:rPr lang="en-US" dirty="0" smtClean="0"/>
              <a:t>Over a single week, the hundred or so remaining citizens of </a:t>
            </a:r>
            <a:r>
              <a:rPr lang="en-US" dirty="0" err="1" smtClean="0"/>
              <a:t>Bithynios</a:t>
            </a:r>
            <a:r>
              <a:rPr lang="en-US" dirty="0" smtClean="0"/>
              <a:t> packed their belongings and set out for mainland Greece, most </a:t>
            </a:r>
            <a:r>
              <a:rPr lang="en-US" dirty="0" err="1" smtClean="0"/>
              <a:t>en</a:t>
            </a:r>
            <a:r>
              <a:rPr lang="en-US" dirty="0" smtClean="0"/>
              <a:t> route to America. (</a:t>
            </a:r>
            <a:r>
              <a:rPr lang="en-US" dirty="0" smtClean="0">
                <a:solidFill>
                  <a:srgbClr val="FF0000"/>
                </a:solidFill>
              </a:rPr>
              <a:t>A diaspora which should have prevented my existence, but didn’t.</a:t>
            </a:r>
            <a:r>
              <a:rPr lang="en-US" dirty="0" smtClean="0"/>
              <a:t>)</a:t>
            </a:r>
            <a:endParaRPr lang="el-GR" dirty="0"/>
          </a:p>
        </p:txBody>
      </p:sp>
      <p:sp>
        <p:nvSpPr>
          <p:cNvPr id="4" name="Content Placeholder 3"/>
          <p:cNvSpPr>
            <a:spLocks noGrp="1"/>
          </p:cNvSpPr>
          <p:nvPr>
            <p:ph sz="half" idx="2"/>
          </p:nvPr>
        </p:nvSpPr>
        <p:spPr>
          <a:xfrm>
            <a:off x="6525491" y="762000"/>
            <a:ext cx="4828309" cy="5414963"/>
          </a:xfrm>
        </p:spPr>
        <p:txBody>
          <a:bodyPr>
            <a:normAutofit/>
          </a:bodyPr>
          <a:lstStyle/>
          <a:p>
            <a:r>
              <a:rPr lang="en-US" dirty="0" smtClean="0"/>
              <a:t>He came to a square with a fountain and washed his face. A breeze came up … And while Lefty stops to breathe it in, </a:t>
            </a:r>
            <a:r>
              <a:rPr lang="en-US" dirty="0" smtClean="0">
                <a:solidFill>
                  <a:srgbClr val="FF0000"/>
                </a:solidFill>
              </a:rPr>
              <a:t>I’d like to take this opportunity to resuscitate—for purely elegiac reasons and only for a paragraph—that city which disappeared, </a:t>
            </a:r>
            <a:r>
              <a:rPr lang="en-US" dirty="0" smtClean="0"/>
              <a:t>once</a:t>
            </a:r>
            <a:r>
              <a:rPr lang="en-US" dirty="0" smtClean="0">
                <a:solidFill>
                  <a:srgbClr val="FF0000"/>
                </a:solidFill>
              </a:rPr>
              <a:t> </a:t>
            </a:r>
            <a:r>
              <a:rPr lang="en-US" dirty="0" smtClean="0"/>
              <a:t>and for all, in 1922.</a:t>
            </a:r>
          </a:p>
          <a:p>
            <a:r>
              <a:rPr lang="en-US" dirty="0" smtClean="0"/>
              <a:t>Smyrna endures today in a few </a:t>
            </a:r>
            <a:r>
              <a:rPr lang="en-US" dirty="0" err="1" smtClean="0"/>
              <a:t>rebetika</a:t>
            </a:r>
            <a:r>
              <a:rPr lang="en-US" dirty="0" smtClean="0"/>
              <a:t> songs and a stanza from </a:t>
            </a:r>
            <a:r>
              <a:rPr lang="en-US" i="1" dirty="0" smtClean="0"/>
              <a:t>The Waste Land</a:t>
            </a:r>
            <a:r>
              <a:rPr lang="en-US" dirty="0" smtClean="0"/>
              <a:t> :</a:t>
            </a:r>
            <a:endParaRPr lang="el-GR" dirty="0"/>
          </a:p>
        </p:txBody>
      </p:sp>
    </p:spTree>
    <p:extLst>
      <p:ext uri="{BB962C8B-B14F-4D97-AF65-F5344CB8AC3E}">
        <p14:creationId xmlns:p14="http://schemas.microsoft.com/office/powerpoint/2010/main" val="3527972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1673" y="0"/>
            <a:ext cx="5798127" cy="6176963"/>
          </a:xfrm>
        </p:spPr>
        <p:txBody>
          <a:bodyPr>
            <a:normAutofit fontScale="92500" lnSpcReduction="10000"/>
          </a:bodyPr>
          <a:lstStyle/>
          <a:p>
            <a:r>
              <a:rPr lang="en-US" dirty="0" smtClean="0"/>
              <a:t>The line was long and moved slowly. …and by the time he reached the official at the table, he was ready.</a:t>
            </a:r>
          </a:p>
          <a:p>
            <a:r>
              <a:rPr lang="en-US" dirty="0" smtClean="0"/>
              <a:t>“Name?”</a:t>
            </a:r>
          </a:p>
          <a:p>
            <a:r>
              <a:rPr lang="en-US" dirty="0" smtClean="0"/>
              <a:t>“</a:t>
            </a:r>
            <a:r>
              <a:rPr lang="en-US" dirty="0" err="1" smtClean="0"/>
              <a:t>Eleutherios</a:t>
            </a:r>
            <a:r>
              <a:rPr lang="en-US" dirty="0" smtClean="0"/>
              <a:t> </a:t>
            </a:r>
            <a:r>
              <a:rPr lang="en-US" dirty="0" err="1" smtClean="0"/>
              <a:t>Stephanides</a:t>
            </a:r>
            <a:r>
              <a:rPr lang="en-US" dirty="0" smtClean="0"/>
              <a:t>.”</a:t>
            </a:r>
          </a:p>
          <a:p>
            <a:r>
              <a:rPr lang="en-US" dirty="0" smtClean="0"/>
              <a:t>“Place of birth?”</a:t>
            </a:r>
          </a:p>
          <a:p>
            <a:r>
              <a:rPr lang="en-US" dirty="0" smtClean="0"/>
              <a:t>“Paris.”</a:t>
            </a:r>
          </a:p>
          <a:p>
            <a:r>
              <a:rPr lang="en-US" dirty="0" smtClean="0"/>
              <a:t>The official looked up. “Passport.”</a:t>
            </a:r>
          </a:p>
          <a:p>
            <a:r>
              <a:rPr lang="en-US" dirty="0" smtClean="0"/>
              <a:t>“Everything was destroyed in the fire! I lost all my papers!”</a:t>
            </a:r>
          </a:p>
          <a:p>
            <a:r>
              <a:rPr lang="en-US" dirty="0" smtClean="0"/>
              <a:t>The official smiled wryly and stamped the papers. “Pass.”</a:t>
            </a:r>
          </a:p>
          <a:p>
            <a:r>
              <a:rPr lang="en-US" dirty="0" smtClean="0"/>
              <a:t>“I have my wife with me.”</a:t>
            </a:r>
          </a:p>
          <a:p>
            <a:r>
              <a:rPr lang="en-US" dirty="0" smtClean="0"/>
              <a:t>“I suppose she was born in Paris, too.”</a:t>
            </a:r>
          </a:p>
          <a:p>
            <a:r>
              <a:rPr lang="en-US" dirty="0" smtClean="0"/>
              <a:t>“Of course.”</a:t>
            </a:r>
            <a:endParaRPr lang="el-GR" dirty="0"/>
          </a:p>
        </p:txBody>
      </p:sp>
      <p:sp>
        <p:nvSpPr>
          <p:cNvPr id="4" name="Content Placeholder 3"/>
          <p:cNvSpPr>
            <a:spLocks noGrp="1"/>
          </p:cNvSpPr>
          <p:nvPr>
            <p:ph sz="half" idx="2"/>
          </p:nvPr>
        </p:nvSpPr>
        <p:spPr/>
        <p:txBody>
          <a:bodyPr>
            <a:normAutofit fontScale="92500" lnSpcReduction="10000"/>
          </a:bodyPr>
          <a:lstStyle/>
          <a:p>
            <a:r>
              <a:rPr lang="en-US" dirty="0" smtClean="0"/>
              <a:t>“Her name?”</a:t>
            </a:r>
          </a:p>
          <a:p>
            <a:r>
              <a:rPr lang="en-US" dirty="0" smtClean="0"/>
              <a:t>“Desdemona.”</a:t>
            </a:r>
          </a:p>
          <a:p>
            <a:r>
              <a:rPr lang="en-US" dirty="0" smtClean="0"/>
              <a:t>“Desdemona </a:t>
            </a:r>
            <a:r>
              <a:rPr lang="en-US" dirty="0" err="1" smtClean="0"/>
              <a:t>Stephanides</a:t>
            </a:r>
            <a:r>
              <a:rPr lang="en-US" dirty="0" smtClean="0"/>
              <a:t>?”</a:t>
            </a:r>
          </a:p>
          <a:p>
            <a:r>
              <a:rPr lang="en-US" dirty="0" smtClean="0"/>
              <a:t>“That’s right. Same as mine.”</a:t>
            </a:r>
          </a:p>
          <a:p>
            <a:r>
              <a:rPr lang="en-US" dirty="0" smtClean="0"/>
              <a:t>The anchors surged up out of the water. The deck rumbled underfoot as the destroyer’s engines were thrown into reverse. Desdemona and Lefty watched Asia Minor recede.</a:t>
            </a:r>
            <a:endParaRPr lang="el-GR" dirty="0"/>
          </a:p>
        </p:txBody>
      </p:sp>
    </p:spTree>
    <p:extLst>
      <p:ext uri="{BB962C8B-B14F-4D97-AF65-F5344CB8AC3E}">
        <p14:creationId xmlns:p14="http://schemas.microsoft.com/office/powerpoint/2010/main" val="588336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3719945" cy="632402"/>
          </a:xfrm>
        </p:spPr>
        <p:txBody>
          <a:bodyPr>
            <a:normAutofit fontScale="90000"/>
          </a:bodyPr>
          <a:lstStyle/>
          <a:p>
            <a:r>
              <a:rPr lang="en-US" dirty="0" smtClean="0"/>
              <a:t>THE SILK ROAD</a:t>
            </a:r>
            <a:endParaRPr lang="el-GR" dirty="0"/>
          </a:p>
        </p:txBody>
      </p:sp>
      <p:sp>
        <p:nvSpPr>
          <p:cNvPr id="3" name="Content Placeholder 2"/>
          <p:cNvSpPr>
            <a:spLocks noGrp="1"/>
          </p:cNvSpPr>
          <p:nvPr>
            <p:ph sz="half" idx="1"/>
          </p:nvPr>
        </p:nvSpPr>
        <p:spPr>
          <a:xfrm>
            <a:off x="0" y="1553874"/>
            <a:ext cx="4862945" cy="5013181"/>
          </a:xfrm>
        </p:spPr>
        <p:txBody>
          <a:bodyPr>
            <a:normAutofit fontScale="85000" lnSpcReduction="20000"/>
          </a:bodyPr>
          <a:lstStyle/>
          <a:p>
            <a:r>
              <a:rPr lang="en-US" dirty="0" smtClean="0"/>
              <a:t>I feel a little like that Chinese princess, whose discovery gave Desdemona her livelihood. Like her I unravel my story, and the longer the thread, the less there is left to tell. Retrace the filament and you go back to the cocoon’s beginning in a tiny knot, a first tentative loop. And following my story’s thread back to where I left off, I see the Jean Bart dock in Athens. I see my grandparents on land again, making preparations for another voyage</a:t>
            </a:r>
            <a:endParaRPr lang="el-GR" dirty="0"/>
          </a:p>
        </p:txBody>
      </p:sp>
      <p:sp>
        <p:nvSpPr>
          <p:cNvPr id="4" name="Content Placeholder 3"/>
          <p:cNvSpPr>
            <a:spLocks noGrp="1"/>
          </p:cNvSpPr>
          <p:nvPr>
            <p:ph sz="half" idx="2"/>
          </p:nvPr>
        </p:nvSpPr>
        <p:spPr>
          <a:xfrm>
            <a:off x="4862945" y="235527"/>
            <a:ext cx="7329055" cy="6331528"/>
          </a:xfrm>
        </p:spPr>
        <p:txBody>
          <a:bodyPr>
            <a:normAutofit fontScale="85000" lnSpcReduction="20000"/>
          </a:bodyPr>
          <a:lstStyle/>
          <a:p>
            <a:r>
              <a:rPr lang="en-US" dirty="0" smtClean="0"/>
              <a:t>The voyage was supposed to take from twelve to fourteen days. Lefty and Desdemona had the schedule all worked out. </a:t>
            </a:r>
            <a:r>
              <a:rPr lang="en-US" dirty="0" smtClean="0">
                <a:solidFill>
                  <a:srgbClr val="C00000"/>
                </a:solidFill>
              </a:rPr>
              <a:t>On the second day </a:t>
            </a:r>
            <a:r>
              <a:rPr lang="en-US" dirty="0" smtClean="0"/>
              <a:t>at sea…</a:t>
            </a:r>
          </a:p>
          <a:p>
            <a:r>
              <a:rPr lang="en-US" dirty="0" smtClean="0">
                <a:solidFill>
                  <a:srgbClr val="C00000"/>
                </a:solidFill>
              </a:rPr>
              <a:t>On the third day</a:t>
            </a:r>
            <a:r>
              <a:rPr lang="en-US" dirty="0" smtClean="0"/>
              <a:t>, Lefty took another after-dinner stroll</a:t>
            </a:r>
          </a:p>
          <a:p>
            <a:r>
              <a:rPr lang="en-US" dirty="0" smtClean="0">
                <a:solidFill>
                  <a:srgbClr val="C00000"/>
                </a:solidFill>
              </a:rPr>
              <a:t>On the fourth day out</a:t>
            </a:r>
            <a:r>
              <a:rPr lang="en-US" dirty="0" smtClean="0"/>
              <a:t>, Lefty stopped and introduced himself</a:t>
            </a:r>
          </a:p>
          <a:p>
            <a:r>
              <a:rPr lang="en-US" dirty="0" smtClean="0"/>
              <a:t>Rumors of the budding romance spread quickly through the ship. To pass the time, everybody was soon discussing how the tall young Greek with the elegant bearing had become enamored of the dark beauty who was never seen anywhere without her carved olivewood box. “They’re both traveling alone,” people said. “And they both have relatives in Detroit.”</a:t>
            </a:r>
          </a:p>
          <a:p>
            <a:r>
              <a:rPr lang="en-US" dirty="0">
                <a:solidFill>
                  <a:srgbClr val="C00000"/>
                </a:solidFill>
              </a:rPr>
              <a:t>On the fifth day</a:t>
            </a:r>
            <a:r>
              <a:rPr lang="en-US" dirty="0" smtClean="0"/>
              <a:t>, Lefty and Desdemona took a stroll on deck together. </a:t>
            </a:r>
            <a:r>
              <a:rPr lang="en-US" dirty="0" smtClean="0">
                <a:solidFill>
                  <a:srgbClr val="C00000"/>
                </a:solidFill>
              </a:rPr>
              <a:t>On the sixth day</a:t>
            </a:r>
            <a:r>
              <a:rPr lang="en-US" dirty="0" smtClean="0"/>
              <a:t>, he presented his arm and she took it. </a:t>
            </a:r>
          </a:p>
          <a:p>
            <a:r>
              <a:rPr lang="en-US" dirty="0" smtClean="0"/>
              <a:t>Aware that whatever happened now would become the </a:t>
            </a:r>
            <a:r>
              <a:rPr lang="en-US" dirty="0" smtClean="0">
                <a:solidFill>
                  <a:srgbClr val="C00000"/>
                </a:solidFill>
              </a:rPr>
              <a:t>truth</a:t>
            </a:r>
            <a:r>
              <a:rPr lang="en-US" dirty="0" smtClean="0"/>
              <a:t>, that whatever he seemed to be would become what he </a:t>
            </a:r>
            <a:r>
              <a:rPr lang="en-US" dirty="0" smtClean="0">
                <a:solidFill>
                  <a:srgbClr val="C00000"/>
                </a:solidFill>
              </a:rPr>
              <a:t>was—already an American,</a:t>
            </a:r>
            <a:r>
              <a:rPr lang="en-US" dirty="0" smtClean="0"/>
              <a:t> in other words—he waited for Desdemona to come up on deck.</a:t>
            </a:r>
          </a:p>
          <a:p>
            <a:endParaRPr lang="en-US" dirty="0" smtClean="0"/>
          </a:p>
          <a:p>
            <a:endParaRPr lang="el-GR" dirty="0"/>
          </a:p>
        </p:txBody>
      </p:sp>
    </p:spTree>
    <p:extLst>
      <p:ext uri="{BB962C8B-B14F-4D97-AF65-F5344CB8AC3E}">
        <p14:creationId xmlns:p14="http://schemas.microsoft.com/office/powerpoint/2010/main" val="4177473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9382" y="96982"/>
            <a:ext cx="8091053" cy="6079981"/>
          </a:xfrm>
        </p:spPr>
        <p:txBody>
          <a:bodyPr>
            <a:normAutofit lnSpcReduction="10000"/>
          </a:bodyPr>
          <a:lstStyle/>
          <a:p>
            <a:r>
              <a:rPr lang="en-US" dirty="0" smtClean="0"/>
              <a:t>They passed the voyage playing out this imaginary flirtation and, little by little, they began to believe it. They fabricated memories, improvised fate. (Why did they do it? Why did they go to all that trouble? Couldn’t they have said they were already engaged? Or that their marriage had been arranged years earlier? Yes, of course they could have. </a:t>
            </a:r>
            <a:r>
              <a:rPr lang="en-US" dirty="0" smtClean="0">
                <a:solidFill>
                  <a:srgbClr val="C00000"/>
                </a:solidFill>
              </a:rPr>
              <a:t>But it wasn’t the other travelers they were trying to fool; it was themselves.</a:t>
            </a:r>
            <a:r>
              <a:rPr lang="en-US" dirty="0" smtClean="0"/>
              <a:t>)</a:t>
            </a:r>
          </a:p>
          <a:p>
            <a:r>
              <a:rPr lang="en-US" dirty="0" smtClean="0"/>
              <a:t>Bride and bridegroom performed the Dance of Isaiah. Hip to hip, arms interwoven to hold hands, Desdemona and Lefty circumambulated the captain, once, twice, and then again, </a:t>
            </a:r>
            <a:r>
              <a:rPr lang="en-US" dirty="0" smtClean="0">
                <a:solidFill>
                  <a:srgbClr val="C00000"/>
                </a:solidFill>
              </a:rPr>
              <a:t>spinning the cocoon of their life together. </a:t>
            </a:r>
            <a:r>
              <a:rPr lang="en-US" dirty="0" smtClean="0"/>
              <a:t>No patriarchal linearity here. </a:t>
            </a:r>
            <a:r>
              <a:rPr lang="en-US" dirty="0" smtClean="0">
                <a:solidFill>
                  <a:srgbClr val="C00000"/>
                </a:solidFill>
              </a:rPr>
              <a:t>We</a:t>
            </a:r>
            <a:r>
              <a:rPr lang="en-US" dirty="0" smtClean="0"/>
              <a:t> </a:t>
            </a:r>
            <a:r>
              <a:rPr lang="en-US" dirty="0" smtClean="0">
                <a:solidFill>
                  <a:srgbClr val="C00000"/>
                </a:solidFill>
              </a:rPr>
              <a:t>Greeks </a:t>
            </a:r>
            <a:r>
              <a:rPr lang="en-US" dirty="0" smtClean="0"/>
              <a:t>get married in circles, to impress upon ourselves the essential matrimonial </a:t>
            </a:r>
            <a:r>
              <a:rPr lang="en-US" dirty="0" err="1" smtClean="0"/>
              <a:t>facts:that</a:t>
            </a:r>
            <a:r>
              <a:rPr lang="en-US" dirty="0" smtClean="0"/>
              <a:t> to be happy you have to find variety in repetition</a:t>
            </a:r>
            <a:endParaRPr lang="el-GR" dirty="0"/>
          </a:p>
        </p:txBody>
      </p:sp>
      <p:sp>
        <p:nvSpPr>
          <p:cNvPr id="4" name="Content Placeholder 3"/>
          <p:cNvSpPr>
            <a:spLocks noGrp="1"/>
          </p:cNvSpPr>
          <p:nvPr>
            <p:ph sz="half" idx="2"/>
          </p:nvPr>
        </p:nvSpPr>
        <p:spPr>
          <a:xfrm>
            <a:off x="8465127" y="1177636"/>
            <a:ext cx="3726873" cy="4999327"/>
          </a:xfrm>
        </p:spPr>
        <p:txBody>
          <a:bodyPr>
            <a:normAutofit lnSpcReduction="10000"/>
          </a:bodyPr>
          <a:lstStyle/>
          <a:p>
            <a:r>
              <a:rPr lang="en-US" dirty="0" smtClean="0"/>
              <a:t>Or, in my grandparents’ case, the circling worked like this:</a:t>
            </a:r>
          </a:p>
          <a:p>
            <a:r>
              <a:rPr lang="en-US" dirty="0" smtClean="0"/>
              <a:t>as they paced around the deck the first time, Lefty and Desdemona were still brother and sister. The second time, they were bride and bridegroom. And the third, they were husband and wife</a:t>
            </a:r>
            <a:endParaRPr lang="el-GR" dirty="0"/>
          </a:p>
        </p:txBody>
      </p:sp>
    </p:spTree>
    <p:extLst>
      <p:ext uri="{BB962C8B-B14F-4D97-AF65-F5344CB8AC3E}">
        <p14:creationId xmlns:p14="http://schemas.microsoft.com/office/powerpoint/2010/main" val="1231003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4691" y="138546"/>
            <a:ext cx="4849091" cy="6456218"/>
          </a:xfrm>
        </p:spPr>
        <p:txBody>
          <a:bodyPr>
            <a:normAutofit fontScale="85000" lnSpcReduction="20000"/>
          </a:bodyPr>
          <a:lstStyle/>
          <a:p>
            <a:r>
              <a:rPr lang="en-US" dirty="0" smtClean="0"/>
              <a:t>Anyone who attempted to smuggle silkworm eggs out of China faced punishment of death. In </a:t>
            </a:r>
            <a:r>
              <a:rPr lang="en-US" dirty="0" err="1" smtClean="0"/>
              <a:t>a.d.</a:t>
            </a:r>
            <a:r>
              <a:rPr lang="en-US" dirty="0" smtClean="0"/>
              <a:t> 550, the missionaries snuck silkworm eggs out of China</a:t>
            </a:r>
          </a:p>
          <a:p>
            <a:r>
              <a:rPr lang="en-US" dirty="0" smtClean="0"/>
              <a:t>I’m the descendant of a smuggling operation, too. Without their knowing, my grandparents, on their way to America, were each carrying a single mutated gene on the fifth chromosome. It wasn’t a recent mutation.</a:t>
            </a:r>
          </a:p>
          <a:p>
            <a:r>
              <a:rPr lang="en-US" dirty="0" smtClean="0"/>
              <a:t>Sporadic heredity is what the geneticists call it. A trait that goes underground for decades only to reappear when everyone has forgotten about it. That was how it went in </a:t>
            </a:r>
            <a:r>
              <a:rPr lang="en-US" dirty="0" err="1" smtClean="0"/>
              <a:t>Bithynios</a:t>
            </a:r>
            <a:r>
              <a:rPr lang="en-US" dirty="0" smtClean="0"/>
              <a:t>. Every so often a hermaphrodite was born, a seeming girl who, in growing up, proved otherwise.</a:t>
            </a:r>
          </a:p>
          <a:p>
            <a:endParaRPr lang="el-GR" dirty="0"/>
          </a:p>
        </p:txBody>
      </p:sp>
      <p:sp>
        <p:nvSpPr>
          <p:cNvPr id="4" name="Content Placeholder 3"/>
          <p:cNvSpPr>
            <a:spLocks noGrp="1"/>
          </p:cNvSpPr>
          <p:nvPr>
            <p:ph sz="half" idx="2"/>
          </p:nvPr>
        </p:nvSpPr>
        <p:spPr>
          <a:xfrm>
            <a:off x="6788726" y="138546"/>
            <a:ext cx="5403273" cy="6719454"/>
          </a:xfrm>
        </p:spPr>
        <p:txBody>
          <a:bodyPr>
            <a:normAutofit fontScale="85000" lnSpcReduction="20000"/>
          </a:bodyPr>
          <a:lstStyle/>
          <a:p>
            <a:r>
              <a:rPr lang="en-US" dirty="0" smtClean="0"/>
              <a:t>Their honeymoon proceeded in reverse. Instead of getting to know each other, becoming familiar with likes and dislikes, ticklish spots, pet peeves, Desdemona and Lefty tried to </a:t>
            </a:r>
            <a:r>
              <a:rPr lang="en-US" dirty="0" err="1" smtClean="0"/>
              <a:t>defamiliarize</a:t>
            </a:r>
            <a:r>
              <a:rPr lang="en-US" dirty="0" smtClean="0"/>
              <a:t> themselves with each other.</a:t>
            </a:r>
          </a:p>
          <a:p>
            <a:r>
              <a:rPr lang="en-US" dirty="0" smtClean="0"/>
              <a:t>Desdemona and Lefty sat up. In the distance, lit by the rising sun, was the skyline of New York. It wasn’t the right shape for a city—no domes, no minarets—and it took them a minute to process the tall geometric forms. Mist curled off the bay. A million pink windowpanes glittered. Closer, crowned with her own sunrays and dressed like a classical Greek, the Statue of Liberty welcomed them.</a:t>
            </a:r>
          </a:p>
          <a:p>
            <a:r>
              <a:rPr lang="en-US" dirty="0" smtClean="0"/>
              <a:t>“How do you like that?” Captain </a:t>
            </a:r>
            <a:r>
              <a:rPr lang="en-US" dirty="0" err="1" smtClean="0"/>
              <a:t>Kontoulis</a:t>
            </a:r>
            <a:r>
              <a:rPr lang="en-US" dirty="0" smtClean="0"/>
              <a:t> asked.</a:t>
            </a:r>
          </a:p>
          <a:p>
            <a:r>
              <a:rPr lang="en-US" dirty="0" smtClean="0"/>
              <a:t>Desdemona, for once, was more optimistic. “At least it’s a woman,” she said. “Maybe here people won’t be killing each other every single day.”</a:t>
            </a:r>
            <a:endParaRPr lang="el-GR" dirty="0"/>
          </a:p>
        </p:txBody>
      </p:sp>
      <p:pic>
        <p:nvPicPr>
          <p:cNvPr id="1026" name="Picture 2" descr="https://i.etsystatic.com/9674889/r/il/2fe293/662179883/il_794xN.662179883_fa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3509" y="3269672"/>
            <a:ext cx="2466109" cy="3488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2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8545" y="928254"/>
            <a:ext cx="11734800" cy="5029201"/>
          </a:xfrm>
        </p:spPr>
        <p:txBody>
          <a:bodyPr>
            <a:normAutofit/>
          </a:bodyPr>
          <a:lstStyle/>
          <a:p>
            <a:r>
              <a:rPr lang="en-US" sz="6000" b="0" i="0" u="none" strike="noStrike" baseline="0" dirty="0" smtClean="0">
                <a:latin typeface="Arial??????????"/>
              </a:rPr>
              <a:t>I </a:t>
            </a:r>
            <a:r>
              <a:rPr lang="en-US" dirty="0" smtClean="0">
                <a:latin typeface="Arial???????"/>
              </a:rPr>
              <a:t>was </a:t>
            </a:r>
            <a:r>
              <a:rPr lang="en-US" dirty="0">
                <a:latin typeface="Arial???????"/>
              </a:rPr>
              <a:t>born </a:t>
            </a:r>
            <a:r>
              <a:rPr lang="en-US" dirty="0">
                <a:solidFill>
                  <a:srgbClr val="FF0000"/>
                </a:solidFill>
                <a:latin typeface="Arial???????"/>
              </a:rPr>
              <a:t>twice</a:t>
            </a:r>
            <a:r>
              <a:rPr lang="en-US" dirty="0">
                <a:latin typeface="Arial???????"/>
              </a:rPr>
              <a:t>: first, as a baby girl, on a </a:t>
            </a:r>
            <a:r>
              <a:rPr lang="en-US" dirty="0" smtClean="0">
                <a:latin typeface="Arial???????"/>
              </a:rPr>
              <a:t>remarkably </a:t>
            </a:r>
            <a:r>
              <a:rPr lang="en-US" dirty="0" err="1" smtClean="0">
                <a:latin typeface="Arial???????"/>
              </a:rPr>
              <a:t>smogless</a:t>
            </a:r>
            <a:r>
              <a:rPr lang="en-US" dirty="0" smtClean="0">
                <a:latin typeface="Arial???????"/>
              </a:rPr>
              <a:t> </a:t>
            </a:r>
            <a:r>
              <a:rPr lang="en-US" dirty="0">
                <a:latin typeface="Arial???????"/>
              </a:rPr>
              <a:t>Detroit day in January of 1960; and then </a:t>
            </a:r>
            <a:r>
              <a:rPr lang="en-US" dirty="0" smtClean="0">
                <a:latin typeface="Arial???????"/>
              </a:rPr>
              <a:t>again, as </a:t>
            </a:r>
            <a:r>
              <a:rPr lang="en-US" dirty="0">
                <a:latin typeface="Arial???????"/>
              </a:rPr>
              <a:t>a teenage boy, in an emergency room near Petoskey</a:t>
            </a:r>
            <a:r>
              <a:rPr lang="en-US" dirty="0" smtClean="0">
                <a:latin typeface="Arial???????"/>
              </a:rPr>
              <a:t>, Michigan</a:t>
            </a:r>
            <a:r>
              <a:rPr lang="en-US" dirty="0">
                <a:latin typeface="Arial???????"/>
              </a:rPr>
              <a:t>, in August of 1974. Specialized readers </a:t>
            </a:r>
            <a:r>
              <a:rPr lang="en-US" dirty="0" smtClean="0">
                <a:latin typeface="Arial???????"/>
              </a:rPr>
              <a:t>may have </a:t>
            </a:r>
            <a:r>
              <a:rPr lang="en-US" dirty="0">
                <a:latin typeface="Arial???????"/>
              </a:rPr>
              <a:t>come across me in Dr. Peter </a:t>
            </a:r>
            <a:r>
              <a:rPr lang="en-US" dirty="0" err="1">
                <a:latin typeface="Arial???????"/>
              </a:rPr>
              <a:t>Luce’s</a:t>
            </a:r>
            <a:r>
              <a:rPr lang="en-US" dirty="0">
                <a:latin typeface="Arial???????"/>
              </a:rPr>
              <a:t> study, “</a:t>
            </a:r>
            <a:r>
              <a:rPr lang="en-US" dirty="0" smtClean="0">
                <a:latin typeface="Arial???????"/>
              </a:rPr>
              <a:t>Gender Identity </a:t>
            </a:r>
            <a:r>
              <a:rPr lang="en-US" dirty="0">
                <a:latin typeface="Arial???????"/>
              </a:rPr>
              <a:t>in 5-Alpha-Reductase </a:t>
            </a:r>
            <a:r>
              <a:rPr lang="en-US" dirty="0" err="1">
                <a:latin typeface="Arial???????"/>
              </a:rPr>
              <a:t>Pseudohermaphrodites</a:t>
            </a:r>
            <a:r>
              <a:rPr lang="en-US" dirty="0" smtClean="0">
                <a:latin typeface="Arial???????"/>
              </a:rPr>
              <a:t>,” published </a:t>
            </a:r>
            <a:r>
              <a:rPr lang="en-US" dirty="0">
                <a:latin typeface="Arial???????"/>
              </a:rPr>
              <a:t>in </a:t>
            </a:r>
            <a:r>
              <a:rPr lang="en-US" dirty="0" smtClean="0">
                <a:latin typeface="Arial???????"/>
              </a:rPr>
              <a:t>the </a:t>
            </a:r>
            <a:r>
              <a:rPr lang="en-US" sz="2600" b="0" i="1" u="none" strike="noStrike" baseline="0" dirty="0" smtClean="0">
                <a:solidFill>
                  <a:srgbClr val="FF0000"/>
                </a:solidFill>
                <a:latin typeface="Arial??????"/>
              </a:rPr>
              <a:t>Journal of Pediatric Endocrinology</a:t>
            </a:r>
            <a:r>
              <a:rPr lang="en-US" sz="3600" b="0" i="0" u="none" strike="noStrike" baseline="0" dirty="0" smtClean="0">
                <a:solidFill>
                  <a:srgbClr val="FF0000"/>
                </a:solidFill>
                <a:latin typeface="Arial??????"/>
              </a:rPr>
              <a:t> </a:t>
            </a:r>
            <a:r>
              <a:rPr lang="en-US" dirty="0" smtClean="0">
                <a:latin typeface="Arial???????"/>
              </a:rPr>
              <a:t>in 1975</a:t>
            </a:r>
            <a:r>
              <a:rPr lang="en-US" dirty="0">
                <a:latin typeface="Arial???????"/>
              </a:rPr>
              <a:t>. Or maybe you’ve seen my photograph in </a:t>
            </a:r>
            <a:r>
              <a:rPr lang="en-US" dirty="0" smtClean="0">
                <a:latin typeface="Arial???????"/>
              </a:rPr>
              <a:t>chapter sixteen </a:t>
            </a:r>
            <a:r>
              <a:rPr lang="en-US" dirty="0">
                <a:latin typeface="Arial???????"/>
              </a:rPr>
              <a:t>of the now sadly </a:t>
            </a:r>
            <a:r>
              <a:rPr lang="en-US" dirty="0" smtClean="0">
                <a:latin typeface="Arial???????"/>
              </a:rPr>
              <a:t>outdated </a:t>
            </a:r>
            <a:r>
              <a:rPr lang="en-US" sz="2600" b="0" i="1" u="none" strike="noStrike" baseline="0" dirty="0" smtClean="0">
                <a:solidFill>
                  <a:srgbClr val="FF0000"/>
                </a:solidFill>
                <a:latin typeface="Arial??????"/>
              </a:rPr>
              <a:t>Genetics and Heredity. </a:t>
            </a:r>
            <a:r>
              <a:rPr lang="en-US" dirty="0" smtClean="0">
                <a:latin typeface="Arial???????"/>
              </a:rPr>
              <a:t>That’s </a:t>
            </a:r>
            <a:r>
              <a:rPr lang="en-US" dirty="0">
                <a:latin typeface="Arial???????"/>
              </a:rPr>
              <a:t>me on page 578, standing naked beside a </a:t>
            </a:r>
            <a:r>
              <a:rPr lang="en-US" dirty="0" smtClean="0">
                <a:latin typeface="Arial???????"/>
              </a:rPr>
              <a:t>height chart </a:t>
            </a:r>
            <a:r>
              <a:rPr lang="en-US" dirty="0">
                <a:latin typeface="Arial???????"/>
              </a:rPr>
              <a:t>with a black box covering my eyes.</a:t>
            </a:r>
            <a:endParaRPr lang="el-GR" dirty="0"/>
          </a:p>
        </p:txBody>
      </p:sp>
      <p:sp>
        <p:nvSpPr>
          <p:cNvPr id="5" name="Content Placeholder 4"/>
          <p:cNvSpPr>
            <a:spLocks noGrp="1"/>
          </p:cNvSpPr>
          <p:nvPr>
            <p:ph sz="half" idx="2"/>
          </p:nvPr>
        </p:nvSpPr>
        <p:spPr>
          <a:xfrm>
            <a:off x="8728364" y="374073"/>
            <a:ext cx="3463636" cy="1274618"/>
          </a:xfrm>
        </p:spPr>
        <p:txBody>
          <a:bodyPr>
            <a:normAutofit/>
          </a:bodyPr>
          <a:lstStyle/>
          <a:p>
            <a:r>
              <a:rPr lang="en-US" dirty="0" smtClean="0"/>
              <a:t>THE SILVER SPOON</a:t>
            </a:r>
            <a:endParaRPr lang="el-GR" dirty="0"/>
          </a:p>
        </p:txBody>
      </p:sp>
    </p:spTree>
    <p:extLst>
      <p:ext uri="{BB962C8B-B14F-4D97-AF65-F5344CB8AC3E}">
        <p14:creationId xmlns:p14="http://schemas.microsoft.com/office/powerpoint/2010/main" val="99852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7818" y="457200"/>
            <a:ext cx="6954981" cy="6321669"/>
          </a:xfrm>
        </p:spPr>
        <p:txBody>
          <a:bodyPr>
            <a:normAutofit fontScale="92500" lnSpcReduction="20000"/>
          </a:bodyPr>
          <a:lstStyle/>
          <a:p>
            <a:r>
              <a:rPr lang="en-US" dirty="0" smtClean="0"/>
              <a:t>But now, at the age of forty-one, I feel another birth coming     on. After decades of neglect, I find myself thinking about departed great-aunts and -uncles, long-lost grandfathers, unknown fifth cousins, or, in the case of an inbred family like mine, all those things in one. </a:t>
            </a:r>
            <a:r>
              <a:rPr lang="en-US" u="sng" dirty="0" smtClean="0"/>
              <a:t>And so before it’s too late I want to get it down for good: this roller-coaster ride of a single gene through time. </a:t>
            </a:r>
            <a:r>
              <a:rPr lang="en-US" dirty="0" smtClean="0">
                <a:solidFill>
                  <a:srgbClr val="C00000"/>
                </a:solidFill>
              </a:rPr>
              <a:t>Sing now</a:t>
            </a:r>
            <a:r>
              <a:rPr lang="en-US" dirty="0" smtClean="0"/>
              <a:t>, O Muse, of the </a:t>
            </a:r>
            <a:r>
              <a:rPr lang="en-US" u="sng" dirty="0" smtClean="0"/>
              <a:t>recessive mutation </a:t>
            </a:r>
            <a:r>
              <a:rPr lang="en-US" dirty="0" smtClean="0"/>
              <a:t>on my fifth chromosome! </a:t>
            </a:r>
            <a:r>
              <a:rPr lang="en-US" dirty="0" smtClean="0">
                <a:solidFill>
                  <a:srgbClr val="C00000"/>
                </a:solidFill>
              </a:rPr>
              <a:t>Sing</a:t>
            </a:r>
            <a:r>
              <a:rPr lang="en-US" dirty="0" smtClean="0"/>
              <a:t> how it bloomed two and a half centuries ago on the slopes of Mount Olympus, while the goats bleated and the olives dropped. </a:t>
            </a:r>
            <a:r>
              <a:rPr lang="en-US" dirty="0" smtClean="0">
                <a:solidFill>
                  <a:srgbClr val="C00000"/>
                </a:solidFill>
              </a:rPr>
              <a:t>Sing </a:t>
            </a:r>
            <a:r>
              <a:rPr lang="en-US" dirty="0" smtClean="0"/>
              <a:t>how it passed down through nine generations, gathering invisibly within the polluted pool of the </a:t>
            </a:r>
            <a:r>
              <a:rPr lang="en-US" dirty="0" err="1" smtClean="0"/>
              <a:t>Stephanides</a:t>
            </a:r>
            <a:r>
              <a:rPr lang="en-US" dirty="0" smtClean="0"/>
              <a:t> family. And </a:t>
            </a:r>
            <a:r>
              <a:rPr lang="en-US" dirty="0" smtClean="0">
                <a:solidFill>
                  <a:srgbClr val="C00000"/>
                </a:solidFill>
              </a:rPr>
              <a:t>sing</a:t>
            </a:r>
            <a:r>
              <a:rPr lang="en-US" dirty="0" smtClean="0"/>
              <a:t> how Providence, in the guise of a massacre, sent the gene flying again; how it blew like a seed across the sea to America, where it drifted through our industrial rains until it fell to earth in the fertile soil of my mother’s own </a:t>
            </a:r>
            <a:r>
              <a:rPr lang="en-US" dirty="0" err="1" smtClean="0"/>
              <a:t>midwestern</a:t>
            </a:r>
            <a:r>
              <a:rPr lang="en-US" dirty="0" smtClean="0"/>
              <a:t> womb. </a:t>
            </a:r>
            <a:r>
              <a:rPr lang="en-US" dirty="0" smtClean="0">
                <a:solidFill>
                  <a:srgbClr val="C00000"/>
                </a:solidFill>
              </a:rPr>
              <a:t>Sorry if I get a little Homeric at times. That’s genetic, too</a:t>
            </a:r>
            <a:r>
              <a:rPr lang="en-US" dirty="0" smtClean="0"/>
              <a:t>.</a:t>
            </a:r>
            <a:endParaRPr lang="el-GR" dirty="0"/>
          </a:p>
        </p:txBody>
      </p:sp>
      <p:sp>
        <p:nvSpPr>
          <p:cNvPr id="4" name="Content Placeholder 3"/>
          <p:cNvSpPr>
            <a:spLocks noGrp="1"/>
          </p:cNvSpPr>
          <p:nvPr>
            <p:ph sz="half" idx="2"/>
          </p:nvPr>
        </p:nvSpPr>
        <p:spPr>
          <a:xfrm>
            <a:off x="7939667" y="3088888"/>
            <a:ext cx="3975241" cy="2048984"/>
          </a:xfrm>
        </p:spPr>
        <p:txBody>
          <a:bodyPr>
            <a:normAutofit fontScale="92500" lnSpcReduction="20000"/>
          </a:bodyPr>
          <a:lstStyle/>
          <a:p>
            <a:r>
              <a:rPr lang="en-US" dirty="0" smtClean="0"/>
              <a:t>Bildungsroman</a:t>
            </a:r>
          </a:p>
          <a:p>
            <a:r>
              <a:rPr lang="en-US" dirty="0" smtClean="0"/>
              <a:t>National history + family saga</a:t>
            </a:r>
          </a:p>
          <a:p>
            <a:r>
              <a:rPr lang="en-US" dirty="0" smtClean="0"/>
              <a:t>Metafictional </a:t>
            </a:r>
            <a:endParaRPr lang="el-GR" dirty="0"/>
          </a:p>
        </p:txBody>
      </p:sp>
    </p:spTree>
    <p:extLst>
      <p:ext uri="{BB962C8B-B14F-4D97-AF65-F5344CB8AC3E}">
        <p14:creationId xmlns:p14="http://schemas.microsoft.com/office/powerpoint/2010/main" val="92037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2223" y="835269"/>
            <a:ext cx="8976945" cy="5767754"/>
          </a:xfrm>
        </p:spPr>
        <p:txBody>
          <a:bodyPr>
            <a:normAutofit fontScale="92500" lnSpcReduction="10000"/>
          </a:bodyPr>
          <a:lstStyle/>
          <a:p>
            <a:r>
              <a:rPr lang="en-US" dirty="0" smtClean="0"/>
              <a:t>Uncle Pete was engaged with serious</a:t>
            </a:r>
            <a:r>
              <a:rPr lang="el-GR" dirty="0" smtClean="0"/>
              <a:t> </a:t>
            </a:r>
            <a:r>
              <a:rPr lang="en-US" dirty="0" smtClean="0"/>
              <a:t>thought and </a:t>
            </a:r>
            <a:r>
              <a:rPr lang="en-US" dirty="0" smtClean="0">
                <a:solidFill>
                  <a:srgbClr val="FF0000"/>
                </a:solidFill>
              </a:rPr>
              <a:t>Italian opera</a:t>
            </a:r>
            <a:r>
              <a:rPr lang="en-US" dirty="0" smtClean="0"/>
              <a:t>. He had a passion, in history, for</a:t>
            </a:r>
            <a:r>
              <a:rPr lang="el-GR" dirty="0" smtClean="0"/>
              <a:t> </a:t>
            </a:r>
            <a:r>
              <a:rPr lang="en-US" dirty="0" smtClean="0">
                <a:solidFill>
                  <a:srgbClr val="FF0000"/>
                </a:solidFill>
              </a:rPr>
              <a:t>Edward Gibbon</a:t>
            </a:r>
            <a:r>
              <a:rPr lang="en-US" dirty="0" smtClean="0"/>
              <a:t>, and, in literature, for the journals of</a:t>
            </a:r>
            <a:r>
              <a:rPr lang="el-GR" dirty="0" smtClean="0"/>
              <a:t> </a:t>
            </a:r>
            <a:r>
              <a:rPr lang="en-US" dirty="0" smtClean="0">
                <a:solidFill>
                  <a:srgbClr val="FF0000"/>
                </a:solidFill>
              </a:rPr>
              <a:t>Madame de </a:t>
            </a:r>
            <a:r>
              <a:rPr lang="en-US" dirty="0" err="1" smtClean="0">
                <a:solidFill>
                  <a:srgbClr val="FF0000"/>
                </a:solidFill>
              </a:rPr>
              <a:t>Staël</a:t>
            </a:r>
            <a:r>
              <a:rPr lang="en-US" dirty="0" smtClean="0"/>
              <a:t>. He liked to quote that witty lady’s</a:t>
            </a:r>
            <a:r>
              <a:rPr lang="el-GR" dirty="0" smtClean="0"/>
              <a:t> </a:t>
            </a:r>
            <a:r>
              <a:rPr lang="en-US" dirty="0" smtClean="0"/>
              <a:t>opinion on the German language, which held that German</a:t>
            </a:r>
            <a:r>
              <a:rPr lang="el-GR" dirty="0" smtClean="0"/>
              <a:t> </a:t>
            </a:r>
            <a:r>
              <a:rPr lang="en-US" dirty="0" smtClean="0"/>
              <a:t>wasn’t good for conversation because you had to wait to</a:t>
            </a:r>
            <a:r>
              <a:rPr lang="el-GR" dirty="0" smtClean="0"/>
              <a:t> </a:t>
            </a:r>
            <a:r>
              <a:rPr lang="en-US" dirty="0" smtClean="0"/>
              <a:t>the end of the sentence for the verb, and so couldn’t</a:t>
            </a:r>
            <a:r>
              <a:rPr lang="el-GR" dirty="0" smtClean="0"/>
              <a:t> </a:t>
            </a:r>
            <a:r>
              <a:rPr lang="en-US" dirty="0" smtClean="0"/>
              <a:t>interrupt. Uncle Pete had wanted to become a doctor, but</a:t>
            </a:r>
            <a:r>
              <a:rPr lang="el-GR" dirty="0" smtClean="0"/>
              <a:t> </a:t>
            </a:r>
            <a:r>
              <a:rPr lang="en-US" dirty="0" smtClean="0"/>
              <a:t>the “catastrophe” had ended that dream.</a:t>
            </a:r>
            <a:endParaRPr lang="el-GR" dirty="0" smtClean="0"/>
          </a:p>
          <a:p>
            <a:r>
              <a:rPr lang="en-US" dirty="0" smtClean="0"/>
              <a:t>It was this kind of knowledge that led my father to trust what</a:t>
            </a:r>
            <a:r>
              <a:rPr lang="el-GR" dirty="0" smtClean="0"/>
              <a:t> </a:t>
            </a:r>
            <a:r>
              <a:rPr lang="en-US" dirty="0" smtClean="0"/>
              <a:t>Uncle Pete said when it came to the reproductive</a:t>
            </a:r>
            <a:r>
              <a:rPr lang="el-GR" dirty="0" smtClean="0"/>
              <a:t> </a:t>
            </a:r>
            <a:r>
              <a:rPr lang="en-US" dirty="0" smtClean="0"/>
              <a:t>timetable. His head on a throw pillow, his shoes</a:t>
            </a:r>
            <a:r>
              <a:rPr lang="el-GR" dirty="0" smtClean="0"/>
              <a:t> </a:t>
            </a:r>
            <a:r>
              <a:rPr lang="en-US" dirty="0" smtClean="0"/>
              <a:t>off,</a:t>
            </a:r>
            <a:r>
              <a:rPr lang="el-GR" dirty="0" smtClean="0"/>
              <a:t> </a:t>
            </a:r>
            <a:r>
              <a:rPr lang="en-US" dirty="0" smtClean="0">
                <a:solidFill>
                  <a:srgbClr val="FF0000"/>
                </a:solidFill>
              </a:rPr>
              <a:t>Madam Butterfly </a:t>
            </a:r>
            <a:r>
              <a:rPr lang="en-US" dirty="0" smtClean="0"/>
              <a:t>softly playing on my parents’ stereo,</a:t>
            </a:r>
            <a:r>
              <a:rPr lang="el-GR" dirty="0" smtClean="0"/>
              <a:t> </a:t>
            </a:r>
            <a:r>
              <a:rPr lang="en-US" dirty="0" smtClean="0"/>
              <a:t>Uncle Pete explained that, under the microscope, sperm</a:t>
            </a:r>
            <a:r>
              <a:rPr lang="el-GR" dirty="0" smtClean="0"/>
              <a:t> </a:t>
            </a:r>
            <a:r>
              <a:rPr lang="en-US" dirty="0" smtClean="0"/>
              <a:t>carrying male chromosomes had been observed to swim</a:t>
            </a:r>
            <a:r>
              <a:rPr lang="el-GR" dirty="0" smtClean="0"/>
              <a:t> </a:t>
            </a:r>
            <a:r>
              <a:rPr lang="en-US" dirty="0" smtClean="0"/>
              <a:t>faster than those carrying female chromosomes. My father, however, adopted the pose of his favorite</a:t>
            </a:r>
            <a:r>
              <a:rPr lang="el-GR" dirty="0" smtClean="0"/>
              <a:t> </a:t>
            </a:r>
            <a:r>
              <a:rPr lang="en-US" dirty="0" smtClean="0"/>
              <a:t>piece of sculpture,</a:t>
            </a:r>
            <a:r>
              <a:rPr lang="el-GR" dirty="0" smtClean="0"/>
              <a:t> </a:t>
            </a:r>
            <a:r>
              <a:rPr lang="en-US" i="1" dirty="0" smtClean="0"/>
              <a:t>The Thinker </a:t>
            </a:r>
            <a:r>
              <a:rPr lang="en-US" dirty="0" smtClean="0"/>
              <a:t>, a miniature of which sat</a:t>
            </a:r>
            <a:r>
              <a:rPr lang="el-GR" dirty="0" smtClean="0"/>
              <a:t> </a:t>
            </a:r>
            <a:r>
              <a:rPr lang="en-US" dirty="0" smtClean="0"/>
              <a:t>across the room on the telephone table</a:t>
            </a:r>
            <a:endParaRPr lang="el-GR" dirty="0"/>
          </a:p>
        </p:txBody>
      </p:sp>
      <p:pic>
        <p:nvPicPr>
          <p:cNvPr id="2" name="Content Placeholder 1"/>
          <p:cNvPicPr>
            <a:picLocks noGrp="1" noChangeAspect="1"/>
          </p:cNvPicPr>
          <p:nvPr>
            <p:ph sz="half" idx="2"/>
          </p:nvPr>
        </p:nvPicPr>
        <p:blipFill>
          <a:blip r:embed="rId2"/>
          <a:stretch>
            <a:fillRect/>
          </a:stretch>
        </p:blipFill>
        <p:spPr>
          <a:xfrm>
            <a:off x="9355138" y="2435390"/>
            <a:ext cx="1998662" cy="3131807"/>
          </a:xfrm>
          <a:prstGeom prst="rect">
            <a:avLst/>
          </a:prstGeom>
        </p:spPr>
      </p:pic>
    </p:spTree>
    <p:extLst>
      <p:ext uri="{BB962C8B-B14F-4D97-AF65-F5344CB8AC3E}">
        <p14:creationId xmlns:p14="http://schemas.microsoft.com/office/powerpoint/2010/main" val="103906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092" y="738554"/>
            <a:ext cx="5896708" cy="5438409"/>
          </a:xfrm>
        </p:spPr>
        <p:txBody>
          <a:bodyPr>
            <a:normAutofit fontScale="92500" lnSpcReduction="10000"/>
          </a:bodyPr>
          <a:lstStyle/>
          <a:p>
            <a:r>
              <a:rPr lang="en-US" dirty="0" smtClean="0"/>
              <a:t>Of course, a narrator in my position (</a:t>
            </a:r>
            <a:r>
              <a:rPr lang="en-US" dirty="0" err="1" smtClean="0"/>
              <a:t>prefetal</a:t>
            </a:r>
            <a:r>
              <a:rPr lang="en-US" dirty="0" smtClean="0"/>
              <a:t> at the time)</a:t>
            </a:r>
            <a:r>
              <a:rPr lang="el-GR" dirty="0" smtClean="0"/>
              <a:t> </a:t>
            </a:r>
            <a:r>
              <a:rPr lang="en-US" dirty="0" smtClean="0"/>
              <a:t>can’t be entirely sure about any of this. I can only explain the</a:t>
            </a:r>
            <a:r>
              <a:rPr lang="el-GR" dirty="0" smtClean="0"/>
              <a:t> </a:t>
            </a:r>
            <a:r>
              <a:rPr lang="en-US" dirty="0" smtClean="0"/>
              <a:t>scientific mania that overtook my father during that spring of</a:t>
            </a:r>
            <a:r>
              <a:rPr lang="el-GR" dirty="0" smtClean="0"/>
              <a:t> </a:t>
            </a:r>
            <a:r>
              <a:rPr lang="en-US" dirty="0" smtClean="0"/>
              <a:t>’59 as a symptom of the belief in progress that was</a:t>
            </a:r>
            <a:r>
              <a:rPr lang="el-GR" dirty="0" smtClean="0"/>
              <a:t> </a:t>
            </a:r>
            <a:r>
              <a:rPr lang="en-US" dirty="0" smtClean="0"/>
              <a:t>’59 as a symptom of the belief in progress that was</a:t>
            </a:r>
            <a:r>
              <a:rPr lang="el-GR" dirty="0" smtClean="0"/>
              <a:t> </a:t>
            </a:r>
            <a:r>
              <a:rPr lang="en-US" dirty="0" smtClean="0"/>
              <a:t>infecting everyone back then. Remember,</a:t>
            </a:r>
            <a:r>
              <a:rPr lang="el-GR" dirty="0" smtClean="0"/>
              <a:t> </a:t>
            </a:r>
            <a:r>
              <a:rPr lang="en-US" dirty="0" smtClean="0">
                <a:solidFill>
                  <a:srgbClr val="FF0000"/>
                </a:solidFill>
              </a:rPr>
              <a:t>Sputnik</a:t>
            </a:r>
            <a:r>
              <a:rPr lang="en-US" dirty="0" smtClean="0"/>
              <a:t> had</a:t>
            </a:r>
            <a:r>
              <a:rPr lang="el-GR" dirty="0" smtClean="0"/>
              <a:t> </a:t>
            </a:r>
            <a:r>
              <a:rPr lang="en-US" dirty="0" smtClean="0"/>
              <a:t>been launched only two years earlier</a:t>
            </a:r>
            <a:r>
              <a:rPr lang="el-GR" dirty="0" smtClean="0"/>
              <a:t>.</a:t>
            </a:r>
            <a:r>
              <a:rPr lang="en-US" dirty="0" smtClean="0"/>
              <a:t> </a:t>
            </a:r>
            <a:endParaRPr lang="el-GR" dirty="0" smtClean="0"/>
          </a:p>
          <a:p>
            <a:r>
              <a:rPr lang="en-US" dirty="0" smtClean="0"/>
              <a:t>In</a:t>
            </a:r>
            <a:r>
              <a:rPr lang="el-GR" dirty="0"/>
              <a:t> </a:t>
            </a:r>
            <a:r>
              <a:rPr lang="en-US" dirty="0" smtClean="0"/>
              <a:t>that optimistic, postwar America, which I caught the tail end</a:t>
            </a:r>
            <a:r>
              <a:rPr lang="el-GR" dirty="0" smtClean="0"/>
              <a:t> </a:t>
            </a:r>
            <a:r>
              <a:rPr lang="en-US" dirty="0" smtClean="0"/>
              <a:t>of, everybody was the master of his own destiny, so it only</a:t>
            </a:r>
            <a:r>
              <a:rPr lang="el-GR" dirty="0" smtClean="0"/>
              <a:t> </a:t>
            </a:r>
            <a:r>
              <a:rPr lang="en-US" dirty="0" smtClean="0"/>
              <a:t>followed that my father would try to be the master of his.</a:t>
            </a:r>
            <a:endParaRPr lang="el-GR" dirty="0"/>
          </a:p>
        </p:txBody>
      </p:sp>
      <p:sp>
        <p:nvSpPr>
          <p:cNvPr id="4" name="Content Placeholder 3"/>
          <p:cNvSpPr>
            <a:spLocks noGrp="1"/>
          </p:cNvSpPr>
          <p:nvPr>
            <p:ph sz="half" idx="2"/>
          </p:nvPr>
        </p:nvSpPr>
        <p:spPr/>
        <p:txBody>
          <a:bodyPr>
            <a:normAutofit fontScale="92500" lnSpcReduction="10000"/>
          </a:bodyPr>
          <a:lstStyle/>
          <a:p>
            <a:r>
              <a:rPr lang="en-US" dirty="0" smtClean="0"/>
              <a:t>American belief to exercise their will </a:t>
            </a:r>
            <a:endParaRPr lang="el-GR" dirty="0"/>
          </a:p>
        </p:txBody>
      </p:sp>
    </p:spTree>
    <p:extLst>
      <p:ext uri="{BB962C8B-B14F-4D97-AF65-F5344CB8AC3E}">
        <p14:creationId xmlns:p14="http://schemas.microsoft.com/office/powerpoint/2010/main" val="69594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9073" y="903249"/>
            <a:ext cx="6470281" cy="5273714"/>
          </a:xfrm>
        </p:spPr>
        <p:txBody>
          <a:bodyPr>
            <a:normAutofit lnSpcReduction="10000"/>
          </a:bodyPr>
          <a:lstStyle/>
          <a:p>
            <a:r>
              <a:rPr lang="en-US" dirty="0" smtClean="0"/>
              <a:t>The timing of the thing had to be just so</a:t>
            </a:r>
            <a:r>
              <a:rPr lang="el-GR" dirty="0" smtClean="0"/>
              <a:t> </a:t>
            </a:r>
            <a:r>
              <a:rPr lang="en-US" dirty="0" smtClean="0"/>
              <a:t>in order for me to become the person I am. Delay the act by</a:t>
            </a:r>
            <a:r>
              <a:rPr lang="el-GR" dirty="0" smtClean="0"/>
              <a:t> </a:t>
            </a:r>
            <a:r>
              <a:rPr lang="en-US" dirty="0" smtClean="0"/>
              <a:t>an hour and you change the gene selection. </a:t>
            </a:r>
            <a:r>
              <a:rPr lang="el-GR" dirty="0" smtClean="0"/>
              <a:t>…</a:t>
            </a:r>
            <a:r>
              <a:rPr lang="en-US" dirty="0" smtClean="0"/>
              <a:t>An infinite number of possible selves</a:t>
            </a:r>
            <a:r>
              <a:rPr lang="el-GR" dirty="0" smtClean="0"/>
              <a:t> </a:t>
            </a:r>
            <a:r>
              <a:rPr lang="en-US" dirty="0" smtClean="0"/>
              <a:t>crowded the threshold, me among them but with no</a:t>
            </a:r>
            <a:r>
              <a:rPr lang="el-GR" dirty="0" smtClean="0"/>
              <a:t> </a:t>
            </a:r>
            <a:r>
              <a:rPr lang="en-US" dirty="0" smtClean="0"/>
              <a:t>guaranteed ticket, the hours moving slowly, the planets in</a:t>
            </a:r>
            <a:r>
              <a:rPr lang="el-GR" dirty="0" smtClean="0"/>
              <a:t> </a:t>
            </a:r>
            <a:r>
              <a:rPr lang="en-US" dirty="0" smtClean="0"/>
              <a:t>the heavens circling at their usual pace, weather coming</a:t>
            </a:r>
            <a:r>
              <a:rPr lang="el-GR" dirty="0" smtClean="0"/>
              <a:t> </a:t>
            </a:r>
            <a:r>
              <a:rPr lang="en-US" dirty="0" smtClean="0"/>
              <a:t>into it, too, because my mother was afraid of thunderstorms</a:t>
            </a:r>
            <a:r>
              <a:rPr lang="el-GR" dirty="0" smtClean="0"/>
              <a:t> </a:t>
            </a:r>
            <a:r>
              <a:rPr lang="en-US" dirty="0" smtClean="0"/>
              <a:t>and would have cuddled against my father had it rained that</a:t>
            </a:r>
            <a:r>
              <a:rPr lang="el-GR" dirty="0" smtClean="0"/>
              <a:t> </a:t>
            </a:r>
            <a:r>
              <a:rPr lang="en-US" dirty="0" smtClean="0"/>
              <a:t>night. But, no, clear skies held out, as did my parents’</a:t>
            </a:r>
            <a:r>
              <a:rPr lang="el-GR" dirty="0" smtClean="0"/>
              <a:t> </a:t>
            </a:r>
            <a:r>
              <a:rPr lang="en-US" dirty="0" smtClean="0"/>
              <a:t>stubbornness.</a:t>
            </a:r>
            <a:endParaRPr lang="el-GR" dirty="0"/>
          </a:p>
        </p:txBody>
      </p:sp>
      <p:pic>
        <p:nvPicPr>
          <p:cNvPr id="5" name="Content Placeholder 3"/>
          <p:cNvPicPr>
            <a:picLocks noGrp="1" noChangeAspect="1"/>
          </p:cNvPicPr>
          <p:nvPr>
            <p:ph idx="1"/>
          </p:nvPr>
        </p:nvPicPr>
        <p:blipFill>
          <a:blip r:embed="rId2"/>
          <a:stretch>
            <a:fillRect/>
          </a:stretch>
        </p:blipFill>
        <p:spPr>
          <a:xfrm>
            <a:off x="8628544" y="1416205"/>
            <a:ext cx="2288499" cy="3828034"/>
          </a:xfrm>
          <a:prstGeom prst="rect">
            <a:avLst/>
          </a:prstGeom>
        </p:spPr>
      </p:pic>
    </p:spTree>
    <p:extLst>
      <p:ext uri="{BB962C8B-B14F-4D97-AF65-F5344CB8AC3E}">
        <p14:creationId xmlns:p14="http://schemas.microsoft.com/office/powerpoint/2010/main" val="10518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6702" y="869795"/>
            <a:ext cx="7029128" cy="5307168"/>
          </a:xfrm>
        </p:spPr>
        <p:txBody>
          <a:bodyPr>
            <a:normAutofit/>
          </a:bodyPr>
          <a:lstStyle/>
          <a:p>
            <a:r>
              <a:rPr lang="en-US" dirty="0" smtClean="0"/>
              <a:t>In 1959, Assumption Greek Orthodox Church was located</a:t>
            </a:r>
            <a:r>
              <a:rPr lang="el-GR" dirty="0" smtClean="0"/>
              <a:t> </a:t>
            </a:r>
            <a:r>
              <a:rPr lang="en-US" dirty="0" smtClean="0"/>
              <a:t>on Charlevoix. It was there that I would be baptized less</a:t>
            </a:r>
            <a:r>
              <a:rPr lang="el-GR" dirty="0" smtClean="0"/>
              <a:t> </a:t>
            </a:r>
            <a:r>
              <a:rPr lang="en-US" dirty="0" smtClean="0"/>
              <a:t>than a year later and would be brought up in the Orthodox</a:t>
            </a:r>
            <a:r>
              <a:rPr lang="el-GR" dirty="0" smtClean="0"/>
              <a:t> </a:t>
            </a:r>
            <a:r>
              <a:rPr lang="en-US" dirty="0" smtClean="0"/>
              <a:t>faith.</a:t>
            </a:r>
            <a:endParaRPr lang="el-GR" dirty="0" smtClean="0"/>
          </a:p>
          <a:p>
            <a:r>
              <a:rPr lang="en-US" dirty="0" smtClean="0"/>
              <a:t>The congregation stood and</a:t>
            </a:r>
            <a:r>
              <a:rPr lang="el-GR" dirty="0" smtClean="0"/>
              <a:t> </a:t>
            </a:r>
            <a:r>
              <a:rPr lang="en-US" dirty="0" smtClean="0"/>
              <a:t>sat. In the front pew, my cousins, Socrates, Plato, Aristotle,</a:t>
            </a:r>
            <a:r>
              <a:rPr lang="el-GR" dirty="0" smtClean="0"/>
              <a:t> </a:t>
            </a:r>
            <a:r>
              <a:rPr lang="en-US" dirty="0" smtClean="0"/>
              <a:t>and Cleopatra, fidgeted.</a:t>
            </a:r>
          </a:p>
          <a:p>
            <a:r>
              <a:rPr lang="en-US" dirty="0" smtClean="0"/>
              <a:t>All this led up to the day Desdemona dangled a utensil over my mother’s belly. The sonogram didn’t exist at the time; the spoon was the next best thing</a:t>
            </a:r>
            <a:endParaRPr lang="el-GR" dirty="0"/>
          </a:p>
        </p:txBody>
      </p:sp>
      <p:sp>
        <p:nvSpPr>
          <p:cNvPr id="4" name="Content Placeholder 3"/>
          <p:cNvSpPr>
            <a:spLocks noGrp="1"/>
          </p:cNvSpPr>
          <p:nvPr>
            <p:ph sz="half" idx="2"/>
          </p:nvPr>
        </p:nvSpPr>
        <p:spPr>
          <a:xfrm>
            <a:off x="9566030" y="2206869"/>
            <a:ext cx="1930877" cy="1250009"/>
          </a:xfrm>
        </p:spPr>
        <p:txBody>
          <a:bodyPr>
            <a:normAutofit/>
          </a:bodyPr>
          <a:lstStyle/>
          <a:p>
            <a:r>
              <a:rPr lang="en-US" dirty="0" smtClean="0"/>
              <a:t>Greek –American ethnicity</a:t>
            </a:r>
            <a:endParaRPr lang="el-GR" dirty="0"/>
          </a:p>
        </p:txBody>
      </p:sp>
    </p:spTree>
    <p:extLst>
      <p:ext uri="{BB962C8B-B14F-4D97-AF65-F5344CB8AC3E}">
        <p14:creationId xmlns:p14="http://schemas.microsoft.com/office/powerpoint/2010/main" val="303124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599" y="290146"/>
            <a:ext cx="7869115" cy="5886817"/>
          </a:xfrm>
        </p:spPr>
        <p:txBody>
          <a:bodyPr>
            <a:normAutofit/>
          </a:bodyPr>
          <a:lstStyle/>
          <a:p>
            <a:r>
              <a:rPr lang="en-US" dirty="0" smtClean="0"/>
              <a:t>By six weeks, I have eyes and ears. By seven, nostrils,</a:t>
            </a:r>
            <a:r>
              <a:rPr lang="el-GR" dirty="0" smtClean="0"/>
              <a:t> </a:t>
            </a:r>
            <a:r>
              <a:rPr lang="en-US" dirty="0" smtClean="0"/>
              <a:t>even lips. My genitals begin to form. Fetal hormones, taking</a:t>
            </a:r>
            <a:r>
              <a:rPr lang="el-GR" dirty="0" smtClean="0"/>
              <a:t> </a:t>
            </a:r>
            <a:r>
              <a:rPr lang="en-US" dirty="0" smtClean="0"/>
              <a:t>chromosomal cues, inhibit Müllerian structures, promote</a:t>
            </a:r>
            <a:r>
              <a:rPr lang="el-GR" dirty="0" smtClean="0"/>
              <a:t> </a:t>
            </a:r>
            <a:r>
              <a:rPr lang="en-US" dirty="0" err="1" smtClean="0"/>
              <a:t>Wolffian</a:t>
            </a:r>
            <a:r>
              <a:rPr lang="en-US" dirty="0" smtClean="0"/>
              <a:t> ducts. My twenty-three paired chromosomes have</a:t>
            </a:r>
            <a:r>
              <a:rPr lang="el-GR" dirty="0" smtClean="0"/>
              <a:t> </a:t>
            </a:r>
            <a:r>
              <a:rPr lang="en-US" dirty="0" smtClean="0"/>
              <a:t>linked up and crossed over, spinning their roulette wheel,</a:t>
            </a:r>
            <a:r>
              <a:rPr lang="el-GR" dirty="0" smtClean="0"/>
              <a:t> </a:t>
            </a:r>
            <a:r>
              <a:rPr lang="en-US" dirty="0" smtClean="0"/>
              <a:t>as </a:t>
            </a:r>
            <a:r>
              <a:rPr lang="en-US" dirty="0" err="1" smtClean="0"/>
              <a:t>mypapou</a:t>
            </a:r>
            <a:r>
              <a:rPr lang="en-US" dirty="0" smtClean="0"/>
              <a:t> puts his hand on my mother’s belly and says,</a:t>
            </a:r>
            <a:r>
              <a:rPr lang="el-GR" dirty="0" smtClean="0"/>
              <a:t> </a:t>
            </a:r>
            <a:r>
              <a:rPr lang="en-US" dirty="0" smtClean="0"/>
              <a:t>“Lucky two!” Arrayed in their regiments, my genes carry out</a:t>
            </a:r>
            <a:r>
              <a:rPr lang="el-GR" dirty="0" smtClean="0"/>
              <a:t> </a:t>
            </a:r>
            <a:r>
              <a:rPr lang="en-US" dirty="0" smtClean="0"/>
              <a:t>their orders. All except two, a pair of miscreants—or</a:t>
            </a:r>
            <a:r>
              <a:rPr lang="el-GR" dirty="0" smtClean="0"/>
              <a:t> </a:t>
            </a:r>
            <a:r>
              <a:rPr lang="en-US" dirty="0" smtClean="0"/>
              <a:t>revolutionaries, depending on your view—hiding out on</a:t>
            </a:r>
            <a:r>
              <a:rPr lang="el-GR" dirty="0" smtClean="0"/>
              <a:t> </a:t>
            </a:r>
            <a:r>
              <a:rPr lang="en-US" dirty="0" smtClean="0"/>
              <a:t>chromosome number 5. Together, they siphon off an</a:t>
            </a:r>
            <a:r>
              <a:rPr lang="el-GR" dirty="0" smtClean="0"/>
              <a:t> </a:t>
            </a:r>
            <a:r>
              <a:rPr lang="en-US" dirty="0" smtClean="0"/>
              <a:t>enzyme, which stops the production of a certain hormone,</a:t>
            </a:r>
            <a:r>
              <a:rPr lang="el-GR" dirty="0" smtClean="0"/>
              <a:t> </a:t>
            </a:r>
            <a:r>
              <a:rPr lang="en-US" dirty="0" smtClean="0"/>
              <a:t>which complicates my life.</a:t>
            </a:r>
            <a:endParaRPr lang="el-GR" dirty="0"/>
          </a:p>
        </p:txBody>
      </p:sp>
      <p:sp>
        <p:nvSpPr>
          <p:cNvPr id="4" name="Content Placeholder 3"/>
          <p:cNvSpPr>
            <a:spLocks noGrp="1"/>
          </p:cNvSpPr>
          <p:nvPr>
            <p:ph sz="half" idx="2"/>
          </p:nvPr>
        </p:nvSpPr>
        <p:spPr>
          <a:xfrm>
            <a:off x="9302262" y="1825625"/>
            <a:ext cx="2051538" cy="4351338"/>
          </a:xfrm>
        </p:spPr>
        <p:txBody>
          <a:bodyPr>
            <a:normAutofit/>
          </a:bodyPr>
          <a:lstStyle/>
          <a:p>
            <a:r>
              <a:rPr lang="en-US" dirty="0" smtClean="0"/>
              <a:t>Lawrence Stern</a:t>
            </a:r>
            <a:endParaRPr lang="el-GR" dirty="0"/>
          </a:p>
        </p:txBody>
      </p:sp>
    </p:spTree>
    <p:extLst>
      <p:ext uri="{BB962C8B-B14F-4D97-AF65-F5344CB8AC3E}">
        <p14:creationId xmlns:p14="http://schemas.microsoft.com/office/powerpoint/2010/main" val="341509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387518" y="614443"/>
            <a:ext cx="2417795" cy="4428612"/>
          </a:xfrm>
          <a:prstGeom prst="rect">
            <a:avLst/>
          </a:prstGeom>
        </p:spPr>
      </p:pic>
      <p:sp>
        <p:nvSpPr>
          <p:cNvPr id="3" name="Content Placeholder 2"/>
          <p:cNvSpPr>
            <a:spLocks noGrp="1"/>
          </p:cNvSpPr>
          <p:nvPr>
            <p:ph sz="half" idx="1"/>
          </p:nvPr>
        </p:nvSpPr>
        <p:spPr>
          <a:xfrm>
            <a:off x="580291" y="149468"/>
            <a:ext cx="8713177" cy="6646985"/>
          </a:xfrm>
        </p:spPr>
        <p:txBody>
          <a:bodyPr>
            <a:normAutofit fontScale="92500" lnSpcReduction="10000"/>
          </a:bodyPr>
          <a:lstStyle/>
          <a:p>
            <a:r>
              <a:rPr lang="en-US" dirty="0" smtClean="0"/>
              <a:t>When this story goes out into the world, I may become the</a:t>
            </a:r>
            <a:r>
              <a:rPr lang="el-GR" dirty="0" smtClean="0"/>
              <a:t> </a:t>
            </a:r>
            <a:r>
              <a:rPr lang="en-US" dirty="0" smtClean="0"/>
              <a:t>most famous hermaphrodite in history. There have been</a:t>
            </a:r>
            <a:r>
              <a:rPr lang="el-GR" dirty="0" smtClean="0"/>
              <a:t> </a:t>
            </a:r>
            <a:r>
              <a:rPr lang="en-US" dirty="0" smtClean="0"/>
              <a:t>others before me. </a:t>
            </a:r>
            <a:r>
              <a:rPr lang="en-US" dirty="0" err="1" smtClean="0"/>
              <a:t>Alexina</a:t>
            </a:r>
            <a:r>
              <a:rPr lang="en-US" dirty="0" smtClean="0"/>
              <a:t> </a:t>
            </a:r>
            <a:r>
              <a:rPr lang="en-US" dirty="0" err="1" smtClean="0"/>
              <a:t>Barbin</a:t>
            </a:r>
            <a:r>
              <a:rPr lang="en-US" dirty="0" smtClean="0"/>
              <a:t> attended a girls’ boarding</a:t>
            </a:r>
            <a:r>
              <a:rPr lang="el-GR" dirty="0" smtClean="0"/>
              <a:t> </a:t>
            </a:r>
            <a:r>
              <a:rPr lang="en-US" dirty="0" smtClean="0"/>
              <a:t>school in France before becoming Abel. She left behind an</a:t>
            </a:r>
            <a:r>
              <a:rPr lang="el-GR" dirty="0" smtClean="0"/>
              <a:t> </a:t>
            </a:r>
            <a:r>
              <a:rPr lang="en-US" dirty="0" smtClean="0"/>
              <a:t>autobiography, which Michel Foucault discovered</a:t>
            </a:r>
            <a:r>
              <a:rPr lang="el-GR" dirty="0" smtClean="0"/>
              <a:t> …</a:t>
            </a:r>
            <a:r>
              <a:rPr lang="en-US" dirty="0" smtClean="0"/>
              <a:t>(Her</a:t>
            </a:r>
            <a:r>
              <a:rPr lang="el-GR" dirty="0" smtClean="0"/>
              <a:t> </a:t>
            </a:r>
            <a:r>
              <a:rPr lang="en-US" dirty="0" smtClean="0"/>
              <a:t>memoirs, which end shortly before her suicide, make</a:t>
            </a:r>
            <a:r>
              <a:rPr lang="el-GR" dirty="0" smtClean="0"/>
              <a:t> </a:t>
            </a:r>
            <a:r>
              <a:rPr lang="en-US" dirty="0" smtClean="0"/>
              <a:t>unsatisfactory reading, and it was after finishing them years</a:t>
            </a:r>
            <a:r>
              <a:rPr lang="el-GR" dirty="0" smtClean="0"/>
              <a:t> </a:t>
            </a:r>
            <a:r>
              <a:rPr lang="en-US" dirty="0" smtClean="0"/>
              <a:t>ago that I first got the idea to write my own.)</a:t>
            </a:r>
            <a:endParaRPr lang="el-GR" dirty="0" smtClean="0"/>
          </a:p>
          <a:p>
            <a:r>
              <a:rPr lang="en-US" dirty="0" smtClean="0"/>
              <a:t>If you were going to devise an experiment</a:t>
            </a:r>
            <a:r>
              <a:rPr lang="el-GR" dirty="0" smtClean="0"/>
              <a:t> </a:t>
            </a:r>
            <a:r>
              <a:rPr lang="en-US" dirty="0" smtClean="0"/>
              <a:t>to measure the relative influences of </a:t>
            </a:r>
            <a:r>
              <a:rPr lang="en-US" b="1" dirty="0" smtClean="0">
                <a:solidFill>
                  <a:srgbClr val="FF0000"/>
                </a:solidFill>
              </a:rPr>
              <a:t>nature versus nurture</a:t>
            </a:r>
            <a:r>
              <a:rPr lang="en-US" dirty="0" smtClean="0"/>
              <a:t>,</a:t>
            </a:r>
            <a:r>
              <a:rPr lang="el-GR" dirty="0" smtClean="0"/>
              <a:t> </a:t>
            </a:r>
            <a:r>
              <a:rPr lang="en-US" dirty="0" smtClean="0"/>
              <a:t>you couldn’t come up with anything better than my life.</a:t>
            </a:r>
            <a:r>
              <a:rPr lang="el-GR" dirty="0" smtClean="0"/>
              <a:t> …</a:t>
            </a:r>
            <a:r>
              <a:rPr lang="en-US" dirty="0" err="1" smtClean="0"/>
              <a:t>Luce</a:t>
            </a:r>
            <a:r>
              <a:rPr lang="en-US" dirty="0" smtClean="0"/>
              <a:t> even analyzed my prose style to see if I</a:t>
            </a:r>
            <a:r>
              <a:rPr lang="el-GR" dirty="0" smtClean="0"/>
              <a:t> </a:t>
            </a:r>
            <a:r>
              <a:rPr lang="en-US" dirty="0" smtClean="0"/>
              <a:t>wrote in a linear, masculine way, or in a circular, feminine</a:t>
            </a:r>
            <a:r>
              <a:rPr lang="el-GR" dirty="0" smtClean="0"/>
              <a:t> </a:t>
            </a:r>
            <a:r>
              <a:rPr lang="en-US" dirty="0" smtClean="0"/>
              <a:t>one. All I know is this: despite my androgenized brain, there’s an</a:t>
            </a:r>
            <a:r>
              <a:rPr lang="el-GR" dirty="0" smtClean="0"/>
              <a:t> </a:t>
            </a:r>
            <a:r>
              <a:rPr lang="en-US" dirty="0" smtClean="0"/>
              <a:t>innate feminine circularity in the story I have to tell. In any</a:t>
            </a:r>
            <a:r>
              <a:rPr lang="el-GR" dirty="0" smtClean="0"/>
              <a:t> </a:t>
            </a:r>
            <a:r>
              <a:rPr lang="en-US" dirty="0" smtClean="0"/>
              <a:t>genetic history. I’m the final clause in a periodic sentence,</a:t>
            </a:r>
            <a:r>
              <a:rPr lang="el-GR" dirty="0" smtClean="0"/>
              <a:t> </a:t>
            </a:r>
            <a:r>
              <a:rPr lang="en-US" dirty="0" smtClean="0"/>
              <a:t>and that sentence begins a long time ago, in another</a:t>
            </a:r>
            <a:r>
              <a:rPr lang="el-GR" dirty="0" smtClean="0"/>
              <a:t> </a:t>
            </a:r>
            <a:r>
              <a:rPr lang="en-US" dirty="0" smtClean="0"/>
              <a:t>language, and you have to read it from the beginning to get</a:t>
            </a:r>
            <a:r>
              <a:rPr lang="el-GR" dirty="0" smtClean="0"/>
              <a:t> </a:t>
            </a:r>
            <a:r>
              <a:rPr lang="en-US" dirty="0" smtClean="0"/>
              <a:t>to the end, which is my arrival.</a:t>
            </a:r>
            <a:endParaRPr lang="el-GR" dirty="0" smtClean="0"/>
          </a:p>
          <a:p>
            <a:r>
              <a:rPr lang="en-US" dirty="0" smtClean="0"/>
              <a:t>And so now, having been born, I’m going to rewind the film</a:t>
            </a:r>
            <a:r>
              <a:rPr lang="el-GR" dirty="0" smtClean="0"/>
              <a:t>…</a:t>
            </a:r>
          </a:p>
          <a:p>
            <a:endParaRPr lang="el-GR" dirty="0" smtClean="0"/>
          </a:p>
          <a:p>
            <a:endParaRPr lang="el-GR" dirty="0" smtClean="0"/>
          </a:p>
          <a:p>
            <a:endParaRPr lang="el-GR" dirty="0"/>
          </a:p>
        </p:txBody>
      </p:sp>
      <p:sp>
        <p:nvSpPr>
          <p:cNvPr id="5" name="Rectangle 4"/>
          <p:cNvSpPr/>
          <p:nvPr/>
        </p:nvSpPr>
        <p:spPr>
          <a:xfrm>
            <a:off x="10224032" y="5043055"/>
            <a:ext cx="1245854" cy="954107"/>
          </a:xfrm>
          <a:prstGeom prst="rect">
            <a:avLst/>
          </a:prstGeom>
        </p:spPr>
        <p:txBody>
          <a:bodyPr wrap="none">
            <a:spAutoFit/>
          </a:bodyPr>
          <a:lstStyle/>
          <a:p>
            <a:r>
              <a:rPr lang="en-US" sz="2800" dirty="0" smtClean="0"/>
              <a:t>Match</a:t>
            </a:r>
          </a:p>
          <a:p>
            <a:r>
              <a:rPr lang="en-US" sz="2800" dirty="0" smtClean="0"/>
              <a:t>making</a:t>
            </a:r>
            <a:endParaRPr lang="el-GR" sz="2800" dirty="0" smtClean="0"/>
          </a:p>
        </p:txBody>
      </p:sp>
    </p:spTree>
    <p:extLst>
      <p:ext uri="{BB962C8B-B14F-4D97-AF65-F5344CB8AC3E}">
        <p14:creationId xmlns:p14="http://schemas.microsoft.com/office/powerpoint/2010/main" val="600833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1317</TotalTime>
  <Words>3046</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vt:lpstr>
      <vt:lpstr>Arial???????</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IMMODEST PROPOSAL</vt:lpstr>
      <vt:lpstr>PowerPoint Presentation</vt:lpstr>
      <vt:lpstr>PowerPoint Presentation</vt:lpstr>
      <vt:lpstr>THE SILK ROAD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Author</cp:lastModifiedBy>
  <cp:revision>22</cp:revision>
  <dcterms:created xsi:type="dcterms:W3CDTF">2021-03-23T11:51:14Z</dcterms:created>
  <dcterms:modified xsi:type="dcterms:W3CDTF">2021-03-28T18:06:11Z</dcterms:modified>
</cp:coreProperties>
</file>