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Lst>
  <p:sldIdLst>
    <p:sldId id="256" r:id="rId2"/>
    <p:sldId id="286" r:id="rId3"/>
    <p:sldId id="287" r:id="rId4"/>
    <p:sldId id="288" r:id="rId5"/>
    <p:sldId id="299" r:id="rId6"/>
    <p:sldId id="285" r:id="rId7"/>
    <p:sldId id="293" r:id="rId8"/>
    <p:sldId id="290" r:id="rId9"/>
    <p:sldId id="289" r:id="rId10"/>
    <p:sldId id="300" r:id="rId11"/>
    <p:sldId id="262" r:id="rId12"/>
    <p:sldId id="264" r:id="rId13"/>
    <p:sldId id="265" r:id="rId14"/>
    <p:sldId id="291" r:id="rId15"/>
    <p:sldId id="267" r:id="rId16"/>
    <p:sldId id="268" r:id="rId17"/>
    <p:sldId id="269" r:id="rId18"/>
    <p:sldId id="259" r:id="rId19"/>
    <p:sldId id="260" r:id="rId20"/>
    <p:sldId id="292" r:id="rId21"/>
    <p:sldId id="294" r:id="rId22"/>
    <p:sldId id="295" r:id="rId23"/>
    <p:sldId id="296" r:id="rId24"/>
    <p:sldId id="297" r:id="rId25"/>
    <p:sldId id="298" r:id="rId26"/>
    <p:sldId id="271" r:id="rId27"/>
    <p:sldId id="270" r:id="rId28"/>
    <p:sldId id="274" r:id="rId29"/>
    <p:sldId id="275" r:id="rId30"/>
    <p:sldId id="276" r:id="rId31"/>
    <p:sldId id="277" r:id="rId32"/>
    <p:sldId id="279" r:id="rId33"/>
    <p:sldId id="280" r:id="rId34"/>
    <p:sldId id="281" r:id="rId35"/>
    <p:sldId id="282" r:id="rId36"/>
    <p:sldId id="283" r:id="rId37"/>
    <p:sldId id="284" r:id="rId38"/>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p:restoredTop sz="95118"/>
  </p:normalViewPr>
  <p:slideViewPr>
    <p:cSldViewPr snapToGrid="0" snapToObjects="1">
      <p:cViewPr varScale="1">
        <p:scale>
          <a:sx n="109" d="100"/>
          <a:sy n="10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45BEE-87B3-4893-887F-17BE6D0FDF1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B69F3BF-D5F9-4893-BA5F-5346215B406A}">
      <dgm:prSet/>
      <dgm:spPr/>
      <dgm:t>
        <a:bodyPr/>
        <a:lstStyle/>
        <a:p>
          <a:r>
            <a:rPr lang="en-US" dirty="0">
              <a:latin typeface="Bookman Old Style" panose="02050604050505020204" pitchFamily="18" charset="0"/>
            </a:rPr>
            <a:t>“[t]he periods that witness the downfall of political and religious idols, periods of crisis, are particularly </a:t>
          </a:r>
          <a:r>
            <a:rPr lang="en-US" dirty="0" err="1">
              <a:latin typeface="Bookman Old Style" panose="02050604050505020204" pitchFamily="18" charset="0"/>
            </a:rPr>
            <a:t>favourable</a:t>
          </a:r>
          <a:r>
            <a:rPr lang="en-US" dirty="0">
              <a:latin typeface="Bookman Old Style" panose="02050604050505020204" pitchFamily="18" charset="0"/>
            </a:rPr>
            <a:t> to black moods” (Kristeva 8)</a:t>
          </a:r>
        </a:p>
      </dgm:t>
    </dgm:pt>
    <dgm:pt modelId="{29EBF206-9DDC-41C8-9FB0-6ABAA5F32872}" type="parTrans" cxnId="{DBA3154C-545A-40DB-931A-B679A977A0C8}">
      <dgm:prSet/>
      <dgm:spPr/>
      <dgm:t>
        <a:bodyPr/>
        <a:lstStyle/>
        <a:p>
          <a:endParaRPr lang="en-US"/>
        </a:p>
      </dgm:t>
    </dgm:pt>
    <dgm:pt modelId="{52457F5C-117C-4B68-B455-9D3A2BF7B084}" type="sibTrans" cxnId="{DBA3154C-545A-40DB-931A-B679A977A0C8}">
      <dgm:prSet/>
      <dgm:spPr/>
      <dgm:t>
        <a:bodyPr/>
        <a:lstStyle/>
        <a:p>
          <a:endParaRPr lang="en-US"/>
        </a:p>
      </dgm:t>
    </dgm:pt>
    <dgm:pt modelId="{254A786D-7F6B-49BE-827D-EB4B162C1653}">
      <dgm:prSet/>
      <dgm:spPr/>
      <dgm:t>
        <a:bodyPr/>
        <a:lstStyle/>
        <a:p>
          <a:r>
            <a:rPr lang="en-US">
              <a:latin typeface="Bookman Old Style" panose="02050604050505020204" pitchFamily="18" charset="0"/>
            </a:rPr>
            <a:t>Alienation and guilt</a:t>
          </a:r>
        </a:p>
      </dgm:t>
    </dgm:pt>
    <dgm:pt modelId="{E3895693-E874-4FE6-B0A6-196DBEFFD251}" type="parTrans" cxnId="{79C247C2-C3B5-4D7B-B553-4324B0FE082F}">
      <dgm:prSet/>
      <dgm:spPr/>
      <dgm:t>
        <a:bodyPr/>
        <a:lstStyle/>
        <a:p>
          <a:endParaRPr lang="en-US"/>
        </a:p>
      </dgm:t>
    </dgm:pt>
    <dgm:pt modelId="{4BB62CBF-0456-481A-AC32-6710BB78523D}" type="sibTrans" cxnId="{79C247C2-C3B5-4D7B-B553-4324B0FE082F}">
      <dgm:prSet/>
      <dgm:spPr/>
      <dgm:t>
        <a:bodyPr/>
        <a:lstStyle/>
        <a:p>
          <a:endParaRPr lang="en-US"/>
        </a:p>
      </dgm:t>
    </dgm:pt>
    <dgm:pt modelId="{C6470A1B-D2E4-4F93-92D8-72080CB7D7C4}">
      <dgm:prSet/>
      <dgm:spPr/>
      <dgm:t>
        <a:bodyPr/>
        <a:lstStyle/>
        <a:p>
          <a:r>
            <a:rPr lang="en-US" dirty="0">
              <a:latin typeface="Bookman Old Style" panose="02050604050505020204" pitchFamily="18" charset="0"/>
            </a:rPr>
            <a:t>Reduplication: hunger, displacement, trepidation, volatility</a:t>
          </a:r>
        </a:p>
      </dgm:t>
    </dgm:pt>
    <dgm:pt modelId="{7E982B8C-A2B8-437A-B3FD-EDB840A15202}" type="parTrans" cxnId="{B7B8167B-CC9F-45F1-8BDD-82FAAB7FF176}">
      <dgm:prSet/>
      <dgm:spPr/>
      <dgm:t>
        <a:bodyPr/>
        <a:lstStyle/>
        <a:p>
          <a:endParaRPr lang="en-US"/>
        </a:p>
      </dgm:t>
    </dgm:pt>
    <dgm:pt modelId="{0B8E4ACB-2405-4652-AEC0-C43B51089E39}" type="sibTrans" cxnId="{B7B8167B-CC9F-45F1-8BDD-82FAAB7FF176}">
      <dgm:prSet/>
      <dgm:spPr/>
      <dgm:t>
        <a:bodyPr/>
        <a:lstStyle/>
        <a:p>
          <a:endParaRPr lang="en-US"/>
        </a:p>
      </dgm:t>
    </dgm:pt>
    <dgm:pt modelId="{A1832491-8AE9-4D68-AD94-93DDEA261201}">
      <dgm:prSet/>
      <dgm:spPr/>
      <dgm:t>
        <a:bodyPr/>
        <a:lstStyle/>
        <a:p>
          <a:r>
            <a:rPr lang="en-US" dirty="0" err="1">
              <a:latin typeface="Bookman Old Style" panose="02050604050505020204" pitchFamily="18" charset="0"/>
            </a:rPr>
            <a:t>Desesdemona’s</a:t>
          </a:r>
          <a:r>
            <a:rPr lang="en-US" dirty="0">
              <a:latin typeface="Bookman Old Style" panose="02050604050505020204" pitchFamily="18" charset="0"/>
            </a:rPr>
            <a:t> reduplicated trauma</a:t>
          </a:r>
        </a:p>
      </dgm:t>
    </dgm:pt>
    <dgm:pt modelId="{116C8567-2898-4988-9E41-8C8A6963DFCA}" type="parTrans" cxnId="{FDA051B5-0C7B-407D-8A23-751B16A9D5D9}">
      <dgm:prSet/>
      <dgm:spPr/>
      <dgm:t>
        <a:bodyPr/>
        <a:lstStyle/>
        <a:p>
          <a:endParaRPr lang="en-US"/>
        </a:p>
      </dgm:t>
    </dgm:pt>
    <dgm:pt modelId="{F1334214-31EF-4327-83BA-3118772785B2}" type="sibTrans" cxnId="{FDA051B5-0C7B-407D-8A23-751B16A9D5D9}">
      <dgm:prSet/>
      <dgm:spPr/>
      <dgm:t>
        <a:bodyPr/>
        <a:lstStyle/>
        <a:p>
          <a:endParaRPr lang="en-US"/>
        </a:p>
      </dgm:t>
    </dgm:pt>
    <dgm:pt modelId="{44F3A86D-E9B7-4870-B965-8DF04CCACD1B}">
      <dgm:prSet/>
      <dgm:spPr/>
      <dgm:t>
        <a:bodyPr/>
        <a:lstStyle/>
        <a:p>
          <a:r>
            <a:rPr lang="en-US" dirty="0">
              <a:latin typeface="Bookman Old Style" panose="02050604050505020204" pitchFamily="18" charset="0"/>
            </a:rPr>
            <a:t>“</a:t>
          </a:r>
          <a:r>
            <a:rPr lang="en-US" i="1" dirty="0">
              <a:latin typeface="Bookman Old Style" panose="02050604050505020204" pitchFamily="18" charset="0"/>
            </a:rPr>
            <a:t>Look at that poor man. He looks like a refugee. Might as well be Smyrna, this city. What’s the difference</a:t>
          </a:r>
          <a:r>
            <a:rPr lang="en-US" dirty="0">
              <a:latin typeface="Bookman Old Style" panose="02050604050505020204" pitchFamily="18" charset="0"/>
            </a:rPr>
            <a:t>?” (139). </a:t>
          </a:r>
        </a:p>
      </dgm:t>
    </dgm:pt>
    <dgm:pt modelId="{4A6E6D24-C4F7-41DF-AFE2-FE9A3BCC0EF0}" type="parTrans" cxnId="{8D0CEF38-6E64-4205-93E2-16E1E68F592A}">
      <dgm:prSet/>
      <dgm:spPr/>
      <dgm:t>
        <a:bodyPr/>
        <a:lstStyle/>
        <a:p>
          <a:endParaRPr lang="en-US"/>
        </a:p>
      </dgm:t>
    </dgm:pt>
    <dgm:pt modelId="{69A5DA75-434F-4858-A9F7-E055E0F79E0E}" type="sibTrans" cxnId="{8D0CEF38-6E64-4205-93E2-16E1E68F592A}">
      <dgm:prSet/>
      <dgm:spPr/>
      <dgm:t>
        <a:bodyPr/>
        <a:lstStyle/>
        <a:p>
          <a:endParaRPr lang="en-US"/>
        </a:p>
      </dgm:t>
    </dgm:pt>
    <dgm:pt modelId="{BB1D0B99-CEFC-418E-B303-282BFD6BC3FC}">
      <dgm:prSet/>
      <dgm:spPr/>
      <dgm:t>
        <a:bodyPr/>
        <a:lstStyle/>
        <a:p>
          <a:r>
            <a:rPr lang="en-US" dirty="0">
              <a:latin typeface="Bookman Old Style" panose="02050604050505020204" pitchFamily="18" charset="0"/>
            </a:rPr>
            <a:t>“[e]</a:t>
          </a:r>
          <a:r>
            <a:rPr lang="en-US" dirty="0" err="1">
              <a:latin typeface="Bookman Old Style" panose="02050604050505020204" pitchFamily="18" charset="0"/>
            </a:rPr>
            <a:t>verybody</a:t>
          </a:r>
          <a:r>
            <a:rPr lang="en-US" dirty="0">
              <a:latin typeface="Bookman Old Style" panose="02050604050505020204" pitchFamily="18" charset="0"/>
            </a:rPr>
            <a:t> mixed. Turks, Greeks, the same” (145). </a:t>
          </a:r>
        </a:p>
      </dgm:t>
    </dgm:pt>
    <dgm:pt modelId="{5E8F2183-81FF-4F61-979F-665CA4A208A9}" type="parTrans" cxnId="{D432CF47-0781-49A4-B957-ED3D36B2DEBD}">
      <dgm:prSet/>
      <dgm:spPr/>
      <dgm:t>
        <a:bodyPr/>
        <a:lstStyle/>
        <a:p>
          <a:endParaRPr lang="en-US"/>
        </a:p>
      </dgm:t>
    </dgm:pt>
    <dgm:pt modelId="{CCEA2C72-0AE3-4391-A52A-360A0A7539FA}" type="sibTrans" cxnId="{D432CF47-0781-49A4-B957-ED3D36B2DEBD}">
      <dgm:prSet/>
      <dgm:spPr/>
      <dgm:t>
        <a:bodyPr/>
        <a:lstStyle/>
        <a:p>
          <a:endParaRPr lang="en-US"/>
        </a:p>
      </dgm:t>
    </dgm:pt>
    <dgm:pt modelId="{E46888DF-2B5C-45FF-9121-DEFF9B089ED0}">
      <dgm:prSet/>
      <dgm:spPr/>
      <dgm:t>
        <a:bodyPr/>
        <a:lstStyle/>
        <a:p>
          <a:r>
            <a:rPr lang="en-US" dirty="0">
              <a:latin typeface="Bookman Old Style" panose="02050604050505020204" pitchFamily="18" charset="0"/>
            </a:rPr>
            <a:t>“[p]</a:t>
          </a:r>
          <a:r>
            <a:rPr lang="en-US" dirty="0" err="1">
              <a:latin typeface="Bookman Old Style" panose="02050604050505020204" pitchFamily="18" charset="0"/>
            </a:rPr>
            <a:t>eople</a:t>
          </a:r>
          <a:r>
            <a:rPr lang="en-US" dirty="0">
              <a:latin typeface="Bookman Old Style" panose="02050604050505020204" pitchFamily="18" charset="0"/>
            </a:rPr>
            <a:t> come in here, they say they know silk, but they don’t know nothing. Just hoping to get hired and fired,” </a:t>
          </a:r>
        </a:p>
      </dgm:t>
    </dgm:pt>
    <dgm:pt modelId="{65D108EE-6E0A-4B68-8C13-CECE291CCBF4}" type="parTrans" cxnId="{5A5A9788-4349-4B15-8F88-4D53CC1E1FE8}">
      <dgm:prSet/>
      <dgm:spPr/>
      <dgm:t>
        <a:bodyPr/>
        <a:lstStyle/>
        <a:p>
          <a:endParaRPr lang="en-US"/>
        </a:p>
      </dgm:t>
    </dgm:pt>
    <dgm:pt modelId="{1BF7D152-089B-4CC5-A4D9-FC62A5CB3984}" type="sibTrans" cxnId="{5A5A9788-4349-4B15-8F88-4D53CC1E1FE8}">
      <dgm:prSet/>
      <dgm:spPr/>
      <dgm:t>
        <a:bodyPr/>
        <a:lstStyle/>
        <a:p>
          <a:endParaRPr lang="en-US"/>
        </a:p>
      </dgm:t>
    </dgm:pt>
    <dgm:pt modelId="{C4E887CC-326C-4723-BDA8-A32483A9335C}">
      <dgm:prSet/>
      <dgm:spPr/>
      <dgm:t>
        <a:bodyPr/>
        <a:lstStyle/>
        <a:p>
          <a:r>
            <a:rPr lang="en-US" dirty="0">
              <a:latin typeface="Bookman Old Style" panose="02050604050505020204" pitchFamily="18" charset="0"/>
            </a:rPr>
            <a:t>“No. I only want hire. No fire” (145). </a:t>
          </a:r>
        </a:p>
      </dgm:t>
    </dgm:pt>
    <dgm:pt modelId="{381DE97D-4408-4CA9-9C65-5E00311BCC02}" type="parTrans" cxnId="{558480BD-0DD1-4BE7-A045-304EA6D10CA1}">
      <dgm:prSet/>
      <dgm:spPr/>
      <dgm:t>
        <a:bodyPr/>
        <a:lstStyle/>
        <a:p>
          <a:endParaRPr lang="en-US"/>
        </a:p>
      </dgm:t>
    </dgm:pt>
    <dgm:pt modelId="{56B9B8A6-493C-41B5-B041-23BD002B6018}" type="sibTrans" cxnId="{558480BD-0DD1-4BE7-A045-304EA6D10CA1}">
      <dgm:prSet/>
      <dgm:spPr/>
      <dgm:t>
        <a:bodyPr/>
        <a:lstStyle/>
        <a:p>
          <a:endParaRPr lang="en-US"/>
        </a:p>
      </dgm:t>
    </dgm:pt>
    <dgm:pt modelId="{67B43F85-C120-8146-A374-1E32A91180D1}" type="pres">
      <dgm:prSet presAssocID="{E5D45BEE-87B3-4893-887F-17BE6D0FDF16}" presName="vert0" presStyleCnt="0">
        <dgm:presLayoutVars>
          <dgm:dir/>
          <dgm:animOne val="branch"/>
          <dgm:animLvl val="lvl"/>
        </dgm:presLayoutVars>
      </dgm:prSet>
      <dgm:spPr/>
    </dgm:pt>
    <dgm:pt modelId="{81DAE935-EAE4-5942-A08E-56CC91E0F948}" type="pres">
      <dgm:prSet presAssocID="{7B69F3BF-D5F9-4893-BA5F-5346215B406A}" presName="thickLine" presStyleLbl="alignNode1" presStyleIdx="0" presStyleCnt="8"/>
      <dgm:spPr/>
    </dgm:pt>
    <dgm:pt modelId="{40A75B53-1093-FF4A-8E1C-144E05F61D0E}" type="pres">
      <dgm:prSet presAssocID="{7B69F3BF-D5F9-4893-BA5F-5346215B406A}" presName="horz1" presStyleCnt="0"/>
      <dgm:spPr/>
    </dgm:pt>
    <dgm:pt modelId="{71BFB250-4D4B-B742-AFFA-943462D7FED5}" type="pres">
      <dgm:prSet presAssocID="{7B69F3BF-D5F9-4893-BA5F-5346215B406A}" presName="tx1" presStyleLbl="revTx" presStyleIdx="0" presStyleCnt="8" custScaleY="249410"/>
      <dgm:spPr/>
    </dgm:pt>
    <dgm:pt modelId="{B8CE1C49-F353-DF41-8828-6240F91DB279}" type="pres">
      <dgm:prSet presAssocID="{7B69F3BF-D5F9-4893-BA5F-5346215B406A}" presName="vert1" presStyleCnt="0"/>
      <dgm:spPr/>
    </dgm:pt>
    <dgm:pt modelId="{2BC9FE8D-1CC4-A940-B833-A029100E0BCD}" type="pres">
      <dgm:prSet presAssocID="{254A786D-7F6B-49BE-827D-EB4B162C1653}" presName="thickLine" presStyleLbl="alignNode1" presStyleIdx="1" presStyleCnt="8"/>
      <dgm:spPr/>
    </dgm:pt>
    <dgm:pt modelId="{59A2AD78-B547-4B49-AFC6-44749D3EA51F}" type="pres">
      <dgm:prSet presAssocID="{254A786D-7F6B-49BE-827D-EB4B162C1653}" presName="horz1" presStyleCnt="0"/>
      <dgm:spPr/>
    </dgm:pt>
    <dgm:pt modelId="{37DC668A-F37C-F849-875E-2F40620CBCCC}" type="pres">
      <dgm:prSet presAssocID="{254A786D-7F6B-49BE-827D-EB4B162C1653}" presName="tx1" presStyleLbl="revTx" presStyleIdx="1" presStyleCnt="8" custScaleY="249410"/>
      <dgm:spPr/>
    </dgm:pt>
    <dgm:pt modelId="{26E62E2C-B667-FB43-B744-B03E2F0A051C}" type="pres">
      <dgm:prSet presAssocID="{254A786D-7F6B-49BE-827D-EB4B162C1653}" presName="vert1" presStyleCnt="0"/>
      <dgm:spPr/>
    </dgm:pt>
    <dgm:pt modelId="{2AEB4F60-644C-6F43-B0AE-7DD3BDE3690F}" type="pres">
      <dgm:prSet presAssocID="{C6470A1B-D2E4-4F93-92D8-72080CB7D7C4}" presName="thickLine" presStyleLbl="alignNode1" presStyleIdx="2" presStyleCnt="8"/>
      <dgm:spPr/>
    </dgm:pt>
    <dgm:pt modelId="{811A48B3-10A5-AC4A-AAB0-0E095E11A547}" type="pres">
      <dgm:prSet presAssocID="{C6470A1B-D2E4-4F93-92D8-72080CB7D7C4}" presName="horz1" presStyleCnt="0"/>
      <dgm:spPr/>
    </dgm:pt>
    <dgm:pt modelId="{433CF67B-6542-7A40-AF58-5EF671E22A5F}" type="pres">
      <dgm:prSet presAssocID="{C6470A1B-D2E4-4F93-92D8-72080CB7D7C4}" presName="tx1" presStyleLbl="revTx" presStyleIdx="2" presStyleCnt="8" custScaleY="249410"/>
      <dgm:spPr/>
    </dgm:pt>
    <dgm:pt modelId="{F7BEABAA-D50A-8143-B687-BCD9DB825E0B}" type="pres">
      <dgm:prSet presAssocID="{C6470A1B-D2E4-4F93-92D8-72080CB7D7C4}" presName="vert1" presStyleCnt="0"/>
      <dgm:spPr/>
    </dgm:pt>
    <dgm:pt modelId="{C4F1636B-E810-1D49-BBF8-AB3AC2C9D318}" type="pres">
      <dgm:prSet presAssocID="{A1832491-8AE9-4D68-AD94-93DDEA261201}" presName="thickLine" presStyleLbl="alignNode1" presStyleIdx="3" presStyleCnt="8"/>
      <dgm:spPr/>
    </dgm:pt>
    <dgm:pt modelId="{41A2757B-827D-E64B-8C9E-9F9F4BC459C9}" type="pres">
      <dgm:prSet presAssocID="{A1832491-8AE9-4D68-AD94-93DDEA261201}" presName="horz1" presStyleCnt="0"/>
      <dgm:spPr/>
    </dgm:pt>
    <dgm:pt modelId="{F7EEB36C-ECD2-F544-87D7-BE6402B0A399}" type="pres">
      <dgm:prSet presAssocID="{A1832491-8AE9-4D68-AD94-93DDEA261201}" presName="tx1" presStyleLbl="revTx" presStyleIdx="3" presStyleCnt="8" custScaleY="249410"/>
      <dgm:spPr/>
    </dgm:pt>
    <dgm:pt modelId="{C7E57EB2-2A54-2C4B-9EBB-FC176E7CC29F}" type="pres">
      <dgm:prSet presAssocID="{A1832491-8AE9-4D68-AD94-93DDEA261201}" presName="vert1" presStyleCnt="0"/>
      <dgm:spPr/>
    </dgm:pt>
    <dgm:pt modelId="{8B18A0EB-3AEC-2F47-B2F1-718C0972656C}" type="pres">
      <dgm:prSet presAssocID="{44F3A86D-E9B7-4870-B965-8DF04CCACD1B}" presName="thickLine" presStyleLbl="alignNode1" presStyleIdx="4" presStyleCnt="8"/>
      <dgm:spPr/>
    </dgm:pt>
    <dgm:pt modelId="{D547F74E-FC34-9C45-AC89-3D243EDD7FF1}" type="pres">
      <dgm:prSet presAssocID="{44F3A86D-E9B7-4870-B965-8DF04CCACD1B}" presName="horz1" presStyleCnt="0"/>
      <dgm:spPr/>
    </dgm:pt>
    <dgm:pt modelId="{4D523E16-D9E5-4A4A-B23F-AA9C40891447}" type="pres">
      <dgm:prSet presAssocID="{44F3A86D-E9B7-4870-B965-8DF04CCACD1B}" presName="tx1" presStyleLbl="revTx" presStyleIdx="4" presStyleCnt="8" custScaleY="249410"/>
      <dgm:spPr/>
    </dgm:pt>
    <dgm:pt modelId="{126F472F-ED89-E64A-AD9B-0682F6756CD7}" type="pres">
      <dgm:prSet presAssocID="{44F3A86D-E9B7-4870-B965-8DF04CCACD1B}" presName="vert1" presStyleCnt="0"/>
      <dgm:spPr/>
    </dgm:pt>
    <dgm:pt modelId="{C38C3211-9A71-8D48-B3F4-7430DB21DCE4}" type="pres">
      <dgm:prSet presAssocID="{BB1D0B99-CEFC-418E-B303-282BFD6BC3FC}" presName="thickLine" presStyleLbl="alignNode1" presStyleIdx="5" presStyleCnt="8"/>
      <dgm:spPr/>
    </dgm:pt>
    <dgm:pt modelId="{C15C7E33-4240-7F4E-94C4-72C214C29B12}" type="pres">
      <dgm:prSet presAssocID="{BB1D0B99-CEFC-418E-B303-282BFD6BC3FC}" presName="horz1" presStyleCnt="0"/>
      <dgm:spPr/>
    </dgm:pt>
    <dgm:pt modelId="{FB74A1D6-0676-4B40-9935-A24797EE0EE4}" type="pres">
      <dgm:prSet presAssocID="{BB1D0B99-CEFC-418E-B303-282BFD6BC3FC}" presName="tx1" presStyleLbl="revTx" presStyleIdx="5" presStyleCnt="8" custScaleY="249410"/>
      <dgm:spPr/>
    </dgm:pt>
    <dgm:pt modelId="{3A756C60-2CC7-C543-9B62-11D4AF30EED0}" type="pres">
      <dgm:prSet presAssocID="{BB1D0B99-CEFC-418E-B303-282BFD6BC3FC}" presName="vert1" presStyleCnt="0"/>
      <dgm:spPr/>
    </dgm:pt>
    <dgm:pt modelId="{AF842A05-A17F-AD41-83FD-C5E2BC20F621}" type="pres">
      <dgm:prSet presAssocID="{E46888DF-2B5C-45FF-9121-DEFF9B089ED0}" presName="thickLine" presStyleLbl="alignNode1" presStyleIdx="6" presStyleCnt="8"/>
      <dgm:spPr/>
    </dgm:pt>
    <dgm:pt modelId="{12D0D79E-B073-5B41-9941-F40B686ED949}" type="pres">
      <dgm:prSet presAssocID="{E46888DF-2B5C-45FF-9121-DEFF9B089ED0}" presName="horz1" presStyleCnt="0"/>
      <dgm:spPr/>
    </dgm:pt>
    <dgm:pt modelId="{DD92F9BD-F736-9047-AEFC-0FB116F9724F}" type="pres">
      <dgm:prSet presAssocID="{E46888DF-2B5C-45FF-9121-DEFF9B089ED0}" presName="tx1" presStyleLbl="revTx" presStyleIdx="6" presStyleCnt="8" custScaleY="249410"/>
      <dgm:spPr/>
    </dgm:pt>
    <dgm:pt modelId="{4CD827B0-CC5F-AB4A-8E17-251D08FD9428}" type="pres">
      <dgm:prSet presAssocID="{E46888DF-2B5C-45FF-9121-DEFF9B089ED0}" presName="vert1" presStyleCnt="0"/>
      <dgm:spPr/>
    </dgm:pt>
    <dgm:pt modelId="{501707B6-9385-DA48-B265-D3CCE1C6772C}" type="pres">
      <dgm:prSet presAssocID="{C4E887CC-326C-4723-BDA8-A32483A9335C}" presName="thickLine" presStyleLbl="alignNode1" presStyleIdx="7" presStyleCnt="8"/>
      <dgm:spPr/>
    </dgm:pt>
    <dgm:pt modelId="{718B4E43-80AF-F943-AEBF-CD3360FA30F6}" type="pres">
      <dgm:prSet presAssocID="{C4E887CC-326C-4723-BDA8-A32483A9335C}" presName="horz1" presStyleCnt="0"/>
      <dgm:spPr/>
    </dgm:pt>
    <dgm:pt modelId="{66762DC1-96F1-5D4A-B8C9-588F4339A3B8}" type="pres">
      <dgm:prSet presAssocID="{C4E887CC-326C-4723-BDA8-A32483A9335C}" presName="tx1" presStyleLbl="revTx" presStyleIdx="7" presStyleCnt="8" custScaleY="249410"/>
      <dgm:spPr/>
    </dgm:pt>
    <dgm:pt modelId="{924F3EA9-EC30-434B-B321-1343F857E31C}" type="pres">
      <dgm:prSet presAssocID="{C4E887CC-326C-4723-BDA8-A32483A9335C}" presName="vert1" presStyleCnt="0"/>
      <dgm:spPr/>
    </dgm:pt>
  </dgm:ptLst>
  <dgm:cxnLst>
    <dgm:cxn modelId="{6E87BF08-D5EA-D943-9F02-03D13C353AAA}" type="presOf" srcId="{254A786D-7F6B-49BE-827D-EB4B162C1653}" destId="{37DC668A-F37C-F849-875E-2F40620CBCCC}" srcOrd="0" destOrd="0" presId="urn:microsoft.com/office/officeart/2008/layout/LinedList"/>
    <dgm:cxn modelId="{8D0CEF38-6E64-4205-93E2-16E1E68F592A}" srcId="{E5D45BEE-87B3-4893-887F-17BE6D0FDF16}" destId="{44F3A86D-E9B7-4870-B965-8DF04CCACD1B}" srcOrd="4" destOrd="0" parTransId="{4A6E6D24-C4F7-41DF-AFE2-FE9A3BCC0EF0}" sibTransId="{69A5DA75-434F-4858-A9F7-E055E0F79E0E}"/>
    <dgm:cxn modelId="{D432CF47-0781-49A4-B957-ED3D36B2DEBD}" srcId="{E5D45BEE-87B3-4893-887F-17BE6D0FDF16}" destId="{BB1D0B99-CEFC-418E-B303-282BFD6BC3FC}" srcOrd="5" destOrd="0" parTransId="{5E8F2183-81FF-4F61-979F-665CA4A208A9}" sibTransId="{CCEA2C72-0AE3-4391-A52A-360A0A7539FA}"/>
    <dgm:cxn modelId="{DBA3154C-545A-40DB-931A-B679A977A0C8}" srcId="{E5D45BEE-87B3-4893-887F-17BE6D0FDF16}" destId="{7B69F3BF-D5F9-4893-BA5F-5346215B406A}" srcOrd="0" destOrd="0" parTransId="{29EBF206-9DDC-41C8-9FB0-6ABAA5F32872}" sibTransId="{52457F5C-117C-4B68-B455-9D3A2BF7B084}"/>
    <dgm:cxn modelId="{A201235A-F495-AE44-AB18-C49DC6926015}" type="presOf" srcId="{BB1D0B99-CEFC-418E-B303-282BFD6BC3FC}" destId="{FB74A1D6-0676-4B40-9935-A24797EE0EE4}" srcOrd="0" destOrd="0" presId="urn:microsoft.com/office/officeart/2008/layout/LinedList"/>
    <dgm:cxn modelId="{F9B0FE6E-EB79-624A-ACB8-61AD46B6CC79}" type="presOf" srcId="{E46888DF-2B5C-45FF-9121-DEFF9B089ED0}" destId="{DD92F9BD-F736-9047-AEFC-0FB116F9724F}" srcOrd="0" destOrd="0" presId="urn:microsoft.com/office/officeart/2008/layout/LinedList"/>
    <dgm:cxn modelId="{951F8378-1E9F-634A-B72E-6C1EC5C85285}" type="presOf" srcId="{7B69F3BF-D5F9-4893-BA5F-5346215B406A}" destId="{71BFB250-4D4B-B742-AFFA-943462D7FED5}" srcOrd="0" destOrd="0" presId="urn:microsoft.com/office/officeart/2008/layout/LinedList"/>
    <dgm:cxn modelId="{B7B8167B-CC9F-45F1-8BDD-82FAAB7FF176}" srcId="{E5D45BEE-87B3-4893-887F-17BE6D0FDF16}" destId="{C6470A1B-D2E4-4F93-92D8-72080CB7D7C4}" srcOrd="2" destOrd="0" parTransId="{7E982B8C-A2B8-437A-B3FD-EDB840A15202}" sibTransId="{0B8E4ACB-2405-4652-AEC0-C43B51089E39}"/>
    <dgm:cxn modelId="{5A5A9788-4349-4B15-8F88-4D53CC1E1FE8}" srcId="{E5D45BEE-87B3-4893-887F-17BE6D0FDF16}" destId="{E46888DF-2B5C-45FF-9121-DEFF9B089ED0}" srcOrd="6" destOrd="0" parTransId="{65D108EE-6E0A-4B68-8C13-CECE291CCBF4}" sibTransId="{1BF7D152-089B-4CC5-A4D9-FC62A5CB3984}"/>
    <dgm:cxn modelId="{3867C898-C63A-0E42-A6D8-28539E40206E}" type="presOf" srcId="{A1832491-8AE9-4D68-AD94-93DDEA261201}" destId="{F7EEB36C-ECD2-F544-87D7-BE6402B0A399}" srcOrd="0" destOrd="0" presId="urn:microsoft.com/office/officeart/2008/layout/LinedList"/>
    <dgm:cxn modelId="{2F27E8B3-F46D-0C4E-B400-3625F6458ACA}" type="presOf" srcId="{E5D45BEE-87B3-4893-887F-17BE6D0FDF16}" destId="{67B43F85-C120-8146-A374-1E32A91180D1}" srcOrd="0" destOrd="0" presId="urn:microsoft.com/office/officeart/2008/layout/LinedList"/>
    <dgm:cxn modelId="{FDA051B5-0C7B-407D-8A23-751B16A9D5D9}" srcId="{E5D45BEE-87B3-4893-887F-17BE6D0FDF16}" destId="{A1832491-8AE9-4D68-AD94-93DDEA261201}" srcOrd="3" destOrd="0" parTransId="{116C8567-2898-4988-9E41-8C8A6963DFCA}" sibTransId="{F1334214-31EF-4327-83BA-3118772785B2}"/>
    <dgm:cxn modelId="{558480BD-0DD1-4BE7-A045-304EA6D10CA1}" srcId="{E5D45BEE-87B3-4893-887F-17BE6D0FDF16}" destId="{C4E887CC-326C-4723-BDA8-A32483A9335C}" srcOrd="7" destOrd="0" parTransId="{381DE97D-4408-4CA9-9C65-5E00311BCC02}" sibTransId="{56B9B8A6-493C-41B5-B041-23BD002B6018}"/>
    <dgm:cxn modelId="{79C247C2-C3B5-4D7B-B553-4324B0FE082F}" srcId="{E5D45BEE-87B3-4893-887F-17BE6D0FDF16}" destId="{254A786D-7F6B-49BE-827D-EB4B162C1653}" srcOrd="1" destOrd="0" parTransId="{E3895693-E874-4FE6-B0A6-196DBEFFD251}" sibTransId="{4BB62CBF-0456-481A-AC32-6710BB78523D}"/>
    <dgm:cxn modelId="{77DC85CF-DF0B-7145-9986-EC5B294929A4}" type="presOf" srcId="{C4E887CC-326C-4723-BDA8-A32483A9335C}" destId="{66762DC1-96F1-5D4A-B8C9-588F4339A3B8}" srcOrd="0" destOrd="0" presId="urn:microsoft.com/office/officeart/2008/layout/LinedList"/>
    <dgm:cxn modelId="{8ADFD1D2-64FD-4B40-9382-F24976DFA431}" type="presOf" srcId="{44F3A86D-E9B7-4870-B965-8DF04CCACD1B}" destId="{4D523E16-D9E5-4A4A-B23F-AA9C40891447}" srcOrd="0" destOrd="0" presId="urn:microsoft.com/office/officeart/2008/layout/LinedList"/>
    <dgm:cxn modelId="{0C4B85FE-C3DA-3C40-ACA2-F994FDCC4F63}" type="presOf" srcId="{C6470A1B-D2E4-4F93-92D8-72080CB7D7C4}" destId="{433CF67B-6542-7A40-AF58-5EF671E22A5F}" srcOrd="0" destOrd="0" presId="urn:microsoft.com/office/officeart/2008/layout/LinedList"/>
    <dgm:cxn modelId="{527A86DF-C9A2-3B48-BFC3-77FFFD376854}" type="presParOf" srcId="{67B43F85-C120-8146-A374-1E32A91180D1}" destId="{81DAE935-EAE4-5942-A08E-56CC91E0F948}" srcOrd="0" destOrd="0" presId="urn:microsoft.com/office/officeart/2008/layout/LinedList"/>
    <dgm:cxn modelId="{0DE52FC6-CB9F-8147-BBE0-B50DF752E9EB}" type="presParOf" srcId="{67B43F85-C120-8146-A374-1E32A91180D1}" destId="{40A75B53-1093-FF4A-8E1C-144E05F61D0E}" srcOrd="1" destOrd="0" presId="urn:microsoft.com/office/officeart/2008/layout/LinedList"/>
    <dgm:cxn modelId="{4E9DFBDE-8EFC-AB42-B3A5-555E84F07243}" type="presParOf" srcId="{40A75B53-1093-FF4A-8E1C-144E05F61D0E}" destId="{71BFB250-4D4B-B742-AFFA-943462D7FED5}" srcOrd="0" destOrd="0" presId="urn:microsoft.com/office/officeart/2008/layout/LinedList"/>
    <dgm:cxn modelId="{A016EA9F-9986-FC47-803A-65DF613777A5}" type="presParOf" srcId="{40A75B53-1093-FF4A-8E1C-144E05F61D0E}" destId="{B8CE1C49-F353-DF41-8828-6240F91DB279}" srcOrd="1" destOrd="0" presId="urn:microsoft.com/office/officeart/2008/layout/LinedList"/>
    <dgm:cxn modelId="{B4DFC793-036B-C240-A42D-8585AF6B0A15}" type="presParOf" srcId="{67B43F85-C120-8146-A374-1E32A91180D1}" destId="{2BC9FE8D-1CC4-A940-B833-A029100E0BCD}" srcOrd="2" destOrd="0" presId="urn:microsoft.com/office/officeart/2008/layout/LinedList"/>
    <dgm:cxn modelId="{BBE769EB-A0D6-DF47-9CBE-E16A23C74EE1}" type="presParOf" srcId="{67B43F85-C120-8146-A374-1E32A91180D1}" destId="{59A2AD78-B547-4B49-AFC6-44749D3EA51F}" srcOrd="3" destOrd="0" presId="urn:microsoft.com/office/officeart/2008/layout/LinedList"/>
    <dgm:cxn modelId="{6C8782C7-5705-734F-9AD0-A219B6E0B42E}" type="presParOf" srcId="{59A2AD78-B547-4B49-AFC6-44749D3EA51F}" destId="{37DC668A-F37C-F849-875E-2F40620CBCCC}" srcOrd="0" destOrd="0" presId="urn:microsoft.com/office/officeart/2008/layout/LinedList"/>
    <dgm:cxn modelId="{F98D06B7-B867-9A49-8B80-EB22990E968F}" type="presParOf" srcId="{59A2AD78-B547-4B49-AFC6-44749D3EA51F}" destId="{26E62E2C-B667-FB43-B744-B03E2F0A051C}" srcOrd="1" destOrd="0" presId="urn:microsoft.com/office/officeart/2008/layout/LinedList"/>
    <dgm:cxn modelId="{A5CBDBA0-3B03-634B-B9BB-68AA817B6376}" type="presParOf" srcId="{67B43F85-C120-8146-A374-1E32A91180D1}" destId="{2AEB4F60-644C-6F43-B0AE-7DD3BDE3690F}" srcOrd="4" destOrd="0" presId="urn:microsoft.com/office/officeart/2008/layout/LinedList"/>
    <dgm:cxn modelId="{3FEFF490-C755-2345-A6A4-0366542A0723}" type="presParOf" srcId="{67B43F85-C120-8146-A374-1E32A91180D1}" destId="{811A48B3-10A5-AC4A-AAB0-0E095E11A547}" srcOrd="5" destOrd="0" presId="urn:microsoft.com/office/officeart/2008/layout/LinedList"/>
    <dgm:cxn modelId="{CDADC010-A136-134D-B792-634387963131}" type="presParOf" srcId="{811A48B3-10A5-AC4A-AAB0-0E095E11A547}" destId="{433CF67B-6542-7A40-AF58-5EF671E22A5F}" srcOrd="0" destOrd="0" presId="urn:microsoft.com/office/officeart/2008/layout/LinedList"/>
    <dgm:cxn modelId="{F8B8CF02-885B-B14D-BD6E-83549A4663E3}" type="presParOf" srcId="{811A48B3-10A5-AC4A-AAB0-0E095E11A547}" destId="{F7BEABAA-D50A-8143-B687-BCD9DB825E0B}" srcOrd="1" destOrd="0" presId="urn:microsoft.com/office/officeart/2008/layout/LinedList"/>
    <dgm:cxn modelId="{FA4A5276-5870-C048-A018-19BB1ADC182B}" type="presParOf" srcId="{67B43F85-C120-8146-A374-1E32A91180D1}" destId="{C4F1636B-E810-1D49-BBF8-AB3AC2C9D318}" srcOrd="6" destOrd="0" presId="urn:microsoft.com/office/officeart/2008/layout/LinedList"/>
    <dgm:cxn modelId="{36863E57-6C44-0848-9DD5-DF14A2FE977B}" type="presParOf" srcId="{67B43F85-C120-8146-A374-1E32A91180D1}" destId="{41A2757B-827D-E64B-8C9E-9F9F4BC459C9}" srcOrd="7" destOrd="0" presId="urn:microsoft.com/office/officeart/2008/layout/LinedList"/>
    <dgm:cxn modelId="{CC2ADC5F-8E99-4644-ADCC-3E84D45F520D}" type="presParOf" srcId="{41A2757B-827D-E64B-8C9E-9F9F4BC459C9}" destId="{F7EEB36C-ECD2-F544-87D7-BE6402B0A399}" srcOrd="0" destOrd="0" presId="urn:microsoft.com/office/officeart/2008/layout/LinedList"/>
    <dgm:cxn modelId="{480D4CD0-D6FD-234C-8763-ED90A15E17D0}" type="presParOf" srcId="{41A2757B-827D-E64B-8C9E-9F9F4BC459C9}" destId="{C7E57EB2-2A54-2C4B-9EBB-FC176E7CC29F}" srcOrd="1" destOrd="0" presId="urn:microsoft.com/office/officeart/2008/layout/LinedList"/>
    <dgm:cxn modelId="{F5A5922A-31DA-B64C-8999-17CE739DAEFB}" type="presParOf" srcId="{67B43F85-C120-8146-A374-1E32A91180D1}" destId="{8B18A0EB-3AEC-2F47-B2F1-718C0972656C}" srcOrd="8" destOrd="0" presId="urn:microsoft.com/office/officeart/2008/layout/LinedList"/>
    <dgm:cxn modelId="{63BBA805-6E4A-4F48-80BD-9208015772CE}" type="presParOf" srcId="{67B43F85-C120-8146-A374-1E32A91180D1}" destId="{D547F74E-FC34-9C45-AC89-3D243EDD7FF1}" srcOrd="9" destOrd="0" presId="urn:microsoft.com/office/officeart/2008/layout/LinedList"/>
    <dgm:cxn modelId="{119338A8-876D-6446-AB42-8577F6E055DD}" type="presParOf" srcId="{D547F74E-FC34-9C45-AC89-3D243EDD7FF1}" destId="{4D523E16-D9E5-4A4A-B23F-AA9C40891447}" srcOrd="0" destOrd="0" presId="urn:microsoft.com/office/officeart/2008/layout/LinedList"/>
    <dgm:cxn modelId="{69079E25-C58C-6E41-A2A8-8123D69E1E7D}" type="presParOf" srcId="{D547F74E-FC34-9C45-AC89-3D243EDD7FF1}" destId="{126F472F-ED89-E64A-AD9B-0682F6756CD7}" srcOrd="1" destOrd="0" presId="urn:microsoft.com/office/officeart/2008/layout/LinedList"/>
    <dgm:cxn modelId="{3A0D7012-21EF-D647-AFB9-2AC330DA6162}" type="presParOf" srcId="{67B43F85-C120-8146-A374-1E32A91180D1}" destId="{C38C3211-9A71-8D48-B3F4-7430DB21DCE4}" srcOrd="10" destOrd="0" presId="urn:microsoft.com/office/officeart/2008/layout/LinedList"/>
    <dgm:cxn modelId="{4A2A98A6-5802-064B-9255-82FCBF62E88C}" type="presParOf" srcId="{67B43F85-C120-8146-A374-1E32A91180D1}" destId="{C15C7E33-4240-7F4E-94C4-72C214C29B12}" srcOrd="11" destOrd="0" presId="urn:microsoft.com/office/officeart/2008/layout/LinedList"/>
    <dgm:cxn modelId="{2CE0DE25-8724-BB4A-8A46-17F5229D8E93}" type="presParOf" srcId="{C15C7E33-4240-7F4E-94C4-72C214C29B12}" destId="{FB74A1D6-0676-4B40-9935-A24797EE0EE4}" srcOrd="0" destOrd="0" presId="urn:microsoft.com/office/officeart/2008/layout/LinedList"/>
    <dgm:cxn modelId="{93DBDC7E-6454-F94A-94A2-A7EF94CDA55E}" type="presParOf" srcId="{C15C7E33-4240-7F4E-94C4-72C214C29B12}" destId="{3A756C60-2CC7-C543-9B62-11D4AF30EED0}" srcOrd="1" destOrd="0" presId="urn:microsoft.com/office/officeart/2008/layout/LinedList"/>
    <dgm:cxn modelId="{64ED2C47-C256-B145-A4A0-D55F82B2B1B4}" type="presParOf" srcId="{67B43F85-C120-8146-A374-1E32A91180D1}" destId="{AF842A05-A17F-AD41-83FD-C5E2BC20F621}" srcOrd="12" destOrd="0" presId="urn:microsoft.com/office/officeart/2008/layout/LinedList"/>
    <dgm:cxn modelId="{DC4F8CEF-33F3-0346-8370-908A4116CDBB}" type="presParOf" srcId="{67B43F85-C120-8146-A374-1E32A91180D1}" destId="{12D0D79E-B073-5B41-9941-F40B686ED949}" srcOrd="13" destOrd="0" presId="urn:microsoft.com/office/officeart/2008/layout/LinedList"/>
    <dgm:cxn modelId="{CFCD0971-EA7C-8E45-978B-6FFB329C7E1A}" type="presParOf" srcId="{12D0D79E-B073-5B41-9941-F40B686ED949}" destId="{DD92F9BD-F736-9047-AEFC-0FB116F9724F}" srcOrd="0" destOrd="0" presId="urn:microsoft.com/office/officeart/2008/layout/LinedList"/>
    <dgm:cxn modelId="{86454B7A-8DF7-2743-A743-68FC7E7262CE}" type="presParOf" srcId="{12D0D79E-B073-5B41-9941-F40B686ED949}" destId="{4CD827B0-CC5F-AB4A-8E17-251D08FD9428}" srcOrd="1" destOrd="0" presId="urn:microsoft.com/office/officeart/2008/layout/LinedList"/>
    <dgm:cxn modelId="{84FC3F8A-783B-1640-8EA1-2D4ED714925D}" type="presParOf" srcId="{67B43F85-C120-8146-A374-1E32A91180D1}" destId="{501707B6-9385-DA48-B265-D3CCE1C6772C}" srcOrd="14" destOrd="0" presId="urn:microsoft.com/office/officeart/2008/layout/LinedList"/>
    <dgm:cxn modelId="{FEA94732-5BCD-4349-A375-CED6B1776D87}" type="presParOf" srcId="{67B43F85-C120-8146-A374-1E32A91180D1}" destId="{718B4E43-80AF-F943-AEBF-CD3360FA30F6}" srcOrd="15" destOrd="0" presId="urn:microsoft.com/office/officeart/2008/layout/LinedList"/>
    <dgm:cxn modelId="{01121C37-FC9E-8347-9F03-D18F82CFC396}" type="presParOf" srcId="{718B4E43-80AF-F943-AEBF-CD3360FA30F6}" destId="{66762DC1-96F1-5D4A-B8C9-588F4339A3B8}" srcOrd="0" destOrd="0" presId="urn:microsoft.com/office/officeart/2008/layout/LinedList"/>
    <dgm:cxn modelId="{788475B5-A366-2748-BD61-555A21235A24}" type="presParOf" srcId="{718B4E43-80AF-F943-AEBF-CD3360FA30F6}" destId="{924F3EA9-EC30-434B-B321-1343F857E3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59E94-3FFE-4241-9EDD-F147EAC9212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C2D78C1-3E79-4A1E-AF3A-8197B94C69E1}">
      <dgm:prSet custT="1"/>
      <dgm:spPr/>
      <dgm:t>
        <a:bodyPr/>
        <a:lstStyle/>
        <a:p>
          <a:r>
            <a:rPr lang="en-US" sz="4000" dirty="0">
              <a:latin typeface="Bookman Old Style" panose="02050604050505020204" pitchFamily="18" charset="0"/>
            </a:rPr>
            <a:t>Historical- political trauma</a:t>
          </a:r>
        </a:p>
      </dgm:t>
    </dgm:pt>
    <dgm:pt modelId="{308541FC-FCF1-4C21-8F4B-32A8B0DA6F11}" type="parTrans" cxnId="{1DC28183-3FA9-4A31-A050-0AFDDADC2FB0}">
      <dgm:prSet/>
      <dgm:spPr/>
      <dgm:t>
        <a:bodyPr/>
        <a:lstStyle/>
        <a:p>
          <a:endParaRPr lang="en-US"/>
        </a:p>
      </dgm:t>
    </dgm:pt>
    <dgm:pt modelId="{45260684-BAD1-4620-B3D6-B1CE3E2D2CB6}" type="sibTrans" cxnId="{1DC28183-3FA9-4A31-A050-0AFDDADC2FB0}">
      <dgm:prSet/>
      <dgm:spPr/>
      <dgm:t>
        <a:bodyPr/>
        <a:lstStyle/>
        <a:p>
          <a:endParaRPr lang="en-US"/>
        </a:p>
      </dgm:t>
    </dgm:pt>
    <dgm:pt modelId="{1A31A2F6-237D-2544-847D-409957C39049}">
      <dgm:prSet custT="1"/>
      <dgm:spPr/>
      <dgm:t>
        <a:bodyPr/>
        <a:lstStyle/>
        <a:p>
          <a:r>
            <a:rPr lang="en-US" sz="4400" dirty="0">
              <a:latin typeface="Bookman Old Style" panose="02050604050505020204" pitchFamily="18" charset="0"/>
            </a:rPr>
            <a:t>Familial trauma</a:t>
          </a:r>
          <a:endParaRPr lang="en-GB" sz="4400" b="1" dirty="0">
            <a:latin typeface="Bookman Old Style" panose="02050604050505020204" pitchFamily="18" charset="0"/>
          </a:endParaRPr>
        </a:p>
      </dgm:t>
    </dgm:pt>
    <dgm:pt modelId="{196B978E-4F1B-FE47-9C92-3B467E250FA7}" type="parTrans" cxnId="{F5BC34D7-283B-1C49-A8C3-D7B6F2ABA8EA}">
      <dgm:prSet/>
      <dgm:spPr/>
      <dgm:t>
        <a:bodyPr/>
        <a:lstStyle/>
        <a:p>
          <a:endParaRPr lang="en-US"/>
        </a:p>
      </dgm:t>
    </dgm:pt>
    <dgm:pt modelId="{EAB4A849-E4D2-CA42-9338-20256483FB51}" type="sibTrans" cxnId="{F5BC34D7-283B-1C49-A8C3-D7B6F2ABA8EA}">
      <dgm:prSet/>
      <dgm:spPr/>
      <dgm:t>
        <a:bodyPr/>
        <a:lstStyle/>
        <a:p>
          <a:endParaRPr lang="en-US"/>
        </a:p>
      </dgm:t>
    </dgm:pt>
    <dgm:pt modelId="{885962ED-F122-7248-81B4-3538B09FE522}" type="pres">
      <dgm:prSet presAssocID="{0C659E94-3FFE-4241-9EDD-F147EAC92128}" presName="outerComposite" presStyleCnt="0">
        <dgm:presLayoutVars>
          <dgm:chMax val="5"/>
          <dgm:dir/>
          <dgm:resizeHandles val="exact"/>
        </dgm:presLayoutVars>
      </dgm:prSet>
      <dgm:spPr/>
    </dgm:pt>
    <dgm:pt modelId="{E2DBAE4E-60D9-7D4E-8715-010712FDD169}" type="pres">
      <dgm:prSet presAssocID="{0C659E94-3FFE-4241-9EDD-F147EAC92128}" presName="dummyMaxCanvas" presStyleCnt="0">
        <dgm:presLayoutVars/>
      </dgm:prSet>
      <dgm:spPr/>
    </dgm:pt>
    <dgm:pt modelId="{92421A42-BC66-4041-BF14-F4BE609462B0}" type="pres">
      <dgm:prSet presAssocID="{0C659E94-3FFE-4241-9EDD-F147EAC92128}" presName="TwoNodes_1" presStyleLbl="node1" presStyleIdx="0" presStyleCnt="2">
        <dgm:presLayoutVars>
          <dgm:bulletEnabled val="1"/>
        </dgm:presLayoutVars>
      </dgm:prSet>
      <dgm:spPr/>
    </dgm:pt>
    <dgm:pt modelId="{347B1529-3304-DC44-9BAA-AE7B13F66DBD}" type="pres">
      <dgm:prSet presAssocID="{0C659E94-3FFE-4241-9EDD-F147EAC92128}" presName="TwoNodes_2" presStyleLbl="node1" presStyleIdx="1" presStyleCnt="2">
        <dgm:presLayoutVars>
          <dgm:bulletEnabled val="1"/>
        </dgm:presLayoutVars>
      </dgm:prSet>
      <dgm:spPr/>
    </dgm:pt>
    <dgm:pt modelId="{5475118B-2D11-1F43-A104-A544F71808D4}" type="pres">
      <dgm:prSet presAssocID="{0C659E94-3FFE-4241-9EDD-F147EAC92128}" presName="TwoConn_1-2" presStyleLbl="fgAccFollowNode1" presStyleIdx="0" presStyleCnt="1">
        <dgm:presLayoutVars>
          <dgm:bulletEnabled val="1"/>
        </dgm:presLayoutVars>
      </dgm:prSet>
      <dgm:spPr/>
    </dgm:pt>
    <dgm:pt modelId="{9678CD3B-C68A-2643-87B9-564B1777D84F}" type="pres">
      <dgm:prSet presAssocID="{0C659E94-3FFE-4241-9EDD-F147EAC92128}" presName="TwoNodes_1_text" presStyleLbl="node1" presStyleIdx="1" presStyleCnt="2">
        <dgm:presLayoutVars>
          <dgm:bulletEnabled val="1"/>
        </dgm:presLayoutVars>
      </dgm:prSet>
      <dgm:spPr/>
    </dgm:pt>
    <dgm:pt modelId="{F2A6F858-C09B-164F-9F1E-0B3BDB42421D}" type="pres">
      <dgm:prSet presAssocID="{0C659E94-3FFE-4241-9EDD-F147EAC92128}" presName="TwoNodes_2_text" presStyleLbl="node1" presStyleIdx="1" presStyleCnt="2">
        <dgm:presLayoutVars>
          <dgm:bulletEnabled val="1"/>
        </dgm:presLayoutVars>
      </dgm:prSet>
      <dgm:spPr/>
    </dgm:pt>
  </dgm:ptLst>
  <dgm:cxnLst>
    <dgm:cxn modelId="{38065B15-52A6-D141-AAAB-9F470D2F3B83}" type="presOf" srcId="{0C659E94-3FFE-4241-9EDD-F147EAC92128}" destId="{885962ED-F122-7248-81B4-3538B09FE522}" srcOrd="0" destOrd="0" presId="urn:microsoft.com/office/officeart/2005/8/layout/vProcess5"/>
    <dgm:cxn modelId="{00E93830-294D-3341-8931-4F3018AF6363}" type="presOf" srcId="{EC2D78C1-3E79-4A1E-AF3A-8197B94C69E1}" destId="{92421A42-BC66-4041-BF14-F4BE609462B0}" srcOrd="0" destOrd="0" presId="urn:microsoft.com/office/officeart/2005/8/layout/vProcess5"/>
    <dgm:cxn modelId="{C6DC395D-7BF7-9844-B499-F1C9AAF04ADB}" type="presOf" srcId="{1A31A2F6-237D-2544-847D-409957C39049}" destId="{347B1529-3304-DC44-9BAA-AE7B13F66DBD}" srcOrd="0" destOrd="0" presId="urn:microsoft.com/office/officeart/2005/8/layout/vProcess5"/>
    <dgm:cxn modelId="{81E62976-782B-DD4F-89EB-FDDA074A2506}" type="presOf" srcId="{1A31A2F6-237D-2544-847D-409957C39049}" destId="{F2A6F858-C09B-164F-9F1E-0B3BDB42421D}" srcOrd="1" destOrd="0" presId="urn:microsoft.com/office/officeart/2005/8/layout/vProcess5"/>
    <dgm:cxn modelId="{8D88807F-2CBA-F749-95B6-9E2E61AAAA1F}" type="presOf" srcId="{45260684-BAD1-4620-B3D6-B1CE3E2D2CB6}" destId="{5475118B-2D11-1F43-A104-A544F71808D4}" srcOrd="0" destOrd="0" presId="urn:microsoft.com/office/officeart/2005/8/layout/vProcess5"/>
    <dgm:cxn modelId="{1DC28183-3FA9-4A31-A050-0AFDDADC2FB0}" srcId="{0C659E94-3FFE-4241-9EDD-F147EAC92128}" destId="{EC2D78C1-3E79-4A1E-AF3A-8197B94C69E1}" srcOrd="0" destOrd="0" parTransId="{308541FC-FCF1-4C21-8F4B-32A8B0DA6F11}" sibTransId="{45260684-BAD1-4620-B3D6-B1CE3E2D2CB6}"/>
    <dgm:cxn modelId="{F5BC34D7-283B-1C49-A8C3-D7B6F2ABA8EA}" srcId="{0C659E94-3FFE-4241-9EDD-F147EAC92128}" destId="{1A31A2F6-237D-2544-847D-409957C39049}" srcOrd="1" destOrd="0" parTransId="{196B978E-4F1B-FE47-9C92-3B467E250FA7}" sibTransId="{EAB4A849-E4D2-CA42-9338-20256483FB51}"/>
    <dgm:cxn modelId="{6403E3F8-EBF8-BB42-9513-F3AB13C7B50D}" type="presOf" srcId="{EC2D78C1-3E79-4A1E-AF3A-8197B94C69E1}" destId="{9678CD3B-C68A-2643-87B9-564B1777D84F}" srcOrd="1" destOrd="0" presId="urn:microsoft.com/office/officeart/2005/8/layout/vProcess5"/>
    <dgm:cxn modelId="{8B33F09D-18E2-214A-A190-0AEB279EE410}" type="presParOf" srcId="{885962ED-F122-7248-81B4-3538B09FE522}" destId="{E2DBAE4E-60D9-7D4E-8715-010712FDD169}" srcOrd="0" destOrd="0" presId="urn:microsoft.com/office/officeart/2005/8/layout/vProcess5"/>
    <dgm:cxn modelId="{16F04489-CC7E-0140-945D-A5021AF2CCB3}" type="presParOf" srcId="{885962ED-F122-7248-81B4-3538B09FE522}" destId="{92421A42-BC66-4041-BF14-F4BE609462B0}" srcOrd="1" destOrd="0" presId="urn:microsoft.com/office/officeart/2005/8/layout/vProcess5"/>
    <dgm:cxn modelId="{0D59E74C-BC96-F444-BB48-A35FD2578A35}" type="presParOf" srcId="{885962ED-F122-7248-81B4-3538B09FE522}" destId="{347B1529-3304-DC44-9BAA-AE7B13F66DBD}" srcOrd="2" destOrd="0" presId="urn:microsoft.com/office/officeart/2005/8/layout/vProcess5"/>
    <dgm:cxn modelId="{4A902B11-821D-BD41-B84F-F73F8C8C0B6D}" type="presParOf" srcId="{885962ED-F122-7248-81B4-3538B09FE522}" destId="{5475118B-2D11-1F43-A104-A544F71808D4}" srcOrd="3" destOrd="0" presId="urn:microsoft.com/office/officeart/2005/8/layout/vProcess5"/>
    <dgm:cxn modelId="{E548F53A-1BE7-1440-83DE-1AA027F45004}" type="presParOf" srcId="{885962ED-F122-7248-81B4-3538B09FE522}" destId="{9678CD3B-C68A-2643-87B9-564B1777D84F}" srcOrd="4" destOrd="0" presId="urn:microsoft.com/office/officeart/2005/8/layout/vProcess5"/>
    <dgm:cxn modelId="{3A8144DB-F3C7-F44A-A0DD-2A10C9FBF445}" type="presParOf" srcId="{885962ED-F122-7248-81B4-3538B09FE522}" destId="{F2A6F858-C09B-164F-9F1E-0B3BDB42421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888AF4-5F0B-475C-AC90-A2AB1942AE1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FD914AA-DA15-4BE7-8F93-BDA11116CF54}">
      <dgm:prSet custT="1"/>
      <dgm:spPr/>
      <dgm:t>
        <a:bodyPr/>
        <a:lstStyle/>
        <a:p>
          <a:r>
            <a:rPr lang="en-US" sz="2000" dirty="0">
              <a:latin typeface="Bookman Old Style" panose="02050604050505020204" pitchFamily="18" charset="0"/>
            </a:rPr>
            <a:t>Melancholic</a:t>
          </a:r>
          <a:r>
            <a:rPr lang="en-US" sz="2000" baseline="0" dirty="0">
              <a:latin typeface="Bookman Old Style" panose="02050604050505020204" pitchFamily="18" charset="0"/>
            </a:rPr>
            <a:t> incorporation of the lost loved object</a:t>
          </a:r>
        </a:p>
        <a:p>
          <a:r>
            <a:rPr lang="en-US" sz="2000" baseline="0" dirty="0">
              <a:latin typeface="Bookman Old Style" panose="02050604050505020204" pitchFamily="18" charset="0"/>
            </a:rPr>
            <a:t>⬇️</a:t>
          </a:r>
        </a:p>
        <a:p>
          <a:r>
            <a:rPr lang="en-US" sz="2000" baseline="0" dirty="0">
              <a:latin typeface="Bookman Old Style" panose="02050604050505020204" pitchFamily="18" charset="0"/>
            </a:rPr>
            <a:t>The couple abstains from sex</a:t>
          </a:r>
        </a:p>
        <a:p>
          <a:r>
            <a:rPr lang="en-US" sz="2000" baseline="0" dirty="0">
              <a:latin typeface="Bookman Old Style" panose="02050604050505020204" pitchFamily="18" charset="0"/>
            </a:rPr>
            <a:t>Desire does not cease to exist</a:t>
          </a:r>
          <a:endParaRPr lang="en-US" sz="2000" dirty="0">
            <a:latin typeface="Bookman Old Style" panose="02050604050505020204" pitchFamily="18" charset="0"/>
          </a:endParaRPr>
        </a:p>
      </dgm:t>
    </dgm:pt>
    <dgm:pt modelId="{C9BBAD10-2921-4734-98AE-B02E02A7FCC7}" type="parTrans" cxnId="{0FD18512-6B8B-4DC6-9431-CDD8FD7D48B5}">
      <dgm:prSet/>
      <dgm:spPr/>
      <dgm:t>
        <a:bodyPr/>
        <a:lstStyle/>
        <a:p>
          <a:endParaRPr lang="en-US"/>
        </a:p>
      </dgm:t>
    </dgm:pt>
    <dgm:pt modelId="{452E087C-1ED2-4A8B-87EB-352C03628721}" type="sibTrans" cxnId="{0FD18512-6B8B-4DC6-9431-CDD8FD7D48B5}">
      <dgm:prSet/>
      <dgm:spPr/>
      <dgm:t>
        <a:bodyPr/>
        <a:lstStyle/>
        <a:p>
          <a:endParaRPr lang="en-US"/>
        </a:p>
      </dgm:t>
    </dgm:pt>
    <dgm:pt modelId="{E73BE641-2892-42EB-9335-FE15A0DC4EA4}">
      <dgm:prSet custT="1"/>
      <dgm:spPr/>
      <dgm:t>
        <a:bodyPr/>
        <a:lstStyle/>
        <a:p>
          <a:r>
            <a:rPr lang="en-US" sz="1800" dirty="0">
              <a:latin typeface="Bookman Old Style" panose="02050604050505020204" pitchFamily="18" charset="0"/>
            </a:rPr>
            <a:t>The Minotaur Show</a:t>
          </a:r>
        </a:p>
        <a:p>
          <a:endParaRPr lang="en-US" sz="1800" dirty="0">
            <a:latin typeface="Bookman Old Style" panose="02050604050505020204" pitchFamily="18" charset="0"/>
          </a:endParaRPr>
        </a:p>
        <a:p>
          <a:r>
            <a:rPr lang="en-US" sz="1800" dirty="0">
              <a:latin typeface="Bookman Old Style" panose="02050604050505020204" pitchFamily="18" charset="0"/>
            </a:rPr>
            <a:t>“</a:t>
          </a:r>
          <a:r>
            <a:rPr lang="en-GB" sz="1800" dirty="0">
              <a:latin typeface="Bookman Old Style" panose="02050604050505020204" pitchFamily="18" charset="0"/>
            </a:rPr>
            <a:t>melancholic cannibalism </a:t>
          </a:r>
          <a:r>
            <a:rPr lang="en-GR" sz="1800" dirty="0">
              <a:latin typeface="Bookman Old Style" panose="02050604050505020204" pitchFamily="18" charset="0"/>
            </a:rPr>
            <a:t>“accounts for this passion for holding within the mouth (but vagina and anus also lend themselves to this control) the intolerable other” that, even though destroyed</a:t>
          </a:r>
          <a:r>
            <a:rPr lang="en-GB" sz="1800" dirty="0">
              <a:latin typeface="Bookman Old Style" panose="02050604050505020204" pitchFamily="18" charset="0"/>
            </a:rPr>
            <a:t>, </a:t>
          </a:r>
          <a:r>
            <a:rPr lang="en-GR" sz="1800" dirty="0">
              <a:latin typeface="Bookman Old Style" panose="02050604050505020204" pitchFamily="18" charset="0"/>
            </a:rPr>
            <a:t>it is “better [to] possess it alive . . . better fragmented than lost” (Kristeva12), with desertion, nourishment, separation, transformation and devouring figuring as protagonists in a cannibalistic melancholic act of intolerable grief</a:t>
          </a:r>
          <a:r>
            <a:rPr lang="en-US" sz="1800" dirty="0">
              <a:latin typeface="Bookman Old Style" panose="02050604050505020204" pitchFamily="18" charset="0"/>
            </a:rPr>
            <a:t> </a:t>
          </a:r>
        </a:p>
      </dgm:t>
    </dgm:pt>
    <dgm:pt modelId="{13F786EB-A662-4217-95B5-56284DFA4E80}" type="parTrans" cxnId="{7B8A0DD0-365F-4D7F-966B-95B67242CA91}">
      <dgm:prSet/>
      <dgm:spPr/>
      <dgm:t>
        <a:bodyPr/>
        <a:lstStyle/>
        <a:p>
          <a:endParaRPr lang="en-US"/>
        </a:p>
      </dgm:t>
    </dgm:pt>
    <dgm:pt modelId="{EA6C97AE-AFC5-464A-B6C1-B6FE7411A483}" type="sibTrans" cxnId="{7B8A0DD0-365F-4D7F-966B-95B67242CA91}">
      <dgm:prSet/>
      <dgm:spPr/>
      <dgm:t>
        <a:bodyPr/>
        <a:lstStyle/>
        <a:p>
          <a:endParaRPr lang="en-US"/>
        </a:p>
      </dgm:t>
    </dgm:pt>
    <dgm:pt modelId="{A3E51A4F-0F04-3B45-BC4C-212E7526A528}" type="pres">
      <dgm:prSet presAssocID="{44888AF4-5F0B-475C-AC90-A2AB1942AE14}" presName="Name0" presStyleCnt="0">
        <dgm:presLayoutVars>
          <dgm:dir/>
          <dgm:resizeHandles val="exact"/>
        </dgm:presLayoutVars>
      </dgm:prSet>
      <dgm:spPr/>
    </dgm:pt>
    <dgm:pt modelId="{358C54A3-B5AE-7149-BFF0-FD10733A40C0}" type="pres">
      <dgm:prSet presAssocID="{CFD914AA-DA15-4BE7-8F93-BDA11116CF54}" presName="node" presStyleLbl="node1" presStyleIdx="0" presStyleCnt="2" custScaleX="111403" custScaleY="119922">
        <dgm:presLayoutVars>
          <dgm:bulletEnabled val="1"/>
        </dgm:presLayoutVars>
      </dgm:prSet>
      <dgm:spPr/>
    </dgm:pt>
    <dgm:pt modelId="{2DBCB249-F46E-1244-8223-2AFCE49FBD92}" type="pres">
      <dgm:prSet presAssocID="{452E087C-1ED2-4A8B-87EB-352C03628721}" presName="sibTrans" presStyleLbl="sibTrans1D1" presStyleIdx="0" presStyleCnt="1"/>
      <dgm:spPr/>
    </dgm:pt>
    <dgm:pt modelId="{D7738C45-1C9C-A44F-AB34-818E338CB090}" type="pres">
      <dgm:prSet presAssocID="{452E087C-1ED2-4A8B-87EB-352C03628721}" presName="connectorText" presStyleLbl="sibTrans1D1" presStyleIdx="0" presStyleCnt="1"/>
      <dgm:spPr/>
    </dgm:pt>
    <dgm:pt modelId="{CAAEAA0A-C5F7-5548-999C-78043E1C86F5}" type="pres">
      <dgm:prSet presAssocID="{E73BE641-2892-42EB-9335-FE15A0DC4EA4}" presName="node" presStyleLbl="node1" presStyleIdx="1" presStyleCnt="2" custScaleX="113886" custScaleY="124876">
        <dgm:presLayoutVars>
          <dgm:bulletEnabled val="1"/>
        </dgm:presLayoutVars>
      </dgm:prSet>
      <dgm:spPr/>
    </dgm:pt>
  </dgm:ptLst>
  <dgm:cxnLst>
    <dgm:cxn modelId="{6F2A530B-1C51-A44E-A4F1-7E920C143700}" type="presOf" srcId="{CFD914AA-DA15-4BE7-8F93-BDA11116CF54}" destId="{358C54A3-B5AE-7149-BFF0-FD10733A40C0}" srcOrd="0" destOrd="0" presId="urn:microsoft.com/office/officeart/2016/7/layout/RepeatingBendingProcessNew"/>
    <dgm:cxn modelId="{0FD18512-6B8B-4DC6-9431-CDD8FD7D48B5}" srcId="{44888AF4-5F0B-475C-AC90-A2AB1942AE14}" destId="{CFD914AA-DA15-4BE7-8F93-BDA11116CF54}" srcOrd="0" destOrd="0" parTransId="{C9BBAD10-2921-4734-98AE-B02E02A7FCC7}" sibTransId="{452E087C-1ED2-4A8B-87EB-352C03628721}"/>
    <dgm:cxn modelId="{CCECE51C-BDB5-2F4A-9E0A-110E5CA1F013}" type="presOf" srcId="{452E087C-1ED2-4A8B-87EB-352C03628721}" destId="{2DBCB249-F46E-1244-8223-2AFCE49FBD92}" srcOrd="0" destOrd="0" presId="urn:microsoft.com/office/officeart/2016/7/layout/RepeatingBendingProcessNew"/>
    <dgm:cxn modelId="{EA11C236-B713-7E44-8749-5E8856AF5E84}" type="presOf" srcId="{E73BE641-2892-42EB-9335-FE15A0DC4EA4}" destId="{CAAEAA0A-C5F7-5548-999C-78043E1C86F5}" srcOrd="0" destOrd="0" presId="urn:microsoft.com/office/officeart/2016/7/layout/RepeatingBendingProcessNew"/>
    <dgm:cxn modelId="{D2EA0C41-BC7C-D545-8243-F9386091FDDF}" type="presOf" srcId="{44888AF4-5F0B-475C-AC90-A2AB1942AE14}" destId="{A3E51A4F-0F04-3B45-BC4C-212E7526A528}" srcOrd="0" destOrd="0" presId="urn:microsoft.com/office/officeart/2016/7/layout/RepeatingBendingProcessNew"/>
    <dgm:cxn modelId="{07A32350-7E2B-C94A-852D-91E5D3EDC3B4}" type="presOf" srcId="{452E087C-1ED2-4A8B-87EB-352C03628721}" destId="{D7738C45-1C9C-A44F-AB34-818E338CB090}" srcOrd="1" destOrd="0" presId="urn:microsoft.com/office/officeart/2016/7/layout/RepeatingBendingProcessNew"/>
    <dgm:cxn modelId="{7B8A0DD0-365F-4D7F-966B-95B67242CA91}" srcId="{44888AF4-5F0B-475C-AC90-A2AB1942AE14}" destId="{E73BE641-2892-42EB-9335-FE15A0DC4EA4}" srcOrd="1" destOrd="0" parTransId="{13F786EB-A662-4217-95B5-56284DFA4E80}" sibTransId="{EA6C97AE-AFC5-464A-B6C1-B6FE7411A483}"/>
    <dgm:cxn modelId="{901EC4F6-CDBA-4A43-9E41-F75C7DEA6ECD}" type="presParOf" srcId="{A3E51A4F-0F04-3B45-BC4C-212E7526A528}" destId="{358C54A3-B5AE-7149-BFF0-FD10733A40C0}" srcOrd="0" destOrd="0" presId="urn:microsoft.com/office/officeart/2016/7/layout/RepeatingBendingProcessNew"/>
    <dgm:cxn modelId="{C95F0DA0-0721-7043-BB72-C5DE10CF7AE1}" type="presParOf" srcId="{A3E51A4F-0F04-3B45-BC4C-212E7526A528}" destId="{2DBCB249-F46E-1244-8223-2AFCE49FBD92}" srcOrd="1" destOrd="0" presId="urn:microsoft.com/office/officeart/2016/7/layout/RepeatingBendingProcessNew"/>
    <dgm:cxn modelId="{3A633C01-6C6A-4746-8CF0-5A7B27C24929}" type="presParOf" srcId="{2DBCB249-F46E-1244-8223-2AFCE49FBD92}" destId="{D7738C45-1C9C-A44F-AB34-818E338CB090}" srcOrd="0" destOrd="0" presId="urn:microsoft.com/office/officeart/2016/7/layout/RepeatingBendingProcessNew"/>
    <dgm:cxn modelId="{116E0016-F6CF-2D43-B80D-60F5C372323C}" type="presParOf" srcId="{A3E51A4F-0F04-3B45-BC4C-212E7526A528}" destId="{CAAEAA0A-C5F7-5548-999C-78043E1C86F5}"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59E94-3FFE-4241-9EDD-F147EAC921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2D78C1-3E79-4A1E-AF3A-8197B94C69E1}">
      <dgm:prSet custT="1"/>
      <dgm:spPr/>
      <dgm:t>
        <a:bodyPr/>
        <a:lstStyle/>
        <a:p>
          <a:r>
            <a:rPr lang="en-GR" sz="2000" b="1">
              <a:latin typeface="Bookman Old Style" panose="02050604050505020204" pitchFamily="18" charset="0"/>
              <a:cs typeface="Times New Roman" panose="02020603050405020304" pitchFamily="18" charset="0"/>
            </a:rPr>
            <a:t>Desdemona and Callie: Stasis and Present Absence</a:t>
          </a:r>
        </a:p>
        <a:p>
          <a:r>
            <a:rPr lang="en-GR" sz="2000">
              <a:latin typeface="Bookman Old Style" panose="02050604050505020204" pitchFamily="18" charset="0"/>
              <a:cs typeface="Times New Roman" panose="02020603050405020304" pitchFamily="18" charset="0"/>
            </a:rPr>
            <a:t>“Calliope feels gypped, cheated. ‘Remember me?’ she says, to nature. ‘I’m waiting. I’m still here. </a:t>
          </a:r>
          <a:r>
            <a:rPr lang="en-GR" sz="2000" b="1">
              <a:latin typeface="Bookman Old Style" panose="02050604050505020204" pitchFamily="18" charset="0"/>
              <a:cs typeface="Times New Roman" panose="02020603050405020304" pitchFamily="18" charset="0"/>
            </a:rPr>
            <a:t>As was Desdemona</a:t>
          </a:r>
          <a:r>
            <a:rPr lang="en-GR" sz="2000">
              <a:latin typeface="Bookman Old Style" panose="02050604050505020204" pitchFamily="18" charset="0"/>
              <a:cs typeface="Times New Roman" panose="02020603050405020304" pitchFamily="18" charset="0"/>
            </a:rPr>
            <a:t> on her bed” (286). </a:t>
          </a:r>
        </a:p>
        <a:p>
          <a:r>
            <a:rPr lang="en-GR" sz="2000">
              <a:latin typeface="Bookman Old Style" panose="02050604050505020204" pitchFamily="18" charset="0"/>
              <a:cs typeface="Times New Roman" panose="02020603050405020304" pitchFamily="18" charset="0"/>
            </a:rPr>
            <a:t>Death</a:t>
          </a:r>
          <a:r>
            <a:rPr lang="en-GR" sz="2000" b="1">
              <a:latin typeface="Bookman Old Style" panose="02050604050505020204" pitchFamily="18" charset="0"/>
              <a:cs typeface="Times New Roman" panose="02020603050405020304" pitchFamily="18" charset="0"/>
            </a:rPr>
            <a:t> in </a:t>
          </a:r>
          <a:r>
            <a:rPr lang="en-GR" sz="2000">
              <a:latin typeface="Bookman Old Style" panose="02050604050505020204" pitchFamily="18" charset="0"/>
              <a:cs typeface="Times New Roman" panose="02020603050405020304" pitchFamily="18" charset="0"/>
            </a:rPr>
            <a:t>life</a:t>
          </a:r>
          <a:endParaRPr lang="en-US" sz="2000" dirty="0">
            <a:latin typeface="Bookman Old Style" panose="02050604050505020204" pitchFamily="18" charset="0"/>
            <a:cs typeface="Times New Roman" panose="02020603050405020304" pitchFamily="18" charset="0"/>
          </a:endParaRPr>
        </a:p>
      </dgm:t>
    </dgm:pt>
    <dgm:pt modelId="{308541FC-FCF1-4C21-8F4B-32A8B0DA6F11}" type="parTrans" cxnId="{1DC28183-3FA9-4A31-A050-0AFDDADC2FB0}">
      <dgm:prSet/>
      <dgm:spPr/>
      <dgm:t>
        <a:bodyPr/>
        <a:lstStyle/>
        <a:p>
          <a:endParaRPr lang="en-US"/>
        </a:p>
      </dgm:t>
    </dgm:pt>
    <dgm:pt modelId="{45260684-BAD1-4620-B3D6-B1CE3E2D2CB6}" type="sibTrans" cxnId="{1DC28183-3FA9-4A31-A050-0AFDDADC2FB0}">
      <dgm:prSet/>
      <dgm:spPr/>
      <dgm:t>
        <a:bodyPr/>
        <a:lstStyle/>
        <a:p>
          <a:endParaRPr lang="en-US"/>
        </a:p>
      </dgm:t>
    </dgm:pt>
    <dgm:pt modelId="{1A31A2F6-237D-2544-847D-409957C39049}">
      <dgm:prSet custT="1"/>
      <dgm:spPr/>
      <dgm:t>
        <a:bodyPr/>
        <a:lstStyle/>
        <a:p>
          <a:r>
            <a:rPr lang="en-US" sz="1600" b="1">
              <a:latin typeface="Bookman Old Style" panose="02050604050505020204" pitchFamily="18" charset="0"/>
            </a:rPr>
            <a:t>Lefty and Callie: Inverted Time and Exchange</a:t>
          </a:r>
        </a:p>
        <a:p>
          <a:endParaRPr lang="en-US" sz="1600" b="1">
            <a:latin typeface="Bookman Old Style" panose="02050604050505020204" pitchFamily="18" charset="0"/>
          </a:endParaRPr>
        </a:p>
        <a:p>
          <a:r>
            <a:rPr lang="en-US" sz="1600" b="0">
              <a:latin typeface="Bookman Old Style" panose="02050604050505020204" pitchFamily="18" charset="0"/>
            </a:rPr>
            <a:t>Lefty’s strokes 1. Callie is born 2. Callie frolics with Clementine</a:t>
          </a:r>
        </a:p>
        <a:p>
          <a:endParaRPr lang="en-US" sz="1600" b="0">
            <a:latin typeface="Bookman Old Style" panose="02050604050505020204" pitchFamily="18" charset="0"/>
          </a:endParaRPr>
        </a:p>
        <a:p>
          <a:r>
            <a:rPr lang="en-GR" sz="1600">
              <a:latin typeface="Bookman Old Style" panose="02050604050505020204" pitchFamily="18" charset="0"/>
            </a:rPr>
            <a:t>Lefty’s liminal survival:</a:t>
          </a:r>
        </a:p>
        <a:p>
          <a:r>
            <a:rPr lang="en-GR" sz="1600">
              <a:latin typeface="Bookman Old Style" panose="02050604050505020204" pitchFamily="18" charset="0"/>
            </a:rPr>
            <a:t>“only a pause in the slow but inevitable dissolution of his mind . . . so that </a:t>
          </a:r>
          <a:r>
            <a:rPr lang="en-GR" sz="1600" b="1">
              <a:latin typeface="Bookman Old Style" panose="02050604050505020204" pitchFamily="18" charset="0"/>
            </a:rPr>
            <a:t>while we were moving ahead in time, he was moving back</a:t>
          </a:r>
          <a:r>
            <a:rPr lang="en-GR" sz="1600">
              <a:latin typeface="Bookman Old Style" panose="02050604050505020204" pitchFamily="18" charset="0"/>
            </a:rPr>
            <a:t>” (267). </a:t>
          </a:r>
        </a:p>
        <a:p>
          <a:endParaRPr lang="en-GR" sz="1600">
            <a:latin typeface="Bookman Old Style" panose="02050604050505020204" pitchFamily="18" charset="0"/>
          </a:endParaRPr>
        </a:p>
        <a:p>
          <a:r>
            <a:rPr lang="en-GR" sz="1600" b="1">
              <a:latin typeface="Bookman Old Style" panose="02050604050505020204" pitchFamily="18" charset="0"/>
            </a:rPr>
            <a:t>Death</a:t>
          </a:r>
          <a:endParaRPr lang="en-GB" sz="1600" b="1" dirty="0">
            <a:latin typeface="Bookman Old Style" panose="02050604050505020204" pitchFamily="18" charset="0"/>
          </a:endParaRPr>
        </a:p>
      </dgm:t>
    </dgm:pt>
    <dgm:pt modelId="{196B978E-4F1B-FE47-9C92-3B467E250FA7}" type="parTrans" cxnId="{F5BC34D7-283B-1C49-A8C3-D7B6F2ABA8EA}">
      <dgm:prSet/>
      <dgm:spPr/>
      <dgm:t>
        <a:bodyPr/>
        <a:lstStyle/>
        <a:p>
          <a:endParaRPr lang="en-US"/>
        </a:p>
      </dgm:t>
    </dgm:pt>
    <dgm:pt modelId="{EAB4A849-E4D2-CA42-9338-20256483FB51}" type="sibTrans" cxnId="{F5BC34D7-283B-1C49-A8C3-D7B6F2ABA8EA}">
      <dgm:prSet/>
      <dgm:spPr/>
      <dgm:t>
        <a:bodyPr/>
        <a:lstStyle/>
        <a:p>
          <a:endParaRPr lang="en-US"/>
        </a:p>
      </dgm:t>
    </dgm:pt>
    <dgm:pt modelId="{9483BB2C-2937-3D4E-9572-70AB999CB99F}" type="pres">
      <dgm:prSet presAssocID="{0C659E94-3FFE-4241-9EDD-F147EAC92128}" presName="linear" presStyleCnt="0">
        <dgm:presLayoutVars>
          <dgm:animLvl val="lvl"/>
          <dgm:resizeHandles val="exact"/>
        </dgm:presLayoutVars>
      </dgm:prSet>
      <dgm:spPr/>
    </dgm:pt>
    <dgm:pt modelId="{B38AC067-0486-894F-B996-94EACB0FBEDE}" type="pres">
      <dgm:prSet presAssocID="{EC2D78C1-3E79-4A1E-AF3A-8197B94C69E1}" presName="parentText" presStyleLbl="node1" presStyleIdx="0" presStyleCnt="2">
        <dgm:presLayoutVars>
          <dgm:chMax val="0"/>
          <dgm:bulletEnabled val="1"/>
        </dgm:presLayoutVars>
      </dgm:prSet>
      <dgm:spPr/>
    </dgm:pt>
    <dgm:pt modelId="{B0899380-90CF-A344-9C3A-B8E132823EE7}" type="pres">
      <dgm:prSet presAssocID="{45260684-BAD1-4620-B3D6-B1CE3E2D2CB6}" presName="spacer" presStyleCnt="0"/>
      <dgm:spPr/>
    </dgm:pt>
    <dgm:pt modelId="{FCE2F723-5A40-744F-A558-60335E18EF4C}" type="pres">
      <dgm:prSet presAssocID="{1A31A2F6-237D-2544-847D-409957C39049}" presName="parentText" presStyleLbl="node1" presStyleIdx="1" presStyleCnt="2" custScaleY="118843" custLinFactNeighborX="-1881" custLinFactNeighborY="-49999">
        <dgm:presLayoutVars>
          <dgm:chMax val="0"/>
          <dgm:bulletEnabled val="1"/>
        </dgm:presLayoutVars>
      </dgm:prSet>
      <dgm:spPr/>
    </dgm:pt>
  </dgm:ptLst>
  <dgm:cxnLst>
    <dgm:cxn modelId="{C01C715F-145C-1542-A0F6-1B8073F6716A}" type="presOf" srcId="{1A31A2F6-237D-2544-847D-409957C39049}" destId="{FCE2F723-5A40-744F-A558-60335E18EF4C}" srcOrd="0" destOrd="0" presId="urn:microsoft.com/office/officeart/2005/8/layout/vList2"/>
    <dgm:cxn modelId="{1DC28183-3FA9-4A31-A050-0AFDDADC2FB0}" srcId="{0C659E94-3FFE-4241-9EDD-F147EAC92128}" destId="{EC2D78C1-3E79-4A1E-AF3A-8197B94C69E1}" srcOrd="0" destOrd="0" parTransId="{308541FC-FCF1-4C21-8F4B-32A8B0DA6F11}" sibTransId="{45260684-BAD1-4620-B3D6-B1CE3E2D2CB6}"/>
    <dgm:cxn modelId="{885083B6-7D91-A04B-A2D5-07979309EFF4}" type="presOf" srcId="{EC2D78C1-3E79-4A1E-AF3A-8197B94C69E1}" destId="{B38AC067-0486-894F-B996-94EACB0FBEDE}" srcOrd="0" destOrd="0" presId="urn:microsoft.com/office/officeart/2005/8/layout/vList2"/>
    <dgm:cxn modelId="{A179A8D1-87FE-9D4D-9F7F-C4759945E074}" type="presOf" srcId="{0C659E94-3FFE-4241-9EDD-F147EAC92128}" destId="{9483BB2C-2937-3D4E-9572-70AB999CB99F}" srcOrd="0" destOrd="0" presId="urn:microsoft.com/office/officeart/2005/8/layout/vList2"/>
    <dgm:cxn modelId="{F5BC34D7-283B-1C49-A8C3-D7B6F2ABA8EA}" srcId="{0C659E94-3FFE-4241-9EDD-F147EAC92128}" destId="{1A31A2F6-237D-2544-847D-409957C39049}" srcOrd="1" destOrd="0" parTransId="{196B978E-4F1B-FE47-9C92-3B467E250FA7}" sibTransId="{EAB4A849-E4D2-CA42-9338-20256483FB51}"/>
    <dgm:cxn modelId="{4F553B4C-7604-E74E-B1D8-9DFDCEBF36C4}" type="presParOf" srcId="{9483BB2C-2937-3D4E-9572-70AB999CB99F}" destId="{B38AC067-0486-894F-B996-94EACB0FBEDE}" srcOrd="0" destOrd="0" presId="urn:microsoft.com/office/officeart/2005/8/layout/vList2"/>
    <dgm:cxn modelId="{4253F6D0-3BC9-034B-9545-E740C9AAF183}" type="presParOf" srcId="{9483BB2C-2937-3D4E-9572-70AB999CB99F}" destId="{B0899380-90CF-A344-9C3A-B8E132823EE7}" srcOrd="1" destOrd="0" presId="urn:microsoft.com/office/officeart/2005/8/layout/vList2"/>
    <dgm:cxn modelId="{3F06688A-9A22-B44F-A279-9413DAA9C0F9}" type="presParOf" srcId="{9483BB2C-2937-3D4E-9572-70AB999CB99F}" destId="{FCE2F723-5A40-744F-A558-60335E18EF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AE935-EAE4-5942-A08E-56CC91E0F948}">
      <dsp:nvSpPr>
        <dsp:cNvPr id="0" name=""/>
        <dsp:cNvSpPr/>
      </dsp:nvSpPr>
      <dsp:spPr>
        <a:xfrm>
          <a:off x="0" y="543"/>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FB250-4D4B-B742-AFFA-943462D7FED5}">
      <dsp:nvSpPr>
        <dsp:cNvPr id="0" name=""/>
        <dsp:cNvSpPr/>
      </dsp:nvSpPr>
      <dsp:spPr>
        <a:xfrm>
          <a:off x="0" y="543"/>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Bookman Old Style" panose="02050604050505020204" pitchFamily="18" charset="0"/>
            </a:rPr>
            <a:t>“[t]he periods that witness the downfall of political and religious idols, periods of crisis, are particularly </a:t>
          </a:r>
          <a:r>
            <a:rPr lang="en-US" sz="1600" kern="1200" dirty="0" err="1">
              <a:latin typeface="Bookman Old Style" panose="02050604050505020204" pitchFamily="18" charset="0"/>
            </a:rPr>
            <a:t>favourable</a:t>
          </a:r>
          <a:r>
            <a:rPr lang="en-US" sz="1600" kern="1200" dirty="0">
              <a:latin typeface="Bookman Old Style" panose="02050604050505020204" pitchFamily="18" charset="0"/>
            </a:rPr>
            <a:t> to black moods” (Kristeva 8)</a:t>
          </a:r>
        </a:p>
      </dsp:txBody>
      <dsp:txXfrm>
        <a:off x="0" y="543"/>
        <a:ext cx="6859021" cy="808386"/>
      </dsp:txXfrm>
    </dsp:sp>
    <dsp:sp modelId="{2BC9FE8D-1CC4-A940-B833-A029100E0BCD}">
      <dsp:nvSpPr>
        <dsp:cNvPr id="0" name=""/>
        <dsp:cNvSpPr/>
      </dsp:nvSpPr>
      <dsp:spPr>
        <a:xfrm>
          <a:off x="0" y="808929"/>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C668A-F37C-F849-875E-2F40620CBCCC}">
      <dsp:nvSpPr>
        <dsp:cNvPr id="0" name=""/>
        <dsp:cNvSpPr/>
      </dsp:nvSpPr>
      <dsp:spPr>
        <a:xfrm>
          <a:off x="0" y="808929"/>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ookman Old Style" panose="02050604050505020204" pitchFamily="18" charset="0"/>
            </a:rPr>
            <a:t>Alienation and guilt</a:t>
          </a:r>
        </a:p>
      </dsp:txBody>
      <dsp:txXfrm>
        <a:off x="0" y="808929"/>
        <a:ext cx="6859021" cy="808386"/>
      </dsp:txXfrm>
    </dsp:sp>
    <dsp:sp modelId="{2AEB4F60-644C-6F43-B0AE-7DD3BDE3690F}">
      <dsp:nvSpPr>
        <dsp:cNvPr id="0" name=""/>
        <dsp:cNvSpPr/>
      </dsp:nvSpPr>
      <dsp:spPr>
        <a:xfrm>
          <a:off x="0" y="1617315"/>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CF67B-6542-7A40-AF58-5EF671E22A5F}">
      <dsp:nvSpPr>
        <dsp:cNvPr id="0" name=""/>
        <dsp:cNvSpPr/>
      </dsp:nvSpPr>
      <dsp:spPr>
        <a:xfrm>
          <a:off x="0" y="1617315"/>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Bookman Old Style" panose="02050604050505020204" pitchFamily="18" charset="0"/>
            </a:rPr>
            <a:t>Reduplication: hunger, displacement, trepidation, volatility</a:t>
          </a:r>
        </a:p>
      </dsp:txBody>
      <dsp:txXfrm>
        <a:off x="0" y="1617315"/>
        <a:ext cx="6859021" cy="808386"/>
      </dsp:txXfrm>
    </dsp:sp>
    <dsp:sp modelId="{C4F1636B-E810-1D49-BBF8-AB3AC2C9D318}">
      <dsp:nvSpPr>
        <dsp:cNvPr id="0" name=""/>
        <dsp:cNvSpPr/>
      </dsp:nvSpPr>
      <dsp:spPr>
        <a:xfrm>
          <a:off x="0" y="2425702"/>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EB36C-ECD2-F544-87D7-BE6402B0A399}">
      <dsp:nvSpPr>
        <dsp:cNvPr id="0" name=""/>
        <dsp:cNvSpPr/>
      </dsp:nvSpPr>
      <dsp:spPr>
        <a:xfrm>
          <a:off x="0" y="2425702"/>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Bookman Old Style" panose="02050604050505020204" pitchFamily="18" charset="0"/>
            </a:rPr>
            <a:t>Desesdemona’s</a:t>
          </a:r>
          <a:r>
            <a:rPr lang="en-US" sz="1600" kern="1200" dirty="0">
              <a:latin typeface="Bookman Old Style" panose="02050604050505020204" pitchFamily="18" charset="0"/>
            </a:rPr>
            <a:t> reduplicated trauma</a:t>
          </a:r>
        </a:p>
      </dsp:txBody>
      <dsp:txXfrm>
        <a:off x="0" y="2425702"/>
        <a:ext cx="6859021" cy="808386"/>
      </dsp:txXfrm>
    </dsp:sp>
    <dsp:sp modelId="{8B18A0EB-3AEC-2F47-B2F1-718C0972656C}">
      <dsp:nvSpPr>
        <dsp:cNvPr id="0" name=""/>
        <dsp:cNvSpPr/>
      </dsp:nvSpPr>
      <dsp:spPr>
        <a:xfrm>
          <a:off x="0" y="3234088"/>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23E16-D9E5-4A4A-B23F-AA9C40891447}">
      <dsp:nvSpPr>
        <dsp:cNvPr id="0" name=""/>
        <dsp:cNvSpPr/>
      </dsp:nvSpPr>
      <dsp:spPr>
        <a:xfrm>
          <a:off x="0" y="3234088"/>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Bookman Old Style" panose="02050604050505020204" pitchFamily="18" charset="0"/>
            </a:rPr>
            <a:t>“</a:t>
          </a:r>
          <a:r>
            <a:rPr lang="en-US" sz="1600" i="1" kern="1200" dirty="0">
              <a:latin typeface="Bookman Old Style" panose="02050604050505020204" pitchFamily="18" charset="0"/>
            </a:rPr>
            <a:t>Look at that poor man. He looks like a refugee. Might as well be Smyrna, this city. What’s the difference</a:t>
          </a:r>
          <a:r>
            <a:rPr lang="en-US" sz="1600" kern="1200" dirty="0">
              <a:latin typeface="Bookman Old Style" panose="02050604050505020204" pitchFamily="18" charset="0"/>
            </a:rPr>
            <a:t>?” (139). </a:t>
          </a:r>
        </a:p>
      </dsp:txBody>
      <dsp:txXfrm>
        <a:off x="0" y="3234088"/>
        <a:ext cx="6859021" cy="808386"/>
      </dsp:txXfrm>
    </dsp:sp>
    <dsp:sp modelId="{C38C3211-9A71-8D48-B3F4-7430DB21DCE4}">
      <dsp:nvSpPr>
        <dsp:cNvPr id="0" name=""/>
        <dsp:cNvSpPr/>
      </dsp:nvSpPr>
      <dsp:spPr>
        <a:xfrm>
          <a:off x="0" y="4042474"/>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4A1D6-0676-4B40-9935-A24797EE0EE4}">
      <dsp:nvSpPr>
        <dsp:cNvPr id="0" name=""/>
        <dsp:cNvSpPr/>
      </dsp:nvSpPr>
      <dsp:spPr>
        <a:xfrm>
          <a:off x="0" y="4042474"/>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Bookman Old Style" panose="02050604050505020204" pitchFamily="18" charset="0"/>
            </a:rPr>
            <a:t>“[e]</a:t>
          </a:r>
          <a:r>
            <a:rPr lang="en-US" sz="1600" kern="1200" dirty="0" err="1">
              <a:latin typeface="Bookman Old Style" panose="02050604050505020204" pitchFamily="18" charset="0"/>
            </a:rPr>
            <a:t>verybody</a:t>
          </a:r>
          <a:r>
            <a:rPr lang="en-US" sz="1600" kern="1200" dirty="0">
              <a:latin typeface="Bookman Old Style" panose="02050604050505020204" pitchFamily="18" charset="0"/>
            </a:rPr>
            <a:t> mixed. Turks, Greeks, the same” (145). </a:t>
          </a:r>
        </a:p>
      </dsp:txBody>
      <dsp:txXfrm>
        <a:off x="0" y="4042474"/>
        <a:ext cx="6859021" cy="808386"/>
      </dsp:txXfrm>
    </dsp:sp>
    <dsp:sp modelId="{AF842A05-A17F-AD41-83FD-C5E2BC20F621}">
      <dsp:nvSpPr>
        <dsp:cNvPr id="0" name=""/>
        <dsp:cNvSpPr/>
      </dsp:nvSpPr>
      <dsp:spPr>
        <a:xfrm>
          <a:off x="0" y="4850861"/>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92F9BD-F736-9047-AEFC-0FB116F9724F}">
      <dsp:nvSpPr>
        <dsp:cNvPr id="0" name=""/>
        <dsp:cNvSpPr/>
      </dsp:nvSpPr>
      <dsp:spPr>
        <a:xfrm>
          <a:off x="0" y="4850861"/>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Bookman Old Style" panose="02050604050505020204" pitchFamily="18" charset="0"/>
            </a:rPr>
            <a:t>“[p]</a:t>
          </a:r>
          <a:r>
            <a:rPr lang="en-US" sz="1600" kern="1200" dirty="0" err="1">
              <a:latin typeface="Bookman Old Style" panose="02050604050505020204" pitchFamily="18" charset="0"/>
            </a:rPr>
            <a:t>eople</a:t>
          </a:r>
          <a:r>
            <a:rPr lang="en-US" sz="1600" kern="1200" dirty="0">
              <a:latin typeface="Bookman Old Style" panose="02050604050505020204" pitchFamily="18" charset="0"/>
            </a:rPr>
            <a:t> come in here, they say they know silk, but they don’t know nothing. Just hoping to get hired and fired,” </a:t>
          </a:r>
        </a:p>
      </dsp:txBody>
      <dsp:txXfrm>
        <a:off x="0" y="4850861"/>
        <a:ext cx="6859021" cy="808386"/>
      </dsp:txXfrm>
    </dsp:sp>
    <dsp:sp modelId="{501707B6-9385-DA48-B265-D3CCE1C6772C}">
      <dsp:nvSpPr>
        <dsp:cNvPr id="0" name=""/>
        <dsp:cNvSpPr/>
      </dsp:nvSpPr>
      <dsp:spPr>
        <a:xfrm>
          <a:off x="0" y="5659247"/>
          <a:ext cx="68724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62DC1-96F1-5D4A-B8C9-588F4339A3B8}">
      <dsp:nvSpPr>
        <dsp:cNvPr id="0" name=""/>
        <dsp:cNvSpPr/>
      </dsp:nvSpPr>
      <dsp:spPr>
        <a:xfrm>
          <a:off x="0" y="5659247"/>
          <a:ext cx="6859021" cy="80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Bookman Old Style" panose="02050604050505020204" pitchFamily="18" charset="0"/>
            </a:rPr>
            <a:t>“No. I only want hire. No fire” (145). </a:t>
          </a:r>
        </a:p>
      </dsp:txBody>
      <dsp:txXfrm>
        <a:off x="0" y="5659247"/>
        <a:ext cx="6859021" cy="808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21A42-BC66-4041-BF14-F4BE609462B0}">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Bookman Old Style" panose="02050604050505020204" pitchFamily="18" charset="0"/>
            </a:rPr>
            <a:t>Historical- political trauma</a:t>
          </a:r>
        </a:p>
      </dsp:txBody>
      <dsp:txXfrm>
        <a:off x="55261" y="55261"/>
        <a:ext cx="7338539" cy="1776240"/>
      </dsp:txXfrm>
    </dsp:sp>
    <dsp:sp modelId="{347B1529-3304-DC44-9BAA-AE7B13F66DBD}">
      <dsp:nvSpPr>
        <dsp:cNvPr id="0" name=""/>
        <dsp:cNvSpPr/>
      </dsp:nvSpPr>
      <dsp:spPr>
        <a:xfrm>
          <a:off x="1639174" y="2306042"/>
          <a:ext cx="9288654" cy="188676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latin typeface="Bookman Old Style" panose="02050604050505020204" pitchFamily="18" charset="0"/>
            </a:rPr>
            <a:t>Familial trauma</a:t>
          </a:r>
          <a:endParaRPr lang="en-GB" sz="4400" b="1" kern="1200" dirty="0">
            <a:latin typeface="Bookman Old Style" panose="02050604050505020204" pitchFamily="18" charset="0"/>
          </a:endParaRPr>
        </a:p>
      </dsp:txBody>
      <dsp:txXfrm>
        <a:off x="1694435" y="2361303"/>
        <a:ext cx="6312562" cy="1776240"/>
      </dsp:txXfrm>
    </dsp:sp>
    <dsp:sp modelId="{5475118B-2D11-1F43-A104-A544F71808D4}">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B249-F46E-1244-8223-2AFCE49FBD92}">
      <dsp:nvSpPr>
        <dsp:cNvPr id="0" name=""/>
        <dsp:cNvSpPr/>
      </dsp:nvSpPr>
      <dsp:spPr>
        <a:xfrm>
          <a:off x="5276006" y="2298223"/>
          <a:ext cx="1056615" cy="91440"/>
        </a:xfrm>
        <a:custGeom>
          <a:avLst/>
          <a:gdLst/>
          <a:ahLst/>
          <a:cxnLst/>
          <a:rect l="0" t="0" r="0" b="0"/>
          <a:pathLst>
            <a:path>
              <a:moveTo>
                <a:pt x="0" y="45720"/>
              </a:moveTo>
              <a:lnTo>
                <a:pt x="105661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77133" y="2338502"/>
        <a:ext cx="54360" cy="10882"/>
      </dsp:txXfrm>
    </dsp:sp>
    <dsp:sp modelId="{358C54A3-B5AE-7149-BFF0-FD10733A40C0}">
      <dsp:nvSpPr>
        <dsp:cNvPr id="0" name=""/>
        <dsp:cNvSpPr/>
      </dsp:nvSpPr>
      <dsp:spPr>
        <a:xfrm>
          <a:off x="11761" y="643321"/>
          <a:ext cx="5266044" cy="34012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28" tIns="243134" rIns="231628" bIns="243134"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Melancholic</a:t>
          </a:r>
          <a:r>
            <a:rPr lang="en-US" sz="2000" kern="1200" baseline="0" dirty="0">
              <a:latin typeface="Bookman Old Style" panose="02050604050505020204" pitchFamily="18" charset="0"/>
            </a:rPr>
            <a:t> incorporation of the lost loved object</a:t>
          </a:r>
        </a:p>
        <a:p>
          <a:pPr marL="0" lvl="0" indent="0" algn="ctr" defTabSz="889000">
            <a:lnSpc>
              <a:spcPct val="90000"/>
            </a:lnSpc>
            <a:spcBef>
              <a:spcPct val="0"/>
            </a:spcBef>
            <a:spcAft>
              <a:spcPct val="35000"/>
            </a:spcAft>
            <a:buNone/>
          </a:pPr>
          <a:r>
            <a:rPr lang="en-US" sz="2000" kern="1200" baseline="0" dirty="0">
              <a:latin typeface="Bookman Old Style" panose="02050604050505020204" pitchFamily="18" charset="0"/>
            </a:rPr>
            <a:t>⬇️</a:t>
          </a:r>
        </a:p>
        <a:p>
          <a:pPr marL="0" lvl="0" indent="0" algn="ctr" defTabSz="889000">
            <a:lnSpc>
              <a:spcPct val="90000"/>
            </a:lnSpc>
            <a:spcBef>
              <a:spcPct val="0"/>
            </a:spcBef>
            <a:spcAft>
              <a:spcPct val="35000"/>
            </a:spcAft>
            <a:buNone/>
          </a:pPr>
          <a:r>
            <a:rPr lang="en-US" sz="2000" kern="1200" baseline="0" dirty="0">
              <a:latin typeface="Bookman Old Style" panose="02050604050505020204" pitchFamily="18" charset="0"/>
            </a:rPr>
            <a:t>The couple abstains from sex</a:t>
          </a:r>
        </a:p>
        <a:p>
          <a:pPr marL="0" lvl="0" indent="0" algn="ctr" defTabSz="889000">
            <a:lnSpc>
              <a:spcPct val="90000"/>
            </a:lnSpc>
            <a:spcBef>
              <a:spcPct val="0"/>
            </a:spcBef>
            <a:spcAft>
              <a:spcPct val="35000"/>
            </a:spcAft>
            <a:buNone/>
          </a:pPr>
          <a:r>
            <a:rPr lang="en-US" sz="2000" kern="1200" baseline="0" dirty="0">
              <a:latin typeface="Bookman Old Style" panose="02050604050505020204" pitchFamily="18" charset="0"/>
            </a:rPr>
            <a:t>Desire does not cease to exist</a:t>
          </a:r>
          <a:endParaRPr lang="en-US" sz="2000" kern="1200" dirty="0">
            <a:latin typeface="Bookman Old Style" panose="02050604050505020204" pitchFamily="18" charset="0"/>
          </a:endParaRPr>
        </a:p>
      </dsp:txBody>
      <dsp:txXfrm>
        <a:off x="11761" y="643321"/>
        <a:ext cx="5266044" cy="3401243"/>
      </dsp:txXfrm>
    </dsp:sp>
    <dsp:sp modelId="{CAAEAA0A-C5F7-5548-999C-78043E1C86F5}">
      <dsp:nvSpPr>
        <dsp:cNvPr id="0" name=""/>
        <dsp:cNvSpPr/>
      </dsp:nvSpPr>
      <dsp:spPr>
        <a:xfrm>
          <a:off x="6365021" y="573068"/>
          <a:ext cx="5383416" cy="35417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28" tIns="243134" rIns="231628" bIns="243134"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ookman Old Style" panose="02050604050505020204" pitchFamily="18" charset="0"/>
            </a:rPr>
            <a:t>The Minotaur Show</a:t>
          </a:r>
        </a:p>
        <a:p>
          <a:pPr marL="0" lvl="0" indent="0" algn="ctr" defTabSz="800100">
            <a:lnSpc>
              <a:spcPct val="90000"/>
            </a:lnSpc>
            <a:spcBef>
              <a:spcPct val="0"/>
            </a:spcBef>
            <a:spcAft>
              <a:spcPct val="35000"/>
            </a:spcAft>
            <a:buNone/>
          </a:pPr>
          <a:endParaRPr lang="en-US" sz="1800" kern="1200" dirty="0">
            <a:latin typeface="Bookman Old Style" panose="02050604050505020204" pitchFamily="18" charset="0"/>
          </a:endParaRPr>
        </a:p>
        <a:p>
          <a:pPr marL="0" lvl="0" indent="0" algn="ctr" defTabSz="800100">
            <a:lnSpc>
              <a:spcPct val="90000"/>
            </a:lnSpc>
            <a:spcBef>
              <a:spcPct val="0"/>
            </a:spcBef>
            <a:spcAft>
              <a:spcPct val="35000"/>
            </a:spcAft>
            <a:buNone/>
          </a:pPr>
          <a:r>
            <a:rPr lang="en-US" sz="1800" kern="1200" dirty="0">
              <a:latin typeface="Bookman Old Style" panose="02050604050505020204" pitchFamily="18" charset="0"/>
            </a:rPr>
            <a:t>“</a:t>
          </a:r>
          <a:r>
            <a:rPr lang="en-GB" sz="1800" kern="1200" dirty="0">
              <a:latin typeface="Bookman Old Style" panose="02050604050505020204" pitchFamily="18" charset="0"/>
            </a:rPr>
            <a:t>melancholic cannibalism </a:t>
          </a:r>
          <a:r>
            <a:rPr lang="en-GR" sz="1800" kern="1200" dirty="0">
              <a:latin typeface="Bookman Old Style" panose="02050604050505020204" pitchFamily="18" charset="0"/>
            </a:rPr>
            <a:t>“accounts for this passion for holding within the mouth (but vagina and anus also lend themselves to this control) the intolerable other” that, even though destroyed</a:t>
          </a:r>
          <a:r>
            <a:rPr lang="en-GB" sz="1800" kern="1200" dirty="0">
              <a:latin typeface="Bookman Old Style" panose="02050604050505020204" pitchFamily="18" charset="0"/>
            </a:rPr>
            <a:t>, </a:t>
          </a:r>
          <a:r>
            <a:rPr lang="en-GR" sz="1800" kern="1200" dirty="0">
              <a:latin typeface="Bookman Old Style" panose="02050604050505020204" pitchFamily="18" charset="0"/>
            </a:rPr>
            <a:t>it is “better [to] possess it alive . . . better fragmented than lost” (Kristeva12), with desertion, nourishment, separation, transformation and devouring figuring as protagonists in a cannibalistic melancholic act of intolerable grief</a:t>
          </a:r>
          <a:r>
            <a:rPr lang="en-US" sz="1800" kern="1200" dirty="0">
              <a:latin typeface="Bookman Old Style" panose="02050604050505020204" pitchFamily="18" charset="0"/>
            </a:rPr>
            <a:t> </a:t>
          </a:r>
        </a:p>
      </dsp:txBody>
      <dsp:txXfrm>
        <a:off x="6365021" y="573068"/>
        <a:ext cx="5383416" cy="3541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AC067-0486-894F-B996-94EACB0FBEDE}">
      <dsp:nvSpPr>
        <dsp:cNvPr id="0" name=""/>
        <dsp:cNvSpPr/>
      </dsp:nvSpPr>
      <dsp:spPr>
        <a:xfrm>
          <a:off x="0" y="494475"/>
          <a:ext cx="6981236" cy="23929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R" sz="2000" b="1" kern="1200">
              <a:latin typeface="Bookman Old Style" panose="02050604050505020204" pitchFamily="18" charset="0"/>
              <a:cs typeface="Times New Roman" panose="02020603050405020304" pitchFamily="18" charset="0"/>
            </a:rPr>
            <a:t>Desdemona and Callie: Stasis and Present Absence</a:t>
          </a:r>
        </a:p>
        <a:p>
          <a:pPr marL="0" lvl="0" indent="0" algn="l" defTabSz="889000">
            <a:lnSpc>
              <a:spcPct val="90000"/>
            </a:lnSpc>
            <a:spcBef>
              <a:spcPct val="0"/>
            </a:spcBef>
            <a:spcAft>
              <a:spcPct val="35000"/>
            </a:spcAft>
            <a:buNone/>
          </a:pPr>
          <a:r>
            <a:rPr lang="en-GR" sz="2000" kern="1200">
              <a:latin typeface="Bookman Old Style" panose="02050604050505020204" pitchFamily="18" charset="0"/>
              <a:cs typeface="Times New Roman" panose="02020603050405020304" pitchFamily="18" charset="0"/>
            </a:rPr>
            <a:t>“Calliope feels gypped, cheated. ‘Remember me?’ she says, to nature. ‘I’m waiting. I’m still here. </a:t>
          </a:r>
          <a:r>
            <a:rPr lang="en-GR" sz="2000" b="1" kern="1200">
              <a:latin typeface="Bookman Old Style" panose="02050604050505020204" pitchFamily="18" charset="0"/>
              <a:cs typeface="Times New Roman" panose="02020603050405020304" pitchFamily="18" charset="0"/>
            </a:rPr>
            <a:t>As was Desdemona</a:t>
          </a:r>
          <a:r>
            <a:rPr lang="en-GR" sz="2000" kern="1200">
              <a:latin typeface="Bookman Old Style" panose="02050604050505020204" pitchFamily="18" charset="0"/>
              <a:cs typeface="Times New Roman" panose="02020603050405020304" pitchFamily="18" charset="0"/>
            </a:rPr>
            <a:t> on her bed” (286). </a:t>
          </a:r>
        </a:p>
        <a:p>
          <a:pPr marL="0" lvl="0" indent="0" algn="l" defTabSz="889000">
            <a:lnSpc>
              <a:spcPct val="90000"/>
            </a:lnSpc>
            <a:spcBef>
              <a:spcPct val="0"/>
            </a:spcBef>
            <a:spcAft>
              <a:spcPct val="35000"/>
            </a:spcAft>
            <a:buNone/>
          </a:pPr>
          <a:r>
            <a:rPr lang="en-GR" sz="2000" kern="1200">
              <a:latin typeface="Bookman Old Style" panose="02050604050505020204" pitchFamily="18" charset="0"/>
              <a:cs typeface="Times New Roman" panose="02020603050405020304" pitchFamily="18" charset="0"/>
            </a:rPr>
            <a:t>Death</a:t>
          </a:r>
          <a:r>
            <a:rPr lang="en-GR" sz="2000" b="1" kern="1200">
              <a:latin typeface="Bookman Old Style" panose="02050604050505020204" pitchFamily="18" charset="0"/>
              <a:cs typeface="Times New Roman" panose="02020603050405020304" pitchFamily="18" charset="0"/>
            </a:rPr>
            <a:t> in </a:t>
          </a:r>
          <a:r>
            <a:rPr lang="en-GR" sz="2000" kern="1200">
              <a:latin typeface="Bookman Old Style" panose="02050604050505020204" pitchFamily="18" charset="0"/>
              <a:cs typeface="Times New Roman" panose="02020603050405020304" pitchFamily="18" charset="0"/>
            </a:rPr>
            <a:t>life</a:t>
          </a:r>
          <a:endParaRPr lang="en-US" sz="2000" kern="1200" dirty="0">
            <a:latin typeface="Bookman Old Style" panose="02050604050505020204" pitchFamily="18" charset="0"/>
            <a:cs typeface="Times New Roman" panose="02020603050405020304" pitchFamily="18" charset="0"/>
          </a:endParaRPr>
        </a:p>
      </dsp:txBody>
      <dsp:txXfrm>
        <a:off x="116815" y="611290"/>
        <a:ext cx="6747606" cy="2159342"/>
      </dsp:txXfrm>
    </dsp:sp>
    <dsp:sp modelId="{FCE2F723-5A40-744F-A558-60335E18EF4C}">
      <dsp:nvSpPr>
        <dsp:cNvPr id="0" name=""/>
        <dsp:cNvSpPr/>
      </dsp:nvSpPr>
      <dsp:spPr>
        <a:xfrm>
          <a:off x="0" y="2893923"/>
          <a:ext cx="6981236" cy="28438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Bookman Old Style" panose="02050604050505020204" pitchFamily="18" charset="0"/>
            </a:rPr>
            <a:t>Lefty and Callie: Inverted Time and Exchange</a:t>
          </a:r>
        </a:p>
        <a:p>
          <a:pPr marL="0" lvl="0" indent="0" algn="l" defTabSz="711200">
            <a:lnSpc>
              <a:spcPct val="90000"/>
            </a:lnSpc>
            <a:spcBef>
              <a:spcPct val="0"/>
            </a:spcBef>
            <a:spcAft>
              <a:spcPct val="35000"/>
            </a:spcAft>
            <a:buNone/>
          </a:pPr>
          <a:endParaRPr lang="en-US" sz="1600" b="1" kern="1200">
            <a:latin typeface="Bookman Old Style" panose="02050604050505020204" pitchFamily="18" charset="0"/>
          </a:endParaRPr>
        </a:p>
        <a:p>
          <a:pPr marL="0" lvl="0" indent="0" algn="l" defTabSz="711200">
            <a:lnSpc>
              <a:spcPct val="90000"/>
            </a:lnSpc>
            <a:spcBef>
              <a:spcPct val="0"/>
            </a:spcBef>
            <a:spcAft>
              <a:spcPct val="35000"/>
            </a:spcAft>
            <a:buNone/>
          </a:pPr>
          <a:r>
            <a:rPr lang="en-US" sz="1600" b="0" kern="1200">
              <a:latin typeface="Bookman Old Style" panose="02050604050505020204" pitchFamily="18" charset="0"/>
            </a:rPr>
            <a:t>Lefty’s strokes 1. Callie is born 2. Callie frolics with Clementine</a:t>
          </a:r>
        </a:p>
        <a:p>
          <a:pPr marL="0" lvl="0" indent="0" algn="l" defTabSz="711200">
            <a:lnSpc>
              <a:spcPct val="90000"/>
            </a:lnSpc>
            <a:spcBef>
              <a:spcPct val="0"/>
            </a:spcBef>
            <a:spcAft>
              <a:spcPct val="35000"/>
            </a:spcAft>
            <a:buNone/>
          </a:pPr>
          <a:endParaRPr lang="en-US" sz="1600" b="0" kern="1200">
            <a:latin typeface="Bookman Old Style" panose="02050604050505020204" pitchFamily="18" charset="0"/>
          </a:endParaRPr>
        </a:p>
        <a:p>
          <a:pPr marL="0" lvl="0" indent="0" algn="l" defTabSz="711200">
            <a:lnSpc>
              <a:spcPct val="90000"/>
            </a:lnSpc>
            <a:spcBef>
              <a:spcPct val="0"/>
            </a:spcBef>
            <a:spcAft>
              <a:spcPct val="35000"/>
            </a:spcAft>
            <a:buNone/>
          </a:pPr>
          <a:r>
            <a:rPr lang="en-GR" sz="1600" kern="1200">
              <a:latin typeface="Bookman Old Style" panose="02050604050505020204" pitchFamily="18" charset="0"/>
            </a:rPr>
            <a:t>Lefty’s liminal survival:</a:t>
          </a:r>
        </a:p>
        <a:p>
          <a:pPr marL="0" lvl="0" indent="0" algn="l" defTabSz="711200">
            <a:lnSpc>
              <a:spcPct val="90000"/>
            </a:lnSpc>
            <a:spcBef>
              <a:spcPct val="0"/>
            </a:spcBef>
            <a:spcAft>
              <a:spcPct val="35000"/>
            </a:spcAft>
            <a:buNone/>
          </a:pPr>
          <a:r>
            <a:rPr lang="en-GR" sz="1600" kern="1200">
              <a:latin typeface="Bookman Old Style" panose="02050604050505020204" pitchFamily="18" charset="0"/>
            </a:rPr>
            <a:t>“only a pause in the slow but inevitable dissolution of his mind . . . so that </a:t>
          </a:r>
          <a:r>
            <a:rPr lang="en-GR" sz="1600" b="1" kern="1200">
              <a:latin typeface="Bookman Old Style" panose="02050604050505020204" pitchFamily="18" charset="0"/>
            </a:rPr>
            <a:t>while we were moving ahead in time, he was moving back</a:t>
          </a:r>
          <a:r>
            <a:rPr lang="en-GR" sz="1600" kern="1200">
              <a:latin typeface="Bookman Old Style" panose="02050604050505020204" pitchFamily="18" charset="0"/>
            </a:rPr>
            <a:t>” (267). </a:t>
          </a:r>
        </a:p>
        <a:p>
          <a:pPr marL="0" lvl="0" indent="0" algn="l" defTabSz="711200">
            <a:lnSpc>
              <a:spcPct val="90000"/>
            </a:lnSpc>
            <a:spcBef>
              <a:spcPct val="0"/>
            </a:spcBef>
            <a:spcAft>
              <a:spcPct val="35000"/>
            </a:spcAft>
            <a:buNone/>
          </a:pPr>
          <a:endParaRPr lang="en-GR" sz="1600" kern="1200">
            <a:latin typeface="Bookman Old Style" panose="02050604050505020204" pitchFamily="18" charset="0"/>
          </a:endParaRPr>
        </a:p>
        <a:p>
          <a:pPr marL="0" lvl="0" indent="0" algn="l" defTabSz="711200">
            <a:lnSpc>
              <a:spcPct val="90000"/>
            </a:lnSpc>
            <a:spcBef>
              <a:spcPct val="0"/>
            </a:spcBef>
            <a:spcAft>
              <a:spcPct val="35000"/>
            </a:spcAft>
            <a:buNone/>
          </a:pPr>
          <a:r>
            <a:rPr lang="en-GR" sz="1600" b="1" kern="1200">
              <a:latin typeface="Bookman Old Style" panose="02050604050505020204" pitchFamily="18" charset="0"/>
            </a:rPr>
            <a:t>Death</a:t>
          </a:r>
          <a:endParaRPr lang="en-GB" sz="1600" b="1" kern="1200" dirty="0">
            <a:latin typeface="Bookman Old Style" panose="02050604050505020204" pitchFamily="18" charset="0"/>
          </a:endParaRPr>
        </a:p>
      </dsp:txBody>
      <dsp:txXfrm>
        <a:off x="138827" y="3032750"/>
        <a:ext cx="6703582" cy="25662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E334-7E66-7F4C-886B-BB7A8A2C9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80825-4BC6-7247-BB4A-43539D470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A9AC10-9975-C64B-B432-99750BBB7F91}"/>
              </a:ext>
            </a:extLst>
          </p:cNvPr>
          <p:cNvSpPr>
            <a:spLocks noGrp="1"/>
          </p:cNvSpPr>
          <p:nvPr>
            <p:ph type="dt" sz="half" idx="10"/>
          </p:nvPr>
        </p:nvSpPr>
        <p:spPr/>
        <p:txBody>
          <a:bodyPr/>
          <a:lstStyle/>
          <a:p>
            <a:pPr algn="l"/>
            <a:fld id="{0DCFB061-4267-4D9F-8017-6F550D3068DF}" type="datetime1">
              <a:rPr lang="en-US" smtClean="0"/>
              <a:t>5/19/25</a:t>
            </a:fld>
            <a:endParaRPr lang="en-US" dirty="0"/>
          </a:p>
        </p:txBody>
      </p:sp>
      <p:sp>
        <p:nvSpPr>
          <p:cNvPr id="5" name="Footer Placeholder 4">
            <a:extLst>
              <a:ext uri="{FF2B5EF4-FFF2-40B4-BE49-F238E27FC236}">
                <a16:creationId xmlns:a16="http://schemas.microsoft.com/office/drawing/2014/main" id="{AE3C33F7-55D8-B54C-9E1A-2C15D7AC60C1}"/>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66BD6916-2E33-FD4B-A3A1-6BEA76C51AB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002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169F-B4D3-6944-BE84-9C967903F6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6E2A5B-F6DC-0644-B043-394D65FA6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68CCF-E816-9246-A2C6-C8DB76F619A9}"/>
              </a:ext>
            </a:extLst>
          </p:cNvPr>
          <p:cNvSpPr>
            <a:spLocks noGrp="1"/>
          </p:cNvSpPr>
          <p:nvPr>
            <p:ph type="dt" sz="half" idx="10"/>
          </p:nvPr>
        </p:nvSpPr>
        <p:spPr/>
        <p:txBody>
          <a:bodyPr/>
          <a:lstStyle/>
          <a:p>
            <a:fld id="{8141BC61-5547-4A60-8DA1-6699760D9972}" type="datetime1">
              <a:rPr lang="en-US" smtClean="0"/>
              <a:t>5/19/25</a:t>
            </a:fld>
            <a:endParaRPr lang="en-US" dirty="0"/>
          </a:p>
        </p:txBody>
      </p:sp>
      <p:sp>
        <p:nvSpPr>
          <p:cNvPr id="5" name="Footer Placeholder 4">
            <a:extLst>
              <a:ext uri="{FF2B5EF4-FFF2-40B4-BE49-F238E27FC236}">
                <a16:creationId xmlns:a16="http://schemas.microsoft.com/office/drawing/2014/main" id="{D0E1EA70-B17F-0944-AE51-EAD7B327F0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69ED3-152D-694F-BF61-4EA1A22A009A}"/>
              </a:ext>
            </a:extLst>
          </p:cNvPr>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55100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A5EBC-52B3-1940-88CA-778F1070D3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6DD95D-4F77-8E4B-B9C5-4AAEC5B280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5C5615-1A96-954D-8044-9678B96E5012}"/>
              </a:ext>
            </a:extLst>
          </p:cNvPr>
          <p:cNvSpPr>
            <a:spLocks noGrp="1"/>
          </p:cNvSpPr>
          <p:nvPr>
            <p:ph type="dt" sz="half" idx="10"/>
          </p:nvPr>
        </p:nvSpPr>
        <p:spPr/>
        <p:txBody>
          <a:bodyPr/>
          <a:lstStyle/>
          <a:p>
            <a:fld id="{24B9D1C6-60D0-4CD1-8F31-F912522EB041}" type="datetime1">
              <a:rPr lang="en-US" smtClean="0"/>
              <a:t>5/19/25</a:t>
            </a:fld>
            <a:endParaRPr lang="en-US" dirty="0"/>
          </a:p>
        </p:txBody>
      </p:sp>
      <p:sp>
        <p:nvSpPr>
          <p:cNvPr id="5" name="Footer Placeholder 4">
            <a:extLst>
              <a:ext uri="{FF2B5EF4-FFF2-40B4-BE49-F238E27FC236}">
                <a16:creationId xmlns:a16="http://schemas.microsoft.com/office/drawing/2014/main" id="{08575D3A-99D9-3546-97CE-9D3EA4AFEE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8985D1-966F-2F4F-9380-B21DA49C3D12}"/>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8038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C6A2-5BF4-F840-90E8-61A26B348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30DD4-BCBD-B040-9F1A-72CF4ED85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F77874-D7D2-2744-9017-E15D1B8DA894}"/>
              </a:ext>
            </a:extLst>
          </p:cNvPr>
          <p:cNvSpPr>
            <a:spLocks noGrp="1"/>
          </p:cNvSpPr>
          <p:nvPr>
            <p:ph type="dt" sz="half" idx="10"/>
          </p:nvPr>
        </p:nvSpPr>
        <p:spPr/>
        <p:txBody>
          <a:bodyPr/>
          <a:lstStyle/>
          <a:p>
            <a:fld id="{47A4ED5C-5A53-433E-8A55-46F54CE81DA5}" type="datetime1">
              <a:rPr lang="en-US" smtClean="0"/>
              <a:t>5/19/25</a:t>
            </a:fld>
            <a:endParaRPr lang="en-US" dirty="0"/>
          </a:p>
        </p:txBody>
      </p:sp>
      <p:sp>
        <p:nvSpPr>
          <p:cNvPr id="5" name="Footer Placeholder 4">
            <a:extLst>
              <a:ext uri="{FF2B5EF4-FFF2-40B4-BE49-F238E27FC236}">
                <a16:creationId xmlns:a16="http://schemas.microsoft.com/office/drawing/2014/main" id="{1AFE4DD5-3202-B241-9B89-0D6563463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2B784A-7C5D-9A4A-B12B-1CBD2863DAF3}"/>
              </a:ext>
            </a:extLst>
          </p:cNvPr>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6709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E516-DBD3-734A-A48B-92071617B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E92D14-F4F9-004D-95E7-1F22B01A7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F1C22-C34C-3D46-A5E1-4FCD18B2E3F7}"/>
              </a:ext>
            </a:extLst>
          </p:cNvPr>
          <p:cNvSpPr>
            <a:spLocks noGrp="1"/>
          </p:cNvSpPr>
          <p:nvPr>
            <p:ph type="dt" sz="half" idx="10"/>
          </p:nvPr>
        </p:nvSpPr>
        <p:spPr/>
        <p:txBody>
          <a:bodyPr/>
          <a:lstStyle/>
          <a:p>
            <a:fld id="{29CABC0C-B6DF-45E9-B954-11C99AA62C3E}" type="datetime1">
              <a:rPr lang="en-US" smtClean="0"/>
              <a:t>5/19/25</a:t>
            </a:fld>
            <a:endParaRPr lang="en-US" dirty="0"/>
          </a:p>
        </p:txBody>
      </p:sp>
      <p:sp>
        <p:nvSpPr>
          <p:cNvPr id="5" name="Footer Placeholder 4">
            <a:extLst>
              <a:ext uri="{FF2B5EF4-FFF2-40B4-BE49-F238E27FC236}">
                <a16:creationId xmlns:a16="http://schemas.microsoft.com/office/drawing/2014/main" id="{BD390DCA-CAB2-E549-A00A-255DF19EB7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6EBC86-DC72-5A45-839E-726CF838B84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916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7EE6-FACC-FA40-8BB8-CFD043910F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2345D1-01EB-6C46-A79E-20A43772C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F5B12D-A78E-1B45-A149-12162B0DD8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9F82BD-46EE-C04A-AC7D-FC9ADE00DC9A}"/>
              </a:ext>
            </a:extLst>
          </p:cNvPr>
          <p:cNvSpPr>
            <a:spLocks noGrp="1"/>
          </p:cNvSpPr>
          <p:nvPr>
            <p:ph type="dt" sz="half" idx="10"/>
          </p:nvPr>
        </p:nvSpPr>
        <p:spPr/>
        <p:txBody>
          <a:bodyPr/>
          <a:lstStyle/>
          <a:p>
            <a:fld id="{A4AB71B9-2624-4F21-93EE-35A78B1A0DAD}" type="datetime1">
              <a:rPr lang="en-US" smtClean="0"/>
              <a:t>5/19/25</a:t>
            </a:fld>
            <a:endParaRPr lang="en-US" dirty="0"/>
          </a:p>
        </p:txBody>
      </p:sp>
      <p:sp>
        <p:nvSpPr>
          <p:cNvPr id="6" name="Footer Placeholder 5">
            <a:extLst>
              <a:ext uri="{FF2B5EF4-FFF2-40B4-BE49-F238E27FC236}">
                <a16:creationId xmlns:a16="http://schemas.microsoft.com/office/drawing/2014/main" id="{93BAFBFB-14F7-614A-901C-DB028503E6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9C41EA-E12D-F14D-BA55-FCA3DDE568D4}"/>
              </a:ext>
            </a:extLst>
          </p:cNvPr>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80224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F6C2-2227-7A43-97AF-309D77E5CB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F5348-8746-FF40-96B2-A32C71DBA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6C16D8-742A-8F42-B4FE-3CA260223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01FDEA-B294-5243-8CDC-2E9215082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F68327-158A-9A49-B25A-6B8E2F8FB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0E59FE-52AF-6249-A8C3-C29DE8DD04BF}"/>
              </a:ext>
            </a:extLst>
          </p:cNvPr>
          <p:cNvSpPr>
            <a:spLocks noGrp="1"/>
          </p:cNvSpPr>
          <p:nvPr>
            <p:ph type="dt" sz="half" idx="10"/>
          </p:nvPr>
        </p:nvSpPr>
        <p:spPr/>
        <p:txBody>
          <a:bodyPr/>
          <a:lstStyle/>
          <a:p>
            <a:fld id="{36D37C2A-BE2E-4840-A907-3254E2916C96}" type="datetime1">
              <a:rPr lang="en-US" smtClean="0"/>
              <a:t>5/19/25</a:t>
            </a:fld>
            <a:endParaRPr lang="en-US" dirty="0"/>
          </a:p>
        </p:txBody>
      </p:sp>
      <p:sp>
        <p:nvSpPr>
          <p:cNvPr id="8" name="Footer Placeholder 7">
            <a:extLst>
              <a:ext uri="{FF2B5EF4-FFF2-40B4-BE49-F238E27FC236}">
                <a16:creationId xmlns:a16="http://schemas.microsoft.com/office/drawing/2014/main" id="{E20D6751-7541-4943-A5A3-FC462E61D83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AA480A-9ABF-204D-94CE-7E22E73AE3D9}"/>
              </a:ext>
            </a:extLst>
          </p:cNvPr>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7103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D166-0919-354E-8A1D-A11D999697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DCA5C3-AE0B-9E4C-847F-6B4038225FAE}"/>
              </a:ext>
            </a:extLst>
          </p:cNvPr>
          <p:cNvSpPr>
            <a:spLocks noGrp="1"/>
          </p:cNvSpPr>
          <p:nvPr>
            <p:ph type="dt" sz="half" idx="10"/>
          </p:nvPr>
        </p:nvSpPr>
        <p:spPr/>
        <p:txBody>
          <a:bodyPr/>
          <a:lstStyle/>
          <a:p>
            <a:fld id="{005CD215-1C45-48A0-8534-39FFE8A7C95A}" type="datetime1">
              <a:rPr lang="en-US" smtClean="0"/>
              <a:t>5/19/25</a:t>
            </a:fld>
            <a:endParaRPr lang="en-US" dirty="0"/>
          </a:p>
        </p:txBody>
      </p:sp>
      <p:sp>
        <p:nvSpPr>
          <p:cNvPr id="4" name="Footer Placeholder 3">
            <a:extLst>
              <a:ext uri="{FF2B5EF4-FFF2-40B4-BE49-F238E27FC236}">
                <a16:creationId xmlns:a16="http://schemas.microsoft.com/office/drawing/2014/main" id="{0CEB1E2A-502B-EA43-82BE-47916B5A37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719DBF-148B-5E4D-8614-E3D170E3AD4F}"/>
              </a:ext>
            </a:extLst>
          </p:cNvPr>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97499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620AF-A26B-E149-B0EB-6D244373393F}"/>
              </a:ext>
            </a:extLst>
          </p:cNvPr>
          <p:cNvSpPr>
            <a:spLocks noGrp="1"/>
          </p:cNvSpPr>
          <p:nvPr>
            <p:ph type="dt" sz="half" idx="10"/>
          </p:nvPr>
        </p:nvSpPr>
        <p:spPr/>
        <p:txBody>
          <a:bodyPr/>
          <a:lstStyle/>
          <a:p>
            <a:fld id="{D3363A0F-DEF3-4134-98D0-2E1276938A8B}" type="datetime1">
              <a:rPr lang="en-US" smtClean="0"/>
              <a:t>5/19/25</a:t>
            </a:fld>
            <a:endParaRPr lang="en-US" dirty="0"/>
          </a:p>
        </p:txBody>
      </p:sp>
      <p:sp>
        <p:nvSpPr>
          <p:cNvPr id="3" name="Footer Placeholder 2">
            <a:extLst>
              <a:ext uri="{FF2B5EF4-FFF2-40B4-BE49-F238E27FC236}">
                <a16:creationId xmlns:a16="http://schemas.microsoft.com/office/drawing/2014/main" id="{65EDD7FF-51B4-B94D-ADA4-491A561F01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2268C4-F53F-0341-BF74-CBCDDE5917F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9438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4874-B954-DD49-9222-86FC624A3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91B081-E146-E945-BD40-760E00805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38D97D-A47F-254F-BA2D-EECC2DFF4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53F0F-B965-C143-8591-ED0A78F73B49}"/>
              </a:ext>
            </a:extLst>
          </p:cNvPr>
          <p:cNvSpPr>
            <a:spLocks noGrp="1"/>
          </p:cNvSpPr>
          <p:nvPr>
            <p:ph type="dt" sz="half" idx="10"/>
          </p:nvPr>
        </p:nvSpPr>
        <p:spPr/>
        <p:txBody>
          <a:bodyPr/>
          <a:lstStyle/>
          <a:p>
            <a:fld id="{61A2E4C8-2960-4ADD-862C-4D9643CB15AC}" type="datetime1">
              <a:rPr lang="en-US" smtClean="0"/>
              <a:t>5/19/25</a:t>
            </a:fld>
            <a:endParaRPr lang="en-US" dirty="0"/>
          </a:p>
        </p:txBody>
      </p:sp>
      <p:sp>
        <p:nvSpPr>
          <p:cNvPr id="6" name="Footer Placeholder 5">
            <a:extLst>
              <a:ext uri="{FF2B5EF4-FFF2-40B4-BE49-F238E27FC236}">
                <a16:creationId xmlns:a16="http://schemas.microsoft.com/office/drawing/2014/main" id="{88874F34-9D79-2F40-8051-4349BB0AE2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F06119-682A-7049-A9E7-09F41A55D56B}"/>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0862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43A3-51A1-8648-9890-6D2E552FB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0DD912-7CF4-DD45-9FB6-F76F802C0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FF817D-B6B5-EC4A-82B5-73A1724F6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7128B-915F-0D4D-97B3-30F1724B4C2F}"/>
              </a:ext>
            </a:extLst>
          </p:cNvPr>
          <p:cNvSpPr>
            <a:spLocks noGrp="1"/>
          </p:cNvSpPr>
          <p:nvPr>
            <p:ph type="dt" sz="half" idx="10"/>
          </p:nvPr>
        </p:nvSpPr>
        <p:spPr/>
        <p:txBody>
          <a:bodyPr/>
          <a:lstStyle/>
          <a:p>
            <a:fld id="{48BDEA15-09CD-4275-A8E0-385C965F48B0}" type="datetime1">
              <a:rPr lang="en-US" smtClean="0"/>
              <a:t>5/19/25</a:t>
            </a:fld>
            <a:endParaRPr lang="en-US" dirty="0"/>
          </a:p>
        </p:txBody>
      </p:sp>
      <p:sp>
        <p:nvSpPr>
          <p:cNvPr id="6" name="Footer Placeholder 5">
            <a:extLst>
              <a:ext uri="{FF2B5EF4-FFF2-40B4-BE49-F238E27FC236}">
                <a16:creationId xmlns:a16="http://schemas.microsoft.com/office/drawing/2014/main" id="{88409799-7377-5048-8E0A-ECB01DAAA6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18B596-F545-3347-BC33-CA88EFB4CB6C}"/>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4199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FA214-65E4-FC40-8FDC-591C033D5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808490-D4FE-A042-9C74-A76FBA3B8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EC34C-90F8-5344-8F7E-7E28E0831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8082C-0922-4249-A612-B415F5231620}" type="datetime1">
              <a:rPr lang="en-US" smtClean="0"/>
              <a:t>5/19/25</a:t>
            </a:fld>
            <a:endParaRPr lang="en-US" dirty="0"/>
          </a:p>
        </p:txBody>
      </p:sp>
      <p:sp>
        <p:nvSpPr>
          <p:cNvPr id="5" name="Footer Placeholder 4">
            <a:extLst>
              <a:ext uri="{FF2B5EF4-FFF2-40B4-BE49-F238E27FC236}">
                <a16:creationId xmlns:a16="http://schemas.microsoft.com/office/drawing/2014/main" id="{B3E38A82-A959-8C45-B231-BDF6614F4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2BA7114-2426-134A-8AA7-2EDAD2072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1203329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6A77D-B586-EA45-A4A7-5C5C211E8564}"/>
              </a:ext>
            </a:extLst>
          </p:cNvPr>
          <p:cNvSpPr>
            <a:spLocks noGrp="1"/>
          </p:cNvSpPr>
          <p:nvPr>
            <p:ph type="ctrTitle"/>
          </p:nvPr>
        </p:nvSpPr>
        <p:spPr>
          <a:xfrm>
            <a:off x="240631" y="991401"/>
            <a:ext cx="8085221" cy="2579571"/>
          </a:xfrm>
        </p:spPr>
        <p:txBody>
          <a:bodyPr>
            <a:normAutofit/>
          </a:bodyPr>
          <a:lstStyle/>
          <a:p>
            <a:pPr algn="l"/>
            <a:r>
              <a:rPr lang="en-GB" sz="4400" i="1" dirty="0">
                <a:latin typeface="Bookman Old Style" panose="02050604050505020204" pitchFamily="18" charset="0"/>
              </a:rPr>
              <a:t>“</a:t>
            </a:r>
            <a:r>
              <a:rPr lang="en-GB" sz="4400" dirty="0">
                <a:latin typeface="Bookman Old Style" panose="02050604050505020204" pitchFamily="18" charset="0"/>
              </a:rPr>
              <a:t>Trauma in </a:t>
            </a:r>
            <a:br>
              <a:rPr lang="en-GB" sz="4400" dirty="0">
                <a:latin typeface="Bookman Old Style" panose="02050604050505020204" pitchFamily="18" charset="0"/>
              </a:rPr>
            </a:br>
            <a:r>
              <a:rPr lang="en-GB" sz="4400" dirty="0">
                <a:latin typeface="Bookman Old Style" panose="02050604050505020204" pitchFamily="18" charset="0"/>
              </a:rPr>
              <a:t>Jeffrey  Eugenides’ </a:t>
            </a:r>
            <a:r>
              <a:rPr lang="en-GB" sz="4400" i="1" dirty="0">
                <a:latin typeface="Bookman Old Style" panose="02050604050505020204" pitchFamily="18" charset="0"/>
              </a:rPr>
              <a:t>Middlesex”</a:t>
            </a:r>
            <a:br>
              <a:rPr lang="en-GB" sz="4400" i="1" dirty="0">
                <a:latin typeface="Bookman Old Style" panose="02050604050505020204" pitchFamily="18" charset="0"/>
              </a:rPr>
            </a:br>
            <a:endParaRPr lang="en-GB" sz="4400" dirty="0">
              <a:latin typeface="Bookman Old Style" panose="02050604050505020204" pitchFamily="18" charset="0"/>
            </a:endParaRPr>
          </a:p>
        </p:txBody>
      </p:sp>
      <p:sp>
        <p:nvSpPr>
          <p:cNvPr id="3" name="Subtitle 2">
            <a:extLst>
              <a:ext uri="{FF2B5EF4-FFF2-40B4-BE49-F238E27FC236}">
                <a16:creationId xmlns:a16="http://schemas.microsoft.com/office/drawing/2014/main" id="{039A5794-0846-9240-8DB3-A6836BC2D7A5}"/>
              </a:ext>
            </a:extLst>
          </p:cNvPr>
          <p:cNvSpPr>
            <a:spLocks noGrp="1"/>
          </p:cNvSpPr>
          <p:nvPr>
            <p:ph type="subTitle" idx="1"/>
          </p:nvPr>
        </p:nvSpPr>
        <p:spPr>
          <a:xfrm>
            <a:off x="1617044" y="4109986"/>
            <a:ext cx="6198671" cy="1943191"/>
          </a:xfrm>
        </p:spPr>
        <p:txBody>
          <a:bodyPr>
            <a:normAutofit/>
          </a:bodyPr>
          <a:lstStyle/>
          <a:p>
            <a:pPr algn="l"/>
            <a:r>
              <a:rPr lang="en-GB" dirty="0">
                <a:latin typeface="Bookman Old Style" panose="02050604050505020204" pitchFamily="18" charset="0"/>
              </a:rPr>
              <a:t>Trends in American Literature</a:t>
            </a:r>
          </a:p>
          <a:p>
            <a:pPr algn="l"/>
            <a:r>
              <a:rPr lang="en-GB" dirty="0">
                <a:latin typeface="Bookman Old Style" panose="02050604050505020204" pitchFamily="18" charset="0"/>
              </a:rPr>
              <a:t>Dr Dora </a:t>
            </a:r>
            <a:r>
              <a:rPr lang="en-GB" dirty="0" err="1">
                <a:latin typeface="Bookman Old Style" panose="02050604050505020204" pitchFamily="18" charset="0"/>
              </a:rPr>
              <a:t>Tsimpouki</a:t>
            </a:r>
            <a:endParaRPr lang="en-GB" dirty="0">
              <a:latin typeface="Bookman Old Style" panose="02050604050505020204" pitchFamily="18" charset="0"/>
            </a:endParaRPr>
          </a:p>
          <a:p>
            <a:pPr algn="l"/>
            <a:r>
              <a:rPr lang="en-GB" dirty="0">
                <a:latin typeface="Bookman Old Style" panose="02050604050505020204" pitchFamily="18" charset="0"/>
              </a:rPr>
              <a:t>Presentation by</a:t>
            </a:r>
          </a:p>
          <a:p>
            <a:pPr algn="l"/>
            <a:r>
              <a:rPr lang="en-GB" dirty="0">
                <a:latin typeface="Bookman Old Style" panose="02050604050505020204" pitchFamily="18" charset="0"/>
              </a:rPr>
              <a:t>Dr Lona Moutafidou </a:t>
            </a:r>
          </a:p>
        </p:txBody>
      </p:sp>
      <p:pic>
        <p:nvPicPr>
          <p:cNvPr id="4" name="Picture 3">
            <a:extLst>
              <a:ext uri="{FF2B5EF4-FFF2-40B4-BE49-F238E27FC236}">
                <a16:creationId xmlns:a16="http://schemas.microsoft.com/office/drawing/2014/main" id="{E836CBA5-C8CC-53F7-D273-304DF45F9502}"/>
              </a:ext>
            </a:extLst>
          </p:cNvPr>
          <p:cNvPicPr>
            <a:picLocks noChangeAspect="1"/>
          </p:cNvPicPr>
          <p:nvPr/>
        </p:nvPicPr>
        <p:blipFill rotWithShape="1">
          <a:blip r:embed="rId2"/>
          <a:srcRect l="2360" r="106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4619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newspapers">
            <a:extLst>
              <a:ext uri="{FF2B5EF4-FFF2-40B4-BE49-F238E27FC236}">
                <a16:creationId xmlns:a16="http://schemas.microsoft.com/office/drawing/2014/main" id="{4CC9BEAE-520D-FB65-0D28-43B52FAFA5AB}"/>
              </a:ext>
            </a:extLst>
          </p:cNvPr>
          <p:cNvPicPr>
            <a:picLocks noChangeAspect="1"/>
          </p:cNvPicPr>
          <p:nvPr/>
        </p:nvPicPr>
        <p:blipFill>
          <a:blip r:embed="rId2"/>
          <a:srcRect t="9565" b="2099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6E30-6362-36EC-E38C-83CDE449A41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latin typeface="Bookman Old Style" panose="02050604050505020204" pitchFamily="18" charset="0"/>
              </a:rPr>
              <a:t>Historical Trauma</a:t>
            </a:r>
          </a:p>
        </p:txBody>
      </p:sp>
    </p:spTree>
    <p:extLst>
      <p:ext uri="{BB962C8B-B14F-4D97-AF65-F5344CB8AC3E}">
        <p14:creationId xmlns:p14="http://schemas.microsoft.com/office/powerpoint/2010/main" val="381057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orking at Ford's Factory | American Experience | Official Site | PBS">
            <a:extLst>
              <a:ext uri="{FF2B5EF4-FFF2-40B4-BE49-F238E27FC236}">
                <a16:creationId xmlns:a16="http://schemas.microsoft.com/office/drawing/2014/main" id="{4A57431D-E3AA-0419-3362-3474D0CE0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7" b="9742"/>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19FCC-C6F4-9C40-B9E5-2348A78E58B9}"/>
              </a:ext>
            </a:extLst>
          </p:cNvPr>
          <p:cNvSpPr>
            <a:spLocks noGrp="1"/>
          </p:cNvSpPr>
          <p:nvPr>
            <p:ph type="title"/>
          </p:nvPr>
        </p:nvSpPr>
        <p:spPr>
          <a:xfrm>
            <a:off x="7531610" y="165101"/>
            <a:ext cx="4304790" cy="1346199"/>
          </a:xfrm>
        </p:spPr>
        <p:txBody>
          <a:bodyPr>
            <a:normAutofit/>
          </a:bodyPr>
          <a:lstStyle/>
          <a:p>
            <a:r>
              <a:rPr lang="en-GB" sz="4000" dirty="0">
                <a:latin typeface="Bookman Old Style" panose="02050604050505020204" pitchFamily="18" charset="0"/>
              </a:rPr>
              <a:t>The Detroit Ford Factory</a:t>
            </a:r>
          </a:p>
        </p:txBody>
      </p:sp>
      <p:sp>
        <p:nvSpPr>
          <p:cNvPr id="3" name="Content Placeholder 2">
            <a:extLst>
              <a:ext uri="{FF2B5EF4-FFF2-40B4-BE49-F238E27FC236}">
                <a16:creationId xmlns:a16="http://schemas.microsoft.com/office/drawing/2014/main" id="{78A35ED5-F6B2-EA40-956A-4037EA580D12}"/>
              </a:ext>
            </a:extLst>
          </p:cNvPr>
          <p:cNvSpPr>
            <a:spLocks noGrp="1"/>
          </p:cNvSpPr>
          <p:nvPr>
            <p:ph idx="1"/>
          </p:nvPr>
        </p:nvSpPr>
        <p:spPr>
          <a:xfrm>
            <a:off x="7353300" y="1676392"/>
            <a:ext cx="4610100" cy="5016508"/>
          </a:xfrm>
        </p:spPr>
        <p:txBody>
          <a:bodyPr>
            <a:normAutofit fontScale="92500" lnSpcReduction="10000"/>
          </a:bodyPr>
          <a:lstStyle/>
          <a:p>
            <a:r>
              <a:rPr lang="en-GR" sz="2000" dirty="0">
                <a:effectLst/>
                <a:latin typeface="Bookman Old Style" panose="02050604050505020204" pitchFamily="18" charset="0"/>
                <a:ea typeface="Times New Roman" panose="02020603050405020304" pitchFamily="18" charset="0"/>
              </a:rPr>
              <a:t>“</a:t>
            </a:r>
            <a:r>
              <a:rPr lang="en-GR" sz="2000" b="1" dirty="0">
                <a:effectLst/>
                <a:latin typeface="Bookman Old Style" panose="02050604050505020204" pitchFamily="18" charset="0"/>
                <a:ea typeface="Times New Roman" panose="02020603050405020304" pitchFamily="18" charset="0"/>
              </a:rPr>
              <a:t>Historical</a:t>
            </a:r>
            <a:r>
              <a:rPr lang="en-GR" sz="2000" dirty="0">
                <a:effectLst/>
                <a:latin typeface="Bookman Old Style" panose="02050604050505020204" pitchFamily="18" charset="0"/>
                <a:ea typeface="Times New Roman" panose="02020603050405020304" pitchFamily="18" charset="0"/>
              </a:rPr>
              <a:t> </a:t>
            </a:r>
            <a:r>
              <a:rPr lang="en-GR" sz="2000" b="1" dirty="0">
                <a:effectLst/>
                <a:latin typeface="Bookman Old Style" panose="02050604050505020204" pitchFamily="18" charset="0"/>
                <a:ea typeface="Times New Roman" panose="02020603050405020304" pitchFamily="18" charset="0"/>
              </a:rPr>
              <a:t>fact</a:t>
            </a:r>
            <a:r>
              <a:rPr lang="en-GR" sz="2000" dirty="0">
                <a:effectLst/>
                <a:latin typeface="Bookman Old Style" panose="02050604050505020204" pitchFamily="18" charset="0"/>
                <a:ea typeface="Times New Roman" panose="02020603050405020304" pitchFamily="18" charset="0"/>
              </a:rPr>
              <a:t>: people stopped being human in 1913. That was the year that Henry Ford put his cars on rollers and made his workers adopt the speed of the assembly line” (95). </a:t>
            </a:r>
          </a:p>
          <a:p>
            <a:r>
              <a:rPr lang="en-GR" sz="2000" dirty="0">
                <a:effectLst/>
                <a:latin typeface="Bookman Old Style" panose="02050604050505020204" pitchFamily="18" charset="0"/>
                <a:ea typeface="Times New Roman" panose="02020603050405020304" pitchFamily="18" charset="0"/>
              </a:rPr>
              <a:t>“No one says a word” (95). </a:t>
            </a:r>
          </a:p>
          <a:p>
            <a:r>
              <a:rPr lang="en-GR" sz="2000" dirty="0">
                <a:effectLst/>
                <a:latin typeface="Bookman Old Style" panose="02050604050505020204" pitchFamily="18" charset="0"/>
                <a:ea typeface="Times New Roman" panose="02020603050405020304" pitchFamily="18" charset="0"/>
              </a:rPr>
              <a:t>“[e]very fourteen seconds Wierzbicki reams a bearing and Stephanides grinds a bearing and O’Malley attaches a bearing to a camshaft” (95, x6). </a:t>
            </a:r>
          </a:p>
          <a:p>
            <a:r>
              <a:rPr lang="en-GR" sz="2000" dirty="0">
                <a:effectLst/>
                <a:latin typeface="Bookman Old Style" panose="02050604050505020204" pitchFamily="18" charset="0"/>
                <a:ea typeface="Times New Roman" panose="02020603050405020304" pitchFamily="18" charset="0"/>
              </a:rPr>
              <a:t>“it was </a:t>
            </a:r>
            <a:r>
              <a:rPr lang="en-GR" sz="2000" b="1" dirty="0">
                <a:effectLst/>
                <a:latin typeface="Bookman Old Style" panose="02050604050505020204" pitchFamily="18" charset="0"/>
                <a:ea typeface="Times New Roman" panose="02020603050405020304" pitchFamily="18" charset="0"/>
              </a:rPr>
              <a:t>established by Mr. Ford </a:t>
            </a:r>
            <a:r>
              <a:rPr lang="en-GR" sz="2000" dirty="0">
                <a:effectLst/>
                <a:latin typeface="Bookman Old Style" panose="02050604050505020204" pitchFamily="18" charset="0"/>
                <a:ea typeface="Times New Roman" panose="02020603050405020304" pitchFamily="18" charset="0"/>
              </a:rPr>
              <a:t>. . . that no man is to receive the money who cannot use it advisedly and conservatively (100). </a:t>
            </a:r>
            <a:endParaRPr lang="en-US" sz="2000" dirty="0">
              <a:latin typeface="Bookman Old Style" panose="02050604050505020204" pitchFamily="18" charset="0"/>
            </a:endParaRPr>
          </a:p>
          <a:p>
            <a:r>
              <a:rPr lang="en-US" sz="2000" dirty="0">
                <a:latin typeface="Bookman Old Style" panose="02050604050505020204" pitchFamily="18" charset="0"/>
              </a:rPr>
              <a:t>Lefty: a proletariat immigrant, an unclassifiable ethnic Other </a:t>
            </a:r>
          </a:p>
          <a:p>
            <a:endParaRPr lang="en-US" sz="1400" dirty="0">
              <a:latin typeface="Bookman Old Style" panose="02050604050505020204" pitchFamily="18" charset="0"/>
            </a:endParaRPr>
          </a:p>
        </p:txBody>
      </p:sp>
    </p:spTree>
    <p:extLst>
      <p:ext uri="{BB962C8B-B14F-4D97-AF65-F5344CB8AC3E}">
        <p14:creationId xmlns:p14="http://schemas.microsoft.com/office/powerpoint/2010/main" val="204027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extBox 1">
            <a:extLst>
              <a:ext uri="{FF2B5EF4-FFF2-40B4-BE49-F238E27FC236}">
                <a16:creationId xmlns:a16="http://schemas.microsoft.com/office/drawing/2014/main" id="{7C63D2A6-F48D-99A9-E375-A96CDB9C8EB7}"/>
              </a:ext>
            </a:extLst>
          </p:cNvPr>
          <p:cNvSpPr txBox="1"/>
          <p:nvPr/>
        </p:nvSpPr>
        <p:spPr>
          <a:xfrm>
            <a:off x="125128" y="643467"/>
            <a:ext cx="3664277"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Bookman Old Style" panose="02050604050505020204" pitchFamily="18" charset="0"/>
                <a:ea typeface="+mj-ea"/>
                <a:cs typeface="+mj-cs"/>
              </a:rPr>
              <a:t>The 1929 Depression</a:t>
            </a:r>
          </a:p>
        </p:txBody>
      </p:sp>
      <p:graphicFrame>
        <p:nvGraphicFramePr>
          <p:cNvPr id="33" name="TextBox 2">
            <a:extLst>
              <a:ext uri="{FF2B5EF4-FFF2-40B4-BE49-F238E27FC236}">
                <a16:creationId xmlns:a16="http://schemas.microsoft.com/office/drawing/2014/main" id="{1BD08553-63D0-25E7-AD71-FEADCBDFFBFC}"/>
              </a:ext>
            </a:extLst>
          </p:cNvPr>
          <p:cNvGraphicFramePr/>
          <p:nvPr>
            <p:extLst>
              <p:ext uri="{D42A27DB-BD31-4B8C-83A1-F6EECF244321}">
                <p14:modId xmlns:p14="http://schemas.microsoft.com/office/powerpoint/2010/main" val="3395598701"/>
              </p:ext>
            </p:extLst>
          </p:nvPr>
        </p:nvGraphicFramePr>
        <p:xfrm>
          <a:off x="4735629" y="308008"/>
          <a:ext cx="6872438" cy="6468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89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54D88-43DC-A94C-A41B-AC4982BFEB53}"/>
              </a:ext>
            </a:extLst>
          </p:cNvPr>
          <p:cNvSpPr>
            <a:spLocks noGrp="1"/>
          </p:cNvSpPr>
          <p:nvPr>
            <p:ph type="title"/>
          </p:nvPr>
        </p:nvSpPr>
        <p:spPr>
          <a:xfrm>
            <a:off x="206506" y="365126"/>
            <a:ext cx="5883011" cy="1307558"/>
          </a:xfrm>
        </p:spPr>
        <p:txBody>
          <a:bodyPr>
            <a:normAutofit/>
          </a:bodyPr>
          <a:lstStyle/>
          <a:p>
            <a:r>
              <a:rPr lang="en-GB" dirty="0">
                <a:latin typeface="Bookman Old Style" panose="02050604050505020204" pitchFamily="18" charset="0"/>
              </a:rPr>
              <a:t>The Detroit Riots 1967</a:t>
            </a:r>
          </a:p>
        </p:txBody>
      </p:sp>
      <p:sp>
        <p:nvSpPr>
          <p:cNvPr id="3" name="Content Placeholder 2">
            <a:extLst>
              <a:ext uri="{FF2B5EF4-FFF2-40B4-BE49-F238E27FC236}">
                <a16:creationId xmlns:a16="http://schemas.microsoft.com/office/drawing/2014/main" id="{EE3139C3-18FC-2B46-90DA-96C60E1BDDA4}"/>
              </a:ext>
            </a:extLst>
          </p:cNvPr>
          <p:cNvSpPr>
            <a:spLocks noGrp="1"/>
          </p:cNvSpPr>
          <p:nvPr>
            <p:ph idx="1"/>
          </p:nvPr>
        </p:nvSpPr>
        <p:spPr>
          <a:xfrm>
            <a:off x="206506" y="1773044"/>
            <a:ext cx="5251316" cy="4932556"/>
          </a:xfrm>
        </p:spPr>
        <p:txBody>
          <a:bodyPr>
            <a:noAutofit/>
          </a:bodyPr>
          <a:lstStyle/>
          <a:p>
            <a:pPr algn="just"/>
            <a:r>
              <a:rPr lang="en-GR" sz="2000" dirty="0">
                <a:effectLst/>
                <a:latin typeface="Bookman Old Style" panose="02050604050505020204" pitchFamily="18" charset="0"/>
                <a:ea typeface="Times New Roman" panose="02020603050405020304" pitchFamily="18" charset="0"/>
              </a:rPr>
              <a:t>“history issues from a belated construction where bereaved memory and the spectrality of past suffering have the potential to disrupt any pretense to a </a:t>
            </a:r>
            <a:r>
              <a:rPr lang="en-GR" sz="2000" b="1" dirty="0">
                <a:effectLst/>
                <a:latin typeface="Bookman Old Style" panose="02050604050505020204" pitchFamily="18" charset="0"/>
                <a:ea typeface="Times New Roman" panose="02020603050405020304" pitchFamily="18" charset="0"/>
              </a:rPr>
              <a:t>homogeneous social totality </a:t>
            </a:r>
            <a:r>
              <a:rPr lang="en-GR" sz="2000" dirty="0">
                <a:effectLst/>
                <a:latin typeface="Bookman Old Style" panose="02050604050505020204" pitchFamily="18" charset="0"/>
                <a:ea typeface="Times New Roman" panose="02020603050405020304" pitchFamily="18" charset="0"/>
              </a:rPr>
              <a:t>and disclose ongoing form of social injustice” (Clewell 14</a:t>
            </a:r>
            <a:r>
              <a:rPr lang="en-GB" sz="2000" dirty="0">
                <a:effectLst/>
                <a:latin typeface="Bookman Old Style" panose="02050604050505020204" pitchFamily="18" charset="0"/>
                <a:ea typeface="Times New Roman" panose="02020603050405020304" pitchFamily="18" charset="0"/>
                <a:cs typeface="Times New Roman" panose="02020603050405020304" pitchFamily="18" charset="0"/>
              </a:rPr>
              <a:t>-15</a:t>
            </a:r>
            <a:r>
              <a:rPr lang="en-GR" sz="2000" dirty="0">
                <a:effectLst/>
                <a:latin typeface="Bookman Old Style" panose="02050604050505020204" pitchFamily="18" charset="0"/>
                <a:ea typeface="Times New Roman" panose="02020603050405020304" pitchFamily="18" charset="0"/>
                <a:cs typeface="Times New Roman" panose="02020603050405020304" pitchFamily="18" charset="0"/>
              </a:rPr>
              <a:t>). Which part of the novel refers to this pretense?</a:t>
            </a:r>
            <a:endParaRPr lang="en-US" sz="2000" dirty="0">
              <a:latin typeface="Bookman Old Style" panose="02050604050505020204" pitchFamily="18" charset="0"/>
            </a:endParaRPr>
          </a:p>
          <a:p>
            <a:pPr algn="ctr"/>
            <a:r>
              <a:rPr lang="en-GR" sz="2000" dirty="0">
                <a:effectLst/>
                <a:latin typeface="Bookman Old Style" panose="02050604050505020204" pitchFamily="18" charset="0"/>
                <a:ea typeface="Times New Roman" panose="02020603050405020304" pitchFamily="18" charset="0"/>
              </a:rPr>
              <a:t>“Cal’s hermaphroditism emerges with the turmoil of Detroit and the family’s relocation” (Athanassakis 220).</a:t>
            </a:r>
          </a:p>
          <a:p>
            <a:pPr algn="ctr"/>
            <a:r>
              <a:rPr lang="en-GR" sz="2000" dirty="0">
                <a:effectLst/>
                <a:latin typeface="Bookman Old Style" panose="02050604050505020204" pitchFamily="18" charset="0"/>
                <a:ea typeface="Times New Roman" panose="02020603050405020304" pitchFamily="18" charset="0"/>
              </a:rPr>
              <a:t>a re-examination of historical/political processes can lead to a redefinition of a third generation’s fluid immigrant body</a:t>
            </a:r>
            <a:endParaRPr lang="en-US" sz="2000" dirty="0">
              <a:latin typeface="Bookman Old Style" panose="02050604050505020204" pitchFamily="18" charset="0"/>
            </a:endParaRPr>
          </a:p>
          <a:p>
            <a:pPr algn="just"/>
            <a:endParaRPr lang="en-US" sz="2000" dirty="0">
              <a:latin typeface="Bookman Old Style" panose="02050604050505020204" pitchFamily="18" charset="0"/>
            </a:endParaRPr>
          </a:p>
        </p:txBody>
      </p:sp>
      <p:pic>
        <p:nvPicPr>
          <p:cNvPr id="4" name="Picture 4" descr="He helped start 1967 Detroit riot, now his son struggles with the legacy">
            <a:extLst>
              <a:ext uri="{FF2B5EF4-FFF2-40B4-BE49-F238E27FC236}">
                <a16:creationId xmlns:a16="http://schemas.microsoft.com/office/drawing/2014/main" id="{3E77FFA8-AA3E-E142-A322-C484ACD3DD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09" r="32966"/>
          <a:stretch/>
        </p:blipFill>
        <p:spPr bwMode="auto">
          <a:xfrm>
            <a:off x="5413853" y="-658423"/>
            <a:ext cx="6778147" cy="845963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3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54D88-43DC-A94C-A41B-AC4982BFEB53}"/>
              </a:ext>
            </a:extLst>
          </p:cNvPr>
          <p:cNvSpPr>
            <a:spLocks noGrp="1"/>
          </p:cNvSpPr>
          <p:nvPr>
            <p:ph type="title"/>
          </p:nvPr>
        </p:nvSpPr>
        <p:spPr>
          <a:xfrm>
            <a:off x="206506" y="365125"/>
            <a:ext cx="5883011" cy="1807305"/>
          </a:xfrm>
        </p:spPr>
        <p:txBody>
          <a:bodyPr>
            <a:normAutofit/>
          </a:bodyPr>
          <a:lstStyle/>
          <a:p>
            <a:r>
              <a:rPr lang="en-GB" dirty="0">
                <a:latin typeface="Bookman Old Style" panose="02050604050505020204" pitchFamily="18" charset="0"/>
              </a:rPr>
              <a:t>The Detroit Riots 1967</a:t>
            </a:r>
          </a:p>
        </p:txBody>
      </p:sp>
      <p:sp>
        <p:nvSpPr>
          <p:cNvPr id="3" name="Content Placeholder 2">
            <a:extLst>
              <a:ext uri="{FF2B5EF4-FFF2-40B4-BE49-F238E27FC236}">
                <a16:creationId xmlns:a16="http://schemas.microsoft.com/office/drawing/2014/main" id="{EE3139C3-18FC-2B46-90DA-96C60E1BDDA4}"/>
              </a:ext>
            </a:extLst>
          </p:cNvPr>
          <p:cNvSpPr>
            <a:spLocks noGrp="1"/>
          </p:cNvSpPr>
          <p:nvPr>
            <p:ph idx="1"/>
          </p:nvPr>
        </p:nvSpPr>
        <p:spPr>
          <a:xfrm>
            <a:off x="206506" y="2257778"/>
            <a:ext cx="5251316" cy="4447822"/>
          </a:xfrm>
        </p:spPr>
        <p:txBody>
          <a:bodyPr>
            <a:noAutofit/>
          </a:bodyPr>
          <a:lstStyle/>
          <a:p>
            <a:pPr algn="just"/>
            <a:r>
              <a:rPr lang="en-US" sz="2000" dirty="0">
                <a:latin typeface="Bookman Old Style" panose="02050604050505020204" pitchFamily="18" charset="0"/>
              </a:rPr>
              <a:t>“We were ready to accept the Negroes. We weren’t prejudiced against them. We wanted to include them in our society </a:t>
            </a:r>
            <a:r>
              <a:rPr lang="en-US" sz="2000" b="1" i="1" dirty="0">
                <a:latin typeface="Bookman Old Style" panose="02050604050505020204" pitchFamily="18" charset="0"/>
              </a:rPr>
              <a:t>if they would only act normal</a:t>
            </a:r>
            <a:r>
              <a:rPr lang="en-US" sz="2000" b="1" dirty="0">
                <a:latin typeface="Bookman Old Style" panose="02050604050505020204" pitchFamily="18" charset="0"/>
              </a:rPr>
              <a:t>!</a:t>
            </a:r>
            <a:r>
              <a:rPr lang="en-US" sz="2000" dirty="0">
                <a:latin typeface="Bookman Old Style" panose="02050604050505020204" pitchFamily="18" charset="0"/>
              </a:rPr>
              <a:t>” (Eugenides 240). </a:t>
            </a:r>
          </a:p>
          <a:p>
            <a:pPr algn="just"/>
            <a:endParaRPr lang="en-US" sz="2000" dirty="0">
              <a:latin typeface="Bookman Old Style" panose="02050604050505020204" pitchFamily="18" charset="0"/>
            </a:endParaRPr>
          </a:p>
          <a:p>
            <a:pPr algn="just"/>
            <a:r>
              <a:rPr lang="en-US" sz="2000" dirty="0">
                <a:latin typeface="Bookman Old Style" panose="02050604050505020204" pitchFamily="18" charset="0"/>
              </a:rPr>
              <a:t>Normativity and normality</a:t>
            </a:r>
          </a:p>
          <a:p>
            <a:pPr marL="0" indent="0" algn="ctr">
              <a:buNone/>
            </a:pPr>
            <a:r>
              <a:rPr lang="en-US" sz="2000" dirty="0">
                <a:latin typeface="Bookman Old Style" panose="02050604050505020204" pitchFamily="18" charset="0"/>
              </a:rPr>
              <a:t> VS</a:t>
            </a:r>
          </a:p>
          <a:p>
            <a:pPr algn="just"/>
            <a:r>
              <a:rPr lang="en-US" sz="2000" dirty="0">
                <a:latin typeface="Bookman Old Style" panose="02050604050505020204" pitchFamily="18" charset="0"/>
                <a:ea typeface="Calibri" panose="020F0502020204030204" pitchFamily="34" charset="0"/>
              </a:rPr>
              <a:t>chronic poverty and institutionalized marginalization </a:t>
            </a:r>
          </a:p>
          <a:p>
            <a:pPr algn="just"/>
            <a:r>
              <a:rPr lang="en-US" sz="2000" dirty="0">
                <a:latin typeface="Bookman Old Style" panose="02050604050505020204" pitchFamily="18" charset="0"/>
                <a:ea typeface="Calibri" panose="020F0502020204030204" pitchFamily="34" charset="0"/>
              </a:rPr>
              <a:t>police brutality, discrimination and exploitation of the black prostitutes </a:t>
            </a:r>
            <a:endParaRPr lang="en-US" sz="2000" dirty="0">
              <a:latin typeface="Bookman Old Style" panose="02050604050505020204" pitchFamily="18" charset="0"/>
            </a:endParaRPr>
          </a:p>
          <a:p>
            <a:pPr algn="just"/>
            <a:endParaRPr lang="en-US" sz="2000" dirty="0">
              <a:latin typeface="Bookman Old Style" panose="02050604050505020204" pitchFamily="18" charset="0"/>
            </a:endParaRPr>
          </a:p>
          <a:p>
            <a:pPr algn="just"/>
            <a:endParaRPr lang="en-US" sz="2000" dirty="0">
              <a:latin typeface="Bookman Old Style" panose="02050604050505020204" pitchFamily="18" charset="0"/>
            </a:endParaRPr>
          </a:p>
        </p:txBody>
      </p:sp>
      <p:pic>
        <p:nvPicPr>
          <p:cNvPr id="4" name="Picture 4" descr="He helped start 1967 Detroit riot, now his son struggles with the legacy">
            <a:extLst>
              <a:ext uri="{FF2B5EF4-FFF2-40B4-BE49-F238E27FC236}">
                <a16:creationId xmlns:a16="http://schemas.microsoft.com/office/drawing/2014/main" id="{3E77FFA8-AA3E-E142-A322-C484ACD3DD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09" r="32966"/>
          <a:stretch/>
        </p:blipFill>
        <p:spPr bwMode="auto">
          <a:xfrm>
            <a:off x="5413853" y="-658423"/>
            <a:ext cx="6778147" cy="845963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4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640080" y="1516565"/>
            <a:ext cx="3664291" cy="4098421"/>
          </a:xfrm>
        </p:spPr>
        <p:txBody>
          <a:bodyPr>
            <a:normAutofit/>
          </a:bodyPr>
          <a:lstStyle/>
          <a:p>
            <a:r>
              <a:rPr lang="en-GB" sz="3600" dirty="0">
                <a:solidFill>
                  <a:schemeClr val="tx2"/>
                </a:solidFill>
                <a:latin typeface="Bookman Old Style" panose="02050604050505020204" pitchFamily="18" charset="0"/>
              </a:rPr>
              <a:t>Metamorphosis</a:t>
            </a:r>
            <a:br>
              <a:rPr lang="en-GB" sz="3600" dirty="0">
                <a:solidFill>
                  <a:schemeClr val="tx2"/>
                </a:solidFill>
                <a:latin typeface="Bookman Old Style" panose="02050604050505020204" pitchFamily="18" charset="0"/>
              </a:rPr>
            </a:br>
            <a:br>
              <a:rPr lang="en-GB" sz="3600" dirty="0">
                <a:solidFill>
                  <a:schemeClr val="tx2"/>
                </a:solidFill>
                <a:latin typeface="Bookman Old Style" panose="02050604050505020204" pitchFamily="18" charset="0"/>
              </a:rPr>
            </a:br>
            <a:r>
              <a:rPr lang="en-GB" sz="3600" dirty="0">
                <a:solidFill>
                  <a:schemeClr val="tx2"/>
                </a:solidFill>
                <a:latin typeface="Bookman Old Style" panose="02050604050505020204" pitchFamily="18" charset="0"/>
              </a:rPr>
              <a:t>and</a:t>
            </a:r>
            <a:br>
              <a:rPr lang="en-GB" sz="3600" dirty="0">
                <a:solidFill>
                  <a:schemeClr val="tx2"/>
                </a:solidFill>
                <a:latin typeface="Bookman Old Style" panose="02050604050505020204" pitchFamily="18" charset="0"/>
              </a:rPr>
            </a:br>
            <a:br>
              <a:rPr lang="en-GB" sz="3600" dirty="0">
                <a:solidFill>
                  <a:schemeClr val="tx2"/>
                </a:solidFill>
                <a:latin typeface="Bookman Old Style" panose="02050604050505020204" pitchFamily="18" charset="0"/>
              </a:rPr>
            </a:br>
            <a:r>
              <a:rPr lang="en-GB" sz="3600" dirty="0">
                <a:solidFill>
                  <a:schemeClr val="tx2"/>
                </a:solidFill>
                <a:latin typeface="Bookman Old Style" panose="02050604050505020204" pitchFamily="18" charset="0"/>
              </a:rPr>
              <a:t>Re-appropriation </a:t>
            </a:r>
            <a:br>
              <a:rPr lang="en-GB" sz="3600" dirty="0">
                <a:solidFill>
                  <a:schemeClr val="tx2"/>
                </a:solidFill>
                <a:latin typeface="Bookman Old Style" panose="02050604050505020204" pitchFamily="18" charset="0"/>
              </a:rPr>
            </a:br>
            <a:br>
              <a:rPr lang="en-GB" sz="3600" dirty="0">
                <a:solidFill>
                  <a:schemeClr val="tx2"/>
                </a:solidFill>
                <a:latin typeface="Bookman Old Style" panose="02050604050505020204" pitchFamily="18" charset="0"/>
              </a:rPr>
            </a:br>
            <a:r>
              <a:rPr lang="en-GB" sz="3600" dirty="0">
                <a:solidFill>
                  <a:schemeClr val="tx2"/>
                </a:solidFill>
                <a:latin typeface="Bookman Old Style" panose="02050604050505020204" pitchFamily="18" charset="0"/>
              </a:rPr>
              <a:t>of trauma</a:t>
            </a: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5215811" y="827657"/>
            <a:ext cx="6562165" cy="5562261"/>
          </a:xfrm>
        </p:spPr>
        <p:txBody>
          <a:bodyPr anchor="ctr">
            <a:normAutofit/>
          </a:bodyPr>
          <a:lstStyle/>
          <a:p>
            <a:pPr algn="just"/>
            <a:r>
              <a:rPr lang="en-GR" sz="2200" dirty="0">
                <a:effectLst/>
                <a:latin typeface="Bookman Old Style" panose="02050604050505020204" pitchFamily="18" charset="0"/>
                <a:ea typeface="Times New Roman" panose="02020603050405020304" pitchFamily="18" charset="0"/>
              </a:rPr>
              <a:t>Desdemona:</a:t>
            </a:r>
          </a:p>
          <a:p>
            <a:pPr marL="0" indent="0" algn="just">
              <a:buNone/>
            </a:pPr>
            <a:r>
              <a:rPr lang="en-GR" sz="2200" dirty="0">
                <a:effectLst/>
                <a:latin typeface="Bookman Old Style" panose="02050604050505020204" pitchFamily="18" charset="0"/>
                <a:ea typeface="Times New Roman" panose="02020603050405020304" pitchFamily="18" charset="0"/>
              </a:rPr>
              <a:t>“Oh my God! Is like Smyrna! Look at the </a:t>
            </a:r>
            <a:r>
              <a:rPr lang="en-GR" sz="2200" i="1" dirty="0">
                <a:effectLst/>
                <a:latin typeface="Bookman Old Style" panose="02050604050505020204" pitchFamily="18" charset="0"/>
                <a:ea typeface="Times New Roman" panose="02020603050405020304" pitchFamily="18" charset="0"/>
              </a:rPr>
              <a:t>mavros</a:t>
            </a:r>
            <a:r>
              <a:rPr lang="en-GR" sz="2200" dirty="0">
                <a:effectLst/>
                <a:latin typeface="Bookman Old Style" panose="02050604050505020204" pitchFamily="18" charset="0"/>
                <a:ea typeface="Times New Roman" panose="02020603050405020304" pitchFamily="18" charset="0"/>
              </a:rPr>
              <a:t>! Like the Turks they are burning everything!” (240)</a:t>
            </a:r>
          </a:p>
          <a:p>
            <a:pPr marL="0" indent="0" algn="just">
              <a:buNone/>
            </a:pPr>
            <a:endParaRPr lang="en-GR" sz="2200" dirty="0">
              <a:effectLst/>
              <a:latin typeface="Bookman Old Style" panose="02050604050505020204" pitchFamily="18" charset="0"/>
              <a:ea typeface="Times New Roman" panose="02020603050405020304" pitchFamily="18" charset="0"/>
            </a:endParaRPr>
          </a:p>
          <a:p>
            <a:pPr algn="just"/>
            <a:r>
              <a:rPr lang="en-US" sz="2200" dirty="0">
                <a:solidFill>
                  <a:schemeClr val="tx2"/>
                </a:solidFill>
                <a:latin typeface="Bookman Old Style" panose="02050604050505020204" pitchFamily="18" charset="0"/>
              </a:rPr>
              <a:t>Callie:</a:t>
            </a:r>
          </a:p>
          <a:p>
            <a:pPr marL="0" indent="0" algn="just">
              <a:buNone/>
            </a:pPr>
            <a:r>
              <a:rPr lang="en-US" sz="2200" dirty="0">
                <a:solidFill>
                  <a:schemeClr val="tx2"/>
                </a:solidFill>
                <a:latin typeface="Bookman Old Style" panose="02050604050505020204" pitchFamily="18" charset="0"/>
              </a:rPr>
              <a:t>“I’d already heard so much about Smyrna in my seven years that I watched closely to see what it has been like. But I didn’t understand. Sure, buildings were burning, bodies were lying in the street, but </a:t>
            </a:r>
            <a:r>
              <a:rPr lang="en-US" sz="2200" b="1" dirty="0">
                <a:solidFill>
                  <a:schemeClr val="tx2"/>
                </a:solidFill>
                <a:latin typeface="Bookman Old Style" panose="02050604050505020204" pitchFamily="18" charset="0"/>
              </a:rPr>
              <a:t>the mood wasn’t one of desperation</a:t>
            </a:r>
            <a:r>
              <a:rPr lang="en-US" sz="2200" dirty="0">
                <a:solidFill>
                  <a:schemeClr val="tx2"/>
                </a:solidFill>
                <a:latin typeface="Bookman Old Style" panose="02050604050505020204" pitchFamily="18" charset="0"/>
              </a:rPr>
              <a:t>. I’d never seen people so happy in my entire life . . . </a:t>
            </a:r>
            <a:r>
              <a:rPr lang="en-US" sz="2200" b="1" dirty="0">
                <a:solidFill>
                  <a:schemeClr val="tx2"/>
                </a:solidFill>
                <a:latin typeface="Bookman Old Style" panose="02050604050505020204" pitchFamily="18" charset="0"/>
              </a:rPr>
              <a:t>It looked more like a block party that it did a riot</a:t>
            </a:r>
            <a:r>
              <a:rPr lang="en-US" sz="2200" dirty="0">
                <a:solidFill>
                  <a:schemeClr val="tx2"/>
                </a:solidFill>
                <a:latin typeface="Bookman Old Style" panose="02050604050505020204" pitchFamily="18" charset="0"/>
              </a:rPr>
              <a:t>” (Eugenides 240).</a:t>
            </a:r>
            <a:r>
              <a:rPr lang="en-GR" sz="3200" dirty="0">
                <a:solidFill>
                  <a:schemeClr val="tx2"/>
                </a:solidFill>
                <a:effectLst/>
                <a:latin typeface="Bookman Old Style" panose="02050604050505020204" pitchFamily="18" charset="0"/>
              </a:rPr>
              <a:t> </a:t>
            </a:r>
            <a:endParaRPr lang="en-GB" sz="3200" dirty="0">
              <a:solidFill>
                <a:schemeClr val="tx2"/>
              </a:solidFill>
              <a:latin typeface="Bookman Old Style" panose="02050604050505020204" pitchFamily="18" charset="0"/>
            </a:endParaRPr>
          </a:p>
        </p:txBody>
      </p:sp>
    </p:spTree>
    <p:extLst>
      <p:ext uri="{BB962C8B-B14F-4D97-AF65-F5344CB8AC3E}">
        <p14:creationId xmlns:p14="http://schemas.microsoft.com/office/powerpoint/2010/main" val="212994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3B769-8A38-7549-AFFA-E408BDCA919D}"/>
              </a:ext>
            </a:extLst>
          </p:cNvPr>
          <p:cNvSpPr>
            <a:spLocks noGrp="1"/>
          </p:cNvSpPr>
          <p:nvPr>
            <p:ph type="title"/>
          </p:nvPr>
        </p:nvSpPr>
        <p:spPr>
          <a:xfrm>
            <a:off x="8521701" y="1"/>
            <a:ext cx="3213100" cy="1892299"/>
          </a:xfrm>
        </p:spPr>
        <p:txBody>
          <a:bodyPr anchor="b">
            <a:normAutofit/>
          </a:bodyPr>
          <a:lstStyle/>
          <a:p>
            <a:r>
              <a:rPr lang="en-GB" sz="3700" dirty="0">
                <a:solidFill>
                  <a:schemeClr val="accent1">
                    <a:lumMod val="50000"/>
                  </a:schemeClr>
                </a:solidFill>
                <a:latin typeface="Bookman Old Style" panose="02050604050505020204" pitchFamily="18" charset="0"/>
              </a:rPr>
              <a:t>The Second American Revolution</a:t>
            </a:r>
          </a:p>
        </p:txBody>
      </p:sp>
      <p:pic>
        <p:nvPicPr>
          <p:cNvPr id="5122" name="Picture 2" descr="Storlie podcast: Coverage of Detroit's 12th Street Riot – Journalism  History journal">
            <a:extLst>
              <a:ext uri="{FF2B5EF4-FFF2-40B4-BE49-F238E27FC236}">
                <a16:creationId xmlns:a16="http://schemas.microsoft.com/office/drawing/2014/main" id="{101C6B4E-A1B4-F95A-AE3C-A13284331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22"/>
          <a:stretch>
            <a:fillRect/>
          </a:stretch>
        </p:blipFill>
        <p:spPr bwMode="auto">
          <a:xfrm>
            <a:off x="20" y="432"/>
            <a:ext cx="7055298" cy="5571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F5CA87-E13B-6A42-A0E0-5C550685F451}"/>
              </a:ext>
            </a:extLst>
          </p:cNvPr>
          <p:cNvSpPr>
            <a:spLocks noGrp="1"/>
          </p:cNvSpPr>
          <p:nvPr>
            <p:ph idx="1"/>
          </p:nvPr>
        </p:nvSpPr>
        <p:spPr>
          <a:xfrm>
            <a:off x="7132320" y="1892300"/>
            <a:ext cx="4958079" cy="4508497"/>
          </a:xfrm>
        </p:spPr>
        <p:txBody>
          <a:bodyPr>
            <a:noAutofit/>
          </a:bodyPr>
          <a:lstStyle/>
          <a:p>
            <a:pPr algn="just"/>
            <a:r>
              <a:rPr lang="en-US" sz="1800" dirty="0">
                <a:solidFill>
                  <a:schemeClr val="accent1">
                    <a:lumMod val="50000"/>
                  </a:schemeClr>
                </a:solidFill>
                <a:latin typeface="Bookman Old Style" panose="02050604050505020204" pitchFamily="18" charset="0"/>
              </a:rPr>
              <a:t>“[</a:t>
            </a:r>
            <a:r>
              <a:rPr lang="en-US" sz="1800" dirty="0" err="1">
                <a:solidFill>
                  <a:schemeClr val="accent1">
                    <a:lumMod val="50000"/>
                  </a:schemeClr>
                </a:solidFill>
                <a:latin typeface="Bookman Old Style" panose="02050604050505020204" pitchFamily="18" charset="0"/>
              </a:rPr>
              <a:t>i</a:t>
            </a:r>
            <a:r>
              <a:rPr lang="en-US" sz="1800" dirty="0">
                <a:solidFill>
                  <a:schemeClr val="accent1">
                    <a:lumMod val="50000"/>
                  </a:schemeClr>
                </a:solidFill>
                <a:latin typeface="Bookman Old Style" panose="02050604050505020204" pitchFamily="18" charset="0"/>
              </a:rPr>
              <a:t>]t’s impossible to know who all these [Black] snipers were. But it’s easy to understand why the police called them snipers . . . A sniper, by definition, acts alone. A sniper is cowardly, sneaky; he kills from a distance, unseen. It was convenient to call them snipers, because if they weren’t snipers, then what were they? The governor </a:t>
            </a:r>
            <a:r>
              <a:rPr lang="en-US" sz="1800" b="1" dirty="0">
                <a:solidFill>
                  <a:schemeClr val="accent1">
                    <a:lumMod val="50000"/>
                  </a:schemeClr>
                </a:solidFill>
                <a:latin typeface="Bookman Old Style" panose="02050604050505020204" pitchFamily="18" charset="0"/>
              </a:rPr>
              <a:t>didn’t</a:t>
            </a:r>
            <a:r>
              <a:rPr lang="en-US" sz="1800" dirty="0">
                <a:solidFill>
                  <a:schemeClr val="accent1">
                    <a:lumMod val="50000"/>
                  </a:schemeClr>
                </a:solidFill>
                <a:latin typeface="Bookman Old Style" panose="02050604050505020204" pitchFamily="18" charset="0"/>
              </a:rPr>
              <a:t> say it; the newspapers </a:t>
            </a:r>
            <a:r>
              <a:rPr lang="en-US" sz="1800" b="1" dirty="0">
                <a:solidFill>
                  <a:schemeClr val="accent1">
                    <a:lumMod val="50000"/>
                  </a:schemeClr>
                </a:solidFill>
                <a:latin typeface="Bookman Old Style" panose="02050604050505020204" pitchFamily="18" charset="0"/>
              </a:rPr>
              <a:t>didn’t </a:t>
            </a:r>
            <a:r>
              <a:rPr lang="en-US" sz="1800" dirty="0">
                <a:solidFill>
                  <a:schemeClr val="accent1">
                    <a:lumMod val="50000"/>
                  </a:schemeClr>
                </a:solidFill>
                <a:latin typeface="Bookman Old Style" panose="02050604050505020204" pitchFamily="18" charset="0"/>
              </a:rPr>
              <a:t>say it; the history book </a:t>
            </a:r>
            <a:r>
              <a:rPr lang="en-US" sz="1800" b="1" dirty="0">
                <a:solidFill>
                  <a:schemeClr val="accent1">
                    <a:lumMod val="50000"/>
                  </a:schemeClr>
                </a:solidFill>
                <a:latin typeface="Bookman Old Style" panose="02050604050505020204" pitchFamily="18" charset="0"/>
              </a:rPr>
              <a:t>doesn’t</a:t>
            </a:r>
            <a:r>
              <a:rPr lang="en-US" sz="1800" dirty="0">
                <a:solidFill>
                  <a:schemeClr val="accent1">
                    <a:lumMod val="50000"/>
                  </a:schemeClr>
                </a:solidFill>
                <a:latin typeface="Bookman Old Style" panose="02050604050505020204" pitchFamily="18" charset="0"/>
              </a:rPr>
              <a:t> say it, but I, who watched the entire thing on my bike, saw it clearly: in Detroit, in July of 1967, what happened was nothing less than a guerilla uprising. The Second American Revolution” (Eugenides 248). </a:t>
            </a:r>
            <a:endParaRPr lang="en-GB" sz="1800" dirty="0">
              <a:solidFill>
                <a:schemeClr val="accent1">
                  <a:lumMod val="50000"/>
                </a:schemeClr>
              </a:solidFill>
              <a:latin typeface="Bookman Old Style" panose="02050604050505020204" pitchFamily="18" charset="0"/>
            </a:endParaRPr>
          </a:p>
        </p:txBody>
      </p:sp>
      <p:sp>
        <p:nvSpPr>
          <p:cNvPr id="5129" name="Rectangle 51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16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8642A-7E60-6B4B-87C9-326AC40DB679}"/>
              </a:ext>
            </a:extLst>
          </p:cNvPr>
          <p:cNvSpPr>
            <a:spLocks noGrp="1"/>
          </p:cNvSpPr>
          <p:nvPr>
            <p:ph type="title"/>
          </p:nvPr>
        </p:nvSpPr>
        <p:spPr>
          <a:xfrm>
            <a:off x="686834" y="1153572"/>
            <a:ext cx="3200400" cy="4461163"/>
          </a:xfrm>
        </p:spPr>
        <p:txBody>
          <a:bodyPr>
            <a:normAutofit/>
          </a:bodyPr>
          <a:lstStyle/>
          <a:p>
            <a:r>
              <a:rPr lang="en-GB" sz="4100">
                <a:solidFill>
                  <a:srgbClr val="FFFFFF"/>
                </a:solidFill>
                <a:latin typeface="Bookman Old Style" panose="02050604050505020204" pitchFamily="18" charset="0"/>
              </a:rPr>
              <a:t>Redefining Monstrosity</a:t>
            </a:r>
          </a:p>
        </p:txBody>
      </p:sp>
      <p:sp>
        <p:nvSpPr>
          <p:cNvPr id="54" name="Arc 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C1039F-1F53-ED4B-BDC0-5F7139354F19}"/>
              </a:ext>
            </a:extLst>
          </p:cNvPr>
          <p:cNvSpPr>
            <a:spLocks noGrp="1"/>
          </p:cNvSpPr>
          <p:nvPr>
            <p:ph idx="1"/>
          </p:nvPr>
        </p:nvSpPr>
        <p:spPr>
          <a:xfrm>
            <a:off x="4447308" y="591344"/>
            <a:ext cx="7427192" cy="6858000"/>
          </a:xfrm>
        </p:spPr>
        <p:txBody>
          <a:bodyPr anchor="ctr">
            <a:normAutofit/>
          </a:bodyPr>
          <a:lstStyle/>
          <a:p>
            <a:r>
              <a:rPr lang="en-GB" sz="2400" dirty="0">
                <a:latin typeface="Bookman Old Style" panose="02050604050505020204" pitchFamily="18" charset="0"/>
              </a:rPr>
              <a:t>Hilary </a:t>
            </a:r>
            <a:r>
              <a:rPr lang="en-GB" sz="2400" dirty="0" err="1">
                <a:latin typeface="Bookman Old Style" panose="02050604050505020204" pitchFamily="18" charset="0"/>
              </a:rPr>
              <a:t>Malatino</a:t>
            </a:r>
            <a:r>
              <a:rPr lang="en-GB" sz="2400" dirty="0">
                <a:latin typeface="Bookman Old Style" panose="02050604050505020204" pitchFamily="18" charset="0"/>
              </a:rPr>
              <a:t>:</a:t>
            </a:r>
          </a:p>
          <a:p>
            <a:pPr marL="0" indent="0">
              <a:buNone/>
            </a:pPr>
            <a:r>
              <a:rPr lang="en-US" sz="2400" dirty="0">
                <a:latin typeface="Bookman Old Style" panose="02050604050505020204" pitchFamily="18" charset="0"/>
              </a:rPr>
              <a:t>“[m]</a:t>
            </a:r>
            <a:r>
              <a:rPr lang="en-US" sz="2400" dirty="0" err="1">
                <a:latin typeface="Bookman Old Style" panose="02050604050505020204" pitchFamily="18" charset="0"/>
              </a:rPr>
              <a:t>onstrosity</a:t>
            </a:r>
            <a:r>
              <a:rPr lang="en-US" sz="2400" dirty="0">
                <a:latin typeface="Bookman Old Style" panose="02050604050505020204" pitchFamily="18" charset="0"/>
              </a:rPr>
              <a:t> [a]s a powerful trope that indexes categorical excess, liminality, and a refusal of neat </a:t>
            </a:r>
            <a:r>
              <a:rPr lang="en-US" sz="2400" dirty="0" err="1">
                <a:latin typeface="Bookman Old Style" panose="02050604050505020204" pitchFamily="18" charset="0"/>
              </a:rPr>
              <a:t>identitarian</a:t>
            </a:r>
            <a:r>
              <a:rPr lang="en-US" sz="2400" dirty="0">
                <a:latin typeface="Bookman Old Style" panose="02050604050505020204" pitchFamily="18" charset="0"/>
              </a:rPr>
              <a:t> codification . . . a phenomenological orientation that enables more liberatory ways of building and </a:t>
            </a:r>
            <a:r>
              <a:rPr lang="en-US" sz="2400" b="1" dirty="0">
                <a:latin typeface="Bookman Old Style" panose="02050604050505020204" pitchFamily="18" charset="0"/>
              </a:rPr>
              <a:t>inhabiting spaces of resistance and flourishing </a:t>
            </a:r>
            <a:r>
              <a:rPr lang="en-US" sz="2400" dirty="0">
                <a:latin typeface="Bookman Old Style" panose="02050604050505020204" pitchFamily="18" charset="0"/>
              </a:rPr>
              <a:t>(204, 209).</a:t>
            </a:r>
            <a:r>
              <a:rPr lang="en-GR" sz="2400" dirty="0">
                <a:effectLst/>
                <a:latin typeface="Bookman Old Style" panose="02050604050505020204" pitchFamily="18" charset="0"/>
              </a:rPr>
              <a:t> </a:t>
            </a:r>
          </a:p>
          <a:p>
            <a:pPr marL="0" indent="0">
              <a:buNone/>
            </a:pPr>
            <a:endParaRPr lang="en-GR" sz="2400" dirty="0">
              <a:effectLst/>
              <a:latin typeface="Bookman Old Style" panose="02050604050505020204" pitchFamily="18" charset="0"/>
            </a:endParaRPr>
          </a:p>
          <a:p>
            <a:r>
              <a:rPr lang="en-US" sz="2400" dirty="0">
                <a:latin typeface="Bookman Old Style" panose="02050604050505020204" pitchFamily="18" charset="0"/>
              </a:rPr>
              <a:t>“Believe what you want. I was seven years old and followed a tank into battle and saw what I saw. It turned out that when it finally happened, the revolution wasn’t televised. </a:t>
            </a:r>
            <a:r>
              <a:rPr lang="en-US" sz="2400" b="1" dirty="0">
                <a:latin typeface="Bookman Old Style" panose="02050604050505020204" pitchFamily="18" charset="0"/>
              </a:rPr>
              <a:t>On TV they called it only a riot</a:t>
            </a:r>
            <a:r>
              <a:rPr lang="en-US" sz="2400" dirty="0">
                <a:latin typeface="Bookman Old Style" panose="02050604050505020204" pitchFamily="18" charset="0"/>
              </a:rPr>
              <a:t>” (Eugenides 250-1).  </a:t>
            </a:r>
            <a:endParaRPr lang="en-GR" sz="2400" dirty="0">
              <a:latin typeface="Bookman Old Style" panose="02050604050505020204" pitchFamily="18" charset="0"/>
            </a:endParaRPr>
          </a:p>
          <a:p>
            <a:endParaRPr lang="en-GR" sz="2400" dirty="0">
              <a:effectLst/>
            </a:endParaRPr>
          </a:p>
          <a:p>
            <a:pPr marL="0" indent="0">
              <a:buNone/>
            </a:pPr>
            <a:endParaRPr lang="en-GR" sz="2400" dirty="0"/>
          </a:p>
          <a:p>
            <a:pPr marL="0" indent="0">
              <a:buNone/>
            </a:pPr>
            <a:endParaRPr lang="en-GR" sz="2400" dirty="0">
              <a:effectLst/>
            </a:endParaRPr>
          </a:p>
        </p:txBody>
      </p:sp>
    </p:spTree>
    <p:extLst>
      <p:ext uri="{BB962C8B-B14F-4D97-AF65-F5344CB8AC3E}">
        <p14:creationId xmlns:p14="http://schemas.microsoft.com/office/powerpoint/2010/main" val="259372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275D2-22AC-1A49-8DA2-8698D8A75AD3}"/>
              </a:ext>
            </a:extLst>
          </p:cNvPr>
          <p:cNvSpPr>
            <a:spLocks noGrp="1"/>
          </p:cNvSpPr>
          <p:nvPr>
            <p:ph type="title"/>
          </p:nvPr>
        </p:nvSpPr>
        <p:spPr>
          <a:xfrm>
            <a:off x="355601" y="139701"/>
            <a:ext cx="11060020" cy="1257300"/>
          </a:xfrm>
        </p:spPr>
        <p:txBody>
          <a:bodyPr anchor="ctr">
            <a:normAutofit/>
          </a:bodyPr>
          <a:lstStyle/>
          <a:p>
            <a:pPr algn="ctr"/>
            <a:r>
              <a:rPr lang="en-US" i="1" dirty="0">
                <a:solidFill>
                  <a:srgbClr val="FFFFFF"/>
                </a:solidFill>
                <a:latin typeface="Bookman Old Style" panose="02050604050505020204" pitchFamily="18" charset="0"/>
              </a:rPr>
              <a:t>Middlesex</a:t>
            </a:r>
            <a:endParaRPr lang="en-GB" i="1" dirty="0">
              <a:solidFill>
                <a:srgbClr val="FFFFFF"/>
              </a:solidFill>
              <a:latin typeface="Bookman Old Style" panose="02050604050505020204" pitchFamily="18" charset="0"/>
            </a:endParaRPr>
          </a:p>
        </p:txBody>
      </p:sp>
      <p:graphicFrame>
        <p:nvGraphicFramePr>
          <p:cNvPr id="5" name="Content Placeholder 2">
            <a:extLst>
              <a:ext uri="{FF2B5EF4-FFF2-40B4-BE49-F238E27FC236}">
                <a16:creationId xmlns:a16="http://schemas.microsoft.com/office/drawing/2014/main" id="{DD62C937-1423-6B6E-FF50-BC4D7BA3122A}"/>
              </a:ext>
            </a:extLst>
          </p:cNvPr>
          <p:cNvGraphicFramePr>
            <a:graphicFrameLocks noGrp="1"/>
          </p:cNvGraphicFramePr>
          <p:nvPr>
            <p:ph idx="1"/>
            <p:extLst>
              <p:ext uri="{D42A27DB-BD31-4B8C-83A1-F6EECF244321}">
                <p14:modId xmlns:p14="http://schemas.microsoft.com/office/powerpoint/2010/main" val="17562982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1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08D3D-B216-B34B-A237-1EC24082AEA8}"/>
              </a:ext>
            </a:extLst>
          </p:cNvPr>
          <p:cNvSpPr>
            <a:spLocks noGrp="1"/>
          </p:cNvSpPr>
          <p:nvPr>
            <p:ph type="title"/>
          </p:nvPr>
        </p:nvSpPr>
        <p:spPr>
          <a:xfrm>
            <a:off x="838200" y="365125"/>
            <a:ext cx="10515600" cy="1325563"/>
          </a:xfrm>
        </p:spPr>
        <p:txBody>
          <a:bodyPr>
            <a:normAutofit/>
          </a:bodyPr>
          <a:lstStyle/>
          <a:p>
            <a:r>
              <a:rPr lang="en-GB" sz="4200" dirty="0">
                <a:latin typeface="Bookman Old Style" panose="02050604050505020204" pitchFamily="18" charset="0"/>
              </a:rPr>
              <a:t>Lefty and Desdemona: </a:t>
            </a:r>
            <a:br>
              <a:rPr lang="en-GB" sz="4200" dirty="0">
                <a:latin typeface="Bookman Old Style" panose="02050604050505020204" pitchFamily="18" charset="0"/>
              </a:rPr>
            </a:br>
            <a:r>
              <a:rPr lang="en-GB" sz="4200" dirty="0">
                <a:latin typeface="Bookman Old Style" panose="02050604050505020204" pitchFamily="18" charset="0"/>
              </a:rPr>
              <a:t>Melancholia and a Life’s Love</a:t>
            </a:r>
          </a:p>
        </p:txBody>
      </p:sp>
      <p:sp>
        <p:nvSpPr>
          <p:cNvPr id="3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85E9356A-9A38-F76D-7C79-18DF3FC6BA7A}"/>
              </a:ext>
            </a:extLst>
          </p:cNvPr>
          <p:cNvGraphicFramePr>
            <a:graphicFrameLocks noGrp="1"/>
          </p:cNvGraphicFramePr>
          <p:nvPr>
            <p:ph idx="1"/>
            <p:extLst>
              <p:ext uri="{D42A27DB-BD31-4B8C-83A1-F6EECF244321}">
                <p14:modId xmlns:p14="http://schemas.microsoft.com/office/powerpoint/2010/main" val="4205702321"/>
              </p:ext>
            </p:extLst>
          </p:nvPr>
        </p:nvGraphicFramePr>
        <p:xfrm>
          <a:off x="215900" y="2055812"/>
          <a:ext cx="117602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84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14" descr="A back of a black and white vintage wagon">
            <a:extLst>
              <a:ext uri="{FF2B5EF4-FFF2-40B4-BE49-F238E27FC236}">
                <a16:creationId xmlns:a16="http://schemas.microsoft.com/office/drawing/2014/main" id="{0792FAE9-AB09-8655-6747-966C8D3151C0}"/>
              </a:ext>
            </a:extLst>
          </p:cNvPr>
          <p:cNvPicPr>
            <a:picLocks noChangeAspect="1"/>
          </p:cNvPicPr>
          <p:nvPr/>
        </p:nvPicPr>
        <p:blipFill>
          <a:blip r:embed="rId2">
            <a:alphaModFix amt="60000"/>
          </a:blip>
          <a:srcRect t="1509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7ABC75BA-DF5D-2229-8B15-208EAB5D6352}"/>
              </a:ext>
            </a:extLst>
          </p:cNvPr>
          <p:cNvSpPr>
            <a:spLocks noGrp="1"/>
          </p:cNvSpPr>
          <p:nvPr>
            <p:ph type="title"/>
          </p:nvPr>
        </p:nvSpPr>
        <p:spPr>
          <a:xfrm>
            <a:off x="165101" y="557189"/>
            <a:ext cx="5828362" cy="5571899"/>
          </a:xfrm>
        </p:spPr>
        <p:txBody>
          <a:bodyPr>
            <a:normAutofit/>
          </a:bodyPr>
          <a:lstStyle/>
          <a:p>
            <a:r>
              <a:rPr lang="en-GR" b="1" dirty="0">
                <a:solidFill>
                  <a:srgbClr val="FFFFFF"/>
                </a:solidFill>
                <a:latin typeface="Bookman Old Style" panose="02050604050505020204" pitchFamily="18" charset="0"/>
              </a:rPr>
              <a:t>Book Two Main Events (1922-1959)</a:t>
            </a:r>
          </a:p>
        </p:txBody>
      </p:sp>
      <p:sp>
        <p:nvSpPr>
          <p:cNvPr id="3" name="Content Placeholder 2">
            <a:extLst>
              <a:ext uri="{FF2B5EF4-FFF2-40B4-BE49-F238E27FC236}">
                <a16:creationId xmlns:a16="http://schemas.microsoft.com/office/drawing/2014/main" id="{846BCEB5-1155-2644-858B-F99D28CC8902}"/>
              </a:ext>
            </a:extLst>
          </p:cNvPr>
          <p:cNvSpPr>
            <a:spLocks noGrp="1"/>
          </p:cNvSpPr>
          <p:nvPr>
            <p:ph idx="1"/>
          </p:nvPr>
        </p:nvSpPr>
        <p:spPr>
          <a:xfrm>
            <a:off x="4787900" y="1095601"/>
            <a:ext cx="7048499" cy="5571899"/>
          </a:xfrm>
        </p:spPr>
        <p:txBody>
          <a:bodyPr anchor="ctr">
            <a:normAutofit/>
          </a:bodyPr>
          <a:lstStyle/>
          <a:p>
            <a:r>
              <a:rPr lang="en-GR" sz="2000" dirty="0">
                <a:solidFill>
                  <a:srgbClr val="FFFFFF"/>
                </a:solidFill>
                <a:latin typeface="Bookman Old Style" panose="02050604050505020204" pitchFamily="18" charset="0"/>
              </a:rPr>
              <a:t>Lefty and Desdemona arrive in Detroit and live with Sourmelina and Zizmo</a:t>
            </a:r>
          </a:p>
          <a:p>
            <a:r>
              <a:rPr lang="en-GR" sz="2000" b="1" dirty="0">
                <a:solidFill>
                  <a:srgbClr val="FFFFFF"/>
                </a:solidFill>
                <a:latin typeface="Bookman Old Style" panose="02050604050505020204" pitchFamily="18" charset="0"/>
              </a:rPr>
              <a:t>Minotaur show</a:t>
            </a:r>
          </a:p>
          <a:p>
            <a:r>
              <a:rPr lang="en-GR" sz="2000" dirty="0">
                <a:solidFill>
                  <a:srgbClr val="FFFFFF"/>
                </a:solidFill>
                <a:latin typeface="Bookman Old Style" panose="02050604050505020204" pitchFamily="18" charset="0"/>
              </a:rPr>
              <a:t>Tess and Milton are born, Zizmo disappears</a:t>
            </a:r>
          </a:p>
          <a:p>
            <a:r>
              <a:rPr lang="en-GR" sz="2000" b="1" dirty="0">
                <a:solidFill>
                  <a:srgbClr val="FFFFFF"/>
                </a:solidFill>
                <a:latin typeface="Bookman Old Style" panose="02050604050505020204" pitchFamily="18" charset="0"/>
              </a:rPr>
              <a:t>Lefty works at the Ford factory</a:t>
            </a:r>
            <a:r>
              <a:rPr lang="en-GR" sz="2000" dirty="0">
                <a:solidFill>
                  <a:srgbClr val="FFFFFF"/>
                </a:solidFill>
                <a:latin typeface="Bookman Old Style" panose="02050604050505020204" pitchFamily="18" charset="0"/>
              </a:rPr>
              <a:t>, opens the Zebra Room speakasy, shoots autoerotica photos, reopens the Zebra Room bar and grill</a:t>
            </a:r>
          </a:p>
          <a:p>
            <a:r>
              <a:rPr lang="en-GR" sz="2000" b="1" dirty="0">
                <a:solidFill>
                  <a:srgbClr val="FFFFFF"/>
                </a:solidFill>
                <a:latin typeface="Bookman Old Style" panose="02050604050505020204" pitchFamily="18" charset="0"/>
              </a:rPr>
              <a:t>Great Depression</a:t>
            </a:r>
          </a:p>
          <a:p>
            <a:r>
              <a:rPr lang="en-GR" sz="2000" b="1" dirty="0">
                <a:solidFill>
                  <a:srgbClr val="FFFFFF"/>
                </a:solidFill>
                <a:latin typeface="Bookman Old Style" panose="02050604050505020204" pitchFamily="18" charset="0"/>
              </a:rPr>
              <a:t>Desdemona works at the Black Bottom neighborhood</a:t>
            </a:r>
            <a:r>
              <a:rPr lang="en-GR" sz="2000" dirty="0">
                <a:solidFill>
                  <a:srgbClr val="FFFFFF"/>
                </a:solidFill>
                <a:latin typeface="Bookman Old Style" panose="02050604050505020204" pitchFamily="18" charset="0"/>
              </a:rPr>
              <a:t> and meets Zizmo</a:t>
            </a:r>
          </a:p>
          <a:p>
            <a:r>
              <a:rPr lang="en-GR" sz="2000" dirty="0">
                <a:solidFill>
                  <a:srgbClr val="FFFFFF"/>
                </a:solidFill>
                <a:latin typeface="Bookman Old Style" panose="02050604050505020204" pitchFamily="18" charset="0"/>
              </a:rPr>
              <a:t>Milton and Tess flirt</a:t>
            </a:r>
          </a:p>
          <a:p>
            <a:r>
              <a:rPr lang="en-GR" sz="2000" dirty="0">
                <a:solidFill>
                  <a:srgbClr val="FFFFFF"/>
                </a:solidFill>
                <a:latin typeface="Bookman Old Style" panose="02050604050505020204" pitchFamily="18" charset="0"/>
              </a:rPr>
              <a:t>Milton enlists in the navy and then marries Tess</a:t>
            </a:r>
          </a:p>
          <a:p>
            <a:r>
              <a:rPr lang="en-GR" sz="2000" dirty="0">
                <a:solidFill>
                  <a:srgbClr val="FFFFFF"/>
                </a:solidFill>
                <a:latin typeface="Bookman Old Style" panose="02050604050505020204" pitchFamily="18" charset="0"/>
              </a:rPr>
              <a:t>Milton starts running the Zebra Room</a:t>
            </a:r>
          </a:p>
          <a:p>
            <a:r>
              <a:rPr lang="en-GR" sz="2000" dirty="0">
                <a:solidFill>
                  <a:srgbClr val="FFFFFF"/>
                </a:solidFill>
                <a:latin typeface="Bookman Old Style" panose="02050604050505020204" pitchFamily="18" charset="0"/>
              </a:rPr>
              <a:t>Lefty retires and starts gambling</a:t>
            </a:r>
          </a:p>
          <a:p>
            <a:r>
              <a:rPr lang="en-GR" sz="2000" dirty="0">
                <a:solidFill>
                  <a:srgbClr val="FFFFFF"/>
                </a:solidFill>
                <a:latin typeface="Bookman Old Style" panose="02050604050505020204" pitchFamily="18" charset="0"/>
              </a:rPr>
              <a:t>Chapter Eleven is born, Cal is conceived</a:t>
            </a:r>
          </a:p>
          <a:p>
            <a:endParaRPr lang="en-GR" sz="2000" dirty="0">
              <a:solidFill>
                <a:srgbClr val="FFFFFF"/>
              </a:solidFill>
            </a:endParaRPr>
          </a:p>
          <a:p>
            <a:endParaRPr lang="en-GR" sz="1700" dirty="0">
              <a:solidFill>
                <a:srgbClr val="FFFFFF"/>
              </a:solidFill>
            </a:endParaRPr>
          </a:p>
          <a:p>
            <a:endParaRPr lang="en-GR" sz="1700" dirty="0">
              <a:solidFill>
                <a:srgbClr val="FFFFFF"/>
              </a:solidFill>
            </a:endParaRPr>
          </a:p>
        </p:txBody>
      </p:sp>
    </p:spTree>
    <p:extLst>
      <p:ext uri="{BB962C8B-B14F-4D97-AF65-F5344CB8AC3E}">
        <p14:creationId xmlns:p14="http://schemas.microsoft.com/office/powerpoint/2010/main" val="236992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640080" y="1516565"/>
            <a:ext cx="3664291" cy="4098421"/>
          </a:xfrm>
        </p:spPr>
        <p:txBody>
          <a:bodyPr>
            <a:normAutofit/>
          </a:bodyPr>
          <a:lstStyle/>
          <a:p>
            <a:r>
              <a:rPr lang="en-GB" sz="3600" dirty="0">
                <a:solidFill>
                  <a:schemeClr val="tx2"/>
                </a:solidFill>
                <a:latin typeface="Bookman Old Style" panose="02050604050505020204" pitchFamily="18" charset="0"/>
              </a:rPr>
              <a:t>“A shattering testimony of love”</a:t>
            </a:r>
            <a:br>
              <a:rPr lang="en-GB" sz="3600" dirty="0">
                <a:solidFill>
                  <a:schemeClr val="tx2"/>
                </a:solidFill>
                <a:latin typeface="Bookman Old Style" panose="02050604050505020204" pitchFamily="18" charset="0"/>
              </a:rPr>
            </a:br>
            <a:r>
              <a:rPr lang="en-GB" sz="2000" dirty="0">
                <a:solidFill>
                  <a:schemeClr val="tx2"/>
                </a:solidFill>
                <a:latin typeface="Bookman Old Style" panose="02050604050505020204" pitchFamily="18" charset="0"/>
              </a:rPr>
              <a:t>(</a:t>
            </a:r>
            <a:r>
              <a:rPr lang="en-GB" sz="2000" dirty="0" err="1">
                <a:solidFill>
                  <a:schemeClr val="tx2"/>
                </a:solidFill>
                <a:latin typeface="Bookman Old Style" panose="02050604050505020204" pitchFamily="18" charset="0"/>
              </a:rPr>
              <a:t>Bahun</a:t>
            </a:r>
            <a:r>
              <a:rPr lang="en-GB" sz="2000" dirty="0">
                <a:solidFill>
                  <a:schemeClr val="tx2"/>
                </a:solidFill>
                <a:latin typeface="Bookman Old Style" panose="02050604050505020204" pitchFamily="18" charset="0"/>
              </a:rPr>
              <a:t> 27)</a:t>
            </a: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5215811" y="289839"/>
            <a:ext cx="6562165" cy="6100079"/>
          </a:xfrm>
        </p:spPr>
        <p:txBody>
          <a:bodyPr anchor="ctr">
            <a:normAutofit fontScale="92500"/>
          </a:bodyPr>
          <a:lstStyle/>
          <a:p>
            <a:pPr algn="just"/>
            <a:r>
              <a:rPr lang="en-GR" sz="2400" b="1" dirty="0">
                <a:latin typeface="Bookman Old Style" panose="02050604050505020204" pitchFamily="18" charset="0"/>
                <a:ea typeface="Times New Roman" panose="02020603050405020304" pitchFamily="18" charset="0"/>
              </a:rPr>
              <a:t>Lefty</a:t>
            </a:r>
            <a:r>
              <a:rPr lang="en-GR" sz="2400" b="1" dirty="0">
                <a:effectLst/>
                <a:latin typeface="Bookman Old Style" panose="02050604050505020204" pitchFamily="18" charset="0"/>
                <a:ea typeface="Times New Roman" panose="02020603050405020304" pitchFamily="18" charset="0"/>
              </a:rPr>
              <a:t>:</a:t>
            </a:r>
          </a:p>
          <a:p>
            <a:pPr marL="0" indent="0" algn="just">
              <a:buNone/>
            </a:pPr>
            <a:r>
              <a:rPr lang="en-GR" sz="2400" dirty="0">
                <a:effectLst/>
                <a:latin typeface="Bookman Old Style" panose="02050604050505020204" pitchFamily="18" charset="0"/>
                <a:ea typeface="Times New Roman" panose="02020603050405020304" pitchFamily="18" charset="0"/>
              </a:rPr>
              <a:t>“look[s] up into the face of the woman who’d been </a:t>
            </a:r>
            <a:r>
              <a:rPr lang="en-GR" sz="2400" b="1" dirty="0">
                <a:effectLst/>
                <a:latin typeface="Bookman Old Style" panose="02050604050505020204" pitchFamily="18" charset="0"/>
                <a:ea typeface="Times New Roman" panose="02020603050405020304" pitchFamily="18" charset="0"/>
              </a:rPr>
              <a:t>the greatest love of his life</a:t>
            </a:r>
            <a:r>
              <a:rPr lang="en-GR" sz="2400" dirty="0">
                <a:effectLst/>
                <a:latin typeface="Bookman Old Style" panose="02050604050505020204" pitchFamily="18" charset="0"/>
                <a:ea typeface="Times New Roman" panose="02020603050405020304" pitchFamily="18" charset="0"/>
              </a:rPr>
              <a:t> and fail[s] to recognize her” (269). </a:t>
            </a:r>
          </a:p>
          <a:p>
            <a:pPr marL="0" indent="0" algn="just">
              <a:buNone/>
            </a:pPr>
            <a:endParaRPr lang="en-GR" sz="2400" dirty="0">
              <a:effectLst/>
              <a:latin typeface="Bookman Old Style" panose="02050604050505020204" pitchFamily="18" charset="0"/>
              <a:ea typeface="Times New Roman" panose="02020603050405020304" pitchFamily="18" charset="0"/>
            </a:endParaRPr>
          </a:p>
          <a:p>
            <a:pPr algn="just"/>
            <a:r>
              <a:rPr lang="en-US" sz="2400" b="1" dirty="0">
                <a:solidFill>
                  <a:schemeClr val="tx2"/>
                </a:solidFill>
                <a:latin typeface="Bookman Old Style" panose="02050604050505020204" pitchFamily="18" charset="0"/>
              </a:rPr>
              <a:t>Desdemona:</a:t>
            </a:r>
          </a:p>
          <a:p>
            <a:pPr marL="0" indent="0" algn="just">
              <a:buNone/>
            </a:pPr>
            <a:r>
              <a:rPr lang="en-GR" sz="2400" dirty="0">
                <a:effectLst/>
                <a:latin typeface="Bookman Old Style" panose="02050604050505020204" pitchFamily="18" charset="0"/>
                <a:ea typeface="Times New Roman" panose="02020603050405020304" pitchFamily="18" charset="0"/>
              </a:rPr>
              <a:t>“[a]s far as Desdemona was concerned, </a:t>
            </a:r>
            <a:r>
              <a:rPr lang="en-GR" sz="2400" b="1" dirty="0">
                <a:effectLst/>
                <a:latin typeface="Bookman Old Style" panose="02050604050505020204" pitchFamily="18" charset="0"/>
                <a:ea typeface="Times New Roman" panose="02020603050405020304" pitchFamily="18" charset="0"/>
              </a:rPr>
              <a:t>death was only another kind of emigration. </a:t>
            </a:r>
            <a:r>
              <a:rPr lang="en-GR" sz="2400" dirty="0">
                <a:effectLst/>
                <a:latin typeface="Bookman Old Style" panose="02050604050505020204" pitchFamily="18" charset="0"/>
                <a:ea typeface="Times New Roman" panose="02020603050405020304" pitchFamily="18" charset="0"/>
              </a:rPr>
              <a:t>Instead of sailing from Turkey to America, this time she would be traveling from earth to heaven, where Lefty had already gotten his citizenship and had a place waiting” (275). </a:t>
            </a:r>
          </a:p>
          <a:p>
            <a:pPr marL="0" indent="0" algn="just">
              <a:buNone/>
            </a:pPr>
            <a:endParaRPr lang="en-US" sz="2400" dirty="0">
              <a:solidFill>
                <a:schemeClr val="tx2"/>
              </a:solidFill>
              <a:latin typeface="Bookman Old Style" panose="02050604050505020204" pitchFamily="18" charset="0"/>
            </a:endParaRPr>
          </a:p>
          <a:p>
            <a:pPr marL="0" indent="0" algn="just">
              <a:buNone/>
            </a:pPr>
            <a:r>
              <a:rPr lang="en-GR" sz="2000" dirty="0">
                <a:effectLst/>
                <a:latin typeface="Bookman Old Style" panose="02050604050505020204" pitchFamily="18" charset="0"/>
                <a:ea typeface="Times New Roman" panose="02020603050405020304" pitchFamily="18" charset="0"/>
              </a:rPr>
              <a:t>“</a:t>
            </a:r>
            <a:r>
              <a:rPr lang="en-GR" sz="2400" dirty="0">
                <a:effectLst/>
                <a:latin typeface="Bookman Old Style" panose="02050604050505020204" pitchFamily="18" charset="0"/>
                <a:ea typeface="Times New Roman" panose="02020603050405020304" pitchFamily="18" charset="0"/>
              </a:rPr>
              <a:t>even though it was only three in the afternoon, she got into bed. For the next ten years, except for a bath every Friday, </a:t>
            </a:r>
            <a:r>
              <a:rPr lang="en-GR" sz="2400" b="1" dirty="0">
                <a:effectLst/>
                <a:latin typeface="Bookman Old Style" panose="02050604050505020204" pitchFamily="18" charset="0"/>
                <a:ea typeface="Times New Roman" panose="02020603050405020304" pitchFamily="18" charset="0"/>
              </a:rPr>
              <a:t>she never got out again</a:t>
            </a:r>
            <a:r>
              <a:rPr lang="en-GR" sz="2400" dirty="0">
                <a:effectLst/>
                <a:latin typeface="Bookman Old Style" panose="02050604050505020204" pitchFamily="18" charset="0"/>
                <a:ea typeface="Times New Roman" panose="02020603050405020304" pitchFamily="18" charset="0"/>
              </a:rPr>
              <a:t>” (270). </a:t>
            </a:r>
            <a:endParaRPr lang="en-GB" sz="2400" dirty="0">
              <a:solidFill>
                <a:schemeClr val="tx2"/>
              </a:solidFill>
              <a:latin typeface="Bookman Old Style" panose="02050604050505020204" pitchFamily="18" charset="0"/>
            </a:endParaRPr>
          </a:p>
        </p:txBody>
      </p:sp>
    </p:spTree>
    <p:extLst>
      <p:ext uri="{BB962C8B-B14F-4D97-AF65-F5344CB8AC3E}">
        <p14:creationId xmlns:p14="http://schemas.microsoft.com/office/powerpoint/2010/main" val="32956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03275D2-22AC-1A49-8DA2-8698D8A75AD3}"/>
              </a:ext>
            </a:extLst>
          </p:cNvPr>
          <p:cNvSpPr>
            <a:spLocks noGrp="1"/>
          </p:cNvSpPr>
          <p:nvPr>
            <p:ph type="title"/>
          </p:nvPr>
        </p:nvSpPr>
        <p:spPr>
          <a:xfrm>
            <a:off x="94130" y="620392"/>
            <a:ext cx="4881282" cy="5504688"/>
          </a:xfrm>
        </p:spPr>
        <p:txBody>
          <a:bodyPr>
            <a:normAutofit/>
          </a:bodyPr>
          <a:lstStyle/>
          <a:p>
            <a:r>
              <a:rPr lang="en-US" sz="5100" dirty="0">
                <a:solidFill>
                  <a:schemeClr val="accent5"/>
                </a:solidFill>
                <a:latin typeface="Bookman Old Style" panose="02050604050505020204" pitchFamily="18" charset="0"/>
              </a:rPr>
              <a:t>The grandparents and Cal(lie)</a:t>
            </a:r>
            <a:br>
              <a:rPr lang="en-US" sz="5100" dirty="0">
                <a:solidFill>
                  <a:schemeClr val="accent5"/>
                </a:solidFill>
                <a:latin typeface="Bookman Old Style" panose="02050604050505020204" pitchFamily="18" charset="0"/>
              </a:rPr>
            </a:br>
            <a:r>
              <a:rPr lang="en-US" sz="5100" dirty="0">
                <a:solidFill>
                  <a:schemeClr val="accent5"/>
                </a:solidFill>
                <a:latin typeface="Bookman Old Style" panose="02050604050505020204" pitchFamily="18" charset="0"/>
              </a:rPr>
              <a:t> </a:t>
            </a:r>
            <a:br>
              <a:rPr lang="en-US" sz="5100" dirty="0">
                <a:solidFill>
                  <a:schemeClr val="accent5"/>
                </a:solidFill>
                <a:latin typeface="Bookman Old Style" panose="02050604050505020204" pitchFamily="18" charset="0"/>
              </a:rPr>
            </a:br>
            <a:r>
              <a:rPr lang="en-US" sz="5100" dirty="0">
                <a:solidFill>
                  <a:schemeClr val="accent5"/>
                </a:solidFill>
                <a:latin typeface="Bookman Old Style" panose="02050604050505020204" pitchFamily="18" charset="0"/>
              </a:rPr>
              <a:t>-death and life</a:t>
            </a:r>
            <a:br>
              <a:rPr lang="en-US" sz="5100" dirty="0">
                <a:solidFill>
                  <a:schemeClr val="accent5"/>
                </a:solidFill>
                <a:latin typeface="Bookman Old Style" panose="02050604050505020204" pitchFamily="18" charset="0"/>
              </a:rPr>
            </a:br>
            <a:r>
              <a:rPr lang="en-US" sz="5100" dirty="0">
                <a:solidFill>
                  <a:schemeClr val="accent5"/>
                </a:solidFill>
                <a:latin typeface="Bookman Old Style" panose="02050604050505020204" pitchFamily="18" charset="0"/>
              </a:rPr>
              <a:t>-space and time</a:t>
            </a:r>
            <a:endParaRPr lang="en-GB" sz="5100" dirty="0">
              <a:solidFill>
                <a:schemeClr val="accent5"/>
              </a:solidFill>
              <a:latin typeface="Bookman Old Style" panose="02050604050505020204" pitchFamily="18" charset="0"/>
            </a:endParaRPr>
          </a:p>
        </p:txBody>
      </p:sp>
      <p:graphicFrame>
        <p:nvGraphicFramePr>
          <p:cNvPr id="5" name="Content Placeholder 2">
            <a:extLst>
              <a:ext uri="{FF2B5EF4-FFF2-40B4-BE49-F238E27FC236}">
                <a16:creationId xmlns:a16="http://schemas.microsoft.com/office/drawing/2014/main" id="{DD62C937-1423-6B6E-FF50-BC4D7BA3122A}"/>
              </a:ext>
            </a:extLst>
          </p:cNvPr>
          <p:cNvGraphicFramePr>
            <a:graphicFrameLocks noGrp="1"/>
          </p:cNvGraphicFramePr>
          <p:nvPr>
            <p:ph idx="1"/>
            <p:extLst>
              <p:ext uri="{D42A27DB-BD31-4B8C-83A1-F6EECF244321}">
                <p14:modId xmlns:p14="http://schemas.microsoft.com/office/powerpoint/2010/main" val="731659139"/>
              </p:ext>
            </p:extLst>
          </p:nvPr>
        </p:nvGraphicFramePr>
        <p:xfrm>
          <a:off x="4975412" y="416689"/>
          <a:ext cx="6981236" cy="6238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18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1188069" y="381935"/>
            <a:ext cx="4008583" cy="5974414"/>
          </a:xfrm>
        </p:spPr>
        <p:txBody>
          <a:bodyPr anchor="ctr">
            <a:normAutofit/>
          </a:bodyPr>
          <a:lstStyle/>
          <a:p>
            <a:r>
              <a:rPr lang="en-GB" sz="7400">
                <a:solidFill>
                  <a:srgbClr val="FFFFFF"/>
                </a:solidFill>
                <a:latin typeface="Bookman Old Style" panose="02050604050505020204" pitchFamily="18" charset="0"/>
              </a:rPr>
              <a:t>From Callie to Cal: puberty</a:t>
            </a:r>
          </a:p>
        </p:txBody>
      </p:sp>
      <p:grpSp>
        <p:nvGrpSpPr>
          <p:cNvPr id="25" name="Group 2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6297233" y="518400"/>
            <a:ext cx="4771607" cy="5837949"/>
          </a:xfrm>
        </p:spPr>
        <p:txBody>
          <a:bodyPr anchor="ctr">
            <a:normAutofit/>
          </a:bodyPr>
          <a:lstStyle/>
          <a:p>
            <a:pPr marL="0" indent="0">
              <a:buNone/>
            </a:pPr>
            <a:r>
              <a:rPr lang="en-GR" sz="2000" b="1">
                <a:solidFill>
                  <a:schemeClr val="tx1">
                    <a:alpha val="80000"/>
                  </a:schemeClr>
                </a:solidFill>
                <a:effectLst/>
                <a:latin typeface="Bookman Old Style" panose="02050604050505020204" pitchFamily="18" charset="0"/>
                <a:ea typeface="Times New Roman" panose="02020603050405020304" pitchFamily="18" charset="0"/>
              </a:rPr>
              <a:t>Secrecy and silence ➡️ </a:t>
            </a:r>
          </a:p>
          <a:p>
            <a:pPr marL="0" indent="0">
              <a:buNone/>
            </a:pPr>
            <a:r>
              <a:rPr lang="en-GR" sz="2000" b="1">
                <a:solidFill>
                  <a:schemeClr val="tx1">
                    <a:alpha val="80000"/>
                  </a:schemeClr>
                </a:solidFill>
                <a:effectLst/>
                <a:latin typeface="Bookman Old Style" panose="02050604050505020204" pitchFamily="18" charset="0"/>
                <a:ea typeface="Times New Roman" panose="02020603050405020304" pitchFamily="18" charset="0"/>
              </a:rPr>
              <a:t>uncertaintly and fluidity ➡️ </a:t>
            </a:r>
          </a:p>
          <a:p>
            <a:pPr marL="0" indent="0">
              <a:buNone/>
            </a:pPr>
            <a:r>
              <a:rPr lang="en-GR" sz="2000" b="1">
                <a:solidFill>
                  <a:schemeClr val="tx1">
                    <a:alpha val="80000"/>
                  </a:schemeClr>
                </a:solidFill>
                <a:effectLst/>
                <a:latin typeface="Bookman Old Style" panose="02050604050505020204" pitchFamily="18" charset="0"/>
                <a:ea typeface="Times New Roman" panose="02020603050405020304" pitchFamily="18" charset="0"/>
              </a:rPr>
              <a:t>monstrosity and entrapment</a:t>
            </a:r>
          </a:p>
          <a:p>
            <a:pPr marL="0" indent="0">
              <a:buNone/>
            </a:pPr>
            <a:endParaRPr lang="en-GR" sz="2000" b="1">
              <a:solidFill>
                <a:schemeClr val="tx1">
                  <a:alpha val="80000"/>
                </a:schemeClr>
              </a:solidFill>
              <a:effectLst/>
              <a:latin typeface="Bookman Old Style" panose="02050604050505020204" pitchFamily="18" charset="0"/>
              <a:ea typeface="Times New Roman" panose="02020603050405020304" pitchFamily="18" charset="0"/>
            </a:endParaRPr>
          </a:p>
          <a:p>
            <a:pPr marL="0" indent="0">
              <a:buNone/>
            </a:pPr>
            <a:r>
              <a:rPr lang="en-GR" sz="2000">
                <a:solidFill>
                  <a:schemeClr val="tx1">
                    <a:alpha val="80000"/>
                  </a:schemeClr>
                </a:solidFill>
                <a:effectLst/>
                <a:latin typeface="Bookman Old Style" panose="02050604050505020204" pitchFamily="18" charset="0"/>
                <a:ea typeface="Times New Roman" panose="02020603050405020304" pitchFamily="18" charset="0"/>
              </a:rPr>
              <a:t>“there remained a vague, indefinable </a:t>
            </a:r>
            <a:r>
              <a:rPr lang="en-GR" sz="2000" b="1">
                <a:solidFill>
                  <a:schemeClr val="tx1">
                    <a:alpha val="80000"/>
                  </a:schemeClr>
                </a:solidFill>
                <a:effectLst/>
                <a:latin typeface="Bookman Old Style" panose="02050604050505020204" pitchFamily="18" charset="0"/>
                <a:ea typeface="Times New Roman" panose="02020603050405020304" pitchFamily="18" charset="0"/>
              </a:rPr>
              <a:t>gap</a:t>
            </a:r>
            <a:r>
              <a:rPr lang="en-GR" sz="2000">
                <a:solidFill>
                  <a:schemeClr val="tx1">
                    <a:alpha val="80000"/>
                  </a:schemeClr>
                </a:solidFill>
                <a:effectLst/>
                <a:latin typeface="Bookman Old Style" panose="02050604050505020204" pitchFamily="18" charset="0"/>
                <a:ea typeface="Times New Roman" panose="02020603050405020304" pitchFamily="18" charset="0"/>
              </a:rPr>
              <a:t>” (330)</a:t>
            </a:r>
          </a:p>
          <a:p>
            <a:pPr marL="0" indent="0">
              <a:buNone/>
            </a:pPr>
            <a:endParaRPr lang="en-GR" sz="2000">
              <a:solidFill>
                <a:schemeClr val="tx1">
                  <a:alpha val="80000"/>
                </a:schemeClr>
              </a:solidFill>
              <a:effectLst/>
              <a:latin typeface="Bookman Old Style" panose="02050604050505020204" pitchFamily="18" charset="0"/>
              <a:ea typeface="Times New Roman" panose="02020603050405020304" pitchFamily="18" charset="0"/>
            </a:endParaRPr>
          </a:p>
          <a:p>
            <a:pPr marL="0" indent="0">
              <a:buNone/>
            </a:pPr>
            <a:r>
              <a:rPr lang="en-GR" sz="2000">
                <a:solidFill>
                  <a:schemeClr val="tx1">
                    <a:alpha val="80000"/>
                  </a:schemeClr>
                </a:solidFill>
                <a:effectLst/>
                <a:latin typeface="Bookman Old Style" panose="02050604050505020204" pitchFamily="18" charset="0"/>
                <a:ea typeface="Times New Roman" panose="02020603050405020304" pitchFamily="18" charset="0"/>
              </a:rPr>
              <a:t>“what haunts are not the dead, but the </a:t>
            </a:r>
            <a:r>
              <a:rPr lang="en-GR" sz="2000" b="1">
                <a:solidFill>
                  <a:schemeClr val="tx1">
                    <a:alpha val="80000"/>
                  </a:schemeClr>
                </a:solidFill>
                <a:effectLst/>
                <a:latin typeface="Bookman Old Style" panose="02050604050505020204" pitchFamily="18" charset="0"/>
                <a:ea typeface="Times New Roman" panose="02020603050405020304" pitchFamily="18" charset="0"/>
              </a:rPr>
              <a:t>gaps</a:t>
            </a:r>
            <a:r>
              <a:rPr lang="en-GR" sz="2000">
                <a:solidFill>
                  <a:schemeClr val="tx1">
                    <a:alpha val="80000"/>
                  </a:schemeClr>
                </a:solidFill>
                <a:effectLst/>
                <a:latin typeface="Bookman Old Style" panose="02050604050505020204" pitchFamily="18" charset="0"/>
                <a:ea typeface="Times New Roman" panose="02020603050405020304" pitchFamily="18" charset="0"/>
              </a:rPr>
              <a:t> left within us by the secrets of others” (Abraham and Torok 171).</a:t>
            </a:r>
            <a:r>
              <a:rPr lang="en-GR" sz="2000">
                <a:solidFill>
                  <a:schemeClr val="tx1">
                    <a:alpha val="80000"/>
                  </a:schemeClr>
                </a:solidFill>
                <a:effectLst/>
                <a:latin typeface="Bookman Old Style" panose="02050604050505020204" pitchFamily="18" charset="0"/>
              </a:rPr>
              <a:t> </a:t>
            </a:r>
          </a:p>
          <a:p>
            <a:pPr marL="0" indent="0">
              <a:buNone/>
            </a:pPr>
            <a:endParaRPr lang="en-GR" sz="2000">
              <a:solidFill>
                <a:schemeClr val="tx1">
                  <a:alpha val="80000"/>
                </a:schemeClr>
              </a:solidFill>
              <a:effectLst/>
              <a:latin typeface="Bookman Old Style" panose="02050604050505020204" pitchFamily="18" charset="0"/>
            </a:endParaRPr>
          </a:p>
          <a:p>
            <a:pPr marL="0" indent="0">
              <a:buNone/>
            </a:pPr>
            <a:r>
              <a:rPr lang="en-GR" sz="2000">
                <a:solidFill>
                  <a:schemeClr val="tx1">
                    <a:alpha val="80000"/>
                  </a:schemeClr>
                </a:solidFill>
                <a:effectLst/>
                <a:latin typeface="Bookman Old Style" panose="02050604050505020204" pitchFamily="18" charset="0"/>
                <a:ea typeface="Times New Roman" panose="02020603050405020304" pitchFamily="18" charset="0"/>
              </a:rPr>
              <a:t>What tricks does teenage Callie employ to hide her developmental gap?</a:t>
            </a:r>
          </a:p>
          <a:p>
            <a:pPr marL="0" indent="0">
              <a:buNone/>
            </a:pPr>
            <a:endParaRPr lang="en-GR" sz="2000">
              <a:solidFill>
                <a:schemeClr val="tx1">
                  <a:alpha val="80000"/>
                </a:schemeClr>
              </a:solidFill>
              <a:effectLst/>
              <a:latin typeface="Bookman Old Style" panose="02050604050505020204" pitchFamily="18" charset="0"/>
              <a:ea typeface="Times New Roman" panose="02020603050405020304" pitchFamily="18" charset="0"/>
            </a:endParaRPr>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1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713312"/>
            <a:ext cx="4038600" cy="5431376"/>
          </a:xfrm>
        </p:spPr>
        <p:txBody>
          <a:bodyPr>
            <a:normAutofit/>
          </a:bodyPr>
          <a:lstStyle/>
          <a:p>
            <a:r>
              <a:rPr lang="en-GB">
                <a:latin typeface="Bookman Old Style" panose="02050604050505020204" pitchFamily="18" charset="0"/>
              </a:rPr>
              <a:t>From Callie to Cal: the Object</a:t>
            </a: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5308600" y="419100"/>
            <a:ext cx="6553199" cy="6223000"/>
          </a:xfrm>
        </p:spPr>
        <p:txBody>
          <a:bodyPr anchor="ctr">
            <a:normAutofit/>
          </a:bodyPr>
          <a:lstStyle/>
          <a:p>
            <a:r>
              <a:rPr lang="en-GR" sz="2000" b="1" dirty="0">
                <a:effectLst/>
                <a:latin typeface="Bookman Old Style" panose="02050604050505020204" pitchFamily="18" charset="0"/>
                <a:ea typeface="Times New Roman" panose="02020603050405020304" pitchFamily="18" charset="0"/>
              </a:rPr>
              <a:t>Sex with the Object</a:t>
            </a:r>
          </a:p>
          <a:p>
            <a:pPr marL="0" indent="0">
              <a:buNone/>
            </a:pPr>
            <a:endParaRPr lang="en-GR" sz="2000" b="1" dirty="0">
              <a:effectLst/>
              <a:latin typeface="Bookman Old Style" panose="02050604050505020204" pitchFamily="18" charset="0"/>
              <a:ea typeface="Times New Roman" panose="02020603050405020304" pitchFamily="18" charset="0"/>
            </a:endParaRPr>
          </a:p>
          <a:p>
            <a:pPr marL="0" indent="0">
              <a:buNone/>
            </a:pPr>
            <a:r>
              <a:rPr lang="en-GR" sz="2000" dirty="0">
                <a:latin typeface="Bookman Old Style" panose="02050604050505020204" pitchFamily="18" charset="0"/>
                <a:ea typeface="Times New Roman" panose="02020603050405020304" pitchFamily="18" charset="0"/>
              </a:rPr>
              <a:t>Secrecy, ecstasy and fluidity</a:t>
            </a:r>
            <a:endParaRPr lang="en-GR" sz="2000" b="1" dirty="0">
              <a:effectLst/>
              <a:latin typeface="Bookman Old Style" panose="02050604050505020204" pitchFamily="18" charset="0"/>
              <a:ea typeface="Times New Roman" panose="02020603050405020304" pitchFamily="18" charset="0"/>
            </a:endParaRPr>
          </a:p>
          <a:p>
            <a:pPr marL="0" indent="0">
              <a:buNone/>
            </a:pPr>
            <a:endParaRPr lang="en-GR" sz="2000" b="1" dirty="0">
              <a:effectLst/>
              <a:latin typeface="Bookman Old Style" panose="02050604050505020204" pitchFamily="18" charset="0"/>
              <a:ea typeface="Times New Roman" panose="02020603050405020304" pitchFamily="18" charset="0"/>
            </a:endParaRPr>
          </a:p>
          <a:p>
            <a:pPr marL="0" indent="0">
              <a:buNone/>
            </a:pPr>
            <a:r>
              <a:rPr lang="en-GR" sz="2000" dirty="0">
                <a:effectLst/>
                <a:latin typeface="Times New Roman" panose="02020603050405020304" pitchFamily="18" charset="0"/>
                <a:ea typeface="Times New Roman" panose="02020603050405020304" pitchFamily="18" charset="0"/>
              </a:rPr>
              <a:t> </a:t>
            </a:r>
            <a:r>
              <a:rPr lang="en-GR" sz="2000" dirty="0">
                <a:effectLst/>
                <a:latin typeface="Bookman Old Style" panose="02050604050505020204" pitchFamily="18" charset="0"/>
                <a:ea typeface="Times New Roman" panose="02020603050405020304" pitchFamily="18" charset="0"/>
              </a:rPr>
              <a:t>“The Object’s eyes remained closed throughout . . . she moved under me like a sleeping girl might while being ravished by an incubus. She was like somebody having a dirty dream, confusing her pillow for a lover” (387). </a:t>
            </a:r>
          </a:p>
          <a:p>
            <a:pPr marL="0" indent="0">
              <a:buNone/>
            </a:pPr>
            <a:endParaRPr lang="en-GR" sz="2000" dirty="0">
              <a:effectLst/>
              <a:latin typeface="Bookman Old Style" panose="02050604050505020204" pitchFamily="18" charset="0"/>
              <a:ea typeface="Times New Roman" panose="02020603050405020304" pitchFamily="18" charset="0"/>
            </a:endParaRPr>
          </a:p>
          <a:p>
            <a:pPr marL="0" indent="0">
              <a:buNone/>
            </a:pPr>
            <a:r>
              <a:rPr lang="en-GR" sz="2000" dirty="0">
                <a:effectLst/>
                <a:latin typeface="Bookman Old Style" panose="02050604050505020204" pitchFamily="18" charset="0"/>
                <a:ea typeface="Times New Roman" panose="02020603050405020304" pitchFamily="18" charset="0"/>
              </a:rPr>
              <a:t>“My ecstatic intuition about myself was now deeply suppressed . . . [b]ut in the end it wasn’t up to me. The big things never are. Birth, I mean, and death. And love. </a:t>
            </a:r>
            <a:r>
              <a:rPr lang="en-GR" sz="2000" b="1" dirty="0">
                <a:effectLst/>
                <a:latin typeface="Bookman Old Style" panose="02050604050505020204" pitchFamily="18" charset="0"/>
                <a:ea typeface="Times New Roman" panose="02020603050405020304" pitchFamily="18" charset="0"/>
              </a:rPr>
              <a:t>And what love bequeaths to us before we’re born</a:t>
            </a:r>
            <a:r>
              <a:rPr lang="en-GR" sz="2000" dirty="0">
                <a:effectLst/>
                <a:latin typeface="Bookman Old Style" panose="02050604050505020204" pitchFamily="18" charset="0"/>
                <a:ea typeface="Times New Roman" panose="02020603050405020304" pitchFamily="18" charset="0"/>
              </a:rPr>
              <a:t>” (388).</a:t>
            </a:r>
            <a:r>
              <a:rPr lang="en-GR" sz="2000" dirty="0">
                <a:effectLst/>
                <a:latin typeface="Bookman Old Style" panose="02050604050505020204" pitchFamily="18" charset="0"/>
              </a:rPr>
              <a:t> </a:t>
            </a:r>
            <a:endParaRPr lang="en-GR" sz="2000" dirty="0">
              <a:effectLst/>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273145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45F28-D2CE-2E27-0D5E-DBD8D85BDE6B}"/>
              </a:ext>
            </a:extLst>
          </p:cNvPr>
          <p:cNvSpPr>
            <a:spLocks noGrp="1"/>
          </p:cNvSpPr>
          <p:nvPr>
            <p:ph type="title"/>
          </p:nvPr>
        </p:nvSpPr>
        <p:spPr>
          <a:xfrm>
            <a:off x="191911" y="3499076"/>
            <a:ext cx="6626596" cy="2424774"/>
          </a:xfrm>
        </p:spPr>
        <p:txBody>
          <a:bodyPr>
            <a:normAutofit/>
          </a:bodyPr>
          <a:lstStyle/>
          <a:p>
            <a:r>
              <a:rPr lang="en-GB" dirty="0">
                <a:solidFill>
                  <a:srgbClr val="FFFFFF"/>
                </a:solidFill>
                <a:latin typeface="Bookman Old Style" panose="02050604050505020204" pitchFamily="18" charset="0"/>
              </a:rPr>
              <a:t>From Callie to Cal: Jerome</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C8176C-0867-DDFD-2F19-B888E7F9468F}"/>
              </a:ext>
            </a:extLst>
          </p:cNvPr>
          <p:cNvSpPr>
            <a:spLocks noGrp="1"/>
          </p:cNvSpPr>
          <p:nvPr>
            <p:ph sz="half" idx="1"/>
          </p:nvPr>
        </p:nvSpPr>
        <p:spPr>
          <a:xfrm>
            <a:off x="3805863" y="124178"/>
            <a:ext cx="4202476" cy="2856061"/>
          </a:xfrm>
        </p:spPr>
        <p:txBody>
          <a:bodyPr anchor="ctr">
            <a:normAutofit/>
          </a:bodyPr>
          <a:lstStyle/>
          <a:p>
            <a:pPr marL="0" indent="0">
              <a:buNone/>
            </a:pPr>
            <a:r>
              <a:rPr lang="en-GB" sz="2000" b="1" dirty="0">
                <a:latin typeface="Bookman Old Style" panose="02050604050505020204" pitchFamily="18" charset="0"/>
              </a:rPr>
              <a:t>  “Jerome came after my in his Dracula getup” (392)</a:t>
            </a:r>
            <a:endParaRPr lang="en-GB" sz="2000" dirty="0">
              <a:latin typeface="Bookman Old Style" panose="02050604050505020204" pitchFamily="18" charset="0"/>
            </a:endParaRPr>
          </a:p>
          <a:p>
            <a:r>
              <a:rPr lang="en-GB" sz="2000" dirty="0">
                <a:latin typeface="Bookman Old Style" panose="02050604050505020204" pitchFamily="18" charset="0"/>
              </a:rPr>
              <a:t>Monstrosity</a:t>
            </a:r>
          </a:p>
          <a:p>
            <a:r>
              <a:rPr lang="en-GB" sz="2000" dirty="0">
                <a:latin typeface="Bookman Old Style" panose="02050604050505020204" pitchFamily="18" charset="0"/>
              </a:rPr>
              <a:t>Transgression</a:t>
            </a:r>
          </a:p>
          <a:p>
            <a:endParaRPr lang="en-GB" sz="17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7BA0099-527D-7A08-15EB-3D61D5FBCFB0}"/>
              </a:ext>
            </a:extLst>
          </p:cNvPr>
          <p:cNvSpPr>
            <a:spLocks noGrp="1"/>
          </p:cNvSpPr>
          <p:nvPr>
            <p:ph sz="half" idx="2"/>
          </p:nvPr>
        </p:nvSpPr>
        <p:spPr>
          <a:xfrm>
            <a:off x="8386139" y="2980239"/>
            <a:ext cx="3474621" cy="3386693"/>
          </a:xfrm>
        </p:spPr>
        <p:txBody>
          <a:bodyPr anchor="ctr">
            <a:normAutofit/>
          </a:bodyPr>
          <a:lstStyle/>
          <a:p>
            <a:pPr marL="0" indent="0">
              <a:buNone/>
            </a:pPr>
            <a:r>
              <a:rPr lang="en-GB" sz="2000" b="1" dirty="0">
                <a:latin typeface="Bookman Old Style" panose="02050604050505020204" pitchFamily="18" charset="0"/>
              </a:rPr>
              <a:t>   “The tractor had just made a turn on the road . . . I hit it dead on” (393)</a:t>
            </a:r>
          </a:p>
          <a:p>
            <a:pPr marL="0" indent="0">
              <a:buNone/>
            </a:pPr>
            <a:endParaRPr lang="en-GB" sz="2000" b="1" dirty="0">
              <a:latin typeface="Bookman Old Style" panose="02050604050505020204" pitchFamily="18" charset="0"/>
            </a:endParaRPr>
          </a:p>
          <a:p>
            <a:r>
              <a:rPr lang="en-GB" sz="2000" dirty="0">
                <a:latin typeface="Bookman Old Style" panose="02050604050505020204" pitchFamily="18" charset="0"/>
              </a:rPr>
              <a:t>The new era</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90676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45F28-D2CE-2E27-0D5E-DBD8D85BDE6B}"/>
              </a:ext>
            </a:extLst>
          </p:cNvPr>
          <p:cNvSpPr>
            <a:spLocks noGrp="1"/>
          </p:cNvSpPr>
          <p:nvPr>
            <p:ph type="title"/>
          </p:nvPr>
        </p:nvSpPr>
        <p:spPr>
          <a:xfrm>
            <a:off x="838200" y="668377"/>
            <a:ext cx="10515600" cy="1325563"/>
          </a:xfrm>
        </p:spPr>
        <p:txBody>
          <a:bodyPr>
            <a:normAutofit/>
          </a:bodyPr>
          <a:lstStyle/>
          <a:p>
            <a:r>
              <a:rPr lang="en-GB">
                <a:latin typeface="Bookman Old Style" panose="02050604050505020204" pitchFamily="18" charset="0"/>
              </a:rPr>
              <a:t>Recapitulation</a:t>
            </a:r>
          </a:p>
        </p:txBody>
      </p:sp>
      <p:sp>
        <p:nvSpPr>
          <p:cNvPr id="3" name="Content Placeholder 2">
            <a:extLst>
              <a:ext uri="{FF2B5EF4-FFF2-40B4-BE49-F238E27FC236}">
                <a16:creationId xmlns:a16="http://schemas.microsoft.com/office/drawing/2014/main" id="{84C8176C-0867-DDFD-2F19-B888E7F9468F}"/>
              </a:ext>
            </a:extLst>
          </p:cNvPr>
          <p:cNvSpPr>
            <a:spLocks noGrp="1"/>
          </p:cNvSpPr>
          <p:nvPr>
            <p:ph sz="half" idx="1"/>
          </p:nvPr>
        </p:nvSpPr>
        <p:spPr>
          <a:xfrm>
            <a:off x="838200" y="2177456"/>
            <a:ext cx="5097780" cy="3795748"/>
          </a:xfrm>
        </p:spPr>
        <p:txBody>
          <a:bodyPr>
            <a:normAutofit/>
          </a:bodyPr>
          <a:lstStyle/>
          <a:p>
            <a:r>
              <a:rPr lang="en-GB" sz="2400" b="1" dirty="0">
                <a:latin typeface="Bookman Old Style" panose="02050604050505020204" pitchFamily="18" charset="0"/>
              </a:rPr>
              <a:t>Familial trauma interacts with historical trauma</a:t>
            </a:r>
          </a:p>
          <a:p>
            <a:endParaRPr lang="en-GB" sz="2400" b="1" dirty="0">
              <a:latin typeface="Bookman Old Style" panose="02050604050505020204" pitchFamily="18" charset="0"/>
            </a:endParaRPr>
          </a:p>
          <a:p>
            <a:r>
              <a:rPr lang="en-GB" sz="2400" b="1" dirty="0">
                <a:latin typeface="Bookman Old Style" panose="02050604050505020204" pitchFamily="18" charset="0"/>
              </a:rPr>
              <a:t>Callie bequeaths the gene and trauma(s)</a:t>
            </a:r>
          </a:p>
          <a:p>
            <a:endParaRPr lang="en-GB" sz="2400" b="1" dirty="0">
              <a:latin typeface="Bookman Old Style" panose="02050604050505020204" pitchFamily="18" charset="0"/>
            </a:endParaRPr>
          </a:p>
          <a:p>
            <a:r>
              <a:rPr lang="en-GB" sz="2400" b="1" dirty="0">
                <a:latin typeface="Bookman Old Style" panose="02050604050505020204" pitchFamily="18" charset="0"/>
              </a:rPr>
              <a:t>The psychological interacts with the somatic</a:t>
            </a:r>
            <a:endParaRPr lang="en-GB" sz="2400" dirty="0">
              <a:latin typeface="Bookman Old Style" panose="02050604050505020204" pitchFamily="18" charset="0"/>
            </a:endParaRPr>
          </a:p>
          <a:p>
            <a:endParaRPr lang="en-GB" sz="2400" dirty="0"/>
          </a:p>
        </p:txBody>
      </p:sp>
      <p:sp>
        <p:nvSpPr>
          <p:cNvPr id="4" name="Content Placeholder 3">
            <a:extLst>
              <a:ext uri="{FF2B5EF4-FFF2-40B4-BE49-F238E27FC236}">
                <a16:creationId xmlns:a16="http://schemas.microsoft.com/office/drawing/2014/main" id="{97BA0099-527D-7A08-15EB-3D61D5FBCFB0}"/>
              </a:ext>
            </a:extLst>
          </p:cNvPr>
          <p:cNvSpPr>
            <a:spLocks noGrp="1"/>
          </p:cNvSpPr>
          <p:nvPr>
            <p:ph sz="half" idx="2"/>
          </p:nvPr>
        </p:nvSpPr>
        <p:spPr>
          <a:xfrm>
            <a:off x="6256020" y="2177456"/>
            <a:ext cx="5097780" cy="3795748"/>
          </a:xfrm>
        </p:spPr>
        <p:txBody>
          <a:bodyPr>
            <a:normAutofit/>
          </a:bodyPr>
          <a:lstStyle/>
          <a:p>
            <a:pPr marL="0" indent="0">
              <a:buNone/>
            </a:pPr>
            <a:r>
              <a:rPr lang="en-GB" sz="2200" b="1">
                <a:latin typeface="Bookman Old Style" panose="02050604050505020204" pitchFamily="18" charset="0"/>
              </a:rPr>
              <a:t>Key notions in Books Two and Three</a:t>
            </a:r>
          </a:p>
          <a:p>
            <a:pPr marL="0" indent="0">
              <a:buNone/>
            </a:pPr>
            <a:endParaRPr lang="en-GB" sz="2200" b="1">
              <a:latin typeface="Bookman Old Style" panose="02050604050505020204" pitchFamily="18" charset="0"/>
            </a:endParaRPr>
          </a:p>
          <a:p>
            <a:r>
              <a:rPr lang="en-GB" sz="2200" b="1">
                <a:latin typeface="Bookman Old Style" panose="02050604050505020204" pitchFamily="18" charset="0"/>
              </a:rPr>
              <a:t>Reduplication of trauma</a:t>
            </a:r>
          </a:p>
          <a:p>
            <a:r>
              <a:rPr lang="en-GB" sz="2200" b="1">
                <a:latin typeface="Bookman Old Style" panose="02050604050505020204" pitchFamily="18" charset="0"/>
              </a:rPr>
              <a:t>Metamorphosis of trauma</a:t>
            </a:r>
          </a:p>
          <a:p>
            <a:r>
              <a:rPr lang="en-GB" sz="2200" b="1">
                <a:latin typeface="Bookman Old Style" panose="02050604050505020204" pitchFamily="18" charset="0"/>
              </a:rPr>
              <a:t>Melancholic incorporation</a:t>
            </a:r>
          </a:p>
          <a:p>
            <a:r>
              <a:rPr lang="en-GB" sz="2200" b="1">
                <a:latin typeface="Bookman Old Style" panose="02050604050505020204" pitchFamily="18" charset="0"/>
              </a:rPr>
              <a:t>Absence, guilt, secrecy</a:t>
            </a:r>
          </a:p>
          <a:p>
            <a:r>
              <a:rPr lang="en-GB" sz="2200" b="1">
                <a:latin typeface="Bookman Old Style" panose="02050604050505020204" pitchFamily="18" charset="0"/>
              </a:rPr>
              <a:t>Exchange</a:t>
            </a:r>
          </a:p>
          <a:p>
            <a:r>
              <a:rPr lang="en-GB" sz="2200" b="1">
                <a:latin typeface="Bookman Old Style" panose="02050604050505020204" pitchFamily="18" charset="0"/>
              </a:rPr>
              <a:t>Monstrosity</a:t>
            </a:r>
            <a:endParaRPr lang="en-GB" sz="2200">
              <a:latin typeface="Bookman Old Style" panose="02050604050505020204" pitchFamily="18" charset="0"/>
            </a:endParaRPr>
          </a:p>
          <a:p>
            <a:pPr marL="0" indent="0">
              <a:buNone/>
            </a:pPr>
            <a:endParaRPr lang="en-GB" sz="2200"/>
          </a:p>
          <a:p>
            <a:pPr marL="0" indent="0">
              <a:buNone/>
            </a:pPr>
            <a:endParaRPr lang="en-GB" sz="2200"/>
          </a:p>
        </p:txBody>
      </p:sp>
    </p:spTree>
    <p:extLst>
      <p:ext uri="{BB962C8B-B14F-4D97-AF65-F5344CB8AC3E}">
        <p14:creationId xmlns:p14="http://schemas.microsoft.com/office/powerpoint/2010/main" val="31840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1C05F-E461-DB45-92B4-F5F1E1AE576E}"/>
              </a:ext>
            </a:extLst>
          </p:cNvPr>
          <p:cNvSpPr>
            <a:spLocks noGrp="1"/>
          </p:cNvSpPr>
          <p:nvPr>
            <p:ph type="title"/>
          </p:nvPr>
        </p:nvSpPr>
        <p:spPr>
          <a:xfrm>
            <a:off x="838200" y="365125"/>
            <a:ext cx="10515600" cy="1325563"/>
          </a:xfrm>
        </p:spPr>
        <p:txBody>
          <a:bodyPr>
            <a:normAutofit/>
          </a:bodyPr>
          <a:lstStyle/>
          <a:p>
            <a:r>
              <a:rPr lang="en-GB" sz="5400" dirty="0">
                <a:latin typeface="Bookman Old Style" panose="02050604050505020204" pitchFamily="18" charset="0"/>
              </a:rPr>
              <a:t>Sources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A6F632-E4A4-FA49-975E-487819EBC37E}"/>
              </a:ext>
            </a:extLst>
          </p:cNvPr>
          <p:cNvSpPr>
            <a:spLocks noGrp="1"/>
          </p:cNvSpPr>
          <p:nvPr>
            <p:ph idx="1"/>
          </p:nvPr>
        </p:nvSpPr>
        <p:spPr>
          <a:xfrm>
            <a:off x="0" y="1677374"/>
            <a:ext cx="11353800" cy="5045838"/>
          </a:xfrm>
        </p:spPr>
        <p:txBody>
          <a:bodyPr>
            <a:noAutofit/>
          </a:bodyPr>
          <a:lstStyle/>
          <a:p>
            <a:pPr marL="0" indent="0">
              <a:buNone/>
            </a:pPr>
            <a:r>
              <a:rPr lang="en-US" sz="1200" dirty="0">
                <a:latin typeface="Bookman Old Style" panose="02050604050505020204" pitchFamily="18" charset="0"/>
              </a:rPr>
              <a:t> </a:t>
            </a:r>
            <a:endParaRPr lang="en-GR" sz="1200" dirty="0">
              <a:latin typeface="Bookman Old Style" panose="02050604050505020204" pitchFamily="18" charset="0"/>
            </a:endParaRPr>
          </a:p>
          <a:p>
            <a:r>
              <a:rPr lang="en-GR" sz="1400" dirty="0">
                <a:effectLst/>
                <a:latin typeface="Bookman Old Style" panose="02050604050505020204" pitchFamily="18" charset="0"/>
                <a:ea typeface="Times New Roman" panose="02020603050405020304" pitchFamily="18" charset="0"/>
              </a:rPr>
              <a:t>Abraham, Nicolas, and Maria Torok. </a:t>
            </a:r>
            <a:r>
              <a:rPr lang="en-GR" sz="1400" i="1" dirty="0">
                <a:effectLst/>
                <a:latin typeface="Bookman Old Style" panose="02050604050505020204" pitchFamily="18" charset="0"/>
                <a:ea typeface="Times New Roman" panose="02020603050405020304" pitchFamily="18" charset="0"/>
              </a:rPr>
              <a:t>The Shell and the Kernel: Renewals of Psychoanalysis, </a:t>
            </a:r>
            <a:r>
              <a:rPr lang="en-GR" sz="1400" dirty="0">
                <a:effectLst/>
                <a:latin typeface="Bookman Old Style" panose="02050604050505020204" pitchFamily="18" charset="0"/>
                <a:ea typeface="Times New Roman" panose="02020603050405020304" pitchFamily="18" charset="0"/>
              </a:rPr>
              <a:t>edited, translated and introduced by Nicholas T. Rand, vol 1, The U of Chicago P, 1994. </a:t>
            </a:r>
          </a:p>
          <a:p>
            <a:r>
              <a:rPr lang="en-US" sz="1400" dirty="0">
                <a:latin typeface="Bookman Old Style" panose="02050604050505020204" pitchFamily="18" charset="0"/>
              </a:rPr>
              <a:t>Athanassakis, </a:t>
            </a:r>
            <a:r>
              <a:rPr lang="en-US" sz="1400" dirty="0" err="1">
                <a:latin typeface="Bookman Old Style" panose="02050604050505020204" pitchFamily="18" charset="0"/>
              </a:rPr>
              <a:t>Yanoula</a:t>
            </a:r>
            <a:r>
              <a:rPr lang="en-US" sz="1400" dirty="0">
                <a:latin typeface="Bookman Old Style" panose="02050604050505020204" pitchFamily="18" charset="0"/>
              </a:rPr>
              <a:t>. “’The American girl I had once been’: Psychosomatic Trauma and History in Jeffrey Eugenides’ </a:t>
            </a:r>
            <a:r>
              <a:rPr lang="en-US" sz="1400" i="1" dirty="0">
                <a:latin typeface="Bookman Old Style" panose="02050604050505020204" pitchFamily="18" charset="0"/>
              </a:rPr>
              <a:t>Middlesex</a:t>
            </a:r>
            <a:r>
              <a:rPr lang="en-US" sz="1400" dirty="0">
                <a:latin typeface="Bookman Old Style" panose="02050604050505020204" pitchFamily="18" charset="0"/>
              </a:rPr>
              <a:t>.” </a:t>
            </a:r>
            <a:r>
              <a:rPr lang="en-US" sz="1400" i="1" dirty="0">
                <a:latin typeface="Bookman Old Style" panose="02050604050505020204" pitchFamily="18" charset="0"/>
              </a:rPr>
              <a:t>European Journal of American Culture</a:t>
            </a:r>
            <a:r>
              <a:rPr lang="en-US" sz="1400" dirty="0">
                <a:latin typeface="Bookman Old Style" panose="02050604050505020204" pitchFamily="18" charset="0"/>
              </a:rPr>
              <a:t>, vol.30, no.3, 2011, pp. 217-230.</a:t>
            </a:r>
          </a:p>
          <a:p>
            <a:r>
              <a:rPr lang="en-GR" sz="1400" dirty="0">
                <a:effectLst/>
                <a:latin typeface="Bookman Old Style" panose="02050604050505020204" pitchFamily="18" charset="0"/>
                <a:ea typeface="Times New Roman" panose="02020603050405020304" pitchFamily="18" charset="0"/>
              </a:rPr>
              <a:t>Bahun, Sanja. </a:t>
            </a:r>
            <a:r>
              <a:rPr lang="en-GR" sz="1400" i="1" dirty="0">
                <a:effectLst/>
                <a:latin typeface="Bookman Old Style" panose="02050604050505020204" pitchFamily="18" charset="0"/>
                <a:ea typeface="Times New Roman" panose="02020603050405020304" pitchFamily="18" charset="0"/>
              </a:rPr>
              <a:t>Modernism and Melancholia: Writing as Countermourning</a:t>
            </a:r>
            <a:r>
              <a:rPr lang="en-GR" sz="1400" dirty="0">
                <a:effectLst/>
                <a:latin typeface="Bookman Old Style" panose="02050604050505020204" pitchFamily="18" charset="0"/>
                <a:ea typeface="Times New Roman" panose="02020603050405020304" pitchFamily="18" charset="0"/>
              </a:rPr>
              <a:t>. Oxford UP, 2014. </a:t>
            </a:r>
            <a:endParaRPr lang="en-GR" sz="1400" dirty="0">
              <a:latin typeface="Bookman Old Style" panose="02050604050505020204" pitchFamily="18" charset="0"/>
            </a:endParaRPr>
          </a:p>
          <a:p>
            <a:r>
              <a:rPr lang="en-GB" sz="1400" dirty="0">
                <a:latin typeface="Bookman Old Style" panose="02050604050505020204" pitchFamily="18" charset="0"/>
              </a:rPr>
              <a:t>Butler, Judith.</a:t>
            </a:r>
            <a:r>
              <a:rPr lang="en-US" sz="1400" dirty="0">
                <a:latin typeface="Bookman Old Style" panose="02050604050505020204" pitchFamily="18" charset="0"/>
              </a:rPr>
              <a:t> </a:t>
            </a:r>
            <a:r>
              <a:rPr lang="en-US" sz="1400" i="1" dirty="0">
                <a:latin typeface="Bookman Old Style" panose="02050604050505020204" pitchFamily="18" charset="0"/>
              </a:rPr>
              <a:t>Precarious Life: The Powers of Mourning and Violence.</a:t>
            </a:r>
            <a:r>
              <a:rPr lang="en-US" sz="1400" dirty="0">
                <a:latin typeface="Bookman Old Style" panose="02050604050505020204" pitchFamily="18" charset="0"/>
              </a:rPr>
              <a:t> Verso, 2004.</a:t>
            </a:r>
            <a:endParaRPr lang="en-GR" sz="1400" dirty="0">
              <a:latin typeface="Bookman Old Style" panose="02050604050505020204" pitchFamily="18" charset="0"/>
            </a:endParaRPr>
          </a:p>
          <a:p>
            <a:r>
              <a:rPr lang="en-US" sz="1400" dirty="0" err="1">
                <a:latin typeface="Bookman Old Style" panose="02050604050505020204" pitchFamily="18" charset="0"/>
              </a:rPr>
              <a:t>Clewell</a:t>
            </a:r>
            <a:r>
              <a:rPr lang="en-US" sz="1400" dirty="0">
                <a:latin typeface="Bookman Old Style" panose="02050604050505020204" pitchFamily="18" charset="0"/>
              </a:rPr>
              <a:t>, Tammy. </a:t>
            </a:r>
            <a:r>
              <a:rPr lang="en-US" sz="1400" i="1" dirty="0">
                <a:latin typeface="Bookman Old Style" panose="02050604050505020204" pitchFamily="18" charset="0"/>
              </a:rPr>
              <a:t>Mourning, Modernism, Postmodernism</a:t>
            </a:r>
            <a:r>
              <a:rPr lang="en-US" sz="1400" dirty="0">
                <a:latin typeface="Bookman Old Style" panose="02050604050505020204" pitchFamily="18" charset="0"/>
              </a:rPr>
              <a:t>. Palgrave Macmillan, 2009.</a:t>
            </a:r>
            <a:endParaRPr lang="en-GR" sz="1400" dirty="0">
              <a:latin typeface="Bookman Old Style" panose="02050604050505020204" pitchFamily="18" charset="0"/>
            </a:endParaRPr>
          </a:p>
          <a:p>
            <a:r>
              <a:rPr lang="en-US" sz="1400" dirty="0">
                <a:latin typeface="Bookman Old Style" panose="02050604050505020204" pitchFamily="18" charset="0"/>
              </a:rPr>
              <a:t>Eugenides, Jeffrey. </a:t>
            </a:r>
            <a:r>
              <a:rPr lang="en-US" sz="1400" i="1" dirty="0">
                <a:latin typeface="Bookman Old Style" panose="02050604050505020204" pitchFamily="18" charset="0"/>
              </a:rPr>
              <a:t>Middlesex</a:t>
            </a:r>
            <a:r>
              <a:rPr lang="en-US" sz="1400" dirty="0">
                <a:latin typeface="Bookman Old Style" panose="02050604050505020204" pitchFamily="18" charset="0"/>
              </a:rPr>
              <a:t>. Bloomsbury, 2003. </a:t>
            </a:r>
          </a:p>
          <a:p>
            <a:r>
              <a:rPr lang="en-GR" sz="1400" dirty="0">
                <a:effectLst/>
                <a:latin typeface="Bookman Old Style" panose="02050604050505020204" pitchFamily="18" charset="0"/>
                <a:ea typeface="Times New Roman" panose="02020603050405020304" pitchFamily="18" charset="0"/>
              </a:rPr>
              <a:t>Kolk, </a:t>
            </a:r>
            <a:r>
              <a:rPr lang="en-GB" sz="1400" dirty="0">
                <a:effectLst/>
                <a:latin typeface="Bookman Old Style" panose="02050604050505020204" pitchFamily="18" charset="0"/>
                <a:ea typeface="Times New Roman" panose="02020603050405020304" pitchFamily="18" charset="0"/>
              </a:rPr>
              <a:t>v</a:t>
            </a:r>
            <a:r>
              <a:rPr lang="en-GR" sz="1400" dirty="0">
                <a:effectLst/>
                <a:latin typeface="Bookman Old Style" panose="02050604050505020204" pitchFamily="18" charset="0"/>
                <a:ea typeface="Times New Roman" panose="02020603050405020304" pitchFamily="18" charset="0"/>
              </a:rPr>
              <a:t>an der, and </a:t>
            </a:r>
            <a:r>
              <a:rPr lang="en-GB" sz="1400" dirty="0">
                <a:effectLst/>
                <a:latin typeface="Bookman Old Style" panose="02050604050505020204" pitchFamily="18" charset="0"/>
                <a:ea typeface="Times New Roman" panose="02020603050405020304" pitchFamily="18" charset="0"/>
              </a:rPr>
              <a:t>v</a:t>
            </a:r>
            <a:r>
              <a:rPr lang="en-GR" sz="1400" dirty="0">
                <a:effectLst/>
                <a:latin typeface="Bookman Old Style" panose="02050604050505020204" pitchFamily="18" charset="0"/>
                <a:ea typeface="Times New Roman" panose="02020603050405020304" pitchFamily="18" charset="0"/>
              </a:rPr>
              <a:t>an der Hart. “The Intrusive Past.” </a:t>
            </a:r>
            <a:r>
              <a:rPr lang="en-GR" sz="1400" i="1" dirty="0">
                <a:effectLst/>
                <a:latin typeface="Bookman Old Style" panose="02050604050505020204" pitchFamily="18" charset="0"/>
                <a:ea typeface="Times New Roman" panose="02020603050405020304" pitchFamily="18" charset="0"/>
              </a:rPr>
              <a:t>Trauma: Explorations in Memory. </a:t>
            </a:r>
            <a:r>
              <a:rPr lang="en-GB" sz="1400" dirty="0">
                <a:effectLst/>
                <a:latin typeface="Bookman Old Style" panose="02050604050505020204" pitchFamily="18" charset="0"/>
                <a:ea typeface="Times New Roman" panose="02020603050405020304" pitchFamily="18" charset="0"/>
              </a:rPr>
              <a:t>edited by Cathy </a:t>
            </a:r>
            <a:r>
              <a:rPr lang="en-GB" sz="1400" dirty="0" err="1">
                <a:effectLst/>
                <a:latin typeface="Bookman Old Style" panose="02050604050505020204" pitchFamily="18" charset="0"/>
                <a:ea typeface="Times New Roman" panose="02020603050405020304" pitchFamily="18" charset="0"/>
              </a:rPr>
              <a:t>Caruth</a:t>
            </a:r>
            <a:r>
              <a:rPr lang="en-GB" sz="1400" dirty="0">
                <a:effectLst/>
                <a:latin typeface="Bookman Old Style" panose="02050604050505020204" pitchFamily="18" charset="0"/>
                <a:ea typeface="Times New Roman" panose="02020603050405020304" pitchFamily="18" charset="0"/>
              </a:rPr>
              <a:t>, John Hopkins UP, 1995, pp.158-182.</a:t>
            </a:r>
          </a:p>
          <a:p>
            <a:r>
              <a:rPr lang="en-GR" sz="1400" dirty="0">
                <a:effectLst/>
                <a:latin typeface="Bookman Old Style" panose="02050604050505020204" pitchFamily="18" charset="0"/>
                <a:ea typeface="Times New Roman" panose="02020603050405020304" pitchFamily="18" charset="0"/>
              </a:rPr>
              <a:t>Kristeva, Julia. </a:t>
            </a:r>
            <a:r>
              <a:rPr lang="en-GR" sz="1400" i="1" dirty="0">
                <a:effectLst/>
                <a:latin typeface="Bookman Old Style" panose="02050604050505020204" pitchFamily="18" charset="0"/>
                <a:ea typeface="Times New Roman" panose="02020603050405020304" pitchFamily="18" charset="0"/>
              </a:rPr>
              <a:t>Black Sun: Depression and Melancholia</a:t>
            </a:r>
            <a:r>
              <a:rPr lang="en-GR" sz="1400" dirty="0">
                <a:effectLst/>
                <a:latin typeface="Bookman Old Style" panose="02050604050505020204" pitchFamily="18" charset="0"/>
                <a:ea typeface="Times New Roman" panose="02020603050405020304" pitchFamily="18" charset="0"/>
              </a:rPr>
              <a:t>. Translated by </a:t>
            </a:r>
            <a:r>
              <a:rPr lang="uz-Cyrl-UZ" sz="1400" dirty="0">
                <a:effectLst/>
                <a:latin typeface="Bookman Old Style" panose="02050604050505020204" pitchFamily="18" charset="0"/>
                <a:ea typeface="Times New Roman" panose="02020603050405020304" pitchFamily="18" charset="0"/>
              </a:rPr>
              <a:t>Leon S. Roudiez</a:t>
            </a:r>
            <a:r>
              <a:rPr lang="en-GR" sz="1400" dirty="0">
                <a:effectLst/>
                <a:latin typeface="Bookman Old Style" panose="02050604050505020204" pitchFamily="18" charset="0"/>
                <a:ea typeface="Times New Roman" panose="02020603050405020304" pitchFamily="18" charset="0"/>
              </a:rPr>
              <a:t>, Columbia UP, 1992.</a:t>
            </a:r>
            <a:endParaRPr lang="en-GR" sz="1400" dirty="0">
              <a:latin typeface="Bookman Old Style" panose="02050604050505020204" pitchFamily="18" charset="0"/>
            </a:endParaRPr>
          </a:p>
          <a:p>
            <a:r>
              <a:rPr lang="en-GB" sz="1400" dirty="0" err="1">
                <a:latin typeface="Bookman Old Style" panose="02050604050505020204" pitchFamily="18" charset="0"/>
              </a:rPr>
              <a:t>LaCapra</a:t>
            </a:r>
            <a:r>
              <a:rPr lang="en-GB" sz="1400" dirty="0">
                <a:latin typeface="Bookman Old Style" panose="02050604050505020204" pitchFamily="18" charset="0"/>
              </a:rPr>
              <a:t>, Dominik. “Reflections on Trauma, Absence, Loss.”</a:t>
            </a:r>
            <a:r>
              <a:rPr lang="en-GB" sz="1400" i="1" dirty="0">
                <a:latin typeface="Bookman Old Style" panose="02050604050505020204" pitchFamily="18" charset="0"/>
              </a:rPr>
              <a:t> Whose Freud? The Place of Psychoanalysis in Contemporary Culture</a:t>
            </a:r>
            <a:r>
              <a:rPr lang="en-GB" sz="1400" dirty="0">
                <a:latin typeface="Bookman Old Style" panose="02050604050505020204" pitchFamily="18" charset="0"/>
              </a:rPr>
              <a:t>, edited by Peter Brooks and Alex </a:t>
            </a:r>
            <a:r>
              <a:rPr lang="en-GB" sz="1400" dirty="0" err="1">
                <a:latin typeface="Bookman Old Style" panose="02050604050505020204" pitchFamily="18" charset="0"/>
              </a:rPr>
              <a:t>Woloch</a:t>
            </a:r>
            <a:r>
              <a:rPr lang="en-GB" sz="1400" dirty="0">
                <a:latin typeface="Bookman Old Style" panose="02050604050505020204" pitchFamily="18" charset="0"/>
              </a:rPr>
              <a:t>. Yale UP, 1995, pp. 178-204, 2000.</a:t>
            </a:r>
            <a:endParaRPr lang="en-GR" sz="1400" dirty="0">
              <a:latin typeface="Bookman Old Style" panose="02050604050505020204" pitchFamily="18" charset="0"/>
            </a:endParaRPr>
          </a:p>
          <a:p>
            <a:r>
              <a:rPr lang="en-GB" sz="1400" dirty="0">
                <a:latin typeface="Bookman Old Style" panose="02050604050505020204" pitchFamily="18" charset="0"/>
              </a:rPr>
              <a:t>---. </a:t>
            </a:r>
            <a:r>
              <a:rPr lang="en-GB" sz="1400" i="1" dirty="0">
                <a:latin typeface="Bookman Old Style" panose="02050604050505020204" pitchFamily="18" charset="0"/>
              </a:rPr>
              <a:t>Writing History, Writing Trauma</a:t>
            </a:r>
            <a:r>
              <a:rPr lang="en-GB" sz="1400" dirty="0">
                <a:latin typeface="Bookman Old Style" panose="02050604050505020204" pitchFamily="18" charset="0"/>
              </a:rPr>
              <a:t>. John Hopkins UP, 2014.</a:t>
            </a:r>
            <a:endParaRPr lang="en-GR" sz="1400" dirty="0">
              <a:latin typeface="Bookman Old Style" panose="02050604050505020204" pitchFamily="18" charset="0"/>
            </a:endParaRPr>
          </a:p>
          <a:p>
            <a:r>
              <a:rPr lang="en-US" sz="1400" dirty="0" err="1">
                <a:latin typeface="Bookman Old Style" panose="02050604050505020204" pitchFamily="18" charset="0"/>
              </a:rPr>
              <a:t>Malatino</a:t>
            </a:r>
            <a:r>
              <a:rPr lang="en-US" sz="1400" dirty="0">
                <a:latin typeface="Bookman Old Style" panose="02050604050505020204" pitchFamily="18" charset="0"/>
              </a:rPr>
              <a:t>, Hilary. </a:t>
            </a:r>
            <a:r>
              <a:rPr lang="en-US" sz="1400" i="1" dirty="0">
                <a:latin typeface="Bookman Old Style" panose="02050604050505020204" pitchFamily="18" charset="0"/>
              </a:rPr>
              <a:t>Queer Embodiment: Monstrosity, Medical Violence and Intersex Experience.</a:t>
            </a:r>
            <a:r>
              <a:rPr lang="en-US" sz="1400" dirty="0">
                <a:latin typeface="Bookman Old Style" panose="02050604050505020204" pitchFamily="18" charset="0"/>
              </a:rPr>
              <a:t> University of Nebraska P, 2019. Expanding Frontiers: Interdisciplinary Approaches to Studies of Women, Gender, and Sexuality.</a:t>
            </a:r>
            <a:endParaRPr lang="en-GR" sz="1400" dirty="0">
              <a:latin typeface="Bookman Old Style" panose="02050604050505020204" pitchFamily="18" charset="0"/>
            </a:endParaRPr>
          </a:p>
          <a:p>
            <a:pPr marL="0" indent="0">
              <a:buNone/>
            </a:pPr>
            <a:endParaRPr lang="en-GR" sz="1200" dirty="0"/>
          </a:p>
        </p:txBody>
      </p:sp>
    </p:spTree>
    <p:extLst>
      <p:ext uri="{BB962C8B-B14F-4D97-AF65-F5344CB8AC3E}">
        <p14:creationId xmlns:p14="http://schemas.microsoft.com/office/powerpoint/2010/main" val="218136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27" name="Freeform: Shape 26">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93555E-A8BB-1D42-A1A2-4C9EBBC156C0}"/>
              </a:ext>
            </a:extLst>
          </p:cNvPr>
          <p:cNvSpPr>
            <a:spLocks noGrp="1"/>
          </p:cNvSpPr>
          <p:nvPr>
            <p:ph type="title"/>
          </p:nvPr>
        </p:nvSpPr>
        <p:spPr>
          <a:xfrm>
            <a:off x="804672" y="3121701"/>
            <a:ext cx="3476488" cy="1786515"/>
          </a:xfrm>
        </p:spPr>
        <p:txBody>
          <a:bodyPr vert="horz" lIns="91440" tIns="45720" rIns="91440" bIns="45720" rtlCol="0" anchor="t">
            <a:normAutofit/>
          </a:bodyPr>
          <a:lstStyle/>
          <a:p>
            <a:r>
              <a:rPr lang="en-US" sz="4000" kern="1200" dirty="0">
                <a:solidFill>
                  <a:schemeClr val="tx2"/>
                </a:solidFill>
                <a:latin typeface="Bookman Old Style" panose="02050604050505020204" pitchFamily="18" charset="0"/>
              </a:rPr>
              <a:t>Thank you</a:t>
            </a:r>
          </a:p>
        </p:txBody>
      </p:sp>
      <p:sp>
        <p:nvSpPr>
          <p:cNvPr id="3" name="Content Placeholder 2">
            <a:extLst>
              <a:ext uri="{FF2B5EF4-FFF2-40B4-BE49-F238E27FC236}">
                <a16:creationId xmlns:a16="http://schemas.microsoft.com/office/drawing/2014/main" id="{187A8B96-F287-4344-BD23-A4BC8DD8313C}"/>
              </a:ext>
            </a:extLst>
          </p:cNvPr>
          <p:cNvSpPr>
            <a:spLocks noGrp="1"/>
          </p:cNvSpPr>
          <p:nvPr>
            <p:ph idx="1"/>
          </p:nvPr>
        </p:nvSpPr>
        <p:spPr>
          <a:xfrm>
            <a:off x="804672" y="2032347"/>
            <a:ext cx="3476488" cy="955111"/>
          </a:xfrm>
        </p:spPr>
        <p:txBody>
          <a:bodyPr vert="horz" lIns="91440" tIns="45720" rIns="91440" bIns="45720" rtlCol="0" anchor="b">
            <a:normAutofit/>
          </a:bodyPr>
          <a:lstStyle/>
          <a:p>
            <a:pPr marL="0" indent="0">
              <a:buNone/>
            </a:pPr>
            <a:r>
              <a:rPr lang="en-US" sz="2000" kern="1200" dirty="0" err="1">
                <a:solidFill>
                  <a:schemeClr val="tx2"/>
                </a:solidFill>
                <a:latin typeface="Bookman Old Style" panose="02050604050505020204" pitchFamily="18" charset="0"/>
              </a:rPr>
              <a:t>kmoutafidou@enl.auth.gr</a:t>
            </a:r>
            <a:endParaRPr lang="en-US" sz="2000" kern="1200" dirty="0">
              <a:solidFill>
                <a:schemeClr val="tx2"/>
              </a:solidFill>
              <a:latin typeface="Bookman Old Style" panose="02050604050505020204" pitchFamily="18" charset="0"/>
            </a:endParaRPr>
          </a:p>
        </p:txBody>
      </p:sp>
      <p:pic>
        <p:nvPicPr>
          <p:cNvPr id="7" name="Graphic 6" descr="Email">
            <a:extLst>
              <a:ext uri="{FF2B5EF4-FFF2-40B4-BE49-F238E27FC236}">
                <a16:creationId xmlns:a16="http://schemas.microsoft.com/office/drawing/2014/main" id="{A41EE755-00A0-3A71-C4D7-EA502FD57E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7100" y="2050022"/>
            <a:ext cx="4061304" cy="4061304"/>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35159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365125"/>
            <a:ext cx="10515600" cy="1325563"/>
          </a:xfrm>
        </p:spPr>
        <p:txBody>
          <a:bodyPr>
            <a:normAutofit/>
          </a:bodyPr>
          <a:lstStyle/>
          <a:p>
            <a:r>
              <a:rPr lang="en-GB" sz="4200" dirty="0">
                <a:latin typeface="Bookman Old Style" panose="02050604050505020204" pitchFamily="18" charset="0"/>
              </a:rPr>
              <a:t>Excerpts Appendix </a:t>
            </a:r>
            <a:br>
              <a:rPr lang="en-GB" sz="4200" dirty="0">
                <a:latin typeface="Bookman Old Style" panose="02050604050505020204" pitchFamily="18" charset="0"/>
              </a:rPr>
            </a:br>
            <a:endParaRPr lang="en-GB" sz="4200" dirty="0">
              <a:latin typeface="Bookman Old Style" panose="020506040505050202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838200" y="1929384"/>
            <a:ext cx="10515600" cy="4251960"/>
          </a:xfrm>
        </p:spPr>
        <p:txBody>
          <a:bodyPr>
            <a:noAutofit/>
          </a:bodyPr>
          <a:lstStyle/>
          <a:p>
            <a:r>
              <a:rPr lang="en-US" sz="1600" dirty="0">
                <a:latin typeface="Bookman Old Style" panose="02050604050505020204" pitchFamily="18" charset="0"/>
              </a:rPr>
              <a:t>“And suddenly my father was shouting my name. “Callie!”</a:t>
            </a:r>
          </a:p>
          <a:p>
            <a:pPr marL="0" indent="0">
              <a:buNone/>
            </a:pPr>
            <a:r>
              <a:rPr lang="en-US" sz="1600" dirty="0">
                <a:latin typeface="Bookman Old Style" panose="02050604050505020204" pitchFamily="18" charset="0"/>
              </a:rPr>
              <a:t>“What?”</a:t>
            </a:r>
          </a:p>
          <a:p>
            <a:pPr marL="0" indent="0">
              <a:buNone/>
            </a:pPr>
            <a:r>
              <a:rPr lang="en-US" sz="1600" dirty="0">
                <a:latin typeface="Bookman Old Style" panose="02050604050505020204" pitchFamily="18" charset="0"/>
              </a:rPr>
              <a:t>“Get over here right now!”</a:t>
            </a:r>
          </a:p>
          <a:p>
            <a:pPr marL="0" indent="0">
              <a:buNone/>
            </a:pPr>
            <a:r>
              <a:rPr lang="en-US" sz="1600" dirty="0">
                <a:latin typeface="Bookman Old Style" panose="02050604050505020204" pitchFamily="18" charset="0"/>
              </a:rPr>
              <a:t>Marius stood up awkwardly from his chair. “We were just talking,” he said. “Smart little girl you got here.”</a:t>
            </a:r>
          </a:p>
          <a:p>
            <a:pPr marL="0" indent="0">
              <a:buNone/>
            </a:pPr>
            <a:r>
              <a:rPr lang="en-US" sz="1600" dirty="0">
                <a:latin typeface="Bookman Old Style" panose="02050604050505020204" pitchFamily="18" charset="0"/>
              </a:rPr>
              <a:t>“You stay away from her, you hear me?”</a:t>
            </a:r>
          </a:p>
          <a:p>
            <a:pPr marL="0" indent="0">
              <a:buNone/>
            </a:pPr>
            <a:r>
              <a:rPr lang="en-US" sz="1600" dirty="0">
                <a:latin typeface="Bookman Old Style" panose="02050604050505020204" pitchFamily="18" charset="0"/>
              </a:rPr>
              <a:t>“Daddy!” I protested, appalled, embarrassed for my friend.</a:t>
            </a:r>
          </a:p>
          <a:p>
            <a:pPr marL="0" indent="0">
              <a:buNone/>
            </a:pPr>
            <a:r>
              <a:rPr lang="en-US" sz="1600" dirty="0">
                <a:latin typeface="Bookman Old Style" panose="02050604050505020204" pitchFamily="18" charset="0"/>
              </a:rPr>
              <a:t>But Marius’s voice was soft. “It’s cool, little Cleo. Got this test and all. Go on back to your dad.”</a:t>
            </a:r>
          </a:p>
          <a:p>
            <a:pPr marL="0" indent="0">
              <a:buNone/>
            </a:pPr>
            <a:r>
              <a:rPr lang="en-US" sz="1600" dirty="0">
                <a:latin typeface="Bookman Old Style" panose="02050604050505020204" pitchFamily="18" charset="0"/>
              </a:rPr>
              <a:t>For the rest of that day Milton kept after me. </a:t>
            </a:r>
            <a:r>
              <a:rPr lang="en-US" sz="1600" b="1" dirty="0">
                <a:latin typeface="Bookman Old Style" panose="02050604050505020204" pitchFamily="18" charset="0"/>
              </a:rPr>
              <a:t>“You are never, ever, to talk to strangers like that. What’s the matter with you?”</a:t>
            </a:r>
          </a:p>
          <a:p>
            <a:pPr marL="0" indent="0">
              <a:buNone/>
            </a:pPr>
            <a:r>
              <a:rPr lang="en-US" sz="1600" b="1" dirty="0">
                <a:latin typeface="Bookman Old Style" panose="02050604050505020204" pitchFamily="18" charset="0"/>
              </a:rPr>
              <a:t>“He’s not a stranger. His name is Marius </a:t>
            </a:r>
            <a:r>
              <a:rPr lang="en-US" sz="1600" b="1" dirty="0" err="1">
                <a:latin typeface="Bookman Old Style" panose="02050604050505020204" pitchFamily="18" charset="0"/>
              </a:rPr>
              <a:t>Wyxzewixard</a:t>
            </a:r>
            <a:r>
              <a:rPr lang="en-US" sz="1600" b="1" dirty="0">
                <a:latin typeface="Bookman Old Style" panose="02050604050505020204" pitchFamily="18" charset="0"/>
              </a:rPr>
              <a:t> </a:t>
            </a:r>
            <a:r>
              <a:rPr lang="en-US" sz="1600" b="1" dirty="0" err="1">
                <a:latin typeface="Bookman Old Style" panose="02050604050505020204" pitchFamily="18" charset="0"/>
              </a:rPr>
              <a:t>Challouehliczilczese</a:t>
            </a:r>
            <a:r>
              <a:rPr lang="en-US" sz="1600" b="1" dirty="0">
                <a:latin typeface="Bookman Old Style" panose="02050604050505020204" pitchFamily="18" charset="0"/>
              </a:rPr>
              <a:t> Grimes.”</a:t>
            </a:r>
          </a:p>
          <a:p>
            <a:pPr marL="0" indent="0">
              <a:buNone/>
            </a:pPr>
            <a:r>
              <a:rPr lang="en-US" sz="1600" dirty="0">
                <a:latin typeface="Bookman Old Style" panose="02050604050505020204" pitchFamily="18" charset="0"/>
              </a:rPr>
              <a:t>“You hear me? You stay away from people like that.”</a:t>
            </a:r>
          </a:p>
          <a:p>
            <a:pPr marL="0" indent="0">
              <a:buNone/>
            </a:pPr>
            <a:r>
              <a:rPr lang="en-US" sz="1600" dirty="0">
                <a:latin typeface="Bookman Old Style" panose="02050604050505020204" pitchFamily="18" charset="0"/>
              </a:rPr>
              <a:t>Afterward, Milton told my grandfather to stop bringing me down to the diner for lunch. But I would come again, in just a few months, under my own power.”  (231)</a:t>
            </a:r>
          </a:p>
        </p:txBody>
      </p:sp>
    </p:spTree>
    <p:extLst>
      <p:ext uri="{BB962C8B-B14F-4D97-AF65-F5344CB8AC3E}">
        <p14:creationId xmlns:p14="http://schemas.microsoft.com/office/powerpoint/2010/main" val="3844867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365125"/>
            <a:ext cx="10515600" cy="1325563"/>
          </a:xfrm>
        </p:spPr>
        <p:txBody>
          <a:bodyPr>
            <a:normAutofit/>
          </a:bodyPr>
          <a:lstStyle/>
          <a:p>
            <a:r>
              <a:rPr lang="en-GB" sz="4200" dirty="0">
                <a:latin typeface="Bookman Old Style" panose="02050604050505020204" pitchFamily="18" charset="0"/>
              </a:rPr>
              <a:t>Excerpts Appendix </a:t>
            </a:r>
            <a:br>
              <a:rPr lang="en-GB" sz="4200" dirty="0">
                <a:latin typeface="Bookman Old Style" panose="02050604050505020204" pitchFamily="18" charset="0"/>
              </a:rPr>
            </a:br>
            <a:endParaRPr lang="en-GB" sz="42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158044" y="1128889"/>
            <a:ext cx="11774312" cy="5729111"/>
          </a:xfrm>
        </p:spPr>
        <p:txBody>
          <a:bodyPr>
            <a:normAutofit/>
          </a:bodyPr>
          <a:lstStyle/>
          <a:p>
            <a:pPr algn="just"/>
            <a:r>
              <a:rPr lang="en-US" sz="1500" dirty="0">
                <a:latin typeface="Bookman Old Style" panose="02050604050505020204" pitchFamily="18" charset="0"/>
              </a:rPr>
              <a:t>“Middlesex! Did anybody ever live in a house as strange? As sci-fi? As futuristic and outdated at the same time? A house that was more like communism, better in theory than reality? The walls were pale yellow, made of octagonal stone blocks framed by redwood siding along the roofline. Plate glass windows ran along the front. Hudson Clark (whose name Milton would drop for years to come, despite the fact that no one ever recognized it) had designed Middlesex to harmonize with the natural surroundings. In this case, that meant the two weeping willow trees and the mulberry growing against the front of the house. Forgetting where he was (a conservative suburb) and what was on the other side of those trees (the </a:t>
            </a:r>
            <a:r>
              <a:rPr lang="en-US" sz="1500" dirty="0" err="1">
                <a:latin typeface="Bookman Old Style" panose="02050604050505020204" pitchFamily="18" charset="0"/>
              </a:rPr>
              <a:t>Turnbulls</a:t>
            </a:r>
            <a:r>
              <a:rPr lang="en-US" sz="1500" dirty="0">
                <a:latin typeface="Bookman Old Style" panose="02050604050505020204" pitchFamily="18" charset="0"/>
              </a:rPr>
              <a:t> and the </a:t>
            </a:r>
            <a:r>
              <a:rPr lang="en-US" sz="1500" dirty="0" err="1">
                <a:latin typeface="Bookman Old Style" panose="02050604050505020204" pitchFamily="18" charset="0"/>
              </a:rPr>
              <a:t>Picketts</a:t>
            </a:r>
            <a:r>
              <a:rPr lang="en-US" sz="1500" dirty="0">
                <a:latin typeface="Bookman Old Style" panose="02050604050505020204" pitchFamily="18" charset="0"/>
              </a:rPr>
              <a:t>), Clark followed the principles of Frank Lloyd Wright, banishing the Victorian vertical in favor of a midwestern horizontal, opening up the interior spaces, and bringing in a Japanese influence. </a:t>
            </a:r>
            <a:r>
              <a:rPr lang="en-US" sz="1500" b="1" dirty="0">
                <a:latin typeface="Bookman Old Style" panose="02050604050505020204" pitchFamily="18" charset="0"/>
              </a:rPr>
              <a:t>Middlesex was a testament to theory uncompromised by practicality.</a:t>
            </a:r>
            <a:r>
              <a:rPr lang="en-US" sz="1500" dirty="0">
                <a:latin typeface="Bookman Old Style" panose="02050604050505020204" pitchFamily="18" charset="0"/>
              </a:rPr>
              <a:t> For instance: Hudson Clark hadn’t believed in doors. The concept of the door, of this thing that swung one way or the other, was outmoded. So on Middlesex we didn’t have doors. Instead “Instead we had long, accordion-like barriers, made from sisal, that worked by a pneumatic pump located down in the basement. The concept of stairs in the traditional sense was also something the world no longer needed. Stairs represented a teleological view of the universe, of one thing leading to another, whereas now everyone knew that one thing didn’t lead to another but often nowhere at all. So neither did our stairs. Oh, they went up, eventually. They took the persistent climber to the second floor, but on the way they took him lots of other places as well. There was a landing, for instance, overhung with a mobile. The stairway walls had peepholes and shelves cut into them. As you climbed, you could see the legs of someone passing along the hallway above. You could spy on someone down in the living room.”</a:t>
            </a:r>
          </a:p>
          <a:p>
            <a:pPr algn="just"/>
            <a:r>
              <a:rPr lang="en-US" sz="1500" dirty="0">
                <a:latin typeface="Bookman Old Style" panose="02050604050505020204" pitchFamily="18" charset="0"/>
              </a:rPr>
              <a:t>“What do you mean it doesn’t work?”</a:t>
            </a:r>
          </a:p>
          <a:p>
            <a:pPr marL="0" indent="0" algn="just">
              <a:buNone/>
            </a:pPr>
            <a:r>
              <a:rPr lang="en-US" sz="1500" dirty="0">
                <a:latin typeface="Bookman Old Style" panose="02050604050505020204" pitchFamily="18" charset="0"/>
              </a:rPr>
              <a:t>“Oh, this is wonderful, Milt. No closets, and now we have to call the fire department to get Callie out of the door.”</a:t>
            </a:r>
          </a:p>
          <a:p>
            <a:pPr marL="0" indent="0" algn="just">
              <a:buNone/>
            </a:pPr>
            <a:r>
              <a:rPr lang="en-US" sz="1500" dirty="0">
                <a:latin typeface="Bookman Old Style" panose="02050604050505020204" pitchFamily="18" charset="0"/>
              </a:rPr>
              <a:t>“It’s not designed to have someone’s neck in it.”</a:t>
            </a:r>
          </a:p>
          <a:p>
            <a:pPr marL="0" indent="0" algn="just">
              <a:buNone/>
            </a:pPr>
            <a:r>
              <a:rPr lang="en-US" sz="1500" dirty="0">
                <a:latin typeface="Bookman Old Style" panose="02050604050505020204" pitchFamily="18" charset="0"/>
              </a:rPr>
              <a:t>“Mana!”</a:t>
            </a:r>
          </a:p>
          <a:p>
            <a:pPr marL="0" indent="0" algn="just">
              <a:buNone/>
            </a:pPr>
            <a:r>
              <a:rPr lang="en-US" sz="1500" dirty="0">
                <a:latin typeface="Bookman Old Style" panose="02050604050505020204" pitchFamily="18" charset="0"/>
              </a:rPr>
              <a:t>“Can you breathe, honey?”</a:t>
            </a:r>
          </a:p>
          <a:p>
            <a:pPr marL="0" indent="0" algn="just">
              <a:buNone/>
            </a:pPr>
            <a:r>
              <a:rPr lang="en-US" sz="1500" dirty="0">
                <a:latin typeface="Bookman Old Style" panose="02050604050505020204" pitchFamily="18" charset="0"/>
              </a:rPr>
              <a:t>“Yeah, but it hurts.”  (258-9)</a:t>
            </a:r>
          </a:p>
          <a:p>
            <a:pPr marL="0" indent="0">
              <a:buNone/>
            </a:pPr>
            <a:endParaRPr lang="en-US" sz="1500" dirty="0">
              <a:latin typeface="Bookman Old Style" panose="02050604050505020204" pitchFamily="18" charset="0"/>
            </a:endParaRPr>
          </a:p>
        </p:txBody>
      </p:sp>
    </p:spTree>
    <p:extLst>
      <p:ext uri="{BB962C8B-B14F-4D97-AF65-F5344CB8AC3E}">
        <p14:creationId xmlns:p14="http://schemas.microsoft.com/office/powerpoint/2010/main" val="214670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book pages">
            <a:extLst>
              <a:ext uri="{FF2B5EF4-FFF2-40B4-BE49-F238E27FC236}">
                <a16:creationId xmlns:a16="http://schemas.microsoft.com/office/drawing/2014/main" id="{2507AE75-840C-E5E7-489E-E88EEA8A797A}"/>
              </a:ext>
            </a:extLst>
          </p:cNvPr>
          <p:cNvPicPr>
            <a:picLocks noChangeAspect="1"/>
          </p:cNvPicPr>
          <p:nvPr/>
        </p:nvPicPr>
        <p:blipFill>
          <a:blip r:embed="rId2"/>
          <a:srcRect t="5436"/>
          <a:stretch>
            <a:fillRect/>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78AB14-1548-545F-AC37-B0E9F0571D3E}"/>
              </a:ext>
            </a:extLst>
          </p:cNvPr>
          <p:cNvSpPr>
            <a:spLocks noGrp="1"/>
          </p:cNvSpPr>
          <p:nvPr>
            <p:ph type="title"/>
          </p:nvPr>
        </p:nvSpPr>
        <p:spPr>
          <a:xfrm>
            <a:off x="838200" y="365125"/>
            <a:ext cx="3822189" cy="1899912"/>
          </a:xfrm>
        </p:spPr>
        <p:txBody>
          <a:bodyPr>
            <a:normAutofit/>
          </a:bodyPr>
          <a:lstStyle/>
          <a:p>
            <a:r>
              <a:rPr lang="en-GR" sz="4000" b="1" dirty="0">
                <a:latin typeface="Bookman Old Style" panose="02050604050505020204" pitchFamily="18" charset="0"/>
              </a:rPr>
              <a:t>Book Three Main Events (1959-1974)</a:t>
            </a:r>
          </a:p>
        </p:txBody>
      </p:sp>
      <p:sp>
        <p:nvSpPr>
          <p:cNvPr id="3" name="Content Placeholder 2">
            <a:extLst>
              <a:ext uri="{FF2B5EF4-FFF2-40B4-BE49-F238E27FC236}">
                <a16:creationId xmlns:a16="http://schemas.microsoft.com/office/drawing/2014/main" id="{44EE0933-8D25-A038-EE8D-364DCAD22846}"/>
              </a:ext>
            </a:extLst>
          </p:cNvPr>
          <p:cNvSpPr>
            <a:spLocks noGrp="1"/>
          </p:cNvSpPr>
          <p:nvPr>
            <p:ph idx="1"/>
          </p:nvPr>
        </p:nvSpPr>
        <p:spPr>
          <a:xfrm>
            <a:off x="134754" y="2434201"/>
            <a:ext cx="5961246" cy="4197605"/>
          </a:xfrm>
        </p:spPr>
        <p:txBody>
          <a:bodyPr>
            <a:normAutofit/>
          </a:bodyPr>
          <a:lstStyle/>
          <a:p>
            <a:r>
              <a:rPr lang="en-GR" sz="2000" b="1" dirty="0">
                <a:latin typeface="Bookman Old Style" panose="02050604050505020204" pitchFamily="18" charset="0"/>
              </a:rPr>
              <a:t>Cal is born, Lefty suffers a stroke</a:t>
            </a:r>
          </a:p>
          <a:p>
            <a:r>
              <a:rPr lang="en-GR" sz="2000" dirty="0">
                <a:latin typeface="Bookman Old Style" panose="02050604050505020204" pitchFamily="18" charset="0"/>
              </a:rPr>
              <a:t>Zebra Room profits decline</a:t>
            </a:r>
          </a:p>
          <a:p>
            <a:r>
              <a:rPr lang="en-GR" sz="2000" b="1" dirty="0">
                <a:latin typeface="Bookman Old Style" panose="02050604050505020204" pitchFamily="18" charset="0"/>
              </a:rPr>
              <a:t>1967 Detroit Riots</a:t>
            </a:r>
          </a:p>
          <a:p>
            <a:r>
              <a:rPr lang="en-GR" sz="2000" dirty="0">
                <a:latin typeface="Bookman Old Style" panose="02050604050505020204" pitchFamily="18" charset="0"/>
              </a:rPr>
              <a:t>The Stephanides move to Middlesex, Grosse Pointe</a:t>
            </a:r>
          </a:p>
          <a:p>
            <a:r>
              <a:rPr lang="en-GR" sz="2000" dirty="0">
                <a:latin typeface="Bookman Old Style" panose="02050604050505020204" pitchFamily="18" charset="0"/>
              </a:rPr>
              <a:t>Lefty suffers a series of strokes</a:t>
            </a:r>
          </a:p>
          <a:p>
            <a:r>
              <a:rPr lang="en-GR" sz="2000" b="1" dirty="0">
                <a:latin typeface="Bookman Old Style" panose="02050604050505020204" pitchFamily="18" charset="0"/>
              </a:rPr>
              <a:t>Callie frolics with Clementine</a:t>
            </a:r>
          </a:p>
          <a:p>
            <a:r>
              <a:rPr lang="en-GR" sz="2000" b="1" dirty="0">
                <a:latin typeface="Bookman Old Style" panose="02050604050505020204" pitchFamily="18" charset="0"/>
              </a:rPr>
              <a:t>Lefty dies and Desdemona takes to the attic</a:t>
            </a:r>
          </a:p>
          <a:p>
            <a:r>
              <a:rPr lang="en-GR" sz="2000" dirty="0">
                <a:latin typeface="Bookman Old Style" panose="02050604050505020204" pitchFamily="18" charset="0"/>
              </a:rPr>
              <a:t>Milton opens the Hercules Hot Dogs chain</a:t>
            </a:r>
          </a:p>
          <a:p>
            <a:endParaRPr lang="en-GR" sz="1600" dirty="0"/>
          </a:p>
          <a:p>
            <a:endParaRPr lang="en-GR" sz="1600" dirty="0"/>
          </a:p>
          <a:p>
            <a:endParaRPr lang="en-GR" sz="1600" dirty="0"/>
          </a:p>
          <a:p>
            <a:endParaRPr lang="en-GR" sz="1600" dirty="0"/>
          </a:p>
        </p:txBody>
      </p:sp>
    </p:spTree>
    <p:extLst>
      <p:ext uri="{BB962C8B-B14F-4D97-AF65-F5344CB8AC3E}">
        <p14:creationId xmlns:p14="http://schemas.microsoft.com/office/powerpoint/2010/main" val="345380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365125"/>
            <a:ext cx="10515600" cy="1325563"/>
          </a:xfrm>
        </p:spPr>
        <p:txBody>
          <a:bodyPr>
            <a:normAutofit/>
          </a:bodyPr>
          <a:lstStyle/>
          <a:p>
            <a:r>
              <a:rPr lang="en-GB" sz="4200" dirty="0">
                <a:latin typeface="Bookman Old Style" panose="02050604050505020204" pitchFamily="18" charset="0"/>
              </a:rPr>
              <a:t>Excerpts Appendix </a:t>
            </a:r>
            <a:br>
              <a:rPr lang="en-GB" sz="4200" dirty="0">
                <a:latin typeface="Bookman Old Style" panose="02050604050505020204" pitchFamily="18" charset="0"/>
              </a:rPr>
            </a:br>
            <a:endParaRPr lang="en-GB" sz="4200" dirty="0">
              <a:latin typeface="Bookman Old Style" panose="020506040505050202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838200" y="1929384"/>
            <a:ext cx="10853928" cy="4396684"/>
          </a:xfrm>
        </p:spPr>
        <p:txBody>
          <a:bodyPr>
            <a:normAutofit/>
          </a:bodyPr>
          <a:lstStyle/>
          <a:p>
            <a:r>
              <a:rPr lang="en-US" sz="1700" dirty="0">
                <a:latin typeface="Bookman Old Style" panose="02050604050505020204" pitchFamily="18" charset="0"/>
              </a:rPr>
              <a:t>“I am too stunned to move or speak. </a:t>
            </a:r>
            <a:r>
              <a:rPr lang="en-US" sz="1700" b="1" dirty="0">
                <a:latin typeface="Bookman Old Style" panose="02050604050505020204" pitchFamily="18" charset="0"/>
              </a:rPr>
              <a:t>How long has he been there? What did he see? </a:t>
            </a:r>
            <a:r>
              <a:rPr lang="en-US" sz="1700" dirty="0">
                <a:latin typeface="Bookman Old Style" panose="02050604050505020204" pitchFamily="18" charset="0"/>
              </a:rPr>
              <a:t>“We were just doing water ballet,” Clementine says lamely. The steam parts again. Lefty hasn’t moved. He’s sitting exactly as before, head tilted to one side. He looks as pale as Clementine. For one crazy second I think he’s playing our driving game, pretending to asleep, but then I understand that he will never play anything ever again . . .” (266)</a:t>
            </a:r>
            <a:endParaRPr lang="el-GR" sz="1700" dirty="0">
              <a:latin typeface="Bookman Old Style" panose="02050604050505020204" pitchFamily="18" charset="0"/>
            </a:endParaRPr>
          </a:p>
          <a:p>
            <a:endParaRPr lang="en-US" sz="1700" dirty="0">
              <a:latin typeface="Bookman Old Style" panose="02050604050505020204" pitchFamily="18" charset="0"/>
            </a:endParaRPr>
          </a:p>
          <a:p>
            <a:pPr marL="0" indent="0">
              <a:buNone/>
            </a:pPr>
            <a:r>
              <a:rPr lang="en-US" sz="1700" dirty="0">
                <a:latin typeface="Bookman Old Style" panose="02050604050505020204" pitchFamily="18" charset="0"/>
              </a:rPr>
              <a:t>“But this stage didn’t last long. My grandfather’s mind, locked in its graveyard spiral, accelerated as it hurtled toward its destruction, and three days later he started cooing like a baby and the next he started soiling himself. At that point, when there was almost nothing left of him, God allowed Lefty </a:t>
            </a:r>
            <a:r>
              <a:rPr lang="en-US" sz="1700" dirty="0" err="1">
                <a:latin typeface="Bookman Old Style" panose="02050604050505020204" pitchFamily="18" charset="0"/>
              </a:rPr>
              <a:t>Stephanides</a:t>
            </a:r>
            <a:r>
              <a:rPr lang="en-US" sz="1700" dirty="0">
                <a:latin typeface="Bookman Old Style" panose="02050604050505020204" pitchFamily="18" charset="0"/>
              </a:rPr>
              <a:t> to remain another three months, until the winter of 1970. In the end he became as fragmentary as the poems of Sappho he never succeeded in restoring, and finally one morning </a:t>
            </a:r>
            <a:r>
              <a:rPr lang="en-US" sz="1700" b="1" dirty="0">
                <a:latin typeface="Bookman Old Style" panose="02050604050505020204" pitchFamily="18" charset="0"/>
              </a:rPr>
              <a:t>he looked up into the face of the woman who’d been the greatest love of his life and failed to recognize her</a:t>
            </a:r>
            <a:r>
              <a:rPr lang="en-US" sz="1700" dirty="0">
                <a:latin typeface="Bookman Old Style" panose="02050604050505020204" pitchFamily="18" charset="0"/>
              </a:rPr>
              <a:t>. And then there was another kind of blow inside his head; blood pooled in his brain for the last time, washing even the last fragments of his self away.” (268-9)</a:t>
            </a:r>
          </a:p>
          <a:p>
            <a:pPr marL="0" indent="0">
              <a:buNone/>
            </a:pPr>
            <a:endParaRPr lang="en-US" sz="1700" dirty="0">
              <a:latin typeface="Bookman Old Style" panose="02050604050505020204" pitchFamily="18" charset="0"/>
            </a:endParaRPr>
          </a:p>
          <a:p>
            <a:pPr marL="0" indent="0">
              <a:buNone/>
            </a:pPr>
            <a:endParaRPr lang="en-US" sz="1700" dirty="0">
              <a:latin typeface="Bookman Old Style" panose="02050604050505020204" pitchFamily="18" charset="0"/>
            </a:endParaRPr>
          </a:p>
        </p:txBody>
      </p:sp>
    </p:spTree>
    <p:extLst>
      <p:ext uri="{BB962C8B-B14F-4D97-AF65-F5344CB8AC3E}">
        <p14:creationId xmlns:p14="http://schemas.microsoft.com/office/powerpoint/2010/main" val="343106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365125"/>
            <a:ext cx="10515600" cy="1325563"/>
          </a:xfrm>
        </p:spPr>
        <p:txBody>
          <a:bodyPr>
            <a:normAutofit/>
          </a:bodyPr>
          <a:lstStyle/>
          <a:p>
            <a:r>
              <a:rPr lang="en-GB" sz="4200" dirty="0">
                <a:latin typeface="Bookman Old Style" panose="02050604050505020204" pitchFamily="18" charset="0"/>
              </a:rPr>
              <a:t>Excerpts Appendix </a:t>
            </a:r>
            <a:br>
              <a:rPr lang="en-GB" sz="4200" dirty="0">
                <a:latin typeface="Bookman Old Style" panose="02050604050505020204" pitchFamily="18" charset="0"/>
              </a:rPr>
            </a:br>
            <a:endParaRPr lang="en-GB" sz="4200" dirty="0">
              <a:latin typeface="Bookman Old Style" panose="020506040505050202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838200" y="1929384"/>
            <a:ext cx="10515600" cy="4251960"/>
          </a:xfrm>
        </p:spPr>
        <p:txBody>
          <a:bodyPr>
            <a:normAutofit/>
          </a:bodyPr>
          <a:lstStyle/>
          <a:p>
            <a:pPr marL="0" indent="0">
              <a:buNone/>
            </a:pPr>
            <a:endParaRPr lang="el-GR" sz="1700" b="1">
              <a:latin typeface="Bookman Old Style" panose="02050604050505020204" pitchFamily="18" charset="0"/>
            </a:endParaRPr>
          </a:p>
          <a:p>
            <a:pPr marL="0" indent="0">
              <a:buNone/>
            </a:pPr>
            <a:r>
              <a:rPr lang="en-US" sz="1700" b="1">
                <a:latin typeface="Bookman Old Style" panose="02050604050505020204" pitchFamily="18" charset="0"/>
              </a:rPr>
              <a:t>“From the beginning there existed a strange balance between my grandfather and me. </a:t>
            </a:r>
            <a:r>
              <a:rPr lang="en-US" sz="1700">
                <a:latin typeface="Bookman Old Style" panose="02050604050505020204" pitchFamily="18" charset="0"/>
              </a:rPr>
              <a:t>As I cried my first cry, Lefty was silenced; and as he gradually lost the ability to see, to taste, to hear, to think or even remember, I began to see, taste, and remember everything, even stuff I hadn’t seen, eaten, or done. Already latent inside me, like the future 120 mph serve of a tennis prodigy, was the ability to communicate between the genders, to see not with the monovision of one sex but in the stereoscope of both. (269)</a:t>
            </a:r>
          </a:p>
          <a:p>
            <a:pPr marL="0" indent="0">
              <a:buNone/>
            </a:pPr>
            <a:r>
              <a:rPr lang="en-US" sz="1700">
                <a:latin typeface="Bookman Old Style" panose="02050604050505020204" pitchFamily="18" charset="0"/>
              </a:rPr>
              <a:t>“I am going to bed,” Desdemona said again. She turned and went inside. Beside the bed, her silkworm box was still open.</a:t>
            </a:r>
          </a:p>
          <a:p>
            <a:pPr marL="0" indent="0">
              <a:buNone/>
            </a:pPr>
            <a:r>
              <a:rPr lang="en-US" sz="1700">
                <a:latin typeface="Bookman Old Style" panose="02050604050505020204" pitchFamily="18" charset="0"/>
              </a:rPr>
              <a:t>“For the next ten years, except for a bath every Friday, </a:t>
            </a:r>
            <a:r>
              <a:rPr lang="en-US" sz="1700" b="1">
                <a:latin typeface="Bookman Old Style" panose="02050604050505020204" pitchFamily="18" charset="0"/>
              </a:rPr>
              <a:t>she never got out </a:t>
            </a:r>
            <a:r>
              <a:rPr lang="en-US" sz="1700">
                <a:latin typeface="Bookman Old Style" panose="02050604050505020204" pitchFamily="18" charset="0"/>
              </a:rPr>
              <a:t>again.” (270)</a:t>
            </a:r>
          </a:p>
          <a:p>
            <a:pPr marL="0" indent="0">
              <a:buNone/>
            </a:pPr>
            <a:endParaRPr lang="en-US" sz="1700">
              <a:latin typeface="Bookman Old Style" panose="02050604050505020204" pitchFamily="18" charset="0"/>
            </a:endParaRPr>
          </a:p>
          <a:p>
            <a:pPr marL="0" indent="0">
              <a:buNone/>
            </a:pPr>
            <a:r>
              <a:rPr lang="en-US" sz="1700">
                <a:latin typeface="Bookman Old Style" panose="02050604050505020204" pitchFamily="18" charset="0"/>
              </a:rPr>
              <a:t>“As far as Desdemona was concerned, </a:t>
            </a:r>
            <a:r>
              <a:rPr lang="en-US" sz="1700" b="1">
                <a:latin typeface="Bookman Old Style" panose="02050604050505020204" pitchFamily="18" charset="0"/>
              </a:rPr>
              <a:t>death was only another kind of emigration</a:t>
            </a:r>
            <a:r>
              <a:rPr lang="en-US" sz="1700">
                <a:latin typeface="Bookman Old Style" panose="02050604050505020204" pitchFamily="18" charset="0"/>
              </a:rPr>
              <a:t>. Instead of sailing from Turkey to America, this time she would be traveling from earth to heaven, where Lefty had already gotten his citizenship and had a place waiting.” (275)</a:t>
            </a:r>
          </a:p>
          <a:p>
            <a:pPr marL="0" indent="0">
              <a:buNone/>
            </a:pPr>
            <a:endParaRPr lang="en-US" sz="1700">
              <a:latin typeface="Bookman Old Style" panose="02050604050505020204" pitchFamily="18" charset="0"/>
            </a:endParaRPr>
          </a:p>
          <a:p>
            <a:pPr marL="0" indent="0">
              <a:buNone/>
            </a:pPr>
            <a:endParaRPr lang="en-US" sz="1700">
              <a:latin typeface="Bookman Old Style" panose="02050604050505020204" pitchFamily="18" charset="0"/>
            </a:endParaRPr>
          </a:p>
          <a:p>
            <a:endParaRPr lang="en-US" sz="1700">
              <a:latin typeface="Bookman Old Style" panose="02050604050505020204" pitchFamily="18" charset="0"/>
            </a:endParaRPr>
          </a:p>
        </p:txBody>
      </p:sp>
    </p:spTree>
    <p:extLst>
      <p:ext uri="{BB962C8B-B14F-4D97-AF65-F5344CB8AC3E}">
        <p14:creationId xmlns:p14="http://schemas.microsoft.com/office/powerpoint/2010/main" val="2514034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41246" y="673770"/>
            <a:ext cx="3644489" cy="2414488"/>
          </a:xfrm>
        </p:spPr>
        <p:txBody>
          <a:bodyPr anchor="t">
            <a:normAutofit/>
          </a:bodyPr>
          <a:lstStyle/>
          <a:p>
            <a:r>
              <a:rPr lang="en-GB" sz="5400">
                <a:solidFill>
                  <a:srgbClr val="FFFFFF"/>
                </a:solidFill>
                <a:latin typeface="Bookman Old Style" panose="02050604050505020204" pitchFamily="18" charset="0"/>
              </a:rPr>
              <a:t>Excerpts Appendix </a:t>
            </a:r>
            <a:br>
              <a:rPr lang="en-GB" sz="5400">
                <a:solidFill>
                  <a:srgbClr val="FFFFFF"/>
                </a:solidFill>
                <a:latin typeface="Bookman Old Style" panose="02050604050505020204" pitchFamily="18" charset="0"/>
              </a:rPr>
            </a:br>
            <a:endParaRPr lang="en-GB" sz="5400">
              <a:solidFill>
                <a:srgbClr val="FFFFFF"/>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5576711" y="349956"/>
            <a:ext cx="6423378" cy="6333066"/>
          </a:xfrm>
        </p:spPr>
        <p:txBody>
          <a:bodyPr>
            <a:noAutofit/>
          </a:bodyPr>
          <a:lstStyle/>
          <a:p>
            <a:r>
              <a:rPr lang="en-US" sz="1600" dirty="0">
                <a:latin typeface="Bookman Old Style" panose="02050604050505020204" pitchFamily="18" charset="0"/>
              </a:rPr>
              <a:t>“Passing by their lockers in seventh grade, I wasn’t aware of all this yet. I look back now (as Dr. Luce urged me to do) to see exactly what twelve-year-old Calliope was feeling, watching the Charm Bracelets undress in steamy light. Was there a shiver of arousal in her? Did flesh respond beneath goalie pads? I try to remember, but what comes back is only a bundle of emotions: envy, certainly, but also disdain. Inferiority and superiority at once. </a:t>
            </a:r>
            <a:r>
              <a:rPr lang="en-US" sz="1600" b="1" dirty="0">
                <a:latin typeface="Bookman Old Style" panose="02050604050505020204" pitchFamily="18" charset="0"/>
              </a:rPr>
              <a:t>Above all, there was panic.” </a:t>
            </a:r>
            <a:r>
              <a:rPr lang="en-US" sz="1600" dirty="0">
                <a:latin typeface="Bookman Old Style" panose="02050604050505020204" pitchFamily="18" charset="0"/>
              </a:rPr>
              <a:t>(297)</a:t>
            </a:r>
          </a:p>
          <a:p>
            <a:r>
              <a:rPr lang="en-US" sz="1600" dirty="0">
                <a:latin typeface="Bookman Old Style" panose="02050604050505020204" pitchFamily="18" charset="0"/>
              </a:rPr>
              <a:t>“Ethnic” girls we were called, but then who wasn’t, when you got right down to it? Weren’t the Charm Bracelets every bit as ethnic? Weren’t they as full of strange rituals and food? Of tribal speech? They said “bogue” for repulsive and “queer” for weird. They ate tiny, crustless sandwiches on white bread—cucumber sandwiches, mayonnaise, and something called “watercress.” </a:t>
            </a:r>
            <a:r>
              <a:rPr lang="en-US" sz="1600" b="1" dirty="0">
                <a:latin typeface="Bookman Old Style" panose="02050604050505020204" pitchFamily="18" charset="0"/>
              </a:rPr>
              <a:t>Until we came to Baker &amp; Inglis my friends and I had always felt “completely American.</a:t>
            </a:r>
            <a:r>
              <a:rPr lang="en-US" sz="1600" dirty="0">
                <a:latin typeface="Bookman Old Style" panose="02050604050505020204" pitchFamily="18" charset="0"/>
              </a:rPr>
              <a:t> But now the Bracelets’ upturned noses suggested that there was another America to which we could never gain admittance. All of a sudden America wasn’t about hamburgers and hot rods anymore. It was about </a:t>
            </a:r>
            <a:r>
              <a:rPr lang="en-US" sz="1600" dirty="0" err="1">
                <a:latin typeface="Bookman Old Style" panose="02050604050505020204" pitchFamily="18" charset="0"/>
              </a:rPr>
              <a:t>theMayflower</a:t>
            </a:r>
            <a:r>
              <a:rPr lang="en-US" sz="1600" dirty="0">
                <a:latin typeface="Bookman Old Style" panose="02050604050505020204" pitchFamily="18" charset="0"/>
              </a:rPr>
              <a:t> and Plymouth Rock. It was about something that had happened for two minutes four hundred years ago, instead of everything that had happened since. Instead of everything that was happening now!” (298-299)</a:t>
            </a:r>
          </a:p>
          <a:p>
            <a:r>
              <a:rPr lang="en-US" sz="1600" dirty="0">
                <a:latin typeface="Bookman Old Style" panose="02050604050505020204" pitchFamily="18" charset="0"/>
              </a:rPr>
              <a:t>“I waited until they left before I undressed.” </a:t>
            </a:r>
          </a:p>
          <a:p>
            <a:r>
              <a:rPr lang="en-US" sz="1600" b="1" dirty="0">
                <a:latin typeface="Bookman Old Style" panose="02050604050505020204" pitchFamily="18" charset="0"/>
              </a:rPr>
              <a:t>“I wasn’t naked for a second.”  </a:t>
            </a:r>
            <a:r>
              <a:rPr lang="en-US" sz="1600" dirty="0">
                <a:latin typeface="Bookman Old Style" panose="02050604050505020204" pitchFamily="18" charset="0"/>
              </a:rPr>
              <a:t>(299)</a:t>
            </a:r>
          </a:p>
        </p:txBody>
      </p:sp>
    </p:spTree>
    <p:extLst>
      <p:ext uri="{BB962C8B-B14F-4D97-AF65-F5344CB8AC3E}">
        <p14:creationId xmlns:p14="http://schemas.microsoft.com/office/powerpoint/2010/main" val="562084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365125"/>
            <a:ext cx="10515600" cy="1325563"/>
          </a:xfrm>
        </p:spPr>
        <p:txBody>
          <a:bodyPr>
            <a:normAutofit/>
          </a:bodyPr>
          <a:lstStyle/>
          <a:p>
            <a:r>
              <a:rPr lang="en-GB">
                <a:latin typeface="Bookman Old Style" panose="02050604050505020204" pitchFamily="18" charset="0"/>
              </a:rPr>
              <a:t>Excerpts Appendix </a:t>
            </a:r>
            <a:br>
              <a:rPr lang="en-GB">
                <a:latin typeface="Bookman Old Style" panose="02050604050505020204" pitchFamily="18" charset="0"/>
              </a:rPr>
            </a:br>
            <a:endParaRPr lang="en-GB">
              <a:latin typeface="Bookman Old Style" panose="02050604050505020204" pitchFamily="18" charset="0"/>
            </a:endParaRPr>
          </a:p>
        </p:txBody>
      </p:sp>
      <p:sp>
        <p:nvSpPr>
          <p:cNvPr id="15"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838200" y="1825625"/>
            <a:ext cx="10515600" cy="4351338"/>
          </a:xfrm>
        </p:spPr>
        <p:txBody>
          <a:bodyPr>
            <a:normAutofit/>
          </a:bodyPr>
          <a:lstStyle/>
          <a:p>
            <a:r>
              <a:rPr lang="en-US" sz="1800">
                <a:latin typeface="Bookman Old Style" panose="02050604050505020204" pitchFamily="18" charset="0"/>
              </a:rPr>
              <a:t>“</a:t>
            </a:r>
            <a:r>
              <a:rPr lang="en-US" sz="1800" b="1">
                <a:latin typeface="Bookman Old Style" panose="02050604050505020204" pitchFamily="18" charset="0"/>
              </a:rPr>
              <a:t>The basement bathroom was the opposite of our locker room</a:t>
            </a:r>
            <a:r>
              <a:rPr lang="en-US" sz="1800">
                <a:latin typeface="Bookman Old Style" panose="02050604050505020204" pitchFamily="18" charset="0"/>
              </a:rPr>
              <a:t>. The stalls were seven feet high and extended all the way to the floor. Fossilized marble concealed me even better than my hair. In the basement bathroom was a time frame I felt much more comfortable with, not the rat race of the “school upstairs but the slow, evolutionary progress of the earth, of its plant and animal life forming out of the generative, primeval mud. The faucets dripped with the slow, inexorable movement of time and I was alone down there</a:t>
            </a:r>
            <a:r>
              <a:rPr lang="en-US" sz="1800" b="1">
                <a:latin typeface="Bookman Old Style" panose="02050604050505020204" pitchFamily="18" charset="0"/>
              </a:rPr>
              <a:t>, and safe. </a:t>
            </a:r>
            <a:r>
              <a:rPr lang="en-US" sz="1800">
                <a:latin typeface="Bookman Old Style" panose="02050604050505020204" pitchFamily="18" charset="0"/>
              </a:rPr>
              <a:t>Safe from my confused feelings about the Obscure Object; and safe, too, from the bits of conversation I’d been overhearing from my parents’ bedroom. Just the night before, Milton’s exasperated voice had reached my ears: “You still got a headache? Christ, take some aspirin.” “I took some already,” my mother replied. “Nothing helps.” Then my brother’s name, and my father grumbling something I couldn’t make out. Then Tessie: “I’m worried about Callie, too. She still hasn’t gotten her period.” “Hell, she’s only thirteen.” “She’s fourteen . And look how tall she is. I think something’s wrong.” Silence a moment, after which my father asked, “What does Dr. Phil say?” “Dr. Phil! He doesn’t say anything. I want to take her to someone else.” (328-9)</a:t>
            </a:r>
          </a:p>
          <a:p>
            <a:endParaRPr lang="en-US" sz="1800">
              <a:latin typeface="Bookman Old Style" panose="02050604050505020204" pitchFamily="18" charset="0"/>
            </a:endParaRPr>
          </a:p>
          <a:p>
            <a:pPr marL="0" indent="0">
              <a:buNone/>
            </a:pPr>
            <a:endParaRPr lang="en-US" sz="1800">
              <a:latin typeface="Bookman Old Style" panose="02050604050505020204" pitchFamily="18" charset="0"/>
            </a:endParaRPr>
          </a:p>
        </p:txBody>
      </p:sp>
    </p:spTree>
    <p:extLst>
      <p:ext uri="{BB962C8B-B14F-4D97-AF65-F5344CB8AC3E}">
        <p14:creationId xmlns:p14="http://schemas.microsoft.com/office/powerpoint/2010/main" val="234004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640080" y="1243013"/>
            <a:ext cx="3855720" cy="4371974"/>
          </a:xfrm>
        </p:spPr>
        <p:txBody>
          <a:bodyPr>
            <a:normAutofit/>
          </a:bodyPr>
          <a:lstStyle/>
          <a:p>
            <a:r>
              <a:rPr lang="en-GB" sz="3600">
                <a:solidFill>
                  <a:schemeClr val="tx2"/>
                </a:solidFill>
                <a:latin typeface="Bookman Old Style" panose="02050604050505020204" pitchFamily="18" charset="0"/>
              </a:rPr>
              <a:t>Excerpts Appendix </a:t>
            </a:r>
            <a:br>
              <a:rPr lang="en-GB" sz="3600">
                <a:solidFill>
                  <a:schemeClr val="tx2"/>
                </a:solidFill>
                <a:latin typeface="Bookman Old Style" panose="02050604050505020204" pitchFamily="18" charset="0"/>
              </a:rPr>
            </a:br>
            <a:endParaRPr lang="en-GB" sz="3600">
              <a:solidFill>
                <a:schemeClr val="tx2"/>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5165335" y="135467"/>
            <a:ext cx="6857331" cy="6333066"/>
          </a:xfrm>
        </p:spPr>
        <p:txBody>
          <a:bodyPr anchor="ctr">
            <a:normAutofit fontScale="85000" lnSpcReduction="10000"/>
          </a:bodyPr>
          <a:lstStyle/>
          <a:p>
            <a:pPr algn="just"/>
            <a:endParaRPr lang="el-GR" sz="2000" dirty="0">
              <a:solidFill>
                <a:schemeClr val="tx2"/>
              </a:solidFill>
              <a:latin typeface="Bookman Old Style" panose="02050604050505020204" pitchFamily="18" charset="0"/>
            </a:endParaRPr>
          </a:p>
          <a:p>
            <a:pPr algn="just"/>
            <a:r>
              <a:rPr lang="en-US" sz="2000" dirty="0">
                <a:solidFill>
                  <a:schemeClr val="tx2"/>
                </a:solidFill>
                <a:latin typeface="Bookman Old Style" panose="02050604050505020204" pitchFamily="18" charset="0"/>
              </a:rPr>
              <a:t>“Allow me an anachronism. Luis Buñuel’s </a:t>
            </a:r>
            <a:r>
              <a:rPr lang="en-US" sz="2000" b="1" dirty="0">
                <a:solidFill>
                  <a:schemeClr val="tx2"/>
                </a:solidFill>
                <a:latin typeface="Bookman Old Style" panose="02050604050505020204" pitchFamily="18" charset="0"/>
              </a:rPr>
              <a:t>That Obscure Object of Desire </a:t>
            </a:r>
            <a:r>
              <a:rPr lang="en-US" sz="2000" dirty="0">
                <a:solidFill>
                  <a:schemeClr val="tx2"/>
                </a:solidFill>
                <a:latin typeface="Bookman Old Style" panose="02050604050505020204" pitchFamily="18" charset="0"/>
              </a:rPr>
              <a:t>didn’t come out until 1977. By that time the redheaded girl and I were no longer in touch. I doubt she ever saw the movie. Nevertheless, that Obscure Object of Desire is what I think about when I think about her. I saw it on television, in a Spanish bar, when I was stationed in Madrid. I didn’t catch most of the dialogue. The plot was clear enough, though. An older gentleman played by Fernando Rey is smitten with a young and beautiful girl played by Carole Bouquet and Angela Molina. I didn’t care about any of that. It was the surrealist touch that got me. In many scenes Fernando Rey is shown holding a heavy sack over his shoulder. The reason for this sack is never mentioned. (Or if it is, I missed that, too.) He just goes around lugging this sack, into restaurants and through city parks. That was exactly how I felt, following my own Obscure Object. </a:t>
            </a:r>
            <a:r>
              <a:rPr lang="en-US" sz="2000" b="1" dirty="0">
                <a:solidFill>
                  <a:schemeClr val="tx2"/>
                </a:solidFill>
                <a:latin typeface="Bookman Old Style" panose="02050604050505020204" pitchFamily="18" charset="0"/>
              </a:rPr>
              <a:t>As though I were carrying around a mysterious, unexplained burden or weight</a:t>
            </a:r>
            <a:r>
              <a:rPr lang="en-US" sz="2000" dirty="0">
                <a:solidFill>
                  <a:schemeClr val="tx2"/>
                </a:solidFill>
                <a:latin typeface="Bookman Old Style" panose="02050604050505020204" pitchFamily="18" charset="0"/>
              </a:rPr>
              <a:t>.” (325)</a:t>
            </a:r>
            <a:endParaRPr lang="el-GR" sz="2000" dirty="0">
              <a:solidFill>
                <a:schemeClr val="tx2"/>
              </a:solidFill>
              <a:latin typeface="Bookman Old Style" panose="02050604050505020204" pitchFamily="18" charset="0"/>
            </a:endParaRPr>
          </a:p>
          <a:p>
            <a:pPr algn="just"/>
            <a:endParaRPr lang="en-US" sz="2000" dirty="0">
              <a:solidFill>
                <a:schemeClr val="tx2"/>
              </a:solidFill>
              <a:latin typeface="Bookman Old Style" panose="02050604050505020204" pitchFamily="18" charset="0"/>
            </a:endParaRPr>
          </a:p>
          <a:p>
            <a:pPr algn="just"/>
            <a:r>
              <a:rPr lang="en-US" sz="2000" dirty="0">
                <a:solidFill>
                  <a:schemeClr val="tx2"/>
                </a:solidFill>
                <a:latin typeface="Bookman Old Style" panose="02050604050505020204" pitchFamily="18" charset="0"/>
              </a:rPr>
              <a:t>“Which leads me to a terrible confession. It is this. While Mrs. </a:t>
            </a:r>
            <a:r>
              <a:rPr lang="en-US" sz="2000" dirty="0" err="1">
                <a:solidFill>
                  <a:schemeClr val="tx2"/>
                </a:solidFill>
                <a:latin typeface="Bookman Old Style" panose="02050604050505020204" pitchFamily="18" charset="0"/>
              </a:rPr>
              <a:t>Grossinger</a:t>
            </a:r>
            <a:r>
              <a:rPr lang="en-US" sz="2000" dirty="0">
                <a:solidFill>
                  <a:schemeClr val="tx2"/>
                </a:solidFill>
                <a:latin typeface="Bookman Old Style" panose="02050604050505020204" pitchFamily="18" charset="0"/>
              </a:rPr>
              <a:t> tried to breathe life back into Maxine’s body, while the sun set melodramatically over a death that wasn’t in the script, </a:t>
            </a:r>
            <a:r>
              <a:rPr lang="en-US" sz="2000" b="1" dirty="0">
                <a:solidFill>
                  <a:schemeClr val="tx2"/>
                </a:solidFill>
                <a:latin typeface="Bookman Old Style" panose="02050604050505020204" pitchFamily="18" charset="0"/>
              </a:rPr>
              <a:t>I felt a wave of pure happiness surge through my body</a:t>
            </a:r>
            <a:r>
              <a:rPr lang="en-US" sz="2000" dirty="0">
                <a:solidFill>
                  <a:schemeClr val="tx2"/>
                </a:solidFill>
                <a:latin typeface="Bookman Old Style" panose="02050604050505020204" pitchFamily="18" charset="0"/>
              </a:rPr>
              <a:t>. Every nerve, every corpuscle, lit up. I had the Obscure Object in my arms.” (339)</a:t>
            </a:r>
          </a:p>
          <a:p>
            <a:pPr marL="0" indent="0">
              <a:buNone/>
            </a:pPr>
            <a:endParaRPr lang="en-US" sz="1300" dirty="0">
              <a:solidFill>
                <a:schemeClr val="tx2"/>
              </a:solidFill>
              <a:latin typeface="Bookman Old Style" panose="02050604050505020204" pitchFamily="18" charset="0"/>
            </a:endParaRPr>
          </a:p>
        </p:txBody>
      </p:sp>
    </p:spTree>
    <p:extLst>
      <p:ext uri="{BB962C8B-B14F-4D97-AF65-F5344CB8AC3E}">
        <p14:creationId xmlns:p14="http://schemas.microsoft.com/office/powerpoint/2010/main" val="266905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1179226" y="1280679"/>
            <a:ext cx="9833548" cy="1325563"/>
          </a:xfrm>
        </p:spPr>
        <p:txBody>
          <a:bodyPr anchor="b">
            <a:normAutofit/>
          </a:bodyPr>
          <a:lstStyle/>
          <a:p>
            <a:pPr algn="ctr"/>
            <a:r>
              <a:rPr lang="en-GB" sz="3600">
                <a:solidFill>
                  <a:schemeClr val="tx2"/>
                </a:solidFill>
                <a:latin typeface="Bookman Old Style" panose="02050604050505020204" pitchFamily="18" charset="0"/>
              </a:rPr>
              <a:t>Excerpts Appendix </a:t>
            </a:r>
            <a:br>
              <a:rPr lang="en-GB" sz="3600">
                <a:solidFill>
                  <a:schemeClr val="tx2"/>
                </a:solidFill>
                <a:latin typeface="Bookman Old Style" panose="02050604050505020204" pitchFamily="18" charset="0"/>
              </a:rPr>
            </a:br>
            <a:endParaRPr lang="en-GB" sz="3600">
              <a:solidFill>
                <a:schemeClr val="tx2"/>
              </a:solidFill>
              <a:latin typeface="Bookman Old Style" panose="02050604050505020204" pitchFamily="18" charset="0"/>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372533" y="2335695"/>
            <a:ext cx="11272418" cy="4111080"/>
          </a:xfrm>
        </p:spPr>
        <p:txBody>
          <a:bodyPr>
            <a:normAutofit/>
          </a:bodyPr>
          <a:lstStyle/>
          <a:p>
            <a:endParaRPr lang="el-GR" sz="1800" dirty="0">
              <a:solidFill>
                <a:schemeClr val="tx2"/>
              </a:solidFill>
              <a:latin typeface="Bookman Old Style" panose="02050604050505020204" pitchFamily="18" charset="0"/>
            </a:endParaRPr>
          </a:p>
          <a:p>
            <a:r>
              <a:rPr lang="en-US" sz="1800" dirty="0">
                <a:solidFill>
                  <a:schemeClr val="tx2"/>
                </a:solidFill>
                <a:latin typeface="Bookman Old Style" panose="02050604050505020204" pitchFamily="18" charset="0"/>
              </a:rPr>
              <a:t>“The U.S. isn’t helping the Turks,” Milton went on. “They just don’t want the Junta to get out of hand.”</a:t>
            </a:r>
          </a:p>
          <a:p>
            <a:pPr marL="0" indent="0">
              <a:buNone/>
            </a:pPr>
            <a:r>
              <a:rPr lang="en-US" sz="1800" dirty="0">
                <a:solidFill>
                  <a:schemeClr val="tx2"/>
                </a:solidFill>
                <a:latin typeface="Bookman Old Style" panose="02050604050505020204" pitchFamily="18" charset="0"/>
              </a:rPr>
              <a:t>In 1922, while Smyrna burned, American warships sat idly by. Fifty-two years later, off the coast of Cyprus, they also did nothing. At least ostensibly.</a:t>
            </a:r>
          </a:p>
          <a:p>
            <a:pPr marL="0" indent="0">
              <a:buNone/>
            </a:pPr>
            <a:r>
              <a:rPr lang="en-US" sz="1800" dirty="0">
                <a:solidFill>
                  <a:schemeClr val="tx2"/>
                </a:solidFill>
                <a:latin typeface="Bookman Old Style" panose="02050604050505020204" pitchFamily="18" charset="0"/>
              </a:rPr>
              <a:t>“Don’t be so naïve, Milt,” Jimmy </a:t>
            </a:r>
            <a:r>
              <a:rPr lang="en-US" sz="1800" dirty="0" err="1">
                <a:solidFill>
                  <a:schemeClr val="tx2"/>
                </a:solidFill>
                <a:latin typeface="Bookman Old Style" panose="02050604050505020204" pitchFamily="18" charset="0"/>
              </a:rPr>
              <a:t>Fioretos</a:t>
            </a:r>
            <a:r>
              <a:rPr lang="en-US" sz="1800" dirty="0">
                <a:solidFill>
                  <a:schemeClr val="tx2"/>
                </a:solidFill>
                <a:latin typeface="Bookman Old Style" panose="02050604050505020204" pitchFamily="18" charset="0"/>
              </a:rPr>
              <a:t> again. “Who do you think’s jamming the radar? It’s the </a:t>
            </a:r>
            <a:r>
              <a:rPr lang="en-US" sz="1800" b="1" dirty="0">
                <a:solidFill>
                  <a:schemeClr val="tx2"/>
                </a:solidFill>
                <a:latin typeface="Bookman Old Style" panose="02050604050505020204" pitchFamily="18" charset="0"/>
              </a:rPr>
              <a:t>Americans, Milt. It’s us.”</a:t>
            </a:r>
            <a:endParaRPr lang="el-GR" sz="1800" b="1" dirty="0">
              <a:solidFill>
                <a:schemeClr val="tx2"/>
              </a:solidFill>
              <a:latin typeface="Bookman Old Style" panose="02050604050505020204" pitchFamily="18" charset="0"/>
            </a:endParaRPr>
          </a:p>
          <a:p>
            <a:pPr marL="0" indent="0">
              <a:buNone/>
            </a:pPr>
            <a:endParaRPr lang="el-GR" sz="1800" dirty="0">
              <a:solidFill>
                <a:schemeClr val="tx2"/>
              </a:solidFill>
              <a:latin typeface="Bookman Old Style" panose="02050604050505020204" pitchFamily="18" charset="0"/>
            </a:endParaRPr>
          </a:p>
          <a:p>
            <a:pPr marL="0" indent="0">
              <a:buNone/>
            </a:pPr>
            <a:r>
              <a:rPr lang="en-US" sz="1800" dirty="0">
                <a:solidFill>
                  <a:schemeClr val="tx2"/>
                </a:solidFill>
                <a:latin typeface="Bookman Old Style" panose="02050604050505020204" pitchFamily="18" charset="0"/>
              </a:rPr>
              <a:t>“Were these accusations true? </a:t>
            </a:r>
            <a:r>
              <a:rPr lang="en-US" sz="1800" b="1" dirty="0">
                <a:solidFill>
                  <a:schemeClr val="tx2"/>
                </a:solidFill>
                <a:latin typeface="Bookman Old Style" panose="02050604050505020204" pitchFamily="18" charset="0"/>
              </a:rPr>
              <a:t>I can’t say for sure</a:t>
            </a:r>
            <a:r>
              <a:rPr lang="en-US" sz="1800" dirty="0">
                <a:solidFill>
                  <a:schemeClr val="tx2"/>
                </a:solidFill>
                <a:latin typeface="Bookman Old Style" panose="02050604050505020204" pitchFamily="18" charset="0"/>
              </a:rPr>
              <a:t>. All I know is this: on that morning, somebody jammed the Cypriot radar, guaranteeing the success of the Turkish invasion. Did the Turks possess such technology? No. Did the U.S. warships? Yes. But this isn’t something you can prove . . .” </a:t>
            </a:r>
            <a:r>
              <a:rPr lang="el-GR" sz="1800" dirty="0">
                <a:solidFill>
                  <a:schemeClr val="tx2"/>
                </a:solidFill>
                <a:latin typeface="Bookman Old Style" panose="02050604050505020204" pitchFamily="18" charset="0"/>
              </a:rPr>
              <a:t>(359)</a:t>
            </a:r>
            <a:endParaRPr lang="en-US" sz="1800" dirty="0">
              <a:solidFill>
                <a:schemeClr val="tx2"/>
              </a:solidFill>
              <a:latin typeface="Bookman Old Style" panose="02050604050505020204" pitchFamily="18" charset="0"/>
            </a:endParaRPr>
          </a:p>
          <a:p>
            <a:pPr marL="0" indent="0">
              <a:buNone/>
            </a:pPr>
            <a:endParaRPr lang="en-US" sz="1400" dirty="0">
              <a:solidFill>
                <a:schemeClr val="tx2"/>
              </a:solidFill>
              <a:latin typeface="Bookman Old Style" panose="02050604050505020204" pitchFamily="18" charset="0"/>
            </a:endParaRPr>
          </a:p>
          <a:p>
            <a:pPr marL="0" indent="0">
              <a:buNone/>
            </a:pPr>
            <a:endParaRPr lang="en-US" sz="1400" dirty="0">
              <a:solidFill>
                <a:schemeClr val="tx2"/>
              </a:solidFill>
              <a:latin typeface="Bookman Old Style" panose="02050604050505020204" pitchFamily="18" charset="0"/>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0985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401221"/>
            <a:ext cx="10515600" cy="1348065"/>
          </a:xfrm>
        </p:spPr>
        <p:txBody>
          <a:bodyPr>
            <a:normAutofit/>
          </a:bodyPr>
          <a:lstStyle/>
          <a:p>
            <a:r>
              <a:rPr lang="en-GB" sz="4200">
                <a:solidFill>
                  <a:srgbClr val="FFFFFF"/>
                </a:solidFill>
                <a:latin typeface="Bookman Old Style" panose="02050604050505020204" pitchFamily="18" charset="0"/>
              </a:rPr>
              <a:t>Excerpts Appendix </a:t>
            </a:r>
            <a:br>
              <a:rPr lang="en-GB" sz="4200">
                <a:solidFill>
                  <a:srgbClr val="FFFFFF"/>
                </a:solidFill>
                <a:latin typeface="Bookman Old Style" panose="02050604050505020204" pitchFamily="18" charset="0"/>
              </a:rPr>
            </a:br>
            <a:endParaRPr lang="en-GB" sz="4200">
              <a:solidFill>
                <a:srgbClr val="FFFFFF"/>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304800" y="2586789"/>
            <a:ext cx="11049000" cy="4152678"/>
          </a:xfrm>
        </p:spPr>
        <p:txBody>
          <a:bodyPr>
            <a:normAutofit/>
          </a:bodyPr>
          <a:lstStyle/>
          <a:p>
            <a:pPr algn="just"/>
            <a:r>
              <a:rPr lang="en-US" sz="1800" dirty="0">
                <a:latin typeface="Bookman Old Style" panose="02050604050505020204" pitchFamily="18" charset="0"/>
              </a:rPr>
              <a:t>“Here were the freckles on the forehead, on the bridge of the nose, along the ears. </a:t>
            </a:r>
            <a:r>
              <a:rPr lang="en-US" sz="1800" b="1" dirty="0">
                <a:latin typeface="Bookman Old Style" panose="02050604050505020204" pitchFamily="18" charset="0"/>
              </a:rPr>
              <a:t>But it wasn’t the right face</a:t>
            </a:r>
            <a:r>
              <a:rPr lang="en-US" sz="1800" dirty="0">
                <a:latin typeface="Bookman Old Style" panose="02050604050505020204" pitchFamily="18" charset="0"/>
              </a:rPr>
              <a:t>; they weren’t the right freckles, and the hair was dyed black. Behind my impassive face my soul curled up into a ball, waiting until the unpleasantness was over.”</a:t>
            </a:r>
            <a:r>
              <a:rPr lang="el-GR" sz="1800" dirty="0">
                <a:latin typeface="Bookman Old Style" panose="02050604050505020204" pitchFamily="18" charset="0"/>
              </a:rPr>
              <a:t> (373)</a:t>
            </a:r>
            <a:endParaRPr lang="en-US" sz="1800" dirty="0">
              <a:latin typeface="Bookman Old Style" panose="02050604050505020204" pitchFamily="18" charset="0"/>
            </a:endParaRPr>
          </a:p>
          <a:p>
            <a:pPr algn="just"/>
            <a:endParaRPr lang="en-US" sz="1800" dirty="0">
              <a:latin typeface="Bookman Old Style" panose="02050604050505020204" pitchFamily="18" charset="0"/>
            </a:endParaRPr>
          </a:p>
          <a:p>
            <a:pPr algn="just"/>
            <a:r>
              <a:rPr lang="en-US" sz="1800" dirty="0">
                <a:latin typeface="Bookman Old Style" panose="02050604050505020204" pitchFamily="18" charset="0"/>
              </a:rPr>
              <a:t>“</a:t>
            </a:r>
            <a:r>
              <a:rPr lang="en-US" sz="1800" b="1" dirty="0">
                <a:latin typeface="Bookman Old Style" panose="02050604050505020204" pitchFamily="18" charset="0"/>
              </a:rPr>
              <a:t>Ecstasy. </a:t>
            </a:r>
            <a:r>
              <a:rPr lang="en-US" sz="1800" dirty="0">
                <a:latin typeface="Bookman Old Style" panose="02050604050505020204" pitchFamily="18" charset="0"/>
              </a:rPr>
              <a:t>From the Greek</a:t>
            </a:r>
            <a:r>
              <a:rPr lang="el-GR" sz="1800" dirty="0">
                <a:latin typeface="Bookman Old Style" panose="02050604050505020204" pitchFamily="18" charset="0"/>
              </a:rPr>
              <a:t> </a:t>
            </a:r>
            <a:r>
              <a:rPr lang="en-US" sz="1800" dirty="0" err="1">
                <a:latin typeface="Bookman Old Style" panose="02050604050505020204" pitchFamily="18" charset="0"/>
              </a:rPr>
              <a:t>Ekstasis</a:t>
            </a:r>
            <a:r>
              <a:rPr lang="en-US" sz="1800" dirty="0">
                <a:latin typeface="Bookman Old Style" panose="02050604050505020204" pitchFamily="18" charset="0"/>
              </a:rPr>
              <a:t> . Meaning not what you think. Meaning not euphoria or sexual climax or even happiness. Meaning, literally: a state of displacement, of being driven out of one’s senses</a:t>
            </a:r>
            <a:r>
              <a:rPr lang="el-GR" sz="1800" dirty="0">
                <a:latin typeface="Bookman Old Style" panose="02050604050505020204" pitchFamily="18" charset="0"/>
              </a:rPr>
              <a:t>. </a:t>
            </a:r>
            <a:r>
              <a:rPr lang="en-US" sz="1800" dirty="0">
                <a:latin typeface="Bookman Old Style" panose="02050604050505020204" pitchFamily="18" charset="0"/>
              </a:rPr>
              <a:t>Three thousand years ago in Delphi the Oracle became ecstatic every single working hour. That night in a hunting cabin in northern Michigan, so did Calliope. High for my first time, drunk for my first time, I felt myself dissolving, turning to vapor. Like the incense at church my soul rose toward the dome of my skull—and then broke through. I drifted over the plank floor. I floated above the little camp stove. Passing by the bourbon bottles, I hovered over the other cot, looking down at the Object. And then, because I suddenly knew that I could, I slipped into the body of Rex Reese. </a:t>
            </a:r>
            <a:r>
              <a:rPr lang="en-US" sz="1800" b="1" dirty="0">
                <a:latin typeface="Bookman Old Style" panose="02050604050505020204" pitchFamily="18" charset="0"/>
              </a:rPr>
              <a:t>I entered him like a god so that it was me, and not Rex, who kissed her.”</a:t>
            </a:r>
            <a:r>
              <a:rPr lang="el-GR" sz="1800" b="1" dirty="0">
                <a:latin typeface="Bookman Old Style" panose="02050604050505020204" pitchFamily="18" charset="0"/>
              </a:rPr>
              <a:t> (374)</a:t>
            </a:r>
            <a:endParaRPr lang="en-US" sz="1800" b="1" dirty="0">
              <a:latin typeface="Bookman Old Style" panose="02050604050505020204" pitchFamily="18" charset="0"/>
            </a:endParaRPr>
          </a:p>
          <a:p>
            <a:endParaRPr lang="en-US" sz="1500" dirty="0">
              <a:latin typeface="Bookman Old Style" panose="02050604050505020204" pitchFamily="18" charset="0"/>
            </a:endParaRPr>
          </a:p>
          <a:p>
            <a:pPr marL="0" indent="0">
              <a:buNone/>
            </a:pPr>
            <a:endParaRPr lang="en-US" sz="1500" dirty="0">
              <a:latin typeface="Bookman Old Style" panose="02050604050505020204" pitchFamily="18" charset="0"/>
            </a:endParaRPr>
          </a:p>
        </p:txBody>
      </p:sp>
    </p:spTree>
    <p:extLst>
      <p:ext uri="{BB962C8B-B14F-4D97-AF65-F5344CB8AC3E}">
        <p14:creationId xmlns:p14="http://schemas.microsoft.com/office/powerpoint/2010/main" val="394711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28FA22-760B-4A41-977E-771FFABA3C6A}"/>
              </a:ext>
            </a:extLst>
          </p:cNvPr>
          <p:cNvSpPr>
            <a:spLocks noGrp="1"/>
          </p:cNvSpPr>
          <p:nvPr>
            <p:ph type="title"/>
          </p:nvPr>
        </p:nvSpPr>
        <p:spPr>
          <a:xfrm>
            <a:off x="838200" y="365125"/>
            <a:ext cx="10515600" cy="1325563"/>
          </a:xfrm>
        </p:spPr>
        <p:txBody>
          <a:bodyPr>
            <a:normAutofit/>
          </a:bodyPr>
          <a:lstStyle/>
          <a:p>
            <a:r>
              <a:rPr lang="en-GB" sz="4200" dirty="0">
                <a:latin typeface="Bookman Old Style" panose="02050604050505020204" pitchFamily="18" charset="0"/>
              </a:rPr>
              <a:t>Excerpts Appendix </a:t>
            </a:r>
            <a:br>
              <a:rPr lang="en-GB" sz="4200" dirty="0">
                <a:latin typeface="Bookman Old Style" panose="02050604050505020204" pitchFamily="18" charset="0"/>
              </a:rPr>
            </a:br>
            <a:endParaRPr lang="en-GB" sz="4200" dirty="0">
              <a:latin typeface="Bookman Old Style" panose="020506040505050202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70421C-BB67-4641-86B3-91AE3701ABF5}"/>
              </a:ext>
            </a:extLst>
          </p:cNvPr>
          <p:cNvSpPr>
            <a:spLocks noGrp="1"/>
          </p:cNvSpPr>
          <p:nvPr>
            <p:ph idx="1"/>
          </p:nvPr>
        </p:nvSpPr>
        <p:spPr>
          <a:xfrm>
            <a:off x="838200" y="1929384"/>
            <a:ext cx="10515600" cy="4251960"/>
          </a:xfrm>
        </p:spPr>
        <p:txBody>
          <a:bodyPr>
            <a:normAutofit/>
          </a:bodyPr>
          <a:lstStyle/>
          <a:p>
            <a:pPr marL="0" indent="0">
              <a:buNone/>
            </a:pPr>
            <a:endParaRPr lang="en-US" sz="1700" dirty="0">
              <a:latin typeface="Bookman Old Style" panose="02050604050505020204" pitchFamily="18" charset="0"/>
            </a:endParaRPr>
          </a:p>
          <a:p>
            <a:pPr marL="0" indent="0">
              <a:buNone/>
            </a:pPr>
            <a:r>
              <a:rPr lang="en-US" sz="1700" dirty="0">
                <a:latin typeface="Bookman Old Style" panose="02050604050505020204" pitchFamily="18" charset="0"/>
              </a:rPr>
              <a:t>“ </a:t>
            </a:r>
            <a:r>
              <a:rPr lang="el-GR" sz="1700" dirty="0">
                <a:latin typeface="Bookman Old Style" panose="02050604050505020204" pitchFamily="18" charset="0"/>
              </a:rPr>
              <a:t>Ι</a:t>
            </a:r>
            <a:r>
              <a:rPr lang="en-US" sz="1700" dirty="0">
                <a:latin typeface="Bookman Old Style" panose="02050604050505020204" pitchFamily="18" charset="0"/>
              </a:rPr>
              <a:t>t was all over now. There was nothing I could do. Jerome would tell Rex. Rex would tell the Object. She would stop being my friend. By the time school started, everyone at Baker &amp; Inglis would know that Calliope </a:t>
            </a:r>
            <a:r>
              <a:rPr lang="en-US" sz="1700" dirty="0" err="1">
                <a:latin typeface="Bookman Old Style" panose="02050604050505020204" pitchFamily="18" charset="0"/>
              </a:rPr>
              <a:t>Stephanides</a:t>
            </a:r>
            <a:r>
              <a:rPr lang="en-US" sz="1700" dirty="0">
                <a:latin typeface="Bookman Old Style" panose="02050604050505020204" pitchFamily="18" charset="0"/>
              </a:rPr>
              <a:t> was a freak. I was waiting for Jerome to jump up and run</a:t>
            </a:r>
            <a:r>
              <a:rPr lang="en-US" sz="1700" b="1" dirty="0">
                <a:latin typeface="Bookman Old Style" panose="02050604050505020204" pitchFamily="18" charset="0"/>
              </a:rPr>
              <a:t>. I felt panicked and, at the same time, strangely calm</a:t>
            </a:r>
            <a:r>
              <a:rPr lang="en-US" sz="1700" dirty="0">
                <a:latin typeface="Bookman Old Style" panose="02050604050505020204" pitchFamily="18" charset="0"/>
              </a:rPr>
              <a:t>. I was putting things together in my head. Clementine Stark and kissing lessons; and spinning together in a hot tub; an amphibian heart and a crocus blooming; blood and breasts that didn’t come; and a crush on the Object that did, that had , that looked as if it was here to stay” </a:t>
            </a:r>
            <a:r>
              <a:rPr lang="el-GR" sz="1700" dirty="0">
                <a:latin typeface="Bookman Old Style" panose="02050604050505020204" pitchFamily="18" charset="0"/>
              </a:rPr>
              <a:t>(375-6)</a:t>
            </a:r>
            <a:endParaRPr lang="en-US" sz="1700" dirty="0">
              <a:latin typeface="Bookman Old Style" panose="02050604050505020204" pitchFamily="18" charset="0"/>
            </a:endParaRPr>
          </a:p>
          <a:p>
            <a:pPr marL="0" indent="0">
              <a:buNone/>
            </a:pPr>
            <a:endParaRPr lang="en-US" sz="1700" dirty="0">
              <a:latin typeface="Bookman Old Style" panose="02050604050505020204" pitchFamily="18" charset="0"/>
            </a:endParaRPr>
          </a:p>
          <a:p>
            <a:pPr marL="0" indent="0">
              <a:buNone/>
            </a:pPr>
            <a:r>
              <a:rPr lang="en-US" sz="1700" dirty="0">
                <a:latin typeface="Bookman Old Style" panose="02050604050505020204" pitchFamily="18" charset="0"/>
              </a:rPr>
              <a:t>“I took off across the porch. I jumped down the steps and tore across the back lawn, barefoot. </a:t>
            </a:r>
            <a:r>
              <a:rPr lang="en-US" sz="1700" b="1" dirty="0">
                <a:latin typeface="Bookman Old Style" panose="02050604050505020204" pitchFamily="18" charset="0"/>
              </a:rPr>
              <a:t>Jerome came after me in his Dracula getup</a:t>
            </a:r>
            <a:r>
              <a:rPr lang="en-US" sz="1700" dirty="0">
                <a:latin typeface="Bookman Old Style" panose="02050604050505020204" pitchFamily="18" charset="0"/>
              </a:rPr>
              <a:t>. He stopped to fling off the coat and I increased the distance between us. Through the backyards of the neighboring houses I ran, ducking under pine branches. I dodged bushes and barbecues. The pine needles gave good traction under my feet. Finally I reached the open field beyond and fled into it. When I looked back Jerome was gaining on me.” (392)</a:t>
            </a:r>
          </a:p>
          <a:p>
            <a:pPr marL="0" indent="0">
              <a:buNone/>
            </a:pPr>
            <a:endParaRPr lang="en-US" sz="1700" dirty="0">
              <a:latin typeface="Bookman Old Style" panose="02050604050505020204" pitchFamily="18" charset="0"/>
            </a:endParaRPr>
          </a:p>
          <a:p>
            <a:pPr marL="0" indent="0">
              <a:buNone/>
            </a:pPr>
            <a:endParaRPr lang="en-US" sz="1700" dirty="0">
              <a:latin typeface="Bookman Old Style" panose="02050604050505020204" pitchFamily="18" charset="0"/>
            </a:endParaRPr>
          </a:p>
        </p:txBody>
      </p:sp>
    </p:spTree>
    <p:extLst>
      <p:ext uri="{BB962C8B-B14F-4D97-AF65-F5344CB8AC3E}">
        <p14:creationId xmlns:p14="http://schemas.microsoft.com/office/powerpoint/2010/main" val="325896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8AB14-1548-545F-AC37-B0E9F0571D3E}"/>
              </a:ext>
            </a:extLst>
          </p:cNvPr>
          <p:cNvSpPr>
            <a:spLocks noGrp="1"/>
          </p:cNvSpPr>
          <p:nvPr>
            <p:ph type="title"/>
          </p:nvPr>
        </p:nvSpPr>
        <p:spPr>
          <a:xfrm>
            <a:off x="640080" y="325369"/>
            <a:ext cx="4368602" cy="1956841"/>
          </a:xfrm>
        </p:spPr>
        <p:txBody>
          <a:bodyPr anchor="b">
            <a:normAutofit/>
          </a:bodyPr>
          <a:lstStyle/>
          <a:p>
            <a:r>
              <a:rPr lang="en-GR" sz="4200" b="1" dirty="0">
                <a:latin typeface="Bookman Old Style" panose="02050604050505020204" pitchFamily="18" charset="0"/>
                <a:cs typeface="Times New Roman" panose="02020603050405020304" pitchFamily="18" charset="0"/>
              </a:rPr>
              <a:t>Book Three Main Events (1959-1974)</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44EE0933-8D25-A038-EE8D-364DCAD22846}"/>
              </a:ext>
            </a:extLst>
          </p:cNvPr>
          <p:cNvSpPr>
            <a:spLocks noGrp="1"/>
          </p:cNvSpPr>
          <p:nvPr>
            <p:ph idx="1"/>
          </p:nvPr>
        </p:nvSpPr>
        <p:spPr>
          <a:xfrm>
            <a:off x="0" y="2872899"/>
            <a:ext cx="4883669" cy="3912224"/>
          </a:xfrm>
        </p:spPr>
        <p:txBody>
          <a:bodyPr>
            <a:normAutofit fontScale="85000" lnSpcReduction="10000"/>
          </a:bodyPr>
          <a:lstStyle/>
          <a:p>
            <a:r>
              <a:rPr lang="en-GR" sz="2000" b="1" dirty="0">
                <a:latin typeface="Bookman Old Style" panose="02050604050505020204" pitchFamily="18" charset="0"/>
              </a:rPr>
              <a:t>Callie enters adolescence</a:t>
            </a:r>
          </a:p>
          <a:p>
            <a:r>
              <a:rPr lang="en-GR" sz="2000" b="1" dirty="0">
                <a:latin typeface="Bookman Old Style" panose="02050604050505020204" pitchFamily="18" charset="0"/>
              </a:rPr>
              <a:t>Desdemona disappears from the scene</a:t>
            </a:r>
          </a:p>
          <a:p>
            <a:r>
              <a:rPr lang="en-GR" sz="2000" dirty="0">
                <a:latin typeface="Bookman Old Style" panose="02050604050505020204" pitchFamily="18" charset="0"/>
              </a:rPr>
              <a:t>Callie falls in love with the Obscure Object</a:t>
            </a:r>
          </a:p>
          <a:p>
            <a:r>
              <a:rPr lang="en-GB" sz="2000" dirty="0">
                <a:latin typeface="Bookman Old Style" panose="02050604050505020204" pitchFamily="18" charset="0"/>
              </a:rPr>
              <a:t>1974 Turkish invasion to Cyprus- T</a:t>
            </a:r>
            <a:r>
              <a:rPr lang="en-GR" sz="2000" dirty="0">
                <a:latin typeface="Bookman Old Style" panose="02050604050505020204" pitchFamily="18" charset="0"/>
              </a:rPr>
              <a:t>rip to Greece is cancelled</a:t>
            </a:r>
          </a:p>
          <a:p>
            <a:r>
              <a:rPr lang="en-GR" sz="2000" dirty="0">
                <a:latin typeface="Bookman Old Style" panose="02050604050505020204" pitchFamily="18" charset="0"/>
              </a:rPr>
              <a:t>The Greeks turn their back on Middlesex</a:t>
            </a:r>
          </a:p>
          <a:p>
            <a:r>
              <a:rPr lang="en-GB" sz="2000" b="1" dirty="0">
                <a:latin typeface="Bookman Old Style" panose="02050604050505020204" pitchFamily="18" charset="0"/>
              </a:rPr>
              <a:t>C</a:t>
            </a:r>
            <a:r>
              <a:rPr lang="en-GR" sz="2000" b="1" dirty="0">
                <a:latin typeface="Bookman Old Style" panose="02050604050505020204" pitchFamily="18" charset="0"/>
              </a:rPr>
              <a:t>allie has sex with Jerome and the Obscure Object</a:t>
            </a:r>
          </a:p>
          <a:p>
            <a:r>
              <a:rPr lang="en-GR" sz="2000" dirty="0">
                <a:latin typeface="Bookman Old Style" panose="02050604050505020204" pitchFamily="18" charset="0"/>
              </a:rPr>
              <a:t>Jerome catches the girls unawares </a:t>
            </a:r>
          </a:p>
          <a:p>
            <a:r>
              <a:rPr lang="en-GR" sz="2000" b="1" dirty="0">
                <a:latin typeface="Bookman Old Style" panose="02050604050505020204" pitchFamily="18" charset="0"/>
              </a:rPr>
              <a:t>Callie gets hit by a tractor</a:t>
            </a:r>
          </a:p>
          <a:p>
            <a:r>
              <a:rPr lang="en-GR" sz="2000" dirty="0">
                <a:latin typeface="Bookman Old Style" panose="02050604050505020204" pitchFamily="18" charset="0"/>
              </a:rPr>
              <a:t>The Stephanides get ready for a visit to Dr Luce, in New York</a:t>
            </a:r>
          </a:p>
          <a:p>
            <a:endParaRPr lang="en-GR" sz="1200" dirty="0"/>
          </a:p>
          <a:p>
            <a:endParaRPr lang="en-GR" sz="1200" dirty="0"/>
          </a:p>
          <a:p>
            <a:endParaRPr lang="en-GR" sz="1200" dirty="0"/>
          </a:p>
          <a:p>
            <a:endParaRPr lang="en-GR" sz="1200" dirty="0"/>
          </a:p>
          <a:p>
            <a:endParaRPr lang="en-GR" sz="1200" dirty="0"/>
          </a:p>
          <a:p>
            <a:endParaRPr lang="en-GR" sz="1200" dirty="0"/>
          </a:p>
          <a:p>
            <a:endParaRPr lang="en-GR" sz="1200" dirty="0"/>
          </a:p>
        </p:txBody>
      </p:sp>
      <p:pic>
        <p:nvPicPr>
          <p:cNvPr id="3074" name="Picture 2" descr="The 50 great books on education">
            <a:extLst>
              <a:ext uri="{FF2B5EF4-FFF2-40B4-BE49-F238E27FC236}">
                <a16:creationId xmlns:a16="http://schemas.microsoft.com/office/drawing/2014/main" id="{DE63B580-4D0E-595F-3A9B-D79AD3614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89" r="23011"/>
          <a:stretch>
            <a:fillRect/>
          </a:stretch>
        </p:blipFill>
        <p:spPr bwMode="auto">
          <a:xfrm>
            <a:off x="5384800" y="9"/>
            <a:ext cx="6805678" cy="67851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3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0" name="Rectangle 2059">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Review: Middlesex; Jeffrey Eugenides | my good bookshelf">
            <a:extLst>
              <a:ext uri="{FF2B5EF4-FFF2-40B4-BE49-F238E27FC236}">
                <a16:creationId xmlns:a16="http://schemas.microsoft.com/office/drawing/2014/main" id="{9E65A44D-8F83-C6B8-20C2-8BC67E4E0F60}"/>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78AB14-1548-545F-AC37-B0E9F0571D3E}"/>
              </a:ext>
            </a:extLst>
          </p:cNvPr>
          <p:cNvSpPr>
            <a:spLocks noGrp="1"/>
          </p:cNvSpPr>
          <p:nvPr>
            <p:ph type="title"/>
          </p:nvPr>
        </p:nvSpPr>
        <p:spPr>
          <a:xfrm>
            <a:off x="177801" y="557189"/>
            <a:ext cx="4856212" cy="5571899"/>
          </a:xfrm>
        </p:spPr>
        <p:txBody>
          <a:bodyPr>
            <a:normAutofit/>
          </a:bodyPr>
          <a:lstStyle/>
          <a:p>
            <a:r>
              <a:rPr lang="en-GR" b="1" dirty="0">
                <a:solidFill>
                  <a:srgbClr val="FFFFFF"/>
                </a:solidFill>
                <a:latin typeface="Bookman Old Style" panose="02050604050505020204" pitchFamily="18" charset="0"/>
              </a:rPr>
              <a:t>Slides contents</a:t>
            </a:r>
          </a:p>
        </p:txBody>
      </p:sp>
      <p:sp>
        <p:nvSpPr>
          <p:cNvPr id="3" name="Content Placeholder 2">
            <a:extLst>
              <a:ext uri="{FF2B5EF4-FFF2-40B4-BE49-F238E27FC236}">
                <a16:creationId xmlns:a16="http://schemas.microsoft.com/office/drawing/2014/main" id="{44EE0933-8D25-A038-EE8D-364DCAD22846}"/>
              </a:ext>
            </a:extLst>
          </p:cNvPr>
          <p:cNvSpPr>
            <a:spLocks noGrp="1"/>
          </p:cNvSpPr>
          <p:nvPr>
            <p:ph idx="1"/>
          </p:nvPr>
        </p:nvSpPr>
        <p:spPr>
          <a:xfrm>
            <a:off x="5211814" y="1082902"/>
            <a:ext cx="6802386" cy="5571899"/>
          </a:xfrm>
        </p:spPr>
        <p:txBody>
          <a:bodyPr anchor="ctr">
            <a:normAutofit fontScale="25000" lnSpcReduction="20000"/>
          </a:bodyPr>
          <a:lstStyle/>
          <a:p>
            <a:pPr marL="0" indent="0">
              <a:buNone/>
            </a:pPr>
            <a:r>
              <a:rPr lang="en-GR" sz="7200" b="1" dirty="0">
                <a:solidFill>
                  <a:srgbClr val="FFFFFF"/>
                </a:solidFill>
                <a:latin typeface="Bookman Old Style" panose="02050604050505020204" pitchFamily="18" charset="0"/>
              </a:rPr>
              <a:t>Trauma</a:t>
            </a:r>
          </a:p>
          <a:p>
            <a:r>
              <a:rPr lang="en-GR" sz="7200" dirty="0">
                <a:solidFill>
                  <a:srgbClr val="FFFFFF"/>
                </a:solidFill>
                <a:latin typeface="Bookman Old Style" panose="02050604050505020204" pitchFamily="18" charset="0"/>
              </a:rPr>
              <a:t>Definition of trauma</a:t>
            </a:r>
          </a:p>
          <a:p>
            <a:r>
              <a:rPr lang="en-GR" sz="7200" dirty="0">
                <a:solidFill>
                  <a:srgbClr val="FFFFFF"/>
                </a:solidFill>
                <a:latin typeface="Bookman Old Style" panose="02050604050505020204" pitchFamily="18" charset="0"/>
              </a:rPr>
              <a:t>Trangenerational trauma</a:t>
            </a:r>
          </a:p>
          <a:p>
            <a:r>
              <a:rPr lang="en-GR" sz="7200" dirty="0">
                <a:solidFill>
                  <a:srgbClr val="FFFFFF"/>
                </a:solidFill>
                <a:latin typeface="Bookman Old Style" panose="02050604050505020204" pitchFamily="18" charset="0"/>
              </a:rPr>
              <a:t>Trauma in </a:t>
            </a:r>
            <a:r>
              <a:rPr lang="en-GR" sz="7200" i="1" dirty="0">
                <a:solidFill>
                  <a:srgbClr val="FFFFFF"/>
                </a:solidFill>
                <a:latin typeface="Bookman Old Style" panose="02050604050505020204" pitchFamily="18" charset="0"/>
              </a:rPr>
              <a:t>Middlesex</a:t>
            </a:r>
          </a:p>
          <a:p>
            <a:r>
              <a:rPr lang="en-GR" sz="7200" dirty="0">
                <a:solidFill>
                  <a:srgbClr val="FFFFFF"/>
                </a:solidFill>
                <a:latin typeface="Bookman Old Style" panose="02050604050505020204" pitchFamily="18" charset="0"/>
              </a:rPr>
              <a:t>Narrative memory vs traumatic memory</a:t>
            </a:r>
          </a:p>
          <a:p>
            <a:pPr marL="0" indent="0">
              <a:buNone/>
            </a:pPr>
            <a:endParaRPr lang="en-GR" sz="7200" dirty="0">
              <a:solidFill>
                <a:srgbClr val="FFFFFF"/>
              </a:solidFill>
              <a:latin typeface="Bookman Old Style" panose="02050604050505020204" pitchFamily="18" charset="0"/>
            </a:endParaRPr>
          </a:p>
          <a:p>
            <a:pPr marL="0" indent="0">
              <a:buNone/>
            </a:pPr>
            <a:r>
              <a:rPr lang="en-GR" sz="7200" b="1" dirty="0">
                <a:solidFill>
                  <a:srgbClr val="FFFFFF"/>
                </a:solidFill>
                <a:latin typeface="Bookman Old Style" panose="02050604050505020204" pitchFamily="18" charset="0"/>
              </a:rPr>
              <a:t>Historical trauma</a:t>
            </a:r>
          </a:p>
          <a:p>
            <a:r>
              <a:rPr lang="en-GR" sz="7200" dirty="0">
                <a:solidFill>
                  <a:srgbClr val="FFFFFF"/>
                </a:solidFill>
                <a:latin typeface="Bookman Old Style" panose="02050604050505020204" pitchFamily="18" charset="0"/>
              </a:rPr>
              <a:t>The Detroit Ford Factory</a:t>
            </a:r>
          </a:p>
          <a:p>
            <a:r>
              <a:rPr lang="en-GR" sz="7200" dirty="0">
                <a:solidFill>
                  <a:srgbClr val="FFFFFF"/>
                </a:solidFill>
                <a:latin typeface="Bookman Old Style" panose="02050604050505020204" pitchFamily="18" charset="0"/>
              </a:rPr>
              <a:t>The 1929 Depression</a:t>
            </a:r>
          </a:p>
          <a:p>
            <a:r>
              <a:rPr lang="en-GR" sz="7200" dirty="0">
                <a:solidFill>
                  <a:srgbClr val="FFFFFF"/>
                </a:solidFill>
                <a:latin typeface="Bookman Old Style" panose="02050604050505020204" pitchFamily="18" charset="0"/>
              </a:rPr>
              <a:t>The 1967 Detroit Riots</a:t>
            </a:r>
          </a:p>
          <a:p>
            <a:pPr marL="0" indent="0">
              <a:buNone/>
            </a:pPr>
            <a:endParaRPr lang="en-GR" sz="7200" dirty="0">
              <a:solidFill>
                <a:srgbClr val="FFFFFF"/>
              </a:solidFill>
              <a:latin typeface="Bookman Old Style" panose="02050604050505020204" pitchFamily="18" charset="0"/>
            </a:endParaRPr>
          </a:p>
          <a:p>
            <a:pPr marL="0" indent="0">
              <a:buNone/>
            </a:pPr>
            <a:r>
              <a:rPr lang="en-GR" sz="7200" b="1" dirty="0">
                <a:solidFill>
                  <a:srgbClr val="FFFFFF"/>
                </a:solidFill>
                <a:latin typeface="Bookman Old Style" panose="02050604050505020204" pitchFamily="18" charset="0"/>
              </a:rPr>
              <a:t>Familial trauma</a:t>
            </a:r>
          </a:p>
          <a:p>
            <a:r>
              <a:rPr lang="en-GR" sz="7200" dirty="0">
                <a:solidFill>
                  <a:srgbClr val="FFFFFF"/>
                </a:solidFill>
                <a:latin typeface="Bookman Old Style" panose="02050604050505020204" pitchFamily="18" charset="0"/>
              </a:rPr>
              <a:t>Lefty and Desdemona’s love</a:t>
            </a:r>
          </a:p>
          <a:p>
            <a:r>
              <a:rPr lang="en-GR" sz="7200" dirty="0">
                <a:solidFill>
                  <a:srgbClr val="FFFFFF"/>
                </a:solidFill>
                <a:latin typeface="Bookman Old Style" panose="02050604050505020204" pitchFamily="18" charset="0"/>
              </a:rPr>
              <a:t>The grandparents and Cal(lie)</a:t>
            </a:r>
          </a:p>
          <a:p>
            <a:r>
              <a:rPr lang="en-GB" sz="7200" dirty="0">
                <a:solidFill>
                  <a:srgbClr val="FFFFFF"/>
                </a:solidFill>
                <a:latin typeface="Bookman Old Style" panose="02050604050505020204" pitchFamily="18" charset="0"/>
              </a:rPr>
              <a:t>From Callie to Cal</a:t>
            </a:r>
          </a:p>
          <a:p>
            <a:pPr marL="0" indent="0">
              <a:buNone/>
            </a:pPr>
            <a:endParaRPr lang="en-GB" sz="7200" dirty="0">
              <a:solidFill>
                <a:srgbClr val="FFFFFF"/>
              </a:solidFill>
              <a:latin typeface="Bookman Old Style" panose="02050604050505020204" pitchFamily="18" charset="0"/>
            </a:endParaRPr>
          </a:p>
          <a:p>
            <a:pPr marL="0" indent="0">
              <a:buNone/>
            </a:pPr>
            <a:r>
              <a:rPr lang="en-GB" sz="7200" b="1" dirty="0">
                <a:solidFill>
                  <a:srgbClr val="FFFFFF"/>
                </a:solidFill>
                <a:latin typeface="Bookman Old Style" panose="02050604050505020204" pitchFamily="18" charset="0"/>
              </a:rPr>
              <a:t>Recapitulation</a:t>
            </a:r>
          </a:p>
          <a:p>
            <a:pPr marL="0" indent="0">
              <a:buNone/>
            </a:pPr>
            <a:endParaRPr lang="en-GB" sz="7200" b="1" dirty="0">
              <a:solidFill>
                <a:srgbClr val="FFFFFF"/>
              </a:solidFill>
              <a:latin typeface="Bookman Old Style" panose="02050604050505020204" pitchFamily="18" charset="0"/>
            </a:endParaRPr>
          </a:p>
          <a:p>
            <a:pPr marL="0" indent="0">
              <a:buNone/>
            </a:pPr>
            <a:r>
              <a:rPr lang="en-GB" sz="7200" b="1" dirty="0">
                <a:solidFill>
                  <a:srgbClr val="FFFFFF"/>
                </a:solidFill>
                <a:latin typeface="Bookman Old Style" panose="02050604050505020204" pitchFamily="18" charset="0"/>
              </a:rPr>
              <a:t>Sources Excerpts Appendix</a:t>
            </a:r>
            <a:endParaRPr lang="en-GR" sz="7200" b="1" dirty="0">
              <a:solidFill>
                <a:srgbClr val="FFFFFF"/>
              </a:solidFill>
              <a:latin typeface="Bookman Old Style" panose="02050604050505020204" pitchFamily="18" charset="0"/>
            </a:endParaRPr>
          </a:p>
          <a:p>
            <a:endParaRPr lang="en-GR" sz="1900" dirty="0">
              <a:solidFill>
                <a:srgbClr val="FFFFFF"/>
              </a:solidFill>
            </a:endParaRPr>
          </a:p>
          <a:p>
            <a:endParaRPr lang="en-GR" sz="1900" dirty="0">
              <a:solidFill>
                <a:srgbClr val="FFFFFF"/>
              </a:solidFill>
            </a:endParaRPr>
          </a:p>
          <a:p>
            <a:endParaRPr lang="en-GR" sz="1900" dirty="0">
              <a:solidFill>
                <a:srgbClr val="FFFFFF"/>
              </a:solidFill>
            </a:endParaRPr>
          </a:p>
          <a:p>
            <a:endParaRPr lang="en-GR" sz="1900" dirty="0">
              <a:solidFill>
                <a:srgbClr val="FFFFFF"/>
              </a:solidFill>
            </a:endParaRPr>
          </a:p>
          <a:p>
            <a:endParaRPr lang="en-GR" sz="1900" dirty="0">
              <a:solidFill>
                <a:srgbClr val="FFFFFF"/>
              </a:solidFill>
            </a:endParaRPr>
          </a:p>
          <a:p>
            <a:endParaRPr lang="en-GR" sz="1900" dirty="0">
              <a:solidFill>
                <a:srgbClr val="FFFFFF"/>
              </a:solidFill>
            </a:endParaRPr>
          </a:p>
          <a:p>
            <a:endParaRPr lang="en-GR" sz="1900" dirty="0">
              <a:solidFill>
                <a:srgbClr val="FFFFFF"/>
              </a:solidFill>
            </a:endParaRPr>
          </a:p>
        </p:txBody>
      </p:sp>
    </p:spTree>
    <p:extLst>
      <p:ext uri="{BB962C8B-B14F-4D97-AF65-F5344CB8AC3E}">
        <p14:creationId xmlns:p14="http://schemas.microsoft.com/office/powerpoint/2010/main" val="114481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45F28-D2CE-2E27-0D5E-DBD8D85BDE6B}"/>
              </a:ext>
            </a:extLst>
          </p:cNvPr>
          <p:cNvSpPr>
            <a:spLocks noGrp="1"/>
          </p:cNvSpPr>
          <p:nvPr>
            <p:ph type="title"/>
          </p:nvPr>
        </p:nvSpPr>
        <p:spPr>
          <a:xfrm>
            <a:off x="191911" y="3499076"/>
            <a:ext cx="6626596" cy="2424774"/>
          </a:xfrm>
        </p:spPr>
        <p:txBody>
          <a:bodyPr>
            <a:normAutofit fontScale="90000"/>
          </a:bodyPr>
          <a:lstStyle/>
          <a:p>
            <a:r>
              <a:rPr lang="en-GB" dirty="0">
                <a:solidFill>
                  <a:srgbClr val="FFFFFF"/>
                </a:solidFill>
                <a:latin typeface="Bookman Old Style" panose="02050604050505020204" pitchFamily="18" charset="0"/>
              </a:rPr>
              <a:t>Trauma: a wound inscribed on the psyche, after a catastrophic event</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C8176C-0867-DDFD-2F19-B888E7F9468F}"/>
              </a:ext>
            </a:extLst>
          </p:cNvPr>
          <p:cNvSpPr>
            <a:spLocks noGrp="1"/>
          </p:cNvSpPr>
          <p:nvPr>
            <p:ph sz="half" idx="1"/>
          </p:nvPr>
        </p:nvSpPr>
        <p:spPr>
          <a:xfrm>
            <a:off x="4391377" y="124178"/>
            <a:ext cx="3616961" cy="2856061"/>
          </a:xfrm>
        </p:spPr>
        <p:txBody>
          <a:bodyPr anchor="ctr">
            <a:normAutofit/>
          </a:bodyPr>
          <a:lstStyle/>
          <a:p>
            <a:pPr marL="0" indent="0">
              <a:buNone/>
            </a:pPr>
            <a:r>
              <a:rPr lang="en-GB" sz="2000" b="1" dirty="0">
                <a:latin typeface="Bookman Old Style" panose="02050604050505020204" pitchFamily="18" charset="0"/>
              </a:rPr>
              <a:t>  Personal trauma</a:t>
            </a:r>
          </a:p>
          <a:p>
            <a:pPr marL="0" indent="0">
              <a:buNone/>
            </a:pPr>
            <a:endParaRPr lang="en-GB" sz="2000" b="1" dirty="0">
              <a:latin typeface="Bookman Old Style" panose="02050604050505020204" pitchFamily="18" charset="0"/>
            </a:endParaRPr>
          </a:p>
          <a:p>
            <a:r>
              <a:rPr lang="en-GB" sz="2000" dirty="0">
                <a:latin typeface="Bookman Old Style" panose="02050604050505020204" pitchFamily="18" charset="0"/>
              </a:rPr>
              <a:t>Loss of a beloved one</a:t>
            </a:r>
          </a:p>
          <a:p>
            <a:r>
              <a:rPr lang="en-GB" sz="2000" dirty="0">
                <a:latin typeface="Bookman Old Style" panose="02050604050505020204" pitchFamily="18" charset="0"/>
              </a:rPr>
              <a:t>Chronic illness</a:t>
            </a:r>
          </a:p>
          <a:p>
            <a:r>
              <a:rPr lang="en-GB" sz="2000" dirty="0">
                <a:latin typeface="Bookman Old Style" panose="02050604050505020204" pitchFamily="18" charset="0"/>
              </a:rPr>
              <a:t>Separation</a:t>
            </a:r>
          </a:p>
          <a:p>
            <a:r>
              <a:rPr lang="en-GB" sz="2000" dirty="0">
                <a:latin typeface="Bookman Old Style" panose="02050604050505020204" pitchFamily="18" charset="0"/>
              </a:rPr>
              <a:t>Expatriation</a:t>
            </a:r>
          </a:p>
          <a:p>
            <a:endParaRPr lang="en-GB" sz="17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7BA0099-527D-7A08-15EB-3D61D5FBCFB0}"/>
              </a:ext>
            </a:extLst>
          </p:cNvPr>
          <p:cNvSpPr>
            <a:spLocks noGrp="1"/>
          </p:cNvSpPr>
          <p:nvPr>
            <p:ph sz="half" idx="2"/>
          </p:nvPr>
        </p:nvSpPr>
        <p:spPr>
          <a:xfrm>
            <a:off x="8386139" y="2731911"/>
            <a:ext cx="3474621" cy="3635021"/>
          </a:xfrm>
        </p:spPr>
        <p:txBody>
          <a:bodyPr anchor="ctr">
            <a:normAutofit/>
          </a:bodyPr>
          <a:lstStyle/>
          <a:p>
            <a:pPr marL="0" indent="0">
              <a:buNone/>
            </a:pPr>
            <a:r>
              <a:rPr lang="en-GB" sz="2000" b="1" dirty="0">
                <a:latin typeface="Bookman Old Style" panose="02050604050505020204" pitchFamily="18" charset="0"/>
              </a:rPr>
              <a:t>   Collective trauma</a:t>
            </a:r>
          </a:p>
          <a:p>
            <a:pPr marL="0" indent="0">
              <a:buNone/>
            </a:pPr>
            <a:endParaRPr lang="en-GB" sz="2000" b="1" dirty="0">
              <a:latin typeface="Bookman Old Style" panose="02050604050505020204" pitchFamily="18" charset="0"/>
            </a:endParaRPr>
          </a:p>
          <a:p>
            <a:r>
              <a:rPr lang="en-GB" sz="2000" dirty="0">
                <a:latin typeface="Bookman Old Style" panose="02050604050505020204" pitchFamily="18" charset="0"/>
              </a:rPr>
              <a:t>Accident </a:t>
            </a:r>
          </a:p>
          <a:p>
            <a:r>
              <a:rPr lang="en-GB" sz="2000" dirty="0">
                <a:latin typeface="Bookman Old Style" panose="02050604050505020204" pitchFamily="18" charset="0"/>
              </a:rPr>
              <a:t>Natural catastrophe</a:t>
            </a:r>
          </a:p>
          <a:p>
            <a:r>
              <a:rPr lang="en-GB" sz="2000" dirty="0">
                <a:latin typeface="Bookman Old Style" panose="02050604050505020204" pitchFamily="18" charset="0"/>
              </a:rPr>
              <a:t>War</a:t>
            </a:r>
          </a:p>
          <a:p>
            <a:pPr marL="0" indent="0">
              <a:buNone/>
            </a:pPr>
            <a:endParaRPr lang="en-GB" sz="2000" dirty="0">
              <a:latin typeface="Bookman Old Style" panose="02050604050505020204" pitchFamily="18" charset="0"/>
            </a:endParaRPr>
          </a:p>
          <a:p>
            <a:pPr marL="0" indent="0">
              <a:buNone/>
            </a:pPr>
            <a:r>
              <a:rPr lang="en-GB" sz="2000" b="1" dirty="0">
                <a:latin typeface="Bookman Old Style" panose="02050604050505020204" pitchFamily="18" charset="0"/>
              </a:rPr>
              <a:t>Transgenerational trauma</a:t>
            </a:r>
          </a:p>
          <a:p>
            <a:r>
              <a:rPr lang="en-GB" sz="2000" dirty="0">
                <a:latin typeface="Bookman Old Style" panose="02050604050505020204" pitchFamily="18" charset="0"/>
              </a:rPr>
              <a:t>Transmission of trauma</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9312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63D2A6-F48D-99A9-E375-A96CDB9C8EB7}"/>
              </a:ext>
            </a:extLst>
          </p:cNvPr>
          <p:cNvSpPr txBox="1"/>
          <p:nvPr/>
        </p:nvSpPr>
        <p:spPr>
          <a:xfrm>
            <a:off x="1156851" y="637762"/>
            <a:ext cx="9888496" cy="90013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chemeClr val="bg1"/>
                </a:solidFill>
                <a:latin typeface="Bookman Old Style" panose="02050604050505020204" pitchFamily="18" charset="0"/>
                <a:ea typeface="+mj-ea"/>
                <a:cs typeface="+mj-cs"/>
              </a:rPr>
              <a:t>Transgenerational Trauma</a:t>
            </a:r>
          </a:p>
        </p:txBody>
      </p:sp>
      <p:sp>
        <p:nvSpPr>
          <p:cNvPr id="38" name="Rectangle 3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87171E-4BB8-FC4A-A5BD-280E702390A6}"/>
              </a:ext>
            </a:extLst>
          </p:cNvPr>
          <p:cNvSpPr txBox="1"/>
          <p:nvPr/>
        </p:nvSpPr>
        <p:spPr>
          <a:xfrm>
            <a:off x="240632" y="2217343"/>
            <a:ext cx="10795809" cy="39596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effectLst/>
                <a:latin typeface="Bookman Old Style" panose="02050604050505020204" pitchFamily="18" charset="0"/>
              </a:rPr>
              <a:t>“historical traumas of loss are passed down from one generation to another unconsciously . . . the hope for psychic health is stitched into the fabric of melancholia but only as an optative gesture that must be </a:t>
            </a:r>
            <a:r>
              <a:rPr lang="en-US" sz="2000" b="1" dirty="0">
                <a:effectLst/>
                <a:latin typeface="Bookman Old Style" panose="02050604050505020204" pitchFamily="18" charset="0"/>
              </a:rPr>
              <a:t>redeemed</a:t>
            </a:r>
            <a:r>
              <a:rPr lang="en-US" sz="2000" dirty="0">
                <a:effectLst/>
                <a:latin typeface="Bookman Old Style" panose="02050604050505020204" pitchFamily="18" charset="0"/>
              </a:rPr>
              <a:t> by subsequent generations” (</a:t>
            </a:r>
            <a:r>
              <a:rPr lang="en-US" sz="2000" dirty="0" err="1">
                <a:effectLst/>
                <a:latin typeface="Bookman Old Style" panose="02050604050505020204" pitchFamily="18" charset="0"/>
              </a:rPr>
              <a:t>Eng</a:t>
            </a:r>
            <a:r>
              <a:rPr lang="en-US" sz="2000" dirty="0">
                <a:effectLst/>
                <a:latin typeface="Bookman Old Style" panose="02050604050505020204" pitchFamily="18" charset="0"/>
              </a:rPr>
              <a:t> and Han 682). </a:t>
            </a:r>
          </a:p>
          <a:p>
            <a:pPr indent="-228600">
              <a:lnSpc>
                <a:spcPct val="90000"/>
              </a:lnSpc>
              <a:spcAft>
                <a:spcPts val="600"/>
              </a:spcAft>
              <a:buFont typeface="Arial" panose="020B0604020202020204" pitchFamily="34" charset="0"/>
              <a:buChar char="•"/>
            </a:pPr>
            <a:endParaRPr lang="en-US" sz="2000" dirty="0">
              <a:effectLst/>
              <a:latin typeface="Bookman Old Style" panose="02050604050505020204" pitchFamily="18" charset="0"/>
            </a:endParaRPr>
          </a:p>
          <a:p>
            <a:pPr indent="-228600">
              <a:lnSpc>
                <a:spcPct val="90000"/>
              </a:lnSpc>
              <a:spcAft>
                <a:spcPts val="600"/>
              </a:spcAft>
              <a:buFont typeface="Arial" panose="020B0604020202020204" pitchFamily="34" charset="0"/>
              <a:buChar char="•"/>
            </a:pPr>
            <a:r>
              <a:rPr lang="en-US" sz="2000" dirty="0">
                <a:effectLst/>
                <a:latin typeface="Bookman Old Style" panose="02050604050505020204" pitchFamily="18" charset="0"/>
              </a:rPr>
              <a:t>“in transgenerational trauma subjects are haunted by tragedies affecting their parents, grandparents, or ancestors from far back </a:t>
            </a:r>
            <a:r>
              <a:rPr lang="en-US" sz="2000" b="1" dirty="0">
                <a:effectLst/>
                <a:latin typeface="Bookman Old Style" panose="02050604050505020204" pitchFamily="18" charset="0"/>
              </a:rPr>
              <a:t>without conscious knowledge </a:t>
            </a:r>
            <a:r>
              <a:rPr lang="en-US" sz="2000" dirty="0">
                <a:effectLst/>
                <a:latin typeface="Bookman Old Style" panose="02050604050505020204" pitchFamily="18" charset="0"/>
              </a:rPr>
              <a:t>. . . a kind of unconscious vicarious trauma” (Kaplan 106). </a:t>
            </a:r>
          </a:p>
          <a:p>
            <a:pPr indent="-228600">
              <a:lnSpc>
                <a:spcPct val="90000"/>
              </a:lnSpc>
              <a:spcAft>
                <a:spcPts val="600"/>
              </a:spcAft>
              <a:buFont typeface="Arial" panose="020B0604020202020204" pitchFamily="34" charset="0"/>
              <a:buChar char="•"/>
            </a:pPr>
            <a:endParaRPr lang="en-US" sz="2000" dirty="0">
              <a:latin typeface="Bookman Old Style" panose="02050604050505020204" pitchFamily="18" charset="0"/>
            </a:endParaRPr>
          </a:p>
          <a:p>
            <a:pPr indent="-228600">
              <a:lnSpc>
                <a:spcPct val="90000"/>
              </a:lnSpc>
              <a:spcAft>
                <a:spcPts val="600"/>
              </a:spcAft>
              <a:buFont typeface="Arial" panose="020B0604020202020204" pitchFamily="34" charset="0"/>
              <a:buChar char="•"/>
            </a:pPr>
            <a:r>
              <a:rPr lang="en-US" sz="2000" dirty="0">
                <a:effectLst/>
                <a:latin typeface="Bookman Old Style" panose="02050604050505020204" pitchFamily="18" charset="0"/>
              </a:rPr>
              <a:t>“the concept of the phantom brings the idea and importance of family history, in particular the </a:t>
            </a:r>
            <a:r>
              <a:rPr lang="en-US" sz="2000" b="1" dirty="0">
                <a:effectLst/>
                <a:latin typeface="Bookman Old Style" panose="02050604050505020204" pitchFamily="18" charset="0"/>
              </a:rPr>
              <a:t>secret history of families</a:t>
            </a:r>
            <a:r>
              <a:rPr lang="en-US" sz="2000" dirty="0">
                <a:effectLst/>
                <a:latin typeface="Bookman Old Style" panose="02050604050505020204" pitchFamily="18" charset="0"/>
              </a:rPr>
              <a:t>, to the forefront of psychoanalysis . . . the phantom represents the interpersonal and transgenerational consequences of </a:t>
            </a:r>
            <a:r>
              <a:rPr lang="en-US" sz="2000" b="1" dirty="0">
                <a:effectLst/>
                <a:latin typeface="Bookman Old Style" panose="02050604050505020204" pitchFamily="18" charset="0"/>
              </a:rPr>
              <a:t>silence</a:t>
            </a:r>
            <a:r>
              <a:rPr lang="en-US" sz="2000" dirty="0">
                <a:effectLst/>
                <a:latin typeface="Bookman Old Style" panose="02050604050505020204" pitchFamily="18" charset="0"/>
              </a:rPr>
              <a:t>” (Abraham and </a:t>
            </a:r>
            <a:r>
              <a:rPr lang="en-US" sz="2000" dirty="0" err="1">
                <a:effectLst/>
                <a:latin typeface="Bookman Old Style" panose="02050604050505020204" pitchFamily="18" charset="0"/>
              </a:rPr>
              <a:t>Torok</a:t>
            </a:r>
            <a:r>
              <a:rPr lang="en-US" sz="2000" dirty="0">
                <a:effectLst/>
                <a:latin typeface="Bookman Old Style" panose="02050604050505020204" pitchFamily="18" charset="0"/>
              </a:rPr>
              <a:t> 168). </a:t>
            </a:r>
          </a:p>
          <a:p>
            <a:pPr indent="-228600">
              <a:lnSpc>
                <a:spcPct val="90000"/>
              </a:lnSpc>
              <a:spcAft>
                <a:spcPts val="600"/>
              </a:spcAft>
              <a:buFont typeface="Arial" panose="020B0604020202020204" pitchFamily="34" charset="0"/>
              <a:buChar char="•"/>
            </a:pPr>
            <a:endParaRPr lang="en-US" sz="2000" dirty="0">
              <a:latin typeface="Bookman Old Style" panose="02050604050505020204" pitchFamily="18" charset="0"/>
            </a:endParaRPr>
          </a:p>
          <a:p>
            <a:pPr indent="-228600">
              <a:lnSpc>
                <a:spcPct val="90000"/>
              </a:lnSpc>
              <a:spcAft>
                <a:spcPts val="600"/>
              </a:spcAft>
              <a:buFont typeface="Arial" panose="020B0604020202020204" pitchFamily="34" charset="0"/>
              <a:buChar char="•"/>
            </a:pPr>
            <a:r>
              <a:rPr lang="en-US" sz="2000" dirty="0">
                <a:effectLst/>
                <a:latin typeface="Bookman Old Style" panose="02050604050505020204" pitchFamily="18" charset="0"/>
              </a:rPr>
              <a:t>What are the familial and historical traumas plaguing the </a:t>
            </a:r>
            <a:r>
              <a:rPr lang="en-US" sz="2000" dirty="0" err="1">
                <a:effectLst/>
                <a:latin typeface="Bookman Old Style" panose="02050604050505020204" pitchFamily="18" charset="0"/>
              </a:rPr>
              <a:t>Stephanides</a:t>
            </a:r>
            <a:r>
              <a:rPr lang="en-US" sz="2000" dirty="0">
                <a:effectLst/>
                <a:latin typeface="Bookman Old Style" panose="02050604050505020204" pitchFamily="18" charset="0"/>
              </a:rPr>
              <a:t>?</a:t>
            </a:r>
          </a:p>
        </p:txBody>
      </p:sp>
    </p:spTree>
    <p:extLst>
      <p:ext uri="{BB962C8B-B14F-4D97-AF65-F5344CB8AC3E}">
        <p14:creationId xmlns:p14="http://schemas.microsoft.com/office/powerpoint/2010/main" val="380180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45F28-D2CE-2E27-0D5E-DBD8D85BDE6B}"/>
              </a:ext>
            </a:extLst>
          </p:cNvPr>
          <p:cNvSpPr>
            <a:spLocks noGrp="1"/>
          </p:cNvSpPr>
          <p:nvPr>
            <p:ph type="title"/>
          </p:nvPr>
        </p:nvSpPr>
        <p:spPr>
          <a:xfrm>
            <a:off x="191911" y="3499076"/>
            <a:ext cx="6626596" cy="2424774"/>
          </a:xfrm>
        </p:spPr>
        <p:txBody>
          <a:bodyPr>
            <a:normAutofit/>
          </a:bodyPr>
          <a:lstStyle/>
          <a:p>
            <a:r>
              <a:rPr lang="en-GB" dirty="0">
                <a:solidFill>
                  <a:srgbClr val="FFFFFF"/>
                </a:solidFill>
                <a:latin typeface="Bookman Old Style" panose="02050604050505020204" pitchFamily="18" charset="0"/>
              </a:rPr>
              <a:t>Trauma in </a:t>
            </a:r>
            <a:r>
              <a:rPr lang="en-GB" i="1" dirty="0">
                <a:solidFill>
                  <a:srgbClr val="FFFFFF"/>
                </a:solidFill>
                <a:latin typeface="Bookman Old Style" panose="02050604050505020204" pitchFamily="18" charset="0"/>
              </a:rPr>
              <a:t>Middlesex</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C8176C-0867-DDFD-2F19-B888E7F9468F}"/>
              </a:ext>
            </a:extLst>
          </p:cNvPr>
          <p:cNvSpPr>
            <a:spLocks noGrp="1"/>
          </p:cNvSpPr>
          <p:nvPr>
            <p:ph sz="half" idx="1"/>
          </p:nvPr>
        </p:nvSpPr>
        <p:spPr>
          <a:xfrm>
            <a:off x="3805863" y="124178"/>
            <a:ext cx="4202476" cy="2856061"/>
          </a:xfrm>
        </p:spPr>
        <p:txBody>
          <a:bodyPr anchor="ctr">
            <a:normAutofit fontScale="92500"/>
          </a:bodyPr>
          <a:lstStyle/>
          <a:p>
            <a:pPr marL="0" indent="0">
              <a:buNone/>
            </a:pPr>
            <a:r>
              <a:rPr lang="en-GB" sz="2000" b="1" dirty="0">
                <a:latin typeface="Bookman Old Style" panose="02050604050505020204" pitchFamily="18" charset="0"/>
              </a:rPr>
              <a:t>  Incest circumscribed by familial (personal) and historical (collective) trauma</a:t>
            </a:r>
          </a:p>
          <a:p>
            <a:r>
              <a:rPr lang="en-GB" sz="2000" dirty="0">
                <a:latin typeface="Bookman Old Style" panose="02050604050505020204" pitchFamily="18" charset="0"/>
              </a:rPr>
              <a:t>Orphanhood</a:t>
            </a:r>
          </a:p>
          <a:p>
            <a:r>
              <a:rPr lang="en-GB" sz="2000" dirty="0">
                <a:latin typeface="Bookman Old Style" panose="02050604050505020204" pitchFamily="18" charset="0"/>
              </a:rPr>
              <a:t>Expatriation</a:t>
            </a:r>
          </a:p>
          <a:p>
            <a:r>
              <a:rPr lang="en-GB" sz="2000" dirty="0">
                <a:latin typeface="Bookman Old Style" panose="02050604050505020204" pitchFamily="18" charset="0"/>
              </a:rPr>
              <a:t>Historical atrocity</a:t>
            </a:r>
          </a:p>
          <a:p>
            <a:endParaRPr lang="en-GB" sz="17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7BA0099-527D-7A08-15EB-3D61D5FBCFB0}"/>
              </a:ext>
            </a:extLst>
          </p:cNvPr>
          <p:cNvSpPr>
            <a:spLocks noGrp="1"/>
          </p:cNvSpPr>
          <p:nvPr>
            <p:ph sz="half" idx="2"/>
          </p:nvPr>
        </p:nvSpPr>
        <p:spPr>
          <a:xfrm>
            <a:off x="8386139" y="2980239"/>
            <a:ext cx="3474621" cy="3386693"/>
          </a:xfrm>
        </p:spPr>
        <p:txBody>
          <a:bodyPr anchor="ctr">
            <a:normAutofit fontScale="92500"/>
          </a:bodyPr>
          <a:lstStyle/>
          <a:p>
            <a:pPr marL="0" indent="0">
              <a:buNone/>
            </a:pPr>
            <a:r>
              <a:rPr lang="en-GB" sz="2000" b="1" dirty="0">
                <a:latin typeface="Bookman Old Style" panose="02050604050505020204" pitchFamily="18" charset="0"/>
              </a:rPr>
              <a:t>   Cal’s Transgenerational Trauma</a:t>
            </a:r>
          </a:p>
          <a:p>
            <a:pPr marL="0" indent="0">
              <a:buNone/>
            </a:pPr>
            <a:endParaRPr lang="en-GB" sz="2000" b="1" dirty="0">
              <a:latin typeface="Bookman Old Style" panose="02050604050505020204" pitchFamily="18" charset="0"/>
            </a:endParaRPr>
          </a:p>
          <a:p>
            <a:r>
              <a:rPr lang="en-GB" sz="2000" dirty="0">
                <a:latin typeface="Bookman Old Style" panose="02050604050505020204" pitchFamily="18" charset="0"/>
              </a:rPr>
              <a:t>“to understand himself [Cal] must first understand </a:t>
            </a:r>
            <a:r>
              <a:rPr lang="en-GB" sz="2000" b="1" dirty="0">
                <a:latin typeface="Bookman Old Style" panose="02050604050505020204" pitchFamily="18" charset="0"/>
              </a:rPr>
              <a:t>his history</a:t>
            </a:r>
            <a:r>
              <a:rPr lang="en-GB" sz="2000" dirty="0">
                <a:latin typeface="Bookman Old Style" panose="02050604050505020204" pitchFamily="18" charset="0"/>
              </a:rPr>
              <a:t>”</a:t>
            </a:r>
          </a:p>
          <a:p>
            <a:pPr marL="0" indent="0">
              <a:buNone/>
            </a:pPr>
            <a:r>
              <a:rPr lang="en-GB" sz="2000" dirty="0">
                <a:latin typeface="Bookman Old Style" panose="02050604050505020204" pitchFamily="18" charset="0"/>
              </a:rPr>
              <a:t>(</a:t>
            </a:r>
            <a:r>
              <a:rPr lang="en-GB" sz="2000" dirty="0" err="1">
                <a:latin typeface="Bookman Old Style" panose="02050604050505020204" pitchFamily="18" charset="0"/>
              </a:rPr>
              <a:t>Athanassakis</a:t>
            </a:r>
            <a:r>
              <a:rPr lang="en-GB" sz="2000" dirty="0">
                <a:latin typeface="Bookman Old Style" panose="02050604050505020204" pitchFamily="18" charset="0"/>
              </a:rPr>
              <a:t> 220)</a:t>
            </a:r>
          </a:p>
          <a:p>
            <a:endParaRPr lang="en-GB" sz="2000" dirty="0">
              <a:latin typeface="Bookman Old Style" panose="02050604050505020204" pitchFamily="18" charset="0"/>
            </a:endParaRPr>
          </a:p>
          <a:p>
            <a:pPr marL="0" indent="0">
              <a:buNone/>
            </a:pPr>
            <a:r>
              <a:rPr lang="en-GB" sz="2000" b="1" dirty="0">
                <a:latin typeface="Bookman Old Style" panose="02050604050505020204" pitchFamily="18" charset="0"/>
              </a:rPr>
              <a:t>How can Cal understand this history?</a:t>
            </a:r>
            <a:endParaRPr lang="en-GB" sz="2000" dirty="0">
              <a:latin typeface="Bookman Old Style" panose="02050604050505020204" pitchFamily="18" charset="0"/>
            </a:endParaRP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0035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45F28-D2CE-2E27-0D5E-DBD8D85BDE6B}"/>
              </a:ext>
            </a:extLst>
          </p:cNvPr>
          <p:cNvSpPr>
            <a:spLocks noGrp="1"/>
          </p:cNvSpPr>
          <p:nvPr>
            <p:ph type="title"/>
          </p:nvPr>
        </p:nvSpPr>
        <p:spPr>
          <a:xfrm>
            <a:off x="191911" y="3499076"/>
            <a:ext cx="6626596" cy="2424774"/>
          </a:xfrm>
        </p:spPr>
        <p:txBody>
          <a:bodyPr>
            <a:normAutofit/>
          </a:bodyPr>
          <a:lstStyle/>
          <a:p>
            <a:r>
              <a:rPr lang="en-GB" dirty="0">
                <a:solidFill>
                  <a:srgbClr val="FFFFFF"/>
                </a:solidFill>
                <a:latin typeface="Bookman Old Style" panose="02050604050505020204" pitchFamily="18" charset="0"/>
              </a:rPr>
              <a:t>Traumatic Memory vs Narrative Memory</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C8176C-0867-DDFD-2F19-B888E7F9468F}"/>
              </a:ext>
            </a:extLst>
          </p:cNvPr>
          <p:cNvSpPr>
            <a:spLocks noGrp="1"/>
          </p:cNvSpPr>
          <p:nvPr>
            <p:ph sz="half" idx="1"/>
          </p:nvPr>
        </p:nvSpPr>
        <p:spPr>
          <a:xfrm>
            <a:off x="3984979" y="124178"/>
            <a:ext cx="4023360" cy="2856061"/>
          </a:xfrm>
        </p:spPr>
        <p:txBody>
          <a:bodyPr anchor="ctr">
            <a:normAutofit fontScale="70000" lnSpcReduction="20000"/>
          </a:bodyPr>
          <a:lstStyle/>
          <a:p>
            <a:pPr marL="0" indent="0">
              <a:buNone/>
            </a:pPr>
            <a:r>
              <a:rPr lang="en-GB" sz="2000" b="1" dirty="0">
                <a:latin typeface="Bookman Old Style" panose="02050604050505020204" pitchFamily="18" charset="0"/>
              </a:rPr>
              <a:t>  </a:t>
            </a:r>
            <a:r>
              <a:rPr lang="en-GB" sz="2600" b="1" dirty="0">
                <a:latin typeface="Bookman Old Style" panose="02050604050505020204" pitchFamily="18" charset="0"/>
              </a:rPr>
              <a:t>Traumatic Memory</a:t>
            </a:r>
          </a:p>
          <a:p>
            <a:pPr marL="0" indent="0">
              <a:buNone/>
            </a:pPr>
            <a:endParaRPr lang="en-GB" sz="2600" b="1" dirty="0">
              <a:latin typeface="Bookman Old Style" panose="02050604050505020204" pitchFamily="18" charset="0"/>
            </a:endParaRPr>
          </a:p>
          <a:p>
            <a:r>
              <a:rPr lang="en-GB" sz="2600" dirty="0">
                <a:latin typeface="Bookman Old Style" panose="02050604050505020204" pitchFamily="18" charset="0"/>
              </a:rPr>
              <a:t>Ellipsis</a:t>
            </a:r>
          </a:p>
          <a:p>
            <a:r>
              <a:rPr lang="en-GB" sz="2600" dirty="0">
                <a:latin typeface="Bookman Old Style" panose="02050604050505020204" pitchFamily="18" charset="0"/>
              </a:rPr>
              <a:t>Inability of speech</a:t>
            </a:r>
          </a:p>
          <a:p>
            <a:r>
              <a:rPr lang="en-GB" sz="2600" dirty="0">
                <a:latin typeface="Bookman Old Style" panose="02050604050505020204" pitchFamily="18" charset="0"/>
              </a:rPr>
              <a:t>Solitary activity</a:t>
            </a:r>
          </a:p>
          <a:p>
            <a:pPr marL="0" indent="0">
              <a:buNone/>
            </a:pPr>
            <a:r>
              <a:rPr lang="en-GB" sz="2600" dirty="0">
                <a:latin typeface="Bookman Old Style" panose="02050604050505020204" pitchFamily="18" charset="0"/>
              </a:rPr>
              <a:t>(der Kolk, der Hart 160)</a:t>
            </a:r>
          </a:p>
          <a:p>
            <a:endParaRPr lang="en-GB" sz="17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7BA0099-527D-7A08-15EB-3D61D5FBCFB0}"/>
              </a:ext>
            </a:extLst>
          </p:cNvPr>
          <p:cNvSpPr>
            <a:spLocks noGrp="1"/>
          </p:cNvSpPr>
          <p:nvPr>
            <p:ph sz="half" idx="2"/>
          </p:nvPr>
        </p:nvSpPr>
        <p:spPr>
          <a:xfrm>
            <a:off x="8386139" y="2308302"/>
            <a:ext cx="3799759" cy="4393581"/>
          </a:xfrm>
        </p:spPr>
        <p:txBody>
          <a:bodyPr anchor="ctr">
            <a:normAutofit fontScale="70000" lnSpcReduction="20000"/>
          </a:bodyPr>
          <a:lstStyle/>
          <a:p>
            <a:pPr marL="0" indent="0">
              <a:buNone/>
            </a:pPr>
            <a:r>
              <a:rPr lang="en-GB" sz="2000" b="1" dirty="0">
                <a:latin typeface="Bookman Old Style" panose="02050604050505020204" pitchFamily="18" charset="0"/>
              </a:rPr>
              <a:t>               </a:t>
            </a:r>
            <a:r>
              <a:rPr lang="en-GB" sz="2600" b="1" dirty="0">
                <a:latin typeface="Bookman Old Style" panose="02050604050505020204" pitchFamily="18" charset="0"/>
              </a:rPr>
              <a:t>Narrative Memory</a:t>
            </a:r>
          </a:p>
          <a:p>
            <a:pPr marL="0" indent="0">
              <a:buNone/>
            </a:pPr>
            <a:endParaRPr lang="en-GB" sz="2600" b="1" dirty="0">
              <a:latin typeface="Bookman Old Style" panose="02050604050505020204" pitchFamily="18" charset="0"/>
            </a:endParaRPr>
          </a:p>
          <a:p>
            <a:r>
              <a:rPr lang="en-GB" sz="2600" dirty="0">
                <a:latin typeface="Bookman Old Style" panose="02050604050505020204" pitchFamily="18" charset="0"/>
              </a:rPr>
              <a:t>Telling and communicating the story of trauma</a:t>
            </a:r>
          </a:p>
          <a:p>
            <a:r>
              <a:rPr lang="en-GB" sz="2600" dirty="0">
                <a:latin typeface="Bookman Old Style" panose="02050604050505020204" pitchFamily="18" charset="0"/>
              </a:rPr>
              <a:t>Healthy function </a:t>
            </a:r>
          </a:p>
          <a:p>
            <a:r>
              <a:rPr lang="en-GB" sz="2600" dirty="0">
                <a:latin typeface="Bookman Old Style" panose="02050604050505020204" pitchFamily="18" charset="0"/>
              </a:rPr>
              <a:t>Addressee</a:t>
            </a:r>
          </a:p>
          <a:p>
            <a:pPr marL="0" indent="0">
              <a:buNone/>
            </a:pPr>
            <a:r>
              <a:rPr lang="en-GB" sz="2600" dirty="0">
                <a:latin typeface="Bookman Old Style" panose="02050604050505020204" pitchFamily="18" charset="0"/>
              </a:rPr>
              <a:t>(der Kolk, der Hart 163)</a:t>
            </a:r>
          </a:p>
          <a:p>
            <a:endParaRPr lang="en-GB" sz="2600" dirty="0">
              <a:latin typeface="Bookman Old Style" panose="02050604050505020204" pitchFamily="18" charset="0"/>
            </a:endParaRPr>
          </a:p>
          <a:p>
            <a:endParaRPr lang="en-GB" sz="2600" dirty="0">
              <a:latin typeface="Bookman Old Style" panose="02050604050505020204" pitchFamily="18" charset="0"/>
            </a:endParaRPr>
          </a:p>
          <a:p>
            <a:pPr marL="0" indent="0">
              <a:buNone/>
            </a:pPr>
            <a:r>
              <a:rPr lang="en-GB" sz="2600" b="1" dirty="0">
                <a:latin typeface="Bookman Old Style" panose="02050604050505020204" pitchFamily="18" charset="0"/>
              </a:rPr>
              <a:t>  Cal’s Narrative</a:t>
            </a:r>
          </a:p>
          <a:p>
            <a:r>
              <a:rPr lang="en-GB" sz="2600" dirty="0">
                <a:latin typeface="Bookman Old Style" panose="02050604050505020204" pitchFamily="18" charset="0"/>
              </a:rPr>
              <a:t>Repressed trauma resurfaces</a:t>
            </a:r>
          </a:p>
          <a:p>
            <a:r>
              <a:rPr lang="en-GB" sz="2600" dirty="0">
                <a:latin typeface="Bookman Old Style" panose="02050604050505020204" pitchFamily="18" charset="0"/>
              </a:rPr>
              <a:t>Therapeutic process</a:t>
            </a:r>
          </a:p>
          <a:p>
            <a:r>
              <a:rPr lang="en-GB" sz="2600" dirty="0">
                <a:latin typeface="Bookman Old Style" panose="02050604050505020204" pitchFamily="18" charset="0"/>
              </a:rPr>
              <a:t>Readers are secondary witnesses (</a:t>
            </a:r>
            <a:r>
              <a:rPr lang="en-GB" sz="2600" dirty="0" err="1">
                <a:latin typeface="Bookman Old Style" panose="02050604050505020204" pitchFamily="18" charset="0"/>
              </a:rPr>
              <a:t>LaCapra</a:t>
            </a:r>
            <a:r>
              <a:rPr lang="en-GB" sz="2600" dirty="0">
                <a:latin typeface="Bookman Old Style" panose="02050604050505020204" pitchFamily="18" charset="0"/>
              </a:rPr>
              <a:t> 191)</a:t>
            </a:r>
          </a:p>
          <a:p>
            <a:endParaRPr lang="en-GB" sz="2000" dirty="0">
              <a:latin typeface="Bookman Old Style" panose="02050604050505020204" pitchFamily="18" charset="0"/>
            </a:endParaRP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870001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7973</TotalTime>
  <Words>4987</Words>
  <Application>Microsoft Macintosh PowerPoint</Application>
  <PresentationFormat>Widescreen</PresentationFormat>
  <Paragraphs>309</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Bookman Old Style</vt:lpstr>
      <vt:lpstr>Calibri</vt:lpstr>
      <vt:lpstr>Calibri Light</vt:lpstr>
      <vt:lpstr>Times New Roman</vt:lpstr>
      <vt:lpstr>Office Theme</vt:lpstr>
      <vt:lpstr>“Trauma in  Jeffrey  Eugenides’ Middlesex” </vt:lpstr>
      <vt:lpstr>Book Two Main Events (1922-1959)</vt:lpstr>
      <vt:lpstr>Book Three Main Events (1959-1974)</vt:lpstr>
      <vt:lpstr>Book Three Main Events (1959-1974)</vt:lpstr>
      <vt:lpstr>Slides contents</vt:lpstr>
      <vt:lpstr>Trauma: a wound inscribed on the psyche, after a catastrophic event</vt:lpstr>
      <vt:lpstr>PowerPoint Presentation</vt:lpstr>
      <vt:lpstr>Trauma in Middlesex</vt:lpstr>
      <vt:lpstr>Traumatic Memory vs Narrative Memory</vt:lpstr>
      <vt:lpstr>Historical Trauma</vt:lpstr>
      <vt:lpstr>The Detroit Ford Factory</vt:lpstr>
      <vt:lpstr>PowerPoint Presentation</vt:lpstr>
      <vt:lpstr>The Detroit Riots 1967</vt:lpstr>
      <vt:lpstr>The Detroit Riots 1967</vt:lpstr>
      <vt:lpstr>Metamorphosis  and  Re-appropriation   of trauma</vt:lpstr>
      <vt:lpstr>The Second American Revolution</vt:lpstr>
      <vt:lpstr>Redefining Monstrosity</vt:lpstr>
      <vt:lpstr>Middlesex</vt:lpstr>
      <vt:lpstr>Lefty and Desdemona:  Melancholia and a Life’s Love</vt:lpstr>
      <vt:lpstr>“A shattering testimony of love” (Bahun 27)</vt:lpstr>
      <vt:lpstr>The grandparents and Cal(lie)   -death and life -space and time</vt:lpstr>
      <vt:lpstr>From Callie to Cal: puberty</vt:lpstr>
      <vt:lpstr>From Callie to Cal: the Object</vt:lpstr>
      <vt:lpstr>From Callie to Cal: Jerome</vt:lpstr>
      <vt:lpstr>Recapitulation</vt:lpstr>
      <vt:lpstr>Sources</vt:lpstr>
      <vt:lpstr>Thank you</vt:lpstr>
      <vt:lpstr>Excerpts Appendix  </vt:lpstr>
      <vt:lpstr>Excerpts Appendix  </vt:lpstr>
      <vt:lpstr>Excerpts Appendix  </vt:lpstr>
      <vt:lpstr>Excerpts Appendix  </vt:lpstr>
      <vt:lpstr>Excerpts Appendix  </vt:lpstr>
      <vt:lpstr>Excerpts Appendix  </vt:lpstr>
      <vt:lpstr>Excerpts Appendix  </vt:lpstr>
      <vt:lpstr>Excerpts Appendix  </vt:lpstr>
      <vt:lpstr>Excerpts Appendix  </vt:lpstr>
      <vt:lpstr>Excerpts Appendix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Eugenides, The Smyrna Merchant”: Un-Wasting Memory and Trauma in Jeffrey Eugenides’ Middlesex” </dc:title>
  <dc:creator>Mitakidis Evangelos</dc:creator>
  <cp:lastModifiedBy>Microsoft Office User</cp:lastModifiedBy>
  <cp:revision>41</cp:revision>
  <dcterms:created xsi:type="dcterms:W3CDTF">2022-04-06T08:08:22Z</dcterms:created>
  <dcterms:modified xsi:type="dcterms:W3CDTF">2025-05-19T14:07:07Z</dcterms:modified>
</cp:coreProperties>
</file>