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4" r:id="rId3"/>
    <p:sldId id="260" r:id="rId4"/>
    <p:sldId id="261" r:id="rId5"/>
    <p:sldId id="263" r:id="rId6"/>
    <p:sldId id="265" r:id="rId7"/>
    <p:sldId id="266" r:id="rId8"/>
    <p:sldId id="269" r:id="rId9"/>
    <p:sldId id="268" r:id="rId10"/>
    <p:sldId id="259" r:id="rId11"/>
    <p:sldId id="271" r:id="rId12"/>
    <p:sldId id="267" r:id="rId13"/>
    <p:sldId id="262" r:id="rId14"/>
    <p:sldId id="270" r:id="rId15"/>
  </p:sldIdLst>
  <p:sldSz cx="12192000" cy="6858000"/>
  <p:notesSz cx="6884988" cy="100203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8" autoAdjust="0"/>
    <p:restoredTop sz="94660"/>
  </p:normalViewPr>
  <p:slideViewPr>
    <p:cSldViewPr snapToGrid="0">
      <p:cViewPr varScale="1">
        <p:scale>
          <a:sx n="62" d="100"/>
          <a:sy n="62" d="100"/>
        </p:scale>
        <p:origin x="114" y="9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83C033B6-F8DF-4B68-A18C-BDC2A40CA0D1}" type="datetimeFigureOut">
              <a:rPr lang="el-GR" smtClean="0"/>
              <a:t>25/5/2020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2658797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83C033B6-F8DF-4B68-A18C-BDC2A40CA0D1}" type="datetimeFigureOut">
              <a:rPr lang="el-GR" smtClean="0"/>
              <a:t>25/5/2020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2229950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83C033B6-F8DF-4B68-A18C-BDC2A40CA0D1}" type="datetimeFigureOut">
              <a:rPr lang="el-GR" smtClean="0"/>
              <a:t>25/5/2020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3071299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83C033B6-F8DF-4B68-A18C-BDC2A40CA0D1}" type="datetimeFigureOut">
              <a:rPr lang="el-GR" smtClean="0"/>
              <a:t>25/5/2020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815474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C033B6-F8DF-4B68-A18C-BDC2A40CA0D1}" type="datetimeFigureOut">
              <a:rPr lang="el-GR" smtClean="0"/>
              <a:t>25/5/2020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1669124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83C033B6-F8DF-4B68-A18C-BDC2A40CA0D1}" type="datetimeFigureOut">
              <a:rPr lang="el-GR" smtClean="0"/>
              <a:t>25/5/2020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892359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83C033B6-F8DF-4B68-A18C-BDC2A40CA0D1}" type="datetimeFigureOut">
              <a:rPr lang="el-GR" smtClean="0"/>
              <a:t>25/5/2020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2026803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83C033B6-F8DF-4B68-A18C-BDC2A40CA0D1}" type="datetimeFigureOut">
              <a:rPr lang="el-GR" smtClean="0"/>
              <a:t>25/5/2020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2871034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C033B6-F8DF-4B68-A18C-BDC2A40CA0D1}" type="datetimeFigureOut">
              <a:rPr lang="el-GR" smtClean="0"/>
              <a:t>25/5/2020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2684656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C033B6-F8DF-4B68-A18C-BDC2A40CA0D1}" type="datetimeFigureOut">
              <a:rPr lang="el-GR" smtClean="0"/>
              <a:t>25/5/2020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179978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C033B6-F8DF-4B68-A18C-BDC2A40CA0D1}" type="datetimeFigureOut">
              <a:rPr lang="el-GR" smtClean="0"/>
              <a:t>25/5/2020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AE59A39-FAFE-4715-8F05-958B04829661}" type="slidenum">
              <a:rPr lang="el-GR" smtClean="0"/>
              <a:t>‹#›</a:t>
            </a:fld>
            <a:endParaRPr lang="el-GR"/>
          </a:p>
        </p:txBody>
      </p:sp>
    </p:spTree>
    <p:extLst>
      <p:ext uri="{BB962C8B-B14F-4D97-AF65-F5344CB8AC3E}">
        <p14:creationId xmlns:p14="http://schemas.microsoft.com/office/powerpoint/2010/main" val="2034821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C033B6-F8DF-4B68-A18C-BDC2A40CA0D1}" type="datetimeFigureOut">
              <a:rPr lang="el-GR" smtClean="0"/>
              <a:t>25/5/2020</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E59A39-FAFE-4715-8F05-958B04829661}" type="slidenum">
              <a:rPr lang="el-GR" smtClean="0"/>
              <a:t>‹#›</a:t>
            </a:fld>
            <a:endParaRPr lang="el-GR"/>
          </a:p>
        </p:txBody>
      </p:sp>
    </p:spTree>
    <p:extLst>
      <p:ext uri="{BB962C8B-B14F-4D97-AF65-F5344CB8AC3E}">
        <p14:creationId xmlns:p14="http://schemas.microsoft.com/office/powerpoint/2010/main" val="691236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fterpomo@enl.uoa.gr"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p:cNvSpPr>
            <a:spLocks noGrp="1"/>
          </p:cNvSpPr>
          <p:nvPr>
            <p:ph type="ctrTitle"/>
          </p:nvPr>
        </p:nvSpPr>
        <p:spPr/>
        <p:txBody>
          <a:bodyPr/>
          <a:lstStyle/>
          <a:p>
            <a:endParaRPr lang="el-GR"/>
          </a:p>
        </p:txBody>
      </p:sp>
      <p:sp>
        <p:nvSpPr>
          <p:cNvPr id="21" name="Subtitle 20"/>
          <p:cNvSpPr>
            <a:spLocks noGrp="1"/>
          </p:cNvSpPr>
          <p:nvPr>
            <p:ph type="subTitle" idx="1"/>
          </p:nvPr>
        </p:nvSpPr>
        <p:spPr>
          <a:xfrm>
            <a:off x="14068" y="4304714"/>
            <a:ext cx="2236763" cy="2553286"/>
          </a:xfrm>
        </p:spPr>
        <p:txBody>
          <a:bodyPr>
            <a:normAutofit fontScale="62500" lnSpcReduction="20000"/>
          </a:bodyPr>
          <a:lstStyle/>
          <a:p>
            <a:pPr algn="l"/>
            <a:r>
              <a:rPr lang="en-US" dirty="0" smtClean="0">
                <a:latin typeface="Bahnschrift" panose="020B0502040204020203" pitchFamily="34" charset="0"/>
              </a:rPr>
              <a:t>Home Page</a:t>
            </a:r>
          </a:p>
          <a:p>
            <a:pPr algn="l"/>
            <a:r>
              <a:rPr lang="en-US" dirty="0" smtClean="0">
                <a:latin typeface="Bahnschrift" panose="020B0502040204020203" pitchFamily="34" charset="0"/>
              </a:rPr>
              <a:t>Call for Papers</a:t>
            </a:r>
          </a:p>
          <a:p>
            <a:pPr algn="l"/>
            <a:r>
              <a:rPr lang="en-US" dirty="0" smtClean="0">
                <a:latin typeface="Bahnschrift" panose="020B0502040204020203" pitchFamily="34" charset="0"/>
              </a:rPr>
              <a:t>Speakers</a:t>
            </a:r>
          </a:p>
          <a:p>
            <a:pPr algn="l"/>
            <a:r>
              <a:rPr lang="en-US" dirty="0" smtClean="0">
                <a:latin typeface="Bahnschrift" panose="020B0502040204020203" pitchFamily="34" charset="0"/>
              </a:rPr>
              <a:t>Abstracts</a:t>
            </a:r>
          </a:p>
          <a:p>
            <a:pPr algn="l"/>
            <a:r>
              <a:rPr lang="en-US" dirty="0" smtClean="0">
                <a:latin typeface="Bahnschrift" panose="020B0502040204020203" pitchFamily="34" charset="0"/>
              </a:rPr>
              <a:t>Registration</a:t>
            </a:r>
          </a:p>
          <a:p>
            <a:pPr algn="l"/>
            <a:r>
              <a:rPr lang="en-US" dirty="0" smtClean="0">
                <a:latin typeface="Bahnschrift" panose="020B0502040204020203" pitchFamily="34" charset="0"/>
              </a:rPr>
              <a:t>Conference Venue</a:t>
            </a:r>
          </a:p>
          <a:p>
            <a:pPr algn="l"/>
            <a:r>
              <a:rPr lang="en-US" dirty="0" smtClean="0">
                <a:latin typeface="Bahnschrift" panose="020B0502040204020203" pitchFamily="34" charset="0"/>
              </a:rPr>
              <a:t>Accommodation</a:t>
            </a:r>
          </a:p>
          <a:p>
            <a:pPr algn="l"/>
            <a:r>
              <a:rPr lang="en-US" dirty="0" smtClean="0">
                <a:latin typeface="Bahnschrift" panose="020B0502040204020203" pitchFamily="34" charset="0"/>
              </a:rPr>
              <a:t>Program</a:t>
            </a:r>
          </a:p>
          <a:p>
            <a:pPr algn="l"/>
            <a:r>
              <a:rPr lang="en-US" dirty="0" smtClean="0">
                <a:latin typeface="Bahnschrift" panose="020B0502040204020203" pitchFamily="34" charset="0"/>
              </a:rPr>
              <a:t>Performance</a:t>
            </a:r>
          </a:p>
          <a:p>
            <a:endParaRPr lang="en-US" dirty="0" smtClean="0"/>
          </a:p>
          <a:p>
            <a:endParaRPr lang="el-GR" dirty="0"/>
          </a:p>
        </p:txBody>
      </p:sp>
      <p:pic>
        <p:nvPicPr>
          <p:cNvPr id="4" name="Content Placeholder 3"/>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0" y="0"/>
            <a:ext cx="2997200" cy="4164013"/>
          </a:xfrm>
        </p:spPr>
      </p:pic>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6419" y="0"/>
            <a:ext cx="2855742" cy="4164038"/>
          </a:xfrm>
          <a:prstGeom prst="rect">
            <a:avLst/>
          </a:prstGeom>
        </p:spPr>
      </p:pic>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52161" y="-2"/>
            <a:ext cx="3271668" cy="4164039"/>
          </a:xfrm>
          <a:prstGeom prst="rect">
            <a:avLst/>
          </a:prstGeom>
        </p:spPr>
      </p:pic>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3829" y="0"/>
            <a:ext cx="3068171" cy="4164037"/>
          </a:xfrm>
          <a:prstGeom prst="rect">
            <a:avLst/>
          </a:prstGeom>
        </p:spPr>
      </p:pic>
      <p:sp>
        <p:nvSpPr>
          <p:cNvPr id="9" name="Rectangle 8"/>
          <p:cNvSpPr/>
          <p:nvPr/>
        </p:nvSpPr>
        <p:spPr>
          <a:xfrm>
            <a:off x="14068" y="-3"/>
            <a:ext cx="11000935" cy="1569660"/>
          </a:xfrm>
          <a:prstGeom prst="rect">
            <a:avLst/>
          </a:prstGeom>
        </p:spPr>
        <p:txBody>
          <a:bodyPr wrap="square">
            <a:spAutoFit/>
          </a:bodyPr>
          <a:lstStyle/>
          <a:p>
            <a:pPr algn="ctr"/>
            <a:r>
              <a:rPr lang="en-US" sz="3200" b="1" dirty="0" smtClean="0">
                <a:solidFill>
                  <a:schemeClr val="bg1"/>
                </a:solidFill>
                <a:latin typeface="Bahnschrift SemiLight" panose="020B0502040204020203" pitchFamily="34" charset="0"/>
              </a:rPr>
              <a:t>After Postmodernism: </a:t>
            </a:r>
            <a:br>
              <a:rPr lang="en-US" sz="3200" b="1" dirty="0" smtClean="0">
                <a:solidFill>
                  <a:schemeClr val="bg1"/>
                </a:solidFill>
                <a:latin typeface="Bahnschrift SemiLight" panose="020B0502040204020203" pitchFamily="34" charset="0"/>
              </a:rPr>
            </a:br>
            <a:r>
              <a:rPr lang="en-US" sz="3200" b="1" dirty="0" smtClean="0">
                <a:solidFill>
                  <a:schemeClr val="bg1"/>
                </a:solidFill>
                <a:latin typeface="Bahnschrift SemiLight" panose="020B0502040204020203" pitchFamily="34" charset="0"/>
              </a:rPr>
              <a:t>American Studies in the 21</a:t>
            </a:r>
            <a:r>
              <a:rPr lang="en-US" sz="3200" b="1" baseline="30000" dirty="0" smtClean="0">
                <a:solidFill>
                  <a:schemeClr val="bg1"/>
                </a:solidFill>
                <a:latin typeface="Bahnschrift SemiLight" panose="020B0502040204020203" pitchFamily="34" charset="0"/>
              </a:rPr>
              <a:t>st</a:t>
            </a:r>
            <a:r>
              <a:rPr lang="en-US" sz="3200" b="1" dirty="0" smtClean="0">
                <a:solidFill>
                  <a:schemeClr val="bg1"/>
                </a:solidFill>
                <a:latin typeface="Bahnschrift SemiLight" panose="020B0502040204020203" pitchFamily="34" charset="0"/>
              </a:rPr>
              <a:t> Century</a:t>
            </a:r>
            <a:br>
              <a:rPr lang="en-US" sz="3200" b="1" dirty="0" smtClean="0">
                <a:solidFill>
                  <a:schemeClr val="bg1"/>
                </a:solidFill>
                <a:latin typeface="Bahnschrift SemiLight" panose="020B0502040204020203" pitchFamily="34" charset="0"/>
              </a:rPr>
            </a:br>
            <a:r>
              <a:rPr lang="en-US" sz="3200" b="1" dirty="0" smtClean="0">
                <a:solidFill>
                  <a:schemeClr val="bg1"/>
                </a:solidFill>
                <a:latin typeface="Bahnschrift SemiLight" panose="020B0502040204020203" pitchFamily="34" charset="0"/>
              </a:rPr>
              <a:t>			</a:t>
            </a:r>
            <a:r>
              <a:rPr lang="en-US" sz="2800" b="1" dirty="0" smtClean="0">
                <a:solidFill>
                  <a:schemeClr val="bg1"/>
                </a:solidFill>
                <a:latin typeface="Bahnschrift SemiLight" panose="020B0502040204020203" pitchFamily="34" charset="0"/>
              </a:rPr>
              <a:t>December 17-19, 2020</a:t>
            </a:r>
            <a:endParaRPr lang="el-GR" sz="3200" b="1" dirty="0">
              <a:solidFill>
                <a:schemeClr val="bg1"/>
              </a:solidFill>
            </a:endParaRPr>
          </a:p>
        </p:txBody>
      </p:sp>
      <p:sp>
        <p:nvSpPr>
          <p:cNvPr id="11" name="Rectangle 10"/>
          <p:cNvSpPr/>
          <p:nvPr/>
        </p:nvSpPr>
        <p:spPr>
          <a:xfrm>
            <a:off x="3953022" y="4164037"/>
            <a:ext cx="8238978" cy="3416320"/>
          </a:xfrm>
          <a:prstGeom prst="rect">
            <a:avLst/>
          </a:prstGeom>
        </p:spPr>
        <p:txBody>
          <a:bodyPr wrap="square">
            <a:spAutoFit/>
          </a:bodyPr>
          <a:lstStyle/>
          <a:p>
            <a:r>
              <a:rPr lang="en-US" sz="2400" i="0" dirty="0" smtClean="0">
                <a:solidFill>
                  <a:srgbClr val="C00000"/>
                </a:solidFill>
                <a:effectLst/>
                <a:latin typeface="Bahnschrift SemiCondensed" panose="020B0502040204020203" pitchFamily="34" charset="0"/>
              </a:rPr>
              <a:t>International Conference</a:t>
            </a:r>
          </a:p>
          <a:p>
            <a:r>
              <a:rPr lang="en-US" sz="2400" i="0" dirty="0" smtClean="0">
                <a:solidFill>
                  <a:srgbClr val="280E00"/>
                </a:solidFill>
                <a:effectLst/>
                <a:latin typeface="Bahnschrift SemiCondensed" panose="020B0502040204020203" pitchFamily="34" charset="0"/>
              </a:rPr>
              <a:t>After Postmodernism: American Studies in the 21st Century</a:t>
            </a:r>
            <a:br>
              <a:rPr lang="en-US" sz="2400" i="0" dirty="0" smtClean="0">
                <a:solidFill>
                  <a:srgbClr val="280E00"/>
                </a:solidFill>
                <a:effectLst/>
                <a:latin typeface="Bahnschrift SemiCondensed" panose="020B0502040204020203" pitchFamily="34" charset="0"/>
              </a:rPr>
            </a:br>
            <a:r>
              <a:rPr lang="en-US" sz="2400" i="0" dirty="0" smtClean="0">
                <a:solidFill>
                  <a:srgbClr val="280E00"/>
                </a:solidFill>
                <a:effectLst/>
                <a:latin typeface="Bahnschrift SemiCondensed" panose="020B0502040204020203" pitchFamily="34" charset="0"/>
              </a:rPr>
              <a:t>					</a:t>
            </a:r>
            <a:r>
              <a:rPr lang="en-US" sz="2000" i="0" dirty="0" smtClean="0">
                <a:solidFill>
                  <a:srgbClr val="280E00"/>
                </a:solidFill>
                <a:effectLst/>
                <a:latin typeface="Bahnschrift SemiCondensed" panose="020B0502040204020203" pitchFamily="34" charset="0"/>
              </a:rPr>
              <a:t>December 17-19, 2020</a:t>
            </a:r>
            <a:endParaRPr lang="en-US" sz="2400" i="0" dirty="0" smtClean="0">
              <a:solidFill>
                <a:srgbClr val="280E00"/>
              </a:solidFill>
              <a:effectLst/>
              <a:latin typeface="Bahnschrift SemiCondensed" panose="020B0502040204020203" pitchFamily="34" charset="0"/>
            </a:endParaRPr>
          </a:p>
          <a:p>
            <a:r>
              <a:rPr lang="en-US" sz="2400" i="0" dirty="0" smtClean="0">
                <a:solidFill>
                  <a:srgbClr val="C00000"/>
                </a:solidFill>
                <a:effectLst/>
                <a:latin typeface="Bahnschrift SemiCondensed" panose="020B0502040204020203" pitchFamily="34" charset="0"/>
              </a:rPr>
              <a:t>Venue</a:t>
            </a:r>
          </a:p>
          <a:p>
            <a:r>
              <a:rPr lang="en-US" sz="2400" dirty="0" smtClean="0">
                <a:solidFill>
                  <a:srgbClr val="280E00"/>
                </a:solidFill>
                <a:latin typeface="Bahnschrift SemiCondensed" panose="020B0502040204020203" pitchFamily="34" charset="0"/>
              </a:rPr>
              <a:t>Conference email address: </a:t>
            </a:r>
            <a:r>
              <a:rPr lang="en-US" sz="2400" dirty="0" smtClean="0">
                <a:solidFill>
                  <a:srgbClr val="280E00"/>
                </a:solidFill>
                <a:latin typeface="Bahnschrift SemiCondensed" panose="020B0502040204020203" pitchFamily="34" charset="0"/>
                <a:hlinkClick r:id="rId3"/>
              </a:rPr>
              <a:t>afterpomo@enl.uoa.gr</a:t>
            </a:r>
            <a:r>
              <a:rPr lang="en-US" sz="2400" dirty="0" smtClean="0">
                <a:solidFill>
                  <a:srgbClr val="280E00"/>
                </a:solidFill>
                <a:latin typeface="Bahnschrift SemiCondensed" panose="020B0502040204020203" pitchFamily="34" charset="0"/>
              </a:rPr>
              <a:t> </a:t>
            </a:r>
          </a:p>
          <a:p>
            <a:r>
              <a:rPr lang="en-US" sz="2400" dirty="0" smtClean="0">
                <a:solidFill>
                  <a:srgbClr val="C00000"/>
                </a:solidFill>
                <a:latin typeface="Bahnschrift SemiCondensed" panose="020B0502040204020203" pitchFamily="34" charset="0"/>
              </a:rPr>
              <a:t>Keynote Speakers</a:t>
            </a:r>
          </a:p>
          <a:p>
            <a:r>
              <a:rPr lang="en-US" sz="2400" i="0" dirty="0" smtClean="0">
                <a:effectLst/>
                <a:latin typeface="Bahnschrift SemiCondensed" panose="020B0502040204020203" pitchFamily="34" charset="0"/>
              </a:rPr>
              <a:t>Organizing Committee</a:t>
            </a:r>
          </a:p>
          <a:p>
            <a:endParaRPr lang="en-US" sz="2400" i="0" dirty="0" smtClean="0">
              <a:solidFill>
                <a:srgbClr val="280E00"/>
              </a:solidFill>
              <a:effectLst/>
              <a:latin typeface="Bahnschrift SemiCondensed" panose="020B0502040204020203" pitchFamily="34" charset="0"/>
            </a:endParaRPr>
          </a:p>
          <a:p>
            <a:endParaRPr lang="el-GR" sz="2400" dirty="0">
              <a:latin typeface="Bahnschrift SemiCondensed" panose="020B0502040204020203" pitchFamily="34" charset="0"/>
            </a:endParaRPr>
          </a:p>
        </p:txBody>
      </p:sp>
    </p:spTree>
    <p:extLst>
      <p:ext uri="{BB962C8B-B14F-4D97-AF65-F5344CB8AC3E}">
        <p14:creationId xmlns:p14="http://schemas.microsoft.com/office/powerpoint/2010/main" val="36561165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2369" y="1702191"/>
            <a:ext cx="10861431" cy="4474772"/>
          </a:xfrm>
        </p:spPr>
        <p:txBody>
          <a:bodyPr>
            <a:normAutofit/>
          </a:bodyPr>
          <a:lstStyle/>
          <a:p>
            <a:r>
              <a:rPr lang="en-US" sz="3600" dirty="0"/>
              <a:t>“Half the time I write like a bad George Eliot, the other half like a bad Salinger […] But on that Smith Corona I quickly discovered that telling the truth wasn’t nearly as much fun as making things up. I also knew that I was writing for an audience – Dr. </a:t>
            </a:r>
            <a:r>
              <a:rPr lang="en-US" sz="3600" dirty="0" err="1"/>
              <a:t>Luce</a:t>
            </a:r>
            <a:r>
              <a:rPr lang="en-US" sz="3600" dirty="0"/>
              <a:t> – and that if I seemed normal enough, he might send me back home</a:t>
            </a:r>
            <a:r>
              <a:rPr lang="en-US" sz="3600" dirty="0" smtClean="0"/>
              <a:t>” (418)</a:t>
            </a:r>
            <a:endParaRPr lang="el-GR" sz="3600" dirty="0"/>
          </a:p>
          <a:p>
            <a:endParaRPr lang="el-GR" sz="3600" dirty="0"/>
          </a:p>
        </p:txBody>
      </p:sp>
    </p:spTree>
    <p:extLst>
      <p:ext uri="{BB962C8B-B14F-4D97-AF65-F5344CB8AC3E}">
        <p14:creationId xmlns:p14="http://schemas.microsoft.com/office/powerpoint/2010/main" val="3853160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ea typeface="Calibri" panose="020F0502020204030204" pitchFamily="34" charset="0"/>
                <a:cs typeface="Times New Roman" panose="02020603050405020304" pitchFamily="18" charset="0"/>
              </a:rPr>
              <a:t>A discursive </a:t>
            </a:r>
            <a:r>
              <a:rPr lang="en-US" dirty="0">
                <a:latin typeface="Calibri" panose="020F0502020204030204" pitchFamily="34" charset="0"/>
                <a:ea typeface="Calibri" panose="020F0502020204030204" pitchFamily="34" charset="0"/>
                <a:cs typeface="Times New Roman" panose="02020603050405020304" pitchFamily="18" charset="0"/>
              </a:rPr>
              <a:t>birth</a:t>
            </a:r>
            <a:endParaRPr lang="el-GR" dirty="0"/>
          </a:p>
        </p:txBody>
      </p:sp>
      <p:sp>
        <p:nvSpPr>
          <p:cNvPr id="3" name="Content Placeholder 2"/>
          <p:cNvSpPr>
            <a:spLocks noGrp="1"/>
          </p:cNvSpPr>
          <p:nvPr>
            <p:ph idx="1"/>
          </p:nvPr>
        </p:nvSpPr>
        <p:spPr>
          <a:xfrm>
            <a:off x="661182" y="1825624"/>
            <a:ext cx="10692618" cy="4504837"/>
          </a:xfrm>
        </p:spPr>
        <p:txBody>
          <a:bodyPr/>
          <a:lstStyle/>
          <a:p>
            <a:pPr marL="0" indent="0">
              <a:buNone/>
            </a:pPr>
            <a:r>
              <a:rPr lang="en-US" dirty="0">
                <a:latin typeface="Calibri" panose="020F0502020204030204" pitchFamily="34" charset="0"/>
                <a:ea typeface="Calibri" panose="020F0502020204030204" pitchFamily="34" charset="0"/>
                <a:cs typeface="Times New Roman" panose="02020603050405020304" pitchFamily="18" charset="0"/>
              </a:rPr>
              <a:t>Callie cannot have a </a:t>
            </a:r>
            <a:r>
              <a:rPr lang="en-US" dirty="0" smtClean="0">
                <a:latin typeface="Calibri" panose="020F0502020204030204" pitchFamily="34" charset="0"/>
                <a:ea typeface="Calibri" panose="020F0502020204030204" pitchFamily="34" charset="0"/>
                <a:cs typeface="Times New Roman" panose="02020603050405020304" pitchFamily="18" charset="0"/>
              </a:rPr>
              <a:t>baby. </a:t>
            </a:r>
            <a:r>
              <a:rPr lang="en-US" dirty="0">
                <a:latin typeface="Calibri" panose="020F0502020204030204" pitchFamily="34" charset="0"/>
                <a:ea typeface="Calibri" panose="020F0502020204030204" pitchFamily="34" charset="0"/>
                <a:cs typeface="Times New Roman" panose="02020603050405020304" pitchFamily="18" charset="0"/>
              </a:rPr>
              <a:t>Instead of silence and </a:t>
            </a:r>
            <a:r>
              <a:rPr lang="en-US" dirty="0" err="1">
                <a:latin typeface="Calibri" panose="020F0502020204030204" pitchFamily="34" charset="0"/>
                <a:ea typeface="Calibri" panose="020F0502020204030204" pitchFamily="34" charset="0"/>
                <a:cs typeface="Times New Roman" panose="02020603050405020304" pitchFamily="18" charset="0"/>
              </a:rPr>
              <a:t>aporia</a:t>
            </a:r>
            <a:r>
              <a:rPr lang="en-US" dirty="0">
                <a:latin typeface="Calibri" panose="020F0502020204030204" pitchFamily="34" charset="0"/>
                <a:ea typeface="Calibri" panose="020F0502020204030204" pitchFamily="34" charset="0"/>
                <a:cs typeface="Times New Roman" panose="02020603050405020304" pitchFamily="18" charset="0"/>
              </a:rPr>
              <a:t> as typical effects of trauma, there is excess of information and details, a multiplicity of plots and </a:t>
            </a:r>
            <a:r>
              <a:rPr lang="en-US" dirty="0" smtClean="0">
                <a:latin typeface="Calibri" panose="020F0502020204030204" pitchFamily="34" charset="0"/>
                <a:ea typeface="Calibri" panose="020F0502020204030204" pitchFamily="34" charset="0"/>
                <a:cs typeface="Times New Roman" panose="02020603050405020304" pitchFamily="18" charset="0"/>
              </a:rPr>
              <a:t>subplots. In </a:t>
            </a:r>
            <a:r>
              <a:rPr lang="en-US" dirty="0">
                <a:latin typeface="Calibri" panose="020F0502020204030204" pitchFamily="34" charset="0"/>
                <a:ea typeface="Calibri" panose="020F0502020204030204" pitchFamily="34" charset="0"/>
                <a:cs typeface="Times New Roman" panose="02020603050405020304" pitchFamily="18" charset="0"/>
              </a:rPr>
              <a:t>cinematographic terms, it could be defined as a “multiple-focus </a:t>
            </a:r>
            <a:r>
              <a:rPr lang="en-US" dirty="0" smtClean="0">
                <a:latin typeface="Calibri" panose="020F0502020204030204" pitchFamily="34" charset="0"/>
                <a:ea typeface="Calibri" panose="020F0502020204030204" pitchFamily="34" charset="0"/>
                <a:cs typeface="Times New Roman" panose="02020603050405020304" pitchFamily="18" charset="0"/>
              </a:rPr>
              <a:t>narrative”</a:t>
            </a:r>
          </a:p>
          <a:p>
            <a:pPr marL="0" indent="0">
              <a:buNone/>
            </a:pPr>
            <a:endParaRPr lang="en-US" dirty="0">
              <a:latin typeface="Calibri" panose="020F0502020204030204" pitchFamily="34" charset="0"/>
              <a:cs typeface="Times New Roman" panose="02020603050405020304" pitchFamily="18" charset="0"/>
            </a:endParaRPr>
          </a:p>
          <a:p>
            <a:pPr marL="0" indent="0">
              <a:buNone/>
            </a:pPr>
            <a:r>
              <a:rPr lang="en-US" sz="4000" dirty="0" err="1">
                <a:latin typeface="Calibri" panose="020F0502020204030204" pitchFamily="34" charset="0"/>
                <a:ea typeface="Calibri" panose="020F0502020204030204" pitchFamily="34" charset="0"/>
                <a:cs typeface="Times New Roman" panose="02020603050405020304" pitchFamily="18" charset="0"/>
              </a:rPr>
              <a:t>heteroglossia</a:t>
            </a:r>
            <a:r>
              <a:rPr lang="en-US" dirty="0">
                <a:latin typeface="Calibri" panose="020F0502020204030204" pitchFamily="34" charset="0"/>
                <a:ea typeface="Calibri" panose="020F0502020204030204" pitchFamily="34" charset="0"/>
                <a:cs typeface="Times New Roman" panose="02020603050405020304" pitchFamily="18" charset="0"/>
              </a:rPr>
              <a:t> in the novel, “a comic playing with languages, story ‘not from the author’(but from a narrator, posited author, or character), character speech, character zones and [. . .] various introductory or framing genres” (Bakhtin </a:t>
            </a:r>
            <a:r>
              <a:rPr lang="en-US" dirty="0" smtClean="0">
                <a:latin typeface="Calibri" panose="020F0502020204030204" pitchFamily="34" charset="0"/>
                <a:ea typeface="Calibri" panose="020F0502020204030204" pitchFamily="34" charset="0"/>
                <a:cs typeface="Times New Roman" panose="02020603050405020304" pitchFamily="18" charset="0"/>
              </a:rPr>
              <a:t>1981)</a:t>
            </a:r>
            <a:endParaRPr lang="el-GR" dirty="0"/>
          </a:p>
        </p:txBody>
      </p:sp>
    </p:spTree>
    <p:extLst>
      <p:ext uri="{BB962C8B-B14F-4D97-AF65-F5344CB8AC3E}">
        <p14:creationId xmlns:p14="http://schemas.microsoft.com/office/powerpoint/2010/main" val="2774805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3" y="1"/>
            <a:ext cx="10875498" cy="6858000"/>
          </a:xfrm>
        </p:spPr>
        <p:txBody>
          <a:bodyPr>
            <a:normAutofit fontScale="90000"/>
          </a:bodyPr>
          <a:lstStyle/>
          <a:p>
            <a:pPr lvl="0">
              <a:spcBef>
                <a:spcPts val="1000"/>
              </a:spcBef>
            </a:pPr>
            <a:r>
              <a:rPr lang="en-US" sz="7200" b="1" dirty="0" smtClean="0"/>
              <a:t>Julie and Cal’s third birth</a:t>
            </a:r>
            <a:br>
              <a:rPr lang="en-US" sz="7200" b="1" dirty="0" smtClean="0"/>
            </a:br>
            <a:r>
              <a:rPr lang="en-US" sz="7200" b="1" dirty="0" smtClean="0"/>
              <a:t/>
            </a:r>
            <a:br>
              <a:rPr lang="en-US" sz="7200" b="1" dirty="0" smtClean="0"/>
            </a:br>
            <a:r>
              <a:rPr lang="en-US" sz="2800" dirty="0">
                <a:solidFill>
                  <a:prstClr val="black"/>
                </a:solidFill>
                <a:latin typeface="Calibri" panose="020F0502020204030204"/>
                <a:ea typeface="+mn-ea"/>
                <a:cs typeface="+mn-cs"/>
              </a:rPr>
              <a:t>I was born twice: first, as a baby girl, on a remarkably </a:t>
            </a:r>
            <a:r>
              <a:rPr lang="en-US" sz="2800" dirty="0" err="1">
                <a:solidFill>
                  <a:prstClr val="black"/>
                </a:solidFill>
                <a:latin typeface="Calibri" panose="020F0502020204030204"/>
                <a:ea typeface="+mn-ea"/>
                <a:cs typeface="+mn-cs"/>
              </a:rPr>
              <a:t>smogless</a:t>
            </a:r>
            <a:r>
              <a:rPr lang="en-US" sz="2800" dirty="0">
                <a:solidFill>
                  <a:prstClr val="black"/>
                </a:solidFill>
                <a:latin typeface="Calibri" panose="020F0502020204030204"/>
                <a:ea typeface="+mn-ea"/>
                <a:cs typeface="+mn-cs"/>
              </a:rPr>
              <a:t> Detroit January of 1960; and then again, as a teenage boy, in an emergency Petoskey, Michigan, in August of 1974 . . . But now, at the age of forty-one, another birth coming. </a:t>
            </a:r>
            <a:br>
              <a:rPr lang="en-US" sz="2800" dirty="0">
                <a:solidFill>
                  <a:prstClr val="black"/>
                </a:solidFill>
                <a:latin typeface="Calibri" panose="020F0502020204030204"/>
                <a:ea typeface="+mn-ea"/>
                <a:cs typeface="+mn-cs"/>
              </a:rPr>
            </a:br>
            <a:r>
              <a:rPr lang="en-US" sz="2800" dirty="0">
                <a:solidFill>
                  <a:prstClr val="black"/>
                </a:solidFill>
                <a:latin typeface="Calibri" panose="020F0502020204030204"/>
                <a:ea typeface="+mn-ea"/>
                <a:cs typeface="+mn-cs"/>
              </a:rPr>
              <a:t/>
            </a:r>
            <a:br>
              <a:rPr lang="en-US" sz="2800" dirty="0">
                <a:solidFill>
                  <a:prstClr val="black"/>
                </a:solidFill>
                <a:latin typeface="Calibri" panose="020F0502020204030204"/>
                <a:ea typeface="+mn-ea"/>
                <a:cs typeface="+mn-cs"/>
              </a:rPr>
            </a:br>
            <a:r>
              <a:rPr lang="en-US" sz="2800" dirty="0">
                <a:solidFill>
                  <a:prstClr val="black"/>
                </a:solidFill>
                <a:latin typeface="Calibri" panose="020F0502020204030204"/>
                <a:ea typeface="+mn-ea"/>
                <a:cs typeface="+mn-cs"/>
              </a:rPr>
              <a:t/>
            </a:r>
            <a:br>
              <a:rPr lang="en-US" sz="2800" dirty="0">
                <a:solidFill>
                  <a:prstClr val="black"/>
                </a:solidFill>
                <a:latin typeface="Calibri" panose="020F0502020204030204"/>
                <a:ea typeface="+mn-ea"/>
                <a:cs typeface="+mn-cs"/>
              </a:rPr>
            </a:br>
            <a:r>
              <a:rPr lang="en-US" sz="2800" dirty="0">
                <a:solidFill>
                  <a:prstClr val="black"/>
                </a:solidFill>
                <a:latin typeface="Calibri" panose="020F0502020204030204"/>
                <a:ea typeface="+mn-ea"/>
                <a:cs typeface="+mn-cs"/>
              </a:rPr>
              <a:t>“Asian chicks are the last stop. If a guy’s in the closet, he goes for an Asian because their bodies are more like boys”</a:t>
            </a:r>
            <a:r>
              <a:rPr lang="el-GR" sz="2800" dirty="0">
                <a:solidFill>
                  <a:prstClr val="black"/>
                </a:solidFill>
                <a:latin typeface="Calibri" panose="020F0502020204030204"/>
                <a:ea typeface="+mn-ea"/>
                <a:cs typeface="+mn-cs"/>
              </a:rPr>
              <a:t/>
            </a:r>
            <a:br>
              <a:rPr lang="el-GR" sz="2800" dirty="0">
                <a:solidFill>
                  <a:prstClr val="black"/>
                </a:solidFill>
                <a:latin typeface="Calibri" panose="020F0502020204030204"/>
                <a:ea typeface="+mn-ea"/>
                <a:cs typeface="+mn-cs"/>
              </a:rPr>
            </a:br>
            <a:r>
              <a:rPr lang="en-US" sz="7200" b="1" dirty="0"/>
              <a:t/>
            </a:r>
            <a:br>
              <a:rPr lang="en-US" sz="7200" b="1" dirty="0"/>
            </a:br>
            <a:endParaRPr lang="el-GR" sz="7200" b="1" dirty="0"/>
          </a:p>
        </p:txBody>
      </p:sp>
    </p:spTree>
    <p:extLst>
      <p:ext uri="{BB962C8B-B14F-4D97-AF65-F5344CB8AC3E}">
        <p14:creationId xmlns:p14="http://schemas.microsoft.com/office/powerpoint/2010/main" val="4065983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948" y="309489"/>
            <a:ext cx="7427741" cy="5867474"/>
          </a:xfrm>
        </p:spPr>
        <p:txBody>
          <a:bodyPr>
            <a:normAutofit/>
          </a:bodyPr>
          <a:lstStyle/>
          <a:p>
            <a:pPr marL="0" indent="0">
              <a:buNone/>
            </a:pPr>
            <a:r>
              <a:rPr lang="en-US" dirty="0"/>
              <a:t>I was born twice: first, as a baby girl, on a remarkably </a:t>
            </a:r>
            <a:r>
              <a:rPr lang="en-US" dirty="0" err="1"/>
              <a:t>smogless</a:t>
            </a:r>
            <a:r>
              <a:rPr lang="en-US" dirty="0"/>
              <a:t> Detroit January of 1</a:t>
            </a:r>
            <a:r>
              <a:rPr lang="en-US" dirty="0" smtClean="0"/>
              <a:t>960</a:t>
            </a:r>
            <a:r>
              <a:rPr lang="en-US" dirty="0"/>
              <a:t>; and then again, as a teenage boy, in an emergency Petoskey, Michigan, in August of </a:t>
            </a:r>
            <a:r>
              <a:rPr lang="en-US" dirty="0" smtClean="0"/>
              <a:t>1974 </a:t>
            </a:r>
            <a:r>
              <a:rPr lang="en-US" dirty="0"/>
              <a:t>. . . But now, at the age of forty-one, another birth </a:t>
            </a:r>
            <a:r>
              <a:rPr lang="en-US" dirty="0" smtClean="0"/>
              <a:t>coming. </a:t>
            </a:r>
          </a:p>
          <a:p>
            <a:pPr marL="0" indent="0">
              <a:buNone/>
            </a:pPr>
            <a:endParaRPr lang="en-US" dirty="0"/>
          </a:p>
          <a:p>
            <a:pPr marL="0" indent="0">
              <a:buNone/>
            </a:pPr>
            <a:endParaRPr lang="en-US" dirty="0" smtClean="0"/>
          </a:p>
          <a:p>
            <a:pPr marL="0" indent="0">
              <a:buNone/>
            </a:pPr>
            <a:r>
              <a:rPr lang="en-US" dirty="0" smtClean="0"/>
              <a:t>“Asian chicks are the </a:t>
            </a:r>
            <a:r>
              <a:rPr lang="en-US" dirty="0"/>
              <a:t>last stop. If a guy’s in the closet, he goes for an </a:t>
            </a:r>
            <a:r>
              <a:rPr lang="en-US" dirty="0" smtClean="0"/>
              <a:t>Asian because </a:t>
            </a:r>
            <a:r>
              <a:rPr lang="en-US" dirty="0"/>
              <a:t>their bodies are more like boys”</a:t>
            </a:r>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4689" y="0"/>
            <a:ext cx="4480377" cy="6858000"/>
          </a:xfrm>
          <a:prstGeom prst="rect">
            <a:avLst/>
          </a:prstGeom>
        </p:spPr>
      </p:pic>
    </p:spTree>
    <p:extLst>
      <p:ext uri="{BB962C8B-B14F-4D97-AF65-F5344CB8AC3E}">
        <p14:creationId xmlns:p14="http://schemas.microsoft.com/office/powerpoint/2010/main" val="1880457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INTERVIEWS</a:t>
            </a:r>
            <a:endParaRPr lang="el-GR" b="1" dirty="0"/>
          </a:p>
        </p:txBody>
      </p:sp>
      <p:sp>
        <p:nvSpPr>
          <p:cNvPr id="3" name="Content Placeholder 2"/>
          <p:cNvSpPr>
            <a:spLocks noGrp="1"/>
          </p:cNvSpPr>
          <p:nvPr>
            <p:ph idx="1"/>
          </p:nvPr>
        </p:nvSpPr>
        <p:spPr>
          <a:xfrm>
            <a:off x="177018" y="1825624"/>
            <a:ext cx="11878994" cy="4926867"/>
          </a:xfrm>
        </p:spPr>
        <p:txBody>
          <a:bodyPr>
            <a:normAutofit fontScale="92500"/>
          </a:bodyPr>
          <a:lstStyle/>
          <a:p>
            <a:pPr>
              <a:lnSpc>
                <a:spcPct val="107000"/>
              </a:lnSpc>
              <a:spcAft>
                <a:spcPts val="800"/>
              </a:spcAft>
            </a:pPr>
            <a:r>
              <a:rPr lang="en-US" sz="3600" dirty="0"/>
              <a:t>“[t]he book is really about American identity and the mongrels we all are”</a:t>
            </a:r>
            <a:endParaRPr lang="en-US" sz="3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3600" dirty="0" smtClean="0">
                <a:latin typeface="Calibri" panose="020F0502020204030204" pitchFamily="34" charset="0"/>
                <a:ea typeface="Calibri" panose="020F0502020204030204" pitchFamily="34" charset="0"/>
                <a:cs typeface="Times New Roman" panose="02020603050405020304" pitchFamily="18" charset="0"/>
              </a:rPr>
              <a:t>“</a:t>
            </a:r>
            <a:r>
              <a:rPr lang="en-US" sz="3600" dirty="0">
                <a:latin typeface="Calibri" panose="020F0502020204030204" pitchFamily="34" charset="0"/>
                <a:ea typeface="Calibri" panose="020F0502020204030204" pitchFamily="34" charset="0"/>
                <a:cs typeface="Times New Roman" panose="02020603050405020304" pitchFamily="18" charset="0"/>
              </a:rPr>
              <a:t>In this life we grow backwards,” writes </a:t>
            </a:r>
            <a:r>
              <a:rPr lang="en-US" sz="3600" dirty="0" err="1">
                <a:latin typeface="Calibri" panose="020F0502020204030204" pitchFamily="34" charset="0"/>
                <a:ea typeface="Calibri" panose="020F0502020204030204" pitchFamily="34" charset="0"/>
                <a:cs typeface="Times New Roman" panose="02020603050405020304" pitchFamily="18" charset="0"/>
              </a:rPr>
              <a:t>Eugenides</a:t>
            </a:r>
            <a:r>
              <a:rPr lang="en-US" sz="3600" dirty="0">
                <a:latin typeface="Calibri" panose="020F0502020204030204" pitchFamily="34" charset="0"/>
                <a:ea typeface="Calibri" panose="020F0502020204030204" pitchFamily="34" charset="0"/>
                <a:cs typeface="Times New Roman" panose="02020603050405020304" pitchFamily="18" charset="0"/>
              </a:rPr>
              <a:t>. “Living sends a person not into the future but back into the past, to childhood and before birth, finally, to commune with the dead. You get older, you puff on the stairs, you enter the body of your father. From there it’s only a quick jump to your grandparents, and then before you know it you’re time-traveling.”</a:t>
            </a:r>
            <a:endParaRPr lang="el-GR" sz="36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07023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332" y="365125"/>
            <a:ext cx="4260604" cy="5726186"/>
          </a:xfrm>
        </p:spPr>
        <p:txBody>
          <a:bodyPr>
            <a:normAutofit/>
          </a:bodyPr>
          <a:lstStyle/>
          <a:p>
            <a:r>
              <a:rPr lang="en-US" sz="6600" b="1" dirty="0" smtClean="0"/>
              <a:t>GENDER ISSUE</a:t>
            </a:r>
            <a:br>
              <a:rPr lang="en-US" sz="6600" b="1" dirty="0" smtClean="0"/>
            </a:br>
            <a:r>
              <a:rPr lang="en-US" sz="6600" dirty="0">
                <a:solidFill>
                  <a:srgbClr val="000000"/>
                </a:solidFill>
                <a:latin typeface="Code"/>
              </a:rPr>
              <a:t>discovery of his "true biological </a:t>
            </a:r>
            <a:r>
              <a:rPr lang="en-US" sz="6600" dirty="0" smtClean="0">
                <a:solidFill>
                  <a:srgbClr val="000000"/>
                </a:solidFill>
                <a:latin typeface="Code"/>
              </a:rPr>
              <a:t/>
            </a:r>
            <a:br>
              <a:rPr lang="en-US" sz="6600" dirty="0" smtClean="0">
                <a:solidFill>
                  <a:srgbClr val="000000"/>
                </a:solidFill>
                <a:latin typeface="Code"/>
              </a:rPr>
            </a:br>
            <a:r>
              <a:rPr lang="en-US" sz="6600" dirty="0" smtClean="0">
                <a:solidFill>
                  <a:srgbClr val="000000"/>
                </a:solidFill>
                <a:latin typeface="Code"/>
              </a:rPr>
              <a:t>self”</a:t>
            </a:r>
            <a:endParaRPr lang="el-GR" sz="6600" b="1" dirty="0"/>
          </a:p>
        </p:txBody>
      </p:sp>
      <p:pic>
        <p:nvPicPr>
          <p:cNvPr id="4" name="Picture 2" descr="Middlesex"/>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02469" y="0"/>
            <a:ext cx="5552049" cy="66741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7863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354" y="365125"/>
            <a:ext cx="11718388" cy="6162284"/>
          </a:xfrm>
        </p:spPr>
        <p:txBody>
          <a:bodyPr>
            <a:normAutofit fontScale="90000"/>
          </a:bodyPr>
          <a:lstStyle/>
          <a:p>
            <a:r>
              <a:rPr lang="en-US" dirty="0" smtClean="0"/>
              <a:t/>
            </a:r>
            <a:br>
              <a:rPr lang="en-US" dirty="0" smtClean="0"/>
            </a:br>
            <a:r>
              <a:rPr lang="en-US" dirty="0" smtClean="0"/>
              <a:t>There </a:t>
            </a:r>
            <a:r>
              <a:rPr lang="en-US" dirty="0"/>
              <a:t>it was, </a:t>
            </a:r>
            <a:r>
              <a:rPr lang="en-US" b="1" i="1" dirty="0"/>
              <a:t>monster</a:t>
            </a:r>
            <a:r>
              <a:rPr lang="en-US" dirty="0"/>
              <a:t>, in black in white, in a battered dictionary in a </a:t>
            </a:r>
            <a:r>
              <a:rPr lang="en-US" dirty="0" smtClean="0"/>
              <a:t>great city </a:t>
            </a:r>
            <a:r>
              <a:rPr lang="en-US" dirty="0"/>
              <a:t>library. […] Here was a book that contained the collected knowledge </a:t>
            </a:r>
            <a:r>
              <a:rPr lang="en-US" dirty="0" smtClean="0"/>
              <a:t>of the </a:t>
            </a:r>
            <a:r>
              <a:rPr lang="en-US" dirty="0"/>
              <a:t>past while giving evidence of present social conditions. […] The </a:t>
            </a:r>
            <a:r>
              <a:rPr lang="en-US" dirty="0" smtClean="0"/>
              <a:t>synonym was official</a:t>
            </a:r>
            <a:r>
              <a:rPr lang="en-US" dirty="0"/>
              <a:t>, authoritative; it was the verdict that the culture gave on a </a:t>
            </a:r>
            <a:r>
              <a:rPr lang="en-US" dirty="0" smtClean="0"/>
              <a:t>person like </a:t>
            </a:r>
            <a:r>
              <a:rPr lang="en-US" dirty="0"/>
              <a:t>her. </a:t>
            </a:r>
            <a:r>
              <a:rPr lang="en-US" i="1" dirty="0"/>
              <a:t>Monster</a:t>
            </a:r>
            <a:r>
              <a:rPr lang="en-US" dirty="0"/>
              <a:t>. That was what she was. That was what Dr. </a:t>
            </a:r>
            <a:r>
              <a:rPr lang="en-US" dirty="0" err="1"/>
              <a:t>Luce</a:t>
            </a:r>
            <a:r>
              <a:rPr lang="en-US" dirty="0"/>
              <a:t> and </a:t>
            </a:r>
            <a:r>
              <a:rPr lang="en-US" dirty="0" smtClean="0"/>
              <a:t>his colleagues </a:t>
            </a:r>
            <a:r>
              <a:rPr lang="en-US" dirty="0"/>
              <a:t>had been saying. It explained so much, really (M, 431, emphasis </a:t>
            </a:r>
            <a:r>
              <a:rPr lang="en-US" dirty="0" smtClean="0"/>
              <a:t>in the </a:t>
            </a:r>
            <a:r>
              <a:rPr lang="en-US" dirty="0"/>
              <a:t>text</a:t>
            </a:r>
            <a:r>
              <a:rPr lang="en-US" dirty="0" smtClean="0"/>
              <a:t>).</a:t>
            </a:r>
            <a:br>
              <a:rPr lang="en-US" dirty="0" smtClean="0"/>
            </a:br>
            <a:endParaRPr lang="el-GR" dirty="0"/>
          </a:p>
        </p:txBody>
      </p:sp>
    </p:spTree>
    <p:extLst>
      <p:ext uri="{BB962C8B-B14F-4D97-AF65-F5344CB8AC3E}">
        <p14:creationId xmlns:p14="http://schemas.microsoft.com/office/powerpoint/2010/main" val="36840559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474" y="154746"/>
            <a:ext cx="11816861" cy="6703254"/>
          </a:xfrm>
        </p:spPr>
        <p:txBody>
          <a:bodyPr>
            <a:noAutofit/>
          </a:bodyPr>
          <a:lstStyle/>
          <a:p>
            <a:r>
              <a:rPr lang="en-US" sz="3200" i="1" dirty="0"/>
              <a:t>[G]ender </a:t>
            </a:r>
            <a:r>
              <a:rPr lang="en-US" sz="3200" dirty="0"/>
              <a:t>is not a noun, but neither is it a set of </a:t>
            </a:r>
            <a:r>
              <a:rPr lang="en-US" sz="3200" dirty="0" smtClean="0"/>
              <a:t>free-floating </a:t>
            </a:r>
            <a:r>
              <a:rPr lang="en-US" sz="3200" dirty="0"/>
              <a:t>attributes </a:t>
            </a:r>
            <a:r>
              <a:rPr lang="en-US" sz="3200" dirty="0" smtClean="0"/>
              <a:t>[…] the </a:t>
            </a:r>
            <a:r>
              <a:rPr lang="en-US" sz="3200" dirty="0"/>
              <a:t>substantive effect of gender is </a:t>
            </a:r>
            <a:r>
              <a:rPr lang="en-US" sz="3200" dirty="0" err="1"/>
              <a:t>performatively</a:t>
            </a:r>
            <a:r>
              <a:rPr lang="en-US" sz="3200" dirty="0"/>
              <a:t> produced and compelled </a:t>
            </a:r>
            <a:r>
              <a:rPr lang="en-US" sz="3200" dirty="0" smtClean="0"/>
              <a:t>by the </a:t>
            </a:r>
            <a:r>
              <a:rPr lang="en-US" sz="3200" dirty="0"/>
              <a:t>regulatory practices of gender coherence. Hence, within the inherited </a:t>
            </a:r>
            <a:r>
              <a:rPr lang="en-US" sz="3200" dirty="0" smtClean="0"/>
              <a:t>discourse of </a:t>
            </a:r>
            <a:r>
              <a:rPr lang="en-US" sz="3200" dirty="0"/>
              <a:t>the metaphysics of substance, </a:t>
            </a:r>
            <a:r>
              <a:rPr lang="en-US" sz="3200" i="1" dirty="0"/>
              <a:t>gender proves to be performative - </a:t>
            </a:r>
            <a:r>
              <a:rPr lang="en-US" sz="3200" dirty="0"/>
              <a:t>that is, constituting the identity it is purported to be. In this sense, gender </a:t>
            </a:r>
            <a:r>
              <a:rPr lang="en-US" sz="3200" dirty="0" smtClean="0"/>
              <a:t>is always </a:t>
            </a:r>
            <a:r>
              <a:rPr lang="en-US" sz="3200" dirty="0"/>
              <a:t>a doing. […] There is no gender identity behind the expressions </a:t>
            </a:r>
            <a:r>
              <a:rPr lang="en-US" sz="3200" dirty="0" smtClean="0"/>
              <a:t>of gender</a:t>
            </a:r>
            <a:r>
              <a:rPr lang="en-US" sz="3200" dirty="0"/>
              <a:t>; that identity is </a:t>
            </a:r>
            <a:r>
              <a:rPr lang="en-US" sz="3200" dirty="0" err="1"/>
              <a:t>performatively</a:t>
            </a:r>
            <a:r>
              <a:rPr lang="en-US" sz="3200" dirty="0"/>
              <a:t> constituted by the very “expressions</a:t>
            </a:r>
            <a:r>
              <a:rPr lang="en-US" sz="3200" dirty="0" smtClean="0"/>
              <a:t>” that </a:t>
            </a:r>
            <a:r>
              <a:rPr lang="en-US" sz="3200" dirty="0"/>
              <a:t>are said to be its </a:t>
            </a:r>
            <a:r>
              <a:rPr lang="en-US" sz="3200" dirty="0" smtClean="0"/>
              <a:t>results.</a:t>
            </a:r>
          </a:p>
          <a:p>
            <a:r>
              <a:rPr lang="en-US" sz="3200" dirty="0"/>
              <a:t>And names, according to Judith Butler:[…] sustain </a:t>
            </a:r>
            <a:r>
              <a:rPr lang="en-US" sz="3200" dirty="0" smtClean="0"/>
              <a:t>the integrity </a:t>
            </a:r>
            <a:r>
              <a:rPr lang="en-US" sz="3200" dirty="0"/>
              <a:t>of the body. What constitutes the integral body is not a </a:t>
            </a:r>
            <a:r>
              <a:rPr lang="en-US" sz="3200" dirty="0" smtClean="0"/>
              <a:t>natural boundary </a:t>
            </a:r>
            <a:r>
              <a:rPr lang="en-US" sz="3200" dirty="0"/>
              <a:t>or organic telos, but the law of kinship that works through </a:t>
            </a:r>
            <a:r>
              <a:rPr lang="en-US" sz="3200" dirty="0" smtClean="0"/>
              <a:t>the name</a:t>
            </a:r>
            <a:r>
              <a:rPr lang="en-US" sz="3200" dirty="0"/>
              <a:t>. […] To be named is thus to be inculcated into that law and to </a:t>
            </a:r>
            <a:r>
              <a:rPr lang="en-US" sz="3200" dirty="0" smtClean="0"/>
              <a:t>be formed</a:t>
            </a:r>
            <a:r>
              <a:rPr lang="en-US" sz="3200" dirty="0"/>
              <a:t>, bodily, in accordance with that law”</a:t>
            </a:r>
            <a:endParaRPr lang="el-GR" sz="3200" dirty="0"/>
          </a:p>
        </p:txBody>
      </p:sp>
    </p:spTree>
    <p:extLst>
      <p:ext uri="{BB962C8B-B14F-4D97-AF65-F5344CB8AC3E}">
        <p14:creationId xmlns:p14="http://schemas.microsoft.com/office/powerpoint/2010/main" val="10498004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7625" y="436098"/>
            <a:ext cx="11016175" cy="6421902"/>
          </a:xfrm>
        </p:spPr>
        <p:txBody>
          <a:bodyPr>
            <a:normAutofit lnSpcReduction="10000"/>
          </a:bodyPr>
          <a:lstStyle/>
          <a:p>
            <a:r>
              <a:rPr lang="en-US" sz="4000" dirty="0" smtClean="0"/>
              <a:t>Cal </a:t>
            </a:r>
            <a:r>
              <a:rPr lang="en-US" sz="4000" dirty="0"/>
              <a:t>makes clear: “</a:t>
            </a:r>
            <a:r>
              <a:rPr lang="en-US" sz="4000" i="1" dirty="0"/>
              <a:t>I’m not </a:t>
            </a:r>
            <a:r>
              <a:rPr lang="en-US" sz="4000" i="1" dirty="0" smtClean="0"/>
              <a:t>androgynous in </a:t>
            </a:r>
            <a:r>
              <a:rPr lang="en-US" sz="4000" i="1" dirty="0"/>
              <a:t>the least</a:t>
            </a:r>
            <a:r>
              <a:rPr lang="en-US" sz="4000" dirty="0"/>
              <a:t>. […] In other words, I operate in society as a man [… ] </a:t>
            </a:r>
            <a:r>
              <a:rPr lang="en-US" sz="4000" dirty="0" smtClean="0"/>
              <a:t>I’ve lived </a:t>
            </a:r>
            <a:r>
              <a:rPr lang="en-US" sz="4000" dirty="0"/>
              <a:t>more than half my life as a male, and by now everything comes </a:t>
            </a:r>
            <a:r>
              <a:rPr lang="en-US" sz="4000" i="1" dirty="0" smtClean="0"/>
              <a:t>naturally</a:t>
            </a:r>
            <a:r>
              <a:rPr lang="en-US" sz="4000" dirty="0" smtClean="0"/>
              <a:t>. When </a:t>
            </a:r>
            <a:r>
              <a:rPr lang="en-US" sz="4000" dirty="0"/>
              <a:t>Calliope surfaces, she does so like a childhood speech impediment. </a:t>
            </a:r>
            <a:r>
              <a:rPr lang="en-US" sz="4000" dirty="0" smtClean="0"/>
              <a:t>Suddenly there </a:t>
            </a:r>
            <a:r>
              <a:rPr lang="en-US" sz="4000" dirty="0"/>
              <a:t>she is again, doing a hair </a:t>
            </a:r>
            <a:r>
              <a:rPr lang="en-US" sz="4000" dirty="0" smtClean="0"/>
              <a:t>flip</a:t>
            </a:r>
            <a:r>
              <a:rPr lang="en-US" sz="4000" dirty="0"/>
              <a:t>, or checking her nails. It’s a little </a:t>
            </a:r>
            <a:r>
              <a:rPr lang="en-US" sz="4000" dirty="0" smtClean="0"/>
              <a:t>like being possessed.”</a:t>
            </a:r>
          </a:p>
          <a:p>
            <a:endParaRPr lang="en-US" sz="4000" dirty="0" smtClean="0"/>
          </a:p>
          <a:p>
            <a:r>
              <a:rPr lang="en-US" dirty="0"/>
              <a:t>"</a:t>
            </a:r>
            <a:r>
              <a:rPr lang="en-US" sz="4000" dirty="0"/>
              <a:t>All I know is this: despite my androgenized brain, there's an innate feminine circularity in the story I have to tell" (p. 20). </a:t>
            </a:r>
            <a:endParaRPr lang="el-GR" sz="5400" dirty="0"/>
          </a:p>
        </p:txBody>
      </p:sp>
    </p:spTree>
    <p:extLst>
      <p:ext uri="{BB962C8B-B14F-4D97-AF65-F5344CB8AC3E}">
        <p14:creationId xmlns:p14="http://schemas.microsoft.com/office/powerpoint/2010/main" val="1989880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979" y="365124"/>
            <a:ext cx="5765369" cy="6113167"/>
          </a:xfrm>
        </p:spPr>
        <p:txBody>
          <a:bodyPr>
            <a:normAutofit fontScale="90000"/>
          </a:bodyPr>
          <a:lstStyle/>
          <a:p>
            <a:r>
              <a:rPr lang="en-US" sz="5300" b="1" i="1" dirty="0" smtClean="0"/>
              <a:t/>
            </a:r>
            <a:br>
              <a:rPr lang="en-US" sz="5300" b="1" i="1" dirty="0" smtClean="0"/>
            </a:br>
            <a:r>
              <a:rPr lang="en-US" sz="5300" b="1" i="1" dirty="0"/>
              <a:t/>
            </a:r>
            <a:br>
              <a:rPr lang="en-US" sz="5300" b="1" i="1" dirty="0"/>
            </a:br>
            <a:r>
              <a:rPr lang="en-US" sz="6700" b="1" i="1" dirty="0" smtClean="0"/>
              <a:t>Middlesex</a:t>
            </a:r>
            <a:r>
              <a:rPr lang="en-US" sz="6700" b="1" dirty="0" smtClean="0"/>
              <a:t> as ethnic novel ?</a:t>
            </a:r>
            <a:r>
              <a:rPr lang="en-US" sz="5300" b="1" dirty="0" smtClean="0"/>
              <a:t/>
            </a:r>
            <a:br>
              <a:rPr lang="en-US" sz="5300" b="1" dirty="0" smtClean="0"/>
            </a:br>
            <a:r>
              <a:rPr lang="en-US" sz="5300" b="1" dirty="0"/>
              <a:t/>
            </a:r>
            <a:br>
              <a:rPr lang="en-US" sz="5300" b="1" dirty="0"/>
            </a:br>
            <a:r>
              <a:rPr lang="en-US" sz="6600" b="1" dirty="0" smtClean="0"/>
              <a:t/>
            </a:r>
            <a:br>
              <a:rPr lang="en-US" sz="6600" b="1" dirty="0" smtClean="0"/>
            </a:br>
            <a:r>
              <a:rPr lang="en-US" sz="4900" b="1" dirty="0" err="1" smtClean="0"/>
              <a:t>Eugenides</a:t>
            </a:r>
            <a:r>
              <a:rPr lang="en-US" sz="4900" b="1" dirty="0" smtClean="0"/>
              <a:t>, Interview:</a:t>
            </a:r>
            <a:br>
              <a:rPr lang="en-US" sz="4900" b="1" dirty="0" smtClean="0"/>
            </a:br>
            <a:r>
              <a:rPr lang="en-US" sz="4900" b="1" dirty="0" smtClean="0"/>
              <a:t>“[</a:t>
            </a:r>
            <a:r>
              <a:rPr lang="en-US" sz="4900" b="1" dirty="0"/>
              <a:t>t]he book is really about American identity and the mongrels we all are” </a:t>
            </a:r>
            <a:br>
              <a:rPr lang="en-US" sz="4900" b="1" dirty="0"/>
            </a:br>
            <a:r>
              <a:rPr lang="en-US" sz="4900" b="1" dirty="0" smtClean="0"/>
              <a:t/>
            </a:r>
            <a:br>
              <a:rPr lang="en-US" sz="4900" b="1" dirty="0" smtClean="0"/>
            </a:br>
            <a:endParaRPr lang="el-GR" sz="6600" b="1" dirty="0"/>
          </a:p>
        </p:txBody>
      </p:sp>
      <p:pic>
        <p:nvPicPr>
          <p:cNvPr id="1028" name="Picture 4" descr="Middlesex by Jeffrey Eugenides | Penguin Random House Cana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80529" y="-126609"/>
            <a:ext cx="4749604" cy="71244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0712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3895" y="506438"/>
            <a:ext cx="6288259" cy="5670526"/>
          </a:xfrm>
        </p:spPr>
        <p:txBody>
          <a:bodyPr/>
          <a:lstStyle/>
          <a:p>
            <a:r>
              <a:rPr lang="en-US" sz="4000" dirty="0" smtClean="0"/>
              <a:t>Myths </a:t>
            </a:r>
            <a:r>
              <a:rPr lang="en-US" sz="4000" dirty="0"/>
              <a:t>of travel and border crossings are inevitable . . . But they are also laden with the histories of other identity </a:t>
            </a:r>
            <a:r>
              <a:rPr lang="en-US" sz="4000" dirty="0" smtClean="0"/>
              <a:t>negotiations</a:t>
            </a:r>
            <a:r>
              <a:rPr lang="en-US" sz="4000" dirty="0"/>
              <a:t>, and they carry the burden of national and colonial discursive histories </a:t>
            </a:r>
            <a:r>
              <a:rPr lang="en-US" dirty="0" smtClean="0"/>
              <a:t> </a:t>
            </a:r>
            <a:r>
              <a:rPr lang="en-US" dirty="0"/>
              <a:t>Judith </a:t>
            </a:r>
            <a:r>
              <a:rPr lang="en-US" dirty="0" err="1"/>
              <a:t>Halberstam</a:t>
            </a:r>
            <a:r>
              <a:rPr lang="en-US" dirty="0"/>
              <a:t>, Female Masculinity </a:t>
            </a:r>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80141" y="310114"/>
            <a:ext cx="4155446" cy="6063174"/>
          </a:xfrm>
          <a:prstGeom prst="rect">
            <a:avLst/>
          </a:prstGeom>
        </p:spPr>
      </p:pic>
    </p:spTree>
    <p:extLst>
      <p:ext uri="{BB962C8B-B14F-4D97-AF65-F5344CB8AC3E}">
        <p14:creationId xmlns:p14="http://schemas.microsoft.com/office/powerpoint/2010/main" val="2085475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Self –reflective narrative strategies</a:t>
            </a:r>
            <a:endParaRPr lang="el-GR" sz="5400" b="1" dirty="0"/>
          </a:p>
        </p:txBody>
      </p:sp>
      <p:sp>
        <p:nvSpPr>
          <p:cNvPr id="4" name="Rectangle 3"/>
          <p:cNvSpPr/>
          <p:nvPr/>
        </p:nvSpPr>
        <p:spPr>
          <a:xfrm>
            <a:off x="107852" y="2788810"/>
            <a:ext cx="12327988" cy="2862322"/>
          </a:xfrm>
          <a:prstGeom prst="rect">
            <a:avLst/>
          </a:prstGeom>
        </p:spPr>
        <p:txBody>
          <a:bodyPr wrap="square">
            <a:spAutoFit/>
          </a:bodyPr>
          <a:lstStyle/>
          <a:p>
            <a:r>
              <a:rPr lang="en-US" sz="3600" dirty="0">
                <a:latin typeface="Calibri" panose="020F0502020204030204" pitchFamily="34" charset="0"/>
                <a:ea typeface="Calibri" panose="020F0502020204030204" pitchFamily="34" charset="0"/>
                <a:cs typeface="Times New Roman" panose="02020603050405020304" pitchFamily="18" charset="0"/>
              </a:rPr>
              <a:t>“Sing, Muse, of Greek ladies and their battle against unsightly hair! Sing of depilatory creams and tweezers! Of bleach and beeswax! Sing how the unsightly black fuzz, like the Persian legions of Darius, sweeps over the Achaean mainland of girls barely into their teens!” (p. 308). </a:t>
            </a:r>
            <a:endParaRPr lang="el-GR" sz="3600" dirty="0"/>
          </a:p>
        </p:txBody>
      </p:sp>
    </p:spTree>
    <p:extLst>
      <p:ext uri="{BB962C8B-B14F-4D97-AF65-F5344CB8AC3E}">
        <p14:creationId xmlns:p14="http://schemas.microsoft.com/office/powerpoint/2010/main" val="49430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Retrospective narration/logic complicit with a heteronormative temporality </a:t>
            </a:r>
            <a:endParaRPr lang="el-GR" dirty="0"/>
          </a:p>
        </p:txBody>
      </p:sp>
      <p:sp>
        <p:nvSpPr>
          <p:cNvPr id="3" name="Content Placeholder 2"/>
          <p:cNvSpPr>
            <a:spLocks noGrp="1"/>
          </p:cNvSpPr>
          <p:nvPr>
            <p:ph idx="1"/>
          </p:nvPr>
        </p:nvSpPr>
        <p:spPr>
          <a:xfrm>
            <a:off x="838200" y="1825624"/>
            <a:ext cx="10515600" cy="5032375"/>
          </a:xfrm>
        </p:spPr>
        <p:txBody>
          <a:bodyPr/>
          <a:lstStyle/>
          <a:p>
            <a:r>
              <a:rPr lang="en-US" dirty="0" smtClean="0"/>
              <a:t>When </a:t>
            </a:r>
            <a:r>
              <a:rPr lang="en-US" dirty="0"/>
              <a:t>this story goes out into the world, I may become the most famous hermaphrodite in </a:t>
            </a:r>
            <a:r>
              <a:rPr lang="en-US" dirty="0" smtClean="0"/>
              <a:t>history</a:t>
            </a:r>
          </a:p>
          <a:p>
            <a:endParaRPr lang="en-US" dirty="0" smtClean="0"/>
          </a:p>
          <a:p>
            <a:r>
              <a:rPr lang="en-US" sz="2400" dirty="0" smtClean="0">
                <a:solidFill>
                  <a:srgbClr val="000000"/>
                </a:solidFill>
                <a:latin typeface="Code"/>
              </a:rPr>
              <a:t>"</a:t>
            </a:r>
            <a:r>
              <a:rPr lang="en-US" sz="2400" dirty="0">
                <a:solidFill>
                  <a:srgbClr val="000000"/>
                </a:solidFill>
                <a:latin typeface="Code"/>
              </a:rPr>
              <a:t>To the extent that fetal hormones </a:t>
            </a:r>
            <a:r>
              <a:rPr lang="en-US" dirty="0" smtClean="0"/>
              <a:t>affect brain chemistry and</a:t>
            </a:r>
            <a:r>
              <a:rPr lang="en-US" dirty="0" smtClean="0">
                <a:solidFill>
                  <a:srgbClr val="000000"/>
                </a:solidFill>
                <a:latin typeface="Code"/>
              </a:rPr>
              <a:t> </a:t>
            </a:r>
            <a:r>
              <a:rPr lang="en-US" dirty="0">
                <a:solidFill>
                  <a:srgbClr val="000000"/>
                </a:solidFill>
                <a:latin typeface="Code"/>
              </a:rPr>
              <a:t>histology, I've got a male brain. But </a:t>
            </a:r>
            <a:r>
              <a:rPr lang="en-US" dirty="0" smtClean="0">
                <a:solidFill>
                  <a:srgbClr val="000000"/>
                </a:solidFill>
                <a:latin typeface="Code"/>
              </a:rPr>
              <a:t>I was raised a girl (19)</a:t>
            </a:r>
          </a:p>
          <a:p>
            <a:endParaRPr lang="en-US" dirty="0" smtClean="0"/>
          </a:p>
          <a:p>
            <a:r>
              <a:rPr lang="en-US" dirty="0"/>
              <a:t>That summer - while the President's lies were also getting more elaborate - I started faking my period. With </a:t>
            </a:r>
            <a:r>
              <a:rPr lang="en-US" dirty="0" err="1"/>
              <a:t>Nixonian</a:t>
            </a:r>
            <a:r>
              <a:rPr lang="en-US" dirty="0"/>
              <a:t> cunning, Calliope unwrapped and flushed away a flotilla of unused </a:t>
            </a:r>
            <a:r>
              <a:rPr lang="en-US" dirty="0" err="1"/>
              <a:t>Tampax</a:t>
            </a:r>
            <a:r>
              <a:rPr lang="en-US" dirty="0"/>
              <a:t>. I feigned symptoms from headache to fatigue. I did cramps the way Meryl Streep did accents </a:t>
            </a:r>
            <a:r>
              <a:rPr lang="en-US" dirty="0" smtClean="0"/>
              <a:t>(361)</a:t>
            </a:r>
            <a:endParaRPr lang="el-GR" dirty="0"/>
          </a:p>
        </p:txBody>
      </p:sp>
    </p:spTree>
    <p:extLst>
      <p:ext uri="{BB962C8B-B14F-4D97-AF65-F5344CB8AC3E}">
        <p14:creationId xmlns:p14="http://schemas.microsoft.com/office/powerpoint/2010/main" val="39071582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TotalTime>
  <Words>877</Words>
  <Application>Microsoft Office PowerPoint</Application>
  <PresentationFormat>Widescreen</PresentationFormat>
  <Paragraphs>46</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Bahnschrift</vt:lpstr>
      <vt:lpstr>Bahnschrift SemiCondensed</vt:lpstr>
      <vt:lpstr>Bahnschrift SemiLight</vt:lpstr>
      <vt:lpstr>Calibri</vt:lpstr>
      <vt:lpstr>Calibri Light</vt:lpstr>
      <vt:lpstr>Code</vt:lpstr>
      <vt:lpstr>Times New Roman</vt:lpstr>
      <vt:lpstr>Office Theme</vt:lpstr>
      <vt:lpstr>PowerPoint Presentation</vt:lpstr>
      <vt:lpstr>GENDER ISSUE discovery of his "true biological  self”</vt:lpstr>
      <vt:lpstr> There it was, monster, in black in white, in a battered dictionary in a great city library. […] Here was a book that contained the collected knowledge of the past while giving evidence of present social conditions. […] The synonym was official, authoritative; it was the verdict that the culture gave on a person like her. Monster. That was what she was. That was what Dr. Luce and his colleagues had been saying. It explained so much, really (M, 431, emphasis in the text). </vt:lpstr>
      <vt:lpstr>PowerPoint Presentation</vt:lpstr>
      <vt:lpstr>PowerPoint Presentation</vt:lpstr>
      <vt:lpstr>  Middlesex as ethnic novel ?   Eugenides, Interview: “[t]he book is really about American identity and the mongrels we all are”   </vt:lpstr>
      <vt:lpstr>PowerPoint Presentation</vt:lpstr>
      <vt:lpstr>Self –reflective narrative strategies</vt:lpstr>
      <vt:lpstr>Retrospective narration/logic complicit with a heteronormative temporality </vt:lpstr>
      <vt:lpstr>PowerPoint Presentation</vt:lpstr>
      <vt:lpstr>A discursive birth</vt:lpstr>
      <vt:lpstr>Julie and Cal’s third birth  I was born twice: first, as a baby girl, on a remarkably smogless Detroit January of 1960; and then again, as a teenage boy, in an emergency Petoskey, Michigan, in August of 1974 . . . But now, at the age of forty-one, another birth coming.    “Asian chicks are the last stop. If a guy’s in the closet, he goes for an Asian because their bodies are more like boys”  </vt:lpstr>
      <vt:lpstr>PowerPoint Presentation</vt:lpstr>
      <vt:lpstr>INTERVIEWS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Dora Tsimpouki</dc:creator>
  <cp:lastModifiedBy>Dora Tsimpouki</cp:lastModifiedBy>
  <cp:revision>22</cp:revision>
  <cp:lastPrinted>2020-03-06T14:28:48Z</cp:lastPrinted>
  <dcterms:created xsi:type="dcterms:W3CDTF">2020-03-06T14:08:43Z</dcterms:created>
  <dcterms:modified xsi:type="dcterms:W3CDTF">2020-05-25T16:59:16Z</dcterms:modified>
</cp:coreProperties>
</file>