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2" r:id="rId5"/>
    <p:sldId id="263" r:id="rId6"/>
    <p:sldId id="264" r:id="rId7"/>
    <p:sldId id="265" r:id="rId8"/>
    <p:sldId id="266" r:id="rId9"/>
    <p:sldId id="269" r:id="rId10"/>
    <p:sldId id="270" r:id="rId11"/>
    <p:sldId id="257" r:id="rId12"/>
    <p:sldId id="258" r:id="rId13"/>
    <p:sldId id="260" r:id="rId14"/>
    <p:sldId id="282" r:id="rId15"/>
    <p:sldId id="272" r:id="rId16"/>
    <p:sldId id="273" r:id="rId17"/>
    <p:sldId id="274" r:id="rId18"/>
    <p:sldId id="275" r:id="rId19"/>
    <p:sldId id="281" r:id="rId20"/>
    <p:sldId id="276" r:id="rId21"/>
    <p:sldId id="283" r:id="rId22"/>
    <p:sldId id="279" r:id="rId23"/>
    <p:sldId id="277" r:id="rId24"/>
    <p:sldId id="271" r:id="rId25"/>
    <p:sldId id="267" r:id="rId26"/>
    <p:sldId id="268" r:id="rId27"/>
    <p:sldId id="278"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62" d="100"/>
          <a:sy n="62" d="100"/>
        </p:scale>
        <p:origin x="108"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1B70116-9C23-451A-B04C-70CD2BF61DC9}" type="datetimeFigureOut">
              <a:rPr lang="el-GR" smtClean="0"/>
              <a:t>30/3/2025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2916090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1B70116-9C23-451A-B04C-70CD2BF61DC9}" type="datetimeFigureOut">
              <a:rPr lang="el-GR" smtClean="0"/>
              <a:t>30/3/2025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116649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1B70116-9C23-451A-B04C-70CD2BF61DC9}" type="datetimeFigureOut">
              <a:rPr lang="el-GR" smtClean="0"/>
              <a:t>30/3/2025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269238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1B70116-9C23-451A-B04C-70CD2BF61DC9}" type="datetimeFigureOut">
              <a:rPr lang="el-GR" smtClean="0"/>
              <a:t>30/3/2025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219620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B70116-9C23-451A-B04C-70CD2BF61DC9}" type="datetimeFigureOut">
              <a:rPr lang="el-GR" smtClean="0"/>
              <a:t>30/3/2025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263756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1B70116-9C23-451A-B04C-70CD2BF61DC9}" type="datetimeFigureOut">
              <a:rPr lang="el-GR" smtClean="0"/>
              <a:t>30/3/2025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373411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1B70116-9C23-451A-B04C-70CD2BF61DC9}" type="datetimeFigureOut">
              <a:rPr lang="el-GR" smtClean="0"/>
              <a:t>30/3/2025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366023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1B70116-9C23-451A-B04C-70CD2BF61DC9}" type="datetimeFigureOut">
              <a:rPr lang="el-GR" smtClean="0"/>
              <a:t>30/3/2025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253785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70116-9C23-451A-B04C-70CD2BF61DC9}" type="datetimeFigureOut">
              <a:rPr lang="el-GR" smtClean="0"/>
              <a:t>30/3/2025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148183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B70116-9C23-451A-B04C-70CD2BF61DC9}" type="datetimeFigureOut">
              <a:rPr lang="el-GR" smtClean="0"/>
              <a:t>30/3/2025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162978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B70116-9C23-451A-B04C-70CD2BF61DC9}" type="datetimeFigureOut">
              <a:rPr lang="el-GR" smtClean="0"/>
              <a:t>30/3/2025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7018C31-0D18-4138-B923-399E4F17F94A}" type="slidenum">
              <a:rPr lang="el-GR" smtClean="0"/>
              <a:t>‹#›</a:t>
            </a:fld>
            <a:endParaRPr lang="el-GR"/>
          </a:p>
        </p:txBody>
      </p:sp>
    </p:spTree>
    <p:extLst>
      <p:ext uri="{BB962C8B-B14F-4D97-AF65-F5344CB8AC3E}">
        <p14:creationId xmlns:p14="http://schemas.microsoft.com/office/powerpoint/2010/main" val="263553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70116-9C23-451A-B04C-70CD2BF61DC9}" type="datetimeFigureOut">
              <a:rPr lang="el-GR" smtClean="0"/>
              <a:t>30/3/2025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18C31-0D18-4138-B923-399E4F17F94A}" type="slidenum">
              <a:rPr lang="el-GR" smtClean="0"/>
              <a:t>‹#›</a:t>
            </a:fld>
            <a:endParaRPr lang="el-GR"/>
          </a:p>
        </p:txBody>
      </p:sp>
    </p:spTree>
    <p:extLst>
      <p:ext uri="{BB962C8B-B14F-4D97-AF65-F5344CB8AC3E}">
        <p14:creationId xmlns:p14="http://schemas.microsoft.com/office/powerpoint/2010/main" val="272639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w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external.webstorage.gr/mmimages/image/92/0/77/17/9780571283354-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744" y="-45364"/>
            <a:ext cx="7175124" cy="690336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Tremor - Teju Cole | Public βιβλία"/>
          <p:cNvSpPr>
            <a:spLocks noChangeAspect="1" noChangeArrowheads="1"/>
          </p:cNvSpPr>
          <p:nvPr/>
        </p:nvSpPr>
        <p:spPr bwMode="auto">
          <a:xfrm>
            <a:off x="155574" y="-144463"/>
            <a:ext cx="3746489" cy="374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8" name="Picture 10" descr="Tremor by Teju Cole review – art, history and violence | Fiction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560" y="1526515"/>
            <a:ext cx="7736346" cy="464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50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Herri Met De Bles - Landscape with Burning City - 46.1143 - Museum of Fine Ar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5092" y="1082099"/>
            <a:ext cx="11297606" cy="57759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18284" y="423642"/>
            <a:ext cx="7899920" cy="523220"/>
          </a:xfrm>
          <a:prstGeom prst="rect">
            <a:avLst/>
          </a:prstGeom>
        </p:spPr>
        <p:txBody>
          <a:bodyPr wrap="none">
            <a:spAutoFit/>
          </a:bodyPr>
          <a:lstStyle/>
          <a:p>
            <a:r>
              <a:rPr lang="en-US" sz="2800" dirty="0" err="1">
                <a:latin typeface="Linux Libertine"/>
              </a:rPr>
              <a:t>Herri</a:t>
            </a:r>
            <a:r>
              <a:rPr lang="en-US" sz="2800" dirty="0">
                <a:latin typeface="Linux Libertine"/>
              </a:rPr>
              <a:t> Met De </a:t>
            </a:r>
            <a:r>
              <a:rPr lang="en-US" sz="2800" dirty="0" err="1">
                <a:latin typeface="Linux Libertine"/>
              </a:rPr>
              <a:t>Bles</a:t>
            </a:r>
            <a:r>
              <a:rPr lang="en-US" sz="2800" dirty="0">
                <a:latin typeface="Linux Libertine"/>
              </a:rPr>
              <a:t> - Landscape with Burning City</a:t>
            </a:r>
            <a:endParaRPr lang="en-US" sz="2800" b="0" i="0" dirty="0">
              <a:effectLst/>
              <a:latin typeface="Linux Libertine"/>
            </a:endParaRPr>
          </a:p>
        </p:txBody>
      </p:sp>
    </p:spTree>
    <p:extLst>
      <p:ext uri="{BB962C8B-B14F-4D97-AF65-F5344CB8AC3E}">
        <p14:creationId xmlns:p14="http://schemas.microsoft.com/office/powerpoint/2010/main" val="96979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15" y="-42451"/>
            <a:ext cx="10515600" cy="1325563"/>
          </a:xfrm>
        </p:spPr>
        <p:txBody>
          <a:bodyPr>
            <a:noAutofit/>
          </a:bodyPr>
          <a:lstStyle/>
          <a:p>
            <a:r>
              <a:rPr lang="en-US" sz="2800" dirty="0" smtClean="0"/>
              <a:t>Benin Bronzes from six U.S. museums that have been returned, or have been designated to be returned. The artifacts were originally seized by British soldiers in 1897.</a:t>
            </a:r>
            <a:endParaRPr lang="el-GR"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2304188738"/>
              </p:ext>
            </p:extLst>
          </p:nvPr>
        </p:nvGraphicFramePr>
        <p:xfrm>
          <a:off x="2363788" y="3278188"/>
          <a:ext cx="3059112" cy="482600"/>
        </p:xfrm>
        <a:graphic>
          <a:graphicData uri="http://schemas.openxmlformats.org/presentationml/2006/ole">
            <mc:AlternateContent xmlns:mc="http://schemas.openxmlformats.org/markup-compatibility/2006">
              <mc:Choice xmlns:v="urn:schemas-microsoft-com:vml" Requires="v">
                <p:oleObj spid="_x0000_s1081" name="Packager Shell Object" showAsIcon="1" r:id="rId3" imgW="3058920" imgH="482400" progId="Package">
                  <p:embed/>
                </p:oleObj>
              </mc:Choice>
              <mc:Fallback>
                <p:oleObj name="Packager Shell Object" showAsIcon="1" r:id="rId3" imgW="3058920" imgH="482400" progId="Package">
                  <p:embed/>
                  <p:pic>
                    <p:nvPicPr>
                      <p:cNvPr id="0" name=""/>
                      <p:cNvPicPr/>
                      <p:nvPr/>
                    </p:nvPicPr>
                    <p:blipFill>
                      <a:blip r:embed="rId4"/>
                      <a:stretch>
                        <a:fillRect/>
                      </a:stretch>
                    </p:blipFill>
                    <p:spPr>
                      <a:xfrm>
                        <a:off x="2363788" y="3278188"/>
                        <a:ext cx="3059112" cy="482600"/>
                      </a:xfrm>
                      <a:prstGeom prst="rect">
                        <a:avLst/>
                      </a:prstGeom>
                    </p:spPr>
                  </p:pic>
                </p:oleObj>
              </mc:Fallback>
            </mc:AlternateContent>
          </a:graphicData>
        </a:graphic>
      </p:graphicFrame>
      <p:pic>
        <p:nvPicPr>
          <p:cNvPr id="1026" name="Picture 2" descr="https://static01.nyt.com/images/2022/12/09/multimedia/09repatriation-grid-3-7773/09repatriation-grid-3-7773-mobileMasterAt3x.jpg?auto=webp&amp;quality=90"/>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8323" y="2506662"/>
            <a:ext cx="348261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01.nyt.com/images/2022/12/09/multimedia/09repatriation-grid-1-93a8/09repatriation-grid-1-93a8-mobileMasterAt3x.jpg?auto=webp&amp;quality=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365" y="1283112"/>
            <a:ext cx="4448175" cy="555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01.nyt.com/images/2022/12/09/multimedia/09repatriation-grid-1-7773/09repatriation-grid-1-7773-mobileMasterAt3x.jpg?auto=webp&amp;quality=9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8469" y="1283112"/>
            <a:ext cx="4461893" cy="557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549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01.nyt.com/images/2022/12/09/multimedia/09repatriation-grid-2-7773/09repatriation-grid-2-7773-mobileMasterAt3x.jpg?auto=webp&amp;quality=9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93699" y="2860623"/>
            <a:ext cx="3483683"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50595"/>
            <a:ext cx="8203487" cy="6463308"/>
          </a:xfrm>
          <a:prstGeom prst="rect">
            <a:avLst/>
          </a:prstGeom>
        </p:spPr>
        <p:txBody>
          <a:bodyPr wrap="square">
            <a:spAutoFit/>
          </a:bodyPr>
          <a:lstStyle/>
          <a:p>
            <a:r>
              <a:rPr lang="en-US" dirty="0" smtClean="0"/>
              <a:t>The Smithsonian Institution this year adopted an ethical returns policy that holds that issues of fairness could trump any legal title it might possess. Put forward as Exhibit A of its new seriousness was an announcement that it would return 29 Benin Bronzes to Nigeria.</a:t>
            </a:r>
          </a:p>
          <a:p>
            <a:r>
              <a:rPr lang="en-US" dirty="0" smtClean="0"/>
              <a:t>The bronzes, which carry that name even though they were often made from brass, ivory or wood, are not being given back as a matter of law, but, experts say, as a matter of morality. The Kingdom of Benin, in what is now southern Nigeria, had no heritage law in place in 1897 when British soldiers seized thousands of them as trophies.</a:t>
            </a:r>
          </a:p>
          <a:p>
            <a:r>
              <a:rPr lang="en-US" dirty="0" smtClean="0"/>
              <a:t>The bronzes have become a focal point for the repatriation debate. At least 50 American museums hold at least one Benin bronze and there are a total of roughly 1,100 in the U.S. So far, at least 10 museums have returned bronzes or are planning to.</a:t>
            </a:r>
          </a:p>
          <a:p>
            <a:r>
              <a:rPr lang="en-US" dirty="0" smtClean="0"/>
              <a:t>Critics complain that, among other things, such returns take treasures that showcase a country’s artistic brilliance from an international capital like Washington, where they are much seen, and send them to remote, uncertain settings. One organization, the Restitution Study Group, has sued to block the Smithsonian’s transfers. </a:t>
            </a:r>
            <a:r>
              <a:rPr lang="en-US" dirty="0" err="1" smtClean="0"/>
              <a:t>Deadria</a:t>
            </a:r>
            <a:r>
              <a:rPr lang="en-US" dirty="0" smtClean="0"/>
              <a:t> Farmer-</a:t>
            </a:r>
            <a:r>
              <a:rPr lang="en-US" dirty="0" err="1" smtClean="0"/>
              <a:t>Paellmann</a:t>
            </a:r>
            <a:r>
              <a:rPr lang="en-US" dirty="0" smtClean="0"/>
              <a:t>, executive director of the group, said her ancestors were traded as slaves from ports controlled by the Kingdom of Benin, where colonial-era rulers participated in the slave trade. She views the artifacts, some of which are said to have been created from the very metal that was exchanged for slaves, as part of her heritage and often took her daughter to see them at museums.</a:t>
            </a:r>
          </a:p>
          <a:p>
            <a:r>
              <a:rPr lang="en-US" dirty="0" smtClean="0"/>
              <a:t>https://www.nytimes.com/2022/12/13/arts/museums-looted-art-repatriation.html</a:t>
            </a:r>
            <a:endParaRPr lang="el-GR" dirty="0"/>
          </a:p>
        </p:txBody>
      </p:sp>
      <p:pic>
        <p:nvPicPr>
          <p:cNvPr id="2" name="Picture 1"/>
          <p:cNvPicPr>
            <a:picLocks noChangeAspect="1"/>
          </p:cNvPicPr>
          <p:nvPr/>
        </p:nvPicPr>
        <p:blipFill>
          <a:blip r:embed="rId3"/>
          <a:stretch>
            <a:fillRect/>
          </a:stretch>
        </p:blipFill>
        <p:spPr>
          <a:xfrm>
            <a:off x="8203487" y="531120"/>
            <a:ext cx="4095135" cy="2933141"/>
          </a:xfrm>
          <a:prstGeom prst="rect">
            <a:avLst/>
          </a:prstGeom>
        </p:spPr>
      </p:pic>
      <p:pic>
        <p:nvPicPr>
          <p:cNvPr id="3" name="Picture 2"/>
          <p:cNvPicPr>
            <a:picLocks noChangeAspect="1"/>
          </p:cNvPicPr>
          <p:nvPr/>
        </p:nvPicPr>
        <p:blipFill>
          <a:blip r:embed="rId4"/>
          <a:stretch>
            <a:fillRect/>
          </a:stretch>
        </p:blipFill>
        <p:spPr>
          <a:xfrm>
            <a:off x="667332" y="551381"/>
            <a:ext cx="6868822" cy="6061735"/>
          </a:xfrm>
          <a:prstGeom prst="rect">
            <a:avLst/>
          </a:prstGeom>
        </p:spPr>
      </p:pic>
    </p:spTree>
    <p:extLst>
      <p:ext uri="{BB962C8B-B14F-4D97-AF65-F5344CB8AC3E}">
        <p14:creationId xmlns:p14="http://schemas.microsoft.com/office/powerpoint/2010/main" val="253804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2050" name="Picture 2" descr="View of bronze plaques on wall in Art of Benin Kingdom galle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4039" y="196886"/>
            <a:ext cx="8809891" cy="66074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ew of Art of Benin Kingdom gallery, with bronze sculpture of soldier holding rifle in foreground and bronze plaques on wall in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1483" t="586" r="65496" b="229"/>
          <a:stretch/>
        </p:blipFill>
        <p:spPr bwMode="auto">
          <a:xfrm>
            <a:off x="77383" y="196886"/>
            <a:ext cx="2936656" cy="66074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823930" y="268941"/>
            <a:ext cx="340251" cy="6186309"/>
          </a:xfrm>
          <a:prstGeom prst="rect">
            <a:avLst/>
          </a:prstGeom>
        </p:spPr>
        <p:txBody>
          <a:bodyPr wrap="square">
            <a:spAutoFit/>
          </a:bodyPr>
          <a:lstStyle/>
          <a:p>
            <a:r>
              <a:rPr lang="en-US" b="1" dirty="0">
                <a:solidFill>
                  <a:srgbClr val="FF0000"/>
                </a:solidFill>
              </a:rPr>
              <a:t>Benin </a:t>
            </a:r>
            <a:endParaRPr lang="en-US" b="1" dirty="0" smtClean="0">
              <a:solidFill>
                <a:srgbClr val="FF0000"/>
              </a:solidFill>
            </a:endParaRPr>
          </a:p>
          <a:p>
            <a:endParaRPr lang="en-US" b="1" dirty="0" smtClean="0">
              <a:solidFill>
                <a:srgbClr val="FF0000"/>
              </a:solidFill>
            </a:endParaRPr>
          </a:p>
          <a:p>
            <a:endParaRPr lang="en-US" b="1" dirty="0">
              <a:solidFill>
                <a:srgbClr val="FF0000"/>
              </a:solidFill>
            </a:endParaRPr>
          </a:p>
          <a:p>
            <a:r>
              <a:rPr lang="en-US" b="1" dirty="0" smtClean="0">
                <a:solidFill>
                  <a:srgbClr val="FF0000"/>
                </a:solidFill>
              </a:rPr>
              <a:t>Kingdom </a:t>
            </a:r>
          </a:p>
          <a:p>
            <a:endParaRPr lang="en-US" b="1" dirty="0">
              <a:solidFill>
                <a:srgbClr val="FF0000"/>
              </a:solidFill>
            </a:endParaRPr>
          </a:p>
          <a:p>
            <a:endParaRPr lang="en-US" b="1" dirty="0" smtClean="0">
              <a:solidFill>
                <a:srgbClr val="FF0000"/>
              </a:solidFill>
            </a:endParaRPr>
          </a:p>
          <a:p>
            <a:r>
              <a:rPr lang="en-US" b="1" dirty="0" smtClean="0">
                <a:solidFill>
                  <a:srgbClr val="FF0000"/>
                </a:solidFill>
              </a:rPr>
              <a:t>Gallery</a:t>
            </a:r>
            <a:endParaRPr lang="el-GR" b="1" dirty="0">
              <a:solidFill>
                <a:srgbClr val="FF0000"/>
              </a:solidFill>
            </a:endParaRPr>
          </a:p>
        </p:txBody>
      </p:sp>
    </p:spTree>
    <p:extLst>
      <p:ext uri="{BB962C8B-B14F-4D97-AF65-F5344CB8AC3E}">
        <p14:creationId xmlns:p14="http://schemas.microsoft.com/office/powerpoint/2010/main" val="401311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www.nourbese.com/wp-content/uploads/2011/10/Zong_cov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413" y="-795"/>
            <a:ext cx="4477269" cy="68587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flecting on, Reframing, and Revising Approaches to Texts: Teaching M.  NourbeSe Philip's Zong!*, Again – Welcome to Pedagogy &amp; American Literary  Stud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302" y="235364"/>
            <a:ext cx="4834773" cy="638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6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3.amazonaws.com/media.harvardartmuseums.org/production/file_uploads/CalendarEvent/images/000/000/846/hero/1943.1065_47915591_F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95" t="1374" r="11853" b="-227"/>
          <a:stretch/>
        </p:blipFill>
        <p:spPr bwMode="auto">
          <a:xfrm>
            <a:off x="-161313" y="-35049"/>
            <a:ext cx="4062675" cy="6741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ief Fragment: Attendant with Bowls | Harvard Art Museu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2058" y="259420"/>
            <a:ext cx="3967361" cy="61528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Relief Fragment: Attendant with Bowls | Harvard Art Museu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0115" y="259420"/>
            <a:ext cx="3502732" cy="6598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49157"/>
            <a:ext cx="8090115" cy="677108"/>
          </a:xfrm>
          <a:prstGeom prst="rect">
            <a:avLst/>
          </a:prstGeom>
        </p:spPr>
        <p:txBody>
          <a:bodyPr wrap="square">
            <a:spAutoFit/>
          </a:bodyPr>
          <a:lstStyle/>
          <a:p>
            <a:r>
              <a:rPr lang="en-US" sz="2000" b="1" dirty="0"/>
              <a:t>Persepolis (City of the Persians) </a:t>
            </a:r>
            <a:r>
              <a:rPr lang="en-US" dirty="0"/>
              <a:t>is the Greek name for one of the capitals of the </a:t>
            </a:r>
            <a:r>
              <a:rPr lang="en-US" dirty="0" err="1"/>
              <a:t>Achaemenid</a:t>
            </a:r>
            <a:r>
              <a:rPr lang="en-US" dirty="0"/>
              <a:t> Persian empire (c. 550–330 BCE). </a:t>
            </a:r>
            <a:r>
              <a:rPr lang="en-US" dirty="0" smtClean="0"/>
              <a:t>Page 197</a:t>
            </a:r>
            <a:endParaRPr lang="el-GR" dirty="0"/>
          </a:p>
        </p:txBody>
      </p:sp>
      <p:sp>
        <p:nvSpPr>
          <p:cNvPr id="2" name="Rectangle 1"/>
          <p:cNvSpPr/>
          <p:nvPr/>
        </p:nvSpPr>
        <p:spPr>
          <a:xfrm>
            <a:off x="0" y="0"/>
            <a:ext cx="1327864" cy="461665"/>
          </a:xfrm>
          <a:prstGeom prst="rect">
            <a:avLst/>
          </a:prstGeom>
        </p:spPr>
        <p:txBody>
          <a:bodyPr wrap="none">
            <a:spAutoFit/>
          </a:bodyPr>
          <a:lstStyle/>
          <a:p>
            <a:r>
              <a:rPr lang="en-US" sz="2400" b="1" dirty="0"/>
              <a:t>Page 197</a:t>
            </a:r>
          </a:p>
        </p:txBody>
      </p:sp>
    </p:spTree>
    <p:extLst>
      <p:ext uri="{BB962C8B-B14F-4D97-AF65-F5344CB8AC3E}">
        <p14:creationId xmlns:p14="http://schemas.microsoft.com/office/powerpoint/2010/main" val="2129268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5" y="805912"/>
            <a:ext cx="6353432" cy="1425844"/>
          </a:xfrm>
        </p:spPr>
        <p:txBody>
          <a:bodyPr>
            <a:normAutofit fontScale="90000"/>
          </a:bodyPr>
          <a:lstStyle/>
          <a:p>
            <a:r>
              <a:rPr lang="en-US" sz="3100" b="1" dirty="0" smtClean="0"/>
              <a:t>Page 197</a:t>
            </a:r>
            <a:r>
              <a:rPr lang="en-US" sz="4000" dirty="0" smtClean="0"/>
              <a:t/>
            </a:r>
            <a:br>
              <a:rPr lang="en-US" sz="4000" dirty="0" smtClean="0"/>
            </a:br>
            <a:r>
              <a:rPr lang="en-US" sz="4000" dirty="0" smtClean="0"/>
              <a:t/>
            </a:r>
            <a:br>
              <a:rPr lang="en-US" sz="4000" dirty="0" smtClean="0"/>
            </a:br>
            <a:r>
              <a:rPr lang="en-US" sz="4000" dirty="0" smtClean="0"/>
              <a:t>Gilles </a:t>
            </a:r>
            <a:r>
              <a:rPr lang="en-US" sz="4000" dirty="0" err="1" smtClean="0"/>
              <a:t>Peress</a:t>
            </a:r>
            <a:r>
              <a:rPr lang="en-US" sz="4000" dirty="0" smtClean="0"/>
              <a:t>, </a:t>
            </a:r>
            <a:r>
              <a:rPr lang="en-US" sz="4000" i="1" dirty="0"/>
              <a:t>Telex Iran: In the Name of </a:t>
            </a:r>
            <a:r>
              <a:rPr lang="en-US" sz="4000" i="1" dirty="0" smtClean="0"/>
              <a:t>Revolution </a:t>
            </a:r>
            <a:r>
              <a:rPr lang="en-US" sz="4000" dirty="0" smtClean="0"/>
              <a:t>(1984, 1997)</a:t>
            </a:r>
            <a:endParaRPr lang="el-GR" sz="4000" dirty="0"/>
          </a:p>
        </p:txBody>
      </p:sp>
      <p:pic>
        <p:nvPicPr>
          <p:cNvPr id="6" name="Picture 5"/>
          <p:cNvPicPr>
            <a:picLocks noChangeAspect="1"/>
          </p:cNvPicPr>
          <p:nvPr/>
        </p:nvPicPr>
        <p:blipFill>
          <a:blip r:embed="rId2"/>
          <a:stretch>
            <a:fillRect/>
          </a:stretch>
        </p:blipFill>
        <p:spPr>
          <a:xfrm>
            <a:off x="451976" y="2494079"/>
            <a:ext cx="5743077" cy="3821480"/>
          </a:xfrm>
          <a:prstGeom prst="rect">
            <a:avLst/>
          </a:prstGeom>
        </p:spPr>
      </p:pic>
      <p:pic>
        <p:nvPicPr>
          <p:cNvPr id="7" name="Picture 6"/>
          <p:cNvPicPr>
            <a:picLocks noChangeAspect="1"/>
          </p:cNvPicPr>
          <p:nvPr/>
        </p:nvPicPr>
        <p:blipFill>
          <a:blip r:embed="rId3"/>
          <a:stretch>
            <a:fillRect/>
          </a:stretch>
        </p:blipFill>
        <p:spPr>
          <a:xfrm>
            <a:off x="6550359" y="-70562"/>
            <a:ext cx="5157591" cy="3416904"/>
          </a:xfrm>
          <a:prstGeom prst="rect">
            <a:avLst/>
          </a:prstGeom>
        </p:spPr>
      </p:pic>
      <p:pic>
        <p:nvPicPr>
          <p:cNvPr id="8" name="Picture 7"/>
          <p:cNvPicPr>
            <a:picLocks noChangeAspect="1"/>
          </p:cNvPicPr>
          <p:nvPr/>
        </p:nvPicPr>
        <p:blipFill>
          <a:blip r:embed="rId4"/>
          <a:stretch>
            <a:fillRect/>
          </a:stretch>
        </p:blipFill>
        <p:spPr>
          <a:xfrm>
            <a:off x="6492918" y="3346342"/>
            <a:ext cx="5272475" cy="3511658"/>
          </a:xfrm>
          <a:prstGeom prst="rect">
            <a:avLst/>
          </a:prstGeom>
        </p:spPr>
      </p:pic>
    </p:spTree>
    <p:extLst>
      <p:ext uri="{BB962C8B-B14F-4D97-AF65-F5344CB8AC3E}">
        <p14:creationId xmlns:p14="http://schemas.microsoft.com/office/powerpoint/2010/main" val="3395294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939" y="588936"/>
            <a:ext cx="10795861" cy="5588027"/>
          </a:xfrm>
        </p:spPr>
        <p:txBody>
          <a:bodyPr/>
          <a:lstStyle/>
          <a:p>
            <a:r>
              <a:rPr lang="en-US" sz="3200" dirty="0"/>
              <a:t>The world is tense. On social media are those who cheer for war. Reading these experts and those who only believe themselves to be experts I can see the blitheness of their tone, their detachment from the real consequences of war and the casual cruelty their detachment allows for. When these people declare that the important thing now is war with Iran they say it not at all caring how many people are already suffering in Iran or how many people are likely to suffer in the case of a war. What they seem to care about is not having to change their essential faith in American superiority, a superiority which can only imagine other people as disposable terms in the search for power and wealth. (p. 202</a:t>
            </a:r>
            <a:r>
              <a:rPr lang="en-US" sz="3200" dirty="0" smtClean="0"/>
              <a:t>)</a:t>
            </a:r>
            <a:endParaRPr lang="el-GR" dirty="0"/>
          </a:p>
        </p:txBody>
      </p:sp>
    </p:spTree>
    <p:extLst>
      <p:ext uri="{BB962C8B-B14F-4D97-AF65-F5344CB8AC3E}">
        <p14:creationId xmlns:p14="http://schemas.microsoft.com/office/powerpoint/2010/main" val="2947358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98599"/>
            <a:ext cx="3137949" cy="44286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6427" y="5455403"/>
            <a:ext cx="2898183" cy="369332"/>
          </a:xfrm>
          <a:prstGeom prst="rect">
            <a:avLst/>
          </a:prstGeom>
        </p:spPr>
        <p:txBody>
          <a:bodyPr wrap="square">
            <a:spAutoFit/>
          </a:bodyPr>
          <a:lstStyle/>
          <a:p>
            <a:r>
              <a:rPr lang="en-US" dirty="0"/>
              <a:t>Canal</a:t>
            </a:r>
            <a:r>
              <a:rPr lang="en-US" dirty="0" smtClean="0"/>
              <a:t>+ </a:t>
            </a:r>
            <a:r>
              <a:rPr lang="en-US" dirty="0"/>
              <a:t>2015–2020</a:t>
            </a:r>
            <a:endParaRPr lang="el-GR" dirty="0"/>
          </a:p>
        </p:txBody>
      </p:sp>
      <p:sp>
        <p:nvSpPr>
          <p:cNvPr id="5" name="Rectangle 4"/>
          <p:cNvSpPr/>
          <p:nvPr/>
        </p:nvSpPr>
        <p:spPr>
          <a:xfrm>
            <a:off x="0" y="6142593"/>
            <a:ext cx="4928461" cy="646331"/>
          </a:xfrm>
          <a:prstGeom prst="rect">
            <a:avLst/>
          </a:prstGeom>
        </p:spPr>
        <p:txBody>
          <a:bodyPr wrap="square">
            <a:spAutoFit/>
          </a:bodyPr>
          <a:lstStyle/>
          <a:p>
            <a:r>
              <a:rPr lang="en-US" dirty="0"/>
              <a:t>a way of rethinking spy fiction </a:t>
            </a:r>
            <a:endParaRPr lang="en-US" dirty="0" smtClean="0"/>
          </a:p>
          <a:p>
            <a:r>
              <a:rPr lang="en-US" dirty="0" smtClean="0"/>
              <a:t>in </a:t>
            </a:r>
            <a:r>
              <a:rPr lang="en-US" dirty="0"/>
              <a:t>its relation to the </a:t>
            </a:r>
            <a:r>
              <a:rPr lang="en-US" dirty="0" smtClean="0"/>
              <a:t>world </a:t>
            </a:r>
            <a:endParaRPr lang="el-GR" dirty="0"/>
          </a:p>
        </p:txBody>
      </p:sp>
      <p:pic>
        <p:nvPicPr>
          <p:cNvPr id="5128" name="Picture 8" descr="Movie Churches: Winter Light (19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724" y="580741"/>
            <a:ext cx="3393537" cy="61997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6427" y="180631"/>
            <a:ext cx="1483548" cy="400110"/>
          </a:xfrm>
          <a:prstGeom prst="rect">
            <a:avLst/>
          </a:prstGeom>
        </p:spPr>
        <p:txBody>
          <a:bodyPr wrap="none">
            <a:spAutoFit/>
          </a:bodyPr>
          <a:lstStyle/>
          <a:p>
            <a:r>
              <a:rPr lang="en-US" sz="2000" b="1" dirty="0"/>
              <a:t>page </a:t>
            </a:r>
            <a:r>
              <a:rPr lang="en-US" sz="2000" b="1" dirty="0" smtClean="0"/>
              <a:t>203-04</a:t>
            </a:r>
            <a:endParaRPr lang="el-GR" sz="2000" b="1" dirty="0"/>
          </a:p>
        </p:txBody>
      </p:sp>
      <p:sp>
        <p:nvSpPr>
          <p:cNvPr id="3" name="Rectangle 2"/>
          <p:cNvSpPr/>
          <p:nvPr/>
        </p:nvSpPr>
        <p:spPr>
          <a:xfrm>
            <a:off x="4253797" y="-19424"/>
            <a:ext cx="1613390" cy="400110"/>
          </a:xfrm>
          <a:prstGeom prst="rect">
            <a:avLst/>
          </a:prstGeom>
        </p:spPr>
        <p:txBody>
          <a:bodyPr wrap="none">
            <a:spAutoFit/>
          </a:bodyPr>
          <a:lstStyle/>
          <a:p>
            <a:r>
              <a:rPr lang="en-US" sz="2000" b="1" dirty="0"/>
              <a:t>page </a:t>
            </a:r>
            <a:r>
              <a:rPr lang="en-US" sz="2000" b="1" dirty="0" smtClean="0"/>
              <a:t>191-193</a:t>
            </a:r>
            <a:endParaRPr lang="el-GR" sz="2000" b="1" dirty="0"/>
          </a:p>
        </p:txBody>
      </p:sp>
      <p:pic>
        <p:nvPicPr>
          <p:cNvPr id="6" name="Picture 5"/>
          <p:cNvPicPr>
            <a:picLocks noChangeAspect="1"/>
          </p:cNvPicPr>
          <p:nvPr/>
        </p:nvPicPr>
        <p:blipFill>
          <a:blip r:embed="rId4"/>
          <a:stretch>
            <a:fillRect/>
          </a:stretch>
        </p:blipFill>
        <p:spPr>
          <a:xfrm>
            <a:off x="7625758" y="1421243"/>
            <a:ext cx="3563774" cy="4721350"/>
          </a:xfrm>
          <a:prstGeom prst="rect">
            <a:avLst/>
          </a:prstGeom>
        </p:spPr>
      </p:pic>
      <p:sp>
        <p:nvSpPr>
          <p:cNvPr id="7" name="Rectangle 6"/>
          <p:cNvSpPr/>
          <p:nvPr/>
        </p:nvSpPr>
        <p:spPr>
          <a:xfrm>
            <a:off x="7971008" y="380686"/>
            <a:ext cx="2893303" cy="923330"/>
          </a:xfrm>
          <a:prstGeom prst="rect">
            <a:avLst/>
          </a:prstGeom>
        </p:spPr>
        <p:txBody>
          <a:bodyPr wrap="square">
            <a:spAutoFit/>
          </a:bodyPr>
          <a:lstStyle/>
          <a:p>
            <a:r>
              <a:rPr lang="en-US" dirty="0">
                <a:solidFill>
                  <a:srgbClr val="000000"/>
                </a:solidFill>
                <a:latin typeface="Arial" panose="020B0604020202020204" pitchFamily="34" charset="0"/>
              </a:rPr>
              <a:t>Iranian drama film </a:t>
            </a:r>
            <a:r>
              <a:rPr lang="en-US" dirty="0" smtClean="0">
                <a:solidFill>
                  <a:srgbClr val="000000"/>
                </a:solidFill>
                <a:latin typeface="Arial" panose="020B0604020202020204" pitchFamily="34" charset="0"/>
              </a:rPr>
              <a:t>by</a:t>
            </a:r>
          </a:p>
          <a:p>
            <a:r>
              <a:rPr lang="en-US" dirty="0" smtClean="0">
                <a:solidFill>
                  <a:srgbClr val="000000"/>
                </a:solidFill>
                <a:latin typeface="Arial" panose="020B0604020202020204" pitchFamily="34" charset="0"/>
              </a:rPr>
              <a:t>Abbas </a:t>
            </a:r>
            <a:r>
              <a:rPr lang="en-US" dirty="0" err="1" smtClean="0">
                <a:solidFill>
                  <a:srgbClr val="000000"/>
                </a:solidFill>
                <a:latin typeface="Arial" panose="020B0604020202020204" pitchFamily="34" charset="0"/>
              </a:rPr>
              <a:t>Kiarostami</a:t>
            </a:r>
            <a:r>
              <a:rPr lang="en-US" dirty="0" smtClean="0">
                <a:solidFill>
                  <a:srgbClr val="000000"/>
                </a:solidFill>
                <a:latin typeface="Arial" panose="020B0604020202020204" pitchFamily="34" charset="0"/>
              </a:rPr>
              <a:t>, 1994</a:t>
            </a:r>
          </a:p>
          <a:p>
            <a:r>
              <a:rPr lang="en-US" b="1" dirty="0" smtClean="0">
                <a:solidFill>
                  <a:srgbClr val="000000"/>
                </a:solidFill>
                <a:latin typeface="Arial" panose="020B0604020202020204" pitchFamily="34" charset="0"/>
              </a:rPr>
              <a:t>Page 234-235</a:t>
            </a:r>
            <a:endParaRPr lang="el-GR" b="1" dirty="0"/>
          </a:p>
        </p:txBody>
      </p:sp>
    </p:spTree>
    <p:extLst>
      <p:ext uri="{BB962C8B-B14F-4D97-AF65-F5344CB8AC3E}">
        <p14:creationId xmlns:p14="http://schemas.microsoft.com/office/powerpoint/2010/main" val="815662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68" y="0"/>
            <a:ext cx="11282766" cy="735255"/>
          </a:xfrm>
        </p:spPr>
        <p:txBody>
          <a:bodyPr>
            <a:noAutofit/>
          </a:bodyPr>
          <a:lstStyle/>
          <a:p>
            <a:r>
              <a:rPr lang="en-US" sz="2800" dirty="0"/>
              <a:t>The 2010 Haiti earthquake was a catastrophic magnitude 7.0 Mw earthquake</a:t>
            </a:r>
            <a:endParaRPr lang="el-GR" sz="2800" dirty="0"/>
          </a:p>
        </p:txBody>
      </p:sp>
      <p:pic>
        <p:nvPicPr>
          <p:cNvPr id="2050" name="Picture 2" descr="https://caricom.org/wp-content/uploads/earthquak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568" y="735255"/>
            <a:ext cx="11254115" cy="599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7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vmfa-dmz-new.piction.com/piction/ump.di?e=55FA019AFBB84E5C0EF83A4D74CA8AD2D33C485A7FDBC8D834A92E854384F167&amp;s=21&amp;se=619188206&amp;v=1&amp;f=xx77_93_v1_TF_201211_o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6712" y="1855122"/>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mana masqueraders with chi wara headdress Bamako region, Mali Photograph by Eliot Elisofon, 1971 National Museum of African Art Smithsonian Instit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032" y="1339308"/>
            <a:ext cx="3289608" cy="50221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adcrest in Form of an Antelope with Kid (chi wara) Mali, Bamana people, 1st half of 20th century Wood Gift of Samuel Rubin (61.85.2) Height: 76 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640" y="350054"/>
            <a:ext cx="4667660" cy="6232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0"/>
            <a:ext cx="2728451" cy="369332"/>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antelope </a:t>
            </a:r>
            <a:r>
              <a:rPr lang="en-US" dirty="0" smtClean="0">
                <a:latin typeface="Times New Roman" panose="02020603050405020304" pitchFamily="18" charset="0"/>
                <a:ea typeface="Calibri" panose="020F0502020204030204" pitchFamily="34" charset="0"/>
              </a:rPr>
              <a:t>headdresses </a:t>
            </a:r>
            <a:endParaRPr lang="el-GR" dirty="0"/>
          </a:p>
        </p:txBody>
      </p:sp>
      <p:sp>
        <p:nvSpPr>
          <p:cNvPr id="5" name="Rectangle 4"/>
          <p:cNvSpPr/>
          <p:nvPr/>
        </p:nvSpPr>
        <p:spPr>
          <a:xfrm>
            <a:off x="1" y="350054"/>
            <a:ext cx="2551470" cy="369332"/>
          </a:xfrm>
          <a:prstGeom prst="rect">
            <a:avLst/>
          </a:prstGeom>
        </p:spPr>
        <p:txBody>
          <a:bodyPr wrap="square">
            <a:spAutoFit/>
          </a:bodyPr>
          <a:lstStyle/>
          <a:p>
            <a:r>
              <a:rPr lang="en-US" dirty="0"/>
              <a:t>"Ci </a:t>
            </a:r>
            <a:r>
              <a:rPr lang="en-US" dirty="0" err="1"/>
              <a:t>wara</a:t>
            </a:r>
            <a:r>
              <a:rPr lang="en-US" dirty="0"/>
              <a:t>" headdresses</a:t>
            </a:r>
            <a:endParaRPr lang="el-GR" dirty="0"/>
          </a:p>
        </p:txBody>
      </p:sp>
    </p:spTree>
    <p:extLst>
      <p:ext uri="{BB962C8B-B14F-4D97-AF65-F5344CB8AC3E}">
        <p14:creationId xmlns:p14="http://schemas.microsoft.com/office/powerpoint/2010/main" val="235460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0902" y="681925"/>
            <a:ext cx="6006883" cy="1039760"/>
          </a:xfrm>
        </p:spPr>
        <p:txBody>
          <a:bodyPr>
            <a:normAutofit fontScale="90000"/>
          </a:bodyPr>
          <a:lstStyle/>
          <a:p>
            <a:r>
              <a:rPr lang="en-US" dirty="0" smtClean="0"/>
              <a:t>Canopy </a:t>
            </a:r>
            <a:r>
              <a:rPr lang="en-US" dirty="0"/>
              <a:t>1994</a:t>
            </a:r>
            <a:br>
              <a:rPr lang="en-US" dirty="0"/>
            </a:br>
            <a:r>
              <a:rPr lang="en-US" dirty="0"/>
              <a:t>Harvard Yard, Cambridge, </a:t>
            </a:r>
            <a:r>
              <a:rPr lang="en-US" dirty="0" smtClean="0"/>
              <a:t>Massachusetts  </a:t>
            </a:r>
            <a:endParaRPr lang="el-GR" dirty="0"/>
          </a:p>
        </p:txBody>
      </p:sp>
      <p:pic>
        <p:nvPicPr>
          <p:cNvPr id="5" name="Picture 4"/>
          <p:cNvPicPr>
            <a:picLocks noChangeAspect="1"/>
          </p:cNvPicPr>
          <p:nvPr/>
        </p:nvPicPr>
        <p:blipFill>
          <a:blip r:embed="rId2"/>
          <a:stretch>
            <a:fillRect/>
          </a:stretch>
        </p:blipFill>
        <p:spPr>
          <a:xfrm>
            <a:off x="838200" y="2076773"/>
            <a:ext cx="2848201" cy="4188754"/>
          </a:xfrm>
          <a:prstGeom prst="rect">
            <a:avLst/>
          </a:prstGeom>
        </p:spPr>
      </p:pic>
      <p:pic>
        <p:nvPicPr>
          <p:cNvPr id="6" name="Picture 5"/>
          <p:cNvPicPr>
            <a:picLocks noChangeAspect="1"/>
          </p:cNvPicPr>
          <p:nvPr/>
        </p:nvPicPr>
        <p:blipFill>
          <a:blip r:embed="rId3"/>
          <a:stretch>
            <a:fillRect/>
          </a:stretch>
        </p:blipFill>
        <p:spPr>
          <a:xfrm>
            <a:off x="88468" y="563603"/>
            <a:ext cx="4762500" cy="495300"/>
          </a:xfrm>
          <a:prstGeom prst="rect">
            <a:avLst/>
          </a:prstGeom>
        </p:spPr>
      </p:pic>
      <p:pic>
        <p:nvPicPr>
          <p:cNvPr id="9" name="Picture 8"/>
          <p:cNvPicPr>
            <a:picLocks noChangeAspect="1"/>
          </p:cNvPicPr>
          <p:nvPr/>
        </p:nvPicPr>
        <p:blipFill>
          <a:blip r:embed="rId4"/>
          <a:stretch>
            <a:fillRect/>
          </a:stretch>
        </p:blipFill>
        <p:spPr>
          <a:xfrm>
            <a:off x="4169044" y="2076773"/>
            <a:ext cx="2898184" cy="4291793"/>
          </a:xfrm>
          <a:prstGeom prst="rect">
            <a:avLst/>
          </a:prstGeom>
        </p:spPr>
      </p:pic>
      <p:sp>
        <p:nvSpPr>
          <p:cNvPr id="10" name="Rectangle 9"/>
          <p:cNvSpPr/>
          <p:nvPr/>
        </p:nvSpPr>
        <p:spPr>
          <a:xfrm>
            <a:off x="7549871" y="2469418"/>
            <a:ext cx="4352827" cy="3170099"/>
          </a:xfrm>
          <a:prstGeom prst="rect">
            <a:avLst/>
          </a:prstGeom>
        </p:spPr>
        <p:txBody>
          <a:bodyPr wrap="square">
            <a:spAutoFit/>
          </a:bodyPr>
          <a:lstStyle/>
          <a:p>
            <a:r>
              <a:rPr lang="en-US" sz="2000" dirty="0"/>
              <a:t>Ward said he found himself presented with two options: to be positioned in the sense of appearing to celebrate the institution or to be positioned by somehow seeming to critique it. He didn’t want to be in either of those positions</a:t>
            </a:r>
            <a:r>
              <a:rPr lang="en-US" dirty="0" smtClean="0"/>
              <a:t>.</a:t>
            </a:r>
          </a:p>
          <a:p>
            <a:endParaRPr lang="en-US" dirty="0"/>
          </a:p>
          <a:p>
            <a:endParaRPr lang="en-US" dirty="0" smtClean="0"/>
          </a:p>
          <a:p>
            <a:r>
              <a:rPr lang="en-US" sz="2400" b="1" dirty="0" smtClean="0"/>
              <a:t>There </a:t>
            </a:r>
            <a:r>
              <a:rPr lang="en-US" sz="2400" b="1" dirty="0"/>
              <a:t>is no view from </a:t>
            </a:r>
            <a:r>
              <a:rPr lang="en-US" sz="2400" b="1" dirty="0" smtClean="0"/>
              <a:t>nowhere</a:t>
            </a:r>
            <a:endParaRPr lang="el-GR" sz="2400" b="1" dirty="0"/>
          </a:p>
        </p:txBody>
      </p:sp>
      <p:sp>
        <p:nvSpPr>
          <p:cNvPr id="3" name="Rectangle 2"/>
          <p:cNvSpPr/>
          <p:nvPr/>
        </p:nvSpPr>
        <p:spPr>
          <a:xfrm>
            <a:off x="7549871" y="6045400"/>
            <a:ext cx="1671621" cy="707886"/>
          </a:xfrm>
          <a:prstGeom prst="rect">
            <a:avLst/>
          </a:prstGeom>
        </p:spPr>
        <p:txBody>
          <a:bodyPr wrap="square">
            <a:spAutoFit/>
          </a:bodyPr>
          <a:lstStyle/>
          <a:p>
            <a:r>
              <a:rPr lang="en-US" sz="2000" b="1" dirty="0"/>
              <a:t>page </a:t>
            </a:r>
            <a:r>
              <a:rPr lang="en-US" sz="2000" b="1" dirty="0" smtClean="0"/>
              <a:t>217 -218</a:t>
            </a:r>
            <a:r>
              <a:rPr lang="en-US" sz="2000" b="1" dirty="0"/>
              <a:t/>
            </a:r>
            <a:br>
              <a:rPr lang="en-US" sz="2000" b="1" dirty="0"/>
            </a:br>
            <a:endParaRPr lang="el-GR" sz="2000" b="1" dirty="0"/>
          </a:p>
        </p:txBody>
      </p:sp>
    </p:spTree>
    <p:extLst>
      <p:ext uri="{BB962C8B-B14F-4D97-AF65-F5344CB8AC3E}">
        <p14:creationId xmlns:p14="http://schemas.microsoft.com/office/powerpoint/2010/main" val="3530988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8325" y="0"/>
            <a:ext cx="4633992" cy="883403"/>
          </a:xfrm>
        </p:spPr>
        <p:txBody>
          <a:bodyPr>
            <a:normAutofit fontScale="90000"/>
          </a:bodyPr>
          <a:lstStyle/>
          <a:p>
            <a:r>
              <a:rPr lang="en-US" sz="3100" dirty="0"/>
              <a:t>Hans </a:t>
            </a:r>
            <a:r>
              <a:rPr lang="en-US" sz="3100" dirty="0" smtClean="0"/>
              <a:t>Holbein </a:t>
            </a:r>
            <a:r>
              <a:rPr lang="en-US" sz="3100" dirty="0"/>
              <a:t>t</a:t>
            </a:r>
            <a:r>
              <a:rPr lang="en-US" sz="3100" dirty="0" smtClean="0"/>
              <a:t>he Younger, </a:t>
            </a:r>
            <a:br>
              <a:rPr lang="en-US" sz="3100" dirty="0" smtClean="0"/>
            </a:br>
            <a:r>
              <a:rPr lang="en-US" sz="3100" b="1" i="1" dirty="0" smtClean="0"/>
              <a:t>The </a:t>
            </a:r>
            <a:r>
              <a:rPr lang="en-US" sz="3100" b="1" i="1" dirty="0"/>
              <a:t>Dead Christ in the Tomb</a:t>
            </a:r>
            <a:r>
              <a:rPr lang="en-US" b="1" i="1" dirty="0"/>
              <a:t> </a:t>
            </a:r>
            <a:endParaRPr lang="el-GR" b="1" i="1" dirty="0"/>
          </a:p>
        </p:txBody>
      </p:sp>
      <p:pic>
        <p:nvPicPr>
          <p:cNvPr id="2052" name="Picture 4" descr="Hans Holbein, The Body of the Dead Christ, Bas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80" y="1024065"/>
            <a:ext cx="12377980" cy="59424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Body of the Dead Christ in the Tomb by Hans Holbein the Younger – my  daily art displ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7964"/>
            <a:ext cx="5841496" cy="236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38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4982"/>
            <a:ext cx="9034071" cy="6703017"/>
          </a:xfrm>
        </p:spPr>
        <p:txBody>
          <a:bodyPr>
            <a:normAutofit fontScale="77500" lnSpcReduction="20000"/>
          </a:bodyPr>
          <a:lstStyle/>
          <a:p>
            <a:pPr marL="0" indent="0">
              <a:buNone/>
            </a:pPr>
            <a:r>
              <a:rPr lang="en-US" dirty="0" smtClean="0"/>
              <a:t>employed </a:t>
            </a:r>
            <a:r>
              <a:rPr lang="en-US" dirty="0"/>
              <a:t>in the context of Native American studies by </a:t>
            </a:r>
            <a:r>
              <a:rPr lang="en-US" dirty="0" smtClean="0"/>
              <a:t>cultural </a:t>
            </a:r>
            <a:r>
              <a:rPr lang="en-US" dirty="0"/>
              <a:t>theorist </a:t>
            </a:r>
            <a:r>
              <a:rPr lang="en-US" b="1" dirty="0"/>
              <a:t>Gerald </a:t>
            </a:r>
            <a:r>
              <a:rPr lang="en-US" b="1" dirty="0" err="1" smtClean="0"/>
              <a:t>Vizenor</a:t>
            </a:r>
            <a:r>
              <a:rPr lang="en-US" b="1" dirty="0" smtClean="0"/>
              <a:t> </a:t>
            </a:r>
            <a:r>
              <a:rPr lang="en-US" dirty="0" smtClean="0"/>
              <a:t>(1993 </a:t>
            </a:r>
            <a:r>
              <a:rPr lang="en-US" i="1" dirty="0" smtClean="0"/>
              <a:t>Manifest </a:t>
            </a:r>
            <a:r>
              <a:rPr lang="en-US" i="1" dirty="0"/>
              <a:t>Manners: Narratives on </a:t>
            </a:r>
            <a:r>
              <a:rPr lang="en-US" i="1" dirty="0" err="1"/>
              <a:t>Postindian</a:t>
            </a:r>
            <a:r>
              <a:rPr lang="en-US" i="1" dirty="0"/>
              <a:t> </a:t>
            </a:r>
            <a:r>
              <a:rPr lang="en-US" i="1" dirty="0" smtClean="0"/>
              <a:t>Survivance)</a:t>
            </a:r>
          </a:p>
          <a:p>
            <a:r>
              <a:rPr lang="en-US" dirty="0" smtClean="0"/>
              <a:t>There </a:t>
            </a:r>
            <a:r>
              <a:rPr lang="en-US" dirty="0"/>
              <a:t>he explains that "Survivance is an active sense of presence, the continuance of native stories, not a mere reaction, or a survivable name. Native survivance stories are renunciations of dominance, tragedy and </a:t>
            </a:r>
            <a:r>
              <a:rPr lang="en-US" dirty="0" err="1"/>
              <a:t>victimry</a:t>
            </a:r>
            <a:r>
              <a:rPr lang="en-US" dirty="0" smtClean="0"/>
              <a:t>".</a:t>
            </a:r>
          </a:p>
          <a:p>
            <a:r>
              <a:rPr lang="en-US" dirty="0" smtClean="0"/>
              <a:t>by </a:t>
            </a:r>
            <a:r>
              <a:rPr lang="en-US" dirty="0"/>
              <a:t>changing the suffix from -al to -</a:t>
            </a:r>
            <a:r>
              <a:rPr lang="en-US" dirty="0" err="1"/>
              <a:t>ance</a:t>
            </a:r>
            <a:r>
              <a:rPr lang="en-US" dirty="0"/>
              <a:t>, </a:t>
            </a:r>
            <a:r>
              <a:rPr lang="en-US" dirty="0" err="1" smtClean="0"/>
              <a:t>Vizenor</a:t>
            </a:r>
            <a:r>
              <a:rPr lang="en-US" dirty="0" smtClean="0"/>
              <a:t> insists on </a:t>
            </a:r>
            <a:r>
              <a:rPr lang="en-US" dirty="0"/>
              <a:t>an active survival, in which contemporary Native American peoples go beyond merely subsisting in the ruins of tribal cultures to actively inheriting and refashioning those cultures for the postmodern age</a:t>
            </a:r>
            <a:r>
              <a:rPr lang="en-US" dirty="0" smtClean="0"/>
              <a:t>.</a:t>
            </a:r>
          </a:p>
          <a:p>
            <a:r>
              <a:rPr lang="en-US" dirty="0" smtClean="0"/>
              <a:t> </a:t>
            </a:r>
            <a:r>
              <a:rPr lang="en-US" dirty="0"/>
              <a:t>The Cherokee-descent poet Diane </a:t>
            </a:r>
            <a:r>
              <a:rPr lang="en-US" dirty="0" err="1"/>
              <a:t>Glancy</a:t>
            </a:r>
            <a:r>
              <a:rPr lang="en-US" dirty="0"/>
              <a:t> demonstrates the ways that an imprecise term can inspire creativity by reconfiguring it: "Poetry is rebound. A turn of writing. (Sur)</a:t>
            </a:r>
            <a:r>
              <a:rPr lang="en-US" dirty="0" err="1"/>
              <a:t>vivance</a:t>
            </a:r>
            <a:r>
              <a:rPr lang="en-US" dirty="0"/>
              <a:t>: Sur – a survival outside survival. </a:t>
            </a:r>
            <a:r>
              <a:rPr lang="en-US" dirty="0" err="1"/>
              <a:t>Vivance</a:t>
            </a:r>
            <a:r>
              <a:rPr lang="en-US" dirty="0"/>
              <a:t> – the vitality of it</a:t>
            </a:r>
            <a:r>
              <a:rPr lang="en-US" dirty="0" smtClean="0"/>
              <a:t>."</a:t>
            </a:r>
            <a:endParaRPr lang="en-US" dirty="0"/>
          </a:p>
          <a:p>
            <a:r>
              <a:rPr lang="en-US" dirty="0" err="1"/>
              <a:t>Vizenor</a:t>
            </a:r>
            <a:r>
              <a:rPr lang="en-US" dirty="0"/>
              <a:t> frequently defines "survivance" in opposition to "</a:t>
            </a:r>
            <a:r>
              <a:rPr lang="en-US" dirty="0" err="1" smtClean="0"/>
              <a:t>victimry</a:t>
            </a:r>
            <a:r>
              <a:rPr lang="en-US" dirty="0" smtClean="0"/>
              <a:t>“</a:t>
            </a:r>
          </a:p>
          <a:p>
            <a:r>
              <a:rPr lang="en-US" dirty="0" err="1" smtClean="0"/>
              <a:t>Vizenor's</a:t>
            </a:r>
            <a:r>
              <a:rPr lang="en-US" dirty="0" smtClean="0"/>
              <a:t> </a:t>
            </a:r>
            <a:r>
              <a:rPr lang="en-US" dirty="0"/>
              <a:t>"work aims to repair a peculiarly vicious consequence of genocidal attacks on native of the Americas: an inducing in them of their destroyers' view that they are mere survivors. By accepting this imposed definition of themselves as victims, natives complete psychologically the not-quite-entirely-successful physical genocide</a:t>
            </a:r>
            <a:r>
              <a:rPr lang="en-US" dirty="0" smtClean="0"/>
              <a:t>.“</a:t>
            </a:r>
          </a:p>
          <a:p>
            <a:r>
              <a:rPr lang="en-US" dirty="0" smtClean="0"/>
              <a:t>"</a:t>
            </a:r>
            <a:r>
              <a:rPr lang="en-US" dirty="0"/>
              <a:t>the condition of self-reliant or communal survival without the social or personal indulgence of victimization</a:t>
            </a:r>
            <a:r>
              <a:rPr lang="en-US" dirty="0" smtClean="0"/>
              <a:t>."</a:t>
            </a:r>
            <a:endParaRPr lang="el-GR" dirty="0"/>
          </a:p>
        </p:txBody>
      </p:sp>
      <p:pic>
        <p:nvPicPr>
          <p:cNvPr id="4" name="Picture 3"/>
          <p:cNvPicPr>
            <a:picLocks noChangeAspect="1"/>
          </p:cNvPicPr>
          <p:nvPr/>
        </p:nvPicPr>
        <p:blipFill>
          <a:blip r:embed="rId2"/>
          <a:stretch>
            <a:fillRect/>
          </a:stretch>
        </p:blipFill>
        <p:spPr>
          <a:xfrm>
            <a:off x="9034072" y="929898"/>
            <a:ext cx="3028328" cy="3351186"/>
          </a:xfrm>
          <a:prstGeom prst="rect">
            <a:avLst/>
          </a:prstGeom>
        </p:spPr>
      </p:pic>
      <p:sp>
        <p:nvSpPr>
          <p:cNvPr id="5" name="Rectangle 4"/>
          <p:cNvSpPr/>
          <p:nvPr/>
        </p:nvSpPr>
        <p:spPr>
          <a:xfrm>
            <a:off x="9159499" y="4887816"/>
            <a:ext cx="3032501" cy="769441"/>
          </a:xfrm>
          <a:prstGeom prst="rect">
            <a:avLst/>
          </a:prstGeom>
        </p:spPr>
        <p:txBody>
          <a:bodyPr wrap="square">
            <a:spAutoFit/>
          </a:bodyPr>
          <a:lstStyle/>
          <a:p>
            <a:r>
              <a:rPr lang="en-US" dirty="0"/>
              <a:t>"</a:t>
            </a:r>
            <a:r>
              <a:rPr lang="en-US" sz="2000" b="1" dirty="0"/>
              <a:t>survival </a:t>
            </a:r>
            <a:r>
              <a:rPr lang="en-US" sz="2000" b="1" dirty="0" smtClean="0"/>
              <a:t>+ endurance</a:t>
            </a:r>
            <a:r>
              <a:rPr lang="en-US" sz="2000" b="1" dirty="0"/>
              <a:t>," </a:t>
            </a:r>
          </a:p>
          <a:p>
            <a:r>
              <a:rPr lang="en-US" sz="2000" b="1" dirty="0"/>
              <a:t>"survival + resistance</a:t>
            </a:r>
            <a:r>
              <a:rPr lang="en-US" sz="2400" b="1" dirty="0"/>
              <a:t>," </a:t>
            </a:r>
          </a:p>
        </p:txBody>
      </p:sp>
      <p:sp>
        <p:nvSpPr>
          <p:cNvPr id="6" name="Rectangle 5"/>
          <p:cNvSpPr/>
          <p:nvPr/>
        </p:nvSpPr>
        <p:spPr>
          <a:xfrm>
            <a:off x="9673391" y="257200"/>
            <a:ext cx="2146742" cy="523220"/>
          </a:xfrm>
          <a:prstGeom prst="rect">
            <a:avLst/>
          </a:prstGeom>
        </p:spPr>
        <p:txBody>
          <a:bodyPr wrap="none">
            <a:spAutoFit/>
          </a:bodyPr>
          <a:lstStyle/>
          <a:p>
            <a:r>
              <a:rPr lang="en-US" sz="2800" b="1" dirty="0" smtClean="0">
                <a:solidFill>
                  <a:srgbClr val="FF0000"/>
                </a:solidFill>
                <a:latin typeface="Arial" panose="020B0604020202020204" pitchFamily="34" charset="0"/>
              </a:rPr>
              <a:t>survivance</a:t>
            </a:r>
            <a:endParaRPr lang="el-GR" dirty="0"/>
          </a:p>
        </p:txBody>
      </p:sp>
    </p:spTree>
    <p:extLst>
      <p:ext uri="{BB962C8B-B14F-4D97-AF65-F5344CB8AC3E}">
        <p14:creationId xmlns:p14="http://schemas.microsoft.com/office/powerpoint/2010/main" val="3304461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447" y="557939"/>
            <a:ext cx="10873353" cy="5619024"/>
          </a:xfrm>
        </p:spPr>
        <p:txBody>
          <a:bodyPr>
            <a:normAutofit/>
          </a:bodyPr>
          <a:lstStyle/>
          <a:p>
            <a:r>
              <a:rPr lang="en-US" dirty="0"/>
              <a:t>MASSACHUSETTS IS SIMPLY HOME for </a:t>
            </a:r>
            <a:r>
              <a:rPr lang="en-US" dirty="0" err="1"/>
              <a:t>Sadako</a:t>
            </a:r>
            <a:r>
              <a:rPr lang="en-US" dirty="0"/>
              <a:t>. It was different for me and moving here altered my sense of what it meant to live with history. I had experienced New York City as a place tense with the nineteenth century. In Massachusetts I am aware of deeper time and older layers. New York was anciently settled too and the colonial encounter there no less bruising but Massachusetts somehow seems to present a more apparent vertical plunge into time. To be here is to be reminded of first principles, of who founded what and where they did it, of whose life was made impossible once the whites began to immigrate into this territory. This terrain is the morning of the new country, its first few pages. The historical record everywhere present in these towns immerses each day in a distant past, marks each place with the hard lines of the seventeenth century, the eighteenth century, the nineteenth century, the twentieth century, the twenty-first century</a:t>
            </a:r>
            <a:r>
              <a:rPr lang="en-US" dirty="0" smtClean="0"/>
              <a:t>. </a:t>
            </a:r>
            <a:r>
              <a:rPr lang="en-US" dirty="0"/>
              <a:t>(</a:t>
            </a:r>
            <a:r>
              <a:rPr lang="en-US" dirty="0" smtClean="0"/>
              <a:t>223)</a:t>
            </a:r>
            <a:endParaRPr lang="el-GR" dirty="0"/>
          </a:p>
        </p:txBody>
      </p:sp>
    </p:spTree>
    <p:extLst>
      <p:ext uri="{BB962C8B-B14F-4D97-AF65-F5344CB8AC3E}">
        <p14:creationId xmlns:p14="http://schemas.microsoft.com/office/powerpoint/2010/main" val="788160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434" y="743919"/>
            <a:ext cx="10749366" cy="3952067"/>
          </a:xfrm>
        </p:spPr>
        <p:txBody>
          <a:bodyPr>
            <a:normAutofit/>
          </a:bodyPr>
          <a:lstStyle/>
          <a:p>
            <a:endParaRPr lang="en-US" smtClean="0"/>
          </a:p>
          <a:p>
            <a:r>
              <a:rPr lang="en-US" smtClean="0"/>
              <a:t>One </a:t>
            </a:r>
            <a:r>
              <a:rPr lang="en-US" dirty="0"/>
              <a:t>thing that </a:t>
            </a:r>
            <a:r>
              <a:rPr lang="en-US" dirty="0" smtClean="0"/>
              <a:t>is fascinating is </a:t>
            </a:r>
            <a:r>
              <a:rPr lang="en-US" dirty="0"/>
              <a:t>how </a:t>
            </a:r>
            <a:r>
              <a:rPr lang="en-US" dirty="0" smtClean="0"/>
              <a:t>he </a:t>
            </a:r>
            <a:r>
              <a:rPr lang="en-US" dirty="0"/>
              <a:t>obliquely </a:t>
            </a:r>
            <a:r>
              <a:rPr lang="en-US" dirty="0" smtClean="0"/>
              <a:t>figures </a:t>
            </a:r>
            <a:r>
              <a:rPr lang="en-US" dirty="0"/>
              <a:t>the wounds of history. This is something that </a:t>
            </a:r>
            <a:r>
              <a:rPr lang="en-US" dirty="0" smtClean="0"/>
              <a:t>preoccupies  </a:t>
            </a:r>
            <a:r>
              <a:rPr lang="en-US" dirty="0"/>
              <a:t>Julius, the protagonist of </a:t>
            </a:r>
            <a:r>
              <a:rPr lang="en-US" i="1" dirty="0"/>
              <a:t>Open City </a:t>
            </a:r>
            <a:r>
              <a:rPr lang="en-US" dirty="0"/>
              <a:t>(2011). </a:t>
            </a:r>
            <a:endParaRPr lang="en-US" dirty="0" smtClean="0"/>
          </a:p>
          <a:p>
            <a:r>
              <a:rPr lang="en-US" dirty="0" smtClean="0"/>
              <a:t>He </a:t>
            </a:r>
            <a:r>
              <a:rPr lang="en-US" dirty="0"/>
              <a:t>wonders at one point: ‘‘</a:t>
            </a:r>
            <a:r>
              <a:rPr lang="en-US" dirty="0" smtClean="0"/>
              <a:t>What  </a:t>
            </a:r>
            <a:r>
              <a:rPr lang="en-US" dirty="0"/>
              <a:t>was the use of going into these recesses of the human heart. Why </a:t>
            </a:r>
            <a:r>
              <a:rPr lang="en-US" dirty="0" smtClean="0"/>
              <a:t>show </a:t>
            </a:r>
            <a:r>
              <a:rPr lang="en-US" dirty="0"/>
              <a:t>torture? Was it not enough to be told, in imprecise detail, that bad </a:t>
            </a:r>
            <a:r>
              <a:rPr lang="en-US" dirty="0" smtClean="0"/>
              <a:t>things happened</a:t>
            </a:r>
            <a:r>
              <a:rPr lang="en-US" dirty="0"/>
              <a:t>?’</a:t>
            </a:r>
            <a:endParaRPr lang="el-GR" dirty="0"/>
          </a:p>
        </p:txBody>
      </p:sp>
    </p:spTree>
    <p:extLst>
      <p:ext uri="{BB962C8B-B14F-4D97-AF65-F5344CB8AC3E}">
        <p14:creationId xmlns:p14="http://schemas.microsoft.com/office/powerpoint/2010/main" val="1015377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40068"/>
          </a:xfrm>
        </p:spPr>
        <p:txBody>
          <a:bodyPr>
            <a:normAutofit fontScale="90000"/>
          </a:bodyPr>
          <a:lstStyle/>
          <a:p>
            <a:r>
              <a:rPr lang="en-US" dirty="0" smtClean="0"/>
              <a:t/>
            </a:r>
            <a:br>
              <a:rPr lang="en-US" dirty="0" smtClean="0"/>
            </a:br>
            <a:r>
              <a:rPr lang="en-US" dirty="0" smtClean="0"/>
              <a:t>https</a:t>
            </a:r>
            <a:r>
              <a:rPr lang="en-US" dirty="0"/>
              <a:t>://open.spotify.com/playlist/0HOeehaBeamUZ2L32va1ng?si=76e7a57bfe174a71&amp;nd=1&amp;dlsi=1a92c7835b294309</a:t>
            </a:r>
            <a:endParaRPr lang="el-GR" dirty="0"/>
          </a:p>
        </p:txBody>
      </p:sp>
      <p:sp>
        <p:nvSpPr>
          <p:cNvPr id="3" name="Content Placeholder 2"/>
          <p:cNvSpPr>
            <a:spLocks noGrp="1"/>
          </p:cNvSpPr>
          <p:nvPr>
            <p:ph idx="1"/>
          </p:nvPr>
        </p:nvSpPr>
        <p:spPr>
          <a:xfrm>
            <a:off x="612183" y="4138047"/>
            <a:ext cx="10967633" cy="1549831"/>
          </a:xfrm>
        </p:spPr>
        <p:txBody>
          <a:bodyPr/>
          <a:lstStyle/>
          <a:p>
            <a:r>
              <a:rPr lang="en-US" sz="3600" b="1" dirty="0"/>
              <a:t>PLAYLIST </a:t>
            </a:r>
            <a:r>
              <a:rPr lang="en-US" dirty="0"/>
              <a:t>A playlist </a:t>
            </a:r>
            <a:r>
              <a:rPr lang="en-US" dirty="0" smtClean="0"/>
              <a:t>to </a:t>
            </a:r>
            <a:r>
              <a:rPr lang="en-US" dirty="0"/>
              <a:t>keep track while reading contains over 40 songs and artists from around the world in genres high and low, familiar and obscure. </a:t>
            </a:r>
            <a:endParaRPr lang="el-GR" dirty="0"/>
          </a:p>
        </p:txBody>
      </p:sp>
    </p:spTree>
    <p:extLst>
      <p:ext uri="{BB962C8B-B14F-4D97-AF65-F5344CB8AC3E}">
        <p14:creationId xmlns:p14="http://schemas.microsoft.com/office/powerpoint/2010/main" val="1594015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458" y="433953"/>
            <a:ext cx="10966342" cy="5743010"/>
          </a:xfrm>
        </p:spPr>
        <p:txBody>
          <a:bodyPr>
            <a:normAutofit/>
          </a:bodyPr>
          <a:lstStyle/>
          <a:p>
            <a:r>
              <a:rPr lang="en-US" dirty="0"/>
              <a:t> </a:t>
            </a:r>
            <a:r>
              <a:rPr lang="en-US" sz="3200" dirty="0"/>
              <a:t>The most perverse, most violent, most destructive of rogue states </a:t>
            </a:r>
            <a:r>
              <a:rPr lang="en-US" sz="3200" dirty="0" smtClean="0"/>
              <a:t>would  </a:t>
            </a:r>
            <a:r>
              <a:rPr lang="en-US" sz="3200" dirty="0"/>
              <a:t>thus be first and foremost the United States. . "</a:t>
            </a:r>
            <a:r>
              <a:rPr lang="en-US" sz="2400" dirty="0"/>
              <a:t>Rebuilding America's Defenses: Strategy, Forces and Resources for a New Century,"</a:t>
            </a:r>
          </a:p>
          <a:p>
            <a:pPr marL="0" indent="0">
              <a:buNone/>
            </a:pPr>
            <a:endParaRPr lang="en-US" sz="3200" dirty="0" smtClean="0"/>
          </a:p>
          <a:p>
            <a:r>
              <a:rPr lang="en-US" sz="3200" dirty="0"/>
              <a:t> The world order, in its relative and precarious stability, depends </a:t>
            </a:r>
            <a:r>
              <a:rPr lang="en-US" sz="3200" dirty="0" smtClean="0"/>
              <a:t>largely  </a:t>
            </a:r>
            <a:r>
              <a:rPr lang="en-US" sz="3200" dirty="0"/>
              <a:t>on the solidity and reliability, on the credit, of American power ... </a:t>
            </a:r>
            <a:r>
              <a:rPr lang="en-US" sz="3200" dirty="0" smtClean="0"/>
              <a:t>To  </a:t>
            </a:r>
            <a:r>
              <a:rPr lang="en-US" sz="3200" dirty="0"/>
              <a:t>destabilize this superpower, which plays at least the 'role' of the </a:t>
            </a:r>
            <a:r>
              <a:rPr lang="en-US" sz="3200" dirty="0" smtClean="0"/>
              <a:t>guardian  </a:t>
            </a:r>
            <a:r>
              <a:rPr lang="en-US" sz="3200" dirty="0"/>
              <a:t>of the prevailing world order, is to risk destabilizing the entire world</a:t>
            </a:r>
            <a:r>
              <a:rPr lang="en-US" sz="3200" dirty="0" smtClean="0"/>
              <a:t>, including </a:t>
            </a:r>
            <a:r>
              <a:rPr lang="en-US" sz="3200" dirty="0"/>
              <a:t>the declared enemies of the United </a:t>
            </a:r>
            <a:r>
              <a:rPr lang="en-US" sz="3200" dirty="0" smtClean="0"/>
              <a:t>States.</a:t>
            </a:r>
          </a:p>
          <a:p>
            <a:pPr marL="0" indent="0">
              <a:buNone/>
            </a:pPr>
            <a:r>
              <a:rPr lang="en-US" sz="2400" i="1" dirty="0" smtClean="0"/>
              <a:t>Philosophy </a:t>
            </a:r>
            <a:r>
              <a:rPr lang="en-US" sz="2400" i="1" dirty="0"/>
              <a:t>in a Time of Terror</a:t>
            </a:r>
            <a:r>
              <a:rPr lang="en-US" sz="2400" dirty="0"/>
              <a:t>: Dialogues </a:t>
            </a:r>
            <a:r>
              <a:rPr lang="en-US" sz="2400" dirty="0" smtClean="0"/>
              <a:t>with  </a:t>
            </a:r>
            <a:r>
              <a:rPr lang="en-US" sz="2400" dirty="0" err="1" smtClean="0"/>
              <a:t>Jurgen</a:t>
            </a:r>
            <a:r>
              <a:rPr lang="en-US" sz="2400" dirty="0" smtClean="0"/>
              <a:t> </a:t>
            </a:r>
            <a:r>
              <a:rPr lang="en-US" sz="2400" dirty="0" err="1"/>
              <a:t>Habermas</a:t>
            </a:r>
            <a:r>
              <a:rPr lang="en-US" sz="2400" dirty="0"/>
              <a:t> and Jacques </a:t>
            </a:r>
            <a:r>
              <a:rPr lang="en-US" sz="2400" dirty="0" smtClean="0"/>
              <a:t>Derri</a:t>
            </a:r>
            <a:r>
              <a:rPr lang="en-US" sz="2000" dirty="0" smtClean="0"/>
              <a:t>da,111</a:t>
            </a:r>
            <a:endParaRPr lang="el-GR" sz="2000" dirty="0"/>
          </a:p>
        </p:txBody>
      </p:sp>
    </p:spTree>
    <p:extLst>
      <p:ext uri="{BB962C8B-B14F-4D97-AF65-F5344CB8AC3E}">
        <p14:creationId xmlns:p14="http://schemas.microsoft.com/office/powerpoint/2010/main" val="1060392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Journal Article</a:t>
            </a:r>
          </a:p>
          <a:p>
            <a:r>
              <a:rPr lang="en-US" dirty="0"/>
              <a:t>From Life to Survival: Derrida, Freud, and the Future of Deconstruction. By Robert Trumbull Get access Arrow</a:t>
            </a:r>
          </a:p>
          <a:p>
            <a:r>
              <a:rPr lang="en-US" dirty="0" smtClean="0"/>
              <a:t>Michael </a:t>
            </a:r>
            <a:r>
              <a:rPr lang="en-US" dirty="0" err="1"/>
              <a:t>Syrotinski</a:t>
            </a:r>
            <a:endParaRPr lang="en-US" dirty="0"/>
          </a:p>
          <a:p>
            <a:r>
              <a:rPr lang="en-US" dirty="0"/>
              <a:t>French Studies, Volume 77, Issue 4, October 2023, Page 678, https://doi.org/10.1093/fs/knad140</a:t>
            </a:r>
          </a:p>
          <a:p>
            <a:r>
              <a:rPr lang="en-US" dirty="0"/>
              <a:t>Published: 05 August 2023</a:t>
            </a:r>
            <a:endParaRPr lang="el-GR" dirty="0"/>
          </a:p>
        </p:txBody>
      </p:sp>
    </p:spTree>
    <p:extLst>
      <p:ext uri="{BB962C8B-B14F-4D97-AF65-F5344CB8AC3E}">
        <p14:creationId xmlns:p14="http://schemas.microsoft.com/office/powerpoint/2010/main" val="169284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Elizabeth Joy Peyton (born 1965) is an American contemporary artist working primarily in painting, drawing</a:t>
            </a:r>
            <a:endParaRPr lang="el-GR" dirty="0"/>
          </a:p>
        </p:txBody>
      </p:sp>
      <p:pic>
        <p:nvPicPr>
          <p:cNvPr id="3074" name="Picture 2" descr="Elizabeth Peyton | Art for Sale, Results &amp; Biography | Sotheby’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9894" y="1987858"/>
            <a:ext cx="6276547" cy="47074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422452" y="1690688"/>
            <a:ext cx="3931348" cy="5218931"/>
          </a:xfrm>
          <a:prstGeom prst="rect">
            <a:avLst/>
          </a:prstGeom>
        </p:spPr>
      </p:pic>
    </p:spTree>
    <p:extLst>
      <p:ext uri="{BB962C8B-B14F-4D97-AF65-F5344CB8AC3E}">
        <p14:creationId xmlns:p14="http://schemas.microsoft.com/office/powerpoint/2010/main" val="403224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502"/>
            <a:ext cx="10515600" cy="1673046"/>
          </a:xfrm>
        </p:spPr>
        <p:txBody>
          <a:bodyPr>
            <a:noAutofit/>
          </a:bodyPr>
          <a:lstStyle/>
          <a:p>
            <a:r>
              <a:rPr lang="en-US" sz="2800" dirty="0"/>
              <a:t>Peyton has painted Kurt Cobain and David Bowie, David </a:t>
            </a:r>
            <a:r>
              <a:rPr lang="en-US" sz="2800" dirty="0" err="1"/>
              <a:t>Hockney</a:t>
            </a:r>
            <a:r>
              <a:rPr lang="en-US" sz="2800" dirty="0"/>
              <a:t> and scenes from the Twilight films, as well as personal friends and lovers. Her eye tends towards the sheen of beauty, where cheekbones are elevated and noses are streamlined.</a:t>
            </a:r>
            <a:endParaRPr lang="el-GR" sz="2800" dirty="0"/>
          </a:p>
        </p:txBody>
      </p:sp>
      <p:pic>
        <p:nvPicPr>
          <p:cNvPr id="4098" name="Picture 2" descr="https://miro.medium.com/v2/resize:fit:700/0*hGLgGcayPU-c5Yfr.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7537" y="1817010"/>
            <a:ext cx="3797933" cy="50675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360674" y="1356852"/>
            <a:ext cx="4125861" cy="5501148"/>
          </a:xfrm>
          <a:prstGeom prst="rect">
            <a:avLst/>
          </a:prstGeom>
        </p:spPr>
      </p:pic>
    </p:spTree>
    <p:extLst>
      <p:ext uri="{BB962C8B-B14F-4D97-AF65-F5344CB8AC3E}">
        <p14:creationId xmlns:p14="http://schemas.microsoft.com/office/powerpoint/2010/main" val="1989189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Marlene Dumas (born 3 August 1953) is a </a:t>
            </a:r>
            <a:r>
              <a:rPr lang="en-US" b="1" dirty="0"/>
              <a:t>South African artist and painter based in the Netherlands</a:t>
            </a:r>
            <a:r>
              <a:rPr lang="en-US" dirty="0"/>
              <a:t>.</a:t>
            </a:r>
            <a:endParaRPr lang="el-GR" dirty="0"/>
          </a:p>
        </p:txBody>
      </p:sp>
      <p:pic>
        <p:nvPicPr>
          <p:cNvPr id="4" name="Content Placeholder 3"/>
          <p:cNvPicPr>
            <a:picLocks noGrp="1" noChangeAspect="1"/>
          </p:cNvPicPr>
          <p:nvPr>
            <p:ph idx="1"/>
          </p:nvPr>
        </p:nvPicPr>
        <p:blipFill>
          <a:blip r:embed="rId2"/>
          <a:stretch>
            <a:fillRect/>
          </a:stretch>
        </p:blipFill>
        <p:spPr>
          <a:xfrm>
            <a:off x="0" y="1943100"/>
            <a:ext cx="2971800" cy="2971800"/>
          </a:xfrm>
          <a:prstGeom prst="rect">
            <a:avLst/>
          </a:prstGeom>
        </p:spPr>
      </p:pic>
      <p:pic>
        <p:nvPicPr>
          <p:cNvPr id="5" name="Picture 4"/>
          <p:cNvPicPr>
            <a:picLocks noChangeAspect="1"/>
          </p:cNvPicPr>
          <p:nvPr/>
        </p:nvPicPr>
        <p:blipFill>
          <a:blip r:embed="rId3"/>
          <a:stretch>
            <a:fillRect/>
          </a:stretch>
        </p:blipFill>
        <p:spPr>
          <a:xfrm>
            <a:off x="2971800" y="2524125"/>
            <a:ext cx="2143125" cy="2133600"/>
          </a:xfrm>
          <a:prstGeom prst="rect">
            <a:avLst/>
          </a:prstGeom>
        </p:spPr>
      </p:pic>
      <p:pic>
        <p:nvPicPr>
          <p:cNvPr id="6" name="Picture 5"/>
          <p:cNvPicPr>
            <a:picLocks noChangeAspect="1"/>
          </p:cNvPicPr>
          <p:nvPr/>
        </p:nvPicPr>
        <p:blipFill>
          <a:blip r:embed="rId4"/>
          <a:stretch>
            <a:fillRect/>
          </a:stretch>
        </p:blipFill>
        <p:spPr>
          <a:xfrm>
            <a:off x="7510463" y="2419350"/>
            <a:ext cx="1914525" cy="2390775"/>
          </a:xfrm>
          <a:prstGeom prst="rect">
            <a:avLst/>
          </a:prstGeom>
        </p:spPr>
      </p:pic>
      <p:pic>
        <p:nvPicPr>
          <p:cNvPr id="5122" name="Picture 2" descr="Marlene Dumas | The Supermodel (1995) | Art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338" y="2371725"/>
            <a:ext cx="18764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rlene Dumas : The Image as Burden – New Exhibi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0517" y="2524125"/>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0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tatic.a-n.co.uk/wp-content/uploads/2016/10/Portrait_Old_Man-69x381cm-570x6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222" y="128336"/>
            <a:ext cx="5429250" cy="6729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1541" y="696556"/>
            <a:ext cx="4264884" cy="2698135"/>
          </a:xfrm>
        </p:spPr>
        <p:txBody>
          <a:bodyPr>
            <a:noAutofit/>
          </a:bodyPr>
          <a:lstStyle/>
          <a:p>
            <a:r>
              <a:rPr lang="en-US" sz="2400" dirty="0"/>
              <a:t>Luc </a:t>
            </a:r>
            <a:r>
              <a:rPr lang="en-US" sz="2400" dirty="0" err="1"/>
              <a:t>Tuymans</a:t>
            </a:r>
            <a:r>
              <a:rPr lang="en-US" sz="2400" dirty="0"/>
              <a:t> (born 14 June 1958) is a Belgian visual artist best known for his paintings which explore people's relationship with history and confront their ability to ignore it. </a:t>
            </a:r>
            <a:r>
              <a:rPr lang="en-US" sz="2400" dirty="0" smtClean="0"/>
              <a:t>as </a:t>
            </a:r>
            <a:r>
              <a:rPr lang="en-US" sz="2400" dirty="0"/>
              <a:t>if they’ve been bleached-out. These are paintings that play on ideas of memory and history.</a:t>
            </a:r>
            <a:endParaRPr lang="el-GR" sz="2400" dirty="0"/>
          </a:p>
        </p:txBody>
      </p:sp>
      <p:pic>
        <p:nvPicPr>
          <p:cNvPr id="4" name="Content Placeholder 3"/>
          <p:cNvPicPr>
            <a:picLocks noGrp="1" noChangeAspect="1"/>
          </p:cNvPicPr>
          <p:nvPr>
            <p:ph idx="1"/>
          </p:nvPr>
        </p:nvPicPr>
        <p:blipFill>
          <a:blip r:embed="rId3"/>
          <a:stretch>
            <a:fillRect/>
          </a:stretch>
        </p:blipFill>
        <p:spPr>
          <a:xfrm>
            <a:off x="82528" y="3703282"/>
            <a:ext cx="4323897" cy="2894984"/>
          </a:xfrm>
          <a:prstGeom prst="rect">
            <a:avLst/>
          </a:prstGeom>
        </p:spPr>
      </p:pic>
      <p:pic>
        <p:nvPicPr>
          <p:cNvPr id="5" name="Picture 4"/>
          <p:cNvPicPr>
            <a:picLocks noChangeAspect="1"/>
          </p:cNvPicPr>
          <p:nvPr/>
        </p:nvPicPr>
        <p:blipFill>
          <a:blip r:embed="rId4"/>
          <a:stretch>
            <a:fillRect/>
          </a:stretch>
        </p:blipFill>
        <p:spPr>
          <a:xfrm>
            <a:off x="5011042" y="-278732"/>
            <a:ext cx="3146593" cy="3982014"/>
          </a:xfrm>
          <a:prstGeom prst="rect">
            <a:avLst/>
          </a:prstGeom>
        </p:spPr>
      </p:pic>
      <p:pic>
        <p:nvPicPr>
          <p:cNvPr id="6" name="Picture 5"/>
          <p:cNvPicPr>
            <a:picLocks noChangeAspect="1"/>
          </p:cNvPicPr>
          <p:nvPr/>
        </p:nvPicPr>
        <p:blipFill>
          <a:blip r:embed="rId5"/>
          <a:stretch>
            <a:fillRect/>
          </a:stretch>
        </p:blipFill>
        <p:spPr>
          <a:xfrm>
            <a:off x="5298463" y="3394691"/>
            <a:ext cx="2571750" cy="3771900"/>
          </a:xfrm>
          <a:prstGeom prst="rect">
            <a:avLst/>
          </a:prstGeom>
        </p:spPr>
      </p:pic>
    </p:spTree>
    <p:extLst>
      <p:ext uri="{BB962C8B-B14F-4D97-AF65-F5344CB8AC3E}">
        <p14:creationId xmlns:p14="http://schemas.microsoft.com/office/powerpoint/2010/main" val="4193320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4" y="365125"/>
            <a:ext cx="3834063" cy="2329949"/>
          </a:xfrm>
        </p:spPr>
        <p:txBody>
          <a:bodyPr>
            <a:noAutofit/>
          </a:bodyPr>
          <a:lstStyle/>
          <a:p>
            <a:r>
              <a:rPr lang="en-US" sz="2800" dirty="0"/>
              <a:t>How to Generate a Person Who Doesn't </a:t>
            </a:r>
            <a:r>
              <a:rPr lang="en-US" sz="2800" dirty="0" smtClean="0"/>
              <a:t>Exist:</a:t>
            </a:r>
            <a:br>
              <a:rPr lang="en-US" sz="2800" dirty="0" smtClean="0"/>
            </a:br>
            <a:r>
              <a:rPr lang="en-US" sz="2800" dirty="0" smtClean="0"/>
              <a:t>https</a:t>
            </a:r>
            <a:r>
              <a:rPr lang="en-US" sz="2800" dirty="0"/>
              <a:t>://thispersonnotexist.org/</a:t>
            </a:r>
            <a:endParaRPr lang="el-GR" sz="2800" dirty="0"/>
          </a:p>
        </p:txBody>
      </p:sp>
      <p:pic>
        <p:nvPicPr>
          <p:cNvPr id="4" name="Content Placeholder 3"/>
          <p:cNvPicPr>
            <a:picLocks noGrp="1" noChangeAspect="1"/>
          </p:cNvPicPr>
          <p:nvPr>
            <p:ph idx="1"/>
          </p:nvPr>
        </p:nvPicPr>
        <p:blipFill>
          <a:blip r:embed="rId2"/>
          <a:stretch>
            <a:fillRect/>
          </a:stretch>
        </p:blipFill>
        <p:spPr>
          <a:xfrm>
            <a:off x="-144379" y="-82341"/>
            <a:ext cx="3546058" cy="3546058"/>
          </a:xfrm>
          <a:prstGeom prst="rect">
            <a:avLst/>
          </a:prstGeom>
        </p:spPr>
      </p:pic>
      <p:pic>
        <p:nvPicPr>
          <p:cNvPr id="5" name="Picture 4"/>
          <p:cNvPicPr>
            <a:picLocks noChangeAspect="1"/>
          </p:cNvPicPr>
          <p:nvPr/>
        </p:nvPicPr>
        <p:blipFill>
          <a:blip r:embed="rId3"/>
          <a:stretch>
            <a:fillRect/>
          </a:stretch>
        </p:blipFill>
        <p:spPr>
          <a:xfrm>
            <a:off x="-17545" y="3463717"/>
            <a:ext cx="3419224" cy="3419224"/>
          </a:xfrm>
          <a:prstGeom prst="rect">
            <a:avLst/>
          </a:prstGeom>
        </p:spPr>
      </p:pic>
      <p:pic>
        <p:nvPicPr>
          <p:cNvPr id="6" name="Picture 5"/>
          <p:cNvPicPr>
            <a:picLocks noChangeAspect="1"/>
          </p:cNvPicPr>
          <p:nvPr/>
        </p:nvPicPr>
        <p:blipFill>
          <a:blip r:embed="rId4"/>
          <a:stretch>
            <a:fillRect/>
          </a:stretch>
        </p:blipFill>
        <p:spPr>
          <a:xfrm>
            <a:off x="8566483" y="0"/>
            <a:ext cx="3517232" cy="3517232"/>
          </a:xfrm>
          <a:prstGeom prst="rect">
            <a:avLst/>
          </a:prstGeom>
        </p:spPr>
      </p:pic>
      <p:pic>
        <p:nvPicPr>
          <p:cNvPr id="7" name="Picture 6"/>
          <p:cNvPicPr>
            <a:picLocks noChangeAspect="1"/>
          </p:cNvPicPr>
          <p:nvPr/>
        </p:nvPicPr>
        <p:blipFill>
          <a:blip r:embed="rId5"/>
          <a:stretch>
            <a:fillRect/>
          </a:stretch>
        </p:blipFill>
        <p:spPr>
          <a:xfrm>
            <a:off x="8566483" y="3399422"/>
            <a:ext cx="3458577" cy="3458577"/>
          </a:xfrm>
          <a:prstGeom prst="rect">
            <a:avLst/>
          </a:prstGeom>
        </p:spPr>
      </p:pic>
      <p:pic>
        <p:nvPicPr>
          <p:cNvPr id="8" name="Picture 7"/>
          <p:cNvPicPr>
            <a:picLocks noChangeAspect="1"/>
          </p:cNvPicPr>
          <p:nvPr/>
        </p:nvPicPr>
        <p:blipFill>
          <a:blip r:embed="rId6"/>
          <a:stretch>
            <a:fillRect/>
          </a:stretch>
        </p:blipFill>
        <p:spPr>
          <a:xfrm>
            <a:off x="4339764" y="2979819"/>
            <a:ext cx="3288633" cy="3288633"/>
          </a:xfrm>
          <a:prstGeom prst="rect">
            <a:avLst/>
          </a:prstGeom>
        </p:spPr>
      </p:pic>
    </p:spTree>
    <p:extLst>
      <p:ext uri="{BB962C8B-B14F-4D97-AF65-F5344CB8AC3E}">
        <p14:creationId xmlns:p14="http://schemas.microsoft.com/office/powerpoint/2010/main" val="105038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53189"/>
          </a:xfrm>
        </p:spPr>
        <p:txBody>
          <a:bodyPr>
            <a:noAutofit/>
          </a:bodyPr>
          <a:lstStyle/>
          <a:p>
            <a:r>
              <a:rPr lang="en-US" sz="2800" dirty="0"/>
              <a:t>Lynette </a:t>
            </a:r>
            <a:r>
              <a:rPr lang="en-US" sz="2800" dirty="0" err="1"/>
              <a:t>Yiadom-Boakye</a:t>
            </a:r>
            <a:r>
              <a:rPr lang="en-US" sz="2800" dirty="0"/>
              <a:t> (born 1977) is a British painter and writer, of Ghanaian heritage. She is best known for her </a:t>
            </a:r>
            <a:r>
              <a:rPr lang="en-US" sz="2800" dirty="0" smtClean="0"/>
              <a:t>portraits  of imaginary </a:t>
            </a:r>
            <a:r>
              <a:rPr lang="en-US" sz="2800" dirty="0"/>
              <a:t>subjects, or ones derived from found objects, which are painted in muted </a:t>
            </a:r>
            <a:r>
              <a:rPr lang="en-US" sz="2800" dirty="0" err="1"/>
              <a:t>colours</a:t>
            </a:r>
            <a:r>
              <a:rPr lang="en-US" sz="2800" dirty="0"/>
              <a:t>. </a:t>
            </a:r>
            <a:endParaRPr lang="el-GR" sz="2800" dirty="0"/>
          </a:p>
        </p:txBody>
      </p:sp>
      <p:pic>
        <p:nvPicPr>
          <p:cNvPr id="4" name="Content Placeholder 3"/>
          <p:cNvPicPr>
            <a:picLocks noGrp="1" noChangeAspect="1"/>
          </p:cNvPicPr>
          <p:nvPr>
            <p:ph idx="1"/>
          </p:nvPr>
        </p:nvPicPr>
        <p:blipFill>
          <a:blip r:embed="rId2"/>
          <a:stretch>
            <a:fillRect/>
          </a:stretch>
        </p:blipFill>
        <p:spPr>
          <a:xfrm>
            <a:off x="0" y="1477042"/>
            <a:ext cx="3878513" cy="3878513"/>
          </a:xfrm>
          <a:prstGeom prst="rect">
            <a:avLst/>
          </a:prstGeom>
        </p:spPr>
      </p:pic>
      <p:pic>
        <p:nvPicPr>
          <p:cNvPr id="5" name="Picture 4"/>
          <p:cNvPicPr>
            <a:picLocks noChangeAspect="1"/>
          </p:cNvPicPr>
          <p:nvPr/>
        </p:nvPicPr>
        <p:blipFill>
          <a:blip r:embed="rId3"/>
          <a:stretch>
            <a:fillRect/>
          </a:stretch>
        </p:blipFill>
        <p:spPr>
          <a:xfrm>
            <a:off x="6253345" y="1153190"/>
            <a:ext cx="2609850" cy="3467100"/>
          </a:xfrm>
          <a:prstGeom prst="rect">
            <a:avLst/>
          </a:prstGeom>
        </p:spPr>
      </p:pic>
      <p:pic>
        <p:nvPicPr>
          <p:cNvPr id="6" name="Picture 5"/>
          <p:cNvPicPr>
            <a:picLocks noChangeAspect="1"/>
          </p:cNvPicPr>
          <p:nvPr/>
        </p:nvPicPr>
        <p:blipFill>
          <a:blip r:embed="rId4"/>
          <a:stretch>
            <a:fillRect/>
          </a:stretch>
        </p:blipFill>
        <p:spPr>
          <a:xfrm>
            <a:off x="3961131" y="4147386"/>
            <a:ext cx="2407974" cy="2574424"/>
          </a:xfrm>
          <a:prstGeom prst="rect">
            <a:avLst/>
          </a:prstGeom>
        </p:spPr>
      </p:pic>
      <p:pic>
        <p:nvPicPr>
          <p:cNvPr id="7" name="Picture 6"/>
          <p:cNvPicPr>
            <a:picLocks noChangeAspect="1"/>
          </p:cNvPicPr>
          <p:nvPr/>
        </p:nvPicPr>
        <p:blipFill>
          <a:blip r:embed="rId5"/>
          <a:stretch>
            <a:fillRect/>
          </a:stretch>
        </p:blipFill>
        <p:spPr>
          <a:xfrm>
            <a:off x="4047590" y="1474703"/>
            <a:ext cx="2143125" cy="2143125"/>
          </a:xfrm>
          <a:prstGeom prst="rect">
            <a:avLst/>
          </a:prstGeom>
        </p:spPr>
      </p:pic>
      <p:pic>
        <p:nvPicPr>
          <p:cNvPr id="9" name="Picture 8"/>
          <p:cNvPicPr>
            <a:picLocks noChangeAspect="1"/>
          </p:cNvPicPr>
          <p:nvPr/>
        </p:nvPicPr>
        <p:blipFill>
          <a:blip r:embed="rId6"/>
          <a:stretch>
            <a:fillRect/>
          </a:stretch>
        </p:blipFill>
        <p:spPr>
          <a:xfrm>
            <a:off x="9560810" y="627538"/>
            <a:ext cx="1933575" cy="2371725"/>
          </a:xfrm>
          <a:prstGeom prst="rect">
            <a:avLst/>
          </a:prstGeom>
        </p:spPr>
      </p:pic>
      <p:pic>
        <p:nvPicPr>
          <p:cNvPr id="10" name="Picture 9"/>
          <p:cNvPicPr>
            <a:picLocks noChangeAspect="1"/>
          </p:cNvPicPr>
          <p:nvPr/>
        </p:nvPicPr>
        <p:blipFill>
          <a:blip r:embed="rId7"/>
          <a:stretch>
            <a:fillRect/>
          </a:stretch>
        </p:blipFill>
        <p:spPr>
          <a:xfrm>
            <a:off x="8863197" y="2999263"/>
            <a:ext cx="3328803" cy="3858737"/>
          </a:xfrm>
          <a:prstGeom prst="rect">
            <a:avLst/>
          </a:prstGeom>
        </p:spPr>
      </p:pic>
    </p:spTree>
    <p:extLst>
      <p:ext uri="{BB962C8B-B14F-4D97-AF65-F5344CB8AC3E}">
        <p14:creationId xmlns:p14="http://schemas.microsoft.com/office/powerpoint/2010/main" val="2542762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156" y="0"/>
            <a:ext cx="10569844" cy="6983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622156" cy="3693319"/>
          </a:xfrm>
          <a:prstGeom prst="rect">
            <a:avLst/>
          </a:prstGeom>
        </p:spPr>
        <p:txBody>
          <a:bodyPr wrap="square">
            <a:spAutoFit/>
          </a:bodyPr>
          <a:lstStyle/>
          <a:p>
            <a:r>
              <a:rPr lang="en-US" b="1" i="1" dirty="0">
                <a:solidFill>
                  <a:srgbClr val="202122"/>
                </a:solidFill>
                <a:latin typeface="Arial" panose="020B0604020202020204" pitchFamily="34" charset="0"/>
              </a:rPr>
              <a:t>The Slave Ship</a:t>
            </a:r>
            <a:r>
              <a:rPr lang="en-US" dirty="0">
                <a:solidFill>
                  <a:srgbClr val="202122"/>
                </a:solidFill>
                <a:latin typeface="Arial" panose="020B0604020202020204" pitchFamily="34" charset="0"/>
              </a:rPr>
              <a:t>, </a:t>
            </a:r>
            <a:endParaRPr lang="en-US" dirty="0" smtClean="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a:p>
            <a:r>
              <a:rPr lang="en-US" dirty="0" smtClean="0">
                <a:solidFill>
                  <a:srgbClr val="202122"/>
                </a:solidFill>
                <a:latin typeface="Arial" panose="020B0604020202020204" pitchFamily="34" charset="0"/>
              </a:rPr>
              <a:t>originally </a:t>
            </a:r>
            <a:r>
              <a:rPr lang="en-US" dirty="0">
                <a:solidFill>
                  <a:srgbClr val="202122"/>
                </a:solidFill>
                <a:latin typeface="Arial" panose="020B0604020202020204" pitchFamily="34" charset="0"/>
              </a:rPr>
              <a:t>titled </a:t>
            </a:r>
            <a:endParaRPr lang="en-US" dirty="0" smtClean="0">
              <a:solidFill>
                <a:srgbClr val="202122"/>
              </a:solidFill>
              <a:latin typeface="Arial" panose="020B0604020202020204" pitchFamily="34" charset="0"/>
            </a:endParaRPr>
          </a:p>
          <a:p>
            <a:endParaRPr lang="en-US" b="1" i="1" dirty="0">
              <a:solidFill>
                <a:srgbClr val="202122"/>
              </a:solidFill>
              <a:latin typeface="Arial" panose="020B0604020202020204" pitchFamily="34" charset="0"/>
            </a:endParaRPr>
          </a:p>
          <a:p>
            <a:r>
              <a:rPr lang="en-US" b="1" i="1" dirty="0" smtClean="0">
                <a:solidFill>
                  <a:srgbClr val="202122"/>
                </a:solidFill>
                <a:latin typeface="Arial" panose="020B0604020202020204" pitchFamily="34" charset="0"/>
              </a:rPr>
              <a:t>Slavers </a:t>
            </a:r>
            <a:r>
              <a:rPr lang="en-US" b="1" i="1" dirty="0">
                <a:solidFill>
                  <a:srgbClr val="202122"/>
                </a:solidFill>
                <a:latin typeface="Arial" panose="020B0604020202020204" pitchFamily="34" charset="0"/>
              </a:rPr>
              <a:t>Throwing overboard the Dead and Dying—Typhon coming on</a:t>
            </a:r>
            <a:endParaRPr lang="el-GR" dirty="0"/>
          </a:p>
        </p:txBody>
      </p:sp>
    </p:spTree>
    <p:extLst>
      <p:ext uri="{BB962C8B-B14F-4D97-AF65-F5344CB8AC3E}">
        <p14:creationId xmlns:p14="http://schemas.microsoft.com/office/powerpoint/2010/main" val="1717310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1500</Words>
  <Application>Microsoft Office PowerPoint</Application>
  <PresentationFormat>Widescreen</PresentationFormat>
  <Paragraphs>72</Paragraphs>
  <Slides>27</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Calibri Light</vt:lpstr>
      <vt:lpstr>Linux Libertine</vt:lpstr>
      <vt:lpstr>Times New Roman</vt:lpstr>
      <vt:lpstr>Office Theme</vt:lpstr>
      <vt:lpstr>Packager Shell Object</vt:lpstr>
      <vt:lpstr>PowerPoint Presentation</vt:lpstr>
      <vt:lpstr>PowerPoint Presentation</vt:lpstr>
      <vt:lpstr>Elizabeth Joy Peyton (born 1965) is an American contemporary artist working primarily in painting, drawing</vt:lpstr>
      <vt:lpstr>Peyton has painted Kurt Cobain and David Bowie, David Hockney and scenes from the Twilight films, as well as personal friends and lovers. Her eye tends towards the sheen of beauty, where cheekbones are elevated and noses are streamlined.</vt:lpstr>
      <vt:lpstr>Marlene Dumas (born 3 August 1953) is a South African artist and painter based in the Netherlands.</vt:lpstr>
      <vt:lpstr>Luc Tuymans (born 14 June 1958) is a Belgian visual artist best known for his paintings which explore people's relationship with history and confront their ability to ignore it. as if they’ve been bleached-out. These are paintings that play on ideas of memory and history.</vt:lpstr>
      <vt:lpstr>How to Generate a Person Who Doesn't Exist: https://thispersonnotexist.org/</vt:lpstr>
      <vt:lpstr>Lynette Yiadom-Boakye (born 1977) is a British painter and writer, of Ghanaian heritage. She is best known for her portraits  of imaginary subjects, or ones derived from found objects, which are painted in muted colours. </vt:lpstr>
      <vt:lpstr>PowerPoint Presentation</vt:lpstr>
      <vt:lpstr>PowerPoint Presentation</vt:lpstr>
      <vt:lpstr>Benin Bronzes from six U.S. museums that have been returned, or have been designated to be returned. The artifacts were originally seized by British soldiers in 1897.</vt:lpstr>
      <vt:lpstr>PowerPoint Presentation</vt:lpstr>
      <vt:lpstr>PowerPoint Presentation</vt:lpstr>
      <vt:lpstr>PowerPoint Presentation</vt:lpstr>
      <vt:lpstr>PowerPoint Presentation</vt:lpstr>
      <vt:lpstr>Page 197  Gilles Peress, Telex Iran: In the Name of Revolution (1984, 1997)</vt:lpstr>
      <vt:lpstr>PowerPoint Presentation</vt:lpstr>
      <vt:lpstr>PowerPoint Presentation</vt:lpstr>
      <vt:lpstr>The 2010 Haiti earthquake was a catastrophic magnitude 7.0 Mw earthquake</vt:lpstr>
      <vt:lpstr>Canopy 1994 Harvard Yard, Cambridge, Massachusetts  </vt:lpstr>
      <vt:lpstr>Hans Holbein the Younger,  The Dead Christ in the Tomb </vt:lpstr>
      <vt:lpstr>PowerPoint Presentation</vt:lpstr>
      <vt:lpstr>PowerPoint Presentation</vt:lpstr>
      <vt:lpstr>PowerPoint Presentation</vt:lpstr>
      <vt:lpstr> https://open.spotify.com/playlist/0HOeehaBeamUZ2L32va1ng?si=76e7a57bfe174a71&amp;nd=1&amp;dlsi=1a92c7835b294309</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Author</cp:lastModifiedBy>
  <cp:revision>41</cp:revision>
  <dcterms:created xsi:type="dcterms:W3CDTF">2025-02-10T20:09:30Z</dcterms:created>
  <dcterms:modified xsi:type="dcterms:W3CDTF">2025-03-30T18:30:09Z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